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44" r:id="rId1"/>
    <p:sldMasterId id="2147483850" r:id="rId2"/>
    <p:sldMasterId id="2147484289" r:id="rId3"/>
    <p:sldMasterId id="2147484367" r:id="rId4"/>
    <p:sldMasterId id="2147484422" r:id="rId5"/>
    <p:sldMasterId id="2147484463" r:id="rId6"/>
  </p:sldMasterIdLst>
  <p:notesMasterIdLst>
    <p:notesMasterId r:id="rId70"/>
  </p:notesMasterIdLst>
  <p:sldIdLst>
    <p:sldId id="256" r:id="rId7"/>
    <p:sldId id="2147471766" r:id="rId8"/>
    <p:sldId id="2147471773" r:id="rId9"/>
    <p:sldId id="2147471771" r:id="rId10"/>
    <p:sldId id="2147471772" r:id="rId11"/>
    <p:sldId id="2147471760" r:id="rId12"/>
    <p:sldId id="2147470843" r:id="rId13"/>
    <p:sldId id="2147470844" r:id="rId14"/>
    <p:sldId id="692" r:id="rId15"/>
    <p:sldId id="703" r:id="rId16"/>
    <p:sldId id="695" r:id="rId17"/>
    <p:sldId id="354" r:id="rId18"/>
    <p:sldId id="2147471763" r:id="rId19"/>
    <p:sldId id="1086" r:id="rId20"/>
    <p:sldId id="1087" r:id="rId21"/>
    <p:sldId id="2147471767" r:id="rId22"/>
    <p:sldId id="705" r:id="rId23"/>
    <p:sldId id="1089" r:id="rId24"/>
    <p:sldId id="1214" r:id="rId25"/>
    <p:sldId id="1215" r:id="rId26"/>
    <p:sldId id="1090" r:id="rId27"/>
    <p:sldId id="1091" r:id="rId28"/>
    <p:sldId id="2076137244" r:id="rId29"/>
    <p:sldId id="1219" r:id="rId30"/>
    <p:sldId id="2076137243" r:id="rId31"/>
    <p:sldId id="345" r:id="rId32"/>
    <p:sldId id="1093" r:id="rId33"/>
    <p:sldId id="1218" r:id="rId34"/>
    <p:sldId id="1210" r:id="rId35"/>
    <p:sldId id="1220" r:id="rId36"/>
    <p:sldId id="925" r:id="rId37"/>
    <p:sldId id="928" r:id="rId38"/>
    <p:sldId id="1211" r:id="rId39"/>
    <p:sldId id="308" r:id="rId40"/>
    <p:sldId id="360" r:id="rId41"/>
    <p:sldId id="370" r:id="rId42"/>
    <p:sldId id="346" r:id="rId43"/>
    <p:sldId id="1131" r:id="rId44"/>
    <p:sldId id="1143" r:id="rId45"/>
    <p:sldId id="1483" r:id="rId46"/>
    <p:sldId id="1484" r:id="rId47"/>
    <p:sldId id="13193" r:id="rId48"/>
    <p:sldId id="2076137112" r:id="rId49"/>
    <p:sldId id="2147483443" r:id="rId50"/>
    <p:sldId id="2147483444" r:id="rId51"/>
    <p:sldId id="2147483448" r:id="rId52"/>
    <p:sldId id="2147483449" r:id="rId53"/>
    <p:sldId id="2147483478" r:id="rId54"/>
    <p:sldId id="2147483447" r:id="rId55"/>
    <p:sldId id="2147483437" r:id="rId56"/>
    <p:sldId id="2147483479" r:id="rId57"/>
    <p:sldId id="2147483480" r:id="rId58"/>
    <p:sldId id="2147483450" r:id="rId59"/>
    <p:sldId id="373" r:id="rId60"/>
    <p:sldId id="301" r:id="rId61"/>
    <p:sldId id="355" r:id="rId62"/>
    <p:sldId id="330" r:id="rId63"/>
    <p:sldId id="329" r:id="rId64"/>
    <p:sldId id="307" r:id="rId65"/>
    <p:sldId id="367" r:id="rId66"/>
    <p:sldId id="6835" r:id="rId67"/>
    <p:sldId id="2076137110" r:id="rId68"/>
    <p:sldId id="1490" r:id="rId6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09"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09"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09"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09"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09" charset="-128"/>
        <a:cs typeface="+mn-cs"/>
      </a:defRPr>
    </a:lvl5pPr>
    <a:lvl6pPr marL="2286000" algn="l" defTabSz="914400" rtl="0" eaLnBrk="1" latinLnBrk="0" hangingPunct="1">
      <a:defRPr sz="2400" kern="1200">
        <a:solidFill>
          <a:schemeClr val="tx1"/>
        </a:solidFill>
        <a:latin typeface="Arial" charset="0"/>
        <a:ea typeface="ＭＳ Ｐゴシック" pitchFamily="-109" charset="-128"/>
        <a:cs typeface="+mn-cs"/>
      </a:defRPr>
    </a:lvl6pPr>
    <a:lvl7pPr marL="2743200" algn="l" defTabSz="914400" rtl="0" eaLnBrk="1" latinLnBrk="0" hangingPunct="1">
      <a:defRPr sz="2400" kern="1200">
        <a:solidFill>
          <a:schemeClr val="tx1"/>
        </a:solidFill>
        <a:latin typeface="Arial" charset="0"/>
        <a:ea typeface="ＭＳ Ｐゴシック" pitchFamily="-109" charset="-128"/>
        <a:cs typeface="+mn-cs"/>
      </a:defRPr>
    </a:lvl7pPr>
    <a:lvl8pPr marL="3200400" algn="l" defTabSz="914400" rtl="0" eaLnBrk="1" latinLnBrk="0" hangingPunct="1">
      <a:defRPr sz="2400" kern="1200">
        <a:solidFill>
          <a:schemeClr val="tx1"/>
        </a:solidFill>
        <a:latin typeface="Arial" charset="0"/>
        <a:ea typeface="ＭＳ Ｐゴシック" pitchFamily="-109" charset="-128"/>
        <a:cs typeface="+mn-cs"/>
      </a:defRPr>
    </a:lvl8pPr>
    <a:lvl9pPr marL="3657600" algn="l" defTabSz="914400" rtl="0" eaLnBrk="1" latinLnBrk="0" hangingPunct="1">
      <a:defRPr sz="2400" kern="1200">
        <a:solidFill>
          <a:schemeClr val="tx1"/>
        </a:solidFill>
        <a:latin typeface="Arial" charset="0"/>
        <a:ea typeface="ＭＳ Ｐゴシック" pitchFamily="-109"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EF50E"/>
    <a:srgbClr val="00007A"/>
    <a:srgbClr val="99CCFF"/>
    <a:srgbClr val="CCECFF"/>
    <a:srgbClr val="66CCFF"/>
    <a:srgbClr val="C00C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446" autoAdjust="0"/>
    <p:restoredTop sz="94913" autoAdjust="0"/>
  </p:normalViewPr>
  <p:slideViewPr>
    <p:cSldViewPr>
      <p:cViewPr varScale="1">
        <p:scale>
          <a:sx n="103" d="100"/>
          <a:sy n="103" d="100"/>
        </p:scale>
        <p:origin x="824" y="168"/>
      </p:cViewPr>
      <p:guideLst>
        <p:guide orient="horz" pos="2160"/>
        <p:guide pos="2880"/>
      </p:guideLst>
    </p:cSldViewPr>
  </p:slideViewPr>
  <p:outlineViewPr>
    <p:cViewPr>
      <p:scale>
        <a:sx n="33" d="100"/>
        <a:sy n="33" d="100"/>
      </p:scale>
      <p:origin x="0" y="-308712"/>
    </p:cViewPr>
  </p:outlineViewPr>
  <p:notesTextViewPr>
    <p:cViewPr>
      <p:scale>
        <a:sx n="100" d="100"/>
        <a:sy n="100" d="100"/>
      </p:scale>
      <p:origin x="0" y="0"/>
    </p:cViewPr>
  </p:notesTextViewPr>
  <p:sorterViewPr>
    <p:cViewPr varScale="1">
      <p:scale>
        <a:sx n="1" d="1"/>
        <a:sy n="1" d="1"/>
      </p:scale>
      <p:origin x="0" y="-347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7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solidFill>
                <a:schemeClr val="tx1"/>
              </a:solidFill>
            </a:ln>
            <a:effectLst/>
          </c:spPr>
          <c:invertIfNegative val="0"/>
          <c:dPt>
            <c:idx val="1"/>
            <c:invertIfNegative val="0"/>
            <c:bubble3D val="0"/>
            <c:spPr>
              <a:solidFill>
                <a:schemeClr val="accent6">
                  <a:lumMod val="75000"/>
                  <a:lumOff val="25000"/>
                </a:schemeClr>
              </a:solidFill>
              <a:ln>
                <a:solidFill>
                  <a:schemeClr val="tx1"/>
                </a:solidFill>
              </a:ln>
              <a:effectLst/>
            </c:spPr>
            <c:extLst>
              <c:ext xmlns:c16="http://schemas.microsoft.com/office/drawing/2014/chart" uri="{C3380CC4-5D6E-409C-BE32-E72D297353CC}">
                <c16:uniqueId val="{00000002-F209-4A8B-B2F3-D313FCB6DFF0}"/>
              </c:ext>
            </c:extLst>
          </c:dPt>
          <c:errBars>
            <c:errBarType val="both"/>
            <c:errValType val="fixedVal"/>
            <c:noEndCap val="0"/>
            <c:val val="8.3000000000000007"/>
            <c:spPr>
              <a:noFill/>
              <a:ln w="9525" cap="flat" cmpd="sng" algn="ctr">
                <a:solidFill>
                  <a:schemeClr val="tx1">
                    <a:lumMod val="65000"/>
                    <a:lumOff val="35000"/>
                  </a:schemeClr>
                </a:solidFill>
                <a:round/>
              </a:ln>
              <a:effectLst/>
            </c:spPr>
          </c:errBars>
          <c:cat>
            <c:strRef>
              <c:f>Sheet1!$A$1:$A$2</c:f>
              <c:strCache>
                <c:ptCount val="2"/>
                <c:pt idx="0">
                  <c:v>Everolimus + Letrozole</c:v>
                </c:pt>
                <c:pt idx="1">
                  <c:v>Letrozole</c:v>
                </c:pt>
              </c:strCache>
            </c:strRef>
          </c:cat>
          <c:val>
            <c:numRef>
              <c:f>Sheet1!$B$1:$B$2</c:f>
              <c:numCache>
                <c:formatCode>General</c:formatCode>
                <c:ptCount val="2"/>
                <c:pt idx="0">
                  <c:v>58</c:v>
                </c:pt>
                <c:pt idx="1">
                  <c:v>47</c:v>
                </c:pt>
              </c:numCache>
            </c:numRef>
          </c:val>
          <c:extLst>
            <c:ext xmlns:c16="http://schemas.microsoft.com/office/drawing/2014/chart" uri="{C3380CC4-5D6E-409C-BE32-E72D297353CC}">
              <c16:uniqueId val="{00000000-F209-4A8B-B2F3-D313FCB6DFF0}"/>
            </c:ext>
          </c:extLst>
        </c:ser>
        <c:dLbls>
          <c:showLegendKey val="0"/>
          <c:showVal val="0"/>
          <c:showCatName val="0"/>
          <c:showSerName val="0"/>
          <c:showPercent val="0"/>
          <c:showBubbleSize val="0"/>
        </c:dLbls>
        <c:gapWidth val="219"/>
        <c:overlap val="-27"/>
        <c:axId val="1870334271"/>
        <c:axId val="1799884303"/>
      </c:barChart>
      <c:catAx>
        <c:axId val="18703342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799884303"/>
        <c:crosses val="autoZero"/>
        <c:auto val="1"/>
        <c:lblAlgn val="ctr"/>
        <c:lblOffset val="100"/>
        <c:noMultiLvlLbl val="0"/>
      </c:catAx>
      <c:valAx>
        <c:axId val="1799884303"/>
        <c:scaling>
          <c:orientation val="minMax"/>
        </c:scaling>
        <c:delete val="0"/>
        <c:axPos val="l"/>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a:t>Radiographic</a:t>
                </a:r>
                <a:r>
                  <a:rPr lang="en-US" sz="1200" baseline="0"/>
                  <a:t> Response</a:t>
                </a:r>
                <a:endParaRPr lang="en-US" sz="1200"/>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87033427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51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7270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8C95F575-D529-4424-BCED-C5D4DDAA52F8}" type="slidenum">
              <a:rPr lang="en-US"/>
              <a:pPr>
                <a:defRPr/>
              </a:pPr>
              <a:t>‹#›</a:t>
            </a:fld>
            <a:endParaRPr lang="en-US"/>
          </a:p>
        </p:txBody>
      </p:sp>
    </p:spTree>
    <p:extLst>
      <p:ext uri="{BB962C8B-B14F-4D97-AF65-F5344CB8AC3E}">
        <p14:creationId xmlns:p14="http://schemas.microsoft.com/office/powerpoint/2010/main" val="18273969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round/>
            <a:headEnd/>
            <a:tailEnd/>
          </a:ln>
        </p:spPr>
        <p:txBody>
          <a:bodyPr lIns="0" tIns="0" rIns="0" bIns="0">
            <a:normAutofit fontScale="92500"/>
          </a:bodyPr>
          <a:lstStyle/>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r>
              <a:rPr lang="en-GB" dirty="0">
                <a:latin typeface="Arial" charset="0"/>
              </a:rPr>
              <a:t>Percent relapse-free survival (A, C, E) and annual hazard rates for breast cancer relapse (B, D, F) using data that was provided in supplemental Table 1 of Fan et al.6 Relapse-free survival in panels A, C, and E was obtained with the Kaplan-Meier product-limit estimator.7 Percent annual hazard rates for breast cancer relapse in panels B, D, and F were </a:t>
            </a:r>
            <a:r>
              <a:rPr lang="en-GB" dirty="0" err="1">
                <a:latin typeface="Arial" charset="0"/>
              </a:rPr>
              <a:t>modeled</a:t>
            </a:r>
            <a:r>
              <a:rPr lang="en-GB" dirty="0">
                <a:latin typeface="Arial" charset="0"/>
              </a:rPr>
              <a:t> as described in Figure 1.3,4 Plots for relapse-free survival and annual hazard rates for breast cancer relapse are shown for the intrinsic molecular subtypes (A, B),8 </a:t>
            </a:r>
            <a:r>
              <a:rPr lang="en-GB" dirty="0" err="1">
                <a:latin typeface="Arial" charset="0"/>
              </a:rPr>
              <a:t>MammaPrint</a:t>
            </a:r>
            <a:r>
              <a:rPr lang="en-GB" dirty="0">
                <a:latin typeface="Arial" charset="0"/>
              </a:rPr>
              <a:t> prognostic molecular signatures (C, D),9–11 and </a:t>
            </a:r>
            <a:r>
              <a:rPr lang="en-GB" dirty="0" err="1">
                <a:latin typeface="Arial" charset="0"/>
              </a:rPr>
              <a:t>Oncotype</a:t>
            </a:r>
            <a:r>
              <a:rPr lang="en-GB" dirty="0">
                <a:latin typeface="Arial" charset="0"/>
              </a:rPr>
              <a:t> DX prognostic scores (E, F).12 All plots demonstrate </a:t>
            </a:r>
            <a:r>
              <a:rPr lang="en-GB" dirty="0" err="1">
                <a:latin typeface="Arial" charset="0"/>
              </a:rPr>
              <a:t>nonproportional</a:t>
            </a:r>
            <a:r>
              <a:rPr lang="en-GB" dirty="0">
                <a:latin typeface="Arial" charset="0"/>
              </a:rPr>
              <a:t> relapse-free survival and </a:t>
            </a:r>
            <a:r>
              <a:rPr lang="en-GB" dirty="0" err="1">
                <a:latin typeface="Arial" charset="0"/>
              </a:rPr>
              <a:t>nonproportional</a:t>
            </a:r>
            <a:r>
              <a:rPr lang="en-GB" dirty="0">
                <a:latin typeface="Arial" charset="0"/>
              </a:rPr>
              <a:t> annual hazard rates for breast cancer recurrence. (A, B) Unsupervised hierarchal molecular clustering demonstrates two main breast cancer classes according to </a:t>
            </a:r>
            <a:r>
              <a:rPr lang="en-GB" dirty="0" err="1">
                <a:latin typeface="Arial" charset="0"/>
              </a:rPr>
              <a:t>estrogen</a:t>
            </a:r>
            <a:r>
              <a:rPr lang="en-GB" dirty="0">
                <a:latin typeface="Arial" charset="0"/>
              </a:rPr>
              <a:t> receptor (ER) expression and/or epithelial cell of origin (luminal or basal). There are two ER-negative (HER2 and basal-like) and two ER-positive (</a:t>
            </a:r>
            <a:r>
              <a:rPr lang="en-GB" dirty="0" err="1">
                <a:latin typeface="Arial" charset="0"/>
              </a:rPr>
              <a:t>ie</a:t>
            </a:r>
            <a:r>
              <a:rPr lang="en-GB" dirty="0">
                <a:latin typeface="Arial" charset="0"/>
              </a:rPr>
              <a:t>, luminal A and B) molecular signatures.8 Relapse-free survival is most </a:t>
            </a:r>
            <a:r>
              <a:rPr lang="en-GB" dirty="0" err="1">
                <a:latin typeface="Arial" charset="0"/>
              </a:rPr>
              <a:t>favorable</a:t>
            </a:r>
            <a:r>
              <a:rPr lang="en-GB" dirty="0">
                <a:latin typeface="Arial" charset="0"/>
              </a:rPr>
              <a:t> for luminal A and least </a:t>
            </a:r>
            <a:r>
              <a:rPr lang="en-GB" dirty="0" err="1">
                <a:latin typeface="Arial" charset="0"/>
              </a:rPr>
              <a:t>favorable</a:t>
            </a:r>
            <a:r>
              <a:rPr lang="en-GB" dirty="0">
                <a:latin typeface="Arial" charset="0"/>
              </a:rPr>
              <a:t> for non–luminal A </a:t>
            </a:r>
            <a:r>
              <a:rPr lang="en-GB" dirty="0" err="1">
                <a:latin typeface="Arial" charset="0"/>
              </a:rPr>
              <a:t>tumors</a:t>
            </a:r>
            <a:r>
              <a:rPr lang="en-GB" dirty="0">
                <a:latin typeface="Arial" charset="0"/>
              </a:rPr>
              <a:t> (luminal B, HER2 positive, and basal-like breast cancers). (C, D) </a:t>
            </a:r>
            <a:r>
              <a:rPr lang="en-GB" dirty="0" err="1">
                <a:latin typeface="Arial" charset="0"/>
              </a:rPr>
              <a:t>MammaPrint</a:t>
            </a:r>
            <a:r>
              <a:rPr lang="en-GB" dirty="0">
                <a:latin typeface="Arial" charset="0"/>
              </a:rPr>
              <a:t> is a dichotomous 70-gene prognostic signature.9–11 Relapse-free survival is most </a:t>
            </a:r>
            <a:r>
              <a:rPr lang="en-GB" dirty="0" err="1">
                <a:latin typeface="Arial" charset="0"/>
              </a:rPr>
              <a:t>favorable</a:t>
            </a:r>
            <a:r>
              <a:rPr lang="en-GB" dirty="0">
                <a:latin typeface="Arial" charset="0"/>
              </a:rPr>
              <a:t> for a good and least </a:t>
            </a:r>
            <a:r>
              <a:rPr lang="en-GB" dirty="0" err="1">
                <a:latin typeface="Arial" charset="0"/>
              </a:rPr>
              <a:t>favorable</a:t>
            </a:r>
            <a:r>
              <a:rPr lang="en-GB" dirty="0">
                <a:latin typeface="Arial" charset="0"/>
              </a:rPr>
              <a:t> for a poor molecular signature. (E, F) </a:t>
            </a:r>
            <a:r>
              <a:rPr lang="en-GB" dirty="0" err="1">
                <a:latin typeface="Arial" charset="0"/>
              </a:rPr>
              <a:t>Oncotype</a:t>
            </a:r>
            <a:r>
              <a:rPr lang="en-GB" dirty="0">
                <a:latin typeface="Arial" charset="0"/>
              </a:rPr>
              <a:t> DX is a 21-gene prognostic score.12 Relapse-free survival is most </a:t>
            </a:r>
            <a:r>
              <a:rPr lang="en-GB" dirty="0" err="1">
                <a:latin typeface="Arial" charset="0"/>
              </a:rPr>
              <a:t>favorable</a:t>
            </a:r>
            <a:r>
              <a:rPr lang="en-GB" dirty="0">
                <a:latin typeface="Arial" charset="0"/>
              </a:rPr>
              <a:t> for low and least </a:t>
            </a:r>
            <a:r>
              <a:rPr lang="en-GB" dirty="0" err="1">
                <a:latin typeface="Arial" charset="0"/>
              </a:rPr>
              <a:t>favorable</a:t>
            </a:r>
            <a:r>
              <a:rPr lang="en-GB" dirty="0">
                <a:latin typeface="Arial" charset="0"/>
              </a:rPr>
              <a:t> for intermediate and high molecular score.</a:t>
            </a:r>
          </a:p>
        </p:txBody>
      </p:sp>
    </p:spTree>
    <p:extLst>
      <p:ext uri="{BB962C8B-B14F-4D97-AF65-F5344CB8AC3E}">
        <p14:creationId xmlns:p14="http://schemas.microsoft.com/office/powerpoint/2010/main" val="9165478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D1E205-E975-413A-BB76-0030F3FEB8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59AC60-2B7A-0876-E6B4-2BCB09B024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61C8A2-B2F7-C9A4-6754-E62B3B870DDD}"/>
              </a:ext>
            </a:extLst>
          </p:cNvPr>
          <p:cNvSpPr>
            <a:spLocks noGrp="1"/>
          </p:cNvSpPr>
          <p:nvPr>
            <p:ph type="body" idx="1"/>
          </p:nvPr>
        </p:nvSpPr>
        <p:spPr/>
        <p:txBody>
          <a:bodyPr/>
          <a:lstStyle/>
          <a:p>
            <a:r>
              <a:rPr lang="en-US" dirty="0"/>
              <a:t>More recent data has demonstrated that MammaPrint may also serve as a comparable biomarker, with MammaPrint high risk tumors demonstrating similar degree of benefit as low HOXB13/IL17BR</a:t>
            </a:r>
          </a:p>
          <a:p>
            <a:endParaRPr lang="en-US" dirty="0"/>
          </a:p>
          <a:p>
            <a:r>
              <a:rPr lang="en-US" dirty="0"/>
              <a:t>It’s really quite interesting as one might expect high HOXB13/IL17BR to be correlated with high MammaPrint – but there’s a suggestion of a bimodal distribution – where the ultralow risk cases seem to have less benefit from extended adjuvant therapy than the low risk cases – but the confidence intervals are wide and hard to tell if there truly is no benefit in the ultralow population.</a:t>
            </a:r>
          </a:p>
        </p:txBody>
      </p:sp>
      <p:sp>
        <p:nvSpPr>
          <p:cNvPr id="4" name="Slide Number Placeholder 3">
            <a:extLst>
              <a:ext uri="{FF2B5EF4-FFF2-40B4-BE49-F238E27FC236}">
                <a16:creationId xmlns:a16="http://schemas.microsoft.com/office/drawing/2014/main" id="{DE117962-75F0-F731-40E3-9557748ED4CD}"/>
              </a:ext>
            </a:extLst>
          </p:cNvPr>
          <p:cNvSpPr>
            <a:spLocks noGrp="1"/>
          </p:cNvSpPr>
          <p:nvPr>
            <p:ph type="sldNum" sz="quarter" idx="5"/>
          </p:nvPr>
        </p:nvSpPr>
        <p:spPr/>
        <p:txBody>
          <a:bodyPr/>
          <a:lstStyle/>
          <a:p>
            <a:fld id="{693058B3-987A-6A45-B91C-84067A2BEF5F}" type="slidenum">
              <a:rPr lang="en-US" smtClean="0"/>
              <a:t>36</a:t>
            </a:fld>
            <a:endParaRPr lang="en-US"/>
          </a:p>
        </p:txBody>
      </p:sp>
    </p:spTree>
    <p:extLst>
      <p:ext uri="{BB962C8B-B14F-4D97-AF65-F5344CB8AC3E}">
        <p14:creationId xmlns:p14="http://schemas.microsoft.com/office/powerpoint/2010/main" val="27961808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6700" b="1">
                <a:solidFill>
                  <a:srgbClr val="FFFFFF"/>
                </a:solidFill>
                <a:latin typeface="Arial" charset="0"/>
                <a:ea typeface="ＭＳ Ｐゴシック" charset="0"/>
              </a:defRPr>
            </a:lvl1pPr>
            <a:lvl2pPr marL="1238200" indent="-476231">
              <a:defRPr sz="6700" b="1">
                <a:solidFill>
                  <a:srgbClr val="FFFFFF"/>
                </a:solidFill>
                <a:latin typeface="Arial" charset="0"/>
                <a:ea typeface="ＭＳ Ｐゴシック" charset="0"/>
              </a:defRPr>
            </a:lvl2pPr>
            <a:lvl3pPr marL="1904924" indent="-380985">
              <a:defRPr sz="6700" b="1">
                <a:solidFill>
                  <a:srgbClr val="FFFFFF"/>
                </a:solidFill>
                <a:latin typeface="Arial" charset="0"/>
                <a:ea typeface="ＭＳ Ｐゴシック" charset="0"/>
              </a:defRPr>
            </a:lvl3pPr>
            <a:lvl4pPr marL="2666893" indent="-380985">
              <a:defRPr sz="6700" b="1">
                <a:solidFill>
                  <a:srgbClr val="FFFFFF"/>
                </a:solidFill>
                <a:latin typeface="Arial" charset="0"/>
                <a:ea typeface="ＭＳ Ｐゴシック" charset="0"/>
              </a:defRPr>
            </a:lvl4pPr>
            <a:lvl5pPr marL="3428863" indent="-380985">
              <a:defRPr sz="6700" b="1">
                <a:solidFill>
                  <a:srgbClr val="FFFFFF"/>
                </a:solidFill>
                <a:latin typeface="Arial" charset="0"/>
                <a:ea typeface="ＭＳ Ｐゴシック" charset="0"/>
              </a:defRPr>
            </a:lvl5pPr>
            <a:lvl6pPr marL="4190832" indent="-380985" eaLnBrk="0" fontAlgn="base" hangingPunct="0">
              <a:spcBef>
                <a:spcPct val="0"/>
              </a:spcBef>
              <a:spcAft>
                <a:spcPct val="0"/>
              </a:spcAft>
              <a:defRPr sz="6700" b="1">
                <a:solidFill>
                  <a:srgbClr val="FFFFFF"/>
                </a:solidFill>
                <a:latin typeface="Arial" charset="0"/>
                <a:ea typeface="ＭＳ Ｐゴシック" charset="0"/>
              </a:defRPr>
            </a:lvl6pPr>
            <a:lvl7pPr marL="4952802" indent="-380985" eaLnBrk="0" fontAlgn="base" hangingPunct="0">
              <a:spcBef>
                <a:spcPct val="0"/>
              </a:spcBef>
              <a:spcAft>
                <a:spcPct val="0"/>
              </a:spcAft>
              <a:defRPr sz="6700" b="1">
                <a:solidFill>
                  <a:srgbClr val="FFFFFF"/>
                </a:solidFill>
                <a:latin typeface="Arial" charset="0"/>
                <a:ea typeface="ＭＳ Ｐゴシック" charset="0"/>
              </a:defRPr>
            </a:lvl7pPr>
            <a:lvl8pPr marL="5714771" indent="-380985" eaLnBrk="0" fontAlgn="base" hangingPunct="0">
              <a:spcBef>
                <a:spcPct val="0"/>
              </a:spcBef>
              <a:spcAft>
                <a:spcPct val="0"/>
              </a:spcAft>
              <a:defRPr sz="6700" b="1">
                <a:solidFill>
                  <a:srgbClr val="FFFFFF"/>
                </a:solidFill>
                <a:latin typeface="Arial" charset="0"/>
                <a:ea typeface="ＭＳ Ｐゴシック" charset="0"/>
              </a:defRPr>
            </a:lvl8pPr>
            <a:lvl9pPr marL="6476741" indent="-380985" eaLnBrk="0" fontAlgn="base" hangingPunct="0">
              <a:spcBef>
                <a:spcPct val="0"/>
              </a:spcBef>
              <a:spcAft>
                <a:spcPct val="0"/>
              </a:spcAft>
              <a:defRPr sz="6700" b="1">
                <a:solidFill>
                  <a:srgbClr val="FFFFFF"/>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8EBA66A-E575-0845-8DF7-64D58720F1F2}" type="slidenum">
              <a:rPr kumimoji="0" lang="en-US" sz="17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7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8611" name="Rectangle 2"/>
          <p:cNvSpPr>
            <a:spLocks noGrp="1" noRot="1" noChangeAspect="1" noChangeArrowheads="1" noTextEdit="1"/>
          </p:cNvSpPr>
          <p:nvPr>
            <p:ph type="sldImg"/>
          </p:nvPr>
        </p:nvSpPr>
        <p:spPr>
          <a:xfrm>
            <a:off x="1143000" y="684213"/>
            <a:ext cx="4572000" cy="3429000"/>
          </a:xfrm>
          <a:ln/>
        </p:spPr>
      </p:sp>
      <p:sp>
        <p:nvSpPr>
          <p:cNvPr id="68612" name="Rectangle 3"/>
          <p:cNvSpPr>
            <a:spLocks noGrp="1" noChangeArrowheads="1"/>
          </p:cNvSpPr>
          <p:nvPr>
            <p:ph type="body" idx="1"/>
          </p:nvPr>
        </p:nvSpPr>
        <p:spPr>
          <a:xfrm>
            <a:off x="687588" y="4344867"/>
            <a:ext cx="5482828" cy="41152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ndParaRPr>
          </a:p>
        </p:txBody>
      </p:sp>
    </p:spTree>
    <p:extLst>
      <p:ext uri="{BB962C8B-B14F-4D97-AF65-F5344CB8AC3E}">
        <p14:creationId xmlns:p14="http://schemas.microsoft.com/office/powerpoint/2010/main" val="12979172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C95F575-D529-4424-BCED-C5D4DDAA52F8}" type="slidenum">
              <a:rPr lang="en-US" smtClean="0"/>
              <a:pPr>
                <a:defRPr/>
              </a:pPr>
              <a:t>45</a:t>
            </a:fld>
            <a:endParaRPr lang="en-US"/>
          </a:p>
        </p:txBody>
      </p:sp>
    </p:spTree>
    <p:extLst>
      <p:ext uri="{BB962C8B-B14F-4D97-AF65-F5344CB8AC3E}">
        <p14:creationId xmlns:p14="http://schemas.microsoft.com/office/powerpoint/2010/main" val="11130813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48</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708726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8700" y="2286000"/>
            <a:ext cx="8229600" cy="6172200"/>
          </a:xfrm>
          <a:prstGeom prst="rect">
            <a:avLst/>
          </a:prstGeom>
          <a:noFill/>
          <a:ln w="12700">
            <a:solidFill>
              <a:prstClr val="black"/>
            </a:solidFill>
          </a:ln>
        </p:spPr>
      </p:sp>
      <p:sp>
        <p:nvSpPr>
          <p:cNvPr id="3" name="Notes Placeholder 2"/>
          <p:cNvSpPr>
            <a:spLocks noGrp="1"/>
          </p:cNvSpPr>
          <p:nvPr>
            <p:ph type="body" idx="1"/>
          </p:nvPr>
        </p:nvSpPr>
        <p:spPr>
          <a:xfrm>
            <a:off x="1028700" y="8801100"/>
            <a:ext cx="8229600" cy="7200900"/>
          </a:xfrm>
          <a:prstGeom prst="rect">
            <a:avLst/>
          </a:prstGeom>
        </p:spPr>
        <p:txBody>
          <a:bodyPr/>
          <a:lstStyle/>
          <a:p>
            <a:endParaRPr lang="en-US" dirty="0"/>
          </a:p>
        </p:txBody>
      </p:sp>
    </p:spTree>
    <p:extLst>
      <p:ext uri="{BB962C8B-B14F-4D97-AF65-F5344CB8AC3E}">
        <p14:creationId xmlns:p14="http://schemas.microsoft.com/office/powerpoint/2010/main" val="3075750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F77BC7-8074-B94F-CFBB-21D7BB9722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69EAC9-1F7A-E86D-5C52-503CCB7FEF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D8C88E-D3F4-885C-5567-825501082DEE}"/>
              </a:ext>
            </a:extLst>
          </p:cNvPr>
          <p:cNvSpPr>
            <a:spLocks noGrp="1"/>
          </p:cNvSpPr>
          <p:nvPr>
            <p:ph type="body" idx="1"/>
          </p:nvPr>
        </p:nvSpPr>
        <p:spPr/>
        <p:txBody>
          <a:bodyPr/>
          <a:lstStyle/>
          <a:p>
            <a:r>
              <a:rPr lang="en-US" dirty="0"/>
              <a:t>So – who needs CDK4/6 inhibitors? If we look at breast cancer in the united states, approximately 25% of patients are node positive at diagnosis; and similarly in an analysis of a dataset from CONCERTAI found that over 30% of patients with HR+/HER2- breast cancer are eligible for CDK4/6 inhibitors. So it’s a lot of toxicity for a lot of patients.</a:t>
            </a:r>
          </a:p>
        </p:txBody>
      </p:sp>
      <p:sp>
        <p:nvSpPr>
          <p:cNvPr id="4" name="Slide Number Placeholder 3">
            <a:extLst>
              <a:ext uri="{FF2B5EF4-FFF2-40B4-BE49-F238E27FC236}">
                <a16:creationId xmlns:a16="http://schemas.microsoft.com/office/drawing/2014/main" id="{F7632FD8-91AC-1DB9-043A-5C0D7E65A641}"/>
              </a:ext>
            </a:extLst>
          </p:cNvPr>
          <p:cNvSpPr>
            <a:spLocks noGrp="1"/>
          </p:cNvSpPr>
          <p:nvPr>
            <p:ph type="sldNum" sz="quarter" idx="5"/>
          </p:nvPr>
        </p:nvSpPr>
        <p:spPr/>
        <p:txBody>
          <a:bodyPr/>
          <a:lstStyle/>
          <a:p>
            <a:fld id="{693058B3-987A-6A45-B91C-84067A2BEF5F}" type="slidenum">
              <a:rPr lang="en-US" smtClean="0"/>
              <a:t>54</a:t>
            </a:fld>
            <a:endParaRPr lang="en-US"/>
          </a:p>
        </p:txBody>
      </p:sp>
    </p:spTree>
    <p:extLst>
      <p:ext uri="{BB962C8B-B14F-4D97-AF65-F5344CB8AC3E}">
        <p14:creationId xmlns:p14="http://schemas.microsoft.com/office/powerpoint/2010/main" val="1249434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3058B3-987A-6A45-B91C-84067A2BEF5F}" type="slidenum">
              <a:rPr lang="en-US" smtClean="0"/>
              <a:t>55</a:t>
            </a:fld>
            <a:endParaRPr lang="en-US"/>
          </a:p>
        </p:txBody>
      </p:sp>
    </p:spTree>
    <p:extLst>
      <p:ext uri="{BB962C8B-B14F-4D97-AF65-F5344CB8AC3E}">
        <p14:creationId xmlns:p14="http://schemas.microsoft.com/office/powerpoint/2010/main" val="34256410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the PI3K-AKT and mTOR pathway is another commonly altered pathway in ER+ breast cancer, for which there are a number of drugs approved in the metastatic setting – including </a:t>
            </a:r>
            <a:r>
              <a:rPr lang="en-US" dirty="0" err="1"/>
              <a:t>everolimus</a:t>
            </a:r>
            <a:r>
              <a:rPr lang="en-US" dirty="0"/>
              <a:t>, </a:t>
            </a:r>
            <a:r>
              <a:rPr lang="en-US" dirty="0" err="1"/>
              <a:t>alpelisib</a:t>
            </a:r>
            <a:r>
              <a:rPr lang="en-US" dirty="0"/>
              <a:t>, </a:t>
            </a:r>
            <a:r>
              <a:rPr lang="en-US" dirty="0" err="1"/>
              <a:t>capivasertib</a:t>
            </a:r>
            <a:r>
              <a:rPr lang="en-US" dirty="0"/>
              <a:t>, and now </a:t>
            </a:r>
            <a:r>
              <a:rPr lang="en-US" dirty="0" err="1"/>
              <a:t>inavolisib</a:t>
            </a:r>
            <a:endParaRPr lang="en-US" dirty="0"/>
          </a:p>
          <a:p>
            <a:endParaRPr lang="en-US" dirty="0"/>
          </a:p>
          <a:p>
            <a:r>
              <a:rPr lang="en-US" dirty="0"/>
              <a:t>There are few randomized controlled studies of these drugs in the early stage settings. A phase II study of neoadjuvant </a:t>
            </a:r>
            <a:r>
              <a:rPr lang="en-US" dirty="0" err="1"/>
              <a:t>everolimus</a:t>
            </a:r>
            <a:r>
              <a:rPr lang="en-US" dirty="0"/>
              <a:t> had demonstrated an improvement in ultrasound-assessed complete response of approximately 10%</a:t>
            </a:r>
          </a:p>
        </p:txBody>
      </p:sp>
      <p:sp>
        <p:nvSpPr>
          <p:cNvPr id="4" name="Slide Number Placeholder 3"/>
          <p:cNvSpPr>
            <a:spLocks noGrp="1"/>
          </p:cNvSpPr>
          <p:nvPr>
            <p:ph type="sldNum" sz="quarter" idx="5"/>
          </p:nvPr>
        </p:nvSpPr>
        <p:spPr/>
        <p:txBody>
          <a:bodyPr/>
          <a:lstStyle/>
          <a:p>
            <a:fld id="{693058B3-987A-6A45-B91C-84067A2BEF5F}" type="slidenum">
              <a:rPr lang="en-US" smtClean="0"/>
              <a:t>56</a:t>
            </a:fld>
            <a:endParaRPr lang="en-US"/>
          </a:p>
        </p:txBody>
      </p:sp>
    </p:spTree>
    <p:extLst>
      <p:ext uri="{BB962C8B-B14F-4D97-AF65-F5344CB8AC3E}">
        <p14:creationId xmlns:p14="http://schemas.microsoft.com/office/powerpoint/2010/main" val="40038949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have subsequently been two randomized controlled trials of the mTOR inhibitor </a:t>
            </a:r>
            <a:r>
              <a:rPr lang="en-US" dirty="0" err="1"/>
              <a:t>everolimus</a:t>
            </a:r>
            <a:r>
              <a:rPr lang="en-US" dirty="0"/>
              <a:t> in the adjuvant setting – both enrolled high risk node positive patients with either 4 node positive disease or 1 or more positive nodes with other risk factors.</a:t>
            </a:r>
          </a:p>
        </p:txBody>
      </p:sp>
      <p:sp>
        <p:nvSpPr>
          <p:cNvPr id="4" name="Slide Number Placeholder 3"/>
          <p:cNvSpPr>
            <a:spLocks noGrp="1"/>
          </p:cNvSpPr>
          <p:nvPr>
            <p:ph type="sldNum" sz="quarter" idx="5"/>
          </p:nvPr>
        </p:nvSpPr>
        <p:spPr/>
        <p:txBody>
          <a:bodyPr/>
          <a:lstStyle/>
          <a:p>
            <a:fld id="{693058B3-987A-6A45-B91C-84067A2BEF5F}" type="slidenum">
              <a:rPr lang="en-US" smtClean="0"/>
              <a:t>57</a:t>
            </a:fld>
            <a:endParaRPr lang="en-US"/>
          </a:p>
        </p:txBody>
      </p:sp>
    </p:spTree>
    <p:extLst>
      <p:ext uri="{BB962C8B-B14F-4D97-AF65-F5344CB8AC3E}">
        <p14:creationId xmlns:p14="http://schemas.microsoft.com/office/powerpoint/2010/main" val="40709958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studies failed to demonstrate a benefit of DFS or OS, demonstrating that </a:t>
            </a:r>
            <a:r>
              <a:rPr lang="en-US" dirty="0" err="1"/>
              <a:t>everolimus</a:t>
            </a:r>
            <a:r>
              <a:rPr lang="en-US" dirty="0"/>
              <a:t> is not beneficial in the adjuvant treatment of HR+ breast cancer.</a:t>
            </a:r>
          </a:p>
        </p:txBody>
      </p:sp>
      <p:sp>
        <p:nvSpPr>
          <p:cNvPr id="4" name="Slide Number Placeholder 3"/>
          <p:cNvSpPr>
            <a:spLocks noGrp="1"/>
          </p:cNvSpPr>
          <p:nvPr>
            <p:ph type="sldNum" sz="quarter" idx="5"/>
          </p:nvPr>
        </p:nvSpPr>
        <p:spPr/>
        <p:txBody>
          <a:bodyPr/>
          <a:lstStyle/>
          <a:p>
            <a:fld id="{693058B3-987A-6A45-B91C-84067A2BEF5F}" type="slidenum">
              <a:rPr lang="en-US" smtClean="0"/>
              <a:t>58</a:t>
            </a:fld>
            <a:endParaRPr lang="en-US"/>
          </a:p>
        </p:txBody>
      </p:sp>
    </p:spTree>
    <p:extLst>
      <p:ext uri="{BB962C8B-B14F-4D97-AF65-F5344CB8AC3E}">
        <p14:creationId xmlns:p14="http://schemas.microsoft.com/office/powerpoint/2010/main" val="156960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 &lt; 1% corresponds to about </a:t>
            </a:r>
            <a:r>
              <a:rPr lang="en-US" dirty="0" err="1"/>
              <a:t>fmol</a:t>
            </a:r>
            <a:r>
              <a:rPr lang="en-US" dirty="0"/>
              <a:t> ER/mg of 10 </a:t>
            </a:r>
          </a:p>
        </p:txBody>
      </p:sp>
      <p:sp>
        <p:nvSpPr>
          <p:cNvPr id="4" name="Slide Number Placeholder 3"/>
          <p:cNvSpPr>
            <a:spLocks noGrp="1"/>
          </p:cNvSpPr>
          <p:nvPr>
            <p:ph type="sldNum" sz="quarter" idx="5"/>
          </p:nvPr>
        </p:nvSpPr>
        <p:spPr/>
        <p:txBody>
          <a:bodyPr/>
          <a:lstStyle/>
          <a:p>
            <a:fld id="{693058B3-987A-6A45-B91C-84067A2BEF5F}" type="slidenum">
              <a:rPr lang="en-US" smtClean="0"/>
              <a:t>12</a:t>
            </a:fld>
            <a:endParaRPr lang="en-US"/>
          </a:p>
        </p:txBody>
      </p:sp>
    </p:spTree>
    <p:extLst>
      <p:ext uri="{BB962C8B-B14F-4D97-AF65-F5344CB8AC3E}">
        <p14:creationId xmlns:p14="http://schemas.microsoft.com/office/powerpoint/2010/main" val="36689116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8D4E4D-118D-3E41-3A04-5AB53BBDD2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C0FC6C-3568-EE44-AFD8-A75E6DEB2A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631412-EFA6-5F14-E1A4-B7F60D5D1E87}"/>
              </a:ext>
            </a:extLst>
          </p:cNvPr>
          <p:cNvSpPr>
            <a:spLocks noGrp="1"/>
          </p:cNvSpPr>
          <p:nvPr>
            <p:ph type="body" idx="1"/>
          </p:nvPr>
        </p:nvSpPr>
        <p:spPr/>
        <p:txBody>
          <a:bodyPr/>
          <a:lstStyle/>
          <a:p>
            <a:r>
              <a:rPr lang="en-US" dirty="0"/>
              <a:t>There are large phase 3 studies ongoing evaluating oral SERDs – evaluating treatment either as the initial adjuvant treatment or after 2-5 years of adjuvant endocrine therapy. Studies generally are enrolling patients at increased risk based on staging or genomic risk assays. So we will soon see if SERDs are more effective than standard of care endocrine therapy.</a:t>
            </a:r>
          </a:p>
        </p:txBody>
      </p:sp>
      <p:sp>
        <p:nvSpPr>
          <p:cNvPr id="4" name="Slide Number Placeholder 3">
            <a:extLst>
              <a:ext uri="{FF2B5EF4-FFF2-40B4-BE49-F238E27FC236}">
                <a16:creationId xmlns:a16="http://schemas.microsoft.com/office/drawing/2014/main" id="{30796C62-58B9-C114-0FF5-3FD354CA7C6B}"/>
              </a:ext>
            </a:extLst>
          </p:cNvPr>
          <p:cNvSpPr>
            <a:spLocks noGrp="1"/>
          </p:cNvSpPr>
          <p:nvPr>
            <p:ph type="sldNum" sz="quarter" idx="5"/>
          </p:nvPr>
        </p:nvSpPr>
        <p:spPr/>
        <p:txBody>
          <a:bodyPr/>
          <a:lstStyle/>
          <a:p>
            <a:fld id="{693058B3-987A-6A45-B91C-84067A2BEF5F}" type="slidenum">
              <a:rPr lang="en-US" smtClean="0"/>
              <a:t>59</a:t>
            </a:fld>
            <a:endParaRPr lang="en-US"/>
          </a:p>
        </p:txBody>
      </p:sp>
    </p:spTree>
    <p:extLst>
      <p:ext uri="{BB962C8B-B14F-4D97-AF65-F5344CB8AC3E}">
        <p14:creationId xmlns:p14="http://schemas.microsoft.com/office/powerpoint/2010/main" val="23443029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95AF86-6043-E242-1BDF-FC37004412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7D0260-9E79-E559-779F-99A39BF960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EEF338-476C-4590-6218-EDD7BB64E1C9}"/>
              </a:ext>
            </a:extLst>
          </p:cNvPr>
          <p:cNvSpPr>
            <a:spLocks noGrp="1"/>
          </p:cNvSpPr>
          <p:nvPr>
            <p:ph type="body" idx="1"/>
          </p:nvPr>
        </p:nvSpPr>
        <p:spPr/>
        <p:txBody>
          <a:bodyPr/>
          <a:lstStyle/>
          <a:p>
            <a:r>
              <a:rPr lang="en-US" dirty="0"/>
              <a:t>So far – all the SERDs have shown the most clear benefit in patients with ESR1m, which are rare in </a:t>
            </a:r>
            <a:r>
              <a:rPr lang="en-US" dirty="0" err="1"/>
              <a:t>denovo</a:t>
            </a:r>
            <a:r>
              <a:rPr lang="en-US" dirty="0"/>
              <a:t> breast cancer but occur in 20-40% of patients who recur after aromatase inhibitors.</a:t>
            </a:r>
          </a:p>
          <a:p>
            <a:r>
              <a:rPr lang="en-US" dirty="0"/>
              <a:t>Of note, different SERDs may have different binding affinity to specific ESR1 mutations which could be a mechanism of resistance, </a:t>
            </a:r>
          </a:p>
        </p:txBody>
      </p:sp>
      <p:sp>
        <p:nvSpPr>
          <p:cNvPr id="4" name="Slide Number Placeholder 3">
            <a:extLst>
              <a:ext uri="{FF2B5EF4-FFF2-40B4-BE49-F238E27FC236}">
                <a16:creationId xmlns:a16="http://schemas.microsoft.com/office/drawing/2014/main" id="{79F9E399-D5CE-4F12-8016-7046871DFE97}"/>
              </a:ext>
            </a:extLst>
          </p:cNvPr>
          <p:cNvSpPr>
            <a:spLocks noGrp="1"/>
          </p:cNvSpPr>
          <p:nvPr>
            <p:ph type="sldNum" sz="quarter" idx="5"/>
          </p:nvPr>
        </p:nvSpPr>
        <p:spPr/>
        <p:txBody>
          <a:bodyPr/>
          <a:lstStyle/>
          <a:p>
            <a:fld id="{693058B3-987A-6A45-B91C-84067A2BEF5F}" type="slidenum">
              <a:rPr lang="en-US" smtClean="0"/>
              <a:t>60</a:t>
            </a:fld>
            <a:endParaRPr lang="en-US"/>
          </a:p>
        </p:txBody>
      </p:sp>
    </p:spTree>
    <p:extLst>
      <p:ext uri="{BB962C8B-B14F-4D97-AF65-F5344CB8AC3E}">
        <p14:creationId xmlns:p14="http://schemas.microsoft.com/office/powerpoint/2010/main" val="7975985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FB72F01-6714-4A31-8C22-8E0F1B091B56}" type="slidenum">
              <a:rPr lang="en-US" altLang="en-US" smtClean="0"/>
              <a:pPr>
                <a:defRPr/>
              </a:pPr>
              <a:t>62</a:t>
            </a:fld>
            <a:endParaRPr lang="en-US" altLang="en-US" dirty="0"/>
          </a:p>
        </p:txBody>
      </p:sp>
    </p:spTree>
    <p:extLst>
      <p:ext uri="{BB962C8B-B14F-4D97-AF65-F5344CB8AC3E}">
        <p14:creationId xmlns:p14="http://schemas.microsoft.com/office/powerpoint/2010/main" val="36353616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C95F575-D529-4424-BCED-C5D4DDAA52F8}" type="slidenum">
              <a:rPr lang="en-US" smtClean="0"/>
              <a:pPr>
                <a:defRPr/>
              </a:pPr>
              <a:t>63</a:t>
            </a:fld>
            <a:endParaRPr lang="en-US"/>
          </a:p>
        </p:txBody>
      </p:sp>
    </p:spTree>
    <p:extLst>
      <p:ext uri="{BB962C8B-B14F-4D97-AF65-F5344CB8AC3E}">
        <p14:creationId xmlns:p14="http://schemas.microsoft.com/office/powerpoint/2010/main" val="2615236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505E88C-5C01-4B9B-897D-F57E7260142A}" type="slidenum">
              <a:rPr kumimoji="0" lang="en-US" sz="1200" b="0" i="0" u="none" strike="noStrike" kern="1200" cap="none" spc="0" normalizeH="0" baseline="0" noProof="0" smtClean="0">
                <a:ln>
                  <a:noFill/>
                </a:ln>
                <a:solidFill>
                  <a:prstClr val="black"/>
                </a:solidFill>
                <a:effectLst/>
                <a:uLnTx/>
                <a:uFillTx/>
                <a:latin typeface="Calibri"/>
                <a:ea typeface="ＭＳ Ｐゴシック" pitchFamily="-109"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ＭＳ Ｐゴシック" pitchFamily="-109" charset="-128"/>
              <a:cs typeface="+mn-cs"/>
            </a:endParaRPr>
          </a:p>
        </p:txBody>
      </p:sp>
    </p:spTree>
    <p:extLst>
      <p:ext uri="{BB962C8B-B14F-4D97-AF65-F5344CB8AC3E}">
        <p14:creationId xmlns:p14="http://schemas.microsoft.com/office/powerpoint/2010/main" val="3054980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bwMode="auto">
          <a:noFill/>
          <a:ln>
            <a:miter lim="800000"/>
            <a:headEnd/>
            <a:tailEnd/>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8692472-2D6B-E34A-B439-1DC7C64D1F18}" type="slidenum">
              <a:rPr kumimoji="0" lang="en-US" sz="1200" b="0" i="0" u="none" strike="noStrike" kern="1200" cap="none" spc="0" normalizeH="0" baseline="0" noProof="0">
                <a:ln>
                  <a:noFill/>
                </a:ln>
                <a:solidFill>
                  <a:prstClr val="black"/>
                </a:solidFill>
                <a:effectLst/>
                <a:uLnTx/>
                <a:uFillTx/>
                <a:latin typeface="Calibri"/>
                <a:ea typeface="ＭＳ Ｐゴシック" pitchFamily="-109"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ＭＳ Ｐゴシック" pitchFamily="-109" charset="-128"/>
              <a:cs typeface="+mn-cs"/>
            </a:endParaRPr>
          </a:p>
        </p:txBody>
      </p:sp>
      <p:sp>
        <p:nvSpPr>
          <p:cNvPr id="286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676" name="Rectangle 3"/>
          <p:cNvSpPr>
            <a:spLocks noGrp="1" noChangeArrowheads="1"/>
          </p:cNvSpPr>
          <p:nvPr>
            <p:ph type="body" idx="1"/>
          </p:nvPr>
        </p:nvSpPr>
        <p:spPr bwMode="auto">
          <a:noFill/>
        </p:spPr>
        <p:txBody>
          <a:bodyPr/>
          <a:lstStyle/>
          <a:p>
            <a:pPr lvl="1"/>
            <a:r>
              <a:rPr lang="en-US"/>
              <a:t>Most of the effect on recurrence comes in the first five years, but most of the effect on mortality comes after this period.  There is a persistent benefit after completing 5 years of tamoxifen.  The risk of recurrence is similar in years 0-4 and years 5-15.</a:t>
            </a:r>
          </a:p>
          <a:p>
            <a:endParaRPr lang="en-US">
              <a:ea typeface="ＭＳ Ｐゴシック" charset="-128"/>
              <a:cs typeface="ＭＳ Ｐゴシック" charset="-128"/>
            </a:endParaRPr>
          </a:p>
        </p:txBody>
      </p:sp>
    </p:spTree>
    <p:extLst>
      <p:ext uri="{BB962C8B-B14F-4D97-AF65-F5344CB8AC3E}">
        <p14:creationId xmlns:p14="http://schemas.microsoft.com/office/powerpoint/2010/main" val="10798287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 &lt; 1% corresponds to about </a:t>
            </a:r>
            <a:r>
              <a:rPr lang="en-US" dirty="0" err="1"/>
              <a:t>fmol</a:t>
            </a:r>
            <a:r>
              <a:rPr lang="en-US" dirty="0"/>
              <a:t> ER/mg of 10 </a:t>
            </a:r>
          </a:p>
        </p:txBody>
      </p:sp>
      <p:sp>
        <p:nvSpPr>
          <p:cNvPr id="4" name="Slide Number Placeholder 3"/>
          <p:cNvSpPr>
            <a:spLocks noGrp="1"/>
          </p:cNvSpPr>
          <p:nvPr>
            <p:ph type="sldNum" sz="quarter" idx="5"/>
          </p:nvPr>
        </p:nvSpPr>
        <p:spPr/>
        <p:txBody>
          <a:bodyPr/>
          <a:lstStyle/>
          <a:p>
            <a:fld id="{693058B3-987A-6A45-B91C-84067A2BEF5F}" type="slidenum">
              <a:rPr lang="en-US" smtClean="0"/>
              <a:t>16</a:t>
            </a:fld>
            <a:endParaRPr lang="en-US"/>
          </a:p>
        </p:txBody>
      </p:sp>
    </p:spTree>
    <p:extLst>
      <p:ext uri="{BB962C8B-B14F-4D97-AF65-F5344CB8AC3E}">
        <p14:creationId xmlns:p14="http://schemas.microsoft.com/office/powerpoint/2010/main" val="36689116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three approved aromatase inhibitors – two nonsteroidal / revers	</a:t>
            </a:r>
            <a:r>
              <a:rPr lang="en-US" dirty="0" err="1"/>
              <a:t>ible</a:t>
            </a:r>
            <a:r>
              <a:rPr lang="en-US" dirty="0"/>
              <a:t> and one steroidal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Early studies have demonstrated greater reduction in ER activity with letrozole compared to anastrozole, however this has not translated to improvement in outcomes with specific aromatase inhibitors – as shown in the </a:t>
            </a:r>
            <a:r>
              <a:rPr lang="en-US" b="0" i="0" dirty="0">
                <a:solidFill>
                  <a:srgbClr val="2E2E2E"/>
                </a:solidFill>
                <a:effectLst/>
                <a:latin typeface="Source Sans Pro" panose="020B0503030403020204" pitchFamily="34" charset="0"/>
              </a:rPr>
              <a:t>FATA-GIM3 trial which randomized patients to one of the three aromatase inhibitors, all given either upfront or after 2 years of tamoxifen, as well as other trials such as MA.27</a:t>
            </a:r>
            <a:endParaRPr lang="en-US" dirty="0"/>
          </a:p>
        </p:txBody>
      </p:sp>
      <p:sp>
        <p:nvSpPr>
          <p:cNvPr id="4" name="Slide Number Placeholder 3"/>
          <p:cNvSpPr>
            <a:spLocks noGrp="1"/>
          </p:cNvSpPr>
          <p:nvPr>
            <p:ph type="sldNum" sz="quarter" idx="5"/>
          </p:nvPr>
        </p:nvSpPr>
        <p:spPr/>
        <p:txBody>
          <a:bodyPr/>
          <a:lstStyle/>
          <a:p>
            <a:fld id="{693058B3-987A-6A45-B91C-84067A2BEF5F}" type="slidenum">
              <a:rPr lang="en-US" smtClean="0"/>
              <a:t>26</a:t>
            </a:fld>
            <a:endParaRPr lang="en-US"/>
          </a:p>
        </p:txBody>
      </p:sp>
    </p:spTree>
    <p:extLst>
      <p:ext uri="{BB962C8B-B14F-4D97-AF65-F5344CB8AC3E}">
        <p14:creationId xmlns:p14="http://schemas.microsoft.com/office/powerpoint/2010/main" val="26441775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A7711BEC-2BAD-4A8F-A013-C2EF3631DCD0}" type="slidenum">
              <a:rPr lang="en-US" sz="1100" b="1" smtClean="0">
                <a:solidFill>
                  <a:srgbClr val="FFFFFF"/>
                </a:solidFill>
              </a:rPr>
              <a:pPr/>
              <a:t>28</a:t>
            </a:fld>
            <a:endParaRPr lang="en-US" sz="1100" b="1">
              <a:solidFill>
                <a:srgbClr val="FFFFFF"/>
              </a:solidFill>
            </a:endParaRPr>
          </a:p>
        </p:txBody>
      </p:sp>
      <p:sp>
        <p:nvSpPr>
          <p:cNvPr id="90115" name="Rectangle 2"/>
          <p:cNvSpPr>
            <a:spLocks noGrp="1" noRot="1" noChangeAspect="1" noChangeArrowheads="1" noTextEdit="1"/>
          </p:cNvSpPr>
          <p:nvPr>
            <p:ph type="sldImg"/>
          </p:nvPr>
        </p:nvSpPr>
        <p:spPr>
          <a:xfrm>
            <a:off x="1143000" y="685800"/>
            <a:ext cx="4573588" cy="3429000"/>
          </a:xfrm>
          <a:ln/>
        </p:spPr>
      </p:sp>
      <p:sp>
        <p:nvSpPr>
          <p:cNvPr id="90116" name="Rectangle 3"/>
          <p:cNvSpPr>
            <a:spLocks noGrp="1" noChangeArrowheads="1"/>
          </p:cNvSpPr>
          <p:nvPr>
            <p:ph type="body" idx="1"/>
          </p:nvPr>
        </p:nvSpPr>
        <p:spPr>
          <a:xfrm>
            <a:off x="685800" y="4343400"/>
            <a:ext cx="5486400" cy="4114800"/>
          </a:xfrm>
          <a:noFill/>
          <a:ln/>
        </p:spPr>
        <p:txBody>
          <a:bodyPr/>
          <a:lstStyle/>
          <a:p>
            <a:endParaRPr lang="en-US">
              <a:latin typeface="Times New Roman" pitchFamily="18" charset="0"/>
              <a:ea typeface="ＭＳ Ｐゴシック" pitchFamily="-109" charset="-128"/>
            </a:endParaRPr>
          </a:p>
        </p:txBody>
      </p:sp>
    </p:spTree>
    <p:extLst>
      <p:ext uri="{BB962C8B-B14F-4D97-AF65-F5344CB8AC3E}">
        <p14:creationId xmlns:p14="http://schemas.microsoft.com/office/powerpoint/2010/main" val="42577671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ATLAS and ATTOM trials demonstrated the superiority of 10 years of tamoxifen over 5 years, with improvements in DFS and breast cancer mortality</a:t>
            </a:r>
          </a:p>
          <a:p>
            <a:endParaRPr lang="en-US" dirty="0"/>
          </a:p>
          <a:p>
            <a:r>
              <a:rPr lang="en-US" dirty="0"/>
              <a:t>Subsequently, 3 randomized trials demonstrated improved DFS with 3-5 years of aromatase inhibitor therapy after 5 years of tamoxifen with survival benefit in the two studies which were not prematurely closed</a:t>
            </a:r>
          </a:p>
          <a:p>
            <a:endParaRPr lang="en-US" dirty="0"/>
          </a:p>
          <a:p>
            <a:r>
              <a:rPr lang="en-US" dirty="0"/>
              <a:t>Subsequently, 3 trials evaluated extended AI therapy after 3 – 10 years of prior endocrine therapy including tamoxifen and/or an aromatase inhibitor. DFS improved in all studies except in DATA which had a similar hazard ratio although not reaching statistical significance.</a:t>
            </a:r>
          </a:p>
          <a:p>
            <a:endParaRPr lang="en-US" dirty="0"/>
          </a:p>
          <a:p>
            <a:r>
              <a:rPr lang="en-US" dirty="0"/>
              <a:t>Finally, the results of 3 studies of extending adjuvant aromatase inhibitor to a total of 10 years failed to demonstrate benefit over 2 – 2.5 years of therapy, thus making 7-8 years of total therapy a reasonable goal for all but the highest risk patients.</a:t>
            </a:r>
          </a:p>
        </p:txBody>
      </p:sp>
      <p:sp>
        <p:nvSpPr>
          <p:cNvPr id="4" name="Slide Number Placeholder 3"/>
          <p:cNvSpPr>
            <a:spLocks noGrp="1"/>
          </p:cNvSpPr>
          <p:nvPr>
            <p:ph type="sldNum" sz="quarter" idx="5"/>
          </p:nvPr>
        </p:nvSpPr>
        <p:spPr/>
        <p:txBody>
          <a:bodyPr/>
          <a:lstStyle/>
          <a:p>
            <a:fld id="{693058B3-987A-6A45-B91C-84067A2BEF5F}" type="slidenum">
              <a:rPr lang="en-US" smtClean="0"/>
              <a:t>34</a:t>
            </a:fld>
            <a:endParaRPr lang="en-US"/>
          </a:p>
        </p:txBody>
      </p:sp>
    </p:spTree>
    <p:extLst>
      <p:ext uri="{BB962C8B-B14F-4D97-AF65-F5344CB8AC3E}">
        <p14:creationId xmlns:p14="http://schemas.microsoft.com/office/powerpoint/2010/main" val="36923801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genomic recurrence assays have been found to be prognostic specifically for late recurrence, but a few assays have show predictive benefit for extended adjuvant therapy.</a:t>
            </a:r>
          </a:p>
          <a:p>
            <a:endParaRPr lang="en-US" dirty="0"/>
          </a:p>
          <a:p>
            <a:r>
              <a:rPr lang="en-US" dirty="0"/>
              <a:t>The BCI; or ratio of HOXB13 to IL17BR was originally developed as a marker of recurrence on tamoxifen. HOXB13 is known to drive breast cancer migration and proliferation, and IL17BR presumably has some role in anti-cancer immunity but this is not fully elucidated.</a:t>
            </a:r>
          </a:p>
          <a:p>
            <a:r>
              <a:rPr lang="en-US" dirty="0"/>
              <a:t>Nonetheless,  this ratio has been shown to be predictive of late recurrence multiple of the aforementioned randomized studies of extended endocrine therapy, with significant benefit of extended therapy only clearly seen in patients with a  high HOXB13/IL17BR. </a:t>
            </a:r>
          </a:p>
          <a:p>
            <a:endParaRPr lang="en-US" dirty="0"/>
          </a:p>
        </p:txBody>
      </p:sp>
      <p:sp>
        <p:nvSpPr>
          <p:cNvPr id="4" name="Slide Number Placeholder 3"/>
          <p:cNvSpPr>
            <a:spLocks noGrp="1"/>
          </p:cNvSpPr>
          <p:nvPr>
            <p:ph type="sldNum" sz="quarter" idx="5"/>
          </p:nvPr>
        </p:nvSpPr>
        <p:spPr/>
        <p:txBody>
          <a:bodyPr/>
          <a:lstStyle/>
          <a:p>
            <a:fld id="{693058B3-987A-6A45-B91C-84067A2BEF5F}" type="slidenum">
              <a:rPr lang="en-US" smtClean="0"/>
              <a:t>35</a:t>
            </a:fld>
            <a:endParaRPr lang="en-US"/>
          </a:p>
        </p:txBody>
      </p:sp>
    </p:spTree>
    <p:extLst>
      <p:ext uri="{BB962C8B-B14F-4D97-AF65-F5344CB8AC3E}">
        <p14:creationId xmlns:p14="http://schemas.microsoft.com/office/powerpoint/2010/main" val="39620361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4" y="213046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E6FEF6-F8F7-4909-BE33-02E88BBDD16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D8DF0F-6415-4618-94D4-16B78AADDA3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2" y="27467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599295-425D-44DF-9833-DF30E69609E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
        <p:nvSpPr>
          <p:cNvPr id="3"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en-US" sz="3200" b="0" strike="noStrike" spc="-1">
              <a:latin typeface="Arial"/>
            </a:endParaRPr>
          </a:p>
        </p:txBody>
      </p:sp>
    </p:spTree>
    <p:extLst>
      <p:ext uri="{BB962C8B-B14F-4D97-AF65-F5344CB8AC3E}">
        <p14:creationId xmlns:p14="http://schemas.microsoft.com/office/powerpoint/2010/main" val="12359299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342219F-8913-CA49-BC82-AEF997D1FE3D}" type="datetimeFigureOut">
              <a:rPr lang="en-US" smtClean="0"/>
              <a:t>11/8/25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0993F9-9EB5-704A-AC93-08B72E3211F7}" type="slidenum">
              <a:rPr lang="en-US" smtClean="0"/>
              <a:t>‹#›</a:t>
            </a:fld>
            <a:endParaRPr lang="en-US"/>
          </a:p>
        </p:txBody>
      </p:sp>
    </p:spTree>
    <p:extLst>
      <p:ext uri="{BB962C8B-B14F-4D97-AF65-F5344CB8AC3E}">
        <p14:creationId xmlns:p14="http://schemas.microsoft.com/office/powerpoint/2010/main" val="2882489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42219F-8913-CA49-BC82-AEF997D1FE3D}" type="datetimeFigureOut">
              <a:rPr lang="en-US" smtClean="0"/>
              <a:t>11/8/25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0993F9-9EB5-704A-AC93-08B72E3211F7}" type="slidenum">
              <a:rPr lang="en-US" smtClean="0"/>
              <a:t>‹#›</a:t>
            </a:fld>
            <a:endParaRPr lang="en-US"/>
          </a:p>
        </p:txBody>
      </p:sp>
    </p:spTree>
    <p:extLst>
      <p:ext uri="{BB962C8B-B14F-4D97-AF65-F5344CB8AC3E}">
        <p14:creationId xmlns:p14="http://schemas.microsoft.com/office/powerpoint/2010/main" val="23854915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42219F-8913-CA49-BC82-AEF997D1FE3D}" type="datetimeFigureOut">
              <a:rPr lang="en-US" smtClean="0"/>
              <a:t>11/8/25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0993F9-9EB5-704A-AC93-08B72E3211F7}" type="slidenum">
              <a:rPr lang="en-US" smtClean="0"/>
              <a:t>‹#›</a:t>
            </a:fld>
            <a:endParaRPr lang="en-US"/>
          </a:p>
        </p:txBody>
      </p:sp>
    </p:spTree>
    <p:extLst>
      <p:ext uri="{BB962C8B-B14F-4D97-AF65-F5344CB8AC3E}">
        <p14:creationId xmlns:p14="http://schemas.microsoft.com/office/powerpoint/2010/main" val="28144152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342219F-8913-CA49-BC82-AEF997D1FE3D}" type="datetimeFigureOut">
              <a:rPr lang="en-US" smtClean="0"/>
              <a:t>11/8/25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0993F9-9EB5-704A-AC93-08B72E3211F7}" type="slidenum">
              <a:rPr lang="en-US" smtClean="0"/>
              <a:t>‹#›</a:t>
            </a:fld>
            <a:endParaRPr lang="en-US"/>
          </a:p>
        </p:txBody>
      </p:sp>
    </p:spTree>
    <p:extLst>
      <p:ext uri="{BB962C8B-B14F-4D97-AF65-F5344CB8AC3E}">
        <p14:creationId xmlns:p14="http://schemas.microsoft.com/office/powerpoint/2010/main" val="14086963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342219F-8913-CA49-BC82-AEF997D1FE3D}" type="datetimeFigureOut">
              <a:rPr lang="en-US" smtClean="0"/>
              <a:t>11/8/25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E0993F9-9EB5-704A-AC93-08B72E3211F7}" type="slidenum">
              <a:rPr lang="en-US" smtClean="0"/>
              <a:t>‹#›</a:t>
            </a:fld>
            <a:endParaRPr lang="en-US"/>
          </a:p>
        </p:txBody>
      </p:sp>
    </p:spTree>
    <p:extLst>
      <p:ext uri="{BB962C8B-B14F-4D97-AF65-F5344CB8AC3E}">
        <p14:creationId xmlns:p14="http://schemas.microsoft.com/office/powerpoint/2010/main" val="41536396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342219F-8913-CA49-BC82-AEF997D1FE3D}" type="datetimeFigureOut">
              <a:rPr lang="en-US" smtClean="0"/>
              <a:t>11/8/25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0993F9-9EB5-704A-AC93-08B72E3211F7}" type="slidenum">
              <a:rPr lang="en-US" smtClean="0"/>
              <a:t>‹#›</a:t>
            </a:fld>
            <a:endParaRPr lang="en-US"/>
          </a:p>
        </p:txBody>
      </p:sp>
    </p:spTree>
    <p:extLst>
      <p:ext uri="{BB962C8B-B14F-4D97-AF65-F5344CB8AC3E}">
        <p14:creationId xmlns:p14="http://schemas.microsoft.com/office/powerpoint/2010/main" val="14582888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42219F-8913-CA49-BC82-AEF997D1FE3D}" type="datetimeFigureOut">
              <a:rPr lang="en-US" smtClean="0"/>
              <a:t>11/8/25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E0993F9-9EB5-704A-AC93-08B72E3211F7}" type="slidenum">
              <a:rPr lang="en-US" smtClean="0"/>
              <a:t>‹#›</a:t>
            </a:fld>
            <a:endParaRPr lang="en-US"/>
          </a:p>
        </p:txBody>
      </p:sp>
    </p:spTree>
    <p:extLst>
      <p:ext uri="{BB962C8B-B14F-4D97-AF65-F5344CB8AC3E}">
        <p14:creationId xmlns:p14="http://schemas.microsoft.com/office/powerpoint/2010/main" val="2585437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E95CD4-6DC0-4814-8329-6B8A7B0EE27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342219F-8913-CA49-BC82-AEF997D1FE3D}" type="datetimeFigureOut">
              <a:rPr lang="en-US" smtClean="0"/>
              <a:t>11/8/25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0993F9-9EB5-704A-AC93-08B72E3211F7}" type="slidenum">
              <a:rPr lang="en-US" smtClean="0"/>
              <a:t>‹#›</a:t>
            </a:fld>
            <a:endParaRPr lang="en-US"/>
          </a:p>
        </p:txBody>
      </p:sp>
    </p:spTree>
    <p:extLst>
      <p:ext uri="{BB962C8B-B14F-4D97-AF65-F5344CB8AC3E}">
        <p14:creationId xmlns:p14="http://schemas.microsoft.com/office/powerpoint/2010/main" val="24689040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342219F-8913-CA49-BC82-AEF997D1FE3D}" type="datetimeFigureOut">
              <a:rPr lang="en-US" smtClean="0"/>
              <a:t>11/8/25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0993F9-9EB5-704A-AC93-08B72E3211F7}" type="slidenum">
              <a:rPr lang="en-US" smtClean="0"/>
              <a:t>‹#›</a:t>
            </a:fld>
            <a:endParaRPr lang="en-US"/>
          </a:p>
        </p:txBody>
      </p:sp>
    </p:spTree>
    <p:extLst>
      <p:ext uri="{BB962C8B-B14F-4D97-AF65-F5344CB8AC3E}">
        <p14:creationId xmlns:p14="http://schemas.microsoft.com/office/powerpoint/2010/main" val="9841244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42219F-8913-CA49-BC82-AEF997D1FE3D}" type="datetimeFigureOut">
              <a:rPr lang="en-US" smtClean="0"/>
              <a:t>11/8/25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0993F9-9EB5-704A-AC93-08B72E3211F7}" type="slidenum">
              <a:rPr lang="en-US" smtClean="0"/>
              <a:t>‹#›</a:t>
            </a:fld>
            <a:endParaRPr lang="en-US"/>
          </a:p>
        </p:txBody>
      </p:sp>
    </p:spTree>
    <p:extLst>
      <p:ext uri="{BB962C8B-B14F-4D97-AF65-F5344CB8AC3E}">
        <p14:creationId xmlns:p14="http://schemas.microsoft.com/office/powerpoint/2010/main" val="23929579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42219F-8913-CA49-BC82-AEF997D1FE3D}" type="datetimeFigureOut">
              <a:rPr lang="en-US" smtClean="0"/>
              <a:t>11/8/25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0993F9-9EB5-704A-AC93-08B72E3211F7}" type="slidenum">
              <a:rPr lang="en-US" smtClean="0"/>
              <a:t>‹#›</a:t>
            </a:fld>
            <a:endParaRPr lang="en-US"/>
          </a:p>
        </p:txBody>
      </p:sp>
    </p:spTree>
    <p:extLst>
      <p:ext uri="{BB962C8B-B14F-4D97-AF65-F5344CB8AC3E}">
        <p14:creationId xmlns:p14="http://schemas.microsoft.com/office/powerpoint/2010/main" val="18260888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Tree>
    <p:extLst>
      <p:ext uri="{BB962C8B-B14F-4D97-AF65-F5344CB8AC3E}">
        <p14:creationId xmlns:p14="http://schemas.microsoft.com/office/powerpoint/2010/main" val="4722507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081BD8D-90B2-44AB-9FF3-1F7A441F1FAE}"/>
              </a:ext>
            </a:extLst>
          </p:cNvPr>
          <p:cNvSpPr/>
          <p:nvPr userDrawn="1"/>
        </p:nvSpPr>
        <p:spPr>
          <a:xfrm>
            <a:off x="1" y="-16330"/>
            <a:ext cx="9144000" cy="4629151"/>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sp>
        <p:nvSpPr>
          <p:cNvPr id="18" name="Rectangle 55">
            <a:extLst>
              <a:ext uri="{FF2B5EF4-FFF2-40B4-BE49-F238E27FC236}">
                <a16:creationId xmlns:a16="http://schemas.microsoft.com/office/drawing/2014/main" id="{34810A1D-62AF-40D2-BE14-AD3A7D2918C3}"/>
              </a:ext>
            </a:extLst>
          </p:cNvPr>
          <p:cNvSpPr>
            <a:spLocks noGrp="1" noChangeArrowheads="1"/>
          </p:cNvSpPr>
          <p:nvPr>
            <p:ph type="ctrTitle"/>
          </p:nvPr>
        </p:nvSpPr>
        <p:spPr bwMode="invGray">
          <a:xfrm>
            <a:off x="544258" y="409576"/>
            <a:ext cx="8274617" cy="2882265"/>
          </a:xfrm>
        </p:spPr>
        <p:txBody>
          <a:bodyPr/>
          <a:lstStyle>
            <a:lvl1pPr>
              <a:defRPr sz="2925">
                <a:solidFill>
                  <a:schemeClr val="bg2"/>
                </a:solidFill>
              </a:defRPr>
            </a:lvl1pPr>
          </a:lstStyle>
          <a:p>
            <a:r>
              <a:rPr lang="en-US" dirty="0"/>
              <a:t>Click to edit Master title style</a:t>
            </a:r>
          </a:p>
        </p:txBody>
      </p:sp>
      <p:pic>
        <p:nvPicPr>
          <p:cNvPr id="20" name="Picture 19">
            <a:extLst>
              <a:ext uri="{FF2B5EF4-FFF2-40B4-BE49-F238E27FC236}">
                <a16:creationId xmlns:a16="http://schemas.microsoft.com/office/drawing/2014/main" id="{BF7C91B4-87FC-4935-9F25-DE5E70BD82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71055" y="3355525"/>
            <a:ext cx="2870564" cy="1247410"/>
          </a:xfrm>
          <a:prstGeom prst="rect">
            <a:avLst/>
          </a:prstGeom>
        </p:spPr>
      </p:pic>
      <p:cxnSp>
        <p:nvCxnSpPr>
          <p:cNvPr id="21" name="Straight Connector 20">
            <a:extLst>
              <a:ext uri="{FF2B5EF4-FFF2-40B4-BE49-F238E27FC236}">
                <a16:creationId xmlns:a16="http://schemas.microsoft.com/office/drawing/2014/main" id="{24565F86-5224-49AF-834C-BFD680380CA1}"/>
              </a:ext>
            </a:extLst>
          </p:cNvPr>
          <p:cNvCxnSpPr/>
          <p:nvPr userDrawn="1"/>
        </p:nvCxnSpPr>
        <p:spPr bwMode="auto">
          <a:xfrm>
            <a:off x="-16673" y="4605619"/>
            <a:ext cx="9160673"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23" name="Picture 5" descr="CCO_ONC_RGB.jpg">
            <a:extLst>
              <a:ext uri="{FF2B5EF4-FFF2-40B4-BE49-F238E27FC236}">
                <a16:creationId xmlns:a16="http://schemas.microsoft.com/office/drawing/2014/main" id="{A6AEE984-4E13-41A6-A9D5-072DBE2E5ACD}"/>
              </a:ext>
            </a:extLst>
          </p:cNvPr>
          <p:cNvPicPr>
            <a:picLocks noChangeAspect="1"/>
          </p:cNvPicPr>
          <p:nvPr userDrawn="1"/>
        </p:nvPicPr>
        <p:blipFill>
          <a:blip r:embed="rId3">
            <a:extLst>
              <a:ext uri="{28A0092B-C50C-407E-A947-70E740481C1C}">
                <a14:useLocalDpi xmlns:a14="http://schemas.microsoft.com/office/drawing/2010/main" val="0"/>
              </a:ext>
            </a:extLst>
          </a:blip>
          <a:srcRect t="44931"/>
          <a:stretch>
            <a:fillRect/>
          </a:stretch>
        </p:blipFill>
        <p:spPr bwMode="auto">
          <a:xfrm>
            <a:off x="6112669" y="5876925"/>
            <a:ext cx="2755106"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0996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319" y="238128"/>
            <a:ext cx="8154333"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453507" y="1513047"/>
            <a:ext cx="8158147"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627515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385764" y="330201"/>
            <a:ext cx="8433112" cy="5250792"/>
          </a:xfrm>
          <a:prstGeom prst="rect">
            <a:avLst/>
          </a:prstGeom>
        </p:spPr>
        <p:txBody>
          <a:bodyPr anchorCtr="1"/>
          <a:lstStyle>
            <a:lvl1pPr algn="ctr">
              <a:defRPr sz="3000" b="1" cap="none">
                <a:solidFill>
                  <a:schemeClr val="bg2"/>
                </a:solidFill>
              </a:defRPr>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9144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pic>
        <p:nvPicPr>
          <p:cNvPr id="9" name="Picture 8">
            <a:extLst>
              <a:ext uri="{FF2B5EF4-FFF2-40B4-BE49-F238E27FC236}">
                <a16:creationId xmlns:a16="http://schemas.microsoft.com/office/drawing/2014/main" id="{49293BAA-8C62-4F73-8124-D4D6BEBF88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73436" y="5345430"/>
            <a:ext cx="2870564" cy="1247410"/>
          </a:xfrm>
          <a:prstGeom prst="rect">
            <a:avLst/>
          </a:prstGeom>
        </p:spPr>
      </p:pic>
      <p:cxnSp>
        <p:nvCxnSpPr>
          <p:cNvPr id="10" name="Straight Connector 9">
            <a:extLst>
              <a:ext uri="{FF2B5EF4-FFF2-40B4-BE49-F238E27FC236}">
                <a16:creationId xmlns:a16="http://schemas.microsoft.com/office/drawing/2014/main" id="{F7E97A50-08EF-437E-A636-931428B27154}"/>
              </a:ext>
            </a:extLst>
          </p:cNvPr>
          <p:cNvCxnSpPr/>
          <p:nvPr userDrawn="1"/>
        </p:nvCxnSpPr>
        <p:spPr>
          <a:xfrm>
            <a:off x="1" y="6589713"/>
            <a:ext cx="9144000" cy="0"/>
          </a:xfrm>
          <a:prstGeom prst="line">
            <a:avLst/>
          </a:prstGeom>
          <a:ln w="19050">
            <a:solidFill>
              <a:srgbClr val="7F3F9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57763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320" y="238128"/>
            <a:ext cx="8154334"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451365" y="1510730"/>
            <a:ext cx="3981959" cy="4678738"/>
          </a:xfrm>
          <a:prstGeom prst="rect">
            <a:avLst/>
          </a:prstGeom>
        </p:spPr>
        <p:txBody>
          <a:bodyPr/>
          <a:lstStyle>
            <a:lvl1pPr>
              <a:defRPr sz="2100"/>
            </a:lvl1pPr>
            <a:lvl2pPr>
              <a:defRPr sz="1950"/>
            </a:lvl2pPr>
            <a:lvl3pPr>
              <a:defRPr sz="1800"/>
            </a:lvl3pPr>
            <a:lvl4pPr>
              <a:defRPr sz="1650"/>
            </a:lvl4pPr>
            <a:lvl5pPr>
              <a:defRPr sz="15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89475" y="1510730"/>
            <a:ext cx="3922178" cy="4679462"/>
          </a:xfrm>
          <a:prstGeom prst="rect">
            <a:avLst/>
          </a:prstGeom>
        </p:spPr>
        <p:txBody>
          <a:bodyPr/>
          <a:lstStyle>
            <a:lvl1pPr>
              <a:defRPr sz="2100"/>
            </a:lvl1pPr>
            <a:lvl2pPr>
              <a:defRPr sz="1950"/>
            </a:lvl2pPr>
            <a:lvl3pPr>
              <a:defRPr sz="1800"/>
            </a:lvl3pPr>
            <a:lvl4pPr>
              <a:defRPr sz="1650"/>
            </a:lvl4pPr>
            <a:lvl5pPr>
              <a:defRPr sz="15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094430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4689475" y="1510730"/>
            <a:ext cx="3922178" cy="4665746"/>
          </a:xfrm>
          <a:prstGeom prst="rect">
            <a:avLst/>
          </a:prstGeom>
        </p:spPr>
        <p:txBody>
          <a:bodyPr/>
          <a:lstStyle>
            <a:lvl1pPr>
              <a:defRPr sz="2100"/>
            </a:lvl1pPr>
            <a:lvl2pPr>
              <a:defRPr sz="1800"/>
            </a:lvl2pPr>
            <a:lvl3pPr>
              <a:defRPr sz="1650"/>
            </a:lvl3pPr>
            <a:lvl4pPr>
              <a:defRPr sz="1500"/>
            </a:lvl4pPr>
            <a:lvl5pPr>
              <a:defRPr sz="1350"/>
            </a:lvl5pPr>
            <a:lvl6pPr>
              <a:defRPr sz="1350"/>
            </a:lvl6pPr>
            <a:lvl7pPr>
              <a:defRPr sz="1350"/>
            </a:lvl7pPr>
            <a:lvl8pPr>
              <a:defRPr sz="1350"/>
            </a:lvl8pPr>
            <a:lvl9pPr>
              <a:defRPr sz="1350"/>
            </a:lvl9pPr>
          </a:lstStyle>
          <a:p>
            <a:pPr lvl="0"/>
            <a:r>
              <a:rPr lang="en-US"/>
              <a:t>Edit Master text styles</a:t>
            </a:r>
          </a:p>
        </p:txBody>
      </p:sp>
      <p:sp>
        <p:nvSpPr>
          <p:cNvPr id="10" name="Title 1"/>
          <p:cNvSpPr>
            <a:spLocks noGrp="1"/>
          </p:cNvSpPr>
          <p:nvPr>
            <p:ph type="title"/>
          </p:nvPr>
        </p:nvSpPr>
        <p:spPr>
          <a:xfrm>
            <a:off x="457319" y="238128"/>
            <a:ext cx="8154333"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451365" y="1510730"/>
            <a:ext cx="3981959" cy="4678738"/>
          </a:xfrm>
          <a:prstGeom prst="rect">
            <a:avLst/>
          </a:prstGeom>
        </p:spPr>
        <p:txBody>
          <a:bodyPr/>
          <a:lstStyle>
            <a:lvl1pPr>
              <a:defRPr sz="2100"/>
            </a:lvl1pPr>
            <a:lvl2pPr>
              <a:defRPr sz="1950"/>
            </a:lvl2pPr>
            <a:lvl3pPr>
              <a:defRPr sz="1800"/>
            </a:lvl3pPr>
            <a:lvl4pPr>
              <a:defRPr sz="1650"/>
            </a:lvl4pPr>
            <a:lvl5pPr>
              <a:defRPr sz="15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060424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13D719-E092-4311-A60B-713633840C9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320" y="238128"/>
            <a:ext cx="8355791"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8045945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62743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Promo Slide">
    <p:spTree>
      <p:nvGrpSpPr>
        <p:cNvPr id="1" name=""/>
        <p:cNvGrpSpPr/>
        <p:nvPr/>
      </p:nvGrpSpPr>
      <p:grpSpPr>
        <a:xfrm>
          <a:off x="0" y="0"/>
          <a:ext cx="0" cy="0"/>
          <a:chOff x="0" y="0"/>
          <a:chExt cx="0" cy="0"/>
        </a:xfrm>
      </p:grpSpPr>
      <p:sp>
        <p:nvSpPr>
          <p:cNvPr id="10" name="Content Placeholder 9"/>
          <p:cNvSpPr>
            <a:spLocks noGrp="1"/>
          </p:cNvSpPr>
          <p:nvPr>
            <p:ph sz="quarter" idx="11"/>
          </p:nvPr>
        </p:nvSpPr>
        <p:spPr>
          <a:xfrm>
            <a:off x="385763" y="4856675"/>
            <a:ext cx="8462963" cy="1155939"/>
          </a:xfrm>
          <a:prstGeom prst="rect">
            <a:avLst/>
          </a:prstGeom>
        </p:spPr>
        <p:txBody>
          <a:bodyPr/>
          <a:lstStyle>
            <a:lvl1pPr>
              <a:buFontTx/>
              <a:buNone/>
              <a:defRPr sz="1800" b="1">
                <a:solidFill>
                  <a:srgbClr val="8B3D9A"/>
                </a:solidFill>
              </a:defRPr>
            </a:lvl1pPr>
            <a:lvl2pPr>
              <a:buFontTx/>
              <a:buNone/>
              <a:defRPr sz="1800"/>
            </a:lvl2pPr>
            <a:lvl3pPr>
              <a:buFontTx/>
              <a:buNone/>
              <a:defRPr sz="1800"/>
            </a:lvl3pPr>
            <a:lvl4pPr>
              <a:buFontTx/>
              <a:buNone/>
              <a:defRPr sz="1800"/>
            </a:lvl4pPr>
            <a:lvl5pPr>
              <a:buFontTx/>
              <a:buNone/>
              <a:defRPr sz="1800"/>
            </a:lvl5pPr>
          </a:lstStyle>
          <a:p>
            <a:pPr lvl="0"/>
            <a:r>
              <a:rPr lang="en-US" dirty="0"/>
              <a:t>Edit Master text styles</a:t>
            </a:r>
          </a:p>
        </p:txBody>
      </p:sp>
      <p:sp>
        <p:nvSpPr>
          <p:cNvPr id="2" name="Title 1"/>
          <p:cNvSpPr>
            <a:spLocks noGrp="1"/>
          </p:cNvSpPr>
          <p:nvPr>
            <p:ph type="title"/>
          </p:nvPr>
        </p:nvSpPr>
        <p:spPr>
          <a:xfrm>
            <a:off x="385863" y="239716"/>
            <a:ext cx="8433012" cy="1674813"/>
          </a:xfrm>
          <a:prstGeom prst="rect">
            <a:avLst/>
          </a:prstGeom>
        </p:spPr>
        <p:txBody>
          <a:bodyPr/>
          <a:lstStyle>
            <a:lvl1pPr algn="ctr">
              <a:defRPr sz="2925">
                <a:solidFill>
                  <a:schemeClr val="bg2"/>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457319" y="1895478"/>
            <a:ext cx="8154333" cy="2605717"/>
          </a:xfrm>
          <a:prstGeom prst="rect">
            <a:avLst/>
          </a:prstGeom>
        </p:spPr>
        <p:txBody>
          <a:bodyPr/>
          <a:lstStyle>
            <a:lvl1pPr marL="0" indent="0">
              <a:buFontTx/>
              <a:buNone/>
              <a:defRPr sz="1500" b="1">
                <a:solidFill>
                  <a:schemeClr val="bg2"/>
                </a:solidFill>
              </a:defRPr>
            </a:lvl1pPr>
            <a:lvl2pPr>
              <a:buFontTx/>
              <a:buNone/>
              <a:defRPr/>
            </a:lvl2pPr>
            <a:lvl3pPr>
              <a:buFontTx/>
              <a:buNone/>
              <a:defRPr/>
            </a:lvl3pPr>
            <a:lvl4pPr>
              <a:buFontTx/>
              <a:buNone/>
              <a:defRPr/>
            </a:lvl4pPr>
            <a:lvl5pPr>
              <a:buFontTx/>
              <a:buNone/>
              <a:defRPr/>
            </a:lvl5pPr>
          </a:lstStyle>
          <a:p>
            <a:pPr lvl="0"/>
            <a:r>
              <a:rPr lang="en-US" dirty="0"/>
              <a:t>Edit Master text styles</a:t>
            </a:r>
          </a:p>
        </p:txBody>
      </p:sp>
      <p:pic>
        <p:nvPicPr>
          <p:cNvPr id="12" name="Picture 11">
            <a:extLst>
              <a:ext uri="{FF2B5EF4-FFF2-40B4-BE49-F238E27FC236}">
                <a16:creationId xmlns:a16="http://schemas.microsoft.com/office/drawing/2014/main" id="{5EDCE80E-A528-4F84-999C-167B7BD877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71055" y="3355525"/>
            <a:ext cx="2870564" cy="1247410"/>
          </a:xfrm>
          <a:prstGeom prst="rect">
            <a:avLst/>
          </a:prstGeom>
        </p:spPr>
      </p:pic>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16673" y="4605619"/>
            <a:ext cx="9160673"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9" name="Picture 5" descr="CCO_ONC_RGB.jpg">
            <a:extLst>
              <a:ext uri="{FF2B5EF4-FFF2-40B4-BE49-F238E27FC236}">
                <a16:creationId xmlns:a16="http://schemas.microsoft.com/office/drawing/2014/main" id="{A8FCC512-B9D6-45E5-83A8-5B1B4BEE1414}"/>
              </a:ext>
            </a:extLst>
          </p:cNvPr>
          <p:cNvPicPr>
            <a:picLocks noChangeAspect="1"/>
          </p:cNvPicPr>
          <p:nvPr userDrawn="1"/>
        </p:nvPicPr>
        <p:blipFill>
          <a:blip r:embed="rId3">
            <a:extLst>
              <a:ext uri="{28A0092B-C50C-407E-A947-70E740481C1C}">
                <a14:useLocalDpi xmlns:a14="http://schemas.microsoft.com/office/drawing/2010/main" val="0"/>
              </a:ext>
            </a:extLst>
          </a:blip>
          <a:srcRect t="44931"/>
          <a:stretch>
            <a:fillRect/>
          </a:stretch>
        </p:blipFill>
        <p:spPr bwMode="auto">
          <a:xfrm>
            <a:off x="6112669" y="5876925"/>
            <a:ext cx="2755106"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27684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0D8B1520-B6EB-0945-BC18-18BBCD48EB40}"/>
              </a:ext>
            </a:extLst>
          </p:cNvPr>
          <p:cNvCxnSpPr>
            <a:cxnSpLocks/>
          </p:cNvCxnSpPr>
          <p:nvPr userDrawn="1"/>
        </p:nvCxnSpPr>
        <p:spPr>
          <a:xfrm>
            <a:off x="345018" y="3867150"/>
            <a:ext cx="3898900" cy="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349999" y="1399032"/>
            <a:ext cx="4936832" cy="1639824"/>
          </a:xfrm>
          <a:noFill/>
        </p:spPr>
        <p:txBody>
          <a:bodyPr anchor="b">
            <a:noAutofit/>
          </a:bodyPr>
          <a:lstStyle>
            <a:lvl1pPr algn="l">
              <a:defRPr sz="2475" cap="all" spc="37"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349999" y="4041659"/>
            <a:ext cx="4936832" cy="1216143"/>
          </a:xfrm>
          <a:noFill/>
        </p:spPr>
        <p:txBody>
          <a:bodyPr/>
          <a:lstStyle>
            <a:lvl1pPr marL="0" indent="0" algn="l">
              <a:buNone/>
              <a:defRPr sz="1800" b="0">
                <a:solidFill>
                  <a:schemeClr val="tx1"/>
                </a:solidFill>
                <a:latin typeface="+mn-lt"/>
              </a:defRPr>
            </a:lvl1pPr>
            <a:lvl2pPr marL="0" indent="0" algn="l">
              <a:buNone/>
              <a:defRPr sz="1500">
                <a:solidFill>
                  <a:schemeClr val="tx1"/>
                </a:solidFill>
              </a:defRPr>
            </a:lvl2pPr>
            <a:lvl3pPr marL="0" indent="0" algn="l">
              <a:buNone/>
              <a:defRPr sz="1500"/>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pPr lvl="0"/>
            <a:r>
              <a:rPr lang="en-US"/>
              <a:t>Click to edit Master subtitle style</a:t>
            </a:r>
            <a:endParaRPr lang="en-US" dirty="0"/>
          </a:p>
        </p:txBody>
      </p:sp>
      <p:sp>
        <p:nvSpPr>
          <p:cNvPr id="29" name="Picture Placeholder 28"/>
          <p:cNvSpPr>
            <a:spLocks noGrp="1"/>
          </p:cNvSpPr>
          <p:nvPr>
            <p:ph type="pic" sz="quarter" idx="11"/>
          </p:nvPr>
        </p:nvSpPr>
        <p:spPr>
          <a:xfrm>
            <a:off x="5664256" y="0"/>
            <a:ext cx="3479744" cy="6858000"/>
          </a:xfrm>
          <a:noFill/>
        </p:spPr>
        <p:txBody>
          <a:bodyPr lIns="0" tIns="0" rIns="0" bIns="0" rtlCol="0" anchor="ctr">
            <a:normAutofit/>
          </a:bodyPr>
          <a:lstStyle>
            <a:lvl1pPr algn="ctr">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41066884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3BA1C637-8252-074A-9577-B4204BE6C7A4}"/>
              </a:ext>
            </a:extLst>
          </p:cNvPr>
          <p:cNvSpPr>
            <a:spLocks noGrp="1"/>
          </p:cNvSpPr>
          <p:nvPr>
            <p:ph type="sldNum" sz="quarter" idx="10"/>
          </p:nvPr>
        </p:nvSpPr>
        <p:spPr/>
        <p:txBody>
          <a:bodyPr/>
          <a:lstStyle>
            <a:lvl1pPr>
              <a:defRPr/>
            </a:lvl1pPr>
          </a:lstStyle>
          <a:p>
            <a:pPr>
              <a:defRPr/>
            </a:pPr>
            <a:fld id="{CD0E88ED-54F5-E24C-A1E9-56A320E64D2C}" type="slidenum">
              <a:rPr lang="en-US"/>
              <a:pPr>
                <a:defRPr/>
              </a:pPr>
              <a:t>‹#›</a:t>
            </a:fld>
            <a:endParaRPr lang="en-US" dirty="0"/>
          </a:p>
        </p:txBody>
      </p:sp>
      <p:sp>
        <p:nvSpPr>
          <p:cNvPr id="3" name="Footer Placeholder 10">
            <a:extLst>
              <a:ext uri="{FF2B5EF4-FFF2-40B4-BE49-F238E27FC236}">
                <a16:creationId xmlns:a16="http://schemas.microsoft.com/office/drawing/2014/main" id="{C8121DFA-182A-774A-988E-9EAA19559694}"/>
              </a:ext>
            </a:extLst>
          </p:cNvPr>
          <p:cNvSpPr>
            <a:spLocks noGrp="1"/>
          </p:cNvSpPr>
          <p:nvPr>
            <p:ph type="ftr" sz="quarter" idx="11"/>
          </p:nvPr>
        </p:nvSpPr>
        <p:spPr/>
        <p:txBody>
          <a:bodyPr/>
          <a:lstStyle>
            <a:lvl1pPr>
              <a:defRPr/>
            </a:lvl1pPr>
          </a:lstStyle>
          <a:p>
            <a:pPr>
              <a:defRPr/>
            </a:pPr>
            <a:r>
              <a:rPr lang="en-US"/>
              <a:t>Dr. Priya Rastogi</a:t>
            </a:r>
            <a:endParaRPr lang="en-US" dirty="0"/>
          </a:p>
        </p:txBody>
      </p:sp>
    </p:spTree>
    <p:extLst>
      <p:ext uri="{BB962C8B-B14F-4D97-AF65-F5344CB8AC3E}">
        <p14:creationId xmlns:p14="http://schemas.microsoft.com/office/powerpoint/2010/main" val="16493781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9999" y="1700784"/>
            <a:ext cx="7886700" cy="1728213"/>
          </a:xfrm>
        </p:spPr>
        <p:txBody>
          <a:bodyPr/>
          <a:lstStyle>
            <a:lvl1pPr>
              <a:defRPr sz="3300" cap="all" spc="37" baseline="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20234007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229165" y="215900"/>
            <a:ext cx="7593243" cy="1208277"/>
          </a:xfrm>
          <a:prstGeom prst="rect">
            <a:avLst/>
          </a:prstGeom>
          <a:noFill/>
        </p:spPr>
        <p:txBody>
          <a:bodyPr/>
          <a:lstStyle/>
          <a:p>
            <a:endParaRPr lang="en-US" dirty="0"/>
          </a:p>
        </p:txBody>
      </p:sp>
      <p:sp>
        <p:nvSpPr>
          <p:cNvPr id="13" name="Text Placeholder 12"/>
          <p:cNvSpPr>
            <a:spLocks noGrp="1"/>
          </p:cNvSpPr>
          <p:nvPr>
            <p:ph type="body" sz="quarter" idx="14"/>
          </p:nvPr>
        </p:nvSpPr>
        <p:spPr>
          <a:xfrm>
            <a:off x="229165" y="1603374"/>
            <a:ext cx="7593243" cy="430212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4">
            <a:extLst>
              <a:ext uri="{FF2B5EF4-FFF2-40B4-BE49-F238E27FC236}">
                <a16:creationId xmlns:a16="http://schemas.microsoft.com/office/drawing/2014/main" id="{76207EE5-1C2D-324D-A62B-FC481CDE3A9F}"/>
              </a:ext>
            </a:extLst>
          </p:cNvPr>
          <p:cNvSpPr>
            <a:spLocks noGrp="1"/>
          </p:cNvSpPr>
          <p:nvPr>
            <p:ph type="ftr" sz="quarter" idx="15"/>
          </p:nvPr>
        </p:nvSpPr>
        <p:spPr/>
        <p:txBody>
          <a:bodyPr/>
          <a:lstStyle>
            <a:lvl1pPr>
              <a:defRPr/>
            </a:lvl1pPr>
          </a:lstStyle>
          <a:p>
            <a:pPr>
              <a:defRPr/>
            </a:pPr>
            <a:r>
              <a:rPr lang="en-US"/>
              <a:t>Dr. Priya Rastogi</a:t>
            </a:r>
            <a:endParaRPr lang="en-US" dirty="0"/>
          </a:p>
        </p:txBody>
      </p:sp>
      <p:sp>
        <p:nvSpPr>
          <p:cNvPr id="5" name="Slide Number Placeholder 5">
            <a:extLst>
              <a:ext uri="{FF2B5EF4-FFF2-40B4-BE49-F238E27FC236}">
                <a16:creationId xmlns:a16="http://schemas.microsoft.com/office/drawing/2014/main" id="{144FE77A-AEF8-7D4F-8586-E79C1B31C325}"/>
              </a:ext>
            </a:extLst>
          </p:cNvPr>
          <p:cNvSpPr>
            <a:spLocks noGrp="1"/>
          </p:cNvSpPr>
          <p:nvPr>
            <p:ph type="sldNum" sz="quarter" idx="16"/>
          </p:nvPr>
        </p:nvSpPr>
        <p:spPr/>
        <p:txBody>
          <a:bodyPr/>
          <a:lstStyle>
            <a:lvl1pPr>
              <a:defRPr/>
            </a:lvl1pPr>
          </a:lstStyle>
          <a:p>
            <a:pPr>
              <a:defRPr/>
            </a:pPr>
            <a:fld id="{6BAD6634-70BD-A64F-B76B-D2EC997A0578}" type="slidenum">
              <a:rPr lang="en-US"/>
              <a:pPr>
                <a:defRPr/>
              </a:pPr>
              <a:t>‹#›</a:t>
            </a:fld>
            <a:endParaRPr lang="en-US" dirty="0"/>
          </a:p>
        </p:txBody>
      </p:sp>
    </p:spTree>
    <p:extLst>
      <p:ext uri="{BB962C8B-B14F-4D97-AF65-F5344CB8AC3E}">
        <p14:creationId xmlns:p14="http://schemas.microsoft.com/office/powerpoint/2010/main" val="33439302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9167" y="215900"/>
            <a:ext cx="8448899" cy="1208277"/>
          </a:xfrm>
          <a:noFill/>
        </p:spPr>
        <p:txBody>
          <a:bodyPr/>
          <a:lstStyle/>
          <a:p>
            <a:endParaRPr lang="en-US" dirty="0"/>
          </a:p>
        </p:txBody>
      </p:sp>
      <p:sp>
        <p:nvSpPr>
          <p:cNvPr id="3" name="Content Placeholder 2"/>
          <p:cNvSpPr>
            <a:spLocks noGrp="1"/>
          </p:cNvSpPr>
          <p:nvPr>
            <p:ph sz="half" idx="1"/>
          </p:nvPr>
        </p:nvSpPr>
        <p:spPr>
          <a:xfrm>
            <a:off x="229166" y="1596873"/>
            <a:ext cx="4118029" cy="4308627"/>
          </a:xfrm>
          <a:no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555140" y="1596873"/>
            <a:ext cx="4118029" cy="4308627"/>
          </a:xfrm>
          <a:no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0EF7EC21-EA34-EC49-AA0B-324FCC5D34BA}"/>
              </a:ext>
            </a:extLst>
          </p:cNvPr>
          <p:cNvSpPr>
            <a:spLocks noGrp="1"/>
          </p:cNvSpPr>
          <p:nvPr>
            <p:ph type="ftr" sz="quarter" idx="10"/>
          </p:nvPr>
        </p:nvSpPr>
        <p:spPr/>
        <p:txBody>
          <a:bodyPr/>
          <a:lstStyle>
            <a:lvl1pPr>
              <a:defRPr/>
            </a:lvl1pPr>
          </a:lstStyle>
          <a:p>
            <a:pPr>
              <a:defRPr/>
            </a:pPr>
            <a:r>
              <a:rPr lang="en-US"/>
              <a:t>Dr. Priya Rastogi</a:t>
            </a:r>
            <a:endParaRPr lang="en-US" dirty="0"/>
          </a:p>
        </p:txBody>
      </p:sp>
      <p:sp>
        <p:nvSpPr>
          <p:cNvPr id="6" name="Slide Number Placeholder 5">
            <a:extLst>
              <a:ext uri="{FF2B5EF4-FFF2-40B4-BE49-F238E27FC236}">
                <a16:creationId xmlns:a16="http://schemas.microsoft.com/office/drawing/2014/main" id="{101B7AC1-F96E-7345-9183-0527EC68A155}"/>
              </a:ext>
            </a:extLst>
          </p:cNvPr>
          <p:cNvSpPr>
            <a:spLocks noGrp="1"/>
          </p:cNvSpPr>
          <p:nvPr>
            <p:ph type="sldNum" sz="quarter" idx="11"/>
          </p:nvPr>
        </p:nvSpPr>
        <p:spPr/>
        <p:txBody>
          <a:bodyPr/>
          <a:lstStyle>
            <a:lvl1pPr>
              <a:defRPr/>
            </a:lvl1pPr>
          </a:lstStyle>
          <a:p>
            <a:pPr>
              <a:defRPr/>
            </a:pPr>
            <a:fld id="{C2DC18FC-230D-0F45-B1C3-6013950D3C6B}" type="slidenum">
              <a:rPr lang="en-US"/>
              <a:pPr>
                <a:defRPr/>
              </a:pPr>
              <a:t>‹#›</a:t>
            </a:fld>
            <a:endParaRPr lang="en-US" dirty="0"/>
          </a:p>
        </p:txBody>
      </p:sp>
    </p:spTree>
    <p:extLst>
      <p:ext uri="{BB962C8B-B14F-4D97-AF65-F5344CB8AC3E}">
        <p14:creationId xmlns:p14="http://schemas.microsoft.com/office/powerpoint/2010/main" val="10068505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0" name="Title Placeholder 1"/>
          <p:cNvSpPr>
            <a:spLocks noGrp="1"/>
          </p:cNvSpPr>
          <p:nvPr>
            <p:ph type="title"/>
          </p:nvPr>
        </p:nvSpPr>
        <p:spPr>
          <a:xfrm>
            <a:off x="229165" y="215900"/>
            <a:ext cx="7593243" cy="1208277"/>
          </a:xfrm>
          <a:prstGeom prst="rect">
            <a:avLst/>
          </a:prstGeom>
          <a:noFill/>
        </p:spPr>
        <p:txBody>
          <a:bodyPr/>
          <a:lstStyle/>
          <a:p>
            <a:endParaRPr lang="en-US" dirty="0"/>
          </a:p>
        </p:txBody>
      </p:sp>
      <p:sp>
        <p:nvSpPr>
          <p:cNvPr id="3" name="Footer Placeholder 4">
            <a:extLst>
              <a:ext uri="{FF2B5EF4-FFF2-40B4-BE49-F238E27FC236}">
                <a16:creationId xmlns:a16="http://schemas.microsoft.com/office/drawing/2014/main" id="{DED97205-E7C2-8B49-AD5E-F6440A387965}"/>
              </a:ext>
            </a:extLst>
          </p:cNvPr>
          <p:cNvSpPr>
            <a:spLocks noGrp="1"/>
          </p:cNvSpPr>
          <p:nvPr>
            <p:ph type="ftr" sz="quarter" idx="10"/>
          </p:nvPr>
        </p:nvSpPr>
        <p:spPr/>
        <p:txBody>
          <a:bodyPr/>
          <a:lstStyle>
            <a:lvl1pPr>
              <a:defRPr/>
            </a:lvl1pPr>
          </a:lstStyle>
          <a:p>
            <a:pPr>
              <a:defRPr/>
            </a:pPr>
            <a:r>
              <a:rPr lang="en-US"/>
              <a:t>Dr. Priya Rastogi</a:t>
            </a:r>
            <a:endParaRPr lang="en-US" dirty="0"/>
          </a:p>
        </p:txBody>
      </p:sp>
      <p:sp>
        <p:nvSpPr>
          <p:cNvPr id="4" name="Slide Number Placeholder 5">
            <a:extLst>
              <a:ext uri="{FF2B5EF4-FFF2-40B4-BE49-F238E27FC236}">
                <a16:creationId xmlns:a16="http://schemas.microsoft.com/office/drawing/2014/main" id="{6249BAFD-ADF8-984F-8030-DFA0892151C2}"/>
              </a:ext>
            </a:extLst>
          </p:cNvPr>
          <p:cNvSpPr>
            <a:spLocks noGrp="1"/>
          </p:cNvSpPr>
          <p:nvPr>
            <p:ph type="sldNum" sz="quarter" idx="11"/>
          </p:nvPr>
        </p:nvSpPr>
        <p:spPr/>
        <p:txBody>
          <a:bodyPr/>
          <a:lstStyle>
            <a:lvl1pPr>
              <a:defRPr/>
            </a:lvl1pPr>
          </a:lstStyle>
          <a:p>
            <a:pPr>
              <a:defRPr/>
            </a:pPr>
            <a:fld id="{E3D0F752-7813-C54F-BCFE-1832171371D9}" type="slidenum">
              <a:rPr lang="en-US"/>
              <a:pPr>
                <a:defRPr/>
              </a:pPr>
              <a:t>‹#›</a:t>
            </a:fld>
            <a:endParaRPr lang="en-US" dirty="0"/>
          </a:p>
        </p:txBody>
      </p:sp>
    </p:spTree>
    <p:extLst>
      <p:ext uri="{BB962C8B-B14F-4D97-AF65-F5344CB8AC3E}">
        <p14:creationId xmlns:p14="http://schemas.microsoft.com/office/powerpoint/2010/main" val="34633418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6B688953-EA4B-F843-A695-DAE3484E2F40}"/>
              </a:ext>
            </a:extLst>
          </p:cNvPr>
          <p:cNvSpPr>
            <a:spLocks noGrp="1"/>
          </p:cNvSpPr>
          <p:nvPr>
            <p:ph type="ftr" sz="quarter" idx="10"/>
          </p:nvPr>
        </p:nvSpPr>
        <p:spPr/>
        <p:txBody>
          <a:bodyPr/>
          <a:lstStyle>
            <a:lvl1pPr>
              <a:defRPr/>
            </a:lvl1pPr>
          </a:lstStyle>
          <a:p>
            <a:pPr>
              <a:defRPr/>
            </a:pPr>
            <a:r>
              <a:rPr lang="en-US"/>
              <a:t>Dr. Priya Rastogi</a:t>
            </a:r>
            <a:endParaRPr lang="en-US" dirty="0"/>
          </a:p>
        </p:txBody>
      </p:sp>
      <p:sp>
        <p:nvSpPr>
          <p:cNvPr id="3" name="Slide Number Placeholder 5">
            <a:extLst>
              <a:ext uri="{FF2B5EF4-FFF2-40B4-BE49-F238E27FC236}">
                <a16:creationId xmlns:a16="http://schemas.microsoft.com/office/drawing/2014/main" id="{1BD1C253-5877-7C4C-8E19-62251345E51E}"/>
              </a:ext>
            </a:extLst>
          </p:cNvPr>
          <p:cNvSpPr>
            <a:spLocks noGrp="1"/>
          </p:cNvSpPr>
          <p:nvPr>
            <p:ph type="sldNum" sz="quarter" idx="11"/>
          </p:nvPr>
        </p:nvSpPr>
        <p:spPr/>
        <p:txBody>
          <a:bodyPr/>
          <a:lstStyle>
            <a:lvl1pPr>
              <a:defRPr/>
            </a:lvl1pPr>
          </a:lstStyle>
          <a:p>
            <a:pPr>
              <a:defRPr/>
            </a:pPr>
            <a:fld id="{8DFA0F1A-2B6A-8C41-AA18-07B568351A30}" type="slidenum">
              <a:rPr lang="en-US"/>
              <a:pPr>
                <a:defRPr/>
              </a:pPr>
              <a:t>‹#›</a:t>
            </a:fld>
            <a:endParaRPr lang="en-US" dirty="0"/>
          </a:p>
        </p:txBody>
      </p:sp>
    </p:spTree>
    <p:extLst>
      <p:ext uri="{BB962C8B-B14F-4D97-AF65-F5344CB8AC3E}">
        <p14:creationId xmlns:p14="http://schemas.microsoft.com/office/powerpoint/2010/main" val="404469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FB9F169-1C4D-48C4-90CC-C515159F8FF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9" name="Text Placeholder 3"/>
          <p:cNvSpPr>
            <a:spLocks noGrp="1"/>
          </p:cNvSpPr>
          <p:nvPr>
            <p:ph type="body" sz="quarter" idx="10"/>
          </p:nvPr>
        </p:nvSpPr>
        <p:spPr>
          <a:xfrm>
            <a:off x="1350264" y="381000"/>
            <a:ext cx="6477000" cy="707136"/>
          </a:xfrm>
          <a:prstGeom prst="rect">
            <a:avLst/>
          </a:prstGeom>
        </p:spPr>
        <p:txBody>
          <a:bodyPr/>
          <a:lstStyle>
            <a:lvl1pPr marL="0" indent="0" algn="ctr">
              <a:buNone/>
              <a:defRPr b="1" baseline="0">
                <a:solidFill>
                  <a:srgbClr val="98012E"/>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0" name="Text Placeholder 5"/>
          <p:cNvSpPr>
            <a:spLocks noGrp="1"/>
          </p:cNvSpPr>
          <p:nvPr>
            <p:ph type="body" sz="quarter" idx="11"/>
          </p:nvPr>
        </p:nvSpPr>
        <p:spPr>
          <a:xfrm>
            <a:off x="342900" y="1478280"/>
            <a:ext cx="8458200" cy="4681728"/>
          </a:xfrm>
          <a:prstGeom prst="rect">
            <a:avLst/>
          </a:prstGeom>
        </p:spPr>
        <p:txBody>
          <a:bodyPr/>
          <a:lstStyle>
            <a:lvl1pPr marL="0" indent="0">
              <a:lnSpc>
                <a:spcPct val="90000"/>
              </a:lnSpc>
              <a:spcBef>
                <a:spcPts val="0"/>
              </a:spcBef>
              <a:spcAft>
                <a:spcPts val="600"/>
              </a:spcAft>
              <a:buNone/>
              <a:defRPr sz="2800" b="1">
                <a:solidFill>
                  <a:schemeClr val="tx1"/>
                </a:solidFill>
                <a:latin typeface="Arial" panose="020B0604020202020204" pitchFamily="34" charset="0"/>
                <a:cs typeface="Arial" panose="020B0604020202020204" pitchFamily="34" charset="0"/>
              </a:defRPr>
            </a:lvl1pPr>
            <a:lvl2pPr marL="742932" indent="-285744">
              <a:lnSpc>
                <a:spcPct val="90000"/>
              </a:lnSpc>
              <a:spcBef>
                <a:spcPts val="0"/>
              </a:spcBef>
              <a:spcAft>
                <a:spcPts val="600"/>
              </a:spcAft>
              <a:buClr>
                <a:srgbClr val="98012E"/>
              </a:buClr>
              <a:buFont typeface="Arial" panose="020B0604020202020204" pitchFamily="34" charset="0"/>
              <a:buChar char="•"/>
              <a:defRPr sz="2400" b="1">
                <a:solidFill>
                  <a:schemeClr val="tx1"/>
                </a:solidFill>
                <a:latin typeface="Arial" panose="020B0604020202020204" pitchFamily="34" charset="0"/>
                <a:cs typeface="Arial" panose="020B0604020202020204" pitchFamily="34" charset="0"/>
              </a:defRPr>
            </a:lvl2pPr>
            <a:lvl3pPr marL="1142971" indent="-228594">
              <a:lnSpc>
                <a:spcPct val="90000"/>
              </a:lnSpc>
              <a:spcBef>
                <a:spcPts val="0"/>
              </a:spcBef>
              <a:spcAft>
                <a:spcPts val="600"/>
              </a:spcAft>
              <a:buFont typeface="Arial" panose="020B0604020202020204" pitchFamily="34" charset="0"/>
              <a:buChar char="−"/>
              <a:defRPr sz="2000" b="1">
                <a:solidFill>
                  <a:schemeClr val="tx1"/>
                </a:solidFill>
                <a:latin typeface="Arial" panose="020B0604020202020204" pitchFamily="34" charset="0"/>
                <a:cs typeface="Arial" panose="020B0604020202020204" pitchFamily="34" charset="0"/>
              </a:defRPr>
            </a:lvl3pPr>
            <a:lvl4pPr marL="1600160" indent="-228594">
              <a:buFont typeface="Arial" panose="020B0604020202020204" pitchFamily="34" charset="0"/>
              <a:buChar char="•"/>
              <a:defRPr>
                <a:solidFill>
                  <a:srgbClr val="515151"/>
                </a:solidFill>
                <a:latin typeface="Arial" panose="020B0604020202020204" pitchFamily="34" charset="0"/>
                <a:cs typeface="Arial" panose="020B0604020202020204" pitchFamily="34" charset="0"/>
              </a:defRPr>
            </a:lvl4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478614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63D61-94D4-E343-BE88-B3E4548909A1}"/>
              </a:ext>
            </a:extLst>
          </p:cNvPr>
          <p:cNvSpPr>
            <a:spLocks noGrp="1"/>
          </p:cNvSpPr>
          <p:nvPr>
            <p:ph type="ctrTitle"/>
          </p:nvPr>
        </p:nvSpPr>
        <p:spPr>
          <a:xfrm>
            <a:off x="1143000" y="1122363"/>
            <a:ext cx="6858000" cy="2387600"/>
          </a:xfrm>
        </p:spPr>
        <p:txBody>
          <a:bodyPr anchor="b">
            <a:normAutofit/>
          </a:bodyPr>
          <a:lstStyle>
            <a:lvl1pPr algn="ctr">
              <a:defRPr sz="27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78C05FC-CC5F-5D4C-9E9A-698A83353E5E}"/>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B156B6E-AEE5-6E4E-BD3B-4C7BC739DF5A}"/>
              </a:ext>
            </a:extLst>
          </p:cNvPr>
          <p:cNvSpPr>
            <a:spLocks noGrp="1"/>
          </p:cNvSpPr>
          <p:nvPr>
            <p:ph type="dt" sz="half" idx="10"/>
          </p:nvPr>
        </p:nvSpPr>
        <p:spPr/>
        <p:txBody>
          <a:bodyPr/>
          <a:lstStyle/>
          <a:p>
            <a:fld id="{5B25D963-EA1D-414F-BF9B-F7DEB0EDA4B9}" type="datetime1">
              <a:rPr lang="en-US" smtClean="0"/>
              <a:t>11/8/25</a:t>
            </a:fld>
            <a:endParaRPr lang="en-US"/>
          </a:p>
        </p:txBody>
      </p:sp>
      <p:sp>
        <p:nvSpPr>
          <p:cNvPr id="5" name="Footer Placeholder 4">
            <a:extLst>
              <a:ext uri="{FF2B5EF4-FFF2-40B4-BE49-F238E27FC236}">
                <a16:creationId xmlns:a16="http://schemas.microsoft.com/office/drawing/2014/main" id="{BE38AE82-94BF-4443-BC64-544F7129EE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C9314D-2F7E-3849-9FC4-955718496753}"/>
              </a:ext>
            </a:extLst>
          </p:cNvPr>
          <p:cNvSpPr>
            <a:spLocks noGrp="1"/>
          </p:cNvSpPr>
          <p:nvPr>
            <p:ph type="sldNum" sz="quarter" idx="12"/>
          </p:nvPr>
        </p:nvSpPr>
        <p:spPr/>
        <p:txBody>
          <a:bodyPr/>
          <a:lstStyle/>
          <a:p>
            <a:fld id="{9CF06D28-0BE3-284D-A172-81E312E501C2}" type="slidenum">
              <a:rPr lang="en-US" smtClean="0"/>
              <a:t>‹#›</a:t>
            </a:fld>
            <a:endParaRPr lang="en-US"/>
          </a:p>
        </p:txBody>
      </p:sp>
    </p:spTree>
    <p:extLst>
      <p:ext uri="{BB962C8B-B14F-4D97-AF65-F5344CB8AC3E}">
        <p14:creationId xmlns:p14="http://schemas.microsoft.com/office/powerpoint/2010/main" val="26688572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0CA13-0818-B34A-9699-E95C2469E88F}"/>
              </a:ext>
            </a:extLst>
          </p:cNvPr>
          <p:cNvSpPr>
            <a:spLocks noGrp="1"/>
          </p:cNvSpPr>
          <p:nvPr>
            <p:ph type="title"/>
          </p:nvPr>
        </p:nvSpPr>
        <p:spPr>
          <a:xfrm>
            <a:off x="628650" y="732338"/>
            <a:ext cx="7886700" cy="752475"/>
          </a:xfrm>
        </p:spPr>
        <p:txBody>
          <a:bodyPr/>
          <a:lstStyle>
            <a:lvl1pPr>
              <a:defRPr>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858040E-9F0F-2243-81D4-D8BAD86B4984}"/>
              </a:ext>
            </a:extLst>
          </p:cNvPr>
          <p:cNvSpPr>
            <a:spLocks noGrp="1"/>
          </p:cNvSpPr>
          <p:nvPr>
            <p:ph idx="1"/>
          </p:nvPr>
        </p:nvSpPr>
        <p:spPr/>
        <p:txBody>
          <a:bodyPr/>
          <a:lstStyle>
            <a:lvl1pPr>
              <a:buClr>
                <a:srgbClr val="990001"/>
              </a:buClr>
              <a:defRPr/>
            </a:lvl1pPr>
            <a:lvl2pPr>
              <a:buClr>
                <a:srgbClr val="990001"/>
              </a:buClr>
              <a:defRPr/>
            </a:lvl2pPr>
            <a:lvl3pPr>
              <a:buClr>
                <a:srgbClr val="990001"/>
              </a:buClr>
              <a:defRPr/>
            </a:lvl3pPr>
            <a:lvl4pPr>
              <a:buClr>
                <a:srgbClr val="990001"/>
              </a:buClr>
              <a:defRPr/>
            </a:lvl4pPr>
            <a:lvl5pPr>
              <a:buClr>
                <a:srgbClr val="99000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FFB33A2-1224-4A40-932A-C1843BC71BBF}"/>
              </a:ext>
            </a:extLst>
          </p:cNvPr>
          <p:cNvSpPr>
            <a:spLocks noGrp="1"/>
          </p:cNvSpPr>
          <p:nvPr>
            <p:ph type="dt" sz="half" idx="10"/>
          </p:nvPr>
        </p:nvSpPr>
        <p:spPr/>
        <p:txBody>
          <a:bodyPr/>
          <a:lstStyle/>
          <a:p>
            <a:fld id="{E90D7C33-A406-3F4B-8762-417E00510B7C}" type="datetime1">
              <a:rPr lang="en-US" smtClean="0"/>
              <a:t>11/8/25</a:t>
            </a:fld>
            <a:endParaRPr lang="en-US"/>
          </a:p>
        </p:txBody>
      </p:sp>
      <p:sp>
        <p:nvSpPr>
          <p:cNvPr id="5" name="Footer Placeholder 4">
            <a:extLst>
              <a:ext uri="{FF2B5EF4-FFF2-40B4-BE49-F238E27FC236}">
                <a16:creationId xmlns:a16="http://schemas.microsoft.com/office/drawing/2014/main" id="{DA7E76C9-3A73-9040-9214-ED3ADC3B70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FB9FB5-4BC7-1846-86D0-3116D266802F}"/>
              </a:ext>
            </a:extLst>
          </p:cNvPr>
          <p:cNvSpPr>
            <a:spLocks noGrp="1"/>
          </p:cNvSpPr>
          <p:nvPr>
            <p:ph type="sldNum" sz="quarter" idx="12"/>
          </p:nvPr>
        </p:nvSpPr>
        <p:spPr/>
        <p:txBody>
          <a:bodyPr/>
          <a:lstStyle/>
          <a:p>
            <a:fld id="{9CF06D28-0BE3-284D-A172-81E312E501C2}" type="slidenum">
              <a:rPr lang="en-US" smtClean="0"/>
              <a:t>‹#›</a:t>
            </a:fld>
            <a:endParaRPr lang="en-US"/>
          </a:p>
        </p:txBody>
      </p:sp>
    </p:spTree>
    <p:extLst>
      <p:ext uri="{BB962C8B-B14F-4D97-AF65-F5344CB8AC3E}">
        <p14:creationId xmlns:p14="http://schemas.microsoft.com/office/powerpoint/2010/main" val="28588684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C8BF15-34D9-0587-CC7C-B8BC296E0548}"/>
              </a:ext>
            </a:extLst>
          </p:cNvPr>
          <p:cNvSpPr/>
          <p:nvPr userDrawn="1"/>
        </p:nvSpPr>
        <p:spPr>
          <a:xfrm>
            <a:off x="0" y="406401"/>
            <a:ext cx="4572000" cy="5970202"/>
          </a:xfrm>
          <a:prstGeom prst="rect">
            <a:avLst/>
          </a:prstGeom>
          <a:solidFill>
            <a:srgbClr val="7A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95314478-4779-1B4F-805B-9062B5FF57F9}"/>
              </a:ext>
            </a:extLst>
          </p:cNvPr>
          <p:cNvSpPr>
            <a:spLocks noGrp="1"/>
          </p:cNvSpPr>
          <p:nvPr>
            <p:ph type="title"/>
          </p:nvPr>
        </p:nvSpPr>
        <p:spPr>
          <a:xfrm>
            <a:off x="350521" y="873760"/>
            <a:ext cx="3817620" cy="4785360"/>
          </a:xfrm>
          <a:noFill/>
        </p:spPr>
        <p:txBody>
          <a:bodyPr anchor="ctr">
            <a:normAutofit/>
          </a:bodyPr>
          <a:lstStyle>
            <a:lvl1pPr algn="r">
              <a:defRPr sz="3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013A229F-AD87-964D-B3FC-A43C3DBF16FE}"/>
              </a:ext>
            </a:extLst>
          </p:cNvPr>
          <p:cNvSpPr>
            <a:spLocks noGrp="1"/>
          </p:cNvSpPr>
          <p:nvPr>
            <p:ph type="body" idx="1"/>
          </p:nvPr>
        </p:nvSpPr>
        <p:spPr>
          <a:xfrm>
            <a:off x="5082540" y="1330961"/>
            <a:ext cx="3428048" cy="4043680"/>
          </a:xfrm>
        </p:spPr>
        <p:txBody>
          <a:bodyPr anchor="ctr"/>
          <a:lstStyle>
            <a:lvl1pPr marL="0" indent="0" algn="l">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954B820-2ED0-0A47-ADB6-3A8CE9503136}"/>
              </a:ext>
            </a:extLst>
          </p:cNvPr>
          <p:cNvSpPr>
            <a:spLocks noGrp="1"/>
          </p:cNvSpPr>
          <p:nvPr>
            <p:ph type="dt" sz="half" idx="10"/>
          </p:nvPr>
        </p:nvSpPr>
        <p:spPr/>
        <p:txBody>
          <a:bodyPr/>
          <a:lstStyle/>
          <a:p>
            <a:fld id="{2FFACB24-9E75-5745-B645-AEEBF044E105}" type="datetime1">
              <a:rPr lang="en-US" smtClean="0"/>
              <a:t>11/8/25</a:t>
            </a:fld>
            <a:endParaRPr lang="en-US"/>
          </a:p>
        </p:txBody>
      </p:sp>
      <p:sp>
        <p:nvSpPr>
          <p:cNvPr id="5" name="Footer Placeholder 4">
            <a:extLst>
              <a:ext uri="{FF2B5EF4-FFF2-40B4-BE49-F238E27FC236}">
                <a16:creationId xmlns:a16="http://schemas.microsoft.com/office/drawing/2014/main" id="{F19D9A6C-323E-1445-B684-C44F3C932B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762D77-2001-1147-A342-5203F287693C}"/>
              </a:ext>
            </a:extLst>
          </p:cNvPr>
          <p:cNvSpPr>
            <a:spLocks noGrp="1"/>
          </p:cNvSpPr>
          <p:nvPr>
            <p:ph type="sldNum" sz="quarter" idx="12"/>
          </p:nvPr>
        </p:nvSpPr>
        <p:spPr/>
        <p:txBody>
          <a:bodyPr/>
          <a:lstStyle/>
          <a:p>
            <a:fld id="{9CF06D28-0BE3-284D-A172-81E312E501C2}" type="slidenum">
              <a:rPr lang="en-US" smtClean="0"/>
              <a:t>‹#›</a:t>
            </a:fld>
            <a:endParaRPr lang="en-US"/>
          </a:p>
        </p:txBody>
      </p:sp>
    </p:spTree>
    <p:extLst>
      <p:ext uri="{BB962C8B-B14F-4D97-AF65-F5344CB8AC3E}">
        <p14:creationId xmlns:p14="http://schemas.microsoft.com/office/powerpoint/2010/main" val="9790590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41A2E-05FC-2B40-872B-259970E2FD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FAFEA6-023C-C349-8A1A-9DCDE4237F02}"/>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744E1B-D586-ED46-BD74-3B63245E41F2}"/>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79B4C8-E3B9-7A44-9EC0-095B15A04CA1}"/>
              </a:ext>
            </a:extLst>
          </p:cNvPr>
          <p:cNvSpPr>
            <a:spLocks noGrp="1"/>
          </p:cNvSpPr>
          <p:nvPr>
            <p:ph type="dt" sz="half" idx="10"/>
          </p:nvPr>
        </p:nvSpPr>
        <p:spPr/>
        <p:txBody>
          <a:bodyPr/>
          <a:lstStyle/>
          <a:p>
            <a:fld id="{23FF8142-44A7-C142-AB30-7C7B20D2B05B}" type="datetime1">
              <a:rPr lang="en-US" smtClean="0"/>
              <a:t>11/8/25</a:t>
            </a:fld>
            <a:endParaRPr lang="en-US"/>
          </a:p>
        </p:txBody>
      </p:sp>
      <p:sp>
        <p:nvSpPr>
          <p:cNvPr id="6" name="Footer Placeholder 5">
            <a:extLst>
              <a:ext uri="{FF2B5EF4-FFF2-40B4-BE49-F238E27FC236}">
                <a16:creationId xmlns:a16="http://schemas.microsoft.com/office/drawing/2014/main" id="{2AC20274-5DE3-434B-8181-86915F686C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E78790-1D32-A941-8269-AFC48CE2F43C}"/>
              </a:ext>
            </a:extLst>
          </p:cNvPr>
          <p:cNvSpPr>
            <a:spLocks noGrp="1"/>
          </p:cNvSpPr>
          <p:nvPr>
            <p:ph type="sldNum" sz="quarter" idx="12"/>
          </p:nvPr>
        </p:nvSpPr>
        <p:spPr/>
        <p:txBody>
          <a:bodyPr/>
          <a:lstStyle/>
          <a:p>
            <a:fld id="{9CF06D28-0BE3-284D-A172-81E312E501C2}" type="slidenum">
              <a:rPr lang="en-US" smtClean="0"/>
              <a:t>‹#›</a:t>
            </a:fld>
            <a:endParaRPr lang="en-US"/>
          </a:p>
        </p:txBody>
      </p:sp>
    </p:spTree>
    <p:extLst>
      <p:ext uri="{BB962C8B-B14F-4D97-AF65-F5344CB8AC3E}">
        <p14:creationId xmlns:p14="http://schemas.microsoft.com/office/powerpoint/2010/main" val="41080784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0BB31-C101-8347-84B8-DCCEA19374CE}"/>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8FFA407-56B7-484C-864C-22B72829A6C4}"/>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69FBD14-5CF7-C842-8908-A45EC1D8593F}"/>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F6B5C8-2FB9-4D45-9C9D-443E50120D06}"/>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638A935-69CE-4B45-99F1-2CFD7278C147}"/>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8AC2E9-2E4E-AD4A-B1D5-849819D98B2C}"/>
              </a:ext>
            </a:extLst>
          </p:cNvPr>
          <p:cNvSpPr>
            <a:spLocks noGrp="1"/>
          </p:cNvSpPr>
          <p:nvPr>
            <p:ph type="dt" sz="half" idx="10"/>
          </p:nvPr>
        </p:nvSpPr>
        <p:spPr/>
        <p:txBody>
          <a:bodyPr/>
          <a:lstStyle/>
          <a:p>
            <a:fld id="{28837E0D-0C15-B840-800F-2E299FFDBD7B}" type="datetime1">
              <a:rPr lang="en-US" smtClean="0"/>
              <a:t>11/8/25</a:t>
            </a:fld>
            <a:endParaRPr lang="en-US"/>
          </a:p>
        </p:txBody>
      </p:sp>
      <p:sp>
        <p:nvSpPr>
          <p:cNvPr id="8" name="Footer Placeholder 7">
            <a:extLst>
              <a:ext uri="{FF2B5EF4-FFF2-40B4-BE49-F238E27FC236}">
                <a16:creationId xmlns:a16="http://schemas.microsoft.com/office/drawing/2014/main" id="{618D9FFF-DCE3-9240-98AF-CEB0B602C83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4346589-E983-7643-A496-766680CA513C}"/>
              </a:ext>
            </a:extLst>
          </p:cNvPr>
          <p:cNvSpPr>
            <a:spLocks noGrp="1"/>
          </p:cNvSpPr>
          <p:nvPr>
            <p:ph type="sldNum" sz="quarter" idx="12"/>
          </p:nvPr>
        </p:nvSpPr>
        <p:spPr/>
        <p:txBody>
          <a:bodyPr/>
          <a:lstStyle/>
          <a:p>
            <a:fld id="{9CF06D28-0BE3-284D-A172-81E312E501C2}" type="slidenum">
              <a:rPr lang="en-US" smtClean="0"/>
              <a:t>‹#›</a:t>
            </a:fld>
            <a:endParaRPr lang="en-US"/>
          </a:p>
        </p:txBody>
      </p:sp>
    </p:spTree>
    <p:extLst>
      <p:ext uri="{BB962C8B-B14F-4D97-AF65-F5344CB8AC3E}">
        <p14:creationId xmlns:p14="http://schemas.microsoft.com/office/powerpoint/2010/main" val="10372018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91D56-B1D6-C14C-91F4-D77A9E9484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DC69948-A77C-6C4C-8D2C-3E4B63E04AB4}"/>
              </a:ext>
            </a:extLst>
          </p:cNvPr>
          <p:cNvSpPr>
            <a:spLocks noGrp="1"/>
          </p:cNvSpPr>
          <p:nvPr>
            <p:ph type="dt" sz="half" idx="10"/>
          </p:nvPr>
        </p:nvSpPr>
        <p:spPr/>
        <p:txBody>
          <a:bodyPr/>
          <a:lstStyle/>
          <a:p>
            <a:fld id="{8DA73F62-ECFE-CA48-8378-CA95DD9603E9}" type="datetime1">
              <a:rPr lang="en-US" smtClean="0"/>
              <a:t>11/8/25</a:t>
            </a:fld>
            <a:endParaRPr lang="en-US"/>
          </a:p>
        </p:txBody>
      </p:sp>
      <p:sp>
        <p:nvSpPr>
          <p:cNvPr id="4" name="Footer Placeholder 3">
            <a:extLst>
              <a:ext uri="{FF2B5EF4-FFF2-40B4-BE49-F238E27FC236}">
                <a16:creationId xmlns:a16="http://schemas.microsoft.com/office/drawing/2014/main" id="{A17E3853-B1F5-4D45-8C5A-B31AFCCD86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E9730FC-F745-A441-AA3C-5380DB7F23FD}"/>
              </a:ext>
            </a:extLst>
          </p:cNvPr>
          <p:cNvSpPr>
            <a:spLocks noGrp="1"/>
          </p:cNvSpPr>
          <p:nvPr>
            <p:ph type="sldNum" sz="quarter" idx="12"/>
          </p:nvPr>
        </p:nvSpPr>
        <p:spPr/>
        <p:txBody>
          <a:bodyPr/>
          <a:lstStyle/>
          <a:p>
            <a:fld id="{9CF06D28-0BE3-284D-A172-81E312E501C2}" type="slidenum">
              <a:rPr lang="en-US" smtClean="0"/>
              <a:t>‹#›</a:t>
            </a:fld>
            <a:endParaRPr lang="en-US"/>
          </a:p>
        </p:txBody>
      </p:sp>
    </p:spTree>
    <p:extLst>
      <p:ext uri="{BB962C8B-B14F-4D97-AF65-F5344CB8AC3E}">
        <p14:creationId xmlns:p14="http://schemas.microsoft.com/office/powerpoint/2010/main" val="16641248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35BAD8-F340-7C43-A9CC-1B33AD8B2DFE}"/>
              </a:ext>
            </a:extLst>
          </p:cNvPr>
          <p:cNvSpPr>
            <a:spLocks noGrp="1"/>
          </p:cNvSpPr>
          <p:nvPr>
            <p:ph type="dt" sz="half" idx="10"/>
          </p:nvPr>
        </p:nvSpPr>
        <p:spPr/>
        <p:txBody>
          <a:bodyPr/>
          <a:lstStyle/>
          <a:p>
            <a:fld id="{7AE993B9-B877-304C-B809-438214550542}" type="datetime1">
              <a:rPr lang="en-US" smtClean="0"/>
              <a:t>11/8/25</a:t>
            </a:fld>
            <a:endParaRPr lang="en-US"/>
          </a:p>
        </p:txBody>
      </p:sp>
      <p:sp>
        <p:nvSpPr>
          <p:cNvPr id="3" name="Footer Placeholder 2">
            <a:extLst>
              <a:ext uri="{FF2B5EF4-FFF2-40B4-BE49-F238E27FC236}">
                <a16:creationId xmlns:a16="http://schemas.microsoft.com/office/drawing/2014/main" id="{F6507C8E-ED89-FF47-9008-4CE5DBB176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7704B37-8D08-6549-8F53-219C728BD7EC}"/>
              </a:ext>
            </a:extLst>
          </p:cNvPr>
          <p:cNvSpPr>
            <a:spLocks noGrp="1"/>
          </p:cNvSpPr>
          <p:nvPr>
            <p:ph type="sldNum" sz="quarter" idx="12"/>
          </p:nvPr>
        </p:nvSpPr>
        <p:spPr/>
        <p:txBody>
          <a:bodyPr/>
          <a:lstStyle/>
          <a:p>
            <a:fld id="{9CF06D28-0BE3-284D-A172-81E312E501C2}" type="slidenum">
              <a:rPr lang="en-US" smtClean="0"/>
              <a:t>‹#›</a:t>
            </a:fld>
            <a:endParaRPr lang="en-US"/>
          </a:p>
        </p:txBody>
      </p:sp>
      <p:sp>
        <p:nvSpPr>
          <p:cNvPr id="5" name="Rectangle 4">
            <a:extLst>
              <a:ext uri="{FF2B5EF4-FFF2-40B4-BE49-F238E27FC236}">
                <a16:creationId xmlns:a16="http://schemas.microsoft.com/office/drawing/2014/main" id="{DC465336-998E-7031-539C-54B6FB645243}"/>
              </a:ext>
            </a:extLst>
          </p:cNvPr>
          <p:cNvSpPr/>
          <p:nvPr userDrawn="1"/>
        </p:nvSpPr>
        <p:spPr>
          <a:xfrm>
            <a:off x="1371600" y="0"/>
            <a:ext cx="1447800" cy="381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07840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0B7F1-1602-A84E-A45A-F468C8A41E7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274D5870-AAF5-2B46-8FE2-72BEF3B2FBB1}"/>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2FFA7E-4350-A143-B695-2A5DE2CFDB3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6877408-01A1-2E4D-B9ED-F0A88927EE3D}"/>
              </a:ext>
            </a:extLst>
          </p:cNvPr>
          <p:cNvSpPr>
            <a:spLocks noGrp="1"/>
          </p:cNvSpPr>
          <p:nvPr>
            <p:ph type="dt" sz="half" idx="10"/>
          </p:nvPr>
        </p:nvSpPr>
        <p:spPr/>
        <p:txBody>
          <a:bodyPr/>
          <a:lstStyle/>
          <a:p>
            <a:fld id="{858BC84E-04DC-BC4C-AE96-25384F9EA66E}" type="datetime1">
              <a:rPr lang="en-US" smtClean="0"/>
              <a:t>11/8/25</a:t>
            </a:fld>
            <a:endParaRPr lang="en-US"/>
          </a:p>
        </p:txBody>
      </p:sp>
      <p:sp>
        <p:nvSpPr>
          <p:cNvPr id="6" name="Footer Placeholder 5">
            <a:extLst>
              <a:ext uri="{FF2B5EF4-FFF2-40B4-BE49-F238E27FC236}">
                <a16:creationId xmlns:a16="http://schemas.microsoft.com/office/drawing/2014/main" id="{6DAE1294-6E6C-6F42-B563-A37EEDB6A0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149B92-1BB5-654A-AE17-09DCAC795B8B}"/>
              </a:ext>
            </a:extLst>
          </p:cNvPr>
          <p:cNvSpPr>
            <a:spLocks noGrp="1"/>
          </p:cNvSpPr>
          <p:nvPr>
            <p:ph type="sldNum" sz="quarter" idx="12"/>
          </p:nvPr>
        </p:nvSpPr>
        <p:spPr/>
        <p:txBody>
          <a:bodyPr/>
          <a:lstStyle/>
          <a:p>
            <a:fld id="{9CF06D28-0BE3-284D-A172-81E312E501C2}" type="slidenum">
              <a:rPr lang="en-US" smtClean="0"/>
              <a:t>‹#›</a:t>
            </a:fld>
            <a:endParaRPr lang="en-US"/>
          </a:p>
        </p:txBody>
      </p:sp>
    </p:spTree>
    <p:extLst>
      <p:ext uri="{BB962C8B-B14F-4D97-AF65-F5344CB8AC3E}">
        <p14:creationId xmlns:p14="http://schemas.microsoft.com/office/powerpoint/2010/main" val="21460340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8D136-EB08-5F49-B7D0-4A1B4AB9BAFC}"/>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392399D-369C-074B-B3C9-00AAE1299E7A}"/>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F8588392-0C30-C64A-9668-2AE7FA1ED35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6E75FB8-987C-474A-8B71-EA7470BCD593}"/>
              </a:ext>
            </a:extLst>
          </p:cNvPr>
          <p:cNvSpPr>
            <a:spLocks noGrp="1"/>
          </p:cNvSpPr>
          <p:nvPr>
            <p:ph type="dt" sz="half" idx="10"/>
          </p:nvPr>
        </p:nvSpPr>
        <p:spPr/>
        <p:txBody>
          <a:bodyPr/>
          <a:lstStyle/>
          <a:p>
            <a:fld id="{316CFC73-3EDD-FF41-90F3-78702F6A493F}" type="datetime1">
              <a:rPr lang="en-US" smtClean="0"/>
              <a:t>11/8/25</a:t>
            </a:fld>
            <a:endParaRPr lang="en-US"/>
          </a:p>
        </p:txBody>
      </p:sp>
      <p:sp>
        <p:nvSpPr>
          <p:cNvPr id="6" name="Footer Placeholder 5">
            <a:extLst>
              <a:ext uri="{FF2B5EF4-FFF2-40B4-BE49-F238E27FC236}">
                <a16:creationId xmlns:a16="http://schemas.microsoft.com/office/drawing/2014/main" id="{B6ECFC20-76A4-AD4A-BD3D-A2A2196F7C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78FB56-D8ED-D34C-B5E5-9A14F6FF4A4E}"/>
              </a:ext>
            </a:extLst>
          </p:cNvPr>
          <p:cNvSpPr>
            <a:spLocks noGrp="1"/>
          </p:cNvSpPr>
          <p:nvPr>
            <p:ph type="sldNum" sz="quarter" idx="12"/>
          </p:nvPr>
        </p:nvSpPr>
        <p:spPr/>
        <p:txBody>
          <a:bodyPr/>
          <a:lstStyle/>
          <a:p>
            <a:fld id="{9CF06D28-0BE3-284D-A172-81E312E501C2}" type="slidenum">
              <a:rPr lang="en-US" smtClean="0"/>
              <a:t>‹#›</a:t>
            </a:fld>
            <a:endParaRPr lang="en-US"/>
          </a:p>
        </p:txBody>
      </p:sp>
    </p:spTree>
    <p:extLst>
      <p:ext uri="{BB962C8B-B14F-4D97-AF65-F5344CB8AC3E}">
        <p14:creationId xmlns:p14="http://schemas.microsoft.com/office/powerpoint/2010/main" val="3924156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4"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4"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CC9ABAA-0978-45EB-BC60-9AA0BA4B939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COV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3C51CCB-20F7-1542-B014-6F87AFEF7879}"/>
              </a:ext>
            </a:extLst>
          </p:cNvPr>
          <p:cNvPicPr>
            <a:picLocks noChangeAspect="1"/>
          </p:cNvPicPr>
          <p:nvPr userDrawn="1"/>
        </p:nvPicPr>
        <p:blipFill>
          <a:blip r:embed="rId2"/>
          <a:srcRect/>
          <a:stretch/>
        </p:blipFill>
        <p:spPr>
          <a:xfrm>
            <a:off x="1" y="2"/>
            <a:ext cx="9143999" cy="6857999"/>
          </a:xfrm>
          <a:prstGeom prst="rect">
            <a:avLst/>
          </a:prstGeom>
        </p:spPr>
      </p:pic>
      <p:sp>
        <p:nvSpPr>
          <p:cNvPr id="8" name="TextBox 4">
            <a:extLst>
              <a:ext uri="{FF2B5EF4-FFF2-40B4-BE49-F238E27FC236}">
                <a16:creationId xmlns:a16="http://schemas.microsoft.com/office/drawing/2014/main" id="{C3612620-14BB-E048-917B-5365D8EAE5D3}"/>
              </a:ext>
            </a:extLst>
          </p:cNvPr>
          <p:cNvSpPr txBox="1">
            <a:spLocks noChangeArrowheads="1"/>
          </p:cNvSpPr>
          <p:nvPr userDrawn="1"/>
        </p:nvSpPr>
        <p:spPr bwMode="auto">
          <a:xfrm>
            <a:off x="1453152" y="5804263"/>
            <a:ext cx="6446044" cy="40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FFFFFF"/>
                </a:solidFill>
                <a:latin typeface="Arial" panose="020B0604020202020204" pitchFamily="34" charset="0"/>
              </a:defRPr>
            </a:lvl1pPr>
            <a:lvl2pPr marL="742950" indent="-285750">
              <a:defRPr sz="2400" b="1">
                <a:solidFill>
                  <a:srgbClr val="FFFFFF"/>
                </a:solidFill>
                <a:latin typeface="Arial" panose="020B0604020202020204" pitchFamily="34" charset="0"/>
              </a:defRPr>
            </a:lvl2pPr>
            <a:lvl3pPr marL="1143000" indent="-228600">
              <a:defRPr sz="2400" b="1">
                <a:solidFill>
                  <a:srgbClr val="FFFFFF"/>
                </a:solidFill>
                <a:latin typeface="Arial" panose="020B0604020202020204" pitchFamily="34" charset="0"/>
              </a:defRPr>
            </a:lvl3pPr>
            <a:lvl4pPr marL="1600200" indent="-228600">
              <a:defRPr sz="2400" b="1">
                <a:solidFill>
                  <a:srgbClr val="FFFFFF"/>
                </a:solidFill>
                <a:latin typeface="Arial" panose="020B0604020202020204" pitchFamily="34" charset="0"/>
              </a:defRPr>
            </a:lvl4pPr>
            <a:lvl5pPr marL="2057400" indent="-228600">
              <a:defRPr sz="2400" b="1">
                <a:solidFill>
                  <a:srgbClr val="FFFFFF"/>
                </a:solidFill>
                <a:latin typeface="Arial" panose="020B0604020202020204" pitchFamily="34" charset="0"/>
              </a:defRPr>
            </a:lvl5pPr>
            <a:lvl6pPr marL="2514600" indent="-228600" eaLnBrk="0" fontAlgn="base" hangingPunct="0">
              <a:spcBef>
                <a:spcPct val="0"/>
              </a:spcBef>
              <a:spcAft>
                <a:spcPct val="0"/>
              </a:spcAft>
              <a:defRPr sz="2400" b="1">
                <a:solidFill>
                  <a:srgbClr val="FFFFFF"/>
                </a:solidFill>
                <a:latin typeface="Arial" panose="020B0604020202020204" pitchFamily="34" charset="0"/>
              </a:defRPr>
            </a:lvl6pPr>
            <a:lvl7pPr marL="2971800" indent="-228600" eaLnBrk="0" fontAlgn="base" hangingPunct="0">
              <a:spcBef>
                <a:spcPct val="0"/>
              </a:spcBef>
              <a:spcAft>
                <a:spcPct val="0"/>
              </a:spcAft>
              <a:defRPr sz="2400" b="1">
                <a:solidFill>
                  <a:srgbClr val="FFFFFF"/>
                </a:solidFill>
                <a:latin typeface="Arial" panose="020B0604020202020204" pitchFamily="34" charset="0"/>
              </a:defRPr>
            </a:lvl7pPr>
            <a:lvl8pPr marL="3429000" indent="-228600" eaLnBrk="0" fontAlgn="base" hangingPunct="0">
              <a:spcBef>
                <a:spcPct val="0"/>
              </a:spcBef>
              <a:spcAft>
                <a:spcPct val="0"/>
              </a:spcAft>
              <a:defRPr sz="2400" b="1">
                <a:solidFill>
                  <a:srgbClr val="FFFFFF"/>
                </a:solidFill>
                <a:latin typeface="Arial" panose="020B0604020202020204" pitchFamily="34" charset="0"/>
              </a:defRPr>
            </a:lvl8pPr>
            <a:lvl9pPr marL="3886200" indent="-228600" eaLnBrk="0" fontAlgn="base" hangingPunct="0">
              <a:spcBef>
                <a:spcPct val="0"/>
              </a:spcBef>
              <a:spcAft>
                <a:spcPct val="0"/>
              </a:spcAft>
              <a:defRPr sz="2400" b="1">
                <a:solidFill>
                  <a:srgbClr val="FFFFFF"/>
                </a:solidFill>
                <a:latin typeface="Arial" panose="020B0604020202020204" pitchFamily="34" charset="0"/>
              </a:defRPr>
            </a:lvl9pPr>
          </a:lstStyle>
          <a:p>
            <a:pPr algn="ctr"/>
            <a:r>
              <a:rPr lang="en-US" sz="675" dirty="0"/>
              <a:t>Disclaimer:  This presentation is intended for personal use and for informational purposes only and does not replace independent professional judgment. This presentation is the property of Physicians’ Education Resource, LLC (“PER”) and is protected by U.S. and international copyright laws. You may not copy, reproduce, distribute, transmit, modify, or create derivative works of the presentation without the prior written permission from PER.</a:t>
            </a:r>
          </a:p>
        </p:txBody>
      </p:sp>
      <p:sp>
        <p:nvSpPr>
          <p:cNvPr id="2" name="Title 1">
            <a:extLst>
              <a:ext uri="{FF2B5EF4-FFF2-40B4-BE49-F238E27FC236}">
                <a16:creationId xmlns:a16="http://schemas.microsoft.com/office/drawing/2014/main" id="{6CC4E133-8D16-1548-98A3-D0CF529930DF}"/>
              </a:ext>
            </a:extLst>
          </p:cNvPr>
          <p:cNvSpPr>
            <a:spLocks noGrp="1"/>
          </p:cNvSpPr>
          <p:nvPr>
            <p:ph type="title"/>
          </p:nvPr>
        </p:nvSpPr>
        <p:spPr>
          <a:xfrm>
            <a:off x="416859" y="2299686"/>
            <a:ext cx="7886700" cy="752475"/>
          </a:xfrm>
        </p:spPr>
        <p:txBody>
          <a:bodyPr>
            <a:normAutofit/>
          </a:bodyPr>
          <a:lstStyle>
            <a:lvl1pPr algn="l">
              <a:defRPr sz="2100">
                <a:solidFill>
                  <a:srgbClr val="990001"/>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291B34EA-1B75-4E46-96E4-64D6AF6196ED}"/>
              </a:ext>
            </a:extLst>
          </p:cNvPr>
          <p:cNvSpPr>
            <a:spLocks noGrp="1"/>
          </p:cNvSpPr>
          <p:nvPr>
            <p:ph type="body" orient="vert" idx="1"/>
          </p:nvPr>
        </p:nvSpPr>
        <p:spPr>
          <a:xfrm rot="16200000">
            <a:off x="1400912" y="2216347"/>
            <a:ext cx="1369215" cy="3337322"/>
          </a:xfrm>
        </p:spPr>
        <p:txBody>
          <a:bodyPr vert="eaVert">
            <a:normAutofit/>
          </a:bodyPr>
          <a:lstStyle>
            <a:lvl1pPr marL="0" indent="0">
              <a:buNone/>
              <a:defRPr sz="1350">
                <a:latin typeface="Arial" panose="020B0604020202020204" pitchFamily="34" charset="0"/>
                <a:cs typeface="Arial" panose="020B0604020202020204" pitchFamily="34" charset="0"/>
              </a:defRPr>
            </a:lvl1pPr>
            <a:lvl2pPr marL="342900" indent="0">
              <a:buNone/>
              <a:defRPr sz="1350">
                <a:latin typeface="Arial" panose="020B0604020202020204" pitchFamily="34" charset="0"/>
                <a:cs typeface="Arial" panose="020B0604020202020204" pitchFamily="34" charset="0"/>
              </a:defRPr>
            </a:lvl2pPr>
            <a:lvl3pPr marL="685800" indent="0">
              <a:buNone/>
              <a:defRPr sz="1350">
                <a:latin typeface="Arial" panose="020B0604020202020204" pitchFamily="34" charset="0"/>
                <a:cs typeface="Arial" panose="020B0604020202020204" pitchFamily="34" charset="0"/>
              </a:defRPr>
            </a:lvl3pPr>
            <a:lvl4pPr marL="1028700" indent="0">
              <a:buNone/>
              <a:defRPr sz="1350">
                <a:latin typeface="Arial" panose="020B0604020202020204" pitchFamily="34" charset="0"/>
                <a:cs typeface="Arial" panose="020B0604020202020204" pitchFamily="34" charset="0"/>
              </a:defRPr>
            </a:lvl4pPr>
            <a:lvl5pPr marL="1371600" indent="0">
              <a:buNone/>
              <a:defRPr sz="1350">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4" name="Date Placeholder 3">
            <a:extLst>
              <a:ext uri="{FF2B5EF4-FFF2-40B4-BE49-F238E27FC236}">
                <a16:creationId xmlns:a16="http://schemas.microsoft.com/office/drawing/2014/main" id="{5804D591-CA63-8040-8414-FD7BA967C733}"/>
              </a:ext>
            </a:extLst>
          </p:cNvPr>
          <p:cNvSpPr>
            <a:spLocks noGrp="1"/>
          </p:cNvSpPr>
          <p:nvPr>
            <p:ph type="dt" sz="half" idx="10"/>
          </p:nvPr>
        </p:nvSpPr>
        <p:spPr/>
        <p:txBody>
          <a:bodyPr/>
          <a:lstStyle/>
          <a:p>
            <a:fld id="{6F58DDB4-46C9-FA43-94C2-5C1575342DD3}" type="datetime1">
              <a:rPr lang="en-US" smtClean="0"/>
              <a:t>11/8/25</a:t>
            </a:fld>
            <a:endParaRPr lang="en-US"/>
          </a:p>
        </p:txBody>
      </p:sp>
      <p:sp>
        <p:nvSpPr>
          <p:cNvPr id="5" name="Footer Placeholder 4">
            <a:extLst>
              <a:ext uri="{FF2B5EF4-FFF2-40B4-BE49-F238E27FC236}">
                <a16:creationId xmlns:a16="http://schemas.microsoft.com/office/drawing/2014/main" id="{792F111E-96DC-2344-890A-54386B6E1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C4977E-6080-E644-A184-AC4F8DB46506}"/>
              </a:ext>
            </a:extLst>
          </p:cNvPr>
          <p:cNvSpPr>
            <a:spLocks noGrp="1"/>
          </p:cNvSpPr>
          <p:nvPr>
            <p:ph type="sldNum" sz="quarter" idx="12"/>
          </p:nvPr>
        </p:nvSpPr>
        <p:spPr/>
        <p:txBody>
          <a:bodyPr/>
          <a:lstStyle/>
          <a:p>
            <a:fld id="{9CF06D28-0BE3-284D-A172-81E312E501C2}" type="slidenum">
              <a:rPr lang="en-US" smtClean="0"/>
              <a:t>‹#›</a:t>
            </a:fld>
            <a:endParaRPr lang="en-US"/>
          </a:p>
        </p:txBody>
      </p:sp>
    </p:spTree>
    <p:extLst>
      <p:ext uri="{BB962C8B-B14F-4D97-AF65-F5344CB8AC3E}">
        <p14:creationId xmlns:p14="http://schemas.microsoft.com/office/powerpoint/2010/main" val="16718301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9CD204-BFA2-784A-AEC8-2C3F44D436B9}"/>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16BCF8-F4F2-C847-9E68-080B47D84C3F}"/>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9CE595-0D9D-E445-AAC2-9EDE2D344C57}"/>
              </a:ext>
            </a:extLst>
          </p:cNvPr>
          <p:cNvSpPr>
            <a:spLocks noGrp="1"/>
          </p:cNvSpPr>
          <p:nvPr>
            <p:ph type="dt" sz="half" idx="10"/>
          </p:nvPr>
        </p:nvSpPr>
        <p:spPr/>
        <p:txBody>
          <a:bodyPr/>
          <a:lstStyle/>
          <a:p>
            <a:fld id="{A6628256-E9A9-B648-ABD3-1FE7A3D45929}" type="datetime1">
              <a:rPr lang="en-US" smtClean="0"/>
              <a:t>11/8/25</a:t>
            </a:fld>
            <a:endParaRPr lang="en-US"/>
          </a:p>
        </p:txBody>
      </p:sp>
      <p:sp>
        <p:nvSpPr>
          <p:cNvPr id="5" name="Footer Placeholder 4">
            <a:extLst>
              <a:ext uri="{FF2B5EF4-FFF2-40B4-BE49-F238E27FC236}">
                <a16:creationId xmlns:a16="http://schemas.microsoft.com/office/drawing/2014/main" id="{AB8229FF-E35C-FB4C-AB12-20D33B8F7D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C68BA4-2848-124F-8283-52DC1751ED63}"/>
              </a:ext>
            </a:extLst>
          </p:cNvPr>
          <p:cNvSpPr>
            <a:spLocks noGrp="1"/>
          </p:cNvSpPr>
          <p:nvPr>
            <p:ph type="sldNum" sz="quarter" idx="12"/>
          </p:nvPr>
        </p:nvSpPr>
        <p:spPr/>
        <p:txBody>
          <a:bodyPr/>
          <a:lstStyle/>
          <a:p>
            <a:fld id="{9CF06D28-0BE3-284D-A172-81E312E501C2}" type="slidenum">
              <a:rPr lang="en-US" smtClean="0"/>
              <a:t>‹#›</a:t>
            </a:fld>
            <a:endParaRPr lang="en-US"/>
          </a:p>
        </p:txBody>
      </p:sp>
    </p:spTree>
    <p:extLst>
      <p:ext uri="{BB962C8B-B14F-4D97-AF65-F5344CB8AC3E}">
        <p14:creationId xmlns:p14="http://schemas.microsoft.com/office/powerpoint/2010/main" val="13493881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itle + Sub (2)">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4514F3AE-5B07-8F9A-E9A8-366E5B838D5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re 1">
            <a:extLst>
              <a:ext uri="{FF2B5EF4-FFF2-40B4-BE49-F238E27FC236}">
                <a16:creationId xmlns:a16="http://schemas.microsoft.com/office/drawing/2014/main" id="{5F78A213-41A2-FA01-C812-FCE418C3CA18}"/>
              </a:ext>
            </a:extLst>
          </p:cNvPr>
          <p:cNvSpPr>
            <a:spLocks noGrp="1"/>
          </p:cNvSpPr>
          <p:nvPr>
            <p:ph type="title" hasCustomPrompt="1"/>
          </p:nvPr>
        </p:nvSpPr>
        <p:spPr>
          <a:xfrm>
            <a:off x="623888" y="2807368"/>
            <a:ext cx="7886700" cy="599243"/>
          </a:xfrm>
        </p:spPr>
        <p:txBody>
          <a:bodyPr anchor="b">
            <a:normAutofit/>
          </a:bodyPr>
          <a:lstStyle>
            <a:lvl1pPr>
              <a:defRPr sz="2625" b="1" i="0">
                <a:solidFill>
                  <a:srgbClr val="002060"/>
                </a:solidFill>
                <a:latin typeface="Arial Narrow" panose="020B0604020202020204" pitchFamily="34" charset="0"/>
                <a:cs typeface="Arial Narrow" panose="020B0604020202020204" pitchFamily="34" charset="0"/>
              </a:defRPr>
            </a:lvl1pPr>
          </a:lstStyle>
          <a:p>
            <a:r>
              <a:rPr lang="fr-FR"/>
              <a:t>TITLE OF THE </a:t>
            </a:r>
            <a:r>
              <a:rPr lang="en-CH"/>
              <a:t>CHAPTER</a:t>
            </a:r>
            <a:endParaRPr lang="fr-FR"/>
          </a:p>
        </p:txBody>
      </p:sp>
      <p:sp>
        <p:nvSpPr>
          <p:cNvPr id="3" name="Espace réservé du texte 2">
            <a:extLst>
              <a:ext uri="{FF2B5EF4-FFF2-40B4-BE49-F238E27FC236}">
                <a16:creationId xmlns:a16="http://schemas.microsoft.com/office/drawing/2014/main" id="{22D92766-B4BF-FA85-62DE-BF740F942ABF}"/>
              </a:ext>
            </a:extLst>
          </p:cNvPr>
          <p:cNvSpPr>
            <a:spLocks noGrp="1"/>
          </p:cNvSpPr>
          <p:nvPr>
            <p:ph type="body" idx="1" hasCustomPrompt="1"/>
          </p:nvPr>
        </p:nvSpPr>
        <p:spPr>
          <a:xfrm>
            <a:off x="623888" y="3521452"/>
            <a:ext cx="7886700" cy="323071"/>
          </a:xfrm>
        </p:spPr>
        <p:txBody>
          <a:bodyPr>
            <a:normAutofit/>
          </a:bodyPr>
          <a:lstStyle>
            <a:lvl1pPr marL="0" indent="0">
              <a:buNone/>
              <a:defRPr sz="1500" b="1" i="0">
                <a:solidFill>
                  <a:srgbClr val="002060"/>
                </a:solidFill>
                <a:latin typeface="Arial Narrow" panose="020B0604020202020204" pitchFamily="34" charset="0"/>
                <a:cs typeface="Arial Narrow"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err="1"/>
              <a:t>Subtitle</a:t>
            </a:r>
            <a:endParaRPr lang="fr-FR"/>
          </a:p>
        </p:txBody>
      </p:sp>
      <p:pic>
        <p:nvPicPr>
          <p:cNvPr id="6" name="Picture 5" descr="A blue letter on a white surface&#10;&#10;Description automatically generated">
            <a:extLst>
              <a:ext uri="{FF2B5EF4-FFF2-40B4-BE49-F238E27FC236}">
                <a16:creationId xmlns:a16="http://schemas.microsoft.com/office/drawing/2014/main" id="{EFCF571C-5728-2BC6-5824-844D3586B67F}"/>
              </a:ext>
            </a:extLst>
          </p:cNvPr>
          <p:cNvPicPr>
            <a:picLocks noChangeAspect="1"/>
          </p:cNvPicPr>
          <p:nvPr userDrawn="1"/>
        </p:nvPicPr>
        <p:blipFill>
          <a:blip r:embed="rId3"/>
          <a:stretch>
            <a:fillRect/>
          </a:stretch>
        </p:blipFill>
        <p:spPr>
          <a:xfrm>
            <a:off x="608097" y="6434118"/>
            <a:ext cx="1023196" cy="271045"/>
          </a:xfrm>
          <a:prstGeom prst="rect">
            <a:avLst/>
          </a:prstGeom>
        </p:spPr>
      </p:pic>
    </p:spTree>
    <p:extLst>
      <p:ext uri="{BB962C8B-B14F-4D97-AF65-F5344CB8AC3E}">
        <p14:creationId xmlns:p14="http://schemas.microsoft.com/office/powerpoint/2010/main" val="25195528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Title + Sub + Text">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24E44CA4-962D-D8C5-38AF-6912733724C6}"/>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re 1">
            <a:extLst>
              <a:ext uri="{FF2B5EF4-FFF2-40B4-BE49-F238E27FC236}">
                <a16:creationId xmlns:a16="http://schemas.microsoft.com/office/drawing/2014/main" id="{5F78A213-41A2-FA01-C812-FCE418C3CA18}"/>
              </a:ext>
            </a:extLst>
          </p:cNvPr>
          <p:cNvSpPr>
            <a:spLocks noGrp="1"/>
          </p:cNvSpPr>
          <p:nvPr>
            <p:ph type="title" hasCustomPrompt="1"/>
          </p:nvPr>
        </p:nvSpPr>
        <p:spPr>
          <a:xfrm>
            <a:off x="623888" y="882317"/>
            <a:ext cx="7886700" cy="599243"/>
          </a:xfrm>
        </p:spPr>
        <p:txBody>
          <a:bodyPr anchor="b">
            <a:normAutofit/>
          </a:bodyPr>
          <a:lstStyle>
            <a:lvl1pPr>
              <a:defRPr sz="2625" b="1" i="0">
                <a:solidFill>
                  <a:srgbClr val="002060"/>
                </a:solidFill>
                <a:latin typeface="Arial Narrow" panose="020B0604020202020204" pitchFamily="34" charset="0"/>
                <a:cs typeface="Arial Narrow" panose="020B0604020202020204" pitchFamily="34" charset="0"/>
              </a:defRPr>
            </a:lvl1pPr>
          </a:lstStyle>
          <a:p>
            <a:r>
              <a:rPr lang="fr-FR"/>
              <a:t>TITLE OF THE SLIDE</a:t>
            </a:r>
          </a:p>
        </p:txBody>
      </p:sp>
      <p:sp>
        <p:nvSpPr>
          <p:cNvPr id="3" name="Espace réservé du texte 2">
            <a:extLst>
              <a:ext uri="{FF2B5EF4-FFF2-40B4-BE49-F238E27FC236}">
                <a16:creationId xmlns:a16="http://schemas.microsoft.com/office/drawing/2014/main" id="{22D92766-B4BF-FA85-62DE-BF740F942ABF}"/>
              </a:ext>
            </a:extLst>
          </p:cNvPr>
          <p:cNvSpPr>
            <a:spLocks noGrp="1"/>
          </p:cNvSpPr>
          <p:nvPr>
            <p:ph type="body" idx="1" hasCustomPrompt="1"/>
          </p:nvPr>
        </p:nvSpPr>
        <p:spPr>
          <a:xfrm>
            <a:off x="623888" y="1596401"/>
            <a:ext cx="7886700" cy="323071"/>
          </a:xfrm>
        </p:spPr>
        <p:txBody>
          <a:bodyPr>
            <a:normAutofit/>
          </a:bodyPr>
          <a:lstStyle>
            <a:lvl1pPr marL="0" indent="0">
              <a:buNone/>
              <a:defRPr sz="1500" b="1" i="0">
                <a:solidFill>
                  <a:srgbClr val="002060"/>
                </a:solidFill>
                <a:latin typeface="Arial Narrow" panose="020B0604020202020204" pitchFamily="34" charset="0"/>
                <a:cs typeface="Arial Narrow"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err="1"/>
              <a:t>Subtitle</a:t>
            </a:r>
            <a:endParaRPr lang="fr-FR"/>
          </a:p>
        </p:txBody>
      </p:sp>
      <p:sp>
        <p:nvSpPr>
          <p:cNvPr id="4" name="Espace réservé du texte 2">
            <a:extLst>
              <a:ext uri="{FF2B5EF4-FFF2-40B4-BE49-F238E27FC236}">
                <a16:creationId xmlns:a16="http://schemas.microsoft.com/office/drawing/2014/main" id="{1D66F7F9-F1F4-71F5-25C3-020BA976184B}"/>
              </a:ext>
            </a:extLst>
          </p:cNvPr>
          <p:cNvSpPr>
            <a:spLocks noGrp="1"/>
          </p:cNvSpPr>
          <p:nvPr>
            <p:ph type="body" idx="10" hasCustomPrompt="1"/>
          </p:nvPr>
        </p:nvSpPr>
        <p:spPr>
          <a:xfrm>
            <a:off x="623888" y="2198284"/>
            <a:ext cx="6529267" cy="1230717"/>
          </a:xfrm>
        </p:spPr>
        <p:txBody>
          <a:bodyPr>
            <a:normAutofit/>
          </a:bodyPr>
          <a:lstStyle>
            <a:lvl1pPr marL="0" indent="0">
              <a:buNone/>
              <a:defRPr sz="1500" b="0" i="0">
                <a:solidFill>
                  <a:srgbClr val="002060"/>
                </a:solidFill>
                <a:latin typeface="Arial Narrow" panose="020B0604020202020204" pitchFamily="34" charset="0"/>
                <a:cs typeface="Arial Narrow"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CH">
                <a:effectLst/>
              </a:rPr>
              <a:t>In </a:t>
            </a:r>
            <a:r>
              <a:rPr lang="fr-CH" err="1">
                <a:effectLst/>
              </a:rPr>
              <a:t>egestas</a:t>
            </a:r>
            <a:r>
              <a:rPr lang="fr-CH">
                <a:effectLst/>
              </a:rPr>
              <a:t> </a:t>
            </a:r>
            <a:r>
              <a:rPr lang="fr-CH" err="1">
                <a:effectLst/>
              </a:rPr>
              <a:t>arcu</a:t>
            </a:r>
            <a:r>
              <a:rPr lang="fr-CH">
                <a:effectLst/>
              </a:rPr>
              <a:t> ipsum, </a:t>
            </a:r>
            <a:r>
              <a:rPr lang="fr-CH" err="1">
                <a:effectLst/>
              </a:rPr>
              <a:t>ac</a:t>
            </a:r>
            <a:r>
              <a:rPr lang="fr-CH">
                <a:effectLst/>
              </a:rPr>
              <a:t> </a:t>
            </a:r>
            <a:r>
              <a:rPr lang="fr-CH" err="1">
                <a:effectLst/>
              </a:rPr>
              <a:t>tempus</a:t>
            </a:r>
            <a:r>
              <a:rPr lang="fr-CH">
                <a:effectLst/>
              </a:rPr>
              <a:t> </a:t>
            </a:r>
            <a:r>
              <a:rPr lang="fr-CH" err="1">
                <a:effectLst/>
              </a:rPr>
              <a:t>arcu</a:t>
            </a:r>
            <a:r>
              <a:rPr lang="fr-CH">
                <a:effectLst/>
              </a:rPr>
              <a:t> </a:t>
            </a:r>
            <a:r>
              <a:rPr lang="fr-CH" err="1">
                <a:effectLst/>
              </a:rPr>
              <a:t>porttitor</a:t>
            </a:r>
            <a:r>
              <a:rPr lang="fr-CH">
                <a:effectLst/>
              </a:rPr>
              <a:t> </a:t>
            </a:r>
            <a:r>
              <a:rPr lang="fr-CH" err="1">
                <a:effectLst/>
              </a:rPr>
              <a:t>sit</a:t>
            </a:r>
            <a:r>
              <a:rPr lang="fr-CH">
                <a:effectLst/>
              </a:rPr>
              <a:t> </a:t>
            </a:r>
            <a:r>
              <a:rPr lang="fr-CH" err="1">
                <a:effectLst/>
              </a:rPr>
              <a:t>amet</a:t>
            </a:r>
            <a:r>
              <a:rPr lang="fr-CH">
                <a:effectLst/>
              </a:rPr>
              <a:t>. Cras non </a:t>
            </a:r>
            <a:r>
              <a:rPr lang="fr-CH" err="1">
                <a:effectLst/>
              </a:rPr>
              <a:t>sagittis</a:t>
            </a:r>
            <a:r>
              <a:rPr lang="fr-CH">
                <a:effectLst/>
              </a:rPr>
              <a:t> </a:t>
            </a:r>
            <a:r>
              <a:rPr lang="fr-CH" err="1">
                <a:effectLst/>
              </a:rPr>
              <a:t>felis</a:t>
            </a:r>
            <a:r>
              <a:rPr lang="fr-CH">
                <a:effectLst/>
              </a:rPr>
              <a:t>. </a:t>
            </a:r>
            <a:r>
              <a:rPr lang="fr-CH" err="1">
                <a:effectLst/>
              </a:rPr>
              <a:t>Phasellus</a:t>
            </a:r>
            <a:r>
              <a:rPr lang="fr-CH">
                <a:effectLst/>
              </a:rPr>
              <a:t> </a:t>
            </a:r>
            <a:r>
              <a:rPr lang="fr-CH" err="1">
                <a:effectLst/>
              </a:rPr>
              <a:t>mauris</a:t>
            </a:r>
            <a:r>
              <a:rPr lang="fr-CH">
                <a:effectLst/>
              </a:rPr>
              <a:t> massa, </a:t>
            </a:r>
            <a:r>
              <a:rPr lang="fr-CH" err="1">
                <a:effectLst/>
              </a:rPr>
              <a:t>ultrices</a:t>
            </a:r>
            <a:r>
              <a:rPr lang="fr-CH">
                <a:effectLst/>
              </a:rPr>
              <a:t> </a:t>
            </a:r>
            <a:r>
              <a:rPr lang="fr-CH" err="1">
                <a:effectLst/>
              </a:rPr>
              <a:t>ac</a:t>
            </a:r>
            <a:r>
              <a:rPr lang="fr-CH">
                <a:effectLst/>
              </a:rPr>
              <a:t> </a:t>
            </a:r>
            <a:r>
              <a:rPr lang="fr-CH" err="1">
                <a:effectLst/>
              </a:rPr>
              <a:t>posuere</a:t>
            </a:r>
            <a:r>
              <a:rPr lang="fr-CH">
                <a:effectLst/>
              </a:rPr>
              <a:t> </a:t>
            </a:r>
            <a:r>
              <a:rPr lang="fr-CH" err="1">
                <a:effectLst/>
              </a:rPr>
              <a:t>ac</a:t>
            </a:r>
            <a:r>
              <a:rPr lang="fr-CH">
                <a:effectLst/>
              </a:rPr>
              <a:t>, </a:t>
            </a:r>
            <a:r>
              <a:rPr lang="fr-CH" err="1">
                <a:effectLst/>
              </a:rPr>
              <a:t>vulputate</a:t>
            </a:r>
            <a:r>
              <a:rPr lang="fr-CH">
                <a:effectLst/>
              </a:rPr>
              <a:t> </a:t>
            </a:r>
            <a:r>
              <a:rPr lang="fr-CH" err="1">
                <a:effectLst/>
              </a:rPr>
              <a:t>eget</a:t>
            </a:r>
            <a:r>
              <a:rPr lang="fr-CH">
                <a:effectLst/>
              </a:rPr>
              <a:t> nunc. Morbi </a:t>
            </a:r>
            <a:r>
              <a:rPr lang="fr-CH" err="1">
                <a:effectLst/>
              </a:rPr>
              <a:t>faucibus</a:t>
            </a:r>
            <a:r>
              <a:rPr lang="fr-CH">
                <a:effectLst/>
              </a:rPr>
              <a:t> </a:t>
            </a:r>
            <a:r>
              <a:rPr lang="fr-CH" err="1">
                <a:effectLst/>
              </a:rPr>
              <a:t>odio</a:t>
            </a:r>
            <a:r>
              <a:rPr lang="fr-CH">
                <a:effectLst/>
              </a:rPr>
              <a:t> non </a:t>
            </a:r>
            <a:r>
              <a:rPr lang="fr-CH" err="1">
                <a:effectLst/>
              </a:rPr>
              <a:t>orci</a:t>
            </a:r>
            <a:r>
              <a:rPr lang="fr-CH">
                <a:effectLst/>
              </a:rPr>
              <a:t> </a:t>
            </a:r>
            <a:r>
              <a:rPr lang="fr-CH" err="1">
                <a:effectLst/>
              </a:rPr>
              <a:t>maximus</a:t>
            </a:r>
            <a:r>
              <a:rPr lang="fr-CH">
                <a:effectLst/>
              </a:rPr>
              <a:t>, </a:t>
            </a:r>
            <a:r>
              <a:rPr lang="fr-CH" err="1">
                <a:effectLst/>
              </a:rPr>
              <a:t>sed</a:t>
            </a:r>
            <a:r>
              <a:rPr lang="fr-CH">
                <a:effectLst/>
              </a:rPr>
              <a:t> tristique </a:t>
            </a:r>
            <a:r>
              <a:rPr lang="fr-CH" err="1">
                <a:effectLst/>
              </a:rPr>
              <a:t>enim</a:t>
            </a:r>
            <a:r>
              <a:rPr lang="fr-CH">
                <a:effectLst/>
              </a:rPr>
              <a:t> </a:t>
            </a:r>
            <a:r>
              <a:rPr lang="fr-CH" err="1">
                <a:effectLst/>
              </a:rPr>
              <a:t>sollicitudin</a:t>
            </a:r>
            <a:r>
              <a:rPr lang="fr-CH">
                <a:effectLst/>
              </a:rPr>
              <a:t>. </a:t>
            </a:r>
            <a:r>
              <a:rPr lang="fr-CH" err="1">
                <a:effectLst/>
              </a:rPr>
              <a:t>Pellentesque</a:t>
            </a:r>
            <a:r>
              <a:rPr lang="fr-CH">
                <a:effectLst/>
              </a:rPr>
              <a:t> habitant morbi tristique </a:t>
            </a:r>
            <a:r>
              <a:rPr lang="fr-CH" err="1">
                <a:effectLst/>
              </a:rPr>
              <a:t>senectus</a:t>
            </a:r>
            <a:r>
              <a:rPr lang="fr-CH">
                <a:effectLst/>
              </a:rPr>
              <a:t> et </a:t>
            </a:r>
            <a:r>
              <a:rPr lang="fr-CH" err="1">
                <a:effectLst/>
              </a:rPr>
              <a:t>netus</a:t>
            </a:r>
            <a:r>
              <a:rPr lang="fr-CH">
                <a:effectLst/>
              </a:rPr>
              <a:t> et </a:t>
            </a:r>
            <a:r>
              <a:rPr lang="fr-CH" err="1">
                <a:effectLst/>
              </a:rPr>
              <a:t>malesuada</a:t>
            </a:r>
            <a:r>
              <a:rPr lang="fr-CH">
                <a:effectLst/>
              </a:rPr>
              <a:t> </a:t>
            </a:r>
            <a:r>
              <a:rPr lang="fr-CH" err="1">
                <a:effectLst/>
              </a:rPr>
              <a:t>fames</a:t>
            </a:r>
            <a:r>
              <a:rPr lang="fr-CH">
                <a:effectLst/>
              </a:rPr>
              <a:t> </a:t>
            </a:r>
            <a:r>
              <a:rPr lang="fr-CH" err="1">
                <a:effectLst/>
              </a:rPr>
              <a:t>ac</a:t>
            </a:r>
            <a:r>
              <a:rPr lang="fr-CH">
                <a:effectLst/>
              </a:rPr>
              <a:t> </a:t>
            </a:r>
            <a:r>
              <a:rPr lang="fr-CH" err="1">
                <a:effectLst/>
              </a:rPr>
              <a:t>turpis</a:t>
            </a:r>
            <a:r>
              <a:rPr lang="fr-CH">
                <a:effectLst/>
              </a:rPr>
              <a:t> </a:t>
            </a:r>
            <a:r>
              <a:rPr lang="fr-CH" err="1">
                <a:effectLst/>
              </a:rPr>
              <a:t>egestas</a:t>
            </a:r>
            <a:r>
              <a:rPr lang="fr-CH">
                <a:effectLst/>
              </a:rPr>
              <a:t>.</a:t>
            </a:r>
            <a:endParaRPr lang="fr-FR"/>
          </a:p>
        </p:txBody>
      </p:sp>
      <p:pic>
        <p:nvPicPr>
          <p:cNvPr id="7" name="Picture 6" descr="A blue letter on a white surface&#10;&#10;Description automatically generated">
            <a:extLst>
              <a:ext uri="{FF2B5EF4-FFF2-40B4-BE49-F238E27FC236}">
                <a16:creationId xmlns:a16="http://schemas.microsoft.com/office/drawing/2014/main" id="{6EB01E34-7C9D-108C-6CC3-EDB0A9D28D0D}"/>
              </a:ext>
            </a:extLst>
          </p:cNvPr>
          <p:cNvPicPr>
            <a:picLocks noChangeAspect="1"/>
          </p:cNvPicPr>
          <p:nvPr userDrawn="1"/>
        </p:nvPicPr>
        <p:blipFill>
          <a:blip r:embed="rId3"/>
          <a:stretch>
            <a:fillRect/>
          </a:stretch>
        </p:blipFill>
        <p:spPr>
          <a:xfrm>
            <a:off x="608097" y="6434118"/>
            <a:ext cx="1023196" cy="271045"/>
          </a:xfrm>
          <a:prstGeom prst="rect">
            <a:avLst/>
          </a:prstGeom>
        </p:spPr>
      </p:pic>
    </p:spTree>
    <p:extLst>
      <p:ext uri="{BB962C8B-B14F-4D97-AF65-F5344CB8AC3E}">
        <p14:creationId xmlns:p14="http://schemas.microsoft.com/office/powerpoint/2010/main" val="39542699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Slide White 3">
    <p:spTree>
      <p:nvGrpSpPr>
        <p:cNvPr id="1" name=""/>
        <p:cNvGrpSpPr/>
        <p:nvPr/>
      </p:nvGrpSpPr>
      <p:grpSpPr>
        <a:xfrm>
          <a:off x="0" y="0"/>
          <a:ext cx="0" cy="0"/>
          <a:chOff x="0" y="0"/>
          <a:chExt cx="0" cy="0"/>
        </a:xfrm>
      </p:grpSpPr>
      <p:sp>
        <p:nvSpPr>
          <p:cNvPr id="4" name="Content of this presentation is copyrightand responsibility of the author Permission is required for re-use">
            <a:extLst>
              <a:ext uri="{FF2B5EF4-FFF2-40B4-BE49-F238E27FC236}">
                <a16:creationId xmlns:a16="http://schemas.microsoft.com/office/drawing/2014/main" id="{DB5FE2EB-28E5-84B6-D2D3-F571643E4A89}"/>
              </a:ext>
            </a:extLst>
          </p:cNvPr>
          <p:cNvSpPr/>
          <p:nvPr userDrawn="1"/>
        </p:nvSpPr>
        <p:spPr>
          <a:xfrm>
            <a:off x="667919" y="6707555"/>
            <a:ext cx="3667125" cy="127000"/>
          </a:xfrm>
          <a:prstGeom prst="rect">
            <a:avLst/>
          </a:prstGeom>
          <a:noFill/>
          <a:ln/>
        </p:spPr>
        <p:txBody>
          <a:bodyPr wrap="square" lIns="0" tIns="0" rIns="0" bIns="0" rtlCol="0" anchor="t"/>
          <a:lstStyle/>
          <a:p>
            <a:pPr marL="0" indent="0" algn="l">
              <a:lnSpc>
                <a:spcPts val="750"/>
              </a:lnSpc>
              <a:buNone/>
            </a:pPr>
            <a:r>
              <a:rPr lang="en-US" sz="60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600"/>
          </a:p>
        </p:txBody>
      </p:sp>
      <p:sp>
        <p:nvSpPr>
          <p:cNvPr id="6" name="Espace réservé du texte 8">
            <a:extLst>
              <a:ext uri="{FF2B5EF4-FFF2-40B4-BE49-F238E27FC236}">
                <a16:creationId xmlns:a16="http://schemas.microsoft.com/office/drawing/2014/main" id="{3CAEF2D6-9619-0838-CFCB-2DAA376950BF}"/>
              </a:ext>
            </a:extLst>
          </p:cNvPr>
          <p:cNvSpPr>
            <a:spLocks noGrp="1"/>
          </p:cNvSpPr>
          <p:nvPr>
            <p:ph type="body" sz="quarter" idx="10" hasCustomPrompt="1"/>
          </p:nvPr>
        </p:nvSpPr>
        <p:spPr>
          <a:xfrm>
            <a:off x="714375" y="868636"/>
            <a:ext cx="5876925" cy="670052"/>
          </a:xfrm>
          <a:prstGeom prst="rect">
            <a:avLst/>
          </a:prstGeom>
        </p:spPr>
        <p:txBody>
          <a:bodyPr/>
          <a:lstStyle>
            <a:lvl1pPr marL="0" indent="0">
              <a:buNone/>
              <a:defRPr sz="2816"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2" name="Espace réservé du texte 8">
            <a:extLst>
              <a:ext uri="{FF2B5EF4-FFF2-40B4-BE49-F238E27FC236}">
                <a16:creationId xmlns:a16="http://schemas.microsoft.com/office/drawing/2014/main" id="{E284D2FB-D06E-FABF-A2AE-9BAA00AC4405}"/>
              </a:ext>
            </a:extLst>
          </p:cNvPr>
          <p:cNvSpPr>
            <a:spLocks noGrp="1"/>
          </p:cNvSpPr>
          <p:nvPr>
            <p:ph type="body" sz="quarter" idx="13" hasCustomPrompt="1"/>
          </p:nvPr>
        </p:nvSpPr>
        <p:spPr>
          <a:xfrm>
            <a:off x="714375" y="1710112"/>
            <a:ext cx="6905383" cy="2812031"/>
          </a:xfrm>
          <a:prstGeom prst="rect">
            <a:avLst/>
          </a:prstGeom>
        </p:spPr>
        <p:txBody>
          <a:bodyPr/>
          <a:lstStyle>
            <a:lvl1pPr marL="0" indent="0" algn="l">
              <a:lnSpc>
                <a:spcPts val="2981"/>
              </a:lnSpc>
              <a:buNone/>
              <a:defRPr sz="1875"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1875">
                <a:solidFill>
                  <a:srgbClr val="00305D"/>
                </a:solidFill>
                <a:latin typeface="Arial Narrow Regular" pitchFamily="34" charset="0"/>
                <a:ea typeface="Arial Narrow Regular" pitchFamily="34" charset="-122"/>
                <a:cs typeface="Arial Narrow Regular" pitchFamily="34" charset="-120"/>
              </a:rPr>
              <a:t>In </a:t>
            </a:r>
            <a:r>
              <a:rPr lang="en-US" sz="1875" err="1">
                <a:solidFill>
                  <a:srgbClr val="00305D"/>
                </a:solidFill>
                <a:latin typeface="Arial Narrow Regular" pitchFamily="34" charset="0"/>
                <a:ea typeface="Arial Narrow Regular" pitchFamily="34" charset="-122"/>
                <a:cs typeface="Arial Narrow Regular" pitchFamily="34" charset="-120"/>
              </a:rPr>
              <a:t>egestas</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arcu</a:t>
            </a:r>
            <a:r>
              <a:rPr lang="en-US" sz="1875">
                <a:solidFill>
                  <a:srgbClr val="00305D"/>
                </a:solidFill>
                <a:latin typeface="Arial Narrow Regular" pitchFamily="34" charset="0"/>
                <a:ea typeface="Arial Narrow Regular" pitchFamily="34" charset="-122"/>
                <a:cs typeface="Arial Narrow Regular" pitchFamily="34" charset="-120"/>
              </a:rPr>
              <a:t> ipsum, ac tempus </a:t>
            </a:r>
            <a:r>
              <a:rPr lang="en-US" sz="1875" err="1">
                <a:solidFill>
                  <a:srgbClr val="00305D"/>
                </a:solidFill>
                <a:latin typeface="Arial Narrow Regular" pitchFamily="34" charset="0"/>
                <a:ea typeface="Arial Narrow Regular" pitchFamily="34" charset="-122"/>
                <a:cs typeface="Arial Narrow Regular" pitchFamily="34" charset="-120"/>
              </a:rPr>
              <a:t>arcu</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porttitor</a:t>
            </a:r>
            <a:r>
              <a:rPr lang="en-US" sz="1875">
                <a:solidFill>
                  <a:srgbClr val="00305D"/>
                </a:solidFill>
                <a:latin typeface="Arial Narrow Regular" pitchFamily="34" charset="0"/>
                <a:ea typeface="Arial Narrow Regular" pitchFamily="34" charset="-122"/>
                <a:cs typeface="Arial Narrow Regular" pitchFamily="34" charset="-120"/>
              </a:rPr>
              <a:t> sit </a:t>
            </a:r>
            <a:r>
              <a:rPr lang="en-US" sz="1875" err="1">
                <a:solidFill>
                  <a:srgbClr val="00305D"/>
                </a:solidFill>
                <a:latin typeface="Arial Narrow Regular" pitchFamily="34" charset="0"/>
                <a:ea typeface="Arial Narrow Regular" pitchFamily="34" charset="-122"/>
                <a:cs typeface="Arial Narrow Regular" pitchFamily="34" charset="-120"/>
              </a:rPr>
              <a:t>amet</a:t>
            </a:r>
            <a:r>
              <a:rPr lang="en-US" sz="1875">
                <a:solidFill>
                  <a:srgbClr val="00305D"/>
                </a:solidFill>
                <a:latin typeface="Arial Narrow Regular" pitchFamily="34" charset="0"/>
                <a:ea typeface="Arial Narrow Regular" pitchFamily="34" charset="-122"/>
                <a:cs typeface="Arial Narrow Regular" pitchFamily="34" charset="-120"/>
              </a:rPr>
              <a:t>. Cras non </a:t>
            </a:r>
            <a:r>
              <a:rPr lang="en-US" sz="1875" err="1">
                <a:solidFill>
                  <a:srgbClr val="00305D"/>
                </a:solidFill>
                <a:latin typeface="Arial Narrow Regular" pitchFamily="34" charset="0"/>
                <a:ea typeface="Arial Narrow Regular" pitchFamily="34" charset="-122"/>
                <a:cs typeface="Arial Narrow Regular" pitchFamily="34" charset="-120"/>
              </a:rPr>
              <a:t>sagittis</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felis</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Phasellus</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mauris</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massa</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ultrices</a:t>
            </a:r>
            <a:r>
              <a:rPr lang="en-US" sz="1875">
                <a:solidFill>
                  <a:srgbClr val="00305D"/>
                </a:solidFill>
                <a:latin typeface="Arial Narrow Regular" pitchFamily="34" charset="0"/>
                <a:ea typeface="Arial Narrow Regular" pitchFamily="34" charset="-122"/>
                <a:cs typeface="Arial Narrow Regular" pitchFamily="34" charset="-120"/>
              </a:rPr>
              <a:t> ac </a:t>
            </a:r>
            <a:r>
              <a:rPr lang="en-US" sz="1875" err="1">
                <a:solidFill>
                  <a:srgbClr val="00305D"/>
                </a:solidFill>
                <a:latin typeface="Arial Narrow Regular" pitchFamily="34" charset="0"/>
                <a:ea typeface="Arial Narrow Regular" pitchFamily="34" charset="-122"/>
                <a:cs typeface="Arial Narrow Regular" pitchFamily="34" charset="-120"/>
              </a:rPr>
              <a:t>posuere</a:t>
            </a:r>
            <a:r>
              <a:rPr lang="en-US" sz="1875">
                <a:solidFill>
                  <a:srgbClr val="00305D"/>
                </a:solidFill>
                <a:latin typeface="Arial Narrow Regular" pitchFamily="34" charset="0"/>
                <a:ea typeface="Arial Narrow Regular" pitchFamily="34" charset="-122"/>
                <a:cs typeface="Arial Narrow Regular" pitchFamily="34" charset="-120"/>
              </a:rPr>
              <a:t> ac, </a:t>
            </a:r>
            <a:r>
              <a:rPr lang="en-US" sz="1875" err="1">
                <a:solidFill>
                  <a:srgbClr val="00305D"/>
                </a:solidFill>
                <a:latin typeface="Arial Narrow Regular" pitchFamily="34" charset="0"/>
                <a:ea typeface="Arial Narrow Regular" pitchFamily="34" charset="-122"/>
                <a:cs typeface="Arial Narrow Regular" pitchFamily="34" charset="-120"/>
              </a:rPr>
              <a:t>vulputate</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eget</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nunc</a:t>
            </a:r>
            <a:r>
              <a:rPr lang="en-US" sz="1875">
                <a:solidFill>
                  <a:srgbClr val="00305D"/>
                </a:solidFill>
                <a:latin typeface="Arial Narrow Regular" pitchFamily="34" charset="0"/>
                <a:ea typeface="Arial Narrow Regular" pitchFamily="34" charset="-122"/>
                <a:cs typeface="Arial Narrow Regular" pitchFamily="34" charset="-120"/>
              </a:rPr>
              <a:t>. Morbi </a:t>
            </a:r>
            <a:r>
              <a:rPr lang="en-US" sz="1875" err="1">
                <a:solidFill>
                  <a:srgbClr val="00305D"/>
                </a:solidFill>
                <a:latin typeface="Arial Narrow Regular" pitchFamily="34" charset="0"/>
                <a:ea typeface="Arial Narrow Regular" pitchFamily="34" charset="-122"/>
                <a:cs typeface="Arial Narrow Regular" pitchFamily="34" charset="-120"/>
              </a:rPr>
              <a:t>faucibus</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odio</a:t>
            </a:r>
            <a:r>
              <a:rPr lang="en-US" sz="1875">
                <a:solidFill>
                  <a:srgbClr val="00305D"/>
                </a:solidFill>
                <a:latin typeface="Arial Narrow Regular" pitchFamily="34" charset="0"/>
                <a:ea typeface="Arial Narrow Regular" pitchFamily="34" charset="-122"/>
                <a:cs typeface="Arial Narrow Regular" pitchFamily="34" charset="-120"/>
              </a:rPr>
              <a:t> non </a:t>
            </a:r>
            <a:r>
              <a:rPr lang="en-US" sz="1875" err="1">
                <a:solidFill>
                  <a:srgbClr val="00305D"/>
                </a:solidFill>
                <a:latin typeface="Arial Narrow Regular" pitchFamily="34" charset="0"/>
                <a:ea typeface="Arial Narrow Regular" pitchFamily="34" charset="-122"/>
                <a:cs typeface="Arial Narrow Regular" pitchFamily="34" charset="-120"/>
              </a:rPr>
              <a:t>orci</a:t>
            </a:r>
            <a:r>
              <a:rPr lang="en-US" sz="1875">
                <a:solidFill>
                  <a:srgbClr val="00305D"/>
                </a:solidFill>
                <a:latin typeface="Arial Narrow Regular" pitchFamily="34" charset="0"/>
                <a:ea typeface="Arial Narrow Regular" pitchFamily="34" charset="-122"/>
                <a:cs typeface="Arial Narrow Regular" pitchFamily="34" charset="-120"/>
              </a:rPr>
              <a:t> maximus, sed </a:t>
            </a:r>
            <a:r>
              <a:rPr lang="en-US" sz="1875" err="1">
                <a:solidFill>
                  <a:srgbClr val="00305D"/>
                </a:solidFill>
                <a:latin typeface="Arial Narrow Regular" pitchFamily="34" charset="0"/>
                <a:ea typeface="Arial Narrow Regular" pitchFamily="34" charset="-122"/>
                <a:cs typeface="Arial Narrow Regular" pitchFamily="34" charset="-120"/>
              </a:rPr>
              <a:t>tristique</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enim</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sollicitudin</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Pellentesque</a:t>
            </a:r>
            <a:r>
              <a:rPr lang="en-US" sz="1875">
                <a:solidFill>
                  <a:srgbClr val="00305D"/>
                </a:solidFill>
                <a:latin typeface="Arial Narrow Regular" pitchFamily="34" charset="0"/>
                <a:ea typeface="Arial Narrow Regular" pitchFamily="34" charset="-122"/>
                <a:cs typeface="Arial Narrow Regular" pitchFamily="34" charset="-120"/>
              </a:rPr>
              <a:t> habitant </a:t>
            </a:r>
            <a:r>
              <a:rPr lang="en-US" sz="1875" err="1">
                <a:solidFill>
                  <a:srgbClr val="00305D"/>
                </a:solidFill>
                <a:latin typeface="Arial Narrow Regular" pitchFamily="34" charset="0"/>
                <a:ea typeface="Arial Narrow Regular" pitchFamily="34" charset="-122"/>
                <a:cs typeface="Arial Narrow Regular" pitchFamily="34" charset="-120"/>
              </a:rPr>
              <a:t>morbi</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tristique</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senectus</a:t>
            </a:r>
            <a:r>
              <a:rPr lang="en-US" sz="1875">
                <a:solidFill>
                  <a:srgbClr val="00305D"/>
                </a:solidFill>
                <a:latin typeface="Arial Narrow Regular" pitchFamily="34" charset="0"/>
                <a:ea typeface="Arial Narrow Regular" pitchFamily="34" charset="-122"/>
                <a:cs typeface="Arial Narrow Regular" pitchFamily="34" charset="-120"/>
              </a:rPr>
              <a:t> et </a:t>
            </a:r>
            <a:r>
              <a:rPr lang="en-US" sz="1875" err="1">
                <a:solidFill>
                  <a:srgbClr val="00305D"/>
                </a:solidFill>
                <a:latin typeface="Arial Narrow Regular" pitchFamily="34" charset="0"/>
                <a:ea typeface="Arial Narrow Regular" pitchFamily="34" charset="-122"/>
                <a:cs typeface="Arial Narrow Regular" pitchFamily="34" charset="-120"/>
              </a:rPr>
              <a:t>netus</a:t>
            </a:r>
            <a:r>
              <a:rPr lang="en-US" sz="1875">
                <a:solidFill>
                  <a:srgbClr val="00305D"/>
                </a:solidFill>
                <a:latin typeface="Arial Narrow Regular" pitchFamily="34" charset="0"/>
                <a:ea typeface="Arial Narrow Regular" pitchFamily="34" charset="-122"/>
                <a:cs typeface="Arial Narrow Regular" pitchFamily="34" charset="-120"/>
              </a:rPr>
              <a:t> et </a:t>
            </a:r>
            <a:r>
              <a:rPr lang="en-US" sz="1875" err="1">
                <a:solidFill>
                  <a:srgbClr val="00305D"/>
                </a:solidFill>
                <a:latin typeface="Arial Narrow Regular" pitchFamily="34" charset="0"/>
                <a:ea typeface="Arial Narrow Regular" pitchFamily="34" charset="-122"/>
                <a:cs typeface="Arial Narrow Regular" pitchFamily="34" charset="-120"/>
              </a:rPr>
              <a:t>malesuada</a:t>
            </a:r>
            <a:r>
              <a:rPr lang="en-US" sz="1875">
                <a:solidFill>
                  <a:srgbClr val="00305D"/>
                </a:solidFill>
                <a:latin typeface="Arial Narrow Regular" pitchFamily="34" charset="0"/>
                <a:ea typeface="Arial Narrow Regular" pitchFamily="34" charset="-122"/>
                <a:cs typeface="Arial Narrow Regular" pitchFamily="34" charset="-120"/>
              </a:rPr>
              <a:t> fames ac </a:t>
            </a:r>
            <a:r>
              <a:rPr lang="en-US" sz="1875" err="1">
                <a:solidFill>
                  <a:srgbClr val="00305D"/>
                </a:solidFill>
                <a:latin typeface="Arial Narrow Regular" pitchFamily="34" charset="0"/>
                <a:ea typeface="Arial Narrow Regular" pitchFamily="34" charset="-122"/>
                <a:cs typeface="Arial Narrow Regular" pitchFamily="34" charset="-120"/>
              </a:rPr>
              <a:t>turpis</a:t>
            </a:r>
            <a:r>
              <a:rPr lang="en-US" sz="1875">
                <a:solidFill>
                  <a:srgbClr val="00305D"/>
                </a:solidFill>
                <a:latin typeface="Arial Narrow Regular" pitchFamily="34" charset="0"/>
                <a:ea typeface="Arial Narrow Regular" pitchFamily="34" charset="-122"/>
                <a:cs typeface="Arial Narrow Regular" pitchFamily="34" charset="-120"/>
              </a:rPr>
              <a:t> </a:t>
            </a:r>
            <a:r>
              <a:rPr lang="en-US" sz="1875" err="1">
                <a:solidFill>
                  <a:srgbClr val="00305D"/>
                </a:solidFill>
                <a:latin typeface="Arial Narrow Regular" pitchFamily="34" charset="0"/>
                <a:ea typeface="Arial Narrow Regular" pitchFamily="34" charset="-122"/>
                <a:cs typeface="Arial Narrow Regular" pitchFamily="34" charset="-120"/>
              </a:rPr>
              <a:t>egestas</a:t>
            </a:r>
            <a:r>
              <a:rPr lang="en-US" sz="1875">
                <a:solidFill>
                  <a:srgbClr val="00305D"/>
                </a:solidFill>
                <a:latin typeface="Arial Narrow Regular" pitchFamily="34" charset="0"/>
                <a:ea typeface="Arial Narrow Regular" pitchFamily="34" charset="-122"/>
                <a:cs typeface="Arial Narrow Regular" pitchFamily="34" charset="-120"/>
              </a:rPr>
              <a:t>.</a:t>
            </a:r>
            <a:endParaRPr lang="en-US" sz="1875"/>
          </a:p>
        </p:txBody>
      </p:sp>
      <p:pic>
        <p:nvPicPr>
          <p:cNvPr id="5" name="Picture 4" descr="A screen shot of a logo&#10;&#10;Description automatically generated">
            <a:extLst>
              <a:ext uri="{FF2B5EF4-FFF2-40B4-BE49-F238E27FC236}">
                <a16:creationId xmlns:a16="http://schemas.microsoft.com/office/drawing/2014/main" id="{C582A324-A549-DB97-3784-CEAB8693E9F9}"/>
              </a:ext>
            </a:extLst>
          </p:cNvPr>
          <p:cNvPicPr>
            <a:picLocks noChangeAspect="1"/>
          </p:cNvPicPr>
          <p:nvPr userDrawn="1"/>
        </p:nvPicPr>
        <p:blipFill>
          <a:blip r:embed="rId2"/>
          <a:stretch>
            <a:fillRect/>
          </a:stretch>
        </p:blipFill>
        <p:spPr>
          <a:xfrm>
            <a:off x="7619758" y="6156616"/>
            <a:ext cx="1524242" cy="701384"/>
          </a:xfrm>
          <a:prstGeom prst="rect">
            <a:avLst/>
          </a:prstGeom>
        </p:spPr>
      </p:pic>
      <p:sp>
        <p:nvSpPr>
          <p:cNvPr id="3" name="Espace réservé du texte 9">
            <a:extLst>
              <a:ext uri="{FF2B5EF4-FFF2-40B4-BE49-F238E27FC236}">
                <a16:creationId xmlns:a16="http://schemas.microsoft.com/office/drawing/2014/main" id="{10ACDAA6-A88A-7388-5F31-A0F1E0C865EA}"/>
              </a:ext>
            </a:extLst>
          </p:cNvPr>
          <p:cNvSpPr>
            <a:spLocks noGrp="1"/>
          </p:cNvSpPr>
          <p:nvPr>
            <p:ph type="body" sz="quarter" idx="12" hasCustomPrompt="1"/>
          </p:nvPr>
        </p:nvSpPr>
        <p:spPr>
          <a:xfrm>
            <a:off x="667920" y="6437625"/>
            <a:ext cx="2875757" cy="240966"/>
          </a:xfrm>
          <a:prstGeom prst="rect">
            <a:avLst/>
          </a:prstGeom>
        </p:spPr>
        <p:txBody>
          <a:bodyPr/>
          <a:lstStyle>
            <a:lvl1pPr marL="0" indent="0">
              <a:buNone/>
              <a:defRPr sz="750" b="1" i="0">
                <a:solidFill>
                  <a:srgbClr val="00305D"/>
                </a:solidFill>
                <a:latin typeface="Arial Narrow" panose="020B0604020202020204" pitchFamily="34" charset="0"/>
                <a:cs typeface="Arial Narrow" panose="020B0604020202020204" pitchFamily="34" charset="0"/>
              </a:defRPr>
            </a:lvl1pPr>
          </a:lstStyle>
          <a:p>
            <a:r>
              <a:rPr lang="fr-FR" sz="800"/>
              <a:t>Stephen Johnston, MD, PhD</a:t>
            </a:r>
          </a:p>
        </p:txBody>
      </p:sp>
    </p:spTree>
    <p:extLst>
      <p:ext uri="{BB962C8B-B14F-4D97-AF65-F5344CB8AC3E}">
        <p14:creationId xmlns:p14="http://schemas.microsoft.com/office/powerpoint/2010/main" val="33465446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Slide White 1">
    <p:spTree>
      <p:nvGrpSpPr>
        <p:cNvPr id="1" name=""/>
        <p:cNvGrpSpPr/>
        <p:nvPr/>
      </p:nvGrpSpPr>
      <p:grpSpPr>
        <a:xfrm>
          <a:off x="0" y="0"/>
          <a:ext cx="0" cy="0"/>
          <a:chOff x="0" y="0"/>
          <a:chExt cx="0" cy="0"/>
        </a:xfrm>
      </p:grpSpPr>
      <p:sp>
        <p:nvSpPr>
          <p:cNvPr id="4" name="Content of this presentation is copyrightand responsibility of the author Permission is required for re-use">
            <a:extLst>
              <a:ext uri="{FF2B5EF4-FFF2-40B4-BE49-F238E27FC236}">
                <a16:creationId xmlns:a16="http://schemas.microsoft.com/office/drawing/2014/main" id="{DB5FE2EB-28E5-84B6-D2D3-F571643E4A89}"/>
              </a:ext>
            </a:extLst>
          </p:cNvPr>
          <p:cNvSpPr/>
          <p:nvPr userDrawn="1"/>
        </p:nvSpPr>
        <p:spPr>
          <a:xfrm>
            <a:off x="359531" y="6445089"/>
            <a:ext cx="3667125" cy="127000"/>
          </a:xfrm>
          <a:prstGeom prst="rect">
            <a:avLst/>
          </a:prstGeom>
          <a:noFill/>
          <a:ln/>
        </p:spPr>
        <p:txBody>
          <a:bodyPr wrap="square" lIns="0" tIns="0" rIns="0" bIns="0" rtlCol="0" anchor="t"/>
          <a:lstStyle/>
          <a:p>
            <a:pPr marL="0" indent="0" algn="l">
              <a:lnSpc>
                <a:spcPts val="750"/>
              </a:lnSpc>
              <a:buNone/>
            </a:pPr>
            <a:r>
              <a:rPr lang="en-US" sz="750" dirty="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750" dirty="0"/>
          </a:p>
        </p:txBody>
      </p:sp>
      <p:sp>
        <p:nvSpPr>
          <p:cNvPr id="6" name="Espace réservé du texte 8">
            <a:extLst>
              <a:ext uri="{FF2B5EF4-FFF2-40B4-BE49-F238E27FC236}">
                <a16:creationId xmlns:a16="http://schemas.microsoft.com/office/drawing/2014/main" id="{3CAEF2D6-9619-0838-CFCB-2DAA376950BF}"/>
              </a:ext>
            </a:extLst>
          </p:cNvPr>
          <p:cNvSpPr>
            <a:spLocks noGrp="1"/>
          </p:cNvSpPr>
          <p:nvPr>
            <p:ph type="body" sz="quarter" idx="10" hasCustomPrompt="1"/>
          </p:nvPr>
        </p:nvSpPr>
        <p:spPr>
          <a:xfrm>
            <a:off x="323436" y="135084"/>
            <a:ext cx="5876925" cy="670052"/>
          </a:xfrm>
          <a:prstGeom prst="rect">
            <a:avLst/>
          </a:prstGeom>
        </p:spPr>
        <p:txBody>
          <a:bodyPr/>
          <a:lstStyle>
            <a:lvl1pPr marL="0" indent="0">
              <a:buNone/>
              <a:defRPr sz="2801"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10" name="Espace réservé du texte 9">
            <a:extLst>
              <a:ext uri="{FF2B5EF4-FFF2-40B4-BE49-F238E27FC236}">
                <a16:creationId xmlns:a16="http://schemas.microsoft.com/office/drawing/2014/main" id="{B3F7FC35-1432-2196-9F6C-9A10E4B78415}"/>
              </a:ext>
            </a:extLst>
          </p:cNvPr>
          <p:cNvSpPr>
            <a:spLocks noGrp="1"/>
          </p:cNvSpPr>
          <p:nvPr>
            <p:ph type="body" sz="quarter" idx="12" hasCustomPrompt="1"/>
          </p:nvPr>
        </p:nvSpPr>
        <p:spPr>
          <a:xfrm>
            <a:off x="323436" y="6159178"/>
            <a:ext cx="2875757" cy="240966"/>
          </a:xfrm>
          <a:prstGeom prst="rect">
            <a:avLst/>
          </a:prstGeom>
        </p:spPr>
        <p:txBody>
          <a:bodyPr/>
          <a:lstStyle>
            <a:lvl1pPr marL="0" indent="0">
              <a:buNone/>
              <a:defRPr sz="75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pic>
        <p:nvPicPr>
          <p:cNvPr id="2" name="Picture 1" descr="A screen shot of a logo&#10;&#10;Description automatically generated">
            <a:extLst>
              <a:ext uri="{FF2B5EF4-FFF2-40B4-BE49-F238E27FC236}">
                <a16:creationId xmlns:a16="http://schemas.microsoft.com/office/drawing/2014/main" id="{8797B919-08E8-2301-3B61-D847E8D706C0}"/>
              </a:ext>
            </a:extLst>
          </p:cNvPr>
          <p:cNvPicPr>
            <a:picLocks noChangeAspect="1"/>
          </p:cNvPicPr>
          <p:nvPr userDrawn="1"/>
        </p:nvPicPr>
        <p:blipFill>
          <a:blip r:embed="rId2"/>
          <a:stretch>
            <a:fillRect/>
          </a:stretch>
        </p:blipFill>
        <p:spPr>
          <a:xfrm>
            <a:off x="7619758" y="6156616"/>
            <a:ext cx="1524242" cy="701384"/>
          </a:xfrm>
          <a:prstGeom prst="rect">
            <a:avLst/>
          </a:prstGeom>
        </p:spPr>
      </p:pic>
    </p:spTree>
    <p:extLst>
      <p:ext uri="{BB962C8B-B14F-4D97-AF65-F5344CB8AC3E}">
        <p14:creationId xmlns:p14="http://schemas.microsoft.com/office/powerpoint/2010/main" val="40856544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6D2FB8-2C94-41B9-BCCF-444F542E256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D685084-215A-423F-890D-10EDC933989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9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D5121C-30F1-4855-AA3A-E6D6459452C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4BAC4E9-2461-43A4-BC13-31187592E871}" type="slidenum">
              <a:rPr lang="en-US">
                <a:solidFill>
                  <a:srgbClr val="000000"/>
                </a:solidFill>
              </a:rPr>
              <a:pPr>
                <a:defRPr/>
              </a:pPr>
              <a:t>‹#›</a:t>
            </a:fld>
            <a:endParaRPr lang="en-US">
              <a:solidFill>
                <a:srgbClr val="000000"/>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10" Type="http://schemas.openxmlformats.org/officeDocument/2006/relationships/image" Target="../media/image3.png"/><Relationship Id="rId4" Type="http://schemas.openxmlformats.org/officeDocument/2006/relationships/slideLayout" Target="../slideLayouts/slideLayout36.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image" Target="../media/image5.png"/><Relationship Id="rId2" Type="http://schemas.openxmlformats.org/officeDocument/2006/relationships/slideLayout" Target="../slideLayouts/slideLayout42.xml"/><Relationship Id="rId16" Type="http://schemas.openxmlformats.org/officeDocument/2006/relationships/theme" Target="../theme/theme6.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4"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Rectangle 3"/>
          <p:cNvSpPr>
            <a:spLocks noGrp="1" noChangeArrowheads="1"/>
          </p:cNvSpPr>
          <p:nvPr>
            <p:ph type="body" idx="1"/>
          </p:nvPr>
        </p:nvSpPr>
        <p:spPr bwMode="auto">
          <a:xfrm>
            <a:off x="457204"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Arial" charset="0"/>
              </a:defRPr>
            </a:lvl1pPr>
          </a:lstStyle>
          <a:p>
            <a:pPr eaLnBrk="1" hangingPunct="1">
              <a:defRPr/>
            </a:pPr>
            <a:endParaRPr lang="en-US">
              <a:solidFill>
                <a:srgbClr val="000000"/>
              </a:solidFill>
              <a:ea typeface="+mn-ea"/>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charset="0"/>
              </a:defRPr>
            </a:lvl1pPr>
          </a:lstStyle>
          <a:p>
            <a:pPr eaLnBrk="1" hangingPunct="1">
              <a:defRPr/>
            </a:pPr>
            <a:endParaRPr lang="en-US">
              <a:solidFill>
                <a:srgbClr val="000000"/>
              </a:solidFill>
              <a:ea typeface="+mn-ea"/>
            </a:endParaRPr>
          </a:p>
        </p:txBody>
      </p:sp>
      <p:sp>
        <p:nvSpPr>
          <p:cNvPr id="1030" name="Rectangle 6"/>
          <p:cNvSpPr>
            <a:spLocks noGrp="1" noChangeArrowheads="1"/>
          </p:cNvSpPr>
          <p:nvPr>
            <p:ph type="sldNum" sz="quarter" idx="4"/>
          </p:nvPr>
        </p:nvSpPr>
        <p:spPr bwMode="auto">
          <a:xfrm>
            <a:off x="6553201"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Arial" charset="0"/>
              </a:defRPr>
            </a:lvl1pPr>
          </a:lstStyle>
          <a:p>
            <a:pPr eaLnBrk="1" hangingPunct="1">
              <a:defRPr/>
            </a:pPr>
            <a:fld id="{8F27A051-37EF-4AC0-9405-BC8D9B432708}" type="slidenum">
              <a:rPr lang="en-US">
                <a:solidFill>
                  <a:srgbClr val="000000"/>
                </a:solidFill>
                <a:ea typeface="+mn-ea"/>
              </a:rPr>
              <a:pPr eaLnBrk="1" hangingPunct="1">
                <a:defRPr/>
              </a:pPr>
              <a:t>‹#›</a:t>
            </a:fld>
            <a:endParaRPr lang="en-US">
              <a:solidFill>
                <a:srgbClr val="000000"/>
              </a:solidFill>
              <a:ea typeface="+mn-ea"/>
            </a:endParaRPr>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443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42219F-8913-CA49-BC82-AEF997D1FE3D}" type="datetimeFigureOut">
              <a:rPr lang="en-US" smtClean="0"/>
              <a:t>11/8/25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0993F9-9EB5-704A-AC93-08B72E3211F7}" type="slidenum">
              <a:rPr lang="en-US" smtClean="0"/>
              <a:t>‹#›</a:t>
            </a:fld>
            <a:endParaRPr lang="en-US"/>
          </a:p>
        </p:txBody>
      </p:sp>
    </p:spTree>
    <p:extLst>
      <p:ext uri="{BB962C8B-B14F-4D97-AF65-F5344CB8AC3E}">
        <p14:creationId xmlns:p14="http://schemas.microsoft.com/office/powerpoint/2010/main" val="4288283201"/>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00066"/>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0" y="474664"/>
            <a:ext cx="9144000" cy="985837"/>
          </a:xfrm>
          <a:prstGeom prst="rect">
            <a:avLst/>
          </a:prstGeom>
          <a:noFill/>
          <a:ln w="9525">
            <a:noFill/>
            <a:miter lim="800000"/>
            <a:headEnd/>
            <a:tailEnd/>
          </a:ln>
        </p:spPr>
        <p:txBody>
          <a:bodyPr vert="horz" wrap="square" lIns="91440" tIns="45720" rIns="91440" bIns="45720" numCol="1" anchor="b" anchorCtr="1" compatLnSpc="1">
            <a:prstTxWarp prst="textNoShape">
              <a:avLst/>
            </a:prstTxWarp>
          </a:bodyPr>
          <a:lstStyle/>
          <a:p>
            <a:pPr lvl="0"/>
            <a:r>
              <a:rPr lang="en-US"/>
              <a:t>Click to edit Master title style</a:t>
            </a:r>
          </a:p>
        </p:txBody>
      </p:sp>
      <p:sp>
        <p:nvSpPr>
          <p:cNvPr id="10243" name="Rectangle 3"/>
          <p:cNvSpPr>
            <a:spLocks noGrp="1" noChangeArrowheads="1"/>
          </p:cNvSpPr>
          <p:nvPr>
            <p:ph type="body" idx="1"/>
          </p:nvPr>
        </p:nvSpPr>
        <p:spPr bwMode="auto">
          <a:xfrm>
            <a:off x="257175" y="1689100"/>
            <a:ext cx="8609013" cy="4241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89" name="Text Box 5"/>
          <p:cNvSpPr txBox="1">
            <a:spLocks noChangeArrowheads="1"/>
          </p:cNvSpPr>
          <p:nvPr/>
        </p:nvSpPr>
        <p:spPr bwMode="auto">
          <a:xfrm>
            <a:off x="8839220" y="6629440"/>
            <a:ext cx="341397" cy="246221"/>
          </a:xfrm>
          <a:prstGeom prst="rect">
            <a:avLst/>
          </a:prstGeom>
          <a:noFill/>
          <a:ln w="9525">
            <a:noFill/>
            <a:miter lim="800000"/>
            <a:headEnd/>
            <a:tailEnd/>
          </a:ln>
          <a:effectLst/>
        </p:spPr>
        <p:txBody>
          <a:bodyPr wrap="none">
            <a:prstTxWarp prst="textNoShape">
              <a:avLst/>
            </a:prstTxWarp>
            <a:spAutoFit/>
          </a:bodyPr>
          <a:lstStyle/>
          <a:p>
            <a:fld id="{8E6E14B1-C5BE-AE46-AB78-969A5F9946A6}" type="slidenum">
              <a:rPr lang="en-US" sz="1000">
                <a:solidFill>
                  <a:srgbClr val="FFFFFF"/>
                </a:solidFill>
                <a:cs typeface="Arial"/>
              </a:rPr>
              <a:pPr/>
              <a:t>‹#›</a:t>
            </a:fld>
            <a:endParaRPr lang="en-US" sz="1000">
              <a:solidFill>
                <a:srgbClr val="FFFFFF"/>
              </a:solidFill>
              <a:cs typeface="Arial"/>
            </a:endParaRPr>
          </a:p>
        </p:txBody>
      </p:sp>
    </p:spTree>
    <p:extLst>
      <p:ext uri="{BB962C8B-B14F-4D97-AF65-F5344CB8AC3E}">
        <p14:creationId xmlns:p14="http://schemas.microsoft.com/office/powerpoint/2010/main" val="373620005"/>
      </p:ext>
    </p:extLst>
  </p:cSld>
  <p:clrMap bg1="dk2" tx1="lt1" bg2="dk1" tx2="lt2" accent1="accent1" accent2="accent2" accent3="accent3" accent4="accent4" accent5="accent5" accent6="accent6" hlink="hlink" folHlink="folHlink"/>
  <p:sldLayoutIdLst>
    <p:sldLayoutId id="2147484290" r:id="rId1"/>
  </p:sldLayoutIdLst>
  <p:transition spd="slow"/>
  <p:txStyles>
    <p:titleStyle>
      <a:lvl1pPr algn="ctr" rtl="0" eaLnBrk="0" fontAlgn="base" hangingPunct="0">
        <a:lnSpc>
          <a:spcPts val="4000"/>
        </a:lnSpc>
        <a:spcBef>
          <a:spcPct val="0"/>
        </a:spcBef>
        <a:spcAft>
          <a:spcPct val="0"/>
        </a:spcAft>
        <a:defRPr sz="3600" b="1">
          <a:solidFill>
            <a:schemeClr val="accent2"/>
          </a:solidFill>
          <a:latin typeface="+mj-lt"/>
          <a:ea typeface="Arial" pitchFamily="-109" charset="0"/>
          <a:cs typeface="+mj-cs"/>
        </a:defRPr>
      </a:lvl1pPr>
      <a:lvl2pPr algn="ctr" rtl="0" eaLnBrk="0" fontAlgn="base" hangingPunct="0">
        <a:lnSpc>
          <a:spcPts val="4000"/>
        </a:lnSpc>
        <a:spcBef>
          <a:spcPct val="0"/>
        </a:spcBef>
        <a:spcAft>
          <a:spcPct val="0"/>
        </a:spcAft>
        <a:defRPr sz="3600" b="1">
          <a:solidFill>
            <a:schemeClr val="accent2"/>
          </a:solidFill>
          <a:latin typeface="Arial" pitchFamily="34" charset="0"/>
          <a:ea typeface="Arial" pitchFamily="-109" charset="0"/>
          <a:cs typeface="Arial" pitchFamily="34" charset="0"/>
        </a:defRPr>
      </a:lvl2pPr>
      <a:lvl3pPr algn="ctr" rtl="0" eaLnBrk="0" fontAlgn="base" hangingPunct="0">
        <a:lnSpc>
          <a:spcPts val="4000"/>
        </a:lnSpc>
        <a:spcBef>
          <a:spcPct val="0"/>
        </a:spcBef>
        <a:spcAft>
          <a:spcPct val="0"/>
        </a:spcAft>
        <a:defRPr sz="3600" b="1">
          <a:solidFill>
            <a:schemeClr val="accent2"/>
          </a:solidFill>
          <a:latin typeface="Arial" pitchFamily="34" charset="0"/>
          <a:ea typeface="Arial" pitchFamily="-109" charset="0"/>
          <a:cs typeface="Arial" pitchFamily="34" charset="0"/>
        </a:defRPr>
      </a:lvl3pPr>
      <a:lvl4pPr algn="ctr" rtl="0" eaLnBrk="0" fontAlgn="base" hangingPunct="0">
        <a:lnSpc>
          <a:spcPts val="4000"/>
        </a:lnSpc>
        <a:spcBef>
          <a:spcPct val="0"/>
        </a:spcBef>
        <a:spcAft>
          <a:spcPct val="0"/>
        </a:spcAft>
        <a:defRPr sz="3600" b="1">
          <a:solidFill>
            <a:schemeClr val="accent2"/>
          </a:solidFill>
          <a:latin typeface="Arial" pitchFamily="34" charset="0"/>
          <a:ea typeface="Arial" pitchFamily="-109" charset="0"/>
          <a:cs typeface="Arial" pitchFamily="34" charset="0"/>
        </a:defRPr>
      </a:lvl4pPr>
      <a:lvl5pPr algn="ctr" rtl="0" eaLnBrk="0" fontAlgn="base" hangingPunct="0">
        <a:lnSpc>
          <a:spcPts val="4000"/>
        </a:lnSpc>
        <a:spcBef>
          <a:spcPct val="0"/>
        </a:spcBef>
        <a:spcAft>
          <a:spcPct val="0"/>
        </a:spcAft>
        <a:defRPr sz="3600" b="1">
          <a:solidFill>
            <a:schemeClr val="accent2"/>
          </a:solidFill>
          <a:latin typeface="Arial" pitchFamily="34" charset="0"/>
          <a:ea typeface="Arial" pitchFamily="-109" charset="0"/>
          <a:cs typeface="Arial" pitchFamily="34" charset="0"/>
        </a:defRPr>
      </a:lvl5pPr>
      <a:lvl6pPr marL="457200" algn="ctr" rtl="0" fontAlgn="base">
        <a:lnSpc>
          <a:spcPts val="4000"/>
        </a:lnSpc>
        <a:spcBef>
          <a:spcPct val="0"/>
        </a:spcBef>
        <a:spcAft>
          <a:spcPct val="0"/>
        </a:spcAft>
        <a:defRPr sz="3600" b="1">
          <a:solidFill>
            <a:srgbClr val="9999FF"/>
          </a:solidFill>
          <a:latin typeface="Arial" pitchFamily="34" charset="0"/>
          <a:cs typeface="Arial" pitchFamily="34" charset="0"/>
        </a:defRPr>
      </a:lvl6pPr>
      <a:lvl7pPr marL="914400" algn="ctr" rtl="0" fontAlgn="base">
        <a:lnSpc>
          <a:spcPts val="4000"/>
        </a:lnSpc>
        <a:spcBef>
          <a:spcPct val="0"/>
        </a:spcBef>
        <a:spcAft>
          <a:spcPct val="0"/>
        </a:spcAft>
        <a:defRPr sz="3600" b="1">
          <a:solidFill>
            <a:srgbClr val="9999FF"/>
          </a:solidFill>
          <a:latin typeface="Arial" pitchFamily="34" charset="0"/>
          <a:cs typeface="Arial" pitchFamily="34" charset="0"/>
        </a:defRPr>
      </a:lvl7pPr>
      <a:lvl8pPr marL="1371600" algn="ctr" rtl="0" fontAlgn="base">
        <a:lnSpc>
          <a:spcPts val="4000"/>
        </a:lnSpc>
        <a:spcBef>
          <a:spcPct val="0"/>
        </a:spcBef>
        <a:spcAft>
          <a:spcPct val="0"/>
        </a:spcAft>
        <a:defRPr sz="3600" b="1">
          <a:solidFill>
            <a:srgbClr val="9999FF"/>
          </a:solidFill>
          <a:latin typeface="Arial" pitchFamily="34" charset="0"/>
          <a:cs typeface="Arial" pitchFamily="34" charset="0"/>
        </a:defRPr>
      </a:lvl8pPr>
      <a:lvl9pPr marL="1828800" algn="ctr" rtl="0" fontAlgn="base">
        <a:lnSpc>
          <a:spcPts val="4000"/>
        </a:lnSpc>
        <a:spcBef>
          <a:spcPct val="0"/>
        </a:spcBef>
        <a:spcAft>
          <a:spcPct val="0"/>
        </a:spcAft>
        <a:defRPr sz="3600" b="1">
          <a:solidFill>
            <a:srgbClr val="9999FF"/>
          </a:solidFill>
          <a:latin typeface="Arial" pitchFamily="34" charset="0"/>
          <a:cs typeface="Arial" pitchFamily="34" charset="0"/>
        </a:defRPr>
      </a:lvl9pPr>
    </p:titleStyle>
    <p:bodyStyle>
      <a:lvl1pPr marL="280988" indent="-280988" algn="l" rtl="0" eaLnBrk="0" fontAlgn="base" hangingPunct="0">
        <a:spcBef>
          <a:spcPts val="200"/>
        </a:spcBef>
        <a:spcAft>
          <a:spcPct val="0"/>
        </a:spcAft>
        <a:buClr>
          <a:schemeClr val="tx1"/>
        </a:buClr>
        <a:buFont typeface="Symbol" pitchFamily="-109" charset="2"/>
        <a:buChar char="·"/>
        <a:defRPr sz="2400">
          <a:solidFill>
            <a:schemeClr val="tx1"/>
          </a:solidFill>
          <a:latin typeface="+mn-lt"/>
          <a:ea typeface="Arial" pitchFamily="-109" charset="0"/>
          <a:cs typeface="+mn-cs"/>
        </a:defRPr>
      </a:lvl1pPr>
      <a:lvl2pPr marL="742950" indent="-285750" algn="l" rtl="0" eaLnBrk="0" fontAlgn="base" hangingPunct="0">
        <a:spcBef>
          <a:spcPts val="200"/>
        </a:spcBef>
        <a:spcAft>
          <a:spcPct val="0"/>
        </a:spcAft>
        <a:buClr>
          <a:schemeClr val="tx1"/>
        </a:buClr>
        <a:buFont typeface="Wingdings" pitchFamily="-109" charset="2"/>
        <a:buChar char="§"/>
        <a:defRPr sz="2000">
          <a:solidFill>
            <a:schemeClr val="tx1"/>
          </a:solidFill>
          <a:latin typeface="+mn-lt"/>
          <a:ea typeface="Arial" pitchFamily="-109" charset="0"/>
          <a:cs typeface="+mn-cs"/>
        </a:defRPr>
      </a:lvl2pPr>
      <a:lvl3pPr marL="1143000" indent="-285750" algn="l" rtl="0" eaLnBrk="0" fontAlgn="base" hangingPunct="0">
        <a:spcBef>
          <a:spcPts val="200"/>
        </a:spcBef>
        <a:spcAft>
          <a:spcPct val="0"/>
        </a:spcAft>
        <a:buClr>
          <a:schemeClr val="tx1"/>
        </a:buClr>
        <a:buFont typeface="Arial" pitchFamily="-109" charset="0"/>
        <a:buChar char="–"/>
        <a:defRPr sz="2400">
          <a:solidFill>
            <a:schemeClr val="tx1"/>
          </a:solidFill>
          <a:latin typeface="+mn-lt"/>
          <a:ea typeface="Arial" pitchFamily="-109" charset="0"/>
          <a:cs typeface="+mn-cs"/>
        </a:defRPr>
      </a:lvl3pPr>
      <a:lvl4pPr marL="1543050" indent="-228600" algn="l" rtl="0" eaLnBrk="0" fontAlgn="base" hangingPunct="0">
        <a:spcBef>
          <a:spcPct val="15000"/>
        </a:spcBef>
        <a:spcAft>
          <a:spcPct val="15000"/>
        </a:spcAft>
        <a:buClr>
          <a:schemeClr val="tx1"/>
        </a:buClr>
        <a:buChar char="•"/>
        <a:defRPr sz="1600">
          <a:solidFill>
            <a:schemeClr val="tx1"/>
          </a:solidFill>
          <a:latin typeface="+mn-lt"/>
          <a:ea typeface="Arial" pitchFamily="-109" charset="0"/>
          <a:cs typeface="+mn-cs"/>
        </a:defRPr>
      </a:lvl4pPr>
      <a:lvl5pPr marL="1885950" indent="-228600" algn="l" rtl="0" eaLnBrk="0" fontAlgn="base" hangingPunct="0">
        <a:spcBef>
          <a:spcPct val="15000"/>
        </a:spcBef>
        <a:spcAft>
          <a:spcPct val="15000"/>
        </a:spcAft>
        <a:buClr>
          <a:schemeClr val="tx1"/>
        </a:buClr>
        <a:buFont typeface="Arial Unicode MS" pitchFamily="-109" charset="0"/>
        <a:buChar char="-"/>
        <a:defRPr sz="1600">
          <a:solidFill>
            <a:schemeClr val="tx1"/>
          </a:solidFill>
          <a:latin typeface="+mn-lt"/>
          <a:ea typeface="Arial" pitchFamily="-109" charset="0"/>
          <a:cs typeface="+mn-cs"/>
        </a:defRPr>
      </a:lvl5pPr>
      <a:lvl6pPr marL="2343150" indent="-228600" algn="l" rtl="0" fontAlgn="base">
        <a:spcBef>
          <a:spcPct val="15000"/>
        </a:spcBef>
        <a:spcAft>
          <a:spcPct val="15000"/>
        </a:spcAft>
        <a:buClr>
          <a:schemeClr val="tx1"/>
        </a:buClr>
        <a:buFont typeface="Arial Unicode MS" pitchFamily="34" charset="-128"/>
        <a:buChar char="-"/>
        <a:defRPr sz="1600">
          <a:solidFill>
            <a:schemeClr val="tx1"/>
          </a:solidFill>
          <a:latin typeface="+mn-lt"/>
          <a:cs typeface="+mn-cs"/>
        </a:defRPr>
      </a:lvl6pPr>
      <a:lvl7pPr marL="2800350" indent="-228600" algn="l" rtl="0" fontAlgn="base">
        <a:spcBef>
          <a:spcPct val="15000"/>
        </a:spcBef>
        <a:spcAft>
          <a:spcPct val="15000"/>
        </a:spcAft>
        <a:buClr>
          <a:schemeClr val="tx1"/>
        </a:buClr>
        <a:buFont typeface="Arial Unicode MS" pitchFamily="34" charset="-128"/>
        <a:buChar char="-"/>
        <a:defRPr sz="1600">
          <a:solidFill>
            <a:schemeClr val="tx1"/>
          </a:solidFill>
          <a:latin typeface="+mn-lt"/>
          <a:cs typeface="+mn-cs"/>
        </a:defRPr>
      </a:lvl7pPr>
      <a:lvl8pPr marL="3257550" indent="-228600" algn="l" rtl="0" fontAlgn="base">
        <a:spcBef>
          <a:spcPct val="15000"/>
        </a:spcBef>
        <a:spcAft>
          <a:spcPct val="15000"/>
        </a:spcAft>
        <a:buClr>
          <a:schemeClr val="tx1"/>
        </a:buClr>
        <a:buFont typeface="Arial Unicode MS" pitchFamily="34" charset="-128"/>
        <a:buChar char="-"/>
        <a:defRPr sz="1600">
          <a:solidFill>
            <a:schemeClr val="tx1"/>
          </a:solidFill>
          <a:latin typeface="+mn-lt"/>
          <a:cs typeface="+mn-cs"/>
        </a:defRPr>
      </a:lvl8pPr>
      <a:lvl9pPr marL="3714750" indent="-228600" algn="l" rtl="0" fontAlgn="base">
        <a:spcBef>
          <a:spcPct val="15000"/>
        </a:spcBef>
        <a:spcAft>
          <a:spcPct val="15000"/>
        </a:spcAft>
        <a:buClr>
          <a:schemeClr val="tx1"/>
        </a:buClr>
        <a:buFont typeface="Arial Unicode MS" pitchFamily="34" charset="-128"/>
        <a:buChar char="-"/>
        <a:defRPr sz="16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457319" y="238125"/>
            <a:ext cx="8154333"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450173" y="1517650"/>
            <a:ext cx="8161479"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Rectangle 3">
            <a:extLst>
              <a:ext uri="{FF2B5EF4-FFF2-40B4-BE49-F238E27FC236}">
                <a16:creationId xmlns:a16="http://schemas.microsoft.com/office/drawing/2014/main" id="{2928AFCB-3188-4961-AAEE-DB4C7846ECE6}"/>
              </a:ext>
            </a:extLst>
          </p:cNvPr>
          <p:cNvSpPr/>
          <p:nvPr/>
        </p:nvSpPr>
        <p:spPr>
          <a:xfrm>
            <a:off x="1" y="2"/>
            <a:ext cx="9144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cxnSp>
        <p:nvCxnSpPr>
          <p:cNvPr id="5" name="Straight Connector 4">
            <a:extLst>
              <a:ext uri="{FF2B5EF4-FFF2-40B4-BE49-F238E27FC236}">
                <a16:creationId xmlns:a16="http://schemas.microsoft.com/office/drawing/2014/main" id="{5D43CC73-466D-4F58-8CB4-E7D562EE94BD}"/>
              </a:ext>
            </a:extLst>
          </p:cNvPr>
          <p:cNvCxnSpPr/>
          <p:nvPr/>
        </p:nvCxnSpPr>
        <p:spPr>
          <a:xfrm>
            <a:off x="1" y="6745288"/>
            <a:ext cx="914400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507A185B-7FCD-47CF-95BF-44DC96F2E8FE}"/>
              </a:ext>
            </a:extLst>
          </p:cNvPr>
          <p:cNvSpPr/>
          <p:nvPr userDrawn="1"/>
        </p:nvSpPr>
        <p:spPr>
          <a:xfrm>
            <a:off x="1" y="2"/>
            <a:ext cx="9144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Tree>
    <p:extLst>
      <p:ext uri="{BB962C8B-B14F-4D97-AF65-F5344CB8AC3E}">
        <p14:creationId xmlns:p14="http://schemas.microsoft.com/office/powerpoint/2010/main" val="1987950362"/>
      </p:ext>
    </p:extLst>
  </p:cSld>
  <p:clrMap bg1="dk2" tx1="lt1" bg2="dk1" tx2="lt2" accent1="accent1" accent2="accent2" accent3="accent3" accent4="accent4" accent5="accent5" accent6="accent6" hlink="hlink" folHlink="folHlink"/>
  <p:sldLayoutIdLst>
    <p:sldLayoutId id="2147484368" r:id="rId1"/>
    <p:sldLayoutId id="2147484369" r:id="rId2"/>
    <p:sldLayoutId id="2147484370" r:id="rId3"/>
    <p:sldLayoutId id="2147484371" r:id="rId4"/>
    <p:sldLayoutId id="2147484372" r:id="rId5"/>
    <p:sldLayoutId id="2147484373" r:id="rId6"/>
    <p:sldLayoutId id="2147484374" r:id="rId7"/>
    <p:sldLayoutId id="2147484375" r:id="rId8"/>
  </p:sldLayoutIdLst>
  <p:txStyles>
    <p:titleStyle>
      <a:lvl1pPr algn="l" rtl="0" eaLnBrk="1" fontAlgn="base" hangingPunct="1">
        <a:spcBef>
          <a:spcPct val="0"/>
        </a:spcBef>
        <a:spcAft>
          <a:spcPct val="0"/>
        </a:spcAft>
        <a:defRPr sz="27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2700" b="1">
          <a:solidFill>
            <a:schemeClr val="tx2"/>
          </a:solidFill>
          <a:latin typeface="Arial" charset="0"/>
        </a:defRPr>
      </a:lvl2pPr>
      <a:lvl3pPr algn="l" rtl="0" eaLnBrk="1" fontAlgn="base" hangingPunct="1">
        <a:spcBef>
          <a:spcPct val="0"/>
        </a:spcBef>
        <a:spcAft>
          <a:spcPct val="0"/>
        </a:spcAft>
        <a:defRPr sz="2700" b="1">
          <a:solidFill>
            <a:schemeClr val="tx2"/>
          </a:solidFill>
          <a:latin typeface="Arial" charset="0"/>
        </a:defRPr>
      </a:lvl3pPr>
      <a:lvl4pPr algn="l" rtl="0" eaLnBrk="1" fontAlgn="base" hangingPunct="1">
        <a:spcBef>
          <a:spcPct val="0"/>
        </a:spcBef>
        <a:spcAft>
          <a:spcPct val="0"/>
        </a:spcAft>
        <a:defRPr sz="2700" b="1">
          <a:solidFill>
            <a:schemeClr val="tx2"/>
          </a:solidFill>
          <a:latin typeface="Arial" charset="0"/>
        </a:defRPr>
      </a:lvl4pPr>
      <a:lvl5pPr algn="l" rtl="0" eaLnBrk="1" fontAlgn="base" hangingPunct="1">
        <a:spcBef>
          <a:spcPct val="0"/>
        </a:spcBef>
        <a:spcAft>
          <a:spcPct val="0"/>
        </a:spcAft>
        <a:defRPr sz="2700" b="1">
          <a:solidFill>
            <a:schemeClr val="tx2"/>
          </a:solidFill>
          <a:latin typeface="Arial" charset="0"/>
        </a:defRPr>
      </a:lvl5pPr>
      <a:lvl6pPr marL="342900" algn="l" rtl="0" eaLnBrk="1" fontAlgn="base" hangingPunct="1">
        <a:spcBef>
          <a:spcPct val="0"/>
        </a:spcBef>
        <a:spcAft>
          <a:spcPct val="0"/>
        </a:spcAft>
        <a:defRPr sz="2625" b="1">
          <a:solidFill>
            <a:schemeClr val="tx2"/>
          </a:solidFill>
          <a:latin typeface="Arial" charset="0"/>
        </a:defRPr>
      </a:lvl6pPr>
      <a:lvl7pPr marL="685800" algn="l" rtl="0" eaLnBrk="1" fontAlgn="base" hangingPunct="1">
        <a:spcBef>
          <a:spcPct val="0"/>
        </a:spcBef>
        <a:spcAft>
          <a:spcPct val="0"/>
        </a:spcAft>
        <a:defRPr sz="2625" b="1">
          <a:solidFill>
            <a:schemeClr val="tx2"/>
          </a:solidFill>
          <a:latin typeface="Arial" charset="0"/>
        </a:defRPr>
      </a:lvl7pPr>
      <a:lvl8pPr marL="1028700" algn="l" rtl="0" eaLnBrk="1" fontAlgn="base" hangingPunct="1">
        <a:spcBef>
          <a:spcPct val="0"/>
        </a:spcBef>
        <a:spcAft>
          <a:spcPct val="0"/>
        </a:spcAft>
        <a:defRPr sz="2625" b="1">
          <a:solidFill>
            <a:schemeClr val="tx2"/>
          </a:solidFill>
          <a:latin typeface="Arial" charset="0"/>
        </a:defRPr>
      </a:lvl8pPr>
      <a:lvl9pPr marL="1371600" algn="l" rtl="0" eaLnBrk="1" fontAlgn="base" hangingPunct="1">
        <a:spcBef>
          <a:spcPct val="0"/>
        </a:spcBef>
        <a:spcAft>
          <a:spcPct val="0"/>
        </a:spcAft>
        <a:defRPr sz="2625" b="1">
          <a:solidFill>
            <a:schemeClr val="tx2"/>
          </a:solidFill>
          <a:latin typeface="Arial" charset="0"/>
        </a:defRPr>
      </a:lvl9pPr>
    </p:titleStyle>
    <p:bodyStyle>
      <a:lvl1pPr marL="257175" indent="-257175" algn="l" rtl="0" eaLnBrk="1" fontAlgn="base" hangingPunct="1">
        <a:lnSpc>
          <a:spcPct val="90000"/>
        </a:lnSpc>
        <a:spcBef>
          <a:spcPts val="750"/>
        </a:spcBef>
        <a:spcAft>
          <a:spcPts val="525"/>
        </a:spcAft>
        <a:buClr>
          <a:schemeClr val="bg1"/>
        </a:buClr>
        <a:buFont typeface="Wingdings" panose="05000000000000000000" pitchFamily="2" charset="2"/>
        <a:buChar char="§"/>
        <a:defRPr sz="2100">
          <a:solidFill>
            <a:schemeClr val="bg1"/>
          </a:solidFill>
          <a:latin typeface="Calibri" panose="020F0502020204030204" pitchFamily="34" charset="0"/>
          <a:ea typeface="+mn-ea"/>
          <a:cs typeface="+mn-cs"/>
        </a:defRPr>
      </a:lvl1pPr>
      <a:lvl2pPr marL="557213" indent="-214313" algn="l" rtl="0" eaLnBrk="1" fontAlgn="base" hangingPunct="1">
        <a:lnSpc>
          <a:spcPct val="90000"/>
        </a:lnSpc>
        <a:spcBef>
          <a:spcPts val="750"/>
        </a:spcBef>
        <a:spcAft>
          <a:spcPts val="525"/>
        </a:spcAft>
        <a:buClr>
          <a:schemeClr val="bg1"/>
        </a:buClr>
        <a:buFont typeface="Arial" panose="020B0604020202020204" pitchFamily="34" charset="0"/>
        <a:buChar char="‒"/>
        <a:defRPr sz="1950">
          <a:solidFill>
            <a:schemeClr val="bg1"/>
          </a:solidFill>
          <a:latin typeface="Calibri" panose="020F0502020204030204" pitchFamily="34" charset="0"/>
        </a:defRPr>
      </a:lvl2pPr>
      <a:lvl3pPr marL="857250" indent="-171450" algn="l" rtl="0" eaLnBrk="1" fontAlgn="base" hangingPunct="1">
        <a:lnSpc>
          <a:spcPct val="90000"/>
        </a:lnSpc>
        <a:spcBef>
          <a:spcPts val="750"/>
        </a:spcBef>
        <a:spcAft>
          <a:spcPts val="525"/>
        </a:spcAft>
        <a:buClr>
          <a:schemeClr val="bg1"/>
        </a:buClr>
        <a:buFont typeface="Arial" panose="020B0604020202020204" pitchFamily="34" charset="0"/>
        <a:buChar char="‒"/>
        <a:defRPr sz="1800">
          <a:solidFill>
            <a:schemeClr val="bg1"/>
          </a:solidFill>
          <a:latin typeface="Calibri" panose="020F0502020204030204" pitchFamily="34" charset="0"/>
        </a:defRPr>
      </a:lvl3pPr>
      <a:lvl4pPr marL="1200150" indent="-171450" algn="l" rtl="0" eaLnBrk="1" fontAlgn="base" hangingPunct="1">
        <a:lnSpc>
          <a:spcPct val="90000"/>
        </a:lnSpc>
        <a:spcBef>
          <a:spcPts val="750"/>
        </a:spcBef>
        <a:spcAft>
          <a:spcPts val="525"/>
        </a:spcAft>
        <a:buClr>
          <a:schemeClr val="bg1"/>
        </a:buClr>
        <a:buFont typeface="Arial" panose="020B0604020202020204" pitchFamily="34" charset="0"/>
        <a:buChar char="‒"/>
        <a:defRPr sz="1650">
          <a:solidFill>
            <a:schemeClr val="bg1"/>
          </a:solidFill>
          <a:latin typeface="Calibri" panose="020F0502020204030204" pitchFamily="34" charset="0"/>
        </a:defRPr>
      </a:lvl4pPr>
      <a:lvl5pPr marL="1543050" indent="-171450" algn="l" rtl="0" eaLnBrk="1" fontAlgn="base" hangingPunct="1">
        <a:lnSpc>
          <a:spcPct val="90000"/>
        </a:lnSpc>
        <a:spcBef>
          <a:spcPts val="750"/>
        </a:spcBef>
        <a:spcAft>
          <a:spcPts val="525"/>
        </a:spcAft>
        <a:buClr>
          <a:schemeClr val="bg1"/>
        </a:buClr>
        <a:buFont typeface="Arial" panose="020B0604020202020204" pitchFamily="34" charset="0"/>
        <a:buChar char="‒"/>
        <a:defRPr sz="1500">
          <a:solidFill>
            <a:schemeClr val="bg1"/>
          </a:solidFill>
          <a:latin typeface="Calibri" panose="020F0502020204030204" pitchFamily="34" charset="0"/>
        </a:defRPr>
      </a:lvl5pPr>
      <a:lvl6pPr marL="1885950" indent="-171450" algn="l" rtl="0" eaLnBrk="1" fontAlgn="base" hangingPunct="1">
        <a:lnSpc>
          <a:spcPct val="90000"/>
        </a:lnSpc>
        <a:spcBef>
          <a:spcPct val="35000"/>
        </a:spcBef>
        <a:spcAft>
          <a:spcPct val="25000"/>
        </a:spcAft>
        <a:buClr>
          <a:schemeClr val="accent2"/>
        </a:buClr>
        <a:buFont typeface="Arial" charset="0"/>
        <a:buChar char="–"/>
        <a:defRPr sz="1050">
          <a:solidFill>
            <a:schemeClr val="tx1"/>
          </a:solidFill>
          <a:latin typeface="+mn-lt"/>
        </a:defRPr>
      </a:lvl6pPr>
      <a:lvl7pPr marL="2228850" indent="-171450" algn="l" rtl="0" eaLnBrk="1" fontAlgn="base" hangingPunct="1">
        <a:lnSpc>
          <a:spcPct val="90000"/>
        </a:lnSpc>
        <a:spcBef>
          <a:spcPct val="35000"/>
        </a:spcBef>
        <a:spcAft>
          <a:spcPct val="25000"/>
        </a:spcAft>
        <a:buClr>
          <a:schemeClr val="accent2"/>
        </a:buClr>
        <a:buFont typeface="Arial" charset="0"/>
        <a:buChar char="–"/>
        <a:defRPr sz="1050">
          <a:solidFill>
            <a:schemeClr val="tx1"/>
          </a:solidFill>
          <a:latin typeface="+mn-lt"/>
        </a:defRPr>
      </a:lvl7pPr>
      <a:lvl8pPr marL="2571750" indent="-171450" algn="l" rtl="0" eaLnBrk="1" fontAlgn="base" hangingPunct="1">
        <a:lnSpc>
          <a:spcPct val="90000"/>
        </a:lnSpc>
        <a:spcBef>
          <a:spcPct val="35000"/>
        </a:spcBef>
        <a:spcAft>
          <a:spcPct val="25000"/>
        </a:spcAft>
        <a:buClr>
          <a:schemeClr val="accent2"/>
        </a:buClr>
        <a:buFont typeface="Arial" charset="0"/>
        <a:buChar char="–"/>
        <a:defRPr sz="1050">
          <a:solidFill>
            <a:schemeClr val="tx1"/>
          </a:solidFill>
          <a:latin typeface="+mn-lt"/>
        </a:defRPr>
      </a:lvl8pPr>
      <a:lvl9pPr marL="2914650" indent="-171450" algn="l" rtl="0" eaLnBrk="1" fontAlgn="base" hangingPunct="1">
        <a:lnSpc>
          <a:spcPct val="90000"/>
        </a:lnSpc>
        <a:spcBef>
          <a:spcPct val="35000"/>
        </a:spcBef>
        <a:spcAft>
          <a:spcPct val="25000"/>
        </a:spcAft>
        <a:buClr>
          <a:schemeClr val="accent2"/>
        </a:buClr>
        <a:buFont typeface="Arial" charset="0"/>
        <a:buChar char="–"/>
        <a:defRPr sz="105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0"/>
          <a:srcRect/>
          <a:stretch>
            <a:fillRect/>
          </a:stretch>
        </a:blipFill>
        <a:effectLst/>
      </p:bgPr>
    </p:bg>
    <p:spTree>
      <p:nvGrpSpPr>
        <p:cNvPr id="1" name=""/>
        <p:cNvGrpSpPr/>
        <p:nvPr/>
      </p:nvGrpSpPr>
      <p:grpSpPr>
        <a:xfrm>
          <a:off x="0" y="0"/>
          <a:ext cx="0" cy="0"/>
          <a:chOff x="0" y="0"/>
          <a:chExt cx="0" cy="0"/>
        </a:xfrm>
      </p:grpSpPr>
      <p:sp>
        <p:nvSpPr>
          <p:cNvPr id="5122" name="Title Placeholder 1">
            <a:extLst>
              <a:ext uri="{FF2B5EF4-FFF2-40B4-BE49-F238E27FC236}">
                <a16:creationId xmlns:a16="http://schemas.microsoft.com/office/drawing/2014/main" id="{94EED9C3-6794-7D4A-BB3E-62A55288CED8}"/>
              </a:ext>
            </a:extLst>
          </p:cNvPr>
          <p:cNvSpPr>
            <a:spLocks noGrp="1" noChangeArrowheads="1"/>
          </p:cNvSpPr>
          <p:nvPr>
            <p:ph type="title"/>
          </p:nvPr>
        </p:nvSpPr>
        <p:spPr bwMode="auto">
          <a:xfrm>
            <a:off x="228600" y="216695"/>
            <a:ext cx="7594600" cy="1207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endParaRPr lang="en-US" altLang="en-US"/>
          </a:p>
        </p:txBody>
      </p:sp>
      <p:sp>
        <p:nvSpPr>
          <p:cNvPr id="5123" name="Text Placeholder 2">
            <a:extLst>
              <a:ext uri="{FF2B5EF4-FFF2-40B4-BE49-F238E27FC236}">
                <a16:creationId xmlns:a16="http://schemas.microsoft.com/office/drawing/2014/main" id="{64579F33-10DD-A845-86F9-3532673B991A}"/>
              </a:ext>
            </a:extLst>
          </p:cNvPr>
          <p:cNvSpPr>
            <a:spLocks noGrp="1" noChangeArrowheads="1"/>
          </p:cNvSpPr>
          <p:nvPr>
            <p:ph type="body" idx="1"/>
          </p:nvPr>
        </p:nvSpPr>
        <p:spPr bwMode="auto">
          <a:xfrm>
            <a:off x="228600" y="1602582"/>
            <a:ext cx="7594600" cy="3502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Footer Placeholder 4">
            <a:extLst>
              <a:ext uri="{FF2B5EF4-FFF2-40B4-BE49-F238E27FC236}">
                <a16:creationId xmlns:a16="http://schemas.microsoft.com/office/drawing/2014/main" id="{16EC0E75-7BB7-2D44-AB1D-BF6C2EA35FA8}"/>
              </a:ext>
            </a:extLst>
          </p:cNvPr>
          <p:cNvSpPr>
            <a:spLocks noGrp="1"/>
          </p:cNvSpPr>
          <p:nvPr>
            <p:ph type="ftr" sz="quarter" idx="3"/>
          </p:nvPr>
        </p:nvSpPr>
        <p:spPr>
          <a:xfrm>
            <a:off x="922867" y="6381750"/>
            <a:ext cx="2434167" cy="364332"/>
          </a:xfrm>
          <a:prstGeom prst="rect">
            <a:avLst/>
          </a:prstGeom>
        </p:spPr>
        <p:txBody>
          <a:bodyPr vert="horz" lIns="0" tIns="0" rIns="0" bIns="0" rtlCol="0" anchor="ctr"/>
          <a:lstStyle>
            <a:lvl1pPr algn="l">
              <a:defRPr sz="825" b="1" i="0" baseline="0">
                <a:solidFill>
                  <a:schemeClr val="tx1"/>
                </a:solidFill>
              </a:defRPr>
            </a:lvl1pPr>
          </a:lstStyle>
          <a:p>
            <a:pPr>
              <a:defRPr/>
            </a:pPr>
            <a:r>
              <a:rPr lang="en-US"/>
              <a:t>Dr. Priya Rastogi</a:t>
            </a:r>
            <a:endParaRPr lang="en-US" dirty="0"/>
          </a:p>
        </p:txBody>
      </p:sp>
      <p:sp>
        <p:nvSpPr>
          <p:cNvPr id="6" name="Slide Number Placeholder 5">
            <a:extLst>
              <a:ext uri="{FF2B5EF4-FFF2-40B4-BE49-F238E27FC236}">
                <a16:creationId xmlns:a16="http://schemas.microsoft.com/office/drawing/2014/main" id="{D3266EED-DFD0-1643-AE26-A1918DDB909C}"/>
              </a:ext>
            </a:extLst>
          </p:cNvPr>
          <p:cNvSpPr>
            <a:spLocks noGrp="1"/>
          </p:cNvSpPr>
          <p:nvPr>
            <p:ph type="sldNum" sz="quarter" idx="4"/>
          </p:nvPr>
        </p:nvSpPr>
        <p:spPr>
          <a:xfrm>
            <a:off x="6972300" y="121445"/>
            <a:ext cx="2057400" cy="366713"/>
          </a:xfrm>
          <a:prstGeom prst="rect">
            <a:avLst/>
          </a:prstGeom>
        </p:spPr>
        <p:txBody>
          <a:bodyPr vert="horz" lIns="0" tIns="0" rIns="0" bIns="0" rtlCol="0" anchor="t" anchorCtr="0"/>
          <a:lstStyle>
            <a:lvl1pPr algn="r">
              <a:defRPr sz="751" b="1" i="0" baseline="0">
                <a:solidFill>
                  <a:schemeClr val="tx2"/>
                </a:solidFill>
              </a:defRPr>
            </a:lvl1pPr>
          </a:lstStyle>
          <a:p>
            <a:pPr>
              <a:defRPr/>
            </a:pPr>
            <a:fld id="{68927FF2-619B-3E40-B797-5A03F0474780}" type="slidenum">
              <a:rPr lang="en-US"/>
              <a:pPr>
                <a:defRPr/>
              </a:pPr>
              <a:t>‹#›</a:t>
            </a:fld>
            <a:endParaRPr lang="en-US" dirty="0"/>
          </a:p>
        </p:txBody>
      </p:sp>
      <p:sp>
        <p:nvSpPr>
          <p:cNvPr id="7" name="TextBox 6">
            <a:extLst>
              <a:ext uri="{FF2B5EF4-FFF2-40B4-BE49-F238E27FC236}">
                <a16:creationId xmlns:a16="http://schemas.microsoft.com/office/drawing/2014/main" id="{F8D8C851-75D0-FD46-BDC3-17DCBEF7EDED}"/>
              </a:ext>
            </a:extLst>
          </p:cNvPr>
          <p:cNvSpPr txBox="1"/>
          <p:nvPr userDrawn="1"/>
        </p:nvSpPr>
        <p:spPr>
          <a:xfrm>
            <a:off x="7823201" y="6515101"/>
            <a:ext cx="184731" cy="403957"/>
          </a:xfrm>
          <a:prstGeom prst="rect">
            <a:avLst/>
          </a:prstGeom>
          <a:noFill/>
        </p:spPr>
        <p:txBody>
          <a:bodyPr wrap="none">
            <a:spAutoFit/>
          </a:bodyPr>
          <a:lstStyle/>
          <a:p>
            <a:pPr>
              <a:defRPr/>
            </a:pPr>
            <a:endParaRPr lang="en-US" sz="2025" dirty="0">
              <a:solidFill>
                <a:schemeClr val="bg1"/>
              </a:solidFill>
            </a:endParaRPr>
          </a:p>
        </p:txBody>
      </p:sp>
    </p:spTree>
    <p:extLst>
      <p:ext uri="{BB962C8B-B14F-4D97-AF65-F5344CB8AC3E}">
        <p14:creationId xmlns:p14="http://schemas.microsoft.com/office/powerpoint/2010/main" val="3534075766"/>
      </p:ext>
    </p:extLst>
  </p:cSld>
  <p:clrMap bg1="lt1" tx1="dk1" bg2="lt2" tx2="dk2" accent1="accent1" accent2="accent2" accent3="accent3" accent4="accent4" accent5="accent5" accent6="accent6" hlink="hlink" folHlink="folHlink"/>
  <p:sldLayoutIdLst>
    <p:sldLayoutId id="2147484423" r:id="rId1"/>
    <p:sldLayoutId id="2147484424" r:id="rId2"/>
    <p:sldLayoutId id="2147484425" r:id="rId3"/>
    <p:sldLayoutId id="2147484426" r:id="rId4"/>
    <p:sldLayoutId id="2147484427" r:id="rId5"/>
    <p:sldLayoutId id="2147484428" r:id="rId6"/>
    <p:sldLayoutId id="2147484429" r:id="rId7"/>
    <p:sldLayoutId id="2147484430" r:id="rId8"/>
  </p:sldLayoutIdLst>
  <p:hf hdr="0" dt="0"/>
  <p:txStyles>
    <p:titleStyle>
      <a:lvl1pPr algn="l" defTabSz="685783" rtl="0" eaLnBrk="0" fontAlgn="base" hangingPunct="0">
        <a:lnSpc>
          <a:spcPct val="90000"/>
        </a:lnSpc>
        <a:spcBef>
          <a:spcPct val="0"/>
        </a:spcBef>
        <a:spcAft>
          <a:spcPct val="0"/>
        </a:spcAft>
        <a:defRPr sz="2667" b="1" kern="1200">
          <a:solidFill>
            <a:schemeClr val="tx1"/>
          </a:solidFill>
          <a:latin typeface="+mj-lt"/>
          <a:ea typeface="+mj-ea"/>
          <a:cs typeface="+mj-cs"/>
        </a:defRPr>
      </a:lvl1pPr>
      <a:lvl2pPr algn="l" defTabSz="685783" rtl="0" eaLnBrk="0" fontAlgn="base" hangingPunct="0">
        <a:lnSpc>
          <a:spcPct val="90000"/>
        </a:lnSpc>
        <a:spcBef>
          <a:spcPct val="0"/>
        </a:spcBef>
        <a:spcAft>
          <a:spcPct val="0"/>
        </a:spcAft>
        <a:defRPr sz="2667" b="1">
          <a:solidFill>
            <a:schemeClr val="tx1"/>
          </a:solidFill>
          <a:latin typeface="Arial" panose="020B0604020202020204" pitchFamily="34" charset="0"/>
        </a:defRPr>
      </a:lvl2pPr>
      <a:lvl3pPr algn="l" defTabSz="685783" rtl="0" eaLnBrk="0" fontAlgn="base" hangingPunct="0">
        <a:lnSpc>
          <a:spcPct val="90000"/>
        </a:lnSpc>
        <a:spcBef>
          <a:spcPct val="0"/>
        </a:spcBef>
        <a:spcAft>
          <a:spcPct val="0"/>
        </a:spcAft>
        <a:defRPr sz="2667" b="1">
          <a:solidFill>
            <a:schemeClr val="tx1"/>
          </a:solidFill>
          <a:latin typeface="Arial" panose="020B0604020202020204" pitchFamily="34" charset="0"/>
        </a:defRPr>
      </a:lvl3pPr>
      <a:lvl4pPr algn="l" defTabSz="685783" rtl="0" eaLnBrk="0" fontAlgn="base" hangingPunct="0">
        <a:lnSpc>
          <a:spcPct val="90000"/>
        </a:lnSpc>
        <a:spcBef>
          <a:spcPct val="0"/>
        </a:spcBef>
        <a:spcAft>
          <a:spcPct val="0"/>
        </a:spcAft>
        <a:defRPr sz="2667" b="1">
          <a:solidFill>
            <a:schemeClr val="tx1"/>
          </a:solidFill>
          <a:latin typeface="Arial" panose="020B0604020202020204" pitchFamily="34" charset="0"/>
        </a:defRPr>
      </a:lvl4pPr>
      <a:lvl5pPr algn="l" defTabSz="685783" rtl="0" eaLnBrk="0" fontAlgn="base" hangingPunct="0">
        <a:lnSpc>
          <a:spcPct val="90000"/>
        </a:lnSpc>
        <a:spcBef>
          <a:spcPct val="0"/>
        </a:spcBef>
        <a:spcAft>
          <a:spcPct val="0"/>
        </a:spcAft>
        <a:defRPr sz="2667" b="1">
          <a:solidFill>
            <a:schemeClr val="tx1"/>
          </a:solidFill>
          <a:latin typeface="Arial" panose="020B0604020202020204" pitchFamily="34" charset="0"/>
        </a:defRPr>
      </a:lvl5pPr>
      <a:lvl6pPr marL="609585" algn="l" defTabSz="685783" rtl="0" fontAlgn="base">
        <a:lnSpc>
          <a:spcPct val="90000"/>
        </a:lnSpc>
        <a:spcBef>
          <a:spcPct val="0"/>
        </a:spcBef>
        <a:spcAft>
          <a:spcPct val="0"/>
        </a:spcAft>
        <a:defRPr sz="2667" b="1">
          <a:solidFill>
            <a:schemeClr val="tx1"/>
          </a:solidFill>
          <a:latin typeface="Arial" panose="020B0604020202020204" pitchFamily="34" charset="0"/>
        </a:defRPr>
      </a:lvl6pPr>
      <a:lvl7pPr marL="1219170" algn="l" defTabSz="685783" rtl="0" fontAlgn="base">
        <a:lnSpc>
          <a:spcPct val="90000"/>
        </a:lnSpc>
        <a:spcBef>
          <a:spcPct val="0"/>
        </a:spcBef>
        <a:spcAft>
          <a:spcPct val="0"/>
        </a:spcAft>
        <a:defRPr sz="2667" b="1">
          <a:solidFill>
            <a:schemeClr val="tx1"/>
          </a:solidFill>
          <a:latin typeface="Arial" panose="020B0604020202020204" pitchFamily="34" charset="0"/>
        </a:defRPr>
      </a:lvl7pPr>
      <a:lvl8pPr marL="1828754" algn="l" defTabSz="685783" rtl="0" fontAlgn="base">
        <a:lnSpc>
          <a:spcPct val="90000"/>
        </a:lnSpc>
        <a:spcBef>
          <a:spcPct val="0"/>
        </a:spcBef>
        <a:spcAft>
          <a:spcPct val="0"/>
        </a:spcAft>
        <a:defRPr sz="2667" b="1">
          <a:solidFill>
            <a:schemeClr val="tx1"/>
          </a:solidFill>
          <a:latin typeface="Arial" panose="020B0604020202020204" pitchFamily="34" charset="0"/>
        </a:defRPr>
      </a:lvl8pPr>
      <a:lvl9pPr marL="2438339" algn="l" defTabSz="685783" rtl="0" fontAlgn="base">
        <a:lnSpc>
          <a:spcPct val="90000"/>
        </a:lnSpc>
        <a:spcBef>
          <a:spcPct val="0"/>
        </a:spcBef>
        <a:spcAft>
          <a:spcPct val="0"/>
        </a:spcAft>
        <a:defRPr sz="2667" b="1">
          <a:solidFill>
            <a:schemeClr val="tx1"/>
          </a:solidFill>
          <a:latin typeface="Arial" panose="020B0604020202020204" pitchFamily="34" charset="0"/>
        </a:defRPr>
      </a:lvl9pPr>
    </p:titleStyle>
    <p:bodyStyle>
      <a:lvl1pPr algn="l" defTabSz="685783" rtl="0" eaLnBrk="0" fontAlgn="base" hangingPunct="0">
        <a:lnSpc>
          <a:spcPct val="90000"/>
        </a:lnSpc>
        <a:spcBef>
          <a:spcPts val="751"/>
        </a:spcBef>
        <a:spcAft>
          <a:spcPts val="233"/>
        </a:spcAft>
        <a:buFont typeface="Arial" panose="020B0604020202020204" pitchFamily="34" charset="0"/>
        <a:defRPr sz="2000" b="1" kern="1200">
          <a:solidFill>
            <a:schemeClr val="tx2"/>
          </a:solidFill>
          <a:latin typeface="Georgia" panose="02040502050405020303" pitchFamily="18" charset="0"/>
          <a:ea typeface="+mn-ea"/>
          <a:cs typeface="+mn-cs"/>
        </a:defRPr>
      </a:lvl1pPr>
      <a:lvl2pPr algn="l" defTabSz="685783" rtl="0" eaLnBrk="0" fontAlgn="base" hangingPunct="0">
        <a:lnSpc>
          <a:spcPct val="90000"/>
        </a:lnSpc>
        <a:spcBef>
          <a:spcPts val="367"/>
        </a:spcBef>
        <a:spcAft>
          <a:spcPct val="0"/>
        </a:spcAft>
        <a:buFont typeface="Arial" panose="020B0604020202020204" pitchFamily="34" charset="0"/>
        <a:defRPr sz="1600" kern="1200">
          <a:solidFill>
            <a:schemeClr val="tx1"/>
          </a:solidFill>
          <a:latin typeface="+mn-lt"/>
          <a:ea typeface="+mn-ea"/>
          <a:cs typeface="+mn-cs"/>
        </a:defRPr>
      </a:lvl2pPr>
      <a:lvl3pPr marL="514338" indent="-171446" algn="l" defTabSz="685783" rtl="0" eaLnBrk="0" fontAlgn="base" hangingPunct="0">
        <a:lnSpc>
          <a:spcPct val="90000"/>
        </a:lnSpc>
        <a:spcBef>
          <a:spcPts val="367"/>
        </a:spcBef>
        <a:spcAft>
          <a:spcPct val="0"/>
        </a:spcAft>
        <a:buFont typeface="Arial" panose="020B0604020202020204" pitchFamily="34" charset="0"/>
        <a:buChar char="•"/>
        <a:defRPr sz="1333" kern="1200">
          <a:solidFill>
            <a:schemeClr val="tx1"/>
          </a:solidFill>
          <a:latin typeface="+mn-lt"/>
          <a:ea typeface="+mn-ea"/>
          <a:cs typeface="+mn-cs"/>
        </a:defRPr>
      </a:lvl3pPr>
      <a:lvl4pPr marL="857229" indent="-171446" algn="l" defTabSz="685783" rtl="0" eaLnBrk="0" fontAlgn="base" hangingPunct="0">
        <a:lnSpc>
          <a:spcPct val="90000"/>
        </a:lnSpc>
        <a:spcBef>
          <a:spcPts val="367"/>
        </a:spcBef>
        <a:spcAft>
          <a:spcPct val="0"/>
        </a:spcAft>
        <a:buFont typeface="Arial" panose="020B0604020202020204" pitchFamily="34" charset="0"/>
        <a:buChar char="•"/>
        <a:defRPr sz="933" kern="1200">
          <a:solidFill>
            <a:schemeClr val="tx1"/>
          </a:solidFill>
          <a:latin typeface="+mn-lt"/>
          <a:ea typeface="+mn-ea"/>
          <a:cs typeface="+mn-cs"/>
        </a:defRPr>
      </a:lvl4pPr>
      <a:lvl5pPr marL="1200121" indent="-171446" algn="l" defTabSz="685783" rtl="0" eaLnBrk="0" fontAlgn="base" hangingPunct="0">
        <a:lnSpc>
          <a:spcPct val="90000"/>
        </a:lnSpc>
        <a:spcBef>
          <a:spcPts val="367"/>
        </a:spcBef>
        <a:spcAft>
          <a:spcPct val="0"/>
        </a:spcAft>
        <a:buFont typeface="Arial" panose="020B0604020202020204" pitchFamily="34" charset="0"/>
        <a:buChar char="•"/>
        <a:defRPr sz="8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10BD0C-A7C5-9D4E-BC5D-C055A88CF231}"/>
              </a:ext>
            </a:extLst>
          </p:cNvPr>
          <p:cNvSpPr>
            <a:spLocks noGrp="1"/>
          </p:cNvSpPr>
          <p:nvPr>
            <p:ph type="title"/>
          </p:nvPr>
        </p:nvSpPr>
        <p:spPr>
          <a:xfrm>
            <a:off x="628650" y="775882"/>
            <a:ext cx="7886700" cy="75247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9C2303A-C844-7D45-8EBF-E6A6706717CF}"/>
              </a:ext>
            </a:extLst>
          </p:cNvPr>
          <p:cNvSpPr>
            <a:spLocks noGrp="1"/>
          </p:cNvSpPr>
          <p:nvPr>
            <p:ph type="body" idx="1"/>
          </p:nvPr>
        </p:nvSpPr>
        <p:spPr>
          <a:xfrm>
            <a:off x="628650" y="1727201"/>
            <a:ext cx="7886700" cy="44497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BB0DBA2-C12B-104B-B0B3-B51E90C8BCDD}"/>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19EE800-A340-8445-836D-B1386BEF5298}" type="datetime1">
              <a:rPr lang="en-US" smtClean="0"/>
              <a:t>11/8/25</a:t>
            </a:fld>
            <a:endParaRPr lang="en-US"/>
          </a:p>
        </p:txBody>
      </p:sp>
      <p:sp>
        <p:nvSpPr>
          <p:cNvPr id="5" name="Footer Placeholder 4">
            <a:extLst>
              <a:ext uri="{FF2B5EF4-FFF2-40B4-BE49-F238E27FC236}">
                <a16:creationId xmlns:a16="http://schemas.microsoft.com/office/drawing/2014/main" id="{0E1BF445-C744-EE4E-9836-411F8768EF6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BA728457-5570-2146-909C-D382C69D5BC6}"/>
              </a:ext>
            </a:extLst>
          </p:cNvPr>
          <p:cNvSpPr>
            <a:spLocks noGrp="1"/>
          </p:cNvSpPr>
          <p:nvPr>
            <p:ph type="sldNum" sz="quarter" idx="4"/>
          </p:nvPr>
        </p:nvSpPr>
        <p:spPr>
          <a:xfrm>
            <a:off x="8737498" y="6108950"/>
            <a:ext cx="35052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CF06D28-0BE3-284D-A172-81E312E501C2}" type="slidenum">
              <a:rPr lang="en-US" smtClean="0"/>
              <a:t>‹#›</a:t>
            </a:fld>
            <a:endParaRPr lang="en-US" dirty="0"/>
          </a:p>
        </p:txBody>
      </p:sp>
      <p:sp>
        <p:nvSpPr>
          <p:cNvPr id="10" name="Rectangle 9">
            <a:extLst>
              <a:ext uri="{FF2B5EF4-FFF2-40B4-BE49-F238E27FC236}">
                <a16:creationId xmlns:a16="http://schemas.microsoft.com/office/drawing/2014/main" id="{15C8DC3D-5D8A-B597-2EF2-20C1F4E452A8}"/>
              </a:ext>
            </a:extLst>
          </p:cNvPr>
          <p:cNvSpPr/>
          <p:nvPr userDrawn="1"/>
        </p:nvSpPr>
        <p:spPr bwMode="auto">
          <a:xfrm>
            <a:off x="1" y="-65877"/>
            <a:ext cx="9143999" cy="498478"/>
          </a:xfrm>
          <a:prstGeom prst="rect">
            <a:avLst/>
          </a:prstGeom>
          <a:solidFill>
            <a:schemeClr val="bg1"/>
          </a:solidFill>
          <a:ln w="38100"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marL="0" marR="0" indent="0" algn="ctr" defTabSz="6858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Arial" charset="0"/>
            </a:endParaRPr>
          </a:p>
        </p:txBody>
      </p:sp>
      <p:pic>
        <p:nvPicPr>
          <p:cNvPr id="7" name="Picture 6">
            <a:extLst>
              <a:ext uri="{FF2B5EF4-FFF2-40B4-BE49-F238E27FC236}">
                <a16:creationId xmlns:a16="http://schemas.microsoft.com/office/drawing/2014/main" id="{AB582A17-29A2-FE32-5325-ADF17E782074}"/>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 y="-65877"/>
            <a:ext cx="9143999" cy="482381"/>
          </a:xfrm>
          <a:prstGeom prst="rect">
            <a:avLst/>
          </a:prstGeom>
        </p:spPr>
      </p:pic>
      <p:sp>
        <p:nvSpPr>
          <p:cNvPr id="8" name="Rectangle 7">
            <a:extLst>
              <a:ext uri="{FF2B5EF4-FFF2-40B4-BE49-F238E27FC236}">
                <a16:creationId xmlns:a16="http://schemas.microsoft.com/office/drawing/2014/main" id="{D620FEF6-174D-773D-7638-1F0A656662B6}"/>
              </a:ext>
            </a:extLst>
          </p:cNvPr>
          <p:cNvSpPr/>
          <p:nvPr userDrawn="1"/>
        </p:nvSpPr>
        <p:spPr>
          <a:xfrm>
            <a:off x="1371600" y="0"/>
            <a:ext cx="1447800" cy="381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6625487"/>
      </p:ext>
    </p:extLst>
  </p:cSld>
  <p:clrMap bg1="lt1" tx1="dk1" bg2="lt2" tx2="dk2" accent1="accent1" accent2="accent2" accent3="accent3" accent4="accent4" accent5="accent5" accent6="accent6" hlink="hlink" folHlink="folHlink"/>
  <p:sldLayoutIdLst>
    <p:sldLayoutId id="2147484464" r:id="rId1"/>
    <p:sldLayoutId id="2147484465" r:id="rId2"/>
    <p:sldLayoutId id="2147484466" r:id="rId3"/>
    <p:sldLayoutId id="2147484467" r:id="rId4"/>
    <p:sldLayoutId id="2147484468" r:id="rId5"/>
    <p:sldLayoutId id="2147484469" r:id="rId6"/>
    <p:sldLayoutId id="2147484470" r:id="rId7"/>
    <p:sldLayoutId id="2147484471" r:id="rId8"/>
    <p:sldLayoutId id="2147484472" r:id="rId9"/>
    <p:sldLayoutId id="2147484473" r:id="rId10"/>
    <p:sldLayoutId id="2147484474" r:id="rId11"/>
    <p:sldLayoutId id="2147484475" r:id="rId12"/>
    <p:sldLayoutId id="2147484476" r:id="rId13"/>
    <p:sldLayoutId id="2147484477" r:id="rId14"/>
    <p:sldLayoutId id="2147484478" r:id="rId15"/>
  </p:sldLayoutIdLst>
  <p:hf hdr="0" ftr="0" dt="0"/>
  <p:txStyles>
    <p:titleStyle>
      <a:lvl1pPr algn="ctr" defTabSz="685800" rtl="0" eaLnBrk="1" latinLnBrk="0" hangingPunct="1">
        <a:lnSpc>
          <a:spcPct val="90000"/>
        </a:lnSpc>
        <a:spcBef>
          <a:spcPct val="0"/>
        </a:spcBef>
        <a:buNone/>
        <a:defRPr sz="2700" b="1" kern="1200">
          <a:solidFill>
            <a:schemeClr val="tx1"/>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7.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2.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2.xml"/><Relationship Id="rId1" Type="http://schemas.openxmlformats.org/officeDocument/2006/relationships/slideLayout" Target="../slideLayouts/slideLayout46.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7.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47.xml"/></Relationships>
</file>

<file path=ppt/slides/_rels/slide16.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5.xml"/><Relationship Id="rId1" Type="http://schemas.openxmlformats.org/officeDocument/2006/relationships/slideLayout" Target="../slideLayouts/slideLayout46.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oleObject" Target="../embeddings/oleObject1.bin"/><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46.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7.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46.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7.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7.xml"/><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3.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47.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2.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5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53.xml"/><Relationship Id="rId5" Type="http://schemas.openxmlformats.org/officeDocument/2006/relationships/image" Target="../media/image48.png"/><Relationship Id="rId4" Type="http://schemas.openxmlformats.org/officeDocument/2006/relationships/image" Target="../media/image47.png"/></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53.xml"/><Relationship Id="rId4" Type="http://schemas.openxmlformats.org/officeDocument/2006/relationships/image" Target="../media/image51.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4.xml"/></Relationships>
</file>

<file path=ppt/slides/_rels/slide4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2.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2.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53.xml"/><Relationship Id="rId4" Type="http://schemas.openxmlformats.org/officeDocument/2006/relationships/image" Target="../media/image55.png"/></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53.xml"/><Relationship Id="rId5" Type="http://schemas.openxmlformats.org/officeDocument/2006/relationships/image" Target="../media/image59.png"/><Relationship Id="rId4" Type="http://schemas.openxmlformats.org/officeDocument/2006/relationships/image" Target="../media/image58.png"/></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53.xml"/><Relationship Id="rId5" Type="http://schemas.openxmlformats.org/officeDocument/2006/relationships/image" Target="../media/image63.png"/><Relationship Id="rId4" Type="http://schemas.openxmlformats.org/officeDocument/2006/relationships/image" Target="../media/image62.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6.xml"/></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6.xml"/><Relationship Id="rId1" Type="http://schemas.openxmlformats.org/officeDocument/2006/relationships/slideLayout" Target="../slideLayouts/slideLayout46.xml"/><Relationship Id="rId4" Type="http://schemas.openxmlformats.org/officeDocument/2006/relationships/image" Target="../media/image65.jpeg"/></Relationships>
</file>

<file path=ppt/slides/_rels/slide5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7.xml"/><Relationship Id="rId1" Type="http://schemas.openxmlformats.org/officeDocument/2006/relationships/slideLayout" Target="../slideLayouts/slideLayout46.xml"/><Relationship Id="rId4" Type="http://schemas.openxmlformats.org/officeDocument/2006/relationships/chart" Target="../charts/char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6.xml"/></Relationships>
</file>

<file path=ppt/slides/_rels/slide5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9.xml"/><Relationship Id="rId1" Type="http://schemas.openxmlformats.org/officeDocument/2006/relationships/slideLayout" Target="../slideLayouts/slideLayout46.xml"/><Relationship Id="rId4" Type="http://schemas.openxmlformats.org/officeDocument/2006/relationships/image" Target="../media/image68.jpe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7.xml"/></Relationships>
</file>

<file path=ppt/slides/_rels/slide6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1.xml"/><Relationship Id="rId1" Type="http://schemas.openxmlformats.org/officeDocument/2006/relationships/slideLayout" Target="../slideLayouts/slideLayout46.xml"/><Relationship Id="rId5" Type="http://schemas.openxmlformats.org/officeDocument/2006/relationships/image" Target="../media/image71.jpeg"/><Relationship Id="rId4" Type="http://schemas.openxmlformats.org/officeDocument/2006/relationships/image" Target="../media/image70.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7.xml"/></Relationships>
</file>

<file path=ppt/slides/_rels/slide6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yellow and red logo&#10;&#10;Description automatically generated with medium confidence">
            <a:extLst>
              <a:ext uri="{FF2B5EF4-FFF2-40B4-BE49-F238E27FC236}">
                <a16:creationId xmlns:a16="http://schemas.microsoft.com/office/drawing/2014/main" id="{73940095-7E5F-87C9-C48A-0ED8FFA1C09F}"/>
              </a:ext>
            </a:extLst>
          </p:cNvPr>
          <p:cNvPicPr>
            <a:picLocks noChangeAspect="1"/>
          </p:cNvPicPr>
          <p:nvPr/>
        </p:nvPicPr>
        <p:blipFill>
          <a:blip r:embed="rId2"/>
          <a:stretch>
            <a:fillRect/>
          </a:stretch>
        </p:blipFill>
        <p:spPr>
          <a:xfrm>
            <a:off x="0" y="-76200"/>
            <a:ext cx="9241833" cy="6934200"/>
          </a:xfrm>
          <a:prstGeom prst="rect">
            <a:avLst/>
          </a:prstGeom>
        </p:spPr>
      </p:pic>
      <p:sp>
        <p:nvSpPr>
          <p:cNvPr id="5" name="Slide Number Placeholder 4">
            <a:extLst>
              <a:ext uri="{FF2B5EF4-FFF2-40B4-BE49-F238E27FC236}">
                <a16:creationId xmlns:a16="http://schemas.microsoft.com/office/drawing/2014/main" id="{110256D2-44D8-F940-93A4-FDEBBAEA4AEB}"/>
              </a:ext>
            </a:extLst>
          </p:cNvPr>
          <p:cNvSpPr>
            <a:spLocks noGrp="1"/>
          </p:cNvSpPr>
          <p:nvPr>
            <p:ph type="sldNum" sz="quarter" idx="12"/>
          </p:nvPr>
        </p:nvSpPr>
        <p:spPr>
          <a:xfrm>
            <a:off x="8737498" y="5438962"/>
            <a:ext cx="350520" cy="273844"/>
          </a:xfrm>
        </p:spPr>
        <p:txBody>
          <a:bodyPr/>
          <a:lstStyle/>
          <a:p>
            <a:pPr defTabSz="685800" eaLnBrk="1" fontAlgn="auto" hangingPunct="1">
              <a:spcBef>
                <a:spcPts val="0"/>
              </a:spcBef>
              <a:spcAft>
                <a:spcPts val="0"/>
              </a:spcAft>
            </a:pPr>
            <a:fld id="{9CF06D28-0BE3-284D-A172-81E312E501C2}" type="slidenum">
              <a:rPr lang="en-US">
                <a:solidFill>
                  <a:prstClr val="black">
                    <a:tint val="75000"/>
                  </a:prstClr>
                </a:solidFill>
                <a:latin typeface="Calibri" panose="020F0502020204030204"/>
                <a:ea typeface="+mn-ea"/>
              </a:rPr>
              <a:pPr defTabSz="685800" eaLnBrk="1" fontAlgn="auto" hangingPunct="1">
                <a:spcBef>
                  <a:spcPts val="0"/>
                </a:spcBef>
                <a:spcAft>
                  <a:spcPts val="0"/>
                </a:spcAft>
              </a:pPr>
              <a:t>1</a:t>
            </a:fld>
            <a:endParaRPr lang="en-US">
              <a:solidFill>
                <a:prstClr val="black">
                  <a:tint val="75000"/>
                </a:prstClr>
              </a:solidFill>
              <a:latin typeface="Calibri" panose="020F0502020204030204"/>
              <a:ea typeface="+mn-ea"/>
            </a:endParaRPr>
          </a:p>
        </p:txBody>
      </p:sp>
      <p:sp>
        <p:nvSpPr>
          <p:cNvPr id="11" name="Rectangle 2">
            <a:extLst>
              <a:ext uri="{FF2B5EF4-FFF2-40B4-BE49-F238E27FC236}">
                <a16:creationId xmlns:a16="http://schemas.microsoft.com/office/drawing/2014/main" id="{00BFCBA4-A9A0-5742-A6B3-596068284B7C}"/>
              </a:ext>
            </a:extLst>
          </p:cNvPr>
          <p:cNvSpPr txBox="1">
            <a:spLocks noChangeArrowheads="1"/>
          </p:cNvSpPr>
          <p:nvPr/>
        </p:nvSpPr>
        <p:spPr>
          <a:xfrm>
            <a:off x="371139" y="1371600"/>
            <a:ext cx="6535271" cy="2791089"/>
          </a:xfrm>
          <a:prstGeom prst="rect">
            <a:avLst/>
          </a:prstGeom>
        </p:spPr>
        <p:txBody>
          <a:bodyPr>
            <a:noAutofit/>
          </a:bodyPr>
          <a:lstStyle>
            <a:lvl1pPr algn="ctr" defTabSz="914400" rtl="0" eaLnBrk="1" latinLnBrk="0" hangingPunct="1">
              <a:lnSpc>
                <a:spcPct val="90000"/>
              </a:lnSpc>
              <a:spcBef>
                <a:spcPct val="0"/>
              </a:spcBef>
              <a:buNone/>
              <a:defRPr sz="3600" b="1" kern="1200">
                <a:solidFill>
                  <a:srgbClr val="990001"/>
                </a:solidFill>
                <a:latin typeface="Arial" panose="020B0604020202020204" pitchFamily="34" charset="0"/>
                <a:ea typeface="+mj-ea"/>
                <a:cs typeface="Arial" panose="020B0604020202020204" pitchFamily="34" charset="0"/>
              </a:defRPr>
            </a:lvl1pPr>
          </a:lstStyle>
          <a:p>
            <a:pPr algn="l" defTabSz="685800" fontAlgn="auto">
              <a:spcAft>
                <a:spcPts val="0"/>
              </a:spcAft>
              <a:defRPr/>
            </a:pPr>
            <a:endParaRPr lang="en-US" sz="1200" i="1" dirty="0">
              <a:solidFill>
                <a:srgbClr val="ED7D31"/>
              </a:solidFill>
              <a:effectLst>
                <a:outerShdw blurRad="38100" dist="38100" dir="2700000" algn="tl">
                  <a:srgbClr val="000000"/>
                </a:outerShdw>
              </a:effectLst>
            </a:endParaRPr>
          </a:p>
          <a:p>
            <a:pPr eaLnBrk="1" hangingPunct="1"/>
            <a:r>
              <a:rPr lang="en-US" sz="2400" dirty="0">
                <a:latin typeface="Arial" charset="0"/>
                <a:cs typeface="Arial" charset="0"/>
              </a:rPr>
              <a:t>Adjuvant Endocrine Therapy For Postmenopausal Women</a:t>
            </a:r>
          </a:p>
          <a:p>
            <a:pPr eaLnBrk="1" hangingPunct="1"/>
            <a:endParaRPr lang="en-US" sz="2000" dirty="0">
              <a:latin typeface="Arial" charset="0"/>
              <a:cs typeface="Arial" charset="0"/>
            </a:endParaRPr>
          </a:p>
          <a:p>
            <a:pPr eaLnBrk="1" hangingPunct="1"/>
            <a:endParaRPr lang="en-US" sz="1600" dirty="0">
              <a:latin typeface="Arial" charset="0"/>
              <a:cs typeface="Arial" charset="0"/>
            </a:endParaRPr>
          </a:p>
          <a:p>
            <a:pPr eaLnBrk="1" hangingPunct="1"/>
            <a:endParaRPr lang="en-US" sz="1600" dirty="0">
              <a:latin typeface="Arial" charset="0"/>
              <a:cs typeface="Arial" charset="0"/>
            </a:endParaRPr>
          </a:p>
          <a:p>
            <a:pPr eaLnBrk="1" hangingPunct="1"/>
            <a:endParaRPr lang="en-US" sz="1600" dirty="0">
              <a:latin typeface="Arial" charset="0"/>
              <a:cs typeface="Arial" charset="0"/>
            </a:endParaRPr>
          </a:p>
          <a:p>
            <a:pPr eaLnBrk="1" hangingPunct="1"/>
            <a:r>
              <a:rPr lang="en-US" sz="1600" dirty="0">
                <a:solidFill>
                  <a:schemeClr val="tx1"/>
                </a:solidFill>
                <a:latin typeface="Arial" charset="0"/>
                <a:cs typeface="Arial" charset="0"/>
              </a:rPr>
              <a:t>William J. Gradishar MD FACP FASCO</a:t>
            </a:r>
          </a:p>
          <a:p>
            <a:pPr eaLnBrk="1" hangingPunct="1"/>
            <a:r>
              <a:rPr lang="en-US" sz="1400" dirty="0">
                <a:solidFill>
                  <a:schemeClr val="tx1"/>
                </a:solidFill>
                <a:latin typeface="Arial" charset="0"/>
                <a:cs typeface="Arial" charset="0"/>
              </a:rPr>
              <a:t>Betsy Bramsen Professor of Breast Oncology</a:t>
            </a:r>
          </a:p>
          <a:p>
            <a:pPr eaLnBrk="1" hangingPunct="1"/>
            <a:r>
              <a:rPr lang="en-US" sz="1400">
                <a:solidFill>
                  <a:schemeClr val="tx1"/>
                </a:solidFill>
                <a:latin typeface="Arial" charset="0"/>
                <a:cs typeface="Arial" charset="0"/>
              </a:rPr>
              <a:t>Director</a:t>
            </a:r>
            <a:r>
              <a:rPr lang="en-US" sz="1400" dirty="0">
                <a:solidFill>
                  <a:schemeClr val="tx1"/>
                </a:solidFill>
                <a:latin typeface="Arial" charset="0"/>
                <a:cs typeface="Arial" charset="0"/>
              </a:rPr>
              <a:t>, Maggie Daley Center for Women’s Cancer Care</a:t>
            </a:r>
          </a:p>
          <a:p>
            <a:pPr eaLnBrk="1" hangingPunct="1"/>
            <a:r>
              <a:rPr lang="en-US" sz="1400" dirty="0">
                <a:solidFill>
                  <a:schemeClr val="tx1"/>
                </a:solidFill>
                <a:latin typeface="Arial" charset="0"/>
                <a:cs typeface="Arial" charset="0"/>
              </a:rPr>
              <a:t>Robert H. Lurie Comprehensive Cancer Center</a:t>
            </a:r>
          </a:p>
          <a:p>
            <a:pPr eaLnBrk="1" hangingPunct="1"/>
            <a:r>
              <a:rPr lang="en-US" sz="1400" dirty="0">
                <a:solidFill>
                  <a:schemeClr val="tx1"/>
                </a:solidFill>
                <a:latin typeface="Arial" charset="0"/>
                <a:cs typeface="Arial" charset="0"/>
              </a:rPr>
              <a:t>Northwestern University</a:t>
            </a:r>
          </a:p>
          <a:p>
            <a:pPr algn="l" defTabSz="685800" fontAlgn="auto">
              <a:spcAft>
                <a:spcPts val="0"/>
              </a:spcAft>
              <a:defRPr/>
            </a:pPr>
            <a:endParaRPr lang="en-US" sz="1200" i="1" dirty="0">
              <a:solidFill>
                <a:srgbClr val="ED7D31"/>
              </a:solidFill>
              <a:effectLst>
                <a:outerShdw blurRad="38100" dist="38100" dir="2700000" algn="tl">
                  <a:srgbClr val="000000"/>
                </a:outerShdw>
              </a:effectLst>
            </a:endParaRPr>
          </a:p>
        </p:txBody>
      </p:sp>
      <p:pic>
        <p:nvPicPr>
          <p:cNvPr id="3" name="Picture 2" descr="A black background with red text&#10;&#10;Description automatically generated">
            <a:extLst>
              <a:ext uri="{FF2B5EF4-FFF2-40B4-BE49-F238E27FC236}">
                <a16:creationId xmlns:a16="http://schemas.microsoft.com/office/drawing/2014/main" id="{5C9E7835-541E-B0CF-596A-0D7F8E1E9856}"/>
              </a:ext>
            </a:extLst>
          </p:cNvPr>
          <p:cNvPicPr>
            <a:picLocks noChangeAspect="1"/>
          </p:cNvPicPr>
          <p:nvPr/>
        </p:nvPicPr>
        <p:blipFill>
          <a:blip r:embed="rId3"/>
          <a:stretch>
            <a:fillRect/>
          </a:stretch>
        </p:blipFill>
        <p:spPr>
          <a:xfrm>
            <a:off x="403996" y="152400"/>
            <a:ext cx="1765643" cy="826811"/>
          </a:xfrm>
          <a:prstGeom prst="rect">
            <a:avLst/>
          </a:prstGeom>
        </p:spPr>
      </p:pic>
    </p:spTree>
    <p:extLst>
      <p:ext uri="{BB962C8B-B14F-4D97-AF65-F5344CB8AC3E}">
        <p14:creationId xmlns:p14="http://schemas.microsoft.com/office/powerpoint/2010/main" val="33951572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cstate="print"/>
          <a:srcRect/>
          <a:stretch>
            <a:fillRect/>
          </a:stretch>
        </p:blipFill>
        <p:spPr bwMode="auto">
          <a:xfrm>
            <a:off x="838200" y="839048"/>
            <a:ext cx="6394080" cy="5409352"/>
          </a:xfrm>
          <a:prstGeom prst="rect">
            <a:avLst/>
          </a:prstGeom>
          <a:noFill/>
          <a:ln w="9525">
            <a:noFill/>
            <a:round/>
            <a:headEnd/>
            <a:tailEnd/>
          </a:ln>
          <a:effectLst/>
        </p:spPr>
      </p:pic>
      <p:sp>
        <p:nvSpPr>
          <p:cNvPr id="3076" name="Text Box 4"/>
          <p:cNvSpPr txBox="1">
            <a:spLocks noChangeArrowheads="1"/>
          </p:cNvSpPr>
          <p:nvPr/>
        </p:nvSpPr>
        <p:spPr bwMode="auto">
          <a:xfrm>
            <a:off x="304800" y="6525211"/>
            <a:ext cx="3918240" cy="231864"/>
          </a:xfrm>
          <a:prstGeom prst="rect">
            <a:avLst/>
          </a:prstGeom>
          <a:noFill/>
          <a:ln w="9525">
            <a:noFill/>
            <a:round/>
            <a:headEnd/>
            <a:tailEnd/>
          </a:ln>
          <a:effectLst/>
        </p:spPr>
        <p:txBody>
          <a:bodyPr lIns="0" tIns="0" rIns="0" bIns="0"/>
          <a:lstStyle/>
          <a:p>
            <a:pPr>
              <a:tabLst>
                <a:tab pos="656650" algn="l"/>
                <a:tab pos="1313299" algn="l"/>
                <a:tab pos="1969949" algn="l"/>
                <a:tab pos="2626599" algn="l"/>
                <a:tab pos="3283248" algn="l"/>
              </a:tabLst>
            </a:pPr>
            <a:r>
              <a:rPr lang="en-GB" sz="1400" dirty="0">
                <a:solidFill>
                  <a:srgbClr val="000000"/>
                </a:solidFill>
                <a:latin typeface="+mn-lt"/>
              </a:rPr>
              <a:t>Jatoi I et al. J Clin Oncol. 2011;29:2301-2304.</a:t>
            </a:r>
          </a:p>
        </p:txBody>
      </p:sp>
      <p:sp>
        <p:nvSpPr>
          <p:cNvPr id="3079" name="Text Box 7"/>
          <p:cNvSpPr txBox="1">
            <a:spLocks noChangeArrowheads="1"/>
          </p:cNvSpPr>
          <p:nvPr/>
        </p:nvSpPr>
        <p:spPr bwMode="auto">
          <a:xfrm>
            <a:off x="0" y="323557"/>
            <a:ext cx="9144000" cy="576199"/>
          </a:xfrm>
          <a:prstGeom prst="rect">
            <a:avLst/>
          </a:prstGeom>
          <a:noFill/>
          <a:ln w="9525">
            <a:noFill/>
            <a:miter lim="800000"/>
            <a:headEnd/>
            <a:tailEnd/>
          </a:ln>
          <a:effectLst/>
        </p:spPr>
        <p:txBody>
          <a:bodyPr wrap="square" lIns="82945" tIns="41473" rIns="82945" bIns="41473">
            <a:spAutoFit/>
          </a:bodyPr>
          <a:lstStyle/>
          <a:p>
            <a:pPr algn="ctr"/>
            <a:r>
              <a:rPr lang="en-US" sz="1600" b="1" dirty="0">
                <a:solidFill>
                  <a:srgbClr val="7030A0"/>
                </a:solidFill>
                <a:latin typeface="Arial" charset="0"/>
              </a:rPr>
              <a:t>Time Dependence of Breast Cancer Recurrence in </a:t>
            </a:r>
          </a:p>
          <a:p>
            <a:pPr algn="ctr"/>
            <a:r>
              <a:rPr lang="en-US" sz="1600" b="1" dirty="0">
                <a:solidFill>
                  <a:srgbClr val="7030A0"/>
                </a:solidFill>
                <a:latin typeface="Arial" charset="0"/>
              </a:rPr>
              <a:t>Subsets Defined by Genomic Assays</a:t>
            </a:r>
          </a:p>
        </p:txBody>
      </p:sp>
      <p:sp>
        <p:nvSpPr>
          <p:cNvPr id="3080" name="Text Box 8"/>
          <p:cNvSpPr txBox="1">
            <a:spLocks noChangeArrowheads="1"/>
          </p:cNvSpPr>
          <p:nvPr/>
        </p:nvSpPr>
        <p:spPr bwMode="auto">
          <a:xfrm>
            <a:off x="7405920" y="1147801"/>
            <a:ext cx="1738080" cy="4392628"/>
          </a:xfrm>
          <a:prstGeom prst="rect">
            <a:avLst/>
          </a:prstGeom>
          <a:noFill/>
          <a:ln w="9525">
            <a:noFill/>
            <a:miter lim="800000"/>
            <a:headEnd/>
            <a:tailEnd/>
          </a:ln>
          <a:effectLst/>
        </p:spPr>
        <p:txBody>
          <a:bodyPr wrap="square" lIns="82945" tIns="41473" rIns="82945" bIns="41473">
            <a:spAutoFit/>
          </a:bodyPr>
          <a:lstStyle/>
          <a:p>
            <a:r>
              <a:rPr lang="en-US" sz="2000" dirty="0">
                <a:solidFill>
                  <a:srgbClr val="FF0000"/>
                </a:solidFill>
                <a:latin typeface="Arial" charset="0"/>
              </a:rPr>
              <a:t>Intrinsic/</a:t>
            </a:r>
          </a:p>
          <a:p>
            <a:r>
              <a:rPr lang="en-US" sz="2000" dirty="0">
                <a:solidFill>
                  <a:srgbClr val="FF0000"/>
                </a:solidFill>
                <a:latin typeface="Arial" charset="0"/>
              </a:rPr>
              <a:t>PAM50</a:t>
            </a:r>
          </a:p>
          <a:p>
            <a:endParaRPr lang="en-US" sz="2000" dirty="0">
              <a:solidFill>
                <a:srgbClr val="FF0000"/>
              </a:solidFill>
              <a:latin typeface="Arial" charset="0"/>
            </a:endParaRPr>
          </a:p>
          <a:p>
            <a:endParaRPr lang="en-US" sz="2000" dirty="0">
              <a:solidFill>
                <a:srgbClr val="FF0000"/>
              </a:solidFill>
              <a:latin typeface="Arial" charset="0"/>
            </a:endParaRPr>
          </a:p>
          <a:p>
            <a:endParaRPr lang="en-US" sz="2000" dirty="0">
              <a:solidFill>
                <a:srgbClr val="FF0000"/>
              </a:solidFill>
              <a:latin typeface="Arial" charset="0"/>
            </a:endParaRPr>
          </a:p>
          <a:p>
            <a:endParaRPr lang="en-US" sz="2000" dirty="0">
              <a:solidFill>
                <a:srgbClr val="FF0000"/>
              </a:solidFill>
              <a:latin typeface="Arial" charset="0"/>
            </a:endParaRPr>
          </a:p>
          <a:p>
            <a:r>
              <a:rPr lang="en-US" sz="2000" dirty="0">
                <a:solidFill>
                  <a:srgbClr val="FF0000"/>
                </a:solidFill>
                <a:latin typeface="Arial" charset="0"/>
              </a:rPr>
              <a:t>70 Gene Signature</a:t>
            </a:r>
          </a:p>
          <a:p>
            <a:endParaRPr lang="en-US" sz="2000" dirty="0">
              <a:solidFill>
                <a:srgbClr val="FF0000"/>
              </a:solidFill>
              <a:latin typeface="Arial" charset="0"/>
            </a:endParaRPr>
          </a:p>
          <a:p>
            <a:endParaRPr lang="en-US" sz="2000" dirty="0">
              <a:solidFill>
                <a:srgbClr val="FF0000"/>
              </a:solidFill>
              <a:latin typeface="Arial" charset="0"/>
            </a:endParaRPr>
          </a:p>
          <a:p>
            <a:endParaRPr lang="en-US" sz="2000" dirty="0">
              <a:solidFill>
                <a:srgbClr val="FF0000"/>
              </a:solidFill>
              <a:latin typeface="Arial" charset="0"/>
            </a:endParaRPr>
          </a:p>
          <a:p>
            <a:endParaRPr lang="en-US" sz="2000" dirty="0">
              <a:solidFill>
                <a:srgbClr val="FF0000"/>
              </a:solidFill>
              <a:latin typeface="Arial" charset="0"/>
            </a:endParaRPr>
          </a:p>
          <a:p>
            <a:endParaRPr lang="en-US" sz="2000" dirty="0">
              <a:solidFill>
                <a:srgbClr val="FF0000"/>
              </a:solidFill>
              <a:latin typeface="Arial" charset="0"/>
            </a:endParaRPr>
          </a:p>
          <a:p>
            <a:r>
              <a:rPr lang="en-US" sz="2000" dirty="0">
                <a:solidFill>
                  <a:srgbClr val="FF0000"/>
                </a:solidFill>
                <a:latin typeface="Arial" charset="0"/>
              </a:rPr>
              <a:t>21 Gene RS</a:t>
            </a:r>
          </a:p>
        </p:txBody>
      </p:sp>
      <p:cxnSp>
        <p:nvCxnSpPr>
          <p:cNvPr id="4" name="Straight Arrow Connector 3">
            <a:extLst>
              <a:ext uri="{FF2B5EF4-FFF2-40B4-BE49-F238E27FC236}">
                <a16:creationId xmlns:a16="http://schemas.microsoft.com/office/drawing/2014/main" id="{8181AB67-BC89-E641-B469-7B90093DDDD8}"/>
              </a:ext>
            </a:extLst>
          </p:cNvPr>
          <p:cNvCxnSpPr>
            <a:cxnSpLocks/>
          </p:cNvCxnSpPr>
          <p:nvPr/>
        </p:nvCxnSpPr>
        <p:spPr>
          <a:xfrm flipH="1">
            <a:off x="6019800" y="1828800"/>
            <a:ext cx="228600" cy="304800"/>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8981560A-9951-3544-AEA1-CD29FFD77470}"/>
              </a:ext>
            </a:extLst>
          </p:cNvPr>
          <p:cNvCxnSpPr/>
          <p:nvPr/>
        </p:nvCxnSpPr>
        <p:spPr>
          <a:xfrm flipH="1">
            <a:off x="6019800" y="3581400"/>
            <a:ext cx="381000" cy="304800"/>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30E0022A-2A68-6B4E-BE64-20EFB3351F1B}"/>
              </a:ext>
            </a:extLst>
          </p:cNvPr>
          <p:cNvCxnSpPr>
            <a:cxnSpLocks/>
          </p:cNvCxnSpPr>
          <p:nvPr/>
        </p:nvCxnSpPr>
        <p:spPr>
          <a:xfrm flipH="1">
            <a:off x="5791200" y="5334000"/>
            <a:ext cx="304800" cy="304800"/>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id="{18FAF18A-D8FA-5C93-496A-F32F736B6D05}"/>
              </a:ext>
            </a:extLst>
          </p:cNvPr>
          <p:cNvSpPr/>
          <p:nvPr/>
        </p:nvSpPr>
        <p:spPr>
          <a:xfrm>
            <a:off x="1371600" y="0"/>
            <a:ext cx="1447800" cy="381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39726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idx="4294967295"/>
          </p:nvPr>
        </p:nvSpPr>
        <p:spPr>
          <a:xfrm>
            <a:off x="0" y="228600"/>
            <a:ext cx="9144000" cy="1143000"/>
          </a:xfrm>
        </p:spPr>
        <p:txBody>
          <a:bodyPr>
            <a:normAutofit/>
          </a:bodyPr>
          <a:lstStyle/>
          <a:p>
            <a:r>
              <a:rPr lang="en-US" sz="2800" dirty="0">
                <a:solidFill>
                  <a:srgbClr val="7030A0"/>
                </a:solidFill>
                <a:ea typeface="ＭＳ Ｐゴシック" charset="-128"/>
                <a:cs typeface="ＭＳ Ｐゴシック" charset="-128"/>
              </a:rPr>
              <a:t>Dormancy Implications</a:t>
            </a:r>
          </a:p>
        </p:txBody>
      </p:sp>
      <p:sp>
        <p:nvSpPr>
          <p:cNvPr id="33795" name="Content Placeholder 2"/>
          <p:cNvSpPr>
            <a:spLocks noGrp="1"/>
          </p:cNvSpPr>
          <p:nvPr>
            <p:ph idx="4294967295"/>
          </p:nvPr>
        </p:nvSpPr>
        <p:spPr>
          <a:xfrm>
            <a:off x="762000" y="1600200"/>
            <a:ext cx="7467600" cy="4525963"/>
          </a:xfrm>
        </p:spPr>
        <p:txBody>
          <a:bodyPr/>
          <a:lstStyle/>
          <a:p>
            <a:r>
              <a:rPr lang="en-US" dirty="0">
                <a:ea typeface="ＭＳ Ｐゴシック" charset="-128"/>
                <a:cs typeface="ＭＳ Ｐゴシック" charset="-128"/>
              </a:rPr>
              <a:t>Therapies targeting proliferating cells may not affect dormant cells</a:t>
            </a:r>
          </a:p>
          <a:p>
            <a:r>
              <a:rPr lang="en-US" dirty="0">
                <a:ea typeface="ＭＳ Ｐゴシック" charset="-128"/>
                <a:cs typeface="ＭＳ Ｐゴシック" charset="-128"/>
              </a:rPr>
              <a:t>As therapies targeting proliferating cells improve, dormant cells will become the major cause of breast cancer death</a:t>
            </a:r>
          </a:p>
          <a:p>
            <a:r>
              <a:rPr lang="en-US" dirty="0">
                <a:ea typeface="ＭＳ Ｐゴシック" charset="-128"/>
                <a:cs typeface="ＭＳ Ｐゴシック" charset="-128"/>
              </a:rPr>
              <a:t>Targeting dormant cells will become a major challenge for some (not all) of breast cancer</a:t>
            </a:r>
          </a:p>
        </p:txBody>
      </p:sp>
      <p:sp>
        <p:nvSpPr>
          <p:cNvPr id="2" name="Rectangle 1">
            <a:extLst>
              <a:ext uri="{FF2B5EF4-FFF2-40B4-BE49-F238E27FC236}">
                <a16:creationId xmlns:a16="http://schemas.microsoft.com/office/drawing/2014/main" id="{1C147C73-574D-3441-5826-10959803F20F}"/>
              </a:ext>
            </a:extLst>
          </p:cNvPr>
          <p:cNvSpPr/>
          <p:nvPr/>
        </p:nvSpPr>
        <p:spPr>
          <a:xfrm>
            <a:off x="1371600" y="0"/>
            <a:ext cx="1447800" cy="381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28532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8D108-4F9F-CCBC-358D-ED1477B15108}"/>
              </a:ext>
            </a:extLst>
          </p:cNvPr>
          <p:cNvSpPr>
            <a:spLocks noGrp="1"/>
          </p:cNvSpPr>
          <p:nvPr>
            <p:ph type="title"/>
          </p:nvPr>
        </p:nvSpPr>
        <p:spPr/>
        <p:txBody>
          <a:bodyPr/>
          <a:lstStyle/>
          <a:p>
            <a:r>
              <a:rPr lang="en-US" dirty="0">
                <a:solidFill>
                  <a:srgbClr val="7030A0"/>
                </a:solidFill>
              </a:rPr>
              <a:t>What is HR+ Breast Cancer?</a:t>
            </a:r>
          </a:p>
        </p:txBody>
      </p:sp>
      <p:sp>
        <p:nvSpPr>
          <p:cNvPr id="3" name="Slide Number Placeholder 2">
            <a:extLst>
              <a:ext uri="{FF2B5EF4-FFF2-40B4-BE49-F238E27FC236}">
                <a16:creationId xmlns:a16="http://schemas.microsoft.com/office/drawing/2014/main" id="{13469B3C-6771-1AA0-C68D-573B18237CEB}"/>
              </a:ext>
            </a:extLst>
          </p:cNvPr>
          <p:cNvSpPr>
            <a:spLocks noGrp="1"/>
          </p:cNvSpPr>
          <p:nvPr>
            <p:ph type="sldNum" sz="quarter" idx="12"/>
          </p:nvPr>
        </p:nvSpPr>
        <p:spPr/>
        <p:txBody>
          <a:bodyPr/>
          <a:lstStyle/>
          <a:p>
            <a:fld id="{7DFC1CBA-4892-A140-A01E-A83B9C8F6E3B}" type="slidenum">
              <a:rPr lang="en-US" smtClean="0"/>
              <a:pPr/>
              <a:t>12</a:t>
            </a:fld>
            <a:endParaRPr lang="en-US" dirty="0"/>
          </a:p>
        </p:txBody>
      </p:sp>
      <p:sp>
        <p:nvSpPr>
          <p:cNvPr id="8" name="TextBox 7">
            <a:extLst>
              <a:ext uri="{FF2B5EF4-FFF2-40B4-BE49-F238E27FC236}">
                <a16:creationId xmlns:a16="http://schemas.microsoft.com/office/drawing/2014/main" id="{B268E604-6C5E-401D-AE86-D513BB9741E7}"/>
              </a:ext>
            </a:extLst>
          </p:cNvPr>
          <p:cNvSpPr txBox="1"/>
          <p:nvPr/>
        </p:nvSpPr>
        <p:spPr>
          <a:xfrm>
            <a:off x="-32363" y="1752600"/>
            <a:ext cx="4718663" cy="646331"/>
          </a:xfrm>
          <a:prstGeom prst="rect">
            <a:avLst/>
          </a:prstGeom>
          <a:noFill/>
        </p:spPr>
        <p:txBody>
          <a:bodyPr wrap="square">
            <a:spAutoFit/>
          </a:bodyPr>
          <a:lstStyle/>
          <a:p>
            <a:pPr algn="ctr"/>
            <a:r>
              <a:rPr lang="en-US" sz="1800" b="1" dirty="0">
                <a:solidFill>
                  <a:srgbClr val="1B1B1B"/>
                </a:solidFill>
                <a:highlight>
                  <a:srgbClr val="FFFFFF"/>
                </a:highlight>
                <a:latin typeface="Roboto" panose="02000000000000000000" pitchFamily="2" charset="0"/>
              </a:rPr>
              <a:t>No Benefit in the Group with Lowest ER Expression</a:t>
            </a:r>
            <a:endParaRPr lang="en-US" sz="1800" b="1" dirty="0"/>
          </a:p>
        </p:txBody>
      </p:sp>
      <p:sp>
        <p:nvSpPr>
          <p:cNvPr id="11" name="AutoShape 10">
            <a:extLst>
              <a:ext uri="{FF2B5EF4-FFF2-40B4-BE49-F238E27FC236}">
                <a16:creationId xmlns:a16="http://schemas.microsoft.com/office/drawing/2014/main" id="{AE63D70D-B49B-8559-0020-8D13EA1AA052}"/>
              </a:ext>
            </a:extLst>
          </p:cNvPr>
          <p:cNvSpPr>
            <a:spLocks noChangeAspect="1" noChangeArrowheads="1"/>
          </p:cNvSpPr>
          <p:nvPr/>
        </p:nvSpPr>
        <p:spPr bwMode="auto">
          <a:xfrm>
            <a:off x="4457700" y="33147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pic>
        <p:nvPicPr>
          <p:cNvPr id="14" name="Picture 13" descr="A close-up of a paper&#10;&#10;Description automatically generated">
            <a:extLst>
              <a:ext uri="{FF2B5EF4-FFF2-40B4-BE49-F238E27FC236}">
                <a16:creationId xmlns:a16="http://schemas.microsoft.com/office/drawing/2014/main" id="{B5BEE973-AB54-BB5D-F332-CDDBB4B64D4E}"/>
              </a:ext>
            </a:extLst>
          </p:cNvPr>
          <p:cNvPicPr>
            <a:picLocks noChangeAspect="1"/>
          </p:cNvPicPr>
          <p:nvPr/>
        </p:nvPicPr>
        <p:blipFill>
          <a:blip r:embed="rId3" cstate="screen">
            <a:extLst>
              <a:ext uri="{28A0092B-C50C-407E-A947-70E740481C1C}">
                <a14:useLocalDpi xmlns:a14="http://schemas.microsoft.com/office/drawing/2010/main"/>
              </a:ext>
            </a:extLst>
          </a:blip>
          <a:srcRect l="63492" b="48889"/>
          <a:stretch/>
        </p:blipFill>
        <p:spPr>
          <a:xfrm>
            <a:off x="2737353" y="2528888"/>
            <a:ext cx="1720347" cy="2628900"/>
          </a:xfrm>
          <a:prstGeom prst="rect">
            <a:avLst/>
          </a:prstGeom>
        </p:spPr>
      </p:pic>
      <p:pic>
        <p:nvPicPr>
          <p:cNvPr id="15" name="Picture 14" descr="A close-up of a paper&#10;&#10;Description automatically generated">
            <a:extLst>
              <a:ext uri="{FF2B5EF4-FFF2-40B4-BE49-F238E27FC236}">
                <a16:creationId xmlns:a16="http://schemas.microsoft.com/office/drawing/2014/main" id="{693AD25D-EE87-6C97-8834-22EFA9674A8D}"/>
              </a:ext>
            </a:extLst>
          </p:cNvPr>
          <p:cNvPicPr>
            <a:picLocks noChangeAspect="1"/>
          </p:cNvPicPr>
          <p:nvPr/>
        </p:nvPicPr>
        <p:blipFill>
          <a:blip r:embed="rId3" cstate="screen">
            <a:extLst>
              <a:ext uri="{28A0092B-C50C-407E-A947-70E740481C1C}">
                <a14:useLocalDpi xmlns:a14="http://schemas.microsoft.com/office/drawing/2010/main"/>
              </a:ext>
            </a:extLst>
          </a:blip>
          <a:srcRect l="1" r="48957" b="48889"/>
          <a:stretch/>
        </p:blipFill>
        <p:spPr>
          <a:xfrm>
            <a:off x="332068" y="2528888"/>
            <a:ext cx="2405285" cy="2628900"/>
          </a:xfrm>
          <a:prstGeom prst="rect">
            <a:avLst/>
          </a:prstGeom>
        </p:spPr>
      </p:pic>
      <p:sp>
        <p:nvSpPr>
          <p:cNvPr id="16" name="TextBox 15">
            <a:extLst>
              <a:ext uri="{FF2B5EF4-FFF2-40B4-BE49-F238E27FC236}">
                <a16:creationId xmlns:a16="http://schemas.microsoft.com/office/drawing/2014/main" id="{1BB5F4C1-AC6F-3076-8708-041325928524}"/>
              </a:ext>
            </a:extLst>
          </p:cNvPr>
          <p:cNvSpPr txBox="1">
            <a:spLocks noChangeArrowheads="1"/>
          </p:cNvSpPr>
          <p:nvPr/>
        </p:nvSpPr>
        <p:spPr bwMode="auto">
          <a:xfrm>
            <a:off x="2408447" y="5688941"/>
            <a:ext cx="1903342" cy="230832"/>
          </a:xfrm>
          <a:prstGeom prst="rect">
            <a:avLst/>
          </a:prstGeom>
          <a:noFill/>
          <a:ln w="9525">
            <a:noFill/>
            <a:miter lim="800000"/>
            <a:headEnd/>
            <a:tailEnd/>
          </a:ln>
        </p:spPr>
        <p:txBody>
          <a:bodyPr wrap="square" anchor="b">
            <a:spAutoFit/>
          </a:bodyPr>
          <a:lstStyle/>
          <a:p>
            <a:pPr algn="r"/>
            <a:r>
              <a:rPr lang="en-US" sz="900" dirty="0">
                <a:solidFill>
                  <a:schemeClr val="bg1"/>
                </a:solidFill>
              </a:rPr>
              <a:t>EBCTCG, Lancet 2011</a:t>
            </a:r>
          </a:p>
        </p:txBody>
      </p:sp>
      <p:sp>
        <p:nvSpPr>
          <p:cNvPr id="17" name="TextBox 16">
            <a:extLst>
              <a:ext uri="{FF2B5EF4-FFF2-40B4-BE49-F238E27FC236}">
                <a16:creationId xmlns:a16="http://schemas.microsoft.com/office/drawing/2014/main" id="{B3A1409E-ED8C-89F2-FEB7-5B20642C1593}"/>
              </a:ext>
            </a:extLst>
          </p:cNvPr>
          <p:cNvSpPr txBox="1">
            <a:spLocks noChangeArrowheads="1"/>
          </p:cNvSpPr>
          <p:nvPr/>
        </p:nvSpPr>
        <p:spPr bwMode="auto">
          <a:xfrm>
            <a:off x="6793425" y="5711563"/>
            <a:ext cx="1903342" cy="230832"/>
          </a:xfrm>
          <a:prstGeom prst="rect">
            <a:avLst/>
          </a:prstGeom>
          <a:noFill/>
          <a:ln w="9525">
            <a:noFill/>
            <a:miter lim="800000"/>
            <a:headEnd/>
            <a:tailEnd/>
          </a:ln>
        </p:spPr>
        <p:txBody>
          <a:bodyPr wrap="square" anchor="b">
            <a:spAutoFit/>
          </a:bodyPr>
          <a:lstStyle/>
          <a:p>
            <a:pPr algn="r"/>
            <a:r>
              <a:rPr lang="en-US" sz="900" dirty="0">
                <a:solidFill>
                  <a:schemeClr val="bg1"/>
                </a:solidFill>
              </a:rPr>
              <a:t>Choong et al, ASCO 2024</a:t>
            </a:r>
          </a:p>
        </p:txBody>
      </p:sp>
      <p:pic>
        <p:nvPicPr>
          <p:cNvPr id="18" name="Picture 2">
            <a:extLst>
              <a:ext uri="{FF2B5EF4-FFF2-40B4-BE49-F238E27FC236}">
                <a16:creationId xmlns:a16="http://schemas.microsoft.com/office/drawing/2014/main" id="{A313965D-9D63-1916-AA08-D8C7BF4D2BE5}"/>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784765" y="2402606"/>
            <a:ext cx="4270741" cy="2881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a:extLst>
              <a:ext uri="{FF2B5EF4-FFF2-40B4-BE49-F238E27FC236}">
                <a16:creationId xmlns:a16="http://schemas.microsoft.com/office/drawing/2014/main" id="{05FF2560-F10D-4D92-A7A8-7768E0A85A06}"/>
              </a:ext>
            </a:extLst>
          </p:cNvPr>
          <p:cNvSpPr txBox="1"/>
          <p:nvPr/>
        </p:nvSpPr>
        <p:spPr>
          <a:xfrm>
            <a:off x="4514850" y="1752600"/>
            <a:ext cx="4718663" cy="646331"/>
          </a:xfrm>
          <a:prstGeom prst="rect">
            <a:avLst/>
          </a:prstGeom>
          <a:noFill/>
        </p:spPr>
        <p:txBody>
          <a:bodyPr wrap="square">
            <a:spAutoFit/>
          </a:bodyPr>
          <a:lstStyle/>
          <a:p>
            <a:pPr algn="ctr"/>
            <a:r>
              <a:rPr lang="en-US" sz="1800" b="1" dirty="0">
                <a:solidFill>
                  <a:srgbClr val="1B1B1B"/>
                </a:solidFill>
                <a:highlight>
                  <a:srgbClr val="FFFFFF"/>
                </a:highlight>
                <a:latin typeface="Roboto" panose="02000000000000000000" pitchFamily="2" charset="0"/>
              </a:rPr>
              <a:t>Endocrine Therapy Omission in ER Low Disease</a:t>
            </a:r>
            <a:endParaRPr lang="en-US" sz="1800" b="1" dirty="0"/>
          </a:p>
        </p:txBody>
      </p:sp>
      <p:sp>
        <p:nvSpPr>
          <p:cNvPr id="4" name="Rectangle 3">
            <a:extLst>
              <a:ext uri="{FF2B5EF4-FFF2-40B4-BE49-F238E27FC236}">
                <a16:creationId xmlns:a16="http://schemas.microsoft.com/office/drawing/2014/main" id="{A22B9D85-19BA-1FD2-23EF-C4C55F16B6C4}"/>
              </a:ext>
            </a:extLst>
          </p:cNvPr>
          <p:cNvSpPr/>
          <p:nvPr/>
        </p:nvSpPr>
        <p:spPr>
          <a:xfrm>
            <a:off x="214312" y="2871788"/>
            <a:ext cx="4300538" cy="828675"/>
          </a:xfrm>
          <a:prstGeom prst="rect">
            <a:avLst/>
          </a:prstGeom>
          <a:no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TextBox 4">
            <a:extLst>
              <a:ext uri="{FF2B5EF4-FFF2-40B4-BE49-F238E27FC236}">
                <a16:creationId xmlns:a16="http://schemas.microsoft.com/office/drawing/2014/main" id="{49CF42BE-3B58-CFD3-8DA7-44EFC0CD7DF3}"/>
              </a:ext>
            </a:extLst>
          </p:cNvPr>
          <p:cNvSpPr txBox="1"/>
          <p:nvPr/>
        </p:nvSpPr>
        <p:spPr>
          <a:xfrm>
            <a:off x="214310" y="5688941"/>
            <a:ext cx="4516541" cy="584775"/>
          </a:xfrm>
          <a:prstGeom prst="rect">
            <a:avLst/>
          </a:prstGeom>
          <a:noFill/>
        </p:spPr>
        <p:txBody>
          <a:bodyPr wrap="square" rtlCol="0">
            <a:spAutoFit/>
          </a:bodyPr>
          <a:lstStyle/>
          <a:p>
            <a:pPr algn="ctr"/>
            <a:r>
              <a:rPr lang="en-US" sz="1400" dirty="0"/>
              <a:t>EBCTCG, </a:t>
            </a:r>
            <a:r>
              <a:rPr lang="fr-FR" sz="1400" dirty="0"/>
              <a:t>Lancet. 2011;378(9793):771-84. </a:t>
            </a:r>
            <a:endParaRPr lang="en-US" sz="1400" dirty="0"/>
          </a:p>
          <a:p>
            <a:endParaRPr lang="en-US" sz="1800" dirty="0"/>
          </a:p>
        </p:txBody>
      </p:sp>
      <p:sp>
        <p:nvSpPr>
          <p:cNvPr id="6" name="TextBox 5">
            <a:extLst>
              <a:ext uri="{FF2B5EF4-FFF2-40B4-BE49-F238E27FC236}">
                <a16:creationId xmlns:a16="http://schemas.microsoft.com/office/drawing/2014/main" id="{2AA9FF41-F65C-FC79-8BD0-47ED6F23778E}"/>
              </a:ext>
            </a:extLst>
          </p:cNvPr>
          <p:cNvSpPr txBox="1"/>
          <p:nvPr/>
        </p:nvSpPr>
        <p:spPr>
          <a:xfrm>
            <a:off x="4953000" y="5688941"/>
            <a:ext cx="3562350" cy="584775"/>
          </a:xfrm>
          <a:prstGeom prst="rect">
            <a:avLst/>
          </a:prstGeom>
          <a:noFill/>
        </p:spPr>
        <p:txBody>
          <a:bodyPr wrap="square" rtlCol="0">
            <a:spAutoFit/>
          </a:bodyPr>
          <a:lstStyle/>
          <a:p>
            <a:pPr algn="ctr"/>
            <a:r>
              <a:rPr lang="en-US" sz="1400" dirty="0"/>
              <a:t>Choong et al, ASCO 2024. Abstract 513.</a:t>
            </a:r>
          </a:p>
          <a:p>
            <a:endParaRPr lang="en-US" sz="1800" dirty="0"/>
          </a:p>
        </p:txBody>
      </p:sp>
    </p:spTree>
    <p:extLst>
      <p:ext uri="{BB962C8B-B14F-4D97-AF65-F5344CB8AC3E}">
        <p14:creationId xmlns:p14="http://schemas.microsoft.com/office/powerpoint/2010/main" val="1682213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0B9841E-5F1A-E254-4F95-4023197945F3}"/>
              </a:ext>
            </a:extLst>
          </p:cNvPr>
          <p:cNvSpPr>
            <a:spLocks noGrp="1"/>
          </p:cNvSpPr>
          <p:nvPr>
            <p:ph type="sldNum" sz="quarter" idx="12"/>
          </p:nvPr>
        </p:nvSpPr>
        <p:spPr/>
        <p:txBody>
          <a:bodyPr/>
          <a:lstStyle/>
          <a:p>
            <a:fld id="{9CF06D28-0BE3-284D-A172-81E312E501C2}" type="slidenum">
              <a:rPr lang="en-US" smtClean="0"/>
              <a:t>13</a:t>
            </a:fld>
            <a:endParaRPr lang="en-US"/>
          </a:p>
        </p:txBody>
      </p:sp>
      <p:pic>
        <p:nvPicPr>
          <p:cNvPr id="3" name="Picture 2">
            <a:extLst>
              <a:ext uri="{FF2B5EF4-FFF2-40B4-BE49-F238E27FC236}">
                <a16:creationId xmlns:a16="http://schemas.microsoft.com/office/drawing/2014/main" id="{73AC345D-99E7-7EA1-C375-8265BFE8EE05}"/>
              </a:ext>
            </a:extLst>
          </p:cNvPr>
          <p:cNvPicPr>
            <a:picLocks noChangeAspect="1"/>
          </p:cNvPicPr>
          <p:nvPr/>
        </p:nvPicPr>
        <p:blipFill>
          <a:blip r:embed="rId2"/>
          <a:stretch>
            <a:fillRect/>
          </a:stretch>
        </p:blipFill>
        <p:spPr>
          <a:xfrm>
            <a:off x="685800" y="990600"/>
            <a:ext cx="7772400" cy="4648200"/>
          </a:xfrm>
          <a:prstGeom prst="rect">
            <a:avLst/>
          </a:prstGeom>
        </p:spPr>
      </p:pic>
      <p:sp>
        <p:nvSpPr>
          <p:cNvPr id="4" name="TextBox 3">
            <a:extLst>
              <a:ext uri="{FF2B5EF4-FFF2-40B4-BE49-F238E27FC236}">
                <a16:creationId xmlns:a16="http://schemas.microsoft.com/office/drawing/2014/main" id="{E3742B60-8C14-817A-9132-1CA62A58A64C}"/>
              </a:ext>
            </a:extLst>
          </p:cNvPr>
          <p:cNvSpPr txBox="1"/>
          <p:nvPr/>
        </p:nvSpPr>
        <p:spPr>
          <a:xfrm>
            <a:off x="2286000" y="6019800"/>
            <a:ext cx="5028941" cy="461665"/>
          </a:xfrm>
          <a:prstGeom prst="rect">
            <a:avLst/>
          </a:prstGeom>
          <a:noFill/>
        </p:spPr>
        <p:txBody>
          <a:bodyPr wrap="none" rtlCol="0">
            <a:spAutoFit/>
          </a:bodyPr>
          <a:lstStyle/>
          <a:p>
            <a:r>
              <a:rPr lang="en-US" dirty="0"/>
              <a:t>Current recommendations: 5-10 yrs</a:t>
            </a:r>
          </a:p>
        </p:txBody>
      </p:sp>
    </p:spTree>
    <p:extLst>
      <p:ext uri="{BB962C8B-B14F-4D97-AF65-F5344CB8AC3E}">
        <p14:creationId xmlns:p14="http://schemas.microsoft.com/office/powerpoint/2010/main" val="42778759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idx="4294967295"/>
          </p:nvPr>
        </p:nvSpPr>
        <p:spPr>
          <a:xfrm>
            <a:off x="0" y="158749"/>
            <a:ext cx="9144000" cy="1517651"/>
          </a:xfrm>
        </p:spPr>
        <p:txBody>
          <a:bodyPr>
            <a:normAutofit/>
          </a:bodyPr>
          <a:lstStyle/>
          <a:p>
            <a:pPr algn="ctr" eaLnBrk="1" hangingPunct="1"/>
            <a:r>
              <a:rPr lang="en-GB" sz="2800" b="1" dirty="0">
                <a:solidFill>
                  <a:srgbClr val="7030A0"/>
                </a:solidFill>
                <a:effectLst>
                  <a:outerShdw blurRad="38100" dist="38100" dir="2700000" algn="tl">
                    <a:srgbClr val="000000">
                      <a:alpha val="43137"/>
                    </a:srgbClr>
                  </a:outerShdw>
                </a:effectLst>
              </a:rPr>
              <a:t>    </a:t>
            </a:r>
            <a:r>
              <a:rPr lang="en-GB" sz="2800" dirty="0">
                <a:solidFill>
                  <a:srgbClr val="7030A0"/>
                </a:solidFill>
                <a:latin typeface="Arial"/>
                <a:cs typeface="Arial"/>
              </a:rPr>
              <a:t>2010 EBCTCG OVERVIEW: TAMOXIFEN </a:t>
            </a:r>
          </a:p>
        </p:txBody>
      </p:sp>
      <p:sp>
        <p:nvSpPr>
          <p:cNvPr id="47107" name="TextBox 25"/>
          <p:cNvSpPr txBox="1">
            <a:spLocks noChangeArrowheads="1"/>
          </p:cNvSpPr>
          <p:nvPr/>
        </p:nvSpPr>
        <p:spPr bwMode="auto">
          <a:xfrm>
            <a:off x="363415" y="1378804"/>
            <a:ext cx="8452360" cy="5755422"/>
          </a:xfrm>
          <a:prstGeom prst="rect">
            <a:avLst/>
          </a:prstGeom>
          <a:noFill/>
          <a:ln w="9525">
            <a:noFill/>
            <a:miter lim="800000"/>
            <a:headEnd/>
            <a:tailEnd/>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onstantia"/>
                <a:ea typeface="ＭＳ Ｐゴシック" pitchFamily="-109" charset="-128"/>
                <a:cs typeface="+mn-cs"/>
                <a:sym typeface="Wingdings" pitchFamily="2" charset="2"/>
              </a:rPr>
              <a:t> </a:t>
            </a:r>
            <a:r>
              <a:rPr kumimoji="0" lang="nl-BE" sz="2800" b="0" i="0" u="none" strike="noStrike" kern="1200" cap="none" spc="0" normalizeH="0" baseline="0" noProof="0" dirty="0">
                <a:ln>
                  <a:noFill/>
                </a:ln>
                <a:solidFill>
                  <a:srgbClr val="000000"/>
                </a:solidFill>
                <a:effectLst/>
                <a:uLnTx/>
                <a:uFillTx/>
                <a:latin typeface="Arial"/>
                <a:ea typeface="ＭＳ Ｐゴシック" pitchFamily="-109" charset="-128"/>
                <a:cs typeface="Arial"/>
              </a:rPr>
              <a:t>5 yrs in ER+ disease</a:t>
            </a:r>
            <a:endParaRPr kumimoji="0" lang="nl-BE" sz="3200" b="0" i="0" u="none" strike="noStrike" kern="1200" cap="none" spc="0" normalizeH="0" baseline="0" noProof="0" dirty="0">
              <a:ln>
                <a:noFill/>
              </a:ln>
              <a:solidFill>
                <a:srgbClr val="000000"/>
              </a:solidFill>
              <a:effectLst/>
              <a:uLnTx/>
              <a:uFillTx/>
              <a:latin typeface="Arial"/>
              <a:ea typeface="ＭＳ Ｐゴシック" pitchFamily="-109" charset="-128"/>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BE" sz="2400" b="0" i="0" u="none" strike="noStrike" kern="1200" cap="none" spc="0" normalizeH="0" baseline="0" noProof="0" dirty="0">
              <a:ln>
                <a:noFill/>
              </a:ln>
              <a:solidFill>
                <a:srgbClr val="000000"/>
              </a:solidFill>
              <a:effectLst/>
              <a:uLnTx/>
              <a:uFillTx/>
              <a:latin typeface="Arial"/>
              <a:ea typeface="ＭＳ Ｐゴシック" pitchFamily="-109" charset="-128"/>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ＭＳ Ｐゴシック" pitchFamily="-109" charset="-128"/>
                <a:cs typeface="Arial"/>
                <a:sym typeface="Wingdings" pitchFamily="2" charset="2"/>
              </a:rPr>
              <a:t>	  </a:t>
            </a:r>
            <a:r>
              <a:rPr kumimoji="0" lang="nl-BE" sz="2400" b="0" i="0" u="none" strike="noStrike" kern="1200" cap="none" spc="0" normalizeH="0" baseline="0" noProof="0" dirty="0">
                <a:ln>
                  <a:noFill/>
                </a:ln>
                <a:solidFill>
                  <a:srgbClr val="000000"/>
                </a:solidFill>
                <a:effectLst/>
                <a:uLnTx/>
                <a:uFillTx/>
                <a:latin typeface="Arial"/>
                <a:ea typeface="ＭＳ Ｐゴシック" pitchFamily="-109" charset="-128"/>
                <a:cs typeface="Arial"/>
                <a:sym typeface="Wingdings" pitchFamily="2" charset="2"/>
              </a:rPr>
              <a:t>R</a:t>
            </a:r>
            <a:r>
              <a:rPr kumimoji="0" lang="nl-BE" sz="2400" b="0" i="0" u="none" strike="noStrike" kern="1200" cap="none" spc="0" normalizeH="0" baseline="0" noProof="0" dirty="0">
                <a:ln>
                  <a:noFill/>
                </a:ln>
                <a:solidFill>
                  <a:srgbClr val="000000"/>
                </a:solidFill>
                <a:effectLst/>
                <a:uLnTx/>
                <a:uFillTx/>
                <a:latin typeface="Arial"/>
                <a:ea typeface="ＭＳ Ｐゴシック" pitchFamily="-109" charset="-128"/>
                <a:cs typeface="Arial"/>
              </a:rPr>
              <a:t>educes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2400" b="0" i="0" u="none" strike="noStrike" kern="1200" cap="none" spc="0" normalizeH="0" baseline="0" noProof="0" dirty="0">
                <a:ln>
                  <a:noFill/>
                </a:ln>
                <a:solidFill>
                  <a:srgbClr val="000000"/>
                </a:solidFill>
                <a:effectLst/>
                <a:uLnTx/>
                <a:uFillTx/>
                <a:latin typeface="Arial"/>
                <a:ea typeface="ＭＳ Ｐゴシック" pitchFamily="-109" charset="-128"/>
                <a:cs typeface="Arial"/>
              </a:rPr>
              <a:t>		</a:t>
            </a:r>
            <a:r>
              <a:rPr kumimoji="0" lang="en-US" sz="2400" b="0" i="0" u="none" strike="noStrike" kern="1200" cap="none" spc="0" normalizeH="0" baseline="0" noProof="0" dirty="0">
                <a:ln>
                  <a:noFill/>
                </a:ln>
                <a:solidFill>
                  <a:srgbClr val="000000"/>
                </a:solidFill>
                <a:effectLst/>
                <a:uLnTx/>
                <a:uFillTx/>
                <a:latin typeface="Arial"/>
                <a:ea typeface="ＭＳ Ｐゴシック" pitchFamily="-109" charset="-128"/>
                <a:cs typeface="Arial"/>
                <a:sym typeface="Wingdings" pitchFamily="2" charset="2"/>
              </a:rPr>
              <a:t> 	 	</a:t>
            </a:r>
            <a:r>
              <a:rPr kumimoji="0" lang="nl-BE" sz="2400" b="0" i="0" u="none" strike="noStrike" kern="1200" cap="none" spc="0" normalizeH="0" baseline="0" noProof="0" dirty="0">
                <a:ln>
                  <a:noFill/>
                </a:ln>
                <a:solidFill>
                  <a:srgbClr val="000000"/>
                </a:solidFill>
                <a:effectLst/>
                <a:uLnTx/>
                <a:uFillTx/>
                <a:latin typeface="Arial"/>
                <a:ea typeface="ＭＳ Ｐゴシック" pitchFamily="-109" charset="-128"/>
                <a:cs typeface="Arial"/>
                <a:sym typeface="Wingdings" pitchFamily="2" charset="2"/>
              </a:rPr>
              <a:t>R</a:t>
            </a:r>
            <a:r>
              <a:rPr kumimoji="0" lang="nl-BE" sz="2400" b="0" i="0" u="none" strike="noStrike" kern="1200" cap="none" spc="0" normalizeH="0" baseline="0" noProof="0" dirty="0">
                <a:ln>
                  <a:noFill/>
                </a:ln>
                <a:solidFill>
                  <a:srgbClr val="000000"/>
                </a:solidFill>
                <a:effectLst/>
                <a:uLnTx/>
                <a:uFillTx/>
                <a:latin typeface="Arial"/>
                <a:ea typeface="ＭＳ Ｐゴシック" pitchFamily="-109" charset="-128"/>
                <a:cs typeface="Arial"/>
              </a:rPr>
              <a:t>ecurrence by 38%,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2400" b="0" i="0" u="none" strike="noStrike" kern="1200" cap="none" spc="0" normalizeH="0" baseline="0" noProof="0" dirty="0">
                <a:ln>
                  <a:noFill/>
                </a:ln>
                <a:solidFill>
                  <a:srgbClr val="000000"/>
                </a:solidFill>
                <a:effectLst/>
                <a:uLnTx/>
                <a:uFillTx/>
                <a:latin typeface="Arial"/>
                <a:ea typeface="ＭＳ Ｐゴシック" pitchFamily="-109" charset="-128"/>
                <a:cs typeface="Arial"/>
              </a:rPr>
              <a:t>		</a:t>
            </a:r>
            <a:r>
              <a:rPr kumimoji="0" lang="en-US" sz="2400" b="0" i="0" u="none" strike="noStrike" kern="1200" cap="none" spc="0" normalizeH="0" baseline="0" noProof="0" dirty="0">
                <a:ln>
                  <a:noFill/>
                </a:ln>
                <a:solidFill>
                  <a:srgbClr val="000000"/>
                </a:solidFill>
                <a:effectLst/>
                <a:uLnTx/>
                <a:uFillTx/>
                <a:latin typeface="Arial"/>
                <a:ea typeface="ＭＳ Ｐゴシック" pitchFamily="-109" charset="-128"/>
                <a:cs typeface="Arial"/>
                <a:sym typeface="Wingdings" pitchFamily="2" charset="2"/>
              </a:rPr>
              <a:t> 	 	</a:t>
            </a:r>
            <a:r>
              <a:rPr kumimoji="0" lang="nl-BE" sz="2400" b="0" i="0" u="none" strike="noStrike" kern="1200" cap="none" spc="0" normalizeH="0" baseline="0" noProof="0" dirty="0">
                <a:ln>
                  <a:noFill/>
                </a:ln>
                <a:solidFill>
                  <a:srgbClr val="000000"/>
                </a:solidFill>
                <a:effectLst/>
                <a:uLnTx/>
                <a:uFillTx/>
                <a:latin typeface="Arial"/>
                <a:ea typeface="ＭＳ Ｐゴシック" pitchFamily="-109" charset="-128"/>
                <a:cs typeface="Arial"/>
              </a:rPr>
              <a:t>BC death by 30%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2400" b="0" i="0" u="none" strike="noStrike" kern="1200" cap="none" spc="0" normalizeH="0" baseline="0" noProof="0" dirty="0">
                <a:ln>
                  <a:noFill/>
                </a:ln>
                <a:solidFill>
                  <a:srgbClr val="000000"/>
                </a:solidFill>
                <a:effectLst/>
                <a:uLnTx/>
                <a:uFillTx/>
                <a:latin typeface="Arial"/>
                <a:ea typeface="ＭＳ Ｐゴシック" pitchFamily="-109" charset="-128"/>
                <a:cs typeface="Arial"/>
              </a:rPr>
              <a:t>       </a:t>
            </a:r>
            <a:r>
              <a:rPr kumimoji="0" lang="en-US" sz="2400" b="0" i="0" u="none" strike="noStrike" kern="1200" cap="none" spc="0" normalizeH="0" baseline="0" noProof="0" dirty="0">
                <a:ln>
                  <a:noFill/>
                </a:ln>
                <a:solidFill>
                  <a:srgbClr val="000000"/>
                </a:solidFill>
                <a:effectLst/>
                <a:uLnTx/>
                <a:uFillTx/>
                <a:latin typeface="Arial"/>
                <a:ea typeface="ＭＳ Ｐゴシック" pitchFamily="-109" charset="-128"/>
                <a:cs typeface="Arial"/>
                <a:sym typeface="Wingdings" pitchFamily="2" charset="2"/>
              </a:rPr>
              <a:t> 		</a:t>
            </a:r>
            <a:r>
              <a:rPr kumimoji="0" lang="nl-BE" sz="2400" b="0" i="0" u="none" strike="noStrike" kern="1200" cap="none" spc="0" normalizeH="0" baseline="0" noProof="0" dirty="0">
                <a:ln>
                  <a:noFill/>
                </a:ln>
                <a:solidFill>
                  <a:srgbClr val="000000"/>
                </a:solidFill>
                <a:effectLst/>
                <a:uLnTx/>
                <a:uFillTx/>
                <a:latin typeface="Arial"/>
                <a:ea typeface="ＭＳ Ｐゴシック" pitchFamily="-109" charset="-128"/>
                <a:cs typeface="Arial"/>
              </a:rPr>
              <a:t>  	All deaths by 22%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ＭＳ Ｐゴシック" pitchFamily="-109" charset="-128"/>
                <a:cs typeface="Arial"/>
                <a:sym typeface="Wingdings" pitchFamily="2" charset="2"/>
              </a:rPr>
              <a:t>		 	</a:t>
            </a:r>
            <a:r>
              <a:rPr kumimoji="0" lang="nl-BE" sz="2400" b="0" i="0" u="none" strike="noStrike" kern="1200" cap="none" spc="0" normalizeH="0" baseline="0" noProof="0" dirty="0">
                <a:ln>
                  <a:noFill/>
                </a:ln>
                <a:solidFill>
                  <a:srgbClr val="000000"/>
                </a:solidFill>
                <a:effectLst/>
                <a:uLnTx/>
                <a:uFillTx/>
                <a:latin typeface="Arial"/>
                <a:ea typeface="ＭＳ Ｐゴシック" pitchFamily="-109" charset="-128"/>
                <a:cs typeface="Arial"/>
              </a:rPr>
              <a:t>  	Contralateral BC by 40%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2400" b="0" i="0" u="none" strike="noStrike" kern="1200" cap="none" spc="0" normalizeH="0" baseline="0" noProof="0" dirty="0">
                <a:ln>
                  <a:noFill/>
                </a:ln>
                <a:solidFill>
                  <a:srgbClr val="000000"/>
                </a:solidFill>
                <a:effectLst/>
                <a:uLnTx/>
                <a:uFillTx/>
                <a:latin typeface="Arial"/>
                <a:ea typeface="ＭＳ Ｐゴシック" pitchFamily="-109" charset="-128"/>
                <a:cs typeface="Arial"/>
              </a:rPr>
              <a:t> 	</a:t>
            </a:r>
            <a:r>
              <a:rPr kumimoji="0" lang="en-US" sz="2400" b="0" i="0" u="none" strike="noStrike" kern="1200" cap="none" spc="0" normalizeH="0" baseline="0" noProof="0" dirty="0">
                <a:ln>
                  <a:noFill/>
                </a:ln>
                <a:solidFill>
                  <a:srgbClr val="000000"/>
                </a:solidFill>
                <a:effectLst/>
                <a:uLnTx/>
                <a:uFillTx/>
                <a:latin typeface="Arial"/>
                <a:ea typeface="ＭＳ Ｐゴシック" pitchFamily="-109" charset="-128"/>
                <a:cs typeface="Arial"/>
                <a:sym typeface="Wingdings" pitchFamily="2" charset="2"/>
              </a:rPr>
              <a:t> </a:t>
            </a:r>
            <a:r>
              <a:rPr kumimoji="0" lang="nl-BE" sz="2400" b="0" i="0" u="none" strike="noStrike" kern="1200" cap="none" spc="0" normalizeH="0" baseline="0" noProof="0" dirty="0">
                <a:ln>
                  <a:noFill/>
                </a:ln>
                <a:solidFill>
                  <a:srgbClr val="000000"/>
                </a:solidFill>
                <a:effectLst/>
                <a:uLnTx/>
                <a:uFillTx/>
                <a:latin typeface="Arial"/>
                <a:ea typeface="ＭＳ Ｐゴシック" pitchFamily="-109" charset="-128"/>
                <a:cs typeface="Arial"/>
              </a:rPr>
              <a:t> Benefits all women with ER+ disease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2400" b="0" i="0" u="none" strike="noStrike" kern="1200" cap="none" spc="0" normalizeH="0" baseline="0" noProof="0" dirty="0">
                <a:ln>
                  <a:noFill/>
                </a:ln>
                <a:solidFill>
                  <a:srgbClr val="000000"/>
                </a:solidFill>
                <a:effectLst/>
                <a:uLnTx/>
                <a:uFillTx/>
                <a:latin typeface="Arial"/>
                <a:ea typeface="ＭＳ Ｐゴシック" pitchFamily="-109" charset="-128"/>
                <a:cs typeface="Arial"/>
              </a:rPr>
              <a:t> 	</a:t>
            </a:r>
            <a:r>
              <a:rPr kumimoji="0" lang="en-US" sz="2400" b="0" i="0" u="none" strike="noStrike" kern="1200" cap="none" spc="0" normalizeH="0" baseline="0" noProof="0" dirty="0">
                <a:ln>
                  <a:noFill/>
                </a:ln>
                <a:solidFill>
                  <a:srgbClr val="000000"/>
                </a:solidFill>
                <a:effectLst/>
                <a:uLnTx/>
                <a:uFillTx/>
                <a:latin typeface="Arial"/>
                <a:ea typeface="ＭＳ Ｐゴシック" pitchFamily="-109" charset="-128"/>
                <a:cs typeface="Arial"/>
                <a:sym typeface="Wingdings" pitchFamily="2" charset="2"/>
              </a:rPr>
              <a:t></a:t>
            </a:r>
            <a:r>
              <a:rPr kumimoji="0" lang="nl-BE" sz="2400" b="0" i="0" u="none" strike="noStrike" kern="1200" cap="none" spc="0" normalizeH="0" baseline="0" noProof="0" dirty="0">
                <a:ln>
                  <a:noFill/>
                </a:ln>
                <a:solidFill>
                  <a:srgbClr val="000000"/>
                </a:solidFill>
                <a:effectLst/>
                <a:uLnTx/>
                <a:uFillTx/>
                <a:latin typeface="Arial"/>
                <a:ea typeface="ＭＳ Ｐゴシック" pitchFamily="-109" charset="-128"/>
                <a:cs typeface="Arial"/>
              </a:rPr>
              <a:t>  Unclear benefits in ER- PgR+ disease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ＭＳ Ｐゴシック" pitchFamily="-109" charset="-128"/>
                <a:cs typeface="Arial"/>
                <a:sym typeface="Wingdings" pitchFamily="2" charset="2"/>
              </a:rPr>
              <a:t>	</a:t>
            </a:r>
            <a:r>
              <a:rPr kumimoji="0" lang="nl-BE" sz="2400" b="0" i="0" u="none" strike="noStrike" kern="1200" cap="none" spc="0" normalizeH="0" baseline="0" noProof="0" dirty="0">
                <a:ln>
                  <a:noFill/>
                </a:ln>
                <a:solidFill>
                  <a:srgbClr val="000000"/>
                </a:solidFill>
                <a:effectLst/>
                <a:uLnTx/>
                <a:uFillTx/>
                <a:latin typeface="Arial"/>
                <a:ea typeface="ＭＳ Ｐゴシック" pitchFamily="-109" charset="-128"/>
                <a:cs typeface="Arial"/>
              </a:rPr>
              <a:t>  Benefits women with ER very rich tumors more</a:t>
            </a:r>
            <a:r>
              <a:rPr kumimoji="0" lang="en-US" sz="2400" b="0" i="0" u="none" strike="noStrike" kern="1200" cap="none" spc="0" normalizeH="0" baseline="0" noProof="0" dirty="0">
                <a:ln>
                  <a:noFill/>
                </a:ln>
                <a:solidFill>
                  <a:srgbClr val="000000"/>
                </a:solidFill>
                <a:effectLst/>
                <a:uLnTx/>
                <a:uFillTx/>
                <a:latin typeface="Arial"/>
                <a:ea typeface="ＭＳ Ｐゴシック" pitchFamily="-109" charset="-128"/>
                <a:cs typeface="Arial"/>
                <a:sym typeface="Wingdings" pitchFamily="2" charset="2"/>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ＭＳ Ｐゴシック" pitchFamily="-109" charset="-128"/>
                <a:cs typeface="Arial"/>
                <a:sym typeface="Wingdings" pitchFamily="2" charset="2"/>
              </a:rPr>
              <a:t>	  </a:t>
            </a:r>
            <a:r>
              <a:rPr kumimoji="0" lang="nl-BE" sz="2400" b="0" i="0" u="none" strike="noStrike" kern="1200" cap="none" spc="0" normalizeH="0" baseline="0" noProof="0" dirty="0">
                <a:ln>
                  <a:noFill/>
                </a:ln>
                <a:solidFill>
                  <a:srgbClr val="000000"/>
                </a:solidFill>
                <a:effectLst/>
                <a:uLnTx/>
                <a:uFillTx/>
                <a:latin typeface="Arial"/>
                <a:ea typeface="ＭＳ Ｐゴシック" pitchFamily="-109" charset="-128"/>
                <a:cs typeface="Arial"/>
                <a:sym typeface="Wingdings" pitchFamily="2" charset="2"/>
              </a:rPr>
              <a:t>I</a:t>
            </a:r>
            <a:r>
              <a:rPr kumimoji="0" lang="nl-BE" sz="2400" b="0" i="0" u="none" strike="noStrike" kern="1200" cap="none" spc="0" normalizeH="0" baseline="0" noProof="0" dirty="0">
                <a:ln>
                  <a:noFill/>
                </a:ln>
                <a:solidFill>
                  <a:srgbClr val="000000"/>
                </a:solidFill>
                <a:effectLst/>
                <a:uLnTx/>
                <a:uFillTx/>
                <a:latin typeface="Arial"/>
                <a:ea typeface="ＭＳ Ｐゴシック" pitchFamily="-109" charset="-128"/>
                <a:cs typeface="Arial"/>
              </a:rPr>
              <a:t>ncreases endometrial cancer by 2.3 fold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BE" sz="2400" b="0" i="0" u="none" strike="noStrike" kern="1200" cap="none" spc="0" normalizeH="0" baseline="0" noProof="0" dirty="0">
              <a:ln>
                <a:noFill/>
              </a:ln>
              <a:solidFill>
                <a:srgbClr val="000000"/>
              </a:solidFill>
              <a:effectLst/>
              <a:uLnTx/>
              <a:uFillTx/>
              <a:latin typeface="Baskerville"/>
              <a:ea typeface="ＭＳ Ｐゴシック" pitchFamily="-109" charset="-128"/>
              <a:cs typeface="Baskerville"/>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2400" b="0" i="0" u="none" strike="noStrike" kern="1200" cap="none" spc="0" normalizeH="0" baseline="0" noProof="0" dirty="0">
                <a:ln>
                  <a:noFill/>
                </a:ln>
                <a:solidFill>
                  <a:srgbClr val="000000"/>
                </a:solidFill>
                <a:effectLst/>
                <a:uLnTx/>
                <a:uFillTx/>
                <a:latin typeface="Baskerville"/>
                <a:ea typeface="ＭＳ Ｐゴシック" pitchFamily="-109" charset="-128"/>
                <a:cs typeface="Baskerville"/>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2400" b="0" i="0" u="none" strike="noStrike" kern="1200" cap="none" spc="0" normalizeH="0" baseline="0" noProof="0" dirty="0">
                <a:ln>
                  <a:noFill/>
                </a:ln>
                <a:solidFill>
                  <a:srgbClr val="000000"/>
                </a:solidFill>
                <a:effectLst/>
                <a:uLnTx/>
                <a:uFillTx/>
                <a:latin typeface="Baskerville"/>
                <a:ea typeface="ＭＳ Ｐゴシック" pitchFamily="-109" charset="-128"/>
                <a:cs typeface="Baskerville"/>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4617B"/>
              </a:solidFill>
              <a:effectLst/>
              <a:uLnTx/>
              <a:uFillTx/>
              <a:latin typeface="Constantia"/>
              <a:ea typeface="ＭＳ Ｐゴシック" pitchFamily="-109" charset="-128"/>
              <a:cs typeface="+mn-cs"/>
            </a:endParaRPr>
          </a:p>
        </p:txBody>
      </p:sp>
      <p:sp>
        <p:nvSpPr>
          <p:cNvPr id="2" name="Rectangle 1">
            <a:extLst>
              <a:ext uri="{FF2B5EF4-FFF2-40B4-BE49-F238E27FC236}">
                <a16:creationId xmlns:a16="http://schemas.microsoft.com/office/drawing/2014/main" id="{3FCBC4EB-D929-AA02-E8F3-FDC1BAAC02F6}"/>
              </a:ext>
            </a:extLst>
          </p:cNvPr>
          <p:cNvSpPr/>
          <p:nvPr/>
        </p:nvSpPr>
        <p:spPr>
          <a:xfrm>
            <a:off x="1371600" y="0"/>
            <a:ext cx="1447800" cy="381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113123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a:srcRect l="22786" t="1027" r="11394" b="33220"/>
          <a:stretch>
            <a:fillRect/>
          </a:stretch>
        </p:blipFill>
        <p:spPr bwMode="auto">
          <a:xfrm>
            <a:off x="609600" y="990600"/>
            <a:ext cx="7391400" cy="4548188"/>
          </a:xfrm>
          <a:prstGeom prst="rect">
            <a:avLst/>
          </a:prstGeom>
          <a:noFill/>
          <a:ln w="9525">
            <a:noFill/>
            <a:miter lim="800000"/>
            <a:headEnd/>
            <a:tailEnd/>
          </a:ln>
        </p:spPr>
      </p:pic>
      <p:sp>
        <p:nvSpPr>
          <p:cNvPr id="27651" name="Rectangle 3"/>
          <p:cNvSpPr>
            <a:spLocks noGrp="1" noChangeArrowheads="1"/>
          </p:cNvSpPr>
          <p:nvPr>
            <p:ph type="title" idx="4294967295"/>
          </p:nvPr>
        </p:nvSpPr>
        <p:spPr>
          <a:xfrm>
            <a:off x="0" y="460375"/>
            <a:ext cx="9144000" cy="758825"/>
          </a:xfrm>
        </p:spPr>
        <p:txBody>
          <a:bodyPr>
            <a:noAutofit/>
          </a:bodyPr>
          <a:lstStyle/>
          <a:p>
            <a:r>
              <a:rPr lang="en-US" sz="2800" b="1" dirty="0">
                <a:solidFill>
                  <a:srgbClr val="7030A0"/>
                </a:solidFill>
                <a:ea typeface="ＭＳ Ｐゴシック" charset="-128"/>
                <a:cs typeface="ＭＳ Ｐゴシック" charset="-128"/>
              </a:rPr>
              <a:t>Early Stage Breast Cancer</a:t>
            </a:r>
            <a:br>
              <a:rPr lang="en-US" sz="2800" b="1" dirty="0">
                <a:solidFill>
                  <a:srgbClr val="7030A0"/>
                </a:solidFill>
                <a:ea typeface="ＭＳ Ｐゴシック" charset="-128"/>
                <a:cs typeface="ＭＳ Ｐゴシック" charset="-128"/>
              </a:rPr>
            </a:br>
            <a:r>
              <a:rPr lang="en-US" sz="2800" b="1" dirty="0">
                <a:solidFill>
                  <a:srgbClr val="7030A0"/>
                </a:solidFill>
                <a:ea typeface="ＭＳ Ｐゴシック" charset="-128"/>
                <a:cs typeface="ＭＳ Ｐゴシック" charset="-128"/>
              </a:rPr>
              <a:t>Tamoxifen: 5 Years Vs. Not</a:t>
            </a:r>
            <a:endParaRPr lang="en-US" sz="2800" dirty="0">
              <a:solidFill>
                <a:srgbClr val="7030A0"/>
              </a:solidFill>
              <a:ea typeface="ＭＳ Ｐゴシック" charset="-128"/>
              <a:cs typeface="ＭＳ Ｐゴシック" charset="-128"/>
            </a:endParaRPr>
          </a:p>
        </p:txBody>
      </p:sp>
      <p:sp>
        <p:nvSpPr>
          <p:cNvPr id="27652" name="Text Box 4"/>
          <p:cNvSpPr txBox="1">
            <a:spLocks noChangeArrowheads="1"/>
          </p:cNvSpPr>
          <p:nvPr/>
        </p:nvSpPr>
        <p:spPr bwMode="auto">
          <a:xfrm>
            <a:off x="5562600" y="6519446"/>
            <a:ext cx="3448050" cy="338554"/>
          </a:xfrm>
          <a:prstGeom prst="rect">
            <a:avLst/>
          </a:prstGeom>
          <a:noFill/>
          <a:ln w="12700">
            <a:noFill/>
            <a:miter lim="800000"/>
            <a:headEnd/>
            <a:tailEnd/>
          </a:ln>
        </p:spPr>
        <p:txBody>
          <a:bodyPr wrap="square">
            <a:prstTxWarp prst="textNoShape">
              <a:avLst/>
            </a:prstTxWarp>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ＭＳ Ｐゴシック" pitchFamily="-109" charset="-128"/>
                <a:cs typeface="+mn-cs"/>
              </a:rPr>
              <a:t>EBCTCG, Lancet 2005;365:1687</a:t>
            </a:r>
          </a:p>
        </p:txBody>
      </p:sp>
      <p:sp>
        <p:nvSpPr>
          <p:cNvPr id="27653" name="Rectangle 4"/>
          <p:cNvSpPr>
            <a:spLocks noChangeArrowheads="1"/>
          </p:cNvSpPr>
          <p:nvPr/>
        </p:nvSpPr>
        <p:spPr bwMode="auto">
          <a:xfrm>
            <a:off x="311150" y="5657671"/>
            <a:ext cx="8610600" cy="461665"/>
          </a:xfrm>
          <a:prstGeom prst="rect">
            <a:avLst/>
          </a:prstGeom>
          <a:noFill/>
          <a:ln w="9525">
            <a:noFill/>
            <a:miter lim="800000"/>
            <a:headEnd/>
            <a:tailEnd/>
          </a:ln>
        </p:spPr>
        <p:txBody>
          <a:bodyPr>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 typeface="Arial" charset="0"/>
              <a:buChar char="•"/>
              <a:tabLst/>
              <a:defRPr/>
            </a:pPr>
            <a:r>
              <a:rPr kumimoji="0" lang="en-US" sz="2400" b="1" i="0" u="none" strike="noStrike" kern="1200" cap="none" spc="0" normalizeH="0" baseline="0" noProof="0" dirty="0">
                <a:ln>
                  <a:noFill/>
                </a:ln>
                <a:effectLst/>
                <a:uLnTx/>
                <a:uFillTx/>
                <a:latin typeface="Calibri"/>
                <a:ea typeface="ＭＳ Ｐゴシック" pitchFamily="-109" charset="-128"/>
                <a:cs typeface="+mn-cs"/>
              </a:rPr>
              <a:t>More than half of recurrences and deaths occur post-treatment</a:t>
            </a:r>
            <a:endParaRPr kumimoji="0" lang="en-US" sz="2800" b="1" i="0" u="none" strike="noStrike" kern="1200" cap="none" spc="0" normalizeH="0" baseline="0" noProof="0" dirty="0">
              <a:ln>
                <a:noFill/>
              </a:ln>
              <a:effectLst/>
              <a:uLnTx/>
              <a:uFillTx/>
              <a:latin typeface="Calibri"/>
              <a:ea typeface="ＭＳ Ｐゴシック" pitchFamily="-109" charset="-128"/>
              <a:cs typeface="+mn-cs"/>
            </a:endParaRPr>
          </a:p>
        </p:txBody>
      </p:sp>
      <p:sp>
        <p:nvSpPr>
          <p:cNvPr id="2" name="Rectangle 1">
            <a:extLst>
              <a:ext uri="{FF2B5EF4-FFF2-40B4-BE49-F238E27FC236}">
                <a16:creationId xmlns:a16="http://schemas.microsoft.com/office/drawing/2014/main" id="{33844478-AF98-69EC-6656-31A48DCAC73D}"/>
              </a:ext>
            </a:extLst>
          </p:cNvPr>
          <p:cNvSpPr/>
          <p:nvPr/>
        </p:nvSpPr>
        <p:spPr>
          <a:xfrm>
            <a:off x="1371600" y="0"/>
            <a:ext cx="1447800" cy="381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19314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8D108-4F9F-CCBC-358D-ED1477B15108}"/>
              </a:ext>
            </a:extLst>
          </p:cNvPr>
          <p:cNvSpPr>
            <a:spLocks noGrp="1"/>
          </p:cNvSpPr>
          <p:nvPr>
            <p:ph type="title"/>
          </p:nvPr>
        </p:nvSpPr>
        <p:spPr/>
        <p:txBody>
          <a:bodyPr/>
          <a:lstStyle/>
          <a:p>
            <a:r>
              <a:rPr lang="en-US" dirty="0">
                <a:solidFill>
                  <a:srgbClr val="7030A0"/>
                </a:solidFill>
              </a:rPr>
              <a:t>What is HR+ Breast Cancer?</a:t>
            </a:r>
          </a:p>
        </p:txBody>
      </p:sp>
      <p:sp>
        <p:nvSpPr>
          <p:cNvPr id="3" name="Slide Number Placeholder 2">
            <a:extLst>
              <a:ext uri="{FF2B5EF4-FFF2-40B4-BE49-F238E27FC236}">
                <a16:creationId xmlns:a16="http://schemas.microsoft.com/office/drawing/2014/main" id="{13469B3C-6771-1AA0-C68D-573B18237CEB}"/>
              </a:ext>
            </a:extLst>
          </p:cNvPr>
          <p:cNvSpPr>
            <a:spLocks noGrp="1"/>
          </p:cNvSpPr>
          <p:nvPr>
            <p:ph type="sldNum" sz="quarter" idx="12"/>
          </p:nvPr>
        </p:nvSpPr>
        <p:spPr/>
        <p:txBody>
          <a:bodyPr/>
          <a:lstStyle/>
          <a:p>
            <a:fld id="{7DFC1CBA-4892-A140-A01E-A83B9C8F6E3B}" type="slidenum">
              <a:rPr lang="en-US" smtClean="0"/>
              <a:pPr/>
              <a:t>16</a:t>
            </a:fld>
            <a:endParaRPr lang="en-US" dirty="0"/>
          </a:p>
        </p:txBody>
      </p:sp>
      <p:sp>
        <p:nvSpPr>
          <p:cNvPr id="8" name="TextBox 7">
            <a:extLst>
              <a:ext uri="{FF2B5EF4-FFF2-40B4-BE49-F238E27FC236}">
                <a16:creationId xmlns:a16="http://schemas.microsoft.com/office/drawing/2014/main" id="{B268E604-6C5E-401D-AE86-D513BB9741E7}"/>
              </a:ext>
            </a:extLst>
          </p:cNvPr>
          <p:cNvSpPr txBox="1"/>
          <p:nvPr/>
        </p:nvSpPr>
        <p:spPr>
          <a:xfrm>
            <a:off x="-32363" y="1676400"/>
            <a:ext cx="4718663" cy="646331"/>
          </a:xfrm>
          <a:prstGeom prst="rect">
            <a:avLst/>
          </a:prstGeom>
          <a:noFill/>
        </p:spPr>
        <p:txBody>
          <a:bodyPr wrap="square">
            <a:spAutoFit/>
          </a:bodyPr>
          <a:lstStyle/>
          <a:p>
            <a:pPr algn="ctr"/>
            <a:r>
              <a:rPr lang="en-US" sz="1800" b="1" dirty="0">
                <a:solidFill>
                  <a:srgbClr val="1B1B1B"/>
                </a:solidFill>
                <a:highlight>
                  <a:srgbClr val="FFFFFF"/>
                </a:highlight>
                <a:latin typeface="Roboto" panose="02000000000000000000" pitchFamily="2" charset="0"/>
              </a:rPr>
              <a:t>No Benefit in the Group with Lowest ER Expression</a:t>
            </a:r>
            <a:endParaRPr lang="en-US" sz="1800" b="1" dirty="0"/>
          </a:p>
        </p:txBody>
      </p:sp>
      <p:sp>
        <p:nvSpPr>
          <p:cNvPr id="11" name="AutoShape 10">
            <a:extLst>
              <a:ext uri="{FF2B5EF4-FFF2-40B4-BE49-F238E27FC236}">
                <a16:creationId xmlns:a16="http://schemas.microsoft.com/office/drawing/2014/main" id="{AE63D70D-B49B-8559-0020-8D13EA1AA052}"/>
              </a:ext>
            </a:extLst>
          </p:cNvPr>
          <p:cNvSpPr>
            <a:spLocks noChangeAspect="1" noChangeArrowheads="1"/>
          </p:cNvSpPr>
          <p:nvPr/>
        </p:nvSpPr>
        <p:spPr bwMode="auto">
          <a:xfrm>
            <a:off x="4457700" y="33147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pic>
        <p:nvPicPr>
          <p:cNvPr id="14" name="Picture 13" descr="A close-up of a paper&#10;&#10;Description automatically generated">
            <a:extLst>
              <a:ext uri="{FF2B5EF4-FFF2-40B4-BE49-F238E27FC236}">
                <a16:creationId xmlns:a16="http://schemas.microsoft.com/office/drawing/2014/main" id="{B5BEE973-AB54-BB5D-F332-CDDBB4B64D4E}"/>
              </a:ext>
            </a:extLst>
          </p:cNvPr>
          <p:cNvPicPr>
            <a:picLocks noChangeAspect="1"/>
          </p:cNvPicPr>
          <p:nvPr/>
        </p:nvPicPr>
        <p:blipFill>
          <a:blip r:embed="rId3" cstate="screen">
            <a:extLst>
              <a:ext uri="{28A0092B-C50C-407E-A947-70E740481C1C}">
                <a14:useLocalDpi xmlns:a14="http://schemas.microsoft.com/office/drawing/2010/main"/>
              </a:ext>
            </a:extLst>
          </a:blip>
          <a:srcRect l="63492" b="48889"/>
          <a:stretch/>
        </p:blipFill>
        <p:spPr>
          <a:xfrm>
            <a:off x="2737353" y="2528888"/>
            <a:ext cx="1720347" cy="2628900"/>
          </a:xfrm>
          <a:prstGeom prst="rect">
            <a:avLst/>
          </a:prstGeom>
        </p:spPr>
      </p:pic>
      <p:pic>
        <p:nvPicPr>
          <p:cNvPr id="15" name="Picture 14" descr="A close-up of a paper&#10;&#10;Description automatically generated">
            <a:extLst>
              <a:ext uri="{FF2B5EF4-FFF2-40B4-BE49-F238E27FC236}">
                <a16:creationId xmlns:a16="http://schemas.microsoft.com/office/drawing/2014/main" id="{693AD25D-EE87-6C97-8834-22EFA9674A8D}"/>
              </a:ext>
            </a:extLst>
          </p:cNvPr>
          <p:cNvPicPr>
            <a:picLocks noChangeAspect="1"/>
          </p:cNvPicPr>
          <p:nvPr/>
        </p:nvPicPr>
        <p:blipFill>
          <a:blip r:embed="rId3" cstate="screen">
            <a:extLst>
              <a:ext uri="{28A0092B-C50C-407E-A947-70E740481C1C}">
                <a14:useLocalDpi xmlns:a14="http://schemas.microsoft.com/office/drawing/2010/main"/>
              </a:ext>
            </a:extLst>
          </a:blip>
          <a:srcRect l="1" r="48957" b="48889"/>
          <a:stretch/>
        </p:blipFill>
        <p:spPr>
          <a:xfrm>
            <a:off x="332068" y="2528888"/>
            <a:ext cx="2405285" cy="2628900"/>
          </a:xfrm>
          <a:prstGeom prst="rect">
            <a:avLst/>
          </a:prstGeom>
        </p:spPr>
      </p:pic>
      <p:sp>
        <p:nvSpPr>
          <p:cNvPr id="16" name="TextBox 15">
            <a:extLst>
              <a:ext uri="{FF2B5EF4-FFF2-40B4-BE49-F238E27FC236}">
                <a16:creationId xmlns:a16="http://schemas.microsoft.com/office/drawing/2014/main" id="{1BB5F4C1-AC6F-3076-8708-041325928524}"/>
              </a:ext>
            </a:extLst>
          </p:cNvPr>
          <p:cNvSpPr txBox="1">
            <a:spLocks noChangeArrowheads="1"/>
          </p:cNvSpPr>
          <p:nvPr/>
        </p:nvSpPr>
        <p:spPr bwMode="auto">
          <a:xfrm>
            <a:off x="2408447" y="5688941"/>
            <a:ext cx="1903342" cy="230832"/>
          </a:xfrm>
          <a:prstGeom prst="rect">
            <a:avLst/>
          </a:prstGeom>
          <a:noFill/>
          <a:ln w="9525">
            <a:noFill/>
            <a:miter lim="800000"/>
            <a:headEnd/>
            <a:tailEnd/>
          </a:ln>
        </p:spPr>
        <p:txBody>
          <a:bodyPr wrap="square" anchor="b">
            <a:spAutoFit/>
          </a:bodyPr>
          <a:lstStyle/>
          <a:p>
            <a:pPr algn="r"/>
            <a:r>
              <a:rPr lang="en-US" sz="900" dirty="0">
                <a:solidFill>
                  <a:schemeClr val="bg1"/>
                </a:solidFill>
              </a:rPr>
              <a:t>EBCTCG, Lancet 2011</a:t>
            </a:r>
          </a:p>
        </p:txBody>
      </p:sp>
      <p:sp>
        <p:nvSpPr>
          <p:cNvPr id="17" name="TextBox 16">
            <a:extLst>
              <a:ext uri="{FF2B5EF4-FFF2-40B4-BE49-F238E27FC236}">
                <a16:creationId xmlns:a16="http://schemas.microsoft.com/office/drawing/2014/main" id="{B3A1409E-ED8C-89F2-FEB7-5B20642C1593}"/>
              </a:ext>
            </a:extLst>
          </p:cNvPr>
          <p:cNvSpPr txBox="1">
            <a:spLocks noChangeArrowheads="1"/>
          </p:cNvSpPr>
          <p:nvPr/>
        </p:nvSpPr>
        <p:spPr bwMode="auto">
          <a:xfrm>
            <a:off x="6793425" y="5711563"/>
            <a:ext cx="1903342" cy="230832"/>
          </a:xfrm>
          <a:prstGeom prst="rect">
            <a:avLst/>
          </a:prstGeom>
          <a:noFill/>
          <a:ln w="9525">
            <a:noFill/>
            <a:miter lim="800000"/>
            <a:headEnd/>
            <a:tailEnd/>
          </a:ln>
        </p:spPr>
        <p:txBody>
          <a:bodyPr wrap="square" anchor="b">
            <a:spAutoFit/>
          </a:bodyPr>
          <a:lstStyle/>
          <a:p>
            <a:pPr algn="r"/>
            <a:r>
              <a:rPr lang="en-US" sz="900" dirty="0">
                <a:solidFill>
                  <a:schemeClr val="bg1"/>
                </a:solidFill>
              </a:rPr>
              <a:t>Choong et al, ASCO 2024</a:t>
            </a:r>
          </a:p>
        </p:txBody>
      </p:sp>
      <p:pic>
        <p:nvPicPr>
          <p:cNvPr id="18" name="Picture 2">
            <a:extLst>
              <a:ext uri="{FF2B5EF4-FFF2-40B4-BE49-F238E27FC236}">
                <a16:creationId xmlns:a16="http://schemas.microsoft.com/office/drawing/2014/main" id="{A313965D-9D63-1916-AA08-D8C7BF4D2BE5}"/>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784765" y="2402606"/>
            <a:ext cx="4270741" cy="2881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a:extLst>
              <a:ext uri="{FF2B5EF4-FFF2-40B4-BE49-F238E27FC236}">
                <a16:creationId xmlns:a16="http://schemas.microsoft.com/office/drawing/2014/main" id="{05FF2560-F10D-4D92-A7A8-7768E0A85A06}"/>
              </a:ext>
            </a:extLst>
          </p:cNvPr>
          <p:cNvSpPr txBox="1"/>
          <p:nvPr/>
        </p:nvSpPr>
        <p:spPr>
          <a:xfrm>
            <a:off x="4514850" y="1676400"/>
            <a:ext cx="4718663" cy="646331"/>
          </a:xfrm>
          <a:prstGeom prst="rect">
            <a:avLst/>
          </a:prstGeom>
          <a:noFill/>
        </p:spPr>
        <p:txBody>
          <a:bodyPr wrap="square">
            <a:spAutoFit/>
          </a:bodyPr>
          <a:lstStyle/>
          <a:p>
            <a:pPr algn="ctr"/>
            <a:r>
              <a:rPr lang="en-US" sz="1800" b="1" dirty="0">
                <a:solidFill>
                  <a:srgbClr val="1B1B1B"/>
                </a:solidFill>
                <a:highlight>
                  <a:srgbClr val="FFFFFF"/>
                </a:highlight>
                <a:latin typeface="Roboto" panose="02000000000000000000" pitchFamily="2" charset="0"/>
              </a:rPr>
              <a:t>Endocrine Therapy Omission in ER Low Disease</a:t>
            </a:r>
            <a:endParaRPr lang="en-US" sz="1800" b="1" dirty="0"/>
          </a:p>
        </p:txBody>
      </p:sp>
      <p:sp>
        <p:nvSpPr>
          <p:cNvPr id="4" name="Rectangle 3">
            <a:extLst>
              <a:ext uri="{FF2B5EF4-FFF2-40B4-BE49-F238E27FC236}">
                <a16:creationId xmlns:a16="http://schemas.microsoft.com/office/drawing/2014/main" id="{A22B9D85-19BA-1FD2-23EF-C4C55F16B6C4}"/>
              </a:ext>
            </a:extLst>
          </p:cNvPr>
          <p:cNvSpPr/>
          <p:nvPr/>
        </p:nvSpPr>
        <p:spPr>
          <a:xfrm>
            <a:off x="214312" y="2871788"/>
            <a:ext cx="4300538" cy="828675"/>
          </a:xfrm>
          <a:prstGeom prst="rect">
            <a:avLst/>
          </a:prstGeom>
          <a:no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TextBox 4">
            <a:extLst>
              <a:ext uri="{FF2B5EF4-FFF2-40B4-BE49-F238E27FC236}">
                <a16:creationId xmlns:a16="http://schemas.microsoft.com/office/drawing/2014/main" id="{5F309DBD-22B7-323C-0D89-F53D6381C698}"/>
              </a:ext>
            </a:extLst>
          </p:cNvPr>
          <p:cNvSpPr txBox="1"/>
          <p:nvPr/>
        </p:nvSpPr>
        <p:spPr>
          <a:xfrm>
            <a:off x="1501638" y="5711563"/>
            <a:ext cx="2003562" cy="677108"/>
          </a:xfrm>
          <a:prstGeom prst="rect">
            <a:avLst/>
          </a:prstGeom>
          <a:noFill/>
        </p:spPr>
        <p:txBody>
          <a:bodyPr wrap="none" rtlCol="0">
            <a:spAutoFit/>
          </a:bodyPr>
          <a:lstStyle/>
          <a:p>
            <a:r>
              <a:rPr lang="en-US" sz="1400" dirty="0">
                <a:solidFill>
                  <a:srgbClr val="7030A0"/>
                </a:solidFill>
              </a:rPr>
              <a:t>EBCTCG, Lancet 2011</a:t>
            </a:r>
          </a:p>
          <a:p>
            <a:endParaRPr lang="en-US" dirty="0"/>
          </a:p>
        </p:txBody>
      </p:sp>
      <p:sp>
        <p:nvSpPr>
          <p:cNvPr id="6" name="TextBox 5">
            <a:extLst>
              <a:ext uri="{FF2B5EF4-FFF2-40B4-BE49-F238E27FC236}">
                <a16:creationId xmlns:a16="http://schemas.microsoft.com/office/drawing/2014/main" id="{D757C920-76C9-4795-44AF-1806983BA3C2}"/>
              </a:ext>
            </a:extLst>
          </p:cNvPr>
          <p:cNvSpPr txBox="1"/>
          <p:nvPr/>
        </p:nvSpPr>
        <p:spPr>
          <a:xfrm>
            <a:off x="5638802" y="5711563"/>
            <a:ext cx="2819398" cy="677108"/>
          </a:xfrm>
          <a:prstGeom prst="rect">
            <a:avLst/>
          </a:prstGeom>
          <a:noFill/>
        </p:spPr>
        <p:txBody>
          <a:bodyPr wrap="square" rtlCol="0">
            <a:spAutoFit/>
          </a:bodyPr>
          <a:lstStyle/>
          <a:p>
            <a:r>
              <a:rPr lang="en-US" sz="1400" dirty="0">
                <a:solidFill>
                  <a:srgbClr val="7030A0"/>
                </a:solidFill>
              </a:rPr>
              <a:t>Choong et al, ASCO 2024</a:t>
            </a:r>
          </a:p>
          <a:p>
            <a:endParaRPr lang="en-US" dirty="0"/>
          </a:p>
        </p:txBody>
      </p:sp>
    </p:spTree>
    <p:extLst>
      <p:ext uri="{BB962C8B-B14F-4D97-AF65-F5344CB8AC3E}">
        <p14:creationId xmlns:p14="http://schemas.microsoft.com/office/powerpoint/2010/main" val="3832712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2"/>
          <p:cNvSpPr>
            <a:spLocks noGrp="1" noChangeArrowheads="1"/>
          </p:cNvSpPr>
          <p:nvPr>
            <p:ph type="title" idx="4294967295"/>
          </p:nvPr>
        </p:nvSpPr>
        <p:spPr>
          <a:xfrm>
            <a:off x="0" y="381000"/>
            <a:ext cx="9144000" cy="1143000"/>
          </a:xfrm>
        </p:spPr>
        <p:txBody>
          <a:bodyPr>
            <a:normAutofit/>
          </a:bodyPr>
          <a:lstStyle/>
          <a:p>
            <a:r>
              <a:rPr lang="en-US" sz="3200" dirty="0">
                <a:solidFill>
                  <a:srgbClr val="7030A0"/>
                </a:solidFill>
              </a:rPr>
              <a:t>Duration of Tamoxifen: NSABP B-14</a:t>
            </a:r>
          </a:p>
        </p:txBody>
      </p:sp>
      <p:graphicFrame>
        <p:nvGraphicFramePr>
          <p:cNvPr id="588803" name="Object 3"/>
          <p:cNvGraphicFramePr>
            <a:graphicFrameLocks noGrp="1" noChangeAspect="1"/>
          </p:cNvGraphicFramePr>
          <p:nvPr>
            <p:ph type="dgm" idx="4294967295"/>
            <p:extLst>
              <p:ext uri="{D42A27DB-BD31-4B8C-83A1-F6EECF244321}">
                <p14:modId xmlns:p14="http://schemas.microsoft.com/office/powerpoint/2010/main" val="2653337796"/>
              </p:ext>
            </p:extLst>
          </p:nvPr>
        </p:nvGraphicFramePr>
        <p:xfrm>
          <a:off x="457200" y="2220913"/>
          <a:ext cx="8001000" cy="3635375"/>
        </p:xfrm>
        <a:graphic>
          <a:graphicData uri="http://schemas.openxmlformats.org/presentationml/2006/ole">
            <mc:AlternateContent xmlns:mc="http://schemas.openxmlformats.org/markup-compatibility/2006">
              <mc:Choice xmlns:v="urn:schemas-microsoft-com:vml" Requires="v">
                <p:oleObj name="MS Org Chart" r:id="rId2" imgW="6978600" imgH="4114800" progId="OrgPlusWOPX.4">
                  <p:embed followColorScheme="full"/>
                </p:oleObj>
              </mc:Choice>
              <mc:Fallback>
                <p:oleObj name="MS Org Chart" r:id="rId2" imgW="6978600" imgH="4114800" progId="OrgPlusWOPX.4">
                  <p:embed followColorScheme="full"/>
                  <p:pic>
                    <p:nvPicPr>
                      <p:cNvPr id="588803" name="Object 3"/>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220913"/>
                        <a:ext cx="8001000" cy="3635375"/>
                      </a:xfrm>
                      <a:prstGeom prst="rect">
                        <a:avLst/>
                      </a:prstGeom>
                      <a:noFill/>
                    </p:spPr>
                  </p:pic>
                </p:oleObj>
              </mc:Fallback>
            </mc:AlternateContent>
          </a:graphicData>
        </a:graphic>
      </p:graphicFrame>
      <p:sp>
        <p:nvSpPr>
          <p:cNvPr id="325636" name="Text Box 4"/>
          <p:cNvSpPr txBox="1">
            <a:spLocks noChangeArrowheads="1"/>
          </p:cNvSpPr>
          <p:nvPr/>
        </p:nvSpPr>
        <p:spPr bwMode="auto">
          <a:xfrm>
            <a:off x="812800" y="1295400"/>
            <a:ext cx="2861937"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auto">
              <a:spcBef>
                <a:spcPts val="0"/>
              </a:spcBef>
              <a:spcAft>
                <a:spcPts val="0"/>
              </a:spcAft>
              <a:defRPr/>
            </a:pPr>
            <a:r>
              <a:rPr lang="en-US" sz="2000" dirty="0">
                <a:solidFill>
                  <a:prstClr val="black"/>
                </a:solidFill>
                <a:ea typeface="ＭＳ Ｐゴシック" charset="0"/>
              </a:rPr>
              <a:t>Fisher, et al. JNCI 2001</a:t>
            </a:r>
            <a:endParaRPr lang="en-US" sz="3200" dirty="0">
              <a:solidFill>
                <a:prstClr val="black"/>
              </a:solidFill>
              <a:latin typeface="Times New Roman" charset="0"/>
              <a:ea typeface="ＭＳ Ｐゴシック" charset="0"/>
            </a:endParaRPr>
          </a:p>
          <a:p>
            <a:pPr fontAlgn="auto">
              <a:spcBef>
                <a:spcPts val="0"/>
              </a:spcBef>
              <a:spcAft>
                <a:spcPts val="0"/>
              </a:spcAft>
              <a:defRPr/>
            </a:pPr>
            <a:endParaRPr lang="en-US" sz="3200" dirty="0">
              <a:solidFill>
                <a:prstClr val="black"/>
              </a:solidFill>
              <a:latin typeface="Times New Roman" charset="0"/>
              <a:ea typeface="ＭＳ Ｐゴシック" charset="0"/>
            </a:endParaRPr>
          </a:p>
        </p:txBody>
      </p:sp>
      <p:sp>
        <p:nvSpPr>
          <p:cNvPr id="2" name="Rectangle 1">
            <a:extLst>
              <a:ext uri="{FF2B5EF4-FFF2-40B4-BE49-F238E27FC236}">
                <a16:creationId xmlns:a16="http://schemas.microsoft.com/office/drawing/2014/main" id="{EDEEBAB2-FD92-0099-31BC-88AD3E64307C}"/>
              </a:ext>
            </a:extLst>
          </p:cNvPr>
          <p:cNvSpPr/>
          <p:nvPr/>
        </p:nvSpPr>
        <p:spPr>
          <a:xfrm>
            <a:off x="1371600" y="0"/>
            <a:ext cx="1447800" cy="381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80217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2"/>
          <p:cNvSpPr>
            <a:spLocks noGrp="1" noChangeArrowheads="1"/>
          </p:cNvSpPr>
          <p:nvPr>
            <p:ph type="title" idx="4294967295"/>
          </p:nvPr>
        </p:nvSpPr>
        <p:spPr>
          <a:xfrm>
            <a:off x="0" y="152400"/>
            <a:ext cx="9067800" cy="1143000"/>
          </a:xfrm>
        </p:spPr>
        <p:txBody>
          <a:bodyPr>
            <a:normAutofit/>
          </a:bodyPr>
          <a:lstStyle/>
          <a:p>
            <a:r>
              <a:rPr lang="en-US" sz="2800" dirty="0">
                <a:solidFill>
                  <a:srgbClr val="7030A0"/>
                </a:solidFill>
              </a:rPr>
              <a:t>Duration of Tamoxifen: NSABP B-14</a:t>
            </a:r>
            <a:endParaRPr lang="en-US" sz="3200" dirty="0">
              <a:solidFill>
                <a:srgbClr val="7030A0"/>
              </a:solidFill>
            </a:endParaRPr>
          </a:p>
        </p:txBody>
      </p:sp>
      <p:pic>
        <p:nvPicPr>
          <p:cNvPr id="326659" name="Picture 3"/>
          <p:cNvPicPr>
            <a:picLocks noGrp="1" noChangeAspect="1" noChangeArrowheads="1"/>
          </p:cNvPicPr>
          <p:nvPr>
            <p:ph type="clipArt" sz="half" idx="4294967295"/>
          </p:nvPr>
        </p:nvPicPr>
        <p:blipFill>
          <a:blip r:embed="rId2" cstate="print">
            <a:extLst>
              <a:ext uri="{28A0092B-C50C-407E-A947-70E740481C1C}">
                <a14:useLocalDpi xmlns:a14="http://schemas.microsoft.com/office/drawing/2010/main" val="0"/>
              </a:ext>
            </a:extLst>
          </a:blip>
          <a:srcRect/>
          <a:stretch>
            <a:fillRect/>
          </a:stretch>
        </p:blipFill>
        <p:spPr>
          <a:xfrm>
            <a:off x="373062" y="2111375"/>
            <a:ext cx="8542338" cy="4518025"/>
          </a:xfrm>
        </p:spPr>
      </p:pic>
      <p:sp>
        <p:nvSpPr>
          <p:cNvPr id="326660" name="Text Box 4"/>
          <p:cNvSpPr txBox="1">
            <a:spLocks noChangeArrowheads="1"/>
          </p:cNvSpPr>
          <p:nvPr/>
        </p:nvSpPr>
        <p:spPr bwMode="auto">
          <a:xfrm>
            <a:off x="730250" y="952500"/>
            <a:ext cx="564356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auto">
              <a:spcBef>
                <a:spcPts val="0"/>
              </a:spcBef>
              <a:spcAft>
                <a:spcPts val="0"/>
              </a:spcAft>
              <a:defRPr/>
            </a:pPr>
            <a:r>
              <a:rPr lang="en-US" sz="1800" i="1">
                <a:solidFill>
                  <a:prstClr val="black"/>
                </a:solidFill>
                <a:ea typeface="ＭＳ Ｐゴシック" charset="0"/>
              </a:rPr>
              <a:t>Fisher, et al. JNCI 2001;</a:t>
            </a:r>
          </a:p>
          <a:p>
            <a:pPr fontAlgn="auto">
              <a:spcBef>
                <a:spcPts val="0"/>
              </a:spcBef>
              <a:spcAft>
                <a:spcPts val="0"/>
              </a:spcAft>
              <a:defRPr/>
            </a:pPr>
            <a:r>
              <a:rPr lang="en-US" sz="1800" i="1">
                <a:solidFill>
                  <a:prstClr val="black"/>
                </a:solidFill>
                <a:ea typeface="ＭＳ Ｐゴシック" charset="0"/>
              </a:rPr>
              <a:t>median f/u 7 years post-rerandomization</a:t>
            </a:r>
            <a:endParaRPr lang="en-US" sz="4000">
              <a:solidFill>
                <a:prstClr val="black"/>
              </a:solidFill>
              <a:latin typeface="Times New Roman" charset="0"/>
              <a:ea typeface="ＭＳ Ｐゴシック" charset="0"/>
            </a:endParaRPr>
          </a:p>
        </p:txBody>
      </p:sp>
      <p:sp>
        <p:nvSpPr>
          <p:cNvPr id="2" name="Rectangle 1">
            <a:extLst>
              <a:ext uri="{FF2B5EF4-FFF2-40B4-BE49-F238E27FC236}">
                <a16:creationId xmlns:a16="http://schemas.microsoft.com/office/drawing/2014/main" id="{BEF83C86-80A6-7C0A-026B-D8BDF13ACB5A}"/>
              </a:ext>
            </a:extLst>
          </p:cNvPr>
          <p:cNvSpPr/>
          <p:nvPr/>
        </p:nvSpPr>
        <p:spPr>
          <a:xfrm>
            <a:off x="1371600" y="0"/>
            <a:ext cx="1447800" cy="381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14104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3"/>
          <p:cNvSpPr>
            <a:spLocks noChangeArrowheads="1"/>
          </p:cNvSpPr>
          <p:nvPr/>
        </p:nvSpPr>
        <p:spPr bwMode="auto">
          <a:xfrm>
            <a:off x="457200" y="2209800"/>
            <a:ext cx="8305800" cy="2971800"/>
          </a:xfrm>
          <a:prstGeom prst="rect">
            <a:avLst/>
          </a:prstGeom>
          <a:solidFill>
            <a:srgbClr val="9CCBE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a:spcBef>
                <a:spcPts val="1675"/>
              </a:spcBef>
              <a:buChar char="•"/>
              <a:defRPr sz="2000">
                <a:solidFill>
                  <a:schemeClr val="tx1"/>
                </a:solidFill>
                <a:latin typeface="Arial" pitchFamily="34" charset="0"/>
                <a:ea typeface="ヒラギノ角ゴ Pro W3" charset="-128"/>
              </a:defRPr>
            </a:lvl1pPr>
            <a:lvl2pPr marL="742950" indent="-285750" algn="l">
              <a:spcBef>
                <a:spcPts val="1675"/>
              </a:spcBef>
              <a:buChar char="–"/>
              <a:defRPr sz="2000">
                <a:solidFill>
                  <a:schemeClr val="tx1"/>
                </a:solidFill>
                <a:latin typeface="Arial" pitchFamily="34" charset="0"/>
                <a:ea typeface="ヒラギノ角ゴ Pro W3" charset="-128"/>
              </a:defRPr>
            </a:lvl2pPr>
            <a:lvl3pPr marL="1143000" indent="-228600" algn="l">
              <a:spcBef>
                <a:spcPts val="1675"/>
              </a:spcBef>
              <a:buChar char="•"/>
              <a:defRPr sz="2000">
                <a:solidFill>
                  <a:schemeClr val="tx1"/>
                </a:solidFill>
                <a:latin typeface="Arial" pitchFamily="34" charset="0"/>
                <a:ea typeface="MS PGothic" pitchFamily="34" charset="-128"/>
              </a:defRPr>
            </a:lvl3pPr>
            <a:lvl4pPr marL="1600200" indent="-228600" algn="l">
              <a:spcBef>
                <a:spcPts val="1675"/>
              </a:spcBef>
              <a:buChar char="–"/>
              <a:defRPr sz="2000">
                <a:solidFill>
                  <a:schemeClr val="tx1"/>
                </a:solidFill>
                <a:latin typeface="Arial" pitchFamily="34" charset="0"/>
                <a:ea typeface="MS PGothic" pitchFamily="34" charset="-128"/>
              </a:defRPr>
            </a:lvl4pPr>
            <a:lvl5pPr marL="2057400" indent="-228600" algn="l">
              <a:spcBef>
                <a:spcPts val="1675"/>
              </a:spcBef>
              <a:buChar char="»"/>
              <a:defRPr sz="2000">
                <a:solidFill>
                  <a:schemeClr val="tx1"/>
                </a:solidFill>
                <a:latin typeface="Arial" pitchFamily="34" charset="0"/>
                <a:ea typeface="MS PGothic" pitchFamily="34" charset="-128"/>
              </a:defRPr>
            </a:lvl5pPr>
            <a:lvl6pPr marL="2514600" indent="-228600" eaLnBrk="0" fontAlgn="base" hangingPunct="0">
              <a:spcBef>
                <a:spcPts val="1675"/>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ts val="1675"/>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ts val="1675"/>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ts val="1675"/>
              </a:spcBef>
              <a:spcAft>
                <a:spcPct val="0"/>
              </a:spcAft>
              <a:buChar char="»"/>
              <a:defRPr sz="20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FFFFFF"/>
              </a:solidFill>
              <a:effectLst/>
              <a:uLnTx/>
              <a:uFillTx/>
              <a:latin typeface="Arial" pitchFamily="34" charset="0"/>
              <a:ea typeface="ヒラギノ角ゴ Pro W3" charset="-128"/>
              <a:cs typeface="ＭＳ Ｐゴシック"/>
            </a:endParaRPr>
          </a:p>
        </p:txBody>
      </p:sp>
      <p:sp>
        <p:nvSpPr>
          <p:cNvPr id="6" name="TextBox 5"/>
          <p:cNvSpPr txBox="1">
            <a:spLocks noChangeArrowheads="1"/>
          </p:cNvSpPr>
          <p:nvPr/>
        </p:nvSpPr>
        <p:spPr bwMode="auto">
          <a:xfrm>
            <a:off x="533400" y="1143000"/>
            <a:ext cx="8153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880" bIns="182880" anchor="t" anchorCtr="0">
            <a:no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Analysis of 91 trials with 46,138 women with ER-positive breast cancer alive and disease free after 5 years of endocrine therapy </a:t>
            </a: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7" name="TextBox 6"/>
          <p:cNvSpPr txBox="1">
            <a:spLocks noChangeArrowheads="1"/>
          </p:cNvSpPr>
          <p:nvPr/>
        </p:nvSpPr>
        <p:spPr bwMode="auto">
          <a:xfrm>
            <a:off x="0" y="6411724"/>
            <a:ext cx="9144000"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880" bIns="91440" anchor="b" anchorCtr="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kumimoji="0" lang="en-US" sz="1600" b="0" i="0" u="none" strike="noStrike" kern="1200" cap="none" spc="0" normalizeH="0" baseline="0" noProof="0" dirty="0">
                <a:ln>
                  <a:noFill/>
                </a:ln>
                <a:effectLst/>
                <a:uLnTx/>
                <a:uFillTx/>
                <a:latin typeface="+mn-lt"/>
              </a:rPr>
              <a:t>Pan H et al.</a:t>
            </a:r>
            <a:r>
              <a:rPr lang="en-US" sz="2000" dirty="0">
                <a:latin typeface="+mn-lt"/>
              </a:rPr>
              <a:t> </a:t>
            </a:r>
            <a:r>
              <a:rPr lang="pt-BR" sz="1400" dirty="0">
                <a:latin typeface="+mn-lt"/>
              </a:rPr>
              <a:t>N Engl J Med. 2018;378(9):870-871.</a:t>
            </a:r>
            <a:endParaRPr kumimoji="0" lang="en-US" sz="1600" b="0" i="0" u="none" strike="noStrike" kern="1200" cap="none" spc="0" normalizeH="0" baseline="0" noProof="0" dirty="0">
              <a:ln>
                <a:noFill/>
              </a:ln>
              <a:effectLst/>
              <a:uLnTx/>
              <a:uFillTx/>
              <a:latin typeface="+mn-lt"/>
            </a:endParaRPr>
          </a:p>
        </p:txBody>
      </p:sp>
      <p:sp>
        <p:nvSpPr>
          <p:cNvPr id="11" name="Title 2"/>
          <p:cNvSpPr>
            <a:spLocks noGrp="1"/>
          </p:cNvSpPr>
          <p:nvPr>
            <p:ph type="title" idx="4294967295"/>
          </p:nvPr>
        </p:nvSpPr>
        <p:spPr>
          <a:xfrm>
            <a:off x="0" y="635168"/>
            <a:ext cx="9144000" cy="736432"/>
          </a:xfrm>
        </p:spPr>
        <p:txBody>
          <a:bodyPr>
            <a:noAutofit/>
          </a:bodyPr>
          <a:lstStyle/>
          <a:p>
            <a:pPr algn="ctr"/>
            <a:r>
              <a:rPr lang="en-US" sz="2000" dirty="0">
                <a:solidFill>
                  <a:srgbClr val="7030A0"/>
                </a:solidFill>
                <a:latin typeface="Arial" charset="0"/>
                <a:ea typeface="ヒラギノ角ゴ Pro W3" charset="0"/>
                <a:cs typeface="ヒラギノ角ゴ Pro W3" charset="0"/>
              </a:rPr>
              <a:t>EBCTCG Analysis: Relative Risk of Distant Recurrence in Years 5 to 14</a:t>
            </a:r>
            <a:endParaRPr lang="en-US" sz="2000" dirty="0">
              <a:solidFill>
                <a:srgbClr val="7030A0"/>
              </a:solidFill>
              <a:latin typeface="Arial" charset="0"/>
              <a:ea typeface="ＭＳ Ｐゴシック" charset="0"/>
              <a:cs typeface="ＭＳ Ｐゴシック" charset="0"/>
            </a:endParaRPr>
          </a:p>
        </p:txBody>
      </p:sp>
      <p:graphicFrame>
        <p:nvGraphicFramePr>
          <p:cNvPr id="9" name="Group 217"/>
          <p:cNvGraphicFramePr>
            <a:graphicFrameLocks noGrp="1"/>
          </p:cNvGraphicFramePr>
          <p:nvPr>
            <p:extLst>
              <p:ext uri="{D42A27DB-BD31-4B8C-83A1-F6EECF244321}">
                <p14:modId xmlns:p14="http://schemas.microsoft.com/office/powerpoint/2010/main" val="642703421"/>
              </p:ext>
            </p:extLst>
          </p:nvPr>
        </p:nvGraphicFramePr>
        <p:xfrm>
          <a:off x="609600" y="2362200"/>
          <a:ext cx="8001000" cy="2667001"/>
        </p:xfrm>
        <a:graphic>
          <a:graphicData uri="http://schemas.openxmlformats.org/drawingml/2006/table">
            <a:tbl>
              <a:tblPr/>
              <a:tblGrid>
                <a:gridCol w="4610745">
                  <a:extLst>
                    <a:ext uri="{9D8B030D-6E8A-4147-A177-3AD203B41FA5}">
                      <a16:colId xmlns:a16="http://schemas.microsoft.com/office/drawing/2014/main" val="20000"/>
                    </a:ext>
                  </a:extLst>
                </a:gridCol>
                <a:gridCol w="3390255">
                  <a:extLst>
                    <a:ext uri="{9D8B030D-6E8A-4147-A177-3AD203B41FA5}">
                      <a16:colId xmlns:a16="http://schemas.microsoft.com/office/drawing/2014/main" val="20001"/>
                    </a:ext>
                  </a:extLst>
                </a:gridCol>
              </a:tblGrid>
              <a:tr h="615865">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ヒラギノ角ゴ Pro W3" charset="-128"/>
                        </a:rPr>
                        <a:t>Prognostic factor</a:t>
                      </a:r>
                    </a:p>
                  </a:txBody>
                  <a:tcPr marL="91454" marR="91454" marT="45718" marB="45718" anchor="b"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002B51"/>
                    </a:solidFill>
                  </a:tcPr>
                </a:tc>
                <a:tc>
                  <a:txBody>
                    <a:bodyPr/>
                    <a:lstStyle/>
                    <a:p>
                      <a:pPr marL="0" marR="0" lvl="0" indent="0" algn="ctr" defTabSz="914400" rtl="0" eaLnBrk="0" fontAlgn="base" latinLnBrk="0" hangingPunct="0">
                        <a:lnSpc>
                          <a:spcPct val="9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ヒラギノ角ゴ Pro W3" charset="-128"/>
                        </a:rPr>
                        <a:t>Relative risk</a:t>
                      </a:r>
                    </a:p>
                  </a:txBody>
                  <a:tcPr marL="91454" marR="91454" marT="45718" marB="45718" anchor="b"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002B51"/>
                    </a:solidFill>
                  </a:tcPr>
                </a:tc>
                <a:extLst>
                  <a:ext uri="{0D108BD9-81ED-4DB2-BD59-A6C34878D82A}">
                    <a16:rowId xmlns:a16="http://schemas.microsoft.com/office/drawing/2014/main" val="10000"/>
                  </a:ext>
                </a:extLst>
              </a:tr>
              <a:tr h="512784">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lang="en-US" sz="1800" dirty="0">
                          <a:solidFill>
                            <a:schemeClr val="bg1"/>
                          </a:solidFill>
                        </a:rPr>
                        <a:t>Nodal status (N1-3 vs N0) </a:t>
                      </a:r>
                      <a:endParaRPr kumimoji="0" lang="en-US" sz="1800" b="0" i="0" u="none" strike="noStrike" cap="none" normalizeH="0" baseline="0" dirty="0">
                        <a:ln>
                          <a:noFill/>
                        </a:ln>
                        <a:solidFill>
                          <a:schemeClr val="bg1"/>
                        </a:solidFill>
                        <a:effectLst/>
                        <a:latin typeface="Arial" charset="0"/>
                        <a:ea typeface="ＭＳ 明朝" charset="-128"/>
                      </a:endParaRPr>
                    </a:p>
                  </a:txBody>
                  <a:tcPr marL="91454" marR="91454" marT="45718" marB="45718" anchor="ctr"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400" rtl="0" eaLnBrk="0" fontAlgn="base" latinLnBrk="0" hangingPunct="0">
                        <a:lnSpc>
                          <a:spcPct val="9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Arial" charset="0"/>
                          <a:ea typeface="ＭＳ 明朝" charset="-128"/>
                        </a:rPr>
                        <a:t>2.08</a:t>
                      </a:r>
                    </a:p>
                  </a:txBody>
                  <a:tcPr marL="91454" marR="91454" marT="45718" marB="45718" anchor="ctr"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005796"/>
                    </a:solidFill>
                  </a:tcPr>
                </a:tc>
                <a:extLst>
                  <a:ext uri="{0D108BD9-81ED-4DB2-BD59-A6C34878D82A}">
                    <a16:rowId xmlns:a16="http://schemas.microsoft.com/office/drawing/2014/main" val="10001"/>
                  </a:ext>
                </a:extLst>
              </a:tr>
              <a:tr h="512784">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lang="en-US" sz="1800" dirty="0">
                          <a:solidFill>
                            <a:schemeClr val="bg1"/>
                          </a:solidFill>
                        </a:rPr>
                        <a:t>Tumor stage  (T2N0 vs T1N0) </a:t>
                      </a:r>
                      <a:endParaRPr kumimoji="0" lang="en-US" sz="1800" b="0" i="0" u="none" strike="noStrike" cap="none" normalizeH="0" baseline="0" dirty="0">
                        <a:ln>
                          <a:noFill/>
                        </a:ln>
                        <a:solidFill>
                          <a:schemeClr val="bg1"/>
                        </a:solidFill>
                        <a:effectLst/>
                        <a:latin typeface="Arial" charset="0"/>
                        <a:ea typeface="ＭＳ 明朝" charset="-128"/>
                      </a:endParaRPr>
                    </a:p>
                  </a:txBody>
                  <a:tcPr marL="91454" marR="91454" marT="45718" marB="45718" anchor="ctr"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400" rtl="0" eaLnBrk="0" fontAlgn="base" latinLnBrk="0" hangingPunct="0">
                        <a:lnSpc>
                          <a:spcPct val="9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Arial" charset="0"/>
                          <a:ea typeface="ＭＳ 明朝" charset="-128"/>
                        </a:rPr>
                        <a:t>1.73</a:t>
                      </a:r>
                    </a:p>
                  </a:txBody>
                  <a:tcPr marL="91454" marR="91454" marT="45718" marB="45718" anchor="ctr"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005796"/>
                    </a:solidFill>
                  </a:tcPr>
                </a:tc>
                <a:extLst>
                  <a:ext uri="{0D108BD9-81ED-4DB2-BD59-A6C34878D82A}">
                    <a16:rowId xmlns:a16="http://schemas.microsoft.com/office/drawing/2014/main" val="10002"/>
                  </a:ext>
                </a:extLst>
              </a:tr>
              <a:tr h="512784">
                <a:tc>
                  <a:txBody>
                    <a:bodyPr/>
                    <a:lstStyle/>
                    <a:p>
                      <a:pPr marL="0" marR="0" lvl="0" indent="0" algn="l" defTabSz="914400" rtl="0" eaLnBrk="0" fontAlgn="base" latinLnBrk="0" hangingPunct="0">
                        <a:lnSpc>
                          <a:spcPct val="90000"/>
                        </a:lnSpc>
                        <a:spcBef>
                          <a:spcPct val="0"/>
                        </a:spcBef>
                        <a:spcAft>
                          <a:spcPct val="0"/>
                        </a:spcAft>
                        <a:buClrTx/>
                        <a:buSzTx/>
                        <a:buFontTx/>
                        <a:buNone/>
                        <a:tabLst/>
                        <a:defRPr/>
                      </a:pPr>
                      <a:r>
                        <a:rPr lang="en-US" sz="1800" dirty="0">
                          <a:solidFill>
                            <a:schemeClr val="bg1"/>
                          </a:solidFill>
                        </a:rPr>
                        <a:t>Grade (T1N0, high vs low) </a:t>
                      </a:r>
                      <a:endParaRPr kumimoji="0" lang="en-US" sz="1800" b="0" i="0" u="none" strike="noStrike" cap="none" normalizeH="0" baseline="0" dirty="0">
                        <a:ln>
                          <a:noFill/>
                        </a:ln>
                        <a:solidFill>
                          <a:schemeClr val="bg1"/>
                        </a:solidFill>
                        <a:effectLst/>
                        <a:latin typeface="Arial" charset="0"/>
                        <a:ea typeface="ＭＳ 明朝" charset="-128"/>
                      </a:endParaRPr>
                    </a:p>
                  </a:txBody>
                  <a:tcPr marL="91454" marR="91454" marT="45718" marB="45718" anchor="ctr"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400" rtl="0" eaLnBrk="0" fontAlgn="base" latinLnBrk="0" hangingPunct="0">
                        <a:lnSpc>
                          <a:spcPct val="9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Arial" charset="0"/>
                          <a:ea typeface="ＭＳ 明朝" charset="-128"/>
                        </a:rPr>
                        <a:t>2.02</a:t>
                      </a:r>
                    </a:p>
                  </a:txBody>
                  <a:tcPr marL="91454" marR="91454" marT="45718" marB="45718" anchor="ctr"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005796"/>
                    </a:solidFill>
                  </a:tcPr>
                </a:tc>
                <a:extLst>
                  <a:ext uri="{0D108BD9-81ED-4DB2-BD59-A6C34878D82A}">
                    <a16:rowId xmlns:a16="http://schemas.microsoft.com/office/drawing/2014/main" val="10003"/>
                  </a:ext>
                </a:extLst>
              </a:tr>
              <a:tr h="512784">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lang="en-US" sz="1800" dirty="0">
                          <a:solidFill>
                            <a:schemeClr val="bg1"/>
                          </a:solidFill>
                        </a:rPr>
                        <a:t>Ki67 (</a:t>
                      </a:r>
                      <a:r>
                        <a:rPr lang="en-US" sz="1800" u="none" dirty="0">
                          <a:solidFill>
                            <a:schemeClr val="bg1"/>
                          </a:solidFill>
                        </a:rPr>
                        <a:t>≥</a:t>
                      </a:r>
                      <a:r>
                        <a:rPr lang="en-US" sz="1800" dirty="0">
                          <a:solidFill>
                            <a:schemeClr val="bg1"/>
                          </a:solidFill>
                        </a:rPr>
                        <a:t>20% vs 0-13%) </a:t>
                      </a:r>
                      <a:endParaRPr kumimoji="0" lang="en-US" sz="1800" b="0" i="0" u="none" strike="noStrike" cap="none" normalizeH="0" baseline="0" dirty="0">
                        <a:ln>
                          <a:noFill/>
                        </a:ln>
                        <a:solidFill>
                          <a:schemeClr val="bg1"/>
                        </a:solidFill>
                        <a:effectLst/>
                        <a:latin typeface="Arial" charset="0"/>
                        <a:ea typeface="ＭＳ 明朝" charset="-128"/>
                      </a:endParaRPr>
                    </a:p>
                  </a:txBody>
                  <a:tcPr marL="91454" marR="91454" marT="45718" marB="45718" anchor="ctr"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400" rtl="0" eaLnBrk="0" fontAlgn="base" latinLnBrk="0" hangingPunct="0">
                        <a:lnSpc>
                          <a:spcPct val="9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Arial" charset="0"/>
                          <a:ea typeface="ＭＳ 明朝" charset="-128"/>
                        </a:rPr>
                        <a:t>1.63</a:t>
                      </a:r>
                    </a:p>
                  </a:txBody>
                  <a:tcPr marL="91454" marR="91454" marT="45718" marB="45718" anchor="ctr"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005796"/>
                    </a:solidFill>
                  </a:tcPr>
                </a:tc>
                <a:extLst>
                  <a:ext uri="{0D108BD9-81ED-4DB2-BD59-A6C34878D82A}">
                    <a16:rowId xmlns:a16="http://schemas.microsoft.com/office/drawing/2014/main" val="10004"/>
                  </a:ext>
                </a:extLst>
              </a:tr>
            </a:tbl>
          </a:graphicData>
        </a:graphic>
      </p:graphicFrame>
      <p:sp>
        <p:nvSpPr>
          <p:cNvPr id="2" name="Rectangle 1">
            <a:extLst>
              <a:ext uri="{FF2B5EF4-FFF2-40B4-BE49-F238E27FC236}">
                <a16:creationId xmlns:a16="http://schemas.microsoft.com/office/drawing/2014/main" id="{263A325C-3B65-B698-F10B-33C79683D207}"/>
              </a:ext>
            </a:extLst>
          </p:cNvPr>
          <p:cNvSpPr/>
          <p:nvPr/>
        </p:nvSpPr>
        <p:spPr>
          <a:xfrm>
            <a:off x="1371600" y="0"/>
            <a:ext cx="1447800" cy="381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74956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938EC-AE9A-913D-DA52-8DA3329D6540}"/>
              </a:ext>
            </a:extLst>
          </p:cNvPr>
          <p:cNvSpPr>
            <a:spLocks noGrp="1"/>
          </p:cNvSpPr>
          <p:nvPr>
            <p:ph type="title" idx="4294967295"/>
          </p:nvPr>
        </p:nvSpPr>
        <p:spPr>
          <a:xfrm>
            <a:off x="0" y="274638"/>
            <a:ext cx="8229600" cy="1143000"/>
          </a:xfrm>
        </p:spPr>
        <p:txBody>
          <a:bodyPr/>
          <a:lstStyle/>
          <a:p>
            <a:r>
              <a:rPr lang="en-US" dirty="0"/>
              <a:t>Disclosures</a:t>
            </a:r>
          </a:p>
        </p:txBody>
      </p:sp>
      <p:sp>
        <p:nvSpPr>
          <p:cNvPr id="3" name="Content Placeholder 2">
            <a:extLst>
              <a:ext uri="{FF2B5EF4-FFF2-40B4-BE49-F238E27FC236}">
                <a16:creationId xmlns:a16="http://schemas.microsoft.com/office/drawing/2014/main" id="{CA01BFDA-E085-638D-265E-527FC3ACBA14}"/>
              </a:ext>
            </a:extLst>
          </p:cNvPr>
          <p:cNvSpPr>
            <a:spLocks noGrp="1"/>
          </p:cNvSpPr>
          <p:nvPr>
            <p:ph idx="4294967295"/>
          </p:nvPr>
        </p:nvSpPr>
        <p:spPr>
          <a:xfrm>
            <a:off x="457200" y="1600200"/>
            <a:ext cx="8229600" cy="4525963"/>
          </a:xfrm>
        </p:spPr>
        <p:txBody>
          <a:bodyPr>
            <a:normAutofit/>
          </a:bodyPr>
          <a:lstStyle/>
          <a:p>
            <a:r>
              <a:rPr lang="en-US" sz="1800" dirty="0"/>
              <a:t>Consultant: AstraZeneca, Daiichi-Sanyo, Novartis, Lilly, Pfizer, Merck, </a:t>
            </a:r>
            <a:r>
              <a:rPr lang="en-US" sz="1800" dirty="0" err="1"/>
              <a:t>Stemline</a:t>
            </a:r>
            <a:r>
              <a:rPr lang="en-US" sz="1800" dirty="0"/>
              <a:t>-Menarini, Genentech-Roche, Gilead, Carrick, Johnson &amp; Johnson, </a:t>
            </a:r>
            <a:r>
              <a:rPr lang="en-US" sz="1800" dirty="0" err="1"/>
              <a:t>Ambryx</a:t>
            </a:r>
            <a:r>
              <a:rPr lang="en-US" sz="1800" dirty="0"/>
              <a:t>, </a:t>
            </a:r>
            <a:r>
              <a:rPr lang="en-US" sz="1800" dirty="0" err="1"/>
              <a:t>Veracyte</a:t>
            </a:r>
            <a:r>
              <a:rPr lang="en-US" sz="1800" dirty="0"/>
              <a:t>, Totus</a:t>
            </a:r>
          </a:p>
          <a:p>
            <a:r>
              <a:rPr lang="en-US" sz="1800" dirty="0"/>
              <a:t>DMC: Lilly, Genentech, Pfizer/</a:t>
            </a:r>
            <a:r>
              <a:rPr lang="en-US" sz="1800" dirty="0" err="1"/>
              <a:t>Seagen</a:t>
            </a:r>
            <a:r>
              <a:rPr lang="en-US" sz="1800" dirty="0"/>
              <a:t>, IBCSG, Alliance Foundation Trials (AFT)</a:t>
            </a:r>
          </a:p>
        </p:txBody>
      </p:sp>
    </p:spTree>
    <p:extLst>
      <p:ext uri="{BB962C8B-B14F-4D97-AF65-F5344CB8AC3E}">
        <p14:creationId xmlns:p14="http://schemas.microsoft.com/office/powerpoint/2010/main" val="14310362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3"/>
          <p:cNvSpPr>
            <a:spLocks noChangeArrowheads="1"/>
          </p:cNvSpPr>
          <p:nvPr/>
        </p:nvSpPr>
        <p:spPr bwMode="auto">
          <a:xfrm>
            <a:off x="457200" y="1600201"/>
            <a:ext cx="8305800" cy="3962399"/>
          </a:xfrm>
          <a:prstGeom prst="rect">
            <a:avLst/>
          </a:prstGeom>
          <a:solidFill>
            <a:srgbClr val="9CCBE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a:spcBef>
                <a:spcPts val="1675"/>
              </a:spcBef>
              <a:buChar char="•"/>
              <a:defRPr sz="2000">
                <a:solidFill>
                  <a:schemeClr val="tx1"/>
                </a:solidFill>
                <a:latin typeface="Arial" pitchFamily="34" charset="0"/>
                <a:ea typeface="ヒラギノ角ゴ Pro W3" charset="-128"/>
              </a:defRPr>
            </a:lvl1pPr>
            <a:lvl2pPr marL="742950" indent="-285750" algn="l">
              <a:spcBef>
                <a:spcPts val="1675"/>
              </a:spcBef>
              <a:buChar char="–"/>
              <a:defRPr sz="2000">
                <a:solidFill>
                  <a:schemeClr val="tx1"/>
                </a:solidFill>
                <a:latin typeface="Arial" pitchFamily="34" charset="0"/>
                <a:ea typeface="ヒラギノ角ゴ Pro W3" charset="-128"/>
              </a:defRPr>
            </a:lvl2pPr>
            <a:lvl3pPr marL="1143000" indent="-228600" algn="l">
              <a:spcBef>
                <a:spcPts val="1675"/>
              </a:spcBef>
              <a:buChar char="•"/>
              <a:defRPr sz="2000">
                <a:solidFill>
                  <a:schemeClr val="tx1"/>
                </a:solidFill>
                <a:latin typeface="Arial" pitchFamily="34" charset="0"/>
                <a:ea typeface="MS PGothic" pitchFamily="34" charset="-128"/>
              </a:defRPr>
            </a:lvl3pPr>
            <a:lvl4pPr marL="1600200" indent="-228600" algn="l">
              <a:spcBef>
                <a:spcPts val="1675"/>
              </a:spcBef>
              <a:buChar char="–"/>
              <a:defRPr sz="2000">
                <a:solidFill>
                  <a:schemeClr val="tx1"/>
                </a:solidFill>
                <a:latin typeface="Arial" pitchFamily="34" charset="0"/>
                <a:ea typeface="MS PGothic" pitchFamily="34" charset="-128"/>
              </a:defRPr>
            </a:lvl4pPr>
            <a:lvl5pPr marL="2057400" indent="-228600" algn="l">
              <a:spcBef>
                <a:spcPts val="1675"/>
              </a:spcBef>
              <a:buChar char="»"/>
              <a:defRPr sz="2000">
                <a:solidFill>
                  <a:schemeClr val="tx1"/>
                </a:solidFill>
                <a:latin typeface="Arial" pitchFamily="34" charset="0"/>
                <a:ea typeface="MS PGothic" pitchFamily="34" charset="-128"/>
              </a:defRPr>
            </a:lvl5pPr>
            <a:lvl6pPr marL="2514600" indent="-228600" eaLnBrk="0" fontAlgn="base" hangingPunct="0">
              <a:spcBef>
                <a:spcPts val="1675"/>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ts val="1675"/>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ts val="1675"/>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ts val="1675"/>
              </a:spcBef>
              <a:spcAft>
                <a:spcPct val="0"/>
              </a:spcAft>
              <a:buChar char="»"/>
              <a:defRPr sz="20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FFFFFF"/>
              </a:solidFill>
              <a:effectLst/>
              <a:uLnTx/>
              <a:uFillTx/>
              <a:latin typeface="Arial" pitchFamily="34" charset="0"/>
              <a:ea typeface="ヒラギノ角ゴ Pro W3" charset="-128"/>
              <a:cs typeface="ＭＳ Ｐゴシック"/>
            </a:endParaRPr>
          </a:p>
        </p:txBody>
      </p:sp>
      <p:graphicFrame>
        <p:nvGraphicFramePr>
          <p:cNvPr id="8" name="Group 217"/>
          <p:cNvGraphicFramePr>
            <a:graphicFrameLocks noGrp="1"/>
          </p:cNvGraphicFramePr>
          <p:nvPr>
            <p:extLst>
              <p:ext uri="{D42A27DB-BD31-4B8C-83A1-F6EECF244321}">
                <p14:modId xmlns:p14="http://schemas.microsoft.com/office/powerpoint/2010/main" val="4109592970"/>
              </p:ext>
            </p:extLst>
          </p:nvPr>
        </p:nvGraphicFramePr>
        <p:xfrm>
          <a:off x="609599" y="1752600"/>
          <a:ext cx="8001001" cy="3655002"/>
        </p:xfrm>
        <a:graphic>
          <a:graphicData uri="http://schemas.openxmlformats.org/drawingml/2006/table">
            <a:tbl>
              <a:tblPr/>
              <a:tblGrid>
                <a:gridCol w="2542374">
                  <a:extLst>
                    <a:ext uri="{9D8B030D-6E8A-4147-A177-3AD203B41FA5}">
                      <a16:colId xmlns:a16="http://schemas.microsoft.com/office/drawing/2014/main" val="20000"/>
                    </a:ext>
                  </a:extLst>
                </a:gridCol>
                <a:gridCol w="1869393">
                  <a:extLst>
                    <a:ext uri="{9D8B030D-6E8A-4147-A177-3AD203B41FA5}">
                      <a16:colId xmlns:a16="http://schemas.microsoft.com/office/drawing/2014/main" val="20001"/>
                    </a:ext>
                  </a:extLst>
                </a:gridCol>
                <a:gridCol w="1916297">
                  <a:extLst>
                    <a:ext uri="{9D8B030D-6E8A-4147-A177-3AD203B41FA5}">
                      <a16:colId xmlns:a16="http://schemas.microsoft.com/office/drawing/2014/main" val="20002"/>
                    </a:ext>
                  </a:extLst>
                </a:gridCol>
                <a:gridCol w="1672937">
                  <a:extLst>
                    <a:ext uri="{9D8B030D-6E8A-4147-A177-3AD203B41FA5}">
                      <a16:colId xmlns:a16="http://schemas.microsoft.com/office/drawing/2014/main" val="20003"/>
                    </a:ext>
                  </a:extLst>
                </a:gridCol>
              </a:tblGrid>
              <a:tr h="609600">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ヒラギノ角ゴ Pro W3" charset="-128"/>
                        </a:rPr>
                        <a:t>Subgroup</a:t>
                      </a:r>
                    </a:p>
                  </a:txBody>
                  <a:tcPr marL="91454" marR="91454" marT="45718" marB="45718" anchor="b"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002B51"/>
                    </a:solidFill>
                  </a:tcPr>
                </a:tc>
                <a:tc>
                  <a:txBody>
                    <a:bodyPr/>
                    <a:lstStyle/>
                    <a:p>
                      <a:pPr marL="0" marR="0" lvl="0" indent="0" algn="ctr" defTabSz="914400" rtl="0" eaLnBrk="0" fontAlgn="base" latinLnBrk="0" hangingPunct="0">
                        <a:lnSpc>
                          <a:spcPct val="9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Arial" charset="0"/>
                        <a:ea typeface="ヒラギノ角ゴ Pro W3" charset="-128"/>
                      </a:endParaRPr>
                    </a:p>
                    <a:p>
                      <a:pPr marL="0" marR="0" lvl="0" indent="0" algn="ctr" defTabSz="914400" rtl="0" eaLnBrk="0" fontAlgn="base" latinLnBrk="0" hangingPunct="0">
                        <a:lnSpc>
                          <a:spcPct val="9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ヒラギノ角ゴ Pro W3" charset="-128"/>
                        </a:rPr>
                        <a:t>10 years</a:t>
                      </a:r>
                    </a:p>
                  </a:txBody>
                  <a:tcPr marL="91454" marR="91454" marT="45718" marB="45718" anchor="b"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002B51"/>
                    </a:solidFill>
                  </a:tcPr>
                </a:tc>
                <a:tc>
                  <a:txBody>
                    <a:bodyPr/>
                    <a:lstStyle/>
                    <a:p>
                      <a:pPr marL="0" marR="0" lvl="0" indent="0" algn="ctr" defTabSz="914400" rtl="0" eaLnBrk="0" fontAlgn="base" latinLnBrk="0" hangingPunct="0">
                        <a:lnSpc>
                          <a:spcPct val="9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ヒラギノ角ゴ Pro W3" charset="-128"/>
                        </a:rPr>
                        <a:t>15 years</a:t>
                      </a:r>
                    </a:p>
                  </a:txBody>
                  <a:tcPr marL="91454" marR="91454" marT="45718" marB="45718" anchor="b"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002B51"/>
                    </a:solidFill>
                  </a:tcPr>
                </a:tc>
                <a:tc>
                  <a:txBody>
                    <a:bodyPr/>
                    <a:lstStyle/>
                    <a:p>
                      <a:pPr marL="0" marR="0" lvl="0" indent="0" algn="ctr" defTabSz="914400" rtl="0" eaLnBrk="0" fontAlgn="base" latinLnBrk="0" hangingPunct="0">
                        <a:lnSpc>
                          <a:spcPct val="9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ヒラギノ角ゴ Pro W3" charset="-128"/>
                        </a:rPr>
                        <a:t>20 years</a:t>
                      </a:r>
                    </a:p>
                  </a:txBody>
                  <a:tcPr marL="91454" marR="91454" marT="45718" marB="45718" anchor="b"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002B51"/>
                    </a:solidFill>
                  </a:tcPr>
                </a:tc>
                <a:extLst>
                  <a:ext uri="{0D108BD9-81ED-4DB2-BD59-A6C34878D82A}">
                    <a16:rowId xmlns:a16="http://schemas.microsoft.com/office/drawing/2014/main" val="10000"/>
                  </a:ext>
                </a:extLst>
              </a:tr>
              <a:tr h="507567">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Arial" charset="0"/>
                          <a:ea typeface="ＭＳ 明朝" charset="-128"/>
                        </a:rPr>
                        <a:t>T1N0</a:t>
                      </a:r>
                    </a:p>
                  </a:txBody>
                  <a:tcPr marL="91454" marR="91454" marT="45718" marB="45718" anchor="ctr"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400" rtl="0" eaLnBrk="0" fontAlgn="base" latinLnBrk="0" hangingPunct="0">
                        <a:lnSpc>
                          <a:spcPct val="9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Arial" charset="0"/>
                          <a:ea typeface="ＭＳ 明朝" charset="-128"/>
                        </a:rPr>
                        <a:t>4%</a:t>
                      </a:r>
                    </a:p>
                  </a:txBody>
                  <a:tcPr marL="91454" marR="91454" marT="45718" marB="45718" anchor="ctr"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400" rtl="0" eaLnBrk="0" fontAlgn="base" latinLnBrk="0" hangingPunct="0">
                        <a:lnSpc>
                          <a:spcPct val="9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Arial" charset="0"/>
                          <a:ea typeface="ＭＳ 明朝" charset="-128"/>
                        </a:rPr>
                        <a:t>9%</a:t>
                      </a:r>
                    </a:p>
                  </a:txBody>
                  <a:tcPr marL="91454" marR="91454" marT="45718" marB="45718" anchor="ctr"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400" rtl="0" eaLnBrk="0" fontAlgn="base" latinLnBrk="0" hangingPunct="0">
                        <a:lnSpc>
                          <a:spcPct val="9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Arial" charset="0"/>
                          <a:ea typeface="ＭＳ 明朝" charset="-128"/>
                        </a:rPr>
                        <a:t>14%</a:t>
                      </a:r>
                    </a:p>
                  </a:txBody>
                  <a:tcPr marL="91454" marR="91454" marT="45718" marB="45718" anchor="ctr"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005796"/>
                    </a:solidFill>
                  </a:tcPr>
                </a:tc>
                <a:extLst>
                  <a:ext uri="{0D108BD9-81ED-4DB2-BD59-A6C34878D82A}">
                    <a16:rowId xmlns:a16="http://schemas.microsoft.com/office/drawing/2014/main" val="10001"/>
                  </a:ext>
                </a:extLst>
              </a:tr>
              <a:tr h="507567">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Arial" charset="0"/>
                          <a:ea typeface="ＭＳ 明朝" charset="-128"/>
                        </a:rPr>
                        <a:t>T1N1 (1-3 nodes)</a:t>
                      </a:r>
                    </a:p>
                  </a:txBody>
                  <a:tcPr marL="91454" marR="91454" marT="45718" marB="45718" anchor="ctr"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400" rtl="0" eaLnBrk="0" fontAlgn="base" latinLnBrk="0" hangingPunct="0">
                        <a:lnSpc>
                          <a:spcPct val="9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Arial" charset="0"/>
                          <a:ea typeface="ＭＳ 明朝" charset="-128"/>
                        </a:rPr>
                        <a:t>8%</a:t>
                      </a:r>
                    </a:p>
                  </a:txBody>
                  <a:tcPr marL="91454" marR="91454" marT="45718" marB="45718" anchor="ctr"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400" rtl="0" eaLnBrk="0" fontAlgn="base" latinLnBrk="0" hangingPunct="0">
                        <a:lnSpc>
                          <a:spcPct val="9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Arial" charset="0"/>
                          <a:ea typeface="ＭＳ 明朝" charset="-128"/>
                        </a:rPr>
                        <a:t>15%</a:t>
                      </a:r>
                    </a:p>
                  </a:txBody>
                  <a:tcPr marL="91454" marR="91454" marT="45718" marB="45718" anchor="ctr"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400" rtl="0" eaLnBrk="0" fontAlgn="base" latinLnBrk="0" hangingPunct="0">
                        <a:lnSpc>
                          <a:spcPct val="9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Arial" charset="0"/>
                          <a:ea typeface="ＭＳ 明朝" charset="-128"/>
                        </a:rPr>
                        <a:t>23%</a:t>
                      </a:r>
                    </a:p>
                  </a:txBody>
                  <a:tcPr marL="91454" marR="91454" marT="45718" marB="45718" anchor="ctr"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005796"/>
                    </a:solidFill>
                  </a:tcPr>
                </a:tc>
                <a:extLst>
                  <a:ext uri="{0D108BD9-81ED-4DB2-BD59-A6C34878D82A}">
                    <a16:rowId xmlns:a16="http://schemas.microsoft.com/office/drawing/2014/main" val="10002"/>
                  </a:ext>
                </a:extLst>
              </a:tr>
              <a:tr h="507567">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Arial" charset="0"/>
                          <a:ea typeface="ＭＳ 明朝" charset="-128"/>
                        </a:rPr>
                        <a:t>T1N2 (4-9 nodes)  </a:t>
                      </a:r>
                    </a:p>
                  </a:txBody>
                  <a:tcPr marL="91454" marR="91454" marT="45718" marB="45718" anchor="ctr"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400" rtl="0" eaLnBrk="0" fontAlgn="base" latinLnBrk="0" hangingPunct="0">
                        <a:lnSpc>
                          <a:spcPct val="9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Arial" charset="0"/>
                          <a:ea typeface="ＭＳ 明朝" charset="-128"/>
                        </a:rPr>
                        <a:t>16%</a:t>
                      </a:r>
                    </a:p>
                  </a:txBody>
                  <a:tcPr marL="91454" marR="91454" marT="45718" marB="45718" anchor="ctr"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400" rtl="0" eaLnBrk="0" fontAlgn="base" latinLnBrk="0" hangingPunct="0">
                        <a:lnSpc>
                          <a:spcPct val="9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Arial" charset="0"/>
                          <a:ea typeface="ＭＳ 明朝" charset="-128"/>
                        </a:rPr>
                        <a:t>30%</a:t>
                      </a:r>
                    </a:p>
                  </a:txBody>
                  <a:tcPr marL="91454" marR="91454" marT="45718" marB="45718" anchor="ctr"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400" rtl="0" eaLnBrk="0" fontAlgn="base" latinLnBrk="0" hangingPunct="0">
                        <a:lnSpc>
                          <a:spcPct val="9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Arial" charset="0"/>
                          <a:ea typeface="ＭＳ 明朝" charset="-128"/>
                        </a:rPr>
                        <a:t>41%</a:t>
                      </a:r>
                    </a:p>
                  </a:txBody>
                  <a:tcPr marL="91454" marR="91454" marT="45718" marB="45718" anchor="ctr"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005796"/>
                    </a:solidFill>
                  </a:tcPr>
                </a:tc>
                <a:extLst>
                  <a:ext uri="{0D108BD9-81ED-4DB2-BD59-A6C34878D82A}">
                    <a16:rowId xmlns:a16="http://schemas.microsoft.com/office/drawing/2014/main" val="10003"/>
                  </a:ext>
                </a:extLst>
              </a:tr>
              <a:tr h="507567">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Arial" charset="0"/>
                          <a:ea typeface="ＭＳ 明朝" charset="-128"/>
                        </a:rPr>
                        <a:t>T2N0</a:t>
                      </a:r>
                    </a:p>
                  </a:txBody>
                  <a:tcPr marL="91454" marR="91454" marT="45718" marB="45718" anchor="ctr"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400" rtl="0" eaLnBrk="0" fontAlgn="base" latinLnBrk="0" hangingPunct="0">
                        <a:lnSpc>
                          <a:spcPct val="9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Arial" charset="0"/>
                          <a:ea typeface="ＭＳ 明朝" charset="-128"/>
                        </a:rPr>
                        <a:t>8%</a:t>
                      </a:r>
                    </a:p>
                  </a:txBody>
                  <a:tcPr marL="91454" marR="91454" marT="45718" marB="45718" anchor="ctr"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400" rtl="0" eaLnBrk="0" fontAlgn="base" latinLnBrk="0" hangingPunct="0">
                        <a:lnSpc>
                          <a:spcPct val="9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Arial" charset="0"/>
                          <a:ea typeface="ＭＳ 明朝" charset="-128"/>
                        </a:rPr>
                        <a:t>14%</a:t>
                      </a:r>
                    </a:p>
                  </a:txBody>
                  <a:tcPr marL="91454" marR="91454" marT="45718" marB="45718" anchor="ctr"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400" rtl="0" eaLnBrk="0" fontAlgn="base" latinLnBrk="0" hangingPunct="0">
                        <a:lnSpc>
                          <a:spcPct val="9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Arial" charset="0"/>
                          <a:ea typeface="ＭＳ 明朝" charset="-128"/>
                        </a:rPr>
                        <a:t>21%</a:t>
                      </a:r>
                    </a:p>
                  </a:txBody>
                  <a:tcPr marL="91454" marR="91454" marT="45718" marB="45718" anchor="ctr"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005796"/>
                    </a:solidFill>
                  </a:tcPr>
                </a:tc>
                <a:extLst>
                  <a:ext uri="{0D108BD9-81ED-4DB2-BD59-A6C34878D82A}">
                    <a16:rowId xmlns:a16="http://schemas.microsoft.com/office/drawing/2014/main" val="10004"/>
                  </a:ext>
                </a:extLst>
              </a:tr>
              <a:tr h="507567">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Arial" charset="0"/>
                          <a:ea typeface="ＭＳ 明朝" charset="-128"/>
                        </a:rPr>
                        <a:t>T2N1 (1-3 nodes) </a:t>
                      </a:r>
                    </a:p>
                  </a:txBody>
                  <a:tcPr marL="91454" marR="91454" marT="45718" marB="45718" anchor="ctr"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400" rtl="0" eaLnBrk="0" fontAlgn="base" latinLnBrk="0" hangingPunct="0">
                        <a:lnSpc>
                          <a:spcPct val="9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Arial" charset="0"/>
                          <a:ea typeface="ＭＳ 明朝" charset="-128"/>
                        </a:rPr>
                        <a:t>12%</a:t>
                      </a:r>
                    </a:p>
                  </a:txBody>
                  <a:tcPr marL="91454" marR="91454" marT="45718" marB="45718" anchor="ctr"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400" rtl="0" eaLnBrk="0" fontAlgn="base" latinLnBrk="0" hangingPunct="0">
                        <a:lnSpc>
                          <a:spcPct val="9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Arial" charset="0"/>
                          <a:ea typeface="ＭＳ 明朝" charset="-128"/>
                        </a:rPr>
                        <a:t>20%</a:t>
                      </a:r>
                    </a:p>
                  </a:txBody>
                  <a:tcPr marL="91454" marR="91454" marT="45718" marB="45718" anchor="ctr"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400" rtl="0" eaLnBrk="0" fontAlgn="base" latinLnBrk="0" hangingPunct="0">
                        <a:lnSpc>
                          <a:spcPct val="9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Arial" charset="0"/>
                          <a:ea typeface="ＭＳ 明朝" charset="-128"/>
                        </a:rPr>
                        <a:t>29%</a:t>
                      </a:r>
                    </a:p>
                  </a:txBody>
                  <a:tcPr marL="91454" marR="91454" marT="45718" marB="45718" anchor="ctr"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005796"/>
                    </a:solidFill>
                  </a:tcPr>
                </a:tc>
                <a:extLst>
                  <a:ext uri="{0D108BD9-81ED-4DB2-BD59-A6C34878D82A}">
                    <a16:rowId xmlns:a16="http://schemas.microsoft.com/office/drawing/2014/main" val="10005"/>
                  </a:ext>
                </a:extLst>
              </a:tr>
              <a:tr h="507567">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Arial" charset="0"/>
                          <a:ea typeface="ＭＳ 明朝" charset="-128"/>
                        </a:rPr>
                        <a:t>T2N2 (4-9 nodes) </a:t>
                      </a:r>
                    </a:p>
                  </a:txBody>
                  <a:tcPr marL="91454" marR="91454" marT="45718" marB="45718" anchor="ctr"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400" rtl="0" eaLnBrk="0" fontAlgn="base" latinLnBrk="0" hangingPunct="0">
                        <a:lnSpc>
                          <a:spcPct val="9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Arial" charset="0"/>
                          <a:ea typeface="ＭＳ 明朝" charset="-128"/>
                        </a:rPr>
                        <a:t>20%</a:t>
                      </a:r>
                    </a:p>
                  </a:txBody>
                  <a:tcPr marL="91454" marR="91454" marT="45718" marB="45718" anchor="ctr"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400" rtl="0" eaLnBrk="0" fontAlgn="base" latinLnBrk="0" hangingPunct="0">
                        <a:lnSpc>
                          <a:spcPct val="9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Arial" charset="0"/>
                          <a:ea typeface="ＭＳ 明朝" charset="-128"/>
                        </a:rPr>
                        <a:t>35%</a:t>
                      </a:r>
                    </a:p>
                  </a:txBody>
                  <a:tcPr marL="91454" marR="91454" marT="45718" marB="45718" anchor="ctr"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400" rtl="0" eaLnBrk="0" fontAlgn="base" latinLnBrk="0" hangingPunct="0">
                        <a:lnSpc>
                          <a:spcPct val="9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Arial" charset="0"/>
                          <a:ea typeface="ＭＳ 明朝" charset="-128"/>
                        </a:rPr>
                        <a:t>47%</a:t>
                      </a:r>
                    </a:p>
                  </a:txBody>
                  <a:tcPr marL="91454" marR="91454" marT="45718" marB="45718" anchor="ctr"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005796"/>
                    </a:solidFill>
                  </a:tcPr>
                </a:tc>
                <a:extLst>
                  <a:ext uri="{0D108BD9-81ED-4DB2-BD59-A6C34878D82A}">
                    <a16:rowId xmlns:a16="http://schemas.microsoft.com/office/drawing/2014/main" val="10006"/>
                  </a:ext>
                </a:extLst>
              </a:tr>
            </a:tbl>
          </a:graphicData>
        </a:graphic>
      </p:graphicFrame>
      <p:sp>
        <p:nvSpPr>
          <p:cNvPr id="11" name="Title 2"/>
          <p:cNvSpPr>
            <a:spLocks noGrp="1"/>
          </p:cNvSpPr>
          <p:nvPr>
            <p:ph type="title" idx="4294967295"/>
          </p:nvPr>
        </p:nvSpPr>
        <p:spPr>
          <a:xfrm>
            <a:off x="0" y="533400"/>
            <a:ext cx="9144000" cy="762000"/>
          </a:xfrm>
        </p:spPr>
        <p:txBody>
          <a:bodyPr>
            <a:normAutofit/>
          </a:bodyPr>
          <a:lstStyle/>
          <a:p>
            <a:pPr algn="ctr"/>
            <a:r>
              <a:rPr lang="en-US" sz="2000" dirty="0">
                <a:solidFill>
                  <a:srgbClr val="7030A0"/>
                </a:solidFill>
                <a:latin typeface="Arial" charset="0"/>
                <a:ea typeface="ヒラギノ角ゴ Pro W3" charset="0"/>
                <a:cs typeface="ヒラギノ角ゴ Pro W3" charset="0"/>
              </a:rPr>
              <a:t>EBCTCG Analysis: Risk of Distant Recurrence by Tumor and Nodal Status</a:t>
            </a:r>
            <a:endParaRPr lang="en-US" sz="2000" dirty="0">
              <a:solidFill>
                <a:srgbClr val="7030A0"/>
              </a:solidFill>
              <a:latin typeface="Arial" charset="0"/>
              <a:ea typeface="ＭＳ Ｐゴシック" charset="0"/>
              <a:cs typeface="ＭＳ Ｐゴシック" charset="0"/>
            </a:endParaRPr>
          </a:p>
        </p:txBody>
      </p:sp>
      <p:sp>
        <p:nvSpPr>
          <p:cNvPr id="2" name="Rectangle 1">
            <a:extLst>
              <a:ext uri="{FF2B5EF4-FFF2-40B4-BE49-F238E27FC236}">
                <a16:creationId xmlns:a16="http://schemas.microsoft.com/office/drawing/2014/main" id="{8799722F-3BC2-633B-1F1E-77467D566725}"/>
              </a:ext>
            </a:extLst>
          </p:cNvPr>
          <p:cNvSpPr/>
          <p:nvPr/>
        </p:nvSpPr>
        <p:spPr>
          <a:xfrm>
            <a:off x="1371600" y="0"/>
            <a:ext cx="1447800" cy="381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F24A7F2-3ADD-6ACE-5604-64963CF7FDF6}"/>
              </a:ext>
            </a:extLst>
          </p:cNvPr>
          <p:cNvSpPr txBox="1">
            <a:spLocks noChangeArrowheads="1"/>
          </p:cNvSpPr>
          <p:nvPr/>
        </p:nvSpPr>
        <p:spPr bwMode="auto">
          <a:xfrm>
            <a:off x="0" y="6411724"/>
            <a:ext cx="9144000"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880" bIns="91440" anchor="b" anchorCtr="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kumimoji="0" lang="en-US" sz="1600" b="0" i="0" u="none" strike="noStrike" kern="1200" cap="none" spc="0" normalizeH="0" baseline="0" noProof="0" dirty="0">
                <a:ln>
                  <a:noFill/>
                </a:ln>
                <a:effectLst/>
                <a:uLnTx/>
                <a:uFillTx/>
                <a:latin typeface="+mn-lt"/>
              </a:rPr>
              <a:t>Pan H et al.</a:t>
            </a:r>
            <a:r>
              <a:rPr lang="en-US" sz="2000" dirty="0">
                <a:latin typeface="+mn-lt"/>
              </a:rPr>
              <a:t> </a:t>
            </a:r>
            <a:r>
              <a:rPr lang="pt-BR" sz="1400" dirty="0">
                <a:latin typeface="+mn-lt"/>
              </a:rPr>
              <a:t>N Engl J Med. 2018;378(9):870-871.</a:t>
            </a:r>
            <a:endParaRPr kumimoji="0" lang="en-US" sz="1600" b="0" i="0" u="none" strike="noStrike" kern="1200" cap="none" spc="0" normalizeH="0" baseline="0" noProof="0" dirty="0">
              <a:ln>
                <a:noFill/>
              </a:ln>
              <a:effectLst/>
              <a:uLnTx/>
              <a:uFillTx/>
              <a:latin typeface="+mn-lt"/>
            </a:endParaRPr>
          </a:p>
        </p:txBody>
      </p:sp>
    </p:spTree>
    <p:extLst>
      <p:ext uri="{BB962C8B-B14F-4D97-AF65-F5344CB8AC3E}">
        <p14:creationId xmlns:p14="http://schemas.microsoft.com/office/powerpoint/2010/main" val="24915463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514600"/>
            <a:ext cx="7805738" cy="344488"/>
          </a:xfrm>
        </p:spPr>
        <p:txBody>
          <a:bodyPr/>
          <a:lstStyle/>
          <a:p>
            <a:r>
              <a:rPr lang="en-US" sz="700" b="1" kern="1200" dirty="0">
                <a:solidFill>
                  <a:schemeClr val="tx1"/>
                </a:solidFill>
                <a:latin typeface="Arial" charset="0"/>
                <a:ea typeface="+mn-ea"/>
                <a:cs typeface="+mn-cs"/>
              </a:rPr>
              <a:t>[TITLE]</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696" y="533399"/>
            <a:ext cx="8624605" cy="595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73B27AC3-4B12-5B32-216F-D4E442CC7B59}"/>
              </a:ext>
            </a:extLst>
          </p:cNvPr>
          <p:cNvSpPr/>
          <p:nvPr/>
        </p:nvSpPr>
        <p:spPr>
          <a:xfrm>
            <a:off x="1371600" y="0"/>
            <a:ext cx="1447800" cy="381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0765493"/>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274638"/>
            <a:ext cx="9144000" cy="1143000"/>
          </a:xfrm>
        </p:spPr>
        <p:txBody>
          <a:bodyPr>
            <a:normAutofit/>
          </a:bodyPr>
          <a:lstStyle/>
          <a:p>
            <a:r>
              <a:rPr lang="en-US" sz="2800" b="1" dirty="0">
                <a:solidFill>
                  <a:srgbClr val="7030A0"/>
                </a:solidFill>
              </a:rPr>
              <a:t>Combined Outcomes in ATLAS and aTTom</a:t>
            </a:r>
          </a:p>
        </p:txBody>
      </p:sp>
      <p:graphicFrame>
        <p:nvGraphicFramePr>
          <p:cNvPr id="6" name="Content Placeholder 5"/>
          <p:cNvGraphicFramePr>
            <a:graphicFrameLocks noGrp="1"/>
          </p:cNvGraphicFramePr>
          <p:nvPr>
            <p:ph idx="4294967295"/>
            <p:extLst>
              <p:ext uri="{D42A27DB-BD31-4B8C-83A1-F6EECF244321}">
                <p14:modId xmlns:p14="http://schemas.microsoft.com/office/powerpoint/2010/main" val="1307144060"/>
              </p:ext>
            </p:extLst>
          </p:nvPr>
        </p:nvGraphicFramePr>
        <p:xfrm>
          <a:off x="773113" y="1989138"/>
          <a:ext cx="8370711" cy="2956560"/>
        </p:xfrm>
        <a:graphic>
          <a:graphicData uri="http://schemas.openxmlformats.org/drawingml/2006/table">
            <a:tbl>
              <a:tblPr firstRow="1" bandRow="1">
                <a:tableStyleId>{5C22544A-7EE6-4342-B048-85BDC9FD1C3A}</a:tableStyleId>
              </a:tblPr>
              <a:tblGrid>
                <a:gridCol w="2790237">
                  <a:extLst>
                    <a:ext uri="{9D8B030D-6E8A-4147-A177-3AD203B41FA5}">
                      <a16:colId xmlns:a16="http://schemas.microsoft.com/office/drawing/2014/main" val="20000"/>
                    </a:ext>
                  </a:extLst>
                </a:gridCol>
                <a:gridCol w="2790237">
                  <a:extLst>
                    <a:ext uri="{9D8B030D-6E8A-4147-A177-3AD203B41FA5}">
                      <a16:colId xmlns:a16="http://schemas.microsoft.com/office/drawing/2014/main" val="20001"/>
                    </a:ext>
                  </a:extLst>
                </a:gridCol>
                <a:gridCol w="2790237">
                  <a:extLst>
                    <a:ext uri="{9D8B030D-6E8A-4147-A177-3AD203B41FA5}">
                      <a16:colId xmlns:a16="http://schemas.microsoft.com/office/drawing/2014/main" val="20002"/>
                    </a:ext>
                  </a:extLst>
                </a:gridCol>
              </a:tblGrid>
              <a:tr h="1014306">
                <a:tc>
                  <a:txBody>
                    <a:bodyPr/>
                    <a:lstStyle/>
                    <a:p>
                      <a:endParaRPr lang="en-US" dirty="0"/>
                    </a:p>
                  </a:txBody>
                  <a:tcPr/>
                </a:tc>
                <a:tc>
                  <a:txBody>
                    <a:bodyPr/>
                    <a:lstStyle/>
                    <a:p>
                      <a:pPr algn="ctr"/>
                      <a:r>
                        <a:rPr lang="en-US" sz="2000" dirty="0"/>
                        <a:t>Breast Cancer Mortality</a:t>
                      </a:r>
                    </a:p>
                  </a:txBody>
                  <a:tcPr/>
                </a:tc>
                <a:tc>
                  <a:txBody>
                    <a:bodyPr/>
                    <a:lstStyle/>
                    <a:p>
                      <a:pPr algn="ctr"/>
                      <a:r>
                        <a:rPr lang="en-US" sz="2000" dirty="0"/>
                        <a:t>Overall Survival</a:t>
                      </a:r>
                    </a:p>
                  </a:txBody>
                  <a:tcPr/>
                </a:tc>
                <a:extLst>
                  <a:ext uri="{0D108BD9-81ED-4DB2-BD59-A6C34878D82A}">
                    <a16:rowId xmlns:a16="http://schemas.microsoft.com/office/drawing/2014/main" val="10000"/>
                  </a:ext>
                </a:extLst>
              </a:tr>
              <a:tr h="647418">
                <a:tc>
                  <a:txBody>
                    <a:bodyPr/>
                    <a:lstStyle/>
                    <a:p>
                      <a:r>
                        <a:rPr lang="en-US" dirty="0"/>
                        <a:t>Years 5 - 9</a:t>
                      </a:r>
                    </a:p>
                  </a:txBody>
                  <a:tcPr/>
                </a:tc>
                <a:tc>
                  <a:txBody>
                    <a:bodyPr/>
                    <a:lstStyle/>
                    <a:p>
                      <a:pPr algn="ctr"/>
                      <a:r>
                        <a:rPr lang="en-US" dirty="0"/>
                        <a:t>0.97 (0.84-1.15)</a:t>
                      </a:r>
                    </a:p>
                  </a:txBody>
                  <a:tcPr/>
                </a:tc>
                <a:tc>
                  <a:txBody>
                    <a:bodyPr/>
                    <a:lstStyle/>
                    <a:p>
                      <a:pPr algn="ctr"/>
                      <a:r>
                        <a:rPr lang="en-US" dirty="0"/>
                        <a:t>0.99 (0.89-1.10)</a:t>
                      </a:r>
                    </a:p>
                  </a:txBody>
                  <a:tcPr/>
                </a:tc>
                <a:extLst>
                  <a:ext uri="{0D108BD9-81ED-4DB2-BD59-A6C34878D82A}">
                    <a16:rowId xmlns:a16="http://schemas.microsoft.com/office/drawing/2014/main" val="10001"/>
                  </a:ext>
                </a:extLst>
              </a:tr>
              <a:tr h="647418">
                <a:tc>
                  <a:txBody>
                    <a:bodyPr/>
                    <a:lstStyle/>
                    <a:p>
                      <a:r>
                        <a:rPr lang="en-US" dirty="0"/>
                        <a:t>Years 10+</a:t>
                      </a:r>
                    </a:p>
                  </a:txBody>
                  <a:tcPr/>
                </a:tc>
                <a:tc>
                  <a:txBody>
                    <a:bodyPr/>
                    <a:lstStyle/>
                    <a:p>
                      <a:pPr algn="ctr"/>
                      <a:r>
                        <a:rPr lang="en-US" dirty="0"/>
                        <a:t>0.75 (0.65-0.86)*</a:t>
                      </a:r>
                    </a:p>
                  </a:txBody>
                  <a:tcPr/>
                </a:tc>
                <a:tc>
                  <a:txBody>
                    <a:bodyPr/>
                    <a:lstStyle/>
                    <a:p>
                      <a:pPr algn="ctr"/>
                      <a:r>
                        <a:rPr lang="en-US" dirty="0"/>
                        <a:t>0.84 (0.77-0.93)*</a:t>
                      </a:r>
                    </a:p>
                  </a:txBody>
                  <a:tcPr/>
                </a:tc>
                <a:extLst>
                  <a:ext uri="{0D108BD9-81ED-4DB2-BD59-A6C34878D82A}">
                    <a16:rowId xmlns:a16="http://schemas.microsoft.com/office/drawing/2014/main" val="10002"/>
                  </a:ext>
                </a:extLst>
              </a:tr>
              <a:tr h="647418">
                <a:tc>
                  <a:txBody>
                    <a:bodyPr/>
                    <a:lstStyle/>
                    <a:p>
                      <a:r>
                        <a:rPr lang="en-US" dirty="0"/>
                        <a:t>All Years</a:t>
                      </a:r>
                    </a:p>
                  </a:txBody>
                  <a:tcPr/>
                </a:tc>
                <a:tc>
                  <a:txBody>
                    <a:bodyPr/>
                    <a:lstStyle/>
                    <a:p>
                      <a:pPr algn="ctr"/>
                      <a:r>
                        <a:rPr lang="en-US" dirty="0"/>
                        <a:t>0.85 (0.77-0.94)*</a:t>
                      </a:r>
                    </a:p>
                  </a:txBody>
                  <a:tcPr/>
                </a:tc>
                <a:tc>
                  <a:txBody>
                    <a:bodyPr/>
                    <a:lstStyle/>
                    <a:p>
                      <a:pPr algn="ctr"/>
                      <a:r>
                        <a:rPr lang="en-US" dirty="0"/>
                        <a:t>0.91 (0.84-0.97)*</a:t>
                      </a:r>
                    </a:p>
                  </a:txBody>
                  <a:tcPr/>
                </a:tc>
                <a:extLst>
                  <a:ext uri="{0D108BD9-81ED-4DB2-BD59-A6C34878D82A}">
                    <a16:rowId xmlns:a16="http://schemas.microsoft.com/office/drawing/2014/main" val="10003"/>
                  </a:ext>
                </a:extLst>
              </a:tr>
            </a:tbl>
          </a:graphicData>
        </a:graphic>
      </p:graphicFrame>
      <p:sp>
        <p:nvSpPr>
          <p:cNvPr id="7" name="TextBox 6"/>
          <p:cNvSpPr txBox="1"/>
          <p:nvPr/>
        </p:nvSpPr>
        <p:spPr>
          <a:xfrm>
            <a:off x="846667" y="5573889"/>
            <a:ext cx="2711086" cy="369332"/>
          </a:xfrm>
          <a:prstGeom prst="rect">
            <a:avLst/>
          </a:prstGeom>
          <a:noFill/>
        </p:spPr>
        <p:txBody>
          <a:bodyPr wrap="none" rtlCol="0">
            <a:spAutoFit/>
          </a:bodyPr>
          <a:lstStyle/>
          <a:p>
            <a:pPr defTabSz="457200" eaLnBrk="1" fontAlgn="auto" hangingPunct="1">
              <a:spcBef>
                <a:spcPts val="0"/>
              </a:spcBef>
              <a:spcAft>
                <a:spcPts val="0"/>
              </a:spcAft>
            </a:pPr>
            <a:r>
              <a:rPr lang="en-US" sz="1800" dirty="0">
                <a:solidFill>
                  <a:prstClr val="black"/>
                </a:solidFill>
                <a:latin typeface="Calibri"/>
                <a:ea typeface="+mn-ea"/>
              </a:rPr>
              <a:t>*p &lt; 0.05 favoring 10 years</a:t>
            </a:r>
          </a:p>
        </p:txBody>
      </p:sp>
      <p:sp>
        <p:nvSpPr>
          <p:cNvPr id="8" name="TextBox 7"/>
          <p:cNvSpPr txBox="1"/>
          <p:nvPr/>
        </p:nvSpPr>
        <p:spPr>
          <a:xfrm>
            <a:off x="5940778" y="6519333"/>
            <a:ext cx="3203046" cy="307777"/>
          </a:xfrm>
          <a:prstGeom prst="rect">
            <a:avLst/>
          </a:prstGeom>
          <a:noFill/>
        </p:spPr>
        <p:txBody>
          <a:bodyPr wrap="square" rtlCol="0">
            <a:spAutoFit/>
          </a:bodyPr>
          <a:lstStyle/>
          <a:p>
            <a:pPr defTabSz="457200" eaLnBrk="1" fontAlgn="auto" hangingPunct="1">
              <a:spcBef>
                <a:spcPts val="0"/>
              </a:spcBef>
              <a:spcAft>
                <a:spcPts val="0"/>
              </a:spcAft>
            </a:pPr>
            <a:r>
              <a:rPr lang="en-US" sz="1400" dirty="0">
                <a:solidFill>
                  <a:prstClr val="black"/>
                </a:solidFill>
                <a:latin typeface="Calibri"/>
                <a:ea typeface="+mn-ea"/>
              </a:rPr>
              <a:t>Gray et al. ASCO 2013. Abstract 5. </a:t>
            </a:r>
          </a:p>
        </p:txBody>
      </p:sp>
      <p:sp>
        <p:nvSpPr>
          <p:cNvPr id="2" name="Oval 1">
            <a:extLst>
              <a:ext uri="{FF2B5EF4-FFF2-40B4-BE49-F238E27FC236}">
                <a16:creationId xmlns:a16="http://schemas.microsoft.com/office/drawing/2014/main" id="{D002916D-F327-4344-A670-F6C77BF6F4EC}"/>
              </a:ext>
            </a:extLst>
          </p:cNvPr>
          <p:cNvSpPr/>
          <p:nvPr/>
        </p:nvSpPr>
        <p:spPr>
          <a:xfrm>
            <a:off x="0" y="3467947"/>
            <a:ext cx="9226061" cy="750277"/>
          </a:xfrm>
          <a:prstGeom prst="ellipse">
            <a:avLst/>
          </a:prstGeom>
          <a:noFill/>
          <a:ln w="5715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6976718-283B-B3DE-D7DA-EAA5F380D1F1}"/>
              </a:ext>
            </a:extLst>
          </p:cNvPr>
          <p:cNvSpPr/>
          <p:nvPr/>
        </p:nvSpPr>
        <p:spPr>
          <a:xfrm>
            <a:off x="1371600" y="0"/>
            <a:ext cx="1447800" cy="381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12300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276FA-EB9B-2140-5BBA-7255C23302BE}"/>
              </a:ext>
            </a:extLst>
          </p:cNvPr>
          <p:cNvSpPr>
            <a:spLocks noGrp="1"/>
          </p:cNvSpPr>
          <p:nvPr>
            <p:ph type="title" idx="4294967295"/>
          </p:nvPr>
        </p:nvSpPr>
        <p:spPr>
          <a:xfrm>
            <a:off x="0" y="274638"/>
            <a:ext cx="9144000" cy="1143000"/>
          </a:xfrm>
        </p:spPr>
        <p:txBody>
          <a:bodyPr>
            <a:normAutofit/>
          </a:bodyPr>
          <a:lstStyle/>
          <a:p>
            <a:r>
              <a:rPr lang="en-US" sz="2400" dirty="0">
                <a:solidFill>
                  <a:srgbClr val="7030A0"/>
                </a:solidFill>
              </a:rPr>
              <a:t>NCCN</a:t>
            </a:r>
            <a:r>
              <a:rPr lang="en-US" sz="2400" spc="-26" dirty="0">
                <a:solidFill>
                  <a:srgbClr val="7030A0"/>
                </a:solidFill>
              </a:rPr>
              <a:t> </a:t>
            </a:r>
            <a:r>
              <a:rPr lang="en-US" sz="2400" dirty="0">
                <a:solidFill>
                  <a:srgbClr val="7030A0"/>
                </a:solidFill>
              </a:rPr>
              <a:t>Guidelines</a:t>
            </a:r>
            <a:r>
              <a:rPr lang="en-US" sz="2400" spc="-22" dirty="0">
                <a:solidFill>
                  <a:srgbClr val="7030A0"/>
                </a:solidFill>
              </a:rPr>
              <a:t> </a:t>
            </a:r>
            <a:r>
              <a:rPr lang="en-US" sz="2400" spc="-9" dirty="0">
                <a:solidFill>
                  <a:srgbClr val="7030A0"/>
                </a:solidFill>
              </a:rPr>
              <a:t>Version</a:t>
            </a:r>
            <a:r>
              <a:rPr lang="en-US" sz="2400" spc="-22" dirty="0">
                <a:solidFill>
                  <a:srgbClr val="7030A0"/>
                </a:solidFill>
              </a:rPr>
              <a:t> 5.2024 </a:t>
            </a:r>
            <a:r>
              <a:rPr lang="en-US" sz="2400" dirty="0">
                <a:solidFill>
                  <a:srgbClr val="7030A0"/>
                </a:solidFill>
              </a:rPr>
              <a:t>Invasive</a:t>
            </a:r>
            <a:r>
              <a:rPr lang="en-US" sz="2400" spc="-13" dirty="0">
                <a:solidFill>
                  <a:srgbClr val="7030A0"/>
                </a:solidFill>
              </a:rPr>
              <a:t> </a:t>
            </a:r>
            <a:r>
              <a:rPr lang="en-US" sz="2400" dirty="0">
                <a:solidFill>
                  <a:srgbClr val="7030A0"/>
                </a:solidFill>
              </a:rPr>
              <a:t>Breast</a:t>
            </a:r>
            <a:r>
              <a:rPr lang="en-US" sz="2400" spc="-13" dirty="0">
                <a:solidFill>
                  <a:srgbClr val="7030A0"/>
                </a:solidFill>
              </a:rPr>
              <a:t> </a:t>
            </a:r>
            <a:r>
              <a:rPr lang="en-US" sz="2400" spc="-9" dirty="0">
                <a:solidFill>
                  <a:srgbClr val="7030A0"/>
                </a:solidFill>
              </a:rPr>
              <a:t>Cancer</a:t>
            </a:r>
            <a:endParaRPr lang="en-US" sz="2400" dirty="0"/>
          </a:p>
        </p:txBody>
      </p:sp>
      <p:sp>
        <p:nvSpPr>
          <p:cNvPr id="3" name="Content Placeholder 2">
            <a:extLst>
              <a:ext uri="{FF2B5EF4-FFF2-40B4-BE49-F238E27FC236}">
                <a16:creationId xmlns:a16="http://schemas.microsoft.com/office/drawing/2014/main" id="{B0E43438-08B5-60B3-66BA-D301DB341AF3}"/>
              </a:ext>
            </a:extLst>
          </p:cNvPr>
          <p:cNvSpPr>
            <a:spLocks noGrp="1"/>
          </p:cNvSpPr>
          <p:nvPr>
            <p:ph idx="4294967295"/>
          </p:nvPr>
        </p:nvSpPr>
        <p:spPr>
          <a:xfrm>
            <a:off x="838200" y="1600200"/>
            <a:ext cx="7391400" cy="4525963"/>
          </a:xfrm>
        </p:spPr>
        <p:txBody>
          <a:bodyPr/>
          <a:lstStyle/>
          <a:p>
            <a:pPr marL="469900" marR="288925" lvl="1" indent="-342900">
              <a:lnSpc>
                <a:spcPct val="75000"/>
              </a:lnSpc>
              <a:spcBef>
                <a:spcPts val="400"/>
              </a:spcBef>
              <a:buFont typeface="Arial" panose="020B0604020202020204" pitchFamily="34" charset="0"/>
              <a:buChar char="•"/>
            </a:pPr>
            <a:r>
              <a:rPr lang="en-US" sz="2400" spc="-20" dirty="0">
                <a:ea typeface="Baskerville" panose="02020502070401020303" pitchFamily="18" charset="0"/>
                <a:cs typeface="Arial" panose="020B0604020202020204" pitchFamily="34" charset="0"/>
              </a:rPr>
              <a:t>Some</a:t>
            </a:r>
            <a:r>
              <a:rPr lang="en-US" sz="2400" spc="-25" dirty="0">
                <a:ea typeface="Baskerville" panose="02020502070401020303" pitchFamily="18" charset="0"/>
                <a:cs typeface="Arial" panose="020B0604020202020204" pitchFamily="34" charset="0"/>
              </a:rPr>
              <a:t> SSRIs</a:t>
            </a:r>
            <a:r>
              <a:rPr lang="en-US" sz="2400" spc="-10" dirty="0">
                <a:ea typeface="Baskerville" panose="02020502070401020303" pitchFamily="18" charset="0"/>
                <a:cs typeface="Arial" panose="020B0604020202020204" pitchFamily="34" charset="0"/>
              </a:rPr>
              <a:t> </a:t>
            </a:r>
            <a:r>
              <a:rPr lang="en-US" sz="2400" spc="-25" dirty="0">
                <a:ea typeface="Baskerville" panose="02020502070401020303" pitchFamily="18" charset="0"/>
                <a:cs typeface="Arial" panose="020B0604020202020204" pitchFamily="34" charset="0"/>
              </a:rPr>
              <a:t>like</a:t>
            </a:r>
            <a:r>
              <a:rPr lang="en-US" sz="2400" spc="-20" dirty="0">
                <a:ea typeface="Baskerville" panose="02020502070401020303" pitchFamily="18" charset="0"/>
                <a:cs typeface="Arial" panose="020B0604020202020204" pitchFamily="34" charset="0"/>
              </a:rPr>
              <a:t> </a:t>
            </a:r>
            <a:r>
              <a:rPr lang="en-US" sz="2400" spc="-30" dirty="0">
                <a:ea typeface="Baskerville" panose="02020502070401020303" pitchFamily="18" charset="0"/>
                <a:cs typeface="Arial" panose="020B0604020202020204" pitchFamily="34" charset="0"/>
              </a:rPr>
              <a:t>fluoxetine</a:t>
            </a:r>
            <a:r>
              <a:rPr lang="en-US" sz="2400" spc="-10" dirty="0">
                <a:ea typeface="Baskerville" panose="02020502070401020303" pitchFamily="18" charset="0"/>
                <a:cs typeface="Arial" panose="020B0604020202020204" pitchFamily="34" charset="0"/>
              </a:rPr>
              <a:t> </a:t>
            </a:r>
            <a:r>
              <a:rPr lang="en-US" sz="2400" spc="-25" dirty="0">
                <a:ea typeface="Baskerville" panose="02020502070401020303" pitchFamily="18" charset="0"/>
                <a:cs typeface="Arial" panose="020B0604020202020204" pitchFamily="34" charset="0"/>
              </a:rPr>
              <a:t>and</a:t>
            </a:r>
            <a:r>
              <a:rPr lang="en-US" sz="2400" spc="-20" dirty="0">
                <a:ea typeface="Baskerville" panose="02020502070401020303" pitchFamily="18" charset="0"/>
                <a:cs typeface="Arial" panose="020B0604020202020204" pitchFamily="34" charset="0"/>
              </a:rPr>
              <a:t> </a:t>
            </a:r>
            <a:r>
              <a:rPr lang="en-US" sz="2400" spc="-35" dirty="0">
                <a:ea typeface="Baskerville" panose="02020502070401020303" pitchFamily="18" charset="0"/>
                <a:cs typeface="Arial" panose="020B0604020202020204" pitchFamily="34" charset="0"/>
              </a:rPr>
              <a:t>paroxetine</a:t>
            </a:r>
            <a:r>
              <a:rPr lang="en-US" sz="2400" spc="-20" dirty="0">
                <a:ea typeface="Baskerville" panose="02020502070401020303" pitchFamily="18" charset="0"/>
                <a:cs typeface="Arial" panose="020B0604020202020204" pitchFamily="34" charset="0"/>
              </a:rPr>
              <a:t> </a:t>
            </a:r>
            <a:r>
              <a:rPr lang="en-US" sz="2400" spc="-30" dirty="0">
                <a:ea typeface="Baskerville" panose="02020502070401020303" pitchFamily="18" charset="0"/>
                <a:cs typeface="Arial" panose="020B0604020202020204" pitchFamily="34" charset="0"/>
              </a:rPr>
              <a:t>decrease</a:t>
            </a:r>
            <a:r>
              <a:rPr lang="en-US" sz="2400" spc="-15" dirty="0">
                <a:ea typeface="Baskerville" panose="02020502070401020303" pitchFamily="18" charset="0"/>
                <a:cs typeface="Arial" panose="020B0604020202020204" pitchFamily="34" charset="0"/>
              </a:rPr>
              <a:t> </a:t>
            </a:r>
            <a:r>
              <a:rPr lang="en-US" sz="2400" spc="-20" dirty="0">
                <a:ea typeface="Baskerville" panose="02020502070401020303" pitchFamily="18" charset="0"/>
                <a:cs typeface="Arial" panose="020B0604020202020204" pitchFamily="34" charset="0"/>
              </a:rPr>
              <a:t>the</a:t>
            </a:r>
            <a:r>
              <a:rPr lang="en-US" sz="2400" spc="-15" dirty="0">
                <a:ea typeface="Baskerville" panose="02020502070401020303" pitchFamily="18" charset="0"/>
                <a:cs typeface="Arial" panose="020B0604020202020204" pitchFamily="34" charset="0"/>
              </a:rPr>
              <a:t> </a:t>
            </a:r>
            <a:r>
              <a:rPr lang="en-US" sz="2400" spc="-30" dirty="0">
                <a:ea typeface="Baskerville" panose="02020502070401020303" pitchFamily="18" charset="0"/>
                <a:cs typeface="Arial" panose="020B0604020202020204" pitchFamily="34" charset="0"/>
              </a:rPr>
              <a:t>formation</a:t>
            </a:r>
            <a:r>
              <a:rPr lang="en-US" sz="2400" spc="-10" dirty="0">
                <a:ea typeface="Baskerville" panose="02020502070401020303" pitchFamily="18" charset="0"/>
                <a:cs typeface="Arial" panose="020B0604020202020204" pitchFamily="34" charset="0"/>
              </a:rPr>
              <a:t> </a:t>
            </a:r>
            <a:r>
              <a:rPr lang="en-US" sz="2400" spc="-20" dirty="0">
                <a:ea typeface="Baskerville" panose="02020502070401020303" pitchFamily="18" charset="0"/>
                <a:cs typeface="Arial" panose="020B0604020202020204" pitchFamily="34" charset="0"/>
              </a:rPr>
              <a:t>of </a:t>
            </a:r>
            <a:r>
              <a:rPr lang="en-US" sz="2400" spc="-35" dirty="0" err="1">
                <a:ea typeface="Baskerville" panose="02020502070401020303" pitchFamily="18" charset="0"/>
                <a:cs typeface="Arial" panose="020B0604020202020204" pitchFamily="34" charset="0"/>
              </a:rPr>
              <a:t>endoxifen</a:t>
            </a:r>
            <a:r>
              <a:rPr lang="en-US" sz="2400" spc="-35" dirty="0">
                <a:ea typeface="Baskerville" panose="02020502070401020303" pitchFamily="18" charset="0"/>
                <a:cs typeface="Arial" panose="020B0604020202020204" pitchFamily="34" charset="0"/>
              </a:rPr>
              <a:t>,</a:t>
            </a:r>
            <a:r>
              <a:rPr lang="en-US" sz="2400" spc="-15" dirty="0">
                <a:ea typeface="Baskerville" panose="02020502070401020303" pitchFamily="18" charset="0"/>
                <a:cs typeface="Arial" panose="020B0604020202020204" pitchFamily="34" charset="0"/>
              </a:rPr>
              <a:t> </a:t>
            </a:r>
            <a:r>
              <a:rPr lang="en-US" sz="2400" spc="-30" dirty="0">
                <a:ea typeface="Baskerville" panose="02020502070401020303" pitchFamily="18" charset="0"/>
                <a:cs typeface="Arial" panose="020B0604020202020204" pitchFamily="34" charset="0"/>
              </a:rPr>
              <a:t>4-</a:t>
            </a:r>
            <a:r>
              <a:rPr lang="en-US" sz="2400" spc="-25" dirty="0">
                <a:ea typeface="Baskerville" panose="02020502070401020303" pitchFamily="18" charset="0"/>
                <a:cs typeface="Arial" panose="020B0604020202020204" pitchFamily="34" charset="0"/>
              </a:rPr>
              <a:t>OH</a:t>
            </a:r>
            <a:r>
              <a:rPr lang="en-US" sz="2400" dirty="0">
                <a:ea typeface="Baskerville" panose="02020502070401020303" pitchFamily="18" charset="0"/>
                <a:cs typeface="Arial" panose="020B0604020202020204" pitchFamily="34" charset="0"/>
              </a:rPr>
              <a:t> </a:t>
            </a:r>
            <a:r>
              <a:rPr lang="en-US" sz="2400" spc="-30" dirty="0">
                <a:ea typeface="Baskerville" panose="02020502070401020303" pitchFamily="18" charset="0"/>
                <a:cs typeface="Arial" panose="020B0604020202020204" pitchFamily="34" charset="0"/>
              </a:rPr>
              <a:t>tamoxifen,</a:t>
            </a:r>
            <a:r>
              <a:rPr lang="en-US" sz="2400" spc="-25" dirty="0">
                <a:ea typeface="Baskerville" panose="02020502070401020303" pitchFamily="18" charset="0"/>
                <a:cs typeface="Arial" panose="020B0604020202020204" pitchFamily="34" charset="0"/>
              </a:rPr>
              <a:t> and</a:t>
            </a:r>
            <a:r>
              <a:rPr lang="en-US" sz="2400" spc="-15" dirty="0">
                <a:ea typeface="Baskerville" panose="02020502070401020303" pitchFamily="18" charset="0"/>
                <a:cs typeface="Arial" panose="020B0604020202020204" pitchFamily="34" charset="0"/>
              </a:rPr>
              <a:t> </a:t>
            </a:r>
            <a:r>
              <a:rPr lang="en-US" sz="2400" spc="-30" dirty="0">
                <a:ea typeface="Baskerville" panose="02020502070401020303" pitchFamily="18" charset="0"/>
                <a:cs typeface="Arial" panose="020B0604020202020204" pitchFamily="34" charset="0"/>
              </a:rPr>
              <a:t>active</a:t>
            </a:r>
            <a:r>
              <a:rPr lang="en-US" sz="2400" spc="-20" dirty="0">
                <a:ea typeface="Baskerville" panose="02020502070401020303" pitchFamily="18" charset="0"/>
                <a:cs typeface="Arial" panose="020B0604020202020204" pitchFamily="34" charset="0"/>
              </a:rPr>
              <a:t> </a:t>
            </a:r>
            <a:r>
              <a:rPr lang="en-US" sz="2400" spc="-30" dirty="0">
                <a:ea typeface="Baskerville" panose="02020502070401020303" pitchFamily="18" charset="0"/>
                <a:cs typeface="Arial" panose="020B0604020202020204" pitchFamily="34" charset="0"/>
              </a:rPr>
              <a:t>metabolites</a:t>
            </a:r>
            <a:r>
              <a:rPr lang="en-US" sz="2400" spc="-10" dirty="0">
                <a:ea typeface="Baskerville" panose="02020502070401020303" pitchFamily="18" charset="0"/>
                <a:cs typeface="Arial" panose="020B0604020202020204" pitchFamily="34" charset="0"/>
              </a:rPr>
              <a:t> </a:t>
            </a:r>
            <a:r>
              <a:rPr lang="en-US" sz="2400" spc="-20" dirty="0">
                <a:ea typeface="Baskerville" panose="02020502070401020303" pitchFamily="18" charset="0"/>
                <a:cs typeface="Arial" panose="020B0604020202020204" pitchFamily="34" charset="0"/>
              </a:rPr>
              <a:t>of </a:t>
            </a:r>
            <a:r>
              <a:rPr lang="en-US" sz="2400" spc="-30" dirty="0">
                <a:ea typeface="Baskerville" panose="02020502070401020303" pitchFamily="18" charset="0"/>
                <a:cs typeface="Arial" panose="020B0604020202020204" pitchFamily="34" charset="0"/>
              </a:rPr>
              <a:t>tamoxifen,</a:t>
            </a:r>
            <a:r>
              <a:rPr lang="en-US" sz="2400" spc="-10" dirty="0">
                <a:ea typeface="Baskerville" panose="02020502070401020303" pitchFamily="18" charset="0"/>
                <a:cs typeface="Arial" panose="020B0604020202020204" pitchFamily="34" charset="0"/>
              </a:rPr>
              <a:t> </a:t>
            </a:r>
            <a:r>
              <a:rPr lang="en-US" sz="2400" spc="-25" dirty="0">
                <a:ea typeface="Baskerville" panose="02020502070401020303" pitchFamily="18" charset="0"/>
                <a:cs typeface="Arial" panose="020B0604020202020204" pitchFamily="34" charset="0"/>
              </a:rPr>
              <a:t>and</a:t>
            </a:r>
            <a:r>
              <a:rPr lang="en-US" sz="2400" spc="-20" dirty="0">
                <a:ea typeface="Baskerville" panose="02020502070401020303" pitchFamily="18" charset="0"/>
                <a:cs typeface="Arial" panose="020B0604020202020204" pitchFamily="34" charset="0"/>
              </a:rPr>
              <a:t> may</a:t>
            </a:r>
            <a:r>
              <a:rPr lang="en-US" sz="2400" spc="-10" dirty="0">
                <a:ea typeface="Baskerville" panose="02020502070401020303" pitchFamily="18" charset="0"/>
                <a:cs typeface="Arial" panose="020B0604020202020204" pitchFamily="34" charset="0"/>
              </a:rPr>
              <a:t> </a:t>
            </a:r>
            <a:r>
              <a:rPr lang="en-US" sz="2400" spc="-30" dirty="0">
                <a:ea typeface="Baskerville" panose="02020502070401020303" pitchFamily="18" charset="0"/>
                <a:cs typeface="Arial" panose="020B0604020202020204" pitchFamily="34" charset="0"/>
              </a:rPr>
              <a:t>impact</a:t>
            </a:r>
            <a:r>
              <a:rPr lang="en-US" sz="2400" spc="-20" dirty="0">
                <a:ea typeface="Baskerville" panose="02020502070401020303" pitchFamily="18" charset="0"/>
                <a:cs typeface="Arial" panose="020B0604020202020204" pitchFamily="34" charset="0"/>
              </a:rPr>
              <a:t> </a:t>
            </a:r>
            <a:r>
              <a:rPr lang="en-US" sz="2400" spc="-25" dirty="0">
                <a:ea typeface="Baskerville" panose="02020502070401020303" pitchFamily="18" charset="0"/>
                <a:cs typeface="Arial" panose="020B0604020202020204" pitchFamily="34" charset="0"/>
              </a:rPr>
              <a:t>its</a:t>
            </a:r>
            <a:r>
              <a:rPr lang="en-US" sz="2400" spc="-15" dirty="0">
                <a:ea typeface="Baskerville" panose="02020502070401020303" pitchFamily="18" charset="0"/>
                <a:cs typeface="Arial" panose="020B0604020202020204" pitchFamily="34" charset="0"/>
              </a:rPr>
              <a:t> </a:t>
            </a:r>
            <a:r>
              <a:rPr lang="en-US" sz="2400" spc="-40" dirty="0">
                <a:ea typeface="Baskerville" panose="02020502070401020303" pitchFamily="18" charset="0"/>
                <a:cs typeface="Arial" panose="020B0604020202020204" pitchFamily="34" charset="0"/>
              </a:rPr>
              <a:t>efficacy.</a:t>
            </a:r>
            <a:r>
              <a:rPr lang="en-US" sz="2400" spc="-10" dirty="0">
                <a:ea typeface="Baskerville" panose="02020502070401020303" pitchFamily="18" charset="0"/>
                <a:cs typeface="Arial" panose="020B0604020202020204" pitchFamily="34" charset="0"/>
              </a:rPr>
              <a:t> </a:t>
            </a:r>
            <a:r>
              <a:rPr lang="en-US" sz="2400" i="1" u="sng" spc="-20" dirty="0">
                <a:ea typeface="Baskerville" panose="02020502070401020303" pitchFamily="18" charset="0"/>
                <a:cs typeface="Arial" panose="020B0604020202020204" pitchFamily="34" charset="0"/>
              </a:rPr>
              <a:t>Caution is</a:t>
            </a:r>
            <a:r>
              <a:rPr lang="en-US" sz="2400" i="1" u="sng" spc="-30" dirty="0">
                <a:ea typeface="Baskerville" panose="02020502070401020303" pitchFamily="18" charset="0"/>
                <a:cs typeface="Arial" panose="020B0604020202020204" pitchFamily="34" charset="0"/>
              </a:rPr>
              <a:t> advised</a:t>
            </a:r>
            <a:r>
              <a:rPr lang="en-US" sz="2400" i="1" u="sng" spc="-15" dirty="0">
                <a:ea typeface="Baskerville" panose="02020502070401020303" pitchFamily="18" charset="0"/>
                <a:cs typeface="Arial" panose="020B0604020202020204" pitchFamily="34" charset="0"/>
              </a:rPr>
              <a:t> </a:t>
            </a:r>
            <a:r>
              <a:rPr lang="en-US" sz="2400" i="1" u="sng" spc="-30" dirty="0">
                <a:ea typeface="Baskerville" panose="02020502070401020303" pitchFamily="18" charset="0"/>
                <a:cs typeface="Arial" panose="020B0604020202020204" pitchFamily="34" charset="0"/>
              </a:rPr>
              <a:t>about</a:t>
            </a:r>
            <a:r>
              <a:rPr lang="en-US" sz="2400" i="1" u="sng" spc="-20" dirty="0">
                <a:ea typeface="Baskerville" panose="02020502070401020303" pitchFamily="18" charset="0"/>
                <a:cs typeface="Arial" panose="020B0604020202020204" pitchFamily="34" charset="0"/>
              </a:rPr>
              <a:t> </a:t>
            </a:r>
            <a:r>
              <a:rPr lang="en-US" sz="2400" i="1" u="sng" spc="-30" dirty="0">
                <a:ea typeface="Baskerville" panose="02020502070401020303" pitchFamily="18" charset="0"/>
                <a:cs typeface="Arial" panose="020B0604020202020204" pitchFamily="34" charset="0"/>
              </a:rPr>
              <a:t>coadministration</a:t>
            </a:r>
            <a:r>
              <a:rPr lang="en-US" sz="2400" i="1" u="sng" spc="-10" dirty="0">
                <a:ea typeface="Baskerville" panose="02020502070401020303" pitchFamily="18" charset="0"/>
                <a:cs typeface="Arial" panose="020B0604020202020204" pitchFamily="34" charset="0"/>
              </a:rPr>
              <a:t> </a:t>
            </a:r>
            <a:r>
              <a:rPr lang="en-US" sz="2400" i="1" u="sng" spc="-20" dirty="0">
                <a:ea typeface="Baskerville" panose="02020502070401020303" pitchFamily="18" charset="0"/>
                <a:cs typeface="Arial" panose="020B0604020202020204" pitchFamily="34" charset="0"/>
              </a:rPr>
              <a:t>of </a:t>
            </a:r>
            <a:r>
              <a:rPr lang="en-US" sz="2400" i="1" u="sng" spc="-25" dirty="0">
                <a:ea typeface="Baskerville" panose="02020502070401020303" pitchFamily="18" charset="0"/>
                <a:cs typeface="Arial" panose="020B0604020202020204" pitchFamily="34" charset="0"/>
              </a:rPr>
              <a:t>these</a:t>
            </a:r>
            <a:r>
              <a:rPr lang="en-US" sz="2400" i="1" u="sng" spc="-10" dirty="0">
                <a:ea typeface="Baskerville" panose="02020502070401020303" pitchFamily="18" charset="0"/>
                <a:cs typeface="Arial" panose="020B0604020202020204" pitchFamily="34" charset="0"/>
              </a:rPr>
              <a:t> </a:t>
            </a:r>
            <a:r>
              <a:rPr lang="en-US" sz="2400" i="1" u="sng" spc="-30" dirty="0">
                <a:ea typeface="Baskerville" panose="02020502070401020303" pitchFamily="18" charset="0"/>
                <a:cs typeface="Arial" panose="020B0604020202020204" pitchFamily="34" charset="0"/>
              </a:rPr>
              <a:t>drugs</a:t>
            </a:r>
            <a:r>
              <a:rPr lang="en-US" sz="2400" i="1" u="sng" spc="-15" dirty="0">
                <a:ea typeface="Baskerville" panose="02020502070401020303" pitchFamily="18" charset="0"/>
                <a:cs typeface="Arial" panose="020B0604020202020204" pitchFamily="34" charset="0"/>
              </a:rPr>
              <a:t> </a:t>
            </a:r>
            <a:r>
              <a:rPr lang="en-US" sz="2400" i="1" u="sng" spc="-25" dirty="0">
                <a:ea typeface="Baskerville" panose="02020502070401020303" pitchFamily="18" charset="0"/>
                <a:cs typeface="Arial" panose="020B0604020202020204" pitchFamily="34" charset="0"/>
              </a:rPr>
              <a:t>with</a:t>
            </a:r>
            <a:r>
              <a:rPr lang="en-US" sz="2400" i="1" u="sng" spc="-20" dirty="0">
                <a:ea typeface="Baskerville" panose="02020502070401020303" pitchFamily="18" charset="0"/>
                <a:cs typeface="Arial" panose="020B0604020202020204" pitchFamily="34" charset="0"/>
              </a:rPr>
              <a:t> </a:t>
            </a:r>
            <a:r>
              <a:rPr lang="en-US" sz="2400" i="1" u="sng" spc="-30" dirty="0">
                <a:ea typeface="Baskerville" panose="02020502070401020303" pitchFamily="18" charset="0"/>
                <a:cs typeface="Arial" panose="020B0604020202020204" pitchFamily="34" charset="0"/>
              </a:rPr>
              <a:t>tamoxifen</a:t>
            </a:r>
            <a:r>
              <a:rPr lang="en-US" sz="2400" i="1" spc="-30" dirty="0">
                <a:ea typeface="Baskerville" panose="02020502070401020303" pitchFamily="18" charset="0"/>
                <a:cs typeface="Arial" panose="020B0604020202020204" pitchFamily="34" charset="0"/>
              </a:rPr>
              <a:t>.</a:t>
            </a:r>
            <a:r>
              <a:rPr lang="en-US" sz="2400" i="1" spc="-10" dirty="0">
                <a:ea typeface="Baskerville" panose="02020502070401020303" pitchFamily="18" charset="0"/>
                <a:cs typeface="Arial" panose="020B0604020202020204" pitchFamily="34" charset="0"/>
              </a:rPr>
              <a:t> </a:t>
            </a:r>
            <a:r>
              <a:rPr lang="en-US" sz="2400" spc="-10" dirty="0">
                <a:ea typeface="Baskerville" panose="02020502070401020303" pitchFamily="18" charset="0"/>
                <a:cs typeface="Arial" panose="020B0604020202020204" pitchFamily="34" charset="0"/>
              </a:rPr>
              <a:t>SNRIs</a:t>
            </a:r>
            <a:r>
              <a:rPr lang="en-US" sz="2400" spc="-30" dirty="0">
                <a:ea typeface="Baskerville" panose="02020502070401020303" pitchFamily="18" charset="0"/>
                <a:cs typeface="Arial" panose="020B0604020202020204" pitchFamily="34" charset="0"/>
              </a:rPr>
              <a:t>(citalopram [Celexa™]</a:t>
            </a:r>
            <a:r>
              <a:rPr lang="en-US" sz="2400" spc="-10" dirty="0">
                <a:ea typeface="Baskerville" panose="02020502070401020303" pitchFamily="18" charset="0"/>
                <a:cs typeface="Arial" panose="020B0604020202020204" pitchFamily="34" charset="0"/>
              </a:rPr>
              <a:t> </a:t>
            </a:r>
            <a:r>
              <a:rPr lang="en-US" sz="2400" spc="-25" dirty="0">
                <a:ea typeface="Baskerville" panose="02020502070401020303" pitchFamily="18" charset="0"/>
                <a:cs typeface="Arial" panose="020B0604020202020204" pitchFamily="34" charset="0"/>
              </a:rPr>
              <a:t>and</a:t>
            </a:r>
            <a:r>
              <a:rPr lang="en-US" sz="2400" spc="-15" dirty="0">
                <a:ea typeface="Baskerville" panose="02020502070401020303" pitchFamily="18" charset="0"/>
                <a:cs typeface="Arial" panose="020B0604020202020204" pitchFamily="34" charset="0"/>
              </a:rPr>
              <a:t> </a:t>
            </a:r>
            <a:r>
              <a:rPr lang="en-US" sz="2400" spc="-30" dirty="0">
                <a:ea typeface="Baskerville" panose="02020502070401020303" pitchFamily="18" charset="0"/>
                <a:cs typeface="Arial" panose="020B0604020202020204" pitchFamily="34" charset="0"/>
              </a:rPr>
              <a:t>venlafaxine [Effexor])</a:t>
            </a:r>
            <a:r>
              <a:rPr lang="en-US" sz="2400" spc="-10" dirty="0">
                <a:ea typeface="Baskerville" panose="02020502070401020303" pitchFamily="18" charset="0"/>
                <a:cs typeface="Arial" panose="020B0604020202020204" pitchFamily="34" charset="0"/>
              </a:rPr>
              <a:t> </a:t>
            </a:r>
            <a:r>
              <a:rPr lang="en-US" sz="2400" spc="-30" dirty="0">
                <a:ea typeface="Baskerville" panose="02020502070401020303" pitchFamily="18" charset="0"/>
                <a:cs typeface="Arial" panose="020B0604020202020204" pitchFamily="34" charset="0"/>
              </a:rPr>
              <a:t>appear</a:t>
            </a:r>
            <a:r>
              <a:rPr lang="en-US" sz="2400" spc="-15" dirty="0">
                <a:ea typeface="Baskerville" panose="02020502070401020303" pitchFamily="18" charset="0"/>
                <a:cs typeface="Arial" panose="020B0604020202020204" pitchFamily="34" charset="0"/>
              </a:rPr>
              <a:t> </a:t>
            </a:r>
            <a:r>
              <a:rPr lang="en-US" sz="2400" spc="-10" dirty="0">
                <a:ea typeface="Baskerville" panose="02020502070401020303" pitchFamily="18" charset="0"/>
                <a:cs typeface="Arial" panose="020B0604020202020204" pitchFamily="34" charset="0"/>
              </a:rPr>
              <a:t>to </a:t>
            </a:r>
            <a:r>
              <a:rPr lang="en-US" sz="2400" spc="-25" dirty="0">
                <a:ea typeface="Baskerville" panose="02020502070401020303" pitchFamily="18" charset="0"/>
                <a:cs typeface="Arial" panose="020B0604020202020204" pitchFamily="34" charset="0"/>
              </a:rPr>
              <a:t>have</a:t>
            </a:r>
            <a:r>
              <a:rPr lang="en-US" sz="2400" spc="-15" dirty="0">
                <a:ea typeface="Baskerville" panose="02020502070401020303" pitchFamily="18" charset="0"/>
                <a:cs typeface="Arial" panose="020B0604020202020204" pitchFamily="34" charset="0"/>
              </a:rPr>
              <a:t> </a:t>
            </a:r>
            <a:r>
              <a:rPr lang="en-US" sz="2400" spc="-25" dirty="0">
                <a:ea typeface="Baskerville" panose="02020502070401020303" pitchFamily="18" charset="0"/>
                <a:cs typeface="Arial" panose="020B0604020202020204" pitchFamily="34" charset="0"/>
              </a:rPr>
              <a:t>minimal</a:t>
            </a:r>
            <a:r>
              <a:rPr lang="en-US" sz="2400" spc="-10" dirty="0">
                <a:ea typeface="Baskerville" panose="02020502070401020303" pitchFamily="18" charset="0"/>
                <a:cs typeface="Arial" panose="020B0604020202020204" pitchFamily="34" charset="0"/>
              </a:rPr>
              <a:t> </a:t>
            </a:r>
            <a:r>
              <a:rPr lang="en-US" sz="2400" spc="-30" dirty="0">
                <a:ea typeface="Baskerville" panose="02020502070401020303" pitchFamily="18" charset="0"/>
                <a:cs typeface="Arial" panose="020B0604020202020204" pitchFamily="34" charset="0"/>
              </a:rPr>
              <a:t>impact</a:t>
            </a:r>
            <a:r>
              <a:rPr lang="en-US" sz="2400" spc="-15" dirty="0">
                <a:ea typeface="Baskerville" panose="02020502070401020303" pitchFamily="18" charset="0"/>
                <a:cs typeface="Arial" panose="020B0604020202020204" pitchFamily="34" charset="0"/>
              </a:rPr>
              <a:t> </a:t>
            </a:r>
            <a:r>
              <a:rPr lang="en-US" sz="2400" spc="-20" dirty="0">
                <a:ea typeface="Baskerville" panose="02020502070401020303" pitchFamily="18" charset="0"/>
                <a:cs typeface="Arial" panose="020B0604020202020204" pitchFamily="34" charset="0"/>
              </a:rPr>
              <a:t>on </a:t>
            </a:r>
            <a:r>
              <a:rPr lang="en-US" sz="2400" spc="-30" dirty="0">
                <a:ea typeface="Baskerville" panose="02020502070401020303" pitchFamily="18" charset="0"/>
                <a:cs typeface="Arial" panose="020B0604020202020204" pitchFamily="34" charset="0"/>
              </a:rPr>
              <a:t>tamoxifen</a:t>
            </a:r>
            <a:r>
              <a:rPr lang="en-US" sz="2400" spc="-5" dirty="0">
                <a:ea typeface="Baskerville" panose="02020502070401020303" pitchFamily="18" charset="0"/>
                <a:cs typeface="Arial" panose="020B0604020202020204" pitchFamily="34" charset="0"/>
              </a:rPr>
              <a:t> </a:t>
            </a:r>
            <a:r>
              <a:rPr lang="en-US" sz="2400" spc="-30" dirty="0">
                <a:ea typeface="Baskerville" panose="02020502070401020303" pitchFamily="18" charset="0"/>
                <a:cs typeface="Arial" panose="020B0604020202020204" pitchFamily="34" charset="0"/>
              </a:rPr>
              <a:t>metabolism </a:t>
            </a:r>
          </a:p>
          <a:p>
            <a:pPr marL="469900" marR="288925" lvl="1" indent="-342900">
              <a:lnSpc>
                <a:spcPct val="75000"/>
              </a:lnSpc>
              <a:spcBef>
                <a:spcPts val="400"/>
              </a:spcBef>
              <a:buFont typeface="Arial" panose="020B0604020202020204" pitchFamily="34" charset="0"/>
              <a:buChar char="•"/>
            </a:pPr>
            <a:endParaRPr lang="en-US" sz="2400" spc="-30" dirty="0">
              <a:ea typeface="Baskerville" panose="02020502070401020303" pitchFamily="18" charset="0"/>
              <a:cs typeface="Arial" panose="020B0604020202020204" pitchFamily="34" charset="0"/>
            </a:endParaRPr>
          </a:p>
          <a:p>
            <a:pPr marL="469900" marR="288925" lvl="1" indent="-342900">
              <a:lnSpc>
                <a:spcPct val="75000"/>
              </a:lnSpc>
              <a:spcBef>
                <a:spcPts val="400"/>
              </a:spcBef>
              <a:buFont typeface="Arial" panose="020B0604020202020204" pitchFamily="34" charset="0"/>
              <a:buChar char="•"/>
            </a:pPr>
            <a:r>
              <a:rPr lang="en-US" sz="2400" spc="-18" dirty="0">
                <a:ea typeface="Baskerville" panose="02020502070401020303" pitchFamily="18" charset="0"/>
                <a:cs typeface="Arial" panose="020B0604020202020204" pitchFamily="34" charset="0"/>
              </a:rPr>
              <a:t>Based on</a:t>
            </a:r>
            <a:r>
              <a:rPr lang="en-US" sz="2400" spc="-26" dirty="0">
                <a:ea typeface="Baskerville" panose="02020502070401020303" pitchFamily="18" charset="0"/>
                <a:cs typeface="Arial" panose="020B0604020202020204" pitchFamily="34" charset="0"/>
              </a:rPr>
              <a:t> </a:t>
            </a:r>
            <a:r>
              <a:rPr lang="en-US" sz="2400" spc="-22" dirty="0">
                <a:ea typeface="Baskerville" panose="02020502070401020303" pitchFamily="18" charset="0"/>
                <a:cs typeface="Arial" panose="020B0604020202020204" pitchFamily="34" charset="0"/>
              </a:rPr>
              <a:t>current</a:t>
            </a:r>
            <a:r>
              <a:rPr lang="en-US" sz="2400" spc="-18" dirty="0">
                <a:ea typeface="Baskerville" panose="02020502070401020303" pitchFamily="18" charset="0"/>
                <a:cs typeface="Arial" panose="020B0604020202020204" pitchFamily="34" charset="0"/>
              </a:rPr>
              <a:t> </a:t>
            </a:r>
            <a:r>
              <a:rPr lang="en-US" sz="2400" spc="-22" dirty="0">
                <a:ea typeface="Baskerville" panose="02020502070401020303" pitchFamily="18" charset="0"/>
                <a:cs typeface="Arial" panose="020B0604020202020204" pitchFamily="34" charset="0"/>
              </a:rPr>
              <a:t>data</a:t>
            </a:r>
            <a:r>
              <a:rPr lang="en-US" sz="2400" spc="-26" dirty="0">
                <a:ea typeface="Baskerville" panose="02020502070401020303" pitchFamily="18" charset="0"/>
                <a:cs typeface="Arial" panose="020B0604020202020204" pitchFamily="34" charset="0"/>
              </a:rPr>
              <a:t> </a:t>
            </a:r>
            <a:r>
              <a:rPr lang="en-US" sz="2400" spc="-18" dirty="0">
                <a:ea typeface="Baskerville" panose="02020502070401020303" pitchFamily="18" charset="0"/>
                <a:cs typeface="Arial" panose="020B0604020202020204" pitchFamily="34" charset="0"/>
              </a:rPr>
              <a:t>the </a:t>
            </a:r>
            <a:r>
              <a:rPr lang="en-US" sz="2400" spc="-26" dirty="0">
                <a:ea typeface="Baskerville" panose="02020502070401020303" pitchFamily="18" charset="0"/>
                <a:cs typeface="Arial" panose="020B0604020202020204" pitchFamily="34" charset="0"/>
              </a:rPr>
              <a:t>panel recommends</a:t>
            </a:r>
            <a:r>
              <a:rPr lang="en-US" sz="2400" spc="-18" dirty="0">
                <a:ea typeface="Baskerville" panose="02020502070401020303" pitchFamily="18" charset="0"/>
                <a:cs typeface="Arial" panose="020B0604020202020204" pitchFamily="34" charset="0"/>
              </a:rPr>
              <a:t> </a:t>
            </a:r>
            <a:r>
              <a:rPr lang="en-US" sz="2400" b="1" i="1" u="sng" spc="-9" dirty="0">
                <a:ea typeface="Baskerville" panose="02020502070401020303" pitchFamily="18" charset="0"/>
                <a:cs typeface="Arial" panose="020B0604020202020204" pitchFamily="34" charset="0"/>
              </a:rPr>
              <a:t>against</a:t>
            </a:r>
            <a:r>
              <a:rPr lang="en-US" sz="2400" b="1" spc="-9" dirty="0">
                <a:ea typeface="Baskerville" panose="02020502070401020303" pitchFamily="18" charset="0"/>
                <a:cs typeface="Arial" panose="020B0604020202020204" pitchFamily="34" charset="0"/>
              </a:rPr>
              <a:t> </a:t>
            </a:r>
            <a:r>
              <a:rPr lang="en-US" sz="2400" i="1" spc="-26" dirty="0">
                <a:ea typeface="Baskerville" panose="02020502070401020303" pitchFamily="18" charset="0"/>
                <a:cs typeface="Arial" panose="020B0604020202020204" pitchFamily="34" charset="0"/>
              </a:rPr>
              <a:t>CYP2D6</a:t>
            </a:r>
            <a:r>
              <a:rPr lang="en-US" sz="2400" i="1" spc="-18" dirty="0">
                <a:ea typeface="Baskerville" panose="02020502070401020303" pitchFamily="18" charset="0"/>
                <a:cs typeface="Arial" panose="020B0604020202020204" pitchFamily="34" charset="0"/>
              </a:rPr>
              <a:t> </a:t>
            </a:r>
            <a:r>
              <a:rPr lang="en-US" sz="2400" spc="-22" dirty="0">
                <a:ea typeface="Baskerville" panose="02020502070401020303" pitchFamily="18" charset="0"/>
                <a:cs typeface="Arial" panose="020B0604020202020204" pitchFamily="34" charset="0"/>
              </a:rPr>
              <a:t>gene testing</a:t>
            </a:r>
            <a:r>
              <a:rPr lang="en-US" sz="2400" spc="-13" dirty="0">
                <a:ea typeface="Baskerville" panose="02020502070401020303" pitchFamily="18" charset="0"/>
                <a:cs typeface="Arial" panose="020B0604020202020204" pitchFamily="34" charset="0"/>
              </a:rPr>
              <a:t> </a:t>
            </a:r>
            <a:r>
              <a:rPr lang="en-US" sz="2400" spc="-18" dirty="0">
                <a:ea typeface="Baskerville" panose="02020502070401020303" pitchFamily="18" charset="0"/>
                <a:cs typeface="Arial" panose="020B0604020202020204" pitchFamily="34" charset="0"/>
              </a:rPr>
              <a:t>for </a:t>
            </a:r>
            <a:r>
              <a:rPr lang="en-US" sz="2400" spc="-26" dirty="0">
                <a:ea typeface="Baskerville" panose="02020502070401020303" pitchFamily="18" charset="0"/>
                <a:cs typeface="Arial" panose="020B0604020202020204" pitchFamily="34" charset="0"/>
              </a:rPr>
              <a:t>pts</a:t>
            </a:r>
            <a:r>
              <a:rPr lang="en-US" sz="2400" spc="-18" dirty="0">
                <a:ea typeface="Baskerville" panose="02020502070401020303" pitchFamily="18" charset="0"/>
                <a:cs typeface="Arial" panose="020B0604020202020204" pitchFamily="34" charset="0"/>
              </a:rPr>
              <a:t> </a:t>
            </a:r>
            <a:r>
              <a:rPr lang="en-US" sz="2400" spc="-26" dirty="0">
                <a:ea typeface="Baskerville" panose="02020502070401020303" pitchFamily="18" charset="0"/>
                <a:cs typeface="Arial" panose="020B0604020202020204" pitchFamily="34" charset="0"/>
              </a:rPr>
              <a:t>being</a:t>
            </a:r>
            <a:r>
              <a:rPr lang="en-US" sz="2400" spc="-22" dirty="0">
                <a:ea typeface="Baskerville" panose="02020502070401020303" pitchFamily="18" charset="0"/>
                <a:cs typeface="Arial" panose="020B0604020202020204" pitchFamily="34" charset="0"/>
              </a:rPr>
              <a:t> </a:t>
            </a:r>
            <a:r>
              <a:rPr lang="en-US" sz="2400" spc="-26" dirty="0">
                <a:ea typeface="Baskerville" panose="02020502070401020303" pitchFamily="18" charset="0"/>
                <a:cs typeface="Arial" panose="020B0604020202020204" pitchFamily="34" charset="0"/>
              </a:rPr>
              <a:t>considered</a:t>
            </a:r>
            <a:r>
              <a:rPr lang="en-US" sz="2400" spc="-13" dirty="0">
                <a:ea typeface="Baskerville" panose="02020502070401020303" pitchFamily="18" charset="0"/>
                <a:cs typeface="Arial" panose="020B0604020202020204" pitchFamily="34" charset="0"/>
              </a:rPr>
              <a:t> </a:t>
            </a:r>
            <a:r>
              <a:rPr lang="en-US" sz="2400" spc="-18" dirty="0">
                <a:ea typeface="Baskerville" panose="02020502070401020303" pitchFamily="18" charset="0"/>
                <a:cs typeface="Arial" panose="020B0604020202020204" pitchFamily="34" charset="0"/>
              </a:rPr>
              <a:t>for </a:t>
            </a:r>
            <a:r>
              <a:rPr lang="en-US" sz="2400" spc="-26" dirty="0">
                <a:ea typeface="Baskerville" panose="02020502070401020303" pitchFamily="18" charset="0"/>
                <a:cs typeface="Arial" panose="020B0604020202020204" pitchFamily="34" charset="0"/>
              </a:rPr>
              <a:t>tamoxifen</a:t>
            </a:r>
            <a:r>
              <a:rPr lang="en-US" sz="2400" spc="-13" dirty="0">
                <a:ea typeface="Baskerville" panose="02020502070401020303" pitchFamily="18" charset="0"/>
                <a:cs typeface="Arial" panose="020B0604020202020204" pitchFamily="34" charset="0"/>
              </a:rPr>
              <a:t> </a:t>
            </a:r>
            <a:r>
              <a:rPr lang="en-US" sz="2400" spc="-18" dirty="0">
                <a:ea typeface="Baskerville" panose="02020502070401020303" pitchFamily="18" charset="0"/>
                <a:cs typeface="Arial" panose="020B0604020202020204" pitchFamily="34" charset="0"/>
              </a:rPr>
              <a:t>therapy.</a:t>
            </a:r>
            <a:endParaRPr lang="en-US" sz="2400" dirty="0">
              <a:ea typeface="Baskerville" panose="02020502070401020303" pitchFamily="18" charset="0"/>
              <a:cs typeface="Arial" panose="020B0604020202020204" pitchFamily="34" charset="0"/>
            </a:endParaRPr>
          </a:p>
          <a:p>
            <a:pPr marL="469900" marR="288925" lvl="1" indent="-342900">
              <a:lnSpc>
                <a:spcPct val="75000"/>
              </a:lnSpc>
              <a:spcBef>
                <a:spcPts val="400"/>
              </a:spcBef>
              <a:buFont typeface="Arial" panose="020B0604020202020204" pitchFamily="34" charset="0"/>
              <a:buChar char="•"/>
            </a:pPr>
            <a:endParaRPr lang="en-US" sz="2400" spc="-30" dirty="0">
              <a:latin typeface="Baskerville" panose="02020502070401020303" pitchFamily="18" charset="0"/>
              <a:ea typeface="Baskerville" panose="02020502070401020303" pitchFamily="18" charset="0"/>
              <a:cs typeface="Arial" panose="020B0604020202020204" pitchFamily="34" charset="0"/>
            </a:endParaRPr>
          </a:p>
          <a:p>
            <a:pPr marL="127000" marR="288925" lvl="1" indent="0">
              <a:lnSpc>
                <a:spcPct val="75000"/>
              </a:lnSpc>
              <a:spcBef>
                <a:spcPts val="400"/>
              </a:spcBef>
              <a:buNone/>
            </a:pPr>
            <a:endParaRPr lang="en-US" sz="2800" dirty="0">
              <a:solidFill>
                <a:srgbClr val="7030A0"/>
              </a:solidFill>
            </a:endParaRPr>
          </a:p>
        </p:txBody>
      </p:sp>
      <p:sp>
        <p:nvSpPr>
          <p:cNvPr id="4" name="Rectangle 3">
            <a:extLst>
              <a:ext uri="{FF2B5EF4-FFF2-40B4-BE49-F238E27FC236}">
                <a16:creationId xmlns:a16="http://schemas.microsoft.com/office/drawing/2014/main" id="{D298868B-4C77-DF6F-CCBF-D45F77091216}"/>
              </a:ext>
            </a:extLst>
          </p:cNvPr>
          <p:cNvSpPr/>
          <p:nvPr/>
        </p:nvSpPr>
        <p:spPr>
          <a:xfrm>
            <a:off x="1371600" y="0"/>
            <a:ext cx="1447800" cy="381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CB7F587-E6C3-D95B-5A25-52179ED1DE26}"/>
              </a:ext>
            </a:extLst>
          </p:cNvPr>
          <p:cNvSpPr txBox="1"/>
          <p:nvPr/>
        </p:nvSpPr>
        <p:spPr>
          <a:xfrm>
            <a:off x="4114800" y="2939543"/>
            <a:ext cx="65" cy="369332"/>
          </a:xfrm>
          <a:prstGeom prst="rect">
            <a:avLst/>
          </a:prstGeom>
          <a:noFill/>
        </p:spPr>
        <p:txBody>
          <a:bodyPr wrap="none" lIns="0" tIns="0" rIns="0" bIns="0" rtlCol="0">
            <a:spAutoFit/>
          </a:bodyPr>
          <a:lstStyle/>
          <a:p>
            <a:endParaRPr lang="en-US" dirty="0"/>
          </a:p>
        </p:txBody>
      </p:sp>
    </p:spTree>
    <p:extLst>
      <p:ext uri="{BB962C8B-B14F-4D97-AF65-F5344CB8AC3E}">
        <p14:creationId xmlns:p14="http://schemas.microsoft.com/office/powerpoint/2010/main" val="17077672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FF44703-76D0-3142-8CE9-4189DF96997C}"/>
              </a:ext>
            </a:extLst>
          </p:cNvPr>
          <p:cNvSpPr>
            <a:spLocks noGrp="1"/>
          </p:cNvSpPr>
          <p:nvPr>
            <p:ph type="ctrTitle" idx="4294967295"/>
          </p:nvPr>
        </p:nvSpPr>
        <p:spPr>
          <a:xfrm>
            <a:off x="0" y="2130425"/>
            <a:ext cx="9144000" cy="1470025"/>
          </a:xfrm>
        </p:spPr>
        <p:txBody>
          <a:bodyPr/>
          <a:lstStyle/>
          <a:p>
            <a:r>
              <a:rPr lang="en-US" dirty="0"/>
              <a:t>Is one AI better?</a:t>
            </a:r>
          </a:p>
        </p:txBody>
      </p:sp>
      <p:sp>
        <p:nvSpPr>
          <p:cNvPr id="9" name="Subtitle 8">
            <a:extLst>
              <a:ext uri="{FF2B5EF4-FFF2-40B4-BE49-F238E27FC236}">
                <a16:creationId xmlns:a16="http://schemas.microsoft.com/office/drawing/2014/main" id="{E9B70E6A-8C96-E746-B5A4-BDCD8DAD45C3}"/>
              </a:ext>
            </a:extLst>
          </p:cNvPr>
          <p:cNvSpPr>
            <a:spLocks noGrp="1"/>
          </p:cNvSpPr>
          <p:nvPr>
            <p:ph type="subTitle" idx="4294967295"/>
          </p:nvPr>
        </p:nvSpPr>
        <p:spPr>
          <a:xfrm>
            <a:off x="0" y="3886200"/>
            <a:ext cx="9144000" cy="1752600"/>
          </a:xfrm>
        </p:spPr>
        <p:txBody>
          <a:bodyPr>
            <a:normAutofit/>
          </a:bodyPr>
          <a:lstStyle/>
          <a:p>
            <a:pPr marL="0" indent="0" algn="ctr">
              <a:buNone/>
            </a:pPr>
            <a:r>
              <a:rPr lang="en-US" sz="3600" dirty="0">
                <a:solidFill>
                  <a:srgbClr val="7030A0"/>
                </a:solidFill>
              </a:rPr>
              <a:t>Not Really!</a:t>
            </a:r>
          </a:p>
        </p:txBody>
      </p:sp>
      <p:sp>
        <p:nvSpPr>
          <p:cNvPr id="2" name="Rectangle 1">
            <a:extLst>
              <a:ext uri="{FF2B5EF4-FFF2-40B4-BE49-F238E27FC236}">
                <a16:creationId xmlns:a16="http://schemas.microsoft.com/office/drawing/2014/main" id="{7CDF7F62-193E-1EE9-411E-3AA713968746}"/>
              </a:ext>
            </a:extLst>
          </p:cNvPr>
          <p:cNvSpPr/>
          <p:nvPr/>
        </p:nvSpPr>
        <p:spPr>
          <a:xfrm>
            <a:off x="1371600" y="0"/>
            <a:ext cx="1447800" cy="381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19253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276FA-EB9B-2140-5BBA-7255C23302BE}"/>
              </a:ext>
            </a:extLst>
          </p:cNvPr>
          <p:cNvSpPr>
            <a:spLocks noGrp="1"/>
          </p:cNvSpPr>
          <p:nvPr>
            <p:ph type="title" idx="4294967295"/>
          </p:nvPr>
        </p:nvSpPr>
        <p:spPr>
          <a:xfrm>
            <a:off x="0" y="457200"/>
            <a:ext cx="9144000" cy="1143000"/>
          </a:xfrm>
        </p:spPr>
        <p:txBody>
          <a:bodyPr>
            <a:normAutofit/>
          </a:bodyPr>
          <a:lstStyle/>
          <a:p>
            <a:r>
              <a:rPr lang="en-US" sz="2400" dirty="0">
                <a:solidFill>
                  <a:srgbClr val="7030A0"/>
                </a:solidFill>
              </a:rPr>
              <a:t>NCCN</a:t>
            </a:r>
            <a:r>
              <a:rPr lang="en-US" sz="2400" spc="-26" dirty="0">
                <a:solidFill>
                  <a:srgbClr val="7030A0"/>
                </a:solidFill>
              </a:rPr>
              <a:t> </a:t>
            </a:r>
            <a:r>
              <a:rPr lang="en-US" sz="2400" dirty="0">
                <a:solidFill>
                  <a:srgbClr val="7030A0"/>
                </a:solidFill>
              </a:rPr>
              <a:t>Guidelines</a:t>
            </a:r>
            <a:r>
              <a:rPr lang="en-US" sz="2400" spc="-22" dirty="0">
                <a:solidFill>
                  <a:srgbClr val="7030A0"/>
                </a:solidFill>
              </a:rPr>
              <a:t> </a:t>
            </a:r>
            <a:r>
              <a:rPr lang="en-US" sz="2400" spc="-9" dirty="0">
                <a:solidFill>
                  <a:srgbClr val="7030A0"/>
                </a:solidFill>
              </a:rPr>
              <a:t>Version </a:t>
            </a:r>
            <a:r>
              <a:rPr lang="en-US" sz="2400" spc="-22" dirty="0">
                <a:solidFill>
                  <a:srgbClr val="7030A0"/>
                </a:solidFill>
              </a:rPr>
              <a:t>5.2025</a:t>
            </a:r>
            <a:br>
              <a:rPr lang="en-US" sz="2400" spc="-22" dirty="0">
                <a:solidFill>
                  <a:srgbClr val="7030A0"/>
                </a:solidFill>
              </a:rPr>
            </a:br>
            <a:r>
              <a:rPr lang="en-US" sz="2400" dirty="0">
                <a:solidFill>
                  <a:srgbClr val="7030A0"/>
                </a:solidFill>
              </a:rPr>
              <a:t>Invasive</a:t>
            </a:r>
            <a:r>
              <a:rPr lang="en-US" sz="2400" spc="-13" dirty="0">
                <a:solidFill>
                  <a:srgbClr val="7030A0"/>
                </a:solidFill>
              </a:rPr>
              <a:t> </a:t>
            </a:r>
            <a:r>
              <a:rPr lang="en-US" sz="2400" dirty="0">
                <a:solidFill>
                  <a:srgbClr val="7030A0"/>
                </a:solidFill>
              </a:rPr>
              <a:t>Breast</a:t>
            </a:r>
            <a:r>
              <a:rPr lang="en-US" sz="2400" spc="-13" dirty="0">
                <a:solidFill>
                  <a:srgbClr val="7030A0"/>
                </a:solidFill>
              </a:rPr>
              <a:t> </a:t>
            </a:r>
            <a:r>
              <a:rPr lang="en-US" sz="2400" spc="-9" dirty="0">
                <a:solidFill>
                  <a:srgbClr val="7030A0"/>
                </a:solidFill>
              </a:rPr>
              <a:t>Cancer </a:t>
            </a:r>
            <a:br>
              <a:rPr lang="en-US" sz="2400" spc="-9" dirty="0">
                <a:solidFill>
                  <a:srgbClr val="7030A0"/>
                </a:solidFill>
              </a:rPr>
            </a:br>
            <a:r>
              <a:rPr lang="en-US" sz="2400" b="0" i="1" spc="-9" dirty="0">
                <a:solidFill>
                  <a:srgbClr val="7030A0"/>
                </a:solidFill>
              </a:rPr>
              <a:t>the small font!</a:t>
            </a:r>
            <a:endParaRPr lang="en-US" sz="2400" b="0" i="1" dirty="0"/>
          </a:p>
        </p:txBody>
      </p:sp>
      <p:sp>
        <p:nvSpPr>
          <p:cNvPr id="3" name="Content Placeholder 2">
            <a:extLst>
              <a:ext uri="{FF2B5EF4-FFF2-40B4-BE49-F238E27FC236}">
                <a16:creationId xmlns:a16="http://schemas.microsoft.com/office/drawing/2014/main" id="{B0E43438-08B5-60B3-66BA-D301DB341AF3}"/>
              </a:ext>
            </a:extLst>
          </p:cNvPr>
          <p:cNvSpPr>
            <a:spLocks noGrp="1"/>
          </p:cNvSpPr>
          <p:nvPr>
            <p:ph idx="4294967295"/>
          </p:nvPr>
        </p:nvSpPr>
        <p:spPr>
          <a:xfrm>
            <a:off x="990600" y="1600200"/>
            <a:ext cx="7239000" cy="4525963"/>
          </a:xfrm>
        </p:spPr>
        <p:txBody>
          <a:bodyPr/>
          <a:lstStyle/>
          <a:p>
            <a:r>
              <a:rPr lang="en-US" sz="2800" spc="-20" dirty="0">
                <a:latin typeface="Arial"/>
                <a:cs typeface="Arial"/>
              </a:rPr>
              <a:t>The</a:t>
            </a:r>
            <a:r>
              <a:rPr lang="en-US" sz="2800" spc="5" dirty="0">
                <a:latin typeface="Arial"/>
                <a:cs typeface="Arial"/>
              </a:rPr>
              <a:t> </a:t>
            </a:r>
            <a:r>
              <a:rPr lang="en-US" sz="2800" spc="-25" dirty="0">
                <a:latin typeface="Arial"/>
                <a:cs typeface="Arial"/>
              </a:rPr>
              <a:t>three</a:t>
            </a:r>
            <a:r>
              <a:rPr lang="en-US" sz="2800" spc="5" dirty="0">
                <a:latin typeface="Arial"/>
                <a:cs typeface="Arial"/>
              </a:rPr>
              <a:t> </a:t>
            </a:r>
            <a:r>
              <a:rPr lang="en-US" sz="2800" spc="-30" dirty="0">
                <a:latin typeface="Arial"/>
                <a:cs typeface="Arial"/>
              </a:rPr>
              <a:t>selective</a:t>
            </a:r>
            <a:r>
              <a:rPr lang="en-US" sz="2800" dirty="0">
                <a:latin typeface="Arial"/>
                <a:cs typeface="Arial"/>
              </a:rPr>
              <a:t> </a:t>
            </a:r>
            <a:r>
              <a:rPr lang="en-US" sz="2800" spc="-35" dirty="0">
                <a:latin typeface="Arial"/>
                <a:cs typeface="Arial"/>
              </a:rPr>
              <a:t>aromatase</a:t>
            </a:r>
            <a:r>
              <a:rPr lang="en-US" sz="2800" dirty="0">
                <a:latin typeface="Arial"/>
                <a:cs typeface="Arial"/>
              </a:rPr>
              <a:t> </a:t>
            </a:r>
            <a:r>
              <a:rPr lang="en-US" sz="2800" spc="-35" dirty="0">
                <a:latin typeface="Arial"/>
                <a:cs typeface="Arial"/>
              </a:rPr>
              <a:t>inhibitors</a:t>
            </a:r>
            <a:r>
              <a:rPr lang="en-US" sz="2800" spc="-5" dirty="0">
                <a:latin typeface="Arial"/>
                <a:cs typeface="Arial"/>
              </a:rPr>
              <a:t> </a:t>
            </a:r>
            <a:r>
              <a:rPr lang="en-US" sz="2800" spc="-20" dirty="0">
                <a:latin typeface="Arial"/>
                <a:cs typeface="Arial"/>
              </a:rPr>
              <a:t>(</a:t>
            </a:r>
            <a:r>
              <a:rPr lang="en-US" sz="2800" spc="-20" dirty="0" err="1">
                <a:latin typeface="Arial"/>
                <a:cs typeface="Arial"/>
              </a:rPr>
              <a:t>ie</a:t>
            </a:r>
            <a:r>
              <a:rPr lang="en-US" sz="2800" spc="-20" dirty="0">
                <a:latin typeface="Arial"/>
                <a:cs typeface="Arial"/>
              </a:rPr>
              <a:t>,</a:t>
            </a:r>
            <a:r>
              <a:rPr lang="en-US" sz="2800" spc="5" dirty="0">
                <a:latin typeface="Arial"/>
                <a:cs typeface="Arial"/>
              </a:rPr>
              <a:t> </a:t>
            </a:r>
            <a:r>
              <a:rPr lang="en-US" sz="2800" spc="-35" dirty="0">
                <a:latin typeface="Arial"/>
                <a:cs typeface="Arial"/>
              </a:rPr>
              <a:t>anastrozole,</a:t>
            </a:r>
            <a:r>
              <a:rPr lang="en-US" sz="2800" dirty="0">
                <a:latin typeface="Arial"/>
                <a:cs typeface="Arial"/>
              </a:rPr>
              <a:t> </a:t>
            </a:r>
            <a:r>
              <a:rPr lang="en-US" sz="2800" spc="-35" dirty="0">
                <a:latin typeface="Arial"/>
                <a:cs typeface="Arial"/>
              </a:rPr>
              <a:t>letrozole,</a:t>
            </a:r>
            <a:r>
              <a:rPr lang="en-US" sz="2800" spc="-5" dirty="0">
                <a:latin typeface="Arial"/>
                <a:cs typeface="Arial"/>
              </a:rPr>
              <a:t> </a:t>
            </a:r>
            <a:r>
              <a:rPr lang="en-US" sz="2800" spc="-35" dirty="0">
                <a:latin typeface="Arial"/>
                <a:cs typeface="Arial"/>
              </a:rPr>
              <a:t>exemestane)</a:t>
            </a:r>
            <a:r>
              <a:rPr lang="en-US" sz="2800" dirty="0">
                <a:latin typeface="Arial"/>
                <a:cs typeface="Arial"/>
              </a:rPr>
              <a:t> </a:t>
            </a:r>
            <a:r>
              <a:rPr lang="en-US" sz="2800" spc="-20" dirty="0">
                <a:latin typeface="Arial"/>
                <a:cs typeface="Arial"/>
              </a:rPr>
              <a:t>have </a:t>
            </a:r>
            <a:r>
              <a:rPr lang="en-US" sz="2800" spc="-25" dirty="0">
                <a:latin typeface="Arial"/>
                <a:cs typeface="Arial"/>
              </a:rPr>
              <a:t>shown</a:t>
            </a:r>
            <a:r>
              <a:rPr lang="en-US" sz="2800" spc="-35" dirty="0">
                <a:latin typeface="Arial"/>
                <a:cs typeface="Arial"/>
              </a:rPr>
              <a:t> </a:t>
            </a:r>
            <a:r>
              <a:rPr lang="en-US" sz="2800" u="sng" spc="-25" dirty="0">
                <a:latin typeface="Arial"/>
                <a:cs typeface="Arial"/>
              </a:rPr>
              <a:t>similar</a:t>
            </a:r>
            <a:r>
              <a:rPr lang="en-US" sz="2800" u="sng" spc="-20" dirty="0">
                <a:latin typeface="Arial"/>
                <a:cs typeface="Arial"/>
              </a:rPr>
              <a:t> </a:t>
            </a:r>
            <a:r>
              <a:rPr lang="en-US" sz="2800" u="sng" spc="-30" dirty="0">
                <a:latin typeface="Arial"/>
                <a:cs typeface="Arial"/>
              </a:rPr>
              <a:t>anti-tumor efficacy</a:t>
            </a:r>
            <a:r>
              <a:rPr lang="en-US" sz="2800" u="sng" spc="-20" dirty="0">
                <a:latin typeface="Arial"/>
                <a:cs typeface="Arial"/>
              </a:rPr>
              <a:t> </a:t>
            </a:r>
            <a:r>
              <a:rPr lang="en-US" sz="2800" u="sng" spc="-25" dirty="0">
                <a:latin typeface="Arial"/>
                <a:cs typeface="Arial"/>
              </a:rPr>
              <a:t>and toxicity </a:t>
            </a:r>
            <a:r>
              <a:rPr lang="en-US" sz="2800" spc="-30" dirty="0">
                <a:latin typeface="Arial"/>
                <a:cs typeface="Arial"/>
              </a:rPr>
              <a:t>profiles</a:t>
            </a:r>
            <a:r>
              <a:rPr lang="en-US" sz="2800" spc="-25" dirty="0">
                <a:latin typeface="Arial"/>
                <a:cs typeface="Arial"/>
              </a:rPr>
              <a:t> </a:t>
            </a:r>
            <a:r>
              <a:rPr lang="en-US" sz="2800" spc="-20" dirty="0">
                <a:latin typeface="Arial"/>
                <a:cs typeface="Arial"/>
              </a:rPr>
              <a:t>in</a:t>
            </a:r>
            <a:r>
              <a:rPr lang="en-US" sz="2800" spc="-25" dirty="0">
                <a:latin typeface="Arial"/>
                <a:cs typeface="Arial"/>
              </a:rPr>
              <a:t> </a:t>
            </a:r>
            <a:r>
              <a:rPr lang="en-US" sz="2800" spc="-30" dirty="0">
                <a:latin typeface="Arial"/>
                <a:cs typeface="Arial"/>
              </a:rPr>
              <a:t>randomized</a:t>
            </a:r>
            <a:r>
              <a:rPr lang="en-US" sz="2800" spc="-25" dirty="0">
                <a:latin typeface="Arial"/>
                <a:cs typeface="Arial"/>
              </a:rPr>
              <a:t> studies</a:t>
            </a:r>
            <a:r>
              <a:rPr lang="en-US" sz="2800" spc="-20" dirty="0">
                <a:latin typeface="Arial"/>
                <a:cs typeface="Arial"/>
              </a:rPr>
              <a:t> in</a:t>
            </a:r>
            <a:r>
              <a:rPr lang="en-US" sz="2800" spc="-25" dirty="0">
                <a:latin typeface="Arial"/>
                <a:cs typeface="Arial"/>
              </a:rPr>
              <a:t> the </a:t>
            </a:r>
            <a:r>
              <a:rPr lang="en-US" sz="2800" spc="-30" dirty="0">
                <a:latin typeface="Arial"/>
                <a:cs typeface="Arial"/>
              </a:rPr>
              <a:t>adjuvant</a:t>
            </a:r>
            <a:r>
              <a:rPr lang="en-US" sz="2800" spc="-15" dirty="0">
                <a:latin typeface="Arial"/>
                <a:cs typeface="Arial"/>
              </a:rPr>
              <a:t> </a:t>
            </a:r>
            <a:r>
              <a:rPr lang="en-US" sz="2800" spc="-25" dirty="0">
                <a:latin typeface="Arial"/>
                <a:cs typeface="Arial"/>
              </a:rPr>
              <a:t>and</a:t>
            </a:r>
            <a:r>
              <a:rPr lang="en-US" sz="2800" spc="-10" dirty="0">
                <a:latin typeface="Arial"/>
                <a:cs typeface="Arial"/>
              </a:rPr>
              <a:t> </a:t>
            </a:r>
            <a:r>
              <a:rPr lang="en-US" sz="2800" spc="-35" dirty="0">
                <a:latin typeface="Arial"/>
                <a:cs typeface="Arial"/>
              </a:rPr>
              <a:t>preoperative</a:t>
            </a:r>
            <a:r>
              <a:rPr lang="en-US" sz="2800" spc="-10" dirty="0">
                <a:latin typeface="Arial"/>
                <a:cs typeface="Arial"/>
              </a:rPr>
              <a:t> </a:t>
            </a:r>
            <a:r>
              <a:rPr lang="en-US" sz="2800" spc="-30" dirty="0">
                <a:latin typeface="Arial"/>
                <a:cs typeface="Arial"/>
              </a:rPr>
              <a:t>settings. </a:t>
            </a:r>
          </a:p>
          <a:p>
            <a:r>
              <a:rPr lang="en-US" sz="2800" spc="-20" dirty="0">
                <a:latin typeface="Arial"/>
                <a:cs typeface="Arial"/>
              </a:rPr>
              <a:t>The</a:t>
            </a:r>
            <a:r>
              <a:rPr lang="en-US" sz="2800" spc="-5" dirty="0">
                <a:latin typeface="Arial"/>
                <a:cs typeface="Arial"/>
              </a:rPr>
              <a:t> </a:t>
            </a:r>
            <a:r>
              <a:rPr lang="en-US" sz="2800" spc="-30" dirty="0">
                <a:latin typeface="Arial"/>
                <a:cs typeface="Arial"/>
              </a:rPr>
              <a:t>optimal</a:t>
            </a:r>
            <a:r>
              <a:rPr lang="en-US" sz="2800" spc="-10" dirty="0">
                <a:latin typeface="Arial"/>
                <a:cs typeface="Arial"/>
              </a:rPr>
              <a:t> </a:t>
            </a:r>
            <a:r>
              <a:rPr lang="en-US" sz="2800" spc="-30" dirty="0">
                <a:latin typeface="Arial"/>
                <a:cs typeface="Arial"/>
              </a:rPr>
              <a:t>duration</a:t>
            </a:r>
            <a:r>
              <a:rPr lang="en-US" sz="2800" spc="-10" dirty="0">
                <a:latin typeface="Arial"/>
                <a:cs typeface="Arial"/>
              </a:rPr>
              <a:t> </a:t>
            </a:r>
            <a:r>
              <a:rPr lang="en-US" sz="2800" spc="-20" dirty="0">
                <a:latin typeface="Arial"/>
                <a:cs typeface="Arial"/>
              </a:rPr>
              <a:t>of</a:t>
            </a:r>
            <a:r>
              <a:rPr lang="en-US" sz="2800" spc="-10" dirty="0">
                <a:latin typeface="Arial"/>
                <a:cs typeface="Arial"/>
              </a:rPr>
              <a:t> </a:t>
            </a:r>
            <a:r>
              <a:rPr lang="en-US" sz="2800" spc="-35" dirty="0">
                <a:latin typeface="Arial"/>
                <a:cs typeface="Arial"/>
              </a:rPr>
              <a:t>aromatase</a:t>
            </a:r>
            <a:r>
              <a:rPr lang="en-US" sz="2800" spc="-10" dirty="0">
                <a:latin typeface="Arial"/>
                <a:cs typeface="Arial"/>
              </a:rPr>
              <a:t> </a:t>
            </a:r>
            <a:r>
              <a:rPr lang="en-US" sz="2800" spc="-35" dirty="0">
                <a:latin typeface="Arial"/>
                <a:cs typeface="Arial"/>
              </a:rPr>
              <a:t>inhibitors</a:t>
            </a:r>
            <a:r>
              <a:rPr lang="en-US" sz="2800" spc="-10" dirty="0">
                <a:latin typeface="Arial"/>
                <a:cs typeface="Arial"/>
              </a:rPr>
              <a:t> </a:t>
            </a:r>
            <a:r>
              <a:rPr lang="en-US" sz="2800" spc="-25" dirty="0">
                <a:latin typeface="Arial"/>
                <a:cs typeface="Arial"/>
              </a:rPr>
              <a:t>in </a:t>
            </a:r>
            <a:r>
              <a:rPr lang="en-US" sz="2800" spc="-30" dirty="0">
                <a:latin typeface="Arial"/>
                <a:cs typeface="Arial"/>
              </a:rPr>
              <a:t>adjuvant</a:t>
            </a:r>
            <a:r>
              <a:rPr lang="en-US" sz="2800" spc="-40" dirty="0">
                <a:latin typeface="Arial"/>
                <a:cs typeface="Arial"/>
              </a:rPr>
              <a:t> </a:t>
            </a:r>
            <a:r>
              <a:rPr lang="en-US" sz="2800" spc="-25" dirty="0">
                <a:latin typeface="Arial"/>
                <a:cs typeface="Arial"/>
              </a:rPr>
              <a:t>therapy</a:t>
            </a:r>
            <a:r>
              <a:rPr lang="en-US" sz="2800" spc="-20" dirty="0">
                <a:latin typeface="Arial"/>
                <a:cs typeface="Arial"/>
              </a:rPr>
              <a:t> is</a:t>
            </a:r>
            <a:r>
              <a:rPr lang="en-US" sz="2800" spc="-30" dirty="0">
                <a:latin typeface="Arial"/>
                <a:cs typeface="Arial"/>
              </a:rPr>
              <a:t> </a:t>
            </a:r>
            <a:r>
              <a:rPr lang="en-US" sz="2800" u="sng" spc="-35" dirty="0">
                <a:latin typeface="Arial"/>
                <a:cs typeface="Arial"/>
              </a:rPr>
              <a:t>uncertain</a:t>
            </a:r>
            <a:r>
              <a:rPr lang="en-US" sz="2800" spc="-35" dirty="0">
                <a:latin typeface="Arial"/>
                <a:cs typeface="Arial"/>
              </a:rPr>
              <a:t>.</a:t>
            </a:r>
            <a:r>
              <a:rPr lang="en-US" sz="2800" spc="-25" dirty="0">
                <a:latin typeface="Arial"/>
                <a:cs typeface="Arial"/>
              </a:rPr>
              <a:t> Patients with </a:t>
            </a:r>
            <a:r>
              <a:rPr lang="en-US" sz="2800" spc="-30" dirty="0">
                <a:latin typeface="Arial"/>
                <a:cs typeface="Arial"/>
              </a:rPr>
              <a:t>lymph </a:t>
            </a:r>
            <a:r>
              <a:rPr lang="en-US" sz="2800" spc="-25" dirty="0">
                <a:latin typeface="Arial"/>
                <a:cs typeface="Arial"/>
              </a:rPr>
              <a:t>node </a:t>
            </a:r>
            <a:r>
              <a:rPr lang="en-US" sz="2800" spc="-30" dirty="0">
                <a:latin typeface="Arial"/>
                <a:cs typeface="Arial"/>
              </a:rPr>
              <a:t>involvement</a:t>
            </a:r>
            <a:r>
              <a:rPr lang="en-US" sz="2800" spc="-25" dirty="0">
                <a:latin typeface="Arial"/>
                <a:cs typeface="Arial"/>
              </a:rPr>
              <a:t> </a:t>
            </a:r>
            <a:r>
              <a:rPr lang="en-US" sz="2800" spc="-20" dirty="0">
                <a:latin typeface="Arial"/>
                <a:cs typeface="Arial"/>
              </a:rPr>
              <a:t>may </a:t>
            </a:r>
            <a:r>
              <a:rPr lang="en-US" sz="2800" spc="-30" dirty="0">
                <a:latin typeface="Arial"/>
                <a:cs typeface="Arial"/>
              </a:rPr>
              <a:t>benefit</a:t>
            </a:r>
            <a:r>
              <a:rPr lang="en-US" sz="2800" spc="-25" dirty="0">
                <a:latin typeface="Arial"/>
                <a:cs typeface="Arial"/>
              </a:rPr>
              <a:t> </a:t>
            </a:r>
            <a:r>
              <a:rPr lang="en-US" sz="2800" spc="-20" dirty="0">
                <a:latin typeface="Arial"/>
                <a:cs typeface="Arial"/>
              </a:rPr>
              <a:t>from </a:t>
            </a:r>
            <a:r>
              <a:rPr lang="en-US" sz="2800" spc="-30" dirty="0">
                <a:latin typeface="Arial"/>
                <a:cs typeface="Arial"/>
              </a:rPr>
              <a:t>extended</a:t>
            </a:r>
            <a:r>
              <a:rPr lang="en-US" sz="2800" spc="-15" dirty="0">
                <a:latin typeface="Arial"/>
                <a:cs typeface="Arial"/>
              </a:rPr>
              <a:t> </a:t>
            </a:r>
            <a:r>
              <a:rPr lang="en-US" sz="2800" spc="-35" dirty="0">
                <a:latin typeface="Arial"/>
                <a:cs typeface="Arial"/>
              </a:rPr>
              <a:t>aromatase</a:t>
            </a:r>
            <a:r>
              <a:rPr lang="en-US" sz="2800" spc="-10" dirty="0">
                <a:latin typeface="Arial"/>
                <a:cs typeface="Arial"/>
              </a:rPr>
              <a:t> </a:t>
            </a:r>
            <a:r>
              <a:rPr lang="en-US" sz="2800" spc="-35" dirty="0">
                <a:latin typeface="Arial"/>
                <a:cs typeface="Arial"/>
              </a:rPr>
              <a:t>inhibitor</a:t>
            </a:r>
            <a:r>
              <a:rPr lang="en-US" sz="2800" spc="-15" dirty="0">
                <a:latin typeface="Arial"/>
                <a:cs typeface="Arial"/>
              </a:rPr>
              <a:t> </a:t>
            </a:r>
            <a:r>
              <a:rPr lang="en-US" sz="2800" spc="-30" dirty="0">
                <a:latin typeface="Arial"/>
                <a:cs typeface="Arial"/>
              </a:rPr>
              <a:t>duration</a:t>
            </a:r>
            <a:r>
              <a:rPr lang="en-US" sz="2800" spc="-10" dirty="0">
                <a:latin typeface="Arial"/>
                <a:cs typeface="Arial"/>
              </a:rPr>
              <a:t> </a:t>
            </a:r>
            <a:r>
              <a:rPr lang="en-US" sz="2800" spc="-25" dirty="0">
                <a:latin typeface="Arial"/>
                <a:cs typeface="Arial"/>
              </a:rPr>
              <a:t>(7.5–10</a:t>
            </a:r>
            <a:r>
              <a:rPr lang="en-US" sz="2800" spc="-5" dirty="0">
                <a:latin typeface="Arial"/>
                <a:cs typeface="Arial"/>
              </a:rPr>
              <a:t> </a:t>
            </a:r>
            <a:r>
              <a:rPr lang="en-US" sz="2800" spc="-25" dirty="0">
                <a:latin typeface="Arial"/>
                <a:cs typeface="Arial"/>
              </a:rPr>
              <a:t>years</a:t>
            </a:r>
            <a:r>
              <a:rPr lang="en-US" sz="2800" spc="-5" dirty="0">
                <a:latin typeface="Arial"/>
                <a:cs typeface="Arial"/>
              </a:rPr>
              <a:t> </a:t>
            </a:r>
            <a:r>
              <a:rPr lang="en-US" sz="2800" spc="-10" dirty="0">
                <a:latin typeface="Arial"/>
                <a:cs typeface="Arial"/>
              </a:rPr>
              <a:t>total). </a:t>
            </a:r>
            <a:endParaRPr lang="en-US" sz="2800" spc="-31" dirty="0">
              <a:solidFill>
                <a:srgbClr val="7030A0"/>
              </a:solidFill>
              <a:latin typeface="Arial"/>
              <a:cs typeface="Arial"/>
            </a:endParaRPr>
          </a:p>
        </p:txBody>
      </p:sp>
      <p:sp>
        <p:nvSpPr>
          <p:cNvPr id="4" name="Rectangle 3">
            <a:extLst>
              <a:ext uri="{FF2B5EF4-FFF2-40B4-BE49-F238E27FC236}">
                <a16:creationId xmlns:a16="http://schemas.microsoft.com/office/drawing/2014/main" id="{9F856D52-2EC4-3814-3A97-8EFC24180540}"/>
              </a:ext>
            </a:extLst>
          </p:cNvPr>
          <p:cNvSpPr/>
          <p:nvPr/>
        </p:nvSpPr>
        <p:spPr>
          <a:xfrm>
            <a:off x="1371600" y="0"/>
            <a:ext cx="1447800" cy="381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559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264F163-F89C-2033-1AA5-D29E48107AC3}"/>
              </a:ext>
            </a:extLst>
          </p:cNvPr>
          <p:cNvSpPr>
            <a:spLocks noGrp="1"/>
          </p:cNvSpPr>
          <p:nvPr>
            <p:ph type="sldNum" sz="quarter" idx="12"/>
          </p:nvPr>
        </p:nvSpPr>
        <p:spPr/>
        <p:txBody>
          <a:bodyPr/>
          <a:lstStyle/>
          <a:p>
            <a:fld id="{7DFC1CBA-4892-A140-A01E-A83B9C8F6E3B}" type="slidenum">
              <a:rPr lang="en-US" smtClean="0"/>
              <a:pPr/>
              <a:t>26</a:t>
            </a:fld>
            <a:endParaRPr lang="en-US" dirty="0"/>
          </a:p>
        </p:txBody>
      </p:sp>
      <p:pic>
        <p:nvPicPr>
          <p:cNvPr id="8" name="Picture 7">
            <a:extLst>
              <a:ext uri="{FF2B5EF4-FFF2-40B4-BE49-F238E27FC236}">
                <a16:creationId xmlns:a16="http://schemas.microsoft.com/office/drawing/2014/main" id="{D57E7646-3FDF-6BEC-00B8-247C8087502A}"/>
              </a:ext>
            </a:extLst>
          </p:cNvPr>
          <p:cNvPicPr>
            <a:picLocks noChangeAspect="1"/>
          </p:cNvPicPr>
          <p:nvPr/>
        </p:nvPicPr>
        <p:blipFill>
          <a:blip r:embed="rId3"/>
          <a:stretch>
            <a:fillRect/>
          </a:stretch>
        </p:blipFill>
        <p:spPr>
          <a:xfrm>
            <a:off x="274767" y="2543019"/>
            <a:ext cx="3836729" cy="2243450"/>
          </a:xfrm>
          <a:prstGeom prst="rect">
            <a:avLst/>
          </a:prstGeom>
        </p:spPr>
      </p:pic>
      <p:pic>
        <p:nvPicPr>
          <p:cNvPr id="16" name="Picture 15">
            <a:extLst>
              <a:ext uri="{FF2B5EF4-FFF2-40B4-BE49-F238E27FC236}">
                <a16:creationId xmlns:a16="http://schemas.microsoft.com/office/drawing/2014/main" id="{4E56C1A1-0C69-A494-35D2-B1C06EEBE5F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61334" y="2442477"/>
            <a:ext cx="4218335" cy="3068820"/>
          </a:xfrm>
          <a:prstGeom prst="rect">
            <a:avLst/>
          </a:prstGeom>
        </p:spPr>
      </p:pic>
      <p:sp>
        <p:nvSpPr>
          <p:cNvPr id="17" name="TextBox 16">
            <a:extLst>
              <a:ext uri="{FF2B5EF4-FFF2-40B4-BE49-F238E27FC236}">
                <a16:creationId xmlns:a16="http://schemas.microsoft.com/office/drawing/2014/main" id="{FBB2FC39-6D87-B3F0-87F7-D9192B992D15}"/>
              </a:ext>
            </a:extLst>
          </p:cNvPr>
          <p:cNvSpPr txBox="1"/>
          <p:nvPr/>
        </p:nvSpPr>
        <p:spPr>
          <a:xfrm>
            <a:off x="4679156" y="2092459"/>
            <a:ext cx="4218335" cy="646331"/>
          </a:xfrm>
          <a:prstGeom prst="rect">
            <a:avLst/>
          </a:prstGeom>
          <a:noFill/>
        </p:spPr>
        <p:txBody>
          <a:bodyPr wrap="square">
            <a:spAutoFit/>
          </a:bodyPr>
          <a:lstStyle/>
          <a:p>
            <a:pPr algn="ctr"/>
            <a:r>
              <a:rPr lang="en-US" sz="1800" b="1" dirty="0">
                <a:solidFill>
                  <a:srgbClr val="1B1B1B"/>
                </a:solidFill>
                <a:highlight>
                  <a:srgbClr val="FFFFFF"/>
                </a:highlight>
                <a:latin typeface="Roboto" panose="02000000000000000000" pitchFamily="2" charset="0"/>
              </a:rPr>
              <a:t>But - No Difference in Outcome with Specific AI</a:t>
            </a:r>
            <a:endParaRPr lang="en-US" sz="1800" b="1" dirty="0"/>
          </a:p>
        </p:txBody>
      </p:sp>
      <p:sp>
        <p:nvSpPr>
          <p:cNvPr id="18" name="TextBox 17">
            <a:extLst>
              <a:ext uri="{FF2B5EF4-FFF2-40B4-BE49-F238E27FC236}">
                <a16:creationId xmlns:a16="http://schemas.microsoft.com/office/drawing/2014/main" id="{A6C6F92E-39D6-1545-BA8C-1683E1909A9E}"/>
              </a:ext>
            </a:extLst>
          </p:cNvPr>
          <p:cNvSpPr txBox="1">
            <a:spLocks noChangeArrowheads="1"/>
          </p:cNvSpPr>
          <p:nvPr/>
        </p:nvSpPr>
        <p:spPr bwMode="auto">
          <a:xfrm>
            <a:off x="6591920" y="5699733"/>
            <a:ext cx="2265639" cy="230832"/>
          </a:xfrm>
          <a:prstGeom prst="rect">
            <a:avLst/>
          </a:prstGeom>
          <a:noFill/>
          <a:ln w="9525">
            <a:noFill/>
            <a:miter lim="800000"/>
            <a:headEnd/>
            <a:tailEnd/>
          </a:ln>
        </p:spPr>
        <p:txBody>
          <a:bodyPr wrap="square" anchor="b">
            <a:spAutoFit/>
          </a:bodyPr>
          <a:lstStyle/>
          <a:p>
            <a:pPr algn="r"/>
            <a:r>
              <a:rPr lang="en-US" sz="900" dirty="0">
                <a:solidFill>
                  <a:schemeClr val="bg1"/>
                </a:solidFill>
              </a:rPr>
              <a:t>Placido et al, Lancet Oncology 2018</a:t>
            </a:r>
          </a:p>
        </p:txBody>
      </p:sp>
      <p:sp>
        <p:nvSpPr>
          <p:cNvPr id="9" name="TextBox 8">
            <a:extLst>
              <a:ext uri="{FF2B5EF4-FFF2-40B4-BE49-F238E27FC236}">
                <a16:creationId xmlns:a16="http://schemas.microsoft.com/office/drawing/2014/main" id="{36E275FE-0D30-328E-C220-C137FE0BC18F}"/>
              </a:ext>
            </a:extLst>
          </p:cNvPr>
          <p:cNvSpPr txBox="1">
            <a:spLocks noChangeArrowheads="1"/>
          </p:cNvSpPr>
          <p:nvPr/>
        </p:nvSpPr>
        <p:spPr bwMode="auto">
          <a:xfrm>
            <a:off x="2193131" y="5699733"/>
            <a:ext cx="2265639" cy="230832"/>
          </a:xfrm>
          <a:prstGeom prst="rect">
            <a:avLst/>
          </a:prstGeom>
          <a:noFill/>
          <a:ln w="9525">
            <a:noFill/>
            <a:miter lim="800000"/>
            <a:headEnd/>
            <a:tailEnd/>
          </a:ln>
        </p:spPr>
        <p:txBody>
          <a:bodyPr wrap="square" anchor="b">
            <a:spAutoFit/>
          </a:bodyPr>
          <a:lstStyle/>
          <a:p>
            <a:pPr algn="r"/>
            <a:r>
              <a:rPr lang="en-US" sz="900" dirty="0">
                <a:solidFill>
                  <a:schemeClr val="bg1"/>
                </a:solidFill>
              </a:rPr>
              <a:t>Dixon et al, JCO 2006</a:t>
            </a:r>
          </a:p>
        </p:txBody>
      </p:sp>
      <p:sp>
        <p:nvSpPr>
          <p:cNvPr id="11" name="TextBox 10">
            <a:extLst>
              <a:ext uri="{FF2B5EF4-FFF2-40B4-BE49-F238E27FC236}">
                <a16:creationId xmlns:a16="http://schemas.microsoft.com/office/drawing/2014/main" id="{6A1C42AA-1ADA-004B-37B7-AA8C0A62F595}"/>
              </a:ext>
            </a:extLst>
          </p:cNvPr>
          <p:cNvSpPr txBox="1"/>
          <p:nvPr/>
        </p:nvSpPr>
        <p:spPr>
          <a:xfrm>
            <a:off x="74794" y="2092459"/>
            <a:ext cx="4718663" cy="646331"/>
          </a:xfrm>
          <a:prstGeom prst="rect">
            <a:avLst/>
          </a:prstGeom>
          <a:noFill/>
        </p:spPr>
        <p:txBody>
          <a:bodyPr wrap="square">
            <a:spAutoFit/>
          </a:bodyPr>
          <a:lstStyle/>
          <a:p>
            <a:pPr algn="ctr"/>
            <a:r>
              <a:rPr lang="en-US" sz="1800" b="1" dirty="0">
                <a:solidFill>
                  <a:srgbClr val="1B1B1B"/>
                </a:solidFill>
                <a:highlight>
                  <a:srgbClr val="FFFFFF"/>
                </a:highlight>
                <a:latin typeface="Roboto" panose="02000000000000000000" pitchFamily="2" charset="0"/>
              </a:rPr>
              <a:t>Most Potent Inhibition of Aromatase with Letrozole</a:t>
            </a:r>
            <a:endParaRPr lang="en-US" sz="1800" b="1" dirty="0"/>
          </a:p>
        </p:txBody>
      </p:sp>
      <p:sp>
        <p:nvSpPr>
          <p:cNvPr id="14" name="Title 1">
            <a:extLst>
              <a:ext uri="{FF2B5EF4-FFF2-40B4-BE49-F238E27FC236}">
                <a16:creationId xmlns:a16="http://schemas.microsoft.com/office/drawing/2014/main" id="{038F1212-3C88-D79E-4763-E0A9038CAB88}"/>
              </a:ext>
            </a:extLst>
          </p:cNvPr>
          <p:cNvSpPr>
            <a:spLocks noGrp="1"/>
          </p:cNvSpPr>
          <p:nvPr>
            <p:ph type="title"/>
          </p:nvPr>
        </p:nvSpPr>
        <p:spPr>
          <a:xfrm>
            <a:off x="74795" y="857250"/>
            <a:ext cx="9069206" cy="984558"/>
          </a:xfrm>
        </p:spPr>
        <p:txBody>
          <a:bodyPr>
            <a:normAutofit/>
          </a:bodyPr>
          <a:lstStyle/>
          <a:p>
            <a:r>
              <a:rPr lang="en-US" sz="2400" dirty="0">
                <a:solidFill>
                  <a:srgbClr val="7030A0"/>
                </a:solidFill>
              </a:rPr>
              <a:t>Ideal Endocrine Therapy for Early- Stage Breast Cancer</a:t>
            </a:r>
          </a:p>
        </p:txBody>
      </p:sp>
      <p:sp>
        <p:nvSpPr>
          <p:cNvPr id="5" name="TextBox 4">
            <a:extLst>
              <a:ext uri="{FF2B5EF4-FFF2-40B4-BE49-F238E27FC236}">
                <a16:creationId xmlns:a16="http://schemas.microsoft.com/office/drawing/2014/main" id="{C3FC2C4C-A217-B3BD-E45D-125ACE24F0BA}"/>
              </a:ext>
            </a:extLst>
          </p:cNvPr>
          <p:cNvSpPr txBox="1"/>
          <p:nvPr/>
        </p:nvSpPr>
        <p:spPr>
          <a:xfrm>
            <a:off x="5032507" y="5791200"/>
            <a:ext cx="3747162" cy="646331"/>
          </a:xfrm>
          <a:prstGeom prst="rect">
            <a:avLst/>
          </a:prstGeom>
          <a:noFill/>
        </p:spPr>
        <p:txBody>
          <a:bodyPr wrap="square" rtlCol="0">
            <a:spAutoFit/>
          </a:bodyPr>
          <a:lstStyle/>
          <a:p>
            <a:r>
              <a:rPr lang="en-US" sz="1200" dirty="0"/>
              <a:t>De Placido et al. </a:t>
            </a:r>
            <a:r>
              <a:rPr lang="it-IT" sz="1200" dirty="0"/>
              <a:t>Lancet Oncol. 2018;19(4):474-485. </a:t>
            </a:r>
            <a:endParaRPr lang="en-US" sz="1200" dirty="0"/>
          </a:p>
          <a:p>
            <a:endParaRPr lang="en-US" dirty="0"/>
          </a:p>
        </p:txBody>
      </p:sp>
      <p:sp>
        <p:nvSpPr>
          <p:cNvPr id="6" name="TextBox 5">
            <a:extLst>
              <a:ext uri="{FF2B5EF4-FFF2-40B4-BE49-F238E27FC236}">
                <a16:creationId xmlns:a16="http://schemas.microsoft.com/office/drawing/2014/main" id="{E20E2DCC-EBDE-A002-EB9C-40C0F37D65AF}"/>
              </a:ext>
            </a:extLst>
          </p:cNvPr>
          <p:cNvSpPr txBox="1"/>
          <p:nvPr/>
        </p:nvSpPr>
        <p:spPr>
          <a:xfrm>
            <a:off x="274766" y="5816025"/>
            <a:ext cx="3836730" cy="584775"/>
          </a:xfrm>
          <a:prstGeom prst="rect">
            <a:avLst/>
          </a:prstGeom>
          <a:noFill/>
        </p:spPr>
        <p:txBody>
          <a:bodyPr wrap="square" rtlCol="0">
            <a:spAutoFit/>
          </a:bodyPr>
          <a:lstStyle/>
          <a:p>
            <a:pPr algn="ctr"/>
            <a:r>
              <a:rPr lang="en-US" sz="1200" dirty="0"/>
              <a:t>Ellis et al. </a:t>
            </a:r>
            <a:r>
              <a:rPr lang="it-IT" sz="1200" dirty="0"/>
              <a:t>J Clin Oncol. 2006;24(19):3019-25.</a:t>
            </a:r>
            <a:endParaRPr lang="en-US" sz="1200" dirty="0"/>
          </a:p>
          <a:p>
            <a:endParaRPr lang="en-US" sz="2000" dirty="0"/>
          </a:p>
        </p:txBody>
      </p:sp>
    </p:spTree>
    <p:extLst>
      <p:ext uri="{BB962C8B-B14F-4D97-AF65-F5344CB8AC3E}">
        <p14:creationId xmlns:p14="http://schemas.microsoft.com/office/powerpoint/2010/main" val="37738417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7"/>
          <p:cNvGrpSpPr>
            <a:grpSpLocks/>
          </p:cNvGrpSpPr>
          <p:nvPr/>
        </p:nvGrpSpPr>
        <p:grpSpPr bwMode="auto">
          <a:xfrm>
            <a:off x="385763" y="5791200"/>
            <a:ext cx="7772400" cy="304800"/>
            <a:chOff x="432" y="3264"/>
            <a:chExt cx="4896" cy="192"/>
          </a:xfrm>
        </p:grpSpPr>
        <p:sp>
          <p:nvSpPr>
            <p:cNvPr id="457731" name="Line 4"/>
            <p:cNvSpPr>
              <a:spLocks noChangeShapeType="1"/>
            </p:cNvSpPr>
            <p:nvPr/>
          </p:nvSpPr>
          <p:spPr bwMode="auto">
            <a:xfrm>
              <a:off x="432" y="3360"/>
              <a:ext cx="4896" cy="0"/>
            </a:xfrm>
            <a:prstGeom prst="line">
              <a:avLst/>
            </a:prstGeom>
            <a:noFill/>
            <a:ln w="57150">
              <a:solidFill>
                <a:schemeClr val="tx1"/>
              </a:solidFill>
              <a:round/>
              <a:headEnd/>
              <a:tailEnd type="triangle" w="lg" len="lg"/>
            </a:ln>
          </p:spPr>
          <p:txBody>
            <a:bodyPr/>
            <a:lstStyle/>
            <a:p>
              <a:endParaRPr lang="en-US">
                <a:solidFill>
                  <a:prstClr val="black"/>
                </a:solidFill>
              </a:endParaRPr>
            </a:p>
          </p:txBody>
        </p:sp>
        <p:sp>
          <p:nvSpPr>
            <p:cNvPr id="457732" name="Line 5"/>
            <p:cNvSpPr>
              <a:spLocks noChangeShapeType="1"/>
            </p:cNvSpPr>
            <p:nvPr/>
          </p:nvSpPr>
          <p:spPr bwMode="auto">
            <a:xfrm>
              <a:off x="432" y="3264"/>
              <a:ext cx="0" cy="192"/>
            </a:xfrm>
            <a:prstGeom prst="line">
              <a:avLst/>
            </a:prstGeom>
            <a:noFill/>
            <a:ln w="57150">
              <a:solidFill>
                <a:schemeClr val="tx1"/>
              </a:solidFill>
              <a:round/>
              <a:headEnd/>
              <a:tailEnd/>
            </a:ln>
          </p:spPr>
          <p:txBody>
            <a:bodyPr/>
            <a:lstStyle/>
            <a:p>
              <a:endParaRPr lang="en-US">
                <a:solidFill>
                  <a:prstClr val="black"/>
                </a:solidFill>
              </a:endParaRPr>
            </a:p>
          </p:txBody>
        </p:sp>
        <p:sp>
          <p:nvSpPr>
            <p:cNvPr id="457733" name="Line 6"/>
            <p:cNvSpPr>
              <a:spLocks noChangeShapeType="1"/>
            </p:cNvSpPr>
            <p:nvPr/>
          </p:nvSpPr>
          <p:spPr bwMode="auto">
            <a:xfrm>
              <a:off x="883" y="3264"/>
              <a:ext cx="0" cy="192"/>
            </a:xfrm>
            <a:prstGeom prst="line">
              <a:avLst/>
            </a:prstGeom>
            <a:noFill/>
            <a:ln w="57150">
              <a:solidFill>
                <a:schemeClr val="tx1"/>
              </a:solidFill>
              <a:round/>
              <a:headEnd/>
              <a:tailEnd/>
            </a:ln>
          </p:spPr>
          <p:txBody>
            <a:bodyPr/>
            <a:lstStyle/>
            <a:p>
              <a:endParaRPr lang="en-US">
                <a:solidFill>
                  <a:prstClr val="black"/>
                </a:solidFill>
              </a:endParaRPr>
            </a:p>
          </p:txBody>
        </p:sp>
        <p:sp>
          <p:nvSpPr>
            <p:cNvPr id="457734" name="Line 7"/>
            <p:cNvSpPr>
              <a:spLocks noChangeShapeType="1"/>
            </p:cNvSpPr>
            <p:nvPr/>
          </p:nvSpPr>
          <p:spPr bwMode="auto">
            <a:xfrm>
              <a:off x="2688" y="3264"/>
              <a:ext cx="0" cy="192"/>
            </a:xfrm>
            <a:prstGeom prst="line">
              <a:avLst/>
            </a:prstGeom>
            <a:noFill/>
            <a:ln w="57150">
              <a:solidFill>
                <a:schemeClr val="tx1"/>
              </a:solidFill>
              <a:round/>
              <a:headEnd/>
              <a:tailEnd/>
            </a:ln>
          </p:spPr>
          <p:txBody>
            <a:bodyPr/>
            <a:lstStyle/>
            <a:p>
              <a:endParaRPr lang="en-US">
                <a:solidFill>
                  <a:prstClr val="black"/>
                </a:solidFill>
              </a:endParaRPr>
            </a:p>
          </p:txBody>
        </p:sp>
        <p:sp>
          <p:nvSpPr>
            <p:cNvPr id="457735" name="Line 8"/>
            <p:cNvSpPr>
              <a:spLocks noChangeShapeType="1"/>
            </p:cNvSpPr>
            <p:nvPr/>
          </p:nvSpPr>
          <p:spPr bwMode="auto">
            <a:xfrm>
              <a:off x="1785" y="3264"/>
              <a:ext cx="0" cy="192"/>
            </a:xfrm>
            <a:prstGeom prst="line">
              <a:avLst/>
            </a:prstGeom>
            <a:noFill/>
            <a:ln w="57150">
              <a:solidFill>
                <a:schemeClr val="tx1"/>
              </a:solidFill>
              <a:round/>
              <a:headEnd/>
              <a:tailEnd/>
            </a:ln>
          </p:spPr>
          <p:txBody>
            <a:bodyPr/>
            <a:lstStyle/>
            <a:p>
              <a:endParaRPr lang="en-US">
                <a:solidFill>
                  <a:prstClr val="black"/>
                </a:solidFill>
              </a:endParaRPr>
            </a:p>
          </p:txBody>
        </p:sp>
        <p:sp>
          <p:nvSpPr>
            <p:cNvPr id="457736" name="Line 9"/>
            <p:cNvSpPr>
              <a:spLocks noChangeShapeType="1"/>
            </p:cNvSpPr>
            <p:nvPr/>
          </p:nvSpPr>
          <p:spPr bwMode="auto">
            <a:xfrm>
              <a:off x="1334" y="3264"/>
              <a:ext cx="0" cy="192"/>
            </a:xfrm>
            <a:prstGeom prst="line">
              <a:avLst/>
            </a:prstGeom>
            <a:noFill/>
            <a:ln w="57150">
              <a:solidFill>
                <a:schemeClr val="tx1"/>
              </a:solidFill>
              <a:round/>
              <a:headEnd/>
              <a:tailEnd/>
            </a:ln>
          </p:spPr>
          <p:txBody>
            <a:bodyPr/>
            <a:lstStyle/>
            <a:p>
              <a:endParaRPr lang="en-US">
                <a:solidFill>
                  <a:prstClr val="black"/>
                </a:solidFill>
              </a:endParaRPr>
            </a:p>
          </p:txBody>
        </p:sp>
        <p:sp>
          <p:nvSpPr>
            <p:cNvPr id="457737" name="Line 10"/>
            <p:cNvSpPr>
              <a:spLocks noChangeShapeType="1"/>
            </p:cNvSpPr>
            <p:nvPr/>
          </p:nvSpPr>
          <p:spPr bwMode="auto">
            <a:xfrm>
              <a:off x="3590" y="3264"/>
              <a:ext cx="0" cy="192"/>
            </a:xfrm>
            <a:prstGeom prst="line">
              <a:avLst/>
            </a:prstGeom>
            <a:noFill/>
            <a:ln w="57150">
              <a:solidFill>
                <a:schemeClr val="tx1"/>
              </a:solidFill>
              <a:round/>
              <a:headEnd/>
              <a:tailEnd/>
            </a:ln>
          </p:spPr>
          <p:txBody>
            <a:bodyPr/>
            <a:lstStyle/>
            <a:p>
              <a:endParaRPr lang="en-US">
                <a:solidFill>
                  <a:prstClr val="black"/>
                </a:solidFill>
              </a:endParaRPr>
            </a:p>
          </p:txBody>
        </p:sp>
        <p:sp>
          <p:nvSpPr>
            <p:cNvPr id="457738" name="Line 11"/>
            <p:cNvSpPr>
              <a:spLocks noChangeShapeType="1"/>
            </p:cNvSpPr>
            <p:nvPr/>
          </p:nvSpPr>
          <p:spPr bwMode="auto">
            <a:xfrm>
              <a:off x="4041" y="3264"/>
              <a:ext cx="0" cy="192"/>
            </a:xfrm>
            <a:prstGeom prst="line">
              <a:avLst/>
            </a:prstGeom>
            <a:noFill/>
            <a:ln w="57150">
              <a:solidFill>
                <a:schemeClr val="tx1"/>
              </a:solidFill>
              <a:round/>
              <a:headEnd/>
              <a:tailEnd/>
            </a:ln>
          </p:spPr>
          <p:txBody>
            <a:bodyPr/>
            <a:lstStyle/>
            <a:p>
              <a:endParaRPr lang="en-US">
                <a:solidFill>
                  <a:prstClr val="black"/>
                </a:solidFill>
              </a:endParaRPr>
            </a:p>
          </p:txBody>
        </p:sp>
        <p:sp>
          <p:nvSpPr>
            <p:cNvPr id="457739" name="Line 12"/>
            <p:cNvSpPr>
              <a:spLocks noChangeShapeType="1"/>
            </p:cNvSpPr>
            <p:nvPr/>
          </p:nvSpPr>
          <p:spPr bwMode="auto">
            <a:xfrm>
              <a:off x="4492" y="3264"/>
              <a:ext cx="0" cy="192"/>
            </a:xfrm>
            <a:prstGeom prst="line">
              <a:avLst/>
            </a:prstGeom>
            <a:noFill/>
            <a:ln w="57150">
              <a:solidFill>
                <a:schemeClr val="tx1"/>
              </a:solidFill>
              <a:round/>
              <a:headEnd/>
              <a:tailEnd/>
            </a:ln>
          </p:spPr>
          <p:txBody>
            <a:bodyPr/>
            <a:lstStyle/>
            <a:p>
              <a:endParaRPr lang="en-US">
                <a:solidFill>
                  <a:prstClr val="black"/>
                </a:solidFill>
              </a:endParaRPr>
            </a:p>
          </p:txBody>
        </p:sp>
        <p:sp>
          <p:nvSpPr>
            <p:cNvPr id="457740" name="Line 13"/>
            <p:cNvSpPr>
              <a:spLocks noChangeShapeType="1"/>
            </p:cNvSpPr>
            <p:nvPr/>
          </p:nvSpPr>
          <p:spPr bwMode="auto">
            <a:xfrm>
              <a:off x="4944" y="3264"/>
              <a:ext cx="0" cy="192"/>
            </a:xfrm>
            <a:prstGeom prst="line">
              <a:avLst/>
            </a:prstGeom>
            <a:noFill/>
            <a:ln w="57150">
              <a:solidFill>
                <a:schemeClr val="tx1"/>
              </a:solidFill>
              <a:round/>
              <a:headEnd/>
              <a:tailEnd/>
            </a:ln>
          </p:spPr>
          <p:txBody>
            <a:bodyPr/>
            <a:lstStyle/>
            <a:p>
              <a:endParaRPr lang="en-US">
                <a:solidFill>
                  <a:prstClr val="black"/>
                </a:solidFill>
              </a:endParaRPr>
            </a:p>
          </p:txBody>
        </p:sp>
        <p:sp>
          <p:nvSpPr>
            <p:cNvPr id="457741" name="Line 14"/>
            <p:cNvSpPr>
              <a:spLocks noChangeShapeType="1"/>
            </p:cNvSpPr>
            <p:nvPr/>
          </p:nvSpPr>
          <p:spPr bwMode="auto">
            <a:xfrm>
              <a:off x="2236" y="3264"/>
              <a:ext cx="0" cy="192"/>
            </a:xfrm>
            <a:prstGeom prst="line">
              <a:avLst/>
            </a:prstGeom>
            <a:noFill/>
            <a:ln w="57150">
              <a:solidFill>
                <a:schemeClr val="tx1"/>
              </a:solidFill>
              <a:round/>
              <a:headEnd/>
              <a:tailEnd/>
            </a:ln>
          </p:spPr>
          <p:txBody>
            <a:bodyPr/>
            <a:lstStyle/>
            <a:p>
              <a:endParaRPr lang="en-US">
                <a:solidFill>
                  <a:prstClr val="black"/>
                </a:solidFill>
              </a:endParaRPr>
            </a:p>
          </p:txBody>
        </p:sp>
        <p:sp>
          <p:nvSpPr>
            <p:cNvPr id="457742" name="Line 16"/>
            <p:cNvSpPr>
              <a:spLocks noChangeShapeType="1"/>
            </p:cNvSpPr>
            <p:nvPr/>
          </p:nvSpPr>
          <p:spPr bwMode="auto">
            <a:xfrm>
              <a:off x="3139" y="3264"/>
              <a:ext cx="0" cy="192"/>
            </a:xfrm>
            <a:prstGeom prst="line">
              <a:avLst/>
            </a:prstGeom>
            <a:noFill/>
            <a:ln w="57150">
              <a:solidFill>
                <a:schemeClr val="tx1"/>
              </a:solidFill>
              <a:round/>
              <a:headEnd/>
              <a:tailEnd/>
            </a:ln>
          </p:spPr>
          <p:txBody>
            <a:bodyPr/>
            <a:lstStyle/>
            <a:p>
              <a:endParaRPr lang="en-US">
                <a:solidFill>
                  <a:prstClr val="black"/>
                </a:solidFill>
              </a:endParaRPr>
            </a:p>
          </p:txBody>
        </p:sp>
      </p:grpSp>
      <p:sp>
        <p:nvSpPr>
          <p:cNvPr id="457743" name="Text Box 25"/>
          <p:cNvSpPr txBox="1">
            <a:spLocks noChangeArrowheads="1"/>
          </p:cNvSpPr>
          <p:nvPr/>
        </p:nvSpPr>
        <p:spPr bwMode="auto">
          <a:xfrm>
            <a:off x="812800" y="958850"/>
            <a:ext cx="742950" cy="915988"/>
          </a:xfrm>
          <a:prstGeom prst="rect">
            <a:avLst/>
          </a:prstGeom>
          <a:noFill/>
          <a:ln w="9525">
            <a:noFill/>
            <a:miter lim="800000"/>
            <a:headEnd/>
            <a:tailEnd/>
          </a:ln>
        </p:spPr>
        <p:txBody>
          <a:bodyPr wrap="none">
            <a:spAutoFit/>
          </a:bodyPr>
          <a:lstStyle/>
          <a:p>
            <a:r>
              <a:rPr lang="en-US" sz="1800" dirty="0">
                <a:solidFill>
                  <a:srgbClr val="FF0000"/>
                </a:solidFill>
                <a:latin typeface="Arial Black" pitchFamily="34" charset="0"/>
              </a:rPr>
              <a:t>TAM</a:t>
            </a:r>
            <a:endParaRPr lang="en-US" sz="1800" dirty="0">
              <a:solidFill>
                <a:prstClr val="black"/>
              </a:solidFill>
              <a:latin typeface="Arial Black" pitchFamily="34" charset="0"/>
            </a:endParaRPr>
          </a:p>
          <a:p>
            <a:endParaRPr lang="en-US" sz="1800" dirty="0">
              <a:solidFill>
                <a:prstClr val="black"/>
              </a:solidFill>
              <a:latin typeface="Arial Black" pitchFamily="34" charset="0"/>
            </a:endParaRPr>
          </a:p>
          <a:p>
            <a:r>
              <a:rPr lang="en-US" sz="1800" dirty="0">
                <a:solidFill>
                  <a:srgbClr val="9933FF"/>
                </a:solidFill>
                <a:latin typeface="Arial Black" pitchFamily="34" charset="0"/>
              </a:rPr>
              <a:t> AI</a:t>
            </a:r>
          </a:p>
        </p:txBody>
      </p:sp>
      <p:sp>
        <p:nvSpPr>
          <p:cNvPr id="457744" name="Line 26"/>
          <p:cNvSpPr>
            <a:spLocks noChangeShapeType="1"/>
          </p:cNvSpPr>
          <p:nvPr/>
        </p:nvSpPr>
        <p:spPr bwMode="auto">
          <a:xfrm>
            <a:off x="1628775" y="1143000"/>
            <a:ext cx="2286000" cy="1588"/>
          </a:xfrm>
          <a:prstGeom prst="line">
            <a:avLst/>
          </a:prstGeom>
          <a:noFill/>
          <a:ln w="38100">
            <a:solidFill>
              <a:srgbClr val="FF0000"/>
            </a:solidFill>
            <a:round/>
            <a:headEnd/>
            <a:tailEnd type="diamond" w="lg" len="lg"/>
          </a:ln>
        </p:spPr>
        <p:txBody>
          <a:bodyPr/>
          <a:lstStyle/>
          <a:p>
            <a:endParaRPr lang="en-US">
              <a:solidFill>
                <a:prstClr val="black"/>
              </a:solidFill>
            </a:endParaRPr>
          </a:p>
        </p:txBody>
      </p:sp>
      <p:sp>
        <p:nvSpPr>
          <p:cNvPr id="457745" name="Line 27"/>
          <p:cNvSpPr>
            <a:spLocks noChangeShapeType="1"/>
          </p:cNvSpPr>
          <p:nvPr/>
        </p:nvSpPr>
        <p:spPr bwMode="auto">
          <a:xfrm>
            <a:off x="1628775" y="1657350"/>
            <a:ext cx="2286000" cy="1588"/>
          </a:xfrm>
          <a:prstGeom prst="line">
            <a:avLst/>
          </a:prstGeom>
          <a:noFill/>
          <a:ln w="38100">
            <a:solidFill>
              <a:srgbClr val="9933FF"/>
            </a:solidFill>
            <a:round/>
            <a:headEnd/>
            <a:tailEnd type="diamond" w="lg" len="lg"/>
          </a:ln>
        </p:spPr>
        <p:txBody>
          <a:bodyPr/>
          <a:lstStyle/>
          <a:p>
            <a:endParaRPr lang="en-US">
              <a:solidFill>
                <a:prstClr val="black"/>
              </a:solidFill>
            </a:endParaRPr>
          </a:p>
        </p:txBody>
      </p:sp>
      <p:sp>
        <p:nvSpPr>
          <p:cNvPr id="457746" name="Text Box 33"/>
          <p:cNvSpPr txBox="1">
            <a:spLocks noChangeArrowheads="1"/>
          </p:cNvSpPr>
          <p:nvPr/>
        </p:nvSpPr>
        <p:spPr bwMode="auto">
          <a:xfrm>
            <a:off x="2278063" y="2873375"/>
            <a:ext cx="742950" cy="915988"/>
          </a:xfrm>
          <a:prstGeom prst="rect">
            <a:avLst/>
          </a:prstGeom>
          <a:noFill/>
          <a:ln w="9525">
            <a:noFill/>
            <a:miter lim="800000"/>
            <a:headEnd/>
            <a:tailEnd/>
          </a:ln>
        </p:spPr>
        <p:txBody>
          <a:bodyPr wrap="none">
            <a:spAutoFit/>
          </a:bodyPr>
          <a:lstStyle/>
          <a:p>
            <a:r>
              <a:rPr lang="en-US" sz="1800">
                <a:solidFill>
                  <a:srgbClr val="FF0000"/>
                </a:solidFill>
                <a:latin typeface="Arial Black" pitchFamily="34" charset="0"/>
              </a:rPr>
              <a:t>TAM</a:t>
            </a:r>
            <a:endParaRPr lang="en-US" sz="1800">
              <a:solidFill>
                <a:prstClr val="black"/>
              </a:solidFill>
              <a:latin typeface="Arial Black" pitchFamily="34" charset="0"/>
            </a:endParaRPr>
          </a:p>
          <a:p>
            <a:endParaRPr lang="en-US" sz="1800">
              <a:solidFill>
                <a:prstClr val="black"/>
              </a:solidFill>
              <a:latin typeface="Arial Black" pitchFamily="34" charset="0"/>
            </a:endParaRPr>
          </a:p>
          <a:p>
            <a:r>
              <a:rPr lang="en-US" sz="1800">
                <a:solidFill>
                  <a:srgbClr val="9933FF"/>
                </a:solidFill>
                <a:latin typeface="Arial Black" pitchFamily="34" charset="0"/>
              </a:rPr>
              <a:t> AI</a:t>
            </a:r>
          </a:p>
        </p:txBody>
      </p:sp>
      <p:sp>
        <p:nvSpPr>
          <p:cNvPr id="457747" name="Line 34"/>
          <p:cNvSpPr>
            <a:spLocks noChangeShapeType="1"/>
          </p:cNvSpPr>
          <p:nvPr/>
        </p:nvSpPr>
        <p:spPr bwMode="auto">
          <a:xfrm flipV="1">
            <a:off x="3165475" y="3040063"/>
            <a:ext cx="749300" cy="3175"/>
          </a:xfrm>
          <a:prstGeom prst="line">
            <a:avLst/>
          </a:prstGeom>
          <a:noFill/>
          <a:ln w="38100">
            <a:solidFill>
              <a:srgbClr val="FF0000"/>
            </a:solidFill>
            <a:round/>
            <a:headEnd/>
            <a:tailEnd type="diamond" w="lg" len="lg"/>
          </a:ln>
        </p:spPr>
        <p:txBody>
          <a:bodyPr/>
          <a:lstStyle/>
          <a:p>
            <a:endParaRPr lang="en-US">
              <a:solidFill>
                <a:prstClr val="black"/>
              </a:solidFill>
            </a:endParaRPr>
          </a:p>
        </p:txBody>
      </p:sp>
      <p:sp>
        <p:nvSpPr>
          <p:cNvPr id="457748" name="Line 35"/>
          <p:cNvSpPr>
            <a:spLocks noChangeShapeType="1"/>
          </p:cNvSpPr>
          <p:nvPr/>
        </p:nvSpPr>
        <p:spPr bwMode="auto">
          <a:xfrm flipV="1">
            <a:off x="3152775" y="3582988"/>
            <a:ext cx="776288" cy="3175"/>
          </a:xfrm>
          <a:prstGeom prst="line">
            <a:avLst/>
          </a:prstGeom>
          <a:noFill/>
          <a:ln w="38100">
            <a:solidFill>
              <a:srgbClr val="9933FF"/>
            </a:solidFill>
            <a:round/>
            <a:headEnd/>
            <a:tailEnd type="diamond" w="lg" len="lg"/>
          </a:ln>
        </p:spPr>
        <p:txBody>
          <a:bodyPr/>
          <a:lstStyle/>
          <a:p>
            <a:endParaRPr lang="en-US">
              <a:solidFill>
                <a:prstClr val="black"/>
              </a:solidFill>
            </a:endParaRPr>
          </a:p>
        </p:txBody>
      </p:sp>
      <p:sp>
        <p:nvSpPr>
          <p:cNvPr id="457749" name="Text Box 39"/>
          <p:cNvSpPr txBox="1">
            <a:spLocks noChangeArrowheads="1"/>
          </p:cNvSpPr>
          <p:nvPr/>
        </p:nvSpPr>
        <p:spPr bwMode="auto">
          <a:xfrm>
            <a:off x="4286250" y="4840288"/>
            <a:ext cx="730250" cy="915987"/>
          </a:xfrm>
          <a:prstGeom prst="rect">
            <a:avLst/>
          </a:prstGeom>
          <a:noFill/>
          <a:ln w="9525">
            <a:noFill/>
            <a:miter lim="800000"/>
            <a:headEnd/>
            <a:tailEnd/>
          </a:ln>
        </p:spPr>
        <p:txBody>
          <a:bodyPr wrap="none">
            <a:spAutoFit/>
          </a:bodyPr>
          <a:lstStyle/>
          <a:p>
            <a:r>
              <a:rPr lang="en-US" sz="1800">
                <a:solidFill>
                  <a:srgbClr val="0099CC"/>
                </a:solidFill>
                <a:latin typeface="Arial Black" pitchFamily="34" charset="0"/>
              </a:rPr>
              <a:t>Plac</a:t>
            </a:r>
          </a:p>
          <a:p>
            <a:endParaRPr lang="en-US" sz="1800">
              <a:solidFill>
                <a:prstClr val="black"/>
              </a:solidFill>
              <a:latin typeface="Arial Black" pitchFamily="34" charset="0"/>
            </a:endParaRPr>
          </a:p>
          <a:p>
            <a:r>
              <a:rPr lang="en-US" sz="1800">
                <a:solidFill>
                  <a:srgbClr val="9933FF"/>
                </a:solidFill>
                <a:latin typeface="Arial Black" pitchFamily="34" charset="0"/>
              </a:rPr>
              <a:t> AI</a:t>
            </a:r>
          </a:p>
        </p:txBody>
      </p:sp>
      <p:sp>
        <p:nvSpPr>
          <p:cNvPr id="457750" name="Line 40"/>
          <p:cNvSpPr>
            <a:spLocks noChangeShapeType="1"/>
          </p:cNvSpPr>
          <p:nvPr/>
        </p:nvSpPr>
        <p:spPr bwMode="auto">
          <a:xfrm>
            <a:off x="5243513" y="5038725"/>
            <a:ext cx="2286000" cy="1588"/>
          </a:xfrm>
          <a:prstGeom prst="line">
            <a:avLst/>
          </a:prstGeom>
          <a:noFill/>
          <a:ln w="38100">
            <a:solidFill>
              <a:srgbClr val="0099CC"/>
            </a:solidFill>
            <a:round/>
            <a:headEnd/>
            <a:tailEnd type="diamond" w="lg" len="lg"/>
          </a:ln>
        </p:spPr>
        <p:txBody>
          <a:bodyPr/>
          <a:lstStyle/>
          <a:p>
            <a:endParaRPr lang="en-US">
              <a:solidFill>
                <a:prstClr val="black"/>
              </a:solidFill>
            </a:endParaRPr>
          </a:p>
        </p:txBody>
      </p:sp>
      <p:sp>
        <p:nvSpPr>
          <p:cNvPr id="457751" name="Line 41"/>
          <p:cNvSpPr>
            <a:spLocks noChangeShapeType="1"/>
          </p:cNvSpPr>
          <p:nvPr/>
        </p:nvSpPr>
        <p:spPr bwMode="auto">
          <a:xfrm>
            <a:off x="5229225" y="5567363"/>
            <a:ext cx="2286000" cy="1587"/>
          </a:xfrm>
          <a:prstGeom prst="line">
            <a:avLst/>
          </a:prstGeom>
          <a:noFill/>
          <a:ln w="38100">
            <a:solidFill>
              <a:srgbClr val="9933FF"/>
            </a:solidFill>
            <a:round/>
            <a:headEnd/>
            <a:tailEnd type="diamond" w="lg" len="lg"/>
          </a:ln>
        </p:spPr>
        <p:txBody>
          <a:bodyPr/>
          <a:lstStyle/>
          <a:p>
            <a:endParaRPr lang="en-US">
              <a:solidFill>
                <a:prstClr val="black"/>
              </a:solidFill>
            </a:endParaRPr>
          </a:p>
        </p:txBody>
      </p:sp>
      <p:sp>
        <p:nvSpPr>
          <p:cNvPr id="457752" name="Line 42"/>
          <p:cNvSpPr>
            <a:spLocks noChangeShapeType="1"/>
          </p:cNvSpPr>
          <p:nvPr/>
        </p:nvSpPr>
        <p:spPr bwMode="auto">
          <a:xfrm flipV="1">
            <a:off x="1082675" y="3262313"/>
            <a:ext cx="749300" cy="3175"/>
          </a:xfrm>
          <a:prstGeom prst="line">
            <a:avLst/>
          </a:prstGeom>
          <a:noFill/>
          <a:ln w="38100">
            <a:solidFill>
              <a:srgbClr val="FF0000"/>
            </a:solidFill>
            <a:round/>
            <a:headEnd/>
            <a:tailEnd type="triangle" w="lg" len="lg"/>
          </a:ln>
        </p:spPr>
        <p:txBody>
          <a:bodyPr/>
          <a:lstStyle/>
          <a:p>
            <a:endParaRPr lang="en-US">
              <a:solidFill>
                <a:prstClr val="black"/>
              </a:solidFill>
            </a:endParaRPr>
          </a:p>
        </p:txBody>
      </p:sp>
      <p:sp>
        <p:nvSpPr>
          <p:cNvPr id="457753" name="Rectangle 43"/>
          <p:cNvSpPr>
            <a:spLocks noChangeArrowheads="1"/>
          </p:cNvSpPr>
          <p:nvPr/>
        </p:nvSpPr>
        <p:spPr bwMode="auto">
          <a:xfrm>
            <a:off x="352425" y="3095625"/>
            <a:ext cx="742950" cy="366713"/>
          </a:xfrm>
          <a:prstGeom prst="rect">
            <a:avLst/>
          </a:prstGeom>
          <a:noFill/>
          <a:ln w="9525">
            <a:noFill/>
            <a:miter lim="800000"/>
            <a:headEnd/>
            <a:tailEnd/>
          </a:ln>
        </p:spPr>
        <p:txBody>
          <a:bodyPr wrap="none">
            <a:spAutoFit/>
          </a:bodyPr>
          <a:lstStyle/>
          <a:p>
            <a:r>
              <a:rPr lang="en-US" sz="1800">
                <a:solidFill>
                  <a:srgbClr val="FF0000"/>
                </a:solidFill>
                <a:latin typeface="Arial Black" pitchFamily="34" charset="0"/>
              </a:rPr>
              <a:t>TAM</a:t>
            </a:r>
          </a:p>
        </p:txBody>
      </p:sp>
      <p:sp>
        <p:nvSpPr>
          <p:cNvPr id="457754" name="Line 44"/>
          <p:cNvSpPr>
            <a:spLocks noChangeShapeType="1"/>
          </p:cNvSpPr>
          <p:nvPr/>
        </p:nvSpPr>
        <p:spPr bwMode="auto">
          <a:xfrm flipV="1">
            <a:off x="1152525" y="5292725"/>
            <a:ext cx="2465388" cy="17463"/>
          </a:xfrm>
          <a:prstGeom prst="line">
            <a:avLst/>
          </a:prstGeom>
          <a:noFill/>
          <a:ln w="38100">
            <a:solidFill>
              <a:srgbClr val="FF0000"/>
            </a:solidFill>
            <a:round/>
            <a:headEnd/>
            <a:tailEnd type="triangle" w="lg" len="lg"/>
          </a:ln>
        </p:spPr>
        <p:txBody>
          <a:bodyPr/>
          <a:lstStyle/>
          <a:p>
            <a:endParaRPr lang="en-US">
              <a:solidFill>
                <a:prstClr val="black"/>
              </a:solidFill>
            </a:endParaRPr>
          </a:p>
        </p:txBody>
      </p:sp>
      <p:sp>
        <p:nvSpPr>
          <p:cNvPr id="457755" name="Rectangle 45"/>
          <p:cNvSpPr>
            <a:spLocks noChangeArrowheads="1"/>
          </p:cNvSpPr>
          <p:nvPr/>
        </p:nvSpPr>
        <p:spPr bwMode="auto">
          <a:xfrm>
            <a:off x="366713" y="5140325"/>
            <a:ext cx="742950" cy="366713"/>
          </a:xfrm>
          <a:prstGeom prst="rect">
            <a:avLst/>
          </a:prstGeom>
          <a:noFill/>
          <a:ln w="9525">
            <a:noFill/>
            <a:miter lim="800000"/>
            <a:headEnd/>
            <a:tailEnd/>
          </a:ln>
        </p:spPr>
        <p:txBody>
          <a:bodyPr wrap="none">
            <a:spAutoFit/>
          </a:bodyPr>
          <a:lstStyle/>
          <a:p>
            <a:r>
              <a:rPr lang="en-US" sz="1800">
                <a:solidFill>
                  <a:srgbClr val="FF0000"/>
                </a:solidFill>
                <a:latin typeface="Arial Black" pitchFamily="34" charset="0"/>
              </a:rPr>
              <a:t>TAM</a:t>
            </a:r>
          </a:p>
        </p:txBody>
      </p:sp>
      <p:sp>
        <p:nvSpPr>
          <p:cNvPr id="457756" name="Text Box 46"/>
          <p:cNvSpPr txBox="1">
            <a:spLocks noChangeArrowheads="1"/>
          </p:cNvSpPr>
          <p:nvPr/>
        </p:nvSpPr>
        <p:spPr bwMode="auto">
          <a:xfrm>
            <a:off x="244475" y="6207125"/>
            <a:ext cx="311150" cy="366713"/>
          </a:xfrm>
          <a:prstGeom prst="rect">
            <a:avLst/>
          </a:prstGeom>
          <a:noFill/>
          <a:ln w="9525">
            <a:noFill/>
            <a:miter lim="800000"/>
            <a:headEnd/>
            <a:tailEnd/>
          </a:ln>
        </p:spPr>
        <p:txBody>
          <a:bodyPr wrap="none">
            <a:spAutoFit/>
          </a:bodyPr>
          <a:lstStyle/>
          <a:p>
            <a:r>
              <a:rPr lang="en-US" sz="1800">
                <a:solidFill>
                  <a:prstClr val="black"/>
                </a:solidFill>
                <a:latin typeface="Arial" pitchFamily="34" charset="0"/>
              </a:rPr>
              <a:t>0</a:t>
            </a:r>
          </a:p>
        </p:txBody>
      </p:sp>
      <p:sp>
        <p:nvSpPr>
          <p:cNvPr id="457757" name="Text Box 47"/>
          <p:cNvSpPr txBox="1">
            <a:spLocks noChangeArrowheads="1"/>
          </p:cNvSpPr>
          <p:nvPr/>
        </p:nvSpPr>
        <p:spPr bwMode="auto">
          <a:xfrm>
            <a:off x="3816350" y="6207125"/>
            <a:ext cx="311150" cy="366713"/>
          </a:xfrm>
          <a:prstGeom prst="rect">
            <a:avLst/>
          </a:prstGeom>
          <a:noFill/>
          <a:ln w="9525">
            <a:noFill/>
            <a:miter lim="800000"/>
            <a:headEnd/>
            <a:tailEnd/>
          </a:ln>
        </p:spPr>
        <p:txBody>
          <a:bodyPr wrap="none">
            <a:spAutoFit/>
          </a:bodyPr>
          <a:lstStyle/>
          <a:p>
            <a:r>
              <a:rPr lang="en-US" sz="1800">
                <a:solidFill>
                  <a:prstClr val="black"/>
                </a:solidFill>
                <a:latin typeface="Arial" pitchFamily="34" charset="0"/>
              </a:rPr>
              <a:t>5</a:t>
            </a:r>
          </a:p>
        </p:txBody>
      </p:sp>
      <p:sp>
        <p:nvSpPr>
          <p:cNvPr id="457758" name="Text Box 48"/>
          <p:cNvSpPr txBox="1">
            <a:spLocks noChangeArrowheads="1"/>
          </p:cNvSpPr>
          <p:nvPr/>
        </p:nvSpPr>
        <p:spPr bwMode="auto">
          <a:xfrm>
            <a:off x="1662113" y="6207125"/>
            <a:ext cx="311150" cy="366713"/>
          </a:xfrm>
          <a:prstGeom prst="rect">
            <a:avLst/>
          </a:prstGeom>
          <a:noFill/>
          <a:ln w="9525">
            <a:noFill/>
            <a:miter lim="800000"/>
            <a:headEnd/>
            <a:tailEnd/>
          </a:ln>
        </p:spPr>
        <p:txBody>
          <a:bodyPr wrap="none">
            <a:spAutoFit/>
          </a:bodyPr>
          <a:lstStyle/>
          <a:p>
            <a:r>
              <a:rPr lang="en-US" sz="1800">
                <a:solidFill>
                  <a:prstClr val="black"/>
                </a:solidFill>
                <a:latin typeface="Arial" pitchFamily="34" charset="0"/>
              </a:rPr>
              <a:t>2</a:t>
            </a:r>
          </a:p>
        </p:txBody>
      </p:sp>
      <p:sp>
        <p:nvSpPr>
          <p:cNvPr id="457759" name="Text Box 49"/>
          <p:cNvSpPr txBox="1">
            <a:spLocks noChangeArrowheads="1"/>
          </p:cNvSpPr>
          <p:nvPr/>
        </p:nvSpPr>
        <p:spPr bwMode="auto">
          <a:xfrm>
            <a:off x="2390775" y="6207125"/>
            <a:ext cx="311150" cy="366713"/>
          </a:xfrm>
          <a:prstGeom prst="rect">
            <a:avLst/>
          </a:prstGeom>
          <a:noFill/>
          <a:ln w="9525">
            <a:noFill/>
            <a:miter lim="800000"/>
            <a:headEnd/>
            <a:tailEnd/>
          </a:ln>
        </p:spPr>
        <p:txBody>
          <a:bodyPr wrap="none">
            <a:spAutoFit/>
          </a:bodyPr>
          <a:lstStyle/>
          <a:p>
            <a:r>
              <a:rPr lang="en-US" sz="1800">
                <a:solidFill>
                  <a:prstClr val="black"/>
                </a:solidFill>
                <a:latin typeface="Arial" pitchFamily="34" charset="0"/>
              </a:rPr>
              <a:t>3</a:t>
            </a:r>
          </a:p>
        </p:txBody>
      </p:sp>
      <p:sp>
        <p:nvSpPr>
          <p:cNvPr id="457760" name="Text Box 50"/>
          <p:cNvSpPr txBox="1">
            <a:spLocks noChangeArrowheads="1"/>
          </p:cNvSpPr>
          <p:nvPr/>
        </p:nvSpPr>
        <p:spPr bwMode="auto">
          <a:xfrm>
            <a:off x="7372350" y="6207125"/>
            <a:ext cx="438150" cy="366713"/>
          </a:xfrm>
          <a:prstGeom prst="rect">
            <a:avLst/>
          </a:prstGeom>
          <a:noFill/>
          <a:ln w="9525">
            <a:noFill/>
            <a:miter lim="800000"/>
            <a:headEnd/>
            <a:tailEnd/>
          </a:ln>
        </p:spPr>
        <p:txBody>
          <a:bodyPr wrap="none">
            <a:spAutoFit/>
          </a:bodyPr>
          <a:lstStyle/>
          <a:p>
            <a:r>
              <a:rPr lang="en-US" sz="1800">
                <a:solidFill>
                  <a:prstClr val="black"/>
                </a:solidFill>
                <a:latin typeface="Arial" pitchFamily="34" charset="0"/>
              </a:rPr>
              <a:t>10</a:t>
            </a:r>
          </a:p>
        </p:txBody>
      </p:sp>
      <p:sp>
        <p:nvSpPr>
          <p:cNvPr id="457761" name="Text Box 51"/>
          <p:cNvSpPr txBox="1">
            <a:spLocks noChangeArrowheads="1"/>
          </p:cNvSpPr>
          <p:nvPr/>
        </p:nvSpPr>
        <p:spPr bwMode="auto">
          <a:xfrm>
            <a:off x="2889250" y="6491288"/>
            <a:ext cx="2393950" cy="366712"/>
          </a:xfrm>
          <a:prstGeom prst="rect">
            <a:avLst/>
          </a:prstGeom>
          <a:noFill/>
          <a:ln w="9525">
            <a:noFill/>
            <a:miter lim="800000"/>
            <a:headEnd/>
            <a:tailEnd/>
          </a:ln>
        </p:spPr>
        <p:txBody>
          <a:bodyPr wrap="none">
            <a:spAutoFit/>
          </a:bodyPr>
          <a:lstStyle/>
          <a:p>
            <a:r>
              <a:rPr lang="en-US" sz="1800" i="1">
                <a:solidFill>
                  <a:prstClr val="black"/>
                </a:solidFill>
                <a:latin typeface="Arial" pitchFamily="34" charset="0"/>
              </a:rPr>
              <a:t>Years After Diagnosis</a:t>
            </a:r>
          </a:p>
        </p:txBody>
      </p:sp>
      <p:sp>
        <p:nvSpPr>
          <p:cNvPr id="457762" name="Text Box 52"/>
          <p:cNvSpPr txBox="1">
            <a:spLocks noChangeArrowheads="1"/>
          </p:cNvSpPr>
          <p:nvPr/>
        </p:nvSpPr>
        <p:spPr bwMode="auto">
          <a:xfrm>
            <a:off x="4240213" y="400050"/>
            <a:ext cx="1812925" cy="1616075"/>
          </a:xfrm>
          <a:prstGeom prst="rect">
            <a:avLst/>
          </a:prstGeom>
          <a:solidFill>
            <a:schemeClr val="bg1"/>
          </a:solidFill>
          <a:ln w="9525">
            <a:solidFill>
              <a:schemeClr val="tx1"/>
            </a:solidFill>
            <a:miter lim="800000"/>
            <a:headEnd/>
            <a:tailEnd/>
          </a:ln>
        </p:spPr>
        <p:txBody>
          <a:bodyPr>
            <a:spAutoFit/>
          </a:bodyPr>
          <a:lstStyle/>
          <a:p>
            <a:pPr algn="ctr"/>
            <a:r>
              <a:rPr lang="en-US" sz="2000" b="1" u="sng" dirty="0">
                <a:solidFill>
                  <a:prstClr val="black"/>
                </a:solidFill>
                <a:latin typeface="Arial" pitchFamily="34" charset="0"/>
              </a:rPr>
              <a:t>Upfront</a:t>
            </a:r>
          </a:p>
          <a:p>
            <a:pPr algn="ctr"/>
            <a:r>
              <a:rPr lang="en-US" sz="2000" dirty="0">
                <a:solidFill>
                  <a:prstClr val="black"/>
                </a:solidFill>
                <a:latin typeface="Arial" pitchFamily="34" charset="0"/>
              </a:rPr>
              <a:t>ATAC</a:t>
            </a:r>
          </a:p>
          <a:p>
            <a:pPr algn="ctr"/>
            <a:r>
              <a:rPr lang="en-US" sz="2000" dirty="0">
                <a:solidFill>
                  <a:prstClr val="black"/>
                </a:solidFill>
                <a:latin typeface="Arial" pitchFamily="34" charset="0"/>
              </a:rPr>
              <a:t>BIG 1-98</a:t>
            </a:r>
          </a:p>
          <a:p>
            <a:pPr algn="ctr"/>
            <a:r>
              <a:rPr lang="en-US" sz="2000" dirty="0">
                <a:solidFill>
                  <a:prstClr val="black"/>
                </a:solidFill>
                <a:latin typeface="Arial" pitchFamily="34" charset="0"/>
              </a:rPr>
              <a:t>ABCSG 12</a:t>
            </a:r>
          </a:p>
          <a:p>
            <a:pPr algn="ctr"/>
            <a:r>
              <a:rPr lang="en-US" sz="2000" dirty="0">
                <a:solidFill>
                  <a:prstClr val="black"/>
                </a:solidFill>
                <a:latin typeface="Arial" pitchFamily="34" charset="0"/>
              </a:rPr>
              <a:t>TEAM</a:t>
            </a:r>
          </a:p>
        </p:txBody>
      </p:sp>
      <p:sp>
        <p:nvSpPr>
          <p:cNvPr id="457763" name="Text Box 54"/>
          <p:cNvSpPr txBox="1">
            <a:spLocks noChangeArrowheads="1"/>
          </p:cNvSpPr>
          <p:nvPr/>
        </p:nvSpPr>
        <p:spPr bwMode="auto">
          <a:xfrm>
            <a:off x="4240213" y="2276475"/>
            <a:ext cx="2190750" cy="2225675"/>
          </a:xfrm>
          <a:prstGeom prst="rect">
            <a:avLst/>
          </a:prstGeom>
          <a:solidFill>
            <a:schemeClr val="bg1"/>
          </a:solidFill>
          <a:ln w="9525">
            <a:solidFill>
              <a:schemeClr val="tx1"/>
            </a:solidFill>
            <a:miter lim="800000"/>
            <a:headEnd/>
            <a:tailEnd/>
          </a:ln>
        </p:spPr>
        <p:txBody>
          <a:bodyPr>
            <a:spAutoFit/>
          </a:bodyPr>
          <a:lstStyle/>
          <a:p>
            <a:pPr algn="ctr"/>
            <a:r>
              <a:rPr lang="en-US" sz="2000" b="1" u="sng" dirty="0">
                <a:solidFill>
                  <a:prstClr val="black"/>
                </a:solidFill>
                <a:latin typeface="Arial" pitchFamily="34" charset="0"/>
              </a:rPr>
              <a:t>Sequential</a:t>
            </a:r>
          </a:p>
          <a:p>
            <a:pPr algn="ctr"/>
            <a:r>
              <a:rPr lang="en-US" sz="2000" dirty="0">
                <a:solidFill>
                  <a:prstClr val="black"/>
                </a:solidFill>
                <a:latin typeface="Arial" pitchFamily="34" charset="0"/>
              </a:rPr>
              <a:t>BIG 1-98</a:t>
            </a:r>
          </a:p>
          <a:p>
            <a:pPr algn="ctr"/>
            <a:r>
              <a:rPr lang="en-US" sz="2000" dirty="0">
                <a:solidFill>
                  <a:prstClr val="black"/>
                </a:solidFill>
                <a:latin typeface="Arial" pitchFamily="34" charset="0"/>
              </a:rPr>
              <a:t>IES</a:t>
            </a:r>
          </a:p>
          <a:p>
            <a:pPr algn="ctr"/>
            <a:r>
              <a:rPr lang="en-US" sz="2000" dirty="0">
                <a:solidFill>
                  <a:prstClr val="black"/>
                </a:solidFill>
                <a:latin typeface="Arial" pitchFamily="34" charset="0"/>
              </a:rPr>
              <a:t>ITA</a:t>
            </a:r>
          </a:p>
          <a:p>
            <a:pPr algn="ctr"/>
            <a:r>
              <a:rPr lang="en-US" sz="2000" dirty="0">
                <a:solidFill>
                  <a:prstClr val="black"/>
                </a:solidFill>
                <a:latin typeface="Arial" pitchFamily="34" charset="0"/>
              </a:rPr>
              <a:t>NSAS BC-03</a:t>
            </a:r>
          </a:p>
          <a:p>
            <a:pPr algn="ctr"/>
            <a:r>
              <a:rPr lang="en-US" sz="2000" dirty="0">
                <a:solidFill>
                  <a:prstClr val="black"/>
                </a:solidFill>
                <a:latin typeface="Arial" pitchFamily="34" charset="0"/>
              </a:rPr>
              <a:t>ARNO 95</a:t>
            </a:r>
          </a:p>
          <a:p>
            <a:pPr algn="ctr"/>
            <a:r>
              <a:rPr lang="en-US" sz="2000" dirty="0">
                <a:solidFill>
                  <a:prstClr val="black"/>
                </a:solidFill>
                <a:latin typeface="Arial" pitchFamily="34" charset="0"/>
              </a:rPr>
              <a:t>ABCSG 8*</a:t>
            </a:r>
          </a:p>
        </p:txBody>
      </p:sp>
      <p:sp>
        <p:nvSpPr>
          <p:cNvPr id="457764" name="Text Box 55"/>
          <p:cNvSpPr txBox="1">
            <a:spLocks noChangeArrowheads="1"/>
          </p:cNvSpPr>
          <p:nvPr/>
        </p:nvSpPr>
        <p:spPr bwMode="auto">
          <a:xfrm>
            <a:off x="7126288" y="3586163"/>
            <a:ext cx="1747837" cy="1311275"/>
          </a:xfrm>
          <a:prstGeom prst="rect">
            <a:avLst/>
          </a:prstGeom>
          <a:solidFill>
            <a:schemeClr val="bg1"/>
          </a:solidFill>
          <a:ln w="9525">
            <a:solidFill>
              <a:schemeClr val="tx1"/>
            </a:solidFill>
            <a:miter lim="800000"/>
            <a:headEnd/>
            <a:tailEnd/>
          </a:ln>
        </p:spPr>
        <p:txBody>
          <a:bodyPr>
            <a:spAutoFit/>
          </a:bodyPr>
          <a:lstStyle/>
          <a:p>
            <a:r>
              <a:rPr lang="en-US" sz="2000" b="1" u="sng" dirty="0">
                <a:solidFill>
                  <a:prstClr val="black"/>
                </a:solidFill>
                <a:latin typeface="Arial" pitchFamily="34" charset="0"/>
              </a:rPr>
              <a:t>Extended</a:t>
            </a:r>
          </a:p>
          <a:p>
            <a:r>
              <a:rPr lang="en-US" sz="2000" dirty="0">
                <a:solidFill>
                  <a:prstClr val="black"/>
                </a:solidFill>
                <a:latin typeface="Arial" pitchFamily="34" charset="0"/>
              </a:rPr>
              <a:t>MA.17</a:t>
            </a:r>
          </a:p>
          <a:p>
            <a:r>
              <a:rPr lang="en-US" sz="2000" dirty="0">
                <a:solidFill>
                  <a:prstClr val="black"/>
                </a:solidFill>
                <a:latin typeface="Arial" pitchFamily="34" charset="0"/>
              </a:rPr>
              <a:t>ABCSG 6a</a:t>
            </a:r>
          </a:p>
          <a:p>
            <a:r>
              <a:rPr lang="en-US" sz="2000" dirty="0">
                <a:solidFill>
                  <a:prstClr val="black"/>
                </a:solidFill>
                <a:latin typeface="Arial" pitchFamily="34" charset="0"/>
              </a:rPr>
              <a:t>NSABP B-33</a:t>
            </a:r>
          </a:p>
        </p:txBody>
      </p:sp>
      <p:grpSp>
        <p:nvGrpSpPr>
          <p:cNvPr id="3" name="Group 73"/>
          <p:cNvGrpSpPr>
            <a:grpSpLocks/>
          </p:cNvGrpSpPr>
          <p:nvPr/>
        </p:nvGrpSpPr>
        <p:grpSpPr bwMode="auto">
          <a:xfrm>
            <a:off x="393700" y="1042988"/>
            <a:ext cx="300038" cy="795337"/>
            <a:chOff x="4395" y="1286"/>
            <a:chExt cx="189" cy="501"/>
          </a:xfrm>
        </p:grpSpPr>
        <p:sp>
          <p:nvSpPr>
            <p:cNvPr id="457766" name="Line 69"/>
            <p:cNvSpPr>
              <a:spLocks noChangeShapeType="1"/>
            </p:cNvSpPr>
            <p:nvPr/>
          </p:nvSpPr>
          <p:spPr bwMode="auto">
            <a:xfrm>
              <a:off x="4443" y="1539"/>
              <a:ext cx="141" cy="248"/>
            </a:xfrm>
            <a:prstGeom prst="line">
              <a:avLst/>
            </a:prstGeom>
            <a:noFill/>
            <a:ln w="28575">
              <a:solidFill>
                <a:schemeClr val="tx1"/>
              </a:solidFill>
              <a:round/>
              <a:headEnd/>
              <a:tailEnd type="triangle" w="lg" len="med"/>
            </a:ln>
          </p:spPr>
          <p:txBody>
            <a:bodyPr/>
            <a:lstStyle/>
            <a:p>
              <a:endParaRPr lang="en-US">
                <a:solidFill>
                  <a:prstClr val="black"/>
                </a:solidFill>
              </a:endParaRPr>
            </a:p>
          </p:txBody>
        </p:sp>
        <p:sp>
          <p:nvSpPr>
            <p:cNvPr id="457767" name="Oval 71"/>
            <p:cNvSpPr>
              <a:spLocks noChangeArrowheads="1"/>
            </p:cNvSpPr>
            <p:nvPr/>
          </p:nvSpPr>
          <p:spPr bwMode="auto">
            <a:xfrm>
              <a:off x="4395" y="1489"/>
              <a:ext cx="98" cy="97"/>
            </a:xfrm>
            <a:prstGeom prst="ellipse">
              <a:avLst/>
            </a:prstGeom>
            <a:solidFill>
              <a:schemeClr val="tx1"/>
            </a:solidFill>
            <a:ln w="28575">
              <a:solidFill>
                <a:schemeClr val="tx1"/>
              </a:solidFill>
              <a:round/>
              <a:headEnd/>
              <a:tailEnd/>
            </a:ln>
          </p:spPr>
          <p:txBody>
            <a:bodyPr wrap="none" anchor="ctr"/>
            <a:lstStyle/>
            <a:p>
              <a:endParaRPr lang="en-US" sz="1800">
                <a:solidFill>
                  <a:prstClr val="black"/>
                </a:solidFill>
                <a:latin typeface="Arial" pitchFamily="34" charset="0"/>
              </a:endParaRPr>
            </a:p>
          </p:txBody>
        </p:sp>
        <p:sp>
          <p:nvSpPr>
            <p:cNvPr id="457768" name="Line 72"/>
            <p:cNvSpPr>
              <a:spLocks noChangeShapeType="1"/>
            </p:cNvSpPr>
            <p:nvPr/>
          </p:nvSpPr>
          <p:spPr bwMode="auto">
            <a:xfrm flipV="1">
              <a:off x="4443" y="1286"/>
              <a:ext cx="141" cy="248"/>
            </a:xfrm>
            <a:prstGeom prst="line">
              <a:avLst/>
            </a:prstGeom>
            <a:noFill/>
            <a:ln w="28575">
              <a:solidFill>
                <a:schemeClr val="tx1"/>
              </a:solidFill>
              <a:round/>
              <a:headEnd/>
              <a:tailEnd type="triangle" w="lg" len="med"/>
            </a:ln>
          </p:spPr>
          <p:txBody>
            <a:bodyPr/>
            <a:lstStyle/>
            <a:p>
              <a:endParaRPr lang="en-US">
                <a:solidFill>
                  <a:prstClr val="black"/>
                </a:solidFill>
              </a:endParaRPr>
            </a:p>
          </p:txBody>
        </p:sp>
      </p:grpSp>
      <p:grpSp>
        <p:nvGrpSpPr>
          <p:cNvPr id="4" name="Group 74"/>
          <p:cNvGrpSpPr>
            <a:grpSpLocks/>
          </p:cNvGrpSpPr>
          <p:nvPr/>
        </p:nvGrpSpPr>
        <p:grpSpPr bwMode="auto">
          <a:xfrm>
            <a:off x="1938338" y="2882900"/>
            <a:ext cx="300037" cy="795338"/>
            <a:chOff x="4395" y="1286"/>
            <a:chExt cx="189" cy="501"/>
          </a:xfrm>
        </p:grpSpPr>
        <p:sp>
          <p:nvSpPr>
            <p:cNvPr id="457770" name="Line 75"/>
            <p:cNvSpPr>
              <a:spLocks noChangeShapeType="1"/>
            </p:cNvSpPr>
            <p:nvPr/>
          </p:nvSpPr>
          <p:spPr bwMode="auto">
            <a:xfrm>
              <a:off x="4443" y="1539"/>
              <a:ext cx="141" cy="248"/>
            </a:xfrm>
            <a:prstGeom prst="line">
              <a:avLst/>
            </a:prstGeom>
            <a:noFill/>
            <a:ln w="28575">
              <a:solidFill>
                <a:schemeClr val="tx1"/>
              </a:solidFill>
              <a:round/>
              <a:headEnd/>
              <a:tailEnd type="triangle" w="lg" len="med"/>
            </a:ln>
          </p:spPr>
          <p:txBody>
            <a:bodyPr/>
            <a:lstStyle/>
            <a:p>
              <a:endParaRPr lang="en-US">
                <a:solidFill>
                  <a:prstClr val="black"/>
                </a:solidFill>
              </a:endParaRPr>
            </a:p>
          </p:txBody>
        </p:sp>
        <p:sp>
          <p:nvSpPr>
            <p:cNvPr id="457771" name="Oval 76"/>
            <p:cNvSpPr>
              <a:spLocks noChangeArrowheads="1"/>
            </p:cNvSpPr>
            <p:nvPr/>
          </p:nvSpPr>
          <p:spPr bwMode="auto">
            <a:xfrm>
              <a:off x="4395" y="1489"/>
              <a:ext cx="98" cy="97"/>
            </a:xfrm>
            <a:prstGeom prst="ellipse">
              <a:avLst/>
            </a:prstGeom>
            <a:solidFill>
              <a:schemeClr val="tx1"/>
            </a:solidFill>
            <a:ln w="28575">
              <a:solidFill>
                <a:schemeClr val="tx1"/>
              </a:solidFill>
              <a:round/>
              <a:headEnd/>
              <a:tailEnd/>
            </a:ln>
          </p:spPr>
          <p:txBody>
            <a:bodyPr wrap="none" anchor="ctr"/>
            <a:lstStyle/>
            <a:p>
              <a:endParaRPr lang="en-US" sz="1800">
                <a:solidFill>
                  <a:prstClr val="black"/>
                </a:solidFill>
                <a:latin typeface="Arial" pitchFamily="34" charset="0"/>
              </a:endParaRPr>
            </a:p>
          </p:txBody>
        </p:sp>
        <p:sp>
          <p:nvSpPr>
            <p:cNvPr id="457772" name="Line 77"/>
            <p:cNvSpPr>
              <a:spLocks noChangeShapeType="1"/>
            </p:cNvSpPr>
            <p:nvPr/>
          </p:nvSpPr>
          <p:spPr bwMode="auto">
            <a:xfrm flipV="1">
              <a:off x="4443" y="1286"/>
              <a:ext cx="141" cy="248"/>
            </a:xfrm>
            <a:prstGeom prst="line">
              <a:avLst/>
            </a:prstGeom>
            <a:noFill/>
            <a:ln w="28575">
              <a:solidFill>
                <a:schemeClr val="tx1"/>
              </a:solidFill>
              <a:round/>
              <a:headEnd/>
              <a:tailEnd type="triangle" w="lg" len="med"/>
            </a:ln>
          </p:spPr>
          <p:txBody>
            <a:bodyPr/>
            <a:lstStyle/>
            <a:p>
              <a:endParaRPr lang="en-US">
                <a:solidFill>
                  <a:prstClr val="black"/>
                </a:solidFill>
              </a:endParaRPr>
            </a:p>
          </p:txBody>
        </p:sp>
      </p:grpSp>
      <p:grpSp>
        <p:nvGrpSpPr>
          <p:cNvPr id="5" name="Group 78"/>
          <p:cNvGrpSpPr>
            <a:grpSpLocks/>
          </p:cNvGrpSpPr>
          <p:nvPr/>
        </p:nvGrpSpPr>
        <p:grpSpPr bwMode="auto">
          <a:xfrm>
            <a:off x="3849688" y="4892675"/>
            <a:ext cx="300037" cy="795338"/>
            <a:chOff x="4395" y="1286"/>
            <a:chExt cx="189" cy="501"/>
          </a:xfrm>
        </p:grpSpPr>
        <p:sp>
          <p:nvSpPr>
            <p:cNvPr id="457774" name="Line 79"/>
            <p:cNvSpPr>
              <a:spLocks noChangeShapeType="1"/>
            </p:cNvSpPr>
            <p:nvPr/>
          </p:nvSpPr>
          <p:spPr bwMode="auto">
            <a:xfrm>
              <a:off x="4443" y="1539"/>
              <a:ext cx="141" cy="248"/>
            </a:xfrm>
            <a:prstGeom prst="line">
              <a:avLst/>
            </a:prstGeom>
            <a:noFill/>
            <a:ln w="28575">
              <a:solidFill>
                <a:schemeClr val="tx1"/>
              </a:solidFill>
              <a:round/>
              <a:headEnd/>
              <a:tailEnd type="triangle" w="lg" len="med"/>
            </a:ln>
          </p:spPr>
          <p:txBody>
            <a:bodyPr/>
            <a:lstStyle/>
            <a:p>
              <a:endParaRPr lang="en-US">
                <a:solidFill>
                  <a:prstClr val="black"/>
                </a:solidFill>
              </a:endParaRPr>
            </a:p>
          </p:txBody>
        </p:sp>
        <p:sp>
          <p:nvSpPr>
            <p:cNvPr id="457775" name="Oval 80"/>
            <p:cNvSpPr>
              <a:spLocks noChangeArrowheads="1"/>
            </p:cNvSpPr>
            <p:nvPr/>
          </p:nvSpPr>
          <p:spPr bwMode="auto">
            <a:xfrm>
              <a:off x="4395" y="1489"/>
              <a:ext cx="98" cy="97"/>
            </a:xfrm>
            <a:prstGeom prst="ellipse">
              <a:avLst/>
            </a:prstGeom>
            <a:solidFill>
              <a:schemeClr val="tx1"/>
            </a:solidFill>
            <a:ln w="28575">
              <a:solidFill>
                <a:schemeClr val="tx1"/>
              </a:solidFill>
              <a:round/>
              <a:headEnd/>
              <a:tailEnd/>
            </a:ln>
          </p:spPr>
          <p:txBody>
            <a:bodyPr wrap="none" anchor="ctr"/>
            <a:lstStyle/>
            <a:p>
              <a:endParaRPr lang="en-US" sz="1800">
                <a:solidFill>
                  <a:prstClr val="black"/>
                </a:solidFill>
                <a:latin typeface="Arial" pitchFamily="34" charset="0"/>
              </a:endParaRPr>
            </a:p>
          </p:txBody>
        </p:sp>
        <p:sp>
          <p:nvSpPr>
            <p:cNvPr id="457776" name="Line 81"/>
            <p:cNvSpPr>
              <a:spLocks noChangeShapeType="1"/>
            </p:cNvSpPr>
            <p:nvPr/>
          </p:nvSpPr>
          <p:spPr bwMode="auto">
            <a:xfrm flipV="1">
              <a:off x="4443" y="1286"/>
              <a:ext cx="141" cy="248"/>
            </a:xfrm>
            <a:prstGeom prst="line">
              <a:avLst/>
            </a:prstGeom>
            <a:noFill/>
            <a:ln w="28575">
              <a:solidFill>
                <a:schemeClr val="tx1"/>
              </a:solidFill>
              <a:round/>
              <a:headEnd/>
              <a:tailEnd type="triangle" w="lg" len="med"/>
            </a:ln>
          </p:spPr>
          <p:txBody>
            <a:bodyPr/>
            <a:lstStyle/>
            <a:p>
              <a:endParaRPr lang="en-US">
                <a:solidFill>
                  <a:prstClr val="black"/>
                </a:solidFill>
              </a:endParaRPr>
            </a:p>
          </p:txBody>
        </p:sp>
      </p:grpSp>
      <p:sp>
        <p:nvSpPr>
          <p:cNvPr id="6" name="Rectangle 5">
            <a:extLst>
              <a:ext uri="{FF2B5EF4-FFF2-40B4-BE49-F238E27FC236}">
                <a16:creationId xmlns:a16="http://schemas.microsoft.com/office/drawing/2014/main" id="{B6C3428D-15B1-CA42-E601-CE657870563D}"/>
              </a:ext>
            </a:extLst>
          </p:cNvPr>
          <p:cNvSpPr/>
          <p:nvPr/>
        </p:nvSpPr>
        <p:spPr>
          <a:xfrm>
            <a:off x="1371600" y="0"/>
            <a:ext cx="1447800" cy="381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766215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idx="4294967295"/>
          </p:nvPr>
        </p:nvSpPr>
        <p:spPr>
          <a:xfrm>
            <a:off x="0" y="381000"/>
            <a:ext cx="9144000" cy="552450"/>
          </a:xfrm>
        </p:spPr>
        <p:txBody>
          <a:bodyPr>
            <a:noAutofit/>
          </a:bodyPr>
          <a:lstStyle/>
          <a:p>
            <a:r>
              <a:rPr lang="en-US" sz="2000" dirty="0">
                <a:solidFill>
                  <a:srgbClr val="7030A0"/>
                </a:solidFill>
                <a:ea typeface="ＭＳ Ｐゴシック" pitchFamily="-109" charset="-128"/>
              </a:rPr>
              <a:t>Adjuvant Endocrine Trials: Efficacy </a:t>
            </a:r>
            <a:br>
              <a:rPr lang="en-US" sz="2000" dirty="0">
                <a:solidFill>
                  <a:srgbClr val="7030A0"/>
                </a:solidFill>
                <a:ea typeface="ＭＳ Ｐゴシック" pitchFamily="-109" charset="-128"/>
              </a:rPr>
            </a:br>
            <a:r>
              <a:rPr lang="en-US" sz="2000" dirty="0" err="1">
                <a:solidFill>
                  <a:srgbClr val="7030A0"/>
                </a:solidFill>
                <a:ea typeface="ＭＳ Ｐゴシック" pitchFamily="-109" charset="-128"/>
              </a:rPr>
              <a:t>Aromatase</a:t>
            </a:r>
            <a:r>
              <a:rPr lang="en-US" sz="2000" dirty="0">
                <a:solidFill>
                  <a:srgbClr val="7030A0"/>
                </a:solidFill>
                <a:ea typeface="ＭＳ Ｐゴシック" pitchFamily="-109" charset="-128"/>
              </a:rPr>
              <a:t> Inhibitor Versus </a:t>
            </a:r>
            <a:r>
              <a:rPr lang="en-US" sz="2000" dirty="0" err="1">
                <a:solidFill>
                  <a:srgbClr val="7030A0"/>
                </a:solidFill>
                <a:ea typeface="ＭＳ Ｐゴシック" pitchFamily="-109" charset="-128"/>
              </a:rPr>
              <a:t>Tamoxifen</a:t>
            </a:r>
            <a:endParaRPr lang="en-US" sz="2000" dirty="0">
              <a:solidFill>
                <a:srgbClr val="7030A0"/>
              </a:solidFill>
              <a:ea typeface="ＭＳ Ｐゴシック" pitchFamily="-109" charset="-128"/>
            </a:endParaRPr>
          </a:p>
        </p:txBody>
      </p:sp>
      <p:graphicFrame>
        <p:nvGraphicFramePr>
          <p:cNvPr id="949397" name="Group 149"/>
          <p:cNvGraphicFramePr>
            <a:graphicFrameLocks noGrp="1"/>
          </p:cNvGraphicFramePr>
          <p:nvPr>
            <p:ph idx="4294967295"/>
            <p:extLst>
              <p:ext uri="{D42A27DB-BD31-4B8C-83A1-F6EECF244321}">
                <p14:modId xmlns:p14="http://schemas.microsoft.com/office/powerpoint/2010/main" val="3447818383"/>
              </p:ext>
            </p:extLst>
          </p:nvPr>
        </p:nvGraphicFramePr>
        <p:xfrm>
          <a:off x="0" y="914400"/>
          <a:ext cx="9144000" cy="4666044"/>
        </p:xfrm>
        <a:graphic>
          <a:graphicData uri="http://schemas.openxmlformats.org/drawingml/2006/table">
            <a:tbl>
              <a:tblPr/>
              <a:tblGrid>
                <a:gridCol w="1295400">
                  <a:extLst>
                    <a:ext uri="{9D8B030D-6E8A-4147-A177-3AD203B41FA5}">
                      <a16:colId xmlns:a16="http://schemas.microsoft.com/office/drawing/2014/main" val="20000"/>
                    </a:ext>
                  </a:extLst>
                </a:gridCol>
                <a:gridCol w="1397000">
                  <a:extLst>
                    <a:ext uri="{9D8B030D-6E8A-4147-A177-3AD203B41FA5}">
                      <a16:colId xmlns:a16="http://schemas.microsoft.com/office/drawing/2014/main" val="20001"/>
                    </a:ext>
                  </a:extLst>
                </a:gridCol>
                <a:gridCol w="654050">
                  <a:extLst>
                    <a:ext uri="{9D8B030D-6E8A-4147-A177-3AD203B41FA5}">
                      <a16:colId xmlns:a16="http://schemas.microsoft.com/office/drawing/2014/main" val="20002"/>
                    </a:ext>
                  </a:extLst>
                </a:gridCol>
                <a:gridCol w="1270000">
                  <a:extLst>
                    <a:ext uri="{9D8B030D-6E8A-4147-A177-3AD203B41FA5}">
                      <a16:colId xmlns:a16="http://schemas.microsoft.com/office/drawing/2014/main" val="20003"/>
                    </a:ext>
                  </a:extLst>
                </a:gridCol>
                <a:gridCol w="1114425">
                  <a:extLst>
                    <a:ext uri="{9D8B030D-6E8A-4147-A177-3AD203B41FA5}">
                      <a16:colId xmlns:a16="http://schemas.microsoft.com/office/drawing/2014/main" val="20004"/>
                    </a:ext>
                  </a:extLst>
                </a:gridCol>
                <a:gridCol w="741363">
                  <a:extLst>
                    <a:ext uri="{9D8B030D-6E8A-4147-A177-3AD203B41FA5}">
                      <a16:colId xmlns:a16="http://schemas.microsoft.com/office/drawing/2014/main" val="20005"/>
                    </a:ext>
                  </a:extLst>
                </a:gridCol>
                <a:gridCol w="1409700">
                  <a:extLst>
                    <a:ext uri="{9D8B030D-6E8A-4147-A177-3AD203B41FA5}">
                      <a16:colId xmlns:a16="http://schemas.microsoft.com/office/drawing/2014/main" val="20006"/>
                    </a:ext>
                  </a:extLst>
                </a:gridCol>
                <a:gridCol w="1262062">
                  <a:extLst>
                    <a:ext uri="{9D8B030D-6E8A-4147-A177-3AD203B41FA5}">
                      <a16:colId xmlns:a16="http://schemas.microsoft.com/office/drawing/2014/main" val="20007"/>
                    </a:ext>
                  </a:extLst>
                </a:gridCol>
              </a:tblGrid>
              <a:tr h="336550">
                <a:tc rowSpan="2">
                  <a:txBody>
                    <a:bodyPr/>
                    <a:lstStyle/>
                    <a:p>
                      <a:pPr marL="0" marR="0" lvl="0" indent="0" algn="ctr" defTabSz="914400" rtl="0" eaLnBrk="0" fontAlgn="base" latinLnBrk="0" hangingPunct="0">
                        <a:lnSpc>
                          <a:spcPct val="90000"/>
                        </a:lnSpc>
                        <a:spcBef>
                          <a:spcPct val="30000"/>
                        </a:spcBef>
                        <a:spcAft>
                          <a:spcPct val="0"/>
                        </a:spcAft>
                        <a:buClrTx/>
                        <a:buSzTx/>
                        <a:buFontTx/>
                        <a:buNone/>
                        <a:tabLst/>
                      </a:pPr>
                      <a:r>
                        <a:rPr kumimoji="0" lang="it-IT" sz="2000" b="0" i="0" u="none" strike="noStrike" cap="none" normalizeH="0" baseline="0" dirty="0" err="1">
                          <a:ln>
                            <a:noFill/>
                          </a:ln>
                          <a:solidFill>
                            <a:schemeClr val="bg1"/>
                          </a:solidFill>
                          <a:effectLst/>
                          <a:latin typeface="Arial" charset="0"/>
                          <a:ea typeface="ＭＳ Ｐゴシック" pitchFamily="-109" charset="-128"/>
                        </a:rPr>
                        <a:t>Strategy</a:t>
                      </a:r>
                      <a:endParaRPr kumimoji="0" lang="it-IT" sz="2000" b="0" i="0" u="none" strike="noStrike" cap="none" normalizeH="0" baseline="0" dirty="0">
                        <a:ln>
                          <a:noFill/>
                        </a:ln>
                        <a:solidFill>
                          <a:schemeClr val="bg1"/>
                        </a:solidFill>
                        <a:effectLst/>
                        <a:latin typeface="Arial" charset="0"/>
                        <a:ea typeface="ＭＳ Ｐゴシック" pitchFamily="-109" charset="-128"/>
                      </a:endParaRPr>
                    </a:p>
                  </a:txBody>
                  <a:tcPr marL="0" anchor="ctr" horzOverflow="overflow">
                    <a:lnL w="28575" cap="flat" cmpd="sng" algn="ctr">
                      <a:solidFill>
                        <a:srgbClr val="4D4D4D"/>
                      </a:solidFill>
                      <a:prstDash val="solid"/>
                      <a:round/>
                      <a:headEnd type="none" w="med" len="med"/>
                      <a:tailEnd type="none" w="med" len="med"/>
                    </a:lnL>
                    <a:lnR w="28575" cap="flat" cmpd="sng" algn="ctr">
                      <a:solidFill>
                        <a:srgbClr val="4D4D4D"/>
                      </a:solidFill>
                      <a:prstDash val="solid"/>
                      <a:round/>
                      <a:headEnd type="none" w="med" len="med"/>
                      <a:tailEnd type="none" w="med" len="med"/>
                    </a:lnR>
                    <a:lnT w="28575" cap="flat" cmpd="sng" algn="ctr">
                      <a:solidFill>
                        <a:srgbClr val="4D4D4D"/>
                      </a:solidFill>
                      <a:prstDash val="solid"/>
                      <a:round/>
                      <a:headEnd type="none" w="med" len="med"/>
                      <a:tailEnd type="none" w="med" len="med"/>
                    </a:lnT>
                    <a:lnB w="28575" cap="flat" cmpd="sng" algn="ctr">
                      <a:solidFill>
                        <a:srgbClr val="4D4D4D"/>
                      </a:solidFill>
                      <a:prstDash val="solid"/>
                      <a:round/>
                      <a:headEnd type="none" w="med" len="med"/>
                      <a:tailEnd type="none" w="med" len="med"/>
                    </a:lnB>
                    <a:lnTlToBr>
                      <a:noFill/>
                    </a:lnTlToBr>
                    <a:lnBlToTr>
                      <a:noFill/>
                    </a:lnBlToTr>
                    <a:solidFill>
                      <a:srgbClr val="4D4D4D"/>
                    </a:solidFill>
                  </a:tcPr>
                </a:tc>
                <a:tc rowSpan="2">
                  <a:txBody>
                    <a:bodyPr/>
                    <a:lstStyle/>
                    <a:p>
                      <a:pPr marL="0" marR="0" lvl="0" indent="0" algn="ctr" defTabSz="914400" rtl="0" eaLnBrk="0" fontAlgn="base" latinLnBrk="0" hangingPunct="0">
                        <a:lnSpc>
                          <a:spcPct val="90000"/>
                        </a:lnSpc>
                        <a:spcBef>
                          <a:spcPct val="30000"/>
                        </a:spcBef>
                        <a:spcAft>
                          <a:spcPct val="0"/>
                        </a:spcAft>
                        <a:buClrTx/>
                        <a:buSzTx/>
                        <a:buFontTx/>
                        <a:buNone/>
                        <a:tabLst/>
                      </a:pPr>
                      <a:r>
                        <a:rPr kumimoji="0" lang="it-IT" sz="2000" b="0" i="0" u="none" strike="noStrike" cap="none" normalizeH="0" baseline="0" dirty="0" err="1">
                          <a:ln>
                            <a:noFill/>
                          </a:ln>
                          <a:solidFill>
                            <a:schemeClr val="bg1"/>
                          </a:solidFill>
                          <a:effectLst/>
                          <a:latin typeface="Arial" charset="0"/>
                          <a:ea typeface="ＭＳ Ｐゴシック" pitchFamily="-109" charset="-128"/>
                        </a:rPr>
                        <a:t>RCTs</a:t>
                      </a:r>
                      <a:endParaRPr kumimoji="0" lang="it-IT" sz="2000" b="0" i="0" u="none" strike="noStrike" cap="none" normalizeH="0" baseline="0" dirty="0">
                        <a:ln>
                          <a:noFill/>
                        </a:ln>
                        <a:solidFill>
                          <a:schemeClr val="bg1"/>
                        </a:solidFill>
                        <a:effectLst/>
                        <a:latin typeface="Arial" charset="0"/>
                        <a:ea typeface="ＭＳ Ｐゴシック" pitchFamily="-109" charset="-128"/>
                      </a:endParaRPr>
                    </a:p>
                  </a:txBody>
                  <a:tcPr marL="0" anchor="ctr" horzOverflow="overflow">
                    <a:lnL w="28575" cap="flat" cmpd="sng" algn="ctr">
                      <a:solidFill>
                        <a:srgbClr val="4D4D4D"/>
                      </a:solidFill>
                      <a:prstDash val="solid"/>
                      <a:round/>
                      <a:headEnd type="none" w="med" len="med"/>
                      <a:tailEnd type="none" w="med" len="med"/>
                    </a:lnL>
                    <a:lnR w="28575" cap="flat" cmpd="sng" algn="ctr">
                      <a:solidFill>
                        <a:srgbClr val="4D4D4D"/>
                      </a:solidFill>
                      <a:prstDash val="solid"/>
                      <a:round/>
                      <a:headEnd type="none" w="med" len="med"/>
                      <a:tailEnd type="none" w="med" len="med"/>
                    </a:lnR>
                    <a:lnT w="28575" cap="flat" cmpd="sng" algn="ctr">
                      <a:solidFill>
                        <a:srgbClr val="4D4D4D"/>
                      </a:solidFill>
                      <a:prstDash val="solid"/>
                      <a:round/>
                      <a:headEnd type="none" w="med" len="med"/>
                      <a:tailEnd type="none" w="med" len="med"/>
                    </a:lnT>
                    <a:lnB w="28575" cap="flat" cmpd="sng" algn="ctr">
                      <a:solidFill>
                        <a:srgbClr val="4D4D4D"/>
                      </a:solidFill>
                      <a:prstDash val="solid"/>
                      <a:round/>
                      <a:headEnd type="none" w="med" len="med"/>
                      <a:tailEnd type="none" w="med" len="med"/>
                    </a:lnB>
                    <a:lnTlToBr>
                      <a:noFill/>
                    </a:lnTlToBr>
                    <a:lnBlToTr>
                      <a:noFill/>
                    </a:lnBlToTr>
                    <a:solidFill>
                      <a:srgbClr val="4D4D4D"/>
                    </a:solidFill>
                  </a:tcPr>
                </a:tc>
                <a:tc rowSpan="2">
                  <a:txBody>
                    <a:bodyPr/>
                    <a:lstStyle/>
                    <a:p>
                      <a:pPr marL="0" marR="0" lvl="0" indent="0" algn="ctr" defTabSz="914400" rtl="0" eaLnBrk="0" fontAlgn="base" latinLnBrk="0" hangingPunct="0">
                        <a:lnSpc>
                          <a:spcPct val="90000"/>
                        </a:lnSpc>
                        <a:spcBef>
                          <a:spcPct val="30000"/>
                        </a:spcBef>
                        <a:spcAft>
                          <a:spcPct val="0"/>
                        </a:spcAft>
                        <a:buClrTx/>
                        <a:buSzTx/>
                        <a:buFontTx/>
                        <a:buNone/>
                        <a:tabLst/>
                      </a:pPr>
                      <a:r>
                        <a:rPr kumimoji="0" lang="it-IT" sz="2000" b="0" i="0" u="none" strike="noStrike" cap="none" normalizeH="0" baseline="0">
                          <a:ln>
                            <a:noFill/>
                          </a:ln>
                          <a:solidFill>
                            <a:schemeClr val="bg1"/>
                          </a:solidFill>
                          <a:effectLst/>
                          <a:latin typeface="Arial" charset="0"/>
                          <a:ea typeface="ＭＳ Ｐゴシック" pitchFamily="-109" charset="-128"/>
                        </a:rPr>
                        <a:t>Pts</a:t>
                      </a:r>
                    </a:p>
                  </a:txBody>
                  <a:tcPr marL="0" anchor="ctr" horzOverflow="overflow">
                    <a:lnL w="28575" cap="flat" cmpd="sng" algn="ctr">
                      <a:solidFill>
                        <a:srgbClr val="4D4D4D"/>
                      </a:solidFill>
                      <a:prstDash val="solid"/>
                      <a:round/>
                      <a:headEnd type="none" w="med" len="med"/>
                      <a:tailEnd type="none" w="med" len="med"/>
                    </a:lnL>
                    <a:lnR w="28575" cap="flat" cmpd="sng" algn="ctr">
                      <a:solidFill>
                        <a:srgbClr val="4D4D4D"/>
                      </a:solidFill>
                      <a:prstDash val="solid"/>
                      <a:round/>
                      <a:headEnd type="none" w="med" len="med"/>
                      <a:tailEnd type="none" w="med" len="med"/>
                    </a:lnR>
                    <a:lnT w="28575" cap="flat" cmpd="sng" algn="ctr">
                      <a:solidFill>
                        <a:srgbClr val="4D4D4D"/>
                      </a:solidFill>
                      <a:prstDash val="solid"/>
                      <a:round/>
                      <a:headEnd type="none" w="med" len="med"/>
                      <a:tailEnd type="none" w="med" len="med"/>
                    </a:lnT>
                    <a:lnB w="28575" cap="flat" cmpd="sng" algn="ctr">
                      <a:solidFill>
                        <a:srgbClr val="4D4D4D"/>
                      </a:solidFill>
                      <a:prstDash val="solid"/>
                      <a:round/>
                      <a:headEnd type="none" w="med" len="med"/>
                      <a:tailEnd type="none" w="med" len="med"/>
                    </a:lnB>
                    <a:lnTlToBr>
                      <a:noFill/>
                    </a:lnTlToBr>
                    <a:lnBlToTr>
                      <a:noFill/>
                    </a:lnBlToTr>
                    <a:solidFill>
                      <a:srgbClr val="4D4D4D"/>
                    </a:solidFill>
                  </a:tcPr>
                </a:tc>
                <a:tc rowSpan="2">
                  <a:txBody>
                    <a:bodyPr/>
                    <a:lstStyle/>
                    <a:p>
                      <a:pPr marL="0" marR="0" lvl="0" indent="0" algn="ctr" defTabSz="914400" rtl="0" eaLnBrk="0" fontAlgn="base" latinLnBrk="0" hangingPunct="0">
                        <a:lnSpc>
                          <a:spcPct val="90000"/>
                        </a:lnSpc>
                        <a:spcBef>
                          <a:spcPct val="30000"/>
                        </a:spcBef>
                        <a:spcAft>
                          <a:spcPct val="0"/>
                        </a:spcAft>
                        <a:buClrTx/>
                        <a:buSzTx/>
                        <a:buFontTx/>
                        <a:buNone/>
                        <a:tabLst/>
                      </a:pPr>
                      <a:r>
                        <a:rPr kumimoji="0" lang="it-IT" sz="2000" b="0" i="0" u="none" strike="noStrike" cap="none" normalizeH="0" baseline="0" dirty="0">
                          <a:ln>
                            <a:noFill/>
                          </a:ln>
                          <a:solidFill>
                            <a:schemeClr val="bg1"/>
                          </a:solidFill>
                          <a:effectLst/>
                          <a:latin typeface="Arial" charset="0"/>
                          <a:ea typeface="ＭＳ Ｐゴシック" pitchFamily="-109" charset="-128"/>
                        </a:rPr>
                        <a:t>Update</a:t>
                      </a:r>
                    </a:p>
                  </a:txBody>
                  <a:tcPr marL="0" anchor="ctr" horzOverflow="overflow">
                    <a:lnL w="28575" cap="flat" cmpd="sng" algn="ctr">
                      <a:solidFill>
                        <a:srgbClr val="4D4D4D"/>
                      </a:solidFill>
                      <a:prstDash val="solid"/>
                      <a:round/>
                      <a:headEnd type="none" w="med" len="med"/>
                      <a:tailEnd type="none" w="med" len="med"/>
                    </a:lnL>
                    <a:lnR w="28575" cap="flat" cmpd="sng" algn="ctr">
                      <a:solidFill>
                        <a:srgbClr val="4D4D4D"/>
                      </a:solidFill>
                      <a:prstDash val="solid"/>
                      <a:round/>
                      <a:headEnd type="none" w="med" len="med"/>
                      <a:tailEnd type="none" w="med" len="med"/>
                    </a:lnR>
                    <a:lnT w="28575" cap="flat" cmpd="sng" algn="ctr">
                      <a:solidFill>
                        <a:srgbClr val="4D4D4D"/>
                      </a:solidFill>
                      <a:prstDash val="solid"/>
                      <a:round/>
                      <a:headEnd type="none" w="med" len="med"/>
                      <a:tailEnd type="none" w="med" len="med"/>
                    </a:lnT>
                    <a:lnB w="28575" cap="flat" cmpd="sng" algn="ctr">
                      <a:solidFill>
                        <a:srgbClr val="4D4D4D"/>
                      </a:solidFill>
                      <a:prstDash val="solid"/>
                      <a:round/>
                      <a:headEnd type="none" w="med" len="med"/>
                      <a:tailEnd type="none" w="med" len="med"/>
                    </a:lnB>
                    <a:lnTlToBr>
                      <a:noFill/>
                    </a:lnTlToBr>
                    <a:lnBlToTr>
                      <a:noFill/>
                    </a:lnBlToTr>
                    <a:solidFill>
                      <a:srgbClr val="4D4D4D"/>
                    </a:solidFill>
                  </a:tcPr>
                </a:tc>
                <a:tc rowSpan="2">
                  <a:txBody>
                    <a:bodyPr/>
                    <a:lstStyle/>
                    <a:p>
                      <a:pPr marL="0" marR="0" lvl="0" indent="0" algn="ctr" defTabSz="914400" rtl="0" eaLnBrk="0" fontAlgn="base" latinLnBrk="0" hangingPunct="0">
                        <a:lnSpc>
                          <a:spcPct val="90000"/>
                        </a:lnSpc>
                        <a:spcBef>
                          <a:spcPct val="30000"/>
                        </a:spcBef>
                        <a:spcAft>
                          <a:spcPct val="0"/>
                        </a:spcAft>
                        <a:buClrTx/>
                        <a:buSzTx/>
                        <a:buFontTx/>
                        <a:buNone/>
                        <a:tabLst/>
                      </a:pPr>
                      <a:r>
                        <a:rPr kumimoji="0" lang="it-IT" sz="2000" b="0" i="0" u="none" strike="noStrike" cap="none" normalizeH="0" baseline="0" dirty="0" err="1">
                          <a:ln>
                            <a:noFill/>
                          </a:ln>
                          <a:solidFill>
                            <a:schemeClr val="bg1"/>
                          </a:solidFill>
                          <a:effectLst/>
                          <a:latin typeface="Arial" charset="0"/>
                          <a:ea typeface="ＭＳ Ｐゴシック" pitchFamily="-109" charset="-128"/>
                        </a:rPr>
                        <a:t>Median</a:t>
                      </a:r>
                      <a:r>
                        <a:rPr kumimoji="0" lang="it-IT" sz="2000" b="0" i="0" u="none" strike="noStrike" cap="none" normalizeH="0" baseline="0" dirty="0">
                          <a:ln>
                            <a:noFill/>
                          </a:ln>
                          <a:solidFill>
                            <a:schemeClr val="bg1"/>
                          </a:solidFill>
                          <a:effectLst/>
                          <a:latin typeface="Arial" charset="0"/>
                          <a:ea typeface="ＭＳ Ｐゴシック" pitchFamily="-109" charset="-128"/>
                        </a:rPr>
                        <a:t> FU (</a:t>
                      </a:r>
                      <a:r>
                        <a:rPr kumimoji="0" lang="it-IT" sz="2000" b="0" i="0" u="none" strike="noStrike" cap="none" normalizeH="0" baseline="0" dirty="0" err="1">
                          <a:ln>
                            <a:noFill/>
                          </a:ln>
                          <a:solidFill>
                            <a:schemeClr val="bg1"/>
                          </a:solidFill>
                          <a:effectLst/>
                          <a:latin typeface="Arial" charset="0"/>
                          <a:ea typeface="ＭＳ Ｐゴシック" pitchFamily="-109" charset="-128"/>
                        </a:rPr>
                        <a:t>mo</a:t>
                      </a:r>
                      <a:r>
                        <a:rPr kumimoji="0" lang="it-IT" sz="2000" b="0" i="0" u="none" strike="noStrike" cap="none" normalizeH="0" baseline="0" dirty="0">
                          <a:ln>
                            <a:noFill/>
                          </a:ln>
                          <a:solidFill>
                            <a:schemeClr val="bg1"/>
                          </a:solidFill>
                          <a:effectLst/>
                          <a:latin typeface="Arial" charset="0"/>
                          <a:ea typeface="ＭＳ Ｐゴシック" pitchFamily="-109" charset="-128"/>
                        </a:rPr>
                        <a:t>.)</a:t>
                      </a:r>
                    </a:p>
                  </a:txBody>
                  <a:tcPr marL="0" anchor="ctr" horzOverflow="overflow">
                    <a:lnL w="28575" cap="flat" cmpd="sng" algn="ctr">
                      <a:solidFill>
                        <a:srgbClr val="4D4D4D"/>
                      </a:solidFill>
                      <a:prstDash val="solid"/>
                      <a:round/>
                      <a:headEnd type="none" w="med" len="med"/>
                      <a:tailEnd type="none" w="med" len="med"/>
                    </a:lnL>
                    <a:lnR w="28575" cap="flat" cmpd="sng" algn="ctr">
                      <a:solidFill>
                        <a:srgbClr val="4D4D4D"/>
                      </a:solidFill>
                      <a:prstDash val="solid"/>
                      <a:round/>
                      <a:headEnd type="none" w="med" len="med"/>
                      <a:tailEnd type="none" w="med" len="med"/>
                    </a:lnR>
                    <a:lnT w="28575" cap="flat" cmpd="sng" algn="ctr">
                      <a:solidFill>
                        <a:srgbClr val="4D4D4D"/>
                      </a:solidFill>
                      <a:prstDash val="solid"/>
                      <a:round/>
                      <a:headEnd type="none" w="med" len="med"/>
                      <a:tailEnd type="none" w="med" len="med"/>
                    </a:lnT>
                    <a:lnB w="28575" cap="flat" cmpd="sng" algn="ctr">
                      <a:solidFill>
                        <a:srgbClr val="4D4D4D"/>
                      </a:solidFill>
                      <a:prstDash val="solid"/>
                      <a:round/>
                      <a:headEnd type="none" w="med" len="med"/>
                      <a:tailEnd type="none" w="med" len="med"/>
                    </a:lnB>
                    <a:lnTlToBr>
                      <a:noFill/>
                    </a:lnTlToBr>
                    <a:lnBlToTr>
                      <a:noFill/>
                    </a:lnBlToTr>
                    <a:solidFill>
                      <a:srgbClr val="4D4D4D"/>
                    </a:solidFill>
                  </a:tcPr>
                </a:tc>
                <a:tc rowSpan="2">
                  <a:txBody>
                    <a:bodyPr/>
                    <a:lstStyle/>
                    <a:p>
                      <a:pPr marL="0" marR="0" lvl="0" indent="0" algn="ctr" defTabSz="914400" rtl="0" eaLnBrk="0" fontAlgn="base" latinLnBrk="0" hangingPunct="0">
                        <a:lnSpc>
                          <a:spcPct val="90000"/>
                        </a:lnSpc>
                        <a:spcBef>
                          <a:spcPct val="30000"/>
                        </a:spcBef>
                        <a:spcAft>
                          <a:spcPct val="0"/>
                        </a:spcAft>
                        <a:buClrTx/>
                        <a:buSzTx/>
                        <a:buFontTx/>
                        <a:buNone/>
                        <a:tabLst/>
                      </a:pPr>
                      <a:r>
                        <a:rPr kumimoji="0" lang="it-IT" sz="2000" b="0" i="0" u="none" strike="noStrike" cap="none" normalizeH="0" baseline="0" dirty="0">
                          <a:ln>
                            <a:noFill/>
                          </a:ln>
                          <a:solidFill>
                            <a:schemeClr val="bg1"/>
                          </a:solidFill>
                          <a:effectLst/>
                          <a:latin typeface="Arial" charset="0"/>
                          <a:ea typeface="ＭＳ Ｐゴシック" pitchFamily="-109" charset="-128"/>
                        </a:rPr>
                        <a:t>AI</a:t>
                      </a:r>
                    </a:p>
                  </a:txBody>
                  <a:tcPr marL="0" anchor="ctr" horzOverflow="overflow">
                    <a:lnL w="28575" cap="flat" cmpd="sng" algn="ctr">
                      <a:solidFill>
                        <a:srgbClr val="4D4D4D"/>
                      </a:solidFill>
                      <a:prstDash val="solid"/>
                      <a:round/>
                      <a:headEnd type="none" w="med" len="med"/>
                      <a:tailEnd type="none" w="med" len="med"/>
                    </a:lnL>
                    <a:lnR w="57150" cap="flat" cmpd="sng" algn="ctr">
                      <a:solidFill>
                        <a:schemeClr val="bg2"/>
                      </a:solidFill>
                      <a:prstDash val="solid"/>
                      <a:round/>
                      <a:headEnd type="none" w="med" len="med"/>
                      <a:tailEnd type="none" w="med" len="med"/>
                    </a:lnR>
                    <a:lnT w="28575" cap="flat" cmpd="sng" algn="ctr">
                      <a:solidFill>
                        <a:srgbClr val="4D4D4D"/>
                      </a:solidFill>
                      <a:prstDash val="solid"/>
                      <a:round/>
                      <a:headEnd type="none" w="med" len="med"/>
                      <a:tailEnd type="none" w="med" len="med"/>
                    </a:lnT>
                    <a:lnB w="28575" cap="flat" cmpd="sng" algn="ctr">
                      <a:solidFill>
                        <a:srgbClr val="4D4D4D"/>
                      </a:solidFill>
                      <a:prstDash val="solid"/>
                      <a:round/>
                      <a:headEnd type="none" w="med" len="med"/>
                      <a:tailEnd type="none" w="med" len="med"/>
                    </a:lnB>
                    <a:lnTlToBr>
                      <a:noFill/>
                    </a:lnTlToBr>
                    <a:lnBlToTr>
                      <a:noFill/>
                    </a:lnBlToTr>
                    <a:solidFill>
                      <a:srgbClr val="4D4D4D"/>
                    </a:solidFill>
                  </a:tcPr>
                </a:tc>
                <a:tc gridSpan="2">
                  <a:txBody>
                    <a:bodyPr/>
                    <a:lstStyle/>
                    <a:p>
                      <a:pPr marL="0" marR="0" lvl="0" indent="0" algn="ctr" defTabSz="914400" rtl="0" eaLnBrk="0" fontAlgn="base" latinLnBrk="0" hangingPunct="0">
                        <a:lnSpc>
                          <a:spcPct val="90000"/>
                        </a:lnSpc>
                        <a:spcBef>
                          <a:spcPct val="30000"/>
                        </a:spcBef>
                        <a:spcAft>
                          <a:spcPct val="0"/>
                        </a:spcAft>
                        <a:buClrTx/>
                        <a:buSzTx/>
                        <a:buFontTx/>
                        <a:buNone/>
                        <a:tabLst/>
                      </a:pPr>
                      <a:r>
                        <a:rPr kumimoji="0" lang="it-IT" sz="2000" b="0" i="0" u="none" strike="noStrike" cap="none" normalizeH="0" baseline="0" dirty="0" err="1">
                          <a:ln>
                            <a:noFill/>
                          </a:ln>
                          <a:solidFill>
                            <a:schemeClr val="tx1"/>
                          </a:solidFill>
                          <a:effectLst/>
                          <a:latin typeface="Arial" charset="0"/>
                          <a:ea typeface="ＭＳ Ｐゴシック" pitchFamily="-109" charset="-128"/>
                        </a:rPr>
                        <a:t>Efficacy</a:t>
                      </a:r>
                      <a:r>
                        <a:rPr kumimoji="0" lang="it-IT" sz="2000" b="0" i="0" u="none" strike="noStrike" cap="none" normalizeH="0" baseline="0" dirty="0">
                          <a:ln>
                            <a:noFill/>
                          </a:ln>
                          <a:solidFill>
                            <a:schemeClr val="tx1"/>
                          </a:solidFill>
                          <a:effectLst/>
                          <a:latin typeface="Arial" charset="0"/>
                          <a:ea typeface="ＭＳ Ｐゴシック" pitchFamily="-109" charset="-128"/>
                        </a:rPr>
                        <a:t>  [HR, </a:t>
                      </a:r>
                      <a:r>
                        <a:rPr kumimoji="0" lang="it-IT" sz="2000" b="0" i="1" u="none" strike="noStrike" cap="none" normalizeH="0" baseline="0" dirty="0" err="1">
                          <a:ln>
                            <a:noFill/>
                          </a:ln>
                          <a:solidFill>
                            <a:schemeClr val="tx1"/>
                          </a:solidFill>
                          <a:effectLst/>
                          <a:latin typeface="Arial" charset="0"/>
                          <a:ea typeface="ＭＳ Ｐゴシック" pitchFamily="-109" charset="-128"/>
                        </a:rPr>
                        <a:t>p</a:t>
                      </a:r>
                      <a:r>
                        <a:rPr kumimoji="0" lang="it-IT" sz="2000" b="0" i="0" u="none" strike="noStrike" cap="none" normalizeH="0" baseline="0" dirty="0">
                          <a:ln>
                            <a:noFill/>
                          </a:ln>
                          <a:solidFill>
                            <a:schemeClr val="tx1"/>
                          </a:solidFill>
                          <a:effectLst/>
                          <a:latin typeface="Arial" charset="0"/>
                          <a:ea typeface="ＭＳ Ｐゴシック" pitchFamily="-109" charset="-128"/>
                        </a:rPr>
                        <a:t>]</a:t>
                      </a:r>
                    </a:p>
                  </a:txBody>
                  <a:tcPr marL="0" anchor="ctr" horzOverflow="overflow">
                    <a:lnL w="57150" cap="flat" cmpd="sng" algn="ctr">
                      <a:solidFill>
                        <a:schemeClr val="bg2"/>
                      </a:solidFill>
                      <a:prstDash val="solid"/>
                      <a:round/>
                      <a:headEnd type="none" w="med" len="med"/>
                      <a:tailEnd type="none" w="med" len="med"/>
                    </a:lnL>
                    <a:lnR w="57150" cap="flat" cmpd="sng" algn="ctr">
                      <a:solidFill>
                        <a:schemeClr val="bg2"/>
                      </a:solidFill>
                      <a:prstDash val="solid"/>
                      <a:round/>
                      <a:headEnd type="none" w="med" len="med"/>
                      <a:tailEnd type="none" w="med" len="med"/>
                    </a:lnR>
                    <a:lnT w="57150" cap="flat" cmpd="sng" algn="ctr">
                      <a:solidFill>
                        <a:schemeClr val="bg2"/>
                      </a:solidFill>
                      <a:prstDash val="solid"/>
                      <a:round/>
                      <a:headEnd type="none" w="med" len="med"/>
                      <a:tailEnd type="none" w="med" len="med"/>
                    </a:lnT>
                    <a:lnB w="57150" cap="flat" cmpd="sng" algn="ctr">
                      <a:solidFill>
                        <a:schemeClr val="bg2"/>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0"/>
                  </a:ext>
                </a:extLst>
              </a:tr>
              <a:tr h="382588">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914400" rtl="0" eaLnBrk="0" fontAlgn="base" latinLnBrk="0" hangingPunct="0">
                        <a:lnSpc>
                          <a:spcPct val="90000"/>
                        </a:lnSpc>
                        <a:spcBef>
                          <a:spcPct val="30000"/>
                        </a:spcBef>
                        <a:spcAft>
                          <a:spcPct val="0"/>
                        </a:spcAft>
                        <a:buClrTx/>
                        <a:buSzTx/>
                        <a:buFontTx/>
                        <a:buNone/>
                        <a:tabLst/>
                      </a:pPr>
                      <a:r>
                        <a:rPr kumimoji="0" lang="it-IT" sz="2000" b="0" i="0" u="none" strike="noStrike" cap="none" normalizeH="0" baseline="0" dirty="0">
                          <a:ln>
                            <a:noFill/>
                          </a:ln>
                          <a:solidFill>
                            <a:schemeClr val="bg1"/>
                          </a:solidFill>
                          <a:effectLst/>
                          <a:latin typeface="Arial" charset="0"/>
                          <a:ea typeface="ＭＳ Ｐゴシック" pitchFamily="-109" charset="-128"/>
                        </a:rPr>
                        <a:t>DFS/EFS</a:t>
                      </a:r>
                    </a:p>
                  </a:txBody>
                  <a:tcPr marL="0" anchor="ctr" horzOverflow="overflow">
                    <a:lnL w="28575" cap="flat" cmpd="sng" algn="ctr">
                      <a:solidFill>
                        <a:srgbClr val="4D4D4D"/>
                      </a:solidFill>
                      <a:prstDash val="solid"/>
                      <a:round/>
                      <a:headEnd type="none" w="med" len="med"/>
                      <a:tailEnd type="none" w="med" len="med"/>
                    </a:lnL>
                    <a:lnR w="28575" cap="flat" cmpd="sng" algn="ctr">
                      <a:solidFill>
                        <a:srgbClr val="4D4D4D"/>
                      </a:solidFill>
                      <a:prstDash val="solid"/>
                      <a:round/>
                      <a:headEnd type="none" w="med" len="med"/>
                      <a:tailEnd type="none" w="med" len="med"/>
                    </a:lnR>
                    <a:lnT w="57150" cap="flat" cmpd="sng" algn="ctr">
                      <a:solidFill>
                        <a:schemeClr val="bg2"/>
                      </a:solidFill>
                      <a:prstDash val="solid"/>
                      <a:round/>
                      <a:headEnd type="none" w="med" len="med"/>
                      <a:tailEnd type="none" w="med" len="med"/>
                    </a:lnT>
                    <a:lnB w="28575" cap="flat" cmpd="sng" algn="ctr">
                      <a:solidFill>
                        <a:srgbClr val="4D4D4D"/>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90000"/>
                        </a:lnSpc>
                        <a:spcBef>
                          <a:spcPct val="30000"/>
                        </a:spcBef>
                        <a:spcAft>
                          <a:spcPct val="0"/>
                        </a:spcAft>
                        <a:buClrTx/>
                        <a:buSzTx/>
                        <a:buFontTx/>
                        <a:buNone/>
                        <a:tabLst/>
                      </a:pPr>
                      <a:r>
                        <a:rPr kumimoji="0" lang="it-IT" sz="2000" b="1" i="0" u="none" strike="noStrike" cap="none" normalizeH="0" baseline="0" dirty="0">
                          <a:ln>
                            <a:noFill/>
                          </a:ln>
                          <a:solidFill>
                            <a:schemeClr val="bg1"/>
                          </a:solidFill>
                          <a:effectLst/>
                          <a:latin typeface="Arial" charset="0"/>
                          <a:ea typeface="ＭＳ Ｐゴシック" pitchFamily="-109" charset="-128"/>
                        </a:rPr>
                        <a:t>OS</a:t>
                      </a:r>
                    </a:p>
                  </a:txBody>
                  <a:tcPr marL="0" anchor="ctr" horzOverflow="overflow">
                    <a:lnL w="28575" cap="flat" cmpd="sng" algn="ctr">
                      <a:solidFill>
                        <a:srgbClr val="4D4D4D"/>
                      </a:solidFill>
                      <a:prstDash val="solid"/>
                      <a:round/>
                      <a:headEnd type="none" w="med" len="med"/>
                      <a:tailEnd type="none" w="med" len="med"/>
                    </a:lnL>
                    <a:lnR w="28575" cap="flat" cmpd="sng" algn="ctr">
                      <a:solidFill>
                        <a:srgbClr val="4D4D4D"/>
                      </a:solidFill>
                      <a:prstDash val="solid"/>
                      <a:round/>
                      <a:headEnd type="none" w="med" len="med"/>
                      <a:tailEnd type="none" w="med" len="med"/>
                    </a:lnR>
                    <a:lnT w="57150" cap="flat" cmpd="sng" algn="ctr">
                      <a:solidFill>
                        <a:schemeClr val="bg2"/>
                      </a:solidFill>
                      <a:prstDash val="solid"/>
                      <a:round/>
                      <a:headEnd type="none" w="med" len="med"/>
                      <a:tailEnd type="none" w="med" len="med"/>
                    </a:lnT>
                    <a:lnB w="28575" cap="flat" cmpd="sng" algn="ctr">
                      <a:solidFill>
                        <a:srgbClr val="4D4D4D"/>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1"/>
                  </a:ext>
                </a:extLst>
              </a:tr>
              <a:tr h="458788">
                <a:tc rowSpan="2">
                  <a:txBody>
                    <a:bodyPr/>
                    <a:lstStyle/>
                    <a:p>
                      <a:pPr marL="0" marR="0" lvl="0" indent="0" algn="ctr" defTabSz="914400" rtl="0" eaLnBrk="0" fontAlgn="base" latinLnBrk="0" hangingPunct="0">
                        <a:lnSpc>
                          <a:spcPct val="90000"/>
                        </a:lnSpc>
                        <a:spcBef>
                          <a:spcPct val="30000"/>
                        </a:spcBef>
                        <a:spcAft>
                          <a:spcPct val="0"/>
                        </a:spcAft>
                        <a:buClrTx/>
                        <a:buSzTx/>
                        <a:buFontTx/>
                        <a:buNone/>
                        <a:tabLst/>
                      </a:pPr>
                      <a:r>
                        <a:rPr kumimoji="0" lang="it-IT" sz="1800" b="0" i="0" u="none" strike="noStrike" cap="none" normalizeH="0" baseline="0">
                          <a:ln>
                            <a:noFill/>
                          </a:ln>
                          <a:solidFill>
                            <a:schemeClr val="tx1"/>
                          </a:solidFill>
                          <a:effectLst/>
                          <a:latin typeface="Arial" charset="0"/>
                          <a:ea typeface="ＭＳ Ｐゴシック" pitchFamily="-109" charset="-128"/>
                        </a:rPr>
                        <a:t>Up-Front</a:t>
                      </a:r>
                    </a:p>
                  </a:txBody>
                  <a:tcPr marL="0" anchor="ctr" horzOverflow="overflow">
                    <a:lnL w="28575" cap="flat" cmpd="sng" algn="ctr">
                      <a:solidFill>
                        <a:srgbClr val="4D4D4D"/>
                      </a:solidFill>
                      <a:prstDash val="solid"/>
                      <a:round/>
                      <a:headEnd type="none" w="med" len="med"/>
                      <a:tailEnd type="none" w="med" len="med"/>
                    </a:lnL>
                    <a:lnR w="28575" cap="flat" cmpd="sng" algn="ctr">
                      <a:solidFill>
                        <a:srgbClr val="4D4D4D"/>
                      </a:solidFill>
                      <a:prstDash val="solid"/>
                      <a:round/>
                      <a:headEnd type="none" w="med" len="med"/>
                      <a:tailEnd type="none" w="med" len="med"/>
                    </a:lnR>
                    <a:lnT w="28575" cap="flat" cmpd="sng" algn="ctr">
                      <a:solidFill>
                        <a:srgbClr val="4D4D4D"/>
                      </a:solidFill>
                      <a:prstDash val="solid"/>
                      <a:round/>
                      <a:headEnd type="none" w="med" len="med"/>
                      <a:tailEnd type="none" w="med" len="med"/>
                    </a:lnT>
                    <a:lnB w="28575" cap="flat" cmpd="sng" algn="ctr">
                      <a:solidFill>
                        <a:srgbClr val="4D4D4D"/>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0" fontAlgn="base" latinLnBrk="0" hangingPunct="0">
                        <a:lnSpc>
                          <a:spcPct val="90000"/>
                        </a:lnSpc>
                        <a:spcBef>
                          <a:spcPct val="30000"/>
                        </a:spcBef>
                        <a:spcAft>
                          <a:spcPct val="0"/>
                        </a:spcAft>
                        <a:buClrTx/>
                        <a:buSzTx/>
                        <a:buFontTx/>
                        <a:buNone/>
                        <a:tabLst/>
                      </a:pPr>
                      <a:r>
                        <a:rPr kumimoji="0" lang="it-IT" sz="1800" b="0" i="0" u="none" strike="noStrike" cap="none" normalizeH="0" baseline="0">
                          <a:ln>
                            <a:noFill/>
                          </a:ln>
                          <a:solidFill>
                            <a:schemeClr val="tx1"/>
                          </a:solidFill>
                          <a:effectLst/>
                          <a:latin typeface="Arial" charset="0"/>
                          <a:ea typeface="ＭＳ Ｐゴシック" pitchFamily="-109" charset="-128"/>
                        </a:rPr>
                        <a:t>ATAC</a:t>
                      </a:r>
                    </a:p>
                  </a:txBody>
                  <a:tcPr marL="0" anchor="ctr" horzOverflow="overflow">
                    <a:lnL w="28575" cap="flat" cmpd="sng" algn="ctr">
                      <a:solidFill>
                        <a:srgbClr val="4D4D4D"/>
                      </a:solidFill>
                      <a:prstDash val="solid"/>
                      <a:round/>
                      <a:headEnd type="none" w="med" len="med"/>
                      <a:tailEnd type="none" w="med" len="med"/>
                    </a:lnL>
                    <a:lnR w="28575" cap="flat" cmpd="sng" algn="ctr">
                      <a:solidFill>
                        <a:srgbClr val="4D4D4D"/>
                      </a:solidFill>
                      <a:prstDash val="solid"/>
                      <a:round/>
                      <a:headEnd type="none" w="med" len="med"/>
                      <a:tailEnd type="none" w="med" len="med"/>
                    </a:lnR>
                    <a:lnT w="28575" cap="flat" cmpd="sng" algn="ctr">
                      <a:solidFill>
                        <a:srgbClr val="4D4D4D"/>
                      </a:solidFill>
                      <a:prstDash val="solid"/>
                      <a:round/>
                      <a:headEnd type="none" w="med" len="med"/>
                      <a:tailEnd type="none" w="med" len="med"/>
                    </a:lnT>
                    <a:lnB w="28575" cap="flat" cmpd="sng" algn="ctr">
                      <a:solidFill>
                        <a:srgbClr val="4D4D4D"/>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0" fontAlgn="base" latinLnBrk="0" hangingPunct="0">
                        <a:lnSpc>
                          <a:spcPct val="90000"/>
                        </a:lnSpc>
                        <a:spcBef>
                          <a:spcPct val="30000"/>
                        </a:spcBef>
                        <a:spcAft>
                          <a:spcPct val="0"/>
                        </a:spcAft>
                        <a:buClrTx/>
                        <a:buSzTx/>
                        <a:buFontTx/>
                        <a:buNone/>
                        <a:tabLst/>
                      </a:pPr>
                      <a:r>
                        <a:rPr kumimoji="0" lang="it-IT" sz="1800" b="0" i="0" u="none" strike="noStrike" cap="none" normalizeH="0" baseline="0">
                          <a:ln>
                            <a:noFill/>
                          </a:ln>
                          <a:solidFill>
                            <a:schemeClr val="tx1"/>
                          </a:solidFill>
                          <a:effectLst/>
                          <a:latin typeface="Arial" charset="0"/>
                          <a:ea typeface="ＭＳ Ｐゴシック" pitchFamily="-109" charset="-128"/>
                        </a:rPr>
                        <a:t>6186</a:t>
                      </a:r>
                    </a:p>
                  </a:txBody>
                  <a:tcPr marL="0" anchor="ctr" horzOverflow="overflow">
                    <a:lnL w="28575" cap="flat" cmpd="sng" algn="ctr">
                      <a:solidFill>
                        <a:srgbClr val="4D4D4D"/>
                      </a:solidFill>
                      <a:prstDash val="solid"/>
                      <a:round/>
                      <a:headEnd type="none" w="med" len="med"/>
                      <a:tailEnd type="none" w="med" len="med"/>
                    </a:lnL>
                    <a:lnR w="28575" cap="flat" cmpd="sng" algn="ctr">
                      <a:solidFill>
                        <a:srgbClr val="4D4D4D"/>
                      </a:solidFill>
                      <a:prstDash val="solid"/>
                      <a:round/>
                      <a:headEnd type="none" w="med" len="med"/>
                      <a:tailEnd type="none" w="med" len="med"/>
                    </a:lnR>
                    <a:lnT w="28575" cap="flat" cmpd="sng" algn="ctr">
                      <a:solidFill>
                        <a:srgbClr val="4D4D4D"/>
                      </a:solidFill>
                      <a:prstDash val="solid"/>
                      <a:round/>
                      <a:headEnd type="none" w="med" len="med"/>
                      <a:tailEnd type="none" w="med" len="med"/>
                    </a:lnT>
                    <a:lnB w="28575" cap="flat" cmpd="sng" algn="ctr">
                      <a:solidFill>
                        <a:srgbClr val="4D4D4D"/>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0" fontAlgn="base" latinLnBrk="0" hangingPunct="0">
                        <a:lnSpc>
                          <a:spcPct val="90000"/>
                        </a:lnSpc>
                        <a:spcBef>
                          <a:spcPct val="30000"/>
                        </a:spcBef>
                        <a:spcAft>
                          <a:spcPct val="0"/>
                        </a:spcAft>
                        <a:buClrTx/>
                        <a:buSzTx/>
                        <a:buFontTx/>
                        <a:buNone/>
                        <a:tabLst/>
                      </a:pPr>
                      <a:r>
                        <a:rPr kumimoji="0" lang="it-IT" sz="1800" b="0" i="0" u="none" strike="noStrike" cap="none" normalizeH="0" baseline="0">
                          <a:ln>
                            <a:noFill/>
                          </a:ln>
                          <a:solidFill>
                            <a:schemeClr val="tx1"/>
                          </a:solidFill>
                          <a:effectLst/>
                          <a:latin typeface="Arial" charset="0"/>
                          <a:ea typeface="ＭＳ Ｐゴシック" pitchFamily="-109" charset="-128"/>
                        </a:rPr>
                        <a:t>Lancet Oncol 2008</a:t>
                      </a:r>
                    </a:p>
                  </a:txBody>
                  <a:tcPr marL="0" anchor="ctr" horzOverflow="overflow">
                    <a:lnL w="28575" cap="flat" cmpd="sng" algn="ctr">
                      <a:solidFill>
                        <a:srgbClr val="4D4D4D"/>
                      </a:solidFill>
                      <a:prstDash val="solid"/>
                      <a:round/>
                      <a:headEnd type="none" w="med" len="med"/>
                      <a:tailEnd type="none" w="med" len="med"/>
                    </a:lnL>
                    <a:lnR w="28575" cap="flat" cmpd="sng" algn="ctr">
                      <a:solidFill>
                        <a:srgbClr val="4D4D4D"/>
                      </a:solidFill>
                      <a:prstDash val="solid"/>
                      <a:round/>
                      <a:headEnd type="none" w="med" len="med"/>
                      <a:tailEnd type="none" w="med" len="med"/>
                    </a:lnR>
                    <a:lnT w="28575" cap="flat" cmpd="sng" algn="ctr">
                      <a:solidFill>
                        <a:srgbClr val="4D4D4D"/>
                      </a:solidFill>
                      <a:prstDash val="solid"/>
                      <a:round/>
                      <a:headEnd type="none" w="med" len="med"/>
                      <a:tailEnd type="none" w="med" len="med"/>
                    </a:lnT>
                    <a:lnB w="28575" cap="flat" cmpd="sng" algn="ctr">
                      <a:solidFill>
                        <a:srgbClr val="4D4D4D"/>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0" fontAlgn="base" latinLnBrk="0" hangingPunct="0">
                        <a:lnSpc>
                          <a:spcPct val="90000"/>
                        </a:lnSpc>
                        <a:spcBef>
                          <a:spcPct val="30000"/>
                        </a:spcBef>
                        <a:spcAft>
                          <a:spcPct val="0"/>
                        </a:spcAft>
                        <a:buClrTx/>
                        <a:buSzTx/>
                        <a:buFontTx/>
                        <a:buNone/>
                        <a:tabLst/>
                      </a:pPr>
                      <a:r>
                        <a:rPr kumimoji="0" lang="it-IT" sz="1800" b="0" i="0" u="none" strike="noStrike" cap="none" normalizeH="0" baseline="0">
                          <a:ln>
                            <a:noFill/>
                          </a:ln>
                          <a:solidFill>
                            <a:schemeClr val="tx1"/>
                          </a:solidFill>
                          <a:effectLst/>
                          <a:latin typeface="Arial" charset="0"/>
                          <a:ea typeface="ＭＳ Ｐゴシック" pitchFamily="-109" charset="-128"/>
                        </a:rPr>
                        <a:t>100</a:t>
                      </a:r>
                    </a:p>
                  </a:txBody>
                  <a:tcPr marL="0" anchor="ctr" horzOverflow="overflow">
                    <a:lnL w="28575" cap="flat" cmpd="sng" algn="ctr">
                      <a:solidFill>
                        <a:srgbClr val="4D4D4D"/>
                      </a:solidFill>
                      <a:prstDash val="solid"/>
                      <a:round/>
                      <a:headEnd type="none" w="med" len="med"/>
                      <a:tailEnd type="none" w="med" len="med"/>
                    </a:lnL>
                    <a:lnR w="28575" cap="flat" cmpd="sng" algn="ctr">
                      <a:solidFill>
                        <a:srgbClr val="4D4D4D"/>
                      </a:solidFill>
                      <a:prstDash val="solid"/>
                      <a:round/>
                      <a:headEnd type="none" w="med" len="med"/>
                      <a:tailEnd type="none" w="med" len="med"/>
                    </a:lnR>
                    <a:lnT w="28575" cap="flat" cmpd="sng" algn="ctr">
                      <a:solidFill>
                        <a:srgbClr val="4D4D4D"/>
                      </a:solidFill>
                      <a:prstDash val="solid"/>
                      <a:round/>
                      <a:headEnd type="none" w="med" len="med"/>
                      <a:tailEnd type="none" w="med" len="med"/>
                    </a:lnT>
                    <a:lnB w="28575" cap="flat" cmpd="sng" algn="ctr">
                      <a:solidFill>
                        <a:srgbClr val="4D4D4D"/>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0" fontAlgn="base" latinLnBrk="0" hangingPunct="0">
                        <a:lnSpc>
                          <a:spcPct val="90000"/>
                        </a:lnSpc>
                        <a:spcBef>
                          <a:spcPct val="30000"/>
                        </a:spcBef>
                        <a:spcAft>
                          <a:spcPct val="0"/>
                        </a:spcAft>
                        <a:buClrTx/>
                        <a:buSzTx/>
                        <a:buFontTx/>
                        <a:buNone/>
                        <a:tabLst/>
                      </a:pPr>
                      <a:r>
                        <a:rPr kumimoji="0" lang="it-IT" sz="1800" b="0" i="0" u="none" strike="noStrike" cap="none" normalizeH="0" baseline="0">
                          <a:ln>
                            <a:noFill/>
                          </a:ln>
                          <a:solidFill>
                            <a:schemeClr val="tx1"/>
                          </a:solidFill>
                          <a:effectLst/>
                          <a:latin typeface="Arial" charset="0"/>
                          <a:ea typeface="ＭＳ Ｐゴシック" pitchFamily="-109" charset="-128"/>
                        </a:rPr>
                        <a:t>ANA</a:t>
                      </a:r>
                    </a:p>
                  </a:txBody>
                  <a:tcPr marL="0" anchor="ctr" horzOverflow="overflow">
                    <a:lnL w="28575" cap="flat" cmpd="sng" algn="ctr">
                      <a:solidFill>
                        <a:srgbClr val="4D4D4D"/>
                      </a:solidFill>
                      <a:prstDash val="solid"/>
                      <a:round/>
                      <a:headEnd type="none" w="med" len="med"/>
                      <a:tailEnd type="none" w="med" len="med"/>
                    </a:lnL>
                    <a:lnR w="28575" cap="flat" cmpd="sng" algn="ctr">
                      <a:solidFill>
                        <a:srgbClr val="4D4D4D"/>
                      </a:solidFill>
                      <a:prstDash val="solid"/>
                      <a:round/>
                      <a:headEnd type="none" w="med" len="med"/>
                      <a:tailEnd type="none" w="med" len="med"/>
                    </a:lnR>
                    <a:lnT w="28575" cap="flat" cmpd="sng" algn="ctr">
                      <a:solidFill>
                        <a:srgbClr val="4D4D4D"/>
                      </a:solidFill>
                      <a:prstDash val="solid"/>
                      <a:round/>
                      <a:headEnd type="none" w="med" len="med"/>
                      <a:tailEnd type="none" w="med" len="med"/>
                    </a:lnT>
                    <a:lnB w="28575" cap="flat" cmpd="sng" algn="ctr">
                      <a:solidFill>
                        <a:srgbClr val="4D4D4D"/>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0" fontAlgn="base" latinLnBrk="0" hangingPunct="0">
                        <a:lnSpc>
                          <a:spcPct val="90000"/>
                        </a:lnSpc>
                        <a:spcBef>
                          <a:spcPct val="30000"/>
                        </a:spcBef>
                        <a:spcAft>
                          <a:spcPct val="0"/>
                        </a:spcAft>
                        <a:buClrTx/>
                        <a:buSzTx/>
                        <a:buFontTx/>
                        <a:buNone/>
                        <a:tabLst/>
                      </a:pPr>
                      <a:r>
                        <a:rPr kumimoji="0" lang="it-IT" sz="1800" b="0" i="0" u="none" strike="noStrike" cap="none" normalizeH="0" baseline="0" dirty="0">
                          <a:ln>
                            <a:noFill/>
                          </a:ln>
                          <a:solidFill>
                            <a:schemeClr val="tx1"/>
                          </a:solidFill>
                          <a:effectLst/>
                          <a:latin typeface="Arial" charset="0"/>
                          <a:ea typeface="ＭＳ Ｐゴシック" pitchFamily="-109" charset="-128"/>
                        </a:rPr>
                        <a:t>0.90 (0.025)</a:t>
                      </a:r>
                    </a:p>
                  </a:txBody>
                  <a:tcPr marL="0" anchor="ctr" horzOverflow="overflow">
                    <a:lnL w="28575" cap="flat" cmpd="sng" algn="ctr">
                      <a:solidFill>
                        <a:srgbClr val="4D4D4D"/>
                      </a:solidFill>
                      <a:prstDash val="solid"/>
                      <a:round/>
                      <a:headEnd type="none" w="med" len="med"/>
                      <a:tailEnd type="none" w="med" len="med"/>
                    </a:lnL>
                    <a:lnR w="28575" cap="flat" cmpd="sng" algn="ctr">
                      <a:solidFill>
                        <a:srgbClr val="4D4D4D"/>
                      </a:solidFill>
                      <a:prstDash val="solid"/>
                      <a:round/>
                      <a:headEnd type="none" w="med" len="med"/>
                      <a:tailEnd type="none" w="med" len="med"/>
                    </a:lnR>
                    <a:lnT w="28575" cap="flat" cmpd="sng" algn="ctr">
                      <a:solidFill>
                        <a:srgbClr val="4D4D4D"/>
                      </a:solidFill>
                      <a:prstDash val="solid"/>
                      <a:round/>
                      <a:headEnd type="none" w="med" len="med"/>
                      <a:tailEnd type="none" w="med" len="med"/>
                    </a:lnT>
                    <a:lnB w="28575" cap="flat" cmpd="sng" algn="ctr">
                      <a:solidFill>
                        <a:srgbClr val="4D4D4D"/>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0" fontAlgn="base" latinLnBrk="0" hangingPunct="0">
                        <a:lnSpc>
                          <a:spcPct val="90000"/>
                        </a:lnSpc>
                        <a:spcBef>
                          <a:spcPct val="30000"/>
                        </a:spcBef>
                        <a:spcAft>
                          <a:spcPct val="0"/>
                        </a:spcAft>
                        <a:buClrTx/>
                        <a:buSzTx/>
                        <a:buFontTx/>
                        <a:buNone/>
                        <a:tabLst/>
                      </a:pPr>
                      <a:r>
                        <a:rPr kumimoji="0" lang="it-IT" sz="1800" b="1" i="0" u="none" strike="noStrike" cap="none" normalizeH="0" baseline="0">
                          <a:ln>
                            <a:noFill/>
                          </a:ln>
                          <a:solidFill>
                            <a:srgbClr val="000000"/>
                          </a:solidFill>
                          <a:effectLst/>
                          <a:latin typeface="Arial" charset="0"/>
                          <a:ea typeface="ＭＳ Ｐゴシック" pitchFamily="-109" charset="-128"/>
                        </a:rPr>
                        <a:t>1.00 (0.99)</a:t>
                      </a:r>
                    </a:p>
                  </a:txBody>
                  <a:tcPr marL="0" anchor="ctr" horzOverflow="overflow">
                    <a:lnL w="28575" cap="flat" cmpd="sng" algn="ctr">
                      <a:solidFill>
                        <a:srgbClr val="4D4D4D"/>
                      </a:solidFill>
                      <a:prstDash val="solid"/>
                      <a:round/>
                      <a:headEnd type="none" w="med" len="med"/>
                      <a:tailEnd type="none" w="med" len="med"/>
                    </a:lnL>
                    <a:lnR w="28575" cap="flat" cmpd="sng" algn="ctr">
                      <a:solidFill>
                        <a:srgbClr val="4D4D4D"/>
                      </a:solidFill>
                      <a:prstDash val="solid"/>
                      <a:round/>
                      <a:headEnd type="none" w="med" len="med"/>
                      <a:tailEnd type="none" w="med" len="med"/>
                    </a:lnR>
                    <a:lnT w="28575" cap="flat" cmpd="sng" algn="ctr">
                      <a:solidFill>
                        <a:srgbClr val="4D4D4D"/>
                      </a:solidFill>
                      <a:prstDash val="solid"/>
                      <a:round/>
                      <a:headEnd type="none" w="med" len="med"/>
                      <a:tailEnd type="none" w="med" len="med"/>
                    </a:lnT>
                    <a:lnB w="28575" cap="flat" cmpd="sng" algn="ctr">
                      <a:solidFill>
                        <a:srgbClr val="4D4D4D"/>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2"/>
                  </a:ext>
                </a:extLst>
              </a:tr>
              <a:tr h="444500">
                <a:tc vMerge="1">
                  <a:txBody>
                    <a:bodyPr/>
                    <a:lstStyle/>
                    <a:p>
                      <a:endParaRPr lang="en-US"/>
                    </a:p>
                  </a:txBody>
                  <a:tcPr/>
                </a:tc>
                <a:tc>
                  <a:txBody>
                    <a:bodyPr/>
                    <a:lstStyle/>
                    <a:p>
                      <a:pPr marL="0" marR="0" lvl="0" indent="0" algn="ctr" defTabSz="914400" rtl="0" eaLnBrk="0" fontAlgn="base" latinLnBrk="0" hangingPunct="0">
                        <a:lnSpc>
                          <a:spcPct val="90000"/>
                        </a:lnSpc>
                        <a:spcBef>
                          <a:spcPct val="30000"/>
                        </a:spcBef>
                        <a:spcAft>
                          <a:spcPct val="0"/>
                        </a:spcAft>
                        <a:buClrTx/>
                        <a:buSzTx/>
                        <a:buFontTx/>
                        <a:buNone/>
                        <a:tabLst/>
                      </a:pPr>
                      <a:r>
                        <a:rPr kumimoji="0" lang="it-IT" sz="1800" b="0" i="0" u="none" strike="noStrike" cap="none" normalizeH="0" baseline="0">
                          <a:ln>
                            <a:noFill/>
                          </a:ln>
                          <a:solidFill>
                            <a:schemeClr val="tx1"/>
                          </a:solidFill>
                          <a:effectLst/>
                          <a:latin typeface="Arial" charset="0"/>
                          <a:ea typeface="ＭＳ Ｐゴシック" pitchFamily="-109" charset="-128"/>
                        </a:rPr>
                        <a:t>BIG-1-98</a:t>
                      </a:r>
                    </a:p>
                  </a:txBody>
                  <a:tcPr marL="0" anchor="ctr" horzOverflow="overflow">
                    <a:lnL w="28575" cap="flat" cmpd="sng" algn="ctr">
                      <a:solidFill>
                        <a:srgbClr val="4D4D4D"/>
                      </a:solidFill>
                      <a:prstDash val="solid"/>
                      <a:round/>
                      <a:headEnd type="none" w="med" len="med"/>
                      <a:tailEnd type="none" w="med" len="med"/>
                    </a:lnL>
                    <a:lnR w="28575" cap="flat" cmpd="sng" algn="ctr">
                      <a:solidFill>
                        <a:srgbClr val="4D4D4D"/>
                      </a:solidFill>
                      <a:prstDash val="solid"/>
                      <a:round/>
                      <a:headEnd type="none" w="med" len="med"/>
                      <a:tailEnd type="none" w="med" len="med"/>
                    </a:lnR>
                    <a:lnT w="28575" cap="flat" cmpd="sng" algn="ctr">
                      <a:solidFill>
                        <a:srgbClr val="4D4D4D"/>
                      </a:solidFill>
                      <a:prstDash val="solid"/>
                      <a:round/>
                      <a:headEnd type="none" w="med" len="med"/>
                      <a:tailEnd type="none" w="med" len="med"/>
                    </a:lnT>
                    <a:lnB w="28575" cap="flat" cmpd="sng" algn="ctr">
                      <a:solidFill>
                        <a:srgbClr val="4D4D4D"/>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0" fontAlgn="base" latinLnBrk="0" hangingPunct="0">
                        <a:lnSpc>
                          <a:spcPct val="90000"/>
                        </a:lnSpc>
                        <a:spcBef>
                          <a:spcPct val="30000"/>
                        </a:spcBef>
                        <a:spcAft>
                          <a:spcPct val="0"/>
                        </a:spcAft>
                        <a:buClrTx/>
                        <a:buSzTx/>
                        <a:buFontTx/>
                        <a:buNone/>
                        <a:tabLst/>
                      </a:pPr>
                      <a:r>
                        <a:rPr kumimoji="0" lang="it-IT" sz="1800" b="0" i="0" u="none" strike="noStrike" cap="none" normalizeH="0" baseline="0">
                          <a:ln>
                            <a:noFill/>
                          </a:ln>
                          <a:solidFill>
                            <a:schemeClr val="tx1"/>
                          </a:solidFill>
                          <a:effectLst/>
                          <a:latin typeface="Arial" charset="0"/>
                          <a:ea typeface="ＭＳ Ｐゴシック" pitchFamily="-109" charset="-128"/>
                        </a:rPr>
                        <a:t>4922</a:t>
                      </a:r>
                    </a:p>
                  </a:txBody>
                  <a:tcPr marL="0" anchor="ctr" horzOverflow="overflow">
                    <a:lnL w="28575" cap="flat" cmpd="sng" algn="ctr">
                      <a:solidFill>
                        <a:srgbClr val="4D4D4D"/>
                      </a:solidFill>
                      <a:prstDash val="solid"/>
                      <a:round/>
                      <a:headEnd type="none" w="med" len="med"/>
                      <a:tailEnd type="none" w="med" len="med"/>
                    </a:lnL>
                    <a:lnR w="28575" cap="flat" cmpd="sng" algn="ctr">
                      <a:solidFill>
                        <a:srgbClr val="4D4D4D"/>
                      </a:solidFill>
                      <a:prstDash val="solid"/>
                      <a:round/>
                      <a:headEnd type="none" w="med" len="med"/>
                      <a:tailEnd type="none" w="med" len="med"/>
                    </a:lnR>
                    <a:lnT w="28575" cap="flat" cmpd="sng" algn="ctr">
                      <a:solidFill>
                        <a:srgbClr val="4D4D4D"/>
                      </a:solidFill>
                      <a:prstDash val="solid"/>
                      <a:round/>
                      <a:headEnd type="none" w="med" len="med"/>
                      <a:tailEnd type="none" w="med" len="med"/>
                    </a:lnT>
                    <a:lnB w="28575" cap="flat" cmpd="sng" algn="ctr">
                      <a:solidFill>
                        <a:srgbClr val="4D4D4D"/>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0" fontAlgn="base" latinLnBrk="0" hangingPunct="0">
                        <a:lnSpc>
                          <a:spcPct val="90000"/>
                        </a:lnSpc>
                        <a:spcBef>
                          <a:spcPct val="30000"/>
                        </a:spcBef>
                        <a:spcAft>
                          <a:spcPct val="0"/>
                        </a:spcAft>
                        <a:buClrTx/>
                        <a:buSzTx/>
                        <a:buFontTx/>
                        <a:buNone/>
                        <a:tabLst/>
                      </a:pPr>
                      <a:r>
                        <a:rPr kumimoji="0" lang="it-IT" sz="1800" b="0" i="0" u="none" strike="noStrike" cap="none" normalizeH="0" baseline="0">
                          <a:ln>
                            <a:noFill/>
                          </a:ln>
                          <a:solidFill>
                            <a:schemeClr val="tx1"/>
                          </a:solidFill>
                          <a:effectLst/>
                          <a:latin typeface="Arial" charset="0"/>
                          <a:ea typeface="ＭＳ Ｐゴシック" pitchFamily="-109" charset="-128"/>
                        </a:rPr>
                        <a:t>JCO 2007</a:t>
                      </a:r>
                    </a:p>
                  </a:txBody>
                  <a:tcPr marL="0" anchor="ctr" horzOverflow="overflow">
                    <a:lnL w="28575" cap="flat" cmpd="sng" algn="ctr">
                      <a:solidFill>
                        <a:srgbClr val="4D4D4D"/>
                      </a:solidFill>
                      <a:prstDash val="solid"/>
                      <a:round/>
                      <a:headEnd type="none" w="med" len="med"/>
                      <a:tailEnd type="none" w="med" len="med"/>
                    </a:lnL>
                    <a:lnR w="28575" cap="flat" cmpd="sng" algn="ctr">
                      <a:solidFill>
                        <a:srgbClr val="4D4D4D"/>
                      </a:solidFill>
                      <a:prstDash val="solid"/>
                      <a:round/>
                      <a:headEnd type="none" w="med" len="med"/>
                      <a:tailEnd type="none" w="med" len="med"/>
                    </a:lnR>
                    <a:lnT w="28575" cap="flat" cmpd="sng" algn="ctr">
                      <a:solidFill>
                        <a:srgbClr val="4D4D4D"/>
                      </a:solidFill>
                      <a:prstDash val="solid"/>
                      <a:round/>
                      <a:headEnd type="none" w="med" len="med"/>
                      <a:tailEnd type="none" w="med" len="med"/>
                    </a:lnT>
                    <a:lnB w="28575" cap="flat" cmpd="sng" algn="ctr">
                      <a:solidFill>
                        <a:srgbClr val="4D4D4D"/>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0" fontAlgn="base" latinLnBrk="0" hangingPunct="0">
                        <a:lnSpc>
                          <a:spcPct val="90000"/>
                        </a:lnSpc>
                        <a:spcBef>
                          <a:spcPct val="30000"/>
                        </a:spcBef>
                        <a:spcAft>
                          <a:spcPct val="0"/>
                        </a:spcAft>
                        <a:buClrTx/>
                        <a:buSzTx/>
                        <a:buFontTx/>
                        <a:buNone/>
                        <a:tabLst/>
                      </a:pPr>
                      <a:r>
                        <a:rPr kumimoji="0" lang="it-IT" sz="1800" b="0" i="0" u="none" strike="noStrike" cap="none" normalizeH="0" baseline="0">
                          <a:ln>
                            <a:noFill/>
                          </a:ln>
                          <a:solidFill>
                            <a:schemeClr val="tx1"/>
                          </a:solidFill>
                          <a:effectLst/>
                          <a:latin typeface="Arial" charset="0"/>
                          <a:ea typeface="ＭＳ Ｐゴシック" pitchFamily="-109" charset="-128"/>
                        </a:rPr>
                        <a:t>51</a:t>
                      </a:r>
                    </a:p>
                  </a:txBody>
                  <a:tcPr marL="0" anchor="ctr" horzOverflow="overflow">
                    <a:lnL w="28575" cap="flat" cmpd="sng" algn="ctr">
                      <a:solidFill>
                        <a:srgbClr val="4D4D4D"/>
                      </a:solidFill>
                      <a:prstDash val="solid"/>
                      <a:round/>
                      <a:headEnd type="none" w="med" len="med"/>
                      <a:tailEnd type="none" w="med" len="med"/>
                    </a:lnL>
                    <a:lnR w="28575" cap="flat" cmpd="sng" algn="ctr">
                      <a:solidFill>
                        <a:srgbClr val="4D4D4D"/>
                      </a:solidFill>
                      <a:prstDash val="solid"/>
                      <a:round/>
                      <a:headEnd type="none" w="med" len="med"/>
                      <a:tailEnd type="none" w="med" len="med"/>
                    </a:lnR>
                    <a:lnT w="28575" cap="flat" cmpd="sng" algn="ctr">
                      <a:solidFill>
                        <a:srgbClr val="4D4D4D"/>
                      </a:solidFill>
                      <a:prstDash val="solid"/>
                      <a:round/>
                      <a:headEnd type="none" w="med" len="med"/>
                      <a:tailEnd type="none" w="med" len="med"/>
                    </a:lnT>
                    <a:lnB w="28575" cap="flat" cmpd="sng" algn="ctr">
                      <a:solidFill>
                        <a:srgbClr val="4D4D4D"/>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0" fontAlgn="base" latinLnBrk="0" hangingPunct="0">
                        <a:lnSpc>
                          <a:spcPct val="90000"/>
                        </a:lnSpc>
                        <a:spcBef>
                          <a:spcPct val="30000"/>
                        </a:spcBef>
                        <a:spcAft>
                          <a:spcPct val="0"/>
                        </a:spcAft>
                        <a:buClrTx/>
                        <a:buSzTx/>
                        <a:buFontTx/>
                        <a:buNone/>
                        <a:tabLst/>
                      </a:pPr>
                      <a:r>
                        <a:rPr kumimoji="0" lang="it-IT" sz="1800" b="0" i="0" u="none" strike="noStrike" cap="none" normalizeH="0" baseline="0">
                          <a:ln>
                            <a:noFill/>
                          </a:ln>
                          <a:solidFill>
                            <a:schemeClr val="tx1"/>
                          </a:solidFill>
                          <a:effectLst/>
                          <a:latin typeface="Arial" charset="0"/>
                          <a:ea typeface="ＭＳ Ｐゴシック" pitchFamily="-109" charset="-128"/>
                        </a:rPr>
                        <a:t>LET</a:t>
                      </a:r>
                    </a:p>
                  </a:txBody>
                  <a:tcPr marL="0" anchor="ctr" horzOverflow="overflow">
                    <a:lnL w="28575" cap="flat" cmpd="sng" algn="ctr">
                      <a:solidFill>
                        <a:srgbClr val="4D4D4D"/>
                      </a:solidFill>
                      <a:prstDash val="solid"/>
                      <a:round/>
                      <a:headEnd type="none" w="med" len="med"/>
                      <a:tailEnd type="none" w="med" len="med"/>
                    </a:lnL>
                    <a:lnR w="28575" cap="flat" cmpd="sng" algn="ctr">
                      <a:solidFill>
                        <a:srgbClr val="4D4D4D"/>
                      </a:solidFill>
                      <a:prstDash val="solid"/>
                      <a:round/>
                      <a:headEnd type="none" w="med" len="med"/>
                      <a:tailEnd type="none" w="med" len="med"/>
                    </a:lnR>
                    <a:lnT w="28575" cap="flat" cmpd="sng" algn="ctr">
                      <a:solidFill>
                        <a:srgbClr val="4D4D4D"/>
                      </a:solidFill>
                      <a:prstDash val="solid"/>
                      <a:round/>
                      <a:headEnd type="none" w="med" len="med"/>
                      <a:tailEnd type="none" w="med" len="med"/>
                    </a:lnT>
                    <a:lnB w="28575" cap="flat" cmpd="sng" algn="ctr">
                      <a:solidFill>
                        <a:srgbClr val="4D4D4D"/>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0" fontAlgn="base" latinLnBrk="0" hangingPunct="0">
                        <a:lnSpc>
                          <a:spcPct val="90000"/>
                        </a:lnSpc>
                        <a:spcBef>
                          <a:spcPct val="30000"/>
                        </a:spcBef>
                        <a:spcAft>
                          <a:spcPct val="0"/>
                        </a:spcAft>
                        <a:buClrTx/>
                        <a:buSzTx/>
                        <a:buFontTx/>
                        <a:buNone/>
                        <a:tabLst/>
                      </a:pPr>
                      <a:r>
                        <a:rPr kumimoji="0" lang="it-IT" sz="1800" b="0" i="0" u="none" strike="noStrike" cap="none" normalizeH="0" baseline="0" dirty="0">
                          <a:ln>
                            <a:noFill/>
                          </a:ln>
                          <a:solidFill>
                            <a:schemeClr val="tx1"/>
                          </a:solidFill>
                          <a:effectLst/>
                          <a:latin typeface="Arial" charset="0"/>
                          <a:ea typeface="ＭＳ Ｐゴシック" pitchFamily="-109" charset="-128"/>
                        </a:rPr>
                        <a:t>0.82 (0.007)</a:t>
                      </a:r>
                    </a:p>
                  </a:txBody>
                  <a:tcPr marL="0" anchor="ctr" horzOverflow="overflow">
                    <a:lnL w="28575" cap="flat" cmpd="sng" algn="ctr">
                      <a:solidFill>
                        <a:srgbClr val="4D4D4D"/>
                      </a:solidFill>
                      <a:prstDash val="solid"/>
                      <a:round/>
                      <a:headEnd type="none" w="med" len="med"/>
                      <a:tailEnd type="none" w="med" len="med"/>
                    </a:lnL>
                    <a:lnR w="28575" cap="flat" cmpd="sng" algn="ctr">
                      <a:solidFill>
                        <a:srgbClr val="4D4D4D"/>
                      </a:solidFill>
                      <a:prstDash val="solid"/>
                      <a:round/>
                      <a:headEnd type="none" w="med" len="med"/>
                      <a:tailEnd type="none" w="med" len="med"/>
                    </a:lnR>
                    <a:lnT w="28575" cap="flat" cmpd="sng" algn="ctr">
                      <a:solidFill>
                        <a:srgbClr val="4D4D4D"/>
                      </a:solidFill>
                      <a:prstDash val="solid"/>
                      <a:round/>
                      <a:headEnd type="none" w="med" len="med"/>
                      <a:tailEnd type="none" w="med" len="med"/>
                    </a:lnT>
                    <a:lnB w="28575" cap="flat" cmpd="sng" algn="ctr">
                      <a:solidFill>
                        <a:srgbClr val="4D4D4D"/>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0" fontAlgn="base" latinLnBrk="0" hangingPunct="0">
                        <a:lnSpc>
                          <a:spcPct val="90000"/>
                        </a:lnSpc>
                        <a:spcBef>
                          <a:spcPct val="30000"/>
                        </a:spcBef>
                        <a:spcAft>
                          <a:spcPct val="0"/>
                        </a:spcAft>
                        <a:buClrTx/>
                        <a:buSzTx/>
                        <a:buFontTx/>
                        <a:buNone/>
                        <a:tabLst/>
                      </a:pPr>
                      <a:r>
                        <a:rPr kumimoji="0" lang="it-IT" sz="1800" b="1" i="0" u="none" strike="noStrike" cap="none" normalizeH="0" baseline="0">
                          <a:ln>
                            <a:noFill/>
                          </a:ln>
                          <a:solidFill>
                            <a:srgbClr val="000000"/>
                          </a:solidFill>
                          <a:effectLst/>
                          <a:latin typeface="Arial" charset="0"/>
                          <a:ea typeface="ＭＳ Ｐゴシック" pitchFamily="-109" charset="-128"/>
                        </a:rPr>
                        <a:t>0.91 (&gt;0.05)</a:t>
                      </a:r>
                    </a:p>
                  </a:txBody>
                  <a:tcPr marL="0" anchor="ctr" horzOverflow="overflow">
                    <a:lnL w="28575" cap="flat" cmpd="sng" algn="ctr">
                      <a:solidFill>
                        <a:srgbClr val="4D4D4D"/>
                      </a:solidFill>
                      <a:prstDash val="solid"/>
                      <a:round/>
                      <a:headEnd type="none" w="med" len="med"/>
                      <a:tailEnd type="none" w="med" len="med"/>
                    </a:lnL>
                    <a:lnR w="28575" cap="flat" cmpd="sng" algn="ctr">
                      <a:solidFill>
                        <a:srgbClr val="4D4D4D"/>
                      </a:solidFill>
                      <a:prstDash val="solid"/>
                      <a:round/>
                      <a:headEnd type="none" w="med" len="med"/>
                      <a:tailEnd type="none" w="med" len="med"/>
                    </a:lnR>
                    <a:lnT w="28575" cap="flat" cmpd="sng" algn="ctr">
                      <a:solidFill>
                        <a:srgbClr val="4D4D4D"/>
                      </a:solidFill>
                      <a:prstDash val="solid"/>
                      <a:round/>
                      <a:headEnd type="none" w="med" len="med"/>
                      <a:tailEnd type="none" w="med" len="med"/>
                    </a:lnT>
                    <a:lnB w="28575" cap="flat" cmpd="sng" algn="ctr">
                      <a:solidFill>
                        <a:srgbClr val="4D4D4D"/>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3"/>
                  </a:ext>
                </a:extLst>
              </a:tr>
              <a:tr h="406400">
                <a:tc rowSpan="4">
                  <a:txBody>
                    <a:bodyPr/>
                    <a:lstStyle/>
                    <a:p>
                      <a:pPr marL="0" marR="0" lvl="0" indent="0" algn="ctr" defTabSz="914400" rtl="0" eaLnBrk="0" fontAlgn="base" latinLnBrk="0" hangingPunct="0">
                        <a:lnSpc>
                          <a:spcPct val="90000"/>
                        </a:lnSpc>
                        <a:spcBef>
                          <a:spcPct val="30000"/>
                        </a:spcBef>
                        <a:spcAft>
                          <a:spcPct val="0"/>
                        </a:spcAft>
                        <a:buClrTx/>
                        <a:buSzTx/>
                        <a:buFontTx/>
                        <a:buNone/>
                        <a:tabLst/>
                      </a:pPr>
                      <a:r>
                        <a:rPr kumimoji="0" lang="it-IT" sz="1800" b="0" i="0" u="none" strike="noStrike" cap="none" normalizeH="0" baseline="0">
                          <a:ln>
                            <a:noFill/>
                          </a:ln>
                          <a:solidFill>
                            <a:schemeClr val="tx1"/>
                          </a:solidFill>
                          <a:effectLst/>
                          <a:latin typeface="Arial" charset="0"/>
                          <a:ea typeface="ＭＳ Ｐゴシック" pitchFamily="-109" charset="-128"/>
                        </a:rPr>
                        <a:t>“Early” Switch</a:t>
                      </a:r>
                    </a:p>
                  </a:txBody>
                  <a:tcPr marL="0" anchor="ctr" horzOverflow="overflow">
                    <a:lnL w="28575" cap="flat" cmpd="sng" algn="ctr">
                      <a:solidFill>
                        <a:srgbClr val="4D4D4D"/>
                      </a:solidFill>
                      <a:prstDash val="solid"/>
                      <a:round/>
                      <a:headEnd type="none" w="med" len="med"/>
                      <a:tailEnd type="none" w="med" len="med"/>
                    </a:lnL>
                    <a:lnR w="28575" cap="flat" cmpd="sng" algn="ctr">
                      <a:solidFill>
                        <a:srgbClr val="4D4D4D"/>
                      </a:solidFill>
                      <a:prstDash val="solid"/>
                      <a:round/>
                      <a:headEnd type="none" w="med" len="med"/>
                      <a:tailEnd type="none" w="med" len="med"/>
                    </a:lnR>
                    <a:lnT w="28575" cap="flat" cmpd="sng" algn="ctr">
                      <a:solidFill>
                        <a:srgbClr val="4D4D4D"/>
                      </a:solidFill>
                      <a:prstDash val="solid"/>
                      <a:round/>
                      <a:headEnd type="none" w="med" len="med"/>
                      <a:tailEnd type="none" w="med" len="med"/>
                    </a:lnT>
                    <a:lnB w="28575" cap="flat" cmpd="sng" algn="ctr">
                      <a:solidFill>
                        <a:srgbClr val="4D4D4D"/>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30000"/>
                        </a:spcBef>
                        <a:spcAft>
                          <a:spcPct val="0"/>
                        </a:spcAft>
                        <a:buClrTx/>
                        <a:buSzTx/>
                        <a:buFontTx/>
                        <a:buNone/>
                        <a:tabLst/>
                      </a:pPr>
                      <a:r>
                        <a:rPr kumimoji="0" lang="it-IT" sz="1800" b="0" i="0" u="none" strike="noStrike" cap="none" normalizeH="0" baseline="0">
                          <a:ln>
                            <a:noFill/>
                          </a:ln>
                          <a:solidFill>
                            <a:schemeClr val="tx1"/>
                          </a:solidFill>
                          <a:effectLst/>
                          <a:latin typeface="Arial" charset="0"/>
                          <a:ea typeface="ＭＳ Ｐゴシック" pitchFamily="-109" charset="-128"/>
                        </a:rPr>
                        <a:t>ITA-1</a:t>
                      </a:r>
                    </a:p>
                  </a:txBody>
                  <a:tcPr marL="0" anchor="ctr" horzOverflow="overflow">
                    <a:lnL w="28575" cap="flat" cmpd="sng" algn="ctr">
                      <a:solidFill>
                        <a:srgbClr val="4D4D4D"/>
                      </a:solidFill>
                      <a:prstDash val="solid"/>
                      <a:round/>
                      <a:headEnd type="none" w="med" len="med"/>
                      <a:tailEnd type="none" w="med" len="med"/>
                    </a:lnL>
                    <a:lnR w="28575" cap="flat" cmpd="sng" algn="ctr">
                      <a:solidFill>
                        <a:srgbClr val="4D4D4D"/>
                      </a:solidFill>
                      <a:prstDash val="solid"/>
                      <a:round/>
                      <a:headEnd type="none" w="med" len="med"/>
                      <a:tailEnd type="none" w="med" len="med"/>
                    </a:lnR>
                    <a:lnT w="28575" cap="flat" cmpd="sng" algn="ctr">
                      <a:solidFill>
                        <a:srgbClr val="4D4D4D"/>
                      </a:solidFill>
                      <a:prstDash val="solid"/>
                      <a:round/>
                      <a:headEnd type="none" w="med" len="med"/>
                      <a:tailEnd type="none" w="med" len="med"/>
                    </a:lnT>
                    <a:lnB w="28575" cap="flat" cmpd="sng" algn="ctr">
                      <a:solidFill>
                        <a:srgbClr val="4D4D4D"/>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30000"/>
                        </a:spcBef>
                        <a:spcAft>
                          <a:spcPct val="0"/>
                        </a:spcAft>
                        <a:buClrTx/>
                        <a:buSzTx/>
                        <a:buFontTx/>
                        <a:buNone/>
                        <a:tabLst/>
                      </a:pPr>
                      <a:r>
                        <a:rPr kumimoji="0" lang="it-IT" sz="1800" b="0" i="0" u="none" strike="noStrike" cap="none" normalizeH="0" baseline="0">
                          <a:ln>
                            <a:noFill/>
                          </a:ln>
                          <a:solidFill>
                            <a:schemeClr val="tx1"/>
                          </a:solidFill>
                          <a:effectLst/>
                          <a:latin typeface="Arial" charset="0"/>
                          <a:ea typeface="ＭＳ Ｐゴシック" pitchFamily="-109" charset="-128"/>
                        </a:rPr>
                        <a:t>380</a:t>
                      </a:r>
                    </a:p>
                  </a:txBody>
                  <a:tcPr marL="0" anchor="ctr" horzOverflow="overflow">
                    <a:lnL w="28575" cap="flat" cmpd="sng" algn="ctr">
                      <a:solidFill>
                        <a:srgbClr val="4D4D4D"/>
                      </a:solidFill>
                      <a:prstDash val="solid"/>
                      <a:round/>
                      <a:headEnd type="none" w="med" len="med"/>
                      <a:tailEnd type="none" w="med" len="med"/>
                    </a:lnL>
                    <a:lnR w="28575" cap="flat" cmpd="sng" algn="ctr">
                      <a:solidFill>
                        <a:srgbClr val="4D4D4D"/>
                      </a:solidFill>
                      <a:prstDash val="solid"/>
                      <a:round/>
                      <a:headEnd type="none" w="med" len="med"/>
                      <a:tailEnd type="none" w="med" len="med"/>
                    </a:lnR>
                    <a:lnT w="28575" cap="flat" cmpd="sng" algn="ctr">
                      <a:solidFill>
                        <a:srgbClr val="4D4D4D"/>
                      </a:solidFill>
                      <a:prstDash val="solid"/>
                      <a:round/>
                      <a:headEnd type="none" w="med" len="med"/>
                      <a:tailEnd type="none" w="med" len="med"/>
                    </a:lnT>
                    <a:lnB w="28575" cap="flat" cmpd="sng" algn="ctr">
                      <a:solidFill>
                        <a:srgbClr val="4D4D4D"/>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30000"/>
                        </a:spcBef>
                        <a:spcAft>
                          <a:spcPct val="0"/>
                        </a:spcAft>
                        <a:buClrTx/>
                        <a:buSzTx/>
                        <a:buFontTx/>
                        <a:buNone/>
                        <a:tabLst/>
                      </a:pPr>
                      <a:r>
                        <a:rPr kumimoji="0" lang="it-IT" sz="1800" b="0" i="0" u="none" strike="noStrike" cap="none" normalizeH="0" baseline="0">
                          <a:ln>
                            <a:noFill/>
                          </a:ln>
                          <a:solidFill>
                            <a:schemeClr val="tx1"/>
                          </a:solidFill>
                          <a:effectLst/>
                          <a:latin typeface="Arial" charset="0"/>
                          <a:ea typeface="ＭＳ Ｐゴシック" pitchFamily="-109" charset="-128"/>
                        </a:rPr>
                        <a:t>JCO 2001</a:t>
                      </a:r>
                    </a:p>
                  </a:txBody>
                  <a:tcPr marL="0" anchor="ctr" horzOverflow="overflow">
                    <a:lnL w="28575" cap="flat" cmpd="sng" algn="ctr">
                      <a:solidFill>
                        <a:srgbClr val="4D4D4D"/>
                      </a:solidFill>
                      <a:prstDash val="solid"/>
                      <a:round/>
                      <a:headEnd type="none" w="med" len="med"/>
                      <a:tailEnd type="none" w="med" len="med"/>
                    </a:lnL>
                    <a:lnR w="28575" cap="flat" cmpd="sng" algn="ctr">
                      <a:solidFill>
                        <a:srgbClr val="4D4D4D"/>
                      </a:solidFill>
                      <a:prstDash val="solid"/>
                      <a:round/>
                      <a:headEnd type="none" w="med" len="med"/>
                      <a:tailEnd type="none" w="med" len="med"/>
                    </a:lnR>
                    <a:lnT w="28575" cap="flat" cmpd="sng" algn="ctr">
                      <a:solidFill>
                        <a:srgbClr val="4D4D4D"/>
                      </a:solidFill>
                      <a:prstDash val="solid"/>
                      <a:round/>
                      <a:headEnd type="none" w="med" len="med"/>
                      <a:tailEnd type="none" w="med" len="med"/>
                    </a:lnT>
                    <a:lnB w="28575" cap="flat" cmpd="sng" algn="ctr">
                      <a:solidFill>
                        <a:srgbClr val="4D4D4D"/>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30000"/>
                        </a:spcBef>
                        <a:spcAft>
                          <a:spcPct val="0"/>
                        </a:spcAft>
                        <a:buClrTx/>
                        <a:buSzTx/>
                        <a:buFontTx/>
                        <a:buNone/>
                        <a:tabLst/>
                      </a:pPr>
                      <a:r>
                        <a:rPr kumimoji="0" lang="it-IT" sz="1800" b="0" i="0" u="none" strike="noStrike" cap="none" normalizeH="0" baseline="0">
                          <a:ln>
                            <a:noFill/>
                          </a:ln>
                          <a:solidFill>
                            <a:schemeClr val="tx1"/>
                          </a:solidFill>
                          <a:effectLst/>
                          <a:latin typeface="Arial" charset="0"/>
                          <a:ea typeface="ＭＳ Ｐゴシック" pitchFamily="-109" charset="-128"/>
                        </a:rPr>
                        <a:t>61</a:t>
                      </a:r>
                    </a:p>
                  </a:txBody>
                  <a:tcPr marL="0" anchor="ctr" horzOverflow="overflow">
                    <a:lnL w="28575" cap="flat" cmpd="sng" algn="ctr">
                      <a:solidFill>
                        <a:srgbClr val="4D4D4D"/>
                      </a:solidFill>
                      <a:prstDash val="solid"/>
                      <a:round/>
                      <a:headEnd type="none" w="med" len="med"/>
                      <a:tailEnd type="none" w="med" len="med"/>
                    </a:lnL>
                    <a:lnR w="28575" cap="flat" cmpd="sng" algn="ctr">
                      <a:solidFill>
                        <a:srgbClr val="4D4D4D"/>
                      </a:solidFill>
                      <a:prstDash val="solid"/>
                      <a:round/>
                      <a:headEnd type="none" w="med" len="med"/>
                      <a:tailEnd type="none" w="med" len="med"/>
                    </a:lnR>
                    <a:lnT w="28575" cap="flat" cmpd="sng" algn="ctr">
                      <a:solidFill>
                        <a:srgbClr val="4D4D4D"/>
                      </a:solidFill>
                      <a:prstDash val="solid"/>
                      <a:round/>
                      <a:headEnd type="none" w="med" len="med"/>
                      <a:tailEnd type="none" w="med" len="med"/>
                    </a:lnT>
                    <a:lnB w="28575" cap="flat" cmpd="sng" algn="ctr">
                      <a:solidFill>
                        <a:srgbClr val="4D4D4D"/>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30000"/>
                        </a:spcBef>
                        <a:spcAft>
                          <a:spcPct val="0"/>
                        </a:spcAft>
                        <a:buClrTx/>
                        <a:buSzTx/>
                        <a:buFontTx/>
                        <a:buNone/>
                        <a:tabLst/>
                      </a:pPr>
                      <a:r>
                        <a:rPr kumimoji="0" lang="it-IT" sz="1800" b="0" i="0" u="none" strike="noStrike" cap="none" normalizeH="0" baseline="0">
                          <a:ln>
                            <a:noFill/>
                          </a:ln>
                          <a:solidFill>
                            <a:schemeClr val="tx1"/>
                          </a:solidFill>
                          <a:effectLst/>
                          <a:latin typeface="Arial" charset="0"/>
                          <a:ea typeface="ＭＳ Ｐゴシック" pitchFamily="-109" charset="-128"/>
                        </a:rPr>
                        <a:t>AGT</a:t>
                      </a:r>
                    </a:p>
                  </a:txBody>
                  <a:tcPr marL="0" anchor="ctr" horzOverflow="overflow">
                    <a:lnL w="28575" cap="flat" cmpd="sng" algn="ctr">
                      <a:solidFill>
                        <a:srgbClr val="4D4D4D"/>
                      </a:solidFill>
                      <a:prstDash val="solid"/>
                      <a:round/>
                      <a:headEnd type="none" w="med" len="med"/>
                      <a:tailEnd type="none" w="med" len="med"/>
                    </a:lnL>
                    <a:lnR w="28575" cap="flat" cmpd="sng" algn="ctr">
                      <a:solidFill>
                        <a:srgbClr val="4D4D4D"/>
                      </a:solidFill>
                      <a:prstDash val="solid"/>
                      <a:round/>
                      <a:headEnd type="none" w="med" len="med"/>
                      <a:tailEnd type="none" w="med" len="med"/>
                    </a:lnR>
                    <a:lnT w="28575" cap="flat" cmpd="sng" algn="ctr">
                      <a:solidFill>
                        <a:srgbClr val="4D4D4D"/>
                      </a:solidFill>
                      <a:prstDash val="solid"/>
                      <a:round/>
                      <a:headEnd type="none" w="med" len="med"/>
                      <a:tailEnd type="none" w="med" len="med"/>
                    </a:lnT>
                    <a:lnB w="28575" cap="flat" cmpd="sng" algn="ctr">
                      <a:solidFill>
                        <a:srgbClr val="4D4D4D"/>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30000"/>
                        </a:spcBef>
                        <a:spcAft>
                          <a:spcPct val="0"/>
                        </a:spcAft>
                        <a:buClrTx/>
                        <a:buSzTx/>
                        <a:buFontTx/>
                        <a:buNone/>
                        <a:tabLst/>
                      </a:pPr>
                      <a:r>
                        <a:rPr kumimoji="0" lang="it-IT" sz="1800" b="0" i="0" u="none" strike="noStrike" cap="none" normalizeH="0" baseline="0">
                          <a:ln>
                            <a:noFill/>
                          </a:ln>
                          <a:solidFill>
                            <a:schemeClr val="tx1"/>
                          </a:solidFill>
                          <a:effectLst/>
                          <a:latin typeface="Arial" charset="0"/>
                          <a:ea typeface="ＭＳ Ｐゴシック" pitchFamily="-109" charset="-128"/>
                        </a:rPr>
                        <a:t>NR (0.6)</a:t>
                      </a:r>
                    </a:p>
                  </a:txBody>
                  <a:tcPr marL="0" anchor="ctr" horzOverflow="overflow">
                    <a:lnL w="28575" cap="flat" cmpd="sng" algn="ctr">
                      <a:solidFill>
                        <a:srgbClr val="4D4D4D"/>
                      </a:solidFill>
                      <a:prstDash val="solid"/>
                      <a:round/>
                      <a:headEnd type="none" w="med" len="med"/>
                      <a:tailEnd type="none" w="med" len="med"/>
                    </a:lnL>
                    <a:lnR w="28575" cap="flat" cmpd="sng" algn="ctr">
                      <a:solidFill>
                        <a:srgbClr val="4D4D4D"/>
                      </a:solidFill>
                      <a:prstDash val="solid"/>
                      <a:round/>
                      <a:headEnd type="none" w="med" len="med"/>
                      <a:tailEnd type="none" w="med" len="med"/>
                    </a:lnR>
                    <a:lnT w="28575" cap="flat" cmpd="sng" algn="ctr">
                      <a:solidFill>
                        <a:srgbClr val="4D4D4D"/>
                      </a:solidFill>
                      <a:prstDash val="solid"/>
                      <a:round/>
                      <a:headEnd type="none" w="med" len="med"/>
                      <a:tailEnd type="none" w="med" len="med"/>
                    </a:lnT>
                    <a:lnB w="28575" cap="flat" cmpd="sng" algn="ctr">
                      <a:solidFill>
                        <a:srgbClr val="4D4D4D"/>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30000"/>
                        </a:spcBef>
                        <a:spcAft>
                          <a:spcPct val="0"/>
                        </a:spcAft>
                        <a:buClrTx/>
                        <a:buSzTx/>
                        <a:buFontTx/>
                        <a:buNone/>
                        <a:tabLst/>
                      </a:pPr>
                      <a:r>
                        <a:rPr kumimoji="0" lang="it-IT" sz="1800" b="1" i="0" u="none" strike="noStrike" cap="none" normalizeH="0" baseline="0" dirty="0">
                          <a:ln>
                            <a:noFill/>
                          </a:ln>
                          <a:solidFill>
                            <a:schemeClr val="tx1"/>
                          </a:solidFill>
                          <a:effectLst/>
                          <a:latin typeface="Arial" charset="0"/>
                          <a:ea typeface="ＭＳ Ｐゴシック" pitchFamily="-109" charset="-128"/>
                        </a:rPr>
                        <a:t>NR (0.005)</a:t>
                      </a:r>
                    </a:p>
                  </a:txBody>
                  <a:tcPr marL="0" anchor="ctr" horzOverflow="overflow">
                    <a:lnL w="28575" cap="flat" cmpd="sng" algn="ctr">
                      <a:solidFill>
                        <a:srgbClr val="4D4D4D"/>
                      </a:solidFill>
                      <a:prstDash val="solid"/>
                      <a:round/>
                      <a:headEnd type="none" w="med" len="med"/>
                      <a:tailEnd type="none" w="med" len="med"/>
                    </a:lnL>
                    <a:lnR w="28575" cap="flat" cmpd="sng" algn="ctr">
                      <a:solidFill>
                        <a:srgbClr val="4D4D4D"/>
                      </a:solidFill>
                      <a:prstDash val="solid"/>
                      <a:round/>
                      <a:headEnd type="none" w="med" len="med"/>
                      <a:tailEnd type="none" w="med" len="med"/>
                    </a:lnR>
                    <a:lnT w="28575" cap="flat" cmpd="sng" algn="ctr">
                      <a:solidFill>
                        <a:srgbClr val="4D4D4D"/>
                      </a:solidFill>
                      <a:prstDash val="solid"/>
                      <a:round/>
                      <a:headEnd type="none" w="med" len="med"/>
                      <a:tailEnd type="none" w="med" len="med"/>
                    </a:lnT>
                    <a:lnB w="28575" cap="flat" cmpd="sng" algn="ctr">
                      <a:solidFill>
                        <a:srgbClr val="4D4D4D"/>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77838">
                <a:tc vMerge="1">
                  <a:txBody>
                    <a:bodyPr/>
                    <a:lstStyle/>
                    <a:p>
                      <a:endParaRPr lang="en-US"/>
                    </a:p>
                  </a:txBody>
                  <a:tcPr/>
                </a:tc>
                <a:tc>
                  <a:txBody>
                    <a:bodyPr/>
                    <a:lstStyle/>
                    <a:p>
                      <a:pPr marL="0" marR="0" lvl="0" indent="0" algn="ctr" defTabSz="914400" rtl="0" eaLnBrk="0" fontAlgn="base" latinLnBrk="0" hangingPunct="0">
                        <a:lnSpc>
                          <a:spcPct val="90000"/>
                        </a:lnSpc>
                        <a:spcBef>
                          <a:spcPct val="30000"/>
                        </a:spcBef>
                        <a:spcAft>
                          <a:spcPct val="0"/>
                        </a:spcAft>
                        <a:buClrTx/>
                        <a:buSzTx/>
                        <a:buFontTx/>
                        <a:buNone/>
                        <a:tabLst/>
                      </a:pPr>
                      <a:r>
                        <a:rPr kumimoji="0" lang="it-IT" sz="1800" b="0" i="0" u="none" strike="noStrike" cap="none" normalizeH="0" baseline="0">
                          <a:ln>
                            <a:noFill/>
                          </a:ln>
                          <a:solidFill>
                            <a:schemeClr val="tx1"/>
                          </a:solidFill>
                          <a:effectLst/>
                          <a:latin typeface="Arial" charset="0"/>
                          <a:ea typeface="ＭＳ Ｐゴシック" pitchFamily="-109" charset="-128"/>
                        </a:rPr>
                        <a:t>ITA-2</a:t>
                      </a:r>
                    </a:p>
                  </a:txBody>
                  <a:tcPr marL="0" anchor="ctr" horzOverflow="overflow">
                    <a:lnL w="28575" cap="flat" cmpd="sng" algn="ctr">
                      <a:solidFill>
                        <a:srgbClr val="4D4D4D"/>
                      </a:solidFill>
                      <a:prstDash val="solid"/>
                      <a:round/>
                      <a:headEnd type="none" w="med" len="med"/>
                      <a:tailEnd type="none" w="med" len="med"/>
                    </a:lnL>
                    <a:lnR w="28575" cap="flat" cmpd="sng" algn="ctr">
                      <a:solidFill>
                        <a:srgbClr val="4D4D4D"/>
                      </a:solidFill>
                      <a:prstDash val="solid"/>
                      <a:round/>
                      <a:headEnd type="none" w="med" len="med"/>
                      <a:tailEnd type="none" w="med" len="med"/>
                    </a:lnR>
                    <a:lnT w="28575" cap="flat" cmpd="sng" algn="ctr">
                      <a:solidFill>
                        <a:srgbClr val="4D4D4D"/>
                      </a:solidFill>
                      <a:prstDash val="solid"/>
                      <a:round/>
                      <a:headEnd type="none" w="med" len="med"/>
                      <a:tailEnd type="none" w="med" len="med"/>
                    </a:lnT>
                    <a:lnB w="28575" cap="flat" cmpd="sng" algn="ctr">
                      <a:solidFill>
                        <a:srgbClr val="4D4D4D"/>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30000"/>
                        </a:spcBef>
                        <a:spcAft>
                          <a:spcPct val="0"/>
                        </a:spcAft>
                        <a:buClrTx/>
                        <a:buSzTx/>
                        <a:buFontTx/>
                        <a:buNone/>
                        <a:tabLst/>
                      </a:pPr>
                      <a:r>
                        <a:rPr kumimoji="0" lang="it-IT" sz="1800" b="0" i="0" u="none" strike="noStrike" cap="none" normalizeH="0" baseline="0">
                          <a:ln>
                            <a:noFill/>
                          </a:ln>
                          <a:solidFill>
                            <a:schemeClr val="tx1"/>
                          </a:solidFill>
                          <a:effectLst/>
                          <a:latin typeface="Arial" charset="0"/>
                          <a:ea typeface="ＭＳ Ｐゴシック" pitchFamily="-109" charset="-128"/>
                        </a:rPr>
                        <a:t>448</a:t>
                      </a:r>
                    </a:p>
                  </a:txBody>
                  <a:tcPr marL="0" anchor="ctr" horzOverflow="overflow">
                    <a:lnL w="28575" cap="flat" cmpd="sng" algn="ctr">
                      <a:solidFill>
                        <a:srgbClr val="4D4D4D"/>
                      </a:solidFill>
                      <a:prstDash val="solid"/>
                      <a:round/>
                      <a:headEnd type="none" w="med" len="med"/>
                      <a:tailEnd type="none" w="med" len="med"/>
                    </a:lnL>
                    <a:lnR w="28575" cap="flat" cmpd="sng" algn="ctr">
                      <a:solidFill>
                        <a:srgbClr val="4D4D4D"/>
                      </a:solidFill>
                      <a:prstDash val="solid"/>
                      <a:round/>
                      <a:headEnd type="none" w="med" len="med"/>
                      <a:tailEnd type="none" w="med" len="med"/>
                    </a:lnR>
                    <a:lnT w="28575" cap="flat" cmpd="sng" algn="ctr">
                      <a:solidFill>
                        <a:srgbClr val="4D4D4D"/>
                      </a:solidFill>
                      <a:prstDash val="solid"/>
                      <a:round/>
                      <a:headEnd type="none" w="med" len="med"/>
                      <a:tailEnd type="none" w="med" len="med"/>
                    </a:lnT>
                    <a:lnB w="28575" cap="flat" cmpd="sng" algn="ctr">
                      <a:solidFill>
                        <a:srgbClr val="4D4D4D"/>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30000"/>
                        </a:spcBef>
                        <a:spcAft>
                          <a:spcPct val="0"/>
                        </a:spcAft>
                        <a:buClrTx/>
                        <a:buSzTx/>
                        <a:buFontTx/>
                        <a:buNone/>
                        <a:tabLst/>
                      </a:pPr>
                      <a:r>
                        <a:rPr kumimoji="0" lang="it-IT" sz="1800" b="0" i="0" u="none" strike="noStrike" cap="none" normalizeH="0" baseline="0">
                          <a:ln>
                            <a:noFill/>
                          </a:ln>
                          <a:solidFill>
                            <a:schemeClr val="tx1"/>
                          </a:solidFill>
                          <a:effectLst/>
                          <a:latin typeface="Arial" charset="0"/>
                          <a:ea typeface="ＭＳ Ｐゴシック" pitchFamily="-109" charset="-128"/>
                        </a:rPr>
                        <a:t>Ann Oncol 2006</a:t>
                      </a:r>
                    </a:p>
                  </a:txBody>
                  <a:tcPr marL="0" anchor="ctr" horzOverflow="overflow">
                    <a:lnL w="28575" cap="flat" cmpd="sng" algn="ctr">
                      <a:solidFill>
                        <a:srgbClr val="4D4D4D"/>
                      </a:solidFill>
                      <a:prstDash val="solid"/>
                      <a:round/>
                      <a:headEnd type="none" w="med" len="med"/>
                      <a:tailEnd type="none" w="med" len="med"/>
                    </a:lnL>
                    <a:lnR w="28575" cap="flat" cmpd="sng" algn="ctr">
                      <a:solidFill>
                        <a:srgbClr val="4D4D4D"/>
                      </a:solidFill>
                      <a:prstDash val="solid"/>
                      <a:round/>
                      <a:headEnd type="none" w="med" len="med"/>
                      <a:tailEnd type="none" w="med" len="med"/>
                    </a:lnR>
                    <a:lnT w="28575" cap="flat" cmpd="sng" algn="ctr">
                      <a:solidFill>
                        <a:srgbClr val="4D4D4D"/>
                      </a:solidFill>
                      <a:prstDash val="solid"/>
                      <a:round/>
                      <a:headEnd type="none" w="med" len="med"/>
                      <a:tailEnd type="none" w="med" len="med"/>
                    </a:lnT>
                    <a:lnB w="28575" cap="flat" cmpd="sng" algn="ctr">
                      <a:solidFill>
                        <a:srgbClr val="4D4D4D"/>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30000"/>
                        </a:spcBef>
                        <a:spcAft>
                          <a:spcPct val="0"/>
                        </a:spcAft>
                        <a:buClrTx/>
                        <a:buSzTx/>
                        <a:buFontTx/>
                        <a:buNone/>
                        <a:tabLst/>
                      </a:pPr>
                      <a:r>
                        <a:rPr kumimoji="0" lang="it-IT" sz="1800" b="0" i="0" u="none" strike="noStrike" cap="none" normalizeH="0" baseline="0">
                          <a:ln>
                            <a:noFill/>
                          </a:ln>
                          <a:solidFill>
                            <a:schemeClr val="tx1"/>
                          </a:solidFill>
                          <a:effectLst/>
                          <a:latin typeface="Arial" charset="0"/>
                          <a:ea typeface="ＭＳ Ｐゴシック" pitchFamily="-109" charset="-128"/>
                        </a:rPr>
                        <a:t>64</a:t>
                      </a:r>
                    </a:p>
                  </a:txBody>
                  <a:tcPr marL="0" anchor="ctr" horzOverflow="overflow">
                    <a:lnL w="28575" cap="flat" cmpd="sng" algn="ctr">
                      <a:solidFill>
                        <a:srgbClr val="4D4D4D"/>
                      </a:solidFill>
                      <a:prstDash val="solid"/>
                      <a:round/>
                      <a:headEnd type="none" w="med" len="med"/>
                      <a:tailEnd type="none" w="med" len="med"/>
                    </a:lnL>
                    <a:lnR w="28575" cap="flat" cmpd="sng" algn="ctr">
                      <a:solidFill>
                        <a:srgbClr val="4D4D4D"/>
                      </a:solidFill>
                      <a:prstDash val="solid"/>
                      <a:round/>
                      <a:headEnd type="none" w="med" len="med"/>
                      <a:tailEnd type="none" w="med" len="med"/>
                    </a:lnR>
                    <a:lnT w="28575" cap="flat" cmpd="sng" algn="ctr">
                      <a:solidFill>
                        <a:srgbClr val="4D4D4D"/>
                      </a:solidFill>
                      <a:prstDash val="solid"/>
                      <a:round/>
                      <a:headEnd type="none" w="med" len="med"/>
                      <a:tailEnd type="none" w="med" len="med"/>
                    </a:lnT>
                    <a:lnB w="28575" cap="flat" cmpd="sng" algn="ctr">
                      <a:solidFill>
                        <a:srgbClr val="4D4D4D"/>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30000"/>
                        </a:spcBef>
                        <a:spcAft>
                          <a:spcPct val="0"/>
                        </a:spcAft>
                        <a:buClrTx/>
                        <a:buSzTx/>
                        <a:buFontTx/>
                        <a:buNone/>
                        <a:tabLst/>
                      </a:pPr>
                      <a:r>
                        <a:rPr kumimoji="0" lang="it-IT" sz="1800" b="0" i="0" u="none" strike="noStrike" cap="none" normalizeH="0" baseline="0">
                          <a:ln>
                            <a:noFill/>
                          </a:ln>
                          <a:solidFill>
                            <a:schemeClr val="tx1"/>
                          </a:solidFill>
                          <a:effectLst/>
                          <a:latin typeface="Arial" charset="0"/>
                          <a:ea typeface="ＭＳ Ｐゴシック" pitchFamily="-109" charset="-128"/>
                        </a:rPr>
                        <a:t>ANA</a:t>
                      </a:r>
                    </a:p>
                  </a:txBody>
                  <a:tcPr marL="0" anchor="ctr" horzOverflow="overflow">
                    <a:lnL w="28575" cap="flat" cmpd="sng" algn="ctr">
                      <a:solidFill>
                        <a:srgbClr val="4D4D4D"/>
                      </a:solidFill>
                      <a:prstDash val="solid"/>
                      <a:round/>
                      <a:headEnd type="none" w="med" len="med"/>
                      <a:tailEnd type="none" w="med" len="med"/>
                    </a:lnL>
                    <a:lnR w="28575" cap="flat" cmpd="sng" algn="ctr">
                      <a:solidFill>
                        <a:srgbClr val="4D4D4D"/>
                      </a:solidFill>
                      <a:prstDash val="solid"/>
                      <a:round/>
                      <a:headEnd type="none" w="med" len="med"/>
                      <a:tailEnd type="none" w="med" len="med"/>
                    </a:lnR>
                    <a:lnT w="28575" cap="flat" cmpd="sng" algn="ctr">
                      <a:solidFill>
                        <a:srgbClr val="4D4D4D"/>
                      </a:solidFill>
                      <a:prstDash val="solid"/>
                      <a:round/>
                      <a:headEnd type="none" w="med" len="med"/>
                      <a:tailEnd type="none" w="med" len="med"/>
                    </a:lnT>
                    <a:lnB w="28575" cap="flat" cmpd="sng" algn="ctr">
                      <a:solidFill>
                        <a:srgbClr val="4D4D4D"/>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30000"/>
                        </a:spcBef>
                        <a:spcAft>
                          <a:spcPct val="0"/>
                        </a:spcAft>
                        <a:buClrTx/>
                        <a:buSzTx/>
                        <a:buFontTx/>
                        <a:buNone/>
                        <a:tabLst/>
                      </a:pPr>
                      <a:r>
                        <a:rPr kumimoji="0" lang="it-IT" sz="1800" b="0" i="0" u="none" strike="noStrike" cap="none" normalizeH="0" baseline="0" dirty="0">
                          <a:ln>
                            <a:noFill/>
                          </a:ln>
                          <a:solidFill>
                            <a:schemeClr val="tx1"/>
                          </a:solidFill>
                          <a:effectLst/>
                          <a:latin typeface="Arial" charset="0"/>
                          <a:ea typeface="ＭＳ Ｐゴシック" pitchFamily="-109" charset="-128"/>
                        </a:rPr>
                        <a:t>0.57 (0.005)</a:t>
                      </a:r>
                    </a:p>
                  </a:txBody>
                  <a:tcPr marL="0" anchor="ctr" horzOverflow="overflow">
                    <a:lnL w="28575" cap="flat" cmpd="sng" algn="ctr">
                      <a:solidFill>
                        <a:srgbClr val="4D4D4D"/>
                      </a:solidFill>
                      <a:prstDash val="solid"/>
                      <a:round/>
                      <a:headEnd type="none" w="med" len="med"/>
                      <a:tailEnd type="none" w="med" len="med"/>
                    </a:lnL>
                    <a:lnR w="28575" cap="flat" cmpd="sng" algn="ctr">
                      <a:solidFill>
                        <a:srgbClr val="4D4D4D"/>
                      </a:solidFill>
                      <a:prstDash val="solid"/>
                      <a:round/>
                      <a:headEnd type="none" w="med" len="med"/>
                      <a:tailEnd type="none" w="med" len="med"/>
                    </a:lnR>
                    <a:lnT w="28575" cap="flat" cmpd="sng" algn="ctr">
                      <a:solidFill>
                        <a:srgbClr val="4D4D4D"/>
                      </a:solidFill>
                      <a:prstDash val="solid"/>
                      <a:round/>
                      <a:headEnd type="none" w="med" len="med"/>
                      <a:tailEnd type="none" w="med" len="med"/>
                    </a:lnT>
                    <a:lnB w="28575" cap="flat" cmpd="sng" algn="ctr">
                      <a:solidFill>
                        <a:srgbClr val="4D4D4D"/>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30000"/>
                        </a:spcBef>
                        <a:spcAft>
                          <a:spcPct val="0"/>
                        </a:spcAft>
                        <a:buClrTx/>
                        <a:buSzTx/>
                        <a:buFontTx/>
                        <a:buNone/>
                        <a:tabLst/>
                      </a:pPr>
                      <a:r>
                        <a:rPr kumimoji="0" lang="it-IT" sz="1800" b="1" i="0" u="none" strike="noStrike" cap="none" normalizeH="0" baseline="0" dirty="0">
                          <a:ln>
                            <a:noFill/>
                          </a:ln>
                          <a:solidFill>
                            <a:schemeClr val="tx1"/>
                          </a:solidFill>
                          <a:effectLst/>
                          <a:latin typeface="Arial" charset="0"/>
                          <a:ea typeface="ＭＳ Ｐゴシック" pitchFamily="-109" charset="-128"/>
                        </a:rPr>
                        <a:t>0.56 (0.1)</a:t>
                      </a:r>
                    </a:p>
                  </a:txBody>
                  <a:tcPr marL="0" anchor="ctr" horzOverflow="overflow">
                    <a:lnL w="28575" cap="flat" cmpd="sng" algn="ctr">
                      <a:solidFill>
                        <a:srgbClr val="4D4D4D"/>
                      </a:solidFill>
                      <a:prstDash val="solid"/>
                      <a:round/>
                      <a:headEnd type="none" w="med" len="med"/>
                      <a:tailEnd type="none" w="med" len="med"/>
                    </a:lnL>
                    <a:lnR w="28575" cap="flat" cmpd="sng" algn="ctr">
                      <a:solidFill>
                        <a:srgbClr val="4D4D4D"/>
                      </a:solidFill>
                      <a:prstDash val="solid"/>
                      <a:round/>
                      <a:headEnd type="none" w="med" len="med"/>
                      <a:tailEnd type="none" w="med" len="med"/>
                    </a:lnR>
                    <a:lnT w="28575" cap="flat" cmpd="sng" algn="ctr">
                      <a:solidFill>
                        <a:srgbClr val="4D4D4D"/>
                      </a:solidFill>
                      <a:prstDash val="solid"/>
                      <a:round/>
                      <a:headEnd type="none" w="med" len="med"/>
                      <a:tailEnd type="none" w="med" len="med"/>
                    </a:lnT>
                    <a:lnB w="28575" cap="flat" cmpd="sng" algn="ctr">
                      <a:solidFill>
                        <a:srgbClr val="4D4D4D"/>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46088">
                <a:tc vMerge="1">
                  <a:txBody>
                    <a:bodyPr/>
                    <a:lstStyle/>
                    <a:p>
                      <a:endParaRPr lang="en-US"/>
                    </a:p>
                  </a:txBody>
                  <a:tcPr/>
                </a:tc>
                <a:tc>
                  <a:txBody>
                    <a:bodyPr/>
                    <a:lstStyle/>
                    <a:p>
                      <a:pPr marL="0" marR="0" lvl="0" indent="0" algn="ctr" defTabSz="914400" rtl="0" eaLnBrk="0" fontAlgn="base" latinLnBrk="0" hangingPunct="0">
                        <a:lnSpc>
                          <a:spcPct val="90000"/>
                        </a:lnSpc>
                        <a:spcBef>
                          <a:spcPct val="30000"/>
                        </a:spcBef>
                        <a:spcAft>
                          <a:spcPct val="0"/>
                        </a:spcAft>
                        <a:buClrTx/>
                        <a:buSzTx/>
                        <a:buFontTx/>
                        <a:buNone/>
                        <a:tabLst/>
                      </a:pPr>
                      <a:r>
                        <a:rPr kumimoji="0" lang="it-IT" sz="1800" b="0" i="0" u="none" strike="noStrike" cap="none" normalizeH="0" baseline="0">
                          <a:ln>
                            <a:noFill/>
                          </a:ln>
                          <a:solidFill>
                            <a:schemeClr val="tx1"/>
                          </a:solidFill>
                          <a:effectLst/>
                          <a:latin typeface="Arial" charset="0"/>
                          <a:ea typeface="ＭＳ Ｐゴシック" pitchFamily="-109" charset="-128"/>
                        </a:rPr>
                        <a:t>IES</a:t>
                      </a:r>
                    </a:p>
                  </a:txBody>
                  <a:tcPr marL="0" anchor="ctr" horzOverflow="overflow">
                    <a:lnL w="28575" cap="flat" cmpd="sng" algn="ctr">
                      <a:solidFill>
                        <a:srgbClr val="4D4D4D"/>
                      </a:solidFill>
                      <a:prstDash val="solid"/>
                      <a:round/>
                      <a:headEnd type="none" w="med" len="med"/>
                      <a:tailEnd type="none" w="med" len="med"/>
                    </a:lnL>
                    <a:lnR w="28575" cap="flat" cmpd="sng" algn="ctr">
                      <a:solidFill>
                        <a:srgbClr val="4D4D4D"/>
                      </a:solidFill>
                      <a:prstDash val="solid"/>
                      <a:round/>
                      <a:headEnd type="none" w="med" len="med"/>
                      <a:tailEnd type="none" w="med" len="med"/>
                    </a:lnR>
                    <a:lnT w="28575" cap="flat" cmpd="sng" algn="ctr">
                      <a:solidFill>
                        <a:srgbClr val="4D4D4D"/>
                      </a:solidFill>
                      <a:prstDash val="solid"/>
                      <a:round/>
                      <a:headEnd type="none" w="med" len="med"/>
                      <a:tailEnd type="none" w="med" len="med"/>
                    </a:lnT>
                    <a:lnB w="28575" cap="flat" cmpd="sng" algn="ctr">
                      <a:solidFill>
                        <a:srgbClr val="4D4D4D"/>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30000"/>
                        </a:spcBef>
                        <a:spcAft>
                          <a:spcPct val="0"/>
                        </a:spcAft>
                        <a:buClrTx/>
                        <a:buSzTx/>
                        <a:buFontTx/>
                        <a:buNone/>
                        <a:tabLst/>
                      </a:pPr>
                      <a:r>
                        <a:rPr kumimoji="0" lang="it-IT" sz="1800" b="0" i="0" u="none" strike="noStrike" cap="none" normalizeH="0" baseline="0">
                          <a:ln>
                            <a:noFill/>
                          </a:ln>
                          <a:solidFill>
                            <a:schemeClr val="tx1"/>
                          </a:solidFill>
                          <a:effectLst/>
                          <a:latin typeface="Arial" charset="0"/>
                          <a:ea typeface="ＭＳ Ｐゴシック" pitchFamily="-109" charset="-128"/>
                        </a:rPr>
                        <a:t>4742</a:t>
                      </a:r>
                    </a:p>
                  </a:txBody>
                  <a:tcPr marL="0" anchor="ctr" horzOverflow="overflow">
                    <a:lnL w="28575" cap="flat" cmpd="sng" algn="ctr">
                      <a:solidFill>
                        <a:srgbClr val="4D4D4D"/>
                      </a:solidFill>
                      <a:prstDash val="solid"/>
                      <a:round/>
                      <a:headEnd type="none" w="med" len="med"/>
                      <a:tailEnd type="none" w="med" len="med"/>
                    </a:lnL>
                    <a:lnR w="28575" cap="flat" cmpd="sng" algn="ctr">
                      <a:solidFill>
                        <a:srgbClr val="4D4D4D"/>
                      </a:solidFill>
                      <a:prstDash val="solid"/>
                      <a:round/>
                      <a:headEnd type="none" w="med" len="med"/>
                      <a:tailEnd type="none" w="med" len="med"/>
                    </a:lnR>
                    <a:lnT w="28575" cap="flat" cmpd="sng" algn="ctr">
                      <a:solidFill>
                        <a:srgbClr val="4D4D4D"/>
                      </a:solidFill>
                      <a:prstDash val="solid"/>
                      <a:round/>
                      <a:headEnd type="none" w="med" len="med"/>
                      <a:tailEnd type="none" w="med" len="med"/>
                    </a:lnT>
                    <a:lnB w="28575" cap="flat" cmpd="sng" algn="ctr">
                      <a:solidFill>
                        <a:srgbClr val="4D4D4D"/>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30000"/>
                        </a:spcBef>
                        <a:spcAft>
                          <a:spcPct val="0"/>
                        </a:spcAft>
                        <a:buClrTx/>
                        <a:buSzTx/>
                        <a:buFontTx/>
                        <a:buNone/>
                        <a:tabLst/>
                      </a:pPr>
                      <a:r>
                        <a:rPr kumimoji="0" lang="it-IT" sz="1800" b="0" i="0" u="none" strike="noStrike" cap="none" normalizeH="0" baseline="0">
                          <a:ln>
                            <a:noFill/>
                          </a:ln>
                          <a:solidFill>
                            <a:schemeClr val="tx1"/>
                          </a:solidFill>
                          <a:effectLst/>
                          <a:latin typeface="Arial" charset="0"/>
                          <a:ea typeface="ＭＳ Ｐゴシック" pitchFamily="-109" charset="-128"/>
                        </a:rPr>
                        <a:t>Lancet 2007</a:t>
                      </a:r>
                    </a:p>
                  </a:txBody>
                  <a:tcPr marL="0" anchor="ctr" horzOverflow="overflow">
                    <a:lnL w="28575" cap="flat" cmpd="sng" algn="ctr">
                      <a:solidFill>
                        <a:srgbClr val="4D4D4D"/>
                      </a:solidFill>
                      <a:prstDash val="solid"/>
                      <a:round/>
                      <a:headEnd type="none" w="med" len="med"/>
                      <a:tailEnd type="none" w="med" len="med"/>
                    </a:lnL>
                    <a:lnR w="28575" cap="flat" cmpd="sng" algn="ctr">
                      <a:solidFill>
                        <a:srgbClr val="4D4D4D"/>
                      </a:solidFill>
                      <a:prstDash val="solid"/>
                      <a:round/>
                      <a:headEnd type="none" w="med" len="med"/>
                      <a:tailEnd type="none" w="med" len="med"/>
                    </a:lnR>
                    <a:lnT w="28575" cap="flat" cmpd="sng" algn="ctr">
                      <a:solidFill>
                        <a:srgbClr val="4D4D4D"/>
                      </a:solidFill>
                      <a:prstDash val="solid"/>
                      <a:round/>
                      <a:headEnd type="none" w="med" len="med"/>
                      <a:tailEnd type="none" w="med" len="med"/>
                    </a:lnT>
                    <a:lnB w="28575" cap="flat" cmpd="sng" algn="ctr">
                      <a:solidFill>
                        <a:srgbClr val="4D4D4D"/>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30000"/>
                        </a:spcBef>
                        <a:spcAft>
                          <a:spcPct val="0"/>
                        </a:spcAft>
                        <a:buClrTx/>
                        <a:buSzTx/>
                        <a:buFontTx/>
                        <a:buNone/>
                        <a:tabLst/>
                      </a:pPr>
                      <a:r>
                        <a:rPr kumimoji="0" lang="it-IT" sz="1800" b="0" i="0" u="none" strike="noStrike" cap="none" normalizeH="0" baseline="0">
                          <a:ln>
                            <a:noFill/>
                          </a:ln>
                          <a:solidFill>
                            <a:schemeClr val="tx1"/>
                          </a:solidFill>
                          <a:effectLst/>
                          <a:latin typeface="Arial" charset="0"/>
                          <a:ea typeface="ＭＳ Ｐゴシック" pitchFamily="-109" charset="-128"/>
                        </a:rPr>
                        <a:t>56</a:t>
                      </a:r>
                    </a:p>
                  </a:txBody>
                  <a:tcPr marL="0" anchor="ctr" horzOverflow="overflow">
                    <a:lnL w="28575" cap="flat" cmpd="sng" algn="ctr">
                      <a:solidFill>
                        <a:srgbClr val="4D4D4D"/>
                      </a:solidFill>
                      <a:prstDash val="solid"/>
                      <a:round/>
                      <a:headEnd type="none" w="med" len="med"/>
                      <a:tailEnd type="none" w="med" len="med"/>
                    </a:lnL>
                    <a:lnR w="28575" cap="flat" cmpd="sng" algn="ctr">
                      <a:solidFill>
                        <a:srgbClr val="4D4D4D"/>
                      </a:solidFill>
                      <a:prstDash val="solid"/>
                      <a:round/>
                      <a:headEnd type="none" w="med" len="med"/>
                      <a:tailEnd type="none" w="med" len="med"/>
                    </a:lnR>
                    <a:lnT w="28575" cap="flat" cmpd="sng" algn="ctr">
                      <a:solidFill>
                        <a:srgbClr val="4D4D4D"/>
                      </a:solidFill>
                      <a:prstDash val="solid"/>
                      <a:round/>
                      <a:headEnd type="none" w="med" len="med"/>
                      <a:tailEnd type="none" w="med" len="med"/>
                    </a:lnT>
                    <a:lnB w="28575" cap="flat" cmpd="sng" algn="ctr">
                      <a:solidFill>
                        <a:srgbClr val="4D4D4D"/>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30000"/>
                        </a:spcBef>
                        <a:spcAft>
                          <a:spcPct val="0"/>
                        </a:spcAft>
                        <a:buClrTx/>
                        <a:buSzTx/>
                        <a:buFontTx/>
                        <a:buNone/>
                        <a:tabLst/>
                      </a:pPr>
                      <a:r>
                        <a:rPr kumimoji="0" lang="it-IT" sz="1800" b="0" i="0" u="none" strike="noStrike" cap="none" normalizeH="0" baseline="0">
                          <a:ln>
                            <a:noFill/>
                          </a:ln>
                          <a:solidFill>
                            <a:schemeClr val="tx1"/>
                          </a:solidFill>
                          <a:effectLst/>
                          <a:latin typeface="Arial" charset="0"/>
                          <a:ea typeface="ＭＳ Ｐゴシック" pitchFamily="-109" charset="-128"/>
                        </a:rPr>
                        <a:t>EXE</a:t>
                      </a:r>
                    </a:p>
                  </a:txBody>
                  <a:tcPr marL="0" anchor="ctr" horzOverflow="overflow">
                    <a:lnL w="28575" cap="flat" cmpd="sng" algn="ctr">
                      <a:solidFill>
                        <a:srgbClr val="4D4D4D"/>
                      </a:solidFill>
                      <a:prstDash val="solid"/>
                      <a:round/>
                      <a:headEnd type="none" w="med" len="med"/>
                      <a:tailEnd type="none" w="med" len="med"/>
                    </a:lnL>
                    <a:lnR w="28575" cap="flat" cmpd="sng" algn="ctr">
                      <a:solidFill>
                        <a:srgbClr val="4D4D4D"/>
                      </a:solidFill>
                      <a:prstDash val="solid"/>
                      <a:round/>
                      <a:headEnd type="none" w="med" len="med"/>
                      <a:tailEnd type="none" w="med" len="med"/>
                    </a:lnR>
                    <a:lnT w="28575" cap="flat" cmpd="sng" algn="ctr">
                      <a:solidFill>
                        <a:srgbClr val="4D4D4D"/>
                      </a:solidFill>
                      <a:prstDash val="solid"/>
                      <a:round/>
                      <a:headEnd type="none" w="med" len="med"/>
                      <a:tailEnd type="none" w="med" len="med"/>
                    </a:lnT>
                    <a:lnB w="28575" cap="flat" cmpd="sng" algn="ctr">
                      <a:solidFill>
                        <a:srgbClr val="4D4D4D"/>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30000"/>
                        </a:spcBef>
                        <a:spcAft>
                          <a:spcPct val="0"/>
                        </a:spcAft>
                        <a:buClrTx/>
                        <a:buSzTx/>
                        <a:buFontTx/>
                        <a:buNone/>
                        <a:tabLst/>
                      </a:pPr>
                      <a:r>
                        <a:rPr kumimoji="0" lang="it-IT" sz="1800" b="0" i="0" u="none" strike="noStrike" cap="none" normalizeH="0" baseline="0" dirty="0">
                          <a:ln>
                            <a:noFill/>
                          </a:ln>
                          <a:solidFill>
                            <a:schemeClr val="tx1"/>
                          </a:solidFill>
                          <a:effectLst/>
                          <a:latin typeface="Arial" charset="0"/>
                          <a:ea typeface="ＭＳ Ｐゴシック" pitchFamily="-109" charset="-128"/>
                        </a:rPr>
                        <a:t>0.76 (0.0001)</a:t>
                      </a:r>
                    </a:p>
                  </a:txBody>
                  <a:tcPr marL="0" anchor="ctr" horzOverflow="overflow">
                    <a:lnL w="28575" cap="flat" cmpd="sng" algn="ctr">
                      <a:solidFill>
                        <a:srgbClr val="4D4D4D"/>
                      </a:solidFill>
                      <a:prstDash val="solid"/>
                      <a:round/>
                      <a:headEnd type="none" w="med" len="med"/>
                      <a:tailEnd type="none" w="med" len="med"/>
                    </a:lnL>
                    <a:lnR w="28575" cap="flat" cmpd="sng" algn="ctr">
                      <a:solidFill>
                        <a:srgbClr val="4D4D4D"/>
                      </a:solidFill>
                      <a:prstDash val="solid"/>
                      <a:round/>
                      <a:headEnd type="none" w="med" len="med"/>
                      <a:tailEnd type="none" w="med" len="med"/>
                    </a:lnR>
                    <a:lnT w="28575" cap="flat" cmpd="sng" algn="ctr">
                      <a:solidFill>
                        <a:srgbClr val="4D4D4D"/>
                      </a:solidFill>
                      <a:prstDash val="solid"/>
                      <a:round/>
                      <a:headEnd type="none" w="med" len="med"/>
                      <a:tailEnd type="none" w="med" len="med"/>
                    </a:lnT>
                    <a:lnB w="28575" cap="flat" cmpd="sng" algn="ctr">
                      <a:solidFill>
                        <a:srgbClr val="4D4D4D"/>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30000"/>
                        </a:spcBef>
                        <a:spcAft>
                          <a:spcPct val="0"/>
                        </a:spcAft>
                        <a:buClrTx/>
                        <a:buSzTx/>
                        <a:buFontTx/>
                        <a:buNone/>
                        <a:tabLst/>
                      </a:pPr>
                      <a:r>
                        <a:rPr kumimoji="0" lang="it-IT" sz="1800" b="1" i="0" u="none" strike="noStrike" cap="none" normalizeH="0" baseline="0" dirty="0">
                          <a:ln>
                            <a:noFill/>
                          </a:ln>
                          <a:solidFill>
                            <a:schemeClr val="tx1"/>
                          </a:solidFill>
                          <a:effectLst/>
                          <a:latin typeface="Arial" charset="0"/>
                          <a:ea typeface="ＭＳ Ｐゴシック" pitchFamily="-109" charset="-128"/>
                        </a:rPr>
                        <a:t>0.85 (0.08)</a:t>
                      </a:r>
                    </a:p>
                  </a:txBody>
                  <a:tcPr marL="0" anchor="ctr" horzOverflow="overflow">
                    <a:lnL w="28575" cap="flat" cmpd="sng" algn="ctr">
                      <a:solidFill>
                        <a:srgbClr val="4D4D4D"/>
                      </a:solidFill>
                      <a:prstDash val="solid"/>
                      <a:round/>
                      <a:headEnd type="none" w="med" len="med"/>
                      <a:tailEnd type="none" w="med" len="med"/>
                    </a:lnL>
                    <a:lnR w="28575" cap="flat" cmpd="sng" algn="ctr">
                      <a:solidFill>
                        <a:srgbClr val="4D4D4D"/>
                      </a:solidFill>
                      <a:prstDash val="solid"/>
                      <a:round/>
                      <a:headEnd type="none" w="med" len="med"/>
                      <a:tailEnd type="none" w="med" len="med"/>
                    </a:lnR>
                    <a:lnT w="28575" cap="flat" cmpd="sng" algn="ctr">
                      <a:solidFill>
                        <a:srgbClr val="4D4D4D"/>
                      </a:solidFill>
                      <a:prstDash val="solid"/>
                      <a:round/>
                      <a:headEnd type="none" w="med" len="med"/>
                      <a:tailEnd type="none" w="med" len="med"/>
                    </a:lnT>
                    <a:lnB w="28575" cap="flat" cmpd="sng" algn="ctr">
                      <a:solidFill>
                        <a:srgbClr val="4D4D4D"/>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84200">
                <a:tc vMerge="1">
                  <a:txBody>
                    <a:bodyPr/>
                    <a:lstStyle/>
                    <a:p>
                      <a:endParaRPr lang="en-US"/>
                    </a:p>
                  </a:txBody>
                  <a:tcPr/>
                </a:tc>
                <a:tc>
                  <a:txBody>
                    <a:bodyPr/>
                    <a:lstStyle/>
                    <a:p>
                      <a:pPr marL="0" marR="0" lvl="0" indent="0" algn="ctr" defTabSz="914400" rtl="0" eaLnBrk="0" fontAlgn="base" latinLnBrk="0" hangingPunct="0">
                        <a:lnSpc>
                          <a:spcPct val="90000"/>
                        </a:lnSpc>
                        <a:spcBef>
                          <a:spcPct val="30000"/>
                        </a:spcBef>
                        <a:spcAft>
                          <a:spcPct val="0"/>
                        </a:spcAft>
                        <a:buClrTx/>
                        <a:buSzTx/>
                        <a:buFontTx/>
                        <a:buNone/>
                        <a:tabLst/>
                      </a:pPr>
                      <a:r>
                        <a:rPr kumimoji="0" lang="it-IT" sz="1800" b="0" i="0" u="none" strike="noStrike" cap="none" normalizeH="0" baseline="0">
                          <a:ln>
                            <a:noFill/>
                          </a:ln>
                          <a:solidFill>
                            <a:schemeClr val="tx1"/>
                          </a:solidFill>
                          <a:effectLst/>
                          <a:latin typeface="Arial" charset="0"/>
                          <a:ea typeface="ＭＳ Ｐゴシック" pitchFamily="-109" charset="-128"/>
                        </a:rPr>
                        <a:t>ARNO 95</a:t>
                      </a:r>
                    </a:p>
                  </a:txBody>
                  <a:tcPr marL="0" anchor="ctr" horzOverflow="overflow">
                    <a:lnL w="28575" cap="flat" cmpd="sng" algn="ctr">
                      <a:solidFill>
                        <a:srgbClr val="4D4D4D"/>
                      </a:solidFill>
                      <a:prstDash val="solid"/>
                      <a:round/>
                      <a:headEnd type="none" w="med" len="med"/>
                      <a:tailEnd type="none" w="med" len="med"/>
                    </a:lnL>
                    <a:lnR w="28575" cap="flat" cmpd="sng" algn="ctr">
                      <a:solidFill>
                        <a:srgbClr val="4D4D4D"/>
                      </a:solidFill>
                      <a:prstDash val="solid"/>
                      <a:round/>
                      <a:headEnd type="none" w="med" len="med"/>
                      <a:tailEnd type="none" w="med" len="med"/>
                    </a:lnR>
                    <a:lnT w="28575" cap="flat" cmpd="sng" algn="ctr">
                      <a:solidFill>
                        <a:srgbClr val="4D4D4D"/>
                      </a:solidFill>
                      <a:prstDash val="solid"/>
                      <a:round/>
                      <a:headEnd type="none" w="med" len="med"/>
                      <a:tailEnd type="none" w="med" len="med"/>
                    </a:lnT>
                    <a:lnB w="28575" cap="flat" cmpd="sng" algn="ctr">
                      <a:solidFill>
                        <a:srgbClr val="4D4D4D"/>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30000"/>
                        </a:spcBef>
                        <a:spcAft>
                          <a:spcPct val="0"/>
                        </a:spcAft>
                        <a:buClrTx/>
                        <a:buSzTx/>
                        <a:buFontTx/>
                        <a:buNone/>
                        <a:tabLst/>
                      </a:pPr>
                      <a:r>
                        <a:rPr kumimoji="0" lang="it-IT" sz="1800" b="0" i="0" u="none" strike="noStrike" cap="none" normalizeH="0" baseline="0">
                          <a:ln>
                            <a:noFill/>
                          </a:ln>
                          <a:solidFill>
                            <a:schemeClr val="tx1"/>
                          </a:solidFill>
                          <a:effectLst/>
                          <a:latin typeface="Arial" charset="0"/>
                          <a:ea typeface="ＭＳ Ｐゴシック" pitchFamily="-109" charset="-128"/>
                        </a:rPr>
                        <a:t>979</a:t>
                      </a:r>
                    </a:p>
                  </a:txBody>
                  <a:tcPr marL="0" anchor="ctr" horzOverflow="overflow">
                    <a:lnL w="28575" cap="flat" cmpd="sng" algn="ctr">
                      <a:solidFill>
                        <a:srgbClr val="4D4D4D"/>
                      </a:solidFill>
                      <a:prstDash val="solid"/>
                      <a:round/>
                      <a:headEnd type="none" w="med" len="med"/>
                      <a:tailEnd type="none" w="med" len="med"/>
                    </a:lnL>
                    <a:lnR w="28575" cap="flat" cmpd="sng" algn="ctr">
                      <a:solidFill>
                        <a:srgbClr val="4D4D4D"/>
                      </a:solidFill>
                      <a:prstDash val="solid"/>
                      <a:round/>
                      <a:headEnd type="none" w="med" len="med"/>
                      <a:tailEnd type="none" w="med" len="med"/>
                    </a:lnR>
                    <a:lnT w="28575" cap="flat" cmpd="sng" algn="ctr">
                      <a:solidFill>
                        <a:srgbClr val="4D4D4D"/>
                      </a:solidFill>
                      <a:prstDash val="solid"/>
                      <a:round/>
                      <a:headEnd type="none" w="med" len="med"/>
                      <a:tailEnd type="none" w="med" len="med"/>
                    </a:lnT>
                    <a:lnB w="28575" cap="flat" cmpd="sng" algn="ctr">
                      <a:solidFill>
                        <a:srgbClr val="4D4D4D"/>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30000"/>
                        </a:spcBef>
                        <a:spcAft>
                          <a:spcPct val="0"/>
                        </a:spcAft>
                        <a:buClrTx/>
                        <a:buSzTx/>
                        <a:buFontTx/>
                        <a:buNone/>
                        <a:tabLst/>
                      </a:pPr>
                      <a:r>
                        <a:rPr kumimoji="0" lang="it-IT" sz="1800" b="0" i="0" u="none" strike="noStrike" cap="none" normalizeH="0" baseline="0">
                          <a:ln>
                            <a:noFill/>
                          </a:ln>
                          <a:solidFill>
                            <a:schemeClr val="tx1"/>
                          </a:solidFill>
                          <a:effectLst/>
                          <a:latin typeface="Arial" charset="0"/>
                          <a:ea typeface="ＭＳ Ｐゴシック" pitchFamily="-109" charset="-128"/>
                        </a:rPr>
                        <a:t>JCO 2007</a:t>
                      </a:r>
                    </a:p>
                  </a:txBody>
                  <a:tcPr marL="0" anchor="ctr" horzOverflow="overflow">
                    <a:lnL w="28575" cap="flat" cmpd="sng" algn="ctr">
                      <a:solidFill>
                        <a:srgbClr val="4D4D4D"/>
                      </a:solidFill>
                      <a:prstDash val="solid"/>
                      <a:round/>
                      <a:headEnd type="none" w="med" len="med"/>
                      <a:tailEnd type="none" w="med" len="med"/>
                    </a:lnL>
                    <a:lnR w="28575" cap="flat" cmpd="sng" algn="ctr">
                      <a:solidFill>
                        <a:srgbClr val="4D4D4D"/>
                      </a:solidFill>
                      <a:prstDash val="solid"/>
                      <a:round/>
                      <a:headEnd type="none" w="med" len="med"/>
                      <a:tailEnd type="none" w="med" len="med"/>
                    </a:lnR>
                    <a:lnT w="28575" cap="flat" cmpd="sng" algn="ctr">
                      <a:solidFill>
                        <a:srgbClr val="4D4D4D"/>
                      </a:solidFill>
                      <a:prstDash val="solid"/>
                      <a:round/>
                      <a:headEnd type="none" w="med" len="med"/>
                      <a:tailEnd type="none" w="med" len="med"/>
                    </a:lnT>
                    <a:lnB w="28575" cap="flat" cmpd="sng" algn="ctr">
                      <a:solidFill>
                        <a:srgbClr val="4D4D4D"/>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30000"/>
                        </a:spcBef>
                        <a:spcAft>
                          <a:spcPct val="0"/>
                        </a:spcAft>
                        <a:buClrTx/>
                        <a:buSzTx/>
                        <a:buFontTx/>
                        <a:buNone/>
                        <a:tabLst/>
                      </a:pPr>
                      <a:r>
                        <a:rPr kumimoji="0" lang="it-IT" sz="1800" b="0" i="0" u="none" strike="noStrike" cap="none" normalizeH="0" baseline="0">
                          <a:ln>
                            <a:noFill/>
                          </a:ln>
                          <a:solidFill>
                            <a:schemeClr val="tx1"/>
                          </a:solidFill>
                          <a:effectLst/>
                          <a:latin typeface="Arial" charset="0"/>
                          <a:ea typeface="ＭＳ Ｐゴシック" pitchFamily="-109" charset="-128"/>
                        </a:rPr>
                        <a:t>30</a:t>
                      </a:r>
                    </a:p>
                  </a:txBody>
                  <a:tcPr marL="0" anchor="ctr" horzOverflow="overflow">
                    <a:lnL w="28575" cap="flat" cmpd="sng" algn="ctr">
                      <a:solidFill>
                        <a:srgbClr val="4D4D4D"/>
                      </a:solidFill>
                      <a:prstDash val="solid"/>
                      <a:round/>
                      <a:headEnd type="none" w="med" len="med"/>
                      <a:tailEnd type="none" w="med" len="med"/>
                    </a:lnL>
                    <a:lnR w="28575" cap="flat" cmpd="sng" algn="ctr">
                      <a:solidFill>
                        <a:srgbClr val="4D4D4D"/>
                      </a:solidFill>
                      <a:prstDash val="solid"/>
                      <a:round/>
                      <a:headEnd type="none" w="med" len="med"/>
                      <a:tailEnd type="none" w="med" len="med"/>
                    </a:lnR>
                    <a:lnT w="28575" cap="flat" cmpd="sng" algn="ctr">
                      <a:solidFill>
                        <a:srgbClr val="4D4D4D"/>
                      </a:solidFill>
                      <a:prstDash val="solid"/>
                      <a:round/>
                      <a:headEnd type="none" w="med" len="med"/>
                      <a:tailEnd type="none" w="med" len="med"/>
                    </a:lnT>
                    <a:lnB w="28575" cap="flat" cmpd="sng" algn="ctr">
                      <a:solidFill>
                        <a:srgbClr val="4D4D4D"/>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30000"/>
                        </a:spcBef>
                        <a:spcAft>
                          <a:spcPct val="0"/>
                        </a:spcAft>
                        <a:buClrTx/>
                        <a:buSzTx/>
                        <a:buFontTx/>
                        <a:buNone/>
                        <a:tabLst/>
                      </a:pPr>
                      <a:r>
                        <a:rPr kumimoji="0" lang="it-IT" sz="1800" b="0" i="0" u="none" strike="noStrike" cap="none" normalizeH="0" baseline="0">
                          <a:ln>
                            <a:noFill/>
                          </a:ln>
                          <a:solidFill>
                            <a:schemeClr val="tx1"/>
                          </a:solidFill>
                          <a:effectLst/>
                          <a:latin typeface="Arial" charset="0"/>
                          <a:ea typeface="ＭＳ Ｐゴシック" pitchFamily="-109" charset="-128"/>
                        </a:rPr>
                        <a:t>ANA</a:t>
                      </a:r>
                    </a:p>
                  </a:txBody>
                  <a:tcPr marL="0" anchor="ctr" horzOverflow="overflow">
                    <a:lnL w="28575" cap="flat" cmpd="sng" algn="ctr">
                      <a:solidFill>
                        <a:srgbClr val="4D4D4D"/>
                      </a:solidFill>
                      <a:prstDash val="solid"/>
                      <a:round/>
                      <a:headEnd type="none" w="med" len="med"/>
                      <a:tailEnd type="none" w="med" len="med"/>
                    </a:lnL>
                    <a:lnR w="28575" cap="flat" cmpd="sng" algn="ctr">
                      <a:solidFill>
                        <a:srgbClr val="4D4D4D"/>
                      </a:solidFill>
                      <a:prstDash val="solid"/>
                      <a:round/>
                      <a:headEnd type="none" w="med" len="med"/>
                      <a:tailEnd type="none" w="med" len="med"/>
                    </a:lnR>
                    <a:lnT w="28575" cap="flat" cmpd="sng" algn="ctr">
                      <a:solidFill>
                        <a:srgbClr val="4D4D4D"/>
                      </a:solidFill>
                      <a:prstDash val="solid"/>
                      <a:round/>
                      <a:headEnd type="none" w="med" len="med"/>
                      <a:tailEnd type="none" w="med" len="med"/>
                    </a:lnT>
                    <a:lnB w="28575" cap="flat" cmpd="sng" algn="ctr">
                      <a:solidFill>
                        <a:srgbClr val="4D4D4D"/>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30000"/>
                        </a:spcBef>
                        <a:spcAft>
                          <a:spcPct val="0"/>
                        </a:spcAft>
                        <a:buClrTx/>
                        <a:buSzTx/>
                        <a:buFontTx/>
                        <a:buNone/>
                        <a:tabLst/>
                      </a:pPr>
                      <a:r>
                        <a:rPr kumimoji="0" lang="it-IT" sz="1800" b="0" i="0" u="none" strike="noStrike" cap="none" normalizeH="0" baseline="0" dirty="0">
                          <a:ln>
                            <a:noFill/>
                          </a:ln>
                          <a:solidFill>
                            <a:schemeClr val="tx1"/>
                          </a:solidFill>
                          <a:effectLst/>
                          <a:latin typeface="Arial" charset="0"/>
                          <a:ea typeface="ＭＳ Ｐゴシック" pitchFamily="-109" charset="-128"/>
                        </a:rPr>
                        <a:t>0.66 (0.049)</a:t>
                      </a:r>
                    </a:p>
                  </a:txBody>
                  <a:tcPr marL="0" anchor="ctr" horzOverflow="overflow">
                    <a:lnL w="28575" cap="flat" cmpd="sng" algn="ctr">
                      <a:solidFill>
                        <a:srgbClr val="4D4D4D"/>
                      </a:solidFill>
                      <a:prstDash val="solid"/>
                      <a:round/>
                      <a:headEnd type="none" w="med" len="med"/>
                      <a:tailEnd type="none" w="med" len="med"/>
                    </a:lnL>
                    <a:lnR w="28575" cap="flat" cmpd="sng" algn="ctr">
                      <a:solidFill>
                        <a:srgbClr val="4D4D4D"/>
                      </a:solidFill>
                      <a:prstDash val="solid"/>
                      <a:round/>
                      <a:headEnd type="none" w="med" len="med"/>
                      <a:tailEnd type="none" w="med" len="med"/>
                    </a:lnR>
                    <a:lnT w="28575" cap="flat" cmpd="sng" algn="ctr">
                      <a:solidFill>
                        <a:srgbClr val="4D4D4D"/>
                      </a:solidFill>
                      <a:prstDash val="solid"/>
                      <a:round/>
                      <a:headEnd type="none" w="med" len="med"/>
                      <a:tailEnd type="none" w="med" len="med"/>
                    </a:lnT>
                    <a:lnB w="28575" cap="flat" cmpd="sng" algn="ctr">
                      <a:solidFill>
                        <a:srgbClr val="4D4D4D"/>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30000"/>
                        </a:spcBef>
                        <a:spcAft>
                          <a:spcPct val="0"/>
                        </a:spcAft>
                        <a:buClrTx/>
                        <a:buSzTx/>
                        <a:buFontTx/>
                        <a:buNone/>
                        <a:tabLst/>
                      </a:pPr>
                      <a:r>
                        <a:rPr kumimoji="0" lang="it-IT" sz="1800" b="1" i="0" u="none" strike="noStrike" cap="none" normalizeH="0" baseline="0" dirty="0">
                          <a:ln>
                            <a:noFill/>
                          </a:ln>
                          <a:solidFill>
                            <a:schemeClr val="tx1"/>
                          </a:solidFill>
                          <a:effectLst/>
                          <a:latin typeface="Arial" charset="0"/>
                          <a:ea typeface="ＭＳ Ｐゴシック" pitchFamily="-109" charset="-128"/>
                        </a:rPr>
                        <a:t>0.53 (0.045)</a:t>
                      </a:r>
                    </a:p>
                  </a:txBody>
                  <a:tcPr marL="0" anchor="ctr" horzOverflow="overflow">
                    <a:lnL w="28575" cap="flat" cmpd="sng" algn="ctr">
                      <a:solidFill>
                        <a:srgbClr val="4D4D4D"/>
                      </a:solidFill>
                      <a:prstDash val="solid"/>
                      <a:round/>
                      <a:headEnd type="none" w="med" len="med"/>
                      <a:tailEnd type="none" w="med" len="med"/>
                    </a:lnL>
                    <a:lnR w="28575" cap="flat" cmpd="sng" algn="ctr">
                      <a:solidFill>
                        <a:srgbClr val="4D4D4D"/>
                      </a:solidFill>
                      <a:prstDash val="solid"/>
                      <a:round/>
                      <a:headEnd type="none" w="med" len="med"/>
                      <a:tailEnd type="none" w="med" len="med"/>
                    </a:lnR>
                    <a:lnT w="28575" cap="flat" cmpd="sng" algn="ctr">
                      <a:solidFill>
                        <a:srgbClr val="4D4D4D"/>
                      </a:solidFill>
                      <a:prstDash val="solid"/>
                      <a:round/>
                      <a:headEnd type="none" w="med" len="med"/>
                      <a:tailEnd type="none" w="med" len="med"/>
                    </a:lnT>
                    <a:lnB w="28575" cap="flat" cmpd="sng" algn="ctr">
                      <a:solidFill>
                        <a:srgbClr val="4D4D4D"/>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42913">
                <a:tc>
                  <a:txBody>
                    <a:bodyPr/>
                    <a:lstStyle/>
                    <a:p>
                      <a:pPr marL="0" marR="0" lvl="0" indent="0" algn="ctr" defTabSz="914400" rtl="0" eaLnBrk="0" fontAlgn="base" latinLnBrk="0" hangingPunct="0">
                        <a:lnSpc>
                          <a:spcPct val="90000"/>
                        </a:lnSpc>
                        <a:spcBef>
                          <a:spcPct val="30000"/>
                        </a:spcBef>
                        <a:spcAft>
                          <a:spcPct val="0"/>
                        </a:spcAft>
                        <a:buClrTx/>
                        <a:buSzTx/>
                        <a:buFontTx/>
                        <a:buNone/>
                        <a:tabLst/>
                      </a:pPr>
                      <a:r>
                        <a:rPr kumimoji="0" lang="it-IT" sz="1600" b="0" i="0" u="none" strike="noStrike" cap="none" normalizeH="0" baseline="0">
                          <a:ln>
                            <a:noFill/>
                          </a:ln>
                          <a:solidFill>
                            <a:schemeClr val="tx1"/>
                          </a:solidFill>
                          <a:effectLst/>
                          <a:latin typeface="Arial" charset="0"/>
                          <a:ea typeface="ＭＳ Ｐゴシック" pitchFamily="-109" charset="-128"/>
                        </a:rPr>
                        <a:t>Sequencing</a:t>
                      </a:r>
                    </a:p>
                  </a:txBody>
                  <a:tcPr marL="0" anchor="ctr" horzOverflow="overflow">
                    <a:lnL w="28575" cap="flat" cmpd="sng" algn="ctr">
                      <a:solidFill>
                        <a:srgbClr val="4D4D4D"/>
                      </a:solidFill>
                      <a:prstDash val="solid"/>
                      <a:round/>
                      <a:headEnd type="none" w="med" len="med"/>
                      <a:tailEnd type="none" w="med" len="med"/>
                    </a:lnL>
                    <a:lnR w="28575" cap="flat" cmpd="sng" algn="ctr">
                      <a:solidFill>
                        <a:srgbClr val="4D4D4D"/>
                      </a:solidFill>
                      <a:prstDash val="solid"/>
                      <a:round/>
                      <a:headEnd type="none" w="med" len="med"/>
                      <a:tailEnd type="none" w="med" len="med"/>
                    </a:lnR>
                    <a:lnT w="28575" cap="flat" cmpd="sng" algn="ctr">
                      <a:solidFill>
                        <a:srgbClr val="4D4D4D"/>
                      </a:solidFill>
                      <a:prstDash val="solid"/>
                      <a:round/>
                      <a:headEnd type="none" w="med" len="med"/>
                      <a:tailEnd type="none" w="med" len="med"/>
                    </a:lnT>
                    <a:lnB w="28575" cap="flat" cmpd="sng" algn="ctr">
                      <a:solidFill>
                        <a:srgbClr val="4D4D4D"/>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0" fontAlgn="base" latinLnBrk="0" hangingPunct="0">
                        <a:lnSpc>
                          <a:spcPct val="90000"/>
                        </a:lnSpc>
                        <a:spcBef>
                          <a:spcPct val="30000"/>
                        </a:spcBef>
                        <a:spcAft>
                          <a:spcPct val="0"/>
                        </a:spcAft>
                        <a:buClrTx/>
                        <a:buSzTx/>
                        <a:buFontTx/>
                        <a:buNone/>
                        <a:tabLst/>
                      </a:pPr>
                      <a:r>
                        <a:rPr kumimoji="0" lang="it-IT" sz="1800" b="0" i="0" u="none" strike="noStrike" cap="none" normalizeH="0" baseline="0">
                          <a:ln>
                            <a:noFill/>
                          </a:ln>
                          <a:solidFill>
                            <a:schemeClr val="tx1"/>
                          </a:solidFill>
                          <a:effectLst/>
                          <a:latin typeface="Arial" charset="0"/>
                          <a:ea typeface="ＭＳ Ｐゴシック" pitchFamily="-109" charset="-128"/>
                        </a:rPr>
                        <a:t>ABCSG 8</a:t>
                      </a:r>
                    </a:p>
                  </a:txBody>
                  <a:tcPr marL="0" anchor="ctr" horzOverflow="overflow">
                    <a:lnL w="28575" cap="flat" cmpd="sng" algn="ctr">
                      <a:solidFill>
                        <a:srgbClr val="4D4D4D"/>
                      </a:solidFill>
                      <a:prstDash val="solid"/>
                      <a:round/>
                      <a:headEnd type="none" w="med" len="med"/>
                      <a:tailEnd type="none" w="med" len="med"/>
                    </a:lnL>
                    <a:lnR w="28575" cap="flat" cmpd="sng" algn="ctr">
                      <a:solidFill>
                        <a:srgbClr val="4D4D4D"/>
                      </a:solidFill>
                      <a:prstDash val="solid"/>
                      <a:round/>
                      <a:headEnd type="none" w="med" len="med"/>
                      <a:tailEnd type="none" w="med" len="med"/>
                    </a:lnR>
                    <a:lnT w="28575" cap="flat" cmpd="sng" algn="ctr">
                      <a:solidFill>
                        <a:srgbClr val="4D4D4D"/>
                      </a:solidFill>
                      <a:prstDash val="solid"/>
                      <a:round/>
                      <a:headEnd type="none" w="med" len="med"/>
                      <a:tailEnd type="none" w="med" len="med"/>
                    </a:lnT>
                    <a:lnB w="28575" cap="flat" cmpd="sng" algn="ctr">
                      <a:solidFill>
                        <a:srgbClr val="4D4D4D"/>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0" fontAlgn="base" latinLnBrk="0" hangingPunct="0">
                        <a:lnSpc>
                          <a:spcPct val="90000"/>
                        </a:lnSpc>
                        <a:spcBef>
                          <a:spcPct val="30000"/>
                        </a:spcBef>
                        <a:spcAft>
                          <a:spcPct val="0"/>
                        </a:spcAft>
                        <a:buClrTx/>
                        <a:buSzTx/>
                        <a:buFontTx/>
                        <a:buNone/>
                        <a:tabLst/>
                      </a:pPr>
                      <a:r>
                        <a:rPr kumimoji="0" lang="it-IT" sz="1800" b="0" i="0" u="none" strike="noStrike" cap="none" normalizeH="0" baseline="0">
                          <a:ln>
                            <a:noFill/>
                          </a:ln>
                          <a:solidFill>
                            <a:schemeClr val="tx1"/>
                          </a:solidFill>
                          <a:effectLst/>
                          <a:latin typeface="Arial" charset="0"/>
                          <a:ea typeface="ＭＳ Ｐゴシック" pitchFamily="-109" charset="-128"/>
                        </a:rPr>
                        <a:t>2926</a:t>
                      </a:r>
                    </a:p>
                  </a:txBody>
                  <a:tcPr marL="0" anchor="ctr" horzOverflow="overflow">
                    <a:lnL w="28575" cap="flat" cmpd="sng" algn="ctr">
                      <a:solidFill>
                        <a:srgbClr val="4D4D4D"/>
                      </a:solidFill>
                      <a:prstDash val="solid"/>
                      <a:round/>
                      <a:headEnd type="none" w="med" len="med"/>
                      <a:tailEnd type="none" w="med" len="med"/>
                    </a:lnL>
                    <a:lnR w="28575" cap="flat" cmpd="sng" algn="ctr">
                      <a:solidFill>
                        <a:srgbClr val="4D4D4D"/>
                      </a:solidFill>
                      <a:prstDash val="solid"/>
                      <a:round/>
                      <a:headEnd type="none" w="med" len="med"/>
                      <a:tailEnd type="none" w="med" len="med"/>
                    </a:lnR>
                    <a:lnT w="28575" cap="flat" cmpd="sng" algn="ctr">
                      <a:solidFill>
                        <a:srgbClr val="4D4D4D"/>
                      </a:solidFill>
                      <a:prstDash val="solid"/>
                      <a:round/>
                      <a:headEnd type="none" w="med" len="med"/>
                      <a:tailEnd type="none" w="med" len="med"/>
                    </a:lnT>
                    <a:lnB w="28575" cap="flat" cmpd="sng" algn="ctr">
                      <a:solidFill>
                        <a:srgbClr val="4D4D4D"/>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0" fontAlgn="base" latinLnBrk="0" hangingPunct="0">
                        <a:lnSpc>
                          <a:spcPct val="90000"/>
                        </a:lnSpc>
                        <a:spcBef>
                          <a:spcPct val="30000"/>
                        </a:spcBef>
                        <a:spcAft>
                          <a:spcPct val="0"/>
                        </a:spcAft>
                        <a:buClrTx/>
                        <a:buSzTx/>
                        <a:buFontTx/>
                        <a:buNone/>
                        <a:tabLst/>
                      </a:pPr>
                      <a:r>
                        <a:rPr kumimoji="0" lang="it-IT" sz="1800" b="0" i="0" u="none" strike="noStrike" cap="none" normalizeH="0" baseline="0">
                          <a:ln>
                            <a:noFill/>
                          </a:ln>
                          <a:solidFill>
                            <a:schemeClr val="tx1"/>
                          </a:solidFill>
                          <a:effectLst/>
                          <a:latin typeface="Arial" charset="0"/>
                          <a:ea typeface="ＭＳ Ｐゴシック" pitchFamily="-109" charset="-128"/>
                        </a:rPr>
                        <a:t>SABCS 2005</a:t>
                      </a:r>
                    </a:p>
                  </a:txBody>
                  <a:tcPr marL="0" anchor="ctr" horzOverflow="overflow">
                    <a:lnL w="28575" cap="flat" cmpd="sng" algn="ctr">
                      <a:solidFill>
                        <a:srgbClr val="4D4D4D"/>
                      </a:solidFill>
                      <a:prstDash val="solid"/>
                      <a:round/>
                      <a:headEnd type="none" w="med" len="med"/>
                      <a:tailEnd type="none" w="med" len="med"/>
                    </a:lnL>
                    <a:lnR w="28575" cap="flat" cmpd="sng" algn="ctr">
                      <a:solidFill>
                        <a:srgbClr val="4D4D4D"/>
                      </a:solidFill>
                      <a:prstDash val="solid"/>
                      <a:round/>
                      <a:headEnd type="none" w="med" len="med"/>
                      <a:tailEnd type="none" w="med" len="med"/>
                    </a:lnR>
                    <a:lnT w="28575" cap="flat" cmpd="sng" algn="ctr">
                      <a:solidFill>
                        <a:srgbClr val="4D4D4D"/>
                      </a:solidFill>
                      <a:prstDash val="solid"/>
                      <a:round/>
                      <a:headEnd type="none" w="med" len="med"/>
                      <a:tailEnd type="none" w="med" len="med"/>
                    </a:lnT>
                    <a:lnB w="28575" cap="flat" cmpd="sng" algn="ctr">
                      <a:solidFill>
                        <a:srgbClr val="4D4D4D"/>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0" fontAlgn="base" latinLnBrk="0" hangingPunct="0">
                        <a:lnSpc>
                          <a:spcPct val="90000"/>
                        </a:lnSpc>
                        <a:spcBef>
                          <a:spcPct val="30000"/>
                        </a:spcBef>
                        <a:spcAft>
                          <a:spcPct val="0"/>
                        </a:spcAft>
                        <a:buClrTx/>
                        <a:buSzTx/>
                        <a:buFontTx/>
                        <a:buNone/>
                        <a:tabLst/>
                      </a:pPr>
                      <a:r>
                        <a:rPr kumimoji="0" lang="it-IT" sz="1800" b="0" i="0" u="none" strike="noStrike" cap="none" normalizeH="0" baseline="0">
                          <a:ln>
                            <a:noFill/>
                          </a:ln>
                          <a:solidFill>
                            <a:schemeClr val="tx1"/>
                          </a:solidFill>
                          <a:effectLst/>
                          <a:latin typeface="Arial" charset="0"/>
                          <a:ea typeface="ＭＳ Ｐゴシック" pitchFamily="-109" charset="-128"/>
                        </a:rPr>
                        <a:t>28</a:t>
                      </a:r>
                    </a:p>
                  </a:txBody>
                  <a:tcPr marL="0" anchor="ctr" horzOverflow="overflow">
                    <a:lnL w="28575" cap="flat" cmpd="sng" algn="ctr">
                      <a:solidFill>
                        <a:srgbClr val="4D4D4D"/>
                      </a:solidFill>
                      <a:prstDash val="solid"/>
                      <a:round/>
                      <a:headEnd type="none" w="med" len="med"/>
                      <a:tailEnd type="none" w="med" len="med"/>
                    </a:lnL>
                    <a:lnR w="28575" cap="flat" cmpd="sng" algn="ctr">
                      <a:solidFill>
                        <a:srgbClr val="4D4D4D"/>
                      </a:solidFill>
                      <a:prstDash val="solid"/>
                      <a:round/>
                      <a:headEnd type="none" w="med" len="med"/>
                      <a:tailEnd type="none" w="med" len="med"/>
                    </a:lnR>
                    <a:lnT w="28575" cap="flat" cmpd="sng" algn="ctr">
                      <a:solidFill>
                        <a:srgbClr val="4D4D4D"/>
                      </a:solidFill>
                      <a:prstDash val="solid"/>
                      <a:round/>
                      <a:headEnd type="none" w="med" len="med"/>
                      <a:tailEnd type="none" w="med" len="med"/>
                    </a:lnT>
                    <a:lnB w="28575" cap="flat" cmpd="sng" algn="ctr">
                      <a:solidFill>
                        <a:srgbClr val="4D4D4D"/>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0" fontAlgn="base" latinLnBrk="0" hangingPunct="0">
                        <a:lnSpc>
                          <a:spcPct val="90000"/>
                        </a:lnSpc>
                        <a:spcBef>
                          <a:spcPct val="30000"/>
                        </a:spcBef>
                        <a:spcAft>
                          <a:spcPct val="0"/>
                        </a:spcAft>
                        <a:buClrTx/>
                        <a:buSzTx/>
                        <a:buFontTx/>
                        <a:buNone/>
                        <a:tabLst/>
                      </a:pPr>
                      <a:r>
                        <a:rPr kumimoji="0" lang="it-IT" sz="1800" b="0" i="0" u="none" strike="noStrike" cap="none" normalizeH="0" baseline="0">
                          <a:ln>
                            <a:noFill/>
                          </a:ln>
                          <a:solidFill>
                            <a:schemeClr val="tx1"/>
                          </a:solidFill>
                          <a:effectLst/>
                          <a:latin typeface="Arial" charset="0"/>
                          <a:ea typeface="ＭＳ Ｐゴシック" pitchFamily="-109" charset="-128"/>
                        </a:rPr>
                        <a:t>ANA</a:t>
                      </a:r>
                    </a:p>
                  </a:txBody>
                  <a:tcPr marL="0" anchor="ctr" horzOverflow="overflow">
                    <a:lnL w="28575" cap="flat" cmpd="sng" algn="ctr">
                      <a:solidFill>
                        <a:srgbClr val="4D4D4D"/>
                      </a:solidFill>
                      <a:prstDash val="solid"/>
                      <a:round/>
                      <a:headEnd type="none" w="med" len="med"/>
                      <a:tailEnd type="none" w="med" len="med"/>
                    </a:lnL>
                    <a:lnR w="28575" cap="flat" cmpd="sng" algn="ctr">
                      <a:solidFill>
                        <a:srgbClr val="4D4D4D"/>
                      </a:solidFill>
                      <a:prstDash val="solid"/>
                      <a:round/>
                      <a:headEnd type="none" w="med" len="med"/>
                      <a:tailEnd type="none" w="med" len="med"/>
                    </a:lnR>
                    <a:lnT w="28575" cap="flat" cmpd="sng" algn="ctr">
                      <a:solidFill>
                        <a:srgbClr val="4D4D4D"/>
                      </a:solidFill>
                      <a:prstDash val="solid"/>
                      <a:round/>
                      <a:headEnd type="none" w="med" len="med"/>
                      <a:tailEnd type="none" w="med" len="med"/>
                    </a:lnT>
                    <a:lnB w="28575" cap="flat" cmpd="sng" algn="ctr">
                      <a:solidFill>
                        <a:srgbClr val="4D4D4D"/>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0" fontAlgn="base" latinLnBrk="0" hangingPunct="0">
                        <a:lnSpc>
                          <a:spcPct val="90000"/>
                        </a:lnSpc>
                        <a:spcBef>
                          <a:spcPct val="30000"/>
                        </a:spcBef>
                        <a:spcAft>
                          <a:spcPct val="0"/>
                        </a:spcAft>
                        <a:buClrTx/>
                        <a:buSzTx/>
                        <a:buFontTx/>
                        <a:buNone/>
                        <a:tabLst/>
                      </a:pPr>
                      <a:r>
                        <a:rPr kumimoji="0" lang="it-IT" sz="1800" b="0" i="0" u="none" strike="noStrike" cap="none" normalizeH="0" baseline="0" dirty="0">
                          <a:ln>
                            <a:noFill/>
                          </a:ln>
                          <a:solidFill>
                            <a:schemeClr val="tx1"/>
                          </a:solidFill>
                          <a:effectLst/>
                          <a:latin typeface="Arial" charset="0"/>
                          <a:ea typeface="ＭＳ Ｐゴシック" pitchFamily="-109" charset="-128"/>
                        </a:rPr>
                        <a:t>0.76 (0.07)</a:t>
                      </a:r>
                    </a:p>
                  </a:txBody>
                  <a:tcPr marL="0" anchor="ctr" horzOverflow="overflow">
                    <a:lnL w="28575" cap="flat" cmpd="sng" algn="ctr">
                      <a:solidFill>
                        <a:srgbClr val="4D4D4D"/>
                      </a:solidFill>
                      <a:prstDash val="solid"/>
                      <a:round/>
                      <a:headEnd type="none" w="med" len="med"/>
                      <a:tailEnd type="none" w="med" len="med"/>
                    </a:lnL>
                    <a:lnR w="28575" cap="flat" cmpd="sng" algn="ctr">
                      <a:solidFill>
                        <a:srgbClr val="4D4D4D"/>
                      </a:solidFill>
                      <a:prstDash val="solid"/>
                      <a:round/>
                      <a:headEnd type="none" w="med" len="med"/>
                      <a:tailEnd type="none" w="med" len="med"/>
                    </a:lnR>
                    <a:lnT w="28575" cap="flat" cmpd="sng" algn="ctr">
                      <a:solidFill>
                        <a:srgbClr val="4D4D4D"/>
                      </a:solidFill>
                      <a:prstDash val="solid"/>
                      <a:round/>
                      <a:headEnd type="none" w="med" len="med"/>
                      <a:tailEnd type="none" w="med" len="med"/>
                    </a:lnT>
                    <a:lnB w="28575" cap="flat" cmpd="sng" algn="ctr">
                      <a:solidFill>
                        <a:srgbClr val="4D4D4D"/>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0" fontAlgn="base" latinLnBrk="0" hangingPunct="0">
                        <a:lnSpc>
                          <a:spcPct val="90000"/>
                        </a:lnSpc>
                        <a:spcBef>
                          <a:spcPct val="30000"/>
                        </a:spcBef>
                        <a:spcAft>
                          <a:spcPct val="0"/>
                        </a:spcAft>
                        <a:buClrTx/>
                        <a:buSzTx/>
                        <a:buFontTx/>
                        <a:buNone/>
                        <a:tabLst/>
                      </a:pPr>
                      <a:r>
                        <a:rPr kumimoji="0" lang="it-IT" sz="1800" b="1" i="0" u="none" strike="noStrike" cap="none" normalizeH="0" baseline="0" dirty="0">
                          <a:ln>
                            <a:noFill/>
                          </a:ln>
                          <a:solidFill>
                            <a:srgbClr val="000000"/>
                          </a:solidFill>
                          <a:effectLst/>
                          <a:latin typeface="Arial" charset="0"/>
                          <a:ea typeface="ＭＳ Ｐゴシック" pitchFamily="-109" charset="-128"/>
                        </a:rPr>
                        <a:t>NR</a:t>
                      </a:r>
                    </a:p>
                  </a:txBody>
                  <a:tcPr marL="0" anchor="ctr" horzOverflow="overflow">
                    <a:lnL w="28575" cap="flat" cmpd="sng" algn="ctr">
                      <a:solidFill>
                        <a:srgbClr val="4D4D4D"/>
                      </a:solidFill>
                      <a:prstDash val="solid"/>
                      <a:round/>
                      <a:headEnd type="none" w="med" len="med"/>
                      <a:tailEnd type="none" w="med" len="med"/>
                    </a:lnL>
                    <a:lnR w="28575" cap="flat" cmpd="sng" algn="ctr">
                      <a:solidFill>
                        <a:srgbClr val="4D4D4D"/>
                      </a:solidFill>
                      <a:prstDash val="solid"/>
                      <a:round/>
                      <a:headEnd type="none" w="med" len="med"/>
                      <a:tailEnd type="none" w="med" len="med"/>
                    </a:lnR>
                    <a:lnT w="28575" cap="flat" cmpd="sng" algn="ctr">
                      <a:solidFill>
                        <a:srgbClr val="4D4D4D"/>
                      </a:solidFill>
                      <a:prstDash val="solid"/>
                      <a:round/>
                      <a:headEnd type="none" w="med" len="med"/>
                      <a:tailEnd type="none" w="med" len="med"/>
                    </a:lnT>
                    <a:lnB w="28575" cap="flat" cmpd="sng" algn="ctr">
                      <a:solidFill>
                        <a:srgbClr val="4D4D4D"/>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10008"/>
                  </a:ext>
                </a:extLst>
              </a:tr>
            </a:tbl>
          </a:graphicData>
        </a:graphic>
      </p:graphicFrame>
      <p:graphicFrame>
        <p:nvGraphicFramePr>
          <p:cNvPr id="949395" name="Group 147"/>
          <p:cNvGraphicFramePr>
            <a:graphicFrameLocks noGrp="1"/>
          </p:cNvGraphicFramePr>
          <p:nvPr>
            <p:extLst>
              <p:ext uri="{D42A27DB-BD31-4B8C-83A1-F6EECF244321}">
                <p14:modId xmlns:p14="http://schemas.microsoft.com/office/powerpoint/2010/main" val="1499121167"/>
              </p:ext>
            </p:extLst>
          </p:nvPr>
        </p:nvGraphicFramePr>
        <p:xfrm>
          <a:off x="0" y="6092825"/>
          <a:ext cx="9144000" cy="689166"/>
        </p:xfrm>
        <a:graphic>
          <a:graphicData uri="http://schemas.openxmlformats.org/drawingml/2006/table">
            <a:tbl>
              <a:tblPr/>
              <a:tblGrid>
                <a:gridCol w="2995613">
                  <a:extLst>
                    <a:ext uri="{9D8B030D-6E8A-4147-A177-3AD203B41FA5}">
                      <a16:colId xmlns:a16="http://schemas.microsoft.com/office/drawing/2014/main" val="20000"/>
                    </a:ext>
                  </a:extLst>
                </a:gridCol>
                <a:gridCol w="2128837">
                  <a:extLst>
                    <a:ext uri="{9D8B030D-6E8A-4147-A177-3AD203B41FA5}">
                      <a16:colId xmlns:a16="http://schemas.microsoft.com/office/drawing/2014/main" val="20001"/>
                    </a:ext>
                  </a:extLst>
                </a:gridCol>
                <a:gridCol w="1970088">
                  <a:extLst>
                    <a:ext uri="{9D8B030D-6E8A-4147-A177-3AD203B41FA5}">
                      <a16:colId xmlns:a16="http://schemas.microsoft.com/office/drawing/2014/main" val="20002"/>
                    </a:ext>
                  </a:extLst>
                </a:gridCol>
                <a:gridCol w="2049462">
                  <a:extLst>
                    <a:ext uri="{9D8B030D-6E8A-4147-A177-3AD203B41FA5}">
                      <a16:colId xmlns:a16="http://schemas.microsoft.com/office/drawing/2014/main" val="20003"/>
                    </a:ext>
                  </a:extLst>
                </a:gridCol>
              </a:tblGrid>
              <a:tr h="350838">
                <a:tc rowSpan="2">
                  <a:txBody>
                    <a:bodyPr/>
                    <a:lstStyle/>
                    <a:p>
                      <a:pPr marL="0" marR="0" lvl="0" indent="0" algn="l" defTabSz="914400" rtl="0" eaLnBrk="0" fontAlgn="base" latinLnBrk="0" hangingPunct="0">
                        <a:lnSpc>
                          <a:spcPct val="90000"/>
                        </a:lnSpc>
                        <a:spcBef>
                          <a:spcPct val="3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pitchFamily="-109" charset="-128"/>
                        </a:rPr>
                        <a:t>Absolute DFS Reductions at 3-6 years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3000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pitchFamily="-109" charset="-128"/>
                        </a:rPr>
                        <a:t>Up-Front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3000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pitchFamily="-109" charset="-128"/>
                        </a:rPr>
                        <a:t>Early Switch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3000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pitchFamily="-109" charset="-128"/>
                        </a:rPr>
                        <a:t>Sequence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34963">
                <a:tc vMerge="1">
                  <a:txBody>
                    <a:bodyPr/>
                    <a:lstStyle/>
                    <a:p>
                      <a:endParaRPr lang="en-US"/>
                    </a:p>
                  </a:txBody>
                  <a:tcPr/>
                </a:tc>
                <a:tc>
                  <a:txBody>
                    <a:bodyPr/>
                    <a:lstStyle/>
                    <a:p>
                      <a:pPr marL="0" marR="0" lvl="0" indent="0" algn="ctr" defTabSz="914400" rtl="0" eaLnBrk="0" fontAlgn="base" latinLnBrk="0" hangingPunct="0">
                        <a:lnSpc>
                          <a:spcPct val="90000"/>
                        </a:lnSpc>
                        <a:spcBef>
                          <a:spcPct val="3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pitchFamily="-109" charset="-128"/>
                        </a:rPr>
                        <a:t>2-4 %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3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pitchFamily="-109" charset="-128"/>
                        </a:rPr>
                        <a:t>3-5%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3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pitchFamily="-109" charset="-128"/>
                        </a:rPr>
                        <a:t>1.5%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2" name="Rectangle 1">
            <a:extLst>
              <a:ext uri="{FF2B5EF4-FFF2-40B4-BE49-F238E27FC236}">
                <a16:creationId xmlns:a16="http://schemas.microsoft.com/office/drawing/2014/main" id="{8E2D67B4-38EB-E7E6-1A03-36C527E41676}"/>
              </a:ext>
            </a:extLst>
          </p:cNvPr>
          <p:cNvSpPr/>
          <p:nvPr/>
        </p:nvSpPr>
        <p:spPr>
          <a:xfrm>
            <a:off x="1371600" y="0"/>
            <a:ext cx="1447800" cy="381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85277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D7AD3-E636-DC4F-B418-46AAA2FB2EDB}"/>
              </a:ext>
            </a:extLst>
          </p:cNvPr>
          <p:cNvSpPr>
            <a:spLocks noGrp="1"/>
          </p:cNvSpPr>
          <p:nvPr>
            <p:ph type="title" idx="4294967295"/>
          </p:nvPr>
        </p:nvSpPr>
        <p:spPr>
          <a:xfrm>
            <a:off x="0" y="457200"/>
            <a:ext cx="8229600" cy="1143000"/>
          </a:xfrm>
        </p:spPr>
        <p:txBody>
          <a:bodyPr>
            <a:normAutofit/>
          </a:bodyPr>
          <a:lstStyle/>
          <a:p>
            <a:r>
              <a:rPr lang="en-US" sz="2800" dirty="0">
                <a:solidFill>
                  <a:srgbClr val="7030A0"/>
                </a:solidFill>
              </a:rPr>
              <a:t>What did we learn?</a:t>
            </a:r>
          </a:p>
        </p:txBody>
      </p:sp>
      <p:sp>
        <p:nvSpPr>
          <p:cNvPr id="3" name="Content Placeholder 2">
            <a:extLst>
              <a:ext uri="{FF2B5EF4-FFF2-40B4-BE49-F238E27FC236}">
                <a16:creationId xmlns:a16="http://schemas.microsoft.com/office/drawing/2014/main" id="{EA418449-B83B-4346-8E97-E5E8DF20262E}"/>
              </a:ext>
            </a:extLst>
          </p:cNvPr>
          <p:cNvSpPr>
            <a:spLocks noGrp="1"/>
          </p:cNvSpPr>
          <p:nvPr>
            <p:ph idx="4294967295"/>
          </p:nvPr>
        </p:nvSpPr>
        <p:spPr>
          <a:xfrm>
            <a:off x="1600200" y="1600200"/>
            <a:ext cx="6629400" cy="4525963"/>
          </a:xfrm>
        </p:spPr>
        <p:txBody>
          <a:bodyPr/>
          <a:lstStyle/>
          <a:p>
            <a:r>
              <a:rPr lang="en-US" dirty="0"/>
              <a:t>AI &gt; Tam</a:t>
            </a:r>
          </a:p>
          <a:p>
            <a:r>
              <a:rPr lang="en-US" dirty="0"/>
              <a:t>Tam ➞AI better Tam (total 5 years)</a:t>
            </a:r>
          </a:p>
          <a:p>
            <a:r>
              <a:rPr lang="en-US" dirty="0"/>
              <a:t>Tam x 5 ➞AI x 5 better than Tam</a:t>
            </a:r>
          </a:p>
          <a:p>
            <a:endParaRPr lang="en-US" dirty="0"/>
          </a:p>
          <a:p>
            <a:pPr marL="0" indent="0" algn="ctr">
              <a:buNone/>
            </a:pPr>
            <a:r>
              <a:rPr lang="en-US" dirty="0"/>
              <a:t>Think 2-4%</a:t>
            </a:r>
          </a:p>
        </p:txBody>
      </p:sp>
      <p:sp>
        <p:nvSpPr>
          <p:cNvPr id="4" name="Rectangle 3">
            <a:extLst>
              <a:ext uri="{FF2B5EF4-FFF2-40B4-BE49-F238E27FC236}">
                <a16:creationId xmlns:a16="http://schemas.microsoft.com/office/drawing/2014/main" id="{A1E8331B-3D54-7428-ACAF-2E1902394D81}"/>
              </a:ext>
            </a:extLst>
          </p:cNvPr>
          <p:cNvSpPr/>
          <p:nvPr/>
        </p:nvSpPr>
        <p:spPr>
          <a:xfrm>
            <a:off x="1371600" y="0"/>
            <a:ext cx="1447800" cy="381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19889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A6A75-E3FD-32CD-81D4-BECDDA6382D7}"/>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E52AE195-39DC-1C55-AA73-45316F1074AB}"/>
              </a:ext>
            </a:extLst>
          </p:cNvPr>
          <p:cNvSpPr>
            <a:spLocks noGrp="1"/>
          </p:cNvSpPr>
          <p:nvPr>
            <p:ph type="title"/>
          </p:nvPr>
        </p:nvSpPr>
        <p:spPr>
          <a:xfrm>
            <a:off x="628650" y="732338"/>
            <a:ext cx="7886700" cy="752475"/>
          </a:xfrm>
        </p:spPr>
        <p:txBody>
          <a:bodyPr>
            <a:normAutofit fontScale="90000"/>
          </a:bodyPr>
          <a:lstStyle/>
          <a:p>
            <a:r>
              <a:rPr lang="en-US" dirty="0">
                <a:solidFill>
                  <a:srgbClr val="7030A0"/>
                </a:solidFill>
              </a:rPr>
              <a:t>Cancer statistics 2025, </a:t>
            </a:r>
            <a:br>
              <a:rPr lang="en-US" dirty="0">
                <a:solidFill>
                  <a:srgbClr val="7030A0"/>
                </a:solidFill>
              </a:rPr>
            </a:br>
            <a:r>
              <a:rPr lang="en-US" sz="2200" dirty="0">
                <a:solidFill>
                  <a:srgbClr val="7030A0"/>
                </a:solidFill>
              </a:rPr>
              <a:t>CA 75:2025</a:t>
            </a:r>
            <a:endParaRPr lang="en-US" dirty="0">
              <a:solidFill>
                <a:srgbClr val="7030A0"/>
              </a:solidFill>
            </a:endParaRPr>
          </a:p>
        </p:txBody>
      </p:sp>
      <p:sp>
        <p:nvSpPr>
          <p:cNvPr id="2" name="Slide Number Placeholder 1">
            <a:extLst>
              <a:ext uri="{FF2B5EF4-FFF2-40B4-BE49-F238E27FC236}">
                <a16:creationId xmlns:a16="http://schemas.microsoft.com/office/drawing/2014/main" id="{49D5E4DF-0B98-B2A0-F768-DD2F7E5EF1C9}"/>
              </a:ext>
            </a:extLst>
          </p:cNvPr>
          <p:cNvSpPr>
            <a:spLocks noGrp="1"/>
          </p:cNvSpPr>
          <p:nvPr>
            <p:ph type="sldNum" sz="quarter" idx="12"/>
          </p:nvPr>
        </p:nvSpPr>
        <p:spPr>
          <a:xfrm>
            <a:off x="8737498" y="6108950"/>
            <a:ext cx="350520" cy="365125"/>
          </a:xfrm>
        </p:spPr>
        <p:txBody>
          <a:bodyPr anchor="ctr">
            <a:normAutofit/>
          </a:bodyPr>
          <a:lstStyle/>
          <a:p>
            <a:pPr>
              <a:spcAft>
                <a:spcPts val="600"/>
              </a:spcAft>
            </a:pPr>
            <a:fld id="{9CF06D28-0BE3-284D-A172-81E312E501C2}" type="slidenum">
              <a:rPr lang="en-US" smtClean="0"/>
              <a:pPr>
                <a:spcAft>
                  <a:spcPts val="600"/>
                </a:spcAft>
              </a:pPr>
              <a:t>3</a:t>
            </a:fld>
            <a:endParaRPr lang="en-US"/>
          </a:p>
        </p:txBody>
      </p:sp>
      <p:pic>
        <p:nvPicPr>
          <p:cNvPr id="3" name="Picture 2">
            <a:extLst>
              <a:ext uri="{FF2B5EF4-FFF2-40B4-BE49-F238E27FC236}">
                <a16:creationId xmlns:a16="http://schemas.microsoft.com/office/drawing/2014/main" id="{BCB82F36-821E-D6D2-7F52-84D09C02060D}"/>
              </a:ext>
            </a:extLst>
          </p:cNvPr>
          <p:cNvPicPr>
            <a:picLocks noChangeAspect="1"/>
          </p:cNvPicPr>
          <p:nvPr/>
        </p:nvPicPr>
        <p:blipFill>
          <a:blip r:embed="rId2"/>
          <a:stretch>
            <a:fillRect/>
          </a:stretch>
        </p:blipFill>
        <p:spPr>
          <a:xfrm>
            <a:off x="1647163" y="1484812"/>
            <a:ext cx="5849674" cy="5373187"/>
          </a:xfrm>
          <a:prstGeom prst="rect">
            <a:avLst/>
          </a:prstGeom>
        </p:spPr>
      </p:pic>
      <p:sp>
        <p:nvSpPr>
          <p:cNvPr id="5" name="Left Arrow 4">
            <a:extLst>
              <a:ext uri="{FF2B5EF4-FFF2-40B4-BE49-F238E27FC236}">
                <a16:creationId xmlns:a16="http://schemas.microsoft.com/office/drawing/2014/main" id="{5AB3289B-4AB8-9DCE-3B73-B188777627D6}"/>
              </a:ext>
            </a:extLst>
          </p:cNvPr>
          <p:cNvSpPr/>
          <p:nvPr/>
        </p:nvSpPr>
        <p:spPr>
          <a:xfrm>
            <a:off x="7391400" y="1828800"/>
            <a:ext cx="533400" cy="45719"/>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Left Arrow 5">
            <a:extLst>
              <a:ext uri="{FF2B5EF4-FFF2-40B4-BE49-F238E27FC236}">
                <a16:creationId xmlns:a16="http://schemas.microsoft.com/office/drawing/2014/main" id="{FD8B78FE-6CF5-484F-384A-D51FD7A8B4CB}"/>
              </a:ext>
            </a:extLst>
          </p:cNvPr>
          <p:cNvSpPr/>
          <p:nvPr/>
        </p:nvSpPr>
        <p:spPr>
          <a:xfrm>
            <a:off x="7391400" y="4907281"/>
            <a:ext cx="533400" cy="45719"/>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29258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A5510D-E20F-8948-8FBA-7724A84758A7}"/>
              </a:ext>
            </a:extLst>
          </p:cNvPr>
          <p:cNvSpPr>
            <a:spLocks noGrp="1"/>
          </p:cNvSpPr>
          <p:nvPr>
            <p:ph type="ctrTitle" idx="4294967295"/>
          </p:nvPr>
        </p:nvSpPr>
        <p:spPr>
          <a:xfrm>
            <a:off x="0" y="2130425"/>
            <a:ext cx="9220200" cy="1470025"/>
          </a:xfrm>
        </p:spPr>
        <p:txBody>
          <a:bodyPr>
            <a:normAutofit/>
          </a:bodyPr>
          <a:lstStyle/>
          <a:p>
            <a:r>
              <a:rPr lang="en-US" sz="3600" dirty="0">
                <a:solidFill>
                  <a:srgbClr val="7030A0"/>
                </a:solidFill>
              </a:rPr>
              <a:t>Best endocrine </a:t>
            </a:r>
            <a:r>
              <a:rPr lang="en-US" sz="3600" dirty="0" err="1">
                <a:solidFill>
                  <a:srgbClr val="7030A0"/>
                </a:solidFill>
              </a:rPr>
              <a:t>rx</a:t>
            </a:r>
            <a:r>
              <a:rPr lang="en-US" sz="3600" dirty="0">
                <a:solidFill>
                  <a:srgbClr val="7030A0"/>
                </a:solidFill>
              </a:rPr>
              <a:t> by breast cancer subtype?</a:t>
            </a:r>
          </a:p>
        </p:txBody>
      </p:sp>
      <p:sp>
        <p:nvSpPr>
          <p:cNvPr id="2" name="Rectangle 1">
            <a:extLst>
              <a:ext uri="{FF2B5EF4-FFF2-40B4-BE49-F238E27FC236}">
                <a16:creationId xmlns:a16="http://schemas.microsoft.com/office/drawing/2014/main" id="{4D6ACD6D-6A8E-9EB0-199D-824DB820FAC6}"/>
              </a:ext>
            </a:extLst>
          </p:cNvPr>
          <p:cNvSpPr/>
          <p:nvPr/>
        </p:nvSpPr>
        <p:spPr>
          <a:xfrm>
            <a:off x="1371600" y="0"/>
            <a:ext cx="1447800" cy="381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01207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8600" y="1333341"/>
            <a:ext cx="8686800" cy="5524659"/>
          </a:xfrm>
          <a:prstGeom prst="rect">
            <a:avLst/>
          </a:prstGeom>
        </p:spPr>
      </p:pic>
      <p:sp>
        <p:nvSpPr>
          <p:cNvPr id="3" name="Rectangle 2"/>
          <p:cNvSpPr/>
          <p:nvPr/>
        </p:nvSpPr>
        <p:spPr>
          <a:xfrm>
            <a:off x="0" y="496669"/>
            <a:ext cx="9144000" cy="646331"/>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Arial" charset="0"/>
                <a:ea typeface="ＭＳ Ｐゴシック" pitchFamily="-109" charset="-128"/>
                <a:cs typeface="+mn-cs"/>
              </a:rPr>
              <a:t>Relative Effectiveness of Letrozole Compared With Tamoxifen for Patients With Lobular Carcinoma in the BIG 1-98 Trial</a:t>
            </a:r>
          </a:p>
        </p:txBody>
      </p:sp>
      <p:sp>
        <p:nvSpPr>
          <p:cNvPr id="4" name="TextBox 3"/>
          <p:cNvSpPr txBox="1"/>
          <p:nvPr/>
        </p:nvSpPr>
        <p:spPr>
          <a:xfrm>
            <a:off x="7010400" y="5867400"/>
            <a:ext cx="1828800"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Arial" charset="0"/>
                <a:ea typeface="ＭＳ Ｐゴシック" pitchFamily="-109" charset="-128"/>
                <a:cs typeface="+mn-cs"/>
              </a:rPr>
              <a:t>Filho, J Clin Oncol </a:t>
            </a:r>
            <a:r>
              <a:rPr kumimoji="0" lang="en-US" sz="1400" b="0" i="0" u="none" strike="noStrike" kern="1200" cap="none" spc="0" normalizeH="0" baseline="0" noProof="0" dirty="0">
                <a:ln>
                  <a:noFill/>
                </a:ln>
                <a:solidFill>
                  <a:srgbClr val="000000"/>
                </a:solidFill>
                <a:effectLst/>
                <a:uLnTx/>
                <a:uFillTx/>
                <a:latin typeface="Arial" charset="0"/>
                <a:ea typeface="ＭＳ Ｐゴシック" pitchFamily="-109" charset="-128"/>
                <a:cs typeface="+mn-cs"/>
              </a:rPr>
              <a:t>33:2772-2779,2015.</a:t>
            </a:r>
          </a:p>
        </p:txBody>
      </p:sp>
      <p:sp>
        <p:nvSpPr>
          <p:cNvPr id="5" name="Rectangle 4">
            <a:extLst>
              <a:ext uri="{FF2B5EF4-FFF2-40B4-BE49-F238E27FC236}">
                <a16:creationId xmlns:a16="http://schemas.microsoft.com/office/drawing/2014/main" id="{3FBB928B-A3A2-2B33-83D2-4119CFCE5C05}"/>
              </a:ext>
            </a:extLst>
          </p:cNvPr>
          <p:cNvSpPr/>
          <p:nvPr/>
        </p:nvSpPr>
        <p:spPr>
          <a:xfrm>
            <a:off x="1371600" y="0"/>
            <a:ext cx="1447800" cy="381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72722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96669"/>
            <a:ext cx="9144000" cy="646331"/>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Arial" charset="0"/>
                <a:ea typeface="ＭＳ Ｐゴシック" pitchFamily="-109" charset="-128"/>
                <a:cs typeface="+mn-cs"/>
              </a:rPr>
              <a:t>Relative Effectiveness of Letrozole Compared With Tamoxifen for Patients With Lobular Carcinoma in the BIG 1-98 Trial</a:t>
            </a:r>
          </a:p>
        </p:txBody>
      </p:sp>
      <p:sp>
        <p:nvSpPr>
          <p:cNvPr id="4" name="TextBox 3"/>
          <p:cNvSpPr txBox="1"/>
          <p:nvPr/>
        </p:nvSpPr>
        <p:spPr>
          <a:xfrm>
            <a:off x="4629150" y="6535103"/>
            <a:ext cx="4495800" cy="307777"/>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0" u="none" strike="noStrike" kern="1200" cap="none" spc="0" normalizeH="0" baseline="0" noProof="0" dirty="0">
                <a:ln>
                  <a:noFill/>
                </a:ln>
                <a:solidFill>
                  <a:srgbClr val="000000"/>
                </a:solidFill>
                <a:effectLst/>
                <a:uLnTx/>
                <a:uFillTx/>
                <a:latin typeface="+mn-lt"/>
                <a:ea typeface="ＭＳ Ｐゴシック" pitchFamily="-109" charset="-128"/>
                <a:cs typeface="+mn-cs"/>
              </a:rPr>
              <a:t>Reis-Filho JS et al. </a:t>
            </a:r>
            <a:r>
              <a:rPr kumimoji="0" lang="en-US" sz="1400" b="0" i="1" u="none" strike="noStrike" kern="1200" cap="none" spc="0" normalizeH="0" baseline="0" noProof="0" dirty="0">
                <a:ln>
                  <a:noFill/>
                </a:ln>
                <a:solidFill>
                  <a:srgbClr val="000000"/>
                </a:solidFill>
                <a:effectLst/>
                <a:uLnTx/>
                <a:uFillTx/>
                <a:latin typeface="+mn-lt"/>
                <a:ea typeface="ＭＳ Ｐゴシック" pitchFamily="-109" charset="-128"/>
                <a:cs typeface="+mn-cs"/>
              </a:rPr>
              <a:t>J Clin Oncol 2015;</a:t>
            </a:r>
            <a:r>
              <a:rPr kumimoji="0" lang="en-US" sz="1400" b="0" i="0" u="none" strike="noStrike" kern="1200" cap="none" spc="0" normalizeH="0" baseline="0" noProof="0" dirty="0">
                <a:ln>
                  <a:noFill/>
                </a:ln>
                <a:solidFill>
                  <a:srgbClr val="000000"/>
                </a:solidFill>
                <a:effectLst/>
                <a:uLnTx/>
                <a:uFillTx/>
                <a:latin typeface="+mn-lt"/>
                <a:ea typeface="ＭＳ Ｐゴシック" pitchFamily="-109" charset="-128"/>
                <a:cs typeface="+mn-cs"/>
              </a:rPr>
              <a:t>33:2772-2779.</a:t>
            </a:r>
          </a:p>
        </p:txBody>
      </p:sp>
      <p:pic>
        <p:nvPicPr>
          <p:cNvPr id="5" name="Picture 4"/>
          <p:cNvPicPr>
            <a:picLocks noChangeAspect="1"/>
          </p:cNvPicPr>
          <p:nvPr/>
        </p:nvPicPr>
        <p:blipFill>
          <a:blip r:embed="rId2"/>
          <a:stretch>
            <a:fillRect/>
          </a:stretch>
        </p:blipFill>
        <p:spPr>
          <a:xfrm>
            <a:off x="0" y="1419338"/>
            <a:ext cx="9144000" cy="4143262"/>
          </a:xfrm>
          <a:prstGeom prst="rect">
            <a:avLst/>
          </a:prstGeom>
        </p:spPr>
      </p:pic>
      <p:sp>
        <p:nvSpPr>
          <p:cNvPr id="2" name="TextBox 1">
            <a:extLst>
              <a:ext uri="{FF2B5EF4-FFF2-40B4-BE49-F238E27FC236}">
                <a16:creationId xmlns:a16="http://schemas.microsoft.com/office/drawing/2014/main" id="{1A42D87D-B67D-7A24-98B7-F4AAC7802F92}"/>
              </a:ext>
            </a:extLst>
          </p:cNvPr>
          <p:cNvSpPr txBox="1"/>
          <p:nvPr/>
        </p:nvSpPr>
        <p:spPr>
          <a:xfrm>
            <a:off x="152400" y="5638800"/>
            <a:ext cx="5545108" cy="830997"/>
          </a:xfrm>
          <a:prstGeom prst="rect">
            <a:avLst/>
          </a:prstGeom>
          <a:noFill/>
        </p:spPr>
        <p:txBody>
          <a:bodyPr wrap="none" rtlCol="0">
            <a:spAutoFit/>
          </a:bodyPr>
          <a:lstStyle/>
          <a:p>
            <a:r>
              <a:rPr lang="en-US" dirty="0">
                <a:solidFill>
                  <a:srgbClr val="7030A0"/>
                </a:solidFill>
              </a:rPr>
              <a:t>For lobular or more aggressive Luminal</a:t>
            </a:r>
          </a:p>
          <a:p>
            <a:r>
              <a:rPr lang="en-US" dirty="0">
                <a:solidFill>
                  <a:srgbClr val="7030A0"/>
                </a:solidFill>
              </a:rPr>
              <a:t>BC, letrozole better than tamoxifen</a:t>
            </a:r>
          </a:p>
        </p:txBody>
      </p:sp>
      <p:sp>
        <p:nvSpPr>
          <p:cNvPr id="6" name="Rectangle 5">
            <a:extLst>
              <a:ext uri="{FF2B5EF4-FFF2-40B4-BE49-F238E27FC236}">
                <a16:creationId xmlns:a16="http://schemas.microsoft.com/office/drawing/2014/main" id="{F5C597D6-D802-A9E0-4CC4-D8FFD899E14D}"/>
              </a:ext>
            </a:extLst>
          </p:cNvPr>
          <p:cNvSpPr/>
          <p:nvPr/>
        </p:nvSpPr>
        <p:spPr>
          <a:xfrm>
            <a:off x="1371600" y="0"/>
            <a:ext cx="1447800" cy="381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54822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677988"/>
            <a:ext cx="9144000" cy="2139950"/>
          </a:xfrm>
        </p:spPr>
        <p:txBody>
          <a:bodyPr>
            <a:normAutofit/>
          </a:bodyPr>
          <a:lstStyle/>
          <a:p>
            <a:pPr algn="ctr"/>
            <a:r>
              <a:rPr lang="en-US" sz="4125" dirty="0">
                <a:solidFill>
                  <a:srgbClr val="7030A0"/>
                </a:solidFill>
              </a:rPr>
              <a:t>Extended Duration of AI Therapy</a:t>
            </a:r>
          </a:p>
        </p:txBody>
      </p:sp>
      <p:sp>
        <p:nvSpPr>
          <p:cNvPr id="3" name="Rectangle 2">
            <a:extLst>
              <a:ext uri="{FF2B5EF4-FFF2-40B4-BE49-F238E27FC236}">
                <a16:creationId xmlns:a16="http://schemas.microsoft.com/office/drawing/2014/main" id="{F6500C2C-4C8B-19B9-7750-4F6F07D7C570}"/>
              </a:ext>
            </a:extLst>
          </p:cNvPr>
          <p:cNvSpPr/>
          <p:nvPr/>
        </p:nvSpPr>
        <p:spPr>
          <a:xfrm>
            <a:off x="1371600" y="0"/>
            <a:ext cx="1447800" cy="381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96282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4E388-D573-6C08-82BF-11FFD3C90309}"/>
              </a:ext>
            </a:extLst>
          </p:cNvPr>
          <p:cNvSpPr>
            <a:spLocks noGrp="1"/>
          </p:cNvSpPr>
          <p:nvPr>
            <p:ph type="title"/>
          </p:nvPr>
        </p:nvSpPr>
        <p:spPr/>
        <p:txBody>
          <a:bodyPr/>
          <a:lstStyle/>
          <a:p>
            <a:r>
              <a:rPr lang="en-US" dirty="0">
                <a:solidFill>
                  <a:srgbClr val="7030A0"/>
                </a:solidFill>
              </a:rPr>
              <a:t>Tailoring Endocrine Therapy - Duration</a:t>
            </a:r>
          </a:p>
        </p:txBody>
      </p:sp>
      <p:sp>
        <p:nvSpPr>
          <p:cNvPr id="3" name="Slide Number Placeholder 2">
            <a:extLst>
              <a:ext uri="{FF2B5EF4-FFF2-40B4-BE49-F238E27FC236}">
                <a16:creationId xmlns:a16="http://schemas.microsoft.com/office/drawing/2014/main" id="{87454E59-73BA-9F03-3775-E6543C3E0ECD}"/>
              </a:ext>
            </a:extLst>
          </p:cNvPr>
          <p:cNvSpPr>
            <a:spLocks noGrp="1"/>
          </p:cNvSpPr>
          <p:nvPr>
            <p:ph type="sldNum" sz="quarter" idx="12"/>
          </p:nvPr>
        </p:nvSpPr>
        <p:spPr/>
        <p:txBody>
          <a:bodyPr/>
          <a:lstStyle/>
          <a:p>
            <a:fld id="{7DFC1CBA-4892-A140-A01E-A83B9C8F6E3B}" type="slidenum">
              <a:rPr lang="en-US" smtClean="0"/>
              <a:pPr/>
              <a:t>34</a:t>
            </a:fld>
            <a:endParaRPr lang="en-US" dirty="0"/>
          </a:p>
        </p:txBody>
      </p:sp>
      <p:sp>
        <p:nvSpPr>
          <p:cNvPr id="7" name="Content Placeholder 2">
            <a:extLst>
              <a:ext uri="{FF2B5EF4-FFF2-40B4-BE49-F238E27FC236}">
                <a16:creationId xmlns:a16="http://schemas.microsoft.com/office/drawing/2014/main" id="{BF0B605E-718A-3DC9-FF9E-9015624836E5}"/>
              </a:ext>
            </a:extLst>
          </p:cNvPr>
          <p:cNvSpPr txBox="1">
            <a:spLocks/>
          </p:cNvSpPr>
          <p:nvPr/>
        </p:nvSpPr>
        <p:spPr>
          <a:xfrm>
            <a:off x="3925339" y="2282522"/>
            <a:ext cx="5218661" cy="3189931"/>
          </a:xfrm>
          <a:prstGeom prst="rect">
            <a:avLst/>
          </a:prstGeom>
          <a:ln w="9525">
            <a:noFill/>
          </a:ln>
          <a:effectLst/>
        </p:spPr>
        <p:txBody>
          <a:bodyPr>
            <a:normAutofit/>
          </a:bodyPr>
          <a:lstStyle>
            <a:lvl1pPr marL="228600" indent="-228600" algn="l" defTabSz="914400" rtl="0" eaLnBrk="1" latinLnBrk="0" hangingPunct="1">
              <a:lnSpc>
                <a:spcPct val="90000"/>
              </a:lnSpc>
              <a:spcBef>
                <a:spcPts val="1000"/>
              </a:spcBef>
              <a:buClr>
                <a:srgbClr val="800000"/>
              </a:buClr>
              <a:buFont typeface="Arial" panose="020B0604020202020204" pitchFamily="34" charset="0"/>
              <a:buChar char="•"/>
              <a:defRPr sz="2400" b="0" i="0" kern="1200">
                <a:solidFill>
                  <a:srgbClr val="767676"/>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800000"/>
              </a:buClr>
              <a:buFont typeface="Arial" panose="020B0604020202020204" pitchFamily="34" charset="0"/>
              <a:buChar char="•"/>
              <a:defRPr sz="2000" b="0" i="0" kern="1200">
                <a:solidFill>
                  <a:srgbClr val="767676"/>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800000"/>
              </a:buClr>
              <a:buFont typeface="Arial" panose="020B0604020202020204" pitchFamily="34" charset="0"/>
              <a:buChar char="•"/>
              <a:defRPr sz="1800" b="0" i="0" kern="1200">
                <a:solidFill>
                  <a:srgbClr val="767676"/>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800000"/>
              </a:buClr>
              <a:buFont typeface="Arial" panose="020B0604020202020204" pitchFamily="34" charset="0"/>
              <a:buChar char="•"/>
              <a:defRPr sz="1600" b="0" i="0" kern="1200">
                <a:solidFill>
                  <a:srgbClr val="767676"/>
                </a:solidFill>
                <a:latin typeface="Helvetica"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800000"/>
              </a:buClr>
              <a:buFont typeface="Arial" panose="020B0604020202020204" pitchFamily="34" charset="0"/>
              <a:buChar char="•"/>
              <a:defRPr sz="1400" b="0" i="0" kern="1200">
                <a:solidFill>
                  <a:srgbClr val="767676"/>
                </a:solidFill>
                <a:latin typeface="Helvetica"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ts val="600"/>
              </a:spcAft>
              <a:buNone/>
            </a:pPr>
            <a:endParaRPr lang="en-US" sz="1050" dirty="0">
              <a:solidFill>
                <a:schemeClr val="tx1"/>
              </a:solidFill>
              <a:latin typeface="+mn-lt"/>
            </a:endParaRPr>
          </a:p>
          <a:p>
            <a:pPr marL="0" indent="0">
              <a:spcBef>
                <a:spcPct val="0"/>
              </a:spcBef>
              <a:spcAft>
                <a:spcPts val="600"/>
              </a:spcAft>
              <a:buNone/>
            </a:pPr>
            <a:endParaRPr lang="en-US" sz="1050" dirty="0">
              <a:solidFill>
                <a:schemeClr val="tx1"/>
              </a:solidFill>
              <a:latin typeface="+mn-lt"/>
            </a:endParaRPr>
          </a:p>
          <a:p>
            <a:pPr marL="0" indent="0">
              <a:spcBef>
                <a:spcPct val="0"/>
              </a:spcBef>
              <a:spcAft>
                <a:spcPts val="600"/>
              </a:spcAft>
              <a:buNone/>
            </a:pPr>
            <a:endParaRPr lang="en-US" sz="1050" dirty="0">
              <a:solidFill>
                <a:schemeClr val="tx1"/>
              </a:solidFill>
              <a:latin typeface="+mn-lt"/>
            </a:endParaRPr>
          </a:p>
          <a:p>
            <a:pPr marL="0" indent="0">
              <a:spcBef>
                <a:spcPct val="0"/>
              </a:spcBef>
              <a:spcAft>
                <a:spcPts val="600"/>
              </a:spcAft>
              <a:buNone/>
            </a:pPr>
            <a:endParaRPr lang="en-US" sz="1050" dirty="0">
              <a:solidFill>
                <a:schemeClr val="tx1"/>
              </a:solidFill>
              <a:latin typeface="+mn-lt"/>
            </a:endParaRPr>
          </a:p>
        </p:txBody>
      </p:sp>
      <p:pic>
        <p:nvPicPr>
          <p:cNvPr id="2050" name="Picture 2">
            <a:extLst>
              <a:ext uri="{FF2B5EF4-FFF2-40B4-BE49-F238E27FC236}">
                <a16:creationId xmlns:a16="http://schemas.microsoft.com/office/drawing/2014/main" id="{CB2C725C-02F0-D423-9608-E84688232D4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31445" y="1943100"/>
            <a:ext cx="3709035" cy="358330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4">
            <a:extLst>
              <a:ext uri="{FF2B5EF4-FFF2-40B4-BE49-F238E27FC236}">
                <a16:creationId xmlns:a16="http://schemas.microsoft.com/office/drawing/2014/main" id="{0746456C-CA87-72C3-19B0-CF9305343FEC}"/>
              </a:ext>
            </a:extLst>
          </p:cNvPr>
          <p:cNvSpPr txBox="1">
            <a:spLocks noChangeArrowheads="1"/>
          </p:cNvSpPr>
          <p:nvPr/>
        </p:nvSpPr>
        <p:spPr bwMode="auto">
          <a:xfrm>
            <a:off x="4201430" y="6396594"/>
            <a:ext cx="4260904" cy="276999"/>
          </a:xfrm>
          <a:prstGeom prst="rect">
            <a:avLst/>
          </a:prstGeom>
          <a:noFill/>
          <a:ln w="9525">
            <a:noFill/>
            <a:miter lim="800000"/>
            <a:headEnd/>
            <a:tailEnd/>
          </a:ln>
        </p:spPr>
        <p:txBody>
          <a:bodyPr wrap="square" anchor="b">
            <a:spAutoFit/>
          </a:bodyPr>
          <a:lstStyle/>
          <a:p>
            <a:pPr algn="r"/>
            <a:r>
              <a:rPr lang="en-US" sz="1200" dirty="0"/>
              <a:t>Burstein et al, J Clin Oncol. 2019;37(5):423-438.</a:t>
            </a:r>
          </a:p>
        </p:txBody>
      </p:sp>
      <p:sp>
        <p:nvSpPr>
          <p:cNvPr id="10" name="TextBox 9">
            <a:extLst>
              <a:ext uri="{FF2B5EF4-FFF2-40B4-BE49-F238E27FC236}">
                <a16:creationId xmlns:a16="http://schemas.microsoft.com/office/drawing/2014/main" id="{A5D1E3E3-A805-8F7F-31DE-B469405D7102}"/>
              </a:ext>
            </a:extLst>
          </p:cNvPr>
          <p:cNvSpPr txBox="1"/>
          <p:nvPr/>
        </p:nvSpPr>
        <p:spPr>
          <a:xfrm>
            <a:off x="3882224" y="3354429"/>
            <a:ext cx="4582932" cy="507831"/>
          </a:xfrm>
          <a:prstGeom prst="rect">
            <a:avLst/>
          </a:prstGeom>
          <a:noFill/>
        </p:spPr>
        <p:txBody>
          <a:bodyPr wrap="square">
            <a:spAutoFit/>
          </a:bodyPr>
          <a:lstStyle/>
          <a:p>
            <a:pPr>
              <a:spcAft>
                <a:spcPts val="600"/>
              </a:spcAft>
            </a:pPr>
            <a:r>
              <a:rPr lang="en-US" sz="1350" dirty="0">
                <a:latin typeface="+mn-lt"/>
              </a:rPr>
              <a:t>Completing 3-5 years of AI after tamoxifen improves DFS and overall survival</a:t>
            </a:r>
          </a:p>
        </p:txBody>
      </p:sp>
      <p:sp>
        <p:nvSpPr>
          <p:cNvPr id="12" name="TextBox 11">
            <a:extLst>
              <a:ext uri="{FF2B5EF4-FFF2-40B4-BE49-F238E27FC236}">
                <a16:creationId xmlns:a16="http://schemas.microsoft.com/office/drawing/2014/main" id="{087DEEDB-E7C2-B37B-86DB-2DA5CD966280}"/>
              </a:ext>
            </a:extLst>
          </p:cNvPr>
          <p:cNvSpPr txBox="1"/>
          <p:nvPr/>
        </p:nvSpPr>
        <p:spPr>
          <a:xfrm>
            <a:off x="3882224" y="2729497"/>
            <a:ext cx="4582932" cy="507831"/>
          </a:xfrm>
          <a:prstGeom prst="rect">
            <a:avLst/>
          </a:prstGeom>
          <a:noFill/>
        </p:spPr>
        <p:txBody>
          <a:bodyPr wrap="square">
            <a:spAutoFit/>
          </a:bodyPr>
          <a:lstStyle/>
          <a:p>
            <a:pPr>
              <a:spcAft>
                <a:spcPts val="600"/>
              </a:spcAft>
            </a:pPr>
            <a:r>
              <a:rPr lang="en-US" sz="1350" dirty="0">
                <a:latin typeface="+mn-lt"/>
              </a:rPr>
              <a:t>Completing 5 years of tamoxifen after 5 years of tamoxifen improves DFS and breast cancer mortality</a:t>
            </a:r>
          </a:p>
        </p:txBody>
      </p:sp>
      <p:sp>
        <p:nvSpPr>
          <p:cNvPr id="14" name="TextBox 13">
            <a:extLst>
              <a:ext uri="{FF2B5EF4-FFF2-40B4-BE49-F238E27FC236}">
                <a16:creationId xmlns:a16="http://schemas.microsoft.com/office/drawing/2014/main" id="{6937552B-9A25-8CD3-5B8B-A29AED3CCEE3}"/>
              </a:ext>
            </a:extLst>
          </p:cNvPr>
          <p:cNvSpPr txBox="1"/>
          <p:nvPr/>
        </p:nvSpPr>
        <p:spPr>
          <a:xfrm>
            <a:off x="3882223" y="4072051"/>
            <a:ext cx="5150018" cy="300082"/>
          </a:xfrm>
          <a:prstGeom prst="rect">
            <a:avLst/>
          </a:prstGeom>
          <a:noFill/>
        </p:spPr>
        <p:txBody>
          <a:bodyPr wrap="square">
            <a:spAutoFit/>
          </a:bodyPr>
          <a:lstStyle/>
          <a:p>
            <a:pPr>
              <a:spcAft>
                <a:spcPts val="600"/>
              </a:spcAft>
            </a:pPr>
            <a:r>
              <a:rPr lang="en-US" sz="1350" dirty="0">
                <a:latin typeface="+mn-lt"/>
              </a:rPr>
              <a:t>Completing 5 years of AI after 5 years AI improves DFS but not OS</a:t>
            </a:r>
          </a:p>
        </p:txBody>
      </p:sp>
      <p:sp>
        <p:nvSpPr>
          <p:cNvPr id="16" name="TextBox 15">
            <a:extLst>
              <a:ext uri="{FF2B5EF4-FFF2-40B4-BE49-F238E27FC236}">
                <a16:creationId xmlns:a16="http://schemas.microsoft.com/office/drawing/2014/main" id="{EC8DE06B-113D-C435-A992-B8A50C5F046A}"/>
              </a:ext>
            </a:extLst>
          </p:cNvPr>
          <p:cNvSpPr txBox="1"/>
          <p:nvPr/>
        </p:nvSpPr>
        <p:spPr>
          <a:xfrm>
            <a:off x="3906077" y="4761826"/>
            <a:ext cx="4582932" cy="715581"/>
          </a:xfrm>
          <a:prstGeom prst="rect">
            <a:avLst/>
          </a:prstGeom>
          <a:noFill/>
        </p:spPr>
        <p:txBody>
          <a:bodyPr wrap="square">
            <a:spAutoFit/>
          </a:bodyPr>
          <a:lstStyle/>
          <a:p>
            <a:pPr>
              <a:spcAft>
                <a:spcPts val="600"/>
              </a:spcAft>
            </a:pPr>
            <a:r>
              <a:rPr lang="en-US" sz="1350" dirty="0">
                <a:latin typeface="+mn-lt"/>
              </a:rPr>
              <a:t>IDEAL and ABCSG 16 demonstrate similar DFS in patients receiving 2 – 2.5 additional years of AI versus 5 additional years after the first 5 years</a:t>
            </a:r>
          </a:p>
        </p:txBody>
      </p:sp>
      <p:sp>
        <p:nvSpPr>
          <p:cNvPr id="4" name="Rectangle 3">
            <a:extLst>
              <a:ext uri="{FF2B5EF4-FFF2-40B4-BE49-F238E27FC236}">
                <a16:creationId xmlns:a16="http://schemas.microsoft.com/office/drawing/2014/main" id="{64752BC1-8832-B9D1-877B-DD361EF068E7}"/>
              </a:ext>
            </a:extLst>
          </p:cNvPr>
          <p:cNvSpPr/>
          <p:nvPr/>
        </p:nvSpPr>
        <p:spPr>
          <a:xfrm>
            <a:off x="3979069" y="2002960"/>
            <a:ext cx="157163" cy="157571"/>
          </a:xfrm>
          <a:prstGeom prst="rect">
            <a:avLst/>
          </a:prstGeom>
          <a:solidFill>
            <a:srgbClr val="CA946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TextBox 4">
            <a:extLst>
              <a:ext uri="{FF2B5EF4-FFF2-40B4-BE49-F238E27FC236}">
                <a16:creationId xmlns:a16="http://schemas.microsoft.com/office/drawing/2014/main" id="{8769B4CE-98D1-A468-9EEF-59CB7F68ECB8}"/>
              </a:ext>
            </a:extLst>
          </p:cNvPr>
          <p:cNvSpPr txBox="1"/>
          <p:nvPr/>
        </p:nvSpPr>
        <p:spPr>
          <a:xfrm>
            <a:off x="4155495" y="1941989"/>
            <a:ext cx="4582932" cy="300082"/>
          </a:xfrm>
          <a:prstGeom prst="rect">
            <a:avLst/>
          </a:prstGeom>
          <a:noFill/>
        </p:spPr>
        <p:txBody>
          <a:bodyPr wrap="square">
            <a:spAutoFit/>
          </a:bodyPr>
          <a:lstStyle/>
          <a:p>
            <a:pPr>
              <a:spcAft>
                <a:spcPts val="600"/>
              </a:spcAft>
            </a:pPr>
            <a:r>
              <a:rPr lang="en-US" sz="1350" dirty="0">
                <a:latin typeface="+mn-lt"/>
              </a:rPr>
              <a:t>Tamoxifen</a:t>
            </a:r>
          </a:p>
        </p:txBody>
      </p:sp>
      <p:sp>
        <p:nvSpPr>
          <p:cNvPr id="6" name="Rectangle 5">
            <a:extLst>
              <a:ext uri="{FF2B5EF4-FFF2-40B4-BE49-F238E27FC236}">
                <a16:creationId xmlns:a16="http://schemas.microsoft.com/office/drawing/2014/main" id="{2EC7599B-25D6-8152-5F19-09CE0B3A6C7F}"/>
              </a:ext>
            </a:extLst>
          </p:cNvPr>
          <p:cNvSpPr/>
          <p:nvPr/>
        </p:nvSpPr>
        <p:spPr>
          <a:xfrm>
            <a:off x="3979069" y="2213905"/>
            <a:ext cx="157163" cy="157571"/>
          </a:xfrm>
          <a:prstGeom prst="rect">
            <a:avLst/>
          </a:prstGeom>
          <a:solidFill>
            <a:srgbClr val="88C0B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Box 8">
            <a:extLst>
              <a:ext uri="{FF2B5EF4-FFF2-40B4-BE49-F238E27FC236}">
                <a16:creationId xmlns:a16="http://schemas.microsoft.com/office/drawing/2014/main" id="{47D05F42-F7BF-02AA-FF43-BE361C74DEE0}"/>
              </a:ext>
            </a:extLst>
          </p:cNvPr>
          <p:cNvSpPr txBox="1"/>
          <p:nvPr/>
        </p:nvSpPr>
        <p:spPr>
          <a:xfrm>
            <a:off x="4155495" y="2152933"/>
            <a:ext cx="4582932" cy="300082"/>
          </a:xfrm>
          <a:prstGeom prst="rect">
            <a:avLst/>
          </a:prstGeom>
          <a:noFill/>
        </p:spPr>
        <p:txBody>
          <a:bodyPr wrap="square">
            <a:spAutoFit/>
          </a:bodyPr>
          <a:lstStyle/>
          <a:p>
            <a:pPr>
              <a:spcAft>
                <a:spcPts val="600"/>
              </a:spcAft>
            </a:pPr>
            <a:r>
              <a:rPr lang="en-US" sz="1350" dirty="0">
                <a:latin typeface="+mn-lt"/>
              </a:rPr>
              <a:t>AI or Tamoxifen</a:t>
            </a:r>
          </a:p>
        </p:txBody>
      </p:sp>
      <p:sp>
        <p:nvSpPr>
          <p:cNvPr id="11" name="Rectangle 10">
            <a:extLst>
              <a:ext uri="{FF2B5EF4-FFF2-40B4-BE49-F238E27FC236}">
                <a16:creationId xmlns:a16="http://schemas.microsoft.com/office/drawing/2014/main" id="{C1B5482C-ECCD-0DC4-7D12-D4F9A707FB42}"/>
              </a:ext>
            </a:extLst>
          </p:cNvPr>
          <p:cNvSpPr/>
          <p:nvPr/>
        </p:nvSpPr>
        <p:spPr>
          <a:xfrm>
            <a:off x="3979069" y="2424848"/>
            <a:ext cx="157163" cy="157571"/>
          </a:xfrm>
          <a:prstGeom prst="rect">
            <a:avLst/>
          </a:prstGeom>
          <a:solidFill>
            <a:srgbClr val="88A5C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extBox 12">
            <a:extLst>
              <a:ext uri="{FF2B5EF4-FFF2-40B4-BE49-F238E27FC236}">
                <a16:creationId xmlns:a16="http://schemas.microsoft.com/office/drawing/2014/main" id="{613A9836-14D3-7E50-0A1C-07004B112134}"/>
              </a:ext>
            </a:extLst>
          </p:cNvPr>
          <p:cNvSpPr txBox="1"/>
          <p:nvPr/>
        </p:nvSpPr>
        <p:spPr>
          <a:xfrm>
            <a:off x="4155495" y="2363877"/>
            <a:ext cx="4582932" cy="300082"/>
          </a:xfrm>
          <a:prstGeom prst="rect">
            <a:avLst/>
          </a:prstGeom>
          <a:noFill/>
        </p:spPr>
        <p:txBody>
          <a:bodyPr wrap="square">
            <a:spAutoFit/>
          </a:bodyPr>
          <a:lstStyle/>
          <a:p>
            <a:pPr>
              <a:spcAft>
                <a:spcPts val="600"/>
              </a:spcAft>
            </a:pPr>
            <a:r>
              <a:rPr lang="en-US" sz="1350" dirty="0">
                <a:latin typeface="+mn-lt"/>
              </a:rPr>
              <a:t>AI</a:t>
            </a:r>
          </a:p>
        </p:txBody>
      </p:sp>
      <p:sp>
        <p:nvSpPr>
          <p:cNvPr id="15" name="Rectangle 14">
            <a:extLst>
              <a:ext uri="{FF2B5EF4-FFF2-40B4-BE49-F238E27FC236}">
                <a16:creationId xmlns:a16="http://schemas.microsoft.com/office/drawing/2014/main" id="{68853B7B-85DE-926E-E54C-99697EB6A543}"/>
              </a:ext>
            </a:extLst>
          </p:cNvPr>
          <p:cNvSpPr/>
          <p:nvPr/>
        </p:nvSpPr>
        <p:spPr>
          <a:xfrm>
            <a:off x="147196" y="3255868"/>
            <a:ext cx="8849609" cy="7089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a:extLst>
              <a:ext uri="{FF2B5EF4-FFF2-40B4-BE49-F238E27FC236}">
                <a16:creationId xmlns:a16="http://schemas.microsoft.com/office/drawing/2014/main" id="{2FBF81D7-4B91-9D2F-C14A-1D33EAD770FF}"/>
              </a:ext>
            </a:extLst>
          </p:cNvPr>
          <p:cNvSpPr/>
          <p:nvPr/>
        </p:nvSpPr>
        <p:spPr>
          <a:xfrm>
            <a:off x="31804" y="4592519"/>
            <a:ext cx="8849609" cy="9797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a:extLst>
              <a:ext uri="{FF2B5EF4-FFF2-40B4-BE49-F238E27FC236}">
                <a16:creationId xmlns:a16="http://schemas.microsoft.com/office/drawing/2014/main" id="{8F41B3B2-EF15-1219-E31E-2029DEC85B1F}"/>
              </a:ext>
            </a:extLst>
          </p:cNvPr>
          <p:cNvSpPr/>
          <p:nvPr/>
        </p:nvSpPr>
        <p:spPr>
          <a:xfrm>
            <a:off x="147196" y="3921918"/>
            <a:ext cx="8849609" cy="685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7877789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7D5CE18-968D-FE44-28E7-6F42043FCE75}"/>
            </a:ext>
          </a:extLst>
        </p:cNvPr>
        <p:cNvGrpSpPr/>
        <p:nvPr/>
      </p:nvGrpSpPr>
      <p:grpSpPr>
        <a:xfrm>
          <a:off x="0" y="0"/>
          <a:ext cx="0" cy="0"/>
          <a:chOff x="0" y="0"/>
          <a:chExt cx="0" cy="0"/>
        </a:xfrm>
      </p:grpSpPr>
      <p:sp>
        <p:nvSpPr>
          <p:cNvPr id="51" name="TextBox 50">
            <a:extLst>
              <a:ext uri="{FF2B5EF4-FFF2-40B4-BE49-F238E27FC236}">
                <a16:creationId xmlns:a16="http://schemas.microsoft.com/office/drawing/2014/main" id="{5760C769-8625-D26B-8BF3-74A83128C14B}"/>
              </a:ext>
            </a:extLst>
          </p:cNvPr>
          <p:cNvSpPr txBox="1"/>
          <p:nvPr/>
        </p:nvSpPr>
        <p:spPr>
          <a:xfrm>
            <a:off x="4503420" y="5102583"/>
            <a:ext cx="3446145" cy="346249"/>
          </a:xfrm>
          <a:prstGeom prst="rect">
            <a:avLst/>
          </a:prstGeom>
          <a:noFill/>
        </p:spPr>
        <p:txBody>
          <a:bodyPr wrap="square" rtlCol="0">
            <a:spAutoFit/>
          </a:bodyPr>
          <a:lstStyle/>
          <a:p>
            <a:r>
              <a:rPr lang="en-US" sz="825" dirty="0"/>
              <a:t>0.1		0.2		        0.5 	        1.0	       2.0</a:t>
            </a:r>
          </a:p>
        </p:txBody>
      </p:sp>
      <p:sp>
        <p:nvSpPr>
          <p:cNvPr id="2" name="Title 1">
            <a:extLst>
              <a:ext uri="{FF2B5EF4-FFF2-40B4-BE49-F238E27FC236}">
                <a16:creationId xmlns:a16="http://schemas.microsoft.com/office/drawing/2014/main" id="{9607A901-D62D-D4DE-F2E3-6E43655931B4}"/>
              </a:ext>
            </a:extLst>
          </p:cNvPr>
          <p:cNvSpPr>
            <a:spLocks noGrp="1"/>
          </p:cNvSpPr>
          <p:nvPr>
            <p:ph type="title"/>
          </p:nvPr>
        </p:nvSpPr>
        <p:spPr/>
        <p:txBody>
          <a:bodyPr>
            <a:normAutofit fontScale="90000"/>
          </a:bodyPr>
          <a:lstStyle/>
          <a:p>
            <a:r>
              <a:rPr lang="en-US" dirty="0">
                <a:solidFill>
                  <a:srgbClr val="7030A0"/>
                </a:solidFill>
              </a:rPr>
              <a:t>Selecting Patients for Extended Endocrine Therapy</a:t>
            </a:r>
          </a:p>
        </p:txBody>
      </p:sp>
      <p:sp>
        <p:nvSpPr>
          <p:cNvPr id="3" name="Slide Number Placeholder 2">
            <a:extLst>
              <a:ext uri="{FF2B5EF4-FFF2-40B4-BE49-F238E27FC236}">
                <a16:creationId xmlns:a16="http://schemas.microsoft.com/office/drawing/2014/main" id="{CFFEE55D-E32A-563C-FDA3-78437FD1969F}"/>
              </a:ext>
            </a:extLst>
          </p:cNvPr>
          <p:cNvSpPr>
            <a:spLocks noGrp="1"/>
          </p:cNvSpPr>
          <p:nvPr>
            <p:ph type="sldNum" sz="quarter" idx="12"/>
          </p:nvPr>
        </p:nvSpPr>
        <p:spPr/>
        <p:txBody>
          <a:bodyPr/>
          <a:lstStyle/>
          <a:p>
            <a:fld id="{7DFC1CBA-4892-A140-A01E-A83B9C8F6E3B}" type="slidenum">
              <a:rPr lang="en-US" smtClean="0"/>
              <a:pPr/>
              <a:t>35</a:t>
            </a:fld>
            <a:endParaRPr lang="en-US" dirty="0"/>
          </a:p>
        </p:txBody>
      </p:sp>
      <p:sp>
        <p:nvSpPr>
          <p:cNvPr id="5" name="AutoShape 8">
            <a:extLst>
              <a:ext uri="{FF2B5EF4-FFF2-40B4-BE49-F238E27FC236}">
                <a16:creationId xmlns:a16="http://schemas.microsoft.com/office/drawing/2014/main" id="{4A25D0AE-AEAB-4ACD-3396-A7D705F978C9}"/>
              </a:ext>
            </a:extLst>
          </p:cNvPr>
          <p:cNvSpPr>
            <a:spLocks noChangeAspect="1" noChangeArrowheads="1"/>
          </p:cNvSpPr>
          <p:nvPr/>
        </p:nvSpPr>
        <p:spPr bwMode="auto">
          <a:xfrm>
            <a:off x="4457700" y="3334732"/>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cxnSp>
        <p:nvCxnSpPr>
          <p:cNvPr id="13" name="Straight Connector 12">
            <a:extLst>
              <a:ext uri="{FF2B5EF4-FFF2-40B4-BE49-F238E27FC236}">
                <a16:creationId xmlns:a16="http://schemas.microsoft.com/office/drawing/2014/main" id="{7902324F-8228-4E56-F4F9-EB1657D51935}"/>
              </a:ext>
            </a:extLst>
          </p:cNvPr>
          <p:cNvCxnSpPr>
            <a:cxnSpLocks/>
          </p:cNvCxnSpPr>
          <p:nvPr/>
        </p:nvCxnSpPr>
        <p:spPr>
          <a:xfrm>
            <a:off x="6914561" y="2893440"/>
            <a:ext cx="0" cy="22291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6CCAB94-41DE-CC8B-A2E9-9751EF4A6BE4}"/>
              </a:ext>
            </a:extLst>
          </p:cNvPr>
          <p:cNvCxnSpPr>
            <a:cxnSpLocks/>
          </p:cNvCxnSpPr>
          <p:nvPr/>
        </p:nvCxnSpPr>
        <p:spPr>
          <a:xfrm>
            <a:off x="5553075" y="3580826"/>
            <a:ext cx="1662113" cy="294"/>
          </a:xfrm>
          <a:prstGeom prst="line">
            <a:avLst/>
          </a:prstGeom>
          <a:ln w="28575">
            <a:solidFill>
              <a:srgbClr val="88A5C7"/>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DC8B954-C46A-13BC-36B1-67C515D7BA12}"/>
              </a:ext>
            </a:extLst>
          </p:cNvPr>
          <p:cNvCxnSpPr>
            <a:cxnSpLocks/>
          </p:cNvCxnSpPr>
          <p:nvPr/>
        </p:nvCxnSpPr>
        <p:spPr>
          <a:xfrm>
            <a:off x="5043488" y="3763748"/>
            <a:ext cx="1562100" cy="29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5876203-9EE8-464C-942F-418A619510E5}"/>
              </a:ext>
            </a:extLst>
          </p:cNvPr>
          <p:cNvCxnSpPr>
            <a:cxnSpLocks/>
          </p:cNvCxnSpPr>
          <p:nvPr/>
        </p:nvCxnSpPr>
        <p:spPr>
          <a:xfrm>
            <a:off x="6379369" y="4690266"/>
            <a:ext cx="969169" cy="2381"/>
          </a:xfrm>
          <a:prstGeom prst="line">
            <a:avLst/>
          </a:prstGeom>
          <a:ln w="28575">
            <a:solidFill>
              <a:srgbClr val="88A5C7"/>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E5D77B2-7072-9602-1ABC-A4231DE06E2E}"/>
              </a:ext>
            </a:extLst>
          </p:cNvPr>
          <p:cNvCxnSpPr>
            <a:cxnSpLocks/>
          </p:cNvCxnSpPr>
          <p:nvPr/>
        </p:nvCxnSpPr>
        <p:spPr>
          <a:xfrm>
            <a:off x="5384006" y="4875957"/>
            <a:ext cx="134778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E39C837-4076-EA7B-3581-46B8EB1FECDC}"/>
              </a:ext>
            </a:extLst>
          </p:cNvPr>
          <p:cNvCxnSpPr>
            <a:cxnSpLocks/>
          </p:cNvCxnSpPr>
          <p:nvPr/>
        </p:nvCxnSpPr>
        <p:spPr>
          <a:xfrm>
            <a:off x="6548438" y="3041772"/>
            <a:ext cx="857250" cy="4763"/>
          </a:xfrm>
          <a:prstGeom prst="line">
            <a:avLst/>
          </a:prstGeom>
          <a:ln w="28575">
            <a:solidFill>
              <a:srgbClr val="88A5C7"/>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B7AAED3-4AFC-DCAF-E2A2-88F481A05A11}"/>
              </a:ext>
            </a:extLst>
          </p:cNvPr>
          <p:cNvCxnSpPr>
            <a:cxnSpLocks/>
          </p:cNvCxnSpPr>
          <p:nvPr/>
        </p:nvCxnSpPr>
        <p:spPr>
          <a:xfrm>
            <a:off x="5046873" y="3220119"/>
            <a:ext cx="1695450" cy="238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E80E23A9-9AB2-5E66-7C3C-1D11C7E1AF1C}"/>
              </a:ext>
            </a:extLst>
          </p:cNvPr>
          <p:cNvSpPr/>
          <p:nvPr/>
        </p:nvSpPr>
        <p:spPr>
          <a:xfrm>
            <a:off x="5864238" y="3191103"/>
            <a:ext cx="60720" cy="60413"/>
          </a:xfrm>
          <a:prstGeom prst="rect">
            <a:avLst/>
          </a:prstGeom>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Rectangle 28">
            <a:extLst>
              <a:ext uri="{FF2B5EF4-FFF2-40B4-BE49-F238E27FC236}">
                <a16:creationId xmlns:a16="http://schemas.microsoft.com/office/drawing/2014/main" id="{3B636698-9FA7-A167-6239-C7A99D787D63}"/>
              </a:ext>
            </a:extLst>
          </p:cNvPr>
          <p:cNvSpPr/>
          <p:nvPr/>
        </p:nvSpPr>
        <p:spPr>
          <a:xfrm>
            <a:off x="6027540" y="4845751"/>
            <a:ext cx="60720" cy="60413"/>
          </a:xfrm>
          <a:prstGeom prst="rect">
            <a:avLst/>
          </a:prstGeom>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 name="Rectangle 29">
            <a:extLst>
              <a:ext uri="{FF2B5EF4-FFF2-40B4-BE49-F238E27FC236}">
                <a16:creationId xmlns:a16="http://schemas.microsoft.com/office/drawing/2014/main" id="{86E13264-E1E5-45E8-3C14-C1F4579AB240}"/>
              </a:ext>
            </a:extLst>
          </p:cNvPr>
          <p:cNvSpPr/>
          <p:nvPr/>
        </p:nvSpPr>
        <p:spPr>
          <a:xfrm>
            <a:off x="5794178" y="3731459"/>
            <a:ext cx="60720" cy="60413"/>
          </a:xfrm>
          <a:prstGeom prst="rect">
            <a:avLst/>
          </a:prstGeom>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1" name="Isosceles Triangle 30">
            <a:extLst>
              <a:ext uri="{FF2B5EF4-FFF2-40B4-BE49-F238E27FC236}">
                <a16:creationId xmlns:a16="http://schemas.microsoft.com/office/drawing/2014/main" id="{D6921A06-AF77-634F-9965-4520825B75A8}"/>
              </a:ext>
            </a:extLst>
          </p:cNvPr>
          <p:cNvSpPr/>
          <p:nvPr/>
        </p:nvSpPr>
        <p:spPr>
          <a:xfrm>
            <a:off x="6360022" y="3559013"/>
            <a:ext cx="48220" cy="43920"/>
          </a:xfrm>
          <a:prstGeom prst="triangle">
            <a:avLst/>
          </a:prstGeom>
          <a:solidFill>
            <a:srgbClr val="88A5C7"/>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2" name="Isosceles Triangle 31">
            <a:extLst>
              <a:ext uri="{FF2B5EF4-FFF2-40B4-BE49-F238E27FC236}">
                <a16:creationId xmlns:a16="http://schemas.microsoft.com/office/drawing/2014/main" id="{03D49974-67CB-8F41-5630-A9C39F2B7877}"/>
              </a:ext>
            </a:extLst>
          </p:cNvPr>
          <p:cNvSpPr/>
          <p:nvPr/>
        </p:nvSpPr>
        <p:spPr>
          <a:xfrm>
            <a:off x="6839844" y="4669496"/>
            <a:ext cx="48220" cy="43920"/>
          </a:xfrm>
          <a:prstGeom prst="triangle">
            <a:avLst/>
          </a:prstGeom>
          <a:solidFill>
            <a:srgbClr val="88A5C7"/>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3" name="Isosceles Triangle 32">
            <a:extLst>
              <a:ext uri="{FF2B5EF4-FFF2-40B4-BE49-F238E27FC236}">
                <a16:creationId xmlns:a16="http://schemas.microsoft.com/office/drawing/2014/main" id="{CA62AC36-F528-3CBA-2FD5-29709F4C0FB5}"/>
              </a:ext>
            </a:extLst>
          </p:cNvPr>
          <p:cNvSpPr/>
          <p:nvPr/>
        </p:nvSpPr>
        <p:spPr>
          <a:xfrm>
            <a:off x="6952953" y="3022193"/>
            <a:ext cx="48220" cy="43920"/>
          </a:xfrm>
          <a:prstGeom prst="triangle">
            <a:avLst/>
          </a:prstGeom>
          <a:solidFill>
            <a:srgbClr val="88A5C7"/>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34" name="Straight Connector 33">
            <a:extLst>
              <a:ext uri="{FF2B5EF4-FFF2-40B4-BE49-F238E27FC236}">
                <a16:creationId xmlns:a16="http://schemas.microsoft.com/office/drawing/2014/main" id="{77FC1A63-D3D7-C3D4-9F4B-060380125580}"/>
              </a:ext>
            </a:extLst>
          </p:cNvPr>
          <p:cNvCxnSpPr>
            <a:cxnSpLocks/>
          </p:cNvCxnSpPr>
          <p:nvPr/>
        </p:nvCxnSpPr>
        <p:spPr>
          <a:xfrm>
            <a:off x="5818687" y="4135863"/>
            <a:ext cx="1417511" cy="0"/>
          </a:xfrm>
          <a:prstGeom prst="line">
            <a:avLst/>
          </a:prstGeom>
          <a:ln w="28575">
            <a:solidFill>
              <a:srgbClr val="88A5C7"/>
            </a:solidFill>
          </a:ln>
        </p:spPr>
        <p:style>
          <a:lnRef idx="1">
            <a:schemeClr val="accent1"/>
          </a:lnRef>
          <a:fillRef idx="0">
            <a:schemeClr val="accent1"/>
          </a:fillRef>
          <a:effectRef idx="0">
            <a:schemeClr val="accent1"/>
          </a:effectRef>
          <a:fontRef idx="minor">
            <a:schemeClr val="tx1"/>
          </a:fontRef>
        </p:style>
      </p:cxnSp>
      <p:sp>
        <p:nvSpPr>
          <p:cNvPr id="37" name="Isosceles Triangle 36">
            <a:extLst>
              <a:ext uri="{FF2B5EF4-FFF2-40B4-BE49-F238E27FC236}">
                <a16:creationId xmlns:a16="http://schemas.microsoft.com/office/drawing/2014/main" id="{76CFE5AA-EA42-D6AC-AF65-1529DC38030C}"/>
              </a:ext>
            </a:extLst>
          </p:cNvPr>
          <p:cNvSpPr/>
          <p:nvPr/>
        </p:nvSpPr>
        <p:spPr>
          <a:xfrm>
            <a:off x="6503334" y="4113903"/>
            <a:ext cx="48220" cy="43920"/>
          </a:xfrm>
          <a:prstGeom prst="triangle">
            <a:avLst/>
          </a:prstGeom>
          <a:solidFill>
            <a:srgbClr val="88A5C7"/>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42" name="Straight Connector 41">
            <a:extLst>
              <a:ext uri="{FF2B5EF4-FFF2-40B4-BE49-F238E27FC236}">
                <a16:creationId xmlns:a16="http://schemas.microsoft.com/office/drawing/2014/main" id="{FC5E545C-3917-D78B-3274-0C14C750D631}"/>
              </a:ext>
            </a:extLst>
          </p:cNvPr>
          <p:cNvCxnSpPr>
            <a:cxnSpLocks/>
          </p:cNvCxnSpPr>
          <p:nvPr/>
        </p:nvCxnSpPr>
        <p:spPr>
          <a:xfrm>
            <a:off x="4972244" y="4323259"/>
            <a:ext cx="153471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370FCBF3-37C7-D32A-94B4-371C90FAC396}"/>
              </a:ext>
            </a:extLst>
          </p:cNvPr>
          <p:cNvSpPr/>
          <p:nvPr/>
        </p:nvSpPr>
        <p:spPr>
          <a:xfrm>
            <a:off x="5709239" y="4293053"/>
            <a:ext cx="60720" cy="60413"/>
          </a:xfrm>
          <a:prstGeom prst="rect">
            <a:avLst/>
          </a:prstGeom>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48" name="Straight Connector 47">
            <a:extLst>
              <a:ext uri="{FF2B5EF4-FFF2-40B4-BE49-F238E27FC236}">
                <a16:creationId xmlns:a16="http://schemas.microsoft.com/office/drawing/2014/main" id="{F68F8BE8-2D81-DED3-9D19-F741FAF34D91}"/>
              </a:ext>
            </a:extLst>
          </p:cNvPr>
          <p:cNvCxnSpPr>
            <a:cxnSpLocks/>
          </p:cNvCxnSpPr>
          <p:nvPr/>
        </p:nvCxnSpPr>
        <p:spPr>
          <a:xfrm flipH="1">
            <a:off x="4609647" y="5122614"/>
            <a:ext cx="29855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798C9E9B-A737-B663-B2D0-72E16EE56BAC}"/>
              </a:ext>
            </a:extLst>
          </p:cNvPr>
          <p:cNvSpPr txBox="1"/>
          <p:nvPr/>
        </p:nvSpPr>
        <p:spPr>
          <a:xfrm>
            <a:off x="4115511" y="2957098"/>
            <a:ext cx="794833" cy="307777"/>
          </a:xfrm>
          <a:prstGeom prst="rect">
            <a:avLst/>
          </a:prstGeom>
          <a:noFill/>
        </p:spPr>
        <p:txBody>
          <a:bodyPr wrap="none" rtlCol="0">
            <a:spAutoFit/>
          </a:bodyPr>
          <a:lstStyle/>
          <a:p>
            <a:r>
              <a:rPr lang="en-US" sz="1400" dirty="0"/>
              <a:t>ATTOM</a:t>
            </a:r>
          </a:p>
        </p:txBody>
      </p:sp>
      <p:sp>
        <p:nvSpPr>
          <p:cNvPr id="56" name="TextBox 55">
            <a:extLst>
              <a:ext uri="{FF2B5EF4-FFF2-40B4-BE49-F238E27FC236}">
                <a16:creationId xmlns:a16="http://schemas.microsoft.com/office/drawing/2014/main" id="{96C0EFD3-975D-994B-69B8-C695E9DE9B98}"/>
              </a:ext>
            </a:extLst>
          </p:cNvPr>
          <p:cNvSpPr txBox="1"/>
          <p:nvPr/>
        </p:nvSpPr>
        <p:spPr>
          <a:xfrm>
            <a:off x="4122627" y="3513667"/>
            <a:ext cx="826920" cy="307777"/>
          </a:xfrm>
          <a:prstGeom prst="rect">
            <a:avLst/>
          </a:prstGeom>
          <a:noFill/>
        </p:spPr>
        <p:txBody>
          <a:bodyPr wrap="square">
            <a:spAutoFit/>
          </a:bodyPr>
          <a:lstStyle/>
          <a:p>
            <a:r>
              <a:rPr lang="en-US" sz="1400" dirty="0"/>
              <a:t>MA.17</a:t>
            </a:r>
          </a:p>
        </p:txBody>
      </p:sp>
      <p:sp>
        <p:nvSpPr>
          <p:cNvPr id="57" name="TextBox 56">
            <a:extLst>
              <a:ext uri="{FF2B5EF4-FFF2-40B4-BE49-F238E27FC236}">
                <a16:creationId xmlns:a16="http://schemas.microsoft.com/office/drawing/2014/main" id="{0962E1ED-AF45-FEC5-1063-F0975860991C}"/>
              </a:ext>
            </a:extLst>
          </p:cNvPr>
          <p:cNvSpPr txBox="1"/>
          <p:nvPr/>
        </p:nvSpPr>
        <p:spPr>
          <a:xfrm>
            <a:off x="4151177" y="4070236"/>
            <a:ext cx="969104" cy="430887"/>
          </a:xfrm>
          <a:prstGeom prst="rect">
            <a:avLst/>
          </a:prstGeom>
          <a:noFill/>
        </p:spPr>
        <p:txBody>
          <a:bodyPr wrap="square">
            <a:spAutoFit/>
          </a:bodyPr>
          <a:lstStyle/>
          <a:p>
            <a:r>
              <a:rPr lang="en-US" sz="1400" dirty="0"/>
              <a:t>B-42 </a:t>
            </a:r>
          </a:p>
          <a:p>
            <a:r>
              <a:rPr lang="en-US" sz="700" dirty="0"/>
              <a:t>(&gt; 4yr DR)</a:t>
            </a:r>
          </a:p>
        </p:txBody>
      </p:sp>
      <p:sp>
        <p:nvSpPr>
          <p:cNvPr id="58" name="TextBox 57">
            <a:extLst>
              <a:ext uri="{FF2B5EF4-FFF2-40B4-BE49-F238E27FC236}">
                <a16:creationId xmlns:a16="http://schemas.microsoft.com/office/drawing/2014/main" id="{A617618A-D974-FF9D-1E3B-DB791B90959F}"/>
              </a:ext>
            </a:extLst>
          </p:cNvPr>
          <p:cNvSpPr txBox="1"/>
          <p:nvPr/>
        </p:nvSpPr>
        <p:spPr>
          <a:xfrm>
            <a:off x="4115511" y="4626805"/>
            <a:ext cx="826920" cy="307777"/>
          </a:xfrm>
          <a:prstGeom prst="rect">
            <a:avLst/>
          </a:prstGeom>
          <a:noFill/>
        </p:spPr>
        <p:txBody>
          <a:bodyPr wrap="square">
            <a:spAutoFit/>
          </a:bodyPr>
          <a:lstStyle/>
          <a:p>
            <a:r>
              <a:rPr lang="en-US" sz="1400" dirty="0"/>
              <a:t>IDEAL</a:t>
            </a:r>
          </a:p>
        </p:txBody>
      </p:sp>
      <p:sp>
        <p:nvSpPr>
          <p:cNvPr id="59" name="TextBox 58">
            <a:extLst>
              <a:ext uri="{FF2B5EF4-FFF2-40B4-BE49-F238E27FC236}">
                <a16:creationId xmlns:a16="http://schemas.microsoft.com/office/drawing/2014/main" id="{339E9EEF-9428-2802-68D0-39CBFEF3519B}"/>
              </a:ext>
            </a:extLst>
          </p:cNvPr>
          <p:cNvSpPr txBox="1"/>
          <p:nvPr/>
        </p:nvSpPr>
        <p:spPr>
          <a:xfrm>
            <a:off x="7503520" y="2590444"/>
            <a:ext cx="1299287" cy="307777"/>
          </a:xfrm>
          <a:prstGeom prst="rect">
            <a:avLst/>
          </a:prstGeom>
          <a:noFill/>
        </p:spPr>
        <p:txBody>
          <a:bodyPr wrap="square" rtlCol="0">
            <a:spAutoFit/>
          </a:bodyPr>
          <a:lstStyle/>
          <a:p>
            <a:r>
              <a:rPr lang="en-US" sz="1400" b="1" dirty="0"/>
              <a:t>HR (95% CI)</a:t>
            </a:r>
          </a:p>
        </p:txBody>
      </p:sp>
      <p:sp>
        <p:nvSpPr>
          <p:cNvPr id="60" name="TextBox 59">
            <a:extLst>
              <a:ext uri="{FF2B5EF4-FFF2-40B4-BE49-F238E27FC236}">
                <a16:creationId xmlns:a16="http://schemas.microsoft.com/office/drawing/2014/main" id="{F677AA11-7CEA-143B-73F5-0C983EEB4065}"/>
              </a:ext>
            </a:extLst>
          </p:cNvPr>
          <p:cNvSpPr txBox="1"/>
          <p:nvPr/>
        </p:nvSpPr>
        <p:spPr>
          <a:xfrm>
            <a:off x="7503520" y="2906303"/>
            <a:ext cx="1445624" cy="2308324"/>
          </a:xfrm>
          <a:prstGeom prst="rect">
            <a:avLst/>
          </a:prstGeom>
          <a:noFill/>
        </p:spPr>
        <p:txBody>
          <a:bodyPr wrap="square" rtlCol="0">
            <a:spAutoFit/>
          </a:bodyPr>
          <a:lstStyle/>
          <a:p>
            <a:r>
              <a:rPr lang="en-US" sz="1200" dirty="0"/>
              <a:t>1.07 (0.69 – 1.65)</a:t>
            </a:r>
          </a:p>
          <a:p>
            <a:r>
              <a:rPr lang="en-US" sz="1200" dirty="0"/>
              <a:t>0.35 (0.15 – 0.86)</a:t>
            </a:r>
          </a:p>
          <a:p>
            <a:endParaRPr lang="en-US" sz="1200" dirty="0"/>
          </a:p>
          <a:p>
            <a:r>
              <a:rPr lang="en-US" sz="1200" dirty="0"/>
              <a:t>0.58 (0.25 – 1.36)</a:t>
            </a:r>
          </a:p>
          <a:p>
            <a:r>
              <a:rPr lang="en-US" sz="1200" dirty="0"/>
              <a:t>0.33 (0.15 – 0.73)</a:t>
            </a:r>
          </a:p>
          <a:p>
            <a:endParaRPr lang="en-US" sz="1200" dirty="0"/>
          </a:p>
          <a:p>
            <a:r>
              <a:rPr lang="en-US" sz="1200" dirty="0"/>
              <a:t>0.68 (0.33 – 1.39)</a:t>
            </a:r>
          </a:p>
          <a:p>
            <a:r>
              <a:rPr lang="en-US" sz="1200" dirty="0"/>
              <a:t>0.29 (0.12 – 0.69)</a:t>
            </a:r>
          </a:p>
          <a:p>
            <a:endParaRPr lang="en-US" sz="1200" dirty="0"/>
          </a:p>
          <a:p>
            <a:r>
              <a:rPr lang="en-US" sz="1200" dirty="0"/>
              <a:t>0.95 (0.58 – 1.56)</a:t>
            </a:r>
          </a:p>
          <a:p>
            <a:r>
              <a:rPr lang="en-US" sz="1200" dirty="0"/>
              <a:t>0.42 (0.21 – 0.84)</a:t>
            </a:r>
          </a:p>
          <a:p>
            <a:endParaRPr lang="en-US" sz="1200" dirty="0"/>
          </a:p>
        </p:txBody>
      </p:sp>
      <p:cxnSp>
        <p:nvCxnSpPr>
          <p:cNvPr id="1031" name="Straight Arrow Connector 1030">
            <a:extLst>
              <a:ext uri="{FF2B5EF4-FFF2-40B4-BE49-F238E27FC236}">
                <a16:creationId xmlns:a16="http://schemas.microsoft.com/office/drawing/2014/main" id="{641C105A-C0EA-42AD-D0D4-E729263C4E0B}"/>
              </a:ext>
            </a:extLst>
          </p:cNvPr>
          <p:cNvCxnSpPr>
            <a:cxnSpLocks/>
            <a:endCxn id="54" idx="1"/>
          </p:cNvCxnSpPr>
          <p:nvPr/>
        </p:nvCxnSpPr>
        <p:spPr>
          <a:xfrm flipV="1">
            <a:off x="3817930" y="3110987"/>
            <a:ext cx="297581" cy="2747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33" name="Straight Arrow Connector 1032">
            <a:extLst>
              <a:ext uri="{FF2B5EF4-FFF2-40B4-BE49-F238E27FC236}">
                <a16:creationId xmlns:a16="http://schemas.microsoft.com/office/drawing/2014/main" id="{B1D3A224-7BBA-455F-F4A6-71813050BC5F}"/>
              </a:ext>
            </a:extLst>
          </p:cNvPr>
          <p:cNvCxnSpPr>
            <a:cxnSpLocks/>
            <a:endCxn id="56" idx="1"/>
          </p:cNvCxnSpPr>
          <p:nvPr/>
        </p:nvCxnSpPr>
        <p:spPr>
          <a:xfrm>
            <a:off x="3817930" y="3492148"/>
            <a:ext cx="304697" cy="17540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36" name="Straight Arrow Connector 1035">
            <a:extLst>
              <a:ext uri="{FF2B5EF4-FFF2-40B4-BE49-F238E27FC236}">
                <a16:creationId xmlns:a16="http://schemas.microsoft.com/office/drawing/2014/main" id="{C1DD22A1-1F6D-F593-6146-3DAA9EF5C627}"/>
              </a:ext>
            </a:extLst>
          </p:cNvPr>
          <p:cNvCxnSpPr>
            <a:cxnSpLocks/>
            <a:endCxn id="57" idx="1"/>
          </p:cNvCxnSpPr>
          <p:nvPr/>
        </p:nvCxnSpPr>
        <p:spPr>
          <a:xfrm flipV="1">
            <a:off x="3822002" y="4285680"/>
            <a:ext cx="329175" cy="5257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39" name="Straight Arrow Connector 1038">
            <a:extLst>
              <a:ext uri="{FF2B5EF4-FFF2-40B4-BE49-F238E27FC236}">
                <a16:creationId xmlns:a16="http://schemas.microsoft.com/office/drawing/2014/main" id="{457521D8-FBF6-B500-20F4-E805DB9EC9C0}"/>
              </a:ext>
            </a:extLst>
          </p:cNvPr>
          <p:cNvCxnSpPr>
            <a:cxnSpLocks/>
            <a:endCxn id="58" idx="1"/>
          </p:cNvCxnSpPr>
          <p:nvPr/>
        </p:nvCxnSpPr>
        <p:spPr>
          <a:xfrm flipV="1">
            <a:off x="3822001" y="4780694"/>
            <a:ext cx="293510" cy="11957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44" name="Rectangle 1043">
            <a:extLst>
              <a:ext uri="{FF2B5EF4-FFF2-40B4-BE49-F238E27FC236}">
                <a16:creationId xmlns:a16="http://schemas.microsoft.com/office/drawing/2014/main" id="{66D04951-88EE-C300-AA6D-7A0DCE0EEF06}"/>
              </a:ext>
            </a:extLst>
          </p:cNvPr>
          <p:cNvSpPr/>
          <p:nvPr/>
        </p:nvSpPr>
        <p:spPr>
          <a:xfrm>
            <a:off x="6453107" y="2388243"/>
            <a:ext cx="60720" cy="6041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46" name="TextBox 1045">
            <a:extLst>
              <a:ext uri="{FF2B5EF4-FFF2-40B4-BE49-F238E27FC236}">
                <a16:creationId xmlns:a16="http://schemas.microsoft.com/office/drawing/2014/main" id="{79510193-6BBD-853B-1F03-D18392BEA1C3}"/>
              </a:ext>
            </a:extLst>
          </p:cNvPr>
          <p:cNvSpPr txBox="1"/>
          <p:nvPr/>
        </p:nvSpPr>
        <p:spPr>
          <a:xfrm>
            <a:off x="4660377" y="5483423"/>
            <a:ext cx="3595148" cy="307777"/>
          </a:xfrm>
          <a:prstGeom prst="rect">
            <a:avLst/>
          </a:prstGeom>
          <a:noFill/>
        </p:spPr>
        <p:txBody>
          <a:bodyPr wrap="square" rtlCol="0">
            <a:spAutoFit/>
          </a:bodyPr>
          <a:lstStyle/>
          <a:p>
            <a:r>
              <a:rPr lang="en-US" sz="1400" b="1" dirty="0"/>
              <a:t>Hazard Ratio, Recurrence Free Interval</a:t>
            </a:r>
          </a:p>
        </p:txBody>
      </p:sp>
      <p:sp>
        <p:nvSpPr>
          <p:cNvPr id="1047" name="TextBox 1046">
            <a:extLst>
              <a:ext uri="{FF2B5EF4-FFF2-40B4-BE49-F238E27FC236}">
                <a16:creationId xmlns:a16="http://schemas.microsoft.com/office/drawing/2014/main" id="{C3BC1DE5-295C-6F63-E7C6-045FB7FAF838}"/>
              </a:ext>
            </a:extLst>
          </p:cNvPr>
          <p:cNvSpPr txBox="1"/>
          <p:nvPr/>
        </p:nvSpPr>
        <p:spPr>
          <a:xfrm>
            <a:off x="6506955" y="2279949"/>
            <a:ext cx="1875646" cy="276999"/>
          </a:xfrm>
          <a:prstGeom prst="rect">
            <a:avLst/>
          </a:prstGeom>
          <a:noFill/>
        </p:spPr>
        <p:txBody>
          <a:bodyPr wrap="square" rtlCol="0">
            <a:spAutoFit/>
          </a:bodyPr>
          <a:lstStyle/>
          <a:p>
            <a:r>
              <a:rPr lang="en-US" sz="1200" dirty="0"/>
              <a:t>High HOXB13/IL17BR</a:t>
            </a:r>
          </a:p>
        </p:txBody>
      </p:sp>
      <p:sp>
        <p:nvSpPr>
          <p:cNvPr id="1048" name="Isosceles Triangle 1047">
            <a:extLst>
              <a:ext uri="{FF2B5EF4-FFF2-40B4-BE49-F238E27FC236}">
                <a16:creationId xmlns:a16="http://schemas.microsoft.com/office/drawing/2014/main" id="{2FD995FF-DCA2-19F4-77F7-E93418142D7D}"/>
              </a:ext>
            </a:extLst>
          </p:cNvPr>
          <p:cNvSpPr/>
          <p:nvPr/>
        </p:nvSpPr>
        <p:spPr>
          <a:xfrm>
            <a:off x="4469766" y="2396489"/>
            <a:ext cx="48220" cy="43920"/>
          </a:xfrm>
          <a:prstGeom prst="triangle">
            <a:avLst/>
          </a:prstGeom>
          <a:solidFill>
            <a:srgbClr val="88A5C7"/>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50" name="TextBox 1049">
            <a:extLst>
              <a:ext uri="{FF2B5EF4-FFF2-40B4-BE49-F238E27FC236}">
                <a16:creationId xmlns:a16="http://schemas.microsoft.com/office/drawing/2014/main" id="{80655EB3-3DE4-3AEC-481A-75F33875BB48}"/>
              </a:ext>
            </a:extLst>
          </p:cNvPr>
          <p:cNvSpPr txBox="1"/>
          <p:nvPr/>
        </p:nvSpPr>
        <p:spPr>
          <a:xfrm>
            <a:off x="4523613" y="2279949"/>
            <a:ext cx="1875646" cy="276999"/>
          </a:xfrm>
          <a:prstGeom prst="rect">
            <a:avLst/>
          </a:prstGeom>
          <a:noFill/>
        </p:spPr>
        <p:txBody>
          <a:bodyPr wrap="square" rtlCol="0">
            <a:spAutoFit/>
          </a:bodyPr>
          <a:lstStyle/>
          <a:p>
            <a:r>
              <a:rPr lang="en-US" sz="1200" dirty="0"/>
              <a:t>Low HOXB13/IL17BR</a:t>
            </a:r>
          </a:p>
        </p:txBody>
      </p:sp>
      <p:pic>
        <p:nvPicPr>
          <p:cNvPr id="6" name="Picture 2">
            <a:extLst>
              <a:ext uri="{FF2B5EF4-FFF2-40B4-BE49-F238E27FC236}">
                <a16:creationId xmlns:a16="http://schemas.microsoft.com/office/drawing/2014/main" id="{A9EB39C6-F0B5-01C7-5446-F31FC1C1C8F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31445" y="1943100"/>
            <a:ext cx="3709035" cy="35833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4">
            <a:extLst>
              <a:ext uri="{FF2B5EF4-FFF2-40B4-BE49-F238E27FC236}">
                <a16:creationId xmlns:a16="http://schemas.microsoft.com/office/drawing/2014/main" id="{1C8C9B8F-9A37-620B-DF2C-9BD5CA105707}"/>
              </a:ext>
            </a:extLst>
          </p:cNvPr>
          <p:cNvSpPr txBox="1">
            <a:spLocks noChangeArrowheads="1"/>
          </p:cNvSpPr>
          <p:nvPr/>
        </p:nvSpPr>
        <p:spPr bwMode="auto">
          <a:xfrm>
            <a:off x="6027540" y="6046113"/>
            <a:ext cx="2805364" cy="430887"/>
          </a:xfrm>
          <a:prstGeom prst="rect">
            <a:avLst/>
          </a:prstGeom>
          <a:noFill/>
          <a:ln w="9525">
            <a:noFill/>
            <a:miter lim="800000"/>
            <a:headEnd/>
            <a:tailEnd/>
          </a:ln>
        </p:spPr>
        <p:txBody>
          <a:bodyPr wrap="square" anchor="b">
            <a:spAutoFit/>
          </a:bodyPr>
          <a:lstStyle/>
          <a:p>
            <a:pPr algn="r"/>
            <a:r>
              <a:rPr lang="en-US" sz="1100" dirty="0"/>
              <a:t>Noordhoek et al, Clin Cancer Res 2021</a:t>
            </a:r>
          </a:p>
          <a:p>
            <a:pPr algn="r"/>
            <a:r>
              <a:rPr lang="en-US" sz="1100" dirty="0"/>
              <a:t>Sgroi et al, JNCI 2013</a:t>
            </a:r>
          </a:p>
        </p:txBody>
      </p:sp>
      <p:sp>
        <p:nvSpPr>
          <p:cNvPr id="8" name="TextBox 4">
            <a:extLst>
              <a:ext uri="{FF2B5EF4-FFF2-40B4-BE49-F238E27FC236}">
                <a16:creationId xmlns:a16="http://schemas.microsoft.com/office/drawing/2014/main" id="{5407D51F-F4A3-B449-9EEB-F7D1F7BBC828}"/>
              </a:ext>
            </a:extLst>
          </p:cNvPr>
          <p:cNvSpPr txBox="1">
            <a:spLocks noChangeArrowheads="1"/>
          </p:cNvSpPr>
          <p:nvPr/>
        </p:nvSpPr>
        <p:spPr bwMode="auto">
          <a:xfrm>
            <a:off x="2908923" y="6046113"/>
            <a:ext cx="3529382" cy="430887"/>
          </a:xfrm>
          <a:prstGeom prst="rect">
            <a:avLst/>
          </a:prstGeom>
          <a:noFill/>
          <a:ln w="9525">
            <a:noFill/>
            <a:miter lim="800000"/>
            <a:headEnd/>
            <a:tailEnd/>
          </a:ln>
        </p:spPr>
        <p:txBody>
          <a:bodyPr wrap="square" anchor="b">
            <a:spAutoFit/>
          </a:bodyPr>
          <a:lstStyle/>
          <a:p>
            <a:pPr algn="ctr"/>
            <a:r>
              <a:rPr lang="en-US" sz="1100" dirty="0"/>
              <a:t>Bartlett et al, Ann Oncol 2019</a:t>
            </a:r>
          </a:p>
          <a:p>
            <a:pPr algn="ctr"/>
            <a:r>
              <a:rPr lang="en-US" sz="1100" dirty="0" err="1"/>
              <a:t>Mamounas</a:t>
            </a:r>
            <a:r>
              <a:rPr lang="en-US" sz="1100" dirty="0"/>
              <a:t> et al, Clin Cancer Res 2024 2024</a:t>
            </a:r>
          </a:p>
        </p:txBody>
      </p:sp>
    </p:spTree>
    <p:extLst>
      <p:ext uri="{BB962C8B-B14F-4D97-AF65-F5344CB8AC3E}">
        <p14:creationId xmlns:p14="http://schemas.microsoft.com/office/powerpoint/2010/main" val="1470559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9DC8BEA-F7D1-EC20-D4E8-488500D1BA5A}"/>
            </a:ext>
          </a:extLst>
        </p:cNvPr>
        <p:cNvGrpSpPr/>
        <p:nvPr/>
      </p:nvGrpSpPr>
      <p:grpSpPr>
        <a:xfrm>
          <a:off x="0" y="0"/>
          <a:ext cx="0" cy="0"/>
          <a:chOff x="0" y="0"/>
          <a:chExt cx="0" cy="0"/>
        </a:xfrm>
      </p:grpSpPr>
      <p:sp>
        <p:nvSpPr>
          <p:cNvPr id="51" name="TextBox 50">
            <a:extLst>
              <a:ext uri="{FF2B5EF4-FFF2-40B4-BE49-F238E27FC236}">
                <a16:creationId xmlns:a16="http://schemas.microsoft.com/office/drawing/2014/main" id="{2373268D-E967-F7EC-7A84-71A5B20FF276}"/>
              </a:ext>
            </a:extLst>
          </p:cNvPr>
          <p:cNvSpPr txBox="1"/>
          <p:nvPr/>
        </p:nvSpPr>
        <p:spPr>
          <a:xfrm>
            <a:off x="4503420" y="5102583"/>
            <a:ext cx="3446145" cy="346249"/>
          </a:xfrm>
          <a:prstGeom prst="rect">
            <a:avLst/>
          </a:prstGeom>
          <a:noFill/>
        </p:spPr>
        <p:txBody>
          <a:bodyPr wrap="square" rtlCol="0">
            <a:spAutoFit/>
          </a:bodyPr>
          <a:lstStyle/>
          <a:p>
            <a:r>
              <a:rPr lang="en-US" sz="825" dirty="0"/>
              <a:t>0.1		0.2		        0.5 	        1.0	       2.0</a:t>
            </a:r>
          </a:p>
        </p:txBody>
      </p:sp>
      <p:sp>
        <p:nvSpPr>
          <p:cNvPr id="2" name="Title 1">
            <a:extLst>
              <a:ext uri="{FF2B5EF4-FFF2-40B4-BE49-F238E27FC236}">
                <a16:creationId xmlns:a16="http://schemas.microsoft.com/office/drawing/2014/main" id="{6C06DCA7-5B4E-0447-0826-051F0EDC7FE2}"/>
              </a:ext>
            </a:extLst>
          </p:cNvPr>
          <p:cNvSpPr>
            <a:spLocks noGrp="1"/>
          </p:cNvSpPr>
          <p:nvPr>
            <p:ph type="title"/>
          </p:nvPr>
        </p:nvSpPr>
        <p:spPr>
          <a:xfrm>
            <a:off x="628650" y="766762"/>
            <a:ext cx="7886700" cy="752475"/>
          </a:xfrm>
        </p:spPr>
        <p:txBody>
          <a:bodyPr>
            <a:normAutofit fontScale="90000"/>
          </a:bodyPr>
          <a:lstStyle/>
          <a:p>
            <a:r>
              <a:rPr lang="en-US" dirty="0">
                <a:solidFill>
                  <a:srgbClr val="7030A0"/>
                </a:solidFill>
              </a:rPr>
              <a:t>Selecting Patients for Extended Endocrine Therapy</a:t>
            </a:r>
          </a:p>
        </p:txBody>
      </p:sp>
      <p:sp>
        <p:nvSpPr>
          <p:cNvPr id="3" name="Slide Number Placeholder 2">
            <a:extLst>
              <a:ext uri="{FF2B5EF4-FFF2-40B4-BE49-F238E27FC236}">
                <a16:creationId xmlns:a16="http://schemas.microsoft.com/office/drawing/2014/main" id="{6F1734E8-0C30-C450-62ED-F72BCBCA5BC5}"/>
              </a:ext>
            </a:extLst>
          </p:cNvPr>
          <p:cNvSpPr>
            <a:spLocks noGrp="1"/>
          </p:cNvSpPr>
          <p:nvPr>
            <p:ph type="sldNum" sz="quarter" idx="12"/>
          </p:nvPr>
        </p:nvSpPr>
        <p:spPr/>
        <p:txBody>
          <a:bodyPr/>
          <a:lstStyle/>
          <a:p>
            <a:fld id="{7DFC1CBA-4892-A140-A01E-A83B9C8F6E3B}" type="slidenum">
              <a:rPr lang="en-US" smtClean="0"/>
              <a:pPr/>
              <a:t>36</a:t>
            </a:fld>
            <a:endParaRPr lang="en-US" dirty="0"/>
          </a:p>
        </p:txBody>
      </p:sp>
      <p:cxnSp>
        <p:nvCxnSpPr>
          <p:cNvPr id="13" name="Straight Connector 12">
            <a:extLst>
              <a:ext uri="{FF2B5EF4-FFF2-40B4-BE49-F238E27FC236}">
                <a16:creationId xmlns:a16="http://schemas.microsoft.com/office/drawing/2014/main" id="{E900E5FB-779C-0487-C1CE-59796233E1A4}"/>
              </a:ext>
            </a:extLst>
          </p:cNvPr>
          <p:cNvCxnSpPr>
            <a:cxnSpLocks/>
          </p:cNvCxnSpPr>
          <p:nvPr/>
        </p:nvCxnSpPr>
        <p:spPr>
          <a:xfrm>
            <a:off x="6914561" y="2893440"/>
            <a:ext cx="0" cy="22291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9742325-5054-2884-473F-375D8B4C1DFC}"/>
              </a:ext>
            </a:extLst>
          </p:cNvPr>
          <p:cNvCxnSpPr>
            <a:cxnSpLocks/>
          </p:cNvCxnSpPr>
          <p:nvPr/>
        </p:nvCxnSpPr>
        <p:spPr>
          <a:xfrm flipH="1">
            <a:off x="4609647" y="5122614"/>
            <a:ext cx="29855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DFAED7E9-D5EE-0C57-507B-8593ADAE2E71}"/>
              </a:ext>
            </a:extLst>
          </p:cNvPr>
          <p:cNvSpPr txBox="1"/>
          <p:nvPr/>
        </p:nvSpPr>
        <p:spPr>
          <a:xfrm>
            <a:off x="4107801" y="3198555"/>
            <a:ext cx="826920" cy="469359"/>
          </a:xfrm>
          <a:prstGeom prst="rect">
            <a:avLst/>
          </a:prstGeom>
          <a:noFill/>
        </p:spPr>
        <p:txBody>
          <a:bodyPr wrap="square">
            <a:spAutoFit/>
          </a:bodyPr>
          <a:lstStyle/>
          <a:p>
            <a:r>
              <a:rPr lang="en-US" sz="1400" dirty="0"/>
              <a:t>B-42</a:t>
            </a:r>
          </a:p>
          <a:p>
            <a:r>
              <a:rPr lang="en-US" sz="1050" dirty="0"/>
              <a:t>(DR)</a:t>
            </a:r>
          </a:p>
        </p:txBody>
      </p:sp>
      <p:sp>
        <p:nvSpPr>
          <p:cNvPr id="58" name="TextBox 57">
            <a:extLst>
              <a:ext uri="{FF2B5EF4-FFF2-40B4-BE49-F238E27FC236}">
                <a16:creationId xmlns:a16="http://schemas.microsoft.com/office/drawing/2014/main" id="{EFAF463B-562B-2287-B9B9-6D51E7A2540F}"/>
              </a:ext>
            </a:extLst>
          </p:cNvPr>
          <p:cNvSpPr txBox="1"/>
          <p:nvPr/>
        </p:nvSpPr>
        <p:spPr>
          <a:xfrm>
            <a:off x="4107801" y="4361533"/>
            <a:ext cx="826920" cy="438582"/>
          </a:xfrm>
          <a:prstGeom prst="rect">
            <a:avLst/>
          </a:prstGeom>
          <a:noFill/>
        </p:spPr>
        <p:txBody>
          <a:bodyPr wrap="square">
            <a:spAutoFit/>
          </a:bodyPr>
          <a:lstStyle/>
          <a:p>
            <a:r>
              <a:rPr lang="en-US" sz="1200" dirty="0"/>
              <a:t>IDEAL</a:t>
            </a:r>
          </a:p>
          <a:p>
            <a:r>
              <a:rPr lang="en-US" sz="1050" dirty="0"/>
              <a:t>(RFI)</a:t>
            </a:r>
          </a:p>
        </p:txBody>
      </p:sp>
      <p:sp>
        <p:nvSpPr>
          <p:cNvPr id="59" name="TextBox 58">
            <a:extLst>
              <a:ext uri="{FF2B5EF4-FFF2-40B4-BE49-F238E27FC236}">
                <a16:creationId xmlns:a16="http://schemas.microsoft.com/office/drawing/2014/main" id="{4C2A7D07-A6CF-7D9B-3E1F-9049CC541F72}"/>
              </a:ext>
            </a:extLst>
          </p:cNvPr>
          <p:cNvSpPr txBox="1"/>
          <p:nvPr/>
        </p:nvSpPr>
        <p:spPr>
          <a:xfrm>
            <a:off x="7503520" y="2590444"/>
            <a:ext cx="1299287" cy="307777"/>
          </a:xfrm>
          <a:prstGeom prst="rect">
            <a:avLst/>
          </a:prstGeom>
          <a:noFill/>
        </p:spPr>
        <p:txBody>
          <a:bodyPr wrap="square" rtlCol="0">
            <a:spAutoFit/>
          </a:bodyPr>
          <a:lstStyle/>
          <a:p>
            <a:r>
              <a:rPr lang="en-US" sz="1400" b="1" dirty="0"/>
              <a:t>HR (95% CI)</a:t>
            </a:r>
          </a:p>
        </p:txBody>
      </p:sp>
      <p:sp>
        <p:nvSpPr>
          <p:cNvPr id="60" name="TextBox 59">
            <a:extLst>
              <a:ext uri="{FF2B5EF4-FFF2-40B4-BE49-F238E27FC236}">
                <a16:creationId xmlns:a16="http://schemas.microsoft.com/office/drawing/2014/main" id="{7A3B09BE-37AE-6AE5-68D5-D64C947D26E3}"/>
              </a:ext>
            </a:extLst>
          </p:cNvPr>
          <p:cNvSpPr txBox="1"/>
          <p:nvPr/>
        </p:nvSpPr>
        <p:spPr>
          <a:xfrm>
            <a:off x="7503520" y="2906304"/>
            <a:ext cx="1445624" cy="1846659"/>
          </a:xfrm>
          <a:prstGeom prst="rect">
            <a:avLst/>
          </a:prstGeom>
          <a:noFill/>
        </p:spPr>
        <p:txBody>
          <a:bodyPr wrap="square" rtlCol="0">
            <a:spAutoFit/>
          </a:bodyPr>
          <a:lstStyle/>
          <a:p>
            <a:r>
              <a:rPr lang="en-US" sz="1200" dirty="0"/>
              <a:t>0.65 (0.34 – 1.24)</a:t>
            </a:r>
          </a:p>
          <a:p>
            <a:r>
              <a:rPr lang="en-US" sz="1200" dirty="0"/>
              <a:t>0.42 (0.24 – 0.77)</a:t>
            </a:r>
          </a:p>
          <a:p>
            <a:r>
              <a:rPr lang="en-US" sz="1200" dirty="0"/>
              <a:t>0.53 (0.13 – 2.15)</a:t>
            </a:r>
          </a:p>
          <a:p>
            <a:endParaRPr lang="en-US" sz="1200" dirty="0"/>
          </a:p>
          <a:p>
            <a:endParaRPr lang="en-US" sz="900" dirty="0"/>
          </a:p>
          <a:p>
            <a:endParaRPr lang="en-US" sz="1050" dirty="0"/>
          </a:p>
          <a:p>
            <a:endParaRPr lang="en-US" sz="1050" dirty="0"/>
          </a:p>
          <a:p>
            <a:r>
              <a:rPr lang="en-US" sz="1200" dirty="0"/>
              <a:t>1.28 (0.62 – 2.67)</a:t>
            </a:r>
          </a:p>
          <a:p>
            <a:r>
              <a:rPr lang="en-US" sz="1200" dirty="0"/>
              <a:t>0.35 (0.15 – 0.82)</a:t>
            </a:r>
          </a:p>
          <a:p>
            <a:endParaRPr lang="en-US" sz="1200" dirty="0"/>
          </a:p>
        </p:txBody>
      </p:sp>
      <p:cxnSp>
        <p:nvCxnSpPr>
          <p:cNvPr id="1036" name="Straight Arrow Connector 1035">
            <a:extLst>
              <a:ext uri="{FF2B5EF4-FFF2-40B4-BE49-F238E27FC236}">
                <a16:creationId xmlns:a16="http://schemas.microsoft.com/office/drawing/2014/main" id="{8DFA54E2-4F88-82CD-0850-8522103175E4}"/>
              </a:ext>
            </a:extLst>
          </p:cNvPr>
          <p:cNvCxnSpPr>
            <a:cxnSpLocks/>
            <a:endCxn id="57" idx="1"/>
          </p:cNvCxnSpPr>
          <p:nvPr/>
        </p:nvCxnSpPr>
        <p:spPr>
          <a:xfrm flipV="1">
            <a:off x="3822001" y="3433235"/>
            <a:ext cx="285800" cy="9282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39" name="Straight Arrow Connector 1038">
            <a:extLst>
              <a:ext uri="{FF2B5EF4-FFF2-40B4-BE49-F238E27FC236}">
                <a16:creationId xmlns:a16="http://schemas.microsoft.com/office/drawing/2014/main" id="{C383B89A-C288-F0AC-E9C5-B6BE3BF8B3E4}"/>
              </a:ext>
            </a:extLst>
          </p:cNvPr>
          <p:cNvCxnSpPr>
            <a:cxnSpLocks/>
            <a:endCxn id="58" idx="1"/>
          </p:cNvCxnSpPr>
          <p:nvPr/>
        </p:nvCxnSpPr>
        <p:spPr>
          <a:xfrm flipV="1">
            <a:off x="3822001" y="4580824"/>
            <a:ext cx="285800" cy="32058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46" name="TextBox 1045">
            <a:extLst>
              <a:ext uri="{FF2B5EF4-FFF2-40B4-BE49-F238E27FC236}">
                <a16:creationId xmlns:a16="http://schemas.microsoft.com/office/drawing/2014/main" id="{E96100CB-EB13-E22F-3DE4-A75D24219302}"/>
              </a:ext>
            </a:extLst>
          </p:cNvPr>
          <p:cNvSpPr txBox="1"/>
          <p:nvPr/>
        </p:nvSpPr>
        <p:spPr>
          <a:xfrm>
            <a:off x="6324600" y="5438001"/>
            <a:ext cx="1285153" cy="276999"/>
          </a:xfrm>
          <a:prstGeom prst="rect">
            <a:avLst/>
          </a:prstGeom>
          <a:noFill/>
        </p:spPr>
        <p:txBody>
          <a:bodyPr wrap="square" rtlCol="0">
            <a:spAutoFit/>
          </a:bodyPr>
          <a:lstStyle/>
          <a:p>
            <a:r>
              <a:rPr lang="en-US" sz="1200" b="1" dirty="0"/>
              <a:t>Hazard Ratio</a:t>
            </a:r>
          </a:p>
        </p:txBody>
      </p:sp>
      <p:pic>
        <p:nvPicPr>
          <p:cNvPr id="6" name="Picture 2">
            <a:extLst>
              <a:ext uri="{FF2B5EF4-FFF2-40B4-BE49-F238E27FC236}">
                <a16:creationId xmlns:a16="http://schemas.microsoft.com/office/drawing/2014/main" id="{3D9FF575-F825-476D-7928-09A353B683D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31445" y="1943100"/>
            <a:ext cx="3709035" cy="3583306"/>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68AFA739-9722-F484-3A93-D80594F46F0A}"/>
              </a:ext>
            </a:extLst>
          </p:cNvPr>
          <p:cNvCxnSpPr>
            <a:cxnSpLocks/>
          </p:cNvCxnSpPr>
          <p:nvPr/>
        </p:nvCxnSpPr>
        <p:spPr>
          <a:xfrm>
            <a:off x="5818688" y="3053599"/>
            <a:ext cx="1288752" cy="0"/>
          </a:xfrm>
          <a:prstGeom prst="line">
            <a:avLst/>
          </a:prstGeom>
          <a:ln w="28575">
            <a:solidFill>
              <a:schemeClr val="accent6">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9" name="Diamond 8">
            <a:extLst>
              <a:ext uri="{FF2B5EF4-FFF2-40B4-BE49-F238E27FC236}">
                <a16:creationId xmlns:a16="http://schemas.microsoft.com/office/drawing/2014/main" id="{79366A4F-1B74-7AC4-8DB1-ACD8A6EEA19C}"/>
              </a:ext>
            </a:extLst>
          </p:cNvPr>
          <p:cNvSpPr/>
          <p:nvPr/>
        </p:nvSpPr>
        <p:spPr>
          <a:xfrm>
            <a:off x="6453327" y="3031639"/>
            <a:ext cx="48220" cy="43920"/>
          </a:xfrm>
          <a:prstGeom prst="diamond">
            <a:avLst/>
          </a:prstGeom>
          <a:solidFill>
            <a:schemeClr val="accent6">
              <a:lumMod val="25000"/>
              <a:lumOff val="75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1" name="Straight Connector 10">
            <a:extLst>
              <a:ext uri="{FF2B5EF4-FFF2-40B4-BE49-F238E27FC236}">
                <a16:creationId xmlns:a16="http://schemas.microsoft.com/office/drawing/2014/main" id="{7EBBAB67-30B0-1839-CD9C-47BBFB1CD22A}"/>
              </a:ext>
            </a:extLst>
          </p:cNvPr>
          <p:cNvCxnSpPr>
            <a:cxnSpLocks/>
          </p:cNvCxnSpPr>
          <p:nvPr/>
        </p:nvCxnSpPr>
        <p:spPr>
          <a:xfrm>
            <a:off x="5641640" y="3218770"/>
            <a:ext cx="997891" cy="0"/>
          </a:xfrm>
          <a:prstGeom prst="line">
            <a:avLst/>
          </a:prstGeom>
          <a:ln w="2857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2" name="Flowchart: Connector 11">
            <a:extLst>
              <a:ext uri="{FF2B5EF4-FFF2-40B4-BE49-F238E27FC236}">
                <a16:creationId xmlns:a16="http://schemas.microsoft.com/office/drawing/2014/main" id="{56D079D7-5FA1-9A46-6122-F1AF0F77F56E}"/>
              </a:ext>
            </a:extLst>
          </p:cNvPr>
          <p:cNvSpPr/>
          <p:nvPr/>
        </p:nvSpPr>
        <p:spPr>
          <a:xfrm>
            <a:off x="6124898" y="3188564"/>
            <a:ext cx="60720" cy="60413"/>
          </a:xfrm>
          <a:prstGeom prst="flowChartConnector">
            <a:avLst/>
          </a:prstGeom>
          <a:solidFill>
            <a:schemeClr val="accent1">
              <a:lumMod val="40000"/>
              <a:lumOff val="6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21" name="Straight Connector 20">
            <a:extLst>
              <a:ext uri="{FF2B5EF4-FFF2-40B4-BE49-F238E27FC236}">
                <a16:creationId xmlns:a16="http://schemas.microsoft.com/office/drawing/2014/main" id="{C20B3007-3E54-AA6A-2851-2E43F1443231}"/>
              </a:ext>
            </a:extLst>
          </p:cNvPr>
          <p:cNvCxnSpPr>
            <a:cxnSpLocks/>
          </p:cNvCxnSpPr>
          <p:nvPr/>
        </p:nvCxnSpPr>
        <p:spPr>
          <a:xfrm>
            <a:off x="6376369" y="4232347"/>
            <a:ext cx="1001666" cy="0"/>
          </a:xfrm>
          <a:prstGeom prst="line">
            <a:avLst/>
          </a:prstGeom>
          <a:ln w="28575">
            <a:solidFill>
              <a:schemeClr val="accent6">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23" name="Diamond 22">
            <a:extLst>
              <a:ext uri="{FF2B5EF4-FFF2-40B4-BE49-F238E27FC236}">
                <a16:creationId xmlns:a16="http://schemas.microsoft.com/office/drawing/2014/main" id="{E3125F32-5120-68FB-9FBE-B3CB04B6F16D}"/>
              </a:ext>
            </a:extLst>
          </p:cNvPr>
          <p:cNvSpPr/>
          <p:nvPr/>
        </p:nvSpPr>
        <p:spPr>
          <a:xfrm>
            <a:off x="7031580" y="4211577"/>
            <a:ext cx="48220" cy="43920"/>
          </a:xfrm>
          <a:prstGeom prst="diamond">
            <a:avLst/>
          </a:prstGeom>
          <a:solidFill>
            <a:schemeClr val="accent6">
              <a:lumMod val="25000"/>
              <a:lumOff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35" name="Straight Connector 34">
            <a:extLst>
              <a:ext uri="{FF2B5EF4-FFF2-40B4-BE49-F238E27FC236}">
                <a16:creationId xmlns:a16="http://schemas.microsoft.com/office/drawing/2014/main" id="{68DC84D1-28B6-3A96-2AB6-DF2C51AB30F2}"/>
              </a:ext>
            </a:extLst>
          </p:cNvPr>
          <p:cNvCxnSpPr>
            <a:cxnSpLocks/>
          </p:cNvCxnSpPr>
          <p:nvPr/>
        </p:nvCxnSpPr>
        <p:spPr>
          <a:xfrm>
            <a:off x="5116544" y="4405787"/>
            <a:ext cx="1586154" cy="0"/>
          </a:xfrm>
          <a:prstGeom prst="line">
            <a:avLst/>
          </a:prstGeom>
          <a:ln w="2857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6" name="Flowchart: Connector 35">
            <a:extLst>
              <a:ext uri="{FF2B5EF4-FFF2-40B4-BE49-F238E27FC236}">
                <a16:creationId xmlns:a16="http://schemas.microsoft.com/office/drawing/2014/main" id="{C6AC5D40-CB99-57FF-14E8-61CBB6703B0D}"/>
              </a:ext>
            </a:extLst>
          </p:cNvPr>
          <p:cNvSpPr/>
          <p:nvPr/>
        </p:nvSpPr>
        <p:spPr>
          <a:xfrm>
            <a:off x="5885469" y="4375582"/>
            <a:ext cx="60720" cy="60413"/>
          </a:xfrm>
          <a:prstGeom prst="flowChartConnector">
            <a:avLst/>
          </a:prstGeom>
          <a:solidFill>
            <a:schemeClr val="accent1">
              <a:lumMod val="40000"/>
              <a:lumOff val="6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0" name="Flowchart: Connector 39">
            <a:extLst>
              <a:ext uri="{FF2B5EF4-FFF2-40B4-BE49-F238E27FC236}">
                <a16:creationId xmlns:a16="http://schemas.microsoft.com/office/drawing/2014/main" id="{F5C71DEE-485A-C4FA-9B8A-EF5983F65458}"/>
              </a:ext>
            </a:extLst>
          </p:cNvPr>
          <p:cNvSpPr/>
          <p:nvPr/>
        </p:nvSpPr>
        <p:spPr>
          <a:xfrm>
            <a:off x="5246776" y="2285346"/>
            <a:ext cx="60720" cy="60413"/>
          </a:xfrm>
          <a:prstGeom prst="flowChartConnector">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1" name="TextBox 40">
            <a:extLst>
              <a:ext uri="{FF2B5EF4-FFF2-40B4-BE49-F238E27FC236}">
                <a16:creationId xmlns:a16="http://schemas.microsoft.com/office/drawing/2014/main" id="{B0D206BB-A4DF-7F72-5B9E-D8D4AAB0F83B}"/>
              </a:ext>
            </a:extLst>
          </p:cNvPr>
          <p:cNvSpPr txBox="1"/>
          <p:nvPr/>
        </p:nvSpPr>
        <p:spPr>
          <a:xfrm>
            <a:off x="5300624" y="2177052"/>
            <a:ext cx="1875646" cy="276999"/>
          </a:xfrm>
          <a:prstGeom prst="rect">
            <a:avLst/>
          </a:prstGeom>
          <a:noFill/>
        </p:spPr>
        <p:txBody>
          <a:bodyPr wrap="square" rtlCol="0">
            <a:spAutoFit/>
          </a:bodyPr>
          <a:lstStyle/>
          <a:p>
            <a:r>
              <a:rPr lang="en-US" sz="1200" dirty="0"/>
              <a:t>MP Low (not ultralow)</a:t>
            </a:r>
          </a:p>
        </p:txBody>
      </p:sp>
      <p:sp>
        <p:nvSpPr>
          <p:cNvPr id="43" name="Diamond 42">
            <a:extLst>
              <a:ext uri="{FF2B5EF4-FFF2-40B4-BE49-F238E27FC236}">
                <a16:creationId xmlns:a16="http://schemas.microsoft.com/office/drawing/2014/main" id="{F17DA574-A9AF-90C6-2332-EB1E4DAEAC78}"/>
              </a:ext>
            </a:extLst>
          </p:cNvPr>
          <p:cNvSpPr/>
          <p:nvPr/>
        </p:nvSpPr>
        <p:spPr>
          <a:xfrm>
            <a:off x="4358926" y="2299943"/>
            <a:ext cx="48220" cy="43920"/>
          </a:xfrm>
          <a:prstGeom prst="diamond">
            <a:avLst/>
          </a:prstGeom>
          <a:solidFill>
            <a:schemeClr val="accent6">
              <a:lumMod val="25000"/>
              <a:lumOff val="75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4" name="TextBox 43">
            <a:extLst>
              <a:ext uri="{FF2B5EF4-FFF2-40B4-BE49-F238E27FC236}">
                <a16:creationId xmlns:a16="http://schemas.microsoft.com/office/drawing/2014/main" id="{47D5D26A-A76E-6AB4-9924-C8B838D2846A}"/>
              </a:ext>
            </a:extLst>
          </p:cNvPr>
          <p:cNvSpPr txBox="1"/>
          <p:nvPr/>
        </p:nvSpPr>
        <p:spPr>
          <a:xfrm>
            <a:off x="4412774" y="2183404"/>
            <a:ext cx="798599" cy="276999"/>
          </a:xfrm>
          <a:prstGeom prst="rect">
            <a:avLst/>
          </a:prstGeom>
          <a:noFill/>
        </p:spPr>
        <p:txBody>
          <a:bodyPr wrap="square" rtlCol="0">
            <a:spAutoFit/>
          </a:bodyPr>
          <a:lstStyle/>
          <a:p>
            <a:r>
              <a:rPr lang="en-US" sz="1200" dirty="0"/>
              <a:t>MP High</a:t>
            </a:r>
          </a:p>
        </p:txBody>
      </p:sp>
      <p:cxnSp>
        <p:nvCxnSpPr>
          <p:cNvPr id="45" name="Straight Connector 44">
            <a:extLst>
              <a:ext uri="{FF2B5EF4-FFF2-40B4-BE49-F238E27FC236}">
                <a16:creationId xmlns:a16="http://schemas.microsoft.com/office/drawing/2014/main" id="{B693E462-8D1A-1EA1-2A8D-A65CE84C28AE}"/>
              </a:ext>
            </a:extLst>
          </p:cNvPr>
          <p:cNvCxnSpPr>
            <a:cxnSpLocks/>
          </p:cNvCxnSpPr>
          <p:nvPr/>
        </p:nvCxnSpPr>
        <p:spPr>
          <a:xfrm>
            <a:off x="4972245" y="3379445"/>
            <a:ext cx="2376293" cy="0"/>
          </a:xfrm>
          <a:prstGeom prst="line">
            <a:avLst/>
          </a:prstGeom>
          <a:ln w="28575">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47" name="Hexagon 46">
            <a:extLst>
              <a:ext uri="{FF2B5EF4-FFF2-40B4-BE49-F238E27FC236}">
                <a16:creationId xmlns:a16="http://schemas.microsoft.com/office/drawing/2014/main" id="{32735371-FB82-738C-3A7E-758289750849}"/>
              </a:ext>
            </a:extLst>
          </p:cNvPr>
          <p:cNvSpPr/>
          <p:nvPr/>
        </p:nvSpPr>
        <p:spPr>
          <a:xfrm>
            <a:off x="6301946" y="3349239"/>
            <a:ext cx="60720" cy="60413"/>
          </a:xfrm>
          <a:prstGeom prst="hexagon">
            <a:avLst/>
          </a:prstGeom>
          <a:solidFill>
            <a:schemeClr val="accent1">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3" name="Hexagon 52">
            <a:extLst>
              <a:ext uri="{FF2B5EF4-FFF2-40B4-BE49-F238E27FC236}">
                <a16:creationId xmlns:a16="http://schemas.microsoft.com/office/drawing/2014/main" id="{2E279E39-F747-DF1C-A403-2661CB3C8F54}"/>
              </a:ext>
            </a:extLst>
          </p:cNvPr>
          <p:cNvSpPr/>
          <p:nvPr/>
        </p:nvSpPr>
        <p:spPr>
          <a:xfrm>
            <a:off x="7176269" y="2290957"/>
            <a:ext cx="60720" cy="60413"/>
          </a:xfrm>
          <a:prstGeom prst="hexag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5" name="TextBox 54">
            <a:extLst>
              <a:ext uri="{FF2B5EF4-FFF2-40B4-BE49-F238E27FC236}">
                <a16:creationId xmlns:a16="http://schemas.microsoft.com/office/drawing/2014/main" id="{43D0AA0F-3645-341D-EBDC-6FDFB220CE2F}"/>
              </a:ext>
            </a:extLst>
          </p:cNvPr>
          <p:cNvSpPr txBox="1"/>
          <p:nvPr/>
        </p:nvSpPr>
        <p:spPr>
          <a:xfrm>
            <a:off x="7230117" y="2182664"/>
            <a:ext cx="1875646" cy="307777"/>
          </a:xfrm>
          <a:prstGeom prst="rect">
            <a:avLst/>
          </a:prstGeom>
          <a:noFill/>
        </p:spPr>
        <p:txBody>
          <a:bodyPr wrap="square" rtlCol="0">
            <a:spAutoFit/>
          </a:bodyPr>
          <a:lstStyle/>
          <a:p>
            <a:r>
              <a:rPr lang="en-US" sz="1400" dirty="0"/>
              <a:t>MP Ultralow</a:t>
            </a:r>
          </a:p>
        </p:txBody>
      </p:sp>
      <p:sp>
        <p:nvSpPr>
          <p:cNvPr id="61" name="TextBox 4">
            <a:extLst>
              <a:ext uri="{FF2B5EF4-FFF2-40B4-BE49-F238E27FC236}">
                <a16:creationId xmlns:a16="http://schemas.microsoft.com/office/drawing/2014/main" id="{E3A11B19-3B4B-59A9-6763-67F134C3F621}"/>
              </a:ext>
            </a:extLst>
          </p:cNvPr>
          <p:cNvSpPr txBox="1">
            <a:spLocks noChangeArrowheads="1"/>
          </p:cNvSpPr>
          <p:nvPr/>
        </p:nvSpPr>
        <p:spPr bwMode="auto">
          <a:xfrm>
            <a:off x="4407146" y="6228961"/>
            <a:ext cx="4135727" cy="415498"/>
          </a:xfrm>
          <a:prstGeom prst="rect">
            <a:avLst/>
          </a:prstGeom>
          <a:noFill/>
          <a:ln w="9525">
            <a:noFill/>
            <a:miter lim="800000"/>
            <a:headEnd/>
            <a:tailEnd/>
          </a:ln>
        </p:spPr>
        <p:txBody>
          <a:bodyPr wrap="square" anchor="b">
            <a:spAutoFit/>
          </a:bodyPr>
          <a:lstStyle/>
          <a:p>
            <a:pPr algn="r"/>
            <a:r>
              <a:rPr lang="en-US" sz="1050" dirty="0"/>
              <a:t>Rastogi et al, J Clin Oncol. 2024;42(30):3561-3569.</a:t>
            </a:r>
          </a:p>
          <a:p>
            <a:pPr algn="r"/>
            <a:r>
              <a:rPr lang="en-US" sz="1050" dirty="0" err="1"/>
              <a:t>Liefers</a:t>
            </a:r>
            <a:r>
              <a:rPr lang="en-US" sz="1050" dirty="0"/>
              <a:t> et al, SABCS 2022</a:t>
            </a:r>
          </a:p>
        </p:txBody>
      </p:sp>
    </p:spTree>
    <p:extLst>
      <p:ext uri="{BB962C8B-B14F-4D97-AF65-F5344CB8AC3E}">
        <p14:creationId xmlns:p14="http://schemas.microsoft.com/office/powerpoint/2010/main" val="29295616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3234" name="Rectangle 2"/>
          <p:cNvSpPr>
            <a:spLocks noGrp="1" noChangeArrowheads="1"/>
          </p:cNvSpPr>
          <p:nvPr>
            <p:ph type="title" idx="4294967295"/>
          </p:nvPr>
        </p:nvSpPr>
        <p:spPr>
          <a:xfrm>
            <a:off x="-1" y="762000"/>
            <a:ext cx="9143997" cy="688975"/>
          </a:xfrm>
        </p:spPr>
        <p:txBody>
          <a:bodyPr>
            <a:normAutofit fontScale="90000"/>
          </a:bodyPr>
          <a:lstStyle/>
          <a:p>
            <a:br>
              <a:rPr lang="en-US" sz="3300" dirty="0">
                <a:solidFill>
                  <a:srgbClr val="7030A0"/>
                </a:solidFill>
                <a:latin typeface="Arial" charset="0"/>
              </a:rPr>
            </a:br>
            <a:r>
              <a:rPr lang="en-US" dirty="0">
                <a:solidFill>
                  <a:srgbClr val="7030A0"/>
                </a:solidFill>
                <a:latin typeface="Arial" charset="0"/>
              </a:rPr>
              <a:t>MA.17 R: </a:t>
            </a:r>
            <a:br>
              <a:rPr lang="en-US" dirty="0">
                <a:solidFill>
                  <a:srgbClr val="7030A0"/>
                </a:solidFill>
                <a:latin typeface="Arial" charset="0"/>
              </a:rPr>
            </a:br>
            <a:r>
              <a:rPr lang="en-US" dirty="0">
                <a:solidFill>
                  <a:srgbClr val="7030A0"/>
                </a:solidFill>
                <a:latin typeface="Arial" charset="0"/>
              </a:rPr>
              <a:t>5 vs. 10 Years of Letrozole </a:t>
            </a:r>
            <a:br>
              <a:rPr lang="en-US" dirty="0">
                <a:solidFill>
                  <a:srgbClr val="7030A0"/>
                </a:solidFill>
                <a:latin typeface="Arial" charset="0"/>
              </a:rPr>
            </a:br>
            <a:r>
              <a:rPr lang="en-US" dirty="0">
                <a:solidFill>
                  <a:srgbClr val="7030A0"/>
                </a:solidFill>
                <a:latin typeface="Arial" charset="0"/>
              </a:rPr>
              <a:t>After 5 Years of Tamoxifen</a:t>
            </a:r>
          </a:p>
        </p:txBody>
      </p:sp>
      <p:sp>
        <p:nvSpPr>
          <p:cNvPr id="2783235" name="Text Box 3"/>
          <p:cNvSpPr txBox="1">
            <a:spLocks noChangeArrowheads="1"/>
          </p:cNvSpPr>
          <p:nvPr/>
        </p:nvSpPr>
        <p:spPr bwMode="auto">
          <a:xfrm>
            <a:off x="2514600" y="5011019"/>
            <a:ext cx="1219200" cy="406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815" tIns="40893" rIns="81815" bIns="40893">
            <a:spAutoFit/>
          </a:bodyPr>
          <a:lstStyle>
            <a:lvl1pPr defTabSz="652463">
              <a:defRPr sz="4000" b="1">
                <a:solidFill>
                  <a:srgbClr val="FFFFFF"/>
                </a:solidFill>
                <a:latin typeface="Arial" charset="0"/>
                <a:ea typeface="ＭＳ Ｐゴシック" charset="0"/>
              </a:defRPr>
            </a:lvl1pPr>
            <a:lvl2pPr marL="327025" defTabSz="652463">
              <a:defRPr sz="4000" b="1">
                <a:solidFill>
                  <a:srgbClr val="FFFFFF"/>
                </a:solidFill>
                <a:latin typeface="Arial" charset="0"/>
                <a:ea typeface="ＭＳ Ｐゴシック" charset="0"/>
              </a:defRPr>
            </a:lvl2pPr>
            <a:lvl3pPr marL="652463" defTabSz="652463">
              <a:defRPr sz="4000" b="1">
                <a:solidFill>
                  <a:srgbClr val="FFFFFF"/>
                </a:solidFill>
                <a:latin typeface="Arial" charset="0"/>
                <a:ea typeface="ＭＳ Ｐゴシック" charset="0"/>
              </a:defRPr>
            </a:lvl3pPr>
            <a:lvl4pPr marL="979488" defTabSz="652463">
              <a:defRPr sz="4000" b="1">
                <a:solidFill>
                  <a:srgbClr val="FFFFFF"/>
                </a:solidFill>
                <a:latin typeface="Arial" charset="0"/>
                <a:ea typeface="ＭＳ Ｐゴシック" charset="0"/>
              </a:defRPr>
            </a:lvl4pPr>
            <a:lvl5pPr marL="1306513" defTabSz="652463">
              <a:defRPr sz="4000" b="1">
                <a:solidFill>
                  <a:srgbClr val="FFFFFF"/>
                </a:solidFill>
                <a:latin typeface="Arial" charset="0"/>
                <a:ea typeface="ＭＳ Ｐゴシック" charset="0"/>
              </a:defRPr>
            </a:lvl5pPr>
            <a:lvl6pPr marL="1763713" indent="1588" defTabSz="652463" eaLnBrk="0" fontAlgn="base" hangingPunct="0">
              <a:spcBef>
                <a:spcPct val="0"/>
              </a:spcBef>
              <a:spcAft>
                <a:spcPct val="0"/>
              </a:spcAft>
              <a:defRPr sz="4000" b="1">
                <a:solidFill>
                  <a:srgbClr val="FFFFFF"/>
                </a:solidFill>
                <a:latin typeface="Arial" charset="0"/>
                <a:ea typeface="ＭＳ Ｐゴシック" charset="0"/>
              </a:defRPr>
            </a:lvl6pPr>
            <a:lvl7pPr marL="2220913" indent="1588" defTabSz="652463" eaLnBrk="0" fontAlgn="base" hangingPunct="0">
              <a:spcBef>
                <a:spcPct val="0"/>
              </a:spcBef>
              <a:spcAft>
                <a:spcPct val="0"/>
              </a:spcAft>
              <a:defRPr sz="4000" b="1">
                <a:solidFill>
                  <a:srgbClr val="FFFFFF"/>
                </a:solidFill>
                <a:latin typeface="Arial" charset="0"/>
                <a:ea typeface="ＭＳ Ｐゴシック" charset="0"/>
              </a:defRPr>
            </a:lvl7pPr>
            <a:lvl8pPr marL="2678113" indent="1588" defTabSz="652463" eaLnBrk="0" fontAlgn="base" hangingPunct="0">
              <a:spcBef>
                <a:spcPct val="0"/>
              </a:spcBef>
              <a:spcAft>
                <a:spcPct val="0"/>
              </a:spcAft>
              <a:defRPr sz="4000" b="1">
                <a:solidFill>
                  <a:srgbClr val="FFFFFF"/>
                </a:solidFill>
                <a:latin typeface="Arial" charset="0"/>
                <a:ea typeface="ＭＳ Ｐゴシック" charset="0"/>
              </a:defRPr>
            </a:lvl8pPr>
            <a:lvl9pPr marL="3135313" indent="1588" defTabSz="652463" eaLnBrk="0" fontAlgn="base" hangingPunct="0">
              <a:spcBef>
                <a:spcPct val="0"/>
              </a:spcBef>
              <a:spcAft>
                <a:spcPct val="0"/>
              </a:spcAft>
              <a:defRPr sz="4000" b="1">
                <a:solidFill>
                  <a:srgbClr val="FFFFFF"/>
                </a:solidFill>
                <a:latin typeface="Arial" charset="0"/>
                <a:ea typeface="ＭＳ Ｐゴシック" charset="0"/>
              </a:defRPr>
            </a:lvl9pPr>
          </a:lstStyle>
          <a:p>
            <a:pPr algn="ctr">
              <a:spcBef>
                <a:spcPct val="50000"/>
              </a:spcBef>
            </a:pPr>
            <a:r>
              <a:rPr lang="en-US" sz="2100" dirty="0">
                <a:solidFill>
                  <a:schemeClr val="tx1"/>
                </a:solidFill>
                <a:effectLst>
                  <a:outerShdw blurRad="38100" dist="38100" dir="2700000" algn="tl">
                    <a:srgbClr val="000000"/>
                  </a:outerShdw>
                </a:effectLst>
                <a:cs typeface="Arial" charset="0"/>
              </a:rPr>
              <a:t>5 y</a:t>
            </a:r>
          </a:p>
        </p:txBody>
      </p:sp>
      <p:sp>
        <p:nvSpPr>
          <p:cNvPr id="2783236" name="Text Box 4"/>
          <p:cNvSpPr txBox="1">
            <a:spLocks noChangeArrowheads="1"/>
          </p:cNvSpPr>
          <p:nvPr/>
        </p:nvSpPr>
        <p:spPr bwMode="auto">
          <a:xfrm>
            <a:off x="7721600" y="5011019"/>
            <a:ext cx="1219200" cy="406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815" tIns="40893" rIns="81815" bIns="40893">
            <a:spAutoFit/>
          </a:bodyPr>
          <a:lstStyle>
            <a:lvl1pPr defTabSz="652463">
              <a:defRPr sz="4000" b="1">
                <a:solidFill>
                  <a:srgbClr val="FFFFFF"/>
                </a:solidFill>
                <a:latin typeface="Arial" charset="0"/>
                <a:ea typeface="ＭＳ Ｐゴシック" charset="0"/>
              </a:defRPr>
            </a:lvl1pPr>
            <a:lvl2pPr marL="327025" defTabSz="652463">
              <a:defRPr sz="4000" b="1">
                <a:solidFill>
                  <a:srgbClr val="FFFFFF"/>
                </a:solidFill>
                <a:latin typeface="Arial" charset="0"/>
                <a:ea typeface="ＭＳ Ｐゴシック" charset="0"/>
              </a:defRPr>
            </a:lvl2pPr>
            <a:lvl3pPr marL="652463" defTabSz="652463">
              <a:defRPr sz="4000" b="1">
                <a:solidFill>
                  <a:srgbClr val="FFFFFF"/>
                </a:solidFill>
                <a:latin typeface="Arial" charset="0"/>
                <a:ea typeface="ＭＳ Ｐゴシック" charset="0"/>
              </a:defRPr>
            </a:lvl3pPr>
            <a:lvl4pPr marL="979488" defTabSz="652463">
              <a:defRPr sz="4000" b="1">
                <a:solidFill>
                  <a:srgbClr val="FFFFFF"/>
                </a:solidFill>
                <a:latin typeface="Arial" charset="0"/>
                <a:ea typeface="ＭＳ Ｐゴシック" charset="0"/>
              </a:defRPr>
            </a:lvl4pPr>
            <a:lvl5pPr marL="1306513" defTabSz="652463">
              <a:defRPr sz="4000" b="1">
                <a:solidFill>
                  <a:srgbClr val="FFFFFF"/>
                </a:solidFill>
                <a:latin typeface="Arial" charset="0"/>
                <a:ea typeface="ＭＳ Ｐゴシック" charset="0"/>
              </a:defRPr>
            </a:lvl5pPr>
            <a:lvl6pPr marL="1763713" indent="1588" defTabSz="652463" eaLnBrk="0" fontAlgn="base" hangingPunct="0">
              <a:spcBef>
                <a:spcPct val="0"/>
              </a:spcBef>
              <a:spcAft>
                <a:spcPct val="0"/>
              </a:spcAft>
              <a:defRPr sz="4000" b="1">
                <a:solidFill>
                  <a:srgbClr val="FFFFFF"/>
                </a:solidFill>
                <a:latin typeface="Arial" charset="0"/>
                <a:ea typeface="ＭＳ Ｐゴシック" charset="0"/>
              </a:defRPr>
            </a:lvl6pPr>
            <a:lvl7pPr marL="2220913" indent="1588" defTabSz="652463" eaLnBrk="0" fontAlgn="base" hangingPunct="0">
              <a:spcBef>
                <a:spcPct val="0"/>
              </a:spcBef>
              <a:spcAft>
                <a:spcPct val="0"/>
              </a:spcAft>
              <a:defRPr sz="4000" b="1">
                <a:solidFill>
                  <a:srgbClr val="FFFFFF"/>
                </a:solidFill>
                <a:latin typeface="Arial" charset="0"/>
                <a:ea typeface="ＭＳ Ｐゴシック" charset="0"/>
              </a:defRPr>
            </a:lvl7pPr>
            <a:lvl8pPr marL="2678113" indent="1588" defTabSz="652463" eaLnBrk="0" fontAlgn="base" hangingPunct="0">
              <a:spcBef>
                <a:spcPct val="0"/>
              </a:spcBef>
              <a:spcAft>
                <a:spcPct val="0"/>
              </a:spcAft>
              <a:defRPr sz="4000" b="1">
                <a:solidFill>
                  <a:srgbClr val="FFFFFF"/>
                </a:solidFill>
                <a:latin typeface="Arial" charset="0"/>
                <a:ea typeface="ＭＳ Ｐゴシック" charset="0"/>
              </a:defRPr>
            </a:lvl8pPr>
            <a:lvl9pPr marL="3135313" indent="1588" defTabSz="652463" eaLnBrk="0" fontAlgn="base" hangingPunct="0">
              <a:spcBef>
                <a:spcPct val="0"/>
              </a:spcBef>
              <a:spcAft>
                <a:spcPct val="0"/>
              </a:spcAft>
              <a:defRPr sz="4000" b="1">
                <a:solidFill>
                  <a:srgbClr val="FFFFFF"/>
                </a:solidFill>
                <a:latin typeface="Arial" charset="0"/>
                <a:ea typeface="ＭＳ Ｐゴシック" charset="0"/>
              </a:defRPr>
            </a:lvl9pPr>
          </a:lstStyle>
          <a:p>
            <a:pPr algn="ctr">
              <a:spcBef>
                <a:spcPct val="50000"/>
              </a:spcBef>
            </a:pPr>
            <a:r>
              <a:rPr lang="en-US" sz="2100" dirty="0">
                <a:solidFill>
                  <a:schemeClr val="tx1"/>
                </a:solidFill>
                <a:effectLst>
                  <a:outerShdw blurRad="38100" dist="38100" dir="2700000" algn="tl">
                    <a:srgbClr val="000000"/>
                  </a:outerShdw>
                </a:effectLst>
                <a:cs typeface="Arial" charset="0"/>
              </a:rPr>
              <a:t>15 y</a:t>
            </a:r>
          </a:p>
        </p:txBody>
      </p:sp>
      <p:sp>
        <p:nvSpPr>
          <p:cNvPr id="2783237" name="Text Box 5"/>
          <p:cNvSpPr txBox="1">
            <a:spLocks noChangeArrowheads="1"/>
          </p:cNvSpPr>
          <p:nvPr/>
        </p:nvSpPr>
        <p:spPr bwMode="auto">
          <a:xfrm>
            <a:off x="5029200" y="5011019"/>
            <a:ext cx="1219200" cy="406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815" tIns="40893" rIns="81815" bIns="40893">
            <a:spAutoFit/>
          </a:bodyPr>
          <a:lstStyle>
            <a:lvl1pPr defTabSz="652463">
              <a:defRPr sz="4000" b="1">
                <a:solidFill>
                  <a:srgbClr val="FFFFFF"/>
                </a:solidFill>
                <a:latin typeface="Arial" charset="0"/>
                <a:ea typeface="ＭＳ Ｐゴシック" charset="0"/>
              </a:defRPr>
            </a:lvl1pPr>
            <a:lvl2pPr marL="327025" defTabSz="652463">
              <a:defRPr sz="4000" b="1">
                <a:solidFill>
                  <a:srgbClr val="FFFFFF"/>
                </a:solidFill>
                <a:latin typeface="Arial" charset="0"/>
                <a:ea typeface="ＭＳ Ｐゴシック" charset="0"/>
              </a:defRPr>
            </a:lvl2pPr>
            <a:lvl3pPr marL="652463" defTabSz="652463">
              <a:defRPr sz="4000" b="1">
                <a:solidFill>
                  <a:srgbClr val="FFFFFF"/>
                </a:solidFill>
                <a:latin typeface="Arial" charset="0"/>
                <a:ea typeface="ＭＳ Ｐゴシック" charset="0"/>
              </a:defRPr>
            </a:lvl3pPr>
            <a:lvl4pPr marL="979488" defTabSz="652463">
              <a:defRPr sz="4000" b="1">
                <a:solidFill>
                  <a:srgbClr val="FFFFFF"/>
                </a:solidFill>
                <a:latin typeface="Arial" charset="0"/>
                <a:ea typeface="ＭＳ Ｐゴシック" charset="0"/>
              </a:defRPr>
            </a:lvl4pPr>
            <a:lvl5pPr marL="1306513" defTabSz="652463">
              <a:defRPr sz="4000" b="1">
                <a:solidFill>
                  <a:srgbClr val="FFFFFF"/>
                </a:solidFill>
                <a:latin typeface="Arial" charset="0"/>
                <a:ea typeface="ＭＳ Ｐゴシック" charset="0"/>
              </a:defRPr>
            </a:lvl5pPr>
            <a:lvl6pPr marL="1763713" indent="1588" defTabSz="652463" eaLnBrk="0" fontAlgn="base" hangingPunct="0">
              <a:spcBef>
                <a:spcPct val="0"/>
              </a:spcBef>
              <a:spcAft>
                <a:spcPct val="0"/>
              </a:spcAft>
              <a:defRPr sz="4000" b="1">
                <a:solidFill>
                  <a:srgbClr val="FFFFFF"/>
                </a:solidFill>
                <a:latin typeface="Arial" charset="0"/>
                <a:ea typeface="ＭＳ Ｐゴシック" charset="0"/>
              </a:defRPr>
            </a:lvl6pPr>
            <a:lvl7pPr marL="2220913" indent="1588" defTabSz="652463" eaLnBrk="0" fontAlgn="base" hangingPunct="0">
              <a:spcBef>
                <a:spcPct val="0"/>
              </a:spcBef>
              <a:spcAft>
                <a:spcPct val="0"/>
              </a:spcAft>
              <a:defRPr sz="4000" b="1">
                <a:solidFill>
                  <a:srgbClr val="FFFFFF"/>
                </a:solidFill>
                <a:latin typeface="Arial" charset="0"/>
                <a:ea typeface="ＭＳ Ｐゴシック" charset="0"/>
              </a:defRPr>
            </a:lvl7pPr>
            <a:lvl8pPr marL="2678113" indent="1588" defTabSz="652463" eaLnBrk="0" fontAlgn="base" hangingPunct="0">
              <a:spcBef>
                <a:spcPct val="0"/>
              </a:spcBef>
              <a:spcAft>
                <a:spcPct val="0"/>
              </a:spcAft>
              <a:defRPr sz="4000" b="1">
                <a:solidFill>
                  <a:srgbClr val="FFFFFF"/>
                </a:solidFill>
                <a:latin typeface="Arial" charset="0"/>
                <a:ea typeface="ＭＳ Ｐゴシック" charset="0"/>
              </a:defRPr>
            </a:lvl8pPr>
            <a:lvl9pPr marL="3135313" indent="1588" defTabSz="652463" eaLnBrk="0" fontAlgn="base" hangingPunct="0">
              <a:spcBef>
                <a:spcPct val="0"/>
              </a:spcBef>
              <a:spcAft>
                <a:spcPct val="0"/>
              </a:spcAft>
              <a:defRPr sz="4000" b="1">
                <a:solidFill>
                  <a:srgbClr val="FFFFFF"/>
                </a:solidFill>
                <a:latin typeface="Arial" charset="0"/>
                <a:ea typeface="ＭＳ Ｐゴシック" charset="0"/>
              </a:defRPr>
            </a:lvl9pPr>
          </a:lstStyle>
          <a:p>
            <a:pPr algn="ctr">
              <a:spcBef>
                <a:spcPct val="50000"/>
              </a:spcBef>
            </a:pPr>
            <a:r>
              <a:rPr lang="en-US" sz="2100">
                <a:solidFill>
                  <a:schemeClr val="tx1"/>
                </a:solidFill>
                <a:effectLst>
                  <a:outerShdw blurRad="38100" dist="38100" dir="2700000" algn="tl">
                    <a:srgbClr val="000000"/>
                  </a:outerShdw>
                </a:effectLst>
                <a:cs typeface="Arial" charset="0"/>
              </a:rPr>
              <a:t>10 y</a:t>
            </a:r>
          </a:p>
        </p:txBody>
      </p:sp>
      <p:sp>
        <p:nvSpPr>
          <p:cNvPr id="2783238" name="Text Box 6"/>
          <p:cNvSpPr txBox="1">
            <a:spLocks noChangeArrowheads="1"/>
          </p:cNvSpPr>
          <p:nvPr/>
        </p:nvSpPr>
        <p:spPr bwMode="auto">
          <a:xfrm>
            <a:off x="0" y="5011019"/>
            <a:ext cx="1219200" cy="406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815" tIns="40893" rIns="81815" bIns="40893">
            <a:spAutoFit/>
          </a:bodyPr>
          <a:lstStyle>
            <a:lvl1pPr defTabSz="652463">
              <a:defRPr sz="4000" b="1">
                <a:solidFill>
                  <a:srgbClr val="FFFFFF"/>
                </a:solidFill>
                <a:latin typeface="Arial" charset="0"/>
                <a:ea typeface="ＭＳ Ｐゴシック" charset="0"/>
              </a:defRPr>
            </a:lvl1pPr>
            <a:lvl2pPr marL="327025" defTabSz="652463">
              <a:defRPr sz="4000" b="1">
                <a:solidFill>
                  <a:srgbClr val="FFFFFF"/>
                </a:solidFill>
                <a:latin typeface="Arial" charset="0"/>
                <a:ea typeface="ＭＳ Ｐゴシック" charset="0"/>
              </a:defRPr>
            </a:lvl2pPr>
            <a:lvl3pPr marL="652463" defTabSz="652463">
              <a:defRPr sz="4000" b="1">
                <a:solidFill>
                  <a:srgbClr val="FFFFFF"/>
                </a:solidFill>
                <a:latin typeface="Arial" charset="0"/>
                <a:ea typeface="ＭＳ Ｐゴシック" charset="0"/>
              </a:defRPr>
            </a:lvl3pPr>
            <a:lvl4pPr marL="979488" defTabSz="652463">
              <a:defRPr sz="4000" b="1">
                <a:solidFill>
                  <a:srgbClr val="FFFFFF"/>
                </a:solidFill>
                <a:latin typeface="Arial" charset="0"/>
                <a:ea typeface="ＭＳ Ｐゴシック" charset="0"/>
              </a:defRPr>
            </a:lvl4pPr>
            <a:lvl5pPr marL="1306513" defTabSz="652463">
              <a:defRPr sz="4000" b="1">
                <a:solidFill>
                  <a:srgbClr val="FFFFFF"/>
                </a:solidFill>
                <a:latin typeface="Arial" charset="0"/>
                <a:ea typeface="ＭＳ Ｐゴシック" charset="0"/>
              </a:defRPr>
            </a:lvl5pPr>
            <a:lvl6pPr marL="1763713" indent="1588" defTabSz="652463" eaLnBrk="0" fontAlgn="base" hangingPunct="0">
              <a:spcBef>
                <a:spcPct val="0"/>
              </a:spcBef>
              <a:spcAft>
                <a:spcPct val="0"/>
              </a:spcAft>
              <a:defRPr sz="4000" b="1">
                <a:solidFill>
                  <a:srgbClr val="FFFFFF"/>
                </a:solidFill>
                <a:latin typeface="Arial" charset="0"/>
                <a:ea typeface="ＭＳ Ｐゴシック" charset="0"/>
              </a:defRPr>
            </a:lvl6pPr>
            <a:lvl7pPr marL="2220913" indent="1588" defTabSz="652463" eaLnBrk="0" fontAlgn="base" hangingPunct="0">
              <a:spcBef>
                <a:spcPct val="0"/>
              </a:spcBef>
              <a:spcAft>
                <a:spcPct val="0"/>
              </a:spcAft>
              <a:defRPr sz="4000" b="1">
                <a:solidFill>
                  <a:srgbClr val="FFFFFF"/>
                </a:solidFill>
                <a:latin typeface="Arial" charset="0"/>
                <a:ea typeface="ＭＳ Ｐゴシック" charset="0"/>
              </a:defRPr>
            </a:lvl7pPr>
            <a:lvl8pPr marL="2678113" indent="1588" defTabSz="652463" eaLnBrk="0" fontAlgn="base" hangingPunct="0">
              <a:spcBef>
                <a:spcPct val="0"/>
              </a:spcBef>
              <a:spcAft>
                <a:spcPct val="0"/>
              </a:spcAft>
              <a:defRPr sz="4000" b="1">
                <a:solidFill>
                  <a:srgbClr val="FFFFFF"/>
                </a:solidFill>
                <a:latin typeface="Arial" charset="0"/>
                <a:ea typeface="ＭＳ Ｐゴシック" charset="0"/>
              </a:defRPr>
            </a:lvl8pPr>
            <a:lvl9pPr marL="3135313" indent="1588" defTabSz="652463" eaLnBrk="0" fontAlgn="base" hangingPunct="0">
              <a:spcBef>
                <a:spcPct val="0"/>
              </a:spcBef>
              <a:spcAft>
                <a:spcPct val="0"/>
              </a:spcAft>
              <a:defRPr sz="4000" b="1">
                <a:solidFill>
                  <a:srgbClr val="FFFFFF"/>
                </a:solidFill>
                <a:latin typeface="Arial" charset="0"/>
                <a:ea typeface="ＭＳ Ｐゴシック" charset="0"/>
              </a:defRPr>
            </a:lvl9pPr>
          </a:lstStyle>
          <a:p>
            <a:pPr algn="ctr">
              <a:spcBef>
                <a:spcPct val="50000"/>
              </a:spcBef>
            </a:pPr>
            <a:r>
              <a:rPr lang="en-US" sz="2100" dirty="0">
                <a:solidFill>
                  <a:schemeClr val="tx1"/>
                </a:solidFill>
                <a:effectLst>
                  <a:outerShdw blurRad="38100" dist="38100" dir="2700000" algn="tl">
                    <a:srgbClr val="000000"/>
                  </a:outerShdw>
                </a:effectLst>
                <a:cs typeface="Arial" charset="0"/>
              </a:rPr>
              <a:t>0 y</a:t>
            </a:r>
          </a:p>
        </p:txBody>
      </p:sp>
      <p:sp>
        <p:nvSpPr>
          <p:cNvPr id="36871" name="Line 7"/>
          <p:cNvSpPr>
            <a:spLocks noChangeShapeType="1"/>
          </p:cNvSpPr>
          <p:nvPr/>
        </p:nvSpPr>
        <p:spPr bwMode="auto">
          <a:xfrm>
            <a:off x="596901" y="4696403"/>
            <a:ext cx="77470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14640" tIns="57321" rIns="114640" bIns="57321">
            <a:spAutoFit/>
          </a:bodyPr>
          <a:lstStyle/>
          <a:p>
            <a:endParaRPr lang="en-US" sz="5000" b="1">
              <a:solidFill>
                <a:srgbClr val="FFFFFF"/>
              </a:solidFill>
              <a:ea typeface="ＭＳ Ｐゴシック" charset="0"/>
            </a:endParaRPr>
          </a:p>
        </p:txBody>
      </p:sp>
      <p:sp>
        <p:nvSpPr>
          <p:cNvPr id="36872" name="Line 8"/>
          <p:cNvSpPr>
            <a:spLocks noChangeShapeType="1"/>
          </p:cNvSpPr>
          <p:nvPr/>
        </p:nvSpPr>
        <p:spPr bwMode="auto">
          <a:xfrm flipH="1">
            <a:off x="569384" y="4524832"/>
            <a:ext cx="0" cy="35394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14640" tIns="57321" rIns="114640" bIns="57321">
            <a:spAutoFit/>
          </a:bodyPr>
          <a:lstStyle/>
          <a:p>
            <a:endParaRPr lang="en-US" sz="5000" b="1">
              <a:solidFill>
                <a:srgbClr val="FFFFFF"/>
              </a:solidFill>
              <a:ea typeface="ＭＳ Ｐゴシック" charset="0"/>
            </a:endParaRPr>
          </a:p>
        </p:txBody>
      </p:sp>
      <p:sp>
        <p:nvSpPr>
          <p:cNvPr id="36873" name="Line 9"/>
          <p:cNvSpPr>
            <a:spLocks noChangeShapeType="1"/>
          </p:cNvSpPr>
          <p:nvPr/>
        </p:nvSpPr>
        <p:spPr bwMode="auto">
          <a:xfrm flipH="1">
            <a:off x="3160184" y="4524832"/>
            <a:ext cx="0" cy="35394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14640" tIns="57321" rIns="114640" bIns="57321">
            <a:spAutoFit/>
          </a:bodyPr>
          <a:lstStyle/>
          <a:p>
            <a:endParaRPr lang="en-US" sz="5000" b="1">
              <a:solidFill>
                <a:srgbClr val="FFFFFF"/>
              </a:solidFill>
              <a:ea typeface="ＭＳ Ｐゴシック" charset="0"/>
            </a:endParaRPr>
          </a:p>
        </p:txBody>
      </p:sp>
      <p:sp>
        <p:nvSpPr>
          <p:cNvPr id="36874" name="Line 10"/>
          <p:cNvSpPr>
            <a:spLocks noChangeShapeType="1"/>
          </p:cNvSpPr>
          <p:nvPr/>
        </p:nvSpPr>
        <p:spPr bwMode="auto">
          <a:xfrm flipH="1">
            <a:off x="5765800" y="4524832"/>
            <a:ext cx="0" cy="35394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14640" tIns="57321" rIns="114640" bIns="57321">
            <a:spAutoFit/>
          </a:bodyPr>
          <a:lstStyle/>
          <a:p>
            <a:endParaRPr lang="en-US" sz="5000" b="1">
              <a:solidFill>
                <a:srgbClr val="FFFFFF"/>
              </a:solidFill>
              <a:ea typeface="ＭＳ Ｐゴシック" charset="0"/>
            </a:endParaRPr>
          </a:p>
        </p:txBody>
      </p:sp>
      <p:sp>
        <p:nvSpPr>
          <p:cNvPr id="36875" name="Line 11"/>
          <p:cNvSpPr>
            <a:spLocks noChangeShapeType="1"/>
          </p:cNvSpPr>
          <p:nvPr/>
        </p:nvSpPr>
        <p:spPr bwMode="auto">
          <a:xfrm flipH="1">
            <a:off x="8331200" y="4524832"/>
            <a:ext cx="0" cy="35394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14640" tIns="57321" rIns="114640" bIns="57321">
            <a:spAutoFit/>
          </a:bodyPr>
          <a:lstStyle/>
          <a:p>
            <a:endParaRPr lang="en-US" sz="5000" b="1">
              <a:solidFill>
                <a:srgbClr val="FFFFFF"/>
              </a:solidFill>
              <a:ea typeface="ＭＳ Ｐゴシック" charset="0"/>
            </a:endParaRPr>
          </a:p>
        </p:txBody>
      </p:sp>
      <p:sp>
        <p:nvSpPr>
          <p:cNvPr id="36876" name="Rectangle 12"/>
          <p:cNvSpPr>
            <a:spLocks noChangeArrowheads="1"/>
          </p:cNvSpPr>
          <p:nvPr/>
        </p:nvSpPr>
        <p:spPr bwMode="auto">
          <a:xfrm>
            <a:off x="611719" y="3312810"/>
            <a:ext cx="2476500" cy="107255"/>
          </a:xfrm>
          <a:prstGeom prst="rect">
            <a:avLst/>
          </a:prstGeom>
          <a:solidFill>
            <a:schemeClr val="hlink"/>
          </a:solidFill>
          <a:ln w="1270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13847" tIns="56922" rIns="113847" bIns="56922" anchor="ctr"/>
          <a:lstStyle/>
          <a:p>
            <a:endParaRPr lang="en-US" sz="5000" b="1">
              <a:solidFill>
                <a:srgbClr val="FFFFFF"/>
              </a:solidFill>
              <a:ea typeface="ＭＳ Ｐゴシック" charset="0"/>
            </a:endParaRPr>
          </a:p>
        </p:txBody>
      </p:sp>
      <p:sp>
        <p:nvSpPr>
          <p:cNvPr id="36877" name="Rectangle 13"/>
          <p:cNvSpPr>
            <a:spLocks noChangeArrowheads="1"/>
          </p:cNvSpPr>
          <p:nvPr/>
        </p:nvSpPr>
        <p:spPr bwMode="auto">
          <a:xfrm>
            <a:off x="3268135" y="3069695"/>
            <a:ext cx="2321984" cy="121556"/>
          </a:xfrm>
          <a:prstGeom prst="rect">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13847" tIns="56922" rIns="113847" bIns="56922" anchor="ctr"/>
          <a:lstStyle/>
          <a:p>
            <a:endParaRPr lang="en-US" sz="5000" b="1" dirty="0">
              <a:solidFill>
                <a:srgbClr val="FFFFFF"/>
              </a:solidFill>
              <a:ea typeface="ＭＳ Ｐゴシック" charset="0"/>
            </a:endParaRPr>
          </a:p>
        </p:txBody>
      </p:sp>
      <p:sp>
        <p:nvSpPr>
          <p:cNvPr id="36878" name="Rectangle 14"/>
          <p:cNvSpPr>
            <a:spLocks noChangeArrowheads="1"/>
          </p:cNvSpPr>
          <p:nvPr/>
        </p:nvSpPr>
        <p:spPr bwMode="auto">
          <a:xfrm>
            <a:off x="3268143" y="3523750"/>
            <a:ext cx="2366433" cy="110831"/>
          </a:xfrm>
          <a:prstGeom prst="rect">
            <a:avLst/>
          </a:prstGeom>
          <a:solidFill>
            <a:schemeClr val="accent1"/>
          </a:solidFill>
          <a:ln w="12700">
            <a:solidFill>
              <a:schemeClr val="accent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13847" tIns="56922" rIns="113847" bIns="56922" anchor="ctr"/>
          <a:lstStyle/>
          <a:p>
            <a:endParaRPr lang="en-US" sz="5000" b="1">
              <a:solidFill>
                <a:srgbClr val="FFFFFF"/>
              </a:solidFill>
              <a:ea typeface="ＭＳ Ｐゴシック" charset="0"/>
            </a:endParaRPr>
          </a:p>
        </p:txBody>
      </p:sp>
      <p:sp>
        <p:nvSpPr>
          <p:cNvPr id="2783247" name="Text Box 15"/>
          <p:cNvSpPr txBox="1">
            <a:spLocks noChangeArrowheads="1"/>
          </p:cNvSpPr>
          <p:nvPr/>
        </p:nvSpPr>
        <p:spPr bwMode="auto">
          <a:xfrm>
            <a:off x="3746503" y="3688202"/>
            <a:ext cx="1358900" cy="406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815" tIns="40893" rIns="81815" bIns="40893">
            <a:spAutoFit/>
          </a:bodyPr>
          <a:lstStyle>
            <a:lvl1pPr defTabSz="652463">
              <a:defRPr sz="4000" b="1">
                <a:solidFill>
                  <a:srgbClr val="FFFFFF"/>
                </a:solidFill>
                <a:latin typeface="Arial" charset="0"/>
                <a:ea typeface="ＭＳ Ｐゴシック" charset="0"/>
              </a:defRPr>
            </a:lvl1pPr>
            <a:lvl2pPr marL="327025" defTabSz="652463">
              <a:defRPr sz="4000" b="1">
                <a:solidFill>
                  <a:srgbClr val="FFFFFF"/>
                </a:solidFill>
                <a:latin typeface="Arial" charset="0"/>
                <a:ea typeface="ＭＳ Ｐゴシック" charset="0"/>
              </a:defRPr>
            </a:lvl2pPr>
            <a:lvl3pPr marL="652463" defTabSz="652463">
              <a:defRPr sz="4000" b="1">
                <a:solidFill>
                  <a:srgbClr val="FFFFFF"/>
                </a:solidFill>
                <a:latin typeface="Arial" charset="0"/>
                <a:ea typeface="ＭＳ Ｐゴシック" charset="0"/>
              </a:defRPr>
            </a:lvl3pPr>
            <a:lvl4pPr marL="979488" defTabSz="652463">
              <a:defRPr sz="4000" b="1">
                <a:solidFill>
                  <a:srgbClr val="FFFFFF"/>
                </a:solidFill>
                <a:latin typeface="Arial" charset="0"/>
                <a:ea typeface="ＭＳ Ｐゴシック" charset="0"/>
              </a:defRPr>
            </a:lvl4pPr>
            <a:lvl5pPr marL="1306513" defTabSz="652463">
              <a:defRPr sz="4000" b="1">
                <a:solidFill>
                  <a:srgbClr val="FFFFFF"/>
                </a:solidFill>
                <a:latin typeface="Arial" charset="0"/>
                <a:ea typeface="ＭＳ Ｐゴシック" charset="0"/>
              </a:defRPr>
            </a:lvl5pPr>
            <a:lvl6pPr marL="1763713" indent="1588" defTabSz="652463" eaLnBrk="0" fontAlgn="base" hangingPunct="0">
              <a:spcBef>
                <a:spcPct val="0"/>
              </a:spcBef>
              <a:spcAft>
                <a:spcPct val="0"/>
              </a:spcAft>
              <a:defRPr sz="4000" b="1">
                <a:solidFill>
                  <a:srgbClr val="FFFFFF"/>
                </a:solidFill>
                <a:latin typeface="Arial" charset="0"/>
                <a:ea typeface="ＭＳ Ｐゴシック" charset="0"/>
              </a:defRPr>
            </a:lvl6pPr>
            <a:lvl7pPr marL="2220913" indent="1588" defTabSz="652463" eaLnBrk="0" fontAlgn="base" hangingPunct="0">
              <a:spcBef>
                <a:spcPct val="0"/>
              </a:spcBef>
              <a:spcAft>
                <a:spcPct val="0"/>
              </a:spcAft>
              <a:defRPr sz="4000" b="1">
                <a:solidFill>
                  <a:srgbClr val="FFFFFF"/>
                </a:solidFill>
                <a:latin typeface="Arial" charset="0"/>
                <a:ea typeface="ＭＳ Ｐゴシック" charset="0"/>
              </a:defRPr>
            </a:lvl7pPr>
            <a:lvl8pPr marL="2678113" indent="1588" defTabSz="652463" eaLnBrk="0" fontAlgn="base" hangingPunct="0">
              <a:spcBef>
                <a:spcPct val="0"/>
              </a:spcBef>
              <a:spcAft>
                <a:spcPct val="0"/>
              </a:spcAft>
              <a:defRPr sz="4000" b="1">
                <a:solidFill>
                  <a:srgbClr val="FFFFFF"/>
                </a:solidFill>
                <a:latin typeface="Arial" charset="0"/>
                <a:ea typeface="ＭＳ Ｐゴシック" charset="0"/>
              </a:defRPr>
            </a:lvl8pPr>
            <a:lvl9pPr marL="3135313" indent="1588" defTabSz="652463" eaLnBrk="0" fontAlgn="base" hangingPunct="0">
              <a:spcBef>
                <a:spcPct val="0"/>
              </a:spcBef>
              <a:spcAft>
                <a:spcPct val="0"/>
              </a:spcAft>
              <a:defRPr sz="4000" b="1">
                <a:solidFill>
                  <a:srgbClr val="FFFFFF"/>
                </a:solidFill>
                <a:latin typeface="Arial" charset="0"/>
                <a:ea typeface="ＭＳ Ｐゴシック" charset="0"/>
              </a:defRPr>
            </a:lvl9pPr>
          </a:lstStyle>
          <a:p>
            <a:pPr algn="ctr">
              <a:spcBef>
                <a:spcPct val="50000"/>
              </a:spcBef>
            </a:pPr>
            <a:r>
              <a:rPr lang="en-US" sz="2100" dirty="0">
                <a:solidFill>
                  <a:schemeClr val="tx1"/>
                </a:solidFill>
                <a:effectLst/>
                <a:cs typeface="Arial" charset="0"/>
              </a:rPr>
              <a:t>MA.17</a:t>
            </a:r>
          </a:p>
        </p:txBody>
      </p:sp>
      <p:sp>
        <p:nvSpPr>
          <p:cNvPr id="36880" name="Rectangle 16"/>
          <p:cNvSpPr>
            <a:spLocks noChangeArrowheads="1"/>
          </p:cNvSpPr>
          <p:nvPr/>
        </p:nvSpPr>
        <p:spPr bwMode="auto">
          <a:xfrm>
            <a:off x="5846241" y="3380742"/>
            <a:ext cx="2444751" cy="109043"/>
          </a:xfrm>
          <a:prstGeom prst="rect">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13847" tIns="56922" rIns="113847" bIns="56922" anchor="ctr"/>
          <a:lstStyle/>
          <a:p>
            <a:endParaRPr lang="en-US" sz="5000" b="1" dirty="0">
              <a:solidFill>
                <a:srgbClr val="FFFFFF"/>
              </a:solidFill>
              <a:ea typeface="ＭＳ Ｐゴシック" charset="0"/>
            </a:endParaRPr>
          </a:p>
        </p:txBody>
      </p:sp>
      <p:sp>
        <p:nvSpPr>
          <p:cNvPr id="36881" name="Rectangle 17"/>
          <p:cNvSpPr>
            <a:spLocks noChangeArrowheads="1"/>
          </p:cNvSpPr>
          <p:nvPr/>
        </p:nvSpPr>
        <p:spPr bwMode="auto">
          <a:xfrm>
            <a:off x="5877984" y="3664963"/>
            <a:ext cx="2413000" cy="109044"/>
          </a:xfrm>
          <a:prstGeom prst="rect">
            <a:avLst/>
          </a:prstGeom>
          <a:solidFill>
            <a:schemeClr val="accent1"/>
          </a:solidFill>
          <a:ln w="12700">
            <a:solidFill>
              <a:schemeClr val="accent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13847" tIns="56922" rIns="113847" bIns="56922" anchor="ctr"/>
          <a:lstStyle/>
          <a:p>
            <a:endParaRPr lang="en-US" sz="5000" b="1">
              <a:solidFill>
                <a:srgbClr val="FFFFFF"/>
              </a:solidFill>
              <a:ea typeface="ＭＳ Ｐゴシック" charset="0"/>
            </a:endParaRPr>
          </a:p>
        </p:txBody>
      </p:sp>
      <p:sp>
        <p:nvSpPr>
          <p:cNvPr id="36882" name="Text Box 18"/>
          <p:cNvSpPr txBox="1">
            <a:spLocks noChangeArrowheads="1"/>
          </p:cNvSpPr>
          <p:nvPr/>
        </p:nvSpPr>
        <p:spPr bwMode="auto">
          <a:xfrm>
            <a:off x="7389287" y="2059705"/>
            <a:ext cx="1333500" cy="328606"/>
          </a:xfrm>
          <a:prstGeom prst="rect">
            <a:avLst/>
          </a:prstGeom>
          <a:noFill/>
          <a:ln>
            <a:noFill/>
          </a:ln>
          <a:effectLst/>
        </p:spPr>
        <p:txBody>
          <a:bodyPr lIns="81250" tIns="40608" rIns="81250" bIns="40608">
            <a:spAutoFit/>
          </a:bodyPr>
          <a:lstStyle>
            <a:lvl1pPr defTabSz="652463">
              <a:defRPr sz="4000" b="1">
                <a:solidFill>
                  <a:srgbClr val="FFFFFF"/>
                </a:solidFill>
                <a:latin typeface="Arial" charset="0"/>
                <a:ea typeface="ＭＳ Ｐゴシック" charset="0"/>
              </a:defRPr>
            </a:lvl1pPr>
            <a:lvl2pPr marL="742950" indent="-285750" defTabSz="652463">
              <a:defRPr sz="4000" b="1">
                <a:solidFill>
                  <a:srgbClr val="FFFFFF"/>
                </a:solidFill>
                <a:latin typeface="Arial" charset="0"/>
                <a:ea typeface="ＭＳ Ｐゴシック" charset="0"/>
              </a:defRPr>
            </a:lvl2pPr>
            <a:lvl3pPr marL="1143000" indent="-228600" defTabSz="652463">
              <a:defRPr sz="4000" b="1">
                <a:solidFill>
                  <a:srgbClr val="FFFFFF"/>
                </a:solidFill>
                <a:latin typeface="Arial" charset="0"/>
                <a:ea typeface="ＭＳ Ｐゴシック" charset="0"/>
              </a:defRPr>
            </a:lvl3pPr>
            <a:lvl4pPr marL="1600200" indent="-228600" defTabSz="652463">
              <a:defRPr sz="4000" b="1">
                <a:solidFill>
                  <a:srgbClr val="FFFFFF"/>
                </a:solidFill>
                <a:latin typeface="Arial" charset="0"/>
                <a:ea typeface="ＭＳ Ｐゴシック" charset="0"/>
              </a:defRPr>
            </a:lvl4pPr>
            <a:lvl5pPr marL="2057400" indent="-228600" defTabSz="652463">
              <a:defRPr sz="4000" b="1">
                <a:solidFill>
                  <a:srgbClr val="FFFFFF"/>
                </a:solidFill>
                <a:latin typeface="Arial" charset="0"/>
                <a:ea typeface="ＭＳ Ｐゴシック" charset="0"/>
              </a:defRPr>
            </a:lvl5pPr>
            <a:lvl6pPr marL="2514600" indent="-228600" defTabSz="652463" eaLnBrk="0" fontAlgn="base" hangingPunct="0">
              <a:spcBef>
                <a:spcPct val="0"/>
              </a:spcBef>
              <a:spcAft>
                <a:spcPct val="0"/>
              </a:spcAft>
              <a:defRPr sz="4000" b="1">
                <a:solidFill>
                  <a:srgbClr val="FFFFFF"/>
                </a:solidFill>
                <a:latin typeface="Arial" charset="0"/>
                <a:ea typeface="ＭＳ Ｐゴシック" charset="0"/>
              </a:defRPr>
            </a:lvl6pPr>
            <a:lvl7pPr marL="2971800" indent="-228600" defTabSz="652463" eaLnBrk="0" fontAlgn="base" hangingPunct="0">
              <a:spcBef>
                <a:spcPct val="0"/>
              </a:spcBef>
              <a:spcAft>
                <a:spcPct val="0"/>
              </a:spcAft>
              <a:defRPr sz="4000" b="1">
                <a:solidFill>
                  <a:srgbClr val="FFFFFF"/>
                </a:solidFill>
                <a:latin typeface="Arial" charset="0"/>
                <a:ea typeface="ＭＳ Ｐゴシック" charset="0"/>
              </a:defRPr>
            </a:lvl7pPr>
            <a:lvl8pPr marL="3429000" indent="-228600" defTabSz="652463" eaLnBrk="0" fontAlgn="base" hangingPunct="0">
              <a:spcBef>
                <a:spcPct val="0"/>
              </a:spcBef>
              <a:spcAft>
                <a:spcPct val="0"/>
              </a:spcAft>
              <a:defRPr sz="4000" b="1">
                <a:solidFill>
                  <a:srgbClr val="FFFFFF"/>
                </a:solidFill>
                <a:latin typeface="Arial" charset="0"/>
                <a:ea typeface="ＭＳ Ｐゴシック" charset="0"/>
              </a:defRPr>
            </a:lvl8pPr>
            <a:lvl9pPr marL="3886200" indent="-228600" defTabSz="652463" eaLnBrk="0" fontAlgn="base" hangingPunct="0">
              <a:spcBef>
                <a:spcPct val="0"/>
              </a:spcBef>
              <a:spcAft>
                <a:spcPct val="0"/>
              </a:spcAft>
              <a:defRPr sz="4000" b="1">
                <a:solidFill>
                  <a:srgbClr val="FFFFFF"/>
                </a:solidFill>
                <a:latin typeface="Arial" charset="0"/>
                <a:ea typeface="ＭＳ Ｐゴシック" charset="0"/>
              </a:defRPr>
            </a:lvl9pPr>
          </a:lstStyle>
          <a:p>
            <a:pPr algn="ctr"/>
            <a:r>
              <a:rPr lang="en-CA" sz="1600" dirty="0">
                <a:solidFill>
                  <a:srgbClr val="000000"/>
                </a:solidFill>
                <a:cs typeface="Arial" charset="0"/>
              </a:rPr>
              <a:t>Tamoxifen</a:t>
            </a:r>
          </a:p>
        </p:txBody>
      </p:sp>
      <p:sp>
        <p:nvSpPr>
          <p:cNvPr id="36883" name="Text Box 19"/>
          <p:cNvSpPr txBox="1">
            <a:spLocks noChangeArrowheads="1"/>
          </p:cNvSpPr>
          <p:nvPr/>
        </p:nvSpPr>
        <p:spPr bwMode="auto">
          <a:xfrm>
            <a:off x="7380852" y="2646037"/>
            <a:ext cx="1352549" cy="328606"/>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1250" tIns="40608" rIns="81250" bIns="40608">
            <a:spAutoFit/>
          </a:bodyPr>
          <a:lstStyle>
            <a:lvl1pPr defTabSz="652463">
              <a:defRPr sz="4000" b="1">
                <a:solidFill>
                  <a:srgbClr val="FFFFFF"/>
                </a:solidFill>
                <a:latin typeface="Arial" charset="0"/>
                <a:ea typeface="ＭＳ Ｐゴシック" charset="0"/>
              </a:defRPr>
            </a:lvl1pPr>
            <a:lvl2pPr marL="742950" indent="-285750" defTabSz="652463">
              <a:defRPr sz="4000" b="1">
                <a:solidFill>
                  <a:srgbClr val="FFFFFF"/>
                </a:solidFill>
                <a:latin typeface="Arial" charset="0"/>
                <a:ea typeface="ＭＳ Ｐゴシック" charset="0"/>
              </a:defRPr>
            </a:lvl2pPr>
            <a:lvl3pPr marL="1143000" indent="-228600" defTabSz="652463">
              <a:defRPr sz="4000" b="1">
                <a:solidFill>
                  <a:srgbClr val="FFFFFF"/>
                </a:solidFill>
                <a:latin typeface="Arial" charset="0"/>
                <a:ea typeface="ＭＳ Ｐゴシック" charset="0"/>
              </a:defRPr>
            </a:lvl3pPr>
            <a:lvl4pPr marL="1600200" indent="-228600" defTabSz="652463">
              <a:defRPr sz="4000" b="1">
                <a:solidFill>
                  <a:srgbClr val="FFFFFF"/>
                </a:solidFill>
                <a:latin typeface="Arial" charset="0"/>
                <a:ea typeface="ＭＳ Ｐゴシック" charset="0"/>
              </a:defRPr>
            </a:lvl4pPr>
            <a:lvl5pPr marL="2057400" indent="-228600" defTabSz="652463">
              <a:defRPr sz="4000" b="1">
                <a:solidFill>
                  <a:srgbClr val="FFFFFF"/>
                </a:solidFill>
                <a:latin typeface="Arial" charset="0"/>
                <a:ea typeface="ＭＳ Ｐゴシック" charset="0"/>
              </a:defRPr>
            </a:lvl5pPr>
            <a:lvl6pPr marL="2514600" indent="-228600" defTabSz="652463" eaLnBrk="0" fontAlgn="base" hangingPunct="0">
              <a:spcBef>
                <a:spcPct val="0"/>
              </a:spcBef>
              <a:spcAft>
                <a:spcPct val="0"/>
              </a:spcAft>
              <a:defRPr sz="4000" b="1">
                <a:solidFill>
                  <a:srgbClr val="FFFFFF"/>
                </a:solidFill>
                <a:latin typeface="Arial" charset="0"/>
                <a:ea typeface="ＭＳ Ｐゴシック" charset="0"/>
              </a:defRPr>
            </a:lvl6pPr>
            <a:lvl7pPr marL="2971800" indent="-228600" defTabSz="652463" eaLnBrk="0" fontAlgn="base" hangingPunct="0">
              <a:spcBef>
                <a:spcPct val="0"/>
              </a:spcBef>
              <a:spcAft>
                <a:spcPct val="0"/>
              </a:spcAft>
              <a:defRPr sz="4000" b="1">
                <a:solidFill>
                  <a:srgbClr val="FFFFFF"/>
                </a:solidFill>
                <a:latin typeface="Arial" charset="0"/>
                <a:ea typeface="ＭＳ Ｐゴシック" charset="0"/>
              </a:defRPr>
            </a:lvl7pPr>
            <a:lvl8pPr marL="3429000" indent="-228600" defTabSz="652463" eaLnBrk="0" fontAlgn="base" hangingPunct="0">
              <a:spcBef>
                <a:spcPct val="0"/>
              </a:spcBef>
              <a:spcAft>
                <a:spcPct val="0"/>
              </a:spcAft>
              <a:defRPr sz="4000" b="1">
                <a:solidFill>
                  <a:srgbClr val="FFFFFF"/>
                </a:solidFill>
                <a:latin typeface="Arial" charset="0"/>
                <a:ea typeface="ＭＳ Ｐゴシック" charset="0"/>
              </a:defRPr>
            </a:lvl8pPr>
            <a:lvl9pPr marL="3886200" indent="-228600" defTabSz="652463" eaLnBrk="0" fontAlgn="base" hangingPunct="0">
              <a:spcBef>
                <a:spcPct val="0"/>
              </a:spcBef>
              <a:spcAft>
                <a:spcPct val="0"/>
              </a:spcAft>
              <a:defRPr sz="4000" b="1">
                <a:solidFill>
                  <a:srgbClr val="FFFFFF"/>
                </a:solidFill>
                <a:latin typeface="Arial" charset="0"/>
                <a:ea typeface="ＭＳ Ｐゴシック" charset="0"/>
              </a:defRPr>
            </a:lvl9pPr>
          </a:lstStyle>
          <a:p>
            <a:pPr algn="ctr"/>
            <a:r>
              <a:rPr lang="en-CA" sz="1600">
                <a:solidFill>
                  <a:srgbClr val="000000"/>
                </a:solidFill>
                <a:cs typeface="Arial" charset="0"/>
              </a:rPr>
              <a:t>Placebo</a:t>
            </a:r>
          </a:p>
        </p:txBody>
      </p:sp>
      <p:sp>
        <p:nvSpPr>
          <p:cNvPr id="36884" name="Text Box 20"/>
          <p:cNvSpPr txBox="1">
            <a:spLocks noChangeArrowheads="1"/>
          </p:cNvSpPr>
          <p:nvPr/>
        </p:nvSpPr>
        <p:spPr bwMode="auto">
          <a:xfrm>
            <a:off x="7395668" y="2352872"/>
            <a:ext cx="1322917" cy="328606"/>
          </a:xfrm>
          <a:prstGeom prst="rect">
            <a:avLst/>
          </a:prstGeom>
          <a:solidFill>
            <a:schemeClr val="accent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1250" tIns="40608" rIns="81250" bIns="40608">
            <a:spAutoFit/>
          </a:bodyPr>
          <a:lstStyle>
            <a:lvl1pPr defTabSz="652463">
              <a:defRPr sz="4000" b="1">
                <a:solidFill>
                  <a:srgbClr val="FFFFFF"/>
                </a:solidFill>
                <a:latin typeface="Arial" charset="0"/>
                <a:ea typeface="ＭＳ Ｐゴシック" charset="0"/>
              </a:defRPr>
            </a:lvl1pPr>
            <a:lvl2pPr marL="742950" indent="-285750" defTabSz="652463">
              <a:defRPr sz="4000" b="1">
                <a:solidFill>
                  <a:srgbClr val="FFFFFF"/>
                </a:solidFill>
                <a:latin typeface="Arial" charset="0"/>
                <a:ea typeface="ＭＳ Ｐゴシック" charset="0"/>
              </a:defRPr>
            </a:lvl2pPr>
            <a:lvl3pPr marL="1143000" indent="-228600" defTabSz="652463">
              <a:defRPr sz="4000" b="1">
                <a:solidFill>
                  <a:srgbClr val="FFFFFF"/>
                </a:solidFill>
                <a:latin typeface="Arial" charset="0"/>
                <a:ea typeface="ＭＳ Ｐゴシック" charset="0"/>
              </a:defRPr>
            </a:lvl3pPr>
            <a:lvl4pPr marL="1600200" indent="-228600" defTabSz="652463">
              <a:defRPr sz="4000" b="1">
                <a:solidFill>
                  <a:srgbClr val="FFFFFF"/>
                </a:solidFill>
                <a:latin typeface="Arial" charset="0"/>
                <a:ea typeface="ＭＳ Ｐゴシック" charset="0"/>
              </a:defRPr>
            </a:lvl4pPr>
            <a:lvl5pPr marL="2057400" indent="-228600" defTabSz="652463">
              <a:defRPr sz="4000" b="1">
                <a:solidFill>
                  <a:srgbClr val="FFFFFF"/>
                </a:solidFill>
                <a:latin typeface="Arial" charset="0"/>
                <a:ea typeface="ＭＳ Ｐゴシック" charset="0"/>
              </a:defRPr>
            </a:lvl5pPr>
            <a:lvl6pPr marL="2514600" indent="-228600" defTabSz="652463" eaLnBrk="0" fontAlgn="base" hangingPunct="0">
              <a:spcBef>
                <a:spcPct val="0"/>
              </a:spcBef>
              <a:spcAft>
                <a:spcPct val="0"/>
              </a:spcAft>
              <a:defRPr sz="4000" b="1">
                <a:solidFill>
                  <a:srgbClr val="FFFFFF"/>
                </a:solidFill>
                <a:latin typeface="Arial" charset="0"/>
                <a:ea typeface="ＭＳ Ｐゴシック" charset="0"/>
              </a:defRPr>
            </a:lvl6pPr>
            <a:lvl7pPr marL="2971800" indent="-228600" defTabSz="652463" eaLnBrk="0" fontAlgn="base" hangingPunct="0">
              <a:spcBef>
                <a:spcPct val="0"/>
              </a:spcBef>
              <a:spcAft>
                <a:spcPct val="0"/>
              </a:spcAft>
              <a:defRPr sz="4000" b="1">
                <a:solidFill>
                  <a:srgbClr val="FFFFFF"/>
                </a:solidFill>
                <a:latin typeface="Arial" charset="0"/>
                <a:ea typeface="ＭＳ Ｐゴシック" charset="0"/>
              </a:defRPr>
            </a:lvl7pPr>
            <a:lvl8pPr marL="3429000" indent="-228600" defTabSz="652463" eaLnBrk="0" fontAlgn="base" hangingPunct="0">
              <a:spcBef>
                <a:spcPct val="0"/>
              </a:spcBef>
              <a:spcAft>
                <a:spcPct val="0"/>
              </a:spcAft>
              <a:defRPr sz="4000" b="1">
                <a:solidFill>
                  <a:srgbClr val="FFFFFF"/>
                </a:solidFill>
                <a:latin typeface="Arial" charset="0"/>
                <a:ea typeface="ＭＳ Ｐゴシック" charset="0"/>
              </a:defRPr>
            </a:lvl8pPr>
            <a:lvl9pPr marL="3886200" indent="-228600" defTabSz="652463" eaLnBrk="0" fontAlgn="base" hangingPunct="0">
              <a:spcBef>
                <a:spcPct val="0"/>
              </a:spcBef>
              <a:spcAft>
                <a:spcPct val="0"/>
              </a:spcAft>
              <a:defRPr sz="4000" b="1">
                <a:solidFill>
                  <a:srgbClr val="FFFFFF"/>
                </a:solidFill>
                <a:latin typeface="Arial" charset="0"/>
                <a:ea typeface="ＭＳ Ｐゴシック" charset="0"/>
              </a:defRPr>
            </a:lvl9pPr>
          </a:lstStyle>
          <a:p>
            <a:pPr algn="ctr"/>
            <a:r>
              <a:rPr lang="en-CA" sz="1600">
                <a:solidFill>
                  <a:srgbClr val="000000"/>
                </a:solidFill>
                <a:cs typeface="Arial" charset="0"/>
              </a:rPr>
              <a:t>Letrozole</a:t>
            </a:r>
          </a:p>
        </p:txBody>
      </p:sp>
      <p:sp>
        <p:nvSpPr>
          <p:cNvPr id="36885" name="Line 21"/>
          <p:cNvSpPr>
            <a:spLocks noChangeShapeType="1"/>
          </p:cNvSpPr>
          <p:nvPr/>
        </p:nvSpPr>
        <p:spPr bwMode="auto">
          <a:xfrm flipV="1">
            <a:off x="5674822" y="3391462"/>
            <a:ext cx="171449" cy="157308"/>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14640" tIns="57321" rIns="114640" bIns="57321">
            <a:spAutoFit/>
          </a:bodyPr>
          <a:lstStyle/>
          <a:p>
            <a:endParaRPr lang="en-US" sz="5000" b="1">
              <a:solidFill>
                <a:srgbClr val="FFFFFF"/>
              </a:solidFill>
              <a:ea typeface="ＭＳ Ｐゴシック" charset="0"/>
            </a:endParaRPr>
          </a:p>
        </p:txBody>
      </p:sp>
      <p:sp>
        <p:nvSpPr>
          <p:cNvPr id="36886" name="Line 22"/>
          <p:cNvSpPr>
            <a:spLocks noChangeShapeType="1"/>
          </p:cNvSpPr>
          <p:nvPr/>
        </p:nvSpPr>
        <p:spPr bwMode="auto">
          <a:xfrm rot="1318672">
            <a:off x="5634567" y="3589918"/>
            <a:ext cx="203200" cy="13764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14640" tIns="57321" rIns="114640" bIns="57321">
            <a:spAutoFit/>
          </a:bodyPr>
          <a:lstStyle/>
          <a:p>
            <a:endParaRPr lang="en-US" sz="5000" b="1">
              <a:solidFill>
                <a:srgbClr val="FFFFFF"/>
              </a:solidFill>
              <a:ea typeface="ＭＳ Ｐゴシック" charset="0"/>
            </a:endParaRPr>
          </a:p>
        </p:txBody>
      </p:sp>
      <p:sp>
        <p:nvSpPr>
          <p:cNvPr id="2783255" name="Text Box 23"/>
          <p:cNvSpPr txBox="1">
            <a:spLocks noChangeArrowheads="1"/>
          </p:cNvSpPr>
          <p:nvPr/>
        </p:nvSpPr>
        <p:spPr bwMode="auto">
          <a:xfrm>
            <a:off x="6011365" y="3836578"/>
            <a:ext cx="2051051" cy="729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815" tIns="40893" rIns="81815" bIns="40893">
            <a:spAutoFit/>
          </a:bodyPr>
          <a:lstStyle>
            <a:lvl1pPr defTabSz="652463">
              <a:defRPr sz="4000" b="1">
                <a:solidFill>
                  <a:srgbClr val="FFFFFF"/>
                </a:solidFill>
                <a:latin typeface="Arial" charset="0"/>
                <a:ea typeface="ＭＳ Ｐゴシック" charset="0"/>
              </a:defRPr>
            </a:lvl1pPr>
            <a:lvl2pPr marL="327025" defTabSz="652463">
              <a:defRPr sz="4000" b="1">
                <a:solidFill>
                  <a:srgbClr val="FFFFFF"/>
                </a:solidFill>
                <a:latin typeface="Arial" charset="0"/>
                <a:ea typeface="ＭＳ Ｐゴシック" charset="0"/>
              </a:defRPr>
            </a:lvl2pPr>
            <a:lvl3pPr marL="652463" defTabSz="652463">
              <a:defRPr sz="4000" b="1">
                <a:solidFill>
                  <a:srgbClr val="FFFFFF"/>
                </a:solidFill>
                <a:latin typeface="Arial" charset="0"/>
                <a:ea typeface="ＭＳ Ｐゴシック" charset="0"/>
              </a:defRPr>
            </a:lvl3pPr>
            <a:lvl4pPr marL="979488" defTabSz="652463">
              <a:defRPr sz="4000" b="1">
                <a:solidFill>
                  <a:srgbClr val="FFFFFF"/>
                </a:solidFill>
                <a:latin typeface="Arial" charset="0"/>
                <a:ea typeface="ＭＳ Ｐゴシック" charset="0"/>
              </a:defRPr>
            </a:lvl4pPr>
            <a:lvl5pPr marL="1306513" defTabSz="652463">
              <a:defRPr sz="4000" b="1">
                <a:solidFill>
                  <a:srgbClr val="FFFFFF"/>
                </a:solidFill>
                <a:latin typeface="Arial" charset="0"/>
                <a:ea typeface="ＭＳ Ｐゴシック" charset="0"/>
              </a:defRPr>
            </a:lvl5pPr>
            <a:lvl6pPr marL="1763713" indent="1588" defTabSz="652463" eaLnBrk="0" fontAlgn="base" hangingPunct="0">
              <a:spcBef>
                <a:spcPct val="0"/>
              </a:spcBef>
              <a:spcAft>
                <a:spcPct val="0"/>
              </a:spcAft>
              <a:defRPr sz="4000" b="1">
                <a:solidFill>
                  <a:srgbClr val="FFFFFF"/>
                </a:solidFill>
                <a:latin typeface="Arial" charset="0"/>
                <a:ea typeface="ＭＳ Ｐゴシック" charset="0"/>
              </a:defRPr>
            </a:lvl6pPr>
            <a:lvl7pPr marL="2220913" indent="1588" defTabSz="652463" eaLnBrk="0" fontAlgn="base" hangingPunct="0">
              <a:spcBef>
                <a:spcPct val="0"/>
              </a:spcBef>
              <a:spcAft>
                <a:spcPct val="0"/>
              </a:spcAft>
              <a:defRPr sz="4000" b="1">
                <a:solidFill>
                  <a:srgbClr val="FFFFFF"/>
                </a:solidFill>
                <a:latin typeface="Arial" charset="0"/>
                <a:ea typeface="ＭＳ Ｐゴシック" charset="0"/>
              </a:defRPr>
            </a:lvl7pPr>
            <a:lvl8pPr marL="2678113" indent="1588" defTabSz="652463" eaLnBrk="0" fontAlgn="base" hangingPunct="0">
              <a:spcBef>
                <a:spcPct val="0"/>
              </a:spcBef>
              <a:spcAft>
                <a:spcPct val="0"/>
              </a:spcAft>
              <a:defRPr sz="4000" b="1">
                <a:solidFill>
                  <a:srgbClr val="FFFFFF"/>
                </a:solidFill>
                <a:latin typeface="Arial" charset="0"/>
                <a:ea typeface="ＭＳ Ｐゴシック" charset="0"/>
              </a:defRPr>
            </a:lvl8pPr>
            <a:lvl9pPr marL="3135313" indent="1588" defTabSz="652463" eaLnBrk="0" fontAlgn="base" hangingPunct="0">
              <a:spcBef>
                <a:spcPct val="0"/>
              </a:spcBef>
              <a:spcAft>
                <a:spcPct val="0"/>
              </a:spcAft>
              <a:defRPr sz="4000" b="1">
                <a:solidFill>
                  <a:srgbClr val="FFFFFF"/>
                </a:solidFill>
                <a:latin typeface="Arial" charset="0"/>
                <a:ea typeface="ＭＳ Ｐゴシック" charset="0"/>
              </a:defRPr>
            </a:lvl9pPr>
          </a:lstStyle>
          <a:p>
            <a:pPr algn="ctr">
              <a:spcBef>
                <a:spcPct val="50000"/>
              </a:spcBef>
            </a:pPr>
            <a:r>
              <a:rPr lang="en-US" sz="2100" dirty="0">
                <a:solidFill>
                  <a:schemeClr val="tx1"/>
                </a:solidFill>
                <a:cs typeface="Arial" charset="0"/>
              </a:rPr>
              <a:t>MA.17 Extension</a:t>
            </a:r>
          </a:p>
        </p:txBody>
      </p:sp>
      <p:sp>
        <p:nvSpPr>
          <p:cNvPr id="36888" name="Line 24"/>
          <p:cNvSpPr>
            <a:spLocks noChangeShapeType="1"/>
          </p:cNvSpPr>
          <p:nvPr/>
        </p:nvSpPr>
        <p:spPr bwMode="auto">
          <a:xfrm flipV="1">
            <a:off x="3096722" y="3116180"/>
            <a:ext cx="171449" cy="225237"/>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14640" tIns="57321" rIns="114640" bIns="57321">
            <a:spAutoFit/>
          </a:bodyPr>
          <a:lstStyle/>
          <a:p>
            <a:endParaRPr lang="en-US" sz="5000" b="1">
              <a:solidFill>
                <a:srgbClr val="FFFFFF"/>
              </a:solidFill>
              <a:ea typeface="ＭＳ Ｐゴシック" charset="0"/>
            </a:endParaRPr>
          </a:p>
        </p:txBody>
      </p:sp>
      <p:sp>
        <p:nvSpPr>
          <p:cNvPr id="36889" name="Line 25"/>
          <p:cNvSpPr>
            <a:spLocks noChangeShapeType="1"/>
          </p:cNvSpPr>
          <p:nvPr/>
        </p:nvSpPr>
        <p:spPr bwMode="auto">
          <a:xfrm rot="1318672">
            <a:off x="3045886" y="3387887"/>
            <a:ext cx="254000" cy="171609"/>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14640" tIns="57321" rIns="114640" bIns="57321">
            <a:spAutoFit/>
          </a:bodyPr>
          <a:lstStyle/>
          <a:p>
            <a:endParaRPr lang="en-US" sz="5000" b="1">
              <a:solidFill>
                <a:srgbClr val="FFFFFF"/>
              </a:solidFill>
              <a:ea typeface="ＭＳ Ｐゴシック" charset="0"/>
            </a:endParaRPr>
          </a:p>
        </p:txBody>
      </p:sp>
      <p:sp>
        <p:nvSpPr>
          <p:cNvPr id="2783258" name="Text Box 26"/>
          <p:cNvSpPr txBox="1">
            <a:spLocks noChangeArrowheads="1"/>
          </p:cNvSpPr>
          <p:nvPr/>
        </p:nvSpPr>
        <p:spPr bwMode="auto">
          <a:xfrm>
            <a:off x="8166103" y="3298506"/>
            <a:ext cx="977900" cy="301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250" tIns="40608" rIns="81250" bIns="40608">
            <a:spAutoFit/>
          </a:bodyPr>
          <a:lstStyle>
            <a:lvl1pPr defTabSz="652463">
              <a:defRPr sz="4000" b="1">
                <a:solidFill>
                  <a:srgbClr val="FFFFFF"/>
                </a:solidFill>
                <a:latin typeface="Arial" charset="0"/>
                <a:ea typeface="ＭＳ Ｐゴシック" charset="0"/>
              </a:defRPr>
            </a:lvl1pPr>
            <a:lvl2pPr marL="327025" defTabSz="652463">
              <a:defRPr sz="4000" b="1">
                <a:solidFill>
                  <a:srgbClr val="FFFFFF"/>
                </a:solidFill>
                <a:latin typeface="Arial" charset="0"/>
                <a:ea typeface="ＭＳ Ｐゴシック" charset="0"/>
              </a:defRPr>
            </a:lvl2pPr>
            <a:lvl3pPr marL="652463" defTabSz="652463">
              <a:defRPr sz="4000" b="1">
                <a:solidFill>
                  <a:srgbClr val="FFFFFF"/>
                </a:solidFill>
                <a:latin typeface="Arial" charset="0"/>
                <a:ea typeface="ＭＳ Ｐゴシック" charset="0"/>
              </a:defRPr>
            </a:lvl3pPr>
            <a:lvl4pPr marL="979488" defTabSz="652463">
              <a:defRPr sz="4000" b="1">
                <a:solidFill>
                  <a:srgbClr val="FFFFFF"/>
                </a:solidFill>
                <a:latin typeface="Arial" charset="0"/>
                <a:ea typeface="ＭＳ Ｐゴシック" charset="0"/>
              </a:defRPr>
            </a:lvl4pPr>
            <a:lvl5pPr marL="1306513" defTabSz="652463">
              <a:defRPr sz="4000" b="1">
                <a:solidFill>
                  <a:srgbClr val="FFFFFF"/>
                </a:solidFill>
                <a:latin typeface="Arial" charset="0"/>
                <a:ea typeface="ＭＳ Ｐゴシック" charset="0"/>
              </a:defRPr>
            </a:lvl5pPr>
            <a:lvl6pPr marL="1763713" indent="1588" defTabSz="652463" eaLnBrk="0" fontAlgn="base" hangingPunct="0">
              <a:spcBef>
                <a:spcPct val="0"/>
              </a:spcBef>
              <a:spcAft>
                <a:spcPct val="0"/>
              </a:spcAft>
              <a:defRPr sz="4000" b="1">
                <a:solidFill>
                  <a:srgbClr val="FFFFFF"/>
                </a:solidFill>
                <a:latin typeface="Arial" charset="0"/>
                <a:ea typeface="ＭＳ Ｐゴシック" charset="0"/>
              </a:defRPr>
            </a:lvl6pPr>
            <a:lvl7pPr marL="2220913" indent="1588" defTabSz="652463" eaLnBrk="0" fontAlgn="base" hangingPunct="0">
              <a:spcBef>
                <a:spcPct val="0"/>
              </a:spcBef>
              <a:spcAft>
                <a:spcPct val="0"/>
              </a:spcAft>
              <a:defRPr sz="4000" b="1">
                <a:solidFill>
                  <a:srgbClr val="FFFFFF"/>
                </a:solidFill>
                <a:latin typeface="Arial" charset="0"/>
                <a:ea typeface="ＭＳ Ｐゴシック" charset="0"/>
              </a:defRPr>
            </a:lvl7pPr>
            <a:lvl8pPr marL="2678113" indent="1588" defTabSz="652463" eaLnBrk="0" fontAlgn="base" hangingPunct="0">
              <a:spcBef>
                <a:spcPct val="0"/>
              </a:spcBef>
              <a:spcAft>
                <a:spcPct val="0"/>
              </a:spcAft>
              <a:defRPr sz="4000" b="1">
                <a:solidFill>
                  <a:srgbClr val="FFFFFF"/>
                </a:solidFill>
                <a:latin typeface="Arial" charset="0"/>
                <a:ea typeface="ＭＳ Ｐゴシック" charset="0"/>
              </a:defRPr>
            </a:lvl8pPr>
            <a:lvl9pPr marL="3135313" indent="1588" defTabSz="652463" eaLnBrk="0" fontAlgn="base" hangingPunct="0">
              <a:spcBef>
                <a:spcPct val="0"/>
              </a:spcBef>
              <a:spcAft>
                <a:spcPct val="0"/>
              </a:spcAft>
              <a:defRPr sz="4000" b="1">
                <a:solidFill>
                  <a:srgbClr val="FFFFFF"/>
                </a:solidFill>
                <a:latin typeface="Arial" charset="0"/>
                <a:ea typeface="ＭＳ Ｐゴシック" charset="0"/>
              </a:defRPr>
            </a:lvl9pPr>
          </a:lstStyle>
          <a:p>
            <a:pPr eaLnBrk="1" hangingPunct="1"/>
            <a:r>
              <a:rPr lang="en-US" sz="1400" dirty="0">
                <a:solidFill>
                  <a:schemeClr val="tx1"/>
                </a:solidFill>
                <a:effectLst>
                  <a:outerShdw blurRad="38100" dist="38100" dir="2700000" algn="tl">
                    <a:srgbClr val="000000"/>
                  </a:outerShdw>
                </a:effectLst>
                <a:cs typeface="Arial" charset="0"/>
              </a:rPr>
              <a:t> (</a:t>
            </a:r>
            <a:r>
              <a:rPr lang="en-US" sz="1400" dirty="0">
                <a:solidFill>
                  <a:schemeClr val="tx1"/>
                </a:solidFill>
                <a:cs typeface="Arial" charset="0"/>
              </a:rPr>
              <a:t>n=900</a:t>
            </a:r>
            <a:r>
              <a:rPr lang="en-US" sz="1400" dirty="0">
                <a:cs typeface="Arial" charset="0"/>
              </a:rPr>
              <a:t>)</a:t>
            </a:r>
          </a:p>
        </p:txBody>
      </p:sp>
      <p:sp>
        <p:nvSpPr>
          <p:cNvPr id="2783259" name="Text Box 27"/>
          <p:cNvSpPr txBox="1">
            <a:spLocks noChangeArrowheads="1"/>
          </p:cNvSpPr>
          <p:nvPr/>
        </p:nvSpPr>
        <p:spPr bwMode="auto">
          <a:xfrm>
            <a:off x="8166105" y="3579158"/>
            <a:ext cx="863218" cy="301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250" tIns="40608" rIns="81250" bIns="40608">
            <a:spAutoFit/>
          </a:bodyPr>
          <a:lstStyle>
            <a:lvl1pPr defTabSz="652463">
              <a:defRPr sz="4000" b="1">
                <a:solidFill>
                  <a:srgbClr val="FFFFFF"/>
                </a:solidFill>
                <a:latin typeface="Arial" charset="0"/>
                <a:ea typeface="ＭＳ Ｐゴシック" charset="0"/>
              </a:defRPr>
            </a:lvl1pPr>
            <a:lvl2pPr marL="327025" defTabSz="652463">
              <a:defRPr sz="4000" b="1">
                <a:solidFill>
                  <a:srgbClr val="FFFFFF"/>
                </a:solidFill>
                <a:latin typeface="Arial" charset="0"/>
                <a:ea typeface="ＭＳ Ｐゴシック" charset="0"/>
              </a:defRPr>
            </a:lvl2pPr>
            <a:lvl3pPr marL="652463" defTabSz="652463">
              <a:defRPr sz="4000" b="1">
                <a:solidFill>
                  <a:srgbClr val="FFFFFF"/>
                </a:solidFill>
                <a:latin typeface="Arial" charset="0"/>
                <a:ea typeface="ＭＳ Ｐゴシック" charset="0"/>
              </a:defRPr>
            </a:lvl3pPr>
            <a:lvl4pPr marL="979488" defTabSz="652463">
              <a:defRPr sz="4000" b="1">
                <a:solidFill>
                  <a:srgbClr val="FFFFFF"/>
                </a:solidFill>
                <a:latin typeface="Arial" charset="0"/>
                <a:ea typeface="ＭＳ Ｐゴシック" charset="0"/>
              </a:defRPr>
            </a:lvl4pPr>
            <a:lvl5pPr marL="1306513" defTabSz="652463">
              <a:defRPr sz="4000" b="1">
                <a:solidFill>
                  <a:srgbClr val="FFFFFF"/>
                </a:solidFill>
                <a:latin typeface="Arial" charset="0"/>
                <a:ea typeface="ＭＳ Ｐゴシック" charset="0"/>
              </a:defRPr>
            </a:lvl5pPr>
            <a:lvl6pPr marL="1763713" indent="1588" defTabSz="652463" eaLnBrk="0" fontAlgn="base" hangingPunct="0">
              <a:spcBef>
                <a:spcPct val="0"/>
              </a:spcBef>
              <a:spcAft>
                <a:spcPct val="0"/>
              </a:spcAft>
              <a:defRPr sz="4000" b="1">
                <a:solidFill>
                  <a:srgbClr val="FFFFFF"/>
                </a:solidFill>
                <a:latin typeface="Arial" charset="0"/>
                <a:ea typeface="ＭＳ Ｐゴシック" charset="0"/>
              </a:defRPr>
            </a:lvl6pPr>
            <a:lvl7pPr marL="2220913" indent="1588" defTabSz="652463" eaLnBrk="0" fontAlgn="base" hangingPunct="0">
              <a:spcBef>
                <a:spcPct val="0"/>
              </a:spcBef>
              <a:spcAft>
                <a:spcPct val="0"/>
              </a:spcAft>
              <a:defRPr sz="4000" b="1">
                <a:solidFill>
                  <a:srgbClr val="FFFFFF"/>
                </a:solidFill>
                <a:latin typeface="Arial" charset="0"/>
                <a:ea typeface="ＭＳ Ｐゴシック" charset="0"/>
              </a:defRPr>
            </a:lvl7pPr>
            <a:lvl8pPr marL="2678113" indent="1588" defTabSz="652463" eaLnBrk="0" fontAlgn="base" hangingPunct="0">
              <a:spcBef>
                <a:spcPct val="0"/>
              </a:spcBef>
              <a:spcAft>
                <a:spcPct val="0"/>
              </a:spcAft>
              <a:defRPr sz="4000" b="1">
                <a:solidFill>
                  <a:srgbClr val="FFFFFF"/>
                </a:solidFill>
                <a:latin typeface="Arial" charset="0"/>
                <a:ea typeface="ＭＳ Ｐゴシック" charset="0"/>
              </a:defRPr>
            </a:lvl8pPr>
            <a:lvl9pPr marL="3135313" indent="1588" defTabSz="652463" eaLnBrk="0" fontAlgn="base" hangingPunct="0">
              <a:spcBef>
                <a:spcPct val="0"/>
              </a:spcBef>
              <a:spcAft>
                <a:spcPct val="0"/>
              </a:spcAft>
              <a:defRPr sz="4000" b="1">
                <a:solidFill>
                  <a:srgbClr val="FFFFFF"/>
                </a:solidFill>
                <a:latin typeface="Arial" charset="0"/>
                <a:ea typeface="ＭＳ Ｐゴシック" charset="0"/>
              </a:defRPr>
            </a:lvl9pPr>
          </a:lstStyle>
          <a:p>
            <a:pPr eaLnBrk="1" hangingPunct="1"/>
            <a:r>
              <a:rPr lang="en-US" sz="1400" dirty="0">
                <a:solidFill>
                  <a:schemeClr val="tx1"/>
                </a:solidFill>
                <a:effectLst>
                  <a:outerShdw blurRad="38100" dist="38100" dir="2700000" algn="tl">
                    <a:srgbClr val="000000"/>
                  </a:outerShdw>
                </a:effectLst>
                <a:cs typeface="Arial" charset="0"/>
              </a:rPr>
              <a:t> (</a:t>
            </a:r>
            <a:r>
              <a:rPr lang="en-US" sz="1400" dirty="0">
                <a:solidFill>
                  <a:schemeClr val="tx1"/>
                </a:solidFill>
                <a:cs typeface="Arial" charset="0"/>
              </a:rPr>
              <a:t>n=900)</a:t>
            </a:r>
          </a:p>
        </p:txBody>
      </p:sp>
      <p:sp>
        <p:nvSpPr>
          <p:cNvPr id="36892" name="Rectangle 28"/>
          <p:cNvSpPr>
            <a:spLocks noChangeArrowheads="1"/>
          </p:cNvSpPr>
          <p:nvPr/>
        </p:nvSpPr>
        <p:spPr bwMode="auto">
          <a:xfrm>
            <a:off x="4191000" y="6261843"/>
            <a:ext cx="4633259" cy="282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1250" tIns="40608" rIns="81250" bIns="40608">
            <a:spAutoFit/>
          </a:bodyPr>
          <a:lstStyle/>
          <a:p>
            <a:pPr defTabSz="812302"/>
            <a:r>
              <a:rPr lang="de-CH" sz="1300" dirty="0">
                <a:ea typeface="ＭＳ Ｐゴシック" charset="0"/>
                <a:cs typeface="Arial" charset="0"/>
              </a:rPr>
              <a:t>Adapted from Goss et al. N Engl J Med. 2016;375(3):209-19.</a:t>
            </a:r>
            <a:endParaRPr lang="en-US" sz="1300" dirty="0">
              <a:ea typeface="ＭＳ Ｐゴシック" charset="0"/>
              <a:cs typeface="Arial" charset="0"/>
            </a:endParaRPr>
          </a:p>
        </p:txBody>
      </p:sp>
      <p:sp>
        <p:nvSpPr>
          <p:cNvPr id="2" name="Rectangle 1">
            <a:extLst>
              <a:ext uri="{FF2B5EF4-FFF2-40B4-BE49-F238E27FC236}">
                <a16:creationId xmlns:a16="http://schemas.microsoft.com/office/drawing/2014/main" id="{DD92820A-F34C-F3BC-4A4F-623CF90F4637}"/>
              </a:ext>
            </a:extLst>
          </p:cNvPr>
          <p:cNvSpPr/>
          <p:nvPr/>
        </p:nvSpPr>
        <p:spPr>
          <a:xfrm>
            <a:off x="1371600" y="0"/>
            <a:ext cx="1447800" cy="381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201B309-DC7F-A914-EDDA-6F3F08CBD4BC}"/>
              </a:ext>
            </a:extLst>
          </p:cNvPr>
          <p:cNvSpPr txBox="1"/>
          <p:nvPr/>
        </p:nvSpPr>
        <p:spPr>
          <a:xfrm>
            <a:off x="1295400" y="2819400"/>
            <a:ext cx="766107" cy="461665"/>
          </a:xfrm>
          <a:prstGeom prst="rect">
            <a:avLst/>
          </a:prstGeom>
          <a:noFill/>
        </p:spPr>
        <p:txBody>
          <a:bodyPr wrap="none" rtlCol="0">
            <a:spAutoFit/>
          </a:bodyPr>
          <a:lstStyle/>
          <a:p>
            <a:r>
              <a:rPr lang="en-US" dirty="0"/>
              <a:t>Tam</a:t>
            </a:r>
          </a:p>
        </p:txBody>
      </p:sp>
      <p:sp>
        <p:nvSpPr>
          <p:cNvPr id="5" name="TextBox 4">
            <a:extLst>
              <a:ext uri="{FF2B5EF4-FFF2-40B4-BE49-F238E27FC236}">
                <a16:creationId xmlns:a16="http://schemas.microsoft.com/office/drawing/2014/main" id="{BA8B5723-6D74-3D0E-E110-F25DEDEA7A4F}"/>
              </a:ext>
            </a:extLst>
          </p:cNvPr>
          <p:cNvSpPr txBox="1"/>
          <p:nvPr/>
        </p:nvSpPr>
        <p:spPr>
          <a:xfrm>
            <a:off x="4038600" y="2586335"/>
            <a:ext cx="633507" cy="369332"/>
          </a:xfrm>
          <a:prstGeom prst="rect">
            <a:avLst/>
          </a:prstGeom>
          <a:noFill/>
        </p:spPr>
        <p:txBody>
          <a:bodyPr wrap="none" rtlCol="0">
            <a:spAutoFit/>
          </a:bodyPr>
          <a:lstStyle/>
          <a:p>
            <a:r>
              <a:rPr lang="en-US" sz="1800" dirty="0" err="1"/>
              <a:t>Plac</a:t>
            </a:r>
            <a:endParaRPr lang="en-US" sz="1800" dirty="0"/>
          </a:p>
        </p:txBody>
      </p:sp>
      <p:sp>
        <p:nvSpPr>
          <p:cNvPr id="6" name="TextBox 5">
            <a:extLst>
              <a:ext uri="{FF2B5EF4-FFF2-40B4-BE49-F238E27FC236}">
                <a16:creationId xmlns:a16="http://schemas.microsoft.com/office/drawing/2014/main" id="{88CC11E2-2B07-2EB1-AD09-206AB8FB3136}"/>
              </a:ext>
            </a:extLst>
          </p:cNvPr>
          <p:cNvSpPr txBox="1"/>
          <p:nvPr/>
        </p:nvSpPr>
        <p:spPr>
          <a:xfrm>
            <a:off x="4038600" y="3212068"/>
            <a:ext cx="505267" cy="369332"/>
          </a:xfrm>
          <a:prstGeom prst="rect">
            <a:avLst/>
          </a:prstGeom>
          <a:noFill/>
        </p:spPr>
        <p:txBody>
          <a:bodyPr wrap="none" rtlCol="0">
            <a:spAutoFit/>
          </a:bodyPr>
          <a:lstStyle/>
          <a:p>
            <a:r>
              <a:rPr lang="en-US" sz="1800" dirty="0"/>
              <a:t>Let</a:t>
            </a:r>
          </a:p>
        </p:txBody>
      </p:sp>
      <p:sp>
        <p:nvSpPr>
          <p:cNvPr id="7" name="TextBox 6">
            <a:extLst>
              <a:ext uri="{FF2B5EF4-FFF2-40B4-BE49-F238E27FC236}">
                <a16:creationId xmlns:a16="http://schemas.microsoft.com/office/drawing/2014/main" id="{E56B6A9F-C8B3-9DCE-17B8-B580216EF620}"/>
              </a:ext>
            </a:extLst>
          </p:cNvPr>
          <p:cNvSpPr txBox="1"/>
          <p:nvPr/>
        </p:nvSpPr>
        <p:spPr>
          <a:xfrm>
            <a:off x="6858000" y="2983468"/>
            <a:ext cx="582211" cy="338554"/>
          </a:xfrm>
          <a:prstGeom prst="rect">
            <a:avLst/>
          </a:prstGeom>
          <a:noFill/>
        </p:spPr>
        <p:txBody>
          <a:bodyPr wrap="none" rtlCol="0">
            <a:spAutoFit/>
          </a:bodyPr>
          <a:lstStyle/>
          <a:p>
            <a:r>
              <a:rPr lang="en-US" sz="1600" dirty="0" err="1"/>
              <a:t>Plac</a:t>
            </a:r>
            <a:endParaRPr lang="en-US" sz="1600" dirty="0"/>
          </a:p>
        </p:txBody>
      </p:sp>
      <p:sp>
        <p:nvSpPr>
          <p:cNvPr id="8" name="TextBox 7">
            <a:extLst>
              <a:ext uri="{FF2B5EF4-FFF2-40B4-BE49-F238E27FC236}">
                <a16:creationId xmlns:a16="http://schemas.microsoft.com/office/drawing/2014/main" id="{6BEB6AF1-57D4-C35E-4BCF-F9455060A5AE}"/>
              </a:ext>
            </a:extLst>
          </p:cNvPr>
          <p:cNvSpPr txBox="1"/>
          <p:nvPr/>
        </p:nvSpPr>
        <p:spPr>
          <a:xfrm>
            <a:off x="6858000" y="3429000"/>
            <a:ext cx="433132" cy="307777"/>
          </a:xfrm>
          <a:prstGeom prst="rect">
            <a:avLst/>
          </a:prstGeom>
          <a:noFill/>
        </p:spPr>
        <p:txBody>
          <a:bodyPr wrap="none" rtlCol="0">
            <a:spAutoFit/>
          </a:bodyPr>
          <a:lstStyle/>
          <a:p>
            <a:r>
              <a:rPr lang="en-US" sz="1400" dirty="0"/>
              <a:t>Let</a:t>
            </a:r>
          </a:p>
        </p:txBody>
      </p:sp>
    </p:spTree>
    <p:extLst>
      <p:ext uri="{BB962C8B-B14F-4D97-AF65-F5344CB8AC3E}">
        <p14:creationId xmlns:p14="http://schemas.microsoft.com/office/powerpoint/2010/main" val="32403702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41288" y="328613"/>
            <a:ext cx="9002712" cy="1295400"/>
          </a:xfrm>
        </p:spPr>
        <p:txBody>
          <a:bodyPr/>
          <a:lstStyle/>
          <a:p>
            <a:r>
              <a:rPr lang="en-US" sz="2800" dirty="0">
                <a:solidFill>
                  <a:srgbClr val="7030A0"/>
                </a:solidFill>
              </a:rPr>
              <a:t>MA.17R: </a:t>
            </a:r>
            <a:br>
              <a:rPr lang="en-US" sz="2800" dirty="0">
                <a:solidFill>
                  <a:srgbClr val="7030A0"/>
                </a:solidFill>
              </a:rPr>
            </a:br>
            <a:r>
              <a:rPr lang="en-US" sz="2000" dirty="0">
                <a:solidFill>
                  <a:srgbClr val="7030A0"/>
                </a:solidFill>
              </a:rPr>
              <a:t>Extending Adjuvant Letrozole for 5 Years after Completing Either:</a:t>
            </a:r>
            <a:br>
              <a:rPr lang="en-US" sz="2000" dirty="0">
                <a:solidFill>
                  <a:srgbClr val="7030A0"/>
                </a:solidFill>
              </a:rPr>
            </a:br>
            <a:r>
              <a:rPr lang="en-US" sz="1800" b="0" dirty="0">
                <a:solidFill>
                  <a:srgbClr val="7030A0"/>
                </a:solidFill>
              </a:rPr>
              <a:t>5 years of AI alone OR 5 years Tamoxifen followed by 5 years AI</a:t>
            </a:r>
            <a:endParaRPr lang="en-US" sz="2000" b="0" dirty="0">
              <a:solidFill>
                <a:srgbClr val="7030A0"/>
              </a:solidFill>
            </a:endParaRPr>
          </a:p>
        </p:txBody>
      </p:sp>
      <p:sp>
        <p:nvSpPr>
          <p:cNvPr id="3" name="Content Placeholder 2"/>
          <p:cNvSpPr>
            <a:spLocks noGrp="1"/>
          </p:cNvSpPr>
          <p:nvPr>
            <p:ph idx="4294967295"/>
          </p:nvPr>
        </p:nvSpPr>
        <p:spPr>
          <a:xfrm>
            <a:off x="914400" y="1865313"/>
            <a:ext cx="8229600" cy="2403475"/>
          </a:xfrm>
        </p:spPr>
        <p:txBody>
          <a:bodyPr/>
          <a:lstStyle/>
          <a:p>
            <a:pPr>
              <a:spcBef>
                <a:spcPts val="0"/>
              </a:spcBef>
            </a:pPr>
            <a:r>
              <a:rPr lang="en-US" b="0" dirty="0"/>
              <a:t>Total of 1918 patients, median FU 6.3 years</a:t>
            </a:r>
          </a:p>
          <a:p>
            <a:pPr lvl="1">
              <a:spcBef>
                <a:spcPts val="0"/>
              </a:spcBef>
            </a:pPr>
            <a:r>
              <a:rPr lang="en-US" b="0" dirty="0"/>
              <a:t>Median age 65</a:t>
            </a:r>
          </a:p>
          <a:p>
            <a:pPr lvl="1">
              <a:spcBef>
                <a:spcPts val="0"/>
              </a:spcBef>
            </a:pPr>
            <a:r>
              <a:rPr lang="en-US" b="0" dirty="0"/>
              <a:t>Median time from diagnosis 10 years</a:t>
            </a:r>
          </a:p>
          <a:p>
            <a:pPr lvl="1">
              <a:spcBef>
                <a:spcPts val="0"/>
              </a:spcBef>
            </a:pPr>
            <a:r>
              <a:rPr lang="en-US" b="0" dirty="0"/>
              <a:t>46% node negative</a:t>
            </a:r>
          </a:p>
          <a:p>
            <a:pPr lvl="1">
              <a:spcBef>
                <a:spcPts val="0"/>
              </a:spcBef>
            </a:pPr>
            <a:r>
              <a:rPr lang="en-US" b="0" dirty="0"/>
              <a:t>70% received at least 4.5 years of prior </a:t>
            </a:r>
            <a:r>
              <a:rPr lang="en-US" b="0" dirty="0" err="1"/>
              <a:t>tamoxifen</a:t>
            </a:r>
            <a:r>
              <a:rPr lang="en-US" b="0" dirty="0"/>
              <a:t> </a:t>
            </a:r>
          </a:p>
        </p:txBody>
      </p:sp>
      <p:sp>
        <p:nvSpPr>
          <p:cNvPr id="4" name="TextBox 3"/>
          <p:cNvSpPr txBox="1"/>
          <p:nvPr/>
        </p:nvSpPr>
        <p:spPr>
          <a:xfrm>
            <a:off x="5409777" y="6512883"/>
            <a:ext cx="3495509" cy="307777"/>
          </a:xfrm>
          <a:prstGeom prst="rect">
            <a:avLst/>
          </a:prstGeom>
          <a:noFill/>
        </p:spPr>
        <p:txBody>
          <a:bodyPr wrap="none" rtlCol="0">
            <a:spAutoFit/>
          </a:bodyPr>
          <a:lstStyle/>
          <a:p>
            <a:r>
              <a:rPr lang="de-CH" sz="1400" dirty="0">
                <a:latin typeface="+mn-lt"/>
                <a:ea typeface="ＭＳ Ｐゴシック" charset="0"/>
                <a:cs typeface="Arial" charset="0"/>
              </a:rPr>
              <a:t>Goss et al. N Engl J Med. 2016;375(3):209-19.</a:t>
            </a:r>
            <a:endParaRPr lang="en-US" sz="1400" dirty="0">
              <a:latin typeface="+mn-lt"/>
            </a:endParaRPr>
          </a:p>
        </p:txBody>
      </p:sp>
      <p:grpSp>
        <p:nvGrpSpPr>
          <p:cNvPr id="5" name="Gruppieren 14"/>
          <p:cNvGrpSpPr/>
          <p:nvPr/>
        </p:nvGrpSpPr>
        <p:grpSpPr>
          <a:xfrm>
            <a:off x="4114800" y="3429000"/>
            <a:ext cx="4883871" cy="2971465"/>
            <a:chOff x="1357991" y="709273"/>
            <a:chExt cx="5224174" cy="3930411"/>
          </a:xfrm>
        </p:grpSpPr>
        <p:pic>
          <p:nvPicPr>
            <p:cNvPr id="6" name="Grafik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57991" y="709273"/>
              <a:ext cx="5224174" cy="3930411"/>
            </a:xfrm>
            <a:prstGeom prst="rect">
              <a:avLst/>
            </a:prstGeom>
          </p:spPr>
        </p:pic>
        <p:sp>
          <p:nvSpPr>
            <p:cNvPr id="7" name="Textfeld 11"/>
            <p:cNvSpPr txBox="1"/>
            <p:nvPr/>
          </p:nvSpPr>
          <p:spPr>
            <a:xfrm>
              <a:off x="2799062" y="2572386"/>
              <a:ext cx="1828800" cy="529233"/>
            </a:xfrm>
            <a:prstGeom prst="rect">
              <a:avLst/>
            </a:prstGeom>
            <a:noFill/>
          </p:spPr>
          <p:txBody>
            <a:bodyPr wrap="square" rtlCol="0">
              <a:spAutoFit/>
            </a:bodyPr>
            <a:lstStyle/>
            <a:p>
              <a:r>
                <a:rPr lang="en-US" sz="2000" dirty="0" err="1"/>
                <a:t>Letrozole</a:t>
              </a:r>
              <a:endParaRPr lang="en-US" sz="2000" dirty="0"/>
            </a:p>
          </p:txBody>
        </p:sp>
        <p:pic>
          <p:nvPicPr>
            <p:cNvPr id="8" name="Grafik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2187" y="3309938"/>
              <a:ext cx="3552825" cy="252412"/>
            </a:xfrm>
            <a:prstGeom prst="rect">
              <a:avLst/>
            </a:prstGeom>
          </p:spPr>
        </p:pic>
        <p:cxnSp>
          <p:nvCxnSpPr>
            <p:cNvPr id="9" name="Gerader Verbinder 5"/>
            <p:cNvCxnSpPr/>
            <p:nvPr/>
          </p:nvCxnSpPr>
          <p:spPr>
            <a:xfrm>
              <a:off x="2362200" y="2952750"/>
              <a:ext cx="381000" cy="0"/>
            </a:xfrm>
            <a:prstGeom prst="line">
              <a:avLst/>
            </a:prstGeom>
            <a:ln w="38100"/>
          </p:spPr>
          <p:style>
            <a:lnRef idx="1">
              <a:schemeClr val="dk1"/>
            </a:lnRef>
            <a:fillRef idx="0">
              <a:schemeClr val="dk1"/>
            </a:fillRef>
            <a:effectRef idx="0">
              <a:schemeClr val="dk1"/>
            </a:effectRef>
            <a:fontRef idx="minor">
              <a:schemeClr val="tx1"/>
            </a:fontRef>
          </p:style>
        </p:cxnSp>
        <p:pic>
          <p:nvPicPr>
            <p:cNvPr id="10" name="Grafik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86000" y="3251127"/>
              <a:ext cx="581025" cy="285750"/>
            </a:xfrm>
            <a:prstGeom prst="rect">
              <a:avLst/>
            </a:prstGeom>
          </p:spPr>
        </p:pic>
        <p:sp>
          <p:nvSpPr>
            <p:cNvPr id="11" name="Textfeld 12"/>
            <p:cNvSpPr txBox="1"/>
            <p:nvPr/>
          </p:nvSpPr>
          <p:spPr>
            <a:xfrm>
              <a:off x="2823776" y="3077630"/>
              <a:ext cx="1828800" cy="529233"/>
            </a:xfrm>
            <a:prstGeom prst="rect">
              <a:avLst/>
            </a:prstGeom>
            <a:noFill/>
          </p:spPr>
          <p:txBody>
            <a:bodyPr wrap="square" rtlCol="0">
              <a:spAutoFit/>
            </a:bodyPr>
            <a:lstStyle/>
            <a:p>
              <a:r>
                <a:rPr lang="en-US" sz="2000" dirty="0"/>
                <a:t>Placebo</a:t>
              </a:r>
            </a:p>
          </p:txBody>
        </p:sp>
      </p:grpSp>
      <p:sp>
        <p:nvSpPr>
          <p:cNvPr id="12" name="TextBox 11"/>
          <p:cNvSpPr txBox="1"/>
          <p:nvPr/>
        </p:nvSpPr>
        <p:spPr>
          <a:xfrm>
            <a:off x="529192" y="3836907"/>
            <a:ext cx="3249095" cy="3023905"/>
          </a:xfrm>
          <a:prstGeom prst="rect">
            <a:avLst/>
          </a:prstGeom>
          <a:noFill/>
        </p:spPr>
        <p:txBody>
          <a:bodyPr wrap="none" rtlCol="0">
            <a:spAutoFit/>
          </a:bodyPr>
          <a:lstStyle/>
          <a:p>
            <a:pPr>
              <a:spcBef>
                <a:spcPts val="300"/>
              </a:spcBef>
            </a:pPr>
            <a:r>
              <a:rPr lang="en-US" sz="1600" b="1" u="sng" dirty="0"/>
              <a:t>5-year DFS:</a:t>
            </a:r>
          </a:p>
          <a:p>
            <a:pPr>
              <a:spcBef>
                <a:spcPts val="300"/>
              </a:spcBef>
            </a:pPr>
            <a:r>
              <a:rPr lang="en-US" sz="1600" dirty="0"/>
              <a:t>95% LET </a:t>
            </a:r>
            <a:r>
              <a:rPr lang="en-US" sz="1600" dirty="0" err="1"/>
              <a:t>vs</a:t>
            </a:r>
            <a:r>
              <a:rPr lang="en-US" sz="1600" dirty="0"/>
              <a:t> 91% PLAC</a:t>
            </a:r>
          </a:p>
          <a:p>
            <a:pPr>
              <a:spcBef>
                <a:spcPts val="300"/>
              </a:spcBef>
            </a:pPr>
            <a:r>
              <a:rPr lang="en-US" sz="1600" dirty="0"/>
              <a:t>HR DFS 0.66, P=0.01</a:t>
            </a:r>
          </a:p>
          <a:p>
            <a:pPr>
              <a:spcBef>
                <a:spcPts val="300"/>
              </a:spcBef>
            </a:pPr>
            <a:endParaRPr lang="en-US" sz="1600" dirty="0"/>
          </a:p>
          <a:p>
            <a:pPr>
              <a:spcBef>
                <a:spcPts val="300"/>
              </a:spcBef>
            </a:pPr>
            <a:r>
              <a:rPr lang="en-US" sz="1600" b="1" u="sng" dirty="0"/>
              <a:t>DFS events:</a:t>
            </a:r>
          </a:p>
          <a:p>
            <a:pPr>
              <a:spcBef>
                <a:spcPts val="300"/>
              </a:spcBef>
            </a:pPr>
            <a:r>
              <a:rPr lang="en-US" sz="1600" dirty="0"/>
              <a:t>Distant: 42 </a:t>
            </a:r>
            <a:r>
              <a:rPr lang="en-US" sz="1600" dirty="0" err="1"/>
              <a:t>vs</a:t>
            </a:r>
            <a:r>
              <a:rPr lang="en-US" sz="1600" dirty="0"/>
              <a:t> 53 (11 events)</a:t>
            </a:r>
          </a:p>
          <a:p>
            <a:pPr>
              <a:spcBef>
                <a:spcPts val="300"/>
              </a:spcBef>
            </a:pPr>
            <a:r>
              <a:rPr lang="en-US" sz="1600" dirty="0"/>
              <a:t>LRR: 19 </a:t>
            </a:r>
            <a:r>
              <a:rPr lang="en-US" sz="1600" dirty="0" err="1"/>
              <a:t>vs</a:t>
            </a:r>
            <a:r>
              <a:rPr lang="en-US" sz="1600" dirty="0"/>
              <a:t> 30 (11 events)</a:t>
            </a:r>
          </a:p>
          <a:p>
            <a:pPr>
              <a:spcBef>
                <a:spcPts val="300"/>
              </a:spcBef>
            </a:pPr>
            <a:r>
              <a:rPr lang="en-US" sz="1600" dirty="0"/>
              <a:t>Bone: 28 </a:t>
            </a:r>
            <a:r>
              <a:rPr lang="en-US" sz="1600" dirty="0" err="1"/>
              <a:t>vs</a:t>
            </a:r>
            <a:r>
              <a:rPr lang="en-US" sz="1600" dirty="0"/>
              <a:t> 37</a:t>
            </a:r>
          </a:p>
          <a:p>
            <a:pPr>
              <a:spcBef>
                <a:spcPts val="300"/>
              </a:spcBef>
            </a:pPr>
            <a:r>
              <a:rPr lang="en-US" sz="1600" b="1" dirty="0"/>
              <a:t>New CL breast cancer: 13 </a:t>
            </a:r>
            <a:r>
              <a:rPr lang="en-US" sz="1600" b="1" dirty="0" err="1"/>
              <a:t>vs</a:t>
            </a:r>
            <a:r>
              <a:rPr lang="en-US" sz="1600" b="1" dirty="0"/>
              <a:t> 31</a:t>
            </a:r>
          </a:p>
          <a:p>
            <a:pPr>
              <a:spcBef>
                <a:spcPts val="300"/>
              </a:spcBef>
            </a:pPr>
            <a:endParaRPr lang="en-US" dirty="0"/>
          </a:p>
        </p:txBody>
      </p:sp>
      <p:sp>
        <p:nvSpPr>
          <p:cNvPr id="13" name="Rectangle 12">
            <a:extLst>
              <a:ext uri="{FF2B5EF4-FFF2-40B4-BE49-F238E27FC236}">
                <a16:creationId xmlns:a16="http://schemas.microsoft.com/office/drawing/2014/main" id="{AB9B98CE-9209-27A7-BB8E-1AB51DC2A083}"/>
              </a:ext>
            </a:extLst>
          </p:cNvPr>
          <p:cNvSpPr/>
          <p:nvPr/>
        </p:nvSpPr>
        <p:spPr>
          <a:xfrm>
            <a:off x="1371600" y="0"/>
            <a:ext cx="1447800" cy="381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35173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04800"/>
            <a:ext cx="9144000" cy="1143000"/>
          </a:xfrm>
        </p:spPr>
        <p:txBody>
          <a:bodyPr/>
          <a:lstStyle/>
          <a:p>
            <a:r>
              <a:rPr lang="en-US" sz="2400" dirty="0">
                <a:solidFill>
                  <a:srgbClr val="7030A0"/>
                </a:solidFill>
              </a:rPr>
              <a:t>Survival and Toxicity, Contralateral Breast Cancer in MA 17R</a:t>
            </a:r>
          </a:p>
        </p:txBody>
      </p:sp>
      <p:sp>
        <p:nvSpPr>
          <p:cNvPr id="3" name="Content Placeholder 2"/>
          <p:cNvSpPr>
            <a:spLocks noGrp="1"/>
          </p:cNvSpPr>
          <p:nvPr>
            <p:ph idx="4294967295"/>
          </p:nvPr>
        </p:nvSpPr>
        <p:spPr>
          <a:xfrm>
            <a:off x="0" y="1584325"/>
            <a:ext cx="4319130" cy="3106583"/>
          </a:xfrm>
        </p:spPr>
        <p:txBody>
          <a:bodyPr>
            <a:normAutofit/>
          </a:bodyPr>
          <a:lstStyle/>
          <a:p>
            <a:r>
              <a:rPr lang="en-US" sz="2000" b="0" dirty="0"/>
              <a:t>5-year OS:</a:t>
            </a:r>
          </a:p>
          <a:p>
            <a:pPr lvl="1"/>
            <a:r>
              <a:rPr lang="en-US" sz="1400" b="0" dirty="0"/>
              <a:t>93% LET vs. 94% PLA (HR 0.97, P = NS)</a:t>
            </a:r>
          </a:p>
          <a:p>
            <a:r>
              <a:rPr lang="en-US" sz="2000" b="0" dirty="0"/>
              <a:t>DFS post-hoc sensitivity analysis including all deaths </a:t>
            </a:r>
            <a:r>
              <a:rPr lang="en-US" sz="1800" b="0" dirty="0"/>
              <a:t>(not second non breast primary cancers) </a:t>
            </a:r>
          </a:p>
          <a:p>
            <a:pPr marL="707593" lvl="2" indent="0">
              <a:buNone/>
            </a:pPr>
            <a:r>
              <a:rPr lang="en-US" sz="1400" b="0" dirty="0"/>
              <a:t>-L: 90% vs P: 88%  (HR 0.8, p=0.6)</a:t>
            </a:r>
          </a:p>
          <a:p>
            <a:r>
              <a:rPr lang="en-US" sz="2000" b="0" dirty="0"/>
              <a:t>Fractures</a:t>
            </a:r>
          </a:p>
          <a:p>
            <a:pPr lvl="1"/>
            <a:r>
              <a:rPr lang="en-US" sz="1400" b="0" dirty="0"/>
              <a:t>14 </a:t>
            </a:r>
            <a:r>
              <a:rPr lang="en-US" sz="1400" b="0" dirty="0" err="1"/>
              <a:t>vs</a:t>
            </a:r>
            <a:r>
              <a:rPr lang="en-US" sz="1400" b="0" dirty="0"/>
              <a:t> 9% (spine, wrist and femur predominated)</a:t>
            </a:r>
          </a:p>
          <a:p>
            <a:r>
              <a:rPr lang="en-US" sz="2000" b="0" dirty="0"/>
              <a:t>New onset osteoporosis</a:t>
            </a:r>
          </a:p>
          <a:p>
            <a:pPr lvl="1"/>
            <a:r>
              <a:rPr lang="en-US" sz="1400" b="0" dirty="0"/>
              <a:t>11 </a:t>
            </a:r>
            <a:r>
              <a:rPr lang="en-US" sz="1400" b="0" dirty="0" err="1"/>
              <a:t>vs</a:t>
            </a:r>
            <a:r>
              <a:rPr lang="en-US" sz="1400" b="0" dirty="0"/>
              <a:t> 6%</a:t>
            </a:r>
          </a:p>
          <a:p>
            <a:endParaRPr lang="en-US" sz="2400" dirty="0"/>
          </a:p>
        </p:txBody>
      </p:sp>
      <p:grpSp>
        <p:nvGrpSpPr>
          <p:cNvPr id="4" name="Gruppieren 15"/>
          <p:cNvGrpSpPr/>
          <p:nvPr/>
        </p:nvGrpSpPr>
        <p:grpSpPr>
          <a:xfrm>
            <a:off x="4600122" y="2315662"/>
            <a:ext cx="4315278" cy="2388309"/>
            <a:chOff x="454433" y="797630"/>
            <a:chExt cx="5717767" cy="3831227"/>
          </a:xfrm>
        </p:grpSpPr>
        <p:pic>
          <p:nvPicPr>
            <p:cNvPr id="5"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4433" y="797630"/>
              <a:ext cx="5717767" cy="3831227"/>
            </a:xfrm>
            <a:prstGeom prst="rect">
              <a:avLst/>
            </a:prstGeom>
          </p:spPr>
        </p:pic>
        <p:sp>
          <p:nvSpPr>
            <p:cNvPr id="6" name="TextBox 5"/>
            <p:cNvSpPr txBox="1"/>
            <p:nvPr/>
          </p:nvSpPr>
          <p:spPr>
            <a:xfrm>
              <a:off x="1798742" y="1306383"/>
              <a:ext cx="1981200" cy="493723"/>
            </a:xfrm>
            <a:prstGeom prst="rect">
              <a:avLst/>
            </a:prstGeom>
            <a:solidFill>
              <a:srgbClr val="FFFFFF"/>
            </a:solidFill>
          </p:spPr>
          <p:txBody>
            <a:bodyPr wrap="square" rtlCol="0">
              <a:spAutoFit/>
            </a:bodyPr>
            <a:lstStyle/>
            <a:p>
              <a:r>
                <a:rPr lang="en-US" sz="1400" dirty="0"/>
                <a:t>Placebo</a:t>
              </a:r>
            </a:p>
          </p:txBody>
        </p:sp>
        <p:sp>
          <p:nvSpPr>
            <p:cNvPr id="7" name="TextBox 6"/>
            <p:cNvSpPr txBox="1"/>
            <p:nvPr/>
          </p:nvSpPr>
          <p:spPr>
            <a:xfrm>
              <a:off x="1787018" y="1774329"/>
              <a:ext cx="1981200" cy="493723"/>
            </a:xfrm>
            <a:prstGeom prst="rect">
              <a:avLst/>
            </a:prstGeom>
            <a:solidFill>
              <a:srgbClr val="FFFFFF"/>
            </a:solidFill>
          </p:spPr>
          <p:txBody>
            <a:bodyPr wrap="square" rtlCol="0">
              <a:spAutoFit/>
            </a:bodyPr>
            <a:lstStyle/>
            <a:p>
              <a:r>
                <a:rPr lang="en-US" sz="1400" dirty="0" err="1"/>
                <a:t>Letrozole</a:t>
              </a:r>
              <a:endParaRPr lang="en-US" sz="1400" dirty="0"/>
            </a:p>
          </p:txBody>
        </p:sp>
        <p:cxnSp>
          <p:nvCxnSpPr>
            <p:cNvPr id="8" name="Gerader Verbinder 13"/>
            <p:cNvCxnSpPr/>
            <p:nvPr/>
          </p:nvCxnSpPr>
          <p:spPr>
            <a:xfrm>
              <a:off x="1219200" y="2088544"/>
              <a:ext cx="533400" cy="0"/>
            </a:xfrm>
            <a:prstGeom prst="line">
              <a:avLst/>
            </a:prstGeom>
            <a:ln w="19050">
              <a:prstDash val="solid"/>
            </a:ln>
            <a:effectLst/>
          </p:spPr>
          <p:style>
            <a:lnRef idx="2">
              <a:schemeClr val="dk1"/>
            </a:lnRef>
            <a:fillRef idx="0">
              <a:schemeClr val="dk1"/>
            </a:fillRef>
            <a:effectRef idx="1">
              <a:schemeClr val="dk1"/>
            </a:effectRef>
            <a:fontRef idx="minor">
              <a:schemeClr val="tx1"/>
            </a:fontRef>
          </p:style>
        </p:cxnSp>
        <p:cxnSp>
          <p:nvCxnSpPr>
            <p:cNvPr id="9" name="Gerader Verbinder 14"/>
            <p:cNvCxnSpPr/>
            <p:nvPr/>
          </p:nvCxnSpPr>
          <p:spPr>
            <a:xfrm>
              <a:off x="1219200" y="1620598"/>
              <a:ext cx="533400" cy="0"/>
            </a:xfrm>
            <a:prstGeom prst="line">
              <a:avLst/>
            </a:prstGeom>
            <a:ln w="19050">
              <a:prstDash val="sysDot"/>
            </a:ln>
            <a:effectLst/>
          </p:spPr>
          <p:style>
            <a:lnRef idx="2">
              <a:schemeClr val="dk1"/>
            </a:lnRef>
            <a:fillRef idx="0">
              <a:schemeClr val="dk1"/>
            </a:fillRef>
            <a:effectRef idx="1">
              <a:schemeClr val="dk1"/>
            </a:effectRef>
            <a:fontRef idx="minor">
              <a:schemeClr val="tx1"/>
            </a:fontRef>
          </p:style>
        </p:cxnSp>
        <p:sp>
          <p:nvSpPr>
            <p:cNvPr id="10" name="Rechteck 12"/>
            <p:cNvSpPr/>
            <p:nvPr/>
          </p:nvSpPr>
          <p:spPr>
            <a:xfrm>
              <a:off x="1885876" y="4135954"/>
              <a:ext cx="2569698" cy="15240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99"/>
                </a:solidFill>
              </a:endParaRPr>
            </a:p>
          </p:txBody>
        </p:sp>
      </p:grpSp>
      <p:sp>
        <p:nvSpPr>
          <p:cNvPr id="12" name="TextBox 11"/>
          <p:cNvSpPr txBox="1"/>
          <p:nvPr/>
        </p:nvSpPr>
        <p:spPr>
          <a:xfrm>
            <a:off x="7080720" y="2636388"/>
            <a:ext cx="1781086" cy="523220"/>
          </a:xfrm>
          <a:prstGeom prst="rect">
            <a:avLst/>
          </a:prstGeom>
          <a:noFill/>
        </p:spPr>
        <p:txBody>
          <a:bodyPr wrap="square" rtlCol="0">
            <a:spAutoFit/>
          </a:bodyPr>
          <a:lstStyle/>
          <a:p>
            <a:r>
              <a:rPr lang="en-US" sz="1400" dirty="0">
                <a:solidFill>
                  <a:srgbClr val="000099"/>
                </a:solidFill>
              </a:rPr>
              <a:t>HR 0.42</a:t>
            </a:r>
          </a:p>
          <a:p>
            <a:r>
              <a:rPr lang="en-US" sz="1400" dirty="0">
                <a:solidFill>
                  <a:srgbClr val="000099"/>
                </a:solidFill>
              </a:rPr>
              <a:t>P = 0.007</a:t>
            </a:r>
          </a:p>
        </p:txBody>
      </p:sp>
      <p:sp>
        <p:nvSpPr>
          <p:cNvPr id="13" name="Rectangle 12"/>
          <p:cNvSpPr/>
          <p:nvPr/>
        </p:nvSpPr>
        <p:spPr>
          <a:xfrm>
            <a:off x="4572000" y="4690908"/>
            <a:ext cx="4434190" cy="369332"/>
          </a:xfrm>
          <a:prstGeom prst="rect">
            <a:avLst/>
          </a:prstGeom>
        </p:spPr>
        <p:txBody>
          <a:bodyPr wrap="square">
            <a:spAutoFit/>
          </a:bodyPr>
          <a:lstStyle/>
          <a:p>
            <a:pPr lvl="1" algn="ctr"/>
            <a:r>
              <a:rPr lang="en-US" sz="1800" dirty="0" err="1"/>
              <a:t>Letrozole</a:t>
            </a:r>
            <a:r>
              <a:rPr lang="en-US" sz="1800" dirty="0"/>
              <a:t>: 0.21% vs. Placebo: 0.49% </a:t>
            </a:r>
          </a:p>
        </p:txBody>
      </p:sp>
      <p:sp>
        <p:nvSpPr>
          <p:cNvPr id="14" name="TextBox 13"/>
          <p:cNvSpPr txBox="1"/>
          <p:nvPr/>
        </p:nvSpPr>
        <p:spPr>
          <a:xfrm>
            <a:off x="4600122" y="1977782"/>
            <a:ext cx="4289847" cy="369332"/>
          </a:xfrm>
          <a:prstGeom prst="rect">
            <a:avLst/>
          </a:prstGeom>
          <a:noFill/>
        </p:spPr>
        <p:txBody>
          <a:bodyPr wrap="square" rtlCol="0">
            <a:spAutoFit/>
          </a:bodyPr>
          <a:lstStyle/>
          <a:p>
            <a:pPr algn="ctr"/>
            <a:r>
              <a:rPr lang="en-US" sz="1800" b="1" dirty="0"/>
              <a:t>Contralateral new breast cancers</a:t>
            </a:r>
          </a:p>
        </p:txBody>
      </p:sp>
      <p:sp>
        <p:nvSpPr>
          <p:cNvPr id="11" name="Rectangle 10">
            <a:extLst>
              <a:ext uri="{FF2B5EF4-FFF2-40B4-BE49-F238E27FC236}">
                <a16:creationId xmlns:a16="http://schemas.microsoft.com/office/drawing/2014/main" id="{9B01D714-05FD-FB25-57D1-B9939A948A81}"/>
              </a:ext>
            </a:extLst>
          </p:cNvPr>
          <p:cNvSpPr/>
          <p:nvPr/>
        </p:nvSpPr>
        <p:spPr>
          <a:xfrm>
            <a:off x="1371600" y="0"/>
            <a:ext cx="1447800" cy="381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D7D52F3-4C19-3815-B885-63FAD7182476}"/>
              </a:ext>
            </a:extLst>
          </p:cNvPr>
          <p:cNvSpPr txBox="1"/>
          <p:nvPr/>
        </p:nvSpPr>
        <p:spPr>
          <a:xfrm>
            <a:off x="5409777" y="6512883"/>
            <a:ext cx="3495509" cy="307777"/>
          </a:xfrm>
          <a:prstGeom prst="rect">
            <a:avLst/>
          </a:prstGeom>
          <a:noFill/>
        </p:spPr>
        <p:txBody>
          <a:bodyPr wrap="none" rtlCol="0">
            <a:spAutoFit/>
          </a:bodyPr>
          <a:lstStyle/>
          <a:p>
            <a:r>
              <a:rPr lang="de-CH" sz="1400" dirty="0">
                <a:latin typeface="+mn-lt"/>
                <a:ea typeface="ＭＳ Ｐゴシック" charset="0"/>
                <a:cs typeface="Arial" charset="0"/>
              </a:rPr>
              <a:t>Goss et al. N Engl J Med. 2016;375(3):209-19.</a:t>
            </a:r>
            <a:endParaRPr lang="en-US" sz="1400" dirty="0">
              <a:latin typeface="+mn-lt"/>
            </a:endParaRPr>
          </a:p>
        </p:txBody>
      </p:sp>
    </p:spTree>
    <p:extLst>
      <p:ext uri="{BB962C8B-B14F-4D97-AF65-F5344CB8AC3E}">
        <p14:creationId xmlns:p14="http://schemas.microsoft.com/office/powerpoint/2010/main" val="7546097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E2C59C9-9C60-424D-4358-3C22A7F45F92}"/>
              </a:ext>
            </a:extLst>
          </p:cNvPr>
          <p:cNvSpPr>
            <a:spLocks noGrp="1"/>
          </p:cNvSpPr>
          <p:nvPr>
            <p:ph type="title"/>
          </p:nvPr>
        </p:nvSpPr>
        <p:spPr>
          <a:xfrm>
            <a:off x="628650" y="732338"/>
            <a:ext cx="7886700" cy="752475"/>
          </a:xfrm>
        </p:spPr>
        <p:txBody>
          <a:bodyPr>
            <a:normAutofit fontScale="90000"/>
          </a:bodyPr>
          <a:lstStyle/>
          <a:p>
            <a:r>
              <a:rPr lang="en-US" dirty="0">
                <a:solidFill>
                  <a:srgbClr val="7030A0"/>
                </a:solidFill>
              </a:rPr>
              <a:t>Cancer statistics 2025, </a:t>
            </a:r>
            <a:br>
              <a:rPr lang="en-US" dirty="0">
                <a:solidFill>
                  <a:srgbClr val="7030A0"/>
                </a:solidFill>
              </a:rPr>
            </a:br>
            <a:r>
              <a:rPr lang="en-US" sz="2200" dirty="0">
                <a:solidFill>
                  <a:srgbClr val="7030A0"/>
                </a:solidFill>
              </a:rPr>
              <a:t>CA 75:2025</a:t>
            </a:r>
            <a:endParaRPr lang="en-US" dirty="0">
              <a:solidFill>
                <a:srgbClr val="7030A0"/>
              </a:solidFill>
            </a:endParaRPr>
          </a:p>
        </p:txBody>
      </p:sp>
      <p:pic>
        <p:nvPicPr>
          <p:cNvPr id="7" name="Picture 6">
            <a:extLst>
              <a:ext uri="{FF2B5EF4-FFF2-40B4-BE49-F238E27FC236}">
                <a16:creationId xmlns:a16="http://schemas.microsoft.com/office/drawing/2014/main" id="{371E7E89-BD8C-76BB-A864-6BC2B0ECA5C0}"/>
              </a:ext>
            </a:extLst>
          </p:cNvPr>
          <p:cNvPicPr>
            <a:picLocks noChangeAspect="1"/>
          </p:cNvPicPr>
          <p:nvPr/>
        </p:nvPicPr>
        <p:blipFill>
          <a:blip r:embed="rId2"/>
          <a:srcRect r="2077" b="2"/>
          <a:stretch>
            <a:fillRect/>
          </a:stretch>
        </p:blipFill>
        <p:spPr>
          <a:xfrm>
            <a:off x="628650" y="1727201"/>
            <a:ext cx="7886700" cy="4449763"/>
          </a:xfrm>
          <a:prstGeom prst="rect">
            <a:avLst/>
          </a:prstGeom>
          <a:noFill/>
        </p:spPr>
      </p:pic>
      <p:sp>
        <p:nvSpPr>
          <p:cNvPr id="2" name="Slide Number Placeholder 1">
            <a:extLst>
              <a:ext uri="{FF2B5EF4-FFF2-40B4-BE49-F238E27FC236}">
                <a16:creationId xmlns:a16="http://schemas.microsoft.com/office/drawing/2014/main" id="{B3C03260-CD74-A657-67D1-C3889BA265B6}"/>
              </a:ext>
            </a:extLst>
          </p:cNvPr>
          <p:cNvSpPr>
            <a:spLocks noGrp="1"/>
          </p:cNvSpPr>
          <p:nvPr>
            <p:ph type="sldNum" sz="quarter" idx="12"/>
          </p:nvPr>
        </p:nvSpPr>
        <p:spPr>
          <a:xfrm>
            <a:off x="8737498" y="6108950"/>
            <a:ext cx="350520" cy="365125"/>
          </a:xfrm>
        </p:spPr>
        <p:txBody>
          <a:bodyPr anchor="ctr">
            <a:normAutofit/>
          </a:bodyPr>
          <a:lstStyle/>
          <a:p>
            <a:pPr>
              <a:spcAft>
                <a:spcPts val="600"/>
              </a:spcAft>
            </a:pPr>
            <a:fld id="{9CF06D28-0BE3-284D-A172-81E312E501C2}" type="slidenum">
              <a:rPr lang="en-US" smtClean="0"/>
              <a:pPr>
                <a:spcAft>
                  <a:spcPts val="600"/>
                </a:spcAft>
              </a:pPr>
              <a:t>4</a:t>
            </a:fld>
            <a:endParaRPr lang="en-US"/>
          </a:p>
        </p:txBody>
      </p:sp>
      <p:sp>
        <p:nvSpPr>
          <p:cNvPr id="8" name="TextBox 7">
            <a:extLst>
              <a:ext uri="{FF2B5EF4-FFF2-40B4-BE49-F238E27FC236}">
                <a16:creationId xmlns:a16="http://schemas.microsoft.com/office/drawing/2014/main" id="{00908DEA-DE02-A152-974E-36A4976CB169}"/>
              </a:ext>
            </a:extLst>
          </p:cNvPr>
          <p:cNvSpPr txBox="1"/>
          <p:nvPr/>
        </p:nvSpPr>
        <p:spPr>
          <a:xfrm>
            <a:off x="2743200" y="6243935"/>
            <a:ext cx="2616422" cy="461665"/>
          </a:xfrm>
          <a:prstGeom prst="rect">
            <a:avLst/>
          </a:prstGeom>
          <a:noFill/>
        </p:spPr>
        <p:txBody>
          <a:bodyPr wrap="none" rtlCol="0">
            <a:spAutoFit/>
          </a:bodyPr>
          <a:lstStyle/>
          <a:p>
            <a:r>
              <a:rPr lang="en-US" dirty="0"/>
              <a:t>Stage Distribution</a:t>
            </a:r>
          </a:p>
        </p:txBody>
      </p:sp>
    </p:spTree>
    <p:extLst>
      <p:ext uri="{BB962C8B-B14F-4D97-AF65-F5344CB8AC3E}">
        <p14:creationId xmlns:p14="http://schemas.microsoft.com/office/powerpoint/2010/main" val="23390156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AD77C9-3026-EB4B-A1A9-1EF6330C8D9C}" type="slidenum">
              <a:rPr kumimoji="0" lang="en-US" sz="1200" b="1"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200" b="1" i="0" u="none" strike="noStrike" kern="1200" cap="none" spc="0" normalizeH="0" baseline="0" noProof="0">
              <a:ln>
                <a:noFill/>
              </a:ln>
              <a:solidFill>
                <a:prstClr val="white"/>
              </a:solidFill>
              <a:effectLst/>
              <a:uLnTx/>
              <a:uFillTx/>
              <a:latin typeface="Arial" charset="0"/>
              <a:ea typeface="ヒラギノ角ゴ Pro W3" charset="0"/>
            </a:endParaRPr>
          </a:p>
        </p:txBody>
      </p:sp>
      <p:sp>
        <p:nvSpPr>
          <p:cNvPr id="2" name="Title 1"/>
          <p:cNvSpPr>
            <a:spLocks noGrp="1"/>
          </p:cNvSpPr>
          <p:nvPr>
            <p:ph type="title" idx="4294967295"/>
          </p:nvPr>
        </p:nvSpPr>
        <p:spPr>
          <a:xfrm>
            <a:off x="0" y="-22225"/>
            <a:ext cx="8837613" cy="1012825"/>
          </a:xfrm>
        </p:spPr>
        <p:txBody>
          <a:bodyPr/>
          <a:lstStyle/>
          <a:p>
            <a:pPr algn="ctr"/>
            <a:r>
              <a:rPr lang="en-US" dirty="0">
                <a:solidFill>
                  <a:srgbClr val="7030A0"/>
                </a:solidFill>
              </a:rPr>
              <a:t>Side Effects</a:t>
            </a:r>
          </a:p>
        </p:txBody>
      </p:sp>
      <p:sp>
        <p:nvSpPr>
          <p:cNvPr id="6" name="Rectangle 5"/>
          <p:cNvSpPr/>
          <p:nvPr/>
        </p:nvSpPr>
        <p:spPr>
          <a:xfrm>
            <a:off x="250521" y="1161718"/>
            <a:ext cx="4158641" cy="3970751"/>
          </a:xfrm>
          <a:prstGeom prst="rect">
            <a:avLst/>
          </a:prstGeom>
          <a:noFill/>
          <a:ln>
            <a:solidFill>
              <a:srgbClr val="544C7A"/>
            </a:solidFill>
          </a:ln>
        </p:spPr>
        <p:style>
          <a:lnRef idx="0">
            <a:scrgbClr r="0" g="0" b="0"/>
          </a:lnRef>
          <a:fillRef idx="0">
            <a:scrgbClr r="0" g="0" b="0"/>
          </a:fillRef>
          <a:effectRef idx="0">
            <a:scrgbClr r="0" g="0" b="0"/>
          </a:effectRef>
          <a:fontRef idx="minor">
            <a:schemeClr val="lt1"/>
          </a:fontRef>
        </p:style>
        <p:txBody>
          <a:bodyPr rtlCol="0" anchor="t"/>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sng" strike="noStrike" kern="1200" cap="none" spc="0" normalizeH="0" baseline="0" noProof="0" dirty="0">
                <a:ln>
                  <a:noFill/>
                </a:ln>
                <a:solidFill>
                  <a:srgbClr val="595959">
                    <a:lumMod val="75000"/>
                  </a:srgbClr>
                </a:solidFill>
                <a:effectLst/>
                <a:uLnTx/>
                <a:uFillTx/>
                <a:latin typeface="Arial"/>
                <a:ea typeface="+mn-ea"/>
                <a:cs typeface="+mn-cs"/>
              </a:rPr>
              <a:t>Aromatase Inhibitors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595959">
                  <a:lumMod val="75000"/>
                </a:srgbClr>
              </a:solidFill>
              <a:effectLst/>
              <a:uLnTx/>
              <a:uFillTx/>
              <a:latin typeface="Arial"/>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595959">
                    <a:lumMod val="75000"/>
                  </a:srgbClr>
                </a:solidFill>
                <a:effectLst/>
                <a:uLnTx/>
                <a:uFillTx/>
                <a:latin typeface="Arial"/>
                <a:ea typeface="+mn-ea"/>
                <a:cs typeface="+mn-cs"/>
              </a:rPr>
              <a:t>Osteoporosis</a:t>
            </a: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595959">
                    <a:lumMod val="75000"/>
                  </a:srgbClr>
                </a:solidFill>
                <a:effectLst/>
                <a:uLnTx/>
                <a:uFillTx/>
                <a:latin typeface="Arial"/>
                <a:ea typeface="+mn-ea"/>
                <a:cs typeface="+mn-cs"/>
              </a:rPr>
              <a:t>Fractures</a:t>
            </a: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595959">
                    <a:lumMod val="75000"/>
                  </a:srgbClr>
                </a:solidFill>
                <a:effectLst/>
                <a:uLnTx/>
                <a:uFillTx/>
                <a:latin typeface="Arial"/>
                <a:ea typeface="+mn-ea"/>
                <a:cs typeface="+mn-cs"/>
              </a:rPr>
              <a:t>Hypercholesterolemia</a:t>
            </a: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595959">
                    <a:lumMod val="75000"/>
                  </a:srgbClr>
                </a:solidFill>
                <a:effectLst/>
                <a:uLnTx/>
                <a:uFillTx/>
                <a:latin typeface="Arial"/>
                <a:ea typeface="+mn-ea"/>
                <a:cs typeface="+mn-cs"/>
              </a:rPr>
              <a:t>Hypertension</a:t>
            </a: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595959">
                    <a:lumMod val="75000"/>
                  </a:srgbClr>
                </a:solidFill>
                <a:effectLst/>
                <a:uLnTx/>
                <a:uFillTx/>
                <a:latin typeface="Arial"/>
                <a:ea typeface="+mn-ea"/>
                <a:cs typeface="+mn-cs"/>
              </a:rPr>
              <a:t>Joint pain/stiffness</a:t>
            </a: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595959">
                    <a:lumMod val="75000"/>
                  </a:srgbClr>
                </a:solidFill>
                <a:effectLst/>
                <a:uLnTx/>
                <a:uFillTx/>
                <a:latin typeface="Arial"/>
                <a:ea typeface="+mn-ea"/>
                <a:cs typeface="+mn-cs"/>
              </a:rPr>
              <a:t>Hot flashes</a:t>
            </a: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595959">
                    <a:lumMod val="75000"/>
                  </a:srgbClr>
                </a:solidFill>
                <a:effectLst/>
                <a:uLnTx/>
                <a:uFillTx/>
                <a:latin typeface="Arial"/>
                <a:ea typeface="+mn-ea"/>
                <a:cs typeface="+mn-cs"/>
              </a:rPr>
              <a:t>Vaginal dryness/sexual side effects</a:t>
            </a: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595959">
                    <a:lumMod val="75000"/>
                  </a:srgbClr>
                </a:solidFill>
                <a:effectLst/>
                <a:uLnTx/>
                <a:uFillTx/>
                <a:latin typeface="Arial"/>
                <a:ea typeface="+mn-ea"/>
                <a:cs typeface="+mn-cs"/>
              </a:rPr>
              <a:t>Hair thinning</a:t>
            </a: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2000" b="0" i="1" u="none" strike="noStrike" kern="1200" cap="none" spc="0" normalizeH="0" baseline="0" noProof="0" dirty="0">
                <a:ln>
                  <a:noFill/>
                </a:ln>
                <a:solidFill>
                  <a:srgbClr val="595959">
                    <a:lumMod val="75000"/>
                  </a:srgbClr>
                </a:solidFill>
                <a:effectLst/>
                <a:uLnTx/>
                <a:uFillTx/>
                <a:latin typeface="Arial"/>
                <a:ea typeface="+mn-ea"/>
                <a:cs typeface="+mn-cs"/>
              </a:rPr>
              <a:t>Arterial thrombosis?</a:t>
            </a:r>
          </a:p>
        </p:txBody>
      </p:sp>
      <p:sp>
        <p:nvSpPr>
          <p:cNvPr id="7" name="Rectangle 6"/>
          <p:cNvSpPr/>
          <p:nvPr/>
        </p:nvSpPr>
        <p:spPr>
          <a:xfrm>
            <a:off x="4661771" y="1161718"/>
            <a:ext cx="4158641" cy="3970751"/>
          </a:xfrm>
          <a:prstGeom prst="rect">
            <a:avLst/>
          </a:prstGeom>
          <a:noFill/>
          <a:ln>
            <a:solidFill>
              <a:srgbClr val="544C7A"/>
            </a:solidFill>
          </a:ln>
        </p:spPr>
        <p:style>
          <a:lnRef idx="0">
            <a:scrgbClr r="0" g="0" b="0"/>
          </a:lnRef>
          <a:fillRef idx="0">
            <a:scrgbClr r="0" g="0" b="0"/>
          </a:fillRef>
          <a:effectRef idx="0">
            <a:scrgbClr r="0" g="0" b="0"/>
          </a:effectRef>
          <a:fontRef idx="minor">
            <a:schemeClr val="lt1"/>
          </a:fontRef>
        </p:style>
        <p:txBody>
          <a:bodyPr rtlCol="0" anchor="t"/>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sng" strike="noStrike" kern="1200" cap="none" spc="0" normalizeH="0" baseline="0" noProof="0" dirty="0">
                <a:ln>
                  <a:noFill/>
                </a:ln>
                <a:solidFill>
                  <a:srgbClr val="595959">
                    <a:lumMod val="75000"/>
                  </a:srgbClr>
                </a:solidFill>
                <a:effectLst/>
                <a:uLnTx/>
                <a:uFillTx/>
                <a:latin typeface="Arial"/>
                <a:ea typeface="+mn-ea"/>
                <a:cs typeface="+mn-cs"/>
              </a:rPr>
              <a:t>Tamoxifen</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595959">
                  <a:lumMod val="75000"/>
                </a:srgbClr>
              </a:solidFill>
              <a:effectLst/>
              <a:uLnTx/>
              <a:uFillTx/>
              <a:latin typeface="Arial"/>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595959">
                    <a:lumMod val="75000"/>
                  </a:srgbClr>
                </a:solidFill>
                <a:effectLst/>
                <a:uLnTx/>
                <a:uFillTx/>
                <a:latin typeface="Arial"/>
                <a:ea typeface="+mn-ea"/>
                <a:cs typeface="+mn-cs"/>
              </a:rPr>
              <a:t>Endometrial Cancer</a:t>
            </a: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595959">
                    <a:lumMod val="75000"/>
                  </a:srgbClr>
                </a:solidFill>
                <a:effectLst/>
                <a:uLnTx/>
                <a:uFillTx/>
                <a:latin typeface="Arial"/>
                <a:ea typeface="+mn-ea"/>
                <a:cs typeface="+mn-cs"/>
              </a:rPr>
              <a:t>Blood clots</a:t>
            </a: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595959">
                    <a:lumMod val="75000"/>
                  </a:srgbClr>
                </a:solidFill>
                <a:effectLst/>
                <a:uLnTx/>
                <a:uFillTx/>
                <a:latin typeface="Arial"/>
                <a:ea typeface="+mn-ea"/>
                <a:cs typeface="+mn-cs"/>
              </a:rPr>
              <a:t>Stroke</a:t>
            </a: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595959">
                    <a:lumMod val="75000"/>
                  </a:srgbClr>
                </a:solidFill>
                <a:effectLst/>
                <a:uLnTx/>
                <a:uFillTx/>
                <a:latin typeface="Arial"/>
                <a:ea typeface="+mn-ea"/>
                <a:cs typeface="+mn-cs"/>
              </a:rPr>
              <a:t>Cataracts</a:t>
            </a: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595959">
                    <a:lumMod val="75000"/>
                  </a:srgbClr>
                </a:solidFill>
                <a:effectLst/>
                <a:uLnTx/>
                <a:uFillTx/>
                <a:latin typeface="Arial"/>
                <a:ea typeface="+mn-ea"/>
                <a:cs typeface="+mn-cs"/>
              </a:rPr>
              <a:t>Hot flashes</a:t>
            </a: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595959">
                    <a:lumMod val="75000"/>
                  </a:srgbClr>
                </a:solidFill>
                <a:effectLst/>
                <a:uLnTx/>
                <a:uFillTx/>
                <a:latin typeface="Arial"/>
                <a:ea typeface="+mn-ea"/>
                <a:cs typeface="+mn-cs"/>
              </a:rPr>
              <a:t>Vaginal dryness/sexual side effects</a:t>
            </a: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endParaRPr kumimoji="0" lang="en-US" sz="2000" b="0" i="0" u="none" strike="noStrike" kern="1200" cap="none" spc="0" normalizeH="0" baseline="0" noProof="0" dirty="0">
              <a:ln>
                <a:noFill/>
              </a:ln>
              <a:solidFill>
                <a:srgbClr val="595959">
                  <a:lumMod val="75000"/>
                </a:srgbClr>
              </a:solidFill>
              <a:effectLst/>
              <a:uLnTx/>
              <a:uFillTx/>
              <a:latin typeface="Arial"/>
              <a:ea typeface="+mn-ea"/>
              <a:cs typeface="+mn-cs"/>
            </a:endParaRPr>
          </a:p>
        </p:txBody>
      </p:sp>
      <p:sp>
        <p:nvSpPr>
          <p:cNvPr id="5" name="Rectangle 4"/>
          <p:cNvSpPr/>
          <p:nvPr/>
        </p:nvSpPr>
        <p:spPr>
          <a:xfrm>
            <a:off x="1137920" y="5370550"/>
            <a:ext cx="6837680" cy="670560"/>
          </a:xfrm>
          <a:prstGeom prst="rect">
            <a:avLst/>
          </a:prstGeom>
          <a:noFill/>
          <a:ln>
            <a:solidFill>
              <a:srgbClr val="544C7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595959">
                    <a:lumMod val="75000"/>
                  </a:srgbClr>
                </a:solidFill>
                <a:effectLst/>
                <a:uLnTx/>
                <a:uFillTx/>
                <a:latin typeface="Arial"/>
                <a:ea typeface="+mn-ea"/>
                <a:cs typeface="+mn-cs"/>
              </a:rPr>
              <a:t>In addition, considerations based on patient comorbidities </a:t>
            </a:r>
          </a:p>
        </p:txBody>
      </p:sp>
    </p:spTree>
    <p:extLst>
      <p:ext uri="{BB962C8B-B14F-4D97-AF65-F5344CB8AC3E}">
        <p14:creationId xmlns:p14="http://schemas.microsoft.com/office/powerpoint/2010/main" val="7539309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536325"/>
            <a:ext cx="8912225" cy="606675"/>
          </a:xfrm>
        </p:spPr>
        <p:txBody>
          <a:bodyPr/>
          <a:lstStyle/>
          <a:p>
            <a:pPr algn="ctr"/>
            <a:r>
              <a:rPr lang="en-US" dirty="0">
                <a:solidFill>
                  <a:srgbClr val="7030A0"/>
                </a:solidFill>
              </a:rPr>
              <a:t>Treatment Compliance</a:t>
            </a:r>
          </a:p>
        </p:txBody>
      </p:sp>
      <p:sp>
        <p:nvSpPr>
          <p:cNvPr id="3" name="Content Placeholder 2"/>
          <p:cNvSpPr>
            <a:spLocks noGrp="1"/>
          </p:cNvSpPr>
          <p:nvPr>
            <p:ph idx="4294967295"/>
          </p:nvPr>
        </p:nvSpPr>
        <p:spPr>
          <a:xfrm>
            <a:off x="231775" y="1130300"/>
            <a:ext cx="8912225" cy="2157413"/>
          </a:xfrm>
        </p:spPr>
        <p:txBody>
          <a:bodyPr/>
          <a:lstStyle/>
          <a:p>
            <a:r>
              <a:rPr lang="en-US" sz="2000" dirty="0">
                <a:solidFill>
                  <a:schemeClr val="tx1">
                    <a:lumMod val="75000"/>
                  </a:schemeClr>
                </a:solidFill>
              </a:rPr>
              <a:t>Endocrine therapy adherence and persistence are poor</a:t>
            </a:r>
            <a:r>
              <a:rPr lang="en-US" sz="2000" baseline="30000" dirty="0">
                <a:solidFill>
                  <a:schemeClr val="tx1">
                    <a:lumMod val="75000"/>
                  </a:schemeClr>
                </a:solidFill>
              </a:rPr>
              <a:t>1-4</a:t>
            </a:r>
            <a:r>
              <a:rPr lang="en-US" sz="2000" dirty="0">
                <a:solidFill>
                  <a:schemeClr val="tx1">
                    <a:lumMod val="75000"/>
                  </a:schemeClr>
                </a:solidFill>
              </a:rPr>
              <a:t> </a:t>
            </a:r>
          </a:p>
          <a:p>
            <a:pPr lvl="1"/>
            <a:r>
              <a:rPr lang="en-US" sz="2000" dirty="0">
                <a:solidFill>
                  <a:schemeClr val="tx1">
                    <a:lumMod val="75000"/>
                  </a:schemeClr>
                </a:solidFill>
              </a:rPr>
              <a:t>Discontinuation ranges from 31-73% during the first 5 years</a:t>
            </a:r>
            <a:r>
              <a:rPr lang="en-US" sz="2000" baseline="30000" dirty="0">
                <a:solidFill>
                  <a:schemeClr val="tx1">
                    <a:lumMod val="75000"/>
                  </a:schemeClr>
                </a:solidFill>
              </a:rPr>
              <a:t>2-3</a:t>
            </a:r>
          </a:p>
          <a:p>
            <a:pPr lvl="1"/>
            <a:r>
              <a:rPr lang="en-US" sz="2000" dirty="0">
                <a:solidFill>
                  <a:schemeClr val="tx1">
                    <a:lumMod val="75000"/>
                  </a:schemeClr>
                </a:solidFill>
              </a:rPr>
              <a:t>In the extended setting, discontinuation is close to 40%</a:t>
            </a:r>
            <a:r>
              <a:rPr lang="en-US" sz="2000" baseline="30000" dirty="0">
                <a:solidFill>
                  <a:schemeClr val="tx1">
                    <a:lumMod val="75000"/>
                  </a:schemeClr>
                </a:solidFill>
              </a:rPr>
              <a:t>4,5</a:t>
            </a:r>
          </a:p>
          <a:p>
            <a:r>
              <a:rPr lang="en-US" sz="2000" dirty="0">
                <a:solidFill>
                  <a:schemeClr val="tx1">
                    <a:lumMod val="75000"/>
                  </a:schemeClr>
                </a:solidFill>
              </a:rPr>
              <a:t>Side effects are the primary reason for treatment discontinuation</a:t>
            </a:r>
            <a:r>
              <a:rPr lang="en-US" sz="2000" baseline="30000" dirty="0">
                <a:solidFill>
                  <a:schemeClr val="tx1">
                    <a:lumMod val="75000"/>
                  </a:schemeClr>
                </a:solidFill>
              </a:rPr>
              <a:t>6</a:t>
            </a:r>
          </a:p>
          <a:p>
            <a:r>
              <a:rPr lang="en-US" sz="2000" dirty="0">
                <a:solidFill>
                  <a:schemeClr val="tx1">
                    <a:lumMod val="75000"/>
                  </a:schemeClr>
                </a:solidFill>
              </a:rPr>
              <a:t>Poor compliance negatively affects outcomes</a:t>
            </a:r>
            <a:r>
              <a:rPr lang="en-US" sz="2000" baseline="30000" dirty="0">
                <a:solidFill>
                  <a:schemeClr val="tx1">
                    <a:lumMod val="75000"/>
                  </a:schemeClr>
                </a:solidFill>
              </a:rPr>
              <a:t>7</a:t>
            </a:r>
          </a:p>
          <a:p>
            <a:endParaRPr lang="en-US" sz="2000" dirty="0">
              <a:solidFill>
                <a:schemeClr val="tx1">
                  <a:lumMod val="75000"/>
                </a:schemeClr>
              </a:solidFill>
            </a:endParaRPr>
          </a:p>
        </p:txBody>
      </p:sp>
      <p:grpSp>
        <p:nvGrpSpPr>
          <p:cNvPr id="5" name="Group 4"/>
          <p:cNvGrpSpPr/>
          <p:nvPr/>
        </p:nvGrpSpPr>
        <p:grpSpPr>
          <a:xfrm>
            <a:off x="363125" y="3487239"/>
            <a:ext cx="3428087" cy="2389317"/>
            <a:chOff x="5403057" y="3066095"/>
            <a:chExt cx="3428087" cy="2389317"/>
          </a:xfrm>
        </p:grpSpPr>
        <p:sp>
          <p:nvSpPr>
            <p:cNvPr id="6" name="Text Box 17"/>
            <p:cNvSpPr txBox="1">
              <a:spLocks noChangeArrowheads="1"/>
            </p:cNvSpPr>
            <p:nvPr/>
          </p:nvSpPr>
          <p:spPr bwMode="auto">
            <a:xfrm>
              <a:off x="5403057" y="3066095"/>
              <a:ext cx="2676525" cy="251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000" tIns="46800" rIns="90000" bIns="46800">
              <a:spAutoFit/>
            </a:bodyPr>
            <a:lstStyle>
              <a:lvl1pPr>
                <a:defRPr sz="3200">
                  <a:solidFill>
                    <a:schemeClr val="tx1"/>
                  </a:solidFill>
                  <a:latin typeface="Helvetica Neue" pitchFamily="-65" charset="0"/>
                  <a:ea typeface="ヒラギノ角ゴ Pro W3" pitchFamily="-65" charset="-128"/>
                  <a:cs typeface="Helvetica Neue" pitchFamily="-65" charset="0"/>
                </a:defRPr>
              </a:lvl1pPr>
              <a:lvl2pPr>
                <a:defRPr sz="2800">
                  <a:solidFill>
                    <a:schemeClr val="tx1"/>
                  </a:solidFill>
                  <a:latin typeface="Helvetica Neue" pitchFamily="-65" charset="0"/>
                  <a:ea typeface="ヒラギノ角ゴ Pro W3" pitchFamily="-65" charset="-128"/>
                  <a:cs typeface="Helvetica Neue" pitchFamily="-65" charset="0"/>
                </a:defRPr>
              </a:lvl2pPr>
              <a:lvl3pPr>
                <a:defRPr sz="2400">
                  <a:solidFill>
                    <a:schemeClr val="tx1"/>
                  </a:solidFill>
                  <a:latin typeface="Helvetica Neue" pitchFamily="-65" charset="0"/>
                  <a:ea typeface="ヒラギノ角ゴ Pro W3" pitchFamily="-65" charset="-128"/>
                  <a:cs typeface="Helvetica Neue" pitchFamily="-65" charset="0"/>
                </a:defRPr>
              </a:lvl3pPr>
              <a:lvl4pPr>
                <a:defRPr sz="2000">
                  <a:solidFill>
                    <a:schemeClr val="tx1"/>
                  </a:solidFill>
                  <a:latin typeface="Helvetica Neue" pitchFamily="-65" charset="0"/>
                  <a:ea typeface="ヒラギノ角ゴ Pro W3" pitchFamily="-65" charset="-128"/>
                  <a:cs typeface="Helvetica Neue" pitchFamily="-65" charset="0"/>
                </a:defRPr>
              </a:lvl4pPr>
              <a:lvl5pPr>
                <a:defRPr sz="2000">
                  <a:solidFill>
                    <a:schemeClr val="tx1"/>
                  </a:solidFill>
                  <a:latin typeface="Helvetica Neue" pitchFamily="-65" charset="0"/>
                  <a:ea typeface="ヒラギノ角ゴ Pro W3" pitchFamily="-65" charset="-128"/>
                  <a:cs typeface="Helvetica Neue" pitchFamily="-65" charset="0"/>
                </a:defRPr>
              </a:lvl5pPr>
              <a:lvl6pPr eaLnBrk="0" fontAlgn="base" hangingPunct="0">
                <a:spcAft>
                  <a:spcPct val="0"/>
                </a:spcAft>
                <a:buFont typeface="Arial" charset="0"/>
                <a:buChar char="»"/>
                <a:defRPr sz="2000">
                  <a:solidFill>
                    <a:schemeClr val="tx1"/>
                  </a:solidFill>
                  <a:latin typeface="Helvetica Neue" pitchFamily="-65" charset="0"/>
                  <a:ea typeface="ヒラギノ角ゴ Pro W3" pitchFamily="-65" charset="-128"/>
                  <a:cs typeface="Helvetica Neue" pitchFamily="-65" charset="0"/>
                </a:defRPr>
              </a:lvl6pPr>
              <a:lvl7pPr eaLnBrk="0" fontAlgn="base" hangingPunct="0">
                <a:spcAft>
                  <a:spcPct val="0"/>
                </a:spcAft>
                <a:buFont typeface="Arial" charset="0"/>
                <a:buChar char="»"/>
                <a:defRPr sz="2000">
                  <a:solidFill>
                    <a:schemeClr val="tx1"/>
                  </a:solidFill>
                  <a:latin typeface="Helvetica Neue" pitchFamily="-65" charset="0"/>
                  <a:ea typeface="ヒラギノ角ゴ Pro W3" pitchFamily="-65" charset="-128"/>
                  <a:cs typeface="Helvetica Neue" pitchFamily="-65" charset="0"/>
                </a:defRPr>
              </a:lvl7pPr>
              <a:lvl8pPr eaLnBrk="0" fontAlgn="base" hangingPunct="0">
                <a:spcAft>
                  <a:spcPct val="0"/>
                </a:spcAft>
                <a:buFont typeface="Arial" charset="0"/>
                <a:buChar char="»"/>
                <a:defRPr sz="2000">
                  <a:solidFill>
                    <a:schemeClr val="tx1"/>
                  </a:solidFill>
                  <a:latin typeface="Helvetica Neue" pitchFamily="-65" charset="0"/>
                  <a:ea typeface="ヒラギノ角ゴ Pro W3" pitchFamily="-65" charset="-128"/>
                  <a:cs typeface="Helvetica Neue" pitchFamily="-65" charset="0"/>
                </a:defRPr>
              </a:lvl8pPr>
              <a:lvl9pPr eaLnBrk="0" fontAlgn="base" hangingPunct="0">
                <a:spcAft>
                  <a:spcPct val="0"/>
                </a:spcAft>
                <a:buFont typeface="Arial" charset="0"/>
                <a:buChar char="»"/>
                <a:defRPr sz="2000">
                  <a:solidFill>
                    <a:schemeClr val="tx1"/>
                  </a:solidFill>
                  <a:latin typeface="Helvetica Neue" pitchFamily="-65" charset="0"/>
                  <a:ea typeface="ヒラギノ角ゴ Pro W3" pitchFamily="-65" charset="-128"/>
                  <a:cs typeface="Helvetica Neue" pitchFamily="-65" charset="0"/>
                </a:defRPr>
              </a:lvl9pPr>
            </a:lstStyle>
            <a:p>
              <a:pPr eaLnBrk="0" hangingPunct="0">
                <a:lnSpc>
                  <a:spcPct val="85000"/>
                </a:lnSpc>
              </a:pPr>
              <a:r>
                <a:rPr lang="en-US" sz="1200" b="1" dirty="0"/>
                <a:t>Figure 1: Adherence rate</a:t>
              </a:r>
              <a:r>
                <a:rPr lang="en-US" sz="1200" b="1" baseline="30000" dirty="0"/>
                <a:t>1</a:t>
              </a:r>
              <a:endParaRPr lang="en-US" sz="1100" b="1"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2225" y="3474736"/>
              <a:ext cx="3328919" cy="1980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1" name="Text Box 17"/>
          <p:cNvSpPr txBox="1">
            <a:spLocks noChangeArrowheads="1"/>
          </p:cNvSpPr>
          <p:nvPr/>
        </p:nvSpPr>
        <p:spPr bwMode="auto">
          <a:xfrm>
            <a:off x="4799013" y="3382449"/>
            <a:ext cx="3975336" cy="251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000" tIns="46800" rIns="90000" bIns="46800">
            <a:spAutoFit/>
          </a:bodyPr>
          <a:lstStyle>
            <a:lvl1pPr>
              <a:defRPr sz="3200">
                <a:solidFill>
                  <a:schemeClr val="tx1"/>
                </a:solidFill>
                <a:latin typeface="Helvetica Neue" pitchFamily="-65" charset="0"/>
                <a:ea typeface="ヒラギノ角ゴ Pro W3" pitchFamily="-65" charset="-128"/>
                <a:cs typeface="Helvetica Neue" pitchFamily="-65" charset="0"/>
              </a:defRPr>
            </a:lvl1pPr>
            <a:lvl2pPr>
              <a:defRPr sz="2800">
                <a:solidFill>
                  <a:schemeClr val="tx1"/>
                </a:solidFill>
                <a:latin typeface="Helvetica Neue" pitchFamily="-65" charset="0"/>
                <a:ea typeface="ヒラギノ角ゴ Pro W3" pitchFamily="-65" charset="-128"/>
                <a:cs typeface="Helvetica Neue" pitchFamily="-65" charset="0"/>
              </a:defRPr>
            </a:lvl2pPr>
            <a:lvl3pPr>
              <a:defRPr sz="2400">
                <a:solidFill>
                  <a:schemeClr val="tx1"/>
                </a:solidFill>
                <a:latin typeface="Helvetica Neue" pitchFamily="-65" charset="0"/>
                <a:ea typeface="ヒラギノ角ゴ Pro W3" pitchFamily="-65" charset="-128"/>
                <a:cs typeface="Helvetica Neue" pitchFamily="-65" charset="0"/>
              </a:defRPr>
            </a:lvl3pPr>
            <a:lvl4pPr>
              <a:defRPr sz="2000">
                <a:solidFill>
                  <a:schemeClr val="tx1"/>
                </a:solidFill>
                <a:latin typeface="Helvetica Neue" pitchFamily="-65" charset="0"/>
                <a:ea typeface="ヒラギノ角ゴ Pro W3" pitchFamily="-65" charset="-128"/>
                <a:cs typeface="Helvetica Neue" pitchFamily="-65" charset="0"/>
              </a:defRPr>
            </a:lvl4pPr>
            <a:lvl5pPr>
              <a:defRPr sz="2000">
                <a:solidFill>
                  <a:schemeClr val="tx1"/>
                </a:solidFill>
                <a:latin typeface="Helvetica Neue" pitchFamily="-65" charset="0"/>
                <a:ea typeface="ヒラギノ角ゴ Pro W3" pitchFamily="-65" charset="-128"/>
                <a:cs typeface="Helvetica Neue" pitchFamily="-65" charset="0"/>
              </a:defRPr>
            </a:lvl5pPr>
            <a:lvl6pPr eaLnBrk="0" fontAlgn="base" hangingPunct="0">
              <a:spcAft>
                <a:spcPct val="0"/>
              </a:spcAft>
              <a:buFont typeface="Arial" charset="0"/>
              <a:buChar char="»"/>
              <a:defRPr sz="2000">
                <a:solidFill>
                  <a:schemeClr val="tx1"/>
                </a:solidFill>
                <a:latin typeface="Helvetica Neue" pitchFamily="-65" charset="0"/>
                <a:ea typeface="ヒラギノ角ゴ Pro W3" pitchFamily="-65" charset="-128"/>
                <a:cs typeface="Helvetica Neue" pitchFamily="-65" charset="0"/>
              </a:defRPr>
            </a:lvl6pPr>
            <a:lvl7pPr eaLnBrk="0" fontAlgn="base" hangingPunct="0">
              <a:spcAft>
                <a:spcPct val="0"/>
              </a:spcAft>
              <a:buFont typeface="Arial" charset="0"/>
              <a:buChar char="»"/>
              <a:defRPr sz="2000">
                <a:solidFill>
                  <a:schemeClr val="tx1"/>
                </a:solidFill>
                <a:latin typeface="Helvetica Neue" pitchFamily="-65" charset="0"/>
                <a:ea typeface="ヒラギノ角ゴ Pro W3" pitchFamily="-65" charset="-128"/>
                <a:cs typeface="Helvetica Neue" pitchFamily="-65" charset="0"/>
              </a:defRPr>
            </a:lvl7pPr>
            <a:lvl8pPr eaLnBrk="0" fontAlgn="base" hangingPunct="0">
              <a:spcAft>
                <a:spcPct val="0"/>
              </a:spcAft>
              <a:buFont typeface="Arial" charset="0"/>
              <a:buChar char="»"/>
              <a:defRPr sz="2000">
                <a:solidFill>
                  <a:schemeClr val="tx1"/>
                </a:solidFill>
                <a:latin typeface="Helvetica Neue" pitchFamily="-65" charset="0"/>
                <a:ea typeface="ヒラギノ角ゴ Pro W3" pitchFamily="-65" charset="-128"/>
                <a:cs typeface="Helvetica Neue" pitchFamily="-65" charset="0"/>
              </a:defRPr>
            </a:lvl8pPr>
            <a:lvl9pPr eaLnBrk="0" fontAlgn="base" hangingPunct="0">
              <a:spcAft>
                <a:spcPct val="0"/>
              </a:spcAft>
              <a:buFont typeface="Arial" charset="0"/>
              <a:buChar char="»"/>
              <a:defRPr sz="2000">
                <a:solidFill>
                  <a:schemeClr val="tx1"/>
                </a:solidFill>
                <a:latin typeface="Helvetica Neue" pitchFamily="-65" charset="0"/>
                <a:ea typeface="ヒラギノ角ゴ Pro W3" pitchFamily="-65" charset="-128"/>
                <a:cs typeface="Helvetica Neue" pitchFamily="-65" charset="0"/>
              </a:defRPr>
            </a:lvl9pPr>
          </a:lstStyle>
          <a:p>
            <a:pPr eaLnBrk="0" hangingPunct="0">
              <a:lnSpc>
                <a:spcPct val="85000"/>
              </a:lnSpc>
            </a:pPr>
            <a:r>
              <a:rPr lang="en-US" sz="1200" b="1" dirty="0"/>
              <a:t>Figure 2: Impact of Nonadherence on Outcomes</a:t>
            </a:r>
            <a:r>
              <a:rPr lang="en-US" sz="1200" b="1" baseline="30000" dirty="0"/>
              <a:t>6</a:t>
            </a:r>
            <a:endParaRPr lang="en-US" sz="1100" b="1" baseline="30000" dirty="0"/>
          </a:p>
        </p:txBody>
      </p:sp>
      <p:pic>
        <p:nvPicPr>
          <p:cNvPr id="12" name="Picture 11"/>
          <p:cNvPicPr>
            <a:picLocks noChangeAspect="1"/>
          </p:cNvPicPr>
          <p:nvPr/>
        </p:nvPicPr>
        <p:blipFill>
          <a:blip r:embed="rId3"/>
          <a:stretch>
            <a:fillRect/>
          </a:stretch>
        </p:blipFill>
        <p:spPr>
          <a:xfrm>
            <a:off x="4899750" y="3682275"/>
            <a:ext cx="3553806" cy="2407885"/>
          </a:xfrm>
          <a:prstGeom prst="rect">
            <a:avLst/>
          </a:prstGeom>
        </p:spPr>
      </p:pic>
      <p:sp>
        <p:nvSpPr>
          <p:cNvPr id="10" name="Text Box 17"/>
          <p:cNvSpPr txBox="1">
            <a:spLocks noChangeArrowheads="1"/>
          </p:cNvSpPr>
          <p:nvPr/>
        </p:nvSpPr>
        <p:spPr bwMode="auto">
          <a:xfrm>
            <a:off x="8865" y="6445250"/>
            <a:ext cx="3396383" cy="408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000" tIns="46800" rIns="90000" bIns="46800">
            <a:spAutoFit/>
          </a:bodyPr>
          <a:lstStyle>
            <a:lvl1pPr>
              <a:defRPr sz="3200">
                <a:solidFill>
                  <a:schemeClr val="tx1"/>
                </a:solidFill>
                <a:latin typeface="Helvetica Neue" pitchFamily="-65" charset="0"/>
                <a:ea typeface="ヒラギノ角ゴ Pro W3" pitchFamily="-65" charset="-128"/>
                <a:cs typeface="Helvetica Neue" pitchFamily="-65" charset="0"/>
              </a:defRPr>
            </a:lvl1pPr>
            <a:lvl2pPr>
              <a:defRPr sz="2800">
                <a:solidFill>
                  <a:schemeClr val="tx1"/>
                </a:solidFill>
                <a:latin typeface="Helvetica Neue" pitchFamily="-65" charset="0"/>
                <a:ea typeface="ヒラギノ角ゴ Pro W3" pitchFamily="-65" charset="-128"/>
                <a:cs typeface="Helvetica Neue" pitchFamily="-65" charset="0"/>
              </a:defRPr>
            </a:lvl2pPr>
            <a:lvl3pPr>
              <a:defRPr sz="2400">
                <a:solidFill>
                  <a:schemeClr val="tx1"/>
                </a:solidFill>
                <a:latin typeface="Helvetica Neue" pitchFamily="-65" charset="0"/>
                <a:ea typeface="ヒラギノ角ゴ Pro W3" pitchFamily="-65" charset="-128"/>
                <a:cs typeface="Helvetica Neue" pitchFamily="-65" charset="0"/>
              </a:defRPr>
            </a:lvl3pPr>
            <a:lvl4pPr>
              <a:defRPr sz="2000">
                <a:solidFill>
                  <a:schemeClr val="tx1"/>
                </a:solidFill>
                <a:latin typeface="Helvetica Neue" pitchFamily="-65" charset="0"/>
                <a:ea typeface="ヒラギノ角ゴ Pro W3" pitchFamily="-65" charset="-128"/>
                <a:cs typeface="Helvetica Neue" pitchFamily="-65" charset="0"/>
              </a:defRPr>
            </a:lvl4pPr>
            <a:lvl5pPr>
              <a:defRPr sz="2000">
                <a:solidFill>
                  <a:schemeClr val="tx1"/>
                </a:solidFill>
                <a:latin typeface="Helvetica Neue" pitchFamily="-65" charset="0"/>
                <a:ea typeface="ヒラギノ角ゴ Pro W3" pitchFamily="-65" charset="-128"/>
                <a:cs typeface="Helvetica Neue" pitchFamily="-65" charset="0"/>
              </a:defRPr>
            </a:lvl5pPr>
            <a:lvl6pPr eaLnBrk="0" fontAlgn="base" hangingPunct="0">
              <a:spcAft>
                <a:spcPct val="0"/>
              </a:spcAft>
              <a:buFont typeface="Arial" charset="0"/>
              <a:buChar char="»"/>
              <a:defRPr sz="2000">
                <a:solidFill>
                  <a:schemeClr val="tx1"/>
                </a:solidFill>
                <a:latin typeface="Helvetica Neue" pitchFamily="-65" charset="0"/>
                <a:ea typeface="ヒラギノ角ゴ Pro W3" pitchFamily="-65" charset="-128"/>
                <a:cs typeface="Helvetica Neue" pitchFamily="-65" charset="0"/>
              </a:defRPr>
            </a:lvl6pPr>
            <a:lvl7pPr eaLnBrk="0" fontAlgn="base" hangingPunct="0">
              <a:spcAft>
                <a:spcPct val="0"/>
              </a:spcAft>
              <a:buFont typeface="Arial" charset="0"/>
              <a:buChar char="»"/>
              <a:defRPr sz="2000">
                <a:solidFill>
                  <a:schemeClr val="tx1"/>
                </a:solidFill>
                <a:latin typeface="Helvetica Neue" pitchFamily="-65" charset="0"/>
                <a:ea typeface="ヒラギノ角ゴ Pro W3" pitchFamily="-65" charset="-128"/>
                <a:cs typeface="Helvetica Neue" pitchFamily="-65" charset="0"/>
              </a:defRPr>
            </a:lvl7pPr>
            <a:lvl8pPr eaLnBrk="0" fontAlgn="base" hangingPunct="0">
              <a:spcAft>
                <a:spcPct val="0"/>
              </a:spcAft>
              <a:buFont typeface="Arial" charset="0"/>
              <a:buChar char="»"/>
              <a:defRPr sz="2000">
                <a:solidFill>
                  <a:schemeClr val="tx1"/>
                </a:solidFill>
                <a:latin typeface="Helvetica Neue" pitchFamily="-65" charset="0"/>
                <a:ea typeface="ヒラギノ角ゴ Pro W3" pitchFamily="-65" charset="-128"/>
                <a:cs typeface="Helvetica Neue" pitchFamily="-65" charset="0"/>
              </a:defRPr>
            </a:lvl8pPr>
            <a:lvl9pPr eaLnBrk="0" fontAlgn="base" hangingPunct="0">
              <a:spcAft>
                <a:spcPct val="0"/>
              </a:spcAft>
              <a:buFont typeface="Arial" charset="0"/>
              <a:buChar char="»"/>
              <a:defRPr sz="2000">
                <a:solidFill>
                  <a:schemeClr val="tx1"/>
                </a:solidFill>
                <a:latin typeface="Helvetica Neue" pitchFamily="-65" charset="0"/>
                <a:ea typeface="ヒラギノ角ゴ Pro W3" pitchFamily="-65" charset="-128"/>
                <a:cs typeface="Helvetica Neue" pitchFamily="-65" charset="0"/>
              </a:defRPr>
            </a:lvl9pPr>
          </a:lstStyle>
          <a:p>
            <a:pPr marL="228600" indent="-228600" eaLnBrk="0" hangingPunct="0">
              <a:lnSpc>
                <a:spcPct val="85000"/>
              </a:lnSpc>
              <a:buAutoNum type="arabicPeriod"/>
            </a:pPr>
            <a:r>
              <a:rPr lang="fr-FR" sz="800" dirty="0">
                <a:solidFill>
                  <a:srgbClr val="7030A0"/>
                </a:solidFill>
              </a:rPr>
              <a:t>Partridge, A. H. et al</a:t>
            </a:r>
            <a:r>
              <a:rPr lang="fr-FR" sz="800" dirty="0">
                <a:solidFill>
                  <a:schemeClr val="bg1"/>
                </a:solidFill>
              </a:rPr>
              <a:t>. </a:t>
            </a:r>
            <a:r>
              <a:rPr lang="fr-FR" sz="800" dirty="0">
                <a:solidFill>
                  <a:srgbClr val="7030A0"/>
                </a:solidFill>
              </a:rPr>
              <a:t>J Clin Oncol; 2003;21:602-606.</a:t>
            </a:r>
          </a:p>
          <a:p>
            <a:pPr marL="228600" indent="-228600" eaLnBrk="0" hangingPunct="0">
              <a:lnSpc>
                <a:spcPct val="85000"/>
              </a:lnSpc>
              <a:buAutoNum type="arabicPeriod"/>
            </a:pPr>
            <a:r>
              <a:rPr lang="en-US" sz="800" dirty="0">
                <a:solidFill>
                  <a:srgbClr val="7030A0"/>
                </a:solidFill>
              </a:rPr>
              <a:t>Murphy CC, et al Breast Can Res Treat. 2012;134:459-4.</a:t>
            </a:r>
          </a:p>
          <a:p>
            <a:pPr marL="228600" indent="-228600" eaLnBrk="0" hangingPunct="0">
              <a:lnSpc>
                <a:spcPct val="85000"/>
              </a:lnSpc>
              <a:buAutoNum type="arabicPeriod"/>
            </a:pPr>
            <a:r>
              <a:rPr lang="en-US" sz="800" dirty="0">
                <a:solidFill>
                  <a:srgbClr val="7030A0"/>
                </a:solidFill>
              </a:rPr>
              <a:t>Sheppard VB, et al J Clin Oncol. 2014;32(22):2318-27. </a:t>
            </a:r>
          </a:p>
        </p:txBody>
      </p:sp>
      <p:sp>
        <p:nvSpPr>
          <p:cNvPr id="13" name="Text Box 17"/>
          <p:cNvSpPr txBox="1">
            <a:spLocks noChangeArrowheads="1"/>
          </p:cNvSpPr>
          <p:nvPr/>
        </p:nvSpPr>
        <p:spPr bwMode="auto">
          <a:xfrm>
            <a:off x="3244849" y="6384290"/>
            <a:ext cx="3938527" cy="513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000" tIns="46800" rIns="90000" bIns="46800">
            <a:spAutoFit/>
          </a:bodyPr>
          <a:lstStyle>
            <a:lvl1pPr>
              <a:defRPr sz="3200">
                <a:solidFill>
                  <a:schemeClr val="tx1"/>
                </a:solidFill>
                <a:latin typeface="Helvetica Neue" pitchFamily="-65" charset="0"/>
                <a:ea typeface="ヒラギノ角ゴ Pro W3" pitchFamily="-65" charset="-128"/>
                <a:cs typeface="Helvetica Neue" pitchFamily="-65" charset="0"/>
              </a:defRPr>
            </a:lvl1pPr>
            <a:lvl2pPr>
              <a:defRPr sz="2800">
                <a:solidFill>
                  <a:schemeClr val="tx1"/>
                </a:solidFill>
                <a:latin typeface="Helvetica Neue" pitchFamily="-65" charset="0"/>
                <a:ea typeface="ヒラギノ角ゴ Pro W3" pitchFamily="-65" charset="-128"/>
                <a:cs typeface="Helvetica Neue" pitchFamily="-65" charset="0"/>
              </a:defRPr>
            </a:lvl2pPr>
            <a:lvl3pPr>
              <a:defRPr sz="2400">
                <a:solidFill>
                  <a:schemeClr val="tx1"/>
                </a:solidFill>
                <a:latin typeface="Helvetica Neue" pitchFamily="-65" charset="0"/>
                <a:ea typeface="ヒラギノ角ゴ Pro W3" pitchFamily="-65" charset="-128"/>
                <a:cs typeface="Helvetica Neue" pitchFamily="-65" charset="0"/>
              </a:defRPr>
            </a:lvl3pPr>
            <a:lvl4pPr>
              <a:defRPr sz="2000">
                <a:solidFill>
                  <a:schemeClr val="tx1"/>
                </a:solidFill>
                <a:latin typeface="Helvetica Neue" pitchFamily="-65" charset="0"/>
                <a:ea typeface="ヒラギノ角ゴ Pro W3" pitchFamily="-65" charset="-128"/>
                <a:cs typeface="Helvetica Neue" pitchFamily="-65" charset="0"/>
              </a:defRPr>
            </a:lvl4pPr>
            <a:lvl5pPr>
              <a:defRPr sz="2000">
                <a:solidFill>
                  <a:schemeClr val="tx1"/>
                </a:solidFill>
                <a:latin typeface="Helvetica Neue" pitchFamily="-65" charset="0"/>
                <a:ea typeface="ヒラギノ角ゴ Pro W3" pitchFamily="-65" charset="-128"/>
                <a:cs typeface="Helvetica Neue" pitchFamily="-65" charset="0"/>
              </a:defRPr>
            </a:lvl5pPr>
            <a:lvl6pPr eaLnBrk="0" fontAlgn="base" hangingPunct="0">
              <a:spcAft>
                <a:spcPct val="0"/>
              </a:spcAft>
              <a:buFont typeface="Arial" charset="0"/>
              <a:buChar char="»"/>
              <a:defRPr sz="2000">
                <a:solidFill>
                  <a:schemeClr val="tx1"/>
                </a:solidFill>
                <a:latin typeface="Helvetica Neue" pitchFamily="-65" charset="0"/>
                <a:ea typeface="ヒラギノ角ゴ Pro W3" pitchFamily="-65" charset="-128"/>
                <a:cs typeface="Helvetica Neue" pitchFamily="-65" charset="0"/>
              </a:defRPr>
            </a:lvl6pPr>
            <a:lvl7pPr eaLnBrk="0" fontAlgn="base" hangingPunct="0">
              <a:spcAft>
                <a:spcPct val="0"/>
              </a:spcAft>
              <a:buFont typeface="Arial" charset="0"/>
              <a:buChar char="»"/>
              <a:defRPr sz="2000">
                <a:solidFill>
                  <a:schemeClr val="tx1"/>
                </a:solidFill>
                <a:latin typeface="Helvetica Neue" pitchFamily="-65" charset="0"/>
                <a:ea typeface="ヒラギノ角ゴ Pro W3" pitchFamily="-65" charset="-128"/>
                <a:cs typeface="Helvetica Neue" pitchFamily="-65" charset="0"/>
              </a:defRPr>
            </a:lvl7pPr>
            <a:lvl8pPr eaLnBrk="0" fontAlgn="base" hangingPunct="0">
              <a:spcAft>
                <a:spcPct val="0"/>
              </a:spcAft>
              <a:buFont typeface="Arial" charset="0"/>
              <a:buChar char="»"/>
              <a:defRPr sz="2000">
                <a:solidFill>
                  <a:schemeClr val="tx1"/>
                </a:solidFill>
                <a:latin typeface="Helvetica Neue" pitchFamily="-65" charset="0"/>
                <a:ea typeface="ヒラギノ角ゴ Pro W3" pitchFamily="-65" charset="-128"/>
                <a:cs typeface="Helvetica Neue" pitchFamily="-65" charset="0"/>
              </a:defRPr>
            </a:lvl8pPr>
            <a:lvl9pPr eaLnBrk="0" fontAlgn="base" hangingPunct="0">
              <a:spcAft>
                <a:spcPct val="0"/>
              </a:spcAft>
              <a:buFont typeface="Arial" charset="0"/>
              <a:buChar char="»"/>
              <a:defRPr sz="2000">
                <a:solidFill>
                  <a:schemeClr val="tx1"/>
                </a:solidFill>
                <a:latin typeface="Helvetica Neue" pitchFamily="-65" charset="0"/>
                <a:ea typeface="ヒラギノ角ゴ Pro W3" pitchFamily="-65" charset="-128"/>
                <a:cs typeface="Helvetica Neue" pitchFamily="-65" charset="0"/>
              </a:defRPr>
            </a:lvl9pPr>
          </a:lstStyle>
          <a:p>
            <a:pPr marL="228600" indent="-228600" eaLnBrk="0" hangingPunct="0">
              <a:lnSpc>
                <a:spcPct val="85000"/>
              </a:lnSpc>
              <a:buFont typeface="+mj-lt"/>
              <a:buAutoNum type="arabicPeriod" startAt="4"/>
            </a:pPr>
            <a:r>
              <a:rPr lang="en-US" sz="800" dirty="0">
                <a:solidFill>
                  <a:srgbClr val="7030A0"/>
                </a:solidFill>
              </a:rPr>
              <a:t>Goss P et al: N Engl J Med. 2016;375(3):209-19.</a:t>
            </a:r>
          </a:p>
          <a:p>
            <a:pPr marL="228600" indent="-228600" eaLnBrk="0" hangingPunct="0">
              <a:lnSpc>
                <a:spcPct val="85000"/>
              </a:lnSpc>
              <a:buAutoNum type="arabicPeriod" startAt="4"/>
            </a:pPr>
            <a:r>
              <a:rPr lang="da-DK" altLang="en-US" sz="800" dirty="0">
                <a:solidFill>
                  <a:srgbClr val="7030A0"/>
                </a:solidFill>
                <a:cs typeface="Arial" pitchFamily="34" charset="0"/>
              </a:rPr>
              <a:t>Mamounas EP et al. San Antonio Breast Cancer Symposium, 2016.</a:t>
            </a:r>
            <a:endParaRPr lang="en-US" altLang="en-US" sz="800" dirty="0">
              <a:solidFill>
                <a:srgbClr val="7030A0"/>
              </a:solidFill>
              <a:latin typeface="+mj-lt"/>
              <a:cs typeface="Arial" charset="0"/>
            </a:endParaRPr>
          </a:p>
          <a:p>
            <a:pPr marL="228600" indent="-228600" eaLnBrk="0" hangingPunct="0">
              <a:lnSpc>
                <a:spcPct val="85000"/>
              </a:lnSpc>
              <a:buAutoNum type="arabicPeriod" startAt="4"/>
            </a:pPr>
            <a:r>
              <a:rPr lang="en-US" altLang="en-US" sz="800" dirty="0" err="1">
                <a:solidFill>
                  <a:srgbClr val="7030A0"/>
                </a:solidFill>
                <a:latin typeface="Helvetica Neue"/>
                <a:cs typeface="Arial" charset="0"/>
              </a:rPr>
              <a:t>Friese</a:t>
            </a:r>
            <a:r>
              <a:rPr lang="en-US" altLang="en-US" sz="800" dirty="0">
                <a:solidFill>
                  <a:srgbClr val="7030A0"/>
                </a:solidFill>
                <a:latin typeface="Helvetica Neue"/>
                <a:cs typeface="Arial" charset="0"/>
              </a:rPr>
              <a:t> CR et al. Breast Can Res Treat 2013; 138(3):931-39.</a:t>
            </a:r>
          </a:p>
          <a:p>
            <a:pPr marL="228600" indent="-228600" eaLnBrk="0" hangingPunct="0">
              <a:lnSpc>
                <a:spcPct val="85000"/>
              </a:lnSpc>
              <a:buAutoNum type="arabicPeriod" startAt="4"/>
            </a:pPr>
            <a:r>
              <a:rPr lang="en-US" sz="800" dirty="0" err="1">
                <a:solidFill>
                  <a:srgbClr val="7030A0"/>
                </a:solidFill>
              </a:rPr>
              <a:t>Hershman</a:t>
            </a:r>
            <a:r>
              <a:rPr lang="en-US" sz="800" dirty="0">
                <a:solidFill>
                  <a:srgbClr val="7030A0"/>
                </a:solidFill>
              </a:rPr>
              <a:t> et al. Breast Cancer Res Treat. 2011; 126(2): 529-537.</a:t>
            </a:r>
            <a:endParaRPr lang="en-US" altLang="en-US" sz="800" dirty="0">
              <a:solidFill>
                <a:srgbClr val="7030A0"/>
              </a:solidFill>
              <a:latin typeface="+mj-lt"/>
              <a:cs typeface="Arial" charset="0"/>
            </a:endParaRPr>
          </a:p>
        </p:txBody>
      </p:sp>
      <p:sp>
        <p:nvSpPr>
          <p:cNvPr id="8" name="Rectangle 7">
            <a:extLst>
              <a:ext uri="{FF2B5EF4-FFF2-40B4-BE49-F238E27FC236}">
                <a16:creationId xmlns:a16="http://schemas.microsoft.com/office/drawing/2014/main" id="{2A94EA37-F7F6-06BC-9347-E35A212E4061}"/>
              </a:ext>
            </a:extLst>
          </p:cNvPr>
          <p:cNvSpPr/>
          <p:nvPr/>
        </p:nvSpPr>
        <p:spPr>
          <a:xfrm>
            <a:off x="1371600" y="0"/>
            <a:ext cx="1447800" cy="381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52473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A288C-73D9-1B44-8B83-D799CEB68BFE}"/>
              </a:ext>
            </a:extLst>
          </p:cNvPr>
          <p:cNvSpPr>
            <a:spLocks noGrp="1"/>
          </p:cNvSpPr>
          <p:nvPr>
            <p:ph type="ctrTitle" idx="4294967295"/>
          </p:nvPr>
        </p:nvSpPr>
        <p:spPr>
          <a:xfrm>
            <a:off x="0" y="2130425"/>
            <a:ext cx="9144000" cy="1470025"/>
          </a:xfrm>
        </p:spPr>
        <p:txBody>
          <a:bodyPr/>
          <a:lstStyle/>
          <a:p>
            <a:r>
              <a:rPr lang="en-US" dirty="0">
                <a:solidFill>
                  <a:srgbClr val="7030A0"/>
                </a:solidFill>
              </a:rPr>
              <a:t>Adjuvant CDK4/6i</a:t>
            </a:r>
          </a:p>
        </p:txBody>
      </p:sp>
      <p:sp>
        <p:nvSpPr>
          <p:cNvPr id="3" name="Rectangle 2">
            <a:extLst>
              <a:ext uri="{FF2B5EF4-FFF2-40B4-BE49-F238E27FC236}">
                <a16:creationId xmlns:a16="http://schemas.microsoft.com/office/drawing/2014/main" id="{F7ED8759-6D1A-0DA0-09F6-E52681B7210F}"/>
              </a:ext>
            </a:extLst>
          </p:cNvPr>
          <p:cNvSpPr/>
          <p:nvPr/>
        </p:nvSpPr>
        <p:spPr>
          <a:xfrm>
            <a:off x="1371600" y="0"/>
            <a:ext cx="1447800" cy="381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3500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890BF-6ADE-AA45-92A9-05799E96CB24}"/>
              </a:ext>
            </a:extLst>
          </p:cNvPr>
          <p:cNvSpPr>
            <a:spLocks noGrp="1"/>
          </p:cNvSpPr>
          <p:nvPr>
            <p:ph type="title" idx="4294967295"/>
          </p:nvPr>
        </p:nvSpPr>
        <p:spPr>
          <a:xfrm>
            <a:off x="533400" y="390525"/>
            <a:ext cx="7772400" cy="1143000"/>
          </a:xfrm>
        </p:spPr>
        <p:txBody>
          <a:bodyPr/>
          <a:lstStyle/>
          <a:p>
            <a:r>
              <a:rPr lang="en-US" sz="2800" dirty="0">
                <a:solidFill>
                  <a:srgbClr val="7030A0"/>
                </a:solidFill>
                <a:latin typeface="Arial" panose="020B0604020202020204" pitchFamily="34" charset="0"/>
                <a:cs typeface="Arial" panose="020B0604020202020204" pitchFamily="34" charset="0"/>
              </a:rPr>
              <a:t>Length of Therapy in Adjuvant Trials in Relation to Risk of Recurrence Rates</a:t>
            </a:r>
          </a:p>
        </p:txBody>
      </p:sp>
      <p:pic>
        <p:nvPicPr>
          <p:cNvPr id="4" name="Picture 3">
            <a:extLst>
              <a:ext uri="{FF2B5EF4-FFF2-40B4-BE49-F238E27FC236}">
                <a16:creationId xmlns:a16="http://schemas.microsoft.com/office/drawing/2014/main" id="{1472BBAF-9065-D24A-B692-8EF45628B7DF}"/>
              </a:ext>
            </a:extLst>
          </p:cNvPr>
          <p:cNvPicPr>
            <a:picLocks noChangeAspect="1"/>
          </p:cNvPicPr>
          <p:nvPr/>
        </p:nvPicPr>
        <p:blipFill rotWithShape="1">
          <a:blip r:embed="rId2"/>
          <a:srcRect t="28172" b="14839"/>
          <a:stretch/>
        </p:blipFill>
        <p:spPr>
          <a:xfrm>
            <a:off x="-99458" y="1714501"/>
            <a:ext cx="9243458" cy="4070555"/>
          </a:xfrm>
          <a:prstGeom prst="rect">
            <a:avLst/>
          </a:prstGeom>
        </p:spPr>
      </p:pic>
      <p:sp>
        <p:nvSpPr>
          <p:cNvPr id="3" name="Rectangle 2">
            <a:extLst>
              <a:ext uri="{FF2B5EF4-FFF2-40B4-BE49-F238E27FC236}">
                <a16:creationId xmlns:a16="http://schemas.microsoft.com/office/drawing/2014/main" id="{6CA6E8A9-8DE3-8D8C-D37D-BB3DFD3CC353}"/>
              </a:ext>
            </a:extLst>
          </p:cNvPr>
          <p:cNvSpPr/>
          <p:nvPr/>
        </p:nvSpPr>
        <p:spPr>
          <a:xfrm>
            <a:off x="1371600" y="0"/>
            <a:ext cx="1447800" cy="381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43048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B021C-C278-E6B3-86DA-AFD9A68653F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FE3D9A9-9162-E348-EADC-56890B172C01}"/>
              </a:ext>
            </a:extLst>
          </p:cNvPr>
          <p:cNvPicPr>
            <a:picLocks noChangeAspect="1"/>
          </p:cNvPicPr>
          <p:nvPr/>
        </p:nvPicPr>
        <p:blipFill>
          <a:blip r:embed="rId2"/>
          <a:srcRect l="6730" t="11062"/>
          <a:stretch>
            <a:fillRect/>
          </a:stretch>
        </p:blipFill>
        <p:spPr>
          <a:xfrm>
            <a:off x="1" y="939505"/>
            <a:ext cx="7221311" cy="3873341"/>
          </a:xfrm>
          <a:prstGeom prst="rect">
            <a:avLst/>
          </a:prstGeom>
        </p:spPr>
      </p:pic>
    </p:spTree>
    <p:extLst>
      <p:ext uri="{BB962C8B-B14F-4D97-AF65-F5344CB8AC3E}">
        <p14:creationId xmlns:p14="http://schemas.microsoft.com/office/powerpoint/2010/main" val="42890332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ED3EF2-B35E-BE90-08AE-A5FF0D45B1E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5F8B195-AC08-CB9C-B795-49D76D25FF62}"/>
              </a:ext>
            </a:extLst>
          </p:cNvPr>
          <p:cNvPicPr>
            <a:picLocks noChangeAspect="1"/>
          </p:cNvPicPr>
          <p:nvPr/>
        </p:nvPicPr>
        <p:blipFill>
          <a:blip r:embed="rId3"/>
          <a:srcRect t="1857" b="22276"/>
          <a:stretch>
            <a:fillRect/>
          </a:stretch>
        </p:blipFill>
        <p:spPr>
          <a:xfrm>
            <a:off x="0" y="890338"/>
            <a:ext cx="5355772" cy="2285570"/>
          </a:xfrm>
          <a:prstGeom prst="rect">
            <a:avLst/>
          </a:prstGeom>
        </p:spPr>
      </p:pic>
      <p:pic>
        <p:nvPicPr>
          <p:cNvPr id="3" name="Picture 2">
            <a:extLst>
              <a:ext uri="{FF2B5EF4-FFF2-40B4-BE49-F238E27FC236}">
                <a16:creationId xmlns:a16="http://schemas.microsoft.com/office/drawing/2014/main" id="{243447F5-11D5-3688-6A76-D285D4F6F03D}"/>
              </a:ext>
            </a:extLst>
          </p:cNvPr>
          <p:cNvPicPr>
            <a:picLocks noChangeAspect="1"/>
          </p:cNvPicPr>
          <p:nvPr/>
        </p:nvPicPr>
        <p:blipFill>
          <a:blip r:embed="rId4"/>
          <a:srcRect l="2802" t="1962" r="3575" b="8839"/>
          <a:stretch>
            <a:fillRect/>
          </a:stretch>
        </p:blipFill>
        <p:spPr>
          <a:xfrm>
            <a:off x="5355772" y="944256"/>
            <a:ext cx="3851859" cy="2064283"/>
          </a:xfrm>
          <a:prstGeom prst="rect">
            <a:avLst/>
          </a:prstGeom>
        </p:spPr>
      </p:pic>
      <p:pic>
        <p:nvPicPr>
          <p:cNvPr id="4" name="Picture 3">
            <a:extLst>
              <a:ext uri="{FF2B5EF4-FFF2-40B4-BE49-F238E27FC236}">
                <a16:creationId xmlns:a16="http://schemas.microsoft.com/office/drawing/2014/main" id="{42EBA428-98CD-0496-E5B0-7EEC5F224455}"/>
              </a:ext>
            </a:extLst>
          </p:cNvPr>
          <p:cNvPicPr>
            <a:picLocks noChangeAspect="1"/>
          </p:cNvPicPr>
          <p:nvPr/>
        </p:nvPicPr>
        <p:blipFill>
          <a:blip r:embed="rId5"/>
          <a:srcRect l="2862" t="2491" b="6513"/>
          <a:stretch>
            <a:fillRect/>
          </a:stretch>
        </p:blipFill>
        <p:spPr>
          <a:xfrm>
            <a:off x="40822" y="3221423"/>
            <a:ext cx="4677746" cy="2464878"/>
          </a:xfrm>
          <a:prstGeom prst="rect">
            <a:avLst/>
          </a:prstGeom>
        </p:spPr>
      </p:pic>
      <p:pic>
        <p:nvPicPr>
          <p:cNvPr id="5" name="Picture 4">
            <a:extLst>
              <a:ext uri="{FF2B5EF4-FFF2-40B4-BE49-F238E27FC236}">
                <a16:creationId xmlns:a16="http://schemas.microsoft.com/office/drawing/2014/main" id="{CD4B36C2-8E5B-6967-CE12-59CBB4AF8915}"/>
              </a:ext>
            </a:extLst>
          </p:cNvPr>
          <p:cNvPicPr>
            <a:picLocks noChangeAspect="1"/>
          </p:cNvPicPr>
          <p:nvPr/>
        </p:nvPicPr>
        <p:blipFill>
          <a:blip r:embed="rId6"/>
          <a:srcRect l="2683" t="3020" r="9349" b="5665"/>
          <a:stretch>
            <a:fillRect/>
          </a:stretch>
        </p:blipFill>
        <p:spPr>
          <a:xfrm>
            <a:off x="4767943" y="3190438"/>
            <a:ext cx="4171950" cy="2435990"/>
          </a:xfrm>
          <a:prstGeom prst="rect">
            <a:avLst/>
          </a:prstGeom>
        </p:spPr>
      </p:pic>
    </p:spTree>
    <p:extLst>
      <p:ext uri="{BB962C8B-B14F-4D97-AF65-F5344CB8AC3E}">
        <p14:creationId xmlns:p14="http://schemas.microsoft.com/office/powerpoint/2010/main" val="15726944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039606-45E9-438A-9D7B-398AD96AA11B}"/>
              </a:ext>
            </a:extLst>
          </p:cNvPr>
          <p:cNvPicPr>
            <a:picLocks noChangeAspect="1"/>
          </p:cNvPicPr>
          <p:nvPr/>
        </p:nvPicPr>
        <p:blipFill>
          <a:blip r:embed="rId2"/>
          <a:srcRect l="2445" t="1644" r="3278" b="14553"/>
          <a:stretch>
            <a:fillRect/>
          </a:stretch>
        </p:blipFill>
        <p:spPr>
          <a:xfrm>
            <a:off x="1" y="910318"/>
            <a:ext cx="4694465" cy="2347232"/>
          </a:xfrm>
          <a:prstGeom prst="rect">
            <a:avLst/>
          </a:prstGeom>
        </p:spPr>
      </p:pic>
      <p:pic>
        <p:nvPicPr>
          <p:cNvPr id="6" name="Picture 5">
            <a:extLst>
              <a:ext uri="{FF2B5EF4-FFF2-40B4-BE49-F238E27FC236}">
                <a16:creationId xmlns:a16="http://schemas.microsoft.com/office/drawing/2014/main" id="{5754E8BC-D012-CC04-39EB-3B94D94ED6E2}"/>
              </a:ext>
            </a:extLst>
          </p:cNvPr>
          <p:cNvPicPr>
            <a:picLocks noChangeAspect="1"/>
          </p:cNvPicPr>
          <p:nvPr/>
        </p:nvPicPr>
        <p:blipFill>
          <a:blip r:embed="rId3"/>
          <a:srcRect l="2802" t="2597" r="3873" b="9052"/>
          <a:stretch>
            <a:fillRect/>
          </a:stretch>
        </p:blipFill>
        <p:spPr>
          <a:xfrm>
            <a:off x="4752459" y="965846"/>
            <a:ext cx="4423073" cy="2355400"/>
          </a:xfrm>
          <a:prstGeom prst="rect">
            <a:avLst/>
          </a:prstGeom>
        </p:spPr>
      </p:pic>
      <p:pic>
        <p:nvPicPr>
          <p:cNvPr id="7" name="Picture 6">
            <a:extLst>
              <a:ext uri="{FF2B5EF4-FFF2-40B4-BE49-F238E27FC236}">
                <a16:creationId xmlns:a16="http://schemas.microsoft.com/office/drawing/2014/main" id="{E2F0AA85-6AEA-94F6-B340-DDA238FBD797}"/>
              </a:ext>
            </a:extLst>
          </p:cNvPr>
          <p:cNvPicPr>
            <a:picLocks noChangeAspect="1"/>
          </p:cNvPicPr>
          <p:nvPr/>
        </p:nvPicPr>
        <p:blipFill>
          <a:blip r:embed="rId4"/>
          <a:srcRect l="2877" r="9889" b="6836"/>
          <a:stretch>
            <a:fillRect/>
          </a:stretch>
        </p:blipFill>
        <p:spPr>
          <a:xfrm>
            <a:off x="291662" y="3321245"/>
            <a:ext cx="3920856" cy="2355400"/>
          </a:xfrm>
          <a:prstGeom prst="rect">
            <a:avLst/>
          </a:prstGeom>
        </p:spPr>
      </p:pic>
      <p:pic>
        <p:nvPicPr>
          <p:cNvPr id="8" name="Picture 7">
            <a:extLst>
              <a:ext uri="{FF2B5EF4-FFF2-40B4-BE49-F238E27FC236}">
                <a16:creationId xmlns:a16="http://schemas.microsoft.com/office/drawing/2014/main" id="{B0F5FF1B-5BFB-31E9-5C1C-697DE20BE558}"/>
              </a:ext>
            </a:extLst>
          </p:cNvPr>
          <p:cNvPicPr>
            <a:picLocks noChangeAspect="1"/>
          </p:cNvPicPr>
          <p:nvPr/>
        </p:nvPicPr>
        <p:blipFill>
          <a:blip r:embed="rId5"/>
          <a:srcRect l="2879" t="2648" r="4141" b="8267"/>
          <a:stretch>
            <a:fillRect/>
          </a:stretch>
        </p:blipFill>
        <p:spPr>
          <a:xfrm>
            <a:off x="4989788" y="3371018"/>
            <a:ext cx="4185744" cy="2255852"/>
          </a:xfrm>
          <a:prstGeom prst="rect">
            <a:avLst/>
          </a:prstGeom>
        </p:spPr>
      </p:pic>
    </p:spTree>
    <p:extLst>
      <p:ext uri="{BB962C8B-B14F-4D97-AF65-F5344CB8AC3E}">
        <p14:creationId xmlns:p14="http://schemas.microsoft.com/office/powerpoint/2010/main" val="31162338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DCEE7E-1C9C-E9B0-756B-4E5FDB4B4E82}"/>
              </a:ext>
            </a:extLst>
          </p:cNvPr>
          <p:cNvPicPr>
            <a:picLocks noChangeAspect="1"/>
          </p:cNvPicPr>
          <p:nvPr/>
        </p:nvPicPr>
        <p:blipFill>
          <a:blip r:embed="rId2"/>
          <a:srcRect l="2303" t="2137" r="3109" b="8777"/>
          <a:stretch>
            <a:fillRect/>
          </a:stretch>
        </p:blipFill>
        <p:spPr>
          <a:xfrm>
            <a:off x="59121" y="1051661"/>
            <a:ext cx="4431703" cy="2347779"/>
          </a:xfrm>
          <a:prstGeom prst="rect">
            <a:avLst/>
          </a:prstGeom>
        </p:spPr>
      </p:pic>
      <p:pic>
        <p:nvPicPr>
          <p:cNvPr id="6" name="Picture 5">
            <a:extLst>
              <a:ext uri="{FF2B5EF4-FFF2-40B4-BE49-F238E27FC236}">
                <a16:creationId xmlns:a16="http://schemas.microsoft.com/office/drawing/2014/main" id="{76354248-8298-BCE5-E89D-9650BBF788F2}"/>
              </a:ext>
            </a:extLst>
          </p:cNvPr>
          <p:cNvPicPr>
            <a:picLocks noChangeAspect="1"/>
          </p:cNvPicPr>
          <p:nvPr/>
        </p:nvPicPr>
        <p:blipFill>
          <a:blip r:embed="rId3"/>
          <a:srcRect l="4084" r="4488" b="9697"/>
          <a:stretch>
            <a:fillRect/>
          </a:stretch>
        </p:blipFill>
        <p:spPr>
          <a:xfrm>
            <a:off x="4615356" y="916291"/>
            <a:ext cx="4469524" cy="2483149"/>
          </a:xfrm>
          <a:prstGeom prst="rect">
            <a:avLst/>
          </a:prstGeom>
        </p:spPr>
      </p:pic>
      <p:pic>
        <p:nvPicPr>
          <p:cNvPr id="7" name="Picture 6">
            <a:extLst>
              <a:ext uri="{FF2B5EF4-FFF2-40B4-BE49-F238E27FC236}">
                <a16:creationId xmlns:a16="http://schemas.microsoft.com/office/drawing/2014/main" id="{1398A05D-A3C3-2201-E316-EC16E9C52FDF}"/>
              </a:ext>
            </a:extLst>
          </p:cNvPr>
          <p:cNvPicPr>
            <a:picLocks noChangeAspect="1"/>
          </p:cNvPicPr>
          <p:nvPr/>
        </p:nvPicPr>
        <p:blipFill>
          <a:blip r:embed="rId4"/>
          <a:srcRect l="2820" r="3856" b="21957"/>
          <a:stretch>
            <a:fillRect/>
          </a:stretch>
        </p:blipFill>
        <p:spPr>
          <a:xfrm>
            <a:off x="2238703" y="3363343"/>
            <a:ext cx="5606822" cy="2637407"/>
          </a:xfrm>
          <a:prstGeom prst="rect">
            <a:avLst/>
          </a:prstGeom>
        </p:spPr>
      </p:pic>
    </p:spTree>
    <p:extLst>
      <p:ext uri="{BB962C8B-B14F-4D97-AF65-F5344CB8AC3E}">
        <p14:creationId xmlns:p14="http://schemas.microsoft.com/office/powerpoint/2010/main" val="30965440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5B366-9B0D-B7F5-972B-D46325025C5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C2425E1-2182-6BB2-8E72-99E5FFF1D9E2}"/>
              </a:ext>
            </a:extLst>
          </p:cNvPr>
          <p:cNvSpPr>
            <a:spLocks noGrp="1"/>
          </p:cNvSpPr>
          <p:nvPr>
            <p:ph type="body" sz="quarter" idx="10"/>
          </p:nvPr>
        </p:nvSpPr>
        <p:spPr>
          <a:xfrm>
            <a:off x="228600" y="939191"/>
            <a:ext cx="8686800" cy="457200"/>
          </a:xfrm>
        </p:spPr>
        <p:txBody>
          <a:bodyPr/>
          <a:lstStyle/>
          <a:p>
            <a:r>
              <a:rPr lang="en-US" sz="2400"/>
              <a:t>Conclusions</a:t>
            </a:r>
          </a:p>
        </p:txBody>
      </p:sp>
      <p:sp>
        <p:nvSpPr>
          <p:cNvPr id="4" name="Text Placeholder 3">
            <a:extLst>
              <a:ext uri="{FF2B5EF4-FFF2-40B4-BE49-F238E27FC236}">
                <a16:creationId xmlns:a16="http://schemas.microsoft.com/office/drawing/2014/main" id="{2A20038D-39AE-C56B-E03C-4B752E1C2F61}"/>
              </a:ext>
            </a:extLst>
          </p:cNvPr>
          <p:cNvSpPr>
            <a:spLocks noGrp="1"/>
          </p:cNvSpPr>
          <p:nvPr>
            <p:ph type="body" sz="quarter" idx="13"/>
          </p:nvPr>
        </p:nvSpPr>
        <p:spPr>
          <a:xfrm>
            <a:off x="323030" y="1521244"/>
            <a:ext cx="8497942" cy="3083577"/>
          </a:xfrm>
        </p:spPr>
        <p:txBody>
          <a:bodyPr vert="horz" lIns="45720" tIns="22860" rIns="45720" bIns="22860" rtlCol="0" anchor="t">
            <a:normAutofit fontScale="62500" lnSpcReduction="20000"/>
          </a:bodyPr>
          <a:lstStyle/>
          <a:p>
            <a:pPr marL="228611" indent="-228611">
              <a:spcBef>
                <a:spcPts val="600"/>
              </a:spcBef>
              <a:spcAft>
                <a:spcPts val="600"/>
              </a:spcAft>
              <a:buClr>
                <a:srgbClr val="D52B1E"/>
              </a:buClr>
              <a:buFont typeface="Arial" panose="020B0604020202020204" pitchFamily="34" charset="0"/>
              <a:buChar char="•"/>
            </a:pPr>
            <a:r>
              <a:rPr lang="en-US" sz="1400">
                <a:latin typeface="Arial Narrow"/>
                <a:cs typeface="Arial"/>
              </a:rPr>
              <a:t>At the primary OS analysis</a:t>
            </a:r>
            <a:r>
              <a:rPr lang="en-US" sz="1400" b="1">
                <a:latin typeface="Arial Narrow"/>
                <a:cs typeface="Arial"/>
              </a:rPr>
              <a:t>, 2 years of abemaciclib + ET </a:t>
            </a:r>
            <a:r>
              <a:rPr lang="en-US" sz="1400">
                <a:latin typeface="Arial Narrow"/>
                <a:cs typeface="Arial"/>
              </a:rPr>
              <a:t>demonstrated a </a:t>
            </a:r>
            <a:r>
              <a:rPr lang="en-US" sz="1400" b="1">
                <a:latin typeface="Arial Narrow"/>
                <a:cs typeface="Arial"/>
              </a:rPr>
              <a:t>statistically significant and clinically meaningful improvement in OS </a:t>
            </a:r>
            <a:r>
              <a:rPr lang="en-US" sz="1400">
                <a:latin typeface="Arial Narrow"/>
                <a:cs typeface="Arial"/>
              </a:rPr>
              <a:t>in the ITT population</a:t>
            </a:r>
          </a:p>
          <a:p>
            <a:pPr marL="685835" lvl="1" indent="-228611">
              <a:spcBef>
                <a:spcPts val="600"/>
              </a:spcBef>
              <a:spcAft>
                <a:spcPts val="600"/>
              </a:spcAft>
              <a:buClr>
                <a:srgbClr val="D52B1E"/>
              </a:buClr>
              <a:buFont typeface="Arial Narrow" panose="020B0606020202030204" pitchFamily="34" charset="0"/>
              <a:buChar char="–"/>
            </a:pPr>
            <a:r>
              <a:rPr lang="en-US" noProof="0">
                <a:solidFill>
                  <a:srgbClr val="00305D"/>
                </a:solidFill>
                <a:latin typeface="Arial Narrow"/>
                <a:cs typeface="Arial"/>
              </a:rPr>
              <a:t>With a median follow-up of 76 months (6.3 years), abemaciclib + ET </a:t>
            </a:r>
            <a:r>
              <a:rPr lang="en-US" b="1" noProof="0">
                <a:solidFill>
                  <a:srgbClr val="00305D"/>
                </a:solidFill>
                <a:latin typeface="Arial Narrow"/>
                <a:cs typeface="Arial"/>
              </a:rPr>
              <a:t>reduced the risk of death by 15.8% </a:t>
            </a:r>
            <a:r>
              <a:rPr lang="en-US" noProof="0">
                <a:solidFill>
                  <a:srgbClr val="00305D"/>
                </a:solidFill>
                <a:latin typeface="Arial Narrow"/>
                <a:cs typeface="Arial"/>
              </a:rPr>
              <a:t>compared to ET in the ITT population </a:t>
            </a:r>
          </a:p>
          <a:p>
            <a:pPr marL="685835" lvl="1" indent="-228611">
              <a:spcBef>
                <a:spcPts val="600"/>
              </a:spcBef>
              <a:spcAft>
                <a:spcPts val="600"/>
              </a:spcAft>
              <a:buClr>
                <a:srgbClr val="D52B1E"/>
              </a:buClr>
              <a:buFont typeface="Arial Narrow" panose="020B0606020202030204" pitchFamily="34" charset="0"/>
              <a:buChar char="–"/>
            </a:pPr>
            <a:r>
              <a:rPr lang="en-US" noProof="0">
                <a:solidFill>
                  <a:srgbClr val="00305D"/>
                </a:solidFill>
                <a:latin typeface="Arial Narrow"/>
                <a:cs typeface="Arial"/>
              </a:rPr>
              <a:t>With ~30% </a:t>
            </a:r>
            <a:r>
              <a:rPr lang="en-US" b="1" noProof="0">
                <a:solidFill>
                  <a:srgbClr val="00305D"/>
                </a:solidFill>
                <a:latin typeface="Arial Narrow"/>
                <a:cs typeface="Arial"/>
              </a:rPr>
              <a:t>fewer patients in the abemaciclib arm living with metastatic disease</a:t>
            </a:r>
            <a:r>
              <a:rPr lang="en-US" noProof="0">
                <a:solidFill>
                  <a:srgbClr val="00305D"/>
                </a:solidFill>
                <a:latin typeface="Arial Narrow"/>
                <a:cs typeface="Arial"/>
              </a:rPr>
              <a:t>, this is expected to lead to </a:t>
            </a:r>
            <a:r>
              <a:rPr lang="en-US" b="1">
                <a:solidFill>
                  <a:srgbClr val="00305D"/>
                </a:solidFill>
                <a:latin typeface="Arial Narrow"/>
                <a:cs typeface="Arial"/>
              </a:rPr>
              <a:t>larger</a:t>
            </a:r>
            <a:r>
              <a:rPr lang="en-US" b="1" noProof="0">
                <a:solidFill>
                  <a:srgbClr val="00305D"/>
                </a:solidFill>
                <a:latin typeface="Arial Narrow"/>
                <a:cs typeface="Arial"/>
              </a:rPr>
              <a:t> OS benefit with longer follow-up</a:t>
            </a:r>
          </a:p>
          <a:p>
            <a:pPr marL="228611" indent="-228611">
              <a:spcBef>
                <a:spcPts val="600"/>
              </a:spcBef>
              <a:spcAft>
                <a:spcPts val="600"/>
              </a:spcAft>
              <a:buClr>
                <a:srgbClr val="D52B1E"/>
              </a:buClr>
              <a:buFont typeface="Arial" panose="020B0604020202020204" pitchFamily="34" charset="0"/>
              <a:buChar char="•"/>
            </a:pPr>
            <a:r>
              <a:rPr lang="en-US" sz="1400">
                <a:latin typeface="Arial Narrow"/>
                <a:cs typeface="Arial"/>
              </a:rPr>
              <a:t>At 7-year landmark analyses, abemaciclib + ET continued to demonstrate </a:t>
            </a:r>
            <a:r>
              <a:rPr lang="en-US" sz="1400" b="1">
                <a:latin typeface="Arial Narrow"/>
                <a:cs typeface="Arial"/>
              </a:rPr>
              <a:t>sustained benefit in IDFS and DRFS </a:t>
            </a:r>
            <a:r>
              <a:rPr lang="en-US" sz="1400">
                <a:latin typeface="Arial Narrow"/>
                <a:cs typeface="Arial"/>
              </a:rPr>
              <a:t>reinforcing the consistency and durability of the treatment effect across endpoints</a:t>
            </a:r>
          </a:p>
          <a:p>
            <a:pPr marL="228611" indent="-228611">
              <a:spcBef>
                <a:spcPts val="600"/>
              </a:spcBef>
              <a:spcAft>
                <a:spcPts val="600"/>
              </a:spcAft>
              <a:buClr>
                <a:srgbClr val="D52B1E"/>
              </a:buClr>
              <a:buFont typeface="Arial" panose="020B0604020202020204" pitchFamily="34" charset="0"/>
              <a:buChar char="•"/>
            </a:pPr>
            <a:r>
              <a:rPr lang="en-US" sz="1400">
                <a:latin typeface="Arial Narrow"/>
                <a:cs typeface="Arial"/>
              </a:rPr>
              <a:t>Consistent OS, IDFS, and DRFS benefits observed in the Cohort 1 population and in all prespecified subgroups </a:t>
            </a:r>
          </a:p>
          <a:p>
            <a:pPr marL="228611" indent="-228611">
              <a:spcBef>
                <a:spcPts val="600"/>
              </a:spcBef>
              <a:spcAft>
                <a:spcPts val="600"/>
              </a:spcAft>
              <a:buClr>
                <a:srgbClr val="D52B1E"/>
              </a:buClr>
              <a:buFont typeface="Arial" panose="020B0604020202020204" pitchFamily="34" charset="0"/>
              <a:buChar char="•"/>
            </a:pPr>
            <a:r>
              <a:rPr lang="en-US" sz="1400">
                <a:latin typeface="Arial Narrow"/>
                <a:cs typeface="Arial"/>
              </a:rPr>
              <a:t>Safety was consistent with prior reports, and </a:t>
            </a:r>
            <a:r>
              <a:rPr lang="en-US" sz="1400" b="1">
                <a:latin typeface="Arial Narrow"/>
                <a:cs typeface="Arial"/>
              </a:rPr>
              <a:t>n</a:t>
            </a:r>
            <a:r>
              <a:rPr lang="en-US" sz="1400" b="1">
                <a:latin typeface="Arial Narrow"/>
                <a:ea typeface="SimSun"/>
                <a:cs typeface="Arial"/>
              </a:rPr>
              <a:t>o new signals </a:t>
            </a:r>
            <a:r>
              <a:rPr lang="en-US" sz="1400">
                <a:latin typeface="Arial Narrow"/>
                <a:ea typeface="SimSun"/>
                <a:cs typeface="Arial"/>
              </a:rPr>
              <a:t>related to delayed toxicities were identified </a:t>
            </a:r>
          </a:p>
        </p:txBody>
      </p:sp>
      <p:sp>
        <p:nvSpPr>
          <p:cNvPr id="7" name="TextBox 6">
            <a:extLst>
              <a:ext uri="{FF2B5EF4-FFF2-40B4-BE49-F238E27FC236}">
                <a16:creationId xmlns:a16="http://schemas.microsoft.com/office/drawing/2014/main" id="{3E2EB320-36E5-069E-B03F-A11EC9BD42E5}"/>
              </a:ext>
            </a:extLst>
          </p:cNvPr>
          <p:cNvSpPr txBox="1">
            <a:spLocks/>
          </p:cNvSpPr>
          <p:nvPr/>
        </p:nvSpPr>
        <p:spPr>
          <a:xfrm>
            <a:off x="365760" y="4802364"/>
            <a:ext cx="8229600" cy="664012"/>
          </a:xfrm>
          <a:prstGeom prst="roundRect">
            <a:avLst/>
          </a:prstGeom>
          <a:solidFill>
            <a:schemeClr val="bg1">
              <a:lumMod val="95000"/>
            </a:schemeClr>
          </a:solidFill>
          <a:ln w="28575">
            <a:solidFill>
              <a:srgbClr val="00305D"/>
            </a:solidFill>
          </a:ln>
        </p:spPr>
        <p:style>
          <a:lnRef idx="1">
            <a:schemeClr val="dk1"/>
          </a:lnRef>
          <a:fillRef idx="2">
            <a:schemeClr val="dk1"/>
          </a:fillRef>
          <a:effectRef idx="1">
            <a:schemeClr val="dk1"/>
          </a:effectRef>
          <a:fontRef idx="minor">
            <a:schemeClr val="dk1"/>
          </a:fontRef>
        </p:style>
        <p:txBody>
          <a:bodyPr wrap="square" lIns="45720" tIns="22860" rIns="45720" bIns="22860" rtlCol="0" anchor="t">
            <a:spAutoFit/>
          </a:bodyPr>
          <a:lstStyle/>
          <a:p>
            <a:pPr algn="ctr" defTabSz="457223" eaLnBrk="1" fontAlgn="auto" hangingPunct="1">
              <a:spcBef>
                <a:spcPts val="0"/>
              </a:spcBef>
              <a:spcAft>
                <a:spcPts val="0"/>
              </a:spcAft>
            </a:pPr>
            <a:r>
              <a:rPr lang="en-US" sz="1800" b="1">
                <a:solidFill>
                  <a:srgbClr val="00305D"/>
                </a:solidFill>
                <a:latin typeface="Arial Narrow"/>
                <a:cs typeface="Arial"/>
              </a:rPr>
              <a:t>Abemaciclib</a:t>
            </a:r>
            <a:r>
              <a:rPr lang="en-US" sz="1800" b="1">
                <a:solidFill>
                  <a:srgbClr val="00305D"/>
                </a:solidFill>
                <a:latin typeface="Arial Narrow" panose="020B0606020202030204" pitchFamily="34" charset="0"/>
              </a:rPr>
              <a:t> is the first CDK4/6 inhibitor to achieve a statistically significant improvement in OS for patients with HR+ HER2-, node-positive, high-risk EBC</a:t>
            </a:r>
          </a:p>
        </p:txBody>
      </p:sp>
      <p:sp>
        <p:nvSpPr>
          <p:cNvPr id="5" name="Espace réservé du texte 9">
            <a:extLst>
              <a:ext uri="{FF2B5EF4-FFF2-40B4-BE49-F238E27FC236}">
                <a16:creationId xmlns:a16="http://schemas.microsoft.com/office/drawing/2014/main" id="{7B98EADC-B2E7-30F4-B5E1-E4B720ABB2A5}"/>
              </a:ext>
            </a:extLst>
          </p:cNvPr>
          <p:cNvSpPr>
            <a:spLocks noGrp="1"/>
          </p:cNvSpPr>
          <p:nvPr>
            <p:ph type="body" sz="quarter" idx="12" hasCustomPrompt="1"/>
          </p:nvPr>
        </p:nvSpPr>
        <p:spPr>
          <a:xfrm>
            <a:off x="642522" y="5749674"/>
            <a:ext cx="2875757" cy="180725"/>
          </a:xfrm>
          <a:prstGeom prst="rect">
            <a:avLst/>
          </a:prstGeom>
        </p:spPr>
        <p:txBody>
          <a:bodyPr>
            <a:normAutofit lnSpcReduction="10000"/>
          </a:bodyPr>
          <a:lstStyle>
            <a:lvl1pPr marL="0" indent="0">
              <a:buNone/>
              <a:defRPr sz="1500" b="1" i="0">
                <a:solidFill>
                  <a:srgbClr val="00305D"/>
                </a:solidFill>
                <a:latin typeface="Arial Narrow" panose="020B0604020202020204" pitchFamily="34" charset="0"/>
                <a:cs typeface="Arial Narrow" panose="020B0604020202020204" pitchFamily="34" charset="0"/>
              </a:defRPr>
            </a:lvl1pPr>
          </a:lstStyle>
          <a:p>
            <a:r>
              <a:rPr lang="en-US" sz="700"/>
              <a:t>Stephen Johnston, MD, PhD</a:t>
            </a:r>
          </a:p>
        </p:txBody>
      </p:sp>
    </p:spTree>
    <p:extLst>
      <p:ext uri="{BB962C8B-B14F-4D97-AF65-F5344CB8AC3E}">
        <p14:creationId xmlns:p14="http://schemas.microsoft.com/office/powerpoint/2010/main" val="5117377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64446-71AF-F476-F539-7E0B66122CFE}"/>
              </a:ext>
            </a:extLst>
          </p:cNvPr>
          <p:cNvSpPr>
            <a:spLocks noGrp="1"/>
          </p:cNvSpPr>
          <p:nvPr>
            <p:ph type="title"/>
          </p:nvPr>
        </p:nvSpPr>
        <p:spPr/>
        <p:txBody>
          <a:bodyPr>
            <a:normAutofit/>
          </a:bodyPr>
          <a:lstStyle/>
          <a:p>
            <a:endParaRPr lang="en-GB"/>
          </a:p>
        </p:txBody>
      </p:sp>
      <p:pic>
        <p:nvPicPr>
          <p:cNvPr id="4" name="Picture 3">
            <a:extLst>
              <a:ext uri="{FF2B5EF4-FFF2-40B4-BE49-F238E27FC236}">
                <a16:creationId xmlns:a16="http://schemas.microsoft.com/office/drawing/2014/main" id="{A90C2F04-0113-259A-B1E0-2A6D76281BFA}"/>
              </a:ext>
            </a:extLst>
          </p:cNvPr>
          <p:cNvPicPr>
            <a:picLocks noChangeAspect="1"/>
          </p:cNvPicPr>
          <p:nvPr/>
        </p:nvPicPr>
        <p:blipFill>
          <a:blip r:embed="rId2"/>
          <a:srcRect l="7590" t="12455"/>
          <a:stretch>
            <a:fillRect/>
          </a:stretch>
        </p:blipFill>
        <p:spPr>
          <a:xfrm>
            <a:off x="106418" y="1050935"/>
            <a:ext cx="7059010" cy="3761633"/>
          </a:xfrm>
          <a:prstGeom prst="rect">
            <a:avLst/>
          </a:prstGeom>
        </p:spPr>
      </p:pic>
    </p:spTree>
    <p:extLst>
      <p:ext uri="{BB962C8B-B14F-4D97-AF65-F5344CB8AC3E}">
        <p14:creationId xmlns:p14="http://schemas.microsoft.com/office/powerpoint/2010/main" val="21636635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D3D1544-E883-0B1F-2481-6DA619B21B1D}"/>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51FFF6B4-100C-25B0-B574-57601ACFCE33}"/>
              </a:ext>
            </a:extLst>
          </p:cNvPr>
          <p:cNvSpPr>
            <a:spLocks noGrp="1"/>
          </p:cNvSpPr>
          <p:nvPr>
            <p:ph type="title"/>
          </p:nvPr>
        </p:nvSpPr>
        <p:spPr>
          <a:xfrm>
            <a:off x="628650" y="732338"/>
            <a:ext cx="7886700" cy="752475"/>
          </a:xfrm>
        </p:spPr>
        <p:txBody>
          <a:bodyPr>
            <a:normAutofit fontScale="90000"/>
          </a:bodyPr>
          <a:lstStyle/>
          <a:p>
            <a:r>
              <a:rPr lang="en-US" dirty="0">
                <a:solidFill>
                  <a:srgbClr val="7030A0"/>
                </a:solidFill>
              </a:rPr>
              <a:t>Cancer statistics 2025, </a:t>
            </a:r>
            <a:br>
              <a:rPr lang="en-US" dirty="0">
                <a:solidFill>
                  <a:srgbClr val="7030A0"/>
                </a:solidFill>
              </a:rPr>
            </a:br>
            <a:r>
              <a:rPr lang="en-US" sz="2200" dirty="0">
                <a:solidFill>
                  <a:srgbClr val="7030A0"/>
                </a:solidFill>
              </a:rPr>
              <a:t>CA 75:2025</a:t>
            </a:r>
            <a:endParaRPr lang="en-US" dirty="0">
              <a:solidFill>
                <a:srgbClr val="7030A0"/>
              </a:solidFill>
            </a:endParaRPr>
          </a:p>
        </p:txBody>
      </p:sp>
      <p:sp>
        <p:nvSpPr>
          <p:cNvPr id="2" name="Slide Number Placeholder 1">
            <a:extLst>
              <a:ext uri="{FF2B5EF4-FFF2-40B4-BE49-F238E27FC236}">
                <a16:creationId xmlns:a16="http://schemas.microsoft.com/office/drawing/2014/main" id="{5DCE34B5-EB8E-174A-C627-FAA5C2C2DDE4}"/>
              </a:ext>
            </a:extLst>
          </p:cNvPr>
          <p:cNvSpPr>
            <a:spLocks noGrp="1"/>
          </p:cNvSpPr>
          <p:nvPr>
            <p:ph type="sldNum" sz="quarter" idx="12"/>
          </p:nvPr>
        </p:nvSpPr>
        <p:spPr>
          <a:xfrm>
            <a:off x="8737498" y="6108950"/>
            <a:ext cx="350520" cy="365125"/>
          </a:xfrm>
        </p:spPr>
        <p:txBody>
          <a:bodyPr anchor="ctr">
            <a:normAutofit/>
          </a:bodyPr>
          <a:lstStyle/>
          <a:p>
            <a:pPr>
              <a:spcAft>
                <a:spcPts val="600"/>
              </a:spcAft>
            </a:pPr>
            <a:fld id="{9CF06D28-0BE3-284D-A172-81E312E501C2}" type="slidenum">
              <a:rPr lang="en-US" smtClean="0"/>
              <a:pPr>
                <a:spcAft>
                  <a:spcPts val="600"/>
                </a:spcAft>
              </a:pPr>
              <a:t>5</a:t>
            </a:fld>
            <a:endParaRPr lang="en-US"/>
          </a:p>
        </p:txBody>
      </p:sp>
      <p:pic>
        <p:nvPicPr>
          <p:cNvPr id="4" name="Picture 3">
            <a:extLst>
              <a:ext uri="{FF2B5EF4-FFF2-40B4-BE49-F238E27FC236}">
                <a16:creationId xmlns:a16="http://schemas.microsoft.com/office/drawing/2014/main" id="{158B643A-AC7A-558B-74EE-D832594737D6}"/>
              </a:ext>
            </a:extLst>
          </p:cNvPr>
          <p:cNvPicPr>
            <a:picLocks noChangeAspect="1"/>
          </p:cNvPicPr>
          <p:nvPr/>
        </p:nvPicPr>
        <p:blipFill>
          <a:blip r:embed="rId2"/>
          <a:stretch>
            <a:fillRect/>
          </a:stretch>
        </p:blipFill>
        <p:spPr>
          <a:xfrm>
            <a:off x="1600200" y="1484812"/>
            <a:ext cx="5715000" cy="5373187"/>
          </a:xfrm>
          <a:prstGeom prst="rect">
            <a:avLst/>
          </a:prstGeom>
        </p:spPr>
      </p:pic>
      <p:sp>
        <p:nvSpPr>
          <p:cNvPr id="5" name="TextBox 4">
            <a:extLst>
              <a:ext uri="{FF2B5EF4-FFF2-40B4-BE49-F238E27FC236}">
                <a16:creationId xmlns:a16="http://schemas.microsoft.com/office/drawing/2014/main" id="{199D42BF-C9EF-7D17-F8D2-93D140942F94}"/>
              </a:ext>
            </a:extLst>
          </p:cNvPr>
          <p:cNvSpPr txBox="1"/>
          <p:nvPr/>
        </p:nvSpPr>
        <p:spPr>
          <a:xfrm>
            <a:off x="3810000" y="2133600"/>
            <a:ext cx="1503938" cy="461665"/>
          </a:xfrm>
          <a:prstGeom prst="rect">
            <a:avLst/>
          </a:prstGeom>
          <a:noFill/>
        </p:spPr>
        <p:txBody>
          <a:bodyPr wrap="none" rtlCol="0">
            <a:spAutoFit/>
          </a:bodyPr>
          <a:lstStyle/>
          <a:p>
            <a:r>
              <a:rPr lang="en-US" dirty="0"/>
              <a:t>Incidence</a:t>
            </a:r>
          </a:p>
        </p:txBody>
      </p:sp>
      <p:sp>
        <p:nvSpPr>
          <p:cNvPr id="6" name="Rectangle 5">
            <a:extLst>
              <a:ext uri="{FF2B5EF4-FFF2-40B4-BE49-F238E27FC236}">
                <a16:creationId xmlns:a16="http://schemas.microsoft.com/office/drawing/2014/main" id="{257ED1E0-8E28-ED18-3070-64A5D999D161}"/>
              </a:ext>
            </a:extLst>
          </p:cNvPr>
          <p:cNvSpPr/>
          <p:nvPr/>
        </p:nvSpPr>
        <p:spPr>
          <a:xfrm>
            <a:off x="1600200" y="2286000"/>
            <a:ext cx="609600" cy="152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77451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CD99DD-6C32-4D4D-CAD9-FD67DF3D809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CEA196C-13E8-9300-4BC8-6BE7B0B9BDE6}"/>
              </a:ext>
            </a:extLst>
          </p:cNvPr>
          <p:cNvPicPr>
            <a:picLocks noChangeAspect="1"/>
          </p:cNvPicPr>
          <p:nvPr/>
        </p:nvPicPr>
        <p:blipFill>
          <a:blip r:embed="rId2"/>
          <a:srcRect l="2533" t="3568" r="522" b="10514"/>
          <a:stretch>
            <a:fillRect/>
          </a:stretch>
        </p:blipFill>
        <p:spPr>
          <a:xfrm>
            <a:off x="1738149" y="983374"/>
            <a:ext cx="5289243" cy="2636784"/>
          </a:xfrm>
          <a:prstGeom prst="rect">
            <a:avLst/>
          </a:prstGeom>
        </p:spPr>
      </p:pic>
      <p:pic>
        <p:nvPicPr>
          <p:cNvPr id="3" name="Picture 2">
            <a:extLst>
              <a:ext uri="{FF2B5EF4-FFF2-40B4-BE49-F238E27FC236}">
                <a16:creationId xmlns:a16="http://schemas.microsoft.com/office/drawing/2014/main" id="{629CA488-B805-FE4D-5ACE-FE73F3EFC5F5}"/>
              </a:ext>
            </a:extLst>
          </p:cNvPr>
          <p:cNvPicPr>
            <a:picLocks noChangeAspect="1"/>
          </p:cNvPicPr>
          <p:nvPr/>
        </p:nvPicPr>
        <p:blipFill>
          <a:blip r:embed="rId3"/>
          <a:srcRect t="2954" b="11127"/>
          <a:stretch>
            <a:fillRect/>
          </a:stretch>
        </p:blipFill>
        <p:spPr>
          <a:xfrm>
            <a:off x="188890" y="3627811"/>
            <a:ext cx="4241221" cy="2049746"/>
          </a:xfrm>
          <a:prstGeom prst="rect">
            <a:avLst/>
          </a:prstGeom>
        </p:spPr>
      </p:pic>
      <p:sp>
        <p:nvSpPr>
          <p:cNvPr id="4" name="Arrow: Down 3">
            <a:extLst>
              <a:ext uri="{FF2B5EF4-FFF2-40B4-BE49-F238E27FC236}">
                <a16:creationId xmlns:a16="http://schemas.microsoft.com/office/drawing/2014/main" id="{8BCF13C6-A4E8-28C5-8972-86D94D0CEEEF}"/>
              </a:ext>
            </a:extLst>
          </p:cNvPr>
          <p:cNvSpPr/>
          <p:nvPr/>
        </p:nvSpPr>
        <p:spPr>
          <a:xfrm>
            <a:off x="5691352" y="2753054"/>
            <a:ext cx="307427" cy="40272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6" name="Picture 5">
            <a:extLst>
              <a:ext uri="{FF2B5EF4-FFF2-40B4-BE49-F238E27FC236}">
                <a16:creationId xmlns:a16="http://schemas.microsoft.com/office/drawing/2014/main" id="{27B1D774-7F70-CB7F-B0D0-96FC36F9FA4E}"/>
              </a:ext>
            </a:extLst>
          </p:cNvPr>
          <p:cNvPicPr>
            <a:picLocks noChangeAspect="1"/>
          </p:cNvPicPr>
          <p:nvPr/>
        </p:nvPicPr>
        <p:blipFill>
          <a:blip r:embed="rId4"/>
          <a:srcRect t="2342" b="9697"/>
          <a:stretch>
            <a:fillRect/>
          </a:stretch>
        </p:blipFill>
        <p:spPr>
          <a:xfrm>
            <a:off x="4812412" y="3627811"/>
            <a:ext cx="4142699" cy="2049745"/>
          </a:xfrm>
          <a:prstGeom prst="rect">
            <a:avLst/>
          </a:prstGeom>
        </p:spPr>
      </p:pic>
      <p:sp>
        <p:nvSpPr>
          <p:cNvPr id="7" name="Arrow: Right 6">
            <a:extLst>
              <a:ext uri="{FF2B5EF4-FFF2-40B4-BE49-F238E27FC236}">
                <a16:creationId xmlns:a16="http://schemas.microsoft.com/office/drawing/2014/main" id="{1DFE900A-DD50-C6C4-CB3F-CC51FD501C02}"/>
              </a:ext>
            </a:extLst>
          </p:cNvPr>
          <p:cNvSpPr/>
          <p:nvPr/>
        </p:nvSpPr>
        <p:spPr>
          <a:xfrm>
            <a:off x="4118741" y="4652683"/>
            <a:ext cx="733806" cy="36347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4573244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6D9D6B-04D6-A488-65A5-FA5F67249CED}"/>
              </a:ext>
            </a:extLst>
          </p:cNvPr>
          <p:cNvPicPr>
            <a:picLocks noChangeAspect="1"/>
          </p:cNvPicPr>
          <p:nvPr/>
        </p:nvPicPr>
        <p:blipFill>
          <a:blip r:embed="rId2"/>
          <a:srcRect l="3395" t="3465" r="17819" b="17461"/>
          <a:stretch>
            <a:fillRect/>
          </a:stretch>
        </p:blipFill>
        <p:spPr>
          <a:xfrm>
            <a:off x="3941" y="975491"/>
            <a:ext cx="4954314" cy="2796965"/>
          </a:xfrm>
          <a:prstGeom prst="rect">
            <a:avLst/>
          </a:prstGeom>
        </p:spPr>
      </p:pic>
      <p:pic>
        <p:nvPicPr>
          <p:cNvPr id="6" name="Picture 5">
            <a:extLst>
              <a:ext uri="{FF2B5EF4-FFF2-40B4-BE49-F238E27FC236}">
                <a16:creationId xmlns:a16="http://schemas.microsoft.com/office/drawing/2014/main" id="{7D99C1EC-0D7C-B563-AAB8-DF191AFCDAE1}"/>
              </a:ext>
            </a:extLst>
          </p:cNvPr>
          <p:cNvPicPr>
            <a:picLocks noChangeAspect="1"/>
          </p:cNvPicPr>
          <p:nvPr/>
        </p:nvPicPr>
        <p:blipFill>
          <a:blip r:embed="rId3"/>
          <a:srcRect l="3223" t="3670" b="21956"/>
          <a:stretch>
            <a:fillRect/>
          </a:stretch>
        </p:blipFill>
        <p:spPr>
          <a:xfrm>
            <a:off x="86711" y="3888121"/>
            <a:ext cx="4713890" cy="2037743"/>
          </a:xfrm>
          <a:prstGeom prst="rect">
            <a:avLst/>
          </a:prstGeom>
        </p:spPr>
      </p:pic>
      <p:pic>
        <p:nvPicPr>
          <p:cNvPr id="7" name="Picture 6">
            <a:extLst>
              <a:ext uri="{FF2B5EF4-FFF2-40B4-BE49-F238E27FC236}">
                <a16:creationId xmlns:a16="http://schemas.microsoft.com/office/drawing/2014/main" id="{FAD64A72-1ECA-2EBF-9392-8AB1B064C28C}"/>
              </a:ext>
            </a:extLst>
          </p:cNvPr>
          <p:cNvPicPr>
            <a:picLocks noChangeAspect="1"/>
          </p:cNvPicPr>
          <p:nvPr/>
        </p:nvPicPr>
        <p:blipFill>
          <a:blip r:embed="rId4"/>
          <a:srcRect l="3625" t="3568" r="3854" b="18688"/>
          <a:stretch>
            <a:fillRect/>
          </a:stretch>
        </p:blipFill>
        <p:spPr>
          <a:xfrm>
            <a:off x="4686302" y="1040110"/>
            <a:ext cx="4482835" cy="2118906"/>
          </a:xfrm>
          <a:prstGeom prst="rect">
            <a:avLst/>
          </a:prstGeom>
        </p:spPr>
      </p:pic>
      <p:pic>
        <p:nvPicPr>
          <p:cNvPr id="8" name="Picture 7">
            <a:extLst>
              <a:ext uri="{FF2B5EF4-FFF2-40B4-BE49-F238E27FC236}">
                <a16:creationId xmlns:a16="http://schemas.microsoft.com/office/drawing/2014/main" id="{193C426A-2663-FA4F-02F1-95C2EFF5B381}"/>
              </a:ext>
            </a:extLst>
          </p:cNvPr>
          <p:cNvPicPr>
            <a:picLocks noChangeAspect="1"/>
          </p:cNvPicPr>
          <p:nvPr/>
        </p:nvPicPr>
        <p:blipFill>
          <a:blip r:embed="rId5"/>
          <a:srcRect l="1154" t="3772" r="752" b="14294"/>
          <a:stretch>
            <a:fillRect/>
          </a:stretch>
        </p:blipFill>
        <p:spPr>
          <a:xfrm>
            <a:off x="4916312" y="3541012"/>
            <a:ext cx="4211924" cy="1978889"/>
          </a:xfrm>
          <a:prstGeom prst="rect">
            <a:avLst/>
          </a:prstGeom>
        </p:spPr>
      </p:pic>
    </p:spTree>
    <p:extLst>
      <p:ext uri="{BB962C8B-B14F-4D97-AF65-F5344CB8AC3E}">
        <p14:creationId xmlns:p14="http://schemas.microsoft.com/office/powerpoint/2010/main" val="33384760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6B3CA4-5C2F-D3AF-3C62-3D56FB658738}"/>
              </a:ext>
            </a:extLst>
          </p:cNvPr>
          <p:cNvPicPr>
            <a:picLocks noChangeAspect="1"/>
          </p:cNvPicPr>
          <p:nvPr/>
        </p:nvPicPr>
        <p:blipFill>
          <a:blip r:embed="rId2"/>
          <a:srcRect t="3772" b="14703"/>
          <a:stretch>
            <a:fillRect/>
          </a:stretch>
        </p:blipFill>
        <p:spPr>
          <a:xfrm>
            <a:off x="36700" y="915385"/>
            <a:ext cx="4970376" cy="2279321"/>
          </a:xfrm>
          <a:prstGeom prst="rect">
            <a:avLst/>
          </a:prstGeom>
        </p:spPr>
      </p:pic>
      <p:pic>
        <p:nvPicPr>
          <p:cNvPr id="6" name="Picture 5">
            <a:extLst>
              <a:ext uri="{FF2B5EF4-FFF2-40B4-BE49-F238E27FC236}">
                <a16:creationId xmlns:a16="http://schemas.microsoft.com/office/drawing/2014/main" id="{7EE78BD2-0ECB-5FE8-DCD2-F06850B51518}"/>
              </a:ext>
            </a:extLst>
          </p:cNvPr>
          <p:cNvPicPr>
            <a:picLocks noChangeAspect="1"/>
          </p:cNvPicPr>
          <p:nvPr/>
        </p:nvPicPr>
        <p:blipFill>
          <a:blip r:embed="rId3"/>
          <a:srcRect l="3280" t="3260" r="18680" b="17258"/>
          <a:stretch>
            <a:fillRect/>
          </a:stretch>
        </p:blipFill>
        <p:spPr>
          <a:xfrm>
            <a:off x="5064375" y="857484"/>
            <a:ext cx="4079625" cy="2337223"/>
          </a:xfrm>
          <a:prstGeom prst="rect">
            <a:avLst/>
          </a:prstGeom>
        </p:spPr>
      </p:pic>
      <p:pic>
        <p:nvPicPr>
          <p:cNvPr id="7" name="Picture 6">
            <a:extLst>
              <a:ext uri="{FF2B5EF4-FFF2-40B4-BE49-F238E27FC236}">
                <a16:creationId xmlns:a16="http://schemas.microsoft.com/office/drawing/2014/main" id="{18E5C1D0-4428-2EB1-B77F-D90613433889}"/>
              </a:ext>
            </a:extLst>
          </p:cNvPr>
          <p:cNvPicPr>
            <a:picLocks noChangeAspect="1"/>
          </p:cNvPicPr>
          <p:nvPr/>
        </p:nvPicPr>
        <p:blipFill>
          <a:blip r:embed="rId4"/>
          <a:srcRect l="2935" t="3363" r="3510" b="12864"/>
          <a:stretch>
            <a:fillRect/>
          </a:stretch>
        </p:blipFill>
        <p:spPr>
          <a:xfrm>
            <a:off x="102475" y="3335813"/>
            <a:ext cx="4698125" cy="2366378"/>
          </a:xfrm>
          <a:prstGeom prst="rect">
            <a:avLst/>
          </a:prstGeom>
        </p:spPr>
      </p:pic>
      <p:pic>
        <p:nvPicPr>
          <p:cNvPr id="8" name="Picture 7">
            <a:extLst>
              <a:ext uri="{FF2B5EF4-FFF2-40B4-BE49-F238E27FC236}">
                <a16:creationId xmlns:a16="http://schemas.microsoft.com/office/drawing/2014/main" id="{2E46E98A-328A-CF12-3DAA-5B5C6DB1D8B6}"/>
              </a:ext>
            </a:extLst>
          </p:cNvPr>
          <p:cNvPicPr>
            <a:picLocks noChangeAspect="1"/>
          </p:cNvPicPr>
          <p:nvPr/>
        </p:nvPicPr>
        <p:blipFill>
          <a:blip r:embed="rId5"/>
          <a:srcRect l="4027" t="3771" r="8279" b="24000"/>
          <a:stretch>
            <a:fillRect/>
          </a:stretch>
        </p:blipFill>
        <p:spPr>
          <a:xfrm>
            <a:off x="4913459" y="3367909"/>
            <a:ext cx="4262074" cy="1974631"/>
          </a:xfrm>
          <a:prstGeom prst="rect">
            <a:avLst/>
          </a:prstGeom>
        </p:spPr>
      </p:pic>
    </p:spTree>
    <p:extLst>
      <p:ext uri="{BB962C8B-B14F-4D97-AF65-F5344CB8AC3E}">
        <p14:creationId xmlns:p14="http://schemas.microsoft.com/office/powerpoint/2010/main" val="42725221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FF0BDD-AF50-834B-B71A-F59076F5B5DA}"/>
            </a:ext>
          </a:extLst>
        </p:cNvPr>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317A1CC9-4C9D-F26D-3565-1AE7B6A41C50}"/>
              </a:ext>
            </a:extLst>
          </p:cNvPr>
          <p:cNvSpPr>
            <a:spLocks noGrp="1"/>
          </p:cNvSpPr>
          <p:nvPr>
            <p:ph type="body" sz="quarter" idx="10"/>
          </p:nvPr>
        </p:nvSpPr>
        <p:spPr>
          <a:xfrm>
            <a:off x="323436" y="701548"/>
            <a:ext cx="5876925" cy="670052"/>
          </a:xfrm>
        </p:spPr>
        <p:txBody>
          <a:bodyPr/>
          <a:lstStyle/>
          <a:p>
            <a:r>
              <a:rPr lang="en-US" noProof="0" dirty="0"/>
              <a:t>Conclusions</a:t>
            </a:r>
          </a:p>
        </p:txBody>
      </p:sp>
      <p:sp>
        <p:nvSpPr>
          <p:cNvPr id="12" name="Text Placeholder 11">
            <a:extLst>
              <a:ext uri="{FF2B5EF4-FFF2-40B4-BE49-F238E27FC236}">
                <a16:creationId xmlns:a16="http://schemas.microsoft.com/office/drawing/2014/main" id="{97BFD8F0-00B0-51F2-9038-97B6B5EF911E}"/>
              </a:ext>
            </a:extLst>
          </p:cNvPr>
          <p:cNvSpPr>
            <a:spLocks noGrp="1"/>
          </p:cNvSpPr>
          <p:nvPr>
            <p:ph type="body" sz="quarter" idx="12"/>
          </p:nvPr>
        </p:nvSpPr>
        <p:spPr/>
        <p:txBody>
          <a:bodyPr/>
          <a:lstStyle/>
          <a:p>
            <a:r>
              <a:rPr lang="en-US" noProof="0" dirty="0"/>
              <a:t>John Crown, M.D.</a:t>
            </a:r>
          </a:p>
        </p:txBody>
      </p:sp>
      <p:sp>
        <p:nvSpPr>
          <p:cNvPr id="8" name="TextBox 7">
            <a:extLst>
              <a:ext uri="{FF2B5EF4-FFF2-40B4-BE49-F238E27FC236}">
                <a16:creationId xmlns:a16="http://schemas.microsoft.com/office/drawing/2014/main" id="{8B1E60FF-0EB2-235D-1DD1-DA261C3FA9EF}"/>
              </a:ext>
            </a:extLst>
          </p:cNvPr>
          <p:cNvSpPr txBox="1"/>
          <p:nvPr/>
        </p:nvSpPr>
        <p:spPr>
          <a:xfrm>
            <a:off x="323437" y="5221428"/>
            <a:ext cx="7716383" cy="307777"/>
          </a:xfrm>
          <a:prstGeom prst="rect">
            <a:avLst/>
          </a:prstGeom>
          <a:noFill/>
        </p:spPr>
        <p:txBody>
          <a:bodyPr wrap="square">
            <a:spAutoFit/>
          </a:bodyPr>
          <a:lstStyle/>
          <a:p>
            <a:pPr defTabSz="457223" eaLnBrk="1" fontAlgn="auto" hangingPunct="1">
              <a:spcBef>
                <a:spcPts val="0"/>
              </a:spcBef>
              <a:spcAft>
                <a:spcPts val="0"/>
              </a:spcAft>
            </a:pPr>
            <a:r>
              <a:rPr lang="en-US" sz="700" dirty="0">
                <a:solidFill>
                  <a:srgbClr val="00305D"/>
                </a:solidFill>
                <a:latin typeface="Arial Narrow" panose="020B0606020202030204" pitchFamily="34" charset="0"/>
                <a:ea typeface="+mn-ea"/>
              </a:rPr>
              <a:t>DDFS, distant disease–free survival; DRFS, distant recurrence–free survival; EBC, early breast cancer; </a:t>
            </a:r>
            <a:r>
              <a:rPr lang="en-US" sz="700" dirty="0">
                <a:solidFill>
                  <a:srgbClr val="002859"/>
                </a:solidFill>
                <a:latin typeface="Arial Narrow" panose="020B0606020202030204" pitchFamily="34" charset="0"/>
                <a:ea typeface="+mn-ea"/>
              </a:rPr>
              <a:t>HR+/HER2−, hormone receptor </a:t>
            </a:r>
            <a:r>
              <a:rPr lang="en-US" sz="700" dirty="0">
                <a:solidFill>
                  <a:srgbClr val="00305D"/>
                </a:solidFill>
                <a:latin typeface="Arial Narrow" panose="020B0606020202030204" pitchFamily="34" charset="0"/>
                <a:ea typeface="+mn-ea"/>
              </a:rPr>
              <a:t>positive, human epidermal growth factor receptor 2 negative; iDFS, invasive disease-free survival; N, node; NSAI, nonsteroidal aromatase inhibitor; OS, overall survival; RIB, ribociclib. </a:t>
            </a:r>
          </a:p>
        </p:txBody>
      </p:sp>
      <p:sp>
        <p:nvSpPr>
          <p:cNvPr id="7" name="Espace réservé du texte 3">
            <a:extLst>
              <a:ext uri="{FF2B5EF4-FFF2-40B4-BE49-F238E27FC236}">
                <a16:creationId xmlns:a16="http://schemas.microsoft.com/office/drawing/2014/main" id="{581786D5-2869-C862-F793-946C123CEB44}"/>
              </a:ext>
            </a:extLst>
          </p:cNvPr>
          <p:cNvSpPr txBox="1">
            <a:spLocks/>
          </p:cNvSpPr>
          <p:nvPr/>
        </p:nvSpPr>
        <p:spPr>
          <a:xfrm>
            <a:off x="339945" y="1530306"/>
            <a:ext cx="8169875" cy="2990110"/>
          </a:xfrm>
          <a:prstGeom prst="rect">
            <a:avLst/>
          </a:prstGeom>
        </p:spPr>
        <p:txBody>
          <a:bodyPr lIns="45720" tIns="22860" rIns="45720" bIns="22860" anchor="t"/>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8" indent="-171458" defTabSz="457223" fontAlgn="auto">
              <a:spcBef>
                <a:spcPts val="600"/>
              </a:spcBef>
              <a:spcAft>
                <a:spcPts val="0"/>
              </a:spcAft>
            </a:pPr>
            <a:r>
              <a:rPr lang="en-US" sz="1800" dirty="0">
                <a:solidFill>
                  <a:srgbClr val="002859"/>
                </a:solidFill>
                <a:latin typeface="Arial Narrow"/>
              </a:rPr>
              <a:t>RIB + NSAI demonstrated durable iDFS benefit vs NSAI alone, with a 28% relative reduction in the risk of recurrence or death after a median of 2 years post RIB treatment</a:t>
            </a:r>
          </a:p>
          <a:p>
            <a:pPr marL="371494" lvl="1" indent="-142883" defTabSz="457223" fontAlgn="auto">
              <a:spcBef>
                <a:spcPts val="600"/>
              </a:spcBef>
              <a:spcAft>
                <a:spcPts val="0"/>
              </a:spcAft>
            </a:pPr>
            <a:r>
              <a:rPr lang="en-US" sz="1800" dirty="0">
                <a:solidFill>
                  <a:srgbClr val="002859"/>
                </a:solidFill>
                <a:latin typeface="Arial Narrow" panose="020B0606020202030204" pitchFamily="34" charset="0"/>
              </a:rPr>
              <a:t>Absolute iDFS improvement between treatment arms was ∆4.5% for 5-year rates</a:t>
            </a:r>
          </a:p>
          <a:p>
            <a:pPr marL="171458" indent="-171458" defTabSz="457223" fontAlgn="auto">
              <a:spcBef>
                <a:spcPts val="600"/>
              </a:spcBef>
              <a:spcAft>
                <a:spcPts val="0"/>
              </a:spcAft>
            </a:pPr>
            <a:r>
              <a:rPr lang="en-US" sz="1800" dirty="0">
                <a:solidFill>
                  <a:srgbClr val="002859"/>
                </a:solidFill>
                <a:latin typeface="Arial Narrow" panose="020B0606020202030204" pitchFamily="34" charset="0"/>
              </a:rPr>
              <a:t>Sustained iDFS benefit with RIB + NSAI was observed across subgroups, including those with high-risk N0 disease, with the upper boundary of the CI for N0 below 1 for the first time </a:t>
            </a:r>
          </a:p>
          <a:p>
            <a:pPr marL="171458" indent="-171458" defTabSz="457223" fontAlgn="auto">
              <a:spcBef>
                <a:spcPts val="600"/>
              </a:spcBef>
              <a:spcAft>
                <a:spcPts val="0"/>
              </a:spcAft>
            </a:pPr>
            <a:r>
              <a:rPr lang="en-US" sz="1800" dirty="0">
                <a:solidFill>
                  <a:srgbClr val="002859"/>
                </a:solidFill>
                <a:latin typeface="Arial Narrow" panose="020B0606020202030204" pitchFamily="34" charset="0"/>
              </a:rPr>
              <a:t>At the 5-year analysis, RIB + NSAI also demonstrated a clinically meaningful reduction in the risk of distant recurrence or death: 29.1% with DDFS and 30.1% for DRFS</a:t>
            </a:r>
          </a:p>
          <a:p>
            <a:pPr marL="171458" indent="-171458" defTabSz="457223" fontAlgn="auto">
              <a:spcBef>
                <a:spcPts val="600"/>
              </a:spcBef>
              <a:spcAft>
                <a:spcPts val="0"/>
              </a:spcAft>
            </a:pPr>
            <a:r>
              <a:rPr lang="en-US" sz="1800" dirty="0">
                <a:solidFill>
                  <a:srgbClr val="002859"/>
                </a:solidFill>
                <a:latin typeface="Arial Narrow" panose="020B0606020202030204" pitchFamily="34" charset="0"/>
              </a:rPr>
              <a:t>RIB + NSAI showed a continued numerical trend for improved OS, as data continue to mature</a:t>
            </a:r>
            <a:endParaRPr lang="en-US" sz="1600" dirty="0">
              <a:solidFill>
                <a:srgbClr val="002859"/>
              </a:solidFill>
              <a:latin typeface="Arial Narrow" panose="020B0606020202030204" pitchFamily="34" charset="0"/>
            </a:endParaRPr>
          </a:p>
          <a:p>
            <a:pPr marL="171458" indent="-171458" defTabSz="457223" fontAlgn="auto">
              <a:spcBef>
                <a:spcPts val="600"/>
              </a:spcBef>
              <a:spcAft>
                <a:spcPts val="0"/>
              </a:spcAft>
            </a:pPr>
            <a:r>
              <a:rPr lang="en-US" sz="1800" dirty="0">
                <a:solidFill>
                  <a:srgbClr val="002859"/>
                </a:solidFill>
                <a:latin typeface="Arial Narrow" panose="020B0606020202030204" pitchFamily="34" charset="0"/>
              </a:rPr>
              <a:t>No new </a:t>
            </a:r>
            <a:r>
              <a:rPr lang="en-US" sz="1800" dirty="0">
                <a:solidFill>
                  <a:srgbClr val="00305D"/>
                </a:solidFill>
                <a:latin typeface="Arial Narrow"/>
              </a:rPr>
              <a:t>safety signals were identified</a:t>
            </a:r>
            <a:endParaRPr lang="en-US" sz="1800" dirty="0">
              <a:solidFill>
                <a:srgbClr val="002859"/>
              </a:solidFill>
              <a:latin typeface="Arial Narrow" panose="020B0606020202030204" pitchFamily="34" charset="0"/>
            </a:endParaRPr>
          </a:p>
        </p:txBody>
      </p:sp>
      <p:sp>
        <p:nvSpPr>
          <p:cNvPr id="9" name="Rectangle: Rounded Corners 8">
            <a:extLst>
              <a:ext uri="{FF2B5EF4-FFF2-40B4-BE49-F238E27FC236}">
                <a16:creationId xmlns:a16="http://schemas.microsoft.com/office/drawing/2014/main" id="{591EA23E-FC82-0867-629C-8FB56A92EADD}"/>
              </a:ext>
            </a:extLst>
          </p:cNvPr>
          <p:cNvSpPr/>
          <p:nvPr/>
        </p:nvSpPr>
        <p:spPr>
          <a:xfrm>
            <a:off x="339944" y="4472273"/>
            <a:ext cx="8169875" cy="709933"/>
          </a:xfrm>
          <a:prstGeom prst="roundRect">
            <a:avLst>
              <a:gd name="adj" fmla="val 6033"/>
            </a:avLst>
          </a:prstGeom>
          <a:solidFill>
            <a:srgbClr val="002859"/>
          </a:solidFill>
          <a:ln>
            <a:solidFill>
              <a:schemeClr val="bg1">
                <a:lumMod val="9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eaLnBrk="1" fontAlgn="auto" hangingPunct="1">
              <a:spcBef>
                <a:spcPts val="0"/>
              </a:spcBef>
              <a:spcAft>
                <a:spcPts val="0"/>
              </a:spcAft>
            </a:pPr>
            <a:r>
              <a:rPr lang="en-US" sz="1400" b="1" dirty="0">
                <a:solidFill>
                  <a:prstClr val="white"/>
                </a:solidFill>
                <a:latin typeface="Arial Narrow" panose="020B0606020202030204" pitchFamily="34" charset="0"/>
              </a:rPr>
              <a:t>At this 5-year follow-up of NATALEE, RIB + NSAI continues to reduce the risk of recurrence beyond the 3-year treatment window, supporting its use as adjuvant therapy in patients with HR+/HER2− EBC at high risk of recurrence​, including those with high-risk N0 disease</a:t>
            </a:r>
          </a:p>
        </p:txBody>
      </p:sp>
    </p:spTree>
    <p:extLst>
      <p:ext uri="{BB962C8B-B14F-4D97-AF65-F5344CB8AC3E}">
        <p14:creationId xmlns:p14="http://schemas.microsoft.com/office/powerpoint/2010/main" val="24461193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57681A7-CB4F-946B-138E-3DD193CDC3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67F72E-7B14-B790-8A84-1B42DAF2857C}"/>
              </a:ext>
            </a:extLst>
          </p:cNvPr>
          <p:cNvSpPr>
            <a:spLocks noGrp="1"/>
          </p:cNvSpPr>
          <p:nvPr>
            <p:ph type="title"/>
          </p:nvPr>
        </p:nvSpPr>
        <p:spPr/>
        <p:txBody>
          <a:bodyPr/>
          <a:lstStyle/>
          <a:p>
            <a:r>
              <a:rPr lang="en-US" dirty="0">
                <a:solidFill>
                  <a:srgbClr val="7030A0"/>
                </a:solidFill>
              </a:rPr>
              <a:t>Who needs CDK4/6 inhibitors?</a:t>
            </a:r>
          </a:p>
        </p:txBody>
      </p:sp>
      <p:graphicFrame>
        <p:nvGraphicFramePr>
          <p:cNvPr id="9" name="Table 8">
            <a:extLst>
              <a:ext uri="{FF2B5EF4-FFF2-40B4-BE49-F238E27FC236}">
                <a16:creationId xmlns:a16="http://schemas.microsoft.com/office/drawing/2014/main" id="{042B5E36-0406-25A8-896D-A4DCB67AC7B3}"/>
              </a:ext>
            </a:extLst>
          </p:cNvPr>
          <p:cNvGraphicFramePr>
            <a:graphicFrameLocks noGrp="1"/>
          </p:cNvGraphicFramePr>
          <p:nvPr/>
        </p:nvGraphicFramePr>
        <p:xfrm>
          <a:off x="1214437" y="3154779"/>
          <a:ext cx="6850855" cy="1110350"/>
        </p:xfrm>
        <a:graphic>
          <a:graphicData uri="http://schemas.openxmlformats.org/drawingml/2006/table">
            <a:tbl>
              <a:tblPr/>
              <a:tblGrid>
                <a:gridCol w="1370171">
                  <a:extLst>
                    <a:ext uri="{9D8B030D-6E8A-4147-A177-3AD203B41FA5}">
                      <a16:colId xmlns:a16="http://schemas.microsoft.com/office/drawing/2014/main" val="608310478"/>
                    </a:ext>
                  </a:extLst>
                </a:gridCol>
                <a:gridCol w="1370171">
                  <a:extLst>
                    <a:ext uri="{9D8B030D-6E8A-4147-A177-3AD203B41FA5}">
                      <a16:colId xmlns:a16="http://schemas.microsoft.com/office/drawing/2014/main" val="447065747"/>
                    </a:ext>
                  </a:extLst>
                </a:gridCol>
                <a:gridCol w="1370171">
                  <a:extLst>
                    <a:ext uri="{9D8B030D-6E8A-4147-A177-3AD203B41FA5}">
                      <a16:colId xmlns:a16="http://schemas.microsoft.com/office/drawing/2014/main" val="2095754953"/>
                    </a:ext>
                  </a:extLst>
                </a:gridCol>
                <a:gridCol w="1370171">
                  <a:extLst>
                    <a:ext uri="{9D8B030D-6E8A-4147-A177-3AD203B41FA5}">
                      <a16:colId xmlns:a16="http://schemas.microsoft.com/office/drawing/2014/main" val="3419435517"/>
                    </a:ext>
                  </a:extLst>
                </a:gridCol>
                <a:gridCol w="1370171">
                  <a:extLst>
                    <a:ext uri="{9D8B030D-6E8A-4147-A177-3AD203B41FA5}">
                      <a16:colId xmlns:a16="http://schemas.microsoft.com/office/drawing/2014/main" val="3041423905"/>
                    </a:ext>
                  </a:extLst>
                </a:gridCol>
              </a:tblGrid>
              <a:tr h="559972">
                <a:tc>
                  <a:txBody>
                    <a:bodyPr/>
                    <a:lstStyle/>
                    <a:p>
                      <a:pPr algn="l" fontAlgn="ctr"/>
                      <a:r>
                        <a:rPr lang="en-US" sz="1100" dirty="0">
                          <a:solidFill>
                            <a:srgbClr val="000000"/>
                          </a:solidFill>
                          <a:effectLst/>
                        </a:rPr>
                        <a:t>Patients, n (%)</a:t>
                      </a:r>
                    </a:p>
                  </a:txBody>
                  <a:tcPr marL="0" marR="0" marT="0" marB="0" anchor="ctr">
                    <a:lnL w="12700" cap="flat" cmpd="sng" algn="ctr">
                      <a:solidFill>
                        <a:srgbClr val="F5F4F4"/>
                      </a:solidFill>
                      <a:prstDash val="solid"/>
                      <a:round/>
                      <a:headEnd type="none" w="med" len="med"/>
                      <a:tailEnd type="none" w="med" len="med"/>
                    </a:lnL>
                    <a:lnR w="12700" cap="flat" cmpd="sng" algn="ctr">
                      <a:solidFill>
                        <a:srgbClr val="F5F4F4"/>
                      </a:solidFill>
                      <a:prstDash val="solid"/>
                      <a:round/>
                      <a:headEnd type="none" w="med" len="med"/>
                      <a:tailEnd type="none" w="med" len="med"/>
                    </a:lnR>
                    <a:lnT w="12700" cap="flat" cmpd="sng" algn="ctr">
                      <a:solidFill>
                        <a:srgbClr val="F5F4F4"/>
                      </a:solidFill>
                      <a:prstDash val="solid"/>
                      <a:round/>
                      <a:headEnd type="none" w="med" len="med"/>
                      <a:tailEnd type="none" w="med" len="med"/>
                    </a:lnT>
                    <a:lnB w="12700" cap="flat" cmpd="sng" algn="ctr">
                      <a:solidFill>
                        <a:srgbClr val="80C6EE"/>
                      </a:solidFill>
                      <a:prstDash val="solid"/>
                      <a:round/>
                      <a:headEnd type="none" w="med" len="med"/>
                      <a:tailEnd type="none" w="med" len="med"/>
                    </a:lnB>
                    <a:solidFill>
                      <a:srgbClr val="FFFFFF"/>
                    </a:solidFill>
                  </a:tcPr>
                </a:tc>
                <a:tc>
                  <a:txBody>
                    <a:bodyPr/>
                    <a:lstStyle/>
                    <a:p>
                      <a:pPr algn="l" fontAlgn="ctr"/>
                      <a:r>
                        <a:rPr lang="en-US" sz="1100" dirty="0">
                          <a:solidFill>
                            <a:srgbClr val="000000"/>
                          </a:solidFill>
                          <a:effectLst/>
                        </a:rPr>
                        <a:t>All patients</a:t>
                      </a:r>
                      <a:br>
                        <a:rPr lang="en-US" sz="1100" dirty="0">
                          <a:solidFill>
                            <a:srgbClr val="000000"/>
                          </a:solidFill>
                          <a:effectLst/>
                        </a:rPr>
                      </a:br>
                      <a:r>
                        <a:rPr lang="en-US" sz="1100" dirty="0">
                          <a:solidFill>
                            <a:srgbClr val="000000"/>
                          </a:solidFill>
                          <a:effectLst/>
                        </a:rPr>
                        <a:t>N=7060</a:t>
                      </a:r>
                    </a:p>
                  </a:txBody>
                  <a:tcPr marL="0" marR="0" marT="0" marB="0" anchor="ctr">
                    <a:lnL w="12700" cap="flat" cmpd="sng" algn="ctr">
                      <a:solidFill>
                        <a:srgbClr val="F5F4F4"/>
                      </a:solidFill>
                      <a:prstDash val="solid"/>
                      <a:round/>
                      <a:headEnd type="none" w="med" len="med"/>
                      <a:tailEnd type="none" w="med" len="med"/>
                    </a:lnL>
                    <a:lnR w="12700" cap="flat" cmpd="sng" algn="ctr">
                      <a:solidFill>
                        <a:srgbClr val="F5F4F4"/>
                      </a:solidFill>
                      <a:prstDash val="solid"/>
                      <a:round/>
                      <a:headEnd type="none" w="med" len="med"/>
                      <a:tailEnd type="none" w="med" len="med"/>
                    </a:lnR>
                    <a:lnT w="12700" cap="flat" cmpd="sng" algn="ctr">
                      <a:solidFill>
                        <a:srgbClr val="F5F4F4"/>
                      </a:solidFill>
                      <a:prstDash val="solid"/>
                      <a:round/>
                      <a:headEnd type="none" w="med" len="med"/>
                      <a:tailEnd type="none" w="med" len="med"/>
                    </a:lnT>
                    <a:lnB w="12700" cap="flat" cmpd="sng" algn="ctr">
                      <a:solidFill>
                        <a:srgbClr val="80C6EE"/>
                      </a:solidFill>
                      <a:prstDash val="solid"/>
                      <a:round/>
                      <a:headEnd type="none" w="med" len="med"/>
                      <a:tailEnd type="none" w="med" len="med"/>
                    </a:lnB>
                    <a:solidFill>
                      <a:srgbClr val="FFFFFF"/>
                    </a:solidFill>
                  </a:tcPr>
                </a:tc>
                <a:tc>
                  <a:txBody>
                    <a:bodyPr/>
                    <a:lstStyle/>
                    <a:p>
                      <a:pPr algn="l" fontAlgn="ctr"/>
                      <a:r>
                        <a:rPr lang="pt-BR" sz="1100">
                          <a:solidFill>
                            <a:srgbClr val="000000"/>
                          </a:solidFill>
                          <a:effectLst/>
                        </a:rPr>
                        <a:t>N0 (0 +LN) n=5286</a:t>
                      </a:r>
                    </a:p>
                  </a:txBody>
                  <a:tcPr marL="0" marR="0" marT="0" marB="0" anchor="ctr">
                    <a:lnL w="12700" cap="flat" cmpd="sng" algn="ctr">
                      <a:solidFill>
                        <a:srgbClr val="F5F4F4"/>
                      </a:solidFill>
                      <a:prstDash val="solid"/>
                      <a:round/>
                      <a:headEnd type="none" w="med" len="med"/>
                      <a:tailEnd type="none" w="med" len="med"/>
                    </a:lnL>
                    <a:lnR w="12700" cap="flat" cmpd="sng" algn="ctr">
                      <a:solidFill>
                        <a:srgbClr val="F5F4F4"/>
                      </a:solidFill>
                      <a:prstDash val="solid"/>
                      <a:round/>
                      <a:headEnd type="none" w="med" len="med"/>
                      <a:tailEnd type="none" w="med" len="med"/>
                    </a:lnR>
                    <a:lnT w="12700" cap="flat" cmpd="sng" algn="ctr">
                      <a:solidFill>
                        <a:srgbClr val="F5F4F4"/>
                      </a:solidFill>
                      <a:prstDash val="solid"/>
                      <a:round/>
                      <a:headEnd type="none" w="med" len="med"/>
                      <a:tailEnd type="none" w="med" len="med"/>
                    </a:lnT>
                    <a:lnB w="12700" cap="flat" cmpd="sng" algn="ctr">
                      <a:solidFill>
                        <a:srgbClr val="80C6EE"/>
                      </a:solidFill>
                      <a:prstDash val="solid"/>
                      <a:round/>
                      <a:headEnd type="none" w="med" len="med"/>
                      <a:tailEnd type="none" w="med" len="med"/>
                    </a:lnB>
                    <a:solidFill>
                      <a:srgbClr val="FFFFFF"/>
                    </a:solidFill>
                  </a:tcPr>
                </a:tc>
                <a:tc>
                  <a:txBody>
                    <a:bodyPr/>
                    <a:lstStyle/>
                    <a:p>
                      <a:pPr algn="l" fontAlgn="ctr"/>
                      <a:r>
                        <a:rPr lang="pt-BR" sz="1100">
                          <a:solidFill>
                            <a:srgbClr val="000000"/>
                          </a:solidFill>
                          <a:effectLst/>
                        </a:rPr>
                        <a:t>N1 (1-3 +LN) n=1388</a:t>
                      </a:r>
                    </a:p>
                  </a:txBody>
                  <a:tcPr marL="0" marR="0" marT="0" marB="0" anchor="ctr">
                    <a:lnL w="12700" cap="flat" cmpd="sng" algn="ctr">
                      <a:solidFill>
                        <a:srgbClr val="F5F4F4"/>
                      </a:solidFill>
                      <a:prstDash val="solid"/>
                      <a:round/>
                      <a:headEnd type="none" w="med" len="med"/>
                      <a:tailEnd type="none" w="med" len="med"/>
                    </a:lnL>
                    <a:lnR w="12700" cap="flat" cmpd="sng" algn="ctr">
                      <a:solidFill>
                        <a:srgbClr val="F5F4F4"/>
                      </a:solidFill>
                      <a:prstDash val="solid"/>
                      <a:round/>
                      <a:headEnd type="none" w="med" len="med"/>
                      <a:tailEnd type="none" w="med" len="med"/>
                    </a:lnR>
                    <a:lnT w="12700" cap="flat" cmpd="sng" algn="ctr">
                      <a:solidFill>
                        <a:srgbClr val="F5F4F4"/>
                      </a:solidFill>
                      <a:prstDash val="solid"/>
                      <a:round/>
                      <a:headEnd type="none" w="med" len="med"/>
                      <a:tailEnd type="none" w="med" len="med"/>
                    </a:lnT>
                    <a:lnB w="12700" cap="flat" cmpd="sng" algn="ctr">
                      <a:solidFill>
                        <a:srgbClr val="80C6EE"/>
                      </a:solidFill>
                      <a:prstDash val="solid"/>
                      <a:round/>
                      <a:headEnd type="none" w="med" len="med"/>
                      <a:tailEnd type="none" w="med" len="med"/>
                    </a:lnB>
                    <a:solidFill>
                      <a:srgbClr val="FFFFFF"/>
                    </a:solidFill>
                  </a:tcPr>
                </a:tc>
                <a:tc>
                  <a:txBody>
                    <a:bodyPr/>
                    <a:lstStyle/>
                    <a:p>
                      <a:pPr algn="l" fontAlgn="ctr"/>
                      <a:r>
                        <a:rPr lang="pt-BR" sz="1100" dirty="0">
                          <a:solidFill>
                            <a:srgbClr val="000000"/>
                          </a:solidFill>
                          <a:effectLst/>
                        </a:rPr>
                        <a:t>N2/N3 (≥4 +LN) n=386</a:t>
                      </a:r>
                    </a:p>
                  </a:txBody>
                  <a:tcPr marL="0" marR="0" marT="0" marB="0" anchor="ctr">
                    <a:lnL w="12700" cap="flat" cmpd="sng" algn="ctr">
                      <a:solidFill>
                        <a:srgbClr val="F5F4F4"/>
                      </a:solidFill>
                      <a:prstDash val="solid"/>
                      <a:round/>
                      <a:headEnd type="none" w="med" len="med"/>
                      <a:tailEnd type="none" w="med" len="med"/>
                    </a:lnL>
                    <a:lnR w="12700" cap="flat" cmpd="sng" algn="ctr">
                      <a:solidFill>
                        <a:srgbClr val="F5F4F4"/>
                      </a:solidFill>
                      <a:prstDash val="solid"/>
                      <a:round/>
                      <a:headEnd type="none" w="med" len="med"/>
                      <a:tailEnd type="none" w="med" len="med"/>
                    </a:lnR>
                    <a:lnT w="12700" cap="flat" cmpd="sng" algn="ctr">
                      <a:solidFill>
                        <a:srgbClr val="F5F4F4"/>
                      </a:solidFill>
                      <a:prstDash val="solid"/>
                      <a:round/>
                      <a:headEnd type="none" w="med" len="med"/>
                      <a:tailEnd type="none" w="med" len="med"/>
                    </a:lnT>
                    <a:lnB w="12700" cap="flat" cmpd="sng" algn="ctr">
                      <a:solidFill>
                        <a:srgbClr val="80C6EE"/>
                      </a:solidFill>
                      <a:prstDash val="solid"/>
                      <a:round/>
                      <a:headEnd type="none" w="med" len="med"/>
                      <a:tailEnd type="none" w="med" len="med"/>
                    </a:lnB>
                    <a:solidFill>
                      <a:srgbClr val="FFFFFF"/>
                    </a:solidFill>
                  </a:tcPr>
                </a:tc>
                <a:extLst>
                  <a:ext uri="{0D108BD9-81ED-4DB2-BD59-A6C34878D82A}">
                    <a16:rowId xmlns:a16="http://schemas.microsoft.com/office/drawing/2014/main" val="3662239474"/>
                  </a:ext>
                </a:extLst>
              </a:tr>
              <a:tr h="275189">
                <a:tc>
                  <a:txBody>
                    <a:bodyPr/>
                    <a:lstStyle/>
                    <a:p>
                      <a:pPr algn="l"/>
                      <a:r>
                        <a:rPr lang="en-US" sz="1100" b="1">
                          <a:effectLst/>
                        </a:rPr>
                        <a:t>NATALEE eligible</a:t>
                      </a:r>
                      <a:endParaRPr lang="en-US" sz="1100" b="0">
                        <a:effectLst/>
                      </a:endParaRPr>
                    </a:p>
                  </a:txBody>
                  <a:tcPr marL="0" marR="0" marT="0" marB="0" anchor="ctr">
                    <a:lnL>
                      <a:noFill/>
                    </a:lnL>
                    <a:lnR>
                      <a:noFill/>
                    </a:lnR>
                    <a:lnT w="12700" cap="flat" cmpd="sng" algn="ctr">
                      <a:solidFill>
                        <a:srgbClr val="80C6EE"/>
                      </a:solidFill>
                      <a:prstDash val="solid"/>
                      <a:round/>
                      <a:headEnd type="none" w="med" len="med"/>
                      <a:tailEnd type="none" w="med" len="med"/>
                    </a:lnT>
                    <a:lnB>
                      <a:noFill/>
                    </a:lnB>
                    <a:solidFill>
                      <a:srgbClr val="FFFFFF"/>
                    </a:solidFill>
                  </a:tcPr>
                </a:tc>
                <a:tc>
                  <a:txBody>
                    <a:bodyPr/>
                    <a:lstStyle/>
                    <a:p>
                      <a:pPr algn="l"/>
                      <a:r>
                        <a:rPr lang="en-US" sz="1100" b="0" dirty="0">
                          <a:effectLst/>
                        </a:rPr>
                        <a:t>2163 (30.6)</a:t>
                      </a:r>
                    </a:p>
                  </a:txBody>
                  <a:tcPr marL="0" marR="0" marT="0" marB="0" anchor="ctr">
                    <a:lnL>
                      <a:noFill/>
                    </a:lnL>
                    <a:lnR>
                      <a:noFill/>
                    </a:lnR>
                    <a:lnT w="12700" cap="flat" cmpd="sng" algn="ctr">
                      <a:solidFill>
                        <a:srgbClr val="80C6EE"/>
                      </a:solidFill>
                      <a:prstDash val="solid"/>
                      <a:round/>
                      <a:headEnd type="none" w="med" len="med"/>
                      <a:tailEnd type="none" w="med" len="med"/>
                    </a:lnT>
                    <a:lnB>
                      <a:noFill/>
                    </a:lnB>
                    <a:solidFill>
                      <a:srgbClr val="FFFFFF"/>
                    </a:solidFill>
                  </a:tcPr>
                </a:tc>
                <a:tc>
                  <a:txBody>
                    <a:bodyPr/>
                    <a:lstStyle/>
                    <a:p>
                      <a:pPr algn="l"/>
                      <a:r>
                        <a:rPr lang="en-US" sz="1100" b="0" dirty="0">
                          <a:effectLst/>
                        </a:rPr>
                        <a:t>503 (9.5)</a:t>
                      </a:r>
                    </a:p>
                  </a:txBody>
                  <a:tcPr marL="0" marR="0" marT="0" marB="0" anchor="ctr">
                    <a:lnL>
                      <a:noFill/>
                    </a:lnL>
                    <a:lnR>
                      <a:noFill/>
                    </a:lnR>
                    <a:lnT w="12700" cap="flat" cmpd="sng" algn="ctr">
                      <a:solidFill>
                        <a:srgbClr val="80C6EE"/>
                      </a:solidFill>
                      <a:prstDash val="solid"/>
                      <a:round/>
                      <a:headEnd type="none" w="med" len="med"/>
                      <a:tailEnd type="none" w="med" len="med"/>
                    </a:lnT>
                    <a:lnB>
                      <a:noFill/>
                    </a:lnB>
                    <a:solidFill>
                      <a:srgbClr val="FFFFFF"/>
                    </a:solidFill>
                  </a:tcPr>
                </a:tc>
                <a:tc>
                  <a:txBody>
                    <a:bodyPr/>
                    <a:lstStyle/>
                    <a:p>
                      <a:pPr algn="l"/>
                      <a:r>
                        <a:rPr lang="en-US" sz="1100" b="0" dirty="0">
                          <a:effectLst/>
                        </a:rPr>
                        <a:t>1274 (91.8)</a:t>
                      </a:r>
                      <a:r>
                        <a:rPr lang="en-US" sz="1100" b="0" baseline="30000" dirty="0">
                          <a:effectLst/>
                        </a:rPr>
                        <a:t>a</a:t>
                      </a:r>
                      <a:endParaRPr lang="en-US" sz="1100" b="0" dirty="0">
                        <a:effectLst/>
                      </a:endParaRPr>
                    </a:p>
                  </a:txBody>
                  <a:tcPr marL="0" marR="0" marT="0" marB="0" anchor="ctr">
                    <a:lnL>
                      <a:noFill/>
                    </a:lnL>
                    <a:lnR>
                      <a:noFill/>
                    </a:lnR>
                    <a:lnT w="12700" cap="flat" cmpd="sng" algn="ctr">
                      <a:solidFill>
                        <a:srgbClr val="80C6EE"/>
                      </a:solidFill>
                      <a:prstDash val="solid"/>
                      <a:round/>
                      <a:headEnd type="none" w="med" len="med"/>
                      <a:tailEnd type="none" w="med" len="med"/>
                    </a:lnT>
                    <a:lnB>
                      <a:noFill/>
                    </a:lnB>
                    <a:solidFill>
                      <a:srgbClr val="FFFFFF"/>
                    </a:solidFill>
                  </a:tcPr>
                </a:tc>
                <a:tc>
                  <a:txBody>
                    <a:bodyPr/>
                    <a:lstStyle/>
                    <a:p>
                      <a:pPr algn="l"/>
                      <a:r>
                        <a:rPr lang="en-US" sz="1100" b="0" dirty="0">
                          <a:effectLst/>
                        </a:rPr>
                        <a:t>386 (100)</a:t>
                      </a:r>
                    </a:p>
                  </a:txBody>
                  <a:tcPr marL="0" marR="0" marT="0" marB="0" anchor="ctr">
                    <a:lnL>
                      <a:noFill/>
                    </a:lnL>
                    <a:lnR>
                      <a:noFill/>
                    </a:lnR>
                    <a:lnT w="12700" cap="flat" cmpd="sng" algn="ctr">
                      <a:solidFill>
                        <a:srgbClr val="80C6EE"/>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042534522"/>
                  </a:ext>
                </a:extLst>
              </a:tr>
              <a:tr h="275189">
                <a:tc>
                  <a:txBody>
                    <a:bodyPr/>
                    <a:lstStyle/>
                    <a:p>
                      <a:pPr algn="l"/>
                      <a:r>
                        <a:rPr lang="en-US" sz="1100" b="1">
                          <a:effectLst/>
                        </a:rPr>
                        <a:t>monarchE eligible</a:t>
                      </a:r>
                      <a:endParaRPr lang="en-US" sz="1100" b="0">
                        <a:effectLst/>
                      </a:endParaRPr>
                    </a:p>
                  </a:txBody>
                  <a:tcPr marL="0" marR="0" marT="0" marB="0" anchor="ctr">
                    <a:lnL>
                      <a:noFill/>
                    </a:lnL>
                    <a:lnR>
                      <a:noFill/>
                    </a:lnR>
                    <a:lnT>
                      <a:noFill/>
                    </a:lnT>
                    <a:lnB>
                      <a:noFill/>
                    </a:lnB>
                    <a:solidFill>
                      <a:srgbClr val="FFFFFF"/>
                    </a:solidFill>
                  </a:tcPr>
                </a:tc>
                <a:tc>
                  <a:txBody>
                    <a:bodyPr/>
                    <a:lstStyle/>
                    <a:p>
                      <a:pPr algn="l"/>
                      <a:r>
                        <a:rPr lang="en-US" sz="1100" b="0" dirty="0">
                          <a:effectLst/>
                        </a:rPr>
                        <a:t>1023 (14.5)</a:t>
                      </a:r>
                    </a:p>
                  </a:txBody>
                  <a:tcPr marL="0" marR="0" marT="0" marB="0" anchor="ctr">
                    <a:lnL>
                      <a:noFill/>
                    </a:lnL>
                    <a:lnR>
                      <a:noFill/>
                    </a:lnR>
                    <a:lnT>
                      <a:noFill/>
                    </a:lnT>
                    <a:lnB>
                      <a:noFill/>
                    </a:lnB>
                    <a:solidFill>
                      <a:srgbClr val="FFFFFF"/>
                    </a:solidFill>
                  </a:tcPr>
                </a:tc>
                <a:tc>
                  <a:txBody>
                    <a:bodyPr/>
                    <a:lstStyle/>
                    <a:p>
                      <a:pPr algn="l"/>
                      <a:r>
                        <a:rPr lang="en-US" sz="1100" b="0" dirty="0">
                          <a:effectLst/>
                        </a:rPr>
                        <a:t>0</a:t>
                      </a:r>
                    </a:p>
                  </a:txBody>
                  <a:tcPr marL="0" marR="0" marT="0" marB="0" anchor="ctr">
                    <a:lnL>
                      <a:noFill/>
                    </a:lnL>
                    <a:lnR>
                      <a:noFill/>
                    </a:lnR>
                    <a:lnT>
                      <a:noFill/>
                    </a:lnT>
                    <a:lnB>
                      <a:noFill/>
                    </a:lnB>
                    <a:solidFill>
                      <a:srgbClr val="FFFFFF"/>
                    </a:solidFill>
                  </a:tcPr>
                </a:tc>
                <a:tc>
                  <a:txBody>
                    <a:bodyPr/>
                    <a:lstStyle/>
                    <a:p>
                      <a:pPr algn="l"/>
                      <a:r>
                        <a:rPr lang="en-US" sz="1100" b="0" dirty="0">
                          <a:effectLst/>
                        </a:rPr>
                        <a:t>637 (45.9)</a:t>
                      </a:r>
                    </a:p>
                  </a:txBody>
                  <a:tcPr marL="0" marR="0" marT="0" marB="0" anchor="ctr">
                    <a:lnL>
                      <a:noFill/>
                    </a:lnL>
                    <a:lnR>
                      <a:noFill/>
                    </a:lnR>
                    <a:lnT>
                      <a:noFill/>
                    </a:lnT>
                    <a:lnB>
                      <a:noFill/>
                    </a:lnB>
                    <a:solidFill>
                      <a:srgbClr val="FFFFFF"/>
                    </a:solidFill>
                  </a:tcPr>
                </a:tc>
                <a:tc>
                  <a:txBody>
                    <a:bodyPr/>
                    <a:lstStyle/>
                    <a:p>
                      <a:pPr algn="l"/>
                      <a:r>
                        <a:rPr lang="en-US" sz="1100" b="0" dirty="0">
                          <a:effectLst/>
                        </a:rPr>
                        <a:t>386 (100)</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3203286871"/>
                  </a:ext>
                </a:extLst>
              </a:tr>
            </a:tbl>
          </a:graphicData>
        </a:graphic>
      </p:graphicFrame>
      <p:sp>
        <p:nvSpPr>
          <p:cNvPr id="14" name="TextBox 13">
            <a:extLst>
              <a:ext uri="{FF2B5EF4-FFF2-40B4-BE49-F238E27FC236}">
                <a16:creationId xmlns:a16="http://schemas.microsoft.com/office/drawing/2014/main" id="{D0F6688F-0CDD-8C6B-7F6B-8422968232B3}"/>
              </a:ext>
            </a:extLst>
          </p:cNvPr>
          <p:cNvSpPr txBox="1"/>
          <p:nvPr/>
        </p:nvSpPr>
        <p:spPr>
          <a:xfrm>
            <a:off x="996552" y="2286000"/>
            <a:ext cx="7286625" cy="646331"/>
          </a:xfrm>
          <a:prstGeom prst="rect">
            <a:avLst/>
          </a:prstGeom>
          <a:noFill/>
        </p:spPr>
        <p:txBody>
          <a:bodyPr wrap="square">
            <a:spAutoFit/>
          </a:bodyPr>
          <a:lstStyle/>
          <a:p>
            <a:pPr algn="ctr"/>
            <a:r>
              <a:rPr lang="en-US" sz="1800" b="1" dirty="0"/>
              <a:t>Over 30% of Patients with HR+/HER2- Eligible for CDK4/6 Inhibitor per NATALEE</a:t>
            </a:r>
          </a:p>
        </p:txBody>
      </p:sp>
      <p:sp>
        <p:nvSpPr>
          <p:cNvPr id="17" name="TextBox 16">
            <a:extLst>
              <a:ext uri="{FF2B5EF4-FFF2-40B4-BE49-F238E27FC236}">
                <a16:creationId xmlns:a16="http://schemas.microsoft.com/office/drawing/2014/main" id="{B382F8E3-4576-AEB6-1066-0F67E9092EBF}"/>
              </a:ext>
            </a:extLst>
          </p:cNvPr>
          <p:cNvSpPr txBox="1">
            <a:spLocks noChangeArrowheads="1"/>
          </p:cNvSpPr>
          <p:nvPr/>
        </p:nvSpPr>
        <p:spPr bwMode="auto">
          <a:xfrm>
            <a:off x="5562600" y="6324600"/>
            <a:ext cx="3198742" cy="276999"/>
          </a:xfrm>
          <a:prstGeom prst="rect">
            <a:avLst/>
          </a:prstGeom>
          <a:noFill/>
          <a:ln w="9525">
            <a:noFill/>
            <a:miter lim="800000"/>
            <a:headEnd/>
            <a:tailEnd/>
          </a:ln>
        </p:spPr>
        <p:txBody>
          <a:bodyPr wrap="square" anchor="b">
            <a:spAutoFit/>
          </a:bodyPr>
          <a:lstStyle/>
          <a:p>
            <a:pPr algn="ctr"/>
            <a:r>
              <a:rPr lang="en-US" sz="1200" dirty="0"/>
              <a:t>Tarantino et al, ESMO 2024. Abstract 245P.</a:t>
            </a:r>
            <a:endParaRPr lang="en-US" sz="900" dirty="0"/>
          </a:p>
        </p:txBody>
      </p:sp>
    </p:spTree>
    <p:extLst>
      <p:ext uri="{BB962C8B-B14F-4D97-AF65-F5344CB8AC3E}">
        <p14:creationId xmlns:p14="http://schemas.microsoft.com/office/powerpoint/2010/main" val="586708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2D950B-3C24-AD2E-6767-216AB4D8E22B}"/>
              </a:ext>
            </a:extLst>
          </p:cNvPr>
          <p:cNvPicPr>
            <a:picLocks noChangeAspect="1"/>
          </p:cNvPicPr>
          <p:nvPr/>
        </p:nvPicPr>
        <p:blipFill>
          <a:blip r:embed="rId3"/>
          <a:stretch>
            <a:fillRect/>
          </a:stretch>
        </p:blipFill>
        <p:spPr>
          <a:xfrm>
            <a:off x="68580" y="2313791"/>
            <a:ext cx="9006840" cy="3361807"/>
          </a:xfrm>
          <a:prstGeom prst="rect">
            <a:avLst/>
          </a:prstGeom>
        </p:spPr>
      </p:pic>
      <p:sp>
        <p:nvSpPr>
          <p:cNvPr id="2" name="Title 1">
            <a:extLst>
              <a:ext uri="{FF2B5EF4-FFF2-40B4-BE49-F238E27FC236}">
                <a16:creationId xmlns:a16="http://schemas.microsoft.com/office/drawing/2014/main" id="{337BC514-06C8-E3AE-F927-8B2E8C38D1FD}"/>
              </a:ext>
            </a:extLst>
          </p:cNvPr>
          <p:cNvSpPr>
            <a:spLocks noGrp="1"/>
          </p:cNvSpPr>
          <p:nvPr>
            <p:ph type="title"/>
          </p:nvPr>
        </p:nvSpPr>
        <p:spPr/>
        <p:txBody>
          <a:bodyPr/>
          <a:lstStyle/>
          <a:p>
            <a:r>
              <a:rPr lang="en-US" dirty="0">
                <a:solidFill>
                  <a:srgbClr val="7030A0"/>
                </a:solidFill>
              </a:rPr>
              <a:t>Who needs CDK4/6 inhibitors?</a:t>
            </a:r>
            <a:endParaRPr lang="en-US" b="1" dirty="0">
              <a:solidFill>
                <a:srgbClr val="7030A0"/>
              </a:solidFill>
            </a:endParaRPr>
          </a:p>
        </p:txBody>
      </p:sp>
      <p:sp>
        <p:nvSpPr>
          <p:cNvPr id="3" name="Slide Number Placeholder 2">
            <a:extLst>
              <a:ext uri="{FF2B5EF4-FFF2-40B4-BE49-F238E27FC236}">
                <a16:creationId xmlns:a16="http://schemas.microsoft.com/office/drawing/2014/main" id="{39C19399-CEBD-E919-8EC8-646B530F62A6}"/>
              </a:ext>
            </a:extLst>
          </p:cNvPr>
          <p:cNvSpPr>
            <a:spLocks noGrp="1"/>
          </p:cNvSpPr>
          <p:nvPr>
            <p:ph type="sldNum" sz="quarter" idx="12"/>
          </p:nvPr>
        </p:nvSpPr>
        <p:spPr/>
        <p:txBody>
          <a:bodyPr/>
          <a:lstStyle/>
          <a:p>
            <a:fld id="{7DFC1CBA-4892-A140-A01E-A83B9C8F6E3B}" type="slidenum">
              <a:rPr lang="en-US" smtClean="0"/>
              <a:pPr/>
              <a:t>55</a:t>
            </a:fld>
            <a:endParaRPr lang="en-US" dirty="0"/>
          </a:p>
        </p:txBody>
      </p:sp>
      <p:pic>
        <p:nvPicPr>
          <p:cNvPr id="5" name="Picture 2">
            <a:extLst>
              <a:ext uri="{FF2B5EF4-FFF2-40B4-BE49-F238E27FC236}">
                <a16:creationId xmlns:a16="http://schemas.microsoft.com/office/drawing/2014/main" id="{30D2B84A-EB7B-44BF-7004-32F490EA7F42}"/>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8580" y="2307828"/>
            <a:ext cx="9006840" cy="3323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8150BDA6-2ACD-5876-E3F5-303FE1BFBB7F}"/>
              </a:ext>
            </a:extLst>
          </p:cNvPr>
          <p:cNvSpPr txBox="1"/>
          <p:nvPr/>
        </p:nvSpPr>
        <p:spPr>
          <a:xfrm>
            <a:off x="457200" y="1676400"/>
            <a:ext cx="8505825" cy="646331"/>
          </a:xfrm>
          <a:prstGeom prst="rect">
            <a:avLst/>
          </a:prstGeom>
          <a:noFill/>
        </p:spPr>
        <p:txBody>
          <a:bodyPr wrap="square">
            <a:spAutoFit/>
          </a:bodyPr>
          <a:lstStyle/>
          <a:p>
            <a:r>
              <a:rPr lang="en-US" sz="1800" b="1" dirty="0"/>
              <a:t>Poor prognosis in baseline (+) cases – but improved with ctDNA clearance</a:t>
            </a:r>
          </a:p>
          <a:p>
            <a:pPr algn="ctr"/>
            <a:r>
              <a:rPr lang="en-US" sz="1800" b="1" dirty="0" err="1"/>
              <a:t>monarchE</a:t>
            </a:r>
            <a:endParaRPr lang="en-US" sz="1350" b="1" dirty="0"/>
          </a:p>
        </p:txBody>
      </p:sp>
      <p:sp>
        <p:nvSpPr>
          <p:cNvPr id="8" name="TextBox 7">
            <a:extLst>
              <a:ext uri="{FF2B5EF4-FFF2-40B4-BE49-F238E27FC236}">
                <a16:creationId xmlns:a16="http://schemas.microsoft.com/office/drawing/2014/main" id="{32CDC91F-BAB2-847E-988E-3B23EC4CD131}"/>
              </a:ext>
            </a:extLst>
          </p:cNvPr>
          <p:cNvSpPr txBox="1"/>
          <p:nvPr/>
        </p:nvSpPr>
        <p:spPr>
          <a:xfrm>
            <a:off x="5410201" y="6474075"/>
            <a:ext cx="3079750" cy="276999"/>
          </a:xfrm>
          <a:prstGeom prst="rect">
            <a:avLst/>
          </a:prstGeom>
          <a:noFill/>
        </p:spPr>
        <p:txBody>
          <a:bodyPr wrap="square" rtlCol="0">
            <a:spAutoFit/>
          </a:bodyPr>
          <a:lstStyle/>
          <a:p>
            <a:r>
              <a:rPr lang="en-US" sz="1200" dirty="0"/>
              <a:t>Loi et al, ASCO 2024. LBA 507.</a:t>
            </a:r>
          </a:p>
        </p:txBody>
      </p:sp>
      <p:sp>
        <p:nvSpPr>
          <p:cNvPr id="6" name="Rectangle 5">
            <a:extLst>
              <a:ext uri="{FF2B5EF4-FFF2-40B4-BE49-F238E27FC236}">
                <a16:creationId xmlns:a16="http://schemas.microsoft.com/office/drawing/2014/main" id="{737A2967-3DC2-DBEE-9E09-30E63CEB898B}"/>
              </a:ext>
            </a:extLst>
          </p:cNvPr>
          <p:cNvSpPr/>
          <p:nvPr/>
        </p:nvSpPr>
        <p:spPr>
          <a:xfrm>
            <a:off x="7257553" y="2944468"/>
            <a:ext cx="1705472" cy="1961984"/>
          </a:xfrm>
          <a:prstGeom prst="rect">
            <a:avLst/>
          </a:prstGeom>
          <a:no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a:extLst>
              <a:ext uri="{FF2B5EF4-FFF2-40B4-BE49-F238E27FC236}">
                <a16:creationId xmlns:a16="http://schemas.microsoft.com/office/drawing/2014/main" id="{D03BDA10-EBAF-7B40-D54D-E42B33BE84B7}"/>
              </a:ext>
            </a:extLst>
          </p:cNvPr>
          <p:cNvSpPr/>
          <p:nvPr/>
        </p:nvSpPr>
        <p:spPr>
          <a:xfrm>
            <a:off x="5615796" y="2944468"/>
            <a:ext cx="1641757" cy="1961984"/>
          </a:xfrm>
          <a:prstGeom prst="rect">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7176148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3FAA849-9278-2738-70C9-D4DF59D281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498749-B36B-D7E0-E7C1-0A5C4344EC55}"/>
              </a:ext>
            </a:extLst>
          </p:cNvPr>
          <p:cNvSpPr>
            <a:spLocks noGrp="1"/>
          </p:cNvSpPr>
          <p:nvPr>
            <p:ph type="title"/>
          </p:nvPr>
        </p:nvSpPr>
        <p:spPr>
          <a:xfrm>
            <a:off x="457200" y="857250"/>
            <a:ext cx="8058150" cy="984558"/>
          </a:xfrm>
        </p:spPr>
        <p:txBody>
          <a:bodyPr/>
          <a:lstStyle/>
          <a:p>
            <a:r>
              <a:rPr lang="en-US" dirty="0">
                <a:solidFill>
                  <a:srgbClr val="7030A0"/>
                </a:solidFill>
              </a:rPr>
              <a:t>PIK3CA-AKT and mTOR Pathways in Early Breast Cancer</a:t>
            </a:r>
          </a:p>
        </p:txBody>
      </p:sp>
      <p:sp>
        <p:nvSpPr>
          <p:cNvPr id="3" name="Slide Number Placeholder 2">
            <a:extLst>
              <a:ext uri="{FF2B5EF4-FFF2-40B4-BE49-F238E27FC236}">
                <a16:creationId xmlns:a16="http://schemas.microsoft.com/office/drawing/2014/main" id="{1801FEF4-F3F2-A579-ABF2-3DAAC84F0FB4}"/>
              </a:ext>
            </a:extLst>
          </p:cNvPr>
          <p:cNvSpPr>
            <a:spLocks noGrp="1"/>
          </p:cNvSpPr>
          <p:nvPr>
            <p:ph type="sldNum" sz="quarter" idx="12"/>
          </p:nvPr>
        </p:nvSpPr>
        <p:spPr/>
        <p:txBody>
          <a:bodyPr/>
          <a:lstStyle/>
          <a:p>
            <a:fld id="{7DFC1CBA-4892-A140-A01E-A83B9C8F6E3B}" type="slidenum">
              <a:rPr lang="en-US" smtClean="0"/>
              <a:pPr/>
              <a:t>56</a:t>
            </a:fld>
            <a:endParaRPr lang="en-US" dirty="0"/>
          </a:p>
        </p:txBody>
      </p:sp>
      <p:pic>
        <p:nvPicPr>
          <p:cNvPr id="8" name="Picture 7" descr="Diagram of a cell block&#10;&#10;Description automatically generated with medium confidence">
            <a:extLst>
              <a:ext uri="{FF2B5EF4-FFF2-40B4-BE49-F238E27FC236}">
                <a16:creationId xmlns:a16="http://schemas.microsoft.com/office/drawing/2014/main" id="{DE0EC38F-E8DB-652A-1799-67010928D4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235" y="1927879"/>
            <a:ext cx="4397040" cy="3558521"/>
          </a:xfrm>
          <a:prstGeom prst="rect">
            <a:avLst/>
          </a:prstGeom>
        </p:spPr>
      </p:pic>
      <p:sp>
        <p:nvSpPr>
          <p:cNvPr id="9" name="TextBox 8">
            <a:extLst>
              <a:ext uri="{FF2B5EF4-FFF2-40B4-BE49-F238E27FC236}">
                <a16:creationId xmlns:a16="http://schemas.microsoft.com/office/drawing/2014/main" id="{D00F9AF2-39A3-D558-4EED-F3E2A03472DB}"/>
              </a:ext>
            </a:extLst>
          </p:cNvPr>
          <p:cNvSpPr txBox="1">
            <a:spLocks noChangeArrowheads="1"/>
          </p:cNvSpPr>
          <p:nvPr/>
        </p:nvSpPr>
        <p:spPr bwMode="auto">
          <a:xfrm>
            <a:off x="2287755" y="5607689"/>
            <a:ext cx="2207064" cy="230832"/>
          </a:xfrm>
          <a:prstGeom prst="rect">
            <a:avLst/>
          </a:prstGeom>
          <a:noFill/>
          <a:ln w="9525">
            <a:noFill/>
            <a:miter lim="800000"/>
            <a:headEnd/>
            <a:tailEnd/>
          </a:ln>
        </p:spPr>
        <p:txBody>
          <a:bodyPr wrap="square" anchor="b">
            <a:spAutoFit/>
          </a:bodyPr>
          <a:lstStyle/>
          <a:p>
            <a:pPr algn="r"/>
            <a:r>
              <a:rPr lang="en-US" sz="900" dirty="0">
                <a:solidFill>
                  <a:schemeClr val="bg1"/>
                </a:solidFill>
              </a:rPr>
              <a:t>Browne et al, Lancet Oncology 2024</a:t>
            </a:r>
          </a:p>
        </p:txBody>
      </p:sp>
      <p:sp>
        <p:nvSpPr>
          <p:cNvPr id="14" name="TextBox 13">
            <a:extLst>
              <a:ext uri="{FF2B5EF4-FFF2-40B4-BE49-F238E27FC236}">
                <a16:creationId xmlns:a16="http://schemas.microsoft.com/office/drawing/2014/main" id="{14B0D577-146E-DBDE-9C3B-842FD248C92B}"/>
              </a:ext>
            </a:extLst>
          </p:cNvPr>
          <p:cNvSpPr txBox="1">
            <a:spLocks noChangeArrowheads="1"/>
          </p:cNvSpPr>
          <p:nvPr/>
        </p:nvSpPr>
        <p:spPr bwMode="auto">
          <a:xfrm>
            <a:off x="4494819" y="6388575"/>
            <a:ext cx="3975391" cy="276999"/>
          </a:xfrm>
          <a:prstGeom prst="rect">
            <a:avLst/>
          </a:prstGeom>
          <a:noFill/>
          <a:ln w="9525">
            <a:noFill/>
            <a:miter lim="800000"/>
            <a:headEnd/>
            <a:tailEnd/>
          </a:ln>
        </p:spPr>
        <p:txBody>
          <a:bodyPr wrap="square" anchor="b">
            <a:spAutoFit/>
          </a:bodyPr>
          <a:lstStyle/>
          <a:p>
            <a:pPr algn="r"/>
            <a:r>
              <a:rPr lang="en-US" sz="1200" dirty="0" err="1"/>
              <a:t>Baselga</a:t>
            </a:r>
            <a:r>
              <a:rPr lang="en-US" sz="1200" dirty="0"/>
              <a:t> et al, </a:t>
            </a:r>
            <a:r>
              <a:rPr lang="it-IT" sz="1200" dirty="0"/>
              <a:t>J Clin Oncol. 2009;27(16):2630-7. </a:t>
            </a:r>
            <a:endParaRPr lang="en-US" sz="1200" dirty="0"/>
          </a:p>
        </p:txBody>
      </p:sp>
      <p:sp>
        <p:nvSpPr>
          <p:cNvPr id="5" name="TextBox 4">
            <a:extLst>
              <a:ext uri="{FF2B5EF4-FFF2-40B4-BE49-F238E27FC236}">
                <a16:creationId xmlns:a16="http://schemas.microsoft.com/office/drawing/2014/main" id="{53E9D58B-C1E2-EF49-FBE1-6CB2846D6787}"/>
              </a:ext>
            </a:extLst>
          </p:cNvPr>
          <p:cNvSpPr txBox="1"/>
          <p:nvPr/>
        </p:nvSpPr>
        <p:spPr>
          <a:xfrm>
            <a:off x="4777276" y="2468806"/>
            <a:ext cx="4147163" cy="276999"/>
          </a:xfrm>
          <a:prstGeom prst="rect">
            <a:avLst/>
          </a:prstGeom>
          <a:noFill/>
        </p:spPr>
        <p:txBody>
          <a:bodyPr wrap="square">
            <a:spAutoFit/>
          </a:bodyPr>
          <a:lstStyle/>
          <a:p>
            <a:pPr algn="ctr"/>
            <a:r>
              <a:rPr lang="en-US" sz="1800" b="1" baseline="30000" dirty="0">
                <a:solidFill>
                  <a:srgbClr val="1B1B1B"/>
                </a:solidFill>
                <a:highlight>
                  <a:srgbClr val="FFFFFF"/>
                </a:highlight>
                <a:latin typeface="Roboto" panose="02000000000000000000" pitchFamily="2" charset="0"/>
              </a:rPr>
              <a:t>Randomized Phase II Study of Neoadjuvant </a:t>
            </a:r>
            <a:r>
              <a:rPr lang="en-US" sz="1800" b="1" baseline="30000" dirty="0" err="1">
                <a:solidFill>
                  <a:srgbClr val="1B1B1B"/>
                </a:solidFill>
                <a:highlight>
                  <a:srgbClr val="FFFFFF"/>
                </a:highlight>
                <a:latin typeface="Roboto" panose="02000000000000000000" pitchFamily="2" charset="0"/>
              </a:rPr>
              <a:t>Everolimus</a:t>
            </a:r>
            <a:endParaRPr lang="en-US" sz="1800" b="1" baseline="30000" dirty="0"/>
          </a:p>
        </p:txBody>
      </p:sp>
      <p:sp>
        <p:nvSpPr>
          <p:cNvPr id="6" name="Rectangle 5">
            <a:extLst>
              <a:ext uri="{FF2B5EF4-FFF2-40B4-BE49-F238E27FC236}">
                <a16:creationId xmlns:a16="http://schemas.microsoft.com/office/drawing/2014/main" id="{2C35B5EF-7BDA-5FD3-76BA-3CEDC311864B}"/>
              </a:ext>
            </a:extLst>
          </p:cNvPr>
          <p:cNvSpPr/>
          <p:nvPr/>
        </p:nvSpPr>
        <p:spPr>
          <a:xfrm>
            <a:off x="3314701" y="5036343"/>
            <a:ext cx="1078706" cy="32861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aphicFrame>
        <p:nvGraphicFramePr>
          <p:cNvPr id="7" name="Chart 6">
            <a:extLst>
              <a:ext uri="{FF2B5EF4-FFF2-40B4-BE49-F238E27FC236}">
                <a16:creationId xmlns:a16="http://schemas.microsoft.com/office/drawing/2014/main" id="{13029250-6203-D77C-41DD-7D17C82CF322}"/>
              </a:ext>
            </a:extLst>
          </p:cNvPr>
          <p:cNvGraphicFramePr>
            <a:graphicFrameLocks/>
          </p:cNvGraphicFramePr>
          <p:nvPr/>
        </p:nvGraphicFramePr>
        <p:xfrm>
          <a:off x="5136357" y="2809451"/>
          <a:ext cx="3429000" cy="2057400"/>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a:extLst>
              <a:ext uri="{FF2B5EF4-FFF2-40B4-BE49-F238E27FC236}">
                <a16:creationId xmlns:a16="http://schemas.microsoft.com/office/drawing/2014/main" id="{E219FA06-217C-97D3-1295-6D8A6A229E9F}"/>
              </a:ext>
            </a:extLst>
          </p:cNvPr>
          <p:cNvSpPr txBox="1">
            <a:spLocks noChangeArrowheads="1"/>
          </p:cNvSpPr>
          <p:nvPr/>
        </p:nvSpPr>
        <p:spPr bwMode="auto">
          <a:xfrm>
            <a:off x="6248400" y="3803863"/>
            <a:ext cx="381000" cy="200055"/>
          </a:xfrm>
          <a:prstGeom prst="rect">
            <a:avLst/>
          </a:prstGeom>
          <a:noFill/>
          <a:ln w="9525">
            <a:noFill/>
            <a:miter lim="800000"/>
            <a:headEnd/>
            <a:tailEnd/>
          </a:ln>
        </p:spPr>
        <p:txBody>
          <a:bodyPr wrap="square" anchor="b">
            <a:spAutoFit/>
          </a:bodyPr>
          <a:lstStyle/>
          <a:p>
            <a:pPr algn="r"/>
            <a:r>
              <a:rPr lang="en-US" sz="700" b="1" dirty="0">
                <a:solidFill>
                  <a:schemeClr val="bg1"/>
                </a:solidFill>
              </a:rPr>
              <a:t>58%</a:t>
            </a:r>
          </a:p>
        </p:txBody>
      </p:sp>
      <p:sp>
        <p:nvSpPr>
          <p:cNvPr id="11" name="TextBox 10">
            <a:extLst>
              <a:ext uri="{FF2B5EF4-FFF2-40B4-BE49-F238E27FC236}">
                <a16:creationId xmlns:a16="http://schemas.microsoft.com/office/drawing/2014/main" id="{DFAC89F3-BD14-7C24-AEB1-845252790554}"/>
              </a:ext>
            </a:extLst>
          </p:cNvPr>
          <p:cNvSpPr txBox="1">
            <a:spLocks noChangeArrowheads="1"/>
          </p:cNvSpPr>
          <p:nvPr/>
        </p:nvSpPr>
        <p:spPr bwMode="auto">
          <a:xfrm>
            <a:off x="6041204" y="3989979"/>
            <a:ext cx="1903342" cy="230832"/>
          </a:xfrm>
          <a:prstGeom prst="rect">
            <a:avLst/>
          </a:prstGeom>
          <a:noFill/>
          <a:ln w="9525">
            <a:noFill/>
            <a:miter lim="800000"/>
            <a:headEnd/>
            <a:tailEnd/>
          </a:ln>
        </p:spPr>
        <p:txBody>
          <a:bodyPr wrap="square" anchor="b">
            <a:spAutoFit/>
          </a:bodyPr>
          <a:lstStyle/>
          <a:p>
            <a:pPr algn="r"/>
            <a:r>
              <a:rPr lang="en-US" sz="900" dirty="0"/>
              <a:t>47%</a:t>
            </a:r>
          </a:p>
        </p:txBody>
      </p:sp>
    </p:spTree>
    <p:extLst>
      <p:ext uri="{BB962C8B-B14F-4D97-AF65-F5344CB8AC3E}">
        <p14:creationId xmlns:p14="http://schemas.microsoft.com/office/powerpoint/2010/main" val="14585101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F0F4E-9AFD-B1BF-40E3-BD4BCCC20880}"/>
              </a:ext>
            </a:extLst>
          </p:cNvPr>
          <p:cNvSpPr>
            <a:spLocks noGrp="1"/>
          </p:cNvSpPr>
          <p:nvPr>
            <p:ph type="title"/>
          </p:nvPr>
        </p:nvSpPr>
        <p:spPr/>
        <p:txBody>
          <a:bodyPr>
            <a:normAutofit fontScale="90000"/>
          </a:bodyPr>
          <a:lstStyle/>
          <a:p>
            <a:r>
              <a:rPr lang="en-US" dirty="0">
                <a:solidFill>
                  <a:srgbClr val="7030A0"/>
                </a:solidFill>
              </a:rPr>
              <a:t>Adjuvant </a:t>
            </a:r>
            <a:r>
              <a:rPr lang="en-US" dirty="0" err="1">
                <a:solidFill>
                  <a:srgbClr val="7030A0"/>
                </a:solidFill>
              </a:rPr>
              <a:t>Everolimus</a:t>
            </a:r>
            <a:r>
              <a:rPr lang="en-US" dirty="0">
                <a:solidFill>
                  <a:srgbClr val="7030A0"/>
                </a:solidFill>
              </a:rPr>
              <a:t> for HR+/HER2- Breast Cancer</a:t>
            </a:r>
          </a:p>
        </p:txBody>
      </p:sp>
      <p:sp>
        <p:nvSpPr>
          <p:cNvPr id="3" name="Slide Number Placeholder 2">
            <a:extLst>
              <a:ext uri="{FF2B5EF4-FFF2-40B4-BE49-F238E27FC236}">
                <a16:creationId xmlns:a16="http://schemas.microsoft.com/office/drawing/2014/main" id="{4AE753FD-7DA7-0150-B52B-DC71D959F489}"/>
              </a:ext>
            </a:extLst>
          </p:cNvPr>
          <p:cNvSpPr>
            <a:spLocks noGrp="1"/>
          </p:cNvSpPr>
          <p:nvPr>
            <p:ph type="sldNum" sz="quarter" idx="12"/>
          </p:nvPr>
        </p:nvSpPr>
        <p:spPr/>
        <p:txBody>
          <a:bodyPr/>
          <a:lstStyle/>
          <a:p>
            <a:fld id="{7DFC1CBA-4892-A140-A01E-A83B9C8F6E3B}" type="slidenum">
              <a:rPr lang="en-US" smtClean="0"/>
              <a:pPr/>
              <a:t>57</a:t>
            </a:fld>
            <a:endParaRPr lang="en-US" dirty="0"/>
          </a:p>
        </p:txBody>
      </p:sp>
      <p:graphicFrame>
        <p:nvGraphicFramePr>
          <p:cNvPr id="5" name="Table 4">
            <a:extLst>
              <a:ext uri="{FF2B5EF4-FFF2-40B4-BE49-F238E27FC236}">
                <a16:creationId xmlns:a16="http://schemas.microsoft.com/office/drawing/2014/main" id="{B78993E2-8386-90CF-6C6A-960EC1D15214}"/>
              </a:ext>
            </a:extLst>
          </p:cNvPr>
          <p:cNvGraphicFramePr>
            <a:graphicFrameLocks noGrp="1"/>
          </p:cNvGraphicFramePr>
          <p:nvPr/>
        </p:nvGraphicFramePr>
        <p:xfrm>
          <a:off x="354189" y="2641668"/>
          <a:ext cx="8578499" cy="2018245"/>
        </p:xfrm>
        <a:graphic>
          <a:graphicData uri="http://schemas.openxmlformats.org/drawingml/2006/table">
            <a:tbl>
              <a:tblPr firstRow="1" bandRow="1">
                <a:tableStyleId>{5C22544A-7EE6-4342-B048-85BDC9FD1C3A}</a:tableStyleId>
              </a:tblPr>
              <a:tblGrid>
                <a:gridCol w="1897981">
                  <a:extLst>
                    <a:ext uri="{9D8B030D-6E8A-4147-A177-3AD203B41FA5}">
                      <a16:colId xmlns:a16="http://schemas.microsoft.com/office/drawing/2014/main" val="2495821192"/>
                    </a:ext>
                  </a:extLst>
                </a:gridCol>
                <a:gridCol w="629761">
                  <a:extLst>
                    <a:ext uri="{9D8B030D-6E8A-4147-A177-3AD203B41FA5}">
                      <a16:colId xmlns:a16="http://schemas.microsoft.com/office/drawing/2014/main" val="3240592858"/>
                    </a:ext>
                  </a:extLst>
                </a:gridCol>
                <a:gridCol w="3729958">
                  <a:extLst>
                    <a:ext uri="{9D8B030D-6E8A-4147-A177-3AD203B41FA5}">
                      <a16:colId xmlns:a16="http://schemas.microsoft.com/office/drawing/2014/main" val="4024474984"/>
                    </a:ext>
                  </a:extLst>
                </a:gridCol>
                <a:gridCol w="2320799">
                  <a:extLst>
                    <a:ext uri="{9D8B030D-6E8A-4147-A177-3AD203B41FA5}">
                      <a16:colId xmlns:a16="http://schemas.microsoft.com/office/drawing/2014/main" val="442182890"/>
                    </a:ext>
                  </a:extLst>
                </a:gridCol>
              </a:tblGrid>
              <a:tr h="253645">
                <a:tc>
                  <a:txBody>
                    <a:bodyPr/>
                    <a:lstStyle/>
                    <a:p>
                      <a:pPr algn="l" fontAlgn="b"/>
                      <a:r>
                        <a:rPr lang="en-US" sz="1200" b="1" dirty="0">
                          <a:effectLst/>
                        </a:rPr>
                        <a:t>Study</a:t>
                      </a:r>
                    </a:p>
                  </a:txBody>
                  <a:tcPr marL="59340" marR="59340" marT="29670" marB="29670" anchor="b"/>
                </a:tc>
                <a:tc>
                  <a:txBody>
                    <a:bodyPr/>
                    <a:lstStyle/>
                    <a:p>
                      <a:pPr algn="l" fontAlgn="b"/>
                      <a:r>
                        <a:rPr lang="en-US" sz="1200" b="1" dirty="0">
                          <a:effectLst/>
                        </a:rPr>
                        <a:t>N</a:t>
                      </a:r>
                    </a:p>
                  </a:txBody>
                  <a:tcPr marL="59340" marR="59340" marT="29670" marB="29670" anchor="b"/>
                </a:tc>
                <a:tc>
                  <a:txBody>
                    <a:bodyPr/>
                    <a:lstStyle/>
                    <a:p>
                      <a:pPr algn="l" fontAlgn="b"/>
                      <a:r>
                        <a:rPr lang="en-US" sz="1200" b="1" dirty="0">
                          <a:effectLst/>
                        </a:rPr>
                        <a:t>Population</a:t>
                      </a:r>
                    </a:p>
                  </a:txBody>
                  <a:tcPr marL="59340" marR="59340" marT="29670" marB="29670" anchor="b"/>
                </a:tc>
                <a:tc>
                  <a:txBody>
                    <a:bodyPr/>
                    <a:lstStyle/>
                    <a:p>
                      <a:pPr algn="l" fontAlgn="b"/>
                      <a:r>
                        <a:rPr lang="en-US" sz="1200" b="1" dirty="0">
                          <a:effectLst/>
                        </a:rPr>
                        <a:t>Intervention / Control</a:t>
                      </a:r>
                    </a:p>
                  </a:txBody>
                  <a:tcPr marL="59340" marR="59340" marT="29670" marB="29670" anchor="b"/>
                </a:tc>
                <a:extLst>
                  <a:ext uri="{0D108BD9-81ED-4DB2-BD59-A6C34878D82A}">
                    <a16:rowId xmlns:a16="http://schemas.microsoft.com/office/drawing/2014/main" val="3751296599"/>
                  </a:ext>
                </a:extLst>
              </a:tr>
              <a:tr h="973740">
                <a:tc>
                  <a:txBody>
                    <a:bodyPr/>
                    <a:lstStyle/>
                    <a:p>
                      <a:pPr algn="l" fontAlgn="t"/>
                      <a:r>
                        <a:rPr lang="en-US" sz="1200" b="0" dirty="0">
                          <a:effectLst/>
                        </a:rPr>
                        <a:t>UNIRAD</a:t>
                      </a:r>
                    </a:p>
                    <a:p>
                      <a:pPr algn="l" fontAlgn="t"/>
                      <a:r>
                        <a:rPr lang="en-US" sz="1200" b="0" i="1" dirty="0">
                          <a:effectLst/>
                        </a:rPr>
                        <a:t>NCT01805271</a:t>
                      </a:r>
                    </a:p>
                  </a:txBody>
                  <a:tcPr marL="59340" marR="59340" marT="29670" marB="29670"/>
                </a:tc>
                <a:tc>
                  <a:txBody>
                    <a:bodyPr/>
                    <a:lstStyle/>
                    <a:p>
                      <a:pPr algn="l" fontAlgn="t"/>
                      <a:r>
                        <a:rPr lang="en-US" sz="1200" b="0" dirty="0">
                          <a:effectLst/>
                        </a:rPr>
                        <a:t>1,278</a:t>
                      </a:r>
                    </a:p>
                  </a:txBody>
                  <a:tcPr marL="59340" marR="59340" marT="29670" marB="29670"/>
                </a:tc>
                <a:tc>
                  <a:txBody>
                    <a:bodyPr/>
                    <a:lstStyle/>
                    <a:p>
                      <a:pPr algn="l" fontAlgn="t"/>
                      <a:r>
                        <a:rPr lang="en-US" sz="1200" b="0" dirty="0">
                          <a:effectLst/>
                        </a:rPr>
                        <a:t>≥ 4 positive lymph nodes</a:t>
                      </a:r>
                    </a:p>
                    <a:p>
                      <a:pPr algn="l" fontAlgn="t"/>
                      <a:r>
                        <a:rPr lang="en-US" sz="1200" b="0" dirty="0">
                          <a:effectLst/>
                        </a:rPr>
                        <a:t>≥ 1 positive lymph node if post neoadjuvant therapy</a:t>
                      </a:r>
                    </a:p>
                    <a:p>
                      <a:pPr algn="l" fontAlgn="t"/>
                      <a:r>
                        <a:rPr lang="en-US" sz="1200" b="0" dirty="0">
                          <a:effectLst/>
                        </a:rPr>
                        <a:t>1-3 positive lymph nodes and high </a:t>
                      </a:r>
                      <a:r>
                        <a:rPr lang="en-US" sz="1200" b="0" dirty="0" err="1">
                          <a:effectLst/>
                        </a:rPr>
                        <a:t>EndoPredict</a:t>
                      </a:r>
                      <a:r>
                        <a:rPr lang="en-US" sz="1200" b="0" dirty="0">
                          <a:effectLst/>
                        </a:rPr>
                        <a:t> (</a:t>
                      </a:r>
                      <a:r>
                        <a:rPr lang="en-US" sz="1200" b="0" dirty="0" err="1">
                          <a:effectLst/>
                        </a:rPr>
                        <a:t>EPclin</a:t>
                      </a:r>
                      <a:r>
                        <a:rPr lang="en-US" sz="1200" b="0" dirty="0">
                          <a:effectLst/>
                        </a:rPr>
                        <a:t>) score</a:t>
                      </a:r>
                    </a:p>
                    <a:p>
                      <a:pPr algn="l" fontAlgn="t"/>
                      <a:r>
                        <a:rPr lang="en-US" sz="1200" b="0" dirty="0">
                          <a:effectLst/>
                        </a:rPr>
                        <a:t>0 – 4 years prior endocrine therapy</a:t>
                      </a:r>
                    </a:p>
                  </a:txBody>
                  <a:tcPr marL="59340" marR="59340" marT="29670" marB="29670"/>
                </a:tc>
                <a:tc>
                  <a:txBody>
                    <a:bodyPr/>
                    <a:lstStyle/>
                    <a:p>
                      <a:pPr algn="l" fontAlgn="t"/>
                      <a:r>
                        <a:rPr lang="en-US" sz="1200" b="0" dirty="0">
                          <a:effectLst/>
                        </a:rPr>
                        <a:t>Standard ET +/- 2 years of adjuvant </a:t>
                      </a:r>
                      <a:r>
                        <a:rPr lang="en-US" sz="1200" b="0" dirty="0" err="1">
                          <a:effectLst/>
                        </a:rPr>
                        <a:t>everolimus</a:t>
                      </a:r>
                      <a:endParaRPr lang="en-US" sz="1200" b="0" dirty="0">
                        <a:effectLst/>
                      </a:endParaRPr>
                    </a:p>
                  </a:txBody>
                  <a:tcPr marL="59340" marR="59340" marT="29670" marB="29670"/>
                </a:tc>
                <a:extLst>
                  <a:ext uri="{0D108BD9-81ED-4DB2-BD59-A6C34878D82A}">
                    <a16:rowId xmlns:a16="http://schemas.microsoft.com/office/drawing/2014/main" val="4134819813"/>
                  </a:ext>
                </a:extLst>
              </a:tr>
              <a:tr h="790860">
                <a:tc>
                  <a:txBody>
                    <a:bodyPr/>
                    <a:lstStyle/>
                    <a:p>
                      <a:pPr algn="l" fontAlgn="t"/>
                      <a:r>
                        <a:rPr lang="en-US" sz="1200" b="0" dirty="0">
                          <a:effectLst/>
                        </a:rPr>
                        <a:t>SWOG1207</a:t>
                      </a:r>
                    </a:p>
                    <a:p>
                      <a:pPr algn="l" fontAlgn="t"/>
                      <a:r>
                        <a:rPr lang="en-US" sz="1200" b="0" i="1" dirty="0">
                          <a:effectLst/>
                        </a:rPr>
                        <a:t>NCT01674140</a:t>
                      </a:r>
                    </a:p>
                  </a:txBody>
                  <a:tcPr marL="59340" marR="59340" marT="29670" marB="29670"/>
                </a:tc>
                <a:tc>
                  <a:txBody>
                    <a:bodyPr/>
                    <a:lstStyle/>
                    <a:p>
                      <a:pPr algn="l" fontAlgn="t"/>
                      <a:r>
                        <a:rPr lang="en-US" sz="1200" b="0" dirty="0">
                          <a:effectLst/>
                        </a:rPr>
                        <a:t>1,792</a:t>
                      </a:r>
                    </a:p>
                  </a:txBody>
                  <a:tcPr marL="59340" marR="59340" marT="29670" marB="29670"/>
                </a:tc>
                <a:tc>
                  <a:txBody>
                    <a:bodyPr/>
                    <a:lstStyle/>
                    <a:p>
                      <a:pPr algn="l" fontAlgn="t"/>
                      <a:r>
                        <a:rPr lang="en-US" sz="1200" b="0" dirty="0">
                          <a:effectLst/>
                        </a:rPr>
                        <a:t>≥ 4 positive lymph nodes</a:t>
                      </a:r>
                    </a:p>
                    <a:p>
                      <a:pPr algn="l" fontAlgn="t"/>
                      <a:r>
                        <a:rPr lang="en-US" sz="1200" b="0" dirty="0">
                          <a:effectLst/>
                        </a:rPr>
                        <a:t>≥ 1 positive lymph node if post neoadjuvant therapy</a:t>
                      </a:r>
                    </a:p>
                    <a:p>
                      <a:pPr algn="l" fontAlgn="t"/>
                      <a:r>
                        <a:rPr lang="en-US" sz="1200" b="0" dirty="0">
                          <a:effectLst/>
                        </a:rPr>
                        <a:t>T2+ if Oncotype / MammaPrint high; N1+ if grade 3 or Oncotype / MammaPrint high</a:t>
                      </a:r>
                    </a:p>
                  </a:txBody>
                  <a:tcPr marL="59340" marR="59340" marT="29670" marB="29670"/>
                </a:tc>
                <a:tc>
                  <a:txBody>
                    <a:bodyPr/>
                    <a:lstStyle/>
                    <a:p>
                      <a:pPr algn="l" fontAlgn="t"/>
                      <a:r>
                        <a:rPr lang="en-US" sz="1200" b="0" dirty="0">
                          <a:effectLst/>
                        </a:rPr>
                        <a:t>Standard ET +/-  1 year of adjuvant </a:t>
                      </a:r>
                      <a:r>
                        <a:rPr lang="en-US" sz="1200" b="0" dirty="0" err="1">
                          <a:effectLst/>
                        </a:rPr>
                        <a:t>everolimus</a:t>
                      </a:r>
                      <a:endParaRPr lang="en-US" sz="1200" b="0" dirty="0">
                        <a:effectLst/>
                      </a:endParaRPr>
                    </a:p>
                  </a:txBody>
                  <a:tcPr marL="59340" marR="59340" marT="29670" marB="29670"/>
                </a:tc>
                <a:extLst>
                  <a:ext uri="{0D108BD9-81ED-4DB2-BD59-A6C34878D82A}">
                    <a16:rowId xmlns:a16="http://schemas.microsoft.com/office/drawing/2014/main" val="1261888310"/>
                  </a:ext>
                </a:extLst>
              </a:tr>
            </a:tbl>
          </a:graphicData>
        </a:graphic>
      </p:graphicFrame>
    </p:spTree>
    <p:extLst>
      <p:ext uri="{BB962C8B-B14F-4D97-AF65-F5344CB8AC3E}">
        <p14:creationId xmlns:p14="http://schemas.microsoft.com/office/powerpoint/2010/main" val="33011544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D4DE8-9829-A161-8B0B-36BCD7F1E009}"/>
              </a:ext>
            </a:extLst>
          </p:cNvPr>
          <p:cNvSpPr>
            <a:spLocks noGrp="1"/>
          </p:cNvSpPr>
          <p:nvPr>
            <p:ph type="title"/>
          </p:nvPr>
        </p:nvSpPr>
        <p:spPr/>
        <p:txBody>
          <a:bodyPr/>
          <a:lstStyle/>
          <a:p>
            <a:r>
              <a:rPr lang="en-US" dirty="0">
                <a:solidFill>
                  <a:srgbClr val="7030A0"/>
                </a:solidFill>
              </a:rPr>
              <a:t>No Improvement in DFS / OS with </a:t>
            </a:r>
            <a:r>
              <a:rPr lang="en-US" dirty="0" err="1">
                <a:solidFill>
                  <a:srgbClr val="7030A0"/>
                </a:solidFill>
              </a:rPr>
              <a:t>Everolimus</a:t>
            </a:r>
            <a:endParaRPr lang="en-US" dirty="0">
              <a:solidFill>
                <a:srgbClr val="7030A0"/>
              </a:solidFill>
            </a:endParaRPr>
          </a:p>
        </p:txBody>
      </p:sp>
      <p:sp>
        <p:nvSpPr>
          <p:cNvPr id="3" name="Slide Number Placeholder 2">
            <a:extLst>
              <a:ext uri="{FF2B5EF4-FFF2-40B4-BE49-F238E27FC236}">
                <a16:creationId xmlns:a16="http://schemas.microsoft.com/office/drawing/2014/main" id="{66F2028B-98E3-FF82-4533-327E114B6CA6}"/>
              </a:ext>
            </a:extLst>
          </p:cNvPr>
          <p:cNvSpPr>
            <a:spLocks noGrp="1"/>
          </p:cNvSpPr>
          <p:nvPr>
            <p:ph type="sldNum" sz="quarter" idx="12"/>
          </p:nvPr>
        </p:nvSpPr>
        <p:spPr/>
        <p:txBody>
          <a:bodyPr/>
          <a:lstStyle/>
          <a:p>
            <a:fld id="{7DFC1CBA-4892-A140-A01E-A83B9C8F6E3B}" type="slidenum">
              <a:rPr lang="en-US" smtClean="0"/>
              <a:pPr/>
              <a:t>58</a:t>
            </a:fld>
            <a:endParaRPr lang="en-US" dirty="0"/>
          </a:p>
        </p:txBody>
      </p:sp>
      <p:pic>
        <p:nvPicPr>
          <p:cNvPr id="10242" name="Picture 2">
            <a:extLst>
              <a:ext uri="{FF2B5EF4-FFF2-40B4-BE49-F238E27FC236}">
                <a16:creationId xmlns:a16="http://schemas.microsoft.com/office/drawing/2014/main" id="{F3C26C5F-F92E-F145-C10A-52588555D54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064919" y="2168128"/>
            <a:ext cx="3300413" cy="3108722"/>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a:extLst>
              <a:ext uri="{FF2B5EF4-FFF2-40B4-BE49-F238E27FC236}">
                <a16:creationId xmlns:a16="http://schemas.microsoft.com/office/drawing/2014/main" id="{48CF996D-7D7F-3379-A747-BDD547358412}"/>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4294" y="2478881"/>
            <a:ext cx="4343400" cy="27254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64E2E91-C443-B8EC-47C7-558DCA9E8D07}"/>
              </a:ext>
            </a:extLst>
          </p:cNvPr>
          <p:cNvSpPr txBox="1"/>
          <p:nvPr/>
        </p:nvSpPr>
        <p:spPr>
          <a:xfrm>
            <a:off x="521062" y="2029628"/>
            <a:ext cx="4147163" cy="369332"/>
          </a:xfrm>
          <a:prstGeom prst="rect">
            <a:avLst/>
          </a:prstGeom>
          <a:noFill/>
        </p:spPr>
        <p:txBody>
          <a:bodyPr wrap="square">
            <a:spAutoFit/>
          </a:bodyPr>
          <a:lstStyle/>
          <a:p>
            <a:pPr algn="ctr"/>
            <a:r>
              <a:rPr lang="en-US" sz="1800" b="1" dirty="0">
                <a:solidFill>
                  <a:srgbClr val="1B1B1B"/>
                </a:solidFill>
                <a:highlight>
                  <a:srgbClr val="FFFFFF"/>
                </a:highlight>
                <a:latin typeface="Roboto" panose="02000000000000000000" pitchFamily="2" charset="0"/>
              </a:rPr>
              <a:t>DFS in UNIRAD</a:t>
            </a:r>
            <a:endParaRPr lang="en-US" sz="1800" b="1" dirty="0"/>
          </a:p>
        </p:txBody>
      </p:sp>
      <p:sp>
        <p:nvSpPr>
          <p:cNvPr id="6" name="TextBox 5">
            <a:extLst>
              <a:ext uri="{FF2B5EF4-FFF2-40B4-BE49-F238E27FC236}">
                <a16:creationId xmlns:a16="http://schemas.microsoft.com/office/drawing/2014/main" id="{002B84F6-E6A8-456A-F70B-BAF929C3E2A0}"/>
              </a:ext>
            </a:extLst>
          </p:cNvPr>
          <p:cNvSpPr txBox="1"/>
          <p:nvPr/>
        </p:nvSpPr>
        <p:spPr>
          <a:xfrm>
            <a:off x="4996837" y="2029628"/>
            <a:ext cx="4147163" cy="369332"/>
          </a:xfrm>
          <a:prstGeom prst="rect">
            <a:avLst/>
          </a:prstGeom>
          <a:noFill/>
        </p:spPr>
        <p:txBody>
          <a:bodyPr wrap="square">
            <a:spAutoFit/>
          </a:bodyPr>
          <a:lstStyle/>
          <a:p>
            <a:pPr algn="ctr"/>
            <a:r>
              <a:rPr lang="en-US" sz="1800" b="1" dirty="0" err="1">
                <a:solidFill>
                  <a:srgbClr val="1B1B1B"/>
                </a:solidFill>
                <a:highlight>
                  <a:srgbClr val="FFFFFF"/>
                </a:highlight>
                <a:latin typeface="Roboto" panose="02000000000000000000" pitchFamily="2" charset="0"/>
              </a:rPr>
              <a:t>iDFS</a:t>
            </a:r>
            <a:r>
              <a:rPr lang="en-US" sz="1800" b="1" dirty="0">
                <a:solidFill>
                  <a:srgbClr val="1B1B1B"/>
                </a:solidFill>
                <a:highlight>
                  <a:srgbClr val="FFFFFF"/>
                </a:highlight>
                <a:latin typeface="Roboto" panose="02000000000000000000" pitchFamily="2" charset="0"/>
              </a:rPr>
              <a:t> in SWOG1207</a:t>
            </a:r>
            <a:endParaRPr lang="en-US" sz="1800" b="1" dirty="0"/>
          </a:p>
        </p:txBody>
      </p:sp>
      <p:sp>
        <p:nvSpPr>
          <p:cNvPr id="7" name="TextBox 6">
            <a:extLst>
              <a:ext uri="{FF2B5EF4-FFF2-40B4-BE49-F238E27FC236}">
                <a16:creationId xmlns:a16="http://schemas.microsoft.com/office/drawing/2014/main" id="{79C508F6-7746-9C6F-9F6D-F97ADA90C057}"/>
              </a:ext>
            </a:extLst>
          </p:cNvPr>
          <p:cNvSpPr txBox="1">
            <a:spLocks noChangeArrowheads="1"/>
          </p:cNvSpPr>
          <p:nvPr/>
        </p:nvSpPr>
        <p:spPr bwMode="auto">
          <a:xfrm>
            <a:off x="4953000" y="5640370"/>
            <a:ext cx="3974305" cy="253916"/>
          </a:xfrm>
          <a:prstGeom prst="rect">
            <a:avLst/>
          </a:prstGeom>
          <a:noFill/>
          <a:ln w="9525">
            <a:noFill/>
            <a:miter lim="800000"/>
            <a:headEnd/>
            <a:tailEnd/>
          </a:ln>
        </p:spPr>
        <p:txBody>
          <a:bodyPr wrap="square" anchor="b">
            <a:spAutoFit/>
          </a:bodyPr>
          <a:lstStyle/>
          <a:p>
            <a:pPr algn="ctr"/>
            <a:r>
              <a:rPr lang="en-US" sz="1050" dirty="0">
                <a:solidFill>
                  <a:srgbClr val="7030A0"/>
                </a:solidFill>
              </a:rPr>
              <a:t>Chavez-MacGregor et al. </a:t>
            </a:r>
            <a:r>
              <a:rPr lang="it-IT" sz="1050" dirty="0">
                <a:solidFill>
                  <a:srgbClr val="7030A0"/>
                </a:solidFill>
              </a:rPr>
              <a:t>J Clin Oncol. 2024;42(25):3012-3021. </a:t>
            </a:r>
            <a:endParaRPr lang="en-US" sz="1050" dirty="0">
              <a:solidFill>
                <a:srgbClr val="7030A0"/>
              </a:solidFill>
            </a:endParaRPr>
          </a:p>
        </p:txBody>
      </p:sp>
      <p:sp>
        <p:nvSpPr>
          <p:cNvPr id="8" name="TextBox 7">
            <a:extLst>
              <a:ext uri="{FF2B5EF4-FFF2-40B4-BE49-F238E27FC236}">
                <a16:creationId xmlns:a16="http://schemas.microsoft.com/office/drawing/2014/main" id="{52FF44C9-E2B6-8703-D559-970F3EC5F771}"/>
              </a:ext>
            </a:extLst>
          </p:cNvPr>
          <p:cNvSpPr txBox="1">
            <a:spLocks noChangeArrowheads="1"/>
          </p:cNvSpPr>
          <p:nvPr/>
        </p:nvSpPr>
        <p:spPr bwMode="auto">
          <a:xfrm>
            <a:off x="762000" y="5640370"/>
            <a:ext cx="3645694" cy="253916"/>
          </a:xfrm>
          <a:prstGeom prst="rect">
            <a:avLst/>
          </a:prstGeom>
          <a:noFill/>
          <a:ln w="9525">
            <a:noFill/>
            <a:miter lim="800000"/>
            <a:headEnd/>
            <a:tailEnd/>
          </a:ln>
        </p:spPr>
        <p:txBody>
          <a:bodyPr wrap="square" anchor="b">
            <a:spAutoFit/>
          </a:bodyPr>
          <a:lstStyle/>
          <a:p>
            <a:pPr algn="ctr"/>
            <a:r>
              <a:rPr lang="en-US" sz="1050" dirty="0" err="1">
                <a:solidFill>
                  <a:srgbClr val="7030A0"/>
                </a:solidFill>
              </a:rPr>
              <a:t>Bachelot</a:t>
            </a:r>
            <a:r>
              <a:rPr lang="en-US" sz="1050" dirty="0">
                <a:solidFill>
                  <a:srgbClr val="7030A0"/>
                </a:solidFill>
              </a:rPr>
              <a:t> et al. </a:t>
            </a:r>
            <a:r>
              <a:rPr lang="it-IT" sz="1050" dirty="0">
                <a:solidFill>
                  <a:srgbClr val="7030A0"/>
                </a:solidFill>
              </a:rPr>
              <a:t>J Clin Oncol. 2022;40(32):3699-3708. </a:t>
            </a:r>
            <a:endParaRPr lang="en-US" sz="1050" dirty="0">
              <a:solidFill>
                <a:srgbClr val="7030A0"/>
              </a:solidFill>
            </a:endParaRPr>
          </a:p>
        </p:txBody>
      </p:sp>
    </p:spTree>
    <p:extLst>
      <p:ext uri="{BB962C8B-B14F-4D97-AF65-F5344CB8AC3E}">
        <p14:creationId xmlns:p14="http://schemas.microsoft.com/office/powerpoint/2010/main" val="37378412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93F91B-C115-BAD5-4257-7147903572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BF1271-F8FA-08C9-891F-FE75C6DAE4DC}"/>
              </a:ext>
            </a:extLst>
          </p:cNvPr>
          <p:cNvSpPr>
            <a:spLocks noGrp="1"/>
          </p:cNvSpPr>
          <p:nvPr>
            <p:ph type="title"/>
          </p:nvPr>
        </p:nvSpPr>
        <p:spPr/>
        <p:txBody>
          <a:bodyPr/>
          <a:lstStyle/>
          <a:p>
            <a:r>
              <a:rPr lang="en-US" dirty="0">
                <a:solidFill>
                  <a:srgbClr val="7030A0"/>
                </a:solidFill>
              </a:rPr>
              <a:t>Ongoing adjuvant studies of SERDs</a:t>
            </a:r>
          </a:p>
        </p:txBody>
      </p:sp>
      <p:sp>
        <p:nvSpPr>
          <p:cNvPr id="3" name="Slide Number Placeholder 2">
            <a:extLst>
              <a:ext uri="{FF2B5EF4-FFF2-40B4-BE49-F238E27FC236}">
                <a16:creationId xmlns:a16="http://schemas.microsoft.com/office/drawing/2014/main" id="{199BA870-585D-A7ED-903F-6E6BCF7FE496}"/>
              </a:ext>
            </a:extLst>
          </p:cNvPr>
          <p:cNvSpPr>
            <a:spLocks noGrp="1"/>
          </p:cNvSpPr>
          <p:nvPr>
            <p:ph type="sldNum" sz="quarter" idx="12"/>
          </p:nvPr>
        </p:nvSpPr>
        <p:spPr/>
        <p:txBody>
          <a:bodyPr/>
          <a:lstStyle/>
          <a:p>
            <a:fld id="{7DFC1CBA-4892-A140-A01E-A83B9C8F6E3B}" type="slidenum">
              <a:rPr lang="en-US" smtClean="0"/>
              <a:pPr/>
              <a:t>59</a:t>
            </a:fld>
            <a:endParaRPr lang="en-US" dirty="0"/>
          </a:p>
        </p:txBody>
      </p:sp>
      <p:graphicFrame>
        <p:nvGraphicFramePr>
          <p:cNvPr id="4" name="Table 3">
            <a:extLst>
              <a:ext uri="{FF2B5EF4-FFF2-40B4-BE49-F238E27FC236}">
                <a16:creationId xmlns:a16="http://schemas.microsoft.com/office/drawing/2014/main" id="{4C872349-F159-F02C-DBCF-F3BEF102B39F}"/>
              </a:ext>
            </a:extLst>
          </p:cNvPr>
          <p:cNvGraphicFramePr>
            <a:graphicFrameLocks noGrp="1"/>
          </p:cNvGraphicFramePr>
          <p:nvPr>
            <p:extLst>
              <p:ext uri="{D42A27DB-BD31-4B8C-83A1-F6EECF244321}">
                <p14:modId xmlns:p14="http://schemas.microsoft.com/office/powerpoint/2010/main" val="4026064273"/>
              </p:ext>
            </p:extLst>
          </p:nvPr>
        </p:nvGraphicFramePr>
        <p:xfrm>
          <a:off x="466829" y="2328863"/>
          <a:ext cx="8210343" cy="2535734"/>
        </p:xfrm>
        <a:graphic>
          <a:graphicData uri="http://schemas.openxmlformats.org/drawingml/2006/table">
            <a:tbl>
              <a:tblPr firstRow="1" bandRow="1">
                <a:tableStyleId>{5C22544A-7EE6-4342-B048-85BDC9FD1C3A}</a:tableStyleId>
              </a:tblPr>
              <a:tblGrid>
                <a:gridCol w="1555908">
                  <a:extLst>
                    <a:ext uri="{9D8B030D-6E8A-4147-A177-3AD203B41FA5}">
                      <a16:colId xmlns:a16="http://schemas.microsoft.com/office/drawing/2014/main" val="2495821192"/>
                    </a:ext>
                  </a:extLst>
                </a:gridCol>
                <a:gridCol w="1569919">
                  <a:extLst>
                    <a:ext uri="{9D8B030D-6E8A-4147-A177-3AD203B41FA5}">
                      <a16:colId xmlns:a16="http://schemas.microsoft.com/office/drawing/2014/main" val="4024474984"/>
                    </a:ext>
                  </a:extLst>
                </a:gridCol>
                <a:gridCol w="850757">
                  <a:extLst>
                    <a:ext uri="{9D8B030D-6E8A-4147-A177-3AD203B41FA5}">
                      <a16:colId xmlns:a16="http://schemas.microsoft.com/office/drawing/2014/main" val="442182890"/>
                    </a:ext>
                  </a:extLst>
                </a:gridCol>
                <a:gridCol w="2338656">
                  <a:extLst>
                    <a:ext uri="{9D8B030D-6E8A-4147-A177-3AD203B41FA5}">
                      <a16:colId xmlns:a16="http://schemas.microsoft.com/office/drawing/2014/main" val="3261974867"/>
                    </a:ext>
                  </a:extLst>
                </a:gridCol>
                <a:gridCol w="1895103">
                  <a:extLst>
                    <a:ext uri="{9D8B030D-6E8A-4147-A177-3AD203B41FA5}">
                      <a16:colId xmlns:a16="http://schemas.microsoft.com/office/drawing/2014/main" val="599142743"/>
                    </a:ext>
                  </a:extLst>
                </a:gridCol>
              </a:tblGrid>
              <a:tr h="306330">
                <a:tc>
                  <a:txBody>
                    <a:bodyPr/>
                    <a:lstStyle/>
                    <a:p>
                      <a:r>
                        <a:rPr lang="en-US" sz="1000" dirty="0"/>
                        <a:t>Trial</a:t>
                      </a:r>
                    </a:p>
                  </a:txBody>
                  <a:tcPr marL="68580" marR="68580" marT="34290" marB="34290"/>
                </a:tc>
                <a:tc>
                  <a:txBody>
                    <a:bodyPr/>
                    <a:lstStyle/>
                    <a:p>
                      <a:r>
                        <a:rPr lang="en-US" sz="1000" dirty="0"/>
                        <a:t>NCT</a:t>
                      </a:r>
                    </a:p>
                  </a:txBody>
                  <a:tcPr marL="68580" marR="68580" marT="34290" marB="34290"/>
                </a:tc>
                <a:tc>
                  <a:txBody>
                    <a:bodyPr/>
                    <a:lstStyle/>
                    <a:p>
                      <a:r>
                        <a:rPr lang="en-US" sz="1000" dirty="0"/>
                        <a:t>Phase</a:t>
                      </a:r>
                    </a:p>
                  </a:txBody>
                  <a:tcPr marL="68580" marR="68580" marT="34290" marB="34290"/>
                </a:tc>
                <a:tc>
                  <a:txBody>
                    <a:bodyPr/>
                    <a:lstStyle/>
                    <a:p>
                      <a:r>
                        <a:rPr lang="en-US" sz="1000" dirty="0"/>
                        <a:t>Treatment</a:t>
                      </a:r>
                    </a:p>
                  </a:txBody>
                  <a:tcPr marL="68580" marR="68580" marT="34290" marB="34290"/>
                </a:tc>
                <a:tc>
                  <a:txBody>
                    <a:bodyPr/>
                    <a:lstStyle/>
                    <a:p>
                      <a:r>
                        <a:rPr lang="en-US" sz="1000" dirty="0"/>
                        <a:t>Population</a:t>
                      </a:r>
                    </a:p>
                  </a:txBody>
                  <a:tcPr marL="68580" marR="68580" marT="34290" marB="34290"/>
                </a:tc>
                <a:extLst>
                  <a:ext uri="{0D108BD9-81ED-4DB2-BD59-A6C34878D82A}">
                    <a16:rowId xmlns:a16="http://schemas.microsoft.com/office/drawing/2014/main" val="3751296599"/>
                  </a:ext>
                </a:extLst>
              </a:tr>
              <a:tr h="536078">
                <a:tc>
                  <a:txBody>
                    <a:bodyPr/>
                    <a:lstStyle/>
                    <a:p>
                      <a:r>
                        <a:rPr lang="en-US" sz="1400" b="1" dirty="0"/>
                        <a:t>ELEGANT</a:t>
                      </a:r>
                    </a:p>
                  </a:txBody>
                  <a:tcPr marL="68580" marR="68580" marT="34290" marB="34290"/>
                </a:tc>
                <a:tc>
                  <a:txBody>
                    <a:bodyPr/>
                    <a:lstStyle/>
                    <a:p>
                      <a:r>
                        <a:rPr lang="en-US" sz="1400" b="0" i="0" kern="1200" dirty="0">
                          <a:solidFill>
                            <a:schemeClr val="dk1"/>
                          </a:solidFill>
                          <a:effectLst/>
                          <a:latin typeface="+mn-lt"/>
                          <a:ea typeface="+mn-ea"/>
                          <a:cs typeface="+mn-cs"/>
                        </a:rPr>
                        <a:t>NCT06492616</a:t>
                      </a:r>
                      <a:endParaRPr lang="en-US" sz="1400" b="0" dirty="0"/>
                    </a:p>
                  </a:txBody>
                  <a:tcPr marL="68580" marR="68580" marT="34290" marB="34290"/>
                </a:tc>
                <a:tc>
                  <a:txBody>
                    <a:bodyPr/>
                    <a:lstStyle/>
                    <a:p>
                      <a:r>
                        <a:rPr lang="en-US" sz="1400" dirty="0"/>
                        <a:t>3</a:t>
                      </a:r>
                    </a:p>
                  </a:txBody>
                  <a:tcPr marL="68580" marR="68580" marT="34290" marB="34290"/>
                </a:tc>
                <a:tc>
                  <a:txBody>
                    <a:bodyPr/>
                    <a:lstStyle/>
                    <a:p>
                      <a:r>
                        <a:rPr lang="en-US" sz="1400" dirty="0" err="1"/>
                        <a:t>Elacestrant</a:t>
                      </a:r>
                      <a:r>
                        <a:rPr lang="en-US" sz="1400" dirty="0"/>
                        <a:t> vs SOC</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Post 2 - 5 years Adjuvant ET</a:t>
                      </a:r>
                    </a:p>
                  </a:txBody>
                  <a:tcPr marL="68580" marR="68580" marT="34290" marB="34290"/>
                </a:tc>
                <a:extLst>
                  <a:ext uri="{0D108BD9-81ED-4DB2-BD59-A6C34878D82A}">
                    <a16:rowId xmlns:a16="http://schemas.microsoft.com/office/drawing/2014/main" val="2399897909"/>
                  </a:ext>
                </a:extLst>
              </a:tr>
              <a:tr h="536078">
                <a:tc>
                  <a:txBody>
                    <a:bodyPr/>
                    <a:lstStyle/>
                    <a:p>
                      <a:r>
                        <a:rPr lang="en-US" sz="1400" b="1" dirty="0"/>
                        <a:t>EMBER-4</a:t>
                      </a:r>
                    </a:p>
                  </a:txBody>
                  <a:tcPr marL="68580" marR="68580" marT="34290" marB="34290"/>
                </a:tc>
                <a:tc>
                  <a:txBody>
                    <a:bodyPr/>
                    <a:lstStyle/>
                    <a:p>
                      <a:r>
                        <a:rPr lang="en-US" sz="1400" b="0" dirty="0"/>
                        <a:t>NCT05514054</a:t>
                      </a:r>
                    </a:p>
                  </a:txBody>
                  <a:tcPr marL="68580" marR="68580" marT="34290" marB="34290"/>
                </a:tc>
                <a:tc>
                  <a:txBody>
                    <a:bodyPr/>
                    <a:lstStyle/>
                    <a:p>
                      <a:r>
                        <a:rPr lang="en-US" sz="1400" dirty="0"/>
                        <a:t>3</a:t>
                      </a:r>
                    </a:p>
                  </a:txBody>
                  <a:tcPr marL="68580" marR="68580" marT="34290" marB="34290"/>
                </a:tc>
                <a:tc>
                  <a:txBody>
                    <a:bodyPr/>
                    <a:lstStyle/>
                    <a:p>
                      <a:r>
                        <a:rPr lang="en-US" sz="1400" dirty="0" err="1"/>
                        <a:t>Imlunestrant</a:t>
                      </a:r>
                      <a:r>
                        <a:rPr lang="en-US" sz="1400" dirty="0"/>
                        <a:t> vs SOC </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Post 2 - 5 years Adjuvant ET</a:t>
                      </a:r>
                    </a:p>
                  </a:txBody>
                  <a:tcPr marL="68580" marR="68580" marT="34290" marB="34290"/>
                </a:tc>
                <a:extLst>
                  <a:ext uri="{0D108BD9-81ED-4DB2-BD59-A6C34878D82A}">
                    <a16:rowId xmlns:a16="http://schemas.microsoft.com/office/drawing/2014/main" val="3688768307"/>
                  </a:ext>
                </a:extLst>
              </a:tr>
              <a:tr h="536078">
                <a:tc>
                  <a:txBody>
                    <a:bodyPr/>
                    <a:lstStyle/>
                    <a:p>
                      <a:r>
                        <a:rPr lang="en-US" sz="1400" b="1" dirty="0"/>
                        <a:t>CAMBRIA-1</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dk1"/>
                          </a:solidFill>
                          <a:effectLst/>
                          <a:latin typeface="+mn-lt"/>
                          <a:ea typeface="+mn-ea"/>
                          <a:cs typeface="+mn-cs"/>
                        </a:rPr>
                        <a:t>NCT05774951</a:t>
                      </a:r>
                      <a:endParaRPr lang="en-US" sz="1400" b="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3</a:t>
                      </a:r>
                    </a:p>
                  </a:txBody>
                  <a:tcPr marL="68580" marR="68580" marT="34290" marB="34290"/>
                </a:tc>
                <a:tc>
                  <a:txBody>
                    <a:bodyPr/>
                    <a:lstStyle/>
                    <a:p>
                      <a:r>
                        <a:rPr lang="en-US" sz="1400" dirty="0" err="1"/>
                        <a:t>Camizestrant</a:t>
                      </a:r>
                      <a:r>
                        <a:rPr lang="en-US" sz="1400" dirty="0"/>
                        <a:t> vs SOC</a:t>
                      </a:r>
                    </a:p>
                  </a:txBody>
                  <a:tcPr marL="68580" marR="68580" marT="34290" marB="34290"/>
                </a:tc>
                <a:tc>
                  <a:txBody>
                    <a:bodyPr/>
                    <a:lstStyle/>
                    <a:p>
                      <a:r>
                        <a:rPr lang="en-US" sz="1400" dirty="0"/>
                        <a:t>Post 2 - 5 years Adjuvant ET</a:t>
                      </a:r>
                    </a:p>
                  </a:txBody>
                  <a:tcPr marL="68580" marR="68580" marT="34290" marB="34290"/>
                </a:tc>
                <a:extLst>
                  <a:ext uri="{0D108BD9-81ED-4DB2-BD59-A6C34878D82A}">
                    <a16:rowId xmlns:a16="http://schemas.microsoft.com/office/drawing/2014/main" val="4134819813"/>
                  </a:ext>
                </a:extLst>
              </a:tr>
              <a:tr h="310585">
                <a:tc>
                  <a:txBody>
                    <a:bodyPr/>
                    <a:lstStyle/>
                    <a:p>
                      <a:r>
                        <a:rPr lang="en-US" sz="1400" b="1" dirty="0"/>
                        <a:t>CAMBRIA-2</a:t>
                      </a:r>
                    </a:p>
                  </a:txBody>
                  <a:tcPr marL="68580" marR="68580" marT="34290" marB="34290"/>
                </a:tc>
                <a:tc>
                  <a:txBody>
                    <a:bodyPr/>
                    <a:lstStyle/>
                    <a:p>
                      <a:r>
                        <a:rPr lang="en-US" sz="1400" b="0" dirty="0"/>
                        <a:t>NCT05952557</a:t>
                      </a:r>
                    </a:p>
                  </a:txBody>
                  <a:tcPr marL="68580" marR="68580" marT="34290" marB="34290"/>
                </a:tc>
                <a:tc>
                  <a:txBody>
                    <a:bodyPr/>
                    <a:lstStyle/>
                    <a:p>
                      <a:r>
                        <a:rPr lang="en-US" sz="1400" dirty="0"/>
                        <a:t>3</a:t>
                      </a:r>
                    </a:p>
                  </a:txBody>
                  <a:tcPr marL="68580" marR="68580" marT="34290" marB="34290"/>
                </a:tc>
                <a:tc>
                  <a:txBody>
                    <a:bodyPr/>
                    <a:lstStyle/>
                    <a:p>
                      <a:r>
                        <a:rPr lang="en-US" sz="1400" dirty="0" err="1"/>
                        <a:t>Camizestrant</a:t>
                      </a:r>
                      <a:r>
                        <a:rPr lang="en-US" sz="1400" dirty="0"/>
                        <a:t> vs SOC</a:t>
                      </a:r>
                    </a:p>
                  </a:txBody>
                  <a:tcPr marL="68580" marR="68580" marT="34290" marB="34290"/>
                </a:tc>
                <a:tc>
                  <a:txBody>
                    <a:bodyPr/>
                    <a:lstStyle/>
                    <a:p>
                      <a:r>
                        <a:rPr lang="en-US" sz="1400" dirty="0"/>
                        <a:t>Adjuvant</a:t>
                      </a:r>
                    </a:p>
                  </a:txBody>
                  <a:tcPr marL="68580" marR="68580" marT="34290" marB="34290"/>
                </a:tc>
                <a:extLst>
                  <a:ext uri="{0D108BD9-81ED-4DB2-BD59-A6C34878D82A}">
                    <a16:rowId xmlns:a16="http://schemas.microsoft.com/office/drawing/2014/main" val="1261888310"/>
                  </a:ext>
                </a:extLst>
              </a:tr>
              <a:tr h="310585">
                <a:tc>
                  <a:txBody>
                    <a:bodyPr/>
                    <a:lstStyle/>
                    <a:p>
                      <a:r>
                        <a:rPr lang="en-US" sz="1400" b="1" dirty="0" err="1"/>
                        <a:t>lidERA</a:t>
                      </a:r>
                      <a:endParaRPr lang="en-US" sz="1400" b="1" dirty="0"/>
                    </a:p>
                  </a:txBody>
                  <a:tcPr marL="68580" marR="68580" marT="34290" marB="34290"/>
                </a:tc>
                <a:tc>
                  <a:txBody>
                    <a:bodyPr/>
                    <a:lstStyle/>
                    <a:p>
                      <a:r>
                        <a:rPr lang="en-US" sz="1400" b="0" dirty="0"/>
                        <a:t>NCT04961996</a:t>
                      </a:r>
                    </a:p>
                  </a:txBody>
                  <a:tcPr marL="68580" marR="68580" marT="34290" marB="34290"/>
                </a:tc>
                <a:tc>
                  <a:txBody>
                    <a:bodyPr/>
                    <a:lstStyle/>
                    <a:p>
                      <a:r>
                        <a:rPr lang="en-US" sz="1400" dirty="0"/>
                        <a:t>3</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err="1"/>
                        <a:t>Giradestrant</a:t>
                      </a:r>
                      <a:r>
                        <a:rPr lang="en-US" sz="1400" dirty="0"/>
                        <a:t> vs SOC</a:t>
                      </a:r>
                    </a:p>
                  </a:txBody>
                  <a:tcPr marL="68580" marR="68580" marT="34290" marB="34290"/>
                </a:tc>
                <a:tc>
                  <a:txBody>
                    <a:bodyPr/>
                    <a:lstStyle/>
                    <a:p>
                      <a:r>
                        <a:rPr lang="en-US" sz="1400" dirty="0"/>
                        <a:t>Adjuvant</a:t>
                      </a:r>
                    </a:p>
                  </a:txBody>
                  <a:tcPr marL="68580" marR="68580" marT="34290" marB="34290"/>
                </a:tc>
                <a:extLst>
                  <a:ext uri="{0D108BD9-81ED-4DB2-BD59-A6C34878D82A}">
                    <a16:rowId xmlns:a16="http://schemas.microsoft.com/office/drawing/2014/main" val="1883344513"/>
                  </a:ext>
                </a:extLst>
              </a:tr>
            </a:tbl>
          </a:graphicData>
        </a:graphic>
      </p:graphicFrame>
    </p:spTree>
    <p:extLst>
      <p:ext uri="{BB962C8B-B14F-4D97-AF65-F5344CB8AC3E}">
        <p14:creationId xmlns:p14="http://schemas.microsoft.com/office/powerpoint/2010/main" val="31983432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D7D6CE-5159-EDF1-5A31-9F4DAC791AD3}"/>
              </a:ext>
            </a:extLst>
          </p:cNvPr>
          <p:cNvSpPr>
            <a:spLocks noGrp="1"/>
          </p:cNvSpPr>
          <p:nvPr>
            <p:ph type="sldNum" sz="quarter" idx="12"/>
          </p:nvPr>
        </p:nvSpPr>
        <p:spPr/>
        <p:txBody>
          <a:bodyPr/>
          <a:lstStyle/>
          <a:p>
            <a:fld id="{9CF06D28-0BE3-284D-A172-81E312E501C2}" type="slidenum">
              <a:rPr lang="en-US" smtClean="0"/>
              <a:t>6</a:t>
            </a:fld>
            <a:endParaRPr lang="en-US"/>
          </a:p>
        </p:txBody>
      </p:sp>
      <p:sp>
        <p:nvSpPr>
          <p:cNvPr id="5" name="TextBox 4">
            <a:extLst>
              <a:ext uri="{FF2B5EF4-FFF2-40B4-BE49-F238E27FC236}">
                <a16:creationId xmlns:a16="http://schemas.microsoft.com/office/drawing/2014/main" id="{BCB0395C-CAC8-265B-FD44-DD1C24D1D6AC}"/>
              </a:ext>
            </a:extLst>
          </p:cNvPr>
          <p:cNvSpPr txBox="1"/>
          <p:nvPr/>
        </p:nvSpPr>
        <p:spPr>
          <a:xfrm>
            <a:off x="304800" y="6108950"/>
            <a:ext cx="8733449" cy="276999"/>
          </a:xfrm>
          <a:prstGeom prst="rect">
            <a:avLst/>
          </a:prstGeom>
          <a:noFill/>
        </p:spPr>
        <p:txBody>
          <a:bodyPr wrap="square" rtlCol="0">
            <a:spAutoFit/>
          </a:bodyPr>
          <a:lstStyle/>
          <a:p>
            <a:pPr algn="ctr"/>
            <a:r>
              <a:rPr lang="en-US" sz="1200" dirty="0"/>
              <a:t>Breast Cancer Statistics. Giaquinto et al. CA Cancer J Clin. 2024 Oct 1. </a:t>
            </a:r>
            <a:r>
              <a:rPr lang="en-US" sz="1200" dirty="0" err="1"/>
              <a:t>doi</a:t>
            </a:r>
            <a:r>
              <a:rPr lang="en-US" sz="1200" dirty="0"/>
              <a:t>: 10.3322/caac.21863. Online ahead of print.</a:t>
            </a:r>
          </a:p>
        </p:txBody>
      </p:sp>
      <p:pic>
        <p:nvPicPr>
          <p:cNvPr id="8" name="Picture 7">
            <a:extLst>
              <a:ext uri="{FF2B5EF4-FFF2-40B4-BE49-F238E27FC236}">
                <a16:creationId xmlns:a16="http://schemas.microsoft.com/office/drawing/2014/main" id="{3114DA4F-E39F-E51E-AF5B-F66E5EECCFC1}"/>
              </a:ext>
            </a:extLst>
          </p:cNvPr>
          <p:cNvPicPr>
            <a:picLocks noChangeAspect="1"/>
          </p:cNvPicPr>
          <p:nvPr/>
        </p:nvPicPr>
        <p:blipFill>
          <a:blip r:embed="rId2"/>
          <a:stretch>
            <a:fillRect/>
          </a:stretch>
        </p:blipFill>
        <p:spPr>
          <a:xfrm>
            <a:off x="7264400" y="533400"/>
            <a:ext cx="1651000" cy="1511300"/>
          </a:xfrm>
          <a:prstGeom prst="rect">
            <a:avLst/>
          </a:prstGeom>
        </p:spPr>
      </p:pic>
      <p:pic>
        <p:nvPicPr>
          <p:cNvPr id="10" name="Picture 9" descr="A graph of different colored bars&#10;&#10;Description automatically generated">
            <a:extLst>
              <a:ext uri="{FF2B5EF4-FFF2-40B4-BE49-F238E27FC236}">
                <a16:creationId xmlns:a16="http://schemas.microsoft.com/office/drawing/2014/main" id="{1D3D6075-33B3-911E-AC0D-6518087EDB9C}"/>
              </a:ext>
            </a:extLst>
          </p:cNvPr>
          <p:cNvPicPr>
            <a:picLocks noChangeAspect="1"/>
          </p:cNvPicPr>
          <p:nvPr/>
        </p:nvPicPr>
        <p:blipFill>
          <a:blip r:embed="rId3"/>
          <a:stretch>
            <a:fillRect/>
          </a:stretch>
        </p:blipFill>
        <p:spPr>
          <a:xfrm>
            <a:off x="457200" y="1371600"/>
            <a:ext cx="6858000" cy="4546600"/>
          </a:xfrm>
          <a:prstGeom prst="rect">
            <a:avLst/>
          </a:prstGeom>
        </p:spPr>
      </p:pic>
      <p:sp>
        <p:nvSpPr>
          <p:cNvPr id="12" name="TextBox 11">
            <a:extLst>
              <a:ext uri="{FF2B5EF4-FFF2-40B4-BE49-F238E27FC236}">
                <a16:creationId xmlns:a16="http://schemas.microsoft.com/office/drawing/2014/main" id="{C0C78216-E803-F9EA-285F-979879BDCDF0}"/>
              </a:ext>
            </a:extLst>
          </p:cNvPr>
          <p:cNvSpPr txBox="1"/>
          <p:nvPr/>
        </p:nvSpPr>
        <p:spPr>
          <a:xfrm>
            <a:off x="4343400" y="2514600"/>
            <a:ext cx="3129383" cy="1200329"/>
          </a:xfrm>
          <a:prstGeom prst="rect">
            <a:avLst/>
          </a:prstGeom>
          <a:noFill/>
        </p:spPr>
        <p:txBody>
          <a:bodyPr wrap="none" rtlCol="0">
            <a:spAutoFit/>
          </a:bodyPr>
          <a:lstStyle/>
          <a:p>
            <a:r>
              <a:rPr lang="en-US" dirty="0"/>
              <a:t>Female BC Incidence</a:t>
            </a:r>
          </a:p>
          <a:p>
            <a:r>
              <a:rPr lang="en-US" dirty="0"/>
              <a:t>&gt; 50 years</a:t>
            </a:r>
          </a:p>
          <a:p>
            <a:endParaRPr lang="en-US" dirty="0"/>
          </a:p>
        </p:txBody>
      </p:sp>
    </p:spTree>
    <p:extLst>
      <p:ext uri="{BB962C8B-B14F-4D97-AF65-F5344CB8AC3E}">
        <p14:creationId xmlns:p14="http://schemas.microsoft.com/office/powerpoint/2010/main" val="39683406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8C20FD1-94D9-7777-456E-A2FC5361F1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DDB50C-8A92-4AF6-48C4-94B80EC02B61}"/>
              </a:ext>
            </a:extLst>
          </p:cNvPr>
          <p:cNvSpPr>
            <a:spLocks noGrp="1"/>
          </p:cNvSpPr>
          <p:nvPr>
            <p:ph type="title"/>
          </p:nvPr>
        </p:nvSpPr>
        <p:spPr/>
        <p:txBody>
          <a:bodyPr>
            <a:normAutofit fontScale="90000"/>
          </a:bodyPr>
          <a:lstStyle/>
          <a:p>
            <a:r>
              <a:rPr lang="en-US" dirty="0">
                <a:solidFill>
                  <a:srgbClr val="7030A0"/>
                </a:solidFill>
              </a:rPr>
              <a:t>Which patients will benefit from adjuvant SERDs?</a:t>
            </a:r>
          </a:p>
        </p:txBody>
      </p:sp>
      <p:sp>
        <p:nvSpPr>
          <p:cNvPr id="3" name="Slide Number Placeholder 2">
            <a:extLst>
              <a:ext uri="{FF2B5EF4-FFF2-40B4-BE49-F238E27FC236}">
                <a16:creationId xmlns:a16="http://schemas.microsoft.com/office/drawing/2014/main" id="{42345DE8-107B-667F-3495-AE16BA4B95BA}"/>
              </a:ext>
            </a:extLst>
          </p:cNvPr>
          <p:cNvSpPr>
            <a:spLocks noGrp="1"/>
          </p:cNvSpPr>
          <p:nvPr>
            <p:ph type="sldNum" sz="quarter" idx="12"/>
          </p:nvPr>
        </p:nvSpPr>
        <p:spPr/>
        <p:txBody>
          <a:bodyPr/>
          <a:lstStyle/>
          <a:p>
            <a:fld id="{7DFC1CBA-4892-A140-A01E-A83B9C8F6E3B}" type="slidenum">
              <a:rPr lang="en-US" smtClean="0"/>
              <a:pPr/>
              <a:t>60</a:t>
            </a:fld>
            <a:endParaRPr lang="en-US" dirty="0"/>
          </a:p>
        </p:txBody>
      </p:sp>
      <p:pic>
        <p:nvPicPr>
          <p:cNvPr id="1026" name="Picture 2">
            <a:extLst>
              <a:ext uri="{FF2B5EF4-FFF2-40B4-BE49-F238E27FC236}">
                <a16:creationId xmlns:a16="http://schemas.microsoft.com/office/drawing/2014/main" id="{D11634AC-80BC-8B48-478F-E77DE7C14A2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00050" y="2050059"/>
            <a:ext cx="4179094" cy="172164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ABCS 2022: Camizestrant, a next generation oral SERD vs fulvestrant in ...">
            <a:extLst>
              <a:ext uri="{FF2B5EF4-FFF2-40B4-BE49-F238E27FC236}">
                <a16:creationId xmlns:a16="http://schemas.microsoft.com/office/drawing/2014/main" id="{80D8030E-43FE-2027-2622-C23E90AF459C}"/>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00050" y="4098120"/>
            <a:ext cx="4114800" cy="141964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3EA59F2-91EC-0A3B-F081-70F485594DEF}"/>
              </a:ext>
            </a:extLst>
          </p:cNvPr>
          <p:cNvSpPr txBox="1">
            <a:spLocks noChangeArrowheads="1"/>
          </p:cNvSpPr>
          <p:nvPr/>
        </p:nvSpPr>
        <p:spPr bwMode="auto">
          <a:xfrm>
            <a:off x="447233" y="6412468"/>
            <a:ext cx="3132509" cy="369332"/>
          </a:xfrm>
          <a:prstGeom prst="rect">
            <a:avLst/>
          </a:prstGeom>
          <a:noFill/>
          <a:ln w="9525">
            <a:noFill/>
            <a:miter lim="800000"/>
            <a:headEnd/>
            <a:tailEnd/>
          </a:ln>
        </p:spPr>
        <p:txBody>
          <a:bodyPr wrap="square" anchor="b">
            <a:spAutoFit/>
          </a:bodyPr>
          <a:lstStyle/>
          <a:p>
            <a:pPr algn="r"/>
            <a:r>
              <a:rPr lang="en-US" sz="900" dirty="0">
                <a:solidFill>
                  <a:srgbClr val="7030A0"/>
                </a:solidFill>
              </a:rPr>
              <a:t>Oliveira et al, SABCS 2022</a:t>
            </a:r>
          </a:p>
          <a:p>
            <a:pPr algn="r"/>
            <a:r>
              <a:rPr lang="en-US" sz="900" dirty="0">
                <a:solidFill>
                  <a:srgbClr val="7030A0"/>
                </a:solidFill>
              </a:rPr>
              <a:t>Martin et al, </a:t>
            </a:r>
            <a:r>
              <a:rPr lang="it-IT" sz="900" dirty="0">
                <a:solidFill>
                  <a:srgbClr val="7030A0"/>
                </a:solidFill>
              </a:rPr>
              <a:t>J Clin Oncol. 2024;42(18):2149-2160. </a:t>
            </a:r>
            <a:endParaRPr lang="en-US" sz="900" dirty="0">
              <a:solidFill>
                <a:srgbClr val="7030A0"/>
              </a:solidFill>
            </a:endParaRPr>
          </a:p>
        </p:txBody>
      </p:sp>
      <p:sp>
        <p:nvSpPr>
          <p:cNvPr id="5" name="TextBox 4">
            <a:extLst>
              <a:ext uri="{FF2B5EF4-FFF2-40B4-BE49-F238E27FC236}">
                <a16:creationId xmlns:a16="http://schemas.microsoft.com/office/drawing/2014/main" id="{4843856D-DACF-23BB-C8FA-8448C6343AC8}"/>
              </a:ext>
            </a:extLst>
          </p:cNvPr>
          <p:cNvSpPr txBox="1"/>
          <p:nvPr/>
        </p:nvSpPr>
        <p:spPr>
          <a:xfrm>
            <a:off x="400051" y="1871921"/>
            <a:ext cx="4147163" cy="307777"/>
          </a:xfrm>
          <a:prstGeom prst="rect">
            <a:avLst/>
          </a:prstGeom>
          <a:noFill/>
        </p:spPr>
        <p:txBody>
          <a:bodyPr wrap="square">
            <a:spAutoFit/>
          </a:bodyPr>
          <a:lstStyle/>
          <a:p>
            <a:pPr algn="ctr"/>
            <a:r>
              <a:rPr lang="en-US" sz="1400" b="1" dirty="0" err="1">
                <a:solidFill>
                  <a:srgbClr val="1B1B1B"/>
                </a:solidFill>
                <a:highlight>
                  <a:srgbClr val="FFFFFF"/>
                </a:highlight>
                <a:latin typeface="Roboto" panose="02000000000000000000" pitchFamily="2" charset="0"/>
              </a:rPr>
              <a:t>aceIERA</a:t>
            </a:r>
            <a:r>
              <a:rPr lang="en-US" sz="1400" b="1" dirty="0">
                <a:solidFill>
                  <a:srgbClr val="1B1B1B"/>
                </a:solidFill>
                <a:highlight>
                  <a:srgbClr val="FFFFFF"/>
                </a:highlight>
                <a:latin typeface="Roboto" panose="02000000000000000000" pitchFamily="2" charset="0"/>
              </a:rPr>
              <a:t> – </a:t>
            </a:r>
            <a:r>
              <a:rPr lang="en-US" sz="1400" b="1" dirty="0" err="1">
                <a:solidFill>
                  <a:srgbClr val="1B1B1B"/>
                </a:solidFill>
                <a:highlight>
                  <a:srgbClr val="FFFFFF"/>
                </a:highlight>
                <a:latin typeface="Roboto" panose="02000000000000000000" pitchFamily="2" charset="0"/>
              </a:rPr>
              <a:t>Giradestrant</a:t>
            </a:r>
            <a:r>
              <a:rPr lang="en-US" sz="1400" b="1" dirty="0">
                <a:solidFill>
                  <a:srgbClr val="1B1B1B"/>
                </a:solidFill>
                <a:highlight>
                  <a:srgbClr val="FFFFFF"/>
                </a:highlight>
                <a:latin typeface="Roboto" panose="02000000000000000000" pitchFamily="2" charset="0"/>
              </a:rPr>
              <a:t> vs ET in Overall / ESR1mt</a:t>
            </a:r>
            <a:endParaRPr lang="en-US" sz="1400" b="1" dirty="0"/>
          </a:p>
        </p:txBody>
      </p:sp>
      <p:sp>
        <p:nvSpPr>
          <p:cNvPr id="6" name="TextBox 5">
            <a:extLst>
              <a:ext uri="{FF2B5EF4-FFF2-40B4-BE49-F238E27FC236}">
                <a16:creationId xmlns:a16="http://schemas.microsoft.com/office/drawing/2014/main" id="{9BCE2959-8288-42E1-FDA7-D09529BFADCF}"/>
              </a:ext>
            </a:extLst>
          </p:cNvPr>
          <p:cNvSpPr txBox="1"/>
          <p:nvPr/>
        </p:nvSpPr>
        <p:spPr>
          <a:xfrm>
            <a:off x="207171" y="3822881"/>
            <a:ext cx="4421981" cy="276999"/>
          </a:xfrm>
          <a:prstGeom prst="rect">
            <a:avLst/>
          </a:prstGeom>
          <a:noFill/>
        </p:spPr>
        <p:txBody>
          <a:bodyPr wrap="square">
            <a:spAutoFit/>
          </a:bodyPr>
          <a:lstStyle/>
          <a:p>
            <a:pPr algn="ctr"/>
            <a:r>
              <a:rPr lang="en-US" sz="1200" b="1" dirty="0">
                <a:solidFill>
                  <a:srgbClr val="1B1B1B"/>
                </a:solidFill>
                <a:highlight>
                  <a:srgbClr val="FFFFFF"/>
                </a:highlight>
                <a:latin typeface="Roboto" panose="02000000000000000000" pitchFamily="2" charset="0"/>
              </a:rPr>
              <a:t>SERENA-2 – </a:t>
            </a:r>
            <a:r>
              <a:rPr lang="en-US" sz="1200" b="1" dirty="0" err="1">
                <a:solidFill>
                  <a:srgbClr val="1B1B1B"/>
                </a:solidFill>
                <a:highlight>
                  <a:srgbClr val="FFFFFF"/>
                </a:highlight>
                <a:latin typeface="Roboto" panose="02000000000000000000" pitchFamily="2" charset="0"/>
              </a:rPr>
              <a:t>Camizestrant</a:t>
            </a:r>
            <a:r>
              <a:rPr lang="en-US" sz="1200" b="1" dirty="0">
                <a:solidFill>
                  <a:srgbClr val="1B1B1B"/>
                </a:solidFill>
                <a:highlight>
                  <a:srgbClr val="FFFFFF"/>
                </a:highlight>
                <a:latin typeface="Roboto" panose="02000000000000000000" pitchFamily="2" charset="0"/>
              </a:rPr>
              <a:t> vs </a:t>
            </a:r>
            <a:r>
              <a:rPr lang="en-US" sz="1200" b="1" dirty="0" err="1">
                <a:solidFill>
                  <a:srgbClr val="1B1B1B"/>
                </a:solidFill>
                <a:highlight>
                  <a:srgbClr val="FFFFFF"/>
                </a:highlight>
                <a:latin typeface="Roboto" panose="02000000000000000000" pitchFamily="2" charset="0"/>
              </a:rPr>
              <a:t>Fulvestrant</a:t>
            </a:r>
            <a:r>
              <a:rPr lang="en-US" sz="1200" b="1" dirty="0">
                <a:solidFill>
                  <a:srgbClr val="1B1B1B"/>
                </a:solidFill>
                <a:highlight>
                  <a:srgbClr val="FFFFFF"/>
                </a:highlight>
                <a:latin typeface="Roboto" panose="02000000000000000000" pitchFamily="2" charset="0"/>
              </a:rPr>
              <a:t> in ESR1m/</a:t>
            </a:r>
            <a:r>
              <a:rPr lang="en-US" sz="1200" b="1" dirty="0" err="1">
                <a:solidFill>
                  <a:srgbClr val="1B1B1B"/>
                </a:solidFill>
                <a:highlight>
                  <a:srgbClr val="FFFFFF"/>
                </a:highlight>
                <a:latin typeface="Roboto" panose="02000000000000000000" pitchFamily="2" charset="0"/>
              </a:rPr>
              <a:t>wt</a:t>
            </a:r>
            <a:endParaRPr lang="en-US" sz="1200" b="1" dirty="0"/>
          </a:p>
        </p:txBody>
      </p:sp>
      <p:pic>
        <p:nvPicPr>
          <p:cNvPr id="1030" name="Picture 6">
            <a:extLst>
              <a:ext uri="{FF2B5EF4-FFF2-40B4-BE49-F238E27FC236}">
                <a16:creationId xmlns:a16="http://schemas.microsoft.com/office/drawing/2014/main" id="{D6208D5F-527B-4A0C-8C04-F5D6A1873D83}"/>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265440" y="2148920"/>
            <a:ext cx="3309441" cy="349505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0412E6F-BA6D-F1EF-9BB1-4C3B137A647D}"/>
              </a:ext>
            </a:extLst>
          </p:cNvPr>
          <p:cNvSpPr txBox="1"/>
          <p:nvPr/>
        </p:nvSpPr>
        <p:spPr>
          <a:xfrm>
            <a:off x="4629152" y="1871921"/>
            <a:ext cx="4421981" cy="307777"/>
          </a:xfrm>
          <a:prstGeom prst="rect">
            <a:avLst/>
          </a:prstGeom>
          <a:noFill/>
        </p:spPr>
        <p:txBody>
          <a:bodyPr wrap="square">
            <a:spAutoFit/>
          </a:bodyPr>
          <a:lstStyle/>
          <a:p>
            <a:pPr algn="ctr"/>
            <a:r>
              <a:rPr lang="en-US" sz="1400" b="1" dirty="0">
                <a:solidFill>
                  <a:srgbClr val="1B1B1B"/>
                </a:solidFill>
                <a:highlight>
                  <a:srgbClr val="FFFFFF"/>
                </a:highlight>
                <a:latin typeface="Roboto" panose="02000000000000000000" pitchFamily="2" charset="0"/>
              </a:rPr>
              <a:t>EMERALD – </a:t>
            </a:r>
            <a:r>
              <a:rPr lang="en-US" sz="1400" b="1" dirty="0" err="1">
                <a:solidFill>
                  <a:srgbClr val="1B1B1B"/>
                </a:solidFill>
                <a:highlight>
                  <a:srgbClr val="FFFFFF"/>
                </a:highlight>
                <a:latin typeface="Roboto" panose="02000000000000000000" pitchFamily="2" charset="0"/>
              </a:rPr>
              <a:t>Elacestrant</a:t>
            </a:r>
            <a:r>
              <a:rPr lang="en-US" sz="1400" b="1" dirty="0">
                <a:solidFill>
                  <a:srgbClr val="1B1B1B"/>
                </a:solidFill>
                <a:highlight>
                  <a:srgbClr val="FFFFFF"/>
                </a:highlight>
                <a:latin typeface="Roboto" panose="02000000000000000000" pitchFamily="2" charset="0"/>
              </a:rPr>
              <a:t> vs ET in Overall / ESR1mt</a:t>
            </a:r>
            <a:endParaRPr lang="en-US" sz="1400" b="1" dirty="0"/>
          </a:p>
        </p:txBody>
      </p:sp>
      <p:sp>
        <p:nvSpPr>
          <p:cNvPr id="8" name="TextBox 7">
            <a:extLst>
              <a:ext uri="{FF2B5EF4-FFF2-40B4-BE49-F238E27FC236}">
                <a16:creationId xmlns:a16="http://schemas.microsoft.com/office/drawing/2014/main" id="{3138F569-26DF-1CBB-1B03-940A9840D85A}"/>
              </a:ext>
            </a:extLst>
          </p:cNvPr>
          <p:cNvSpPr txBox="1">
            <a:spLocks noChangeArrowheads="1"/>
          </p:cNvSpPr>
          <p:nvPr/>
        </p:nvSpPr>
        <p:spPr bwMode="auto">
          <a:xfrm>
            <a:off x="5638800" y="6474768"/>
            <a:ext cx="3057967" cy="230832"/>
          </a:xfrm>
          <a:prstGeom prst="rect">
            <a:avLst/>
          </a:prstGeom>
          <a:noFill/>
          <a:ln w="9525">
            <a:noFill/>
            <a:miter lim="800000"/>
            <a:headEnd/>
            <a:tailEnd/>
          </a:ln>
        </p:spPr>
        <p:txBody>
          <a:bodyPr wrap="square" anchor="b">
            <a:spAutoFit/>
          </a:bodyPr>
          <a:lstStyle/>
          <a:p>
            <a:pPr algn="r"/>
            <a:r>
              <a:rPr lang="en-US" sz="900" dirty="0" err="1">
                <a:solidFill>
                  <a:srgbClr val="7030A0"/>
                </a:solidFill>
              </a:rPr>
              <a:t>Bidard</a:t>
            </a:r>
            <a:r>
              <a:rPr lang="en-US" sz="900" dirty="0">
                <a:solidFill>
                  <a:srgbClr val="7030A0"/>
                </a:solidFill>
              </a:rPr>
              <a:t> et al, J Clin Oncol. 2022;40(28):3246-3256.</a:t>
            </a:r>
          </a:p>
        </p:txBody>
      </p:sp>
      <p:sp>
        <p:nvSpPr>
          <p:cNvPr id="9" name="Rectangle 8">
            <a:extLst>
              <a:ext uri="{FF2B5EF4-FFF2-40B4-BE49-F238E27FC236}">
                <a16:creationId xmlns:a16="http://schemas.microsoft.com/office/drawing/2014/main" id="{37256EC7-2EDB-7FB4-6887-70C9D36CBB32}"/>
              </a:ext>
            </a:extLst>
          </p:cNvPr>
          <p:cNvSpPr/>
          <p:nvPr/>
        </p:nvSpPr>
        <p:spPr>
          <a:xfrm>
            <a:off x="300038" y="5716483"/>
            <a:ext cx="8215312" cy="760517"/>
          </a:xfrm>
          <a:prstGeom prst="rect">
            <a:avLst/>
          </a:prstGeom>
          <a:solidFill>
            <a:schemeClr val="bg1"/>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Will adjuvant SERD reduce recurrence in all patients / prevent </a:t>
            </a:r>
            <a:r>
              <a:rPr lang="en-US" sz="1600" b="1" i="1" dirty="0">
                <a:solidFill>
                  <a:schemeClr val="tx1"/>
                </a:solidFill>
              </a:rPr>
              <a:t>ESR1</a:t>
            </a:r>
            <a:r>
              <a:rPr lang="en-US" sz="1600" b="1" dirty="0">
                <a:solidFill>
                  <a:schemeClr val="tx1"/>
                </a:solidFill>
              </a:rPr>
              <a:t>mt?</a:t>
            </a:r>
          </a:p>
          <a:p>
            <a:pPr algn="ctr"/>
            <a:r>
              <a:rPr lang="en-US" sz="1600" b="1" dirty="0">
                <a:solidFill>
                  <a:schemeClr val="tx1"/>
                </a:solidFill>
              </a:rPr>
              <a:t>Or will effectiveness be limited to cases with existing ESR1mt after other endocrine therapy?</a:t>
            </a:r>
          </a:p>
        </p:txBody>
      </p:sp>
    </p:spTree>
    <p:extLst>
      <p:ext uri="{BB962C8B-B14F-4D97-AF65-F5344CB8AC3E}">
        <p14:creationId xmlns:p14="http://schemas.microsoft.com/office/powerpoint/2010/main" val="11590364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5A3A9E-0D20-2E4E-A545-36C54130079D}"/>
              </a:ext>
            </a:extLst>
          </p:cNvPr>
          <p:cNvSpPr>
            <a:spLocks noGrp="1"/>
          </p:cNvSpPr>
          <p:nvPr>
            <p:ph idx="4294967295"/>
          </p:nvPr>
        </p:nvSpPr>
        <p:spPr>
          <a:xfrm>
            <a:off x="1295400" y="1600200"/>
            <a:ext cx="6781800" cy="4525963"/>
          </a:xfrm>
        </p:spPr>
        <p:txBody>
          <a:bodyPr/>
          <a:lstStyle/>
          <a:p>
            <a:r>
              <a:rPr lang="en-US" sz="2400" dirty="0"/>
              <a:t>Adjuvant endocrine therapy can be individualized based on clinical risk and emerging molecular tools</a:t>
            </a:r>
          </a:p>
          <a:p>
            <a:r>
              <a:rPr lang="en-US" sz="2400" dirty="0"/>
              <a:t>Durations of 5-10 years remain the standard</a:t>
            </a:r>
          </a:p>
          <a:p>
            <a:r>
              <a:rPr lang="en-US" sz="2400" dirty="0"/>
              <a:t>The addition of targeted therapy may provide additional benefit to the highest risk patients over endocrine therapy alone</a:t>
            </a:r>
          </a:p>
        </p:txBody>
      </p:sp>
      <p:sp>
        <p:nvSpPr>
          <p:cNvPr id="4" name="Title 1">
            <a:extLst>
              <a:ext uri="{FF2B5EF4-FFF2-40B4-BE49-F238E27FC236}">
                <a16:creationId xmlns:a16="http://schemas.microsoft.com/office/drawing/2014/main" id="{98E0BBE0-DB65-0CCF-F507-B80E08798EBC}"/>
              </a:ext>
            </a:extLst>
          </p:cNvPr>
          <p:cNvSpPr txBox="1">
            <a:spLocks/>
          </p:cNvSpPr>
          <p:nvPr/>
        </p:nvSpPr>
        <p:spPr>
          <a:xfrm>
            <a:off x="0" y="762000"/>
            <a:ext cx="9144000" cy="708025"/>
          </a:xfrm>
          <a:prstGeom prst="rect">
            <a:avLst/>
          </a:prstGeom>
        </p:spPr>
        <p:txBody>
          <a:bodyPr vert="horz" lIns="91440" tIns="45720" rIns="91440" bIns="45720" rtlCol="0" anchor="ctr">
            <a:normAutofit/>
          </a:bodyPr>
          <a:lstStyle>
            <a:lvl1pPr algn="ctr" defTabSz="685800" rtl="0" eaLnBrk="1" latinLnBrk="0" hangingPunct="1">
              <a:lnSpc>
                <a:spcPct val="90000"/>
              </a:lnSpc>
              <a:spcBef>
                <a:spcPct val="0"/>
              </a:spcBef>
              <a:buNone/>
              <a:defRPr sz="2700" b="1" kern="1200">
                <a:solidFill>
                  <a:schemeClr val="tx1"/>
                </a:solidFill>
                <a:latin typeface="Arial" panose="020B0604020202020204" pitchFamily="34" charset="0"/>
                <a:ea typeface="+mj-ea"/>
                <a:cs typeface="Arial" panose="020B0604020202020204" pitchFamily="34" charset="0"/>
              </a:defRPr>
            </a:lvl1pPr>
          </a:lstStyle>
          <a:p>
            <a:pPr fontAlgn="auto">
              <a:spcAft>
                <a:spcPts val="0"/>
              </a:spcAft>
            </a:pPr>
            <a:r>
              <a:rPr lang="en-US" sz="2800" dirty="0">
                <a:solidFill>
                  <a:srgbClr val="7030A0"/>
                </a:solidFill>
              </a:rPr>
              <a:t>CONCLUSIONS (1)</a:t>
            </a:r>
          </a:p>
        </p:txBody>
      </p:sp>
    </p:spTree>
    <p:extLst>
      <p:ext uri="{BB962C8B-B14F-4D97-AF65-F5344CB8AC3E}">
        <p14:creationId xmlns:p14="http://schemas.microsoft.com/office/powerpoint/2010/main" val="39419638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52BB7-4FBC-F44C-AFD5-3A50470DFFD5}"/>
              </a:ext>
            </a:extLst>
          </p:cNvPr>
          <p:cNvSpPr>
            <a:spLocks noGrp="1"/>
          </p:cNvSpPr>
          <p:nvPr>
            <p:ph type="title" idx="4294967295"/>
          </p:nvPr>
        </p:nvSpPr>
        <p:spPr>
          <a:xfrm>
            <a:off x="0" y="960438"/>
            <a:ext cx="9144000" cy="708025"/>
          </a:xfrm>
        </p:spPr>
        <p:txBody>
          <a:bodyPr>
            <a:normAutofit/>
          </a:bodyPr>
          <a:lstStyle/>
          <a:p>
            <a:pPr algn="ctr"/>
            <a:r>
              <a:rPr lang="en-US" sz="2800" dirty="0">
                <a:solidFill>
                  <a:srgbClr val="7030A0"/>
                </a:solidFill>
              </a:rPr>
              <a:t>CONCLUSIONS (2)</a:t>
            </a:r>
          </a:p>
        </p:txBody>
      </p:sp>
      <p:sp>
        <p:nvSpPr>
          <p:cNvPr id="3" name="Content Placeholder 2">
            <a:extLst>
              <a:ext uri="{FF2B5EF4-FFF2-40B4-BE49-F238E27FC236}">
                <a16:creationId xmlns:a16="http://schemas.microsoft.com/office/drawing/2014/main" id="{A2A0E705-0618-5243-BAE5-062BB40AD9A0}"/>
              </a:ext>
            </a:extLst>
          </p:cNvPr>
          <p:cNvSpPr>
            <a:spLocks noGrp="1"/>
          </p:cNvSpPr>
          <p:nvPr>
            <p:ph idx="4294967295"/>
          </p:nvPr>
        </p:nvSpPr>
        <p:spPr>
          <a:xfrm>
            <a:off x="1066800" y="1943100"/>
            <a:ext cx="7239000" cy="3600450"/>
          </a:xfrm>
        </p:spPr>
        <p:txBody>
          <a:bodyPr>
            <a:normAutofit/>
          </a:bodyPr>
          <a:lstStyle/>
          <a:p>
            <a:pPr>
              <a:buFont typeface="Arial" panose="020B0604020202020204" pitchFamily="34" charset="0"/>
              <a:buChar char="•"/>
            </a:pPr>
            <a:r>
              <a:rPr lang="en-US" sz="2000" dirty="0"/>
              <a:t>High risk patients appropriate for abemaciclib/ribociclib</a:t>
            </a:r>
          </a:p>
          <a:p>
            <a:pPr>
              <a:buFont typeface="Arial" panose="020B0604020202020204" pitchFamily="34" charset="0"/>
              <a:buChar char="•"/>
            </a:pPr>
            <a:r>
              <a:rPr lang="en-US" sz="2000" dirty="0"/>
              <a:t>Consider potential serious toxicity before widespread use when we do not have long term data</a:t>
            </a:r>
          </a:p>
          <a:p>
            <a:pPr lvl="1">
              <a:buFont typeface="Arial" panose="020B0604020202020204" pitchFamily="34" charset="0"/>
              <a:buChar char="•"/>
            </a:pPr>
            <a:r>
              <a:rPr lang="en-US" sz="2000" dirty="0"/>
              <a:t>Pulmonary emboli, blood clots</a:t>
            </a:r>
          </a:p>
          <a:p>
            <a:pPr lvl="1">
              <a:buFont typeface="Arial" panose="020B0604020202020204" pitchFamily="34" charset="0"/>
              <a:buChar char="•"/>
            </a:pPr>
            <a:r>
              <a:rPr lang="en-US" sz="2000" dirty="0"/>
              <a:t>Pneumonitis</a:t>
            </a:r>
          </a:p>
          <a:p>
            <a:pPr lvl="1">
              <a:buFont typeface="Arial" panose="020B0604020202020204" pitchFamily="34" charset="0"/>
              <a:buChar char="•"/>
            </a:pPr>
            <a:r>
              <a:rPr lang="en-US" sz="2000" dirty="0"/>
              <a:t>Diarrhea</a:t>
            </a:r>
          </a:p>
        </p:txBody>
      </p:sp>
      <p:sp>
        <p:nvSpPr>
          <p:cNvPr id="4" name="Rectangle 3">
            <a:extLst>
              <a:ext uri="{FF2B5EF4-FFF2-40B4-BE49-F238E27FC236}">
                <a16:creationId xmlns:a16="http://schemas.microsoft.com/office/drawing/2014/main" id="{B2FE478B-E046-D00A-5C7E-9CD8225DFBE0}"/>
              </a:ext>
            </a:extLst>
          </p:cNvPr>
          <p:cNvSpPr/>
          <p:nvPr/>
        </p:nvSpPr>
        <p:spPr>
          <a:xfrm>
            <a:off x="1371600" y="0"/>
            <a:ext cx="1447800" cy="381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81343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052851" y="4870824"/>
            <a:ext cx="1639391" cy="46166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charset="0"/>
                <a:ea typeface="ＭＳ Ｐゴシック" pitchFamily="-109" charset="-128"/>
                <a:cs typeface="+mn-cs"/>
              </a:rPr>
              <a:t>Thank You</a:t>
            </a:r>
          </a:p>
        </p:txBody>
      </p:sp>
    </p:spTree>
    <p:extLst>
      <p:ext uri="{BB962C8B-B14F-4D97-AF65-F5344CB8AC3E}">
        <p14:creationId xmlns:p14="http://schemas.microsoft.com/office/powerpoint/2010/main" val="883633934"/>
      </p:ext>
    </p:extLst>
  </p:cSld>
  <p:clrMapOvr>
    <a:masterClrMapping/>
  </p:clrMapOvr>
  <p:transition spd="slow" advClick="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32B1A65-A6AC-3E52-4447-A009C5755E49}"/>
              </a:ext>
            </a:extLst>
          </p:cNvPr>
          <p:cNvPicPr>
            <a:picLocks noChangeAspect="1"/>
          </p:cNvPicPr>
          <p:nvPr/>
        </p:nvPicPr>
        <p:blipFill>
          <a:blip r:embed="rId2"/>
          <a:stretch>
            <a:fillRect/>
          </a:stretch>
        </p:blipFill>
        <p:spPr>
          <a:xfrm>
            <a:off x="304800" y="1828800"/>
            <a:ext cx="8382004" cy="2971799"/>
          </a:xfrm>
          <a:prstGeom prst="rect">
            <a:avLst/>
          </a:prstGeom>
        </p:spPr>
      </p:pic>
      <p:sp>
        <p:nvSpPr>
          <p:cNvPr id="5" name="Title 4">
            <a:extLst>
              <a:ext uri="{FF2B5EF4-FFF2-40B4-BE49-F238E27FC236}">
                <a16:creationId xmlns:a16="http://schemas.microsoft.com/office/drawing/2014/main" id="{F1B60BC5-7D49-F35F-64BA-26C385B6E0EE}"/>
              </a:ext>
            </a:extLst>
          </p:cNvPr>
          <p:cNvSpPr>
            <a:spLocks noGrp="1"/>
          </p:cNvSpPr>
          <p:nvPr>
            <p:ph type="title" idx="4294967295"/>
          </p:nvPr>
        </p:nvSpPr>
        <p:spPr>
          <a:xfrm>
            <a:off x="0" y="533400"/>
            <a:ext cx="9144000" cy="1143000"/>
          </a:xfrm>
        </p:spPr>
        <p:txBody>
          <a:bodyPr>
            <a:normAutofit/>
          </a:bodyPr>
          <a:lstStyle/>
          <a:p>
            <a:r>
              <a:rPr lang="en-US" sz="2800" dirty="0">
                <a:solidFill>
                  <a:srgbClr val="7030A0"/>
                </a:solidFill>
              </a:rPr>
              <a:t>Definitions of Menopause</a:t>
            </a:r>
          </a:p>
        </p:txBody>
      </p:sp>
      <p:sp>
        <p:nvSpPr>
          <p:cNvPr id="6" name="TextBox 5">
            <a:extLst>
              <a:ext uri="{FF2B5EF4-FFF2-40B4-BE49-F238E27FC236}">
                <a16:creationId xmlns:a16="http://schemas.microsoft.com/office/drawing/2014/main" id="{51330A69-A495-7372-921B-1303D8B31862}"/>
              </a:ext>
            </a:extLst>
          </p:cNvPr>
          <p:cNvSpPr txBox="1"/>
          <p:nvPr/>
        </p:nvSpPr>
        <p:spPr>
          <a:xfrm>
            <a:off x="5334000" y="6150114"/>
            <a:ext cx="3733800" cy="307777"/>
          </a:xfrm>
          <a:prstGeom prst="rect">
            <a:avLst/>
          </a:prstGeom>
          <a:noFill/>
        </p:spPr>
        <p:txBody>
          <a:bodyPr wrap="square" rtlCol="0">
            <a:spAutoFit/>
          </a:bodyPr>
          <a:lstStyle/>
          <a:p>
            <a:r>
              <a:rPr lang="en-US" sz="1400" dirty="0"/>
              <a:t>NCCN Breast GL v.5 2025;BINV-O</a:t>
            </a:r>
          </a:p>
        </p:txBody>
      </p:sp>
      <p:sp>
        <p:nvSpPr>
          <p:cNvPr id="2" name="Rectangle 1">
            <a:extLst>
              <a:ext uri="{FF2B5EF4-FFF2-40B4-BE49-F238E27FC236}">
                <a16:creationId xmlns:a16="http://schemas.microsoft.com/office/drawing/2014/main" id="{CE91E423-3FE3-EA6F-33F5-3009C02837AD}"/>
              </a:ext>
            </a:extLst>
          </p:cNvPr>
          <p:cNvSpPr/>
          <p:nvPr/>
        </p:nvSpPr>
        <p:spPr>
          <a:xfrm>
            <a:off x="1371600" y="0"/>
            <a:ext cx="1447800" cy="381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48052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9B37F5-746D-8AA8-BDD7-CBDA75F3D5B8}"/>
              </a:ext>
            </a:extLst>
          </p:cNvPr>
          <p:cNvPicPr>
            <a:picLocks noChangeAspect="1"/>
          </p:cNvPicPr>
          <p:nvPr/>
        </p:nvPicPr>
        <p:blipFill>
          <a:blip r:embed="rId2"/>
          <a:stretch>
            <a:fillRect/>
          </a:stretch>
        </p:blipFill>
        <p:spPr>
          <a:xfrm>
            <a:off x="685800" y="1138767"/>
            <a:ext cx="7772400" cy="4580466"/>
          </a:xfrm>
          <a:prstGeom prst="rect">
            <a:avLst/>
          </a:prstGeom>
        </p:spPr>
      </p:pic>
      <p:sp>
        <p:nvSpPr>
          <p:cNvPr id="4" name="Rectangle 3">
            <a:extLst>
              <a:ext uri="{FF2B5EF4-FFF2-40B4-BE49-F238E27FC236}">
                <a16:creationId xmlns:a16="http://schemas.microsoft.com/office/drawing/2014/main" id="{8E91C6D2-73F1-62F7-3134-167E5CF54571}"/>
              </a:ext>
            </a:extLst>
          </p:cNvPr>
          <p:cNvSpPr/>
          <p:nvPr/>
        </p:nvSpPr>
        <p:spPr>
          <a:xfrm>
            <a:off x="457200" y="3276600"/>
            <a:ext cx="381000" cy="533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0226E78-C409-C97E-EC37-8D6B19A7DEF1}"/>
              </a:ext>
            </a:extLst>
          </p:cNvPr>
          <p:cNvSpPr/>
          <p:nvPr/>
        </p:nvSpPr>
        <p:spPr>
          <a:xfrm>
            <a:off x="1371600" y="0"/>
            <a:ext cx="1447800" cy="381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06546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rot="-5400000">
            <a:off x="5285582" y="4737894"/>
            <a:ext cx="503237" cy="155575"/>
            <a:chOff x="768" y="1210"/>
            <a:chExt cx="288" cy="48"/>
          </a:xfrm>
        </p:grpSpPr>
        <p:sp>
          <p:nvSpPr>
            <p:cNvPr id="26798" name="Line 3"/>
            <p:cNvSpPr>
              <a:spLocks noChangeShapeType="1"/>
            </p:cNvSpPr>
            <p:nvPr/>
          </p:nvSpPr>
          <p:spPr bwMode="auto">
            <a:xfrm>
              <a:off x="768" y="1234"/>
              <a:ext cx="288" cy="0"/>
            </a:xfrm>
            <a:prstGeom prst="line">
              <a:avLst/>
            </a:prstGeom>
            <a:noFill/>
            <a:ln w="28575">
              <a:solidFill>
                <a:schemeClr val="accent1"/>
              </a:solidFill>
              <a:round/>
              <a:headEnd type="none" w="sm" len="sm"/>
              <a:tailEnd type="none" w="sm" len="sm"/>
            </a:ln>
          </p:spPr>
          <p:txBody>
            <a:bodyPr wrap="none" anchor="ctr">
              <a:prstTxWarp prst="textNoShape">
                <a:avLst/>
              </a:prstTxWarp>
            </a:bodyPr>
            <a:lstStyle/>
            <a:p>
              <a:pPr defTabSz="457200" eaLnBrk="1" fontAlgn="auto" hangingPunct="1">
                <a:spcBef>
                  <a:spcPts val="0"/>
                </a:spcBef>
                <a:spcAft>
                  <a:spcPts val="0"/>
                </a:spcAft>
              </a:pPr>
              <a:endParaRPr lang="en-US" sz="1800">
                <a:solidFill>
                  <a:prstClr val="black"/>
                </a:solidFill>
                <a:latin typeface="Calibri"/>
                <a:ea typeface="+mn-ea"/>
              </a:endParaRPr>
            </a:p>
          </p:txBody>
        </p:sp>
        <p:sp>
          <p:nvSpPr>
            <p:cNvPr id="26799" name="Line 4"/>
            <p:cNvSpPr>
              <a:spLocks noChangeShapeType="1"/>
            </p:cNvSpPr>
            <p:nvPr/>
          </p:nvSpPr>
          <p:spPr bwMode="auto">
            <a:xfrm>
              <a:off x="1056" y="1210"/>
              <a:ext cx="0" cy="48"/>
            </a:xfrm>
            <a:prstGeom prst="line">
              <a:avLst/>
            </a:prstGeom>
            <a:noFill/>
            <a:ln w="28575">
              <a:solidFill>
                <a:schemeClr val="accent1"/>
              </a:solidFill>
              <a:round/>
              <a:headEnd type="none" w="sm" len="sm"/>
              <a:tailEnd type="none" w="sm" len="sm"/>
            </a:ln>
          </p:spPr>
          <p:txBody>
            <a:bodyPr wrap="none" anchor="ctr">
              <a:prstTxWarp prst="textNoShape">
                <a:avLst/>
              </a:prstTxWarp>
            </a:bodyPr>
            <a:lstStyle/>
            <a:p>
              <a:pPr defTabSz="457200" eaLnBrk="1" fontAlgn="auto" hangingPunct="1">
                <a:spcBef>
                  <a:spcPts val="0"/>
                </a:spcBef>
                <a:spcAft>
                  <a:spcPts val="0"/>
                </a:spcAft>
              </a:pPr>
              <a:endParaRPr lang="en-US" sz="1800">
                <a:solidFill>
                  <a:prstClr val="black"/>
                </a:solidFill>
                <a:latin typeface="Calibri"/>
                <a:ea typeface="+mn-ea"/>
              </a:endParaRPr>
            </a:p>
          </p:txBody>
        </p:sp>
        <p:sp>
          <p:nvSpPr>
            <p:cNvPr id="26800" name="Line 5"/>
            <p:cNvSpPr>
              <a:spLocks noChangeShapeType="1"/>
            </p:cNvSpPr>
            <p:nvPr/>
          </p:nvSpPr>
          <p:spPr bwMode="auto">
            <a:xfrm>
              <a:off x="768" y="1210"/>
              <a:ext cx="0" cy="48"/>
            </a:xfrm>
            <a:prstGeom prst="line">
              <a:avLst/>
            </a:prstGeom>
            <a:noFill/>
            <a:ln w="28575">
              <a:solidFill>
                <a:schemeClr val="accent1"/>
              </a:solidFill>
              <a:round/>
              <a:headEnd type="none" w="sm" len="sm"/>
              <a:tailEnd type="none" w="sm" len="sm"/>
            </a:ln>
          </p:spPr>
          <p:txBody>
            <a:bodyPr wrap="none" anchor="ctr">
              <a:prstTxWarp prst="textNoShape">
                <a:avLst/>
              </a:prstTxWarp>
            </a:bodyPr>
            <a:lstStyle/>
            <a:p>
              <a:pPr defTabSz="457200" eaLnBrk="1" fontAlgn="auto" hangingPunct="1">
                <a:spcBef>
                  <a:spcPts val="0"/>
                </a:spcBef>
                <a:spcAft>
                  <a:spcPts val="0"/>
                </a:spcAft>
              </a:pPr>
              <a:endParaRPr lang="en-US" sz="1800">
                <a:solidFill>
                  <a:prstClr val="black"/>
                </a:solidFill>
                <a:latin typeface="Calibri"/>
                <a:ea typeface="+mn-ea"/>
              </a:endParaRPr>
            </a:p>
          </p:txBody>
        </p:sp>
      </p:grpSp>
      <p:grpSp>
        <p:nvGrpSpPr>
          <p:cNvPr id="3" name="Group 6"/>
          <p:cNvGrpSpPr>
            <a:grpSpLocks/>
          </p:cNvGrpSpPr>
          <p:nvPr/>
        </p:nvGrpSpPr>
        <p:grpSpPr bwMode="auto">
          <a:xfrm>
            <a:off x="1354138" y="1889125"/>
            <a:ext cx="6911975" cy="3741738"/>
            <a:chOff x="853" y="1071"/>
            <a:chExt cx="4354" cy="2357"/>
          </a:xfrm>
        </p:grpSpPr>
        <p:sp>
          <p:nvSpPr>
            <p:cNvPr id="26779" name="Line 7"/>
            <p:cNvSpPr>
              <a:spLocks noChangeShapeType="1"/>
            </p:cNvSpPr>
            <p:nvPr/>
          </p:nvSpPr>
          <p:spPr bwMode="auto">
            <a:xfrm>
              <a:off x="902" y="1071"/>
              <a:ext cx="1" cy="2308"/>
            </a:xfrm>
            <a:prstGeom prst="line">
              <a:avLst/>
            </a:prstGeom>
            <a:noFill/>
            <a:ln w="19050">
              <a:solidFill>
                <a:schemeClr val="tx1"/>
              </a:solidFill>
              <a:round/>
              <a:headEnd/>
              <a:tailEnd/>
            </a:ln>
          </p:spPr>
          <p:txBody>
            <a:bodyPr>
              <a:prstTxWarp prst="textNoShape">
                <a:avLst/>
              </a:prstTxWarp>
            </a:bodyPr>
            <a:lstStyle/>
            <a:p>
              <a:pPr defTabSz="457200" eaLnBrk="1" fontAlgn="auto" hangingPunct="1">
                <a:spcBef>
                  <a:spcPts val="0"/>
                </a:spcBef>
                <a:spcAft>
                  <a:spcPts val="0"/>
                </a:spcAft>
              </a:pPr>
              <a:endParaRPr lang="en-US" sz="1800">
                <a:solidFill>
                  <a:prstClr val="black"/>
                </a:solidFill>
                <a:latin typeface="Calibri"/>
                <a:ea typeface="+mn-ea"/>
              </a:endParaRPr>
            </a:p>
          </p:txBody>
        </p:sp>
        <p:sp>
          <p:nvSpPr>
            <p:cNvPr id="26780" name="Line 8"/>
            <p:cNvSpPr>
              <a:spLocks noChangeShapeType="1"/>
            </p:cNvSpPr>
            <p:nvPr/>
          </p:nvSpPr>
          <p:spPr bwMode="auto">
            <a:xfrm>
              <a:off x="853" y="3379"/>
              <a:ext cx="49" cy="1"/>
            </a:xfrm>
            <a:prstGeom prst="line">
              <a:avLst/>
            </a:prstGeom>
            <a:noFill/>
            <a:ln w="19050">
              <a:solidFill>
                <a:schemeClr val="tx1"/>
              </a:solidFill>
              <a:round/>
              <a:headEnd/>
              <a:tailEnd/>
            </a:ln>
          </p:spPr>
          <p:txBody>
            <a:bodyPr>
              <a:prstTxWarp prst="textNoShape">
                <a:avLst/>
              </a:prstTxWarp>
            </a:bodyPr>
            <a:lstStyle/>
            <a:p>
              <a:pPr defTabSz="457200" eaLnBrk="1" fontAlgn="auto" hangingPunct="1">
                <a:spcBef>
                  <a:spcPts val="0"/>
                </a:spcBef>
                <a:spcAft>
                  <a:spcPts val="0"/>
                </a:spcAft>
              </a:pPr>
              <a:endParaRPr lang="en-US" sz="1800">
                <a:solidFill>
                  <a:prstClr val="black"/>
                </a:solidFill>
                <a:latin typeface="Calibri"/>
                <a:ea typeface="+mn-ea"/>
              </a:endParaRPr>
            </a:p>
          </p:txBody>
        </p:sp>
        <p:sp>
          <p:nvSpPr>
            <p:cNvPr id="26781" name="Line 9"/>
            <p:cNvSpPr>
              <a:spLocks noChangeShapeType="1"/>
            </p:cNvSpPr>
            <p:nvPr/>
          </p:nvSpPr>
          <p:spPr bwMode="auto">
            <a:xfrm>
              <a:off x="853" y="2610"/>
              <a:ext cx="49" cy="1"/>
            </a:xfrm>
            <a:prstGeom prst="line">
              <a:avLst/>
            </a:prstGeom>
            <a:noFill/>
            <a:ln w="19050">
              <a:solidFill>
                <a:schemeClr val="tx1"/>
              </a:solidFill>
              <a:round/>
              <a:headEnd/>
              <a:tailEnd/>
            </a:ln>
          </p:spPr>
          <p:txBody>
            <a:bodyPr>
              <a:prstTxWarp prst="textNoShape">
                <a:avLst/>
              </a:prstTxWarp>
            </a:bodyPr>
            <a:lstStyle/>
            <a:p>
              <a:pPr defTabSz="457200" eaLnBrk="1" fontAlgn="auto" hangingPunct="1">
                <a:spcBef>
                  <a:spcPts val="0"/>
                </a:spcBef>
                <a:spcAft>
                  <a:spcPts val="0"/>
                </a:spcAft>
              </a:pPr>
              <a:endParaRPr lang="en-US" sz="1800">
                <a:solidFill>
                  <a:prstClr val="black"/>
                </a:solidFill>
                <a:latin typeface="Calibri"/>
                <a:ea typeface="+mn-ea"/>
              </a:endParaRPr>
            </a:p>
          </p:txBody>
        </p:sp>
        <p:sp>
          <p:nvSpPr>
            <p:cNvPr id="26782" name="Line 10"/>
            <p:cNvSpPr>
              <a:spLocks noChangeShapeType="1"/>
            </p:cNvSpPr>
            <p:nvPr/>
          </p:nvSpPr>
          <p:spPr bwMode="auto">
            <a:xfrm>
              <a:off x="853" y="1840"/>
              <a:ext cx="49" cy="1"/>
            </a:xfrm>
            <a:prstGeom prst="line">
              <a:avLst/>
            </a:prstGeom>
            <a:noFill/>
            <a:ln w="19050">
              <a:solidFill>
                <a:schemeClr val="tx1"/>
              </a:solidFill>
              <a:round/>
              <a:headEnd/>
              <a:tailEnd/>
            </a:ln>
          </p:spPr>
          <p:txBody>
            <a:bodyPr>
              <a:prstTxWarp prst="textNoShape">
                <a:avLst/>
              </a:prstTxWarp>
            </a:bodyPr>
            <a:lstStyle/>
            <a:p>
              <a:pPr defTabSz="457200" eaLnBrk="1" fontAlgn="auto" hangingPunct="1">
                <a:spcBef>
                  <a:spcPts val="0"/>
                </a:spcBef>
                <a:spcAft>
                  <a:spcPts val="0"/>
                </a:spcAft>
              </a:pPr>
              <a:endParaRPr lang="en-US" sz="1800">
                <a:solidFill>
                  <a:prstClr val="black"/>
                </a:solidFill>
                <a:latin typeface="Calibri"/>
                <a:ea typeface="+mn-ea"/>
              </a:endParaRPr>
            </a:p>
          </p:txBody>
        </p:sp>
        <p:sp>
          <p:nvSpPr>
            <p:cNvPr id="26783" name="Line 11"/>
            <p:cNvSpPr>
              <a:spLocks noChangeShapeType="1"/>
            </p:cNvSpPr>
            <p:nvPr/>
          </p:nvSpPr>
          <p:spPr bwMode="auto">
            <a:xfrm>
              <a:off x="853" y="1071"/>
              <a:ext cx="49" cy="1"/>
            </a:xfrm>
            <a:prstGeom prst="line">
              <a:avLst/>
            </a:prstGeom>
            <a:noFill/>
            <a:ln w="19050">
              <a:solidFill>
                <a:schemeClr val="tx1"/>
              </a:solidFill>
              <a:round/>
              <a:headEnd/>
              <a:tailEnd/>
            </a:ln>
          </p:spPr>
          <p:txBody>
            <a:bodyPr>
              <a:prstTxWarp prst="textNoShape">
                <a:avLst/>
              </a:prstTxWarp>
            </a:bodyPr>
            <a:lstStyle/>
            <a:p>
              <a:pPr defTabSz="457200" eaLnBrk="1" fontAlgn="auto" hangingPunct="1">
                <a:spcBef>
                  <a:spcPts val="0"/>
                </a:spcBef>
                <a:spcAft>
                  <a:spcPts val="0"/>
                </a:spcAft>
              </a:pPr>
              <a:endParaRPr lang="en-US" sz="1800">
                <a:solidFill>
                  <a:prstClr val="black"/>
                </a:solidFill>
                <a:latin typeface="Calibri"/>
                <a:ea typeface="+mn-ea"/>
              </a:endParaRPr>
            </a:p>
          </p:txBody>
        </p:sp>
        <p:sp>
          <p:nvSpPr>
            <p:cNvPr id="26784" name="Line 12"/>
            <p:cNvSpPr>
              <a:spLocks noChangeShapeType="1"/>
            </p:cNvSpPr>
            <p:nvPr/>
          </p:nvSpPr>
          <p:spPr bwMode="auto">
            <a:xfrm>
              <a:off x="902" y="3379"/>
              <a:ext cx="4304" cy="1"/>
            </a:xfrm>
            <a:prstGeom prst="line">
              <a:avLst/>
            </a:prstGeom>
            <a:noFill/>
            <a:ln w="28575">
              <a:solidFill>
                <a:schemeClr val="tx1"/>
              </a:solidFill>
              <a:round/>
              <a:headEnd/>
              <a:tailEnd/>
            </a:ln>
          </p:spPr>
          <p:txBody>
            <a:bodyPr>
              <a:prstTxWarp prst="textNoShape">
                <a:avLst/>
              </a:prstTxWarp>
            </a:bodyPr>
            <a:lstStyle/>
            <a:p>
              <a:pPr defTabSz="457200" eaLnBrk="1" fontAlgn="auto" hangingPunct="1">
                <a:spcBef>
                  <a:spcPts val="0"/>
                </a:spcBef>
                <a:spcAft>
                  <a:spcPts val="0"/>
                </a:spcAft>
              </a:pPr>
              <a:endParaRPr lang="en-US" sz="1800">
                <a:solidFill>
                  <a:prstClr val="black"/>
                </a:solidFill>
                <a:latin typeface="Calibri"/>
                <a:ea typeface="+mn-ea"/>
              </a:endParaRPr>
            </a:p>
          </p:txBody>
        </p:sp>
        <p:sp>
          <p:nvSpPr>
            <p:cNvPr id="26785" name="Line 13"/>
            <p:cNvSpPr>
              <a:spLocks noChangeShapeType="1"/>
            </p:cNvSpPr>
            <p:nvPr/>
          </p:nvSpPr>
          <p:spPr bwMode="auto">
            <a:xfrm flipV="1">
              <a:off x="902" y="3379"/>
              <a:ext cx="1" cy="49"/>
            </a:xfrm>
            <a:prstGeom prst="line">
              <a:avLst/>
            </a:prstGeom>
            <a:noFill/>
            <a:ln w="19050">
              <a:solidFill>
                <a:schemeClr val="tx1"/>
              </a:solidFill>
              <a:round/>
              <a:headEnd/>
              <a:tailEnd/>
            </a:ln>
          </p:spPr>
          <p:txBody>
            <a:bodyPr>
              <a:prstTxWarp prst="textNoShape">
                <a:avLst/>
              </a:prstTxWarp>
            </a:bodyPr>
            <a:lstStyle/>
            <a:p>
              <a:pPr defTabSz="457200" eaLnBrk="1" fontAlgn="auto" hangingPunct="1">
                <a:spcBef>
                  <a:spcPts val="0"/>
                </a:spcBef>
                <a:spcAft>
                  <a:spcPts val="0"/>
                </a:spcAft>
              </a:pPr>
              <a:endParaRPr lang="en-US" sz="1800">
                <a:solidFill>
                  <a:prstClr val="black"/>
                </a:solidFill>
                <a:latin typeface="Calibri"/>
                <a:ea typeface="+mn-ea"/>
              </a:endParaRPr>
            </a:p>
          </p:txBody>
        </p:sp>
        <p:sp>
          <p:nvSpPr>
            <p:cNvPr id="26786" name="Line 14"/>
            <p:cNvSpPr>
              <a:spLocks noChangeShapeType="1"/>
            </p:cNvSpPr>
            <p:nvPr/>
          </p:nvSpPr>
          <p:spPr bwMode="auto">
            <a:xfrm flipV="1">
              <a:off x="1262" y="3379"/>
              <a:ext cx="1" cy="49"/>
            </a:xfrm>
            <a:prstGeom prst="line">
              <a:avLst/>
            </a:prstGeom>
            <a:noFill/>
            <a:ln w="28575">
              <a:solidFill>
                <a:schemeClr val="tx1"/>
              </a:solidFill>
              <a:round/>
              <a:headEnd/>
              <a:tailEnd/>
            </a:ln>
          </p:spPr>
          <p:txBody>
            <a:bodyPr>
              <a:prstTxWarp prst="textNoShape">
                <a:avLst/>
              </a:prstTxWarp>
            </a:bodyPr>
            <a:lstStyle/>
            <a:p>
              <a:pPr defTabSz="457200" eaLnBrk="1" fontAlgn="auto" hangingPunct="1">
                <a:spcBef>
                  <a:spcPts val="0"/>
                </a:spcBef>
                <a:spcAft>
                  <a:spcPts val="0"/>
                </a:spcAft>
              </a:pPr>
              <a:endParaRPr lang="en-US" sz="1800">
                <a:solidFill>
                  <a:prstClr val="black"/>
                </a:solidFill>
                <a:latin typeface="Calibri"/>
                <a:ea typeface="+mn-ea"/>
              </a:endParaRPr>
            </a:p>
          </p:txBody>
        </p:sp>
        <p:sp>
          <p:nvSpPr>
            <p:cNvPr id="26787" name="Line 15"/>
            <p:cNvSpPr>
              <a:spLocks noChangeShapeType="1"/>
            </p:cNvSpPr>
            <p:nvPr/>
          </p:nvSpPr>
          <p:spPr bwMode="auto">
            <a:xfrm flipV="1">
              <a:off x="1622" y="3379"/>
              <a:ext cx="1" cy="49"/>
            </a:xfrm>
            <a:prstGeom prst="line">
              <a:avLst/>
            </a:prstGeom>
            <a:noFill/>
            <a:ln w="28575">
              <a:solidFill>
                <a:schemeClr val="tx1"/>
              </a:solidFill>
              <a:round/>
              <a:headEnd/>
              <a:tailEnd/>
            </a:ln>
          </p:spPr>
          <p:txBody>
            <a:bodyPr>
              <a:prstTxWarp prst="textNoShape">
                <a:avLst/>
              </a:prstTxWarp>
            </a:bodyPr>
            <a:lstStyle/>
            <a:p>
              <a:pPr defTabSz="457200" eaLnBrk="1" fontAlgn="auto" hangingPunct="1">
                <a:spcBef>
                  <a:spcPts val="0"/>
                </a:spcBef>
                <a:spcAft>
                  <a:spcPts val="0"/>
                </a:spcAft>
              </a:pPr>
              <a:endParaRPr lang="en-US" sz="1800">
                <a:solidFill>
                  <a:prstClr val="black"/>
                </a:solidFill>
                <a:latin typeface="Calibri"/>
                <a:ea typeface="+mn-ea"/>
              </a:endParaRPr>
            </a:p>
          </p:txBody>
        </p:sp>
        <p:sp>
          <p:nvSpPr>
            <p:cNvPr id="26788" name="Line 16"/>
            <p:cNvSpPr>
              <a:spLocks noChangeShapeType="1"/>
            </p:cNvSpPr>
            <p:nvPr/>
          </p:nvSpPr>
          <p:spPr bwMode="auto">
            <a:xfrm flipV="1">
              <a:off x="1976" y="3379"/>
              <a:ext cx="1" cy="49"/>
            </a:xfrm>
            <a:prstGeom prst="line">
              <a:avLst/>
            </a:prstGeom>
            <a:noFill/>
            <a:ln w="28575">
              <a:solidFill>
                <a:schemeClr val="tx1"/>
              </a:solidFill>
              <a:round/>
              <a:headEnd/>
              <a:tailEnd/>
            </a:ln>
          </p:spPr>
          <p:txBody>
            <a:bodyPr>
              <a:prstTxWarp prst="textNoShape">
                <a:avLst/>
              </a:prstTxWarp>
            </a:bodyPr>
            <a:lstStyle/>
            <a:p>
              <a:pPr defTabSz="457200" eaLnBrk="1" fontAlgn="auto" hangingPunct="1">
                <a:spcBef>
                  <a:spcPts val="0"/>
                </a:spcBef>
                <a:spcAft>
                  <a:spcPts val="0"/>
                </a:spcAft>
              </a:pPr>
              <a:endParaRPr lang="en-US" sz="1800">
                <a:solidFill>
                  <a:prstClr val="black"/>
                </a:solidFill>
                <a:latin typeface="Calibri"/>
                <a:ea typeface="+mn-ea"/>
              </a:endParaRPr>
            </a:p>
          </p:txBody>
        </p:sp>
        <p:sp>
          <p:nvSpPr>
            <p:cNvPr id="26789" name="Line 17"/>
            <p:cNvSpPr>
              <a:spLocks noChangeShapeType="1"/>
            </p:cNvSpPr>
            <p:nvPr/>
          </p:nvSpPr>
          <p:spPr bwMode="auto">
            <a:xfrm flipV="1">
              <a:off x="2336" y="3379"/>
              <a:ext cx="1" cy="49"/>
            </a:xfrm>
            <a:prstGeom prst="line">
              <a:avLst/>
            </a:prstGeom>
            <a:noFill/>
            <a:ln w="28575">
              <a:solidFill>
                <a:schemeClr val="tx1"/>
              </a:solidFill>
              <a:round/>
              <a:headEnd/>
              <a:tailEnd/>
            </a:ln>
          </p:spPr>
          <p:txBody>
            <a:bodyPr>
              <a:prstTxWarp prst="textNoShape">
                <a:avLst/>
              </a:prstTxWarp>
            </a:bodyPr>
            <a:lstStyle/>
            <a:p>
              <a:pPr defTabSz="457200" eaLnBrk="1" fontAlgn="auto" hangingPunct="1">
                <a:spcBef>
                  <a:spcPts val="0"/>
                </a:spcBef>
                <a:spcAft>
                  <a:spcPts val="0"/>
                </a:spcAft>
              </a:pPr>
              <a:endParaRPr lang="en-US" sz="1800">
                <a:solidFill>
                  <a:prstClr val="black"/>
                </a:solidFill>
                <a:latin typeface="Calibri"/>
                <a:ea typeface="+mn-ea"/>
              </a:endParaRPr>
            </a:p>
          </p:txBody>
        </p:sp>
        <p:sp>
          <p:nvSpPr>
            <p:cNvPr id="26790" name="Line 18"/>
            <p:cNvSpPr>
              <a:spLocks noChangeShapeType="1"/>
            </p:cNvSpPr>
            <p:nvPr/>
          </p:nvSpPr>
          <p:spPr bwMode="auto">
            <a:xfrm flipV="1">
              <a:off x="2696" y="3379"/>
              <a:ext cx="1" cy="49"/>
            </a:xfrm>
            <a:prstGeom prst="line">
              <a:avLst/>
            </a:prstGeom>
            <a:noFill/>
            <a:ln w="28575">
              <a:solidFill>
                <a:schemeClr val="tx1"/>
              </a:solidFill>
              <a:round/>
              <a:headEnd/>
              <a:tailEnd/>
            </a:ln>
          </p:spPr>
          <p:txBody>
            <a:bodyPr>
              <a:prstTxWarp prst="textNoShape">
                <a:avLst/>
              </a:prstTxWarp>
            </a:bodyPr>
            <a:lstStyle/>
            <a:p>
              <a:pPr defTabSz="457200" eaLnBrk="1" fontAlgn="auto" hangingPunct="1">
                <a:spcBef>
                  <a:spcPts val="0"/>
                </a:spcBef>
                <a:spcAft>
                  <a:spcPts val="0"/>
                </a:spcAft>
              </a:pPr>
              <a:endParaRPr lang="en-US" sz="1800">
                <a:solidFill>
                  <a:prstClr val="black"/>
                </a:solidFill>
                <a:latin typeface="Calibri"/>
                <a:ea typeface="+mn-ea"/>
              </a:endParaRPr>
            </a:p>
          </p:txBody>
        </p:sp>
        <p:sp>
          <p:nvSpPr>
            <p:cNvPr id="26791" name="Line 19"/>
            <p:cNvSpPr>
              <a:spLocks noChangeShapeType="1"/>
            </p:cNvSpPr>
            <p:nvPr/>
          </p:nvSpPr>
          <p:spPr bwMode="auto">
            <a:xfrm flipV="1">
              <a:off x="3057" y="3379"/>
              <a:ext cx="1" cy="49"/>
            </a:xfrm>
            <a:prstGeom prst="line">
              <a:avLst/>
            </a:prstGeom>
            <a:noFill/>
            <a:ln w="28575">
              <a:solidFill>
                <a:schemeClr val="tx1"/>
              </a:solidFill>
              <a:round/>
              <a:headEnd/>
              <a:tailEnd/>
            </a:ln>
          </p:spPr>
          <p:txBody>
            <a:bodyPr>
              <a:prstTxWarp prst="textNoShape">
                <a:avLst/>
              </a:prstTxWarp>
            </a:bodyPr>
            <a:lstStyle/>
            <a:p>
              <a:pPr defTabSz="457200" eaLnBrk="1" fontAlgn="auto" hangingPunct="1">
                <a:spcBef>
                  <a:spcPts val="0"/>
                </a:spcBef>
                <a:spcAft>
                  <a:spcPts val="0"/>
                </a:spcAft>
              </a:pPr>
              <a:endParaRPr lang="en-US" sz="1800">
                <a:solidFill>
                  <a:prstClr val="black"/>
                </a:solidFill>
                <a:latin typeface="Calibri"/>
                <a:ea typeface="+mn-ea"/>
              </a:endParaRPr>
            </a:p>
          </p:txBody>
        </p:sp>
        <p:sp>
          <p:nvSpPr>
            <p:cNvPr id="26792" name="Line 20"/>
            <p:cNvSpPr>
              <a:spLocks noChangeShapeType="1"/>
            </p:cNvSpPr>
            <p:nvPr/>
          </p:nvSpPr>
          <p:spPr bwMode="auto">
            <a:xfrm flipV="1">
              <a:off x="3411" y="3379"/>
              <a:ext cx="1" cy="49"/>
            </a:xfrm>
            <a:prstGeom prst="line">
              <a:avLst/>
            </a:prstGeom>
            <a:noFill/>
            <a:ln w="28575">
              <a:solidFill>
                <a:schemeClr val="tx1"/>
              </a:solidFill>
              <a:round/>
              <a:headEnd/>
              <a:tailEnd/>
            </a:ln>
          </p:spPr>
          <p:txBody>
            <a:bodyPr>
              <a:prstTxWarp prst="textNoShape">
                <a:avLst/>
              </a:prstTxWarp>
            </a:bodyPr>
            <a:lstStyle/>
            <a:p>
              <a:pPr defTabSz="457200" eaLnBrk="1" fontAlgn="auto" hangingPunct="1">
                <a:spcBef>
                  <a:spcPts val="0"/>
                </a:spcBef>
                <a:spcAft>
                  <a:spcPts val="0"/>
                </a:spcAft>
              </a:pPr>
              <a:endParaRPr lang="en-US" sz="1800">
                <a:solidFill>
                  <a:prstClr val="black"/>
                </a:solidFill>
                <a:latin typeface="Calibri"/>
                <a:ea typeface="+mn-ea"/>
              </a:endParaRPr>
            </a:p>
          </p:txBody>
        </p:sp>
        <p:sp>
          <p:nvSpPr>
            <p:cNvPr id="26793" name="Line 21"/>
            <p:cNvSpPr>
              <a:spLocks noChangeShapeType="1"/>
            </p:cNvSpPr>
            <p:nvPr/>
          </p:nvSpPr>
          <p:spPr bwMode="auto">
            <a:xfrm flipV="1">
              <a:off x="3771" y="3379"/>
              <a:ext cx="1" cy="49"/>
            </a:xfrm>
            <a:prstGeom prst="line">
              <a:avLst/>
            </a:prstGeom>
            <a:noFill/>
            <a:ln w="28575">
              <a:solidFill>
                <a:schemeClr val="tx1"/>
              </a:solidFill>
              <a:round/>
              <a:headEnd/>
              <a:tailEnd/>
            </a:ln>
          </p:spPr>
          <p:txBody>
            <a:bodyPr>
              <a:prstTxWarp prst="textNoShape">
                <a:avLst/>
              </a:prstTxWarp>
            </a:bodyPr>
            <a:lstStyle/>
            <a:p>
              <a:pPr defTabSz="457200" eaLnBrk="1" fontAlgn="auto" hangingPunct="1">
                <a:spcBef>
                  <a:spcPts val="0"/>
                </a:spcBef>
                <a:spcAft>
                  <a:spcPts val="0"/>
                </a:spcAft>
              </a:pPr>
              <a:endParaRPr lang="en-US" sz="1800">
                <a:solidFill>
                  <a:prstClr val="black"/>
                </a:solidFill>
                <a:latin typeface="Calibri"/>
                <a:ea typeface="+mn-ea"/>
              </a:endParaRPr>
            </a:p>
          </p:txBody>
        </p:sp>
        <p:sp>
          <p:nvSpPr>
            <p:cNvPr id="26794" name="Line 22"/>
            <p:cNvSpPr>
              <a:spLocks noChangeShapeType="1"/>
            </p:cNvSpPr>
            <p:nvPr/>
          </p:nvSpPr>
          <p:spPr bwMode="auto">
            <a:xfrm flipV="1">
              <a:off x="4131" y="3379"/>
              <a:ext cx="1" cy="49"/>
            </a:xfrm>
            <a:prstGeom prst="line">
              <a:avLst/>
            </a:prstGeom>
            <a:noFill/>
            <a:ln w="28575">
              <a:solidFill>
                <a:schemeClr val="tx1"/>
              </a:solidFill>
              <a:round/>
              <a:headEnd/>
              <a:tailEnd/>
            </a:ln>
          </p:spPr>
          <p:txBody>
            <a:bodyPr>
              <a:prstTxWarp prst="textNoShape">
                <a:avLst/>
              </a:prstTxWarp>
            </a:bodyPr>
            <a:lstStyle/>
            <a:p>
              <a:pPr defTabSz="457200" eaLnBrk="1" fontAlgn="auto" hangingPunct="1">
                <a:spcBef>
                  <a:spcPts val="0"/>
                </a:spcBef>
                <a:spcAft>
                  <a:spcPts val="0"/>
                </a:spcAft>
              </a:pPr>
              <a:endParaRPr lang="en-US" sz="1800">
                <a:solidFill>
                  <a:prstClr val="black"/>
                </a:solidFill>
                <a:latin typeface="Calibri"/>
                <a:ea typeface="+mn-ea"/>
              </a:endParaRPr>
            </a:p>
          </p:txBody>
        </p:sp>
        <p:sp>
          <p:nvSpPr>
            <p:cNvPr id="26795" name="Line 23"/>
            <p:cNvSpPr>
              <a:spLocks noChangeShapeType="1"/>
            </p:cNvSpPr>
            <p:nvPr/>
          </p:nvSpPr>
          <p:spPr bwMode="auto">
            <a:xfrm flipV="1">
              <a:off x="4491" y="3379"/>
              <a:ext cx="1" cy="49"/>
            </a:xfrm>
            <a:prstGeom prst="line">
              <a:avLst/>
            </a:prstGeom>
            <a:noFill/>
            <a:ln w="28575">
              <a:solidFill>
                <a:schemeClr val="tx1"/>
              </a:solidFill>
              <a:round/>
              <a:headEnd/>
              <a:tailEnd/>
            </a:ln>
          </p:spPr>
          <p:txBody>
            <a:bodyPr>
              <a:prstTxWarp prst="textNoShape">
                <a:avLst/>
              </a:prstTxWarp>
            </a:bodyPr>
            <a:lstStyle/>
            <a:p>
              <a:pPr defTabSz="457200" eaLnBrk="1" fontAlgn="auto" hangingPunct="1">
                <a:spcBef>
                  <a:spcPts val="0"/>
                </a:spcBef>
                <a:spcAft>
                  <a:spcPts val="0"/>
                </a:spcAft>
              </a:pPr>
              <a:endParaRPr lang="en-US" sz="1800">
                <a:solidFill>
                  <a:prstClr val="black"/>
                </a:solidFill>
                <a:latin typeface="Calibri"/>
                <a:ea typeface="+mn-ea"/>
              </a:endParaRPr>
            </a:p>
          </p:txBody>
        </p:sp>
        <p:sp>
          <p:nvSpPr>
            <p:cNvPr id="26796" name="Line 24"/>
            <p:cNvSpPr>
              <a:spLocks noChangeShapeType="1"/>
            </p:cNvSpPr>
            <p:nvPr/>
          </p:nvSpPr>
          <p:spPr bwMode="auto">
            <a:xfrm flipV="1">
              <a:off x="4845" y="3379"/>
              <a:ext cx="1" cy="49"/>
            </a:xfrm>
            <a:prstGeom prst="line">
              <a:avLst/>
            </a:prstGeom>
            <a:noFill/>
            <a:ln w="28575">
              <a:solidFill>
                <a:schemeClr val="tx1"/>
              </a:solidFill>
              <a:round/>
              <a:headEnd/>
              <a:tailEnd/>
            </a:ln>
          </p:spPr>
          <p:txBody>
            <a:bodyPr>
              <a:prstTxWarp prst="textNoShape">
                <a:avLst/>
              </a:prstTxWarp>
            </a:bodyPr>
            <a:lstStyle/>
            <a:p>
              <a:pPr defTabSz="457200" eaLnBrk="1" fontAlgn="auto" hangingPunct="1">
                <a:spcBef>
                  <a:spcPts val="0"/>
                </a:spcBef>
                <a:spcAft>
                  <a:spcPts val="0"/>
                </a:spcAft>
              </a:pPr>
              <a:endParaRPr lang="en-US" sz="1800">
                <a:solidFill>
                  <a:prstClr val="black"/>
                </a:solidFill>
                <a:latin typeface="Calibri"/>
                <a:ea typeface="+mn-ea"/>
              </a:endParaRPr>
            </a:p>
          </p:txBody>
        </p:sp>
        <p:sp>
          <p:nvSpPr>
            <p:cNvPr id="26797" name="Line 25"/>
            <p:cNvSpPr>
              <a:spLocks noChangeShapeType="1"/>
            </p:cNvSpPr>
            <p:nvPr/>
          </p:nvSpPr>
          <p:spPr bwMode="auto">
            <a:xfrm flipV="1">
              <a:off x="5206" y="3379"/>
              <a:ext cx="1" cy="49"/>
            </a:xfrm>
            <a:prstGeom prst="line">
              <a:avLst/>
            </a:prstGeom>
            <a:noFill/>
            <a:ln w="28575">
              <a:solidFill>
                <a:schemeClr val="tx1"/>
              </a:solidFill>
              <a:round/>
              <a:headEnd/>
              <a:tailEnd/>
            </a:ln>
          </p:spPr>
          <p:txBody>
            <a:bodyPr>
              <a:prstTxWarp prst="textNoShape">
                <a:avLst/>
              </a:prstTxWarp>
            </a:bodyPr>
            <a:lstStyle/>
            <a:p>
              <a:pPr defTabSz="457200" eaLnBrk="1" fontAlgn="auto" hangingPunct="1">
                <a:spcBef>
                  <a:spcPts val="0"/>
                </a:spcBef>
                <a:spcAft>
                  <a:spcPts val="0"/>
                </a:spcAft>
              </a:pPr>
              <a:endParaRPr lang="en-US" sz="1800">
                <a:solidFill>
                  <a:prstClr val="black"/>
                </a:solidFill>
                <a:latin typeface="Calibri"/>
                <a:ea typeface="+mn-ea"/>
              </a:endParaRPr>
            </a:p>
          </p:txBody>
        </p:sp>
      </p:grpSp>
      <p:sp>
        <p:nvSpPr>
          <p:cNvPr id="26628" name="Rectangle 26"/>
          <p:cNvSpPr>
            <a:spLocks noChangeArrowheads="1"/>
          </p:cNvSpPr>
          <p:nvPr/>
        </p:nvSpPr>
        <p:spPr bwMode="auto">
          <a:xfrm>
            <a:off x="1155700" y="5416550"/>
            <a:ext cx="127000" cy="274638"/>
          </a:xfrm>
          <a:prstGeom prst="rect">
            <a:avLst/>
          </a:prstGeom>
          <a:noFill/>
          <a:ln w="9525">
            <a:noFill/>
            <a:miter lim="800000"/>
            <a:headEnd/>
            <a:tailEnd/>
          </a:ln>
        </p:spPr>
        <p:txBody>
          <a:bodyPr wrap="none" lIns="0" tIns="0" rIns="0" bIns="0">
            <a:prstTxWarp prst="textNoShape">
              <a:avLst/>
            </a:prstTxWarp>
            <a:spAutoFit/>
          </a:bodyPr>
          <a:lstStyle/>
          <a:p>
            <a:pPr algn="r" defTabSz="457200" eaLnBrk="1" fontAlgn="auto" hangingPunct="1">
              <a:spcBef>
                <a:spcPts val="0"/>
              </a:spcBef>
              <a:spcAft>
                <a:spcPts val="0"/>
              </a:spcAft>
            </a:pPr>
            <a:r>
              <a:rPr lang="en-US" sz="1800" b="1">
                <a:solidFill>
                  <a:prstClr val="black"/>
                </a:solidFill>
                <a:latin typeface="Calibri"/>
                <a:ea typeface="Arial" charset="0"/>
                <a:cs typeface="Arial" charset="0"/>
              </a:rPr>
              <a:t>0</a:t>
            </a:r>
            <a:endParaRPr lang="en-US" sz="1800">
              <a:solidFill>
                <a:prstClr val="black"/>
              </a:solidFill>
              <a:latin typeface="Calibri"/>
              <a:ea typeface="Arial" charset="0"/>
              <a:cs typeface="Arial" charset="0"/>
            </a:endParaRPr>
          </a:p>
        </p:txBody>
      </p:sp>
      <p:sp>
        <p:nvSpPr>
          <p:cNvPr id="26629" name="Rectangle 27"/>
          <p:cNvSpPr>
            <a:spLocks noChangeArrowheads="1"/>
          </p:cNvSpPr>
          <p:nvPr/>
        </p:nvSpPr>
        <p:spPr bwMode="auto">
          <a:xfrm>
            <a:off x="965200" y="4194175"/>
            <a:ext cx="317500" cy="274638"/>
          </a:xfrm>
          <a:prstGeom prst="rect">
            <a:avLst/>
          </a:prstGeom>
          <a:noFill/>
          <a:ln w="9525">
            <a:noFill/>
            <a:miter lim="800000"/>
            <a:headEnd/>
            <a:tailEnd/>
          </a:ln>
        </p:spPr>
        <p:txBody>
          <a:bodyPr wrap="none" lIns="0" tIns="0" rIns="0" bIns="0">
            <a:prstTxWarp prst="textNoShape">
              <a:avLst/>
            </a:prstTxWarp>
            <a:spAutoFit/>
          </a:bodyPr>
          <a:lstStyle/>
          <a:p>
            <a:pPr algn="r" defTabSz="457200" eaLnBrk="1" fontAlgn="auto" hangingPunct="1">
              <a:spcBef>
                <a:spcPts val="0"/>
              </a:spcBef>
              <a:spcAft>
                <a:spcPts val="0"/>
              </a:spcAft>
            </a:pPr>
            <a:r>
              <a:rPr lang="en-US" sz="1800" b="1">
                <a:solidFill>
                  <a:prstClr val="black"/>
                </a:solidFill>
                <a:latin typeface="Calibri"/>
                <a:ea typeface="Arial" charset="0"/>
                <a:cs typeface="Arial" charset="0"/>
              </a:rPr>
              <a:t>0.1</a:t>
            </a:r>
            <a:endParaRPr lang="en-US" sz="1800">
              <a:solidFill>
                <a:prstClr val="black"/>
              </a:solidFill>
              <a:latin typeface="Calibri"/>
              <a:ea typeface="Arial" charset="0"/>
              <a:cs typeface="Arial" charset="0"/>
            </a:endParaRPr>
          </a:p>
        </p:txBody>
      </p:sp>
      <p:sp>
        <p:nvSpPr>
          <p:cNvPr id="26630" name="Rectangle 28"/>
          <p:cNvSpPr>
            <a:spLocks noChangeArrowheads="1"/>
          </p:cNvSpPr>
          <p:nvPr/>
        </p:nvSpPr>
        <p:spPr bwMode="auto">
          <a:xfrm>
            <a:off x="965200" y="2973388"/>
            <a:ext cx="317500" cy="274637"/>
          </a:xfrm>
          <a:prstGeom prst="rect">
            <a:avLst/>
          </a:prstGeom>
          <a:noFill/>
          <a:ln w="9525">
            <a:noFill/>
            <a:miter lim="800000"/>
            <a:headEnd/>
            <a:tailEnd/>
          </a:ln>
        </p:spPr>
        <p:txBody>
          <a:bodyPr wrap="none" lIns="0" tIns="0" rIns="0" bIns="0">
            <a:prstTxWarp prst="textNoShape">
              <a:avLst/>
            </a:prstTxWarp>
            <a:spAutoFit/>
          </a:bodyPr>
          <a:lstStyle/>
          <a:p>
            <a:pPr algn="r" defTabSz="457200" eaLnBrk="1" fontAlgn="auto" hangingPunct="1">
              <a:spcBef>
                <a:spcPts val="0"/>
              </a:spcBef>
              <a:spcAft>
                <a:spcPts val="0"/>
              </a:spcAft>
            </a:pPr>
            <a:r>
              <a:rPr lang="en-US" sz="1800" b="1">
                <a:solidFill>
                  <a:prstClr val="black"/>
                </a:solidFill>
                <a:latin typeface="Calibri"/>
                <a:ea typeface="Arial" charset="0"/>
                <a:cs typeface="Arial" charset="0"/>
              </a:rPr>
              <a:t>0.2</a:t>
            </a:r>
            <a:endParaRPr lang="en-US" sz="1800">
              <a:solidFill>
                <a:prstClr val="black"/>
              </a:solidFill>
              <a:latin typeface="Calibri"/>
              <a:ea typeface="Arial" charset="0"/>
              <a:cs typeface="Arial" charset="0"/>
            </a:endParaRPr>
          </a:p>
        </p:txBody>
      </p:sp>
      <p:sp>
        <p:nvSpPr>
          <p:cNvPr id="26631" name="Rectangle 29"/>
          <p:cNvSpPr>
            <a:spLocks noChangeArrowheads="1"/>
          </p:cNvSpPr>
          <p:nvPr/>
        </p:nvSpPr>
        <p:spPr bwMode="auto">
          <a:xfrm>
            <a:off x="965200" y="1752600"/>
            <a:ext cx="317500" cy="274638"/>
          </a:xfrm>
          <a:prstGeom prst="rect">
            <a:avLst/>
          </a:prstGeom>
          <a:noFill/>
          <a:ln w="9525">
            <a:noFill/>
            <a:miter lim="800000"/>
            <a:headEnd/>
            <a:tailEnd/>
          </a:ln>
        </p:spPr>
        <p:txBody>
          <a:bodyPr wrap="none" lIns="0" tIns="0" rIns="0" bIns="0">
            <a:prstTxWarp prst="textNoShape">
              <a:avLst/>
            </a:prstTxWarp>
            <a:spAutoFit/>
          </a:bodyPr>
          <a:lstStyle/>
          <a:p>
            <a:pPr algn="r" defTabSz="457200" eaLnBrk="1" fontAlgn="auto" hangingPunct="1">
              <a:spcBef>
                <a:spcPts val="0"/>
              </a:spcBef>
              <a:spcAft>
                <a:spcPts val="0"/>
              </a:spcAft>
            </a:pPr>
            <a:r>
              <a:rPr lang="en-US" sz="1800" b="1">
                <a:solidFill>
                  <a:prstClr val="black"/>
                </a:solidFill>
                <a:latin typeface="Calibri"/>
                <a:ea typeface="Arial" charset="0"/>
                <a:cs typeface="Arial" charset="0"/>
              </a:rPr>
              <a:t>0.3</a:t>
            </a:r>
            <a:endParaRPr lang="en-US" sz="1800">
              <a:solidFill>
                <a:prstClr val="black"/>
              </a:solidFill>
              <a:latin typeface="Calibri"/>
              <a:ea typeface="Arial" charset="0"/>
              <a:cs typeface="Arial" charset="0"/>
            </a:endParaRPr>
          </a:p>
        </p:txBody>
      </p:sp>
      <p:sp>
        <p:nvSpPr>
          <p:cNvPr id="26632" name="Rectangle 30"/>
          <p:cNvSpPr>
            <a:spLocks noChangeArrowheads="1"/>
          </p:cNvSpPr>
          <p:nvPr/>
        </p:nvSpPr>
        <p:spPr bwMode="auto">
          <a:xfrm>
            <a:off x="1363663" y="5670550"/>
            <a:ext cx="127000" cy="274638"/>
          </a:xfrm>
          <a:prstGeom prst="rect">
            <a:avLst/>
          </a:prstGeom>
          <a:noFill/>
          <a:ln w="9525">
            <a:noFill/>
            <a:miter lim="800000"/>
            <a:headEnd/>
            <a:tailEnd/>
          </a:ln>
        </p:spPr>
        <p:txBody>
          <a:bodyPr wrap="none" lIns="0" tIns="0" rIns="0" bIns="0">
            <a:prstTxWarp prst="textNoShape">
              <a:avLst/>
            </a:prstTxWarp>
            <a:spAutoFit/>
          </a:bodyPr>
          <a:lstStyle/>
          <a:p>
            <a:pPr defTabSz="457200" eaLnBrk="1" fontAlgn="auto" hangingPunct="1">
              <a:spcBef>
                <a:spcPts val="0"/>
              </a:spcBef>
              <a:spcAft>
                <a:spcPts val="0"/>
              </a:spcAft>
            </a:pPr>
            <a:r>
              <a:rPr lang="en-US" sz="1800" b="1">
                <a:solidFill>
                  <a:prstClr val="black"/>
                </a:solidFill>
                <a:latin typeface="Calibri"/>
                <a:ea typeface="Arial" charset="0"/>
                <a:cs typeface="Arial" charset="0"/>
              </a:rPr>
              <a:t>0</a:t>
            </a:r>
            <a:endParaRPr lang="en-US" sz="1800">
              <a:solidFill>
                <a:prstClr val="black"/>
              </a:solidFill>
              <a:latin typeface="Calibri"/>
              <a:ea typeface="Arial" charset="0"/>
              <a:cs typeface="Arial" charset="0"/>
            </a:endParaRPr>
          </a:p>
        </p:txBody>
      </p:sp>
      <p:sp>
        <p:nvSpPr>
          <p:cNvPr id="26633" name="Rectangle 31"/>
          <p:cNvSpPr>
            <a:spLocks noChangeArrowheads="1"/>
          </p:cNvSpPr>
          <p:nvPr/>
        </p:nvSpPr>
        <p:spPr bwMode="auto">
          <a:xfrm>
            <a:off x="1935163" y="5670550"/>
            <a:ext cx="127000" cy="274638"/>
          </a:xfrm>
          <a:prstGeom prst="rect">
            <a:avLst/>
          </a:prstGeom>
          <a:noFill/>
          <a:ln w="9525">
            <a:noFill/>
            <a:miter lim="800000"/>
            <a:headEnd/>
            <a:tailEnd/>
          </a:ln>
        </p:spPr>
        <p:txBody>
          <a:bodyPr wrap="none" lIns="0" tIns="0" rIns="0" bIns="0">
            <a:prstTxWarp prst="textNoShape">
              <a:avLst/>
            </a:prstTxWarp>
            <a:spAutoFit/>
          </a:bodyPr>
          <a:lstStyle/>
          <a:p>
            <a:pPr defTabSz="457200" eaLnBrk="1" fontAlgn="auto" hangingPunct="1">
              <a:spcBef>
                <a:spcPts val="0"/>
              </a:spcBef>
              <a:spcAft>
                <a:spcPts val="0"/>
              </a:spcAft>
            </a:pPr>
            <a:r>
              <a:rPr lang="en-US" sz="1800" b="1">
                <a:solidFill>
                  <a:prstClr val="black"/>
                </a:solidFill>
                <a:latin typeface="Calibri"/>
                <a:ea typeface="Arial" charset="0"/>
                <a:cs typeface="Arial" charset="0"/>
              </a:rPr>
              <a:t>1</a:t>
            </a:r>
            <a:endParaRPr lang="en-US" sz="1800">
              <a:solidFill>
                <a:prstClr val="black"/>
              </a:solidFill>
              <a:latin typeface="Calibri"/>
              <a:ea typeface="Arial" charset="0"/>
              <a:cs typeface="Arial" charset="0"/>
            </a:endParaRPr>
          </a:p>
        </p:txBody>
      </p:sp>
      <p:sp>
        <p:nvSpPr>
          <p:cNvPr id="26634" name="Rectangle 32"/>
          <p:cNvSpPr>
            <a:spLocks noChangeArrowheads="1"/>
          </p:cNvSpPr>
          <p:nvPr/>
        </p:nvSpPr>
        <p:spPr bwMode="auto">
          <a:xfrm>
            <a:off x="2506663" y="5670550"/>
            <a:ext cx="127000" cy="274638"/>
          </a:xfrm>
          <a:prstGeom prst="rect">
            <a:avLst/>
          </a:prstGeom>
          <a:noFill/>
          <a:ln w="9525">
            <a:noFill/>
            <a:miter lim="800000"/>
            <a:headEnd/>
            <a:tailEnd/>
          </a:ln>
        </p:spPr>
        <p:txBody>
          <a:bodyPr wrap="none" lIns="0" tIns="0" rIns="0" bIns="0">
            <a:prstTxWarp prst="textNoShape">
              <a:avLst/>
            </a:prstTxWarp>
            <a:spAutoFit/>
          </a:bodyPr>
          <a:lstStyle/>
          <a:p>
            <a:pPr defTabSz="457200" eaLnBrk="1" fontAlgn="auto" hangingPunct="1">
              <a:spcBef>
                <a:spcPts val="0"/>
              </a:spcBef>
              <a:spcAft>
                <a:spcPts val="0"/>
              </a:spcAft>
            </a:pPr>
            <a:r>
              <a:rPr lang="en-US" sz="1800" b="1">
                <a:solidFill>
                  <a:prstClr val="black"/>
                </a:solidFill>
                <a:latin typeface="Calibri"/>
                <a:ea typeface="Arial" charset="0"/>
                <a:cs typeface="Arial" charset="0"/>
              </a:rPr>
              <a:t>2</a:t>
            </a:r>
            <a:endParaRPr lang="en-US" sz="1800">
              <a:solidFill>
                <a:prstClr val="black"/>
              </a:solidFill>
              <a:latin typeface="Calibri"/>
              <a:ea typeface="Arial" charset="0"/>
              <a:cs typeface="Arial" charset="0"/>
            </a:endParaRPr>
          </a:p>
        </p:txBody>
      </p:sp>
      <p:sp>
        <p:nvSpPr>
          <p:cNvPr id="26635" name="Rectangle 33"/>
          <p:cNvSpPr>
            <a:spLocks noChangeArrowheads="1"/>
          </p:cNvSpPr>
          <p:nvPr/>
        </p:nvSpPr>
        <p:spPr bwMode="auto">
          <a:xfrm>
            <a:off x="3068638" y="5670550"/>
            <a:ext cx="127000" cy="274638"/>
          </a:xfrm>
          <a:prstGeom prst="rect">
            <a:avLst/>
          </a:prstGeom>
          <a:noFill/>
          <a:ln w="9525">
            <a:noFill/>
            <a:miter lim="800000"/>
            <a:headEnd/>
            <a:tailEnd/>
          </a:ln>
        </p:spPr>
        <p:txBody>
          <a:bodyPr wrap="none" lIns="0" tIns="0" rIns="0" bIns="0">
            <a:prstTxWarp prst="textNoShape">
              <a:avLst/>
            </a:prstTxWarp>
            <a:spAutoFit/>
          </a:bodyPr>
          <a:lstStyle/>
          <a:p>
            <a:pPr defTabSz="457200" eaLnBrk="1" fontAlgn="auto" hangingPunct="1">
              <a:spcBef>
                <a:spcPts val="0"/>
              </a:spcBef>
              <a:spcAft>
                <a:spcPts val="0"/>
              </a:spcAft>
            </a:pPr>
            <a:r>
              <a:rPr lang="en-US" sz="1800" b="1">
                <a:solidFill>
                  <a:prstClr val="black"/>
                </a:solidFill>
                <a:latin typeface="Calibri"/>
                <a:ea typeface="Arial" charset="0"/>
                <a:cs typeface="Arial" charset="0"/>
              </a:rPr>
              <a:t>3</a:t>
            </a:r>
            <a:endParaRPr lang="en-US" sz="1800">
              <a:solidFill>
                <a:prstClr val="black"/>
              </a:solidFill>
              <a:latin typeface="Calibri"/>
              <a:ea typeface="Arial" charset="0"/>
              <a:cs typeface="Arial" charset="0"/>
            </a:endParaRPr>
          </a:p>
        </p:txBody>
      </p:sp>
      <p:sp>
        <p:nvSpPr>
          <p:cNvPr id="26636" name="Rectangle 34"/>
          <p:cNvSpPr>
            <a:spLocks noChangeArrowheads="1"/>
          </p:cNvSpPr>
          <p:nvPr/>
        </p:nvSpPr>
        <p:spPr bwMode="auto">
          <a:xfrm>
            <a:off x="3641725" y="5670550"/>
            <a:ext cx="127000" cy="274638"/>
          </a:xfrm>
          <a:prstGeom prst="rect">
            <a:avLst/>
          </a:prstGeom>
          <a:noFill/>
          <a:ln w="9525">
            <a:noFill/>
            <a:miter lim="800000"/>
            <a:headEnd/>
            <a:tailEnd/>
          </a:ln>
        </p:spPr>
        <p:txBody>
          <a:bodyPr wrap="none" lIns="0" tIns="0" rIns="0" bIns="0">
            <a:prstTxWarp prst="textNoShape">
              <a:avLst/>
            </a:prstTxWarp>
            <a:spAutoFit/>
          </a:bodyPr>
          <a:lstStyle/>
          <a:p>
            <a:pPr defTabSz="457200" eaLnBrk="1" fontAlgn="auto" hangingPunct="1">
              <a:spcBef>
                <a:spcPts val="0"/>
              </a:spcBef>
              <a:spcAft>
                <a:spcPts val="0"/>
              </a:spcAft>
            </a:pPr>
            <a:r>
              <a:rPr lang="en-US" sz="1800" b="1">
                <a:solidFill>
                  <a:prstClr val="black"/>
                </a:solidFill>
                <a:latin typeface="Calibri"/>
                <a:ea typeface="Arial" charset="0"/>
                <a:cs typeface="Arial" charset="0"/>
              </a:rPr>
              <a:t>4</a:t>
            </a:r>
            <a:endParaRPr lang="en-US" sz="1800">
              <a:solidFill>
                <a:prstClr val="black"/>
              </a:solidFill>
              <a:latin typeface="Calibri"/>
              <a:ea typeface="Arial" charset="0"/>
              <a:cs typeface="Arial" charset="0"/>
            </a:endParaRPr>
          </a:p>
        </p:txBody>
      </p:sp>
      <p:sp>
        <p:nvSpPr>
          <p:cNvPr id="26637" name="Rectangle 35"/>
          <p:cNvSpPr>
            <a:spLocks noChangeArrowheads="1"/>
          </p:cNvSpPr>
          <p:nvPr/>
        </p:nvSpPr>
        <p:spPr bwMode="auto">
          <a:xfrm>
            <a:off x="4213225" y="5670550"/>
            <a:ext cx="127000" cy="274638"/>
          </a:xfrm>
          <a:prstGeom prst="rect">
            <a:avLst/>
          </a:prstGeom>
          <a:noFill/>
          <a:ln w="9525">
            <a:noFill/>
            <a:miter lim="800000"/>
            <a:headEnd/>
            <a:tailEnd/>
          </a:ln>
        </p:spPr>
        <p:txBody>
          <a:bodyPr wrap="none" lIns="0" tIns="0" rIns="0" bIns="0">
            <a:prstTxWarp prst="textNoShape">
              <a:avLst/>
            </a:prstTxWarp>
            <a:spAutoFit/>
          </a:bodyPr>
          <a:lstStyle/>
          <a:p>
            <a:pPr defTabSz="457200" eaLnBrk="1" fontAlgn="auto" hangingPunct="1">
              <a:spcBef>
                <a:spcPts val="0"/>
              </a:spcBef>
              <a:spcAft>
                <a:spcPts val="0"/>
              </a:spcAft>
            </a:pPr>
            <a:r>
              <a:rPr lang="en-US" sz="1800" b="1">
                <a:solidFill>
                  <a:prstClr val="black"/>
                </a:solidFill>
                <a:latin typeface="Calibri"/>
                <a:ea typeface="Arial" charset="0"/>
                <a:cs typeface="Arial" charset="0"/>
              </a:rPr>
              <a:t>5</a:t>
            </a:r>
            <a:endParaRPr lang="en-US" sz="1800">
              <a:solidFill>
                <a:prstClr val="black"/>
              </a:solidFill>
              <a:latin typeface="Calibri"/>
              <a:ea typeface="Arial" charset="0"/>
              <a:cs typeface="Arial" charset="0"/>
            </a:endParaRPr>
          </a:p>
        </p:txBody>
      </p:sp>
      <p:sp>
        <p:nvSpPr>
          <p:cNvPr id="26638" name="Rectangle 36"/>
          <p:cNvSpPr>
            <a:spLocks noChangeArrowheads="1"/>
          </p:cNvSpPr>
          <p:nvPr/>
        </p:nvSpPr>
        <p:spPr bwMode="auto">
          <a:xfrm>
            <a:off x="4784725" y="5670550"/>
            <a:ext cx="127000" cy="274638"/>
          </a:xfrm>
          <a:prstGeom prst="rect">
            <a:avLst/>
          </a:prstGeom>
          <a:noFill/>
          <a:ln w="9525">
            <a:noFill/>
            <a:miter lim="800000"/>
            <a:headEnd/>
            <a:tailEnd/>
          </a:ln>
        </p:spPr>
        <p:txBody>
          <a:bodyPr wrap="none" lIns="0" tIns="0" rIns="0" bIns="0">
            <a:prstTxWarp prst="textNoShape">
              <a:avLst/>
            </a:prstTxWarp>
            <a:spAutoFit/>
          </a:bodyPr>
          <a:lstStyle/>
          <a:p>
            <a:pPr defTabSz="457200" eaLnBrk="1" fontAlgn="auto" hangingPunct="1">
              <a:spcBef>
                <a:spcPts val="0"/>
              </a:spcBef>
              <a:spcAft>
                <a:spcPts val="0"/>
              </a:spcAft>
            </a:pPr>
            <a:r>
              <a:rPr lang="en-US" sz="1800" b="1">
                <a:solidFill>
                  <a:prstClr val="black"/>
                </a:solidFill>
                <a:latin typeface="Calibri"/>
                <a:ea typeface="Arial" charset="0"/>
                <a:cs typeface="Arial" charset="0"/>
              </a:rPr>
              <a:t>6</a:t>
            </a:r>
            <a:endParaRPr lang="en-US" sz="1800">
              <a:solidFill>
                <a:prstClr val="black"/>
              </a:solidFill>
              <a:latin typeface="Calibri"/>
              <a:ea typeface="Arial" charset="0"/>
              <a:cs typeface="Arial" charset="0"/>
            </a:endParaRPr>
          </a:p>
        </p:txBody>
      </p:sp>
      <p:sp>
        <p:nvSpPr>
          <p:cNvPr id="26639" name="Rectangle 37"/>
          <p:cNvSpPr>
            <a:spLocks noChangeArrowheads="1"/>
          </p:cNvSpPr>
          <p:nvPr/>
        </p:nvSpPr>
        <p:spPr bwMode="auto">
          <a:xfrm>
            <a:off x="5346700" y="5670550"/>
            <a:ext cx="127000" cy="274638"/>
          </a:xfrm>
          <a:prstGeom prst="rect">
            <a:avLst/>
          </a:prstGeom>
          <a:noFill/>
          <a:ln w="9525">
            <a:noFill/>
            <a:miter lim="800000"/>
            <a:headEnd/>
            <a:tailEnd/>
          </a:ln>
        </p:spPr>
        <p:txBody>
          <a:bodyPr wrap="none" lIns="0" tIns="0" rIns="0" bIns="0">
            <a:prstTxWarp prst="textNoShape">
              <a:avLst/>
            </a:prstTxWarp>
            <a:spAutoFit/>
          </a:bodyPr>
          <a:lstStyle/>
          <a:p>
            <a:pPr defTabSz="457200" eaLnBrk="1" fontAlgn="auto" hangingPunct="1">
              <a:spcBef>
                <a:spcPts val="0"/>
              </a:spcBef>
              <a:spcAft>
                <a:spcPts val="0"/>
              </a:spcAft>
            </a:pPr>
            <a:r>
              <a:rPr lang="en-US" sz="1800" b="1">
                <a:solidFill>
                  <a:prstClr val="black"/>
                </a:solidFill>
                <a:latin typeface="Calibri"/>
                <a:ea typeface="Arial" charset="0"/>
                <a:cs typeface="Arial" charset="0"/>
              </a:rPr>
              <a:t>7</a:t>
            </a:r>
            <a:endParaRPr lang="en-US" sz="1800">
              <a:solidFill>
                <a:prstClr val="black"/>
              </a:solidFill>
              <a:latin typeface="Calibri"/>
              <a:ea typeface="Arial" charset="0"/>
              <a:cs typeface="Arial" charset="0"/>
            </a:endParaRPr>
          </a:p>
        </p:txBody>
      </p:sp>
      <p:sp>
        <p:nvSpPr>
          <p:cNvPr id="26640" name="Rectangle 38"/>
          <p:cNvSpPr>
            <a:spLocks noChangeArrowheads="1"/>
          </p:cNvSpPr>
          <p:nvPr/>
        </p:nvSpPr>
        <p:spPr bwMode="auto">
          <a:xfrm>
            <a:off x="5918200" y="5670550"/>
            <a:ext cx="127000" cy="274638"/>
          </a:xfrm>
          <a:prstGeom prst="rect">
            <a:avLst/>
          </a:prstGeom>
          <a:noFill/>
          <a:ln w="9525">
            <a:noFill/>
            <a:miter lim="800000"/>
            <a:headEnd/>
            <a:tailEnd/>
          </a:ln>
        </p:spPr>
        <p:txBody>
          <a:bodyPr wrap="none" lIns="0" tIns="0" rIns="0" bIns="0">
            <a:prstTxWarp prst="textNoShape">
              <a:avLst/>
            </a:prstTxWarp>
            <a:spAutoFit/>
          </a:bodyPr>
          <a:lstStyle/>
          <a:p>
            <a:pPr defTabSz="457200" eaLnBrk="1" fontAlgn="auto" hangingPunct="1">
              <a:spcBef>
                <a:spcPts val="0"/>
              </a:spcBef>
              <a:spcAft>
                <a:spcPts val="0"/>
              </a:spcAft>
            </a:pPr>
            <a:r>
              <a:rPr lang="en-US" sz="1800" b="1">
                <a:solidFill>
                  <a:prstClr val="black"/>
                </a:solidFill>
                <a:latin typeface="Calibri"/>
                <a:ea typeface="Arial" charset="0"/>
                <a:cs typeface="Arial" charset="0"/>
              </a:rPr>
              <a:t>8</a:t>
            </a:r>
            <a:endParaRPr lang="en-US" sz="1800">
              <a:solidFill>
                <a:prstClr val="black"/>
              </a:solidFill>
              <a:latin typeface="Calibri"/>
              <a:ea typeface="Arial" charset="0"/>
              <a:cs typeface="Arial" charset="0"/>
            </a:endParaRPr>
          </a:p>
        </p:txBody>
      </p:sp>
      <p:sp>
        <p:nvSpPr>
          <p:cNvPr id="26641" name="Rectangle 39"/>
          <p:cNvSpPr>
            <a:spLocks noChangeArrowheads="1"/>
          </p:cNvSpPr>
          <p:nvPr/>
        </p:nvSpPr>
        <p:spPr bwMode="auto">
          <a:xfrm>
            <a:off x="6489700" y="5670550"/>
            <a:ext cx="127000" cy="274638"/>
          </a:xfrm>
          <a:prstGeom prst="rect">
            <a:avLst/>
          </a:prstGeom>
          <a:noFill/>
          <a:ln w="9525">
            <a:noFill/>
            <a:miter lim="800000"/>
            <a:headEnd/>
            <a:tailEnd/>
          </a:ln>
        </p:spPr>
        <p:txBody>
          <a:bodyPr wrap="none" lIns="0" tIns="0" rIns="0" bIns="0">
            <a:prstTxWarp prst="textNoShape">
              <a:avLst/>
            </a:prstTxWarp>
            <a:spAutoFit/>
          </a:bodyPr>
          <a:lstStyle/>
          <a:p>
            <a:pPr defTabSz="457200" eaLnBrk="1" fontAlgn="auto" hangingPunct="1">
              <a:spcBef>
                <a:spcPts val="0"/>
              </a:spcBef>
              <a:spcAft>
                <a:spcPts val="0"/>
              </a:spcAft>
            </a:pPr>
            <a:r>
              <a:rPr lang="en-US" sz="1800" b="1">
                <a:solidFill>
                  <a:prstClr val="black"/>
                </a:solidFill>
                <a:latin typeface="Calibri"/>
                <a:ea typeface="Arial" charset="0"/>
                <a:cs typeface="Arial" charset="0"/>
              </a:rPr>
              <a:t>9</a:t>
            </a:r>
            <a:endParaRPr lang="en-US" sz="1800">
              <a:solidFill>
                <a:prstClr val="black"/>
              </a:solidFill>
              <a:latin typeface="Calibri"/>
              <a:ea typeface="Arial" charset="0"/>
              <a:cs typeface="Arial" charset="0"/>
            </a:endParaRPr>
          </a:p>
        </p:txBody>
      </p:sp>
      <p:sp>
        <p:nvSpPr>
          <p:cNvPr id="26642" name="Rectangle 40"/>
          <p:cNvSpPr>
            <a:spLocks noChangeArrowheads="1"/>
          </p:cNvSpPr>
          <p:nvPr/>
        </p:nvSpPr>
        <p:spPr bwMode="auto">
          <a:xfrm>
            <a:off x="7004050" y="5670550"/>
            <a:ext cx="254000" cy="274638"/>
          </a:xfrm>
          <a:prstGeom prst="rect">
            <a:avLst/>
          </a:prstGeom>
          <a:noFill/>
          <a:ln w="9525">
            <a:noFill/>
            <a:miter lim="800000"/>
            <a:headEnd/>
            <a:tailEnd/>
          </a:ln>
        </p:spPr>
        <p:txBody>
          <a:bodyPr wrap="none" lIns="0" tIns="0" rIns="0" bIns="0">
            <a:prstTxWarp prst="textNoShape">
              <a:avLst/>
            </a:prstTxWarp>
            <a:spAutoFit/>
          </a:bodyPr>
          <a:lstStyle/>
          <a:p>
            <a:pPr defTabSz="457200" eaLnBrk="1" fontAlgn="auto" hangingPunct="1">
              <a:spcBef>
                <a:spcPts val="0"/>
              </a:spcBef>
              <a:spcAft>
                <a:spcPts val="0"/>
              </a:spcAft>
            </a:pPr>
            <a:r>
              <a:rPr lang="en-US" sz="1800" b="1">
                <a:solidFill>
                  <a:prstClr val="black"/>
                </a:solidFill>
                <a:latin typeface="Calibri"/>
                <a:ea typeface="Arial" charset="0"/>
                <a:cs typeface="Arial" charset="0"/>
              </a:rPr>
              <a:t>10</a:t>
            </a:r>
            <a:endParaRPr lang="en-US" sz="1800">
              <a:solidFill>
                <a:prstClr val="black"/>
              </a:solidFill>
              <a:latin typeface="Calibri"/>
              <a:ea typeface="Arial" charset="0"/>
              <a:cs typeface="Arial" charset="0"/>
            </a:endParaRPr>
          </a:p>
        </p:txBody>
      </p:sp>
      <p:sp>
        <p:nvSpPr>
          <p:cNvPr id="26643" name="Rectangle 41"/>
          <p:cNvSpPr>
            <a:spLocks noChangeArrowheads="1"/>
          </p:cNvSpPr>
          <p:nvPr/>
        </p:nvSpPr>
        <p:spPr bwMode="auto">
          <a:xfrm>
            <a:off x="7566025" y="5670550"/>
            <a:ext cx="254000" cy="274638"/>
          </a:xfrm>
          <a:prstGeom prst="rect">
            <a:avLst/>
          </a:prstGeom>
          <a:noFill/>
          <a:ln w="9525">
            <a:noFill/>
            <a:miter lim="800000"/>
            <a:headEnd/>
            <a:tailEnd/>
          </a:ln>
        </p:spPr>
        <p:txBody>
          <a:bodyPr wrap="none" lIns="0" tIns="0" rIns="0" bIns="0">
            <a:prstTxWarp prst="textNoShape">
              <a:avLst/>
            </a:prstTxWarp>
            <a:spAutoFit/>
          </a:bodyPr>
          <a:lstStyle/>
          <a:p>
            <a:pPr defTabSz="457200" eaLnBrk="1" fontAlgn="auto" hangingPunct="1">
              <a:spcBef>
                <a:spcPts val="0"/>
              </a:spcBef>
              <a:spcAft>
                <a:spcPts val="0"/>
              </a:spcAft>
            </a:pPr>
            <a:r>
              <a:rPr lang="en-US" sz="1800" b="1">
                <a:solidFill>
                  <a:prstClr val="black"/>
                </a:solidFill>
                <a:latin typeface="Calibri"/>
                <a:ea typeface="Arial" charset="0"/>
                <a:cs typeface="Arial" charset="0"/>
              </a:rPr>
              <a:t>11</a:t>
            </a:r>
            <a:endParaRPr lang="en-US" sz="1800">
              <a:solidFill>
                <a:prstClr val="black"/>
              </a:solidFill>
              <a:latin typeface="Calibri"/>
              <a:ea typeface="Arial" charset="0"/>
              <a:cs typeface="Arial" charset="0"/>
            </a:endParaRPr>
          </a:p>
        </p:txBody>
      </p:sp>
      <p:sp>
        <p:nvSpPr>
          <p:cNvPr id="26644" name="Rectangle 42"/>
          <p:cNvSpPr>
            <a:spLocks noChangeArrowheads="1"/>
          </p:cNvSpPr>
          <p:nvPr/>
        </p:nvSpPr>
        <p:spPr bwMode="auto">
          <a:xfrm>
            <a:off x="8137525" y="5670550"/>
            <a:ext cx="254000" cy="274638"/>
          </a:xfrm>
          <a:prstGeom prst="rect">
            <a:avLst/>
          </a:prstGeom>
          <a:noFill/>
          <a:ln w="9525">
            <a:noFill/>
            <a:miter lim="800000"/>
            <a:headEnd/>
            <a:tailEnd/>
          </a:ln>
        </p:spPr>
        <p:txBody>
          <a:bodyPr wrap="none" lIns="0" tIns="0" rIns="0" bIns="0">
            <a:prstTxWarp prst="textNoShape">
              <a:avLst/>
            </a:prstTxWarp>
            <a:spAutoFit/>
          </a:bodyPr>
          <a:lstStyle/>
          <a:p>
            <a:pPr defTabSz="457200" eaLnBrk="1" fontAlgn="auto" hangingPunct="1">
              <a:spcBef>
                <a:spcPts val="0"/>
              </a:spcBef>
              <a:spcAft>
                <a:spcPts val="0"/>
              </a:spcAft>
            </a:pPr>
            <a:r>
              <a:rPr lang="en-US" sz="1800" b="1">
                <a:solidFill>
                  <a:prstClr val="black"/>
                </a:solidFill>
                <a:latin typeface="Calibri"/>
                <a:ea typeface="Arial" charset="0"/>
                <a:cs typeface="Arial" charset="0"/>
              </a:rPr>
              <a:t>12</a:t>
            </a:r>
            <a:endParaRPr lang="en-US" sz="1800">
              <a:solidFill>
                <a:prstClr val="black"/>
              </a:solidFill>
              <a:latin typeface="Calibri"/>
              <a:ea typeface="Arial" charset="0"/>
              <a:cs typeface="Arial" charset="0"/>
            </a:endParaRPr>
          </a:p>
        </p:txBody>
      </p:sp>
      <p:grpSp>
        <p:nvGrpSpPr>
          <p:cNvPr id="4" name="Group 43"/>
          <p:cNvGrpSpPr>
            <a:grpSpLocks/>
          </p:cNvGrpSpPr>
          <p:nvPr/>
        </p:nvGrpSpPr>
        <p:grpSpPr bwMode="auto">
          <a:xfrm rot="-5400000">
            <a:off x="1762125" y="3867150"/>
            <a:ext cx="606425" cy="155575"/>
            <a:chOff x="768" y="1210"/>
            <a:chExt cx="288" cy="48"/>
          </a:xfrm>
        </p:grpSpPr>
        <p:sp>
          <p:nvSpPr>
            <p:cNvPr id="26776" name="Line 44"/>
            <p:cNvSpPr>
              <a:spLocks noChangeShapeType="1"/>
            </p:cNvSpPr>
            <p:nvPr/>
          </p:nvSpPr>
          <p:spPr bwMode="auto">
            <a:xfrm>
              <a:off x="768" y="1234"/>
              <a:ext cx="288" cy="0"/>
            </a:xfrm>
            <a:prstGeom prst="line">
              <a:avLst/>
            </a:prstGeom>
            <a:noFill/>
            <a:ln w="28575">
              <a:solidFill>
                <a:schemeClr val="accent2"/>
              </a:solidFill>
              <a:round/>
              <a:headEnd type="none" w="sm" len="sm"/>
              <a:tailEnd type="none" w="sm" len="sm"/>
            </a:ln>
          </p:spPr>
          <p:txBody>
            <a:bodyPr wrap="none" anchor="ctr">
              <a:prstTxWarp prst="textNoShape">
                <a:avLst/>
              </a:prstTxWarp>
            </a:bodyPr>
            <a:lstStyle/>
            <a:p>
              <a:pPr defTabSz="457200" eaLnBrk="1" fontAlgn="auto" hangingPunct="1">
                <a:spcBef>
                  <a:spcPts val="0"/>
                </a:spcBef>
                <a:spcAft>
                  <a:spcPts val="0"/>
                </a:spcAft>
              </a:pPr>
              <a:endParaRPr lang="en-US" sz="1800">
                <a:solidFill>
                  <a:prstClr val="black"/>
                </a:solidFill>
                <a:latin typeface="Calibri"/>
                <a:ea typeface="+mn-ea"/>
              </a:endParaRPr>
            </a:p>
          </p:txBody>
        </p:sp>
        <p:sp>
          <p:nvSpPr>
            <p:cNvPr id="26777" name="Line 45"/>
            <p:cNvSpPr>
              <a:spLocks noChangeShapeType="1"/>
            </p:cNvSpPr>
            <p:nvPr/>
          </p:nvSpPr>
          <p:spPr bwMode="auto">
            <a:xfrm>
              <a:off x="1056" y="1210"/>
              <a:ext cx="0" cy="48"/>
            </a:xfrm>
            <a:prstGeom prst="line">
              <a:avLst/>
            </a:prstGeom>
            <a:noFill/>
            <a:ln w="28575">
              <a:solidFill>
                <a:schemeClr val="accent2"/>
              </a:solidFill>
              <a:round/>
              <a:headEnd type="none" w="sm" len="sm"/>
              <a:tailEnd type="none" w="sm" len="sm"/>
            </a:ln>
          </p:spPr>
          <p:txBody>
            <a:bodyPr wrap="none" anchor="ctr">
              <a:prstTxWarp prst="textNoShape">
                <a:avLst/>
              </a:prstTxWarp>
            </a:bodyPr>
            <a:lstStyle/>
            <a:p>
              <a:pPr defTabSz="457200" eaLnBrk="1" fontAlgn="auto" hangingPunct="1">
                <a:spcBef>
                  <a:spcPts val="0"/>
                </a:spcBef>
                <a:spcAft>
                  <a:spcPts val="0"/>
                </a:spcAft>
              </a:pPr>
              <a:endParaRPr lang="en-US" sz="1800">
                <a:solidFill>
                  <a:prstClr val="black"/>
                </a:solidFill>
                <a:latin typeface="Calibri"/>
                <a:ea typeface="+mn-ea"/>
              </a:endParaRPr>
            </a:p>
          </p:txBody>
        </p:sp>
        <p:sp>
          <p:nvSpPr>
            <p:cNvPr id="26778" name="Line 46"/>
            <p:cNvSpPr>
              <a:spLocks noChangeShapeType="1"/>
            </p:cNvSpPr>
            <p:nvPr/>
          </p:nvSpPr>
          <p:spPr bwMode="auto">
            <a:xfrm>
              <a:off x="768" y="1210"/>
              <a:ext cx="0" cy="48"/>
            </a:xfrm>
            <a:prstGeom prst="line">
              <a:avLst/>
            </a:prstGeom>
            <a:noFill/>
            <a:ln w="28575">
              <a:solidFill>
                <a:schemeClr val="accent2"/>
              </a:solidFill>
              <a:round/>
              <a:headEnd type="none" w="sm" len="sm"/>
              <a:tailEnd type="none" w="sm" len="sm"/>
            </a:ln>
          </p:spPr>
          <p:txBody>
            <a:bodyPr wrap="none" anchor="ctr">
              <a:prstTxWarp prst="textNoShape">
                <a:avLst/>
              </a:prstTxWarp>
            </a:bodyPr>
            <a:lstStyle/>
            <a:p>
              <a:pPr defTabSz="457200" eaLnBrk="1" fontAlgn="auto" hangingPunct="1">
                <a:spcBef>
                  <a:spcPts val="0"/>
                </a:spcBef>
                <a:spcAft>
                  <a:spcPts val="0"/>
                </a:spcAft>
              </a:pPr>
              <a:endParaRPr lang="en-US" sz="1800">
                <a:solidFill>
                  <a:prstClr val="black"/>
                </a:solidFill>
                <a:latin typeface="Calibri"/>
                <a:ea typeface="+mn-ea"/>
              </a:endParaRPr>
            </a:p>
          </p:txBody>
        </p:sp>
      </p:grpSp>
      <p:grpSp>
        <p:nvGrpSpPr>
          <p:cNvPr id="5" name="Group 47"/>
          <p:cNvGrpSpPr>
            <a:grpSpLocks/>
          </p:cNvGrpSpPr>
          <p:nvPr/>
        </p:nvGrpSpPr>
        <p:grpSpPr bwMode="auto">
          <a:xfrm rot="-5400000">
            <a:off x="2719388" y="3762375"/>
            <a:ext cx="717550" cy="155575"/>
            <a:chOff x="768" y="1210"/>
            <a:chExt cx="288" cy="48"/>
          </a:xfrm>
        </p:grpSpPr>
        <p:sp>
          <p:nvSpPr>
            <p:cNvPr id="26773" name="Line 48"/>
            <p:cNvSpPr>
              <a:spLocks noChangeShapeType="1"/>
            </p:cNvSpPr>
            <p:nvPr/>
          </p:nvSpPr>
          <p:spPr bwMode="auto">
            <a:xfrm>
              <a:off x="768" y="1234"/>
              <a:ext cx="288" cy="0"/>
            </a:xfrm>
            <a:prstGeom prst="line">
              <a:avLst/>
            </a:prstGeom>
            <a:noFill/>
            <a:ln w="28575">
              <a:solidFill>
                <a:schemeClr val="accent2"/>
              </a:solidFill>
              <a:round/>
              <a:headEnd type="none" w="sm" len="sm"/>
              <a:tailEnd type="none" w="sm" len="sm"/>
            </a:ln>
          </p:spPr>
          <p:txBody>
            <a:bodyPr wrap="none" anchor="ctr">
              <a:prstTxWarp prst="textNoShape">
                <a:avLst/>
              </a:prstTxWarp>
            </a:bodyPr>
            <a:lstStyle/>
            <a:p>
              <a:pPr defTabSz="457200" eaLnBrk="1" fontAlgn="auto" hangingPunct="1">
                <a:spcBef>
                  <a:spcPts val="0"/>
                </a:spcBef>
                <a:spcAft>
                  <a:spcPts val="0"/>
                </a:spcAft>
              </a:pPr>
              <a:endParaRPr lang="en-US" sz="1800">
                <a:solidFill>
                  <a:prstClr val="black"/>
                </a:solidFill>
                <a:latin typeface="Calibri"/>
                <a:ea typeface="+mn-ea"/>
              </a:endParaRPr>
            </a:p>
          </p:txBody>
        </p:sp>
        <p:sp>
          <p:nvSpPr>
            <p:cNvPr id="26774" name="Line 49"/>
            <p:cNvSpPr>
              <a:spLocks noChangeShapeType="1"/>
            </p:cNvSpPr>
            <p:nvPr/>
          </p:nvSpPr>
          <p:spPr bwMode="auto">
            <a:xfrm>
              <a:off x="1056" y="1210"/>
              <a:ext cx="0" cy="48"/>
            </a:xfrm>
            <a:prstGeom prst="line">
              <a:avLst/>
            </a:prstGeom>
            <a:noFill/>
            <a:ln w="28575">
              <a:solidFill>
                <a:schemeClr val="accent2"/>
              </a:solidFill>
              <a:round/>
              <a:headEnd type="none" w="sm" len="sm"/>
              <a:tailEnd type="none" w="sm" len="sm"/>
            </a:ln>
          </p:spPr>
          <p:txBody>
            <a:bodyPr wrap="none" anchor="ctr">
              <a:prstTxWarp prst="textNoShape">
                <a:avLst/>
              </a:prstTxWarp>
            </a:bodyPr>
            <a:lstStyle/>
            <a:p>
              <a:pPr defTabSz="457200" eaLnBrk="1" fontAlgn="auto" hangingPunct="1">
                <a:spcBef>
                  <a:spcPts val="0"/>
                </a:spcBef>
                <a:spcAft>
                  <a:spcPts val="0"/>
                </a:spcAft>
              </a:pPr>
              <a:endParaRPr lang="en-US" sz="1800">
                <a:solidFill>
                  <a:prstClr val="black"/>
                </a:solidFill>
                <a:latin typeface="Calibri"/>
                <a:ea typeface="+mn-ea"/>
              </a:endParaRPr>
            </a:p>
          </p:txBody>
        </p:sp>
        <p:sp>
          <p:nvSpPr>
            <p:cNvPr id="26775" name="Line 50"/>
            <p:cNvSpPr>
              <a:spLocks noChangeShapeType="1"/>
            </p:cNvSpPr>
            <p:nvPr/>
          </p:nvSpPr>
          <p:spPr bwMode="auto">
            <a:xfrm>
              <a:off x="768" y="1210"/>
              <a:ext cx="0" cy="48"/>
            </a:xfrm>
            <a:prstGeom prst="line">
              <a:avLst/>
            </a:prstGeom>
            <a:noFill/>
            <a:ln w="28575">
              <a:solidFill>
                <a:schemeClr val="accent2"/>
              </a:solidFill>
              <a:round/>
              <a:headEnd type="none" w="sm" len="sm"/>
              <a:tailEnd type="none" w="sm" len="sm"/>
            </a:ln>
          </p:spPr>
          <p:txBody>
            <a:bodyPr wrap="none" anchor="ctr">
              <a:prstTxWarp prst="textNoShape">
                <a:avLst/>
              </a:prstTxWarp>
            </a:bodyPr>
            <a:lstStyle/>
            <a:p>
              <a:pPr defTabSz="457200" eaLnBrk="1" fontAlgn="auto" hangingPunct="1">
                <a:spcBef>
                  <a:spcPts val="0"/>
                </a:spcBef>
                <a:spcAft>
                  <a:spcPts val="0"/>
                </a:spcAft>
              </a:pPr>
              <a:endParaRPr lang="en-US" sz="1800">
                <a:solidFill>
                  <a:prstClr val="black"/>
                </a:solidFill>
                <a:latin typeface="Calibri"/>
                <a:ea typeface="+mn-ea"/>
              </a:endParaRPr>
            </a:p>
          </p:txBody>
        </p:sp>
      </p:grpSp>
      <p:grpSp>
        <p:nvGrpSpPr>
          <p:cNvPr id="6" name="Group 51"/>
          <p:cNvGrpSpPr>
            <a:grpSpLocks/>
          </p:cNvGrpSpPr>
          <p:nvPr/>
        </p:nvGrpSpPr>
        <p:grpSpPr bwMode="auto">
          <a:xfrm rot="-5400000">
            <a:off x="2185988" y="3184525"/>
            <a:ext cx="771525" cy="155575"/>
            <a:chOff x="768" y="1210"/>
            <a:chExt cx="288" cy="48"/>
          </a:xfrm>
        </p:grpSpPr>
        <p:sp>
          <p:nvSpPr>
            <p:cNvPr id="26770" name="Line 52"/>
            <p:cNvSpPr>
              <a:spLocks noChangeShapeType="1"/>
            </p:cNvSpPr>
            <p:nvPr/>
          </p:nvSpPr>
          <p:spPr bwMode="auto">
            <a:xfrm>
              <a:off x="768" y="1234"/>
              <a:ext cx="288" cy="0"/>
            </a:xfrm>
            <a:prstGeom prst="line">
              <a:avLst/>
            </a:prstGeom>
            <a:noFill/>
            <a:ln w="28575">
              <a:solidFill>
                <a:schemeClr val="accent2"/>
              </a:solidFill>
              <a:round/>
              <a:headEnd type="none" w="sm" len="sm"/>
              <a:tailEnd type="none" w="sm" len="sm"/>
            </a:ln>
          </p:spPr>
          <p:txBody>
            <a:bodyPr wrap="none" anchor="ctr">
              <a:prstTxWarp prst="textNoShape">
                <a:avLst/>
              </a:prstTxWarp>
            </a:bodyPr>
            <a:lstStyle/>
            <a:p>
              <a:pPr defTabSz="457200" eaLnBrk="1" fontAlgn="auto" hangingPunct="1">
                <a:spcBef>
                  <a:spcPts val="0"/>
                </a:spcBef>
                <a:spcAft>
                  <a:spcPts val="0"/>
                </a:spcAft>
              </a:pPr>
              <a:endParaRPr lang="en-US" sz="1800">
                <a:solidFill>
                  <a:prstClr val="black"/>
                </a:solidFill>
                <a:latin typeface="Calibri"/>
                <a:ea typeface="+mn-ea"/>
              </a:endParaRPr>
            </a:p>
          </p:txBody>
        </p:sp>
        <p:sp>
          <p:nvSpPr>
            <p:cNvPr id="26771" name="Line 53"/>
            <p:cNvSpPr>
              <a:spLocks noChangeShapeType="1"/>
            </p:cNvSpPr>
            <p:nvPr/>
          </p:nvSpPr>
          <p:spPr bwMode="auto">
            <a:xfrm>
              <a:off x="1056" y="1210"/>
              <a:ext cx="0" cy="48"/>
            </a:xfrm>
            <a:prstGeom prst="line">
              <a:avLst/>
            </a:prstGeom>
            <a:noFill/>
            <a:ln w="28575">
              <a:solidFill>
                <a:schemeClr val="accent2"/>
              </a:solidFill>
              <a:round/>
              <a:headEnd type="none" w="sm" len="sm"/>
              <a:tailEnd type="none" w="sm" len="sm"/>
            </a:ln>
          </p:spPr>
          <p:txBody>
            <a:bodyPr wrap="none" anchor="ctr">
              <a:prstTxWarp prst="textNoShape">
                <a:avLst/>
              </a:prstTxWarp>
            </a:bodyPr>
            <a:lstStyle/>
            <a:p>
              <a:pPr defTabSz="457200" eaLnBrk="1" fontAlgn="auto" hangingPunct="1">
                <a:spcBef>
                  <a:spcPts val="0"/>
                </a:spcBef>
                <a:spcAft>
                  <a:spcPts val="0"/>
                </a:spcAft>
              </a:pPr>
              <a:endParaRPr lang="en-US" sz="1800">
                <a:solidFill>
                  <a:prstClr val="black"/>
                </a:solidFill>
                <a:latin typeface="Calibri"/>
                <a:ea typeface="+mn-ea"/>
              </a:endParaRPr>
            </a:p>
          </p:txBody>
        </p:sp>
        <p:sp>
          <p:nvSpPr>
            <p:cNvPr id="26772" name="Line 54"/>
            <p:cNvSpPr>
              <a:spLocks noChangeShapeType="1"/>
            </p:cNvSpPr>
            <p:nvPr/>
          </p:nvSpPr>
          <p:spPr bwMode="auto">
            <a:xfrm>
              <a:off x="768" y="1210"/>
              <a:ext cx="0" cy="48"/>
            </a:xfrm>
            <a:prstGeom prst="line">
              <a:avLst/>
            </a:prstGeom>
            <a:noFill/>
            <a:ln w="28575">
              <a:solidFill>
                <a:schemeClr val="accent2"/>
              </a:solidFill>
              <a:round/>
              <a:headEnd type="none" w="sm" len="sm"/>
              <a:tailEnd type="none" w="sm" len="sm"/>
            </a:ln>
          </p:spPr>
          <p:txBody>
            <a:bodyPr wrap="none" anchor="ctr">
              <a:prstTxWarp prst="textNoShape">
                <a:avLst/>
              </a:prstTxWarp>
            </a:bodyPr>
            <a:lstStyle/>
            <a:p>
              <a:pPr defTabSz="457200" eaLnBrk="1" fontAlgn="auto" hangingPunct="1">
                <a:spcBef>
                  <a:spcPts val="0"/>
                </a:spcBef>
                <a:spcAft>
                  <a:spcPts val="0"/>
                </a:spcAft>
              </a:pPr>
              <a:endParaRPr lang="en-US" sz="1800">
                <a:solidFill>
                  <a:prstClr val="black"/>
                </a:solidFill>
                <a:latin typeface="Calibri"/>
                <a:ea typeface="+mn-ea"/>
              </a:endParaRPr>
            </a:p>
          </p:txBody>
        </p:sp>
      </p:grpSp>
      <p:sp>
        <p:nvSpPr>
          <p:cNvPr id="26648" name="Rectangle 55"/>
          <p:cNvSpPr>
            <a:spLocks noChangeArrowheads="1"/>
          </p:cNvSpPr>
          <p:nvPr/>
        </p:nvSpPr>
        <p:spPr bwMode="auto">
          <a:xfrm rot="-5400000">
            <a:off x="-880269" y="3491707"/>
            <a:ext cx="3008313" cy="381000"/>
          </a:xfrm>
          <a:prstGeom prst="rect">
            <a:avLst/>
          </a:prstGeom>
          <a:noFill/>
          <a:ln w="9525">
            <a:noFill/>
            <a:miter lim="800000"/>
            <a:headEnd/>
            <a:tailEnd/>
          </a:ln>
        </p:spPr>
        <p:txBody>
          <a:bodyPr wrap="none" lIns="92075" tIns="46038" rIns="92075" bIns="46038">
            <a:prstTxWarp prst="textNoShape">
              <a:avLst/>
            </a:prstTxWarp>
            <a:spAutoFit/>
          </a:bodyPr>
          <a:lstStyle/>
          <a:p>
            <a:pPr algn="ctr" defTabSz="457200" eaLnBrk="1" fontAlgn="auto" hangingPunct="1">
              <a:lnSpc>
                <a:spcPct val="95000"/>
              </a:lnSpc>
              <a:spcBef>
                <a:spcPts val="0"/>
              </a:spcBef>
              <a:spcAft>
                <a:spcPts val="0"/>
              </a:spcAft>
            </a:pPr>
            <a:r>
              <a:rPr lang="en-US" sz="2000" b="1">
                <a:solidFill>
                  <a:prstClr val="black"/>
                </a:solidFill>
                <a:latin typeface="Calibri"/>
                <a:ea typeface="Arial" charset="0"/>
                <a:cs typeface="Arial" charset="0"/>
              </a:rPr>
              <a:t>Recurrence hazard rate</a:t>
            </a:r>
          </a:p>
        </p:txBody>
      </p:sp>
      <p:sp>
        <p:nvSpPr>
          <p:cNvPr id="26649" name="Rectangle 56"/>
          <p:cNvSpPr>
            <a:spLocks noChangeArrowheads="1"/>
          </p:cNvSpPr>
          <p:nvPr/>
        </p:nvSpPr>
        <p:spPr bwMode="auto">
          <a:xfrm>
            <a:off x="4400550" y="5932488"/>
            <a:ext cx="876300" cy="396875"/>
          </a:xfrm>
          <a:prstGeom prst="rect">
            <a:avLst/>
          </a:prstGeom>
          <a:noFill/>
          <a:ln w="9525">
            <a:noFill/>
            <a:miter lim="800000"/>
            <a:headEnd/>
            <a:tailEnd/>
          </a:ln>
        </p:spPr>
        <p:txBody>
          <a:bodyPr wrap="none" lIns="92075" tIns="46038" rIns="92075" bIns="46038">
            <a:prstTxWarp prst="textNoShape">
              <a:avLst/>
            </a:prstTxWarp>
            <a:spAutoFit/>
          </a:bodyPr>
          <a:lstStyle/>
          <a:p>
            <a:pPr algn="ctr" defTabSz="457200" eaLnBrk="1" fontAlgn="auto" hangingPunct="1">
              <a:spcBef>
                <a:spcPts val="0"/>
              </a:spcBef>
              <a:spcAft>
                <a:spcPts val="0"/>
              </a:spcAft>
            </a:pPr>
            <a:r>
              <a:rPr lang="en-US" sz="2000" b="1">
                <a:solidFill>
                  <a:prstClr val="black"/>
                </a:solidFill>
                <a:latin typeface="Calibri"/>
                <a:ea typeface="Arial" charset="0"/>
                <a:cs typeface="Arial" charset="0"/>
              </a:rPr>
              <a:t>Years</a:t>
            </a:r>
          </a:p>
        </p:txBody>
      </p:sp>
      <p:sp>
        <p:nvSpPr>
          <p:cNvPr id="26650" name="Rectangle 57"/>
          <p:cNvSpPr>
            <a:spLocks noChangeArrowheads="1"/>
          </p:cNvSpPr>
          <p:nvPr/>
        </p:nvSpPr>
        <p:spPr bwMode="auto">
          <a:xfrm>
            <a:off x="192088" y="6110288"/>
            <a:ext cx="4006850" cy="642937"/>
          </a:xfrm>
          <a:prstGeom prst="rect">
            <a:avLst/>
          </a:prstGeom>
          <a:noFill/>
          <a:ln w="9525">
            <a:noFill/>
            <a:miter lim="800000"/>
            <a:headEnd/>
            <a:tailEnd/>
          </a:ln>
        </p:spPr>
        <p:txBody>
          <a:bodyPr wrap="none" lIns="92075" tIns="46038" rIns="92075" bIns="46038" anchor="b">
            <a:prstTxWarp prst="textNoShape">
              <a:avLst/>
            </a:prstTxWarp>
            <a:spAutoFit/>
          </a:bodyPr>
          <a:lstStyle/>
          <a:p>
            <a:pPr defTabSz="457200" eaLnBrk="1" fontAlgn="auto" hangingPunct="1">
              <a:spcBef>
                <a:spcPts val="0"/>
              </a:spcBef>
              <a:spcAft>
                <a:spcPct val="25000"/>
              </a:spcAft>
            </a:pPr>
            <a:r>
              <a:rPr lang="en-US" sz="1600" dirty="0" err="1">
                <a:solidFill>
                  <a:prstClr val="black"/>
                </a:solidFill>
                <a:latin typeface="Calibri"/>
                <a:ea typeface="Arial" charset="0"/>
                <a:cs typeface="Arial" charset="0"/>
              </a:rPr>
              <a:t>PgR</a:t>
            </a:r>
            <a:r>
              <a:rPr lang="en-US" sz="1600" dirty="0">
                <a:solidFill>
                  <a:prstClr val="black"/>
                </a:solidFill>
                <a:latin typeface="Calibri"/>
                <a:ea typeface="Arial" charset="0"/>
                <a:cs typeface="Arial" charset="0"/>
              </a:rPr>
              <a:t> = progesterone receptor.</a:t>
            </a:r>
          </a:p>
          <a:p>
            <a:pPr defTabSz="457200" eaLnBrk="1" fontAlgn="auto" hangingPunct="1">
              <a:spcBef>
                <a:spcPts val="0"/>
              </a:spcBef>
              <a:spcAft>
                <a:spcPts val="0"/>
              </a:spcAft>
            </a:pPr>
            <a:r>
              <a:rPr lang="en-US" sz="1600" dirty="0" err="1">
                <a:solidFill>
                  <a:prstClr val="black"/>
                </a:solidFill>
                <a:latin typeface="Calibri"/>
                <a:ea typeface="Arial" charset="0"/>
                <a:cs typeface="Arial" charset="0"/>
              </a:rPr>
              <a:t>Saphner</a:t>
            </a:r>
            <a:r>
              <a:rPr lang="en-US" sz="1600" dirty="0">
                <a:solidFill>
                  <a:prstClr val="black"/>
                </a:solidFill>
                <a:latin typeface="Calibri"/>
                <a:ea typeface="Arial" charset="0"/>
                <a:cs typeface="Arial" charset="0"/>
              </a:rPr>
              <a:t> et al. </a:t>
            </a:r>
            <a:r>
              <a:rPr lang="en-US" sz="1600" i="1" dirty="0">
                <a:solidFill>
                  <a:prstClr val="black"/>
                </a:solidFill>
                <a:latin typeface="Calibri"/>
                <a:ea typeface="Arial" charset="0"/>
                <a:cs typeface="Arial" charset="0"/>
              </a:rPr>
              <a:t>J Clin Oncol</a:t>
            </a:r>
            <a:r>
              <a:rPr lang="en-US" sz="1600" dirty="0">
                <a:solidFill>
                  <a:prstClr val="black"/>
                </a:solidFill>
                <a:latin typeface="Calibri"/>
                <a:ea typeface="Arial" charset="0"/>
                <a:cs typeface="Arial" charset="0"/>
              </a:rPr>
              <a:t>. 1996;14:2738</a:t>
            </a:r>
            <a:r>
              <a:rPr lang="en-US" sz="1400" dirty="0">
                <a:solidFill>
                  <a:prstClr val="black"/>
                </a:solidFill>
                <a:latin typeface="Calibri"/>
                <a:ea typeface="Arial" charset="0"/>
                <a:cs typeface="Arial" charset="0"/>
              </a:rPr>
              <a:t>.</a:t>
            </a:r>
          </a:p>
        </p:txBody>
      </p:sp>
      <p:sp>
        <p:nvSpPr>
          <p:cNvPr id="26651" name="Freeform 58"/>
          <p:cNvSpPr>
            <a:spLocks/>
          </p:cNvSpPr>
          <p:nvPr/>
        </p:nvSpPr>
        <p:spPr bwMode="auto">
          <a:xfrm>
            <a:off x="2060575" y="3278188"/>
            <a:ext cx="5580063" cy="2190750"/>
          </a:xfrm>
          <a:custGeom>
            <a:avLst/>
            <a:gdLst>
              <a:gd name="T0" fmla="*/ 0 w 3866"/>
              <a:gd name="T1" fmla="*/ 2147483647 h 1349"/>
              <a:gd name="T2" fmla="*/ 2147483647 w 3866"/>
              <a:gd name="T3" fmla="*/ 0 h 1349"/>
              <a:gd name="T4" fmla="*/ 2147483647 w 3866"/>
              <a:gd name="T5" fmla="*/ 2147483647 h 1349"/>
              <a:gd name="T6" fmla="*/ 2147483647 w 3866"/>
              <a:gd name="T7" fmla="*/ 2147483647 h 1349"/>
              <a:gd name="T8" fmla="*/ 2147483647 w 3866"/>
              <a:gd name="T9" fmla="*/ 2147483647 h 1349"/>
              <a:gd name="T10" fmla="*/ 2147483647 w 3866"/>
              <a:gd name="T11" fmla="*/ 2147483647 h 1349"/>
              <a:gd name="T12" fmla="*/ 2147483647 w 3866"/>
              <a:gd name="T13" fmla="*/ 2147483647 h 1349"/>
              <a:gd name="T14" fmla="*/ 2147483647 w 3866"/>
              <a:gd name="T15" fmla="*/ 2147483647 h 1349"/>
              <a:gd name="T16" fmla="*/ 2147483647 w 3866"/>
              <a:gd name="T17" fmla="*/ 2147483647 h 1349"/>
              <a:gd name="T18" fmla="*/ 2147483647 w 3866"/>
              <a:gd name="T19" fmla="*/ 2147483647 h 1349"/>
              <a:gd name="T20" fmla="*/ 2147483647 w 3866"/>
              <a:gd name="T21" fmla="*/ 2147483647 h 13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66"/>
              <a:gd name="T34" fmla="*/ 0 h 1349"/>
              <a:gd name="T35" fmla="*/ 3866 w 3866"/>
              <a:gd name="T36" fmla="*/ 1349 h 134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66" h="1349">
                <a:moveTo>
                  <a:pt x="0" y="426"/>
                </a:moveTo>
                <a:lnTo>
                  <a:pt x="355" y="0"/>
                </a:lnTo>
                <a:lnTo>
                  <a:pt x="1073" y="789"/>
                </a:lnTo>
                <a:lnTo>
                  <a:pt x="1413" y="1002"/>
                </a:lnTo>
                <a:lnTo>
                  <a:pt x="1752" y="1191"/>
                </a:lnTo>
                <a:lnTo>
                  <a:pt x="2123" y="1096"/>
                </a:lnTo>
                <a:lnTo>
                  <a:pt x="2454" y="1104"/>
                </a:lnTo>
                <a:lnTo>
                  <a:pt x="2809" y="1207"/>
                </a:lnTo>
                <a:lnTo>
                  <a:pt x="3156" y="1302"/>
                </a:lnTo>
                <a:lnTo>
                  <a:pt x="3504" y="1349"/>
                </a:lnTo>
                <a:lnTo>
                  <a:pt x="3866" y="1317"/>
                </a:lnTo>
              </a:path>
            </a:pathLst>
          </a:custGeom>
          <a:noFill/>
          <a:ln w="38100">
            <a:solidFill>
              <a:schemeClr val="accent2"/>
            </a:solidFill>
            <a:round/>
            <a:headEnd/>
            <a:tailEnd/>
          </a:ln>
        </p:spPr>
        <p:txBody>
          <a:bodyPr wrap="none" anchor="ctr">
            <a:prstTxWarp prst="textNoShape">
              <a:avLst/>
            </a:prstTxWarp>
            <a:spAutoFit/>
          </a:bodyPr>
          <a:lstStyle/>
          <a:p>
            <a:pPr defTabSz="457200" eaLnBrk="1" fontAlgn="auto" hangingPunct="1">
              <a:spcBef>
                <a:spcPts val="0"/>
              </a:spcBef>
              <a:spcAft>
                <a:spcPts val="0"/>
              </a:spcAft>
            </a:pPr>
            <a:endParaRPr lang="en-US" sz="1800">
              <a:solidFill>
                <a:prstClr val="black"/>
              </a:solidFill>
              <a:latin typeface="Calibri"/>
              <a:ea typeface="+mn-ea"/>
            </a:endParaRPr>
          </a:p>
        </p:txBody>
      </p:sp>
      <p:sp>
        <p:nvSpPr>
          <p:cNvPr id="26652" name="Freeform 59"/>
          <p:cNvSpPr>
            <a:spLocks/>
          </p:cNvSpPr>
          <p:nvPr/>
        </p:nvSpPr>
        <p:spPr bwMode="auto">
          <a:xfrm>
            <a:off x="1992313" y="4200525"/>
            <a:ext cx="5568950" cy="1101725"/>
          </a:xfrm>
          <a:custGeom>
            <a:avLst/>
            <a:gdLst>
              <a:gd name="T0" fmla="*/ 0 w 3858"/>
              <a:gd name="T1" fmla="*/ 2147483647 h 678"/>
              <a:gd name="T2" fmla="*/ 2147483647 w 3858"/>
              <a:gd name="T3" fmla="*/ 2147483647 h 678"/>
              <a:gd name="T4" fmla="*/ 2147483647 w 3858"/>
              <a:gd name="T5" fmla="*/ 0 h 678"/>
              <a:gd name="T6" fmla="*/ 2147483647 w 3858"/>
              <a:gd name="T7" fmla="*/ 2147483647 h 678"/>
              <a:gd name="T8" fmla="*/ 2147483647 w 3858"/>
              <a:gd name="T9" fmla="*/ 2147483647 h 678"/>
              <a:gd name="T10" fmla="*/ 2147483647 w 3858"/>
              <a:gd name="T11" fmla="*/ 2147483647 h 678"/>
              <a:gd name="T12" fmla="*/ 2147483647 w 3858"/>
              <a:gd name="T13" fmla="*/ 2147483647 h 678"/>
              <a:gd name="T14" fmla="*/ 2147483647 w 3858"/>
              <a:gd name="T15" fmla="*/ 2147483647 h 678"/>
              <a:gd name="T16" fmla="*/ 2147483647 w 3858"/>
              <a:gd name="T17" fmla="*/ 2147483647 h 678"/>
              <a:gd name="T18" fmla="*/ 2147483647 w 3858"/>
              <a:gd name="T19" fmla="*/ 2147483647 h 6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58"/>
              <a:gd name="T31" fmla="*/ 0 h 678"/>
              <a:gd name="T32" fmla="*/ 3858 w 3858"/>
              <a:gd name="T33" fmla="*/ 678 h 6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58" h="678">
                <a:moveTo>
                  <a:pt x="0" y="473"/>
                </a:moveTo>
                <a:lnTo>
                  <a:pt x="347" y="23"/>
                </a:lnTo>
                <a:lnTo>
                  <a:pt x="694" y="0"/>
                </a:lnTo>
                <a:lnTo>
                  <a:pt x="1744" y="410"/>
                </a:lnTo>
                <a:lnTo>
                  <a:pt x="2091" y="465"/>
                </a:lnTo>
                <a:lnTo>
                  <a:pt x="2462" y="402"/>
                </a:lnTo>
                <a:lnTo>
                  <a:pt x="2785" y="449"/>
                </a:lnTo>
                <a:lnTo>
                  <a:pt x="3156" y="378"/>
                </a:lnTo>
                <a:lnTo>
                  <a:pt x="3495" y="591"/>
                </a:lnTo>
                <a:lnTo>
                  <a:pt x="3858" y="678"/>
                </a:lnTo>
              </a:path>
            </a:pathLst>
          </a:custGeom>
          <a:noFill/>
          <a:ln w="38100">
            <a:solidFill>
              <a:schemeClr val="accent1"/>
            </a:solidFill>
            <a:round/>
            <a:headEnd/>
            <a:tailEnd/>
          </a:ln>
        </p:spPr>
        <p:txBody>
          <a:bodyPr wrap="none" anchor="ctr">
            <a:prstTxWarp prst="textNoShape">
              <a:avLst/>
            </a:prstTxWarp>
            <a:spAutoFit/>
          </a:bodyPr>
          <a:lstStyle/>
          <a:p>
            <a:pPr defTabSz="457200" eaLnBrk="1" fontAlgn="auto" hangingPunct="1">
              <a:spcBef>
                <a:spcPts val="0"/>
              </a:spcBef>
              <a:spcAft>
                <a:spcPts val="0"/>
              </a:spcAft>
            </a:pPr>
            <a:endParaRPr lang="en-US" sz="1800">
              <a:solidFill>
                <a:prstClr val="black"/>
              </a:solidFill>
              <a:latin typeface="Calibri"/>
              <a:ea typeface="+mn-ea"/>
            </a:endParaRPr>
          </a:p>
        </p:txBody>
      </p:sp>
      <p:grpSp>
        <p:nvGrpSpPr>
          <p:cNvPr id="7" name="Group 60"/>
          <p:cNvGrpSpPr>
            <a:grpSpLocks/>
          </p:cNvGrpSpPr>
          <p:nvPr/>
        </p:nvGrpSpPr>
        <p:grpSpPr bwMode="auto">
          <a:xfrm rot="-5400000">
            <a:off x="1826419" y="4879181"/>
            <a:ext cx="338138" cy="155575"/>
            <a:chOff x="768" y="1210"/>
            <a:chExt cx="288" cy="48"/>
          </a:xfrm>
        </p:grpSpPr>
        <p:sp>
          <p:nvSpPr>
            <p:cNvPr id="26767" name="Line 61"/>
            <p:cNvSpPr>
              <a:spLocks noChangeShapeType="1"/>
            </p:cNvSpPr>
            <p:nvPr/>
          </p:nvSpPr>
          <p:spPr bwMode="auto">
            <a:xfrm>
              <a:off x="768" y="1234"/>
              <a:ext cx="288" cy="0"/>
            </a:xfrm>
            <a:prstGeom prst="line">
              <a:avLst/>
            </a:prstGeom>
            <a:noFill/>
            <a:ln w="28575">
              <a:solidFill>
                <a:schemeClr val="accent1"/>
              </a:solidFill>
              <a:round/>
              <a:headEnd type="none" w="sm" len="sm"/>
              <a:tailEnd type="none" w="sm" len="sm"/>
            </a:ln>
          </p:spPr>
          <p:txBody>
            <a:bodyPr wrap="none" anchor="ctr">
              <a:prstTxWarp prst="textNoShape">
                <a:avLst/>
              </a:prstTxWarp>
            </a:bodyPr>
            <a:lstStyle/>
            <a:p>
              <a:pPr defTabSz="457200" eaLnBrk="1" fontAlgn="auto" hangingPunct="1">
                <a:spcBef>
                  <a:spcPts val="0"/>
                </a:spcBef>
                <a:spcAft>
                  <a:spcPts val="0"/>
                </a:spcAft>
              </a:pPr>
              <a:endParaRPr lang="en-US" sz="1800">
                <a:solidFill>
                  <a:prstClr val="black"/>
                </a:solidFill>
                <a:latin typeface="Calibri"/>
                <a:ea typeface="+mn-ea"/>
              </a:endParaRPr>
            </a:p>
          </p:txBody>
        </p:sp>
        <p:sp>
          <p:nvSpPr>
            <p:cNvPr id="26768" name="Line 62"/>
            <p:cNvSpPr>
              <a:spLocks noChangeShapeType="1"/>
            </p:cNvSpPr>
            <p:nvPr/>
          </p:nvSpPr>
          <p:spPr bwMode="auto">
            <a:xfrm>
              <a:off x="1056" y="1210"/>
              <a:ext cx="0" cy="48"/>
            </a:xfrm>
            <a:prstGeom prst="line">
              <a:avLst/>
            </a:prstGeom>
            <a:noFill/>
            <a:ln w="28575">
              <a:solidFill>
                <a:schemeClr val="accent1"/>
              </a:solidFill>
              <a:round/>
              <a:headEnd type="none" w="sm" len="sm"/>
              <a:tailEnd type="none" w="sm" len="sm"/>
            </a:ln>
          </p:spPr>
          <p:txBody>
            <a:bodyPr wrap="none" anchor="ctr">
              <a:prstTxWarp prst="textNoShape">
                <a:avLst/>
              </a:prstTxWarp>
            </a:bodyPr>
            <a:lstStyle/>
            <a:p>
              <a:pPr defTabSz="457200" eaLnBrk="1" fontAlgn="auto" hangingPunct="1">
                <a:spcBef>
                  <a:spcPts val="0"/>
                </a:spcBef>
                <a:spcAft>
                  <a:spcPts val="0"/>
                </a:spcAft>
              </a:pPr>
              <a:endParaRPr lang="en-US" sz="1800">
                <a:solidFill>
                  <a:prstClr val="black"/>
                </a:solidFill>
                <a:latin typeface="Calibri"/>
                <a:ea typeface="+mn-ea"/>
              </a:endParaRPr>
            </a:p>
          </p:txBody>
        </p:sp>
        <p:sp>
          <p:nvSpPr>
            <p:cNvPr id="26769" name="Line 63"/>
            <p:cNvSpPr>
              <a:spLocks noChangeShapeType="1"/>
            </p:cNvSpPr>
            <p:nvPr/>
          </p:nvSpPr>
          <p:spPr bwMode="auto">
            <a:xfrm>
              <a:off x="768" y="1210"/>
              <a:ext cx="0" cy="48"/>
            </a:xfrm>
            <a:prstGeom prst="line">
              <a:avLst/>
            </a:prstGeom>
            <a:noFill/>
            <a:ln w="28575">
              <a:solidFill>
                <a:schemeClr val="accent1"/>
              </a:solidFill>
              <a:round/>
              <a:headEnd type="none" w="sm" len="sm"/>
              <a:tailEnd type="none" w="sm" len="sm"/>
            </a:ln>
          </p:spPr>
          <p:txBody>
            <a:bodyPr wrap="none" anchor="ctr">
              <a:prstTxWarp prst="textNoShape">
                <a:avLst/>
              </a:prstTxWarp>
            </a:bodyPr>
            <a:lstStyle/>
            <a:p>
              <a:pPr defTabSz="457200" eaLnBrk="1" fontAlgn="auto" hangingPunct="1">
                <a:spcBef>
                  <a:spcPts val="0"/>
                </a:spcBef>
                <a:spcAft>
                  <a:spcPts val="0"/>
                </a:spcAft>
              </a:pPr>
              <a:endParaRPr lang="en-US" sz="1800">
                <a:solidFill>
                  <a:prstClr val="black"/>
                </a:solidFill>
                <a:latin typeface="Calibri"/>
                <a:ea typeface="+mn-ea"/>
              </a:endParaRPr>
            </a:p>
          </p:txBody>
        </p:sp>
      </p:grpSp>
      <p:grpSp>
        <p:nvGrpSpPr>
          <p:cNvPr id="8" name="Group 64"/>
          <p:cNvGrpSpPr>
            <a:grpSpLocks/>
          </p:cNvGrpSpPr>
          <p:nvPr/>
        </p:nvGrpSpPr>
        <p:grpSpPr bwMode="auto">
          <a:xfrm rot="-5400000">
            <a:off x="2266950" y="4157663"/>
            <a:ext cx="454025" cy="155575"/>
            <a:chOff x="768" y="1210"/>
            <a:chExt cx="288" cy="48"/>
          </a:xfrm>
        </p:grpSpPr>
        <p:sp>
          <p:nvSpPr>
            <p:cNvPr id="26764" name="Line 65"/>
            <p:cNvSpPr>
              <a:spLocks noChangeShapeType="1"/>
            </p:cNvSpPr>
            <p:nvPr/>
          </p:nvSpPr>
          <p:spPr bwMode="auto">
            <a:xfrm>
              <a:off x="768" y="1234"/>
              <a:ext cx="288" cy="0"/>
            </a:xfrm>
            <a:prstGeom prst="line">
              <a:avLst/>
            </a:prstGeom>
            <a:noFill/>
            <a:ln w="28575">
              <a:solidFill>
                <a:schemeClr val="accent1"/>
              </a:solidFill>
              <a:round/>
              <a:headEnd type="none" w="sm" len="sm"/>
              <a:tailEnd type="none" w="sm" len="sm"/>
            </a:ln>
          </p:spPr>
          <p:txBody>
            <a:bodyPr wrap="none" anchor="ctr">
              <a:prstTxWarp prst="textNoShape">
                <a:avLst/>
              </a:prstTxWarp>
            </a:bodyPr>
            <a:lstStyle/>
            <a:p>
              <a:pPr defTabSz="457200" eaLnBrk="1" fontAlgn="auto" hangingPunct="1">
                <a:spcBef>
                  <a:spcPts val="0"/>
                </a:spcBef>
                <a:spcAft>
                  <a:spcPts val="0"/>
                </a:spcAft>
              </a:pPr>
              <a:endParaRPr lang="en-US" sz="1800">
                <a:solidFill>
                  <a:prstClr val="black"/>
                </a:solidFill>
                <a:latin typeface="Calibri"/>
                <a:ea typeface="+mn-ea"/>
              </a:endParaRPr>
            </a:p>
          </p:txBody>
        </p:sp>
        <p:sp>
          <p:nvSpPr>
            <p:cNvPr id="26765" name="Line 66"/>
            <p:cNvSpPr>
              <a:spLocks noChangeShapeType="1"/>
            </p:cNvSpPr>
            <p:nvPr/>
          </p:nvSpPr>
          <p:spPr bwMode="auto">
            <a:xfrm>
              <a:off x="1056" y="1210"/>
              <a:ext cx="0" cy="48"/>
            </a:xfrm>
            <a:prstGeom prst="line">
              <a:avLst/>
            </a:prstGeom>
            <a:noFill/>
            <a:ln w="28575">
              <a:solidFill>
                <a:schemeClr val="accent1"/>
              </a:solidFill>
              <a:round/>
              <a:headEnd type="none" w="sm" len="sm"/>
              <a:tailEnd type="none" w="sm" len="sm"/>
            </a:ln>
          </p:spPr>
          <p:txBody>
            <a:bodyPr wrap="none" anchor="ctr">
              <a:prstTxWarp prst="textNoShape">
                <a:avLst/>
              </a:prstTxWarp>
            </a:bodyPr>
            <a:lstStyle/>
            <a:p>
              <a:pPr defTabSz="457200" eaLnBrk="1" fontAlgn="auto" hangingPunct="1">
                <a:spcBef>
                  <a:spcPts val="0"/>
                </a:spcBef>
                <a:spcAft>
                  <a:spcPts val="0"/>
                </a:spcAft>
              </a:pPr>
              <a:endParaRPr lang="en-US" sz="1800">
                <a:solidFill>
                  <a:prstClr val="black"/>
                </a:solidFill>
                <a:latin typeface="Calibri"/>
                <a:ea typeface="+mn-ea"/>
              </a:endParaRPr>
            </a:p>
          </p:txBody>
        </p:sp>
        <p:sp>
          <p:nvSpPr>
            <p:cNvPr id="26766" name="Line 67"/>
            <p:cNvSpPr>
              <a:spLocks noChangeShapeType="1"/>
            </p:cNvSpPr>
            <p:nvPr/>
          </p:nvSpPr>
          <p:spPr bwMode="auto">
            <a:xfrm>
              <a:off x="768" y="1210"/>
              <a:ext cx="0" cy="48"/>
            </a:xfrm>
            <a:prstGeom prst="line">
              <a:avLst/>
            </a:prstGeom>
            <a:noFill/>
            <a:ln w="28575">
              <a:solidFill>
                <a:schemeClr val="accent1"/>
              </a:solidFill>
              <a:round/>
              <a:headEnd type="none" w="sm" len="sm"/>
              <a:tailEnd type="none" w="sm" len="sm"/>
            </a:ln>
          </p:spPr>
          <p:txBody>
            <a:bodyPr wrap="none" anchor="ctr">
              <a:prstTxWarp prst="textNoShape">
                <a:avLst/>
              </a:prstTxWarp>
            </a:bodyPr>
            <a:lstStyle/>
            <a:p>
              <a:pPr defTabSz="457200" eaLnBrk="1" fontAlgn="auto" hangingPunct="1">
                <a:spcBef>
                  <a:spcPts val="0"/>
                </a:spcBef>
                <a:spcAft>
                  <a:spcPts val="0"/>
                </a:spcAft>
              </a:pPr>
              <a:endParaRPr lang="en-US" sz="1800">
                <a:solidFill>
                  <a:prstClr val="black"/>
                </a:solidFill>
                <a:latin typeface="Calibri"/>
                <a:ea typeface="+mn-ea"/>
              </a:endParaRPr>
            </a:p>
          </p:txBody>
        </p:sp>
      </p:grpSp>
      <p:grpSp>
        <p:nvGrpSpPr>
          <p:cNvPr id="9" name="Group 68"/>
          <p:cNvGrpSpPr>
            <a:grpSpLocks/>
          </p:cNvGrpSpPr>
          <p:nvPr/>
        </p:nvGrpSpPr>
        <p:grpSpPr bwMode="auto">
          <a:xfrm rot="-5400000">
            <a:off x="3264695" y="4323556"/>
            <a:ext cx="493712" cy="155575"/>
            <a:chOff x="768" y="1210"/>
            <a:chExt cx="288" cy="48"/>
          </a:xfrm>
        </p:grpSpPr>
        <p:sp>
          <p:nvSpPr>
            <p:cNvPr id="26761" name="Line 69"/>
            <p:cNvSpPr>
              <a:spLocks noChangeShapeType="1"/>
            </p:cNvSpPr>
            <p:nvPr/>
          </p:nvSpPr>
          <p:spPr bwMode="auto">
            <a:xfrm>
              <a:off x="768" y="1234"/>
              <a:ext cx="288" cy="0"/>
            </a:xfrm>
            <a:prstGeom prst="line">
              <a:avLst/>
            </a:prstGeom>
            <a:noFill/>
            <a:ln w="28575">
              <a:solidFill>
                <a:schemeClr val="accent1"/>
              </a:solidFill>
              <a:round/>
              <a:headEnd type="none" w="sm" len="sm"/>
              <a:tailEnd type="none" w="sm" len="sm"/>
            </a:ln>
          </p:spPr>
          <p:txBody>
            <a:bodyPr wrap="none" anchor="ctr">
              <a:prstTxWarp prst="textNoShape">
                <a:avLst/>
              </a:prstTxWarp>
            </a:bodyPr>
            <a:lstStyle/>
            <a:p>
              <a:pPr defTabSz="457200" eaLnBrk="1" fontAlgn="auto" hangingPunct="1">
                <a:spcBef>
                  <a:spcPts val="0"/>
                </a:spcBef>
                <a:spcAft>
                  <a:spcPts val="0"/>
                </a:spcAft>
              </a:pPr>
              <a:endParaRPr lang="en-US" sz="1800">
                <a:solidFill>
                  <a:prstClr val="black"/>
                </a:solidFill>
                <a:latin typeface="Calibri"/>
                <a:ea typeface="+mn-ea"/>
              </a:endParaRPr>
            </a:p>
          </p:txBody>
        </p:sp>
        <p:sp>
          <p:nvSpPr>
            <p:cNvPr id="26762" name="Line 70"/>
            <p:cNvSpPr>
              <a:spLocks noChangeShapeType="1"/>
            </p:cNvSpPr>
            <p:nvPr/>
          </p:nvSpPr>
          <p:spPr bwMode="auto">
            <a:xfrm>
              <a:off x="1056" y="1210"/>
              <a:ext cx="0" cy="48"/>
            </a:xfrm>
            <a:prstGeom prst="line">
              <a:avLst/>
            </a:prstGeom>
            <a:noFill/>
            <a:ln w="28575">
              <a:solidFill>
                <a:schemeClr val="accent1"/>
              </a:solidFill>
              <a:round/>
              <a:headEnd type="none" w="sm" len="sm"/>
              <a:tailEnd type="none" w="sm" len="sm"/>
            </a:ln>
          </p:spPr>
          <p:txBody>
            <a:bodyPr wrap="none" anchor="ctr">
              <a:prstTxWarp prst="textNoShape">
                <a:avLst/>
              </a:prstTxWarp>
            </a:bodyPr>
            <a:lstStyle/>
            <a:p>
              <a:pPr defTabSz="457200" eaLnBrk="1" fontAlgn="auto" hangingPunct="1">
                <a:spcBef>
                  <a:spcPts val="0"/>
                </a:spcBef>
                <a:spcAft>
                  <a:spcPts val="0"/>
                </a:spcAft>
              </a:pPr>
              <a:endParaRPr lang="en-US" sz="1800">
                <a:solidFill>
                  <a:prstClr val="black"/>
                </a:solidFill>
                <a:latin typeface="Calibri"/>
                <a:ea typeface="+mn-ea"/>
              </a:endParaRPr>
            </a:p>
          </p:txBody>
        </p:sp>
        <p:sp>
          <p:nvSpPr>
            <p:cNvPr id="26763" name="Line 71"/>
            <p:cNvSpPr>
              <a:spLocks noChangeShapeType="1"/>
            </p:cNvSpPr>
            <p:nvPr/>
          </p:nvSpPr>
          <p:spPr bwMode="auto">
            <a:xfrm>
              <a:off x="768" y="1210"/>
              <a:ext cx="0" cy="48"/>
            </a:xfrm>
            <a:prstGeom prst="line">
              <a:avLst/>
            </a:prstGeom>
            <a:noFill/>
            <a:ln w="28575">
              <a:solidFill>
                <a:schemeClr val="accent1"/>
              </a:solidFill>
              <a:round/>
              <a:headEnd type="none" w="sm" len="sm"/>
              <a:tailEnd type="none" w="sm" len="sm"/>
            </a:ln>
          </p:spPr>
          <p:txBody>
            <a:bodyPr wrap="none" anchor="ctr">
              <a:prstTxWarp prst="textNoShape">
                <a:avLst/>
              </a:prstTxWarp>
            </a:bodyPr>
            <a:lstStyle/>
            <a:p>
              <a:pPr defTabSz="457200" eaLnBrk="1" fontAlgn="auto" hangingPunct="1">
                <a:spcBef>
                  <a:spcPts val="0"/>
                </a:spcBef>
                <a:spcAft>
                  <a:spcPts val="0"/>
                </a:spcAft>
              </a:pPr>
              <a:endParaRPr lang="en-US" sz="1800">
                <a:solidFill>
                  <a:prstClr val="black"/>
                </a:solidFill>
                <a:latin typeface="Calibri"/>
                <a:ea typeface="+mn-ea"/>
              </a:endParaRPr>
            </a:p>
          </p:txBody>
        </p:sp>
      </p:grpSp>
      <p:grpSp>
        <p:nvGrpSpPr>
          <p:cNvPr id="10" name="Group 72"/>
          <p:cNvGrpSpPr>
            <a:grpSpLocks/>
          </p:cNvGrpSpPr>
          <p:nvPr/>
        </p:nvGrpSpPr>
        <p:grpSpPr bwMode="auto">
          <a:xfrm rot="-5400000">
            <a:off x="3284538" y="4445000"/>
            <a:ext cx="609600" cy="155575"/>
            <a:chOff x="768" y="1210"/>
            <a:chExt cx="288" cy="48"/>
          </a:xfrm>
        </p:grpSpPr>
        <p:sp>
          <p:nvSpPr>
            <p:cNvPr id="26758" name="Line 73"/>
            <p:cNvSpPr>
              <a:spLocks noChangeShapeType="1"/>
            </p:cNvSpPr>
            <p:nvPr/>
          </p:nvSpPr>
          <p:spPr bwMode="auto">
            <a:xfrm>
              <a:off x="768" y="1234"/>
              <a:ext cx="288" cy="0"/>
            </a:xfrm>
            <a:prstGeom prst="line">
              <a:avLst/>
            </a:prstGeom>
            <a:noFill/>
            <a:ln w="28575">
              <a:solidFill>
                <a:schemeClr val="accent2"/>
              </a:solidFill>
              <a:round/>
              <a:headEnd type="none" w="sm" len="sm"/>
              <a:tailEnd type="none" w="sm" len="sm"/>
            </a:ln>
          </p:spPr>
          <p:txBody>
            <a:bodyPr wrap="none" anchor="ctr">
              <a:prstTxWarp prst="textNoShape">
                <a:avLst/>
              </a:prstTxWarp>
            </a:bodyPr>
            <a:lstStyle/>
            <a:p>
              <a:pPr defTabSz="457200" eaLnBrk="1" fontAlgn="auto" hangingPunct="1">
                <a:spcBef>
                  <a:spcPts val="0"/>
                </a:spcBef>
                <a:spcAft>
                  <a:spcPts val="0"/>
                </a:spcAft>
              </a:pPr>
              <a:endParaRPr lang="en-US" sz="1800">
                <a:solidFill>
                  <a:prstClr val="black"/>
                </a:solidFill>
                <a:latin typeface="Calibri"/>
                <a:ea typeface="+mn-ea"/>
              </a:endParaRPr>
            </a:p>
          </p:txBody>
        </p:sp>
        <p:sp>
          <p:nvSpPr>
            <p:cNvPr id="26759" name="Line 74"/>
            <p:cNvSpPr>
              <a:spLocks noChangeShapeType="1"/>
            </p:cNvSpPr>
            <p:nvPr/>
          </p:nvSpPr>
          <p:spPr bwMode="auto">
            <a:xfrm>
              <a:off x="1056" y="1210"/>
              <a:ext cx="0" cy="48"/>
            </a:xfrm>
            <a:prstGeom prst="line">
              <a:avLst/>
            </a:prstGeom>
            <a:noFill/>
            <a:ln w="28575">
              <a:solidFill>
                <a:schemeClr val="accent2"/>
              </a:solidFill>
              <a:round/>
              <a:headEnd type="none" w="sm" len="sm"/>
              <a:tailEnd type="none" w="sm" len="sm"/>
            </a:ln>
          </p:spPr>
          <p:txBody>
            <a:bodyPr wrap="none" anchor="ctr">
              <a:prstTxWarp prst="textNoShape">
                <a:avLst/>
              </a:prstTxWarp>
            </a:bodyPr>
            <a:lstStyle/>
            <a:p>
              <a:pPr defTabSz="457200" eaLnBrk="1" fontAlgn="auto" hangingPunct="1">
                <a:spcBef>
                  <a:spcPts val="0"/>
                </a:spcBef>
                <a:spcAft>
                  <a:spcPts val="0"/>
                </a:spcAft>
              </a:pPr>
              <a:endParaRPr lang="en-US" sz="1800">
                <a:solidFill>
                  <a:prstClr val="black"/>
                </a:solidFill>
                <a:latin typeface="Calibri"/>
                <a:ea typeface="+mn-ea"/>
              </a:endParaRPr>
            </a:p>
          </p:txBody>
        </p:sp>
        <p:sp>
          <p:nvSpPr>
            <p:cNvPr id="26760" name="Line 75"/>
            <p:cNvSpPr>
              <a:spLocks noChangeShapeType="1"/>
            </p:cNvSpPr>
            <p:nvPr/>
          </p:nvSpPr>
          <p:spPr bwMode="auto">
            <a:xfrm>
              <a:off x="768" y="1210"/>
              <a:ext cx="0" cy="48"/>
            </a:xfrm>
            <a:prstGeom prst="line">
              <a:avLst/>
            </a:prstGeom>
            <a:noFill/>
            <a:ln w="28575">
              <a:solidFill>
                <a:schemeClr val="accent2"/>
              </a:solidFill>
              <a:round/>
              <a:headEnd type="none" w="sm" len="sm"/>
              <a:tailEnd type="none" w="sm" len="sm"/>
            </a:ln>
          </p:spPr>
          <p:txBody>
            <a:bodyPr wrap="none" anchor="ctr">
              <a:prstTxWarp prst="textNoShape">
                <a:avLst/>
              </a:prstTxWarp>
            </a:bodyPr>
            <a:lstStyle/>
            <a:p>
              <a:pPr defTabSz="457200" eaLnBrk="1" fontAlgn="auto" hangingPunct="1">
                <a:spcBef>
                  <a:spcPts val="0"/>
                </a:spcBef>
                <a:spcAft>
                  <a:spcPts val="0"/>
                </a:spcAft>
              </a:pPr>
              <a:endParaRPr lang="en-US" sz="1800">
                <a:solidFill>
                  <a:prstClr val="black"/>
                </a:solidFill>
                <a:latin typeface="Calibri"/>
                <a:ea typeface="+mn-ea"/>
              </a:endParaRPr>
            </a:p>
          </p:txBody>
        </p:sp>
      </p:grpSp>
      <p:grpSp>
        <p:nvGrpSpPr>
          <p:cNvPr id="11" name="Group 76"/>
          <p:cNvGrpSpPr>
            <a:grpSpLocks/>
          </p:cNvGrpSpPr>
          <p:nvPr/>
        </p:nvGrpSpPr>
        <p:grpSpPr bwMode="auto">
          <a:xfrm rot="-5400000">
            <a:off x="3800476" y="4554537"/>
            <a:ext cx="450850" cy="155575"/>
            <a:chOff x="768" y="1210"/>
            <a:chExt cx="288" cy="48"/>
          </a:xfrm>
        </p:grpSpPr>
        <p:sp>
          <p:nvSpPr>
            <p:cNvPr id="26755" name="Line 77"/>
            <p:cNvSpPr>
              <a:spLocks noChangeShapeType="1"/>
            </p:cNvSpPr>
            <p:nvPr/>
          </p:nvSpPr>
          <p:spPr bwMode="auto">
            <a:xfrm>
              <a:off x="768" y="1234"/>
              <a:ext cx="288" cy="0"/>
            </a:xfrm>
            <a:prstGeom prst="line">
              <a:avLst/>
            </a:prstGeom>
            <a:noFill/>
            <a:ln w="28575">
              <a:solidFill>
                <a:schemeClr val="accent1"/>
              </a:solidFill>
              <a:round/>
              <a:headEnd type="none" w="sm" len="sm"/>
              <a:tailEnd type="none" w="sm" len="sm"/>
            </a:ln>
          </p:spPr>
          <p:txBody>
            <a:bodyPr wrap="none" anchor="ctr">
              <a:prstTxWarp prst="textNoShape">
                <a:avLst/>
              </a:prstTxWarp>
            </a:bodyPr>
            <a:lstStyle/>
            <a:p>
              <a:pPr defTabSz="457200" eaLnBrk="1" fontAlgn="auto" hangingPunct="1">
                <a:spcBef>
                  <a:spcPts val="0"/>
                </a:spcBef>
                <a:spcAft>
                  <a:spcPts val="0"/>
                </a:spcAft>
              </a:pPr>
              <a:endParaRPr lang="en-US" sz="1800">
                <a:solidFill>
                  <a:prstClr val="black"/>
                </a:solidFill>
                <a:latin typeface="Calibri"/>
                <a:ea typeface="+mn-ea"/>
              </a:endParaRPr>
            </a:p>
          </p:txBody>
        </p:sp>
        <p:sp>
          <p:nvSpPr>
            <p:cNvPr id="26756" name="Line 78"/>
            <p:cNvSpPr>
              <a:spLocks noChangeShapeType="1"/>
            </p:cNvSpPr>
            <p:nvPr/>
          </p:nvSpPr>
          <p:spPr bwMode="auto">
            <a:xfrm>
              <a:off x="1056" y="1210"/>
              <a:ext cx="0" cy="48"/>
            </a:xfrm>
            <a:prstGeom prst="line">
              <a:avLst/>
            </a:prstGeom>
            <a:noFill/>
            <a:ln w="28575">
              <a:solidFill>
                <a:schemeClr val="accent1"/>
              </a:solidFill>
              <a:round/>
              <a:headEnd type="none" w="sm" len="sm"/>
              <a:tailEnd type="none" w="sm" len="sm"/>
            </a:ln>
          </p:spPr>
          <p:txBody>
            <a:bodyPr wrap="none" anchor="ctr">
              <a:prstTxWarp prst="textNoShape">
                <a:avLst/>
              </a:prstTxWarp>
            </a:bodyPr>
            <a:lstStyle/>
            <a:p>
              <a:pPr defTabSz="457200" eaLnBrk="1" fontAlgn="auto" hangingPunct="1">
                <a:spcBef>
                  <a:spcPts val="0"/>
                </a:spcBef>
                <a:spcAft>
                  <a:spcPts val="0"/>
                </a:spcAft>
              </a:pPr>
              <a:endParaRPr lang="en-US" sz="1800">
                <a:solidFill>
                  <a:prstClr val="black"/>
                </a:solidFill>
                <a:latin typeface="Calibri"/>
                <a:ea typeface="+mn-ea"/>
              </a:endParaRPr>
            </a:p>
          </p:txBody>
        </p:sp>
        <p:sp>
          <p:nvSpPr>
            <p:cNvPr id="26757" name="Line 79"/>
            <p:cNvSpPr>
              <a:spLocks noChangeShapeType="1"/>
            </p:cNvSpPr>
            <p:nvPr/>
          </p:nvSpPr>
          <p:spPr bwMode="auto">
            <a:xfrm>
              <a:off x="768" y="1210"/>
              <a:ext cx="0" cy="48"/>
            </a:xfrm>
            <a:prstGeom prst="line">
              <a:avLst/>
            </a:prstGeom>
            <a:noFill/>
            <a:ln w="28575">
              <a:solidFill>
                <a:schemeClr val="accent1"/>
              </a:solidFill>
              <a:round/>
              <a:headEnd type="none" w="sm" len="sm"/>
              <a:tailEnd type="none" w="sm" len="sm"/>
            </a:ln>
          </p:spPr>
          <p:txBody>
            <a:bodyPr wrap="none" anchor="ctr">
              <a:prstTxWarp prst="textNoShape">
                <a:avLst/>
              </a:prstTxWarp>
            </a:bodyPr>
            <a:lstStyle/>
            <a:p>
              <a:pPr defTabSz="457200" eaLnBrk="1" fontAlgn="auto" hangingPunct="1">
                <a:spcBef>
                  <a:spcPts val="0"/>
                </a:spcBef>
                <a:spcAft>
                  <a:spcPts val="0"/>
                </a:spcAft>
              </a:pPr>
              <a:endParaRPr lang="en-US" sz="1800">
                <a:solidFill>
                  <a:prstClr val="black"/>
                </a:solidFill>
                <a:latin typeface="Calibri"/>
                <a:ea typeface="+mn-ea"/>
              </a:endParaRPr>
            </a:p>
          </p:txBody>
        </p:sp>
      </p:grpSp>
      <p:grpSp>
        <p:nvGrpSpPr>
          <p:cNvPr id="12" name="Group 80"/>
          <p:cNvGrpSpPr>
            <a:grpSpLocks/>
          </p:cNvGrpSpPr>
          <p:nvPr/>
        </p:nvGrpSpPr>
        <p:grpSpPr bwMode="auto">
          <a:xfrm rot="-5400000">
            <a:off x="4302125" y="4791075"/>
            <a:ext cx="434975" cy="155575"/>
            <a:chOff x="768" y="1210"/>
            <a:chExt cx="288" cy="48"/>
          </a:xfrm>
        </p:grpSpPr>
        <p:sp>
          <p:nvSpPr>
            <p:cNvPr id="26752" name="Line 81"/>
            <p:cNvSpPr>
              <a:spLocks noChangeShapeType="1"/>
            </p:cNvSpPr>
            <p:nvPr/>
          </p:nvSpPr>
          <p:spPr bwMode="auto">
            <a:xfrm>
              <a:off x="768" y="1234"/>
              <a:ext cx="288" cy="0"/>
            </a:xfrm>
            <a:prstGeom prst="line">
              <a:avLst/>
            </a:prstGeom>
            <a:noFill/>
            <a:ln w="28575">
              <a:solidFill>
                <a:schemeClr val="accent1"/>
              </a:solidFill>
              <a:round/>
              <a:headEnd type="none" w="sm" len="sm"/>
              <a:tailEnd type="none" w="sm" len="sm"/>
            </a:ln>
          </p:spPr>
          <p:txBody>
            <a:bodyPr wrap="none" anchor="ctr">
              <a:prstTxWarp prst="textNoShape">
                <a:avLst/>
              </a:prstTxWarp>
            </a:bodyPr>
            <a:lstStyle/>
            <a:p>
              <a:pPr defTabSz="457200" eaLnBrk="1" fontAlgn="auto" hangingPunct="1">
                <a:spcBef>
                  <a:spcPts val="0"/>
                </a:spcBef>
                <a:spcAft>
                  <a:spcPts val="0"/>
                </a:spcAft>
              </a:pPr>
              <a:endParaRPr lang="en-US" sz="1800">
                <a:solidFill>
                  <a:prstClr val="black"/>
                </a:solidFill>
                <a:latin typeface="Calibri"/>
                <a:ea typeface="+mn-ea"/>
              </a:endParaRPr>
            </a:p>
          </p:txBody>
        </p:sp>
        <p:sp>
          <p:nvSpPr>
            <p:cNvPr id="26753" name="Line 82"/>
            <p:cNvSpPr>
              <a:spLocks noChangeShapeType="1"/>
            </p:cNvSpPr>
            <p:nvPr/>
          </p:nvSpPr>
          <p:spPr bwMode="auto">
            <a:xfrm>
              <a:off x="1056" y="1210"/>
              <a:ext cx="0" cy="48"/>
            </a:xfrm>
            <a:prstGeom prst="line">
              <a:avLst/>
            </a:prstGeom>
            <a:noFill/>
            <a:ln w="28575">
              <a:solidFill>
                <a:schemeClr val="accent1"/>
              </a:solidFill>
              <a:round/>
              <a:headEnd type="none" w="sm" len="sm"/>
              <a:tailEnd type="none" w="sm" len="sm"/>
            </a:ln>
          </p:spPr>
          <p:txBody>
            <a:bodyPr wrap="none" anchor="ctr">
              <a:prstTxWarp prst="textNoShape">
                <a:avLst/>
              </a:prstTxWarp>
            </a:bodyPr>
            <a:lstStyle/>
            <a:p>
              <a:pPr defTabSz="457200" eaLnBrk="1" fontAlgn="auto" hangingPunct="1">
                <a:spcBef>
                  <a:spcPts val="0"/>
                </a:spcBef>
                <a:spcAft>
                  <a:spcPts val="0"/>
                </a:spcAft>
              </a:pPr>
              <a:endParaRPr lang="en-US" sz="1800">
                <a:solidFill>
                  <a:prstClr val="black"/>
                </a:solidFill>
                <a:latin typeface="Calibri"/>
                <a:ea typeface="+mn-ea"/>
              </a:endParaRPr>
            </a:p>
          </p:txBody>
        </p:sp>
        <p:sp>
          <p:nvSpPr>
            <p:cNvPr id="26754" name="Line 83"/>
            <p:cNvSpPr>
              <a:spLocks noChangeShapeType="1"/>
            </p:cNvSpPr>
            <p:nvPr/>
          </p:nvSpPr>
          <p:spPr bwMode="auto">
            <a:xfrm>
              <a:off x="768" y="1210"/>
              <a:ext cx="0" cy="48"/>
            </a:xfrm>
            <a:prstGeom prst="line">
              <a:avLst/>
            </a:prstGeom>
            <a:noFill/>
            <a:ln w="28575">
              <a:solidFill>
                <a:schemeClr val="accent1"/>
              </a:solidFill>
              <a:round/>
              <a:headEnd type="none" w="sm" len="sm"/>
              <a:tailEnd type="none" w="sm" len="sm"/>
            </a:ln>
          </p:spPr>
          <p:txBody>
            <a:bodyPr wrap="none" anchor="ctr">
              <a:prstTxWarp prst="textNoShape">
                <a:avLst/>
              </a:prstTxWarp>
            </a:bodyPr>
            <a:lstStyle/>
            <a:p>
              <a:pPr defTabSz="457200" eaLnBrk="1" fontAlgn="auto" hangingPunct="1">
                <a:spcBef>
                  <a:spcPts val="0"/>
                </a:spcBef>
                <a:spcAft>
                  <a:spcPts val="0"/>
                </a:spcAft>
              </a:pPr>
              <a:endParaRPr lang="en-US" sz="1800">
                <a:solidFill>
                  <a:prstClr val="black"/>
                </a:solidFill>
                <a:latin typeface="Calibri"/>
                <a:ea typeface="+mn-ea"/>
              </a:endParaRPr>
            </a:p>
          </p:txBody>
        </p:sp>
      </p:grpSp>
      <p:grpSp>
        <p:nvGrpSpPr>
          <p:cNvPr id="13" name="Group 84"/>
          <p:cNvGrpSpPr>
            <a:grpSpLocks/>
          </p:cNvGrpSpPr>
          <p:nvPr/>
        </p:nvGrpSpPr>
        <p:grpSpPr bwMode="auto">
          <a:xfrm rot="-5400000">
            <a:off x="4812507" y="4871244"/>
            <a:ext cx="420687" cy="155575"/>
            <a:chOff x="768" y="1210"/>
            <a:chExt cx="288" cy="48"/>
          </a:xfrm>
        </p:grpSpPr>
        <p:sp>
          <p:nvSpPr>
            <p:cNvPr id="26749" name="Line 85"/>
            <p:cNvSpPr>
              <a:spLocks noChangeShapeType="1"/>
            </p:cNvSpPr>
            <p:nvPr/>
          </p:nvSpPr>
          <p:spPr bwMode="auto">
            <a:xfrm>
              <a:off x="768" y="1234"/>
              <a:ext cx="288" cy="0"/>
            </a:xfrm>
            <a:prstGeom prst="line">
              <a:avLst/>
            </a:prstGeom>
            <a:noFill/>
            <a:ln w="28575">
              <a:solidFill>
                <a:schemeClr val="accent1"/>
              </a:solidFill>
              <a:round/>
              <a:headEnd type="none" w="sm" len="sm"/>
              <a:tailEnd type="none" w="sm" len="sm"/>
            </a:ln>
          </p:spPr>
          <p:txBody>
            <a:bodyPr wrap="none" anchor="ctr">
              <a:prstTxWarp prst="textNoShape">
                <a:avLst/>
              </a:prstTxWarp>
            </a:bodyPr>
            <a:lstStyle/>
            <a:p>
              <a:pPr defTabSz="457200" eaLnBrk="1" fontAlgn="auto" hangingPunct="1">
                <a:spcBef>
                  <a:spcPts val="0"/>
                </a:spcBef>
                <a:spcAft>
                  <a:spcPts val="0"/>
                </a:spcAft>
              </a:pPr>
              <a:endParaRPr lang="en-US" sz="1800">
                <a:solidFill>
                  <a:prstClr val="black"/>
                </a:solidFill>
                <a:latin typeface="Calibri"/>
                <a:ea typeface="+mn-ea"/>
              </a:endParaRPr>
            </a:p>
          </p:txBody>
        </p:sp>
        <p:sp>
          <p:nvSpPr>
            <p:cNvPr id="26750" name="Line 86"/>
            <p:cNvSpPr>
              <a:spLocks noChangeShapeType="1"/>
            </p:cNvSpPr>
            <p:nvPr/>
          </p:nvSpPr>
          <p:spPr bwMode="auto">
            <a:xfrm>
              <a:off x="1056" y="1210"/>
              <a:ext cx="0" cy="48"/>
            </a:xfrm>
            <a:prstGeom prst="line">
              <a:avLst/>
            </a:prstGeom>
            <a:noFill/>
            <a:ln w="28575">
              <a:solidFill>
                <a:schemeClr val="accent1"/>
              </a:solidFill>
              <a:round/>
              <a:headEnd type="none" w="sm" len="sm"/>
              <a:tailEnd type="none" w="sm" len="sm"/>
            </a:ln>
          </p:spPr>
          <p:txBody>
            <a:bodyPr wrap="none" anchor="ctr">
              <a:prstTxWarp prst="textNoShape">
                <a:avLst/>
              </a:prstTxWarp>
            </a:bodyPr>
            <a:lstStyle/>
            <a:p>
              <a:pPr defTabSz="457200" eaLnBrk="1" fontAlgn="auto" hangingPunct="1">
                <a:spcBef>
                  <a:spcPts val="0"/>
                </a:spcBef>
                <a:spcAft>
                  <a:spcPts val="0"/>
                </a:spcAft>
              </a:pPr>
              <a:endParaRPr lang="en-US" sz="1800">
                <a:solidFill>
                  <a:prstClr val="black"/>
                </a:solidFill>
                <a:latin typeface="Calibri"/>
                <a:ea typeface="+mn-ea"/>
              </a:endParaRPr>
            </a:p>
          </p:txBody>
        </p:sp>
        <p:sp>
          <p:nvSpPr>
            <p:cNvPr id="26751" name="Line 87"/>
            <p:cNvSpPr>
              <a:spLocks noChangeShapeType="1"/>
            </p:cNvSpPr>
            <p:nvPr/>
          </p:nvSpPr>
          <p:spPr bwMode="auto">
            <a:xfrm>
              <a:off x="768" y="1210"/>
              <a:ext cx="0" cy="48"/>
            </a:xfrm>
            <a:prstGeom prst="line">
              <a:avLst/>
            </a:prstGeom>
            <a:noFill/>
            <a:ln w="28575">
              <a:solidFill>
                <a:schemeClr val="accent1"/>
              </a:solidFill>
              <a:round/>
              <a:headEnd type="none" w="sm" len="sm"/>
              <a:tailEnd type="none" w="sm" len="sm"/>
            </a:ln>
          </p:spPr>
          <p:txBody>
            <a:bodyPr wrap="none" anchor="ctr">
              <a:prstTxWarp prst="textNoShape">
                <a:avLst/>
              </a:prstTxWarp>
            </a:bodyPr>
            <a:lstStyle/>
            <a:p>
              <a:pPr defTabSz="457200" eaLnBrk="1" fontAlgn="auto" hangingPunct="1">
                <a:spcBef>
                  <a:spcPts val="0"/>
                </a:spcBef>
                <a:spcAft>
                  <a:spcPts val="0"/>
                </a:spcAft>
              </a:pPr>
              <a:endParaRPr lang="en-US" sz="1800">
                <a:solidFill>
                  <a:prstClr val="black"/>
                </a:solidFill>
                <a:latin typeface="Calibri"/>
                <a:ea typeface="+mn-ea"/>
              </a:endParaRPr>
            </a:p>
          </p:txBody>
        </p:sp>
      </p:grpSp>
      <p:grpSp>
        <p:nvGrpSpPr>
          <p:cNvPr id="14" name="Group 88"/>
          <p:cNvGrpSpPr>
            <a:grpSpLocks/>
          </p:cNvGrpSpPr>
          <p:nvPr/>
        </p:nvGrpSpPr>
        <p:grpSpPr bwMode="auto">
          <a:xfrm rot="-5400000">
            <a:off x="5773737" y="4829176"/>
            <a:ext cx="531813" cy="157162"/>
            <a:chOff x="768" y="1210"/>
            <a:chExt cx="288" cy="48"/>
          </a:xfrm>
        </p:grpSpPr>
        <p:sp>
          <p:nvSpPr>
            <p:cNvPr id="26746" name="Line 89"/>
            <p:cNvSpPr>
              <a:spLocks noChangeShapeType="1"/>
            </p:cNvSpPr>
            <p:nvPr/>
          </p:nvSpPr>
          <p:spPr bwMode="auto">
            <a:xfrm>
              <a:off x="768" y="1234"/>
              <a:ext cx="288" cy="0"/>
            </a:xfrm>
            <a:prstGeom prst="line">
              <a:avLst/>
            </a:prstGeom>
            <a:noFill/>
            <a:ln w="28575">
              <a:solidFill>
                <a:schemeClr val="accent1"/>
              </a:solidFill>
              <a:round/>
              <a:headEnd type="none" w="sm" len="sm"/>
              <a:tailEnd type="none" w="sm" len="sm"/>
            </a:ln>
          </p:spPr>
          <p:txBody>
            <a:bodyPr wrap="none" anchor="ctr">
              <a:prstTxWarp prst="textNoShape">
                <a:avLst/>
              </a:prstTxWarp>
            </a:bodyPr>
            <a:lstStyle/>
            <a:p>
              <a:pPr defTabSz="457200" eaLnBrk="1" fontAlgn="auto" hangingPunct="1">
                <a:spcBef>
                  <a:spcPts val="0"/>
                </a:spcBef>
                <a:spcAft>
                  <a:spcPts val="0"/>
                </a:spcAft>
              </a:pPr>
              <a:endParaRPr lang="en-US" sz="1800">
                <a:solidFill>
                  <a:prstClr val="black"/>
                </a:solidFill>
                <a:latin typeface="Calibri"/>
                <a:ea typeface="+mn-ea"/>
              </a:endParaRPr>
            </a:p>
          </p:txBody>
        </p:sp>
        <p:sp>
          <p:nvSpPr>
            <p:cNvPr id="26747" name="Line 90"/>
            <p:cNvSpPr>
              <a:spLocks noChangeShapeType="1"/>
            </p:cNvSpPr>
            <p:nvPr/>
          </p:nvSpPr>
          <p:spPr bwMode="auto">
            <a:xfrm>
              <a:off x="1056" y="1210"/>
              <a:ext cx="0" cy="48"/>
            </a:xfrm>
            <a:prstGeom prst="line">
              <a:avLst/>
            </a:prstGeom>
            <a:noFill/>
            <a:ln w="28575">
              <a:solidFill>
                <a:schemeClr val="accent1"/>
              </a:solidFill>
              <a:round/>
              <a:headEnd type="none" w="sm" len="sm"/>
              <a:tailEnd type="none" w="sm" len="sm"/>
            </a:ln>
          </p:spPr>
          <p:txBody>
            <a:bodyPr wrap="none" anchor="ctr">
              <a:prstTxWarp prst="textNoShape">
                <a:avLst/>
              </a:prstTxWarp>
            </a:bodyPr>
            <a:lstStyle/>
            <a:p>
              <a:pPr defTabSz="457200" eaLnBrk="1" fontAlgn="auto" hangingPunct="1">
                <a:spcBef>
                  <a:spcPts val="0"/>
                </a:spcBef>
                <a:spcAft>
                  <a:spcPts val="0"/>
                </a:spcAft>
              </a:pPr>
              <a:endParaRPr lang="en-US" sz="1800">
                <a:solidFill>
                  <a:prstClr val="black"/>
                </a:solidFill>
                <a:latin typeface="Calibri"/>
                <a:ea typeface="+mn-ea"/>
              </a:endParaRPr>
            </a:p>
          </p:txBody>
        </p:sp>
        <p:sp>
          <p:nvSpPr>
            <p:cNvPr id="26748" name="Line 91"/>
            <p:cNvSpPr>
              <a:spLocks noChangeShapeType="1"/>
            </p:cNvSpPr>
            <p:nvPr/>
          </p:nvSpPr>
          <p:spPr bwMode="auto">
            <a:xfrm>
              <a:off x="768" y="1210"/>
              <a:ext cx="0" cy="48"/>
            </a:xfrm>
            <a:prstGeom prst="line">
              <a:avLst/>
            </a:prstGeom>
            <a:noFill/>
            <a:ln w="28575">
              <a:solidFill>
                <a:schemeClr val="accent1"/>
              </a:solidFill>
              <a:round/>
              <a:headEnd type="none" w="sm" len="sm"/>
              <a:tailEnd type="none" w="sm" len="sm"/>
            </a:ln>
          </p:spPr>
          <p:txBody>
            <a:bodyPr wrap="none" anchor="ctr">
              <a:prstTxWarp prst="textNoShape">
                <a:avLst/>
              </a:prstTxWarp>
            </a:bodyPr>
            <a:lstStyle/>
            <a:p>
              <a:pPr defTabSz="457200" eaLnBrk="1" fontAlgn="auto" hangingPunct="1">
                <a:spcBef>
                  <a:spcPts val="0"/>
                </a:spcBef>
                <a:spcAft>
                  <a:spcPts val="0"/>
                </a:spcAft>
              </a:pPr>
              <a:endParaRPr lang="en-US" sz="1800">
                <a:solidFill>
                  <a:prstClr val="black"/>
                </a:solidFill>
                <a:latin typeface="Calibri"/>
                <a:ea typeface="+mn-ea"/>
              </a:endParaRPr>
            </a:p>
          </p:txBody>
        </p:sp>
      </p:grpSp>
      <p:grpSp>
        <p:nvGrpSpPr>
          <p:cNvPr id="15" name="Group 92"/>
          <p:cNvGrpSpPr>
            <a:grpSpLocks/>
          </p:cNvGrpSpPr>
          <p:nvPr/>
        </p:nvGrpSpPr>
        <p:grpSpPr bwMode="auto">
          <a:xfrm rot="-5400000">
            <a:off x="6210300" y="4687888"/>
            <a:ext cx="688975" cy="155575"/>
            <a:chOff x="768" y="1210"/>
            <a:chExt cx="288" cy="48"/>
          </a:xfrm>
        </p:grpSpPr>
        <p:sp>
          <p:nvSpPr>
            <p:cNvPr id="26743" name="Line 93"/>
            <p:cNvSpPr>
              <a:spLocks noChangeShapeType="1"/>
            </p:cNvSpPr>
            <p:nvPr/>
          </p:nvSpPr>
          <p:spPr bwMode="auto">
            <a:xfrm>
              <a:off x="768" y="1234"/>
              <a:ext cx="288" cy="0"/>
            </a:xfrm>
            <a:prstGeom prst="line">
              <a:avLst/>
            </a:prstGeom>
            <a:noFill/>
            <a:ln w="28575">
              <a:solidFill>
                <a:schemeClr val="accent1"/>
              </a:solidFill>
              <a:round/>
              <a:headEnd type="none" w="sm" len="sm"/>
              <a:tailEnd type="none" w="sm" len="sm"/>
            </a:ln>
          </p:spPr>
          <p:txBody>
            <a:bodyPr wrap="none" anchor="ctr">
              <a:prstTxWarp prst="textNoShape">
                <a:avLst/>
              </a:prstTxWarp>
            </a:bodyPr>
            <a:lstStyle/>
            <a:p>
              <a:pPr defTabSz="457200" eaLnBrk="1" fontAlgn="auto" hangingPunct="1">
                <a:spcBef>
                  <a:spcPts val="0"/>
                </a:spcBef>
                <a:spcAft>
                  <a:spcPts val="0"/>
                </a:spcAft>
              </a:pPr>
              <a:endParaRPr lang="en-US" sz="1800">
                <a:solidFill>
                  <a:prstClr val="black"/>
                </a:solidFill>
                <a:latin typeface="Calibri"/>
                <a:ea typeface="+mn-ea"/>
              </a:endParaRPr>
            </a:p>
          </p:txBody>
        </p:sp>
        <p:sp>
          <p:nvSpPr>
            <p:cNvPr id="26744" name="Line 94"/>
            <p:cNvSpPr>
              <a:spLocks noChangeShapeType="1"/>
            </p:cNvSpPr>
            <p:nvPr/>
          </p:nvSpPr>
          <p:spPr bwMode="auto">
            <a:xfrm>
              <a:off x="1056" y="1210"/>
              <a:ext cx="0" cy="48"/>
            </a:xfrm>
            <a:prstGeom prst="line">
              <a:avLst/>
            </a:prstGeom>
            <a:noFill/>
            <a:ln w="28575">
              <a:solidFill>
                <a:schemeClr val="accent1"/>
              </a:solidFill>
              <a:round/>
              <a:headEnd type="none" w="sm" len="sm"/>
              <a:tailEnd type="none" w="sm" len="sm"/>
            </a:ln>
          </p:spPr>
          <p:txBody>
            <a:bodyPr wrap="none" anchor="ctr">
              <a:prstTxWarp prst="textNoShape">
                <a:avLst/>
              </a:prstTxWarp>
            </a:bodyPr>
            <a:lstStyle/>
            <a:p>
              <a:pPr defTabSz="457200" eaLnBrk="1" fontAlgn="auto" hangingPunct="1">
                <a:spcBef>
                  <a:spcPts val="0"/>
                </a:spcBef>
                <a:spcAft>
                  <a:spcPts val="0"/>
                </a:spcAft>
              </a:pPr>
              <a:endParaRPr lang="en-US" sz="1800">
                <a:solidFill>
                  <a:prstClr val="black"/>
                </a:solidFill>
                <a:latin typeface="Calibri"/>
                <a:ea typeface="+mn-ea"/>
              </a:endParaRPr>
            </a:p>
          </p:txBody>
        </p:sp>
        <p:sp>
          <p:nvSpPr>
            <p:cNvPr id="26745" name="Line 95"/>
            <p:cNvSpPr>
              <a:spLocks noChangeShapeType="1"/>
            </p:cNvSpPr>
            <p:nvPr/>
          </p:nvSpPr>
          <p:spPr bwMode="auto">
            <a:xfrm>
              <a:off x="768" y="1210"/>
              <a:ext cx="0" cy="48"/>
            </a:xfrm>
            <a:prstGeom prst="line">
              <a:avLst/>
            </a:prstGeom>
            <a:noFill/>
            <a:ln w="28575">
              <a:solidFill>
                <a:schemeClr val="accent1"/>
              </a:solidFill>
              <a:round/>
              <a:headEnd type="none" w="sm" len="sm"/>
              <a:tailEnd type="none" w="sm" len="sm"/>
            </a:ln>
          </p:spPr>
          <p:txBody>
            <a:bodyPr wrap="none" anchor="ctr">
              <a:prstTxWarp prst="textNoShape">
                <a:avLst/>
              </a:prstTxWarp>
            </a:bodyPr>
            <a:lstStyle/>
            <a:p>
              <a:pPr defTabSz="457200" eaLnBrk="1" fontAlgn="auto" hangingPunct="1">
                <a:spcBef>
                  <a:spcPts val="0"/>
                </a:spcBef>
                <a:spcAft>
                  <a:spcPts val="0"/>
                </a:spcAft>
              </a:pPr>
              <a:endParaRPr lang="en-US" sz="1800">
                <a:solidFill>
                  <a:prstClr val="black"/>
                </a:solidFill>
                <a:latin typeface="Calibri"/>
                <a:ea typeface="+mn-ea"/>
              </a:endParaRPr>
            </a:p>
          </p:txBody>
        </p:sp>
      </p:grpSp>
      <p:grpSp>
        <p:nvGrpSpPr>
          <p:cNvPr id="16" name="Group 96"/>
          <p:cNvGrpSpPr>
            <a:grpSpLocks/>
          </p:cNvGrpSpPr>
          <p:nvPr/>
        </p:nvGrpSpPr>
        <p:grpSpPr bwMode="auto">
          <a:xfrm rot="-5400000">
            <a:off x="6808788" y="5197475"/>
            <a:ext cx="635000" cy="155575"/>
            <a:chOff x="768" y="1210"/>
            <a:chExt cx="288" cy="48"/>
          </a:xfrm>
        </p:grpSpPr>
        <p:sp>
          <p:nvSpPr>
            <p:cNvPr id="26740" name="Line 97"/>
            <p:cNvSpPr>
              <a:spLocks noChangeShapeType="1"/>
            </p:cNvSpPr>
            <p:nvPr/>
          </p:nvSpPr>
          <p:spPr bwMode="auto">
            <a:xfrm>
              <a:off x="768" y="1234"/>
              <a:ext cx="288" cy="0"/>
            </a:xfrm>
            <a:prstGeom prst="line">
              <a:avLst/>
            </a:prstGeom>
            <a:noFill/>
            <a:ln w="28575">
              <a:solidFill>
                <a:schemeClr val="accent2"/>
              </a:solidFill>
              <a:round/>
              <a:headEnd type="none" w="sm" len="sm"/>
              <a:tailEnd type="none" w="sm" len="sm"/>
            </a:ln>
          </p:spPr>
          <p:txBody>
            <a:bodyPr wrap="none" anchor="ctr">
              <a:prstTxWarp prst="textNoShape">
                <a:avLst/>
              </a:prstTxWarp>
            </a:bodyPr>
            <a:lstStyle/>
            <a:p>
              <a:pPr defTabSz="457200" eaLnBrk="1" fontAlgn="auto" hangingPunct="1">
                <a:spcBef>
                  <a:spcPts val="0"/>
                </a:spcBef>
                <a:spcAft>
                  <a:spcPts val="0"/>
                </a:spcAft>
              </a:pPr>
              <a:endParaRPr lang="en-US" sz="1800">
                <a:solidFill>
                  <a:prstClr val="black"/>
                </a:solidFill>
                <a:latin typeface="Calibri"/>
                <a:ea typeface="+mn-ea"/>
              </a:endParaRPr>
            </a:p>
          </p:txBody>
        </p:sp>
        <p:sp>
          <p:nvSpPr>
            <p:cNvPr id="26741" name="Line 98"/>
            <p:cNvSpPr>
              <a:spLocks noChangeShapeType="1"/>
            </p:cNvSpPr>
            <p:nvPr/>
          </p:nvSpPr>
          <p:spPr bwMode="auto">
            <a:xfrm>
              <a:off x="1056" y="1210"/>
              <a:ext cx="0" cy="48"/>
            </a:xfrm>
            <a:prstGeom prst="line">
              <a:avLst/>
            </a:prstGeom>
            <a:noFill/>
            <a:ln w="28575">
              <a:solidFill>
                <a:schemeClr val="accent2"/>
              </a:solidFill>
              <a:round/>
              <a:headEnd type="none" w="sm" len="sm"/>
              <a:tailEnd type="none" w="sm" len="sm"/>
            </a:ln>
          </p:spPr>
          <p:txBody>
            <a:bodyPr wrap="none" anchor="ctr">
              <a:prstTxWarp prst="textNoShape">
                <a:avLst/>
              </a:prstTxWarp>
            </a:bodyPr>
            <a:lstStyle/>
            <a:p>
              <a:pPr defTabSz="457200" eaLnBrk="1" fontAlgn="auto" hangingPunct="1">
                <a:spcBef>
                  <a:spcPts val="0"/>
                </a:spcBef>
                <a:spcAft>
                  <a:spcPts val="0"/>
                </a:spcAft>
              </a:pPr>
              <a:endParaRPr lang="en-US" sz="1800">
                <a:solidFill>
                  <a:prstClr val="black"/>
                </a:solidFill>
                <a:latin typeface="Calibri"/>
                <a:ea typeface="+mn-ea"/>
              </a:endParaRPr>
            </a:p>
          </p:txBody>
        </p:sp>
        <p:sp>
          <p:nvSpPr>
            <p:cNvPr id="26742" name="Line 99"/>
            <p:cNvSpPr>
              <a:spLocks noChangeShapeType="1"/>
            </p:cNvSpPr>
            <p:nvPr/>
          </p:nvSpPr>
          <p:spPr bwMode="auto">
            <a:xfrm>
              <a:off x="768" y="1210"/>
              <a:ext cx="0" cy="48"/>
            </a:xfrm>
            <a:prstGeom prst="line">
              <a:avLst/>
            </a:prstGeom>
            <a:noFill/>
            <a:ln w="28575">
              <a:solidFill>
                <a:schemeClr val="accent2"/>
              </a:solidFill>
              <a:round/>
              <a:headEnd type="none" w="sm" len="sm"/>
              <a:tailEnd type="none" w="sm" len="sm"/>
            </a:ln>
          </p:spPr>
          <p:txBody>
            <a:bodyPr wrap="none" anchor="ctr">
              <a:prstTxWarp prst="textNoShape">
                <a:avLst/>
              </a:prstTxWarp>
            </a:bodyPr>
            <a:lstStyle/>
            <a:p>
              <a:pPr defTabSz="457200" eaLnBrk="1" fontAlgn="auto" hangingPunct="1">
                <a:spcBef>
                  <a:spcPts val="0"/>
                </a:spcBef>
                <a:spcAft>
                  <a:spcPts val="0"/>
                </a:spcAft>
              </a:pPr>
              <a:endParaRPr lang="en-US" sz="1800">
                <a:solidFill>
                  <a:prstClr val="black"/>
                </a:solidFill>
                <a:latin typeface="Calibri"/>
                <a:ea typeface="+mn-ea"/>
              </a:endParaRPr>
            </a:p>
          </p:txBody>
        </p:sp>
      </p:grpSp>
      <p:grpSp>
        <p:nvGrpSpPr>
          <p:cNvPr id="17" name="Group 100"/>
          <p:cNvGrpSpPr>
            <a:grpSpLocks/>
          </p:cNvGrpSpPr>
          <p:nvPr/>
        </p:nvGrpSpPr>
        <p:grpSpPr bwMode="auto">
          <a:xfrm rot="-5400000">
            <a:off x="7149307" y="5022056"/>
            <a:ext cx="985838" cy="155575"/>
            <a:chOff x="768" y="1210"/>
            <a:chExt cx="288" cy="48"/>
          </a:xfrm>
        </p:grpSpPr>
        <p:sp>
          <p:nvSpPr>
            <p:cNvPr id="26737" name="Line 101"/>
            <p:cNvSpPr>
              <a:spLocks noChangeShapeType="1"/>
            </p:cNvSpPr>
            <p:nvPr/>
          </p:nvSpPr>
          <p:spPr bwMode="auto">
            <a:xfrm>
              <a:off x="768" y="1234"/>
              <a:ext cx="288" cy="0"/>
            </a:xfrm>
            <a:prstGeom prst="line">
              <a:avLst/>
            </a:prstGeom>
            <a:noFill/>
            <a:ln w="28575">
              <a:solidFill>
                <a:schemeClr val="accent2"/>
              </a:solidFill>
              <a:round/>
              <a:headEnd type="none" w="sm" len="sm"/>
              <a:tailEnd type="none" w="sm" len="sm"/>
            </a:ln>
          </p:spPr>
          <p:txBody>
            <a:bodyPr wrap="none" anchor="ctr">
              <a:prstTxWarp prst="textNoShape">
                <a:avLst/>
              </a:prstTxWarp>
            </a:bodyPr>
            <a:lstStyle/>
            <a:p>
              <a:pPr defTabSz="457200" eaLnBrk="1" fontAlgn="auto" hangingPunct="1">
                <a:spcBef>
                  <a:spcPts val="0"/>
                </a:spcBef>
                <a:spcAft>
                  <a:spcPts val="0"/>
                </a:spcAft>
              </a:pPr>
              <a:endParaRPr lang="en-US" sz="1800">
                <a:solidFill>
                  <a:prstClr val="black"/>
                </a:solidFill>
                <a:latin typeface="Calibri"/>
                <a:ea typeface="+mn-ea"/>
              </a:endParaRPr>
            </a:p>
          </p:txBody>
        </p:sp>
        <p:sp>
          <p:nvSpPr>
            <p:cNvPr id="26738" name="Line 102"/>
            <p:cNvSpPr>
              <a:spLocks noChangeShapeType="1"/>
            </p:cNvSpPr>
            <p:nvPr/>
          </p:nvSpPr>
          <p:spPr bwMode="auto">
            <a:xfrm>
              <a:off x="1056" y="1210"/>
              <a:ext cx="0" cy="48"/>
            </a:xfrm>
            <a:prstGeom prst="line">
              <a:avLst/>
            </a:prstGeom>
            <a:noFill/>
            <a:ln w="28575">
              <a:solidFill>
                <a:schemeClr val="accent2"/>
              </a:solidFill>
              <a:round/>
              <a:headEnd type="none" w="sm" len="sm"/>
              <a:tailEnd type="none" w="sm" len="sm"/>
            </a:ln>
          </p:spPr>
          <p:txBody>
            <a:bodyPr wrap="none" anchor="ctr">
              <a:prstTxWarp prst="textNoShape">
                <a:avLst/>
              </a:prstTxWarp>
            </a:bodyPr>
            <a:lstStyle/>
            <a:p>
              <a:pPr defTabSz="457200" eaLnBrk="1" fontAlgn="auto" hangingPunct="1">
                <a:spcBef>
                  <a:spcPts val="0"/>
                </a:spcBef>
                <a:spcAft>
                  <a:spcPts val="0"/>
                </a:spcAft>
              </a:pPr>
              <a:endParaRPr lang="en-US" sz="1800">
                <a:solidFill>
                  <a:prstClr val="black"/>
                </a:solidFill>
                <a:latin typeface="Calibri"/>
                <a:ea typeface="+mn-ea"/>
              </a:endParaRPr>
            </a:p>
          </p:txBody>
        </p:sp>
        <p:sp>
          <p:nvSpPr>
            <p:cNvPr id="26739" name="Line 103"/>
            <p:cNvSpPr>
              <a:spLocks noChangeShapeType="1"/>
            </p:cNvSpPr>
            <p:nvPr/>
          </p:nvSpPr>
          <p:spPr bwMode="auto">
            <a:xfrm>
              <a:off x="768" y="1210"/>
              <a:ext cx="0" cy="48"/>
            </a:xfrm>
            <a:prstGeom prst="line">
              <a:avLst/>
            </a:prstGeom>
            <a:noFill/>
            <a:ln w="28575">
              <a:solidFill>
                <a:schemeClr val="accent2"/>
              </a:solidFill>
              <a:round/>
              <a:headEnd type="none" w="sm" len="sm"/>
              <a:tailEnd type="none" w="sm" len="sm"/>
            </a:ln>
          </p:spPr>
          <p:txBody>
            <a:bodyPr wrap="none" anchor="ctr">
              <a:prstTxWarp prst="textNoShape">
                <a:avLst/>
              </a:prstTxWarp>
            </a:bodyPr>
            <a:lstStyle/>
            <a:p>
              <a:pPr defTabSz="457200" eaLnBrk="1" fontAlgn="auto" hangingPunct="1">
                <a:spcBef>
                  <a:spcPts val="0"/>
                </a:spcBef>
                <a:spcAft>
                  <a:spcPts val="0"/>
                </a:spcAft>
              </a:pPr>
              <a:endParaRPr lang="en-US" sz="1800">
                <a:solidFill>
                  <a:prstClr val="black"/>
                </a:solidFill>
                <a:latin typeface="Calibri"/>
                <a:ea typeface="+mn-ea"/>
              </a:endParaRPr>
            </a:p>
          </p:txBody>
        </p:sp>
      </p:grpSp>
      <p:grpSp>
        <p:nvGrpSpPr>
          <p:cNvPr id="18" name="Group 104"/>
          <p:cNvGrpSpPr>
            <a:grpSpLocks/>
          </p:cNvGrpSpPr>
          <p:nvPr/>
        </p:nvGrpSpPr>
        <p:grpSpPr bwMode="auto">
          <a:xfrm rot="-5400000">
            <a:off x="6704013" y="4991100"/>
            <a:ext cx="679450" cy="155575"/>
            <a:chOff x="768" y="1210"/>
            <a:chExt cx="288" cy="48"/>
          </a:xfrm>
        </p:grpSpPr>
        <p:sp>
          <p:nvSpPr>
            <p:cNvPr id="26734" name="Line 105"/>
            <p:cNvSpPr>
              <a:spLocks noChangeShapeType="1"/>
            </p:cNvSpPr>
            <p:nvPr/>
          </p:nvSpPr>
          <p:spPr bwMode="auto">
            <a:xfrm>
              <a:off x="768" y="1234"/>
              <a:ext cx="288" cy="0"/>
            </a:xfrm>
            <a:prstGeom prst="line">
              <a:avLst/>
            </a:prstGeom>
            <a:noFill/>
            <a:ln w="28575">
              <a:solidFill>
                <a:schemeClr val="accent1"/>
              </a:solidFill>
              <a:round/>
              <a:headEnd type="none" w="sm" len="sm"/>
              <a:tailEnd type="none" w="sm" len="sm"/>
            </a:ln>
          </p:spPr>
          <p:txBody>
            <a:bodyPr wrap="none" anchor="ctr">
              <a:prstTxWarp prst="textNoShape">
                <a:avLst/>
              </a:prstTxWarp>
            </a:bodyPr>
            <a:lstStyle/>
            <a:p>
              <a:pPr defTabSz="457200" eaLnBrk="1" fontAlgn="auto" hangingPunct="1">
                <a:spcBef>
                  <a:spcPts val="0"/>
                </a:spcBef>
                <a:spcAft>
                  <a:spcPts val="0"/>
                </a:spcAft>
              </a:pPr>
              <a:endParaRPr lang="en-US" sz="1800">
                <a:solidFill>
                  <a:prstClr val="black"/>
                </a:solidFill>
                <a:latin typeface="Calibri"/>
                <a:ea typeface="+mn-ea"/>
              </a:endParaRPr>
            </a:p>
          </p:txBody>
        </p:sp>
        <p:sp>
          <p:nvSpPr>
            <p:cNvPr id="26735" name="Line 106"/>
            <p:cNvSpPr>
              <a:spLocks noChangeShapeType="1"/>
            </p:cNvSpPr>
            <p:nvPr/>
          </p:nvSpPr>
          <p:spPr bwMode="auto">
            <a:xfrm>
              <a:off x="1056" y="1210"/>
              <a:ext cx="0" cy="48"/>
            </a:xfrm>
            <a:prstGeom prst="line">
              <a:avLst/>
            </a:prstGeom>
            <a:noFill/>
            <a:ln w="28575">
              <a:solidFill>
                <a:schemeClr val="accent1"/>
              </a:solidFill>
              <a:round/>
              <a:headEnd type="none" w="sm" len="sm"/>
              <a:tailEnd type="none" w="sm" len="sm"/>
            </a:ln>
          </p:spPr>
          <p:txBody>
            <a:bodyPr wrap="none" anchor="ctr">
              <a:prstTxWarp prst="textNoShape">
                <a:avLst/>
              </a:prstTxWarp>
            </a:bodyPr>
            <a:lstStyle/>
            <a:p>
              <a:pPr defTabSz="457200" eaLnBrk="1" fontAlgn="auto" hangingPunct="1">
                <a:spcBef>
                  <a:spcPts val="0"/>
                </a:spcBef>
                <a:spcAft>
                  <a:spcPts val="0"/>
                </a:spcAft>
              </a:pPr>
              <a:endParaRPr lang="en-US" sz="1800">
                <a:solidFill>
                  <a:prstClr val="black"/>
                </a:solidFill>
                <a:latin typeface="Calibri"/>
                <a:ea typeface="+mn-ea"/>
              </a:endParaRPr>
            </a:p>
          </p:txBody>
        </p:sp>
        <p:sp>
          <p:nvSpPr>
            <p:cNvPr id="26736" name="Line 107"/>
            <p:cNvSpPr>
              <a:spLocks noChangeShapeType="1"/>
            </p:cNvSpPr>
            <p:nvPr/>
          </p:nvSpPr>
          <p:spPr bwMode="auto">
            <a:xfrm>
              <a:off x="768" y="1210"/>
              <a:ext cx="0" cy="48"/>
            </a:xfrm>
            <a:prstGeom prst="line">
              <a:avLst/>
            </a:prstGeom>
            <a:noFill/>
            <a:ln w="28575">
              <a:solidFill>
                <a:schemeClr val="accent1"/>
              </a:solidFill>
              <a:round/>
              <a:headEnd type="none" w="sm" len="sm"/>
              <a:tailEnd type="none" w="sm" len="sm"/>
            </a:ln>
          </p:spPr>
          <p:txBody>
            <a:bodyPr wrap="none" anchor="ctr">
              <a:prstTxWarp prst="textNoShape">
                <a:avLst/>
              </a:prstTxWarp>
            </a:bodyPr>
            <a:lstStyle/>
            <a:p>
              <a:pPr defTabSz="457200" eaLnBrk="1" fontAlgn="auto" hangingPunct="1">
                <a:spcBef>
                  <a:spcPts val="0"/>
                </a:spcBef>
                <a:spcAft>
                  <a:spcPts val="0"/>
                </a:spcAft>
              </a:pPr>
              <a:endParaRPr lang="en-US" sz="1800">
                <a:solidFill>
                  <a:prstClr val="black"/>
                </a:solidFill>
                <a:latin typeface="Calibri"/>
                <a:ea typeface="+mn-ea"/>
              </a:endParaRPr>
            </a:p>
          </p:txBody>
        </p:sp>
      </p:grpSp>
      <p:grpSp>
        <p:nvGrpSpPr>
          <p:cNvPr id="19" name="Group 108"/>
          <p:cNvGrpSpPr>
            <a:grpSpLocks/>
          </p:cNvGrpSpPr>
          <p:nvPr/>
        </p:nvGrpSpPr>
        <p:grpSpPr bwMode="auto">
          <a:xfrm rot="-5400000">
            <a:off x="7138988" y="5029200"/>
            <a:ext cx="815975" cy="155575"/>
            <a:chOff x="768" y="1210"/>
            <a:chExt cx="288" cy="48"/>
          </a:xfrm>
        </p:grpSpPr>
        <p:sp>
          <p:nvSpPr>
            <p:cNvPr id="26731" name="Line 109"/>
            <p:cNvSpPr>
              <a:spLocks noChangeShapeType="1"/>
            </p:cNvSpPr>
            <p:nvPr/>
          </p:nvSpPr>
          <p:spPr bwMode="auto">
            <a:xfrm>
              <a:off x="768" y="1234"/>
              <a:ext cx="288" cy="0"/>
            </a:xfrm>
            <a:prstGeom prst="line">
              <a:avLst/>
            </a:prstGeom>
            <a:noFill/>
            <a:ln w="28575">
              <a:solidFill>
                <a:schemeClr val="accent1"/>
              </a:solidFill>
              <a:round/>
              <a:headEnd type="none" w="sm" len="sm"/>
              <a:tailEnd type="none" w="sm" len="sm"/>
            </a:ln>
          </p:spPr>
          <p:txBody>
            <a:bodyPr wrap="none" anchor="ctr">
              <a:prstTxWarp prst="textNoShape">
                <a:avLst/>
              </a:prstTxWarp>
            </a:bodyPr>
            <a:lstStyle/>
            <a:p>
              <a:pPr defTabSz="457200" eaLnBrk="1" fontAlgn="auto" hangingPunct="1">
                <a:spcBef>
                  <a:spcPts val="0"/>
                </a:spcBef>
                <a:spcAft>
                  <a:spcPts val="0"/>
                </a:spcAft>
              </a:pPr>
              <a:endParaRPr lang="en-US" sz="1800">
                <a:solidFill>
                  <a:prstClr val="black"/>
                </a:solidFill>
                <a:latin typeface="Calibri"/>
                <a:ea typeface="+mn-ea"/>
              </a:endParaRPr>
            </a:p>
          </p:txBody>
        </p:sp>
        <p:sp>
          <p:nvSpPr>
            <p:cNvPr id="26732" name="Line 110"/>
            <p:cNvSpPr>
              <a:spLocks noChangeShapeType="1"/>
            </p:cNvSpPr>
            <p:nvPr/>
          </p:nvSpPr>
          <p:spPr bwMode="auto">
            <a:xfrm>
              <a:off x="1056" y="1210"/>
              <a:ext cx="0" cy="48"/>
            </a:xfrm>
            <a:prstGeom prst="line">
              <a:avLst/>
            </a:prstGeom>
            <a:noFill/>
            <a:ln w="28575">
              <a:solidFill>
                <a:schemeClr val="accent1"/>
              </a:solidFill>
              <a:round/>
              <a:headEnd type="none" w="sm" len="sm"/>
              <a:tailEnd type="none" w="sm" len="sm"/>
            </a:ln>
          </p:spPr>
          <p:txBody>
            <a:bodyPr wrap="none" anchor="ctr">
              <a:prstTxWarp prst="textNoShape">
                <a:avLst/>
              </a:prstTxWarp>
            </a:bodyPr>
            <a:lstStyle/>
            <a:p>
              <a:pPr defTabSz="457200" eaLnBrk="1" fontAlgn="auto" hangingPunct="1">
                <a:spcBef>
                  <a:spcPts val="0"/>
                </a:spcBef>
                <a:spcAft>
                  <a:spcPts val="0"/>
                </a:spcAft>
              </a:pPr>
              <a:endParaRPr lang="en-US" sz="1800">
                <a:solidFill>
                  <a:prstClr val="black"/>
                </a:solidFill>
                <a:latin typeface="Calibri"/>
                <a:ea typeface="+mn-ea"/>
              </a:endParaRPr>
            </a:p>
          </p:txBody>
        </p:sp>
        <p:sp>
          <p:nvSpPr>
            <p:cNvPr id="26733" name="Line 111"/>
            <p:cNvSpPr>
              <a:spLocks noChangeShapeType="1"/>
            </p:cNvSpPr>
            <p:nvPr/>
          </p:nvSpPr>
          <p:spPr bwMode="auto">
            <a:xfrm>
              <a:off x="768" y="1210"/>
              <a:ext cx="0" cy="48"/>
            </a:xfrm>
            <a:prstGeom prst="line">
              <a:avLst/>
            </a:prstGeom>
            <a:noFill/>
            <a:ln w="28575">
              <a:solidFill>
                <a:schemeClr val="accent1"/>
              </a:solidFill>
              <a:round/>
              <a:headEnd type="none" w="sm" len="sm"/>
              <a:tailEnd type="none" w="sm" len="sm"/>
            </a:ln>
          </p:spPr>
          <p:txBody>
            <a:bodyPr wrap="none" anchor="ctr">
              <a:prstTxWarp prst="textNoShape">
                <a:avLst/>
              </a:prstTxWarp>
            </a:bodyPr>
            <a:lstStyle/>
            <a:p>
              <a:pPr defTabSz="457200" eaLnBrk="1" fontAlgn="auto" hangingPunct="1">
                <a:spcBef>
                  <a:spcPts val="0"/>
                </a:spcBef>
                <a:spcAft>
                  <a:spcPts val="0"/>
                </a:spcAft>
              </a:pPr>
              <a:endParaRPr lang="en-US" sz="1800">
                <a:solidFill>
                  <a:prstClr val="black"/>
                </a:solidFill>
                <a:latin typeface="Calibri"/>
                <a:ea typeface="+mn-ea"/>
              </a:endParaRPr>
            </a:p>
          </p:txBody>
        </p:sp>
      </p:grpSp>
      <p:sp>
        <p:nvSpPr>
          <p:cNvPr id="26666" name="Oval 112"/>
          <p:cNvSpPr>
            <a:spLocks noChangeArrowheads="1"/>
          </p:cNvSpPr>
          <p:nvPr/>
        </p:nvSpPr>
        <p:spPr bwMode="auto">
          <a:xfrm>
            <a:off x="7580313" y="5359400"/>
            <a:ext cx="112712" cy="127000"/>
          </a:xfrm>
          <a:prstGeom prst="ellipse">
            <a:avLst/>
          </a:prstGeom>
          <a:solidFill>
            <a:schemeClr val="accent2"/>
          </a:solidFill>
          <a:ln w="28575">
            <a:solidFill>
              <a:schemeClr val="accent2"/>
            </a:solidFill>
            <a:round/>
            <a:headEnd/>
            <a:tailEnd/>
          </a:ln>
        </p:spPr>
        <p:txBody>
          <a:bodyPr anchor="ctr">
            <a:prstTxWarp prst="textNoShape">
              <a:avLst/>
            </a:prstTxWarp>
            <a:spAutoFit/>
          </a:bodyPr>
          <a:lstStyle/>
          <a:p>
            <a:pPr defTabSz="457200" eaLnBrk="1" fontAlgn="auto" hangingPunct="1">
              <a:spcBef>
                <a:spcPts val="0"/>
              </a:spcBef>
              <a:spcAft>
                <a:spcPts val="0"/>
              </a:spcAft>
            </a:pPr>
            <a:endParaRPr lang="en-US" sz="1800">
              <a:solidFill>
                <a:prstClr val="black"/>
              </a:solidFill>
              <a:latin typeface="Calibri"/>
              <a:ea typeface="+mn-ea"/>
            </a:endParaRPr>
          </a:p>
        </p:txBody>
      </p:sp>
      <p:sp>
        <p:nvSpPr>
          <p:cNvPr id="26667" name="Oval 113"/>
          <p:cNvSpPr>
            <a:spLocks noChangeArrowheads="1"/>
          </p:cNvSpPr>
          <p:nvPr/>
        </p:nvSpPr>
        <p:spPr bwMode="auto">
          <a:xfrm>
            <a:off x="7499350" y="5237163"/>
            <a:ext cx="112713" cy="127000"/>
          </a:xfrm>
          <a:prstGeom prst="ellipse">
            <a:avLst/>
          </a:prstGeom>
          <a:solidFill>
            <a:schemeClr val="accent1"/>
          </a:solidFill>
          <a:ln w="28575">
            <a:solidFill>
              <a:schemeClr val="accent1"/>
            </a:solidFill>
            <a:round/>
            <a:headEnd/>
            <a:tailEnd/>
          </a:ln>
        </p:spPr>
        <p:txBody>
          <a:bodyPr anchor="ctr">
            <a:prstTxWarp prst="textNoShape">
              <a:avLst/>
            </a:prstTxWarp>
            <a:spAutoFit/>
          </a:bodyPr>
          <a:lstStyle/>
          <a:p>
            <a:pPr defTabSz="457200" eaLnBrk="1" fontAlgn="auto" hangingPunct="1">
              <a:spcBef>
                <a:spcPts val="0"/>
              </a:spcBef>
              <a:spcAft>
                <a:spcPts val="0"/>
              </a:spcAft>
            </a:pPr>
            <a:endParaRPr lang="en-US" sz="1800">
              <a:solidFill>
                <a:prstClr val="black"/>
              </a:solidFill>
              <a:latin typeface="Calibri"/>
              <a:ea typeface="+mn-ea"/>
            </a:endParaRPr>
          </a:p>
        </p:txBody>
      </p:sp>
      <p:sp>
        <p:nvSpPr>
          <p:cNvPr id="26668" name="Oval 114"/>
          <p:cNvSpPr>
            <a:spLocks noChangeArrowheads="1"/>
          </p:cNvSpPr>
          <p:nvPr/>
        </p:nvSpPr>
        <p:spPr bwMode="auto">
          <a:xfrm>
            <a:off x="6996113" y="5100638"/>
            <a:ext cx="112712" cy="127000"/>
          </a:xfrm>
          <a:prstGeom prst="ellipse">
            <a:avLst/>
          </a:prstGeom>
          <a:solidFill>
            <a:schemeClr val="accent1"/>
          </a:solidFill>
          <a:ln w="28575">
            <a:solidFill>
              <a:schemeClr val="accent1"/>
            </a:solidFill>
            <a:round/>
            <a:headEnd/>
            <a:tailEnd/>
          </a:ln>
        </p:spPr>
        <p:txBody>
          <a:bodyPr anchor="ctr">
            <a:prstTxWarp prst="textNoShape">
              <a:avLst/>
            </a:prstTxWarp>
            <a:spAutoFit/>
          </a:bodyPr>
          <a:lstStyle/>
          <a:p>
            <a:pPr defTabSz="457200" eaLnBrk="1" fontAlgn="auto" hangingPunct="1">
              <a:spcBef>
                <a:spcPts val="0"/>
              </a:spcBef>
              <a:spcAft>
                <a:spcPts val="0"/>
              </a:spcAft>
            </a:pPr>
            <a:endParaRPr lang="en-US" sz="1800">
              <a:solidFill>
                <a:prstClr val="black"/>
              </a:solidFill>
              <a:latin typeface="Calibri"/>
              <a:ea typeface="+mn-ea"/>
            </a:endParaRPr>
          </a:p>
        </p:txBody>
      </p:sp>
      <p:sp>
        <p:nvSpPr>
          <p:cNvPr id="26669" name="Oval 115"/>
          <p:cNvSpPr>
            <a:spLocks noChangeArrowheads="1"/>
          </p:cNvSpPr>
          <p:nvPr/>
        </p:nvSpPr>
        <p:spPr bwMode="auto">
          <a:xfrm>
            <a:off x="7070725" y="5418138"/>
            <a:ext cx="112713" cy="127000"/>
          </a:xfrm>
          <a:prstGeom prst="ellipse">
            <a:avLst/>
          </a:prstGeom>
          <a:solidFill>
            <a:schemeClr val="accent2"/>
          </a:solidFill>
          <a:ln w="28575">
            <a:solidFill>
              <a:schemeClr val="accent2"/>
            </a:solidFill>
            <a:round/>
            <a:headEnd/>
            <a:tailEnd/>
          </a:ln>
        </p:spPr>
        <p:txBody>
          <a:bodyPr anchor="ctr">
            <a:prstTxWarp prst="textNoShape">
              <a:avLst/>
            </a:prstTxWarp>
            <a:spAutoFit/>
          </a:bodyPr>
          <a:lstStyle/>
          <a:p>
            <a:pPr defTabSz="457200" eaLnBrk="1" fontAlgn="auto" hangingPunct="1">
              <a:spcBef>
                <a:spcPts val="0"/>
              </a:spcBef>
              <a:spcAft>
                <a:spcPts val="0"/>
              </a:spcAft>
            </a:pPr>
            <a:endParaRPr lang="en-US" sz="1800">
              <a:solidFill>
                <a:prstClr val="black"/>
              </a:solidFill>
              <a:latin typeface="Calibri"/>
              <a:ea typeface="+mn-ea"/>
            </a:endParaRPr>
          </a:p>
        </p:txBody>
      </p:sp>
      <p:sp>
        <p:nvSpPr>
          <p:cNvPr id="26670" name="Oval 116"/>
          <p:cNvSpPr>
            <a:spLocks noChangeArrowheads="1"/>
          </p:cNvSpPr>
          <p:nvPr/>
        </p:nvSpPr>
        <p:spPr bwMode="auto">
          <a:xfrm>
            <a:off x="6489700" y="4759325"/>
            <a:ext cx="112713" cy="127000"/>
          </a:xfrm>
          <a:prstGeom prst="ellipse">
            <a:avLst/>
          </a:prstGeom>
          <a:solidFill>
            <a:schemeClr val="accent1"/>
          </a:solidFill>
          <a:ln w="28575">
            <a:solidFill>
              <a:schemeClr val="accent1"/>
            </a:solidFill>
            <a:round/>
            <a:headEnd/>
            <a:tailEnd/>
          </a:ln>
        </p:spPr>
        <p:txBody>
          <a:bodyPr anchor="ctr">
            <a:prstTxWarp prst="textNoShape">
              <a:avLst/>
            </a:prstTxWarp>
            <a:spAutoFit/>
          </a:bodyPr>
          <a:lstStyle/>
          <a:p>
            <a:pPr defTabSz="457200" eaLnBrk="1" fontAlgn="auto" hangingPunct="1">
              <a:spcBef>
                <a:spcPts val="0"/>
              </a:spcBef>
              <a:spcAft>
                <a:spcPts val="0"/>
              </a:spcAft>
            </a:pPr>
            <a:endParaRPr lang="en-US" sz="1800">
              <a:solidFill>
                <a:prstClr val="black"/>
              </a:solidFill>
              <a:latin typeface="Calibri"/>
              <a:ea typeface="+mn-ea"/>
            </a:endParaRPr>
          </a:p>
        </p:txBody>
      </p:sp>
      <p:sp>
        <p:nvSpPr>
          <p:cNvPr id="26671" name="Oval 117"/>
          <p:cNvSpPr>
            <a:spLocks noChangeArrowheads="1"/>
          </p:cNvSpPr>
          <p:nvPr/>
        </p:nvSpPr>
        <p:spPr bwMode="auto">
          <a:xfrm>
            <a:off x="5978525" y="4881563"/>
            <a:ext cx="112713" cy="127000"/>
          </a:xfrm>
          <a:prstGeom prst="ellipse">
            <a:avLst/>
          </a:prstGeom>
          <a:solidFill>
            <a:schemeClr val="accent1"/>
          </a:solidFill>
          <a:ln w="28575">
            <a:solidFill>
              <a:schemeClr val="accent1"/>
            </a:solidFill>
            <a:round/>
            <a:headEnd/>
            <a:tailEnd/>
          </a:ln>
        </p:spPr>
        <p:txBody>
          <a:bodyPr anchor="ctr">
            <a:prstTxWarp prst="textNoShape">
              <a:avLst/>
            </a:prstTxWarp>
            <a:spAutoFit/>
          </a:bodyPr>
          <a:lstStyle/>
          <a:p>
            <a:pPr defTabSz="457200" eaLnBrk="1" fontAlgn="auto" hangingPunct="1">
              <a:spcBef>
                <a:spcPts val="0"/>
              </a:spcBef>
              <a:spcAft>
                <a:spcPts val="0"/>
              </a:spcAft>
            </a:pPr>
            <a:endParaRPr lang="en-US" sz="1800">
              <a:solidFill>
                <a:prstClr val="black"/>
              </a:solidFill>
              <a:latin typeface="Calibri"/>
              <a:ea typeface="+mn-ea"/>
            </a:endParaRPr>
          </a:p>
        </p:txBody>
      </p:sp>
      <p:sp>
        <p:nvSpPr>
          <p:cNvPr id="26672" name="Oval 118"/>
          <p:cNvSpPr>
            <a:spLocks noChangeArrowheads="1"/>
          </p:cNvSpPr>
          <p:nvPr/>
        </p:nvSpPr>
        <p:spPr bwMode="auto">
          <a:xfrm>
            <a:off x="5476875" y="4784725"/>
            <a:ext cx="112713" cy="125413"/>
          </a:xfrm>
          <a:prstGeom prst="ellipse">
            <a:avLst/>
          </a:prstGeom>
          <a:solidFill>
            <a:schemeClr val="accent1"/>
          </a:solidFill>
          <a:ln w="28575">
            <a:solidFill>
              <a:schemeClr val="accent1"/>
            </a:solidFill>
            <a:round/>
            <a:headEnd/>
            <a:tailEnd/>
          </a:ln>
        </p:spPr>
        <p:txBody>
          <a:bodyPr anchor="ctr">
            <a:prstTxWarp prst="textNoShape">
              <a:avLst/>
            </a:prstTxWarp>
            <a:spAutoFit/>
          </a:bodyPr>
          <a:lstStyle/>
          <a:p>
            <a:pPr defTabSz="457200" eaLnBrk="1" fontAlgn="auto" hangingPunct="1">
              <a:spcBef>
                <a:spcPts val="0"/>
              </a:spcBef>
              <a:spcAft>
                <a:spcPts val="0"/>
              </a:spcAft>
            </a:pPr>
            <a:endParaRPr lang="en-US" sz="1800">
              <a:solidFill>
                <a:prstClr val="black"/>
              </a:solidFill>
              <a:latin typeface="Calibri"/>
              <a:ea typeface="+mn-ea"/>
            </a:endParaRPr>
          </a:p>
        </p:txBody>
      </p:sp>
      <p:sp>
        <p:nvSpPr>
          <p:cNvPr id="26673" name="Oval 119"/>
          <p:cNvSpPr>
            <a:spLocks noChangeArrowheads="1"/>
          </p:cNvSpPr>
          <p:nvPr/>
        </p:nvSpPr>
        <p:spPr bwMode="auto">
          <a:xfrm>
            <a:off x="4965700" y="4900613"/>
            <a:ext cx="112713" cy="127000"/>
          </a:xfrm>
          <a:prstGeom prst="ellipse">
            <a:avLst/>
          </a:prstGeom>
          <a:solidFill>
            <a:schemeClr val="accent1"/>
          </a:solidFill>
          <a:ln w="28575">
            <a:solidFill>
              <a:schemeClr val="accent1"/>
            </a:solidFill>
            <a:round/>
            <a:headEnd/>
            <a:tailEnd/>
          </a:ln>
        </p:spPr>
        <p:txBody>
          <a:bodyPr anchor="ctr">
            <a:prstTxWarp prst="textNoShape">
              <a:avLst/>
            </a:prstTxWarp>
            <a:spAutoFit/>
          </a:bodyPr>
          <a:lstStyle/>
          <a:p>
            <a:pPr defTabSz="457200" eaLnBrk="1" fontAlgn="auto" hangingPunct="1">
              <a:spcBef>
                <a:spcPts val="0"/>
              </a:spcBef>
              <a:spcAft>
                <a:spcPts val="0"/>
              </a:spcAft>
            </a:pPr>
            <a:endParaRPr lang="en-US" sz="1800">
              <a:solidFill>
                <a:prstClr val="black"/>
              </a:solidFill>
              <a:latin typeface="Calibri"/>
              <a:ea typeface="+mn-ea"/>
            </a:endParaRPr>
          </a:p>
        </p:txBody>
      </p:sp>
      <p:sp>
        <p:nvSpPr>
          <p:cNvPr id="26674" name="Oval 120"/>
          <p:cNvSpPr>
            <a:spLocks noChangeArrowheads="1"/>
          </p:cNvSpPr>
          <p:nvPr/>
        </p:nvSpPr>
        <p:spPr bwMode="auto">
          <a:xfrm>
            <a:off x="4468813" y="4822825"/>
            <a:ext cx="111125" cy="127000"/>
          </a:xfrm>
          <a:prstGeom prst="ellipse">
            <a:avLst/>
          </a:prstGeom>
          <a:solidFill>
            <a:schemeClr val="accent1"/>
          </a:solidFill>
          <a:ln w="28575">
            <a:solidFill>
              <a:schemeClr val="accent1"/>
            </a:solidFill>
            <a:round/>
            <a:headEnd/>
            <a:tailEnd/>
          </a:ln>
        </p:spPr>
        <p:txBody>
          <a:bodyPr anchor="ctr">
            <a:prstTxWarp prst="textNoShape">
              <a:avLst/>
            </a:prstTxWarp>
            <a:spAutoFit/>
          </a:bodyPr>
          <a:lstStyle/>
          <a:p>
            <a:pPr defTabSz="457200" eaLnBrk="1" fontAlgn="auto" hangingPunct="1">
              <a:spcBef>
                <a:spcPts val="0"/>
              </a:spcBef>
              <a:spcAft>
                <a:spcPts val="0"/>
              </a:spcAft>
            </a:pPr>
            <a:endParaRPr lang="en-US" sz="1800">
              <a:solidFill>
                <a:prstClr val="black"/>
              </a:solidFill>
              <a:latin typeface="Calibri"/>
              <a:ea typeface="+mn-ea"/>
            </a:endParaRPr>
          </a:p>
        </p:txBody>
      </p:sp>
      <p:sp>
        <p:nvSpPr>
          <p:cNvPr id="26675" name="Oval 121"/>
          <p:cNvSpPr>
            <a:spLocks noChangeArrowheads="1"/>
          </p:cNvSpPr>
          <p:nvPr/>
        </p:nvSpPr>
        <p:spPr bwMode="auto">
          <a:xfrm>
            <a:off x="3960813" y="4575175"/>
            <a:ext cx="112712" cy="125413"/>
          </a:xfrm>
          <a:prstGeom prst="ellipse">
            <a:avLst/>
          </a:prstGeom>
          <a:solidFill>
            <a:schemeClr val="accent1"/>
          </a:solidFill>
          <a:ln w="28575">
            <a:solidFill>
              <a:schemeClr val="accent1"/>
            </a:solidFill>
            <a:round/>
            <a:headEnd/>
            <a:tailEnd/>
          </a:ln>
        </p:spPr>
        <p:txBody>
          <a:bodyPr anchor="ctr">
            <a:prstTxWarp prst="textNoShape">
              <a:avLst/>
            </a:prstTxWarp>
            <a:spAutoFit/>
          </a:bodyPr>
          <a:lstStyle/>
          <a:p>
            <a:pPr defTabSz="457200" eaLnBrk="1" fontAlgn="auto" hangingPunct="1">
              <a:spcBef>
                <a:spcPts val="0"/>
              </a:spcBef>
              <a:spcAft>
                <a:spcPts val="0"/>
              </a:spcAft>
            </a:pPr>
            <a:endParaRPr lang="en-US" sz="1800">
              <a:solidFill>
                <a:prstClr val="black"/>
              </a:solidFill>
              <a:latin typeface="Calibri"/>
              <a:ea typeface="+mn-ea"/>
            </a:endParaRPr>
          </a:p>
        </p:txBody>
      </p:sp>
      <p:sp>
        <p:nvSpPr>
          <p:cNvPr id="26676" name="Oval 122"/>
          <p:cNvSpPr>
            <a:spLocks noChangeArrowheads="1"/>
          </p:cNvSpPr>
          <p:nvPr/>
        </p:nvSpPr>
        <p:spPr bwMode="auto">
          <a:xfrm>
            <a:off x="3451225" y="4344988"/>
            <a:ext cx="112713" cy="127000"/>
          </a:xfrm>
          <a:prstGeom prst="ellipse">
            <a:avLst/>
          </a:prstGeom>
          <a:solidFill>
            <a:schemeClr val="accent1"/>
          </a:solidFill>
          <a:ln w="28575">
            <a:solidFill>
              <a:schemeClr val="accent1"/>
            </a:solidFill>
            <a:round/>
            <a:headEnd/>
            <a:tailEnd/>
          </a:ln>
        </p:spPr>
        <p:txBody>
          <a:bodyPr anchor="ctr">
            <a:prstTxWarp prst="textNoShape">
              <a:avLst/>
            </a:prstTxWarp>
            <a:spAutoFit/>
          </a:bodyPr>
          <a:lstStyle/>
          <a:p>
            <a:pPr defTabSz="457200" eaLnBrk="1" fontAlgn="auto" hangingPunct="1">
              <a:spcBef>
                <a:spcPts val="0"/>
              </a:spcBef>
              <a:spcAft>
                <a:spcPts val="0"/>
              </a:spcAft>
            </a:pPr>
            <a:endParaRPr lang="en-US" sz="1800">
              <a:solidFill>
                <a:prstClr val="black"/>
              </a:solidFill>
              <a:latin typeface="Calibri"/>
              <a:ea typeface="+mn-ea"/>
            </a:endParaRPr>
          </a:p>
        </p:txBody>
      </p:sp>
      <p:sp>
        <p:nvSpPr>
          <p:cNvPr id="26677" name="Oval 123"/>
          <p:cNvSpPr>
            <a:spLocks noChangeArrowheads="1"/>
          </p:cNvSpPr>
          <p:nvPr/>
        </p:nvSpPr>
        <p:spPr bwMode="auto">
          <a:xfrm>
            <a:off x="3529013" y="4491038"/>
            <a:ext cx="112712" cy="127000"/>
          </a:xfrm>
          <a:prstGeom prst="ellipse">
            <a:avLst/>
          </a:prstGeom>
          <a:solidFill>
            <a:schemeClr val="accent2"/>
          </a:solidFill>
          <a:ln w="28575">
            <a:solidFill>
              <a:schemeClr val="accent2"/>
            </a:solidFill>
            <a:round/>
            <a:headEnd/>
            <a:tailEnd/>
          </a:ln>
        </p:spPr>
        <p:txBody>
          <a:bodyPr anchor="ctr">
            <a:prstTxWarp prst="textNoShape">
              <a:avLst/>
            </a:prstTxWarp>
            <a:spAutoFit/>
          </a:bodyPr>
          <a:lstStyle/>
          <a:p>
            <a:pPr defTabSz="457200" eaLnBrk="1" fontAlgn="auto" hangingPunct="1">
              <a:spcBef>
                <a:spcPts val="0"/>
              </a:spcBef>
              <a:spcAft>
                <a:spcPts val="0"/>
              </a:spcAft>
            </a:pPr>
            <a:endParaRPr lang="en-US" sz="1800">
              <a:solidFill>
                <a:prstClr val="black"/>
              </a:solidFill>
              <a:latin typeface="Calibri"/>
              <a:ea typeface="+mn-ea"/>
            </a:endParaRPr>
          </a:p>
        </p:txBody>
      </p:sp>
      <p:sp>
        <p:nvSpPr>
          <p:cNvPr id="26678" name="Oval 124"/>
          <p:cNvSpPr>
            <a:spLocks noChangeArrowheads="1"/>
          </p:cNvSpPr>
          <p:nvPr/>
        </p:nvSpPr>
        <p:spPr bwMode="auto">
          <a:xfrm>
            <a:off x="3022600" y="3800475"/>
            <a:ext cx="112713" cy="125413"/>
          </a:xfrm>
          <a:prstGeom prst="ellipse">
            <a:avLst/>
          </a:prstGeom>
          <a:solidFill>
            <a:schemeClr val="accent2"/>
          </a:solidFill>
          <a:ln w="28575">
            <a:solidFill>
              <a:schemeClr val="accent2"/>
            </a:solidFill>
            <a:round/>
            <a:headEnd/>
            <a:tailEnd/>
          </a:ln>
        </p:spPr>
        <p:txBody>
          <a:bodyPr anchor="ctr">
            <a:prstTxWarp prst="textNoShape">
              <a:avLst/>
            </a:prstTxWarp>
            <a:spAutoFit/>
          </a:bodyPr>
          <a:lstStyle/>
          <a:p>
            <a:pPr defTabSz="457200" eaLnBrk="1" fontAlgn="auto" hangingPunct="1">
              <a:spcBef>
                <a:spcPts val="0"/>
              </a:spcBef>
              <a:spcAft>
                <a:spcPts val="0"/>
              </a:spcAft>
            </a:pPr>
            <a:endParaRPr lang="en-US" sz="1800">
              <a:solidFill>
                <a:prstClr val="black"/>
              </a:solidFill>
              <a:latin typeface="Calibri"/>
              <a:ea typeface="+mn-ea"/>
            </a:endParaRPr>
          </a:p>
        </p:txBody>
      </p:sp>
      <p:sp>
        <p:nvSpPr>
          <p:cNvPr id="26679" name="Oval 125"/>
          <p:cNvSpPr>
            <a:spLocks noChangeArrowheads="1"/>
          </p:cNvSpPr>
          <p:nvPr/>
        </p:nvSpPr>
        <p:spPr bwMode="auto">
          <a:xfrm>
            <a:off x="2511425" y="3235325"/>
            <a:ext cx="112713" cy="125413"/>
          </a:xfrm>
          <a:prstGeom prst="ellipse">
            <a:avLst/>
          </a:prstGeom>
          <a:solidFill>
            <a:schemeClr val="accent2"/>
          </a:solidFill>
          <a:ln w="28575">
            <a:solidFill>
              <a:schemeClr val="accent2"/>
            </a:solidFill>
            <a:round/>
            <a:headEnd/>
            <a:tailEnd/>
          </a:ln>
        </p:spPr>
        <p:txBody>
          <a:bodyPr anchor="ctr">
            <a:prstTxWarp prst="textNoShape">
              <a:avLst/>
            </a:prstTxWarp>
            <a:spAutoFit/>
          </a:bodyPr>
          <a:lstStyle/>
          <a:p>
            <a:pPr defTabSz="457200" eaLnBrk="1" fontAlgn="auto" hangingPunct="1">
              <a:spcBef>
                <a:spcPts val="0"/>
              </a:spcBef>
              <a:spcAft>
                <a:spcPts val="0"/>
              </a:spcAft>
            </a:pPr>
            <a:endParaRPr lang="en-US" sz="1800">
              <a:solidFill>
                <a:prstClr val="black"/>
              </a:solidFill>
              <a:latin typeface="Calibri"/>
              <a:ea typeface="+mn-ea"/>
            </a:endParaRPr>
          </a:p>
        </p:txBody>
      </p:sp>
      <p:sp>
        <p:nvSpPr>
          <p:cNvPr id="26680" name="Oval 126"/>
          <p:cNvSpPr>
            <a:spLocks noChangeArrowheads="1"/>
          </p:cNvSpPr>
          <p:nvPr/>
        </p:nvSpPr>
        <p:spPr bwMode="auto">
          <a:xfrm>
            <a:off x="2436813" y="4189413"/>
            <a:ext cx="112712" cy="127000"/>
          </a:xfrm>
          <a:prstGeom prst="ellipse">
            <a:avLst/>
          </a:prstGeom>
          <a:solidFill>
            <a:schemeClr val="accent1"/>
          </a:solidFill>
          <a:ln w="28575">
            <a:solidFill>
              <a:schemeClr val="accent1"/>
            </a:solidFill>
            <a:round/>
            <a:headEnd/>
            <a:tailEnd/>
          </a:ln>
        </p:spPr>
        <p:txBody>
          <a:bodyPr anchor="ctr">
            <a:prstTxWarp prst="textNoShape">
              <a:avLst/>
            </a:prstTxWarp>
            <a:spAutoFit/>
          </a:bodyPr>
          <a:lstStyle/>
          <a:p>
            <a:pPr defTabSz="457200" eaLnBrk="1" fontAlgn="auto" hangingPunct="1">
              <a:spcBef>
                <a:spcPts val="0"/>
              </a:spcBef>
              <a:spcAft>
                <a:spcPts val="0"/>
              </a:spcAft>
            </a:pPr>
            <a:endParaRPr lang="en-US" sz="1800">
              <a:solidFill>
                <a:prstClr val="black"/>
              </a:solidFill>
              <a:latin typeface="Calibri"/>
              <a:ea typeface="+mn-ea"/>
            </a:endParaRPr>
          </a:p>
        </p:txBody>
      </p:sp>
      <p:sp>
        <p:nvSpPr>
          <p:cNvPr id="26681" name="Oval 127"/>
          <p:cNvSpPr>
            <a:spLocks noChangeArrowheads="1"/>
          </p:cNvSpPr>
          <p:nvPr/>
        </p:nvSpPr>
        <p:spPr bwMode="auto">
          <a:xfrm>
            <a:off x="2005013" y="3911600"/>
            <a:ext cx="112712" cy="127000"/>
          </a:xfrm>
          <a:prstGeom prst="ellipse">
            <a:avLst/>
          </a:prstGeom>
          <a:solidFill>
            <a:schemeClr val="accent2"/>
          </a:solidFill>
          <a:ln w="28575">
            <a:solidFill>
              <a:schemeClr val="accent2"/>
            </a:solidFill>
            <a:round/>
            <a:headEnd/>
            <a:tailEnd/>
          </a:ln>
        </p:spPr>
        <p:txBody>
          <a:bodyPr anchor="ctr">
            <a:prstTxWarp prst="textNoShape">
              <a:avLst/>
            </a:prstTxWarp>
            <a:spAutoFit/>
          </a:bodyPr>
          <a:lstStyle/>
          <a:p>
            <a:pPr defTabSz="457200" eaLnBrk="1" fontAlgn="auto" hangingPunct="1">
              <a:spcBef>
                <a:spcPts val="0"/>
              </a:spcBef>
              <a:spcAft>
                <a:spcPts val="0"/>
              </a:spcAft>
            </a:pPr>
            <a:endParaRPr lang="en-US" sz="1800">
              <a:solidFill>
                <a:prstClr val="black"/>
              </a:solidFill>
              <a:latin typeface="Calibri"/>
              <a:ea typeface="+mn-ea"/>
            </a:endParaRPr>
          </a:p>
        </p:txBody>
      </p:sp>
      <p:sp>
        <p:nvSpPr>
          <p:cNvPr id="26682" name="Oval 128"/>
          <p:cNvSpPr>
            <a:spLocks noChangeArrowheads="1"/>
          </p:cNvSpPr>
          <p:nvPr/>
        </p:nvSpPr>
        <p:spPr bwMode="auto">
          <a:xfrm>
            <a:off x="1930400" y="4905375"/>
            <a:ext cx="112713" cy="127000"/>
          </a:xfrm>
          <a:prstGeom prst="ellipse">
            <a:avLst/>
          </a:prstGeom>
          <a:solidFill>
            <a:schemeClr val="accent1"/>
          </a:solidFill>
          <a:ln w="28575">
            <a:solidFill>
              <a:schemeClr val="accent1"/>
            </a:solidFill>
            <a:round/>
            <a:headEnd/>
            <a:tailEnd/>
          </a:ln>
        </p:spPr>
        <p:txBody>
          <a:bodyPr anchor="ctr">
            <a:prstTxWarp prst="textNoShape">
              <a:avLst/>
            </a:prstTxWarp>
            <a:spAutoFit/>
          </a:bodyPr>
          <a:lstStyle/>
          <a:p>
            <a:pPr defTabSz="457200" eaLnBrk="1" fontAlgn="auto" hangingPunct="1">
              <a:spcBef>
                <a:spcPts val="0"/>
              </a:spcBef>
              <a:spcAft>
                <a:spcPts val="0"/>
              </a:spcAft>
            </a:pPr>
            <a:endParaRPr lang="en-US" sz="1800">
              <a:solidFill>
                <a:prstClr val="black"/>
              </a:solidFill>
              <a:latin typeface="Calibri"/>
              <a:ea typeface="+mn-ea"/>
            </a:endParaRPr>
          </a:p>
        </p:txBody>
      </p:sp>
      <p:grpSp>
        <p:nvGrpSpPr>
          <p:cNvPr id="20" name="Group 129"/>
          <p:cNvGrpSpPr>
            <a:grpSpLocks/>
          </p:cNvGrpSpPr>
          <p:nvPr/>
        </p:nvGrpSpPr>
        <p:grpSpPr bwMode="auto">
          <a:xfrm rot="-5400000">
            <a:off x="2753520" y="4114006"/>
            <a:ext cx="493712" cy="155575"/>
            <a:chOff x="768" y="1210"/>
            <a:chExt cx="288" cy="48"/>
          </a:xfrm>
        </p:grpSpPr>
        <p:sp>
          <p:nvSpPr>
            <p:cNvPr id="26728" name="Line 130"/>
            <p:cNvSpPr>
              <a:spLocks noChangeShapeType="1"/>
            </p:cNvSpPr>
            <p:nvPr/>
          </p:nvSpPr>
          <p:spPr bwMode="auto">
            <a:xfrm>
              <a:off x="768" y="1234"/>
              <a:ext cx="288" cy="0"/>
            </a:xfrm>
            <a:prstGeom prst="line">
              <a:avLst/>
            </a:prstGeom>
            <a:noFill/>
            <a:ln w="28575">
              <a:solidFill>
                <a:schemeClr val="accent1"/>
              </a:solidFill>
              <a:round/>
              <a:headEnd type="none" w="sm" len="sm"/>
              <a:tailEnd type="none" w="sm" len="sm"/>
            </a:ln>
          </p:spPr>
          <p:txBody>
            <a:bodyPr wrap="none" anchor="ctr">
              <a:prstTxWarp prst="textNoShape">
                <a:avLst/>
              </a:prstTxWarp>
            </a:bodyPr>
            <a:lstStyle/>
            <a:p>
              <a:pPr defTabSz="457200" eaLnBrk="1" fontAlgn="auto" hangingPunct="1">
                <a:spcBef>
                  <a:spcPts val="0"/>
                </a:spcBef>
                <a:spcAft>
                  <a:spcPts val="0"/>
                </a:spcAft>
              </a:pPr>
              <a:endParaRPr lang="en-US" sz="1800">
                <a:solidFill>
                  <a:prstClr val="black"/>
                </a:solidFill>
                <a:latin typeface="Calibri"/>
                <a:ea typeface="+mn-ea"/>
              </a:endParaRPr>
            </a:p>
          </p:txBody>
        </p:sp>
        <p:sp>
          <p:nvSpPr>
            <p:cNvPr id="26729" name="Line 131"/>
            <p:cNvSpPr>
              <a:spLocks noChangeShapeType="1"/>
            </p:cNvSpPr>
            <p:nvPr/>
          </p:nvSpPr>
          <p:spPr bwMode="auto">
            <a:xfrm>
              <a:off x="1056" y="1210"/>
              <a:ext cx="0" cy="48"/>
            </a:xfrm>
            <a:prstGeom prst="line">
              <a:avLst/>
            </a:prstGeom>
            <a:noFill/>
            <a:ln w="28575">
              <a:solidFill>
                <a:schemeClr val="accent1"/>
              </a:solidFill>
              <a:round/>
              <a:headEnd type="none" w="sm" len="sm"/>
              <a:tailEnd type="none" w="sm" len="sm"/>
            </a:ln>
          </p:spPr>
          <p:txBody>
            <a:bodyPr wrap="none" anchor="ctr">
              <a:prstTxWarp prst="textNoShape">
                <a:avLst/>
              </a:prstTxWarp>
            </a:bodyPr>
            <a:lstStyle/>
            <a:p>
              <a:pPr defTabSz="457200" eaLnBrk="1" fontAlgn="auto" hangingPunct="1">
                <a:spcBef>
                  <a:spcPts val="0"/>
                </a:spcBef>
                <a:spcAft>
                  <a:spcPts val="0"/>
                </a:spcAft>
              </a:pPr>
              <a:endParaRPr lang="en-US" sz="1800">
                <a:solidFill>
                  <a:prstClr val="black"/>
                </a:solidFill>
                <a:latin typeface="Calibri"/>
                <a:ea typeface="+mn-ea"/>
              </a:endParaRPr>
            </a:p>
          </p:txBody>
        </p:sp>
        <p:sp>
          <p:nvSpPr>
            <p:cNvPr id="26730" name="Line 132"/>
            <p:cNvSpPr>
              <a:spLocks noChangeShapeType="1"/>
            </p:cNvSpPr>
            <p:nvPr/>
          </p:nvSpPr>
          <p:spPr bwMode="auto">
            <a:xfrm>
              <a:off x="768" y="1210"/>
              <a:ext cx="0" cy="48"/>
            </a:xfrm>
            <a:prstGeom prst="line">
              <a:avLst/>
            </a:prstGeom>
            <a:noFill/>
            <a:ln w="28575">
              <a:solidFill>
                <a:schemeClr val="accent1"/>
              </a:solidFill>
              <a:round/>
              <a:headEnd type="none" w="sm" len="sm"/>
              <a:tailEnd type="none" w="sm" len="sm"/>
            </a:ln>
          </p:spPr>
          <p:txBody>
            <a:bodyPr wrap="none" anchor="ctr">
              <a:prstTxWarp prst="textNoShape">
                <a:avLst/>
              </a:prstTxWarp>
            </a:bodyPr>
            <a:lstStyle/>
            <a:p>
              <a:pPr defTabSz="457200" eaLnBrk="1" fontAlgn="auto" hangingPunct="1">
                <a:spcBef>
                  <a:spcPts val="0"/>
                </a:spcBef>
                <a:spcAft>
                  <a:spcPts val="0"/>
                </a:spcAft>
              </a:pPr>
              <a:endParaRPr lang="en-US" sz="1800">
                <a:solidFill>
                  <a:prstClr val="black"/>
                </a:solidFill>
                <a:latin typeface="Calibri"/>
                <a:ea typeface="+mn-ea"/>
              </a:endParaRPr>
            </a:p>
          </p:txBody>
        </p:sp>
      </p:grpSp>
      <p:sp>
        <p:nvSpPr>
          <p:cNvPr id="26684" name="Oval 133"/>
          <p:cNvSpPr>
            <a:spLocks noChangeArrowheads="1"/>
          </p:cNvSpPr>
          <p:nvPr/>
        </p:nvSpPr>
        <p:spPr bwMode="auto">
          <a:xfrm>
            <a:off x="2935288" y="4146550"/>
            <a:ext cx="112712" cy="125413"/>
          </a:xfrm>
          <a:prstGeom prst="ellipse">
            <a:avLst/>
          </a:prstGeom>
          <a:solidFill>
            <a:schemeClr val="accent1"/>
          </a:solidFill>
          <a:ln w="28575">
            <a:solidFill>
              <a:schemeClr val="accent1"/>
            </a:solidFill>
            <a:round/>
            <a:headEnd/>
            <a:tailEnd/>
          </a:ln>
        </p:spPr>
        <p:txBody>
          <a:bodyPr anchor="ctr">
            <a:prstTxWarp prst="textNoShape">
              <a:avLst/>
            </a:prstTxWarp>
            <a:spAutoFit/>
          </a:bodyPr>
          <a:lstStyle/>
          <a:p>
            <a:pPr defTabSz="457200" eaLnBrk="1" fontAlgn="auto" hangingPunct="1">
              <a:spcBef>
                <a:spcPts val="0"/>
              </a:spcBef>
              <a:spcAft>
                <a:spcPts val="0"/>
              </a:spcAft>
            </a:pPr>
            <a:endParaRPr lang="en-US" sz="1800">
              <a:solidFill>
                <a:prstClr val="black"/>
              </a:solidFill>
              <a:latin typeface="Calibri"/>
              <a:ea typeface="+mn-ea"/>
            </a:endParaRPr>
          </a:p>
        </p:txBody>
      </p:sp>
      <p:grpSp>
        <p:nvGrpSpPr>
          <p:cNvPr id="21" name="Group 134"/>
          <p:cNvGrpSpPr>
            <a:grpSpLocks/>
          </p:cNvGrpSpPr>
          <p:nvPr/>
        </p:nvGrpSpPr>
        <p:grpSpPr bwMode="auto">
          <a:xfrm rot="-5400000">
            <a:off x="3817937" y="4787901"/>
            <a:ext cx="538163" cy="157162"/>
            <a:chOff x="768" y="1210"/>
            <a:chExt cx="288" cy="48"/>
          </a:xfrm>
        </p:grpSpPr>
        <p:sp>
          <p:nvSpPr>
            <p:cNvPr id="26725" name="Line 135"/>
            <p:cNvSpPr>
              <a:spLocks noChangeShapeType="1"/>
            </p:cNvSpPr>
            <p:nvPr/>
          </p:nvSpPr>
          <p:spPr bwMode="auto">
            <a:xfrm>
              <a:off x="768" y="1234"/>
              <a:ext cx="288" cy="0"/>
            </a:xfrm>
            <a:prstGeom prst="line">
              <a:avLst/>
            </a:prstGeom>
            <a:noFill/>
            <a:ln w="28575">
              <a:solidFill>
                <a:schemeClr val="accent2"/>
              </a:solidFill>
              <a:round/>
              <a:headEnd type="none" w="sm" len="sm"/>
              <a:tailEnd type="none" w="sm" len="sm"/>
            </a:ln>
          </p:spPr>
          <p:txBody>
            <a:bodyPr wrap="none" anchor="ctr">
              <a:prstTxWarp prst="textNoShape">
                <a:avLst/>
              </a:prstTxWarp>
            </a:bodyPr>
            <a:lstStyle/>
            <a:p>
              <a:pPr defTabSz="457200" eaLnBrk="1" fontAlgn="auto" hangingPunct="1">
                <a:spcBef>
                  <a:spcPts val="0"/>
                </a:spcBef>
                <a:spcAft>
                  <a:spcPts val="0"/>
                </a:spcAft>
              </a:pPr>
              <a:endParaRPr lang="en-US" sz="1800">
                <a:solidFill>
                  <a:prstClr val="black"/>
                </a:solidFill>
                <a:latin typeface="Calibri"/>
                <a:ea typeface="+mn-ea"/>
              </a:endParaRPr>
            </a:p>
          </p:txBody>
        </p:sp>
        <p:sp>
          <p:nvSpPr>
            <p:cNvPr id="26726" name="Line 136"/>
            <p:cNvSpPr>
              <a:spLocks noChangeShapeType="1"/>
            </p:cNvSpPr>
            <p:nvPr/>
          </p:nvSpPr>
          <p:spPr bwMode="auto">
            <a:xfrm>
              <a:off x="1056" y="1210"/>
              <a:ext cx="0" cy="48"/>
            </a:xfrm>
            <a:prstGeom prst="line">
              <a:avLst/>
            </a:prstGeom>
            <a:noFill/>
            <a:ln w="28575">
              <a:solidFill>
                <a:schemeClr val="accent2"/>
              </a:solidFill>
              <a:round/>
              <a:headEnd type="none" w="sm" len="sm"/>
              <a:tailEnd type="none" w="sm" len="sm"/>
            </a:ln>
          </p:spPr>
          <p:txBody>
            <a:bodyPr wrap="none" anchor="ctr">
              <a:prstTxWarp prst="textNoShape">
                <a:avLst/>
              </a:prstTxWarp>
            </a:bodyPr>
            <a:lstStyle/>
            <a:p>
              <a:pPr defTabSz="457200" eaLnBrk="1" fontAlgn="auto" hangingPunct="1">
                <a:spcBef>
                  <a:spcPts val="0"/>
                </a:spcBef>
                <a:spcAft>
                  <a:spcPts val="0"/>
                </a:spcAft>
              </a:pPr>
              <a:endParaRPr lang="en-US" sz="1800">
                <a:solidFill>
                  <a:prstClr val="black"/>
                </a:solidFill>
                <a:latin typeface="Calibri"/>
                <a:ea typeface="+mn-ea"/>
              </a:endParaRPr>
            </a:p>
          </p:txBody>
        </p:sp>
        <p:sp>
          <p:nvSpPr>
            <p:cNvPr id="26727" name="Line 137"/>
            <p:cNvSpPr>
              <a:spLocks noChangeShapeType="1"/>
            </p:cNvSpPr>
            <p:nvPr/>
          </p:nvSpPr>
          <p:spPr bwMode="auto">
            <a:xfrm>
              <a:off x="768" y="1210"/>
              <a:ext cx="0" cy="48"/>
            </a:xfrm>
            <a:prstGeom prst="line">
              <a:avLst/>
            </a:prstGeom>
            <a:noFill/>
            <a:ln w="28575">
              <a:solidFill>
                <a:schemeClr val="accent2"/>
              </a:solidFill>
              <a:round/>
              <a:headEnd type="none" w="sm" len="sm"/>
              <a:tailEnd type="none" w="sm" len="sm"/>
            </a:ln>
          </p:spPr>
          <p:txBody>
            <a:bodyPr wrap="none" anchor="ctr">
              <a:prstTxWarp prst="textNoShape">
                <a:avLst/>
              </a:prstTxWarp>
            </a:bodyPr>
            <a:lstStyle/>
            <a:p>
              <a:pPr defTabSz="457200" eaLnBrk="1" fontAlgn="auto" hangingPunct="1">
                <a:spcBef>
                  <a:spcPts val="0"/>
                </a:spcBef>
                <a:spcAft>
                  <a:spcPts val="0"/>
                </a:spcAft>
              </a:pPr>
              <a:endParaRPr lang="en-US" sz="1800">
                <a:solidFill>
                  <a:prstClr val="black"/>
                </a:solidFill>
                <a:latin typeface="Calibri"/>
                <a:ea typeface="+mn-ea"/>
              </a:endParaRPr>
            </a:p>
          </p:txBody>
        </p:sp>
      </p:grpSp>
      <p:sp>
        <p:nvSpPr>
          <p:cNvPr id="26686" name="Oval 138"/>
          <p:cNvSpPr>
            <a:spLocks noChangeArrowheads="1"/>
          </p:cNvSpPr>
          <p:nvPr/>
        </p:nvSpPr>
        <p:spPr bwMode="auto">
          <a:xfrm>
            <a:off x="4035425" y="4837113"/>
            <a:ext cx="112713" cy="127000"/>
          </a:xfrm>
          <a:prstGeom prst="ellipse">
            <a:avLst/>
          </a:prstGeom>
          <a:solidFill>
            <a:schemeClr val="accent2"/>
          </a:solidFill>
          <a:ln w="28575">
            <a:solidFill>
              <a:schemeClr val="accent2"/>
            </a:solidFill>
            <a:round/>
            <a:headEnd/>
            <a:tailEnd/>
          </a:ln>
        </p:spPr>
        <p:txBody>
          <a:bodyPr anchor="ctr">
            <a:prstTxWarp prst="textNoShape">
              <a:avLst/>
            </a:prstTxWarp>
            <a:spAutoFit/>
          </a:bodyPr>
          <a:lstStyle/>
          <a:p>
            <a:pPr defTabSz="457200" eaLnBrk="1" fontAlgn="auto" hangingPunct="1">
              <a:spcBef>
                <a:spcPts val="0"/>
              </a:spcBef>
              <a:spcAft>
                <a:spcPts val="0"/>
              </a:spcAft>
            </a:pPr>
            <a:endParaRPr lang="en-US" sz="1800">
              <a:solidFill>
                <a:prstClr val="black"/>
              </a:solidFill>
              <a:latin typeface="Calibri"/>
              <a:ea typeface="+mn-ea"/>
            </a:endParaRPr>
          </a:p>
        </p:txBody>
      </p:sp>
      <p:grpSp>
        <p:nvGrpSpPr>
          <p:cNvPr id="22" name="Group 139"/>
          <p:cNvGrpSpPr>
            <a:grpSpLocks/>
          </p:cNvGrpSpPr>
          <p:nvPr/>
        </p:nvGrpSpPr>
        <p:grpSpPr bwMode="auto">
          <a:xfrm rot="-5400000">
            <a:off x="4389438" y="5102225"/>
            <a:ext cx="434975" cy="155575"/>
            <a:chOff x="768" y="1210"/>
            <a:chExt cx="288" cy="48"/>
          </a:xfrm>
        </p:grpSpPr>
        <p:sp>
          <p:nvSpPr>
            <p:cNvPr id="26722" name="Line 140"/>
            <p:cNvSpPr>
              <a:spLocks noChangeShapeType="1"/>
            </p:cNvSpPr>
            <p:nvPr/>
          </p:nvSpPr>
          <p:spPr bwMode="auto">
            <a:xfrm>
              <a:off x="768" y="1234"/>
              <a:ext cx="288" cy="0"/>
            </a:xfrm>
            <a:prstGeom prst="line">
              <a:avLst/>
            </a:prstGeom>
            <a:noFill/>
            <a:ln w="28575">
              <a:solidFill>
                <a:schemeClr val="accent2"/>
              </a:solidFill>
              <a:round/>
              <a:headEnd type="none" w="sm" len="sm"/>
              <a:tailEnd type="none" w="sm" len="sm"/>
            </a:ln>
          </p:spPr>
          <p:txBody>
            <a:bodyPr wrap="none" anchor="ctr">
              <a:prstTxWarp prst="textNoShape">
                <a:avLst/>
              </a:prstTxWarp>
            </a:bodyPr>
            <a:lstStyle/>
            <a:p>
              <a:pPr defTabSz="457200" eaLnBrk="1" fontAlgn="auto" hangingPunct="1">
                <a:spcBef>
                  <a:spcPts val="0"/>
                </a:spcBef>
                <a:spcAft>
                  <a:spcPts val="0"/>
                </a:spcAft>
              </a:pPr>
              <a:endParaRPr lang="en-US" sz="1800">
                <a:solidFill>
                  <a:prstClr val="black"/>
                </a:solidFill>
                <a:latin typeface="Calibri"/>
                <a:ea typeface="+mn-ea"/>
              </a:endParaRPr>
            </a:p>
          </p:txBody>
        </p:sp>
        <p:sp>
          <p:nvSpPr>
            <p:cNvPr id="26723" name="Line 141"/>
            <p:cNvSpPr>
              <a:spLocks noChangeShapeType="1"/>
            </p:cNvSpPr>
            <p:nvPr/>
          </p:nvSpPr>
          <p:spPr bwMode="auto">
            <a:xfrm>
              <a:off x="1056" y="1210"/>
              <a:ext cx="0" cy="48"/>
            </a:xfrm>
            <a:prstGeom prst="line">
              <a:avLst/>
            </a:prstGeom>
            <a:noFill/>
            <a:ln w="28575">
              <a:solidFill>
                <a:schemeClr val="accent2"/>
              </a:solidFill>
              <a:round/>
              <a:headEnd type="none" w="sm" len="sm"/>
              <a:tailEnd type="none" w="sm" len="sm"/>
            </a:ln>
          </p:spPr>
          <p:txBody>
            <a:bodyPr wrap="none" anchor="ctr">
              <a:prstTxWarp prst="textNoShape">
                <a:avLst/>
              </a:prstTxWarp>
            </a:bodyPr>
            <a:lstStyle/>
            <a:p>
              <a:pPr defTabSz="457200" eaLnBrk="1" fontAlgn="auto" hangingPunct="1">
                <a:spcBef>
                  <a:spcPts val="0"/>
                </a:spcBef>
                <a:spcAft>
                  <a:spcPts val="0"/>
                </a:spcAft>
              </a:pPr>
              <a:endParaRPr lang="en-US" sz="1800">
                <a:solidFill>
                  <a:prstClr val="black"/>
                </a:solidFill>
                <a:latin typeface="Calibri"/>
                <a:ea typeface="+mn-ea"/>
              </a:endParaRPr>
            </a:p>
          </p:txBody>
        </p:sp>
        <p:sp>
          <p:nvSpPr>
            <p:cNvPr id="26724" name="Line 142"/>
            <p:cNvSpPr>
              <a:spLocks noChangeShapeType="1"/>
            </p:cNvSpPr>
            <p:nvPr/>
          </p:nvSpPr>
          <p:spPr bwMode="auto">
            <a:xfrm>
              <a:off x="768" y="1210"/>
              <a:ext cx="0" cy="48"/>
            </a:xfrm>
            <a:prstGeom prst="line">
              <a:avLst/>
            </a:prstGeom>
            <a:noFill/>
            <a:ln w="28575">
              <a:solidFill>
                <a:schemeClr val="accent2"/>
              </a:solidFill>
              <a:round/>
              <a:headEnd type="none" w="sm" len="sm"/>
              <a:tailEnd type="none" w="sm" len="sm"/>
            </a:ln>
          </p:spPr>
          <p:txBody>
            <a:bodyPr wrap="none" anchor="ctr">
              <a:prstTxWarp prst="textNoShape">
                <a:avLst/>
              </a:prstTxWarp>
            </a:bodyPr>
            <a:lstStyle/>
            <a:p>
              <a:pPr defTabSz="457200" eaLnBrk="1" fontAlgn="auto" hangingPunct="1">
                <a:spcBef>
                  <a:spcPts val="0"/>
                </a:spcBef>
                <a:spcAft>
                  <a:spcPts val="0"/>
                </a:spcAft>
              </a:pPr>
              <a:endParaRPr lang="en-US" sz="1800">
                <a:solidFill>
                  <a:prstClr val="black"/>
                </a:solidFill>
                <a:latin typeface="Calibri"/>
                <a:ea typeface="+mn-ea"/>
              </a:endParaRPr>
            </a:p>
          </p:txBody>
        </p:sp>
      </p:grpSp>
      <p:sp>
        <p:nvSpPr>
          <p:cNvPr id="26688" name="Oval 143"/>
          <p:cNvSpPr>
            <a:spLocks noChangeArrowheads="1"/>
          </p:cNvSpPr>
          <p:nvPr/>
        </p:nvSpPr>
        <p:spPr bwMode="auto">
          <a:xfrm>
            <a:off x="4549775" y="5159375"/>
            <a:ext cx="112713" cy="127000"/>
          </a:xfrm>
          <a:prstGeom prst="ellipse">
            <a:avLst/>
          </a:prstGeom>
          <a:solidFill>
            <a:schemeClr val="accent2"/>
          </a:solidFill>
          <a:ln w="28575">
            <a:solidFill>
              <a:schemeClr val="accent2"/>
            </a:solidFill>
            <a:round/>
            <a:headEnd/>
            <a:tailEnd/>
          </a:ln>
        </p:spPr>
        <p:txBody>
          <a:bodyPr anchor="ctr">
            <a:prstTxWarp prst="textNoShape">
              <a:avLst/>
            </a:prstTxWarp>
            <a:spAutoFit/>
          </a:bodyPr>
          <a:lstStyle/>
          <a:p>
            <a:pPr defTabSz="457200" eaLnBrk="1" fontAlgn="auto" hangingPunct="1">
              <a:spcBef>
                <a:spcPts val="0"/>
              </a:spcBef>
              <a:spcAft>
                <a:spcPts val="0"/>
              </a:spcAft>
            </a:pPr>
            <a:endParaRPr lang="en-US" sz="1800">
              <a:solidFill>
                <a:prstClr val="black"/>
              </a:solidFill>
              <a:latin typeface="Calibri"/>
              <a:ea typeface="+mn-ea"/>
            </a:endParaRPr>
          </a:p>
        </p:txBody>
      </p:sp>
      <p:grpSp>
        <p:nvGrpSpPr>
          <p:cNvPr id="23" name="Group 144"/>
          <p:cNvGrpSpPr>
            <a:grpSpLocks/>
          </p:cNvGrpSpPr>
          <p:nvPr/>
        </p:nvGrpSpPr>
        <p:grpSpPr bwMode="auto">
          <a:xfrm rot="-5400000">
            <a:off x="5320506" y="4926807"/>
            <a:ext cx="581025" cy="157162"/>
            <a:chOff x="768" y="1210"/>
            <a:chExt cx="288" cy="48"/>
          </a:xfrm>
        </p:grpSpPr>
        <p:sp>
          <p:nvSpPr>
            <p:cNvPr id="26719" name="Line 145"/>
            <p:cNvSpPr>
              <a:spLocks noChangeShapeType="1"/>
            </p:cNvSpPr>
            <p:nvPr/>
          </p:nvSpPr>
          <p:spPr bwMode="auto">
            <a:xfrm>
              <a:off x="768" y="1234"/>
              <a:ext cx="288" cy="0"/>
            </a:xfrm>
            <a:prstGeom prst="line">
              <a:avLst/>
            </a:prstGeom>
            <a:noFill/>
            <a:ln w="28575">
              <a:solidFill>
                <a:schemeClr val="accent2"/>
              </a:solidFill>
              <a:round/>
              <a:headEnd type="none" w="sm" len="sm"/>
              <a:tailEnd type="none" w="sm" len="sm"/>
            </a:ln>
          </p:spPr>
          <p:txBody>
            <a:bodyPr wrap="none" anchor="ctr">
              <a:prstTxWarp prst="textNoShape">
                <a:avLst/>
              </a:prstTxWarp>
            </a:bodyPr>
            <a:lstStyle/>
            <a:p>
              <a:pPr defTabSz="457200" eaLnBrk="1" fontAlgn="auto" hangingPunct="1">
                <a:spcBef>
                  <a:spcPts val="0"/>
                </a:spcBef>
                <a:spcAft>
                  <a:spcPts val="0"/>
                </a:spcAft>
              </a:pPr>
              <a:endParaRPr lang="en-US" sz="1800">
                <a:solidFill>
                  <a:prstClr val="black"/>
                </a:solidFill>
                <a:latin typeface="Calibri"/>
                <a:ea typeface="+mn-ea"/>
              </a:endParaRPr>
            </a:p>
          </p:txBody>
        </p:sp>
        <p:sp>
          <p:nvSpPr>
            <p:cNvPr id="26720" name="Line 146"/>
            <p:cNvSpPr>
              <a:spLocks noChangeShapeType="1"/>
            </p:cNvSpPr>
            <p:nvPr/>
          </p:nvSpPr>
          <p:spPr bwMode="auto">
            <a:xfrm>
              <a:off x="1056" y="1210"/>
              <a:ext cx="0" cy="48"/>
            </a:xfrm>
            <a:prstGeom prst="line">
              <a:avLst/>
            </a:prstGeom>
            <a:noFill/>
            <a:ln w="28575">
              <a:solidFill>
                <a:schemeClr val="accent2"/>
              </a:solidFill>
              <a:round/>
              <a:headEnd type="none" w="sm" len="sm"/>
              <a:tailEnd type="none" w="sm" len="sm"/>
            </a:ln>
          </p:spPr>
          <p:txBody>
            <a:bodyPr wrap="none" anchor="ctr">
              <a:prstTxWarp prst="textNoShape">
                <a:avLst/>
              </a:prstTxWarp>
            </a:bodyPr>
            <a:lstStyle/>
            <a:p>
              <a:pPr defTabSz="457200" eaLnBrk="1" fontAlgn="auto" hangingPunct="1">
                <a:spcBef>
                  <a:spcPts val="0"/>
                </a:spcBef>
                <a:spcAft>
                  <a:spcPts val="0"/>
                </a:spcAft>
              </a:pPr>
              <a:endParaRPr lang="en-US" sz="1800">
                <a:solidFill>
                  <a:prstClr val="black"/>
                </a:solidFill>
                <a:latin typeface="Calibri"/>
                <a:ea typeface="+mn-ea"/>
              </a:endParaRPr>
            </a:p>
          </p:txBody>
        </p:sp>
        <p:sp>
          <p:nvSpPr>
            <p:cNvPr id="26721" name="Line 147"/>
            <p:cNvSpPr>
              <a:spLocks noChangeShapeType="1"/>
            </p:cNvSpPr>
            <p:nvPr/>
          </p:nvSpPr>
          <p:spPr bwMode="auto">
            <a:xfrm>
              <a:off x="768" y="1210"/>
              <a:ext cx="0" cy="48"/>
            </a:xfrm>
            <a:prstGeom prst="line">
              <a:avLst/>
            </a:prstGeom>
            <a:noFill/>
            <a:ln w="28575">
              <a:solidFill>
                <a:schemeClr val="accent2"/>
              </a:solidFill>
              <a:round/>
              <a:headEnd type="none" w="sm" len="sm"/>
              <a:tailEnd type="none" w="sm" len="sm"/>
            </a:ln>
          </p:spPr>
          <p:txBody>
            <a:bodyPr wrap="none" anchor="ctr">
              <a:prstTxWarp prst="textNoShape">
                <a:avLst/>
              </a:prstTxWarp>
            </a:bodyPr>
            <a:lstStyle/>
            <a:p>
              <a:pPr defTabSz="457200" eaLnBrk="1" fontAlgn="auto" hangingPunct="1">
                <a:spcBef>
                  <a:spcPts val="0"/>
                </a:spcBef>
                <a:spcAft>
                  <a:spcPts val="0"/>
                </a:spcAft>
              </a:pPr>
              <a:endParaRPr lang="en-US" sz="1800">
                <a:solidFill>
                  <a:prstClr val="black"/>
                </a:solidFill>
                <a:latin typeface="Calibri"/>
                <a:ea typeface="+mn-ea"/>
              </a:endParaRPr>
            </a:p>
          </p:txBody>
        </p:sp>
      </p:grpSp>
      <p:sp>
        <p:nvSpPr>
          <p:cNvPr id="26690" name="Oval 148"/>
          <p:cNvSpPr>
            <a:spLocks noChangeArrowheads="1"/>
          </p:cNvSpPr>
          <p:nvPr/>
        </p:nvSpPr>
        <p:spPr bwMode="auto">
          <a:xfrm>
            <a:off x="5549900" y="4999038"/>
            <a:ext cx="112713" cy="127000"/>
          </a:xfrm>
          <a:prstGeom prst="ellipse">
            <a:avLst/>
          </a:prstGeom>
          <a:solidFill>
            <a:schemeClr val="accent2"/>
          </a:solidFill>
          <a:ln w="28575">
            <a:solidFill>
              <a:schemeClr val="accent2"/>
            </a:solidFill>
            <a:round/>
            <a:headEnd/>
            <a:tailEnd/>
          </a:ln>
        </p:spPr>
        <p:txBody>
          <a:bodyPr anchor="ctr">
            <a:prstTxWarp prst="textNoShape">
              <a:avLst/>
            </a:prstTxWarp>
            <a:spAutoFit/>
          </a:bodyPr>
          <a:lstStyle/>
          <a:p>
            <a:pPr defTabSz="457200" eaLnBrk="1" fontAlgn="auto" hangingPunct="1">
              <a:spcBef>
                <a:spcPts val="0"/>
              </a:spcBef>
              <a:spcAft>
                <a:spcPts val="0"/>
              </a:spcAft>
            </a:pPr>
            <a:endParaRPr lang="en-US" sz="1800">
              <a:solidFill>
                <a:prstClr val="black"/>
              </a:solidFill>
              <a:latin typeface="Calibri"/>
              <a:ea typeface="+mn-ea"/>
            </a:endParaRPr>
          </a:p>
        </p:txBody>
      </p:sp>
      <p:grpSp>
        <p:nvGrpSpPr>
          <p:cNvPr id="24" name="Group 149"/>
          <p:cNvGrpSpPr>
            <a:grpSpLocks/>
          </p:cNvGrpSpPr>
          <p:nvPr/>
        </p:nvGrpSpPr>
        <p:grpSpPr bwMode="auto">
          <a:xfrm rot="-5400000">
            <a:off x="4847432" y="4944269"/>
            <a:ext cx="547687" cy="155575"/>
            <a:chOff x="768" y="1210"/>
            <a:chExt cx="288" cy="48"/>
          </a:xfrm>
        </p:grpSpPr>
        <p:sp>
          <p:nvSpPr>
            <p:cNvPr id="26716" name="Line 150"/>
            <p:cNvSpPr>
              <a:spLocks noChangeShapeType="1"/>
            </p:cNvSpPr>
            <p:nvPr/>
          </p:nvSpPr>
          <p:spPr bwMode="auto">
            <a:xfrm>
              <a:off x="768" y="1234"/>
              <a:ext cx="288" cy="0"/>
            </a:xfrm>
            <a:prstGeom prst="line">
              <a:avLst/>
            </a:prstGeom>
            <a:noFill/>
            <a:ln w="28575">
              <a:solidFill>
                <a:schemeClr val="accent2"/>
              </a:solidFill>
              <a:round/>
              <a:headEnd type="none" w="sm" len="sm"/>
              <a:tailEnd type="none" w="sm" len="sm"/>
            </a:ln>
          </p:spPr>
          <p:txBody>
            <a:bodyPr wrap="none" anchor="ctr">
              <a:prstTxWarp prst="textNoShape">
                <a:avLst/>
              </a:prstTxWarp>
            </a:bodyPr>
            <a:lstStyle/>
            <a:p>
              <a:pPr defTabSz="457200" eaLnBrk="1" fontAlgn="auto" hangingPunct="1">
                <a:spcBef>
                  <a:spcPts val="0"/>
                </a:spcBef>
                <a:spcAft>
                  <a:spcPts val="0"/>
                </a:spcAft>
              </a:pPr>
              <a:endParaRPr lang="en-US" sz="1800">
                <a:solidFill>
                  <a:prstClr val="black"/>
                </a:solidFill>
                <a:latin typeface="Calibri"/>
                <a:ea typeface="+mn-ea"/>
              </a:endParaRPr>
            </a:p>
          </p:txBody>
        </p:sp>
        <p:sp>
          <p:nvSpPr>
            <p:cNvPr id="26717" name="Line 151"/>
            <p:cNvSpPr>
              <a:spLocks noChangeShapeType="1"/>
            </p:cNvSpPr>
            <p:nvPr/>
          </p:nvSpPr>
          <p:spPr bwMode="auto">
            <a:xfrm>
              <a:off x="1056" y="1210"/>
              <a:ext cx="0" cy="48"/>
            </a:xfrm>
            <a:prstGeom prst="line">
              <a:avLst/>
            </a:prstGeom>
            <a:noFill/>
            <a:ln w="28575">
              <a:solidFill>
                <a:schemeClr val="accent2"/>
              </a:solidFill>
              <a:round/>
              <a:headEnd type="none" w="sm" len="sm"/>
              <a:tailEnd type="none" w="sm" len="sm"/>
            </a:ln>
          </p:spPr>
          <p:txBody>
            <a:bodyPr wrap="none" anchor="ctr">
              <a:prstTxWarp prst="textNoShape">
                <a:avLst/>
              </a:prstTxWarp>
            </a:bodyPr>
            <a:lstStyle/>
            <a:p>
              <a:pPr defTabSz="457200" eaLnBrk="1" fontAlgn="auto" hangingPunct="1">
                <a:spcBef>
                  <a:spcPts val="0"/>
                </a:spcBef>
                <a:spcAft>
                  <a:spcPts val="0"/>
                </a:spcAft>
              </a:pPr>
              <a:endParaRPr lang="en-US" sz="1800">
                <a:solidFill>
                  <a:prstClr val="black"/>
                </a:solidFill>
                <a:latin typeface="Calibri"/>
                <a:ea typeface="+mn-ea"/>
              </a:endParaRPr>
            </a:p>
          </p:txBody>
        </p:sp>
        <p:sp>
          <p:nvSpPr>
            <p:cNvPr id="26718" name="Line 152"/>
            <p:cNvSpPr>
              <a:spLocks noChangeShapeType="1"/>
            </p:cNvSpPr>
            <p:nvPr/>
          </p:nvSpPr>
          <p:spPr bwMode="auto">
            <a:xfrm>
              <a:off x="768" y="1210"/>
              <a:ext cx="0" cy="48"/>
            </a:xfrm>
            <a:prstGeom prst="line">
              <a:avLst/>
            </a:prstGeom>
            <a:noFill/>
            <a:ln w="28575">
              <a:solidFill>
                <a:schemeClr val="accent2"/>
              </a:solidFill>
              <a:round/>
              <a:headEnd type="none" w="sm" len="sm"/>
              <a:tailEnd type="none" w="sm" len="sm"/>
            </a:ln>
          </p:spPr>
          <p:txBody>
            <a:bodyPr wrap="none" anchor="ctr">
              <a:prstTxWarp prst="textNoShape">
                <a:avLst/>
              </a:prstTxWarp>
            </a:bodyPr>
            <a:lstStyle/>
            <a:p>
              <a:pPr defTabSz="457200" eaLnBrk="1" fontAlgn="auto" hangingPunct="1">
                <a:spcBef>
                  <a:spcPts val="0"/>
                </a:spcBef>
                <a:spcAft>
                  <a:spcPts val="0"/>
                </a:spcAft>
              </a:pPr>
              <a:endParaRPr lang="en-US" sz="1800">
                <a:solidFill>
                  <a:prstClr val="black"/>
                </a:solidFill>
                <a:latin typeface="Calibri"/>
                <a:ea typeface="+mn-ea"/>
              </a:endParaRPr>
            </a:p>
          </p:txBody>
        </p:sp>
      </p:grpSp>
      <p:sp>
        <p:nvSpPr>
          <p:cNvPr id="26692" name="Oval 153"/>
          <p:cNvSpPr>
            <a:spLocks noChangeArrowheads="1"/>
          </p:cNvSpPr>
          <p:nvPr/>
        </p:nvSpPr>
        <p:spPr bwMode="auto">
          <a:xfrm>
            <a:off x="5065713" y="5032375"/>
            <a:ext cx="112712" cy="127000"/>
          </a:xfrm>
          <a:prstGeom prst="ellipse">
            <a:avLst/>
          </a:prstGeom>
          <a:solidFill>
            <a:schemeClr val="accent2"/>
          </a:solidFill>
          <a:ln w="28575">
            <a:solidFill>
              <a:schemeClr val="accent2"/>
            </a:solidFill>
            <a:round/>
            <a:headEnd/>
            <a:tailEnd/>
          </a:ln>
        </p:spPr>
        <p:txBody>
          <a:bodyPr anchor="ctr">
            <a:prstTxWarp prst="textNoShape">
              <a:avLst/>
            </a:prstTxWarp>
            <a:spAutoFit/>
          </a:bodyPr>
          <a:lstStyle/>
          <a:p>
            <a:pPr defTabSz="457200" eaLnBrk="1" fontAlgn="auto" hangingPunct="1">
              <a:spcBef>
                <a:spcPts val="0"/>
              </a:spcBef>
              <a:spcAft>
                <a:spcPts val="0"/>
              </a:spcAft>
            </a:pPr>
            <a:endParaRPr lang="en-US" sz="1800">
              <a:solidFill>
                <a:prstClr val="black"/>
              </a:solidFill>
              <a:latin typeface="Calibri"/>
              <a:ea typeface="+mn-ea"/>
            </a:endParaRPr>
          </a:p>
        </p:txBody>
      </p:sp>
      <p:grpSp>
        <p:nvGrpSpPr>
          <p:cNvPr id="25" name="Group 154"/>
          <p:cNvGrpSpPr>
            <a:grpSpLocks/>
          </p:cNvGrpSpPr>
          <p:nvPr/>
        </p:nvGrpSpPr>
        <p:grpSpPr bwMode="auto">
          <a:xfrm rot="-5400000">
            <a:off x="5834857" y="5085556"/>
            <a:ext cx="566738" cy="155575"/>
            <a:chOff x="768" y="1210"/>
            <a:chExt cx="288" cy="48"/>
          </a:xfrm>
        </p:grpSpPr>
        <p:sp>
          <p:nvSpPr>
            <p:cNvPr id="26713" name="Line 155"/>
            <p:cNvSpPr>
              <a:spLocks noChangeShapeType="1"/>
            </p:cNvSpPr>
            <p:nvPr/>
          </p:nvSpPr>
          <p:spPr bwMode="auto">
            <a:xfrm>
              <a:off x="768" y="1234"/>
              <a:ext cx="288" cy="0"/>
            </a:xfrm>
            <a:prstGeom prst="line">
              <a:avLst/>
            </a:prstGeom>
            <a:noFill/>
            <a:ln w="28575">
              <a:solidFill>
                <a:schemeClr val="accent2"/>
              </a:solidFill>
              <a:round/>
              <a:headEnd type="none" w="sm" len="sm"/>
              <a:tailEnd type="none" w="sm" len="sm"/>
            </a:ln>
          </p:spPr>
          <p:txBody>
            <a:bodyPr wrap="none" anchor="ctr">
              <a:prstTxWarp prst="textNoShape">
                <a:avLst/>
              </a:prstTxWarp>
            </a:bodyPr>
            <a:lstStyle/>
            <a:p>
              <a:pPr defTabSz="457200" eaLnBrk="1" fontAlgn="auto" hangingPunct="1">
                <a:spcBef>
                  <a:spcPts val="0"/>
                </a:spcBef>
                <a:spcAft>
                  <a:spcPts val="0"/>
                </a:spcAft>
              </a:pPr>
              <a:endParaRPr lang="en-US" sz="1800">
                <a:solidFill>
                  <a:prstClr val="black"/>
                </a:solidFill>
                <a:latin typeface="Calibri"/>
                <a:ea typeface="+mn-ea"/>
              </a:endParaRPr>
            </a:p>
          </p:txBody>
        </p:sp>
        <p:sp>
          <p:nvSpPr>
            <p:cNvPr id="26714" name="Line 156"/>
            <p:cNvSpPr>
              <a:spLocks noChangeShapeType="1"/>
            </p:cNvSpPr>
            <p:nvPr/>
          </p:nvSpPr>
          <p:spPr bwMode="auto">
            <a:xfrm>
              <a:off x="1056" y="1210"/>
              <a:ext cx="0" cy="48"/>
            </a:xfrm>
            <a:prstGeom prst="line">
              <a:avLst/>
            </a:prstGeom>
            <a:noFill/>
            <a:ln w="28575">
              <a:solidFill>
                <a:schemeClr val="accent2"/>
              </a:solidFill>
              <a:round/>
              <a:headEnd type="none" w="sm" len="sm"/>
              <a:tailEnd type="none" w="sm" len="sm"/>
            </a:ln>
          </p:spPr>
          <p:txBody>
            <a:bodyPr wrap="none" anchor="ctr">
              <a:prstTxWarp prst="textNoShape">
                <a:avLst/>
              </a:prstTxWarp>
            </a:bodyPr>
            <a:lstStyle/>
            <a:p>
              <a:pPr defTabSz="457200" eaLnBrk="1" fontAlgn="auto" hangingPunct="1">
                <a:spcBef>
                  <a:spcPts val="0"/>
                </a:spcBef>
                <a:spcAft>
                  <a:spcPts val="0"/>
                </a:spcAft>
              </a:pPr>
              <a:endParaRPr lang="en-US" sz="1800">
                <a:solidFill>
                  <a:prstClr val="black"/>
                </a:solidFill>
                <a:latin typeface="Calibri"/>
                <a:ea typeface="+mn-ea"/>
              </a:endParaRPr>
            </a:p>
          </p:txBody>
        </p:sp>
        <p:sp>
          <p:nvSpPr>
            <p:cNvPr id="26715" name="Line 157"/>
            <p:cNvSpPr>
              <a:spLocks noChangeShapeType="1"/>
            </p:cNvSpPr>
            <p:nvPr/>
          </p:nvSpPr>
          <p:spPr bwMode="auto">
            <a:xfrm>
              <a:off x="768" y="1210"/>
              <a:ext cx="0" cy="48"/>
            </a:xfrm>
            <a:prstGeom prst="line">
              <a:avLst/>
            </a:prstGeom>
            <a:noFill/>
            <a:ln w="28575">
              <a:solidFill>
                <a:schemeClr val="accent2"/>
              </a:solidFill>
              <a:round/>
              <a:headEnd type="none" w="sm" len="sm"/>
              <a:tailEnd type="none" w="sm" len="sm"/>
            </a:ln>
          </p:spPr>
          <p:txBody>
            <a:bodyPr wrap="none" anchor="ctr">
              <a:prstTxWarp prst="textNoShape">
                <a:avLst/>
              </a:prstTxWarp>
            </a:bodyPr>
            <a:lstStyle/>
            <a:p>
              <a:pPr defTabSz="457200" eaLnBrk="1" fontAlgn="auto" hangingPunct="1">
                <a:spcBef>
                  <a:spcPts val="0"/>
                </a:spcBef>
                <a:spcAft>
                  <a:spcPts val="0"/>
                </a:spcAft>
              </a:pPr>
              <a:endParaRPr lang="en-US" sz="1800">
                <a:solidFill>
                  <a:prstClr val="black"/>
                </a:solidFill>
                <a:latin typeface="Calibri"/>
                <a:ea typeface="+mn-ea"/>
              </a:endParaRPr>
            </a:p>
          </p:txBody>
        </p:sp>
      </p:grpSp>
      <p:sp>
        <p:nvSpPr>
          <p:cNvPr id="26694" name="Oval 158"/>
          <p:cNvSpPr>
            <a:spLocks noChangeArrowheads="1"/>
          </p:cNvSpPr>
          <p:nvPr/>
        </p:nvSpPr>
        <p:spPr bwMode="auto">
          <a:xfrm>
            <a:off x="6065838" y="5183188"/>
            <a:ext cx="112712" cy="127000"/>
          </a:xfrm>
          <a:prstGeom prst="ellipse">
            <a:avLst/>
          </a:prstGeom>
          <a:solidFill>
            <a:schemeClr val="accent2"/>
          </a:solidFill>
          <a:ln w="28575">
            <a:solidFill>
              <a:schemeClr val="accent2"/>
            </a:solidFill>
            <a:round/>
            <a:headEnd/>
            <a:tailEnd/>
          </a:ln>
        </p:spPr>
        <p:txBody>
          <a:bodyPr anchor="ctr">
            <a:prstTxWarp prst="textNoShape">
              <a:avLst/>
            </a:prstTxWarp>
            <a:spAutoFit/>
          </a:bodyPr>
          <a:lstStyle/>
          <a:p>
            <a:pPr defTabSz="457200" eaLnBrk="1" fontAlgn="auto" hangingPunct="1">
              <a:spcBef>
                <a:spcPts val="0"/>
              </a:spcBef>
              <a:spcAft>
                <a:spcPts val="0"/>
              </a:spcAft>
            </a:pPr>
            <a:endParaRPr lang="en-US" sz="1800">
              <a:solidFill>
                <a:prstClr val="black"/>
              </a:solidFill>
              <a:latin typeface="Calibri"/>
              <a:ea typeface="+mn-ea"/>
            </a:endParaRPr>
          </a:p>
        </p:txBody>
      </p:sp>
      <p:grpSp>
        <p:nvGrpSpPr>
          <p:cNvPr id="26" name="Group 159"/>
          <p:cNvGrpSpPr>
            <a:grpSpLocks/>
          </p:cNvGrpSpPr>
          <p:nvPr/>
        </p:nvGrpSpPr>
        <p:grpSpPr bwMode="auto">
          <a:xfrm rot="-5400000">
            <a:off x="6357938" y="5205413"/>
            <a:ext cx="523875" cy="155575"/>
            <a:chOff x="768" y="1210"/>
            <a:chExt cx="288" cy="48"/>
          </a:xfrm>
        </p:grpSpPr>
        <p:sp>
          <p:nvSpPr>
            <p:cNvPr id="26710" name="Line 160"/>
            <p:cNvSpPr>
              <a:spLocks noChangeShapeType="1"/>
            </p:cNvSpPr>
            <p:nvPr/>
          </p:nvSpPr>
          <p:spPr bwMode="auto">
            <a:xfrm>
              <a:off x="768" y="1234"/>
              <a:ext cx="288" cy="0"/>
            </a:xfrm>
            <a:prstGeom prst="line">
              <a:avLst/>
            </a:prstGeom>
            <a:noFill/>
            <a:ln w="28575">
              <a:solidFill>
                <a:schemeClr val="accent2"/>
              </a:solidFill>
              <a:round/>
              <a:headEnd type="none" w="sm" len="sm"/>
              <a:tailEnd type="none" w="sm" len="sm"/>
            </a:ln>
          </p:spPr>
          <p:txBody>
            <a:bodyPr wrap="none" anchor="ctr">
              <a:prstTxWarp prst="textNoShape">
                <a:avLst/>
              </a:prstTxWarp>
            </a:bodyPr>
            <a:lstStyle/>
            <a:p>
              <a:pPr defTabSz="457200" eaLnBrk="1" fontAlgn="auto" hangingPunct="1">
                <a:spcBef>
                  <a:spcPts val="0"/>
                </a:spcBef>
                <a:spcAft>
                  <a:spcPts val="0"/>
                </a:spcAft>
              </a:pPr>
              <a:endParaRPr lang="en-US" sz="1800">
                <a:solidFill>
                  <a:prstClr val="black"/>
                </a:solidFill>
                <a:latin typeface="Calibri"/>
                <a:ea typeface="+mn-ea"/>
              </a:endParaRPr>
            </a:p>
          </p:txBody>
        </p:sp>
        <p:sp>
          <p:nvSpPr>
            <p:cNvPr id="26711" name="Line 161"/>
            <p:cNvSpPr>
              <a:spLocks noChangeShapeType="1"/>
            </p:cNvSpPr>
            <p:nvPr/>
          </p:nvSpPr>
          <p:spPr bwMode="auto">
            <a:xfrm>
              <a:off x="1056" y="1210"/>
              <a:ext cx="0" cy="48"/>
            </a:xfrm>
            <a:prstGeom prst="line">
              <a:avLst/>
            </a:prstGeom>
            <a:noFill/>
            <a:ln w="28575">
              <a:solidFill>
                <a:schemeClr val="accent2"/>
              </a:solidFill>
              <a:round/>
              <a:headEnd type="none" w="sm" len="sm"/>
              <a:tailEnd type="none" w="sm" len="sm"/>
            </a:ln>
          </p:spPr>
          <p:txBody>
            <a:bodyPr wrap="none" anchor="ctr">
              <a:prstTxWarp prst="textNoShape">
                <a:avLst/>
              </a:prstTxWarp>
            </a:bodyPr>
            <a:lstStyle/>
            <a:p>
              <a:pPr defTabSz="457200" eaLnBrk="1" fontAlgn="auto" hangingPunct="1">
                <a:spcBef>
                  <a:spcPts val="0"/>
                </a:spcBef>
                <a:spcAft>
                  <a:spcPts val="0"/>
                </a:spcAft>
              </a:pPr>
              <a:endParaRPr lang="en-US" sz="1800">
                <a:solidFill>
                  <a:prstClr val="black"/>
                </a:solidFill>
                <a:latin typeface="Calibri"/>
                <a:ea typeface="+mn-ea"/>
              </a:endParaRPr>
            </a:p>
          </p:txBody>
        </p:sp>
        <p:sp>
          <p:nvSpPr>
            <p:cNvPr id="26712" name="Line 162"/>
            <p:cNvSpPr>
              <a:spLocks noChangeShapeType="1"/>
            </p:cNvSpPr>
            <p:nvPr/>
          </p:nvSpPr>
          <p:spPr bwMode="auto">
            <a:xfrm>
              <a:off x="768" y="1210"/>
              <a:ext cx="0" cy="48"/>
            </a:xfrm>
            <a:prstGeom prst="line">
              <a:avLst/>
            </a:prstGeom>
            <a:noFill/>
            <a:ln w="28575">
              <a:solidFill>
                <a:schemeClr val="accent2"/>
              </a:solidFill>
              <a:round/>
              <a:headEnd type="none" w="sm" len="sm"/>
              <a:tailEnd type="none" w="sm" len="sm"/>
            </a:ln>
          </p:spPr>
          <p:txBody>
            <a:bodyPr wrap="none" anchor="ctr">
              <a:prstTxWarp prst="textNoShape">
                <a:avLst/>
              </a:prstTxWarp>
            </a:bodyPr>
            <a:lstStyle/>
            <a:p>
              <a:pPr defTabSz="457200" eaLnBrk="1" fontAlgn="auto" hangingPunct="1">
                <a:spcBef>
                  <a:spcPts val="0"/>
                </a:spcBef>
                <a:spcAft>
                  <a:spcPts val="0"/>
                </a:spcAft>
              </a:pPr>
              <a:endParaRPr lang="en-US" sz="1800">
                <a:solidFill>
                  <a:prstClr val="black"/>
                </a:solidFill>
                <a:latin typeface="Calibri"/>
                <a:ea typeface="+mn-ea"/>
              </a:endParaRPr>
            </a:p>
          </p:txBody>
        </p:sp>
      </p:grpSp>
      <p:sp>
        <p:nvSpPr>
          <p:cNvPr id="26696" name="Oval 163"/>
          <p:cNvSpPr>
            <a:spLocks noChangeArrowheads="1"/>
          </p:cNvSpPr>
          <p:nvPr/>
        </p:nvSpPr>
        <p:spPr bwMode="auto">
          <a:xfrm>
            <a:off x="6559550" y="5335588"/>
            <a:ext cx="112713" cy="125412"/>
          </a:xfrm>
          <a:prstGeom prst="ellipse">
            <a:avLst/>
          </a:prstGeom>
          <a:solidFill>
            <a:schemeClr val="accent2"/>
          </a:solidFill>
          <a:ln w="28575">
            <a:solidFill>
              <a:schemeClr val="accent2"/>
            </a:solidFill>
            <a:round/>
            <a:headEnd/>
            <a:tailEnd/>
          </a:ln>
        </p:spPr>
        <p:txBody>
          <a:bodyPr anchor="ctr">
            <a:prstTxWarp prst="textNoShape">
              <a:avLst/>
            </a:prstTxWarp>
            <a:spAutoFit/>
          </a:bodyPr>
          <a:lstStyle/>
          <a:p>
            <a:pPr defTabSz="457200" eaLnBrk="1" fontAlgn="auto" hangingPunct="1">
              <a:spcBef>
                <a:spcPts val="0"/>
              </a:spcBef>
              <a:spcAft>
                <a:spcPts val="0"/>
              </a:spcAft>
            </a:pPr>
            <a:endParaRPr lang="en-US" sz="1800">
              <a:solidFill>
                <a:prstClr val="black"/>
              </a:solidFill>
              <a:latin typeface="Calibri"/>
              <a:ea typeface="+mn-ea"/>
            </a:endParaRPr>
          </a:p>
        </p:txBody>
      </p:sp>
      <p:sp>
        <p:nvSpPr>
          <p:cNvPr id="26697" name="Rectangle 164"/>
          <p:cNvSpPr>
            <a:spLocks noChangeArrowheads="1"/>
          </p:cNvSpPr>
          <p:nvPr/>
        </p:nvSpPr>
        <p:spPr bwMode="auto">
          <a:xfrm>
            <a:off x="5840413" y="2525713"/>
            <a:ext cx="2322512" cy="381000"/>
          </a:xfrm>
          <a:prstGeom prst="rect">
            <a:avLst/>
          </a:prstGeom>
          <a:noFill/>
          <a:ln w="9525">
            <a:noFill/>
            <a:miter lim="800000"/>
            <a:headEnd/>
            <a:tailEnd/>
          </a:ln>
        </p:spPr>
        <p:txBody>
          <a:bodyPr wrap="none" lIns="92075" tIns="46038" rIns="92075" bIns="46038">
            <a:prstTxWarp prst="textNoShape">
              <a:avLst/>
            </a:prstTxWarp>
            <a:spAutoFit/>
          </a:bodyPr>
          <a:lstStyle/>
          <a:p>
            <a:pPr defTabSz="457200" eaLnBrk="1" fontAlgn="auto" hangingPunct="1">
              <a:spcBef>
                <a:spcPts val="0"/>
              </a:spcBef>
              <a:spcAft>
                <a:spcPts val="0"/>
              </a:spcAft>
            </a:pPr>
            <a:r>
              <a:rPr lang="en-US" sz="1900" b="1">
                <a:solidFill>
                  <a:prstClr val="black"/>
                </a:solidFill>
                <a:latin typeface="Calibri"/>
                <a:ea typeface="Arial" charset="0"/>
                <a:cs typeface="Arial" charset="0"/>
              </a:rPr>
              <a:t>ER/PgR–  (n=1305)</a:t>
            </a:r>
          </a:p>
        </p:txBody>
      </p:sp>
      <p:grpSp>
        <p:nvGrpSpPr>
          <p:cNvPr id="27" name="Group 165"/>
          <p:cNvGrpSpPr>
            <a:grpSpLocks/>
          </p:cNvGrpSpPr>
          <p:nvPr/>
        </p:nvGrpSpPr>
        <p:grpSpPr bwMode="auto">
          <a:xfrm>
            <a:off x="5180013" y="2644775"/>
            <a:ext cx="674687" cy="142875"/>
            <a:chOff x="2664" y="1233"/>
            <a:chExt cx="468" cy="89"/>
          </a:xfrm>
        </p:grpSpPr>
        <p:sp>
          <p:nvSpPr>
            <p:cNvPr id="26708" name="Line 166"/>
            <p:cNvSpPr>
              <a:spLocks noChangeShapeType="1"/>
            </p:cNvSpPr>
            <p:nvPr/>
          </p:nvSpPr>
          <p:spPr bwMode="auto">
            <a:xfrm flipH="1">
              <a:off x="2664" y="1278"/>
              <a:ext cx="468" cy="0"/>
            </a:xfrm>
            <a:prstGeom prst="line">
              <a:avLst/>
            </a:prstGeom>
            <a:noFill/>
            <a:ln w="38100">
              <a:solidFill>
                <a:schemeClr val="accent2"/>
              </a:solidFill>
              <a:round/>
              <a:headEnd/>
              <a:tailEnd/>
            </a:ln>
          </p:spPr>
          <p:txBody>
            <a:bodyPr wrap="none" anchor="ctr">
              <a:prstTxWarp prst="textNoShape">
                <a:avLst/>
              </a:prstTxWarp>
            </a:bodyPr>
            <a:lstStyle/>
            <a:p>
              <a:pPr defTabSz="457200" eaLnBrk="1" fontAlgn="auto" hangingPunct="1">
                <a:spcBef>
                  <a:spcPts val="0"/>
                </a:spcBef>
                <a:spcAft>
                  <a:spcPts val="0"/>
                </a:spcAft>
              </a:pPr>
              <a:endParaRPr lang="en-US" sz="1800">
                <a:solidFill>
                  <a:prstClr val="black"/>
                </a:solidFill>
                <a:latin typeface="Calibri"/>
                <a:ea typeface="+mn-ea"/>
              </a:endParaRPr>
            </a:p>
          </p:txBody>
        </p:sp>
        <p:sp>
          <p:nvSpPr>
            <p:cNvPr id="26709" name="Oval 167"/>
            <p:cNvSpPr>
              <a:spLocks noChangeArrowheads="1"/>
            </p:cNvSpPr>
            <p:nvPr/>
          </p:nvSpPr>
          <p:spPr bwMode="auto">
            <a:xfrm>
              <a:off x="2854" y="1233"/>
              <a:ext cx="89" cy="89"/>
            </a:xfrm>
            <a:prstGeom prst="ellipse">
              <a:avLst/>
            </a:prstGeom>
            <a:solidFill>
              <a:schemeClr val="accent2"/>
            </a:solidFill>
            <a:ln w="38100">
              <a:solidFill>
                <a:schemeClr val="accent2"/>
              </a:solidFill>
              <a:round/>
              <a:headEnd/>
              <a:tailEnd/>
            </a:ln>
          </p:spPr>
          <p:txBody>
            <a:bodyPr anchor="ctr">
              <a:prstTxWarp prst="textNoShape">
                <a:avLst/>
              </a:prstTxWarp>
              <a:spAutoFit/>
            </a:bodyPr>
            <a:lstStyle/>
            <a:p>
              <a:pPr defTabSz="457200" eaLnBrk="1" fontAlgn="auto" hangingPunct="1">
                <a:spcBef>
                  <a:spcPts val="0"/>
                </a:spcBef>
                <a:spcAft>
                  <a:spcPts val="0"/>
                </a:spcAft>
              </a:pPr>
              <a:endParaRPr lang="en-US" sz="1800">
                <a:solidFill>
                  <a:prstClr val="black"/>
                </a:solidFill>
                <a:latin typeface="Calibri"/>
                <a:ea typeface="+mn-ea"/>
              </a:endParaRPr>
            </a:p>
          </p:txBody>
        </p:sp>
      </p:grpSp>
      <p:sp>
        <p:nvSpPr>
          <p:cNvPr id="26699" name="Rectangle 168"/>
          <p:cNvSpPr>
            <a:spLocks noChangeArrowheads="1"/>
          </p:cNvSpPr>
          <p:nvPr/>
        </p:nvSpPr>
        <p:spPr bwMode="auto">
          <a:xfrm>
            <a:off x="5840413" y="2130425"/>
            <a:ext cx="2262187" cy="381000"/>
          </a:xfrm>
          <a:prstGeom prst="rect">
            <a:avLst/>
          </a:prstGeom>
          <a:noFill/>
          <a:ln w="9525">
            <a:noFill/>
            <a:miter lim="800000"/>
            <a:headEnd/>
            <a:tailEnd/>
          </a:ln>
        </p:spPr>
        <p:txBody>
          <a:bodyPr wrap="none" lIns="92075" tIns="46038" rIns="92075" bIns="46038">
            <a:prstTxWarp prst="textNoShape">
              <a:avLst/>
            </a:prstTxWarp>
            <a:spAutoFit/>
          </a:bodyPr>
          <a:lstStyle/>
          <a:p>
            <a:pPr defTabSz="457200" eaLnBrk="1" fontAlgn="auto" hangingPunct="1">
              <a:spcBef>
                <a:spcPts val="0"/>
              </a:spcBef>
              <a:spcAft>
                <a:spcPts val="0"/>
              </a:spcAft>
            </a:pPr>
            <a:r>
              <a:rPr lang="en-US" sz="1900" b="1">
                <a:solidFill>
                  <a:prstClr val="black"/>
                </a:solidFill>
                <a:latin typeface="Calibri"/>
                <a:ea typeface="Arial" charset="0"/>
                <a:cs typeface="Arial" charset="0"/>
              </a:rPr>
              <a:t>ER/PgR+ (n=2257)</a:t>
            </a:r>
          </a:p>
        </p:txBody>
      </p:sp>
      <p:grpSp>
        <p:nvGrpSpPr>
          <p:cNvPr id="28" name="Group 169"/>
          <p:cNvGrpSpPr>
            <a:grpSpLocks/>
          </p:cNvGrpSpPr>
          <p:nvPr/>
        </p:nvGrpSpPr>
        <p:grpSpPr bwMode="auto">
          <a:xfrm>
            <a:off x="5180013" y="2249488"/>
            <a:ext cx="674687" cy="142875"/>
            <a:chOff x="2664" y="1046"/>
            <a:chExt cx="468" cy="89"/>
          </a:xfrm>
        </p:grpSpPr>
        <p:sp>
          <p:nvSpPr>
            <p:cNvPr id="26706" name="Line 170"/>
            <p:cNvSpPr>
              <a:spLocks noChangeShapeType="1"/>
            </p:cNvSpPr>
            <p:nvPr/>
          </p:nvSpPr>
          <p:spPr bwMode="auto">
            <a:xfrm flipH="1">
              <a:off x="2664" y="1091"/>
              <a:ext cx="468" cy="0"/>
            </a:xfrm>
            <a:prstGeom prst="line">
              <a:avLst/>
            </a:prstGeom>
            <a:noFill/>
            <a:ln w="38100">
              <a:solidFill>
                <a:schemeClr val="accent1"/>
              </a:solidFill>
              <a:round/>
              <a:headEnd/>
              <a:tailEnd/>
            </a:ln>
          </p:spPr>
          <p:txBody>
            <a:bodyPr wrap="none" anchor="ctr">
              <a:prstTxWarp prst="textNoShape">
                <a:avLst/>
              </a:prstTxWarp>
            </a:bodyPr>
            <a:lstStyle/>
            <a:p>
              <a:pPr defTabSz="457200" eaLnBrk="1" fontAlgn="auto" hangingPunct="1">
                <a:spcBef>
                  <a:spcPts val="0"/>
                </a:spcBef>
                <a:spcAft>
                  <a:spcPts val="0"/>
                </a:spcAft>
              </a:pPr>
              <a:endParaRPr lang="en-US" sz="1800">
                <a:solidFill>
                  <a:prstClr val="black"/>
                </a:solidFill>
                <a:latin typeface="Calibri"/>
                <a:ea typeface="+mn-ea"/>
              </a:endParaRPr>
            </a:p>
          </p:txBody>
        </p:sp>
        <p:sp>
          <p:nvSpPr>
            <p:cNvPr id="26707" name="Oval 171"/>
            <p:cNvSpPr>
              <a:spLocks noChangeArrowheads="1"/>
            </p:cNvSpPr>
            <p:nvPr/>
          </p:nvSpPr>
          <p:spPr bwMode="auto">
            <a:xfrm>
              <a:off x="2854" y="1046"/>
              <a:ext cx="89" cy="89"/>
            </a:xfrm>
            <a:prstGeom prst="ellipse">
              <a:avLst/>
            </a:prstGeom>
            <a:solidFill>
              <a:schemeClr val="accent1"/>
            </a:solidFill>
            <a:ln w="28575">
              <a:solidFill>
                <a:schemeClr val="accent1"/>
              </a:solidFill>
              <a:round/>
              <a:headEnd/>
              <a:tailEnd/>
            </a:ln>
          </p:spPr>
          <p:txBody>
            <a:bodyPr anchor="ctr">
              <a:prstTxWarp prst="textNoShape">
                <a:avLst/>
              </a:prstTxWarp>
              <a:spAutoFit/>
            </a:bodyPr>
            <a:lstStyle/>
            <a:p>
              <a:pPr defTabSz="457200" eaLnBrk="1" fontAlgn="auto" hangingPunct="1">
                <a:spcBef>
                  <a:spcPts val="0"/>
                </a:spcBef>
                <a:spcAft>
                  <a:spcPts val="0"/>
                </a:spcAft>
              </a:pPr>
              <a:endParaRPr lang="en-US" sz="1800">
                <a:solidFill>
                  <a:prstClr val="black"/>
                </a:solidFill>
                <a:latin typeface="Calibri"/>
                <a:ea typeface="+mn-ea"/>
              </a:endParaRPr>
            </a:p>
          </p:txBody>
        </p:sp>
      </p:grpSp>
      <p:sp>
        <p:nvSpPr>
          <p:cNvPr id="12460" name="Rectangle 172"/>
          <p:cNvSpPr>
            <a:spLocks noChangeArrowheads="1"/>
          </p:cNvSpPr>
          <p:nvPr/>
        </p:nvSpPr>
        <p:spPr bwMode="auto">
          <a:xfrm>
            <a:off x="0" y="228600"/>
            <a:ext cx="9144000" cy="1143000"/>
          </a:xfrm>
          <a:prstGeom prst="rect">
            <a:avLst/>
          </a:prstGeom>
          <a:noFill/>
          <a:ln w="9525">
            <a:noFill/>
            <a:miter lim="800000"/>
            <a:headEnd/>
            <a:tailEnd/>
          </a:ln>
          <a:effectLst/>
        </p:spPr>
        <p:txBody>
          <a:bodyPr anchor="b" anchorCtr="1">
            <a:prstTxWarp prst="textNoShape">
              <a:avLst/>
            </a:prstTxWarp>
          </a:bodyPr>
          <a:lstStyle/>
          <a:p>
            <a:pPr algn="ctr" defTabSz="457200" eaLnBrk="1" fontAlgn="auto" hangingPunct="1">
              <a:spcBef>
                <a:spcPts val="0"/>
              </a:spcBef>
              <a:spcAft>
                <a:spcPts val="0"/>
              </a:spcAft>
            </a:pPr>
            <a:r>
              <a:rPr lang="en-US" sz="2800" b="1" dirty="0">
                <a:solidFill>
                  <a:srgbClr val="7030A0"/>
                </a:solidFill>
                <a:latin typeface="Arial" panose="020B0604020202020204" pitchFamily="34" charset="0"/>
                <a:ea typeface="+mn-ea"/>
                <a:cs typeface="Arial" panose="020B0604020202020204" pitchFamily="34" charset="0"/>
              </a:rPr>
              <a:t>The Long Tail of ER-Positive Breast Cancer</a:t>
            </a:r>
          </a:p>
        </p:txBody>
      </p:sp>
      <p:cxnSp>
        <p:nvCxnSpPr>
          <p:cNvPr id="176" name="Straight Arrow Connector 175"/>
          <p:cNvCxnSpPr/>
          <p:nvPr/>
        </p:nvCxnSpPr>
        <p:spPr>
          <a:xfrm rot="10800000" flipV="1">
            <a:off x="2649538" y="2178050"/>
            <a:ext cx="1119187" cy="93186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8" name="Straight Arrow Connector 177"/>
          <p:cNvCxnSpPr/>
          <p:nvPr/>
        </p:nvCxnSpPr>
        <p:spPr>
          <a:xfrm rot="10800000" flipV="1">
            <a:off x="5276850" y="3911600"/>
            <a:ext cx="1689100" cy="65246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6704" name="TextBox 178"/>
          <p:cNvSpPr txBox="1">
            <a:spLocks noChangeArrowheads="1"/>
          </p:cNvSpPr>
          <p:nvPr/>
        </p:nvSpPr>
        <p:spPr bwMode="auto">
          <a:xfrm>
            <a:off x="3000375" y="1752600"/>
            <a:ext cx="1690688" cy="461963"/>
          </a:xfrm>
          <a:prstGeom prst="rect">
            <a:avLst/>
          </a:prstGeom>
          <a:noFill/>
          <a:ln w="9525">
            <a:noFill/>
            <a:miter lim="800000"/>
            <a:headEnd/>
            <a:tailEnd/>
          </a:ln>
        </p:spPr>
        <p:txBody>
          <a:bodyPr wrap="none">
            <a:prstTxWarp prst="textNoShape">
              <a:avLst/>
            </a:prstTxWarp>
            <a:spAutoFit/>
          </a:bodyPr>
          <a:lstStyle/>
          <a:p>
            <a:pPr defTabSz="457200" eaLnBrk="1" fontAlgn="auto" hangingPunct="1">
              <a:spcBef>
                <a:spcPts val="0"/>
              </a:spcBef>
              <a:spcAft>
                <a:spcPts val="0"/>
              </a:spcAft>
            </a:pPr>
            <a:r>
              <a:rPr lang="en-US">
                <a:solidFill>
                  <a:prstClr val="black"/>
                </a:solidFill>
                <a:latin typeface="Calibri"/>
                <a:ea typeface="+mn-ea"/>
              </a:rPr>
              <a:t>Initial Peak</a:t>
            </a:r>
          </a:p>
        </p:txBody>
      </p:sp>
      <p:sp>
        <p:nvSpPr>
          <p:cNvPr id="26705" name="TextBox 179"/>
          <p:cNvSpPr txBox="1">
            <a:spLocks noChangeArrowheads="1"/>
          </p:cNvSpPr>
          <p:nvPr/>
        </p:nvSpPr>
        <p:spPr bwMode="auto">
          <a:xfrm>
            <a:off x="6632575" y="3482975"/>
            <a:ext cx="1411288" cy="461963"/>
          </a:xfrm>
          <a:prstGeom prst="rect">
            <a:avLst/>
          </a:prstGeom>
          <a:noFill/>
          <a:ln w="9525">
            <a:noFill/>
            <a:miter lim="800000"/>
            <a:headEnd/>
            <a:tailEnd/>
          </a:ln>
        </p:spPr>
        <p:txBody>
          <a:bodyPr wrap="none">
            <a:prstTxWarp prst="textNoShape">
              <a:avLst/>
            </a:prstTxWarp>
            <a:spAutoFit/>
          </a:bodyPr>
          <a:lstStyle/>
          <a:p>
            <a:pPr defTabSz="457200" eaLnBrk="1" fontAlgn="auto" hangingPunct="1">
              <a:spcBef>
                <a:spcPts val="0"/>
              </a:spcBef>
              <a:spcAft>
                <a:spcPts val="0"/>
              </a:spcAft>
            </a:pPr>
            <a:r>
              <a:rPr lang="en-US">
                <a:solidFill>
                  <a:prstClr val="black"/>
                </a:solidFill>
                <a:latin typeface="Calibri"/>
                <a:ea typeface="+mn-ea"/>
              </a:rPr>
              <a:t>Long Tail</a:t>
            </a:r>
          </a:p>
        </p:txBody>
      </p:sp>
      <p:sp>
        <p:nvSpPr>
          <p:cNvPr id="29" name="Rectangle 28">
            <a:extLst>
              <a:ext uri="{FF2B5EF4-FFF2-40B4-BE49-F238E27FC236}">
                <a16:creationId xmlns:a16="http://schemas.microsoft.com/office/drawing/2014/main" id="{B8267173-222A-3200-B577-F1E46A1AE8FE}"/>
              </a:ext>
            </a:extLst>
          </p:cNvPr>
          <p:cNvSpPr/>
          <p:nvPr/>
        </p:nvSpPr>
        <p:spPr>
          <a:xfrm>
            <a:off x="1371600" y="0"/>
            <a:ext cx="1447800" cy="381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1681684"/>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7_Adjuvant">
  <a:themeElements>
    <a:clrScheme name="">
      <a:dk1>
        <a:srgbClr val="FF8100"/>
      </a:dk1>
      <a:lt1>
        <a:srgbClr val="FFFFFF"/>
      </a:lt1>
      <a:dk2>
        <a:srgbClr val="000066"/>
      </a:dk2>
      <a:lt2>
        <a:srgbClr val="FFFFFF"/>
      </a:lt2>
      <a:accent1>
        <a:srgbClr val="FF0000"/>
      </a:accent1>
      <a:accent2>
        <a:srgbClr val="FFFF00"/>
      </a:accent2>
      <a:accent3>
        <a:srgbClr val="AAAAB8"/>
      </a:accent3>
      <a:accent4>
        <a:srgbClr val="DADADA"/>
      </a:accent4>
      <a:accent5>
        <a:srgbClr val="FFAAAA"/>
      </a:accent5>
      <a:accent6>
        <a:srgbClr val="E7E700"/>
      </a:accent6>
      <a:hlink>
        <a:srgbClr val="3366FF"/>
      </a:hlink>
      <a:folHlink>
        <a:srgbClr val="66FF33"/>
      </a:folHlink>
    </a:clrScheme>
    <a:fontScheme name="5_Adjuvan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Adjuvan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5_Adjuvan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5_Adjuvan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5_Adjuvan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5_Adjuvan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5_Adjuvan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5_Adjuvan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5_Adjuvant 8">
        <a:dk1>
          <a:srgbClr val="000000"/>
        </a:dk1>
        <a:lt1>
          <a:srgbClr val="FFFFFF"/>
        </a:lt1>
        <a:dk2>
          <a:srgbClr val="44BEBE"/>
        </a:dk2>
        <a:lt2>
          <a:srgbClr val="008080"/>
        </a:lt2>
        <a:accent1>
          <a:srgbClr val="BFFC44"/>
        </a:accent1>
        <a:accent2>
          <a:srgbClr val="BCBCBC"/>
        </a:accent2>
        <a:accent3>
          <a:srgbClr val="FFFFFF"/>
        </a:accent3>
        <a:accent4>
          <a:srgbClr val="000000"/>
        </a:accent4>
        <a:accent5>
          <a:srgbClr val="DCFDB0"/>
        </a:accent5>
        <a:accent6>
          <a:srgbClr val="AAAAAA"/>
        </a:accent6>
        <a:hlink>
          <a:srgbClr val="EBEBEB"/>
        </a:hlink>
        <a:folHlink>
          <a:srgbClr val="000C28"/>
        </a:folHlink>
      </a:clrScheme>
      <a:clrMap bg1="lt1" tx1="dk1" bg2="lt2" tx2="dk2" accent1="accent1" accent2="accent2" accent3="accent3" accent4="accent4" accent5="accent5" accent6="accent6" hlink="hlink" folHlink="folHlink"/>
    </a:extraClrScheme>
    <a:extraClrScheme>
      <a:clrScheme name="5_Adjuvant 9">
        <a:dk1>
          <a:srgbClr val="008080"/>
        </a:dk1>
        <a:lt1>
          <a:srgbClr val="FFFFFF"/>
        </a:lt1>
        <a:dk2>
          <a:srgbClr val="000C28"/>
        </a:dk2>
        <a:lt2>
          <a:srgbClr val="44BEBE"/>
        </a:lt2>
        <a:accent1>
          <a:srgbClr val="BFFC44"/>
        </a:accent1>
        <a:accent2>
          <a:srgbClr val="BCBCBC"/>
        </a:accent2>
        <a:accent3>
          <a:srgbClr val="AAAAAC"/>
        </a:accent3>
        <a:accent4>
          <a:srgbClr val="DADADA"/>
        </a:accent4>
        <a:accent5>
          <a:srgbClr val="DCFDB0"/>
        </a:accent5>
        <a:accent6>
          <a:srgbClr val="AAAAAA"/>
        </a:accent6>
        <a:hlink>
          <a:srgbClr val="EBEBEB"/>
        </a:hlink>
        <a:folHlink>
          <a:srgbClr val="000C28"/>
        </a:folHlink>
      </a:clrScheme>
      <a:clrMap bg1="dk2" tx1="lt1" bg2="dk1" tx2="lt2" accent1="accent1" accent2="accent2" accent3="accent3" accent4="accent4" accent5="accent5" accent6="accent6" hlink="hlink" folHlink="folHlink"/>
    </a:extraClrScheme>
    <a:extraClrScheme>
      <a:clrScheme name="5_Adjuvant 10">
        <a:dk1>
          <a:srgbClr val="FFFFFF"/>
        </a:dk1>
        <a:lt1>
          <a:srgbClr val="FFFFFF"/>
        </a:lt1>
        <a:dk2>
          <a:srgbClr val="44BEBE"/>
        </a:dk2>
        <a:lt2>
          <a:srgbClr val="008080"/>
        </a:lt2>
        <a:accent1>
          <a:srgbClr val="BFFC44"/>
        </a:accent1>
        <a:accent2>
          <a:srgbClr val="BCBCBC"/>
        </a:accent2>
        <a:accent3>
          <a:srgbClr val="FFFFFF"/>
        </a:accent3>
        <a:accent4>
          <a:srgbClr val="DADADA"/>
        </a:accent4>
        <a:accent5>
          <a:srgbClr val="DCFDB0"/>
        </a:accent5>
        <a:accent6>
          <a:srgbClr val="AAAAAA"/>
        </a:accent6>
        <a:hlink>
          <a:srgbClr val="EBEBEB"/>
        </a:hlink>
        <a:folHlink>
          <a:srgbClr val="000C28"/>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017_HTAA_Diabetes">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28575">
          <a:solidFill>
            <a:schemeClr val="bg1"/>
          </a:solidFill>
          <a:round/>
          <a:headEnd/>
          <a:tailEnd/>
        </a:ln>
        <a:extLst>
          <a:ext uri="{909E8E84-426E-40DD-AFC4-6F175D3DCCD1}">
            <a14:hiddenFill xmlns:a14="http://schemas.microsoft.com/office/drawing/2010/main">
              <a:noFill/>
            </a14:hiddenFill>
          </a:ext>
        </a:extLst>
      </a:spPr>
      <a:bodyPr/>
      <a:lstStyle>
        <a:defPPr algn="l">
          <a:defRPr>
            <a:solidFill>
              <a:schemeClr val="bg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5.xml><?xml version="1.0" encoding="utf-8"?>
<a:theme xmlns:a="http://schemas.openxmlformats.org/drawingml/2006/main" name="2_Custom Design">
  <a:themeElements>
    <a:clrScheme name="ASCO AM">
      <a:dk1>
        <a:srgbClr val="002457"/>
      </a:dk1>
      <a:lt1>
        <a:srgbClr val="FFFFFF"/>
      </a:lt1>
      <a:dk2>
        <a:srgbClr val="0076A9"/>
      </a:dk2>
      <a:lt2>
        <a:srgbClr val="E7E6E6"/>
      </a:lt2>
      <a:accent1>
        <a:srgbClr val="59CBE8"/>
      </a:accent1>
      <a:accent2>
        <a:srgbClr val="008764"/>
      </a:accent2>
      <a:accent3>
        <a:srgbClr val="F6CF3F"/>
      </a:accent3>
      <a:accent4>
        <a:srgbClr val="59AADE"/>
      </a:accent4>
      <a:accent5>
        <a:srgbClr val="096F76"/>
      </a:accent5>
      <a:accent6>
        <a:srgbClr val="002457"/>
      </a:accent6>
      <a:hlink>
        <a:srgbClr val="59AADE"/>
      </a:hlink>
      <a:folHlink>
        <a:srgbClr val="39B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boSlideLibraryMaster0708" id="{DD3C033B-F9DA-4449-A10A-41414DC3F02E}" vid="{6F88A1AF-7BB8-9444-B68F-5E584693898D}"/>
    </a:ext>
  </a:ext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14596</TotalTime>
  <Words>4345</Words>
  <Application>Microsoft Macintosh PowerPoint</Application>
  <PresentationFormat>On-screen Show (4:3)</PresentationFormat>
  <Paragraphs>641</Paragraphs>
  <Slides>63</Slides>
  <Notes>23</Notes>
  <HiddenSlides>11</HiddenSlides>
  <MMClips>0</MMClips>
  <ScaleCrop>false</ScaleCrop>
  <HeadingPairs>
    <vt:vector size="8" baseType="variant">
      <vt:variant>
        <vt:lpstr>Fonts Used</vt:lpstr>
      </vt:variant>
      <vt:variant>
        <vt:i4>16</vt:i4>
      </vt:variant>
      <vt:variant>
        <vt:lpstr>Theme</vt:lpstr>
      </vt:variant>
      <vt:variant>
        <vt:i4>6</vt:i4>
      </vt:variant>
      <vt:variant>
        <vt:lpstr>Embedded OLE Servers</vt:lpstr>
      </vt:variant>
      <vt:variant>
        <vt:i4>1</vt:i4>
      </vt:variant>
      <vt:variant>
        <vt:lpstr>Slide Titles</vt:lpstr>
      </vt:variant>
      <vt:variant>
        <vt:i4>63</vt:i4>
      </vt:variant>
    </vt:vector>
  </HeadingPairs>
  <TitlesOfParts>
    <vt:vector size="86" baseType="lpstr">
      <vt:lpstr>Arial Unicode MS</vt:lpstr>
      <vt:lpstr>ＭＳ Ｐゴシック</vt:lpstr>
      <vt:lpstr>Arial</vt:lpstr>
      <vt:lpstr>Arial Black</vt:lpstr>
      <vt:lpstr>Arial Narrow</vt:lpstr>
      <vt:lpstr>Arial Narrow Regular</vt:lpstr>
      <vt:lpstr>Baskerville</vt:lpstr>
      <vt:lpstr>Calibri</vt:lpstr>
      <vt:lpstr>Constantia</vt:lpstr>
      <vt:lpstr>Georgia</vt:lpstr>
      <vt:lpstr>Helvetica Neue</vt:lpstr>
      <vt:lpstr>Roboto</vt:lpstr>
      <vt:lpstr>Source Sans Pro</vt:lpstr>
      <vt:lpstr>Symbol</vt:lpstr>
      <vt:lpstr>Times New Roman</vt:lpstr>
      <vt:lpstr>Wingdings</vt:lpstr>
      <vt:lpstr>Default Design</vt:lpstr>
      <vt:lpstr>Custom Design</vt:lpstr>
      <vt:lpstr>7_Adjuvant</vt:lpstr>
      <vt:lpstr>2017_HTAA_Diabetes</vt:lpstr>
      <vt:lpstr>2_Custom Design</vt:lpstr>
      <vt:lpstr>2_Office Theme</vt:lpstr>
      <vt:lpstr>MS Org Chart</vt:lpstr>
      <vt:lpstr>PowerPoint Presentation</vt:lpstr>
      <vt:lpstr>Disclosures</vt:lpstr>
      <vt:lpstr>Cancer statistics 2025,  CA 75:2025</vt:lpstr>
      <vt:lpstr>Cancer statistics 2025,  CA 75:2025</vt:lpstr>
      <vt:lpstr>Cancer statistics 2025,  CA 75:2025</vt:lpstr>
      <vt:lpstr>PowerPoint Presentation</vt:lpstr>
      <vt:lpstr>Definitions of Menopause</vt:lpstr>
      <vt:lpstr>PowerPoint Presentation</vt:lpstr>
      <vt:lpstr>PowerPoint Presentation</vt:lpstr>
      <vt:lpstr>PowerPoint Presentation</vt:lpstr>
      <vt:lpstr>Dormancy Implications</vt:lpstr>
      <vt:lpstr>What is HR+ Breast Cancer?</vt:lpstr>
      <vt:lpstr>PowerPoint Presentation</vt:lpstr>
      <vt:lpstr>    2010 EBCTCG OVERVIEW: TAMOXIFEN </vt:lpstr>
      <vt:lpstr>Early Stage Breast Cancer Tamoxifen: 5 Years Vs. Not</vt:lpstr>
      <vt:lpstr>What is HR+ Breast Cancer?</vt:lpstr>
      <vt:lpstr>Duration of Tamoxifen: NSABP B-14</vt:lpstr>
      <vt:lpstr>Duration of Tamoxifen: NSABP B-14</vt:lpstr>
      <vt:lpstr>EBCTCG Analysis: Relative Risk of Distant Recurrence in Years 5 to 14</vt:lpstr>
      <vt:lpstr>EBCTCG Analysis: Risk of Distant Recurrence by Tumor and Nodal Status</vt:lpstr>
      <vt:lpstr>[TITLE]</vt:lpstr>
      <vt:lpstr>Combined Outcomes in ATLAS and aTTom</vt:lpstr>
      <vt:lpstr>NCCN Guidelines Version 5.2024 Invasive Breast Cancer</vt:lpstr>
      <vt:lpstr>Is one AI better?</vt:lpstr>
      <vt:lpstr>NCCN Guidelines Version 5.2025 Invasive Breast Cancer  the small font!</vt:lpstr>
      <vt:lpstr>Ideal Endocrine Therapy for Early- Stage Breast Cancer</vt:lpstr>
      <vt:lpstr>PowerPoint Presentation</vt:lpstr>
      <vt:lpstr>Adjuvant Endocrine Trials: Efficacy  Aromatase Inhibitor Versus Tamoxifen</vt:lpstr>
      <vt:lpstr>What did we learn?</vt:lpstr>
      <vt:lpstr>Best endocrine rx by breast cancer subtype?</vt:lpstr>
      <vt:lpstr>PowerPoint Presentation</vt:lpstr>
      <vt:lpstr>PowerPoint Presentation</vt:lpstr>
      <vt:lpstr>Extended Duration of AI Therapy</vt:lpstr>
      <vt:lpstr>Tailoring Endocrine Therapy - Duration</vt:lpstr>
      <vt:lpstr>Selecting Patients for Extended Endocrine Therapy</vt:lpstr>
      <vt:lpstr>Selecting Patients for Extended Endocrine Therapy</vt:lpstr>
      <vt:lpstr> MA.17 R:  5 vs. 10 Years of Letrozole  After 5 Years of Tamoxifen</vt:lpstr>
      <vt:lpstr>MA.17R:  Extending Adjuvant Letrozole for 5 Years after Completing Either: 5 years of AI alone OR 5 years Tamoxifen followed by 5 years AI</vt:lpstr>
      <vt:lpstr>Survival and Toxicity, Contralateral Breast Cancer in MA 17R</vt:lpstr>
      <vt:lpstr>Side Effects</vt:lpstr>
      <vt:lpstr>Treatment Compliance</vt:lpstr>
      <vt:lpstr>Adjuvant CDK4/6i</vt:lpstr>
      <vt:lpstr>Length of Therapy in Adjuvant Trials in Relation to Risk of Recurrence Rates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Who needs CDK4/6 inhibitors?</vt:lpstr>
      <vt:lpstr>Who needs CDK4/6 inhibitors?</vt:lpstr>
      <vt:lpstr>PIK3CA-AKT and mTOR Pathways in Early Breast Cancer</vt:lpstr>
      <vt:lpstr>Adjuvant Everolimus for HR+/HER2- Breast Cancer</vt:lpstr>
      <vt:lpstr>No Improvement in DFS / OS with Everolimus</vt:lpstr>
      <vt:lpstr>Ongoing adjuvant studies of SERDs</vt:lpstr>
      <vt:lpstr>Which patients will benefit from adjuvant SERDs?</vt:lpstr>
      <vt:lpstr>PowerPoint Presentation</vt:lpstr>
      <vt:lpstr>CONCLUSIONS (2)</vt:lpstr>
      <vt:lpstr>PowerPoint Presentation</vt:lpstr>
    </vt:vector>
  </TitlesOfParts>
  <Company>Northwestern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 years of adjuvant tamoxifen in premenopausal woman:1986-1991</dc:title>
  <dc:creator>William Gradishar</dc:creator>
  <cp:lastModifiedBy>William J. Gradishar MD</cp:lastModifiedBy>
  <cp:revision>225</cp:revision>
  <dcterms:created xsi:type="dcterms:W3CDTF">2010-11-12T18:53:17Z</dcterms:created>
  <dcterms:modified xsi:type="dcterms:W3CDTF">2025-11-08T11:22:22Z</dcterms:modified>
</cp:coreProperties>
</file>