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1"/>
  </p:sldMasterIdLst>
  <p:notesMasterIdLst>
    <p:notesMasterId r:id="rId33"/>
  </p:notesMasterIdLst>
  <p:sldIdLst>
    <p:sldId id="256" r:id="rId2"/>
    <p:sldId id="2147483513" r:id="rId3"/>
    <p:sldId id="2147483466" r:id="rId4"/>
    <p:sldId id="426" r:id="rId5"/>
    <p:sldId id="1146" r:id="rId6"/>
    <p:sldId id="2147483522" r:id="rId7"/>
    <p:sldId id="428" r:id="rId8"/>
    <p:sldId id="7036" r:id="rId9"/>
    <p:sldId id="2147483524" r:id="rId10"/>
    <p:sldId id="2147483523" r:id="rId11"/>
    <p:sldId id="2147483526" r:id="rId12"/>
    <p:sldId id="2147483525" r:id="rId13"/>
    <p:sldId id="2147483517" r:id="rId14"/>
    <p:sldId id="3202" r:id="rId15"/>
    <p:sldId id="2147483518" r:id="rId16"/>
    <p:sldId id="270" r:id="rId17"/>
    <p:sldId id="271" r:id="rId18"/>
    <p:sldId id="272" r:id="rId19"/>
    <p:sldId id="273" r:id="rId20"/>
    <p:sldId id="274" r:id="rId21"/>
    <p:sldId id="2147475060" r:id="rId22"/>
    <p:sldId id="2147483449" r:id="rId23"/>
    <p:sldId id="2147483521" r:id="rId24"/>
    <p:sldId id="357" r:id="rId25"/>
    <p:sldId id="358" r:id="rId26"/>
    <p:sldId id="2147483503" r:id="rId27"/>
    <p:sldId id="2147483520" r:id="rId28"/>
    <p:sldId id="2147483504" r:id="rId29"/>
    <p:sldId id="2147483482" r:id="rId30"/>
    <p:sldId id="2147483519" r:id="rId31"/>
    <p:sldId id="325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0284CE-9700-9498-5DA7-3801C9BFC00E}" name="Susan Peck" initials="SP" userId="904e0207acc3a1a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8BE"/>
    <a:srgbClr val="C4EBD5"/>
    <a:srgbClr val="C00003"/>
    <a:srgbClr val="F7E0E1"/>
    <a:srgbClr val="F2F1D7"/>
    <a:srgbClr val="FAF3C6"/>
    <a:srgbClr val="FAF9D7"/>
    <a:srgbClr val="FBD2D4"/>
    <a:srgbClr val="70004E"/>
    <a:srgbClr val="D9B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9"/>
    <p:restoredTop sz="80273"/>
  </p:normalViewPr>
  <p:slideViewPr>
    <p:cSldViewPr snapToGrid="0" snapToObjects="1">
      <p:cViewPr varScale="1">
        <p:scale>
          <a:sx n="54" d="100"/>
          <a:sy n="54" d="100"/>
        </p:scale>
        <p:origin x="10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2C47F-9251-8242-8F9E-B45E4FE5257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91472-C4DC-5D4D-BA4E-538C773B73B5}" type="slidenum">
              <a:rPr lang="en-US" smtClean="0"/>
              <a:t>‹#›</a:t>
            </a:fld>
            <a:endParaRPr lang="en-US"/>
          </a:p>
        </p:txBody>
      </p:sp>
    </p:spTree>
    <p:extLst>
      <p:ext uri="{BB962C8B-B14F-4D97-AF65-F5344CB8AC3E}">
        <p14:creationId xmlns:p14="http://schemas.microsoft.com/office/powerpoint/2010/main" val="193120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a:t>
            </a:fld>
            <a:endParaRPr lang="en-US"/>
          </a:p>
        </p:txBody>
      </p:sp>
    </p:spTree>
    <p:extLst>
      <p:ext uri="{BB962C8B-B14F-4D97-AF65-F5344CB8AC3E}">
        <p14:creationId xmlns:p14="http://schemas.microsoft.com/office/powerpoint/2010/main" val="100023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DE136-759A-912D-A145-22D0C4408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F4773-56E2-FDAD-A4FB-119333082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BAE78-34D4-D948-8836-BCD252A369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02D6A8-C260-2B22-A422-52D3727927D7}"/>
              </a:ext>
            </a:extLst>
          </p:cNvPr>
          <p:cNvSpPr>
            <a:spLocks noGrp="1"/>
          </p:cNvSpPr>
          <p:nvPr>
            <p:ph type="sldNum" sz="quarter" idx="5"/>
          </p:nvPr>
        </p:nvSpPr>
        <p:spPr/>
        <p:txBody>
          <a:bodyPr/>
          <a:lstStyle/>
          <a:p>
            <a:fld id="{FEB91472-C4DC-5D4D-BA4E-538C773B73B5}" type="slidenum">
              <a:rPr lang="en-US" smtClean="0"/>
              <a:t>12</a:t>
            </a:fld>
            <a:endParaRPr lang="en-US"/>
          </a:p>
        </p:txBody>
      </p:sp>
    </p:spTree>
    <p:extLst>
      <p:ext uri="{BB962C8B-B14F-4D97-AF65-F5344CB8AC3E}">
        <p14:creationId xmlns:p14="http://schemas.microsoft.com/office/powerpoint/2010/main" val="4018889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13</a:t>
            </a:fld>
            <a:endParaRPr lang="en-US"/>
          </a:p>
        </p:txBody>
      </p:sp>
    </p:spTree>
    <p:extLst>
      <p:ext uri="{BB962C8B-B14F-4D97-AF65-F5344CB8AC3E}">
        <p14:creationId xmlns:p14="http://schemas.microsoft.com/office/powerpoint/2010/main" val="229760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14</a:t>
            </a:fld>
            <a:endParaRPr lang="en-US"/>
          </a:p>
        </p:txBody>
      </p:sp>
    </p:spTree>
    <p:extLst>
      <p:ext uri="{BB962C8B-B14F-4D97-AF65-F5344CB8AC3E}">
        <p14:creationId xmlns:p14="http://schemas.microsoft.com/office/powerpoint/2010/main" val="271746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15</a:t>
            </a:fld>
            <a:endParaRPr lang="en-US"/>
          </a:p>
        </p:txBody>
      </p:sp>
    </p:spTree>
    <p:extLst>
      <p:ext uri="{BB962C8B-B14F-4D97-AF65-F5344CB8AC3E}">
        <p14:creationId xmlns:p14="http://schemas.microsoft.com/office/powerpoint/2010/main" val="421221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16</a:t>
            </a:fld>
            <a:endParaRPr lang="en-US"/>
          </a:p>
        </p:txBody>
      </p:sp>
    </p:spTree>
    <p:extLst>
      <p:ext uri="{BB962C8B-B14F-4D97-AF65-F5344CB8AC3E}">
        <p14:creationId xmlns:p14="http://schemas.microsoft.com/office/powerpoint/2010/main" val="158575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17</a:t>
            </a:fld>
            <a:endParaRPr lang="en-US"/>
          </a:p>
        </p:txBody>
      </p:sp>
    </p:spTree>
    <p:extLst>
      <p:ext uri="{BB962C8B-B14F-4D97-AF65-F5344CB8AC3E}">
        <p14:creationId xmlns:p14="http://schemas.microsoft.com/office/powerpoint/2010/main" val="3958433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20</a:t>
            </a:fld>
            <a:endParaRPr lang="en-US"/>
          </a:p>
        </p:txBody>
      </p:sp>
    </p:spTree>
    <p:extLst>
      <p:ext uri="{BB962C8B-B14F-4D97-AF65-F5344CB8AC3E}">
        <p14:creationId xmlns:p14="http://schemas.microsoft.com/office/powerpoint/2010/main" val="244296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21</a:t>
            </a:fld>
            <a:endParaRPr lang="en-US"/>
          </a:p>
        </p:txBody>
      </p:sp>
    </p:spTree>
    <p:extLst>
      <p:ext uri="{BB962C8B-B14F-4D97-AF65-F5344CB8AC3E}">
        <p14:creationId xmlns:p14="http://schemas.microsoft.com/office/powerpoint/2010/main" val="1272244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22</a:t>
            </a:fld>
            <a:endParaRPr lang="en-US"/>
          </a:p>
        </p:txBody>
      </p:sp>
    </p:spTree>
    <p:extLst>
      <p:ext uri="{BB962C8B-B14F-4D97-AF65-F5344CB8AC3E}">
        <p14:creationId xmlns:p14="http://schemas.microsoft.com/office/powerpoint/2010/main" val="115166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632B5F98-408C-817E-8832-15873AB6E2B5}"/>
            </a:ext>
          </a:extLst>
        </p:cNvPr>
        <p:cNvGrpSpPr/>
        <p:nvPr/>
      </p:nvGrpSpPr>
      <p:grpSpPr>
        <a:xfrm>
          <a:off x="0" y="0"/>
          <a:ext cx="0" cy="0"/>
          <a:chOff x="0" y="0"/>
          <a:chExt cx="0" cy="0"/>
        </a:xfrm>
      </p:grpSpPr>
      <p:sp>
        <p:nvSpPr>
          <p:cNvPr id="153" name="Google Shape;153;p6:notes">
            <a:extLst>
              <a:ext uri="{FF2B5EF4-FFF2-40B4-BE49-F238E27FC236}">
                <a16:creationId xmlns:a16="http://schemas.microsoft.com/office/drawing/2014/main" id="{092A3394-F048-BF1E-7FD6-22E5A39784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54" name="Google Shape;154;p6:notes">
            <a:extLst>
              <a:ext uri="{FF2B5EF4-FFF2-40B4-BE49-F238E27FC236}">
                <a16:creationId xmlns:a16="http://schemas.microsoft.com/office/drawing/2014/main" id="{3393E657-C6AD-4081-FED4-244497A543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76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85091-C7DB-3C39-F5F0-F4842AEE50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3635A-633D-BAC5-8ED2-E85C3282D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6F31A-5FBF-74FB-99ED-229BEDDB87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AD768-A84D-0EB1-3C72-69483C3C9F99}"/>
              </a:ext>
            </a:extLst>
          </p:cNvPr>
          <p:cNvSpPr>
            <a:spLocks noGrp="1"/>
          </p:cNvSpPr>
          <p:nvPr>
            <p:ph type="sldNum" sz="quarter" idx="5"/>
          </p:nvPr>
        </p:nvSpPr>
        <p:spPr/>
        <p:txBody>
          <a:bodyPr/>
          <a:lstStyle/>
          <a:p>
            <a:fld id="{FEB91472-C4DC-5D4D-BA4E-538C773B73B5}" type="slidenum">
              <a:rPr lang="en-US" smtClean="0"/>
              <a:t>3</a:t>
            </a:fld>
            <a:endParaRPr lang="en-US"/>
          </a:p>
        </p:txBody>
      </p:sp>
    </p:spTree>
    <p:extLst>
      <p:ext uri="{BB962C8B-B14F-4D97-AF65-F5344CB8AC3E}">
        <p14:creationId xmlns:p14="http://schemas.microsoft.com/office/powerpoint/2010/main" val="9193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2AC22371-C2AC-31F6-5779-82078973D5B1}"/>
            </a:ext>
          </a:extLst>
        </p:cNvPr>
        <p:cNvGrpSpPr/>
        <p:nvPr/>
      </p:nvGrpSpPr>
      <p:grpSpPr>
        <a:xfrm>
          <a:off x="0" y="0"/>
          <a:ext cx="0" cy="0"/>
          <a:chOff x="0" y="0"/>
          <a:chExt cx="0" cy="0"/>
        </a:xfrm>
      </p:grpSpPr>
      <p:sp>
        <p:nvSpPr>
          <p:cNvPr id="153" name="Google Shape;153;p6:notes">
            <a:extLst>
              <a:ext uri="{FF2B5EF4-FFF2-40B4-BE49-F238E27FC236}">
                <a16:creationId xmlns:a16="http://schemas.microsoft.com/office/drawing/2014/main" id="{9BA94DD4-F3CE-EE62-91B5-5154D86BAC4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54" name="Google Shape;154;p6:notes">
            <a:extLst>
              <a:ext uri="{FF2B5EF4-FFF2-40B4-BE49-F238E27FC236}">
                <a16:creationId xmlns:a16="http://schemas.microsoft.com/office/drawing/2014/main" id="{A3541235-4BF3-2AFA-4F90-DFDE6533AC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44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25A8-4217-9A76-2BB0-ACC2B8EA1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E7EFA-D3AE-0A42-3504-FA931FE1E9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1EB34-6A0B-2FA8-1DE4-ED6892CCF9F2}"/>
              </a:ext>
            </a:extLst>
          </p:cNvPr>
          <p:cNvSpPr>
            <a:spLocks noGrp="1"/>
          </p:cNvSpPr>
          <p:nvPr>
            <p:ph type="body" idx="1"/>
          </p:nvPr>
        </p:nvSpPr>
        <p:spPr/>
        <p:txBody>
          <a:bodyPr/>
          <a:lstStyle/>
          <a:p>
            <a:pPr marL="294122" indent="-294122">
              <a:lnSpc>
                <a:spcPct val="150000"/>
              </a:lnSpc>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94104AB6-85E8-F982-F337-664FAD51C5B5}"/>
              </a:ext>
            </a:extLst>
          </p:cNvPr>
          <p:cNvSpPr>
            <a:spLocks noGrp="1"/>
          </p:cNvSpPr>
          <p:nvPr>
            <p:ph type="sldNum" sz="quarter" idx="5"/>
          </p:nvPr>
        </p:nvSpPr>
        <p:spPr/>
        <p:txBody>
          <a:bodyPr/>
          <a:lstStyle/>
          <a:p>
            <a:fld id="{D14D9E9D-93A9-4E6A-8E42-DC0055A8528E}" type="slidenum">
              <a:rPr lang="en-US" smtClean="0"/>
              <a:t>26</a:t>
            </a:fld>
            <a:endParaRPr lang="en-US" dirty="0"/>
          </a:p>
        </p:txBody>
      </p:sp>
    </p:spTree>
    <p:extLst>
      <p:ext uri="{BB962C8B-B14F-4D97-AF65-F5344CB8AC3E}">
        <p14:creationId xmlns:p14="http://schemas.microsoft.com/office/powerpoint/2010/main" val="56243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27</a:t>
            </a:fld>
            <a:endParaRPr lang="en-US"/>
          </a:p>
        </p:txBody>
      </p:sp>
    </p:spTree>
    <p:extLst>
      <p:ext uri="{BB962C8B-B14F-4D97-AF65-F5344CB8AC3E}">
        <p14:creationId xmlns:p14="http://schemas.microsoft.com/office/powerpoint/2010/main" val="1828671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28</a:t>
            </a:fld>
            <a:endParaRPr lang="en-US"/>
          </a:p>
        </p:txBody>
      </p:sp>
    </p:spTree>
    <p:extLst>
      <p:ext uri="{BB962C8B-B14F-4D97-AF65-F5344CB8AC3E}">
        <p14:creationId xmlns:p14="http://schemas.microsoft.com/office/powerpoint/2010/main" val="350240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49F79-BD16-3B53-068F-8D0921D4C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34AFA-E27F-907F-D974-C0EB8516C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2143C-6621-4C1D-B435-CA428CDAF6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96EFA9-BD58-E751-3B7C-1D94970537B9}"/>
              </a:ext>
            </a:extLst>
          </p:cNvPr>
          <p:cNvSpPr>
            <a:spLocks noGrp="1"/>
          </p:cNvSpPr>
          <p:nvPr>
            <p:ph type="sldNum" sz="quarter" idx="5"/>
          </p:nvPr>
        </p:nvSpPr>
        <p:spPr/>
        <p:txBody>
          <a:bodyPr/>
          <a:lstStyle/>
          <a:p>
            <a:fld id="{FEB91472-C4DC-5D4D-BA4E-538C773B73B5}" type="slidenum">
              <a:rPr lang="en-US" smtClean="0"/>
              <a:t>29</a:t>
            </a:fld>
            <a:endParaRPr lang="en-US"/>
          </a:p>
        </p:txBody>
      </p:sp>
    </p:spTree>
    <p:extLst>
      <p:ext uri="{BB962C8B-B14F-4D97-AF65-F5344CB8AC3E}">
        <p14:creationId xmlns:p14="http://schemas.microsoft.com/office/powerpoint/2010/main" val="594595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A8D84-B6F1-F9B3-A78A-7CB33B211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3C464-6D77-E7BC-D923-1B298FF5C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77475-E03D-D296-306D-B232BB2E1F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5A6A11-6512-B1C0-536B-2FDB951D8A79}"/>
              </a:ext>
            </a:extLst>
          </p:cNvPr>
          <p:cNvSpPr>
            <a:spLocks noGrp="1"/>
          </p:cNvSpPr>
          <p:nvPr>
            <p:ph type="sldNum" sz="quarter" idx="5"/>
          </p:nvPr>
        </p:nvSpPr>
        <p:spPr/>
        <p:txBody>
          <a:bodyPr/>
          <a:lstStyle/>
          <a:p>
            <a:fld id="{FEB91472-C4DC-5D4D-BA4E-538C773B73B5}" type="slidenum">
              <a:rPr lang="en-US" smtClean="0"/>
              <a:t>30</a:t>
            </a:fld>
            <a:endParaRPr lang="en-US"/>
          </a:p>
        </p:txBody>
      </p:sp>
    </p:spTree>
    <p:extLst>
      <p:ext uri="{BB962C8B-B14F-4D97-AF65-F5344CB8AC3E}">
        <p14:creationId xmlns:p14="http://schemas.microsoft.com/office/powerpoint/2010/main" val="3310099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31</a:t>
            </a:fld>
            <a:endParaRPr lang="en-US"/>
          </a:p>
        </p:txBody>
      </p:sp>
    </p:spTree>
    <p:extLst>
      <p:ext uri="{BB962C8B-B14F-4D97-AF65-F5344CB8AC3E}">
        <p14:creationId xmlns:p14="http://schemas.microsoft.com/office/powerpoint/2010/main" val="35255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r"/>
            <a:fld id="{B7BE68A5-A5F8-4B1B-B69C-21CC4F1C60FA}" type="slidenum">
              <a:rPr lang="en-US" altLang="en-US" smtClean="0">
                <a:latin typeface="Arial" pitchFamily="34" charset="0"/>
              </a:rPr>
              <a:pPr algn="r"/>
              <a:t>4</a:t>
            </a:fld>
            <a:endParaRPr lang="en-US" altLang="en-US">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itchFamily="34" charset="0"/>
              </a:rPr>
              <a:t>Chemotherapy induced nausea vomiting is one of the most distressing side effects of chemotherapy.   It occurs in 70-80% of patients receiving chemotherapy.  The mechanism behind chemotherapy induced nausea vomiting is a complex interaction between neurotransmitter and receptors in the central and peripheral nervous system. The principle neurotransmitters involved are dopamine, serotonin, acetylcholine, corticosteroid, histamine, cannabinoid, opiate, and neurokinin-1</a:t>
            </a:r>
          </a:p>
          <a:p>
            <a:pPr eaLnBrk="1" hangingPunct="1"/>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6A20D8D9-9C2F-6E0E-1A80-911814D71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Times New Roman" panose="02020603050405020304" pitchFamily="18" charset="0"/>
              </a:defRPr>
            </a:lvl1pPr>
            <a:lvl2pPr marL="728663" indent="-279400" defTabSz="906463">
              <a:spcBef>
                <a:spcPct val="30000"/>
              </a:spcBef>
              <a:defRPr sz="1200">
                <a:solidFill>
                  <a:schemeClr val="tx1"/>
                </a:solidFill>
                <a:latin typeface="Times New Roman" panose="02020603050405020304" pitchFamily="18" charset="0"/>
              </a:defRPr>
            </a:lvl2pPr>
            <a:lvl3pPr marL="1120775" indent="-223838" defTabSz="906463">
              <a:spcBef>
                <a:spcPct val="30000"/>
              </a:spcBef>
              <a:defRPr sz="1200">
                <a:solidFill>
                  <a:schemeClr val="tx1"/>
                </a:solidFill>
                <a:latin typeface="Times New Roman" panose="02020603050405020304" pitchFamily="18" charset="0"/>
              </a:defRPr>
            </a:lvl3pPr>
            <a:lvl4pPr marL="1570038" indent="-223838" defTabSz="906463">
              <a:spcBef>
                <a:spcPct val="30000"/>
              </a:spcBef>
              <a:defRPr sz="1200">
                <a:solidFill>
                  <a:schemeClr val="tx1"/>
                </a:solidFill>
                <a:latin typeface="Times New Roman" panose="02020603050405020304" pitchFamily="18" charset="0"/>
              </a:defRPr>
            </a:lvl4pPr>
            <a:lvl5pPr marL="2017713" indent="-223838" defTabSz="906463">
              <a:spcBef>
                <a:spcPct val="30000"/>
              </a:spcBef>
              <a:defRPr sz="1200">
                <a:solidFill>
                  <a:schemeClr val="tx1"/>
                </a:solidFill>
                <a:latin typeface="Times New Roman" panose="02020603050405020304" pitchFamily="18" charset="0"/>
              </a:defRPr>
            </a:lvl5pPr>
            <a:lvl6pPr marL="2474913" indent="-223838" defTabSz="906463" eaLnBrk="0" fontAlgn="base" hangingPunct="0">
              <a:spcBef>
                <a:spcPct val="30000"/>
              </a:spcBef>
              <a:spcAft>
                <a:spcPct val="0"/>
              </a:spcAft>
              <a:defRPr sz="1200">
                <a:solidFill>
                  <a:schemeClr val="tx1"/>
                </a:solidFill>
                <a:latin typeface="Times New Roman" panose="02020603050405020304" pitchFamily="18" charset="0"/>
              </a:defRPr>
            </a:lvl6pPr>
            <a:lvl7pPr marL="2932113" indent="-223838" defTabSz="906463" eaLnBrk="0" fontAlgn="base" hangingPunct="0">
              <a:spcBef>
                <a:spcPct val="30000"/>
              </a:spcBef>
              <a:spcAft>
                <a:spcPct val="0"/>
              </a:spcAft>
              <a:defRPr sz="1200">
                <a:solidFill>
                  <a:schemeClr val="tx1"/>
                </a:solidFill>
                <a:latin typeface="Times New Roman" panose="02020603050405020304" pitchFamily="18" charset="0"/>
              </a:defRPr>
            </a:lvl7pPr>
            <a:lvl8pPr marL="3389313" indent="-223838" defTabSz="906463" eaLnBrk="0" fontAlgn="base" hangingPunct="0">
              <a:spcBef>
                <a:spcPct val="30000"/>
              </a:spcBef>
              <a:spcAft>
                <a:spcPct val="0"/>
              </a:spcAft>
              <a:defRPr sz="1200">
                <a:solidFill>
                  <a:schemeClr val="tx1"/>
                </a:solidFill>
                <a:latin typeface="Times New Roman" panose="02020603050405020304" pitchFamily="18" charset="0"/>
              </a:defRPr>
            </a:lvl8pPr>
            <a:lvl9pPr marL="3846513" indent="-223838" defTabSz="9064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DCC8561-A140-474F-9222-B581975A5AE8}" type="slidenum">
              <a:rPr lang="en-US" altLang="en-US" smtClean="0">
                <a:solidFill>
                  <a:srgbClr val="000000"/>
                </a:solidFill>
              </a:rPr>
              <a:pPr eaLnBrk="1" hangingPunct="1">
                <a:spcBef>
                  <a:spcPct val="0"/>
                </a:spcBef>
              </a:pPr>
              <a:t>5</a:t>
            </a:fld>
            <a:endParaRPr lang="en-US" altLang="en-US">
              <a:solidFill>
                <a:srgbClr val="000000"/>
              </a:solidFill>
            </a:endParaRPr>
          </a:p>
        </p:txBody>
      </p:sp>
      <p:sp>
        <p:nvSpPr>
          <p:cNvPr id="87043" name="Rectangle 2">
            <a:extLst>
              <a:ext uri="{FF2B5EF4-FFF2-40B4-BE49-F238E27FC236}">
                <a16:creationId xmlns:a16="http://schemas.microsoft.com/office/drawing/2014/main" id="{6C9CB6AC-D20E-140F-0D01-34D6BB47703D}"/>
              </a:ext>
            </a:extLst>
          </p:cNvPr>
          <p:cNvSpPr>
            <a:spLocks noGrp="1" noRot="1" noChangeAspect="1" noChangeArrowheads="1" noTextEdit="1"/>
          </p:cNvSpPr>
          <p:nvPr>
            <p:ph type="sldImg"/>
          </p:nvPr>
        </p:nvSpPr>
        <p:spPr>
          <a:xfrm>
            <a:off x="381000" y="684213"/>
            <a:ext cx="6096000" cy="3429000"/>
          </a:xfrm>
          <a:solidFill>
            <a:srgbClr val="FFFFFF"/>
          </a:solidFill>
          <a:ln/>
        </p:spPr>
      </p:sp>
      <p:sp>
        <p:nvSpPr>
          <p:cNvPr id="87044" name="Text Box 3">
            <a:extLst>
              <a:ext uri="{FF2B5EF4-FFF2-40B4-BE49-F238E27FC236}">
                <a16:creationId xmlns:a16="http://schemas.microsoft.com/office/drawing/2014/main" id="{99366ABF-1724-234D-CD04-4222C628853A}"/>
              </a:ext>
            </a:extLst>
          </p:cNvPr>
          <p:cNvSpPr txBox="1">
            <a:spLocks noChangeArrowheads="1"/>
          </p:cNvSpPr>
          <p:nvPr/>
        </p:nvSpPr>
        <p:spPr bwMode="auto">
          <a:xfrm>
            <a:off x="738188" y="7675563"/>
            <a:ext cx="53721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44" tIns="43221" rIns="86444" bIns="43221"/>
          <a:lstStyle>
            <a:lvl1pPr marL="222250" indent="-222250" defTabSz="881063">
              <a:spcBef>
                <a:spcPct val="30000"/>
              </a:spcBef>
              <a:defRPr sz="1200">
                <a:solidFill>
                  <a:schemeClr val="tx1"/>
                </a:solidFill>
                <a:latin typeface="Times New Roman" panose="02020603050405020304" pitchFamily="18" charset="0"/>
              </a:defRPr>
            </a:lvl1pPr>
            <a:lvl2pPr marL="504825" indent="165100" defTabSz="881063">
              <a:spcBef>
                <a:spcPct val="30000"/>
              </a:spcBef>
              <a:defRPr sz="1200">
                <a:solidFill>
                  <a:schemeClr val="tx1"/>
                </a:solidFill>
                <a:latin typeface="Times New Roman" panose="02020603050405020304" pitchFamily="18" charset="0"/>
              </a:defRPr>
            </a:lvl2pPr>
            <a:lvl3pPr marL="1493838" indent="-444500" defTabSz="881063">
              <a:spcBef>
                <a:spcPct val="30000"/>
              </a:spcBef>
              <a:defRPr sz="1200">
                <a:solidFill>
                  <a:schemeClr val="tx1"/>
                </a:solidFill>
                <a:latin typeface="Times New Roman" panose="02020603050405020304" pitchFamily="18" charset="0"/>
              </a:defRPr>
            </a:lvl3pPr>
            <a:lvl4pPr marL="2046288" indent="-450850" defTabSz="881063">
              <a:spcBef>
                <a:spcPct val="30000"/>
              </a:spcBef>
              <a:defRPr sz="1200">
                <a:solidFill>
                  <a:schemeClr val="tx1"/>
                </a:solidFill>
                <a:latin typeface="Times New Roman" panose="02020603050405020304" pitchFamily="18" charset="0"/>
              </a:defRPr>
            </a:lvl4pPr>
            <a:lvl5pPr marL="2595563" indent="-447675" defTabSz="881063">
              <a:spcBef>
                <a:spcPct val="30000"/>
              </a:spcBef>
              <a:defRPr sz="1200">
                <a:solidFill>
                  <a:schemeClr val="tx1"/>
                </a:solidFill>
                <a:latin typeface="Times New Roman" panose="02020603050405020304" pitchFamily="18" charset="0"/>
              </a:defRPr>
            </a:lvl5pPr>
            <a:lvl6pPr marL="3052763" indent="-447675" defTabSz="881063" eaLnBrk="0" fontAlgn="base" hangingPunct="0">
              <a:spcBef>
                <a:spcPct val="30000"/>
              </a:spcBef>
              <a:spcAft>
                <a:spcPct val="0"/>
              </a:spcAft>
              <a:defRPr sz="1200">
                <a:solidFill>
                  <a:schemeClr val="tx1"/>
                </a:solidFill>
                <a:latin typeface="Times New Roman" panose="02020603050405020304" pitchFamily="18" charset="0"/>
              </a:defRPr>
            </a:lvl6pPr>
            <a:lvl7pPr marL="3509963" indent="-447675" defTabSz="881063" eaLnBrk="0" fontAlgn="base" hangingPunct="0">
              <a:spcBef>
                <a:spcPct val="30000"/>
              </a:spcBef>
              <a:spcAft>
                <a:spcPct val="0"/>
              </a:spcAft>
              <a:defRPr sz="1200">
                <a:solidFill>
                  <a:schemeClr val="tx1"/>
                </a:solidFill>
                <a:latin typeface="Times New Roman" panose="02020603050405020304" pitchFamily="18" charset="0"/>
              </a:defRPr>
            </a:lvl7pPr>
            <a:lvl8pPr marL="3967163" indent="-447675" defTabSz="881063" eaLnBrk="0" fontAlgn="base" hangingPunct="0">
              <a:spcBef>
                <a:spcPct val="30000"/>
              </a:spcBef>
              <a:spcAft>
                <a:spcPct val="0"/>
              </a:spcAft>
              <a:defRPr sz="1200">
                <a:solidFill>
                  <a:schemeClr val="tx1"/>
                </a:solidFill>
                <a:latin typeface="Times New Roman" panose="02020603050405020304" pitchFamily="18" charset="0"/>
              </a:defRPr>
            </a:lvl8pPr>
            <a:lvl9pPr marL="4424363" indent="-447675" defTabSz="8810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25000"/>
              </a:spcBef>
            </a:pPr>
            <a:r>
              <a:rPr lang="en-US" altLang="en-US" sz="1000" b="1">
                <a:solidFill>
                  <a:srgbClr val="000000"/>
                </a:solidFill>
                <a:latin typeface="Arial" panose="020B0604020202020204" pitchFamily="34" charset="0"/>
              </a:rPr>
              <a:t>References</a:t>
            </a:r>
          </a:p>
          <a:p>
            <a:pPr>
              <a:spcBef>
                <a:spcPct val="25000"/>
              </a:spcBef>
              <a:buFontTx/>
              <a:buAutoNum type="arabicPeriod"/>
            </a:pPr>
            <a:r>
              <a:rPr lang="en-US" altLang="en-US" sz="1000">
                <a:solidFill>
                  <a:srgbClr val="1F497D"/>
                </a:solidFill>
                <a:latin typeface="Arial" panose="020B0604020202020204" pitchFamily="34" charset="0"/>
              </a:rPr>
              <a:t>Hesketh PJ.Treatment of chemotherapy-induced emesis in the 1990s: impact of the 5-HT</a:t>
            </a:r>
            <a:r>
              <a:rPr lang="en-US" altLang="en-US" sz="1000" baseline="-25000">
                <a:solidFill>
                  <a:srgbClr val="1F497D"/>
                </a:solidFill>
                <a:latin typeface="Arial" panose="020B0604020202020204" pitchFamily="34" charset="0"/>
              </a:rPr>
              <a:t>3</a:t>
            </a:r>
            <a:r>
              <a:rPr lang="en-US" altLang="en-US" sz="1000">
                <a:solidFill>
                  <a:srgbClr val="1F497D"/>
                </a:solidFill>
                <a:latin typeface="Arial" panose="020B0604020202020204" pitchFamily="34" charset="0"/>
              </a:rPr>
              <a:t> receptor antagonists. </a:t>
            </a:r>
            <a:r>
              <a:rPr lang="en-US" altLang="en-US" sz="1000" i="1">
                <a:solidFill>
                  <a:srgbClr val="1F497D"/>
                </a:solidFill>
                <a:latin typeface="Arial" panose="020B0604020202020204" pitchFamily="34" charset="0"/>
              </a:rPr>
              <a:t>Support Care Cancer</a:t>
            </a:r>
            <a:r>
              <a:rPr lang="en-US" altLang="en-US" sz="1000">
                <a:solidFill>
                  <a:srgbClr val="1F497D"/>
                </a:solidFill>
                <a:latin typeface="Arial" panose="020B0604020202020204" pitchFamily="34" charset="0"/>
              </a:rPr>
              <a:t>. 1994;2:286</a:t>
            </a:r>
            <a:r>
              <a:rPr lang="en-US" altLang="en-US" sz="1000">
                <a:solidFill>
                  <a:srgbClr val="1F497D"/>
                </a:solidFill>
                <a:latin typeface="Arial" panose="020B0604020202020204" pitchFamily="34" charset="0"/>
                <a:cs typeface="Arial" panose="020B0604020202020204" pitchFamily="34" charset="0"/>
              </a:rPr>
              <a:t>–</a:t>
            </a:r>
            <a:r>
              <a:rPr lang="en-US" altLang="en-US" sz="1000">
                <a:solidFill>
                  <a:srgbClr val="1F497D"/>
                </a:solidFill>
                <a:latin typeface="Arial" panose="020B0604020202020204" pitchFamily="34" charset="0"/>
              </a:rPr>
              <a:t>292.</a:t>
            </a:r>
          </a:p>
          <a:p>
            <a:pPr>
              <a:spcBef>
                <a:spcPct val="25000"/>
              </a:spcBef>
              <a:buFontTx/>
              <a:buAutoNum type="arabicPeriod"/>
            </a:pPr>
            <a:r>
              <a:rPr lang="en-US" altLang="en-US" sz="1000">
                <a:solidFill>
                  <a:srgbClr val="000000"/>
                </a:solidFill>
                <a:latin typeface="Arial" panose="020B0604020202020204" pitchFamily="34" charset="0"/>
              </a:rPr>
              <a:t>Gralla RJ, Osoba D, Kris MG, et al, for the American Society of Clinical Oncology. Recommendations for the use of antiemetics: evidence-based, clinical practice guidelines. </a:t>
            </a:r>
            <a:r>
              <a:rPr lang="de-DE" altLang="en-US" sz="1000" i="1">
                <a:solidFill>
                  <a:srgbClr val="000000"/>
                </a:solidFill>
                <a:latin typeface="Arial" panose="020B0604020202020204" pitchFamily="34" charset="0"/>
              </a:rPr>
              <a:t>J Clin Oncol</a:t>
            </a:r>
            <a:r>
              <a:rPr lang="de-DE" altLang="en-US" sz="1000">
                <a:solidFill>
                  <a:srgbClr val="000000"/>
                </a:solidFill>
                <a:latin typeface="Arial" panose="020B0604020202020204" pitchFamily="34" charset="0"/>
              </a:rPr>
              <a:t>. 1999;17:2971</a:t>
            </a:r>
            <a:r>
              <a:rPr lang="de-DE" altLang="en-US" sz="1000">
                <a:solidFill>
                  <a:srgbClr val="000000"/>
                </a:solidFill>
                <a:latin typeface="Arial" panose="020B0604020202020204" pitchFamily="34" charset="0"/>
                <a:cs typeface="Arial" panose="020B0604020202020204" pitchFamily="34" charset="0"/>
              </a:rPr>
              <a:t>–</a:t>
            </a:r>
            <a:r>
              <a:rPr lang="de-DE" altLang="en-US" sz="1000">
                <a:solidFill>
                  <a:srgbClr val="000000"/>
                </a:solidFill>
                <a:latin typeface="Arial" panose="020B0604020202020204" pitchFamily="34" charset="0"/>
              </a:rPr>
              <a:t>2994.</a:t>
            </a:r>
            <a:endParaRPr lang="en-US" altLang="en-US" sz="1000">
              <a:solidFill>
                <a:srgbClr val="000000"/>
              </a:solidFill>
              <a:latin typeface="Arial" panose="020B0604020202020204" pitchFamily="34" charset="0"/>
            </a:endParaRPr>
          </a:p>
        </p:txBody>
      </p:sp>
      <p:sp>
        <p:nvSpPr>
          <p:cNvPr id="87045" name="Text Box 4">
            <a:extLst>
              <a:ext uri="{FF2B5EF4-FFF2-40B4-BE49-F238E27FC236}">
                <a16:creationId xmlns:a16="http://schemas.microsoft.com/office/drawing/2014/main" id="{73C45F95-C82D-B68F-BA04-4A32BA9B41D5}"/>
              </a:ext>
            </a:extLst>
          </p:cNvPr>
          <p:cNvSpPr txBox="1">
            <a:spLocks noChangeArrowheads="1"/>
          </p:cNvSpPr>
          <p:nvPr/>
        </p:nvSpPr>
        <p:spPr bwMode="auto">
          <a:xfrm>
            <a:off x="212725" y="1181100"/>
            <a:ext cx="80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01" tIns="44051" rIns="88101" bIns="44051">
            <a:spAutoFit/>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800">
                <a:solidFill>
                  <a:srgbClr val="000000"/>
                </a:solidFill>
                <a:latin typeface="Arial" panose="020B0604020202020204" pitchFamily="34" charset="0"/>
              </a:rPr>
              <a:t>Ref. Hesketh</a:t>
            </a:r>
          </a:p>
          <a:p>
            <a:pPr>
              <a:spcBef>
                <a:spcPct val="0"/>
              </a:spcBef>
            </a:pPr>
            <a:r>
              <a:rPr lang="en-US" altLang="en-US" sz="800">
                <a:solidFill>
                  <a:srgbClr val="000000"/>
                </a:solidFill>
                <a:latin typeface="Arial" panose="020B0604020202020204" pitchFamily="34" charset="0"/>
              </a:rPr>
              <a:t>p. 287, A-F</a:t>
            </a:r>
          </a:p>
          <a:p>
            <a:pPr>
              <a:spcBef>
                <a:spcPct val="0"/>
              </a:spcBef>
            </a:pPr>
            <a:r>
              <a:rPr lang="en-US" altLang="en-US" sz="800">
                <a:solidFill>
                  <a:srgbClr val="000000"/>
                </a:solidFill>
                <a:latin typeface="Arial" panose="020B0604020202020204" pitchFamily="34" charset="0"/>
              </a:rPr>
              <a:t>p. 290, A-B</a:t>
            </a:r>
          </a:p>
        </p:txBody>
      </p:sp>
      <p:sp>
        <p:nvSpPr>
          <p:cNvPr id="87046" name="Text Box 5">
            <a:extLst>
              <a:ext uri="{FF2B5EF4-FFF2-40B4-BE49-F238E27FC236}">
                <a16:creationId xmlns:a16="http://schemas.microsoft.com/office/drawing/2014/main" id="{A595AB71-BEDC-BBE0-F9FF-4090BCA97A9A}"/>
              </a:ext>
            </a:extLst>
          </p:cNvPr>
          <p:cNvSpPr txBox="1">
            <a:spLocks noChangeArrowheads="1"/>
          </p:cNvSpPr>
          <p:nvPr/>
        </p:nvSpPr>
        <p:spPr bwMode="auto">
          <a:xfrm>
            <a:off x="0" y="4710113"/>
            <a:ext cx="800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01" tIns="44051" rIns="88101" bIns="44051">
            <a:spAutoFit/>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800">
                <a:solidFill>
                  <a:srgbClr val="000000"/>
                </a:solidFill>
                <a:latin typeface="Arial" panose="020B0604020202020204" pitchFamily="34" charset="0"/>
              </a:rPr>
              <a:t>Ref. Hesketh</a:t>
            </a:r>
          </a:p>
          <a:p>
            <a:pPr>
              <a:spcBef>
                <a:spcPct val="0"/>
              </a:spcBef>
            </a:pPr>
            <a:r>
              <a:rPr lang="en-US" altLang="en-US" sz="800">
                <a:solidFill>
                  <a:srgbClr val="000000"/>
                </a:solidFill>
                <a:latin typeface="Arial" panose="020B0604020202020204" pitchFamily="34" charset="0"/>
              </a:rPr>
              <a:t>p. 287, A</a:t>
            </a:r>
          </a:p>
          <a:p>
            <a:pPr>
              <a:spcBef>
                <a:spcPct val="0"/>
              </a:spcBef>
            </a:pPr>
            <a:endParaRPr lang="en-US" altLang="en-US" sz="800">
              <a:solidFill>
                <a:srgbClr val="000000"/>
              </a:solidFill>
              <a:latin typeface="Arial" panose="020B0604020202020204" pitchFamily="34" charset="0"/>
            </a:endParaRPr>
          </a:p>
          <a:p>
            <a:pPr>
              <a:spcBef>
                <a:spcPct val="0"/>
              </a:spcBef>
            </a:pPr>
            <a:endParaRPr lang="en-US" altLang="en-US" sz="800">
              <a:solidFill>
                <a:srgbClr val="000000"/>
              </a:solidFill>
              <a:latin typeface="Arial" panose="020B0604020202020204" pitchFamily="34" charset="0"/>
            </a:endParaRPr>
          </a:p>
          <a:p>
            <a:pPr>
              <a:spcBef>
                <a:spcPct val="0"/>
              </a:spcBef>
            </a:pPr>
            <a:r>
              <a:rPr lang="en-US" altLang="en-US" sz="800">
                <a:solidFill>
                  <a:srgbClr val="000000"/>
                </a:solidFill>
                <a:latin typeface="Arial" panose="020B0604020202020204" pitchFamily="34" charset="0"/>
              </a:rPr>
              <a:t>p. 287, B</a:t>
            </a:r>
          </a:p>
        </p:txBody>
      </p:sp>
      <p:sp>
        <p:nvSpPr>
          <p:cNvPr id="87047" name="Text Box 6">
            <a:extLst>
              <a:ext uri="{FF2B5EF4-FFF2-40B4-BE49-F238E27FC236}">
                <a16:creationId xmlns:a16="http://schemas.microsoft.com/office/drawing/2014/main" id="{15632D10-1965-76F7-C2B7-6A61F92FD9C9}"/>
              </a:ext>
            </a:extLst>
          </p:cNvPr>
          <p:cNvSpPr txBox="1">
            <a:spLocks noChangeArrowheads="1"/>
          </p:cNvSpPr>
          <p:nvPr/>
        </p:nvSpPr>
        <p:spPr bwMode="auto">
          <a:xfrm>
            <a:off x="0" y="5805488"/>
            <a:ext cx="873125" cy="33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01" tIns="44051" rIns="88101" bIns="44051">
            <a:spAutoFit/>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800">
                <a:solidFill>
                  <a:srgbClr val="000000"/>
                </a:solidFill>
                <a:latin typeface="Arial" panose="020B0604020202020204" pitchFamily="34" charset="0"/>
              </a:rPr>
              <a:t>Ref. Hesketh</a:t>
            </a:r>
          </a:p>
          <a:p>
            <a:pPr>
              <a:spcBef>
                <a:spcPct val="0"/>
              </a:spcBef>
            </a:pPr>
            <a:r>
              <a:rPr lang="en-US" altLang="en-US" sz="800">
                <a:solidFill>
                  <a:srgbClr val="000000"/>
                </a:solidFill>
                <a:latin typeface="Arial" panose="020B0604020202020204" pitchFamily="34" charset="0"/>
              </a:rPr>
              <a:t>p. 287, C-E</a:t>
            </a:r>
          </a:p>
        </p:txBody>
      </p:sp>
      <p:sp>
        <p:nvSpPr>
          <p:cNvPr id="87048" name="Text Box 7">
            <a:extLst>
              <a:ext uri="{FF2B5EF4-FFF2-40B4-BE49-F238E27FC236}">
                <a16:creationId xmlns:a16="http://schemas.microsoft.com/office/drawing/2014/main" id="{25D53345-9D50-B1A7-4191-4F5EFE806FF8}"/>
              </a:ext>
            </a:extLst>
          </p:cNvPr>
          <p:cNvSpPr txBox="1">
            <a:spLocks noChangeArrowheads="1"/>
          </p:cNvSpPr>
          <p:nvPr/>
        </p:nvSpPr>
        <p:spPr bwMode="auto">
          <a:xfrm>
            <a:off x="0" y="6386513"/>
            <a:ext cx="8731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01" tIns="44051" rIns="88101" bIns="44051">
            <a:spAutoFit/>
          </a:bodyPr>
          <a:lstStyle>
            <a:lvl1pPr defTabSz="896938">
              <a:spcBef>
                <a:spcPct val="30000"/>
              </a:spcBef>
              <a:defRPr sz="1200">
                <a:solidFill>
                  <a:schemeClr val="tx1"/>
                </a:solidFill>
                <a:latin typeface="Times New Roman" panose="02020603050405020304" pitchFamily="18" charset="0"/>
              </a:defRPr>
            </a:lvl1pPr>
            <a:lvl2pPr marL="742950" indent="-285750" defTabSz="896938">
              <a:spcBef>
                <a:spcPct val="30000"/>
              </a:spcBef>
              <a:defRPr sz="1200">
                <a:solidFill>
                  <a:schemeClr val="tx1"/>
                </a:solidFill>
                <a:latin typeface="Times New Roman" panose="02020603050405020304" pitchFamily="18" charset="0"/>
              </a:defRPr>
            </a:lvl2pPr>
            <a:lvl3pPr marL="1143000" indent="-228600" defTabSz="896938">
              <a:spcBef>
                <a:spcPct val="30000"/>
              </a:spcBef>
              <a:defRPr sz="1200">
                <a:solidFill>
                  <a:schemeClr val="tx1"/>
                </a:solidFill>
                <a:latin typeface="Times New Roman" panose="02020603050405020304" pitchFamily="18" charset="0"/>
              </a:defRPr>
            </a:lvl3pPr>
            <a:lvl4pPr marL="1600200" indent="-228600" defTabSz="896938">
              <a:spcBef>
                <a:spcPct val="30000"/>
              </a:spcBef>
              <a:defRPr sz="1200">
                <a:solidFill>
                  <a:schemeClr val="tx1"/>
                </a:solidFill>
                <a:latin typeface="Times New Roman" panose="02020603050405020304" pitchFamily="18" charset="0"/>
              </a:defRPr>
            </a:lvl4pPr>
            <a:lvl5pPr marL="2057400" indent="-228600" defTabSz="896938">
              <a:spcBef>
                <a:spcPct val="30000"/>
              </a:spcBef>
              <a:defRPr sz="1200">
                <a:solidFill>
                  <a:schemeClr val="tx1"/>
                </a:solidFill>
                <a:latin typeface="Times New Roman" panose="02020603050405020304" pitchFamily="18" charset="0"/>
              </a:defRPr>
            </a:lvl5pPr>
            <a:lvl6pPr marL="2514600" indent="-228600" defTabSz="8969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969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969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9693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800">
                <a:solidFill>
                  <a:srgbClr val="000000"/>
                </a:solidFill>
                <a:latin typeface="Arial" panose="020B0604020202020204" pitchFamily="34" charset="0"/>
              </a:rPr>
              <a:t>Ref. Gralla </a:t>
            </a:r>
          </a:p>
          <a:p>
            <a:pPr>
              <a:spcBef>
                <a:spcPct val="0"/>
              </a:spcBef>
            </a:pPr>
            <a:r>
              <a:rPr lang="en-US" altLang="en-US" sz="800">
                <a:solidFill>
                  <a:srgbClr val="000000"/>
                </a:solidFill>
                <a:latin typeface="Arial" panose="020B0604020202020204" pitchFamily="34" charset="0"/>
              </a:rPr>
              <a:t>p. 2977, A</a:t>
            </a:r>
          </a:p>
          <a:p>
            <a:pPr>
              <a:spcBef>
                <a:spcPct val="0"/>
              </a:spcBef>
            </a:pPr>
            <a:r>
              <a:rPr lang="en-US" altLang="en-US" sz="800">
                <a:solidFill>
                  <a:srgbClr val="000000"/>
                </a:solidFill>
                <a:latin typeface="Arial" panose="020B0604020202020204" pitchFamily="34" charset="0"/>
              </a:rPr>
              <a:t>p. 2978, A-C</a:t>
            </a:r>
          </a:p>
        </p:txBody>
      </p:sp>
      <p:sp>
        <p:nvSpPr>
          <p:cNvPr id="87049" name="Rectangle 8">
            <a:extLst>
              <a:ext uri="{FF2B5EF4-FFF2-40B4-BE49-F238E27FC236}">
                <a16:creationId xmlns:a16="http://schemas.microsoft.com/office/drawing/2014/main" id="{CA9676DC-0CBC-1004-D0E0-EA9E1AF15233}"/>
              </a:ext>
            </a:extLst>
          </p:cNvPr>
          <p:cNvSpPr>
            <a:spLocks noGrp="1" noChangeArrowheads="1"/>
          </p:cNvSpPr>
          <p:nvPr>
            <p:ph type="body" idx="1"/>
          </p:nvPr>
        </p:nvSpPr>
        <p:spPr>
          <a:xfrm>
            <a:off x="739775" y="4279900"/>
            <a:ext cx="5737225" cy="4125913"/>
          </a:xfrm>
          <a:solidFill>
            <a:srgbClr val="FFFFFF"/>
          </a:solidFill>
          <a:ln>
            <a:solidFill>
              <a:srgbClr val="000000"/>
            </a:solidFill>
          </a:ln>
        </p:spPr>
        <p:txBody>
          <a:bodyPr lIns="89936" tIns="44968" rIns="89936" bIns="44968"/>
          <a:lstStyle/>
          <a:p>
            <a:pPr eaLnBrk="1" hangingPunct="1"/>
            <a:r>
              <a:rPr lang="en-US" altLang="en-US" dirty="0"/>
              <a:t>The evolution of antiemetic agents during the last 20 years parallels advances in understanding the neuropharmacology of emesis.</a:t>
            </a:r>
          </a:p>
          <a:p>
            <a:pPr eaLnBrk="1" hangingPunct="1"/>
            <a:r>
              <a:rPr lang="en-US" altLang="en-US" dirty="0"/>
              <a:t>In the early 1960s, phenothiazines became the first class of agents demonstrated to reduce emesis associated with fluorouracil by targeting the neurotransmitter dopamine and the D</a:t>
            </a:r>
            <a:r>
              <a:rPr lang="en-US" altLang="en-US" baseline="-25000" dirty="0"/>
              <a:t>2</a:t>
            </a:r>
            <a:r>
              <a:rPr lang="en-US" altLang="en-US" dirty="0"/>
              <a:t> receptor.</a:t>
            </a:r>
            <a:r>
              <a:rPr lang="en-US" altLang="en-US" baseline="30000" dirty="0"/>
              <a:t>1</a:t>
            </a:r>
          </a:p>
          <a:p>
            <a:pPr eaLnBrk="1" hangingPunct="1"/>
            <a:r>
              <a:rPr lang="en-US" altLang="en-US" dirty="0"/>
              <a:t>During the late 1970s, the introduction of cisplatin provided stimulus for further antiemetic research because the inevitable side effect of nausea and vomiting threatened the use of this effective agent.</a:t>
            </a:r>
            <a:r>
              <a:rPr lang="en-US" altLang="en-US" baseline="30000" dirty="0"/>
              <a:t>1</a:t>
            </a:r>
          </a:p>
          <a:p>
            <a:pPr eaLnBrk="1" hangingPunct="1"/>
            <a:r>
              <a:rPr lang="en-US" altLang="en-US" dirty="0"/>
              <a:t>Beginning in the 1980s, high-dose metoclopramide provided a new antiemetic option. The value of combination regimens for improving antiemetic efficacy was recognized and our understanding of the pathophysiology of emesis significantly improved. In addition, predictive variables were identified, including such treatment-related factors as the inherent emetogenicity of the chemotherapeutic agent and patient-related factors as well.</a:t>
            </a:r>
            <a:r>
              <a:rPr lang="en-US" altLang="en-US" baseline="30000" dirty="0"/>
              <a:t>1</a:t>
            </a:r>
            <a:r>
              <a:rPr lang="en-US" altLang="en-US" dirty="0"/>
              <a:t> </a:t>
            </a:r>
          </a:p>
          <a:p>
            <a:pPr eaLnBrk="1" hangingPunct="1"/>
            <a:r>
              <a:rPr lang="en-US" altLang="en-US" dirty="0"/>
              <a:t>The first 5-HT</a:t>
            </a:r>
            <a:r>
              <a:rPr lang="en-US" altLang="en-US" baseline="-25000" dirty="0"/>
              <a:t>3</a:t>
            </a:r>
            <a:r>
              <a:rPr lang="en-US" altLang="en-US" dirty="0"/>
              <a:t> receptor antagonist launched in 1991 and continued research led to its combined use with dexamethasone for improved results.</a:t>
            </a:r>
            <a:r>
              <a:rPr lang="en-US" altLang="en-US" baseline="30000" dirty="0"/>
              <a:t>2</a:t>
            </a:r>
            <a:r>
              <a:rPr lang="en-US" altLang="en-US" dirty="0"/>
              <a:t> This regimen became the standard of care and served as the basis of comparison with regimens adding a neurokinin-1 (NK</a:t>
            </a:r>
            <a:r>
              <a:rPr lang="en-US" altLang="en-US" baseline="-25000" dirty="0"/>
              <a:t>1</a:t>
            </a:r>
            <a:r>
              <a:rPr lang="en-US" altLang="en-US" dirty="0"/>
              <a:t>) receptor antagonist. </a:t>
            </a:r>
          </a:p>
          <a:p>
            <a:pPr eaLnBrk="1" hangingPunct="1"/>
            <a:r>
              <a:rPr lang="en-US" altLang="en-US" dirty="0"/>
              <a:t>The extensive research regarding 5-HT</a:t>
            </a:r>
            <a:r>
              <a:rPr lang="en-US" altLang="en-US" baseline="-25000" dirty="0"/>
              <a:t>3</a:t>
            </a:r>
            <a:r>
              <a:rPr lang="en-US" altLang="en-US" dirty="0"/>
              <a:t> receptor antagonists also clarified the existence and persistence of delayed nausea and vomiting following chemotherapy and helped fuel development of agents active on other neurotransmitters and receptor systems, such as substance P and NK</a:t>
            </a:r>
            <a:r>
              <a:rPr lang="en-US" altLang="en-US" baseline="-25000" dirty="0"/>
              <a:t>1</a:t>
            </a:r>
            <a:r>
              <a:rPr lang="en-US" altLang="en-US" dirty="0"/>
              <a:t> receptors. 2003 marked the launch of a NK</a:t>
            </a:r>
            <a:r>
              <a:rPr lang="en-US" altLang="en-US" baseline="-25000" dirty="0"/>
              <a:t>1</a:t>
            </a:r>
            <a:r>
              <a:rPr lang="en-US" altLang="en-US" dirty="0"/>
              <a:t> receptor, representing the first in a class of antiemetic agents.</a:t>
            </a:r>
          </a:p>
          <a:p>
            <a:pPr eaLnBrk="1" hangingPunct="1"/>
            <a:endParaRPr lang="en-US" altLang="en-US" dirty="0"/>
          </a:p>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B91472-C4DC-5D4D-BA4E-538C773B73B5}" type="slidenum">
              <a:rPr lang="en-US" smtClean="0"/>
              <a:t>6</a:t>
            </a:fld>
            <a:endParaRPr lang="en-US"/>
          </a:p>
        </p:txBody>
      </p:sp>
    </p:spTree>
    <p:extLst>
      <p:ext uri="{BB962C8B-B14F-4D97-AF65-F5344CB8AC3E}">
        <p14:creationId xmlns:p14="http://schemas.microsoft.com/office/powerpoint/2010/main" val="12012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t>
            </a:r>
            <a:r>
              <a:rPr lang="en-US" dirty="0" err="1"/>
              <a:t>toxicitiy</a:t>
            </a:r>
            <a:r>
              <a:rPr lang="en-US" dirty="0"/>
              <a:t> of </a:t>
            </a:r>
            <a:r>
              <a:rPr lang="en-US" dirty="0" err="1"/>
              <a:t>antiemetics</a:t>
            </a:r>
            <a:r>
              <a:rPr lang="en-US" dirty="0"/>
              <a:t> and </a:t>
            </a:r>
            <a:r>
              <a:rPr lang="en-US" dirty="0" err="1"/>
              <a:t>pt’s</a:t>
            </a:r>
            <a:r>
              <a:rPr lang="en-US" dirty="0"/>
              <a:t> prior experiences</a:t>
            </a:r>
          </a:p>
        </p:txBody>
      </p:sp>
      <p:sp>
        <p:nvSpPr>
          <p:cNvPr id="4" name="Slide Number Placeholder 3"/>
          <p:cNvSpPr>
            <a:spLocks noGrp="1"/>
          </p:cNvSpPr>
          <p:nvPr>
            <p:ph type="sldNum" sz="quarter" idx="10"/>
          </p:nvPr>
        </p:nvSpPr>
        <p:spPr/>
        <p:txBody>
          <a:bodyPr/>
          <a:lstStyle/>
          <a:p>
            <a:fld id="{C7C0C8F4-E3CA-4A6F-9F96-62747785CED9}" type="slidenum">
              <a:rPr lang="en-US" smtClean="0"/>
              <a:t>7</a:t>
            </a:fld>
            <a:endParaRPr lang="en-US"/>
          </a:p>
        </p:txBody>
      </p:sp>
    </p:spTree>
    <p:extLst>
      <p:ext uri="{BB962C8B-B14F-4D97-AF65-F5344CB8AC3E}">
        <p14:creationId xmlns:p14="http://schemas.microsoft.com/office/powerpoint/2010/main" val="2620114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D6430-E356-1BDA-6A3C-D2BE3159F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231F6-1948-343A-E925-DC3134127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926083-49DE-25D9-2BB1-0F2147BC45CE}"/>
              </a:ext>
            </a:extLst>
          </p:cNvPr>
          <p:cNvSpPr>
            <a:spLocks noGrp="1"/>
          </p:cNvSpPr>
          <p:nvPr>
            <p:ph type="body" idx="1"/>
          </p:nvPr>
        </p:nvSpPr>
        <p:spPr/>
        <p:txBody>
          <a:bodyPr/>
          <a:lstStyle/>
          <a:p>
            <a:r>
              <a:rPr lang="en-US" dirty="0"/>
              <a:t>Consider </a:t>
            </a:r>
            <a:r>
              <a:rPr lang="en-US" dirty="0" err="1"/>
              <a:t>toxicitiy</a:t>
            </a:r>
            <a:r>
              <a:rPr lang="en-US" dirty="0"/>
              <a:t> of </a:t>
            </a:r>
            <a:r>
              <a:rPr lang="en-US" dirty="0" err="1"/>
              <a:t>antiemetics</a:t>
            </a:r>
            <a:r>
              <a:rPr lang="en-US" dirty="0"/>
              <a:t> and </a:t>
            </a:r>
            <a:r>
              <a:rPr lang="en-US" dirty="0" err="1"/>
              <a:t>pt’s</a:t>
            </a:r>
            <a:r>
              <a:rPr lang="en-US" dirty="0"/>
              <a:t> prior experiences</a:t>
            </a:r>
          </a:p>
        </p:txBody>
      </p:sp>
      <p:sp>
        <p:nvSpPr>
          <p:cNvPr id="4" name="Slide Number Placeholder 3">
            <a:extLst>
              <a:ext uri="{FF2B5EF4-FFF2-40B4-BE49-F238E27FC236}">
                <a16:creationId xmlns:a16="http://schemas.microsoft.com/office/drawing/2014/main" id="{48F8092E-642B-1BFD-2928-9415BF3BE79D}"/>
              </a:ext>
            </a:extLst>
          </p:cNvPr>
          <p:cNvSpPr>
            <a:spLocks noGrp="1"/>
          </p:cNvSpPr>
          <p:nvPr>
            <p:ph type="sldNum" sz="quarter" idx="10"/>
          </p:nvPr>
        </p:nvSpPr>
        <p:spPr/>
        <p:txBody>
          <a:bodyPr/>
          <a:lstStyle/>
          <a:p>
            <a:fld id="{C7C0C8F4-E3CA-4A6F-9F96-62747785CED9}" type="slidenum">
              <a:rPr lang="en-US" smtClean="0"/>
              <a:t>9</a:t>
            </a:fld>
            <a:endParaRPr lang="en-US"/>
          </a:p>
        </p:txBody>
      </p:sp>
    </p:spTree>
    <p:extLst>
      <p:ext uri="{BB962C8B-B14F-4D97-AF65-F5344CB8AC3E}">
        <p14:creationId xmlns:p14="http://schemas.microsoft.com/office/powerpoint/2010/main" val="116039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63DF6-15C0-CE9A-CE9C-0164AD72BF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E7992-CA10-A5AA-6470-2541B1338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25E99-798A-2919-9611-9B82E5032D34}"/>
              </a:ext>
            </a:extLst>
          </p:cNvPr>
          <p:cNvSpPr>
            <a:spLocks noGrp="1"/>
          </p:cNvSpPr>
          <p:nvPr>
            <p:ph type="body" idx="1"/>
          </p:nvPr>
        </p:nvSpPr>
        <p:spPr/>
        <p:txBody>
          <a:bodyPr/>
          <a:lstStyle/>
          <a:p>
            <a:r>
              <a:rPr lang="en-US" dirty="0"/>
              <a:t>Consider </a:t>
            </a:r>
            <a:r>
              <a:rPr lang="en-US" dirty="0" err="1"/>
              <a:t>toxicitiy</a:t>
            </a:r>
            <a:r>
              <a:rPr lang="en-US" dirty="0"/>
              <a:t> of </a:t>
            </a:r>
            <a:r>
              <a:rPr lang="en-US" dirty="0" err="1"/>
              <a:t>antiemetics</a:t>
            </a:r>
            <a:r>
              <a:rPr lang="en-US" dirty="0"/>
              <a:t> and </a:t>
            </a:r>
            <a:r>
              <a:rPr lang="en-US" dirty="0" err="1"/>
              <a:t>pt’s</a:t>
            </a:r>
            <a:r>
              <a:rPr lang="en-US" dirty="0"/>
              <a:t> prior experiences</a:t>
            </a:r>
          </a:p>
        </p:txBody>
      </p:sp>
      <p:sp>
        <p:nvSpPr>
          <p:cNvPr id="4" name="Slide Number Placeholder 3">
            <a:extLst>
              <a:ext uri="{FF2B5EF4-FFF2-40B4-BE49-F238E27FC236}">
                <a16:creationId xmlns:a16="http://schemas.microsoft.com/office/drawing/2014/main" id="{CEEF3EBA-E214-1345-7A1F-785ED244E7B2}"/>
              </a:ext>
            </a:extLst>
          </p:cNvPr>
          <p:cNvSpPr>
            <a:spLocks noGrp="1"/>
          </p:cNvSpPr>
          <p:nvPr>
            <p:ph type="sldNum" sz="quarter" idx="10"/>
          </p:nvPr>
        </p:nvSpPr>
        <p:spPr/>
        <p:txBody>
          <a:bodyPr/>
          <a:lstStyle/>
          <a:p>
            <a:fld id="{C7C0C8F4-E3CA-4A6F-9F96-62747785CED9}" type="slidenum">
              <a:rPr lang="en-US" smtClean="0"/>
              <a:t>10</a:t>
            </a:fld>
            <a:endParaRPr lang="en-US"/>
          </a:p>
        </p:txBody>
      </p:sp>
    </p:spTree>
    <p:extLst>
      <p:ext uri="{BB962C8B-B14F-4D97-AF65-F5344CB8AC3E}">
        <p14:creationId xmlns:p14="http://schemas.microsoft.com/office/powerpoint/2010/main" val="61541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B7CE1-61D3-DA7F-2DDA-E516A52732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F5928-0C3B-C46E-17A3-1E25FB82A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2E647-4DE5-EE0A-F5AC-D6DC6A734CE1}"/>
              </a:ext>
            </a:extLst>
          </p:cNvPr>
          <p:cNvSpPr>
            <a:spLocks noGrp="1"/>
          </p:cNvSpPr>
          <p:nvPr>
            <p:ph type="body" idx="1"/>
          </p:nvPr>
        </p:nvSpPr>
        <p:spPr/>
        <p:txBody>
          <a:bodyPr/>
          <a:lstStyle/>
          <a:p>
            <a:r>
              <a:rPr lang="en-US" dirty="0"/>
              <a:t>Consider </a:t>
            </a:r>
            <a:r>
              <a:rPr lang="en-US" dirty="0" err="1"/>
              <a:t>toxicitiy</a:t>
            </a:r>
            <a:r>
              <a:rPr lang="en-US" dirty="0"/>
              <a:t> of </a:t>
            </a:r>
            <a:r>
              <a:rPr lang="en-US" dirty="0" err="1"/>
              <a:t>antiemetics</a:t>
            </a:r>
            <a:r>
              <a:rPr lang="en-US" dirty="0"/>
              <a:t> and </a:t>
            </a:r>
            <a:r>
              <a:rPr lang="en-US" dirty="0" err="1"/>
              <a:t>pt’s</a:t>
            </a:r>
            <a:r>
              <a:rPr lang="en-US" dirty="0"/>
              <a:t> prior experiences</a:t>
            </a:r>
          </a:p>
        </p:txBody>
      </p:sp>
      <p:sp>
        <p:nvSpPr>
          <p:cNvPr id="4" name="Slide Number Placeholder 3">
            <a:extLst>
              <a:ext uri="{FF2B5EF4-FFF2-40B4-BE49-F238E27FC236}">
                <a16:creationId xmlns:a16="http://schemas.microsoft.com/office/drawing/2014/main" id="{A867114A-A7FC-201A-CE4C-C6D127AD6B87}"/>
              </a:ext>
            </a:extLst>
          </p:cNvPr>
          <p:cNvSpPr>
            <a:spLocks noGrp="1"/>
          </p:cNvSpPr>
          <p:nvPr>
            <p:ph type="sldNum" sz="quarter" idx="10"/>
          </p:nvPr>
        </p:nvSpPr>
        <p:spPr/>
        <p:txBody>
          <a:bodyPr/>
          <a:lstStyle/>
          <a:p>
            <a:fld id="{C7C0C8F4-E3CA-4A6F-9F96-62747785CED9}" type="slidenum">
              <a:rPr lang="en-US" smtClean="0"/>
              <a:t>11</a:t>
            </a:fld>
            <a:endParaRPr lang="en-US"/>
          </a:p>
        </p:txBody>
      </p:sp>
    </p:spTree>
    <p:extLst>
      <p:ext uri="{BB962C8B-B14F-4D97-AF65-F5344CB8AC3E}">
        <p14:creationId xmlns:p14="http://schemas.microsoft.com/office/powerpoint/2010/main" val="262552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7010C-BA34-2B44-9746-B6E6435131F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151101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7010C-BA34-2B44-9746-B6E6435131F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2504087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7010C-BA34-2B44-9746-B6E6435131F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308565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endParaRPr lang="en-US" dirty="0"/>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r>
              <a:rPr lang="en-US"/>
              <a:t>Hope S. </a:t>
            </a:r>
            <a:r>
              <a:rPr lang="en-US" err="1"/>
              <a:t>Rugo</a:t>
            </a:r>
            <a:r>
              <a:rPr lang="en-US"/>
              <a:t>, MD</a:t>
            </a:r>
          </a:p>
        </p:txBody>
      </p:sp>
    </p:spTree>
    <p:extLst>
      <p:ext uri="{BB962C8B-B14F-4D97-AF65-F5344CB8AC3E}">
        <p14:creationId xmlns:p14="http://schemas.microsoft.com/office/powerpoint/2010/main" val="164359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12000" y="169992"/>
            <a:ext cx="9093600" cy="831600"/>
          </a:xfrm>
        </p:spPr>
        <p:txBody>
          <a:bodyPr/>
          <a:lstStyle>
            <a:lvl1pPr>
              <a:defRPr>
                <a:solidFill>
                  <a:schemeClr val="accent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38174" y="1493838"/>
            <a:ext cx="10769601" cy="4478338"/>
          </a:xfrm>
        </p:spPr>
        <p:txBody>
          <a:bodyPr/>
          <a:lstStyle>
            <a:lvl1pPr marL="265113" indent="-265113">
              <a:buClr>
                <a:schemeClr val="accent3"/>
              </a:buClr>
              <a:buFont typeface="Calibri" panose="020F0502020204030204" pitchFamily="34" charset="0"/>
              <a:buChar char="•"/>
              <a:defRPr>
                <a:solidFill>
                  <a:srgbClr val="223341"/>
                </a:solidFill>
              </a:defRPr>
            </a:lvl1pPr>
            <a:lvl2pPr marL="625475" indent="-265113">
              <a:buClr>
                <a:schemeClr val="accent3"/>
              </a:buClr>
              <a:tabLst/>
              <a:defRPr>
                <a:solidFill>
                  <a:srgbClr val="223341"/>
                </a:solidFill>
              </a:defRPr>
            </a:lvl2pPr>
            <a:lvl3pPr marL="898525" indent="-184150">
              <a:buClr>
                <a:schemeClr val="accent3"/>
              </a:buClr>
              <a:defRPr>
                <a:solidFill>
                  <a:srgbClr val="223341"/>
                </a:solidFill>
              </a:defRPr>
            </a:lvl3pPr>
            <a:lvl4pPr>
              <a:buClr>
                <a:schemeClr val="accent3"/>
              </a:buClr>
              <a:defRPr>
                <a:solidFill>
                  <a:srgbClr val="22334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hasCustomPrompt="1"/>
          </p:nvPr>
        </p:nvSpPr>
        <p:spPr>
          <a:xfrm>
            <a:off x="616903" y="6401953"/>
            <a:ext cx="11176168" cy="231923"/>
          </a:xfrm>
        </p:spPr>
        <p:txBody>
          <a:bodyPr wrap="square" lIns="0" tIns="46800" rIns="90000" bIns="0" anchor="b">
            <a:spAutoFit/>
          </a:bodyPr>
          <a:lstStyle>
            <a:lvl1pPr marL="0" indent="0">
              <a:buFontTx/>
              <a:buNone/>
              <a:defRPr sz="1200"/>
            </a:lvl1pPr>
            <a:lvl2pPr marL="182563" indent="0">
              <a:buFontTx/>
              <a:buNone/>
              <a:defRPr sz="1400"/>
            </a:lvl2pPr>
            <a:lvl3pPr marL="357187" indent="0">
              <a:buFontTx/>
              <a:buNone/>
              <a:defRPr sz="1400"/>
            </a:lvl3pPr>
            <a:lvl4pPr marL="536575" indent="0">
              <a:buFontTx/>
              <a:buNone/>
              <a:defRPr sz="1400"/>
            </a:lvl4pPr>
            <a:lvl5pPr marL="712788" indent="0">
              <a:buFontTx/>
              <a:buNone/>
              <a:defRPr sz="1400"/>
            </a:lvl5pPr>
          </a:lstStyle>
          <a:p>
            <a:pPr lvl="0"/>
            <a:r>
              <a:rPr lang="en-US" dirty="0"/>
              <a:t>[reference]</a:t>
            </a:r>
          </a:p>
        </p:txBody>
      </p:sp>
    </p:spTree>
    <p:extLst>
      <p:ext uri="{BB962C8B-B14F-4D97-AF65-F5344CB8AC3E}">
        <p14:creationId xmlns:p14="http://schemas.microsoft.com/office/powerpoint/2010/main" val="114594394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idx="1"/>
          </p:nvPr>
        </p:nvSpPr>
        <p:spPr bwMode="auto">
          <a:xfrm>
            <a:off x="933636" y="1396999"/>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869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7010C-BA34-2B44-9746-B6E6435131F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72313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7010C-BA34-2B44-9746-B6E6435131FD}"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213589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7010C-BA34-2B44-9746-B6E6435131F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24401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7010C-BA34-2B44-9746-B6E6435131FD}"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21488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7010C-BA34-2B44-9746-B6E6435131FD}"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34126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7010C-BA34-2B44-9746-B6E6435131FD}"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389245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7010C-BA34-2B44-9746-B6E6435131F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215601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7010C-BA34-2B44-9746-B6E6435131FD}"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3EEC8-2A30-CA43-8980-29E6A72B61E4}" type="slidenum">
              <a:rPr lang="en-US" smtClean="0"/>
              <a:t>‹#›</a:t>
            </a:fld>
            <a:endParaRPr lang="en-US"/>
          </a:p>
        </p:txBody>
      </p:sp>
    </p:spTree>
    <p:extLst>
      <p:ext uri="{BB962C8B-B14F-4D97-AF65-F5344CB8AC3E}">
        <p14:creationId xmlns:p14="http://schemas.microsoft.com/office/powerpoint/2010/main" val="356558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07010C-BA34-2B44-9746-B6E6435131FD}" type="datetimeFigureOut">
              <a:rPr lang="en-US" smtClean="0"/>
              <a:t>11/5/2025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B3EEC8-2A30-CA43-8980-29E6A72B61E4}" type="slidenum">
              <a:rPr lang="en-US" smtClean="0"/>
              <a:t>‹#›</a:t>
            </a:fld>
            <a:endParaRPr lang="en-US"/>
          </a:p>
        </p:txBody>
      </p:sp>
    </p:spTree>
    <p:extLst>
      <p:ext uri="{BB962C8B-B14F-4D97-AF65-F5344CB8AC3E}">
        <p14:creationId xmlns:p14="http://schemas.microsoft.com/office/powerpoint/2010/main" val="301853938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6" r:id="rId12"/>
    <p:sldLayoutId id="2147483897" r:id="rId13"/>
    <p:sldLayoutId id="21474838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F54007BE-7815-6344-9D13-ADB57E690860}"/>
              </a:ext>
            </a:extLst>
          </p:cNvPr>
          <p:cNvSpPr txBox="1">
            <a:spLocks/>
          </p:cNvSpPr>
          <p:nvPr/>
        </p:nvSpPr>
        <p:spPr>
          <a:xfrm>
            <a:off x="0" y="3962400"/>
            <a:ext cx="12192000" cy="150564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0070C0"/>
                </a:solidFill>
                <a:latin typeface="Arial" panose="020B0604020202020204" pitchFamily="34" charset="0"/>
                <a:cs typeface="Arial" panose="020B0604020202020204" pitchFamily="34" charset="0"/>
              </a:rPr>
              <a:t>Laura Huppert, MD</a:t>
            </a:r>
          </a:p>
          <a:p>
            <a:r>
              <a:rPr lang="en-US" dirty="0">
                <a:solidFill>
                  <a:srgbClr val="0070C0"/>
                </a:solidFill>
                <a:latin typeface="Arial" panose="020B0604020202020204" pitchFamily="34" charset="0"/>
                <a:cs typeface="Arial" panose="020B0604020202020204" pitchFamily="34" charset="0"/>
              </a:rPr>
              <a:t>Assistant Professor of Medicine</a:t>
            </a:r>
          </a:p>
          <a:p>
            <a:r>
              <a:rPr lang="en-US" dirty="0">
                <a:solidFill>
                  <a:srgbClr val="0070C0"/>
                </a:solidFill>
                <a:latin typeface="Arial" panose="020B0604020202020204" pitchFamily="34" charset="0"/>
                <a:cs typeface="Arial" panose="020B0604020202020204" pitchFamily="34" charset="0"/>
              </a:rPr>
              <a:t>University of California, San Francisco</a:t>
            </a:r>
          </a:p>
          <a:p>
            <a:r>
              <a:rPr lang="en-US" dirty="0">
                <a:solidFill>
                  <a:srgbClr val="0070C0"/>
                </a:solidFill>
                <a:latin typeface="Arial" panose="020B0604020202020204" pitchFamily="34" charset="0"/>
                <a:cs typeface="Arial" panose="020B0604020202020204" pitchFamily="34" charset="0"/>
              </a:rPr>
              <a:t>San Francisco, CA</a:t>
            </a:r>
          </a:p>
        </p:txBody>
      </p:sp>
      <p:sp>
        <p:nvSpPr>
          <p:cNvPr id="5" name="Title 3">
            <a:extLst>
              <a:ext uri="{FF2B5EF4-FFF2-40B4-BE49-F238E27FC236}">
                <a16:creationId xmlns:a16="http://schemas.microsoft.com/office/drawing/2014/main" id="{6BB08275-CC49-BC4F-9400-EFE7DA07CF69}"/>
              </a:ext>
            </a:extLst>
          </p:cNvPr>
          <p:cNvSpPr txBox="1">
            <a:spLocks/>
          </p:cNvSpPr>
          <p:nvPr/>
        </p:nvSpPr>
        <p:spPr>
          <a:xfrm>
            <a:off x="178904" y="1210757"/>
            <a:ext cx="11834191" cy="5799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3400" b="1" dirty="0">
                <a:solidFill>
                  <a:srgbClr val="C00000"/>
                </a:solidFill>
                <a:latin typeface="Arial" panose="020B0604020202020204" pitchFamily="34" charset="0"/>
                <a:cs typeface="Arial" panose="020B0604020202020204" pitchFamily="34" charset="0"/>
              </a:rPr>
              <a:t>Management of Treatment-Related Toxicities</a:t>
            </a:r>
          </a:p>
        </p:txBody>
      </p:sp>
      <p:pic>
        <p:nvPicPr>
          <p:cNvPr id="7" name="Picture 6">
            <a:extLst>
              <a:ext uri="{FF2B5EF4-FFF2-40B4-BE49-F238E27FC236}">
                <a16:creationId xmlns:a16="http://schemas.microsoft.com/office/drawing/2014/main" id="{7D6D53AB-7947-3147-82C0-457049FADE41}"/>
              </a:ext>
            </a:extLst>
          </p:cNvPr>
          <p:cNvPicPr>
            <a:picLocks noChangeAspect="1"/>
          </p:cNvPicPr>
          <p:nvPr/>
        </p:nvPicPr>
        <p:blipFill>
          <a:blip r:embed="rId3"/>
          <a:stretch>
            <a:fillRect/>
          </a:stretch>
        </p:blipFill>
        <p:spPr>
          <a:xfrm>
            <a:off x="10031156" y="6046525"/>
            <a:ext cx="2160844" cy="823919"/>
          </a:xfrm>
          <a:prstGeom prst="rect">
            <a:avLst/>
          </a:prstGeom>
        </p:spPr>
      </p:pic>
      <p:cxnSp>
        <p:nvCxnSpPr>
          <p:cNvPr id="9" name="Straight Connector 8">
            <a:extLst>
              <a:ext uri="{FF2B5EF4-FFF2-40B4-BE49-F238E27FC236}">
                <a16:creationId xmlns:a16="http://schemas.microsoft.com/office/drawing/2014/main" id="{D07DFAD9-B1C4-984A-9482-B6F5E1C066E7}"/>
              </a:ext>
            </a:extLst>
          </p:cNvPr>
          <p:cNvCxnSpPr>
            <a:cxnSpLocks/>
          </p:cNvCxnSpPr>
          <p:nvPr/>
        </p:nvCxnSpPr>
        <p:spPr>
          <a:xfrm>
            <a:off x="0" y="5827340"/>
            <a:ext cx="12192000"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14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E3954-E932-C6FB-578B-D9A43DD3F3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C5C485A-A2A0-0ECA-F347-23DED42246B7}"/>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Neuropathy: </a:t>
            </a:r>
            <a:r>
              <a:rPr lang="en-US" sz="3200" dirty="0">
                <a:latin typeface="Arial" panose="020B0604020202020204" pitchFamily="34" charset="0"/>
                <a:cs typeface="Arial" panose="020B0604020202020204" pitchFamily="34" charset="0"/>
              </a:rPr>
              <a:t>Management</a:t>
            </a:r>
          </a:p>
        </p:txBody>
      </p:sp>
      <p:sp>
        <p:nvSpPr>
          <p:cNvPr id="6" name="TextBox 5">
            <a:extLst>
              <a:ext uri="{FF2B5EF4-FFF2-40B4-BE49-F238E27FC236}">
                <a16:creationId xmlns:a16="http://schemas.microsoft.com/office/drawing/2014/main" id="{FF4315BA-C722-CDC4-25EC-218D07A784DD}"/>
              </a:ext>
            </a:extLst>
          </p:cNvPr>
          <p:cNvSpPr txBox="1"/>
          <p:nvPr/>
        </p:nvSpPr>
        <p:spPr>
          <a:xfrm>
            <a:off x="26534" y="2532654"/>
            <a:ext cx="6319156" cy="2862322"/>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US" altLang="en-US" sz="2000" b="1" dirty="0">
                <a:solidFill>
                  <a:srgbClr val="C00000"/>
                </a:solidFill>
                <a:latin typeface="Arial" panose="020B0604020202020204" pitchFamily="34" charset="0"/>
                <a:cs typeface="Arial" panose="020B0604020202020204" pitchFamily="34" charset="0"/>
              </a:rPr>
              <a:t>Prevention</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Exercise</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Acupuncture</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Cryotherapy</a:t>
            </a:r>
          </a:p>
          <a:p>
            <a:pPr lvl="2">
              <a:defRPr/>
            </a:pPr>
            <a:endParaRPr lang="en-US" alt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altLang="en-US" sz="2000" b="1" dirty="0">
                <a:solidFill>
                  <a:srgbClr val="C00000"/>
                </a:solidFill>
                <a:latin typeface="Arial" panose="020B0604020202020204" pitchFamily="34" charset="0"/>
                <a:cs typeface="Arial" panose="020B0604020202020204" pitchFamily="34" charset="0"/>
              </a:rPr>
              <a:t>Treatment</a:t>
            </a:r>
          </a:p>
          <a:p>
            <a:pPr marL="1257300" lvl="2"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Gabapentin (no clear data, but used)</a:t>
            </a:r>
          </a:p>
          <a:p>
            <a:pPr marL="1257300" lvl="2"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Pre-</a:t>
            </a:r>
            <a:r>
              <a:rPr lang="en-US" sz="2000" dirty="0" err="1">
                <a:latin typeface="Arial" panose="020B0604020202020204" pitchFamily="34" charset="0"/>
                <a:cs typeface="Arial" panose="020B0604020202020204" pitchFamily="34" charset="0"/>
              </a:rPr>
              <a:t>gabalin</a:t>
            </a:r>
            <a:endParaRPr lang="en-US" sz="2000" dirty="0">
              <a:latin typeface="Arial" panose="020B0604020202020204" pitchFamily="34" charset="0"/>
              <a:cs typeface="Arial" panose="020B0604020202020204" pitchFamily="34" charset="0"/>
            </a:endParaRPr>
          </a:p>
          <a:p>
            <a:pPr marL="1257300" lvl="2" indent="-342900">
              <a:buFont typeface="Arial" panose="020B0604020202020204" pitchFamily="34" charset="0"/>
              <a:buChar char="•"/>
              <a:defRPr/>
            </a:pPr>
            <a:r>
              <a:rPr lang="en-US" sz="2000" b="0" i="0" dirty="0">
                <a:effectLst/>
                <a:latin typeface="Arial" panose="020B0604020202020204" pitchFamily="34" charset="0"/>
                <a:cs typeface="Arial" panose="020B0604020202020204" pitchFamily="34" charset="0"/>
              </a:rPr>
              <a:t>Duloxetine</a:t>
            </a:r>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4EC124-FDB1-EC61-3616-FEEA47BA04E0}"/>
              </a:ext>
            </a:extLst>
          </p:cNvPr>
          <p:cNvSpPr txBox="1"/>
          <p:nvPr/>
        </p:nvSpPr>
        <p:spPr>
          <a:xfrm>
            <a:off x="0" y="6450963"/>
            <a:ext cx="3186112"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Loprinzi</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JCO</a:t>
            </a:r>
            <a:r>
              <a:rPr lang="en-US" sz="1600" dirty="0">
                <a:latin typeface="Arial" panose="020B0604020202020204" pitchFamily="34" charset="0"/>
                <a:cs typeface="Arial" panose="020B0604020202020204" pitchFamily="34" charset="0"/>
              </a:rPr>
              <a:t> 2020</a:t>
            </a:r>
          </a:p>
        </p:txBody>
      </p:sp>
      <p:pic>
        <p:nvPicPr>
          <p:cNvPr id="5" name="Picture 4" descr="A table of medical records&#10;&#10;Description automatically generated with medium confidence">
            <a:extLst>
              <a:ext uri="{FF2B5EF4-FFF2-40B4-BE49-F238E27FC236}">
                <a16:creationId xmlns:a16="http://schemas.microsoft.com/office/drawing/2014/main" id="{E13C5992-ADE9-B574-FE36-09AC86C9F1D4}"/>
              </a:ext>
            </a:extLst>
          </p:cNvPr>
          <p:cNvPicPr>
            <a:picLocks noChangeAspect="1"/>
          </p:cNvPicPr>
          <p:nvPr/>
        </p:nvPicPr>
        <p:blipFill>
          <a:blip r:embed="rId3"/>
          <a:stretch>
            <a:fillRect/>
          </a:stretch>
        </p:blipFill>
        <p:spPr>
          <a:xfrm>
            <a:off x="5702300" y="68482"/>
            <a:ext cx="6057900" cy="6717961"/>
          </a:xfrm>
          <a:prstGeom prst="rect">
            <a:avLst/>
          </a:prstGeom>
        </p:spPr>
      </p:pic>
      <p:pic>
        <p:nvPicPr>
          <p:cNvPr id="9" name="Picture 8" descr="A close-up of a medical information&#10;&#10;Description automatically generated">
            <a:extLst>
              <a:ext uri="{FF2B5EF4-FFF2-40B4-BE49-F238E27FC236}">
                <a16:creationId xmlns:a16="http://schemas.microsoft.com/office/drawing/2014/main" id="{346E6EED-33BE-2745-90C7-B75E0C8DB0D2}"/>
              </a:ext>
            </a:extLst>
          </p:cNvPr>
          <p:cNvPicPr>
            <a:picLocks noChangeAspect="1"/>
          </p:cNvPicPr>
          <p:nvPr/>
        </p:nvPicPr>
        <p:blipFill>
          <a:blip r:embed="rId4"/>
          <a:stretch>
            <a:fillRect/>
          </a:stretch>
        </p:blipFill>
        <p:spPr>
          <a:xfrm>
            <a:off x="431800" y="822535"/>
            <a:ext cx="4572000" cy="1562100"/>
          </a:xfrm>
          <a:prstGeom prst="rect">
            <a:avLst/>
          </a:prstGeom>
        </p:spPr>
      </p:pic>
    </p:spTree>
    <p:extLst>
      <p:ext uri="{BB962C8B-B14F-4D97-AF65-F5344CB8AC3E}">
        <p14:creationId xmlns:p14="http://schemas.microsoft.com/office/powerpoint/2010/main" val="7780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25714-B3AB-5207-AA9A-FDEF02D533D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FF2CC0D-60BA-3FF0-857E-91276849561F}"/>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Hair Loss: </a:t>
            </a:r>
            <a:r>
              <a:rPr lang="en-US" sz="3200" dirty="0">
                <a:latin typeface="Arial" panose="020B0604020202020204" pitchFamily="34" charset="0"/>
                <a:cs typeface="Arial" panose="020B0604020202020204" pitchFamily="34" charset="0"/>
              </a:rPr>
              <a:t>Prevention and Management</a:t>
            </a:r>
          </a:p>
        </p:txBody>
      </p:sp>
      <p:sp>
        <p:nvSpPr>
          <p:cNvPr id="6" name="TextBox 5">
            <a:extLst>
              <a:ext uri="{FF2B5EF4-FFF2-40B4-BE49-F238E27FC236}">
                <a16:creationId xmlns:a16="http://schemas.microsoft.com/office/drawing/2014/main" id="{D693D9AD-46BE-E73C-A01F-7D5DC4ECA941}"/>
              </a:ext>
            </a:extLst>
          </p:cNvPr>
          <p:cNvSpPr txBox="1"/>
          <p:nvPr/>
        </p:nvSpPr>
        <p:spPr>
          <a:xfrm>
            <a:off x="0" y="1195979"/>
            <a:ext cx="6319156" cy="4985980"/>
          </a:xfrm>
          <a:prstGeom prst="rect">
            <a:avLst/>
          </a:prstGeom>
          <a:noFill/>
        </p:spPr>
        <p:txBody>
          <a:bodyPr wrap="square">
            <a:spAutoFit/>
          </a:bodyPr>
          <a:lstStyle/>
          <a:p>
            <a:pPr marL="742950" lvl="1" indent="-285750" eaLnBrk="1" hangingPunct="1">
              <a:buFont typeface="Arial" panose="020B0604020202020204" pitchFamily="34" charset="0"/>
              <a:buChar char="•"/>
              <a:defRPr/>
            </a:pPr>
            <a:r>
              <a:rPr lang="en-US" altLang="en-US" sz="2000" b="1" dirty="0">
                <a:solidFill>
                  <a:srgbClr val="C00000"/>
                </a:solidFill>
                <a:latin typeface="Arial" panose="020B0604020202020204" pitchFamily="34" charset="0"/>
                <a:cs typeface="Arial" panose="020B0604020202020204" pitchFamily="34" charset="0"/>
              </a:rPr>
              <a:t>Prevention</a:t>
            </a:r>
          </a:p>
          <a:p>
            <a:pPr marL="1200150" lvl="2" indent="-28575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Scalp cooling!</a:t>
            </a:r>
          </a:p>
          <a:p>
            <a:pPr marL="1828800" lvl="3" indent="-4572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Clinical trials have demonstrated efficacy of cold caps</a:t>
            </a:r>
            <a:r>
              <a:rPr lang="en-US" altLang="en-US" baseline="30000" dirty="0">
                <a:latin typeface="Arial" panose="020B0604020202020204" pitchFamily="34" charset="0"/>
                <a:cs typeface="Arial" panose="020B0604020202020204" pitchFamily="34" charset="0"/>
              </a:rPr>
              <a:t>1</a:t>
            </a:r>
          </a:p>
          <a:p>
            <a:pPr marL="1828800" lvl="3" indent="-4572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Less efficacy with anthracyclines, but can sometimes work</a:t>
            </a:r>
          </a:p>
          <a:p>
            <a:pPr marL="1828800" lvl="3" indent="-45720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Study at DFCI suggested less efficacy of scalp cooling with ADCs</a:t>
            </a:r>
            <a:r>
              <a:rPr lang="en-US" altLang="en-US" baseline="30000" dirty="0">
                <a:latin typeface="Arial" panose="020B0604020202020204" pitchFamily="34" charset="0"/>
                <a:cs typeface="Arial" panose="020B0604020202020204" pitchFamily="34" charset="0"/>
              </a:rPr>
              <a:t>2</a:t>
            </a:r>
            <a:endParaRPr lang="en-US" altLang="en-US" dirty="0">
              <a:latin typeface="Arial" panose="020B0604020202020204" pitchFamily="34" charset="0"/>
              <a:cs typeface="Arial" panose="020B0604020202020204" pitchFamily="34" charset="0"/>
            </a:endParaRPr>
          </a:p>
          <a:p>
            <a:pPr lvl="2">
              <a:defRPr/>
            </a:pPr>
            <a:endParaRPr lang="en-US" alt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defRPr/>
            </a:pPr>
            <a:r>
              <a:rPr lang="en-US" altLang="en-US" sz="2000" b="1" dirty="0">
                <a:solidFill>
                  <a:srgbClr val="C00000"/>
                </a:solidFill>
                <a:latin typeface="Arial" panose="020B0604020202020204" pitchFamily="34" charset="0"/>
                <a:cs typeface="Arial" panose="020B0604020202020204" pitchFamily="34" charset="0"/>
              </a:rPr>
              <a:t>Treatment</a:t>
            </a:r>
          </a:p>
          <a:p>
            <a:pPr marL="1257300" lvl="2"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Topical or oral minoxidil (1.25-2.5mg daily) after chemotherapy is completed</a:t>
            </a:r>
          </a:p>
          <a:p>
            <a:pPr marL="1714500" lvl="3" indent="-342900">
              <a:buFont typeface="Arial" panose="020B0604020202020204" pitchFamily="34" charset="0"/>
              <a:buChar char="•"/>
              <a:defRPr/>
            </a:pPr>
            <a:r>
              <a:rPr lang="en-US" dirty="0">
                <a:latin typeface="Arial" panose="020B0604020202020204" pitchFamily="34" charset="0"/>
                <a:cs typeface="Arial" panose="020B0604020202020204" pitchFamily="34" charset="0"/>
              </a:rPr>
              <a:t>Induces angiogenesis by upregulating vascular endothelial growth factor expression and activating prostaglandin endoperoxide synthetase 1, which can stimulate hair growth</a:t>
            </a:r>
          </a:p>
        </p:txBody>
      </p:sp>
      <p:pic>
        <p:nvPicPr>
          <p:cNvPr id="3" name="Picture 2" descr="A person sitting in a hospital room&#10;&#10;Description automatically generated">
            <a:extLst>
              <a:ext uri="{FF2B5EF4-FFF2-40B4-BE49-F238E27FC236}">
                <a16:creationId xmlns:a16="http://schemas.microsoft.com/office/drawing/2014/main" id="{172DC86D-9A42-53FF-5BC7-99B9D3F0003A}"/>
              </a:ext>
            </a:extLst>
          </p:cNvPr>
          <p:cNvPicPr>
            <a:picLocks noChangeAspect="1"/>
          </p:cNvPicPr>
          <p:nvPr/>
        </p:nvPicPr>
        <p:blipFill>
          <a:blip r:embed="rId3"/>
          <a:srcRect l="3189" r="12241"/>
          <a:stretch/>
        </p:blipFill>
        <p:spPr>
          <a:xfrm>
            <a:off x="6857999" y="1431460"/>
            <a:ext cx="4943475" cy="3708865"/>
          </a:xfrm>
          <a:prstGeom prst="rect">
            <a:avLst/>
          </a:prstGeom>
        </p:spPr>
      </p:pic>
      <p:sp>
        <p:nvSpPr>
          <p:cNvPr id="5" name="TextBox 4">
            <a:extLst>
              <a:ext uri="{FF2B5EF4-FFF2-40B4-BE49-F238E27FC236}">
                <a16:creationId xmlns:a16="http://schemas.microsoft.com/office/drawing/2014/main" id="{3AAE85D1-9743-CF7C-5DA8-9AFA517725E3}"/>
              </a:ext>
            </a:extLst>
          </p:cNvPr>
          <p:cNvSpPr txBox="1"/>
          <p:nvPr/>
        </p:nvSpPr>
        <p:spPr>
          <a:xfrm>
            <a:off x="9433726" y="6035465"/>
            <a:ext cx="3186112" cy="584775"/>
          </a:xfrm>
          <a:prstGeom prst="rect">
            <a:avLst/>
          </a:prstGeom>
          <a:noFill/>
        </p:spPr>
        <p:txBody>
          <a:bodyPr wrap="square" rtlCol="0">
            <a:spAutoFit/>
          </a:bodyPr>
          <a:lstStyle/>
          <a:p>
            <a:pPr marL="342900" indent="-342900">
              <a:buAutoNum type="arabicPeriod"/>
            </a:pPr>
            <a:r>
              <a:rPr lang="en-US" sz="1600" dirty="0">
                <a:latin typeface="Arial" panose="020B0604020202020204" pitchFamily="34" charset="0"/>
                <a:cs typeface="Arial" panose="020B0604020202020204" pitchFamily="34" charset="0"/>
              </a:rPr>
              <a:t>Kang et. al. </a:t>
            </a:r>
            <a:r>
              <a:rPr lang="en-US" sz="1600" i="1" dirty="0">
                <a:latin typeface="Arial" panose="020B0604020202020204" pitchFamily="34" charset="0"/>
                <a:cs typeface="Arial" panose="020B0604020202020204" pitchFamily="34" charset="0"/>
              </a:rPr>
              <a:t>JCO</a:t>
            </a:r>
            <a:r>
              <a:rPr lang="en-US" sz="1600" dirty="0">
                <a:latin typeface="Arial" panose="020B0604020202020204" pitchFamily="34" charset="0"/>
                <a:cs typeface="Arial" panose="020B0604020202020204" pitchFamily="34" charset="0"/>
              </a:rPr>
              <a:t> 2024</a:t>
            </a:r>
          </a:p>
          <a:p>
            <a:pPr marL="342900" indent="-342900">
              <a:buAutoNum type="arabicPeriod"/>
            </a:pPr>
            <a:r>
              <a:rPr lang="en-US" sz="1600" dirty="0">
                <a:latin typeface="Arial" panose="020B0604020202020204" pitchFamily="34" charset="0"/>
                <a:cs typeface="Arial" panose="020B0604020202020204" pitchFamily="34" charset="0"/>
              </a:rPr>
              <a:t>Salehi et. al ASCO 2025</a:t>
            </a:r>
          </a:p>
        </p:txBody>
      </p:sp>
    </p:spTree>
    <p:extLst>
      <p:ext uri="{BB962C8B-B14F-4D97-AF65-F5344CB8AC3E}">
        <p14:creationId xmlns:p14="http://schemas.microsoft.com/office/powerpoint/2010/main" val="222967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AC91-32E6-FACC-B8A3-66557065B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4C24D-622D-37BF-48FA-F190E15DD2A0}"/>
              </a:ext>
            </a:extLst>
          </p:cNvPr>
          <p:cNvSpPr>
            <a:spLocks noGrp="1"/>
          </p:cNvSpPr>
          <p:nvPr>
            <p:ph type="title"/>
          </p:nvPr>
        </p:nvSpPr>
        <p:spPr>
          <a:xfrm>
            <a:off x="533400" y="365126"/>
            <a:ext cx="10820399" cy="796410"/>
          </a:xfrm>
        </p:spPr>
        <p:txBody>
          <a:bodyPr>
            <a:normAutofit/>
          </a:bodyPr>
          <a:lstStyle/>
          <a:p>
            <a:pPr algn="ctr"/>
            <a:r>
              <a:rPr lang="en-US" sz="3200" b="1" dirty="0">
                <a:solidFill>
                  <a:srgbClr val="0070C0"/>
                </a:solidFill>
                <a:latin typeface="Arial" panose="020B0604020202020204" pitchFamily="34" charset="0"/>
                <a:cs typeface="Arial" panose="020B0604020202020204" pitchFamily="34" charset="0"/>
              </a:rPr>
              <a:t>Outline</a:t>
            </a:r>
          </a:p>
        </p:txBody>
      </p:sp>
      <p:sp>
        <p:nvSpPr>
          <p:cNvPr id="9" name="TextBox 8">
            <a:extLst>
              <a:ext uri="{FF2B5EF4-FFF2-40B4-BE49-F238E27FC236}">
                <a16:creationId xmlns:a16="http://schemas.microsoft.com/office/drawing/2014/main" id="{6ADFCA66-14A9-F6D1-F921-E57A94F1AC82}"/>
              </a:ext>
            </a:extLst>
          </p:cNvPr>
          <p:cNvSpPr txBox="1"/>
          <p:nvPr/>
        </p:nvSpPr>
        <p:spPr>
          <a:xfrm>
            <a:off x="465666" y="1434237"/>
            <a:ext cx="11573933" cy="4862870"/>
          </a:xfrm>
          <a:prstGeom prst="rect">
            <a:avLst/>
          </a:prstGeom>
          <a:noFill/>
        </p:spPr>
        <p:txBody>
          <a:bodyPr wrap="square">
            <a:spAutoFit/>
          </a:bodyPr>
          <a:lstStyle/>
          <a:p>
            <a:pPr marL="457200" indent="-457200">
              <a:buClr>
                <a:srgbClr val="C00000"/>
              </a:buClr>
              <a:buFont typeface="+mj-lt"/>
              <a:buAutoNum type="arabicPeriod"/>
              <a:defRPr/>
            </a:pPr>
            <a:r>
              <a:rPr lang="en-US" sz="2800" b="1" dirty="0">
                <a:latin typeface="Arial" panose="020B0604020202020204" pitchFamily="34" charset="0"/>
                <a:cs typeface="Arial" panose="020B0604020202020204" pitchFamily="34" charset="0"/>
              </a:rPr>
              <a:t>Chemotherapy-induced toxicities and management </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Nausea/vomiting</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Myelosuppression</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Neuropathy</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Scalp cooling</a:t>
            </a:r>
          </a:p>
          <a:p>
            <a:pPr lvl="1">
              <a:buClr>
                <a:srgbClr val="C00000"/>
              </a:buClr>
              <a:defRPr/>
            </a:pPr>
            <a:endParaRPr lang="en-US" sz="2800" dirty="0">
              <a:latin typeface="Arial" panose="020B0604020202020204" pitchFamily="34" charset="0"/>
              <a:cs typeface="Arial" panose="020B0604020202020204" pitchFamily="34" charset="0"/>
            </a:endParaRPr>
          </a:p>
          <a:p>
            <a:pPr marL="457200" indent="-457200">
              <a:buClr>
                <a:srgbClr val="C00000"/>
              </a:buClr>
              <a:buFont typeface="+mj-lt"/>
              <a:buAutoNum type="arabicPeriod"/>
              <a:defRPr/>
            </a:pPr>
            <a:r>
              <a:rPr lang="en-US" sz="2800" b="1" dirty="0">
                <a:latin typeface="Arial" panose="020B0604020202020204" pitchFamily="34" charset="0"/>
                <a:cs typeface="Arial" panose="020B0604020202020204" pitchFamily="34" charset="0"/>
              </a:rPr>
              <a:t>Key toxicities of novel agents and management</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Immune-related adverse events</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PIK3CA inhibitors</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ADC toxicities</a:t>
            </a:r>
            <a:endParaRPr lang="en-US" sz="2800" kern="100" dirty="0">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pPr>
            <a:endParaRPr lang="en-US" sz="3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44101F0-E836-DC3B-FEDB-0BF9DF55E56D}"/>
              </a:ext>
            </a:extLst>
          </p:cNvPr>
          <p:cNvSpPr/>
          <p:nvPr/>
        </p:nvSpPr>
        <p:spPr>
          <a:xfrm>
            <a:off x="381001" y="3911600"/>
            <a:ext cx="9753599" cy="19431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8097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jmra1703481_f1.jpeg">
            <a:extLst>
              <a:ext uri="{FF2B5EF4-FFF2-40B4-BE49-F238E27FC236}">
                <a16:creationId xmlns:a16="http://schemas.microsoft.com/office/drawing/2014/main" id="{CCD93E5D-FA78-BFC8-5DF5-C75A4D122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91" y="918720"/>
            <a:ext cx="5584051" cy="5478575"/>
          </a:xfrm>
          <a:prstGeom prst="rect">
            <a:avLst/>
          </a:prstGeom>
        </p:spPr>
      </p:pic>
      <p:sp>
        <p:nvSpPr>
          <p:cNvPr id="5" name="TextBox 4">
            <a:extLst>
              <a:ext uri="{FF2B5EF4-FFF2-40B4-BE49-F238E27FC236}">
                <a16:creationId xmlns:a16="http://schemas.microsoft.com/office/drawing/2014/main" id="{AC857B50-0742-4082-9F2F-EBB751E6F0E1}"/>
              </a:ext>
            </a:extLst>
          </p:cNvPr>
          <p:cNvSpPr txBox="1"/>
          <p:nvPr/>
        </p:nvSpPr>
        <p:spPr>
          <a:xfrm>
            <a:off x="-283478" y="6457948"/>
            <a:ext cx="2804125" cy="338554"/>
          </a:xfrm>
          <a:prstGeom prst="rect">
            <a:avLst/>
          </a:prstGeom>
          <a:noFill/>
        </p:spPr>
        <p:txBody>
          <a:bodyPr wrap="square" rtlCol="0">
            <a:spAutoFit/>
          </a:bodyPr>
          <a:lstStyle/>
          <a:p>
            <a:pPr algn="r"/>
            <a:r>
              <a:rPr lang="en-US" sz="1600" dirty="0">
                <a:latin typeface="Arial"/>
                <a:cs typeface="Arial"/>
              </a:rPr>
              <a:t>Postow et al.</a:t>
            </a:r>
            <a:r>
              <a:rPr lang="en-US" sz="1600" i="1" dirty="0">
                <a:latin typeface="Arial"/>
                <a:cs typeface="Arial"/>
              </a:rPr>
              <a:t> NEJM </a:t>
            </a:r>
            <a:r>
              <a:rPr lang="en-US" sz="1600" dirty="0">
                <a:latin typeface="Arial"/>
                <a:cs typeface="Arial"/>
              </a:rPr>
              <a:t>2018</a:t>
            </a:r>
          </a:p>
        </p:txBody>
      </p:sp>
      <p:sp>
        <p:nvSpPr>
          <p:cNvPr id="6" name="TextBox 5">
            <a:extLst>
              <a:ext uri="{FF2B5EF4-FFF2-40B4-BE49-F238E27FC236}">
                <a16:creationId xmlns:a16="http://schemas.microsoft.com/office/drawing/2014/main" id="{DBF080CA-C2D3-CF51-B889-C45AEC7DE760}"/>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Immune-Related Adverse Events (IRAES)</a:t>
            </a:r>
            <a:endParaRPr lang="en-US" sz="3200" dirty="0">
              <a:solidFill>
                <a:prstClr val="black"/>
              </a:solidFill>
              <a:latin typeface="Arial" panose="020B0604020202020204" pitchFamily="34" charset="0"/>
              <a:cs typeface="Arial" panose="020B0604020202020204" pitchFamily="34" charset="0"/>
            </a:endParaRPr>
          </a:p>
        </p:txBody>
      </p:sp>
      <p:pic>
        <p:nvPicPr>
          <p:cNvPr id="7" name="Content Placeholder 7">
            <a:extLst>
              <a:ext uri="{FF2B5EF4-FFF2-40B4-BE49-F238E27FC236}">
                <a16:creationId xmlns:a16="http://schemas.microsoft.com/office/drawing/2014/main" id="{1CF72445-867C-DFF3-2D2B-05EF4DDA3B62}"/>
              </a:ext>
            </a:extLst>
          </p:cNvPr>
          <p:cNvPicPr>
            <a:picLocks noChangeAspect="1"/>
          </p:cNvPicPr>
          <p:nvPr/>
        </p:nvPicPr>
        <p:blipFill>
          <a:blip r:embed="rId4"/>
          <a:stretch>
            <a:fillRect/>
          </a:stretch>
        </p:blipFill>
        <p:spPr>
          <a:xfrm>
            <a:off x="5902873" y="921847"/>
            <a:ext cx="6289127" cy="5014305"/>
          </a:xfrm>
          <a:prstGeom prst="rect">
            <a:avLst/>
          </a:prstGeom>
        </p:spPr>
      </p:pic>
      <p:sp>
        <p:nvSpPr>
          <p:cNvPr id="8" name="TextBox 7">
            <a:extLst>
              <a:ext uri="{FF2B5EF4-FFF2-40B4-BE49-F238E27FC236}">
                <a16:creationId xmlns:a16="http://schemas.microsoft.com/office/drawing/2014/main" id="{51BAB9DF-CEB2-F9E2-2A8E-39218AF6EA7B}"/>
              </a:ext>
            </a:extLst>
          </p:cNvPr>
          <p:cNvSpPr txBox="1"/>
          <p:nvPr/>
        </p:nvSpPr>
        <p:spPr>
          <a:xfrm>
            <a:off x="6933875" y="6446506"/>
            <a:ext cx="5498194" cy="34746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Martins et. al., </a:t>
            </a:r>
            <a:r>
              <a:rPr lang="en-US" sz="1600" i="1" dirty="0">
                <a:latin typeface="Arial" panose="020B0604020202020204" pitchFamily="34" charset="0"/>
                <a:cs typeface="Arial" panose="020B0604020202020204" pitchFamily="34" charset="0"/>
              </a:rPr>
              <a:t>Nature Reviews Clinical Oncology </a:t>
            </a:r>
            <a:r>
              <a:rPr lang="en-US" sz="1600" dirty="0">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73645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50A84C-6B77-0D47-BB6E-972935F076D0}"/>
              </a:ext>
            </a:extLst>
          </p:cNvPr>
          <p:cNvSpPr txBox="1"/>
          <p:nvPr/>
        </p:nvSpPr>
        <p:spPr>
          <a:xfrm>
            <a:off x="1297822" y="5764427"/>
            <a:ext cx="7987845" cy="707886"/>
          </a:xfrm>
          <a:prstGeom prst="rect">
            <a:avLst/>
          </a:prstGeom>
          <a:noFill/>
        </p:spPr>
        <p:txBody>
          <a:bodyPr wrap="square" rtlCol="0">
            <a:sp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IRAEs occurred more frequently in the pembrolizumab arm (35.0%), including more severe (grade 3-5) reactions (13.0%).</a:t>
            </a:r>
          </a:p>
        </p:txBody>
      </p:sp>
      <p:pic>
        <p:nvPicPr>
          <p:cNvPr id="3" name="Picture 2" descr="A graph of a patient's health&#10;&#10;Description automatically generated with medium confidence">
            <a:extLst>
              <a:ext uri="{FF2B5EF4-FFF2-40B4-BE49-F238E27FC236}">
                <a16:creationId xmlns:a16="http://schemas.microsoft.com/office/drawing/2014/main" id="{CB5C7726-EA97-F357-4520-D6DD808F79A6}"/>
              </a:ext>
            </a:extLst>
          </p:cNvPr>
          <p:cNvPicPr>
            <a:picLocks noChangeAspect="1"/>
          </p:cNvPicPr>
          <p:nvPr/>
        </p:nvPicPr>
        <p:blipFill>
          <a:blip r:embed="rId3"/>
          <a:stretch>
            <a:fillRect/>
          </a:stretch>
        </p:blipFill>
        <p:spPr>
          <a:xfrm>
            <a:off x="972089" y="1029873"/>
            <a:ext cx="9292373" cy="4447064"/>
          </a:xfrm>
          <a:prstGeom prst="rect">
            <a:avLst/>
          </a:prstGeom>
        </p:spPr>
      </p:pic>
      <p:sp>
        <p:nvSpPr>
          <p:cNvPr id="4" name="TextBox 3">
            <a:extLst>
              <a:ext uri="{FF2B5EF4-FFF2-40B4-BE49-F238E27FC236}">
                <a16:creationId xmlns:a16="http://schemas.microsoft.com/office/drawing/2014/main" id="{8AD6539D-4573-27F2-5914-15D0186D70FF}"/>
              </a:ext>
            </a:extLst>
          </p:cNvPr>
          <p:cNvSpPr txBox="1"/>
          <p:nvPr/>
        </p:nvSpPr>
        <p:spPr>
          <a:xfrm>
            <a:off x="9524001" y="6179926"/>
            <a:ext cx="7559984" cy="584775"/>
          </a:xfrm>
          <a:prstGeom prst="rect">
            <a:avLst/>
          </a:prstGeom>
          <a:noFill/>
        </p:spPr>
        <p:txBody>
          <a:bodyPr wrap="square">
            <a:spAutoFit/>
          </a:bodyPr>
          <a:lstStyle/>
          <a:p>
            <a:r>
              <a:rPr lang="en-US" sz="1600" dirty="0">
                <a:solidFill>
                  <a:prstClr val="black"/>
                </a:solidFill>
                <a:latin typeface="Arial" panose="020B0604020202020204" pitchFamily="34" charset="0"/>
                <a:cs typeface="Arial" panose="020B0604020202020204" pitchFamily="34" charset="0"/>
              </a:rPr>
              <a:t>Schmid et. al. ESMO 2024</a:t>
            </a:r>
          </a:p>
          <a:p>
            <a:r>
              <a:rPr lang="en-US" sz="1600" dirty="0">
                <a:solidFill>
                  <a:prstClr val="black"/>
                </a:solidFill>
                <a:latin typeface="Arial" panose="020B0604020202020204" pitchFamily="34" charset="0"/>
                <a:cs typeface="Arial" panose="020B0604020202020204" pitchFamily="34" charset="0"/>
              </a:rPr>
              <a:t>Schmid et. al. </a:t>
            </a:r>
            <a:r>
              <a:rPr lang="en-US" sz="1600" i="1" dirty="0">
                <a:solidFill>
                  <a:prstClr val="black"/>
                </a:solidFill>
                <a:latin typeface="Arial" panose="020B0604020202020204" pitchFamily="34" charset="0"/>
                <a:cs typeface="Arial" panose="020B0604020202020204" pitchFamily="34" charset="0"/>
              </a:rPr>
              <a:t>NEJM</a:t>
            </a:r>
            <a:r>
              <a:rPr lang="en-US" sz="1600" dirty="0">
                <a:solidFill>
                  <a:prstClr val="black"/>
                </a:solidFill>
                <a:latin typeface="Arial" panose="020B0604020202020204" pitchFamily="34" charset="0"/>
                <a:cs typeface="Arial" panose="020B0604020202020204" pitchFamily="34" charset="0"/>
              </a:rPr>
              <a:t> 2024</a:t>
            </a:r>
            <a:endParaRPr lang="en-US" sz="1600" dirty="0"/>
          </a:p>
        </p:txBody>
      </p:sp>
      <p:sp>
        <p:nvSpPr>
          <p:cNvPr id="2" name="TextBox 1">
            <a:extLst>
              <a:ext uri="{FF2B5EF4-FFF2-40B4-BE49-F238E27FC236}">
                <a16:creationId xmlns:a16="http://schemas.microsoft.com/office/drawing/2014/main" id="{DF68E68C-F506-CC8D-1BC0-F1F7C7DD9AA4}"/>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IRAEs: </a:t>
            </a:r>
            <a:r>
              <a:rPr lang="en-US" sz="3200" dirty="0">
                <a:latin typeface="Arial" panose="020B0604020202020204" pitchFamily="34" charset="0"/>
                <a:cs typeface="Arial" panose="020B0604020202020204" pitchFamily="34" charset="0"/>
              </a:rPr>
              <a:t>KEYNOTE-522 Safety</a:t>
            </a:r>
          </a:p>
        </p:txBody>
      </p:sp>
    </p:spTree>
    <p:extLst>
      <p:ext uri="{BB962C8B-B14F-4D97-AF65-F5344CB8AC3E}">
        <p14:creationId xmlns:p14="http://schemas.microsoft.com/office/powerpoint/2010/main" val="360723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98C010-2F50-9BBF-1D47-CB43D27C408B}"/>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IRAEs: </a:t>
            </a:r>
            <a:r>
              <a:rPr lang="en-US" sz="3200" dirty="0">
                <a:latin typeface="Arial" panose="020B0604020202020204" pitchFamily="34" charset="0"/>
                <a:cs typeface="Arial" panose="020B0604020202020204" pitchFamily="34" charset="0"/>
              </a:rPr>
              <a:t>General Tips</a:t>
            </a:r>
            <a:endParaRPr lang="en-US" sz="32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2E7623-4075-0351-55C3-A830E61C8D0D}"/>
              </a:ext>
            </a:extLst>
          </p:cNvPr>
          <p:cNvSpPr txBox="1"/>
          <p:nvPr/>
        </p:nvSpPr>
        <p:spPr>
          <a:xfrm>
            <a:off x="9843190" y="6450963"/>
            <a:ext cx="231185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NCCN Guidelines 2025</a:t>
            </a:r>
          </a:p>
        </p:txBody>
      </p:sp>
      <p:sp>
        <p:nvSpPr>
          <p:cNvPr id="10" name="TextBox 9">
            <a:extLst>
              <a:ext uri="{FF2B5EF4-FFF2-40B4-BE49-F238E27FC236}">
                <a16:creationId xmlns:a16="http://schemas.microsoft.com/office/drawing/2014/main" id="{89C0B832-BD77-4CD9-539B-B7025A416065}"/>
              </a:ext>
            </a:extLst>
          </p:cNvPr>
          <p:cNvSpPr txBox="1"/>
          <p:nvPr/>
        </p:nvSpPr>
        <p:spPr>
          <a:xfrm>
            <a:off x="334852" y="1057835"/>
            <a:ext cx="11384924" cy="4678204"/>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Diagnosis pearls: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Have a high index of suspicion that new symptoms could be related to an IRAE – early recognition and diagnosis is key!</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E.g., fatigue, hyponatremia, hyperkalemia, hypoglycemia– eval for adrenal </a:t>
            </a:r>
            <a:r>
              <a:rPr lang="en-US" sz="2000" dirty="0" err="1">
                <a:latin typeface="Arial" panose="020B0604020202020204" pitchFamily="34" charset="0"/>
                <a:cs typeface="Arial" panose="020B0604020202020204" pitchFamily="34" charset="0"/>
              </a:rPr>
              <a:t>insuff</a:t>
            </a:r>
            <a:endParaRPr lang="en-US"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E.g., Shortness of breath, eval for pneumonitis, myocarditis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Check TFTs and cortisol ~q6wk during treatment and q12wk for one year after as indicated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Prior to surgery, check cortisol one last time!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Late IRAEs can occur (1yr+ after ICI discontinuation)</a:t>
            </a:r>
          </a:p>
          <a:p>
            <a:pPr lvl="1"/>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Management pearls: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Steroids are the mainstay of treatment if indicated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Escalation to additional immunomodulatory agents typically in multidisciplinary discussion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Multidisciplinary collaboration if key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Guidelines are available for management (e.g., NCCN guidelines very helpful here!)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0738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dirty="0">
                <a:latin typeface="Arial" charset="0"/>
                <a:ea typeface="+mn-ea"/>
                <a:cs typeface="+mn-cs"/>
              </a:rPr>
              <a:t>monarchE: Mature Safety Findings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43" b="10132"/>
          <a:stretch/>
        </p:blipFill>
        <p:spPr bwMode="auto">
          <a:xfrm>
            <a:off x="1084577" y="1327662"/>
            <a:ext cx="10248831" cy="434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1243BA5-5D1C-4442-101B-2DFD4FA82E72}"/>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err="1">
                <a:solidFill>
                  <a:srgbClr val="C00000"/>
                </a:solidFill>
                <a:latin typeface="Arial" panose="020B0604020202020204" pitchFamily="34" charset="0"/>
                <a:cs typeface="Arial" panose="020B0604020202020204" pitchFamily="34" charset="0"/>
              </a:rPr>
              <a:t>Abemaciclib</a:t>
            </a:r>
            <a:r>
              <a:rPr lang="en-US" sz="3200" b="1" dirty="0">
                <a:solidFill>
                  <a:srgbClr val="C0000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MonarchE</a:t>
            </a:r>
            <a:r>
              <a:rPr lang="en-US" sz="3200" dirty="0">
                <a:latin typeface="Arial" panose="020B0604020202020204" pitchFamily="34" charset="0"/>
                <a:cs typeface="Arial" panose="020B0604020202020204" pitchFamily="34" charset="0"/>
              </a:rPr>
              <a:t> Safety</a:t>
            </a:r>
            <a:endParaRPr lang="en-US" sz="3200" dirty="0">
              <a:solidFill>
                <a:prstClr val="black"/>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066A818-EB4A-B3DC-3334-C5E7E038240E}"/>
              </a:ext>
            </a:extLst>
          </p:cNvPr>
          <p:cNvSpPr txBox="1"/>
          <p:nvPr/>
        </p:nvSpPr>
        <p:spPr>
          <a:xfrm>
            <a:off x="8465151" y="6450963"/>
            <a:ext cx="3571683"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Rugo</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Annals of Oncology </a:t>
            </a:r>
            <a:r>
              <a:rPr lang="en-US" sz="1600" dirty="0">
                <a:latin typeface="Arial" panose="020B0604020202020204" pitchFamily="34" charset="0"/>
                <a:cs typeface="Arial" panose="020B0604020202020204" pitchFamily="34" charset="0"/>
              </a:rPr>
              <a:t>2022</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69" t="18255" b="8928"/>
          <a:stretch/>
        </p:blipFill>
        <p:spPr bwMode="auto">
          <a:xfrm>
            <a:off x="246971" y="1141818"/>
            <a:ext cx="8218180" cy="505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503313D-EFB7-E6ED-59F2-FBE892117402}"/>
              </a:ext>
            </a:extLst>
          </p:cNvPr>
          <p:cNvSpPr txBox="1"/>
          <p:nvPr/>
        </p:nvSpPr>
        <p:spPr>
          <a:xfrm>
            <a:off x="8465151" y="6450963"/>
            <a:ext cx="3571683"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Rugo</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Annals of Oncology </a:t>
            </a:r>
            <a:r>
              <a:rPr lang="en-US" sz="1600" dirty="0">
                <a:latin typeface="Arial" panose="020B0604020202020204" pitchFamily="34" charset="0"/>
                <a:cs typeface="Arial" panose="020B0604020202020204" pitchFamily="34" charset="0"/>
              </a:rPr>
              <a:t>2022</a:t>
            </a:r>
          </a:p>
        </p:txBody>
      </p:sp>
      <p:sp>
        <p:nvSpPr>
          <p:cNvPr id="6" name="TextBox 5">
            <a:extLst>
              <a:ext uri="{FF2B5EF4-FFF2-40B4-BE49-F238E27FC236}">
                <a16:creationId xmlns:a16="http://schemas.microsoft.com/office/drawing/2014/main" id="{E41B12F6-9237-6D77-8AC0-87D4A075E9D7}"/>
              </a:ext>
            </a:extLst>
          </p:cNvPr>
          <p:cNvSpPr txBox="1"/>
          <p:nvPr/>
        </p:nvSpPr>
        <p:spPr>
          <a:xfrm>
            <a:off x="7914807" y="1079783"/>
            <a:ext cx="4030222" cy="4893647"/>
          </a:xfrm>
          <a:prstGeom prst="rect">
            <a:avLst/>
          </a:prstGeom>
          <a:noFill/>
        </p:spPr>
        <p:txBody>
          <a:bodyPr wrap="square" rtlCol="0">
            <a:spAutoFit/>
          </a:bodyPr>
          <a:lstStyle/>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Dose reduction: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43% dose reduction (55% age 65+)</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Most dose reductions occurred early</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Discontinuations: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30.6% discontinuation (18.5% due to AEs, ~50% without a dose reduction)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Most discontinuations occurred early</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2CBFA8FC-6477-981B-3C6A-70A16D640E81}"/>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err="1">
                <a:solidFill>
                  <a:srgbClr val="C00000"/>
                </a:solidFill>
                <a:latin typeface="Arial" panose="020B0604020202020204" pitchFamily="34" charset="0"/>
                <a:cs typeface="Arial" panose="020B0604020202020204" pitchFamily="34" charset="0"/>
              </a:rPr>
              <a:t>Abemaciclib</a:t>
            </a:r>
            <a:r>
              <a:rPr lang="en-US" sz="3200" b="1" dirty="0">
                <a:solidFill>
                  <a:srgbClr val="C0000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MonarchE</a:t>
            </a:r>
            <a:r>
              <a:rPr lang="en-US" sz="3200" dirty="0">
                <a:latin typeface="Arial" panose="020B0604020202020204" pitchFamily="34" charset="0"/>
                <a:cs typeface="Arial" panose="020B0604020202020204" pitchFamily="34" charset="0"/>
              </a:rPr>
              <a:t> Safety</a:t>
            </a:r>
            <a:endParaRPr lang="en-US" sz="3200" dirty="0">
              <a:solidFill>
                <a:prstClr val="black"/>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637" t="14269" b="17693"/>
          <a:stretch/>
        </p:blipFill>
        <p:spPr bwMode="auto">
          <a:xfrm>
            <a:off x="6503831" y="822535"/>
            <a:ext cx="5306096" cy="5435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CEBEE1D-9E03-EBC2-EB36-89E934323397}"/>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err="1">
                <a:solidFill>
                  <a:srgbClr val="C00000"/>
                </a:solidFill>
                <a:latin typeface="Arial" panose="020B0604020202020204" pitchFamily="34" charset="0"/>
                <a:cs typeface="Arial" panose="020B0604020202020204" pitchFamily="34" charset="0"/>
              </a:rPr>
              <a:t>Abemaciclib</a:t>
            </a:r>
            <a:r>
              <a:rPr lang="en-US" sz="3200" b="1"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Dose Escalation of </a:t>
            </a:r>
            <a:r>
              <a:rPr lang="en-US" sz="3200" dirty="0" err="1">
                <a:latin typeface="Arial" panose="020B0604020202020204" pitchFamily="34" charset="0"/>
                <a:cs typeface="Arial" panose="020B0604020202020204" pitchFamily="34" charset="0"/>
              </a:rPr>
              <a:t>Abemaciclib</a:t>
            </a:r>
            <a:r>
              <a:rPr lang="en-US" sz="3200"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DF7DDDEB-4B03-F8C9-5A09-AA1B9C2F3A64}"/>
              </a:ext>
            </a:extLst>
          </p:cNvPr>
          <p:cNvSpPr txBox="1"/>
          <p:nvPr/>
        </p:nvSpPr>
        <p:spPr>
          <a:xfrm>
            <a:off x="150141" y="1040933"/>
            <a:ext cx="6237779"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Question: Would slow escalation of </a:t>
            </a:r>
            <a:r>
              <a:rPr lang="en-US" sz="2000" dirty="0" err="1">
                <a:latin typeface="Arial" panose="020B0604020202020204" pitchFamily="34" charset="0"/>
                <a:cs typeface="Arial" panose="020B0604020202020204" pitchFamily="34" charset="0"/>
              </a:rPr>
              <a:t>abemaciclib</a:t>
            </a:r>
            <a:r>
              <a:rPr lang="en-US" sz="2000" dirty="0">
                <a:latin typeface="Arial" panose="020B0604020202020204" pitchFamily="34" charset="0"/>
                <a:cs typeface="Arial" panose="020B0604020202020204" pitchFamily="34" charset="0"/>
              </a:rPr>
              <a:t> help tolerance and reduce early-discontinuation?</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TRADE Trial</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90 patients with stage II/III EBC (89 evaluable)</a:t>
            </a:r>
          </a:p>
          <a:p>
            <a:pPr marL="742950" lvl="1"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Abemaciclib</a:t>
            </a:r>
            <a:r>
              <a:rPr lang="en-US" sz="2000" dirty="0">
                <a:latin typeface="Arial" panose="020B0604020202020204" pitchFamily="34" charset="0"/>
                <a:cs typeface="Arial" panose="020B0604020202020204" pitchFamily="34" charset="0"/>
              </a:rPr>
              <a:t> 50mg </a:t>
            </a:r>
            <a:r>
              <a:rPr lang="en-US" sz="2000" dirty="0">
                <a:latin typeface="Arial" panose="020B0604020202020204" pitchFamily="34" charset="0"/>
                <a:cs typeface="Arial" panose="020B0604020202020204" pitchFamily="34" charset="0"/>
                <a:sym typeface="Wingdings" pitchFamily="2" charset="2"/>
              </a:rPr>
              <a:t> 100mg  150mg BID, each dose for two weeks before final dose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sym typeface="Wingdings" pitchFamily="2" charset="2"/>
              </a:rPr>
              <a:t>Landmark analysis at 12 weeks</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sym typeface="Wingdings" pitchFamily="2" charset="2"/>
              </a:rPr>
              <a:t>29% (n=26) unable to continue or maintain full dose</a:t>
            </a:r>
          </a:p>
          <a:p>
            <a:pPr marL="1200150" lvl="2" indent="-285750">
              <a:buFont typeface="Arial" panose="020B0604020202020204" pitchFamily="34" charset="0"/>
              <a:buChar char="•"/>
            </a:pPr>
            <a:r>
              <a:rPr lang="en-US" sz="2000" dirty="0">
                <a:latin typeface="Arial" panose="020B0604020202020204" pitchFamily="34" charset="0"/>
                <a:cs typeface="Arial" panose="020B0604020202020204" pitchFamily="34" charset="0"/>
                <a:sym typeface="Wingdings" pitchFamily="2" charset="2"/>
              </a:rPr>
              <a:t>Met primary endpoint (70.8% vs. 60% </a:t>
            </a:r>
            <a:r>
              <a:rPr lang="en-US" sz="2000" dirty="0" err="1">
                <a:latin typeface="Arial" panose="020B0604020202020204" pitchFamily="34" charset="0"/>
                <a:cs typeface="Arial" panose="020B0604020202020204" pitchFamily="34" charset="0"/>
                <a:sym typeface="Wingdings" pitchFamily="2" charset="2"/>
              </a:rPr>
              <a:t>MonarchE</a:t>
            </a:r>
            <a:r>
              <a:rPr lang="en-US" sz="2000" dirty="0">
                <a:latin typeface="Arial" panose="020B0604020202020204" pitchFamily="34" charset="0"/>
                <a:cs typeface="Arial" panose="020B0604020202020204" pitchFamily="34" charset="0"/>
                <a:sym typeface="Wingdings" pitchFamily="2" charset="2"/>
              </a:rPr>
              <a:t> maintaining dose)</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sym typeface="Wingdings" pitchFamily="2" charset="2"/>
              </a:rPr>
              <a:t>Limited by lack of comparison and small numbers, but could be considered an excellent management strategy based on these results</a:t>
            </a:r>
          </a:p>
          <a:p>
            <a:pPr marL="1200150" lvl="2"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A4C6DD3B-BC2B-2993-A321-BA38D8F4C64A}"/>
              </a:ext>
            </a:extLst>
          </p:cNvPr>
          <p:cNvSpPr txBox="1"/>
          <p:nvPr/>
        </p:nvSpPr>
        <p:spPr>
          <a:xfrm>
            <a:off x="9259910" y="6407102"/>
            <a:ext cx="35288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Mayer et. al. ASCO 2025</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060" y="2571751"/>
            <a:ext cx="7317878" cy="322957"/>
          </a:xfrm>
        </p:spPr>
        <p:txBody>
          <a:bodyPr/>
          <a:lstStyle/>
          <a:p>
            <a:r>
              <a:rPr lang="en-US" sz="656" b="1" dirty="0">
                <a:latin typeface="Arial" charset="0"/>
                <a:ea typeface="+mn-ea"/>
                <a:cs typeface="+mn-cs"/>
              </a:rPr>
              <a:t>NATALEE: Safety Considerations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1" t="17652" r="2646" b="7926"/>
          <a:stretch/>
        </p:blipFill>
        <p:spPr bwMode="auto">
          <a:xfrm>
            <a:off x="150142" y="1039969"/>
            <a:ext cx="6308715" cy="43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1AC3A460-118D-07A5-AD95-E0E749D72FDA}"/>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err="1">
                <a:solidFill>
                  <a:srgbClr val="C00000"/>
                </a:solidFill>
                <a:latin typeface="Arial" panose="020B0604020202020204" pitchFamily="34" charset="0"/>
                <a:cs typeface="Arial" panose="020B0604020202020204" pitchFamily="34" charset="0"/>
              </a:rPr>
              <a:t>Ribociclib</a:t>
            </a:r>
            <a:r>
              <a:rPr lang="en-US" sz="3200" b="1"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NATALEE Safety</a:t>
            </a:r>
            <a:endParaRPr lang="en-US" sz="3200" dirty="0">
              <a:solidFill>
                <a:prstClr val="black"/>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7101AA2-A3F1-45E0-A980-13B1EE2F3AA9}"/>
              </a:ext>
            </a:extLst>
          </p:cNvPr>
          <p:cNvSpPr txBox="1"/>
          <p:nvPr/>
        </p:nvSpPr>
        <p:spPr>
          <a:xfrm>
            <a:off x="8757634" y="6435574"/>
            <a:ext cx="358032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Barrios et. al. ESMO BC 2024</a:t>
            </a:r>
          </a:p>
        </p:txBody>
      </p:sp>
      <p:sp>
        <p:nvSpPr>
          <p:cNvPr id="5" name="TextBox 4">
            <a:extLst>
              <a:ext uri="{FF2B5EF4-FFF2-40B4-BE49-F238E27FC236}">
                <a16:creationId xmlns:a16="http://schemas.microsoft.com/office/drawing/2014/main" id="{4F2F7724-EFDF-78CB-AD0F-647FC1C2B2A1}"/>
              </a:ext>
            </a:extLst>
          </p:cNvPr>
          <p:cNvSpPr txBox="1"/>
          <p:nvPr/>
        </p:nvSpPr>
        <p:spPr>
          <a:xfrm>
            <a:off x="6676571" y="1182230"/>
            <a:ext cx="5262144"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Dose reduction: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27% dose reduction</a:t>
            </a:r>
          </a:p>
          <a:p>
            <a:pPr lvl="1"/>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Discontinuation: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36% discontinuation (20% due to AEs, 14% w/o prior dose reduction)</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Most discontinuations were early (9% due to LFT abnormalities)</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Higher SAEs, neutropenia in older patients and more discontinued early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180484-995A-83A4-E411-C8A245BC0716}"/>
              </a:ext>
            </a:extLst>
          </p:cNvPr>
          <p:cNvSpPr txBox="1">
            <a:spLocks/>
          </p:cNvSpPr>
          <p:nvPr/>
        </p:nvSpPr>
        <p:spPr>
          <a:xfrm>
            <a:off x="533400" y="365126"/>
            <a:ext cx="10820399" cy="796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Arial" panose="020B0604020202020204" pitchFamily="34" charset="0"/>
                <a:cs typeface="Arial" panose="020B0604020202020204" pitchFamily="34" charset="0"/>
              </a:rPr>
              <a:t>Conflicts of Interest</a:t>
            </a:r>
          </a:p>
        </p:txBody>
      </p:sp>
      <p:sp>
        <p:nvSpPr>
          <p:cNvPr id="5" name="TextBox 4">
            <a:extLst>
              <a:ext uri="{FF2B5EF4-FFF2-40B4-BE49-F238E27FC236}">
                <a16:creationId xmlns:a16="http://schemas.microsoft.com/office/drawing/2014/main" id="{17E24EE6-E572-2F27-54CE-172431A10AAD}"/>
              </a:ext>
            </a:extLst>
          </p:cNvPr>
          <p:cNvSpPr txBox="1"/>
          <p:nvPr/>
        </p:nvSpPr>
        <p:spPr>
          <a:xfrm>
            <a:off x="465666" y="1434237"/>
            <a:ext cx="11573933" cy="2708434"/>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800" kern="100" dirty="0" err="1">
                <a:effectLst/>
                <a:latin typeface="Arial" panose="020B0604020202020204" pitchFamily="34" charset="0"/>
                <a:ea typeface="Aptos" panose="020B0004020202020204" pitchFamily="34" charset="0"/>
                <a:cs typeface="Arial" panose="020B0604020202020204" pitchFamily="34" charset="0"/>
              </a:rPr>
              <a:t>Adboard</a:t>
            </a:r>
            <a:r>
              <a:rPr lang="en-US" sz="2800" kern="100" dirty="0">
                <a:effectLst/>
                <a:latin typeface="Arial" panose="020B0604020202020204" pitchFamily="34" charset="0"/>
                <a:ea typeface="Aptos" panose="020B0004020202020204" pitchFamily="34" charset="0"/>
                <a:cs typeface="Arial" panose="020B0604020202020204" pitchFamily="34" charset="0"/>
              </a:rPr>
              <a:t>/consulting: AstraZeneca, Pfizer </a:t>
            </a:r>
          </a:p>
          <a:p>
            <a:pPr marL="342900" marR="0" lvl="0" indent="-342900">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Research funding to institution: Genentech, Gilead, Greenwich </a:t>
            </a:r>
            <a:r>
              <a:rPr lang="en-US" sz="2800" kern="100" dirty="0" err="1">
                <a:effectLst/>
                <a:latin typeface="Arial" panose="020B0604020202020204" pitchFamily="34" charset="0"/>
                <a:ea typeface="Aptos" panose="020B0004020202020204" pitchFamily="34" charset="0"/>
                <a:cs typeface="Arial" panose="020B0604020202020204" pitchFamily="34" charset="0"/>
              </a:rPr>
              <a:t>LifeSciences</a:t>
            </a:r>
            <a:r>
              <a:rPr lang="en-US" sz="2800" kern="100" dirty="0">
                <a:effectLst/>
                <a:latin typeface="Arial" panose="020B0604020202020204" pitchFamily="34" charset="0"/>
                <a:ea typeface="Aptos" panose="020B0004020202020204" pitchFamily="34" charset="0"/>
                <a:cs typeface="Arial" panose="020B0604020202020204" pitchFamily="34" charset="0"/>
              </a:rPr>
              <a:t>, </a:t>
            </a:r>
            <a:r>
              <a:rPr lang="en-US" sz="2800" kern="100" dirty="0" err="1">
                <a:effectLst/>
                <a:latin typeface="Arial" panose="020B0604020202020204" pitchFamily="34" charset="0"/>
                <a:ea typeface="Aptos" panose="020B0004020202020204" pitchFamily="34" charset="0"/>
                <a:cs typeface="Arial" panose="020B0604020202020204" pitchFamily="34" charset="0"/>
              </a:rPr>
              <a:t>Johnson&amp;Johnson</a:t>
            </a:r>
            <a:r>
              <a:rPr lang="en-US" sz="2800" kern="100" dirty="0">
                <a:effectLst/>
                <a:latin typeface="Arial" panose="020B0604020202020204" pitchFamily="34" charset="0"/>
                <a:ea typeface="Aptos" panose="020B0004020202020204" pitchFamily="34" charset="0"/>
                <a:cs typeface="Arial" panose="020B0604020202020204" pitchFamily="34" charset="0"/>
              </a:rPr>
              <a:t>, Merck, </a:t>
            </a:r>
            <a:r>
              <a:rPr lang="en-US" sz="2800" kern="100" dirty="0" err="1">
                <a:effectLst/>
                <a:latin typeface="Arial" panose="020B0604020202020204" pitchFamily="34" charset="0"/>
                <a:ea typeface="Aptos" panose="020B0004020202020204" pitchFamily="34" charset="0"/>
                <a:cs typeface="Arial" panose="020B0604020202020204" pitchFamily="34" charset="0"/>
              </a:rPr>
              <a:t>Mersana</a:t>
            </a:r>
            <a:r>
              <a:rPr lang="en-US" sz="2800" kern="100" dirty="0">
                <a:effectLst/>
                <a:latin typeface="Arial" panose="020B0604020202020204" pitchFamily="34" charset="0"/>
                <a:ea typeface="Aptos" panose="020B0004020202020204" pitchFamily="34" charset="0"/>
                <a:cs typeface="Arial" panose="020B0604020202020204" pitchFamily="34" charset="0"/>
              </a:rPr>
              <a:t>, Pfizer</a:t>
            </a:r>
          </a:p>
          <a:p>
            <a:pPr marL="342900" marR="0" lvl="0" indent="-342900">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Travel to academic meetings: Merck, Gilead, Daiichi Sankyo</a:t>
            </a:r>
          </a:p>
          <a:p>
            <a:pPr marL="342900" marR="0" lvl="0" indent="-342900">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Book royalties: McGraw Hill </a:t>
            </a:r>
          </a:p>
          <a:p>
            <a:pPr marR="0" lvl="0">
              <a:spcBef>
                <a:spcPts val="0"/>
              </a:spcBef>
              <a:spcAft>
                <a:spcPts val="0"/>
              </a:spcAft>
            </a:pPr>
            <a:endParaRPr lang="en-US" sz="3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77842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88E97C-2701-25FB-85F6-A1EF2D2A9614}"/>
              </a:ext>
            </a:extLst>
          </p:cNvPr>
          <p:cNvSpPr txBox="1"/>
          <p:nvPr/>
        </p:nvSpPr>
        <p:spPr>
          <a:xfrm>
            <a:off x="321972" y="1054101"/>
            <a:ext cx="11590986" cy="5632311"/>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Across agents:</a:t>
            </a:r>
          </a:p>
          <a:p>
            <a:pPr marL="285750" indent="-285750">
              <a:buFontTx/>
              <a:buChar char="-"/>
            </a:pPr>
            <a:r>
              <a:rPr lang="en-US" sz="2000" dirty="0">
                <a:latin typeface="Arial" panose="020B0604020202020204" pitchFamily="34" charset="0"/>
                <a:cs typeface="Arial" panose="020B0604020202020204" pitchFamily="34" charset="0"/>
              </a:rPr>
              <a:t>Focused, detailed education before starting treatment</a:t>
            </a:r>
          </a:p>
          <a:p>
            <a:pPr marL="285750" indent="-285750">
              <a:buFontTx/>
              <a:buChar char="-"/>
            </a:pPr>
            <a:r>
              <a:rPr lang="en-US" sz="2000" dirty="0">
                <a:latin typeface="Arial" panose="020B0604020202020204" pitchFamily="34" charset="0"/>
                <a:cs typeface="Arial" panose="020B0604020202020204" pitchFamily="34" charset="0"/>
              </a:rPr>
              <a:t>Consider dose reduction for older patients (65-75+) or those with comorbidities</a:t>
            </a:r>
          </a:p>
          <a:p>
            <a:pPr marL="285750" indent="-285750">
              <a:buFontTx/>
              <a:buChar char="-"/>
            </a:pPr>
            <a:r>
              <a:rPr lang="en-US" sz="2000" dirty="0">
                <a:latin typeface="Arial" panose="020B0604020202020204" pitchFamily="34" charset="0"/>
                <a:cs typeface="Arial" panose="020B0604020202020204" pitchFamily="34" charset="0"/>
              </a:rPr>
              <a:t>Neutropenia: Dose delay, reduction as needed (ok to extend to 10d off for </a:t>
            </a:r>
            <a:r>
              <a:rPr lang="en-US" sz="2000" dirty="0" err="1">
                <a:latin typeface="Arial" panose="020B0604020202020204" pitchFamily="34" charset="0"/>
                <a:cs typeface="Arial" panose="020B0604020202020204" pitchFamily="34" charset="0"/>
              </a:rPr>
              <a:t>palbo</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ribo</a:t>
            </a:r>
            <a:r>
              <a:rPr lang="en-US" sz="2000" dirty="0">
                <a:latin typeface="Arial" panose="020B0604020202020204" pitchFamily="34" charset="0"/>
                <a:cs typeface="Arial" panose="020B0604020202020204" pitchFamily="34" charset="0"/>
              </a:rPr>
              <a:t> if needed) </a:t>
            </a:r>
          </a:p>
          <a:p>
            <a:pPr marL="285750" indent="-285750">
              <a:buFontTx/>
              <a:buChar char="-"/>
            </a:pPr>
            <a:r>
              <a:rPr lang="en-US" sz="2000" dirty="0">
                <a:latin typeface="Arial" panose="020B0604020202020204" pitchFamily="34" charset="0"/>
                <a:cs typeface="Arial" panose="020B0604020202020204" pitchFamily="34" charset="0"/>
              </a:rPr>
              <a:t>Elevated LFTs: Hold dose (can sometimes take weeks+ to recover); restart at dose reduction if able based on grade. Consider steroids if severe (rare).</a:t>
            </a:r>
          </a:p>
          <a:p>
            <a:pPr marL="285750" indent="-285750">
              <a:buFontTx/>
              <a:buChar char="-"/>
            </a:pPr>
            <a:r>
              <a:rPr lang="en-US" sz="2000" dirty="0">
                <a:latin typeface="Arial" panose="020B0604020202020204" pitchFamily="34" charset="0"/>
                <a:cs typeface="Arial" panose="020B0604020202020204" pitchFamily="34" charset="0"/>
              </a:rPr>
              <a:t>Hair loss: Low dose </a:t>
            </a:r>
            <a:r>
              <a:rPr lang="en-US" sz="2000" dirty="0" err="1">
                <a:latin typeface="Arial" panose="020B0604020202020204" pitchFamily="34" charset="0"/>
                <a:cs typeface="Arial" panose="020B0604020202020204" pitchFamily="34" charset="0"/>
              </a:rPr>
              <a:t>minodixil</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Palbociclib:</a:t>
            </a:r>
          </a:p>
          <a:p>
            <a:pPr marL="342900" indent="-342900">
              <a:buFontTx/>
              <a:buChar char="-"/>
            </a:pPr>
            <a:r>
              <a:rPr lang="en-US" sz="2000" dirty="0">
                <a:latin typeface="Arial" panose="020B0604020202020204" pitchFamily="34" charset="0"/>
                <a:cs typeface="Arial" panose="020B0604020202020204" pitchFamily="34" charset="0"/>
              </a:rPr>
              <a:t>Often best tolerated- good for older patients and those with comorbidities</a:t>
            </a:r>
          </a:p>
          <a:p>
            <a:pPr marL="342900" indent="-342900">
              <a:buFontTx/>
              <a:buChar char="-"/>
            </a:pPr>
            <a:r>
              <a:rPr lang="en-US" sz="2000" dirty="0">
                <a:latin typeface="Arial" panose="020B0604020202020204" pitchFamily="34" charset="0"/>
                <a:cs typeface="Arial" panose="020B0604020202020204" pitchFamily="34" charset="0"/>
              </a:rPr>
              <a:t>Emerging combination options (e.g., INAVO-120, PATINA)</a:t>
            </a:r>
          </a:p>
          <a:p>
            <a:endParaRPr lang="en-US" sz="2000" dirty="0">
              <a:latin typeface="Arial" panose="020B0604020202020204" pitchFamily="34" charset="0"/>
              <a:cs typeface="Arial" panose="020B0604020202020204" pitchFamily="34" charset="0"/>
            </a:endParaRPr>
          </a:p>
          <a:p>
            <a:r>
              <a:rPr lang="en-US" sz="2000" b="1" dirty="0" err="1">
                <a:solidFill>
                  <a:srgbClr val="C00000"/>
                </a:solidFill>
                <a:latin typeface="Arial" panose="020B0604020202020204" pitchFamily="34" charset="0"/>
                <a:cs typeface="Arial" panose="020B0604020202020204" pitchFamily="34" charset="0"/>
              </a:rPr>
              <a:t>Abemaciclib</a:t>
            </a:r>
            <a:r>
              <a:rPr lang="en-US" sz="2000" b="1" dirty="0">
                <a:solidFill>
                  <a:srgbClr val="C00000"/>
                </a:solidFill>
                <a:latin typeface="Arial" panose="020B0604020202020204" pitchFamily="34" charset="0"/>
                <a:cs typeface="Arial" panose="020B0604020202020204" pitchFamily="34" charset="0"/>
              </a:rPr>
              <a:t>:</a:t>
            </a:r>
          </a:p>
          <a:p>
            <a:pPr marL="285750" indent="-285750">
              <a:buFontTx/>
              <a:buChar char="-"/>
            </a:pPr>
            <a:r>
              <a:rPr lang="en-US" sz="2000" dirty="0">
                <a:latin typeface="Arial" panose="020B0604020202020204" pitchFamily="34" charset="0"/>
                <a:cs typeface="Arial" panose="020B0604020202020204" pitchFamily="34" charset="0"/>
              </a:rPr>
              <a:t>Consider dose escalation strategy!</a:t>
            </a:r>
          </a:p>
          <a:p>
            <a:pPr marL="285750" indent="-285750">
              <a:buFontTx/>
              <a:buChar char="-"/>
            </a:pPr>
            <a:r>
              <a:rPr lang="en-US" sz="2000" dirty="0">
                <a:latin typeface="Arial" panose="020B0604020202020204" pitchFamily="34" charset="0"/>
                <a:cs typeface="Arial" panose="020B0604020202020204" pitchFamily="34" charset="0"/>
              </a:rPr>
              <a:t>Counsel about use of loperamide (have at home upon initiation), dose reduction if needed</a:t>
            </a:r>
          </a:p>
          <a:p>
            <a:endParaRPr lang="en-US" sz="2000" dirty="0">
              <a:latin typeface="Arial" panose="020B0604020202020204" pitchFamily="34" charset="0"/>
              <a:cs typeface="Arial" panose="020B0604020202020204" pitchFamily="34" charset="0"/>
            </a:endParaRPr>
          </a:p>
          <a:p>
            <a:r>
              <a:rPr lang="en-US" sz="2000" b="1" dirty="0" err="1">
                <a:solidFill>
                  <a:srgbClr val="C00000"/>
                </a:solidFill>
                <a:latin typeface="Arial" panose="020B0604020202020204" pitchFamily="34" charset="0"/>
                <a:cs typeface="Arial" panose="020B0604020202020204" pitchFamily="34" charset="0"/>
              </a:rPr>
              <a:t>Ribociclib</a:t>
            </a:r>
            <a:r>
              <a:rPr lang="en-US" sz="2000" b="1" dirty="0">
                <a:solidFill>
                  <a:srgbClr val="C00000"/>
                </a:solidFill>
                <a:latin typeface="Arial" panose="020B0604020202020204" pitchFamily="34" charset="0"/>
                <a:cs typeface="Arial" panose="020B0604020202020204" pitchFamily="34" charset="0"/>
              </a:rPr>
              <a:t>: </a:t>
            </a:r>
          </a:p>
          <a:p>
            <a:pPr marL="285750" indent="-285750">
              <a:buFontTx/>
              <a:buChar char="-"/>
            </a:pPr>
            <a:r>
              <a:rPr lang="en-US" sz="2000" dirty="0">
                <a:latin typeface="Arial" panose="020B0604020202020204" pitchFamily="34" charset="0"/>
                <a:cs typeface="Arial" panose="020B0604020202020204" pitchFamily="34" charset="0"/>
              </a:rPr>
              <a:t>Check for drug-drug interactions (e.g., other drugs that prolong QTc - no ondansetron!)</a:t>
            </a:r>
          </a:p>
        </p:txBody>
      </p:sp>
      <p:sp>
        <p:nvSpPr>
          <p:cNvPr id="4" name="TextBox 3">
            <a:extLst>
              <a:ext uri="{FF2B5EF4-FFF2-40B4-BE49-F238E27FC236}">
                <a16:creationId xmlns:a16="http://schemas.microsoft.com/office/drawing/2014/main" id="{CA871727-7E09-52FC-F273-82075900ACC3}"/>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CDK4/6i: </a:t>
            </a:r>
            <a:r>
              <a:rPr lang="en-US" sz="3200" dirty="0">
                <a:latin typeface="Arial" panose="020B0604020202020204" pitchFamily="34" charset="0"/>
                <a:cs typeface="Arial" panose="020B0604020202020204" pitchFamily="34" charset="0"/>
              </a:rPr>
              <a:t>General Pearls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4F5668-0A8F-ECBA-3299-D078A0736A95}"/>
              </a:ext>
            </a:extLst>
          </p:cNvPr>
          <p:cNvPicPr>
            <a:picLocks noChangeAspect="1"/>
          </p:cNvPicPr>
          <p:nvPr/>
        </p:nvPicPr>
        <p:blipFill rotWithShape="1">
          <a:blip r:embed="rId3"/>
          <a:srcRect t="26255"/>
          <a:stretch/>
        </p:blipFill>
        <p:spPr>
          <a:xfrm>
            <a:off x="239485" y="1072160"/>
            <a:ext cx="9666905" cy="3141339"/>
          </a:xfrm>
          <a:prstGeom prst="rect">
            <a:avLst/>
          </a:prstGeom>
        </p:spPr>
      </p:pic>
      <p:sp>
        <p:nvSpPr>
          <p:cNvPr id="6" name="Title 1">
            <a:extLst>
              <a:ext uri="{FF2B5EF4-FFF2-40B4-BE49-F238E27FC236}">
                <a16:creationId xmlns:a16="http://schemas.microsoft.com/office/drawing/2014/main" id="{0B8B35C0-5EA9-E769-3BB9-EB5672F8932F}"/>
              </a:ext>
            </a:extLst>
          </p:cNvPr>
          <p:cNvSpPr>
            <a:spLocks noGrp="1"/>
          </p:cNvSpPr>
          <p:nvPr>
            <p:ph type="title"/>
          </p:nvPr>
        </p:nvSpPr>
        <p:spPr>
          <a:xfrm>
            <a:off x="239485" y="156198"/>
            <a:ext cx="11713030" cy="668050"/>
          </a:xfrm>
        </p:spPr>
        <p:txBody>
          <a:bodyPr>
            <a:normAutofit/>
          </a:bodyPr>
          <a:lstStyle/>
          <a:p>
            <a:r>
              <a:rPr lang="en-US" sz="3400" b="1" dirty="0">
                <a:solidFill>
                  <a:srgbClr val="C00000"/>
                </a:solidFill>
                <a:latin typeface="Arial" panose="020B0604020202020204" pitchFamily="34" charset="0"/>
                <a:cs typeface="Arial" panose="020B0604020202020204" pitchFamily="34" charset="0"/>
              </a:rPr>
              <a:t>Targeting PIK3CA/AKT/mTOR: </a:t>
            </a:r>
            <a:r>
              <a:rPr lang="en-US" sz="3400" dirty="0">
                <a:latin typeface="Arial" panose="020B0604020202020204" pitchFamily="34" charset="0"/>
                <a:cs typeface="Arial" panose="020B0604020202020204" pitchFamily="34" charset="0"/>
              </a:rPr>
              <a:t>Toxicity and Management</a:t>
            </a:r>
          </a:p>
        </p:txBody>
      </p:sp>
      <p:sp>
        <p:nvSpPr>
          <p:cNvPr id="2" name="TextBox 1">
            <a:extLst>
              <a:ext uri="{FF2B5EF4-FFF2-40B4-BE49-F238E27FC236}">
                <a16:creationId xmlns:a16="http://schemas.microsoft.com/office/drawing/2014/main" id="{2F3FB884-379D-FAD0-FE24-116FFCA31FE5}"/>
              </a:ext>
            </a:extLst>
          </p:cNvPr>
          <p:cNvSpPr txBox="1"/>
          <p:nvPr/>
        </p:nvSpPr>
        <p:spPr>
          <a:xfrm>
            <a:off x="2782645" y="824248"/>
            <a:ext cx="2460812" cy="367873"/>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SOLAR-1</a:t>
            </a:r>
            <a:r>
              <a:rPr lang="en-US" b="1" baseline="30000" dirty="0">
                <a:solidFill>
                  <a:srgbClr val="C00000"/>
                </a:solidFill>
                <a:latin typeface="Arial" panose="020B0604020202020204" pitchFamily="34" charset="0"/>
                <a:cs typeface="Arial" panose="020B0604020202020204" pitchFamily="34" charset="0"/>
              </a:rPr>
              <a:t>1</a:t>
            </a:r>
            <a:endParaRPr lang="en-US" b="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285F7F5-818C-28D1-7BCC-929F5158F4D8}"/>
              </a:ext>
            </a:extLst>
          </p:cNvPr>
          <p:cNvSpPr txBox="1"/>
          <p:nvPr/>
        </p:nvSpPr>
        <p:spPr>
          <a:xfrm>
            <a:off x="5243458" y="824248"/>
            <a:ext cx="2460812" cy="367873"/>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CAPITELLO-291</a:t>
            </a:r>
            <a:r>
              <a:rPr lang="en-US" b="1" baseline="30000" dirty="0">
                <a:solidFill>
                  <a:srgbClr val="C00000"/>
                </a:solidFill>
                <a:latin typeface="Arial" panose="020B0604020202020204" pitchFamily="34" charset="0"/>
                <a:cs typeface="Arial" panose="020B0604020202020204" pitchFamily="34" charset="0"/>
              </a:rPr>
              <a:t>2</a:t>
            </a:r>
            <a:endParaRPr lang="en-US" b="1"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37DF008-215A-6248-105C-2C5C15D24E4D}"/>
              </a:ext>
            </a:extLst>
          </p:cNvPr>
          <p:cNvSpPr txBox="1"/>
          <p:nvPr/>
        </p:nvSpPr>
        <p:spPr>
          <a:xfrm>
            <a:off x="8031302" y="824248"/>
            <a:ext cx="2460812" cy="367873"/>
          </a:xfrm>
          <a:prstGeom prst="rect">
            <a:avLst/>
          </a:prstGeom>
          <a:noFill/>
        </p:spPr>
        <p:txBody>
          <a:bodyPr wrap="square" rtlCol="0">
            <a:spAutoFit/>
          </a:bodyPr>
          <a:lstStyle/>
          <a:p>
            <a:r>
              <a:rPr lang="en-US" b="1" dirty="0">
                <a:solidFill>
                  <a:srgbClr val="C00000"/>
                </a:solidFill>
                <a:latin typeface="Arial" panose="020B0604020202020204" pitchFamily="34" charset="0"/>
                <a:cs typeface="Arial" panose="020B0604020202020204" pitchFamily="34" charset="0"/>
              </a:rPr>
              <a:t>BOLERO-2</a:t>
            </a:r>
            <a:r>
              <a:rPr lang="en-US" b="1" baseline="30000" dirty="0">
                <a:solidFill>
                  <a:srgbClr val="C00000"/>
                </a:solidFill>
                <a:latin typeface="Arial" panose="020B0604020202020204" pitchFamily="34" charset="0"/>
                <a:cs typeface="Arial" panose="020B0604020202020204" pitchFamily="34" charset="0"/>
              </a:rPr>
              <a:t>3</a:t>
            </a:r>
            <a:endParaRPr lang="en-US" b="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0F2385-20A4-2ED8-4ECC-BDD75EB53C59}"/>
              </a:ext>
            </a:extLst>
          </p:cNvPr>
          <p:cNvSpPr txBox="1"/>
          <p:nvPr/>
        </p:nvSpPr>
        <p:spPr>
          <a:xfrm>
            <a:off x="9867753" y="3480516"/>
            <a:ext cx="3169025" cy="1384995"/>
          </a:xfrm>
          <a:prstGeom prst="rect">
            <a:avLst/>
          </a:prstGeom>
          <a:noFill/>
        </p:spPr>
        <p:txBody>
          <a:bodyPr wrap="square">
            <a:spAutoFit/>
          </a:bodyPr>
          <a:lstStyle/>
          <a:p>
            <a:pPr marL="342900" indent="-342900">
              <a:buAutoNum type="arabicPeriod"/>
            </a:pPr>
            <a:r>
              <a:rPr lang="es-ES" sz="1200" dirty="0">
                <a:solidFill>
                  <a:prstClr val="black"/>
                </a:solidFill>
                <a:latin typeface="Arial" panose="020B0604020202020204" pitchFamily="34" charset="0"/>
                <a:ea typeface="+mn-ea"/>
                <a:cs typeface="Arial" panose="020B0604020202020204" pitchFamily="34" charset="0"/>
              </a:rPr>
              <a:t>André et al. </a:t>
            </a:r>
            <a:r>
              <a:rPr lang="es-ES" sz="1200" i="1" dirty="0">
                <a:solidFill>
                  <a:prstClr val="black"/>
                </a:solidFill>
                <a:latin typeface="Arial" panose="020B0604020202020204" pitchFamily="34" charset="0"/>
                <a:ea typeface="+mn-ea"/>
                <a:cs typeface="Arial" panose="020B0604020202020204" pitchFamily="34" charset="0"/>
              </a:rPr>
              <a:t>NEJM </a:t>
            </a:r>
            <a:r>
              <a:rPr lang="es-ES" sz="1200" dirty="0">
                <a:solidFill>
                  <a:prstClr val="black"/>
                </a:solidFill>
                <a:latin typeface="Arial" panose="020B0604020202020204" pitchFamily="34" charset="0"/>
                <a:ea typeface="+mn-ea"/>
                <a:cs typeface="Arial" panose="020B0604020202020204" pitchFamily="34" charset="0"/>
              </a:rPr>
              <a:t>2019 </a:t>
            </a:r>
          </a:p>
          <a:p>
            <a:pPr marL="342900" indent="-342900">
              <a:buAutoNum type="arabicPeriod"/>
            </a:pPr>
            <a:r>
              <a:rPr lang="en-US" sz="1200" dirty="0">
                <a:latin typeface="Arial" panose="020B0604020202020204" pitchFamily="34" charset="0"/>
                <a:cs typeface="Arial" panose="020B0604020202020204" pitchFamily="34" charset="0"/>
              </a:rPr>
              <a:t>Turner et al. </a:t>
            </a:r>
            <a:r>
              <a:rPr lang="en-US" sz="1200" i="1" dirty="0">
                <a:latin typeface="Arial" panose="020B0604020202020204" pitchFamily="34" charset="0"/>
                <a:cs typeface="Arial" panose="020B0604020202020204" pitchFamily="34" charset="0"/>
              </a:rPr>
              <a:t>NEJM</a:t>
            </a:r>
            <a:r>
              <a:rPr lang="en-US" sz="1200" dirty="0">
                <a:latin typeface="Arial" panose="020B0604020202020204" pitchFamily="34" charset="0"/>
                <a:cs typeface="Arial" panose="020B0604020202020204" pitchFamily="34" charset="0"/>
              </a:rPr>
              <a:t> 2023</a:t>
            </a:r>
          </a:p>
          <a:p>
            <a:pPr marL="342900" indent="-342900">
              <a:buFontTx/>
              <a:buAutoNum type="arabicPeriod"/>
            </a:pPr>
            <a:r>
              <a:rPr kumimoji="0" lang="en-US" altLang="en-US" sz="1200" b="0" i="0" u="none" strike="noStrike" kern="120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Hortobagyi</a:t>
            </a:r>
            <a:r>
              <a:rPr lang="en-US" altLang="en-US" sz="1200" dirty="0">
                <a:latin typeface="Arial" panose="020B0604020202020204" pitchFamily="34" charset="0"/>
                <a:ea typeface="MS PGothic" panose="020B0600070205080204" pitchFamily="34" charset="-128"/>
                <a:cs typeface="Arial" panose="020B0604020202020204" pitchFamily="34" charset="0"/>
              </a:rPr>
              <a:t> et. al.</a:t>
            </a:r>
            <a:r>
              <a:rPr kumimoji="0" lang="en-US" altLang="en-US" sz="1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altLang="en-US" sz="1200" b="0" i="1"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JCO</a:t>
            </a:r>
            <a:r>
              <a:rPr kumimoji="0" lang="en-US" altLang="en-US" sz="12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 2016</a:t>
            </a:r>
            <a:endParaRPr lang="en-US" sz="1200" dirty="0">
              <a:latin typeface="Arial" panose="020B0604020202020204" pitchFamily="34" charset="0"/>
              <a:cs typeface="Arial" panose="020B0604020202020204" pitchFamily="34" charset="0"/>
            </a:endParaRPr>
          </a:p>
          <a:p>
            <a:pPr marL="342900" indent="-342900">
              <a:buAutoNum type="arabicPeriod"/>
            </a:pPr>
            <a:endParaRPr lang="en-US" sz="1600" dirty="0">
              <a:latin typeface="Arial" panose="020B0604020202020204" pitchFamily="34" charset="0"/>
              <a:cs typeface="Arial" panose="020B0604020202020204" pitchFamily="34" charset="0"/>
            </a:endParaRPr>
          </a:p>
          <a:p>
            <a:pPr marL="342900" indent="-342900">
              <a:buAutoNum type="arabicPeriod"/>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C77E381-25C0-E6C3-0809-A6C0D5CA3841}"/>
              </a:ext>
            </a:extLst>
          </p:cNvPr>
          <p:cNvSpPr txBox="1"/>
          <p:nvPr/>
        </p:nvSpPr>
        <p:spPr>
          <a:xfrm>
            <a:off x="278289" y="4393478"/>
            <a:ext cx="11674226" cy="2308324"/>
          </a:xfrm>
          <a:prstGeom prst="rect">
            <a:avLst/>
          </a:prstGeom>
          <a:noFill/>
        </p:spPr>
        <p:txBody>
          <a:bodyPr wrap="square">
            <a:spAutoFit/>
          </a:bodyPr>
          <a:lstStyle/>
          <a:p>
            <a:r>
              <a:rPr lang="en-US" sz="1800" b="1" dirty="0">
                <a:solidFill>
                  <a:srgbClr val="C00000"/>
                </a:solidFill>
                <a:latin typeface="Arial" panose="020B0604020202020204" pitchFamily="34" charset="0"/>
                <a:cs typeface="Arial" panose="020B0604020202020204" pitchFamily="34" charset="0"/>
              </a:rPr>
              <a:t>General pearls:</a:t>
            </a:r>
          </a:p>
          <a:p>
            <a:pPr marL="285750" indent="-285750">
              <a:buFontTx/>
              <a:buChar char="-"/>
            </a:pPr>
            <a:r>
              <a:rPr lang="en-US" sz="1800" dirty="0">
                <a:latin typeface="Arial" panose="020B0604020202020204" pitchFamily="34" charset="0"/>
                <a:cs typeface="Arial" panose="020B0604020202020204" pitchFamily="34" charset="0"/>
              </a:rPr>
              <a:t>Focused, detailed education before starting treatment</a:t>
            </a:r>
          </a:p>
          <a:p>
            <a:pPr marL="285750" indent="-285750">
              <a:buFontTx/>
              <a:buChar char="-"/>
            </a:pPr>
            <a:r>
              <a:rPr lang="en-US" b="1" dirty="0">
                <a:latin typeface="Arial" panose="020B0604020202020204" pitchFamily="34" charset="0"/>
                <a:cs typeface="Arial" panose="020B0604020202020204" pitchFamily="34" charset="0"/>
              </a:rPr>
              <a:t>Diarrhea: </a:t>
            </a:r>
            <a:r>
              <a:rPr lang="en-US" dirty="0">
                <a:latin typeface="Arial" panose="020B0604020202020204" pitchFamily="34" charset="0"/>
                <a:cs typeface="Arial" panose="020B0604020202020204" pitchFamily="34" charset="0"/>
              </a:rPr>
              <a:t>Imodium PRN</a:t>
            </a:r>
          </a:p>
          <a:p>
            <a:pPr marL="285750" indent="-285750">
              <a:buFontTx/>
              <a:buChar char="-"/>
            </a:pPr>
            <a:r>
              <a:rPr lang="en-US" b="1" dirty="0">
                <a:latin typeface="Arial" panose="020B0604020202020204" pitchFamily="34" charset="0"/>
                <a:cs typeface="Arial" panose="020B0604020202020204" pitchFamily="34" charset="0"/>
              </a:rPr>
              <a:t>Rash: </a:t>
            </a:r>
            <a:r>
              <a:rPr lang="en-US" b="0" i="0" dirty="0">
                <a:effectLst/>
                <a:latin typeface="Arial" panose="020B0604020202020204" pitchFamily="34" charset="0"/>
                <a:cs typeface="Arial" panose="020B0604020202020204" pitchFamily="34" charset="0"/>
              </a:rPr>
              <a:t>Cetirizine (Zyrtec) prophylactically for all! </a:t>
            </a:r>
            <a:r>
              <a:rPr lang="en-US" dirty="0">
                <a:latin typeface="Arial" panose="020B0604020202020204" pitchFamily="34" charset="0"/>
                <a:cs typeface="Arial" panose="020B0604020202020204" pitchFamily="34" charset="0"/>
              </a:rPr>
              <a:t>S</a:t>
            </a:r>
            <a:r>
              <a:rPr lang="en-US" b="0" i="0" dirty="0">
                <a:effectLst/>
                <a:latin typeface="Arial" panose="020B0604020202020204" pitchFamily="34" charset="0"/>
                <a:cs typeface="Arial" panose="020B0604020202020204" pitchFamily="34" charset="0"/>
              </a:rPr>
              <a:t>tart the day before treatment and continue daily</a:t>
            </a:r>
          </a:p>
          <a:p>
            <a:pPr marL="285750" indent="-285750">
              <a:buFontTx/>
              <a:buChar char="-"/>
            </a:pPr>
            <a:r>
              <a:rPr lang="en-US" b="1" dirty="0">
                <a:latin typeface="Arial" panose="020B0604020202020204" pitchFamily="34" charset="0"/>
                <a:cs typeface="Arial" panose="020B0604020202020204" pitchFamily="34" charset="0"/>
              </a:rPr>
              <a:t>Hyperglycemia:</a:t>
            </a:r>
          </a:p>
          <a:p>
            <a:pPr marL="742950" lvl="1" indent="-285750">
              <a:buFontTx/>
              <a:buChar char="-"/>
            </a:pPr>
            <a:r>
              <a:rPr lang="en-US" dirty="0">
                <a:latin typeface="Arial" panose="020B0604020202020204" pitchFamily="34" charset="0"/>
                <a:cs typeface="Arial" panose="020B0604020202020204" pitchFamily="34" charset="0"/>
              </a:rPr>
              <a:t>For </a:t>
            </a:r>
            <a:r>
              <a:rPr lang="en-US" dirty="0" err="1">
                <a:latin typeface="Arial" panose="020B0604020202020204" pitchFamily="34" charset="0"/>
                <a:cs typeface="Arial" panose="020B0604020202020204" pitchFamily="34" charset="0"/>
              </a:rPr>
              <a:t>capi</a:t>
            </a:r>
            <a:r>
              <a:rPr lang="en-US" dirty="0">
                <a:latin typeface="Arial" panose="020B0604020202020204" pitchFamily="34" charset="0"/>
                <a:cs typeface="Arial" panose="020B0604020202020204" pitchFamily="34" charset="0"/>
              </a:rPr>
              <a:t>: Fasting labs on D3 or D4 while on – weeks 0, 1, 2, 4, 6, 8 and monthly or as needed</a:t>
            </a:r>
          </a:p>
          <a:p>
            <a:pPr marL="742950" lvl="1" indent="-285750">
              <a:buFontTx/>
              <a:buChar char="-"/>
            </a:pPr>
            <a:r>
              <a:rPr lang="en-US" dirty="0">
                <a:latin typeface="Arial" panose="020B0604020202020204" pitchFamily="34" charset="0"/>
                <a:cs typeface="Arial" panose="020B0604020202020204" pitchFamily="34" charset="0"/>
              </a:rPr>
              <a:t>Metformin often initial agent of choice, then SGLT2i; involve endocrinology if needed</a:t>
            </a:r>
          </a:p>
          <a:p>
            <a:pPr marL="285750" indent="-285750">
              <a:buFontTx/>
              <a:buChar char="-"/>
            </a:pPr>
            <a:r>
              <a:rPr lang="en-US" b="1" dirty="0">
                <a:latin typeface="Arial" panose="020B0604020202020204" pitchFamily="34" charset="0"/>
                <a:cs typeface="Arial" panose="020B0604020202020204" pitchFamily="34" charset="0"/>
              </a:rPr>
              <a:t>Stomatitis: </a:t>
            </a:r>
            <a:r>
              <a:rPr lang="en-US" dirty="0">
                <a:latin typeface="Arial" panose="020B0604020202020204" pitchFamily="34" charset="0"/>
                <a:cs typeface="Arial" panose="020B0604020202020204" pitchFamily="34" charset="0"/>
              </a:rPr>
              <a:t>Dexamethasone mouthwash PRN</a:t>
            </a:r>
          </a:p>
        </p:txBody>
      </p:sp>
    </p:spTree>
    <p:extLst>
      <p:ext uri="{BB962C8B-B14F-4D97-AF65-F5344CB8AC3E}">
        <p14:creationId xmlns:p14="http://schemas.microsoft.com/office/powerpoint/2010/main" val="4256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38E9953-9B2D-C755-BA8A-082EF83A69FA}"/>
              </a:ext>
            </a:extLst>
          </p:cNvPr>
          <p:cNvSpPr txBox="1"/>
          <p:nvPr/>
        </p:nvSpPr>
        <p:spPr>
          <a:xfrm>
            <a:off x="7743169" y="878531"/>
            <a:ext cx="3961341" cy="3416320"/>
          </a:xfrm>
          <a:prstGeom prst="rect">
            <a:avLst/>
          </a:prstGeom>
          <a:noFill/>
          <a:ln>
            <a:noFill/>
          </a:ln>
        </p:spPr>
        <p:txBody>
          <a:bodyPr wrap="none" rtlCol="0">
            <a:spAutoFit/>
          </a:bodyPr>
          <a:lstStyle/>
          <a:p>
            <a:pPr defTabSz="914446">
              <a:defRPr/>
            </a:pPr>
            <a:r>
              <a:rPr lang="en-US" sz="1800" b="1" dirty="0">
                <a:solidFill>
                  <a:srgbClr val="0070C0"/>
                </a:solidFill>
                <a:latin typeface="Arial" panose="020B0604020202020204" pitchFamily="34" charset="0"/>
                <a:cs typeface="Arial" panose="020B0604020202020204" pitchFamily="34" charset="0"/>
              </a:rPr>
              <a:t>TEAEs leading to death</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11 (2.4%) vs 6 (1.4%)</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Treatment related: 5 (1.2%) vs 0</a:t>
            </a:r>
          </a:p>
          <a:p>
            <a:pPr defTabSz="914446">
              <a:defRPr/>
            </a:pPr>
            <a:endParaRPr lang="en-US" sz="1800" dirty="0">
              <a:solidFill>
                <a:srgbClr val="0070C0"/>
              </a:solidFill>
              <a:latin typeface="Arial" panose="020B0604020202020204" pitchFamily="34" charset="0"/>
              <a:cs typeface="Arial" panose="020B0604020202020204" pitchFamily="34" charset="0"/>
            </a:endParaRPr>
          </a:p>
          <a:p>
            <a:pPr defTabSz="914446">
              <a:defRPr/>
            </a:pPr>
            <a:r>
              <a:rPr lang="en-US" sz="1800" b="1" dirty="0">
                <a:solidFill>
                  <a:srgbClr val="0070C0"/>
                </a:solidFill>
                <a:latin typeface="Arial" panose="020B0604020202020204" pitchFamily="34" charset="0"/>
                <a:cs typeface="Arial" panose="020B0604020202020204" pitchFamily="34" charset="0"/>
              </a:rPr>
              <a:t>Most common TEAE associated </a:t>
            </a:r>
            <a:br>
              <a:rPr lang="en-US" sz="1800" b="1" dirty="0">
                <a:solidFill>
                  <a:srgbClr val="0070C0"/>
                </a:solidFill>
                <a:latin typeface="Arial" panose="020B0604020202020204" pitchFamily="34" charset="0"/>
                <a:cs typeface="Arial" panose="020B0604020202020204" pitchFamily="34" charset="0"/>
              </a:rPr>
            </a:br>
            <a:r>
              <a:rPr lang="en-US" sz="1800" b="1" dirty="0">
                <a:solidFill>
                  <a:srgbClr val="0070C0"/>
                </a:solidFill>
                <a:latin typeface="Arial" panose="020B0604020202020204" pitchFamily="34" charset="0"/>
                <a:cs typeface="Arial" panose="020B0604020202020204" pitchFamily="34" charset="0"/>
              </a:rPr>
              <a:t>with treatment discontinuation</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T-</a:t>
            </a:r>
            <a:r>
              <a:rPr lang="en-US" sz="1800" dirty="0" err="1">
                <a:solidFill>
                  <a:srgbClr val="0070C0"/>
                </a:solidFill>
                <a:latin typeface="Arial" panose="020B0604020202020204" pitchFamily="34" charset="0"/>
                <a:cs typeface="Arial" panose="020B0604020202020204" pitchFamily="34" charset="0"/>
              </a:rPr>
              <a:t>DXd</a:t>
            </a:r>
            <a:r>
              <a:rPr lang="en-US" sz="1800" dirty="0">
                <a:solidFill>
                  <a:srgbClr val="0070C0"/>
                </a:solidFill>
                <a:latin typeface="Arial" panose="020B0604020202020204" pitchFamily="34" charset="0"/>
                <a:cs typeface="Arial" panose="020B0604020202020204" pitchFamily="34" charset="0"/>
              </a:rPr>
              <a:t>: 5.3%, pneumonitis</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TPC: 1.4%, peripheral neuropathy</a:t>
            </a:r>
          </a:p>
          <a:p>
            <a:pPr marL="285764" indent="-285764" defTabSz="914446">
              <a:buFont typeface="Arial" panose="020B0604020202020204" pitchFamily="34" charset="0"/>
              <a:buChar char="•"/>
              <a:defRPr/>
            </a:pPr>
            <a:endParaRPr lang="en-US" sz="1800" dirty="0">
              <a:solidFill>
                <a:srgbClr val="0070C0"/>
              </a:solidFill>
              <a:latin typeface="Arial" panose="020B0604020202020204" pitchFamily="34" charset="0"/>
              <a:cs typeface="Arial" panose="020B0604020202020204" pitchFamily="34" charset="0"/>
            </a:endParaRPr>
          </a:p>
          <a:p>
            <a:pPr defTabSz="914446">
              <a:defRPr/>
            </a:pPr>
            <a:r>
              <a:rPr lang="en-US" sz="1800" b="1" dirty="0">
                <a:solidFill>
                  <a:srgbClr val="0070C0"/>
                </a:solidFill>
                <a:latin typeface="Arial" panose="020B0604020202020204" pitchFamily="34" charset="0"/>
                <a:cs typeface="Arial" panose="020B0604020202020204" pitchFamily="34" charset="0"/>
              </a:rPr>
              <a:t>Left ventricular dysfunction</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8.1% any grade</a:t>
            </a:r>
          </a:p>
          <a:p>
            <a:pPr marL="285764" indent="-285764" defTabSz="914446">
              <a:buFont typeface="Arial" panose="020B0604020202020204" pitchFamily="34" charset="0"/>
              <a:buChar char="•"/>
              <a:defRPr/>
            </a:pPr>
            <a:r>
              <a:rPr lang="en-US" sz="1800" dirty="0">
                <a:solidFill>
                  <a:srgbClr val="0070C0"/>
                </a:solidFill>
                <a:latin typeface="Arial" panose="020B0604020202020204" pitchFamily="34" charset="0"/>
                <a:cs typeface="Arial" panose="020B0604020202020204" pitchFamily="34" charset="0"/>
              </a:rPr>
              <a:t>0.7% grade 3</a:t>
            </a:r>
          </a:p>
        </p:txBody>
      </p:sp>
      <p:pic>
        <p:nvPicPr>
          <p:cNvPr id="8" name="Picture 7">
            <a:extLst>
              <a:ext uri="{FF2B5EF4-FFF2-40B4-BE49-F238E27FC236}">
                <a16:creationId xmlns:a16="http://schemas.microsoft.com/office/drawing/2014/main" id="{4C671CE1-7721-81E3-E007-172B016079F7}"/>
              </a:ext>
            </a:extLst>
          </p:cNvPr>
          <p:cNvPicPr>
            <a:picLocks noChangeAspect="1"/>
          </p:cNvPicPr>
          <p:nvPr/>
        </p:nvPicPr>
        <p:blipFill>
          <a:blip r:embed="rId3"/>
          <a:stretch>
            <a:fillRect/>
          </a:stretch>
        </p:blipFill>
        <p:spPr>
          <a:xfrm>
            <a:off x="6325887" y="4584879"/>
            <a:ext cx="5771984" cy="1149093"/>
          </a:xfrm>
          <a:prstGeom prst="rect">
            <a:avLst/>
          </a:prstGeom>
        </p:spPr>
      </p:pic>
      <p:sp>
        <p:nvSpPr>
          <p:cNvPr id="10" name="TextBox 9">
            <a:extLst>
              <a:ext uri="{FF2B5EF4-FFF2-40B4-BE49-F238E27FC236}">
                <a16:creationId xmlns:a16="http://schemas.microsoft.com/office/drawing/2014/main" id="{CE69D093-22FA-2F3B-A26D-FA15E061B414}"/>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Trastuzumab </a:t>
            </a:r>
            <a:r>
              <a:rPr lang="en-US" sz="3200" b="1" dirty="0" err="1">
                <a:solidFill>
                  <a:srgbClr val="C00000"/>
                </a:solidFill>
                <a:latin typeface="Arial" panose="020B0604020202020204" pitchFamily="34" charset="0"/>
                <a:cs typeface="Arial" panose="020B0604020202020204" pitchFamily="34" charset="0"/>
              </a:rPr>
              <a:t>Deruxtecan</a:t>
            </a:r>
            <a:r>
              <a:rPr lang="en-US" sz="3200" b="1" dirty="0">
                <a:solidFill>
                  <a:srgbClr val="C00000"/>
                </a:solidFill>
                <a:latin typeface="Arial" panose="020B0604020202020204" pitchFamily="34" charset="0"/>
                <a:cs typeface="Arial" panose="020B0604020202020204" pitchFamily="34" charset="0"/>
              </a:rPr>
              <a:t> (T-</a:t>
            </a:r>
            <a:r>
              <a:rPr lang="en-US" sz="3200" b="1" dirty="0" err="1">
                <a:solidFill>
                  <a:srgbClr val="C00000"/>
                </a:solidFill>
                <a:latin typeface="Arial" panose="020B0604020202020204" pitchFamily="34" charset="0"/>
                <a:cs typeface="Arial" panose="020B0604020202020204" pitchFamily="34" charset="0"/>
              </a:rPr>
              <a:t>DXd</a:t>
            </a:r>
            <a:r>
              <a:rPr lang="en-US" sz="3200" b="1"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Destiny-Breast 06</a:t>
            </a:r>
            <a:r>
              <a:rPr lang="en-US" sz="3200" b="1" dirty="0">
                <a:solidFill>
                  <a:srgbClr val="C00000"/>
                </a:solidFill>
                <a:latin typeface="Arial" panose="020B0604020202020204" pitchFamily="34"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Safety</a:t>
            </a:r>
          </a:p>
        </p:txBody>
      </p:sp>
      <p:pic>
        <p:nvPicPr>
          <p:cNvPr id="4" name="Picture 3" descr="A graph of a patient's experience&#10;&#10;Description automatically generated with medium confidence">
            <a:extLst>
              <a:ext uri="{FF2B5EF4-FFF2-40B4-BE49-F238E27FC236}">
                <a16:creationId xmlns:a16="http://schemas.microsoft.com/office/drawing/2014/main" id="{13F6D1DD-F640-10E4-3EFD-583D1746929B}"/>
              </a:ext>
            </a:extLst>
          </p:cNvPr>
          <p:cNvPicPr>
            <a:picLocks noChangeAspect="1"/>
          </p:cNvPicPr>
          <p:nvPr/>
        </p:nvPicPr>
        <p:blipFill>
          <a:blip r:embed="rId4"/>
          <a:stretch>
            <a:fillRect/>
          </a:stretch>
        </p:blipFill>
        <p:spPr>
          <a:xfrm>
            <a:off x="100340" y="977899"/>
            <a:ext cx="7665080" cy="3316951"/>
          </a:xfrm>
          <a:prstGeom prst="rect">
            <a:avLst/>
          </a:prstGeom>
        </p:spPr>
      </p:pic>
      <p:sp>
        <p:nvSpPr>
          <p:cNvPr id="6" name="TextBox 5">
            <a:extLst>
              <a:ext uri="{FF2B5EF4-FFF2-40B4-BE49-F238E27FC236}">
                <a16:creationId xmlns:a16="http://schemas.microsoft.com/office/drawing/2014/main" id="{69F464A7-5948-55AB-6028-EFB38E52FDC5}"/>
              </a:ext>
            </a:extLst>
          </p:cNvPr>
          <p:cNvSpPr txBox="1"/>
          <p:nvPr/>
        </p:nvSpPr>
        <p:spPr>
          <a:xfrm>
            <a:off x="9350131" y="6148749"/>
            <a:ext cx="2747740" cy="584775"/>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Bardia</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NEJM</a:t>
            </a:r>
            <a:r>
              <a:rPr lang="en-US" sz="1600" dirty="0">
                <a:latin typeface="Arial" panose="020B0604020202020204" pitchFamily="34" charset="0"/>
                <a:cs typeface="Arial" panose="020B0604020202020204" pitchFamily="34" charset="0"/>
              </a:rPr>
              <a:t> 2024 </a:t>
            </a:r>
          </a:p>
          <a:p>
            <a:r>
              <a:rPr lang="en-US" sz="1600" dirty="0" err="1">
                <a:latin typeface="Arial" panose="020B0604020202020204" pitchFamily="34" charset="0"/>
                <a:cs typeface="Arial" panose="020B0604020202020204" pitchFamily="34" charset="0"/>
              </a:rPr>
              <a:t>Curigliano</a:t>
            </a:r>
            <a:r>
              <a:rPr lang="en-US" sz="1600" dirty="0">
                <a:latin typeface="Arial" panose="020B0604020202020204" pitchFamily="34" charset="0"/>
                <a:cs typeface="Arial" panose="020B0604020202020204" pitchFamily="34" charset="0"/>
              </a:rPr>
              <a:t> et al. ASCO 2024</a:t>
            </a:r>
          </a:p>
        </p:txBody>
      </p:sp>
      <p:sp>
        <p:nvSpPr>
          <p:cNvPr id="2" name="TextBox 1">
            <a:extLst>
              <a:ext uri="{FF2B5EF4-FFF2-40B4-BE49-F238E27FC236}">
                <a16:creationId xmlns:a16="http://schemas.microsoft.com/office/drawing/2014/main" id="{1B99773B-B62D-C9D6-E77C-C7E33F1DAE5C}"/>
              </a:ext>
            </a:extLst>
          </p:cNvPr>
          <p:cNvSpPr txBox="1"/>
          <p:nvPr/>
        </p:nvSpPr>
        <p:spPr>
          <a:xfrm>
            <a:off x="150142" y="4584878"/>
            <a:ext cx="6175745" cy="2246769"/>
          </a:xfrm>
          <a:prstGeom prst="rect">
            <a:avLst/>
          </a:prstGeom>
          <a:noFill/>
        </p:spPr>
        <p:txBody>
          <a:bodyPr wrap="square" rtlCol="0">
            <a:spAutoFit/>
          </a:bodyPr>
          <a:lstStyle/>
          <a:p>
            <a:r>
              <a:rPr lang="en-US" sz="2000" b="1" dirty="0">
                <a:solidFill>
                  <a:srgbClr val="C00000"/>
                </a:solidFill>
                <a:latin typeface="Arial" panose="020B0604020202020204" pitchFamily="34" charset="0"/>
                <a:cs typeface="Arial" panose="020B0604020202020204" pitchFamily="34" charset="0"/>
              </a:rPr>
              <a:t>General tips:</a:t>
            </a:r>
          </a:p>
          <a:p>
            <a:pPr marL="285750" indent="-285750">
              <a:buFontTx/>
              <a:buChar char="-"/>
            </a:pPr>
            <a:r>
              <a:rPr lang="en-US" sz="2000" dirty="0">
                <a:latin typeface="Arial" panose="020B0604020202020204" pitchFamily="34" charset="0"/>
                <a:cs typeface="Arial" panose="020B0604020202020204" pitchFamily="34" charset="0"/>
              </a:rPr>
              <a:t>For nausea, olanzapine 2.5mg D1-7 at night</a:t>
            </a:r>
          </a:p>
          <a:p>
            <a:pPr marL="285750" indent="-285750">
              <a:buFontTx/>
              <a:buChar char="-"/>
            </a:pPr>
            <a:r>
              <a:rPr lang="en-US" sz="2000" dirty="0">
                <a:latin typeface="Arial" panose="020B0604020202020204" pitchFamily="34" charset="0"/>
                <a:cs typeface="Arial" panose="020B0604020202020204" pitchFamily="34" charset="0"/>
              </a:rPr>
              <a:t>Dose reductions if needed for fatigue</a:t>
            </a:r>
          </a:p>
          <a:p>
            <a:pPr marL="285750" indent="-285750">
              <a:buFontTx/>
              <a:buChar char="-"/>
            </a:pPr>
            <a:r>
              <a:rPr lang="en-US" sz="2000" dirty="0">
                <a:latin typeface="Arial" panose="020B0604020202020204" pitchFamily="34" charset="0"/>
                <a:cs typeface="Arial" panose="020B0604020202020204" pitchFamily="34" charset="0"/>
              </a:rPr>
              <a:t>Monitor TTE q3mo to start</a:t>
            </a:r>
          </a:p>
          <a:p>
            <a:pPr marL="285750" indent="-285750">
              <a:buFontTx/>
              <a:buChar char="-"/>
            </a:pPr>
            <a:r>
              <a:rPr lang="en-US" sz="2000" dirty="0">
                <a:latin typeface="Arial" panose="020B0604020202020204" pitchFamily="34" charset="0"/>
                <a:cs typeface="Arial" panose="020B0604020202020204" pitchFamily="34" charset="0"/>
              </a:rPr>
              <a:t>ILD management: Patient counseling, more frequent CT scans (q9), steroid if needed, ILD rechallenge for G1!</a:t>
            </a:r>
          </a:p>
        </p:txBody>
      </p:sp>
    </p:spTree>
    <p:extLst>
      <p:ext uri="{BB962C8B-B14F-4D97-AF65-F5344CB8AC3E}">
        <p14:creationId xmlns:p14="http://schemas.microsoft.com/office/powerpoint/2010/main" val="3516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C9BD6C-E9BB-3EE7-65E8-D6BBC38D9512}"/>
              </a:ext>
            </a:extLst>
          </p:cNvPr>
          <p:cNvSpPr txBox="1"/>
          <p:nvPr/>
        </p:nvSpPr>
        <p:spPr>
          <a:xfrm>
            <a:off x="9192044" y="6479991"/>
            <a:ext cx="2969083" cy="338554"/>
          </a:xfrm>
          <a:prstGeom prst="rect">
            <a:avLst/>
          </a:prstGeom>
          <a:noFill/>
        </p:spPr>
        <p:txBody>
          <a:bodyPr wrap="none" rtlCol="0">
            <a:spAutoFit/>
          </a:bodyPr>
          <a:lstStyle/>
          <a:p>
            <a:pPr defTabSz="1219170" fontAlgn="base">
              <a:spcBef>
                <a:spcPct val="0"/>
              </a:spcBef>
              <a:spcAft>
                <a:spcPct val="0"/>
              </a:spcAft>
              <a:defRPr/>
            </a:pPr>
            <a:r>
              <a:rPr lang="en-US" sz="1600" dirty="0" err="1">
                <a:solidFill>
                  <a:prstClr val="black"/>
                </a:solidFill>
                <a:latin typeface="Arial" charset="0"/>
                <a:ea typeface="ＭＳ Ｐゴシック" charset="0"/>
              </a:rPr>
              <a:t>Rugo</a:t>
            </a:r>
            <a:r>
              <a:rPr lang="en-US" sz="1600" dirty="0">
                <a:solidFill>
                  <a:prstClr val="black"/>
                </a:solidFill>
                <a:latin typeface="Arial" charset="0"/>
                <a:ea typeface="ＭＳ Ｐゴシック" charset="0"/>
              </a:rPr>
              <a:t> et al., </a:t>
            </a:r>
            <a:r>
              <a:rPr lang="en-US" sz="1600" i="1" dirty="0">
                <a:solidFill>
                  <a:prstClr val="black"/>
                </a:solidFill>
                <a:latin typeface="Arial" charset="0"/>
                <a:ea typeface="ＭＳ Ｐゴシック" charset="0"/>
              </a:rPr>
              <a:t>ESMO Open </a:t>
            </a:r>
            <a:r>
              <a:rPr lang="en-US" sz="1600" dirty="0">
                <a:solidFill>
                  <a:prstClr val="black"/>
                </a:solidFill>
                <a:latin typeface="Arial" charset="0"/>
                <a:ea typeface="ＭＳ Ｐゴシック" charset="0"/>
              </a:rPr>
              <a:t>2022</a:t>
            </a:r>
          </a:p>
        </p:txBody>
      </p:sp>
      <p:pic>
        <p:nvPicPr>
          <p:cNvPr id="5" name="Picture 4" descr="A close-up of a chart&#10;&#10;Description automatically generated">
            <a:extLst>
              <a:ext uri="{FF2B5EF4-FFF2-40B4-BE49-F238E27FC236}">
                <a16:creationId xmlns:a16="http://schemas.microsoft.com/office/drawing/2014/main" id="{BFC26EE6-EC39-2B37-6999-4CDD580C48E6}"/>
              </a:ext>
            </a:extLst>
          </p:cNvPr>
          <p:cNvPicPr>
            <a:picLocks noChangeAspect="1"/>
          </p:cNvPicPr>
          <p:nvPr/>
        </p:nvPicPr>
        <p:blipFill>
          <a:blip r:embed="rId2"/>
          <a:stretch>
            <a:fillRect/>
          </a:stretch>
        </p:blipFill>
        <p:spPr>
          <a:xfrm>
            <a:off x="761104" y="880196"/>
            <a:ext cx="9915482" cy="5637081"/>
          </a:xfrm>
          <a:prstGeom prst="rect">
            <a:avLst/>
          </a:prstGeom>
        </p:spPr>
      </p:pic>
      <p:sp>
        <p:nvSpPr>
          <p:cNvPr id="6" name="TextBox 5">
            <a:extLst>
              <a:ext uri="{FF2B5EF4-FFF2-40B4-BE49-F238E27FC236}">
                <a16:creationId xmlns:a16="http://schemas.microsoft.com/office/drawing/2014/main" id="{175CE7F2-23DD-42A8-B6EA-CBF0A304E669}"/>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Trastuzumab </a:t>
            </a:r>
            <a:r>
              <a:rPr lang="en-US" sz="3200" b="1" dirty="0" err="1">
                <a:solidFill>
                  <a:srgbClr val="C00000"/>
                </a:solidFill>
                <a:latin typeface="Arial" panose="020B0604020202020204" pitchFamily="34" charset="0"/>
                <a:cs typeface="Arial" panose="020B0604020202020204" pitchFamily="34" charset="0"/>
              </a:rPr>
              <a:t>Deruxtecan</a:t>
            </a:r>
            <a:r>
              <a:rPr lang="en-US" sz="3200" b="1" dirty="0">
                <a:solidFill>
                  <a:srgbClr val="C00000"/>
                </a:solidFill>
                <a:latin typeface="Arial" panose="020B0604020202020204" pitchFamily="34" charset="0"/>
                <a:cs typeface="Arial" panose="020B0604020202020204" pitchFamily="34" charset="0"/>
              </a:rPr>
              <a:t> (T-</a:t>
            </a:r>
            <a:r>
              <a:rPr lang="en-US" sz="3200" b="1" dirty="0" err="1">
                <a:solidFill>
                  <a:srgbClr val="C00000"/>
                </a:solidFill>
                <a:latin typeface="Arial" panose="020B0604020202020204" pitchFamily="34" charset="0"/>
                <a:cs typeface="Arial" panose="020B0604020202020204" pitchFamily="34" charset="0"/>
              </a:rPr>
              <a:t>DXd</a:t>
            </a:r>
            <a:r>
              <a:rPr lang="en-US" sz="3200" b="1"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Management Pearls</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48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072DB948-AE0C-5D58-F679-65C0A594E7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D3129B-1914-12DB-CCEE-D978C5893C53}"/>
              </a:ext>
            </a:extLst>
          </p:cNvPr>
          <p:cNvSpPr txBox="1"/>
          <p:nvPr/>
        </p:nvSpPr>
        <p:spPr>
          <a:xfrm>
            <a:off x="9222917" y="6450963"/>
            <a:ext cx="2969083" cy="338554"/>
          </a:xfrm>
          <a:prstGeom prst="rect">
            <a:avLst/>
          </a:prstGeom>
          <a:noFill/>
        </p:spPr>
        <p:txBody>
          <a:bodyPr wrap="none" rtlCol="0">
            <a:spAutoFit/>
          </a:bodyPr>
          <a:lstStyle/>
          <a:p>
            <a:pPr defTabSz="1219170" fontAlgn="base">
              <a:spcBef>
                <a:spcPct val="0"/>
              </a:spcBef>
              <a:spcAft>
                <a:spcPct val="0"/>
              </a:spcAft>
              <a:defRPr/>
            </a:pPr>
            <a:r>
              <a:rPr lang="en-US" sz="1600" dirty="0" err="1">
                <a:solidFill>
                  <a:prstClr val="black"/>
                </a:solidFill>
                <a:latin typeface="Arial" charset="0"/>
                <a:ea typeface="ＭＳ Ｐゴシック" charset="0"/>
              </a:rPr>
              <a:t>Rugo</a:t>
            </a:r>
            <a:r>
              <a:rPr lang="en-US" sz="1600" dirty="0">
                <a:solidFill>
                  <a:prstClr val="black"/>
                </a:solidFill>
                <a:latin typeface="Arial" charset="0"/>
                <a:ea typeface="ＭＳ Ｐゴシック" charset="0"/>
              </a:rPr>
              <a:t> et al., </a:t>
            </a:r>
            <a:r>
              <a:rPr lang="en-US" sz="1600" i="1" dirty="0">
                <a:solidFill>
                  <a:prstClr val="black"/>
                </a:solidFill>
                <a:latin typeface="Arial" charset="0"/>
                <a:ea typeface="ＭＳ Ｐゴシック" charset="0"/>
              </a:rPr>
              <a:t>ESMO Open </a:t>
            </a:r>
            <a:r>
              <a:rPr lang="en-US" sz="1600" dirty="0">
                <a:solidFill>
                  <a:prstClr val="black"/>
                </a:solidFill>
                <a:latin typeface="Arial" charset="0"/>
                <a:ea typeface="ＭＳ Ｐゴシック" charset="0"/>
              </a:rPr>
              <a:t>2022</a:t>
            </a:r>
          </a:p>
        </p:txBody>
      </p:sp>
      <p:pic>
        <p:nvPicPr>
          <p:cNvPr id="4" name="Picture 2">
            <a:extLst>
              <a:ext uri="{FF2B5EF4-FFF2-40B4-BE49-F238E27FC236}">
                <a16:creationId xmlns:a16="http://schemas.microsoft.com/office/drawing/2014/main" id="{4863E56B-E219-BBA2-E165-087CE5565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710" y="974460"/>
            <a:ext cx="8190580" cy="4677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FEF5943-325F-B650-8D69-622230789A41}"/>
              </a:ext>
            </a:extLst>
          </p:cNvPr>
          <p:cNvSpPr txBox="1"/>
          <p:nvPr/>
        </p:nvSpPr>
        <p:spPr>
          <a:xfrm>
            <a:off x="70310" y="3056106"/>
            <a:ext cx="1930400" cy="2585323"/>
          </a:xfrm>
          <a:prstGeom prst="rect">
            <a:avLst/>
          </a:prstGeom>
          <a:solidFill>
            <a:srgbClr val="FFF3CC"/>
          </a:solidFill>
          <a:ln>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Grade 1 ILD = Asymptomatic</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Hold T-</a:t>
            </a:r>
            <a:r>
              <a:rPr lang="en-US" dirty="0" err="1">
                <a:latin typeface="Arial" panose="020B0604020202020204" pitchFamily="34" charset="0"/>
                <a:cs typeface="Arial" panose="020B0604020202020204" pitchFamily="34" charset="0"/>
              </a:rPr>
              <a:t>DXd</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Consider steroids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Consider re-challenge if CT findings resolve</a:t>
            </a:r>
          </a:p>
        </p:txBody>
      </p:sp>
      <p:sp>
        <p:nvSpPr>
          <p:cNvPr id="8" name="TextBox 7">
            <a:extLst>
              <a:ext uri="{FF2B5EF4-FFF2-40B4-BE49-F238E27FC236}">
                <a16:creationId xmlns:a16="http://schemas.microsoft.com/office/drawing/2014/main" id="{C6FB922D-7F6B-0F5C-5361-7335EDEC101E}"/>
              </a:ext>
            </a:extLst>
          </p:cNvPr>
          <p:cNvSpPr txBox="1"/>
          <p:nvPr/>
        </p:nvSpPr>
        <p:spPr>
          <a:xfrm>
            <a:off x="10220035" y="3056106"/>
            <a:ext cx="1930400" cy="2031325"/>
          </a:xfrm>
          <a:prstGeom prst="rect">
            <a:avLst/>
          </a:prstGeom>
          <a:solidFill>
            <a:schemeClr val="accent5">
              <a:lumMod val="20000"/>
              <a:lumOff val="80000"/>
            </a:schemeClr>
          </a:solidFill>
          <a:ln>
            <a:solidFill>
              <a:schemeClr val="tx1"/>
            </a:solidFill>
          </a:ln>
        </p:spPr>
        <p:txBody>
          <a:bodyPr wrap="square" rtlCol="0">
            <a:spAutoFit/>
          </a:bodyPr>
          <a:lstStyle/>
          <a:p>
            <a:r>
              <a:rPr lang="en-US" b="1" dirty="0">
                <a:latin typeface="Arial" panose="020B0604020202020204" pitchFamily="34" charset="0"/>
                <a:cs typeface="Arial" panose="020B0604020202020204" pitchFamily="34" charset="0"/>
              </a:rPr>
              <a:t>Grade 2+ ILD = Symptomatic</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Permanently discontinue T-</a:t>
            </a:r>
            <a:r>
              <a:rPr lang="en-US" dirty="0" err="1">
                <a:latin typeface="Arial" panose="020B0604020202020204" pitchFamily="34" charset="0"/>
                <a:cs typeface="Arial" panose="020B0604020202020204" pitchFamily="34" charset="0"/>
              </a:rPr>
              <a:t>DXd</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Recommend steroids</a:t>
            </a:r>
          </a:p>
        </p:txBody>
      </p:sp>
      <p:sp>
        <p:nvSpPr>
          <p:cNvPr id="3" name="TextBox 2">
            <a:extLst>
              <a:ext uri="{FF2B5EF4-FFF2-40B4-BE49-F238E27FC236}">
                <a16:creationId xmlns:a16="http://schemas.microsoft.com/office/drawing/2014/main" id="{4CEDA770-CE7A-1759-B50D-462DDDF87A17}"/>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Trastuzumab </a:t>
            </a:r>
            <a:r>
              <a:rPr lang="en-US" sz="3200" b="1" dirty="0" err="1">
                <a:solidFill>
                  <a:srgbClr val="C00000"/>
                </a:solidFill>
                <a:latin typeface="Arial" panose="020B0604020202020204" pitchFamily="34" charset="0"/>
                <a:cs typeface="Arial" panose="020B0604020202020204" pitchFamily="34" charset="0"/>
              </a:rPr>
              <a:t>Deruxtecan</a:t>
            </a:r>
            <a:r>
              <a:rPr lang="en-US" sz="3200" b="1" dirty="0">
                <a:solidFill>
                  <a:srgbClr val="C00000"/>
                </a:solidFill>
                <a:latin typeface="Arial" panose="020B0604020202020204" pitchFamily="34" charset="0"/>
                <a:cs typeface="Arial" panose="020B0604020202020204" pitchFamily="34" charset="0"/>
              </a:rPr>
              <a:t> (T-</a:t>
            </a:r>
            <a:r>
              <a:rPr lang="en-US" sz="3200" b="1" dirty="0" err="1">
                <a:solidFill>
                  <a:srgbClr val="C00000"/>
                </a:solidFill>
                <a:latin typeface="Arial" panose="020B0604020202020204" pitchFamily="34" charset="0"/>
                <a:cs typeface="Arial" panose="020B0604020202020204" pitchFamily="34" charset="0"/>
              </a:rPr>
              <a:t>DXd</a:t>
            </a:r>
            <a:r>
              <a:rPr lang="en-US" sz="3200" b="1" dirty="0">
                <a:solidFill>
                  <a:srgbClr val="C0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ILD Management</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3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71AEAB7F-E483-3FCF-A942-DC4C6B3719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5A7BCE-5654-E23B-9DCB-03DCB26B24EB}"/>
              </a:ext>
            </a:extLst>
          </p:cNvPr>
          <p:cNvSpPr txBox="1"/>
          <p:nvPr/>
        </p:nvSpPr>
        <p:spPr>
          <a:xfrm>
            <a:off x="322246" y="171195"/>
            <a:ext cx="11754100"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Trastuzumab </a:t>
            </a:r>
            <a:r>
              <a:rPr lang="en-US" sz="3200" b="1" dirty="0" err="1">
                <a:solidFill>
                  <a:srgbClr val="C00000"/>
                </a:solidFill>
                <a:latin typeface="Arial" panose="020B0604020202020204" pitchFamily="34" charset="0"/>
                <a:cs typeface="Arial" panose="020B0604020202020204" pitchFamily="34" charset="0"/>
              </a:rPr>
              <a:t>Deruxtecan</a:t>
            </a:r>
            <a:r>
              <a:rPr lang="en-US" sz="3200" b="1" dirty="0">
                <a:solidFill>
                  <a:srgbClr val="C00000"/>
                </a:solidFill>
                <a:latin typeface="Arial" panose="020B0604020202020204" pitchFamily="34" charset="0"/>
                <a:cs typeface="Arial" panose="020B0604020202020204" pitchFamily="34" charset="0"/>
              </a:rPr>
              <a:t> (T-</a:t>
            </a:r>
            <a:r>
              <a:rPr lang="en-US" sz="3200" b="1" dirty="0" err="1">
                <a:solidFill>
                  <a:srgbClr val="C00000"/>
                </a:solidFill>
                <a:latin typeface="Arial" panose="020B0604020202020204" pitchFamily="34" charset="0"/>
                <a:cs typeface="Arial" panose="020B0604020202020204" pitchFamily="34" charset="0"/>
              </a:rPr>
              <a:t>DXd</a:t>
            </a:r>
            <a:r>
              <a:rPr lang="en-US" sz="3200" b="1"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a:t>
            </a:r>
            <a:r>
              <a:rPr lang="en-US" sz="2800" dirty="0" err="1">
                <a:latin typeface="Arial" panose="020B0604020202020204" pitchFamily="34" charset="0"/>
                <a:cs typeface="Arial" panose="020B0604020202020204" pitchFamily="34" charset="0"/>
              </a:rPr>
              <a:t>DXd</a:t>
            </a:r>
            <a:r>
              <a:rPr lang="en-US" sz="2800" b="1" dirty="0">
                <a:solidFill>
                  <a:srgbClr val="C0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Rechallenge for G1 ILD</a:t>
            </a:r>
          </a:p>
        </p:txBody>
      </p:sp>
      <p:sp>
        <p:nvSpPr>
          <p:cNvPr id="5" name="TextBox 4">
            <a:extLst>
              <a:ext uri="{FF2B5EF4-FFF2-40B4-BE49-F238E27FC236}">
                <a16:creationId xmlns:a16="http://schemas.microsoft.com/office/drawing/2014/main" id="{D6F33EF7-56C4-DE61-1AF5-FC7A4F4BD375}"/>
              </a:ext>
            </a:extLst>
          </p:cNvPr>
          <p:cNvSpPr txBox="1"/>
          <p:nvPr/>
        </p:nvSpPr>
        <p:spPr>
          <a:xfrm>
            <a:off x="8785298" y="5968842"/>
            <a:ext cx="3406702" cy="830997"/>
          </a:xfrm>
          <a:prstGeom prst="rect">
            <a:avLst/>
          </a:prstGeom>
          <a:noFill/>
        </p:spPr>
        <p:txBody>
          <a:bodyPr wrap="none" rtlCol="0">
            <a:spAutoFit/>
          </a:bodyPr>
          <a:lstStyle/>
          <a:p>
            <a:pPr marL="342900" indent="-342900" defTabSz="1219170" fontAlgn="base">
              <a:spcBef>
                <a:spcPct val="0"/>
              </a:spcBef>
              <a:spcAft>
                <a:spcPct val="0"/>
              </a:spcAft>
              <a:buAutoNum type="arabicPeriod"/>
              <a:defRPr/>
            </a:pPr>
            <a:r>
              <a:rPr lang="en-US" sz="1600" dirty="0" err="1">
                <a:solidFill>
                  <a:prstClr val="black"/>
                </a:solidFill>
                <a:latin typeface="Arial" panose="020B0604020202020204" pitchFamily="34" charset="0"/>
                <a:ea typeface="ＭＳ Ｐゴシック" charset="0"/>
                <a:cs typeface="Arial" panose="020B0604020202020204" pitchFamily="34" charset="0"/>
              </a:rPr>
              <a:t>Rugo</a:t>
            </a:r>
            <a:r>
              <a:rPr lang="en-US" sz="1600" dirty="0">
                <a:solidFill>
                  <a:prstClr val="black"/>
                </a:solidFill>
                <a:latin typeface="Arial" panose="020B0604020202020204" pitchFamily="34" charset="0"/>
                <a:ea typeface="ＭＳ Ｐゴシック" charset="0"/>
                <a:cs typeface="Arial" panose="020B0604020202020204" pitchFamily="34" charset="0"/>
              </a:rPr>
              <a:t> et al., ESMO Breast 2024</a:t>
            </a:r>
          </a:p>
          <a:p>
            <a:pPr marL="342900" indent="-342900" defTabSz="1219170" fontAlgn="base">
              <a:spcBef>
                <a:spcPct val="0"/>
              </a:spcBef>
              <a:spcAft>
                <a:spcPct val="0"/>
              </a:spcAft>
              <a:buFont typeface="Arial"/>
              <a:buAutoNum type="arabicPeriod"/>
              <a:defRPr/>
            </a:pPr>
            <a:r>
              <a:rPr lang="en-US" sz="1600" dirty="0">
                <a:latin typeface="Arial" panose="020B0604020202020204" pitchFamily="34" charset="0"/>
                <a:cs typeface="Arial" panose="020B0604020202020204" pitchFamily="34" charset="0"/>
              </a:rPr>
              <a:t>Canellas et al. ESMO 2024</a:t>
            </a:r>
          </a:p>
          <a:p>
            <a:pPr marL="342900" indent="-342900" defTabSz="1219170" fontAlgn="base">
              <a:spcBef>
                <a:spcPct val="0"/>
              </a:spcBef>
              <a:spcAft>
                <a:spcPct val="0"/>
              </a:spcAft>
              <a:buFont typeface="Arial"/>
              <a:buAutoNum type="arabicPeriod"/>
              <a:defRPr/>
            </a:pPr>
            <a:r>
              <a:rPr lang="en-US" sz="1600" dirty="0">
                <a:solidFill>
                  <a:prstClr val="black"/>
                </a:solidFill>
                <a:latin typeface="Arial" panose="020B0604020202020204" pitchFamily="34" charset="0"/>
                <a:ea typeface="ＭＳ Ｐゴシック" charset="0"/>
                <a:cs typeface="Arial" panose="020B0604020202020204" pitchFamily="34" charset="0"/>
              </a:rPr>
              <a:t>Natsuhara et al., ASCO 2025</a:t>
            </a:r>
          </a:p>
        </p:txBody>
      </p:sp>
      <p:sp>
        <p:nvSpPr>
          <p:cNvPr id="3" name="TextBox 2">
            <a:extLst>
              <a:ext uri="{FF2B5EF4-FFF2-40B4-BE49-F238E27FC236}">
                <a16:creationId xmlns:a16="http://schemas.microsoft.com/office/drawing/2014/main" id="{F0FDF2CB-9555-B461-B777-0413372EABF6}"/>
              </a:ext>
            </a:extLst>
          </p:cNvPr>
          <p:cNvSpPr txBox="1"/>
          <p:nvPr/>
        </p:nvSpPr>
        <p:spPr>
          <a:xfrm>
            <a:off x="354188" y="831102"/>
            <a:ext cx="5929879" cy="1990288"/>
          </a:xfrm>
          <a:prstGeom prst="rect">
            <a:avLst/>
          </a:prstGeom>
          <a:noFill/>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Pooled data from DESTINY-Breast trials</a:t>
            </a:r>
            <a:r>
              <a:rPr lang="en-US" b="1" baseline="30000" dirty="0">
                <a:solidFill>
                  <a:srgbClr val="7030A0"/>
                </a:solidFill>
                <a:latin typeface="Arial" panose="020B0604020202020204" pitchFamily="34" charset="0"/>
                <a:cs typeface="Arial" panose="020B0604020202020204" pitchFamily="34" charset="0"/>
              </a:rPr>
              <a:t>1 </a:t>
            </a:r>
            <a:r>
              <a:rPr lang="en-US" b="1" dirty="0">
                <a:solidFill>
                  <a:srgbClr val="7030A0"/>
                </a:solidFill>
                <a:latin typeface="Arial" panose="020B0604020202020204" pitchFamily="34" charset="0"/>
                <a:cs typeface="Arial" panose="020B0604020202020204" pitchFamily="34" charset="0"/>
              </a:rPr>
              <a:t>(n=2145)</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9.0% rate of any grade ILD (n=193)</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45 patients retreated; 50% received steroids</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33% rate of recurrent ILD</a:t>
            </a:r>
            <a:r>
              <a:rPr lang="en-US" dirty="0">
                <a:solidFill>
                  <a:schemeClr val="tx1"/>
                </a:solidFill>
                <a:latin typeface="Arial" panose="020B0604020202020204" pitchFamily="34" charset="0"/>
                <a:cs typeface="Arial" panose="020B0604020202020204" pitchFamily="34" charset="0"/>
              </a:rPr>
              <a:t>, all grade 1-2</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Median time to recurrent ILD 64 days (range 22-391)</a:t>
            </a:r>
          </a:p>
          <a:p>
            <a:pPr marL="342900" indent="-342900">
              <a:buFont typeface="Arial" panose="020B0604020202020204" pitchFamily="34" charset="0"/>
              <a:buChar char="•"/>
            </a:pPr>
            <a:endParaRPr lang="en-US" sz="2000" dirty="0">
              <a:solidFill>
                <a:schemeClr val="tx1"/>
              </a:solidFill>
              <a:latin typeface="Arial" panose="020B0604020202020204" pitchFamily="34" charset="0"/>
              <a:cs typeface="Arial" panose="020B0604020202020204" pitchFamily="34" charset="0"/>
            </a:endParaRPr>
          </a:p>
          <a:p>
            <a:pPr>
              <a:spcAft>
                <a:spcPts val="1200"/>
              </a:spcAft>
            </a:pPr>
            <a:endParaRPr lang="en-US" sz="2000" b="1" baseline="30000" dirty="0">
              <a:solidFill>
                <a:srgbClr val="7030A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AB7F81D-E2DD-E3ED-436D-5676E1D9A4AF}"/>
              </a:ext>
            </a:extLst>
          </p:cNvPr>
          <p:cNvSpPr txBox="1"/>
          <p:nvPr/>
        </p:nvSpPr>
        <p:spPr>
          <a:xfrm>
            <a:off x="6414254" y="831102"/>
            <a:ext cx="5662092" cy="2600712"/>
          </a:xfrm>
          <a:prstGeom prst="rect">
            <a:avLst/>
          </a:prstGeom>
          <a:noFill/>
        </p:spPr>
        <p:txBody>
          <a:bodyPr wrap="square" rtlCol="0">
            <a:spAutoFit/>
          </a:bodyPr>
          <a:lstStyle/>
          <a:p>
            <a:r>
              <a:rPr lang="en-US" sz="2000" b="1" dirty="0">
                <a:solidFill>
                  <a:srgbClr val="00B050"/>
                </a:solidFill>
                <a:latin typeface="Arial" panose="020B0604020202020204" pitchFamily="34" charset="0"/>
                <a:cs typeface="Arial" panose="020B0604020202020204" pitchFamily="34" charset="0"/>
              </a:rPr>
              <a:t>Similar findings in real-world studies</a:t>
            </a:r>
          </a:p>
          <a:p>
            <a:r>
              <a:rPr lang="en-US" sz="500" b="1" dirty="0">
                <a:solidFill>
                  <a:schemeClr val="tx1"/>
                </a:solidFill>
                <a:latin typeface="Arial" panose="020B0604020202020204" pitchFamily="34" charset="0"/>
                <a:cs typeface="Arial" panose="020B0604020202020204" pitchFamily="34" charset="0"/>
              </a:rPr>
              <a:t> </a:t>
            </a:r>
            <a:endParaRPr lang="en-US" sz="500" b="1" dirty="0">
              <a:solidFill>
                <a:schemeClr val="accent1"/>
              </a:solidFill>
              <a:latin typeface="Arial" panose="020B0604020202020204" pitchFamily="34" charset="0"/>
              <a:cs typeface="Arial" panose="020B0604020202020204" pitchFamily="34" charset="0"/>
            </a:endParaRPr>
          </a:p>
          <a:p>
            <a:r>
              <a:rPr lang="en-US" sz="1800" b="1" dirty="0">
                <a:solidFill>
                  <a:schemeClr val="tx1"/>
                </a:solidFill>
                <a:latin typeface="Arial" panose="020B0604020202020204" pitchFamily="34" charset="0"/>
                <a:cs typeface="Arial" panose="020B0604020202020204" pitchFamily="34" charset="0"/>
              </a:rPr>
              <a:t>French retrospective cohort study</a:t>
            </a:r>
            <a:r>
              <a:rPr lang="en-US" sz="1800" b="1" baseline="30000" dirty="0">
                <a:solidFill>
                  <a:schemeClr val="tx1"/>
                </a:solidFill>
                <a:latin typeface="Arial" panose="020B0604020202020204" pitchFamily="34" charset="0"/>
                <a:cs typeface="Arial" panose="020B0604020202020204" pitchFamily="34" charset="0"/>
              </a:rPr>
              <a:t>2</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Median re-treatment duration not reported</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33% rate of recurrent ILD (grades not reported)</a:t>
            </a:r>
          </a:p>
          <a:p>
            <a:r>
              <a:rPr lang="en-US" sz="1000" b="1" dirty="0">
                <a:solidFill>
                  <a:schemeClr val="tx1"/>
                </a:solidFill>
                <a:latin typeface="Arial" panose="020B0604020202020204" pitchFamily="34" charset="0"/>
                <a:cs typeface="Arial" panose="020B0604020202020204" pitchFamily="34" charset="0"/>
              </a:rPr>
              <a:t> </a:t>
            </a:r>
          </a:p>
          <a:p>
            <a:r>
              <a:rPr lang="en-US" sz="1800" b="1" dirty="0">
                <a:solidFill>
                  <a:schemeClr val="tx1"/>
                </a:solidFill>
                <a:latin typeface="Arial" panose="020B0604020202020204" pitchFamily="34" charset="0"/>
                <a:cs typeface="Arial" panose="020B0604020202020204" pitchFamily="34" charset="0"/>
              </a:rPr>
              <a:t>UCSF retrospective cohort study</a:t>
            </a:r>
            <a:r>
              <a:rPr lang="en-US" sz="1800" b="1" baseline="30000" dirty="0">
                <a:solidFill>
                  <a:schemeClr val="tx1"/>
                </a:solidFill>
                <a:latin typeface="Arial" panose="020B0604020202020204" pitchFamily="34" charset="0"/>
                <a:cs typeface="Arial" panose="020B0604020202020204" pitchFamily="34" charset="0"/>
              </a:rPr>
              <a:t>3</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44 pts rechallenged G1 / 19 pts G2 rechallenged; 16-27% rate of recurrent ILD, </a:t>
            </a:r>
            <a:r>
              <a:rPr lang="en-US" dirty="0">
                <a:latin typeface="Arial" panose="020B0604020202020204" pitchFamily="34" charset="0"/>
                <a:cs typeface="Arial" panose="020B0604020202020204" pitchFamily="34" charset="0"/>
              </a:rPr>
              <a:t>mostly G1-2, no G5</a:t>
            </a:r>
          </a:p>
          <a:p>
            <a:pPr marL="342900"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Median re-treatment duration 215 days (!)</a:t>
            </a:r>
          </a:p>
          <a:p>
            <a:pPr>
              <a:spcAft>
                <a:spcPts val="1200"/>
              </a:spcAft>
            </a:pPr>
            <a:r>
              <a:rPr lang="en-US" sz="200" dirty="0">
                <a:solidFill>
                  <a:schemeClr val="tx1"/>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895F0DBE-72B0-0619-4B58-63875EC0DE61}"/>
              </a:ext>
            </a:extLst>
          </p:cNvPr>
          <p:cNvSpPr txBox="1"/>
          <p:nvPr/>
        </p:nvSpPr>
        <p:spPr>
          <a:xfrm>
            <a:off x="6618986" y="3679010"/>
            <a:ext cx="5252627" cy="1323439"/>
          </a:xfrm>
          <a:prstGeom prst="rect">
            <a:avLst/>
          </a:prstGeom>
          <a:solidFill>
            <a:srgbClr val="FFF3CC"/>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solidFill>
                  <a:sysClr val="windowText" lastClr="000000"/>
                </a:solidFill>
                <a:effectLst/>
                <a:latin typeface="Arial" panose="020B0604020202020204" pitchFamily="34" charset="0"/>
                <a:ea typeface="Calibri" panose="020F0502020204030204" pitchFamily="34" charset="0"/>
              </a:rPr>
              <a:t>Re-treatment with T-</a:t>
            </a:r>
            <a:r>
              <a:rPr lang="en-US" sz="2000" dirty="0" err="1">
                <a:solidFill>
                  <a:sysClr val="windowText" lastClr="000000"/>
                </a:solidFill>
                <a:effectLst/>
                <a:latin typeface="Arial" panose="020B0604020202020204" pitchFamily="34" charset="0"/>
                <a:ea typeface="Calibri" panose="020F0502020204030204" pitchFamily="34" charset="0"/>
              </a:rPr>
              <a:t>DXd</a:t>
            </a:r>
            <a:r>
              <a:rPr lang="en-US" sz="2000" dirty="0">
                <a:solidFill>
                  <a:sysClr val="windowText" lastClr="000000"/>
                </a:solidFill>
                <a:effectLst/>
                <a:latin typeface="Arial" panose="020B0604020202020204" pitchFamily="34" charset="0"/>
                <a:ea typeface="Calibri" panose="020F0502020204030204" pitchFamily="34" charset="0"/>
              </a:rPr>
              <a:t> after grade 1 ILD is safe with low rates of recurrent ILD</a:t>
            </a:r>
          </a:p>
          <a:p>
            <a:pPr marL="342900" indent="-342900">
              <a:buFont typeface="Arial" panose="020B0604020202020204" pitchFamily="34" charset="0"/>
              <a:buChar char="•"/>
            </a:pPr>
            <a:r>
              <a:rPr lang="en-US" sz="2000" dirty="0">
                <a:solidFill>
                  <a:sysClr val="windowText" lastClr="000000"/>
                </a:solidFill>
                <a:effectLst/>
                <a:latin typeface="Arial" panose="020B0604020202020204" pitchFamily="34" charset="0"/>
                <a:ea typeface="Calibri" panose="020F0502020204030204" pitchFamily="34" charset="0"/>
              </a:rPr>
              <a:t>Patients can have ongoing clinical benefit after re-treatment.</a:t>
            </a:r>
          </a:p>
        </p:txBody>
      </p:sp>
      <p:pic>
        <p:nvPicPr>
          <p:cNvPr id="4" name="Picture 3">
            <a:extLst>
              <a:ext uri="{FF2B5EF4-FFF2-40B4-BE49-F238E27FC236}">
                <a16:creationId xmlns:a16="http://schemas.microsoft.com/office/drawing/2014/main" id="{E1DDDCF6-F334-58EE-28B9-4FCB27F1648D}"/>
              </a:ext>
            </a:extLst>
          </p:cNvPr>
          <p:cNvPicPr>
            <a:picLocks noChangeAspect="1"/>
          </p:cNvPicPr>
          <p:nvPr/>
        </p:nvPicPr>
        <p:blipFill>
          <a:blip r:embed="rId3"/>
          <a:stretch>
            <a:fillRect/>
          </a:stretch>
        </p:blipFill>
        <p:spPr>
          <a:xfrm>
            <a:off x="762017" y="2561787"/>
            <a:ext cx="5114220" cy="3168778"/>
          </a:xfrm>
          <a:prstGeom prst="rect">
            <a:avLst/>
          </a:prstGeom>
        </p:spPr>
      </p:pic>
    </p:spTree>
    <p:extLst>
      <p:ext uri="{BB962C8B-B14F-4D97-AF65-F5344CB8AC3E}">
        <p14:creationId xmlns:p14="http://schemas.microsoft.com/office/powerpoint/2010/main" val="11127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9CC0F-8106-E9AE-4DDE-9107F1849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8A6D5-6D2A-7511-3390-201FC9BA0B5E}"/>
              </a:ext>
            </a:extLst>
          </p:cNvPr>
          <p:cNvSpPr>
            <a:spLocks noGrp="1"/>
          </p:cNvSpPr>
          <p:nvPr>
            <p:ph type="title"/>
          </p:nvPr>
        </p:nvSpPr>
        <p:spPr>
          <a:xfrm>
            <a:off x="92929" y="204218"/>
            <a:ext cx="11431430" cy="633399"/>
          </a:xfrm>
        </p:spPr>
        <p:txBody>
          <a:bodyPr anchor="ctr">
            <a:normAutofit/>
          </a:bodyPr>
          <a:lstStyle/>
          <a:p>
            <a:r>
              <a:rPr lang="en-US" sz="3200" b="1" dirty="0">
                <a:solidFill>
                  <a:srgbClr val="C00000"/>
                </a:solidFill>
                <a:latin typeface="Arial" panose="020B0604020202020204" pitchFamily="34" charset="0"/>
                <a:cs typeface="Arial" panose="020B0604020202020204" pitchFamily="34" charset="0"/>
              </a:rPr>
              <a:t>Sacituzumab </a:t>
            </a:r>
            <a:r>
              <a:rPr lang="en-US" sz="3200" b="1" dirty="0" err="1">
                <a:solidFill>
                  <a:srgbClr val="C00000"/>
                </a:solidFill>
                <a:latin typeface="Arial" panose="020B0604020202020204" pitchFamily="34" charset="0"/>
                <a:cs typeface="Arial" panose="020B0604020202020204" pitchFamily="34" charset="0"/>
              </a:rPr>
              <a:t>Govitecan</a:t>
            </a:r>
            <a:r>
              <a:rPr lang="en-US" sz="3200" b="1" dirty="0">
                <a:solidFill>
                  <a:srgbClr val="C00000"/>
                </a:solidFill>
                <a:latin typeface="Arial" panose="020B0604020202020204" pitchFamily="34" charset="0"/>
                <a:cs typeface="Arial" panose="020B0604020202020204" pitchFamily="34" charset="0"/>
              </a:rPr>
              <a:t> (SG):</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ASCENT Safety</a:t>
            </a:r>
            <a:endParaRPr lang="en-US" sz="3200" baseline="30000" dirty="0">
              <a:latin typeface="Arial" panose="020B0604020202020204" pitchFamily="34" charset="0"/>
              <a:cs typeface="Arial" panose="020B0604020202020204" pitchFamily="34" charset="0"/>
            </a:endParaRPr>
          </a:p>
        </p:txBody>
      </p:sp>
      <p:pic>
        <p:nvPicPr>
          <p:cNvPr id="9" name="Picture 8" descr="A screenshot of a screen&#10;&#10;Description automatically generated">
            <a:extLst>
              <a:ext uri="{FF2B5EF4-FFF2-40B4-BE49-F238E27FC236}">
                <a16:creationId xmlns:a16="http://schemas.microsoft.com/office/drawing/2014/main" id="{1D04631E-9B9C-6095-D664-D5F1882DDA24}"/>
              </a:ext>
            </a:extLst>
          </p:cNvPr>
          <p:cNvPicPr>
            <a:picLocks noChangeAspect="1"/>
          </p:cNvPicPr>
          <p:nvPr/>
        </p:nvPicPr>
        <p:blipFill>
          <a:blip r:embed="rId3"/>
          <a:stretch>
            <a:fillRect/>
          </a:stretch>
        </p:blipFill>
        <p:spPr>
          <a:xfrm>
            <a:off x="218373" y="1098550"/>
            <a:ext cx="11755254" cy="4660900"/>
          </a:xfrm>
          <a:prstGeom prst="rect">
            <a:avLst/>
          </a:prstGeom>
        </p:spPr>
      </p:pic>
      <p:sp>
        <p:nvSpPr>
          <p:cNvPr id="10" name="TextBox 9">
            <a:extLst>
              <a:ext uri="{FF2B5EF4-FFF2-40B4-BE49-F238E27FC236}">
                <a16:creationId xmlns:a16="http://schemas.microsoft.com/office/drawing/2014/main" id="{6603E194-EA7F-3010-871F-AD4DF4711B68}"/>
              </a:ext>
            </a:extLst>
          </p:cNvPr>
          <p:cNvSpPr txBox="1"/>
          <p:nvPr/>
        </p:nvSpPr>
        <p:spPr>
          <a:xfrm>
            <a:off x="9668656" y="6439535"/>
            <a:ext cx="3009509" cy="338554"/>
          </a:xfrm>
          <a:prstGeom prst="rect">
            <a:avLst/>
          </a:prstGeom>
          <a:noFill/>
        </p:spPr>
        <p:txBody>
          <a:bodyPr wrap="square" rtlCol="0">
            <a:spAutoFit/>
          </a:bodyPr>
          <a:lstStyle/>
          <a:p>
            <a:r>
              <a:rPr lang="en-US" sz="1600" dirty="0" err="1">
                <a:latin typeface="Arial" panose="020B0604020202020204" pitchFamily="34" charset="0"/>
                <a:cs typeface="Arial" panose="020B0604020202020204" pitchFamily="34" charset="0"/>
              </a:rPr>
              <a:t>Bardia</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NEJM </a:t>
            </a:r>
            <a:r>
              <a:rPr lang="en-US" sz="1600" dirty="0">
                <a:latin typeface="Arial" panose="020B0604020202020204" pitchFamily="34" charset="0"/>
                <a:cs typeface="Arial" panose="020B0604020202020204" pitchFamily="34" charset="0"/>
              </a:rPr>
              <a:t>2021</a:t>
            </a:r>
          </a:p>
        </p:txBody>
      </p:sp>
    </p:spTree>
    <p:extLst>
      <p:ext uri="{BB962C8B-B14F-4D97-AF65-F5344CB8AC3E}">
        <p14:creationId xmlns:p14="http://schemas.microsoft.com/office/powerpoint/2010/main" val="228364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087805E-5682-5075-1FA9-A8CEC733A194}"/>
              </a:ext>
            </a:extLst>
          </p:cNvPr>
          <p:cNvSpPr txBox="1">
            <a:spLocks/>
          </p:cNvSpPr>
          <p:nvPr/>
        </p:nvSpPr>
        <p:spPr bwMode="auto">
          <a:xfrm>
            <a:off x="8940798" y="6445991"/>
            <a:ext cx="4561480" cy="29347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6800" rIns="90000" bIns="0" numCol="1" anchor="b" anchorCtr="0" compatLnSpc="1">
            <a:prstTxWarp prst="textNoShape">
              <a:avLst/>
            </a:prstTxWarp>
            <a:spAutoFit/>
          </a:bodyPr>
          <a:lstStyle>
            <a:lvl1pPr marL="0" indent="0" algn="l" rtl="0" eaLnBrk="1" fontAlgn="base" hangingPunct="1">
              <a:spcBef>
                <a:spcPct val="20000"/>
              </a:spcBef>
              <a:spcAft>
                <a:spcPct val="0"/>
              </a:spcAft>
              <a:buFontTx/>
              <a:buNone/>
              <a:defRPr sz="1200">
                <a:solidFill>
                  <a:schemeClr val="tx1"/>
                </a:solidFill>
                <a:latin typeface="+mn-lt"/>
                <a:ea typeface="+mn-ea"/>
                <a:cs typeface="+mn-cs"/>
              </a:defRPr>
            </a:lvl1pPr>
            <a:lvl2pPr marL="182563" indent="0" algn="l" rtl="0" eaLnBrk="1" fontAlgn="base" hangingPunct="1">
              <a:spcBef>
                <a:spcPct val="20000"/>
              </a:spcBef>
              <a:spcAft>
                <a:spcPct val="0"/>
              </a:spcAft>
              <a:buFontTx/>
              <a:buNone/>
              <a:defRPr sz="1400">
                <a:solidFill>
                  <a:schemeClr val="tx1"/>
                </a:solidFill>
                <a:latin typeface="+mn-lt"/>
                <a:ea typeface="+mn-ea"/>
              </a:defRPr>
            </a:lvl2pPr>
            <a:lvl3pPr marL="357187" indent="0" algn="l" rtl="0" eaLnBrk="1" fontAlgn="base" hangingPunct="1">
              <a:spcBef>
                <a:spcPct val="20000"/>
              </a:spcBef>
              <a:spcAft>
                <a:spcPct val="0"/>
              </a:spcAft>
              <a:buFontTx/>
              <a:buNone/>
              <a:defRPr sz="1400">
                <a:solidFill>
                  <a:schemeClr val="tx1"/>
                </a:solidFill>
                <a:latin typeface="+mn-lt"/>
                <a:ea typeface="+mn-ea"/>
              </a:defRPr>
            </a:lvl3pPr>
            <a:lvl4pPr marL="536575" indent="0" algn="l" rtl="0" eaLnBrk="1" fontAlgn="base" hangingPunct="1">
              <a:spcBef>
                <a:spcPct val="20000"/>
              </a:spcBef>
              <a:spcAft>
                <a:spcPct val="0"/>
              </a:spcAft>
              <a:buFontTx/>
              <a:buNone/>
              <a:defRPr sz="1400">
                <a:solidFill>
                  <a:schemeClr val="tx1"/>
                </a:solidFill>
                <a:latin typeface="+mn-lt"/>
                <a:ea typeface="+mn-ea"/>
              </a:defRPr>
            </a:lvl4pPr>
            <a:lvl5pPr marL="712788" indent="0" algn="l" rtl="0" eaLnBrk="1" fontAlgn="base" hangingPunct="1">
              <a:spcBef>
                <a:spcPct val="20000"/>
              </a:spcBef>
              <a:spcAft>
                <a:spcPct val="0"/>
              </a:spcAft>
              <a:buFontTx/>
              <a:buNone/>
              <a:defRPr sz="1400">
                <a:solidFill>
                  <a:schemeClr val="tx1"/>
                </a:solidFill>
                <a:latin typeface="+mn-lt"/>
                <a:ea typeface="+mn-ea"/>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a:lstStyle>
          <a:p>
            <a:r>
              <a:rPr lang="en-GB" sz="1600" kern="0" dirty="0" err="1">
                <a:latin typeface="Arial" panose="020B0604020202020204" pitchFamily="34" charset="0"/>
                <a:cs typeface="Arial" panose="020B0604020202020204" pitchFamily="34" charset="0"/>
              </a:rPr>
              <a:t>Tolaney</a:t>
            </a:r>
            <a:r>
              <a:rPr lang="en-GB" sz="1600" kern="0" dirty="0">
                <a:latin typeface="Arial" panose="020B0604020202020204" pitchFamily="34" charset="0"/>
                <a:cs typeface="Arial" panose="020B0604020202020204" pitchFamily="34" charset="0"/>
              </a:rPr>
              <a:t> et al. </a:t>
            </a:r>
            <a:r>
              <a:rPr lang="en-GB" sz="1600" i="1" kern="0" dirty="0">
                <a:latin typeface="Arial" panose="020B0604020202020204" pitchFamily="34" charset="0"/>
                <a:cs typeface="Arial" panose="020B0604020202020204" pitchFamily="34" charset="0"/>
              </a:rPr>
              <a:t>The Oncologist</a:t>
            </a:r>
            <a:r>
              <a:rPr lang="en-GB" sz="1600" kern="0" dirty="0">
                <a:latin typeface="Arial" panose="020B0604020202020204" pitchFamily="34" charset="0"/>
                <a:cs typeface="Arial" panose="020B0604020202020204" pitchFamily="34" charset="0"/>
              </a:rPr>
              <a:t> 2025</a:t>
            </a:r>
          </a:p>
        </p:txBody>
      </p:sp>
      <p:pic>
        <p:nvPicPr>
          <p:cNvPr id="7" name="Picture 6" descr="A chart of a patient's schedule&#10;&#10;Description automatically generated">
            <a:extLst>
              <a:ext uri="{FF2B5EF4-FFF2-40B4-BE49-F238E27FC236}">
                <a16:creationId xmlns:a16="http://schemas.microsoft.com/office/drawing/2014/main" id="{445B96E2-F582-A8D4-B0F0-49F89B2921FE}"/>
              </a:ext>
            </a:extLst>
          </p:cNvPr>
          <p:cNvPicPr>
            <a:picLocks noChangeAspect="1"/>
          </p:cNvPicPr>
          <p:nvPr/>
        </p:nvPicPr>
        <p:blipFill>
          <a:blip r:embed="rId3"/>
          <a:stretch>
            <a:fillRect/>
          </a:stretch>
        </p:blipFill>
        <p:spPr>
          <a:xfrm>
            <a:off x="237066" y="639587"/>
            <a:ext cx="11717867" cy="5908002"/>
          </a:xfrm>
          <a:prstGeom prst="rect">
            <a:avLst/>
          </a:prstGeom>
        </p:spPr>
      </p:pic>
      <p:sp>
        <p:nvSpPr>
          <p:cNvPr id="8" name="Title 7">
            <a:extLst>
              <a:ext uri="{FF2B5EF4-FFF2-40B4-BE49-F238E27FC236}">
                <a16:creationId xmlns:a16="http://schemas.microsoft.com/office/drawing/2014/main" id="{AF9FF765-DC6B-A913-E1D6-BAE51C2D718A}"/>
              </a:ext>
            </a:extLst>
          </p:cNvPr>
          <p:cNvSpPr>
            <a:spLocks noGrp="1"/>
          </p:cNvSpPr>
          <p:nvPr>
            <p:ph type="title"/>
          </p:nvPr>
        </p:nvSpPr>
        <p:spPr>
          <a:xfrm>
            <a:off x="186243" y="39053"/>
            <a:ext cx="12097603" cy="831600"/>
          </a:xfrm>
        </p:spPr>
        <p:txBody>
          <a:bodyPr>
            <a:noAutofit/>
          </a:bodyPr>
          <a:lstStyle/>
          <a:p>
            <a:r>
              <a:rPr lang="en-GB" sz="3200" b="1" dirty="0">
                <a:solidFill>
                  <a:srgbClr val="C00000"/>
                </a:solidFill>
                <a:latin typeface="Arial" panose="020B0604020202020204" pitchFamily="34" charset="0"/>
                <a:cs typeface="Arial" panose="020B0604020202020204" pitchFamily="34" charset="0"/>
              </a:rPr>
              <a:t>Sacituzumab </a:t>
            </a:r>
            <a:r>
              <a:rPr lang="en-GB" sz="3200" b="1" dirty="0" err="1">
                <a:solidFill>
                  <a:srgbClr val="C00000"/>
                </a:solidFill>
                <a:latin typeface="Arial" panose="020B0604020202020204" pitchFamily="34" charset="0"/>
                <a:cs typeface="Arial" panose="020B0604020202020204" pitchFamily="34" charset="0"/>
              </a:rPr>
              <a:t>Govitecan</a:t>
            </a:r>
            <a:r>
              <a:rPr lang="en-GB" sz="3200" b="1" dirty="0">
                <a:solidFill>
                  <a:srgbClr val="C00000"/>
                </a:solidFill>
                <a:latin typeface="Arial" panose="020B0604020202020204" pitchFamily="34" charset="0"/>
                <a:cs typeface="Arial" panose="020B0604020202020204" pitchFamily="34" charset="0"/>
              </a:rPr>
              <a:t> (SG): </a:t>
            </a:r>
            <a:r>
              <a:rPr lang="en-GB" sz="2900" dirty="0">
                <a:solidFill>
                  <a:schemeClr val="tx1"/>
                </a:solidFill>
                <a:latin typeface="Arial" panose="020B0604020202020204" pitchFamily="34" charset="0"/>
                <a:cs typeface="Arial" panose="020B0604020202020204" pitchFamily="34" charset="0"/>
              </a:rPr>
              <a:t>Management Pearls</a:t>
            </a:r>
          </a:p>
        </p:txBody>
      </p:sp>
    </p:spTree>
    <p:extLst>
      <p:ext uri="{BB962C8B-B14F-4D97-AF65-F5344CB8AC3E}">
        <p14:creationId xmlns:p14="http://schemas.microsoft.com/office/powerpoint/2010/main" val="94314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BBF8A1-9A7B-5A0A-99D4-EE259FC0BADA}"/>
              </a:ext>
            </a:extLst>
          </p:cNvPr>
          <p:cNvSpPr>
            <a:spLocks noGrp="1"/>
          </p:cNvSpPr>
          <p:nvPr>
            <p:ph type="title"/>
          </p:nvPr>
        </p:nvSpPr>
        <p:spPr>
          <a:xfrm>
            <a:off x="186243" y="39053"/>
            <a:ext cx="12097603" cy="831600"/>
          </a:xfrm>
        </p:spPr>
        <p:txBody>
          <a:bodyPr>
            <a:noAutofit/>
          </a:bodyPr>
          <a:lstStyle/>
          <a:p>
            <a:r>
              <a:rPr lang="en-GB" sz="3200" b="1" dirty="0" err="1">
                <a:solidFill>
                  <a:srgbClr val="C00000"/>
                </a:solidFill>
                <a:latin typeface="Arial" panose="020B0604020202020204" pitchFamily="34" charset="0"/>
                <a:cs typeface="Arial" panose="020B0604020202020204" pitchFamily="34" charset="0"/>
              </a:rPr>
              <a:t>Datopotamab</a:t>
            </a:r>
            <a:r>
              <a:rPr lang="en-GB" sz="3200" b="1" dirty="0">
                <a:solidFill>
                  <a:srgbClr val="C00000"/>
                </a:solidFill>
                <a:latin typeface="Arial" panose="020B0604020202020204" pitchFamily="34" charset="0"/>
                <a:cs typeface="Arial" panose="020B0604020202020204" pitchFamily="34" charset="0"/>
              </a:rPr>
              <a:t> </a:t>
            </a:r>
            <a:r>
              <a:rPr lang="en-GB" sz="3200" b="1" dirty="0" err="1">
                <a:solidFill>
                  <a:srgbClr val="C00000"/>
                </a:solidFill>
                <a:latin typeface="Arial" panose="020B0604020202020204" pitchFamily="34" charset="0"/>
                <a:cs typeface="Arial" panose="020B0604020202020204" pitchFamily="34" charset="0"/>
              </a:rPr>
              <a:t>Deruxtecan</a:t>
            </a:r>
            <a:r>
              <a:rPr lang="en-GB" sz="3200" b="1" dirty="0">
                <a:solidFill>
                  <a:srgbClr val="C00000"/>
                </a:solidFill>
                <a:latin typeface="Arial" panose="020B0604020202020204" pitchFamily="34" charset="0"/>
                <a:cs typeface="Arial" panose="020B0604020202020204" pitchFamily="34" charset="0"/>
              </a:rPr>
              <a:t> (Dato-</a:t>
            </a:r>
            <a:r>
              <a:rPr lang="en-GB" sz="3200" b="1" dirty="0" err="1">
                <a:solidFill>
                  <a:srgbClr val="C00000"/>
                </a:solidFill>
                <a:latin typeface="Arial" panose="020B0604020202020204" pitchFamily="34" charset="0"/>
                <a:cs typeface="Arial" panose="020B0604020202020204" pitchFamily="34" charset="0"/>
              </a:rPr>
              <a:t>DXd</a:t>
            </a:r>
            <a:r>
              <a:rPr lang="en-GB" sz="3200" b="1" dirty="0">
                <a:solidFill>
                  <a:srgbClr val="C00000"/>
                </a:solidFill>
                <a:latin typeface="Arial" panose="020B0604020202020204" pitchFamily="34" charset="0"/>
                <a:cs typeface="Arial" panose="020B0604020202020204" pitchFamily="34" charset="0"/>
              </a:rPr>
              <a:t>): </a:t>
            </a:r>
            <a:r>
              <a:rPr lang="en-GB" sz="2900" dirty="0" err="1">
                <a:solidFill>
                  <a:schemeClr val="tx1"/>
                </a:solidFill>
                <a:latin typeface="Arial" panose="020B0604020202020204" pitchFamily="34" charset="0"/>
                <a:cs typeface="Arial" panose="020B0604020202020204" pitchFamily="34" charset="0"/>
              </a:rPr>
              <a:t>Tropion</a:t>
            </a:r>
            <a:r>
              <a:rPr lang="en-GB" sz="2900" dirty="0">
                <a:solidFill>
                  <a:schemeClr val="tx1"/>
                </a:solidFill>
                <a:latin typeface="Arial" panose="020B0604020202020204" pitchFamily="34" charset="0"/>
                <a:cs typeface="Arial" panose="020B0604020202020204" pitchFamily="34" charset="0"/>
              </a:rPr>
              <a:t>-Breast 01 Safety</a:t>
            </a:r>
          </a:p>
        </p:txBody>
      </p:sp>
      <p:sp>
        <p:nvSpPr>
          <p:cNvPr id="3" name="Text Placeholder 9">
            <a:extLst>
              <a:ext uri="{FF2B5EF4-FFF2-40B4-BE49-F238E27FC236}">
                <a16:creationId xmlns:a16="http://schemas.microsoft.com/office/drawing/2014/main" id="{CAA9B5BF-FD42-BA06-DD15-0E7A0F523654}"/>
              </a:ext>
            </a:extLst>
          </p:cNvPr>
          <p:cNvSpPr txBox="1">
            <a:spLocks/>
          </p:cNvSpPr>
          <p:nvPr/>
        </p:nvSpPr>
        <p:spPr bwMode="auto">
          <a:xfrm>
            <a:off x="10064699" y="6423805"/>
            <a:ext cx="2288666" cy="29347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6800" rIns="90000" bIns="0" numCol="1" anchor="b" anchorCtr="0" compatLnSpc="1">
            <a:prstTxWarp prst="textNoShape">
              <a:avLst/>
            </a:prstTxWarp>
            <a:spAutoFit/>
          </a:bodyPr>
          <a:lstStyle>
            <a:lvl1pPr marL="0" indent="0" algn="l" rtl="0" eaLnBrk="1" fontAlgn="base" hangingPunct="1">
              <a:spcBef>
                <a:spcPct val="20000"/>
              </a:spcBef>
              <a:spcAft>
                <a:spcPct val="0"/>
              </a:spcAft>
              <a:buFontTx/>
              <a:buNone/>
              <a:defRPr sz="1200">
                <a:solidFill>
                  <a:schemeClr val="tx1"/>
                </a:solidFill>
                <a:latin typeface="+mn-lt"/>
                <a:ea typeface="+mn-ea"/>
                <a:cs typeface="+mn-cs"/>
              </a:defRPr>
            </a:lvl1pPr>
            <a:lvl2pPr marL="182563" indent="0" algn="l" rtl="0" eaLnBrk="1" fontAlgn="base" hangingPunct="1">
              <a:spcBef>
                <a:spcPct val="20000"/>
              </a:spcBef>
              <a:spcAft>
                <a:spcPct val="0"/>
              </a:spcAft>
              <a:buFontTx/>
              <a:buNone/>
              <a:defRPr sz="1400">
                <a:solidFill>
                  <a:schemeClr val="tx1"/>
                </a:solidFill>
                <a:latin typeface="+mn-lt"/>
                <a:ea typeface="+mn-ea"/>
              </a:defRPr>
            </a:lvl2pPr>
            <a:lvl3pPr marL="357187" indent="0" algn="l" rtl="0" eaLnBrk="1" fontAlgn="base" hangingPunct="1">
              <a:spcBef>
                <a:spcPct val="20000"/>
              </a:spcBef>
              <a:spcAft>
                <a:spcPct val="0"/>
              </a:spcAft>
              <a:buFontTx/>
              <a:buNone/>
              <a:defRPr sz="1400">
                <a:solidFill>
                  <a:schemeClr val="tx1"/>
                </a:solidFill>
                <a:latin typeface="+mn-lt"/>
                <a:ea typeface="+mn-ea"/>
              </a:defRPr>
            </a:lvl3pPr>
            <a:lvl4pPr marL="536575" indent="0" algn="l" rtl="0" eaLnBrk="1" fontAlgn="base" hangingPunct="1">
              <a:spcBef>
                <a:spcPct val="20000"/>
              </a:spcBef>
              <a:spcAft>
                <a:spcPct val="0"/>
              </a:spcAft>
              <a:buFontTx/>
              <a:buNone/>
              <a:defRPr sz="1400">
                <a:solidFill>
                  <a:schemeClr val="tx1"/>
                </a:solidFill>
                <a:latin typeface="+mn-lt"/>
                <a:ea typeface="+mn-ea"/>
              </a:defRPr>
            </a:lvl4pPr>
            <a:lvl5pPr marL="712788" indent="0" algn="l" rtl="0" eaLnBrk="1" fontAlgn="base" hangingPunct="1">
              <a:spcBef>
                <a:spcPct val="20000"/>
              </a:spcBef>
              <a:spcAft>
                <a:spcPct val="0"/>
              </a:spcAft>
              <a:buFontTx/>
              <a:buNone/>
              <a:defRPr sz="1400">
                <a:solidFill>
                  <a:schemeClr val="tx1"/>
                </a:solidFill>
                <a:latin typeface="+mn-lt"/>
                <a:ea typeface="+mn-ea"/>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a:lstStyle>
          <a:p>
            <a:r>
              <a:rPr lang="en-GB" sz="1600" kern="0" dirty="0" err="1">
                <a:latin typeface="Arial" panose="020B0604020202020204" pitchFamily="34" charset="0"/>
                <a:cs typeface="Arial" panose="020B0604020202020204" pitchFamily="34" charset="0"/>
              </a:rPr>
              <a:t>Bardia</a:t>
            </a:r>
            <a:r>
              <a:rPr lang="en-GB" sz="1600" kern="0" dirty="0">
                <a:latin typeface="Arial" panose="020B0604020202020204" pitchFamily="34" charset="0"/>
                <a:cs typeface="Arial" panose="020B0604020202020204" pitchFamily="34" charset="0"/>
              </a:rPr>
              <a:t> et al. </a:t>
            </a:r>
            <a:r>
              <a:rPr lang="en-GB" sz="1600" i="1" kern="0" dirty="0">
                <a:latin typeface="Arial" panose="020B0604020202020204" pitchFamily="34" charset="0"/>
                <a:cs typeface="Arial" panose="020B0604020202020204" pitchFamily="34" charset="0"/>
              </a:rPr>
              <a:t>JCO</a:t>
            </a:r>
            <a:r>
              <a:rPr lang="en-GB" sz="1600" kern="0" dirty="0">
                <a:latin typeface="Arial" panose="020B0604020202020204" pitchFamily="34" charset="0"/>
                <a:cs typeface="Arial" panose="020B0604020202020204" pitchFamily="34" charset="0"/>
              </a:rPr>
              <a:t> 2024</a:t>
            </a:r>
          </a:p>
        </p:txBody>
      </p:sp>
      <p:pic>
        <p:nvPicPr>
          <p:cNvPr id="2" name="Picture 1" descr="A diagram of a number of events&#10;&#10;Description automatically generated">
            <a:extLst>
              <a:ext uri="{FF2B5EF4-FFF2-40B4-BE49-F238E27FC236}">
                <a16:creationId xmlns:a16="http://schemas.microsoft.com/office/drawing/2014/main" id="{651C10C3-228C-2AD4-78D4-4FA34C0B043D}"/>
              </a:ext>
            </a:extLst>
          </p:cNvPr>
          <p:cNvPicPr>
            <a:picLocks noChangeAspect="1"/>
          </p:cNvPicPr>
          <p:nvPr/>
        </p:nvPicPr>
        <p:blipFill>
          <a:blip r:embed="rId3"/>
          <a:stretch>
            <a:fillRect/>
          </a:stretch>
        </p:blipFill>
        <p:spPr>
          <a:xfrm>
            <a:off x="2405389" y="3941651"/>
            <a:ext cx="7659310" cy="2916349"/>
          </a:xfrm>
          <a:prstGeom prst="rect">
            <a:avLst/>
          </a:prstGeom>
        </p:spPr>
      </p:pic>
      <p:pic>
        <p:nvPicPr>
          <p:cNvPr id="4" name="Picture 3" descr="A graph of patients and patients&#10;&#10;Description automatically generated with medium confidence">
            <a:extLst>
              <a:ext uri="{FF2B5EF4-FFF2-40B4-BE49-F238E27FC236}">
                <a16:creationId xmlns:a16="http://schemas.microsoft.com/office/drawing/2014/main" id="{7B322F72-057A-C1F1-17F2-435D2A6C2A58}"/>
              </a:ext>
            </a:extLst>
          </p:cNvPr>
          <p:cNvPicPr>
            <a:picLocks noChangeAspect="1"/>
          </p:cNvPicPr>
          <p:nvPr/>
        </p:nvPicPr>
        <p:blipFill>
          <a:blip r:embed="rId4"/>
          <a:stretch>
            <a:fillRect/>
          </a:stretch>
        </p:blipFill>
        <p:spPr>
          <a:xfrm>
            <a:off x="2070067" y="801748"/>
            <a:ext cx="7369770" cy="3051623"/>
          </a:xfrm>
          <a:prstGeom prst="rect">
            <a:avLst/>
          </a:prstGeom>
        </p:spPr>
      </p:pic>
    </p:spTree>
    <p:extLst>
      <p:ext uri="{BB962C8B-B14F-4D97-AF65-F5344CB8AC3E}">
        <p14:creationId xmlns:p14="http://schemas.microsoft.com/office/powerpoint/2010/main" val="3002707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943D1-E740-9E46-1035-0E4521AC7E5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8D06605-49C4-6647-6BD0-DAC87543CAFF}"/>
              </a:ext>
            </a:extLst>
          </p:cNvPr>
          <p:cNvSpPr txBox="1"/>
          <p:nvPr/>
        </p:nvSpPr>
        <p:spPr>
          <a:xfrm>
            <a:off x="7516748" y="6448875"/>
            <a:ext cx="4599337" cy="338554"/>
          </a:xfrm>
          <a:prstGeom prst="rect">
            <a:avLst/>
          </a:prstGeom>
          <a:noFill/>
        </p:spPr>
        <p:txBody>
          <a:bodyPr wrap="none" rtlCol="0">
            <a:spAutoFit/>
          </a:bodyPr>
          <a:lstStyle/>
          <a:p>
            <a:pPr algn="r"/>
            <a:r>
              <a:rPr lang="en-US" sz="1600" dirty="0">
                <a:latin typeface="Arial" panose="020B0604020202020204" pitchFamily="34" charset="0"/>
                <a:cs typeface="Arial" panose="020B0604020202020204" pitchFamily="34" charset="0"/>
              </a:rPr>
              <a:t>Adapted from </a:t>
            </a:r>
            <a:r>
              <a:rPr lang="en-US" sz="1600" dirty="0" err="1">
                <a:latin typeface="Arial" panose="020B0604020202020204" pitchFamily="34" charset="0"/>
                <a:cs typeface="Arial" panose="020B0604020202020204" pitchFamily="34" charset="0"/>
              </a:rPr>
              <a:t>Lisberg</a:t>
            </a:r>
            <a:r>
              <a:rPr lang="en-US" sz="1600" dirty="0">
                <a:latin typeface="Arial" panose="020B0604020202020204" pitchFamily="34" charset="0"/>
                <a:cs typeface="Arial" panose="020B0604020202020204" pitchFamily="34" charset="0"/>
              </a:rPr>
              <a:t> et al. </a:t>
            </a:r>
            <a:r>
              <a:rPr lang="en-US" sz="1600" i="1" dirty="0">
                <a:latin typeface="Arial" panose="020B0604020202020204" pitchFamily="34" charset="0"/>
                <a:cs typeface="Arial" panose="020B0604020202020204" pitchFamily="34" charset="0"/>
              </a:rPr>
              <a:t>The Oncologist </a:t>
            </a:r>
            <a:r>
              <a:rPr lang="en-US" sz="1600" dirty="0">
                <a:latin typeface="Arial" panose="020B0604020202020204" pitchFamily="34" charset="0"/>
                <a:cs typeface="Arial" panose="020B0604020202020204" pitchFamily="34" charset="0"/>
              </a:rPr>
              <a:t>2025</a:t>
            </a:r>
          </a:p>
        </p:txBody>
      </p:sp>
      <p:graphicFrame>
        <p:nvGraphicFramePr>
          <p:cNvPr id="2" name="Table 1">
            <a:extLst>
              <a:ext uri="{FF2B5EF4-FFF2-40B4-BE49-F238E27FC236}">
                <a16:creationId xmlns:a16="http://schemas.microsoft.com/office/drawing/2014/main" id="{F0EC1208-2DEF-49D2-1146-30257277AB44}"/>
              </a:ext>
            </a:extLst>
          </p:cNvPr>
          <p:cNvGraphicFramePr>
            <a:graphicFrameLocks noGrp="1"/>
          </p:cNvGraphicFramePr>
          <p:nvPr>
            <p:extLst>
              <p:ext uri="{D42A27DB-BD31-4B8C-83A1-F6EECF244321}">
                <p14:modId xmlns:p14="http://schemas.microsoft.com/office/powerpoint/2010/main" val="734875294"/>
              </p:ext>
            </p:extLst>
          </p:nvPr>
        </p:nvGraphicFramePr>
        <p:xfrm>
          <a:off x="423898" y="1137755"/>
          <a:ext cx="11344203" cy="4754880"/>
        </p:xfrm>
        <a:graphic>
          <a:graphicData uri="http://schemas.openxmlformats.org/drawingml/2006/table">
            <a:tbl>
              <a:tblPr firstRow="1" bandRow="1">
                <a:tableStyleId>{2D5ABB26-0587-4C30-8999-92F81FD0307C}</a:tableStyleId>
              </a:tblPr>
              <a:tblGrid>
                <a:gridCol w="2257756">
                  <a:extLst>
                    <a:ext uri="{9D8B030D-6E8A-4147-A177-3AD203B41FA5}">
                      <a16:colId xmlns:a16="http://schemas.microsoft.com/office/drawing/2014/main" val="2735086047"/>
                    </a:ext>
                  </a:extLst>
                </a:gridCol>
                <a:gridCol w="1261294">
                  <a:extLst>
                    <a:ext uri="{9D8B030D-6E8A-4147-A177-3AD203B41FA5}">
                      <a16:colId xmlns:a16="http://schemas.microsoft.com/office/drawing/2014/main" val="831126651"/>
                    </a:ext>
                  </a:extLst>
                </a:gridCol>
                <a:gridCol w="7825153">
                  <a:extLst>
                    <a:ext uri="{9D8B030D-6E8A-4147-A177-3AD203B41FA5}">
                      <a16:colId xmlns:a16="http://schemas.microsoft.com/office/drawing/2014/main" val="3543773300"/>
                    </a:ext>
                  </a:extLst>
                </a:gridCol>
              </a:tblGrid>
              <a:tr h="370840">
                <a:tc>
                  <a:txBody>
                    <a:bodyPr/>
                    <a:lstStyle/>
                    <a:p>
                      <a:pPr algn="ctr"/>
                      <a:r>
                        <a:rPr lang="en-US" sz="1600" b="1" dirty="0">
                          <a:latin typeface="Arial" panose="020B0604020202020204" pitchFamily="34" charset="0"/>
                          <a:cs typeface="Arial" panose="020B0604020202020204" pitchFamily="34" charset="0"/>
                        </a:rPr>
                        <a:t>Key AE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3">
                        <a:alpha val="18824"/>
                      </a:srgbClr>
                    </a:solidFill>
                  </a:tcPr>
                </a:tc>
                <a:tc>
                  <a:txBody>
                    <a:bodyPr/>
                    <a:lstStyle/>
                    <a:p>
                      <a:pPr algn="ctr"/>
                      <a:r>
                        <a:rPr lang="en-US" sz="1600" b="1" dirty="0">
                          <a:latin typeface="Arial" panose="020B0604020202020204" pitchFamily="34" charset="0"/>
                          <a:cs typeface="Arial" panose="020B0604020202020204" pitchFamily="34" charset="0"/>
                        </a:rPr>
                        <a:t>Incidence in TB-01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3">
                        <a:alpha val="18824"/>
                      </a:srgbClr>
                    </a:solidFill>
                  </a:tcPr>
                </a:tc>
                <a:tc>
                  <a:txBody>
                    <a:bodyPr/>
                    <a:lstStyle/>
                    <a:p>
                      <a:pPr algn="ctr"/>
                      <a:r>
                        <a:rPr lang="en-US" sz="1600" b="1" dirty="0">
                          <a:latin typeface="Arial" panose="020B0604020202020204" pitchFamily="34" charset="0"/>
                          <a:cs typeface="Arial" panose="020B0604020202020204" pitchFamily="34" charset="0"/>
                        </a:rPr>
                        <a:t>Prophylaxis, monitoring, &amp; management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3">
                        <a:alpha val="18824"/>
                      </a:srgbClr>
                    </a:solidFill>
                  </a:tcPr>
                </a:tc>
                <a:extLst>
                  <a:ext uri="{0D108BD9-81ED-4DB2-BD59-A6C34878D82A}">
                    <a16:rowId xmlns:a16="http://schemas.microsoft.com/office/drawing/2014/main" val="1178487020"/>
                  </a:ext>
                </a:extLst>
              </a:tr>
              <a:tr h="370840">
                <a:tc>
                  <a:txBody>
                    <a:bodyPr/>
                    <a:lstStyle/>
                    <a:p>
                      <a:pPr algn="ctr"/>
                      <a:r>
                        <a:rPr lang="en-US" sz="1600" dirty="0">
                          <a:latin typeface="Arial" panose="020B0604020202020204" pitchFamily="34" charset="0"/>
                          <a:cs typeface="Arial" panose="020B0604020202020204" pitchFamily="34" charset="0"/>
                        </a:rPr>
                        <a:t>Oral mucositis/ stomatitis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a:latin typeface="Arial" panose="020B0604020202020204" pitchFamily="34" charset="0"/>
                          <a:cs typeface="Arial" panose="020B0604020202020204" pitchFamily="34" charset="0"/>
                        </a:rPr>
                        <a:t>G1 26%</a:t>
                      </a:r>
                    </a:p>
                    <a:p>
                      <a:pPr algn="l"/>
                      <a:r>
                        <a:rPr lang="en-US" sz="1600" dirty="0">
                          <a:latin typeface="Arial" panose="020B0604020202020204" pitchFamily="34" charset="0"/>
                          <a:cs typeface="Arial" panose="020B0604020202020204" pitchFamily="34" charset="0"/>
                        </a:rPr>
                        <a:t>G2 24%</a:t>
                      </a:r>
                    </a:p>
                    <a:p>
                      <a:pPr algn="l"/>
                      <a:r>
                        <a:rPr lang="en-US" sz="1600" dirty="0">
                          <a:latin typeface="Arial" panose="020B0604020202020204" pitchFamily="34" charset="0"/>
                          <a:cs typeface="Arial" panose="020B0604020202020204" pitchFamily="34" charset="0"/>
                        </a:rPr>
                        <a:t>G3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Prophylaxis: </a:t>
                      </a:r>
                      <a:r>
                        <a:rPr lang="en-US" sz="1600" dirty="0">
                          <a:latin typeface="Arial" panose="020B0604020202020204" pitchFamily="34" charset="0"/>
                          <a:cs typeface="Arial" panose="020B0604020202020204" pitchFamily="34" charset="0"/>
                        </a:rPr>
                        <a:t>Corticosteroid mouthwash (e.g., dexamethasone oral solution 0.1mg/mL) and good oral hygiene </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Monitoring: </a:t>
                      </a:r>
                      <a:r>
                        <a:rPr lang="en-US" sz="1600" dirty="0">
                          <a:latin typeface="Arial" panose="020B0604020202020204" pitchFamily="34" charset="0"/>
                          <a:cs typeface="Arial" panose="020B0604020202020204" pitchFamily="34" charset="0"/>
                        </a:rPr>
                        <a:t>Regular oral exams *pain often more than sores*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Management: </a:t>
                      </a:r>
                      <a:r>
                        <a:rPr lang="en-US" sz="1600" dirty="0">
                          <a:latin typeface="Arial" panose="020B0604020202020204" pitchFamily="34" charset="0"/>
                          <a:cs typeface="Arial" panose="020B0604020202020204" pitchFamily="34" charset="0"/>
                        </a:rPr>
                        <a:t>Optimize prophylactic and supportive meds, lidocaine-based mouthwash, dose reduce/delay PRN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83297"/>
                  </a:ext>
                </a:extLst>
              </a:tr>
              <a:tr h="370840">
                <a:tc>
                  <a:txBody>
                    <a:bodyPr/>
                    <a:lstStyle/>
                    <a:p>
                      <a:pPr algn="ctr"/>
                      <a:r>
                        <a:rPr lang="en-US" sz="1600" dirty="0">
                          <a:latin typeface="Arial" panose="020B0604020202020204" pitchFamily="34" charset="0"/>
                          <a:cs typeface="Arial" panose="020B0604020202020204" pitchFamily="34" charset="0"/>
                        </a:rPr>
                        <a:t>Ocular surface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a:latin typeface="Arial" panose="020B0604020202020204" pitchFamily="34" charset="0"/>
                          <a:cs typeface="Arial" panose="020B0604020202020204" pitchFamily="34" charset="0"/>
                        </a:rPr>
                        <a:t>G1 32%</a:t>
                      </a:r>
                    </a:p>
                    <a:p>
                      <a:pPr algn="l"/>
                      <a:r>
                        <a:rPr lang="en-US" sz="1600" dirty="0">
                          <a:latin typeface="Arial" panose="020B0604020202020204" pitchFamily="34" charset="0"/>
                          <a:cs typeface="Arial" panose="020B0604020202020204" pitchFamily="34" charset="0"/>
                        </a:rPr>
                        <a:t>G2 10%</a:t>
                      </a:r>
                    </a:p>
                    <a:p>
                      <a:pPr algn="l"/>
                      <a:r>
                        <a:rPr lang="en-US" sz="1600" dirty="0">
                          <a:latin typeface="Arial" panose="020B0604020202020204" pitchFamily="34" charset="0"/>
                          <a:cs typeface="Arial" panose="020B0604020202020204" pitchFamily="34" charset="0"/>
                        </a:rPr>
                        <a:t>G3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Prophylaxis: </a:t>
                      </a:r>
                      <a:r>
                        <a:rPr lang="en-US" sz="1600" dirty="0">
                          <a:latin typeface="Arial" panose="020B0604020202020204" pitchFamily="34" charset="0"/>
                          <a:cs typeface="Arial" panose="020B0604020202020204" pitchFamily="34" charset="0"/>
                        </a:rPr>
                        <a:t>Preservative-free tears 4x daily; avoid contact lenses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Monitoring: </a:t>
                      </a:r>
                      <a:r>
                        <a:rPr lang="en-US" sz="1600" dirty="0">
                          <a:latin typeface="Arial" panose="020B0604020202020204" pitchFamily="34" charset="0"/>
                          <a:cs typeface="Arial" panose="020B0604020202020204" pitchFamily="34" charset="0"/>
                        </a:rPr>
                        <a:t>Ophthalmology exam at baseline and as needed</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Management: </a:t>
                      </a:r>
                      <a:r>
                        <a:rPr lang="en-US" sz="1600" dirty="0">
                          <a:latin typeface="Arial" panose="020B0604020202020204" pitchFamily="34" charset="0"/>
                          <a:cs typeface="Arial" panose="020B0604020202020204" pitchFamily="34" charset="0"/>
                        </a:rPr>
                        <a:t>Per ophthalmology (e.g., steroid eye drops, povidone and </a:t>
                      </a:r>
                      <a:r>
                        <a:rPr lang="en-US" sz="1600" dirty="0" err="1">
                          <a:latin typeface="Arial" panose="020B0604020202020204" pitchFamily="34" charset="0"/>
                          <a:cs typeface="Arial" panose="020B0604020202020204" pitchFamily="34" charset="0"/>
                        </a:rPr>
                        <a:t>tetrahydozoline</a:t>
                      </a:r>
                      <a:r>
                        <a:rPr lang="en-US" sz="1600" dirty="0">
                          <a:latin typeface="Arial" panose="020B0604020202020204" pitchFamily="34" charset="0"/>
                          <a:cs typeface="Arial" panose="020B0604020202020204" pitchFamily="34" charset="0"/>
                        </a:rPr>
                        <a:t> ophthalmic solution), dose reduce/delay PRN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237412"/>
                  </a:ext>
                </a:extLst>
              </a:tr>
              <a:tr h="370840">
                <a:tc>
                  <a:txBody>
                    <a:bodyPr/>
                    <a:lstStyle/>
                    <a:p>
                      <a:pPr algn="ctr"/>
                      <a:r>
                        <a:rPr lang="en-US" sz="1600" dirty="0">
                          <a:latin typeface="Arial" panose="020B0604020202020204" pitchFamily="34" charset="0"/>
                          <a:cs typeface="Arial" panose="020B0604020202020204" pitchFamily="34" charset="0"/>
                        </a:rPr>
                        <a:t>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a:latin typeface="Arial" panose="020B0604020202020204" pitchFamily="34" charset="0"/>
                          <a:cs typeface="Arial" panose="020B0604020202020204" pitchFamily="34" charset="0"/>
                        </a:rPr>
                        <a:t>G1 1.7%</a:t>
                      </a:r>
                    </a:p>
                    <a:p>
                      <a:pPr algn="l"/>
                      <a:r>
                        <a:rPr lang="en-US" sz="1600" dirty="0">
                          <a:latin typeface="Arial" panose="020B0604020202020204" pitchFamily="34" charset="0"/>
                          <a:cs typeface="Arial" panose="020B0604020202020204" pitchFamily="34" charset="0"/>
                        </a:rPr>
                        <a:t>G2 1.4%</a:t>
                      </a:r>
                    </a:p>
                    <a:p>
                      <a:pPr algn="l"/>
                      <a:r>
                        <a:rPr lang="en-US" sz="1600" dirty="0">
                          <a:latin typeface="Arial" panose="020B0604020202020204" pitchFamily="34" charset="0"/>
                          <a:cs typeface="Arial" panose="020B0604020202020204" pitchFamily="34" charset="0"/>
                        </a:rPr>
                        <a:t>G3 0.6%</a:t>
                      </a:r>
                    </a:p>
                    <a:p>
                      <a:pPr algn="l"/>
                      <a:r>
                        <a:rPr lang="en-US" sz="1600" dirty="0">
                          <a:latin typeface="Arial" panose="020B0604020202020204" pitchFamily="34" charset="0"/>
                          <a:cs typeface="Arial" panose="020B0604020202020204" pitchFamily="34" charset="0"/>
                        </a:rPr>
                        <a:t>G5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Counseling: </a:t>
                      </a:r>
                      <a:r>
                        <a:rPr lang="en-US" sz="1600" dirty="0">
                          <a:latin typeface="Arial" panose="020B0604020202020204" pitchFamily="34" charset="0"/>
                          <a:cs typeface="Arial" panose="020B0604020202020204" pitchFamily="34" charset="0"/>
                        </a:rPr>
                        <a:t>Educate patients about ILD symptoms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Monitoring: </a:t>
                      </a:r>
                      <a:r>
                        <a:rPr lang="en-US" sz="1600" dirty="0">
                          <a:latin typeface="Arial" panose="020B0604020202020204" pitchFamily="34" charset="0"/>
                          <a:cs typeface="Arial" panose="020B0604020202020204" pitchFamily="34" charset="0"/>
                        </a:rPr>
                        <a:t>Contrast-enhanced CT scans (q9</a:t>
                      </a:r>
                      <a:r>
                        <a:rPr lang="en-US" sz="1600" dirty="0">
                          <a:latin typeface="Arial" panose="020B0604020202020204" pitchFamily="34" charset="0"/>
                          <a:cs typeface="Arial" panose="020B0604020202020204" pitchFamily="34" charset="0"/>
                          <a:sym typeface="Wingdings" pitchFamily="2" charset="2"/>
                        </a:rPr>
                        <a:t>-12; on study was q6)</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sym typeface="Wingdings" pitchFamily="2" charset="2"/>
                        </a:rPr>
                        <a:t>Management: </a:t>
                      </a:r>
                      <a:r>
                        <a:rPr lang="en-US" sz="1600" dirty="0">
                          <a:latin typeface="Arial" panose="020B0604020202020204" pitchFamily="34" charset="0"/>
                          <a:cs typeface="Arial" panose="020B0604020202020204" pitchFamily="34" charset="0"/>
                          <a:sym typeface="Wingdings" pitchFamily="2" charset="2"/>
                        </a:rPr>
                        <a:t>Similar to T-</a:t>
                      </a:r>
                      <a:r>
                        <a:rPr lang="en-US" sz="1600" dirty="0" err="1">
                          <a:latin typeface="Arial" panose="020B0604020202020204" pitchFamily="34" charset="0"/>
                          <a:cs typeface="Arial" panose="020B0604020202020204" pitchFamily="34" charset="0"/>
                          <a:sym typeface="Wingdings" pitchFamily="2" charset="2"/>
                        </a:rPr>
                        <a:t>DXd</a:t>
                      </a:r>
                      <a:r>
                        <a:rPr lang="en-US" sz="1600" dirty="0">
                          <a:latin typeface="Arial" panose="020B0604020202020204" pitchFamily="34" charset="0"/>
                          <a:cs typeface="Arial" panose="020B0604020202020204" pitchFamily="34" charset="0"/>
                          <a:sym typeface="Wingdings" pitchFamily="2" charset="2"/>
                        </a:rPr>
                        <a:t>- hold treatment, steroids as needed, consider rechallenge for G1</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0802246"/>
                  </a:ext>
                </a:extLst>
              </a:tr>
            </a:tbl>
          </a:graphicData>
        </a:graphic>
      </p:graphicFrame>
      <p:sp>
        <p:nvSpPr>
          <p:cNvPr id="7" name="Title 7">
            <a:extLst>
              <a:ext uri="{FF2B5EF4-FFF2-40B4-BE49-F238E27FC236}">
                <a16:creationId xmlns:a16="http://schemas.microsoft.com/office/drawing/2014/main" id="{38865B38-A7B8-B0B2-4D51-AEDEFE70F847}"/>
              </a:ext>
            </a:extLst>
          </p:cNvPr>
          <p:cNvSpPr>
            <a:spLocks noGrp="1"/>
          </p:cNvSpPr>
          <p:nvPr>
            <p:ph type="title"/>
          </p:nvPr>
        </p:nvSpPr>
        <p:spPr>
          <a:xfrm>
            <a:off x="186243" y="39053"/>
            <a:ext cx="12097603" cy="831600"/>
          </a:xfrm>
        </p:spPr>
        <p:txBody>
          <a:bodyPr>
            <a:noAutofit/>
          </a:bodyPr>
          <a:lstStyle/>
          <a:p>
            <a:r>
              <a:rPr lang="en-GB" sz="3200" b="1" dirty="0" err="1">
                <a:solidFill>
                  <a:srgbClr val="C00000"/>
                </a:solidFill>
                <a:latin typeface="Arial" panose="020B0604020202020204" pitchFamily="34" charset="0"/>
                <a:cs typeface="Arial" panose="020B0604020202020204" pitchFamily="34" charset="0"/>
              </a:rPr>
              <a:t>Datopotamab</a:t>
            </a:r>
            <a:r>
              <a:rPr lang="en-GB" sz="3200" b="1" dirty="0">
                <a:solidFill>
                  <a:srgbClr val="C00000"/>
                </a:solidFill>
                <a:latin typeface="Arial" panose="020B0604020202020204" pitchFamily="34" charset="0"/>
                <a:cs typeface="Arial" panose="020B0604020202020204" pitchFamily="34" charset="0"/>
              </a:rPr>
              <a:t> </a:t>
            </a:r>
            <a:r>
              <a:rPr lang="en-GB" sz="3200" b="1" dirty="0" err="1">
                <a:solidFill>
                  <a:srgbClr val="C00000"/>
                </a:solidFill>
                <a:latin typeface="Arial" panose="020B0604020202020204" pitchFamily="34" charset="0"/>
                <a:cs typeface="Arial" panose="020B0604020202020204" pitchFamily="34" charset="0"/>
              </a:rPr>
              <a:t>Deruxtecan</a:t>
            </a:r>
            <a:r>
              <a:rPr lang="en-GB" sz="3200" b="1" dirty="0">
                <a:solidFill>
                  <a:srgbClr val="C00000"/>
                </a:solidFill>
                <a:latin typeface="Arial" panose="020B0604020202020204" pitchFamily="34" charset="0"/>
                <a:cs typeface="Arial" panose="020B0604020202020204" pitchFamily="34" charset="0"/>
              </a:rPr>
              <a:t> (Dato-</a:t>
            </a:r>
            <a:r>
              <a:rPr lang="en-GB" sz="3200" b="1" dirty="0" err="1">
                <a:solidFill>
                  <a:srgbClr val="C00000"/>
                </a:solidFill>
                <a:latin typeface="Arial" panose="020B0604020202020204" pitchFamily="34" charset="0"/>
                <a:cs typeface="Arial" panose="020B0604020202020204" pitchFamily="34" charset="0"/>
              </a:rPr>
              <a:t>DXd</a:t>
            </a:r>
            <a:r>
              <a:rPr lang="en-GB" sz="3200" b="1" dirty="0">
                <a:solidFill>
                  <a:srgbClr val="C00000"/>
                </a:solidFill>
                <a:latin typeface="Arial" panose="020B0604020202020204" pitchFamily="34" charset="0"/>
                <a:cs typeface="Arial" panose="020B0604020202020204" pitchFamily="34" charset="0"/>
              </a:rPr>
              <a:t>): </a:t>
            </a:r>
            <a:r>
              <a:rPr lang="en-GB" sz="2900" dirty="0">
                <a:solidFill>
                  <a:schemeClr val="tx1"/>
                </a:solidFill>
                <a:latin typeface="Arial" panose="020B0604020202020204" pitchFamily="34" charset="0"/>
                <a:cs typeface="Arial" panose="020B0604020202020204" pitchFamily="34" charset="0"/>
              </a:rPr>
              <a:t>Tropion-Breast01 Safety</a:t>
            </a:r>
          </a:p>
        </p:txBody>
      </p:sp>
      <p:pic>
        <p:nvPicPr>
          <p:cNvPr id="9" name="Picture 8" descr="A close up of a green eye&#10;&#10;Description automatically generated">
            <a:extLst>
              <a:ext uri="{FF2B5EF4-FFF2-40B4-BE49-F238E27FC236}">
                <a16:creationId xmlns:a16="http://schemas.microsoft.com/office/drawing/2014/main" id="{0BB009BE-FB50-063C-181B-875471156063}"/>
              </a:ext>
            </a:extLst>
          </p:cNvPr>
          <p:cNvPicPr>
            <a:picLocks noChangeAspect="1"/>
          </p:cNvPicPr>
          <p:nvPr/>
        </p:nvPicPr>
        <p:blipFill>
          <a:blip r:embed="rId3"/>
          <a:stretch>
            <a:fillRect/>
          </a:stretch>
        </p:blipFill>
        <p:spPr>
          <a:xfrm>
            <a:off x="1117294" y="3647262"/>
            <a:ext cx="783223" cy="729897"/>
          </a:xfrm>
          <a:prstGeom prst="rect">
            <a:avLst/>
          </a:prstGeom>
        </p:spPr>
      </p:pic>
      <p:pic>
        <p:nvPicPr>
          <p:cNvPr id="10" name="Picture 9">
            <a:extLst>
              <a:ext uri="{FF2B5EF4-FFF2-40B4-BE49-F238E27FC236}">
                <a16:creationId xmlns:a16="http://schemas.microsoft.com/office/drawing/2014/main" id="{4F76BEC5-91F5-D633-7C4F-A5560E22AEE0}"/>
              </a:ext>
            </a:extLst>
          </p:cNvPr>
          <p:cNvPicPr>
            <a:picLocks noChangeAspect="1"/>
          </p:cNvPicPr>
          <p:nvPr/>
        </p:nvPicPr>
        <p:blipFill>
          <a:blip r:embed="rId4"/>
          <a:srcRect l="10665" t="17906" r="9965" b="11857"/>
          <a:stretch/>
        </p:blipFill>
        <p:spPr>
          <a:xfrm>
            <a:off x="797451" y="4924311"/>
            <a:ext cx="1417308" cy="795934"/>
          </a:xfrm>
          <a:prstGeom prst="rect">
            <a:avLst/>
          </a:prstGeom>
        </p:spPr>
      </p:pic>
      <p:pic>
        <p:nvPicPr>
          <p:cNvPr id="12" name="Picture 11" descr="A close-up of a mouth&#10;&#10;Description automatically generated">
            <a:extLst>
              <a:ext uri="{FF2B5EF4-FFF2-40B4-BE49-F238E27FC236}">
                <a16:creationId xmlns:a16="http://schemas.microsoft.com/office/drawing/2014/main" id="{AEDCD793-7797-E12F-A32C-9DE7D848C272}"/>
              </a:ext>
            </a:extLst>
          </p:cNvPr>
          <p:cNvPicPr>
            <a:picLocks noChangeAspect="1"/>
          </p:cNvPicPr>
          <p:nvPr/>
        </p:nvPicPr>
        <p:blipFill>
          <a:blip r:embed="rId5"/>
          <a:stretch>
            <a:fillRect/>
          </a:stretch>
        </p:blipFill>
        <p:spPr>
          <a:xfrm>
            <a:off x="1117294" y="2352381"/>
            <a:ext cx="783223" cy="791055"/>
          </a:xfrm>
          <a:prstGeom prst="rect">
            <a:avLst/>
          </a:prstGeom>
        </p:spPr>
      </p:pic>
    </p:spTree>
    <p:extLst>
      <p:ext uri="{BB962C8B-B14F-4D97-AF65-F5344CB8AC3E}">
        <p14:creationId xmlns:p14="http://schemas.microsoft.com/office/powerpoint/2010/main" val="209425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B953-20A1-EF48-33B7-9F0BE0189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DDEC8-505F-B095-17C5-B16B01C9B658}"/>
              </a:ext>
            </a:extLst>
          </p:cNvPr>
          <p:cNvSpPr>
            <a:spLocks noGrp="1"/>
          </p:cNvSpPr>
          <p:nvPr>
            <p:ph type="title"/>
          </p:nvPr>
        </p:nvSpPr>
        <p:spPr>
          <a:xfrm>
            <a:off x="533400" y="365126"/>
            <a:ext cx="10820399" cy="796410"/>
          </a:xfrm>
        </p:spPr>
        <p:txBody>
          <a:bodyPr>
            <a:normAutofit/>
          </a:bodyPr>
          <a:lstStyle/>
          <a:p>
            <a:pPr algn="ctr"/>
            <a:r>
              <a:rPr lang="en-US" sz="3200" b="1" dirty="0">
                <a:solidFill>
                  <a:srgbClr val="0070C0"/>
                </a:solidFill>
                <a:latin typeface="Arial" panose="020B0604020202020204" pitchFamily="34" charset="0"/>
                <a:cs typeface="Arial" panose="020B0604020202020204" pitchFamily="34" charset="0"/>
              </a:rPr>
              <a:t>Outline</a:t>
            </a:r>
          </a:p>
        </p:txBody>
      </p:sp>
      <p:sp>
        <p:nvSpPr>
          <p:cNvPr id="9" name="TextBox 8">
            <a:extLst>
              <a:ext uri="{FF2B5EF4-FFF2-40B4-BE49-F238E27FC236}">
                <a16:creationId xmlns:a16="http://schemas.microsoft.com/office/drawing/2014/main" id="{F643CA68-BF49-EFF2-9EDA-607EA78892BE}"/>
              </a:ext>
            </a:extLst>
          </p:cNvPr>
          <p:cNvSpPr txBox="1"/>
          <p:nvPr/>
        </p:nvSpPr>
        <p:spPr>
          <a:xfrm>
            <a:off x="465666" y="1434237"/>
            <a:ext cx="11573933" cy="4862870"/>
          </a:xfrm>
          <a:prstGeom prst="rect">
            <a:avLst/>
          </a:prstGeom>
          <a:noFill/>
        </p:spPr>
        <p:txBody>
          <a:bodyPr wrap="square">
            <a:spAutoFit/>
          </a:bodyPr>
          <a:lstStyle/>
          <a:p>
            <a:pPr marL="457200" indent="-457200">
              <a:buClr>
                <a:srgbClr val="C00000"/>
              </a:buClr>
              <a:buFont typeface="+mj-lt"/>
              <a:buAutoNum type="arabicPeriod"/>
              <a:defRPr/>
            </a:pPr>
            <a:r>
              <a:rPr lang="en-US" sz="2800" b="1" dirty="0">
                <a:latin typeface="Arial" panose="020B0604020202020204" pitchFamily="34" charset="0"/>
                <a:cs typeface="Arial" panose="020B0604020202020204" pitchFamily="34" charset="0"/>
              </a:rPr>
              <a:t>Chemotherapy-induced toxicities and management </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Nausea/vomiting</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Myelosuppression</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Neuropathy</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Scalp cooling</a:t>
            </a:r>
          </a:p>
          <a:p>
            <a:pPr lvl="1">
              <a:buClr>
                <a:srgbClr val="C00000"/>
              </a:buClr>
              <a:defRPr/>
            </a:pPr>
            <a:endParaRPr lang="en-US" sz="2800" dirty="0">
              <a:latin typeface="Arial" panose="020B0604020202020204" pitchFamily="34" charset="0"/>
              <a:cs typeface="Arial" panose="020B0604020202020204" pitchFamily="34" charset="0"/>
            </a:endParaRPr>
          </a:p>
          <a:p>
            <a:pPr marL="457200" indent="-457200">
              <a:buClr>
                <a:srgbClr val="C00000"/>
              </a:buClr>
              <a:buFont typeface="+mj-lt"/>
              <a:buAutoNum type="arabicPeriod"/>
              <a:defRPr/>
            </a:pPr>
            <a:r>
              <a:rPr lang="en-US" sz="2800" b="1" dirty="0">
                <a:latin typeface="Arial" panose="020B0604020202020204" pitchFamily="34" charset="0"/>
                <a:cs typeface="Arial" panose="020B0604020202020204" pitchFamily="34" charset="0"/>
              </a:rPr>
              <a:t>Key toxicities of novel agents and management</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Immune-related adverse events</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PIK3CA inhibitors</a:t>
            </a:r>
          </a:p>
          <a:p>
            <a:pPr marL="800100" lvl="1" indent="-342900">
              <a:buClr>
                <a:srgbClr val="C00000"/>
              </a:buClr>
              <a:buFont typeface="Arial" panose="020B0604020202020204" pitchFamily="34" charset="0"/>
              <a:buChar char="•"/>
              <a:defRPr/>
            </a:pPr>
            <a:r>
              <a:rPr lang="en-US" sz="2800" dirty="0">
                <a:latin typeface="Arial" panose="020B0604020202020204" pitchFamily="34" charset="0"/>
                <a:cs typeface="Arial" panose="020B0604020202020204" pitchFamily="34" charset="0"/>
              </a:rPr>
              <a:t>ADC toxicities</a:t>
            </a:r>
            <a:endParaRPr lang="en-US" sz="2800" kern="100" dirty="0">
              <a:latin typeface="Arial" panose="020B0604020202020204" pitchFamily="34" charset="0"/>
              <a:ea typeface="Aptos" panose="020B0004020202020204" pitchFamily="34" charset="0"/>
              <a:cs typeface="Arial" panose="020B0604020202020204" pitchFamily="34" charset="0"/>
            </a:endParaRPr>
          </a:p>
          <a:p>
            <a:pPr marR="0" lvl="0">
              <a:spcBef>
                <a:spcPts val="0"/>
              </a:spcBef>
              <a:spcAft>
                <a:spcPts val="0"/>
              </a:spcAft>
            </a:pPr>
            <a:endParaRPr lang="en-US" sz="3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3A0D45A-7A11-FA28-75FB-64F1431EE9E6}"/>
              </a:ext>
            </a:extLst>
          </p:cNvPr>
          <p:cNvSpPr/>
          <p:nvPr/>
        </p:nvSpPr>
        <p:spPr>
          <a:xfrm>
            <a:off x="381001" y="1295400"/>
            <a:ext cx="9753599" cy="24765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47059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C810D-0A90-7504-C9A9-96F5D020880B}"/>
            </a:ext>
          </a:extLst>
        </p:cNvPr>
        <p:cNvGrpSpPr/>
        <p:nvPr/>
      </p:nvGrpSpPr>
      <p:grpSpPr>
        <a:xfrm>
          <a:off x="0" y="0"/>
          <a:ext cx="0" cy="0"/>
          <a:chOff x="0" y="0"/>
          <a:chExt cx="0" cy="0"/>
        </a:xfrm>
      </p:grpSpPr>
      <p:sp>
        <p:nvSpPr>
          <p:cNvPr id="7" name="Title 7">
            <a:extLst>
              <a:ext uri="{FF2B5EF4-FFF2-40B4-BE49-F238E27FC236}">
                <a16:creationId xmlns:a16="http://schemas.microsoft.com/office/drawing/2014/main" id="{2D3CA0E6-716A-FD99-1DD4-4138ABA6D04B}"/>
              </a:ext>
            </a:extLst>
          </p:cNvPr>
          <p:cNvSpPr>
            <a:spLocks noGrp="1"/>
          </p:cNvSpPr>
          <p:nvPr>
            <p:ph type="title"/>
          </p:nvPr>
        </p:nvSpPr>
        <p:spPr>
          <a:xfrm>
            <a:off x="186243" y="39053"/>
            <a:ext cx="12097603" cy="831600"/>
          </a:xfrm>
        </p:spPr>
        <p:txBody>
          <a:bodyPr>
            <a:noAutofit/>
          </a:bodyPr>
          <a:lstStyle/>
          <a:p>
            <a:r>
              <a:rPr lang="en-GB" sz="3200" b="1" dirty="0">
                <a:solidFill>
                  <a:srgbClr val="C00000"/>
                </a:solidFill>
                <a:latin typeface="Arial" panose="020B0604020202020204" pitchFamily="34" charset="0"/>
                <a:cs typeface="Arial" panose="020B0604020202020204" pitchFamily="34" charset="0"/>
              </a:rPr>
              <a:t>Take-Home Messages</a:t>
            </a:r>
            <a:endParaRPr lang="en-GB" sz="29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EAD842B-7A69-CB80-34DF-DCC8CC4229F3}"/>
              </a:ext>
            </a:extLst>
          </p:cNvPr>
          <p:cNvSpPr txBox="1"/>
          <p:nvPr/>
        </p:nvSpPr>
        <p:spPr>
          <a:xfrm>
            <a:off x="399244" y="991673"/>
            <a:ext cx="11442985" cy="449353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Toxicity management is critical to provide safe and effective care, and to maximize tolerability and quality of life for our patients</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Educate yourself, your care team, and your patients about key toxicities of novel agents and important prevention, monitoring, and management strategies</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Early identification and intervention is key, especially in cases of more severe toxicity</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Listen and learn from your patients! What side effects are most bothersome? What has helped, if anything? How can we improve symptom management going forward?</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Multidisciplinary teams are key to toxicity identification and management: pharmacists, nurses, APPs, primary care, ER/hospital medicine teams, subspecialty teams</a:t>
            </a:r>
          </a:p>
        </p:txBody>
      </p:sp>
    </p:spTree>
    <p:extLst>
      <p:ext uri="{BB962C8B-B14F-4D97-AF65-F5344CB8AC3E}">
        <p14:creationId xmlns:p14="http://schemas.microsoft.com/office/powerpoint/2010/main" val="1171055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D888-6A06-1548-84B5-706867B5FD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E41A07-129B-E44E-AAE2-AE7BE31B386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1DB64D6-528D-D54A-98A0-0B493694ED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11236" cy="6868820"/>
          </a:xfrm>
          <a:prstGeom prst="rect">
            <a:avLst/>
          </a:prstGeom>
        </p:spPr>
      </p:pic>
      <p:sp>
        <p:nvSpPr>
          <p:cNvPr id="5" name="TextBox 4">
            <a:extLst>
              <a:ext uri="{FF2B5EF4-FFF2-40B4-BE49-F238E27FC236}">
                <a16:creationId xmlns:a16="http://schemas.microsoft.com/office/drawing/2014/main" id="{5F4409BB-A7CE-E146-83F9-AD11FE539B84}"/>
              </a:ext>
            </a:extLst>
          </p:cNvPr>
          <p:cNvSpPr txBox="1"/>
          <p:nvPr/>
        </p:nvSpPr>
        <p:spPr>
          <a:xfrm>
            <a:off x="8183622" y="1983897"/>
            <a:ext cx="3570415" cy="1708160"/>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Thank you!</a:t>
            </a:r>
          </a:p>
          <a:p>
            <a:endParaRPr lang="en-US" sz="4000" b="1" dirty="0">
              <a:solidFill>
                <a:schemeClr val="bg1"/>
              </a:solidFill>
              <a:latin typeface="Arial" panose="020B0604020202020204" pitchFamily="34" charset="0"/>
              <a:cs typeface="Arial" panose="020B0604020202020204" pitchFamily="34" charset="0"/>
            </a:endParaRPr>
          </a:p>
          <a:p>
            <a:pPr algn="ctr"/>
            <a:r>
              <a:rPr lang="en-US" sz="2500" b="1" dirty="0">
                <a:solidFill>
                  <a:schemeClr val="bg1"/>
                </a:solidFill>
                <a:latin typeface="Arial" panose="020B0604020202020204" pitchFamily="34" charset="0"/>
                <a:cs typeface="Arial" panose="020B0604020202020204" pitchFamily="34" charset="0"/>
              </a:rPr>
              <a:t>@</a:t>
            </a:r>
            <a:r>
              <a:rPr lang="en-US" sz="2500" b="1" dirty="0" err="1">
                <a:solidFill>
                  <a:schemeClr val="bg1"/>
                </a:solidFill>
                <a:latin typeface="Arial" panose="020B0604020202020204" pitchFamily="34" charset="0"/>
                <a:cs typeface="Arial" panose="020B0604020202020204" pitchFamily="34" charset="0"/>
              </a:rPr>
              <a:t>Laura_Huppert</a:t>
            </a:r>
            <a:endParaRPr lang="en-US" sz="2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463EB61-1C79-834E-A360-083C4B6075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6603" y="6010616"/>
            <a:ext cx="1842960" cy="650469"/>
          </a:xfrm>
          <a:prstGeom prst="rect">
            <a:avLst/>
          </a:prstGeom>
        </p:spPr>
      </p:pic>
      <p:sp>
        <p:nvSpPr>
          <p:cNvPr id="7" name="Rectangle 6">
            <a:extLst>
              <a:ext uri="{FF2B5EF4-FFF2-40B4-BE49-F238E27FC236}">
                <a16:creationId xmlns:a16="http://schemas.microsoft.com/office/drawing/2014/main" id="{2ED68CF4-7181-C347-A12D-5B38981FA604}"/>
              </a:ext>
            </a:extLst>
          </p:cNvPr>
          <p:cNvSpPr/>
          <p:nvPr/>
        </p:nvSpPr>
        <p:spPr>
          <a:xfrm>
            <a:off x="8522072" y="2228525"/>
            <a:ext cx="6096000" cy="1405641"/>
          </a:xfrm>
          <a:prstGeom prst="rect">
            <a:avLst/>
          </a:prstGeom>
        </p:spPr>
        <p:txBody>
          <a:bodyPr>
            <a:spAutoFit/>
          </a:bodyPr>
          <a:lstStyle/>
          <a:p>
            <a:br>
              <a:rPr lang="zh-CN" altLang="en-US" sz="4267" dirty="0">
                <a:solidFill>
                  <a:schemeClr val="bg1"/>
                </a:solidFill>
                <a:latin typeface="arial" panose="020B0604020202020204" pitchFamily="34" charset="0"/>
              </a:rPr>
            </a:br>
            <a:endParaRPr lang="en-US" sz="4267" dirty="0">
              <a:solidFill>
                <a:schemeClr val="bg1"/>
              </a:solidFill>
              <a:latin typeface="arial" panose="020B0604020202020204" pitchFamily="34" charset="0"/>
            </a:endParaRPr>
          </a:p>
        </p:txBody>
      </p:sp>
      <p:sp>
        <p:nvSpPr>
          <p:cNvPr id="8" name="Content Placeholder 2">
            <a:extLst>
              <a:ext uri="{FF2B5EF4-FFF2-40B4-BE49-F238E27FC236}">
                <a16:creationId xmlns:a16="http://schemas.microsoft.com/office/drawing/2014/main" id="{AC3BE2B3-B793-8D8C-53C2-095EE2F3C7D1}"/>
              </a:ext>
            </a:extLst>
          </p:cNvPr>
          <p:cNvSpPr txBox="1">
            <a:spLocks/>
          </p:cNvSpPr>
          <p:nvPr/>
        </p:nvSpPr>
        <p:spPr bwMode="auto">
          <a:xfrm>
            <a:off x="2374847" y="6125380"/>
            <a:ext cx="8153400" cy="650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Font typeface="Arial" panose="020B0604020202020204" pitchFamily="34" charset="0"/>
              <a:buNone/>
            </a:pPr>
            <a:endParaRPr lang="en-US" sz="27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11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5702681" y="1259128"/>
            <a:ext cx="1371600" cy="762000"/>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sz="1400" b="1">
                <a:cs typeface="Arial" pitchFamily="34" charset="0"/>
              </a:rPr>
              <a:t>GI tract</a:t>
            </a:r>
          </a:p>
          <a:p>
            <a:pPr algn="ctr" eaLnBrk="1" hangingPunct="1"/>
            <a:r>
              <a:rPr lang="en-US" altLang="en-US" sz="1400" b="1">
                <a:cs typeface="Arial" pitchFamily="34" charset="0"/>
              </a:rPr>
              <a:t>5HT</a:t>
            </a:r>
            <a:r>
              <a:rPr lang="en-US" altLang="en-US" sz="1400" b="1" baseline="-25000">
                <a:cs typeface="Arial" pitchFamily="34" charset="0"/>
              </a:rPr>
              <a:t>3</a:t>
            </a:r>
            <a:r>
              <a:rPr lang="en-US" altLang="en-US" sz="1400" b="1">
                <a:cs typeface="Arial" pitchFamily="34" charset="0"/>
              </a:rPr>
              <a:t>, NK</a:t>
            </a:r>
          </a:p>
        </p:txBody>
      </p:sp>
      <p:sp>
        <p:nvSpPr>
          <p:cNvPr id="22532" name="Rectangle 6"/>
          <p:cNvSpPr>
            <a:spLocks noChangeArrowheads="1"/>
          </p:cNvSpPr>
          <p:nvPr/>
        </p:nvSpPr>
        <p:spPr bwMode="auto">
          <a:xfrm>
            <a:off x="7836281" y="1259128"/>
            <a:ext cx="1981200" cy="838200"/>
          </a:xfrm>
          <a:prstGeom prst="rect">
            <a:avLst/>
          </a:prstGeom>
          <a:solidFill>
            <a:schemeClr val="accent1">
              <a:lumMod val="20000"/>
              <a:lumOff val="80000"/>
            </a:schemeClr>
          </a:solidFill>
          <a:ln w="9525">
            <a:solidFill>
              <a:schemeClr val="tx1"/>
            </a:solidFill>
            <a:miter lim="800000"/>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sz="1400" b="1" dirty="0">
                <a:cs typeface="Arial" pitchFamily="34" charset="0"/>
              </a:rPr>
              <a:t>Chemo Trigger Zone</a:t>
            </a:r>
          </a:p>
          <a:p>
            <a:pPr algn="ctr" eaLnBrk="1" hangingPunct="1"/>
            <a:r>
              <a:rPr lang="en-US" altLang="en-US" sz="1400" b="1" dirty="0">
                <a:cs typeface="Arial" pitchFamily="34" charset="0"/>
              </a:rPr>
              <a:t>D</a:t>
            </a:r>
            <a:r>
              <a:rPr lang="en-US" altLang="en-US" sz="1400" b="1" baseline="-25000" dirty="0">
                <a:cs typeface="Arial" pitchFamily="34" charset="0"/>
              </a:rPr>
              <a:t>2</a:t>
            </a:r>
            <a:r>
              <a:rPr lang="en-US" altLang="en-US" sz="1400" b="1" dirty="0">
                <a:cs typeface="Arial" pitchFamily="34" charset="0"/>
              </a:rPr>
              <a:t>, 5-HT</a:t>
            </a:r>
            <a:r>
              <a:rPr lang="en-US" altLang="en-US" sz="1400" b="1" baseline="-25000" dirty="0">
                <a:cs typeface="Arial" pitchFamily="34" charset="0"/>
              </a:rPr>
              <a:t>3</a:t>
            </a:r>
            <a:r>
              <a:rPr lang="en-US" altLang="en-US" sz="1400" b="1" dirty="0">
                <a:cs typeface="Arial" pitchFamily="34" charset="0"/>
              </a:rPr>
              <a:t>, NK1, M</a:t>
            </a:r>
          </a:p>
        </p:txBody>
      </p:sp>
      <p:sp>
        <p:nvSpPr>
          <p:cNvPr id="22533" name="Rectangle 7"/>
          <p:cNvSpPr>
            <a:spLocks noChangeArrowheads="1"/>
          </p:cNvSpPr>
          <p:nvPr/>
        </p:nvSpPr>
        <p:spPr bwMode="auto">
          <a:xfrm>
            <a:off x="10503281" y="1259128"/>
            <a:ext cx="1447800" cy="6858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sz="1600" b="1">
                <a:cs typeface="Arial" pitchFamily="34" charset="0"/>
              </a:rPr>
              <a:t>Cortex</a:t>
            </a:r>
          </a:p>
        </p:txBody>
      </p:sp>
      <p:sp>
        <p:nvSpPr>
          <p:cNvPr id="22534" name="Rectangle 8"/>
          <p:cNvSpPr>
            <a:spLocks noChangeArrowheads="1"/>
          </p:cNvSpPr>
          <p:nvPr/>
        </p:nvSpPr>
        <p:spPr bwMode="auto">
          <a:xfrm>
            <a:off x="5702681" y="2402128"/>
            <a:ext cx="1371599" cy="914400"/>
          </a:xfrm>
          <a:prstGeom prst="rect">
            <a:avLst/>
          </a:prstGeom>
          <a:solidFill>
            <a:srgbClr val="FAF8BE"/>
          </a:solidFill>
          <a:ln w="9525">
            <a:solidFill>
              <a:schemeClr val="tx1"/>
            </a:solidFill>
            <a:miter lim="800000"/>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sz="1400" b="1" dirty="0">
                <a:cs typeface="Arial" pitchFamily="34" charset="0"/>
              </a:rPr>
              <a:t>NTS</a:t>
            </a:r>
          </a:p>
          <a:p>
            <a:pPr algn="ctr" eaLnBrk="1" hangingPunct="1"/>
            <a:r>
              <a:rPr lang="en-US" altLang="en-US" sz="1400" b="1" dirty="0">
                <a:cs typeface="Arial" pitchFamily="34" charset="0"/>
              </a:rPr>
              <a:t>D</a:t>
            </a:r>
            <a:r>
              <a:rPr lang="en-US" altLang="en-US" sz="1400" b="1" baseline="-25000" dirty="0">
                <a:cs typeface="Arial" pitchFamily="34" charset="0"/>
              </a:rPr>
              <a:t>2</a:t>
            </a:r>
            <a:r>
              <a:rPr lang="en-US" altLang="en-US" sz="1400" b="1" dirty="0">
                <a:cs typeface="Arial" pitchFamily="34" charset="0"/>
              </a:rPr>
              <a:t>, H1, 5-HT</a:t>
            </a:r>
            <a:r>
              <a:rPr lang="en-US" altLang="en-US" sz="1400" b="1" baseline="-25000" dirty="0">
                <a:cs typeface="Arial" pitchFamily="34" charset="0"/>
              </a:rPr>
              <a:t>3</a:t>
            </a:r>
            <a:r>
              <a:rPr lang="en-US" altLang="en-US" sz="1400" b="1" dirty="0">
                <a:cs typeface="Arial" pitchFamily="34" charset="0"/>
              </a:rPr>
              <a:t>, </a:t>
            </a:r>
          </a:p>
          <a:p>
            <a:pPr algn="ctr" eaLnBrk="1" hangingPunct="1"/>
            <a:r>
              <a:rPr lang="en-US" altLang="en-US" sz="1400" b="1" dirty="0">
                <a:cs typeface="Arial" pitchFamily="34" charset="0"/>
              </a:rPr>
              <a:t>NK1, M</a:t>
            </a:r>
          </a:p>
        </p:txBody>
      </p:sp>
      <p:sp>
        <p:nvSpPr>
          <p:cNvPr id="22535" name="Oval 9"/>
          <p:cNvSpPr>
            <a:spLocks noChangeArrowheads="1"/>
          </p:cNvSpPr>
          <p:nvPr/>
        </p:nvSpPr>
        <p:spPr bwMode="auto">
          <a:xfrm>
            <a:off x="7836281" y="2859328"/>
            <a:ext cx="2362200" cy="838200"/>
          </a:xfrm>
          <a:prstGeom prst="ellipse">
            <a:avLst/>
          </a:prstGeom>
          <a:solidFill>
            <a:schemeClr val="accent3">
              <a:lumMod val="20000"/>
              <a:lumOff val="80000"/>
            </a:schemeClr>
          </a:solidFill>
          <a:ln w="9525">
            <a:solidFill>
              <a:schemeClr val="tx1"/>
            </a:solidFill>
            <a:round/>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sz="1600" b="1">
                <a:cs typeface="Arial" pitchFamily="34" charset="0"/>
              </a:rPr>
              <a:t>Vomiting Center</a:t>
            </a:r>
          </a:p>
        </p:txBody>
      </p:sp>
      <p:sp>
        <p:nvSpPr>
          <p:cNvPr id="22536" name="Text Box 10"/>
          <p:cNvSpPr txBox="1">
            <a:spLocks noChangeArrowheads="1"/>
          </p:cNvSpPr>
          <p:nvPr/>
        </p:nvSpPr>
        <p:spPr bwMode="auto">
          <a:xfrm>
            <a:off x="6159881" y="2562466"/>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endParaRPr lang="en-US" altLang="en-US">
              <a:cs typeface="Arial" pitchFamily="34" charset="0"/>
            </a:endParaRPr>
          </a:p>
        </p:txBody>
      </p:sp>
      <p:sp>
        <p:nvSpPr>
          <p:cNvPr id="22537" name="Text Box 11"/>
          <p:cNvSpPr txBox="1">
            <a:spLocks noChangeArrowheads="1"/>
          </p:cNvSpPr>
          <p:nvPr/>
        </p:nvSpPr>
        <p:spPr bwMode="auto">
          <a:xfrm>
            <a:off x="7988681" y="3926129"/>
            <a:ext cx="25146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spcBef>
                <a:spcPct val="50000"/>
              </a:spcBef>
            </a:pPr>
            <a:r>
              <a:rPr lang="en-US" altLang="en-US" sz="1400" b="1">
                <a:cs typeface="Arial" pitchFamily="34" charset="0"/>
              </a:rPr>
              <a:t>Salivary Center</a:t>
            </a:r>
          </a:p>
          <a:p>
            <a:pPr eaLnBrk="1" hangingPunct="1">
              <a:spcBef>
                <a:spcPct val="50000"/>
              </a:spcBef>
            </a:pPr>
            <a:r>
              <a:rPr lang="en-US" altLang="en-US" sz="1400" b="1">
                <a:cs typeface="Arial" pitchFamily="34" charset="0"/>
              </a:rPr>
              <a:t>Respiratory Center</a:t>
            </a:r>
          </a:p>
          <a:p>
            <a:pPr eaLnBrk="1" hangingPunct="1">
              <a:spcBef>
                <a:spcPct val="50000"/>
              </a:spcBef>
            </a:pPr>
            <a:r>
              <a:rPr lang="en-US" altLang="en-US" sz="1400" b="1">
                <a:cs typeface="Arial" pitchFamily="34" charset="0"/>
              </a:rPr>
              <a:t>Vasomotor Center</a:t>
            </a:r>
          </a:p>
          <a:p>
            <a:pPr eaLnBrk="1" hangingPunct="1">
              <a:spcBef>
                <a:spcPct val="50000"/>
              </a:spcBef>
            </a:pPr>
            <a:r>
              <a:rPr lang="en-US" altLang="en-US" sz="1400" b="1">
                <a:cs typeface="Arial" pitchFamily="34" charset="0"/>
              </a:rPr>
              <a:t>Cranial Nerves</a:t>
            </a:r>
          </a:p>
        </p:txBody>
      </p:sp>
      <p:sp>
        <p:nvSpPr>
          <p:cNvPr id="22538" name="Oval 12"/>
          <p:cNvSpPr>
            <a:spLocks noChangeArrowheads="1"/>
          </p:cNvSpPr>
          <p:nvPr/>
        </p:nvSpPr>
        <p:spPr bwMode="auto">
          <a:xfrm>
            <a:off x="7767824" y="5620473"/>
            <a:ext cx="1998679" cy="457200"/>
          </a:xfrm>
          <a:prstGeom prst="ellipse">
            <a:avLst/>
          </a:prstGeom>
          <a:solidFill>
            <a:schemeClr val="bg2">
              <a:lumMod val="90000"/>
            </a:schemeClr>
          </a:solidFill>
          <a:ln w="9525">
            <a:solidFill>
              <a:schemeClr val="tx1"/>
            </a:solidFill>
            <a:round/>
            <a:headEnd/>
            <a:tailEnd/>
          </a:ln>
        </p:spPr>
        <p:txBody>
          <a:bodyPr wrap="none" anchor="ct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ctr" eaLnBrk="1" hangingPunct="1"/>
            <a:r>
              <a:rPr lang="en-US" altLang="en-US" b="1">
                <a:cs typeface="Arial" pitchFamily="34" charset="0"/>
              </a:rPr>
              <a:t>Effector Organ</a:t>
            </a:r>
          </a:p>
        </p:txBody>
      </p:sp>
      <p:sp>
        <p:nvSpPr>
          <p:cNvPr id="22539" name="Line 13"/>
          <p:cNvSpPr>
            <a:spLocks noChangeShapeType="1"/>
          </p:cNvSpPr>
          <p:nvPr/>
        </p:nvSpPr>
        <p:spPr bwMode="auto">
          <a:xfrm>
            <a:off x="6312281" y="202112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0" name="Line 14"/>
          <p:cNvSpPr>
            <a:spLocks noChangeShapeType="1"/>
          </p:cNvSpPr>
          <p:nvPr/>
        </p:nvSpPr>
        <p:spPr bwMode="auto">
          <a:xfrm>
            <a:off x="8826881" y="2097328"/>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Line 15"/>
          <p:cNvSpPr>
            <a:spLocks noChangeShapeType="1"/>
          </p:cNvSpPr>
          <p:nvPr/>
        </p:nvSpPr>
        <p:spPr bwMode="auto">
          <a:xfrm flipH="1">
            <a:off x="9893681" y="1944928"/>
            <a:ext cx="15240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2" name="Line 16"/>
          <p:cNvSpPr>
            <a:spLocks noChangeShapeType="1"/>
          </p:cNvSpPr>
          <p:nvPr/>
        </p:nvSpPr>
        <p:spPr bwMode="auto">
          <a:xfrm>
            <a:off x="7074280" y="2780150"/>
            <a:ext cx="838201" cy="307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3" name="Line 17"/>
          <p:cNvSpPr>
            <a:spLocks noChangeShapeType="1"/>
          </p:cNvSpPr>
          <p:nvPr/>
        </p:nvSpPr>
        <p:spPr bwMode="auto">
          <a:xfrm>
            <a:off x="8826881" y="369752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4" name="Line 18"/>
          <p:cNvSpPr>
            <a:spLocks noChangeShapeType="1"/>
          </p:cNvSpPr>
          <p:nvPr/>
        </p:nvSpPr>
        <p:spPr bwMode="auto">
          <a:xfrm>
            <a:off x="8750681" y="5069128"/>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Rectangle 19"/>
          <p:cNvSpPr>
            <a:spLocks noChangeArrowheads="1"/>
          </p:cNvSpPr>
          <p:nvPr/>
        </p:nvSpPr>
        <p:spPr bwMode="auto">
          <a:xfrm>
            <a:off x="9817481" y="5048521"/>
            <a:ext cx="22931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US" altLang="en-US" sz="1100" dirty="0">
                <a:latin typeface="Arial" panose="020B0604020202020204" pitchFamily="34" charset="0"/>
                <a:cs typeface="Arial" panose="020B0604020202020204" pitchFamily="34" charset="0"/>
              </a:rPr>
              <a:t>NTS= nucleus tractus solitarius, </a:t>
            </a:r>
          </a:p>
          <a:p>
            <a:pPr eaLnBrk="1" hangingPunct="1"/>
            <a:r>
              <a:rPr lang="en-US" altLang="en-US" sz="1100" dirty="0">
                <a:latin typeface="Arial" panose="020B0604020202020204" pitchFamily="34" charset="0"/>
                <a:cs typeface="Arial" panose="020B0604020202020204" pitchFamily="34" charset="0"/>
              </a:rPr>
              <a:t>D2= Dopamine type 2 receptor,</a:t>
            </a:r>
          </a:p>
          <a:p>
            <a:pPr eaLnBrk="1" hangingPunct="1"/>
            <a:r>
              <a:rPr lang="en-US" altLang="en-US" sz="1100" dirty="0">
                <a:latin typeface="Arial" panose="020B0604020202020204" pitchFamily="34" charset="0"/>
                <a:cs typeface="Arial" panose="020B0604020202020204" pitchFamily="34" charset="0"/>
              </a:rPr>
              <a:t>5HT3 = serotonin type 3 receptor, </a:t>
            </a:r>
          </a:p>
          <a:p>
            <a:pPr eaLnBrk="1" hangingPunct="1"/>
            <a:r>
              <a:rPr lang="en-US" altLang="en-US" sz="1100" dirty="0">
                <a:latin typeface="Arial" panose="020B0604020202020204" pitchFamily="34" charset="0"/>
                <a:cs typeface="Arial" panose="020B0604020202020204" pitchFamily="34" charset="0"/>
              </a:rPr>
              <a:t>M = </a:t>
            </a:r>
            <a:r>
              <a:rPr lang="en-US" altLang="en-US" sz="1100" dirty="0" err="1">
                <a:latin typeface="Arial" panose="020B0604020202020204" pitchFamily="34" charset="0"/>
                <a:cs typeface="Arial" panose="020B0604020202020204" pitchFamily="34" charset="0"/>
              </a:rPr>
              <a:t>muscarininc</a:t>
            </a:r>
            <a:r>
              <a:rPr lang="en-US" altLang="en-US" sz="1100" dirty="0">
                <a:latin typeface="Arial" panose="020B0604020202020204" pitchFamily="34" charset="0"/>
                <a:cs typeface="Arial" panose="020B0604020202020204" pitchFamily="34" charset="0"/>
              </a:rPr>
              <a:t> receptor, </a:t>
            </a:r>
          </a:p>
          <a:p>
            <a:pPr eaLnBrk="1" hangingPunct="1"/>
            <a:r>
              <a:rPr lang="en-US" altLang="en-US" sz="1100" dirty="0">
                <a:latin typeface="Arial" panose="020B0604020202020204" pitchFamily="34" charset="0"/>
                <a:cs typeface="Arial" panose="020B0604020202020204" pitchFamily="34" charset="0"/>
              </a:rPr>
              <a:t>H1 = histamine type 1 receptor, </a:t>
            </a:r>
          </a:p>
          <a:p>
            <a:pPr eaLnBrk="1" hangingPunct="1"/>
            <a:r>
              <a:rPr lang="en-US" altLang="en-US" sz="1100" dirty="0">
                <a:latin typeface="Arial" panose="020B0604020202020204" pitchFamily="34" charset="0"/>
                <a:cs typeface="Arial" panose="020B0604020202020204" pitchFamily="34" charset="0"/>
              </a:rPr>
              <a:t>NK1 = tachykinin neurokinin type 1 receptor</a:t>
            </a:r>
          </a:p>
        </p:txBody>
      </p:sp>
      <p:sp>
        <p:nvSpPr>
          <p:cNvPr id="22546" name="Rectangle 20"/>
          <p:cNvSpPr>
            <a:spLocks noChangeArrowheads="1"/>
          </p:cNvSpPr>
          <p:nvPr/>
        </p:nvSpPr>
        <p:spPr bwMode="auto">
          <a:xfrm>
            <a:off x="7289484" y="6494745"/>
            <a:ext cx="46615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eaLnBrk="1" hangingPunct="1"/>
            <a:r>
              <a:rPr lang="en-US" altLang="en-US" sz="1400" dirty="0">
                <a:latin typeface="Arial" panose="020B0604020202020204" pitchFamily="34" charset="0"/>
                <a:cs typeface="Arial" panose="020B0604020202020204" pitchFamily="34" charset="0"/>
              </a:rPr>
              <a:t>Adapted from Am J Health-Syst Pharm. 1999; 56;729-64</a:t>
            </a:r>
          </a:p>
        </p:txBody>
      </p:sp>
      <p:sp>
        <p:nvSpPr>
          <p:cNvPr id="2" name="TextBox 1">
            <a:extLst>
              <a:ext uri="{FF2B5EF4-FFF2-40B4-BE49-F238E27FC236}">
                <a16:creationId xmlns:a16="http://schemas.microsoft.com/office/drawing/2014/main" id="{D16A8960-50FA-B79B-2861-0D090AF77405}"/>
              </a:ext>
            </a:extLst>
          </p:cNvPr>
          <p:cNvSpPr txBox="1"/>
          <p:nvPr/>
        </p:nvSpPr>
        <p:spPr>
          <a:xfrm>
            <a:off x="186986" y="987929"/>
            <a:ext cx="5515695" cy="5909310"/>
          </a:xfrm>
          <a:prstGeom prst="rect">
            <a:avLst/>
          </a:prstGeom>
          <a:noFill/>
        </p:spPr>
        <p:txBody>
          <a:bodyPr wrap="square" rtlCol="0">
            <a:spAutoFit/>
          </a:bodyPr>
          <a:lstStyle/>
          <a:p>
            <a:pPr marL="285750" indent="-285750">
              <a:buFont typeface="Arial" panose="020B0604020202020204" pitchFamily="34" charset="0"/>
              <a:buChar char="•"/>
            </a:pPr>
            <a:r>
              <a:rPr lang="en-US" altLang="en-US" b="1" dirty="0">
                <a:latin typeface="Arial" panose="020B0604020202020204" pitchFamily="34" charset="0"/>
                <a:cs typeface="Arial" panose="020B0604020202020204" pitchFamily="34" charset="0"/>
              </a:rPr>
              <a:t>Frequency: </a:t>
            </a:r>
            <a:r>
              <a:rPr lang="en-US" altLang="en-US" dirty="0">
                <a:latin typeface="Arial" panose="020B0604020202020204" pitchFamily="34" charset="0"/>
                <a:cs typeface="Arial" panose="020B0604020202020204" pitchFamily="34" charset="0"/>
              </a:rPr>
              <a:t>Occurs in 70-80% of patients receiving chemotherapy, with each chemotherapy agent having different emetogenic potential</a:t>
            </a:r>
          </a:p>
          <a:p>
            <a:endParaRPr lang="en-US"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b="1" dirty="0">
                <a:latin typeface="Arial" panose="020B0604020202020204" pitchFamily="34" charset="0"/>
                <a:cs typeface="Arial" panose="020B0604020202020204" pitchFamily="34" charset="0"/>
              </a:rPr>
              <a:t>Mechanism: </a:t>
            </a:r>
            <a:r>
              <a:rPr lang="en-US" altLang="en-US" dirty="0">
                <a:latin typeface="Arial" panose="020B0604020202020204" pitchFamily="34" charset="0"/>
                <a:cs typeface="Arial" panose="020B0604020202020204" pitchFamily="34" charset="0"/>
              </a:rPr>
              <a:t>Complex interaction between neurotransmitters and receptors in the central and peripheral nervous system. The principal neurotransmitters involved are dopamine, serotonin, acetylcholine, corticosteroid, histamine, cannabinoid, opiate, and neurokinin-1</a:t>
            </a:r>
          </a:p>
          <a:p>
            <a:pPr marL="285750"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b="1" dirty="0">
                <a:latin typeface="Arial" panose="020B0604020202020204" pitchFamily="34" charset="0"/>
                <a:cs typeface="Arial" panose="020B0604020202020204" pitchFamily="34" charset="0"/>
              </a:rPr>
              <a:t>Definitions:</a:t>
            </a:r>
          </a:p>
          <a:p>
            <a:pPr marL="742950" lvl="1" indent="-285750">
              <a:buFont typeface="Arial" panose="020B0604020202020204" pitchFamily="34" charset="0"/>
              <a:buChar char="•"/>
            </a:pPr>
            <a:r>
              <a:rPr lang="en-US" u="sng" dirty="0">
                <a:latin typeface="Arial" panose="020B0604020202020204" pitchFamily="34" charset="0"/>
                <a:cs typeface="Arial" panose="020B0604020202020204" pitchFamily="34" charset="0"/>
              </a:rPr>
              <a:t>Acute CINV</a:t>
            </a:r>
            <a:r>
              <a:rPr lang="en-US" dirty="0">
                <a:latin typeface="Arial" panose="020B0604020202020204" pitchFamily="34" charset="0"/>
                <a:cs typeface="Arial" panose="020B0604020202020204" pitchFamily="34" charset="0"/>
              </a:rPr>
              <a:t>: Commonly resolves within the first 24 hours, peaks at 4-6 </a:t>
            </a:r>
            <a:r>
              <a:rPr lang="en-US" dirty="0" err="1">
                <a:latin typeface="Arial" panose="020B0604020202020204" pitchFamily="34" charset="0"/>
                <a:cs typeface="Arial" panose="020B0604020202020204" pitchFamily="34" charset="0"/>
              </a:rPr>
              <a:t>hr</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u="sng" dirty="0">
                <a:latin typeface="Arial" panose="020B0604020202020204" pitchFamily="34" charset="0"/>
                <a:cs typeface="Arial" panose="020B0604020202020204" pitchFamily="34" charset="0"/>
              </a:rPr>
              <a:t>Delayed CINV</a:t>
            </a:r>
            <a:r>
              <a:rPr lang="en-US" dirty="0">
                <a:latin typeface="Arial" panose="020B0604020202020204" pitchFamily="34" charset="0"/>
                <a:cs typeface="Arial" panose="020B0604020202020204" pitchFamily="34" charset="0"/>
              </a:rPr>
              <a:t>: Occurs during period 24 </a:t>
            </a:r>
            <a:r>
              <a:rPr lang="en-US" dirty="0" err="1">
                <a:latin typeface="Arial" panose="020B0604020202020204" pitchFamily="34" charset="0"/>
                <a:cs typeface="Arial" panose="020B0604020202020204" pitchFamily="34" charset="0"/>
              </a:rPr>
              <a:t>hr</a:t>
            </a:r>
            <a:r>
              <a:rPr lang="en-US" dirty="0">
                <a:latin typeface="Arial" panose="020B0604020202020204" pitchFamily="34" charset="0"/>
                <a:cs typeface="Arial" panose="020B0604020202020204" pitchFamily="34" charset="0"/>
              </a:rPr>
              <a:t> after end of chemo</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Patients receiving multi day chemo are at risk for both acute and delayed nausea/vomiting</a:t>
            </a:r>
          </a:p>
          <a:p>
            <a:pPr marL="742950" lvl="1" indent="-285750">
              <a:buFont typeface="Arial" panose="020B0604020202020204" pitchFamily="34" charset="0"/>
              <a:buChar char="•"/>
            </a:pPr>
            <a:endParaRPr lang="en-US" altLang="en-US" dirty="0">
              <a:latin typeface="Arial" pitchFamily="34" charset="0"/>
            </a:endParaRPr>
          </a:p>
          <a:p>
            <a:endParaRPr lang="en-US" dirty="0"/>
          </a:p>
        </p:txBody>
      </p:sp>
      <p:sp>
        <p:nvSpPr>
          <p:cNvPr id="3" name="TextBox 2">
            <a:extLst>
              <a:ext uri="{FF2B5EF4-FFF2-40B4-BE49-F238E27FC236}">
                <a16:creationId xmlns:a16="http://schemas.microsoft.com/office/drawing/2014/main" id="{9DFC4A59-4339-603F-7957-4FD82BDFFBA0}"/>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Chemo-Induced Nausea and Vomiting (CINV): </a:t>
            </a:r>
            <a:r>
              <a:rPr lang="en-US" sz="3200" dirty="0">
                <a:latin typeface="Arial" panose="020B0604020202020204" pitchFamily="34" charset="0"/>
                <a:cs typeface="Arial" panose="020B0604020202020204" pitchFamily="34" charset="0"/>
              </a:rPr>
              <a:t>Pathophysiology</a:t>
            </a:r>
          </a:p>
        </p:txBody>
      </p:sp>
    </p:spTree>
    <p:extLst>
      <p:ext uri="{BB962C8B-B14F-4D97-AF65-F5344CB8AC3E}">
        <p14:creationId xmlns:p14="http://schemas.microsoft.com/office/powerpoint/2010/main" val="4058833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a:extLst>
              <a:ext uri="{FF2B5EF4-FFF2-40B4-BE49-F238E27FC236}">
                <a16:creationId xmlns:a16="http://schemas.microsoft.com/office/drawing/2014/main" id="{4134396E-B500-02BF-F466-15D28D1D0526}"/>
              </a:ext>
            </a:extLst>
          </p:cNvPr>
          <p:cNvSpPr txBox="1">
            <a:spLocks noChangeArrowheads="1"/>
          </p:cNvSpPr>
          <p:nvPr/>
        </p:nvSpPr>
        <p:spPr bwMode="auto">
          <a:xfrm>
            <a:off x="1600200" y="57912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1960s</a:t>
            </a:r>
          </a:p>
        </p:txBody>
      </p:sp>
      <p:sp>
        <p:nvSpPr>
          <p:cNvPr id="86020" name="Text Box 4">
            <a:extLst>
              <a:ext uri="{FF2B5EF4-FFF2-40B4-BE49-F238E27FC236}">
                <a16:creationId xmlns:a16="http://schemas.microsoft.com/office/drawing/2014/main" id="{5A360EBA-7A30-48D3-D64D-F43E1BCB2794}"/>
              </a:ext>
            </a:extLst>
          </p:cNvPr>
          <p:cNvSpPr txBox="1">
            <a:spLocks noChangeArrowheads="1"/>
          </p:cNvSpPr>
          <p:nvPr/>
        </p:nvSpPr>
        <p:spPr bwMode="auto">
          <a:xfrm>
            <a:off x="3200400" y="57912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1970s</a:t>
            </a:r>
          </a:p>
        </p:txBody>
      </p:sp>
      <p:sp>
        <p:nvSpPr>
          <p:cNvPr id="86021" name="Text Box 5">
            <a:extLst>
              <a:ext uri="{FF2B5EF4-FFF2-40B4-BE49-F238E27FC236}">
                <a16:creationId xmlns:a16="http://schemas.microsoft.com/office/drawing/2014/main" id="{42409151-2593-DF98-0B3E-85CBD0A0749A}"/>
              </a:ext>
            </a:extLst>
          </p:cNvPr>
          <p:cNvSpPr txBox="1">
            <a:spLocks noChangeArrowheads="1"/>
          </p:cNvSpPr>
          <p:nvPr/>
        </p:nvSpPr>
        <p:spPr bwMode="auto">
          <a:xfrm>
            <a:off x="4832350" y="57912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1980s</a:t>
            </a:r>
          </a:p>
        </p:txBody>
      </p:sp>
      <p:sp>
        <p:nvSpPr>
          <p:cNvPr id="86022" name="Text Box 6">
            <a:extLst>
              <a:ext uri="{FF2B5EF4-FFF2-40B4-BE49-F238E27FC236}">
                <a16:creationId xmlns:a16="http://schemas.microsoft.com/office/drawing/2014/main" id="{198A7B02-E18C-0DA5-9FC0-503F45023EE0}"/>
              </a:ext>
            </a:extLst>
          </p:cNvPr>
          <p:cNvSpPr txBox="1">
            <a:spLocks noChangeArrowheads="1"/>
          </p:cNvSpPr>
          <p:nvPr/>
        </p:nvSpPr>
        <p:spPr bwMode="auto">
          <a:xfrm>
            <a:off x="6477000" y="5791201"/>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1990s</a:t>
            </a:r>
          </a:p>
        </p:txBody>
      </p:sp>
      <p:sp>
        <p:nvSpPr>
          <p:cNvPr id="86023" name="Text Box 7">
            <a:extLst>
              <a:ext uri="{FF2B5EF4-FFF2-40B4-BE49-F238E27FC236}">
                <a16:creationId xmlns:a16="http://schemas.microsoft.com/office/drawing/2014/main" id="{152DDB09-C174-5AC6-C15A-1DF14F18B5D0}"/>
              </a:ext>
            </a:extLst>
          </p:cNvPr>
          <p:cNvSpPr txBox="1">
            <a:spLocks noChangeArrowheads="1"/>
          </p:cNvSpPr>
          <p:nvPr/>
        </p:nvSpPr>
        <p:spPr bwMode="auto">
          <a:xfrm>
            <a:off x="8153401" y="5791201"/>
            <a:ext cx="849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2000s</a:t>
            </a:r>
          </a:p>
        </p:txBody>
      </p:sp>
      <p:sp>
        <p:nvSpPr>
          <p:cNvPr id="86024" name="Rectangle 16">
            <a:extLst>
              <a:ext uri="{FF2B5EF4-FFF2-40B4-BE49-F238E27FC236}">
                <a16:creationId xmlns:a16="http://schemas.microsoft.com/office/drawing/2014/main" id="{514A57FB-DDCA-B7B2-40AC-DAFB77277761}"/>
              </a:ext>
            </a:extLst>
          </p:cNvPr>
          <p:cNvSpPr>
            <a:spLocks noChangeArrowheads="1"/>
          </p:cNvSpPr>
          <p:nvPr/>
        </p:nvSpPr>
        <p:spPr bwMode="auto">
          <a:xfrm>
            <a:off x="1498600" y="4811714"/>
            <a:ext cx="18732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t>Phenothiazines</a:t>
            </a:r>
          </a:p>
        </p:txBody>
      </p:sp>
      <p:sp>
        <p:nvSpPr>
          <p:cNvPr id="86025" name="Rectangle 17">
            <a:extLst>
              <a:ext uri="{FF2B5EF4-FFF2-40B4-BE49-F238E27FC236}">
                <a16:creationId xmlns:a16="http://schemas.microsoft.com/office/drawing/2014/main" id="{B4A439D6-3A1B-02E8-80BC-E3C6C53C0A5D}"/>
              </a:ext>
            </a:extLst>
          </p:cNvPr>
          <p:cNvSpPr>
            <a:spLocks noChangeArrowheads="1"/>
          </p:cNvSpPr>
          <p:nvPr/>
        </p:nvSpPr>
        <p:spPr bwMode="auto">
          <a:xfrm>
            <a:off x="2057400" y="3581400"/>
            <a:ext cx="3314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r">
              <a:lnSpc>
                <a:spcPct val="100000"/>
              </a:lnSpc>
              <a:spcBef>
                <a:spcPct val="0"/>
              </a:spcBef>
              <a:buClrTx/>
              <a:buSzTx/>
              <a:buFontTx/>
              <a:buNone/>
            </a:pPr>
            <a:r>
              <a:rPr lang="en-US" altLang="en-US" sz="1800" dirty="0"/>
              <a:t>High-dose metoclopramide </a:t>
            </a:r>
          </a:p>
        </p:txBody>
      </p:sp>
      <p:sp>
        <p:nvSpPr>
          <p:cNvPr id="86026" name="Rectangle 18">
            <a:extLst>
              <a:ext uri="{FF2B5EF4-FFF2-40B4-BE49-F238E27FC236}">
                <a16:creationId xmlns:a16="http://schemas.microsoft.com/office/drawing/2014/main" id="{02399005-5DD7-5861-6D01-07E54030AB8E}"/>
              </a:ext>
            </a:extLst>
          </p:cNvPr>
          <p:cNvSpPr>
            <a:spLocks noChangeArrowheads="1"/>
          </p:cNvSpPr>
          <p:nvPr/>
        </p:nvSpPr>
        <p:spPr bwMode="auto">
          <a:xfrm>
            <a:off x="4876800" y="2293938"/>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50000"/>
              </a:spcBef>
              <a:buClr>
                <a:schemeClr val="tx2"/>
              </a:buClr>
              <a:buSzPct val="120000"/>
              <a:buChar char="•"/>
              <a:tabLst>
                <a:tab pos="228600" algn="l"/>
                <a:tab pos="406400" algn="l"/>
              </a:tabLst>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9pPr>
          </a:lstStyle>
          <a:p>
            <a:pPr algn="r">
              <a:lnSpc>
                <a:spcPct val="100000"/>
              </a:lnSpc>
              <a:spcBef>
                <a:spcPct val="0"/>
              </a:spcBef>
              <a:buClrTx/>
              <a:buSzTx/>
              <a:buFontTx/>
              <a:buNone/>
            </a:pPr>
            <a:r>
              <a:rPr lang="en-US" altLang="en-US" sz="1800" dirty="0"/>
              <a:t>First NK</a:t>
            </a:r>
            <a:r>
              <a:rPr lang="en-US" altLang="en-US" sz="1800" baseline="-25000" dirty="0"/>
              <a:t>1</a:t>
            </a:r>
            <a:r>
              <a:rPr lang="en-US" altLang="en-US" sz="1800" dirty="0"/>
              <a:t> receptor antagonist</a:t>
            </a:r>
            <a:endParaRPr lang="en-US" altLang="en-US" sz="1400" b="0" dirty="0"/>
          </a:p>
        </p:txBody>
      </p:sp>
      <p:sp>
        <p:nvSpPr>
          <p:cNvPr id="86027" name="Freeform 20">
            <a:extLst>
              <a:ext uri="{FF2B5EF4-FFF2-40B4-BE49-F238E27FC236}">
                <a16:creationId xmlns:a16="http://schemas.microsoft.com/office/drawing/2014/main" id="{D0FE2FC5-672E-6412-FB50-ED93A4BA876D}"/>
              </a:ext>
            </a:extLst>
          </p:cNvPr>
          <p:cNvSpPr>
            <a:spLocks/>
          </p:cNvSpPr>
          <p:nvPr/>
        </p:nvSpPr>
        <p:spPr bwMode="auto">
          <a:xfrm>
            <a:off x="8534400" y="2514600"/>
            <a:ext cx="46038" cy="3124200"/>
          </a:xfrm>
          <a:custGeom>
            <a:avLst/>
            <a:gdLst>
              <a:gd name="T0" fmla="*/ 2147483646 w 6"/>
              <a:gd name="T1" fmla="*/ 2147483646 h 2458"/>
              <a:gd name="T2" fmla="*/ 0 w 6"/>
              <a:gd name="T3" fmla="*/ 0 h 2458"/>
              <a:gd name="T4" fmla="*/ 0 60000 65536"/>
              <a:gd name="T5" fmla="*/ 0 60000 65536"/>
            </a:gdLst>
            <a:ahLst/>
            <a:cxnLst>
              <a:cxn ang="T4">
                <a:pos x="T0" y="T1"/>
              </a:cxn>
              <a:cxn ang="T5">
                <a:pos x="T2" y="T3"/>
              </a:cxn>
            </a:cxnLst>
            <a:rect l="0" t="0" r="r" b="b"/>
            <a:pathLst>
              <a:path w="6" h="2458">
                <a:moveTo>
                  <a:pt x="6" y="2458"/>
                </a:moveTo>
                <a:lnTo>
                  <a:pt x="0" y="0"/>
                </a:lnTo>
              </a:path>
            </a:pathLst>
          </a:custGeom>
          <a:solidFill>
            <a:schemeClr val="tx2"/>
          </a:solidFill>
          <a:ln w="28575" cap="flat" cmpd="sng">
            <a:solidFill>
              <a:srgbClr val="44546A"/>
            </a:solidFill>
            <a:prstDash val="dash"/>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28" name="Text Box 21">
            <a:extLst>
              <a:ext uri="{FF2B5EF4-FFF2-40B4-BE49-F238E27FC236}">
                <a16:creationId xmlns:a16="http://schemas.microsoft.com/office/drawing/2014/main" id="{BA6BF2C2-8A7B-3AC9-7094-3A48E3910AA8}"/>
              </a:ext>
            </a:extLst>
          </p:cNvPr>
          <p:cNvSpPr txBox="1">
            <a:spLocks noChangeArrowheads="1"/>
          </p:cNvSpPr>
          <p:nvPr/>
        </p:nvSpPr>
        <p:spPr bwMode="auto">
          <a:xfrm>
            <a:off x="1447800" y="2819401"/>
            <a:ext cx="5715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r">
              <a:lnSpc>
                <a:spcPct val="100000"/>
              </a:lnSpc>
              <a:spcBef>
                <a:spcPct val="0"/>
              </a:spcBef>
              <a:buClrTx/>
              <a:buSzTx/>
              <a:buFontTx/>
              <a:buNone/>
            </a:pPr>
            <a:r>
              <a:rPr lang="en-US" altLang="en-US" sz="1800" dirty="0"/>
              <a:t>First 5-HT</a:t>
            </a:r>
            <a:r>
              <a:rPr lang="en-US" altLang="en-US" sz="1800" baseline="-25000" dirty="0"/>
              <a:t>3</a:t>
            </a:r>
            <a:r>
              <a:rPr lang="en-US" altLang="en-US" sz="1800" dirty="0"/>
              <a:t> receptor antagonist (serotonin) </a:t>
            </a:r>
          </a:p>
          <a:p>
            <a:pPr algn="r">
              <a:lnSpc>
                <a:spcPct val="100000"/>
              </a:lnSpc>
              <a:spcBef>
                <a:spcPct val="0"/>
              </a:spcBef>
              <a:buClrTx/>
              <a:buSzTx/>
              <a:buFontTx/>
              <a:buNone/>
            </a:pPr>
            <a:r>
              <a:rPr lang="en-US" altLang="en-US" sz="1800" dirty="0"/>
              <a:t>Combination of </a:t>
            </a:r>
            <a:r>
              <a:rPr lang="en-US" altLang="en-US" sz="1800" dirty="0" err="1"/>
              <a:t>Dex</a:t>
            </a:r>
            <a:r>
              <a:rPr lang="en-US" altLang="en-US" sz="1800" dirty="0"/>
              <a:t> and 5-HT</a:t>
            </a:r>
            <a:r>
              <a:rPr lang="en-US" altLang="en-US" sz="1800" baseline="-25000" dirty="0"/>
              <a:t>3</a:t>
            </a:r>
            <a:r>
              <a:rPr lang="en-US" altLang="en-US" sz="1800" dirty="0"/>
              <a:t> receptor antagonist</a:t>
            </a:r>
          </a:p>
        </p:txBody>
      </p:sp>
      <p:sp>
        <p:nvSpPr>
          <p:cNvPr id="86029" name="Line 22">
            <a:extLst>
              <a:ext uri="{FF2B5EF4-FFF2-40B4-BE49-F238E27FC236}">
                <a16:creationId xmlns:a16="http://schemas.microsoft.com/office/drawing/2014/main" id="{D06B43B9-FBEE-CC4B-A4BE-B86BF6F8F01B}"/>
              </a:ext>
            </a:extLst>
          </p:cNvPr>
          <p:cNvSpPr>
            <a:spLocks noChangeShapeType="1"/>
          </p:cNvSpPr>
          <p:nvPr/>
        </p:nvSpPr>
        <p:spPr bwMode="auto">
          <a:xfrm>
            <a:off x="5233988" y="4027488"/>
            <a:ext cx="23812" cy="1611312"/>
          </a:xfrm>
          <a:prstGeom prst="line">
            <a:avLst/>
          </a:prstGeom>
          <a:noFill/>
          <a:ln w="28575">
            <a:solidFill>
              <a:srgbClr val="44546A"/>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0" name="Freeform 23">
            <a:extLst>
              <a:ext uri="{FF2B5EF4-FFF2-40B4-BE49-F238E27FC236}">
                <a16:creationId xmlns:a16="http://schemas.microsoft.com/office/drawing/2014/main" id="{CA6D74C7-8BBD-913B-A830-9654B9A7BB4A}"/>
              </a:ext>
            </a:extLst>
          </p:cNvPr>
          <p:cNvSpPr>
            <a:spLocks/>
          </p:cNvSpPr>
          <p:nvPr/>
        </p:nvSpPr>
        <p:spPr bwMode="auto">
          <a:xfrm>
            <a:off x="6894514" y="3660775"/>
            <a:ext cx="46037" cy="1957388"/>
          </a:xfrm>
          <a:custGeom>
            <a:avLst/>
            <a:gdLst>
              <a:gd name="T0" fmla="*/ 0 w 4"/>
              <a:gd name="T1" fmla="*/ 0 h 1807"/>
              <a:gd name="T2" fmla="*/ 2147483646 w 4"/>
              <a:gd name="T3" fmla="*/ 2147483646 h 1807"/>
              <a:gd name="T4" fmla="*/ 0 60000 65536"/>
              <a:gd name="T5" fmla="*/ 0 60000 65536"/>
            </a:gdLst>
            <a:ahLst/>
            <a:cxnLst>
              <a:cxn ang="T4">
                <a:pos x="T0" y="T1"/>
              </a:cxn>
              <a:cxn ang="T5">
                <a:pos x="T2" y="T3"/>
              </a:cxn>
            </a:cxnLst>
            <a:rect l="0" t="0" r="r" b="b"/>
            <a:pathLst>
              <a:path w="4" h="1807">
                <a:moveTo>
                  <a:pt x="0" y="0"/>
                </a:moveTo>
                <a:lnTo>
                  <a:pt x="4" y="1807"/>
                </a:lnTo>
              </a:path>
            </a:pathLst>
          </a:custGeom>
          <a:noFill/>
          <a:ln w="28575">
            <a:solidFill>
              <a:srgbClr val="44546A"/>
            </a:solidFill>
            <a:prstDash val="dash"/>
            <a:round/>
            <a:headEnd/>
            <a:tailEnd type="triangl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 name="Straight Arrow Connector 3">
            <a:extLst>
              <a:ext uri="{FF2B5EF4-FFF2-40B4-BE49-F238E27FC236}">
                <a16:creationId xmlns:a16="http://schemas.microsoft.com/office/drawing/2014/main" id="{196BCDBF-BEA2-D83E-16FE-81C170E13994}"/>
              </a:ext>
            </a:extLst>
          </p:cNvPr>
          <p:cNvCxnSpPr/>
          <p:nvPr/>
        </p:nvCxnSpPr>
        <p:spPr>
          <a:xfrm>
            <a:off x="1676400" y="5715000"/>
            <a:ext cx="8839200" cy="0"/>
          </a:xfrm>
          <a:prstGeom prst="straightConnector1">
            <a:avLst/>
          </a:prstGeom>
          <a:ln w="38100">
            <a:solidFill>
              <a:schemeClr val="accent3">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032" name="Freeform 20">
            <a:extLst>
              <a:ext uri="{FF2B5EF4-FFF2-40B4-BE49-F238E27FC236}">
                <a16:creationId xmlns:a16="http://schemas.microsoft.com/office/drawing/2014/main" id="{6FF5F8EE-4535-E6B9-B9E4-3520B97D54A9}"/>
              </a:ext>
            </a:extLst>
          </p:cNvPr>
          <p:cNvSpPr>
            <a:spLocks/>
          </p:cNvSpPr>
          <p:nvPr/>
        </p:nvSpPr>
        <p:spPr bwMode="auto">
          <a:xfrm>
            <a:off x="9986964" y="1905000"/>
            <a:ext cx="46037" cy="3733800"/>
          </a:xfrm>
          <a:custGeom>
            <a:avLst/>
            <a:gdLst>
              <a:gd name="T0" fmla="*/ 2147483646 w 6"/>
              <a:gd name="T1" fmla="*/ 2147483646 h 2458"/>
              <a:gd name="T2" fmla="*/ 0 w 6"/>
              <a:gd name="T3" fmla="*/ 0 h 2458"/>
              <a:gd name="T4" fmla="*/ 0 60000 65536"/>
              <a:gd name="T5" fmla="*/ 0 60000 65536"/>
            </a:gdLst>
            <a:ahLst/>
            <a:cxnLst>
              <a:cxn ang="T4">
                <a:pos x="T0" y="T1"/>
              </a:cxn>
              <a:cxn ang="T5">
                <a:pos x="T2" y="T3"/>
              </a:cxn>
            </a:cxnLst>
            <a:rect l="0" t="0" r="r" b="b"/>
            <a:pathLst>
              <a:path w="6" h="2458">
                <a:moveTo>
                  <a:pt x="6" y="2458"/>
                </a:moveTo>
                <a:lnTo>
                  <a:pt x="0" y="0"/>
                </a:lnTo>
              </a:path>
            </a:pathLst>
          </a:custGeom>
          <a:solidFill>
            <a:schemeClr val="tx2"/>
          </a:solidFill>
          <a:ln w="28575" cap="flat" cmpd="sng">
            <a:solidFill>
              <a:srgbClr val="44546A"/>
            </a:solidFill>
            <a:prstDash val="dash"/>
            <a:round/>
            <a:headEnd type="triangle" w="lg" len="lg"/>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3" name="Rectangle 18">
            <a:extLst>
              <a:ext uri="{FF2B5EF4-FFF2-40B4-BE49-F238E27FC236}">
                <a16:creationId xmlns:a16="http://schemas.microsoft.com/office/drawing/2014/main" id="{AC3B29E2-48C0-4A3C-B1A0-7097DEA30A02}"/>
              </a:ext>
            </a:extLst>
          </p:cNvPr>
          <p:cNvSpPr>
            <a:spLocks noChangeArrowheads="1"/>
          </p:cNvSpPr>
          <p:nvPr/>
        </p:nvSpPr>
        <p:spPr bwMode="auto">
          <a:xfrm>
            <a:off x="8377238" y="1646238"/>
            <a:ext cx="1757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50000"/>
              </a:spcBef>
              <a:buClr>
                <a:schemeClr val="tx2"/>
              </a:buClr>
              <a:buSzPct val="120000"/>
              <a:buChar char="•"/>
              <a:tabLst>
                <a:tab pos="228600" algn="l"/>
                <a:tab pos="406400" algn="l"/>
              </a:tabLst>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tabLst>
                <a:tab pos="228600" algn="l"/>
                <a:tab pos="406400" algn="l"/>
              </a:tabLst>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tabLst>
                <a:tab pos="228600" algn="l"/>
                <a:tab pos="406400" algn="l"/>
              </a:tabLst>
              <a:defRPr sz="3200" b="1">
                <a:solidFill>
                  <a:schemeClr val="tx1"/>
                </a:solidFill>
                <a:latin typeface="Arial" panose="020B0604020202020204" pitchFamily="34" charset="0"/>
              </a:defRPr>
            </a:lvl9pPr>
          </a:lstStyle>
          <a:p>
            <a:pPr algn="r">
              <a:lnSpc>
                <a:spcPct val="100000"/>
              </a:lnSpc>
              <a:spcBef>
                <a:spcPct val="0"/>
              </a:spcBef>
              <a:buClrTx/>
              <a:buSzTx/>
              <a:buFontTx/>
              <a:buNone/>
            </a:pPr>
            <a:r>
              <a:rPr lang="en-US" altLang="en-US" sz="1800" dirty="0"/>
              <a:t>Olanzapine</a:t>
            </a:r>
            <a:endParaRPr lang="en-US" altLang="en-US" sz="1400" b="0" dirty="0"/>
          </a:p>
        </p:txBody>
      </p:sp>
      <p:sp>
        <p:nvSpPr>
          <p:cNvPr id="86034" name="Rectangle 16">
            <a:extLst>
              <a:ext uri="{FF2B5EF4-FFF2-40B4-BE49-F238E27FC236}">
                <a16:creationId xmlns:a16="http://schemas.microsoft.com/office/drawing/2014/main" id="{9CE9B2BD-5AC3-67B3-2ADB-C423CC2D981E}"/>
              </a:ext>
            </a:extLst>
          </p:cNvPr>
          <p:cNvSpPr>
            <a:spLocks noChangeArrowheads="1"/>
          </p:cNvSpPr>
          <p:nvPr/>
        </p:nvSpPr>
        <p:spPr bwMode="auto">
          <a:xfrm>
            <a:off x="2640014" y="4343400"/>
            <a:ext cx="18557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dirty="0"/>
              <a:t>ABCD</a:t>
            </a:r>
          </a:p>
        </p:txBody>
      </p:sp>
      <p:sp>
        <p:nvSpPr>
          <p:cNvPr id="86035" name="Line 22">
            <a:extLst>
              <a:ext uri="{FF2B5EF4-FFF2-40B4-BE49-F238E27FC236}">
                <a16:creationId xmlns:a16="http://schemas.microsoft.com/office/drawing/2014/main" id="{5C01D2A4-847C-8CD4-5735-766608EB803A}"/>
              </a:ext>
            </a:extLst>
          </p:cNvPr>
          <p:cNvSpPr>
            <a:spLocks noChangeShapeType="1"/>
          </p:cNvSpPr>
          <p:nvPr/>
        </p:nvSpPr>
        <p:spPr bwMode="auto">
          <a:xfrm>
            <a:off x="1930400" y="5181601"/>
            <a:ext cx="25400" cy="485775"/>
          </a:xfrm>
          <a:prstGeom prst="line">
            <a:avLst/>
          </a:prstGeom>
          <a:noFill/>
          <a:ln w="28575">
            <a:solidFill>
              <a:srgbClr val="44546A"/>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6" name="Line 22">
            <a:extLst>
              <a:ext uri="{FF2B5EF4-FFF2-40B4-BE49-F238E27FC236}">
                <a16:creationId xmlns:a16="http://schemas.microsoft.com/office/drawing/2014/main" id="{39BC1710-90C7-22EF-166B-C775EBC1BA6E}"/>
              </a:ext>
            </a:extLst>
          </p:cNvPr>
          <p:cNvSpPr>
            <a:spLocks noChangeShapeType="1"/>
          </p:cNvSpPr>
          <p:nvPr/>
        </p:nvSpPr>
        <p:spPr bwMode="auto">
          <a:xfrm>
            <a:off x="3557588" y="4789489"/>
            <a:ext cx="23812" cy="877887"/>
          </a:xfrm>
          <a:prstGeom prst="line">
            <a:avLst/>
          </a:prstGeom>
          <a:noFill/>
          <a:ln w="28575">
            <a:solidFill>
              <a:srgbClr val="44546A"/>
            </a:solidFill>
            <a:prstDash val="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037" name="Text Box 7">
            <a:extLst>
              <a:ext uri="{FF2B5EF4-FFF2-40B4-BE49-F238E27FC236}">
                <a16:creationId xmlns:a16="http://schemas.microsoft.com/office/drawing/2014/main" id="{B10F8C51-1E30-32C2-D982-39993BF7EB53}"/>
              </a:ext>
            </a:extLst>
          </p:cNvPr>
          <p:cNvSpPr txBox="1">
            <a:spLocks noChangeArrowheads="1"/>
          </p:cNvSpPr>
          <p:nvPr/>
        </p:nvSpPr>
        <p:spPr bwMode="auto">
          <a:xfrm>
            <a:off x="9721850" y="5811838"/>
            <a:ext cx="806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50000"/>
              </a:spcBef>
              <a:buClr>
                <a:schemeClr val="tx2"/>
              </a:buClr>
              <a:buSzPct val="120000"/>
              <a:buChar char="•"/>
              <a:defRPr sz="3200" b="1">
                <a:solidFill>
                  <a:schemeClr val="tx1"/>
                </a:solidFill>
                <a:latin typeface="Arial" panose="020B0604020202020204" pitchFamily="34" charset="0"/>
              </a:defRPr>
            </a:lvl1pPr>
            <a:lvl2pPr marL="742950" indent="-285750">
              <a:lnSpc>
                <a:spcPct val="90000"/>
              </a:lnSpc>
              <a:spcBef>
                <a:spcPct val="20000"/>
              </a:spcBef>
              <a:buClr>
                <a:schemeClr val="folHlink"/>
              </a:buClr>
              <a:buSzPct val="120000"/>
              <a:buChar char="•"/>
              <a:defRPr sz="3200" b="1">
                <a:solidFill>
                  <a:schemeClr val="tx1"/>
                </a:solidFill>
                <a:latin typeface="Arial" panose="020B0604020202020204" pitchFamily="34" charset="0"/>
              </a:defRPr>
            </a:lvl2pPr>
            <a:lvl3pPr marL="11430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3pPr>
            <a:lvl4pPr marL="16002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4pPr>
            <a:lvl5pPr marL="2057400" indent="-228600">
              <a:lnSpc>
                <a:spcPct val="90000"/>
              </a:lnSpc>
              <a:spcBef>
                <a:spcPct val="20000"/>
              </a:spcBef>
              <a:buClr>
                <a:schemeClr val="folHlink"/>
              </a:buClr>
              <a:buSzPct val="120000"/>
              <a:buChar char="•"/>
              <a:defRPr sz="3200" b="1">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lr>
                <a:schemeClr val="folHlink"/>
              </a:buClr>
              <a:buSzPct val="120000"/>
              <a:buChar char="•"/>
              <a:defRPr sz="3200" b="1">
                <a:solidFill>
                  <a:schemeClr val="tx1"/>
                </a:solidFill>
                <a:latin typeface="Arial" panose="020B0604020202020204" pitchFamily="34" charset="0"/>
              </a:defRPr>
            </a:lvl9pPr>
          </a:lstStyle>
          <a:p>
            <a:pPr algn="ctr">
              <a:lnSpc>
                <a:spcPct val="100000"/>
              </a:lnSpc>
              <a:spcBef>
                <a:spcPct val="0"/>
              </a:spcBef>
              <a:buClrTx/>
              <a:buSzTx/>
              <a:buFontTx/>
              <a:buNone/>
            </a:pPr>
            <a:r>
              <a:rPr lang="en-US" altLang="en-US" sz="1800" b="0" dirty="0">
                <a:solidFill>
                  <a:srgbClr val="7A0000"/>
                </a:solidFill>
              </a:rPr>
              <a:t>2010s</a:t>
            </a:r>
          </a:p>
        </p:txBody>
      </p:sp>
      <p:sp>
        <p:nvSpPr>
          <p:cNvPr id="7" name="TextBox 6">
            <a:extLst>
              <a:ext uri="{FF2B5EF4-FFF2-40B4-BE49-F238E27FC236}">
                <a16:creationId xmlns:a16="http://schemas.microsoft.com/office/drawing/2014/main" id="{28BBA3BF-964A-1B02-3F40-15303ED37B80}"/>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Chemo-Induced Nausea and Vomiting (CINV): </a:t>
            </a:r>
            <a:r>
              <a:rPr lang="en-US" sz="3200" dirty="0">
                <a:latin typeface="Arial" panose="020B0604020202020204" pitchFamily="34" charset="0"/>
                <a:cs typeface="Arial" panose="020B0604020202020204" pitchFamily="34" charset="0"/>
              </a:rPr>
              <a:t>Timeline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0A03B-AD5A-CFB0-CD39-D8F75A7EB937}"/>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Chemo-Induced Nausea and Vomiting (CINV): </a:t>
            </a:r>
            <a:r>
              <a:rPr lang="en-US" sz="3200" dirty="0">
                <a:latin typeface="Arial" panose="020B0604020202020204" pitchFamily="34" charset="0"/>
                <a:cs typeface="Arial" panose="020B0604020202020204" pitchFamily="34" charset="0"/>
              </a:rPr>
              <a:t>Olanzapine</a:t>
            </a:r>
          </a:p>
        </p:txBody>
      </p:sp>
      <p:sp>
        <p:nvSpPr>
          <p:cNvPr id="4" name="TextBox 7">
            <a:extLst>
              <a:ext uri="{FF2B5EF4-FFF2-40B4-BE49-F238E27FC236}">
                <a16:creationId xmlns:a16="http://schemas.microsoft.com/office/drawing/2014/main" id="{CCA8D1B1-97E9-6BB0-1036-E1BA99F18686}"/>
              </a:ext>
            </a:extLst>
          </p:cNvPr>
          <p:cNvSpPr txBox="1">
            <a:spLocks noChangeArrowheads="1"/>
          </p:cNvSpPr>
          <p:nvPr/>
        </p:nvSpPr>
        <p:spPr bwMode="auto">
          <a:xfrm>
            <a:off x="8599622" y="6450963"/>
            <a:ext cx="373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dirty="0" err="1">
                <a:latin typeface="Arial" panose="020B0604020202020204" pitchFamily="34" charset="0"/>
                <a:ea typeface="Arial Unicode MS" panose="020B0604020202020204" pitchFamily="34" charset="-128"/>
                <a:cs typeface="Arial" panose="020B0604020202020204" pitchFamily="34" charset="0"/>
              </a:rPr>
              <a:t>Navari</a:t>
            </a:r>
            <a:r>
              <a:rPr lang="en-US" altLang="en-US" sz="1600" dirty="0">
                <a:latin typeface="Arial" panose="020B0604020202020204" pitchFamily="34" charset="0"/>
                <a:ea typeface="Arial Unicode MS" panose="020B0604020202020204" pitchFamily="34" charset="-128"/>
                <a:cs typeface="Arial" panose="020B0604020202020204" pitchFamily="34" charset="0"/>
              </a:rPr>
              <a:t> RM, et al. </a:t>
            </a:r>
            <a:r>
              <a:rPr lang="en-US" altLang="en-US" sz="1600" i="1" dirty="0">
                <a:latin typeface="Arial" panose="020B0604020202020204" pitchFamily="34" charset="0"/>
                <a:ea typeface="Arial Unicode MS" panose="020B0604020202020204" pitchFamily="34" charset="-128"/>
                <a:cs typeface="Arial" panose="020B0604020202020204" pitchFamily="34" charset="0"/>
              </a:rPr>
              <a:t>N Engl J Med. </a:t>
            </a:r>
            <a:r>
              <a:rPr lang="en-US" altLang="en-US" sz="1600" dirty="0">
                <a:latin typeface="Arial" panose="020B0604020202020204" pitchFamily="34" charset="0"/>
                <a:ea typeface="Arial Unicode MS" panose="020B0604020202020204" pitchFamily="34" charset="-128"/>
                <a:cs typeface="Arial" panose="020B0604020202020204" pitchFamily="34" charset="0"/>
              </a:rPr>
              <a:t>2016</a:t>
            </a:r>
            <a:endParaRPr lang="en-US" altLang="en-US" sz="1400" dirty="0">
              <a:latin typeface="Arial Narrow" panose="020B0604020202020204" pitchFamily="34" charset="0"/>
            </a:endParaRPr>
          </a:p>
        </p:txBody>
      </p:sp>
      <p:pic>
        <p:nvPicPr>
          <p:cNvPr id="6" name="Picture 5" descr="A graph of a number of days&#10;&#10;Description automatically generated with medium confidence">
            <a:extLst>
              <a:ext uri="{FF2B5EF4-FFF2-40B4-BE49-F238E27FC236}">
                <a16:creationId xmlns:a16="http://schemas.microsoft.com/office/drawing/2014/main" id="{3A9B3F84-7836-24A3-0633-A795C50E26EE}"/>
              </a:ext>
            </a:extLst>
          </p:cNvPr>
          <p:cNvPicPr>
            <a:picLocks noChangeAspect="1"/>
          </p:cNvPicPr>
          <p:nvPr/>
        </p:nvPicPr>
        <p:blipFill>
          <a:blip r:embed="rId3"/>
          <a:stretch>
            <a:fillRect/>
          </a:stretch>
        </p:blipFill>
        <p:spPr>
          <a:xfrm>
            <a:off x="150142" y="1123951"/>
            <a:ext cx="5006058" cy="2456928"/>
          </a:xfrm>
          <a:prstGeom prst="rect">
            <a:avLst/>
          </a:prstGeom>
        </p:spPr>
      </p:pic>
      <p:pic>
        <p:nvPicPr>
          <p:cNvPr id="8" name="Picture 7" descr="A graph of a patient's body&#10;&#10;Description automatically generated with medium confidence">
            <a:extLst>
              <a:ext uri="{FF2B5EF4-FFF2-40B4-BE49-F238E27FC236}">
                <a16:creationId xmlns:a16="http://schemas.microsoft.com/office/drawing/2014/main" id="{5AED0391-D4E6-E23F-5D56-9A623E0643F5}"/>
              </a:ext>
            </a:extLst>
          </p:cNvPr>
          <p:cNvPicPr>
            <a:picLocks noChangeAspect="1"/>
          </p:cNvPicPr>
          <p:nvPr/>
        </p:nvPicPr>
        <p:blipFill>
          <a:blip r:embed="rId4"/>
          <a:srcRect b="48670"/>
          <a:stretch/>
        </p:blipFill>
        <p:spPr>
          <a:xfrm>
            <a:off x="643396" y="3545473"/>
            <a:ext cx="4019550" cy="2905490"/>
          </a:xfrm>
          <a:prstGeom prst="rect">
            <a:avLst/>
          </a:prstGeom>
        </p:spPr>
      </p:pic>
      <p:sp>
        <p:nvSpPr>
          <p:cNvPr id="9" name="TextBox 8">
            <a:extLst>
              <a:ext uri="{FF2B5EF4-FFF2-40B4-BE49-F238E27FC236}">
                <a16:creationId xmlns:a16="http://schemas.microsoft.com/office/drawing/2014/main" id="{D159D5C5-6DE2-BD00-895B-E3522E57BB06}"/>
              </a:ext>
            </a:extLst>
          </p:cNvPr>
          <p:cNvSpPr txBox="1"/>
          <p:nvPr/>
        </p:nvSpPr>
        <p:spPr>
          <a:xfrm>
            <a:off x="5156200" y="1123951"/>
            <a:ext cx="6717352" cy="535531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Study design: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Randomized, double-blind, placebo controlled trial that enrolled 380 patients (majority breast cancer, also lung cancer, other)</a:t>
            </a:r>
          </a:p>
          <a:p>
            <a:pPr lvl="1"/>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Results: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Olanzapine significantly improved nausea vs. placebo</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24 </a:t>
            </a:r>
            <a:r>
              <a:rPr lang="en-US" dirty="0" err="1">
                <a:latin typeface="Arial" panose="020B0604020202020204" pitchFamily="34" charset="0"/>
                <a:cs typeface="Arial" panose="020B0604020202020204" pitchFamily="34" charset="0"/>
              </a:rPr>
              <a:t>hr</a:t>
            </a:r>
            <a:r>
              <a:rPr lang="en-US" dirty="0">
                <a:latin typeface="Arial" panose="020B0604020202020204" pitchFamily="34" charset="0"/>
                <a:cs typeface="Arial" panose="020B0604020202020204" pitchFamily="34" charset="0"/>
              </a:rPr>
              <a:t>: 74% vs. 45%, P=0.002</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25-120 </a:t>
            </a:r>
            <a:r>
              <a:rPr lang="en-US" dirty="0" err="1">
                <a:latin typeface="Arial" panose="020B0604020202020204" pitchFamily="34" charset="0"/>
                <a:cs typeface="Arial" panose="020B0604020202020204" pitchFamily="34" charset="0"/>
              </a:rPr>
              <a:t>hr</a:t>
            </a:r>
            <a:r>
              <a:rPr lang="en-US" dirty="0">
                <a:latin typeface="Arial" panose="020B0604020202020204" pitchFamily="34" charset="0"/>
                <a:cs typeface="Arial" panose="020B0604020202020204" pitchFamily="34" charset="0"/>
              </a:rPr>
              <a:t>: 42% vs. 25%, P=0.002</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Overall 120-hour period:37% vs. 22%, P=0.002</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Some increase in undesired sedation</a:t>
            </a:r>
          </a:p>
          <a:p>
            <a:pPr lvl="1"/>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solidFill>
                  <a:srgbClr val="C00000"/>
                </a:solidFill>
                <a:latin typeface="Arial" panose="020B0604020202020204" pitchFamily="34" charset="0"/>
                <a:cs typeface="Arial" panose="020B0604020202020204" pitchFamily="34" charset="0"/>
              </a:rPr>
              <a:t>Practical tips: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2.5mg olanzapine at night often sufficient </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Can decrease further to 1.25 if too drowsy</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Can increase to 5 or 10mg if needed and tolerated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 typically use for AC, carbo-containing regimens with AUC &gt;=4, T-</a:t>
            </a:r>
            <a:r>
              <a:rPr lang="en-US" dirty="0" err="1">
                <a:latin typeface="Arial" panose="020B0604020202020204" pitchFamily="34" charset="0"/>
                <a:cs typeface="Arial" panose="020B0604020202020204" pitchFamily="34" charset="0"/>
              </a:rPr>
              <a:t>DXd</a:t>
            </a:r>
            <a:r>
              <a:rPr lang="en-US" dirty="0">
                <a:latin typeface="Arial" panose="020B0604020202020204" pitchFamily="34" charset="0"/>
                <a:cs typeface="Arial" panose="020B0604020202020204" pitchFamily="34" charset="0"/>
              </a:rPr>
              <a:t>, or if needed with other regimens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3879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3"/>
          <p:cNvSpPr>
            <a:spLocks noGrp="1" noChangeArrowheads="1"/>
          </p:cNvSpPr>
          <p:nvPr>
            <p:ph type="body" idx="1"/>
          </p:nvPr>
        </p:nvSpPr>
        <p:spPr>
          <a:xfrm>
            <a:off x="495946" y="1154623"/>
            <a:ext cx="9807844" cy="5105400"/>
          </a:xfrm>
        </p:spPr>
        <p:txBody>
          <a:bodyPr>
            <a:normAutofit fontScale="77500" lnSpcReduction="20000"/>
          </a:bodyPr>
          <a:lstStyle/>
          <a:p>
            <a:pPr eaLnBrk="1" hangingPunct="1">
              <a:defRPr/>
            </a:pPr>
            <a:r>
              <a:rPr lang="en-US" b="1" dirty="0">
                <a:latin typeface="Arial" panose="020B0604020202020204" pitchFamily="34" charset="0"/>
                <a:cs typeface="Arial" panose="020B0604020202020204" pitchFamily="34" charset="0"/>
              </a:rPr>
              <a:t>Prevention of CINV is the goal</a:t>
            </a:r>
          </a:p>
          <a:p>
            <a:pPr eaLnBrk="1" hangingPunct="1">
              <a:defRPr/>
            </a:pPr>
            <a:endParaRPr lang="en-US" sz="900" dirty="0">
              <a:solidFill>
                <a:srgbClr val="0070C0"/>
              </a:solidFill>
              <a:latin typeface="Arial" panose="020B0604020202020204" pitchFamily="34" charset="0"/>
              <a:cs typeface="Arial" panose="020B0604020202020204" pitchFamily="34" charset="0"/>
            </a:endParaRPr>
          </a:p>
          <a:p>
            <a:pPr eaLnBrk="1" hangingPunct="1">
              <a:defRPr/>
            </a:pPr>
            <a:r>
              <a:rPr lang="en-US" b="1" dirty="0">
                <a:solidFill>
                  <a:srgbClr val="C00000"/>
                </a:solidFill>
                <a:latin typeface="Arial" panose="020B0604020202020204" pitchFamily="34" charset="0"/>
                <a:cs typeface="Arial" panose="020B0604020202020204" pitchFamily="34" charset="0"/>
              </a:rPr>
              <a:t>High </a:t>
            </a:r>
            <a:r>
              <a:rPr lang="en-US" b="1" dirty="0" err="1">
                <a:solidFill>
                  <a:srgbClr val="C00000"/>
                </a:solidFill>
                <a:latin typeface="Arial" panose="020B0604020202020204" pitchFamily="34" charset="0"/>
                <a:cs typeface="Arial" panose="020B0604020202020204" pitchFamily="34" charset="0"/>
              </a:rPr>
              <a:t>emetogenicity</a:t>
            </a:r>
            <a:endParaRPr lang="en-US" b="1" dirty="0">
              <a:solidFill>
                <a:srgbClr val="C00000"/>
              </a:solidFill>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NK 1 antagonist + dexamethasone + 5HT3 </a:t>
            </a:r>
            <a:endParaRPr lang="en-US" dirty="0">
              <a:solidFill>
                <a:srgbClr val="00B050"/>
              </a:solidFill>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Olanzapine + dexamethasone + </a:t>
            </a:r>
            <a:r>
              <a:rPr lang="en-US" dirty="0" err="1">
                <a:latin typeface="Arial" panose="020B0604020202020204" pitchFamily="34" charset="0"/>
                <a:cs typeface="Arial" panose="020B0604020202020204" pitchFamily="34" charset="0"/>
              </a:rPr>
              <a:t>palonosetron</a:t>
            </a:r>
            <a:endParaRPr lang="en-US" dirty="0">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Olanzapine + NK1 RA + 5HT3 +  dexamethasone</a:t>
            </a:r>
          </a:p>
          <a:p>
            <a:pPr lvl="1" eaLnBrk="1" hangingPunct="1">
              <a:defRPr/>
            </a:pPr>
            <a:endParaRPr lang="en-US" sz="1000" dirty="0">
              <a:latin typeface="Arial" panose="020B0604020202020204" pitchFamily="34" charset="0"/>
              <a:cs typeface="Arial" panose="020B0604020202020204" pitchFamily="34" charset="0"/>
            </a:endParaRPr>
          </a:p>
          <a:p>
            <a:pPr lvl="1" eaLnBrk="1" hangingPunct="1">
              <a:defRPr/>
            </a:pPr>
            <a:endParaRPr lang="en-US" sz="900" dirty="0">
              <a:latin typeface="Arial" panose="020B0604020202020204" pitchFamily="34" charset="0"/>
              <a:cs typeface="Arial" panose="020B0604020202020204" pitchFamily="34" charset="0"/>
            </a:endParaRPr>
          </a:p>
          <a:p>
            <a:pPr eaLnBrk="1" hangingPunct="1">
              <a:defRPr/>
            </a:pPr>
            <a:r>
              <a:rPr lang="en-US" b="1" dirty="0">
                <a:solidFill>
                  <a:schemeClr val="accent6"/>
                </a:solidFill>
                <a:latin typeface="Arial" panose="020B0604020202020204" pitchFamily="34" charset="0"/>
                <a:cs typeface="Arial" panose="020B0604020202020204" pitchFamily="34" charset="0"/>
              </a:rPr>
              <a:t>Moderate </a:t>
            </a:r>
            <a:r>
              <a:rPr lang="en-US" b="1" dirty="0" err="1">
                <a:solidFill>
                  <a:schemeClr val="accent6"/>
                </a:solidFill>
                <a:latin typeface="Arial" panose="020B0604020202020204" pitchFamily="34" charset="0"/>
                <a:cs typeface="Arial" panose="020B0604020202020204" pitchFamily="34" charset="0"/>
              </a:rPr>
              <a:t>emetogenicity</a:t>
            </a:r>
            <a:endParaRPr lang="en-US" b="1" dirty="0">
              <a:solidFill>
                <a:schemeClr val="accent6"/>
              </a:solidFill>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Dexamethasone + 5HT3 ± NK 1 antagonist </a:t>
            </a:r>
            <a:endParaRPr lang="en-US" dirty="0">
              <a:solidFill>
                <a:srgbClr val="00B050"/>
              </a:solidFill>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Olanzapine + dexamethasone + 5HT3</a:t>
            </a:r>
          </a:p>
          <a:p>
            <a:pPr lvl="1">
              <a:defRPr/>
            </a:pPr>
            <a:r>
              <a:rPr lang="en-US" dirty="0">
                <a:latin typeface="Arial" panose="020B0604020202020204" pitchFamily="34" charset="0"/>
                <a:cs typeface="Arial" panose="020B0604020202020204" pitchFamily="34" charset="0"/>
              </a:rPr>
              <a:t>NK 1 antagonist + dexamethasone + 5HT3</a:t>
            </a:r>
          </a:p>
          <a:p>
            <a:pPr lvl="1" eaLnBrk="1" hangingPunct="1">
              <a:defRPr/>
            </a:pPr>
            <a:endParaRPr lang="en-US" sz="1000" dirty="0">
              <a:latin typeface="Arial" panose="020B0604020202020204" pitchFamily="34" charset="0"/>
              <a:cs typeface="Arial" panose="020B0604020202020204" pitchFamily="34" charset="0"/>
            </a:endParaRPr>
          </a:p>
          <a:p>
            <a:pPr lvl="1" eaLnBrk="1" hangingPunct="1">
              <a:defRPr/>
            </a:pPr>
            <a:endParaRPr lang="en-US" sz="900" dirty="0">
              <a:latin typeface="Arial" panose="020B0604020202020204" pitchFamily="34" charset="0"/>
              <a:cs typeface="Arial" panose="020B0604020202020204" pitchFamily="34" charset="0"/>
            </a:endParaRPr>
          </a:p>
          <a:p>
            <a:pPr eaLnBrk="1" hangingPunct="1">
              <a:defRPr/>
            </a:pPr>
            <a:r>
              <a:rPr lang="en-US" b="1" dirty="0">
                <a:solidFill>
                  <a:schemeClr val="accent1"/>
                </a:solidFill>
                <a:latin typeface="Arial" panose="020B0604020202020204" pitchFamily="34" charset="0"/>
                <a:cs typeface="Arial" panose="020B0604020202020204" pitchFamily="34" charset="0"/>
              </a:rPr>
              <a:t>Low </a:t>
            </a:r>
            <a:r>
              <a:rPr lang="en-US" b="1" dirty="0" err="1">
                <a:solidFill>
                  <a:schemeClr val="accent1"/>
                </a:solidFill>
                <a:latin typeface="Arial" panose="020B0604020202020204" pitchFamily="34" charset="0"/>
                <a:cs typeface="Arial" panose="020B0604020202020204" pitchFamily="34" charset="0"/>
              </a:rPr>
              <a:t>emetogenicity</a:t>
            </a:r>
            <a:endParaRPr lang="en-US" b="1" dirty="0">
              <a:solidFill>
                <a:schemeClr val="accent1"/>
              </a:solidFill>
              <a:latin typeface="Arial" panose="020B0604020202020204" pitchFamily="34" charset="0"/>
              <a:cs typeface="Arial" panose="020B0604020202020204" pitchFamily="34" charset="0"/>
            </a:endParaRPr>
          </a:p>
          <a:p>
            <a:pPr lvl="1" eaLnBrk="1" hangingPunct="1">
              <a:defRPr/>
            </a:pPr>
            <a:r>
              <a:rPr lang="en-US" dirty="0">
                <a:latin typeface="Arial" panose="020B0604020202020204" pitchFamily="34" charset="0"/>
                <a:cs typeface="Arial" panose="020B0604020202020204" pitchFamily="34" charset="0"/>
              </a:rPr>
              <a:t>Dexamethasone or metoclopramide or </a:t>
            </a:r>
            <a:r>
              <a:rPr lang="en-US" dirty="0" err="1">
                <a:latin typeface="Arial" panose="020B0604020202020204" pitchFamily="34" charset="0"/>
                <a:cs typeface="Arial" panose="020B0604020202020204" pitchFamily="34" charset="0"/>
              </a:rPr>
              <a:t>prochlorperazine</a:t>
            </a:r>
            <a:r>
              <a:rPr lang="en-US" dirty="0">
                <a:latin typeface="Arial" panose="020B0604020202020204" pitchFamily="34" charset="0"/>
                <a:cs typeface="Arial" panose="020B0604020202020204" pitchFamily="34" charset="0"/>
              </a:rPr>
              <a:t> or 5HT3</a:t>
            </a:r>
          </a:p>
          <a:p>
            <a:pPr lvl="1" eaLnBrk="1" hangingPunct="1">
              <a:defRPr/>
            </a:pPr>
            <a:endParaRPr lang="en-US" dirty="0">
              <a:solidFill>
                <a:schemeClr val="accent5"/>
              </a:solidFill>
              <a:latin typeface="Arial" panose="020B0604020202020204" pitchFamily="34" charset="0"/>
              <a:cs typeface="Arial" panose="020B0604020202020204" pitchFamily="34" charset="0"/>
            </a:endParaRPr>
          </a:p>
          <a:p>
            <a:pPr>
              <a:defRPr/>
            </a:pPr>
            <a:r>
              <a:rPr lang="en-US" b="1" dirty="0">
                <a:solidFill>
                  <a:schemeClr val="accent5"/>
                </a:solidFill>
                <a:latin typeface="Arial" panose="020B0604020202020204" pitchFamily="34" charset="0"/>
                <a:cs typeface="Arial" panose="020B0604020202020204" pitchFamily="34" charset="0"/>
              </a:rPr>
              <a:t>Breakthrough CINV</a:t>
            </a:r>
          </a:p>
          <a:p>
            <a:pPr lvl="1" eaLnBrk="1" hangingPunct="1">
              <a:defRPr/>
            </a:pPr>
            <a:r>
              <a:rPr lang="en-US" dirty="0">
                <a:latin typeface="Arial" panose="020B0604020202020204" pitchFamily="34" charset="0"/>
                <a:cs typeface="Arial" panose="020B0604020202020204" pitchFamily="34" charset="0"/>
              </a:rPr>
              <a:t>Add agents from different drug classes and schedule doses</a:t>
            </a:r>
          </a:p>
        </p:txBody>
      </p:sp>
      <p:sp>
        <p:nvSpPr>
          <p:cNvPr id="26628" name="Text Box 4"/>
          <p:cNvSpPr txBox="1">
            <a:spLocks noChangeArrowheads="1"/>
          </p:cNvSpPr>
          <p:nvPr/>
        </p:nvSpPr>
        <p:spPr bwMode="auto">
          <a:xfrm>
            <a:off x="5266841" y="6477000"/>
            <a:ext cx="678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Palatino Linotype" pitchFamily="18" charset="0"/>
              </a:defRPr>
            </a:lvl1pPr>
            <a:lvl2pPr marL="742950" indent="-285750" algn="l">
              <a:defRPr>
                <a:solidFill>
                  <a:schemeClr val="tx1"/>
                </a:solidFill>
                <a:latin typeface="Palatino Linotype" pitchFamily="18" charset="0"/>
              </a:defRPr>
            </a:lvl2pPr>
            <a:lvl3pPr marL="1143000" indent="-228600" algn="l">
              <a:defRPr>
                <a:solidFill>
                  <a:schemeClr val="tx1"/>
                </a:solidFill>
                <a:latin typeface="Palatino Linotype" pitchFamily="18" charset="0"/>
              </a:defRPr>
            </a:lvl3pPr>
            <a:lvl4pPr marL="1600200" indent="-228600" algn="l">
              <a:defRPr>
                <a:solidFill>
                  <a:schemeClr val="tx1"/>
                </a:solidFill>
                <a:latin typeface="Palatino Linotype" pitchFamily="18" charset="0"/>
              </a:defRPr>
            </a:lvl4pPr>
            <a:lvl5pPr marL="2057400" indent="-228600" algn="l">
              <a:defRPr>
                <a:solidFill>
                  <a:schemeClr val="tx1"/>
                </a:solidFill>
                <a:latin typeface="Palatino Linotype" pitchFamily="18" charset="0"/>
              </a:defRPr>
            </a:lvl5pPr>
            <a:lvl6pPr marL="2514600" indent="-228600" eaLnBrk="0" fontAlgn="base" hangingPunct="0">
              <a:spcBef>
                <a:spcPct val="0"/>
              </a:spcBef>
              <a:spcAft>
                <a:spcPct val="0"/>
              </a:spcAft>
              <a:defRPr>
                <a:solidFill>
                  <a:schemeClr val="tx1"/>
                </a:solidFill>
                <a:latin typeface="Palatino Linotype" pitchFamily="18" charset="0"/>
              </a:defRPr>
            </a:lvl6pPr>
            <a:lvl7pPr marL="2971800" indent="-228600" eaLnBrk="0" fontAlgn="base" hangingPunct="0">
              <a:spcBef>
                <a:spcPct val="0"/>
              </a:spcBef>
              <a:spcAft>
                <a:spcPct val="0"/>
              </a:spcAft>
              <a:defRPr>
                <a:solidFill>
                  <a:schemeClr val="tx1"/>
                </a:solidFill>
                <a:latin typeface="Palatino Linotype" pitchFamily="18" charset="0"/>
              </a:defRPr>
            </a:lvl7pPr>
            <a:lvl8pPr marL="3429000" indent="-228600" eaLnBrk="0" fontAlgn="base" hangingPunct="0">
              <a:spcBef>
                <a:spcPct val="0"/>
              </a:spcBef>
              <a:spcAft>
                <a:spcPct val="0"/>
              </a:spcAft>
              <a:defRPr>
                <a:solidFill>
                  <a:schemeClr val="tx1"/>
                </a:solidFill>
                <a:latin typeface="Palatino Linotype" pitchFamily="18" charset="0"/>
              </a:defRPr>
            </a:lvl8pPr>
            <a:lvl9pPr marL="3886200" indent="-228600" eaLnBrk="0" fontAlgn="base" hangingPunct="0">
              <a:spcBef>
                <a:spcPct val="0"/>
              </a:spcBef>
              <a:spcAft>
                <a:spcPct val="0"/>
              </a:spcAft>
              <a:defRPr>
                <a:solidFill>
                  <a:schemeClr val="tx1"/>
                </a:solidFill>
                <a:latin typeface="Palatino Linotype" pitchFamily="18" charset="0"/>
              </a:defRPr>
            </a:lvl9pPr>
          </a:lstStyle>
          <a:p>
            <a:pPr algn="r">
              <a:spcBef>
                <a:spcPct val="50000"/>
              </a:spcBef>
            </a:pPr>
            <a:r>
              <a:rPr lang="en-US" altLang="en-US" sz="1600" dirty="0">
                <a:latin typeface="Arial" panose="020B0604020202020204" pitchFamily="34" charset="0"/>
                <a:cs typeface="Arial" panose="020B0604020202020204" pitchFamily="34" charset="0"/>
              </a:rPr>
              <a:t>Adapted from NCCN Guidelines, Antiemesis 2025</a:t>
            </a:r>
          </a:p>
        </p:txBody>
      </p:sp>
      <p:sp>
        <p:nvSpPr>
          <p:cNvPr id="4" name="TextBox 3">
            <a:extLst>
              <a:ext uri="{FF2B5EF4-FFF2-40B4-BE49-F238E27FC236}">
                <a16:creationId xmlns:a16="http://schemas.microsoft.com/office/drawing/2014/main" id="{41E6F5D7-DDA6-0968-2BA2-416BFDA1BC5C}"/>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Chemo-Induced Nausea and Vomiting (CINV): </a:t>
            </a:r>
            <a:r>
              <a:rPr lang="en-US" sz="3200" dirty="0">
                <a:latin typeface="Arial" panose="020B0604020202020204" pitchFamily="34" charset="0"/>
                <a:cs typeface="Arial" panose="020B0604020202020204" pitchFamily="34" charset="0"/>
              </a:rPr>
              <a:t>Treatment</a:t>
            </a:r>
          </a:p>
        </p:txBody>
      </p:sp>
    </p:spTree>
    <p:extLst>
      <p:ext uri="{BB962C8B-B14F-4D97-AF65-F5344CB8AC3E}">
        <p14:creationId xmlns:p14="http://schemas.microsoft.com/office/powerpoint/2010/main" val="306165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5FC2CA-2552-A1C2-C436-9BEBC67CB6A5}"/>
              </a:ext>
            </a:extLst>
          </p:cNvPr>
          <p:cNvSpPr>
            <a:spLocks noGrp="1"/>
          </p:cNvSpPr>
          <p:nvPr>
            <p:ph idx="1"/>
          </p:nvPr>
        </p:nvSpPr>
        <p:spPr>
          <a:xfrm>
            <a:off x="342901" y="1142999"/>
            <a:ext cx="11642270" cy="5307963"/>
          </a:xfrm>
        </p:spPr>
        <p:txBody>
          <a:bodyPr>
            <a:normAutofit/>
          </a:bodyPr>
          <a:lstStyle/>
          <a:p>
            <a:pPr>
              <a:lnSpc>
                <a:spcPct val="100000"/>
              </a:lnSpc>
              <a:spcBef>
                <a:spcPct val="0"/>
              </a:spcBef>
              <a:tabLst>
                <a:tab pos="457200" algn="l"/>
                <a:tab pos="742950" algn="l"/>
                <a:tab pos="5943600" algn="r"/>
              </a:tabLst>
              <a:defRPr/>
            </a:pPr>
            <a:r>
              <a:rPr lang="en-US" altLang="en-US" sz="2100" b="1" dirty="0">
                <a:solidFill>
                  <a:srgbClr val="C00000"/>
                </a:solidFill>
                <a:latin typeface="Arial" panose="020B0604020202020204" pitchFamily="34" charset="0"/>
                <a:ea typeface="Times New Roman" panose="02020603050405020304" pitchFamily="18" charset="0"/>
                <a:cs typeface="Arial" panose="020B0604020202020204" pitchFamily="34" charset="0"/>
              </a:rPr>
              <a:t>Study design: </a:t>
            </a:r>
          </a:p>
          <a:p>
            <a:pPr lvl="1">
              <a:lnSpc>
                <a:spcPct val="100000"/>
              </a:lnSpc>
              <a:spcBef>
                <a:spcPct val="0"/>
              </a:spcBef>
              <a:tabLst>
                <a:tab pos="457200" algn="l"/>
                <a:tab pos="742950" algn="l"/>
                <a:tab pos="5943600" algn="r"/>
              </a:tabLst>
              <a:defRPr/>
            </a:pPr>
            <a:r>
              <a:rPr lang="en-US" altLang="en-US" sz="2100" dirty="0">
                <a:latin typeface="Arial" panose="020B0604020202020204" pitchFamily="34" charset="0"/>
                <a:ea typeface="Times New Roman" panose="02020603050405020304" pitchFamily="18" charset="0"/>
                <a:cs typeface="Arial" panose="020B0604020202020204" pitchFamily="34" charset="0"/>
              </a:rPr>
              <a:t>Randomized double-blind, placebo-controlled study of topical diclofenac in prevention of hand-foot syndrome in patients receiving capecitabine</a:t>
            </a:r>
          </a:p>
          <a:p>
            <a:pPr lvl="1">
              <a:lnSpc>
                <a:spcPct val="100000"/>
              </a:lnSpc>
              <a:spcBef>
                <a:spcPct val="0"/>
              </a:spcBef>
              <a:tabLst>
                <a:tab pos="457200" algn="l"/>
                <a:tab pos="742950" algn="l"/>
                <a:tab pos="5943600" algn="r"/>
              </a:tabLst>
              <a:defRPr/>
            </a:pPr>
            <a:r>
              <a:rPr lang="en-US" altLang="en-US" sz="2100" dirty="0">
                <a:latin typeface="Arial" panose="020B0604020202020204" pitchFamily="34" charset="0"/>
                <a:ea typeface="Times New Roman" panose="02020603050405020304" pitchFamily="18" charset="0"/>
                <a:cs typeface="Arial" panose="020B0604020202020204" pitchFamily="34" charset="0"/>
              </a:rPr>
              <a:t>Patients with breast or GI cancers on 4+ cycles of capecitabine randomized 1:1 to topical 1% diclofenac on both hands BID vs. placebo on both hands BID</a:t>
            </a:r>
          </a:p>
          <a:p>
            <a:pPr lvl="1">
              <a:lnSpc>
                <a:spcPct val="100000"/>
              </a:lnSpc>
              <a:spcBef>
                <a:spcPct val="0"/>
              </a:spcBef>
              <a:tabLst>
                <a:tab pos="457200" algn="l"/>
                <a:tab pos="742950" algn="l"/>
                <a:tab pos="5943600" algn="r"/>
              </a:tabLst>
              <a:defRPr/>
            </a:pPr>
            <a:r>
              <a:rPr lang="en-US" altLang="en-US" sz="2100" dirty="0">
                <a:latin typeface="Arial" panose="020B0604020202020204" pitchFamily="34" charset="0"/>
                <a:ea typeface="Times New Roman" panose="02020603050405020304" pitchFamily="18" charset="0"/>
                <a:cs typeface="Arial" panose="020B0604020202020204" pitchFamily="34" charset="0"/>
              </a:rPr>
              <a:t>263 patients randomized, mean capecitabine dose 1881 mg/m2</a:t>
            </a:r>
          </a:p>
          <a:p>
            <a:pPr marL="457200" lvl="1" indent="0">
              <a:lnSpc>
                <a:spcPct val="100000"/>
              </a:lnSpc>
              <a:spcBef>
                <a:spcPct val="0"/>
              </a:spcBef>
              <a:buNone/>
              <a:tabLst>
                <a:tab pos="457200" algn="l"/>
                <a:tab pos="742950" algn="l"/>
                <a:tab pos="5943600" algn="r"/>
              </a:tabLst>
              <a:defRPr/>
            </a:pPr>
            <a:endParaRPr lang="en-US" altLang="en-US" sz="2100" dirty="0">
              <a:latin typeface="Arial" panose="020B0604020202020204" pitchFamily="34" charset="0"/>
              <a:ea typeface="Times New Roman" panose="02020603050405020304" pitchFamily="18" charset="0"/>
              <a:cs typeface="Arial" panose="020B0604020202020204" pitchFamily="34" charset="0"/>
            </a:endParaRPr>
          </a:p>
          <a:p>
            <a:pPr>
              <a:lnSpc>
                <a:spcPct val="100000"/>
              </a:lnSpc>
              <a:spcBef>
                <a:spcPct val="0"/>
              </a:spcBef>
              <a:tabLst>
                <a:tab pos="457200" algn="l"/>
                <a:tab pos="742950" algn="l"/>
                <a:tab pos="5943600" algn="r"/>
              </a:tabLst>
              <a:defRPr/>
            </a:pPr>
            <a:r>
              <a:rPr lang="en-US" altLang="en-US" sz="2100" b="1" dirty="0">
                <a:solidFill>
                  <a:srgbClr val="C00000"/>
                </a:solidFill>
                <a:latin typeface="Arial" panose="020B0604020202020204" pitchFamily="34" charset="0"/>
                <a:ea typeface="Times New Roman" panose="02020603050405020304" pitchFamily="18" charset="0"/>
                <a:cs typeface="Arial" panose="020B0604020202020204" pitchFamily="34" charset="0"/>
              </a:rPr>
              <a:t>Results:</a:t>
            </a:r>
          </a:p>
          <a:p>
            <a:pPr lvl="1"/>
            <a:r>
              <a:rPr lang="en-US" sz="2100" dirty="0">
                <a:latin typeface="Arial" panose="020B0604020202020204" pitchFamily="34" charset="0"/>
                <a:cs typeface="Arial" panose="020B0604020202020204" pitchFamily="34" charset="0"/>
              </a:rPr>
              <a:t>Primary Outcome: Grade 2+ or higher HFS</a:t>
            </a:r>
          </a:p>
          <a:p>
            <a:pPr lvl="2"/>
            <a:r>
              <a:rPr lang="en-US" sz="2100" b="1" dirty="0">
                <a:solidFill>
                  <a:srgbClr val="0070C0"/>
                </a:solidFill>
                <a:latin typeface="Arial" panose="020B0604020202020204" pitchFamily="34" charset="0"/>
                <a:cs typeface="Arial" panose="020B0604020202020204" pitchFamily="34" charset="0"/>
              </a:rPr>
              <a:t>3.8% </a:t>
            </a:r>
            <a:r>
              <a:rPr lang="en-US" sz="2100" b="1" dirty="0">
                <a:latin typeface="Arial" panose="020B0604020202020204" pitchFamily="34" charset="0"/>
                <a:cs typeface="Arial" panose="020B0604020202020204" pitchFamily="34" charset="0"/>
              </a:rPr>
              <a:t>- diclofenac vs. </a:t>
            </a:r>
            <a:r>
              <a:rPr lang="en-US" sz="2100" b="1" dirty="0">
                <a:solidFill>
                  <a:srgbClr val="0070C0"/>
                </a:solidFill>
                <a:latin typeface="Arial" panose="020B0604020202020204" pitchFamily="34" charset="0"/>
                <a:cs typeface="Arial" panose="020B0604020202020204" pitchFamily="34" charset="0"/>
              </a:rPr>
              <a:t>15.0%</a:t>
            </a:r>
            <a:r>
              <a:rPr lang="en-US" sz="2100" b="1" dirty="0">
                <a:latin typeface="Arial" panose="020B0604020202020204" pitchFamily="34" charset="0"/>
                <a:cs typeface="Arial" panose="020B0604020202020204" pitchFamily="34" charset="0"/>
              </a:rPr>
              <a:t> - placebo (RR 0.25) – 75% risk reduction!</a:t>
            </a:r>
          </a:p>
          <a:p>
            <a:pPr lvl="1"/>
            <a:r>
              <a:rPr lang="en-US" sz="2100" dirty="0">
                <a:latin typeface="Arial" panose="020B0604020202020204" pitchFamily="34" charset="0"/>
                <a:cs typeface="Arial" panose="020B0604020202020204" pitchFamily="34" charset="0"/>
              </a:rPr>
              <a:t>Secondary: All grade DFS</a:t>
            </a:r>
          </a:p>
          <a:p>
            <a:pPr lvl="2"/>
            <a:r>
              <a:rPr lang="en-US" sz="2100" b="1" dirty="0">
                <a:solidFill>
                  <a:srgbClr val="0070C0"/>
                </a:solidFill>
                <a:latin typeface="Arial" panose="020B0604020202020204" pitchFamily="34" charset="0"/>
                <a:cs typeface="Arial" panose="020B0604020202020204" pitchFamily="34" charset="0"/>
              </a:rPr>
              <a:t>6.1% </a:t>
            </a:r>
            <a:r>
              <a:rPr lang="en-US" sz="2100" dirty="0">
                <a:latin typeface="Arial" panose="020B0604020202020204" pitchFamily="34" charset="0"/>
                <a:cs typeface="Arial" panose="020B0604020202020204" pitchFamily="34" charset="0"/>
              </a:rPr>
              <a:t>– diclofenac vs </a:t>
            </a:r>
            <a:r>
              <a:rPr lang="en-US" sz="2100" b="1" dirty="0">
                <a:solidFill>
                  <a:srgbClr val="0070C0"/>
                </a:solidFill>
                <a:latin typeface="Arial" panose="020B0604020202020204" pitchFamily="34" charset="0"/>
                <a:cs typeface="Arial" panose="020B0604020202020204" pitchFamily="34" charset="0"/>
              </a:rPr>
              <a:t>18.1%</a:t>
            </a:r>
            <a:r>
              <a:rPr lang="en-US" sz="2100" dirty="0">
                <a:latin typeface="Arial" panose="020B0604020202020204" pitchFamily="34" charset="0"/>
                <a:cs typeface="Arial" panose="020B0604020202020204" pitchFamily="34" charset="0"/>
              </a:rPr>
              <a:t> - placebo</a:t>
            </a:r>
          </a:p>
          <a:p>
            <a:pPr lvl="1"/>
            <a:r>
              <a:rPr lang="en-US" sz="2100" dirty="0">
                <a:latin typeface="Arial" panose="020B0604020202020204" pitchFamily="34" charset="0"/>
                <a:cs typeface="Arial" panose="020B0604020202020204" pitchFamily="34" charset="0"/>
              </a:rPr>
              <a:t>Capecitabine dose reductions</a:t>
            </a:r>
          </a:p>
          <a:p>
            <a:pPr lvl="2"/>
            <a:r>
              <a:rPr lang="en-US" sz="2100" b="1" dirty="0">
                <a:solidFill>
                  <a:srgbClr val="0070C0"/>
                </a:solidFill>
                <a:latin typeface="Arial" panose="020B0604020202020204" pitchFamily="34" charset="0"/>
                <a:cs typeface="Arial" panose="020B0604020202020204" pitchFamily="34" charset="0"/>
              </a:rPr>
              <a:t>3.8%</a:t>
            </a:r>
            <a:r>
              <a:rPr lang="en-US" sz="2100" dirty="0">
                <a:latin typeface="Arial" panose="020B0604020202020204" pitchFamily="34" charset="0"/>
                <a:cs typeface="Arial" panose="020B0604020202020204" pitchFamily="34" charset="0"/>
              </a:rPr>
              <a:t> - diclofenac vs </a:t>
            </a:r>
            <a:r>
              <a:rPr lang="en-US" sz="2100" b="1" dirty="0">
                <a:solidFill>
                  <a:srgbClr val="0070C0"/>
                </a:solidFill>
                <a:latin typeface="Arial" panose="020B0604020202020204" pitchFamily="34" charset="0"/>
                <a:cs typeface="Arial" panose="020B0604020202020204" pitchFamily="34" charset="0"/>
              </a:rPr>
              <a:t>13.5%</a:t>
            </a:r>
            <a:r>
              <a:rPr lang="en-US" sz="2100" dirty="0">
                <a:latin typeface="Arial" panose="020B0604020202020204" pitchFamily="34" charset="0"/>
                <a:cs typeface="Arial" panose="020B0604020202020204" pitchFamily="34" charset="0"/>
              </a:rPr>
              <a:t> - placebo</a:t>
            </a:r>
          </a:p>
          <a:p>
            <a:pPr>
              <a:lnSpc>
                <a:spcPct val="100000"/>
              </a:lnSpc>
              <a:spcBef>
                <a:spcPct val="0"/>
              </a:spcBef>
              <a:tabLst>
                <a:tab pos="457200" algn="l"/>
                <a:tab pos="742950" algn="l"/>
                <a:tab pos="5943600" algn="r"/>
              </a:tabLst>
              <a:defRPr/>
            </a:pPr>
            <a:endParaRPr lang="en-US" altLang="en-US" sz="3000" dirty="0">
              <a:ea typeface="Times New Roman" panose="02020603050405020304" pitchFamily="18" charset="0"/>
              <a:cs typeface="Arial" panose="020B0604020202020204" pitchFamily="34" charset="0"/>
            </a:endParaRPr>
          </a:p>
          <a:p>
            <a:pPr>
              <a:lnSpc>
                <a:spcPct val="100000"/>
              </a:lnSpc>
              <a:spcBef>
                <a:spcPct val="0"/>
              </a:spcBef>
              <a:tabLst>
                <a:tab pos="457200" algn="l"/>
                <a:tab pos="742950" algn="l"/>
                <a:tab pos="5943600" algn="r"/>
              </a:tabLst>
              <a:defRPr/>
            </a:pPr>
            <a:endParaRPr lang="en-US" altLang="en-US" sz="3000" dirty="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F54CB3D4-49B9-8CA2-4AD8-65E2306A6597}"/>
              </a:ext>
            </a:extLst>
          </p:cNvPr>
          <p:cNvSpPr txBox="1"/>
          <p:nvPr/>
        </p:nvSpPr>
        <p:spPr>
          <a:xfrm>
            <a:off x="9323614" y="6450963"/>
            <a:ext cx="36195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Santhosh A, et al. </a:t>
            </a:r>
            <a:r>
              <a:rPr lang="en-US" sz="1600" i="1" dirty="0">
                <a:latin typeface="Arial" panose="020B0604020202020204" pitchFamily="34" charset="0"/>
                <a:cs typeface="Arial" panose="020B0604020202020204" pitchFamily="34" charset="0"/>
              </a:rPr>
              <a:t>JCO</a:t>
            </a:r>
            <a:r>
              <a:rPr lang="en-US" sz="1600" dirty="0">
                <a:latin typeface="Arial" panose="020B0604020202020204" pitchFamily="34" charset="0"/>
                <a:cs typeface="Arial" panose="020B0604020202020204" pitchFamily="34" charset="0"/>
              </a:rPr>
              <a:t> 2024</a:t>
            </a:r>
          </a:p>
        </p:txBody>
      </p:sp>
      <p:sp>
        <p:nvSpPr>
          <p:cNvPr id="5" name="TextBox 4">
            <a:extLst>
              <a:ext uri="{FF2B5EF4-FFF2-40B4-BE49-F238E27FC236}">
                <a16:creationId xmlns:a16="http://schemas.microsoft.com/office/drawing/2014/main" id="{CB257E65-C402-66F5-3D02-B41F1E971A6D}"/>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Capecitabine Hand-Foot Syndrome (HFS): </a:t>
            </a:r>
            <a:r>
              <a:rPr lang="en-US" sz="3200" dirty="0">
                <a:latin typeface="Arial" panose="020B0604020202020204" pitchFamily="34" charset="0"/>
                <a:cs typeface="Arial" panose="020B0604020202020204" pitchFamily="34" charset="0"/>
              </a:rPr>
              <a:t>D-TORCH Study</a:t>
            </a:r>
          </a:p>
        </p:txBody>
      </p:sp>
    </p:spTree>
    <p:extLst>
      <p:ext uri="{BB962C8B-B14F-4D97-AF65-F5344CB8AC3E}">
        <p14:creationId xmlns:p14="http://schemas.microsoft.com/office/powerpoint/2010/main" val="422877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56B8-189C-6FF6-958F-C1A863C8BC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744902-855E-3B1A-92AD-CE336502D84D}"/>
              </a:ext>
            </a:extLst>
          </p:cNvPr>
          <p:cNvSpPr txBox="1"/>
          <p:nvPr/>
        </p:nvSpPr>
        <p:spPr>
          <a:xfrm>
            <a:off x="150142" y="237760"/>
            <a:ext cx="12469696" cy="584775"/>
          </a:xfrm>
          <a:prstGeom prst="rect">
            <a:avLst/>
          </a:prstGeom>
          <a:noFill/>
        </p:spPr>
        <p:txBody>
          <a:bodyPr wrap="square" rtlCol="0">
            <a:spAutoFit/>
          </a:bodyPr>
          <a:lstStyle/>
          <a:p>
            <a:pPr defTabSz="914446">
              <a:defRPr/>
            </a:pPr>
            <a:r>
              <a:rPr lang="en-US" sz="3200" b="1" dirty="0">
                <a:solidFill>
                  <a:srgbClr val="C00000"/>
                </a:solidFill>
                <a:latin typeface="Arial" panose="020B0604020202020204" pitchFamily="34" charset="0"/>
                <a:cs typeface="Arial" panose="020B0604020202020204" pitchFamily="34" charset="0"/>
              </a:rPr>
              <a:t>Myelosuppression: </a:t>
            </a:r>
            <a:r>
              <a:rPr lang="en-US" sz="3200" dirty="0">
                <a:latin typeface="Arial" panose="020B0604020202020204" pitchFamily="34" charset="0"/>
                <a:cs typeface="Arial" panose="020B0604020202020204" pitchFamily="34" charset="0"/>
              </a:rPr>
              <a:t>Management</a:t>
            </a:r>
          </a:p>
        </p:txBody>
      </p:sp>
      <p:sp>
        <p:nvSpPr>
          <p:cNvPr id="3" name="TextBox 2">
            <a:extLst>
              <a:ext uri="{FF2B5EF4-FFF2-40B4-BE49-F238E27FC236}">
                <a16:creationId xmlns:a16="http://schemas.microsoft.com/office/drawing/2014/main" id="{3918C4CF-F29E-B86E-3FC2-B971F81D58E2}"/>
              </a:ext>
            </a:extLst>
          </p:cNvPr>
          <p:cNvSpPr txBox="1"/>
          <p:nvPr/>
        </p:nvSpPr>
        <p:spPr>
          <a:xfrm>
            <a:off x="318406" y="917912"/>
            <a:ext cx="11291207" cy="5940088"/>
          </a:xfrm>
          <a:prstGeom prst="rect">
            <a:avLst/>
          </a:prstGeom>
          <a:noFill/>
        </p:spPr>
        <p:txBody>
          <a:bodyPr wrap="square">
            <a:spAutoFit/>
          </a:bodyPr>
          <a:lstStyle/>
          <a:p>
            <a:pPr marL="285750" indent="-285750">
              <a:buFont typeface="Arial" panose="020B0604020202020204" pitchFamily="34" charset="0"/>
              <a:buChar char="•"/>
              <a:defRPr/>
            </a:pPr>
            <a:r>
              <a:rPr lang="en-US" sz="2000" b="1" dirty="0">
                <a:solidFill>
                  <a:srgbClr val="C00000"/>
                </a:solidFill>
                <a:latin typeface="Arial" panose="020B0604020202020204" pitchFamily="34" charset="0"/>
                <a:cs typeface="Arial" panose="020B0604020202020204" pitchFamily="34" charset="0"/>
              </a:rPr>
              <a:t>Definitions:</a:t>
            </a:r>
          </a:p>
          <a:p>
            <a:pPr marL="742950" lvl="1" indent="-285750">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Primary prophylaxis</a:t>
            </a:r>
            <a:r>
              <a:rPr lang="en-US" sz="2000"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defRPr/>
            </a:pPr>
            <a:r>
              <a:rPr lang="en-US" sz="2000" b="0" i="0" dirty="0">
                <a:effectLst/>
                <a:latin typeface="Arial" panose="020B0604020202020204" pitchFamily="34" charset="0"/>
                <a:cs typeface="Arial" panose="020B0604020202020204" pitchFamily="34" charset="0"/>
              </a:rPr>
              <a:t>Used </a:t>
            </a:r>
            <a:r>
              <a:rPr lang="en-US" sz="2000" dirty="0">
                <a:latin typeface="Arial" panose="020B0604020202020204" pitchFamily="34" charset="0"/>
                <a:cs typeface="Arial" panose="020B0604020202020204" pitchFamily="34" charset="0"/>
              </a:rPr>
              <a:t>from the beginning </a:t>
            </a:r>
            <a:r>
              <a:rPr lang="en-US" sz="2000" b="0" i="0" dirty="0">
                <a:effectLst/>
                <a:latin typeface="Arial" panose="020B0604020202020204" pitchFamily="34" charset="0"/>
                <a:cs typeface="Arial" panose="020B0604020202020204" pitchFamily="34" charset="0"/>
              </a:rPr>
              <a:t>to prevent febrile neutropenia (FN) in patients at high risk (e.g., ≥20% FN risk)</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Typically used if incidence of neutropenic fever is 20+%</a:t>
            </a:r>
          </a:p>
          <a:p>
            <a:pPr marL="742950" lvl="1" indent="-285750">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Secondary prophylaxis</a:t>
            </a:r>
            <a:r>
              <a:rPr lang="en-US" sz="2000" dirty="0">
                <a:latin typeface="Arial" panose="020B0604020202020204" pitchFamily="34" charset="0"/>
                <a:cs typeface="Arial" panose="020B0604020202020204" pitchFamily="34" charset="0"/>
              </a:rPr>
              <a:t>:</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Gi</a:t>
            </a:r>
            <a:r>
              <a:rPr lang="en-US" sz="2000" b="0" i="0" dirty="0">
                <a:effectLst/>
                <a:latin typeface="Arial" panose="020B0604020202020204" pitchFamily="34" charset="0"/>
                <a:cs typeface="Arial" panose="020B0604020202020204" pitchFamily="34" charset="0"/>
              </a:rPr>
              <a:t>ven to patients who have already experienced FN or other neutropenic complications from a prior chemotherapy cycle</a:t>
            </a:r>
          </a:p>
          <a:p>
            <a:pPr lvl="2">
              <a:defRP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2000" b="1" dirty="0">
                <a:solidFill>
                  <a:srgbClr val="C00000"/>
                </a:solidFill>
                <a:latin typeface="Arial" panose="020B0604020202020204" pitchFamily="34" charset="0"/>
                <a:cs typeface="Arial" panose="020B0604020202020204" pitchFamily="34" charset="0"/>
              </a:rPr>
              <a:t>Type of growth factor:</a:t>
            </a:r>
          </a:p>
          <a:p>
            <a:pPr marL="742950" lvl="1" indent="-285750">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Short-acting </a:t>
            </a:r>
            <a:r>
              <a:rPr lang="en-US" sz="2000" b="0" i="0" u="sng" dirty="0">
                <a:solidFill>
                  <a:srgbClr val="001D35"/>
                </a:solidFill>
                <a:effectLst/>
                <a:latin typeface="Arial" panose="020B0604020202020204" pitchFamily="34" charset="0"/>
                <a:cs typeface="Arial" panose="020B0604020202020204" pitchFamily="34" charset="0"/>
              </a:rPr>
              <a:t>granulocyte colony-stimulating factors (G-CSFs)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Filgastrim</a:t>
            </a:r>
            <a:endParaRPr lang="en-US"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Requires adjustment of number of doses based on labs and response</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Cheaper</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Good option for weekly regimens or between D1-8 when cannot use long-acting GF</a:t>
            </a:r>
          </a:p>
          <a:p>
            <a:pPr marL="742950" lvl="1" indent="-285750">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Long-acting </a:t>
            </a:r>
            <a:r>
              <a:rPr lang="en-US" sz="2000" b="0" i="0" u="sng" dirty="0">
                <a:solidFill>
                  <a:srgbClr val="001D35"/>
                </a:solidFill>
                <a:effectLst/>
                <a:latin typeface="Arial" panose="020B0604020202020204" pitchFamily="34" charset="0"/>
                <a:cs typeface="Arial" panose="020B0604020202020204" pitchFamily="34" charset="0"/>
              </a:rPr>
              <a:t>granulocyte colony-stimulating factors (G-CSFs)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Pegfilgastrim</a:t>
            </a:r>
            <a:endParaRPr lang="en-US" sz="20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At least as effective as short acting preparations</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More convenient, less shots, labs and adjustments required</a:t>
            </a:r>
          </a:p>
          <a:p>
            <a:pPr marL="1200150" lvl="2" indent="-285750">
              <a:buFont typeface="Arial" panose="020B0604020202020204" pitchFamily="34" charset="0"/>
              <a:buChar char="•"/>
              <a:defRPr/>
            </a:pPr>
            <a:r>
              <a:rPr lang="en-US" sz="2000" dirty="0">
                <a:latin typeface="Arial" panose="020B0604020202020204" pitchFamily="34" charset="0"/>
                <a:cs typeface="Arial" panose="020B0604020202020204" pitchFamily="34" charset="0"/>
              </a:rPr>
              <a:t>More expensive to administer</a:t>
            </a:r>
          </a:p>
          <a:p>
            <a:pPr marL="1200150" lvl="2" indent="-28575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03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11762</TotalTime>
  <Words>2867</Words>
  <Application>Microsoft Office PowerPoint</Application>
  <PresentationFormat>Widescreen</PresentationFormat>
  <Paragraphs>408</Paragraphs>
  <Slides>31</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Aptos Display</vt:lpstr>
      <vt:lpstr>arial</vt:lpstr>
      <vt:lpstr>arial</vt:lpstr>
      <vt:lpstr>Arial Narrow</vt:lpstr>
      <vt:lpstr>Calibri</vt:lpstr>
      <vt:lpstr>Times New Roman</vt:lpstr>
      <vt:lpstr>Office Theme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monarchE: Mature Safety Findings</vt:lpstr>
      <vt:lpstr>PowerPoint Presentation</vt:lpstr>
      <vt:lpstr>PowerPoint Presentation</vt:lpstr>
      <vt:lpstr>NATALEE: Safety Considerations</vt:lpstr>
      <vt:lpstr>PowerPoint Presentation</vt:lpstr>
      <vt:lpstr>Targeting PIK3CA/AKT/mTOR: Toxicity and Management</vt:lpstr>
      <vt:lpstr>PowerPoint Presentation</vt:lpstr>
      <vt:lpstr>PowerPoint Presentation</vt:lpstr>
      <vt:lpstr>PowerPoint Presentation</vt:lpstr>
      <vt:lpstr>PowerPoint Presentation</vt:lpstr>
      <vt:lpstr>Sacituzumab Govitecan (SG): ASCENT Safety</vt:lpstr>
      <vt:lpstr>Sacituzumab Govitecan (SG): Management Pearls</vt:lpstr>
      <vt:lpstr>Datopotamab Deruxtecan (Dato-DXd): Tropion-Breast 01 Safety</vt:lpstr>
      <vt:lpstr>Datopotamab Deruxtecan (Dato-DXd): Tropion-Breast01 Safety</vt:lpstr>
      <vt:lpstr>Take-Home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Huppert</dc:creator>
  <cp:lastModifiedBy>Peter Gray</cp:lastModifiedBy>
  <cp:revision>83</cp:revision>
  <dcterms:created xsi:type="dcterms:W3CDTF">2022-09-29T18:15:38Z</dcterms:created>
  <dcterms:modified xsi:type="dcterms:W3CDTF">2025-11-05T23:59:11Z</dcterms:modified>
</cp:coreProperties>
</file>