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7.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ink/ink2.xml" ContentType="application/inkml+xml"/>
  <Override PartName="/ppt/ink/ink3.xml" ContentType="application/inkml+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6126" r:id="rId4"/>
    <p:sldMasterId id="2147483660" r:id="rId5"/>
  </p:sldMasterIdLst>
  <p:notesMasterIdLst>
    <p:notesMasterId r:id="rId55"/>
  </p:notesMasterIdLst>
  <p:handoutMasterIdLst>
    <p:handoutMasterId r:id="rId56"/>
  </p:handoutMasterIdLst>
  <p:sldIdLst>
    <p:sldId id="12971" r:id="rId6"/>
    <p:sldId id="900" r:id="rId7"/>
    <p:sldId id="2147472065" r:id="rId8"/>
    <p:sldId id="6691" r:id="rId9"/>
    <p:sldId id="2147472070" r:id="rId10"/>
    <p:sldId id="2147472071" r:id="rId11"/>
    <p:sldId id="2147472072" r:id="rId12"/>
    <p:sldId id="2147472073" r:id="rId13"/>
    <p:sldId id="2147472074" r:id="rId14"/>
    <p:sldId id="2147472075" r:id="rId15"/>
    <p:sldId id="2147472076" r:id="rId16"/>
    <p:sldId id="2147472077" r:id="rId17"/>
    <p:sldId id="2147472078" r:id="rId18"/>
    <p:sldId id="2147472080" r:id="rId19"/>
    <p:sldId id="2147472082" r:id="rId20"/>
    <p:sldId id="2147472083" r:id="rId21"/>
    <p:sldId id="2147472118" r:id="rId22"/>
    <p:sldId id="2147472084" r:id="rId23"/>
    <p:sldId id="2147472119" r:id="rId24"/>
    <p:sldId id="2147472120" r:id="rId25"/>
    <p:sldId id="2147472086" r:id="rId26"/>
    <p:sldId id="2147472087" r:id="rId27"/>
    <p:sldId id="2147472088" r:id="rId28"/>
    <p:sldId id="2147472121" r:id="rId29"/>
    <p:sldId id="2147472090" r:id="rId30"/>
    <p:sldId id="2147472091" r:id="rId31"/>
    <p:sldId id="2147472092" r:id="rId32"/>
    <p:sldId id="2147472093" r:id="rId33"/>
    <p:sldId id="2147472094" r:id="rId34"/>
    <p:sldId id="2147472095" r:id="rId35"/>
    <p:sldId id="2147472096" r:id="rId36"/>
    <p:sldId id="6774" r:id="rId37"/>
    <p:sldId id="2147472098" r:id="rId38"/>
    <p:sldId id="2147472099" r:id="rId39"/>
    <p:sldId id="2147472100" r:id="rId40"/>
    <p:sldId id="2147472101" r:id="rId41"/>
    <p:sldId id="2147472102" r:id="rId42"/>
    <p:sldId id="2147472103" r:id="rId43"/>
    <p:sldId id="2147472104" r:id="rId44"/>
    <p:sldId id="2147472105" r:id="rId45"/>
    <p:sldId id="2147472106" r:id="rId46"/>
    <p:sldId id="2147472107" r:id="rId47"/>
    <p:sldId id="2147472108" r:id="rId48"/>
    <p:sldId id="2147472109" r:id="rId49"/>
    <p:sldId id="2147472110" r:id="rId50"/>
    <p:sldId id="2147472111" r:id="rId51"/>
    <p:sldId id="2147472112" r:id="rId52"/>
    <p:sldId id="2147472122" r:id="rId53"/>
    <p:sldId id="2147472115" r:id="rId54"/>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A360-C1DB-31E3-1ACC-518351D67F32}" name="Steven Nair" initials="SN" userId="S::snair@gotoper.com::634b8c3a-a10b-4010-857a-efd223460a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uerer,Henry Mar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A0000"/>
    <a:srgbClr val="FF5050"/>
    <a:srgbClr val="FFFFFF"/>
    <a:srgbClr val="FF3300"/>
    <a:srgbClr val="44546A"/>
    <a:srgbClr val="50B4C8"/>
    <a:srgbClr val="000066"/>
    <a:srgbClr val="000099"/>
    <a:srgbClr val="E8282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4171A-B6D1-4722-B3A4-99172F332689}" v="3" dt="2024-11-05T02:26:57.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autoAdjust="0"/>
    <p:restoredTop sz="96247" autoAdjust="0"/>
  </p:normalViewPr>
  <p:slideViewPr>
    <p:cSldViewPr>
      <p:cViewPr varScale="1">
        <p:scale>
          <a:sx n="60" d="100"/>
          <a:sy n="60" d="100"/>
        </p:scale>
        <p:origin x="728"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50" d="100"/>
          <a:sy n="50" d="100"/>
        </p:scale>
        <p:origin x="-2946" y="-24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ctDNA level (MTM/ml)</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dLbls>
            <c:delete val="1"/>
          </c:dLbls>
          <c:cat>
            <c:numRef>
              <c:f>Sheet1!$A$2:$A$10</c:f>
              <c:numCache>
                <c:formatCode>m/d/yy</c:formatCode>
                <c:ptCount val="9"/>
                <c:pt idx="0">
                  <c:v>44582</c:v>
                </c:pt>
                <c:pt idx="1">
                  <c:v>44757</c:v>
                </c:pt>
                <c:pt idx="2">
                  <c:v>44916</c:v>
                </c:pt>
                <c:pt idx="3">
                  <c:v>45016</c:v>
                </c:pt>
                <c:pt idx="4">
                  <c:v>45095</c:v>
                </c:pt>
                <c:pt idx="5">
                  <c:v>45199</c:v>
                </c:pt>
                <c:pt idx="6">
                  <c:v>45277</c:v>
                </c:pt>
                <c:pt idx="7">
                  <c:v>45401</c:v>
                </c:pt>
                <c:pt idx="8">
                  <c:v>45442</c:v>
                </c:pt>
              </c:numCache>
            </c:numRef>
          </c:cat>
          <c:val>
            <c:numRef>
              <c:f>Sheet1!$B$2:$B$10</c:f>
              <c:numCache>
                <c:formatCode>General</c:formatCode>
                <c:ptCount val="9"/>
                <c:pt idx="0">
                  <c:v>0</c:v>
                </c:pt>
                <c:pt idx="1">
                  <c:v>0.04</c:v>
                </c:pt>
                <c:pt idx="2">
                  <c:v>0</c:v>
                </c:pt>
                <c:pt idx="3">
                  <c:v>0</c:v>
                </c:pt>
                <c:pt idx="4">
                  <c:v>0</c:v>
                </c:pt>
                <c:pt idx="5">
                  <c:v>0.05</c:v>
                </c:pt>
                <c:pt idx="6">
                  <c:v>0</c:v>
                </c:pt>
                <c:pt idx="7">
                  <c:v>0</c:v>
                </c:pt>
                <c:pt idx="8">
                  <c:v>0</c:v>
                </c:pt>
              </c:numCache>
            </c:numRef>
          </c:val>
          <c:smooth val="0"/>
          <c:extLst>
            <c:ext xmlns:c16="http://schemas.microsoft.com/office/drawing/2014/chart" uri="{C3380CC4-5D6E-409C-BE32-E72D297353CC}">
              <c16:uniqueId val="{00000000-DDE0-1B49-962D-9F4344396403}"/>
            </c:ext>
          </c:extLst>
        </c:ser>
        <c:dLbls>
          <c:dLblPos val="ctr"/>
          <c:showLegendKey val="0"/>
          <c:showVal val="1"/>
          <c:showCatName val="0"/>
          <c:showSerName val="0"/>
          <c:showPercent val="0"/>
          <c:showBubbleSize val="0"/>
        </c:dLbls>
        <c:marker val="1"/>
        <c:smooth val="0"/>
        <c:axId val="2033045631"/>
        <c:axId val="343528816"/>
      </c:lineChart>
      <c:dateAx>
        <c:axId val="2033045631"/>
        <c:scaling>
          <c:orientation val="minMax"/>
          <c:max val="45444"/>
        </c:scaling>
        <c:delete val="0"/>
        <c:axPos val="b"/>
        <c:numFmt formatCode="mm/yyyy;@" sourceLinked="0"/>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95000"/>
                  </a:schemeClr>
                </a:solidFill>
                <a:latin typeface="+mn-lt"/>
                <a:ea typeface="+mn-ea"/>
                <a:cs typeface="+mn-cs"/>
              </a:defRPr>
            </a:pPr>
            <a:endParaRPr lang="en-US"/>
          </a:p>
        </c:txPr>
        <c:crossAx val="343528816"/>
        <c:crosses val="autoZero"/>
        <c:auto val="1"/>
        <c:lblOffset val="100"/>
        <c:baseTimeUnit val="months"/>
        <c:majorUnit val="2"/>
        <c:majorTimeUnit val="months"/>
      </c:dateAx>
      <c:valAx>
        <c:axId val="343528816"/>
        <c:scaling>
          <c:orientation val="minMax"/>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lumMod val="95000"/>
                      </a:schemeClr>
                    </a:solidFill>
                    <a:latin typeface="+mn-lt"/>
                    <a:ea typeface="+mn-ea"/>
                    <a:cs typeface="+mn-cs"/>
                  </a:defRPr>
                </a:pPr>
                <a:r>
                  <a:rPr lang="en-US">
                    <a:solidFill>
                      <a:schemeClr val="bg1">
                        <a:lumMod val="95000"/>
                      </a:schemeClr>
                    </a:solidFill>
                  </a:rPr>
                  <a:t>MTM/ml (Plasma)</a:t>
                </a:r>
              </a:p>
            </c:rich>
          </c:tx>
          <c:layout>
            <c:manualLayout>
              <c:xMode val="edge"/>
              <c:yMode val="edge"/>
              <c:x val="1.4252417496177939E-3"/>
              <c:y val="0"/>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bg1">
                      <a:lumMod val="9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95000"/>
                  </a:schemeClr>
                </a:solidFill>
                <a:latin typeface="+mn-lt"/>
                <a:ea typeface="+mn-ea"/>
                <a:cs typeface="+mn-cs"/>
              </a:defRPr>
            </a:pPr>
            <a:endParaRPr lang="en-US"/>
          </a:p>
        </c:txPr>
        <c:crossAx val="2033045631"/>
        <c:crossesAt val="44562"/>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MTM/ml (Plasma)</c:v>
                </c:pt>
              </c:strCache>
            </c:strRef>
          </c:tx>
          <c:spPr>
            <a:ln w="34925" cap="rnd">
              <a:solidFill>
                <a:schemeClr val="accent4"/>
              </a:solidFill>
              <a:round/>
            </a:ln>
            <a:effectLst/>
          </c:spPr>
          <c:marker>
            <c:symbol val="circle"/>
            <c:size val="5"/>
            <c:spPr>
              <a:solidFill>
                <a:schemeClr val="accent4"/>
              </a:solidFill>
              <a:ln w="63500">
                <a:solidFill>
                  <a:schemeClr val="accent4"/>
                </a:solidFill>
              </a:ln>
              <a:effectLst/>
            </c:spPr>
          </c:marker>
          <c:cat>
            <c:numRef>
              <c:f>Sheet1!$A$2:$A$6</c:f>
              <c:numCache>
                <c:formatCode>m/d/yy</c:formatCode>
                <c:ptCount val="5"/>
                <c:pt idx="0">
                  <c:v>45330</c:v>
                </c:pt>
                <c:pt idx="1">
                  <c:v>45260</c:v>
                </c:pt>
                <c:pt idx="2">
                  <c:v>45216</c:v>
                </c:pt>
                <c:pt idx="3">
                  <c:v>45176</c:v>
                </c:pt>
                <c:pt idx="4">
                  <c:v>45119</c:v>
                </c:pt>
              </c:numCache>
            </c:numRef>
          </c:cat>
          <c:val>
            <c:numRef>
              <c:f>Sheet1!$B$2:$B$6</c:f>
              <c:numCache>
                <c:formatCode>General</c:formatCode>
                <c:ptCount val="5"/>
                <c:pt idx="0">
                  <c:v>1.29</c:v>
                </c:pt>
                <c:pt idx="1">
                  <c:v>6.34</c:v>
                </c:pt>
                <c:pt idx="2">
                  <c:v>35.86</c:v>
                </c:pt>
                <c:pt idx="3">
                  <c:v>154.22999999999999</c:v>
                </c:pt>
                <c:pt idx="4">
                  <c:v>9.5</c:v>
                </c:pt>
              </c:numCache>
            </c:numRef>
          </c:val>
          <c:smooth val="0"/>
          <c:extLst>
            <c:ext xmlns:c16="http://schemas.microsoft.com/office/drawing/2014/chart" uri="{C3380CC4-5D6E-409C-BE32-E72D297353CC}">
              <c16:uniqueId val="{00000000-3374-144B-AA71-85D8AAAF23B8}"/>
            </c:ext>
          </c:extLst>
        </c:ser>
        <c:dLbls>
          <c:showLegendKey val="0"/>
          <c:showVal val="0"/>
          <c:showCatName val="0"/>
          <c:showSerName val="0"/>
          <c:showPercent val="0"/>
          <c:showBubbleSize val="0"/>
        </c:dLbls>
        <c:marker val="1"/>
        <c:smooth val="0"/>
        <c:axId val="2087676352"/>
        <c:axId val="2087678080"/>
      </c:lineChart>
      <c:dateAx>
        <c:axId val="2087676352"/>
        <c:scaling>
          <c:orientation val="minMax"/>
        </c:scaling>
        <c:delete val="1"/>
        <c:axPos val="b"/>
        <c:numFmt formatCode="m/d/yy" sourceLinked="1"/>
        <c:majorTickMark val="none"/>
        <c:minorTickMark val="none"/>
        <c:tickLblPos val="nextTo"/>
        <c:crossAx val="2087678080"/>
        <c:crosses val="autoZero"/>
        <c:auto val="1"/>
        <c:lblOffset val="100"/>
        <c:baseTimeUnit val="months"/>
      </c:dateAx>
      <c:valAx>
        <c:axId val="2087678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lumMod val="75000"/>
                      </a:schemeClr>
                    </a:solidFill>
                    <a:latin typeface="+mn-lt"/>
                    <a:ea typeface="+mn-ea"/>
                    <a:cs typeface="+mn-cs"/>
                  </a:defRPr>
                </a:pPr>
                <a:r>
                  <a:rPr lang="en-US" dirty="0">
                    <a:solidFill>
                      <a:schemeClr val="bg1">
                        <a:lumMod val="75000"/>
                      </a:schemeClr>
                    </a:solidFill>
                  </a:rPr>
                  <a:t>MTM/ml </a:t>
                </a:r>
              </a:p>
            </c:rich>
          </c:tx>
          <c:layout>
            <c:manualLayout>
              <c:xMode val="edge"/>
              <c:yMode val="edge"/>
              <c:x val="6.9252666663903832E-3"/>
              <c:y val="0.3064203266160299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bg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75000"/>
                  </a:schemeClr>
                </a:solidFill>
                <a:latin typeface="+mn-lt"/>
                <a:ea typeface="+mn-ea"/>
                <a:cs typeface="+mn-cs"/>
              </a:defRPr>
            </a:pPr>
            <a:endParaRPr lang="en-US"/>
          </a:p>
        </c:txPr>
        <c:crossAx val="208767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2T06:26:53.851"/>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3T04:00:59.502"/>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23T04:01:01.496"/>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F8DE8EE-47F1-119E-34F4-2A6AFD569DBD}"/>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defTabSz="931863">
              <a:defRPr sz="1200"/>
            </a:lvl1pPr>
          </a:lstStyle>
          <a:p>
            <a:pPr>
              <a:defRPr/>
            </a:pPr>
            <a:endParaRPr lang="en-US"/>
          </a:p>
        </p:txBody>
      </p:sp>
      <p:sp>
        <p:nvSpPr>
          <p:cNvPr id="75779" name="Rectangle 3">
            <a:extLst>
              <a:ext uri="{FF2B5EF4-FFF2-40B4-BE49-F238E27FC236}">
                <a16:creationId xmlns:a16="http://schemas.microsoft.com/office/drawing/2014/main" id="{EE2AC0A5-A87D-3D8C-ADE4-F485776446AC}"/>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lvl1pPr algn="r" defTabSz="931863">
              <a:defRPr sz="1200"/>
            </a:lvl1pPr>
          </a:lstStyle>
          <a:p>
            <a:pPr>
              <a:defRPr/>
            </a:pPr>
            <a:endParaRPr lang="en-US"/>
          </a:p>
        </p:txBody>
      </p:sp>
      <p:sp>
        <p:nvSpPr>
          <p:cNvPr id="272388" name="Rectangle 4">
            <a:extLst>
              <a:ext uri="{FF2B5EF4-FFF2-40B4-BE49-F238E27FC236}">
                <a16:creationId xmlns:a16="http://schemas.microsoft.com/office/drawing/2014/main" id="{A0C22CC4-FD5A-20BF-9B70-87DE587E40BC}"/>
              </a:ext>
            </a:extLst>
          </p:cNvPr>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a:extLst>
              <a:ext uri="{FF2B5EF4-FFF2-40B4-BE49-F238E27FC236}">
                <a16:creationId xmlns:a16="http://schemas.microsoft.com/office/drawing/2014/main" id="{08A03366-A68F-65D6-1732-6BAE3DEE6905}"/>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69" tIns="46584" rIns="93169"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a:extLst>
              <a:ext uri="{FF2B5EF4-FFF2-40B4-BE49-F238E27FC236}">
                <a16:creationId xmlns:a16="http://schemas.microsoft.com/office/drawing/2014/main" id="{84E3774A-E648-DDE5-1E11-9D826420B3EA}"/>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defTabSz="931863">
              <a:defRPr sz="1200"/>
            </a:lvl1pPr>
          </a:lstStyle>
          <a:p>
            <a:pPr>
              <a:defRPr/>
            </a:pPr>
            <a:endParaRPr lang="en-US"/>
          </a:p>
        </p:txBody>
      </p:sp>
      <p:sp>
        <p:nvSpPr>
          <p:cNvPr id="75783" name="Rectangle 7">
            <a:extLst>
              <a:ext uri="{FF2B5EF4-FFF2-40B4-BE49-F238E27FC236}">
                <a16:creationId xmlns:a16="http://schemas.microsoft.com/office/drawing/2014/main" id="{CDB337BB-15FE-C7B5-D99A-28ECEE893AB0}"/>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69" tIns="46584" rIns="93169" bIns="46584" numCol="1" anchor="b" anchorCtr="0" compatLnSpc="1">
            <a:prstTxWarp prst="textNoShape">
              <a:avLst/>
            </a:prstTxWarp>
          </a:bodyPr>
          <a:lstStyle>
            <a:lvl1pPr algn="r" defTabSz="931863">
              <a:defRPr sz="1200"/>
            </a:lvl1pPr>
          </a:lstStyle>
          <a:p>
            <a:pPr>
              <a:defRPr/>
            </a:pPr>
            <a:fld id="{6919E067-0C9D-4DCC-8AB5-B8A8933B02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C585405A-B09C-93AE-4DCF-A271BB674861}"/>
              </a:ext>
            </a:extLst>
          </p:cNvPr>
          <p:cNvSpPr>
            <a:spLocks noGrp="1" noRot="1" noChangeAspect="1" noChangeArrowheads="1" noTextEdit="1"/>
          </p:cNvSpPr>
          <p:nvPr>
            <p:ph type="sldImg"/>
          </p:nvPr>
        </p:nvSpPr>
        <p:spPr>
          <a:xfrm>
            <a:off x="407988" y="696913"/>
            <a:ext cx="6197600" cy="3486150"/>
          </a:xfrm>
          <a:ln/>
        </p:spPr>
      </p:sp>
      <p:sp>
        <p:nvSpPr>
          <p:cNvPr id="276483" name="Rectangle 3">
            <a:extLst>
              <a:ext uri="{FF2B5EF4-FFF2-40B4-BE49-F238E27FC236}">
                <a16:creationId xmlns:a16="http://schemas.microsoft.com/office/drawing/2014/main" id="{0715E26A-6727-F52E-92F7-884D88B10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5" name="Google Shape;85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14</a:t>
            </a:fld>
            <a:endParaRPr lang="en-US" dirty="0"/>
          </a:p>
        </p:txBody>
      </p:sp>
    </p:spTree>
    <p:extLst>
      <p:ext uri="{BB962C8B-B14F-4D97-AF65-F5344CB8AC3E}">
        <p14:creationId xmlns:p14="http://schemas.microsoft.com/office/powerpoint/2010/main" val="2097419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15</a:t>
            </a:fld>
            <a:endParaRPr lang="en-US" dirty="0"/>
          </a:p>
        </p:txBody>
      </p:sp>
    </p:spTree>
    <p:extLst>
      <p:ext uri="{BB962C8B-B14F-4D97-AF65-F5344CB8AC3E}">
        <p14:creationId xmlns:p14="http://schemas.microsoft.com/office/powerpoint/2010/main" val="2162652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16</a:t>
            </a:fld>
            <a:endParaRPr lang="en-US" dirty="0"/>
          </a:p>
        </p:txBody>
      </p:sp>
    </p:spTree>
    <p:extLst>
      <p:ext uri="{BB962C8B-B14F-4D97-AF65-F5344CB8AC3E}">
        <p14:creationId xmlns:p14="http://schemas.microsoft.com/office/powerpoint/2010/main" val="428112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17</a:t>
            </a:fld>
            <a:endParaRPr lang="en-US" dirty="0"/>
          </a:p>
        </p:txBody>
      </p:sp>
    </p:spTree>
    <p:extLst>
      <p:ext uri="{BB962C8B-B14F-4D97-AF65-F5344CB8AC3E}">
        <p14:creationId xmlns:p14="http://schemas.microsoft.com/office/powerpoint/2010/main" val="229726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18</a:t>
            </a:fld>
            <a:endParaRPr lang="en-US" dirty="0"/>
          </a:p>
        </p:txBody>
      </p:sp>
    </p:spTree>
    <p:extLst>
      <p:ext uri="{BB962C8B-B14F-4D97-AF65-F5344CB8AC3E}">
        <p14:creationId xmlns:p14="http://schemas.microsoft.com/office/powerpoint/2010/main" val="4375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19</a:t>
            </a:fld>
            <a:endParaRPr lang="en-US" dirty="0"/>
          </a:p>
        </p:txBody>
      </p:sp>
    </p:spTree>
    <p:extLst>
      <p:ext uri="{BB962C8B-B14F-4D97-AF65-F5344CB8AC3E}">
        <p14:creationId xmlns:p14="http://schemas.microsoft.com/office/powerpoint/2010/main" val="30413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20</a:t>
            </a:fld>
            <a:endParaRPr lang="en-US" dirty="0"/>
          </a:p>
        </p:txBody>
      </p:sp>
    </p:spTree>
    <p:extLst>
      <p:ext uri="{BB962C8B-B14F-4D97-AF65-F5344CB8AC3E}">
        <p14:creationId xmlns:p14="http://schemas.microsoft.com/office/powerpoint/2010/main" val="544068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61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A1F21-0449-394D-BC63-0CD973B02CB2}" type="slidenum">
              <a:rPr lang="en-US" smtClean="0"/>
              <a:t>22</a:t>
            </a:fld>
            <a:endParaRPr lang="en-US"/>
          </a:p>
        </p:txBody>
      </p:sp>
    </p:spTree>
    <p:extLst>
      <p:ext uri="{BB962C8B-B14F-4D97-AF65-F5344CB8AC3E}">
        <p14:creationId xmlns:p14="http://schemas.microsoft.com/office/powerpoint/2010/main" val="329588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Thomas William Nunn</a:t>
            </a:r>
          </a:p>
          <a:p>
            <a:r>
              <a:rPr lang="en-US" sz="1200" b="0" i="0" kern="1200" dirty="0">
                <a:solidFill>
                  <a:schemeClr val="tx1"/>
                </a:solidFill>
                <a:effectLst/>
                <a:latin typeface="+mn-lt"/>
                <a:ea typeface="+mn-ea"/>
                <a:cs typeface="+mn-cs"/>
              </a:rPr>
              <a:t>Albert </a:t>
            </a:r>
            <a:r>
              <a:rPr lang="en-US" sz="1200" b="0" i="0" kern="1200" dirty="0" err="1">
                <a:solidFill>
                  <a:schemeClr val="tx1"/>
                </a:solidFill>
                <a:effectLst/>
                <a:latin typeface="+mn-lt"/>
                <a:ea typeface="+mn-ea"/>
                <a:cs typeface="+mn-cs"/>
              </a:rPr>
              <a:t>Schinzinger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George Thomas Beatson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35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26</a:t>
            </a:fld>
            <a:endParaRPr lang="en-US"/>
          </a:p>
        </p:txBody>
      </p:sp>
    </p:spTree>
    <p:extLst>
      <p:ext uri="{BB962C8B-B14F-4D97-AF65-F5344CB8AC3E}">
        <p14:creationId xmlns:p14="http://schemas.microsoft.com/office/powerpoint/2010/main" val="205800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19E067-0C9D-4DCC-8AB5-B8A8933B027E}" type="slidenum">
              <a:rPr lang="en-US" altLang="en-US" smtClean="0"/>
              <a:pPr>
                <a:defRPr/>
              </a:pPr>
              <a:t>28</a:t>
            </a:fld>
            <a:endParaRPr lang="en-US" altLang="en-US"/>
          </a:p>
        </p:txBody>
      </p:sp>
    </p:spTree>
    <p:extLst>
      <p:ext uri="{BB962C8B-B14F-4D97-AF65-F5344CB8AC3E}">
        <p14:creationId xmlns:p14="http://schemas.microsoft.com/office/powerpoint/2010/main" val="900356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1F21-0449-394D-BC63-0CD973B02C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6678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698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151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8010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26C25-DA31-0849-8BE2-A84B57337D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7099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012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1F21-0449-394D-BC63-0CD973B0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31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Calibri" panose="020F0502020204030204"/>
            </a:endParaRPr>
          </a:p>
        </p:txBody>
      </p:sp>
    </p:spTree>
    <p:extLst>
      <p:ext uri="{BB962C8B-B14F-4D97-AF65-F5344CB8AC3E}">
        <p14:creationId xmlns:p14="http://schemas.microsoft.com/office/powerpoint/2010/main" val="278820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dirty="0"/>
          </a:p>
        </p:txBody>
      </p:sp>
      <p:sp>
        <p:nvSpPr>
          <p:cNvPr id="457" name="Shape 457"/>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p:txBody>
      </p:sp>
    </p:spTree>
    <p:extLst>
      <p:ext uri="{BB962C8B-B14F-4D97-AF65-F5344CB8AC3E}">
        <p14:creationId xmlns:p14="http://schemas.microsoft.com/office/powerpoint/2010/main" val="327089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3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8</a:t>
            </a:fld>
            <a:endParaRPr lang="en-US"/>
          </a:p>
        </p:txBody>
      </p:sp>
    </p:spTree>
    <p:extLst>
      <p:ext uri="{BB962C8B-B14F-4D97-AF65-F5344CB8AC3E}">
        <p14:creationId xmlns:p14="http://schemas.microsoft.com/office/powerpoint/2010/main" val="130014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694 endocrine resistant tumors</a:t>
            </a:r>
          </a:p>
          <a:p>
            <a:r>
              <a:rPr lang="en-US" dirty="0"/>
              <a:t>ESR1: 18%</a:t>
            </a:r>
          </a:p>
          <a:p>
            <a:r>
              <a:rPr lang="en-US" dirty="0"/>
              <a:t>MAPK: 16%</a:t>
            </a:r>
          </a:p>
          <a:p>
            <a:endParaRPr lang="en-US" dirty="0"/>
          </a:p>
          <a:p>
            <a:r>
              <a:rPr lang="en-US" dirty="0"/>
              <a:t>151/564: 26%</a:t>
            </a:r>
          </a:p>
          <a:p>
            <a:endParaRPr lang="en-US" dirty="0"/>
          </a:p>
          <a:p>
            <a:r>
              <a:rPr lang="en-US" dirty="0"/>
              <a:t>151/694: Overall 22%</a:t>
            </a:r>
          </a:p>
          <a:p>
            <a:endParaRPr lang="en-US" dirty="0"/>
          </a:p>
        </p:txBody>
      </p:sp>
      <p:sp>
        <p:nvSpPr>
          <p:cNvPr id="4" name="Slide Number Placeholder 3"/>
          <p:cNvSpPr>
            <a:spLocks noGrp="1"/>
          </p:cNvSpPr>
          <p:nvPr>
            <p:ph type="sldNum" sz="quarter" idx="5"/>
          </p:nvPr>
        </p:nvSpPr>
        <p:spPr/>
        <p:txBody>
          <a:bodyPr/>
          <a:lstStyle/>
          <a:p>
            <a:fld id="{10AA1F21-0449-394D-BC63-0CD973B02CB2}" type="slidenum">
              <a:rPr lang="en-US" smtClean="0"/>
              <a:t>10</a:t>
            </a:fld>
            <a:endParaRPr lang="en-US"/>
          </a:p>
        </p:txBody>
      </p:sp>
    </p:spTree>
    <p:extLst>
      <p:ext uri="{BB962C8B-B14F-4D97-AF65-F5344CB8AC3E}">
        <p14:creationId xmlns:p14="http://schemas.microsoft.com/office/powerpoint/2010/main" val="303297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6023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5C6CC-F5CA-F64C-8320-BF2AD53C318C}" type="slidenum">
              <a:rPr lang="en-US" smtClean="0"/>
              <a:pPr>
                <a:defRPr/>
              </a:pPr>
              <a:t>12</a:t>
            </a:fld>
            <a:endParaRPr lang="en-US" dirty="0"/>
          </a:p>
        </p:txBody>
      </p:sp>
    </p:spTree>
    <p:extLst>
      <p:ext uri="{BB962C8B-B14F-4D97-AF65-F5344CB8AC3E}">
        <p14:creationId xmlns:p14="http://schemas.microsoft.com/office/powerpoint/2010/main" val="414158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51E16C55-4880-4B52-B3FC-C263AB1FCA63}" type="slidenum">
              <a:rPr lang="en-US" altLang="en-US" smtClean="0"/>
              <a:pPr>
                <a:defRPr/>
              </a:pPr>
              <a:t>‹#›</a:t>
            </a:fld>
            <a:endParaRPr lang="en-US" altLang="en-US"/>
          </a:p>
        </p:txBody>
      </p:sp>
    </p:spTree>
    <p:extLst>
      <p:ext uri="{BB962C8B-B14F-4D97-AF65-F5344CB8AC3E}">
        <p14:creationId xmlns:p14="http://schemas.microsoft.com/office/powerpoint/2010/main" val="67892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219B69A5-5077-4131-A291-EF63305BC6E0}" type="slidenum">
              <a:rPr lang="en-US" altLang="en-US" smtClean="0"/>
              <a:pPr>
                <a:defRPr/>
              </a:pPr>
              <a:t>‹#›</a:t>
            </a:fld>
            <a:endParaRPr lang="en-US" altLang="en-US"/>
          </a:p>
        </p:txBody>
      </p:sp>
    </p:spTree>
    <p:extLst>
      <p:ext uri="{BB962C8B-B14F-4D97-AF65-F5344CB8AC3E}">
        <p14:creationId xmlns:p14="http://schemas.microsoft.com/office/powerpoint/2010/main" val="326087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266F355D-A361-48EE-A68E-631A7CAD07BF}" type="slidenum">
              <a:rPr lang="en-US" altLang="en-US" smtClean="0"/>
              <a:pPr>
                <a:defRPr/>
              </a:pPr>
              <a:t>‹#›</a:t>
            </a:fld>
            <a:endParaRPr lang="en-US" altLang="en-US"/>
          </a:p>
        </p:txBody>
      </p:sp>
    </p:spTree>
    <p:extLst>
      <p:ext uri="{BB962C8B-B14F-4D97-AF65-F5344CB8AC3E}">
        <p14:creationId xmlns:p14="http://schemas.microsoft.com/office/powerpoint/2010/main" val="140924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_blank">
    <p:bg>
      <p:bgPr>
        <a:solidFill>
          <a:schemeClr val="bg1"/>
        </a:solidFill>
        <a:effectLst/>
      </p:bgPr>
    </p:bg>
    <p:spTree>
      <p:nvGrpSpPr>
        <p:cNvPr id="1" name=""/>
        <p:cNvGrpSpPr/>
        <p:nvPr/>
      </p:nvGrpSpPr>
      <p:grpSpPr>
        <a:xfrm>
          <a:off x="0" y="0"/>
          <a:ext cx="0" cy="0"/>
          <a:chOff x="0" y="0"/>
          <a:chExt cx="0" cy="0"/>
        </a:xfrm>
      </p:grpSpPr>
      <p:sp>
        <p:nvSpPr>
          <p:cNvPr id="10" name="Date Placeholder 2">
            <a:extLst>
              <a:ext uri="{FF2B5EF4-FFF2-40B4-BE49-F238E27FC236}">
                <a16:creationId xmlns:a16="http://schemas.microsoft.com/office/drawing/2014/main" id="{60EA7788-CB16-BB42-88A5-202BE84B90B6}"/>
              </a:ext>
            </a:extLst>
          </p:cNvPr>
          <p:cNvSpPr>
            <a:spLocks noGrp="1"/>
          </p:cNvSpPr>
          <p:nvPr>
            <p:ph type="dt" sz="half" idx="10"/>
          </p:nvPr>
        </p:nvSpPr>
        <p:spPr>
          <a:xfrm>
            <a:off x="10269462" y="6492767"/>
            <a:ext cx="1011313" cy="208758"/>
          </a:xfrm>
        </p:spPr>
        <p:txBody>
          <a:bodyPr/>
          <a:lstStyle>
            <a:lvl1pPr>
              <a:defRPr>
                <a:solidFill>
                  <a:srgbClr val="9E9E98"/>
                </a:solidFill>
                <a:latin typeface="+mn-lt"/>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endParaRPr lang="en-US"/>
          </a:p>
        </p:txBody>
      </p:sp>
      <p:sp>
        <p:nvSpPr>
          <p:cNvPr id="11" name="Slide Number Placeholder 4">
            <a:extLst>
              <a:ext uri="{FF2B5EF4-FFF2-40B4-BE49-F238E27FC236}">
                <a16:creationId xmlns:a16="http://schemas.microsoft.com/office/drawing/2014/main" id="{45DA6A3D-B417-2944-916A-7BC8B8581BE5}"/>
              </a:ext>
            </a:extLst>
          </p:cNvPr>
          <p:cNvSpPr>
            <a:spLocks noGrp="1"/>
          </p:cNvSpPr>
          <p:nvPr>
            <p:ph type="sldNum" sz="quarter" idx="12"/>
          </p:nvPr>
        </p:nvSpPr>
        <p:spPr>
          <a:xfrm>
            <a:off x="11280775" y="6492767"/>
            <a:ext cx="424392" cy="208758"/>
          </a:xfrm>
        </p:spPr>
        <p:txBody>
          <a:bodyPr/>
          <a:lstStyle>
            <a:lvl1pPr>
              <a:defRPr>
                <a:solidFill>
                  <a:srgbClr val="9E9E98"/>
                </a:solidFill>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fld id="{63DCA5C9-2E11-4C67-86EB-AE1DE127DC64}" type="slidenum">
              <a:rPr lang="en-US" smtClean="0"/>
              <a:pPr/>
              <a:t>‹#›</a:t>
            </a:fld>
            <a:endParaRPr lang="en-US"/>
          </a:p>
        </p:txBody>
      </p:sp>
      <p:sp>
        <p:nvSpPr>
          <p:cNvPr id="12" name="Footer Placeholder 3">
            <a:extLst>
              <a:ext uri="{FF2B5EF4-FFF2-40B4-BE49-F238E27FC236}">
                <a16:creationId xmlns:a16="http://schemas.microsoft.com/office/drawing/2014/main" id="{817F76E8-F632-184A-970C-355073FF5F4D}"/>
              </a:ext>
            </a:extLst>
          </p:cNvPr>
          <p:cNvSpPr>
            <a:spLocks noGrp="1"/>
          </p:cNvSpPr>
          <p:nvPr>
            <p:ph type="ftr" sz="quarter" idx="11"/>
          </p:nvPr>
        </p:nvSpPr>
        <p:spPr>
          <a:xfrm>
            <a:off x="491068" y="6496842"/>
            <a:ext cx="4815417" cy="208758"/>
          </a:xfrm>
        </p:spPr>
        <p:txBody>
          <a:bodyPr/>
          <a:lstStyle>
            <a:lvl1pPr>
              <a:defRPr b="1">
                <a:solidFill>
                  <a:srgbClr val="9E9E98"/>
                </a:solidFill>
              </a:defRPr>
            </a:lvl1pPr>
            <a:lvl2pPr>
              <a:defRPr b="1">
                <a:solidFill>
                  <a:srgbClr val="9E9E98"/>
                </a:solidFill>
              </a:defRPr>
            </a:lvl2pPr>
            <a:lvl3pPr>
              <a:defRPr b="1">
                <a:solidFill>
                  <a:srgbClr val="9E9E98"/>
                </a:solidFill>
              </a:defRPr>
            </a:lvl3pPr>
            <a:lvl4pPr>
              <a:defRPr b="1">
                <a:solidFill>
                  <a:srgbClr val="9E9E98"/>
                </a:solidFill>
              </a:defRPr>
            </a:lvl4pPr>
            <a:lvl5pPr>
              <a:defRPr b="1">
                <a:solidFill>
                  <a:srgbClr val="9E9E98"/>
                </a:solidFill>
              </a:defRPr>
            </a:lvl5pPr>
            <a:lvl6pPr>
              <a:defRPr b="1">
                <a:solidFill>
                  <a:srgbClr val="9E9E98"/>
                </a:solidFill>
              </a:defRPr>
            </a:lvl6pPr>
            <a:lvl7pPr>
              <a:defRPr b="1">
                <a:solidFill>
                  <a:srgbClr val="9E9E98"/>
                </a:solidFill>
              </a:defRPr>
            </a:lvl7pPr>
            <a:lvl8pPr>
              <a:defRPr b="1">
                <a:solidFill>
                  <a:srgbClr val="9E9E98"/>
                </a:solidFill>
              </a:defRPr>
            </a:lvl8pPr>
            <a:lvl9pPr>
              <a:defRPr b="1">
                <a:solidFill>
                  <a:srgbClr val="9E9E98"/>
                </a:solidFill>
              </a:defRPr>
            </a:lvl9pPr>
          </a:lstStyle>
          <a:p>
            <a:pPr indent="-2743200"/>
            <a:endParaRPr lang="en-US"/>
          </a:p>
        </p:txBody>
      </p:sp>
    </p:spTree>
    <p:extLst>
      <p:ext uri="{BB962C8B-B14F-4D97-AF65-F5344CB8AC3E}">
        <p14:creationId xmlns:p14="http://schemas.microsoft.com/office/powerpoint/2010/main" val="253008406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_headlin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CBA"/>
                </a:solidFill>
              </a:defRPr>
            </a:lvl1pPr>
          </a:lstStyle>
          <a:p>
            <a:r>
              <a:rPr lang="en-US"/>
              <a:t>Click to edit Master title style</a:t>
            </a:r>
          </a:p>
        </p:txBody>
      </p:sp>
      <p:sp>
        <p:nvSpPr>
          <p:cNvPr id="8" name="Date Placeholder 2">
            <a:extLst>
              <a:ext uri="{FF2B5EF4-FFF2-40B4-BE49-F238E27FC236}">
                <a16:creationId xmlns:a16="http://schemas.microsoft.com/office/drawing/2014/main" id="{051F7513-9171-9B44-A9B6-6966BB871CA3}"/>
              </a:ext>
            </a:extLst>
          </p:cNvPr>
          <p:cNvSpPr>
            <a:spLocks noGrp="1"/>
          </p:cNvSpPr>
          <p:nvPr>
            <p:ph type="dt" sz="half" idx="10"/>
          </p:nvPr>
        </p:nvSpPr>
        <p:spPr>
          <a:xfrm>
            <a:off x="10269462" y="6492767"/>
            <a:ext cx="1011313" cy="208758"/>
          </a:xfrm>
        </p:spPr>
        <p:txBody>
          <a:bodyPr/>
          <a:lstStyle>
            <a:lvl1pPr>
              <a:defRPr>
                <a:solidFill>
                  <a:srgbClr val="9E9E98"/>
                </a:solidFill>
                <a:latin typeface="+mn-lt"/>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r>
              <a:rPr lang="en-US" err="1"/>
              <a:t>Date</a:t>
            </a:r>
            <a:endParaRPr lang="en-US"/>
          </a:p>
        </p:txBody>
      </p:sp>
      <p:sp>
        <p:nvSpPr>
          <p:cNvPr id="9" name="Slide Number Placeholder 4">
            <a:extLst>
              <a:ext uri="{FF2B5EF4-FFF2-40B4-BE49-F238E27FC236}">
                <a16:creationId xmlns:a16="http://schemas.microsoft.com/office/drawing/2014/main" id="{6BF671B6-DD06-854A-8324-66F5BF1D1509}"/>
              </a:ext>
            </a:extLst>
          </p:cNvPr>
          <p:cNvSpPr>
            <a:spLocks noGrp="1"/>
          </p:cNvSpPr>
          <p:nvPr>
            <p:ph type="sldNum" sz="quarter" idx="12"/>
          </p:nvPr>
        </p:nvSpPr>
        <p:spPr>
          <a:xfrm>
            <a:off x="11280775" y="6492767"/>
            <a:ext cx="424392" cy="208758"/>
          </a:xfrm>
        </p:spPr>
        <p:txBody>
          <a:bodyPr/>
          <a:lstStyle>
            <a:lvl1pPr>
              <a:defRPr>
                <a:solidFill>
                  <a:srgbClr val="9E9E98"/>
                </a:solidFill>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fld id="{63DCA5C9-2E11-4C67-86EB-AE1DE127DC64}" type="slidenum">
              <a:rPr lang="en-US" smtClean="0"/>
              <a:pPr/>
              <a:t>‹#›</a:t>
            </a:fld>
            <a:endParaRPr lang="en-US"/>
          </a:p>
        </p:txBody>
      </p:sp>
      <p:sp>
        <p:nvSpPr>
          <p:cNvPr id="10" name="Footer Placeholder 3">
            <a:extLst>
              <a:ext uri="{FF2B5EF4-FFF2-40B4-BE49-F238E27FC236}">
                <a16:creationId xmlns:a16="http://schemas.microsoft.com/office/drawing/2014/main" id="{11E14BD9-CDD5-484F-A581-776B9CDB5616}"/>
              </a:ext>
            </a:extLst>
          </p:cNvPr>
          <p:cNvSpPr>
            <a:spLocks noGrp="1"/>
          </p:cNvSpPr>
          <p:nvPr>
            <p:ph type="ftr" sz="quarter" idx="11"/>
          </p:nvPr>
        </p:nvSpPr>
        <p:spPr>
          <a:xfrm>
            <a:off x="491068" y="6496842"/>
            <a:ext cx="4815417" cy="208758"/>
          </a:xfrm>
        </p:spPr>
        <p:txBody>
          <a:bodyPr/>
          <a:lstStyle>
            <a:lvl1pPr>
              <a:defRPr b="1">
                <a:solidFill>
                  <a:srgbClr val="9E9E98"/>
                </a:solidFill>
              </a:defRPr>
            </a:lvl1pPr>
            <a:lvl2pPr>
              <a:defRPr b="1">
                <a:solidFill>
                  <a:srgbClr val="9E9E98"/>
                </a:solidFill>
              </a:defRPr>
            </a:lvl2pPr>
            <a:lvl3pPr>
              <a:defRPr b="1">
                <a:solidFill>
                  <a:srgbClr val="9E9E98"/>
                </a:solidFill>
              </a:defRPr>
            </a:lvl3pPr>
            <a:lvl4pPr>
              <a:defRPr b="1">
                <a:solidFill>
                  <a:srgbClr val="9E9E98"/>
                </a:solidFill>
              </a:defRPr>
            </a:lvl4pPr>
            <a:lvl5pPr>
              <a:defRPr b="1">
                <a:solidFill>
                  <a:srgbClr val="9E9E98"/>
                </a:solidFill>
              </a:defRPr>
            </a:lvl5pPr>
            <a:lvl6pPr>
              <a:defRPr b="1">
                <a:solidFill>
                  <a:srgbClr val="9E9E98"/>
                </a:solidFill>
              </a:defRPr>
            </a:lvl6pPr>
            <a:lvl7pPr>
              <a:defRPr b="1">
                <a:solidFill>
                  <a:srgbClr val="9E9E98"/>
                </a:solidFill>
              </a:defRPr>
            </a:lvl7pPr>
            <a:lvl8pPr>
              <a:defRPr b="1">
                <a:solidFill>
                  <a:srgbClr val="9E9E98"/>
                </a:solidFill>
              </a:defRPr>
            </a:lvl8pPr>
            <a:lvl9pPr>
              <a:defRPr b="1">
                <a:solidFill>
                  <a:srgbClr val="9E9E98"/>
                </a:solidFill>
              </a:defRPr>
            </a:lvl9pPr>
          </a:lstStyle>
          <a:p>
            <a:pPr indent="-2743200"/>
            <a:r>
              <a:rPr lang="en-US"/>
              <a:t>Modify with Insert &gt; Header &amp; Footer</a:t>
            </a:r>
          </a:p>
        </p:txBody>
      </p:sp>
    </p:spTree>
    <p:extLst>
      <p:ext uri="{BB962C8B-B14F-4D97-AF65-F5344CB8AC3E}">
        <p14:creationId xmlns:p14="http://schemas.microsoft.com/office/powerpoint/2010/main" val="39425083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38333C-EDE7-2943-9AD7-41B1B922D36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1D38333C-EDE7-2943-9AD7-41B1B922D36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0" y="0"/>
            <a:ext cx="12192000" cy="6858000"/>
          </a:xfrm>
          <a:solidFill>
            <a:schemeClr val="tx1"/>
          </a:solidFill>
        </p:spPr>
        <p:txBody>
          <a:bodyPr/>
          <a:lstStyle>
            <a:lvl1pPr algn="r">
              <a:defRPr sz="1200">
                <a:solidFill>
                  <a:srgbClr val="FFFF00"/>
                </a:solidFill>
              </a:defRPr>
            </a:lvl1pPr>
          </a:lstStyle>
          <a:p>
            <a:br>
              <a:rPr lang="en-US"/>
            </a:br>
            <a:endParaRPr lang="en-US"/>
          </a:p>
        </p:txBody>
      </p:sp>
      <p:sp>
        <p:nvSpPr>
          <p:cNvPr id="2" name="Title 1"/>
          <p:cNvSpPr>
            <a:spLocks noGrp="1"/>
          </p:cNvSpPr>
          <p:nvPr>
            <p:ph type="ctrTitle" hasCustomPrompt="1"/>
          </p:nvPr>
        </p:nvSpPr>
        <p:spPr>
          <a:xfrm>
            <a:off x="504825" y="2097741"/>
            <a:ext cx="7419975" cy="2008094"/>
          </a:xfrm>
          <a:solidFill>
            <a:schemeClr val="tx1"/>
          </a:solidFill>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567048"/>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1" name="Picture 20">
            <a:extLst>
              <a:ext uri="{FF2B5EF4-FFF2-40B4-BE49-F238E27FC236}">
                <a16:creationId xmlns:a16="http://schemas.microsoft.com/office/drawing/2014/main" id="{7AE7D5DD-12CB-4E48-83AD-E7CB42D9CF9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5512" y="5582378"/>
            <a:ext cx="3505200" cy="736600"/>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428608"/>
            <a:ext cx="3505201" cy="457200"/>
          </a:xfrm>
        </p:spPr>
        <p:txBody>
          <a:bodyPr/>
          <a:lstStyle>
            <a:lvl1pPr>
              <a:defRPr sz="18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Tree>
    <p:extLst>
      <p:ext uri="{BB962C8B-B14F-4D97-AF65-F5344CB8AC3E}">
        <p14:creationId xmlns:p14="http://schemas.microsoft.com/office/powerpoint/2010/main" val="71004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629577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Img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p:nvPr>
        </p:nvSpPr>
        <p:spPr>
          <a:xfrm>
            <a:off x="504825" y="457201"/>
            <a:ext cx="5143286" cy="324444"/>
          </a:xfrm>
        </p:spPr>
        <p:txBody>
          <a:bodyPr vert="horz"/>
          <a:lstStyle>
            <a:lvl1pPr>
              <a:defRPr sz="2000" b="1">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504825" y="1011250"/>
            <a:ext cx="5146674" cy="509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11" name="Text Placeholder 3">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495513"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296105698"/>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76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3068972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99381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ACFC3BC0-4B2D-4533-89DF-B368ACCDD306}" type="slidenum">
              <a:rPr lang="en-US" altLang="en-US" smtClean="0"/>
              <a:pPr>
                <a:defRPr/>
              </a:pPr>
              <a:t>‹#›</a:t>
            </a:fld>
            <a:endParaRPr lang="en-US" altLang="en-US"/>
          </a:p>
        </p:txBody>
      </p:sp>
    </p:spTree>
    <p:extLst>
      <p:ext uri="{BB962C8B-B14F-4D97-AF65-F5344CB8AC3E}">
        <p14:creationId xmlns:p14="http://schemas.microsoft.com/office/powerpoint/2010/main" val="415454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ub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475768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4" name="Title Text"/>
          <p:cNvSpPr txBox="1">
            <a:spLocks noGrp="1"/>
          </p:cNvSpPr>
          <p:nvPr>
            <p:ph type="title"/>
          </p:nvPr>
        </p:nvSpPr>
        <p:spPr>
          <a:xfrm>
            <a:off x="1013578" y="330700"/>
            <a:ext cx="10198708" cy="751939"/>
          </a:xfrm>
          <a:prstGeom prst="rect">
            <a:avLst/>
          </a:prstGeom>
        </p:spPr>
        <p:txBody>
          <a:bodyPr/>
          <a:lstStyle/>
          <a:p>
            <a:r>
              <a:t>Title Text</a:t>
            </a:r>
          </a:p>
        </p:txBody>
      </p:sp>
      <p:sp>
        <p:nvSpPr>
          <p:cNvPr id="45" name="Body Level One…"/>
          <p:cNvSpPr txBox="1">
            <a:spLocks noGrp="1"/>
          </p:cNvSpPr>
          <p:nvPr>
            <p:ph type="body" sz="half" idx="1"/>
          </p:nvPr>
        </p:nvSpPr>
        <p:spPr>
          <a:xfrm>
            <a:off x="1013580" y="1223452"/>
            <a:ext cx="4949375" cy="4525963"/>
          </a:xfrm>
          <a:prstGeom prst="rect">
            <a:avLst/>
          </a:prstGeom>
        </p:spPr>
        <p:txBody>
          <a:bodyPr/>
          <a:lstStyle>
            <a:lvl1pPr>
              <a:spcBef>
                <a:spcPts val="600"/>
              </a:spcBef>
              <a:defRPr sz="2800"/>
            </a:lvl1pPr>
            <a:lvl2pPr marL="790535" indent="-333358">
              <a:spcBef>
                <a:spcPts val="600"/>
              </a:spcBef>
              <a:defRPr sz="2800"/>
            </a:lvl2pPr>
            <a:lvl3pPr marL="1234377" indent="-320023">
              <a:spcBef>
                <a:spcPts val="600"/>
              </a:spcBef>
              <a:defRPr sz="2800"/>
            </a:lvl3pPr>
            <a:lvl4pPr marL="1727114" indent="-355582">
              <a:spcBef>
                <a:spcPts val="600"/>
              </a:spcBef>
              <a:defRPr sz="2800"/>
            </a:lvl4pPr>
            <a:lvl5pPr marL="2184291" indent="-35558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xfrm>
            <a:off x="8367186" y="6356351"/>
            <a:ext cx="432047" cy="370840"/>
          </a:xfrm>
          <a:prstGeom prst="rect">
            <a:avLst/>
          </a:prstGeom>
        </p:spPr>
        <p:txBody>
          <a:bodyPr/>
          <a:lstStyle>
            <a:lvl1pPr>
              <a:defRPr>
                <a:latin typeface="Corbel"/>
                <a:ea typeface="Corbel"/>
                <a:cs typeface="Corbel"/>
                <a:sym typeface="Corbel"/>
              </a:defRPr>
            </a:lvl1pPr>
          </a:lstStyle>
          <a:p>
            <a:pPr defTabSz="457189">
              <a:defRPr/>
            </a:pPr>
            <a:fld id="{86CB4B4D-7CA3-9044-876B-883B54F8677D}" type="slidenum">
              <a:rPr lang="en-US" smtClean="0">
                <a:solidFill>
                  <a:srgbClr val="FFFFFF"/>
                </a:solidFill>
              </a:rPr>
              <a:pPr defTabSz="457189">
                <a:defRPr/>
              </a:pPr>
              <a:t>‹#›</a:t>
            </a:fld>
            <a:endParaRPr lang="en-US">
              <a:solidFill>
                <a:srgbClr val="FFFFFF"/>
              </a:solidFill>
            </a:endParaRPr>
          </a:p>
        </p:txBody>
      </p:sp>
    </p:spTree>
    <p:extLst>
      <p:ext uri="{BB962C8B-B14F-4D97-AF65-F5344CB8AC3E}">
        <p14:creationId xmlns:p14="http://schemas.microsoft.com/office/powerpoint/2010/main" val="83754030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33119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4158919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93043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8435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386830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41372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832256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2835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43591CA1-DC0C-451B-B902-62D88AADA313}" type="slidenum">
              <a:rPr lang="en-US" altLang="en-US" smtClean="0"/>
              <a:pPr>
                <a:defRPr/>
              </a:pPr>
              <a:t>‹#›</a:t>
            </a:fld>
            <a:endParaRPr lang="en-US" altLang="en-US"/>
          </a:p>
        </p:txBody>
      </p:sp>
    </p:spTree>
    <p:extLst>
      <p:ext uri="{BB962C8B-B14F-4D97-AF65-F5344CB8AC3E}">
        <p14:creationId xmlns:p14="http://schemas.microsoft.com/office/powerpoint/2010/main" val="2864791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67431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66970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670009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Text Placeholder 3">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2896601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35864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887234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DAB8C990-8E49-0643-A666-AC83EC809EFD}"/>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8365" t="7796" r="27297" b="27680"/>
          <a:stretch/>
        </p:blipFill>
        <p:spPr>
          <a:xfrm>
            <a:off x="5923722" y="0"/>
            <a:ext cx="6268278" cy="6858000"/>
          </a:xfrm>
          <a:prstGeom prst="rect">
            <a:avLst/>
          </a:prstGeom>
        </p:spPr>
      </p:pic>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143940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DAB8C990-8E49-0643-A666-AC83EC809EFD}"/>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8365" t="7796" r="27297" b="27680"/>
          <a:stretch/>
        </p:blipFill>
        <p:spPr>
          <a:xfrm>
            <a:off x="5923722" y="0"/>
            <a:ext cx="6268278" cy="6858000"/>
          </a:xfrm>
          <a:prstGeom prst="rect">
            <a:avLst/>
          </a:prstGeom>
        </p:spPr>
      </p:pic>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25323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5EBA09C0-B793-4B55-B5E2-F1B6294DCA62}" type="slidenum">
              <a:rPr lang="en-US" altLang="en-US" smtClean="0"/>
              <a:pPr>
                <a:defRPr/>
              </a:pPr>
              <a:t>‹#›</a:t>
            </a:fld>
            <a:endParaRPr lang="en-US" altLang="en-US"/>
          </a:p>
        </p:txBody>
      </p:sp>
    </p:spTree>
    <p:extLst>
      <p:ext uri="{BB962C8B-B14F-4D97-AF65-F5344CB8AC3E}">
        <p14:creationId xmlns:p14="http://schemas.microsoft.com/office/powerpoint/2010/main" val="278303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A7F7DFB7-14B2-4170-8708-E9F16D0EDBE2}" type="slidenum">
              <a:rPr lang="en-US" altLang="en-US" smtClean="0"/>
              <a:pPr>
                <a:defRPr/>
              </a:pPr>
              <a:t>‹#›</a:t>
            </a:fld>
            <a:endParaRPr lang="en-US" altLang="en-US"/>
          </a:p>
        </p:txBody>
      </p:sp>
    </p:spTree>
    <p:extLst>
      <p:ext uri="{BB962C8B-B14F-4D97-AF65-F5344CB8AC3E}">
        <p14:creationId xmlns:p14="http://schemas.microsoft.com/office/powerpoint/2010/main" val="26038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55E190FD-5316-4F92-806F-A25A735AF6AC}" type="slidenum">
              <a:rPr lang="en-US" altLang="en-US" smtClean="0"/>
              <a:pPr>
                <a:defRPr/>
              </a:pPr>
              <a:t>‹#›</a:t>
            </a:fld>
            <a:endParaRPr lang="en-US" altLang="en-US"/>
          </a:p>
        </p:txBody>
      </p:sp>
    </p:spTree>
    <p:extLst>
      <p:ext uri="{BB962C8B-B14F-4D97-AF65-F5344CB8AC3E}">
        <p14:creationId xmlns:p14="http://schemas.microsoft.com/office/powerpoint/2010/main" val="280981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B60F5FB5-40A5-44FE-8F19-6D2EB0FD66FC}" type="slidenum">
              <a:rPr lang="en-US" altLang="en-US" smtClean="0"/>
              <a:pPr>
                <a:defRPr/>
              </a:pPr>
              <a:t>‹#›</a:t>
            </a:fld>
            <a:endParaRPr lang="en-US" altLang="en-US"/>
          </a:p>
        </p:txBody>
      </p:sp>
    </p:spTree>
    <p:extLst>
      <p:ext uri="{BB962C8B-B14F-4D97-AF65-F5344CB8AC3E}">
        <p14:creationId xmlns:p14="http://schemas.microsoft.com/office/powerpoint/2010/main" val="737522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7A9DF53C-7D64-46B7-BB1F-D74BEEDB25C1}" type="slidenum">
              <a:rPr lang="en-US" altLang="en-US" smtClean="0"/>
              <a:pPr>
                <a:defRPr/>
              </a:pPr>
              <a:t>‹#›</a:t>
            </a:fld>
            <a:endParaRPr lang="en-US" altLang="en-US"/>
          </a:p>
        </p:txBody>
      </p:sp>
    </p:spTree>
    <p:extLst>
      <p:ext uri="{BB962C8B-B14F-4D97-AF65-F5344CB8AC3E}">
        <p14:creationId xmlns:p14="http://schemas.microsoft.com/office/powerpoint/2010/main" val="20035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B5CE3113-C51F-4CC2-A4FB-4C51429D1879}" type="slidenum">
              <a:rPr lang="en-US" altLang="en-US" smtClean="0"/>
              <a:pPr>
                <a:defRPr/>
              </a:pPr>
              <a:t>‹#›</a:t>
            </a:fld>
            <a:endParaRPr lang="en-US" altLang="en-US"/>
          </a:p>
        </p:txBody>
      </p:sp>
    </p:spTree>
    <p:extLst>
      <p:ext uri="{BB962C8B-B14F-4D97-AF65-F5344CB8AC3E}">
        <p14:creationId xmlns:p14="http://schemas.microsoft.com/office/powerpoint/2010/main" val="26743751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2.xml"/><Relationship Id="rId1" Type="http://schemas.openxmlformats.org/officeDocument/2006/relationships/slideLayout" Target="../slideLayouts/slideLayout37.xml"/><Relationship Id="rId5" Type="http://schemas.openxmlformats.org/officeDocument/2006/relationships/image" Target="../media/image11.emf"/><Relationship Id="rId4" Type="http://schemas.openxmlformats.org/officeDocument/2006/relationships/oleObject" Target="../embeddings/oleObject6.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19B69A5-5077-4131-A291-EF63305BC6E0}" type="slidenum">
              <a:rPr lang="en-US" altLang="en-US" smtClean="0"/>
              <a:pPr>
                <a:defRPr/>
              </a:pPr>
              <a:t>‹#›</a:t>
            </a:fld>
            <a:endParaRPr lang="en-US" alt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39"/>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BF188A70-5433-A926-6E90-CDD82AFE98AA}"/>
              </a:ext>
            </a:extLst>
          </p:cNvPr>
          <p:cNvSpPr/>
          <p:nvPr userDrawn="1"/>
        </p:nvSpPr>
        <p:spPr>
          <a:xfrm>
            <a:off x="1714500" y="29388"/>
            <a:ext cx="1265938" cy="307777"/>
          </a:xfrm>
          <a:prstGeom prst="rect">
            <a:avLst/>
          </a:prstGeom>
          <a:solidFill>
            <a:srgbClr val="7A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563301"/>
      </p:ext>
    </p:extLst>
  </p:cSld>
  <p:clrMap bg1="lt1" tx1="dk1" bg2="lt2" tx2="dk2" accent1="accent1" accent2="accent2" accent3="accent3" accent4="accent4" accent5="accent5" accent6="accent6" hlink="hlink" folHlink="folHlink"/>
  <p:sldLayoutIdLst>
    <p:sldLayoutId id="2147496127" r:id="rId1"/>
    <p:sldLayoutId id="2147496128" r:id="rId2"/>
    <p:sldLayoutId id="2147496129" r:id="rId3"/>
    <p:sldLayoutId id="2147496130" r:id="rId4"/>
    <p:sldLayoutId id="2147496131" r:id="rId5"/>
    <p:sldLayoutId id="2147496132" r:id="rId6"/>
    <p:sldLayoutId id="2147496133" r:id="rId7"/>
    <p:sldLayoutId id="2147496134" r:id="rId8"/>
    <p:sldLayoutId id="2147496135" r:id="rId9"/>
    <p:sldLayoutId id="2147496136" r:id="rId10"/>
    <p:sldLayoutId id="2147496137" r:id="rId11"/>
    <p:sldLayoutId id="2147496152" r:id="rId12"/>
    <p:sldLayoutId id="2147496153" r:id="rId13"/>
    <p:sldLayoutId id="2147496154" r:id="rId14"/>
    <p:sldLayoutId id="2147496156" r:id="rId15"/>
    <p:sldLayoutId id="2147496157" r:id="rId16"/>
    <p:sldLayoutId id="2147496158" r:id="rId17"/>
    <p:sldLayoutId id="2147496159" r:id="rId18"/>
    <p:sldLayoutId id="2147496162" r:id="rId19"/>
    <p:sldLayoutId id="2147496163" r:id="rId20"/>
    <p:sldLayoutId id="2147496164" r:id="rId21"/>
    <p:sldLayoutId id="2147496165" r:id="rId22"/>
    <p:sldLayoutId id="2147496166" r:id="rId23"/>
    <p:sldLayoutId id="2147496167" r:id="rId24"/>
    <p:sldLayoutId id="2147496168" r:id="rId25"/>
    <p:sldLayoutId id="2147496169" r:id="rId26"/>
    <p:sldLayoutId id="2147496170" r:id="rId27"/>
    <p:sldLayoutId id="2147496171" r:id="rId28"/>
    <p:sldLayoutId id="2147496172" r:id="rId29"/>
    <p:sldLayoutId id="2147496173" r:id="rId30"/>
    <p:sldLayoutId id="2147496174" r:id="rId31"/>
    <p:sldLayoutId id="2147496175" r:id="rId32"/>
    <p:sldLayoutId id="2147496176" r:id="rId33"/>
    <p:sldLayoutId id="2147496177" r:id="rId34"/>
    <p:sldLayoutId id="2147496178" r:id="rId35"/>
    <p:sldLayoutId id="2147496180" r:id="rId36"/>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30A0C78-5224-034D-8AA8-8CF1E63A15EF}"/>
              </a:ext>
            </a:extLst>
          </p:cNvPr>
          <p:cNvGraphicFramePr>
            <a:graphicFrameLocks noChangeAspect="1"/>
          </p:cNvGraphicFramePr>
          <p:nvPr>
            <p:custDataLst>
              <p:tags r:id="rId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630A0C78-5224-034D-8AA8-8CF1E63A15E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81932876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79.tiff"/><Relationship Id="rId4" Type="http://schemas.openxmlformats.org/officeDocument/2006/relationships/image" Target="../media/image78.tiff"/></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81.emf"/></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21.emf"/><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customXml" Target="../ink/ink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0.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customXml" Target="../ink/ink3.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33.xml"/><Relationship Id="rId6" Type="http://schemas.openxmlformats.org/officeDocument/2006/relationships/chart" Target="../charts/chart2.xml"/><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936E259B-D822-D79D-7652-43BC896E3C5F}"/>
              </a:ext>
            </a:extLst>
          </p:cNvPr>
          <p:cNvSpPr txBox="1">
            <a:spLocks noChangeArrowheads="1"/>
          </p:cNvSpPr>
          <p:nvPr/>
        </p:nvSpPr>
        <p:spPr>
          <a:xfrm>
            <a:off x="457200" y="2095076"/>
            <a:ext cx="8991600" cy="2133600"/>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t>Biology of Breast Pathogenesis and</a:t>
            </a:r>
          </a:p>
          <a:p>
            <a:pPr marL="0" marR="0" lvl="0" indent="0" algn="l" defTabSz="914400" rtl="0" eaLnBrk="1" fontAlgn="base" latinLnBrk="0" hangingPunct="1">
              <a:lnSpc>
                <a:spcPct val="90000"/>
              </a:lnSpc>
              <a:spcBef>
                <a:spcPct val="0"/>
              </a:spcBef>
              <a:spcAft>
                <a:spcPct val="0"/>
              </a:spcAft>
              <a:buClrTx/>
              <a:buSzTx/>
              <a:buFontTx/>
              <a:buNone/>
              <a:tabLst/>
              <a:defRPr/>
            </a:pPr>
            <a:r>
              <a:rPr lang="en-US" altLang="en-US" sz="2800" dirty="0">
                <a:sym typeface="Symbol" pitchFamily="2" charset="2"/>
              </a:rPr>
              <a:t>Key Molecular Pathways</a:t>
            </a:r>
            <a:br>
              <a:rPr kumimoji="0" lang="en-US" altLang="en-US" sz="1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sym typeface="Symbol" pitchFamily="2" charset="2"/>
              </a:rPr>
            </a:br>
            <a:endParaRPr kumimoji="0" lang="en-US" altLang="en-US" sz="1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sym typeface="Symbol" pitchFamily="2" charset="2"/>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Pedram Razavi, MD, PhD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Medical Oncologist, Breast Medicine Service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Director, Breast Translational Program and Breast Molecular Tumor Board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rPr>
              <a:t>Scientific Director, MSK Global Research Program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p:txBody>
      </p:sp>
    </p:spTree>
    <p:extLst>
      <p:ext uri="{BB962C8B-B14F-4D97-AF65-F5344CB8AC3E}">
        <p14:creationId xmlns:p14="http://schemas.microsoft.com/office/powerpoint/2010/main" val="806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FBB236-BE44-20A1-6031-5001D6B1641E}"/>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Title 1"/>
          <p:cNvSpPr txBox="1">
            <a:spLocks noGrp="1"/>
          </p:cNvSpPr>
          <p:nvPr>
            <p:ph type="title"/>
          </p:nvPr>
        </p:nvSpPr>
        <p:spPr>
          <a:xfrm>
            <a:off x="503789" y="791025"/>
            <a:ext cx="10697612" cy="555813"/>
          </a:xfrm>
          <a:prstGeom prst="rect">
            <a:avLst/>
          </a:prstGeom>
        </p:spPr>
        <p:txBody>
          <a:bodyPr anchor="ctr">
            <a:normAutofit fontScale="90000"/>
          </a:bodyPr>
          <a:lstStyle>
            <a:lvl1pPr>
              <a:defRPr sz="2300">
                <a:latin typeface="Arial"/>
                <a:ea typeface="Arial"/>
                <a:cs typeface="Arial"/>
                <a:sym typeface="Arial"/>
              </a:defRPr>
            </a:lvl1pPr>
          </a:lstStyle>
          <a:p>
            <a:pPr algn="l"/>
            <a:r>
              <a:rPr sz="2200" dirty="0"/>
              <a:t>MAPK and transcription factors alterations </a:t>
            </a:r>
            <a:r>
              <a:rPr lang="en-US" sz="2200" dirty="0"/>
              <a:t>enriched </a:t>
            </a:r>
            <a:r>
              <a:rPr sz="2200" dirty="0"/>
              <a:t>in endocrine resistant tumors</a:t>
            </a:r>
            <a:r>
              <a:rPr lang="en-US" sz="2200" dirty="0"/>
              <a:t> and mutually exclusive with </a:t>
            </a:r>
            <a:r>
              <a:rPr lang="en-US" sz="2200" i="1" dirty="0"/>
              <a:t>ESR1</a:t>
            </a:r>
            <a:r>
              <a:rPr lang="en-US" sz="2200" dirty="0"/>
              <a:t> hotspots</a:t>
            </a:r>
            <a:endParaRPr sz="2200" dirty="0"/>
          </a:p>
        </p:txBody>
      </p:sp>
      <p:sp>
        <p:nvSpPr>
          <p:cNvPr id="4" name="Text Placeholder 3">
            <a:extLst>
              <a:ext uri="{FF2B5EF4-FFF2-40B4-BE49-F238E27FC236}">
                <a16:creationId xmlns:a16="http://schemas.microsoft.com/office/drawing/2014/main" id="{CD53B219-183B-004A-9FAC-D908A3529BCA}"/>
              </a:ext>
            </a:extLst>
          </p:cNvPr>
          <p:cNvSpPr>
            <a:spLocks noGrp="1"/>
          </p:cNvSpPr>
          <p:nvPr>
            <p:ph type="body" idx="12"/>
          </p:nvPr>
        </p:nvSpPr>
        <p:spPr>
          <a:xfrm>
            <a:off x="503789" y="469997"/>
            <a:ext cx="11184422" cy="295276"/>
          </a:xfrm>
        </p:spPr>
        <p:txBody>
          <a:bodyPr>
            <a:normAutofit fontScale="85000" lnSpcReduction="20000"/>
          </a:bodyPr>
          <a:lstStyle/>
          <a:p>
            <a:r>
              <a:rPr lang="en-US" dirty="0">
                <a:latin typeface="Arial" panose="020B0604020202020204" pitchFamily="34" charset="0"/>
                <a:cs typeface="Arial" panose="020B0604020202020204" pitchFamily="34" charset="0"/>
              </a:rPr>
              <a:t>Endocrine resistance </a:t>
            </a:r>
          </a:p>
        </p:txBody>
      </p:sp>
      <p:pic>
        <p:nvPicPr>
          <p:cNvPr id="629" name="Picture 1" descr="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03" y="1413905"/>
            <a:ext cx="4427591" cy="4427591"/>
          </a:xfrm>
          <a:prstGeom prst="rect">
            <a:avLst/>
          </a:prstGeom>
          <a:ln w="12700">
            <a:miter lim="400000"/>
          </a:ln>
        </p:spPr>
      </p:pic>
      <p:pic>
        <p:nvPicPr>
          <p:cNvPr id="8" name="Picture 7" descr="Picture 7">
            <a:extLst>
              <a:ext uri="{FF2B5EF4-FFF2-40B4-BE49-F238E27FC236}">
                <a16:creationId xmlns:a16="http://schemas.microsoft.com/office/drawing/2014/main" id="{061C2154-C13D-8246-A078-6591DCC75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94" y="1764806"/>
            <a:ext cx="7106603" cy="4076690"/>
          </a:xfrm>
          <a:prstGeom prst="rect">
            <a:avLst/>
          </a:prstGeom>
          <a:ln w="12700">
            <a:miter lim="400000"/>
          </a:ln>
        </p:spPr>
      </p:pic>
      <p:sp>
        <p:nvSpPr>
          <p:cNvPr id="10" name="TextBox 2">
            <a:extLst>
              <a:ext uri="{FF2B5EF4-FFF2-40B4-BE49-F238E27FC236}">
                <a16:creationId xmlns:a16="http://schemas.microsoft.com/office/drawing/2014/main" id="{E12356AC-4A9D-BE43-9610-E4224C7D9737}"/>
              </a:ext>
            </a:extLst>
          </p:cNvPr>
          <p:cNvSpPr txBox="1"/>
          <p:nvPr/>
        </p:nvSpPr>
        <p:spPr>
          <a:xfrm>
            <a:off x="6265904" y="5862092"/>
            <a:ext cx="520320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sz="1600" dirty="0">
                <a:latin typeface="Arial" panose="020B0604020202020204" pitchFamily="34" charset="0"/>
                <a:cs typeface="Arial" panose="020B0604020202020204" pitchFamily="34" charset="0"/>
              </a:rPr>
              <a:t>151/564 of </a:t>
            </a:r>
            <a:r>
              <a:rPr sz="1600" i="1" dirty="0">
                <a:latin typeface="Arial" panose="020B0604020202020204" pitchFamily="34" charset="0"/>
                <a:cs typeface="Arial" panose="020B0604020202020204" pitchFamily="34" charset="0"/>
              </a:rPr>
              <a:t>ERS1</a:t>
            </a:r>
            <a:r>
              <a:rPr sz="1600" dirty="0">
                <a:latin typeface="Arial" panose="020B0604020202020204" pitchFamily="34" charset="0"/>
                <a:cs typeface="Arial" panose="020B0604020202020204" pitchFamily="34" charset="0"/>
              </a:rPr>
              <a:t> WT endocrine resistant tumors harbored alterations in MAPK pathway or TF </a:t>
            </a:r>
          </a:p>
        </p:txBody>
      </p:sp>
      <p:sp>
        <p:nvSpPr>
          <p:cNvPr id="12" name="TextBox 2">
            <a:extLst>
              <a:ext uri="{FF2B5EF4-FFF2-40B4-BE49-F238E27FC236}">
                <a16:creationId xmlns:a16="http://schemas.microsoft.com/office/drawing/2014/main" id="{51EAF236-F54E-4F4B-B961-A3D5A222AE76}"/>
              </a:ext>
            </a:extLst>
          </p:cNvPr>
          <p:cNvSpPr txBox="1"/>
          <p:nvPr/>
        </p:nvSpPr>
        <p:spPr>
          <a:xfrm>
            <a:off x="992986" y="5862092"/>
            <a:ext cx="375291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sz="1600" dirty="0">
                <a:latin typeface="Arial" panose="020B0604020202020204" pitchFamily="34" charset="0"/>
                <a:cs typeface="Arial" panose="020B0604020202020204" pitchFamily="34" charset="0"/>
              </a:rPr>
              <a:t>1501 HR+/HER2- </a:t>
            </a:r>
          </a:p>
          <a:p>
            <a:r>
              <a:rPr lang="en-US" sz="1600" dirty="0">
                <a:latin typeface="Arial" panose="020B0604020202020204" pitchFamily="34" charset="0"/>
                <a:cs typeface="Arial" panose="020B0604020202020204" pitchFamily="34" charset="0"/>
              </a:rPr>
              <a:t>692 post-endocrine therapy tumors </a:t>
            </a:r>
          </a:p>
        </p:txBody>
      </p:sp>
      <p:sp>
        <p:nvSpPr>
          <p:cNvPr id="2" name="TextBox 1">
            <a:extLst>
              <a:ext uri="{FF2B5EF4-FFF2-40B4-BE49-F238E27FC236}">
                <a16:creationId xmlns:a16="http://schemas.microsoft.com/office/drawing/2014/main" id="{03C34E15-B777-665D-13B7-A045A69196FA}"/>
              </a:ext>
            </a:extLst>
          </p:cNvPr>
          <p:cNvSpPr txBox="1"/>
          <p:nvPr/>
        </p:nvSpPr>
        <p:spPr>
          <a:xfrm>
            <a:off x="4123836" y="6581001"/>
            <a:ext cx="3944329"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2018;34(3):427-438.e6.</a:t>
            </a:r>
          </a:p>
        </p:txBody>
      </p:sp>
    </p:spTree>
    <p:extLst>
      <p:ext uri="{BB962C8B-B14F-4D97-AF65-F5344CB8AC3E}">
        <p14:creationId xmlns:p14="http://schemas.microsoft.com/office/powerpoint/2010/main" val="158697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A5E81E-0297-DF4D-2DC6-73A6DA5C8F33}"/>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6" name="Rectangle 6"/>
          <p:cNvSpPr/>
          <p:nvPr/>
        </p:nvSpPr>
        <p:spPr>
          <a:xfrm>
            <a:off x="8895512" y="1821284"/>
            <a:ext cx="672895" cy="597827"/>
          </a:xfrm>
          <a:prstGeom prst="rect">
            <a:avLst/>
          </a:prstGeom>
          <a:solidFill>
            <a:srgbClr val="FFFFFF"/>
          </a:solidFill>
          <a:ln w="12700">
            <a:miter lim="400000"/>
          </a:ln>
        </p:spPr>
        <p:txBody>
          <a:bodyPr lIns="45719" rIns="45719" anchor="ctr"/>
          <a:lstStyle/>
          <a:p>
            <a:pPr algn="ctr">
              <a:defRPr>
                <a:solidFill>
                  <a:srgbClr val="FFFFFF"/>
                </a:solidFill>
              </a:defRPr>
            </a:pPr>
            <a:endParaRPr>
              <a:latin typeface="Arial" panose="020B0604020202020204" pitchFamily="34" charset="0"/>
              <a:cs typeface="Arial" panose="020B0604020202020204" pitchFamily="34" charset="0"/>
            </a:endParaRPr>
          </a:p>
        </p:txBody>
      </p:sp>
      <p:pic>
        <p:nvPicPr>
          <p:cNvPr id="8" name="Picture 5" descr="Picture 5">
            <a:extLst>
              <a:ext uri="{FF2B5EF4-FFF2-40B4-BE49-F238E27FC236}">
                <a16:creationId xmlns:a16="http://schemas.microsoft.com/office/drawing/2014/main" id="{E9E0FADE-7844-AB45-8F45-F66DC3AEE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897" y="1821284"/>
            <a:ext cx="8690070" cy="3702548"/>
          </a:xfrm>
          <a:prstGeom prst="rect">
            <a:avLst/>
          </a:prstGeom>
          <a:ln w="12700">
            <a:miter lim="400000"/>
          </a:ln>
        </p:spPr>
      </p:pic>
      <p:sp>
        <p:nvSpPr>
          <p:cNvPr id="3" name="Title 2">
            <a:extLst>
              <a:ext uri="{FF2B5EF4-FFF2-40B4-BE49-F238E27FC236}">
                <a16:creationId xmlns:a16="http://schemas.microsoft.com/office/drawing/2014/main" id="{8E71A205-BB69-4446-A53E-FC80F2423014}"/>
              </a:ext>
            </a:extLst>
          </p:cNvPr>
          <p:cNvSpPr>
            <a:spLocks noGrp="1"/>
          </p:cNvSpPr>
          <p:nvPr>
            <p:ph type="title"/>
          </p:nvPr>
        </p:nvSpPr>
        <p:spPr>
          <a:xfrm>
            <a:off x="0" y="775881"/>
            <a:ext cx="12192000" cy="752475"/>
          </a:xfrm>
        </p:spPr>
        <p:txBody>
          <a:bodyPr/>
          <a:lstStyle/>
          <a:p>
            <a:pPr algn="ctr"/>
            <a:r>
              <a:rPr lang="en-US" sz="2400" dirty="0">
                <a:solidFill>
                  <a:schemeClr val="tx1"/>
                </a:solidFill>
              </a:rPr>
              <a:t>MAPK and TF alterations associated with poor response to endocrine therapy</a:t>
            </a:r>
          </a:p>
        </p:txBody>
      </p:sp>
      <p:sp>
        <p:nvSpPr>
          <p:cNvPr id="2" name="TextBox 1">
            <a:extLst>
              <a:ext uri="{FF2B5EF4-FFF2-40B4-BE49-F238E27FC236}">
                <a16:creationId xmlns:a16="http://schemas.microsoft.com/office/drawing/2014/main" id="{5DFBBEB1-6BA0-9059-637A-37CBDC62B9D3}"/>
              </a:ext>
            </a:extLst>
          </p:cNvPr>
          <p:cNvSpPr txBox="1"/>
          <p:nvPr/>
        </p:nvSpPr>
        <p:spPr>
          <a:xfrm>
            <a:off x="4123836" y="6581001"/>
            <a:ext cx="3944329"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2018;34(3):427-438.e6.</a:t>
            </a:r>
          </a:p>
        </p:txBody>
      </p:sp>
    </p:spTree>
    <p:extLst>
      <p:ext uri="{BB962C8B-B14F-4D97-AF65-F5344CB8AC3E}">
        <p14:creationId xmlns:p14="http://schemas.microsoft.com/office/powerpoint/2010/main" val="165714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666FA-7609-899D-E42E-A227DF3E951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13" name="Picture 11" descr="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88" y="1561216"/>
            <a:ext cx="11472537" cy="4161381"/>
          </a:xfrm>
          <a:prstGeom prst="rect">
            <a:avLst/>
          </a:prstGeom>
          <a:ln w="12700">
            <a:miter lim="400000"/>
          </a:ln>
        </p:spPr>
      </p:pic>
      <p:sp>
        <p:nvSpPr>
          <p:cNvPr id="3" name="Title 2">
            <a:extLst>
              <a:ext uri="{FF2B5EF4-FFF2-40B4-BE49-F238E27FC236}">
                <a16:creationId xmlns:a16="http://schemas.microsoft.com/office/drawing/2014/main" id="{60DED9E5-7479-7A4F-8C61-33EF69F0720A}"/>
              </a:ext>
            </a:extLst>
          </p:cNvPr>
          <p:cNvSpPr>
            <a:spLocks noGrp="1"/>
          </p:cNvSpPr>
          <p:nvPr>
            <p:ph type="title"/>
          </p:nvPr>
        </p:nvSpPr>
        <p:spPr>
          <a:xfrm>
            <a:off x="0" y="775881"/>
            <a:ext cx="12192000" cy="752475"/>
          </a:xfrm>
        </p:spPr>
        <p:txBody>
          <a:bodyPr>
            <a:noAutofit/>
          </a:bodyPr>
          <a:lstStyle/>
          <a:p>
            <a:pPr algn="ctr"/>
            <a:r>
              <a:rPr lang="en-US" sz="3200" dirty="0">
                <a:solidFill>
                  <a:schemeClr val="tx1"/>
                </a:solidFill>
                <a:cs typeface="Calibri" panose="020F0502020204030204" pitchFamily="34" charset="0"/>
              </a:rPr>
              <a:t>MAPK and TF alterations result in endocrine resistance</a:t>
            </a:r>
            <a:endParaRPr lang="en-US" sz="3200" dirty="0">
              <a:solidFill>
                <a:schemeClr val="tx1"/>
              </a:solidFill>
            </a:endParaRPr>
          </a:p>
        </p:txBody>
      </p:sp>
      <p:sp>
        <p:nvSpPr>
          <p:cNvPr id="7" name="TextBox 1">
            <a:extLst>
              <a:ext uri="{FF2B5EF4-FFF2-40B4-BE49-F238E27FC236}">
                <a16:creationId xmlns:a16="http://schemas.microsoft.com/office/drawing/2014/main" id="{0EF15D5B-06DA-E740-8AC7-A9EF2F3F2D06}"/>
              </a:ext>
            </a:extLst>
          </p:cNvPr>
          <p:cNvSpPr txBox="1"/>
          <p:nvPr/>
        </p:nvSpPr>
        <p:spPr>
          <a:xfrm>
            <a:off x="405384" y="5843203"/>
            <a:ext cx="2394243" cy="29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r>
              <a:rPr sz="1300" dirty="0">
                <a:solidFill>
                  <a:schemeClr val="bg1"/>
                </a:solidFill>
              </a:rPr>
              <a:t>Razavi </a:t>
            </a:r>
            <a:r>
              <a:rPr lang="en-US" sz="1300" dirty="0">
                <a:solidFill>
                  <a:schemeClr val="bg1"/>
                </a:solidFill>
              </a:rPr>
              <a:t>et al., </a:t>
            </a:r>
            <a:r>
              <a:rPr sz="1300" i="1" dirty="0">
                <a:solidFill>
                  <a:schemeClr val="bg1"/>
                </a:solidFill>
              </a:rPr>
              <a:t>Cancer Cell</a:t>
            </a:r>
            <a:r>
              <a:rPr sz="1300" dirty="0">
                <a:solidFill>
                  <a:schemeClr val="bg1"/>
                </a:solidFill>
              </a:rPr>
              <a:t> 2018</a:t>
            </a:r>
          </a:p>
        </p:txBody>
      </p:sp>
      <p:sp>
        <p:nvSpPr>
          <p:cNvPr id="4" name="TextBox 1">
            <a:extLst>
              <a:ext uri="{FF2B5EF4-FFF2-40B4-BE49-F238E27FC236}">
                <a16:creationId xmlns:a16="http://schemas.microsoft.com/office/drawing/2014/main" id="{811CDE06-C0A5-C956-685E-D8995DD0FAD2}"/>
              </a:ext>
            </a:extLst>
          </p:cNvPr>
          <p:cNvSpPr txBox="1"/>
          <p:nvPr/>
        </p:nvSpPr>
        <p:spPr>
          <a:xfrm>
            <a:off x="512063" y="5493502"/>
            <a:ext cx="3734267" cy="1291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76" rIns="45676">
            <a:spAutoFit/>
          </a:bodyPr>
          <a:lstStyle>
            <a:lvl1pPr>
              <a:defRPr sz="1200">
                <a:latin typeface="Arial"/>
                <a:ea typeface="Arial"/>
                <a:cs typeface="Arial"/>
                <a:sym typeface="Arial"/>
              </a:defRPr>
            </a:lvl1pPr>
          </a:lstStyle>
          <a:p>
            <a:r>
              <a:rPr lang="en-US" sz="1299" dirty="0"/>
              <a:t>Toy et al. </a:t>
            </a:r>
            <a:r>
              <a:rPr lang="en-US" sz="1299" i="1" dirty="0"/>
              <a:t>Nature Genetics,</a:t>
            </a:r>
            <a:r>
              <a:rPr lang="en-US" sz="1299" dirty="0"/>
              <a:t> 2015;</a:t>
            </a:r>
          </a:p>
          <a:p>
            <a:r>
              <a:rPr lang="en-US" sz="1299" dirty="0"/>
              <a:t>Toy et al. Cancer Discovery, 2017;</a:t>
            </a:r>
          </a:p>
          <a:p>
            <a:r>
              <a:rPr sz="1299" dirty="0"/>
              <a:t>Razavi </a:t>
            </a:r>
            <a:r>
              <a:rPr lang="en-US" sz="1299" dirty="0"/>
              <a:t>et al. </a:t>
            </a:r>
            <a:r>
              <a:rPr sz="1299" i="1" dirty="0"/>
              <a:t>Cancer Cell</a:t>
            </a:r>
            <a:r>
              <a:rPr lang="en-US" sz="1299" i="1" dirty="0"/>
              <a:t>,</a:t>
            </a:r>
            <a:r>
              <a:rPr sz="1299" dirty="0"/>
              <a:t> 2018</a:t>
            </a:r>
            <a:r>
              <a:rPr lang="en-US" sz="1299" dirty="0"/>
              <a:t>;</a:t>
            </a:r>
          </a:p>
          <a:p>
            <a:r>
              <a:rPr lang="en-US" sz="1299" dirty="0"/>
              <a:t>Xu and </a:t>
            </a:r>
            <a:r>
              <a:rPr lang="en-US" sz="1299" dirty="0" err="1"/>
              <a:t>Toska</a:t>
            </a:r>
            <a:r>
              <a:rPr lang="en-US" sz="1299" dirty="0"/>
              <a:t> et al. </a:t>
            </a:r>
            <a:r>
              <a:rPr lang="en-US" sz="1299" i="1" dirty="0"/>
              <a:t>Nature Genetics,</a:t>
            </a:r>
            <a:r>
              <a:rPr lang="en-US" sz="1299" dirty="0"/>
              <a:t> 2020;</a:t>
            </a:r>
          </a:p>
          <a:p>
            <a:r>
              <a:rPr lang="en-US" sz="1299" dirty="0" err="1"/>
              <a:t>Arruabarrena-Aristorena</a:t>
            </a:r>
            <a:r>
              <a:rPr lang="en-US" sz="1299" dirty="0"/>
              <a:t> et al. </a:t>
            </a:r>
            <a:r>
              <a:rPr lang="en-US" sz="1299" i="1" dirty="0"/>
              <a:t>Cancer Cell, </a:t>
            </a:r>
            <a:r>
              <a:rPr lang="en-US" sz="1299" dirty="0"/>
              <a:t>2020;</a:t>
            </a:r>
          </a:p>
          <a:p>
            <a:r>
              <a:rPr lang="en-US" sz="1299" dirty="0" err="1"/>
              <a:t>Toska</a:t>
            </a:r>
            <a:r>
              <a:rPr lang="en-US" sz="1299" dirty="0"/>
              <a:t> et al, in preparation.</a:t>
            </a:r>
          </a:p>
        </p:txBody>
      </p:sp>
    </p:spTree>
    <p:extLst>
      <p:ext uri="{BB962C8B-B14F-4D97-AF65-F5344CB8AC3E}">
        <p14:creationId xmlns:p14="http://schemas.microsoft.com/office/powerpoint/2010/main" val="232238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59"/>
          <p:cNvSpPr txBox="1"/>
          <p:nvPr/>
        </p:nvSpPr>
        <p:spPr>
          <a:xfrm>
            <a:off x="467496" y="447396"/>
            <a:ext cx="10515600" cy="979813"/>
          </a:xfrm>
          <a:prstGeom prst="rect">
            <a:avLst/>
          </a:prstGeom>
          <a:noFill/>
          <a:ln>
            <a:noFill/>
          </a:ln>
        </p:spPr>
        <p:txBody>
          <a:bodyPr spcFirstLastPara="1" wrap="square" lIns="91433" tIns="45700" rIns="91433" bIns="45700" anchor="ctr" anchorCtr="0">
            <a:normAutofit/>
          </a:bodyPr>
          <a:lstStyle/>
          <a:p>
            <a:pPr>
              <a:lnSpc>
                <a:spcPct val="90000"/>
              </a:lnSpc>
              <a:buClr>
                <a:schemeClr val="dk1"/>
              </a:buClr>
              <a:buSzPts val="2400"/>
            </a:pPr>
            <a:r>
              <a:rPr lang="en-US" sz="2800" b="1" i="1" dirty="0">
                <a:solidFill>
                  <a:schemeClr val="dk1"/>
                </a:solidFill>
                <a:latin typeface="Arial"/>
                <a:ea typeface="Arial"/>
                <a:cs typeface="Arial"/>
                <a:sym typeface="Arial"/>
              </a:rPr>
              <a:t>ESR1 </a:t>
            </a:r>
            <a:r>
              <a:rPr lang="en-US" sz="2800" b="1" dirty="0">
                <a:solidFill>
                  <a:schemeClr val="dk1"/>
                </a:solidFill>
                <a:latin typeface="Arial"/>
                <a:ea typeface="Arial"/>
                <a:cs typeface="Arial"/>
                <a:sym typeface="Arial"/>
              </a:rPr>
              <a:t>fusions in hormone-receptor positive breast cancer </a:t>
            </a:r>
            <a:endParaRPr lang="en-US" sz="2000" b="1" dirty="0"/>
          </a:p>
        </p:txBody>
      </p:sp>
      <p:sp>
        <p:nvSpPr>
          <p:cNvPr id="858" name="Google Shape;858;p59"/>
          <p:cNvSpPr txBox="1"/>
          <p:nvPr/>
        </p:nvSpPr>
        <p:spPr>
          <a:xfrm>
            <a:off x="635961" y="625812"/>
            <a:ext cx="10515600" cy="5440217"/>
          </a:xfrm>
          <a:prstGeom prst="rect">
            <a:avLst/>
          </a:prstGeom>
          <a:noFill/>
          <a:ln>
            <a:noFill/>
          </a:ln>
        </p:spPr>
        <p:txBody>
          <a:bodyPr spcFirstLastPara="1" wrap="square" lIns="91433" tIns="45700" rIns="91433" bIns="45700" anchor="ctr" anchorCtr="0">
            <a:normAutofit/>
          </a:bodyPr>
          <a:lstStyle/>
          <a:p>
            <a:pPr marL="457189" indent="-304792">
              <a:lnSpc>
                <a:spcPct val="90000"/>
              </a:lnSpc>
              <a:buClr>
                <a:schemeClr val="dk1"/>
              </a:buClr>
              <a:buSzPts val="1800"/>
            </a:pPr>
            <a:endParaRPr sz="2400">
              <a:solidFill>
                <a:srgbClr val="0070C0"/>
              </a:solidFill>
              <a:latin typeface="Arial"/>
              <a:ea typeface="Arial"/>
              <a:cs typeface="Arial"/>
              <a:sym typeface="Arial"/>
            </a:endParaRPr>
          </a:p>
          <a:p>
            <a:pPr marL="457189" indent="-304792">
              <a:lnSpc>
                <a:spcPct val="90000"/>
              </a:lnSpc>
              <a:buClr>
                <a:schemeClr val="dk1"/>
              </a:buClr>
              <a:buSzPts val="1800"/>
            </a:pPr>
            <a:endParaRPr sz="2400">
              <a:solidFill>
                <a:srgbClr val="0070C0"/>
              </a:solidFill>
              <a:latin typeface="Arial"/>
              <a:ea typeface="Arial"/>
              <a:cs typeface="Arial"/>
              <a:sym typeface="Arial"/>
            </a:endParaRPr>
          </a:p>
          <a:p>
            <a:pPr marL="457189" indent="-304792">
              <a:lnSpc>
                <a:spcPct val="90000"/>
              </a:lnSpc>
              <a:buClr>
                <a:schemeClr val="dk1"/>
              </a:buClr>
              <a:buSzPts val="1800"/>
            </a:pPr>
            <a:endParaRPr sz="2400">
              <a:solidFill>
                <a:srgbClr val="0070C0"/>
              </a:solidFill>
              <a:latin typeface="Arial"/>
              <a:ea typeface="Arial"/>
              <a:cs typeface="Arial"/>
              <a:sym typeface="Arial"/>
            </a:endParaRPr>
          </a:p>
          <a:p>
            <a:pPr marL="457189" indent="-304792">
              <a:lnSpc>
                <a:spcPct val="90000"/>
              </a:lnSpc>
              <a:buClr>
                <a:schemeClr val="dk1"/>
              </a:buClr>
              <a:buSzPts val="1800"/>
            </a:pPr>
            <a:endParaRPr sz="2400">
              <a:solidFill>
                <a:srgbClr val="0070C0"/>
              </a:solidFill>
              <a:latin typeface="Arial"/>
              <a:ea typeface="Arial"/>
              <a:cs typeface="Arial"/>
              <a:sym typeface="Arial"/>
            </a:endParaRPr>
          </a:p>
          <a:p>
            <a:pPr marL="457189" indent="-304792">
              <a:lnSpc>
                <a:spcPct val="90000"/>
              </a:lnSpc>
              <a:buClr>
                <a:schemeClr val="dk1"/>
              </a:buClr>
              <a:buSzPts val="1800"/>
            </a:pPr>
            <a:endParaRPr sz="2400">
              <a:solidFill>
                <a:srgbClr val="0070C0"/>
              </a:solidFill>
              <a:latin typeface="Arial"/>
              <a:ea typeface="Arial"/>
              <a:cs typeface="Arial"/>
              <a:sym typeface="Arial"/>
            </a:endParaRPr>
          </a:p>
          <a:p>
            <a:pPr marL="457189" indent="-304792">
              <a:lnSpc>
                <a:spcPct val="90000"/>
              </a:lnSpc>
              <a:buClr>
                <a:schemeClr val="dk1"/>
              </a:buClr>
              <a:buSzPts val="1800"/>
            </a:pPr>
            <a:endParaRPr sz="2400">
              <a:solidFill>
                <a:srgbClr val="0070C0"/>
              </a:solidFill>
              <a:latin typeface="Arial"/>
              <a:ea typeface="Arial"/>
              <a:cs typeface="Arial"/>
              <a:sym typeface="Arial"/>
            </a:endParaRPr>
          </a:p>
          <a:p>
            <a:pPr>
              <a:lnSpc>
                <a:spcPct val="90000"/>
              </a:lnSpc>
              <a:buClr>
                <a:schemeClr val="dk1"/>
              </a:buClr>
              <a:buSzPts val="1800"/>
            </a:pPr>
            <a:endParaRPr sz="2400">
              <a:solidFill>
                <a:srgbClr val="0070C0"/>
              </a:solidFill>
              <a:latin typeface="Arial"/>
              <a:ea typeface="Arial"/>
              <a:cs typeface="Arial"/>
              <a:sym typeface="Arial"/>
            </a:endParaRPr>
          </a:p>
          <a:p>
            <a:pPr>
              <a:lnSpc>
                <a:spcPct val="90000"/>
              </a:lnSpc>
              <a:buClr>
                <a:schemeClr val="dk1"/>
              </a:buClr>
              <a:buSzPts val="2400"/>
            </a:pPr>
            <a:endParaRPr sz="3200">
              <a:solidFill>
                <a:srgbClr val="0070C0"/>
              </a:solidFill>
              <a:latin typeface="Arial"/>
              <a:ea typeface="Arial"/>
              <a:cs typeface="Arial"/>
              <a:sym typeface="Arial"/>
            </a:endParaRPr>
          </a:p>
        </p:txBody>
      </p:sp>
      <p:pic>
        <p:nvPicPr>
          <p:cNvPr id="860" name="Google Shape;860;p5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615546" y="1451373"/>
            <a:ext cx="8556430" cy="2513334"/>
          </a:xfrm>
          <a:prstGeom prst="rect">
            <a:avLst/>
          </a:prstGeom>
          <a:noFill/>
          <a:ln>
            <a:noFill/>
          </a:ln>
        </p:spPr>
      </p:pic>
      <p:sp>
        <p:nvSpPr>
          <p:cNvPr id="862" name="Google Shape;862;p59"/>
          <p:cNvSpPr txBox="1"/>
          <p:nvPr/>
        </p:nvSpPr>
        <p:spPr>
          <a:xfrm>
            <a:off x="142924" y="4694928"/>
            <a:ext cx="5582372" cy="1641485"/>
          </a:xfrm>
          <a:prstGeom prst="rect">
            <a:avLst/>
          </a:prstGeom>
          <a:noFill/>
          <a:ln>
            <a:noFill/>
          </a:ln>
        </p:spPr>
        <p:txBody>
          <a:bodyPr spcFirstLastPara="1" wrap="square" lIns="121900" tIns="60933" rIns="121900" bIns="60933" anchor="t" anchorCtr="0">
            <a:spAutoFit/>
          </a:bodyPr>
          <a:lstStyle/>
          <a:p>
            <a:pPr indent="-118530">
              <a:buClr>
                <a:schemeClr val="dk1"/>
              </a:buClr>
              <a:buSzPts val="1400"/>
              <a:buFont typeface="Arial"/>
              <a:buChar char="•"/>
            </a:pPr>
            <a:r>
              <a:rPr lang="en-US" sz="1867" b="1" i="1" dirty="0">
                <a:solidFill>
                  <a:schemeClr val="dk1"/>
                </a:solidFill>
                <a:latin typeface="Arial"/>
                <a:ea typeface="Arial"/>
                <a:cs typeface="Arial"/>
                <a:sym typeface="Arial"/>
              </a:rPr>
              <a:t>ESR1</a:t>
            </a:r>
            <a:r>
              <a:rPr lang="en-US" sz="1867" b="1" dirty="0">
                <a:solidFill>
                  <a:schemeClr val="dk1"/>
                </a:solidFill>
                <a:latin typeface="Arial"/>
                <a:ea typeface="Arial"/>
                <a:cs typeface="Arial"/>
                <a:sym typeface="Arial"/>
              </a:rPr>
              <a:t> LBD swap fusions:</a:t>
            </a:r>
            <a:endParaRPr sz="2400" dirty="0"/>
          </a:p>
          <a:p>
            <a:pPr marL="990575" lvl="1" indent="-380990">
              <a:buClr>
                <a:srgbClr val="000000"/>
              </a:buClr>
              <a:buSzPts val="1200"/>
              <a:buFont typeface="Arial"/>
              <a:buChar char="•"/>
            </a:pPr>
            <a:r>
              <a:rPr lang="en-US" sz="1600" dirty="0">
                <a:solidFill>
                  <a:srgbClr val="000000"/>
                </a:solidFill>
                <a:latin typeface="Arial"/>
                <a:ea typeface="Arial"/>
                <a:cs typeface="Arial"/>
                <a:sym typeface="Arial"/>
              </a:rPr>
              <a:t>ER LBD is replaced by the transactivation domain of the partner gene </a:t>
            </a:r>
            <a:r>
              <a:rPr lang="en-US" sz="1600" dirty="0">
                <a:solidFill>
                  <a:srgbClr val="000000"/>
                </a:solidFill>
                <a:latin typeface="Arial"/>
                <a:ea typeface="Arial"/>
                <a:cs typeface="Arial"/>
                <a:sym typeface="Wingdings" panose="05000000000000000000" pitchFamily="2" charset="2"/>
              </a:rPr>
              <a:t></a:t>
            </a:r>
            <a:r>
              <a:rPr lang="en-US" sz="1600" dirty="0">
                <a:solidFill>
                  <a:srgbClr val="000000"/>
                </a:solidFill>
                <a:latin typeface="Arial"/>
                <a:ea typeface="Arial"/>
                <a:cs typeface="Arial"/>
                <a:sym typeface="Arial"/>
              </a:rPr>
              <a:t> hyperactivation of ER in estrogen-independent manner </a:t>
            </a:r>
            <a:endParaRPr sz="2400" dirty="0"/>
          </a:p>
          <a:p>
            <a:pPr marL="990575" lvl="1" indent="-380990">
              <a:buClr>
                <a:srgbClr val="000000"/>
              </a:buClr>
              <a:buSzPts val="1200"/>
              <a:buFont typeface="Arial"/>
              <a:buChar char="•"/>
            </a:pPr>
            <a:r>
              <a:rPr lang="en-US" sz="1600" b="1" dirty="0">
                <a:solidFill>
                  <a:srgbClr val="C00000"/>
                </a:solidFill>
                <a:latin typeface="Arial"/>
                <a:ea typeface="Arial"/>
                <a:cs typeface="Arial"/>
                <a:sym typeface="Arial"/>
              </a:rPr>
              <a:t>No binding site for E2/SERM/SERD </a:t>
            </a:r>
            <a:r>
              <a:rPr lang="en-US" sz="1600" b="1" dirty="0">
                <a:solidFill>
                  <a:srgbClr val="C00000"/>
                </a:solidFill>
                <a:latin typeface="Arial"/>
                <a:ea typeface="Arial"/>
                <a:cs typeface="Arial"/>
                <a:sym typeface="Wingdings" panose="05000000000000000000" pitchFamily="2" charset="2"/>
              </a:rPr>
              <a:t></a:t>
            </a:r>
            <a:r>
              <a:rPr lang="en-US" sz="1600" b="1" dirty="0">
                <a:solidFill>
                  <a:srgbClr val="C00000"/>
                </a:solidFill>
                <a:latin typeface="Arial"/>
                <a:ea typeface="Arial"/>
                <a:cs typeface="Arial"/>
                <a:sym typeface="Arial"/>
              </a:rPr>
              <a:t> ET resistance </a:t>
            </a:r>
            <a:endParaRPr sz="2400" b="1" dirty="0">
              <a:solidFill>
                <a:srgbClr val="C00000"/>
              </a:solidFill>
            </a:endParaRPr>
          </a:p>
        </p:txBody>
      </p:sp>
      <p:sp>
        <p:nvSpPr>
          <p:cNvPr id="863" name="Google Shape;863;p59"/>
          <p:cNvSpPr txBox="1"/>
          <p:nvPr/>
        </p:nvSpPr>
        <p:spPr>
          <a:xfrm>
            <a:off x="6095997" y="4694928"/>
            <a:ext cx="6096000" cy="1395264"/>
          </a:xfrm>
          <a:prstGeom prst="rect">
            <a:avLst/>
          </a:prstGeom>
          <a:noFill/>
          <a:ln>
            <a:noFill/>
          </a:ln>
        </p:spPr>
        <p:txBody>
          <a:bodyPr spcFirstLastPara="1" wrap="square" lIns="121900" tIns="60933" rIns="121900" bIns="60933" anchor="t" anchorCtr="0">
            <a:spAutoFit/>
          </a:bodyPr>
          <a:lstStyle/>
          <a:p>
            <a:pPr indent="-118530">
              <a:buClr>
                <a:schemeClr val="dk1"/>
              </a:buClr>
              <a:buSzPts val="1400"/>
              <a:buFont typeface="Arial"/>
              <a:buChar char="•"/>
            </a:pPr>
            <a:r>
              <a:rPr lang="en-US" sz="1867" b="1" i="1" dirty="0">
                <a:solidFill>
                  <a:schemeClr val="dk1"/>
                </a:solidFill>
                <a:latin typeface="Arial"/>
                <a:ea typeface="Arial"/>
                <a:cs typeface="Arial"/>
                <a:sym typeface="Arial"/>
              </a:rPr>
              <a:t>ESR1</a:t>
            </a:r>
            <a:r>
              <a:rPr lang="en-US" sz="1867" b="1" dirty="0">
                <a:solidFill>
                  <a:schemeClr val="dk1"/>
                </a:solidFill>
                <a:latin typeface="Arial"/>
                <a:ea typeface="Arial"/>
                <a:cs typeface="Arial"/>
                <a:sym typeface="Arial"/>
              </a:rPr>
              <a:t> partner truncating fusions:</a:t>
            </a:r>
            <a:endParaRPr sz="2400" dirty="0"/>
          </a:p>
          <a:p>
            <a:pPr marL="990575" lvl="1" indent="-380990">
              <a:buClr>
                <a:srgbClr val="000000"/>
              </a:buClr>
              <a:buSzPts val="1200"/>
              <a:buFont typeface="Arial"/>
              <a:buChar char="•"/>
            </a:pPr>
            <a:r>
              <a:rPr lang="en-US" sz="1600" i="1" dirty="0">
                <a:solidFill>
                  <a:srgbClr val="000000"/>
                </a:solidFill>
                <a:latin typeface="Arial"/>
                <a:ea typeface="Arial"/>
                <a:cs typeface="Arial"/>
                <a:sym typeface="Arial"/>
              </a:rPr>
              <a:t>ESR1</a:t>
            </a:r>
            <a:r>
              <a:rPr lang="en-US" sz="1600" dirty="0">
                <a:solidFill>
                  <a:srgbClr val="000000"/>
                </a:solidFill>
                <a:latin typeface="Arial"/>
                <a:ea typeface="Arial"/>
                <a:cs typeface="Arial"/>
                <a:sym typeface="Arial"/>
              </a:rPr>
              <a:t> promoter and 5′-UTR fuse to </a:t>
            </a:r>
            <a:r>
              <a:rPr lang="en-US" sz="1600" i="1" dirty="0">
                <a:solidFill>
                  <a:srgbClr val="000000"/>
                </a:solidFill>
                <a:latin typeface="Arial"/>
                <a:ea typeface="Arial"/>
                <a:cs typeface="Arial"/>
                <a:sym typeface="Arial"/>
              </a:rPr>
              <a:t>CCDC170</a:t>
            </a:r>
            <a:r>
              <a:rPr lang="en-US" sz="1600" dirty="0">
                <a:solidFill>
                  <a:srgbClr val="000000"/>
                </a:solidFill>
                <a:latin typeface="Arial"/>
                <a:ea typeface="Arial"/>
                <a:cs typeface="Arial"/>
                <a:sym typeface="Arial"/>
              </a:rPr>
              <a:t> producing a truncated CCD170 product </a:t>
            </a:r>
            <a:r>
              <a:rPr lang="en-US" sz="1600" dirty="0">
                <a:solidFill>
                  <a:srgbClr val="000000"/>
                </a:solidFill>
                <a:latin typeface="Arial"/>
                <a:ea typeface="Arial"/>
                <a:cs typeface="Arial"/>
                <a:sym typeface="Wingdings" panose="05000000000000000000" pitchFamily="2" charset="2"/>
              </a:rPr>
              <a:t></a:t>
            </a:r>
            <a:r>
              <a:rPr lang="en-US" sz="1600" dirty="0">
                <a:solidFill>
                  <a:srgbClr val="000000"/>
                </a:solidFill>
                <a:latin typeface="Arial"/>
                <a:ea typeface="Arial"/>
                <a:cs typeface="Arial"/>
                <a:sym typeface="Arial"/>
              </a:rPr>
              <a:t> abnormal SRC-HER2-HER3 activation </a:t>
            </a:r>
            <a:endParaRPr sz="2400" dirty="0"/>
          </a:p>
          <a:p>
            <a:pPr marL="990575" lvl="1" indent="-380990">
              <a:buClr>
                <a:srgbClr val="000000"/>
              </a:buClr>
              <a:buSzPts val="1200"/>
              <a:buFont typeface="Arial"/>
              <a:buChar char="•"/>
            </a:pPr>
            <a:r>
              <a:rPr lang="en-US" sz="1600" b="1" dirty="0">
                <a:solidFill>
                  <a:srgbClr val="C00000"/>
                </a:solidFill>
                <a:latin typeface="Arial"/>
                <a:ea typeface="Arial"/>
                <a:cs typeface="Arial"/>
                <a:sym typeface="Arial"/>
              </a:rPr>
              <a:t>Complete resistance to ET </a:t>
            </a:r>
            <a:endParaRPr sz="2400" b="1" dirty="0">
              <a:solidFill>
                <a:srgbClr val="C00000"/>
              </a:solidFill>
            </a:endParaRPr>
          </a:p>
        </p:txBody>
      </p:sp>
      <p:sp>
        <p:nvSpPr>
          <p:cNvPr id="2" name="TextBox 1">
            <a:extLst>
              <a:ext uri="{FF2B5EF4-FFF2-40B4-BE49-F238E27FC236}">
                <a16:creationId xmlns:a16="http://schemas.microsoft.com/office/drawing/2014/main" id="{B50D5FE7-80F4-0FB1-C4C3-D4CBA573B785}"/>
              </a:ext>
            </a:extLst>
          </p:cNvPr>
          <p:cNvSpPr txBox="1"/>
          <p:nvPr/>
        </p:nvSpPr>
        <p:spPr>
          <a:xfrm>
            <a:off x="4123836" y="6581001"/>
            <a:ext cx="3944329"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Brett JO et al. </a:t>
            </a:r>
            <a:r>
              <a:rPr lang="en-US" sz="1200" i="1" dirty="0">
                <a:latin typeface="Arial" panose="020B0604020202020204" pitchFamily="34" charset="0"/>
                <a:cs typeface="Arial" panose="020B0604020202020204" pitchFamily="34" charset="0"/>
              </a:rPr>
              <a:t>Oncologist</a:t>
            </a:r>
            <a:r>
              <a:rPr lang="en-US" sz="1200" dirty="0">
                <a:latin typeface="Arial" panose="020B0604020202020204" pitchFamily="34" charset="0"/>
                <a:cs typeface="Arial" panose="020B0604020202020204" pitchFamily="34" charset="0"/>
              </a:rPr>
              <a:t>. 2023;28(2):172-179.</a:t>
            </a:r>
          </a:p>
        </p:txBody>
      </p:sp>
    </p:spTree>
    <p:extLst>
      <p:ext uri="{BB962C8B-B14F-4D97-AF65-F5344CB8AC3E}">
        <p14:creationId xmlns:p14="http://schemas.microsoft.com/office/powerpoint/2010/main" val="32427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0"/>
      <p:bldP spid="8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ED9E5-7479-7A4F-8C61-33EF69F0720A}"/>
              </a:ext>
            </a:extLst>
          </p:cNvPr>
          <p:cNvSpPr>
            <a:spLocks noGrp="1"/>
          </p:cNvSpPr>
          <p:nvPr>
            <p:ph type="title"/>
          </p:nvPr>
        </p:nvSpPr>
        <p:spPr>
          <a:xfrm>
            <a:off x="304800" y="1266771"/>
            <a:ext cx="4700017" cy="2325592"/>
          </a:xfrm>
        </p:spPr>
        <p:txBody>
          <a:bodyPr>
            <a:noAutofit/>
          </a:bodyPr>
          <a:lstStyle/>
          <a:p>
            <a:r>
              <a:rPr lang="en-US" dirty="0">
                <a:solidFill>
                  <a:schemeClr val="tx1"/>
                </a:solidFill>
              </a:rPr>
              <a:t>Endocrine resistance mechanisms and their clinical implications </a:t>
            </a:r>
          </a:p>
        </p:txBody>
      </p:sp>
      <p:sp>
        <p:nvSpPr>
          <p:cNvPr id="7" name="TextBox 1">
            <a:extLst>
              <a:ext uri="{FF2B5EF4-FFF2-40B4-BE49-F238E27FC236}">
                <a16:creationId xmlns:a16="http://schemas.microsoft.com/office/drawing/2014/main" id="{0EF15D5B-06DA-E740-8AC7-A9EF2F3F2D06}"/>
              </a:ext>
            </a:extLst>
          </p:cNvPr>
          <p:cNvSpPr txBox="1"/>
          <p:nvPr/>
        </p:nvSpPr>
        <p:spPr>
          <a:xfrm>
            <a:off x="405384" y="5843203"/>
            <a:ext cx="2394243" cy="29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r>
              <a:rPr sz="1300" dirty="0">
                <a:solidFill>
                  <a:schemeClr val="bg1"/>
                </a:solidFill>
              </a:rPr>
              <a:t>Razavi </a:t>
            </a:r>
            <a:r>
              <a:rPr lang="en-US" sz="1300" dirty="0">
                <a:solidFill>
                  <a:schemeClr val="bg1"/>
                </a:solidFill>
              </a:rPr>
              <a:t>et al., </a:t>
            </a:r>
            <a:r>
              <a:rPr sz="1300" i="1" dirty="0">
                <a:solidFill>
                  <a:schemeClr val="bg1"/>
                </a:solidFill>
              </a:rPr>
              <a:t>Cancer Cell</a:t>
            </a:r>
            <a:r>
              <a:rPr sz="1300" dirty="0">
                <a:solidFill>
                  <a:schemeClr val="bg1"/>
                </a:solidFill>
              </a:rPr>
              <a:t> 2018</a:t>
            </a:r>
          </a:p>
        </p:txBody>
      </p:sp>
      <p:sp>
        <p:nvSpPr>
          <p:cNvPr id="4" name="TextBox 1">
            <a:extLst>
              <a:ext uri="{FF2B5EF4-FFF2-40B4-BE49-F238E27FC236}">
                <a16:creationId xmlns:a16="http://schemas.microsoft.com/office/drawing/2014/main" id="{811CDE06-C0A5-C956-685E-D8995DD0FAD2}"/>
              </a:ext>
            </a:extLst>
          </p:cNvPr>
          <p:cNvSpPr txBox="1"/>
          <p:nvPr/>
        </p:nvSpPr>
        <p:spPr>
          <a:xfrm>
            <a:off x="405384" y="6461921"/>
            <a:ext cx="357627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76" rIns="45676">
            <a:spAutoFit/>
          </a:bodyPr>
          <a:lstStyle>
            <a:lvl1pPr>
              <a:defRPr sz="1200">
                <a:latin typeface="Arial"/>
                <a:ea typeface="Arial"/>
                <a:cs typeface="Arial"/>
                <a:sym typeface="Arial"/>
              </a:defRPr>
            </a:lvl1pPr>
          </a:lstStyle>
          <a:p>
            <a:r>
              <a:rPr lang="en-US" dirty="0"/>
              <a:t>Will M et al. </a:t>
            </a:r>
            <a:r>
              <a:rPr lang="en-US" i="1" dirty="0"/>
              <a:t>Nat Rev Cancer. </a:t>
            </a:r>
            <a:r>
              <a:rPr lang="en-US" dirty="0"/>
              <a:t>2023;23(10):673-685.</a:t>
            </a:r>
          </a:p>
        </p:txBody>
      </p:sp>
      <p:pic>
        <p:nvPicPr>
          <p:cNvPr id="1026" name="Picture 2">
            <a:extLst>
              <a:ext uri="{FF2B5EF4-FFF2-40B4-BE49-F238E27FC236}">
                <a16:creationId xmlns:a16="http://schemas.microsoft.com/office/drawing/2014/main" id="{B38EB539-81FA-4195-EA50-22F3CE056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45807"/>
            <a:ext cx="5378281" cy="629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131216" y="2030441"/>
            <a:ext cx="9929567" cy="3989123"/>
            <a:chOff x="1219199" y="1981200"/>
            <a:chExt cx="6532731" cy="285750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9199" y="1981200"/>
              <a:ext cx="6532731" cy="2606720"/>
            </a:xfrm>
            <a:prstGeom prst="rect">
              <a:avLst/>
            </a:prstGeom>
            <a:noFill/>
            <a:ln w="9525">
              <a:noFill/>
              <a:miter lim="800000"/>
              <a:headEnd/>
              <a:tailEnd/>
            </a:ln>
          </p:spPr>
        </p:pic>
        <p:sp>
          <p:nvSpPr>
            <p:cNvPr id="5" name="Rectangle 4"/>
            <p:cNvSpPr/>
            <p:nvPr/>
          </p:nvSpPr>
          <p:spPr>
            <a:xfrm>
              <a:off x="1219200" y="1981200"/>
              <a:ext cx="304800" cy="381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p:cNvSpPr/>
            <p:nvPr/>
          </p:nvSpPr>
          <p:spPr>
            <a:xfrm>
              <a:off x="1219200" y="4457699"/>
              <a:ext cx="304801" cy="3810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p:nvSpPr>
          <p:spPr>
            <a:xfrm>
              <a:off x="3733800" y="4484282"/>
              <a:ext cx="952575" cy="3544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 name="TextBox 2">
            <a:extLst>
              <a:ext uri="{FF2B5EF4-FFF2-40B4-BE49-F238E27FC236}">
                <a16:creationId xmlns:a16="http://schemas.microsoft.com/office/drawing/2014/main" id="{6DB7E7E4-2421-B941-9625-9C11013FFA70}"/>
              </a:ext>
            </a:extLst>
          </p:cNvPr>
          <p:cNvSpPr txBox="1"/>
          <p:nvPr/>
        </p:nvSpPr>
        <p:spPr>
          <a:xfrm>
            <a:off x="6454291" y="2830394"/>
            <a:ext cx="2039652" cy="492443"/>
          </a:xfrm>
          <a:prstGeom prst="rect">
            <a:avLst/>
          </a:prstGeom>
          <a:noFill/>
        </p:spPr>
        <p:txBody>
          <a:bodyPr wrap="square" rtlCol="0">
            <a:spAutoFit/>
          </a:bodyPr>
          <a:lstStyle/>
          <a:p>
            <a:r>
              <a:rPr lang="en-US" sz="1300" i="1" dirty="0">
                <a:solidFill>
                  <a:schemeClr val="bg1"/>
                </a:solidFill>
                <a:cs typeface="Calibri" panose="020F0502020204030204" pitchFamily="34" charset="0"/>
              </a:rPr>
              <a:t>Nature Reviews Cancer </a:t>
            </a:r>
            <a:r>
              <a:rPr lang="en-US" sz="1300" dirty="0">
                <a:solidFill>
                  <a:schemeClr val="bg1"/>
                </a:solidFill>
                <a:cs typeface="Calibri" panose="020F0502020204030204" pitchFamily="34" charset="0"/>
              </a:rPr>
              <a:t>2015</a:t>
            </a:r>
          </a:p>
        </p:txBody>
      </p:sp>
      <p:sp>
        <p:nvSpPr>
          <p:cNvPr id="9" name="Title 8">
            <a:extLst>
              <a:ext uri="{FF2B5EF4-FFF2-40B4-BE49-F238E27FC236}">
                <a16:creationId xmlns:a16="http://schemas.microsoft.com/office/drawing/2014/main" id="{0B1AC5C4-EEEB-914B-B65B-C01DFCA1461E}"/>
              </a:ext>
            </a:extLst>
          </p:cNvPr>
          <p:cNvSpPr>
            <a:spLocks noGrp="1"/>
          </p:cNvSpPr>
          <p:nvPr>
            <p:ph type="title"/>
          </p:nvPr>
        </p:nvSpPr>
        <p:spPr>
          <a:xfrm>
            <a:off x="1" y="457200"/>
            <a:ext cx="12192000" cy="908652"/>
          </a:xfrm>
        </p:spPr>
        <p:txBody>
          <a:bodyPr>
            <a:normAutofit/>
          </a:bodyPr>
          <a:lstStyle/>
          <a:p>
            <a:r>
              <a:rPr lang="en-US" dirty="0"/>
              <a:t>ER and cell cycle</a:t>
            </a:r>
          </a:p>
        </p:txBody>
      </p:sp>
      <p:sp>
        <p:nvSpPr>
          <p:cNvPr id="14" name="TextBox 13">
            <a:extLst>
              <a:ext uri="{FF2B5EF4-FFF2-40B4-BE49-F238E27FC236}">
                <a16:creationId xmlns:a16="http://schemas.microsoft.com/office/drawing/2014/main" id="{BDAE22D1-3898-B946-BF7B-EFA39E51ADF3}"/>
              </a:ext>
            </a:extLst>
          </p:cNvPr>
          <p:cNvSpPr txBox="1"/>
          <p:nvPr/>
        </p:nvSpPr>
        <p:spPr>
          <a:xfrm>
            <a:off x="9200107" y="5607428"/>
            <a:ext cx="2360061" cy="292388"/>
          </a:xfrm>
          <a:prstGeom prst="rect">
            <a:avLst/>
          </a:prstGeom>
          <a:noFill/>
        </p:spPr>
        <p:txBody>
          <a:bodyPr wrap="square" rtlCol="0">
            <a:spAutoFit/>
          </a:bodyPr>
          <a:lstStyle/>
          <a:p>
            <a:r>
              <a:rPr lang="en-US" sz="1300" dirty="0">
                <a:latin typeface="Arial" panose="020B0604020202020204" pitchFamily="34" charset="0"/>
                <a:cs typeface="Arial" panose="020B0604020202020204" pitchFamily="34" charset="0"/>
              </a:rPr>
              <a:t>Nature Reviews Cancer</a:t>
            </a:r>
          </a:p>
        </p:txBody>
      </p:sp>
      <p:sp>
        <p:nvSpPr>
          <p:cNvPr id="13" name="Text Placeholder 7">
            <a:extLst>
              <a:ext uri="{FF2B5EF4-FFF2-40B4-BE49-F238E27FC236}">
                <a16:creationId xmlns:a16="http://schemas.microsoft.com/office/drawing/2014/main" id="{24D6A56C-E450-890F-B556-1775C6859FE9}"/>
              </a:ext>
            </a:extLst>
          </p:cNvPr>
          <p:cNvSpPr>
            <a:spLocks noGrp="1"/>
          </p:cNvSpPr>
          <p:nvPr>
            <p:ph type="body" idx="12"/>
          </p:nvPr>
        </p:nvSpPr>
        <p:spPr>
          <a:xfrm>
            <a:off x="503789" y="1419089"/>
            <a:ext cx="11184422" cy="369065"/>
          </a:xfrm>
        </p:spPr>
        <p:txBody>
          <a:bodyPr>
            <a:normAutofit/>
          </a:bodyPr>
          <a:lstStyle/>
          <a:p>
            <a:pPr algn="ctr"/>
            <a:r>
              <a:rPr lang="en-US" sz="1800" dirty="0">
                <a:solidFill>
                  <a:srgbClr val="C00000"/>
                </a:solidFill>
                <a:latin typeface="Arial" panose="020B0604020202020204" pitchFamily="34" charset="0"/>
                <a:cs typeface="Arial" panose="020B0604020202020204" pitchFamily="34" charset="0"/>
              </a:rPr>
              <a:t>ER signaling output activates Cyclin D and represses p21 promoters</a:t>
            </a:r>
          </a:p>
        </p:txBody>
      </p:sp>
      <p:sp>
        <p:nvSpPr>
          <p:cNvPr id="10" name="Rectangle 9">
            <a:extLst>
              <a:ext uri="{FF2B5EF4-FFF2-40B4-BE49-F238E27FC236}">
                <a16:creationId xmlns:a16="http://schemas.microsoft.com/office/drawing/2014/main" id="{D70ADE3D-192A-6194-10EB-67C99FECCCFC}"/>
              </a:ext>
            </a:extLst>
          </p:cNvPr>
          <p:cNvSpPr/>
          <p:nvPr/>
        </p:nvSpPr>
        <p:spPr>
          <a:xfrm>
            <a:off x="4800600" y="5492148"/>
            <a:ext cx="152739" cy="230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864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B1AC5C4-EEEB-914B-B65B-C01DFCA1461E}"/>
              </a:ext>
            </a:extLst>
          </p:cNvPr>
          <p:cNvSpPr>
            <a:spLocks noGrp="1"/>
          </p:cNvSpPr>
          <p:nvPr>
            <p:ph type="title"/>
          </p:nvPr>
        </p:nvSpPr>
        <p:spPr>
          <a:xfrm>
            <a:off x="1219200" y="815787"/>
            <a:ext cx="10477286" cy="555813"/>
          </a:xfrm>
        </p:spPr>
        <p:txBody>
          <a:bodyPr>
            <a:normAutofit fontScale="90000"/>
          </a:bodyPr>
          <a:lstStyle/>
          <a:p>
            <a:pPr algn="l"/>
            <a:r>
              <a:rPr lang="en-US" dirty="0"/>
              <a:t>Significant heterogeneity in response</a:t>
            </a:r>
            <a:endParaRPr lang="en-US" cap="none" dirty="0">
              <a:solidFill>
                <a:srgbClr val="276290"/>
              </a:solidFill>
            </a:endParaRPr>
          </a:p>
        </p:txBody>
      </p:sp>
      <p:sp>
        <p:nvSpPr>
          <p:cNvPr id="8" name="Slide Number Placeholder 1">
            <a:extLst>
              <a:ext uri="{FF2B5EF4-FFF2-40B4-BE49-F238E27FC236}">
                <a16:creationId xmlns:a16="http://schemas.microsoft.com/office/drawing/2014/main" id="{59574DFD-DD46-174B-8845-194660A93F3B}"/>
              </a:ext>
            </a:extLst>
          </p:cNvPr>
          <p:cNvSpPr>
            <a:spLocks noGrp="1"/>
          </p:cNvSpPr>
          <p:nvPr>
            <p:ph type="sldNum" sz="quarter" idx="11"/>
          </p:nvPr>
        </p:nvSpPr>
        <p:spPr/>
        <p:txBody>
          <a:bodyPr/>
          <a:lstStyle/>
          <a:p>
            <a:fld id="{63DCA5C9-2E11-4C67-86EB-AE1DE127DC64}" type="slidenum">
              <a:rPr lang="en-US" smtClean="0"/>
              <a:pPr/>
              <a:t>16</a:t>
            </a:fld>
            <a:endParaRPr lang="en-US"/>
          </a:p>
        </p:txBody>
      </p:sp>
      <p:sp>
        <p:nvSpPr>
          <p:cNvPr id="3" name="Text Placeholder 2">
            <a:extLst>
              <a:ext uri="{FF2B5EF4-FFF2-40B4-BE49-F238E27FC236}">
                <a16:creationId xmlns:a16="http://schemas.microsoft.com/office/drawing/2014/main" id="{CB634ECE-241C-2B44-9643-55C2163F9EFE}"/>
              </a:ext>
            </a:extLst>
          </p:cNvPr>
          <p:cNvSpPr>
            <a:spLocks noGrp="1"/>
          </p:cNvSpPr>
          <p:nvPr>
            <p:ph type="body" idx="12"/>
          </p:nvPr>
        </p:nvSpPr>
        <p:spPr>
          <a:xfrm>
            <a:off x="1219200" y="510956"/>
            <a:ext cx="11184422" cy="295276"/>
          </a:xfrm>
        </p:spPr>
        <p:txBody>
          <a:bodyPr>
            <a:normAutofit fontScale="85000" lnSpcReduction="20000"/>
          </a:bodyPr>
          <a:lstStyle/>
          <a:p>
            <a:r>
              <a:rPr lang="en-US" dirty="0">
                <a:latin typeface="Arial" panose="020B0604020202020204" pitchFamily="34" charset="0"/>
                <a:cs typeface="Arial" panose="020B0604020202020204" pitchFamily="34" charset="0"/>
              </a:rPr>
              <a:t>Dual targeting ER &amp; CDK4/6</a:t>
            </a:r>
          </a:p>
        </p:txBody>
      </p:sp>
      <p:pic>
        <p:nvPicPr>
          <p:cNvPr id="2050" name="Picture 2">
            <a:extLst>
              <a:ext uri="{FF2B5EF4-FFF2-40B4-BE49-F238E27FC236}">
                <a16:creationId xmlns:a16="http://schemas.microsoft.com/office/drawing/2014/main" id="{1EB5452A-1EB2-73ED-15E8-B687A00C12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4" t="-2335" r="-587"/>
          <a:stretch/>
        </p:blipFill>
        <p:spPr bwMode="auto">
          <a:xfrm>
            <a:off x="1584636" y="1456884"/>
            <a:ext cx="8689664" cy="4351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D4F6A0E-920A-6230-0F36-EF2A67BEB5F9}"/>
              </a:ext>
            </a:extLst>
          </p:cNvPr>
          <p:cNvSpPr/>
          <p:nvPr/>
        </p:nvSpPr>
        <p:spPr>
          <a:xfrm>
            <a:off x="6409735" y="1744705"/>
            <a:ext cx="3755287" cy="153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A2C41D93-BF43-36D6-958D-6EC89EA607EB}"/>
              </a:ext>
            </a:extLst>
          </p:cNvPr>
          <p:cNvSpPr/>
          <p:nvPr/>
        </p:nvSpPr>
        <p:spPr>
          <a:xfrm>
            <a:off x="8005003" y="2083525"/>
            <a:ext cx="2160019" cy="153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EC9CAFA6-E224-B6DC-B1F6-0D29498ED2CD}"/>
              </a:ext>
            </a:extLst>
          </p:cNvPr>
          <p:cNvSpPr/>
          <p:nvPr/>
        </p:nvSpPr>
        <p:spPr>
          <a:xfrm>
            <a:off x="7866711" y="1967364"/>
            <a:ext cx="2160019" cy="1538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9">
            <a:extLst>
              <a:ext uri="{FF2B5EF4-FFF2-40B4-BE49-F238E27FC236}">
                <a16:creationId xmlns:a16="http://schemas.microsoft.com/office/drawing/2014/main" id="{417ED71B-BD18-B18E-1CEB-483E7431B88D}"/>
              </a:ext>
            </a:extLst>
          </p:cNvPr>
          <p:cNvGrpSpPr/>
          <p:nvPr/>
        </p:nvGrpSpPr>
        <p:grpSpPr>
          <a:xfrm>
            <a:off x="3238184" y="2188223"/>
            <a:ext cx="6118248" cy="1796484"/>
            <a:chOff x="2963008" y="1416541"/>
            <a:chExt cx="3244597" cy="952702"/>
          </a:xfrm>
        </p:grpSpPr>
        <p:sp>
          <p:nvSpPr>
            <p:cNvPr id="2" name="Oval 1">
              <a:extLst>
                <a:ext uri="{FF2B5EF4-FFF2-40B4-BE49-F238E27FC236}">
                  <a16:creationId xmlns:a16="http://schemas.microsoft.com/office/drawing/2014/main" id="{C2ED3FBA-DD8B-7CB8-EC20-8B6BFD96C723}"/>
                </a:ext>
              </a:extLst>
            </p:cNvPr>
            <p:cNvSpPr/>
            <p:nvPr/>
          </p:nvSpPr>
          <p:spPr>
            <a:xfrm rot="1855943">
              <a:off x="2963008" y="1416541"/>
              <a:ext cx="988690" cy="26580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00000"/>
                </a:solidFill>
              </a:endParaRPr>
            </a:p>
          </p:txBody>
        </p:sp>
        <p:sp>
          <p:nvSpPr>
            <p:cNvPr id="19" name="Oval 18">
              <a:extLst>
                <a:ext uri="{FF2B5EF4-FFF2-40B4-BE49-F238E27FC236}">
                  <a16:creationId xmlns:a16="http://schemas.microsoft.com/office/drawing/2014/main" id="{D45E64B0-0ABF-AA4A-94FA-AE084CD1F72B}"/>
                </a:ext>
              </a:extLst>
            </p:cNvPr>
            <p:cNvSpPr/>
            <p:nvPr/>
          </p:nvSpPr>
          <p:spPr>
            <a:xfrm rot="914443">
              <a:off x="3910813" y="1817044"/>
              <a:ext cx="1133703" cy="271980"/>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00000"/>
                </a:solidFill>
              </a:endParaRPr>
            </a:p>
          </p:txBody>
        </p:sp>
        <p:sp>
          <p:nvSpPr>
            <p:cNvPr id="7" name="Oval 6">
              <a:extLst>
                <a:ext uri="{FF2B5EF4-FFF2-40B4-BE49-F238E27FC236}">
                  <a16:creationId xmlns:a16="http://schemas.microsoft.com/office/drawing/2014/main" id="{55E11086-0A3D-0F0F-2A00-23CAD1967D32}"/>
                </a:ext>
              </a:extLst>
            </p:cNvPr>
            <p:cNvSpPr/>
            <p:nvPr/>
          </p:nvSpPr>
          <p:spPr>
            <a:xfrm rot="490196">
              <a:off x="5073902" y="2097263"/>
              <a:ext cx="1133703" cy="271980"/>
            </a:xfrm>
            <a:prstGeom prst="ellipse">
              <a:avLst/>
            </a:prstGeom>
            <a:noFill/>
            <a:ln w="28575">
              <a:solidFill>
                <a:srgbClr val="308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00000"/>
                </a:solidFill>
              </a:endParaRPr>
            </a:p>
          </p:txBody>
        </p:sp>
      </p:grpSp>
      <p:sp>
        <p:nvSpPr>
          <p:cNvPr id="11" name="TextBox 10">
            <a:extLst>
              <a:ext uri="{FF2B5EF4-FFF2-40B4-BE49-F238E27FC236}">
                <a16:creationId xmlns:a16="http://schemas.microsoft.com/office/drawing/2014/main" id="{430E6781-D292-12FC-F091-C29E4A04302F}"/>
              </a:ext>
            </a:extLst>
          </p:cNvPr>
          <p:cNvSpPr txBox="1"/>
          <p:nvPr/>
        </p:nvSpPr>
        <p:spPr>
          <a:xfrm>
            <a:off x="4123836" y="6581001"/>
            <a:ext cx="3944329"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Slamon</a:t>
            </a:r>
            <a:r>
              <a:rPr lang="en-US" sz="1200" dirty="0">
                <a:latin typeface="Arial" panose="020B0604020202020204" pitchFamily="34" charset="0"/>
                <a:cs typeface="Arial" panose="020B0604020202020204" pitchFamily="34" charset="0"/>
              </a:rPr>
              <a:t> DJ et al. </a:t>
            </a:r>
            <a:r>
              <a:rPr lang="en-US" sz="1200" i="1" dirty="0">
                <a:latin typeface="Arial" panose="020B0604020202020204" pitchFamily="34" charset="0"/>
                <a:cs typeface="Arial" panose="020B0604020202020204" pitchFamily="34" charset="0"/>
              </a:rPr>
              <a:t>N Engl J Med</a:t>
            </a:r>
            <a:r>
              <a:rPr lang="en-US" sz="1200" dirty="0">
                <a:latin typeface="Arial" panose="020B0604020202020204" pitchFamily="34" charset="0"/>
                <a:cs typeface="Arial" panose="020B0604020202020204" pitchFamily="34" charset="0"/>
              </a:rPr>
              <a:t>. 2020;382(6):514-524.</a:t>
            </a:r>
          </a:p>
        </p:txBody>
      </p:sp>
    </p:spTree>
    <p:extLst>
      <p:ext uri="{BB962C8B-B14F-4D97-AF65-F5344CB8AC3E}">
        <p14:creationId xmlns:p14="http://schemas.microsoft.com/office/powerpoint/2010/main" val="6474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5B368-4B80-A16A-4F54-D2329CD87DB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descr="A screenshot of a map&#10;&#10;Description automatically generated">
            <a:extLst>
              <a:ext uri="{FF2B5EF4-FFF2-40B4-BE49-F238E27FC236}">
                <a16:creationId xmlns:a16="http://schemas.microsoft.com/office/drawing/2014/main" id="{C3CF7C53-D614-72B6-5D4B-6EBBAAA71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8" y="1416886"/>
            <a:ext cx="5334745" cy="3936319"/>
          </a:xfrm>
          <a:prstGeom prst="rect">
            <a:avLst/>
          </a:prstGeom>
        </p:spPr>
      </p:pic>
      <p:sp>
        <p:nvSpPr>
          <p:cNvPr id="655" name="Rectangle 3"/>
          <p:cNvSpPr/>
          <p:nvPr/>
        </p:nvSpPr>
        <p:spPr>
          <a:xfrm>
            <a:off x="6096000" y="1198308"/>
            <a:ext cx="5732834" cy="4843979"/>
          </a:xfrm>
          <a:prstGeom prst="rect">
            <a:avLst/>
          </a:prstGeom>
          <a:solidFill>
            <a:srgbClr val="FFFFFF"/>
          </a:solidFill>
          <a:ln w="12700">
            <a:miter lim="400000"/>
          </a:ln>
        </p:spPr>
        <p:txBody>
          <a:bodyPr lIns="45719" rIns="45719" anchor="ctr"/>
          <a:lstStyle/>
          <a:p>
            <a:pPr algn="ctr">
              <a:defRPr>
                <a:solidFill>
                  <a:srgbClr val="FFFFFF"/>
                </a:solidFill>
              </a:defRPr>
            </a:pPr>
            <a:endParaRPr sz="2400" dirty="0"/>
          </a:p>
        </p:txBody>
      </p:sp>
      <p:sp>
        <p:nvSpPr>
          <p:cNvPr id="5" name="Title 4">
            <a:extLst>
              <a:ext uri="{FF2B5EF4-FFF2-40B4-BE49-F238E27FC236}">
                <a16:creationId xmlns:a16="http://schemas.microsoft.com/office/drawing/2014/main" id="{8B10F9EF-BAE1-284D-9ED3-0364FB60F9C6}"/>
              </a:ext>
            </a:extLst>
          </p:cNvPr>
          <p:cNvSpPr>
            <a:spLocks noGrp="1"/>
          </p:cNvSpPr>
          <p:nvPr>
            <p:ph type="title" idx="4294967295"/>
          </p:nvPr>
        </p:nvSpPr>
        <p:spPr>
          <a:xfrm>
            <a:off x="466148" y="540920"/>
            <a:ext cx="5629853" cy="621280"/>
          </a:xfrm>
        </p:spPr>
        <p:txBody>
          <a:bodyPr>
            <a:normAutofit/>
          </a:bodyPr>
          <a:lstStyle/>
          <a:p>
            <a:r>
              <a:rPr lang="en-US" dirty="0"/>
              <a:t>Loss of target</a:t>
            </a:r>
          </a:p>
        </p:txBody>
      </p:sp>
      <p:sp>
        <p:nvSpPr>
          <p:cNvPr id="4" name="Oval 3">
            <a:extLst>
              <a:ext uri="{FF2B5EF4-FFF2-40B4-BE49-F238E27FC236}">
                <a16:creationId xmlns:a16="http://schemas.microsoft.com/office/drawing/2014/main" id="{D3D1C656-E494-9B4A-B261-5A0DCC0BAEDC}"/>
              </a:ext>
            </a:extLst>
          </p:cNvPr>
          <p:cNvSpPr/>
          <p:nvPr/>
        </p:nvSpPr>
        <p:spPr>
          <a:xfrm>
            <a:off x="4665143" y="3385046"/>
            <a:ext cx="259765" cy="649188"/>
          </a:xfrm>
          <a:prstGeom prst="ellipse">
            <a:avLst/>
          </a:prstGeom>
        </p:spPr>
        <p:txBody>
          <a:bodyPr wrap="none" rtlCol="0" anchor="ctr">
            <a:spAutoFit/>
          </a:bodyPr>
          <a:lstStyle/>
          <a:p>
            <a:pPr algn="ctr"/>
            <a:endParaRPr lang="en-US" sz="2400" dirty="0"/>
          </a:p>
        </p:txBody>
      </p:sp>
      <p:pic>
        <p:nvPicPr>
          <p:cNvPr id="26" name="Picture 25" descr="A close up of a map&#10;&#10;Description automatically generated">
            <a:extLst>
              <a:ext uri="{FF2B5EF4-FFF2-40B4-BE49-F238E27FC236}">
                <a16:creationId xmlns:a16="http://schemas.microsoft.com/office/drawing/2014/main" id="{E8DB1CC1-2632-3A4F-AC8B-A8C3599C2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796" y="2723372"/>
            <a:ext cx="5756944" cy="2507976"/>
          </a:xfrm>
          <a:prstGeom prst="rect">
            <a:avLst/>
          </a:prstGeom>
        </p:spPr>
      </p:pic>
      <p:sp>
        <p:nvSpPr>
          <p:cNvPr id="30" name="Text Placeholder 19">
            <a:extLst>
              <a:ext uri="{FF2B5EF4-FFF2-40B4-BE49-F238E27FC236}">
                <a16:creationId xmlns:a16="http://schemas.microsoft.com/office/drawing/2014/main" id="{F3705DDF-37F5-D741-9E26-3CE141A5C6D1}"/>
              </a:ext>
            </a:extLst>
          </p:cNvPr>
          <p:cNvSpPr txBox="1">
            <a:spLocks/>
          </p:cNvSpPr>
          <p:nvPr/>
        </p:nvSpPr>
        <p:spPr bwMode="auto">
          <a:xfrm>
            <a:off x="6225702" y="1912433"/>
            <a:ext cx="5603132" cy="6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2000" kern="1200" baseline="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867" dirty="0"/>
              <a:t>Consistent with PALOMA-2 and MONALEESA-2</a:t>
            </a:r>
            <a:endParaRPr lang="en-US" sz="1333" dirty="0"/>
          </a:p>
          <a:p>
            <a:pPr>
              <a:spcBef>
                <a:spcPts val="0"/>
              </a:spcBef>
            </a:pPr>
            <a:r>
              <a:rPr lang="en-US" sz="1333" dirty="0"/>
              <a:t>Cristofanilli et al, Lancet Oncology 2016,  Hortobagyi et al, Annals of Oncology 2018</a:t>
            </a:r>
          </a:p>
          <a:p>
            <a:r>
              <a:rPr lang="en-US" sz="1867" dirty="0"/>
              <a:t> </a:t>
            </a:r>
          </a:p>
        </p:txBody>
      </p:sp>
      <p:sp>
        <p:nvSpPr>
          <p:cNvPr id="3" name="Text Placeholder 19">
            <a:extLst>
              <a:ext uri="{FF2B5EF4-FFF2-40B4-BE49-F238E27FC236}">
                <a16:creationId xmlns:a16="http://schemas.microsoft.com/office/drawing/2014/main" id="{EB9C5F6F-D971-2E25-C96B-0064558F31A5}"/>
              </a:ext>
            </a:extLst>
          </p:cNvPr>
          <p:cNvSpPr txBox="1">
            <a:spLocks/>
          </p:cNvSpPr>
          <p:nvPr/>
        </p:nvSpPr>
        <p:spPr>
          <a:xfrm>
            <a:off x="6430211" y="962461"/>
            <a:ext cx="5194114" cy="621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i="1" dirty="0">
                <a:solidFill>
                  <a:schemeClr val="tx1"/>
                </a:solidFill>
                <a:latin typeface="Arial" panose="020B0604020202020204" pitchFamily="34" charset="0"/>
                <a:cs typeface="Arial" panose="020B0604020202020204" pitchFamily="34" charset="0"/>
              </a:rPr>
              <a:t>RB1 </a:t>
            </a:r>
            <a:r>
              <a:rPr lang="en-US" sz="2000" dirty="0">
                <a:solidFill>
                  <a:schemeClr val="tx1"/>
                </a:solidFill>
                <a:latin typeface="Arial" panose="020B0604020202020204" pitchFamily="34" charset="0"/>
                <a:cs typeface="Arial" panose="020B0604020202020204" pitchFamily="34" charset="0"/>
              </a:rPr>
              <a:t>loss-of-function alterations associated with intrinsic resistance to CDK4/6i</a:t>
            </a:r>
          </a:p>
        </p:txBody>
      </p:sp>
      <p:sp>
        <p:nvSpPr>
          <p:cNvPr id="8" name="TextBox 7">
            <a:extLst>
              <a:ext uri="{FF2B5EF4-FFF2-40B4-BE49-F238E27FC236}">
                <a16:creationId xmlns:a16="http://schemas.microsoft.com/office/drawing/2014/main" id="{EC1C2D82-1B3C-B849-C673-A76D39884527}"/>
              </a:ext>
            </a:extLst>
          </p:cNvPr>
          <p:cNvSpPr txBox="1"/>
          <p:nvPr/>
        </p:nvSpPr>
        <p:spPr>
          <a:xfrm>
            <a:off x="3738318" y="6581001"/>
            <a:ext cx="47153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 Z, 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2018;34(6):893-905.e8.</a:t>
            </a:r>
          </a:p>
        </p:txBody>
      </p:sp>
    </p:spTree>
    <p:extLst>
      <p:ext uri="{BB962C8B-B14F-4D97-AF65-F5344CB8AC3E}">
        <p14:creationId xmlns:p14="http://schemas.microsoft.com/office/powerpoint/2010/main" val="102032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5B368-4B80-A16A-4F54-D2329CD87DB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descr="A screenshot of a map&#10;&#10;Description automatically generated">
            <a:extLst>
              <a:ext uri="{FF2B5EF4-FFF2-40B4-BE49-F238E27FC236}">
                <a16:creationId xmlns:a16="http://schemas.microsoft.com/office/drawing/2014/main" id="{C3CF7C53-D614-72B6-5D4B-6EBBAAA71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8" y="1416886"/>
            <a:ext cx="5334745" cy="3936319"/>
          </a:xfrm>
          <a:prstGeom prst="rect">
            <a:avLst/>
          </a:prstGeom>
        </p:spPr>
      </p:pic>
      <p:sp>
        <p:nvSpPr>
          <p:cNvPr id="5" name="Title 4">
            <a:extLst>
              <a:ext uri="{FF2B5EF4-FFF2-40B4-BE49-F238E27FC236}">
                <a16:creationId xmlns:a16="http://schemas.microsoft.com/office/drawing/2014/main" id="{8B10F9EF-BAE1-284D-9ED3-0364FB60F9C6}"/>
              </a:ext>
            </a:extLst>
          </p:cNvPr>
          <p:cNvSpPr>
            <a:spLocks noGrp="1"/>
          </p:cNvSpPr>
          <p:nvPr>
            <p:ph type="title" idx="4294967295"/>
          </p:nvPr>
        </p:nvSpPr>
        <p:spPr>
          <a:xfrm>
            <a:off x="466148" y="540920"/>
            <a:ext cx="5629853" cy="621280"/>
          </a:xfrm>
        </p:spPr>
        <p:txBody>
          <a:bodyPr>
            <a:normAutofit/>
          </a:bodyPr>
          <a:lstStyle/>
          <a:p>
            <a:r>
              <a:rPr lang="en-US" dirty="0"/>
              <a:t>Loss of target</a:t>
            </a:r>
          </a:p>
        </p:txBody>
      </p:sp>
      <p:sp>
        <p:nvSpPr>
          <p:cNvPr id="4" name="Oval 3">
            <a:extLst>
              <a:ext uri="{FF2B5EF4-FFF2-40B4-BE49-F238E27FC236}">
                <a16:creationId xmlns:a16="http://schemas.microsoft.com/office/drawing/2014/main" id="{D3D1C656-E494-9B4A-B261-5A0DCC0BAEDC}"/>
              </a:ext>
            </a:extLst>
          </p:cNvPr>
          <p:cNvSpPr/>
          <p:nvPr/>
        </p:nvSpPr>
        <p:spPr>
          <a:xfrm>
            <a:off x="4665143" y="3385046"/>
            <a:ext cx="259765" cy="649188"/>
          </a:xfrm>
          <a:prstGeom prst="ellipse">
            <a:avLst/>
          </a:prstGeom>
        </p:spPr>
        <p:txBody>
          <a:bodyPr wrap="none" rtlCol="0" anchor="ctr">
            <a:spAutoFit/>
          </a:bodyPr>
          <a:lstStyle/>
          <a:p>
            <a:pPr algn="ctr"/>
            <a:endParaRPr lang="en-US" sz="2400" dirty="0"/>
          </a:p>
        </p:txBody>
      </p:sp>
      <p:sp>
        <p:nvSpPr>
          <p:cNvPr id="8" name="TextBox 7">
            <a:extLst>
              <a:ext uri="{FF2B5EF4-FFF2-40B4-BE49-F238E27FC236}">
                <a16:creationId xmlns:a16="http://schemas.microsoft.com/office/drawing/2014/main" id="{EC1C2D82-1B3C-B849-C673-A76D39884527}"/>
              </a:ext>
            </a:extLst>
          </p:cNvPr>
          <p:cNvSpPr txBox="1"/>
          <p:nvPr/>
        </p:nvSpPr>
        <p:spPr>
          <a:xfrm>
            <a:off x="3738318" y="6581001"/>
            <a:ext cx="47153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 Z, 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2018;34(6):893-905.e8.</a:t>
            </a:r>
          </a:p>
        </p:txBody>
      </p:sp>
      <p:cxnSp>
        <p:nvCxnSpPr>
          <p:cNvPr id="9" name="Straight Arrow Connector 8">
            <a:extLst>
              <a:ext uri="{FF2B5EF4-FFF2-40B4-BE49-F238E27FC236}">
                <a16:creationId xmlns:a16="http://schemas.microsoft.com/office/drawing/2014/main" id="{FE75A93A-3F46-1EFD-3C21-D875AA26B964}"/>
              </a:ext>
            </a:extLst>
          </p:cNvPr>
          <p:cNvCxnSpPr>
            <a:cxnSpLocks/>
          </p:cNvCxnSpPr>
          <p:nvPr/>
        </p:nvCxnSpPr>
        <p:spPr>
          <a:xfrm flipH="1">
            <a:off x="4795024" y="3505200"/>
            <a:ext cx="1300976" cy="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A close up of a map&#10;&#10;Description automatically generated">
            <a:extLst>
              <a:ext uri="{FF2B5EF4-FFF2-40B4-BE49-F238E27FC236}">
                <a16:creationId xmlns:a16="http://schemas.microsoft.com/office/drawing/2014/main" id="{E0C209C6-C1E8-8937-2E6A-480A7CAAF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1" y="2286000"/>
            <a:ext cx="3605000" cy="2974124"/>
          </a:xfrm>
          <a:prstGeom prst="rect">
            <a:avLst/>
          </a:prstGeom>
        </p:spPr>
      </p:pic>
    </p:spTree>
    <p:extLst>
      <p:ext uri="{BB962C8B-B14F-4D97-AF65-F5344CB8AC3E}">
        <p14:creationId xmlns:p14="http://schemas.microsoft.com/office/powerpoint/2010/main" val="1400971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5B368-4B80-A16A-4F54-D2329CD87DB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descr="A screenshot of a map&#10;&#10;Description automatically generated">
            <a:extLst>
              <a:ext uri="{FF2B5EF4-FFF2-40B4-BE49-F238E27FC236}">
                <a16:creationId xmlns:a16="http://schemas.microsoft.com/office/drawing/2014/main" id="{C3CF7C53-D614-72B6-5D4B-6EBBAAA71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8" y="1416886"/>
            <a:ext cx="5334745" cy="3936319"/>
          </a:xfrm>
          <a:prstGeom prst="rect">
            <a:avLst/>
          </a:prstGeom>
        </p:spPr>
      </p:pic>
      <p:sp>
        <p:nvSpPr>
          <p:cNvPr id="5" name="Title 4">
            <a:extLst>
              <a:ext uri="{FF2B5EF4-FFF2-40B4-BE49-F238E27FC236}">
                <a16:creationId xmlns:a16="http://schemas.microsoft.com/office/drawing/2014/main" id="{8B10F9EF-BAE1-284D-9ED3-0364FB60F9C6}"/>
              </a:ext>
            </a:extLst>
          </p:cNvPr>
          <p:cNvSpPr>
            <a:spLocks noGrp="1"/>
          </p:cNvSpPr>
          <p:nvPr>
            <p:ph type="title" idx="4294967295"/>
          </p:nvPr>
        </p:nvSpPr>
        <p:spPr>
          <a:xfrm>
            <a:off x="466148" y="540920"/>
            <a:ext cx="5629853" cy="621280"/>
          </a:xfrm>
        </p:spPr>
        <p:txBody>
          <a:bodyPr>
            <a:normAutofit/>
          </a:bodyPr>
          <a:lstStyle/>
          <a:p>
            <a:r>
              <a:rPr lang="en-US" dirty="0"/>
              <a:t>Loss of target</a:t>
            </a:r>
          </a:p>
        </p:txBody>
      </p:sp>
      <p:sp>
        <p:nvSpPr>
          <p:cNvPr id="4" name="Oval 3">
            <a:extLst>
              <a:ext uri="{FF2B5EF4-FFF2-40B4-BE49-F238E27FC236}">
                <a16:creationId xmlns:a16="http://schemas.microsoft.com/office/drawing/2014/main" id="{D3D1C656-E494-9B4A-B261-5A0DCC0BAEDC}"/>
              </a:ext>
            </a:extLst>
          </p:cNvPr>
          <p:cNvSpPr/>
          <p:nvPr/>
        </p:nvSpPr>
        <p:spPr>
          <a:xfrm>
            <a:off x="4665143" y="3385046"/>
            <a:ext cx="259765" cy="649188"/>
          </a:xfrm>
          <a:prstGeom prst="ellipse">
            <a:avLst/>
          </a:prstGeom>
        </p:spPr>
        <p:txBody>
          <a:bodyPr wrap="none" rtlCol="0" anchor="ctr">
            <a:spAutoFit/>
          </a:bodyPr>
          <a:lstStyle/>
          <a:p>
            <a:pPr algn="ctr"/>
            <a:endParaRPr lang="en-US" sz="2400" dirty="0"/>
          </a:p>
        </p:txBody>
      </p:sp>
      <p:sp>
        <p:nvSpPr>
          <p:cNvPr id="8" name="TextBox 7">
            <a:extLst>
              <a:ext uri="{FF2B5EF4-FFF2-40B4-BE49-F238E27FC236}">
                <a16:creationId xmlns:a16="http://schemas.microsoft.com/office/drawing/2014/main" id="{EC1C2D82-1B3C-B849-C673-A76D39884527}"/>
              </a:ext>
            </a:extLst>
          </p:cNvPr>
          <p:cNvSpPr txBox="1"/>
          <p:nvPr/>
        </p:nvSpPr>
        <p:spPr>
          <a:xfrm>
            <a:off x="3738318" y="6581001"/>
            <a:ext cx="47153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 Z, 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2018;34(6):893-905.e8.</a:t>
            </a:r>
          </a:p>
        </p:txBody>
      </p:sp>
      <p:grpSp>
        <p:nvGrpSpPr>
          <p:cNvPr id="3" name="Group 2">
            <a:extLst>
              <a:ext uri="{FF2B5EF4-FFF2-40B4-BE49-F238E27FC236}">
                <a16:creationId xmlns:a16="http://schemas.microsoft.com/office/drawing/2014/main" id="{12297066-3384-692A-D862-01B385DC55DF}"/>
              </a:ext>
            </a:extLst>
          </p:cNvPr>
          <p:cNvGrpSpPr/>
          <p:nvPr/>
        </p:nvGrpSpPr>
        <p:grpSpPr>
          <a:xfrm>
            <a:off x="6262542" y="3321100"/>
            <a:ext cx="5007167" cy="3063208"/>
            <a:chOff x="4622548" y="2454790"/>
            <a:chExt cx="4171211" cy="2551800"/>
          </a:xfrm>
        </p:grpSpPr>
        <p:pic>
          <p:nvPicPr>
            <p:cNvPr id="7" name="Picture 6" descr="A picture containing clock, drawing&#10;&#10;Description automatically generated">
              <a:extLst>
                <a:ext uri="{FF2B5EF4-FFF2-40B4-BE49-F238E27FC236}">
                  <a16:creationId xmlns:a16="http://schemas.microsoft.com/office/drawing/2014/main" id="{DE7143CA-C2CB-EA3E-56E1-6774C7942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548" y="2454790"/>
              <a:ext cx="4171211" cy="2551800"/>
            </a:xfrm>
            <a:prstGeom prst="rect">
              <a:avLst/>
            </a:prstGeom>
          </p:spPr>
        </p:pic>
        <p:grpSp>
          <p:nvGrpSpPr>
            <p:cNvPr id="10" name="Group 9">
              <a:extLst>
                <a:ext uri="{FF2B5EF4-FFF2-40B4-BE49-F238E27FC236}">
                  <a16:creationId xmlns:a16="http://schemas.microsoft.com/office/drawing/2014/main" id="{135AD396-42B9-2C4A-0CAE-CBDF098EE0D3}"/>
                </a:ext>
              </a:extLst>
            </p:cNvPr>
            <p:cNvGrpSpPr/>
            <p:nvPr/>
          </p:nvGrpSpPr>
          <p:grpSpPr>
            <a:xfrm>
              <a:off x="8398294" y="3829984"/>
              <a:ext cx="392312" cy="379404"/>
              <a:chOff x="3038636" y="4997982"/>
              <a:chExt cx="392312" cy="379404"/>
            </a:xfrm>
          </p:grpSpPr>
          <p:cxnSp>
            <p:nvCxnSpPr>
              <p:cNvPr id="12" name="Straight Connector 11">
                <a:extLst>
                  <a:ext uri="{FF2B5EF4-FFF2-40B4-BE49-F238E27FC236}">
                    <a16:creationId xmlns:a16="http://schemas.microsoft.com/office/drawing/2014/main" id="{1E736BB5-E9C9-FD78-CEF8-354A73C64DCE}"/>
                  </a:ext>
                </a:extLst>
              </p:cNvPr>
              <p:cNvCxnSpPr>
                <a:cxnSpLocks/>
              </p:cNvCxnSpPr>
              <p:nvPr/>
            </p:nvCxnSpPr>
            <p:spPr>
              <a:xfrm>
                <a:off x="3065188" y="4997982"/>
                <a:ext cx="365760" cy="365760"/>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9658072-185E-DCCF-3423-A71C163C012C}"/>
                  </a:ext>
                </a:extLst>
              </p:cNvPr>
              <p:cNvCxnSpPr>
                <a:cxnSpLocks/>
              </p:cNvCxnSpPr>
              <p:nvPr/>
            </p:nvCxnSpPr>
            <p:spPr>
              <a:xfrm flipV="1">
                <a:off x="3038636" y="5011626"/>
                <a:ext cx="365760" cy="365760"/>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4" name="Group 13">
            <a:extLst>
              <a:ext uri="{FF2B5EF4-FFF2-40B4-BE49-F238E27FC236}">
                <a16:creationId xmlns:a16="http://schemas.microsoft.com/office/drawing/2014/main" id="{F5603600-F10F-558D-904F-434CE0F4D466}"/>
              </a:ext>
            </a:extLst>
          </p:cNvPr>
          <p:cNvGrpSpPr/>
          <p:nvPr/>
        </p:nvGrpSpPr>
        <p:grpSpPr>
          <a:xfrm>
            <a:off x="6077164" y="1092301"/>
            <a:ext cx="5101105" cy="2713053"/>
            <a:chOff x="448030" y="2013588"/>
            <a:chExt cx="4202931" cy="2235355"/>
          </a:xfrm>
        </p:grpSpPr>
        <p:grpSp>
          <p:nvGrpSpPr>
            <p:cNvPr id="15" name="Group 14">
              <a:extLst>
                <a:ext uri="{FF2B5EF4-FFF2-40B4-BE49-F238E27FC236}">
                  <a16:creationId xmlns:a16="http://schemas.microsoft.com/office/drawing/2014/main" id="{7DF4A15A-3021-986D-94C3-D03090363FF0}"/>
                </a:ext>
              </a:extLst>
            </p:cNvPr>
            <p:cNvGrpSpPr/>
            <p:nvPr/>
          </p:nvGrpSpPr>
          <p:grpSpPr>
            <a:xfrm>
              <a:off x="457200" y="2013588"/>
              <a:ext cx="2001516" cy="2001356"/>
              <a:chOff x="7021631" y="2954515"/>
              <a:chExt cx="2001516" cy="2001356"/>
            </a:xfrm>
          </p:grpSpPr>
          <p:sp>
            <p:nvSpPr>
              <p:cNvPr id="20" name="Rectangle 19">
                <a:extLst>
                  <a:ext uri="{FF2B5EF4-FFF2-40B4-BE49-F238E27FC236}">
                    <a16:creationId xmlns:a16="http://schemas.microsoft.com/office/drawing/2014/main" id="{DBEABF6D-4451-9950-C9C3-0A3B0174682B}"/>
                  </a:ext>
                </a:extLst>
              </p:cNvPr>
              <p:cNvSpPr/>
              <p:nvPr/>
            </p:nvSpPr>
            <p:spPr>
              <a:xfrm>
                <a:off x="7021631" y="2954515"/>
                <a:ext cx="242047" cy="380378"/>
              </a:xfrm>
              <a:prstGeom prst="rect">
                <a:avLst/>
              </a:prstGeom>
              <a:solidFill>
                <a:schemeClr val="bg1"/>
              </a:solidFill>
            </p:spPr>
            <p:txBody>
              <a:bodyPr wrap="square" rtlCol="0" anchor="ctr">
                <a:spAutoFit/>
              </a:bodyPr>
              <a:lstStyle/>
              <a:p>
                <a:pPr algn="ctr"/>
                <a:endParaRPr lang="en-US" sz="2400" dirty="0"/>
              </a:p>
            </p:txBody>
          </p:sp>
          <p:pic>
            <p:nvPicPr>
              <p:cNvPr id="21" name="Picture 20">
                <a:extLst>
                  <a:ext uri="{FF2B5EF4-FFF2-40B4-BE49-F238E27FC236}">
                    <a16:creationId xmlns:a16="http://schemas.microsoft.com/office/drawing/2014/main" id="{E737C9A8-8E22-372E-10BE-A964AC916E9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14340" y="3074889"/>
                <a:ext cx="1908807" cy="1880982"/>
              </a:xfrm>
              <a:prstGeom prst="rect">
                <a:avLst/>
              </a:prstGeom>
            </p:spPr>
          </p:pic>
        </p:grpSp>
        <p:grpSp>
          <p:nvGrpSpPr>
            <p:cNvPr id="16" name="Group 15">
              <a:extLst>
                <a:ext uri="{FF2B5EF4-FFF2-40B4-BE49-F238E27FC236}">
                  <a16:creationId xmlns:a16="http://schemas.microsoft.com/office/drawing/2014/main" id="{14D29F82-56BC-614C-D00B-938F6BF9E5E8}"/>
                </a:ext>
              </a:extLst>
            </p:cNvPr>
            <p:cNvGrpSpPr/>
            <p:nvPr/>
          </p:nvGrpSpPr>
          <p:grpSpPr>
            <a:xfrm>
              <a:off x="2489683" y="2121012"/>
              <a:ext cx="2161278" cy="1476490"/>
              <a:chOff x="2489683" y="2121012"/>
              <a:chExt cx="2161278" cy="1476490"/>
            </a:xfrm>
          </p:grpSpPr>
          <p:sp>
            <p:nvSpPr>
              <p:cNvPr id="18" name="Rectangle 17">
                <a:extLst>
                  <a:ext uri="{FF2B5EF4-FFF2-40B4-BE49-F238E27FC236}">
                    <a16:creationId xmlns:a16="http://schemas.microsoft.com/office/drawing/2014/main" id="{2A081252-A303-1A2F-D30C-BF6535F391E2}"/>
                  </a:ext>
                </a:extLst>
              </p:cNvPr>
              <p:cNvSpPr/>
              <p:nvPr/>
            </p:nvSpPr>
            <p:spPr>
              <a:xfrm>
                <a:off x="2493267" y="2121012"/>
                <a:ext cx="242047" cy="380377"/>
              </a:xfrm>
              <a:prstGeom prst="rect">
                <a:avLst/>
              </a:prstGeom>
              <a:solidFill>
                <a:schemeClr val="bg1"/>
              </a:solidFill>
            </p:spPr>
            <p:txBody>
              <a:bodyPr wrap="square" rtlCol="0" anchor="ctr">
                <a:spAutoFit/>
              </a:bodyPr>
              <a:lstStyle/>
              <a:p>
                <a:pPr algn="ctr"/>
                <a:endParaRPr lang="en-US" sz="2400" dirty="0"/>
              </a:p>
            </p:txBody>
          </p:sp>
          <p:pic>
            <p:nvPicPr>
              <p:cNvPr id="19" name="Picture 18">
                <a:extLst>
                  <a:ext uri="{FF2B5EF4-FFF2-40B4-BE49-F238E27FC236}">
                    <a16:creationId xmlns:a16="http://schemas.microsoft.com/office/drawing/2014/main" id="{1DFA79E1-65E4-0B6E-C9FE-9DEEC967BA4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89683" y="2226701"/>
                <a:ext cx="2161278" cy="1370801"/>
              </a:xfrm>
              <a:prstGeom prst="rect">
                <a:avLst/>
              </a:prstGeom>
            </p:spPr>
          </p:pic>
        </p:grpSp>
        <p:sp>
          <p:nvSpPr>
            <p:cNvPr id="17" name="TextBox 16">
              <a:extLst>
                <a:ext uri="{FF2B5EF4-FFF2-40B4-BE49-F238E27FC236}">
                  <a16:creationId xmlns:a16="http://schemas.microsoft.com/office/drawing/2014/main" id="{616C8870-6A69-3227-8190-5CEA252E3341}"/>
                </a:ext>
              </a:extLst>
            </p:cNvPr>
            <p:cNvSpPr txBox="1"/>
            <p:nvPr/>
          </p:nvSpPr>
          <p:spPr>
            <a:xfrm>
              <a:off x="448030" y="4033396"/>
              <a:ext cx="2236616" cy="21554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Dean JL et al. </a:t>
              </a:r>
              <a:r>
                <a:rPr lang="en-US" sz="1100" i="1" dirty="0">
                  <a:latin typeface="Arial" panose="020B0604020202020204" pitchFamily="34" charset="0"/>
                  <a:cs typeface="Arial" panose="020B0604020202020204" pitchFamily="34" charset="0"/>
                </a:rPr>
                <a:t>Oncogene</a:t>
              </a:r>
              <a:r>
                <a:rPr lang="en-US" sz="1100" dirty="0">
                  <a:latin typeface="Arial" panose="020B0604020202020204" pitchFamily="34" charset="0"/>
                  <a:cs typeface="Arial" panose="020B0604020202020204" pitchFamily="34" charset="0"/>
                </a:rPr>
                <a:t>. 2010;29:4018.</a:t>
              </a:r>
            </a:p>
          </p:txBody>
        </p:sp>
      </p:grpSp>
    </p:spTree>
    <p:extLst>
      <p:ext uri="{BB962C8B-B14F-4D97-AF65-F5344CB8AC3E}">
        <p14:creationId xmlns:p14="http://schemas.microsoft.com/office/powerpoint/2010/main" val="255430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74A4746-15F7-AB7A-3105-25A1A71FE4A5}"/>
              </a:ext>
            </a:extLst>
          </p:cNvPr>
          <p:cNvSpPr>
            <a:spLocks noGrp="1"/>
          </p:cNvSpPr>
          <p:nvPr>
            <p:ph idx="1"/>
          </p:nvPr>
        </p:nvSpPr>
        <p:spPr>
          <a:xfrm>
            <a:off x="845049" y="2209801"/>
            <a:ext cx="10515600" cy="2590800"/>
          </a:xfr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effectLst/>
                <a:uLnTx/>
                <a:uFillTx/>
                <a:latin typeface="Arial"/>
                <a:ea typeface="ＭＳ Ｐゴシック"/>
              </a:rPr>
              <a:t>Institutional grant/funding: NIH, Komen, Breast Cancer Alliance, Grail, Illumina, Novartis, AstraZeneca, Epic Sciences, </a:t>
            </a:r>
            <a:r>
              <a:rPr kumimoji="0" lang="en-US" sz="2000" b="0" i="0" u="none" strike="noStrike" kern="0" cap="none" spc="0" normalizeH="0" baseline="0" noProof="0" dirty="0" err="1">
                <a:ln>
                  <a:noFill/>
                </a:ln>
                <a:effectLst/>
                <a:uLnTx/>
                <a:uFillTx/>
                <a:latin typeface="Arial"/>
                <a:ea typeface="ＭＳ Ｐゴシック"/>
              </a:rPr>
              <a:t>Invitae</a:t>
            </a:r>
            <a:r>
              <a:rPr kumimoji="0" lang="en-US" sz="2000" b="0" i="0" u="none" strike="noStrike" kern="0" cap="none" spc="0" normalizeH="0" baseline="0" noProof="0" dirty="0">
                <a:ln>
                  <a:noFill/>
                </a:ln>
                <a:effectLst/>
                <a:uLnTx/>
                <a:uFillTx/>
                <a:latin typeface="Arial"/>
                <a:ea typeface="ＭＳ Ｐゴシック"/>
              </a:rPr>
              <a:t>/</a:t>
            </a:r>
            <a:r>
              <a:rPr kumimoji="0" lang="en-US" sz="2000" b="0" i="0" u="none" strike="noStrike" kern="0" cap="none" spc="0" normalizeH="0" baseline="0" noProof="0" dirty="0" err="1">
                <a:ln>
                  <a:noFill/>
                </a:ln>
                <a:effectLst/>
                <a:uLnTx/>
                <a:uFillTx/>
                <a:latin typeface="Arial"/>
                <a:ea typeface="ＭＳ Ｐゴシック"/>
              </a:rPr>
              <a:t>ArcherDx</a:t>
            </a:r>
            <a:r>
              <a:rPr kumimoji="0" lang="en-US" sz="2000" b="0" i="0" u="none" strike="noStrike" kern="0" cap="none" spc="0" normalizeH="0" baseline="0" noProof="0" dirty="0">
                <a:ln>
                  <a:noFill/>
                </a:ln>
                <a:effectLst/>
                <a:uLnTx/>
                <a:uFillTx/>
                <a:latin typeface="Arial"/>
                <a:ea typeface="ＭＳ Ｐゴシック"/>
              </a:rPr>
              <a:t>, </a:t>
            </a:r>
            <a:r>
              <a:rPr kumimoji="0" lang="en-US" sz="2000" b="0" i="0" u="none" strike="noStrike" kern="0" cap="none" spc="0" normalizeH="0" baseline="0" noProof="0" dirty="0" err="1">
                <a:ln>
                  <a:noFill/>
                </a:ln>
                <a:effectLst/>
                <a:uLnTx/>
                <a:uFillTx/>
                <a:latin typeface="Arial"/>
                <a:ea typeface="ＭＳ Ｐゴシック"/>
              </a:rPr>
              <a:t>Biothernostics</a:t>
            </a:r>
            <a:r>
              <a:rPr kumimoji="0" lang="en-US" sz="2000" b="0" i="0" u="none" strike="noStrike" kern="0" cap="none" spc="0" normalizeH="0" baseline="0" noProof="0" dirty="0">
                <a:ln>
                  <a:noFill/>
                </a:ln>
                <a:effectLst/>
                <a:uLnTx/>
                <a:uFillTx/>
                <a:latin typeface="Arial"/>
                <a:ea typeface="ＭＳ Ｐゴシック"/>
              </a:rPr>
              <a:t>, Tempus, </a:t>
            </a:r>
            <a:r>
              <a:rPr kumimoji="0" lang="en-US" sz="2000" b="0" i="0" u="none" strike="noStrike" kern="0" cap="none" spc="0" normalizeH="0" baseline="0" noProof="0" dirty="0" err="1">
                <a:ln>
                  <a:noFill/>
                </a:ln>
                <a:effectLst/>
                <a:uLnTx/>
                <a:uFillTx/>
                <a:latin typeface="Arial"/>
                <a:ea typeface="ＭＳ Ｐゴシック"/>
              </a:rPr>
              <a:t>Inivata</a:t>
            </a:r>
            <a:r>
              <a:rPr kumimoji="0" lang="en-US" sz="2000" b="0" i="0" u="none" strike="noStrike" kern="0" cap="none" spc="0" normalizeH="0" baseline="0" noProof="0" dirty="0">
                <a:ln>
                  <a:noFill/>
                </a:ln>
                <a:effectLst/>
                <a:uLnTx/>
                <a:uFillTx/>
                <a:latin typeface="Arial"/>
                <a:ea typeface="ＭＳ Ｐゴシック"/>
              </a:rPr>
              <a:t>, </a:t>
            </a:r>
            <a:r>
              <a:rPr kumimoji="0" lang="en-US" sz="2000" b="0" i="0" u="none" strike="noStrike" kern="0" cap="none" spc="0" normalizeH="0" baseline="0" noProof="0" dirty="0" err="1">
                <a:ln>
                  <a:noFill/>
                </a:ln>
                <a:effectLst/>
                <a:uLnTx/>
                <a:uFillTx/>
                <a:latin typeface="Arial"/>
                <a:ea typeface="ＭＳ Ｐゴシック"/>
              </a:rPr>
              <a:t>Biovica</a:t>
            </a:r>
            <a:r>
              <a:rPr kumimoji="0" lang="en-US" sz="2000" b="0" i="0" u="none" strike="noStrike" kern="0" cap="none" spc="0" normalizeH="0" baseline="0" noProof="0" dirty="0">
                <a:ln>
                  <a:noFill/>
                </a:ln>
                <a:effectLst/>
                <a:uLnTx/>
                <a:uFillTx/>
                <a:latin typeface="Arial"/>
                <a:ea typeface="ＭＳ Ｐゴシック"/>
              </a:rPr>
              <a:t>, Guardant, </a:t>
            </a:r>
            <a:r>
              <a:rPr kumimoji="0" lang="en-US" sz="2000" b="0" i="0" u="none" strike="noStrike" kern="0" cap="none" spc="0" normalizeH="0" baseline="0" noProof="0" dirty="0" err="1">
                <a:ln>
                  <a:noFill/>
                </a:ln>
                <a:effectLst/>
                <a:uLnTx/>
                <a:uFillTx/>
                <a:latin typeface="Arial"/>
                <a:ea typeface="ＭＳ Ｐゴシック"/>
              </a:rPr>
              <a:t>Personalis</a:t>
            </a:r>
            <a:r>
              <a:rPr kumimoji="0" lang="en-US" sz="2000" b="0" i="0" u="none" strike="noStrike" kern="0" cap="none" spc="0" normalizeH="0" baseline="0" noProof="0" dirty="0">
                <a:ln>
                  <a:noFill/>
                </a:ln>
                <a:effectLst/>
                <a:uLnTx/>
                <a:uFillTx/>
                <a:latin typeface="Arial"/>
                <a:ea typeface="ＭＳ Ｐゴシック"/>
              </a:rPr>
              <a:t>, Myriad, Foresight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effectLst/>
              <a:uLnTx/>
              <a:uFillTx/>
              <a:latin typeface="Arial"/>
              <a:ea typeface="ＭＳ Ｐゴシック"/>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effectLst/>
                <a:uLnTx/>
                <a:uFillTx/>
                <a:latin typeface="Arial"/>
                <a:ea typeface="ＭＳ Ｐゴシック"/>
              </a:rPr>
              <a:t>Consultant/Ad board/Advisor: Novartis, AstraZeneca, Pfizer, Lilly/</a:t>
            </a:r>
            <a:r>
              <a:rPr kumimoji="0" lang="en-US" sz="2000" b="0" i="0" u="none" strike="noStrike" kern="0" cap="none" spc="0" normalizeH="0" baseline="0" noProof="0" dirty="0" err="1">
                <a:ln>
                  <a:noFill/>
                </a:ln>
                <a:effectLst/>
                <a:uLnTx/>
                <a:uFillTx/>
                <a:latin typeface="Arial"/>
                <a:ea typeface="ＭＳ Ｐゴシック"/>
              </a:rPr>
              <a:t>Loxo</a:t>
            </a:r>
            <a:r>
              <a:rPr kumimoji="0" lang="en-US" sz="2000" b="0" i="0" u="none" strike="noStrike" kern="0" cap="none" spc="0" normalizeH="0" baseline="0" noProof="0" dirty="0">
                <a:ln>
                  <a:noFill/>
                </a:ln>
                <a:effectLst/>
                <a:uLnTx/>
                <a:uFillTx/>
                <a:latin typeface="Arial"/>
                <a:ea typeface="ＭＳ Ｐゴシック"/>
              </a:rPr>
              <a:t>, Prelude Therapeutics, Epic Sciences, Foundation Medicine, </a:t>
            </a:r>
            <a:r>
              <a:rPr kumimoji="0" lang="en-US" sz="2000" b="0" i="0" u="none" strike="noStrike" kern="0" cap="none" spc="0" normalizeH="0" baseline="0" noProof="0" dirty="0" err="1">
                <a:ln>
                  <a:noFill/>
                </a:ln>
                <a:effectLst/>
                <a:uLnTx/>
                <a:uFillTx/>
                <a:latin typeface="Arial"/>
                <a:ea typeface="ＭＳ Ｐゴシック"/>
              </a:rPr>
              <a:t>Inivata</a:t>
            </a:r>
            <a:r>
              <a:rPr kumimoji="0" lang="en-US" sz="2000" b="0" i="0" u="none" strike="noStrike" kern="0" cap="none" spc="0" normalizeH="0" baseline="0" noProof="0" dirty="0">
                <a:ln>
                  <a:noFill/>
                </a:ln>
                <a:effectLst/>
                <a:uLnTx/>
                <a:uFillTx/>
                <a:latin typeface="Arial"/>
                <a:ea typeface="ＭＳ Ｐゴシック"/>
              </a:rPr>
              <a:t>, </a:t>
            </a:r>
            <a:r>
              <a:rPr kumimoji="0" lang="en-US" sz="2000" b="0" i="0" u="none" strike="noStrike" kern="0" cap="none" spc="0" normalizeH="0" baseline="0" noProof="0" dirty="0" err="1">
                <a:ln>
                  <a:noFill/>
                </a:ln>
                <a:effectLst/>
                <a:uLnTx/>
                <a:uFillTx/>
                <a:latin typeface="Arial"/>
                <a:ea typeface="ＭＳ Ｐゴシック"/>
              </a:rPr>
              <a:t>Natera</a:t>
            </a:r>
            <a:r>
              <a:rPr kumimoji="0" lang="en-US" sz="2000" b="0" i="0" u="none" strike="noStrike" kern="0" cap="none" spc="0" normalizeH="0" baseline="0" noProof="0" dirty="0">
                <a:ln>
                  <a:noFill/>
                </a:ln>
                <a:effectLst/>
                <a:uLnTx/>
                <a:uFillTx/>
                <a:latin typeface="Arial"/>
                <a:ea typeface="ＭＳ Ｐゴシック"/>
              </a:rPr>
              <a:t>, Tempus, SAGA Diagnostics, </a:t>
            </a:r>
            <a:r>
              <a:rPr kumimoji="0" lang="en-US" sz="2000" b="0" i="0" u="none" strike="noStrike" kern="0" cap="none" spc="0" normalizeH="0" baseline="0" noProof="0" dirty="0" err="1">
                <a:ln>
                  <a:noFill/>
                </a:ln>
                <a:effectLst/>
                <a:uLnTx/>
                <a:uFillTx/>
                <a:latin typeface="Arial"/>
                <a:ea typeface="ＭＳ Ｐゴシック"/>
              </a:rPr>
              <a:t>Paige.ai</a:t>
            </a:r>
            <a:r>
              <a:rPr kumimoji="0" lang="en-US" sz="2000" b="0" i="0" u="none" strike="noStrike" kern="0" cap="none" spc="0" normalizeH="0" baseline="0" noProof="0" dirty="0">
                <a:ln>
                  <a:noFill/>
                </a:ln>
                <a:effectLst/>
                <a:uLnTx/>
                <a:uFillTx/>
                <a:latin typeface="Arial"/>
                <a:ea typeface="ＭＳ Ｐゴシック"/>
              </a:rPr>
              <a:t>, Guardant, Myriad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effectLst/>
              <a:uLnTx/>
              <a:uFillTx/>
              <a:latin typeface="Arial"/>
              <a:ea typeface="ＭＳ Ｐゴシック"/>
            </a:endParaRPr>
          </a:p>
        </p:txBody>
      </p:sp>
      <p:sp>
        <p:nvSpPr>
          <p:cNvPr id="6" name="Title 5">
            <a:extLst>
              <a:ext uri="{FF2B5EF4-FFF2-40B4-BE49-F238E27FC236}">
                <a16:creationId xmlns:a16="http://schemas.microsoft.com/office/drawing/2014/main" id="{9920B712-FDDA-F3E9-AE3D-F7C94ED4D6F3}"/>
              </a:ext>
            </a:extLst>
          </p:cNvPr>
          <p:cNvSpPr>
            <a:spLocks noGrp="1"/>
          </p:cNvSpPr>
          <p:nvPr>
            <p:ph type="title"/>
          </p:nvPr>
        </p:nvSpPr>
        <p:spPr/>
        <p:txBody>
          <a:bodyPr/>
          <a:lstStyle/>
          <a:p>
            <a:r>
              <a:rPr lang="en-US" dirty="0"/>
              <a:t>Disclosures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5B368-4B80-A16A-4F54-D2329CD87DB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descr="A screenshot of a map&#10;&#10;Description automatically generated">
            <a:extLst>
              <a:ext uri="{FF2B5EF4-FFF2-40B4-BE49-F238E27FC236}">
                <a16:creationId xmlns:a16="http://schemas.microsoft.com/office/drawing/2014/main" id="{C3CF7C53-D614-72B6-5D4B-6EBBAAA71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8" y="1416886"/>
            <a:ext cx="5334745" cy="3936319"/>
          </a:xfrm>
          <a:prstGeom prst="rect">
            <a:avLst/>
          </a:prstGeom>
        </p:spPr>
      </p:pic>
      <p:sp>
        <p:nvSpPr>
          <p:cNvPr id="5" name="Title 4">
            <a:extLst>
              <a:ext uri="{FF2B5EF4-FFF2-40B4-BE49-F238E27FC236}">
                <a16:creationId xmlns:a16="http://schemas.microsoft.com/office/drawing/2014/main" id="{8B10F9EF-BAE1-284D-9ED3-0364FB60F9C6}"/>
              </a:ext>
            </a:extLst>
          </p:cNvPr>
          <p:cNvSpPr>
            <a:spLocks noGrp="1"/>
          </p:cNvSpPr>
          <p:nvPr>
            <p:ph type="title" idx="4294967295"/>
          </p:nvPr>
        </p:nvSpPr>
        <p:spPr>
          <a:xfrm>
            <a:off x="0" y="540920"/>
            <a:ext cx="7315200" cy="621280"/>
          </a:xfrm>
        </p:spPr>
        <p:txBody>
          <a:bodyPr>
            <a:noAutofit/>
          </a:bodyPr>
          <a:lstStyle/>
          <a:p>
            <a:r>
              <a:rPr lang="en-US" sz="2800" b="1" i="1" dirty="0"/>
              <a:t>FAT1</a:t>
            </a:r>
            <a:r>
              <a:rPr lang="en-US" sz="2800" b="1" dirty="0"/>
              <a:t> loss-of-function alterations results in intrinsic resistance to CDK4/6i</a:t>
            </a:r>
            <a:endParaRPr lang="en-US" sz="2800" dirty="0"/>
          </a:p>
        </p:txBody>
      </p:sp>
      <p:sp>
        <p:nvSpPr>
          <p:cNvPr id="4" name="Oval 3">
            <a:extLst>
              <a:ext uri="{FF2B5EF4-FFF2-40B4-BE49-F238E27FC236}">
                <a16:creationId xmlns:a16="http://schemas.microsoft.com/office/drawing/2014/main" id="{D3D1C656-E494-9B4A-B261-5A0DCC0BAEDC}"/>
              </a:ext>
            </a:extLst>
          </p:cNvPr>
          <p:cNvSpPr/>
          <p:nvPr/>
        </p:nvSpPr>
        <p:spPr>
          <a:xfrm>
            <a:off x="4665143" y="3385046"/>
            <a:ext cx="259765" cy="649188"/>
          </a:xfrm>
          <a:prstGeom prst="ellipse">
            <a:avLst/>
          </a:prstGeom>
        </p:spPr>
        <p:txBody>
          <a:bodyPr wrap="none" rtlCol="0" anchor="ctr">
            <a:spAutoFit/>
          </a:bodyPr>
          <a:lstStyle/>
          <a:p>
            <a:pPr algn="ctr"/>
            <a:endParaRPr lang="en-US" sz="2400" dirty="0"/>
          </a:p>
        </p:txBody>
      </p:sp>
      <p:sp>
        <p:nvSpPr>
          <p:cNvPr id="8" name="TextBox 7">
            <a:extLst>
              <a:ext uri="{FF2B5EF4-FFF2-40B4-BE49-F238E27FC236}">
                <a16:creationId xmlns:a16="http://schemas.microsoft.com/office/drawing/2014/main" id="{EC1C2D82-1B3C-B849-C673-A76D39884527}"/>
              </a:ext>
            </a:extLst>
          </p:cNvPr>
          <p:cNvSpPr txBox="1"/>
          <p:nvPr/>
        </p:nvSpPr>
        <p:spPr>
          <a:xfrm>
            <a:off x="3738318" y="6581001"/>
            <a:ext cx="47153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 Z, 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2018;34(6):893-905.e8.</a:t>
            </a:r>
          </a:p>
        </p:txBody>
      </p:sp>
      <p:grpSp>
        <p:nvGrpSpPr>
          <p:cNvPr id="9" name="Group 8">
            <a:extLst>
              <a:ext uri="{FF2B5EF4-FFF2-40B4-BE49-F238E27FC236}">
                <a16:creationId xmlns:a16="http://schemas.microsoft.com/office/drawing/2014/main" id="{38265D6D-DB92-D950-C343-E3C4A6E2FB35}"/>
              </a:ext>
            </a:extLst>
          </p:cNvPr>
          <p:cNvGrpSpPr/>
          <p:nvPr/>
        </p:nvGrpSpPr>
        <p:grpSpPr>
          <a:xfrm>
            <a:off x="5943600" y="490101"/>
            <a:ext cx="6069737" cy="3137739"/>
            <a:chOff x="5571627" y="2036580"/>
            <a:chExt cx="6069737" cy="3137739"/>
          </a:xfrm>
        </p:grpSpPr>
        <p:pic>
          <p:nvPicPr>
            <p:cNvPr id="11" name="Picture 10">
              <a:extLst>
                <a:ext uri="{FF2B5EF4-FFF2-40B4-BE49-F238E27FC236}">
                  <a16:creationId xmlns:a16="http://schemas.microsoft.com/office/drawing/2014/main" id="{9B068A84-519F-6607-E3BB-29A3DC1A0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529" y="2036580"/>
              <a:ext cx="1666835" cy="2605203"/>
            </a:xfrm>
            <a:prstGeom prst="rect">
              <a:avLst/>
            </a:prstGeom>
          </p:spPr>
        </p:pic>
        <p:pic>
          <p:nvPicPr>
            <p:cNvPr id="22" name="Picture 21" descr="A close up of a map&#10;&#10;Description automatically generated">
              <a:extLst>
                <a:ext uri="{FF2B5EF4-FFF2-40B4-BE49-F238E27FC236}">
                  <a16:creationId xmlns:a16="http://schemas.microsoft.com/office/drawing/2014/main" id="{775F0009-B061-9698-EA8F-9A70E23DA7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7721" y="2079192"/>
              <a:ext cx="2891480" cy="2562591"/>
            </a:xfrm>
            <a:prstGeom prst="rect">
              <a:avLst/>
            </a:prstGeom>
          </p:spPr>
        </p:pic>
        <p:cxnSp>
          <p:nvCxnSpPr>
            <p:cNvPr id="23" name="Straight Arrow Connector 22">
              <a:extLst>
                <a:ext uri="{FF2B5EF4-FFF2-40B4-BE49-F238E27FC236}">
                  <a16:creationId xmlns:a16="http://schemas.microsoft.com/office/drawing/2014/main" id="{C491D4CE-CEC0-74E3-6E25-D2ABE7885629}"/>
                </a:ext>
              </a:extLst>
            </p:cNvPr>
            <p:cNvCxnSpPr>
              <a:cxnSpLocks/>
            </p:cNvCxnSpPr>
            <p:nvPr/>
          </p:nvCxnSpPr>
          <p:spPr>
            <a:xfrm flipH="1">
              <a:off x="5571627" y="3377583"/>
              <a:ext cx="1084798" cy="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3">
              <a:extLst>
                <a:ext uri="{FF2B5EF4-FFF2-40B4-BE49-F238E27FC236}">
                  <a16:creationId xmlns:a16="http://schemas.microsoft.com/office/drawing/2014/main" id="{F872C4E6-0874-4780-264C-19B5443456A8}"/>
                </a:ext>
              </a:extLst>
            </p:cNvPr>
            <p:cNvSpPr/>
            <p:nvPr/>
          </p:nvSpPr>
          <p:spPr>
            <a:xfrm>
              <a:off x="7632366" y="4907355"/>
              <a:ext cx="233447" cy="266964"/>
            </a:xfrm>
            <a:prstGeom prst="rect">
              <a:avLst/>
            </a:prstGeom>
            <a:solidFill>
              <a:srgbClr val="FFFFFF"/>
            </a:solidFill>
            <a:ln w="12700">
              <a:miter lim="400000"/>
            </a:ln>
          </p:spPr>
          <p:txBody>
            <a:bodyPr lIns="34289" rIns="34289" anchor="ctr"/>
            <a:lstStyle/>
            <a:p>
              <a:pPr marL="0" marR="0" lvl="0" indent="0" algn="l"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25" name="Picture 24" descr="A screenshot of a cell phone&#10;&#10;Description automatically generated">
            <a:extLst>
              <a:ext uri="{FF2B5EF4-FFF2-40B4-BE49-F238E27FC236}">
                <a16:creationId xmlns:a16="http://schemas.microsoft.com/office/drawing/2014/main" id="{743E34D2-DD9F-5715-A10A-66A857007F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6019" y="3208080"/>
            <a:ext cx="3649920" cy="3649920"/>
          </a:xfrm>
          <a:prstGeom prst="rect">
            <a:avLst/>
          </a:prstGeom>
        </p:spPr>
      </p:pic>
    </p:spTree>
    <p:extLst>
      <p:ext uri="{BB962C8B-B14F-4D97-AF65-F5344CB8AC3E}">
        <p14:creationId xmlns:p14="http://schemas.microsoft.com/office/powerpoint/2010/main" val="59106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2B8371-F202-E7E0-7877-37490A74AB08}"/>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A800BA3-710A-3C49-A2E6-954896E63764}"/>
              </a:ext>
            </a:extLst>
          </p:cNvPr>
          <p:cNvGrpSpPr/>
          <p:nvPr/>
        </p:nvGrpSpPr>
        <p:grpSpPr>
          <a:xfrm>
            <a:off x="267294" y="1571640"/>
            <a:ext cx="6882731" cy="5078801"/>
            <a:chOff x="6211628" y="1419744"/>
            <a:chExt cx="6882731" cy="5078801"/>
          </a:xfrm>
        </p:grpSpPr>
        <p:pic>
          <p:nvPicPr>
            <p:cNvPr id="21" name="Picture 20" descr="A close up of a map&#10;&#10;Description automatically generated">
              <a:extLst>
                <a:ext uri="{FF2B5EF4-FFF2-40B4-BE49-F238E27FC236}">
                  <a16:creationId xmlns:a16="http://schemas.microsoft.com/office/drawing/2014/main" id="{C0CB36BB-2705-D440-9C7F-5C95C6BFE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628" y="2357787"/>
              <a:ext cx="6814002" cy="4140758"/>
            </a:xfrm>
            <a:prstGeom prst="rect">
              <a:avLst/>
            </a:prstGeom>
          </p:spPr>
        </p:pic>
        <p:sp>
          <p:nvSpPr>
            <p:cNvPr id="4" name="Rectangle 3">
              <a:extLst>
                <a:ext uri="{FF2B5EF4-FFF2-40B4-BE49-F238E27FC236}">
                  <a16:creationId xmlns:a16="http://schemas.microsoft.com/office/drawing/2014/main" id="{E538D5D1-6CCC-F843-A137-C980F60A81FC}"/>
                </a:ext>
              </a:extLst>
            </p:cNvPr>
            <p:cNvSpPr/>
            <p:nvPr/>
          </p:nvSpPr>
          <p:spPr>
            <a:xfrm>
              <a:off x="6927155" y="1419744"/>
              <a:ext cx="509324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Beyond</a:t>
              </a:r>
              <a:r>
                <a:rPr kumimoji="0" lang="en-US" sz="1800" b="0" i="1" u="none" strike="noStrike" kern="1200" cap="none" spc="0" normalizeH="0" baseline="0" noProof="0" dirty="0">
                  <a:ln>
                    <a:noFill/>
                  </a:ln>
                  <a:effectLst/>
                  <a:uLnTx/>
                  <a:uFillTx/>
                  <a:latin typeface="Arial" panose="020B0604020202020204" pitchFamily="34" charset="0"/>
                  <a:cs typeface="Arial" panose="020B0604020202020204" pitchFamily="34" charset="0"/>
                </a:rPr>
                <a:t> RB1, PTEN</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loss-of-function alterations and </a:t>
              </a:r>
              <a:r>
                <a:rPr kumimoji="0" lang="en-US" sz="1800" b="0" i="1" u="none" strike="noStrike" kern="1200" cap="none" spc="0" normalizeH="0" baseline="0" noProof="0" dirty="0">
                  <a:ln>
                    <a:noFill/>
                  </a:ln>
                  <a:effectLst/>
                  <a:uLnTx/>
                  <a:uFillTx/>
                  <a:latin typeface="Arial" panose="020B0604020202020204" pitchFamily="34" charset="0"/>
                  <a:cs typeface="Arial" panose="020B0604020202020204" pitchFamily="34" charset="0"/>
                </a:rPr>
                <a:t>ESR1</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mutations enriched post-CDK4/6i</a:t>
              </a:r>
            </a:p>
          </p:txBody>
        </p:sp>
        <p:sp>
          <p:nvSpPr>
            <p:cNvPr id="24" name="Rectangle 23">
              <a:extLst>
                <a:ext uri="{FF2B5EF4-FFF2-40B4-BE49-F238E27FC236}">
                  <a16:creationId xmlns:a16="http://schemas.microsoft.com/office/drawing/2014/main" id="{B5E3C124-3E62-7643-9693-65930E30BFBA}"/>
                </a:ext>
              </a:extLst>
            </p:cNvPr>
            <p:cNvSpPr/>
            <p:nvPr/>
          </p:nvSpPr>
          <p:spPr>
            <a:xfrm>
              <a:off x="9231584" y="5340915"/>
              <a:ext cx="3862775" cy="461665"/>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 = 838 Pre-CDK4/6i tumors (765 pts)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 = 221 Post-CDK4/6i tumors (185 pts)</a:t>
              </a:r>
            </a:p>
          </p:txBody>
        </p:sp>
      </p:grpSp>
      <p:grpSp>
        <p:nvGrpSpPr>
          <p:cNvPr id="8" name="Group 7">
            <a:extLst>
              <a:ext uri="{FF2B5EF4-FFF2-40B4-BE49-F238E27FC236}">
                <a16:creationId xmlns:a16="http://schemas.microsoft.com/office/drawing/2014/main" id="{2FD64123-FD08-EC4B-9A61-F2778B02F111}"/>
              </a:ext>
            </a:extLst>
          </p:cNvPr>
          <p:cNvGrpSpPr/>
          <p:nvPr/>
        </p:nvGrpSpPr>
        <p:grpSpPr>
          <a:xfrm>
            <a:off x="6048487" y="1011847"/>
            <a:ext cx="6144369" cy="5702081"/>
            <a:chOff x="0" y="1224951"/>
            <a:chExt cx="6432755" cy="5802326"/>
          </a:xfrm>
        </p:grpSpPr>
        <p:sp>
          <p:nvSpPr>
            <p:cNvPr id="7" name="Rectangle 6">
              <a:extLst>
                <a:ext uri="{FF2B5EF4-FFF2-40B4-BE49-F238E27FC236}">
                  <a16:creationId xmlns:a16="http://schemas.microsoft.com/office/drawing/2014/main" id="{4F7BB9FD-EEAA-214E-8C9F-9E4E1A233F2D}"/>
                </a:ext>
              </a:extLst>
            </p:cNvPr>
            <p:cNvSpPr/>
            <p:nvPr/>
          </p:nvSpPr>
          <p:spPr bwMode="auto">
            <a:xfrm>
              <a:off x="0" y="1224951"/>
              <a:ext cx="6432755" cy="5145656"/>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8" name="Picture 27" descr="A close up of a map&#10;&#10;Description automatically generated">
              <a:extLst>
                <a:ext uri="{FF2B5EF4-FFF2-40B4-BE49-F238E27FC236}">
                  <a16:creationId xmlns:a16="http://schemas.microsoft.com/office/drawing/2014/main" id="{0039FDF0-8985-8C4C-9E3A-8C0B84C63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79" y="1420807"/>
              <a:ext cx="4334349" cy="2710857"/>
            </a:xfrm>
            <a:prstGeom prst="rect">
              <a:avLst/>
            </a:prstGeom>
          </p:spPr>
        </p:pic>
        <p:pic>
          <p:nvPicPr>
            <p:cNvPr id="29" name="Picture 28" descr="A close up of a computer&#10;&#10;Description automatically generated">
              <a:extLst>
                <a:ext uri="{FF2B5EF4-FFF2-40B4-BE49-F238E27FC236}">
                  <a16:creationId xmlns:a16="http://schemas.microsoft.com/office/drawing/2014/main" id="{3465D7BE-F0BE-CA40-86D2-B78B0B647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27" y="3835163"/>
              <a:ext cx="4716929" cy="2174423"/>
            </a:xfrm>
            <a:prstGeom prst="rect">
              <a:avLst/>
            </a:prstGeom>
          </p:spPr>
        </p:pic>
        <p:sp>
          <p:nvSpPr>
            <p:cNvPr id="34" name="TextBox 33">
              <a:extLst>
                <a:ext uri="{FF2B5EF4-FFF2-40B4-BE49-F238E27FC236}">
                  <a16:creationId xmlns:a16="http://schemas.microsoft.com/office/drawing/2014/main" id="{17BEC79C-79EB-4A40-8725-19D613218B44}"/>
                </a:ext>
              </a:extLst>
            </p:cNvPr>
            <p:cNvSpPr txBox="1"/>
            <p:nvPr/>
          </p:nvSpPr>
          <p:spPr>
            <a:xfrm>
              <a:off x="289072" y="6823705"/>
              <a:ext cx="4937852" cy="203572"/>
            </a:xfrm>
            <a:prstGeom prst="rect">
              <a:avLst/>
            </a:prstGeom>
          </p:spPr>
          <p:txBody>
            <a:bodyPr vert="horz" wrap="non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Costa C…Engelman JA et al. </a:t>
              </a:r>
              <a:r>
                <a:rPr kumimoji="0" lang="en-US" sz="13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Cancer </a:t>
              </a:r>
              <a:r>
                <a:rPr kumimoji="0" lang="en-US" sz="1300" b="0" i="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Discov</a:t>
              </a:r>
              <a:r>
                <a:rPr kumimoji="0" lang="en-US" sz="13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2020;10(1):72-85.</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1F364485-0FE8-644B-A935-A5CFB52BB502}"/>
              </a:ext>
            </a:extLst>
          </p:cNvPr>
          <p:cNvSpPr txBox="1"/>
          <p:nvPr/>
        </p:nvSpPr>
        <p:spPr>
          <a:xfrm>
            <a:off x="6744878" y="5800191"/>
            <a:ext cx="54879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latin typeface="Arial" panose="020B0604020202020204" pitchFamily="34" charset="0"/>
                <a:cs typeface="Arial" panose="020B0604020202020204" pitchFamily="34" charset="0"/>
              </a:rPr>
              <a:t>PTEN </a:t>
            </a:r>
            <a:r>
              <a:rPr lang="en-US" sz="1400" dirty="0">
                <a:solidFill>
                  <a:schemeClr val="tx1"/>
                </a:solidFill>
                <a:latin typeface="Arial" panose="020B0604020202020204" pitchFamily="34" charset="0"/>
                <a:cs typeface="Arial" panose="020B0604020202020204" pitchFamily="34" charset="0"/>
              </a:rPr>
              <a:t>loss drives resistance to CDK4/6i by increasing CDK2 and CDK4 activity through nuclear delocalization of p27</a:t>
            </a:r>
          </a:p>
        </p:txBody>
      </p:sp>
      <p:sp>
        <p:nvSpPr>
          <p:cNvPr id="2" name="Title 1">
            <a:extLst>
              <a:ext uri="{FF2B5EF4-FFF2-40B4-BE49-F238E27FC236}">
                <a16:creationId xmlns:a16="http://schemas.microsoft.com/office/drawing/2014/main" id="{E35A5B86-2060-E741-A667-A5C56C468232}"/>
              </a:ext>
            </a:extLst>
          </p:cNvPr>
          <p:cNvSpPr>
            <a:spLocks noGrp="1"/>
          </p:cNvSpPr>
          <p:nvPr>
            <p:ph type="title"/>
          </p:nvPr>
        </p:nvSpPr>
        <p:spPr>
          <a:xfrm>
            <a:off x="487892" y="411033"/>
            <a:ext cx="11216216" cy="811913"/>
          </a:xfrm>
        </p:spPr>
        <p:txBody>
          <a:bodyPr anchor="ctr">
            <a:normAutofit/>
          </a:bodyPr>
          <a:lstStyle/>
          <a:p>
            <a:r>
              <a:rPr lang="en-US" sz="2800" b="1" dirty="0">
                <a:solidFill>
                  <a:schemeClr val="tx1"/>
                </a:solidFill>
              </a:rPr>
              <a:t>Mechanisms of acquired resistance to CDK4/6i</a:t>
            </a:r>
          </a:p>
        </p:txBody>
      </p:sp>
    </p:spTree>
    <p:extLst>
      <p:ext uri="{BB962C8B-B14F-4D97-AF65-F5344CB8AC3E}">
        <p14:creationId xmlns:p14="http://schemas.microsoft.com/office/powerpoint/2010/main" val="38301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B2670-1894-208E-0700-3779A94DBB98}"/>
              </a:ext>
            </a:extLst>
          </p:cNvPr>
          <p:cNvSpPr/>
          <p:nvPr/>
        </p:nvSpPr>
        <p:spPr>
          <a:xfrm>
            <a:off x="10838825" y="4876800"/>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AutoShape 2" descr="Fig1_for_Rei.pdf">
            <a:extLst>
              <a:ext uri="{FF2B5EF4-FFF2-40B4-BE49-F238E27FC236}">
                <a16:creationId xmlns:a16="http://schemas.microsoft.com/office/drawing/2014/main" id="{ABDB7576-AD68-0E48-8B03-F314D7D43A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pic>
        <p:nvPicPr>
          <p:cNvPr id="26" name="Picture 25">
            <a:extLst>
              <a:ext uri="{FF2B5EF4-FFF2-40B4-BE49-F238E27FC236}">
                <a16:creationId xmlns:a16="http://schemas.microsoft.com/office/drawing/2014/main" id="{A5F71209-67EB-3DB9-E89A-0EB5554A9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951" y="3743251"/>
            <a:ext cx="38100" cy="571500"/>
          </a:xfrm>
          <a:prstGeom prst="rect">
            <a:avLst/>
          </a:prstGeom>
        </p:spPr>
      </p:pic>
      <p:pic>
        <p:nvPicPr>
          <p:cNvPr id="28" name="Picture 27" descr="A diagram of a number of dots&#10;&#10;Description automatically generated">
            <a:extLst>
              <a:ext uri="{FF2B5EF4-FFF2-40B4-BE49-F238E27FC236}">
                <a16:creationId xmlns:a16="http://schemas.microsoft.com/office/drawing/2014/main" id="{04D345B5-6A5A-4B53-A207-513CA82EC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9" y="2655261"/>
            <a:ext cx="4324379" cy="3325508"/>
          </a:xfrm>
          <a:prstGeom prst="rect">
            <a:avLst/>
          </a:prstGeom>
        </p:spPr>
      </p:pic>
      <p:pic>
        <p:nvPicPr>
          <p:cNvPr id="31" name="Picture 30" descr="A graph with numbers and a green line&#10;&#10;Description automatically generated">
            <a:extLst>
              <a:ext uri="{FF2B5EF4-FFF2-40B4-BE49-F238E27FC236}">
                <a16:creationId xmlns:a16="http://schemas.microsoft.com/office/drawing/2014/main" id="{108BFB36-18FA-1DD1-CAE3-077282E320A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870148" y="1059629"/>
            <a:ext cx="3824667" cy="2836895"/>
          </a:xfrm>
          <a:prstGeom prst="rect">
            <a:avLst/>
          </a:prstGeom>
        </p:spPr>
      </p:pic>
      <p:grpSp>
        <p:nvGrpSpPr>
          <p:cNvPr id="57" name="Group 56">
            <a:extLst>
              <a:ext uri="{FF2B5EF4-FFF2-40B4-BE49-F238E27FC236}">
                <a16:creationId xmlns:a16="http://schemas.microsoft.com/office/drawing/2014/main" id="{47B5FF29-69EC-A332-4B43-1C0C4A16A324}"/>
              </a:ext>
            </a:extLst>
          </p:cNvPr>
          <p:cNvGrpSpPr/>
          <p:nvPr/>
        </p:nvGrpSpPr>
        <p:grpSpPr>
          <a:xfrm>
            <a:off x="289373" y="1272144"/>
            <a:ext cx="3908809" cy="1383117"/>
            <a:chOff x="319151" y="1188500"/>
            <a:chExt cx="3908809" cy="1383117"/>
          </a:xfrm>
        </p:grpSpPr>
        <p:pic>
          <p:nvPicPr>
            <p:cNvPr id="55" name="Picture 54" descr="A diagram of a diagram of a response&#10;&#10;Description automatically generated">
              <a:extLst>
                <a:ext uri="{FF2B5EF4-FFF2-40B4-BE49-F238E27FC236}">
                  <a16:creationId xmlns:a16="http://schemas.microsoft.com/office/drawing/2014/main" id="{5804D1EE-B2C5-3600-E378-34FAD32B3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51" y="1188500"/>
              <a:ext cx="3908809" cy="1383117"/>
            </a:xfrm>
            <a:prstGeom prst="rect">
              <a:avLst/>
            </a:prstGeom>
          </p:spPr>
        </p:pic>
        <p:sp>
          <p:nvSpPr>
            <p:cNvPr id="56" name="Rectangle 55">
              <a:extLst>
                <a:ext uri="{FF2B5EF4-FFF2-40B4-BE49-F238E27FC236}">
                  <a16:creationId xmlns:a16="http://schemas.microsoft.com/office/drawing/2014/main" id="{72301DDE-7137-439E-D10C-B562CB683D96}"/>
                </a:ext>
              </a:extLst>
            </p:cNvPr>
            <p:cNvSpPr/>
            <p:nvPr/>
          </p:nvSpPr>
          <p:spPr>
            <a:xfrm>
              <a:off x="3348842" y="1300348"/>
              <a:ext cx="564077" cy="676894"/>
            </a:xfrm>
            <a:prstGeom prst="rect">
              <a:avLst/>
            </a:prstGeom>
            <a:solidFill>
              <a:srgbClr val="F9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A5A9709F-A9C2-5E44-839B-CFD3B7377F96}"/>
              </a:ext>
            </a:extLst>
          </p:cNvPr>
          <p:cNvSpPr>
            <a:spLocks noGrp="1"/>
          </p:cNvSpPr>
          <p:nvPr>
            <p:ph type="title"/>
          </p:nvPr>
        </p:nvSpPr>
        <p:spPr>
          <a:xfrm>
            <a:off x="289373" y="412596"/>
            <a:ext cx="9504685" cy="751939"/>
          </a:xfrm>
        </p:spPr>
        <p:txBody>
          <a:bodyPr>
            <a:normAutofit fontScale="90000"/>
          </a:bodyPr>
          <a:lstStyle/>
          <a:p>
            <a:pPr algn="l"/>
            <a:r>
              <a:rPr lang="en-US" sz="2600" dirty="0"/>
              <a:t>Mechanisms of CDK4/6i resistance among patents failing to achieve long-term responses</a:t>
            </a:r>
          </a:p>
        </p:txBody>
      </p:sp>
      <p:pic>
        <p:nvPicPr>
          <p:cNvPr id="6" name="Picture 5" descr="A graph of a number of patients&#10;&#10;Description automatically generated with medium confidence">
            <a:extLst>
              <a:ext uri="{FF2B5EF4-FFF2-40B4-BE49-F238E27FC236}">
                <a16:creationId xmlns:a16="http://schemas.microsoft.com/office/drawing/2014/main" id="{81033E83-6FC0-3E00-D7D3-A1DDD75D325A}"/>
              </a:ext>
            </a:extLst>
          </p:cNvPr>
          <p:cNvPicPr>
            <a:picLocks noChangeAspect="1"/>
          </p:cNvPicPr>
          <p:nvPr/>
        </p:nvPicPr>
        <p:blipFill>
          <a:blip r:embed="rId7">
            <a:extLst>
              <a:ext uri="{28A0092B-C50C-407E-A947-70E740481C1C}">
                <a14:useLocalDpi xmlns:a14="http://schemas.microsoft.com/office/drawing/2010/main" val="0"/>
              </a:ext>
            </a:extLst>
          </a:blip>
          <a:srcRect r="420"/>
          <a:stretch/>
        </p:blipFill>
        <p:spPr>
          <a:xfrm>
            <a:off x="4299883" y="3963347"/>
            <a:ext cx="7739717" cy="2683995"/>
          </a:xfrm>
          <a:prstGeom prst="rect">
            <a:avLst/>
          </a:prstGeom>
        </p:spPr>
      </p:pic>
      <p:sp>
        <p:nvSpPr>
          <p:cNvPr id="7" name="TextBox 6">
            <a:extLst>
              <a:ext uri="{FF2B5EF4-FFF2-40B4-BE49-F238E27FC236}">
                <a16:creationId xmlns:a16="http://schemas.microsoft.com/office/drawing/2014/main" id="{C68B2E28-A2F0-C6B3-9B19-E4235CE11C44}"/>
              </a:ext>
            </a:extLst>
          </p:cNvPr>
          <p:cNvSpPr txBox="1"/>
          <p:nvPr/>
        </p:nvSpPr>
        <p:spPr>
          <a:xfrm>
            <a:off x="0" y="6584227"/>
            <a:ext cx="471536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Kudo R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2024;S1535-6108(24)00357-X.</a:t>
            </a:r>
          </a:p>
        </p:txBody>
      </p:sp>
    </p:spTree>
    <p:extLst>
      <p:ext uri="{BB962C8B-B14F-4D97-AF65-F5344CB8AC3E}">
        <p14:creationId xmlns:p14="http://schemas.microsoft.com/office/powerpoint/2010/main" val="1955342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6321-2FB1-4D4D-8B96-4950ED2C364A}"/>
              </a:ext>
            </a:extLst>
          </p:cNvPr>
          <p:cNvSpPr>
            <a:spLocks noGrp="1"/>
          </p:cNvSpPr>
          <p:nvPr>
            <p:ph type="title"/>
          </p:nvPr>
        </p:nvSpPr>
        <p:spPr>
          <a:xfrm>
            <a:off x="922826" y="377774"/>
            <a:ext cx="10346347" cy="836197"/>
          </a:xfrm>
        </p:spPr>
        <p:txBody>
          <a:bodyPr anchor="ctr"/>
          <a:lstStyle/>
          <a:p>
            <a:pPr algn="ctr"/>
            <a:r>
              <a:rPr lang="en-US" sz="2800" dirty="0"/>
              <a:t>P53 knockout impairs DREAM complex assembly via p21</a:t>
            </a:r>
          </a:p>
        </p:txBody>
      </p:sp>
      <p:pic>
        <p:nvPicPr>
          <p:cNvPr id="3" name="Picture 2" descr="A diagram of a cell cycle&#10;&#10;Description automatically generated">
            <a:extLst>
              <a:ext uri="{FF2B5EF4-FFF2-40B4-BE49-F238E27FC236}">
                <a16:creationId xmlns:a16="http://schemas.microsoft.com/office/drawing/2014/main" id="{F3301BE5-E6E1-0F3F-474F-2F0B3C517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607" y="1231714"/>
            <a:ext cx="8205107" cy="5060417"/>
          </a:xfrm>
          <a:prstGeom prst="rect">
            <a:avLst/>
          </a:prstGeom>
        </p:spPr>
      </p:pic>
      <p:sp>
        <p:nvSpPr>
          <p:cNvPr id="5" name="TextBox 4">
            <a:extLst>
              <a:ext uri="{FF2B5EF4-FFF2-40B4-BE49-F238E27FC236}">
                <a16:creationId xmlns:a16="http://schemas.microsoft.com/office/drawing/2014/main" id="{F6546CC9-FDB0-8947-6622-8B5001F36AFA}"/>
              </a:ext>
            </a:extLst>
          </p:cNvPr>
          <p:cNvSpPr txBox="1"/>
          <p:nvPr/>
        </p:nvSpPr>
        <p:spPr>
          <a:xfrm>
            <a:off x="3738317" y="6584227"/>
            <a:ext cx="471536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Kudo R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2024;S1535-6108(24)00357-X.</a:t>
            </a:r>
          </a:p>
        </p:txBody>
      </p:sp>
    </p:spTree>
    <p:extLst>
      <p:ext uri="{BB962C8B-B14F-4D97-AF65-F5344CB8AC3E}">
        <p14:creationId xmlns:p14="http://schemas.microsoft.com/office/powerpoint/2010/main" val="4191639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C45A2D-FD81-DDD5-F2F2-824A2D91590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F6BF66A-243A-FB36-9CD0-E46AB0B0738B}"/>
              </a:ext>
            </a:extLst>
          </p:cNvPr>
          <p:cNvSpPr/>
          <p:nvPr/>
        </p:nvSpPr>
        <p:spPr>
          <a:xfrm>
            <a:off x="0" y="1093340"/>
            <a:ext cx="12192000" cy="5345816"/>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3B041E-9C6C-94B4-D2E4-129C0E16575D}"/>
              </a:ext>
            </a:extLst>
          </p:cNvPr>
          <p:cNvSpPr>
            <a:spLocks noGrp="1"/>
          </p:cNvSpPr>
          <p:nvPr>
            <p:ph type="title"/>
          </p:nvPr>
        </p:nvSpPr>
        <p:spPr>
          <a:xfrm>
            <a:off x="209784" y="291703"/>
            <a:ext cx="11772433" cy="914400"/>
          </a:xfrm>
        </p:spPr>
        <p:txBody>
          <a:bodyPr/>
          <a:lstStyle/>
          <a:p>
            <a:r>
              <a:rPr lang="en-US" sz="2800" dirty="0">
                <a:solidFill>
                  <a:srgbClr val="272524"/>
                </a:solidFill>
              </a:rPr>
              <a:t>Emerging taxonomy of resistance mechanisms to CDK4/6 inhibitors </a:t>
            </a:r>
          </a:p>
        </p:txBody>
      </p:sp>
      <p:pic>
        <p:nvPicPr>
          <p:cNvPr id="5" name="Picture 4">
            <a:extLst>
              <a:ext uri="{FF2B5EF4-FFF2-40B4-BE49-F238E27FC236}">
                <a16:creationId xmlns:a16="http://schemas.microsoft.com/office/drawing/2014/main" id="{7C1D7814-6C89-A418-303A-0094B8C6C61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24" t="11777" r="15568" b="26921"/>
          <a:stretch/>
        </p:blipFill>
        <p:spPr>
          <a:xfrm>
            <a:off x="840347" y="1236352"/>
            <a:ext cx="8462076" cy="4895575"/>
          </a:xfrm>
          <a:prstGeom prst="rect">
            <a:avLst/>
          </a:prstGeom>
        </p:spPr>
      </p:pic>
      <p:sp>
        <p:nvSpPr>
          <p:cNvPr id="6" name="TextBox 13">
            <a:extLst>
              <a:ext uri="{FF2B5EF4-FFF2-40B4-BE49-F238E27FC236}">
                <a16:creationId xmlns:a16="http://schemas.microsoft.com/office/drawing/2014/main" id="{64DE6D33-189D-4301-1762-2DF5F681ADAA}"/>
              </a:ext>
            </a:extLst>
          </p:cNvPr>
          <p:cNvSpPr txBox="1"/>
          <p:nvPr/>
        </p:nvSpPr>
        <p:spPr>
          <a:xfrm>
            <a:off x="7790566" y="5074610"/>
            <a:ext cx="3600550"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a:latin typeface="Arial"/>
                <a:ea typeface="Arial"/>
                <a:cs typeface="Arial"/>
                <a:sym typeface="Arial"/>
              </a:defRPr>
            </a:lvl1pPr>
          </a:lstStyle>
          <a:p>
            <a:pPr algn="r" defTabSz="457178">
              <a:defRPr/>
            </a:pPr>
            <a:r>
              <a:rPr lang="en-US" dirty="0">
                <a:solidFill>
                  <a:schemeClr val="bg1"/>
                </a:solidFill>
              </a:rPr>
              <a:t>Li and Razavi et al, </a:t>
            </a:r>
            <a:r>
              <a:rPr lang="en-US" i="1" dirty="0">
                <a:solidFill>
                  <a:schemeClr val="bg1"/>
                </a:solidFill>
              </a:rPr>
              <a:t>Cancer Cell </a:t>
            </a:r>
            <a:r>
              <a:rPr lang="en-US" dirty="0">
                <a:solidFill>
                  <a:schemeClr val="bg1"/>
                </a:solidFill>
              </a:rPr>
              <a:t>2018;</a:t>
            </a:r>
          </a:p>
          <a:p>
            <a:pPr algn="r" defTabSz="457178">
              <a:defRPr/>
            </a:pPr>
            <a:r>
              <a:rPr lang="en-US" dirty="0" err="1">
                <a:solidFill>
                  <a:schemeClr val="bg1"/>
                </a:solidFill>
              </a:rPr>
              <a:t>Chandarlapaty</a:t>
            </a:r>
            <a:r>
              <a:rPr lang="en-US" dirty="0">
                <a:solidFill>
                  <a:schemeClr val="bg1"/>
                </a:solidFill>
              </a:rPr>
              <a:t> and Razavi, </a:t>
            </a:r>
            <a:r>
              <a:rPr lang="en-US" i="1" dirty="0">
                <a:solidFill>
                  <a:schemeClr val="bg1"/>
                </a:solidFill>
              </a:rPr>
              <a:t>JCO</a:t>
            </a:r>
            <a:r>
              <a:rPr lang="en-US" dirty="0">
                <a:solidFill>
                  <a:schemeClr val="bg1"/>
                </a:solidFill>
              </a:rPr>
              <a:t> 2019;</a:t>
            </a:r>
          </a:p>
          <a:p>
            <a:pPr algn="r" defTabSz="457178">
              <a:defRPr/>
            </a:pPr>
            <a:r>
              <a:rPr lang="en-US" dirty="0">
                <a:solidFill>
                  <a:schemeClr val="bg1"/>
                </a:solidFill>
              </a:rPr>
              <a:t>Li et al, </a:t>
            </a:r>
            <a:r>
              <a:rPr lang="en-US" i="1" dirty="0">
                <a:solidFill>
                  <a:schemeClr val="bg1"/>
                </a:solidFill>
              </a:rPr>
              <a:t>Cancer Discovery </a:t>
            </a:r>
            <a:r>
              <a:rPr lang="en-US" dirty="0">
                <a:solidFill>
                  <a:schemeClr val="bg1"/>
                </a:solidFill>
              </a:rPr>
              <a:t>2022;</a:t>
            </a:r>
          </a:p>
          <a:p>
            <a:pPr algn="r" defTabSz="457178">
              <a:defRPr/>
            </a:pPr>
            <a:r>
              <a:rPr lang="en-US" dirty="0">
                <a:solidFill>
                  <a:schemeClr val="bg1"/>
                </a:solidFill>
              </a:rPr>
              <a:t>Kudo et al, Cancer Cell 2024;</a:t>
            </a:r>
          </a:p>
          <a:p>
            <a:pPr algn="r" defTabSz="457178">
              <a:defRPr/>
            </a:pPr>
            <a:r>
              <a:rPr lang="en-US" dirty="0">
                <a:solidFill>
                  <a:schemeClr val="bg1"/>
                </a:solidFill>
              </a:rPr>
              <a:t>Safonov et al, SABCS 2021. ASCO 2022; </a:t>
            </a:r>
          </a:p>
          <a:p>
            <a:pPr algn="r" defTabSz="457178">
              <a:defRPr/>
            </a:pPr>
            <a:r>
              <a:rPr lang="en-US" dirty="0">
                <a:solidFill>
                  <a:schemeClr val="bg1"/>
                </a:solidFill>
              </a:rPr>
              <a:t>(In revision Nature)</a:t>
            </a:r>
          </a:p>
        </p:txBody>
      </p:sp>
      <p:sp>
        <p:nvSpPr>
          <p:cNvPr id="7" name="TextBox 6">
            <a:extLst>
              <a:ext uri="{FF2B5EF4-FFF2-40B4-BE49-F238E27FC236}">
                <a16:creationId xmlns:a16="http://schemas.microsoft.com/office/drawing/2014/main" id="{5DF41C13-9B13-3417-822A-850740ED2485}"/>
              </a:ext>
            </a:extLst>
          </p:cNvPr>
          <p:cNvSpPr txBox="1"/>
          <p:nvPr/>
        </p:nvSpPr>
        <p:spPr>
          <a:xfrm>
            <a:off x="8841441" y="1715850"/>
            <a:ext cx="2512359" cy="1384995"/>
          </a:xfrm>
          <a:prstGeom prst="rect">
            <a:avLst/>
          </a:prstGeom>
          <a:noFill/>
        </p:spPr>
        <p:txBody>
          <a:bodyPr wrap="square" rtlCol="0">
            <a:spAutoFit/>
          </a:bodyPr>
          <a:lstStyle/>
          <a:p>
            <a:pPr algn="ctr" defTabSz="457178">
              <a:defRPr/>
            </a:pPr>
            <a:r>
              <a:rPr lang="en-US" sz="1400" b="1" dirty="0">
                <a:solidFill>
                  <a:schemeClr val="bg1"/>
                </a:solidFill>
                <a:latin typeface="Arial" panose="020B0604020202020204" pitchFamily="34" charset="0"/>
                <a:ea typeface="MS PGothic" panose="020B0600070205080204" pitchFamily="34" charset="-128"/>
                <a:cs typeface="Arial" panose="020B0604020202020204" pitchFamily="34" charset="0"/>
              </a:rPr>
              <a:t>1</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Hyperactivation</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of target</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(e.g. FAT1, CDK6↑, </a:t>
            </a:r>
            <a:r>
              <a:rPr lang="en-US" sz="1400" i="1" dirty="0">
                <a:solidFill>
                  <a:schemeClr val="bg1"/>
                </a:solidFill>
                <a:latin typeface="Arial" panose="020B0604020202020204" pitchFamily="34" charset="0"/>
                <a:ea typeface="MS PGothic" panose="020B0600070205080204" pitchFamily="34" charset="-128"/>
                <a:cs typeface="Arial" panose="020B0604020202020204" pitchFamily="34" charset="0"/>
              </a:rPr>
              <a:t>PTEN</a:t>
            </a: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 loss, MAPK, FGFR1)</a:t>
            </a:r>
          </a:p>
          <a:p>
            <a:pPr algn="ctr" defTabSz="457178">
              <a:defRPr/>
            </a:pPr>
            <a:endPar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6AB1DD4A-12B8-15F8-AF46-B279999B3124}"/>
              </a:ext>
            </a:extLst>
          </p:cNvPr>
          <p:cNvSpPr txBox="1"/>
          <p:nvPr/>
        </p:nvSpPr>
        <p:spPr>
          <a:xfrm>
            <a:off x="8305800" y="3483279"/>
            <a:ext cx="2590795" cy="954107"/>
          </a:xfrm>
          <a:prstGeom prst="rect">
            <a:avLst/>
          </a:prstGeom>
          <a:noFill/>
        </p:spPr>
        <p:txBody>
          <a:bodyPr wrap="square" rtlCol="0">
            <a:spAutoFit/>
          </a:bodyPr>
          <a:lstStyle/>
          <a:p>
            <a:pPr algn="ctr" defTabSz="457178">
              <a:defRPr/>
            </a:pPr>
            <a:r>
              <a:rPr lang="en-US" sz="1400" b="1" dirty="0">
                <a:solidFill>
                  <a:schemeClr val="bg1"/>
                </a:solidFill>
                <a:latin typeface="Arial" panose="020B0604020202020204" pitchFamily="34" charset="0"/>
                <a:ea typeface="MS PGothic" panose="020B0600070205080204" pitchFamily="34" charset="-128"/>
                <a:cs typeface="Arial" panose="020B0604020202020204" pitchFamily="34" charset="0"/>
              </a:rPr>
              <a:t>2</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Loss of target </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(e.g. RB1 loss, HRD)</a:t>
            </a:r>
          </a:p>
          <a:p>
            <a:pPr algn="ctr" defTabSz="457178">
              <a:defRPr/>
            </a:pPr>
            <a:endPar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TextBox 8">
            <a:extLst>
              <a:ext uri="{FF2B5EF4-FFF2-40B4-BE49-F238E27FC236}">
                <a16:creationId xmlns:a16="http://schemas.microsoft.com/office/drawing/2014/main" id="{D500DA35-0E05-D264-57A7-E8F6FFD97B5A}"/>
              </a:ext>
            </a:extLst>
          </p:cNvPr>
          <p:cNvSpPr txBox="1"/>
          <p:nvPr/>
        </p:nvSpPr>
        <p:spPr>
          <a:xfrm>
            <a:off x="2590800" y="1779440"/>
            <a:ext cx="2785973" cy="1092607"/>
          </a:xfrm>
          <a:prstGeom prst="rect">
            <a:avLst/>
          </a:prstGeom>
          <a:noFill/>
        </p:spPr>
        <p:txBody>
          <a:bodyPr wrap="square" rtlCol="0">
            <a:spAutoFit/>
          </a:bodyPr>
          <a:lstStyle/>
          <a:p>
            <a:pPr algn="ctr" defTabSz="457178">
              <a:defRPr/>
            </a:pPr>
            <a:r>
              <a:rPr lang="en-US" sz="1400" b="1" dirty="0">
                <a:solidFill>
                  <a:schemeClr val="bg1"/>
                </a:solidFill>
                <a:latin typeface="Arial" panose="020B0604020202020204" pitchFamily="34" charset="0"/>
                <a:ea typeface="MS PGothic" panose="020B0600070205080204" pitchFamily="34" charset="-128"/>
                <a:cs typeface="Arial" panose="020B0604020202020204" pitchFamily="34" charset="0"/>
              </a:rPr>
              <a:t>3</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Bypass mechanisms</a:t>
            </a:r>
          </a:p>
          <a:p>
            <a:pPr algn="ctr" defTabSz="457178">
              <a:defRPr/>
            </a:pPr>
            <a:r>
              <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rPr>
              <a:t>(e.g., Cyclin E↑, TP53, MDM2)</a:t>
            </a:r>
          </a:p>
          <a:p>
            <a:pPr algn="ctr" defTabSz="457178">
              <a:defRPr/>
            </a:pPr>
            <a:endParaRPr lang="en-US" sz="9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ctr" defTabSz="457178">
              <a:defRPr/>
            </a:pPr>
            <a:endParaRPr lang="en-US" sz="1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195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73D415-FD79-8428-919B-C27031D7C828}"/>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2DF7A53-B3E2-D670-8E24-FDFBB3761F1C}"/>
              </a:ext>
            </a:extLst>
          </p:cNvPr>
          <p:cNvSpPr>
            <a:spLocks noGrp="1"/>
          </p:cNvSpPr>
          <p:nvPr>
            <p:ph type="body" sz="half" idx="2"/>
          </p:nvPr>
        </p:nvSpPr>
        <p:spPr/>
        <p:txBody>
          <a:bodyPr/>
          <a:lstStyle/>
          <a:p>
            <a:endParaRPr lang="en-US"/>
          </a:p>
        </p:txBody>
      </p:sp>
      <p:grpSp>
        <p:nvGrpSpPr>
          <p:cNvPr id="8" name="Group 7">
            <a:extLst>
              <a:ext uri="{FF2B5EF4-FFF2-40B4-BE49-F238E27FC236}">
                <a16:creationId xmlns:a16="http://schemas.microsoft.com/office/drawing/2014/main" id="{6794114B-1294-F39E-D713-3496BC1D9DF5}"/>
              </a:ext>
            </a:extLst>
          </p:cNvPr>
          <p:cNvGrpSpPr/>
          <p:nvPr/>
        </p:nvGrpSpPr>
        <p:grpSpPr>
          <a:xfrm>
            <a:off x="5944702" y="599646"/>
            <a:ext cx="6170930" cy="4551493"/>
            <a:chOff x="5525556" y="0"/>
            <a:chExt cx="6170930" cy="4551493"/>
          </a:xfrm>
        </p:grpSpPr>
        <p:pic>
          <p:nvPicPr>
            <p:cNvPr id="1026" name="Picture 2" descr="Fig. 1 |">
              <a:extLst>
                <a:ext uri="{FF2B5EF4-FFF2-40B4-BE49-F238E27FC236}">
                  <a16:creationId xmlns:a16="http://schemas.microsoft.com/office/drawing/2014/main" id="{3B563864-E6CF-2E9F-4031-BF5E9CFE5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685576" y="0"/>
              <a:ext cx="6010910" cy="45514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E434F5-A3BE-4F56-C3D9-54309090CD9B}"/>
                </a:ext>
              </a:extLst>
            </p:cNvPr>
            <p:cNvSpPr/>
            <p:nvPr/>
          </p:nvSpPr>
          <p:spPr>
            <a:xfrm>
              <a:off x="5525556" y="0"/>
              <a:ext cx="320040" cy="36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F7EFB98-B689-1F55-E8EC-12D19EBC5760}"/>
              </a:ext>
            </a:extLst>
          </p:cNvPr>
          <p:cNvGrpSpPr/>
          <p:nvPr/>
        </p:nvGrpSpPr>
        <p:grpSpPr>
          <a:xfrm>
            <a:off x="221917" y="3371854"/>
            <a:ext cx="8251486" cy="3229295"/>
            <a:chOff x="108903" y="3628705"/>
            <a:chExt cx="8251486" cy="3229295"/>
          </a:xfrm>
        </p:grpSpPr>
        <p:pic>
          <p:nvPicPr>
            <p:cNvPr id="2050" name="Picture 2">
              <a:extLst>
                <a:ext uri="{FF2B5EF4-FFF2-40B4-BE49-F238E27FC236}">
                  <a16:creationId xmlns:a16="http://schemas.microsoft.com/office/drawing/2014/main" id="{5A6AE939-71C6-84F7-DB8B-F35EADDF17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8903" y="3628705"/>
              <a:ext cx="8251486" cy="32292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AC90D39-F623-88B2-79E9-99BDC0562C5B}"/>
                </a:ext>
              </a:extLst>
            </p:cNvPr>
            <p:cNvSpPr/>
            <p:nvPr/>
          </p:nvSpPr>
          <p:spPr>
            <a:xfrm>
              <a:off x="200700" y="3638231"/>
              <a:ext cx="320040" cy="36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2F0FA98-2278-7697-2CE9-0FA541DDE5AA}"/>
              </a:ext>
            </a:extLst>
          </p:cNvPr>
          <p:cNvSpPr/>
          <p:nvPr/>
        </p:nvSpPr>
        <p:spPr>
          <a:xfrm>
            <a:off x="608528" y="5747709"/>
            <a:ext cx="7864875" cy="8534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3B1AB-BDE9-613B-B5A7-3828BBCDDF9A}"/>
              </a:ext>
            </a:extLst>
          </p:cNvPr>
          <p:cNvSpPr/>
          <p:nvPr/>
        </p:nvSpPr>
        <p:spPr>
          <a:xfrm>
            <a:off x="6127839" y="2938051"/>
            <a:ext cx="2879304" cy="430887"/>
          </a:xfrm>
          <a:prstGeom prst="rect">
            <a:avLst/>
          </a:prstGeom>
        </p:spPr>
        <p:txBody>
          <a:bodyPr wrap="square">
            <a:spAutoFit/>
          </a:bodyPr>
          <a:lstStyle/>
          <a:p>
            <a:r>
              <a:rPr lang="en-US" sz="1100" dirty="0" err="1">
                <a:latin typeface="Arial" panose="020B0604020202020204" pitchFamily="34" charset="0"/>
                <a:cs typeface="Arial" panose="020B0604020202020204" pitchFamily="34" charset="0"/>
              </a:rPr>
              <a:t>Vasan</a:t>
            </a:r>
            <a:r>
              <a:rPr lang="en-US" sz="1100" dirty="0">
                <a:latin typeface="Arial" panose="020B0604020202020204" pitchFamily="34" charset="0"/>
                <a:cs typeface="Arial" panose="020B0604020202020204" pitchFamily="34" charset="0"/>
              </a:rPr>
              <a:t> N, </a:t>
            </a:r>
            <a:r>
              <a:rPr lang="en-US" sz="1100" dirty="0" err="1">
                <a:latin typeface="Arial" panose="020B0604020202020204" pitchFamily="34" charset="0"/>
                <a:cs typeface="Arial" panose="020B0604020202020204" pitchFamily="34" charset="0"/>
              </a:rPr>
              <a:t>Cantley</a:t>
            </a:r>
            <a:r>
              <a:rPr lang="en-US" sz="1100" dirty="0">
                <a:latin typeface="Arial" panose="020B0604020202020204" pitchFamily="34" charset="0"/>
                <a:cs typeface="Arial" panose="020B0604020202020204" pitchFamily="34" charset="0"/>
              </a:rPr>
              <a:t> LC. </a:t>
            </a:r>
            <a:r>
              <a:rPr lang="en-US" sz="1100" i="1" dirty="0">
                <a:latin typeface="Arial" panose="020B0604020202020204" pitchFamily="34" charset="0"/>
                <a:cs typeface="Arial" panose="020B0604020202020204" pitchFamily="34" charset="0"/>
              </a:rPr>
              <a:t>Nat Rev Clin Oncol.</a:t>
            </a:r>
          </a:p>
          <a:p>
            <a:r>
              <a:rPr lang="en-US" sz="1100" dirty="0">
                <a:latin typeface="Arial" panose="020B0604020202020204" pitchFamily="34" charset="0"/>
                <a:cs typeface="Arial" panose="020B0604020202020204" pitchFamily="34" charset="0"/>
              </a:rPr>
              <a:t>2022;19(7):471-485.</a:t>
            </a:r>
            <a:endParaRPr lang="en-GB" sz="1100" dirty="0">
              <a:latin typeface="Arial" panose="020B0604020202020204" pitchFamily="34" charset="0"/>
              <a:cs typeface="Arial" panose="020B0604020202020204" pitchFamily="34" charset="0"/>
            </a:endParaRPr>
          </a:p>
        </p:txBody>
      </p:sp>
      <p:sp>
        <p:nvSpPr>
          <p:cNvPr id="13" name="Text Box 188">
            <a:extLst>
              <a:ext uri="{FF2B5EF4-FFF2-40B4-BE49-F238E27FC236}">
                <a16:creationId xmlns:a16="http://schemas.microsoft.com/office/drawing/2014/main" id="{A4285B8B-EB95-586D-B601-0FC6D1B18325}"/>
              </a:ext>
            </a:extLst>
          </p:cNvPr>
          <p:cNvSpPr txBox="1">
            <a:spLocks noChangeArrowheads="1"/>
          </p:cNvSpPr>
          <p:nvPr/>
        </p:nvSpPr>
        <p:spPr bwMode="auto">
          <a:xfrm>
            <a:off x="177586" y="791425"/>
            <a:ext cx="6010910" cy="830997"/>
          </a:xfrm>
          <a:prstGeom prst="rect">
            <a:avLst/>
          </a:prstGeom>
          <a:noFill/>
          <a:ln w="9525">
            <a:noFill/>
            <a:miter lim="800000"/>
            <a:headEnd/>
            <a:tailEnd/>
          </a:ln>
        </p:spPr>
        <p:txBody>
          <a:bodyPr wrap="square">
            <a:spAutoFit/>
          </a:bodyPr>
          <a:lstStyle/>
          <a:p>
            <a:r>
              <a:rPr lang="en-US" sz="2400" b="1" dirty="0">
                <a:latin typeface="Arial" panose="020B0604020202020204" pitchFamily="34" charset="0"/>
                <a:ea typeface="SimSun" pitchFamily="2" charset="-122"/>
                <a:cs typeface="Arial" panose="020B0604020202020204" pitchFamily="34" charset="0"/>
              </a:rPr>
              <a:t>PI3K/AKT is the most commonly mutated oncogenic pathway ER+ MBC</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6C1FD68-8439-960A-4AD7-32E137E44CE7}"/>
              </a:ext>
            </a:extLst>
          </p:cNvPr>
          <p:cNvSpPr txBox="1"/>
          <p:nvPr/>
        </p:nvSpPr>
        <p:spPr>
          <a:xfrm>
            <a:off x="8247671" y="6154281"/>
            <a:ext cx="3944329"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Razavi P et al. </a:t>
            </a:r>
            <a:r>
              <a:rPr lang="en-US" sz="1200" i="1" dirty="0">
                <a:latin typeface="Arial" panose="020B0604020202020204" pitchFamily="34" charset="0"/>
                <a:cs typeface="Arial" panose="020B0604020202020204" pitchFamily="34" charset="0"/>
              </a:rPr>
              <a:t>Cancer Cell</a:t>
            </a:r>
            <a:r>
              <a:rPr lang="en-US" sz="1200" dirty="0">
                <a:latin typeface="Arial" panose="020B0604020202020204" pitchFamily="34" charset="0"/>
                <a:cs typeface="Arial" panose="020B0604020202020204" pitchFamily="34" charset="0"/>
              </a:rPr>
              <a:t>. 2018;34(3):427-438.e6.</a:t>
            </a:r>
          </a:p>
        </p:txBody>
      </p:sp>
    </p:spTree>
    <p:extLst>
      <p:ext uri="{BB962C8B-B14F-4D97-AF65-F5344CB8AC3E}">
        <p14:creationId xmlns:p14="http://schemas.microsoft.com/office/powerpoint/2010/main" val="111084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B83BA-B12A-12F4-49C8-D9DE6001E32A}"/>
              </a:ext>
            </a:extLst>
          </p:cNvPr>
          <p:cNvSpPr/>
          <p:nvPr/>
        </p:nvSpPr>
        <p:spPr>
          <a:xfrm>
            <a:off x="10838825" y="418844"/>
            <a:ext cx="1353175" cy="6439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EF84A3F8-AAC0-9B46-0DD7-1004D31F5CEB}"/>
              </a:ext>
            </a:extLst>
          </p:cNvPr>
          <p:cNvSpPr>
            <a:spLocks noGrp="1"/>
          </p:cNvSpPr>
          <p:nvPr>
            <p:ph type="body" sz="half" idx="2"/>
          </p:nvPr>
        </p:nvSpPr>
        <p:spPr>
          <a:xfrm>
            <a:off x="3878580" y="6612777"/>
            <a:ext cx="4434840" cy="245223"/>
          </a:xfrm>
        </p:spPr>
        <p:txBody>
          <a:bodyPr>
            <a:normAutofit/>
          </a:bodyPr>
          <a:lstStyle/>
          <a:p>
            <a:pPr algn="ctr"/>
            <a:r>
              <a:rPr lang="en-US" sz="900" dirty="0">
                <a:solidFill>
                  <a:schemeClr val="tx1"/>
                </a:solidFill>
                <a:latin typeface="Arial" panose="020B0604020202020204" pitchFamily="34" charset="0"/>
                <a:cs typeface="Arial" panose="020B0604020202020204" pitchFamily="34" charset="0"/>
              </a:rPr>
              <a:t>Adopted from </a:t>
            </a:r>
            <a:r>
              <a:rPr lang="en-US" sz="900" dirty="0" err="1">
                <a:solidFill>
                  <a:schemeClr val="tx1"/>
                </a:solidFill>
                <a:latin typeface="Arial" panose="020B0604020202020204" pitchFamily="34" charset="0"/>
                <a:cs typeface="Arial" panose="020B0604020202020204" pitchFamily="34" charset="0"/>
              </a:rPr>
              <a:t>Vasan</a:t>
            </a:r>
            <a:r>
              <a:rPr lang="en-US" sz="900" dirty="0">
                <a:solidFill>
                  <a:schemeClr val="tx1"/>
                </a:solidFill>
                <a:latin typeface="Arial" panose="020B0604020202020204" pitchFamily="34" charset="0"/>
                <a:cs typeface="Arial" panose="020B0604020202020204" pitchFamily="34" charset="0"/>
              </a:rPr>
              <a:t> SABCS 20123, with permission. </a:t>
            </a:r>
          </a:p>
        </p:txBody>
      </p:sp>
      <p:sp>
        <p:nvSpPr>
          <p:cNvPr id="7" name="Title 2">
            <a:extLst>
              <a:ext uri="{FF2B5EF4-FFF2-40B4-BE49-F238E27FC236}">
                <a16:creationId xmlns:a16="http://schemas.microsoft.com/office/drawing/2014/main" id="{187A94D6-67D7-8787-155B-EA2010963A1B}"/>
              </a:ext>
            </a:extLst>
          </p:cNvPr>
          <p:cNvSpPr>
            <a:spLocks noGrp="1"/>
          </p:cNvSpPr>
          <p:nvPr>
            <p:ph type="title"/>
          </p:nvPr>
        </p:nvSpPr>
        <p:spPr/>
        <p:txBody>
          <a:bodyPr>
            <a:normAutofit fontScale="90000"/>
          </a:bodyPr>
          <a:lstStyle/>
          <a:p>
            <a:r>
              <a:rPr lang="en-US" dirty="0">
                <a:latin typeface="Helvetica" pitchFamily="2" charset="0"/>
              </a:rPr>
              <a:t>PI3Ki demonstrates clinical efficacy in ER+ MBC</a:t>
            </a:r>
            <a:endParaRPr lang="en-US" dirty="0"/>
          </a:p>
        </p:txBody>
      </p:sp>
      <p:sp>
        <p:nvSpPr>
          <p:cNvPr id="19" name="Text Placeholder 18">
            <a:extLst>
              <a:ext uri="{FF2B5EF4-FFF2-40B4-BE49-F238E27FC236}">
                <a16:creationId xmlns:a16="http://schemas.microsoft.com/office/drawing/2014/main" id="{90B11D50-642D-C1BC-BE96-82D12E49CB94}"/>
              </a:ext>
            </a:extLst>
          </p:cNvPr>
          <p:cNvSpPr>
            <a:spLocks noGrp="1"/>
          </p:cNvSpPr>
          <p:nvPr>
            <p:ph type="body" idx="12"/>
          </p:nvPr>
        </p:nvSpPr>
        <p:spPr>
          <a:xfrm>
            <a:off x="1371600" y="565785"/>
            <a:ext cx="10820400" cy="295276"/>
          </a:xfrm>
        </p:spPr>
        <p:txBody>
          <a:bodyPr>
            <a:normAutofit fontScale="85000" lnSpcReduction="20000"/>
          </a:bodyPr>
          <a:lstStyle/>
          <a:p>
            <a:r>
              <a:rPr lang="en-US" dirty="0">
                <a:solidFill>
                  <a:schemeClr val="accent2">
                    <a:lumMod val="75000"/>
                  </a:schemeClr>
                </a:solidFill>
                <a:latin typeface="Helvetica" pitchFamily="2" charset="0"/>
              </a:rPr>
              <a:t>Development of PI3K inhibitors</a:t>
            </a:r>
            <a:endParaRPr lang="en-US" dirty="0">
              <a:solidFill>
                <a:schemeClr val="accent2">
                  <a:lumMod val="75000"/>
                </a:schemeClr>
              </a:solidFill>
            </a:endParaRPr>
          </a:p>
        </p:txBody>
      </p:sp>
      <p:sp>
        <p:nvSpPr>
          <p:cNvPr id="14" name="Rectangle 13">
            <a:extLst>
              <a:ext uri="{FF2B5EF4-FFF2-40B4-BE49-F238E27FC236}">
                <a16:creationId xmlns:a16="http://schemas.microsoft.com/office/drawing/2014/main" id="{6DF2030A-0E26-679B-C54B-7A304A003F88}"/>
              </a:ext>
            </a:extLst>
          </p:cNvPr>
          <p:cNvSpPr/>
          <p:nvPr/>
        </p:nvSpPr>
        <p:spPr>
          <a:xfrm>
            <a:off x="609601" y="6269073"/>
            <a:ext cx="1752599"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André F et al. </a:t>
            </a:r>
            <a:r>
              <a:rPr lang="en-US" sz="1200" i="1" dirty="0">
                <a:latin typeface="Arial" panose="020B0604020202020204" pitchFamily="34" charset="0"/>
                <a:cs typeface="Arial" panose="020B0604020202020204" pitchFamily="34" charset="0"/>
              </a:rPr>
              <a:t>NEJM.</a:t>
            </a:r>
            <a:r>
              <a:rPr lang="en-US" sz="1200" dirty="0">
                <a:latin typeface="Arial" panose="020B0604020202020204" pitchFamily="34" charset="0"/>
                <a:cs typeface="Arial" panose="020B0604020202020204" pitchFamily="34" charset="0"/>
              </a:rPr>
              <a:t> 2019;380:1929.</a:t>
            </a:r>
            <a:endParaRPr lang="en-GB" sz="1200" dirty="0">
              <a:latin typeface="Arial" panose="020B0604020202020204" pitchFamily="34" charset="0"/>
              <a:cs typeface="Arial" panose="020B0604020202020204" pitchFamily="34" charset="0"/>
            </a:endParaRPr>
          </a:p>
        </p:txBody>
      </p:sp>
      <p:pic>
        <p:nvPicPr>
          <p:cNvPr id="5122" name="Picture 2" descr="Fig. 2">
            <a:extLst>
              <a:ext uri="{FF2B5EF4-FFF2-40B4-BE49-F238E27FC236}">
                <a16:creationId xmlns:a16="http://schemas.microsoft.com/office/drawing/2014/main" id="{BBF1D30B-2A72-3F9A-8418-B1DC14BBF0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42897" y="1908107"/>
            <a:ext cx="10108017" cy="1498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3ABDC6-86E7-09B7-8B49-73B42CEBB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3846296"/>
            <a:ext cx="4786645" cy="2336377"/>
          </a:xfrm>
          <a:prstGeom prst="rect">
            <a:avLst/>
          </a:prstGeom>
        </p:spPr>
      </p:pic>
      <p:sp>
        <p:nvSpPr>
          <p:cNvPr id="6" name="Rectangle 5">
            <a:extLst>
              <a:ext uri="{FF2B5EF4-FFF2-40B4-BE49-F238E27FC236}">
                <a16:creationId xmlns:a16="http://schemas.microsoft.com/office/drawing/2014/main" id="{39B52F78-B025-49DE-812D-47D676D79127}"/>
              </a:ext>
            </a:extLst>
          </p:cNvPr>
          <p:cNvSpPr/>
          <p:nvPr/>
        </p:nvSpPr>
        <p:spPr>
          <a:xfrm>
            <a:off x="1538933" y="3470348"/>
            <a:ext cx="3108543" cy="338554"/>
          </a:xfrm>
          <a:prstGeom prst="rect">
            <a:avLst/>
          </a:prstGeom>
        </p:spPr>
        <p:txBody>
          <a:bodyPr wrap="none">
            <a:spAutoFit/>
          </a:bodyPr>
          <a:lstStyle/>
          <a:p>
            <a:r>
              <a:rPr lang="en-US" sz="1600" dirty="0">
                <a:latin typeface="Helvetica" pitchFamily="2" charset="0"/>
              </a:rPr>
              <a:t>SOLAR-1: Alpelisib + fulvestrant</a:t>
            </a:r>
            <a:endParaRPr lang="en-GB" sz="1600" dirty="0">
              <a:latin typeface="Helvetica" pitchFamily="2" charset="0"/>
            </a:endParaRPr>
          </a:p>
        </p:txBody>
      </p:sp>
      <p:pic>
        <p:nvPicPr>
          <p:cNvPr id="9218" name="Picture 2">
            <a:extLst>
              <a:ext uri="{FF2B5EF4-FFF2-40B4-BE49-F238E27FC236}">
                <a16:creationId xmlns:a16="http://schemas.microsoft.com/office/drawing/2014/main" id="{446796AA-3294-4CD7-B243-F3893909E3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698496" y="3857736"/>
            <a:ext cx="4786645" cy="23296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F59EDBC-0F85-6C6F-20B0-6A49E9FC473B}"/>
              </a:ext>
            </a:extLst>
          </p:cNvPr>
          <p:cNvSpPr/>
          <p:nvPr/>
        </p:nvSpPr>
        <p:spPr>
          <a:xfrm>
            <a:off x="6699563" y="3481461"/>
            <a:ext cx="4373313" cy="338554"/>
          </a:xfrm>
          <a:prstGeom prst="rect">
            <a:avLst/>
          </a:prstGeom>
        </p:spPr>
        <p:txBody>
          <a:bodyPr wrap="none">
            <a:spAutoFit/>
          </a:bodyPr>
          <a:lstStyle/>
          <a:p>
            <a:r>
              <a:rPr lang="en-US" sz="1600" dirty="0">
                <a:latin typeface="Helvetica" pitchFamily="2" charset="0"/>
              </a:rPr>
              <a:t>BYLIEVE: Alpelisib + fulvestrant after CDK4/6i</a:t>
            </a:r>
            <a:endParaRPr lang="en-GB" sz="1600" dirty="0">
              <a:latin typeface="Helvetica" pitchFamily="2" charset="0"/>
            </a:endParaRPr>
          </a:p>
        </p:txBody>
      </p:sp>
      <p:sp>
        <p:nvSpPr>
          <p:cNvPr id="9" name="Rectangle 8">
            <a:extLst>
              <a:ext uri="{FF2B5EF4-FFF2-40B4-BE49-F238E27FC236}">
                <a16:creationId xmlns:a16="http://schemas.microsoft.com/office/drawing/2014/main" id="{BCEFE9F8-D108-94A5-5F1E-EEA72DE395E0}"/>
              </a:ext>
            </a:extLst>
          </p:cNvPr>
          <p:cNvSpPr/>
          <p:nvPr/>
        </p:nvSpPr>
        <p:spPr>
          <a:xfrm>
            <a:off x="8293633" y="4419082"/>
            <a:ext cx="1842171" cy="297454"/>
          </a:xfrm>
          <a:prstGeom prst="rect">
            <a:avLst/>
          </a:prstGeom>
        </p:spPr>
        <p:txBody>
          <a:bodyPr wrap="none">
            <a:spAutoFit/>
          </a:bodyPr>
          <a:lstStyle/>
          <a:p>
            <a:r>
              <a:rPr lang="en-US" sz="1333" dirty="0">
                <a:latin typeface="Helvetica" pitchFamily="2" charset="0"/>
              </a:rPr>
              <a:t>Median PFS = 7.3 </a:t>
            </a:r>
            <a:r>
              <a:rPr lang="en-US" sz="1333" dirty="0" err="1">
                <a:latin typeface="Helvetica" pitchFamily="2" charset="0"/>
              </a:rPr>
              <a:t>mo</a:t>
            </a:r>
            <a:endParaRPr lang="en-GB" sz="1333" dirty="0">
              <a:latin typeface="Helvetica" pitchFamily="2" charset="0"/>
            </a:endParaRPr>
          </a:p>
        </p:txBody>
      </p:sp>
      <p:sp>
        <p:nvSpPr>
          <p:cNvPr id="11" name="Rectangle 10">
            <a:extLst>
              <a:ext uri="{FF2B5EF4-FFF2-40B4-BE49-F238E27FC236}">
                <a16:creationId xmlns:a16="http://schemas.microsoft.com/office/drawing/2014/main" id="{4F5F1786-42A3-ADA8-A6DB-15ECBC95850A}"/>
              </a:ext>
            </a:extLst>
          </p:cNvPr>
          <p:cNvSpPr/>
          <p:nvPr/>
        </p:nvSpPr>
        <p:spPr>
          <a:xfrm>
            <a:off x="2699510" y="4419082"/>
            <a:ext cx="2610202" cy="297454"/>
          </a:xfrm>
          <a:prstGeom prst="rect">
            <a:avLst/>
          </a:prstGeom>
        </p:spPr>
        <p:txBody>
          <a:bodyPr wrap="none">
            <a:spAutoFit/>
          </a:bodyPr>
          <a:lstStyle/>
          <a:p>
            <a:r>
              <a:rPr lang="en-US" sz="1333" dirty="0">
                <a:latin typeface="Helvetica" pitchFamily="2" charset="0"/>
              </a:rPr>
              <a:t>PFS 11.0 vs 5.7 </a:t>
            </a:r>
            <a:r>
              <a:rPr lang="en-US" sz="1333" dirty="0" err="1">
                <a:latin typeface="Helvetica" pitchFamily="2" charset="0"/>
              </a:rPr>
              <a:t>mo</a:t>
            </a:r>
            <a:r>
              <a:rPr lang="en-US" sz="1333" dirty="0">
                <a:latin typeface="Helvetica" pitchFamily="2" charset="0"/>
              </a:rPr>
              <a:t> (HR = 0.65)</a:t>
            </a:r>
            <a:endParaRPr lang="en-GB" sz="1333" dirty="0">
              <a:latin typeface="Helvetica" pitchFamily="2" charset="0"/>
            </a:endParaRPr>
          </a:p>
        </p:txBody>
      </p:sp>
      <p:sp>
        <p:nvSpPr>
          <p:cNvPr id="12" name="Rectangle 11">
            <a:extLst>
              <a:ext uri="{FF2B5EF4-FFF2-40B4-BE49-F238E27FC236}">
                <a16:creationId xmlns:a16="http://schemas.microsoft.com/office/drawing/2014/main" id="{060268F5-9E23-20D9-4DFB-36531323BF8B}"/>
              </a:ext>
            </a:extLst>
          </p:cNvPr>
          <p:cNvSpPr/>
          <p:nvPr/>
        </p:nvSpPr>
        <p:spPr>
          <a:xfrm>
            <a:off x="7300332" y="1775744"/>
            <a:ext cx="1055648" cy="145317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Rectangle 12">
            <a:extLst>
              <a:ext uri="{FF2B5EF4-FFF2-40B4-BE49-F238E27FC236}">
                <a16:creationId xmlns:a16="http://schemas.microsoft.com/office/drawing/2014/main" id="{BCC76248-75AE-417A-674E-C7CC18C2D2AA}"/>
              </a:ext>
            </a:extLst>
          </p:cNvPr>
          <p:cNvSpPr/>
          <p:nvPr/>
        </p:nvSpPr>
        <p:spPr>
          <a:xfrm>
            <a:off x="10370451" y="2275357"/>
            <a:ext cx="1022296" cy="988397"/>
          </a:xfrm>
          <a:prstGeom prst="rect">
            <a:avLst/>
          </a:prstGeom>
          <a:solidFill>
            <a:srgbClr val="C0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67" b="1" dirty="0">
                <a:solidFill>
                  <a:schemeClr val="tx1"/>
                </a:solidFill>
                <a:latin typeface="Arial" panose="020B0604020202020204" pitchFamily="34" charset="0"/>
                <a:cs typeface="Arial" panose="020B0604020202020204" pitchFamily="34" charset="0"/>
              </a:rPr>
              <a:t>2023</a:t>
            </a:r>
          </a:p>
          <a:p>
            <a:r>
              <a:rPr lang="en-US" sz="1067" dirty="0" err="1">
                <a:solidFill>
                  <a:schemeClr val="tx1"/>
                </a:solidFill>
                <a:latin typeface="Arial" panose="020B0604020202020204" pitchFamily="34" charset="0"/>
                <a:cs typeface="Arial" panose="020B0604020202020204" pitchFamily="34" charset="0"/>
              </a:rPr>
              <a:t>Capivasertib</a:t>
            </a:r>
            <a:endParaRPr lang="en-US" sz="1067" dirty="0">
              <a:solidFill>
                <a:schemeClr val="tx1"/>
              </a:solidFill>
              <a:latin typeface="Arial" panose="020B0604020202020204" pitchFamily="34" charset="0"/>
              <a:cs typeface="Arial" panose="020B0604020202020204" pitchFamily="34" charset="0"/>
            </a:endParaRPr>
          </a:p>
          <a:p>
            <a:pPr algn="ctr"/>
            <a:endParaRPr lang="en-US" sz="2133" dirty="0"/>
          </a:p>
        </p:txBody>
      </p:sp>
      <p:sp>
        <p:nvSpPr>
          <p:cNvPr id="15" name="TextBox 14">
            <a:extLst>
              <a:ext uri="{FF2B5EF4-FFF2-40B4-BE49-F238E27FC236}">
                <a16:creationId xmlns:a16="http://schemas.microsoft.com/office/drawing/2014/main" id="{52168929-129C-18CB-C755-5250E59DE4B4}"/>
              </a:ext>
            </a:extLst>
          </p:cNvPr>
          <p:cNvSpPr txBox="1"/>
          <p:nvPr/>
        </p:nvSpPr>
        <p:spPr>
          <a:xfrm>
            <a:off x="10259277" y="1824435"/>
            <a:ext cx="1479992" cy="420756"/>
          </a:xfrm>
          <a:prstGeom prst="rect">
            <a:avLst/>
          </a:prstGeom>
          <a:noFill/>
        </p:spPr>
        <p:txBody>
          <a:bodyPr wrap="square">
            <a:spAutoFit/>
          </a:bodyPr>
          <a:lstStyle/>
          <a:p>
            <a:r>
              <a:rPr lang="en-US" sz="1067" b="1" dirty="0">
                <a:latin typeface="Arial" panose="020B0604020202020204" pitchFamily="34" charset="0"/>
                <a:cs typeface="Arial" panose="020B0604020202020204" pitchFamily="34" charset="0"/>
              </a:rPr>
              <a:t>AKT </a:t>
            </a:r>
          </a:p>
          <a:p>
            <a:r>
              <a:rPr lang="en-US" sz="1067" b="1" dirty="0">
                <a:latin typeface="Arial" panose="020B0604020202020204" pitchFamily="34" charset="0"/>
                <a:cs typeface="Arial" panose="020B0604020202020204" pitchFamily="34" charset="0"/>
              </a:rPr>
              <a:t>inhibitors</a:t>
            </a:r>
            <a:endParaRPr lang="en-US" sz="1067" b="1" dirty="0"/>
          </a:p>
        </p:txBody>
      </p:sp>
      <p:pic>
        <p:nvPicPr>
          <p:cNvPr id="16" name="Picture 15" descr="Fig. 2">
            <a:extLst>
              <a:ext uri="{FF2B5EF4-FFF2-40B4-BE49-F238E27FC236}">
                <a16:creationId xmlns:a16="http://schemas.microsoft.com/office/drawing/2014/main" id="{67491DCD-BB2B-6655-D5E0-0ECB6C8330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802274" y="1291109"/>
            <a:ext cx="2389727" cy="50460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DCA9DAE-C34A-2434-D825-C14D1A3C233F}"/>
              </a:ext>
            </a:extLst>
          </p:cNvPr>
          <p:cNvSpPr/>
          <p:nvPr/>
        </p:nvSpPr>
        <p:spPr>
          <a:xfrm>
            <a:off x="2816096" y="6215126"/>
            <a:ext cx="6559809" cy="318100"/>
          </a:xfrm>
          <a:prstGeom prst="rect">
            <a:avLst/>
          </a:prstGeom>
        </p:spPr>
        <p:txBody>
          <a:bodyPr wrap="none">
            <a:spAutoFit/>
          </a:bodyPr>
          <a:lstStyle/>
          <a:p>
            <a:pPr algn="ctr"/>
            <a:r>
              <a:rPr lang="en-US" sz="1467" b="1" dirty="0">
                <a:solidFill>
                  <a:srgbClr val="FF0000"/>
                </a:solidFill>
                <a:latin typeface="Helvetica" pitchFamily="2" charset="0"/>
              </a:rPr>
              <a:t>1/3 of patients develop </a:t>
            </a:r>
            <a:r>
              <a:rPr lang="en-US" sz="1467" b="1" u="sng" dirty="0">
                <a:solidFill>
                  <a:srgbClr val="FF0000"/>
                </a:solidFill>
                <a:latin typeface="Helvetica" pitchFamily="2" charset="0"/>
              </a:rPr>
              <a:t>&gt;</a:t>
            </a:r>
            <a:r>
              <a:rPr lang="en-US" sz="1467" b="1" dirty="0">
                <a:solidFill>
                  <a:srgbClr val="FF0000"/>
                </a:solidFill>
                <a:latin typeface="Helvetica" pitchFamily="2" charset="0"/>
              </a:rPr>
              <a:t> G3 hyperglycemia </a:t>
            </a:r>
            <a:r>
              <a:rPr lang="en-US" sz="1467" b="1" dirty="0">
                <a:solidFill>
                  <a:srgbClr val="FF0000"/>
                </a:solidFill>
                <a:latin typeface="Helvetica" pitchFamily="2" charset="0"/>
                <a:sym typeface="Wingdings" pitchFamily="2" charset="2"/>
              </a:rPr>
              <a:t> challenging in real world</a:t>
            </a:r>
            <a:endParaRPr lang="en-GB" sz="1467" b="1" dirty="0">
              <a:solidFill>
                <a:srgbClr val="FF0000"/>
              </a:solidFill>
              <a:latin typeface="Helvetica" pitchFamily="2" charset="0"/>
            </a:endParaRPr>
          </a:p>
        </p:txBody>
      </p:sp>
      <p:sp>
        <p:nvSpPr>
          <p:cNvPr id="4" name="Rectangle 3">
            <a:extLst>
              <a:ext uri="{FF2B5EF4-FFF2-40B4-BE49-F238E27FC236}">
                <a16:creationId xmlns:a16="http://schemas.microsoft.com/office/drawing/2014/main" id="{C7981D33-A5DC-28F2-3570-D8382B05DC33}"/>
              </a:ext>
            </a:extLst>
          </p:cNvPr>
          <p:cNvSpPr/>
          <p:nvPr/>
        </p:nvSpPr>
        <p:spPr>
          <a:xfrm>
            <a:off x="9906000" y="6269073"/>
            <a:ext cx="1821549" cy="461665"/>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Rugo HS et al. </a:t>
            </a:r>
            <a:r>
              <a:rPr lang="en-US" sz="1200" i="1" dirty="0">
                <a:latin typeface="Arial" panose="020B0604020202020204" pitchFamily="34" charset="0"/>
                <a:cs typeface="Arial" panose="020B0604020202020204" pitchFamily="34" charset="0"/>
              </a:rPr>
              <a:t>Lancet Oncol</a:t>
            </a:r>
            <a:r>
              <a:rPr lang="en-US" sz="1200" dirty="0">
                <a:latin typeface="Arial" panose="020B0604020202020204" pitchFamily="34" charset="0"/>
                <a:cs typeface="Arial" panose="020B0604020202020204" pitchFamily="34" charset="0"/>
              </a:rPr>
              <a:t>. 2021;22:489.</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8" grpId="0"/>
      <p:bldP spid="9" grpId="0"/>
      <p:bldP spid="11" grpId="0"/>
      <p:bldP spid="17"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iagram of a patient's flow&#10;&#10;Description automatically generated">
            <a:extLst>
              <a:ext uri="{FF2B5EF4-FFF2-40B4-BE49-F238E27FC236}">
                <a16:creationId xmlns:a16="http://schemas.microsoft.com/office/drawing/2014/main" id="{3D68622B-81DE-EC06-66E9-832810132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387" y="2950742"/>
            <a:ext cx="7772400" cy="3307933"/>
          </a:xfrm>
          <a:prstGeom prst="rect">
            <a:avLst/>
          </a:prstGeom>
        </p:spPr>
      </p:pic>
      <p:sp>
        <p:nvSpPr>
          <p:cNvPr id="5" name="Title 4">
            <a:extLst>
              <a:ext uri="{FF2B5EF4-FFF2-40B4-BE49-F238E27FC236}">
                <a16:creationId xmlns:a16="http://schemas.microsoft.com/office/drawing/2014/main" id="{9D936183-A56A-5143-35E3-D69C4BD3520D}"/>
              </a:ext>
            </a:extLst>
          </p:cNvPr>
          <p:cNvSpPr>
            <a:spLocks noGrp="1"/>
          </p:cNvSpPr>
          <p:nvPr>
            <p:ph type="title"/>
          </p:nvPr>
        </p:nvSpPr>
        <p:spPr>
          <a:xfrm>
            <a:off x="304800" y="462470"/>
            <a:ext cx="10820400" cy="752475"/>
          </a:xfrm>
        </p:spPr>
        <p:txBody>
          <a:bodyPr>
            <a:normAutofit/>
          </a:bodyPr>
          <a:lstStyle/>
          <a:p>
            <a:pPr algn="l"/>
            <a:r>
              <a:rPr lang="en-US" sz="2800" dirty="0"/>
              <a:t>Combination of PI3Ki+CDK4/6i+ET for high-risk patients </a:t>
            </a:r>
          </a:p>
        </p:txBody>
      </p:sp>
      <p:pic>
        <p:nvPicPr>
          <p:cNvPr id="8" name="Picture 7" descr="A graph of a number of events&#10;&#10;Description automatically generated">
            <a:extLst>
              <a:ext uri="{FF2B5EF4-FFF2-40B4-BE49-F238E27FC236}">
                <a16:creationId xmlns:a16="http://schemas.microsoft.com/office/drawing/2014/main" id="{18A65C78-ACE1-48A1-2107-F48292088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950742"/>
            <a:ext cx="7772400" cy="3380377"/>
          </a:xfrm>
          <a:prstGeom prst="rect">
            <a:avLst/>
          </a:prstGeom>
        </p:spPr>
      </p:pic>
      <p:pic>
        <p:nvPicPr>
          <p:cNvPr id="3076" name="Picture 4">
            <a:extLst>
              <a:ext uri="{FF2B5EF4-FFF2-40B4-BE49-F238E27FC236}">
                <a16:creationId xmlns:a16="http://schemas.microsoft.com/office/drawing/2014/main" id="{8EF102A1-E6CE-9FFA-4D04-00B28CA5C7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04800" y="1287389"/>
            <a:ext cx="6207125" cy="14714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F01F38-F52A-CB73-2930-40891D13F57C}"/>
              </a:ext>
            </a:extLst>
          </p:cNvPr>
          <p:cNvSpPr txBox="1"/>
          <p:nvPr/>
        </p:nvSpPr>
        <p:spPr>
          <a:xfrm>
            <a:off x="3810000" y="2677938"/>
            <a:ext cx="2957413" cy="276999"/>
          </a:xfrm>
          <a:prstGeom prst="rect">
            <a:avLst/>
          </a:prstGeom>
          <a:noFill/>
        </p:spPr>
        <p:txBody>
          <a:bodyPr wrap="none" rtlCol="0">
            <a:spAutoFit/>
          </a:bodyPr>
          <a:lstStyle/>
          <a:p>
            <a:pPr algn="l"/>
            <a:r>
              <a:rPr lang="en-US" sz="1200" dirty="0">
                <a:solidFill>
                  <a:srgbClr val="272524"/>
                </a:solidFill>
                <a:latin typeface="Arial" panose="020B0604020202020204" pitchFamily="34" charset="0"/>
                <a:cs typeface="Arial" panose="020B0604020202020204" pitchFamily="34" charset="0"/>
              </a:rPr>
              <a:t>Vora SR et al. </a:t>
            </a:r>
            <a:r>
              <a:rPr lang="en-US" sz="1200" i="1" dirty="0">
                <a:solidFill>
                  <a:srgbClr val="272524"/>
                </a:solidFill>
                <a:latin typeface="Arial" panose="020B0604020202020204" pitchFamily="34" charset="0"/>
                <a:cs typeface="Arial" panose="020B0604020202020204" pitchFamily="34" charset="0"/>
              </a:rPr>
              <a:t>Cancer Cell</a:t>
            </a:r>
            <a:r>
              <a:rPr lang="en-US" sz="1200" dirty="0">
                <a:solidFill>
                  <a:srgbClr val="272524"/>
                </a:solidFill>
                <a:latin typeface="Arial" panose="020B0604020202020204" pitchFamily="34" charset="0"/>
                <a:cs typeface="Arial" panose="020B0604020202020204" pitchFamily="34" charset="0"/>
              </a:rPr>
              <a:t>. 2014;26:136.</a:t>
            </a:r>
          </a:p>
        </p:txBody>
      </p:sp>
      <p:sp>
        <p:nvSpPr>
          <p:cNvPr id="13" name="TextBox 12">
            <a:extLst>
              <a:ext uri="{FF2B5EF4-FFF2-40B4-BE49-F238E27FC236}">
                <a16:creationId xmlns:a16="http://schemas.microsoft.com/office/drawing/2014/main" id="{29544D14-36AE-00B4-7CC2-41BF730EC59F}"/>
              </a:ext>
            </a:extLst>
          </p:cNvPr>
          <p:cNvSpPr txBox="1"/>
          <p:nvPr/>
        </p:nvSpPr>
        <p:spPr>
          <a:xfrm>
            <a:off x="6705600" y="6450580"/>
            <a:ext cx="3491212" cy="276999"/>
          </a:xfrm>
          <a:prstGeom prst="rect">
            <a:avLst/>
          </a:prstGeom>
          <a:noFill/>
        </p:spPr>
        <p:txBody>
          <a:bodyPr wrap="none" rtlCol="0">
            <a:spAutoFit/>
          </a:bodyPr>
          <a:lstStyle/>
          <a:p>
            <a:pPr algn="l"/>
            <a:r>
              <a:rPr lang="en-US" sz="1200" dirty="0">
                <a:solidFill>
                  <a:srgbClr val="272524"/>
                </a:solidFill>
                <a:latin typeface="Arial" panose="020B0604020202020204" pitchFamily="34" charset="0"/>
                <a:cs typeface="Arial" panose="020B0604020202020204" pitchFamily="34" charset="0"/>
              </a:rPr>
              <a:t>Jhaveri K et al. SABCS 2023. Abstract GS03-13.</a:t>
            </a:r>
          </a:p>
        </p:txBody>
      </p:sp>
    </p:spTree>
    <p:extLst>
      <p:ext uri="{BB962C8B-B14F-4D97-AF65-F5344CB8AC3E}">
        <p14:creationId xmlns:p14="http://schemas.microsoft.com/office/powerpoint/2010/main" val="19097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46E3D2-C858-15C5-3CBF-E70EC27DFF65}"/>
              </a:ext>
            </a:extLst>
          </p:cNvPr>
          <p:cNvSpPr/>
          <p:nvPr/>
        </p:nvSpPr>
        <p:spPr>
          <a:xfrm>
            <a:off x="10838825" y="457200"/>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49FCFB-8FE1-5A4E-B85A-B879676D4D6C}"/>
              </a:ext>
            </a:extLst>
          </p:cNvPr>
          <p:cNvSpPr>
            <a:spLocks noGrp="1"/>
          </p:cNvSpPr>
          <p:nvPr>
            <p:ph type="title"/>
          </p:nvPr>
        </p:nvSpPr>
        <p:spPr>
          <a:xfrm>
            <a:off x="838199" y="470716"/>
            <a:ext cx="10515600" cy="752475"/>
          </a:xfrm>
        </p:spPr>
        <p:txBody>
          <a:bodyPr/>
          <a:lstStyle/>
          <a:p>
            <a:r>
              <a:rPr lang="en-US" dirty="0"/>
              <a:t>Dual inhibition of AKT and ER </a:t>
            </a:r>
          </a:p>
        </p:txBody>
      </p:sp>
      <p:sp>
        <p:nvSpPr>
          <p:cNvPr id="8" name="Rectangle 7">
            <a:extLst>
              <a:ext uri="{FF2B5EF4-FFF2-40B4-BE49-F238E27FC236}">
                <a16:creationId xmlns:a16="http://schemas.microsoft.com/office/drawing/2014/main" id="{FA30A5E3-3C87-F047-984E-C2DD72B4CD01}"/>
              </a:ext>
            </a:extLst>
          </p:cNvPr>
          <p:cNvSpPr/>
          <p:nvPr/>
        </p:nvSpPr>
        <p:spPr>
          <a:xfrm>
            <a:off x="4132610" y="2336630"/>
            <a:ext cx="1963389" cy="54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 name="Group 11">
            <a:extLst>
              <a:ext uri="{FF2B5EF4-FFF2-40B4-BE49-F238E27FC236}">
                <a16:creationId xmlns:a16="http://schemas.microsoft.com/office/drawing/2014/main" id="{539F267B-AA6C-1C4E-B900-3FEBC4F1CC5A}"/>
              </a:ext>
            </a:extLst>
          </p:cNvPr>
          <p:cNvGrpSpPr/>
          <p:nvPr/>
        </p:nvGrpSpPr>
        <p:grpSpPr>
          <a:xfrm>
            <a:off x="124149" y="1415594"/>
            <a:ext cx="6814456" cy="3654476"/>
            <a:chOff x="184993" y="1204228"/>
            <a:chExt cx="4373151" cy="2445229"/>
          </a:xfrm>
        </p:grpSpPr>
        <p:pic>
          <p:nvPicPr>
            <p:cNvPr id="17" name="Picture 8">
              <a:extLst>
                <a:ext uri="{FF2B5EF4-FFF2-40B4-BE49-F238E27FC236}">
                  <a16:creationId xmlns:a16="http://schemas.microsoft.com/office/drawing/2014/main" id="{3B3ADE87-ECB8-6D45-BB09-D0E0CC75FF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94902" y="1204228"/>
              <a:ext cx="4263242" cy="24452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70F15A0-0FDC-7B44-8193-D56E574B7887}"/>
                </a:ext>
              </a:extLst>
            </p:cNvPr>
            <p:cNvSpPr/>
            <p:nvPr/>
          </p:nvSpPr>
          <p:spPr>
            <a:xfrm>
              <a:off x="3251857" y="1904872"/>
              <a:ext cx="1306287" cy="41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BFC78DD7-0B3C-3847-9D5D-12D9FD3AC239}"/>
                </a:ext>
              </a:extLst>
            </p:cNvPr>
            <p:cNvSpPr/>
            <p:nvPr/>
          </p:nvSpPr>
          <p:spPr>
            <a:xfrm>
              <a:off x="184993" y="1218351"/>
              <a:ext cx="196007" cy="41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3318" name="Picture 6">
            <a:extLst>
              <a:ext uri="{FF2B5EF4-FFF2-40B4-BE49-F238E27FC236}">
                <a16:creationId xmlns:a16="http://schemas.microsoft.com/office/drawing/2014/main" id="{2D47D0F0-8A35-0B46-BE10-7A9772E980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539121" y="1392709"/>
            <a:ext cx="5652879" cy="37002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0685F0-9393-FF95-2121-EA9BD456A4D2}"/>
              </a:ext>
            </a:extLst>
          </p:cNvPr>
          <p:cNvSpPr txBox="1"/>
          <p:nvPr/>
        </p:nvSpPr>
        <p:spPr>
          <a:xfrm>
            <a:off x="295415" y="5165407"/>
            <a:ext cx="6243705" cy="276999"/>
          </a:xfrm>
          <a:prstGeom prst="rect">
            <a:avLst/>
          </a:prstGeom>
          <a:noFill/>
        </p:spPr>
        <p:txBody>
          <a:bodyPr wrap="square" rtlCol="0">
            <a:spAutoFit/>
          </a:bodyPr>
          <a:lstStyle/>
          <a:p>
            <a:pPr algn="ctr"/>
            <a:r>
              <a:rPr lang="en-US" sz="1200" dirty="0">
                <a:solidFill>
                  <a:srgbClr val="272524"/>
                </a:solidFill>
                <a:latin typeface="Arial" panose="020B0604020202020204" pitchFamily="34" charset="0"/>
                <a:cs typeface="Arial" panose="020B0604020202020204" pitchFamily="34" charset="0"/>
              </a:rPr>
              <a:t>Turner NC et al. </a:t>
            </a:r>
            <a:r>
              <a:rPr lang="en-US" sz="1200" i="1" dirty="0">
                <a:solidFill>
                  <a:srgbClr val="272524"/>
                </a:solidFill>
                <a:latin typeface="Arial" panose="020B0604020202020204" pitchFamily="34" charset="0"/>
                <a:cs typeface="Arial" panose="020B0604020202020204" pitchFamily="34" charset="0"/>
              </a:rPr>
              <a:t>N Engl J Med</a:t>
            </a:r>
            <a:r>
              <a:rPr lang="en-US" sz="1200" dirty="0">
                <a:solidFill>
                  <a:srgbClr val="272524"/>
                </a:solidFill>
                <a:latin typeface="Arial" panose="020B0604020202020204" pitchFamily="34" charset="0"/>
                <a:cs typeface="Arial" panose="020B0604020202020204" pitchFamily="34" charset="0"/>
              </a:rPr>
              <a:t>. 2023;388:2058-2070.</a:t>
            </a:r>
          </a:p>
        </p:txBody>
      </p:sp>
      <p:sp>
        <p:nvSpPr>
          <p:cNvPr id="7" name="TextBox 6">
            <a:extLst>
              <a:ext uri="{FF2B5EF4-FFF2-40B4-BE49-F238E27FC236}">
                <a16:creationId xmlns:a16="http://schemas.microsoft.com/office/drawing/2014/main" id="{5FE0EB96-5ABB-2751-0376-EC764DCF884A}"/>
              </a:ext>
            </a:extLst>
          </p:cNvPr>
          <p:cNvSpPr txBox="1"/>
          <p:nvPr/>
        </p:nvSpPr>
        <p:spPr>
          <a:xfrm>
            <a:off x="8012386" y="5303906"/>
            <a:ext cx="3503026" cy="646331"/>
          </a:xfrm>
          <a:prstGeom prst="rect">
            <a:avLst/>
          </a:prstGeom>
          <a:noFill/>
        </p:spPr>
        <p:txBody>
          <a:bodyPr wrap="square" rtlCol="0">
            <a:spAutoFit/>
          </a:bodyPr>
          <a:lstStyle/>
          <a:p>
            <a:r>
              <a:rPr lang="en-US" sz="1200" dirty="0" err="1">
                <a:solidFill>
                  <a:srgbClr val="272524"/>
                </a:solidFill>
                <a:latin typeface="Arial" panose="020B0604020202020204" pitchFamily="34" charset="0"/>
                <a:cs typeface="Arial" panose="020B0604020202020204" pitchFamily="34" charset="0"/>
              </a:rPr>
              <a:t>Vasan</a:t>
            </a:r>
            <a:r>
              <a:rPr lang="en-US" sz="1200" dirty="0">
                <a:solidFill>
                  <a:srgbClr val="272524"/>
                </a:solidFill>
                <a:latin typeface="Arial" panose="020B0604020202020204" pitchFamily="34" charset="0"/>
                <a:cs typeface="Arial" panose="020B0604020202020204" pitchFamily="34" charset="0"/>
              </a:rPr>
              <a:t> N, </a:t>
            </a:r>
            <a:r>
              <a:rPr lang="en-US" sz="1200" dirty="0" err="1">
                <a:solidFill>
                  <a:srgbClr val="272524"/>
                </a:solidFill>
                <a:latin typeface="Arial" panose="020B0604020202020204" pitchFamily="34" charset="0"/>
                <a:cs typeface="Arial" panose="020B0604020202020204" pitchFamily="34" charset="0"/>
              </a:rPr>
              <a:t>Toska</a:t>
            </a:r>
            <a:r>
              <a:rPr lang="en-US" sz="1200" dirty="0">
                <a:solidFill>
                  <a:srgbClr val="272524"/>
                </a:solidFill>
                <a:latin typeface="Arial" panose="020B0604020202020204" pitchFamily="34" charset="0"/>
                <a:cs typeface="Arial" panose="020B0604020202020204" pitchFamily="34" charset="0"/>
              </a:rPr>
              <a:t> E, </a:t>
            </a:r>
            <a:r>
              <a:rPr lang="en-US" sz="1200" dirty="0" err="1">
                <a:solidFill>
                  <a:srgbClr val="272524"/>
                </a:solidFill>
                <a:latin typeface="Arial" panose="020B0604020202020204" pitchFamily="34" charset="0"/>
                <a:cs typeface="Arial" panose="020B0604020202020204" pitchFamily="34" charset="0"/>
              </a:rPr>
              <a:t>Scaltriti</a:t>
            </a:r>
            <a:r>
              <a:rPr lang="en-US" sz="1200" dirty="0">
                <a:solidFill>
                  <a:srgbClr val="272524"/>
                </a:solidFill>
                <a:latin typeface="Arial" panose="020B0604020202020204" pitchFamily="34" charset="0"/>
                <a:cs typeface="Arial" panose="020B0604020202020204" pitchFamily="34" charset="0"/>
              </a:rPr>
              <a:t> M. </a:t>
            </a:r>
            <a:r>
              <a:rPr lang="en-US" sz="1200" i="1" dirty="0">
                <a:solidFill>
                  <a:srgbClr val="272524"/>
                </a:solidFill>
                <a:latin typeface="Arial" panose="020B0604020202020204" pitchFamily="34" charset="0"/>
                <a:cs typeface="Arial" panose="020B0604020202020204" pitchFamily="34" charset="0"/>
              </a:rPr>
              <a:t>Ann Oncol</a:t>
            </a:r>
            <a:r>
              <a:rPr lang="en-US" sz="1200" dirty="0">
                <a:solidFill>
                  <a:srgbClr val="272524"/>
                </a:solidFill>
                <a:latin typeface="Arial" panose="020B0604020202020204" pitchFamily="34" charset="0"/>
                <a:cs typeface="Arial" panose="020B0604020202020204" pitchFamily="34" charset="0"/>
              </a:rPr>
              <a:t>. 2019;</a:t>
            </a:r>
          </a:p>
          <a:p>
            <a:r>
              <a:rPr lang="en-US" sz="1200" dirty="0" err="1">
                <a:solidFill>
                  <a:srgbClr val="272524"/>
                </a:solidFill>
                <a:latin typeface="Arial" panose="020B0604020202020204" pitchFamily="34" charset="0"/>
                <a:cs typeface="Arial" panose="020B0604020202020204" pitchFamily="34" charset="0"/>
              </a:rPr>
              <a:t>Toska</a:t>
            </a:r>
            <a:r>
              <a:rPr lang="en-US" sz="1200" dirty="0">
                <a:solidFill>
                  <a:srgbClr val="272524"/>
                </a:solidFill>
                <a:latin typeface="Arial" panose="020B0604020202020204" pitchFamily="34" charset="0"/>
                <a:cs typeface="Arial" panose="020B0604020202020204" pitchFamily="34" charset="0"/>
              </a:rPr>
              <a:t> E et al. </a:t>
            </a:r>
            <a:r>
              <a:rPr lang="en-US" sz="1200" i="1" dirty="0">
                <a:solidFill>
                  <a:srgbClr val="272524"/>
                </a:solidFill>
                <a:latin typeface="Arial" panose="020B0604020202020204" pitchFamily="34" charset="0"/>
                <a:cs typeface="Arial" panose="020B0604020202020204" pitchFamily="34" charset="0"/>
              </a:rPr>
              <a:t>Science</a:t>
            </a:r>
            <a:r>
              <a:rPr lang="en-US" sz="1200" dirty="0">
                <a:solidFill>
                  <a:srgbClr val="272524"/>
                </a:solidFill>
                <a:latin typeface="Arial" panose="020B0604020202020204" pitchFamily="34" charset="0"/>
                <a:cs typeface="Arial" panose="020B0604020202020204" pitchFamily="34" charset="0"/>
              </a:rPr>
              <a:t>. 2017;</a:t>
            </a:r>
          </a:p>
          <a:p>
            <a:r>
              <a:rPr lang="en-US" sz="1200" dirty="0">
                <a:solidFill>
                  <a:srgbClr val="272524"/>
                </a:solidFill>
                <a:latin typeface="Arial" panose="020B0604020202020204" pitchFamily="34" charset="0"/>
                <a:cs typeface="Arial" panose="020B0604020202020204" pitchFamily="34" charset="0"/>
              </a:rPr>
              <a:t>Bosch A et al. </a:t>
            </a:r>
            <a:r>
              <a:rPr lang="en-US" sz="1200" i="1" dirty="0">
                <a:solidFill>
                  <a:srgbClr val="272524"/>
                </a:solidFill>
                <a:latin typeface="Arial" panose="020B0604020202020204" pitchFamily="34" charset="0"/>
                <a:cs typeface="Arial" panose="020B0604020202020204" pitchFamily="34" charset="0"/>
              </a:rPr>
              <a:t>Sci </a:t>
            </a:r>
            <a:r>
              <a:rPr lang="en-US" sz="1200" i="1" dirty="0" err="1">
                <a:solidFill>
                  <a:srgbClr val="272524"/>
                </a:solidFill>
                <a:latin typeface="Arial" panose="020B0604020202020204" pitchFamily="34" charset="0"/>
                <a:cs typeface="Arial" panose="020B0604020202020204" pitchFamily="34" charset="0"/>
              </a:rPr>
              <a:t>Transl</a:t>
            </a:r>
            <a:r>
              <a:rPr lang="en-US" sz="1200" i="1" dirty="0">
                <a:solidFill>
                  <a:srgbClr val="272524"/>
                </a:solidFill>
                <a:latin typeface="Arial" panose="020B0604020202020204" pitchFamily="34" charset="0"/>
                <a:cs typeface="Arial" panose="020B0604020202020204" pitchFamily="34" charset="0"/>
              </a:rPr>
              <a:t> Med</a:t>
            </a:r>
            <a:r>
              <a:rPr lang="en-US" sz="1200" dirty="0">
                <a:solidFill>
                  <a:srgbClr val="272524"/>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61399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38EA3-C3A7-A8D3-CD75-B749E3DC99BD}"/>
              </a:ext>
            </a:extLst>
          </p:cNvPr>
          <p:cNvSpPr/>
          <p:nvPr/>
        </p:nvSpPr>
        <p:spPr>
          <a:xfrm>
            <a:off x="10838825" y="418844"/>
            <a:ext cx="1353175" cy="6439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284EBEC-4F98-D048-AB96-10B5F0BD8877}"/>
              </a:ext>
            </a:extLst>
          </p:cNvPr>
          <p:cNvSpPr>
            <a:spLocks noGrp="1"/>
          </p:cNvSpPr>
          <p:nvPr>
            <p:ph type="title" idx="4294967295"/>
          </p:nvPr>
        </p:nvSpPr>
        <p:spPr>
          <a:xfrm>
            <a:off x="516420" y="335920"/>
            <a:ext cx="11159160" cy="949326"/>
          </a:xfrm>
        </p:spPr>
        <p:txBody>
          <a:bodyPr>
            <a:normAutofit/>
          </a:bodyPr>
          <a:lstStyle/>
          <a:p>
            <a:r>
              <a:rPr lang="en-US" sz="2400" b="1" dirty="0" err="1"/>
              <a:t>Capivasertib</a:t>
            </a:r>
            <a:r>
              <a:rPr lang="en-US" sz="2400" b="1" dirty="0"/>
              <a:t> provides a meaningful PFS benefit across all the three major categories of PI3K/AKT pathway alterations </a:t>
            </a:r>
          </a:p>
        </p:txBody>
      </p:sp>
      <p:grpSp>
        <p:nvGrpSpPr>
          <p:cNvPr id="11" name="Group 10">
            <a:extLst>
              <a:ext uri="{FF2B5EF4-FFF2-40B4-BE49-F238E27FC236}">
                <a16:creationId xmlns:a16="http://schemas.microsoft.com/office/drawing/2014/main" id="{B252A2C6-5227-1946-99D2-D651B51CE1C4}"/>
              </a:ext>
            </a:extLst>
          </p:cNvPr>
          <p:cNvGrpSpPr/>
          <p:nvPr/>
        </p:nvGrpSpPr>
        <p:grpSpPr>
          <a:xfrm>
            <a:off x="0" y="1261714"/>
            <a:ext cx="8241789" cy="3341228"/>
            <a:chOff x="608112" y="1066335"/>
            <a:chExt cx="7466789" cy="3139905"/>
          </a:xfrm>
        </p:grpSpPr>
        <p:pic>
          <p:nvPicPr>
            <p:cNvPr id="5" name="Picture 4">
              <a:extLst>
                <a:ext uri="{FF2B5EF4-FFF2-40B4-BE49-F238E27FC236}">
                  <a16:creationId xmlns:a16="http://schemas.microsoft.com/office/drawing/2014/main" id="{8209CDD3-BD88-DC44-A3CC-44950E06D6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83286" y="1066335"/>
              <a:ext cx="7191615" cy="3010829"/>
            </a:xfrm>
            <a:prstGeom prst="rect">
              <a:avLst/>
            </a:prstGeom>
          </p:spPr>
        </p:pic>
        <p:sp>
          <p:nvSpPr>
            <p:cNvPr id="9" name="Rectangle 8">
              <a:extLst>
                <a:ext uri="{FF2B5EF4-FFF2-40B4-BE49-F238E27FC236}">
                  <a16:creationId xmlns:a16="http://schemas.microsoft.com/office/drawing/2014/main" id="{48949D80-A408-DA43-8791-8ADCB775399A}"/>
                </a:ext>
              </a:extLst>
            </p:cNvPr>
            <p:cNvSpPr/>
            <p:nvPr/>
          </p:nvSpPr>
          <p:spPr>
            <a:xfrm>
              <a:off x="608112" y="3889247"/>
              <a:ext cx="475488" cy="31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Rectangle 9">
            <a:extLst>
              <a:ext uri="{FF2B5EF4-FFF2-40B4-BE49-F238E27FC236}">
                <a16:creationId xmlns:a16="http://schemas.microsoft.com/office/drawing/2014/main" id="{4642B789-5A00-C040-8282-6FC63B2B3EB3}"/>
              </a:ext>
            </a:extLst>
          </p:cNvPr>
          <p:cNvSpPr/>
          <p:nvPr/>
        </p:nvSpPr>
        <p:spPr>
          <a:xfrm>
            <a:off x="257621" y="1219200"/>
            <a:ext cx="2665984" cy="32463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29D7327-5592-B64C-AD27-DBB70E6085C2}"/>
              </a:ext>
            </a:extLst>
          </p:cNvPr>
          <p:cNvSpPr/>
          <p:nvPr/>
        </p:nvSpPr>
        <p:spPr>
          <a:xfrm>
            <a:off x="5740137" y="1219200"/>
            <a:ext cx="2541409" cy="32463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D0FD2AC6-12D0-1345-B5C2-949CC49CA883}"/>
              </a:ext>
            </a:extLst>
          </p:cNvPr>
          <p:cNvSpPr txBox="1"/>
          <p:nvPr/>
        </p:nvSpPr>
        <p:spPr>
          <a:xfrm>
            <a:off x="8356574" y="1329134"/>
            <a:ext cx="3741599" cy="1733488"/>
          </a:xfrm>
          <a:prstGeom prst="rect">
            <a:avLst/>
          </a:prstGeom>
          <a:solidFill>
            <a:schemeClr val="bg1"/>
          </a:solidFill>
          <a:ln>
            <a:solidFill>
              <a:schemeClr val="tx1"/>
            </a:solidFill>
          </a:ln>
        </p:spPr>
        <p:txBody>
          <a:bodyPr wrap="square" rtlCol="0">
            <a:spAutoFit/>
          </a:bodyPr>
          <a:lstStyle/>
          <a:p>
            <a:r>
              <a:rPr lang="en-US" sz="2133" b="1" dirty="0">
                <a:latin typeface="Arial" panose="020B0604020202020204" pitchFamily="34" charset="0"/>
                <a:cs typeface="Arial" panose="020B0604020202020204" pitchFamily="34" charset="0"/>
              </a:rPr>
              <a:t>Significant benefit in </a:t>
            </a:r>
            <a:r>
              <a:rPr lang="en-US" sz="2133" b="1" i="1" dirty="0">
                <a:latin typeface="Arial" panose="020B0604020202020204" pitchFamily="34" charset="0"/>
                <a:cs typeface="Arial" panose="020B0604020202020204" pitchFamily="34" charset="0"/>
              </a:rPr>
              <a:t>PTEN Alt</a:t>
            </a:r>
            <a:r>
              <a:rPr lang="en-US" sz="2133" b="1"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Clinically meaningful as </a:t>
            </a:r>
            <a:r>
              <a:rPr lang="en-US" sz="2133" i="1" dirty="0">
                <a:latin typeface="Arial" panose="020B0604020202020204" pitchFamily="34" charset="0"/>
                <a:cs typeface="Arial" panose="020B0604020202020204" pitchFamily="34" charset="0"/>
              </a:rPr>
              <a:t>PTEN</a:t>
            </a:r>
            <a:r>
              <a:rPr lang="en-US" sz="2133" dirty="0">
                <a:latin typeface="Arial" panose="020B0604020202020204" pitchFamily="34" charset="0"/>
                <a:cs typeface="Arial" panose="020B0604020202020204" pitchFamily="34" charset="0"/>
              </a:rPr>
              <a:t> loss results in resistance to both PI3K⍺ and CDK4/6 inhibition. </a:t>
            </a:r>
          </a:p>
        </p:txBody>
      </p:sp>
      <p:grpSp>
        <p:nvGrpSpPr>
          <p:cNvPr id="24" name="Group 23">
            <a:extLst>
              <a:ext uri="{FF2B5EF4-FFF2-40B4-BE49-F238E27FC236}">
                <a16:creationId xmlns:a16="http://schemas.microsoft.com/office/drawing/2014/main" id="{EA52DE85-1C7F-6343-BB49-02CBFD666E57}"/>
              </a:ext>
            </a:extLst>
          </p:cNvPr>
          <p:cNvGrpSpPr/>
          <p:nvPr/>
        </p:nvGrpSpPr>
        <p:grpSpPr>
          <a:xfrm>
            <a:off x="1701516" y="4845424"/>
            <a:ext cx="6931018" cy="1926098"/>
            <a:chOff x="1296812" y="3327037"/>
            <a:chExt cx="5198263" cy="1444573"/>
          </a:xfrm>
        </p:grpSpPr>
        <p:pic>
          <p:nvPicPr>
            <p:cNvPr id="20" name="Picture 19" descr="A close up of a map&#10;&#10;Description automatically generated">
              <a:extLst>
                <a:ext uri="{FF2B5EF4-FFF2-40B4-BE49-F238E27FC236}">
                  <a16:creationId xmlns:a16="http://schemas.microsoft.com/office/drawing/2014/main" id="{EEF2C0DE-0B28-CA4C-B90D-8A18A8839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352" y="3371857"/>
              <a:ext cx="2069020" cy="1331370"/>
            </a:xfrm>
            <a:prstGeom prst="rect">
              <a:avLst/>
            </a:prstGeom>
          </p:spPr>
        </p:pic>
        <p:pic>
          <p:nvPicPr>
            <p:cNvPr id="21" name="Picture 20" descr="A close up of a computer&#10;&#10;Description automatically generated">
              <a:extLst>
                <a:ext uri="{FF2B5EF4-FFF2-40B4-BE49-F238E27FC236}">
                  <a16:creationId xmlns:a16="http://schemas.microsoft.com/office/drawing/2014/main" id="{875E4280-1BFB-0F47-A2D5-533B3AED0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372" y="3327037"/>
              <a:ext cx="2564627" cy="1216353"/>
            </a:xfrm>
            <a:prstGeom prst="rect">
              <a:avLst/>
            </a:prstGeom>
          </p:spPr>
        </p:pic>
        <p:sp>
          <p:nvSpPr>
            <p:cNvPr id="23" name="TextBox 22">
              <a:extLst>
                <a:ext uri="{FF2B5EF4-FFF2-40B4-BE49-F238E27FC236}">
                  <a16:creationId xmlns:a16="http://schemas.microsoft.com/office/drawing/2014/main" id="{4A89EEA2-30BE-ED4E-87C1-DA924AC75626}"/>
                </a:ext>
              </a:extLst>
            </p:cNvPr>
            <p:cNvSpPr txBox="1"/>
            <p:nvPr/>
          </p:nvSpPr>
          <p:spPr>
            <a:xfrm>
              <a:off x="3872037" y="4553626"/>
              <a:ext cx="2623038" cy="207749"/>
            </a:xfrm>
            <a:prstGeom prst="rect">
              <a:avLst/>
            </a:prstGeom>
            <a:noFill/>
          </p:spPr>
          <p:txBody>
            <a:bodyPr wrap="square">
              <a:spAutoFit/>
            </a:bodyPr>
            <a:lstStyle/>
            <a:p>
              <a:pPr defTabSz="609570">
                <a:defRPr/>
              </a:pPr>
              <a:r>
                <a:rPr lang="en-US" sz="1200" dirty="0">
                  <a:solidFill>
                    <a:srgbClr val="000000"/>
                  </a:solidFill>
                  <a:latin typeface="Arial" panose="020B0604020202020204"/>
                </a:rPr>
                <a:t>Costa et al, </a:t>
              </a:r>
              <a:r>
                <a:rPr lang="en-US" sz="1200" i="1" dirty="0">
                  <a:solidFill>
                    <a:srgbClr val="000000"/>
                  </a:solidFill>
                  <a:latin typeface="Arial" panose="020B0604020202020204"/>
                </a:rPr>
                <a:t>Cancer Discovery</a:t>
              </a:r>
              <a:r>
                <a:rPr lang="en-US" sz="1200" dirty="0">
                  <a:solidFill>
                    <a:srgbClr val="000000"/>
                  </a:solidFill>
                  <a:latin typeface="Arial" panose="020B0604020202020204"/>
                </a:rPr>
                <a:t> 2020</a:t>
              </a:r>
            </a:p>
          </p:txBody>
        </p:sp>
        <p:sp>
          <p:nvSpPr>
            <p:cNvPr id="25" name="Rectangle 24">
              <a:extLst>
                <a:ext uri="{FF2B5EF4-FFF2-40B4-BE49-F238E27FC236}">
                  <a16:creationId xmlns:a16="http://schemas.microsoft.com/office/drawing/2014/main" id="{DFCE2329-CEFA-CC48-B9C3-11B7670221FE}"/>
                </a:ext>
              </a:extLst>
            </p:cNvPr>
            <p:cNvSpPr/>
            <p:nvPr/>
          </p:nvSpPr>
          <p:spPr>
            <a:xfrm>
              <a:off x="1296812" y="3344846"/>
              <a:ext cx="4666187" cy="14267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2" name="Group 21">
            <a:extLst>
              <a:ext uri="{FF2B5EF4-FFF2-40B4-BE49-F238E27FC236}">
                <a16:creationId xmlns:a16="http://schemas.microsoft.com/office/drawing/2014/main" id="{A3EEC4F8-8061-9A46-8856-5D488DF2DA85}"/>
              </a:ext>
            </a:extLst>
          </p:cNvPr>
          <p:cNvGrpSpPr/>
          <p:nvPr/>
        </p:nvGrpSpPr>
        <p:grpSpPr>
          <a:xfrm>
            <a:off x="8342050" y="3128443"/>
            <a:ext cx="3756123" cy="3629826"/>
            <a:chOff x="6326907" y="2049241"/>
            <a:chExt cx="2817092" cy="2722369"/>
          </a:xfrm>
        </p:grpSpPr>
        <p:pic>
          <p:nvPicPr>
            <p:cNvPr id="16" name="Picture 15">
              <a:extLst>
                <a:ext uri="{FF2B5EF4-FFF2-40B4-BE49-F238E27FC236}">
                  <a16:creationId xmlns:a16="http://schemas.microsoft.com/office/drawing/2014/main" id="{8CA5FEC1-2B35-474F-BD3C-16C7B6B1B4B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66664" y="2049241"/>
              <a:ext cx="2766442" cy="2643003"/>
            </a:xfrm>
            <a:prstGeom prst="rect">
              <a:avLst/>
            </a:prstGeom>
          </p:spPr>
        </p:pic>
        <p:sp>
          <p:nvSpPr>
            <p:cNvPr id="19" name="TextBox 18">
              <a:extLst>
                <a:ext uri="{FF2B5EF4-FFF2-40B4-BE49-F238E27FC236}">
                  <a16:creationId xmlns:a16="http://schemas.microsoft.com/office/drawing/2014/main" id="{D5E7F3DF-EC6D-5342-A209-B29E576F69B7}"/>
                </a:ext>
              </a:extLst>
            </p:cNvPr>
            <p:cNvSpPr txBox="1"/>
            <p:nvPr/>
          </p:nvSpPr>
          <p:spPr>
            <a:xfrm>
              <a:off x="7076844" y="4626284"/>
              <a:ext cx="1701187" cy="138499"/>
            </a:xfrm>
            <a:prstGeom prst="rect">
              <a:avLst/>
            </a:prstGeom>
          </p:spPr>
          <p:txBody>
            <a:bodyPr vert="horz" wrap="none" lIns="0" tIns="0" rIns="0" bIns="0" rtlCol="0">
              <a:spAutoFit/>
            </a:bodyPr>
            <a:lstStyle/>
            <a:p>
              <a:pPr defTabSz="609570">
                <a:defRPr/>
              </a:pPr>
              <a:r>
                <a:rPr lang="en-US" sz="1200" dirty="0">
                  <a:solidFill>
                    <a:srgbClr val="000000"/>
                  </a:solidFill>
                  <a:latin typeface="Arial" panose="020B0604020202020204"/>
                </a:rPr>
                <a:t>Razavi et al, </a:t>
              </a:r>
              <a:r>
                <a:rPr lang="en-US" sz="1200" i="1" dirty="0">
                  <a:solidFill>
                    <a:srgbClr val="000000"/>
                  </a:solidFill>
                  <a:latin typeface="Arial" panose="020B0604020202020204"/>
                </a:rPr>
                <a:t>Nature Cancer </a:t>
              </a:r>
              <a:r>
                <a:rPr lang="en-US" sz="1200" dirty="0">
                  <a:solidFill>
                    <a:srgbClr val="000000"/>
                  </a:solidFill>
                  <a:latin typeface="Arial" panose="020B0604020202020204"/>
                </a:rPr>
                <a:t>2020</a:t>
              </a:r>
            </a:p>
          </p:txBody>
        </p:sp>
        <p:sp>
          <p:nvSpPr>
            <p:cNvPr id="26" name="Rectangle 25">
              <a:extLst>
                <a:ext uri="{FF2B5EF4-FFF2-40B4-BE49-F238E27FC236}">
                  <a16:creationId xmlns:a16="http://schemas.microsoft.com/office/drawing/2014/main" id="{9BDC3258-22C2-3049-8A6A-85C244ECC5B7}"/>
                </a:ext>
              </a:extLst>
            </p:cNvPr>
            <p:cNvSpPr/>
            <p:nvPr/>
          </p:nvSpPr>
          <p:spPr>
            <a:xfrm flipH="1">
              <a:off x="6326907" y="2049241"/>
              <a:ext cx="2817092" cy="272236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A18253AC-99E9-4806-0B46-B5866AB4FB79}"/>
              </a:ext>
            </a:extLst>
          </p:cNvPr>
          <p:cNvSpPr txBox="1"/>
          <p:nvPr/>
        </p:nvSpPr>
        <p:spPr>
          <a:xfrm>
            <a:off x="5565472" y="4505135"/>
            <a:ext cx="6302828"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Howell and Turner et al, SABCS 2023</a:t>
            </a:r>
            <a:endParaRPr lang="en-US" sz="1200" dirty="0"/>
          </a:p>
        </p:txBody>
      </p:sp>
    </p:spTree>
    <p:extLst>
      <p:ext uri="{BB962C8B-B14F-4D97-AF65-F5344CB8AC3E}">
        <p14:creationId xmlns:p14="http://schemas.microsoft.com/office/powerpoint/2010/main" val="6791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 cancer of the breast by Thomas William Nunn">
            <a:extLst>
              <a:ext uri="{FF2B5EF4-FFF2-40B4-BE49-F238E27FC236}">
                <a16:creationId xmlns:a16="http://schemas.microsoft.com/office/drawing/2014/main" id="{455D7C50-7CB9-3A4D-88BC-5E2069E3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387"/>
            <a:ext cx="4320098" cy="60675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DF) On The Treatment of Inoperable Cases of Carcinoma of the Mamma:  Suggestions for a New Method of Treatment, with Illustrative Cases">
            <a:extLst>
              <a:ext uri="{FF2B5EF4-FFF2-40B4-BE49-F238E27FC236}">
                <a16:creationId xmlns:a16="http://schemas.microsoft.com/office/drawing/2014/main" id="{DBC91352-67F5-B64A-B187-3AB82FCE66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60135" y="422387"/>
            <a:ext cx="5343062" cy="6013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eorge Beatson - Wikipedia">
            <a:extLst>
              <a:ext uri="{FF2B5EF4-FFF2-40B4-BE49-F238E27FC236}">
                <a16:creationId xmlns:a16="http://schemas.microsoft.com/office/drawing/2014/main" id="{D53D119C-E5AC-014A-9B69-64BCCD603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436941"/>
            <a:ext cx="2168445" cy="300150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unn, T. W. 1825-1909.&amp;quot; | Catalogue search | Wellcome Collection">
            <a:extLst>
              <a:ext uri="{FF2B5EF4-FFF2-40B4-BE49-F238E27FC236}">
                <a16:creationId xmlns:a16="http://schemas.microsoft.com/office/drawing/2014/main" id="{A04F0DCA-FD4F-2240-83B2-11ACB63F5E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86989" y="3889653"/>
            <a:ext cx="2209515" cy="25738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F566A2-2BD3-6A41-9C80-EDA3BB8E9725}"/>
              </a:ext>
            </a:extLst>
          </p:cNvPr>
          <p:cNvSpPr txBox="1"/>
          <p:nvPr/>
        </p:nvSpPr>
        <p:spPr>
          <a:xfrm>
            <a:off x="3550620" y="3531830"/>
            <a:ext cx="22095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Tisa Offc Serif Pro" panose="020F0502020204030204" pitchFamily="34" charset="0"/>
                <a:ea typeface="+mn-ea"/>
                <a:cs typeface="Tisa Offc Serif Pro" panose="020F0502020204030204" pitchFamily="34" charset="0"/>
              </a:rPr>
              <a:t>Albert </a:t>
            </a:r>
            <a:r>
              <a:rPr kumimoji="0" lang="en-US" sz="1400" b="0" i="0" u="none" strike="noStrike" kern="1200" cap="none" spc="0" normalizeH="0" baseline="0" noProof="0" dirty="0" err="1">
                <a:ln>
                  <a:noFill/>
                </a:ln>
                <a:solidFill>
                  <a:srgbClr val="333333"/>
                </a:solidFill>
                <a:effectLst/>
                <a:uLnTx/>
                <a:uFillTx/>
                <a:latin typeface="Tisa Offc Serif Pro" panose="020F0502020204030204" pitchFamily="34" charset="0"/>
                <a:ea typeface="+mn-ea"/>
                <a:cs typeface="Tisa Offc Serif Pro" panose="020F0502020204030204" pitchFamily="34" charset="0"/>
              </a:rPr>
              <a:t>Schinzinger</a:t>
            </a:r>
            <a:endParaRPr kumimoji="0" lang="en-US" sz="1400" b="0" i="0" u="none" strike="noStrike" kern="1200" cap="none" spc="0" normalizeH="0" baseline="0" noProof="0" dirty="0">
              <a:ln>
                <a:noFill/>
              </a:ln>
              <a:solidFill>
                <a:srgbClr val="333333"/>
              </a:solidFill>
              <a:effectLst/>
              <a:uLnTx/>
              <a:uFillTx/>
              <a:latin typeface="Tisa Offc Serif Pro" panose="020F0502020204030204" pitchFamily="34" charset="0"/>
              <a:ea typeface="+mn-ea"/>
              <a:cs typeface="Tisa Offc Serif Pro" panose="020F0502020204030204" pitchFamily="34" charset="0"/>
            </a:endParaRPr>
          </a:p>
        </p:txBody>
      </p:sp>
      <p:pic>
        <p:nvPicPr>
          <p:cNvPr id="63492" name="Picture 4">
            <a:extLst>
              <a:ext uri="{FF2B5EF4-FFF2-40B4-BE49-F238E27FC236}">
                <a16:creationId xmlns:a16="http://schemas.microsoft.com/office/drawing/2014/main" id="{6EF30407-E2F7-BF41-9A54-0F42CDC51B8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784137" y="3889653"/>
            <a:ext cx="1752115" cy="254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02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805E34-6300-E0F4-263C-D863F303A1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 name="Title 2">
            <a:extLst>
              <a:ext uri="{FF2B5EF4-FFF2-40B4-BE49-F238E27FC236}">
                <a16:creationId xmlns:a16="http://schemas.microsoft.com/office/drawing/2014/main" id="{48EBD447-4F35-2968-BD82-A24B19A3C67C}"/>
              </a:ext>
            </a:extLst>
          </p:cNvPr>
          <p:cNvSpPr>
            <a:spLocks noGrp="1"/>
          </p:cNvSpPr>
          <p:nvPr>
            <p:ph type="title"/>
          </p:nvPr>
        </p:nvSpPr>
        <p:spPr>
          <a:xfrm>
            <a:off x="149790" y="372028"/>
            <a:ext cx="10180858" cy="1084453"/>
          </a:xfrm>
        </p:spPr>
        <p:txBody>
          <a:bodyPr>
            <a:normAutofit/>
          </a:bodyPr>
          <a:lstStyle/>
          <a:p>
            <a:pPr algn="l">
              <a:lnSpc>
                <a:spcPct val="100000"/>
              </a:lnSpc>
            </a:pPr>
            <a:r>
              <a:rPr lang="en-US" sz="2800" b="1" dirty="0"/>
              <a:t>Cell-free DNA (cfDNA)</a:t>
            </a:r>
            <a:br>
              <a:rPr lang="en-US" sz="2800" b="1" dirty="0"/>
            </a:br>
            <a:r>
              <a:rPr lang="en-US" sz="2800" b="1" dirty="0"/>
              <a:t>Circulating tumor DNA (ctDNA)</a:t>
            </a:r>
          </a:p>
        </p:txBody>
      </p:sp>
      <p:sp>
        <p:nvSpPr>
          <p:cNvPr id="12" name="TextBox 11">
            <a:extLst>
              <a:ext uri="{FF2B5EF4-FFF2-40B4-BE49-F238E27FC236}">
                <a16:creationId xmlns:a16="http://schemas.microsoft.com/office/drawing/2014/main" id="{E5B70414-148C-EAD3-85EA-0D65F1FC3EBF}"/>
              </a:ext>
            </a:extLst>
          </p:cNvPr>
          <p:cNvSpPr txBox="1"/>
          <p:nvPr/>
        </p:nvSpPr>
        <p:spPr>
          <a:xfrm>
            <a:off x="390667" y="6397501"/>
            <a:ext cx="87533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PMIDs: 33833097, 36681803, 33137955, 32968207, 27392603, 28574818, 28445469</a:t>
            </a:r>
          </a:p>
        </p:txBody>
      </p:sp>
      <p:pic>
        <p:nvPicPr>
          <p:cNvPr id="13" name="Picture 12">
            <a:extLst>
              <a:ext uri="{FF2B5EF4-FFF2-40B4-BE49-F238E27FC236}">
                <a16:creationId xmlns:a16="http://schemas.microsoft.com/office/drawing/2014/main" id="{9EE35599-CE50-B053-FB50-6A7E50E05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416235"/>
            <a:ext cx="5856142" cy="3449633"/>
          </a:xfrm>
          <a:prstGeom prst="rect">
            <a:avLst/>
          </a:prstGeom>
        </p:spPr>
      </p:pic>
      <p:sp>
        <p:nvSpPr>
          <p:cNvPr id="14" name="TextBox 13">
            <a:extLst>
              <a:ext uri="{FF2B5EF4-FFF2-40B4-BE49-F238E27FC236}">
                <a16:creationId xmlns:a16="http://schemas.microsoft.com/office/drawing/2014/main" id="{FD20BFD5-69D5-4565-4FF4-5C0B9EBAC437}"/>
              </a:ext>
            </a:extLst>
          </p:cNvPr>
          <p:cNvSpPr txBox="1"/>
          <p:nvPr/>
        </p:nvSpPr>
        <p:spPr>
          <a:xfrm>
            <a:off x="9821955" y="3866241"/>
            <a:ext cx="23587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Lo YM et al. </a:t>
            </a:r>
            <a:r>
              <a:rPr kumimoji="0" lang="en-US" sz="1200" b="0" i="1" u="none" strike="noStrike" kern="1200" cap="none" spc="0" normalizeH="0" baseline="0" noProof="0" dirty="0">
                <a:ln>
                  <a:noFill/>
                </a:ln>
                <a:effectLst/>
                <a:uLnTx/>
                <a:uFillTx/>
                <a:latin typeface="Arial" panose="020B0604020202020204"/>
                <a:ea typeface="+mn-ea"/>
                <a:cs typeface="+mn-cs"/>
              </a:rPr>
              <a:t>Science</a:t>
            </a:r>
            <a:r>
              <a:rPr kumimoji="0" lang="en-US" sz="1200" b="0" u="none" strike="noStrike" kern="1200" cap="none" spc="0" normalizeH="0" baseline="0" noProof="0" dirty="0">
                <a:ln>
                  <a:noFill/>
                </a:ln>
                <a:effectLst/>
                <a:uLnTx/>
                <a:uFillTx/>
                <a:latin typeface="Arial" panose="020B0604020202020204"/>
                <a:ea typeface="+mn-ea"/>
                <a:cs typeface="+mn-cs"/>
              </a:rPr>
              <a:t>. 2021;372.</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
        <p:nvSpPr>
          <p:cNvPr id="7" name="Content Placeholder 12">
            <a:extLst>
              <a:ext uri="{FF2B5EF4-FFF2-40B4-BE49-F238E27FC236}">
                <a16:creationId xmlns:a16="http://schemas.microsoft.com/office/drawing/2014/main" id="{B90DC27A-1E46-4EAE-1E06-5A7BB0585446}"/>
              </a:ext>
            </a:extLst>
          </p:cNvPr>
          <p:cNvSpPr txBox="1">
            <a:spLocks/>
          </p:cNvSpPr>
          <p:nvPr/>
        </p:nvSpPr>
        <p:spPr>
          <a:xfrm>
            <a:off x="149790" y="1456481"/>
            <a:ext cx="11808260" cy="3820725"/>
          </a:xfrm>
          <a:prstGeom prst="rect">
            <a:avLst/>
          </a:prstGeom>
        </p:spPr>
        <p:txBody>
          <a:bodyPr>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Significant gaps in our understanding of cfDNA release,                                                                                                                                              and factors affecting cfDNA shedding and kinetics </a:t>
            </a: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Released through </a:t>
            </a: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apoptosis</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necrosis, active secretion, etc.</a:t>
            </a: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Fragments have the characteristics of the tissue of origin</a:t>
            </a: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Attached to nucleosomes with distinct fragment size</a:t>
            </a:r>
          </a:p>
          <a:p>
            <a:pPr marL="1028700" marR="0" lvl="3" indent="-342900" algn="l" defTabSz="914400" rtl="0" eaLnBrk="1" fontAlgn="auto" latinLnBrk="0" hangingPunct="1">
              <a:lnSpc>
                <a:spcPct val="100000"/>
              </a:lnSpc>
              <a:spcBef>
                <a:spcPts val="500"/>
              </a:spcBef>
              <a:spcAft>
                <a:spcPts val="0"/>
              </a:spcAft>
              <a:buClr>
                <a:srgbClr val="C00000"/>
              </a:buClr>
              <a:buSzTx/>
              <a:buFont typeface="Wingdings"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Normal cfDNA: fragment size of ~167bp </a:t>
            </a:r>
          </a:p>
          <a:p>
            <a:pPr marL="1028700" marR="0" lvl="3" indent="-342900" algn="l" defTabSz="914400" rtl="0" eaLnBrk="1" fontAlgn="auto" latinLnBrk="0" hangingPunct="1">
              <a:lnSpc>
                <a:spcPct val="100000"/>
              </a:lnSpc>
              <a:spcBef>
                <a:spcPts val="500"/>
              </a:spcBef>
              <a:spcAft>
                <a:spcPts val="0"/>
              </a:spcAft>
              <a:buClr>
                <a:srgbClr val="C00000"/>
              </a:buClr>
              <a:buSzTx/>
              <a:buFont typeface="Wingdings"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fragment size of ~147bp </a:t>
            </a:r>
          </a:p>
          <a:p>
            <a:pPr marL="1028700" marR="0" lvl="3" indent="-342900" algn="l" defTabSz="914400" rtl="0" eaLnBrk="1" fontAlgn="auto" latinLnBrk="0" hangingPunct="1">
              <a:lnSpc>
                <a:spcPct val="100000"/>
              </a:lnSpc>
              <a:spcBef>
                <a:spcPts val="500"/>
              </a:spcBef>
              <a:spcAft>
                <a:spcPts val="0"/>
              </a:spcAft>
              <a:buClr>
                <a:srgbClr val="C00000"/>
              </a:buClr>
              <a:buSzTx/>
              <a:buFont typeface="Wingdings"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Fragment size reversely correlated with gene expression</a:t>
            </a:r>
          </a:p>
          <a:p>
            <a:pPr marL="1028700" marR="0" lvl="3" indent="-342900" algn="l" defTabSz="914400" rtl="0" eaLnBrk="1" fontAlgn="auto" latinLnBrk="0" hangingPunct="1">
              <a:lnSpc>
                <a:spcPct val="100000"/>
              </a:lnSpc>
              <a:spcBef>
                <a:spcPts val="500"/>
              </a:spcBef>
              <a:spcAft>
                <a:spcPts val="0"/>
              </a:spcAft>
              <a:buClr>
                <a:srgbClr val="C00000"/>
              </a:buClr>
              <a:buSzTx/>
              <a:buFont typeface="Wingdings"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Abondance of cfDNA from exonic regions </a:t>
            </a:r>
          </a:p>
          <a:p>
            <a:pPr marL="114300" marR="0" lvl="1" indent="-342900" algn="l" defTabSz="914400" rtl="0" eaLnBrk="1" fontAlgn="auto" latinLnBrk="0" hangingPunct="1">
              <a:lnSpc>
                <a:spcPct val="100000"/>
              </a:lnSpc>
              <a:spcBef>
                <a:spcPts val="500"/>
              </a:spcBef>
              <a:spcAft>
                <a:spcPts val="0"/>
              </a:spcAft>
              <a:buClr>
                <a:srgbClr val="C00000"/>
              </a:buClr>
              <a:buSzTx/>
              <a:buFont typeface="Wingdings" panose="05000000000000000000"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Rapidly cleared by liver macrophages (Kupffer cells), kidneys, and circulating nucleases, phagocytized by immune cells </a:t>
            </a: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Very short half life</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Minutes to a few hours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itchFamily="2" charset="2"/>
              </a:rPr>
              <a:t> </a:t>
            </a: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itchFamily="2" charset="2"/>
              </a:rPr>
              <a:t>highly dynamic biomarker</a:t>
            </a:r>
            <a:endPar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cfDNA shedding </a:t>
            </a: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depends on tissue cell turnover </a:t>
            </a:r>
            <a:r>
              <a:rPr lang="en-US" altLang="en-US" sz="1600" dirty="0">
                <a:solidFill>
                  <a:schemeClr val="tx1"/>
                </a:solidFill>
                <a:sym typeface="Wingdings" panose="05000000000000000000" pitchFamily="2" charset="2"/>
              </a:rPr>
              <a:t></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600" dirty="0">
                <a:solidFill>
                  <a:schemeClr val="tx1"/>
                </a:solidFill>
              </a:rPr>
              <a:t>p</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redominantly</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from </a:t>
            </a: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hematopoietic cells in noncancer</a:t>
            </a:r>
          </a:p>
          <a:p>
            <a:pPr marL="342900" marR="0" lvl="0" indent="-342900" algn="l" defTabSz="914400" rtl="0" eaLnBrk="1" fontAlgn="auto" latinLnBrk="0" hangingPunct="1">
              <a:lnSpc>
                <a:spcPct val="100000"/>
              </a:lnSpc>
              <a:spcBef>
                <a:spcPts val="1000"/>
              </a:spcBef>
              <a:spcAft>
                <a:spcPts val="0"/>
              </a:spcAft>
              <a:buClr>
                <a:srgbClr val="C00000"/>
              </a:buClr>
              <a:buSzTx/>
              <a:buFont typeface="Wingdings" pitchFamily="2" charset="2"/>
              <a:buChar char="Ø"/>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shedding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varies by disease burden, tumor biologic features including tumor proliferation and apoptosis rates, histology, tumor subtype, disease site, tumor vascularization, among others</a:t>
            </a:r>
          </a:p>
          <a:p>
            <a:pPr marL="0" marR="0" lvl="0" indent="0" algn="l" defTabSz="914400" rtl="0" eaLnBrk="1" fontAlgn="auto" latinLnBrk="0" hangingPunct="1">
              <a:lnSpc>
                <a:spcPct val="100000"/>
              </a:lnSpc>
              <a:spcBef>
                <a:spcPts val="1000"/>
              </a:spcBef>
              <a:spcAft>
                <a:spcPts val="0"/>
              </a:spcAft>
              <a:buClr>
                <a:srgbClr val="008764"/>
              </a:buClr>
              <a:buSzTx/>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633413" marR="0" lvl="1" indent="-28575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633413" marR="0" lvl="1" indent="-28575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633413" marR="0" lvl="1" indent="-28575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633413" marR="0" lvl="1" indent="-28575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645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8166-3E9B-5AB3-4D74-18FB38EF648C}"/>
              </a:ext>
            </a:extLst>
          </p:cNvPr>
          <p:cNvSpPr>
            <a:spLocks noGrp="1"/>
          </p:cNvSpPr>
          <p:nvPr>
            <p:ph type="title"/>
          </p:nvPr>
        </p:nvSpPr>
        <p:spPr/>
        <p:txBody>
          <a:bodyPr>
            <a:normAutofit fontScale="90000"/>
          </a:bodyPr>
          <a:lstStyle/>
          <a:p>
            <a:pPr algn="ctr"/>
            <a:r>
              <a:rPr lang="en-US" sz="3000" dirty="0">
                <a:effectLst/>
              </a:rPr>
              <a:t>Highly variable and dynamic ctDNA levels require</a:t>
            </a:r>
            <a:br>
              <a:rPr lang="en-US" sz="3000" dirty="0">
                <a:effectLst/>
              </a:rPr>
            </a:br>
            <a:r>
              <a:rPr lang="en-US" sz="3000" dirty="0">
                <a:effectLst/>
              </a:rPr>
              <a:t>adapting tailored strategies for each indication</a:t>
            </a:r>
          </a:p>
        </p:txBody>
      </p:sp>
      <p:sp>
        <p:nvSpPr>
          <p:cNvPr id="274" name="object 13">
            <a:extLst>
              <a:ext uri="{FF2B5EF4-FFF2-40B4-BE49-F238E27FC236}">
                <a16:creationId xmlns:a16="http://schemas.microsoft.com/office/drawing/2014/main" id="{03452FDD-AB15-1D4A-8512-4092BA5CA091}"/>
              </a:ext>
            </a:extLst>
          </p:cNvPr>
          <p:cNvSpPr txBox="1"/>
          <p:nvPr/>
        </p:nvSpPr>
        <p:spPr>
          <a:xfrm>
            <a:off x="3676891" y="2181000"/>
            <a:ext cx="4838218" cy="266718"/>
          </a:xfrm>
          <a:prstGeom prst="rect">
            <a:avLst/>
          </a:prstGeom>
        </p:spPr>
        <p:txBody>
          <a:bodyPr vert="horz" wrap="square" lIns="0" tIns="22839" rIns="0" bIns="0" rtlCol="0">
            <a:spAutoFit/>
          </a:bodyPr>
          <a:lstStyle/>
          <a:p>
            <a:pPr marL="12688" marR="5075" lvl="0" indent="0" algn="ctr" defTabSz="456777" rtl="0" eaLnBrk="1" fontAlgn="auto" latinLnBrk="0" hangingPunct="1">
              <a:lnSpc>
                <a:spcPts val="1898"/>
              </a:lnSpc>
              <a:spcBef>
                <a:spcPts val="180"/>
              </a:spcBef>
              <a:spcAft>
                <a:spcPts val="0"/>
              </a:spcAft>
              <a:buClrTx/>
              <a:buSzTx/>
              <a:buFontTx/>
              <a:buNone/>
              <a:tabLst/>
              <a:defRPr/>
            </a:pPr>
            <a:r>
              <a:rPr kumimoji="0" sz="1599"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30ng </a:t>
            </a:r>
            <a:r>
              <a:rPr kumimoji="0" lang="en-US" sz="1599"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cfDNA </a:t>
            </a:r>
            <a:r>
              <a:rPr lang="en-US" sz="1599" b="1" dirty="0">
                <a:solidFill>
                  <a:srgbClr val="002557"/>
                </a:solidFill>
                <a:latin typeface="Arial" panose="020B0604020202020204" pitchFamily="34" charset="0"/>
                <a:cs typeface="Arial" panose="020B0604020202020204" pitchFamily="34" charset="0"/>
                <a:sym typeface="Wingdings" panose="05000000000000000000" pitchFamily="2" charset="2"/>
              </a:rPr>
              <a:t></a:t>
            </a:r>
            <a:r>
              <a:rPr kumimoji="0" lang="en-US" sz="1599"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 </a:t>
            </a:r>
            <a:r>
              <a:rPr kumimoji="0" sz="1599"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9000 haploid </a:t>
            </a:r>
            <a:r>
              <a:rPr kumimoji="0" sz="1599" b="1" i="0" u="none" strike="noStrike" kern="1200" cap="none" spc="-5" normalizeH="0" baseline="0" noProof="0" dirty="0">
                <a:ln>
                  <a:noFill/>
                </a:ln>
                <a:solidFill>
                  <a:srgbClr val="002557"/>
                </a:solidFill>
                <a:effectLst/>
                <a:uLnTx/>
                <a:uFillTx/>
                <a:latin typeface="Arial" panose="020B0604020202020204" pitchFamily="34" charset="0"/>
                <a:cs typeface="Arial" panose="020B0604020202020204" pitchFamily="34" charset="0"/>
              </a:rPr>
              <a:t>genome</a:t>
            </a:r>
            <a:r>
              <a:rPr kumimoji="0" sz="1599"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 equivalents</a:t>
            </a:r>
            <a:endParaRPr kumimoji="0" sz="1599" b="0"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endParaRPr>
          </a:p>
        </p:txBody>
      </p:sp>
      <p:grpSp>
        <p:nvGrpSpPr>
          <p:cNvPr id="275" name="Group 274">
            <a:extLst>
              <a:ext uri="{FF2B5EF4-FFF2-40B4-BE49-F238E27FC236}">
                <a16:creationId xmlns:a16="http://schemas.microsoft.com/office/drawing/2014/main" id="{B01D57E1-A5B9-4B4B-92E2-EDE0AD45A99C}"/>
              </a:ext>
            </a:extLst>
          </p:cNvPr>
          <p:cNvGrpSpPr/>
          <p:nvPr/>
        </p:nvGrpSpPr>
        <p:grpSpPr>
          <a:xfrm>
            <a:off x="4086230" y="2953831"/>
            <a:ext cx="1031352" cy="2132936"/>
            <a:chOff x="1031547" y="2753241"/>
            <a:chExt cx="1337580" cy="2766245"/>
          </a:xfrm>
        </p:grpSpPr>
        <p:pic>
          <p:nvPicPr>
            <p:cNvPr id="276" name="Picture 275">
              <a:extLst>
                <a:ext uri="{FF2B5EF4-FFF2-40B4-BE49-F238E27FC236}">
                  <a16:creationId xmlns:a16="http://schemas.microsoft.com/office/drawing/2014/main" id="{648B0D84-CF03-8D43-93E6-79F6D62021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31547" y="2753241"/>
              <a:ext cx="1337580" cy="2766245"/>
            </a:xfrm>
            <a:prstGeom prst="rect">
              <a:avLst/>
            </a:prstGeom>
          </p:spPr>
        </p:pic>
        <p:grpSp>
          <p:nvGrpSpPr>
            <p:cNvPr id="277" name="Group 276">
              <a:extLst>
                <a:ext uri="{FF2B5EF4-FFF2-40B4-BE49-F238E27FC236}">
                  <a16:creationId xmlns:a16="http://schemas.microsoft.com/office/drawing/2014/main" id="{02E116D1-885B-3747-BAB6-0309E88630F7}"/>
                </a:ext>
              </a:extLst>
            </p:cNvPr>
            <p:cNvGrpSpPr/>
            <p:nvPr/>
          </p:nvGrpSpPr>
          <p:grpSpPr>
            <a:xfrm>
              <a:off x="1134299" y="3399193"/>
              <a:ext cx="815097" cy="1208628"/>
              <a:chOff x="1134299" y="3399193"/>
              <a:chExt cx="815097" cy="1208628"/>
            </a:xfrm>
          </p:grpSpPr>
          <p:pic>
            <p:nvPicPr>
              <p:cNvPr id="278" name="Picture 277">
                <a:extLst>
                  <a:ext uri="{FF2B5EF4-FFF2-40B4-BE49-F238E27FC236}">
                    <a16:creationId xmlns:a16="http://schemas.microsoft.com/office/drawing/2014/main" id="{F8D277E9-00CA-E54D-BF1D-EB36F62EFED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1162083" y="3541115"/>
                <a:ext cx="451386" cy="261850"/>
              </a:xfrm>
              <a:prstGeom prst="rect">
                <a:avLst/>
              </a:prstGeom>
            </p:spPr>
          </p:pic>
          <p:pic>
            <p:nvPicPr>
              <p:cNvPr id="279" name="Picture 278">
                <a:extLst>
                  <a:ext uri="{FF2B5EF4-FFF2-40B4-BE49-F238E27FC236}">
                    <a16:creationId xmlns:a16="http://schemas.microsoft.com/office/drawing/2014/main" id="{BC537C56-BE08-0D4B-832C-43AF82D9CEDC}"/>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1394352" y="4196782"/>
                <a:ext cx="451386" cy="261850"/>
              </a:xfrm>
              <a:prstGeom prst="rect">
                <a:avLst/>
              </a:prstGeom>
            </p:spPr>
          </p:pic>
          <p:pic>
            <p:nvPicPr>
              <p:cNvPr id="280" name="Picture 279">
                <a:extLst>
                  <a:ext uri="{FF2B5EF4-FFF2-40B4-BE49-F238E27FC236}">
                    <a16:creationId xmlns:a16="http://schemas.microsoft.com/office/drawing/2014/main" id="{84A624FD-DB0E-054A-850B-85D6DCB47DCC}"/>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927916">
                <a:off x="1354523" y="3776144"/>
                <a:ext cx="272051" cy="434460"/>
              </a:xfrm>
              <a:prstGeom prst="rect">
                <a:avLst/>
              </a:prstGeom>
            </p:spPr>
          </p:pic>
          <p:pic>
            <p:nvPicPr>
              <p:cNvPr id="281" name="Picture 280">
                <a:extLst>
                  <a:ext uri="{FF2B5EF4-FFF2-40B4-BE49-F238E27FC236}">
                    <a16:creationId xmlns:a16="http://schemas.microsoft.com/office/drawing/2014/main" id="{5556D8D8-D098-E04A-878F-295A64CC6277}"/>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862615">
                <a:off x="1498010" y="4055042"/>
                <a:ext cx="451386" cy="261850"/>
              </a:xfrm>
              <a:prstGeom prst="rect">
                <a:avLst/>
              </a:prstGeom>
            </p:spPr>
          </p:pic>
          <p:pic>
            <p:nvPicPr>
              <p:cNvPr id="282" name="Picture 281">
                <a:extLst>
                  <a:ext uri="{FF2B5EF4-FFF2-40B4-BE49-F238E27FC236}">
                    <a16:creationId xmlns:a16="http://schemas.microsoft.com/office/drawing/2014/main" id="{7ADE486A-3DCA-3748-856E-CFB385F048C0}"/>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21309951">
                <a:off x="1435803" y="3399193"/>
                <a:ext cx="451386" cy="261850"/>
              </a:xfrm>
              <a:prstGeom prst="rect">
                <a:avLst/>
              </a:prstGeom>
            </p:spPr>
          </p:pic>
          <p:pic>
            <p:nvPicPr>
              <p:cNvPr id="283" name="Picture 282">
                <a:extLst>
                  <a:ext uri="{FF2B5EF4-FFF2-40B4-BE49-F238E27FC236}">
                    <a16:creationId xmlns:a16="http://schemas.microsoft.com/office/drawing/2014/main" id="{06E5E685-0E7E-324A-8A3B-CC4B4CCBCE6D}"/>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4015069">
                <a:off x="1215503" y="4086180"/>
                <a:ext cx="272051" cy="434460"/>
              </a:xfrm>
              <a:prstGeom prst="rect">
                <a:avLst/>
              </a:prstGeom>
            </p:spPr>
          </p:pic>
          <p:pic>
            <p:nvPicPr>
              <p:cNvPr id="284" name="Picture 283">
                <a:extLst>
                  <a:ext uri="{FF2B5EF4-FFF2-40B4-BE49-F238E27FC236}">
                    <a16:creationId xmlns:a16="http://schemas.microsoft.com/office/drawing/2014/main" id="{54CCE59B-FC20-B540-BE19-AD29A0A60D1A}"/>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1418298" y="3620230"/>
                <a:ext cx="451386" cy="261850"/>
              </a:xfrm>
              <a:prstGeom prst="rect">
                <a:avLst/>
              </a:prstGeom>
            </p:spPr>
          </p:pic>
          <p:pic>
            <p:nvPicPr>
              <p:cNvPr id="285" name="Picture 284">
                <a:extLst>
                  <a:ext uri="{FF2B5EF4-FFF2-40B4-BE49-F238E27FC236}">
                    <a16:creationId xmlns:a16="http://schemas.microsoft.com/office/drawing/2014/main" id="{FC3B34B0-B37A-0F46-9DA5-1C04850581FC}"/>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871071">
                <a:off x="1141949" y="4217169"/>
                <a:ext cx="451386" cy="261850"/>
              </a:xfrm>
              <a:prstGeom prst="rect">
                <a:avLst/>
              </a:prstGeom>
            </p:spPr>
          </p:pic>
          <p:pic>
            <p:nvPicPr>
              <p:cNvPr id="286" name="Picture 285">
                <a:extLst>
                  <a:ext uri="{FF2B5EF4-FFF2-40B4-BE49-F238E27FC236}">
                    <a16:creationId xmlns:a16="http://schemas.microsoft.com/office/drawing/2014/main" id="{363F0057-A636-A34F-A94B-C6A2C17E2320}"/>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5400000">
                <a:off x="1141950" y="3715533"/>
                <a:ext cx="451386" cy="261850"/>
              </a:xfrm>
              <a:prstGeom prst="rect">
                <a:avLst/>
              </a:prstGeom>
            </p:spPr>
          </p:pic>
          <p:pic>
            <p:nvPicPr>
              <p:cNvPr id="287" name="Picture 286">
                <a:extLst>
                  <a:ext uri="{FF2B5EF4-FFF2-40B4-BE49-F238E27FC236}">
                    <a16:creationId xmlns:a16="http://schemas.microsoft.com/office/drawing/2014/main" id="{6D0B0684-14BC-7341-9EA1-40B700F3EAC9}"/>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1570698" y="3883470"/>
                <a:ext cx="451386" cy="261850"/>
              </a:xfrm>
              <a:prstGeom prst="rect">
                <a:avLst/>
              </a:prstGeom>
            </p:spPr>
          </p:pic>
          <p:pic>
            <p:nvPicPr>
              <p:cNvPr id="288" name="Picture 287">
                <a:extLst>
                  <a:ext uri="{FF2B5EF4-FFF2-40B4-BE49-F238E27FC236}">
                    <a16:creationId xmlns:a16="http://schemas.microsoft.com/office/drawing/2014/main" id="{54246306-288C-E940-9FC7-D1DA2ABE0358}"/>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19397224">
                <a:off x="1199879" y="3421231"/>
                <a:ext cx="451386" cy="261850"/>
              </a:xfrm>
              <a:prstGeom prst="rect">
                <a:avLst/>
              </a:prstGeom>
            </p:spPr>
          </p:pic>
          <p:pic>
            <p:nvPicPr>
              <p:cNvPr id="289" name="Picture 288">
                <a:extLst>
                  <a:ext uri="{FF2B5EF4-FFF2-40B4-BE49-F238E27FC236}">
                    <a16:creationId xmlns:a16="http://schemas.microsoft.com/office/drawing/2014/main" id="{AAFC5AF7-D609-844F-A6FA-7AF9D129923C}"/>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3375958">
                <a:off x="1082980" y="3743617"/>
                <a:ext cx="295614" cy="171486"/>
              </a:xfrm>
              <a:prstGeom prst="rect">
                <a:avLst/>
              </a:prstGeom>
            </p:spPr>
          </p:pic>
          <p:pic>
            <p:nvPicPr>
              <p:cNvPr id="290" name="Picture 289">
                <a:extLst>
                  <a:ext uri="{FF2B5EF4-FFF2-40B4-BE49-F238E27FC236}">
                    <a16:creationId xmlns:a16="http://schemas.microsoft.com/office/drawing/2014/main" id="{7220445E-4145-414A-A03E-7C22C8C2A5EF}"/>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a:off x="1553601" y="3577700"/>
                <a:ext cx="336335" cy="195109"/>
              </a:xfrm>
              <a:prstGeom prst="rect">
                <a:avLst/>
              </a:prstGeom>
            </p:spPr>
          </p:pic>
          <p:pic>
            <p:nvPicPr>
              <p:cNvPr id="291" name="Picture 290">
                <a:extLst>
                  <a:ext uri="{FF2B5EF4-FFF2-40B4-BE49-F238E27FC236}">
                    <a16:creationId xmlns:a16="http://schemas.microsoft.com/office/drawing/2014/main" id="{0B32827D-F5D4-5E48-9089-ED6C89E3E6A1}"/>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1142418" y="4049684"/>
                <a:ext cx="336335" cy="195109"/>
              </a:xfrm>
              <a:prstGeom prst="rect">
                <a:avLst/>
              </a:prstGeom>
            </p:spPr>
          </p:pic>
          <p:pic>
            <p:nvPicPr>
              <p:cNvPr id="292" name="Picture 291">
                <a:extLst>
                  <a:ext uri="{FF2B5EF4-FFF2-40B4-BE49-F238E27FC236}">
                    <a16:creationId xmlns:a16="http://schemas.microsoft.com/office/drawing/2014/main" id="{E65295D0-B679-2047-B3F1-7A976A48B47D}"/>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1436582" y="3730100"/>
                <a:ext cx="336335" cy="195109"/>
              </a:xfrm>
              <a:prstGeom prst="rect">
                <a:avLst/>
              </a:prstGeom>
            </p:spPr>
          </p:pic>
          <p:pic>
            <p:nvPicPr>
              <p:cNvPr id="293" name="Picture 292">
                <a:extLst>
                  <a:ext uri="{FF2B5EF4-FFF2-40B4-BE49-F238E27FC236}">
                    <a16:creationId xmlns:a16="http://schemas.microsoft.com/office/drawing/2014/main" id="{F7E5E64E-0950-3E45-89F1-479A55EFCC7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1306785" y="4261284"/>
                <a:ext cx="336335" cy="195109"/>
              </a:xfrm>
              <a:prstGeom prst="rect">
                <a:avLst/>
              </a:prstGeom>
            </p:spPr>
          </p:pic>
          <p:pic>
            <p:nvPicPr>
              <p:cNvPr id="294" name="Picture 293">
                <a:extLst>
                  <a:ext uri="{FF2B5EF4-FFF2-40B4-BE49-F238E27FC236}">
                    <a16:creationId xmlns:a16="http://schemas.microsoft.com/office/drawing/2014/main" id="{E097EF5C-D5CC-954C-B20F-2C0EE7B24CF6}"/>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6744301">
                <a:off x="1431752" y="4251203"/>
                <a:ext cx="451386" cy="261850"/>
              </a:xfrm>
              <a:prstGeom prst="rect">
                <a:avLst/>
              </a:prstGeom>
            </p:spPr>
          </p:pic>
        </p:grpSp>
      </p:grpSp>
      <p:grpSp>
        <p:nvGrpSpPr>
          <p:cNvPr id="295" name="Group 294">
            <a:extLst>
              <a:ext uri="{FF2B5EF4-FFF2-40B4-BE49-F238E27FC236}">
                <a16:creationId xmlns:a16="http://schemas.microsoft.com/office/drawing/2014/main" id="{8EA0C0B7-BD19-904B-9305-1E0AFE35D0DD}"/>
              </a:ext>
            </a:extLst>
          </p:cNvPr>
          <p:cNvGrpSpPr/>
          <p:nvPr/>
        </p:nvGrpSpPr>
        <p:grpSpPr>
          <a:xfrm>
            <a:off x="4946980" y="2953831"/>
            <a:ext cx="1031352" cy="2132936"/>
            <a:chOff x="2102525" y="2752072"/>
            <a:chExt cx="1337580" cy="2766245"/>
          </a:xfrm>
        </p:grpSpPr>
        <p:grpSp>
          <p:nvGrpSpPr>
            <p:cNvPr id="296" name="Group 295">
              <a:extLst>
                <a:ext uri="{FF2B5EF4-FFF2-40B4-BE49-F238E27FC236}">
                  <a16:creationId xmlns:a16="http://schemas.microsoft.com/office/drawing/2014/main" id="{A732C342-542C-F643-BF87-7FFDCE575CAF}"/>
                </a:ext>
              </a:extLst>
            </p:cNvPr>
            <p:cNvGrpSpPr/>
            <p:nvPr/>
          </p:nvGrpSpPr>
          <p:grpSpPr>
            <a:xfrm>
              <a:off x="2102525" y="2752072"/>
              <a:ext cx="1337580" cy="2766245"/>
              <a:chOff x="2169900" y="2752072"/>
              <a:chExt cx="1337580" cy="2766245"/>
            </a:xfrm>
          </p:grpSpPr>
          <p:pic>
            <p:nvPicPr>
              <p:cNvPr id="298" name="Picture 297">
                <a:extLst>
                  <a:ext uri="{FF2B5EF4-FFF2-40B4-BE49-F238E27FC236}">
                    <a16:creationId xmlns:a16="http://schemas.microsoft.com/office/drawing/2014/main" id="{5936F726-3F34-E04D-BBF7-E600D04369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69900" y="2752072"/>
                <a:ext cx="1337580" cy="2766245"/>
              </a:xfrm>
              <a:prstGeom prst="rect">
                <a:avLst/>
              </a:prstGeom>
            </p:spPr>
          </p:pic>
          <p:pic>
            <p:nvPicPr>
              <p:cNvPr id="299" name="Picture 298">
                <a:extLst>
                  <a:ext uri="{FF2B5EF4-FFF2-40B4-BE49-F238E27FC236}">
                    <a16:creationId xmlns:a16="http://schemas.microsoft.com/office/drawing/2014/main" id="{8E88E4C5-6954-A243-BAF6-D497C28ABC57}"/>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2300436" y="3560660"/>
                <a:ext cx="451386" cy="261850"/>
              </a:xfrm>
              <a:prstGeom prst="rect">
                <a:avLst/>
              </a:prstGeom>
            </p:spPr>
          </p:pic>
          <p:pic>
            <p:nvPicPr>
              <p:cNvPr id="300" name="Picture 299">
                <a:extLst>
                  <a:ext uri="{FF2B5EF4-FFF2-40B4-BE49-F238E27FC236}">
                    <a16:creationId xmlns:a16="http://schemas.microsoft.com/office/drawing/2014/main" id="{34B03EC8-4590-454E-9746-66DF377C2E86}"/>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2532705" y="4216327"/>
                <a:ext cx="451386" cy="261850"/>
              </a:xfrm>
              <a:prstGeom prst="rect">
                <a:avLst/>
              </a:prstGeom>
            </p:spPr>
          </p:pic>
          <p:pic>
            <p:nvPicPr>
              <p:cNvPr id="301" name="Picture 300">
                <a:extLst>
                  <a:ext uri="{FF2B5EF4-FFF2-40B4-BE49-F238E27FC236}">
                    <a16:creationId xmlns:a16="http://schemas.microsoft.com/office/drawing/2014/main" id="{7BC816AD-2323-4446-8D89-668B88E4E2AB}"/>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927916">
                <a:off x="2492876" y="3795689"/>
                <a:ext cx="272051" cy="434460"/>
              </a:xfrm>
              <a:prstGeom prst="rect">
                <a:avLst/>
              </a:prstGeom>
            </p:spPr>
          </p:pic>
          <p:pic>
            <p:nvPicPr>
              <p:cNvPr id="302" name="Picture 301">
                <a:extLst>
                  <a:ext uri="{FF2B5EF4-FFF2-40B4-BE49-F238E27FC236}">
                    <a16:creationId xmlns:a16="http://schemas.microsoft.com/office/drawing/2014/main" id="{25CF01A6-5A72-BB47-BC71-2F161AD98066}"/>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862615">
                <a:off x="2636363" y="4074587"/>
                <a:ext cx="451386" cy="261850"/>
              </a:xfrm>
              <a:prstGeom prst="rect">
                <a:avLst/>
              </a:prstGeom>
            </p:spPr>
          </p:pic>
          <p:pic>
            <p:nvPicPr>
              <p:cNvPr id="303" name="Picture 302">
                <a:extLst>
                  <a:ext uri="{FF2B5EF4-FFF2-40B4-BE49-F238E27FC236}">
                    <a16:creationId xmlns:a16="http://schemas.microsoft.com/office/drawing/2014/main" id="{FD26313E-B2EC-F440-A31C-03B5FA239AFC}"/>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1309951">
                <a:off x="2574156" y="3418738"/>
                <a:ext cx="451386" cy="261850"/>
              </a:xfrm>
              <a:prstGeom prst="rect">
                <a:avLst/>
              </a:prstGeom>
            </p:spPr>
          </p:pic>
          <p:pic>
            <p:nvPicPr>
              <p:cNvPr id="304" name="Picture 303">
                <a:extLst>
                  <a:ext uri="{FF2B5EF4-FFF2-40B4-BE49-F238E27FC236}">
                    <a16:creationId xmlns:a16="http://schemas.microsoft.com/office/drawing/2014/main" id="{446A47F6-B85B-1042-82FC-49A663180E51}"/>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4015069">
                <a:off x="2353856" y="4105725"/>
                <a:ext cx="272051" cy="434460"/>
              </a:xfrm>
              <a:prstGeom prst="rect">
                <a:avLst/>
              </a:prstGeom>
            </p:spPr>
          </p:pic>
          <p:pic>
            <p:nvPicPr>
              <p:cNvPr id="305" name="Picture 304">
                <a:extLst>
                  <a:ext uri="{FF2B5EF4-FFF2-40B4-BE49-F238E27FC236}">
                    <a16:creationId xmlns:a16="http://schemas.microsoft.com/office/drawing/2014/main" id="{0038EB12-9D06-4D47-9707-F6101B9D04D8}"/>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2556651" y="3639775"/>
                <a:ext cx="451386" cy="261850"/>
              </a:xfrm>
              <a:prstGeom prst="rect">
                <a:avLst/>
              </a:prstGeom>
            </p:spPr>
          </p:pic>
          <p:pic>
            <p:nvPicPr>
              <p:cNvPr id="306" name="Picture 305">
                <a:extLst>
                  <a:ext uri="{FF2B5EF4-FFF2-40B4-BE49-F238E27FC236}">
                    <a16:creationId xmlns:a16="http://schemas.microsoft.com/office/drawing/2014/main" id="{0E6CFA99-C3E6-EC46-9BAC-A9BCDC804F0E}"/>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2280302" y="4236714"/>
                <a:ext cx="451386" cy="261850"/>
              </a:xfrm>
              <a:prstGeom prst="rect">
                <a:avLst/>
              </a:prstGeom>
            </p:spPr>
          </p:pic>
          <p:pic>
            <p:nvPicPr>
              <p:cNvPr id="307" name="Picture 306">
                <a:extLst>
                  <a:ext uri="{FF2B5EF4-FFF2-40B4-BE49-F238E27FC236}">
                    <a16:creationId xmlns:a16="http://schemas.microsoft.com/office/drawing/2014/main" id="{81DC8CA3-A617-0D4A-B413-988CB80F4375}"/>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5400000">
                <a:off x="2280303" y="3735078"/>
                <a:ext cx="451386" cy="261850"/>
              </a:xfrm>
              <a:prstGeom prst="rect">
                <a:avLst/>
              </a:prstGeom>
            </p:spPr>
          </p:pic>
          <p:pic>
            <p:nvPicPr>
              <p:cNvPr id="308" name="Picture 307">
                <a:extLst>
                  <a:ext uri="{FF2B5EF4-FFF2-40B4-BE49-F238E27FC236}">
                    <a16:creationId xmlns:a16="http://schemas.microsoft.com/office/drawing/2014/main" id="{F4EEA585-CF3B-FE49-9705-7A2BD760B43D}"/>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6744301">
                <a:off x="2568388" y="4282374"/>
                <a:ext cx="451386" cy="261850"/>
              </a:xfrm>
              <a:prstGeom prst="rect">
                <a:avLst/>
              </a:prstGeom>
            </p:spPr>
          </p:pic>
          <p:pic>
            <p:nvPicPr>
              <p:cNvPr id="309" name="Picture 308">
                <a:extLst>
                  <a:ext uri="{FF2B5EF4-FFF2-40B4-BE49-F238E27FC236}">
                    <a16:creationId xmlns:a16="http://schemas.microsoft.com/office/drawing/2014/main" id="{ED23AFC3-263F-E341-BF42-3935236CA68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19397224">
                <a:off x="2338232" y="3440776"/>
                <a:ext cx="451386" cy="261850"/>
              </a:xfrm>
              <a:prstGeom prst="rect">
                <a:avLst/>
              </a:prstGeom>
            </p:spPr>
          </p:pic>
          <p:pic>
            <p:nvPicPr>
              <p:cNvPr id="310" name="Picture 309">
                <a:extLst>
                  <a:ext uri="{FF2B5EF4-FFF2-40B4-BE49-F238E27FC236}">
                    <a16:creationId xmlns:a16="http://schemas.microsoft.com/office/drawing/2014/main" id="{F0728973-935A-1F49-BF9F-AD3424C562F0}"/>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3375958">
                <a:off x="2221333" y="3763162"/>
                <a:ext cx="295614" cy="171486"/>
              </a:xfrm>
              <a:prstGeom prst="rect">
                <a:avLst/>
              </a:prstGeom>
            </p:spPr>
          </p:pic>
          <p:pic>
            <p:nvPicPr>
              <p:cNvPr id="311" name="Picture 310">
                <a:extLst>
                  <a:ext uri="{FF2B5EF4-FFF2-40B4-BE49-F238E27FC236}">
                    <a16:creationId xmlns:a16="http://schemas.microsoft.com/office/drawing/2014/main" id="{40218955-ECB4-894F-BC2F-E0C4A08C098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a:off x="2691954" y="3597245"/>
                <a:ext cx="336335" cy="195109"/>
              </a:xfrm>
              <a:prstGeom prst="rect">
                <a:avLst/>
              </a:prstGeom>
            </p:spPr>
          </p:pic>
          <p:pic>
            <p:nvPicPr>
              <p:cNvPr id="312" name="Picture 311">
                <a:extLst>
                  <a:ext uri="{FF2B5EF4-FFF2-40B4-BE49-F238E27FC236}">
                    <a16:creationId xmlns:a16="http://schemas.microsoft.com/office/drawing/2014/main" id="{342630B0-18DB-E342-84EC-F1F3DC2B23EE}"/>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2280771" y="4069229"/>
                <a:ext cx="336335" cy="195109"/>
              </a:xfrm>
              <a:prstGeom prst="rect">
                <a:avLst/>
              </a:prstGeom>
            </p:spPr>
          </p:pic>
          <p:pic>
            <p:nvPicPr>
              <p:cNvPr id="313" name="Picture 312">
                <a:extLst>
                  <a:ext uri="{FF2B5EF4-FFF2-40B4-BE49-F238E27FC236}">
                    <a16:creationId xmlns:a16="http://schemas.microsoft.com/office/drawing/2014/main" id="{786B7FCF-26FC-0747-AF06-7A2FAF2C903C}"/>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2574935" y="3749645"/>
                <a:ext cx="336335" cy="195109"/>
              </a:xfrm>
              <a:prstGeom prst="rect">
                <a:avLst/>
              </a:prstGeom>
            </p:spPr>
          </p:pic>
          <p:pic>
            <p:nvPicPr>
              <p:cNvPr id="314" name="Picture 313">
                <a:extLst>
                  <a:ext uri="{FF2B5EF4-FFF2-40B4-BE49-F238E27FC236}">
                    <a16:creationId xmlns:a16="http://schemas.microsoft.com/office/drawing/2014/main" id="{0B844C7B-C63A-A34C-8CB2-EBD96A04C49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2445138" y="4280829"/>
                <a:ext cx="336335" cy="195109"/>
              </a:xfrm>
              <a:prstGeom prst="rect">
                <a:avLst/>
              </a:prstGeom>
            </p:spPr>
          </p:pic>
        </p:grpSp>
        <p:pic>
          <p:nvPicPr>
            <p:cNvPr id="297" name="Picture 296">
              <a:extLst>
                <a:ext uri="{FF2B5EF4-FFF2-40B4-BE49-F238E27FC236}">
                  <a16:creationId xmlns:a16="http://schemas.microsoft.com/office/drawing/2014/main" id="{D1917099-42CE-4A40-8D77-510680006138}"/>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2653308" y="3978415"/>
              <a:ext cx="451386" cy="261850"/>
            </a:xfrm>
            <a:prstGeom prst="rect">
              <a:avLst/>
            </a:prstGeom>
          </p:spPr>
        </p:pic>
      </p:grpSp>
      <p:grpSp>
        <p:nvGrpSpPr>
          <p:cNvPr id="315" name="Group 314">
            <a:extLst>
              <a:ext uri="{FF2B5EF4-FFF2-40B4-BE49-F238E27FC236}">
                <a16:creationId xmlns:a16="http://schemas.microsoft.com/office/drawing/2014/main" id="{53EC6969-2BF4-704E-BB75-41323C0507E1}"/>
              </a:ext>
            </a:extLst>
          </p:cNvPr>
          <p:cNvGrpSpPr/>
          <p:nvPr/>
        </p:nvGrpSpPr>
        <p:grpSpPr>
          <a:xfrm>
            <a:off x="5807729" y="2953831"/>
            <a:ext cx="1031352" cy="2132936"/>
            <a:chOff x="3251540" y="2837916"/>
            <a:chExt cx="1337580" cy="2766245"/>
          </a:xfrm>
        </p:grpSpPr>
        <p:pic>
          <p:nvPicPr>
            <p:cNvPr id="316" name="Picture 315">
              <a:extLst>
                <a:ext uri="{FF2B5EF4-FFF2-40B4-BE49-F238E27FC236}">
                  <a16:creationId xmlns:a16="http://schemas.microsoft.com/office/drawing/2014/main" id="{39BB18CF-59B7-394B-AA47-91868E1C32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51540" y="2837916"/>
              <a:ext cx="1337580" cy="2766245"/>
            </a:xfrm>
            <a:prstGeom prst="rect">
              <a:avLst/>
            </a:prstGeom>
          </p:spPr>
        </p:pic>
        <p:pic>
          <p:nvPicPr>
            <p:cNvPr id="317" name="Picture 316">
              <a:extLst>
                <a:ext uri="{FF2B5EF4-FFF2-40B4-BE49-F238E27FC236}">
                  <a16:creationId xmlns:a16="http://schemas.microsoft.com/office/drawing/2014/main" id="{EEBF8553-522F-0242-8EE1-4EB1069D279D}"/>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3382076" y="3560660"/>
              <a:ext cx="451386" cy="261850"/>
            </a:xfrm>
            <a:prstGeom prst="rect">
              <a:avLst/>
            </a:prstGeom>
          </p:spPr>
        </p:pic>
        <p:pic>
          <p:nvPicPr>
            <p:cNvPr id="318" name="Picture 317">
              <a:extLst>
                <a:ext uri="{FF2B5EF4-FFF2-40B4-BE49-F238E27FC236}">
                  <a16:creationId xmlns:a16="http://schemas.microsoft.com/office/drawing/2014/main" id="{E6AA6AC2-9FA2-E84C-9AEA-18CFF6EEC86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3614345" y="4216327"/>
              <a:ext cx="451386" cy="261850"/>
            </a:xfrm>
            <a:prstGeom prst="rect">
              <a:avLst/>
            </a:prstGeom>
          </p:spPr>
        </p:pic>
        <p:pic>
          <p:nvPicPr>
            <p:cNvPr id="319" name="Picture 318">
              <a:extLst>
                <a:ext uri="{FF2B5EF4-FFF2-40B4-BE49-F238E27FC236}">
                  <a16:creationId xmlns:a16="http://schemas.microsoft.com/office/drawing/2014/main" id="{DB333C75-87E4-D64F-A360-16B6BA369283}"/>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927916">
              <a:off x="3574516" y="3795689"/>
              <a:ext cx="272051" cy="434460"/>
            </a:xfrm>
            <a:prstGeom prst="rect">
              <a:avLst/>
            </a:prstGeom>
          </p:spPr>
        </p:pic>
        <p:pic>
          <p:nvPicPr>
            <p:cNvPr id="320" name="Picture 319">
              <a:extLst>
                <a:ext uri="{FF2B5EF4-FFF2-40B4-BE49-F238E27FC236}">
                  <a16:creationId xmlns:a16="http://schemas.microsoft.com/office/drawing/2014/main" id="{0E6F9F2F-A8FC-4546-97DD-EF15176D181A}"/>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862615">
              <a:off x="3718003" y="4074587"/>
              <a:ext cx="451386" cy="261850"/>
            </a:xfrm>
            <a:prstGeom prst="rect">
              <a:avLst/>
            </a:prstGeom>
          </p:spPr>
        </p:pic>
        <p:pic>
          <p:nvPicPr>
            <p:cNvPr id="321" name="Picture 320">
              <a:extLst>
                <a:ext uri="{FF2B5EF4-FFF2-40B4-BE49-F238E27FC236}">
                  <a16:creationId xmlns:a16="http://schemas.microsoft.com/office/drawing/2014/main" id="{F4A528CA-CC8A-9E49-8C36-41FF3B09514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1309951">
              <a:off x="3655796" y="3418738"/>
              <a:ext cx="451386" cy="261850"/>
            </a:xfrm>
            <a:prstGeom prst="rect">
              <a:avLst/>
            </a:prstGeom>
          </p:spPr>
        </p:pic>
        <p:pic>
          <p:nvPicPr>
            <p:cNvPr id="322" name="Picture 321">
              <a:extLst>
                <a:ext uri="{FF2B5EF4-FFF2-40B4-BE49-F238E27FC236}">
                  <a16:creationId xmlns:a16="http://schemas.microsoft.com/office/drawing/2014/main" id="{09435D82-687D-F044-894B-A9A0818325F0}"/>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4015069">
              <a:off x="3435496" y="4105725"/>
              <a:ext cx="272051" cy="434460"/>
            </a:xfrm>
            <a:prstGeom prst="rect">
              <a:avLst/>
            </a:prstGeom>
          </p:spPr>
        </p:pic>
        <p:pic>
          <p:nvPicPr>
            <p:cNvPr id="323" name="Picture 322">
              <a:extLst>
                <a:ext uri="{FF2B5EF4-FFF2-40B4-BE49-F238E27FC236}">
                  <a16:creationId xmlns:a16="http://schemas.microsoft.com/office/drawing/2014/main" id="{60CA9EFE-F1E4-BE4C-ACEA-6E16218BAB76}"/>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3638291" y="3639775"/>
              <a:ext cx="451386" cy="261850"/>
            </a:xfrm>
            <a:prstGeom prst="rect">
              <a:avLst/>
            </a:prstGeom>
          </p:spPr>
        </p:pic>
        <p:pic>
          <p:nvPicPr>
            <p:cNvPr id="324" name="Picture 323">
              <a:extLst>
                <a:ext uri="{FF2B5EF4-FFF2-40B4-BE49-F238E27FC236}">
                  <a16:creationId xmlns:a16="http://schemas.microsoft.com/office/drawing/2014/main" id="{3F90C1AE-2336-0B4C-964E-26988FC40800}"/>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3361942" y="4236714"/>
              <a:ext cx="451386" cy="261850"/>
            </a:xfrm>
            <a:prstGeom prst="rect">
              <a:avLst/>
            </a:prstGeom>
          </p:spPr>
        </p:pic>
        <p:pic>
          <p:nvPicPr>
            <p:cNvPr id="326" name="Picture 325">
              <a:extLst>
                <a:ext uri="{FF2B5EF4-FFF2-40B4-BE49-F238E27FC236}">
                  <a16:creationId xmlns:a16="http://schemas.microsoft.com/office/drawing/2014/main" id="{B847DA3D-A05A-F84E-9739-06A137AA640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3790691" y="3903015"/>
              <a:ext cx="451386" cy="261850"/>
            </a:xfrm>
            <a:prstGeom prst="rect">
              <a:avLst/>
            </a:prstGeom>
          </p:spPr>
        </p:pic>
        <p:pic>
          <p:nvPicPr>
            <p:cNvPr id="327" name="Picture 326">
              <a:extLst>
                <a:ext uri="{FF2B5EF4-FFF2-40B4-BE49-F238E27FC236}">
                  <a16:creationId xmlns:a16="http://schemas.microsoft.com/office/drawing/2014/main" id="{35E5A7CA-B1BE-DE41-A93D-4575EB1F83D5}"/>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6744301">
              <a:off x="3650028" y="4282374"/>
              <a:ext cx="451386" cy="261850"/>
            </a:xfrm>
            <a:prstGeom prst="rect">
              <a:avLst/>
            </a:prstGeom>
          </p:spPr>
        </p:pic>
        <p:pic>
          <p:nvPicPr>
            <p:cNvPr id="328" name="Picture 327">
              <a:extLst>
                <a:ext uri="{FF2B5EF4-FFF2-40B4-BE49-F238E27FC236}">
                  <a16:creationId xmlns:a16="http://schemas.microsoft.com/office/drawing/2014/main" id="{7838684F-AE11-804D-B007-1899B35C74F1}"/>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19397224">
              <a:off x="3419872" y="3440776"/>
              <a:ext cx="451386" cy="261850"/>
            </a:xfrm>
            <a:prstGeom prst="rect">
              <a:avLst/>
            </a:prstGeom>
          </p:spPr>
        </p:pic>
        <p:pic>
          <p:nvPicPr>
            <p:cNvPr id="329" name="Picture 328">
              <a:extLst>
                <a:ext uri="{FF2B5EF4-FFF2-40B4-BE49-F238E27FC236}">
                  <a16:creationId xmlns:a16="http://schemas.microsoft.com/office/drawing/2014/main" id="{050F2965-7648-434D-91FD-86431A35D48D}"/>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3302973" y="3763162"/>
              <a:ext cx="295614" cy="171486"/>
            </a:xfrm>
            <a:prstGeom prst="rect">
              <a:avLst/>
            </a:prstGeom>
          </p:spPr>
        </p:pic>
        <p:pic>
          <p:nvPicPr>
            <p:cNvPr id="330" name="Picture 329">
              <a:extLst>
                <a:ext uri="{FF2B5EF4-FFF2-40B4-BE49-F238E27FC236}">
                  <a16:creationId xmlns:a16="http://schemas.microsoft.com/office/drawing/2014/main" id="{1A3106D4-959E-4544-BA89-1391A624A46C}"/>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a:off x="3773594" y="3597245"/>
              <a:ext cx="336335" cy="195109"/>
            </a:xfrm>
            <a:prstGeom prst="rect">
              <a:avLst/>
            </a:prstGeom>
          </p:spPr>
        </p:pic>
        <p:pic>
          <p:nvPicPr>
            <p:cNvPr id="331" name="Picture 330">
              <a:extLst>
                <a:ext uri="{FF2B5EF4-FFF2-40B4-BE49-F238E27FC236}">
                  <a16:creationId xmlns:a16="http://schemas.microsoft.com/office/drawing/2014/main" id="{B52FEAA3-EF75-EE42-AB5D-7F5D960D9230}"/>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3362411" y="4069229"/>
              <a:ext cx="336335" cy="195109"/>
            </a:xfrm>
            <a:prstGeom prst="rect">
              <a:avLst/>
            </a:prstGeom>
          </p:spPr>
        </p:pic>
        <p:pic>
          <p:nvPicPr>
            <p:cNvPr id="332" name="Picture 331">
              <a:extLst>
                <a:ext uri="{FF2B5EF4-FFF2-40B4-BE49-F238E27FC236}">
                  <a16:creationId xmlns:a16="http://schemas.microsoft.com/office/drawing/2014/main" id="{9A8AB77A-0579-C34A-9293-A10C156E2DB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3656575" y="3749645"/>
              <a:ext cx="336335" cy="195109"/>
            </a:xfrm>
            <a:prstGeom prst="rect">
              <a:avLst/>
            </a:prstGeom>
          </p:spPr>
        </p:pic>
        <p:pic>
          <p:nvPicPr>
            <p:cNvPr id="333" name="Picture 332">
              <a:extLst>
                <a:ext uri="{FF2B5EF4-FFF2-40B4-BE49-F238E27FC236}">
                  <a16:creationId xmlns:a16="http://schemas.microsoft.com/office/drawing/2014/main" id="{B3DF101F-B35F-9144-80E2-2840C483D22A}"/>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3526778" y="4280829"/>
              <a:ext cx="336335" cy="195109"/>
            </a:xfrm>
            <a:prstGeom prst="rect">
              <a:avLst/>
            </a:prstGeom>
          </p:spPr>
        </p:pic>
      </p:grpSp>
      <p:grpSp>
        <p:nvGrpSpPr>
          <p:cNvPr id="334" name="Group 333">
            <a:extLst>
              <a:ext uri="{FF2B5EF4-FFF2-40B4-BE49-F238E27FC236}">
                <a16:creationId xmlns:a16="http://schemas.microsoft.com/office/drawing/2014/main" id="{6F9EADE7-0D36-244A-A489-391CF122BAF1}"/>
              </a:ext>
            </a:extLst>
          </p:cNvPr>
          <p:cNvGrpSpPr/>
          <p:nvPr/>
        </p:nvGrpSpPr>
        <p:grpSpPr>
          <a:xfrm>
            <a:off x="6668479" y="2953831"/>
            <a:ext cx="1031352" cy="2132936"/>
            <a:chOff x="4293943" y="2752072"/>
            <a:chExt cx="1337580" cy="2766245"/>
          </a:xfrm>
        </p:grpSpPr>
        <p:pic>
          <p:nvPicPr>
            <p:cNvPr id="335" name="Picture 334">
              <a:extLst>
                <a:ext uri="{FF2B5EF4-FFF2-40B4-BE49-F238E27FC236}">
                  <a16:creationId xmlns:a16="http://schemas.microsoft.com/office/drawing/2014/main" id="{6CAD5DF8-9608-1D4C-86CC-CDB5977249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93943" y="2752072"/>
              <a:ext cx="1337580" cy="2766245"/>
            </a:xfrm>
            <a:prstGeom prst="rect">
              <a:avLst/>
            </a:prstGeom>
          </p:spPr>
        </p:pic>
        <p:pic>
          <p:nvPicPr>
            <p:cNvPr id="336" name="Picture 335">
              <a:extLst>
                <a:ext uri="{FF2B5EF4-FFF2-40B4-BE49-F238E27FC236}">
                  <a16:creationId xmlns:a16="http://schemas.microsoft.com/office/drawing/2014/main" id="{51048589-2061-3D49-A5CC-6BFCDA23542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4414854" y="3560660"/>
              <a:ext cx="451386" cy="261850"/>
            </a:xfrm>
            <a:prstGeom prst="rect">
              <a:avLst/>
            </a:prstGeom>
          </p:spPr>
        </p:pic>
        <p:pic>
          <p:nvPicPr>
            <p:cNvPr id="337" name="Picture 336">
              <a:extLst>
                <a:ext uri="{FF2B5EF4-FFF2-40B4-BE49-F238E27FC236}">
                  <a16:creationId xmlns:a16="http://schemas.microsoft.com/office/drawing/2014/main" id="{6E54AE19-BEEF-7E4C-B300-9BE8D18CFA8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4647123" y="4216327"/>
              <a:ext cx="451386" cy="261850"/>
            </a:xfrm>
            <a:prstGeom prst="rect">
              <a:avLst/>
            </a:prstGeom>
          </p:spPr>
        </p:pic>
        <p:pic>
          <p:nvPicPr>
            <p:cNvPr id="338" name="Picture 337">
              <a:extLst>
                <a:ext uri="{FF2B5EF4-FFF2-40B4-BE49-F238E27FC236}">
                  <a16:creationId xmlns:a16="http://schemas.microsoft.com/office/drawing/2014/main" id="{9F6B5152-D205-614C-9251-86947B173014}"/>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927916">
              <a:off x="4607294" y="3795689"/>
              <a:ext cx="272051" cy="434460"/>
            </a:xfrm>
            <a:prstGeom prst="rect">
              <a:avLst/>
            </a:prstGeom>
          </p:spPr>
        </p:pic>
        <p:pic>
          <p:nvPicPr>
            <p:cNvPr id="339" name="Picture 338">
              <a:extLst>
                <a:ext uri="{FF2B5EF4-FFF2-40B4-BE49-F238E27FC236}">
                  <a16:creationId xmlns:a16="http://schemas.microsoft.com/office/drawing/2014/main" id="{FA344D54-6014-2D42-A47F-F0D4A4DE2DF4}"/>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62615">
              <a:off x="4750781" y="4074587"/>
              <a:ext cx="451386" cy="261850"/>
            </a:xfrm>
            <a:prstGeom prst="rect">
              <a:avLst/>
            </a:prstGeom>
          </p:spPr>
        </p:pic>
        <p:pic>
          <p:nvPicPr>
            <p:cNvPr id="340" name="Picture 339">
              <a:extLst>
                <a:ext uri="{FF2B5EF4-FFF2-40B4-BE49-F238E27FC236}">
                  <a16:creationId xmlns:a16="http://schemas.microsoft.com/office/drawing/2014/main" id="{6EBD26E5-A94C-DF4D-BD19-1BFD4A71E0E9}"/>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1309951">
              <a:off x="4688574" y="3418738"/>
              <a:ext cx="451386" cy="261850"/>
            </a:xfrm>
            <a:prstGeom prst="rect">
              <a:avLst/>
            </a:prstGeom>
          </p:spPr>
        </p:pic>
        <p:pic>
          <p:nvPicPr>
            <p:cNvPr id="341" name="Picture 340">
              <a:extLst>
                <a:ext uri="{FF2B5EF4-FFF2-40B4-BE49-F238E27FC236}">
                  <a16:creationId xmlns:a16="http://schemas.microsoft.com/office/drawing/2014/main" id="{1FD40D85-6AE5-1A4C-8F72-E040B868F0E0}"/>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4015069">
              <a:off x="4468274" y="4105725"/>
              <a:ext cx="272051" cy="434460"/>
            </a:xfrm>
            <a:prstGeom prst="rect">
              <a:avLst/>
            </a:prstGeom>
          </p:spPr>
        </p:pic>
        <p:pic>
          <p:nvPicPr>
            <p:cNvPr id="342" name="Picture 341">
              <a:extLst>
                <a:ext uri="{FF2B5EF4-FFF2-40B4-BE49-F238E27FC236}">
                  <a16:creationId xmlns:a16="http://schemas.microsoft.com/office/drawing/2014/main" id="{12CE5503-0133-1A47-ACB9-1FBB3A2C591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4671069" y="3639775"/>
              <a:ext cx="451386" cy="261850"/>
            </a:xfrm>
            <a:prstGeom prst="rect">
              <a:avLst/>
            </a:prstGeom>
          </p:spPr>
        </p:pic>
        <p:pic>
          <p:nvPicPr>
            <p:cNvPr id="343" name="Picture 342">
              <a:extLst>
                <a:ext uri="{FF2B5EF4-FFF2-40B4-BE49-F238E27FC236}">
                  <a16:creationId xmlns:a16="http://schemas.microsoft.com/office/drawing/2014/main" id="{458DB1EC-942B-0F46-8C0F-5F7C928E29B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4394720" y="4236714"/>
              <a:ext cx="451386" cy="261850"/>
            </a:xfrm>
            <a:prstGeom prst="rect">
              <a:avLst/>
            </a:prstGeom>
          </p:spPr>
        </p:pic>
        <p:pic>
          <p:nvPicPr>
            <p:cNvPr id="344" name="Picture 343">
              <a:extLst>
                <a:ext uri="{FF2B5EF4-FFF2-40B4-BE49-F238E27FC236}">
                  <a16:creationId xmlns:a16="http://schemas.microsoft.com/office/drawing/2014/main" id="{5E35BD61-5842-5D4A-9416-89D6CFDD34C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4394721" y="3735078"/>
              <a:ext cx="451386" cy="261850"/>
            </a:xfrm>
            <a:prstGeom prst="rect">
              <a:avLst/>
            </a:prstGeom>
          </p:spPr>
        </p:pic>
        <p:pic>
          <p:nvPicPr>
            <p:cNvPr id="345" name="Picture 344">
              <a:extLst>
                <a:ext uri="{FF2B5EF4-FFF2-40B4-BE49-F238E27FC236}">
                  <a16:creationId xmlns:a16="http://schemas.microsoft.com/office/drawing/2014/main" id="{0E865B2B-BE65-7246-BA89-0353594C89D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4823469" y="3903015"/>
              <a:ext cx="451386" cy="261850"/>
            </a:xfrm>
            <a:prstGeom prst="rect">
              <a:avLst/>
            </a:prstGeom>
          </p:spPr>
        </p:pic>
        <p:pic>
          <p:nvPicPr>
            <p:cNvPr id="346" name="Picture 345">
              <a:extLst>
                <a:ext uri="{FF2B5EF4-FFF2-40B4-BE49-F238E27FC236}">
                  <a16:creationId xmlns:a16="http://schemas.microsoft.com/office/drawing/2014/main" id="{28F70154-B152-7F4C-8EB3-60AFDDBB959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6744301">
              <a:off x="4682806" y="4282374"/>
              <a:ext cx="451386" cy="261850"/>
            </a:xfrm>
            <a:prstGeom prst="rect">
              <a:avLst/>
            </a:prstGeom>
          </p:spPr>
        </p:pic>
        <p:pic>
          <p:nvPicPr>
            <p:cNvPr id="347" name="Picture 346">
              <a:extLst>
                <a:ext uri="{FF2B5EF4-FFF2-40B4-BE49-F238E27FC236}">
                  <a16:creationId xmlns:a16="http://schemas.microsoft.com/office/drawing/2014/main" id="{750F8B10-35AB-AE4A-B244-D1BA831D5904}"/>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19397224">
              <a:off x="4452650" y="3440776"/>
              <a:ext cx="451386" cy="261850"/>
            </a:xfrm>
            <a:prstGeom prst="rect">
              <a:avLst/>
            </a:prstGeom>
          </p:spPr>
        </p:pic>
        <p:pic>
          <p:nvPicPr>
            <p:cNvPr id="348" name="Picture 347">
              <a:extLst>
                <a:ext uri="{FF2B5EF4-FFF2-40B4-BE49-F238E27FC236}">
                  <a16:creationId xmlns:a16="http://schemas.microsoft.com/office/drawing/2014/main" id="{7CD295A0-CF3D-8642-AB0A-CE6A85EC1295}"/>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4335751" y="3763162"/>
              <a:ext cx="295614" cy="171486"/>
            </a:xfrm>
            <a:prstGeom prst="rect">
              <a:avLst/>
            </a:prstGeom>
          </p:spPr>
        </p:pic>
        <p:pic>
          <p:nvPicPr>
            <p:cNvPr id="349" name="Picture 348">
              <a:extLst>
                <a:ext uri="{FF2B5EF4-FFF2-40B4-BE49-F238E27FC236}">
                  <a16:creationId xmlns:a16="http://schemas.microsoft.com/office/drawing/2014/main" id="{AC3A4AAC-BFD2-904C-A9AF-C683B8E7900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a:off x="4806372" y="3597245"/>
              <a:ext cx="336335" cy="195109"/>
            </a:xfrm>
            <a:prstGeom prst="rect">
              <a:avLst/>
            </a:prstGeom>
          </p:spPr>
        </p:pic>
        <p:pic>
          <p:nvPicPr>
            <p:cNvPr id="350" name="Picture 349">
              <a:extLst>
                <a:ext uri="{FF2B5EF4-FFF2-40B4-BE49-F238E27FC236}">
                  <a16:creationId xmlns:a16="http://schemas.microsoft.com/office/drawing/2014/main" id="{C6BE5FDE-0654-F446-A59E-0E52DE6BB7F0}"/>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4395189" y="4069229"/>
              <a:ext cx="336335" cy="195109"/>
            </a:xfrm>
            <a:prstGeom prst="rect">
              <a:avLst/>
            </a:prstGeom>
          </p:spPr>
        </p:pic>
        <p:pic>
          <p:nvPicPr>
            <p:cNvPr id="351" name="Picture 350">
              <a:extLst>
                <a:ext uri="{FF2B5EF4-FFF2-40B4-BE49-F238E27FC236}">
                  <a16:creationId xmlns:a16="http://schemas.microsoft.com/office/drawing/2014/main" id="{D509ABC6-C0CF-5B40-B510-8CAE6C67F3E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4689353" y="3749645"/>
              <a:ext cx="336335" cy="195109"/>
            </a:xfrm>
            <a:prstGeom prst="rect">
              <a:avLst/>
            </a:prstGeom>
          </p:spPr>
        </p:pic>
        <p:pic>
          <p:nvPicPr>
            <p:cNvPr id="352" name="Picture 351">
              <a:extLst>
                <a:ext uri="{FF2B5EF4-FFF2-40B4-BE49-F238E27FC236}">
                  <a16:creationId xmlns:a16="http://schemas.microsoft.com/office/drawing/2014/main" id="{64A2A8AB-7DAC-F749-AD84-2C52429FFBCF}"/>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4559556" y="4280829"/>
              <a:ext cx="336335" cy="195109"/>
            </a:xfrm>
            <a:prstGeom prst="rect">
              <a:avLst/>
            </a:prstGeom>
          </p:spPr>
        </p:pic>
      </p:grpSp>
      <p:sp>
        <p:nvSpPr>
          <p:cNvPr id="353" name="TextBox 352">
            <a:extLst>
              <a:ext uri="{FF2B5EF4-FFF2-40B4-BE49-F238E27FC236}">
                <a16:creationId xmlns:a16="http://schemas.microsoft.com/office/drawing/2014/main" id="{D7AC8C6B-D29D-C045-8391-488315DB2170}"/>
              </a:ext>
            </a:extLst>
          </p:cNvPr>
          <p:cNvSpPr txBox="1"/>
          <p:nvPr/>
        </p:nvSpPr>
        <p:spPr>
          <a:xfrm>
            <a:off x="4256831" y="2777159"/>
            <a:ext cx="306174"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10%</a:t>
            </a:r>
          </a:p>
        </p:txBody>
      </p:sp>
      <p:sp>
        <p:nvSpPr>
          <p:cNvPr id="354" name="TextBox 353">
            <a:extLst>
              <a:ext uri="{FF2B5EF4-FFF2-40B4-BE49-F238E27FC236}">
                <a16:creationId xmlns:a16="http://schemas.microsoft.com/office/drawing/2014/main" id="{34A7995C-7BB9-594C-A3F3-40961F72403F}"/>
              </a:ext>
            </a:extLst>
          </p:cNvPr>
          <p:cNvSpPr txBox="1"/>
          <p:nvPr/>
        </p:nvSpPr>
        <p:spPr>
          <a:xfrm>
            <a:off x="5183169" y="2777159"/>
            <a:ext cx="221214"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1%</a:t>
            </a:r>
          </a:p>
        </p:txBody>
      </p:sp>
      <p:sp>
        <p:nvSpPr>
          <p:cNvPr id="355" name="TextBox 354">
            <a:extLst>
              <a:ext uri="{FF2B5EF4-FFF2-40B4-BE49-F238E27FC236}">
                <a16:creationId xmlns:a16="http://schemas.microsoft.com/office/drawing/2014/main" id="{9534796A-8AA7-C948-85CD-0C0B5784DF19}"/>
              </a:ext>
            </a:extLst>
          </p:cNvPr>
          <p:cNvSpPr txBox="1"/>
          <p:nvPr/>
        </p:nvSpPr>
        <p:spPr>
          <a:xfrm>
            <a:off x="5997722" y="2777159"/>
            <a:ext cx="349455"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0.1%</a:t>
            </a:r>
          </a:p>
        </p:txBody>
      </p:sp>
      <p:sp>
        <p:nvSpPr>
          <p:cNvPr id="356" name="TextBox 355">
            <a:extLst>
              <a:ext uri="{FF2B5EF4-FFF2-40B4-BE49-F238E27FC236}">
                <a16:creationId xmlns:a16="http://schemas.microsoft.com/office/drawing/2014/main" id="{F87EC0A1-F905-D044-A893-F5419B872961}"/>
              </a:ext>
            </a:extLst>
          </p:cNvPr>
          <p:cNvSpPr txBox="1"/>
          <p:nvPr/>
        </p:nvSpPr>
        <p:spPr>
          <a:xfrm>
            <a:off x="6831464" y="2793520"/>
            <a:ext cx="434414"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0.01%</a:t>
            </a:r>
          </a:p>
        </p:txBody>
      </p:sp>
      <p:sp>
        <p:nvSpPr>
          <p:cNvPr id="357" name="TextBox 356">
            <a:extLst>
              <a:ext uri="{FF2B5EF4-FFF2-40B4-BE49-F238E27FC236}">
                <a16:creationId xmlns:a16="http://schemas.microsoft.com/office/drawing/2014/main" id="{E824DA0A-EEFA-1640-9998-D6D6F8AB764D}"/>
              </a:ext>
            </a:extLst>
          </p:cNvPr>
          <p:cNvSpPr txBox="1"/>
          <p:nvPr/>
        </p:nvSpPr>
        <p:spPr>
          <a:xfrm>
            <a:off x="2906524" y="5130587"/>
            <a:ext cx="998671"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Mutant copies:</a:t>
            </a:r>
          </a:p>
        </p:txBody>
      </p:sp>
      <p:sp>
        <p:nvSpPr>
          <p:cNvPr id="358" name="TextBox 357">
            <a:extLst>
              <a:ext uri="{FF2B5EF4-FFF2-40B4-BE49-F238E27FC236}">
                <a16:creationId xmlns:a16="http://schemas.microsoft.com/office/drawing/2014/main" id="{86277D18-7594-FC40-A64D-B29960C940E2}"/>
              </a:ext>
            </a:extLst>
          </p:cNvPr>
          <p:cNvSpPr txBox="1"/>
          <p:nvPr/>
        </p:nvSpPr>
        <p:spPr>
          <a:xfrm>
            <a:off x="4256831" y="5130587"/>
            <a:ext cx="254878"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900</a:t>
            </a:r>
          </a:p>
        </p:txBody>
      </p:sp>
      <p:sp>
        <p:nvSpPr>
          <p:cNvPr id="359" name="TextBox 358">
            <a:extLst>
              <a:ext uri="{FF2B5EF4-FFF2-40B4-BE49-F238E27FC236}">
                <a16:creationId xmlns:a16="http://schemas.microsoft.com/office/drawing/2014/main" id="{1119BDDB-7C67-A345-8E2C-B83FC7F306C7}"/>
              </a:ext>
            </a:extLst>
          </p:cNvPr>
          <p:cNvSpPr txBox="1"/>
          <p:nvPr/>
        </p:nvSpPr>
        <p:spPr>
          <a:xfrm>
            <a:off x="5194490" y="5130587"/>
            <a:ext cx="169918"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90</a:t>
            </a:r>
          </a:p>
        </p:txBody>
      </p:sp>
      <p:sp>
        <p:nvSpPr>
          <p:cNvPr id="360" name="TextBox 359">
            <a:extLst>
              <a:ext uri="{FF2B5EF4-FFF2-40B4-BE49-F238E27FC236}">
                <a16:creationId xmlns:a16="http://schemas.microsoft.com/office/drawing/2014/main" id="{2D220AD9-6818-D44C-8D45-FEEB8E8412BE}"/>
              </a:ext>
            </a:extLst>
          </p:cNvPr>
          <p:cNvSpPr txBox="1"/>
          <p:nvPr/>
        </p:nvSpPr>
        <p:spPr>
          <a:xfrm>
            <a:off x="6116357" y="5130587"/>
            <a:ext cx="84960"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9</a:t>
            </a:r>
          </a:p>
        </p:txBody>
      </p:sp>
      <p:sp>
        <p:nvSpPr>
          <p:cNvPr id="361" name="TextBox 360">
            <a:extLst>
              <a:ext uri="{FF2B5EF4-FFF2-40B4-BE49-F238E27FC236}">
                <a16:creationId xmlns:a16="http://schemas.microsoft.com/office/drawing/2014/main" id="{76E9B697-7CA3-EE4C-8CB7-797C3E53A395}"/>
              </a:ext>
            </a:extLst>
          </p:cNvPr>
          <p:cNvSpPr txBox="1"/>
          <p:nvPr/>
        </p:nvSpPr>
        <p:spPr>
          <a:xfrm>
            <a:off x="6983442" y="5146946"/>
            <a:ext cx="84960"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1</a:t>
            </a:r>
          </a:p>
        </p:txBody>
      </p:sp>
      <p:pic>
        <p:nvPicPr>
          <p:cNvPr id="98" name="Picture 97">
            <a:extLst>
              <a:ext uri="{FF2B5EF4-FFF2-40B4-BE49-F238E27FC236}">
                <a16:creationId xmlns:a16="http://schemas.microsoft.com/office/drawing/2014/main" id="{9ABB15B3-08BA-CF44-BDD3-AB79E1839827}"/>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17135554">
            <a:off x="5928403" y="3721102"/>
            <a:ext cx="348044" cy="201901"/>
          </a:xfrm>
          <a:prstGeom prst="rect">
            <a:avLst/>
          </a:prstGeom>
        </p:spPr>
      </p:pic>
      <p:pic>
        <p:nvPicPr>
          <p:cNvPr id="99" name="Picture 98">
            <a:extLst>
              <a:ext uri="{FF2B5EF4-FFF2-40B4-BE49-F238E27FC236}">
                <a16:creationId xmlns:a16="http://schemas.microsoft.com/office/drawing/2014/main" id="{3CDBF0FD-2C51-3244-AFE9-E9C1FC3EE84A}"/>
              </a:ext>
            </a:extLst>
          </p:cNvPr>
          <p:cNvPicPr>
            <a:picLocks noChangeAspect="1"/>
          </p:cNvPicPr>
          <p:nvPr/>
        </p:nvPicPr>
        <p:blipFill>
          <a:blip r:embed="rId4" cstate="hqprint">
            <a:duotone>
              <a:srgbClr val="F15623">
                <a:shade val="45000"/>
                <a:satMod val="135000"/>
              </a:srgbClr>
              <a:prstClr val="white"/>
            </a:duotone>
            <a:extLst>
              <a:ext uri="{28A0092B-C50C-407E-A947-70E740481C1C}">
                <a14:useLocalDpi xmlns:a14="http://schemas.microsoft.com/office/drawing/2010/main" val="0"/>
              </a:ext>
            </a:extLst>
          </a:blip>
          <a:stretch>
            <a:fillRect/>
          </a:stretch>
        </p:blipFill>
        <p:spPr>
          <a:xfrm rot="862615">
            <a:off x="6909926" y="3741724"/>
            <a:ext cx="348044" cy="201901"/>
          </a:xfrm>
          <a:prstGeom prst="rect">
            <a:avLst/>
          </a:prstGeom>
        </p:spPr>
      </p:pic>
      <p:grpSp>
        <p:nvGrpSpPr>
          <p:cNvPr id="100" name="Group 99">
            <a:extLst>
              <a:ext uri="{FF2B5EF4-FFF2-40B4-BE49-F238E27FC236}">
                <a16:creationId xmlns:a16="http://schemas.microsoft.com/office/drawing/2014/main" id="{D068ACBF-F39C-604D-92F4-E616940EDBCB}"/>
              </a:ext>
            </a:extLst>
          </p:cNvPr>
          <p:cNvGrpSpPr/>
          <p:nvPr/>
        </p:nvGrpSpPr>
        <p:grpSpPr>
          <a:xfrm>
            <a:off x="7564495" y="2953831"/>
            <a:ext cx="1031352" cy="2132936"/>
            <a:chOff x="4293943" y="2752072"/>
            <a:chExt cx="1337580" cy="2766245"/>
          </a:xfrm>
        </p:grpSpPr>
        <p:pic>
          <p:nvPicPr>
            <p:cNvPr id="101" name="Picture 100">
              <a:extLst>
                <a:ext uri="{FF2B5EF4-FFF2-40B4-BE49-F238E27FC236}">
                  <a16:creationId xmlns:a16="http://schemas.microsoft.com/office/drawing/2014/main" id="{4547F6B6-397F-F648-8627-1F843EDD58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93943" y="2752072"/>
              <a:ext cx="1337580" cy="2766245"/>
            </a:xfrm>
            <a:prstGeom prst="rect">
              <a:avLst/>
            </a:prstGeom>
          </p:spPr>
        </p:pic>
        <p:pic>
          <p:nvPicPr>
            <p:cNvPr id="102" name="Picture 101">
              <a:extLst>
                <a:ext uri="{FF2B5EF4-FFF2-40B4-BE49-F238E27FC236}">
                  <a16:creationId xmlns:a16="http://schemas.microsoft.com/office/drawing/2014/main" id="{9E111CDF-47A3-EA45-AF1F-A83F89FD9737}"/>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4414854" y="3560660"/>
              <a:ext cx="451386" cy="261850"/>
            </a:xfrm>
            <a:prstGeom prst="rect">
              <a:avLst/>
            </a:prstGeom>
          </p:spPr>
        </p:pic>
        <p:pic>
          <p:nvPicPr>
            <p:cNvPr id="103" name="Picture 102">
              <a:extLst>
                <a:ext uri="{FF2B5EF4-FFF2-40B4-BE49-F238E27FC236}">
                  <a16:creationId xmlns:a16="http://schemas.microsoft.com/office/drawing/2014/main" id="{B4689069-815A-7E49-AF64-7CA0C102DF6B}"/>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405651">
              <a:off x="4647123" y="4216327"/>
              <a:ext cx="451386" cy="261850"/>
            </a:xfrm>
            <a:prstGeom prst="rect">
              <a:avLst/>
            </a:prstGeom>
          </p:spPr>
        </p:pic>
        <p:pic>
          <p:nvPicPr>
            <p:cNvPr id="104" name="Picture 103">
              <a:extLst>
                <a:ext uri="{FF2B5EF4-FFF2-40B4-BE49-F238E27FC236}">
                  <a16:creationId xmlns:a16="http://schemas.microsoft.com/office/drawing/2014/main" id="{B497700B-0A68-654A-B146-178244DDE63B}"/>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927916">
              <a:off x="4607294" y="3795689"/>
              <a:ext cx="272051" cy="434460"/>
            </a:xfrm>
            <a:prstGeom prst="rect">
              <a:avLst/>
            </a:prstGeom>
          </p:spPr>
        </p:pic>
        <p:pic>
          <p:nvPicPr>
            <p:cNvPr id="105" name="Picture 104">
              <a:extLst>
                <a:ext uri="{FF2B5EF4-FFF2-40B4-BE49-F238E27FC236}">
                  <a16:creationId xmlns:a16="http://schemas.microsoft.com/office/drawing/2014/main" id="{72CA9A20-BE03-0E4E-9A48-BE5AEFF457AC}"/>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62615">
              <a:off x="4750781" y="4074587"/>
              <a:ext cx="451386" cy="261850"/>
            </a:xfrm>
            <a:prstGeom prst="rect">
              <a:avLst/>
            </a:prstGeom>
          </p:spPr>
        </p:pic>
        <p:pic>
          <p:nvPicPr>
            <p:cNvPr id="106" name="Picture 105">
              <a:extLst>
                <a:ext uri="{FF2B5EF4-FFF2-40B4-BE49-F238E27FC236}">
                  <a16:creationId xmlns:a16="http://schemas.microsoft.com/office/drawing/2014/main" id="{06ED1918-3AEC-C441-BD46-ECC14C193D4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21309951">
              <a:off x="4688574" y="3418738"/>
              <a:ext cx="451386" cy="261850"/>
            </a:xfrm>
            <a:prstGeom prst="rect">
              <a:avLst/>
            </a:prstGeom>
          </p:spPr>
        </p:pic>
        <p:pic>
          <p:nvPicPr>
            <p:cNvPr id="107" name="Picture 106">
              <a:extLst>
                <a:ext uri="{FF2B5EF4-FFF2-40B4-BE49-F238E27FC236}">
                  <a16:creationId xmlns:a16="http://schemas.microsoft.com/office/drawing/2014/main" id="{242F397C-E7FE-0E41-8D10-202FFF274A99}"/>
                </a:ext>
              </a:extLst>
            </p:cNvPr>
            <p:cNvPicPr>
              <a:picLocks noChangeAspect="1"/>
            </p:cNvPicPr>
            <p:nvPr/>
          </p:nvPicPr>
          <p:blipFill>
            <a:blip r:embed="rId5"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4015069">
              <a:off x="4468274" y="4105725"/>
              <a:ext cx="272051" cy="434460"/>
            </a:xfrm>
            <a:prstGeom prst="rect">
              <a:avLst/>
            </a:prstGeom>
          </p:spPr>
        </p:pic>
        <p:pic>
          <p:nvPicPr>
            <p:cNvPr id="108" name="Picture 107">
              <a:extLst>
                <a:ext uri="{FF2B5EF4-FFF2-40B4-BE49-F238E27FC236}">
                  <a16:creationId xmlns:a16="http://schemas.microsoft.com/office/drawing/2014/main" id="{39FDA069-72D8-964E-A4EC-CAD8E1A94200}"/>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4671069" y="3639775"/>
              <a:ext cx="451386" cy="261850"/>
            </a:xfrm>
            <a:prstGeom prst="rect">
              <a:avLst/>
            </a:prstGeom>
          </p:spPr>
        </p:pic>
        <p:pic>
          <p:nvPicPr>
            <p:cNvPr id="109" name="Picture 108">
              <a:extLst>
                <a:ext uri="{FF2B5EF4-FFF2-40B4-BE49-F238E27FC236}">
                  <a16:creationId xmlns:a16="http://schemas.microsoft.com/office/drawing/2014/main" id="{AEC23AA9-50FF-5D48-92F9-53CD3763498E}"/>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871071">
              <a:off x="4394720" y="4236714"/>
              <a:ext cx="451386" cy="261850"/>
            </a:xfrm>
            <a:prstGeom prst="rect">
              <a:avLst/>
            </a:prstGeom>
          </p:spPr>
        </p:pic>
        <p:pic>
          <p:nvPicPr>
            <p:cNvPr id="110" name="Picture 109">
              <a:extLst>
                <a:ext uri="{FF2B5EF4-FFF2-40B4-BE49-F238E27FC236}">
                  <a16:creationId xmlns:a16="http://schemas.microsoft.com/office/drawing/2014/main" id="{0DC83194-1B8E-1545-926B-2A33A677FEAA}"/>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4394721" y="3735078"/>
              <a:ext cx="451386" cy="261850"/>
            </a:xfrm>
            <a:prstGeom prst="rect">
              <a:avLst/>
            </a:prstGeom>
          </p:spPr>
        </p:pic>
        <p:pic>
          <p:nvPicPr>
            <p:cNvPr id="111" name="Picture 110">
              <a:extLst>
                <a:ext uri="{FF2B5EF4-FFF2-40B4-BE49-F238E27FC236}">
                  <a16:creationId xmlns:a16="http://schemas.microsoft.com/office/drawing/2014/main" id="{155BD7DE-91A6-F841-B2CB-C1E9BCB33610}"/>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4823469" y="3903015"/>
              <a:ext cx="451386" cy="261850"/>
            </a:xfrm>
            <a:prstGeom prst="rect">
              <a:avLst/>
            </a:prstGeom>
          </p:spPr>
        </p:pic>
        <p:pic>
          <p:nvPicPr>
            <p:cNvPr id="112" name="Picture 111">
              <a:extLst>
                <a:ext uri="{FF2B5EF4-FFF2-40B4-BE49-F238E27FC236}">
                  <a16:creationId xmlns:a16="http://schemas.microsoft.com/office/drawing/2014/main" id="{0B4AFE95-227F-5946-8E69-51CF2430F23F}"/>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6744301">
              <a:off x="4682806" y="4282374"/>
              <a:ext cx="451386" cy="261850"/>
            </a:xfrm>
            <a:prstGeom prst="rect">
              <a:avLst/>
            </a:prstGeom>
          </p:spPr>
        </p:pic>
        <p:pic>
          <p:nvPicPr>
            <p:cNvPr id="113" name="Picture 112">
              <a:extLst>
                <a:ext uri="{FF2B5EF4-FFF2-40B4-BE49-F238E27FC236}">
                  <a16:creationId xmlns:a16="http://schemas.microsoft.com/office/drawing/2014/main" id="{5CAEF6D5-C589-B74B-8557-055AD90EC87E}"/>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19397224">
              <a:off x="4452650" y="3440776"/>
              <a:ext cx="451386" cy="261850"/>
            </a:xfrm>
            <a:prstGeom prst="rect">
              <a:avLst/>
            </a:prstGeom>
          </p:spPr>
        </p:pic>
        <p:pic>
          <p:nvPicPr>
            <p:cNvPr id="114" name="Picture 113">
              <a:extLst>
                <a:ext uri="{FF2B5EF4-FFF2-40B4-BE49-F238E27FC236}">
                  <a16:creationId xmlns:a16="http://schemas.microsoft.com/office/drawing/2014/main" id="{9B9BB7DD-6FA0-CA46-9152-63401C4BAD6E}"/>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3375958">
              <a:off x="4335751" y="3763162"/>
              <a:ext cx="295614" cy="171486"/>
            </a:xfrm>
            <a:prstGeom prst="rect">
              <a:avLst/>
            </a:prstGeom>
          </p:spPr>
        </p:pic>
        <p:pic>
          <p:nvPicPr>
            <p:cNvPr id="115" name="Picture 114">
              <a:extLst>
                <a:ext uri="{FF2B5EF4-FFF2-40B4-BE49-F238E27FC236}">
                  <a16:creationId xmlns:a16="http://schemas.microsoft.com/office/drawing/2014/main" id="{64204489-93C7-E64C-BB06-60F599113803}"/>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a:off x="4806372" y="3597245"/>
              <a:ext cx="336335" cy="195109"/>
            </a:xfrm>
            <a:prstGeom prst="rect">
              <a:avLst/>
            </a:prstGeom>
          </p:spPr>
        </p:pic>
        <p:pic>
          <p:nvPicPr>
            <p:cNvPr id="116" name="Picture 115">
              <a:extLst>
                <a:ext uri="{FF2B5EF4-FFF2-40B4-BE49-F238E27FC236}">
                  <a16:creationId xmlns:a16="http://schemas.microsoft.com/office/drawing/2014/main" id="{A5E429A4-2107-B049-9249-163816946E9D}"/>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400000">
              <a:off x="4395189" y="4069229"/>
              <a:ext cx="336335" cy="195109"/>
            </a:xfrm>
            <a:prstGeom prst="rect">
              <a:avLst/>
            </a:prstGeom>
          </p:spPr>
        </p:pic>
        <p:pic>
          <p:nvPicPr>
            <p:cNvPr id="117" name="Picture 116">
              <a:extLst>
                <a:ext uri="{FF2B5EF4-FFF2-40B4-BE49-F238E27FC236}">
                  <a16:creationId xmlns:a16="http://schemas.microsoft.com/office/drawing/2014/main" id="{10FF93E2-F425-6549-ACDB-2C2F9D864994}"/>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4689353" y="3749645"/>
              <a:ext cx="336335" cy="195109"/>
            </a:xfrm>
            <a:prstGeom prst="rect">
              <a:avLst/>
            </a:prstGeom>
          </p:spPr>
        </p:pic>
        <p:pic>
          <p:nvPicPr>
            <p:cNvPr id="118" name="Picture 117">
              <a:extLst>
                <a:ext uri="{FF2B5EF4-FFF2-40B4-BE49-F238E27FC236}">
                  <a16:creationId xmlns:a16="http://schemas.microsoft.com/office/drawing/2014/main" id="{7B2CAFE8-D2C2-4745-B60C-D6FF9972D4E2}"/>
                </a:ext>
              </a:extLst>
            </p:cNvPr>
            <p:cNvPicPr>
              <a:picLocks noChangeAspect="1"/>
            </p:cNvPicPr>
            <p:nvPr/>
          </p:nvPicPr>
          <p:blipFill>
            <a:blip r:embed="rId4" cstate="hqprint">
              <a:duotone>
                <a:srgbClr val="40B3E5">
                  <a:shade val="45000"/>
                  <a:satMod val="135000"/>
                </a:srgbClr>
                <a:prstClr val="white"/>
              </a:duotone>
              <a:extLst>
                <a:ext uri="{28A0092B-C50C-407E-A947-70E740481C1C}">
                  <a14:useLocalDpi xmlns:a14="http://schemas.microsoft.com/office/drawing/2010/main" val="0"/>
                </a:ext>
              </a:extLst>
            </a:blip>
            <a:stretch>
              <a:fillRect/>
            </a:stretch>
          </p:blipFill>
          <p:spPr>
            <a:xfrm rot="5643246">
              <a:off x="4559556" y="4280829"/>
              <a:ext cx="336335" cy="195109"/>
            </a:xfrm>
            <a:prstGeom prst="rect">
              <a:avLst/>
            </a:prstGeom>
          </p:spPr>
        </p:pic>
      </p:grpSp>
      <p:sp>
        <p:nvSpPr>
          <p:cNvPr id="119" name="TextBox 118">
            <a:extLst>
              <a:ext uri="{FF2B5EF4-FFF2-40B4-BE49-F238E27FC236}">
                <a16:creationId xmlns:a16="http://schemas.microsoft.com/office/drawing/2014/main" id="{E158EE97-5DDA-D549-B908-0AACF0706DD9}"/>
              </a:ext>
            </a:extLst>
          </p:cNvPr>
          <p:cNvSpPr txBox="1"/>
          <p:nvPr/>
        </p:nvSpPr>
        <p:spPr>
          <a:xfrm>
            <a:off x="7860888" y="5146946"/>
            <a:ext cx="174728"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&lt;1</a:t>
            </a:r>
          </a:p>
        </p:txBody>
      </p:sp>
      <p:sp>
        <p:nvSpPr>
          <p:cNvPr id="120" name="TextBox 119">
            <a:extLst>
              <a:ext uri="{FF2B5EF4-FFF2-40B4-BE49-F238E27FC236}">
                <a16:creationId xmlns:a16="http://schemas.microsoft.com/office/drawing/2014/main" id="{6379558C-3035-484A-8D5A-8E0063A0FE02}"/>
              </a:ext>
            </a:extLst>
          </p:cNvPr>
          <p:cNvSpPr txBox="1"/>
          <p:nvPr/>
        </p:nvSpPr>
        <p:spPr>
          <a:xfrm>
            <a:off x="7655930" y="2793520"/>
            <a:ext cx="524182" cy="184538"/>
          </a:xfrm>
          <a:prstGeom prst="rect">
            <a:avLst/>
          </a:prstGeom>
        </p:spPr>
        <p:txBody>
          <a:bodyPr vert="horz" wrap="squar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002557"/>
                </a:solidFill>
                <a:effectLst/>
                <a:uLnTx/>
                <a:uFillTx/>
                <a:latin typeface="Arial" panose="020B0604020202020204" pitchFamily="34" charset="0"/>
                <a:cs typeface="Arial" panose="020B0604020202020204" pitchFamily="34" charset="0"/>
              </a:rPr>
              <a:t>&lt;0.01%</a:t>
            </a:r>
          </a:p>
        </p:txBody>
      </p:sp>
    </p:spTree>
    <p:extLst>
      <p:ext uri="{BB962C8B-B14F-4D97-AF65-F5344CB8AC3E}">
        <p14:creationId xmlns:p14="http://schemas.microsoft.com/office/powerpoint/2010/main" val="2302177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F1F7F-3730-F872-57C9-D814EE348CD5}"/>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E9669790-27B2-2C46-B9C6-B78C40777D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55679" y="1064633"/>
            <a:ext cx="3382523" cy="5256073"/>
          </a:xfrm>
          <a:prstGeom prst="rect">
            <a:avLst/>
          </a:prstGeom>
        </p:spPr>
      </p:pic>
      <p:sp>
        <p:nvSpPr>
          <p:cNvPr id="34" name="Rectangle 33">
            <a:extLst>
              <a:ext uri="{FF2B5EF4-FFF2-40B4-BE49-F238E27FC236}">
                <a16:creationId xmlns:a16="http://schemas.microsoft.com/office/drawing/2014/main" id="{C365FE67-E4E8-1C49-90B2-AD77C1122366}"/>
              </a:ext>
            </a:extLst>
          </p:cNvPr>
          <p:cNvSpPr/>
          <p:nvPr/>
        </p:nvSpPr>
        <p:spPr bwMode="auto">
          <a:xfrm>
            <a:off x="-25392" y="963060"/>
            <a:ext cx="2920496" cy="5361465"/>
          </a:xfrm>
          <a:prstGeom prst="rect">
            <a:avLst/>
          </a:prstGeom>
          <a:solidFill>
            <a:schemeClr val="bg1">
              <a:alpha val="97000"/>
            </a:schemeClr>
          </a:solidFill>
          <a:ln>
            <a:noFill/>
          </a:ln>
          <a:effectLst/>
        </p:spPr>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CAEC714F-17A6-904B-AA88-3F5572A1E9CA}"/>
              </a:ext>
            </a:extLst>
          </p:cNvPr>
          <p:cNvSpPr/>
          <p:nvPr/>
        </p:nvSpPr>
        <p:spPr bwMode="auto">
          <a:xfrm>
            <a:off x="3020031" y="773077"/>
            <a:ext cx="4535643" cy="5383586"/>
          </a:xfrm>
          <a:prstGeom prst="rect">
            <a:avLst/>
          </a:prstGeom>
          <a:solidFill>
            <a:schemeClr val="bg1">
              <a:alpha val="97000"/>
            </a:schemeClr>
          </a:solidFill>
          <a:ln>
            <a:noFill/>
          </a:ln>
          <a:effectLst/>
        </p:spPr>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878315ED-C0FE-4747-9899-DA3762831AEE}"/>
              </a:ext>
            </a:extLst>
          </p:cNvPr>
          <p:cNvSpPr txBox="1"/>
          <p:nvPr/>
        </p:nvSpPr>
        <p:spPr>
          <a:xfrm>
            <a:off x="5657116" y="609600"/>
            <a:ext cx="4417876" cy="799450"/>
          </a:xfrm>
          <a:prstGeom prst="rect">
            <a:avLst/>
          </a:prstGeom>
        </p:spPr>
        <p:txBody>
          <a:bodyPr vert="horz" wrap="non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279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Fixed targeted panel</a:t>
            </a:r>
            <a:endParaRPr kumimoji="0" lang="en-US" sz="2398"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239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 depth with UMI (barcoding)</a:t>
            </a:r>
          </a:p>
        </p:txBody>
      </p:sp>
      <p:grpSp>
        <p:nvGrpSpPr>
          <p:cNvPr id="12" name="Group 11">
            <a:extLst>
              <a:ext uri="{FF2B5EF4-FFF2-40B4-BE49-F238E27FC236}">
                <a16:creationId xmlns:a16="http://schemas.microsoft.com/office/drawing/2014/main" id="{6EE3F637-109C-B145-9C74-24B6AC792F43}"/>
              </a:ext>
            </a:extLst>
          </p:cNvPr>
          <p:cNvGrpSpPr/>
          <p:nvPr/>
        </p:nvGrpSpPr>
        <p:grpSpPr>
          <a:xfrm>
            <a:off x="5536064" y="1446599"/>
            <a:ext cx="6234008" cy="2500264"/>
            <a:chOff x="760607" y="1358897"/>
            <a:chExt cx="7390170" cy="4045026"/>
          </a:xfrm>
        </p:grpSpPr>
        <p:sp>
          <p:nvSpPr>
            <p:cNvPr id="13" name="TextBox 12">
              <a:extLst>
                <a:ext uri="{FF2B5EF4-FFF2-40B4-BE49-F238E27FC236}">
                  <a16:creationId xmlns:a16="http://schemas.microsoft.com/office/drawing/2014/main" id="{2FCA19F6-D94E-1845-A70A-8F3B525E69DC}"/>
                </a:ext>
              </a:extLst>
            </p:cNvPr>
            <p:cNvSpPr txBox="1"/>
            <p:nvPr/>
          </p:nvSpPr>
          <p:spPr>
            <a:xfrm>
              <a:off x="760607" y="1358897"/>
              <a:ext cx="4271427" cy="597002"/>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Variant allele fraction (log scale)</a:t>
              </a:r>
            </a:p>
          </p:txBody>
        </p:sp>
        <p:sp>
          <p:nvSpPr>
            <p:cNvPr id="14" name="TextBox 13">
              <a:extLst>
                <a:ext uri="{FF2B5EF4-FFF2-40B4-BE49-F238E27FC236}">
                  <a16:creationId xmlns:a16="http://schemas.microsoft.com/office/drawing/2014/main" id="{D6153EEE-0025-514F-AD79-92211D480227}"/>
                </a:ext>
              </a:extLst>
            </p:cNvPr>
            <p:cNvSpPr txBox="1"/>
            <p:nvPr/>
          </p:nvSpPr>
          <p:spPr>
            <a:xfrm>
              <a:off x="760607"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15" name="TextBox 14">
              <a:extLst>
                <a:ext uri="{FF2B5EF4-FFF2-40B4-BE49-F238E27FC236}">
                  <a16:creationId xmlns:a16="http://schemas.microsoft.com/office/drawing/2014/main" id="{54027811-BBB1-BF4B-A7BD-62B297F56756}"/>
                </a:ext>
              </a:extLst>
            </p:cNvPr>
            <p:cNvSpPr txBox="1"/>
            <p:nvPr/>
          </p:nvSpPr>
          <p:spPr>
            <a:xfrm>
              <a:off x="1357517"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16" name="TextBox 15">
              <a:extLst>
                <a:ext uri="{FF2B5EF4-FFF2-40B4-BE49-F238E27FC236}">
                  <a16:creationId xmlns:a16="http://schemas.microsoft.com/office/drawing/2014/main" id="{45168896-0D81-314F-8D5C-D160C94CCE33}"/>
                </a:ext>
              </a:extLst>
            </p:cNvPr>
            <p:cNvSpPr txBox="1"/>
            <p:nvPr/>
          </p:nvSpPr>
          <p:spPr>
            <a:xfrm>
              <a:off x="2038220"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17" name="TextBox 16">
              <a:extLst>
                <a:ext uri="{FF2B5EF4-FFF2-40B4-BE49-F238E27FC236}">
                  <a16:creationId xmlns:a16="http://schemas.microsoft.com/office/drawing/2014/main" id="{67713735-A938-B545-9B44-36DE01034D37}"/>
                </a:ext>
              </a:extLst>
            </p:cNvPr>
            <p:cNvSpPr txBox="1"/>
            <p:nvPr/>
          </p:nvSpPr>
          <p:spPr>
            <a:xfrm>
              <a:off x="2591858" y="193456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8" name="TextBox 17">
              <a:extLst>
                <a:ext uri="{FF2B5EF4-FFF2-40B4-BE49-F238E27FC236}">
                  <a16:creationId xmlns:a16="http://schemas.microsoft.com/office/drawing/2014/main" id="{B14C774E-B278-5F4B-A1D2-20C940AE24A8}"/>
                </a:ext>
              </a:extLst>
            </p:cNvPr>
            <p:cNvSpPr txBox="1"/>
            <p:nvPr/>
          </p:nvSpPr>
          <p:spPr>
            <a:xfrm>
              <a:off x="3158878"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a:t>
              </a:r>
            </a:p>
          </p:txBody>
        </p:sp>
        <p:sp>
          <p:nvSpPr>
            <p:cNvPr id="19" name="TextBox 18">
              <a:extLst>
                <a:ext uri="{FF2B5EF4-FFF2-40B4-BE49-F238E27FC236}">
                  <a16:creationId xmlns:a16="http://schemas.microsoft.com/office/drawing/2014/main" id="{6E9B86F5-5469-4C4A-821F-7DE78B0A660A}"/>
                </a:ext>
              </a:extLst>
            </p:cNvPr>
            <p:cNvSpPr txBox="1"/>
            <p:nvPr/>
          </p:nvSpPr>
          <p:spPr>
            <a:xfrm>
              <a:off x="3865700"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0" name="TextBox 19">
              <a:extLst>
                <a:ext uri="{FF2B5EF4-FFF2-40B4-BE49-F238E27FC236}">
                  <a16:creationId xmlns:a16="http://schemas.microsoft.com/office/drawing/2014/main" id="{368E57DC-69F7-F74C-BE74-B4A713F9A197}"/>
                </a:ext>
              </a:extLst>
            </p:cNvPr>
            <p:cNvSpPr txBox="1"/>
            <p:nvPr/>
          </p:nvSpPr>
          <p:spPr>
            <a:xfrm>
              <a:off x="4412692"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21" name="Rectangle 20">
              <a:extLst>
                <a:ext uri="{FF2B5EF4-FFF2-40B4-BE49-F238E27FC236}">
                  <a16:creationId xmlns:a16="http://schemas.microsoft.com/office/drawing/2014/main" id="{638D0222-4AF6-CE4D-9904-F05225F21CF6}"/>
                </a:ext>
              </a:extLst>
            </p:cNvPr>
            <p:cNvSpPr/>
            <p:nvPr/>
          </p:nvSpPr>
          <p:spPr>
            <a:xfrm>
              <a:off x="949085" y="2710647"/>
              <a:ext cx="2051748" cy="261872"/>
            </a:xfrm>
            <a:prstGeom prst="rect">
              <a:avLst/>
            </a:prstGeom>
            <a:gradFill>
              <a:gsLst>
                <a:gs pos="81000">
                  <a:srgbClr val="0070C0"/>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F33F0C2-EFCB-9D46-BB56-573FA6BAAA5A}"/>
                </a:ext>
              </a:extLst>
            </p:cNvPr>
            <p:cNvSpPr txBox="1"/>
            <p:nvPr/>
          </p:nvSpPr>
          <p:spPr>
            <a:xfrm>
              <a:off x="904109" y="2938882"/>
              <a:ext cx="6115902" cy="547519"/>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panose="020B0604020202020204"/>
                  <a:ea typeface="+mn-ea"/>
                  <a:cs typeface="+mn-cs"/>
                </a:rPr>
                <a:t>Whole genome sequencing 100x</a:t>
              </a:r>
            </a:p>
          </p:txBody>
        </p:sp>
        <p:sp>
          <p:nvSpPr>
            <p:cNvPr id="24" name="TextBox 23">
              <a:extLst>
                <a:ext uri="{FF2B5EF4-FFF2-40B4-BE49-F238E27FC236}">
                  <a16:creationId xmlns:a16="http://schemas.microsoft.com/office/drawing/2014/main" id="{635B6E35-0AA6-D943-A2CF-0473C90A6CA8}"/>
                </a:ext>
              </a:extLst>
            </p:cNvPr>
            <p:cNvSpPr txBox="1"/>
            <p:nvPr/>
          </p:nvSpPr>
          <p:spPr>
            <a:xfrm>
              <a:off x="904109" y="4309092"/>
              <a:ext cx="7122921" cy="1094831"/>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endParaRPr kumimoji="0" lang="en-US" sz="599"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panose="020B0604020202020204"/>
                  <a:ea typeface="+mn-ea"/>
                  <a:cs typeface="+mn-cs"/>
                </a:rPr>
                <a:t>Ultra-deep coverage NGS panels (</a:t>
              </a:r>
              <a:r>
                <a:rPr kumimoji="0" lang="en-US" sz="1599" b="0" i="1" u="none" strike="noStrike" kern="1200" cap="none" spc="0" normalizeH="0" baseline="0" noProof="0">
                  <a:ln>
                    <a:noFill/>
                  </a:ln>
                  <a:solidFill>
                    <a:srgbClr val="000000"/>
                  </a:solidFill>
                  <a:effectLst/>
                  <a:uLnTx/>
                  <a:uFillTx/>
                  <a:latin typeface="Arial" panose="020B0604020202020204"/>
                  <a:ea typeface="+mn-ea"/>
                  <a:cs typeface="+mn-cs"/>
                </a:rPr>
                <a:t>unique molecular indexes</a:t>
              </a:r>
              <a:r>
                <a:rPr kumimoji="0" lang="en-US" sz="1599" b="0" i="0" u="none" strike="noStrike" kern="1200" cap="none" spc="0" normalizeH="0" baseline="0" noProof="0">
                  <a:ln>
                    <a:noFill/>
                  </a:ln>
                  <a:solidFill>
                    <a:srgbClr val="000000"/>
                  </a:solidFill>
                  <a:effectLst/>
                  <a:uLnTx/>
                  <a:uFillTx/>
                  <a:latin typeface="Arial" panose="020B0604020202020204"/>
                  <a:ea typeface="+mn-ea"/>
                  <a:cs typeface="+mn-cs"/>
                </a:rPr>
                <a:t>)	&gt;20,000x</a:t>
              </a:r>
            </a:p>
          </p:txBody>
        </p:sp>
        <p:pic>
          <p:nvPicPr>
            <p:cNvPr id="25" name="Picture 24" descr="Untitled.pdf">
              <a:extLst>
                <a:ext uri="{FF2B5EF4-FFF2-40B4-BE49-F238E27FC236}">
                  <a16:creationId xmlns:a16="http://schemas.microsoft.com/office/drawing/2014/main" id="{9C854F59-B8E5-8945-89C3-A62D852D593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395" t="14210" r="1423" b="78587"/>
            <a:stretch/>
          </p:blipFill>
          <p:spPr>
            <a:xfrm rot="10800000">
              <a:off x="908702" y="2295239"/>
              <a:ext cx="7122921" cy="293909"/>
            </a:xfrm>
            <a:prstGeom prst="rect">
              <a:avLst/>
            </a:prstGeom>
          </p:spPr>
        </p:pic>
        <p:sp>
          <p:nvSpPr>
            <p:cNvPr id="26" name="TextBox 25">
              <a:extLst>
                <a:ext uri="{FF2B5EF4-FFF2-40B4-BE49-F238E27FC236}">
                  <a16:creationId xmlns:a16="http://schemas.microsoft.com/office/drawing/2014/main" id="{A715EA45-300E-1942-8323-DA9FBAA444BF}"/>
                </a:ext>
              </a:extLst>
            </p:cNvPr>
            <p:cNvSpPr txBox="1"/>
            <p:nvPr/>
          </p:nvSpPr>
          <p:spPr>
            <a:xfrm>
              <a:off x="4929088"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0.5%</a:t>
              </a:r>
            </a:p>
          </p:txBody>
        </p:sp>
        <p:sp>
          <p:nvSpPr>
            <p:cNvPr id="27" name="TextBox 26">
              <a:extLst>
                <a:ext uri="{FF2B5EF4-FFF2-40B4-BE49-F238E27FC236}">
                  <a16:creationId xmlns:a16="http://schemas.microsoft.com/office/drawing/2014/main" id="{E2508D52-E3A6-BB4F-84BB-9C912B1547AC}"/>
                </a:ext>
              </a:extLst>
            </p:cNvPr>
            <p:cNvSpPr txBox="1"/>
            <p:nvPr/>
          </p:nvSpPr>
          <p:spPr>
            <a:xfrm>
              <a:off x="5611199"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28" name="TextBox 27">
              <a:extLst>
                <a:ext uri="{FF2B5EF4-FFF2-40B4-BE49-F238E27FC236}">
                  <a16:creationId xmlns:a16="http://schemas.microsoft.com/office/drawing/2014/main" id="{349EAE82-D8F0-9840-82F3-309CA05D3B90}"/>
                </a:ext>
              </a:extLst>
            </p:cNvPr>
            <p:cNvSpPr txBox="1"/>
            <p:nvPr/>
          </p:nvSpPr>
          <p:spPr>
            <a:xfrm>
              <a:off x="6175931" y="193456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0.1%</a:t>
              </a:r>
            </a:p>
          </p:txBody>
        </p:sp>
        <p:sp>
          <p:nvSpPr>
            <p:cNvPr id="29" name="TextBox 28">
              <a:extLst>
                <a:ext uri="{FF2B5EF4-FFF2-40B4-BE49-F238E27FC236}">
                  <a16:creationId xmlns:a16="http://schemas.microsoft.com/office/drawing/2014/main" id="{4E9BA93A-1EDE-3D4D-96BB-018647F79861}"/>
                </a:ext>
              </a:extLst>
            </p:cNvPr>
            <p:cNvSpPr txBox="1"/>
            <p:nvPr/>
          </p:nvSpPr>
          <p:spPr>
            <a:xfrm>
              <a:off x="6718205" y="1936056"/>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0.05%</a:t>
              </a:r>
            </a:p>
          </p:txBody>
        </p:sp>
        <p:sp>
          <p:nvSpPr>
            <p:cNvPr id="30" name="TextBox 29">
              <a:extLst>
                <a:ext uri="{FF2B5EF4-FFF2-40B4-BE49-F238E27FC236}">
                  <a16:creationId xmlns:a16="http://schemas.microsoft.com/office/drawing/2014/main" id="{3FCABD78-3A2D-D14D-AF31-D1AADA1A460A}"/>
                </a:ext>
              </a:extLst>
            </p:cNvPr>
            <p:cNvSpPr txBox="1"/>
            <p:nvPr/>
          </p:nvSpPr>
          <p:spPr>
            <a:xfrm>
              <a:off x="7381079" y="1940591"/>
              <a:ext cx="769698" cy="447933"/>
            </a:xfrm>
            <a:prstGeom prst="rect">
              <a:avLst/>
            </a:prstGeom>
            <a:noFill/>
          </p:spPr>
          <p:txBody>
            <a:bodyPr wrap="square"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0.02%</a:t>
              </a:r>
            </a:p>
          </p:txBody>
        </p:sp>
        <p:sp>
          <p:nvSpPr>
            <p:cNvPr id="32" name="Rectangle 31">
              <a:extLst>
                <a:ext uri="{FF2B5EF4-FFF2-40B4-BE49-F238E27FC236}">
                  <a16:creationId xmlns:a16="http://schemas.microsoft.com/office/drawing/2014/main" id="{ECB79B40-5E99-6446-A4F2-F16F351DE9E5}"/>
                </a:ext>
              </a:extLst>
            </p:cNvPr>
            <p:cNvSpPr/>
            <p:nvPr/>
          </p:nvSpPr>
          <p:spPr>
            <a:xfrm>
              <a:off x="949085" y="4067348"/>
              <a:ext cx="5613899" cy="241745"/>
            </a:xfrm>
            <a:prstGeom prst="rect">
              <a:avLst/>
            </a:prstGeom>
            <a:gradFill>
              <a:gsLst>
                <a:gs pos="81000">
                  <a:srgbClr val="0070C0"/>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9" name="Rectangle 38">
            <a:extLst>
              <a:ext uri="{FF2B5EF4-FFF2-40B4-BE49-F238E27FC236}">
                <a16:creationId xmlns:a16="http://schemas.microsoft.com/office/drawing/2014/main" id="{0C1FDFA8-704F-5F4D-8163-C9C1323386C1}"/>
              </a:ext>
            </a:extLst>
          </p:cNvPr>
          <p:cNvSpPr/>
          <p:nvPr/>
        </p:nvSpPr>
        <p:spPr>
          <a:xfrm>
            <a:off x="5416888" y="4257322"/>
            <a:ext cx="5979663" cy="1752403"/>
          </a:xfrm>
          <a:prstGeom prst="rect">
            <a:avLst/>
          </a:prstGeom>
          <a:solidFill>
            <a:schemeClr val="bg1"/>
          </a:solidFill>
        </p:spPr>
        <p:txBody>
          <a:bodyPr wrap="square">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006098"/>
                </a:solidFill>
                <a:effectLst/>
                <a:uLnTx/>
                <a:uFillTx/>
                <a:latin typeface="Helvetica" pitchFamily="2" charset="0"/>
                <a:ea typeface="+mn-ea"/>
                <a:cs typeface="+mn-cs"/>
              </a:rPr>
              <a:t>Small panels</a:t>
            </a:r>
          </a:p>
          <a:p>
            <a:pPr marL="625785" marR="0" lvl="0" indent="-342583" algn="l" defTabSz="456777" rtl="0" eaLnBrk="1" fontAlgn="auto" latinLnBrk="0" hangingPunct="1">
              <a:lnSpc>
                <a:spcPct val="100000"/>
              </a:lnSpc>
              <a:spcBef>
                <a:spcPts val="0"/>
              </a:spcBef>
              <a:spcAft>
                <a:spcPts val="0"/>
              </a:spcAft>
              <a:buClrTx/>
              <a:buSzTx/>
              <a:buFont typeface="Wingdings" pitchFamily="2" charset="2"/>
              <a:buChar char="Ø"/>
              <a:tabLst/>
              <a:defRPr/>
            </a:pPr>
            <a:r>
              <a:rPr kumimoji="0" lang="en-US" sz="1798" b="0" i="0" u="none" strike="noStrike" kern="1200" cap="none" spc="0" normalizeH="0" baseline="0" noProof="0">
                <a:ln>
                  <a:noFill/>
                </a:ln>
                <a:solidFill>
                  <a:srgbClr val="006098"/>
                </a:solidFill>
                <a:effectLst/>
                <a:uLnTx/>
                <a:uFillTx/>
                <a:latin typeface="Helvetica" pitchFamily="2" charset="0"/>
                <a:ea typeface="+mn-ea"/>
                <a:cs typeface="+mn-cs"/>
              </a:rPr>
              <a:t>High sequencing depth and sensitivity for robust detection of rare ctDNA mutations</a:t>
            </a:r>
          </a:p>
          <a:p>
            <a:pPr marL="625785" marR="0" lvl="0" indent="-342583" algn="l" defTabSz="456777" rtl="0" eaLnBrk="1" fontAlgn="auto" latinLnBrk="0" hangingPunct="1">
              <a:lnSpc>
                <a:spcPct val="100000"/>
              </a:lnSpc>
              <a:spcBef>
                <a:spcPts val="0"/>
              </a:spcBef>
              <a:spcAft>
                <a:spcPts val="0"/>
              </a:spcAft>
              <a:buClrTx/>
              <a:buSzTx/>
              <a:buFont typeface="Wingdings" pitchFamily="2" charset="2"/>
              <a:buChar char="Ø"/>
              <a:tabLst/>
              <a:defRPr/>
            </a:pPr>
            <a:r>
              <a:rPr kumimoji="0" lang="en-US" sz="1798" b="0" i="0" u="none" strike="noStrike" kern="1200" cap="none" spc="0" normalizeH="0" baseline="0" noProof="0">
                <a:ln>
                  <a:noFill/>
                </a:ln>
                <a:solidFill>
                  <a:srgbClr val="006098"/>
                </a:solidFill>
                <a:effectLst/>
                <a:uLnTx/>
                <a:uFillTx/>
                <a:latin typeface="Helvetica" pitchFamily="2" charset="0"/>
                <a:ea typeface="+mn-ea"/>
                <a:cs typeface="+mn-cs"/>
              </a:rPr>
              <a:t>Identify actionable alterations in metastatic setting</a:t>
            </a:r>
          </a:p>
          <a:p>
            <a:pPr marL="625785" marR="0" lvl="0" indent="-342583" algn="l" defTabSz="456777" rtl="0" eaLnBrk="1" fontAlgn="auto" latinLnBrk="0" hangingPunct="1">
              <a:lnSpc>
                <a:spcPct val="100000"/>
              </a:lnSpc>
              <a:spcBef>
                <a:spcPts val="0"/>
              </a:spcBef>
              <a:spcAft>
                <a:spcPts val="0"/>
              </a:spcAft>
              <a:buClrTx/>
              <a:buSzTx/>
              <a:buFont typeface="Wingdings" pitchFamily="2" charset="2"/>
              <a:buChar char="Ø"/>
              <a:tabLst/>
              <a:defRPr/>
            </a:pPr>
            <a:r>
              <a:rPr kumimoji="0" lang="en-US" sz="1798" b="0" i="0" u="none" strike="noStrike" kern="1200" cap="none" spc="0" normalizeH="0" baseline="0" noProof="0">
                <a:ln>
                  <a:noFill/>
                </a:ln>
                <a:solidFill>
                  <a:srgbClr val="006098"/>
                </a:solidFill>
                <a:effectLst/>
                <a:uLnTx/>
                <a:uFillTx/>
                <a:latin typeface="Helvetica" pitchFamily="2" charset="0"/>
                <a:ea typeface="+mn-ea"/>
                <a:cs typeface="+mn-cs"/>
              </a:rPr>
              <a:t>Wider utility in tumors with low inter- and intra-tumoral heterogeneity</a:t>
            </a:r>
          </a:p>
        </p:txBody>
      </p:sp>
      <p:sp>
        <p:nvSpPr>
          <p:cNvPr id="2" name="Rectangle 1">
            <a:extLst>
              <a:ext uri="{FF2B5EF4-FFF2-40B4-BE49-F238E27FC236}">
                <a16:creationId xmlns:a16="http://schemas.microsoft.com/office/drawing/2014/main" id="{3A415CCE-5DF1-A34D-AADA-18FFEBB84B66}"/>
              </a:ext>
            </a:extLst>
          </p:cNvPr>
          <p:cNvSpPr/>
          <p:nvPr/>
        </p:nvSpPr>
        <p:spPr>
          <a:xfrm>
            <a:off x="5410200" y="4264449"/>
            <a:ext cx="6035230" cy="1754326"/>
          </a:xfrm>
          <a:prstGeom prst="rect">
            <a:avLst/>
          </a:prstGeom>
          <a:solidFill>
            <a:srgbClr val="0070C0"/>
          </a:solidFill>
        </p:spPr>
        <p:txBody>
          <a:bodyPr wrap="square">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Broad application of cfDNA, especially for assessment of TMB and MSI, and monitoring tumor evolution to identify</a:t>
            </a:r>
            <a:r>
              <a:rPr kumimoji="0" lang="en-US" sz="18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mechanisms of resistance requires:</a:t>
            </a:r>
          </a:p>
          <a:p>
            <a:pPr marL="0" marR="0" lvl="0" indent="0" algn="l" defTabSz="4567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625785" marR="0" lvl="0" indent="-342583" algn="l" defTabSz="456777"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Sufficient genomic coverage to address intra- and inter-patient tumor heterogeneity.</a:t>
            </a:r>
          </a:p>
        </p:txBody>
      </p:sp>
      <p:sp>
        <p:nvSpPr>
          <p:cNvPr id="42" name="Down Arrow 41">
            <a:extLst>
              <a:ext uri="{FF2B5EF4-FFF2-40B4-BE49-F238E27FC236}">
                <a16:creationId xmlns:a16="http://schemas.microsoft.com/office/drawing/2014/main" id="{0EAA85EF-FDD0-3944-A53A-9ACB0CE4EAD5}"/>
              </a:ext>
            </a:extLst>
          </p:cNvPr>
          <p:cNvSpPr/>
          <p:nvPr/>
        </p:nvSpPr>
        <p:spPr bwMode="auto">
          <a:xfrm>
            <a:off x="693118" y="1230693"/>
            <a:ext cx="369851" cy="4678941"/>
          </a:xfrm>
          <a:prstGeom prst="downArrow">
            <a:avLst>
              <a:gd name="adj1" fmla="val 50000"/>
              <a:gd name="adj2" fmla="val 102773"/>
            </a:avLst>
          </a:prstGeom>
          <a:solidFill>
            <a:srgbClr val="0070C0"/>
          </a:solidFill>
          <a:ln>
            <a:noFill/>
          </a:ln>
          <a:effectLst/>
        </p:spPr>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Left-Right Arrow 43">
            <a:extLst>
              <a:ext uri="{FF2B5EF4-FFF2-40B4-BE49-F238E27FC236}">
                <a16:creationId xmlns:a16="http://schemas.microsoft.com/office/drawing/2014/main" id="{40EDF5AB-642B-F94E-8B71-AC0DF680C47C}"/>
              </a:ext>
            </a:extLst>
          </p:cNvPr>
          <p:cNvSpPr/>
          <p:nvPr/>
        </p:nvSpPr>
        <p:spPr bwMode="auto">
          <a:xfrm>
            <a:off x="1399322" y="775112"/>
            <a:ext cx="3414953" cy="303658"/>
          </a:xfrm>
          <a:prstGeom prst="leftRightArrow">
            <a:avLst>
              <a:gd name="adj1" fmla="val 50000"/>
              <a:gd name="adj2" fmla="val 73092"/>
            </a:avLst>
          </a:prstGeom>
          <a:solidFill>
            <a:srgbClr val="0070C0"/>
          </a:solidFill>
          <a:ln>
            <a:noFill/>
          </a:ln>
          <a:effectLst/>
        </p:spPr>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49329560-858A-BB49-AF56-87A151885987}"/>
              </a:ext>
            </a:extLst>
          </p:cNvPr>
          <p:cNvSpPr txBox="1"/>
          <p:nvPr/>
        </p:nvSpPr>
        <p:spPr>
          <a:xfrm>
            <a:off x="600139" y="5897195"/>
            <a:ext cx="580287" cy="246221"/>
          </a:xfrm>
          <a:prstGeom prst="rect">
            <a:avLst/>
          </a:prstGeom>
          <a:solidFill>
            <a:schemeClr val="bg1"/>
          </a:solidFill>
        </p:spPr>
        <p:txBody>
          <a:bodyPr vert="horz" wrap="non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Depth</a:t>
            </a:r>
          </a:p>
        </p:txBody>
      </p:sp>
      <p:sp>
        <p:nvSpPr>
          <p:cNvPr id="47" name="TextBox 46">
            <a:extLst>
              <a:ext uri="{FF2B5EF4-FFF2-40B4-BE49-F238E27FC236}">
                <a16:creationId xmlns:a16="http://schemas.microsoft.com/office/drawing/2014/main" id="{C473FFBF-E2C3-AC41-B720-613E1F9A6FC0}"/>
              </a:ext>
            </a:extLst>
          </p:cNvPr>
          <p:cNvSpPr txBox="1"/>
          <p:nvPr/>
        </p:nvSpPr>
        <p:spPr>
          <a:xfrm>
            <a:off x="2084786" y="533400"/>
            <a:ext cx="1780937" cy="246221"/>
          </a:xfrm>
          <a:prstGeom prst="rect">
            <a:avLst/>
          </a:prstGeom>
        </p:spPr>
        <p:txBody>
          <a:bodyPr vert="horz" wrap="none" lIns="0" tIns="0" rIns="0" bIns="0" rtlCol="0">
            <a:spAutoFit/>
          </a:bodyPr>
          <a:lstStyle/>
          <a:p>
            <a:pPr marL="0" marR="0" lvl="0" indent="0" algn="l" defTabSz="4567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Genomic footprint</a:t>
            </a:r>
          </a:p>
        </p:txBody>
      </p:sp>
      <p:sp>
        <p:nvSpPr>
          <p:cNvPr id="3" name="Rectangle 2">
            <a:extLst>
              <a:ext uri="{FF2B5EF4-FFF2-40B4-BE49-F238E27FC236}">
                <a16:creationId xmlns:a16="http://schemas.microsoft.com/office/drawing/2014/main" id="{4D7AFB95-A8B4-0240-B4B1-78C30320B24A}"/>
              </a:ext>
            </a:extLst>
          </p:cNvPr>
          <p:cNvSpPr/>
          <p:nvPr/>
        </p:nvSpPr>
        <p:spPr>
          <a:xfrm>
            <a:off x="5156031" y="3048000"/>
            <a:ext cx="7035969" cy="341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73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75E-6 -2.59259E-6 L 0.01107 -0.00046 " pathEditMode="relative" rAng="0" ptsTypes="AA">
                                      <p:cBhvr>
                                        <p:cTn id="14" dur="2000" fill="hold"/>
                                        <p:tgtEl>
                                          <p:spTgt spid="35"/>
                                        </p:tgtEl>
                                        <p:attrNameLst>
                                          <p:attrName>ppt_x</p:attrName>
                                          <p:attrName>ppt_y</p:attrName>
                                        </p:attrNameLst>
                                      </p:cBhvr>
                                      <p:rCtr x="54700" y="-2300"/>
                                    </p:animMotion>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95A39-B93E-6732-39E7-B78D3E43339B}"/>
              </a:ext>
            </a:extLst>
          </p:cNvPr>
          <p:cNvSpPr>
            <a:spLocks noGrp="1"/>
          </p:cNvSpPr>
          <p:nvPr>
            <p:ph type="title"/>
          </p:nvPr>
        </p:nvSpPr>
        <p:spPr>
          <a:xfrm>
            <a:off x="626277" y="388884"/>
            <a:ext cx="10306613" cy="1031980"/>
          </a:xfrm>
        </p:spPr>
        <p:txBody>
          <a:bodyPr/>
          <a:lstStyle/>
          <a:p>
            <a:r>
              <a:rPr lang="en-US" sz="2800" dirty="0"/>
              <a:t>The genomic landscape of actionable alterations based on </a:t>
            </a:r>
            <a:br>
              <a:rPr lang="en-US" sz="2800" dirty="0"/>
            </a:br>
            <a:r>
              <a:rPr lang="en-US" sz="2800" dirty="0"/>
              <a:t>ctDNA is comparable to tissue </a:t>
            </a:r>
          </a:p>
        </p:txBody>
      </p:sp>
      <p:sp>
        <p:nvSpPr>
          <p:cNvPr id="13" name="TextBox 12">
            <a:extLst>
              <a:ext uri="{FF2B5EF4-FFF2-40B4-BE49-F238E27FC236}">
                <a16:creationId xmlns:a16="http://schemas.microsoft.com/office/drawing/2014/main" id="{618A7EF3-14BE-576D-AC41-DF0B9CF9C5A7}"/>
              </a:ext>
            </a:extLst>
          </p:cNvPr>
          <p:cNvSpPr txBox="1"/>
          <p:nvPr/>
        </p:nvSpPr>
        <p:spPr>
          <a:xfrm>
            <a:off x="8130458" y="5534717"/>
            <a:ext cx="18004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ctDNA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MSK-ACCESS</a:t>
            </a:r>
          </a:p>
        </p:txBody>
      </p:sp>
      <p:sp>
        <p:nvSpPr>
          <p:cNvPr id="20" name="TextBox 19">
            <a:extLst>
              <a:ext uri="{FF2B5EF4-FFF2-40B4-BE49-F238E27FC236}">
                <a16:creationId xmlns:a16="http://schemas.microsoft.com/office/drawing/2014/main" id="{360EC0E8-52B5-8F05-C710-8DE0ABAD4F87}"/>
              </a:ext>
            </a:extLst>
          </p:cNvPr>
          <p:cNvSpPr txBox="1"/>
          <p:nvPr/>
        </p:nvSpPr>
        <p:spPr>
          <a:xfrm>
            <a:off x="179213" y="5878195"/>
            <a:ext cx="2752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MSK Breast Translational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Moiso et al, unpublished.</a:t>
            </a:r>
          </a:p>
        </p:txBody>
      </p:sp>
      <p:sp>
        <p:nvSpPr>
          <p:cNvPr id="7" name="AutoShape 4">
            <a:extLst>
              <a:ext uri="{FF2B5EF4-FFF2-40B4-BE49-F238E27FC236}">
                <a16:creationId xmlns:a16="http://schemas.microsoft.com/office/drawing/2014/main" id="{C309C78E-6D01-5896-BB52-90B20E34DBA3}"/>
              </a:ext>
            </a:extLst>
          </p:cNvPr>
          <p:cNvSpPr>
            <a:spLocks noChangeAspect="1" noChangeArrowheads="1"/>
          </p:cNvSpPr>
          <p:nvPr/>
        </p:nvSpPr>
        <p:spPr bwMode="auto">
          <a:xfrm>
            <a:off x="5105043" y="34523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69"/>
              </a:solidFill>
              <a:effectLst/>
              <a:uLnTx/>
              <a:uFillTx/>
              <a:latin typeface="Arial" panose="020B0604020202020204"/>
              <a:ea typeface="+mn-ea"/>
              <a:cs typeface="+mn-cs"/>
            </a:endParaRPr>
          </a:p>
        </p:txBody>
      </p:sp>
      <p:pic>
        <p:nvPicPr>
          <p:cNvPr id="12" name="Picture 11" descr="A pie chart with numbers and a circle&#10;&#10;Description automatically generated">
            <a:extLst>
              <a:ext uri="{FF2B5EF4-FFF2-40B4-BE49-F238E27FC236}">
                <a16:creationId xmlns:a16="http://schemas.microsoft.com/office/drawing/2014/main" id="{CF084E6D-D137-F563-DE46-B43AA753F7E7}"/>
              </a:ext>
            </a:extLst>
          </p:cNvPr>
          <p:cNvPicPr>
            <a:picLocks noChangeAspect="1"/>
          </p:cNvPicPr>
          <p:nvPr/>
        </p:nvPicPr>
        <p:blipFill rotWithShape="1">
          <a:blip r:embed="rId3">
            <a:extLst>
              <a:ext uri="{28A0092B-C50C-407E-A947-70E740481C1C}">
                <a14:useLocalDpi xmlns:a14="http://schemas.microsoft.com/office/drawing/2010/main" val="0"/>
              </a:ext>
            </a:extLst>
          </a:blip>
          <a:srcRect l="6781" t="12241" r="13101" b="6682"/>
          <a:stretch/>
        </p:blipFill>
        <p:spPr>
          <a:xfrm>
            <a:off x="6757508" y="1371600"/>
            <a:ext cx="4166157" cy="4216028"/>
          </a:xfrm>
          <a:prstGeom prst="rect">
            <a:avLst/>
          </a:prstGeom>
        </p:spPr>
      </p:pic>
      <p:sp>
        <p:nvSpPr>
          <p:cNvPr id="8" name="TextBox 7">
            <a:extLst>
              <a:ext uri="{FF2B5EF4-FFF2-40B4-BE49-F238E27FC236}">
                <a16:creationId xmlns:a16="http://schemas.microsoft.com/office/drawing/2014/main" id="{56777C71-70B7-C6FF-EEBA-975E209F0C34}"/>
              </a:ext>
            </a:extLst>
          </p:cNvPr>
          <p:cNvSpPr txBox="1"/>
          <p:nvPr/>
        </p:nvSpPr>
        <p:spPr>
          <a:xfrm>
            <a:off x="3688617" y="5531666"/>
            <a:ext cx="16423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Tissue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MSK-IMPACT</a:t>
            </a:r>
          </a:p>
        </p:txBody>
      </p:sp>
      <p:pic>
        <p:nvPicPr>
          <p:cNvPr id="3" name="Picture 2" descr="A chart with numbers and a circle&#10;&#10;Description automatically generated with medium confidence">
            <a:extLst>
              <a:ext uri="{FF2B5EF4-FFF2-40B4-BE49-F238E27FC236}">
                <a16:creationId xmlns:a16="http://schemas.microsoft.com/office/drawing/2014/main" id="{E1795C9F-094E-4698-E8A8-7E28F77E97D1}"/>
              </a:ext>
            </a:extLst>
          </p:cNvPr>
          <p:cNvPicPr>
            <a:picLocks noChangeAspect="1"/>
          </p:cNvPicPr>
          <p:nvPr/>
        </p:nvPicPr>
        <p:blipFill rotWithShape="1">
          <a:blip r:embed="rId4">
            <a:extLst>
              <a:ext uri="{28A0092B-C50C-407E-A947-70E740481C1C}">
                <a14:useLocalDpi xmlns:a14="http://schemas.microsoft.com/office/drawing/2010/main" val="0"/>
              </a:ext>
            </a:extLst>
          </a:blip>
          <a:srcRect t="7073"/>
          <a:stretch/>
        </p:blipFill>
        <p:spPr>
          <a:xfrm>
            <a:off x="2313241" y="1596570"/>
            <a:ext cx="4100451" cy="3752104"/>
          </a:xfrm>
          <a:prstGeom prst="rect">
            <a:avLst/>
          </a:prstGeom>
        </p:spPr>
      </p:pic>
      <p:pic>
        <p:nvPicPr>
          <p:cNvPr id="14" name="Picture 13">
            <a:extLst>
              <a:ext uri="{FF2B5EF4-FFF2-40B4-BE49-F238E27FC236}">
                <a16:creationId xmlns:a16="http://schemas.microsoft.com/office/drawing/2014/main" id="{D60314E6-5722-7A8F-E22A-96B94378A03E}"/>
              </a:ext>
            </a:extLst>
          </p:cNvPr>
          <p:cNvPicPr>
            <a:picLocks noChangeAspect="1"/>
          </p:cNvPicPr>
          <p:nvPr/>
        </p:nvPicPr>
        <p:blipFill rotWithShape="1">
          <a:blip r:embed="rId5">
            <a:extLst>
              <a:ext uri="{28A0092B-C50C-407E-A947-70E740481C1C}">
                <a14:useLocalDpi xmlns:a14="http://schemas.microsoft.com/office/drawing/2010/main" val="0"/>
              </a:ext>
            </a:extLst>
          </a:blip>
          <a:srcRect l="12952" t="7523" r="79873" b="4511"/>
          <a:stretch/>
        </p:blipFill>
        <p:spPr>
          <a:xfrm>
            <a:off x="626277" y="1437412"/>
            <a:ext cx="442060" cy="3772959"/>
          </a:xfrm>
          <a:prstGeom prst="rect">
            <a:avLst/>
          </a:prstGeom>
        </p:spPr>
      </p:pic>
      <p:pic>
        <p:nvPicPr>
          <p:cNvPr id="16" name="Picture 5" descr="Picture 5">
            <a:extLst>
              <a:ext uri="{FF2B5EF4-FFF2-40B4-BE49-F238E27FC236}">
                <a16:creationId xmlns:a16="http://schemas.microsoft.com/office/drawing/2014/main" id="{EDF9009F-B660-1706-3720-D55060C21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601" y="5210080"/>
            <a:ext cx="1284115" cy="457201"/>
          </a:xfrm>
          <a:prstGeom prst="rect">
            <a:avLst/>
          </a:prstGeom>
          <a:ln w="12700">
            <a:miter lim="400000"/>
          </a:ln>
        </p:spPr>
      </p:pic>
      <p:sp>
        <p:nvSpPr>
          <p:cNvPr id="24" name="TextBox 23">
            <a:extLst>
              <a:ext uri="{FF2B5EF4-FFF2-40B4-BE49-F238E27FC236}">
                <a16:creationId xmlns:a16="http://schemas.microsoft.com/office/drawing/2014/main" id="{4313B6BB-470D-AF50-28A9-D07225B6A57A}"/>
              </a:ext>
            </a:extLst>
          </p:cNvPr>
          <p:cNvSpPr txBox="1"/>
          <p:nvPr/>
        </p:nvSpPr>
        <p:spPr>
          <a:xfrm>
            <a:off x="4834170" y="6293345"/>
            <a:ext cx="60987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*single highest level of actionable alteration per patient </a:t>
            </a:r>
          </a:p>
        </p:txBody>
      </p:sp>
      <p:sp>
        <p:nvSpPr>
          <p:cNvPr id="26" name="TextBox 25">
            <a:extLst>
              <a:ext uri="{FF2B5EF4-FFF2-40B4-BE49-F238E27FC236}">
                <a16:creationId xmlns:a16="http://schemas.microsoft.com/office/drawing/2014/main" id="{8951EDB8-EB29-E752-BFA7-2E524E60EEF1}"/>
              </a:ext>
            </a:extLst>
          </p:cNvPr>
          <p:cNvSpPr txBox="1"/>
          <p:nvPr/>
        </p:nvSpPr>
        <p:spPr>
          <a:xfrm>
            <a:off x="6141605" y="5724229"/>
            <a:ext cx="12318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04/2024</a:t>
            </a:r>
            <a:endParaRPr kumimoji="0" lang="en-US" sz="1800" b="1" i="0" u="none" strike="noStrike" kern="1200" cap="none" spc="0" normalizeH="0" baseline="0" noProof="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8094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84E90D-8201-837D-76C6-DF2E48E9DAD7}"/>
              </a:ext>
            </a:extLst>
          </p:cNvPr>
          <p:cNvSpPr/>
          <p:nvPr/>
        </p:nvSpPr>
        <p:spPr>
          <a:xfrm>
            <a:off x="10838825" y="418844"/>
            <a:ext cx="1353175" cy="6439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FE2E042-7556-C55C-CF86-39FCC435E555}"/>
              </a:ext>
            </a:extLst>
          </p:cNvPr>
          <p:cNvSpPr>
            <a:spLocks noGrp="1"/>
          </p:cNvSpPr>
          <p:nvPr>
            <p:ph type="title"/>
          </p:nvPr>
        </p:nvSpPr>
        <p:spPr>
          <a:xfrm>
            <a:off x="447549" y="471588"/>
            <a:ext cx="8482640" cy="960676"/>
          </a:xfrm>
        </p:spPr>
        <p:txBody>
          <a:bodyPr anchor="ctr">
            <a:normAutofit/>
          </a:bodyPr>
          <a:lstStyle/>
          <a:p>
            <a:r>
              <a:rPr lang="en-US" sz="2400" dirty="0"/>
              <a:t>CH constitutes a significant biological phenomenon and a major source of somatic mutations in cfDNA</a:t>
            </a:r>
          </a:p>
        </p:txBody>
      </p:sp>
      <p:pic>
        <p:nvPicPr>
          <p:cNvPr id="7" name="Picture 6" descr="A close up of a fence&#10;&#10;Description automatically generated">
            <a:extLst>
              <a:ext uri="{FF2B5EF4-FFF2-40B4-BE49-F238E27FC236}">
                <a16:creationId xmlns:a16="http://schemas.microsoft.com/office/drawing/2014/main" id="{2CA5CCC3-E32B-6642-A957-C25D74FD4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98" y="3017600"/>
            <a:ext cx="8349542" cy="3050519"/>
          </a:xfrm>
          <a:prstGeom prst="rect">
            <a:avLst/>
          </a:prstGeom>
        </p:spPr>
      </p:pic>
      <p:grpSp>
        <p:nvGrpSpPr>
          <p:cNvPr id="12" name="Group 11">
            <a:extLst>
              <a:ext uri="{FF2B5EF4-FFF2-40B4-BE49-F238E27FC236}">
                <a16:creationId xmlns:a16="http://schemas.microsoft.com/office/drawing/2014/main" id="{9A9D278B-4356-2648-A8F3-DFC76EC214A0}"/>
              </a:ext>
            </a:extLst>
          </p:cNvPr>
          <p:cNvGrpSpPr/>
          <p:nvPr/>
        </p:nvGrpSpPr>
        <p:grpSpPr>
          <a:xfrm>
            <a:off x="5432494" y="1379520"/>
            <a:ext cx="3670251" cy="1872502"/>
            <a:chOff x="143792" y="1174170"/>
            <a:chExt cx="7122540" cy="3533269"/>
          </a:xfrm>
        </p:grpSpPr>
        <p:pic>
          <p:nvPicPr>
            <p:cNvPr id="13" name="Picture 12" descr="A picture containing device&#10;&#10;Description automatically generated">
              <a:extLst>
                <a:ext uri="{FF2B5EF4-FFF2-40B4-BE49-F238E27FC236}">
                  <a16:creationId xmlns:a16="http://schemas.microsoft.com/office/drawing/2014/main" id="{30C26A92-2322-A840-8E22-C9ACBCE831A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4992" y="1174170"/>
              <a:ext cx="6111269" cy="3533269"/>
            </a:xfrm>
            <a:prstGeom prst="rect">
              <a:avLst/>
            </a:prstGeom>
          </p:spPr>
        </p:pic>
        <p:pic>
          <p:nvPicPr>
            <p:cNvPr id="14" name="Picture 13" descr="A picture containing device&#10;&#10;Description automatically generated">
              <a:extLst>
                <a:ext uri="{FF2B5EF4-FFF2-40B4-BE49-F238E27FC236}">
                  <a16:creationId xmlns:a16="http://schemas.microsoft.com/office/drawing/2014/main" id="{EF1CD2D5-4A98-3F4E-8F52-F4D5073C9F1C}"/>
                </a:ext>
              </a:extLst>
            </p:cNvPr>
            <p:cNvPicPr>
              <a:picLocks noChangeAspect="1"/>
            </p:cNvPicPr>
            <p:nvPr/>
          </p:nvPicPr>
          <p:blipFill rotWithShape="1">
            <a:blip r:embed="rId4">
              <a:extLst>
                <a:ext uri="{28A0092B-C50C-407E-A947-70E740481C1C}">
                  <a14:useLocalDpi xmlns:a14="http://schemas.microsoft.com/office/drawing/2010/main" val="0"/>
                </a:ext>
              </a:extLst>
            </a:blip>
            <a:srcRect b="-22440"/>
            <a:stretch/>
          </p:blipFill>
          <p:spPr>
            <a:xfrm>
              <a:off x="143792" y="4194341"/>
              <a:ext cx="7122540" cy="430888"/>
            </a:xfrm>
            <a:prstGeom prst="rect">
              <a:avLst/>
            </a:prstGeom>
          </p:spPr>
        </p:pic>
      </p:grpSp>
      <p:sp>
        <p:nvSpPr>
          <p:cNvPr id="11" name="Title 1">
            <a:extLst>
              <a:ext uri="{FF2B5EF4-FFF2-40B4-BE49-F238E27FC236}">
                <a16:creationId xmlns:a16="http://schemas.microsoft.com/office/drawing/2014/main" id="{E2DD037D-EC81-2F46-9CF0-DF25345B8A98}"/>
              </a:ext>
            </a:extLst>
          </p:cNvPr>
          <p:cNvSpPr txBox="1">
            <a:spLocks/>
          </p:cNvSpPr>
          <p:nvPr/>
        </p:nvSpPr>
        <p:spPr bwMode="auto">
          <a:xfrm>
            <a:off x="3693653" y="6581129"/>
            <a:ext cx="4804694"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fr-FR" altLang="en-US" sz="1199" b="0" i="0" u="none" strike="noStrike" kern="1200" cap="none" spc="0" normalizeH="0" baseline="0" noProof="0" dirty="0">
                <a:ln>
                  <a:noFill/>
                </a:ln>
                <a:effectLst/>
                <a:uLnTx/>
                <a:uFillTx/>
                <a:latin typeface="Arial" panose="020B0604020202020204"/>
                <a:ea typeface="+mn-ea"/>
                <a:cs typeface="+mn-cs"/>
              </a:rPr>
              <a:t>Razavi P et al. </a:t>
            </a:r>
            <a:r>
              <a:rPr kumimoji="0" lang="fr-FR" altLang="en-US" sz="1199" b="0" i="1" u="none" strike="noStrike" kern="1200" cap="none" spc="0" normalizeH="0" baseline="0" noProof="0" dirty="0">
                <a:ln>
                  <a:noFill/>
                </a:ln>
                <a:effectLst/>
                <a:uLnTx/>
                <a:uFillTx/>
                <a:latin typeface="Arial" panose="020B0604020202020204"/>
                <a:ea typeface="+mn-ea"/>
                <a:cs typeface="+mn-cs"/>
              </a:rPr>
              <a:t>Nat Med. </a:t>
            </a:r>
            <a:r>
              <a:rPr kumimoji="0" lang="fr-FR" altLang="en-US" sz="1199" b="0" u="none" strike="noStrike" kern="1200" cap="none" spc="0" normalizeH="0" baseline="0" noProof="0" dirty="0">
                <a:ln>
                  <a:noFill/>
                </a:ln>
                <a:effectLst/>
                <a:uLnTx/>
                <a:uFillTx/>
                <a:latin typeface="Arial" panose="020B0604020202020204"/>
                <a:ea typeface="+mn-ea"/>
                <a:cs typeface="+mn-cs"/>
              </a:rPr>
              <a:t>2019;25(12):1928-1937.</a:t>
            </a:r>
            <a:endParaRPr kumimoji="0" lang="en-US" altLang="en-US" sz="1199" b="0" i="0" u="none" strike="noStrike" kern="1200" cap="none" spc="0" normalizeH="0" baseline="0" noProof="0" dirty="0">
              <a:ln>
                <a:noFill/>
              </a:ln>
              <a:effectLst/>
              <a:uLnTx/>
              <a:uFillTx/>
              <a:latin typeface="Arial" panose="020B0604020202020204"/>
              <a:ea typeface="+mn-ea"/>
              <a:cs typeface="+mn-cs"/>
            </a:endParaRPr>
          </a:p>
        </p:txBody>
      </p:sp>
      <p:pic>
        <p:nvPicPr>
          <p:cNvPr id="10" name="Picture 9" descr="A close up of a piece of paper&#10;&#10;Description automatically generated">
            <a:extLst>
              <a:ext uri="{FF2B5EF4-FFF2-40B4-BE49-F238E27FC236}">
                <a16:creationId xmlns:a16="http://schemas.microsoft.com/office/drawing/2014/main" id="{CE461895-86CD-9746-AF82-F591EBF27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3480" y="862455"/>
            <a:ext cx="2663884" cy="4954827"/>
          </a:xfrm>
          <a:prstGeom prst="rect">
            <a:avLst/>
          </a:prstGeom>
        </p:spPr>
      </p:pic>
      <p:sp>
        <p:nvSpPr>
          <p:cNvPr id="9" name="Rounded Rectangle 8">
            <a:extLst>
              <a:ext uri="{FF2B5EF4-FFF2-40B4-BE49-F238E27FC236}">
                <a16:creationId xmlns:a16="http://schemas.microsoft.com/office/drawing/2014/main" id="{A72D506D-3668-5142-B4B2-F54599B1D8A5}"/>
              </a:ext>
            </a:extLst>
          </p:cNvPr>
          <p:cNvSpPr/>
          <p:nvPr/>
        </p:nvSpPr>
        <p:spPr bwMode="auto">
          <a:xfrm>
            <a:off x="0" y="6128412"/>
            <a:ext cx="12192000" cy="307491"/>
          </a:xfrm>
          <a:prstGeom prst="roundRect">
            <a:avLst>
              <a:gd name="adj" fmla="val 0"/>
            </a:avLst>
          </a:prstGeom>
          <a:solidFill>
            <a:srgbClr val="7A0000"/>
          </a:solidFill>
          <a:ln>
            <a:noFill/>
          </a:ln>
          <a:effectLst/>
        </p:spPr>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Regardless of age, CH was detected in 99% of the cfDNA of the cancer patients and in 94% of the non-cancer controls. </a:t>
            </a:r>
          </a:p>
        </p:txBody>
      </p:sp>
    </p:spTree>
    <p:extLst>
      <p:ext uri="{BB962C8B-B14F-4D97-AF65-F5344CB8AC3E}">
        <p14:creationId xmlns:p14="http://schemas.microsoft.com/office/powerpoint/2010/main" val="2436891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E63CA9-7356-94E1-5192-A7FC2AD1B6DA}"/>
              </a:ext>
            </a:extLst>
          </p:cNvPr>
          <p:cNvSpPr>
            <a:spLocks noGrp="1"/>
          </p:cNvSpPr>
          <p:nvPr>
            <p:ph type="title"/>
          </p:nvPr>
        </p:nvSpPr>
        <p:spPr>
          <a:xfrm>
            <a:off x="838200" y="477836"/>
            <a:ext cx="10515600" cy="752475"/>
          </a:xfrm>
        </p:spPr>
        <p:txBody>
          <a:bodyPr>
            <a:normAutofit/>
          </a:bodyPr>
          <a:lstStyle/>
          <a:p>
            <a:r>
              <a:rPr lang="en-US" dirty="0"/>
              <a:t>Sources of somatic alterations in cfDNA</a:t>
            </a:r>
          </a:p>
        </p:txBody>
      </p:sp>
      <p:sp>
        <p:nvSpPr>
          <p:cNvPr id="6" name="Content Placeholder 5">
            <a:extLst>
              <a:ext uri="{FF2B5EF4-FFF2-40B4-BE49-F238E27FC236}">
                <a16:creationId xmlns:a16="http://schemas.microsoft.com/office/drawing/2014/main" id="{66860119-7ACC-6CAE-31CC-6015D19D1946}"/>
              </a:ext>
            </a:extLst>
          </p:cNvPr>
          <p:cNvSpPr>
            <a:spLocks noGrp="1"/>
          </p:cNvSpPr>
          <p:nvPr>
            <p:ph sz="quarter" idx="13"/>
          </p:nvPr>
        </p:nvSpPr>
        <p:spPr>
          <a:xfrm>
            <a:off x="640080" y="1243583"/>
            <a:ext cx="10332720" cy="4023360"/>
          </a:xfrm>
        </p:spPr>
        <p:txBody>
          <a:bodyPr>
            <a:normAutofit/>
          </a:bodyPr>
          <a:lstStyle/>
          <a:p>
            <a:pPr marL="0" indent="0">
              <a:buNone/>
            </a:pPr>
            <a:r>
              <a:rPr lang="en-US" sz="2400" dirty="0">
                <a:effectLst/>
                <a:latin typeface="Arial" panose="020B0604020202020204" pitchFamily="34" charset="0"/>
                <a:cs typeface="Arial" panose="020B0604020202020204" pitchFamily="34" charset="0"/>
              </a:rPr>
              <a:t>There is a likelihood of sequencing and biological noise, which can be present in the final calls despite advanced analytics </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pic>
        <p:nvPicPr>
          <p:cNvPr id="3" name="Picture 2" descr="A pink and blue rectangle with white text&#10;&#10;Description automatically generated">
            <a:extLst>
              <a:ext uri="{FF2B5EF4-FFF2-40B4-BE49-F238E27FC236}">
                <a16:creationId xmlns:a16="http://schemas.microsoft.com/office/drawing/2014/main" id="{C11725DD-35B5-B042-BA94-6C5DC1DAE29E}"/>
              </a:ext>
            </a:extLst>
          </p:cNvPr>
          <p:cNvPicPr>
            <a:picLocks noChangeAspect="1"/>
          </p:cNvPicPr>
          <p:nvPr/>
        </p:nvPicPr>
        <p:blipFill rotWithShape="1">
          <a:blip r:embed="rId3">
            <a:extLst>
              <a:ext uri="{28A0092B-C50C-407E-A947-70E740481C1C}">
                <a14:useLocalDpi xmlns:a14="http://schemas.microsoft.com/office/drawing/2010/main" val="0"/>
              </a:ext>
            </a:extLst>
          </a:blip>
          <a:srcRect r="4697"/>
          <a:stretch/>
        </p:blipFill>
        <p:spPr>
          <a:xfrm>
            <a:off x="609600" y="2094751"/>
            <a:ext cx="10497312" cy="3999281"/>
          </a:xfrm>
          <a:prstGeom prst="rect">
            <a:avLst/>
          </a:prstGeom>
        </p:spPr>
      </p:pic>
      <p:sp>
        <p:nvSpPr>
          <p:cNvPr id="5" name="Rectangle 4">
            <a:extLst>
              <a:ext uri="{FF2B5EF4-FFF2-40B4-BE49-F238E27FC236}">
                <a16:creationId xmlns:a16="http://schemas.microsoft.com/office/drawing/2014/main" id="{D96C7A41-8F3B-948B-3760-843CE511EA68}"/>
              </a:ext>
            </a:extLst>
          </p:cNvPr>
          <p:cNvSpPr/>
          <p:nvPr/>
        </p:nvSpPr>
        <p:spPr>
          <a:xfrm>
            <a:off x="4532914" y="2057400"/>
            <a:ext cx="7040880" cy="3999281"/>
          </a:xfrm>
          <a:prstGeom prst="rect">
            <a:avLst/>
          </a:prstGeom>
          <a:solidFill>
            <a:srgbClr val="FFFFFF">
              <a:alpha val="69804"/>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02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9E5A88-8584-76E2-23E8-71B6D8FE4689}"/>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 Placeholder 12">
            <a:extLst>
              <a:ext uri="{FF2B5EF4-FFF2-40B4-BE49-F238E27FC236}">
                <a16:creationId xmlns:a16="http://schemas.microsoft.com/office/drawing/2014/main" id="{2C0AD264-EB4F-4546-3693-83E74FFF71C6}"/>
              </a:ext>
            </a:extLst>
          </p:cNvPr>
          <p:cNvSpPr txBox="1">
            <a:spLocks/>
          </p:cNvSpPr>
          <p:nvPr/>
        </p:nvSpPr>
        <p:spPr>
          <a:xfrm>
            <a:off x="306456" y="973393"/>
            <a:ext cx="8388317" cy="221457"/>
          </a:xfrm>
        </p:spPr>
        <p:txBody>
          <a:bodyPr/>
          <a:lstStyle>
            <a:defPPr>
              <a:defRPr lang="en-US"/>
            </a:defPPr>
            <a:lvl1pPr algn="l" rtl="0" fontAlgn="base">
              <a:spcBef>
                <a:spcPct val="0"/>
              </a:spcBef>
              <a:spcAft>
                <a:spcPct val="0"/>
              </a:spcAft>
              <a:defRPr sz="2400" kern="1200">
                <a:solidFill>
                  <a:srgbClr val="9E9E98"/>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rgbClr val="9E9E98"/>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rgbClr val="9E9E98"/>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rgbClr val="9E9E98"/>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rgbClr val="9E9E98"/>
                </a:solidFill>
                <a:latin typeface="Arial" charset="0"/>
                <a:ea typeface="ＭＳ Ｐゴシック" charset="0"/>
                <a:cs typeface="ＭＳ Ｐゴシック" charset="0"/>
              </a:defRPr>
            </a:lvl5pPr>
            <a:lvl6pPr marL="2286000" algn="l" defTabSz="457200" rtl="0" eaLnBrk="1" latinLnBrk="0" hangingPunct="1">
              <a:defRPr sz="2400" kern="1200">
                <a:solidFill>
                  <a:srgbClr val="9E9E98"/>
                </a:solidFill>
                <a:latin typeface="Arial" charset="0"/>
                <a:ea typeface="ＭＳ Ｐゴシック" charset="0"/>
                <a:cs typeface="ＭＳ Ｐゴシック" charset="0"/>
              </a:defRPr>
            </a:lvl6pPr>
            <a:lvl7pPr marL="2743200" algn="l" defTabSz="457200" rtl="0" eaLnBrk="1" latinLnBrk="0" hangingPunct="1">
              <a:defRPr sz="2400" kern="1200">
                <a:solidFill>
                  <a:srgbClr val="9E9E98"/>
                </a:solidFill>
                <a:latin typeface="Arial" charset="0"/>
                <a:ea typeface="ＭＳ Ｐゴシック" charset="0"/>
                <a:cs typeface="ＭＳ Ｐゴシック" charset="0"/>
              </a:defRPr>
            </a:lvl7pPr>
            <a:lvl8pPr marL="3200400" algn="l" defTabSz="457200" rtl="0" eaLnBrk="1" latinLnBrk="0" hangingPunct="1">
              <a:defRPr sz="2400" kern="1200">
                <a:solidFill>
                  <a:srgbClr val="9E9E98"/>
                </a:solidFill>
                <a:latin typeface="Arial" charset="0"/>
                <a:ea typeface="ＭＳ Ｐゴシック" charset="0"/>
                <a:cs typeface="ＭＳ Ｐゴシック" charset="0"/>
              </a:defRPr>
            </a:lvl8pPr>
            <a:lvl9pPr marL="3657600" algn="l" defTabSz="457200" rtl="0" eaLnBrk="1" latinLnBrk="0" hangingPunct="1">
              <a:defRPr sz="2400" kern="1200">
                <a:solidFill>
                  <a:srgbClr val="9E9E98"/>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002557"/>
              </a:solidFill>
              <a:effectLst/>
              <a:uLnTx/>
              <a:uFillTx/>
              <a:latin typeface="Arial" charset="0"/>
              <a:ea typeface="ＭＳ Ｐゴシック" charset="0"/>
            </a:endParaRPr>
          </a:p>
        </p:txBody>
      </p:sp>
      <p:sp>
        <p:nvSpPr>
          <p:cNvPr id="17" name="Text Placeholder 8">
            <a:extLst>
              <a:ext uri="{FF2B5EF4-FFF2-40B4-BE49-F238E27FC236}">
                <a16:creationId xmlns:a16="http://schemas.microsoft.com/office/drawing/2014/main" id="{14F8058B-40B3-EFEA-9D7E-CD4B44272945}"/>
              </a:ext>
            </a:extLst>
          </p:cNvPr>
          <p:cNvSpPr txBox="1">
            <a:spLocks/>
          </p:cNvSpPr>
          <p:nvPr/>
        </p:nvSpPr>
        <p:spPr>
          <a:xfrm>
            <a:off x="122903" y="2470250"/>
            <a:ext cx="11946193" cy="341435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0113" marR="0" lvl="4" indent="-214313" algn="l" defTabSz="914400" rtl="0" eaLnBrk="1" fontAlgn="auto" latinLnBrk="0" hangingPunct="1">
              <a:lnSpc>
                <a:spcPct val="100000"/>
              </a:lnSpc>
              <a:spcBef>
                <a:spcPts val="0"/>
              </a:spcBef>
              <a:spcAft>
                <a:spcPts val="450"/>
              </a:spcAft>
              <a:buClrTx/>
              <a:buSzTx/>
              <a:buFont typeface="System Font Regular"/>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900113" marR="0" lvl="4" indent="-214313" algn="l" defTabSz="914400" rtl="0" eaLnBrk="1" fontAlgn="auto" latinLnBrk="0" hangingPunct="1">
              <a:lnSpc>
                <a:spcPct val="100000"/>
              </a:lnSpc>
              <a:spcBef>
                <a:spcPts val="0"/>
              </a:spcBef>
              <a:spcAft>
                <a:spcPts val="450"/>
              </a:spcAft>
              <a:buClrTx/>
              <a:buSzTx/>
              <a:buFont typeface="System Font Regular"/>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900113" marR="0" lvl="4" indent="-214313" algn="l" defTabSz="914400" rtl="0" eaLnBrk="1" fontAlgn="auto" latinLnBrk="0" hangingPunct="1">
              <a:lnSpc>
                <a:spcPct val="100000"/>
              </a:lnSpc>
              <a:spcBef>
                <a:spcPts val="0"/>
              </a:spcBef>
              <a:spcAft>
                <a:spcPts val="450"/>
              </a:spcAft>
              <a:buClrTx/>
              <a:buSzTx/>
              <a:buFont typeface="System Font Regular"/>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A88A1401-8E4B-4615-D2AD-3C40AAEBDD3D}"/>
              </a:ext>
            </a:extLst>
          </p:cNvPr>
          <p:cNvGrpSpPr/>
          <p:nvPr/>
        </p:nvGrpSpPr>
        <p:grpSpPr>
          <a:xfrm>
            <a:off x="6991612" y="533400"/>
            <a:ext cx="4971788" cy="1442678"/>
            <a:chOff x="6913756" y="473511"/>
            <a:chExt cx="4971788" cy="1442678"/>
          </a:xfrm>
        </p:grpSpPr>
        <p:sp>
          <p:nvSpPr>
            <p:cNvPr id="11" name="Rectangle 10">
              <a:extLst>
                <a:ext uri="{FF2B5EF4-FFF2-40B4-BE49-F238E27FC236}">
                  <a16:creationId xmlns:a16="http://schemas.microsoft.com/office/drawing/2014/main" id="{02EAB013-688E-78A8-70C6-EE6C274798D7}"/>
                </a:ext>
              </a:extLst>
            </p:cNvPr>
            <p:cNvSpPr/>
            <p:nvPr/>
          </p:nvSpPr>
          <p:spPr>
            <a:xfrm>
              <a:off x="6913756" y="473511"/>
              <a:ext cx="4971788" cy="1442678"/>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DC188F5E-0D35-295D-F705-24DCA0ABD6D8}"/>
                </a:ext>
              </a:extLst>
            </p:cNvPr>
            <p:cNvGrpSpPr/>
            <p:nvPr/>
          </p:nvGrpSpPr>
          <p:grpSpPr>
            <a:xfrm>
              <a:off x="7193051" y="660787"/>
              <a:ext cx="4544891" cy="846668"/>
              <a:chOff x="7251108" y="763842"/>
              <a:chExt cx="4544891" cy="846668"/>
            </a:xfrm>
          </p:grpSpPr>
          <p:sp>
            <p:nvSpPr>
              <p:cNvPr id="15" name="Title 3">
                <a:extLst>
                  <a:ext uri="{FF2B5EF4-FFF2-40B4-BE49-F238E27FC236}">
                    <a16:creationId xmlns:a16="http://schemas.microsoft.com/office/drawing/2014/main" id="{1BD31B1B-5C61-5492-AA5B-2D082C68B1BE}"/>
                  </a:ext>
                </a:extLst>
              </p:cNvPr>
              <p:cNvSpPr txBox="1">
                <a:spLocks/>
              </p:cNvSpPr>
              <p:nvPr/>
            </p:nvSpPr>
            <p:spPr>
              <a:xfrm>
                <a:off x="7251108" y="763842"/>
                <a:ext cx="2407247" cy="841552"/>
              </a:xfrm>
              <a:prstGeom prst="rect">
                <a:avLst/>
              </a:prstGeom>
            </p:spPr>
            <p:txBody>
              <a:bodyPr anchor="t">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t>
                </a: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ctDNA</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False –</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False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20" name="Title 3">
                <a:extLst>
                  <a:ext uri="{FF2B5EF4-FFF2-40B4-BE49-F238E27FC236}">
                    <a16:creationId xmlns:a16="http://schemas.microsoft.com/office/drawing/2014/main" id="{C9D29A82-4EA8-9080-4D91-BBA7B037DA97}"/>
                  </a:ext>
                </a:extLst>
              </p:cNvPr>
              <p:cNvSpPr txBox="1">
                <a:spLocks/>
              </p:cNvSpPr>
              <p:nvPr/>
            </p:nvSpPr>
            <p:spPr>
              <a:xfrm>
                <a:off x="9658355" y="884606"/>
                <a:ext cx="2137644" cy="725904"/>
              </a:xfrm>
              <a:prstGeom prst="rect">
                <a:avLst/>
              </a:prstGeom>
            </p:spPr>
            <p:txBody>
              <a:bodyPr anchor="t">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Reflex to tissue sequencing </a:t>
                </a:r>
              </a:p>
            </p:txBody>
          </p:sp>
          <p:sp>
            <p:nvSpPr>
              <p:cNvPr id="21" name="Right Arrow 20">
                <a:extLst>
                  <a:ext uri="{FF2B5EF4-FFF2-40B4-BE49-F238E27FC236}">
                    <a16:creationId xmlns:a16="http://schemas.microsoft.com/office/drawing/2014/main" id="{99863D19-EE1F-F5BF-5531-E60111728B5B}"/>
                  </a:ext>
                </a:extLst>
              </p:cNvPr>
              <p:cNvSpPr/>
              <p:nvPr/>
            </p:nvSpPr>
            <p:spPr>
              <a:xfrm>
                <a:off x="8688025" y="1017085"/>
                <a:ext cx="870154" cy="497433"/>
              </a:xfrm>
              <a:prstGeom prst="rightArrow">
                <a:avLst/>
              </a:prstGeom>
              <a:solidFill>
                <a:srgbClr val="0087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grpSp>
      </p:grpSp>
      <p:sp>
        <p:nvSpPr>
          <p:cNvPr id="13" name="Title 1">
            <a:extLst>
              <a:ext uri="{FF2B5EF4-FFF2-40B4-BE49-F238E27FC236}">
                <a16:creationId xmlns:a16="http://schemas.microsoft.com/office/drawing/2014/main" id="{6C502DAF-C395-69EC-F6F5-FDFF5FC505ED}"/>
              </a:ext>
            </a:extLst>
          </p:cNvPr>
          <p:cNvSpPr>
            <a:spLocks noGrp="1"/>
          </p:cNvSpPr>
          <p:nvPr>
            <p:ph type="title"/>
          </p:nvPr>
        </p:nvSpPr>
        <p:spPr>
          <a:xfrm>
            <a:off x="228600" y="605084"/>
            <a:ext cx="6622526" cy="1371600"/>
          </a:xfrm>
        </p:spPr>
        <p:txBody>
          <a:bodyPr>
            <a:normAutofit/>
          </a:bodyPr>
          <a:lstStyle/>
          <a:p>
            <a:pPr algn="l"/>
            <a:r>
              <a:rPr lang="en-US" sz="2800" dirty="0">
                <a:effectLst/>
              </a:rPr>
              <a:t>Estimating the ctDNA fraction is required for accurate interpretation of the ctDNA results</a:t>
            </a:r>
          </a:p>
        </p:txBody>
      </p:sp>
      <p:sp>
        <p:nvSpPr>
          <p:cNvPr id="14" name="Content Placeholder 3">
            <a:extLst>
              <a:ext uri="{FF2B5EF4-FFF2-40B4-BE49-F238E27FC236}">
                <a16:creationId xmlns:a16="http://schemas.microsoft.com/office/drawing/2014/main" id="{C983510B-4D75-8F3C-9672-41C556409D1A}"/>
              </a:ext>
            </a:extLst>
          </p:cNvPr>
          <p:cNvSpPr txBox="1">
            <a:spLocks/>
          </p:cNvSpPr>
          <p:nvPr/>
        </p:nvSpPr>
        <p:spPr>
          <a:xfrm>
            <a:off x="306456" y="2219987"/>
            <a:ext cx="11223905" cy="353979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Incorporating ctDNA fraction assessment assessed by the same assay or orthogonal tests (e.g. sWGS, Methylation) to confirm sufficient ctDNA levels</a:t>
            </a: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Critical to interpret results in the context of ctDNA fraction and to include ctDNA fraction as an essential part of the report</a:t>
            </a: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endParaRPr kumimoji="0" lang="en-US"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TMB and MSI assessment requires higher ctDNA fraction and larger panels</a:t>
            </a: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0" marR="0" lvl="1" indent="-342900" algn="l" defTabSz="914400" rtl="0" eaLnBrk="1" fontAlgn="auto" latinLnBrk="0" hangingPunct="1">
              <a:lnSpc>
                <a:spcPct val="100000"/>
              </a:lnSpc>
              <a:spcBef>
                <a:spcPts val="500"/>
              </a:spcBef>
              <a:spcAft>
                <a:spcPts val="450"/>
              </a:spcAft>
              <a:buClr>
                <a:srgbClr val="C00000"/>
              </a:buClr>
              <a:buSzTx/>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TMB can be overestimated in especially when tumor harbors extensive spatial heterogeneity (e.g. APOBEC mutagenesis)</a:t>
            </a:r>
          </a:p>
        </p:txBody>
      </p:sp>
    </p:spTree>
    <p:extLst>
      <p:ext uri="{BB962C8B-B14F-4D97-AF65-F5344CB8AC3E}">
        <p14:creationId xmlns:p14="http://schemas.microsoft.com/office/powerpoint/2010/main" val="2628961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2A2694-FE07-6076-627B-781217036D59}"/>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itle 12">
            <a:extLst>
              <a:ext uri="{FF2B5EF4-FFF2-40B4-BE49-F238E27FC236}">
                <a16:creationId xmlns:a16="http://schemas.microsoft.com/office/drawing/2014/main" id="{F9754FF3-6E8D-0395-DCAC-E5346CC465E8}"/>
              </a:ext>
            </a:extLst>
          </p:cNvPr>
          <p:cNvSpPr>
            <a:spLocks noGrp="1"/>
          </p:cNvSpPr>
          <p:nvPr>
            <p:ph type="title"/>
          </p:nvPr>
        </p:nvSpPr>
        <p:spPr>
          <a:xfrm>
            <a:off x="548007" y="460126"/>
            <a:ext cx="10972800" cy="759074"/>
          </a:xfrm>
        </p:spPr>
        <p:txBody>
          <a:bodyPr>
            <a:normAutofit/>
          </a:bodyPr>
          <a:lstStyle/>
          <a:p>
            <a:r>
              <a:rPr lang="en-US" dirty="0"/>
              <a:t>Tissue vs. ctDNA profiling </a:t>
            </a:r>
          </a:p>
        </p:txBody>
      </p:sp>
      <p:sp>
        <p:nvSpPr>
          <p:cNvPr id="2" name="Slide Number Placeholder 1">
            <a:extLst>
              <a:ext uri="{FF2B5EF4-FFF2-40B4-BE49-F238E27FC236}">
                <a16:creationId xmlns:a16="http://schemas.microsoft.com/office/drawing/2014/main" id="{1ACFC003-F180-104A-4542-E7ACA6069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2F082-2814-4DEB-95A8-FA78D2F4E247}" type="slidenum">
              <a:rPr kumimoji="0" lang="ko-KR" altLang="en-US" sz="1000" b="0" i="0" u="none" strike="noStrike" kern="1200" cap="none" spc="0" normalizeH="0" baseline="0" noProof="0" smtClean="0">
                <a:ln>
                  <a:noFill/>
                </a:ln>
                <a:solidFill>
                  <a:srgbClr val="FFFFFF"/>
                </a:solidFill>
                <a:effectLst/>
                <a:uLnTx/>
                <a:uFillTx/>
                <a:latin typeface="Arial" panose="020B0604020202020204"/>
                <a:ea typeface="굴림" panose="020B0600000101010101" pitchFamily="34" charset="-127"/>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ko-KR" altLang="en-US" sz="1000" b="0" i="0" u="none" strike="noStrike" kern="1200" cap="none" spc="0" normalizeH="0" baseline="0" noProof="0" dirty="0">
              <a:ln>
                <a:noFill/>
              </a:ln>
              <a:solidFill>
                <a:srgbClr val="FFFFFF"/>
              </a:solidFill>
              <a:effectLst/>
              <a:uLnTx/>
              <a:uFillTx/>
              <a:latin typeface="Arial" panose="020B0604020202020204"/>
              <a:ea typeface="굴림" panose="020B0600000101010101" pitchFamily="34" charset="-127"/>
              <a:cs typeface="Arial" panose="020B0604020202020204" pitchFamily="34" charset="0"/>
            </a:endParaRPr>
          </a:p>
        </p:txBody>
      </p:sp>
      <p:sp>
        <p:nvSpPr>
          <p:cNvPr id="16" name="Content Placeholder 3">
            <a:extLst>
              <a:ext uri="{FF2B5EF4-FFF2-40B4-BE49-F238E27FC236}">
                <a16:creationId xmlns:a16="http://schemas.microsoft.com/office/drawing/2014/main" id="{24731FA6-9C51-95E8-EE40-9B9433CBE73B}"/>
              </a:ext>
            </a:extLst>
          </p:cNvPr>
          <p:cNvSpPr txBox="1">
            <a:spLocks/>
          </p:cNvSpPr>
          <p:nvPr/>
        </p:nvSpPr>
        <p:spPr>
          <a:xfrm>
            <a:off x="381000" y="1295400"/>
            <a:ext cx="10972800" cy="5220924"/>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Detection Challenges</a:t>
            </a:r>
          </a:p>
          <a:p>
            <a:pPr marL="342900" marR="0" lvl="0" indent="-342900" algn="l" defTabSz="914400" rtl="0" eaLnBrk="1" fontAlgn="auto" latinLnBrk="0" hangingPunct="1">
              <a:lnSpc>
                <a:spcPct val="100000"/>
              </a:lnSpc>
              <a:spcBef>
                <a:spcPts val="10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Biological: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Detecting certain classes of genomic alterations in ctDNA, such as                           structural variants, large indels, and copy number alterations (specifically deletions)                                presents significant challenges due to the low abundance and fragmented nature.         of ctDNA.</a:t>
            </a:r>
          </a:p>
          <a:p>
            <a:pPr marL="342900" marR="0" lvl="0" indent="-342900" algn="l" defTabSz="914400" rtl="0" eaLnBrk="1" fontAlgn="auto" latinLnBrk="0" hangingPunct="1">
              <a:lnSpc>
                <a:spcPct val="100000"/>
              </a:lnSpc>
              <a:spcBef>
                <a:spcPts val="10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Technical: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Current sequencing technologies may struggle with the sensitivity and                       specificity required for accurate detection of some of these alterations.</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Comprehensive Genomic Landscape</a:t>
            </a:r>
          </a:p>
          <a:p>
            <a:pPr marL="342900" marR="0" lvl="0" indent="-342900" algn="l" defTabSz="914400" rtl="0" eaLnBrk="1" fontAlgn="auto" latinLnBrk="0" hangingPunct="1">
              <a:lnSpc>
                <a:spcPct val="100000"/>
              </a:lnSpc>
              <a:spcBef>
                <a:spcPts val="10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provides a more comprehensive genomic landscape of the entire disease as tissue biopsies are subject to sampling bias.</a:t>
            </a:r>
          </a:p>
          <a:p>
            <a:pPr marL="685800" marR="0" lvl="1" indent="-228600" algn="l" defTabSz="914400" rtl="0" eaLnBrk="1" fontAlgn="auto" latinLnBrk="0" hangingPunct="1">
              <a:lnSpc>
                <a:spcPct val="100000"/>
              </a:lnSpc>
              <a:spcBef>
                <a:spcPts val="50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is superior for detecting certain acquired genomic alterations (e.g. </a:t>
            </a:r>
            <a:r>
              <a:rPr kumimoji="0" lang="en-US" sz="1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ESR1</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mutations).</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Turnaround Time and Feasibility</a:t>
            </a:r>
          </a:p>
          <a:p>
            <a:pPr marL="342900" marR="0" lvl="0" indent="-342900" algn="l" defTabSz="914400" rtl="0" eaLnBrk="1" fontAlgn="auto" latinLnBrk="0" hangingPunct="1">
              <a:lnSpc>
                <a:spcPct val="100000"/>
              </a:lnSpc>
              <a:spcBef>
                <a:spcPts val="10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ctDNA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offers a faster turnaround time and greater feasibility compared to tissue biopsies.</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In-Depth Genomic Analysis</a:t>
            </a:r>
          </a:p>
          <a:p>
            <a:pPr marL="342900" marR="0" lvl="0" indent="-342900" algn="l" defTabSz="914400" rtl="0" eaLnBrk="1" fontAlgn="auto" latinLnBrk="0" hangingPunct="1">
              <a:lnSpc>
                <a:spcPct val="100000"/>
              </a:lnSpc>
              <a:spcBef>
                <a:spcPts val="10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Tissue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can provide a more detailed and in-depth picture of the genomic landscape.</a:t>
            </a:r>
          </a:p>
        </p:txBody>
      </p:sp>
      <p:pic>
        <p:nvPicPr>
          <p:cNvPr id="22" name="Picture 21" descr="A diagram of a person's body&#10;&#10;Description automatically generated">
            <a:extLst>
              <a:ext uri="{FF2B5EF4-FFF2-40B4-BE49-F238E27FC236}">
                <a16:creationId xmlns:a16="http://schemas.microsoft.com/office/drawing/2014/main" id="{74110B57-8227-6CAA-1061-EF061FEE87D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429751" y="508024"/>
            <a:ext cx="2609849" cy="3157747"/>
          </a:xfrm>
          <a:prstGeom prst="rect">
            <a:avLst/>
          </a:prstGeom>
        </p:spPr>
      </p:pic>
    </p:spTree>
    <p:extLst>
      <p:ext uri="{BB962C8B-B14F-4D97-AF65-F5344CB8AC3E}">
        <p14:creationId xmlns:p14="http://schemas.microsoft.com/office/powerpoint/2010/main" val="3653843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11AF4D-E6ED-FC14-A4AE-B76FAF8F2A3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itle 11">
            <a:extLst>
              <a:ext uri="{FF2B5EF4-FFF2-40B4-BE49-F238E27FC236}">
                <a16:creationId xmlns:a16="http://schemas.microsoft.com/office/drawing/2014/main" id="{39168C8F-D306-8AFC-CE58-FE93E149D7E6}"/>
              </a:ext>
            </a:extLst>
          </p:cNvPr>
          <p:cNvSpPr txBox="1">
            <a:spLocks/>
          </p:cNvSpPr>
          <p:nvPr/>
        </p:nvSpPr>
        <p:spPr>
          <a:xfrm>
            <a:off x="609600" y="479869"/>
            <a:ext cx="11662826" cy="815531"/>
          </a:xfrm>
          <a:prstGeom prst="rect">
            <a:avLst/>
          </a:prstGeom>
        </p:spPr>
        <p:txBody>
          <a:bodyPr anchor="ctr">
            <a:norm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50" normalizeH="0" baseline="0" noProof="0" dirty="0">
                <a:ln>
                  <a:noFill/>
                </a:ln>
                <a:effectLst/>
                <a:uLnTx/>
                <a:uFillTx/>
                <a:latin typeface="Arial" panose="020B0604020202020204"/>
                <a:ea typeface="+mj-ea"/>
                <a:cs typeface="+mj-cs"/>
              </a:rPr>
              <a:t>Proposed ctDNA/tissue clinical profiling in metastatic breast cancer </a:t>
            </a:r>
          </a:p>
        </p:txBody>
      </p:sp>
      <p:grpSp>
        <p:nvGrpSpPr>
          <p:cNvPr id="7" name="Group 6">
            <a:extLst>
              <a:ext uri="{FF2B5EF4-FFF2-40B4-BE49-F238E27FC236}">
                <a16:creationId xmlns:a16="http://schemas.microsoft.com/office/drawing/2014/main" id="{18A76A13-6013-D91F-1A6B-D42474BDF0B4}"/>
              </a:ext>
            </a:extLst>
          </p:cNvPr>
          <p:cNvGrpSpPr>
            <a:grpSpLocks noChangeAspect="1"/>
          </p:cNvGrpSpPr>
          <p:nvPr/>
        </p:nvGrpSpPr>
        <p:grpSpPr>
          <a:xfrm>
            <a:off x="118872" y="1219201"/>
            <a:ext cx="11954255" cy="5269466"/>
            <a:chOff x="163102" y="1192710"/>
            <a:chExt cx="12109324" cy="5337820"/>
          </a:xfrm>
        </p:grpSpPr>
        <p:pic>
          <p:nvPicPr>
            <p:cNvPr id="8" name="Picture 7" descr="A diagram of a person's body&#10;&#10;Description automatically generated">
              <a:extLst>
                <a:ext uri="{FF2B5EF4-FFF2-40B4-BE49-F238E27FC236}">
                  <a16:creationId xmlns:a16="http://schemas.microsoft.com/office/drawing/2014/main" id="{B36A788A-CD7A-0D8B-32D8-A9E88E7FD2B9}"/>
                </a:ext>
              </a:extLst>
            </p:cNvPr>
            <p:cNvPicPr>
              <a:picLocks noChangeAspect="1"/>
            </p:cNvPicPr>
            <p:nvPr/>
          </p:nvPicPr>
          <p:blipFill>
            <a:blip r:embed="rId2">
              <a:extLst>
                <a:ext uri="{28A0092B-C50C-407E-A947-70E740481C1C}">
                  <a14:useLocalDpi xmlns:a14="http://schemas.microsoft.com/office/drawing/2010/main" val="0"/>
                </a:ext>
              </a:extLst>
            </a:blip>
            <a:srcRect b="4516"/>
            <a:stretch/>
          </p:blipFill>
          <p:spPr>
            <a:xfrm>
              <a:off x="163102" y="1192710"/>
              <a:ext cx="12109324" cy="5185421"/>
            </a:xfrm>
            <a:prstGeom prst="rect">
              <a:avLst/>
            </a:prstGeom>
          </p:spPr>
        </p:pic>
        <p:sp>
          <p:nvSpPr>
            <p:cNvPr id="4" name="Rectangle 3">
              <a:extLst>
                <a:ext uri="{FF2B5EF4-FFF2-40B4-BE49-F238E27FC236}">
                  <a16:creationId xmlns:a16="http://schemas.microsoft.com/office/drawing/2014/main" id="{8C7A07FF-020A-7899-F650-127B640ECAFE}"/>
                </a:ext>
              </a:extLst>
            </p:cNvPr>
            <p:cNvSpPr/>
            <p:nvPr/>
          </p:nvSpPr>
          <p:spPr>
            <a:xfrm>
              <a:off x="5790060" y="3303640"/>
              <a:ext cx="732905" cy="307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D97234A-892F-01D0-357B-363F6516FCDF}"/>
                </a:ext>
              </a:extLst>
            </p:cNvPr>
            <p:cNvSpPr/>
            <p:nvPr/>
          </p:nvSpPr>
          <p:spPr>
            <a:xfrm>
              <a:off x="9100786" y="3303640"/>
              <a:ext cx="618402" cy="307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CDEDEC2C-300B-36A1-D7E1-A3BE20992848}"/>
                </a:ext>
              </a:extLst>
            </p:cNvPr>
            <p:cNvSpPr/>
            <p:nvPr/>
          </p:nvSpPr>
          <p:spPr>
            <a:xfrm>
              <a:off x="4955458" y="5158930"/>
              <a:ext cx="548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8359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011360-92F1-22B3-19C9-7420E1F259C2}"/>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48" name="Ink 47">
                <a:extLst>
                  <a:ext uri="{FF2B5EF4-FFF2-40B4-BE49-F238E27FC236}">
                    <a16:creationId xmlns:a16="http://schemas.microsoft.com/office/drawing/2014/main" id="{992E1AC1-9485-D4C3-FCAA-C81227580B05}"/>
                  </a:ext>
                </a:extLst>
              </p14:cNvPr>
              <p14:cNvContentPartPr/>
              <p14:nvPr/>
            </p14:nvContentPartPr>
            <p14:xfrm>
              <a:off x="2509213" y="6078866"/>
              <a:ext cx="68154" cy="45676"/>
            </p14:xfrm>
          </p:contentPart>
        </mc:Choice>
        <mc:Fallback xmlns="">
          <p:pic>
            <p:nvPicPr>
              <p:cNvPr id="48" name="Ink 47">
                <a:extLst>
                  <a:ext uri="{FF2B5EF4-FFF2-40B4-BE49-F238E27FC236}">
                    <a16:creationId xmlns:a16="http://schemas.microsoft.com/office/drawing/2014/main" id="{992E1AC1-9485-D4C3-FCAA-C81227580B05}"/>
                  </a:ext>
                </a:extLst>
              </p:cNvPr>
              <p:cNvPicPr/>
              <p:nvPr/>
            </p:nvPicPr>
            <p:blipFill>
              <a:blip r:embed="rId3"/>
              <a:stretch>
                <a:fillRect/>
              </a:stretch>
            </p:blipFill>
            <p:spPr>
              <a:xfrm>
                <a:off x="805363" y="4936966"/>
                <a:ext cx="3407700" cy="2283800"/>
              </a:xfrm>
              <a:prstGeom prst="rect">
                <a:avLst/>
              </a:prstGeom>
            </p:spPr>
          </p:pic>
        </mc:Fallback>
      </mc:AlternateContent>
      <p:cxnSp>
        <p:nvCxnSpPr>
          <p:cNvPr id="49" name="Straight Connector 48">
            <a:extLst>
              <a:ext uri="{FF2B5EF4-FFF2-40B4-BE49-F238E27FC236}">
                <a16:creationId xmlns:a16="http://schemas.microsoft.com/office/drawing/2014/main" id="{080B27B4-4308-FF38-30CF-3629A33D36E3}"/>
              </a:ext>
            </a:extLst>
          </p:cNvPr>
          <p:cNvCxnSpPr>
            <a:cxnSpLocks/>
          </p:cNvCxnSpPr>
          <p:nvPr/>
        </p:nvCxnSpPr>
        <p:spPr>
          <a:xfrm>
            <a:off x="1021232" y="2293566"/>
            <a:ext cx="2606" cy="384070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50" name="Freeform 49">
            <a:extLst>
              <a:ext uri="{FF2B5EF4-FFF2-40B4-BE49-F238E27FC236}">
                <a16:creationId xmlns:a16="http://schemas.microsoft.com/office/drawing/2014/main" id="{495F65C9-B147-D7D2-3274-2F420E21D867}"/>
              </a:ext>
            </a:extLst>
          </p:cNvPr>
          <p:cNvSpPr/>
          <p:nvPr/>
        </p:nvSpPr>
        <p:spPr bwMode="auto">
          <a:xfrm>
            <a:off x="912506" y="2937984"/>
            <a:ext cx="8351528" cy="3255924"/>
          </a:xfrm>
          <a:custGeom>
            <a:avLst/>
            <a:gdLst>
              <a:gd name="connsiteX0" fmla="*/ 0 w 7454685"/>
              <a:gd name="connsiteY0" fmla="*/ 1774225 h 4336476"/>
              <a:gd name="connsiteX1" fmla="*/ 1611824 w 7454685"/>
              <a:gd name="connsiteY1" fmla="*/ 69412 h 4336476"/>
              <a:gd name="connsiteX2" fmla="*/ 3084163 w 7454685"/>
              <a:gd name="connsiteY2" fmla="*/ 3866497 h 4336476"/>
              <a:gd name="connsiteX3" fmla="*/ 7454685 w 7454685"/>
              <a:gd name="connsiteY3" fmla="*/ 4145466 h 4336476"/>
            </a:gdLst>
            <a:ahLst/>
            <a:cxnLst>
              <a:cxn ang="0">
                <a:pos x="connsiteX0" y="connsiteY0"/>
              </a:cxn>
              <a:cxn ang="0">
                <a:pos x="connsiteX1" y="connsiteY1"/>
              </a:cxn>
              <a:cxn ang="0">
                <a:pos x="connsiteX2" y="connsiteY2"/>
              </a:cxn>
              <a:cxn ang="0">
                <a:pos x="connsiteX3" y="connsiteY3"/>
              </a:cxn>
            </a:cxnLst>
            <a:rect l="l" t="t" r="r" b="b"/>
            <a:pathLst>
              <a:path w="7454685" h="4336476">
                <a:moveTo>
                  <a:pt x="0" y="1774225"/>
                </a:moveTo>
                <a:cubicBezTo>
                  <a:pt x="548898" y="747462"/>
                  <a:pt x="1097797" y="-279300"/>
                  <a:pt x="1611824" y="69412"/>
                </a:cubicBezTo>
                <a:cubicBezTo>
                  <a:pt x="2125851" y="418124"/>
                  <a:pt x="2110353" y="3187155"/>
                  <a:pt x="3084163" y="3866497"/>
                </a:cubicBezTo>
                <a:cubicBezTo>
                  <a:pt x="4057973" y="4545839"/>
                  <a:pt x="5756329" y="4345652"/>
                  <a:pt x="7454685" y="4145466"/>
                </a:cubicBez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14817D6B-011A-1ACE-6079-1DF18CB41694}"/>
              </a:ext>
            </a:extLst>
          </p:cNvPr>
          <p:cNvSpPr/>
          <p:nvPr/>
        </p:nvSpPr>
        <p:spPr bwMode="auto">
          <a:xfrm>
            <a:off x="927992" y="2576337"/>
            <a:ext cx="9056974" cy="1860926"/>
          </a:xfrm>
          <a:custGeom>
            <a:avLst/>
            <a:gdLst>
              <a:gd name="connsiteX0" fmla="*/ 0 w 8084375"/>
              <a:gd name="connsiteY0" fmla="*/ 1318077 h 2478517"/>
              <a:gd name="connsiteX1" fmla="*/ 743919 w 8084375"/>
              <a:gd name="connsiteY1" fmla="*/ 721 h 2478517"/>
              <a:gd name="connsiteX2" fmla="*/ 1983783 w 8084375"/>
              <a:gd name="connsiteY2" fmla="*/ 1473060 h 2478517"/>
              <a:gd name="connsiteX3" fmla="*/ 3890075 w 8084375"/>
              <a:gd name="connsiteY3" fmla="*/ 2278972 h 2478517"/>
              <a:gd name="connsiteX4" fmla="*/ 5966848 w 8084375"/>
              <a:gd name="connsiteY4" fmla="*/ 2418457 h 2478517"/>
              <a:gd name="connsiteX5" fmla="*/ 7811146 w 8084375"/>
              <a:gd name="connsiteY5" fmla="*/ 1457562 h 2478517"/>
              <a:gd name="connsiteX6" fmla="*/ 8074617 w 8084375"/>
              <a:gd name="connsiteY6" fmla="*/ 1333576 h 2478517"/>
              <a:gd name="connsiteX7" fmla="*/ 8074617 w 8084375"/>
              <a:gd name="connsiteY7" fmla="*/ 1333576 h 24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4375" h="2478517">
                <a:moveTo>
                  <a:pt x="0" y="1318077"/>
                </a:moveTo>
                <a:cubicBezTo>
                  <a:pt x="206644" y="646484"/>
                  <a:pt x="413289" y="-25109"/>
                  <a:pt x="743919" y="721"/>
                </a:cubicBezTo>
                <a:cubicBezTo>
                  <a:pt x="1074549" y="26551"/>
                  <a:pt x="1459424" y="1093352"/>
                  <a:pt x="1983783" y="1473060"/>
                </a:cubicBezTo>
                <a:cubicBezTo>
                  <a:pt x="2508142" y="1852768"/>
                  <a:pt x="3226231" y="2121406"/>
                  <a:pt x="3890075" y="2278972"/>
                </a:cubicBezTo>
                <a:cubicBezTo>
                  <a:pt x="4553919" y="2436538"/>
                  <a:pt x="5313336" y="2555359"/>
                  <a:pt x="5966848" y="2418457"/>
                </a:cubicBezTo>
                <a:cubicBezTo>
                  <a:pt x="6620360" y="2281555"/>
                  <a:pt x="7459851" y="1638375"/>
                  <a:pt x="7811146" y="1457562"/>
                </a:cubicBezTo>
                <a:cubicBezTo>
                  <a:pt x="8162441" y="1276749"/>
                  <a:pt x="8074617" y="1333576"/>
                  <a:pt x="8074617" y="1333576"/>
                </a:cubicBezTo>
                <a:lnTo>
                  <a:pt x="8074617" y="1333576"/>
                </a:ln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ECD5C005-D12D-F1EA-08F1-A22555B1315C}"/>
              </a:ext>
            </a:extLst>
          </p:cNvPr>
          <p:cNvSpPr txBox="1"/>
          <p:nvPr/>
        </p:nvSpPr>
        <p:spPr>
          <a:xfrm>
            <a:off x="5182694" y="6321944"/>
            <a:ext cx="1312991"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dirty="0">
                <a:ln>
                  <a:noFill/>
                </a:ln>
                <a:solidFill>
                  <a:srgbClr val="002569"/>
                </a:solidFill>
                <a:effectLst/>
                <a:uLnTx/>
                <a:uFillTx/>
                <a:latin typeface="Arial" panose="020B0604020202020204"/>
                <a:ea typeface="+mn-ea"/>
                <a:cs typeface="+mn-cs"/>
              </a:rPr>
              <a:t>time</a:t>
            </a:r>
          </a:p>
        </p:txBody>
      </p:sp>
      <p:sp>
        <p:nvSpPr>
          <p:cNvPr id="53" name="TextBox 52">
            <a:extLst>
              <a:ext uri="{FF2B5EF4-FFF2-40B4-BE49-F238E27FC236}">
                <a16:creationId xmlns:a16="http://schemas.microsoft.com/office/drawing/2014/main" id="{CA7E58FC-D148-5F02-958E-5D2D414684A3}"/>
              </a:ext>
            </a:extLst>
          </p:cNvPr>
          <p:cNvSpPr txBox="1"/>
          <p:nvPr/>
        </p:nvSpPr>
        <p:spPr>
          <a:xfrm rot="16200000">
            <a:off x="-213238" y="3833186"/>
            <a:ext cx="1467833"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dirty="0">
                <a:ln>
                  <a:noFill/>
                </a:ln>
                <a:solidFill>
                  <a:srgbClr val="002569"/>
                </a:solidFill>
                <a:effectLst/>
                <a:uLnTx/>
                <a:uFillTx/>
                <a:latin typeface="Arial" panose="020B0604020202020204"/>
                <a:ea typeface="+mn-ea"/>
                <a:cs typeface="+mn-cs"/>
              </a:rPr>
              <a:t>ctDNA Level</a:t>
            </a:r>
          </a:p>
        </p:txBody>
      </p:sp>
      <p:cxnSp>
        <p:nvCxnSpPr>
          <p:cNvPr id="54" name="Straight Connector 53">
            <a:extLst>
              <a:ext uri="{FF2B5EF4-FFF2-40B4-BE49-F238E27FC236}">
                <a16:creationId xmlns:a16="http://schemas.microsoft.com/office/drawing/2014/main" id="{B4181065-BDAD-8F44-F6FB-3BC8BFC607B9}"/>
              </a:ext>
            </a:extLst>
          </p:cNvPr>
          <p:cNvCxnSpPr>
            <a:cxnSpLocks/>
          </p:cNvCxnSpPr>
          <p:nvPr/>
        </p:nvCxnSpPr>
        <p:spPr>
          <a:xfrm flipH="1">
            <a:off x="1021551" y="6156230"/>
            <a:ext cx="9130077"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A4A8F6-7B91-7FC9-B858-109D24A678A5}"/>
              </a:ext>
            </a:extLst>
          </p:cNvPr>
          <p:cNvCxnSpPr>
            <a:cxnSpLocks/>
          </p:cNvCxnSpPr>
          <p:nvPr/>
        </p:nvCxnSpPr>
        <p:spPr>
          <a:xfrm flipH="1" flipV="1">
            <a:off x="1015644" y="4115962"/>
            <a:ext cx="8898170" cy="50264"/>
          </a:xfrm>
          <a:prstGeom prst="line">
            <a:avLst/>
          </a:prstGeom>
          <a:ln w="19050">
            <a:solidFill>
              <a:srgbClr val="0071C0"/>
            </a:solidFill>
            <a:prstDash val="dash"/>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C756E84-8700-F6CE-8085-80C4E5929A0F}"/>
              </a:ext>
            </a:extLst>
          </p:cNvPr>
          <p:cNvGrpSpPr/>
          <p:nvPr/>
        </p:nvGrpSpPr>
        <p:grpSpPr>
          <a:xfrm>
            <a:off x="1056868" y="4892967"/>
            <a:ext cx="10831415" cy="307648"/>
            <a:chOff x="946695" y="3907548"/>
            <a:chExt cx="10841444" cy="307933"/>
          </a:xfrm>
        </p:grpSpPr>
        <p:cxnSp>
          <p:nvCxnSpPr>
            <p:cNvPr id="57" name="Straight Connector 56">
              <a:extLst>
                <a:ext uri="{FF2B5EF4-FFF2-40B4-BE49-F238E27FC236}">
                  <a16:creationId xmlns:a16="http://schemas.microsoft.com/office/drawing/2014/main" id="{1D1793F3-E981-A35C-C7AC-6E7366C47956}"/>
                </a:ext>
              </a:extLst>
            </p:cNvPr>
            <p:cNvCxnSpPr>
              <a:cxnSpLocks/>
            </p:cNvCxnSpPr>
            <p:nvPr/>
          </p:nvCxnSpPr>
          <p:spPr>
            <a:xfrm flipH="1" flipV="1">
              <a:off x="946695" y="4059275"/>
              <a:ext cx="8695435" cy="7153"/>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7B9D0FA-6111-34EF-7967-ED15BBBFF56F}"/>
                </a:ext>
              </a:extLst>
            </p:cNvPr>
            <p:cNvSpPr txBox="1"/>
            <p:nvPr/>
          </p:nvSpPr>
          <p:spPr>
            <a:xfrm>
              <a:off x="9748771" y="3907548"/>
              <a:ext cx="2039368" cy="307933"/>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ctDNA genotyping LOD</a:t>
              </a:r>
            </a:p>
          </p:txBody>
        </p:sp>
      </p:grpSp>
      <p:sp>
        <p:nvSpPr>
          <p:cNvPr id="59" name="Title 5">
            <a:extLst>
              <a:ext uri="{FF2B5EF4-FFF2-40B4-BE49-F238E27FC236}">
                <a16:creationId xmlns:a16="http://schemas.microsoft.com/office/drawing/2014/main" id="{4D488DC7-658C-9272-D2FE-EFD42EB617F0}"/>
              </a:ext>
            </a:extLst>
          </p:cNvPr>
          <p:cNvSpPr>
            <a:spLocks noGrp="1"/>
          </p:cNvSpPr>
          <p:nvPr>
            <p:ph type="title"/>
          </p:nvPr>
        </p:nvSpPr>
        <p:spPr>
          <a:xfrm>
            <a:off x="640080" y="418360"/>
            <a:ext cx="10972800" cy="1032611"/>
          </a:xfrm>
        </p:spPr>
        <p:txBody>
          <a:bodyPr anchor="ctr">
            <a:normAutofit/>
          </a:bodyPr>
          <a:lstStyle/>
          <a:p>
            <a:pPr algn="l"/>
            <a:r>
              <a:rPr lang="en-US" sz="3200" dirty="0"/>
              <a:t>Can we monitor disease accurately below the ctDNA genotyping LOD thresholds? </a:t>
            </a:r>
          </a:p>
        </p:txBody>
      </p:sp>
      <p:sp>
        <p:nvSpPr>
          <p:cNvPr id="60" name="Freeform 59">
            <a:extLst>
              <a:ext uri="{FF2B5EF4-FFF2-40B4-BE49-F238E27FC236}">
                <a16:creationId xmlns:a16="http://schemas.microsoft.com/office/drawing/2014/main" id="{F6D541BC-7C4D-BC20-8C57-46B7A9A5D36F}"/>
              </a:ext>
            </a:extLst>
          </p:cNvPr>
          <p:cNvSpPr/>
          <p:nvPr/>
        </p:nvSpPr>
        <p:spPr>
          <a:xfrm>
            <a:off x="1110387" y="2500993"/>
            <a:ext cx="6048004" cy="3365324"/>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4841525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591120"/>
              <a:gd name="connsiteX1" fmla="*/ 980684 w 7235687"/>
              <a:gd name="connsiteY1" fmla="*/ 1385192 h 2591120"/>
              <a:gd name="connsiteX2" fmla="*/ 2524539 w 7235687"/>
              <a:gd name="connsiteY2" fmla="*/ 2464905 h 2591120"/>
              <a:gd name="connsiteX3" fmla="*/ 4841525 w 7235687"/>
              <a:gd name="connsiteY3" fmla="*/ 2524539 h 2591120"/>
              <a:gd name="connsiteX4" fmla="*/ 6572312 w 7235687"/>
              <a:gd name="connsiteY4" fmla="*/ 2061944 h 2591120"/>
              <a:gd name="connsiteX5" fmla="*/ 7235687 w 7235687"/>
              <a:gd name="connsiteY5" fmla="*/ 1133061 h 2591120"/>
              <a:gd name="connsiteX6" fmla="*/ 7235687 w 7235687"/>
              <a:gd name="connsiteY6" fmla="*/ 1133061 h 2591120"/>
              <a:gd name="connsiteX0" fmla="*/ 0 w 7235687"/>
              <a:gd name="connsiteY0" fmla="*/ 0 h 2585994"/>
              <a:gd name="connsiteX1" fmla="*/ 980684 w 7235687"/>
              <a:gd name="connsiteY1" fmla="*/ 1385192 h 2585994"/>
              <a:gd name="connsiteX2" fmla="*/ 2524539 w 7235687"/>
              <a:gd name="connsiteY2" fmla="*/ 2464905 h 2585994"/>
              <a:gd name="connsiteX3" fmla="*/ 4841525 w 7235687"/>
              <a:gd name="connsiteY3" fmla="*/ 2524539 h 2585994"/>
              <a:gd name="connsiteX4" fmla="*/ 6429006 w 7235687"/>
              <a:gd name="connsiteY4" fmla="*/ 2145742 h 2585994"/>
              <a:gd name="connsiteX5" fmla="*/ 7235687 w 7235687"/>
              <a:gd name="connsiteY5" fmla="*/ 1133061 h 2585994"/>
              <a:gd name="connsiteX6" fmla="*/ 7235687 w 7235687"/>
              <a:gd name="connsiteY6" fmla="*/ 1133061 h 2585994"/>
              <a:gd name="connsiteX0" fmla="*/ 0 w 7235687"/>
              <a:gd name="connsiteY0" fmla="*/ 0 h 2590255"/>
              <a:gd name="connsiteX1" fmla="*/ 980684 w 7235687"/>
              <a:gd name="connsiteY1" fmla="*/ 1385192 h 2590255"/>
              <a:gd name="connsiteX2" fmla="*/ 2524539 w 7235687"/>
              <a:gd name="connsiteY2" fmla="*/ 2464905 h 2590255"/>
              <a:gd name="connsiteX3" fmla="*/ 4841525 w 7235687"/>
              <a:gd name="connsiteY3" fmla="*/ 2524539 h 2590255"/>
              <a:gd name="connsiteX4" fmla="*/ 6557982 w 7235687"/>
              <a:gd name="connsiteY4" fmla="*/ 2075910 h 2590255"/>
              <a:gd name="connsiteX5" fmla="*/ 7235687 w 7235687"/>
              <a:gd name="connsiteY5" fmla="*/ 1133061 h 2590255"/>
              <a:gd name="connsiteX6" fmla="*/ 7235687 w 7235687"/>
              <a:gd name="connsiteY6" fmla="*/ 1133061 h 2590255"/>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911464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601761"/>
              <a:gd name="connsiteX1" fmla="*/ 980684 w 7235687"/>
              <a:gd name="connsiteY1" fmla="*/ 1385192 h 2601761"/>
              <a:gd name="connsiteX2" fmla="*/ 2768158 w 7235687"/>
              <a:gd name="connsiteY2" fmla="*/ 2478872 h 2601761"/>
              <a:gd name="connsiteX3" fmla="*/ 4841525 w 7235687"/>
              <a:gd name="connsiteY3" fmla="*/ 2524539 h 2601761"/>
              <a:gd name="connsiteX4" fmla="*/ 6658296 w 7235687"/>
              <a:gd name="connsiteY4" fmla="*/ 2020043 h 2601761"/>
              <a:gd name="connsiteX5" fmla="*/ 7235687 w 7235687"/>
              <a:gd name="connsiteY5" fmla="*/ 1133061 h 2601761"/>
              <a:gd name="connsiteX6" fmla="*/ 7235687 w 7235687"/>
              <a:gd name="connsiteY6" fmla="*/ 1133061 h 2601761"/>
              <a:gd name="connsiteX0" fmla="*/ 0 w 7235687"/>
              <a:gd name="connsiteY0" fmla="*/ 0 h 2559534"/>
              <a:gd name="connsiteX1" fmla="*/ 980684 w 7235687"/>
              <a:gd name="connsiteY1" fmla="*/ 1385192 h 2559534"/>
              <a:gd name="connsiteX2" fmla="*/ 2768158 w 7235687"/>
              <a:gd name="connsiteY2" fmla="*/ 2478872 h 2559534"/>
              <a:gd name="connsiteX3" fmla="*/ 4855856 w 7235687"/>
              <a:gd name="connsiteY3" fmla="*/ 2426774 h 2559534"/>
              <a:gd name="connsiteX4" fmla="*/ 6658296 w 7235687"/>
              <a:gd name="connsiteY4" fmla="*/ 2020043 h 2559534"/>
              <a:gd name="connsiteX5" fmla="*/ 7235687 w 7235687"/>
              <a:gd name="connsiteY5" fmla="*/ 1133061 h 2559534"/>
              <a:gd name="connsiteX6" fmla="*/ 7235687 w 7235687"/>
              <a:gd name="connsiteY6" fmla="*/ 1133061 h 2559534"/>
              <a:gd name="connsiteX0" fmla="*/ 0 w 7235687"/>
              <a:gd name="connsiteY0" fmla="*/ 0 h 2617601"/>
              <a:gd name="connsiteX1" fmla="*/ 980684 w 7235687"/>
              <a:gd name="connsiteY1" fmla="*/ 1385192 h 2617601"/>
              <a:gd name="connsiteX2" fmla="*/ 2768158 w 7235687"/>
              <a:gd name="connsiteY2" fmla="*/ 2478872 h 2617601"/>
              <a:gd name="connsiteX3" fmla="*/ 4927509 w 7235687"/>
              <a:gd name="connsiteY3" fmla="*/ 2552472 h 2617601"/>
              <a:gd name="connsiteX4" fmla="*/ 6658296 w 7235687"/>
              <a:gd name="connsiteY4" fmla="*/ 2020043 h 2617601"/>
              <a:gd name="connsiteX5" fmla="*/ 7235687 w 7235687"/>
              <a:gd name="connsiteY5" fmla="*/ 1133061 h 2617601"/>
              <a:gd name="connsiteX6" fmla="*/ 7235687 w 7235687"/>
              <a:gd name="connsiteY6" fmla="*/ 1133061 h 2617601"/>
              <a:gd name="connsiteX0" fmla="*/ 0 w 7235687"/>
              <a:gd name="connsiteY0" fmla="*/ 0 h 2601657"/>
              <a:gd name="connsiteX1" fmla="*/ 980684 w 7235687"/>
              <a:gd name="connsiteY1" fmla="*/ 1385192 h 2601657"/>
              <a:gd name="connsiteX2" fmla="*/ 2768158 w 7235687"/>
              <a:gd name="connsiteY2" fmla="*/ 2478872 h 2601657"/>
              <a:gd name="connsiteX3" fmla="*/ 4927509 w 7235687"/>
              <a:gd name="connsiteY3" fmla="*/ 2552472 h 2601657"/>
              <a:gd name="connsiteX4" fmla="*/ 6658296 w 7235687"/>
              <a:gd name="connsiteY4" fmla="*/ 2020043 h 2601657"/>
              <a:gd name="connsiteX5" fmla="*/ 7235687 w 7235687"/>
              <a:gd name="connsiteY5" fmla="*/ 1133061 h 2601657"/>
              <a:gd name="connsiteX6" fmla="*/ 7235687 w 7235687"/>
              <a:gd name="connsiteY6" fmla="*/ 1133061 h 2601657"/>
              <a:gd name="connsiteX0" fmla="*/ 0 w 7235687"/>
              <a:gd name="connsiteY0" fmla="*/ 0 h 2704265"/>
              <a:gd name="connsiteX1" fmla="*/ 980684 w 7235687"/>
              <a:gd name="connsiteY1" fmla="*/ 1385192 h 2704265"/>
              <a:gd name="connsiteX2" fmla="*/ 2768158 w 7235687"/>
              <a:gd name="connsiteY2" fmla="*/ 2478872 h 2704265"/>
              <a:gd name="connsiteX3" fmla="*/ 4913178 w 7235687"/>
              <a:gd name="connsiteY3" fmla="*/ 2692137 h 2704265"/>
              <a:gd name="connsiteX4" fmla="*/ 6658296 w 7235687"/>
              <a:gd name="connsiteY4" fmla="*/ 2020043 h 2704265"/>
              <a:gd name="connsiteX5" fmla="*/ 7235687 w 7235687"/>
              <a:gd name="connsiteY5" fmla="*/ 1133061 h 2704265"/>
              <a:gd name="connsiteX6" fmla="*/ 7235687 w 7235687"/>
              <a:gd name="connsiteY6" fmla="*/ 1133061 h 2704265"/>
              <a:gd name="connsiteX0" fmla="*/ 0 w 7235687"/>
              <a:gd name="connsiteY0" fmla="*/ 0 h 2626885"/>
              <a:gd name="connsiteX1" fmla="*/ 980684 w 7235687"/>
              <a:gd name="connsiteY1" fmla="*/ 1385192 h 2626885"/>
              <a:gd name="connsiteX2" fmla="*/ 2768158 w 7235687"/>
              <a:gd name="connsiteY2" fmla="*/ 2478872 h 2626885"/>
              <a:gd name="connsiteX3" fmla="*/ 4913178 w 7235687"/>
              <a:gd name="connsiteY3" fmla="*/ 2594372 h 2626885"/>
              <a:gd name="connsiteX4" fmla="*/ 6658296 w 7235687"/>
              <a:gd name="connsiteY4" fmla="*/ 2020043 h 2626885"/>
              <a:gd name="connsiteX5" fmla="*/ 7235687 w 7235687"/>
              <a:gd name="connsiteY5" fmla="*/ 1133061 h 2626885"/>
              <a:gd name="connsiteX6" fmla="*/ 7235687 w 7235687"/>
              <a:gd name="connsiteY6" fmla="*/ 1133061 h 2626885"/>
              <a:gd name="connsiteX0" fmla="*/ 0 w 7235687"/>
              <a:gd name="connsiteY0" fmla="*/ 0 h 2587473"/>
              <a:gd name="connsiteX1" fmla="*/ 980684 w 7235687"/>
              <a:gd name="connsiteY1" fmla="*/ 1385192 h 2587473"/>
              <a:gd name="connsiteX2" fmla="*/ 2768158 w 7235687"/>
              <a:gd name="connsiteY2" fmla="*/ 2478872 h 2587473"/>
              <a:gd name="connsiteX3" fmla="*/ 4956170 w 7235687"/>
              <a:gd name="connsiteY3" fmla="*/ 2524540 h 2587473"/>
              <a:gd name="connsiteX4" fmla="*/ 6658296 w 7235687"/>
              <a:gd name="connsiteY4" fmla="*/ 2020043 h 2587473"/>
              <a:gd name="connsiteX5" fmla="*/ 7235687 w 7235687"/>
              <a:gd name="connsiteY5" fmla="*/ 1133061 h 2587473"/>
              <a:gd name="connsiteX6" fmla="*/ 7235687 w 7235687"/>
              <a:gd name="connsiteY6" fmla="*/ 1133061 h 2587473"/>
              <a:gd name="connsiteX0" fmla="*/ 0 w 7235687"/>
              <a:gd name="connsiteY0" fmla="*/ 0 h 2603441"/>
              <a:gd name="connsiteX1" fmla="*/ 980684 w 7235687"/>
              <a:gd name="connsiteY1" fmla="*/ 1385192 h 2603441"/>
              <a:gd name="connsiteX2" fmla="*/ 2768158 w 7235687"/>
              <a:gd name="connsiteY2" fmla="*/ 2478872 h 2603441"/>
              <a:gd name="connsiteX3" fmla="*/ 4956170 w 7235687"/>
              <a:gd name="connsiteY3" fmla="*/ 2524540 h 2603441"/>
              <a:gd name="connsiteX4" fmla="*/ 6386016 w 7235687"/>
              <a:gd name="connsiteY4" fmla="*/ 1992110 h 2603441"/>
              <a:gd name="connsiteX5" fmla="*/ 7235687 w 7235687"/>
              <a:gd name="connsiteY5" fmla="*/ 1133061 h 2603441"/>
              <a:gd name="connsiteX6" fmla="*/ 7235687 w 7235687"/>
              <a:gd name="connsiteY6" fmla="*/ 1133061 h 2603441"/>
              <a:gd name="connsiteX0" fmla="*/ 0 w 7235687"/>
              <a:gd name="connsiteY0" fmla="*/ 0 h 2570958"/>
              <a:gd name="connsiteX1" fmla="*/ 980684 w 7235687"/>
              <a:gd name="connsiteY1" fmla="*/ 1385192 h 2570958"/>
              <a:gd name="connsiteX2" fmla="*/ 2768158 w 7235687"/>
              <a:gd name="connsiteY2" fmla="*/ 2478872 h 2570958"/>
              <a:gd name="connsiteX3" fmla="*/ 4798534 w 7235687"/>
              <a:gd name="connsiteY3" fmla="*/ 2454707 h 2570958"/>
              <a:gd name="connsiteX4" fmla="*/ 6386016 w 7235687"/>
              <a:gd name="connsiteY4" fmla="*/ 1992110 h 2570958"/>
              <a:gd name="connsiteX5" fmla="*/ 7235687 w 7235687"/>
              <a:gd name="connsiteY5" fmla="*/ 1133061 h 2570958"/>
              <a:gd name="connsiteX6" fmla="*/ 7235687 w 7235687"/>
              <a:gd name="connsiteY6" fmla="*/ 1133061 h 2570958"/>
              <a:gd name="connsiteX0" fmla="*/ 0 w 7235687"/>
              <a:gd name="connsiteY0" fmla="*/ 0 h 2637248"/>
              <a:gd name="connsiteX1" fmla="*/ 980684 w 7235687"/>
              <a:gd name="connsiteY1" fmla="*/ 1385192 h 2637248"/>
              <a:gd name="connsiteX2" fmla="*/ 2768158 w 7235687"/>
              <a:gd name="connsiteY2" fmla="*/ 2478872 h 2637248"/>
              <a:gd name="connsiteX3" fmla="*/ 4827197 w 7235687"/>
              <a:gd name="connsiteY3" fmla="*/ 2580406 h 2637248"/>
              <a:gd name="connsiteX4" fmla="*/ 6386016 w 7235687"/>
              <a:gd name="connsiteY4" fmla="*/ 1992110 h 2637248"/>
              <a:gd name="connsiteX5" fmla="*/ 7235687 w 7235687"/>
              <a:gd name="connsiteY5" fmla="*/ 1133061 h 2637248"/>
              <a:gd name="connsiteX6" fmla="*/ 7235687 w 7235687"/>
              <a:gd name="connsiteY6" fmla="*/ 1133061 h 2637248"/>
              <a:gd name="connsiteX0" fmla="*/ 0 w 7235687"/>
              <a:gd name="connsiteY0" fmla="*/ 0 h 2667290"/>
              <a:gd name="connsiteX1" fmla="*/ 980684 w 7235687"/>
              <a:gd name="connsiteY1" fmla="*/ 1385192 h 2667290"/>
              <a:gd name="connsiteX2" fmla="*/ 2768158 w 7235687"/>
              <a:gd name="connsiteY2" fmla="*/ 2478872 h 2667290"/>
              <a:gd name="connsiteX3" fmla="*/ 4827197 w 7235687"/>
              <a:gd name="connsiteY3" fmla="*/ 2580406 h 2667290"/>
              <a:gd name="connsiteX4" fmla="*/ 6386016 w 7235687"/>
              <a:gd name="connsiteY4" fmla="*/ 1992110 h 2667290"/>
              <a:gd name="connsiteX5" fmla="*/ 7235687 w 7235687"/>
              <a:gd name="connsiteY5" fmla="*/ 1133061 h 2667290"/>
              <a:gd name="connsiteX6" fmla="*/ 7235687 w 7235687"/>
              <a:gd name="connsiteY6" fmla="*/ 1133061 h 2667290"/>
              <a:gd name="connsiteX0" fmla="*/ 0 w 7235687"/>
              <a:gd name="connsiteY0" fmla="*/ 0 h 2614178"/>
              <a:gd name="connsiteX1" fmla="*/ 980684 w 7235687"/>
              <a:gd name="connsiteY1" fmla="*/ 1385192 h 2614178"/>
              <a:gd name="connsiteX2" fmla="*/ 2768158 w 7235687"/>
              <a:gd name="connsiteY2" fmla="*/ 2478872 h 2614178"/>
              <a:gd name="connsiteX3" fmla="*/ 4827197 w 7235687"/>
              <a:gd name="connsiteY3" fmla="*/ 2580406 h 2614178"/>
              <a:gd name="connsiteX4" fmla="*/ 6386016 w 7235687"/>
              <a:gd name="connsiteY4" fmla="*/ 1992110 h 2614178"/>
              <a:gd name="connsiteX5" fmla="*/ 7235687 w 7235687"/>
              <a:gd name="connsiteY5" fmla="*/ 1133061 h 2614178"/>
              <a:gd name="connsiteX6" fmla="*/ 7235687 w 7235687"/>
              <a:gd name="connsiteY6" fmla="*/ 1133061 h 261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14178">
                <a:moveTo>
                  <a:pt x="0" y="0"/>
                </a:moveTo>
                <a:cubicBezTo>
                  <a:pt x="207065" y="371061"/>
                  <a:pt x="519324" y="972047"/>
                  <a:pt x="980684" y="1385192"/>
                </a:cubicBezTo>
                <a:cubicBezTo>
                  <a:pt x="1442044" y="1798337"/>
                  <a:pt x="2127073" y="2279670"/>
                  <a:pt x="2768158" y="2478872"/>
                </a:cubicBezTo>
                <a:cubicBezTo>
                  <a:pt x="3409244" y="2678074"/>
                  <a:pt x="4467840" y="2605667"/>
                  <a:pt x="4827197" y="2580406"/>
                </a:cubicBezTo>
                <a:cubicBezTo>
                  <a:pt x="5186554" y="2555145"/>
                  <a:pt x="5984601" y="2233334"/>
                  <a:pt x="6386016" y="1992110"/>
                </a:cubicBezTo>
                <a:cubicBezTo>
                  <a:pt x="6787431" y="1750886"/>
                  <a:pt x="7235687" y="1133061"/>
                  <a:pt x="7235687" y="1133061"/>
                </a:cubicBezTo>
                <a:lnTo>
                  <a:pt x="7235687" y="1133061"/>
                </a:lnTo>
              </a:path>
            </a:pathLst>
          </a:custGeom>
          <a:noFill/>
          <a:ln w="38100">
            <a:solidFill>
              <a:srgbClr val="E13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B5F40294-8C49-EDF0-42DD-E7CBA5C73A0C}"/>
              </a:ext>
            </a:extLst>
          </p:cNvPr>
          <p:cNvSpPr/>
          <p:nvPr/>
        </p:nvSpPr>
        <p:spPr>
          <a:xfrm>
            <a:off x="1071452" y="2514935"/>
            <a:ext cx="8913514" cy="3593758"/>
          </a:xfrm>
          <a:custGeom>
            <a:avLst/>
            <a:gdLst>
              <a:gd name="connsiteX0" fmla="*/ 0 w 8734425"/>
              <a:gd name="connsiteY0" fmla="*/ 0 h 3086100"/>
              <a:gd name="connsiteX1" fmla="*/ 800100 w 8734425"/>
              <a:gd name="connsiteY1" fmla="*/ 2095500 h 3086100"/>
              <a:gd name="connsiteX2" fmla="*/ 1828800 w 8734425"/>
              <a:gd name="connsiteY2" fmla="*/ 2790825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4425" h="3086100">
                <a:moveTo>
                  <a:pt x="0" y="0"/>
                </a:moveTo>
                <a:cubicBezTo>
                  <a:pt x="247650" y="815181"/>
                  <a:pt x="497609" y="1620258"/>
                  <a:pt x="800100" y="2095500"/>
                </a:cubicBezTo>
                <a:cubicBezTo>
                  <a:pt x="1102591" y="2570742"/>
                  <a:pt x="1526742" y="2768635"/>
                  <a:pt x="1814945" y="2851454"/>
                </a:cubicBezTo>
                <a:cubicBezTo>
                  <a:pt x="2103148" y="2934273"/>
                  <a:pt x="2456728" y="2989842"/>
                  <a:pt x="3609975" y="3028950"/>
                </a:cubicBezTo>
                <a:cubicBezTo>
                  <a:pt x="4763222" y="3068058"/>
                  <a:pt x="8734425" y="3086100"/>
                  <a:pt x="8734425" y="3086100"/>
                </a:cubicBezTo>
                <a:lnTo>
                  <a:pt x="8734425" y="308610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15032856-8FA0-50CD-ADF8-244815BF5901}"/>
              </a:ext>
            </a:extLst>
          </p:cNvPr>
          <p:cNvSpPr/>
          <p:nvPr/>
        </p:nvSpPr>
        <p:spPr>
          <a:xfrm>
            <a:off x="1126531" y="2548104"/>
            <a:ext cx="4144886" cy="2280302"/>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550056"/>
              <a:gd name="connsiteX1" fmla="*/ 834887 w 7235687"/>
              <a:gd name="connsiteY1" fmla="*/ 1152939 h 2550056"/>
              <a:gd name="connsiteX2" fmla="*/ 3047605 w 7235687"/>
              <a:gd name="connsiteY2" fmla="*/ 2304012 h 2550056"/>
              <a:gd name="connsiteX3" fmla="*/ 5486400 w 7235687"/>
              <a:gd name="connsiteY3" fmla="*/ 2524539 h 2550056"/>
              <a:gd name="connsiteX4" fmla="*/ 6758609 w 7235687"/>
              <a:gd name="connsiteY4" fmla="*/ 1908313 h 2550056"/>
              <a:gd name="connsiteX5" fmla="*/ 7235687 w 7235687"/>
              <a:gd name="connsiteY5" fmla="*/ 1133061 h 2550056"/>
              <a:gd name="connsiteX6" fmla="*/ 7235687 w 7235687"/>
              <a:gd name="connsiteY6" fmla="*/ 1133061 h 2550056"/>
              <a:gd name="connsiteX0" fmla="*/ 0 w 7235687"/>
              <a:gd name="connsiteY0" fmla="*/ 0 h 2444377"/>
              <a:gd name="connsiteX1" fmla="*/ 834887 w 7235687"/>
              <a:gd name="connsiteY1" fmla="*/ 1152939 h 2444377"/>
              <a:gd name="connsiteX2" fmla="*/ 3047605 w 7235687"/>
              <a:gd name="connsiteY2" fmla="*/ 2304012 h 2444377"/>
              <a:gd name="connsiteX3" fmla="*/ 5458868 w 7235687"/>
              <a:gd name="connsiteY3" fmla="*/ 2381522 h 2444377"/>
              <a:gd name="connsiteX4" fmla="*/ 6758609 w 7235687"/>
              <a:gd name="connsiteY4" fmla="*/ 1908313 h 2444377"/>
              <a:gd name="connsiteX5" fmla="*/ 7235687 w 7235687"/>
              <a:gd name="connsiteY5" fmla="*/ 1133061 h 2444377"/>
              <a:gd name="connsiteX6" fmla="*/ 7235687 w 7235687"/>
              <a:gd name="connsiteY6" fmla="*/ 1133061 h 2444377"/>
              <a:gd name="connsiteX0" fmla="*/ 0 w 7235687"/>
              <a:gd name="connsiteY0" fmla="*/ 0 h 2451371"/>
              <a:gd name="connsiteX1" fmla="*/ 834887 w 7235687"/>
              <a:gd name="connsiteY1" fmla="*/ 1152939 h 2451371"/>
              <a:gd name="connsiteX2" fmla="*/ 3047605 w 7235687"/>
              <a:gd name="connsiteY2" fmla="*/ 2304012 h 2451371"/>
              <a:gd name="connsiteX3" fmla="*/ 5458868 w 7235687"/>
              <a:gd name="connsiteY3" fmla="*/ 2381522 h 2451371"/>
              <a:gd name="connsiteX4" fmla="*/ 6731081 w 7235687"/>
              <a:gd name="connsiteY4" fmla="*/ 1801050 h 2451371"/>
              <a:gd name="connsiteX5" fmla="*/ 7235687 w 7235687"/>
              <a:gd name="connsiteY5" fmla="*/ 1133061 h 2451371"/>
              <a:gd name="connsiteX6" fmla="*/ 7235687 w 7235687"/>
              <a:gd name="connsiteY6" fmla="*/ 1133061 h 245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451371">
                <a:moveTo>
                  <a:pt x="0" y="0"/>
                </a:moveTo>
                <a:cubicBezTo>
                  <a:pt x="207065" y="371061"/>
                  <a:pt x="326953" y="768937"/>
                  <a:pt x="834887" y="1152939"/>
                </a:cubicBezTo>
                <a:cubicBezTo>
                  <a:pt x="1342821" y="1536941"/>
                  <a:pt x="2276942" y="2099248"/>
                  <a:pt x="3047605" y="2304012"/>
                </a:cubicBezTo>
                <a:cubicBezTo>
                  <a:pt x="3818269" y="2508776"/>
                  <a:pt x="4844955" y="2465349"/>
                  <a:pt x="5458868" y="2381522"/>
                </a:cubicBezTo>
                <a:cubicBezTo>
                  <a:pt x="6072781" y="2297695"/>
                  <a:pt x="6434945" y="2009127"/>
                  <a:pt x="6731081" y="1801050"/>
                </a:cubicBezTo>
                <a:cubicBezTo>
                  <a:pt x="7027217" y="1592973"/>
                  <a:pt x="7235687" y="1133061"/>
                  <a:pt x="7235687" y="1133061"/>
                </a:cubicBezTo>
                <a:lnTo>
                  <a:pt x="7235687" y="1133061"/>
                </a:lnTo>
              </a:path>
            </a:pathLst>
          </a:custGeom>
          <a:noFill/>
          <a:ln w="38100">
            <a:solidFill>
              <a:srgbClr val="014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C4E1B4DF-CCAE-BDFE-A4F2-B80104E12C07}"/>
              </a:ext>
            </a:extLst>
          </p:cNvPr>
          <p:cNvSpPr/>
          <p:nvPr/>
        </p:nvSpPr>
        <p:spPr>
          <a:xfrm>
            <a:off x="1110388" y="2565445"/>
            <a:ext cx="7625579" cy="3415118"/>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582391"/>
              <a:gd name="connsiteX1" fmla="*/ 755381 w 7235687"/>
              <a:gd name="connsiteY1" fmla="*/ 1210464 h 2582391"/>
              <a:gd name="connsiteX2" fmla="*/ 2569971 w 7235687"/>
              <a:gd name="connsiteY2" fmla="*/ 2407381 h 2582391"/>
              <a:gd name="connsiteX3" fmla="*/ 5486400 w 7235687"/>
              <a:gd name="connsiteY3" fmla="*/ 2524539 h 2582391"/>
              <a:gd name="connsiteX4" fmla="*/ 6758609 w 7235687"/>
              <a:gd name="connsiteY4" fmla="*/ 1908313 h 2582391"/>
              <a:gd name="connsiteX5" fmla="*/ 7235687 w 7235687"/>
              <a:gd name="connsiteY5" fmla="*/ 1133061 h 2582391"/>
              <a:gd name="connsiteX6" fmla="*/ 7235687 w 7235687"/>
              <a:gd name="connsiteY6" fmla="*/ 1133061 h 2582391"/>
              <a:gd name="connsiteX0" fmla="*/ 0 w 7235687"/>
              <a:gd name="connsiteY0" fmla="*/ 0 h 2622942"/>
              <a:gd name="connsiteX1" fmla="*/ 755381 w 7235687"/>
              <a:gd name="connsiteY1" fmla="*/ 1210464 h 2622942"/>
              <a:gd name="connsiteX2" fmla="*/ 2513182 w 7235687"/>
              <a:gd name="connsiteY2" fmla="*/ 2484080 h 2622942"/>
              <a:gd name="connsiteX3" fmla="*/ 5486400 w 7235687"/>
              <a:gd name="connsiteY3" fmla="*/ 2524539 h 2622942"/>
              <a:gd name="connsiteX4" fmla="*/ 6758609 w 7235687"/>
              <a:gd name="connsiteY4" fmla="*/ 1908313 h 2622942"/>
              <a:gd name="connsiteX5" fmla="*/ 7235687 w 7235687"/>
              <a:gd name="connsiteY5" fmla="*/ 1133061 h 2622942"/>
              <a:gd name="connsiteX6" fmla="*/ 7235687 w 7235687"/>
              <a:gd name="connsiteY6" fmla="*/ 1133061 h 2622942"/>
              <a:gd name="connsiteX0" fmla="*/ 0 w 7235687"/>
              <a:gd name="connsiteY0" fmla="*/ 0 h 2584659"/>
              <a:gd name="connsiteX1" fmla="*/ 755381 w 7235687"/>
              <a:gd name="connsiteY1" fmla="*/ 1210464 h 2584659"/>
              <a:gd name="connsiteX2" fmla="*/ 2513182 w 7235687"/>
              <a:gd name="connsiteY2" fmla="*/ 2484080 h 2584659"/>
              <a:gd name="connsiteX3" fmla="*/ 5486400 w 7235687"/>
              <a:gd name="connsiteY3" fmla="*/ 2524539 h 2584659"/>
              <a:gd name="connsiteX4" fmla="*/ 6758609 w 7235687"/>
              <a:gd name="connsiteY4" fmla="*/ 1908313 h 2584659"/>
              <a:gd name="connsiteX5" fmla="*/ 7235687 w 7235687"/>
              <a:gd name="connsiteY5" fmla="*/ 1133061 h 2584659"/>
              <a:gd name="connsiteX6" fmla="*/ 7235687 w 7235687"/>
              <a:gd name="connsiteY6" fmla="*/ 1133061 h 2584659"/>
              <a:gd name="connsiteX0" fmla="*/ 0 w 7235687"/>
              <a:gd name="connsiteY0" fmla="*/ 0 h 2578936"/>
              <a:gd name="connsiteX1" fmla="*/ 755381 w 7235687"/>
              <a:gd name="connsiteY1" fmla="*/ 1210464 h 2578936"/>
              <a:gd name="connsiteX2" fmla="*/ 2513182 w 7235687"/>
              <a:gd name="connsiteY2" fmla="*/ 2484080 h 2578936"/>
              <a:gd name="connsiteX3" fmla="*/ 5486400 w 7235687"/>
              <a:gd name="connsiteY3" fmla="*/ 2524539 h 2578936"/>
              <a:gd name="connsiteX4" fmla="*/ 6758609 w 7235687"/>
              <a:gd name="connsiteY4" fmla="*/ 1908313 h 2578936"/>
              <a:gd name="connsiteX5" fmla="*/ 7235687 w 7235687"/>
              <a:gd name="connsiteY5" fmla="*/ 1133061 h 2578936"/>
              <a:gd name="connsiteX6" fmla="*/ 7235687 w 7235687"/>
              <a:gd name="connsiteY6" fmla="*/ 1133061 h 2578936"/>
              <a:gd name="connsiteX0" fmla="*/ 0 w 7235687"/>
              <a:gd name="connsiteY0" fmla="*/ 0 h 2602105"/>
              <a:gd name="connsiteX1" fmla="*/ 857603 w 7235687"/>
              <a:gd name="connsiteY1" fmla="*/ 1536437 h 2602105"/>
              <a:gd name="connsiteX2" fmla="*/ 2513182 w 7235687"/>
              <a:gd name="connsiteY2" fmla="*/ 2484080 h 2602105"/>
              <a:gd name="connsiteX3" fmla="*/ 5486400 w 7235687"/>
              <a:gd name="connsiteY3" fmla="*/ 2524539 h 2602105"/>
              <a:gd name="connsiteX4" fmla="*/ 6758609 w 7235687"/>
              <a:gd name="connsiteY4" fmla="*/ 1908313 h 2602105"/>
              <a:gd name="connsiteX5" fmla="*/ 7235687 w 7235687"/>
              <a:gd name="connsiteY5" fmla="*/ 1133061 h 2602105"/>
              <a:gd name="connsiteX6" fmla="*/ 7235687 w 7235687"/>
              <a:gd name="connsiteY6" fmla="*/ 1133061 h 260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02105">
                <a:moveTo>
                  <a:pt x="0" y="0"/>
                </a:moveTo>
                <a:cubicBezTo>
                  <a:pt x="207065" y="371061"/>
                  <a:pt x="438739" y="1122424"/>
                  <a:pt x="857603" y="1536437"/>
                </a:cubicBezTo>
                <a:cubicBezTo>
                  <a:pt x="1276467" y="1950450"/>
                  <a:pt x="1741716" y="2319396"/>
                  <a:pt x="2513182" y="2484080"/>
                </a:cubicBezTo>
                <a:cubicBezTo>
                  <a:pt x="3284648" y="2648764"/>
                  <a:pt x="4778829" y="2620500"/>
                  <a:pt x="5486400" y="2524539"/>
                </a:cubicBezTo>
                <a:cubicBezTo>
                  <a:pt x="6193971" y="2428578"/>
                  <a:pt x="6467061" y="2140226"/>
                  <a:pt x="6758609" y="1908313"/>
                </a:cubicBezTo>
                <a:cubicBezTo>
                  <a:pt x="7050157" y="1676400"/>
                  <a:pt x="7235687" y="1133061"/>
                  <a:pt x="7235687" y="1133061"/>
                </a:cubicBezTo>
                <a:lnTo>
                  <a:pt x="7235687" y="1133061"/>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1E20EE4B-6199-F4CF-05E7-92BE04D91CC9}"/>
              </a:ext>
            </a:extLst>
          </p:cNvPr>
          <p:cNvSpPr txBox="1"/>
          <p:nvPr/>
        </p:nvSpPr>
        <p:spPr>
          <a:xfrm>
            <a:off x="9919402" y="3958845"/>
            <a:ext cx="2135930" cy="307648"/>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Radiographic POD LOD</a:t>
            </a:r>
          </a:p>
        </p:txBody>
      </p:sp>
      <p:cxnSp>
        <p:nvCxnSpPr>
          <p:cNvPr id="65" name="Straight Connector 64">
            <a:extLst>
              <a:ext uri="{FF2B5EF4-FFF2-40B4-BE49-F238E27FC236}">
                <a16:creationId xmlns:a16="http://schemas.microsoft.com/office/drawing/2014/main" id="{B59CF6FE-1B8C-B0B6-B8DA-015A07D850B1}"/>
              </a:ext>
            </a:extLst>
          </p:cNvPr>
          <p:cNvCxnSpPr>
            <a:cxnSpLocks/>
          </p:cNvCxnSpPr>
          <p:nvPr/>
        </p:nvCxnSpPr>
        <p:spPr>
          <a:xfrm>
            <a:off x="8896821" y="1232978"/>
            <a:ext cx="0" cy="1724932"/>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FF72B4-8ED9-FD11-AF78-1801E1DC460D}"/>
              </a:ext>
            </a:extLst>
          </p:cNvPr>
          <p:cNvCxnSpPr>
            <a:cxnSpLocks/>
          </p:cNvCxnSpPr>
          <p:nvPr/>
        </p:nvCxnSpPr>
        <p:spPr>
          <a:xfrm flipH="1">
            <a:off x="8894536" y="2966029"/>
            <a:ext cx="3146086" cy="0"/>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2A33561C-F857-6DE1-C4E2-CB347CC25B1E}"/>
              </a:ext>
            </a:extLst>
          </p:cNvPr>
          <p:cNvSpPr/>
          <p:nvPr/>
        </p:nvSpPr>
        <p:spPr>
          <a:xfrm>
            <a:off x="8953055" y="1275307"/>
            <a:ext cx="3004109" cy="1535207"/>
          </a:xfrm>
          <a:custGeom>
            <a:avLst/>
            <a:gdLst>
              <a:gd name="connsiteX0" fmla="*/ 0 w 3034146"/>
              <a:gd name="connsiteY0" fmla="*/ 0 h 1246909"/>
              <a:gd name="connsiteX1" fmla="*/ 387928 w 3034146"/>
              <a:gd name="connsiteY1" fmla="*/ 457200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59452 w 3034146"/>
              <a:gd name="connsiteY2" fmla="*/ 1052750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146" h="1246909">
                <a:moveTo>
                  <a:pt x="0" y="0"/>
                </a:moveTo>
                <a:cubicBezTo>
                  <a:pt x="86591" y="145473"/>
                  <a:pt x="148998" y="392188"/>
                  <a:pt x="358907" y="567646"/>
                </a:cubicBezTo>
                <a:cubicBezTo>
                  <a:pt x="568816" y="743104"/>
                  <a:pt x="975215" y="946467"/>
                  <a:pt x="1259452" y="1052750"/>
                </a:cubicBezTo>
                <a:cubicBezTo>
                  <a:pt x="1543689" y="1159033"/>
                  <a:pt x="1768546" y="1172985"/>
                  <a:pt x="2064328" y="1205345"/>
                </a:cubicBezTo>
                <a:cubicBezTo>
                  <a:pt x="2360110" y="1237705"/>
                  <a:pt x="3034146" y="1246909"/>
                  <a:pt x="3034146" y="1246909"/>
                </a:cubicBezTo>
                <a:lnTo>
                  <a:pt x="3034146" y="1246909"/>
                </a:lnTo>
                <a:lnTo>
                  <a:pt x="3034146" y="1246909"/>
                </a:lnTo>
              </a:path>
            </a:pathLst>
          </a:custGeom>
          <a:noFill/>
          <a:ln w="28575">
            <a:solidFill>
              <a:srgbClr val="272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4EA21CB1-605A-9E3D-D2F8-262BF178DBAB}"/>
              </a:ext>
            </a:extLst>
          </p:cNvPr>
          <p:cNvSpPr/>
          <p:nvPr/>
        </p:nvSpPr>
        <p:spPr>
          <a:xfrm rot="3153747">
            <a:off x="8950700" y="1792481"/>
            <a:ext cx="678245" cy="249766"/>
          </a:xfrm>
          <a:prstGeom prst="ellipse">
            <a:avLst/>
          </a:prstGeom>
          <a:solidFill>
            <a:srgbClr val="3F5DB5">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CBE96F07-E846-A168-70C3-A343171EAB6B}"/>
              </a:ext>
            </a:extLst>
          </p:cNvPr>
          <p:cNvSpPr/>
          <p:nvPr/>
        </p:nvSpPr>
        <p:spPr>
          <a:xfrm rot="1882750">
            <a:off x="9558977" y="2277771"/>
            <a:ext cx="678245" cy="249766"/>
          </a:xfrm>
          <a:prstGeom prst="ellipse">
            <a:avLst/>
          </a:prstGeom>
          <a:solidFill>
            <a:srgbClr val="C00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C813BFAB-84D1-AF0B-D57D-C3E0C836902A}"/>
              </a:ext>
            </a:extLst>
          </p:cNvPr>
          <p:cNvSpPr/>
          <p:nvPr/>
        </p:nvSpPr>
        <p:spPr>
          <a:xfrm rot="581368">
            <a:off x="10327767" y="2566445"/>
            <a:ext cx="678245" cy="249766"/>
          </a:xfrm>
          <a:prstGeom prst="ellipse">
            <a:avLst/>
          </a:prstGeom>
          <a:solidFill>
            <a:srgbClr val="FFC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EC4909CF-0BD2-EF9D-2C30-AAA4C3E423AA}"/>
              </a:ext>
            </a:extLst>
          </p:cNvPr>
          <p:cNvSpPr/>
          <p:nvPr/>
        </p:nvSpPr>
        <p:spPr>
          <a:xfrm>
            <a:off x="11260749" y="2677127"/>
            <a:ext cx="678245" cy="249766"/>
          </a:xfrm>
          <a:prstGeom prst="ellipse">
            <a:avLst/>
          </a:prstGeom>
          <a:solidFill>
            <a:srgbClr val="00B05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8F821CC0-2AF2-C3D4-36E8-4C948E1E41B1}"/>
              </a:ext>
            </a:extLst>
          </p:cNvPr>
          <p:cNvSpPr txBox="1"/>
          <p:nvPr/>
        </p:nvSpPr>
        <p:spPr>
          <a:xfrm>
            <a:off x="4874225" y="3340049"/>
            <a:ext cx="145905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Early resistance</a:t>
            </a:r>
          </a:p>
        </p:txBody>
      </p:sp>
      <p:sp>
        <p:nvSpPr>
          <p:cNvPr id="73" name="TextBox 72">
            <a:extLst>
              <a:ext uri="{FF2B5EF4-FFF2-40B4-BE49-F238E27FC236}">
                <a16:creationId xmlns:a16="http://schemas.microsoft.com/office/drawing/2014/main" id="{1203D9BF-3C5D-E945-9BDC-091A0D1E7F14}"/>
              </a:ext>
            </a:extLst>
          </p:cNvPr>
          <p:cNvSpPr txBox="1"/>
          <p:nvPr/>
        </p:nvSpPr>
        <p:spPr>
          <a:xfrm>
            <a:off x="6771968" y="3584992"/>
            <a:ext cx="196399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Intermediate response</a:t>
            </a:r>
          </a:p>
        </p:txBody>
      </p:sp>
      <p:sp>
        <p:nvSpPr>
          <p:cNvPr id="74" name="TextBox 73">
            <a:extLst>
              <a:ext uri="{FF2B5EF4-FFF2-40B4-BE49-F238E27FC236}">
                <a16:creationId xmlns:a16="http://schemas.microsoft.com/office/drawing/2014/main" id="{2B0F66C2-AB0C-4CCF-94B7-80918F430CED}"/>
              </a:ext>
            </a:extLst>
          </p:cNvPr>
          <p:cNvSpPr txBox="1"/>
          <p:nvPr/>
        </p:nvSpPr>
        <p:spPr>
          <a:xfrm>
            <a:off x="8551001" y="3783059"/>
            <a:ext cx="1784463"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Long-term response</a:t>
            </a:r>
          </a:p>
        </p:txBody>
      </p:sp>
      <p:sp>
        <p:nvSpPr>
          <p:cNvPr id="75" name="TextBox 74">
            <a:extLst>
              <a:ext uri="{FF2B5EF4-FFF2-40B4-BE49-F238E27FC236}">
                <a16:creationId xmlns:a16="http://schemas.microsoft.com/office/drawing/2014/main" id="{EE4F1928-91A6-0EBE-773A-C3675EC66235}"/>
              </a:ext>
            </a:extLst>
          </p:cNvPr>
          <p:cNvSpPr txBox="1"/>
          <p:nvPr/>
        </p:nvSpPr>
        <p:spPr>
          <a:xfrm>
            <a:off x="9947598" y="5850555"/>
            <a:ext cx="198483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Outstanding response </a:t>
            </a:r>
          </a:p>
        </p:txBody>
      </p:sp>
      <p:grpSp>
        <p:nvGrpSpPr>
          <p:cNvPr id="76" name="Group 75">
            <a:extLst>
              <a:ext uri="{FF2B5EF4-FFF2-40B4-BE49-F238E27FC236}">
                <a16:creationId xmlns:a16="http://schemas.microsoft.com/office/drawing/2014/main" id="{2CE085E0-93C8-99A9-03AE-406E910D4948}"/>
              </a:ext>
            </a:extLst>
          </p:cNvPr>
          <p:cNvGrpSpPr/>
          <p:nvPr/>
        </p:nvGrpSpPr>
        <p:grpSpPr>
          <a:xfrm>
            <a:off x="4050306" y="2138632"/>
            <a:ext cx="4529410" cy="3074443"/>
            <a:chOff x="4050306" y="2242795"/>
            <a:chExt cx="4529410" cy="3074443"/>
          </a:xfrm>
        </p:grpSpPr>
        <p:sp>
          <p:nvSpPr>
            <p:cNvPr id="77" name="Oval 76">
              <a:extLst>
                <a:ext uri="{FF2B5EF4-FFF2-40B4-BE49-F238E27FC236}">
                  <a16:creationId xmlns:a16="http://schemas.microsoft.com/office/drawing/2014/main" id="{2822EB9B-95D1-5564-5DE5-0C62C801BD87}"/>
                </a:ext>
              </a:extLst>
            </p:cNvPr>
            <p:cNvSpPr/>
            <p:nvPr/>
          </p:nvSpPr>
          <p:spPr>
            <a:xfrm>
              <a:off x="6311900" y="4980194"/>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8650C95B-F87C-B3F3-7CC7-308E268D53B3}"/>
                </a:ext>
              </a:extLst>
            </p:cNvPr>
            <p:cNvSpPr/>
            <p:nvPr/>
          </p:nvSpPr>
          <p:spPr>
            <a:xfrm>
              <a:off x="8102102" y="4976904"/>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63B3B973-C379-20D2-8131-6201381D8C44}"/>
                </a:ext>
              </a:extLst>
            </p:cNvPr>
            <p:cNvSpPr/>
            <p:nvPr/>
          </p:nvSpPr>
          <p:spPr>
            <a:xfrm>
              <a:off x="4050306" y="4733362"/>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0" name="Straight Arrow Connector 79">
              <a:extLst>
                <a:ext uri="{FF2B5EF4-FFF2-40B4-BE49-F238E27FC236}">
                  <a16:creationId xmlns:a16="http://schemas.microsoft.com/office/drawing/2014/main" id="{25C15F4E-E4E4-92C9-B8DB-9D42C16206AA}"/>
                </a:ext>
              </a:extLst>
            </p:cNvPr>
            <p:cNvCxnSpPr>
              <a:cxnSpLocks/>
              <a:stCxn id="83" idx="2"/>
              <a:endCxn id="79" idx="7"/>
            </p:cNvCxnSpPr>
            <p:nvPr/>
          </p:nvCxnSpPr>
          <p:spPr>
            <a:xfrm flipH="1">
              <a:off x="4340197" y="2612127"/>
              <a:ext cx="2742956" cy="217059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49BFDFF-96E7-4585-0832-7C6D63A0170A}"/>
                </a:ext>
              </a:extLst>
            </p:cNvPr>
            <p:cNvCxnSpPr>
              <a:cxnSpLocks/>
              <a:stCxn id="83" idx="2"/>
              <a:endCxn id="77" idx="0"/>
            </p:cNvCxnSpPr>
            <p:nvPr/>
          </p:nvCxnSpPr>
          <p:spPr>
            <a:xfrm flipH="1">
              <a:off x="6481715" y="2612127"/>
              <a:ext cx="601438" cy="236806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9212805-5042-1FC7-D527-A6C8030035B4}"/>
                </a:ext>
              </a:extLst>
            </p:cNvPr>
            <p:cNvCxnSpPr>
              <a:cxnSpLocks/>
              <a:stCxn id="83" idx="2"/>
              <a:endCxn id="78" idx="1"/>
            </p:cNvCxnSpPr>
            <p:nvPr/>
          </p:nvCxnSpPr>
          <p:spPr>
            <a:xfrm>
              <a:off x="7083153" y="2612127"/>
              <a:ext cx="1068687" cy="241413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D2F1F912-720C-60DF-C2D9-C5EBC474CC4F}"/>
                </a:ext>
              </a:extLst>
            </p:cNvPr>
            <p:cNvSpPr txBox="1"/>
            <p:nvPr/>
          </p:nvSpPr>
          <p:spPr>
            <a:xfrm>
              <a:off x="5586589" y="2242795"/>
              <a:ext cx="29931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Detectable by genotyping</a:t>
              </a:r>
            </a:p>
          </p:txBody>
        </p:sp>
      </p:grpSp>
      <p:grpSp>
        <p:nvGrpSpPr>
          <p:cNvPr id="84" name="Group 83">
            <a:extLst>
              <a:ext uri="{FF2B5EF4-FFF2-40B4-BE49-F238E27FC236}">
                <a16:creationId xmlns:a16="http://schemas.microsoft.com/office/drawing/2014/main" id="{A23F55F6-49AE-3F5D-253A-51A1E6B0C4D6}"/>
              </a:ext>
            </a:extLst>
          </p:cNvPr>
          <p:cNvGrpSpPr/>
          <p:nvPr/>
        </p:nvGrpSpPr>
        <p:grpSpPr>
          <a:xfrm>
            <a:off x="2738716" y="2975417"/>
            <a:ext cx="4121205" cy="3053408"/>
            <a:chOff x="2738716" y="3079580"/>
            <a:chExt cx="4121205" cy="3053408"/>
          </a:xfrm>
          <a:solidFill>
            <a:srgbClr val="E65722"/>
          </a:solidFill>
        </p:grpSpPr>
        <p:sp>
          <p:nvSpPr>
            <p:cNvPr id="85" name="Oval 84">
              <a:extLst>
                <a:ext uri="{FF2B5EF4-FFF2-40B4-BE49-F238E27FC236}">
                  <a16:creationId xmlns:a16="http://schemas.microsoft.com/office/drawing/2014/main" id="{0FC4B432-0EFF-3B48-3756-C7C48C9A5D18}"/>
                </a:ext>
              </a:extLst>
            </p:cNvPr>
            <p:cNvSpPr/>
            <p:nvPr/>
          </p:nvSpPr>
          <p:spPr>
            <a:xfrm>
              <a:off x="6520292" y="5795944"/>
              <a:ext cx="339629" cy="337044"/>
            </a:xfrm>
            <a:prstGeom prst="ellipse">
              <a:avLst/>
            </a:prstGeom>
            <a:grp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9FA1FCA9-AF67-7692-01F8-86D9A9A1EA4A}"/>
                </a:ext>
              </a:extLst>
            </p:cNvPr>
            <p:cNvSpPr/>
            <p:nvPr/>
          </p:nvSpPr>
          <p:spPr>
            <a:xfrm>
              <a:off x="5013288" y="5721791"/>
              <a:ext cx="339629" cy="337044"/>
            </a:xfrm>
            <a:prstGeom prst="ellipse">
              <a:avLst/>
            </a:prstGeom>
            <a:grp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87" name="Straight Arrow Connector 86">
              <a:extLst>
                <a:ext uri="{FF2B5EF4-FFF2-40B4-BE49-F238E27FC236}">
                  <a16:creationId xmlns:a16="http://schemas.microsoft.com/office/drawing/2014/main" id="{D6DE53A5-2CD4-B5E5-4936-614306C922D0}"/>
                </a:ext>
              </a:extLst>
            </p:cNvPr>
            <p:cNvCxnSpPr>
              <a:cxnSpLocks/>
              <a:stCxn id="89" idx="2"/>
              <a:endCxn id="86" idx="0"/>
            </p:cNvCxnSpPr>
            <p:nvPr/>
          </p:nvCxnSpPr>
          <p:spPr>
            <a:xfrm>
              <a:off x="3638963" y="3448912"/>
              <a:ext cx="1544140" cy="2272879"/>
            </a:xfrm>
            <a:prstGeom prst="straightConnector1">
              <a:avLst/>
            </a:prstGeom>
            <a:grpFill/>
            <a:ln w="57150">
              <a:solidFill>
                <a:srgbClr val="E6572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9C552CA-AB69-B150-CC9D-AA709F346A1C}"/>
                </a:ext>
              </a:extLst>
            </p:cNvPr>
            <p:cNvCxnSpPr>
              <a:cxnSpLocks/>
              <a:stCxn id="89" idx="2"/>
              <a:endCxn id="85" idx="0"/>
            </p:cNvCxnSpPr>
            <p:nvPr/>
          </p:nvCxnSpPr>
          <p:spPr>
            <a:xfrm>
              <a:off x="3638963" y="3448912"/>
              <a:ext cx="3051144" cy="2347032"/>
            </a:xfrm>
            <a:prstGeom prst="straightConnector1">
              <a:avLst/>
            </a:prstGeom>
            <a:grpFill/>
            <a:ln w="57150">
              <a:solidFill>
                <a:srgbClr val="E65722"/>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54A515E3-3ED5-A2B0-89F8-DB6AC6EC3635}"/>
                </a:ext>
              </a:extLst>
            </p:cNvPr>
            <p:cNvSpPr txBox="1"/>
            <p:nvPr/>
          </p:nvSpPr>
          <p:spPr>
            <a:xfrm>
              <a:off x="2738716" y="3079580"/>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65722"/>
                  </a:solidFill>
                  <a:effectLst/>
                  <a:uLnTx/>
                  <a:uFillTx/>
                  <a:latin typeface="Arial" panose="020B0604020202020204" pitchFamily="34" charset="0"/>
                  <a:ea typeface="+mn-ea"/>
                  <a:cs typeface="Arial" panose="020B0604020202020204" pitchFamily="34" charset="0"/>
                </a:rPr>
                <a:t>False Negative</a:t>
              </a:r>
            </a:p>
          </p:txBody>
        </p:sp>
      </p:grpSp>
      <p:sp>
        <p:nvSpPr>
          <p:cNvPr id="2" name="Oval 1">
            <a:extLst>
              <a:ext uri="{FF2B5EF4-FFF2-40B4-BE49-F238E27FC236}">
                <a16:creationId xmlns:a16="http://schemas.microsoft.com/office/drawing/2014/main" id="{749D9590-7D50-78A6-BFD4-68391E6E746E}"/>
              </a:ext>
            </a:extLst>
          </p:cNvPr>
          <p:cNvSpPr/>
          <p:nvPr/>
        </p:nvSpPr>
        <p:spPr>
          <a:xfrm>
            <a:off x="3260931" y="5786883"/>
            <a:ext cx="339629" cy="337044"/>
          </a:xfrm>
          <a:prstGeom prst="ellipse">
            <a:avLst/>
          </a:prstGeom>
          <a:solidFill>
            <a:srgbClr val="E65722"/>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 name="Straight Arrow Connector 2">
            <a:extLst>
              <a:ext uri="{FF2B5EF4-FFF2-40B4-BE49-F238E27FC236}">
                <a16:creationId xmlns:a16="http://schemas.microsoft.com/office/drawing/2014/main" id="{68198E4C-B855-AB82-B862-2D497726CEEE}"/>
              </a:ext>
            </a:extLst>
          </p:cNvPr>
          <p:cNvCxnSpPr>
            <a:cxnSpLocks/>
            <a:stCxn id="89" idx="2"/>
            <a:endCxn id="2" idx="0"/>
          </p:cNvCxnSpPr>
          <p:nvPr/>
        </p:nvCxnSpPr>
        <p:spPr>
          <a:xfrm flipH="1">
            <a:off x="3430746" y="3344749"/>
            <a:ext cx="208217" cy="2442134"/>
          </a:xfrm>
          <a:prstGeom prst="straightConnector1">
            <a:avLst/>
          </a:prstGeom>
          <a:ln w="57150">
            <a:solidFill>
              <a:srgbClr val="E65722"/>
            </a:solidFill>
            <a:tailEnd type="triangle"/>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A42CF36C-650B-34B0-B9DE-151AA56AD8BA}"/>
              </a:ext>
            </a:extLst>
          </p:cNvPr>
          <p:cNvSpPr/>
          <p:nvPr/>
        </p:nvSpPr>
        <p:spPr>
          <a:xfrm rot="905717">
            <a:off x="1198333" y="1631652"/>
            <a:ext cx="2138098" cy="1276928"/>
          </a:xfrm>
          <a:custGeom>
            <a:avLst/>
            <a:gdLst>
              <a:gd name="connsiteX0" fmla="*/ 0 w 2000250"/>
              <a:gd name="connsiteY0" fmla="*/ 1190625 h 1353066"/>
              <a:gd name="connsiteX1" fmla="*/ 352425 w 2000250"/>
              <a:gd name="connsiteY1" fmla="*/ 1352550 h 1353066"/>
              <a:gd name="connsiteX2" fmla="*/ 1200150 w 2000250"/>
              <a:gd name="connsiteY2" fmla="*/ 1143000 h 1353066"/>
              <a:gd name="connsiteX3" fmla="*/ 1752600 w 2000250"/>
              <a:gd name="connsiteY3" fmla="*/ 552450 h 1353066"/>
              <a:gd name="connsiteX4" fmla="*/ 2000250 w 2000250"/>
              <a:gd name="connsiteY4" fmla="*/ 0 h 1353066"/>
              <a:gd name="connsiteX5" fmla="*/ 2000250 w 2000250"/>
              <a:gd name="connsiteY5" fmla="*/ 0 h 1353066"/>
              <a:gd name="connsiteX0" fmla="*/ 0 w 2000250"/>
              <a:gd name="connsiteY0" fmla="*/ 1219200 h 1354222"/>
              <a:gd name="connsiteX1" fmla="*/ 352425 w 2000250"/>
              <a:gd name="connsiteY1" fmla="*/ 1352550 h 1354222"/>
              <a:gd name="connsiteX2" fmla="*/ 1200150 w 2000250"/>
              <a:gd name="connsiteY2" fmla="*/ 1143000 h 1354222"/>
              <a:gd name="connsiteX3" fmla="*/ 1752600 w 2000250"/>
              <a:gd name="connsiteY3" fmla="*/ 552450 h 1354222"/>
              <a:gd name="connsiteX4" fmla="*/ 2000250 w 2000250"/>
              <a:gd name="connsiteY4" fmla="*/ 0 h 1354222"/>
              <a:gd name="connsiteX5" fmla="*/ 2000250 w 2000250"/>
              <a:gd name="connsiteY5" fmla="*/ 0 h 1354222"/>
              <a:gd name="connsiteX0" fmla="*/ 0 w 2000250"/>
              <a:gd name="connsiteY0" fmla="*/ 1219200 h 1368875"/>
              <a:gd name="connsiteX1" fmla="*/ 566911 w 2000250"/>
              <a:gd name="connsiteY1" fmla="*/ 1367482 h 1368875"/>
              <a:gd name="connsiteX2" fmla="*/ 1200150 w 2000250"/>
              <a:gd name="connsiteY2" fmla="*/ 1143000 h 1368875"/>
              <a:gd name="connsiteX3" fmla="*/ 1752600 w 2000250"/>
              <a:gd name="connsiteY3" fmla="*/ 552450 h 1368875"/>
              <a:gd name="connsiteX4" fmla="*/ 2000250 w 2000250"/>
              <a:gd name="connsiteY4" fmla="*/ 0 h 1368875"/>
              <a:gd name="connsiteX5" fmla="*/ 2000250 w 2000250"/>
              <a:gd name="connsiteY5" fmla="*/ 0 h 136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0" h="1368875">
                <a:moveTo>
                  <a:pt x="0" y="1219200"/>
                </a:moveTo>
                <a:cubicBezTo>
                  <a:pt x="76200" y="1304131"/>
                  <a:pt x="366886" y="1380182"/>
                  <a:pt x="566911" y="1367482"/>
                </a:cubicBezTo>
                <a:cubicBezTo>
                  <a:pt x="766936" y="1354782"/>
                  <a:pt x="1002535" y="1278839"/>
                  <a:pt x="1200150" y="1143000"/>
                </a:cubicBezTo>
                <a:cubicBezTo>
                  <a:pt x="1397765" y="1007161"/>
                  <a:pt x="1619250" y="742950"/>
                  <a:pt x="1752600" y="552450"/>
                </a:cubicBezTo>
                <a:cubicBezTo>
                  <a:pt x="1885950" y="361950"/>
                  <a:pt x="2000250" y="0"/>
                  <a:pt x="2000250" y="0"/>
                </a:cubicBezTo>
                <a:lnTo>
                  <a:pt x="2000250" y="0"/>
                </a:lnTo>
              </a:path>
            </a:pathLst>
          </a:cu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162455B-C1A3-6581-43DE-2507C1841D0D}"/>
              </a:ext>
            </a:extLst>
          </p:cNvPr>
          <p:cNvSpPr txBox="1"/>
          <p:nvPr/>
        </p:nvSpPr>
        <p:spPr>
          <a:xfrm>
            <a:off x="3467799" y="1703276"/>
            <a:ext cx="166744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Primary resistance</a:t>
            </a:r>
          </a:p>
        </p:txBody>
      </p:sp>
    </p:spTree>
    <p:extLst>
      <p:ext uri="{BB962C8B-B14F-4D97-AF65-F5344CB8AC3E}">
        <p14:creationId xmlns:p14="http://schemas.microsoft.com/office/powerpoint/2010/main" val="292151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C71D08-A752-8444-9D59-0AC9388D8022}"/>
              </a:ext>
            </a:extLst>
          </p:cNvPr>
          <p:cNvSpPr>
            <a:spLocks noGrp="1"/>
          </p:cNvSpPr>
          <p:nvPr>
            <p:ph type="title"/>
          </p:nvPr>
        </p:nvSpPr>
        <p:spPr>
          <a:xfrm>
            <a:off x="838200" y="381001"/>
            <a:ext cx="10515600" cy="709087"/>
          </a:xfrm>
        </p:spPr>
        <p:txBody>
          <a:bodyPr>
            <a:normAutofit/>
          </a:bodyPr>
          <a:lstStyle/>
          <a:p>
            <a:pPr algn="ctr"/>
            <a:r>
              <a:rPr lang="en-US" dirty="0">
                <a:solidFill>
                  <a:schemeClr val="tx1"/>
                </a:solidFill>
              </a:rPr>
              <a:t>Modern landscape of precision oncology</a:t>
            </a:r>
          </a:p>
        </p:txBody>
      </p:sp>
      <p:pic>
        <p:nvPicPr>
          <p:cNvPr id="5" name="Picture 2">
            <a:extLst>
              <a:ext uri="{FF2B5EF4-FFF2-40B4-BE49-F238E27FC236}">
                <a16:creationId xmlns:a16="http://schemas.microsoft.com/office/drawing/2014/main" id="{62AC777C-0FDF-B74B-9193-9E0B88BCA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727" y="1090088"/>
            <a:ext cx="5646546" cy="5444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12B017-9D0E-FF49-B337-26B5F3885BDE}"/>
              </a:ext>
            </a:extLst>
          </p:cNvPr>
          <p:cNvSpPr txBox="1"/>
          <p:nvPr/>
        </p:nvSpPr>
        <p:spPr>
          <a:xfrm>
            <a:off x="4590801" y="6581001"/>
            <a:ext cx="3010440" cy="276999"/>
          </a:xfrm>
          <a:prstGeom prst="rect">
            <a:avLst/>
          </a:prstGeom>
        </p:spPr>
        <p:txBody>
          <a:bodyPr vert="horz" wrap="none" lIns="0" tIns="4572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Hyman DM et al. </a:t>
            </a:r>
            <a:r>
              <a:rPr kumimoji="0" lang="en-US" sz="1200" b="0" i="1" u="none" strike="noStrike" kern="1200" cap="none" spc="0" normalizeH="0" baseline="0" noProof="0" dirty="0">
                <a:ln>
                  <a:noFill/>
                </a:ln>
                <a:effectLst/>
                <a:uLnTx/>
                <a:uFillTx/>
                <a:latin typeface="Arial" panose="020B0604020202020204"/>
                <a:ea typeface="+mn-ea"/>
                <a:cs typeface="+mn-cs"/>
              </a:rPr>
              <a:t>Cell. </a:t>
            </a:r>
            <a:r>
              <a:rPr kumimoji="0" lang="en-US" sz="1200" b="0" u="none" strike="noStrike" kern="1200" cap="none" spc="0" normalizeH="0" baseline="0" noProof="0" dirty="0">
                <a:ln>
                  <a:noFill/>
                </a:ln>
                <a:effectLst/>
                <a:uLnTx/>
                <a:uFillTx/>
                <a:latin typeface="Arial" panose="020B0604020202020204"/>
                <a:ea typeface="+mn-ea"/>
                <a:cs typeface="+mn-cs"/>
              </a:rPr>
              <a:t>2017;168(4):584-599.</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634946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A2FC3B-3861-7D8D-0669-80252E2CFAC8}"/>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757EC21-5A89-C82D-DB9C-4A1873295BE6}"/>
              </a:ext>
            </a:extLst>
          </p:cNvPr>
          <p:cNvSpPr>
            <a:spLocks noGrp="1"/>
          </p:cNvSpPr>
          <p:nvPr>
            <p:ph type="title"/>
          </p:nvPr>
        </p:nvSpPr>
        <p:spPr>
          <a:xfrm>
            <a:off x="4013152" y="473433"/>
            <a:ext cx="8178848" cy="1371600"/>
          </a:xfrm>
        </p:spPr>
        <p:txBody>
          <a:bodyPr/>
          <a:lstStyle/>
          <a:p>
            <a:pPr algn="ctr"/>
            <a:r>
              <a:rPr lang="en-US" dirty="0"/>
              <a:t>MRD ctDNA assays</a:t>
            </a:r>
            <a:br>
              <a:rPr lang="en-US" dirty="0"/>
            </a:br>
            <a:endParaRPr lang="en-US" dirty="0"/>
          </a:p>
        </p:txBody>
      </p:sp>
      <p:sp>
        <p:nvSpPr>
          <p:cNvPr id="5" name="Slide Number Placeholder 4">
            <a:extLst>
              <a:ext uri="{FF2B5EF4-FFF2-40B4-BE49-F238E27FC236}">
                <a16:creationId xmlns:a16="http://schemas.microsoft.com/office/drawing/2014/main" id="{6CC1F2EA-54FE-1E28-9787-223B213653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2F082-2814-4DEB-95A8-FA78D2F4E247}" type="slidenum">
              <a:rPr kumimoji="0" lang="ko-KR" altLang="en-US" sz="1000" b="0" i="0" u="none" strike="noStrike" kern="1200" cap="none" spc="0" normalizeH="0" baseline="0" noProof="0" smtClean="0">
                <a:ln>
                  <a:noFill/>
                </a:ln>
                <a:solidFill>
                  <a:srgbClr val="FFFFFF"/>
                </a:solidFill>
                <a:effectLst/>
                <a:uLnTx/>
                <a:uFillTx/>
                <a:latin typeface="Arial" panose="020B0604020202020204"/>
                <a:ea typeface="굴림" panose="020B0600000101010101" pitchFamily="34" charset="-127"/>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ko-KR" altLang="en-US" sz="1000" b="0" i="0" u="none" strike="noStrike" kern="1200" cap="none" spc="0" normalizeH="0" baseline="0" noProof="0" dirty="0">
              <a:ln>
                <a:noFill/>
              </a:ln>
              <a:solidFill>
                <a:srgbClr val="FFFFFF"/>
              </a:solidFill>
              <a:effectLst/>
              <a:uLnTx/>
              <a:uFillTx/>
              <a:latin typeface="Arial" panose="020B0604020202020204"/>
              <a:ea typeface="굴림" panose="020B0600000101010101" pitchFamily="34" charset="-127"/>
              <a:cs typeface="Arial" panose="020B0604020202020204" pitchFamily="34" charset="0"/>
            </a:endParaRPr>
          </a:p>
        </p:txBody>
      </p:sp>
      <p:grpSp>
        <p:nvGrpSpPr>
          <p:cNvPr id="6" name="Group 5">
            <a:extLst>
              <a:ext uri="{FF2B5EF4-FFF2-40B4-BE49-F238E27FC236}">
                <a16:creationId xmlns:a16="http://schemas.microsoft.com/office/drawing/2014/main" id="{AAE153EC-78C3-DE3B-CBB0-36403DF1DBBE}"/>
              </a:ext>
            </a:extLst>
          </p:cNvPr>
          <p:cNvGrpSpPr/>
          <p:nvPr/>
        </p:nvGrpSpPr>
        <p:grpSpPr>
          <a:xfrm>
            <a:off x="3767385" y="1422382"/>
            <a:ext cx="7748027" cy="4821850"/>
            <a:chOff x="5921245" y="1175598"/>
            <a:chExt cx="9364524" cy="5441499"/>
          </a:xfrm>
        </p:grpSpPr>
        <p:sp>
          <p:nvSpPr>
            <p:cNvPr id="7" name="Rectangle 6">
              <a:extLst>
                <a:ext uri="{FF2B5EF4-FFF2-40B4-BE49-F238E27FC236}">
                  <a16:creationId xmlns:a16="http://schemas.microsoft.com/office/drawing/2014/main" id="{CCB59784-5886-5734-DA88-377339378075}"/>
                </a:ext>
              </a:extLst>
            </p:cNvPr>
            <p:cNvSpPr/>
            <p:nvPr/>
          </p:nvSpPr>
          <p:spPr>
            <a:xfrm>
              <a:off x="5921245" y="1391799"/>
              <a:ext cx="5623151" cy="44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7AB65C08-4D50-995C-7547-541CDD565960}"/>
                </a:ext>
              </a:extLst>
            </p:cNvPr>
            <p:cNvGrpSpPr/>
            <p:nvPr/>
          </p:nvGrpSpPr>
          <p:grpSpPr>
            <a:xfrm>
              <a:off x="6553516" y="1175598"/>
              <a:ext cx="8732253" cy="5441499"/>
              <a:chOff x="9335688" y="181083"/>
              <a:chExt cx="8732253" cy="5441499"/>
            </a:xfrm>
          </p:grpSpPr>
          <p:sp>
            <p:nvSpPr>
              <p:cNvPr id="9" name="TextBox 8">
                <a:extLst>
                  <a:ext uri="{FF2B5EF4-FFF2-40B4-BE49-F238E27FC236}">
                    <a16:creationId xmlns:a16="http://schemas.microsoft.com/office/drawing/2014/main" id="{5C016472-C4D0-1EF0-D086-329DF39D8238}"/>
                  </a:ext>
                </a:extLst>
              </p:cNvPr>
              <p:cNvSpPr txBox="1"/>
              <p:nvPr/>
            </p:nvSpPr>
            <p:spPr>
              <a:xfrm>
                <a:off x="15768894" y="5284132"/>
                <a:ext cx="2299047" cy="3125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Wan et al, Cell Med 2022</a:t>
                </a:r>
              </a:p>
            </p:txBody>
          </p:sp>
          <p:pic>
            <p:nvPicPr>
              <p:cNvPr id="10" name="Picture 9" descr="Diagram&#10;&#10;Description automatically generated">
                <a:extLst>
                  <a:ext uri="{FF2B5EF4-FFF2-40B4-BE49-F238E27FC236}">
                    <a16:creationId xmlns:a16="http://schemas.microsoft.com/office/drawing/2014/main" id="{86156FB1-D6F9-620B-1C80-D638E456AEF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335688" y="181083"/>
                <a:ext cx="4990880" cy="2412565"/>
              </a:xfrm>
              <a:prstGeom prst="rect">
                <a:avLst/>
              </a:prstGeom>
            </p:spPr>
          </p:pic>
          <p:pic>
            <p:nvPicPr>
              <p:cNvPr id="11" name="Picture 10" descr="Diagram&#10;&#10;Description automatically generated">
                <a:extLst>
                  <a:ext uri="{FF2B5EF4-FFF2-40B4-BE49-F238E27FC236}">
                    <a16:creationId xmlns:a16="http://schemas.microsoft.com/office/drawing/2014/main" id="{742B0900-35AA-06B3-BEF8-35F9B183CB3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21670" y="3447595"/>
                <a:ext cx="3980575" cy="2174987"/>
              </a:xfrm>
              <a:prstGeom prst="rect">
                <a:avLst/>
              </a:prstGeom>
            </p:spPr>
          </p:pic>
        </p:grpSp>
      </p:grpSp>
      <p:grpSp>
        <p:nvGrpSpPr>
          <p:cNvPr id="14" name="Group 13">
            <a:extLst>
              <a:ext uri="{FF2B5EF4-FFF2-40B4-BE49-F238E27FC236}">
                <a16:creationId xmlns:a16="http://schemas.microsoft.com/office/drawing/2014/main" id="{1E6EAFD1-D522-933B-48E3-BC6DE0433C04}"/>
              </a:ext>
            </a:extLst>
          </p:cNvPr>
          <p:cNvGrpSpPr/>
          <p:nvPr/>
        </p:nvGrpSpPr>
        <p:grpSpPr>
          <a:xfrm>
            <a:off x="8419872" y="1935886"/>
            <a:ext cx="3772128" cy="3669784"/>
            <a:chOff x="2909871" y="1354693"/>
            <a:chExt cx="5417092" cy="4817507"/>
          </a:xfrm>
        </p:grpSpPr>
        <p:pic>
          <p:nvPicPr>
            <p:cNvPr id="15" name="Picture 14" descr="Diagram&#10;&#10;Description automatically generated">
              <a:extLst>
                <a:ext uri="{FF2B5EF4-FFF2-40B4-BE49-F238E27FC236}">
                  <a16:creationId xmlns:a16="http://schemas.microsoft.com/office/drawing/2014/main" id="{ED706AA5-8E93-3475-C74A-A4B27415408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83503" y="1371600"/>
              <a:ext cx="5243460" cy="4800600"/>
            </a:xfrm>
            <a:prstGeom prst="rect">
              <a:avLst/>
            </a:prstGeom>
          </p:spPr>
        </p:pic>
        <p:sp>
          <p:nvSpPr>
            <p:cNvPr id="16" name="Rectangle 15">
              <a:extLst>
                <a:ext uri="{FF2B5EF4-FFF2-40B4-BE49-F238E27FC236}">
                  <a16:creationId xmlns:a16="http://schemas.microsoft.com/office/drawing/2014/main" id="{BDDEF2C3-76B6-2908-E9F3-DC0915BA5AFA}"/>
                </a:ext>
              </a:extLst>
            </p:cNvPr>
            <p:cNvSpPr/>
            <p:nvPr/>
          </p:nvSpPr>
          <p:spPr>
            <a:xfrm>
              <a:off x="2909871" y="1354693"/>
              <a:ext cx="636194" cy="583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aphicFrame>
        <p:nvGraphicFramePr>
          <p:cNvPr id="17" name="Table 16">
            <a:extLst>
              <a:ext uri="{FF2B5EF4-FFF2-40B4-BE49-F238E27FC236}">
                <a16:creationId xmlns:a16="http://schemas.microsoft.com/office/drawing/2014/main" id="{5F48DA21-D889-71AB-DED4-5AC57F639002}"/>
              </a:ext>
            </a:extLst>
          </p:cNvPr>
          <p:cNvGraphicFramePr>
            <a:graphicFrameLocks noGrp="1"/>
          </p:cNvGraphicFramePr>
          <p:nvPr/>
        </p:nvGraphicFramePr>
        <p:xfrm>
          <a:off x="179962" y="3578994"/>
          <a:ext cx="3833190" cy="2590800"/>
        </p:xfrm>
        <a:graphic>
          <a:graphicData uri="http://schemas.openxmlformats.org/drawingml/2006/table">
            <a:tbl>
              <a:tblPr firstRow="1" bandRow="1">
                <a:tableStyleId>{B301B821-A1FF-4177-AEE7-76D212191A09}</a:tableStyleId>
              </a:tblPr>
              <a:tblGrid>
                <a:gridCol w="3833190">
                  <a:extLst>
                    <a:ext uri="{9D8B030D-6E8A-4147-A177-3AD203B41FA5}">
                      <a16:colId xmlns:a16="http://schemas.microsoft.com/office/drawing/2014/main" val="1190339573"/>
                    </a:ext>
                  </a:extLst>
                </a:gridCol>
              </a:tblGrid>
              <a:tr h="264080">
                <a:tc>
                  <a:txBody>
                    <a:bodyPr/>
                    <a:lstStyle/>
                    <a:p>
                      <a:pPr algn="ctr"/>
                      <a:r>
                        <a:rPr lang="en-US" sz="1400" dirty="0"/>
                        <a:t>Tumor Naïve</a:t>
                      </a:r>
                      <a:endParaRPr lang="en-US" sz="1400" dirty="0">
                        <a:latin typeface="Arial" panose="020B0604020202020204" pitchFamily="34" charset="0"/>
                        <a:cs typeface="Arial" panose="020B0604020202020204" pitchFamily="34" charset="0"/>
                      </a:endParaRPr>
                    </a:p>
                  </a:txBody>
                  <a:tcPr>
                    <a:solidFill>
                      <a:srgbClr val="002557"/>
                    </a:solidFill>
                  </a:tcPr>
                </a:tc>
                <a:extLst>
                  <a:ext uri="{0D108BD9-81ED-4DB2-BD59-A6C34878D82A}">
                    <a16:rowId xmlns:a16="http://schemas.microsoft.com/office/drawing/2014/main" val="1174481981"/>
                  </a:ext>
                </a:extLst>
              </a:tr>
              <a:tr h="456139">
                <a:tc>
                  <a:txBody>
                    <a:bodyPr/>
                    <a:lstStyle/>
                    <a:p>
                      <a:r>
                        <a:rPr lang="en-US" sz="1400" dirty="0">
                          <a:latin typeface="Arial" panose="020B0604020202020204" pitchFamily="34" charset="0"/>
                          <a:cs typeface="Arial" panose="020B0604020202020204" pitchFamily="34" charset="0"/>
                        </a:rPr>
                        <a:t>Based on copy number, fragment size or methylome </a:t>
                      </a:r>
                    </a:p>
                  </a:txBody>
                  <a:tcPr/>
                </a:tc>
                <a:extLst>
                  <a:ext uri="{0D108BD9-81ED-4DB2-BD59-A6C34878D82A}">
                    <a16:rowId xmlns:a16="http://schemas.microsoft.com/office/drawing/2014/main" val="3485991799"/>
                  </a:ext>
                </a:extLst>
              </a:tr>
              <a:tr h="264080">
                <a:tc>
                  <a:txBody>
                    <a:bodyPr/>
                    <a:lstStyle/>
                    <a:p>
                      <a:r>
                        <a:rPr lang="en-US" sz="1400" b="1" dirty="0"/>
                        <a:t>Fast / No Tumor Tissue</a:t>
                      </a:r>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86382587"/>
                  </a:ext>
                </a:extLst>
              </a:tr>
              <a:tr h="264080">
                <a:tc>
                  <a:txBody>
                    <a:bodyPr/>
                    <a:lstStyle/>
                    <a:p>
                      <a:r>
                        <a:rPr lang="en-US" sz="1400" dirty="0"/>
                        <a:t>Generally, lower sensitivity and specificity </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7253043"/>
                  </a:ext>
                </a:extLst>
              </a:tr>
              <a:tr h="714062">
                <a:tc>
                  <a:txBody>
                    <a:bodyPr/>
                    <a:lstStyle/>
                    <a:p>
                      <a:pPr marL="285750" indent="-285750">
                        <a:buFont typeface="Arial"/>
                        <a:buChar char="•"/>
                      </a:pPr>
                      <a:r>
                        <a:rPr lang="en-US" sz="1400" b="1" dirty="0"/>
                        <a:t>Minimal residual disease detection</a:t>
                      </a:r>
                    </a:p>
                    <a:p>
                      <a:pPr marL="285750" lvl="0" indent="-285750">
                        <a:buFont typeface="Arial"/>
                        <a:buChar char="•"/>
                      </a:pPr>
                      <a:r>
                        <a:rPr lang="en-US" sz="1400" b="0" dirty="0"/>
                        <a:t>Surveillance</a:t>
                      </a:r>
                    </a:p>
                    <a:p>
                      <a:pPr marL="285750" lvl="0" indent="-285750">
                        <a:buFont typeface="Arial"/>
                        <a:buChar char="•"/>
                      </a:pPr>
                      <a:r>
                        <a:rPr lang="en-US" sz="1400" b="0" dirty="0"/>
                        <a:t>Provide more accurate ctDNA fraction than targeted panels</a:t>
                      </a:r>
                      <a:endParaRPr lang="en-US" sz="1400" dirty="0">
                        <a:latin typeface="Arial" panose="020B0604020202020204" pitchFamily="34" charset="0"/>
                        <a:cs typeface="Arial" panose="020B0604020202020204" pitchFamily="34" charset="0"/>
                      </a:endParaRPr>
                    </a:p>
                    <a:p>
                      <a:pPr marL="285750" lvl="0" indent="-285750">
                        <a:buFont typeface="Arial"/>
                        <a:buChar char="•"/>
                      </a:pPr>
                      <a:r>
                        <a:rPr lang="en-US" sz="1400" dirty="0">
                          <a:solidFill>
                            <a:schemeClr val="tx1"/>
                          </a:solidFill>
                        </a:rPr>
                        <a:t>Screening</a:t>
                      </a:r>
                      <a:endParaRPr lang="en-US"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0451566"/>
                  </a:ext>
                </a:extLst>
              </a:tr>
            </a:tbl>
          </a:graphicData>
        </a:graphic>
      </p:graphicFrame>
      <p:graphicFrame>
        <p:nvGraphicFramePr>
          <p:cNvPr id="18" name="Table 17">
            <a:extLst>
              <a:ext uri="{FF2B5EF4-FFF2-40B4-BE49-F238E27FC236}">
                <a16:creationId xmlns:a16="http://schemas.microsoft.com/office/drawing/2014/main" id="{CA4AC8A1-A827-F7B7-8E59-6899BB570D8D}"/>
              </a:ext>
            </a:extLst>
          </p:cNvPr>
          <p:cNvGraphicFramePr>
            <a:graphicFrameLocks noGrp="1"/>
          </p:cNvGraphicFramePr>
          <p:nvPr/>
        </p:nvGraphicFramePr>
        <p:xfrm>
          <a:off x="179963" y="868632"/>
          <a:ext cx="3833189" cy="2575560"/>
        </p:xfrm>
        <a:graphic>
          <a:graphicData uri="http://schemas.openxmlformats.org/drawingml/2006/table">
            <a:tbl>
              <a:tblPr firstRow="1" bandRow="1">
                <a:tableStyleId>{B301B821-A1FF-4177-AEE7-76D212191A09}</a:tableStyleId>
              </a:tblPr>
              <a:tblGrid>
                <a:gridCol w="3833189">
                  <a:extLst>
                    <a:ext uri="{9D8B030D-6E8A-4147-A177-3AD203B41FA5}">
                      <a16:colId xmlns:a16="http://schemas.microsoft.com/office/drawing/2014/main" val="3819799717"/>
                    </a:ext>
                  </a:extLst>
                </a:gridCol>
              </a:tblGrid>
              <a:tr h="370840">
                <a:tc>
                  <a:txBody>
                    <a:bodyPr/>
                    <a:lstStyle/>
                    <a:p>
                      <a:pPr algn="ctr"/>
                      <a:r>
                        <a:rPr lang="en-US" sz="1400" dirty="0"/>
                        <a:t>Tumor Informed</a:t>
                      </a:r>
                      <a:endParaRPr lang="en-US" sz="1400" dirty="0">
                        <a:latin typeface="Arial" panose="020B0604020202020204" pitchFamily="34" charset="0"/>
                        <a:cs typeface="Arial" panose="020B0604020202020204" pitchFamily="34" charset="0"/>
                      </a:endParaRPr>
                    </a:p>
                  </a:txBody>
                  <a:tcPr>
                    <a:solidFill>
                      <a:srgbClr val="002557"/>
                    </a:solidFill>
                  </a:tcPr>
                </a:tc>
                <a:extLst>
                  <a:ext uri="{0D108BD9-81ED-4DB2-BD59-A6C34878D82A}">
                    <a16:rowId xmlns:a16="http://schemas.microsoft.com/office/drawing/2014/main" val="2222229542"/>
                  </a:ext>
                </a:extLst>
              </a:tr>
              <a:tr h="370840">
                <a:tc>
                  <a:txBody>
                    <a:bodyPr/>
                    <a:lstStyle/>
                    <a:p>
                      <a:r>
                        <a:rPr lang="en-US" sz="1400" dirty="0"/>
                        <a:t>Identify mutations in tumor tissue</a:t>
                      </a:r>
                    </a:p>
                    <a:p>
                      <a:pPr lvl="0">
                        <a:buNone/>
                      </a:pPr>
                      <a:r>
                        <a:rPr lang="en-US" sz="1400" dirty="0"/>
                        <a:t>=&gt; track in plasma (personalized panel)</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5568501"/>
                  </a:ext>
                </a:extLst>
              </a:tr>
              <a:tr h="370840">
                <a:tc>
                  <a:txBody>
                    <a:bodyPr/>
                    <a:lstStyle/>
                    <a:p>
                      <a:r>
                        <a:rPr lang="en-US" sz="1400" b="1" dirty="0"/>
                        <a:t>Generally higher Sensitivity/Specificity</a:t>
                      </a:r>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5270026"/>
                  </a:ext>
                </a:extLst>
              </a:tr>
              <a:tr h="370840">
                <a:tc>
                  <a:txBody>
                    <a:bodyPr/>
                    <a:lstStyle/>
                    <a:p>
                      <a:r>
                        <a:rPr lang="en-US" sz="1400" dirty="0"/>
                        <a:t>Requires Tumor Tissue (timely first result)</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8612572"/>
                  </a:ext>
                </a:extLst>
              </a:tr>
              <a:tr h="370840">
                <a:tc>
                  <a:txBody>
                    <a:bodyPr/>
                    <a:lstStyle/>
                    <a:p>
                      <a:pPr marL="285750" indent="-285750">
                        <a:buFont typeface="Arial"/>
                        <a:buChar char="•"/>
                      </a:pPr>
                      <a:r>
                        <a:rPr lang="en-US" sz="1400" b="1" dirty="0"/>
                        <a:t>Minimal residual disease detection</a:t>
                      </a:r>
                    </a:p>
                    <a:p>
                      <a:pPr marL="285750" lvl="0" indent="-285750">
                        <a:buFont typeface="Arial"/>
                        <a:buChar char="•"/>
                      </a:pPr>
                      <a:r>
                        <a:rPr lang="en-US" sz="1400" b="0" dirty="0"/>
                        <a:t>Surveillance</a:t>
                      </a:r>
                    </a:p>
                    <a:p>
                      <a:pPr marL="285750" lvl="0" indent="-285750">
                        <a:buFont typeface="Arial"/>
                        <a:buChar char="•"/>
                      </a:pPr>
                      <a:r>
                        <a:rPr lang="en-US" sz="1400" b="0" dirty="0"/>
                        <a:t>Provide more accurate ctDNA fraction with utility for disease</a:t>
                      </a:r>
                      <a:r>
                        <a:rPr lang="en-US" sz="1400" dirty="0"/>
                        <a:t> monitoring</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3679484"/>
                  </a:ext>
                </a:extLst>
              </a:tr>
            </a:tbl>
          </a:graphicData>
        </a:graphic>
      </p:graphicFrame>
    </p:spTree>
    <p:extLst>
      <p:ext uri="{BB962C8B-B14F-4D97-AF65-F5344CB8AC3E}">
        <p14:creationId xmlns:p14="http://schemas.microsoft.com/office/powerpoint/2010/main" val="3843179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6B18D8-5A96-9B30-9BD9-855401F86EE6}"/>
              </a:ext>
            </a:extLst>
          </p:cNvPr>
          <p:cNvSpPr/>
          <p:nvPr/>
        </p:nvSpPr>
        <p:spPr>
          <a:xfrm>
            <a:off x="10838825" y="418844"/>
            <a:ext cx="1353175" cy="6439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41BB5526-2768-024C-ABE2-06303A6CEC0E}"/>
              </a:ext>
            </a:extLst>
          </p:cNvPr>
          <p:cNvSpPr>
            <a:spLocks noGrp="1"/>
          </p:cNvSpPr>
          <p:nvPr>
            <p:ph type="body" idx="12"/>
          </p:nvPr>
        </p:nvSpPr>
        <p:spPr>
          <a:xfrm>
            <a:off x="533400" y="622593"/>
            <a:ext cx="6327506" cy="295276"/>
          </a:xfrm>
        </p:spPr>
        <p:txBody>
          <a:bodyPr>
            <a:normAutofit fontScale="85000" lnSpcReduction="20000"/>
          </a:bodyPr>
          <a:lstStyle/>
          <a:p>
            <a:r>
              <a:rPr lang="en-US" dirty="0" err="1">
                <a:latin typeface="Arial" panose="020B0604020202020204" pitchFamily="34" charset="0"/>
                <a:cs typeface="Arial" panose="020B0604020202020204" pitchFamily="34" charset="0"/>
              </a:rPr>
              <a:t>PhasED</a:t>
            </a:r>
            <a:r>
              <a:rPr lang="en-US" dirty="0">
                <a:latin typeface="Arial" panose="020B0604020202020204" pitchFamily="34" charset="0"/>
                <a:cs typeface="Arial" panose="020B0604020202020204" pitchFamily="34" charset="0"/>
              </a:rPr>
              <a:t>-seq</a:t>
            </a:r>
          </a:p>
        </p:txBody>
      </p:sp>
      <p:sp>
        <p:nvSpPr>
          <p:cNvPr id="6" name="TextBox 5">
            <a:extLst>
              <a:ext uri="{FF2B5EF4-FFF2-40B4-BE49-F238E27FC236}">
                <a16:creationId xmlns:a16="http://schemas.microsoft.com/office/drawing/2014/main" id="{7AB63970-F0E1-49CD-968C-BC86A73C2E8A}"/>
              </a:ext>
            </a:extLst>
          </p:cNvPr>
          <p:cNvSpPr txBox="1"/>
          <p:nvPr/>
        </p:nvSpPr>
        <p:spPr>
          <a:xfrm>
            <a:off x="512063" y="6396335"/>
            <a:ext cx="7817921" cy="461665"/>
          </a:xfrm>
          <a:prstGeom prst="rect">
            <a:avLst/>
          </a:prstGeom>
          <a:noFill/>
        </p:spPr>
        <p:txBody>
          <a:bodyPr wrap="square" rtlCol="0">
            <a:spAutoFit/>
          </a:bodyPr>
          <a:lstStyle/>
          <a:p>
            <a:pPr defTabSz="914354">
              <a:defRPr/>
            </a:pPr>
            <a:r>
              <a:rPr lang="en-US" sz="1200" dirty="0">
                <a:solidFill>
                  <a:prstClr val="black"/>
                </a:solidFill>
                <a:latin typeface="Arial" panose="020B0604020202020204" pitchFamily="34" charset="0"/>
                <a:cs typeface="Arial" panose="020B0604020202020204" pitchFamily="34" charset="0"/>
              </a:rPr>
              <a:t>Kurtz DM et al. </a:t>
            </a:r>
            <a:r>
              <a:rPr lang="en-US" sz="1200" i="1" dirty="0">
                <a:solidFill>
                  <a:prstClr val="black"/>
                </a:solidFill>
                <a:latin typeface="Arial" panose="020B0604020202020204" pitchFamily="34" charset="0"/>
                <a:cs typeface="Arial" panose="020B0604020202020204" pitchFamily="34" charset="0"/>
              </a:rPr>
              <a:t>Nat </a:t>
            </a:r>
            <a:r>
              <a:rPr lang="en-US" sz="1200" i="1" dirty="0" err="1">
                <a:solidFill>
                  <a:prstClr val="black"/>
                </a:solidFill>
                <a:latin typeface="Arial" panose="020B0604020202020204" pitchFamily="34" charset="0"/>
                <a:cs typeface="Arial" panose="020B0604020202020204" pitchFamily="34" charset="0"/>
              </a:rPr>
              <a:t>Biotechnol</a:t>
            </a:r>
            <a:r>
              <a:rPr lang="en-US" sz="1200" i="1" dirty="0">
                <a:solidFill>
                  <a:prstClr val="black"/>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2021;39(21):1537-47. </a:t>
            </a:r>
          </a:p>
          <a:p>
            <a:pPr defTabSz="914354">
              <a:defRPr/>
            </a:pPr>
            <a:r>
              <a:rPr lang="en-US" sz="1200" dirty="0" err="1">
                <a:solidFill>
                  <a:prstClr val="black"/>
                </a:solidFill>
                <a:latin typeface="Arial" panose="020B0604020202020204" pitchFamily="34" charset="0"/>
                <a:cs typeface="Arial" panose="020B0604020202020204" pitchFamily="34" charset="0"/>
              </a:rPr>
              <a:t>Cabel</a:t>
            </a:r>
            <a:r>
              <a:rPr lang="en-US" sz="1200" dirty="0">
                <a:solidFill>
                  <a:prstClr val="black"/>
                </a:solidFill>
                <a:latin typeface="Arial" panose="020B0604020202020204" pitchFamily="34" charset="0"/>
                <a:cs typeface="Arial" panose="020B0604020202020204" pitchFamily="34" charset="0"/>
              </a:rPr>
              <a:t> et al. ESMO 2024, </a:t>
            </a:r>
            <a:r>
              <a:rPr lang="en-US" sz="1200" i="1" dirty="0">
                <a:solidFill>
                  <a:prstClr val="black"/>
                </a:solidFill>
                <a:latin typeface="Arial" panose="020B0604020202020204" pitchFamily="34" charset="0"/>
                <a:cs typeface="Arial" panose="020B0604020202020204" pitchFamily="34" charset="0"/>
              </a:rPr>
              <a:t>unpublished data.</a:t>
            </a:r>
          </a:p>
        </p:txBody>
      </p:sp>
      <p:pic>
        <p:nvPicPr>
          <p:cNvPr id="13" name="Picture 2" descr="Fig. 1">
            <a:extLst>
              <a:ext uri="{FF2B5EF4-FFF2-40B4-BE49-F238E27FC236}">
                <a16:creationId xmlns:a16="http://schemas.microsoft.com/office/drawing/2014/main" id="{A6EB5A20-A7BB-C646-A0CE-20EFC1BE53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848600" y="600975"/>
            <a:ext cx="3211307" cy="2031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iagram of a dna sequence&#10;&#10;Description automatically generated">
            <a:extLst>
              <a:ext uri="{FF2B5EF4-FFF2-40B4-BE49-F238E27FC236}">
                <a16:creationId xmlns:a16="http://schemas.microsoft.com/office/drawing/2014/main" id="{E5E1370A-9986-265D-5039-99F5B4FA8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49" y="1429403"/>
            <a:ext cx="6004469" cy="4966932"/>
          </a:xfrm>
          <a:prstGeom prst="rect">
            <a:avLst/>
          </a:prstGeom>
        </p:spPr>
      </p:pic>
      <p:pic>
        <p:nvPicPr>
          <p:cNvPr id="16" name="Picture 15" descr="A graph with blue dots&#10;&#10;Description automatically generated">
            <a:extLst>
              <a:ext uri="{FF2B5EF4-FFF2-40B4-BE49-F238E27FC236}">
                <a16:creationId xmlns:a16="http://schemas.microsoft.com/office/drawing/2014/main" id="{212FAD2A-8A42-5676-DD5F-31612FAA5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388" y="2632022"/>
            <a:ext cx="4982095" cy="4110992"/>
          </a:xfrm>
          <a:prstGeom prst="rect">
            <a:avLst/>
          </a:prstGeom>
        </p:spPr>
      </p:pic>
      <p:sp>
        <p:nvSpPr>
          <p:cNvPr id="2" name="TextBox 1">
            <a:extLst>
              <a:ext uri="{FF2B5EF4-FFF2-40B4-BE49-F238E27FC236}">
                <a16:creationId xmlns:a16="http://schemas.microsoft.com/office/drawing/2014/main" id="{10980AC0-F4D7-07B4-6BD4-8552683EC13C}"/>
              </a:ext>
            </a:extLst>
          </p:cNvPr>
          <p:cNvSpPr txBox="1"/>
          <p:nvPr/>
        </p:nvSpPr>
        <p:spPr>
          <a:xfrm>
            <a:off x="8097079" y="5332252"/>
            <a:ext cx="2367956" cy="461665"/>
          </a:xfrm>
          <a:prstGeom prst="rect">
            <a:avLst/>
          </a:prstGeom>
          <a:noFill/>
        </p:spPr>
        <p:txBody>
          <a:bodyPr wrap="none" rtlCol="0">
            <a:spAutoFit/>
          </a:bodyPr>
          <a:lstStyle/>
          <a:p>
            <a:pPr algn="l"/>
            <a:r>
              <a:rPr lang="en-US" sz="2400" dirty="0">
                <a:solidFill>
                  <a:srgbClr val="272524"/>
                </a:solidFill>
              </a:rPr>
              <a:t>LOD95=0.3ppm</a:t>
            </a:r>
          </a:p>
        </p:txBody>
      </p:sp>
      <p:sp>
        <p:nvSpPr>
          <p:cNvPr id="4" name="Title 3">
            <a:extLst>
              <a:ext uri="{FF2B5EF4-FFF2-40B4-BE49-F238E27FC236}">
                <a16:creationId xmlns:a16="http://schemas.microsoft.com/office/drawing/2014/main" id="{F695CD8F-B3BC-A642-ED52-D45125E8A21D}"/>
              </a:ext>
            </a:extLst>
          </p:cNvPr>
          <p:cNvSpPr>
            <a:spLocks noGrp="1"/>
          </p:cNvSpPr>
          <p:nvPr>
            <p:ph type="title"/>
          </p:nvPr>
        </p:nvSpPr>
        <p:spPr/>
        <p:txBody>
          <a:bodyPr>
            <a:normAutofit/>
          </a:bodyPr>
          <a:lstStyle/>
          <a:p>
            <a:pPr algn="l"/>
            <a:r>
              <a:rPr lang="en-US" sz="2400" dirty="0"/>
              <a:t>Detection at the level of &lt;1 PPM is possible</a:t>
            </a:r>
          </a:p>
        </p:txBody>
      </p:sp>
    </p:spTree>
    <p:extLst>
      <p:ext uri="{BB962C8B-B14F-4D97-AF65-F5344CB8AC3E}">
        <p14:creationId xmlns:p14="http://schemas.microsoft.com/office/powerpoint/2010/main" val="1108628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1496E3-61C3-A99E-A51C-C8E2294BDB30}"/>
              </a:ext>
            </a:extLst>
          </p:cNvPr>
          <p:cNvSpPr>
            <a:spLocks noGrp="1"/>
          </p:cNvSpPr>
          <p:nvPr>
            <p:ph type="title"/>
          </p:nvPr>
        </p:nvSpPr>
        <p:spPr>
          <a:xfrm>
            <a:off x="990601" y="931440"/>
            <a:ext cx="6781800" cy="555813"/>
          </a:xfrm>
        </p:spPr>
        <p:txBody>
          <a:bodyPr>
            <a:noAutofit/>
          </a:bodyPr>
          <a:lstStyle/>
          <a:p>
            <a:pPr algn="l"/>
            <a:r>
              <a:rPr lang="en-US" sz="2400" dirty="0">
                <a:latin typeface="Arial" panose="020B0604020202020204" pitchFamily="34" charset="0"/>
                <a:cs typeface="Arial" panose="020B0604020202020204" pitchFamily="34" charset="0"/>
              </a:rPr>
              <a:t>ctDNA dynamics in early-stage breast cancer </a:t>
            </a:r>
          </a:p>
        </p:txBody>
      </p:sp>
      <p:sp>
        <p:nvSpPr>
          <p:cNvPr id="11" name="Text Placeholder 10">
            <a:extLst>
              <a:ext uri="{FF2B5EF4-FFF2-40B4-BE49-F238E27FC236}">
                <a16:creationId xmlns:a16="http://schemas.microsoft.com/office/drawing/2014/main" id="{41BB5526-2768-024C-ABE2-06303A6CEC0E}"/>
              </a:ext>
            </a:extLst>
          </p:cNvPr>
          <p:cNvSpPr>
            <a:spLocks noGrp="1"/>
          </p:cNvSpPr>
          <p:nvPr>
            <p:ph type="body" idx="12"/>
          </p:nvPr>
        </p:nvSpPr>
        <p:spPr>
          <a:xfrm>
            <a:off x="1007578" y="708773"/>
            <a:ext cx="11184422" cy="295276"/>
          </a:xfrm>
        </p:spPr>
        <p:txBody>
          <a:bodyPr>
            <a:normAutofit fontScale="85000" lnSpcReduction="20000"/>
          </a:bodyPr>
          <a:lstStyle/>
          <a:p>
            <a:r>
              <a:rPr lang="en-US" dirty="0">
                <a:latin typeface="Arial" panose="020B0604020202020204" pitchFamily="34" charset="0"/>
                <a:cs typeface="Arial" panose="020B0604020202020204" pitchFamily="34" charset="0"/>
              </a:rPr>
              <a:t>MSK-LINC Breast</a:t>
            </a:r>
          </a:p>
        </p:txBody>
      </p:sp>
      <p:sp>
        <p:nvSpPr>
          <p:cNvPr id="6" name="TextBox 5">
            <a:extLst>
              <a:ext uri="{FF2B5EF4-FFF2-40B4-BE49-F238E27FC236}">
                <a16:creationId xmlns:a16="http://schemas.microsoft.com/office/drawing/2014/main" id="{7AB63970-F0E1-49CD-968C-BC86A73C2E8A}"/>
              </a:ext>
            </a:extLst>
          </p:cNvPr>
          <p:cNvSpPr txBox="1"/>
          <p:nvPr/>
        </p:nvSpPr>
        <p:spPr>
          <a:xfrm>
            <a:off x="461556" y="6468445"/>
            <a:ext cx="7817921" cy="307777"/>
          </a:xfrm>
          <a:prstGeom prst="rect">
            <a:avLst/>
          </a:prstGeom>
          <a:noFill/>
        </p:spPr>
        <p:txBody>
          <a:bodyPr wrap="square" rtlCol="0">
            <a:spAutoFit/>
          </a:bodyPr>
          <a:lstStyle/>
          <a:p>
            <a:pPr defTabSz="914354">
              <a:defRPr/>
            </a:pPr>
            <a:r>
              <a:rPr lang="en-US" sz="1400" dirty="0">
                <a:solidFill>
                  <a:prstClr val="black"/>
                </a:solidFill>
                <a:latin typeface="Arial" panose="020B0604020202020204" pitchFamily="34" charset="0"/>
                <a:cs typeface="Arial" panose="020B0604020202020204" pitchFamily="34" charset="0"/>
              </a:rPr>
              <a:t>Cabel et al. ESMO 2024, </a:t>
            </a:r>
            <a:r>
              <a:rPr lang="en-US" sz="1400" i="1" dirty="0">
                <a:solidFill>
                  <a:prstClr val="black"/>
                </a:solidFill>
                <a:latin typeface="Arial" panose="020B0604020202020204" pitchFamily="34" charset="0"/>
                <a:cs typeface="Arial" panose="020B0604020202020204" pitchFamily="34" charset="0"/>
              </a:rPr>
              <a:t>unpublished data.</a:t>
            </a:r>
          </a:p>
        </p:txBody>
      </p:sp>
      <p:pic>
        <p:nvPicPr>
          <p:cNvPr id="3" name="Picture 2" descr="A chart of different colored squares&#10;&#10;Description automatically generated">
            <a:extLst>
              <a:ext uri="{FF2B5EF4-FFF2-40B4-BE49-F238E27FC236}">
                <a16:creationId xmlns:a16="http://schemas.microsoft.com/office/drawing/2014/main" id="{D14E6E52-264B-F02B-3A02-CC2001010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78290"/>
            <a:ext cx="5418557" cy="4563923"/>
          </a:xfrm>
          <a:prstGeom prst="rect">
            <a:avLst/>
          </a:prstGeom>
        </p:spPr>
      </p:pic>
      <p:pic>
        <p:nvPicPr>
          <p:cNvPr id="10" name="Picture 9" descr="A graph with a line and a red line&#10;&#10;Description automatically generated">
            <a:extLst>
              <a:ext uri="{FF2B5EF4-FFF2-40B4-BE49-F238E27FC236}">
                <a16:creationId xmlns:a16="http://schemas.microsoft.com/office/drawing/2014/main" id="{C1C3B7B1-ECE6-CE96-1D15-94F95B352F2A}"/>
              </a:ext>
            </a:extLst>
          </p:cNvPr>
          <p:cNvPicPr>
            <a:picLocks noChangeAspect="1"/>
          </p:cNvPicPr>
          <p:nvPr/>
        </p:nvPicPr>
        <p:blipFill rotWithShape="1">
          <a:blip r:embed="rId3">
            <a:extLst>
              <a:ext uri="{28A0092B-C50C-407E-A947-70E740481C1C}">
                <a14:useLocalDpi xmlns:a14="http://schemas.microsoft.com/office/drawing/2010/main" val="0"/>
              </a:ext>
            </a:extLst>
          </a:blip>
          <a:srcRect l="12189" t="47352"/>
          <a:stretch/>
        </p:blipFill>
        <p:spPr>
          <a:xfrm>
            <a:off x="5943600" y="2438400"/>
            <a:ext cx="6107984" cy="3377885"/>
          </a:xfrm>
          <a:prstGeom prst="rect">
            <a:avLst/>
          </a:prstGeom>
        </p:spPr>
      </p:pic>
    </p:spTree>
    <p:extLst>
      <p:ext uri="{BB962C8B-B14F-4D97-AF65-F5344CB8AC3E}">
        <p14:creationId xmlns:p14="http://schemas.microsoft.com/office/powerpoint/2010/main" val="393115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71F9F8-C400-AA04-D460-01041F49FF18}"/>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7FDFE4F-8500-7EB9-A9E5-68D27819A37B}"/>
              </a:ext>
            </a:extLst>
          </p:cNvPr>
          <p:cNvGrpSpPr/>
          <p:nvPr/>
        </p:nvGrpSpPr>
        <p:grpSpPr>
          <a:xfrm>
            <a:off x="1056868" y="5668082"/>
            <a:ext cx="10288219" cy="307648"/>
            <a:chOff x="946695" y="3907296"/>
            <a:chExt cx="10297744" cy="307933"/>
          </a:xfrm>
        </p:grpSpPr>
        <p:cxnSp>
          <p:nvCxnSpPr>
            <p:cNvPr id="11" name="Straight Connector 10">
              <a:extLst>
                <a:ext uri="{FF2B5EF4-FFF2-40B4-BE49-F238E27FC236}">
                  <a16:creationId xmlns:a16="http://schemas.microsoft.com/office/drawing/2014/main" id="{248E4B71-FC90-D30A-A636-D46A93E7F4AC}"/>
                </a:ext>
              </a:extLst>
            </p:cNvPr>
            <p:cNvCxnSpPr>
              <a:cxnSpLocks/>
            </p:cNvCxnSpPr>
            <p:nvPr/>
          </p:nvCxnSpPr>
          <p:spPr>
            <a:xfrm flipH="1" flipV="1">
              <a:off x="946695" y="4059275"/>
              <a:ext cx="8695435" cy="7153"/>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A018336-5E60-7221-D274-FB8F2B7E996B}"/>
                </a:ext>
              </a:extLst>
            </p:cNvPr>
            <p:cNvSpPr txBox="1"/>
            <p:nvPr/>
          </p:nvSpPr>
          <p:spPr>
            <a:xfrm>
              <a:off x="9671977" y="3907296"/>
              <a:ext cx="1572462" cy="307933"/>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C00000"/>
                  </a:solidFill>
                  <a:effectLst/>
                  <a:uLnTx/>
                  <a:uFillTx/>
                  <a:latin typeface="Arial" panose="020B0604020202020204"/>
                  <a:ea typeface="+mn-ea"/>
                  <a:cs typeface="+mn-cs"/>
                </a:rPr>
                <a:t>ctDNA MRD LOD</a:t>
              </a:r>
            </a:p>
          </p:txBody>
        </p:sp>
      </p:gr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667E54D-A1ED-0A4E-A3E1-C6D788225A0C}"/>
                  </a:ext>
                </a:extLst>
              </p14:cNvPr>
              <p14:cNvContentPartPr/>
              <p14:nvPr/>
            </p14:nvContentPartPr>
            <p14:xfrm>
              <a:off x="34264" y="-3380307"/>
              <a:ext cx="68154" cy="45676"/>
            </p14:xfrm>
          </p:contentPart>
        </mc:Choice>
        <mc:Fallback xmlns="">
          <p:pic>
            <p:nvPicPr>
              <p:cNvPr id="7" name="Ink 6">
                <a:extLst>
                  <a:ext uri="{FF2B5EF4-FFF2-40B4-BE49-F238E27FC236}">
                    <a16:creationId xmlns:a16="http://schemas.microsoft.com/office/drawing/2014/main" id="{6667E54D-A1ED-0A4E-A3E1-C6D788225A0C}"/>
                  </a:ext>
                </a:extLst>
              </p:cNvPr>
              <p:cNvPicPr/>
              <p:nvPr/>
            </p:nvPicPr>
            <p:blipFill>
              <a:blip r:embed="rId4"/>
              <a:stretch>
                <a:fillRect/>
              </a:stretch>
            </p:blipFill>
            <p:spPr>
              <a:xfrm>
                <a:off x="-1669586" y="-4522207"/>
                <a:ext cx="3407700" cy="228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C730EE15-63F0-B64F-874F-7DE468F77BCE}"/>
                  </a:ext>
                </a:extLst>
              </p14:cNvPr>
              <p14:cNvContentPartPr/>
              <p14:nvPr/>
            </p14:nvContentPartPr>
            <p14:xfrm>
              <a:off x="2509213" y="5927019"/>
              <a:ext cx="68154" cy="45676"/>
            </p14:xfrm>
          </p:contentPart>
        </mc:Choice>
        <mc:Fallback xmlns="">
          <p:pic>
            <p:nvPicPr>
              <p:cNvPr id="8" name="Ink 7">
                <a:extLst>
                  <a:ext uri="{FF2B5EF4-FFF2-40B4-BE49-F238E27FC236}">
                    <a16:creationId xmlns:a16="http://schemas.microsoft.com/office/drawing/2014/main" id="{C730EE15-63F0-B64F-874F-7DE468F77BCE}"/>
                  </a:ext>
                </a:extLst>
              </p:cNvPr>
              <p:cNvPicPr/>
              <p:nvPr/>
            </p:nvPicPr>
            <p:blipFill>
              <a:blip r:embed="rId4"/>
              <a:stretch>
                <a:fillRect/>
              </a:stretch>
            </p:blipFill>
            <p:spPr>
              <a:xfrm>
                <a:off x="805363" y="4785119"/>
                <a:ext cx="3407700" cy="2283800"/>
              </a:xfrm>
              <a:prstGeom prst="rect">
                <a:avLst/>
              </a:prstGeom>
            </p:spPr>
          </p:pic>
        </mc:Fallback>
      </mc:AlternateContent>
      <p:cxnSp>
        <p:nvCxnSpPr>
          <p:cNvPr id="12" name="Straight Connector 11">
            <a:extLst>
              <a:ext uri="{FF2B5EF4-FFF2-40B4-BE49-F238E27FC236}">
                <a16:creationId xmlns:a16="http://schemas.microsoft.com/office/drawing/2014/main" id="{4AF855D2-B20B-604E-909A-624347856388}"/>
              </a:ext>
            </a:extLst>
          </p:cNvPr>
          <p:cNvCxnSpPr>
            <a:cxnSpLocks/>
          </p:cNvCxnSpPr>
          <p:nvPr/>
        </p:nvCxnSpPr>
        <p:spPr>
          <a:xfrm>
            <a:off x="1021232" y="2141719"/>
            <a:ext cx="2606" cy="384070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AB9D5445-7763-C643-B53B-43052F886CFE}"/>
              </a:ext>
            </a:extLst>
          </p:cNvPr>
          <p:cNvSpPr/>
          <p:nvPr/>
        </p:nvSpPr>
        <p:spPr bwMode="auto">
          <a:xfrm>
            <a:off x="912506" y="2786137"/>
            <a:ext cx="8351528" cy="3255924"/>
          </a:xfrm>
          <a:custGeom>
            <a:avLst/>
            <a:gdLst>
              <a:gd name="connsiteX0" fmla="*/ 0 w 7454685"/>
              <a:gd name="connsiteY0" fmla="*/ 1774225 h 4336476"/>
              <a:gd name="connsiteX1" fmla="*/ 1611824 w 7454685"/>
              <a:gd name="connsiteY1" fmla="*/ 69412 h 4336476"/>
              <a:gd name="connsiteX2" fmla="*/ 3084163 w 7454685"/>
              <a:gd name="connsiteY2" fmla="*/ 3866497 h 4336476"/>
              <a:gd name="connsiteX3" fmla="*/ 7454685 w 7454685"/>
              <a:gd name="connsiteY3" fmla="*/ 4145466 h 4336476"/>
            </a:gdLst>
            <a:ahLst/>
            <a:cxnLst>
              <a:cxn ang="0">
                <a:pos x="connsiteX0" y="connsiteY0"/>
              </a:cxn>
              <a:cxn ang="0">
                <a:pos x="connsiteX1" y="connsiteY1"/>
              </a:cxn>
              <a:cxn ang="0">
                <a:pos x="connsiteX2" y="connsiteY2"/>
              </a:cxn>
              <a:cxn ang="0">
                <a:pos x="connsiteX3" y="connsiteY3"/>
              </a:cxn>
            </a:cxnLst>
            <a:rect l="l" t="t" r="r" b="b"/>
            <a:pathLst>
              <a:path w="7454685" h="4336476">
                <a:moveTo>
                  <a:pt x="0" y="1774225"/>
                </a:moveTo>
                <a:cubicBezTo>
                  <a:pt x="548898" y="747462"/>
                  <a:pt x="1097797" y="-279300"/>
                  <a:pt x="1611824" y="69412"/>
                </a:cubicBezTo>
                <a:cubicBezTo>
                  <a:pt x="2125851" y="418124"/>
                  <a:pt x="2110353" y="3187155"/>
                  <a:pt x="3084163" y="3866497"/>
                </a:cubicBezTo>
                <a:cubicBezTo>
                  <a:pt x="4057973" y="4545839"/>
                  <a:pt x="5756329" y="4345652"/>
                  <a:pt x="7454685" y="4145466"/>
                </a:cubicBez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C1629461-23AB-C54C-880B-999DA0E4052C}"/>
              </a:ext>
            </a:extLst>
          </p:cNvPr>
          <p:cNvSpPr/>
          <p:nvPr/>
        </p:nvSpPr>
        <p:spPr bwMode="auto">
          <a:xfrm>
            <a:off x="927992" y="2424490"/>
            <a:ext cx="9056974" cy="1860926"/>
          </a:xfrm>
          <a:custGeom>
            <a:avLst/>
            <a:gdLst>
              <a:gd name="connsiteX0" fmla="*/ 0 w 8084375"/>
              <a:gd name="connsiteY0" fmla="*/ 1318077 h 2478517"/>
              <a:gd name="connsiteX1" fmla="*/ 743919 w 8084375"/>
              <a:gd name="connsiteY1" fmla="*/ 721 h 2478517"/>
              <a:gd name="connsiteX2" fmla="*/ 1983783 w 8084375"/>
              <a:gd name="connsiteY2" fmla="*/ 1473060 h 2478517"/>
              <a:gd name="connsiteX3" fmla="*/ 3890075 w 8084375"/>
              <a:gd name="connsiteY3" fmla="*/ 2278972 h 2478517"/>
              <a:gd name="connsiteX4" fmla="*/ 5966848 w 8084375"/>
              <a:gd name="connsiteY4" fmla="*/ 2418457 h 2478517"/>
              <a:gd name="connsiteX5" fmla="*/ 7811146 w 8084375"/>
              <a:gd name="connsiteY5" fmla="*/ 1457562 h 2478517"/>
              <a:gd name="connsiteX6" fmla="*/ 8074617 w 8084375"/>
              <a:gd name="connsiteY6" fmla="*/ 1333576 h 2478517"/>
              <a:gd name="connsiteX7" fmla="*/ 8074617 w 8084375"/>
              <a:gd name="connsiteY7" fmla="*/ 1333576 h 24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4375" h="2478517">
                <a:moveTo>
                  <a:pt x="0" y="1318077"/>
                </a:moveTo>
                <a:cubicBezTo>
                  <a:pt x="206644" y="646484"/>
                  <a:pt x="413289" y="-25109"/>
                  <a:pt x="743919" y="721"/>
                </a:cubicBezTo>
                <a:cubicBezTo>
                  <a:pt x="1074549" y="26551"/>
                  <a:pt x="1459424" y="1093352"/>
                  <a:pt x="1983783" y="1473060"/>
                </a:cubicBezTo>
                <a:cubicBezTo>
                  <a:pt x="2508142" y="1852768"/>
                  <a:pt x="3226231" y="2121406"/>
                  <a:pt x="3890075" y="2278972"/>
                </a:cubicBezTo>
                <a:cubicBezTo>
                  <a:pt x="4553919" y="2436538"/>
                  <a:pt x="5313336" y="2555359"/>
                  <a:pt x="5966848" y="2418457"/>
                </a:cubicBezTo>
                <a:cubicBezTo>
                  <a:pt x="6620360" y="2281555"/>
                  <a:pt x="7459851" y="1638375"/>
                  <a:pt x="7811146" y="1457562"/>
                </a:cubicBezTo>
                <a:cubicBezTo>
                  <a:pt x="8162441" y="1276749"/>
                  <a:pt x="8074617" y="1333576"/>
                  <a:pt x="8074617" y="1333576"/>
                </a:cubicBezTo>
                <a:lnTo>
                  <a:pt x="8074617" y="1333576"/>
                </a:ln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E7992BC-A969-B142-B4D9-42AFFF64FA7E}"/>
              </a:ext>
            </a:extLst>
          </p:cNvPr>
          <p:cNvSpPr txBox="1"/>
          <p:nvPr/>
        </p:nvSpPr>
        <p:spPr>
          <a:xfrm>
            <a:off x="5182694" y="6170097"/>
            <a:ext cx="1312991"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dirty="0">
                <a:ln>
                  <a:noFill/>
                </a:ln>
                <a:solidFill>
                  <a:srgbClr val="002569"/>
                </a:solidFill>
                <a:effectLst/>
                <a:uLnTx/>
                <a:uFillTx/>
                <a:latin typeface="Arial" panose="020B0604020202020204"/>
                <a:ea typeface="+mn-ea"/>
                <a:cs typeface="+mn-cs"/>
              </a:rPr>
              <a:t>time</a:t>
            </a:r>
          </a:p>
        </p:txBody>
      </p:sp>
      <p:sp>
        <p:nvSpPr>
          <p:cNvPr id="27" name="TextBox 26">
            <a:extLst>
              <a:ext uri="{FF2B5EF4-FFF2-40B4-BE49-F238E27FC236}">
                <a16:creationId xmlns:a16="http://schemas.microsoft.com/office/drawing/2014/main" id="{039F1411-B8CF-964C-8BFE-A31CD79B35F9}"/>
              </a:ext>
            </a:extLst>
          </p:cNvPr>
          <p:cNvSpPr txBox="1"/>
          <p:nvPr/>
        </p:nvSpPr>
        <p:spPr>
          <a:xfrm rot="16200000">
            <a:off x="-213238" y="3681339"/>
            <a:ext cx="1467833"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dirty="0">
                <a:ln>
                  <a:noFill/>
                </a:ln>
                <a:solidFill>
                  <a:srgbClr val="002569"/>
                </a:solidFill>
                <a:effectLst/>
                <a:uLnTx/>
                <a:uFillTx/>
                <a:latin typeface="Arial" panose="020B0604020202020204"/>
                <a:ea typeface="+mn-ea"/>
                <a:cs typeface="+mn-cs"/>
              </a:rPr>
              <a:t>ctDNA Level</a:t>
            </a:r>
          </a:p>
        </p:txBody>
      </p:sp>
      <p:cxnSp>
        <p:nvCxnSpPr>
          <p:cNvPr id="50" name="Straight Connector 49">
            <a:extLst>
              <a:ext uri="{FF2B5EF4-FFF2-40B4-BE49-F238E27FC236}">
                <a16:creationId xmlns:a16="http://schemas.microsoft.com/office/drawing/2014/main" id="{5B49DF43-22C0-5841-B8CE-3BCD0C5F073D}"/>
              </a:ext>
            </a:extLst>
          </p:cNvPr>
          <p:cNvCxnSpPr>
            <a:cxnSpLocks/>
          </p:cNvCxnSpPr>
          <p:nvPr/>
        </p:nvCxnSpPr>
        <p:spPr>
          <a:xfrm flipH="1">
            <a:off x="1021551" y="6004383"/>
            <a:ext cx="9130077"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1940221-7494-B54D-A8E3-8E5A6C4A0FF8}"/>
              </a:ext>
            </a:extLst>
          </p:cNvPr>
          <p:cNvCxnSpPr>
            <a:cxnSpLocks/>
          </p:cNvCxnSpPr>
          <p:nvPr/>
        </p:nvCxnSpPr>
        <p:spPr>
          <a:xfrm flipH="1" flipV="1">
            <a:off x="1015644" y="3964115"/>
            <a:ext cx="8898170" cy="50264"/>
          </a:xfrm>
          <a:prstGeom prst="line">
            <a:avLst/>
          </a:prstGeom>
          <a:ln w="19050">
            <a:solidFill>
              <a:srgbClr val="0071C0"/>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C9F2FD3-9C4B-4A47-89EA-87E2E63D4A7F}"/>
              </a:ext>
            </a:extLst>
          </p:cNvPr>
          <p:cNvGrpSpPr/>
          <p:nvPr/>
        </p:nvGrpSpPr>
        <p:grpSpPr>
          <a:xfrm>
            <a:off x="1056868" y="4740868"/>
            <a:ext cx="10724874" cy="307648"/>
            <a:chOff x="946695" y="3907296"/>
            <a:chExt cx="10734804" cy="307933"/>
          </a:xfrm>
        </p:grpSpPr>
        <p:cxnSp>
          <p:nvCxnSpPr>
            <p:cNvPr id="51" name="Straight Connector 50">
              <a:extLst>
                <a:ext uri="{FF2B5EF4-FFF2-40B4-BE49-F238E27FC236}">
                  <a16:creationId xmlns:a16="http://schemas.microsoft.com/office/drawing/2014/main" id="{1C95CD8A-386D-504A-B9BE-CFE5BFC4E44C}"/>
                </a:ext>
              </a:extLst>
            </p:cNvPr>
            <p:cNvCxnSpPr>
              <a:cxnSpLocks/>
            </p:cNvCxnSpPr>
            <p:nvPr/>
          </p:nvCxnSpPr>
          <p:spPr>
            <a:xfrm flipH="1" flipV="1">
              <a:off x="946695" y="4059275"/>
              <a:ext cx="8695435" cy="7153"/>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4444C98-6635-A046-907F-3DAF3A2F7062}"/>
                </a:ext>
              </a:extLst>
            </p:cNvPr>
            <p:cNvSpPr txBox="1"/>
            <p:nvPr/>
          </p:nvSpPr>
          <p:spPr>
            <a:xfrm>
              <a:off x="9642131" y="3907296"/>
              <a:ext cx="2039368" cy="307933"/>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ctDNA genotyping LOD</a:t>
              </a:r>
            </a:p>
          </p:txBody>
        </p:sp>
      </p:grpSp>
      <p:sp>
        <p:nvSpPr>
          <p:cNvPr id="49" name="Freeform 48">
            <a:extLst>
              <a:ext uri="{FF2B5EF4-FFF2-40B4-BE49-F238E27FC236}">
                <a16:creationId xmlns:a16="http://schemas.microsoft.com/office/drawing/2014/main" id="{95616D6A-B064-9A47-AFA9-B3F99BE3FA6F}"/>
              </a:ext>
            </a:extLst>
          </p:cNvPr>
          <p:cNvSpPr/>
          <p:nvPr/>
        </p:nvSpPr>
        <p:spPr>
          <a:xfrm>
            <a:off x="1110387" y="2349146"/>
            <a:ext cx="6048004" cy="3365324"/>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4841525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591120"/>
              <a:gd name="connsiteX1" fmla="*/ 980684 w 7235687"/>
              <a:gd name="connsiteY1" fmla="*/ 1385192 h 2591120"/>
              <a:gd name="connsiteX2" fmla="*/ 2524539 w 7235687"/>
              <a:gd name="connsiteY2" fmla="*/ 2464905 h 2591120"/>
              <a:gd name="connsiteX3" fmla="*/ 4841525 w 7235687"/>
              <a:gd name="connsiteY3" fmla="*/ 2524539 h 2591120"/>
              <a:gd name="connsiteX4" fmla="*/ 6572312 w 7235687"/>
              <a:gd name="connsiteY4" fmla="*/ 2061944 h 2591120"/>
              <a:gd name="connsiteX5" fmla="*/ 7235687 w 7235687"/>
              <a:gd name="connsiteY5" fmla="*/ 1133061 h 2591120"/>
              <a:gd name="connsiteX6" fmla="*/ 7235687 w 7235687"/>
              <a:gd name="connsiteY6" fmla="*/ 1133061 h 2591120"/>
              <a:gd name="connsiteX0" fmla="*/ 0 w 7235687"/>
              <a:gd name="connsiteY0" fmla="*/ 0 h 2585994"/>
              <a:gd name="connsiteX1" fmla="*/ 980684 w 7235687"/>
              <a:gd name="connsiteY1" fmla="*/ 1385192 h 2585994"/>
              <a:gd name="connsiteX2" fmla="*/ 2524539 w 7235687"/>
              <a:gd name="connsiteY2" fmla="*/ 2464905 h 2585994"/>
              <a:gd name="connsiteX3" fmla="*/ 4841525 w 7235687"/>
              <a:gd name="connsiteY3" fmla="*/ 2524539 h 2585994"/>
              <a:gd name="connsiteX4" fmla="*/ 6429006 w 7235687"/>
              <a:gd name="connsiteY4" fmla="*/ 2145742 h 2585994"/>
              <a:gd name="connsiteX5" fmla="*/ 7235687 w 7235687"/>
              <a:gd name="connsiteY5" fmla="*/ 1133061 h 2585994"/>
              <a:gd name="connsiteX6" fmla="*/ 7235687 w 7235687"/>
              <a:gd name="connsiteY6" fmla="*/ 1133061 h 2585994"/>
              <a:gd name="connsiteX0" fmla="*/ 0 w 7235687"/>
              <a:gd name="connsiteY0" fmla="*/ 0 h 2590255"/>
              <a:gd name="connsiteX1" fmla="*/ 980684 w 7235687"/>
              <a:gd name="connsiteY1" fmla="*/ 1385192 h 2590255"/>
              <a:gd name="connsiteX2" fmla="*/ 2524539 w 7235687"/>
              <a:gd name="connsiteY2" fmla="*/ 2464905 h 2590255"/>
              <a:gd name="connsiteX3" fmla="*/ 4841525 w 7235687"/>
              <a:gd name="connsiteY3" fmla="*/ 2524539 h 2590255"/>
              <a:gd name="connsiteX4" fmla="*/ 6557982 w 7235687"/>
              <a:gd name="connsiteY4" fmla="*/ 2075910 h 2590255"/>
              <a:gd name="connsiteX5" fmla="*/ 7235687 w 7235687"/>
              <a:gd name="connsiteY5" fmla="*/ 1133061 h 2590255"/>
              <a:gd name="connsiteX6" fmla="*/ 7235687 w 7235687"/>
              <a:gd name="connsiteY6" fmla="*/ 1133061 h 2590255"/>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911464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601761"/>
              <a:gd name="connsiteX1" fmla="*/ 980684 w 7235687"/>
              <a:gd name="connsiteY1" fmla="*/ 1385192 h 2601761"/>
              <a:gd name="connsiteX2" fmla="*/ 2768158 w 7235687"/>
              <a:gd name="connsiteY2" fmla="*/ 2478872 h 2601761"/>
              <a:gd name="connsiteX3" fmla="*/ 4841525 w 7235687"/>
              <a:gd name="connsiteY3" fmla="*/ 2524539 h 2601761"/>
              <a:gd name="connsiteX4" fmla="*/ 6658296 w 7235687"/>
              <a:gd name="connsiteY4" fmla="*/ 2020043 h 2601761"/>
              <a:gd name="connsiteX5" fmla="*/ 7235687 w 7235687"/>
              <a:gd name="connsiteY5" fmla="*/ 1133061 h 2601761"/>
              <a:gd name="connsiteX6" fmla="*/ 7235687 w 7235687"/>
              <a:gd name="connsiteY6" fmla="*/ 1133061 h 2601761"/>
              <a:gd name="connsiteX0" fmla="*/ 0 w 7235687"/>
              <a:gd name="connsiteY0" fmla="*/ 0 h 2559534"/>
              <a:gd name="connsiteX1" fmla="*/ 980684 w 7235687"/>
              <a:gd name="connsiteY1" fmla="*/ 1385192 h 2559534"/>
              <a:gd name="connsiteX2" fmla="*/ 2768158 w 7235687"/>
              <a:gd name="connsiteY2" fmla="*/ 2478872 h 2559534"/>
              <a:gd name="connsiteX3" fmla="*/ 4855856 w 7235687"/>
              <a:gd name="connsiteY3" fmla="*/ 2426774 h 2559534"/>
              <a:gd name="connsiteX4" fmla="*/ 6658296 w 7235687"/>
              <a:gd name="connsiteY4" fmla="*/ 2020043 h 2559534"/>
              <a:gd name="connsiteX5" fmla="*/ 7235687 w 7235687"/>
              <a:gd name="connsiteY5" fmla="*/ 1133061 h 2559534"/>
              <a:gd name="connsiteX6" fmla="*/ 7235687 w 7235687"/>
              <a:gd name="connsiteY6" fmla="*/ 1133061 h 2559534"/>
              <a:gd name="connsiteX0" fmla="*/ 0 w 7235687"/>
              <a:gd name="connsiteY0" fmla="*/ 0 h 2617601"/>
              <a:gd name="connsiteX1" fmla="*/ 980684 w 7235687"/>
              <a:gd name="connsiteY1" fmla="*/ 1385192 h 2617601"/>
              <a:gd name="connsiteX2" fmla="*/ 2768158 w 7235687"/>
              <a:gd name="connsiteY2" fmla="*/ 2478872 h 2617601"/>
              <a:gd name="connsiteX3" fmla="*/ 4927509 w 7235687"/>
              <a:gd name="connsiteY3" fmla="*/ 2552472 h 2617601"/>
              <a:gd name="connsiteX4" fmla="*/ 6658296 w 7235687"/>
              <a:gd name="connsiteY4" fmla="*/ 2020043 h 2617601"/>
              <a:gd name="connsiteX5" fmla="*/ 7235687 w 7235687"/>
              <a:gd name="connsiteY5" fmla="*/ 1133061 h 2617601"/>
              <a:gd name="connsiteX6" fmla="*/ 7235687 w 7235687"/>
              <a:gd name="connsiteY6" fmla="*/ 1133061 h 2617601"/>
              <a:gd name="connsiteX0" fmla="*/ 0 w 7235687"/>
              <a:gd name="connsiteY0" fmla="*/ 0 h 2601657"/>
              <a:gd name="connsiteX1" fmla="*/ 980684 w 7235687"/>
              <a:gd name="connsiteY1" fmla="*/ 1385192 h 2601657"/>
              <a:gd name="connsiteX2" fmla="*/ 2768158 w 7235687"/>
              <a:gd name="connsiteY2" fmla="*/ 2478872 h 2601657"/>
              <a:gd name="connsiteX3" fmla="*/ 4927509 w 7235687"/>
              <a:gd name="connsiteY3" fmla="*/ 2552472 h 2601657"/>
              <a:gd name="connsiteX4" fmla="*/ 6658296 w 7235687"/>
              <a:gd name="connsiteY4" fmla="*/ 2020043 h 2601657"/>
              <a:gd name="connsiteX5" fmla="*/ 7235687 w 7235687"/>
              <a:gd name="connsiteY5" fmla="*/ 1133061 h 2601657"/>
              <a:gd name="connsiteX6" fmla="*/ 7235687 w 7235687"/>
              <a:gd name="connsiteY6" fmla="*/ 1133061 h 2601657"/>
              <a:gd name="connsiteX0" fmla="*/ 0 w 7235687"/>
              <a:gd name="connsiteY0" fmla="*/ 0 h 2704265"/>
              <a:gd name="connsiteX1" fmla="*/ 980684 w 7235687"/>
              <a:gd name="connsiteY1" fmla="*/ 1385192 h 2704265"/>
              <a:gd name="connsiteX2" fmla="*/ 2768158 w 7235687"/>
              <a:gd name="connsiteY2" fmla="*/ 2478872 h 2704265"/>
              <a:gd name="connsiteX3" fmla="*/ 4913178 w 7235687"/>
              <a:gd name="connsiteY3" fmla="*/ 2692137 h 2704265"/>
              <a:gd name="connsiteX4" fmla="*/ 6658296 w 7235687"/>
              <a:gd name="connsiteY4" fmla="*/ 2020043 h 2704265"/>
              <a:gd name="connsiteX5" fmla="*/ 7235687 w 7235687"/>
              <a:gd name="connsiteY5" fmla="*/ 1133061 h 2704265"/>
              <a:gd name="connsiteX6" fmla="*/ 7235687 w 7235687"/>
              <a:gd name="connsiteY6" fmla="*/ 1133061 h 2704265"/>
              <a:gd name="connsiteX0" fmla="*/ 0 w 7235687"/>
              <a:gd name="connsiteY0" fmla="*/ 0 h 2626885"/>
              <a:gd name="connsiteX1" fmla="*/ 980684 w 7235687"/>
              <a:gd name="connsiteY1" fmla="*/ 1385192 h 2626885"/>
              <a:gd name="connsiteX2" fmla="*/ 2768158 w 7235687"/>
              <a:gd name="connsiteY2" fmla="*/ 2478872 h 2626885"/>
              <a:gd name="connsiteX3" fmla="*/ 4913178 w 7235687"/>
              <a:gd name="connsiteY3" fmla="*/ 2594372 h 2626885"/>
              <a:gd name="connsiteX4" fmla="*/ 6658296 w 7235687"/>
              <a:gd name="connsiteY4" fmla="*/ 2020043 h 2626885"/>
              <a:gd name="connsiteX5" fmla="*/ 7235687 w 7235687"/>
              <a:gd name="connsiteY5" fmla="*/ 1133061 h 2626885"/>
              <a:gd name="connsiteX6" fmla="*/ 7235687 w 7235687"/>
              <a:gd name="connsiteY6" fmla="*/ 1133061 h 2626885"/>
              <a:gd name="connsiteX0" fmla="*/ 0 w 7235687"/>
              <a:gd name="connsiteY0" fmla="*/ 0 h 2587473"/>
              <a:gd name="connsiteX1" fmla="*/ 980684 w 7235687"/>
              <a:gd name="connsiteY1" fmla="*/ 1385192 h 2587473"/>
              <a:gd name="connsiteX2" fmla="*/ 2768158 w 7235687"/>
              <a:gd name="connsiteY2" fmla="*/ 2478872 h 2587473"/>
              <a:gd name="connsiteX3" fmla="*/ 4956170 w 7235687"/>
              <a:gd name="connsiteY3" fmla="*/ 2524540 h 2587473"/>
              <a:gd name="connsiteX4" fmla="*/ 6658296 w 7235687"/>
              <a:gd name="connsiteY4" fmla="*/ 2020043 h 2587473"/>
              <a:gd name="connsiteX5" fmla="*/ 7235687 w 7235687"/>
              <a:gd name="connsiteY5" fmla="*/ 1133061 h 2587473"/>
              <a:gd name="connsiteX6" fmla="*/ 7235687 w 7235687"/>
              <a:gd name="connsiteY6" fmla="*/ 1133061 h 2587473"/>
              <a:gd name="connsiteX0" fmla="*/ 0 w 7235687"/>
              <a:gd name="connsiteY0" fmla="*/ 0 h 2603441"/>
              <a:gd name="connsiteX1" fmla="*/ 980684 w 7235687"/>
              <a:gd name="connsiteY1" fmla="*/ 1385192 h 2603441"/>
              <a:gd name="connsiteX2" fmla="*/ 2768158 w 7235687"/>
              <a:gd name="connsiteY2" fmla="*/ 2478872 h 2603441"/>
              <a:gd name="connsiteX3" fmla="*/ 4956170 w 7235687"/>
              <a:gd name="connsiteY3" fmla="*/ 2524540 h 2603441"/>
              <a:gd name="connsiteX4" fmla="*/ 6386016 w 7235687"/>
              <a:gd name="connsiteY4" fmla="*/ 1992110 h 2603441"/>
              <a:gd name="connsiteX5" fmla="*/ 7235687 w 7235687"/>
              <a:gd name="connsiteY5" fmla="*/ 1133061 h 2603441"/>
              <a:gd name="connsiteX6" fmla="*/ 7235687 w 7235687"/>
              <a:gd name="connsiteY6" fmla="*/ 1133061 h 2603441"/>
              <a:gd name="connsiteX0" fmla="*/ 0 w 7235687"/>
              <a:gd name="connsiteY0" fmla="*/ 0 h 2570958"/>
              <a:gd name="connsiteX1" fmla="*/ 980684 w 7235687"/>
              <a:gd name="connsiteY1" fmla="*/ 1385192 h 2570958"/>
              <a:gd name="connsiteX2" fmla="*/ 2768158 w 7235687"/>
              <a:gd name="connsiteY2" fmla="*/ 2478872 h 2570958"/>
              <a:gd name="connsiteX3" fmla="*/ 4798534 w 7235687"/>
              <a:gd name="connsiteY3" fmla="*/ 2454707 h 2570958"/>
              <a:gd name="connsiteX4" fmla="*/ 6386016 w 7235687"/>
              <a:gd name="connsiteY4" fmla="*/ 1992110 h 2570958"/>
              <a:gd name="connsiteX5" fmla="*/ 7235687 w 7235687"/>
              <a:gd name="connsiteY5" fmla="*/ 1133061 h 2570958"/>
              <a:gd name="connsiteX6" fmla="*/ 7235687 w 7235687"/>
              <a:gd name="connsiteY6" fmla="*/ 1133061 h 2570958"/>
              <a:gd name="connsiteX0" fmla="*/ 0 w 7235687"/>
              <a:gd name="connsiteY0" fmla="*/ 0 h 2637248"/>
              <a:gd name="connsiteX1" fmla="*/ 980684 w 7235687"/>
              <a:gd name="connsiteY1" fmla="*/ 1385192 h 2637248"/>
              <a:gd name="connsiteX2" fmla="*/ 2768158 w 7235687"/>
              <a:gd name="connsiteY2" fmla="*/ 2478872 h 2637248"/>
              <a:gd name="connsiteX3" fmla="*/ 4827197 w 7235687"/>
              <a:gd name="connsiteY3" fmla="*/ 2580406 h 2637248"/>
              <a:gd name="connsiteX4" fmla="*/ 6386016 w 7235687"/>
              <a:gd name="connsiteY4" fmla="*/ 1992110 h 2637248"/>
              <a:gd name="connsiteX5" fmla="*/ 7235687 w 7235687"/>
              <a:gd name="connsiteY5" fmla="*/ 1133061 h 2637248"/>
              <a:gd name="connsiteX6" fmla="*/ 7235687 w 7235687"/>
              <a:gd name="connsiteY6" fmla="*/ 1133061 h 2637248"/>
              <a:gd name="connsiteX0" fmla="*/ 0 w 7235687"/>
              <a:gd name="connsiteY0" fmla="*/ 0 h 2667290"/>
              <a:gd name="connsiteX1" fmla="*/ 980684 w 7235687"/>
              <a:gd name="connsiteY1" fmla="*/ 1385192 h 2667290"/>
              <a:gd name="connsiteX2" fmla="*/ 2768158 w 7235687"/>
              <a:gd name="connsiteY2" fmla="*/ 2478872 h 2667290"/>
              <a:gd name="connsiteX3" fmla="*/ 4827197 w 7235687"/>
              <a:gd name="connsiteY3" fmla="*/ 2580406 h 2667290"/>
              <a:gd name="connsiteX4" fmla="*/ 6386016 w 7235687"/>
              <a:gd name="connsiteY4" fmla="*/ 1992110 h 2667290"/>
              <a:gd name="connsiteX5" fmla="*/ 7235687 w 7235687"/>
              <a:gd name="connsiteY5" fmla="*/ 1133061 h 2667290"/>
              <a:gd name="connsiteX6" fmla="*/ 7235687 w 7235687"/>
              <a:gd name="connsiteY6" fmla="*/ 1133061 h 2667290"/>
              <a:gd name="connsiteX0" fmla="*/ 0 w 7235687"/>
              <a:gd name="connsiteY0" fmla="*/ 0 h 2614178"/>
              <a:gd name="connsiteX1" fmla="*/ 980684 w 7235687"/>
              <a:gd name="connsiteY1" fmla="*/ 1385192 h 2614178"/>
              <a:gd name="connsiteX2" fmla="*/ 2768158 w 7235687"/>
              <a:gd name="connsiteY2" fmla="*/ 2478872 h 2614178"/>
              <a:gd name="connsiteX3" fmla="*/ 4827197 w 7235687"/>
              <a:gd name="connsiteY3" fmla="*/ 2580406 h 2614178"/>
              <a:gd name="connsiteX4" fmla="*/ 6386016 w 7235687"/>
              <a:gd name="connsiteY4" fmla="*/ 1992110 h 2614178"/>
              <a:gd name="connsiteX5" fmla="*/ 7235687 w 7235687"/>
              <a:gd name="connsiteY5" fmla="*/ 1133061 h 2614178"/>
              <a:gd name="connsiteX6" fmla="*/ 7235687 w 7235687"/>
              <a:gd name="connsiteY6" fmla="*/ 1133061 h 261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14178">
                <a:moveTo>
                  <a:pt x="0" y="0"/>
                </a:moveTo>
                <a:cubicBezTo>
                  <a:pt x="207065" y="371061"/>
                  <a:pt x="519324" y="972047"/>
                  <a:pt x="980684" y="1385192"/>
                </a:cubicBezTo>
                <a:cubicBezTo>
                  <a:pt x="1442044" y="1798337"/>
                  <a:pt x="2127073" y="2279670"/>
                  <a:pt x="2768158" y="2478872"/>
                </a:cubicBezTo>
                <a:cubicBezTo>
                  <a:pt x="3409244" y="2678074"/>
                  <a:pt x="4467840" y="2605667"/>
                  <a:pt x="4827197" y="2580406"/>
                </a:cubicBezTo>
                <a:cubicBezTo>
                  <a:pt x="5186554" y="2555145"/>
                  <a:pt x="5984601" y="2233334"/>
                  <a:pt x="6386016" y="1992110"/>
                </a:cubicBezTo>
                <a:cubicBezTo>
                  <a:pt x="6787431" y="1750886"/>
                  <a:pt x="7235687" y="1133061"/>
                  <a:pt x="7235687" y="1133061"/>
                </a:cubicBezTo>
                <a:lnTo>
                  <a:pt x="7235687" y="1133061"/>
                </a:lnTo>
              </a:path>
            </a:pathLst>
          </a:custGeom>
          <a:noFill/>
          <a:ln w="38100">
            <a:solidFill>
              <a:srgbClr val="E13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290A1C58-069B-304D-908F-9B1FA2850B5A}"/>
              </a:ext>
            </a:extLst>
          </p:cNvPr>
          <p:cNvSpPr/>
          <p:nvPr/>
        </p:nvSpPr>
        <p:spPr>
          <a:xfrm>
            <a:off x="1071452" y="2461134"/>
            <a:ext cx="8913514" cy="3495712"/>
          </a:xfrm>
          <a:custGeom>
            <a:avLst/>
            <a:gdLst>
              <a:gd name="connsiteX0" fmla="*/ 0 w 8734425"/>
              <a:gd name="connsiteY0" fmla="*/ 0 h 3086100"/>
              <a:gd name="connsiteX1" fmla="*/ 800100 w 8734425"/>
              <a:gd name="connsiteY1" fmla="*/ 2095500 h 3086100"/>
              <a:gd name="connsiteX2" fmla="*/ 1828800 w 8734425"/>
              <a:gd name="connsiteY2" fmla="*/ 2790825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4425" h="3086100">
                <a:moveTo>
                  <a:pt x="0" y="0"/>
                </a:moveTo>
                <a:cubicBezTo>
                  <a:pt x="247650" y="815181"/>
                  <a:pt x="497609" y="1620258"/>
                  <a:pt x="800100" y="2095500"/>
                </a:cubicBezTo>
                <a:cubicBezTo>
                  <a:pt x="1102591" y="2570742"/>
                  <a:pt x="1526742" y="2768635"/>
                  <a:pt x="1814945" y="2851454"/>
                </a:cubicBezTo>
                <a:cubicBezTo>
                  <a:pt x="2103148" y="2934273"/>
                  <a:pt x="2456728" y="2989842"/>
                  <a:pt x="3609975" y="3028950"/>
                </a:cubicBezTo>
                <a:cubicBezTo>
                  <a:pt x="4763222" y="3068058"/>
                  <a:pt x="8734425" y="3086100"/>
                  <a:pt x="8734425" y="3086100"/>
                </a:cubicBezTo>
                <a:lnTo>
                  <a:pt x="8734425" y="308610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Freeform 21">
            <a:extLst>
              <a:ext uri="{FF2B5EF4-FFF2-40B4-BE49-F238E27FC236}">
                <a16:creationId xmlns:a16="http://schemas.microsoft.com/office/drawing/2014/main" id="{FF460516-A3B9-B44F-B929-9716F3F983FE}"/>
              </a:ext>
            </a:extLst>
          </p:cNvPr>
          <p:cNvSpPr/>
          <p:nvPr/>
        </p:nvSpPr>
        <p:spPr>
          <a:xfrm rot="905717">
            <a:off x="1198333" y="1630952"/>
            <a:ext cx="2138098" cy="1276928"/>
          </a:xfrm>
          <a:custGeom>
            <a:avLst/>
            <a:gdLst>
              <a:gd name="connsiteX0" fmla="*/ 0 w 2000250"/>
              <a:gd name="connsiteY0" fmla="*/ 1190625 h 1353066"/>
              <a:gd name="connsiteX1" fmla="*/ 352425 w 2000250"/>
              <a:gd name="connsiteY1" fmla="*/ 1352550 h 1353066"/>
              <a:gd name="connsiteX2" fmla="*/ 1200150 w 2000250"/>
              <a:gd name="connsiteY2" fmla="*/ 1143000 h 1353066"/>
              <a:gd name="connsiteX3" fmla="*/ 1752600 w 2000250"/>
              <a:gd name="connsiteY3" fmla="*/ 552450 h 1353066"/>
              <a:gd name="connsiteX4" fmla="*/ 2000250 w 2000250"/>
              <a:gd name="connsiteY4" fmla="*/ 0 h 1353066"/>
              <a:gd name="connsiteX5" fmla="*/ 2000250 w 2000250"/>
              <a:gd name="connsiteY5" fmla="*/ 0 h 1353066"/>
              <a:gd name="connsiteX0" fmla="*/ 0 w 2000250"/>
              <a:gd name="connsiteY0" fmla="*/ 1219200 h 1354222"/>
              <a:gd name="connsiteX1" fmla="*/ 352425 w 2000250"/>
              <a:gd name="connsiteY1" fmla="*/ 1352550 h 1354222"/>
              <a:gd name="connsiteX2" fmla="*/ 1200150 w 2000250"/>
              <a:gd name="connsiteY2" fmla="*/ 1143000 h 1354222"/>
              <a:gd name="connsiteX3" fmla="*/ 1752600 w 2000250"/>
              <a:gd name="connsiteY3" fmla="*/ 552450 h 1354222"/>
              <a:gd name="connsiteX4" fmla="*/ 2000250 w 2000250"/>
              <a:gd name="connsiteY4" fmla="*/ 0 h 1354222"/>
              <a:gd name="connsiteX5" fmla="*/ 2000250 w 2000250"/>
              <a:gd name="connsiteY5" fmla="*/ 0 h 1354222"/>
              <a:gd name="connsiteX0" fmla="*/ 0 w 2000250"/>
              <a:gd name="connsiteY0" fmla="*/ 1219200 h 1368875"/>
              <a:gd name="connsiteX1" fmla="*/ 566911 w 2000250"/>
              <a:gd name="connsiteY1" fmla="*/ 1367482 h 1368875"/>
              <a:gd name="connsiteX2" fmla="*/ 1200150 w 2000250"/>
              <a:gd name="connsiteY2" fmla="*/ 1143000 h 1368875"/>
              <a:gd name="connsiteX3" fmla="*/ 1752600 w 2000250"/>
              <a:gd name="connsiteY3" fmla="*/ 552450 h 1368875"/>
              <a:gd name="connsiteX4" fmla="*/ 2000250 w 2000250"/>
              <a:gd name="connsiteY4" fmla="*/ 0 h 1368875"/>
              <a:gd name="connsiteX5" fmla="*/ 2000250 w 2000250"/>
              <a:gd name="connsiteY5" fmla="*/ 0 h 136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0" h="1368875">
                <a:moveTo>
                  <a:pt x="0" y="1219200"/>
                </a:moveTo>
                <a:cubicBezTo>
                  <a:pt x="76200" y="1304131"/>
                  <a:pt x="366886" y="1380182"/>
                  <a:pt x="566911" y="1367482"/>
                </a:cubicBezTo>
                <a:cubicBezTo>
                  <a:pt x="766936" y="1354782"/>
                  <a:pt x="1002535" y="1278839"/>
                  <a:pt x="1200150" y="1143000"/>
                </a:cubicBezTo>
                <a:cubicBezTo>
                  <a:pt x="1397765" y="1007161"/>
                  <a:pt x="1619250" y="742950"/>
                  <a:pt x="1752600" y="552450"/>
                </a:cubicBezTo>
                <a:cubicBezTo>
                  <a:pt x="1885950" y="361950"/>
                  <a:pt x="2000250" y="0"/>
                  <a:pt x="2000250" y="0"/>
                </a:cubicBezTo>
                <a:lnTo>
                  <a:pt x="2000250" y="0"/>
                </a:lnTo>
              </a:path>
            </a:pathLst>
          </a:cu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9" name="Freeform 68">
            <a:extLst>
              <a:ext uri="{FF2B5EF4-FFF2-40B4-BE49-F238E27FC236}">
                <a16:creationId xmlns:a16="http://schemas.microsoft.com/office/drawing/2014/main" id="{3FDD3113-44F1-D741-8B49-A892CB9C8331}"/>
              </a:ext>
            </a:extLst>
          </p:cNvPr>
          <p:cNvSpPr/>
          <p:nvPr/>
        </p:nvSpPr>
        <p:spPr>
          <a:xfrm>
            <a:off x="1126531" y="2396257"/>
            <a:ext cx="4144886" cy="2280302"/>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550056"/>
              <a:gd name="connsiteX1" fmla="*/ 834887 w 7235687"/>
              <a:gd name="connsiteY1" fmla="*/ 1152939 h 2550056"/>
              <a:gd name="connsiteX2" fmla="*/ 3047605 w 7235687"/>
              <a:gd name="connsiteY2" fmla="*/ 2304012 h 2550056"/>
              <a:gd name="connsiteX3" fmla="*/ 5486400 w 7235687"/>
              <a:gd name="connsiteY3" fmla="*/ 2524539 h 2550056"/>
              <a:gd name="connsiteX4" fmla="*/ 6758609 w 7235687"/>
              <a:gd name="connsiteY4" fmla="*/ 1908313 h 2550056"/>
              <a:gd name="connsiteX5" fmla="*/ 7235687 w 7235687"/>
              <a:gd name="connsiteY5" fmla="*/ 1133061 h 2550056"/>
              <a:gd name="connsiteX6" fmla="*/ 7235687 w 7235687"/>
              <a:gd name="connsiteY6" fmla="*/ 1133061 h 2550056"/>
              <a:gd name="connsiteX0" fmla="*/ 0 w 7235687"/>
              <a:gd name="connsiteY0" fmla="*/ 0 h 2444377"/>
              <a:gd name="connsiteX1" fmla="*/ 834887 w 7235687"/>
              <a:gd name="connsiteY1" fmla="*/ 1152939 h 2444377"/>
              <a:gd name="connsiteX2" fmla="*/ 3047605 w 7235687"/>
              <a:gd name="connsiteY2" fmla="*/ 2304012 h 2444377"/>
              <a:gd name="connsiteX3" fmla="*/ 5458868 w 7235687"/>
              <a:gd name="connsiteY3" fmla="*/ 2381522 h 2444377"/>
              <a:gd name="connsiteX4" fmla="*/ 6758609 w 7235687"/>
              <a:gd name="connsiteY4" fmla="*/ 1908313 h 2444377"/>
              <a:gd name="connsiteX5" fmla="*/ 7235687 w 7235687"/>
              <a:gd name="connsiteY5" fmla="*/ 1133061 h 2444377"/>
              <a:gd name="connsiteX6" fmla="*/ 7235687 w 7235687"/>
              <a:gd name="connsiteY6" fmla="*/ 1133061 h 2444377"/>
              <a:gd name="connsiteX0" fmla="*/ 0 w 7235687"/>
              <a:gd name="connsiteY0" fmla="*/ 0 h 2451371"/>
              <a:gd name="connsiteX1" fmla="*/ 834887 w 7235687"/>
              <a:gd name="connsiteY1" fmla="*/ 1152939 h 2451371"/>
              <a:gd name="connsiteX2" fmla="*/ 3047605 w 7235687"/>
              <a:gd name="connsiteY2" fmla="*/ 2304012 h 2451371"/>
              <a:gd name="connsiteX3" fmla="*/ 5458868 w 7235687"/>
              <a:gd name="connsiteY3" fmla="*/ 2381522 h 2451371"/>
              <a:gd name="connsiteX4" fmla="*/ 6731081 w 7235687"/>
              <a:gd name="connsiteY4" fmla="*/ 1801050 h 2451371"/>
              <a:gd name="connsiteX5" fmla="*/ 7235687 w 7235687"/>
              <a:gd name="connsiteY5" fmla="*/ 1133061 h 2451371"/>
              <a:gd name="connsiteX6" fmla="*/ 7235687 w 7235687"/>
              <a:gd name="connsiteY6" fmla="*/ 1133061 h 245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451371">
                <a:moveTo>
                  <a:pt x="0" y="0"/>
                </a:moveTo>
                <a:cubicBezTo>
                  <a:pt x="207065" y="371061"/>
                  <a:pt x="326953" y="768937"/>
                  <a:pt x="834887" y="1152939"/>
                </a:cubicBezTo>
                <a:cubicBezTo>
                  <a:pt x="1342821" y="1536941"/>
                  <a:pt x="2276942" y="2099248"/>
                  <a:pt x="3047605" y="2304012"/>
                </a:cubicBezTo>
                <a:cubicBezTo>
                  <a:pt x="3818269" y="2508776"/>
                  <a:pt x="4844955" y="2465349"/>
                  <a:pt x="5458868" y="2381522"/>
                </a:cubicBezTo>
                <a:cubicBezTo>
                  <a:pt x="6072781" y="2297695"/>
                  <a:pt x="6434945" y="2009127"/>
                  <a:pt x="6731081" y="1801050"/>
                </a:cubicBezTo>
                <a:cubicBezTo>
                  <a:pt x="7027217" y="1592973"/>
                  <a:pt x="7235687" y="1133061"/>
                  <a:pt x="7235687" y="1133061"/>
                </a:cubicBezTo>
                <a:lnTo>
                  <a:pt x="7235687" y="1133061"/>
                </a:lnTo>
              </a:path>
            </a:pathLst>
          </a:custGeom>
          <a:noFill/>
          <a:ln w="38100">
            <a:solidFill>
              <a:srgbClr val="014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6" name="Freeform 75">
            <a:extLst>
              <a:ext uri="{FF2B5EF4-FFF2-40B4-BE49-F238E27FC236}">
                <a16:creationId xmlns:a16="http://schemas.microsoft.com/office/drawing/2014/main" id="{C27FEFD0-9027-2442-939D-EAFBC26D79D5}"/>
              </a:ext>
            </a:extLst>
          </p:cNvPr>
          <p:cNvSpPr/>
          <p:nvPr/>
        </p:nvSpPr>
        <p:spPr>
          <a:xfrm>
            <a:off x="1110388" y="2532312"/>
            <a:ext cx="7625579" cy="3296403"/>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582391"/>
              <a:gd name="connsiteX1" fmla="*/ 755381 w 7235687"/>
              <a:gd name="connsiteY1" fmla="*/ 1210464 h 2582391"/>
              <a:gd name="connsiteX2" fmla="*/ 2569971 w 7235687"/>
              <a:gd name="connsiteY2" fmla="*/ 2407381 h 2582391"/>
              <a:gd name="connsiteX3" fmla="*/ 5486400 w 7235687"/>
              <a:gd name="connsiteY3" fmla="*/ 2524539 h 2582391"/>
              <a:gd name="connsiteX4" fmla="*/ 6758609 w 7235687"/>
              <a:gd name="connsiteY4" fmla="*/ 1908313 h 2582391"/>
              <a:gd name="connsiteX5" fmla="*/ 7235687 w 7235687"/>
              <a:gd name="connsiteY5" fmla="*/ 1133061 h 2582391"/>
              <a:gd name="connsiteX6" fmla="*/ 7235687 w 7235687"/>
              <a:gd name="connsiteY6" fmla="*/ 1133061 h 2582391"/>
              <a:gd name="connsiteX0" fmla="*/ 0 w 7235687"/>
              <a:gd name="connsiteY0" fmla="*/ 0 h 2622942"/>
              <a:gd name="connsiteX1" fmla="*/ 755381 w 7235687"/>
              <a:gd name="connsiteY1" fmla="*/ 1210464 h 2622942"/>
              <a:gd name="connsiteX2" fmla="*/ 2513182 w 7235687"/>
              <a:gd name="connsiteY2" fmla="*/ 2484080 h 2622942"/>
              <a:gd name="connsiteX3" fmla="*/ 5486400 w 7235687"/>
              <a:gd name="connsiteY3" fmla="*/ 2524539 h 2622942"/>
              <a:gd name="connsiteX4" fmla="*/ 6758609 w 7235687"/>
              <a:gd name="connsiteY4" fmla="*/ 1908313 h 2622942"/>
              <a:gd name="connsiteX5" fmla="*/ 7235687 w 7235687"/>
              <a:gd name="connsiteY5" fmla="*/ 1133061 h 2622942"/>
              <a:gd name="connsiteX6" fmla="*/ 7235687 w 7235687"/>
              <a:gd name="connsiteY6" fmla="*/ 1133061 h 2622942"/>
              <a:gd name="connsiteX0" fmla="*/ 0 w 7235687"/>
              <a:gd name="connsiteY0" fmla="*/ 0 h 2584659"/>
              <a:gd name="connsiteX1" fmla="*/ 755381 w 7235687"/>
              <a:gd name="connsiteY1" fmla="*/ 1210464 h 2584659"/>
              <a:gd name="connsiteX2" fmla="*/ 2513182 w 7235687"/>
              <a:gd name="connsiteY2" fmla="*/ 2484080 h 2584659"/>
              <a:gd name="connsiteX3" fmla="*/ 5486400 w 7235687"/>
              <a:gd name="connsiteY3" fmla="*/ 2524539 h 2584659"/>
              <a:gd name="connsiteX4" fmla="*/ 6758609 w 7235687"/>
              <a:gd name="connsiteY4" fmla="*/ 1908313 h 2584659"/>
              <a:gd name="connsiteX5" fmla="*/ 7235687 w 7235687"/>
              <a:gd name="connsiteY5" fmla="*/ 1133061 h 2584659"/>
              <a:gd name="connsiteX6" fmla="*/ 7235687 w 7235687"/>
              <a:gd name="connsiteY6" fmla="*/ 1133061 h 2584659"/>
              <a:gd name="connsiteX0" fmla="*/ 0 w 7235687"/>
              <a:gd name="connsiteY0" fmla="*/ 0 h 2578936"/>
              <a:gd name="connsiteX1" fmla="*/ 755381 w 7235687"/>
              <a:gd name="connsiteY1" fmla="*/ 1210464 h 2578936"/>
              <a:gd name="connsiteX2" fmla="*/ 2513182 w 7235687"/>
              <a:gd name="connsiteY2" fmla="*/ 2484080 h 2578936"/>
              <a:gd name="connsiteX3" fmla="*/ 5486400 w 7235687"/>
              <a:gd name="connsiteY3" fmla="*/ 2524539 h 2578936"/>
              <a:gd name="connsiteX4" fmla="*/ 6758609 w 7235687"/>
              <a:gd name="connsiteY4" fmla="*/ 1908313 h 2578936"/>
              <a:gd name="connsiteX5" fmla="*/ 7235687 w 7235687"/>
              <a:gd name="connsiteY5" fmla="*/ 1133061 h 2578936"/>
              <a:gd name="connsiteX6" fmla="*/ 7235687 w 7235687"/>
              <a:gd name="connsiteY6" fmla="*/ 1133061 h 2578936"/>
              <a:gd name="connsiteX0" fmla="*/ 0 w 7235687"/>
              <a:gd name="connsiteY0" fmla="*/ 0 h 2602105"/>
              <a:gd name="connsiteX1" fmla="*/ 857603 w 7235687"/>
              <a:gd name="connsiteY1" fmla="*/ 1536437 h 2602105"/>
              <a:gd name="connsiteX2" fmla="*/ 2513182 w 7235687"/>
              <a:gd name="connsiteY2" fmla="*/ 2484080 h 2602105"/>
              <a:gd name="connsiteX3" fmla="*/ 5486400 w 7235687"/>
              <a:gd name="connsiteY3" fmla="*/ 2524539 h 2602105"/>
              <a:gd name="connsiteX4" fmla="*/ 6758609 w 7235687"/>
              <a:gd name="connsiteY4" fmla="*/ 1908313 h 2602105"/>
              <a:gd name="connsiteX5" fmla="*/ 7235687 w 7235687"/>
              <a:gd name="connsiteY5" fmla="*/ 1133061 h 2602105"/>
              <a:gd name="connsiteX6" fmla="*/ 7235687 w 7235687"/>
              <a:gd name="connsiteY6" fmla="*/ 1133061 h 260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02105">
                <a:moveTo>
                  <a:pt x="0" y="0"/>
                </a:moveTo>
                <a:cubicBezTo>
                  <a:pt x="207065" y="371061"/>
                  <a:pt x="438739" y="1122424"/>
                  <a:pt x="857603" y="1536437"/>
                </a:cubicBezTo>
                <a:cubicBezTo>
                  <a:pt x="1276467" y="1950450"/>
                  <a:pt x="1741716" y="2319396"/>
                  <a:pt x="2513182" y="2484080"/>
                </a:cubicBezTo>
                <a:cubicBezTo>
                  <a:pt x="3284648" y="2648764"/>
                  <a:pt x="4778829" y="2620500"/>
                  <a:pt x="5486400" y="2524539"/>
                </a:cubicBezTo>
                <a:cubicBezTo>
                  <a:pt x="6193971" y="2428578"/>
                  <a:pt x="6467061" y="2140226"/>
                  <a:pt x="6758609" y="1908313"/>
                </a:cubicBezTo>
                <a:cubicBezTo>
                  <a:pt x="7050157" y="1676400"/>
                  <a:pt x="7235687" y="1133061"/>
                  <a:pt x="7235687" y="1133061"/>
                </a:cubicBezTo>
                <a:lnTo>
                  <a:pt x="7235687" y="1133061"/>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8CBB0842-9B50-CB4D-84EA-6E91B65282D7}"/>
              </a:ext>
            </a:extLst>
          </p:cNvPr>
          <p:cNvSpPr txBox="1"/>
          <p:nvPr/>
        </p:nvSpPr>
        <p:spPr>
          <a:xfrm>
            <a:off x="9738669" y="3940338"/>
            <a:ext cx="2616388" cy="307648"/>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Radiographic POD LOD</a:t>
            </a:r>
          </a:p>
        </p:txBody>
      </p:sp>
      <p:sp>
        <p:nvSpPr>
          <p:cNvPr id="79" name="TextBox 78">
            <a:extLst>
              <a:ext uri="{FF2B5EF4-FFF2-40B4-BE49-F238E27FC236}">
                <a16:creationId xmlns:a16="http://schemas.microsoft.com/office/drawing/2014/main" id="{0CE54EAA-3BF4-A741-AC67-2804D356FF46}"/>
              </a:ext>
            </a:extLst>
          </p:cNvPr>
          <p:cNvSpPr txBox="1"/>
          <p:nvPr/>
        </p:nvSpPr>
        <p:spPr>
          <a:xfrm>
            <a:off x="3467799" y="1702576"/>
            <a:ext cx="166744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Primary resistance</a:t>
            </a:r>
          </a:p>
        </p:txBody>
      </p:sp>
      <p:sp>
        <p:nvSpPr>
          <p:cNvPr id="80" name="TextBox 79">
            <a:extLst>
              <a:ext uri="{FF2B5EF4-FFF2-40B4-BE49-F238E27FC236}">
                <a16:creationId xmlns:a16="http://schemas.microsoft.com/office/drawing/2014/main" id="{8DBF8A25-ED91-8B43-B7F9-D4AA754932BC}"/>
              </a:ext>
            </a:extLst>
          </p:cNvPr>
          <p:cNvSpPr txBox="1"/>
          <p:nvPr/>
        </p:nvSpPr>
        <p:spPr>
          <a:xfrm>
            <a:off x="4874225" y="3188202"/>
            <a:ext cx="145905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Early resistance</a:t>
            </a:r>
          </a:p>
        </p:txBody>
      </p:sp>
      <p:sp>
        <p:nvSpPr>
          <p:cNvPr id="81" name="TextBox 80">
            <a:extLst>
              <a:ext uri="{FF2B5EF4-FFF2-40B4-BE49-F238E27FC236}">
                <a16:creationId xmlns:a16="http://schemas.microsoft.com/office/drawing/2014/main" id="{097AA071-1FFF-2D44-806F-EC50571BBC6D}"/>
              </a:ext>
            </a:extLst>
          </p:cNvPr>
          <p:cNvSpPr txBox="1"/>
          <p:nvPr/>
        </p:nvSpPr>
        <p:spPr>
          <a:xfrm>
            <a:off x="6771968" y="3433145"/>
            <a:ext cx="196399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Intermediate response</a:t>
            </a:r>
          </a:p>
        </p:txBody>
      </p:sp>
      <p:sp>
        <p:nvSpPr>
          <p:cNvPr id="82" name="TextBox 81">
            <a:extLst>
              <a:ext uri="{FF2B5EF4-FFF2-40B4-BE49-F238E27FC236}">
                <a16:creationId xmlns:a16="http://schemas.microsoft.com/office/drawing/2014/main" id="{ADE76F9C-5EC4-C34A-A641-87E426A59A41}"/>
              </a:ext>
            </a:extLst>
          </p:cNvPr>
          <p:cNvSpPr txBox="1"/>
          <p:nvPr/>
        </p:nvSpPr>
        <p:spPr>
          <a:xfrm>
            <a:off x="8441731" y="3656661"/>
            <a:ext cx="1784463"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Long-term response</a:t>
            </a:r>
          </a:p>
        </p:txBody>
      </p:sp>
      <p:sp>
        <p:nvSpPr>
          <p:cNvPr id="83" name="TextBox 82">
            <a:extLst>
              <a:ext uri="{FF2B5EF4-FFF2-40B4-BE49-F238E27FC236}">
                <a16:creationId xmlns:a16="http://schemas.microsoft.com/office/drawing/2014/main" id="{1071EE26-1EBB-6A45-BD56-3075F0F5906A}"/>
              </a:ext>
            </a:extLst>
          </p:cNvPr>
          <p:cNvSpPr txBox="1"/>
          <p:nvPr/>
        </p:nvSpPr>
        <p:spPr>
          <a:xfrm>
            <a:off x="10042166" y="5848066"/>
            <a:ext cx="198483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Outstanding response </a:t>
            </a:r>
          </a:p>
        </p:txBody>
      </p:sp>
      <p:sp>
        <p:nvSpPr>
          <p:cNvPr id="5" name="Oval 4">
            <a:extLst>
              <a:ext uri="{FF2B5EF4-FFF2-40B4-BE49-F238E27FC236}">
                <a16:creationId xmlns:a16="http://schemas.microsoft.com/office/drawing/2014/main" id="{968F4D9E-BE13-1CA4-0A24-74F757BDAB2B}"/>
              </a:ext>
            </a:extLst>
          </p:cNvPr>
          <p:cNvSpPr/>
          <p:nvPr/>
        </p:nvSpPr>
        <p:spPr>
          <a:xfrm>
            <a:off x="3449486" y="4478144"/>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0517966A-53D5-C77D-CA73-668C04A88C07}"/>
              </a:ext>
            </a:extLst>
          </p:cNvPr>
          <p:cNvCxnSpPr>
            <a:cxnSpLocks/>
            <a:stCxn id="36" idx="2"/>
            <a:endCxn id="5" idx="7"/>
          </p:cNvCxnSpPr>
          <p:nvPr/>
        </p:nvCxnSpPr>
        <p:spPr>
          <a:xfrm flipH="1">
            <a:off x="3739377" y="2666638"/>
            <a:ext cx="2079049" cy="186086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F6255F3-27C9-B917-F084-5D6E031E6659}"/>
              </a:ext>
            </a:extLst>
          </p:cNvPr>
          <p:cNvSpPr txBox="1"/>
          <p:nvPr/>
        </p:nvSpPr>
        <p:spPr>
          <a:xfrm>
            <a:off x="4014086" y="2297306"/>
            <a:ext cx="3608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Detectable by MRD monitoring </a:t>
            </a:r>
          </a:p>
        </p:txBody>
      </p:sp>
      <p:sp>
        <p:nvSpPr>
          <p:cNvPr id="38" name="Oval 37">
            <a:extLst>
              <a:ext uri="{FF2B5EF4-FFF2-40B4-BE49-F238E27FC236}">
                <a16:creationId xmlns:a16="http://schemas.microsoft.com/office/drawing/2014/main" id="{40F2355B-1760-4D20-DC6F-6826207D7C17}"/>
              </a:ext>
            </a:extLst>
          </p:cNvPr>
          <p:cNvSpPr/>
          <p:nvPr/>
        </p:nvSpPr>
        <p:spPr>
          <a:xfrm>
            <a:off x="6842965" y="5474618"/>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BDCD4B3D-5FDA-9ACC-0F39-E4846A640086}"/>
              </a:ext>
            </a:extLst>
          </p:cNvPr>
          <p:cNvSpPr/>
          <p:nvPr/>
        </p:nvSpPr>
        <p:spPr>
          <a:xfrm>
            <a:off x="4979421" y="5465781"/>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7" name="Straight Arrow Connector 46">
            <a:extLst>
              <a:ext uri="{FF2B5EF4-FFF2-40B4-BE49-F238E27FC236}">
                <a16:creationId xmlns:a16="http://schemas.microsoft.com/office/drawing/2014/main" id="{C17E3F3E-25E2-25CA-5C38-53013CEE4146}"/>
              </a:ext>
            </a:extLst>
          </p:cNvPr>
          <p:cNvCxnSpPr>
            <a:cxnSpLocks/>
            <a:stCxn id="36" idx="2"/>
            <a:endCxn id="40" idx="0"/>
          </p:cNvCxnSpPr>
          <p:nvPr/>
        </p:nvCxnSpPr>
        <p:spPr>
          <a:xfrm flipH="1">
            <a:off x="5149236" y="2666638"/>
            <a:ext cx="669190" cy="27991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8797753-3E68-0388-AA70-CCA62178CCBD}"/>
              </a:ext>
            </a:extLst>
          </p:cNvPr>
          <p:cNvCxnSpPr>
            <a:cxnSpLocks/>
            <a:stCxn id="36" idx="2"/>
            <a:endCxn id="38" idx="0"/>
          </p:cNvCxnSpPr>
          <p:nvPr/>
        </p:nvCxnSpPr>
        <p:spPr>
          <a:xfrm>
            <a:off x="5818426" y="2666638"/>
            <a:ext cx="1194354" cy="280798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F09EED-DCF6-830A-BA8B-3070DE0681AD}"/>
              </a:ext>
            </a:extLst>
          </p:cNvPr>
          <p:cNvSpPr txBox="1"/>
          <p:nvPr/>
        </p:nvSpPr>
        <p:spPr>
          <a:xfrm>
            <a:off x="366950" y="416437"/>
            <a:ext cx="112610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a:ea typeface="+mn-ea"/>
                <a:cs typeface="+mn-cs"/>
              </a:rPr>
              <a:t>Liquid biopsy to monitor disease burden and intercept resistance before resistance is genotyped  </a:t>
            </a:r>
            <a:br>
              <a:rPr kumimoji="0" lang="en-US" sz="3200" b="1" i="0" u="none" strike="noStrike" kern="1200" cap="none" spc="0" normalizeH="0" baseline="0" noProof="0" dirty="0">
                <a:ln>
                  <a:noFill/>
                </a:ln>
                <a:effectLst/>
                <a:uLnTx/>
                <a:uFillTx/>
                <a:latin typeface="Arial" panose="020B0604020202020204"/>
                <a:ea typeface="+mn-ea"/>
                <a:cs typeface="+mn-cs"/>
              </a:rPr>
            </a:br>
            <a:endParaRPr kumimoji="0" lang="en-US" sz="3200" b="1" i="0" u="none" strike="noStrike" kern="1200" cap="none" spc="0" normalizeH="0" baseline="0" noProof="0" dirty="0">
              <a:ln>
                <a:noFill/>
              </a:ln>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A684C57C-5762-82A5-EB2E-BA8B1BD23E4C}"/>
              </a:ext>
            </a:extLst>
          </p:cNvPr>
          <p:cNvSpPr/>
          <p:nvPr/>
        </p:nvSpPr>
        <p:spPr>
          <a:xfrm>
            <a:off x="3077449" y="5579119"/>
            <a:ext cx="339629" cy="337044"/>
          </a:xfrm>
          <a:prstGeom prst="ellipse">
            <a:avLst/>
          </a:prstGeom>
          <a:solidFill>
            <a:srgbClr val="00B050"/>
          </a:solidFill>
          <a:ln>
            <a:solidFill>
              <a:srgbClr val="0024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 name="Straight Arrow Connector 3">
            <a:extLst>
              <a:ext uri="{FF2B5EF4-FFF2-40B4-BE49-F238E27FC236}">
                <a16:creationId xmlns:a16="http://schemas.microsoft.com/office/drawing/2014/main" id="{0E259C79-827E-3580-8D30-B702D092000A}"/>
              </a:ext>
            </a:extLst>
          </p:cNvPr>
          <p:cNvCxnSpPr>
            <a:cxnSpLocks/>
            <a:stCxn id="36" idx="2"/>
            <a:endCxn id="2" idx="7"/>
          </p:cNvCxnSpPr>
          <p:nvPr/>
        </p:nvCxnSpPr>
        <p:spPr>
          <a:xfrm flipH="1">
            <a:off x="3367340" y="2666638"/>
            <a:ext cx="2451086" cy="296184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Up-Down Arrow 20">
            <a:extLst>
              <a:ext uri="{FF2B5EF4-FFF2-40B4-BE49-F238E27FC236}">
                <a16:creationId xmlns:a16="http://schemas.microsoft.com/office/drawing/2014/main" id="{AEE64E50-1BBA-070B-48C6-61462ACE88B0}"/>
              </a:ext>
            </a:extLst>
          </p:cNvPr>
          <p:cNvSpPr/>
          <p:nvPr/>
        </p:nvSpPr>
        <p:spPr>
          <a:xfrm>
            <a:off x="9111343" y="4899852"/>
            <a:ext cx="287857" cy="92721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1" name="Straight Connector 30">
            <a:extLst>
              <a:ext uri="{FF2B5EF4-FFF2-40B4-BE49-F238E27FC236}">
                <a16:creationId xmlns:a16="http://schemas.microsoft.com/office/drawing/2014/main" id="{2484E92A-8370-A3BF-6668-A6A021ADFD66}"/>
              </a:ext>
            </a:extLst>
          </p:cNvPr>
          <p:cNvCxnSpPr>
            <a:cxnSpLocks/>
          </p:cNvCxnSpPr>
          <p:nvPr/>
        </p:nvCxnSpPr>
        <p:spPr>
          <a:xfrm>
            <a:off x="8896821" y="1232278"/>
            <a:ext cx="0" cy="1724932"/>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810582-360C-E0AE-F8F1-0CABC232EC47}"/>
              </a:ext>
            </a:extLst>
          </p:cNvPr>
          <p:cNvCxnSpPr>
            <a:cxnSpLocks/>
          </p:cNvCxnSpPr>
          <p:nvPr/>
        </p:nvCxnSpPr>
        <p:spPr>
          <a:xfrm flipH="1">
            <a:off x="8894536" y="2965329"/>
            <a:ext cx="3146086" cy="0"/>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2598EA10-6A78-94C9-40BF-8A24205B49C3}"/>
              </a:ext>
            </a:extLst>
          </p:cNvPr>
          <p:cNvSpPr/>
          <p:nvPr/>
        </p:nvSpPr>
        <p:spPr>
          <a:xfrm>
            <a:off x="8953055" y="1274607"/>
            <a:ext cx="3004109" cy="1535207"/>
          </a:xfrm>
          <a:custGeom>
            <a:avLst/>
            <a:gdLst>
              <a:gd name="connsiteX0" fmla="*/ 0 w 3034146"/>
              <a:gd name="connsiteY0" fmla="*/ 0 h 1246909"/>
              <a:gd name="connsiteX1" fmla="*/ 387928 w 3034146"/>
              <a:gd name="connsiteY1" fmla="*/ 457200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59452 w 3034146"/>
              <a:gd name="connsiteY2" fmla="*/ 1052750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146" h="1246909">
                <a:moveTo>
                  <a:pt x="0" y="0"/>
                </a:moveTo>
                <a:cubicBezTo>
                  <a:pt x="86591" y="145473"/>
                  <a:pt x="148998" y="392188"/>
                  <a:pt x="358907" y="567646"/>
                </a:cubicBezTo>
                <a:cubicBezTo>
                  <a:pt x="568816" y="743104"/>
                  <a:pt x="975215" y="946467"/>
                  <a:pt x="1259452" y="1052750"/>
                </a:cubicBezTo>
                <a:cubicBezTo>
                  <a:pt x="1543689" y="1159033"/>
                  <a:pt x="1768546" y="1172985"/>
                  <a:pt x="2064328" y="1205345"/>
                </a:cubicBezTo>
                <a:cubicBezTo>
                  <a:pt x="2360110" y="1237705"/>
                  <a:pt x="3034146" y="1246909"/>
                  <a:pt x="3034146" y="1246909"/>
                </a:cubicBezTo>
                <a:lnTo>
                  <a:pt x="3034146" y="1246909"/>
                </a:lnTo>
                <a:lnTo>
                  <a:pt x="3034146" y="1246909"/>
                </a:lnTo>
              </a:path>
            </a:pathLst>
          </a:custGeom>
          <a:noFill/>
          <a:ln w="28575">
            <a:solidFill>
              <a:srgbClr val="272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7BEE1205-2C98-BA91-7D23-11A604D1291D}"/>
              </a:ext>
            </a:extLst>
          </p:cNvPr>
          <p:cNvSpPr/>
          <p:nvPr/>
        </p:nvSpPr>
        <p:spPr>
          <a:xfrm rot="3153747">
            <a:off x="8950700" y="1791781"/>
            <a:ext cx="678245" cy="249766"/>
          </a:xfrm>
          <a:prstGeom prst="ellipse">
            <a:avLst/>
          </a:prstGeom>
          <a:solidFill>
            <a:srgbClr val="3F5DB5">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4E0CAD89-145C-7CEB-C0D4-51E9762A0433}"/>
              </a:ext>
            </a:extLst>
          </p:cNvPr>
          <p:cNvSpPr/>
          <p:nvPr/>
        </p:nvSpPr>
        <p:spPr>
          <a:xfrm rot="1882750">
            <a:off x="9558977" y="2277071"/>
            <a:ext cx="678245" cy="249766"/>
          </a:xfrm>
          <a:prstGeom prst="ellipse">
            <a:avLst/>
          </a:prstGeom>
          <a:solidFill>
            <a:srgbClr val="C00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5702898A-865D-D554-6003-8873DCFE87A1}"/>
              </a:ext>
            </a:extLst>
          </p:cNvPr>
          <p:cNvSpPr/>
          <p:nvPr/>
        </p:nvSpPr>
        <p:spPr>
          <a:xfrm rot="581368">
            <a:off x="10327767" y="2565745"/>
            <a:ext cx="678245" cy="249766"/>
          </a:xfrm>
          <a:prstGeom prst="ellipse">
            <a:avLst/>
          </a:prstGeom>
          <a:solidFill>
            <a:srgbClr val="FFC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B05EA255-F5C3-FB88-A5EF-0240F6244851}"/>
              </a:ext>
            </a:extLst>
          </p:cNvPr>
          <p:cNvSpPr/>
          <p:nvPr/>
        </p:nvSpPr>
        <p:spPr>
          <a:xfrm>
            <a:off x="11260749" y="2676427"/>
            <a:ext cx="678245" cy="249766"/>
          </a:xfrm>
          <a:prstGeom prst="ellipse">
            <a:avLst/>
          </a:prstGeom>
          <a:solidFill>
            <a:srgbClr val="00B05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442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3180528-1B78-BB44-B71B-EF7D68EC2BC3}"/>
              </a:ext>
            </a:extLst>
          </p:cNvPr>
          <p:cNvSpPr/>
          <p:nvPr/>
        </p:nvSpPr>
        <p:spPr>
          <a:xfrm>
            <a:off x="0" y="5026"/>
            <a:ext cx="12192000" cy="68670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6DA36156-9754-9549-9458-B528969FADE9}"/>
              </a:ext>
            </a:extLst>
          </p:cNvPr>
          <p:cNvGrpSpPr/>
          <p:nvPr/>
        </p:nvGrpSpPr>
        <p:grpSpPr>
          <a:xfrm>
            <a:off x="4555303" y="3492141"/>
            <a:ext cx="2245649" cy="1369038"/>
            <a:chOff x="6500953" y="3200915"/>
            <a:chExt cx="2859585" cy="1743318"/>
          </a:xfrm>
        </p:grpSpPr>
        <p:pic>
          <p:nvPicPr>
            <p:cNvPr id="11" name="Picture 10" descr="A picture containing medical imaging, medical, black and white&#10;&#10;Description automatically generated">
              <a:extLst>
                <a:ext uri="{FF2B5EF4-FFF2-40B4-BE49-F238E27FC236}">
                  <a16:creationId xmlns:a16="http://schemas.microsoft.com/office/drawing/2014/main" id="{54984B4E-F121-F24F-9689-8DAF2C4AEE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00953" y="3200915"/>
              <a:ext cx="2859585" cy="1743318"/>
            </a:xfrm>
            <a:prstGeom prst="rect">
              <a:avLst/>
            </a:prstGeom>
          </p:spPr>
        </p:pic>
        <p:cxnSp>
          <p:nvCxnSpPr>
            <p:cNvPr id="21" name="Straight Arrow Connector 20">
              <a:extLst>
                <a:ext uri="{FF2B5EF4-FFF2-40B4-BE49-F238E27FC236}">
                  <a16:creationId xmlns:a16="http://schemas.microsoft.com/office/drawing/2014/main" id="{24AB2406-E4EA-0240-AA6B-33E1BEAC8B5E}"/>
                </a:ext>
              </a:extLst>
            </p:cNvPr>
            <p:cNvCxnSpPr>
              <a:cxnSpLocks/>
            </p:cNvCxnSpPr>
            <p:nvPr/>
          </p:nvCxnSpPr>
          <p:spPr>
            <a:xfrm>
              <a:off x="6679236" y="4031017"/>
              <a:ext cx="2762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Pentagon 32">
            <a:extLst>
              <a:ext uri="{FF2B5EF4-FFF2-40B4-BE49-F238E27FC236}">
                <a16:creationId xmlns:a16="http://schemas.microsoft.com/office/drawing/2014/main" id="{D4B3E141-AD0C-D841-9907-E7C98C87AACD}"/>
              </a:ext>
            </a:extLst>
          </p:cNvPr>
          <p:cNvSpPr/>
          <p:nvPr/>
        </p:nvSpPr>
        <p:spPr>
          <a:xfrm>
            <a:off x="0" y="387697"/>
            <a:ext cx="12192000" cy="738657"/>
          </a:xfrm>
          <a:prstGeom prst="homePlat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71417BE1-4B39-0B40-9F95-FA7F13D63F4C}"/>
              </a:ext>
            </a:extLst>
          </p:cNvPr>
          <p:cNvGrpSpPr/>
          <p:nvPr/>
        </p:nvGrpSpPr>
        <p:grpSpPr>
          <a:xfrm>
            <a:off x="250748" y="400757"/>
            <a:ext cx="2472152" cy="2639341"/>
            <a:chOff x="639054" y="400757"/>
            <a:chExt cx="2472152" cy="2639341"/>
          </a:xfrm>
        </p:grpSpPr>
        <p:pic>
          <p:nvPicPr>
            <p:cNvPr id="28" name="Picture 27" descr="A close-up of a ct scan&#10;&#10;Description automatically generated with low confidence">
              <a:extLst>
                <a:ext uri="{FF2B5EF4-FFF2-40B4-BE49-F238E27FC236}">
                  <a16:creationId xmlns:a16="http://schemas.microsoft.com/office/drawing/2014/main" id="{41C8B3AC-FBFC-7B4D-BAFF-B2DAE74FC8A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9402" y="1509735"/>
              <a:ext cx="2194665" cy="1530363"/>
            </a:xfrm>
            <a:prstGeom prst="rect">
              <a:avLst/>
            </a:prstGeom>
          </p:spPr>
        </p:pic>
        <p:cxnSp>
          <p:nvCxnSpPr>
            <p:cNvPr id="15" name="Straight Arrow Connector 14">
              <a:extLst>
                <a:ext uri="{FF2B5EF4-FFF2-40B4-BE49-F238E27FC236}">
                  <a16:creationId xmlns:a16="http://schemas.microsoft.com/office/drawing/2014/main" id="{7C3B491C-8CAC-814D-B0FD-EBBDFF05498A}"/>
                </a:ext>
              </a:extLst>
            </p:cNvPr>
            <p:cNvCxnSpPr>
              <a:cxnSpLocks/>
            </p:cNvCxnSpPr>
            <p:nvPr/>
          </p:nvCxnSpPr>
          <p:spPr>
            <a:xfrm>
              <a:off x="662602" y="2357936"/>
              <a:ext cx="276211" cy="0"/>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244BE75-E671-1C4D-9ECB-4409F08689C2}"/>
                </a:ext>
              </a:extLst>
            </p:cNvPr>
            <p:cNvSpPr txBox="1"/>
            <p:nvPr/>
          </p:nvSpPr>
          <p:spPr>
            <a:xfrm>
              <a:off x="639054" y="400757"/>
              <a:ext cx="247215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Recurrence in brain and liver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Day 1</a:t>
              </a:r>
            </a:p>
          </p:txBody>
        </p:sp>
      </p:grpSp>
      <p:grpSp>
        <p:nvGrpSpPr>
          <p:cNvPr id="7" name="Group 6">
            <a:extLst>
              <a:ext uri="{FF2B5EF4-FFF2-40B4-BE49-F238E27FC236}">
                <a16:creationId xmlns:a16="http://schemas.microsoft.com/office/drawing/2014/main" id="{309F7461-69AE-5D4B-A711-B0B8B5F0CE95}"/>
              </a:ext>
            </a:extLst>
          </p:cNvPr>
          <p:cNvGrpSpPr/>
          <p:nvPr/>
        </p:nvGrpSpPr>
        <p:grpSpPr>
          <a:xfrm>
            <a:off x="2418959" y="172980"/>
            <a:ext cx="2437215" cy="2984684"/>
            <a:chOff x="4109969" y="172980"/>
            <a:chExt cx="2437215" cy="2984684"/>
          </a:xfrm>
        </p:grpSpPr>
        <p:pic>
          <p:nvPicPr>
            <p:cNvPr id="42" name="Picture 41" descr="A picture containing medical imaging, medical, radiology, x-ray film&#10;&#10;Description automatically generated">
              <a:extLst>
                <a:ext uri="{FF2B5EF4-FFF2-40B4-BE49-F238E27FC236}">
                  <a16:creationId xmlns:a16="http://schemas.microsoft.com/office/drawing/2014/main" id="{6E6789C4-3F54-F242-91AD-BDF9B6C265E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09969" y="1578396"/>
              <a:ext cx="2437215" cy="1579268"/>
            </a:xfrm>
            <a:prstGeom prst="rect">
              <a:avLst/>
            </a:prstGeom>
          </p:spPr>
        </p:pic>
        <p:cxnSp>
          <p:nvCxnSpPr>
            <p:cNvPr id="39" name="Straight Arrow Connector 38">
              <a:extLst>
                <a:ext uri="{FF2B5EF4-FFF2-40B4-BE49-F238E27FC236}">
                  <a16:creationId xmlns:a16="http://schemas.microsoft.com/office/drawing/2014/main" id="{BBCD8510-D40C-294C-9E2C-1F36393C36BD}"/>
                </a:ext>
              </a:extLst>
            </p:cNvPr>
            <p:cNvCxnSpPr>
              <a:cxnSpLocks/>
            </p:cNvCxnSpPr>
            <p:nvPr/>
          </p:nvCxnSpPr>
          <p:spPr>
            <a:xfrm>
              <a:off x="4193900" y="2370462"/>
              <a:ext cx="276211" cy="0"/>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D93CB38-70A7-BB4F-9AF0-09AB5601036F}"/>
                </a:ext>
              </a:extLst>
            </p:cNvPr>
            <p:cNvSpPr txBox="1"/>
            <p:nvPr/>
          </p:nvSpPr>
          <p:spPr>
            <a:xfrm>
              <a:off x="4526708" y="172980"/>
              <a:ext cx="1638590"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Discussed at MTB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1</a:t>
              </a:r>
              <a:r>
                <a:rPr kumimoji="0" lang="en-US" sz="1400" b="0" i="0" u="none" strike="noStrike" kern="1200" cap="none" spc="0" normalizeH="0" baseline="30000" noProof="0" dirty="0">
                  <a:ln>
                    <a:noFill/>
                  </a:ln>
                  <a:solidFill>
                    <a:srgbClr val="002569"/>
                  </a:solidFill>
                  <a:effectLst/>
                  <a:uLnTx/>
                  <a:uFillTx/>
                  <a:latin typeface="Arial" panose="020B0604020202020204"/>
                  <a:ea typeface="+mn-ea"/>
                  <a:cs typeface="+mn-cs"/>
                </a:rPr>
                <a:t>st</a:t>
              </a: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 Line olaparib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CR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4FD0E141-2EC9-6C43-97E5-BC364C4CC6C9}"/>
              </a:ext>
            </a:extLst>
          </p:cNvPr>
          <p:cNvGrpSpPr/>
          <p:nvPr/>
        </p:nvGrpSpPr>
        <p:grpSpPr>
          <a:xfrm>
            <a:off x="6699023" y="387697"/>
            <a:ext cx="2040747" cy="4450279"/>
            <a:chOff x="8788428" y="218964"/>
            <a:chExt cx="2116363" cy="4615175"/>
          </a:xfrm>
        </p:grpSpPr>
        <p:pic>
          <p:nvPicPr>
            <p:cNvPr id="9" name="Picture 8" descr="A picture containing monochrome, monochrome photography, black, black and white&#10;&#10;Description automatically generated">
              <a:extLst>
                <a:ext uri="{FF2B5EF4-FFF2-40B4-BE49-F238E27FC236}">
                  <a16:creationId xmlns:a16="http://schemas.microsoft.com/office/drawing/2014/main" id="{253682C4-D37C-804C-B071-2DA92F2EE65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88428" y="3414374"/>
              <a:ext cx="2116363" cy="1419765"/>
            </a:xfrm>
            <a:prstGeom prst="rect">
              <a:avLst/>
            </a:prstGeom>
          </p:spPr>
        </p:pic>
        <p:cxnSp>
          <p:nvCxnSpPr>
            <p:cNvPr id="20" name="Straight Arrow Connector 19">
              <a:extLst>
                <a:ext uri="{FF2B5EF4-FFF2-40B4-BE49-F238E27FC236}">
                  <a16:creationId xmlns:a16="http://schemas.microsoft.com/office/drawing/2014/main" id="{2661C171-A3A4-2348-A418-316177FF87C6}"/>
                </a:ext>
              </a:extLst>
            </p:cNvPr>
            <p:cNvCxnSpPr>
              <a:cxnSpLocks/>
            </p:cNvCxnSpPr>
            <p:nvPr/>
          </p:nvCxnSpPr>
          <p:spPr>
            <a:xfrm>
              <a:off x="8788428" y="4293827"/>
              <a:ext cx="2762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C1B6FDE-CC24-BE46-9562-CAD16878BC37}"/>
                </a:ext>
              </a:extLst>
            </p:cNvPr>
            <p:cNvSpPr txBox="1"/>
            <p:nvPr/>
          </p:nvSpPr>
          <p:spPr>
            <a:xfrm>
              <a:off x="8808679" y="218964"/>
              <a:ext cx="1280247" cy="9894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SBRT to liver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Day 426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grpSp>
      <p:grpSp>
        <p:nvGrpSpPr>
          <p:cNvPr id="2" name="Group 1">
            <a:extLst>
              <a:ext uri="{FF2B5EF4-FFF2-40B4-BE49-F238E27FC236}">
                <a16:creationId xmlns:a16="http://schemas.microsoft.com/office/drawing/2014/main" id="{86AED20E-BED7-A240-B860-EE8CB1D77FDF}"/>
              </a:ext>
            </a:extLst>
          </p:cNvPr>
          <p:cNvGrpSpPr/>
          <p:nvPr/>
        </p:nvGrpSpPr>
        <p:grpSpPr>
          <a:xfrm>
            <a:off x="4686939" y="400756"/>
            <a:ext cx="2282716" cy="2639343"/>
            <a:chOff x="6680701" y="400756"/>
            <a:chExt cx="2282716" cy="2639343"/>
          </a:xfrm>
        </p:grpSpPr>
        <p:pic>
          <p:nvPicPr>
            <p:cNvPr id="30" name="Picture 29" descr="A picture containing medical, medical imaging, red, x-ray film&#10;&#10;Description automatically generated">
              <a:extLst>
                <a:ext uri="{FF2B5EF4-FFF2-40B4-BE49-F238E27FC236}">
                  <a16:creationId xmlns:a16="http://schemas.microsoft.com/office/drawing/2014/main" id="{6D437084-1190-6247-B014-A1E0B1B79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0701" y="1543652"/>
              <a:ext cx="2282716" cy="1496447"/>
            </a:xfrm>
            <a:prstGeom prst="rect">
              <a:avLst/>
            </a:prstGeom>
          </p:spPr>
        </p:pic>
        <p:cxnSp>
          <p:nvCxnSpPr>
            <p:cNvPr id="40" name="Straight Arrow Connector 39">
              <a:extLst>
                <a:ext uri="{FF2B5EF4-FFF2-40B4-BE49-F238E27FC236}">
                  <a16:creationId xmlns:a16="http://schemas.microsoft.com/office/drawing/2014/main" id="{FDD3B4BB-8458-4B49-ADAA-B899DEAB9427}"/>
                </a:ext>
              </a:extLst>
            </p:cNvPr>
            <p:cNvCxnSpPr>
              <a:cxnSpLocks/>
            </p:cNvCxnSpPr>
            <p:nvPr/>
          </p:nvCxnSpPr>
          <p:spPr>
            <a:xfrm>
              <a:off x="6715781" y="2405832"/>
              <a:ext cx="276211" cy="0"/>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FE80CF5-3013-FF4E-9A39-7012907C64D5}"/>
                </a:ext>
              </a:extLst>
            </p:cNvPr>
            <p:cNvSpPr txBox="1"/>
            <p:nvPr/>
          </p:nvSpPr>
          <p:spPr>
            <a:xfrm>
              <a:off x="7268667" y="400756"/>
              <a:ext cx="126028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ctDNA 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Metabolic CR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Day 360</a:t>
              </a:r>
            </a:p>
          </p:txBody>
        </p:sp>
      </p:grpSp>
      <p:pic>
        <p:nvPicPr>
          <p:cNvPr id="50" name="Picture 49" descr="A picture containing bone, skull, black and white&#10;&#10;Description automatically generated">
            <a:extLst>
              <a:ext uri="{FF2B5EF4-FFF2-40B4-BE49-F238E27FC236}">
                <a16:creationId xmlns:a16="http://schemas.microsoft.com/office/drawing/2014/main" id="{A1944A85-6558-7D4C-9166-13482F91C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4991">
            <a:off x="1455104" y="3123400"/>
            <a:ext cx="1549370" cy="1626177"/>
          </a:xfrm>
          <a:prstGeom prst="rect">
            <a:avLst/>
          </a:prstGeom>
        </p:spPr>
      </p:pic>
      <p:pic>
        <p:nvPicPr>
          <p:cNvPr id="52" name="Picture 51" descr="A picture containing black and white, art&#10;&#10;Description automatically generated with medium confidence">
            <a:extLst>
              <a:ext uri="{FF2B5EF4-FFF2-40B4-BE49-F238E27FC236}">
                <a16:creationId xmlns:a16="http://schemas.microsoft.com/office/drawing/2014/main" id="{B6D6A72A-5E87-E948-85E7-F27754B4A8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9" y="3106928"/>
            <a:ext cx="1410882" cy="1625750"/>
          </a:xfrm>
          <a:prstGeom prst="rect">
            <a:avLst/>
          </a:prstGeom>
        </p:spPr>
      </p:pic>
      <p:sp>
        <p:nvSpPr>
          <p:cNvPr id="54" name="TextBox 53">
            <a:extLst>
              <a:ext uri="{FF2B5EF4-FFF2-40B4-BE49-F238E27FC236}">
                <a16:creationId xmlns:a16="http://schemas.microsoft.com/office/drawing/2014/main" id="{3F90A6B6-1FC5-634A-8B44-237E4D391DF4}"/>
              </a:ext>
            </a:extLst>
          </p:cNvPr>
          <p:cNvSpPr txBox="1"/>
          <p:nvPr/>
        </p:nvSpPr>
        <p:spPr>
          <a:xfrm>
            <a:off x="1024882" y="4495800"/>
            <a:ext cx="98135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Resection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SRS</a:t>
            </a:r>
          </a:p>
        </p:txBody>
      </p:sp>
      <p:sp>
        <p:nvSpPr>
          <p:cNvPr id="55" name="Rectangle 54">
            <a:extLst>
              <a:ext uri="{FF2B5EF4-FFF2-40B4-BE49-F238E27FC236}">
                <a16:creationId xmlns:a16="http://schemas.microsoft.com/office/drawing/2014/main" id="{27D033AB-975A-7049-A376-01790269EB95}"/>
              </a:ext>
            </a:extLst>
          </p:cNvPr>
          <p:cNvSpPr/>
          <p:nvPr/>
        </p:nvSpPr>
        <p:spPr>
          <a:xfrm>
            <a:off x="0" y="4964758"/>
            <a:ext cx="3455212" cy="189324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2019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45 yo g</a:t>
            </a:r>
            <a:r>
              <a:rPr kumimoji="0" lang="en-US" sz="1600" b="0" i="1"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BRCA1</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F with initial Dx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cT3N2 ER+/HER2- G3 IDC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Neoadjuvant ddAC-T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sym typeface="Wingdings" pitchFamily="2" charset="2"/>
              </a:rPr>
              <a:t></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ypT1aN1mi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sym typeface="Wingdings" pitchFamily="2" charset="2"/>
              </a:rPr>
              <a:t></a:t>
            </a:r>
            <a:r>
              <a:rPr kumimoji="0" lang="en-US" sz="16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OS/AI + Ribociclib</a:t>
            </a:r>
          </a:p>
        </p:txBody>
      </p:sp>
      <p:grpSp>
        <p:nvGrpSpPr>
          <p:cNvPr id="6" name="Group 5">
            <a:extLst>
              <a:ext uri="{FF2B5EF4-FFF2-40B4-BE49-F238E27FC236}">
                <a16:creationId xmlns:a16="http://schemas.microsoft.com/office/drawing/2014/main" id="{4A12935A-9648-7E4C-8E2A-36483F6E016D}"/>
              </a:ext>
            </a:extLst>
          </p:cNvPr>
          <p:cNvGrpSpPr/>
          <p:nvPr/>
        </p:nvGrpSpPr>
        <p:grpSpPr>
          <a:xfrm>
            <a:off x="8857762" y="400756"/>
            <a:ext cx="1941419" cy="4394168"/>
            <a:chOff x="9228151" y="400756"/>
            <a:chExt cx="1941419" cy="4394168"/>
          </a:xfrm>
        </p:grpSpPr>
        <p:pic>
          <p:nvPicPr>
            <p:cNvPr id="17" name="Picture 16" descr="A close-up of a chest x-ray&#10;&#10;Description automatically generated">
              <a:extLst>
                <a:ext uri="{FF2B5EF4-FFF2-40B4-BE49-F238E27FC236}">
                  <a16:creationId xmlns:a16="http://schemas.microsoft.com/office/drawing/2014/main" id="{3B8599FC-4275-184A-A7E1-3E5D406298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8151" y="3324107"/>
              <a:ext cx="1776790" cy="1470817"/>
            </a:xfrm>
            <a:prstGeom prst="rect">
              <a:avLst/>
            </a:prstGeom>
          </p:spPr>
        </p:pic>
        <p:pic>
          <p:nvPicPr>
            <p:cNvPr id="19" name="Picture 18" descr="A close-up of a spine&#10;&#10;Description automatically generated">
              <a:extLst>
                <a:ext uri="{FF2B5EF4-FFF2-40B4-BE49-F238E27FC236}">
                  <a16:creationId xmlns:a16="http://schemas.microsoft.com/office/drawing/2014/main" id="{D864E390-9D13-2743-8F79-402AC520E03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321524" y="1637251"/>
              <a:ext cx="1603102" cy="1496447"/>
            </a:xfrm>
            <a:prstGeom prst="rect">
              <a:avLst/>
            </a:prstGeom>
          </p:spPr>
        </p:pic>
        <p:sp>
          <p:nvSpPr>
            <p:cNvPr id="38" name="TextBox 37">
              <a:extLst>
                <a:ext uri="{FF2B5EF4-FFF2-40B4-BE49-F238E27FC236}">
                  <a16:creationId xmlns:a16="http://schemas.microsoft.com/office/drawing/2014/main" id="{B71899B7-6A38-E142-B144-9EC5760D7AF9}"/>
                </a:ext>
              </a:extLst>
            </p:cNvPr>
            <p:cNvSpPr txBox="1"/>
            <p:nvPr/>
          </p:nvSpPr>
          <p:spPr>
            <a:xfrm>
              <a:off x="9228151" y="400756"/>
              <a:ext cx="194141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Nodular LMD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Systemically 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Day 761</a:t>
              </a:r>
            </a:p>
          </p:txBody>
        </p:sp>
      </p:grpSp>
      <p:sp>
        <p:nvSpPr>
          <p:cNvPr id="4" name="TextBox 3">
            <a:extLst>
              <a:ext uri="{FF2B5EF4-FFF2-40B4-BE49-F238E27FC236}">
                <a16:creationId xmlns:a16="http://schemas.microsoft.com/office/drawing/2014/main" id="{DD7B585E-24E4-339A-FF95-EA163F586847}"/>
              </a:ext>
            </a:extLst>
          </p:cNvPr>
          <p:cNvSpPr txBox="1"/>
          <p:nvPr/>
        </p:nvSpPr>
        <p:spPr>
          <a:xfrm>
            <a:off x="10836939" y="567545"/>
            <a:ext cx="14029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s/p pCSI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IT Topotecan </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A67D911B-F9CE-A754-0B60-8CA7E7EE63E7}"/>
              </a:ext>
            </a:extLst>
          </p:cNvPr>
          <p:cNvGraphicFramePr>
            <a:graphicFrameLocks/>
          </p:cNvGraphicFramePr>
          <p:nvPr/>
        </p:nvGraphicFramePr>
        <p:xfrm>
          <a:off x="3194241" y="4978798"/>
          <a:ext cx="8910769" cy="1893242"/>
        </p:xfrm>
        <a:graphic>
          <a:graphicData uri="http://schemas.openxmlformats.org/drawingml/2006/chart">
            <c:chart xmlns:c="http://schemas.openxmlformats.org/drawingml/2006/chart" xmlns:r="http://schemas.openxmlformats.org/officeDocument/2006/relationships" r:id="rId12"/>
          </a:graphicData>
        </a:graphic>
      </p:graphicFrame>
      <p:sp>
        <p:nvSpPr>
          <p:cNvPr id="5" name="Rectangle 4">
            <a:extLst>
              <a:ext uri="{FF2B5EF4-FFF2-40B4-BE49-F238E27FC236}">
                <a16:creationId xmlns:a16="http://schemas.microsoft.com/office/drawing/2014/main" id="{A1D83E12-284A-3C63-DF73-58084EBF574C}"/>
              </a:ext>
            </a:extLst>
          </p:cNvPr>
          <p:cNvSpPr/>
          <p:nvPr/>
        </p:nvSpPr>
        <p:spPr>
          <a:xfrm>
            <a:off x="5769429" y="4943209"/>
            <a:ext cx="6335581" cy="18932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AFFBBB5-D964-11B7-F334-2912577DF926}"/>
              </a:ext>
            </a:extLst>
          </p:cNvPr>
          <p:cNvSpPr/>
          <p:nvPr/>
        </p:nvSpPr>
        <p:spPr>
          <a:xfrm>
            <a:off x="9469464" y="4861179"/>
            <a:ext cx="2570552" cy="18932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820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AsOne/>
      </p:bldGraphic>
      <p:bldP spid="5"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F7949-C372-B612-B352-71E80E0E4142}"/>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726279B-947F-3326-815F-32F8DCECDD55}"/>
              </a:ext>
            </a:extLst>
          </p:cNvPr>
          <p:cNvSpPr>
            <a:spLocks noGrp="1"/>
          </p:cNvSpPr>
          <p:nvPr>
            <p:ph type="title"/>
          </p:nvPr>
        </p:nvSpPr>
        <p:spPr>
          <a:xfrm>
            <a:off x="609600" y="383926"/>
            <a:ext cx="10972800" cy="1020954"/>
          </a:xfrm>
        </p:spPr>
        <p:txBody>
          <a:bodyPr anchor="ctr"/>
          <a:lstStyle/>
          <a:p>
            <a:r>
              <a:rPr lang="en-US" dirty="0"/>
              <a:t>ctDNA Monitoring in 1L HR+ MBC</a:t>
            </a:r>
          </a:p>
        </p:txBody>
      </p:sp>
      <p:sp>
        <p:nvSpPr>
          <p:cNvPr id="3" name="Slide Number Placeholder 2">
            <a:extLst>
              <a:ext uri="{FF2B5EF4-FFF2-40B4-BE49-F238E27FC236}">
                <a16:creationId xmlns:a16="http://schemas.microsoft.com/office/drawing/2014/main" id="{1689722F-B1DE-7A4B-2C66-0411B2DA4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7744EBF-6090-BD8B-0651-60D5890A52B3}"/>
              </a:ext>
            </a:extLst>
          </p:cNvPr>
          <p:cNvPicPr>
            <a:picLocks noChangeAspect="1"/>
          </p:cNvPicPr>
          <p:nvPr/>
        </p:nvPicPr>
        <p:blipFill rotWithShape="1">
          <a:blip r:embed="rId2">
            <a:extLst>
              <a:ext uri="{28A0092B-C50C-407E-A947-70E740481C1C}">
                <a14:useLocalDpi xmlns:a14="http://schemas.microsoft.com/office/drawing/2010/main" val="0"/>
              </a:ext>
            </a:extLst>
          </a:blip>
          <a:srcRect t="7180"/>
          <a:stretch/>
        </p:blipFill>
        <p:spPr>
          <a:xfrm>
            <a:off x="4395731" y="1377496"/>
            <a:ext cx="7691226" cy="4897684"/>
          </a:xfrm>
          <a:prstGeom prst="rect">
            <a:avLst/>
          </a:prstGeom>
        </p:spPr>
      </p:pic>
      <p:pic>
        <p:nvPicPr>
          <p:cNvPr id="7" name="Content Placeholder 7" descr="A diagram of medical equipment&#10;&#10;Description automatically generated with medium confidence">
            <a:extLst>
              <a:ext uri="{FF2B5EF4-FFF2-40B4-BE49-F238E27FC236}">
                <a16:creationId xmlns:a16="http://schemas.microsoft.com/office/drawing/2014/main" id="{983F135B-E66B-2664-1445-E72306715D2E}"/>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a:stretch/>
        </p:blipFill>
        <p:spPr>
          <a:xfrm>
            <a:off x="0" y="1377496"/>
            <a:ext cx="4649118" cy="1509955"/>
          </a:xfrm>
        </p:spPr>
      </p:pic>
      <p:sp>
        <p:nvSpPr>
          <p:cNvPr id="11" name="Content Placeholder 3">
            <a:extLst>
              <a:ext uri="{FF2B5EF4-FFF2-40B4-BE49-F238E27FC236}">
                <a16:creationId xmlns:a16="http://schemas.microsoft.com/office/drawing/2014/main" id="{F06F8514-8D24-54DE-5531-3D5D4921B7AB}"/>
              </a:ext>
            </a:extLst>
          </p:cNvPr>
          <p:cNvSpPr txBox="1">
            <a:spLocks/>
          </p:cNvSpPr>
          <p:nvPr/>
        </p:nvSpPr>
        <p:spPr>
          <a:xfrm>
            <a:off x="105044" y="3243943"/>
            <a:ext cx="4210364" cy="214330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CA"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-ctDNA is detectable at baseline in &gt;90% of patients (RECIST measurable and non-measurable)</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CA"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-Changes in ctDNA level were highly correlated with clinical and radiographic assessments</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CA"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 responders, ctDNA rise precedes treatment failure</a:t>
            </a:r>
          </a:p>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endParaRPr kumimoji="0" lang="en-CA"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17D1877-3DB8-DD73-052F-B91F98986F50}"/>
              </a:ext>
            </a:extLst>
          </p:cNvPr>
          <p:cNvSpPr txBox="1"/>
          <p:nvPr/>
        </p:nvSpPr>
        <p:spPr>
          <a:xfrm>
            <a:off x="105044" y="5451352"/>
            <a:ext cx="417749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Antras et al. Abstract #3052 (ASCO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See also Elliott et al, Abstract #1043 (ASCO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9805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3180528-1B78-BB44-B71B-EF7D68EC2BC3}"/>
              </a:ext>
            </a:extLst>
          </p:cNvPr>
          <p:cNvSpPr/>
          <p:nvPr/>
        </p:nvSpPr>
        <p:spPr>
          <a:xfrm>
            <a:off x="-17304" y="-25746"/>
            <a:ext cx="12196212" cy="688374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Pentagon 32">
            <a:extLst>
              <a:ext uri="{FF2B5EF4-FFF2-40B4-BE49-F238E27FC236}">
                <a16:creationId xmlns:a16="http://schemas.microsoft.com/office/drawing/2014/main" id="{D4B3E141-AD0C-D841-9907-E7C98C87AACD}"/>
              </a:ext>
            </a:extLst>
          </p:cNvPr>
          <p:cNvSpPr/>
          <p:nvPr/>
        </p:nvSpPr>
        <p:spPr>
          <a:xfrm>
            <a:off x="13093" y="198568"/>
            <a:ext cx="12205521" cy="593098"/>
          </a:xfrm>
          <a:prstGeom prst="homePlate">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C7ECADF-3816-FA4A-AE5C-B1B832E77D25}"/>
              </a:ext>
            </a:extLst>
          </p:cNvPr>
          <p:cNvSpPr/>
          <p:nvPr/>
        </p:nvSpPr>
        <p:spPr>
          <a:xfrm>
            <a:off x="80220" y="3175746"/>
            <a:ext cx="2472640" cy="3653834"/>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Initial presentation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54 yo F with cT3N1 G3 TNBC IDC in L breast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Neoadjuvant ddAC-TCarbo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sym typeface="Wingdings" pitchFamily="2" charset="2"/>
              </a:rPr>
              <a:t></a:t>
            </a: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ypT1aN0(i+), RCB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sym typeface="Wingdings" pitchFamily="2" charset="2"/>
              </a:rPr>
              <a:t></a:t>
            </a: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 Adjuvant Capecitabine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3/2023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Presented with 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Found to have 5x3.9cm left middle cranial fossa brain mets with midline shift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 s/p urgent craniotomy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 No systemic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 s/p SRS to tumor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4D547C6A-80A7-134D-BFCF-185557BF74D0}"/>
              </a:ext>
            </a:extLst>
          </p:cNvPr>
          <p:cNvSpPr/>
          <p:nvPr/>
        </p:nvSpPr>
        <p:spPr>
          <a:xfrm>
            <a:off x="427140" y="954206"/>
            <a:ext cx="2286000" cy="363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02/2023</a:t>
            </a:r>
          </a:p>
        </p:txBody>
      </p:sp>
      <p:pic>
        <p:nvPicPr>
          <p:cNvPr id="6" name="Picture 5" descr="A close-up of a brain&#10;&#10;Description automatically generated">
            <a:extLst>
              <a:ext uri="{FF2B5EF4-FFF2-40B4-BE49-F238E27FC236}">
                <a16:creationId xmlns:a16="http://schemas.microsoft.com/office/drawing/2014/main" id="{1FE319AC-72EF-9146-8C4E-66EA81B6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59" y="1263856"/>
            <a:ext cx="2370395" cy="1879232"/>
          </a:xfrm>
          <a:prstGeom prst="rect">
            <a:avLst/>
          </a:prstGeom>
        </p:spPr>
      </p:pic>
      <p:sp>
        <p:nvSpPr>
          <p:cNvPr id="37" name="TextBox 36">
            <a:extLst>
              <a:ext uri="{FF2B5EF4-FFF2-40B4-BE49-F238E27FC236}">
                <a16:creationId xmlns:a16="http://schemas.microsoft.com/office/drawing/2014/main" id="{6542908B-5AF1-654A-A9D3-4769027ABCD9}"/>
              </a:ext>
            </a:extLst>
          </p:cNvPr>
          <p:cNvSpPr txBox="1"/>
          <p:nvPr/>
        </p:nvSpPr>
        <p:spPr>
          <a:xfrm>
            <a:off x="-17305" y="171951"/>
            <a:ext cx="31337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Metastatic carcinoma to brain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s/p resection </a:t>
            </a: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sym typeface="Wingdings" pitchFamily="2" charset="2"/>
              </a:rPr>
              <a:t> SRS</a:t>
            </a:r>
            <a:endPar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ER 0%, PR 0%, HER2 0, PDL1-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E2B0961-2AA0-928C-BC6A-AEDF8BC56F1E}"/>
              </a:ext>
            </a:extLst>
          </p:cNvPr>
          <p:cNvGrpSpPr/>
          <p:nvPr/>
        </p:nvGrpSpPr>
        <p:grpSpPr>
          <a:xfrm>
            <a:off x="2698165" y="171951"/>
            <a:ext cx="9587577" cy="6605967"/>
            <a:chOff x="2741707" y="99382"/>
            <a:chExt cx="9587577" cy="6605967"/>
          </a:xfrm>
        </p:grpSpPr>
        <p:sp>
          <p:nvSpPr>
            <p:cNvPr id="49" name="Rectangle 48">
              <a:extLst>
                <a:ext uri="{FF2B5EF4-FFF2-40B4-BE49-F238E27FC236}">
                  <a16:creationId xmlns:a16="http://schemas.microsoft.com/office/drawing/2014/main" id="{B60DF4D0-D9BC-BE4E-95D1-6903F100E910}"/>
                </a:ext>
              </a:extLst>
            </p:cNvPr>
            <p:cNvSpPr/>
            <p:nvPr/>
          </p:nvSpPr>
          <p:spPr>
            <a:xfrm>
              <a:off x="4495081" y="881637"/>
              <a:ext cx="2286000" cy="363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08/2023</a:t>
              </a:r>
            </a:p>
          </p:txBody>
        </p:sp>
        <p:pic>
          <p:nvPicPr>
            <p:cNvPr id="4" name="Picture 3" descr="A close-up of a ct scan&#10;&#10;Description automatically generated">
              <a:extLst>
                <a:ext uri="{FF2B5EF4-FFF2-40B4-BE49-F238E27FC236}">
                  <a16:creationId xmlns:a16="http://schemas.microsoft.com/office/drawing/2014/main" id="{F014C8E3-AC7B-CF49-BBE6-3F05578EB9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01586" y="2998072"/>
              <a:ext cx="2083291" cy="1692775"/>
            </a:xfrm>
            <a:prstGeom prst="rect">
              <a:avLst/>
            </a:prstGeom>
          </p:spPr>
        </p:pic>
        <p:sp>
          <p:nvSpPr>
            <p:cNvPr id="13" name="Rectangle 12">
              <a:extLst>
                <a:ext uri="{FF2B5EF4-FFF2-40B4-BE49-F238E27FC236}">
                  <a16:creationId xmlns:a16="http://schemas.microsoft.com/office/drawing/2014/main" id="{5045F589-C0E9-3D4B-9CC6-BA16199C96C9}"/>
                </a:ext>
              </a:extLst>
            </p:cNvPr>
            <p:cNvSpPr/>
            <p:nvPr/>
          </p:nvSpPr>
          <p:spPr>
            <a:xfrm>
              <a:off x="2741707" y="881637"/>
              <a:ext cx="2286000" cy="363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07/2023</a:t>
              </a:r>
            </a:p>
          </p:txBody>
        </p:sp>
        <p:pic>
          <p:nvPicPr>
            <p:cNvPr id="31" name="Picture 30" descr="A close-up of a ct scan&#10;&#10;Description automatically generated">
              <a:extLst>
                <a:ext uri="{FF2B5EF4-FFF2-40B4-BE49-F238E27FC236}">
                  <a16:creationId xmlns:a16="http://schemas.microsoft.com/office/drawing/2014/main" id="{05F3B03E-C6F6-E14E-BE8C-431742FED10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42253" y="1323161"/>
              <a:ext cx="1827165" cy="1556422"/>
            </a:xfrm>
            <a:prstGeom prst="rect">
              <a:avLst/>
            </a:prstGeom>
          </p:spPr>
        </p:pic>
        <p:pic>
          <p:nvPicPr>
            <p:cNvPr id="36" name="Picture 35" descr="A close-up of a ct scan&#10;&#10;Description automatically generated">
              <a:extLst>
                <a:ext uri="{FF2B5EF4-FFF2-40B4-BE49-F238E27FC236}">
                  <a16:creationId xmlns:a16="http://schemas.microsoft.com/office/drawing/2014/main" id="{69B43A03-4ACC-064F-B31B-B5A5E9A47B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01586" y="1364396"/>
              <a:ext cx="1974254" cy="1569028"/>
            </a:xfrm>
            <a:prstGeom prst="rect">
              <a:avLst/>
            </a:prstGeom>
          </p:spPr>
        </p:pic>
        <p:sp>
          <p:nvSpPr>
            <p:cNvPr id="25" name="TextBox 24">
              <a:extLst>
                <a:ext uri="{FF2B5EF4-FFF2-40B4-BE49-F238E27FC236}">
                  <a16:creationId xmlns:a16="http://schemas.microsoft.com/office/drawing/2014/main" id="{01E9432F-5CAB-5344-86CC-B8D9C3EA3AEA}"/>
                </a:ext>
              </a:extLst>
            </p:cNvPr>
            <p:cNvSpPr txBox="1"/>
            <p:nvPr/>
          </p:nvSpPr>
          <p:spPr>
            <a:xfrm>
              <a:off x="2890753" y="99382"/>
              <a:ext cx="17988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Systemic disease POD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Liver mets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93B4C61E-0700-294C-B62C-3388D0E88C1C}"/>
                </a:ext>
              </a:extLst>
            </p:cNvPr>
            <p:cNvSpPr txBox="1"/>
            <p:nvPr/>
          </p:nvSpPr>
          <p:spPr>
            <a:xfrm>
              <a:off x="4821747" y="99382"/>
              <a:ext cx="15516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Liver Bx: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ER 0%, PR 0%, HER2 1+,  PDL1-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D9CC903B-CDCA-951F-5E08-C9118C08E23C}"/>
                </a:ext>
              </a:extLst>
            </p:cNvPr>
            <p:cNvGraphicFramePr/>
            <p:nvPr/>
          </p:nvGraphicFramePr>
          <p:xfrm>
            <a:off x="3159962" y="4823986"/>
            <a:ext cx="9169322" cy="1881363"/>
          </p:xfrm>
          <a:graphic>
            <a:graphicData uri="http://schemas.openxmlformats.org/drawingml/2006/chart">
              <c:chart xmlns:c="http://schemas.openxmlformats.org/drawingml/2006/chart" xmlns:r="http://schemas.openxmlformats.org/officeDocument/2006/relationships" r:id="rId6"/>
            </a:graphicData>
          </a:graphic>
        </p:graphicFrame>
      </p:grpSp>
      <p:sp>
        <p:nvSpPr>
          <p:cNvPr id="38" name="Rectangle 37">
            <a:extLst>
              <a:ext uri="{FF2B5EF4-FFF2-40B4-BE49-F238E27FC236}">
                <a16:creationId xmlns:a16="http://schemas.microsoft.com/office/drawing/2014/main" id="{A109017D-294C-E442-BC1C-E72B773C5F7A}"/>
              </a:ext>
            </a:extLst>
          </p:cNvPr>
          <p:cNvSpPr/>
          <p:nvPr/>
        </p:nvSpPr>
        <p:spPr>
          <a:xfrm>
            <a:off x="6525877" y="4968544"/>
            <a:ext cx="5622582" cy="1791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chemeClr val="tx1"/>
                </a:solidFill>
              </a:ln>
              <a:solidFill>
                <a:srgbClr val="FFFFFF"/>
              </a:solidFill>
              <a:effectLst/>
              <a:uLnTx/>
              <a:uFillTx/>
              <a:latin typeface="Arial" panose="020B0604020202020204"/>
              <a:ea typeface="+mn-ea"/>
              <a:cs typeface="+mn-cs"/>
            </a:endParaRPr>
          </a:p>
        </p:txBody>
      </p:sp>
      <p:grpSp>
        <p:nvGrpSpPr>
          <p:cNvPr id="30" name="Group 29">
            <a:extLst>
              <a:ext uri="{FF2B5EF4-FFF2-40B4-BE49-F238E27FC236}">
                <a16:creationId xmlns:a16="http://schemas.microsoft.com/office/drawing/2014/main" id="{ED67CE4B-E775-E0E6-829B-D5335124A942}"/>
              </a:ext>
            </a:extLst>
          </p:cNvPr>
          <p:cNvGrpSpPr/>
          <p:nvPr/>
        </p:nvGrpSpPr>
        <p:grpSpPr>
          <a:xfrm>
            <a:off x="8020022" y="204706"/>
            <a:ext cx="4196612" cy="4462712"/>
            <a:chOff x="8020022" y="204706"/>
            <a:chExt cx="4196612" cy="4462712"/>
          </a:xfrm>
        </p:grpSpPr>
        <p:cxnSp>
          <p:nvCxnSpPr>
            <p:cNvPr id="35" name="Straight Arrow Connector 34">
              <a:extLst>
                <a:ext uri="{FF2B5EF4-FFF2-40B4-BE49-F238E27FC236}">
                  <a16:creationId xmlns:a16="http://schemas.microsoft.com/office/drawing/2014/main" id="{2DF21F6D-82F5-A746-B98A-737EDD8448F6}"/>
                </a:ext>
              </a:extLst>
            </p:cNvPr>
            <p:cNvCxnSpPr>
              <a:cxnSpLocks/>
            </p:cNvCxnSpPr>
            <p:nvPr/>
          </p:nvCxnSpPr>
          <p:spPr>
            <a:xfrm flipH="1">
              <a:off x="9856299" y="1631715"/>
              <a:ext cx="218661" cy="363764"/>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close-up of a ct scan&#10;&#10;Description automatically generated">
              <a:extLst>
                <a:ext uri="{FF2B5EF4-FFF2-40B4-BE49-F238E27FC236}">
                  <a16:creationId xmlns:a16="http://schemas.microsoft.com/office/drawing/2014/main" id="{0DE1CC32-6E91-B645-AAB4-D555DDB9752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724466" y="3113172"/>
              <a:ext cx="1778379" cy="1554246"/>
            </a:xfrm>
            <a:prstGeom prst="rect">
              <a:avLst/>
            </a:prstGeom>
          </p:spPr>
        </p:pic>
        <p:sp>
          <p:nvSpPr>
            <p:cNvPr id="43" name="Rectangle 42">
              <a:extLst>
                <a:ext uri="{FF2B5EF4-FFF2-40B4-BE49-F238E27FC236}">
                  <a16:creationId xmlns:a16="http://schemas.microsoft.com/office/drawing/2014/main" id="{5E7D998B-F8B3-5043-B8E7-3B5F69E2E454}"/>
                </a:ext>
              </a:extLst>
            </p:cNvPr>
            <p:cNvSpPr/>
            <p:nvPr/>
          </p:nvSpPr>
          <p:spPr>
            <a:xfrm>
              <a:off x="8306484" y="954206"/>
              <a:ext cx="2286000" cy="363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12/2023</a:t>
              </a:r>
            </a:p>
          </p:txBody>
        </p:sp>
        <p:pic>
          <p:nvPicPr>
            <p:cNvPr id="47" name="Picture 46" descr="A close-up of a chest x-ray&#10;&#10;Description automatically generated">
              <a:extLst>
                <a:ext uri="{FF2B5EF4-FFF2-40B4-BE49-F238E27FC236}">
                  <a16:creationId xmlns:a16="http://schemas.microsoft.com/office/drawing/2014/main" id="{F6FAEA56-F59A-0148-8A02-B437DB7A216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656238" y="1425787"/>
              <a:ext cx="1693218" cy="1554245"/>
            </a:xfrm>
            <a:prstGeom prst="rect">
              <a:avLst/>
            </a:prstGeom>
          </p:spPr>
        </p:pic>
        <p:sp>
          <p:nvSpPr>
            <p:cNvPr id="39" name="Right Arrow 38">
              <a:extLst>
                <a:ext uri="{FF2B5EF4-FFF2-40B4-BE49-F238E27FC236}">
                  <a16:creationId xmlns:a16="http://schemas.microsoft.com/office/drawing/2014/main" id="{32879559-68B9-584E-89F6-82788E7ADB93}"/>
                </a:ext>
              </a:extLst>
            </p:cNvPr>
            <p:cNvSpPr/>
            <p:nvPr/>
          </p:nvSpPr>
          <p:spPr>
            <a:xfrm>
              <a:off x="8020022" y="204706"/>
              <a:ext cx="4196612" cy="577635"/>
            </a:xfrm>
            <a:prstGeom prst="rightArrow">
              <a:avLst>
                <a:gd name="adj1" fmla="val 50000"/>
                <a:gd name="adj2" fmla="val 552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Cont. T-DXd</a:t>
              </a:r>
            </a:p>
          </p:txBody>
        </p:sp>
        <p:pic>
          <p:nvPicPr>
            <p:cNvPr id="14" name="Picture 13" descr="A close-up of an x-ray&#10;&#10;Description automatically generated">
              <a:extLst>
                <a:ext uri="{FF2B5EF4-FFF2-40B4-BE49-F238E27FC236}">
                  <a16:creationId xmlns:a16="http://schemas.microsoft.com/office/drawing/2014/main" id="{56D6242D-3603-DB69-B6F4-524046E8903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0313598" y="1514218"/>
              <a:ext cx="1778380" cy="1437934"/>
            </a:xfrm>
            <a:prstGeom prst="rect">
              <a:avLst/>
            </a:prstGeom>
          </p:spPr>
        </p:pic>
        <p:sp>
          <p:nvSpPr>
            <p:cNvPr id="9" name="Rectangle 8">
              <a:extLst>
                <a:ext uri="{FF2B5EF4-FFF2-40B4-BE49-F238E27FC236}">
                  <a16:creationId xmlns:a16="http://schemas.microsoft.com/office/drawing/2014/main" id="{923B1A6C-215D-BD31-FC5F-66FACB0174CD}"/>
                </a:ext>
              </a:extLst>
            </p:cNvPr>
            <p:cNvSpPr/>
            <p:nvPr/>
          </p:nvSpPr>
          <p:spPr>
            <a:xfrm>
              <a:off x="10502845" y="982465"/>
              <a:ext cx="1682890" cy="3807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Arial" panose="020B0604020202020204"/>
                </a:rPr>
                <a:t>02</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/2024</a:t>
              </a:r>
            </a:p>
          </p:txBody>
        </p:sp>
        <p:cxnSp>
          <p:nvCxnSpPr>
            <p:cNvPr id="20" name="Straight Arrow Connector 19">
              <a:extLst>
                <a:ext uri="{FF2B5EF4-FFF2-40B4-BE49-F238E27FC236}">
                  <a16:creationId xmlns:a16="http://schemas.microsoft.com/office/drawing/2014/main" id="{2A613196-D1CF-E465-DF6D-50EE3E7739EB}"/>
                </a:ext>
              </a:extLst>
            </p:cNvPr>
            <p:cNvCxnSpPr>
              <a:cxnSpLocks/>
            </p:cNvCxnSpPr>
            <p:nvPr/>
          </p:nvCxnSpPr>
          <p:spPr>
            <a:xfrm flipH="1">
              <a:off x="9879810" y="1702662"/>
              <a:ext cx="237908" cy="250897"/>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37C30E-3B5C-6850-BD58-A06820D2219E}"/>
                </a:ext>
              </a:extLst>
            </p:cNvPr>
            <p:cNvCxnSpPr>
              <a:cxnSpLocks/>
            </p:cNvCxnSpPr>
            <p:nvPr/>
          </p:nvCxnSpPr>
          <p:spPr>
            <a:xfrm flipH="1">
              <a:off x="11627195" y="1803665"/>
              <a:ext cx="237908" cy="250897"/>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F8CC0C3-18D0-B592-1EB5-60DFFB9D0F1A}"/>
              </a:ext>
            </a:extLst>
          </p:cNvPr>
          <p:cNvGrpSpPr/>
          <p:nvPr/>
        </p:nvGrpSpPr>
        <p:grpSpPr>
          <a:xfrm>
            <a:off x="6307886" y="187376"/>
            <a:ext cx="2416580" cy="4496510"/>
            <a:chOff x="6307886" y="187376"/>
            <a:chExt cx="2416580" cy="4496510"/>
          </a:xfrm>
        </p:grpSpPr>
        <p:pic>
          <p:nvPicPr>
            <p:cNvPr id="16" name="Picture 15" descr="A close-up of a ct scan&#10;&#10;Description automatically generated">
              <a:extLst>
                <a:ext uri="{FF2B5EF4-FFF2-40B4-BE49-F238E27FC236}">
                  <a16:creationId xmlns:a16="http://schemas.microsoft.com/office/drawing/2014/main" id="{19F3EBED-8F34-5C4B-BC72-F1748281D61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554589" y="3129641"/>
              <a:ext cx="1996112" cy="1554245"/>
            </a:xfrm>
            <a:prstGeom prst="rect">
              <a:avLst/>
            </a:prstGeom>
          </p:spPr>
        </p:pic>
        <p:sp>
          <p:nvSpPr>
            <p:cNvPr id="41" name="Rectangle 40">
              <a:extLst>
                <a:ext uri="{FF2B5EF4-FFF2-40B4-BE49-F238E27FC236}">
                  <a16:creationId xmlns:a16="http://schemas.microsoft.com/office/drawing/2014/main" id="{CA0223D0-417B-A749-B184-7B733FD78E6E}"/>
                </a:ext>
              </a:extLst>
            </p:cNvPr>
            <p:cNvSpPr/>
            <p:nvPr/>
          </p:nvSpPr>
          <p:spPr>
            <a:xfrm>
              <a:off x="6438466" y="970495"/>
              <a:ext cx="2286000" cy="363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10/2023</a:t>
              </a:r>
            </a:p>
          </p:txBody>
        </p:sp>
        <p:pic>
          <p:nvPicPr>
            <p:cNvPr id="57" name="Picture 56" descr="A close-up of an x-ray of a chest&#10;&#10;Description automatically generated">
              <a:extLst>
                <a:ext uri="{FF2B5EF4-FFF2-40B4-BE49-F238E27FC236}">
                  <a16:creationId xmlns:a16="http://schemas.microsoft.com/office/drawing/2014/main" id="{7E753362-66EB-0148-BD12-798FBD59B772}"/>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507806" y="1415334"/>
              <a:ext cx="2162846" cy="1636687"/>
            </a:xfrm>
            <a:prstGeom prst="rect">
              <a:avLst/>
            </a:prstGeom>
          </p:spPr>
        </p:pic>
        <p:sp>
          <p:nvSpPr>
            <p:cNvPr id="12" name="Right Arrow 11">
              <a:extLst>
                <a:ext uri="{FF2B5EF4-FFF2-40B4-BE49-F238E27FC236}">
                  <a16:creationId xmlns:a16="http://schemas.microsoft.com/office/drawing/2014/main" id="{3E538B57-DE2C-6646-8E08-F13FA82F42E4}"/>
                </a:ext>
              </a:extLst>
            </p:cNvPr>
            <p:cNvSpPr/>
            <p:nvPr/>
          </p:nvSpPr>
          <p:spPr>
            <a:xfrm>
              <a:off x="6307886" y="187376"/>
              <a:ext cx="1643028" cy="593098"/>
            </a:xfrm>
            <a:prstGeom prst="rightArrow">
              <a:avLst>
                <a:gd name="adj1" fmla="val 50000"/>
                <a:gd name="adj2" fmla="val 471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T-DXd</a:t>
              </a:r>
            </a:p>
          </p:txBody>
        </p:sp>
        <p:cxnSp>
          <p:nvCxnSpPr>
            <p:cNvPr id="28" name="Straight Arrow Connector 27">
              <a:extLst>
                <a:ext uri="{FF2B5EF4-FFF2-40B4-BE49-F238E27FC236}">
                  <a16:creationId xmlns:a16="http://schemas.microsoft.com/office/drawing/2014/main" id="{A87C09D4-E150-77CB-201D-30F3B39F396C}"/>
                </a:ext>
              </a:extLst>
            </p:cNvPr>
            <p:cNvCxnSpPr>
              <a:cxnSpLocks/>
            </p:cNvCxnSpPr>
            <p:nvPr/>
          </p:nvCxnSpPr>
          <p:spPr>
            <a:xfrm flipH="1">
              <a:off x="8143834" y="1781094"/>
              <a:ext cx="237908" cy="250897"/>
            </a:xfrm>
            <a:prstGeom prst="straightConnector1">
              <a:avLst/>
            </a:prstGeom>
            <a:ln w="38100">
              <a:solidFill>
                <a:srgbClr val="F9E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0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AFCA9E-852A-32A9-A422-9B15DC5C3DED}"/>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79943A5-9999-630E-C768-4F82450B91F0}"/>
              </a:ext>
            </a:extLst>
          </p:cNvPr>
          <p:cNvSpPr>
            <a:spLocks noGrp="1"/>
          </p:cNvSpPr>
          <p:nvPr>
            <p:ph type="title"/>
          </p:nvPr>
        </p:nvSpPr>
        <p:spPr/>
        <p:txBody>
          <a:bodyPr>
            <a:normAutofit/>
          </a:bodyPr>
          <a:lstStyle/>
          <a:p>
            <a:r>
              <a:rPr lang="en-US" sz="3200" dirty="0"/>
              <a:t>ctDNA guided vs image guided monitoring in MBC</a:t>
            </a:r>
          </a:p>
        </p:txBody>
      </p:sp>
      <p:sp>
        <p:nvSpPr>
          <p:cNvPr id="3" name="Slide Number Placeholder 2">
            <a:extLst>
              <a:ext uri="{FF2B5EF4-FFF2-40B4-BE49-F238E27FC236}">
                <a16:creationId xmlns:a16="http://schemas.microsoft.com/office/drawing/2014/main" id="{D9283603-62A0-36F3-D734-5ACF56CBF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pic>
        <p:nvPicPr>
          <p:cNvPr id="10" name="Picture 9" descr="A diagram of a medical procedure&#10;&#10;Description automatically generated">
            <a:extLst>
              <a:ext uri="{FF2B5EF4-FFF2-40B4-BE49-F238E27FC236}">
                <a16:creationId xmlns:a16="http://schemas.microsoft.com/office/drawing/2014/main" id="{61AE0A2B-5B91-F15D-E860-F2DA504A4AE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2161" y="1721527"/>
            <a:ext cx="11947677" cy="3974119"/>
          </a:xfrm>
          <a:prstGeom prst="rect">
            <a:avLst/>
          </a:prstGeom>
        </p:spPr>
      </p:pic>
      <p:sp>
        <p:nvSpPr>
          <p:cNvPr id="11" name="TextBox 10">
            <a:extLst>
              <a:ext uri="{FF2B5EF4-FFF2-40B4-BE49-F238E27FC236}">
                <a16:creationId xmlns:a16="http://schemas.microsoft.com/office/drawing/2014/main" id="{C591A338-28C4-87CA-CCDA-C5EEFCF12FC4}"/>
              </a:ext>
            </a:extLst>
          </p:cNvPr>
          <p:cNvSpPr txBox="1"/>
          <p:nvPr/>
        </p:nvSpPr>
        <p:spPr>
          <a:xfrm>
            <a:off x="3706585" y="5695646"/>
            <a:ext cx="775607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71717"/>
                </a:solidFill>
                <a:effectLst/>
                <a:uLnTx/>
                <a:uFillTx/>
                <a:latin typeface="Arial" panose="020B0604020202020204"/>
                <a:ea typeface="+mn-ea"/>
                <a:cs typeface="+mn-cs"/>
              </a:rPr>
              <a:t>ctDNA can potentially be superior in certain scenarios: </a:t>
            </a:r>
            <a:r>
              <a:rPr kumimoji="0" lang="en-US" sz="1100" b="0" i="0" u="none" strike="noStrike" kern="1200" cap="none" spc="0" normalizeH="0" baseline="0" noProof="0" dirty="0">
                <a:ln>
                  <a:noFill/>
                </a:ln>
                <a:solidFill>
                  <a:srgbClr val="171717"/>
                </a:solidFill>
                <a:effectLst/>
                <a:uLnTx/>
                <a:uFillTx/>
                <a:latin typeface="Arial" panose="020B0604020202020204"/>
                <a:ea typeface="+mn-ea"/>
                <a:cs typeface="+mn-cs"/>
              </a:rPr>
              <a:t>SD with low disease burden, hard to measure or unmeasurable disease (e.g. bone only, ILC), Stage IV NED, pre and post-localized therapy in oligometastatic setting, etc.</a:t>
            </a:r>
          </a:p>
        </p:txBody>
      </p:sp>
    </p:spTree>
    <p:extLst>
      <p:ext uri="{BB962C8B-B14F-4D97-AF65-F5344CB8AC3E}">
        <p14:creationId xmlns:p14="http://schemas.microsoft.com/office/powerpoint/2010/main" val="3025456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11AF4D-E6ED-FC14-A4AE-B76FAF8F2A31}"/>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itle 11">
            <a:extLst>
              <a:ext uri="{FF2B5EF4-FFF2-40B4-BE49-F238E27FC236}">
                <a16:creationId xmlns:a16="http://schemas.microsoft.com/office/drawing/2014/main" id="{39168C8F-D306-8AFC-CE58-FE93E149D7E6}"/>
              </a:ext>
            </a:extLst>
          </p:cNvPr>
          <p:cNvSpPr txBox="1">
            <a:spLocks/>
          </p:cNvSpPr>
          <p:nvPr/>
        </p:nvSpPr>
        <p:spPr>
          <a:xfrm>
            <a:off x="264587" y="479869"/>
            <a:ext cx="11662826" cy="815531"/>
          </a:xfrm>
          <a:prstGeom prst="rect">
            <a:avLst/>
          </a:prstGeom>
        </p:spPr>
        <p:txBody>
          <a:bodyPr anchor="ctr">
            <a:norm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50" normalizeH="0" baseline="0" noProof="0" dirty="0">
                <a:ln>
                  <a:noFill/>
                </a:ln>
                <a:effectLst/>
                <a:uLnTx/>
                <a:uFillTx/>
                <a:latin typeface="Arial" panose="020B0604020202020204"/>
                <a:ea typeface="+mj-ea"/>
                <a:cs typeface="+mj-cs"/>
              </a:rPr>
              <a:t>Potential utilities of ctDNA profiling in metastatic breast cancer</a:t>
            </a:r>
          </a:p>
        </p:txBody>
      </p:sp>
      <p:pic>
        <p:nvPicPr>
          <p:cNvPr id="8" name="Picture 7" descr="A diagram of a person's body&#10;&#10;Description automatically generated">
            <a:extLst>
              <a:ext uri="{FF2B5EF4-FFF2-40B4-BE49-F238E27FC236}">
                <a16:creationId xmlns:a16="http://schemas.microsoft.com/office/drawing/2014/main" id="{B36A788A-CD7A-0D8B-32D8-A9E88E7FD2B9}"/>
              </a:ext>
            </a:extLst>
          </p:cNvPr>
          <p:cNvPicPr>
            <a:picLocks noChangeAspect="1"/>
          </p:cNvPicPr>
          <p:nvPr/>
        </p:nvPicPr>
        <p:blipFill>
          <a:blip r:embed="rId2">
            <a:extLst>
              <a:ext uri="{28A0092B-C50C-407E-A947-70E740481C1C}">
                <a14:useLocalDpi xmlns:a14="http://schemas.microsoft.com/office/drawing/2010/main" val="0"/>
              </a:ext>
            </a:extLst>
          </a:blip>
          <a:srcRect b="4516"/>
          <a:stretch/>
        </p:blipFill>
        <p:spPr>
          <a:xfrm>
            <a:off x="118872" y="1219201"/>
            <a:ext cx="11954255" cy="5119019"/>
          </a:xfrm>
          <a:prstGeom prst="rect">
            <a:avLst/>
          </a:prstGeom>
        </p:spPr>
      </p:pic>
    </p:spTree>
    <p:extLst>
      <p:ext uri="{BB962C8B-B14F-4D97-AF65-F5344CB8AC3E}">
        <p14:creationId xmlns:p14="http://schemas.microsoft.com/office/powerpoint/2010/main" val="26248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38B-D193-E717-1CC7-2A223816BEB2}"/>
              </a:ext>
            </a:extLst>
          </p:cNvPr>
          <p:cNvSpPr>
            <a:spLocks noGrp="1"/>
          </p:cNvSpPr>
          <p:nvPr>
            <p:ph type="title"/>
          </p:nvPr>
        </p:nvSpPr>
        <p:spPr>
          <a:xfrm>
            <a:off x="715841" y="1273126"/>
            <a:ext cx="7419975" cy="4718050"/>
          </a:xfrm>
        </p:spPr>
        <p:txBody>
          <a:bodyPr/>
          <a:lstStyle/>
          <a:p>
            <a:r>
              <a:rPr lang="en-US" dirty="0"/>
              <a:t>Thank you! </a:t>
            </a:r>
          </a:p>
        </p:txBody>
      </p:sp>
    </p:spTree>
    <p:extLst>
      <p:ext uri="{BB962C8B-B14F-4D97-AF65-F5344CB8AC3E}">
        <p14:creationId xmlns:p14="http://schemas.microsoft.com/office/powerpoint/2010/main" val="181490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E811-3CAB-C64C-8326-D0125020A7A0}"/>
              </a:ext>
            </a:extLst>
          </p:cNvPr>
          <p:cNvSpPr>
            <a:spLocks noGrp="1"/>
          </p:cNvSpPr>
          <p:nvPr>
            <p:ph type="title"/>
          </p:nvPr>
        </p:nvSpPr>
        <p:spPr>
          <a:xfrm>
            <a:off x="503789" y="756330"/>
            <a:ext cx="9249812" cy="413347"/>
          </a:xfrm>
        </p:spPr>
        <p:txBody>
          <a:bodyPr>
            <a:normAutofit fontScale="90000"/>
          </a:bodyPr>
          <a:lstStyle/>
          <a:p>
            <a:r>
              <a:rPr lang="en-US" sz="2400" i="0" dirty="0">
                <a:effectLst/>
              </a:rPr>
              <a:t>Rapidly evolving landscape of actionable genome in breast cancer</a:t>
            </a:r>
            <a:endParaRPr lang="en-US" sz="2400" dirty="0"/>
          </a:p>
        </p:txBody>
      </p:sp>
      <p:sp>
        <p:nvSpPr>
          <p:cNvPr id="7" name="Text Placeholder 6">
            <a:extLst>
              <a:ext uri="{FF2B5EF4-FFF2-40B4-BE49-F238E27FC236}">
                <a16:creationId xmlns:a16="http://schemas.microsoft.com/office/drawing/2014/main" id="{DC014B3F-6CBF-2347-BC23-0C040E581F65}"/>
              </a:ext>
            </a:extLst>
          </p:cNvPr>
          <p:cNvSpPr>
            <a:spLocks noGrp="1"/>
          </p:cNvSpPr>
          <p:nvPr>
            <p:ph type="body" idx="12"/>
          </p:nvPr>
        </p:nvSpPr>
        <p:spPr>
          <a:xfrm>
            <a:off x="609600" y="499524"/>
            <a:ext cx="11311473" cy="295276"/>
          </a:xfrm>
        </p:spPr>
        <p:txBody>
          <a:bodyPr>
            <a:normAutofit fontScale="85000" lnSpcReduction="20000"/>
          </a:bodyPr>
          <a:lstStyle/>
          <a:p>
            <a:r>
              <a:rPr lang="en-US" sz="2000" i="0" dirty="0">
                <a:effectLst/>
                <a:latin typeface="Arial" panose="020B0604020202020204" pitchFamily="34" charset="0"/>
                <a:cs typeface="Arial" panose="020B0604020202020204" pitchFamily="34" charset="0"/>
              </a:rPr>
              <a:t>Comprehensive and curated precision oncology knowledge base</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BAC7882-9508-E642-B5DF-F75192C9101D}"/>
              </a:ext>
            </a:extLst>
          </p:cNvPr>
          <p:cNvSpPr txBox="1"/>
          <p:nvPr/>
        </p:nvSpPr>
        <p:spPr>
          <a:xfrm>
            <a:off x="2726568" y="1272692"/>
            <a:ext cx="167065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err="1">
                <a:ln>
                  <a:noFill/>
                </a:ln>
                <a:solidFill>
                  <a:srgbClr val="4781B4"/>
                </a:solidFill>
                <a:effectLst/>
                <a:uLnTx/>
                <a:uFillTx/>
                <a:latin typeface="Arial" panose="020B0604020202020204"/>
                <a:ea typeface="+mn-ea"/>
                <a:cs typeface="+mn-cs"/>
              </a:rPr>
              <a:t>oncokb.org</a:t>
            </a:r>
            <a:endParaRPr kumimoji="0" lang="en-US" sz="2133" b="1" i="0" u="none" strike="noStrike" kern="1200" cap="none" spc="0" normalizeH="0" baseline="0" noProof="0" dirty="0">
              <a:ln>
                <a:noFill/>
              </a:ln>
              <a:solidFill>
                <a:srgbClr val="4781B4"/>
              </a:solidFill>
              <a:effectLst/>
              <a:uLnTx/>
              <a:uFillTx/>
              <a:latin typeface="Arial" panose="020B0604020202020204"/>
              <a:ea typeface="+mn-ea"/>
              <a:cs typeface="+mn-cs"/>
            </a:endParaRPr>
          </a:p>
        </p:txBody>
      </p:sp>
      <p:pic>
        <p:nvPicPr>
          <p:cNvPr id="11" name="Picture 5" descr="Picture 5">
            <a:extLst>
              <a:ext uri="{FF2B5EF4-FFF2-40B4-BE49-F238E27FC236}">
                <a16:creationId xmlns:a16="http://schemas.microsoft.com/office/drawing/2014/main" id="{08145D73-1A8E-E64B-81D5-DC2264E2E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51" y="1240517"/>
            <a:ext cx="1384143" cy="492815"/>
          </a:xfrm>
          <a:prstGeom prst="rect">
            <a:avLst/>
          </a:prstGeom>
          <a:ln w="12700">
            <a:miter lim="400000"/>
          </a:ln>
        </p:spPr>
      </p:pic>
      <p:pic>
        <p:nvPicPr>
          <p:cNvPr id="5" name="Picture 4">
            <a:extLst>
              <a:ext uri="{FF2B5EF4-FFF2-40B4-BE49-F238E27FC236}">
                <a16:creationId xmlns:a16="http://schemas.microsoft.com/office/drawing/2014/main" id="{55E7ECF6-078A-4B4E-A3F2-B9FDBE568C7F}"/>
              </a:ext>
            </a:extLst>
          </p:cNvPr>
          <p:cNvPicPr>
            <a:picLocks noChangeAspect="1"/>
          </p:cNvPicPr>
          <p:nvPr/>
        </p:nvPicPr>
        <p:blipFill rotWithShape="1">
          <a:blip r:embed="rId4">
            <a:extLst>
              <a:ext uri="{28A0092B-C50C-407E-A947-70E740481C1C}">
                <a14:useLocalDpi xmlns:a14="http://schemas.microsoft.com/office/drawing/2010/main" val="0"/>
              </a:ext>
            </a:extLst>
          </a:blip>
          <a:srcRect l="12523" t="7523" r="29682" b="4511"/>
          <a:stretch/>
        </p:blipFill>
        <p:spPr>
          <a:xfrm>
            <a:off x="61366" y="1450535"/>
            <a:ext cx="4781513" cy="5130466"/>
          </a:xfrm>
          <a:prstGeom prst="rect">
            <a:avLst/>
          </a:prstGeom>
        </p:spPr>
      </p:pic>
      <p:sp>
        <p:nvSpPr>
          <p:cNvPr id="3" name="TextBox 2">
            <a:extLst>
              <a:ext uri="{FF2B5EF4-FFF2-40B4-BE49-F238E27FC236}">
                <a16:creationId xmlns:a16="http://schemas.microsoft.com/office/drawing/2014/main" id="{761ED08E-43E4-B982-DF8A-E65188052C50}"/>
              </a:ext>
            </a:extLst>
          </p:cNvPr>
          <p:cNvSpPr txBox="1"/>
          <p:nvPr/>
        </p:nvSpPr>
        <p:spPr>
          <a:xfrm>
            <a:off x="9601200" y="5796170"/>
            <a:ext cx="164230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Tissue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MSK-IMPACT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569"/>
                </a:solidFill>
                <a:latin typeface="Arial" panose="020B0604020202020204"/>
              </a:rPr>
              <a:t>2024</a:t>
            </a:r>
            <a:endPar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endParaRPr>
          </a:p>
        </p:txBody>
      </p:sp>
      <p:pic>
        <p:nvPicPr>
          <p:cNvPr id="16" name="Picture 15" descr="A chart with numbers and a circle&#10;&#10;Description automatically generated with medium confidence">
            <a:extLst>
              <a:ext uri="{FF2B5EF4-FFF2-40B4-BE49-F238E27FC236}">
                <a16:creationId xmlns:a16="http://schemas.microsoft.com/office/drawing/2014/main" id="{74101917-9880-DD3C-8833-0A47A17B3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388" y="2057400"/>
            <a:ext cx="3781996" cy="3724109"/>
          </a:xfrm>
          <a:prstGeom prst="rect">
            <a:avLst/>
          </a:prstGeom>
        </p:spPr>
      </p:pic>
      <p:sp>
        <p:nvSpPr>
          <p:cNvPr id="10" name="TextBox 9">
            <a:extLst>
              <a:ext uri="{FF2B5EF4-FFF2-40B4-BE49-F238E27FC236}">
                <a16:creationId xmlns:a16="http://schemas.microsoft.com/office/drawing/2014/main" id="{0D84D1A3-4021-44BF-8BA7-CA38F417674D}"/>
              </a:ext>
            </a:extLst>
          </p:cNvPr>
          <p:cNvSpPr txBox="1"/>
          <p:nvPr/>
        </p:nvSpPr>
        <p:spPr>
          <a:xfrm>
            <a:off x="4081933" y="6581001"/>
            <a:ext cx="4028154" cy="276999"/>
          </a:xfrm>
          <a:prstGeom prst="rect">
            <a:avLst/>
          </a:prstGeom>
        </p:spPr>
        <p:txBody>
          <a:bodyPr vert="horz" wrap="none" lIns="0" tIns="4572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Chakravarty D et al. </a:t>
            </a:r>
            <a:r>
              <a:rPr kumimoji="0" lang="en-US" sz="1200" b="0" i="1" u="none" strike="noStrike" kern="1200" cap="none" spc="0" normalizeH="0" baseline="0" noProof="0" dirty="0">
                <a:ln>
                  <a:noFill/>
                </a:ln>
                <a:effectLst/>
                <a:uLnTx/>
                <a:uFillTx/>
                <a:latin typeface="Arial" panose="020B0604020202020204"/>
                <a:ea typeface="+mn-ea"/>
                <a:cs typeface="+mn-cs"/>
              </a:rPr>
              <a:t>JCO Precis Oncol</a:t>
            </a:r>
            <a:r>
              <a:rPr kumimoji="0" lang="en-US" sz="1200" b="0" u="none" strike="noStrike" kern="1200" cap="none" spc="0" normalizeH="0" baseline="0" noProof="0" dirty="0">
                <a:ln>
                  <a:noFill/>
                </a:ln>
                <a:effectLst/>
                <a:uLnTx/>
                <a:uFillTx/>
                <a:latin typeface="Arial" panose="020B0604020202020204"/>
                <a:ea typeface="+mn-ea"/>
                <a:cs typeface="+mn-cs"/>
              </a:rPr>
              <a:t>. 2017;PO.17.00011.</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3126426-1BF9-0EFE-F453-1CCBDB157BED}"/>
              </a:ext>
            </a:extLst>
          </p:cNvPr>
          <p:cNvSpPr txBox="1"/>
          <p:nvPr/>
        </p:nvSpPr>
        <p:spPr>
          <a:xfrm>
            <a:off x="6127669" y="4641145"/>
            <a:ext cx="69762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2022</a:t>
            </a:r>
          </a:p>
        </p:txBody>
      </p:sp>
      <p:grpSp>
        <p:nvGrpSpPr>
          <p:cNvPr id="13" name="Group 12">
            <a:extLst>
              <a:ext uri="{FF2B5EF4-FFF2-40B4-BE49-F238E27FC236}">
                <a16:creationId xmlns:a16="http://schemas.microsoft.com/office/drawing/2014/main" id="{0411E6D2-11FA-C2FA-E31B-1824B4D7FEF8}"/>
              </a:ext>
            </a:extLst>
          </p:cNvPr>
          <p:cNvGrpSpPr/>
          <p:nvPr/>
        </p:nvGrpSpPr>
        <p:grpSpPr>
          <a:xfrm>
            <a:off x="4842879" y="1450535"/>
            <a:ext cx="3389812" cy="3071891"/>
            <a:chOff x="2138289" y="2138289"/>
            <a:chExt cx="3610806" cy="3395475"/>
          </a:xfrm>
        </p:grpSpPr>
        <p:pic>
          <p:nvPicPr>
            <p:cNvPr id="14" name="Picture 13" descr="A picture containing umbrella&#10;&#10;Description automatically generated">
              <a:extLst>
                <a:ext uri="{FF2B5EF4-FFF2-40B4-BE49-F238E27FC236}">
                  <a16:creationId xmlns:a16="http://schemas.microsoft.com/office/drawing/2014/main" id="{1CBDE2CC-627E-0585-4C93-1C1C9EAB1A5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63537" y="2239491"/>
              <a:ext cx="3285558" cy="3294273"/>
            </a:xfrm>
            <a:prstGeom prst="rect">
              <a:avLst/>
            </a:prstGeom>
          </p:spPr>
        </p:pic>
        <p:sp>
          <p:nvSpPr>
            <p:cNvPr id="15" name="Rectangle 14">
              <a:extLst>
                <a:ext uri="{FF2B5EF4-FFF2-40B4-BE49-F238E27FC236}">
                  <a16:creationId xmlns:a16="http://schemas.microsoft.com/office/drawing/2014/main" id="{F59F7A4A-24D6-1299-4A77-4898A81BEBDF}"/>
                </a:ext>
              </a:extLst>
            </p:cNvPr>
            <p:cNvSpPr/>
            <p:nvPr/>
          </p:nvSpPr>
          <p:spPr>
            <a:xfrm>
              <a:off x="2138289" y="2138289"/>
              <a:ext cx="703385" cy="1026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76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3D441B7-F029-7046-AC1D-47236901E9A3}"/>
              </a:ext>
            </a:extLst>
          </p:cNvPr>
          <p:cNvSpPr>
            <a:spLocks noGrp="1"/>
          </p:cNvSpPr>
          <p:nvPr>
            <p:ph type="title"/>
          </p:nvPr>
        </p:nvSpPr>
        <p:spPr>
          <a:xfrm>
            <a:off x="82060" y="381000"/>
            <a:ext cx="5636387" cy="2209799"/>
          </a:xfrm>
        </p:spPr>
        <p:txBody>
          <a:bodyPr>
            <a:noAutofit/>
          </a:bodyPr>
          <a:lstStyle/>
          <a:p>
            <a:pPr algn="l"/>
            <a:r>
              <a:rPr lang="en-US" sz="2400" dirty="0"/>
              <a:t>Gene and pathway level interactions </a:t>
            </a:r>
            <a:br>
              <a:rPr lang="en-US" sz="2400" b="0" dirty="0">
                <a:solidFill>
                  <a:srgbClr val="002060"/>
                </a:solidFill>
              </a:rPr>
            </a:br>
            <a:br>
              <a:rPr lang="en-US" sz="2400" b="0" dirty="0">
                <a:solidFill>
                  <a:schemeClr val="tx1"/>
                </a:solidFill>
              </a:rPr>
            </a:br>
            <a:r>
              <a:rPr lang="en-US" sz="2400" dirty="0">
                <a:solidFill>
                  <a:schemeClr val="tx1"/>
                </a:solidFill>
              </a:rPr>
              <a:t>Complicate interpretations of the clinical genomic results </a:t>
            </a:r>
          </a:p>
        </p:txBody>
      </p:sp>
      <p:sp>
        <p:nvSpPr>
          <p:cNvPr id="5" name="Slide Number Placeholder 4">
            <a:extLst>
              <a:ext uri="{FF2B5EF4-FFF2-40B4-BE49-F238E27FC236}">
                <a16:creationId xmlns:a16="http://schemas.microsoft.com/office/drawing/2014/main" id="{91CC17C2-D7EB-8E4F-966F-642002163439}"/>
              </a:ext>
            </a:extLst>
          </p:cNvPr>
          <p:cNvSpPr>
            <a:spLocks noGrp="1"/>
          </p:cNvSpPr>
          <p:nvPr>
            <p:ph type="sldNum" sz="quarter" idx="11"/>
          </p:nvPr>
        </p:nvSpPr>
        <p:spPr>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A8F677CF-AF13-4B19-8C37-164223700A94}" type="slidenum">
              <a:rPr kumimoji="0" lang="en-US" sz="1600" b="0" i="0" u="none" strike="noStrike" kern="1200" cap="none" spc="0" normalizeH="0" baseline="0" noProof="0" smtClean="0">
                <a:ln>
                  <a:noFill/>
                </a:ln>
                <a:solidFill>
                  <a:srgbClr val="002569">
                    <a:tint val="75000"/>
                  </a:srgbClr>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2569">
                  <a:tint val="75000"/>
                </a:srgbClr>
              </a:solidFill>
              <a:effectLst/>
              <a:uLnTx/>
              <a:uFillTx/>
              <a:latin typeface="Arial" panose="020B0604020202020204"/>
              <a:ea typeface="+mn-ea"/>
              <a:cs typeface="+mn-cs"/>
            </a:endParaRPr>
          </a:p>
        </p:txBody>
      </p:sp>
      <p:pic>
        <p:nvPicPr>
          <p:cNvPr id="10" name="Picture 2">
            <a:extLst>
              <a:ext uri="{FF2B5EF4-FFF2-40B4-BE49-F238E27FC236}">
                <a16:creationId xmlns:a16="http://schemas.microsoft.com/office/drawing/2014/main" id="{859D00AF-1920-994B-8CCF-54AF6DA3D8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417502"/>
            <a:ext cx="6084276" cy="6455466"/>
          </a:xfrm>
          <a:prstGeom prst="rect">
            <a:avLst/>
          </a:prstGeom>
          <a:solidFill>
            <a:srgbClr val="FFFFFF"/>
          </a:solidFill>
        </p:spPr>
      </p:pic>
      <p:sp>
        <p:nvSpPr>
          <p:cNvPr id="14" name="TextBox 13">
            <a:extLst>
              <a:ext uri="{FF2B5EF4-FFF2-40B4-BE49-F238E27FC236}">
                <a16:creationId xmlns:a16="http://schemas.microsoft.com/office/drawing/2014/main" id="{3AB84010-160E-1D43-9DA6-657CDFB2AAA9}"/>
              </a:ext>
            </a:extLst>
          </p:cNvPr>
          <p:cNvSpPr txBox="1"/>
          <p:nvPr/>
        </p:nvSpPr>
        <p:spPr>
          <a:xfrm>
            <a:off x="1443420" y="6500741"/>
            <a:ext cx="4286751" cy="297454"/>
          </a:xfrm>
          <a:prstGeom prst="rect">
            <a:avLst/>
          </a:prstGeom>
          <a:noFill/>
        </p:spPr>
        <p:txBody>
          <a:bodyPr wrap="none" rtlCol="0">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panose="020F0502020204030204"/>
              </a:rPr>
              <a:t>Sanchez-Vega F et al. </a:t>
            </a:r>
            <a:r>
              <a:rPr kumimoji="0" lang="en-US" sz="1333"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panose="020F0502020204030204"/>
              </a:rPr>
              <a:t>Cell</a:t>
            </a:r>
            <a:r>
              <a:rPr kumimoji="0" lang="en-US" sz="1333" b="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panose="020F0502020204030204"/>
              </a:rPr>
              <a:t>. 2018;173(2):321-337.e10.</a:t>
            </a:r>
            <a:endPar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panose="020F0502020204030204"/>
            </a:endParaRPr>
          </a:p>
        </p:txBody>
      </p:sp>
    </p:spTree>
    <p:extLst>
      <p:ext uri="{BB962C8B-B14F-4D97-AF65-F5344CB8AC3E}">
        <p14:creationId xmlns:p14="http://schemas.microsoft.com/office/powerpoint/2010/main" val="3414431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30A175-EDDD-3149-90F1-715F0E7AE6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9E9E98"/>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9E9E98"/>
              </a:solidFill>
              <a:effectLst/>
              <a:uLnTx/>
              <a:uFillTx/>
              <a:latin typeface="Arial" panose="020B0604020202020204" pitchFamily="34" charset="0"/>
              <a:ea typeface="+mn-ea"/>
              <a:cs typeface="Arial" panose="020B0604020202020204" pitchFamily="34" charset="0"/>
            </a:endParaRPr>
          </a:p>
        </p:txBody>
      </p:sp>
      <p:pic>
        <p:nvPicPr>
          <p:cNvPr id="5" name="Picture 3" descr="Picture 3">
            <a:extLst>
              <a:ext uri="{FF2B5EF4-FFF2-40B4-BE49-F238E27FC236}">
                <a16:creationId xmlns:a16="http://schemas.microsoft.com/office/drawing/2014/main" id="{0A8198B8-221C-234E-85CD-752309CD4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266" y="451109"/>
            <a:ext cx="6918185" cy="1568793"/>
          </a:xfrm>
          <a:prstGeom prst="rect">
            <a:avLst/>
          </a:prstGeom>
          <a:ln w="12700">
            <a:miter lim="400000"/>
          </a:ln>
        </p:spPr>
      </p:pic>
      <p:sp>
        <p:nvSpPr>
          <p:cNvPr id="10" name="Rectangle">
            <a:extLst>
              <a:ext uri="{FF2B5EF4-FFF2-40B4-BE49-F238E27FC236}">
                <a16:creationId xmlns:a16="http://schemas.microsoft.com/office/drawing/2014/main" id="{11C3D727-4CCD-F341-9AD1-ADE33BD65DB0}"/>
              </a:ext>
            </a:extLst>
          </p:cNvPr>
          <p:cNvSpPr/>
          <p:nvPr/>
        </p:nvSpPr>
        <p:spPr>
          <a:xfrm>
            <a:off x="1580214" y="5138118"/>
            <a:ext cx="5752556" cy="938976"/>
          </a:xfrm>
          <a:prstGeom prst="rect">
            <a:avLst/>
          </a:prstGeom>
          <a:solidFill>
            <a:srgbClr val="FFFFFF"/>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90000"/>
              </a:lnSpc>
              <a:spcBef>
                <a:spcPts val="1300"/>
              </a:spcBef>
              <a:spcAft>
                <a:spcPts val="0"/>
              </a:spcAft>
              <a:buClrTx/>
              <a:buSzTx/>
              <a:buFontTx/>
              <a:buNone/>
              <a:tabLst/>
              <a:defRPr sz="2400" spc="-96">
                <a:latin typeface="Arial"/>
                <a:ea typeface="Arial"/>
                <a:cs typeface="Arial"/>
                <a:sym typeface="Arial"/>
              </a:defRPr>
            </a:pPr>
            <a:endParaRPr kumimoji="0" sz="2400" b="0" i="0" u="none" strike="noStrike" kern="1200" cap="none" spc="-96" normalizeH="0" baseline="0" noProof="0">
              <a:ln>
                <a:noFill/>
              </a:ln>
              <a:solidFill>
                <a:srgbClr val="002569"/>
              </a:solidFill>
              <a:effectLst/>
              <a:uLnTx/>
              <a:uFillTx/>
              <a:latin typeface="Arial"/>
              <a:cs typeface="Arial"/>
              <a:sym typeface="Arial"/>
            </a:endParaRPr>
          </a:p>
        </p:txBody>
      </p:sp>
      <p:pic>
        <p:nvPicPr>
          <p:cNvPr id="6" name="Picture 7" descr="Picture 7">
            <a:extLst>
              <a:ext uri="{FF2B5EF4-FFF2-40B4-BE49-F238E27FC236}">
                <a16:creationId xmlns:a16="http://schemas.microsoft.com/office/drawing/2014/main" id="{249BE2CC-28DB-5A4F-A060-9C46B8A71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172133"/>
            <a:ext cx="6804699" cy="3843734"/>
          </a:xfrm>
          <a:prstGeom prst="rect">
            <a:avLst/>
          </a:prstGeom>
          <a:ln w="12700">
            <a:miter lim="400000"/>
          </a:ln>
        </p:spPr>
      </p:pic>
      <p:pic>
        <p:nvPicPr>
          <p:cNvPr id="8" name="Picture 1" descr="Picture 1">
            <a:extLst>
              <a:ext uri="{FF2B5EF4-FFF2-40B4-BE49-F238E27FC236}">
                <a16:creationId xmlns:a16="http://schemas.microsoft.com/office/drawing/2014/main" id="{0D11C2AC-521E-4B4A-85B5-67FC4E28E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0" y="506201"/>
            <a:ext cx="2302934" cy="2223004"/>
          </a:xfrm>
          <a:prstGeom prst="rect">
            <a:avLst/>
          </a:prstGeom>
          <a:ln w="12700">
            <a:miter lim="400000"/>
          </a:ln>
        </p:spPr>
      </p:pic>
      <p:pic>
        <p:nvPicPr>
          <p:cNvPr id="7" name="Picture 8" descr="Picture 8">
            <a:extLst>
              <a:ext uri="{FF2B5EF4-FFF2-40B4-BE49-F238E27FC236}">
                <a16:creationId xmlns:a16="http://schemas.microsoft.com/office/drawing/2014/main" id="{943A5FB1-D5A5-D644-9FBD-B19FA63C6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7047" y="3429000"/>
            <a:ext cx="2804953" cy="2708760"/>
          </a:xfrm>
          <a:prstGeom prst="rect">
            <a:avLst/>
          </a:prstGeom>
          <a:ln w="12700">
            <a:miter lim="400000"/>
          </a:ln>
        </p:spPr>
      </p:pic>
      <p:sp>
        <p:nvSpPr>
          <p:cNvPr id="2" name="Rounded Rectangle 1">
            <a:extLst>
              <a:ext uri="{FF2B5EF4-FFF2-40B4-BE49-F238E27FC236}">
                <a16:creationId xmlns:a16="http://schemas.microsoft.com/office/drawing/2014/main" id="{AEA193BC-7848-1B49-BACF-9C5BBFB3786B}"/>
              </a:ext>
            </a:extLst>
          </p:cNvPr>
          <p:cNvSpPr/>
          <p:nvPr/>
        </p:nvSpPr>
        <p:spPr bwMode="auto">
          <a:xfrm>
            <a:off x="2133600" y="6133092"/>
            <a:ext cx="6339016" cy="628506"/>
          </a:xfrm>
          <a:prstGeom prst="roundRect">
            <a:avLst/>
          </a:prstGeom>
          <a:solidFill>
            <a:srgbClr val="F1E9C5"/>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Extensive spatial and temporal heterogeneity</a:t>
            </a:r>
          </a:p>
        </p:txBody>
      </p:sp>
      <p:pic>
        <p:nvPicPr>
          <p:cNvPr id="171010" name="Picture 2" descr="Three quarter length studio photo showing Darwin's characteristic large forehead and bushy eyebrows with deep set eyes, pug nose and mouth set in a determined look. He is bald on top, with dark hair and long side whiskers but no beard or moustache. His jacket is dark, with very wide lapels, and his trousers are a light check pattern. His shirt has an upright wing collar, and his cravat is tucked into his waistcoat which is a light fine checked pattern.">
            <a:extLst>
              <a:ext uri="{FF2B5EF4-FFF2-40B4-BE49-F238E27FC236}">
                <a16:creationId xmlns:a16="http://schemas.microsoft.com/office/drawing/2014/main" id="{EE3E49EF-1394-EB42-9D47-F8E6B03E72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0613167" y="1881806"/>
            <a:ext cx="1597122" cy="156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90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C72E24-26BD-B75B-2162-1036091BE614}"/>
              </a:ext>
            </a:extLst>
          </p:cNvPr>
          <p:cNvSpPr/>
          <p:nvPr/>
        </p:nvSpPr>
        <p:spPr>
          <a:xfrm>
            <a:off x="10838825" y="418844"/>
            <a:ext cx="1353175"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9" name="Title 1">
            <a:extLst>
              <a:ext uri="{FF2B5EF4-FFF2-40B4-BE49-F238E27FC236}">
                <a16:creationId xmlns:a16="http://schemas.microsoft.com/office/drawing/2014/main" id="{B001F0C8-1209-9F4A-83F5-5CCBB7EDC3CA}"/>
              </a:ext>
            </a:extLst>
          </p:cNvPr>
          <p:cNvSpPr>
            <a:spLocks noGrp="1"/>
          </p:cNvSpPr>
          <p:nvPr>
            <p:ph type="title"/>
          </p:nvPr>
        </p:nvSpPr>
        <p:spPr>
          <a:xfrm>
            <a:off x="897026" y="1447800"/>
            <a:ext cx="3468135" cy="707886"/>
          </a:xfrm>
        </p:spPr>
        <p:txBody>
          <a:bodyPr/>
          <a:lstStyle/>
          <a:p>
            <a:pPr algn="ctr"/>
            <a:r>
              <a:rPr lang="en-US" altLang="en-US" sz="2000" dirty="0">
                <a:solidFill>
                  <a:schemeClr val="tx1"/>
                </a:solidFill>
                <a:ea typeface="ＭＳ Ｐゴシック" panose="020B0600070205080204" pitchFamily="34" charset="-128"/>
              </a:rPr>
              <a:t>Genomics alterations enriched in metastases</a:t>
            </a:r>
          </a:p>
        </p:txBody>
      </p:sp>
      <p:pic>
        <p:nvPicPr>
          <p:cNvPr id="45" name="Picture 4">
            <a:extLst>
              <a:ext uri="{FF2B5EF4-FFF2-40B4-BE49-F238E27FC236}">
                <a16:creationId xmlns:a16="http://schemas.microsoft.com/office/drawing/2014/main" id="{0B14DE11-8FD7-CD42-9F24-4AC2F957D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528" y="2266263"/>
            <a:ext cx="5592193" cy="4024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E5CD240D-6910-2147-A99B-F1CE1EA22166}"/>
              </a:ext>
            </a:extLst>
          </p:cNvPr>
          <p:cNvSpPr txBox="1"/>
          <p:nvPr/>
        </p:nvSpPr>
        <p:spPr>
          <a:xfrm>
            <a:off x="668443" y="6291123"/>
            <a:ext cx="3925303" cy="29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latin typeface="Arial"/>
                <a:ea typeface="Arial"/>
                <a:cs typeface="Arial"/>
                <a:sym typeface="Arial"/>
              </a:defRPr>
            </a:lvl1pPr>
          </a:lstStyle>
          <a:p>
            <a:pPr algn="ctr"/>
            <a:r>
              <a:rPr lang="en-US" sz="1300" dirty="0" err="1"/>
              <a:t>Razavi</a:t>
            </a:r>
            <a:r>
              <a:rPr lang="en-US" sz="1300" dirty="0"/>
              <a:t> P et al. </a:t>
            </a:r>
            <a:r>
              <a:rPr lang="en-US" sz="1300" i="1" dirty="0"/>
              <a:t>Cancer Cell. </a:t>
            </a:r>
            <a:r>
              <a:rPr lang="en-US" sz="1300" dirty="0"/>
              <a:t>2018;34(3):427-438.e6.</a:t>
            </a:r>
            <a:endParaRPr sz="1300" dirty="0"/>
          </a:p>
        </p:txBody>
      </p:sp>
      <p:sp>
        <p:nvSpPr>
          <p:cNvPr id="4" name="Text Placeholder 2">
            <a:extLst>
              <a:ext uri="{FF2B5EF4-FFF2-40B4-BE49-F238E27FC236}">
                <a16:creationId xmlns:a16="http://schemas.microsoft.com/office/drawing/2014/main" id="{DF884010-1CC4-621F-A2F9-15F2A7614B7E}"/>
              </a:ext>
            </a:extLst>
          </p:cNvPr>
          <p:cNvSpPr txBox="1">
            <a:spLocks/>
          </p:cNvSpPr>
          <p:nvPr/>
        </p:nvSpPr>
        <p:spPr>
          <a:xfrm>
            <a:off x="7234307" y="418844"/>
            <a:ext cx="5073342" cy="566549"/>
          </a:xfrm>
          <a:prstGeom prst="rect">
            <a:avLst/>
          </a:prstGeom>
        </p:spPr>
        <p:txBody>
          <a:bodyPr anchor="ctr"/>
          <a:lstStyle/>
          <a:p>
            <a:pPr marL="342900" indent="-342900" defTabSz="457200">
              <a:spcBef>
                <a:spcPct val="20000"/>
              </a:spcBef>
              <a:defRPr/>
            </a:pPr>
            <a:r>
              <a:rPr lang="en-US" sz="1800" b="1" dirty="0">
                <a:latin typeface="Arial" panose="020B0604020202020204" pitchFamily="34" charset="0"/>
                <a:cs typeface="Arial" panose="020B0604020202020204" pitchFamily="34" charset="0"/>
              </a:rPr>
              <a:t>D538/Y537 mutants mimic E2 bound WT</a:t>
            </a:r>
          </a:p>
        </p:txBody>
      </p:sp>
      <p:pic>
        <p:nvPicPr>
          <p:cNvPr id="2" name="Picture 3">
            <a:extLst>
              <a:ext uri="{FF2B5EF4-FFF2-40B4-BE49-F238E27FC236}">
                <a16:creationId xmlns:a16="http://schemas.microsoft.com/office/drawing/2014/main" id="{FB3AC5BD-D1E5-A1C2-20BD-EB54C508EC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5524" y="990600"/>
            <a:ext cx="2170909" cy="2168847"/>
          </a:xfrm>
          <a:prstGeom prst="rect">
            <a:avLst/>
          </a:prstGeom>
          <a:noFill/>
          <a:ln w="9525">
            <a:noFill/>
            <a:miter lim="800000"/>
            <a:headEnd/>
            <a:tailEnd/>
          </a:ln>
        </p:spPr>
      </p:pic>
      <p:pic>
        <p:nvPicPr>
          <p:cNvPr id="3" name="Picture 2">
            <a:extLst>
              <a:ext uri="{FF2B5EF4-FFF2-40B4-BE49-F238E27FC236}">
                <a16:creationId xmlns:a16="http://schemas.microsoft.com/office/drawing/2014/main" id="{6A96E473-564A-B6BB-1A7D-D41E704EAE6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3242145"/>
            <a:ext cx="3831771" cy="2930055"/>
          </a:xfrm>
          <a:prstGeom prst="rect">
            <a:avLst/>
          </a:prstGeom>
          <a:noFill/>
          <a:ln>
            <a:noFill/>
          </a:ln>
        </p:spPr>
      </p:pic>
      <p:sp>
        <p:nvSpPr>
          <p:cNvPr id="7" name="TextBox 6">
            <a:extLst>
              <a:ext uri="{FF2B5EF4-FFF2-40B4-BE49-F238E27FC236}">
                <a16:creationId xmlns:a16="http://schemas.microsoft.com/office/drawing/2014/main" id="{1007DCD9-7662-B3B6-2AF7-D4004DC25691}"/>
              </a:ext>
            </a:extLst>
          </p:cNvPr>
          <p:cNvSpPr txBox="1"/>
          <p:nvPr/>
        </p:nvSpPr>
        <p:spPr>
          <a:xfrm>
            <a:off x="5691227" y="6553604"/>
            <a:ext cx="1053334"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Weiyi</a:t>
            </a:r>
            <a:r>
              <a:rPr lang="en-US" sz="1200" dirty="0">
                <a:latin typeface="Arial" panose="020B0604020202020204" pitchFamily="34" charset="0"/>
                <a:cs typeface="Arial" panose="020B0604020202020204" pitchFamily="34" charset="0"/>
              </a:rPr>
              <a:t> Toy</a:t>
            </a:r>
          </a:p>
        </p:txBody>
      </p:sp>
      <p:pic>
        <p:nvPicPr>
          <p:cNvPr id="8" name="Picture 7">
            <a:extLst>
              <a:ext uri="{FF2B5EF4-FFF2-40B4-BE49-F238E27FC236}">
                <a16:creationId xmlns:a16="http://schemas.microsoft.com/office/drawing/2014/main" id="{ABC6EBEF-82FD-CB4A-C825-391BE06FC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952" y="5586142"/>
            <a:ext cx="1245885" cy="966494"/>
          </a:xfrm>
          <a:prstGeom prst="rect">
            <a:avLst/>
          </a:prstGeom>
        </p:spPr>
      </p:pic>
      <p:pic>
        <p:nvPicPr>
          <p:cNvPr id="9" name="Picture 8" descr="Picture 8">
            <a:extLst>
              <a:ext uri="{FF2B5EF4-FFF2-40B4-BE49-F238E27FC236}">
                <a16:creationId xmlns:a16="http://schemas.microsoft.com/office/drawing/2014/main" id="{8AEA3B47-D00B-4CE2-5292-9444061E807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877173" y="5592073"/>
            <a:ext cx="1326274" cy="960563"/>
          </a:xfrm>
          <a:prstGeom prst="rect">
            <a:avLst/>
          </a:prstGeom>
          <a:ln w="12700">
            <a:miter lim="400000"/>
          </a:ln>
        </p:spPr>
      </p:pic>
      <p:sp>
        <p:nvSpPr>
          <p:cNvPr id="10" name="TextBox 9">
            <a:extLst>
              <a:ext uri="{FF2B5EF4-FFF2-40B4-BE49-F238E27FC236}">
                <a16:creationId xmlns:a16="http://schemas.microsoft.com/office/drawing/2014/main" id="{D29B7156-58E3-B424-5E45-67B22BE42000}"/>
              </a:ext>
            </a:extLst>
          </p:cNvPr>
          <p:cNvSpPr txBox="1"/>
          <p:nvPr/>
        </p:nvSpPr>
        <p:spPr>
          <a:xfrm>
            <a:off x="6877173" y="6599770"/>
            <a:ext cx="1405834" cy="184666"/>
          </a:xfrm>
          <a:prstGeom prst="rect">
            <a:avLst/>
          </a:prstGeom>
        </p:spPr>
        <p:txBody>
          <a:bodyPr vert="horz" wrap="square" lIns="0" tIns="0" rIns="0" bIns="0" rtlCol="0">
            <a:spAutoFit/>
          </a:bodyPr>
          <a:lstStyle/>
          <a:p>
            <a:pPr algn="l"/>
            <a:r>
              <a:rPr lang="en-US" sz="1200" dirty="0">
                <a:latin typeface="Arial" panose="020B0604020202020204" pitchFamily="34" charset="0"/>
                <a:cs typeface="Arial" panose="020B0604020202020204" pitchFamily="34" charset="0"/>
              </a:rPr>
              <a:t>Sarat Chandarlapaty</a:t>
            </a:r>
          </a:p>
        </p:txBody>
      </p:sp>
      <p:sp>
        <p:nvSpPr>
          <p:cNvPr id="11" name="TextBox 10">
            <a:extLst>
              <a:ext uri="{FF2B5EF4-FFF2-40B4-BE49-F238E27FC236}">
                <a16:creationId xmlns:a16="http://schemas.microsoft.com/office/drawing/2014/main" id="{FE3F6188-8690-0A7B-F7C0-B94CE9CFA05A}"/>
              </a:ext>
            </a:extLst>
          </p:cNvPr>
          <p:cNvSpPr txBox="1"/>
          <p:nvPr/>
        </p:nvSpPr>
        <p:spPr>
          <a:xfrm>
            <a:off x="6679188" y="2400044"/>
            <a:ext cx="1862912"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Fanning SW et al. </a:t>
            </a:r>
            <a:r>
              <a:rPr lang="en-US" sz="1200" i="1" dirty="0" err="1">
                <a:latin typeface="Arial" panose="020B0604020202020204" pitchFamily="34" charset="0"/>
                <a:cs typeface="Arial" panose="020B0604020202020204" pitchFamily="34" charset="0"/>
              </a:rPr>
              <a:t>Elife</a:t>
            </a:r>
            <a:r>
              <a:rPr lang="en-US" sz="1200" dirty="0">
                <a:latin typeface="Arial" panose="020B0604020202020204" pitchFamily="34" charset="0"/>
                <a:cs typeface="Arial" panose="020B0604020202020204" pitchFamily="34" charset="0"/>
              </a:rPr>
              <a:t>. 2016;5:e12792.</a:t>
            </a:r>
          </a:p>
        </p:txBody>
      </p:sp>
      <p:sp>
        <p:nvSpPr>
          <p:cNvPr id="12" name="TextBox 11">
            <a:extLst>
              <a:ext uri="{FF2B5EF4-FFF2-40B4-BE49-F238E27FC236}">
                <a16:creationId xmlns:a16="http://schemas.microsoft.com/office/drawing/2014/main" id="{EBE4648B-3123-0997-D356-DEB9744159DE}"/>
              </a:ext>
            </a:extLst>
          </p:cNvPr>
          <p:cNvSpPr txBox="1"/>
          <p:nvPr/>
        </p:nvSpPr>
        <p:spPr>
          <a:xfrm>
            <a:off x="6583680" y="4879968"/>
            <a:ext cx="177654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Toy W et al. </a:t>
            </a:r>
            <a:r>
              <a:rPr lang="en-US" sz="1200" i="1" dirty="0">
                <a:latin typeface="Arial" panose="020B0604020202020204" pitchFamily="34" charset="0"/>
                <a:cs typeface="Arial" panose="020B0604020202020204" pitchFamily="34" charset="0"/>
              </a:rPr>
              <a:t>Nat Genet</a:t>
            </a:r>
            <a:r>
              <a:rPr lang="en-US" sz="1200" dirty="0">
                <a:latin typeface="Arial" panose="020B0604020202020204" pitchFamily="34" charset="0"/>
                <a:cs typeface="Arial" panose="020B0604020202020204" pitchFamily="34" charset="0"/>
              </a:rPr>
              <a:t>. 2013;45(12):1439.</a:t>
            </a:r>
          </a:p>
        </p:txBody>
      </p:sp>
    </p:spTree>
    <p:extLst>
      <p:ext uri="{BB962C8B-B14F-4D97-AF65-F5344CB8AC3E}">
        <p14:creationId xmlns:p14="http://schemas.microsoft.com/office/powerpoint/2010/main" val="419724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1726516" y="585293"/>
            <a:ext cx="8738968" cy="566549"/>
          </a:xfrm>
          <a:prstGeom prst="rect">
            <a:avLst/>
          </a:prstGeom>
        </p:spPr>
        <p:txBody>
          <a:bodyPr/>
          <a:lstStyle/>
          <a:p>
            <a:pPr marL="342900" indent="-342900" defTabSz="457200">
              <a:spcBef>
                <a:spcPct val="20000"/>
              </a:spcBef>
              <a:defRPr/>
            </a:pPr>
            <a:r>
              <a:rPr lang="en-US" sz="2800" b="1" dirty="0">
                <a:latin typeface="Arial" panose="020B0604020202020204" pitchFamily="34" charset="0"/>
                <a:cs typeface="Arial" panose="020B0604020202020204" pitchFamily="34" charset="0"/>
              </a:rPr>
              <a:t>Clinical activity of new oral antagonists</a:t>
            </a:r>
          </a:p>
        </p:txBody>
      </p:sp>
      <p:sp>
        <p:nvSpPr>
          <p:cNvPr id="7" name="TextBox 6">
            <a:extLst>
              <a:ext uri="{FF2B5EF4-FFF2-40B4-BE49-F238E27FC236}">
                <a16:creationId xmlns:a16="http://schemas.microsoft.com/office/drawing/2014/main" id="{A3FB6ED4-AC86-4067-850F-45A46E594701}"/>
              </a:ext>
            </a:extLst>
          </p:cNvPr>
          <p:cNvSpPr txBox="1"/>
          <p:nvPr/>
        </p:nvSpPr>
        <p:spPr>
          <a:xfrm>
            <a:off x="4123836" y="6581001"/>
            <a:ext cx="3944329"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Bidard</a:t>
            </a:r>
            <a:r>
              <a:rPr lang="en-US" sz="1200" dirty="0">
                <a:latin typeface="Arial" panose="020B0604020202020204" pitchFamily="34" charset="0"/>
                <a:cs typeface="Arial" panose="020B0604020202020204" pitchFamily="34" charset="0"/>
              </a:rPr>
              <a:t> FC et al. </a:t>
            </a:r>
            <a:r>
              <a:rPr lang="en-US" sz="1200" i="1" dirty="0">
                <a:latin typeface="Arial" panose="020B0604020202020204" pitchFamily="34" charset="0"/>
                <a:cs typeface="Arial" panose="020B0604020202020204" pitchFamily="34" charset="0"/>
              </a:rPr>
              <a:t>J Clin Oncol</a:t>
            </a:r>
            <a:r>
              <a:rPr lang="en-US" sz="1200" dirty="0">
                <a:latin typeface="Arial" panose="020B0604020202020204" pitchFamily="34" charset="0"/>
                <a:cs typeface="Arial" panose="020B0604020202020204" pitchFamily="34" charset="0"/>
              </a:rPr>
              <a:t>. 2022;40(28):3246-56.</a:t>
            </a:r>
          </a:p>
        </p:txBody>
      </p:sp>
      <p:pic>
        <p:nvPicPr>
          <p:cNvPr id="3" name="Picture 2">
            <a:extLst>
              <a:ext uri="{FF2B5EF4-FFF2-40B4-BE49-F238E27FC236}">
                <a16:creationId xmlns:a16="http://schemas.microsoft.com/office/drawing/2014/main" id="{8ACAF3B3-ADBC-5D7A-7F50-C5C8EF363B48}"/>
              </a:ext>
            </a:extLst>
          </p:cNvPr>
          <p:cNvPicPr>
            <a:picLocks noChangeAspect="1"/>
          </p:cNvPicPr>
          <p:nvPr/>
        </p:nvPicPr>
        <p:blipFill>
          <a:blip r:embed="rId2"/>
          <a:stretch>
            <a:fillRect/>
          </a:stretch>
        </p:blipFill>
        <p:spPr>
          <a:xfrm>
            <a:off x="1726516" y="1177242"/>
            <a:ext cx="8738968" cy="4503516"/>
          </a:xfrm>
          <a:prstGeom prst="rect">
            <a:avLst/>
          </a:prstGeom>
        </p:spPr>
      </p:pic>
    </p:spTree>
    <p:extLst>
      <p:ext uri="{BB962C8B-B14F-4D97-AF65-F5344CB8AC3E}">
        <p14:creationId xmlns:p14="http://schemas.microsoft.com/office/powerpoint/2010/main" val="1725441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2.xml><?xml version="1.0" encoding="utf-8"?>
<a:theme xmlns:a="http://schemas.openxmlformats.org/drawingml/2006/main" name="1_MSK">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18D91"/>
      </a:accent4>
      <a:accent5>
        <a:srgbClr val="00D5C4"/>
      </a:accent5>
      <a:accent6>
        <a:srgbClr val="99EEE7"/>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Warm Gray">
      <a:srgbClr val="272524"/>
    </a:custClr>
    <a:custClr name="Blue">
      <a:srgbClr val="0073E0"/>
    </a:custClr>
    <a:custClr name="Teal">
      <a:srgbClr val="018D91"/>
    </a:custClr>
    <a:custClr name="Green">
      <a:srgbClr val="398D26"/>
    </a:custClr>
    <a:custClr name="Orange">
      <a:srgbClr val="E65722"/>
    </a:custClr>
    <a:custClr name="Gold">
      <a:srgbClr val="CC8100"/>
    </a:custClr>
    <a:custClr name="Pink">
      <a:srgbClr val="D40061"/>
    </a:custClr>
    <a:custClr name="Purple">
      <a:srgbClr val="863ECC"/>
    </a:custClr>
    <a:custClr name="Red">
      <a:srgbClr val="F52215"/>
    </a:custClr>
    <a:custClr name="White 1">
      <a:srgbClr val="FFFFFF"/>
    </a:custClr>
    <a:custClr name="Medium Warm Gray">
      <a:srgbClr val="B5B2AD"/>
    </a:custClr>
    <a:custClr name="Medium Blue">
      <a:srgbClr val="70BCFF"/>
    </a:custClr>
    <a:custClr name="Medium Teal">
      <a:srgbClr val="00D5C4"/>
    </a:custClr>
    <a:custClr name="Medium Green">
      <a:srgbClr val="89D11C"/>
    </a:custClr>
    <a:custClr name="Medium Orange">
      <a:srgbClr val="F6802C"/>
    </a:custClr>
    <a:custClr name="Medium Gold">
      <a:srgbClr val="FFBE02"/>
    </a:custClr>
    <a:custClr name="Medium Pink">
      <a:srgbClr val="FF56A6"/>
    </a:custClr>
    <a:custClr name="Medium Purple">
      <a:srgbClr val="DA5EF2"/>
    </a:custClr>
    <a:custClr name="Pale Red">
      <a:srgbClr val="FCE2DC"/>
    </a:custClr>
    <a:custClr name="White 2">
      <a:srgbClr val="FFFFFF"/>
    </a:custClr>
    <a:custClr name="Light Warm Gray">
      <a:srgbClr val="F2EDE6"/>
    </a:custClr>
    <a:custClr name="Light Blue">
      <a:srgbClr val="C3DEFF"/>
    </a:custClr>
    <a:custClr name="Light Teal">
      <a:srgbClr val="99EEE7"/>
    </a:custClr>
    <a:custClr name="Light Green">
      <a:srgbClr val="CFEDA4"/>
    </a:custClr>
    <a:custClr name="Light Orange">
      <a:srgbClr val="FCD2B4"/>
    </a:custClr>
    <a:custClr name="Light Gold">
      <a:srgbClr val="FFE599"/>
    </a:custClr>
    <a:custClr name="Light Pink">
      <a:srgbClr val="FFBBDB"/>
    </a:custClr>
    <a:custClr name="Light Purple">
      <a:srgbClr val="F4BDFF"/>
    </a:custClr>
    <a:custClr name="White 3">
      <a:srgbClr val="FFFFFF"/>
    </a:custClr>
    <a:custClr name="White 4">
      <a:srgbClr val="FFFFFF"/>
    </a:custClr>
    <a:custClr name="Pale Warm Gray">
      <a:srgbClr val="FBF9F7"/>
    </a:custClr>
    <a:custClr name="Pale Blue">
      <a:srgbClr val="F0F7FF"/>
    </a:custClr>
    <a:custClr name="White 5">
      <a:srgbClr val="FFFFFF"/>
    </a:custClr>
    <a:custClr name="Pale Green">
      <a:srgbClr val="EAF9D4"/>
    </a:custClr>
    <a:custClr name="White 6">
      <a:srgbClr val="FFFFFF"/>
    </a:custClr>
    <a:custClr name="Pale Gold">
      <a:srgbClr val="FAF0CD"/>
    </a:custClr>
    <a:custClr name="White 7">
      <a:srgbClr val="FFFFFF"/>
    </a:custClr>
    <a:custClr name="White 8">
      <a:srgbClr val="FFFFFF"/>
    </a:custClr>
    <a:custClr name="White 9">
      <a:srgbClr val="FFFFFF"/>
    </a:custClr>
    <a:custClr name="White 10">
      <a:srgbClr val="FFFFFF"/>
    </a:custClr>
  </a:custClrLst>
  <a:extLst>
    <a:ext uri="{05A4C25C-085E-4340-85A3-A5531E510DB2}">
      <thm15:themeFamily xmlns:thm15="http://schemas.microsoft.com/office/thememl/2012/main" name="Presentation2" id="{C0F03F4A-73A3-F54D-83B1-D9B02FB4AE7A}" vid="{BB61F9CE-6CF1-9A41-BBA1-E56AB58B92B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0BB579-10C4-439A-A425-C1E7D3C18F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92F830-9D95-4968-A1C9-E5D008DC8A5E}">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customXml/itemProps3.xml><?xml version="1.0" encoding="utf-8"?>
<ds:datastoreItem xmlns:ds="http://schemas.openxmlformats.org/officeDocument/2006/customXml" ds:itemID="{69B3BF69-294C-491E-83CF-D16C9FF5A2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33503</TotalTime>
  <Words>2619</Words>
  <Application>Microsoft Office PowerPoint</Application>
  <PresentationFormat>Widescreen</PresentationFormat>
  <Paragraphs>413</Paragraphs>
  <Slides>49</Slides>
  <Notes>28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3" baseType="lpstr">
      <vt:lpstr>ＭＳ Ｐゴシック</vt:lpstr>
      <vt:lpstr>Aptos</vt:lpstr>
      <vt:lpstr>Arial</vt:lpstr>
      <vt:lpstr>Calibri</vt:lpstr>
      <vt:lpstr>Corbel</vt:lpstr>
      <vt:lpstr>Helvetica</vt:lpstr>
      <vt:lpstr>Symbol</vt:lpstr>
      <vt:lpstr>System Font Regular</vt:lpstr>
      <vt:lpstr>Times New Roman</vt:lpstr>
      <vt:lpstr>Tisa Offc Serif Pro</vt:lpstr>
      <vt:lpstr>Wingdings</vt:lpstr>
      <vt:lpstr>SoboSlideLibraryMaster0206</vt:lpstr>
      <vt:lpstr>1_MSK</vt:lpstr>
      <vt:lpstr>think-cell Slide</vt:lpstr>
      <vt:lpstr>PowerPoint Presentation</vt:lpstr>
      <vt:lpstr>Disclosures</vt:lpstr>
      <vt:lpstr>PowerPoint Presentation</vt:lpstr>
      <vt:lpstr>Modern landscape of precision oncology</vt:lpstr>
      <vt:lpstr>Rapidly evolving landscape of actionable genome in breast cancer</vt:lpstr>
      <vt:lpstr>Gene and pathway level interactions   Complicate interpretations of the clinical genomic results </vt:lpstr>
      <vt:lpstr>PowerPoint Presentation</vt:lpstr>
      <vt:lpstr>Genomics alterations enriched in metastases</vt:lpstr>
      <vt:lpstr>PowerPoint Presentation</vt:lpstr>
      <vt:lpstr>MAPK and transcription factors alterations enriched in endocrine resistant tumors and mutually exclusive with ESR1 hotspots</vt:lpstr>
      <vt:lpstr>MAPK and TF alterations associated with poor response to endocrine therapy</vt:lpstr>
      <vt:lpstr>MAPK and TF alterations result in endocrine resistance</vt:lpstr>
      <vt:lpstr>PowerPoint Presentation</vt:lpstr>
      <vt:lpstr>Endocrine resistance mechanisms and their clinical implications </vt:lpstr>
      <vt:lpstr>ER and cell cycle</vt:lpstr>
      <vt:lpstr>Significant heterogeneity in response</vt:lpstr>
      <vt:lpstr>Loss of target</vt:lpstr>
      <vt:lpstr>Loss of target</vt:lpstr>
      <vt:lpstr>Loss of target</vt:lpstr>
      <vt:lpstr>FAT1 loss-of-function alterations results in intrinsic resistance to CDK4/6i</vt:lpstr>
      <vt:lpstr>Mechanisms of acquired resistance to CDK4/6i</vt:lpstr>
      <vt:lpstr>Mechanisms of CDK4/6i resistance among patents failing to achieve long-term responses</vt:lpstr>
      <vt:lpstr>P53 knockout impairs DREAM complex assembly via p21</vt:lpstr>
      <vt:lpstr>Emerging taxonomy of resistance mechanisms to CDK4/6 inhibitors </vt:lpstr>
      <vt:lpstr>PowerPoint Presentation</vt:lpstr>
      <vt:lpstr>PI3Ki demonstrates clinical efficacy in ER+ MBC</vt:lpstr>
      <vt:lpstr>Combination of PI3Ki+CDK4/6i+ET for high-risk patients </vt:lpstr>
      <vt:lpstr>Dual inhibition of AKT and ER </vt:lpstr>
      <vt:lpstr>Capivasertib provides a meaningful PFS benefit across all the three major categories of PI3K/AKT pathway alterations </vt:lpstr>
      <vt:lpstr>Cell-free DNA (cfDNA) Circulating tumor DNA (ctDNA)</vt:lpstr>
      <vt:lpstr>Highly variable and dynamic ctDNA levels require adapting tailored strategies for each indication</vt:lpstr>
      <vt:lpstr>PowerPoint Presentation</vt:lpstr>
      <vt:lpstr>The genomic landscape of actionable alterations based on  ctDNA is comparable to tissue </vt:lpstr>
      <vt:lpstr>CH constitutes a significant biological phenomenon and a major source of somatic mutations in cfDNA</vt:lpstr>
      <vt:lpstr>Sources of somatic alterations in cfDNA</vt:lpstr>
      <vt:lpstr>Estimating the ctDNA fraction is required for accurate interpretation of the ctDNA results</vt:lpstr>
      <vt:lpstr>Tissue vs. ctDNA profiling </vt:lpstr>
      <vt:lpstr>PowerPoint Presentation</vt:lpstr>
      <vt:lpstr>Can we monitor disease accurately below the ctDNA genotyping LOD thresholds? </vt:lpstr>
      <vt:lpstr>MRD ctDNA assays </vt:lpstr>
      <vt:lpstr>Detection at the level of &lt;1 PPM is possible</vt:lpstr>
      <vt:lpstr>ctDNA dynamics in early-stage breast cancer </vt:lpstr>
      <vt:lpstr>PowerPoint Presentation</vt:lpstr>
      <vt:lpstr>PowerPoint Presentation</vt:lpstr>
      <vt:lpstr>ctDNA Monitoring in 1L HR+ MBC</vt:lpstr>
      <vt:lpstr>PowerPoint Presentation</vt:lpstr>
      <vt:lpstr>ctDNA guided vs image guided monitoring in MBC</vt:lpstr>
      <vt:lpstr>PowerPoint Presentation</vt:lpstr>
      <vt:lpstr>Thank you! </vt:lpstr>
    </vt:vector>
  </TitlesOfParts>
  <Company>MDACC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SOBO SLN</dc:title>
  <dc:creator>Henry M Kuerer, MD, PhD, FACS</dc:creator>
  <cp:lastModifiedBy>Steven Nair</cp:lastModifiedBy>
  <cp:revision>1049</cp:revision>
  <cp:lastPrinted>2002-03-06T17:35:12Z</cp:lastPrinted>
  <dcterms:created xsi:type="dcterms:W3CDTF">1999-09-21T23:41:21Z</dcterms:created>
  <dcterms:modified xsi:type="dcterms:W3CDTF">2024-11-07T04:11:56Z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