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9"/>
  </p:notesMasterIdLst>
  <p:sldIdLst>
    <p:sldId id="796" r:id="rId6"/>
    <p:sldId id="787" r:id="rId7"/>
    <p:sldId id="793" r:id="rId8"/>
    <p:sldId id="2147468495" r:id="rId9"/>
    <p:sldId id="2145706353" r:id="rId10"/>
    <p:sldId id="2147468496" r:id="rId11"/>
    <p:sldId id="2147468532" r:id="rId12"/>
    <p:sldId id="2147468508" r:id="rId13"/>
    <p:sldId id="2147468531" r:id="rId14"/>
    <p:sldId id="2147468507" r:id="rId15"/>
    <p:sldId id="2147468506" r:id="rId16"/>
    <p:sldId id="2147468500" r:id="rId17"/>
    <p:sldId id="2147468499" r:id="rId18"/>
    <p:sldId id="2147468501" r:id="rId19"/>
    <p:sldId id="2147468533" r:id="rId20"/>
    <p:sldId id="2147468535" r:id="rId21"/>
    <p:sldId id="2147468522" r:id="rId22"/>
    <p:sldId id="2147468497" r:id="rId23"/>
    <p:sldId id="2147468530" r:id="rId24"/>
    <p:sldId id="2147468502" r:id="rId25"/>
    <p:sldId id="2147468503" r:id="rId26"/>
    <p:sldId id="2147468504" r:id="rId27"/>
    <p:sldId id="2147468505" r:id="rId28"/>
    <p:sldId id="2147468520" r:id="rId29"/>
    <p:sldId id="801" r:id="rId30"/>
    <p:sldId id="2147468514" r:id="rId31"/>
    <p:sldId id="2147468516" r:id="rId32"/>
    <p:sldId id="2147468517" r:id="rId33"/>
    <p:sldId id="798" r:id="rId34"/>
    <p:sldId id="2147468518" r:id="rId35"/>
    <p:sldId id="804" r:id="rId36"/>
    <p:sldId id="2147468536" r:id="rId37"/>
    <p:sldId id="7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ier, Donna" initials="BD" lastIdx="1" clrIdx="0">
    <p:extLst>
      <p:ext uri="{19B8F6BF-5375-455C-9EA6-DF929625EA0E}">
        <p15:presenceInfo xmlns:p15="http://schemas.microsoft.com/office/powerpoint/2012/main" userId="S-1-5-21-3356953899-2815350150-2068512915-346912" providerId="AD"/>
      </p:ext>
    </p:extLst>
  </p:cmAuthor>
  <p:cmAuthor id="2" name="Bechtol, Brett" initials="BB" lastIdx="1" clrIdx="1">
    <p:extLst>
      <p:ext uri="{19B8F6BF-5375-455C-9EA6-DF929625EA0E}">
        <p15:presenceInfo xmlns:p15="http://schemas.microsoft.com/office/powerpoint/2012/main" userId="S-1-5-21-3356953899-2815350150-2068512915-324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9D0"/>
    <a:srgbClr val="00447C"/>
    <a:srgbClr val="D37928"/>
    <a:srgbClr val="00759E"/>
    <a:srgbClr val="7999AC"/>
    <a:srgbClr val="139794"/>
    <a:srgbClr val="1F95E8"/>
    <a:srgbClr val="41738D"/>
    <a:srgbClr val="3366FF"/>
    <a:srgbClr val="89B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83" autoAdjust="0"/>
    <p:restoredTop sz="93220" autoAdjust="0"/>
  </p:normalViewPr>
  <p:slideViewPr>
    <p:cSldViewPr snapToGrid="0">
      <p:cViewPr varScale="1">
        <p:scale>
          <a:sx n="67" d="100"/>
          <a:sy n="67" d="100"/>
        </p:scale>
        <p:origin x="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92B78-A310-43E9-B645-C191B831396B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0515D-C70E-49CD-A4C0-00526B3BE160}">
      <dgm:prSet phldrT="[Text]" phldr="0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Fatigue</a:t>
          </a:r>
        </a:p>
      </dgm:t>
    </dgm:pt>
    <dgm:pt modelId="{23052C4D-9B58-4EFA-ADBD-E8301C34F47D}" type="parTrans" cxnId="{58D23B40-04BD-49E5-BE6C-545B67137718}">
      <dgm:prSet/>
      <dgm:spPr/>
      <dgm:t>
        <a:bodyPr/>
        <a:lstStyle/>
        <a:p>
          <a:endParaRPr lang="en-US"/>
        </a:p>
      </dgm:t>
    </dgm:pt>
    <dgm:pt modelId="{BBC4942B-067E-4683-BC05-6D045483888D}" type="sibTrans" cxnId="{58D23B40-04BD-49E5-BE6C-545B6713771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A851D74F-5AF3-4B96-9E07-D7C51E87F256}">
      <dgm:prSet phldrT="[Text]" phldr="0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>
              <a:solidFill>
                <a:schemeClr val="bg1"/>
              </a:solidFill>
            </a:rPr>
            <a:t>Cardiac toxicity</a:t>
          </a:r>
        </a:p>
      </dgm:t>
    </dgm:pt>
    <dgm:pt modelId="{B785AC2D-0542-40F5-9E65-09DEE28D3074}" type="parTrans" cxnId="{5485DF30-DC06-48BE-AD70-EA7415209392}">
      <dgm:prSet/>
      <dgm:spPr/>
      <dgm:t>
        <a:bodyPr/>
        <a:lstStyle/>
        <a:p>
          <a:endParaRPr lang="en-US"/>
        </a:p>
      </dgm:t>
    </dgm:pt>
    <dgm:pt modelId="{38ABAA74-3192-4693-8A90-1F87ABE54C23}" type="sibTrans" cxnId="{5485DF30-DC06-48BE-AD70-EA7415209392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9556890C-1B2A-4C02-AFC9-AD9106F96578}" type="pres">
      <dgm:prSet presAssocID="{51C92B78-A310-43E9-B645-C191B831396B}" presName="Name0" presStyleCnt="0">
        <dgm:presLayoutVars>
          <dgm:chMax/>
          <dgm:chPref/>
          <dgm:dir/>
          <dgm:animLvl val="lvl"/>
        </dgm:presLayoutVars>
      </dgm:prSet>
      <dgm:spPr/>
    </dgm:pt>
    <dgm:pt modelId="{EF3AEAB1-05FC-48E3-9061-F7751CC497BC}" type="pres">
      <dgm:prSet presAssocID="{A1B0515D-C70E-49CD-A4C0-00526B3BE160}" presName="composite" presStyleCnt="0"/>
      <dgm:spPr/>
    </dgm:pt>
    <dgm:pt modelId="{35BFF905-A567-450D-BD45-90962EBA2478}" type="pres">
      <dgm:prSet presAssocID="{A1B0515D-C70E-49CD-A4C0-00526B3BE160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B8E04E53-50F4-4C37-BB93-A1090F5B2E29}" type="pres">
      <dgm:prSet presAssocID="{A1B0515D-C70E-49CD-A4C0-00526B3BE16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ACFB1F7-B9C6-4225-9F6F-35FB0B59CC36}" type="pres">
      <dgm:prSet presAssocID="{A1B0515D-C70E-49CD-A4C0-00526B3BE160}" presName="BalanceSpacing" presStyleCnt="0"/>
      <dgm:spPr/>
    </dgm:pt>
    <dgm:pt modelId="{AB50341E-CEB1-4182-9CAA-4F3E22881490}" type="pres">
      <dgm:prSet presAssocID="{A1B0515D-C70E-49CD-A4C0-00526B3BE160}" presName="BalanceSpacing1" presStyleCnt="0"/>
      <dgm:spPr/>
    </dgm:pt>
    <dgm:pt modelId="{BCA3377A-076C-4511-B21C-E2A768A04F8F}" type="pres">
      <dgm:prSet presAssocID="{BBC4942B-067E-4683-BC05-6D045483888D}" presName="Accent1Text" presStyleLbl="node1" presStyleIdx="1" presStyleCnt="4"/>
      <dgm:spPr/>
    </dgm:pt>
    <dgm:pt modelId="{89B69EF2-D39D-4E2D-A64A-0D28963CC56D}" type="pres">
      <dgm:prSet presAssocID="{BBC4942B-067E-4683-BC05-6D045483888D}" presName="spaceBetweenRectangles" presStyleCnt="0"/>
      <dgm:spPr/>
    </dgm:pt>
    <dgm:pt modelId="{1115F5DE-BF6B-4AA6-9DA9-3A91106167B1}" type="pres">
      <dgm:prSet presAssocID="{A851D74F-5AF3-4B96-9E07-D7C51E87F256}" presName="composite" presStyleCnt="0"/>
      <dgm:spPr/>
    </dgm:pt>
    <dgm:pt modelId="{5745944A-6934-4A7D-A40B-CF702136F64E}" type="pres">
      <dgm:prSet presAssocID="{A851D74F-5AF3-4B96-9E07-D7C51E87F25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3B80C10-DB8D-4933-AD9F-ABB67D9549B0}" type="pres">
      <dgm:prSet presAssocID="{A851D74F-5AF3-4B96-9E07-D7C51E87F25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85EFEA8-ED5A-4131-9B1D-8F11B01C29D0}" type="pres">
      <dgm:prSet presAssocID="{A851D74F-5AF3-4B96-9E07-D7C51E87F256}" presName="BalanceSpacing" presStyleCnt="0"/>
      <dgm:spPr/>
    </dgm:pt>
    <dgm:pt modelId="{01468057-251F-4812-B148-882602582680}" type="pres">
      <dgm:prSet presAssocID="{A851D74F-5AF3-4B96-9E07-D7C51E87F256}" presName="BalanceSpacing1" presStyleCnt="0"/>
      <dgm:spPr/>
    </dgm:pt>
    <dgm:pt modelId="{DCED37CA-FC1E-41A4-BB11-5303E9FBDD69}" type="pres">
      <dgm:prSet presAssocID="{38ABAA74-3192-4693-8A90-1F87ABE54C23}" presName="Accent1Text" presStyleLbl="node1" presStyleIdx="3" presStyleCnt="4"/>
      <dgm:spPr/>
    </dgm:pt>
  </dgm:ptLst>
  <dgm:cxnLst>
    <dgm:cxn modelId="{186B2E1D-259A-424F-89B4-F5D1F2E0AD70}" type="presOf" srcId="{BBC4942B-067E-4683-BC05-6D045483888D}" destId="{BCA3377A-076C-4511-B21C-E2A768A04F8F}" srcOrd="0" destOrd="0" presId="urn:microsoft.com/office/officeart/2008/layout/AlternatingHexagons"/>
    <dgm:cxn modelId="{5485DF30-DC06-48BE-AD70-EA7415209392}" srcId="{51C92B78-A310-43E9-B645-C191B831396B}" destId="{A851D74F-5AF3-4B96-9E07-D7C51E87F256}" srcOrd="1" destOrd="0" parTransId="{B785AC2D-0542-40F5-9E65-09DEE28D3074}" sibTransId="{38ABAA74-3192-4693-8A90-1F87ABE54C23}"/>
    <dgm:cxn modelId="{58D23B40-04BD-49E5-BE6C-545B67137718}" srcId="{51C92B78-A310-43E9-B645-C191B831396B}" destId="{A1B0515D-C70E-49CD-A4C0-00526B3BE160}" srcOrd="0" destOrd="0" parTransId="{23052C4D-9B58-4EFA-ADBD-E8301C34F47D}" sibTransId="{BBC4942B-067E-4683-BC05-6D045483888D}"/>
    <dgm:cxn modelId="{2617685D-2239-4CB3-8609-0C07DF3CBA1D}" type="presOf" srcId="{38ABAA74-3192-4693-8A90-1F87ABE54C23}" destId="{DCED37CA-FC1E-41A4-BB11-5303E9FBDD69}" srcOrd="0" destOrd="0" presId="urn:microsoft.com/office/officeart/2008/layout/AlternatingHexagons"/>
    <dgm:cxn modelId="{DC5BEC4D-DE66-4C35-9BA1-98858EED4B89}" type="presOf" srcId="{51C92B78-A310-43E9-B645-C191B831396B}" destId="{9556890C-1B2A-4C02-AFC9-AD9106F96578}" srcOrd="0" destOrd="0" presId="urn:microsoft.com/office/officeart/2008/layout/AlternatingHexagons"/>
    <dgm:cxn modelId="{EE7B07BF-1632-4573-A89F-6FF0C84C4CEE}" type="presOf" srcId="{A1B0515D-C70E-49CD-A4C0-00526B3BE160}" destId="{35BFF905-A567-450D-BD45-90962EBA2478}" srcOrd="0" destOrd="0" presId="urn:microsoft.com/office/officeart/2008/layout/AlternatingHexagons"/>
    <dgm:cxn modelId="{DE15E5E1-CEBF-4E30-894C-A5463F8F3E6F}" type="presOf" srcId="{A851D74F-5AF3-4B96-9E07-D7C51E87F256}" destId="{5745944A-6934-4A7D-A40B-CF702136F64E}" srcOrd="0" destOrd="0" presId="urn:microsoft.com/office/officeart/2008/layout/AlternatingHexagons"/>
    <dgm:cxn modelId="{01F571FB-D42B-43A3-8A14-EBA1C8DE78E3}" type="presParOf" srcId="{9556890C-1B2A-4C02-AFC9-AD9106F96578}" destId="{EF3AEAB1-05FC-48E3-9061-F7751CC497BC}" srcOrd="0" destOrd="0" presId="urn:microsoft.com/office/officeart/2008/layout/AlternatingHexagons"/>
    <dgm:cxn modelId="{708F318E-FD3D-4383-8D52-65461C9D2C1D}" type="presParOf" srcId="{EF3AEAB1-05FC-48E3-9061-F7751CC497BC}" destId="{35BFF905-A567-450D-BD45-90962EBA2478}" srcOrd="0" destOrd="0" presId="urn:microsoft.com/office/officeart/2008/layout/AlternatingHexagons"/>
    <dgm:cxn modelId="{B1128A54-10BD-4E47-B44A-EDC1141730DE}" type="presParOf" srcId="{EF3AEAB1-05FC-48E3-9061-F7751CC497BC}" destId="{B8E04E53-50F4-4C37-BB93-A1090F5B2E29}" srcOrd="1" destOrd="0" presId="urn:microsoft.com/office/officeart/2008/layout/AlternatingHexagons"/>
    <dgm:cxn modelId="{AE705D94-B875-4377-9E3F-83039F7E9743}" type="presParOf" srcId="{EF3AEAB1-05FC-48E3-9061-F7751CC497BC}" destId="{8ACFB1F7-B9C6-4225-9F6F-35FB0B59CC36}" srcOrd="2" destOrd="0" presId="urn:microsoft.com/office/officeart/2008/layout/AlternatingHexagons"/>
    <dgm:cxn modelId="{95668788-EE2D-45EF-98AA-14DFD60ED9FF}" type="presParOf" srcId="{EF3AEAB1-05FC-48E3-9061-F7751CC497BC}" destId="{AB50341E-CEB1-4182-9CAA-4F3E22881490}" srcOrd="3" destOrd="0" presId="urn:microsoft.com/office/officeart/2008/layout/AlternatingHexagons"/>
    <dgm:cxn modelId="{CC938E71-05EA-4486-A2D1-B5A2FE940605}" type="presParOf" srcId="{EF3AEAB1-05FC-48E3-9061-F7751CC497BC}" destId="{BCA3377A-076C-4511-B21C-E2A768A04F8F}" srcOrd="4" destOrd="0" presId="urn:microsoft.com/office/officeart/2008/layout/AlternatingHexagons"/>
    <dgm:cxn modelId="{F9AF1861-049B-4C9C-B320-043C21030E20}" type="presParOf" srcId="{9556890C-1B2A-4C02-AFC9-AD9106F96578}" destId="{89B69EF2-D39D-4E2D-A64A-0D28963CC56D}" srcOrd="1" destOrd="0" presId="urn:microsoft.com/office/officeart/2008/layout/AlternatingHexagons"/>
    <dgm:cxn modelId="{47994CD9-5E08-4E66-AFED-BC2C9FE93B16}" type="presParOf" srcId="{9556890C-1B2A-4C02-AFC9-AD9106F96578}" destId="{1115F5DE-BF6B-4AA6-9DA9-3A91106167B1}" srcOrd="2" destOrd="0" presId="urn:microsoft.com/office/officeart/2008/layout/AlternatingHexagons"/>
    <dgm:cxn modelId="{43F9380F-0FCE-47DF-BE5C-B5C75AE8B5E6}" type="presParOf" srcId="{1115F5DE-BF6B-4AA6-9DA9-3A91106167B1}" destId="{5745944A-6934-4A7D-A40B-CF702136F64E}" srcOrd="0" destOrd="0" presId="urn:microsoft.com/office/officeart/2008/layout/AlternatingHexagons"/>
    <dgm:cxn modelId="{58619A12-45BB-43D9-A489-7D485E82DC0A}" type="presParOf" srcId="{1115F5DE-BF6B-4AA6-9DA9-3A91106167B1}" destId="{23B80C10-DB8D-4933-AD9F-ABB67D9549B0}" srcOrd="1" destOrd="0" presId="urn:microsoft.com/office/officeart/2008/layout/AlternatingHexagons"/>
    <dgm:cxn modelId="{A31D058E-768F-4F89-8537-D6780D5FEE84}" type="presParOf" srcId="{1115F5DE-BF6B-4AA6-9DA9-3A91106167B1}" destId="{985EFEA8-ED5A-4131-9B1D-8F11B01C29D0}" srcOrd="2" destOrd="0" presId="urn:microsoft.com/office/officeart/2008/layout/AlternatingHexagons"/>
    <dgm:cxn modelId="{828E9E79-23AA-418F-BB16-9F4DBBAD68D8}" type="presParOf" srcId="{1115F5DE-BF6B-4AA6-9DA9-3A91106167B1}" destId="{01468057-251F-4812-B148-882602582680}" srcOrd="3" destOrd="0" presId="urn:microsoft.com/office/officeart/2008/layout/AlternatingHexagons"/>
    <dgm:cxn modelId="{75940F68-37C8-4BF9-8750-58DEDBDC5B17}" type="presParOf" srcId="{1115F5DE-BF6B-4AA6-9DA9-3A91106167B1}" destId="{DCED37CA-FC1E-41A4-BB11-5303E9FBDD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82C0B-A43B-4AB0-BC8C-267CF09752A0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A1626-8EA7-48CA-989F-DF6F57D29C64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Physical Activity</a:t>
          </a:r>
        </a:p>
      </dgm:t>
    </dgm:pt>
    <dgm:pt modelId="{C43C8C0D-272C-4AA9-8F0F-45813A8D9CF4}" type="parTrans" cxnId="{9069A746-6B86-44B4-812A-E5B819AF85BA}">
      <dgm:prSet/>
      <dgm:spPr/>
      <dgm:t>
        <a:bodyPr/>
        <a:lstStyle/>
        <a:p>
          <a:endParaRPr lang="en-US"/>
        </a:p>
      </dgm:t>
    </dgm:pt>
    <dgm:pt modelId="{71A6BF2F-EB0C-4077-93B8-90CCD9EEAEDD}" type="sibTrans" cxnId="{9069A746-6B86-44B4-812A-E5B819AF85BA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F6FC64D2-ACF4-4AC0-8739-72CA4DEC6387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Nutrition</a:t>
          </a:r>
        </a:p>
      </dgm:t>
    </dgm:pt>
    <dgm:pt modelId="{9CFB9075-609F-4FC5-A0A2-F0D0CC0850F7}" type="parTrans" cxnId="{1DE23A67-20CD-4AAF-A24A-4F7E83ACCD74}">
      <dgm:prSet/>
      <dgm:spPr/>
      <dgm:t>
        <a:bodyPr/>
        <a:lstStyle/>
        <a:p>
          <a:endParaRPr lang="en-US"/>
        </a:p>
      </dgm:t>
    </dgm:pt>
    <dgm:pt modelId="{730BB703-BE0F-4509-9EA4-7F76C7A97927}" type="sibTrans" cxnId="{1DE23A67-20CD-4AAF-A24A-4F7E83ACCD74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4CBCE7B8-F25E-4CF8-8B90-99CBC11C9D88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Tobacco Cessation</a:t>
          </a:r>
        </a:p>
      </dgm:t>
    </dgm:pt>
    <dgm:pt modelId="{D232421F-EFAB-4993-A532-8A7F72F05A4A}" type="parTrans" cxnId="{C53DF740-51CA-45B2-873A-2300B0800E60}">
      <dgm:prSet/>
      <dgm:spPr/>
      <dgm:t>
        <a:bodyPr/>
        <a:lstStyle/>
        <a:p>
          <a:endParaRPr lang="en-US"/>
        </a:p>
      </dgm:t>
    </dgm:pt>
    <dgm:pt modelId="{66696BCC-3885-4777-A517-CDFEE80F8449}" type="sibTrans" cxnId="{C53DF740-51CA-45B2-873A-2300B0800E60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352E16D6-605C-4748-BC88-8D0A940A6704}" type="pres">
      <dgm:prSet presAssocID="{43B82C0B-A43B-4AB0-BC8C-267CF09752A0}" presName="Name0" presStyleCnt="0">
        <dgm:presLayoutVars>
          <dgm:chMax/>
          <dgm:chPref/>
          <dgm:dir/>
          <dgm:animLvl val="lvl"/>
        </dgm:presLayoutVars>
      </dgm:prSet>
      <dgm:spPr/>
    </dgm:pt>
    <dgm:pt modelId="{371B5B43-0570-4D66-A66D-E1370711E415}" type="pres">
      <dgm:prSet presAssocID="{F74A1626-8EA7-48CA-989F-DF6F57D29C64}" presName="composite" presStyleCnt="0"/>
      <dgm:spPr/>
    </dgm:pt>
    <dgm:pt modelId="{AC81F31A-604F-4868-BC9F-8EA060E5007F}" type="pres">
      <dgm:prSet presAssocID="{F74A1626-8EA7-48CA-989F-DF6F57D29C6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2685C5-0323-4EEF-B085-61CA914F5004}" type="pres">
      <dgm:prSet presAssocID="{F74A1626-8EA7-48CA-989F-DF6F57D29C6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3822A97-3210-4868-9DDF-DC5707E8B90D}" type="pres">
      <dgm:prSet presAssocID="{F74A1626-8EA7-48CA-989F-DF6F57D29C64}" presName="BalanceSpacing" presStyleCnt="0"/>
      <dgm:spPr/>
    </dgm:pt>
    <dgm:pt modelId="{8E0D8529-4356-40BF-875E-56731A7B5AE2}" type="pres">
      <dgm:prSet presAssocID="{F74A1626-8EA7-48CA-989F-DF6F57D29C64}" presName="BalanceSpacing1" presStyleCnt="0"/>
      <dgm:spPr/>
    </dgm:pt>
    <dgm:pt modelId="{49E82BF5-C77D-4443-A75B-52DD3C030D92}" type="pres">
      <dgm:prSet presAssocID="{71A6BF2F-EB0C-4077-93B8-90CCD9EEAEDD}" presName="Accent1Text" presStyleLbl="node1" presStyleIdx="1" presStyleCnt="6"/>
      <dgm:spPr/>
    </dgm:pt>
    <dgm:pt modelId="{D85B8B7F-BE90-45B5-8A9F-AD178E410FD4}" type="pres">
      <dgm:prSet presAssocID="{71A6BF2F-EB0C-4077-93B8-90CCD9EEAEDD}" presName="spaceBetweenRectangles" presStyleCnt="0"/>
      <dgm:spPr/>
    </dgm:pt>
    <dgm:pt modelId="{9EFCC8B6-68F7-4C20-99EA-92AF6BB55638}" type="pres">
      <dgm:prSet presAssocID="{F6FC64D2-ACF4-4AC0-8739-72CA4DEC6387}" presName="composite" presStyleCnt="0"/>
      <dgm:spPr/>
    </dgm:pt>
    <dgm:pt modelId="{A09A55E0-55E2-4605-816C-AE8D47EE6763}" type="pres">
      <dgm:prSet presAssocID="{F6FC64D2-ACF4-4AC0-8739-72CA4DEC638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172D2EE-F983-4850-9840-5643F63BF85B}" type="pres">
      <dgm:prSet presAssocID="{F6FC64D2-ACF4-4AC0-8739-72CA4DEC638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D8D5B66-8822-456B-9CE3-18E016DFE20D}" type="pres">
      <dgm:prSet presAssocID="{F6FC64D2-ACF4-4AC0-8739-72CA4DEC6387}" presName="BalanceSpacing" presStyleCnt="0"/>
      <dgm:spPr/>
    </dgm:pt>
    <dgm:pt modelId="{021496CF-7FC5-4333-9895-DC50022B4413}" type="pres">
      <dgm:prSet presAssocID="{F6FC64D2-ACF4-4AC0-8739-72CA4DEC6387}" presName="BalanceSpacing1" presStyleCnt="0"/>
      <dgm:spPr/>
    </dgm:pt>
    <dgm:pt modelId="{119FD5E7-A3B7-4AB5-AFA1-9DB9A39BBFBF}" type="pres">
      <dgm:prSet presAssocID="{730BB703-BE0F-4509-9EA4-7F76C7A97927}" presName="Accent1Text" presStyleLbl="node1" presStyleIdx="3" presStyleCnt="6"/>
      <dgm:spPr/>
    </dgm:pt>
    <dgm:pt modelId="{8D71E8E7-CF07-4BB2-8F54-4C4A2081919F}" type="pres">
      <dgm:prSet presAssocID="{730BB703-BE0F-4509-9EA4-7F76C7A97927}" presName="spaceBetweenRectangles" presStyleCnt="0"/>
      <dgm:spPr/>
    </dgm:pt>
    <dgm:pt modelId="{EEF54AE1-2C62-4CFC-B829-38C3C666E711}" type="pres">
      <dgm:prSet presAssocID="{4CBCE7B8-F25E-4CF8-8B90-99CBC11C9D88}" presName="composite" presStyleCnt="0"/>
      <dgm:spPr/>
    </dgm:pt>
    <dgm:pt modelId="{17A10B61-5D57-4246-AFFA-5CA512E76C19}" type="pres">
      <dgm:prSet presAssocID="{4CBCE7B8-F25E-4CF8-8B90-99CBC11C9D8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DD08CD2-D980-4AC6-837B-757203600394}" type="pres">
      <dgm:prSet presAssocID="{4CBCE7B8-F25E-4CF8-8B90-99CBC11C9D8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15CBEF9-A30A-4446-A6D6-88D94A627C51}" type="pres">
      <dgm:prSet presAssocID="{4CBCE7B8-F25E-4CF8-8B90-99CBC11C9D88}" presName="BalanceSpacing" presStyleCnt="0"/>
      <dgm:spPr/>
    </dgm:pt>
    <dgm:pt modelId="{EC4A3771-41D6-4243-9E5C-013C6A12CF86}" type="pres">
      <dgm:prSet presAssocID="{4CBCE7B8-F25E-4CF8-8B90-99CBC11C9D88}" presName="BalanceSpacing1" presStyleCnt="0"/>
      <dgm:spPr/>
    </dgm:pt>
    <dgm:pt modelId="{199D8237-ACE5-4072-A6AE-679BA01C0C71}" type="pres">
      <dgm:prSet presAssocID="{66696BCC-3885-4777-A517-CDFEE80F8449}" presName="Accent1Text" presStyleLbl="node1" presStyleIdx="5" presStyleCnt="6"/>
      <dgm:spPr/>
    </dgm:pt>
  </dgm:ptLst>
  <dgm:cxnLst>
    <dgm:cxn modelId="{51605F1D-1F32-48EC-903D-6B4037D3D973}" type="presOf" srcId="{43B82C0B-A43B-4AB0-BC8C-267CF09752A0}" destId="{352E16D6-605C-4748-BC88-8D0A940A6704}" srcOrd="0" destOrd="0" presId="urn:microsoft.com/office/officeart/2008/layout/AlternatingHexagons"/>
    <dgm:cxn modelId="{20AE141E-6D3C-441D-961A-6BEF7860E0B4}" type="presOf" srcId="{F74A1626-8EA7-48CA-989F-DF6F57D29C64}" destId="{AC81F31A-604F-4868-BC9F-8EA060E5007F}" srcOrd="0" destOrd="0" presId="urn:microsoft.com/office/officeart/2008/layout/AlternatingHexagons"/>
    <dgm:cxn modelId="{C53DF740-51CA-45B2-873A-2300B0800E60}" srcId="{43B82C0B-A43B-4AB0-BC8C-267CF09752A0}" destId="{4CBCE7B8-F25E-4CF8-8B90-99CBC11C9D88}" srcOrd="2" destOrd="0" parTransId="{D232421F-EFAB-4993-A532-8A7F72F05A4A}" sibTransId="{66696BCC-3885-4777-A517-CDFEE80F8449}"/>
    <dgm:cxn modelId="{3C769E60-8672-4602-9C65-ECBCC4518E1E}" type="presOf" srcId="{4CBCE7B8-F25E-4CF8-8B90-99CBC11C9D88}" destId="{17A10B61-5D57-4246-AFFA-5CA512E76C19}" srcOrd="0" destOrd="0" presId="urn:microsoft.com/office/officeart/2008/layout/AlternatingHexagons"/>
    <dgm:cxn modelId="{9069A746-6B86-44B4-812A-E5B819AF85BA}" srcId="{43B82C0B-A43B-4AB0-BC8C-267CF09752A0}" destId="{F74A1626-8EA7-48CA-989F-DF6F57D29C64}" srcOrd="0" destOrd="0" parTransId="{C43C8C0D-272C-4AA9-8F0F-45813A8D9CF4}" sibTransId="{71A6BF2F-EB0C-4077-93B8-90CCD9EEAEDD}"/>
    <dgm:cxn modelId="{1DE23A67-20CD-4AAF-A24A-4F7E83ACCD74}" srcId="{43B82C0B-A43B-4AB0-BC8C-267CF09752A0}" destId="{F6FC64D2-ACF4-4AC0-8739-72CA4DEC6387}" srcOrd="1" destOrd="0" parTransId="{9CFB9075-609F-4FC5-A0A2-F0D0CC0850F7}" sibTransId="{730BB703-BE0F-4509-9EA4-7F76C7A97927}"/>
    <dgm:cxn modelId="{8311ED68-05B3-4C0E-940F-EB8571D925EC}" type="presOf" srcId="{71A6BF2F-EB0C-4077-93B8-90CCD9EEAEDD}" destId="{49E82BF5-C77D-4443-A75B-52DD3C030D92}" srcOrd="0" destOrd="0" presId="urn:microsoft.com/office/officeart/2008/layout/AlternatingHexagons"/>
    <dgm:cxn modelId="{125371EB-3A03-40C5-B17E-40ABD25FCD57}" type="presOf" srcId="{66696BCC-3885-4777-A517-CDFEE80F8449}" destId="{199D8237-ACE5-4072-A6AE-679BA01C0C71}" srcOrd="0" destOrd="0" presId="urn:microsoft.com/office/officeart/2008/layout/AlternatingHexagons"/>
    <dgm:cxn modelId="{7A9EF0F7-F988-4B19-AB78-C8610872FE47}" type="presOf" srcId="{730BB703-BE0F-4509-9EA4-7F76C7A97927}" destId="{119FD5E7-A3B7-4AB5-AFA1-9DB9A39BBFBF}" srcOrd="0" destOrd="0" presId="urn:microsoft.com/office/officeart/2008/layout/AlternatingHexagons"/>
    <dgm:cxn modelId="{6FD679F8-C875-4519-A28D-131480273D79}" type="presOf" srcId="{F6FC64D2-ACF4-4AC0-8739-72CA4DEC6387}" destId="{A09A55E0-55E2-4605-816C-AE8D47EE6763}" srcOrd="0" destOrd="0" presId="urn:microsoft.com/office/officeart/2008/layout/AlternatingHexagons"/>
    <dgm:cxn modelId="{466C4A80-5B29-4D0C-AA7E-DD580139A91A}" type="presParOf" srcId="{352E16D6-605C-4748-BC88-8D0A940A6704}" destId="{371B5B43-0570-4D66-A66D-E1370711E415}" srcOrd="0" destOrd="0" presId="urn:microsoft.com/office/officeart/2008/layout/AlternatingHexagons"/>
    <dgm:cxn modelId="{F0D75836-9EFF-479D-994A-1CA839C15823}" type="presParOf" srcId="{371B5B43-0570-4D66-A66D-E1370711E415}" destId="{AC81F31A-604F-4868-BC9F-8EA060E5007F}" srcOrd="0" destOrd="0" presId="urn:microsoft.com/office/officeart/2008/layout/AlternatingHexagons"/>
    <dgm:cxn modelId="{9383AE85-9410-400F-8F05-E4C9B00421A9}" type="presParOf" srcId="{371B5B43-0570-4D66-A66D-E1370711E415}" destId="{5E2685C5-0323-4EEF-B085-61CA914F5004}" srcOrd="1" destOrd="0" presId="urn:microsoft.com/office/officeart/2008/layout/AlternatingHexagons"/>
    <dgm:cxn modelId="{521F5A37-6D42-4829-AE14-DE2998E05420}" type="presParOf" srcId="{371B5B43-0570-4D66-A66D-E1370711E415}" destId="{E3822A97-3210-4868-9DDF-DC5707E8B90D}" srcOrd="2" destOrd="0" presId="urn:microsoft.com/office/officeart/2008/layout/AlternatingHexagons"/>
    <dgm:cxn modelId="{CE3B6CBB-7F5F-458E-9D69-19B5296DB464}" type="presParOf" srcId="{371B5B43-0570-4D66-A66D-E1370711E415}" destId="{8E0D8529-4356-40BF-875E-56731A7B5AE2}" srcOrd="3" destOrd="0" presId="urn:microsoft.com/office/officeart/2008/layout/AlternatingHexagons"/>
    <dgm:cxn modelId="{5F6C9FD8-D85C-486F-8E6A-966B8812CD61}" type="presParOf" srcId="{371B5B43-0570-4D66-A66D-E1370711E415}" destId="{49E82BF5-C77D-4443-A75B-52DD3C030D92}" srcOrd="4" destOrd="0" presId="urn:microsoft.com/office/officeart/2008/layout/AlternatingHexagons"/>
    <dgm:cxn modelId="{5CCB09E0-32A0-432D-99C3-063F67FD29F0}" type="presParOf" srcId="{352E16D6-605C-4748-BC88-8D0A940A6704}" destId="{D85B8B7F-BE90-45B5-8A9F-AD178E410FD4}" srcOrd="1" destOrd="0" presId="urn:microsoft.com/office/officeart/2008/layout/AlternatingHexagons"/>
    <dgm:cxn modelId="{16CFF872-CB2E-4AAD-BFDF-70EAACF0C64D}" type="presParOf" srcId="{352E16D6-605C-4748-BC88-8D0A940A6704}" destId="{9EFCC8B6-68F7-4C20-99EA-92AF6BB55638}" srcOrd="2" destOrd="0" presId="urn:microsoft.com/office/officeart/2008/layout/AlternatingHexagons"/>
    <dgm:cxn modelId="{CB1F9739-0DF1-4A9F-884E-A17799F68C8A}" type="presParOf" srcId="{9EFCC8B6-68F7-4C20-99EA-92AF6BB55638}" destId="{A09A55E0-55E2-4605-816C-AE8D47EE6763}" srcOrd="0" destOrd="0" presId="urn:microsoft.com/office/officeart/2008/layout/AlternatingHexagons"/>
    <dgm:cxn modelId="{EA1BB4AF-C83D-4DB1-8E29-6C7F491A7CCA}" type="presParOf" srcId="{9EFCC8B6-68F7-4C20-99EA-92AF6BB55638}" destId="{9172D2EE-F983-4850-9840-5643F63BF85B}" srcOrd="1" destOrd="0" presId="urn:microsoft.com/office/officeart/2008/layout/AlternatingHexagons"/>
    <dgm:cxn modelId="{7C26396F-1B8F-4BCE-894C-E4E44EB0F69A}" type="presParOf" srcId="{9EFCC8B6-68F7-4C20-99EA-92AF6BB55638}" destId="{3D8D5B66-8822-456B-9CE3-18E016DFE20D}" srcOrd="2" destOrd="0" presId="urn:microsoft.com/office/officeart/2008/layout/AlternatingHexagons"/>
    <dgm:cxn modelId="{A9B06DCC-B6DE-4612-956B-B4B788C623D4}" type="presParOf" srcId="{9EFCC8B6-68F7-4C20-99EA-92AF6BB55638}" destId="{021496CF-7FC5-4333-9895-DC50022B4413}" srcOrd="3" destOrd="0" presId="urn:microsoft.com/office/officeart/2008/layout/AlternatingHexagons"/>
    <dgm:cxn modelId="{2916F2E2-8045-438E-9006-198638583C19}" type="presParOf" srcId="{9EFCC8B6-68F7-4C20-99EA-92AF6BB55638}" destId="{119FD5E7-A3B7-4AB5-AFA1-9DB9A39BBFBF}" srcOrd="4" destOrd="0" presId="urn:microsoft.com/office/officeart/2008/layout/AlternatingHexagons"/>
    <dgm:cxn modelId="{6ED420CE-0942-4D9F-920A-56EA644BB362}" type="presParOf" srcId="{352E16D6-605C-4748-BC88-8D0A940A6704}" destId="{8D71E8E7-CF07-4BB2-8F54-4C4A2081919F}" srcOrd="3" destOrd="0" presId="urn:microsoft.com/office/officeart/2008/layout/AlternatingHexagons"/>
    <dgm:cxn modelId="{84708F01-681B-47C3-9EFD-4E9B280BD521}" type="presParOf" srcId="{352E16D6-605C-4748-BC88-8D0A940A6704}" destId="{EEF54AE1-2C62-4CFC-B829-38C3C666E711}" srcOrd="4" destOrd="0" presId="urn:microsoft.com/office/officeart/2008/layout/AlternatingHexagons"/>
    <dgm:cxn modelId="{8AD68487-0D42-424A-8704-3C5385F0D7E1}" type="presParOf" srcId="{EEF54AE1-2C62-4CFC-B829-38C3C666E711}" destId="{17A10B61-5D57-4246-AFFA-5CA512E76C19}" srcOrd="0" destOrd="0" presId="urn:microsoft.com/office/officeart/2008/layout/AlternatingHexagons"/>
    <dgm:cxn modelId="{62FF9607-3149-4CA2-BFA8-6DB7DD5FC471}" type="presParOf" srcId="{EEF54AE1-2C62-4CFC-B829-38C3C666E711}" destId="{2DD08CD2-D980-4AC6-837B-757203600394}" srcOrd="1" destOrd="0" presId="urn:microsoft.com/office/officeart/2008/layout/AlternatingHexagons"/>
    <dgm:cxn modelId="{EB65D519-F6F3-4A61-A8B2-1CDA8271B8F0}" type="presParOf" srcId="{EEF54AE1-2C62-4CFC-B829-38C3C666E711}" destId="{215CBEF9-A30A-4446-A6D6-88D94A627C51}" srcOrd="2" destOrd="0" presId="urn:microsoft.com/office/officeart/2008/layout/AlternatingHexagons"/>
    <dgm:cxn modelId="{F5FC96AA-3F3D-42CF-BF0E-0E27F1AC64F8}" type="presParOf" srcId="{EEF54AE1-2C62-4CFC-B829-38C3C666E711}" destId="{EC4A3771-41D6-4243-9E5C-013C6A12CF86}" srcOrd="3" destOrd="0" presId="urn:microsoft.com/office/officeart/2008/layout/AlternatingHexagons"/>
    <dgm:cxn modelId="{5E1E3771-D05C-40F8-BE85-8FEA82996607}" type="presParOf" srcId="{EEF54AE1-2C62-4CFC-B829-38C3C666E711}" destId="{199D8237-ACE5-4072-A6AE-679BA01C0C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FF905-A567-450D-BD45-90962EBA2478}">
      <dsp:nvSpPr>
        <dsp:cNvPr id="0" name=""/>
        <dsp:cNvSpPr/>
      </dsp:nvSpPr>
      <dsp:spPr>
        <a:xfrm rot="5400000">
          <a:off x="3437692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Fatigue</a:t>
          </a:r>
        </a:p>
      </dsp:txBody>
      <dsp:txXfrm rot="-5400000">
        <a:off x="3890545" y="974081"/>
        <a:ext cx="1352070" cy="1554103"/>
      </dsp:txXfrm>
    </dsp:sp>
    <dsp:sp modelId="{B8E04E53-50F4-4C37-BB93-A1090F5B2E29}">
      <dsp:nvSpPr>
        <dsp:cNvPr id="0" name=""/>
        <dsp:cNvSpPr/>
      </dsp:nvSpPr>
      <dsp:spPr>
        <a:xfrm>
          <a:off x="5608320" y="1073799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3377A-076C-4511-B21C-E2A768A04F8F}">
      <dsp:nvSpPr>
        <dsp:cNvPr id="0" name=""/>
        <dsp:cNvSpPr/>
      </dsp:nvSpPr>
      <dsp:spPr>
        <a:xfrm rot="5400000">
          <a:off x="1316284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69137" y="974081"/>
        <a:ext cx="1352070" cy="1554103"/>
      </dsp:txXfrm>
    </dsp:sp>
    <dsp:sp modelId="{5745944A-6934-4A7D-A40B-CF702136F64E}">
      <dsp:nvSpPr>
        <dsp:cNvPr id="0" name=""/>
        <dsp:cNvSpPr/>
      </dsp:nvSpPr>
      <dsp:spPr>
        <a:xfrm rot="5400000">
          <a:off x="2372924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Cardiac toxicity</a:t>
          </a:r>
        </a:p>
      </dsp:txBody>
      <dsp:txXfrm rot="-5400000">
        <a:off x="2825777" y="2890483"/>
        <a:ext cx="1352070" cy="1554103"/>
      </dsp:txXfrm>
    </dsp:sp>
    <dsp:sp modelId="{23B80C10-DB8D-4933-AD9F-ABB67D9549B0}">
      <dsp:nvSpPr>
        <dsp:cNvPr id="0" name=""/>
        <dsp:cNvSpPr/>
      </dsp:nvSpPr>
      <dsp:spPr>
        <a:xfrm>
          <a:off x="0" y="2990201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D37CA-FC1E-41A4-BB11-5303E9FBDD69}">
      <dsp:nvSpPr>
        <dsp:cNvPr id="0" name=""/>
        <dsp:cNvSpPr/>
      </dsp:nvSpPr>
      <dsp:spPr>
        <a:xfrm rot="5400000">
          <a:off x="4494332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947185" y="2890483"/>
        <a:ext cx="1352070" cy="1554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1F31A-604F-4868-BC9F-8EA060E5007F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Physical Activity</a:t>
          </a:r>
        </a:p>
      </dsp:txBody>
      <dsp:txXfrm rot="-5400000">
        <a:off x="3909687" y="313106"/>
        <a:ext cx="1202866" cy="1382606"/>
      </dsp:txXfrm>
    </dsp:sp>
    <dsp:sp modelId="{5E2685C5-0323-4EEF-B085-61CA914F5004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82BF5-C77D-4443-A75B-52DD3C030D92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022380" y="313106"/>
        <a:ext cx="1202866" cy="1382606"/>
      </dsp:txXfrm>
    </dsp:sp>
    <dsp:sp modelId="{A09A55E0-55E2-4605-816C-AE8D47EE6763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Nutrition</a:t>
          </a:r>
        </a:p>
      </dsp:txBody>
      <dsp:txXfrm rot="-5400000">
        <a:off x="2962418" y="2018030"/>
        <a:ext cx="1202866" cy="1382606"/>
      </dsp:txXfrm>
    </dsp:sp>
    <dsp:sp modelId="{9172D2EE-F983-4850-9840-5643F63BF85B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FD5E7-A3B7-4AB5-AFA1-9DB9A39BBFBF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849725" y="2018030"/>
        <a:ext cx="1202866" cy="1382606"/>
      </dsp:txXfrm>
    </dsp:sp>
    <dsp:sp modelId="{17A10B61-5D57-4246-AFFA-5CA512E76C19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Tobacco Cessation</a:t>
          </a:r>
        </a:p>
      </dsp:txBody>
      <dsp:txXfrm rot="-5400000">
        <a:off x="3909687" y="3722953"/>
        <a:ext cx="1202866" cy="1382606"/>
      </dsp:txXfrm>
    </dsp:sp>
    <dsp:sp modelId="{2DD08CD2-D980-4AC6-837B-757203600394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D8237-ACE5-4072-A6AE-679BA01C0C7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8B6A5-A402-4214-B928-FDE3660A4C2A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E291-8B63-46CA-A2C2-CAE72F57C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sjournals.onlinelibrary.wiley.com/doi/full/10.3322/caac.21863#caac21863-fig-001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csjournals.onlinelibrary.wiley.com/doi/full/10.3322/caac.21863#caac21863-bib-0065" TargetMode="External"/><Relationship Id="rId4" Type="http://schemas.openxmlformats.org/officeDocument/2006/relationships/hyperlink" Target="https://acsjournals.onlinelibrary.wiley.com/doi/full/10.3322/caac.21863#caac21863-bib-006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copubs.org/action/doSearch?ContribAuthorRaw=Runowicz%2C+Carolyn+D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200/JCO.2015.64.380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 20 minutes 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highlight/bold/underline the most important take-home/bottom-line point on individual slides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including a final slide covering practical takeaways for patient management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This helps participants understand the critical points on what can be very dense data slides.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use summary tables/slides when possible rather than multiple slides of study details, to help conserve time as well as clarify key points.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be careful of using confusing terminology, and focus on the big picture and take-away messages to avoid overwhelming participants with details.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applicable, try to integrate real-world examples to anchor the material and make it more relevant.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include NCCN and ASCO guidelines when feasible and relevant to your lecture – tumor boards and insurance companies increasingly emphasize these.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D3AC-3810-491F-4B7E-B815FFE8B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90B58-B4C7-7F9D-F00D-49EA8E49D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9754F-207D-8A23-93F6-4AFD30ADE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3F680-8583-0B86-A832-0D6C34589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4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1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6497-FCCC-FFB1-EB31-054F0A939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8CE71B-9375-637B-78C6-1C850B689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C59F0-D8D4-E05A-16B2-0232D6203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Types of Effects:</a:t>
            </a:r>
            <a:r>
              <a:rPr lang="en-US" dirty="0"/>
              <a:t> Acute (e.g., post-op pain, fatigue), long-term (lymphedema, neuropathy, bone loss), late (cardiac toxicity, secondary malignancies). </a:t>
            </a:r>
            <a:r>
              <a:rPr lang="en-US" b="1" dirty="0"/>
              <a:t>Clinical Role:</a:t>
            </a:r>
            <a:r>
              <a:rPr lang="en-US" dirty="0"/>
              <a:t> Assess and document physical symptoms (pain, lymphedema, neuropathy, arthralgias, cognitive changes).</a:t>
            </a:r>
          </a:p>
          <a:p>
            <a:r>
              <a:rPr lang="en-US" dirty="0"/>
              <a:t>Screen for bone health (DEXA for those on aromatase inhibitors).</a:t>
            </a:r>
          </a:p>
          <a:p>
            <a:r>
              <a:rPr lang="en-US" dirty="0"/>
              <a:t>Monitor cardiac function if history of anthracyclines/trastuzumab.</a:t>
            </a:r>
          </a:p>
          <a:p>
            <a:r>
              <a:rPr lang="en-US" dirty="0"/>
              <a:t>Manage and refer for rehabilitation (PT/OT for lymphedema, mobility).</a:t>
            </a:r>
          </a:p>
          <a:p>
            <a:r>
              <a:rPr lang="en-US" dirty="0"/>
              <a:t>Address fertility concerns in premenopausal patients.</a:t>
            </a:r>
          </a:p>
          <a:p>
            <a:r>
              <a:rPr lang="en-US" b="1" dirty="0"/>
              <a:t>Bottom Line:</a:t>
            </a:r>
            <a:r>
              <a:rPr lang="en-US" dirty="0"/>
              <a:t> Early identification and management of physical effects improves quality of life and adherence to therapy.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7F2B2-14FB-608C-372E-F11B7BC7D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8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25548-C3C8-6C23-8091-0D4D7EFB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DE6C0-CB60-B003-AF42-2D541C39B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49E46-47E6-AECB-0E18-A3D8352B4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Bottom Line:</a:t>
            </a:r>
            <a:r>
              <a:rPr lang="en-US" dirty="0"/>
              <a:t> Proactive psychosocial screening and intervention are essential for holistic survivorship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DBC2D-9FFA-D833-5351-C11402120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47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10031-6C97-5077-6EAF-B5F6ADF0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9C93A-45E8-4440-4303-EA3AA03CA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7ECB6-2DBE-974E-682B-F7364C08B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Bottom Line:</a:t>
            </a:r>
            <a:r>
              <a:rPr lang="en-US" dirty="0"/>
              <a:t> Evidence-based surveillance avoids unnecessary tests and focuses on early detection.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AE1D8-7A38-27EE-86BC-EDBEC39A6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9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29E43-3EAD-40E5-2844-7D8804AC8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DBB12-0D3E-562E-8087-A4D088182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EE40E-4D59-E8D8-FBCE-A79809619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Bottom Line:</a:t>
            </a:r>
            <a:r>
              <a:rPr lang="en-US" dirty="0"/>
              <a:t> Individualized screening and prevention strategies reduce risk of second cancers.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86501-2114-6905-55A8-0C592DF2F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9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72D5-E56E-0BD7-050A-6170DC41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E0FB0-03B9-D419-D94C-CC2C8D2D7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5E418-BD45-7846-3073-A8A52008E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Bottom Line:</a:t>
            </a:r>
            <a:r>
              <a:rPr lang="en-US" dirty="0"/>
              <a:t> Health promotion is a cornerstone of survivorship and reduces recurrence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5C584-BC3F-6A41-530C-FFB9694A0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6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27A02-1DA8-46E0-C585-65A6417E8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25D3C0-99DC-2A7A-537C-D37E7D431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63DE1-A040-2090-4CF5-131B6374B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Bottom Line:</a:t>
            </a:r>
            <a:r>
              <a:rPr lang="en-US" dirty="0"/>
              <a:t> Effective coordination ensures comprehensive care and avoids gaps in management.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F3E51-E299-1B8C-79DD-BC69C4A1B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2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CC8D6-36DF-EFE0-D08D-73B1F2AB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E609A-5F2F-D8EE-0AA9-3F633315D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35CF6-B61B-7073-64D2-CA06E2D3F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Bottom Line:</a:t>
            </a:r>
            <a:r>
              <a:rPr lang="en-US" dirty="0"/>
              <a:t> Shared decision-making and open communication improve satisfaction and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4087A-3430-BE52-CA02-0BA2FF967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77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8A8BE-81D5-4C8C-8F9F-F6EA1FAB5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16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F54E-6D57-B873-17B3-D9BD9CCCF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AE430-B7DC-99D7-8A35-C53514F81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CE7A4-C993-F8C0-3609-D0D0EC0A7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EA6D-57AA-5A80-5AEE-1038548D8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4710C-8755-D67A-68C1-99379DDA0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5A13C-292F-1AA9-D8C3-1CAFB3D8F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77075-3E0E-3141-1F67-A5FE3E2D9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B2978-D00A-A412-CC28-7DC6B0AD8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3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78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2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A8BED-CF9C-CF2D-8243-9E284EBDD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FC91C-6219-A67C-F80E-C9A332305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8F65C-19BE-03D9-A940-B26E3DF04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Surveillance:</a:t>
            </a:r>
            <a:endParaRPr lang="en-US" dirty="0"/>
          </a:p>
          <a:p>
            <a:pPr lvl="1"/>
            <a:r>
              <a:rPr lang="en-US" dirty="0"/>
              <a:t>Individualize follow-up based on age, diagnosis, and treatment.</a:t>
            </a:r>
          </a:p>
          <a:p>
            <a:pPr lvl="1"/>
            <a:r>
              <a:rPr lang="en-US" dirty="0"/>
              <a:t>History &amp; physical: every 3–6 months for 3 years, every 6–12 months for next 2 years, then annually.</a:t>
            </a:r>
          </a:p>
          <a:p>
            <a:pPr lvl="1"/>
            <a:r>
              <a:rPr lang="en-US" dirty="0"/>
              <a:t>Annual mammography for intact breast(s); MRI only for high-risk patients.</a:t>
            </a:r>
          </a:p>
          <a:p>
            <a:pPr lvl="1"/>
            <a:r>
              <a:rPr lang="en-US" dirty="0"/>
              <a:t>Avoid routine labs/imaging for asymptomatic patients.</a:t>
            </a:r>
          </a:p>
          <a:p>
            <a:r>
              <a:rPr lang="en-US" b="1" dirty="0"/>
              <a:t>Screening for Second Cancers:</a:t>
            </a:r>
            <a:endParaRPr lang="en-US" dirty="0"/>
          </a:p>
          <a:p>
            <a:pPr lvl="1"/>
            <a:r>
              <a:rPr lang="en-US" dirty="0"/>
              <a:t>Follow general population guidelines.</a:t>
            </a:r>
          </a:p>
          <a:p>
            <a:pPr lvl="1"/>
            <a:r>
              <a:rPr lang="en-US" dirty="0"/>
              <a:t>Annual gynecologic assessment for postmenopausal women on SERMs.</a:t>
            </a:r>
          </a:p>
          <a:p>
            <a:pPr lvl="1"/>
            <a:r>
              <a:rPr lang="en-US" dirty="0"/>
              <a:t>Refer for genetic counseling if hereditary risk factors are suspected.</a:t>
            </a:r>
          </a:p>
          <a:p>
            <a:r>
              <a:rPr lang="en-US" b="1" dirty="0"/>
              <a:t>Management of Long-Term &amp; Late Effects:</a:t>
            </a:r>
            <a:endParaRPr lang="en-US" dirty="0"/>
          </a:p>
          <a:p>
            <a:pPr lvl="1"/>
            <a:r>
              <a:rPr lang="en-US" dirty="0"/>
              <a:t>Routinely assess for lymphedema, cardiotoxicity, cognitive changes, bone health, distress, sexual health, and menopausal symptoms.</a:t>
            </a:r>
          </a:p>
          <a:p>
            <a:pPr lvl="1"/>
            <a:r>
              <a:rPr lang="en-US" dirty="0"/>
              <a:t>Refer to specialists as needed (e.g., lymphedema therapist, mental health, reproductive endocrinology).</a:t>
            </a:r>
          </a:p>
          <a:p>
            <a:r>
              <a:rPr lang="en-US" b="1" dirty="0"/>
              <a:t>Health Promotion:</a:t>
            </a:r>
            <a:endParaRPr lang="en-US" dirty="0"/>
          </a:p>
          <a:p>
            <a:pPr lvl="1"/>
            <a:r>
              <a:rPr lang="en-US" dirty="0"/>
              <a:t>Counsel on healthy weight, regular physical activity, balanced nutrition, and tobacco cessation.</a:t>
            </a:r>
          </a:p>
          <a:p>
            <a:pPr lvl="1"/>
            <a:r>
              <a:rPr lang="en-US" dirty="0"/>
              <a:t>Provide resources and referrals for lifestyle support.</a:t>
            </a:r>
          </a:p>
          <a:p>
            <a:r>
              <a:rPr lang="en-US" b="1" dirty="0"/>
              <a:t>Care Coordination:</a:t>
            </a:r>
            <a:endParaRPr lang="en-US" dirty="0"/>
          </a:p>
          <a:p>
            <a:pPr lvl="1"/>
            <a:r>
              <a:rPr lang="en-US" dirty="0"/>
              <a:t>Maintain clear communication between oncology and primary care.</a:t>
            </a:r>
          </a:p>
          <a:p>
            <a:pPr lvl="1"/>
            <a:r>
              <a:rPr lang="en-US" dirty="0"/>
              <a:t>Use survivorship care plans and include caregivers/family in care discussions.</a:t>
            </a:r>
          </a:p>
          <a:p>
            <a:br>
              <a:rPr lang="en-US" dirty="0"/>
            </a:br>
            <a:endParaRPr lang="en-US" dirty="0"/>
          </a:p>
          <a:p>
            <a:endParaRPr lang="en-US" b="1" i="1" dirty="0"/>
          </a:p>
          <a:p>
            <a:r>
              <a:rPr lang="en-US" b="1" dirty="0"/>
              <a:t>Lymphedema:</a:t>
            </a:r>
            <a:endParaRPr lang="en-US" dirty="0"/>
          </a:p>
          <a:p>
            <a:r>
              <a:rPr lang="en-US" dirty="0"/>
              <a:t>Early referral to physical therapy for any swelling or heaviness in the arm/chest wall.</a:t>
            </a:r>
          </a:p>
          <a:p>
            <a:r>
              <a:rPr lang="en-US" dirty="0"/>
              <a:t>Teach patients self-monitoring and gentle exercises; avoid blood draws/BP on affected side.</a:t>
            </a:r>
          </a:p>
          <a:p>
            <a:r>
              <a:rPr lang="en-US" b="1" dirty="0"/>
              <a:t>Cardiac Toxicity:</a:t>
            </a:r>
            <a:endParaRPr lang="en-US" dirty="0"/>
          </a:p>
          <a:p>
            <a:r>
              <a:rPr lang="en-US" dirty="0"/>
              <a:t>Monitor cardiac function in patients with history of anthracyclines or trastuzumab.</a:t>
            </a:r>
          </a:p>
          <a:p>
            <a:r>
              <a:rPr lang="en-US" dirty="0"/>
              <a:t>Manage cardiovascular risk factors aggressively (hypertension, hyperlipidemia, diabetes).</a:t>
            </a:r>
          </a:p>
          <a:p>
            <a:r>
              <a:rPr lang="en-US" b="1" dirty="0"/>
              <a:t>Bone Health:</a:t>
            </a:r>
            <a:endParaRPr lang="en-US" dirty="0"/>
          </a:p>
          <a:p>
            <a:r>
              <a:rPr lang="en-US" dirty="0"/>
              <a:t>For those on aromatase inhibitors, order baseline and periodic DEXA scans.</a:t>
            </a:r>
          </a:p>
          <a:p>
            <a:r>
              <a:rPr lang="en-US" dirty="0"/>
              <a:t>Recommend calcium, vitamin D, and weight-bearing exercise.</a:t>
            </a:r>
          </a:p>
          <a:p>
            <a:r>
              <a:rPr lang="en-US" b="1" dirty="0"/>
              <a:t>Cognitive Changes (“Chemo Brain”):</a:t>
            </a:r>
            <a:endParaRPr lang="en-US" dirty="0"/>
          </a:p>
          <a:p>
            <a:r>
              <a:rPr lang="en-US" dirty="0"/>
              <a:t>Validate symptoms; encourage cognitive rehabilitation strategies and mental stimulation.</a:t>
            </a:r>
          </a:p>
          <a:p>
            <a:r>
              <a:rPr lang="en-US" dirty="0"/>
              <a:t>Screen for depression/anxiety, which can worsen cognitive complaints.</a:t>
            </a:r>
          </a:p>
          <a:p>
            <a:r>
              <a:rPr lang="en-US" b="1" dirty="0"/>
              <a:t>Menopausal Symptoms/Sexual Health:</a:t>
            </a:r>
            <a:endParaRPr lang="en-US" dirty="0"/>
          </a:p>
          <a:p>
            <a:r>
              <a:rPr lang="en-US" dirty="0"/>
              <a:t>Non-hormonal options for hot flashes (SSRIs, SNRIs, gabapentin).</a:t>
            </a:r>
          </a:p>
          <a:p>
            <a:r>
              <a:rPr lang="en-US" dirty="0"/>
              <a:t>Vaginal moisturizers/lubricants for dryness; refer to sexual health counseling if needed.</a:t>
            </a:r>
          </a:p>
          <a:p>
            <a:r>
              <a:rPr lang="en-US" b="1" dirty="0"/>
              <a:t>Adherence to Endocrine Therapy:</a:t>
            </a:r>
            <a:endParaRPr lang="en-US" dirty="0"/>
          </a:p>
          <a:p>
            <a:r>
              <a:rPr lang="en-US" dirty="0"/>
              <a:t>Ask about side effects at every visit; address barriers to adherence.</a:t>
            </a:r>
          </a:p>
          <a:p>
            <a:r>
              <a:rPr lang="en-US" dirty="0"/>
              <a:t>Use shared decision-making to discuss risks/benefits and duration of therapy.</a:t>
            </a:r>
          </a:p>
          <a:p>
            <a:r>
              <a:rPr lang="en-US" b="1" dirty="0"/>
              <a:t>Psychosocial Support:</a:t>
            </a:r>
            <a:endParaRPr lang="en-US" dirty="0"/>
          </a:p>
          <a:p>
            <a:r>
              <a:rPr lang="en-US" dirty="0"/>
              <a:t>Routinely screen for distress, depression, and anxiety.</a:t>
            </a:r>
          </a:p>
          <a:p>
            <a:r>
              <a:rPr lang="en-US" dirty="0"/>
              <a:t>Connect patients with support groups, counseling, and survivorship resources.</a:t>
            </a:r>
          </a:p>
          <a:p>
            <a:r>
              <a:rPr lang="en-US" b="1" dirty="0"/>
              <a:t>Care Coordination:</a:t>
            </a:r>
            <a:endParaRPr lang="en-US" dirty="0"/>
          </a:p>
          <a:p>
            <a:r>
              <a:rPr lang="en-US" dirty="0"/>
              <a:t>Provide a written survivorship care plan to both patient and primary care provider.</a:t>
            </a:r>
          </a:p>
          <a:p>
            <a:r>
              <a:rPr lang="en-US" dirty="0"/>
              <a:t>Clarify roles for follow-up and symptom management.</a:t>
            </a:r>
          </a:p>
          <a:p>
            <a:r>
              <a:rPr lang="en-US" b="1" dirty="0"/>
              <a:t>Health Promotion:</a:t>
            </a:r>
            <a:endParaRPr lang="en-US" dirty="0"/>
          </a:p>
          <a:p>
            <a:r>
              <a:rPr lang="en-US" dirty="0"/>
              <a:t>Encourage ≥150 min/week moderate exercise.</a:t>
            </a:r>
          </a:p>
          <a:p>
            <a:r>
              <a:rPr lang="en-US" dirty="0"/>
              <a:t>Counsel on plant-based diet, limiting alcohol, and smoking cessation.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62B8E-4C62-BEFB-DD6F-2FA00A062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9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8A8BE-81D5-4C8C-8F9F-F6EA1FAB5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2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NCI recognizes NCCS’s definition of a cancer survivors as any individual from the time of diagnosis through the balance of life. This includes those living with cancer, and those who are free from cancer. </a:t>
            </a:r>
          </a:p>
          <a:p>
            <a:pPr defTabSz="465887">
              <a:defRPr/>
            </a:pPr>
            <a:endParaRPr lang="en-US" dirty="0"/>
          </a:p>
          <a:p>
            <a:pPr defTabSz="465887">
              <a:defRPr/>
            </a:pPr>
            <a:r>
              <a:rPr lang="en-US" dirty="0"/>
              <a:t>Collectively, there are 18 M cancer survivors in the US, and an estimated 16 M have been living more than 5 years after their cancer diagnosis. </a:t>
            </a:r>
          </a:p>
          <a:p>
            <a:pPr defTabSz="465887">
              <a:defRPr/>
            </a:pPr>
            <a:endParaRPr lang="en-US" dirty="0"/>
          </a:p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F1459DD9-C07A-0F4A-BE38-5AFB42BB2A6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6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03776-BB52-3551-256F-3B6452B22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73FDA8-584E-67BD-8E09-BF76D326C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6F12A-F17D-EA91-6CFE-5FA741E52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 in female breast cancer incidence rates by stage, United States, 1998–2021. Rates are age adjusted to the 2000 US standard population and adjusted for delays in reporting.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spc="-1" dirty="0">
                <a:solidFill>
                  <a:srgbClr val="0054A6"/>
                </a:solidFill>
                <a:latin typeface="Arial"/>
              </a:rPr>
              <a:t>CA A Cancer J Clinicians, Volume: 74, Issue: 6, Pages: 477-495, First published: 01 October 2024, DOI: (10.3322/caac.21863) 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b="1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increase in breast cancer incidence is largely confined to localized-stage diagnosis (Figure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which increased by 1.4% per year from 2012 to 2021 in contrast to stable rates for regional-stage disease. Although distant-stage disease rates also increased by 1.1% per year, this likely reflects improved staging because the rate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unstaged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 decreased by a similar magnitude (1.4% per year). The increase in distant stage may also reflect upstaging (from regional to distant) as the growing prevalence of advanced imaging has resulted in increased detection of micrometastases.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64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65</a:t>
            </a:r>
            <a:endParaRPr lang="en-US" sz="1200" b="1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63A5E-67FE-724A-21E4-7BEA74EB9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71FB-EAB3-ACA9-057B-1F59BB50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438F0-D6F8-98F3-0574-C95DE315B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0A4A-800D-EC09-E18A-7645F334C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D19AB-63AE-5D27-C90C-D99475494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Key components: surveillance for recurrence and new cancers, managing symptoms, health promotion, managing comorbidities, care coordination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make sure references are updated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preferred format for references: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Woyach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et al. N Engl J Med. 2018;379(26):2517-2528.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Shanafelt TD et al. 2019 ASH Annual Meeting. Abstract 33.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3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24C8C-F41D-F451-65FD-C80526467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35582-200E-DBF8-DF20-36F69C491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CD5AF-C334-12F7-5C6A-36AAD87DD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rticles by this author"/>
              </a:rPr>
              <a:t>Carolyn D.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rticles by this author"/>
              </a:rPr>
              <a:t>Runowicz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rticles by this author"/>
              </a:rPr>
              <a:t> et al.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Cancer Society/American Society of Clinical Oncology Breast Cancer Survivorship Care Guideline.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Clin Oncol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611-635(2016).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DOI: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ink to DOI"/>
              </a:rPr>
              <a:t>10.1200/JCO.2015.64.3809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  <a:p>
            <a:r>
              <a:rPr lang="en-US" b="1" dirty="0"/>
              <a:t>* Focused on female adult breast cancer survivors </a:t>
            </a:r>
          </a:p>
          <a:p>
            <a:r>
              <a:rPr lang="en-US" b="1" dirty="0"/>
              <a:t>1. Surveillance for Recurrence</a:t>
            </a:r>
            <a:endParaRPr lang="en-US" dirty="0"/>
          </a:p>
          <a:p>
            <a:r>
              <a:rPr lang="en-US" dirty="0"/>
              <a:t>Individualize follow-up based on age, diagnosis, and treatment.</a:t>
            </a:r>
          </a:p>
          <a:p>
            <a:r>
              <a:rPr lang="en-US" dirty="0"/>
              <a:t>History &amp; physical exam: every 3–6 months for 3 years, every 6–12 months for next 2 years, then annually.</a:t>
            </a:r>
          </a:p>
          <a:p>
            <a:r>
              <a:rPr lang="en-US" dirty="0"/>
              <a:t>Annual mammography for intact breast(s); MRI only for high-risk patients.</a:t>
            </a:r>
          </a:p>
          <a:p>
            <a:r>
              <a:rPr lang="en-US" b="1" dirty="0"/>
              <a:t>Routine labs/imaging (other than mammography) not recommended for asymptomatic patients.</a:t>
            </a:r>
          </a:p>
          <a:p>
            <a:r>
              <a:rPr lang="en-US" dirty="0"/>
              <a:t>Educate survivors on signs/symptoms of recurrence.</a:t>
            </a:r>
          </a:p>
          <a:p>
            <a:r>
              <a:rPr lang="en-US" dirty="0"/>
              <a:t>Offer </a:t>
            </a:r>
            <a:r>
              <a:rPr lang="en-US" dirty="0" err="1"/>
              <a:t>counselingifpotentialhereditaryriskfactorsaresuspected</a:t>
            </a:r>
            <a:r>
              <a:rPr lang="en-US" dirty="0"/>
              <a:t>(</a:t>
            </a:r>
            <a:r>
              <a:rPr lang="en-US" dirty="0" err="1"/>
              <a:t>eg,womenwithastrongfamilyhistoryofcancer</a:t>
            </a:r>
            <a:r>
              <a:rPr lang="en-US" dirty="0"/>
              <a:t> [</a:t>
            </a:r>
            <a:r>
              <a:rPr lang="en-US" dirty="0" err="1"/>
              <a:t>breast,colon,endometrial</a:t>
            </a:r>
            <a:r>
              <a:rPr lang="en-US" dirty="0"/>
              <a:t>]orage60y </a:t>
            </a:r>
            <a:r>
              <a:rPr lang="en-US" dirty="0" err="1"/>
              <a:t>oryoungerwithtriple-negativebreastcancer</a:t>
            </a:r>
            <a:endParaRPr lang="en-US" dirty="0"/>
          </a:p>
          <a:p>
            <a:r>
              <a:rPr lang="en-US" b="1" dirty="0"/>
              <a:t>2. Screening for Second Primary Cancers</a:t>
            </a:r>
            <a:endParaRPr lang="en-US" dirty="0"/>
          </a:p>
          <a:p>
            <a:r>
              <a:rPr lang="en-US" dirty="0"/>
              <a:t>Screen for other cancers as per general population guidelines.</a:t>
            </a:r>
          </a:p>
          <a:p>
            <a:r>
              <a:rPr lang="en-US" dirty="0"/>
              <a:t>Annual gynecologic assessment for postmenopausal women on SERMs (e.g., tamoxifen).</a:t>
            </a:r>
          </a:p>
          <a:p>
            <a:r>
              <a:rPr lang="en-US" b="1" dirty="0"/>
              <a:t>3. Management of Long-Term &amp; Late Effects</a:t>
            </a:r>
            <a:endParaRPr lang="en-US" dirty="0"/>
          </a:p>
          <a:p>
            <a:r>
              <a:rPr lang="en-US" dirty="0"/>
              <a:t>Assess/manage: body image, lymphedema, cardiotoxicity, cognitive impairment, distress/depression/anxiety, fatigue, bone health, musculoskeletal symptoms, pain/neuropathy, infertility, sexual health, premature menopause/hot flashes.</a:t>
            </a:r>
          </a:p>
          <a:p>
            <a:r>
              <a:rPr lang="en-US" dirty="0"/>
              <a:t>Refer to specialists as needed (e.g., lymphedema therapist, mental health, reproductive endocrinology).</a:t>
            </a:r>
          </a:p>
          <a:p>
            <a:r>
              <a:rPr lang="en-US" b="1" dirty="0"/>
              <a:t>4. Health Promotion</a:t>
            </a:r>
            <a:endParaRPr lang="en-US" dirty="0"/>
          </a:p>
          <a:p>
            <a:r>
              <a:rPr lang="en-US" dirty="0"/>
              <a:t>Counsel on healthy weight, regular physical activity (≥150 min moderate or 75 min vigorous/week + strength training), nutrition (high in vegetables/fruits/whole grains, low in saturated fat, limited alcohol), and smoking cessation.</a:t>
            </a:r>
          </a:p>
          <a:p>
            <a:r>
              <a:rPr lang="en-US" dirty="0"/>
              <a:t>Assess information needs and provide resources.</a:t>
            </a:r>
          </a:p>
          <a:p>
            <a:r>
              <a:rPr lang="en-US" b="1" dirty="0"/>
              <a:t>5. Care Coordination</a:t>
            </a:r>
            <a:endParaRPr lang="en-US" dirty="0"/>
          </a:p>
          <a:p>
            <a:r>
              <a:rPr lang="en-US" dirty="0"/>
              <a:t>Obtain and use a survivorship care plan and treatment summary.</a:t>
            </a:r>
          </a:p>
          <a:p>
            <a:r>
              <a:rPr lang="en-US" dirty="0"/>
              <a:t>Maintain communication with oncology team.</a:t>
            </a:r>
          </a:p>
          <a:p>
            <a:r>
              <a:rPr lang="en-US" dirty="0"/>
              <a:t>Include caregivers/family in survivorship care.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F0296-DC1D-6DE8-8E03-8FC48050F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E291-8B63-46CA-A2C2-CAE72F57C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1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0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F53CB-AF6F-4ABD-86A8-2F5C7DD69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153" y="-725599"/>
            <a:ext cx="6053847" cy="75933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714464-E6EE-46BA-B4A1-9B14897CC725}"/>
              </a:ext>
            </a:extLst>
          </p:cNvPr>
          <p:cNvSpPr/>
          <p:nvPr userDrawn="1"/>
        </p:nvSpPr>
        <p:spPr>
          <a:xfrm>
            <a:off x="0" y="0"/>
            <a:ext cx="12192000" cy="6863372"/>
          </a:xfrm>
          <a:prstGeom prst="rect">
            <a:avLst/>
          </a:prstGeom>
          <a:solidFill>
            <a:srgbClr val="00447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931EC-C748-435F-9726-0C6D80726115}"/>
              </a:ext>
            </a:extLst>
          </p:cNvPr>
          <p:cNvCxnSpPr>
            <a:cxnSpLocks/>
          </p:cNvCxnSpPr>
          <p:nvPr userDrawn="1"/>
        </p:nvCxnSpPr>
        <p:spPr>
          <a:xfrm>
            <a:off x="514350" y="903598"/>
            <a:ext cx="1712483" cy="0"/>
          </a:xfrm>
          <a:prstGeom prst="line">
            <a:avLst/>
          </a:prstGeom>
          <a:ln w="50800">
            <a:solidFill>
              <a:srgbClr val="67C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4B0B8AF-AA9B-7CF8-226D-3658E2A18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71" y="4869016"/>
            <a:ext cx="177725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E3B18-FCB0-6418-FE04-44617472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79" y="5567657"/>
            <a:ext cx="3978375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A72FF600-1836-4094-BB33-AB6CFF6D2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714464-E6EE-46BA-B4A1-9B14897CC725}"/>
              </a:ext>
            </a:extLst>
          </p:cNvPr>
          <p:cNvSpPr/>
          <p:nvPr userDrawn="1"/>
        </p:nvSpPr>
        <p:spPr>
          <a:xfrm>
            <a:off x="0" y="0"/>
            <a:ext cx="12192000" cy="6863372"/>
          </a:xfrm>
          <a:prstGeom prst="rect">
            <a:avLst/>
          </a:prstGeom>
          <a:solidFill>
            <a:srgbClr val="0044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931EC-C748-435F-9726-0C6D80726115}"/>
              </a:ext>
            </a:extLst>
          </p:cNvPr>
          <p:cNvCxnSpPr>
            <a:cxnSpLocks/>
          </p:cNvCxnSpPr>
          <p:nvPr userDrawn="1"/>
        </p:nvCxnSpPr>
        <p:spPr>
          <a:xfrm>
            <a:off x="514350" y="903598"/>
            <a:ext cx="1712483" cy="0"/>
          </a:xfrm>
          <a:prstGeom prst="line">
            <a:avLst/>
          </a:prstGeom>
          <a:ln w="50800">
            <a:solidFill>
              <a:srgbClr val="D37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35515BB-9244-8E5B-3002-7E53261C2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71" y="4869016"/>
            <a:ext cx="177725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43F502-CCCB-165F-8326-8FD9F02D9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79" y="5567657"/>
            <a:ext cx="3978375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1D961-B7E6-465A-B324-505B6AAE7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714464-E6EE-46BA-B4A1-9B14897CC725}"/>
              </a:ext>
            </a:extLst>
          </p:cNvPr>
          <p:cNvSpPr/>
          <p:nvPr userDrawn="1"/>
        </p:nvSpPr>
        <p:spPr>
          <a:xfrm>
            <a:off x="0" y="0"/>
            <a:ext cx="12192000" cy="6863372"/>
          </a:xfrm>
          <a:prstGeom prst="rect">
            <a:avLst/>
          </a:prstGeom>
          <a:solidFill>
            <a:srgbClr val="00447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931EC-C748-435F-9726-0C6D80726115}"/>
              </a:ext>
            </a:extLst>
          </p:cNvPr>
          <p:cNvCxnSpPr>
            <a:cxnSpLocks/>
          </p:cNvCxnSpPr>
          <p:nvPr userDrawn="1"/>
        </p:nvCxnSpPr>
        <p:spPr>
          <a:xfrm>
            <a:off x="514350" y="903598"/>
            <a:ext cx="1712483" cy="0"/>
          </a:xfrm>
          <a:prstGeom prst="line">
            <a:avLst/>
          </a:prstGeom>
          <a:ln w="50800">
            <a:solidFill>
              <a:srgbClr val="BBDD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63AB103-143A-BE30-B568-C56377E46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71" y="4869016"/>
            <a:ext cx="177725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FF0E6-06D0-F9B5-34D1-D4443F13DC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79" y="5567657"/>
            <a:ext cx="3978375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0F30-B02D-4644-9B74-A9503298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7CA79-A414-4A02-9BA0-89744A08C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3069-8B0F-4335-82ED-CE197045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7962D-9514-45AD-B6F8-78F9F825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02FAB-090B-4238-A516-F152801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F7B9-455F-443A-BBAB-3FD80A2B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FDEE-894C-416C-8FF1-958101981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F1D50-DAF4-4C3F-8F1E-D4420CC6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41694-555E-4CC4-AC24-48E97DAE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D45F8-8277-4306-B7F4-646FBFD7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11CB2-A47E-4B00-8EEF-4A11BB53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7708-9293-4AEC-8500-A7F36290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EC450-27C3-4C96-84C9-A81B0E436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D5822-73B9-44C0-A0E2-03D496DC4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5F57D-A9A5-428D-AF20-F0D692C44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1BA58-79DE-41BE-AFB8-3C67E7992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E83F0-2767-49C3-B2B7-2B719FA4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9A7CF-82C5-40B6-A7B7-794D8318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CABCD-DB48-49F3-BD97-8E0E9D12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A185E6-97E7-4696-82C5-EB3B2783535D}"/>
              </a:ext>
            </a:extLst>
          </p:cNvPr>
          <p:cNvSpPr/>
          <p:nvPr userDrawn="1"/>
        </p:nvSpPr>
        <p:spPr>
          <a:xfrm>
            <a:off x="0" y="5830030"/>
            <a:ext cx="12192000" cy="243191"/>
          </a:xfrm>
          <a:prstGeom prst="rect">
            <a:avLst/>
          </a:prstGeom>
          <a:solidFill>
            <a:srgbClr val="67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3830C-A1A1-4F06-AF7D-5B3B28666E77}"/>
              </a:ext>
            </a:extLst>
          </p:cNvPr>
          <p:cNvSpPr/>
          <p:nvPr userDrawn="1"/>
        </p:nvSpPr>
        <p:spPr>
          <a:xfrm>
            <a:off x="0" y="5928620"/>
            <a:ext cx="12192000" cy="934752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D91A-C0FA-471B-8755-142981F86224}"/>
              </a:ext>
            </a:extLst>
          </p:cNvPr>
          <p:cNvSpPr txBox="1"/>
          <p:nvPr userDrawn="1"/>
        </p:nvSpPr>
        <p:spPr>
          <a:xfrm>
            <a:off x="4175230" y="6194533"/>
            <a:ext cx="7543137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000" b="0" dirty="0">
                <a:solidFill>
                  <a:schemeClr val="bg1"/>
                </a:solidFill>
                <a:latin typeface="Arial Narrow" panose="020B0606020202030204" pitchFamily="34" charset="0"/>
              </a:rPr>
              <a:t>hollingscancercenter.musc.edu  |  </a:t>
            </a:r>
            <a:fld id="{D1EFBE74-75FA-4B49-9C6A-D5738479CCA3}" type="slidenum">
              <a:rPr lang="en-US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20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B5F0CA-8D36-4168-B251-ED3BC9A47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57" y="5928620"/>
            <a:ext cx="3620248" cy="9347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90E8A9-2915-41D0-93B8-B60966E20F7E}"/>
              </a:ext>
            </a:extLst>
          </p:cNvPr>
          <p:cNvCxnSpPr>
            <a:cxnSpLocks/>
          </p:cNvCxnSpPr>
          <p:nvPr userDrawn="1"/>
        </p:nvCxnSpPr>
        <p:spPr>
          <a:xfrm>
            <a:off x="514350" y="903598"/>
            <a:ext cx="11139027" cy="0"/>
          </a:xfrm>
          <a:prstGeom prst="line">
            <a:avLst/>
          </a:prstGeom>
          <a:ln w="22225">
            <a:solidFill>
              <a:srgbClr val="67C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8500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4F99-02A8-4672-AFCA-A7C546F9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7394-EEB7-48E9-9A13-457F295C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4B130-11FA-44BA-89C4-0C9037711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B1EFC-63E6-44B7-AAF4-AC8F30F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8D0F2-0305-4B7C-AB88-47A832BD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6E507-E9AA-4BED-ADD5-48D67F1A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D3A314-854A-450F-81DD-3A90DEF31FF4}"/>
              </a:ext>
            </a:extLst>
          </p:cNvPr>
          <p:cNvSpPr/>
          <p:nvPr userDrawn="1"/>
        </p:nvSpPr>
        <p:spPr>
          <a:xfrm>
            <a:off x="0" y="193537"/>
            <a:ext cx="12192000" cy="243191"/>
          </a:xfrm>
          <a:prstGeom prst="rect">
            <a:avLst/>
          </a:prstGeom>
          <a:solidFill>
            <a:srgbClr val="67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4CDED-3909-4FC5-82D8-FD2A080E3121}"/>
              </a:ext>
            </a:extLst>
          </p:cNvPr>
          <p:cNvSpPr/>
          <p:nvPr userDrawn="1"/>
        </p:nvSpPr>
        <p:spPr>
          <a:xfrm>
            <a:off x="0" y="0"/>
            <a:ext cx="12192000" cy="34903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AE479F-5071-41EF-8984-90A1A07E365F}"/>
              </a:ext>
            </a:extLst>
          </p:cNvPr>
          <p:cNvSpPr/>
          <p:nvPr userDrawn="1"/>
        </p:nvSpPr>
        <p:spPr>
          <a:xfrm>
            <a:off x="0" y="6312313"/>
            <a:ext cx="12192000" cy="243191"/>
          </a:xfrm>
          <a:prstGeom prst="rect">
            <a:avLst/>
          </a:prstGeom>
          <a:solidFill>
            <a:srgbClr val="67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F83FBF-A660-4E16-84C7-9879BE0FEC45}"/>
              </a:ext>
            </a:extLst>
          </p:cNvPr>
          <p:cNvSpPr/>
          <p:nvPr userDrawn="1"/>
        </p:nvSpPr>
        <p:spPr>
          <a:xfrm>
            <a:off x="0" y="6410903"/>
            <a:ext cx="12192000" cy="44709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6FD1D2-C725-4E86-A4FB-E76FE507D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51" y="4488990"/>
            <a:ext cx="5684197" cy="1478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0B60CD-B5C3-494D-98EC-38EEB009D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153" y="-725599"/>
            <a:ext cx="6053847" cy="75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56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B57C-1E5C-4054-8F30-0BE73379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20BE5-B6E0-4C0E-BCDB-AD22FEDB1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68758-AC42-429E-A92E-D4BCA1F3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10B1-A6D3-450C-BDC9-F15DCD57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E4DF-F7CB-4AD3-BBE5-FBB300D1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9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2D8F1-A6DB-4290-B2B0-F86DC65F1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2DF8F-4A08-4294-9C38-888B71BF6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177ED-1B24-4251-B44C-095AADCB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580C0-5769-4E34-A438-DC8DF884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8F6C-C1F0-424B-93EC-837B45BD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7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037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5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47D7-8669-4B87-95B6-4A5FA2A4D96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BE74-75FA-4B49-9C6A-D573847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4F2E41-0042-428C-A7C5-121F48478738}"/>
              </a:ext>
            </a:extLst>
          </p:cNvPr>
          <p:cNvSpPr txBox="1"/>
          <p:nvPr userDrawn="1"/>
        </p:nvSpPr>
        <p:spPr>
          <a:xfrm>
            <a:off x="4175230" y="6194533"/>
            <a:ext cx="7543137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hollingscancercenter.musc.edu</a:t>
            </a:r>
          </a:p>
        </p:txBody>
      </p:sp>
    </p:spTree>
    <p:extLst>
      <p:ext uri="{BB962C8B-B14F-4D97-AF65-F5344CB8AC3E}">
        <p14:creationId xmlns:p14="http://schemas.microsoft.com/office/powerpoint/2010/main" val="8775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control.cancer.gov/ocs/special-focus-areas/national-standards-cancer-survivorship-ca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advocacy.org/resources/survivorship-checklist/survivor-resources/#guidelin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ancerhopenetwork.org/" TargetMode="External"/><Relationship Id="rId5" Type="http://schemas.openxmlformats.org/officeDocument/2006/relationships/hyperlink" Target="https://cancercontrol.cancer.gov/ocs/resources/survivor-caregiver-stories" TargetMode="External"/><Relationship Id="rId4" Type="http://schemas.openxmlformats.org/officeDocument/2006/relationships/hyperlink" Target="https://www.cancer.org/cancer/survivorship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o.org/news-initiatives/current-initiatives/cancer-care-initiatives/prevention-survivorship/survivorship-compendiu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ancercontrol.cancer.gov/ocs/special-focus-areas/national-standards-cancer-survivorship-care" TargetMode="External"/><Relationship Id="rId5" Type="http://schemas.openxmlformats.org/officeDocument/2006/relationships/hyperlink" Target="https://www.facs.org/quality-programs/cancer-programs/commission-on-cancer/standards-and-resources/" TargetMode="External"/><Relationship Id="rId4" Type="http://schemas.openxmlformats.org/officeDocument/2006/relationships/hyperlink" Target="https://www.accc-cancer.org/projects/supportive-care-resource-hub/survivorship-resource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over a street with buildings&#10;&#10;Description automatically generated with medium confidence">
            <a:extLst>
              <a:ext uri="{FF2B5EF4-FFF2-40B4-BE49-F238E27FC236}">
                <a16:creationId xmlns:a16="http://schemas.microsoft.com/office/drawing/2014/main" id="{C3F27B0E-41D6-E54F-F8D5-53938DB70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082435-BCE4-4876-97F3-B96FDFA1DF58}"/>
              </a:ext>
            </a:extLst>
          </p:cNvPr>
          <p:cNvSpPr txBox="1"/>
          <p:nvPr/>
        </p:nvSpPr>
        <p:spPr>
          <a:xfrm>
            <a:off x="558935" y="2083345"/>
            <a:ext cx="10233271" cy="35394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tabLst>
                <a:tab pos="2514600" algn="l"/>
              </a:tabLst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Survivorship Roadmap</a:t>
            </a:r>
          </a:p>
          <a:p>
            <a:pPr>
              <a:tabLst>
                <a:tab pos="2514600" algn="l"/>
              </a:tabLst>
            </a:pPr>
            <a:endParaRPr lang="en-US" sz="4400" b="1" dirty="0">
              <a:solidFill>
                <a:srgbClr val="67C9D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tabLst>
                <a:tab pos="2514600" algn="l"/>
              </a:tabLst>
            </a:pPr>
            <a:r>
              <a:rPr lang="en-US" sz="4400" b="1" dirty="0">
                <a:solidFill>
                  <a:srgbClr val="67C9D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Michelle Mollica, PhD, MPH, RN, OCN</a:t>
            </a:r>
          </a:p>
          <a:p>
            <a:pPr>
              <a:tabLst>
                <a:tab pos="2514600" algn="l"/>
              </a:tabLst>
            </a:pPr>
            <a:r>
              <a:rPr lang="en-US" sz="3600" dirty="0">
                <a:solidFill>
                  <a:srgbClr val="67C9D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Medical University of South Carolina College of Nursing</a:t>
            </a:r>
          </a:p>
          <a:p>
            <a:pPr>
              <a:tabLst>
                <a:tab pos="2514600" algn="l"/>
              </a:tabLst>
            </a:pPr>
            <a:r>
              <a:rPr lang="en-US" sz="3600" dirty="0">
                <a:solidFill>
                  <a:srgbClr val="67C9D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Hollings Cancer Center </a:t>
            </a:r>
            <a:endParaRPr lang="en-US" sz="6600" dirty="0">
              <a:solidFill>
                <a:srgbClr val="67C9D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DE796-7298-7634-A653-F53AD180E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79" y="5805996"/>
            <a:ext cx="3978375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3A321-6401-7C55-B0C5-8CF4BB888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FA3BB-A387-A8BC-F484-CBCCEAC6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72" y="1023863"/>
            <a:ext cx="9102046" cy="5237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C1BBC-5B70-E676-BCE9-B469CC63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7" t="26144" r="4889" b="15686"/>
          <a:stretch/>
        </p:blipFill>
        <p:spPr>
          <a:xfrm>
            <a:off x="381359" y="736988"/>
            <a:ext cx="11743264" cy="55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59A2B-61D7-ED3F-71EE-603E3517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3109C5-45DD-F15B-4C23-E8935204DC2F}"/>
              </a:ext>
            </a:extLst>
          </p:cNvPr>
          <p:cNvSpPr txBox="1"/>
          <p:nvPr/>
        </p:nvSpPr>
        <p:spPr>
          <a:xfrm>
            <a:off x="1123950" y="1580966"/>
            <a:ext cx="901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Survivorship Care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7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00FA-4A4C-DF4E-CA81-A73A79904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0003E0-662B-21FC-4537-A651156805E0}"/>
              </a:ext>
            </a:extLst>
          </p:cNvPr>
          <p:cNvSpPr txBox="1"/>
          <p:nvPr/>
        </p:nvSpPr>
        <p:spPr>
          <a:xfrm>
            <a:off x="419756" y="342435"/>
            <a:ext cx="11593567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Survivorship Care: From Diagnosis Forward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56E71-6636-F8CD-CC55-248EA539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72" y="1023863"/>
            <a:ext cx="9102046" cy="52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5D7E6-F899-46DD-B531-71F1F9070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50626-16A0-7550-E75F-F4E0FB084AA9}"/>
              </a:ext>
            </a:extLst>
          </p:cNvPr>
          <p:cNvSpPr txBox="1"/>
          <p:nvPr/>
        </p:nvSpPr>
        <p:spPr>
          <a:xfrm>
            <a:off x="514350" y="400436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Survivorship Care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3A2DB-6F8A-921C-DFE4-FB572C58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5" y="1010968"/>
            <a:ext cx="4351338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A50B-500C-A286-18D2-CDCA680F2576}"/>
              </a:ext>
            </a:extLst>
          </p:cNvPr>
          <p:cNvSpPr txBox="1">
            <a:spLocks/>
          </p:cNvSpPr>
          <p:nvPr/>
        </p:nvSpPr>
        <p:spPr>
          <a:xfrm>
            <a:off x="5851083" y="1825136"/>
            <a:ext cx="5216310" cy="299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Improves quality of life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Enhances health outcomes 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Promotes healthy behaviors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Supports caregivers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0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15457-20BB-0813-2EB7-E48A96580C72}"/>
              </a:ext>
            </a:extLst>
          </p:cNvPr>
          <p:cNvSpPr txBox="1"/>
          <p:nvPr/>
        </p:nvSpPr>
        <p:spPr>
          <a:xfrm>
            <a:off x="550926" y="290708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Survivorship Guidelines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F7-2931-9AED-F71E-E4424D6F64C8}"/>
              </a:ext>
            </a:extLst>
          </p:cNvPr>
          <p:cNvSpPr txBox="1">
            <a:spLocks/>
          </p:cNvSpPr>
          <p:nvPr/>
        </p:nvSpPr>
        <p:spPr>
          <a:xfrm>
            <a:off x="550926" y="1080391"/>
            <a:ext cx="11203043" cy="4697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568325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National Comprehensive Cancer Network (NCCN) survivorship guidelines</a:t>
            </a:r>
          </a:p>
          <a:p>
            <a:pPr marL="568325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American Society of Clinical Oncology (ASCO) guidelines</a:t>
            </a:r>
          </a:p>
          <a:p>
            <a:pPr marL="1025525" lvl="1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Fatigue</a:t>
            </a:r>
          </a:p>
          <a:p>
            <a:pPr marL="1025525" lvl="1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Anxiety and depression</a:t>
            </a:r>
          </a:p>
          <a:p>
            <a:pPr marL="1025525" lvl="1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Chemotherapy-induced peripheral neuropathy</a:t>
            </a:r>
          </a:p>
          <a:p>
            <a:pPr marL="1025525" lvl="1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Fertility preservation</a:t>
            </a:r>
          </a:p>
          <a:p>
            <a:pPr marL="1025525" lvl="1" indent="-568325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Cancer specific: prostate, breast, colorectal, head and neck, gynecological malignancies</a:t>
            </a:r>
          </a:p>
          <a:p>
            <a:pPr marL="568325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Key components: surveillance for recurrence and new cancers, managing symptoms, health promotion, managing comorbidities, care coordination </a:t>
            </a:r>
          </a:p>
          <a:p>
            <a:pPr marL="568325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32385-9615-4C20-9E98-786BD1D0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122CF-4669-B92E-FB84-BCA90E1489AE}"/>
              </a:ext>
            </a:extLst>
          </p:cNvPr>
          <p:cNvSpPr txBox="1"/>
          <p:nvPr/>
        </p:nvSpPr>
        <p:spPr>
          <a:xfrm>
            <a:off x="526542" y="180175"/>
            <a:ext cx="11543538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ACS/ASCO Breast Cancer Survivorship Guidelines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1F022F-05BB-864E-D85E-507BDEA10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99496"/>
              </p:ext>
            </p:extLst>
          </p:nvPr>
        </p:nvGraphicFramePr>
        <p:xfrm>
          <a:off x="324231" y="955040"/>
          <a:ext cx="11543538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73">
                  <a:extLst>
                    <a:ext uri="{9D8B030D-6E8A-4147-A177-3AD203B41FA5}">
                      <a16:colId xmlns:a16="http://schemas.microsoft.com/office/drawing/2014/main" val="390991467"/>
                    </a:ext>
                  </a:extLst>
                </a:gridCol>
                <a:gridCol w="8673465">
                  <a:extLst>
                    <a:ext uri="{9D8B030D-6E8A-4147-A177-3AD203B41FA5}">
                      <a16:colId xmlns:a16="http://schemas.microsoft.com/office/drawing/2014/main" val="517176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4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Surveillance for 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Follow up based on age, diagnosis,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History and physical q 3-6 months for 3 years, q 6-12 months for next 2 yrs and then annually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Annual mammography for intact breast(s); MRI only for high-risk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9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for subsequent primary cancers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Screening per general population guidelines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Annual gyn assessment for postmenopausal women on selective estrogen receptor modulators (SERMs; e.g., tamoxifen)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Offer genetic counseling if hereditary risk factors are suspected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9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Management of long-term and late-effects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Assess/manage: body image, lymphedema, cardiotoxicity, cognitive impairment, distress, depression, anxiety, fatigue, bone health, infertility, sexual health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Refer to specialists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85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 promotion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Counsel on healthy weight, physical activity, nutrition, tobacco cessation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13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Care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Maintain communication between oncology and primary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Include caregivers in survivorship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Communicate survivorship follow up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031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394EA7-DBF9-30A3-7520-A1353208CEE3}"/>
              </a:ext>
            </a:extLst>
          </p:cNvPr>
          <p:cNvSpPr txBox="1"/>
          <p:nvPr/>
        </p:nvSpPr>
        <p:spPr>
          <a:xfrm>
            <a:off x="2408619" y="593905"/>
            <a:ext cx="6495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84B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Runowicz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84B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J Clin Oncol.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84B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2016; 34: 611-635. 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84B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B13214C-CF8F-28A8-8EBF-4FDE6E2E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A0B92-7CA9-7F7D-473A-9F9E7149104D}"/>
              </a:ext>
            </a:extLst>
          </p:cNvPr>
          <p:cNvSpPr txBox="1"/>
          <p:nvPr/>
        </p:nvSpPr>
        <p:spPr>
          <a:xfrm>
            <a:off x="550926" y="290708"/>
            <a:ext cx="11017876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Standards for Cancer Survivorship Care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1484-E5AD-CB39-45C0-53092B3F811F}"/>
              </a:ext>
            </a:extLst>
          </p:cNvPr>
          <p:cNvSpPr txBox="1">
            <a:spLocks/>
          </p:cNvSpPr>
          <p:nvPr/>
        </p:nvSpPr>
        <p:spPr>
          <a:xfrm>
            <a:off x="550927" y="1870074"/>
            <a:ext cx="11641073" cy="4697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Developed by the NCI, in partnership with several HHS agencies and subject matter experts </a:t>
            </a:r>
          </a:p>
          <a:p>
            <a:pPr marL="568325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Includes essential health system process and policy components; and assessment of the quality of survivorship care</a:t>
            </a:r>
          </a:p>
          <a:p>
            <a:pPr marL="568325" indent="-568325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 be utilized by health systems to assess the quality of survivorship services and guide the development of new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A9D1C-15CC-FBF9-C76A-EFF9636B27C0}"/>
              </a:ext>
            </a:extLst>
          </p:cNvPr>
          <p:cNvSpPr txBox="1"/>
          <p:nvPr/>
        </p:nvSpPr>
        <p:spPr>
          <a:xfrm>
            <a:off x="2562205" y="927465"/>
            <a:ext cx="6034171" cy="984885"/>
          </a:xfrm>
          <a:prstGeom prst="rect">
            <a:avLst/>
          </a:prstGeom>
          <a:noFill/>
          <a:ln w="6350">
            <a:solidFill>
              <a:srgbClr val="00447C"/>
            </a:solidFill>
            <a:prstDash val="solid"/>
          </a:ln>
        </p:spPr>
        <p:txBody>
          <a:bodyPr wrap="square" tIns="91440" bIns="91440" rtlCol="0">
            <a:spAutoFit/>
          </a:bodyPr>
          <a:lstStyle/>
          <a:p>
            <a:pPr marL="251943" lvl="1" algn="ctr" defTabSz="609660">
              <a:defRPr/>
            </a:pPr>
            <a:r>
              <a:rPr lang="en-US" sz="2600" b="1" dirty="0">
                <a:solidFill>
                  <a:srgbClr val="0097B2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Standards: </a:t>
            </a:r>
            <a:r>
              <a:rPr lang="en-US" sz="2600" dirty="0">
                <a:solidFill>
                  <a:srgbClr val="00447C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recommendations for health systems that apply to the patients they serve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B690C-D847-D42A-1F32-0F74E0E62949}"/>
              </a:ext>
            </a:extLst>
          </p:cNvPr>
          <p:cNvSpPr txBox="1"/>
          <p:nvPr/>
        </p:nvSpPr>
        <p:spPr>
          <a:xfrm>
            <a:off x="1438411" y="4666658"/>
            <a:ext cx="9671791" cy="1384995"/>
          </a:xfrm>
          <a:prstGeom prst="rect">
            <a:avLst/>
          </a:prstGeom>
          <a:noFill/>
          <a:ln w="38100">
            <a:solidFill>
              <a:srgbClr val="00447C"/>
            </a:solidFill>
          </a:ln>
        </p:spPr>
        <p:txBody>
          <a:bodyPr wrap="square" tIns="182880" bIns="182880" rtlCol="0" anchor="ctr">
            <a:spAutoFit/>
          </a:bodyPr>
          <a:lstStyle/>
          <a:p>
            <a:pPr marL="251943" lvl="1" algn="ctr" defTabSz="609660">
              <a:defRPr/>
            </a:pPr>
            <a:r>
              <a:rPr lang="en-US" sz="2200" b="1" dirty="0">
                <a:solidFill>
                  <a:srgbClr val="0097B2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Toolkit </a:t>
            </a:r>
            <a:r>
              <a:rPr lang="en-US" sz="2200" dirty="0">
                <a:solidFill>
                  <a:srgbClr val="00447C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available</a:t>
            </a:r>
            <a:r>
              <a:rPr lang="en-US" sz="2200" b="1" dirty="0">
                <a:solidFill>
                  <a:srgbClr val="0097B2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447C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on NCI OCS website: </a:t>
            </a:r>
            <a:r>
              <a:rPr lang="en-US" sz="2200" dirty="0">
                <a:solidFill>
                  <a:srgbClr val="00447C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https://cancercontrol.cancer.gov/ocs/special-focus-areas/national-standards-cancer-survivorship-care</a:t>
            </a:r>
            <a:endParaRPr lang="en-US" sz="2200" dirty="0">
              <a:solidFill>
                <a:srgbClr val="00447C"/>
              </a:solidFill>
              <a:latin typeface="Arial Narrow" panose="020B060602020203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51943" lvl="1" algn="ctr" defTabSz="609660">
              <a:defRPr/>
            </a:pPr>
            <a:r>
              <a:rPr lang="en-US" sz="2000" dirty="0">
                <a:solidFill>
                  <a:srgbClr val="00447C"/>
                </a:solidFill>
                <a:latin typeface="Arial Narrow" panose="020B060602020203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Mollica et al. JNCI. 2024; 18 (4): 1190-1199. </a:t>
            </a:r>
            <a:endParaRPr lang="en-US" sz="2000" dirty="0">
              <a:solidFill>
                <a:srgbClr val="000000"/>
              </a:solidFill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9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F8E4F2-5F1E-4274-9C3F-FB2EA8FD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8E3E8-7734-2EFA-BAC3-BE4C4055ECE5}"/>
              </a:ext>
            </a:extLst>
          </p:cNvPr>
          <p:cNvSpPr txBox="1"/>
          <p:nvPr/>
        </p:nvSpPr>
        <p:spPr>
          <a:xfrm>
            <a:off x="651964" y="263010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of Care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Thumbnail Image ">
            <a:extLst>
              <a:ext uri="{FF2B5EF4-FFF2-40B4-BE49-F238E27FC236}">
                <a16:creationId xmlns:a16="http://schemas.microsoft.com/office/drawing/2014/main" id="{04E1493D-E10C-AD86-9C64-35F07BC2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0" y="1010387"/>
            <a:ext cx="4761448" cy="47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B85C5C-3236-E808-757E-1F54A6DD9621}"/>
              </a:ext>
            </a:extLst>
          </p:cNvPr>
          <p:cNvSpPr txBox="1">
            <a:spLocks/>
          </p:cNvSpPr>
          <p:nvPr/>
        </p:nvSpPr>
        <p:spPr>
          <a:xfrm>
            <a:off x="6157360" y="1061151"/>
            <a:ext cx="5729840" cy="473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Goal: Precision survivorship care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Right care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Right place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Right time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Right patient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Right healthcare team</a:t>
            </a:r>
          </a:p>
        </p:txBody>
      </p:sp>
    </p:spTree>
    <p:extLst>
      <p:ext uri="{BB962C8B-B14F-4D97-AF65-F5344CB8AC3E}">
        <p14:creationId xmlns:p14="http://schemas.microsoft.com/office/powerpoint/2010/main" val="100743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3ABFC4-413C-8242-D0FF-A9E35876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715FB-CC83-379B-127A-2F8069E9A502}"/>
              </a:ext>
            </a:extLst>
          </p:cNvPr>
          <p:cNvSpPr txBox="1"/>
          <p:nvPr/>
        </p:nvSpPr>
        <p:spPr>
          <a:xfrm>
            <a:off x="818744" y="305697"/>
            <a:ext cx="9589770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Physical Effects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9C424D-BF4A-2433-7328-20BB75EA13DD}"/>
              </a:ext>
            </a:extLst>
          </p:cNvPr>
          <p:cNvSpPr txBox="1">
            <a:spLocks/>
          </p:cNvSpPr>
          <p:nvPr/>
        </p:nvSpPr>
        <p:spPr>
          <a:xfrm>
            <a:off x="455670" y="1015910"/>
            <a:ext cx="7467705" cy="473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Types of physical effects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Acute: post-op pain, fatigue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Long-term: lymphedema, neuropathy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Late: cardiac toxicity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 physical symptoms and burden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Screen for bone health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Monitor cardiac function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Refer for rehabilitation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Address fertility concerns if appropriate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1BE24A-6DA9-6660-1CF6-5B574A1BD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543380"/>
              </p:ext>
            </p:extLst>
          </p:nvPr>
        </p:nvGraphicFramePr>
        <p:xfrm>
          <a:off x="5406692" y="6744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296A3C-2325-7952-B667-D48B7B510357}"/>
              </a:ext>
            </a:extLst>
          </p:cNvPr>
          <p:cNvSpPr txBox="1"/>
          <p:nvPr/>
        </p:nvSpPr>
        <p:spPr>
          <a:xfrm>
            <a:off x="7425081" y="2163751"/>
            <a:ext cx="9346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Pain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97B65-630A-8C90-1AB9-6C5AFC6D7E93}"/>
              </a:ext>
            </a:extLst>
          </p:cNvPr>
          <p:cNvSpPr txBox="1"/>
          <p:nvPr/>
        </p:nvSpPr>
        <p:spPr>
          <a:xfrm>
            <a:off x="10408514" y="3814149"/>
            <a:ext cx="13278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Fertility issues</a:t>
            </a:r>
          </a:p>
        </p:txBody>
      </p:sp>
    </p:spTree>
    <p:extLst>
      <p:ext uri="{BB962C8B-B14F-4D97-AF65-F5344CB8AC3E}">
        <p14:creationId xmlns:p14="http://schemas.microsoft.com/office/powerpoint/2010/main" val="148422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C6BD1E6-DB43-9EA3-78F6-E144181E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E6AED9-0F91-A129-7A6B-8F65465F42FB}"/>
              </a:ext>
            </a:extLst>
          </p:cNvPr>
          <p:cNvSpPr txBox="1"/>
          <p:nvPr/>
        </p:nvSpPr>
        <p:spPr>
          <a:xfrm>
            <a:off x="693026" y="252248"/>
            <a:ext cx="9589770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Psychosocial Effects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0C6DD3-E905-5D4C-A039-23EFE3AF61AC}"/>
              </a:ext>
            </a:extLst>
          </p:cNvPr>
          <p:cNvSpPr txBox="1">
            <a:spLocks/>
          </p:cNvSpPr>
          <p:nvPr/>
        </p:nvSpPr>
        <p:spPr>
          <a:xfrm>
            <a:off x="462650" y="1087033"/>
            <a:ext cx="11141622" cy="4063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Common psychosocial symptoms: anxiety, depression, fear of recurrence/progression, body image concerns, financial hardship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Routinely screen for psychosocial symptoms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 financial and employment issues/challenges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Refer to psychosocial oncology, counseling as needed</a:t>
            </a:r>
          </a:p>
        </p:txBody>
      </p:sp>
      <p:pic>
        <p:nvPicPr>
          <p:cNvPr id="2050" name="Picture 2" descr="anxiety icon">
            <a:extLst>
              <a:ext uri="{FF2B5EF4-FFF2-40B4-BE49-F238E27FC236}">
                <a16:creationId xmlns:a16="http://schemas.microsoft.com/office/drawing/2014/main" id="{6724E41D-3F12-E710-05C6-8291C82D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99" y="2089217"/>
            <a:ext cx="3060851" cy="3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52A21DA-AFF7-40C5-BDC9-1BB43643145C}"/>
              </a:ext>
            </a:extLst>
          </p:cNvPr>
          <p:cNvSpPr/>
          <p:nvPr/>
        </p:nvSpPr>
        <p:spPr>
          <a:xfrm>
            <a:off x="0" y="5830030"/>
            <a:ext cx="12192000" cy="243191"/>
          </a:xfrm>
          <a:prstGeom prst="rect">
            <a:avLst/>
          </a:prstGeom>
          <a:solidFill>
            <a:srgbClr val="67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FB81E6A-DEBC-475B-AAA4-1845D4700976}"/>
              </a:ext>
            </a:extLst>
          </p:cNvPr>
          <p:cNvSpPr txBox="1">
            <a:spLocks/>
          </p:cNvSpPr>
          <p:nvPr/>
        </p:nvSpPr>
        <p:spPr>
          <a:xfrm>
            <a:off x="785980" y="1281917"/>
            <a:ext cx="9046509" cy="299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Background and definitions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Overview of survivorship care 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Considerations for specific breast cancer survivor populations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6C7A8D-7B93-4D0B-94CF-0607DE4D5A10}"/>
              </a:ext>
            </a:extLst>
          </p:cNvPr>
          <p:cNvSpPr/>
          <p:nvPr/>
        </p:nvSpPr>
        <p:spPr>
          <a:xfrm>
            <a:off x="0" y="5928620"/>
            <a:ext cx="12192000" cy="934752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B9ABAA-EC72-4348-AAF1-02C4A070F329}"/>
              </a:ext>
            </a:extLst>
          </p:cNvPr>
          <p:cNvSpPr txBox="1"/>
          <p:nvPr/>
        </p:nvSpPr>
        <p:spPr>
          <a:xfrm>
            <a:off x="514350" y="400436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FE7CF3-3311-4C10-8EC7-C287DE5D2CC5}"/>
              </a:ext>
            </a:extLst>
          </p:cNvPr>
          <p:cNvCxnSpPr>
            <a:cxnSpLocks/>
          </p:cNvCxnSpPr>
          <p:nvPr/>
        </p:nvCxnSpPr>
        <p:spPr>
          <a:xfrm>
            <a:off x="514350" y="903598"/>
            <a:ext cx="11139027" cy="0"/>
          </a:xfrm>
          <a:prstGeom prst="line">
            <a:avLst/>
          </a:prstGeom>
          <a:ln w="22225">
            <a:solidFill>
              <a:srgbClr val="67C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022D4F-3A5E-4D34-A175-3D8C168D3CE3}"/>
              </a:ext>
            </a:extLst>
          </p:cNvPr>
          <p:cNvSpPr txBox="1"/>
          <p:nvPr/>
        </p:nvSpPr>
        <p:spPr>
          <a:xfrm>
            <a:off x="7412854" y="6194533"/>
            <a:ext cx="4305513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MUSC Hollings Cancer Center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615F9-CB0B-047D-29F3-D7533EB43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606" y="6122534"/>
            <a:ext cx="3135316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326922-2C89-9014-26B8-8FE97C37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B7644-7023-FAD1-0AE7-2EF36C4A1DFD}"/>
              </a:ext>
            </a:extLst>
          </p:cNvPr>
          <p:cNvSpPr txBox="1"/>
          <p:nvPr/>
        </p:nvSpPr>
        <p:spPr>
          <a:xfrm>
            <a:off x="693026" y="252248"/>
            <a:ext cx="9589770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 for Recurrence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42CD6A-68E2-09C4-3D6B-34AD94F21C2D}"/>
              </a:ext>
            </a:extLst>
          </p:cNvPr>
          <p:cNvSpPr txBox="1">
            <a:spLocks/>
          </p:cNvSpPr>
          <p:nvPr/>
        </p:nvSpPr>
        <p:spPr>
          <a:xfrm>
            <a:off x="416814" y="989498"/>
            <a:ext cx="9016164" cy="4704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History and physical q 3-6 months for 3 years, q 6-12 months for next 2 yrs and then annually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Annual mammography for intact breast(s); MRI only for high-risk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Educate patients on signs/symptoms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 adherence to adjuvant therapies and/or risk-reducing strategies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Follow guidelines for surveillance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881C7B-9417-4101-FA75-5CA3ED9B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584" y="1898575"/>
            <a:ext cx="3060850" cy="306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62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EE61D56-0A32-2374-5EBD-57B59551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EFB5B2-CBCC-A4FD-2659-8681E0995006}"/>
              </a:ext>
            </a:extLst>
          </p:cNvPr>
          <p:cNvSpPr txBox="1"/>
          <p:nvPr/>
        </p:nvSpPr>
        <p:spPr>
          <a:xfrm>
            <a:off x="693026" y="252248"/>
            <a:ext cx="9589770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Screening for Subsequent Cancers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9D8592-C2D6-7F0F-ABB9-796688EAA0BB}"/>
              </a:ext>
            </a:extLst>
          </p:cNvPr>
          <p:cNvSpPr txBox="1">
            <a:spLocks/>
          </p:cNvSpPr>
          <p:nvPr/>
        </p:nvSpPr>
        <p:spPr>
          <a:xfrm>
            <a:off x="524860" y="1020525"/>
            <a:ext cx="9589770" cy="549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Risk factors: prior radiation, genetic factors, lifestyle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Screening: follow age-appropriate screening guidelines, assess family history and refer to genetic counseling as appropriate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Coordinate screening for subsequent cancers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Educate survivors on the importance of routine screening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Reinforce healthy behaviors (physical activity, tobacco cessation)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 anxiety related to screening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E3E1E-35D6-F6BC-1544-62A32A6E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039" y="2638280"/>
            <a:ext cx="3060850" cy="30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8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35D1ED-BB91-5B01-41F2-5E3102F1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42518C-C3E2-2555-F01A-86951B8E17F7}"/>
              </a:ext>
            </a:extLst>
          </p:cNvPr>
          <p:cNvSpPr txBox="1"/>
          <p:nvPr/>
        </p:nvSpPr>
        <p:spPr>
          <a:xfrm>
            <a:off x="693026" y="252248"/>
            <a:ext cx="9589770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Promotion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B1B4B7-71A0-5D69-250D-6CBCCE378C8B}"/>
              </a:ext>
            </a:extLst>
          </p:cNvPr>
          <p:cNvSpPr txBox="1">
            <a:spLocks/>
          </p:cNvSpPr>
          <p:nvPr/>
        </p:nvSpPr>
        <p:spPr>
          <a:xfrm>
            <a:off x="441835" y="1133926"/>
            <a:ext cx="6842079" cy="492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Encourage regular physical activity, healthy nutrition, tobacco cessation, weight management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 lifestyle behaviors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Refer to dietitian, tobacco treatment programs, exercise programs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Educate on importance of healthy behaviors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5B52CC1-46B3-6BA2-7843-400AF55EB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559218"/>
              </p:ext>
            </p:extLst>
          </p:nvPr>
        </p:nvGraphicFramePr>
        <p:xfrm>
          <a:off x="5679496" y="3054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573596-E196-39B2-49EB-52393AB715D5}"/>
              </a:ext>
            </a:extLst>
          </p:cNvPr>
          <p:cNvSpPr txBox="1"/>
          <p:nvPr/>
        </p:nvSpPr>
        <p:spPr>
          <a:xfrm>
            <a:off x="10663370" y="2608321"/>
            <a:ext cx="934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Sun Safety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55688-4480-B519-3D68-FBAF934027C4}"/>
              </a:ext>
            </a:extLst>
          </p:cNvPr>
          <p:cNvSpPr txBox="1"/>
          <p:nvPr/>
        </p:nvSpPr>
        <p:spPr>
          <a:xfrm>
            <a:off x="7481915" y="891440"/>
            <a:ext cx="1665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Stress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3025F-A801-A80D-FFFE-D982DB1D4A19}"/>
              </a:ext>
            </a:extLst>
          </p:cNvPr>
          <p:cNvSpPr txBox="1"/>
          <p:nvPr/>
        </p:nvSpPr>
        <p:spPr>
          <a:xfrm>
            <a:off x="7753457" y="4472484"/>
            <a:ext cx="1122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Vaccines</a:t>
            </a:r>
          </a:p>
        </p:txBody>
      </p:sp>
    </p:spTree>
    <p:extLst>
      <p:ext uri="{BB962C8B-B14F-4D97-AF65-F5344CB8AC3E}">
        <p14:creationId xmlns:p14="http://schemas.microsoft.com/office/powerpoint/2010/main" val="416330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47859EA-29A5-FD2E-6F61-E7FD9470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2B7BA-8FC9-BAD2-AD2C-542A4DD2D0EA}"/>
              </a:ext>
            </a:extLst>
          </p:cNvPr>
          <p:cNvSpPr txBox="1"/>
          <p:nvPr/>
        </p:nvSpPr>
        <p:spPr>
          <a:xfrm>
            <a:off x="693026" y="252248"/>
            <a:ext cx="10689678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Coordinating Care with Primary Care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B7FCB3-21E1-8105-6D86-9B67D07F768C}"/>
              </a:ext>
            </a:extLst>
          </p:cNvPr>
          <p:cNvSpPr txBox="1">
            <a:spLocks/>
          </p:cNvSpPr>
          <p:nvPr/>
        </p:nvSpPr>
        <p:spPr>
          <a:xfrm>
            <a:off x="377294" y="862296"/>
            <a:ext cx="8900818" cy="484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Primary care providers are essential survivorship care team members, supporting: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Screening for subsequent cancers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Health promotion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Chronic disease management 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Shared care model: co-managed care between oncology and primary care with collaboration and coordination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Encourage survivors to continue to see their primary care provider even during cancer treatment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Provide clear guidance on when to contact PCP versus oncology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A9792-682A-BB1F-1CB1-8420CAA3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391" y="1336690"/>
            <a:ext cx="3060851" cy="30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A2E05A-0698-6D44-AAB6-124F4FA02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B5C3EC-A2EC-1F54-F317-FE67020F70CA}"/>
              </a:ext>
            </a:extLst>
          </p:cNvPr>
          <p:cNvSpPr txBox="1"/>
          <p:nvPr/>
        </p:nvSpPr>
        <p:spPr>
          <a:xfrm>
            <a:off x="693026" y="252248"/>
            <a:ext cx="10689678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and Decision-Making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2A5554-2D6F-A648-740B-BD4045566749}"/>
              </a:ext>
            </a:extLst>
          </p:cNvPr>
          <p:cNvSpPr txBox="1">
            <a:spLocks/>
          </p:cNvSpPr>
          <p:nvPr/>
        </p:nvSpPr>
        <p:spPr>
          <a:xfrm>
            <a:off x="502158" y="952922"/>
            <a:ext cx="8861297" cy="445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Patient-centered care: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Elicit survivor goals, preferences, values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Discuss sensitive topics (sexual health, fertility, end-of-life care)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Include caregivers/family in discussions as appropriate  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 shared decision-making tools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Maintain respectful, clear communication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Advocate for survivor needs and preferences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91A5D-8C54-5959-FC23-AE8CA318A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857" y="1898574"/>
            <a:ext cx="3060851" cy="30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7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64DA-C9E6-F5D3-36AD-5F10440C9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8FBF4D-DE00-D3C9-6FA1-B550297C9052}"/>
              </a:ext>
            </a:extLst>
          </p:cNvPr>
          <p:cNvSpPr txBox="1"/>
          <p:nvPr/>
        </p:nvSpPr>
        <p:spPr>
          <a:xfrm>
            <a:off x="624418" y="104662"/>
            <a:ext cx="11445662" cy="9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Survivorship Services to Consider for Breast Cancer Survivors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80F912-C25E-4368-85C5-B1C8622F654F}"/>
              </a:ext>
            </a:extLst>
          </p:cNvPr>
          <p:cNvSpPr txBox="1">
            <a:spLocks/>
          </p:cNvSpPr>
          <p:nvPr/>
        </p:nvSpPr>
        <p:spPr>
          <a:xfrm>
            <a:off x="783048" y="1160670"/>
            <a:ext cx="10726200" cy="4813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Supportive care services: financial counseling, social work, OT, PT, psychosocial oncology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Health and wellness promotion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Complementary and integrative services: art therapy, pet therapy, yoga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 groups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Survivorship clinic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Caregiver support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24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0DFF-AB86-A992-A8FF-7F867B2A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86907-FBCF-10EF-9324-4B1D51EDC0F5}"/>
              </a:ext>
            </a:extLst>
          </p:cNvPr>
          <p:cNvSpPr txBox="1"/>
          <p:nvPr/>
        </p:nvSpPr>
        <p:spPr>
          <a:xfrm>
            <a:off x="1123950" y="1580966"/>
            <a:ext cx="9010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 for Specific Survivor Populations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2BD06-982E-ED67-F47F-5C466095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739F7D-156D-07BA-607D-F70451A45F2A}"/>
              </a:ext>
            </a:extLst>
          </p:cNvPr>
          <p:cNvSpPr txBox="1"/>
          <p:nvPr/>
        </p:nvSpPr>
        <p:spPr>
          <a:xfrm>
            <a:off x="693026" y="252248"/>
            <a:ext cx="10689678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Emerging and Young Adult Survivors (1</a:t>
            </a: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-39)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1A0B56-3F85-A09D-1D30-6E5CE142DBBA}"/>
              </a:ext>
            </a:extLst>
          </p:cNvPr>
          <p:cNvSpPr txBox="1">
            <a:spLocks/>
          </p:cNvSpPr>
          <p:nvPr/>
        </p:nvSpPr>
        <p:spPr>
          <a:xfrm>
            <a:off x="514350" y="981930"/>
            <a:ext cx="10689678" cy="469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Physical and psychosocial impact: cardiac, fertility, neurocognitive, body image issues, social relationships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YA survivors may have issues adhering to follow-up care because of their life stage and school or employment demands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Educate and empower AYA survivors to manage their health and attend follow-up visits and surveillance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 for symptoms and acknowledge the challenges they may be facing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Provide referrals as needed </a:t>
            </a:r>
          </a:p>
        </p:txBody>
      </p:sp>
    </p:spTree>
    <p:extLst>
      <p:ext uri="{BB962C8B-B14F-4D97-AF65-F5344CB8AC3E}">
        <p14:creationId xmlns:p14="http://schemas.microsoft.com/office/powerpoint/2010/main" val="1269332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B6F2B-ABA0-5060-BF7C-2337DBF8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F6222D-DFA4-4B4F-5E26-A0C810AA31A5}"/>
              </a:ext>
            </a:extLst>
          </p:cNvPr>
          <p:cNvSpPr txBox="1"/>
          <p:nvPr/>
        </p:nvSpPr>
        <p:spPr>
          <a:xfrm>
            <a:off x="693026" y="252248"/>
            <a:ext cx="10689678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Older Adult Survivors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BCFEEE-5156-46AD-9C45-38AFFF44299D}"/>
              </a:ext>
            </a:extLst>
          </p:cNvPr>
          <p:cNvSpPr txBox="1">
            <a:spLocks/>
          </p:cNvSpPr>
          <p:nvPr/>
        </p:nvSpPr>
        <p:spPr>
          <a:xfrm>
            <a:off x="503840" y="929379"/>
            <a:ext cx="11131112" cy="469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Often managing cancer along with other comorbidities (e.g., diabetes), which impacts symptoms, treatment tolerance, polypharmacy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Cancer impacts mobility, independence, quality of life 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Need to have discussions about goals of care, advanced directives, integrating palliative care 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 physical and psychosocial symptoms 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Educate survivors and their caregivers about symptoms, self-care, and healthy behaviors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Encourage older adult survivors to continue to see their primary care provider and attend follow up visits with the oncology team </a:t>
            </a:r>
          </a:p>
        </p:txBody>
      </p:sp>
    </p:spTree>
    <p:extLst>
      <p:ext uri="{BB962C8B-B14F-4D97-AF65-F5344CB8AC3E}">
        <p14:creationId xmlns:p14="http://schemas.microsoft.com/office/powerpoint/2010/main" val="387699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06A69-6DE0-DD6A-18AE-C9C8026A5E0E}"/>
              </a:ext>
            </a:extLst>
          </p:cNvPr>
          <p:cNvSpPr txBox="1"/>
          <p:nvPr/>
        </p:nvSpPr>
        <p:spPr>
          <a:xfrm>
            <a:off x="538734" y="302900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Caregivers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9E3DE1-165F-D993-ED0E-C26E67DD8D05}"/>
              </a:ext>
            </a:extLst>
          </p:cNvPr>
          <p:cNvSpPr txBox="1">
            <a:spLocks/>
          </p:cNvSpPr>
          <p:nvPr/>
        </p:nvSpPr>
        <p:spPr>
          <a:xfrm>
            <a:off x="349964" y="1045015"/>
            <a:ext cx="6940851" cy="4401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Caregivers are essential members of the care team, even in long-term survivorship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Clinical role: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Recognize the important role of cancer caregivers in the care team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Educate caregivers on the importance of caring for themselves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 for burnout, depression, anxiety, physical health decline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Encourage caregivers to see their healthcare providers regularly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50167-E420-11D9-BBB9-DC3DE1E3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1777279"/>
            <a:ext cx="4436049" cy="33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2E08B-102A-4884-93C2-0A90DD6BD9E7}"/>
              </a:ext>
            </a:extLst>
          </p:cNvPr>
          <p:cNvSpPr txBox="1"/>
          <p:nvPr/>
        </p:nvSpPr>
        <p:spPr>
          <a:xfrm>
            <a:off x="1123950" y="1580966"/>
            <a:ext cx="901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07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19D9D-767E-74AF-E3CB-A628264F6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E3B1A0-DC4F-4530-3171-4BC6A844D962}"/>
              </a:ext>
            </a:extLst>
          </p:cNvPr>
          <p:cNvSpPr txBox="1"/>
          <p:nvPr/>
        </p:nvSpPr>
        <p:spPr>
          <a:xfrm>
            <a:off x="524860" y="326864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Survivors and Caregivers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A0CDBD-9FFA-0E49-640A-A9FECD9AB920}"/>
              </a:ext>
            </a:extLst>
          </p:cNvPr>
          <p:cNvSpPr txBox="1">
            <a:spLocks/>
          </p:cNvSpPr>
          <p:nvPr/>
        </p:nvSpPr>
        <p:spPr>
          <a:xfrm>
            <a:off x="524860" y="1082172"/>
            <a:ext cx="11131112" cy="469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CancerNation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(National Coalition for Cancer Survivorship) Survivorship Checklist: 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https://canceradvocacy.org/resources/survivorship-checklist/survivor-resources/#guidelines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Survivorship Resources: https://canceradvocacy.org/resources/survivorship-checklist/survivor-resources/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American Cancer Society Survivorship Resources: 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https://www.cancer.org/cancer/survivorship.html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National Cancer Institute Survivor and Caregiver Stories: 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5"/>
              </a:rPr>
              <a:t>https://cancercontrol.cancer.gov/ocs/resources/survivor-caregiver-stories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Cancer Hope Network </a:t>
            </a:r>
            <a:r>
              <a:rPr lang="en-US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peer support: </a:t>
            </a:r>
            <a:r>
              <a:rPr lang="en-US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6"/>
              </a:rPr>
              <a:t>https://cancerhopenetwork.org/</a:t>
            </a:r>
            <a:endParaRPr lang="en-US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32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092D-F0B7-D44D-2443-63827995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4FC600-C043-20D3-E21E-8CAF07C0B953}"/>
              </a:ext>
            </a:extLst>
          </p:cNvPr>
          <p:cNvSpPr txBox="1"/>
          <p:nvPr/>
        </p:nvSpPr>
        <p:spPr>
          <a:xfrm>
            <a:off x="514350" y="400436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F9C96D-0866-2C5A-0B85-0C8B452F6D23}"/>
              </a:ext>
            </a:extLst>
          </p:cNvPr>
          <p:cNvSpPr txBox="1">
            <a:spLocks/>
          </p:cNvSpPr>
          <p:nvPr/>
        </p:nvSpPr>
        <p:spPr>
          <a:xfrm>
            <a:off x="514350" y="994765"/>
            <a:ext cx="11131112" cy="469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ASCO Survivorship Compendium: 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https://www.asco.org/news-initiatives/current-initiatives/cancer-care-initiatives/prevention-survivorship/survivorship-compendium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Association of Cancer Care Centers Survivorship Resources: 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https://www.accc-cancer.org/projects/supportive-care-resource-hub/survivorship-resources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Commission on Cancer Survivorship Standard: 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5"/>
              </a:rPr>
              <a:t>https://www.facs.org/quality-programs/cancer-programs/commission-on-cancer/standards-and-resources/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National Cancer Institute National Standards for Cancer Survivorship Care: </a:t>
            </a:r>
            <a:r>
              <a:rPr lang="en-US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6"/>
              </a:rPr>
              <a:t>https://cancercontrol.cancer.gov/ocs/special-focus-areas/national-standards-cancer-survivorship-care</a:t>
            </a: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67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C515-4972-3614-4B8C-223E1883C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B107D0-3E2E-903B-8BA0-32B70EFCE8DD}"/>
              </a:ext>
            </a:extLst>
          </p:cNvPr>
          <p:cNvSpPr txBox="1"/>
          <p:nvPr/>
        </p:nvSpPr>
        <p:spPr>
          <a:xfrm>
            <a:off x="514350" y="400436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 for Clinical Management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71A00D-BC54-EE87-5DC0-F53B9A4312B6}"/>
              </a:ext>
            </a:extLst>
          </p:cNvPr>
          <p:cNvSpPr txBox="1">
            <a:spLocks/>
          </p:cNvSpPr>
          <p:nvPr/>
        </p:nvSpPr>
        <p:spPr>
          <a:xfrm>
            <a:off x="503840" y="929379"/>
            <a:ext cx="11131112" cy="469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6359-D889-9F40-25CB-788DD80BFE8A}"/>
              </a:ext>
            </a:extLst>
          </p:cNvPr>
          <p:cNvSpPr txBox="1">
            <a:spLocks/>
          </p:cNvSpPr>
          <p:nvPr/>
        </p:nvSpPr>
        <p:spPr>
          <a:xfrm>
            <a:off x="503840" y="1082172"/>
            <a:ext cx="11131112" cy="469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Proactive, guideline-based survivorship care improves quality of life, reduces recurrence risk, and supports holistic well-being for survivors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Guidelines include: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Personalized surveillance for recurrence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Screening for subsequent malignancies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Managing long-term and late effects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Promoting healthy behaviors</a:t>
            </a:r>
          </a:p>
          <a:p>
            <a:pPr marL="1028700" lvl="1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Coordinating care</a:t>
            </a: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18288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34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7832" y="1848472"/>
            <a:ext cx="10483063" cy="293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7C9D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67C9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Mollica, PhD, MPH, RN, OCN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67C9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7C9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mollicam@musc.edu</a:t>
            </a:r>
          </a:p>
        </p:txBody>
      </p:sp>
    </p:spTree>
    <p:extLst>
      <p:ext uri="{BB962C8B-B14F-4D97-AF65-F5344CB8AC3E}">
        <p14:creationId xmlns:p14="http://schemas.microsoft.com/office/powerpoint/2010/main" val="20529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665386F5-6406-4F9A-F2D3-AB0C93E1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8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F30D95-FA5C-22C3-5382-FF31CAFBD080}"/>
              </a:ext>
            </a:extLst>
          </p:cNvPr>
          <p:cNvSpPr txBox="1"/>
          <p:nvPr/>
        </p:nvSpPr>
        <p:spPr>
          <a:xfrm>
            <a:off x="1014836" y="426527"/>
            <a:ext cx="10162328" cy="9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 Growth in the Number of Cancer Survivors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AE6850-F24D-7514-B4AF-96394BFD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3" y="2132785"/>
            <a:ext cx="4799752" cy="2742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A0CFD-3CCF-830C-EE7E-FF1A602A9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2132785"/>
            <a:ext cx="4799753" cy="2742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333-DD2C-60F4-7D97-1E71EFEBA621}"/>
              </a:ext>
            </a:extLst>
          </p:cNvPr>
          <p:cNvSpPr txBox="1"/>
          <p:nvPr/>
        </p:nvSpPr>
        <p:spPr>
          <a:xfrm>
            <a:off x="2752301" y="626219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84B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Tonorezos et al. JNCI. 2024; 116 (11): 1784-1790.</a:t>
            </a:r>
          </a:p>
        </p:txBody>
      </p:sp>
    </p:spTree>
    <p:extLst>
      <p:ext uri="{BB962C8B-B14F-4D97-AF65-F5344CB8AC3E}">
        <p14:creationId xmlns:p14="http://schemas.microsoft.com/office/powerpoint/2010/main" val="35292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0E4EA5-DA79-9806-E84F-C73E4EFA7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23" y="0"/>
            <a:ext cx="759142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0BED1-C4FC-5D06-90F4-F68C00A9EF4C}"/>
              </a:ext>
            </a:extLst>
          </p:cNvPr>
          <p:cNvSpPr txBox="1"/>
          <p:nvPr/>
        </p:nvSpPr>
        <p:spPr>
          <a:xfrm>
            <a:off x="1014836" y="111947"/>
            <a:ext cx="10162328" cy="509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Survivorship</a:t>
            </a:r>
          </a:p>
        </p:txBody>
      </p:sp>
    </p:spTree>
    <p:extLst>
      <p:ext uri="{BB962C8B-B14F-4D97-AF65-F5344CB8AC3E}">
        <p14:creationId xmlns:p14="http://schemas.microsoft.com/office/powerpoint/2010/main" val="331513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C5E3-DCAC-652E-B71A-827E764C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5BC5D5-1A3C-8349-8A05-3982AC543F00}"/>
              </a:ext>
            </a:extLst>
          </p:cNvPr>
          <p:cNvSpPr txBox="1"/>
          <p:nvPr/>
        </p:nvSpPr>
        <p:spPr>
          <a:xfrm>
            <a:off x="507418" y="72347"/>
            <a:ext cx="11177164" cy="924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Female Breast Cancer Rates (age adjusted) by Stage, 1998-2021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0FEF9-B9A4-737E-4A1C-3642EDEEDB6A}"/>
              </a:ext>
            </a:extLst>
          </p:cNvPr>
          <p:cNvSpPr txBox="1"/>
          <p:nvPr/>
        </p:nvSpPr>
        <p:spPr>
          <a:xfrm>
            <a:off x="2543531" y="6230907"/>
            <a:ext cx="6495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84B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Giaquinto et al. CA: A Cancer J Clinicians. 2024; 74 (6): 477-495.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8AF455-72A5-B908-88CA-C302668C2221}"/>
              </a:ext>
            </a:extLst>
          </p:cNvPr>
          <p:cNvGrpSpPr/>
          <p:nvPr/>
        </p:nvGrpSpPr>
        <p:grpSpPr>
          <a:xfrm>
            <a:off x="2859024" y="1132829"/>
            <a:ext cx="5644896" cy="4962144"/>
            <a:chOff x="2999232" y="1097280"/>
            <a:chExt cx="5364480" cy="4632960"/>
          </a:xfrm>
        </p:grpSpPr>
        <p:pic>
          <p:nvPicPr>
            <p:cNvPr id="6" name="Main graphic">
              <a:extLst>
                <a:ext uri="{FF2B5EF4-FFF2-40B4-BE49-F238E27FC236}">
                  <a16:creationId xmlns:a16="http://schemas.microsoft.com/office/drawing/2014/main" id="{132764E9-D9E2-149C-1F21-CEC2DEAF2AF0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052584" y="1142999"/>
              <a:ext cx="5262360" cy="457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A2A217-6909-337C-AD08-D9081A4B7E0B}"/>
                </a:ext>
              </a:extLst>
            </p:cNvPr>
            <p:cNvSpPr/>
            <p:nvPr/>
          </p:nvSpPr>
          <p:spPr>
            <a:xfrm>
              <a:off x="2999232" y="1097280"/>
              <a:ext cx="5364480" cy="463296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822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D6994-2ED6-56A0-2B60-3F1BAAE5F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F4491-B355-71E4-81C4-16ABCFB6CAB2}"/>
              </a:ext>
            </a:extLst>
          </p:cNvPr>
          <p:cNvSpPr txBox="1"/>
          <p:nvPr/>
        </p:nvSpPr>
        <p:spPr>
          <a:xfrm>
            <a:off x="514350" y="400436"/>
            <a:ext cx="9589770" cy="50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 of Cancer Survivorship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455AB-8823-FF66-7D7C-28673D61A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18"/>
          <a:stretch/>
        </p:blipFill>
        <p:spPr>
          <a:xfrm>
            <a:off x="972740" y="909421"/>
            <a:ext cx="10002679" cy="56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5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071B-6739-5E98-AB92-037052C5A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BEFD44-FC6F-0F45-E7EF-6A8E91C15378}"/>
              </a:ext>
            </a:extLst>
          </p:cNvPr>
          <p:cNvSpPr txBox="1"/>
          <p:nvPr/>
        </p:nvSpPr>
        <p:spPr>
          <a:xfrm>
            <a:off x="507418" y="148523"/>
            <a:ext cx="11177164" cy="509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Prevalence of Metastatic Breast Cancer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9083D5-B1AB-2EDD-35A6-0B3BAA2F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698098" y="790306"/>
            <a:ext cx="7274958" cy="5277387"/>
          </a:xfrm>
          <a:prstGeom prst="rect">
            <a:avLst/>
          </a:prstGeom>
          <a:noFill/>
          <a:ln w="28575">
            <a:solidFill>
              <a:srgbClr val="164B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1CDDE-0CC4-A3F7-AC7D-64750C20D52F}"/>
              </a:ext>
            </a:extLst>
          </p:cNvPr>
          <p:cNvSpPr txBox="1"/>
          <p:nvPr/>
        </p:nvSpPr>
        <p:spPr>
          <a:xfrm>
            <a:off x="3145536" y="620042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84B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Mariotto et al. CEBP. 2017; 26 (6): 809-815.</a:t>
            </a:r>
          </a:p>
        </p:txBody>
      </p:sp>
    </p:spTree>
    <p:extLst>
      <p:ext uri="{BB962C8B-B14F-4D97-AF65-F5344CB8AC3E}">
        <p14:creationId xmlns:p14="http://schemas.microsoft.com/office/powerpoint/2010/main" val="179266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8EE997C3A384784F94007B0A05417" ma:contentTypeVersion="4" ma:contentTypeDescription="Create a new document." ma:contentTypeScope="" ma:versionID="4f5d869631e5b204a7972603cd10c724">
  <xsd:schema xmlns:xsd="http://www.w3.org/2001/XMLSchema" xmlns:xs="http://www.w3.org/2001/XMLSchema" xmlns:p="http://schemas.microsoft.com/office/2006/metadata/properties" xmlns:ns3="3fe9d0e0-d13c-4b38-ae56-d31717bc92f8" targetNamespace="http://schemas.microsoft.com/office/2006/metadata/properties" ma:root="true" ma:fieldsID="e079c9b489fdc39f1e7a6a79e5a4e0bf" ns3:_="">
    <xsd:import namespace="3fe9d0e0-d13c-4b38-ae56-d31717bc92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9d0e0-d13c-4b38-ae56-d31717bc9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7DAC14-4A0B-4547-9464-F666E1DCEC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040860-82C0-49FD-805D-548C6EE079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9d0e0-d13c-4b38-ae56-d31717bc9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B80CFC-131E-4248-8D7A-7CB90647C9E4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fe9d0e0-d13c-4b38-ae56-d31717bc92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36264</TotalTime>
  <Words>2858</Words>
  <Application>Microsoft Office PowerPoint</Application>
  <PresentationFormat>Widescreen</PresentationFormat>
  <Paragraphs>326</Paragraphs>
  <Slides>33</Slides>
  <Notes>26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Source Sans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Medical 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Andie Ray</dc:creator>
  <cp:lastModifiedBy>Peter Gray</cp:lastModifiedBy>
  <cp:revision>522</cp:revision>
  <dcterms:created xsi:type="dcterms:W3CDTF">2020-04-14T11:46:27Z</dcterms:created>
  <dcterms:modified xsi:type="dcterms:W3CDTF">2025-11-06T02:45:39Z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-411157085</vt:i4>
  </property>
  <property fmtid="{D5CDD505-2E9C-101B-9397-08002B2CF9AE}" pid="3" name="_NewReviewCycle">
    <vt:lpwstr/>
  </property>
  <property fmtid="{D5CDD505-2E9C-101B-9397-08002B2CF9AE}" pid="4" name="_EmailSubject">
    <vt:lpwstr>SCOR Presentation Template</vt:lpwstr>
  </property>
  <property fmtid="{D5CDD505-2E9C-101B-9397-08002B2CF9AE}" pid="5" name="_AuthorEmail">
    <vt:lpwstr>rinder@musc.edu</vt:lpwstr>
  </property>
  <property fmtid="{D5CDD505-2E9C-101B-9397-08002B2CF9AE}" pid="6" name="_AuthorEmailDisplayName">
    <vt:lpwstr>Rinder, Dan</vt:lpwstr>
  </property>
  <property fmtid="{D5CDD505-2E9C-101B-9397-08002B2CF9AE}" pid="7" name="_PreviousAdHocReviewCycleID">
    <vt:i4>175242179</vt:i4>
  </property>
  <property fmtid="{D5CDD505-2E9C-101B-9397-08002B2CF9AE}" pid="8" name="ContentTypeId">
    <vt:lpwstr>0x0101000EB8EE997C3A384784F94007B0A05417</vt:lpwstr>
  </property>
</Properties>
</file>