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FF5FE_7B039582.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4295" r:id="rId3"/>
    <p:sldMasterId id="2147485050" r:id="rId4"/>
  </p:sldMasterIdLst>
  <p:notesMasterIdLst>
    <p:notesMasterId r:id="rId48"/>
  </p:notesMasterIdLst>
  <p:handoutMasterIdLst>
    <p:handoutMasterId r:id="rId49"/>
  </p:handoutMasterIdLst>
  <p:sldIdLst>
    <p:sldId id="13271" r:id="rId5"/>
    <p:sldId id="2147481084" r:id="rId6"/>
    <p:sldId id="13270" r:id="rId7"/>
    <p:sldId id="2147481087" r:id="rId8"/>
    <p:sldId id="2147481085" r:id="rId9"/>
    <p:sldId id="2147481091" r:id="rId10"/>
    <p:sldId id="2147481090" r:id="rId11"/>
    <p:sldId id="2147481088" r:id="rId12"/>
    <p:sldId id="2147471193" r:id="rId13"/>
    <p:sldId id="13253" r:id="rId14"/>
    <p:sldId id="13247" r:id="rId15"/>
    <p:sldId id="13294" r:id="rId16"/>
    <p:sldId id="1417" r:id="rId17"/>
    <p:sldId id="834" r:id="rId18"/>
    <p:sldId id="13276" r:id="rId19"/>
    <p:sldId id="13279" r:id="rId20"/>
    <p:sldId id="829" r:id="rId21"/>
    <p:sldId id="2147481089" r:id="rId22"/>
    <p:sldId id="2147471185" r:id="rId23"/>
    <p:sldId id="2147471186" r:id="rId24"/>
    <p:sldId id="894" r:id="rId25"/>
    <p:sldId id="600" r:id="rId26"/>
    <p:sldId id="2147481086" r:id="rId27"/>
    <p:sldId id="11105" r:id="rId28"/>
    <p:sldId id="340" r:id="rId29"/>
    <p:sldId id="2147481082" r:id="rId30"/>
    <p:sldId id="2147471187" r:id="rId31"/>
    <p:sldId id="2147471195" r:id="rId32"/>
    <p:sldId id="11081" r:id="rId33"/>
    <p:sldId id="2147481077" r:id="rId34"/>
    <p:sldId id="2147472242" r:id="rId35"/>
    <p:sldId id="2147481081" r:id="rId36"/>
    <p:sldId id="2147479389" r:id="rId37"/>
    <p:sldId id="2147481083" r:id="rId38"/>
    <p:sldId id="271" r:id="rId39"/>
    <p:sldId id="2147472498" r:id="rId40"/>
    <p:sldId id="2147481080" r:id="rId41"/>
    <p:sldId id="2147481079" r:id="rId42"/>
    <p:sldId id="2147481078" r:id="rId43"/>
    <p:sldId id="2147480863" r:id="rId44"/>
    <p:sldId id="2147481069" r:id="rId45"/>
    <p:sldId id="2147471190" r:id="rId46"/>
    <p:sldId id="2147481092" r:id="rId4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457200" rtl="0" eaLnBrk="1" latinLnBrk="0" hangingPunct="1">
      <a:defRPr sz="2400" kern="1200">
        <a:solidFill>
          <a:schemeClr val="tx1"/>
        </a:solidFill>
        <a:latin typeface="Times New Roman" charset="0"/>
        <a:ea typeface="+mn-ea"/>
        <a:cs typeface="+mn-cs"/>
      </a:defRPr>
    </a:lvl6pPr>
    <a:lvl7pPr marL="2743200" algn="l" defTabSz="457200" rtl="0" eaLnBrk="1" latinLnBrk="0" hangingPunct="1">
      <a:defRPr sz="2400" kern="1200">
        <a:solidFill>
          <a:schemeClr val="tx1"/>
        </a:solidFill>
        <a:latin typeface="Times New Roman" charset="0"/>
        <a:ea typeface="+mn-ea"/>
        <a:cs typeface="+mn-cs"/>
      </a:defRPr>
    </a:lvl7pPr>
    <a:lvl8pPr marL="3200400" algn="l" defTabSz="457200" rtl="0" eaLnBrk="1" latinLnBrk="0" hangingPunct="1">
      <a:defRPr sz="2400" kern="1200">
        <a:solidFill>
          <a:schemeClr val="tx1"/>
        </a:solidFill>
        <a:latin typeface="Times New Roman" charset="0"/>
        <a:ea typeface="+mn-ea"/>
        <a:cs typeface="+mn-cs"/>
      </a:defRPr>
    </a:lvl8pPr>
    <a:lvl9pPr marL="3657600" algn="l" defTabSz="4572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40" userDrawn="1">
          <p15:clr>
            <a:srgbClr val="A4A3A4"/>
          </p15:clr>
        </p15:guide>
        <p15:guide id="3" orient="horz" pos="7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0284CE-9700-9498-5DA7-3801C9BFC00E}" name="Susan Peck" initials="SP" userId="904e0207acc3a1a6"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im Farina-Graham" initials="KF" lastIdx="10" clrIdx="0"/>
  <p:cmAuthor id="2" name="Joseph Sparano" initials="JS" lastIdx="1" clrIdx="1">
    <p:extLst>
      <p:ext uri="{19B8F6BF-5375-455C-9EA6-DF929625EA0E}">
        <p15:presenceInfo xmlns:p15="http://schemas.microsoft.com/office/powerpoint/2012/main" userId="S::jsparano@montefiore.org::92aa3982-2ed6-4668-be0a-73af863e74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20" autoAdjust="0"/>
    <p:restoredTop sz="96405" autoAdjust="0"/>
  </p:normalViewPr>
  <p:slideViewPr>
    <p:cSldViewPr>
      <p:cViewPr varScale="1">
        <p:scale>
          <a:sx n="72" d="100"/>
          <a:sy n="72" d="100"/>
        </p:scale>
        <p:origin x="552" y="283"/>
      </p:cViewPr>
      <p:guideLst>
        <p:guide orient="horz" pos="528"/>
        <p:guide pos="3840"/>
        <p:guide orient="horz" pos="7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2" d="100"/>
        <a:sy n="5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omments/modernComment_7FFFF5FE_7B039582.xml><?xml version="1.0" encoding="utf-8"?>
<p188:cmLst xmlns:a="http://schemas.openxmlformats.org/drawingml/2006/main" xmlns:r="http://schemas.openxmlformats.org/officeDocument/2006/relationships" xmlns:p188="http://schemas.microsoft.com/office/powerpoint/2018/8/main">
  <p188:cm id="{3F039A59-B44A-45F3-BBDF-44A06CF68053}" authorId="{AF0284CE-9700-9498-5DA7-3801C9BFC00E}" created="2025-11-04T17:50:15.923">
    <ac:deMkLst xmlns:ac="http://schemas.microsoft.com/office/drawing/2013/main/command">
      <pc:docMk xmlns:pc="http://schemas.microsoft.com/office/powerpoint/2013/main/command"/>
      <pc:sldMk xmlns:pc="http://schemas.microsoft.com/office/powerpoint/2013/main/command" cId="2063832450" sldId="2147481086"/>
      <ac:graphicFrameMk id="9" creationId="{49F4D254-4936-EE11-5CCA-35222C4AD449}"/>
    </ac:deMkLst>
    <p188:txBody>
      <a:bodyPr/>
      <a:lstStyle/>
      <a:p>
        <a:r>
          <a:rPr lang="en-US"/>
          <a:t>Should include toxicities at least for gedatolisib</a:t>
        </a:r>
      </a:p>
    </p188:txBody>
  </p188:cm>
  <p188:cm id="{579B27B0-9283-4C0C-B703-4A19AEF566CF}" authorId="{AF0284CE-9700-9498-5DA7-3801C9BFC00E}" created="2025-11-04T17:50:33.544">
    <ac:txMkLst xmlns:ac="http://schemas.microsoft.com/office/drawing/2013/main/command">
      <pc:docMk xmlns:pc="http://schemas.microsoft.com/office/powerpoint/2013/main/command"/>
      <pc:sldMk xmlns:pc="http://schemas.microsoft.com/office/powerpoint/2013/main/command" cId="2063832450" sldId="2147481086"/>
      <ac:graphicFrameMk id="9" creationId="{49F4D254-4936-EE11-5CCA-35222C4AD449}"/>
      <ac:tblMk/>
      <ac:tcMk rowId="3762567433" colId="369470176"/>
      <ac:txMk cp="0" len="11">
        <ac:context len="12" hash="2506427358"/>
      </ac:txMk>
    </ac:txMkLst>
    <p188:pos x="7035800" y="3545818"/>
    <p188:txBody>
      <a:bodyPr/>
      <a:lstStyle/>
      <a:p>
        <a:r>
          <a:rPr lang="en-US"/>
          <a:t>Shouldn’t this be first-line?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3A104C-5700-CB4D-96CE-D41D3C377A1E}" type="doc">
      <dgm:prSet loTypeId="urn:microsoft.com/office/officeart/2005/8/layout/process2" loCatId="" qsTypeId="urn:microsoft.com/office/officeart/2005/8/quickstyle/simple1" qsCatId="simple" csTypeId="urn:microsoft.com/office/officeart/2005/8/colors/accent1_2" csCatId="accent1" phldr="1"/>
      <dgm:spPr/>
    </dgm:pt>
    <dgm:pt modelId="{EA6B0020-262B-1F40-979D-A399B0DE43D7}">
      <dgm:prSet phldrT="[Text]" custT="1"/>
      <dgm:spPr/>
      <dgm:t>
        <a:bodyPr/>
        <a:lstStyle/>
        <a:p>
          <a:r>
            <a:rPr lang="en-US" sz="2000" dirty="0"/>
            <a:t>Relapse </a:t>
          </a:r>
          <a:r>
            <a:rPr lang="en-US" sz="2000" baseline="0" dirty="0"/>
            <a:t>on Aromatase Inhibitor</a:t>
          </a:r>
          <a:endParaRPr lang="en-US" sz="2000" dirty="0"/>
        </a:p>
      </dgm:t>
    </dgm:pt>
    <dgm:pt modelId="{9FDABAD1-BF87-B84C-BB9C-5E66D4AFD208}" type="parTrans" cxnId="{A55C8879-D471-7A43-83DA-3C1844122D06}">
      <dgm:prSet/>
      <dgm:spPr/>
      <dgm:t>
        <a:bodyPr/>
        <a:lstStyle/>
        <a:p>
          <a:endParaRPr lang="en-US"/>
        </a:p>
      </dgm:t>
    </dgm:pt>
    <dgm:pt modelId="{99A93035-61A6-8E4D-B197-F32D230434CC}" type="sibTrans" cxnId="{A55C8879-D471-7A43-83DA-3C1844122D06}">
      <dgm:prSet/>
      <dgm:spPr/>
      <dgm:t>
        <a:bodyPr/>
        <a:lstStyle/>
        <a:p>
          <a:endParaRPr lang="en-US" dirty="0"/>
        </a:p>
      </dgm:t>
    </dgm:pt>
    <dgm:pt modelId="{54B4435A-024F-6840-9168-BC5D76F02DFA}">
      <dgm:prSet phldrT="[Text]" custT="1"/>
      <dgm:spPr/>
      <dgm:t>
        <a:bodyPr/>
        <a:lstStyle/>
        <a:p>
          <a:r>
            <a:rPr lang="en-US" sz="1800" dirty="0"/>
            <a:t>Fulvestrant *</a:t>
          </a:r>
        </a:p>
      </dgm:t>
    </dgm:pt>
    <dgm:pt modelId="{E98F4E78-58CB-1049-B8C2-193822122C1E}" type="parTrans" cxnId="{75959F99-FA37-074F-BC41-1DC535C49A1E}">
      <dgm:prSet/>
      <dgm:spPr/>
      <dgm:t>
        <a:bodyPr/>
        <a:lstStyle/>
        <a:p>
          <a:endParaRPr lang="en-US"/>
        </a:p>
      </dgm:t>
    </dgm:pt>
    <dgm:pt modelId="{77F4DFF8-830C-0047-A1E3-E776E6E22F76}" type="sibTrans" cxnId="{75959F99-FA37-074F-BC41-1DC535C49A1E}">
      <dgm:prSet/>
      <dgm:spPr/>
      <dgm:t>
        <a:bodyPr/>
        <a:lstStyle/>
        <a:p>
          <a:endParaRPr lang="en-US"/>
        </a:p>
      </dgm:t>
    </dgm:pt>
    <dgm:pt modelId="{7DE09788-0F43-2141-BDE9-66617A86969F}" type="pres">
      <dgm:prSet presAssocID="{643A104C-5700-CB4D-96CE-D41D3C377A1E}" presName="linearFlow" presStyleCnt="0">
        <dgm:presLayoutVars>
          <dgm:resizeHandles val="exact"/>
        </dgm:presLayoutVars>
      </dgm:prSet>
      <dgm:spPr/>
    </dgm:pt>
    <dgm:pt modelId="{2A95A487-7DD7-A541-9C2B-39BC7F2ECAD9}" type="pres">
      <dgm:prSet presAssocID="{EA6B0020-262B-1F40-979D-A399B0DE43D7}" presName="node" presStyleLbl="node1" presStyleIdx="0" presStyleCnt="2" custLinFactNeighborX="388" custLinFactNeighborY="11499">
        <dgm:presLayoutVars>
          <dgm:bulletEnabled val="1"/>
        </dgm:presLayoutVars>
      </dgm:prSet>
      <dgm:spPr/>
    </dgm:pt>
    <dgm:pt modelId="{C3BA3C59-B60F-B043-8524-440A3A83CC41}" type="pres">
      <dgm:prSet presAssocID="{99A93035-61A6-8E4D-B197-F32D230434CC}" presName="sibTrans" presStyleLbl="sibTrans2D1" presStyleIdx="0" presStyleCnt="1"/>
      <dgm:spPr/>
    </dgm:pt>
    <dgm:pt modelId="{97C7C9DA-72DE-D941-AF87-6D3D1D657E27}" type="pres">
      <dgm:prSet presAssocID="{99A93035-61A6-8E4D-B197-F32D230434CC}" presName="connectorText" presStyleLbl="sibTrans2D1" presStyleIdx="0" presStyleCnt="1"/>
      <dgm:spPr/>
    </dgm:pt>
    <dgm:pt modelId="{1D92ADE8-3AC4-1141-8F18-8DA9D2742E7A}" type="pres">
      <dgm:prSet presAssocID="{54B4435A-024F-6840-9168-BC5D76F02DFA}" presName="node" presStyleLbl="node1" presStyleIdx="1" presStyleCnt="2" custScaleX="115044" custLinFactNeighborX="9775" custLinFactNeighborY="-927">
        <dgm:presLayoutVars>
          <dgm:bulletEnabled val="1"/>
        </dgm:presLayoutVars>
      </dgm:prSet>
      <dgm:spPr/>
    </dgm:pt>
  </dgm:ptLst>
  <dgm:cxnLst>
    <dgm:cxn modelId="{33037714-CF12-6841-9F61-EDD0B96287D3}" type="presOf" srcId="{99A93035-61A6-8E4D-B197-F32D230434CC}" destId="{C3BA3C59-B60F-B043-8524-440A3A83CC41}" srcOrd="0" destOrd="0" presId="urn:microsoft.com/office/officeart/2005/8/layout/process2"/>
    <dgm:cxn modelId="{C714E526-FE5E-CC41-8EEB-65E0A03DB885}" type="presOf" srcId="{643A104C-5700-CB4D-96CE-D41D3C377A1E}" destId="{7DE09788-0F43-2141-BDE9-66617A86969F}" srcOrd="0" destOrd="0" presId="urn:microsoft.com/office/officeart/2005/8/layout/process2"/>
    <dgm:cxn modelId="{A55C8879-D471-7A43-83DA-3C1844122D06}" srcId="{643A104C-5700-CB4D-96CE-D41D3C377A1E}" destId="{EA6B0020-262B-1F40-979D-A399B0DE43D7}" srcOrd="0" destOrd="0" parTransId="{9FDABAD1-BF87-B84C-BB9C-5E66D4AFD208}" sibTransId="{99A93035-61A6-8E4D-B197-F32D230434CC}"/>
    <dgm:cxn modelId="{1404AD7C-8E8D-2D4E-A4FB-47BC592CEB1C}" type="presOf" srcId="{99A93035-61A6-8E4D-B197-F32D230434CC}" destId="{97C7C9DA-72DE-D941-AF87-6D3D1D657E27}" srcOrd="1" destOrd="0" presId="urn:microsoft.com/office/officeart/2005/8/layout/process2"/>
    <dgm:cxn modelId="{75959F99-FA37-074F-BC41-1DC535C49A1E}" srcId="{643A104C-5700-CB4D-96CE-D41D3C377A1E}" destId="{54B4435A-024F-6840-9168-BC5D76F02DFA}" srcOrd="1" destOrd="0" parTransId="{E98F4E78-58CB-1049-B8C2-193822122C1E}" sibTransId="{77F4DFF8-830C-0047-A1E3-E776E6E22F76}"/>
    <dgm:cxn modelId="{AA42F29C-85A1-CE4B-A53F-B290FD98AB51}" type="presOf" srcId="{EA6B0020-262B-1F40-979D-A399B0DE43D7}" destId="{2A95A487-7DD7-A541-9C2B-39BC7F2ECAD9}" srcOrd="0" destOrd="0" presId="urn:microsoft.com/office/officeart/2005/8/layout/process2"/>
    <dgm:cxn modelId="{CDD614E0-AF4A-0D48-BFE2-A867DE504E13}" type="presOf" srcId="{54B4435A-024F-6840-9168-BC5D76F02DFA}" destId="{1D92ADE8-3AC4-1141-8F18-8DA9D2742E7A}" srcOrd="0" destOrd="0" presId="urn:microsoft.com/office/officeart/2005/8/layout/process2"/>
    <dgm:cxn modelId="{4CF4F843-4ADF-1843-B983-C8CCE975C53F}" type="presParOf" srcId="{7DE09788-0F43-2141-BDE9-66617A86969F}" destId="{2A95A487-7DD7-A541-9C2B-39BC7F2ECAD9}" srcOrd="0" destOrd="0" presId="urn:microsoft.com/office/officeart/2005/8/layout/process2"/>
    <dgm:cxn modelId="{B7AD185A-338E-F848-ABA0-066E4E577DD1}" type="presParOf" srcId="{7DE09788-0F43-2141-BDE9-66617A86969F}" destId="{C3BA3C59-B60F-B043-8524-440A3A83CC41}" srcOrd="1" destOrd="0" presId="urn:microsoft.com/office/officeart/2005/8/layout/process2"/>
    <dgm:cxn modelId="{02D90287-1BF4-1140-B6CE-E52A893F93BF}" type="presParOf" srcId="{C3BA3C59-B60F-B043-8524-440A3A83CC41}" destId="{97C7C9DA-72DE-D941-AF87-6D3D1D657E27}" srcOrd="0" destOrd="0" presId="urn:microsoft.com/office/officeart/2005/8/layout/process2"/>
    <dgm:cxn modelId="{77327C77-B43F-0246-A93B-0C6544833CC2}" type="presParOf" srcId="{7DE09788-0F43-2141-BDE9-66617A86969F}" destId="{1D92ADE8-3AC4-1141-8F18-8DA9D2742E7A}"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3A104C-5700-CB4D-96CE-D41D3C377A1E}" type="doc">
      <dgm:prSet loTypeId="urn:microsoft.com/office/officeart/2005/8/layout/process2" loCatId="" qsTypeId="urn:microsoft.com/office/officeart/2005/8/quickstyle/simple1" qsCatId="simple" csTypeId="urn:microsoft.com/office/officeart/2005/8/colors/accent1_2" csCatId="accent1" phldr="1"/>
      <dgm:spPr/>
    </dgm:pt>
    <dgm:pt modelId="{EA6B0020-262B-1F40-979D-A399B0DE43D7}">
      <dgm:prSet phldrT="[Text]" custT="1"/>
      <dgm:spPr/>
      <dgm:t>
        <a:bodyPr/>
        <a:lstStyle/>
        <a:p>
          <a:r>
            <a:rPr lang="en-US" sz="2000" dirty="0"/>
            <a:t>Relapse</a:t>
          </a:r>
          <a:r>
            <a:rPr lang="en-US" sz="2000" baseline="0" dirty="0"/>
            <a:t> on Tamoxifen </a:t>
          </a:r>
          <a:endParaRPr lang="en-US" sz="2000" dirty="0"/>
        </a:p>
      </dgm:t>
    </dgm:pt>
    <dgm:pt modelId="{9FDABAD1-BF87-B84C-BB9C-5E66D4AFD208}" type="parTrans" cxnId="{A55C8879-D471-7A43-83DA-3C1844122D06}">
      <dgm:prSet/>
      <dgm:spPr/>
      <dgm:t>
        <a:bodyPr/>
        <a:lstStyle/>
        <a:p>
          <a:endParaRPr lang="en-US"/>
        </a:p>
      </dgm:t>
    </dgm:pt>
    <dgm:pt modelId="{99A93035-61A6-8E4D-B197-F32D230434CC}" type="sibTrans" cxnId="{A55C8879-D471-7A43-83DA-3C1844122D06}">
      <dgm:prSet/>
      <dgm:spPr/>
      <dgm:t>
        <a:bodyPr/>
        <a:lstStyle/>
        <a:p>
          <a:endParaRPr lang="en-US" dirty="0"/>
        </a:p>
      </dgm:t>
    </dgm:pt>
    <dgm:pt modelId="{54B4435A-024F-6840-9168-BC5D76F02DFA}">
      <dgm:prSet phldrT="[Text]" custT="1"/>
      <dgm:spPr/>
      <dgm:t>
        <a:bodyPr/>
        <a:lstStyle/>
        <a:p>
          <a:endParaRPr lang="en-US" sz="1800" dirty="0"/>
        </a:p>
        <a:p>
          <a:r>
            <a:rPr lang="en-US" sz="1800" dirty="0"/>
            <a:t>Aromatase Inhibitor*</a:t>
          </a:r>
        </a:p>
        <a:p>
          <a:endParaRPr lang="en-US" sz="1800" dirty="0"/>
        </a:p>
      </dgm:t>
    </dgm:pt>
    <dgm:pt modelId="{E98F4E78-58CB-1049-B8C2-193822122C1E}" type="parTrans" cxnId="{75959F99-FA37-074F-BC41-1DC535C49A1E}">
      <dgm:prSet/>
      <dgm:spPr/>
      <dgm:t>
        <a:bodyPr/>
        <a:lstStyle/>
        <a:p>
          <a:endParaRPr lang="en-US"/>
        </a:p>
      </dgm:t>
    </dgm:pt>
    <dgm:pt modelId="{77F4DFF8-830C-0047-A1E3-E776E6E22F76}" type="sibTrans" cxnId="{75959F99-FA37-074F-BC41-1DC535C49A1E}">
      <dgm:prSet/>
      <dgm:spPr/>
      <dgm:t>
        <a:bodyPr/>
        <a:lstStyle/>
        <a:p>
          <a:endParaRPr lang="en-US" dirty="0"/>
        </a:p>
      </dgm:t>
    </dgm:pt>
    <dgm:pt modelId="{8B0E903C-0550-ED4D-B203-D35CAD20D2F7}">
      <dgm:prSet phldrT="[Text]" custT="1"/>
      <dgm:spPr/>
      <dgm:t>
        <a:bodyPr/>
        <a:lstStyle/>
        <a:p>
          <a:r>
            <a:rPr lang="en-US" sz="1800" dirty="0"/>
            <a:t>Fulvestrant* or</a:t>
          </a:r>
        </a:p>
        <a:p>
          <a:r>
            <a:rPr lang="en-US" sz="1800" dirty="0"/>
            <a:t> Oral SERD**</a:t>
          </a:r>
        </a:p>
      </dgm:t>
    </dgm:pt>
    <dgm:pt modelId="{B74796A1-7F76-5844-BF7F-4E80A1E6A1E8}" type="parTrans" cxnId="{58442DA7-ED58-CF4F-ABEB-4716283D9020}">
      <dgm:prSet/>
      <dgm:spPr/>
      <dgm:t>
        <a:bodyPr/>
        <a:lstStyle/>
        <a:p>
          <a:endParaRPr lang="en-US"/>
        </a:p>
      </dgm:t>
    </dgm:pt>
    <dgm:pt modelId="{B4B83186-75B1-0A42-AB5C-CDC2853D24A8}" type="sibTrans" cxnId="{58442DA7-ED58-CF4F-ABEB-4716283D9020}">
      <dgm:prSet/>
      <dgm:spPr/>
      <dgm:t>
        <a:bodyPr/>
        <a:lstStyle/>
        <a:p>
          <a:endParaRPr lang="en-US"/>
        </a:p>
      </dgm:t>
    </dgm:pt>
    <dgm:pt modelId="{7DE09788-0F43-2141-BDE9-66617A86969F}" type="pres">
      <dgm:prSet presAssocID="{643A104C-5700-CB4D-96CE-D41D3C377A1E}" presName="linearFlow" presStyleCnt="0">
        <dgm:presLayoutVars>
          <dgm:resizeHandles val="exact"/>
        </dgm:presLayoutVars>
      </dgm:prSet>
      <dgm:spPr/>
    </dgm:pt>
    <dgm:pt modelId="{2A95A487-7DD7-A541-9C2B-39BC7F2ECAD9}" type="pres">
      <dgm:prSet presAssocID="{EA6B0020-262B-1F40-979D-A399B0DE43D7}" presName="node" presStyleLbl="node1" presStyleIdx="0" presStyleCnt="3" custLinFactNeighborX="4115" custLinFactNeighborY="11036">
        <dgm:presLayoutVars>
          <dgm:bulletEnabled val="1"/>
        </dgm:presLayoutVars>
      </dgm:prSet>
      <dgm:spPr/>
    </dgm:pt>
    <dgm:pt modelId="{C3BA3C59-B60F-B043-8524-440A3A83CC41}" type="pres">
      <dgm:prSet presAssocID="{99A93035-61A6-8E4D-B197-F32D230434CC}" presName="sibTrans" presStyleLbl="sibTrans2D1" presStyleIdx="0" presStyleCnt="2"/>
      <dgm:spPr/>
    </dgm:pt>
    <dgm:pt modelId="{97C7C9DA-72DE-D941-AF87-6D3D1D657E27}" type="pres">
      <dgm:prSet presAssocID="{99A93035-61A6-8E4D-B197-F32D230434CC}" presName="connectorText" presStyleLbl="sibTrans2D1" presStyleIdx="0" presStyleCnt="2"/>
      <dgm:spPr/>
    </dgm:pt>
    <dgm:pt modelId="{1D92ADE8-3AC4-1141-8F18-8DA9D2742E7A}" type="pres">
      <dgm:prSet presAssocID="{54B4435A-024F-6840-9168-BC5D76F02DFA}" presName="node" presStyleLbl="node1" presStyleIdx="1" presStyleCnt="3" custScaleX="107371" custLinFactNeighborX="4295" custLinFactNeighborY="-7896">
        <dgm:presLayoutVars>
          <dgm:bulletEnabled val="1"/>
        </dgm:presLayoutVars>
      </dgm:prSet>
      <dgm:spPr/>
    </dgm:pt>
    <dgm:pt modelId="{D3BADE82-94DE-E343-9D01-9B77B6F87307}" type="pres">
      <dgm:prSet presAssocID="{77F4DFF8-830C-0047-A1E3-E776E6E22F76}" presName="sibTrans" presStyleLbl="sibTrans2D1" presStyleIdx="1" presStyleCnt="2"/>
      <dgm:spPr/>
    </dgm:pt>
    <dgm:pt modelId="{883C8B4F-F0DF-E846-A76B-B5950086FAA6}" type="pres">
      <dgm:prSet presAssocID="{77F4DFF8-830C-0047-A1E3-E776E6E22F76}" presName="connectorText" presStyleLbl="sibTrans2D1" presStyleIdx="1" presStyleCnt="2"/>
      <dgm:spPr/>
    </dgm:pt>
    <dgm:pt modelId="{8EF55491-148F-494B-BBC7-D8CC3AD9BE5D}" type="pres">
      <dgm:prSet presAssocID="{8B0E903C-0550-ED4D-B203-D35CAD20D2F7}" presName="node" presStyleLbl="node1" presStyleIdx="2" presStyleCnt="3" custLinFactNeighborX="4115" custLinFactNeighborY="-903">
        <dgm:presLayoutVars>
          <dgm:bulletEnabled val="1"/>
        </dgm:presLayoutVars>
      </dgm:prSet>
      <dgm:spPr/>
    </dgm:pt>
  </dgm:ptLst>
  <dgm:cxnLst>
    <dgm:cxn modelId="{33037714-CF12-6841-9F61-EDD0B96287D3}" type="presOf" srcId="{99A93035-61A6-8E4D-B197-F32D230434CC}" destId="{C3BA3C59-B60F-B043-8524-440A3A83CC41}" srcOrd="0" destOrd="0" presId="urn:microsoft.com/office/officeart/2005/8/layout/process2"/>
    <dgm:cxn modelId="{C714E526-FE5E-CC41-8EEB-65E0A03DB885}" type="presOf" srcId="{643A104C-5700-CB4D-96CE-D41D3C377A1E}" destId="{7DE09788-0F43-2141-BDE9-66617A86969F}" srcOrd="0" destOrd="0" presId="urn:microsoft.com/office/officeart/2005/8/layout/process2"/>
    <dgm:cxn modelId="{A55C8879-D471-7A43-83DA-3C1844122D06}" srcId="{643A104C-5700-CB4D-96CE-D41D3C377A1E}" destId="{EA6B0020-262B-1F40-979D-A399B0DE43D7}" srcOrd="0" destOrd="0" parTransId="{9FDABAD1-BF87-B84C-BB9C-5E66D4AFD208}" sibTransId="{99A93035-61A6-8E4D-B197-F32D230434CC}"/>
    <dgm:cxn modelId="{1404AD7C-8E8D-2D4E-A4FB-47BC592CEB1C}" type="presOf" srcId="{99A93035-61A6-8E4D-B197-F32D230434CC}" destId="{97C7C9DA-72DE-D941-AF87-6D3D1D657E27}" srcOrd="1" destOrd="0" presId="urn:microsoft.com/office/officeart/2005/8/layout/process2"/>
    <dgm:cxn modelId="{44DE1E95-D88E-B045-835C-0387DBCFCC90}" type="presOf" srcId="{77F4DFF8-830C-0047-A1E3-E776E6E22F76}" destId="{883C8B4F-F0DF-E846-A76B-B5950086FAA6}" srcOrd="1" destOrd="0" presId="urn:microsoft.com/office/officeart/2005/8/layout/process2"/>
    <dgm:cxn modelId="{75959F99-FA37-074F-BC41-1DC535C49A1E}" srcId="{643A104C-5700-CB4D-96CE-D41D3C377A1E}" destId="{54B4435A-024F-6840-9168-BC5D76F02DFA}" srcOrd="1" destOrd="0" parTransId="{E98F4E78-58CB-1049-B8C2-193822122C1E}" sibTransId="{77F4DFF8-830C-0047-A1E3-E776E6E22F76}"/>
    <dgm:cxn modelId="{AA42F29C-85A1-CE4B-A53F-B290FD98AB51}" type="presOf" srcId="{EA6B0020-262B-1F40-979D-A399B0DE43D7}" destId="{2A95A487-7DD7-A541-9C2B-39BC7F2ECAD9}" srcOrd="0" destOrd="0" presId="urn:microsoft.com/office/officeart/2005/8/layout/process2"/>
    <dgm:cxn modelId="{58442DA7-ED58-CF4F-ABEB-4716283D9020}" srcId="{643A104C-5700-CB4D-96CE-D41D3C377A1E}" destId="{8B0E903C-0550-ED4D-B203-D35CAD20D2F7}" srcOrd="2" destOrd="0" parTransId="{B74796A1-7F76-5844-BF7F-4E80A1E6A1E8}" sibTransId="{B4B83186-75B1-0A42-AB5C-CDC2853D24A8}"/>
    <dgm:cxn modelId="{20D795A7-BEE9-D344-8E03-41DE449E1331}" type="presOf" srcId="{77F4DFF8-830C-0047-A1E3-E776E6E22F76}" destId="{D3BADE82-94DE-E343-9D01-9B77B6F87307}" srcOrd="0" destOrd="0" presId="urn:microsoft.com/office/officeart/2005/8/layout/process2"/>
    <dgm:cxn modelId="{8C3594D4-B563-7B43-84F7-28539E281EC4}" type="presOf" srcId="{8B0E903C-0550-ED4D-B203-D35CAD20D2F7}" destId="{8EF55491-148F-494B-BBC7-D8CC3AD9BE5D}" srcOrd="0" destOrd="0" presId="urn:microsoft.com/office/officeart/2005/8/layout/process2"/>
    <dgm:cxn modelId="{CDD614E0-AF4A-0D48-BFE2-A867DE504E13}" type="presOf" srcId="{54B4435A-024F-6840-9168-BC5D76F02DFA}" destId="{1D92ADE8-3AC4-1141-8F18-8DA9D2742E7A}" srcOrd="0" destOrd="0" presId="urn:microsoft.com/office/officeart/2005/8/layout/process2"/>
    <dgm:cxn modelId="{4CF4F843-4ADF-1843-B983-C8CCE975C53F}" type="presParOf" srcId="{7DE09788-0F43-2141-BDE9-66617A86969F}" destId="{2A95A487-7DD7-A541-9C2B-39BC7F2ECAD9}" srcOrd="0" destOrd="0" presId="urn:microsoft.com/office/officeart/2005/8/layout/process2"/>
    <dgm:cxn modelId="{B7AD185A-338E-F848-ABA0-066E4E577DD1}" type="presParOf" srcId="{7DE09788-0F43-2141-BDE9-66617A86969F}" destId="{C3BA3C59-B60F-B043-8524-440A3A83CC41}" srcOrd="1" destOrd="0" presId="urn:microsoft.com/office/officeart/2005/8/layout/process2"/>
    <dgm:cxn modelId="{02D90287-1BF4-1140-B6CE-E52A893F93BF}" type="presParOf" srcId="{C3BA3C59-B60F-B043-8524-440A3A83CC41}" destId="{97C7C9DA-72DE-D941-AF87-6D3D1D657E27}" srcOrd="0" destOrd="0" presId="urn:microsoft.com/office/officeart/2005/8/layout/process2"/>
    <dgm:cxn modelId="{77327C77-B43F-0246-A93B-0C6544833CC2}" type="presParOf" srcId="{7DE09788-0F43-2141-BDE9-66617A86969F}" destId="{1D92ADE8-3AC4-1141-8F18-8DA9D2742E7A}" srcOrd="2" destOrd="0" presId="urn:microsoft.com/office/officeart/2005/8/layout/process2"/>
    <dgm:cxn modelId="{CDAEA48C-C610-B344-B226-7EE865EFF085}" type="presParOf" srcId="{7DE09788-0F43-2141-BDE9-66617A86969F}" destId="{D3BADE82-94DE-E343-9D01-9B77B6F87307}" srcOrd="3" destOrd="0" presId="urn:microsoft.com/office/officeart/2005/8/layout/process2"/>
    <dgm:cxn modelId="{AF0A5A4A-CC27-8E46-A390-0F0F29015BEC}" type="presParOf" srcId="{D3BADE82-94DE-E343-9D01-9B77B6F87307}" destId="{883C8B4F-F0DF-E846-A76B-B5950086FAA6}" srcOrd="0" destOrd="0" presId="urn:microsoft.com/office/officeart/2005/8/layout/process2"/>
    <dgm:cxn modelId="{5B4E64A5-2572-EF43-A4C2-70A839A58F73}" type="presParOf" srcId="{7DE09788-0F43-2141-BDE9-66617A86969F}" destId="{8EF55491-148F-494B-BBC7-D8CC3AD9BE5D}"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3A104C-5700-CB4D-96CE-D41D3C377A1E}" type="doc">
      <dgm:prSet loTypeId="urn:microsoft.com/office/officeart/2005/8/layout/process2" loCatId="" qsTypeId="urn:microsoft.com/office/officeart/2005/8/quickstyle/simple1" qsCatId="simple" csTypeId="urn:microsoft.com/office/officeart/2005/8/colors/accent1_2" csCatId="accent1" phldr="1"/>
      <dgm:spPr/>
    </dgm:pt>
    <dgm:pt modelId="{EA6B0020-262B-1F40-979D-A399B0DE43D7}">
      <dgm:prSet phldrT="[Text]"/>
      <dgm:spPr/>
      <dgm:t>
        <a:bodyPr/>
        <a:lstStyle/>
        <a:p>
          <a:r>
            <a:rPr lang="en-US" dirty="0"/>
            <a:t>De Novo or Relapsed &gt;6-12 months off Endocrine Therapy</a:t>
          </a:r>
        </a:p>
      </dgm:t>
    </dgm:pt>
    <dgm:pt modelId="{9FDABAD1-BF87-B84C-BB9C-5E66D4AFD208}" type="parTrans" cxnId="{A55C8879-D471-7A43-83DA-3C1844122D06}">
      <dgm:prSet/>
      <dgm:spPr/>
      <dgm:t>
        <a:bodyPr/>
        <a:lstStyle/>
        <a:p>
          <a:endParaRPr lang="en-US"/>
        </a:p>
      </dgm:t>
    </dgm:pt>
    <dgm:pt modelId="{99A93035-61A6-8E4D-B197-F32D230434CC}" type="sibTrans" cxnId="{A55C8879-D471-7A43-83DA-3C1844122D06}">
      <dgm:prSet/>
      <dgm:spPr/>
      <dgm:t>
        <a:bodyPr/>
        <a:lstStyle/>
        <a:p>
          <a:endParaRPr lang="en-US" dirty="0"/>
        </a:p>
      </dgm:t>
    </dgm:pt>
    <dgm:pt modelId="{54B4435A-024F-6840-9168-BC5D76F02DFA}">
      <dgm:prSet phldrT="[Text]"/>
      <dgm:spPr/>
      <dgm:t>
        <a:bodyPr/>
        <a:lstStyle/>
        <a:p>
          <a:r>
            <a:rPr lang="en-US" dirty="0"/>
            <a:t>Aromatase Inhibitor *</a:t>
          </a:r>
        </a:p>
      </dgm:t>
    </dgm:pt>
    <dgm:pt modelId="{E98F4E78-58CB-1049-B8C2-193822122C1E}" type="parTrans" cxnId="{75959F99-FA37-074F-BC41-1DC535C49A1E}">
      <dgm:prSet/>
      <dgm:spPr/>
      <dgm:t>
        <a:bodyPr/>
        <a:lstStyle/>
        <a:p>
          <a:endParaRPr lang="en-US"/>
        </a:p>
      </dgm:t>
    </dgm:pt>
    <dgm:pt modelId="{77F4DFF8-830C-0047-A1E3-E776E6E22F76}" type="sibTrans" cxnId="{75959F99-FA37-074F-BC41-1DC535C49A1E}">
      <dgm:prSet/>
      <dgm:spPr/>
      <dgm:t>
        <a:bodyPr/>
        <a:lstStyle/>
        <a:p>
          <a:endParaRPr lang="en-US" dirty="0"/>
        </a:p>
      </dgm:t>
    </dgm:pt>
    <dgm:pt modelId="{8B0E903C-0550-ED4D-B203-D35CAD20D2F7}">
      <dgm:prSet phldrT="[Text]"/>
      <dgm:spPr/>
      <dgm:t>
        <a:bodyPr/>
        <a:lstStyle/>
        <a:p>
          <a:r>
            <a:rPr lang="en-US" dirty="0"/>
            <a:t>Fulvestrant* or</a:t>
          </a:r>
        </a:p>
        <a:p>
          <a:r>
            <a:rPr lang="en-US" dirty="0"/>
            <a:t> Oral SERD** </a:t>
          </a:r>
        </a:p>
      </dgm:t>
    </dgm:pt>
    <dgm:pt modelId="{B74796A1-7F76-5844-BF7F-4E80A1E6A1E8}" type="parTrans" cxnId="{58442DA7-ED58-CF4F-ABEB-4716283D9020}">
      <dgm:prSet/>
      <dgm:spPr/>
      <dgm:t>
        <a:bodyPr/>
        <a:lstStyle/>
        <a:p>
          <a:endParaRPr lang="en-US"/>
        </a:p>
      </dgm:t>
    </dgm:pt>
    <dgm:pt modelId="{B4B83186-75B1-0A42-AB5C-CDC2853D24A8}" type="sibTrans" cxnId="{58442DA7-ED58-CF4F-ABEB-4716283D9020}">
      <dgm:prSet/>
      <dgm:spPr/>
      <dgm:t>
        <a:bodyPr/>
        <a:lstStyle/>
        <a:p>
          <a:endParaRPr lang="en-US"/>
        </a:p>
      </dgm:t>
    </dgm:pt>
    <dgm:pt modelId="{7DE09788-0F43-2141-BDE9-66617A86969F}" type="pres">
      <dgm:prSet presAssocID="{643A104C-5700-CB4D-96CE-D41D3C377A1E}" presName="linearFlow" presStyleCnt="0">
        <dgm:presLayoutVars>
          <dgm:resizeHandles val="exact"/>
        </dgm:presLayoutVars>
      </dgm:prSet>
      <dgm:spPr/>
    </dgm:pt>
    <dgm:pt modelId="{2A95A487-7DD7-A541-9C2B-39BC7F2ECAD9}" type="pres">
      <dgm:prSet presAssocID="{EA6B0020-262B-1F40-979D-A399B0DE43D7}" presName="node" presStyleLbl="node1" presStyleIdx="0" presStyleCnt="3" custLinFactNeighborX="-1996" custLinFactNeighborY="4508">
        <dgm:presLayoutVars>
          <dgm:bulletEnabled val="1"/>
        </dgm:presLayoutVars>
      </dgm:prSet>
      <dgm:spPr/>
    </dgm:pt>
    <dgm:pt modelId="{C3BA3C59-B60F-B043-8524-440A3A83CC41}" type="pres">
      <dgm:prSet presAssocID="{99A93035-61A6-8E4D-B197-F32D230434CC}" presName="sibTrans" presStyleLbl="sibTrans2D1" presStyleIdx="0" presStyleCnt="2"/>
      <dgm:spPr/>
    </dgm:pt>
    <dgm:pt modelId="{97C7C9DA-72DE-D941-AF87-6D3D1D657E27}" type="pres">
      <dgm:prSet presAssocID="{99A93035-61A6-8E4D-B197-F32D230434CC}" presName="connectorText" presStyleLbl="sibTrans2D1" presStyleIdx="0" presStyleCnt="2"/>
      <dgm:spPr/>
    </dgm:pt>
    <dgm:pt modelId="{1D92ADE8-3AC4-1141-8F18-8DA9D2742E7A}" type="pres">
      <dgm:prSet presAssocID="{54B4435A-024F-6840-9168-BC5D76F02DFA}" presName="node" presStyleLbl="node1" presStyleIdx="1" presStyleCnt="3" custScaleX="113384">
        <dgm:presLayoutVars>
          <dgm:bulletEnabled val="1"/>
        </dgm:presLayoutVars>
      </dgm:prSet>
      <dgm:spPr/>
    </dgm:pt>
    <dgm:pt modelId="{D3BADE82-94DE-E343-9D01-9B77B6F87307}" type="pres">
      <dgm:prSet presAssocID="{77F4DFF8-830C-0047-A1E3-E776E6E22F76}" presName="sibTrans" presStyleLbl="sibTrans2D1" presStyleIdx="1" presStyleCnt="2"/>
      <dgm:spPr/>
    </dgm:pt>
    <dgm:pt modelId="{883C8B4F-F0DF-E846-A76B-B5950086FAA6}" type="pres">
      <dgm:prSet presAssocID="{77F4DFF8-830C-0047-A1E3-E776E6E22F76}" presName="connectorText" presStyleLbl="sibTrans2D1" presStyleIdx="1" presStyleCnt="2"/>
      <dgm:spPr/>
    </dgm:pt>
    <dgm:pt modelId="{8EF55491-148F-494B-BBC7-D8CC3AD9BE5D}" type="pres">
      <dgm:prSet presAssocID="{8B0E903C-0550-ED4D-B203-D35CAD20D2F7}" presName="node" presStyleLbl="node1" presStyleIdx="2" presStyleCnt="3">
        <dgm:presLayoutVars>
          <dgm:bulletEnabled val="1"/>
        </dgm:presLayoutVars>
      </dgm:prSet>
      <dgm:spPr/>
    </dgm:pt>
  </dgm:ptLst>
  <dgm:cxnLst>
    <dgm:cxn modelId="{33037714-CF12-6841-9F61-EDD0B96287D3}" type="presOf" srcId="{99A93035-61A6-8E4D-B197-F32D230434CC}" destId="{C3BA3C59-B60F-B043-8524-440A3A83CC41}" srcOrd="0" destOrd="0" presId="urn:microsoft.com/office/officeart/2005/8/layout/process2"/>
    <dgm:cxn modelId="{C714E526-FE5E-CC41-8EEB-65E0A03DB885}" type="presOf" srcId="{643A104C-5700-CB4D-96CE-D41D3C377A1E}" destId="{7DE09788-0F43-2141-BDE9-66617A86969F}" srcOrd="0" destOrd="0" presId="urn:microsoft.com/office/officeart/2005/8/layout/process2"/>
    <dgm:cxn modelId="{A55C8879-D471-7A43-83DA-3C1844122D06}" srcId="{643A104C-5700-CB4D-96CE-D41D3C377A1E}" destId="{EA6B0020-262B-1F40-979D-A399B0DE43D7}" srcOrd="0" destOrd="0" parTransId="{9FDABAD1-BF87-B84C-BB9C-5E66D4AFD208}" sibTransId="{99A93035-61A6-8E4D-B197-F32D230434CC}"/>
    <dgm:cxn modelId="{1404AD7C-8E8D-2D4E-A4FB-47BC592CEB1C}" type="presOf" srcId="{99A93035-61A6-8E4D-B197-F32D230434CC}" destId="{97C7C9DA-72DE-D941-AF87-6D3D1D657E27}" srcOrd="1" destOrd="0" presId="urn:microsoft.com/office/officeart/2005/8/layout/process2"/>
    <dgm:cxn modelId="{44DE1E95-D88E-B045-835C-0387DBCFCC90}" type="presOf" srcId="{77F4DFF8-830C-0047-A1E3-E776E6E22F76}" destId="{883C8B4F-F0DF-E846-A76B-B5950086FAA6}" srcOrd="1" destOrd="0" presId="urn:microsoft.com/office/officeart/2005/8/layout/process2"/>
    <dgm:cxn modelId="{75959F99-FA37-074F-BC41-1DC535C49A1E}" srcId="{643A104C-5700-CB4D-96CE-D41D3C377A1E}" destId="{54B4435A-024F-6840-9168-BC5D76F02DFA}" srcOrd="1" destOrd="0" parTransId="{E98F4E78-58CB-1049-B8C2-193822122C1E}" sibTransId="{77F4DFF8-830C-0047-A1E3-E776E6E22F76}"/>
    <dgm:cxn modelId="{AA42F29C-85A1-CE4B-A53F-B290FD98AB51}" type="presOf" srcId="{EA6B0020-262B-1F40-979D-A399B0DE43D7}" destId="{2A95A487-7DD7-A541-9C2B-39BC7F2ECAD9}" srcOrd="0" destOrd="0" presId="urn:microsoft.com/office/officeart/2005/8/layout/process2"/>
    <dgm:cxn modelId="{58442DA7-ED58-CF4F-ABEB-4716283D9020}" srcId="{643A104C-5700-CB4D-96CE-D41D3C377A1E}" destId="{8B0E903C-0550-ED4D-B203-D35CAD20D2F7}" srcOrd="2" destOrd="0" parTransId="{B74796A1-7F76-5844-BF7F-4E80A1E6A1E8}" sibTransId="{B4B83186-75B1-0A42-AB5C-CDC2853D24A8}"/>
    <dgm:cxn modelId="{20D795A7-BEE9-D344-8E03-41DE449E1331}" type="presOf" srcId="{77F4DFF8-830C-0047-A1E3-E776E6E22F76}" destId="{D3BADE82-94DE-E343-9D01-9B77B6F87307}" srcOrd="0" destOrd="0" presId="urn:microsoft.com/office/officeart/2005/8/layout/process2"/>
    <dgm:cxn modelId="{8C3594D4-B563-7B43-84F7-28539E281EC4}" type="presOf" srcId="{8B0E903C-0550-ED4D-B203-D35CAD20D2F7}" destId="{8EF55491-148F-494B-BBC7-D8CC3AD9BE5D}" srcOrd="0" destOrd="0" presId="urn:microsoft.com/office/officeart/2005/8/layout/process2"/>
    <dgm:cxn modelId="{CDD614E0-AF4A-0D48-BFE2-A867DE504E13}" type="presOf" srcId="{54B4435A-024F-6840-9168-BC5D76F02DFA}" destId="{1D92ADE8-3AC4-1141-8F18-8DA9D2742E7A}" srcOrd="0" destOrd="0" presId="urn:microsoft.com/office/officeart/2005/8/layout/process2"/>
    <dgm:cxn modelId="{4CF4F843-4ADF-1843-B983-C8CCE975C53F}" type="presParOf" srcId="{7DE09788-0F43-2141-BDE9-66617A86969F}" destId="{2A95A487-7DD7-A541-9C2B-39BC7F2ECAD9}" srcOrd="0" destOrd="0" presId="urn:microsoft.com/office/officeart/2005/8/layout/process2"/>
    <dgm:cxn modelId="{B7AD185A-338E-F848-ABA0-066E4E577DD1}" type="presParOf" srcId="{7DE09788-0F43-2141-BDE9-66617A86969F}" destId="{C3BA3C59-B60F-B043-8524-440A3A83CC41}" srcOrd="1" destOrd="0" presId="urn:microsoft.com/office/officeart/2005/8/layout/process2"/>
    <dgm:cxn modelId="{02D90287-1BF4-1140-B6CE-E52A893F93BF}" type="presParOf" srcId="{C3BA3C59-B60F-B043-8524-440A3A83CC41}" destId="{97C7C9DA-72DE-D941-AF87-6D3D1D657E27}" srcOrd="0" destOrd="0" presId="urn:microsoft.com/office/officeart/2005/8/layout/process2"/>
    <dgm:cxn modelId="{77327C77-B43F-0246-A93B-0C6544833CC2}" type="presParOf" srcId="{7DE09788-0F43-2141-BDE9-66617A86969F}" destId="{1D92ADE8-3AC4-1141-8F18-8DA9D2742E7A}" srcOrd="2" destOrd="0" presId="urn:microsoft.com/office/officeart/2005/8/layout/process2"/>
    <dgm:cxn modelId="{CDAEA48C-C610-B344-B226-7EE865EFF085}" type="presParOf" srcId="{7DE09788-0F43-2141-BDE9-66617A86969F}" destId="{D3BADE82-94DE-E343-9D01-9B77B6F87307}" srcOrd="3" destOrd="0" presId="urn:microsoft.com/office/officeart/2005/8/layout/process2"/>
    <dgm:cxn modelId="{AF0A5A4A-CC27-8E46-A390-0F0F29015BEC}" type="presParOf" srcId="{D3BADE82-94DE-E343-9D01-9B77B6F87307}" destId="{883C8B4F-F0DF-E846-A76B-B5950086FAA6}" srcOrd="0" destOrd="0" presId="urn:microsoft.com/office/officeart/2005/8/layout/process2"/>
    <dgm:cxn modelId="{5B4E64A5-2572-EF43-A4C2-70A839A58F73}" type="presParOf" srcId="{7DE09788-0F43-2141-BDE9-66617A86969F}" destId="{8EF55491-148F-494B-BBC7-D8CC3AD9BE5D}"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AC8FD2-FE98-EF4C-812B-AB4F85F05046}" type="doc">
      <dgm:prSet loTypeId="urn:microsoft.com/office/officeart/2005/8/layout/hierarchy6" loCatId="" qsTypeId="urn:microsoft.com/office/officeart/2005/8/quickstyle/simple1" qsCatId="simple" csTypeId="urn:microsoft.com/office/officeart/2005/8/colors/accent1_2" csCatId="accent1" phldr="1"/>
      <dgm:spPr/>
      <dgm:t>
        <a:bodyPr/>
        <a:lstStyle/>
        <a:p>
          <a:endParaRPr lang="en-US"/>
        </a:p>
      </dgm:t>
    </dgm:pt>
    <dgm:pt modelId="{F40AD6CC-5373-A243-8481-8DAA93ED125B}">
      <dgm:prSet phldrT="[Text]" custT="1"/>
      <dgm:spPr/>
      <dgm:t>
        <a:bodyPr/>
        <a:lstStyle/>
        <a:p>
          <a:r>
            <a:rPr lang="en-US" sz="1800" b="1" dirty="0">
              <a:solidFill>
                <a:srgbClr val="FFFF00"/>
              </a:solidFill>
              <a:latin typeface="Arial" panose="020B0604020202020204" pitchFamily="34" charset="0"/>
              <a:cs typeface="Arial" panose="020B0604020202020204" pitchFamily="34" charset="0"/>
            </a:rPr>
            <a:t>AI or Fulvestrant +/-  CDK 4/6 Inhibitor</a:t>
          </a:r>
        </a:p>
        <a:p>
          <a:r>
            <a:rPr lang="en-US" sz="1400" b="0" dirty="0">
              <a:solidFill>
                <a:schemeClr val="bg1"/>
              </a:solidFill>
              <a:latin typeface="Arial" panose="020B0604020202020204" pitchFamily="34" charset="0"/>
              <a:cs typeface="Arial" panose="020B0604020202020204" pitchFamily="34" charset="0"/>
            </a:rPr>
            <a:t>Choice depends on prior ET, age, disease burden, &amp; comorbidities</a:t>
          </a:r>
        </a:p>
      </dgm:t>
    </dgm:pt>
    <dgm:pt modelId="{26442A67-0091-8145-A298-1CEFBA8B0BEA}" type="parTrans" cxnId="{C8985098-001E-CF47-B8F6-9D5B6C1F9059}">
      <dgm:prSet/>
      <dgm:spPr/>
      <dgm:t>
        <a:bodyPr/>
        <a:lstStyle/>
        <a:p>
          <a:endParaRPr lang="en-US"/>
        </a:p>
      </dgm:t>
    </dgm:pt>
    <dgm:pt modelId="{859BC1B7-220F-B74D-8DFC-A0470666AA80}" type="sibTrans" cxnId="{C8985098-001E-CF47-B8F6-9D5B6C1F9059}">
      <dgm:prSet/>
      <dgm:spPr/>
      <dgm:t>
        <a:bodyPr/>
        <a:lstStyle/>
        <a:p>
          <a:endParaRPr lang="en-US"/>
        </a:p>
      </dgm:t>
    </dgm:pt>
    <dgm:pt modelId="{CB1538BE-8A32-8E43-8BD2-0FD246752C1C}">
      <dgm:prSet phldrT="[Text]" custT="1"/>
      <dgm:spPr/>
      <dgm:t>
        <a:bodyPr/>
        <a:lstStyle/>
        <a:p>
          <a:r>
            <a:rPr lang="en-US" sz="1400" b="1" dirty="0">
              <a:solidFill>
                <a:srgbClr val="FFFF00"/>
              </a:solidFill>
              <a:latin typeface="Arial" panose="020B0604020202020204" pitchFamily="34" charset="0"/>
              <a:cs typeface="Arial" panose="020B0604020202020204" pitchFamily="34" charset="0"/>
            </a:rPr>
            <a:t>PIK3CA Pathway Alteration</a:t>
          </a:r>
        </a:p>
        <a:p>
          <a:r>
            <a:rPr lang="en-US" sz="1400" dirty="0">
              <a:solidFill>
                <a:schemeClr val="bg1"/>
              </a:solidFill>
              <a:latin typeface="Arial" panose="020B0604020202020204" pitchFamily="34" charset="0"/>
              <a:cs typeface="Arial" panose="020B0604020202020204" pitchFamily="34" charset="0"/>
            </a:rPr>
            <a:t>Alpelisib or Capivasertib + Fulvestrant</a:t>
          </a:r>
        </a:p>
        <a:p>
          <a:r>
            <a:rPr lang="en-US" sz="1400" dirty="0">
              <a:solidFill>
                <a:schemeClr val="bg1"/>
              </a:solidFill>
              <a:latin typeface="Arial" panose="020B0604020202020204" pitchFamily="34" charset="0"/>
              <a:cs typeface="Arial" panose="020B0604020202020204" pitchFamily="34" charset="0"/>
            </a:rPr>
            <a:t>Gedatolisib or Inavolisib  + Palbociclib</a:t>
          </a:r>
        </a:p>
        <a:p>
          <a:r>
            <a:rPr lang="en-US" sz="1400" dirty="0">
              <a:solidFill>
                <a:schemeClr val="bg1"/>
              </a:solidFill>
              <a:latin typeface="Arial" panose="020B0604020202020204" pitchFamily="34" charset="0"/>
              <a:cs typeface="Arial" panose="020B0604020202020204" pitchFamily="34" charset="0"/>
            </a:rPr>
            <a:t>+ Fulvestrant</a:t>
          </a:r>
        </a:p>
      </dgm:t>
    </dgm:pt>
    <dgm:pt modelId="{0063D8A4-21D8-4645-97B6-7635F397F8DE}" type="parTrans" cxnId="{3CE839C3-4D33-9244-8F1B-4CE95B11E92E}">
      <dgm:prSet/>
      <dgm:spPr/>
      <dgm:t>
        <a:bodyPr/>
        <a:lstStyle/>
        <a:p>
          <a:endParaRPr lang="en-US"/>
        </a:p>
      </dgm:t>
    </dgm:pt>
    <dgm:pt modelId="{80BE39DC-FE50-2149-B1AE-95B34B593F1E}" type="sibTrans" cxnId="{3CE839C3-4D33-9244-8F1B-4CE95B11E92E}">
      <dgm:prSet/>
      <dgm:spPr/>
      <dgm:t>
        <a:bodyPr/>
        <a:lstStyle/>
        <a:p>
          <a:endParaRPr lang="en-US"/>
        </a:p>
      </dgm:t>
    </dgm:pt>
    <dgm:pt modelId="{6331C525-F04D-E746-BA2E-9F26B772EF00}">
      <dgm:prSet phldrT="[Text]" custT="1"/>
      <dgm:spPr/>
      <dgm:t>
        <a:bodyPr/>
        <a:lstStyle/>
        <a:p>
          <a:r>
            <a:rPr lang="en-US" sz="1400" dirty="0">
              <a:latin typeface="Arial" panose="020B0604020202020204" pitchFamily="34" charset="0"/>
              <a:cs typeface="Arial" panose="020B0604020202020204" pitchFamily="34" charset="0"/>
            </a:rPr>
            <a:t>Capecitabine, ADC, or IV Chemotherapy </a:t>
          </a:r>
        </a:p>
      </dgm:t>
    </dgm:pt>
    <dgm:pt modelId="{54C2D491-CAC6-484D-8280-D4D6DFFF44BD}" type="parTrans" cxnId="{488F45AE-C293-D940-BDF9-36060FB1ED5D}">
      <dgm:prSet/>
      <dgm:spPr/>
      <dgm:t>
        <a:bodyPr/>
        <a:lstStyle/>
        <a:p>
          <a:endParaRPr lang="en-US"/>
        </a:p>
      </dgm:t>
    </dgm:pt>
    <dgm:pt modelId="{B455C683-50ED-B542-BC6A-D12CAF965697}" type="sibTrans" cxnId="{488F45AE-C293-D940-BDF9-36060FB1ED5D}">
      <dgm:prSet/>
      <dgm:spPr/>
      <dgm:t>
        <a:bodyPr/>
        <a:lstStyle/>
        <a:p>
          <a:endParaRPr lang="en-US"/>
        </a:p>
      </dgm:t>
    </dgm:pt>
    <dgm:pt modelId="{F72C1EA3-8625-574F-B708-2B7B2730BD71}">
      <dgm:prSet phldrT="[Text]" custT="1"/>
      <dgm:spPr/>
      <dgm:t>
        <a:bodyPr/>
        <a:lstStyle/>
        <a:p>
          <a:endParaRPr lang="en-US" sz="1400" b="1" dirty="0">
            <a:solidFill>
              <a:srgbClr val="FFFF00"/>
            </a:solidFill>
            <a:latin typeface="Arial" panose="020B0604020202020204" pitchFamily="34" charset="0"/>
            <a:cs typeface="Arial" panose="020B0604020202020204" pitchFamily="34" charset="0"/>
          </a:endParaRPr>
        </a:p>
        <a:p>
          <a:r>
            <a:rPr lang="en-US" sz="1400" b="1" dirty="0">
              <a:solidFill>
                <a:srgbClr val="FFFF00"/>
              </a:solidFill>
              <a:latin typeface="Arial" panose="020B0604020202020204" pitchFamily="34" charset="0"/>
              <a:cs typeface="Arial" panose="020B0604020202020204" pitchFamily="34" charset="0"/>
            </a:rPr>
            <a:t>No PIK3CA or ESR1 Alteration:</a:t>
          </a:r>
        </a:p>
        <a:p>
          <a:r>
            <a:rPr lang="en-US" sz="1400" b="0" dirty="0">
              <a:solidFill>
                <a:schemeClr val="bg1"/>
              </a:solidFill>
              <a:latin typeface="Arial" panose="020B0604020202020204" pitchFamily="34" charset="0"/>
              <a:cs typeface="Arial" panose="020B0604020202020204" pitchFamily="34" charset="0"/>
            </a:rPr>
            <a:t>Everolimus + Fulvestrant</a:t>
          </a:r>
        </a:p>
        <a:p>
          <a:r>
            <a:rPr lang="en-US" sz="1400" b="0" dirty="0">
              <a:solidFill>
                <a:schemeClr val="bg1"/>
              </a:solidFill>
              <a:latin typeface="Arial" panose="020B0604020202020204" pitchFamily="34" charset="0"/>
              <a:cs typeface="Arial" panose="020B0604020202020204" pitchFamily="34" charset="0"/>
            </a:rPr>
            <a:t>Gedatolisib  (+/- Palbo) + Fulvestrant</a:t>
          </a:r>
        </a:p>
        <a:p>
          <a:endParaRPr lang="en-US" sz="1400" b="1" dirty="0">
            <a:solidFill>
              <a:schemeClr val="bg1"/>
            </a:solidFill>
            <a:latin typeface="Arial" panose="020B0604020202020204" pitchFamily="34" charset="0"/>
            <a:cs typeface="Arial" panose="020B0604020202020204" pitchFamily="34" charset="0"/>
          </a:endParaRPr>
        </a:p>
      </dgm:t>
    </dgm:pt>
    <dgm:pt modelId="{32065868-09A1-5744-92F2-FA375180B217}" type="parTrans" cxnId="{BCA7DB38-61D8-F141-9FAF-16E6D471D30F}">
      <dgm:prSet/>
      <dgm:spPr/>
      <dgm:t>
        <a:bodyPr/>
        <a:lstStyle/>
        <a:p>
          <a:endParaRPr lang="en-US"/>
        </a:p>
      </dgm:t>
    </dgm:pt>
    <dgm:pt modelId="{6B25DCA3-8BDF-1141-A586-FC600CE9CE88}" type="sibTrans" cxnId="{BCA7DB38-61D8-F141-9FAF-16E6D471D30F}">
      <dgm:prSet/>
      <dgm:spPr/>
      <dgm:t>
        <a:bodyPr/>
        <a:lstStyle/>
        <a:p>
          <a:endParaRPr lang="en-US"/>
        </a:p>
      </dgm:t>
    </dgm:pt>
    <dgm:pt modelId="{DDE8AC00-C1EA-7543-8622-77FB044361EB}">
      <dgm:prSet phldrT="[Text]" custT="1"/>
      <dgm:spPr/>
      <dgm:t>
        <a:bodyPr/>
        <a:lstStyle/>
        <a:p>
          <a:pPr algn="l"/>
          <a:r>
            <a:rPr lang="en-US" sz="1600" b="1" u="sng" dirty="0">
              <a:latin typeface="Arial" panose="020B0604020202020204" pitchFamily="34" charset="0"/>
              <a:cs typeface="Arial" panose="020B0604020202020204" pitchFamily="34" charset="0"/>
            </a:rPr>
            <a:t>First Line </a:t>
          </a:r>
        </a:p>
        <a:p>
          <a:pPr algn="l"/>
          <a:r>
            <a:rPr lang="en-US" sz="1600" b="1" u="sng" dirty="0">
              <a:latin typeface="Arial" panose="020B0604020202020204" pitchFamily="34" charset="0"/>
              <a:cs typeface="Arial" panose="020B0604020202020204" pitchFamily="34" charset="0"/>
            </a:rPr>
            <a:t>Therapy</a:t>
          </a:r>
        </a:p>
      </dgm:t>
    </dgm:pt>
    <dgm:pt modelId="{71050FF4-7BE4-D646-98D0-090DDD540D03}" type="parTrans" cxnId="{611F06E6-3344-A74F-A1CE-F20EB399F742}">
      <dgm:prSet/>
      <dgm:spPr/>
      <dgm:t>
        <a:bodyPr/>
        <a:lstStyle/>
        <a:p>
          <a:endParaRPr lang="en-US"/>
        </a:p>
      </dgm:t>
    </dgm:pt>
    <dgm:pt modelId="{D3DF3726-55E7-D447-A692-B4EFC137DCF2}" type="sibTrans" cxnId="{611F06E6-3344-A74F-A1CE-F20EB399F742}">
      <dgm:prSet/>
      <dgm:spPr/>
      <dgm:t>
        <a:bodyPr/>
        <a:lstStyle/>
        <a:p>
          <a:endParaRPr lang="en-US"/>
        </a:p>
      </dgm:t>
    </dgm:pt>
    <dgm:pt modelId="{FB74AA13-E600-2C4C-956F-14B8DEA7711F}">
      <dgm:prSet phldrT="[Text]" custT="1"/>
      <dgm:spPr/>
      <dgm:t>
        <a:bodyPr/>
        <a:lstStyle/>
        <a:p>
          <a:pPr algn="l"/>
          <a:r>
            <a:rPr lang="en-US" sz="1600" b="1" u="sng" dirty="0">
              <a:latin typeface="Arial" panose="020B0604020202020204" pitchFamily="34" charset="0"/>
              <a:cs typeface="Arial" panose="020B0604020202020204" pitchFamily="34" charset="0"/>
            </a:rPr>
            <a:t>Second Line</a:t>
          </a:r>
        </a:p>
        <a:p>
          <a:pPr algn="l"/>
          <a:r>
            <a:rPr lang="en-US" sz="1600" b="1" u="sng" dirty="0">
              <a:latin typeface="Arial" panose="020B0604020202020204" pitchFamily="34" charset="0"/>
              <a:cs typeface="Arial" panose="020B0604020202020204" pitchFamily="34" charset="0"/>
            </a:rPr>
            <a:t>Therapy </a:t>
          </a:r>
        </a:p>
      </dgm:t>
    </dgm:pt>
    <dgm:pt modelId="{E8D00F6F-BDDF-CA4F-85DF-7878CFAFC5BE}" type="parTrans" cxnId="{059E3938-12CE-2A4C-A088-C391DB79BAFD}">
      <dgm:prSet/>
      <dgm:spPr/>
      <dgm:t>
        <a:bodyPr/>
        <a:lstStyle/>
        <a:p>
          <a:endParaRPr lang="en-US"/>
        </a:p>
      </dgm:t>
    </dgm:pt>
    <dgm:pt modelId="{158D40A4-F6E1-8641-9BCB-59699EC0F720}" type="sibTrans" cxnId="{059E3938-12CE-2A4C-A088-C391DB79BAFD}">
      <dgm:prSet/>
      <dgm:spPr/>
      <dgm:t>
        <a:bodyPr/>
        <a:lstStyle/>
        <a:p>
          <a:endParaRPr lang="en-US"/>
        </a:p>
      </dgm:t>
    </dgm:pt>
    <dgm:pt modelId="{45BF7EBD-142B-354D-A39A-05287649C98F}">
      <dgm:prSet phldrT="[Text]" custT="1"/>
      <dgm:spPr/>
      <dgm:t>
        <a:bodyPr/>
        <a:lstStyle/>
        <a:p>
          <a:pPr algn="l"/>
          <a:r>
            <a:rPr lang="en-US" sz="1600" b="1" u="sng" dirty="0">
              <a:latin typeface="Arial" panose="020B0604020202020204" pitchFamily="34" charset="0"/>
              <a:cs typeface="Arial" panose="020B0604020202020204" pitchFamily="34" charset="0"/>
            </a:rPr>
            <a:t>Third Line</a:t>
          </a:r>
        </a:p>
        <a:p>
          <a:pPr algn="l"/>
          <a:r>
            <a:rPr lang="en-US" sz="1600" b="1" u="sng" dirty="0">
              <a:latin typeface="Arial" panose="020B0604020202020204" pitchFamily="34" charset="0"/>
              <a:cs typeface="Arial" panose="020B0604020202020204" pitchFamily="34" charset="0"/>
            </a:rPr>
            <a:t>Therapy </a:t>
          </a:r>
        </a:p>
      </dgm:t>
    </dgm:pt>
    <dgm:pt modelId="{F63CD55C-A1AF-CD48-913F-F412FEEF3940}" type="parTrans" cxnId="{5E03F6A9-EDEE-0944-901B-5414597E6CD7}">
      <dgm:prSet/>
      <dgm:spPr/>
      <dgm:t>
        <a:bodyPr/>
        <a:lstStyle/>
        <a:p>
          <a:endParaRPr lang="en-US"/>
        </a:p>
      </dgm:t>
    </dgm:pt>
    <dgm:pt modelId="{2AF5348C-A7A7-8648-89A8-C6AA49147EB3}" type="sibTrans" cxnId="{5E03F6A9-EDEE-0944-901B-5414597E6CD7}">
      <dgm:prSet/>
      <dgm:spPr/>
      <dgm:t>
        <a:bodyPr/>
        <a:lstStyle/>
        <a:p>
          <a:endParaRPr lang="en-US"/>
        </a:p>
      </dgm:t>
    </dgm:pt>
    <dgm:pt modelId="{50423516-0DEF-634A-8569-E606AFC8A4E8}">
      <dgm:prSet phldrT="[Text]" custT="1"/>
      <dgm:spPr/>
      <dgm:t>
        <a:bodyPr/>
        <a:lstStyle/>
        <a:p>
          <a:r>
            <a:rPr lang="en-US" sz="1400" b="1" i="1" dirty="0">
              <a:solidFill>
                <a:srgbClr val="FFFF00"/>
              </a:solidFill>
              <a:latin typeface="Arial" panose="020B0604020202020204" pitchFamily="34" charset="0"/>
              <a:cs typeface="Arial" panose="020B0604020202020204" pitchFamily="34" charset="0"/>
            </a:rPr>
            <a:t>ESR1 </a:t>
          </a:r>
          <a:r>
            <a:rPr lang="en-US" sz="1400" b="1" dirty="0">
              <a:solidFill>
                <a:srgbClr val="FFFF00"/>
              </a:solidFill>
              <a:latin typeface="Arial" panose="020B0604020202020204" pitchFamily="34" charset="0"/>
              <a:cs typeface="Arial" panose="020B0604020202020204" pitchFamily="34" charset="0"/>
            </a:rPr>
            <a:t>Mutation:</a:t>
          </a:r>
        </a:p>
        <a:p>
          <a:r>
            <a:rPr lang="en-US" sz="1400" b="0" dirty="0" err="1">
              <a:solidFill>
                <a:schemeClr val="bg1"/>
              </a:solidFill>
              <a:latin typeface="Arial" panose="020B0604020202020204" pitchFamily="34" charset="0"/>
              <a:cs typeface="Arial" panose="020B0604020202020204" pitchFamily="34" charset="0"/>
            </a:rPr>
            <a:t>Elacestrant</a:t>
          </a:r>
          <a:r>
            <a:rPr lang="en-US" sz="1400" b="0" dirty="0">
              <a:solidFill>
                <a:schemeClr val="bg1"/>
              </a:solidFill>
              <a:latin typeface="Arial" panose="020B0604020202020204" pitchFamily="34" charset="0"/>
              <a:cs typeface="Arial" panose="020B0604020202020204" pitchFamily="34" charset="0"/>
            </a:rPr>
            <a:t> or Imlunestrant</a:t>
          </a:r>
        </a:p>
        <a:p>
          <a:r>
            <a:rPr lang="en-US" sz="1400" b="0" dirty="0">
              <a:solidFill>
                <a:schemeClr val="bg1"/>
              </a:solidFill>
              <a:latin typeface="Arial" panose="020B0604020202020204" pitchFamily="34" charset="0"/>
              <a:cs typeface="Arial" panose="020B0604020202020204" pitchFamily="34" charset="0"/>
            </a:rPr>
            <a:t>Giradestrant + everolimus</a:t>
          </a:r>
        </a:p>
      </dgm:t>
    </dgm:pt>
    <dgm:pt modelId="{5176846B-52B5-5449-A112-3752FEE405D5}" type="parTrans" cxnId="{CEA6C5A7-FAD2-DC42-9AF9-90D9C07BD663}">
      <dgm:prSet/>
      <dgm:spPr/>
      <dgm:t>
        <a:bodyPr/>
        <a:lstStyle/>
        <a:p>
          <a:endParaRPr lang="en-US"/>
        </a:p>
      </dgm:t>
    </dgm:pt>
    <dgm:pt modelId="{94F08195-0C2B-A74F-B8DF-EE7E76C07848}" type="sibTrans" cxnId="{CEA6C5A7-FAD2-DC42-9AF9-90D9C07BD663}">
      <dgm:prSet/>
      <dgm:spPr/>
      <dgm:t>
        <a:bodyPr/>
        <a:lstStyle/>
        <a:p>
          <a:endParaRPr lang="en-US"/>
        </a:p>
      </dgm:t>
    </dgm:pt>
    <dgm:pt modelId="{67098FC9-D5E3-E743-9B54-75059C469E65}" type="pres">
      <dgm:prSet presAssocID="{73AC8FD2-FE98-EF4C-812B-AB4F85F05046}" presName="mainComposite" presStyleCnt="0">
        <dgm:presLayoutVars>
          <dgm:chPref val="1"/>
          <dgm:dir/>
          <dgm:animOne val="branch"/>
          <dgm:animLvl val="lvl"/>
          <dgm:resizeHandles val="exact"/>
        </dgm:presLayoutVars>
      </dgm:prSet>
      <dgm:spPr/>
    </dgm:pt>
    <dgm:pt modelId="{6E615DAF-6D7E-964E-B49B-CA8A52ACC5A7}" type="pres">
      <dgm:prSet presAssocID="{73AC8FD2-FE98-EF4C-812B-AB4F85F05046}" presName="hierFlow" presStyleCnt="0"/>
      <dgm:spPr/>
    </dgm:pt>
    <dgm:pt modelId="{2CA963F4-EBA0-1A4E-99C4-7BE839B4E6FC}" type="pres">
      <dgm:prSet presAssocID="{73AC8FD2-FE98-EF4C-812B-AB4F85F05046}" presName="firstBuf" presStyleCnt="0"/>
      <dgm:spPr/>
    </dgm:pt>
    <dgm:pt modelId="{F590F79C-7A28-BA4B-8F38-ADFBD4F4026C}" type="pres">
      <dgm:prSet presAssocID="{73AC8FD2-FE98-EF4C-812B-AB4F85F05046}" presName="hierChild1" presStyleCnt="0">
        <dgm:presLayoutVars>
          <dgm:chPref val="1"/>
          <dgm:animOne val="branch"/>
          <dgm:animLvl val="lvl"/>
        </dgm:presLayoutVars>
      </dgm:prSet>
      <dgm:spPr/>
    </dgm:pt>
    <dgm:pt modelId="{64B027EA-BAC4-D944-AF02-9B05CA9019F0}" type="pres">
      <dgm:prSet presAssocID="{F40AD6CC-5373-A243-8481-8DAA93ED125B}" presName="Name14" presStyleCnt="0"/>
      <dgm:spPr/>
    </dgm:pt>
    <dgm:pt modelId="{F31EA19D-9573-014C-B7A3-CE2B06233414}" type="pres">
      <dgm:prSet presAssocID="{F40AD6CC-5373-A243-8481-8DAA93ED125B}" presName="level1Shape" presStyleLbl="node0" presStyleIdx="0" presStyleCnt="1" custScaleX="1196134" custScaleY="144408" custLinFactNeighborX="-11273" custLinFactNeighborY="-34903">
        <dgm:presLayoutVars>
          <dgm:chPref val="3"/>
        </dgm:presLayoutVars>
      </dgm:prSet>
      <dgm:spPr/>
    </dgm:pt>
    <dgm:pt modelId="{18BF52ED-A81B-D149-B868-F80689FA1C6B}" type="pres">
      <dgm:prSet presAssocID="{F40AD6CC-5373-A243-8481-8DAA93ED125B}" presName="hierChild2" presStyleCnt="0"/>
      <dgm:spPr/>
    </dgm:pt>
    <dgm:pt modelId="{F56A7F9E-4450-EC4B-8308-8E7583192989}" type="pres">
      <dgm:prSet presAssocID="{0063D8A4-21D8-4645-97B6-7635F397F8DE}" presName="Name19" presStyleLbl="parChTrans1D2" presStyleIdx="0" presStyleCnt="3"/>
      <dgm:spPr/>
    </dgm:pt>
    <dgm:pt modelId="{63714EDF-4B9D-E140-B1CB-1CCABF66B0B4}" type="pres">
      <dgm:prSet presAssocID="{CB1538BE-8A32-8E43-8BD2-0FD246752C1C}" presName="Name21" presStyleCnt="0"/>
      <dgm:spPr/>
    </dgm:pt>
    <dgm:pt modelId="{EAD5E24A-77C5-6641-8FA9-3676ADAC2957}" type="pres">
      <dgm:prSet presAssocID="{CB1538BE-8A32-8E43-8BD2-0FD246752C1C}" presName="level2Shape" presStyleLbl="node2" presStyleIdx="0" presStyleCnt="3" custScaleX="481418" custScaleY="244252" custLinFactX="-100000" custLinFactNeighborX="-157142" custLinFactNeighborY="-27903"/>
      <dgm:spPr/>
    </dgm:pt>
    <dgm:pt modelId="{DAEE08F4-3651-6E42-A78F-76CF4A0C23EA}" type="pres">
      <dgm:prSet presAssocID="{CB1538BE-8A32-8E43-8BD2-0FD246752C1C}" presName="hierChild3" presStyleCnt="0"/>
      <dgm:spPr/>
    </dgm:pt>
    <dgm:pt modelId="{17CC75FA-4C0F-6A42-BAF3-FAF526C7EAEA}" type="pres">
      <dgm:prSet presAssocID="{54C2D491-CAC6-484D-8280-D4D6DFFF44BD}" presName="Name19" presStyleLbl="parChTrans1D3" presStyleIdx="0" presStyleCnt="1"/>
      <dgm:spPr/>
    </dgm:pt>
    <dgm:pt modelId="{48C4E17E-E262-A84D-A517-4CDF12A0347E}" type="pres">
      <dgm:prSet presAssocID="{6331C525-F04D-E746-BA2E-9F26B772EF00}" presName="Name21" presStyleCnt="0"/>
      <dgm:spPr/>
    </dgm:pt>
    <dgm:pt modelId="{CB8846EE-4D00-AB4F-8262-4A4CE56CB1F0}" type="pres">
      <dgm:prSet presAssocID="{6331C525-F04D-E746-BA2E-9F26B772EF00}" presName="level2Shape" presStyleLbl="node3" presStyleIdx="0" presStyleCnt="1" custScaleX="510336" custLinFactX="100000" custLinFactNeighborX="106258" custLinFactNeighborY="54296"/>
      <dgm:spPr/>
    </dgm:pt>
    <dgm:pt modelId="{353412F1-864B-5E4A-8C41-705E691B7EE9}" type="pres">
      <dgm:prSet presAssocID="{6331C525-F04D-E746-BA2E-9F26B772EF00}" presName="hierChild3" presStyleCnt="0"/>
      <dgm:spPr/>
    </dgm:pt>
    <dgm:pt modelId="{C9C13543-870A-FC47-9FF0-B155CD1150B8}" type="pres">
      <dgm:prSet presAssocID="{32065868-09A1-5744-92F2-FA375180B217}" presName="Name19" presStyleLbl="parChTrans1D2" presStyleIdx="1" presStyleCnt="3"/>
      <dgm:spPr/>
    </dgm:pt>
    <dgm:pt modelId="{F08CE16C-BC79-D149-BB9A-2097465B6367}" type="pres">
      <dgm:prSet presAssocID="{F72C1EA3-8625-574F-B708-2B7B2730BD71}" presName="Name21" presStyleCnt="0"/>
      <dgm:spPr/>
    </dgm:pt>
    <dgm:pt modelId="{46292456-4583-3040-A485-88972DDD7296}" type="pres">
      <dgm:prSet presAssocID="{F72C1EA3-8625-574F-B708-2B7B2730BD71}" presName="level2Shape" presStyleLbl="node2" presStyleIdx="1" presStyleCnt="3" custScaleX="411143" custScaleY="244441" custLinFactX="-100000" custLinFactNeighborX="-110064" custLinFactNeighborY="-26412"/>
      <dgm:spPr/>
    </dgm:pt>
    <dgm:pt modelId="{AD601FA7-7AF1-DD42-A50C-39C1D8AA68AC}" type="pres">
      <dgm:prSet presAssocID="{F72C1EA3-8625-574F-B708-2B7B2730BD71}" presName="hierChild3" presStyleCnt="0"/>
      <dgm:spPr/>
    </dgm:pt>
    <dgm:pt modelId="{F0AF1FC6-FF5F-6447-8FFD-22A723155EEB}" type="pres">
      <dgm:prSet presAssocID="{5176846B-52B5-5449-A112-3752FEE405D5}" presName="Name19" presStyleLbl="parChTrans1D2" presStyleIdx="2" presStyleCnt="3"/>
      <dgm:spPr/>
    </dgm:pt>
    <dgm:pt modelId="{598895D0-8EBF-EA45-8C44-DF0C8D4F97D0}" type="pres">
      <dgm:prSet presAssocID="{50423516-0DEF-634A-8569-E606AFC8A4E8}" presName="Name21" presStyleCnt="0"/>
      <dgm:spPr/>
    </dgm:pt>
    <dgm:pt modelId="{BAEFF814-13D6-324B-A3F7-1BBBD180CDD3}" type="pres">
      <dgm:prSet presAssocID="{50423516-0DEF-634A-8569-E606AFC8A4E8}" presName="level2Shape" presStyleLbl="node2" presStyleIdx="2" presStyleCnt="3" custScaleX="236144" custScaleY="245111" custLinFactX="-33560" custLinFactNeighborX="-100000" custLinFactNeighborY="-33450"/>
      <dgm:spPr/>
    </dgm:pt>
    <dgm:pt modelId="{39934FE6-A5A0-D849-9B1F-2C754C82F22E}" type="pres">
      <dgm:prSet presAssocID="{50423516-0DEF-634A-8569-E606AFC8A4E8}" presName="hierChild3" presStyleCnt="0"/>
      <dgm:spPr/>
    </dgm:pt>
    <dgm:pt modelId="{C5448EC5-BBED-814D-BFFC-FEAD13ADE347}" type="pres">
      <dgm:prSet presAssocID="{73AC8FD2-FE98-EF4C-812B-AB4F85F05046}" presName="bgShapesFlow" presStyleCnt="0"/>
      <dgm:spPr/>
    </dgm:pt>
    <dgm:pt modelId="{729CC6DE-906A-3942-A41D-463E38B230AA}" type="pres">
      <dgm:prSet presAssocID="{DDE8AC00-C1EA-7543-8622-77FB044361EB}" presName="rectComp" presStyleCnt="0"/>
      <dgm:spPr/>
    </dgm:pt>
    <dgm:pt modelId="{96162FB8-59FB-EB44-A1A6-1B900D6771C9}" type="pres">
      <dgm:prSet presAssocID="{DDE8AC00-C1EA-7543-8622-77FB044361EB}" presName="bgRect" presStyleLbl="bgShp" presStyleIdx="0" presStyleCnt="3" custScaleX="100000" custLinFactNeighborX="875" custLinFactNeighborY="4610"/>
      <dgm:spPr/>
    </dgm:pt>
    <dgm:pt modelId="{EA34B1E5-BDA9-4048-843A-B77EE90238C1}" type="pres">
      <dgm:prSet presAssocID="{DDE8AC00-C1EA-7543-8622-77FB044361EB}" presName="bgRectTx" presStyleLbl="bgShp" presStyleIdx="0" presStyleCnt="3">
        <dgm:presLayoutVars>
          <dgm:bulletEnabled val="1"/>
        </dgm:presLayoutVars>
      </dgm:prSet>
      <dgm:spPr/>
    </dgm:pt>
    <dgm:pt modelId="{2B8382D6-448F-504F-80D9-060408C56CFE}" type="pres">
      <dgm:prSet presAssocID="{DDE8AC00-C1EA-7543-8622-77FB044361EB}" presName="spComp" presStyleCnt="0"/>
      <dgm:spPr/>
    </dgm:pt>
    <dgm:pt modelId="{6C9E6508-F15B-2B4F-A738-0F92D5FDC7DA}" type="pres">
      <dgm:prSet presAssocID="{DDE8AC00-C1EA-7543-8622-77FB044361EB}" presName="vSp" presStyleCnt="0"/>
      <dgm:spPr/>
    </dgm:pt>
    <dgm:pt modelId="{62DB031A-9F40-234A-B189-BD2BC1184D92}" type="pres">
      <dgm:prSet presAssocID="{FB74AA13-E600-2C4C-956F-14B8DEA7711F}" presName="rectComp" presStyleCnt="0"/>
      <dgm:spPr/>
    </dgm:pt>
    <dgm:pt modelId="{79CCE5D4-B304-B54A-9806-34A878076095}" type="pres">
      <dgm:prSet presAssocID="{FB74AA13-E600-2C4C-956F-14B8DEA7711F}" presName="bgRect" presStyleLbl="bgShp" presStyleIdx="1" presStyleCnt="3" custScaleX="100000" custScaleY="233137" custLinFactNeighborY="1037"/>
      <dgm:spPr/>
    </dgm:pt>
    <dgm:pt modelId="{DAAFF475-B0E3-C64E-88C6-209AD1B8921A}" type="pres">
      <dgm:prSet presAssocID="{FB74AA13-E600-2C4C-956F-14B8DEA7711F}" presName="bgRectTx" presStyleLbl="bgShp" presStyleIdx="1" presStyleCnt="3">
        <dgm:presLayoutVars>
          <dgm:bulletEnabled val="1"/>
        </dgm:presLayoutVars>
      </dgm:prSet>
      <dgm:spPr/>
    </dgm:pt>
    <dgm:pt modelId="{22F4C4F5-0B22-D94D-9D79-AE59C08A1F42}" type="pres">
      <dgm:prSet presAssocID="{FB74AA13-E600-2C4C-956F-14B8DEA7711F}" presName="spComp" presStyleCnt="0"/>
      <dgm:spPr/>
    </dgm:pt>
    <dgm:pt modelId="{819BB04C-6D6D-A64F-923B-7766F425ACD8}" type="pres">
      <dgm:prSet presAssocID="{FB74AA13-E600-2C4C-956F-14B8DEA7711F}" presName="vSp" presStyleCnt="0"/>
      <dgm:spPr/>
    </dgm:pt>
    <dgm:pt modelId="{9F8C88A3-2C69-5A4D-B8FA-20F99753292F}" type="pres">
      <dgm:prSet presAssocID="{45BF7EBD-142B-354D-A39A-05287649C98F}" presName="rectComp" presStyleCnt="0"/>
      <dgm:spPr/>
    </dgm:pt>
    <dgm:pt modelId="{AC1889D4-FA0F-7040-927B-81ECDBA8CC87}" type="pres">
      <dgm:prSet presAssocID="{45BF7EBD-142B-354D-A39A-05287649C98F}" presName="bgRect" presStyleLbl="bgShp" presStyleIdx="2" presStyleCnt="3" custScaleX="100000" custScaleY="160658" custLinFactNeighborX="1250" custLinFactNeighborY="44057"/>
      <dgm:spPr/>
    </dgm:pt>
    <dgm:pt modelId="{DEA59FE9-2FBD-F344-8ADB-6A73FAEFCA40}" type="pres">
      <dgm:prSet presAssocID="{45BF7EBD-142B-354D-A39A-05287649C98F}" presName="bgRectTx" presStyleLbl="bgShp" presStyleIdx="2" presStyleCnt="3">
        <dgm:presLayoutVars>
          <dgm:bulletEnabled val="1"/>
        </dgm:presLayoutVars>
      </dgm:prSet>
      <dgm:spPr/>
    </dgm:pt>
  </dgm:ptLst>
  <dgm:cxnLst>
    <dgm:cxn modelId="{B8AE4608-5E01-4742-BF6A-A295CA3FF957}" type="presOf" srcId="{F72C1EA3-8625-574F-B708-2B7B2730BD71}" destId="{46292456-4583-3040-A485-88972DDD7296}" srcOrd="0" destOrd="0" presId="urn:microsoft.com/office/officeart/2005/8/layout/hierarchy6"/>
    <dgm:cxn modelId="{B29D340A-9A1E-AF45-B7EF-072791317209}" type="presOf" srcId="{F40AD6CC-5373-A243-8481-8DAA93ED125B}" destId="{F31EA19D-9573-014C-B7A3-CE2B06233414}" srcOrd="0" destOrd="0" presId="urn:microsoft.com/office/officeart/2005/8/layout/hierarchy6"/>
    <dgm:cxn modelId="{9B65630E-B9BD-9C43-9F90-A1B16FC5A125}" type="presOf" srcId="{DDE8AC00-C1EA-7543-8622-77FB044361EB}" destId="{EA34B1E5-BDA9-4048-843A-B77EE90238C1}" srcOrd="1" destOrd="0" presId="urn:microsoft.com/office/officeart/2005/8/layout/hierarchy6"/>
    <dgm:cxn modelId="{831DCE0E-DB03-FE44-90E1-6DDFC0C38C68}" type="presOf" srcId="{73AC8FD2-FE98-EF4C-812B-AB4F85F05046}" destId="{67098FC9-D5E3-E743-9B54-75059C469E65}" srcOrd="0" destOrd="0" presId="urn:microsoft.com/office/officeart/2005/8/layout/hierarchy6"/>
    <dgm:cxn modelId="{51FA5C1B-F1C9-464A-8E15-5B11EC374CDF}" type="presOf" srcId="{CB1538BE-8A32-8E43-8BD2-0FD246752C1C}" destId="{EAD5E24A-77C5-6641-8FA9-3676ADAC2957}" srcOrd="0" destOrd="0" presId="urn:microsoft.com/office/officeart/2005/8/layout/hierarchy6"/>
    <dgm:cxn modelId="{059E3938-12CE-2A4C-A088-C391DB79BAFD}" srcId="{73AC8FD2-FE98-EF4C-812B-AB4F85F05046}" destId="{FB74AA13-E600-2C4C-956F-14B8DEA7711F}" srcOrd="2" destOrd="0" parTransId="{E8D00F6F-BDDF-CA4F-85DF-7878CFAFC5BE}" sibTransId="{158D40A4-F6E1-8641-9BCB-59699EC0F720}"/>
    <dgm:cxn modelId="{BCA7DB38-61D8-F141-9FAF-16E6D471D30F}" srcId="{F40AD6CC-5373-A243-8481-8DAA93ED125B}" destId="{F72C1EA3-8625-574F-B708-2B7B2730BD71}" srcOrd="1" destOrd="0" parTransId="{32065868-09A1-5744-92F2-FA375180B217}" sibTransId="{6B25DCA3-8BDF-1141-A586-FC600CE9CE88}"/>
    <dgm:cxn modelId="{A2C6D250-1B51-9840-A85D-3C003DB8F4A2}" type="presOf" srcId="{6331C525-F04D-E746-BA2E-9F26B772EF00}" destId="{CB8846EE-4D00-AB4F-8262-4A4CE56CB1F0}" srcOrd="0" destOrd="0" presId="urn:microsoft.com/office/officeart/2005/8/layout/hierarchy6"/>
    <dgm:cxn modelId="{19D69172-FD3E-BB40-8AE9-DD94E7EFE47B}" type="presOf" srcId="{45BF7EBD-142B-354D-A39A-05287649C98F}" destId="{DEA59FE9-2FBD-F344-8ADB-6A73FAEFCA40}" srcOrd="1" destOrd="0" presId="urn:microsoft.com/office/officeart/2005/8/layout/hierarchy6"/>
    <dgm:cxn modelId="{BCA40257-41E9-504B-9FF1-B4268775EA1F}" type="presOf" srcId="{45BF7EBD-142B-354D-A39A-05287649C98F}" destId="{AC1889D4-FA0F-7040-927B-81ECDBA8CC87}" srcOrd="0" destOrd="0" presId="urn:microsoft.com/office/officeart/2005/8/layout/hierarchy6"/>
    <dgm:cxn modelId="{15CBB078-B08B-CF40-B5E1-370C4D316672}" type="presOf" srcId="{FB74AA13-E600-2C4C-956F-14B8DEA7711F}" destId="{79CCE5D4-B304-B54A-9806-34A878076095}" srcOrd="0" destOrd="0" presId="urn:microsoft.com/office/officeart/2005/8/layout/hierarchy6"/>
    <dgm:cxn modelId="{4CD50E5A-768A-EA4D-B0E4-1FAC6E23554F}" type="presOf" srcId="{0063D8A4-21D8-4645-97B6-7635F397F8DE}" destId="{F56A7F9E-4450-EC4B-8308-8E7583192989}" srcOrd="0" destOrd="0" presId="urn:microsoft.com/office/officeart/2005/8/layout/hierarchy6"/>
    <dgm:cxn modelId="{C8985098-001E-CF47-B8F6-9D5B6C1F9059}" srcId="{73AC8FD2-FE98-EF4C-812B-AB4F85F05046}" destId="{F40AD6CC-5373-A243-8481-8DAA93ED125B}" srcOrd="0" destOrd="0" parTransId="{26442A67-0091-8145-A298-1CEFBA8B0BEA}" sibTransId="{859BC1B7-220F-B74D-8DFC-A0470666AA80}"/>
    <dgm:cxn modelId="{D62F019A-C22E-344E-AF7D-5BCFAA82A863}" type="presOf" srcId="{50423516-0DEF-634A-8569-E606AFC8A4E8}" destId="{BAEFF814-13D6-324B-A3F7-1BBBD180CDD3}" srcOrd="0" destOrd="0" presId="urn:microsoft.com/office/officeart/2005/8/layout/hierarchy6"/>
    <dgm:cxn modelId="{FE1ABAA1-DC20-ED4D-9294-F20A920FBB0A}" type="presOf" srcId="{FB74AA13-E600-2C4C-956F-14B8DEA7711F}" destId="{DAAFF475-B0E3-C64E-88C6-209AD1B8921A}" srcOrd="1" destOrd="0" presId="urn:microsoft.com/office/officeart/2005/8/layout/hierarchy6"/>
    <dgm:cxn modelId="{CEA6C5A7-FAD2-DC42-9AF9-90D9C07BD663}" srcId="{F40AD6CC-5373-A243-8481-8DAA93ED125B}" destId="{50423516-0DEF-634A-8569-E606AFC8A4E8}" srcOrd="2" destOrd="0" parTransId="{5176846B-52B5-5449-A112-3752FEE405D5}" sibTransId="{94F08195-0C2B-A74F-B8DF-EE7E76C07848}"/>
    <dgm:cxn modelId="{5E03F6A9-EDEE-0944-901B-5414597E6CD7}" srcId="{73AC8FD2-FE98-EF4C-812B-AB4F85F05046}" destId="{45BF7EBD-142B-354D-A39A-05287649C98F}" srcOrd="3" destOrd="0" parTransId="{F63CD55C-A1AF-CD48-913F-F412FEEF3940}" sibTransId="{2AF5348C-A7A7-8648-89A8-C6AA49147EB3}"/>
    <dgm:cxn modelId="{488F45AE-C293-D940-BDF9-36060FB1ED5D}" srcId="{CB1538BE-8A32-8E43-8BD2-0FD246752C1C}" destId="{6331C525-F04D-E746-BA2E-9F26B772EF00}" srcOrd="0" destOrd="0" parTransId="{54C2D491-CAC6-484D-8280-D4D6DFFF44BD}" sibTransId="{B455C683-50ED-B542-BC6A-D12CAF965697}"/>
    <dgm:cxn modelId="{C4FB63B1-C211-7B45-AB70-1CE1BD5FF435}" type="presOf" srcId="{DDE8AC00-C1EA-7543-8622-77FB044361EB}" destId="{96162FB8-59FB-EB44-A1A6-1B900D6771C9}" srcOrd="0" destOrd="0" presId="urn:microsoft.com/office/officeart/2005/8/layout/hierarchy6"/>
    <dgm:cxn modelId="{3CE839C3-4D33-9244-8F1B-4CE95B11E92E}" srcId="{F40AD6CC-5373-A243-8481-8DAA93ED125B}" destId="{CB1538BE-8A32-8E43-8BD2-0FD246752C1C}" srcOrd="0" destOrd="0" parTransId="{0063D8A4-21D8-4645-97B6-7635F397F8DE}" sibTransId="{80BE39DC-FE50-2149-B1AE-95B34B593F1E}"/>
    <dgm:cxn modelId="{9AE53DD4-4346-094F-ABDC-516223A3710B}" type="presOf" srcId="{54C2D491-CAC6-484D-8280-D4D6DFFF44BD}" destId="{17CC75FA-4C0F-6A42-BAF3-FAF526C7EAEA}" srcOrd="0" destOrd="0" presId="urn:microsoft.com/office/officeart/2005/8/layout/hierarchy6"/>
    <dgm:cxn modelId="{611F06E6-3344-A74F-A1CE-F20EB399F742}" srcId="{73AC8FD2-FE98-EF4C-812B-AB4F85F05046}" destId="{DDE8AC00-C1EA-7543-8622-77FB044361EB}" srcOrd="1" destOrd="0" parTransId="{71050FF4-7BE4-D646-98D0-090DDD540D03}" sibTransId="{D3DF3726-55E7-D447-A692-B4EFC137DCF2}"/>
    <dgm:cxn modelId="{CC476AE6-7303-4E4C-96C3-29BD0A5AF8E7}" type="presOf" srcId="{32065868-09A1-5744-92F2-FA375180B217}" destId="{C9C13543-870A-FC47-9FF0-B155CD1150B8}" srcOrd="0" destOrd="0" presId="urn:microsoft.com/office/officeart/2005/8/layout/hierarchy6"/>
    <dgm:cxn modelId="{B18C74FE-80AC-A74D-B2E5-83EF633087C3}" type="presOf" srcId="{5176846B-52B5-5449-A112-3752FEE405D5}" destId="{F0AF1FC6-FF5F-6447-8FFD-22A723155EEB}" srcOrd="0" destOrd="0" presId="urn:microsoft.com/office/officeart/2005/8/layout/hierarchy6"/>
    <dgm:cxn modelId="{2BC63575-9A44-1B48-95B3-047501B1ED19}" type="presParOf" srcId="{67098FC9-D5E3-E743-9B54-75059C469E65}" destId="{6E615DAF-6D7E-964E-B49B-CA8A52ACC5A7}" srcOrd="0" destOrd="0" presId="urn:microsoft.com/office/officeart/2005/8/layout/hierarchy6"/>
    <dgm:cxn modelId="{3F98808C-675B-3C48-AE3C-2833E7F91737}" type="presParOf" srcId="{6E615DAF-6D7E-964E-B49B-CA8A52ACC5A7}" destId="{2CA963F4-EBA0-1A4E-99C4-7BE839B4E6FC}" srcOrd="0" destOrd="0" presId="urn:microsoft.com/office/officeart/2005/8/layout/hierarchy6"/>
    <dgm:cxn modelId="{42949E76-02B0-C946-A5CF-22BF6DDF44B7}" type="presParOf" srcId="{6E615DAF-6D7E-964E-B49B-CA8A52ACC5A7}" destId="{F590F79C-7A28-BA4B-8F38-ADFBD4F4026C}" srcOrd="1" destOrd="0" presId="urn:microsoft.com/office/officeart/2005/8/layout/hierarchy6"/>
    <dgm:cxn modelId="{8053B32F-650E-344B-9ECC-7C7962E96858}" type="presParOf" srcId="{F590F79C-7A28-BA4B-8F38-ADFBD4F4026C}" destId="{64B027EA-BAC4-D944-AF02-9B05CA9019F0}" srcOrd="0" destOrd="0" presId="urn:microsoft.com/office/officeart/2005/8/layout/hierarchy6"/>
    <dgm:cxn modelId="{27F376B1-E0D5-5644-89DC-9167BB0540C4}" type="presParOf" srcId="{64B027EA-BAC4-D944-AF02-9B05CA9019F0}" destId="{F31EA19D-9573-014C-B7A3-CE2B06233414}" srcOrd="0" destOrd="0" presId="urn:microsoft.com/office/officeart/2005/8/layout/hierarchy6"/>
    <dgm:cxn modelId="{18260690-9C5B-6F44-B0C2-A18E4F3B5E7D}" type="presParOf" srcId="{64B027EA-BAC4-D944-AF02-9B05CA9019F0}" destId="{18BF52ED-A81B-D149-B868-F80689FA1C6B}" srcOrd="1" destOrd="0" presId="urn:microsoft.com/office/officeart/2005/8/layout/hierarchy6"/>
    <dgm:cxn modelId="{F0B93BE0-F00E-D948-BBCF-D20E78B9E6FF}" type="presParOf" srcId="{18BF52ED-A81B-D149-B868-F80689FA1C6B}" destId="{F56A7F9E-4450-EC4B-8308-8E7583192989}" srcOrd="0" destOrd="0" presId="urn:microsoft.com/office/officeart/2005/8/layout/hierarchy6"/>
    <dgm:cxn modelId="{2555DCC1-901F-514A-A953-A16C7899BF68}" type="presParOf" srcId="{18BF52ED-A81B-D149-B868-F80689FA1C6B}" destId="{63714EDF-4B9D-E140-B1CB-1CCABF66B0B4}" srcOrd="1" destOrd="0" presId="urn:microsoft.com/office/officeart/2005/8/layout/hierarchy6"/>
    <dgm:cxn modelId="{08B8782F-7A67-6F46-ABFB-AA85215BFDE7}" type="presParOf" srcId="{63714EDF-4B9D-E140-B1CB-1CCABF66B0B4}" destId="{EAD5E24A-77C5-6641-8FA9-3676ADAC2957}" srcOrd="0" destOrd="0" presId="urn:microsoft.com/office/officeart/2005/8/layout/hierarchy6"/>
    <dgm:cxn modelId="{47F17BE1-3321-C04B-B31D-F8E53DC309EF}" type="presParOf" srcId="{63714EDF-4B9D-E140-B1CB-1CCABF66B0B4}" destId="{DAEE08F4-3651-6E42-A78F-76CF4A0C23EA}" srcOrd="1" destOrd="0" presId="urn:microsoft.com/office/officeart/2005/8/layout/hierarchy6"/>
    <dgm:cxn modelId="{936D6ECB-238E-0546-8502-F7EE601116DD}" type="presParOf" srcId="{DAEE08F4-3651-6E42-A78F-76CF4A0C23EA}" destId="{17CC75FA-4C0F-6A42-BAF3-FAF526C7EAEA}" srcOrd="0" destOrd="0" presId="urn:microsoft.com/office/officeart/2005/8/layout/hierarchy6"/>
    <dgm:cxn modelId="{5802CF13-F2A2-2848-BE11-C4017A093BB5}" type="presParOf" srcId="{DAEE08F4-3651-6E42-A78F-76CF4A0C23EA}" destId="{48C4E17E-E262-A84D-A517-4CDF12A0347E}" srcOrd="1" destOrd="0" presId="urn:microsoft.com/office/officeart/2005/8/layout/hierarchy6"/>
    <dgm:cxn modelId="{6EEB9C7E-D2F7-1F46-B3DC-F8A458AFE852}" type="presParOf" srcId="{48C4E17E-E262-A84D-A517-4CDF12A0347E}" destId="{CB8846EE-4D00-AB4F-8262-4A4CE56CB1F0}" srcOrd="0" destOrd="0" presId="urn:microsoft.com/office/officeart/2005/8/layout/hierarchy6"/>
    <dgm:cxn modelId="{DC4E0627-517A-444D-9E28-7AF4B44A3652}" type="presParOf" srcId="{48C4E17E-E262-A84D-A517-4CDF12A0347E}" destId="{353412F1-864B-5E4A-8C41-705E691B7EE9}" srcOrd="1" destOrd="0" presId="urn:microsoft.com/office/officeart/2005/8/layout/hierarchy6"/>
    <dgm:cxn modelId="{907ED58A-7750-814B-9712-9ED8871085D1}" type="presParOf" srcId="{18BF52ED-A81B-D149-B868-F80689FA1C6B}" destId="{C9C13543-870A-FC47-9FF0-B155CD1150B8}" srcOrd="2" destOrd="0" presId="urn:microsoft.com/office/officeart/2005/8/layout/hierarchy6"/>
    <dgm:cxn modelId="{50CD2FDB-B46E-7C47-B746-B8459BE72CAB}" type="presParOf" srcId="{18BF52ED-A81B-D149-B868-F80689FA1C6B}" destId="{F08CE16C-BC79-D149-BB9A-2097465B6367}" srcOrd="3" destOrd="0" presId="urn:microsoft.com/office/officeart/2005/8/layout/hierarchy6"/>
    <dgm:cxn modelId="{B87DFEAC-17AD-104E-A887-5BA363CC0706}" type="presParOf" srcId="{F08CE16C-BC79-D149-BB9A-2097465B6367}" destId="{46292456-4583-3040-A485-88972DDD7296}" srcOrd="0" destOrd="0" presId="urn:microsoft.com/office/officeart/2005/8/layout/hierarchy6"/>
    <dgm:cxn modelId="{6B7EA091-A82B-DA44-A02B-D203AFE464A6}" type="presParOf" srcId="{F08CE16C-BC79-D149-BB9A-2097465B6367}" destId="{AD601FA7-7AF1-DD42-A50C-39C1D8AA68AC}" srcOrd="1" destOrd="0" presId="urn:microsoft.com/office/officeart/2005/8/layout/hierarchy6"/>
    <dgm:cxn modelId="{C40EAECA-C967-C54E-92D2-397ED8CA4541}" type="presParOf" srcId="{18BF52ED-A81B-D149-B868-F80689FA1C6B}" destId="{F0AF1FC6-FF5F-6447-8FFD-22A723155EEB}" srcOrd="4" destOrd="0" presId="urn:microsoft.com/office/officeart/2005/8/layout/hierarchy6"/>
    <dgm:cxn modelId="{54D9C0A1-9F2F-B045-A533-5B660B1DA645}" type="presParOf" srcId="{18BF52ED-A81B-D149-B868-F80689FA1C6B}" destId="{598895D0-8EBF-EA45-8C44-DF0C8D4F97D0}" srcOrd="5" destOrd="0" presId="urn:microsoft.com/office/officeart/2005/8/layout/hierarchy6"/>
    <dgm:cxn modelId="{5326CB97-4345-0347-9308-232D9B8E6ABE}" type="presParOf" srcId="{598895D0-8EBF-EA45-8C44-DF0C8D4F97D0}" destId="{BAEFF814-13D6-324B-A3F7-1BBBD180CDD3}" srcOrd="0" destOrd="0" presId="urn:microsoft.com/office/officeart/2005/8/layout/hierarchy6"/>
    <dgm:cxn modelId="{919B496C-B04F-154E-BC27-6420A575D9C5}" type="presParOf" srcId="{598895D0-8EBF-EA45-8C44-DF0C8D4F97D0}" destId="{39934FE6-A5A0-D849-9B1F-2C754C82F22E}" srcOrd="1" destOrd="0" presId="urn:microsoft.com/office/officeart/2005/8/layout/hierarchy6"/>
    <dgm:cxn modelId="{D2EBA8D9-D9DC-DD4C-8566-0794CF298ECE}" type="presParOf" srcId="{67098FC9-D5E3-E743-9B54-75059C469E65}" destId="{C5448EC5-BBED-814D-BFFC-FEAD13ADE347}" srcOrd="1" destOrd="0" presId="urn:microsoft.com/office/officeart/2005/8/layout/hierarchy6"/>
    <dgm:cxn modelId="{20A9FB69-0CA0-814D-AA4E-17E794AE6458}" type="presParOf" srcId="{C5448EC5-BBED-814D-BFFC-FEAD13ADE347}" destId="{729CC6DE-906A-3942-A41D-463E38B230AA}" srcOrd="0" destOrd="0" presId="urn:microsoft.com/office/officeart/2005/8/layout/hierarchy6"/>
    <dgm:cxn modelId="{8F1DF141-4F37-3543-B7E1-894292A18D0C}" type="presParOf" srcId="{729CC6DE-906A-3942-A41D-463E38B230AA}" destId="{96162FB8-59FB-EB44-A1A6-1B900D6771C9}" srcOrd="0" destOrd="0" presId="urn:microsoft.com/office/officeart/2005/8/layout/hierarchy6"/>
    <dgm:cxn modelId="{B27AAA97-22DA-F646-AFE8-8306C584A673}" type="presParOf" srcId="{729CC6DE-906A-3942-A41D-463E38B230AA}" destId="{EA34B1E5-BDA9-4048-843A-B77EE90238C1}" srcOrd="1" destOrd="0" presId="urn:microsoft.com/office/officeart/2005/8/layout/hierarchy6"/>
    <dgm:cxn modelId="{6ED36C04-F2EF-4948-8BC2-C34187856A95}" type="presParOf" srcId="{C5448EC5-BBED-814D-BFFC-FEAD13ADE347}" destId="{2B8382D6-448F-504F-80D9-060408C56CFE}" srcOrd="1" destOrd="0" presId="urn:microsoft.com/office/officeart/2005/8/layout/hierarchy6"/>
    <dgm:cxn modelId="{DC251641-7CF1-EE48-B05A-3D3674126580}" type="presParOf" srcId="{2B8382D6-448F-504F-80D9-060408C56CFE}" destId="{6C9E6508-F15B-2B4F-A738-0F92D5FDC7DA}" srcOrd="0" destOrd="0" presId="urn:microsoft.com/office/officeart/2005/8/layout/hierarchy6"/>
    <dgm:cxn modelId="{BFFC083E-DCD2-F544-B4DA-07903C00BB08}" type="presParOf" srcId="{C5448EC5-BBED-814D-BFFC-FEAD13ADE347}" destId="{62DB031A-9F40-234A-B189-BD2BC1184D92}" srcOrd="2" destOrd="0" presId="urn:microsoft.com/office/officeart/2005/8/layout/hierarchy6"/>
    <dgm:cxn modelId="{7D282245-EF5B-134A-A558-4CB8A02856CE}" type="presParOf" srcId="{62DB031A-9F40-234A-B189-BD2BC1184D92}" destId="{79CCE5D4-B304-B54A-9806-34A878076095}" srcOrd="0" destOrd="0" presId="urn:microsoft.com/office/officeart/2005/8/layout/hierarchy6"/>
    <dgm:cxn modelId="{C5D039DF-0563-C747-BF43-0A5C60632B11}" type="presParOf" srcId="{62DB031A-9F40-234A-B189-BD2BC1184D92}" destId="{DAAFF475-B0E3-C64E-88C6-209AD1B8921A}" srcOrd="1" destOrd="0" presId="urn:microsoft.com/office/officeart/2005/8/layout/hierarchy6"/>
    <dgm:cxn modelId="{C9997B6D-52EA-724C-A713-FF64720BC40C}" type="presParOf" srcId="{C5448EC5-BBED-814D-BFFC-FEAD13ADE347}" destId="{22F4C4F5-0B22-D94D-9D79-AE59C08A1F42}" srcOrd="3" destOrd="0" presId="urn:microsoft.com/office/officeart/2005/8/layout/hierarchy6"/>
    <dgm:cxn modelId="{C7440521-4A82-7944-A94E-9ABB068A36A4}" type="presParOf" srcId="{22F4C4F5-0B22-D94D-9D79-AE59C08A1F42}" destId="{819BB04C-6D6D-A64F-923B-7766F425ACD8}" srcOrd="0" destOrd="0" presId="urn:microsoft.com/office/officeart/2005/8/layout/hierarchy6"/>
    <dgm:cxn modelId="{8BBFD73A-244C-7B42-AEFF-ABF6E50DE8E8}" type="presParOf" srcId="{C5448EC5-BBED-814D-BFFC-FEAD13ADE347}" destId="{9F8C88A3-2C69-5A4D-B8FA-20F99753292F}" srcOrd="4" destOrd="0" presId="urn:microsoft.com/office/officeart/2005/8/layout/hierarchy6"/>
    <dgm:cxn modelId="{EB02DB5B-EC6C-094D-B246-B4A7D14C4084}" type="presParOf" srcId="{9F8C88A3-2C69-5A4D-B8FA-20F99753292F}" destId="{AC1889D4-FA0F-7040-927B-81ECDBA8CC87}" srcOrd="0" destOrd="0" presId="urn:microsoft.com/office/officeart/2005/8/layout/hierarchy6"/>
    <dgm:cxn modelId="{452C1D95-1AB6-174D-99DF-D7A39F46F0FE}" type="presParOf" srcId="{9F8C88A3-2C69-5A4D-B8FA-20F99753292F}" destId="{DEA59FE9-2FBD-F344-8ADB-6A73FAEFCA40}"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5A487-7DD7-A541-9C2B-39BC7F2ECAD9}">
      <dsp:nvSpPr>
        <dsp:cNvPr id="0" name=""/>
        <dsp:cNvSpPr/>
      </dsp:nvSpPr>
      <dsp:spPr>
        <a:xfrm>
          <a:off x="160323" y="65083"/>
          <a:ext cx="2026801" cy="11260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Relapse </a:t>
          </a:r>
          <a:r>
            <a:rPr lang="en-US" sz="2000" kern="1200" baseline="0" dirty="0"/>
            <a:t>on Aromatase Inhibitor</a:t>
          </a:r>
          <a:endParaRPr lang="en-US" sz="2000" kern="1200" dirty="0"/>
        </a:p>
      </dsp:txBody>
      <dsp:txXfrm>
        <a:off x="193302" y="98062"/>
        <a:ext cx="1960843" cy="1060043"/>
      </dsp:txXfrm>
    </dsp:sp>
    <dsp:sp modelId="{C3BA3C59-B60F-B043-8524-440A3A83CC41}">
      <dsp:nvSpPr>
        <dsp:cNvPr id="0" name=""/>
        <dsp:cNvSpPr/>
      </dsp:nvSpPr>
      <dsp:spPr>
        <a:xfrm rot="5416691">
          <a:off x="984900" y="1184254"/>
          <a:ext cx="369785" cy="5067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rot="-5400000">
        <a:off x="1018052" y="1252712"/>
        <a:ext cx="304020" cy="258850"/>
      </dsp:txXfrm>
    </dsp:sp>
    <dsp:sp modelId="{1D92ADE8-3AC4-1141-8F18-8DA9D2742E7A}">
      <dsp:nvSpPr>
        <dsp:cNvPr id="0" name=""/>
        <dsp:cNvSpPr/>
      </dsp:nvSpPr>
      <dsp:spPr>
        <a:xfrm>
          <a:off x="6" y="1684126"/>
          <a:ext cx="2331713" cy="11260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Fulvestrant *</a:t>
          </a:r>
        </a:p>
      </dsp:txBody>
      <dsp:txXfrm>
        <a:off x="32985" y="1717105"/>
        <a:ext cx="2265755" cy="10600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5A487-7DD7-A541-9C2B-39BC7F2ECAD9}">
      <dsp:nvSpPr>
        <dsp:cNvPr id="0" name=""/>
        <dsp:cNvSpPr/>
      </dsp:nvSpPr>
      <dsp:spPr>
        <a:xfrm>
          <a:off x="1050386" y="65557"/>
          <a:ext cx="2223115" cy="11474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Relapse</a:t>
          </a:r>
          <a:r>
            <a:rPr lang="en-US" sz="2000" kern="1200" baseline="0" dirty="0"/>
            <a:t> on Tamoxifen </a:t>
          </a:r>
          <a:endParaRPr lang="en-US" sz="2000" kern="1200" dirty="0"/>
        </a:p>
      </dsp:txBody>
      <dsp:txXfrm>
        <a:off x="1083993" y="99164"/>
        <a:ext cx="2155901" cy="1080200"/>
      </dsp:txXfrm>
    </dsp:sp>
    <dsp:sp modelId="{C3BA3C59-B60F-B043-8524-440A3A83CC41}">
      <dsp:nvSpPr>
        <dsp:cNvPr id="0" name=""/>
        <dsp:cNvSpPr/>
      </dsp:nvSpPr>
      <dsp:spPr>
        <a:xfrm rot="5391469">
          <a:off x="1989534" y="1187350"/>
          <a:ext cx="348820" cy="5163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rot="-5400000">
        <a:off x="2008913" y="1271108"/>
        <a:ext cx="309802" cy="244174"/>
      </dsp:txXfrm>
    </dsp:sp>
    <dsp:sp modelId="{1D92ADE8-3AC4-1141-8F18-8DA9D2742E7A}">
      <dsp:nvSpPr>
        <dsp:cNvPr id="0" name=""/>
        <dsp:cNvSpPr/>
      </dsp:nvSpPr>
      <dsp:spPr>
        <a:xfrm>
          <a:off x="972455" y="1678064"/>
          <a:ext cx="2386981" cy="11474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kern="1200" dirty="0"/>
            <a:t>Aromatase Inhibitor*</a:t>
          </a:r>
        </a:p>
        <a:p>
          <a:pPr marL="0" lvl="0" indent="0" algn="ctr" defTabSz="800100">
            <a:lnSpc>
              <a:spcPct val="90000"/>
            </a:lnSpc>
            <a:spcBef>
              <a:spcPct val="0"/>
            </a:spcBef>
            <a:spcAft>
              <a:spcPct val="35000"/>
            </a:spcAft>
            <a:buNone/>
          </a:pPr>
          <a:endParaRPr lang="en-US" sz="1800" kern="1200" dirty="0"/>
        </a:p>
      </dsp:txBody>
      <dsp:txXfrm>
        <a:off x="1006062" y="1711671"/>
        <a:ext cx="2319767" cy="1080200"/>
      </dsp:txXfrm>
    </dsp:sp>
    <dsp:sp modelId="{D3BADE82-94DE-E343-9D01-9B77B6F87307}">
      <dsp:nvSpPr>
        <dsp:cNvPr id="0" name=""/>
        <dsp:cNvSpPr/>
      </dsp:nvSpPr>
      <dsp:spPr>
        <a:xfrm rot="5407811">
          <a:off x="1933759" y="2874224"/>
          <a:ext cx="460371" cy="5163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rot="-5400000">
        <a:off x="2009200" y="2902207"/>
        <a:ext cx="309802" cy="322260"/>
      </dsp:txXfrm>
    </dsp:sp>
    <dsp:sp modelId="{8EF55491-148F-494B-BBC7-D8CC3AD9BE5D}">
      <dsp:nvSpPr>
        <dsp:cNvPr id="0" name=""/>
        <dsp:cNvSpPr/>
      </dsp:nvSpPr>
      <dsp:spPr>
        <a:xfrm>
          <a:off x="1050386" y="3439305"/>
          <a:ext cx="2223115" cy="11474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Fulvestrant* or</a:t>
          </a:r>
        </a:p>
        <a:p>
          <a:pPr marL="0" lvl="0" indent="0" algn="ctr" defTabSz="800100">
            <a:lnSpc>
              <a:spcPct val="90000"/>
            </a:lnSpc>
            <a:spcBef>
              <a:spcPct val="0"/>
            </a:spcBef>
            <a:spcAft>
              <a:spcPct val="35000"/>
            </a:spcAft>
            <a:buNone/>
          </a:pPr>
          <a:r>
            <a:rPr lang="en-US" sz="1800" kern="1200" dirty="0"/>
            <a:t> Oral SERD**</a:t>
          </a:r>
        </a:p>
      </dsp:txBody>
      <dsp:txXfrm>
        <a:off x="1083993" y="3472912"/>
        <a:ext cx="2155901" cy="1080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5A487-7DD7-A541-9C2B-39BC7F2ECAD9}">
      <dsp:nvSpPr>
        <dsp:cNvPr id="0" name=""/>
        <dsp:cNvSpPr/>
      </dsp:nvSpPr>
      <dsp:spPr>
        <a:xfrm>
          <a:off x="930573" y="25503"/>
          <a:ext cx="2192263" cy="11314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 Novo or Relapsed &gt;6-12 months off Endocrine Therapy</a:t>
          </a:r>
        </a:p>
      </dsp:txBody>
      <dsp:txXfrm>
        <a:off x="963713" y="58643"/>
        <a:ext cx="2125983" cy="1065210"/>
      </dsp:txXfrm>
    </dsp:sp>
    <dsp:sp modelId="{C3BA3C59-B60F-B043-8524-440A3A83CC41}">
      <dsp:nvSpPr>
        <dsp:cNvPr id="0" name=""/>
        <dsp:cNvSpPr/>
      </dsp:nvSpPr>
      <dsp:spPr>
        <a:xfrm rot="5310038">
          <a:off x="1845924" y="1172529"/>
          <a:ext cx="405319" cy="5091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1894242" y="1224475"/>
        <a:ext cx="305502" cy="283723"/>
      </dsp:txXfrm>
    </dsp:sp>
    <dsp:sp modelId="{1D92ADE8-3AC4-1141-8F18-8DA9D2742E7A}">
      <dsp:nvSpPr>
        <dsp:cNvPr id="0" name=""/>
        <dsp:cNvSpPr/>
      </dsp:nvSpPr>
      <dsp:spPr>
        <a:xfrm>
          <a:off x="827625" y="1697236"/>
          <a:ext cx="2485675" cy="11314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Aromatase Inhibitor *</a:t>
          </a:r>
        </a:p>
      </dsp:txBody>
      <dsp:txXfrm>
        <a:off x="860765" y="1730376"/>
        <a:ext cx="2419395" cy="1065210"/>
      </dsp:txXfrm>
    </dsp:sp>
    <dsp:sp modelId="{D3BADE82-94DE-E343-9D01-9B77B6F87307}">
      <dsp:nvSpPr>
        <dsp:cNvPr id="0" name=""/>
        <dsp:cNvSpPr/>
      </dsp:nvSpPr>
      <dsp:spPr>
        <a:xfrm rot="5400000">
          <a:off x="1858308" y="2857014"/>
          <a:ext cx="424309" cy="50917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1917712" y="2899445"/>
        <a:ext cx="305502" cy="297016"/>
      </dsp:txXfrm>
    </dsp:sp>
    <dsp:sp modelId="{8EF55491-148F-494B-BBC7-D8CC3AD9BE5D}">
      <dsp:nvSpPr>
        <dsp:cNvPr id="0" name=""/>
        <dsp:cNvSpPr/>
      </dsp:nvSpPr>
      <dsp:spPr>
        <a:xfrm>
          <a:off x="974331" y="3394472"/>
          <a:ext cx="2192263" cy="11314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Fulvestrant* or</a:t>
          </a:r>
        </a:p>
        <a:p>
          <a:pPr marL="0" lvl="0" indent="0" algn="ctr" defTabSz="800100">
            <a:lnSpc>
              <a:spcPct val="90000"/>
            </a:lnSpc>
            <a:spcBef>
              <a:spcPct val="0"/>
            </a:spcBef>
            <a:spcAft>
              <a:spcPct val="35000"/>
            </a:spcAft>
            <a:buNone/>
          </a:pPr>
          <a:r>
            <a:rPr lang="en-US" sz="1800" kern="1200" dirty="0"/>
            <a:t> Oral SERD** </a:t>
          </a:r>
        </a:p>
      </dsp:txBody>
      <dsp:txXfrm>
        <a:off x="1007471" y="3427612"/>
        <a:ext cx="2125983" cy="10652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889D4-FA0F-7040-927B-81ECDBA8CC87}">
      <dsp:nvSpPr>
        <dsp:cNvPr id="0" name=""/>
        <dsp:cNvSpPr/>
      </dsp:nvSpPr>
      <dsp:spPr>
        <a:xfrm>
          <a:off x="0" y="3550723"/>
          <a:ext cx="12192000" cy="8827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u="sng" kern="1200" dirty="0">
              <a:latin typeface="Arial" panose="020B0604020202020204" pitchFamily="34" charset="0"/>
              <a:cs typeface="Arial" panose="020B0604020202020204" pitchFamily="34" charset="0"/>
            </a:rPr>
            <a:t>Third Line</a:t>
          </a:r>
        </a:p>
        <a:p>
          <a:pPr marL="0" lvl="0" indent="0" algn="l" defTabSz="711200">
            <a:lnSpc>
              <a:spcPct val="90000"/>
            </a:lnSpc>
            <a:spcBef>
              <a:spcPct val="0"/>
            </a:spcBef>
            <a:spcAft>
              <a:spcPct val="35000"/>
            </a:spcAft>
            <a:buNone/>
          </a:pPr>
          <a:r>
            <a:rPr lang="en-US" sz="1600" b="1" u="sng" kern="1200" dirty="0">
              <a:latin typeface="Arial" panose="020B0604020202020204" pitchFamily="34" charset="0"/>
              <a:cs typeface="Arial" panose="020B0604020202020204" pitchFamily="34" charset="0"/>
            </a:rPr>
            <a:t>Therapy </a:t>
          </a:r>
        </a:p>
      </dsp:txBody>
      <dsp:txXfrm>
        <a:off x="0" y="3550723"/>
        <a:ext cx="3657600" cy="882773"/>
      </dsp:txXfrm>
    </dsp:sp>
    <dsp:sp modelId="{79CCE5D4-B304-B54A-9806-34A878076095}">
      <dsp:nvSpPr>
        <dsp:cNvPr id="0" name=""/>
        <dsp:cNvSpPr/>
      </dsp:nvSpPr>
      <dsp:spPr>
        <a:xfrm>
          <a:off x="0" y="1941735"/>
          <a:ext cx="12192000" cy="12810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u="sng" kern="1200" dirty="0">
              <a:latin typeface="Arial" panose="020B0604020202020204" pitchFamily="34" charset="0"/>
              <a:cs typeface="Arial" panose="020B0604020202020204" pitchFamily="34" charset="0"/>
            </a:rPr>
            <a:t>Second Line</a:t>
          </a:r>
        </a:p>
        <a:p>
          <a:pPr marL="0" lvl="0" indent="0" algn="l" defTabSz="711200">
            <a:lnSpc>
              <a:spcPct val="90000"/>
            </a:lnSpc>
            <a:spcBef>
              <a:spcPct val="0"/>
            </a:spcBef>
            <a:spcAft>
              <a:spcPct val="35000"/>
            </a:spcAft>
            <a:buNone/>
          </a:pPr>
          <a:r>
            <a:rPr lang="en-US" sz="1600" b="1" u="sng" kern="1200" dirty="0">
              <a:latin typeface="Arial" panose="020B0604020202020204" pitchFamily="34" charset="0"/>
              <a:cs typeface="Arial" panose="020B0604020202020204" pitchFamily="34" charset="0"/>
            </a:rPr>
            <a:t>Therapy </a:t>
          </a:r>
        </a:p>
      </dsp:txBody>
      <dsp:txXfrm>
        <a:off x="0" y="1941735"/>
        <a:ext cx="3657600" cy="1281025"/>
      </dsp:txXfrm>
    </dsp:sp>
    <dsp:sp modelId="{96162FB8-59FB-EB44-A1A6-1B900D6771C9}">
      <dsp:nvSpPr>
        <dsp:cNvPr id="0" name=""/>
        <dsp:cNvSpPr/>
      </dsp:nvSpPr>
      <dsp:spPr>
        <a:xfrm>
          <a:off x="0" y="1320315"/>
          <a:ext cx="12192000" cy="5494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u="sng" kern="1200" dirty="0">
              <a:latin typeface="Arial" panose="020B0604020202020204" pitchFamily="34" charset="0"/>
              <a:cs typeface="Arial" panose="020B0604020202020204" pitchFamily="34" charset="0"/>
            </a:rPr>
            <a:t>First Line </a:t>
          </a:r>
        </a:p>
        <a:p>
          <a:pPr marL="0" lvl="0" indent="0" algn="l" defTabSz="711200">
            <a:lnSpc>
              <a:spcPct val="90000"/>
            </a:lnSpc>
            <a:spcBef>
              <a:spcPct val="0"/>
            </a:spcBef>
            <a:spcAft>
              <a:spcPct val="35000"/>
            </a:spcAft>
            <a:buNone/>
          </a:pPr>
          <a:r>
            <a:rPr lang="en-US" sz="1600" b="1" u="sng" kern="1200" dirty="0">
              <a:latin typeface="Arial" panose="020B0604020202020204" pitchFamily="34" charset="0"/>
              <a:cs typeface="Arial" panose="020B0604020202020204" pitchFamily="34" charset="0"/>
            </a:rPr>
            <a:t>Therapy</a:t>
          </a:r>
        </a:p>
      </dsp:txBody>
      <dsp:txXfrm>
        <a:off x="0" y="1320315"/>
        <a:ext cx="3657600" cy="549473"/>
      </dsp:txXfrm>
    </dsp:sp>
    <dsp:sp modelId="{F31EA19D-9573-014C-B7A3-CE2B06233414}">
      <dsp:nvSpPr>
        <dsp:cNvPr id="0" name=""/>
        <dsp:cNvSpPr/>
      </dsp:nvSpPr>
      <dsp:spPr>
        <a:xfrm>
          <a:off x="3654577" y="1180955"/>
          <a:ext cx="8215548" cy="6612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00"/>
              </a:solidFill>
              <a:latin typeface="Arial" panose="020B0604020202020204" pitchFamily="34" charset="0"/>
              <a:cs typeface="Arial" panose="020B0604020202020204" pitchFamily="34" charset="0"/>
            </a:rPr>
            <a:t>AI or Fulvestrant +/-  CDK 4/6 Inhibitor</a:t>
          </a:r>
        </a:p>
        <a:p>
          <a:pPr marL="0" lvl="0" indent="0" algn="ctr" defTabSz="800100">
            <a:lnSpc>
              <a:spcPct val="90000"/>
            </a:lnSpc>
            <a:spcBef>
              <a:spcPct val="0"/>
            </a:spcBef>
            <a:spcAft>
              <a:spcPct val="35000"/>
            </a:spcAft>
            <a:buNone/>
          </a:pPr>
          <a:r>
            <a:rPr lang="en-US" sz="1400" b="0" kern="1200" dirty="0">
              <a:solidFill>
                <a:schemeClr val="bg1"/>
              </a:solidFill>
              <a:latin typeface="Arial" panose="020B0604020202020204" pitchFamily="34" charset="0"/>
              <a:cs typeface="Arial" panose="020B0604020202020204" pitchFamily="34" charset="0"/>
            </a:rPr>
            <a:t>Choice depends on prior ET, age, disease burden, &amp; comorbidities</a:t>
          </a:r>
        </a:p>
      </dsp:txBody>
      <dsp:txXfrm>
        <a:off x="3673944" y="1200322"/>
        <a:ext cx="8176814" cy="622502"/>
      </dsp:txXfrm>
    </dsp:sp>
    <dsp:sp modelId="{F56A7F9E-4450-EC4B-8308-8E7583192989}">
      <dsp:nvSpPr>
        <dsp:cNvPr id="0" name=""/>
        <dsp:cNvSpPr/>
      </dsp:nvSpPr>
      <dsp:spPr>
        <a:xfrm>
          <a:off x="3644648" y="1842191"/>
          <a:ext cx="4117702" cy="215210"/>
        </a:xfrm>
        <a:custGeom>
          <a:avLst/>
          <a:gdLst/>
          <a:ahLst/>
          <a:cxnLst/>
          <a:rect l="0" t="0" r="0" b="0"/>
          <a:pathLst>
            <a:path>
              <a:moveTo>
                <a:pt x="4117702" y="0"/>
              </a:moveTo>
              <a:lnTo>
                <a:pt x="4117702" y="107605"/>
              </a:lnTo>
              <a:lnTo>
                <a:pt x="0" y="107605"/>
              </a:lnTo>
              <a:lnTo>
                <a:pt x="0" y="2152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D5E24A-77C5-6641-8FA9-3676ADAC2957}">
      <dsp:nvSpPr>
        <dsp:cNvPr id="0" name=""/>
        <dsp:cNvSpPr/>
      </dsp:nvSpPr>
      <dsp:spPr>
        <a:xfrm>
          <a:off x="1991358" y="2057402"/>
          <a:ext cx="3306580" cy="1118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00"/>
              </a:solidFill>
              <a:latin typeface="Arial" panose="020B0604020202020204" pitchFamily="34" charset="0"/>
              <a:cs typeface="Arial" panose="020B0604020202020204" pitchFamily="34" charset="0"/>
            </a:rPr>
            <a:t>PIK3CA Pathway Alteration</a:t>
          </a:r>
        </a:p>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Alpelisib or Capivasertib + Fulvestrant</a:t>
          </a:r>
        </a:p>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Gedatolisib or Inavolisib  + Palbociclib</a:t>
          </a:r>
        </a:p>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cs typeface="Arial" panose="020B0604020202020204" pitchFamily="34" charset="0"/>
            </a:rPr>
            <a:t>+ Fulvestrant</a:t>
          </a:r>
        </a:p>
      </dsp:txBody>
      <dsp:txXfrm>
        <a:off x="2024115" y="2090159"/>
        <a:ext cx="3241066" cy="1052902"/>
      </dsp:txXfrm>
    </dsp:sp>
    <dsp:sp modelId="{17CC75FA-4C0F-6A42-BAF3-FAF526C7EAEA}">
      <dsp:nvSpPr>
        <dsp:cNvPr id="0" name=""/>
        <dsp:cNvSpPr/>
      </dsp:nvSpPr>
      <dsp:spPr>
        <a:xfrm>
          <a:off x="3644648" y="3175818"/>
          <a:ext cx="3182824" cy="559542"/>
        </a:xfrm>
        <a:custGeom>
          <a:avLst/>
          <a:gdLst/>
          <a:ahLst/>
          <a:cxnLst/>
          <a:rect l="0" t="0" r="0" b="0"/>
          <a:pathLst>
            <a:path>
              <a:moveTo>
                <a:pt x="0" y="0"/>
              </a:moveTo>
              <a:lnTo>
                <a:pt x="0" y="279771"/>
              </a:lnTo>
              <a:lnTo>
                <a:pt x="3182824" y="279771"/>
              </a:lnTo>
              <a:lnTo>
                <a:pt x="3182824" y="55954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8846EE-4D00-AB4F-8262-4A4CE56CB1F0}">
      <dsp:nvSpPr>
        <dsp:cNvPr id="0" name=""/>
        <dsp:cNvSpPr/>
      </dsp:nvSpPr>
      <dsp:spPr>
        <a:xfrm>
          <a:off x="5074873" y="3735361"/>
          <a:ext cx="3505200" cy="4578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Capecitabine, ADC, or IV Chemotherapy </a:t>
          </a:r>
        </a:p>
      </dsp:txBody>
      <dsp:txXfrm>
        <a:off x="5088284" y="3748772"/>
        <a:ext cx="3478378" cy="431072"/>
      </dsp:txXfrm>
    </dsp:sp>
    <dsp:sp modelId="{C9C13543-870A-FC47-9FF0-B155CD1150B8}">
      <dsp:nvSpPr>
        <dsp:cNvPr id="0" name=""/>
        <dsp:cNvSpPr/>
      </dsp:nvSpPr>
      <dsp:spPr>
        <a:xfrm>
          <a:off x="7239293" y="1842191"/>
          <a:ext cx="523057" cy="222037"/>
        </a:xfrm>
        <a:custGeom>
          <a:avLst/>
          <a:gdLst/>
          <a:ahLst/>
          <a:cxnLst/>
          <a:rect l="0" t="0" r="0" b="0"/>
          <a:pathLst>
            <a:path>
              <a:moveTo>
                <a:pt x="523057" y="0"/>
              </a:moveTo>
              <a:lnTo>
                <a:pt x="523057" y="111018"/>
              </a:lnTo>
              <a:lnTo>
                <a:pt x="0" y="111018"/>
              </a:lnTo>
              <a:lnTo>
                <a:pt x="0" y="2220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292456-4583-3040-A485-88972DDD7296}">
      <dsp:nvSpPr>
        <dsp:cNvPr id="0" name=""/>
        <dsp:cNvSpPr/>
      </dsp:nvSpPr>
      <dsp:spPr>
        <a:xfrm>
          <a:off x="5827342" y="2064229"/>
          <a:ext cx="2823901" cy="11192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rgbClr val="FFFF00"/>
            </a:solidFill>
            <a:latin typeface="Arial" panose="020B0604020202020204" pitchFamily="34" charset="0"/>
            <a:cs typeface="Arial" panose="020B0604020202020204" pitchFamily="34" charset="0"/>
          </a:endParaRPr>
        </a:p>
        <a:p>
          <a:pPr marL="0" lvl="0" indent="0" algn="ctr" defTabSz="622300">
            <a:lnSpc>
              <a:spcPct val="90000"/>
            </a:lnSpc>
            <a:spcBef>
              <a:spcPct val="0"/>
            </a:spcBef>
            <a:spcAft>
              <a:spcPct val="35000"/>
            </a:spcAft>
            <a:buNone/>
          </a:pPr>
          <a:r>
            <a:rPr lang="en-US" sz="1400" b="1" kern="1200" dirty="0">
              <a:solidFill>
                <a:srgbClr val="FFFF00"/>
              </a:solidFill>
              <a:latin typeface="Arial" panose="020B0604020202020204" pitchFamily="34" charset="0"/>
              <a:cs typeface="Arial" panose="020B0604020202020204" pitchFamily="34" charset="0"/>
            </a:rPr>
            <a:t>No PIK3CA or ESR1 Alteration:</a:t>
          </a:r>
        </a:p>
        <a:p>
          <a:pPr marL="0" lvl="0" indent="0" algn="ctr" defTabSz="622300">
            <a:lnSpc>
              <a:spcPct val="90000"/>
            </a:lnSpc>
            <a:spcBef>
              <a:spcPct val="0"/>
            </a:spcBef>
            <a:spcAft>
              <a:spcPct val="35000"/>
            </a:spcAft>
            <a:buNone/>
          </a:pPr>
          <a:r>
            <a:rPr lang="en-US" sz="1400" b="0" kern="1200" dirty="0">
              <a:solidFill>
                <a:schemeClr val="bg1"/>
              </a:solidFill>
              <a:latin typeface="Arial" panose="020B0604020202020204" pitchFamily="34" charset="0"/>
              <a:cs typeface="Arial" panose="020B0604020202020204" pitchFamily="34" charset="0"/>
            </a:rPr>
            <a:t>Everolimus + Fulvestrant</a:t>
          </a:r>
        </a:p>
        <a:p>
          <a:pPr marL="0" lvl="0" indent="0" algn="ctr" defTabSz="622300">
            <a:lnSpc>
              <a:spcPct val="90000"/>
            </a:lnSpc>
            <a:spcBef>
              <a:spcPct val="0"/>
            </a:spcBef>
            <a:spcAft>
              <a:spcPct val="35000"/>
            </a:spcAft>
            <a:buNone/>
          </a:pPr>
          <a:r>
            <a:rPr lang="en-US" sz="1400" b="0" kern="1200" dirty="0">
              <a:solidFill>
                <a:schemeClr val="bg1"/>
              </a:solidFill>
              <a:latin typeface="Arial" panose="020B0604020202020204" pitchFamily="34" charset="0"/>
              <a:cs typeface="Arial" panose="020B0604020202020204" pitchFamily="34" charset="0"/>
            </a:rPr>
            <a:t>Gedatolisib  (+/- Palbo) + Fulvestrant</a:t>
          </a:r>
        </a:p>
        <a:p>
          <a:pPr marL="0" lvl="0" indent="0" algn="ctr" defTabSz="622300">
            <a:lnSpc>
              <a:spcPct val="90000"/>
            </a:lnSpc>
            <a:spcBef>
              <a:spcPct val="0"/>
            </a:spcBef>
            <a:spcAft>
              <a:spcPct val="35000"/>
            </a:spcAft>
            <a:buNone/>
          </a:pPr>
          <a:endParaRPr lang="en-US" sz="1400" b="1" kern="1200" dirty="0">
            <a:solidFill>
              <a:schemeClr val="bg1"/>
            </a:solidFill>
            <a:latin typeface="Arial" panose="020B0604020202020204" pitchFamily="34" charset="0"/>
            <a:cs typeface="Arial" panose="020B0604020202020204" pitchFamily="34" charset="0"/>
          </a:endParaRPr>
        </a:p>
      </dsp:txBody>
      <dsp:txXfrm>
        <a:off x="5860125" y="2097012"/>
        <a:ext cx="2758335" cy="1053715"/>
      </dsp:txXfrm>
    </dsp:sp>
    <dsp:sp modelId="{F0AF1FC6-FF5F-6447-8FFD-22A723155EEB}">
      <dsp:nvSpPr>
        <dsp:cNvPr id="0" name=""/>
        <dsp:cNvSpPr/>
      </dsp:nvSpPr>
      <dsp:spPr>
        <a:xfrm>
          <a:off x="7762351" y="1842191"/>
          <a:ext cx="2431375" cy="189811"/>
        </a:xfrm>
        <a:custGeom>
          <a:avLst/>
          <a:gdLst/>
          <a:ahLst/>
          <a:cxnLst/>
          <a:rect l="0" t="0" r="0" b="0"/>
          <a:pathLst>
            <a:path>
              <a:moveTo>
                <a:pt x="0" y="0"/>
              </a:moveTo>
              <a:lnTo>
                <a:pt x="0" y="94905"/>
              </a:lnTo>
              <a:lnTo>
                <a:pt x="2431375" y="94905"/>
              </a:lnTo>
              <a:lnTo>
                <a:pt x="2431375" y="1898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EFF814-13D6-324B-A3F7-1BBBD180CDD3}">
      <dsp:nvSpPr>
        <dsp:cNvPr id="0" name=""/>
        <dsp:cNvSpPr/>
      </dsp:nvSpPr>
      <dsp:spPr>
        <a:xfrm>
          <a:off x="9382758" y="2032002"/>
          <a:ext cx="1621935" cy="11223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rgbClr val="FFFF00"/>
              </a:solidFill>
              <a:latin typeface="Arial" panose="020B0604020202020204" pitchFamily="34" charset="0"/>
              <a:cs typeface="Arial" panose="020B0604020202020204" pitchFamily="34" charset="0"/>
            </a:rPr>
            <a:t>ESR1 </a:t>
          </a:r>
          <a:r>
            <a:rPr lang="en-US" sz="1400" b="1" kern="1200" dirty="0">
              <a:solidFill>
                <a:srgbClr val="FFFF00"/>
              </a:solidFill>
              <a:latin typeface="Arial" panose="020B0604020202020204" pitchFamily="34" charset="0"/>
              <a:cs typeface="Arial" panose="020B0604020202020204" pitchFamily="34" charset="0"/>
            </a:rPr>
            <a:t>Mutation:</a:t>
          </a:r>
        </a:p>
        <a:p>
          <a:pPr marL="0" lvl="0" indent="0" algn="ctr" defTabSz="622300">
            <a:lnSpc>
              <a:spcPct val="90000"/>
            </a:lnSpc>
            <a:spcBef>
              <a:spcPct val="0"/>
            </a:spcBef>
            <a:spcAft>
              <a:spcPct val="35000"/>
            </a:spcAft>
            <a:buNone/>
          </a:pPr>
          <a:r>
            <a:rPr lang="en-US" sz="1400" b="0" kern="1200" dirty="0" err="1">
              <a:solidFill>
                <a:schemeClr val="bg1"/>
              </a:solidFill>
              <a:latin typeface="Arial" panose="020B0604020202020204" pitchFamily="34" charset="0"/>
              <a:cs typeface="Arial" panose="020B0604020202020204" pitchFamily="34" charset="0"/>
            </a:rPr>
            <a:t>Elacestrant</a:t>
          </a:r>
          <a:r>
            <a:rPr lang="en-US" sz="1400" b="0" kern="1200" dirty="0">
              <a:solidFill>
                <a:schemeClr val="bg1"/>
              </a:solidFill>
              <a:latin typeface="Arial" panose="020B0604020202020204" pitchFamily="34" charset="0"/>
              <a:cs typeface="Arial" panose="020B0604020202020204" pitchFamily="34" charset="0"/>
            </a:rPr>
            <a:t> or Imlunestrant</a:t>
          </a:r>
        </a:p>
        <a:p>
          <a:pPr marL="0" lvl="0" indent="0" algn="ctr" defTabSz="622300">
            <a:lnSpc>
              <a:spcPct val="90000"/>
            </a:lnSpc>
            <a:spcBef>
              <a:spcPct val="0"/>
            </a:spcBef>
            <a:spcAft>
              <a:spcPct val="35000"/>
            </a:spcAft>
            <a:buNone/>
          </a:pPr>
          <a:r>
            <a:rPr lang="en-US" sz="1400" b="0" kern="1200" dirty="0">
              <a:solidFill>
                <a:schemeClr val="bg1"/>
              </a:solidFill>
              <a:latin typeface="Arial" panose="020B0604020202020204" pitchFamily="34" charset="0"/>
              <a:cs typeface="Arial" panose="020B0604020202020204" pitchFamily="34" charset="0"/>
            </a:rPr>
            <a:t>Giradestrant + everolimus</a:t>
          </a:r>
        </a:p>
      </dsp:txBody>
      <dsp:txXfrm>
        <a:off x="9415630" y="2064874"/>
        <a:ext cx="1556191" cy="105660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dirty="0"/>
          </a:p>
        </p:txBody>
      </p:sp>
      <p:sp>
        <p:nvSpPr>
          <p:cNvPr id="921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dirty="0"/>
          </a:p>
        </p:txBody>
      </p:sp>
      <p:sp>
        <p:nvSpPr>
          <p:cNvPr id="922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dirty="0"/>
          </a:p>
        </p:txBody>
      </p:sp>
      <p:sp>
        <p:nvSpPr>
          <p:cNvPr id="922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66BF45E-75D8-C246-8CB6-2256FEA98AF3}" type="slidenum">
              <a:rPr lang="en-US"/>
              <a:pPr>
                <a:defRPr/>
              </a:pPr>
              <a:t>‹#›</a:t>
            </a:fld>
            <a:endParaRPr lang="en-US" dirty="0"/>
          </a:p>
        </p:txBody>
      </p:sp>
    </p:spTree>
    <p:extLst>
      <p:ext uri="{BB962C8B-B14F-4D97-AF65-F5344CB8AC3E}">
        <p14:creationId xmlns:p14="http://schemas.microsoft.com/office/powerpoint/2010/main" val="3770588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dirty="0"/>
          </a:p>
        </p:txBody>
      </p:sp>
      <p:sp>
        <p:nvSpPr>
          <p:cNvPr id="450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dirty="0"/>
          </a:p>
        </p:txBody>
      </p:sp>
      <p:sp>
        <p:nvSpPr>
          <p:cNvPr id="269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dirty="0"/>
          </a:p>
        </p:txBody>
      </p:sp>
      <p:sp>
        <p:nvSpPr>
          <p:cNvPr id="450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5E93EAF-C1A6-2947-8879-F1BA1F48EE4D}" type="slidenum">
              <a:rPr lang="en-US"/>
              <a:pPr>
                <a:defRPr/>
              </a:pPr>
              <a:t>‹#›</a:t>
            </a:fld>
            <a:endParaRPr lang="en-US" dirty="0"/>
          </a:p>
        </p:txBody>
      </p:sp>
    </p:spTree>
    <p:extLst>
      <p:ext uri="{BB962C8B-B14F-4D97-AF65-F5344CB8AC3E}">
        <p14:creationId xmlns:p14="http://schemas.microsoft.com/office/powerpoint/2010/main" val="22023307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sz="1200" dirty="0"/>
              <a:t>There</a:t>
            </a:r>
            <a:r>
              <a:rPr lang="en-US" sz="1200" baseline="0" dirty="0"/>
              <a:t> are critical driver and escape mechanisms in ER-positive breast cancer that may be therapeutically exploited to amplify the effects of antiestrogen therapy, and to either prevent or delay primary or secondary resistance.  </a:t>
            </a:r>
          </a:p>
          <a:p>
            <a:pPr marL="171450" indent="-171450">
              <a:buFont typeface="Arial"/>
              <a:buChar char="•"/>
            </a:pPr>
            <a:r>
              <a:rPr lang="en-US" sz="1200" baseline="0" dirty="0"/>
              <a:t>(ADVANCE) Binding of estrogen to receptor tyrosine kinases induces non-genomic effects, (ADVANCE) resulting in activation of the PI3K-AKT-mTOR pathway and other pathways</a:t>
            </a:r>
          </a:p>
          <a:p>
            <a:pPr marL="171450" indent="-171450">
              <a:buFont typeface="Arial"/>
              <a:buChar char="•"/>
            </a:pPr>
            <a:r>
              <a:rPr lang="en-US" sz="1200" baseline="0" dirty="0"/>
              <a:t>(ADVANCE) Estrogen also induces genomic effects by binding to  the estrogen receptor or other factors that promote transcription. </a:t>
            </a:r>
          </a:p>
          <a:p>
            <a:pPr marL="171450" indent="-171450">
              <a:buFont typeface="Arial"/>
              <a:buChar char="•"/>
            </a:pPr>
            <a:r>
              <a:rPr lang="en-US" sz="1200" baseline="0" dirty="0"/>
              <a:t>(ADVANCE). This drives the production of the E2F transcription factor, which drives transcription of key factors that promote transition of cells from the G0-1 phase of the cell cycle to mitosis. </a:t>
            </a:r>
          </a:p>
          <a:p>
            <a:pPr marL="171450" indent="-171450">
              <a:buFont typeface="Arial"/>
              <a:buChar char="•"/>
            </a:pPr>
            <a:r>
              <a:rPr lang="en-US" sz="1200" baseline="0" dirty="0"/>
              <a:t>(ADVANCE). In addition, ER-mediated non-genomic effects may also drive genomic effects. </a:t>
            </a:r>
          </a:p>
          <a:p>
            <a:pPr marL="171450" indent="-171450">
              <a:buFont typeface="Arial"/>
              <a:buChar char="•"/>
            </a:pPr>
            <a:r>
              <a:rPr lang="en-US" sz="1200" baseline="0" dirty="0"/>
              <a:t>(ADVANCE) Two of the key players involved in regulating E2F mediated transcription include RB tumor suppressor protein, which binds E2F and preventing transcription, and cyclin dependent kinase 4 and 6.</a:t>
            </a:r>
          </a:p>
          <a:p>
            <a:pPr marL="171450" indent="-171450">
              <a:buFont typeface="Arial"/>
              <a:buChar char="•"/>
            </a:pPr>
            <a:r>
              <a:rPr lang="en-US" sz="1200" baseline="0" dirty="0"/>
              <a:t>(ADVANCE ) Upon binding of cyclin D1, CDK4 and 6 phosphorylate RB, (ADVANCE) uncoupling RB from E2F, and hence promoting E2F mediated  transcription</a:t>
            </a:r>
          </a:p>
          <a:p>
            <a:pPr marL="171450" indent="-171450">
              <a:buFont typeface="Arial"/>
              <a:buChar char="•"/>
            </a:pPr>
            <a:r>
              <a:rPr lang="en-US" sz="1200" baseline="0" dirty="0"/>
              <a:t>(ADAVNCE) By inhibiting CDK4 and 6, (ADVANCE x 3) palbociclib blocks E2F mediated G to S phase transition a, and thus cell division. </a:t>
            </a:r>
          </a:p>
        </p:txBody>
      </p:sp>
      <p:sp>
        <p:nvSpPr>
          <p:cNvPr id="4" name="Slide Number Placeholder 3"/>
          <p:cNvSpPr>
            <a:spLocks noGrp="1"/>
          </p:cNvSpPr>
          <p:nvPr>
            <p:ph type="sldNum" sz="quarter" idx="10"/>
          </p:nvPr>
        </p:nvSpPr>
        <p:spPr/>
        <p:txBody>
          <a:bodyPr/>
          <a:lstStyle/>
          <a:p>
            <a:fld id="{CF4C1A67-40F6-3A4F-921F-49F045E455FC}" type="slidenum">
              <a:rPr lang="en-US" smtClean="0"/>
              <a:t>10</a:t>
            </a:fld>
            <a:endParaRPr lang="en-US" dirty="0"/>
          </a:p>
        </p:txBody>
      </p:sp>
    </p:spTree>
    <p:extLst>
      <p:ext uri="{BB962C8B-B14F-4D97-AF65-F5344CB8AC3E}">
        <p14:creationId xmlns:p14="http://schemas.microsoft.com/office/powerpoint/2010/main" val="1037836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35306-B3B1-A944-A64E-0A77BF937900}" type="slidenum">
              <a:rPr lang="en-US" smtClean="0"/>
              <a:t>29</a:t>
            </a:fld>
            <a:endParaRPr lang="en-US" dirty="0"/>
          </a:p>
        </p:txBody>
      </p:sp>
    </p:spTree>
    <p:extLst>
      <p:ext uri="{BB962C8B-B14F-4D97-AF65-F5344CB8AC3E}">
        <p14:creationId xmlns:p14="http://schemas.microsoft.com/office/powerpoint/2010/main" val="147545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2A15F-7581-4F3F-87B3-C60EEEE4F7D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993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04107-7EA7-6041-A077-2B1EB7CB9824}" type="slidenum">
              <a:rPr lang="en-US" smtClean="0"/>
              <a:t>36</a:t>
            </a:fld>
            <a:endParaRPr lang="en-US" dirty="0"/>
          </a:p>
        </p:txBody>
      </p:sp>
    </p:spTree>
    <p:extLst>
      <p:ext uri="{BB962C8B-B14F-4D97-AF65-F5344CB8AC3E}">
        <p14:creationId xmlns:p14="http://schemas.microsoft.com/office/powerpoint/2010/main" val="3962471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2A15F-7581-4F3F-87B3-C60EEEE4F7D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07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sz="1400" dirty="0"/>
              <a:t>As exemplified</a:t>
            </a:r>
            <a:r>
              <a:rPr lang="en-US" sz="1400" baseline="0" dirty="0"/>
              <a:t> by the ALLIANCE and LEA trials, a</a:t>
            </a:r>
            <a:r>
              <a:rPr lang="en-US" sz="1400" dirty="0"/>
              <a:t>ntiestrogen therapy is a</a:t>
            </a:r>
            <a:r>
              <a:rPr lang="en-US" sz="1400" baseline="0" dirty="0"/>
              <a:t> cornerstone in the management of ER-positive disease. </a:t>
            </a:r>
          </a:p>
          <a:p>
            <a:pPr marL="171450" indent="-171450">
              <a:buFont typeface="Arial"/>
              <a:buChar char="•"/>
            </a:pPr>
            <a:r>
              <a:rPr lang="en-US" sz="1400" baseline="0" dirty="0"/>
              <a:t>(Advance) Selective estrogen receptor modulators like tamoxifen or degraders like fulvestrant bind to the estrogen receptor, thus competitively inhibiting binding of estrogen to ER.. </a:t>
            </a:r>
          </a:p>
          <a:p>
            <a:pPr marL="171450" indent="-171450">
              <a:buFont typeface="Arial"/>
              <a:buChar char="•"/>
            </a:pPr>
            <a:r>
              <a:rPr lang="en-US" sz="1400" baseline="0" dirty="0"/>
              <a:t>(Advance), in contrast, aromatase inhibitors block the conversion of androgens to estrogen (advance x 4). This results in systemic and local estrogen depletion in postmenopausal women for whom this is the major source of endogenous estrogen, more effectively reversing its genomic effects mediated by binding to the estrogen receptor and other transcription factors. </a:t>
            </a:r>
            <a:endParaRPr lang="en-US" sz="1400" dirty="0"/>
          </a:p>
        </p:txBody>
      </p:sp>
      <p:sp>
        <p:nvSpPr>
          <p:cNvPr id="4" name="Slide Number Placeholder 3"/>
          <p:cNvSpPr>
            <a:spLocks noGrp="1"/>
          </p:cNvSpPr>
          <p:nvPr>
            <p:ph type="sldNum" sz="quarter" idx="10"/>
          </p:nvPr>
        </p:nvSpPr>
        <p:spPr/>
        <p:txBody>
          <a:bodyPr/>
          <a:lstStyle/>
          <a:p>
            <a:fld id="{CF4C1A67-40F6-3A4F-921F-49F045E455FC}" type="slidenum">
              <a:rPr lang="en-US" smtClean="0"/>
              <a:t>11</a:t>
            </a:fld>
            <a:endParaRPr lang="en-US" dirty="0"/>
          </a:p>
        </p:txBody>
      </p:sp>
    </p:spTree>
    <p:extLst>
      <p:ext uri="{BB962C8B-B14F-4D97-AF65-F5344CB8AC3E}">
        <p14:creationId xmlns:p14="http://schemas.microsoft.com/office/powerpoint/2010/main" val="681633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sz="1400" dirty="0"/>
              <a:t>As exemplified</a:t>
            </a:r>
            <a:r>
              <a:rPr lang="en-US" sz="1400" baseline="0" dirty="0"/>
              <a:t> by the ALLIANCE and LEA trials, a</a:t>
            </a:r>
            <a:r>
              <a:rPr lang="en-US" sz="1400" dirty="0"/>
              <a:t>ntiestrogen therapy is a</a:t>
            </a:r>
            <a:r>
              <a:rPr lang="en-US" sz="1400" baseline="0" dirty="0"/>
              <a:t> cornerstone in the management of ER-positive disease. </a:t>
            </a:r>
          </a:p>
          <a:p>
            <a:pPr marL="171450" indent="-171450">
              <a:buFont typeface="Arial"/>
              <a:buChar char="•"/>
            </a:pPr>
            <a:r>
              <a:rPr lang="en-US" sz="1400" baseline="0" dirty="0"/>
              <a:t>(Advance) Selective estrogen receptor modulators like tamoxifen or degraders like fulvestrant bind to the estrogen receptor, thus competitively inhibiting binding of estrogen to ER.. </a:t>
            </a:r>
          </a:p>
          <a:p>
            <a:pPr marL="171450" indent="-171450">
              <a:buFont typeface="Arial"/>
              <a:buChar char="•"/>
            </a:pPr>
            <a:r>
              <a:rPr lang="en-US" sz="1400" baseline="0" dirty="0"/>
              <a:t>(Advance), in contrast, aromatase inhibitors block the conversion of androgens to estrogen (advance x 4). This results in systemic and local estrogen depletion in postmenopausal women for whom this is the major source of endogenous estrogen, more effectively reversing its genomic effects mediated by binding to the estrogen receptor and other transcription factors. </a:t>
            </a:r>
            <a:endParaRPr lang="en-US" sz="1400" dirty="0"/>
          </a:p>
        </p:txBody>
      </p:sp>
      <p:sp>
        <p:nvSpPr>
          <p:cNvPr id="4" name="Slide Number Placeholder 3"/>
          <p:cNvSpPr>
            <a:spLocks noGrp="1"/>
          </p:cNvSpPr>
          <p:nvPr>
            <p:ph type="sldNum" sz="quarter" idx="10"/>
          </p:nvPr>
        </p:nvSpPr>
        <p:spPr/>
        <p:txBody>
          <a:bodyPr/>
          <a:lstStyle/>
          <a:p>
            <a:fld id="{CF4C1A67-40F6-3A4F-921F-49F045E455FC}" type="slidenum">
              <a:rPr lang="en-US" smtClean="0"/>
              <a:t>15</a:t>
            </a:fld>
            <a:endParaRPr lang="en-US" dirty="0"/>
          </a:p>
        </p:txBody>
      </p:sp>
    </p:spTree>
    <p:extLst>
      <p:ext uri="{BB962C8B-B14F-4D97-AF65-F5344CB8AC3E}">
        <p14:creationId xmlns:p14="http://schemas.microsoft.com/office/powerpoint/2010/main" val="388267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sz="1400" dirty="0"/>
              <a:t>As exemplified</a:t>
            </a:r>
            <a:r>
              <a:rPr lang="en-US" sz="1400" baseline="0" dirty="0"/>
              <a:t> by the ALLIANCE and LEA trials, a</a:t>
            </a:r>
            <a:r>
              <a:rPr lang="en-US" sz="1400" dirty="0"/>
              <a:t>ntiestrogen therapy is a</a:t>
            </a:r>
            <a:r>
              <a:rPr lang="en-US" sz="1400" baseline="0" dirty="0"/>
              <a:t> cornerstone in the management of ER-positive disease. </a:t>
            </a:r>
          </a:p>
          <a:p>
            <a:pPr marL="171450" indent="-171450">
              <a:buFont typeface="Arial"/>
              <a:buChar char="•"/>
            </a:pPr>
            <a:r>
              <a:rPr lang="en-US" sz="1400" baseline="0" dirty="0"/>
              <a:t>(Advance) Selective estrogen receptor modulators like tamoxifen or degraders like fulvestrant bind to the estrogen receptor, thus competitively inhibiting binding of estrogen to ER.. </a:t>
            </a:r>
          </a:p>
          <a:p>
            <a:pPr marL="171450" indent="-171450">
              <a:buFont typeface="Arial"/>
              <a:buChar char="•"/>
            </a:pPr>
            <a:r>
              <a:rPr lang="en-US" sz="1400" baseline="0" dirty="0"/>
              <a:t>(Advance), in contrast, aromatase inhibitors block the conversion of androgens to estrogen (advance x 4). This results in systemic and local estrogen depletion in postmenopausal women for whom this is the major source of endogenous estrogen, more effectively reversing its genomic effects mediated by binding to the estrogen receptor and other transcription factors. </a:t>
            </a:r>
            <a:endParaRPr lang="en-US" sz="1400" dirty="0"/>
          </a:p>
        </p:txBody>
      </p:sp>
      <p:sp>
        <p:nvSpPr>
          <p:cNvPr id="4" name="Slide Number Placeholder 3"/>
          <p:cNvSpPr>
            <a:spLocks noGrp="1"/>
          </p:cNvSpPr>
          <p:nvPr>
            <p:ph type="sldNum" sz="quarter" idx="10"/>
          </p:nvPr>
        </p:nvSpPr>
        <p:spPr/>
        <p:txBody>
          <a:bodyPr/>
          <a:lstStyle/>
          <a:p>
            <a:fld id="{CF4C1A67-40F6-3A4F-921F-49F045E455FC}" type="slidenum">
              <a:rPr lang="en-US" smtClean="0"/>
              <a:t>16</a:t>
            </a:fld>
            <a:endParaRPr lang="en-US" dirty="0"/>
          </a:p>
        </p:txBody>
      </p:sp>
    </p:spTree>
    <p:extLst>
      <p:ext uri="{BB962C8B-B14F-4D97-AF65-F5344CB8AC3E}">
        <p14:creationId xmlns:p14="http://schemas.microsoft.com/office/powerpoint/2010/main" val="1325911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220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58695F-0953-435F-9D2F-D3A7525DCE86}" type="slidenum">
              <a:rPr lang="en-US" smtClean="0"/>
              <a:pPr>
                <a:defRPr/>
              </a:pPr>
              <a:t>21</a:t>
            </a:fld>
            <a:endParaRPr lang="en-US" dirty="0"/>
          </a:p>
        </p:txBody>
      </p:sp>
    </p:spTree>
    <p:extLst>
      <p:ext uri="{BB962C8B-B14F-4D97-AF65-F5344CB8AC3E}">
        <p14:creationId xmlns:p14="http://schemas.microsoft.com/office/powerpoint/2010/main" val="1602219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5538" name="Text Box 1">
            <a:extLst>
              <a:ext uri="{FF2B5EF4-FFF2-40B4-BE49-F238E27FC236}">
                <a16:creationId xmlns:a16="http://schemas.microsoft.com/office/drawing/2014/main" id="{C64D2B37-42E4-D447-B2C2-A22AE6752B36}"/>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dirty="0">
              <a:solidFill>
                <a:srgbClr val="000000"/>
              </a:solidFill>
              <a:latin typeface="Times New Roman" panose="02020603050405020304" pitchFamily="18" charset="0"/>
            </a:endParaRPr>
          </a:p>
        </p:txBody>
      </p:sp>
      <p:sp>
        <p:nvSpPr>
          <p:cNvPr id="705539" name="Text Box 2">
            <a:extLst>
              <a:ext uri="{FF2B5EF4-FFF2-40B4-BE49-F238E27FC236}">
                <a16:creationId xmlns:a16="http://schemas.microsoft.com/office/drawing/2014/main" id="{B558CECA-5C8E-304B-B1A2-F95F72262AD9}"/>
              </a:ext>
            </a:extLst>
          </p:cNvPr>
          <p:cNvSpPr>
            <a:spLocks noGrp="1" noChangeArrowheads="1"/>
          </p:cNvSpPr>
          <p:nvPr>
            <p:ph type="body"/>
          </p:nvPr>
        </p:nvSpPr>
        <p:spPr bwMode="auto">
          <a:xfrm>
            <a:off x="1046163" y="4352925"/>
            <a:ext cx="4770437" cy="347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76200" indent="-76200" eaLnBrk="1">
              <a:lnSpc>
                <a:spcPct val="93000"/>
              </a:lnSpc>
              <a:spcBef>
                <a:spcPct val="0"/>
              </a:spcBef>
              <a:buSzPct val="45000"/>
              <a:tabLst>
                <a:tab pos="649288" algn="l"/>
                <a:tab pos="1298575" algn="l"/>
                <a:tab pos="1947863" algn="l"/>
                <a:tab pos="2597150" algn="l"/>
                <a:tab pos="3248025" algn="l"/>
                <a:tab pos="3897313" algn="l"/>
                <a:tab pos="4546600" algn="l"/>
              </a:tabLst>
            </a:pPr>
            <a:endParaRPr lang="en-GB"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72713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 f/u 21.3 months</a:t>
            </a:r>
          </a:p>
        </p:txBody>
      </p:sp>
      <p:sp>
        <p:nvSpPr>
          <p:cNvPr id="4" name="Slide Number Placeholder 3"/>
          <p:cNvSpPr>
            <a:spLocks noGrp="1"/>
          </p:cNvSpPr>
          <p:nvPr>
            <p:ph type="sldNum" sz="quarter" idx="5"/>
          </p:nvPr>
        </p:nvSpPr>
        <p:spPr/>
        <p:txBody>
          <a:bodyPr/>
          <a:lstStyle/>
          <a:p>
            <a:fld id="{B2635306-B3B1-A944-A64E-0A77BF937900}" type="slidenum">
              <a:rPr lang="en-US" smtClean="0"/>
              <a:t>24</a:t>
            </a:fld>
            <a:endParaRPr lang="en-US" dirty="0"/>
          </a:p>
        </p:txBody>
      </p:sp>
    </p:spTree>
    <p:extLst>
      <p:ext uri="{BB962C8B-B14F-4D97-AF65-F5344CB8AC3E}">
        <p14:creationId xmlns:p14="http://schemas.microsoft.com/office/powerpoint/2010/main" val="2007562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D35069D4-A2FD-3D01-7DEA-B6390C208A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9DC66131-D0F2-F692-B58B-A25E70BB92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Geneva" charset="0"/>
            </a:endParaRPr>
          </a:p>
        </p:txBody>
      </p:sp>
      <p:sp>
        <p:nvSpPr>
          <p:cNvPr id="59396" name="Slide Number Placeholder 3">
            <a:extLst>
              <a:ext uri="{FF2B5EF4-FFF2-40B4-BE49-F238E27FC236}">
                <a16:creationId xmlns:a16="http://schemas.microsoft.com/office/drawing/2014/main" id="{5285F6B8-19B6-793A-80DB-BE8440145F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02DB9D1-2393-488A-876D-DDC2B003E01D}" type="slidenum">
              <a:rPr lang="en-US" altLang="en-US" smtClean="0">
                <a:latin typeface="Franklin Gothic Book" panose="020B0503020102020204" pitchFamily="34" charset="0"/>
              </a:rPr>
              <a:pPr/>
              <a:t>25</a:t>
            </a:fld>
            <a:endParaRPr lang="en-US" altLang="en-US" dirty="0">
              <a:latin typeface="Franklin Gothic Book" panose="020B05030201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background_title_pg"/>
          <p:cNvPicPr>
            <a:picLocks noChangeAspect="1" noChangeArrowheads="1"/>
          </p:cNvPicPr>
          <p:nvPr userDrawn="1"/>
        </p:nvPicPr>
        <p:blipFill>
          <a:blip r:embed="rId2"/>
          <a:srcRect/>
          <a:stretch>
            <a:fillRect/>
          </a:stretch>
        </p:blipFill>
        <p:spPr bwMode="invGray">
          <a:xfrm>
            <a:off x="0" y="0"/>
            <a:ext cx="12192000" cy="6858000"/>
          </a:xfrm>
          <a:prstGeom prst="rect">
            <a:avLst/>
          </a:prstGeom>
          <a:noFill/>
          <a:ln w="9525">
            <a:noFill/>
            <a:miter lim="800000"/>
            <a:headEnd/>
            <a:tailEnd/>
          </a:ln>
        </p:spPr>
      </p:pic>
      <p:sp>
        <p:nvSpPr>
          <p:cNvPr id="5" name="Text Box 3"/>
          <p:cNvSpPr txBox="1">
            <a:spLocks noChangeArrowheads="1"/>
          </p:cNvSpPr>
          <p:nvPr userDrawn="1"/>
        </p:nvSpPr>
        <p:spPr bwMode="auto">
          <a:xfrm>
            <a:off x="0" y="1795464"/>
            <a:ext cx="11938000" cy="3451225"/>
          </a:xfrm>
          <a:prstGeom prst="rect">
            <a:avLst/>
          </a:prstGeom>
          <a:noFill/>
          <a:ln w="28575">
            <a:noFill/>
            <a:miter lim="800000"/>
            <a:headEnd type="none" w="sm" len="sm"/>
            <a:tailEnd type="none" w="sm" len="sm"/>
          </a:ln>
          <a:effectLst/>
        </p:spPr>
        <p:txBody>
          <a:bodyPr wrap="none" lIns="90488" tIns="44450" rIns="90488" bIns="44450" anchor="ctr">
            <a:prstTxWarp prst="textNoShape">
              <a:avLst/>
            </a:prstTxWarp>
          </a:bodyPr>
          <a:lstStyle/>
          <a:p>
            <a:pPr algn="ctr" eaLnBrk="0" hangingPunct="0">
              <a:defRPr/>
            </a:pPr>
            <a:endParaRPr lang="en-US" sz="2400" b="1" dirty="0"/>
          </a:p>
        </p:txBody>
      </p:sp>
      <p:sp>
        <p:nvSpPr>
          <p:cNvPr id="6" name="Rectangle 6"/>
          <p:cNvSpPr>
            <a:spLocks noChangeArrowheads="1"/>
          </p:cNvSpPr>
          <p:nvPr userDrawn="1"/>
        </p:nvSpPr>
        <p:spPr bwMode="auto">
          <a:xfrm rot="10800000">
            <a:off x="-27517" y="1801814"/>
            <a:ext cx="12230101" cy="47625"/>
          </a:xfrm>
          <a:prstGeom prst="rect">
            <a:avLst/>
          </a:prstGeom>
          <a:gradFill rotWithShape="1">
            <a:gsLst>
              <a:gs pos="0">
                <a:srgbClr val="F9CED6"/>
              </a:gs>
              <a:gs pos="100000">
                <a:srgbClr val="D01F6C">
                  <a:alpha val="70000"/>
                </a:srgbClr>
              </a:gs>
            </a:gsLst>
            <a:lin ang="0" scaled="1"/>
          </a:gradFill>
          <a:ln w="9525">
            <a:noFill/>
            <a:miter lim="800000"/>
            <a:headEnd/>
            <a:tailEnd/>
          </a:ln>
          <a:effectLst/>
        </p:spPr>
        <p:txBody>
          <a:bodyPr wrap="none" lIns="90488" tIns="44450" rIns="90488" bIns="44450" anchor="ctr">
            <a:prstTxWarp prst="textNoShape">
              <a:avLst/>
            </a:prstTxWarp>
          </a:bodyPr>
          <a:lstStyle/>
          <a:p>
            <a:pPr>
              <a:defRPr/>
            </a:pPr>
            <a:endParaRPr lang="en-US" sz="2400" dirty="0"/>
          </a:p>
        </p:txBody>
      </p:sp>
      <p:sp>
        <p:nvSpPr>
          <p:cNvPr id="7" name="Rectangle 7"/>
          <p:cNvSpPr>
            <a:spLocks noChangeArrowheads="1"/>
          </p:cNvSpPr>
          <p:nvPr userDrawn="1"/>
        </p:nvSpPr>
        <p:spPr bwMode="auto">
          <a:xfrm>
            <a:off x="-27517" y="5219701"/>
            <a:ext cx="12230101" cy="47625"/>
          </a:xfrm>
          <a:prstGeom prst="rect">
            <a:avLst/>
          </a:prstGeom>
          <a:gradFill rotWithShape="1">
            <a:gsLst>
              <a:gs pos="0">
                <a:srgbClr val="F9CED6"/>
              </a:gs>
              <a:gs pos="100000">
                <a:srgbClr val="D01F6C">
                  <a:alpha val="70000"/>
                </a:srgbClr>
              </a:gs>
            </a:gsLst>
            <a:lin ang="0" scaled="1"/>
          </a:gradFill>
          <a:ln w="9525">
            <a:noFill/>
            <a:miter lim="800000"/>
            <a:headEnd/>
            <a:tailEnd/>
          </a:ln>
          <a:effectLst/>
        </p:spPr>
        <p:txBody>
          <a:bodyPr wrap="none" lIns="90488" tIns="44450" rIns="90488" bIns="44450" anchor="ctr">
            <a:prstTxWarp prst="textNoShape">
              <a:avLst/>
            </a:prstTxWarp>
          </a:bodyPr>
          <a:lstStyle/>
          <a:p>
            <a:pPr>
              <a:defRPr/>
            </a:pPr>
            <a:endParaRPr lang="en-US" sz="2400" dirty="0"/>
          </a:p>
        </p:txBody>
      </p:sp>
      <p:sp>
        <p:nvSpPr>
          <p:cNvPr id="71684" name="Rectangle 4"/>
          <p:cNvSpPr>
            <a:spLocks noGrp="1" noChangeArrowheads="1"/>
          </p:cNvSpPr>
          <p:nvPr>
            <p:ph type="ctrTitle"/>
          </p:nvPr>
        </p:nvSpPr>
        <p:spPr>
          <a:xfrm>
            <a:off x="296334" y="2435225"/>
            <a:ext cx="11654367" cy="1143000"/>
          </a:xfrm>
        </p:spPr>
        <p:txBody>
          <a:bodyPr/>
          <a:lstStyle>
            <a:lvl1pPr algn="ctr">
              <a:lnSpc>
                <a:spcPts val="4200"/>
              </a:lnSpc>
              <a:defRPr sz="3600"/>
            </a:lvl1pPr>
          </a:lstStyle>
          <a:p>
            <a:r>
              <a:rPr lang="en-US"/>
              <a:t>Click to edit Master title style</a:t>
            </a:r>
          </a:p>
        </p:txBody>
      </p:sp>
      <p:sp>
        <p:nvSpPr>
          <p:cNvPr id="71685" name="Rectangle 5"/>
          <p:cNvSpPr>
            <a:spLocks noGrp="1" noChangeArrowheads="1"/>
          </p:cNvSpPr>
          <p:nvPr>
            <p:ph type="subTitle" idx="1"/>
          </p:nvPr>
        </p:nvSpPr>
        <p:spPr>
          <a:xfrm>
            <a:off x="296334" y="3829051"/>
            <a:ext cx="11620500" cy="1076325"/>
          </a:xfrm>
        </p:spPr>
        <p:txBody>
          <a:bodyPr/>
          <a:lstStyle>
            <a:lvl1pPr marL="0" indent="0" algn="ctr">
              <a:buFont typeface="Symbol" charset="2"/>
              <a:buNone/>
              <a:defRPr b="1">
                <a:solidFill>
                  <a:srgbClr val="DDDDDD"/>
                </a:solidFill>
              </a:defRPr>
            </a:lvl1pPr>
          </a:lstStyle>
          <a:p>
            <a:r>
              <a:rPr lang="en-US"/>
              <a:t>Click to edit Master subtitle style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pPr>
              <a:defRPr/>
            </a:pPr>
            <a:fld id="{96B1A7F8-6A3E-3F42-9105-4A2ED58AC40A}" type="slidenum">
              <a:rPr lang="en-US"/>
              <a:pPr>
                <a:defRPr/>
              </a:pPr>
              <a:t>‹#›</a:t>
            </a:fld>
            <a:endParaRPr lang="en-US"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5034" y="158750"/>
            <a:ext cx="2876551"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3267" y="158750"/>
            <a:ext cx="8428567"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pPr>
              <a:defRPr/>
            </a:pPr>
            <a:fld id="{4A1ECA92-C414-954A-9419-8DC910AE721B}" type="slidenum">
              <a:rPr lang="en-US"/>
              <a:pPr>
                <a:defRPr/>
              </a:pPr>
              <a:t>‹#›</a:t>
            </a:fld>
            <a:endParaRPr lang="en-US"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524000" y="1122363"/>
            <a:ext cx="9144000" cy="2387600"/>
          </a:xfrm>
        </p:spPr>
        <p:txBody>
          <a:bodyPr anchor="b">
            <a:normAutofit/>
          </a:bodyPr>
          <a:lstStyle>
            <a:lvl1pPr algn="ctr">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56B6E-AEE5-6E4E-BD3B-4C7BC739DF5A}"/>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BE38AE82-94BF-4443-BC64-544F7129EE7E}"/>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5FC9314D-2F7E-3849-9FC4-955718496753}"/>
              </a:ext>
            </a:extLst>
          </p:cNvPr>
          <p:cNvSpPr>
            <a:spLocks noGrp="1"/>
          </p:cNvSpPr>
          <p:nvPr>
            <p:ph type="sldNum" sz="quarter" idx="12"/>
          </p:nvPr>
        </p:nvSpPr>
        <p:spPr/>
        <p:txBody>
          <a:bodyPr/>
          <a:lstStyle/>
          <a:p>
            <a:pPr>
              <a:defRPr/>
            </a:pPr>
            <a:fld id="{EB927A1D-A7D5-234A-8B5C-97126C5BD088}" type="slidenum">
              <a:rPr lang="en-US" smtClean="0"/>
              <a:pPr>
                <a:defRPr/>
              </a:pPr>
              <a:t>‹#›</a:t>
            </a:fld>
            <a:endParaRPr lang="en-US" dirty="0"/>
          </a:p>
        </p:txBody>
      </p:sp>
    </p:spTree>
    <p:extLst>
      <p:ext uri="{BB962C8B-B14F-4D97-AF65-F5344CB8AC3E}">
        <p14:creationId xmlns:p14="http://schemas.microsoft.com/office/powerpoint/2010/main" val="800612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838200" y="518977"/>
            <a:ext cx="10515600" cy="752475"/>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FB33A2-1224-4A40-932A-C1843BC71BBF}"/>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DA7E76C9-3A73-9040-9214-ED3ADC3B7061}"/>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CAFB9FB5-4BC7-1846-86D0-3116D266802F}"/>
              </a:ext>
            </a:extLst>
          </p:cNvPr>
          <p:cNvSpPr>
            <a:spLocks noGrp="1"/>
          </p:cNvSpPr>
          <p:nvPr>
            <p:ph type="sldNum" sz="quarter" idx="12"/>
          </p:nvPr>
        </p:nvSpPr>
        <p:spPr/>
        <p:txBody>
          <a:bodyPr/>
          <a:lstStyle/>
          <a:p>
            <a:pPr>
              <a:defRPr/>
            </a:pPr>
            <a:fld id="{5161C7E5-AC00-F44C-9208-3D6AF39DC25E}" type="slidenum">
              <a:rPr lang="en-US" smtClean="0"/>
              <a:pPr>
                <a:defRPr/>
              </a:pPr>
              <a:t>‹#›</a:t>
            </a:fld>
            <a:endParaRPr lang="en-US" dirty="0"/>
          </a:p>
        </p:txBody>
      </p:sp>
    </p:spTree>
    <p:extLst>
      <p:ext uri="{BB962C8B-B14F-4D97-AF65-F5344CB8AC3E}">
        <p14:creationId xmlns:p14="http://schemas.microsoft.com/office/powerpoint/2010/main" val="2308539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831850" y="1709739"/>
            <a:ext cx="10515600" cy="2133600"/>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4B820-2ED0-0A47-ADB6-3A8CE9503136}"/>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F19D9A6C-323E-1445-B684-C44F3C932BED}"/>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07762D77-2001-1147-A342-5203F287693C}"/>
              </a:ext>
            </a:extLst>
          </p:cNvPr>
          <p:cNvSpPr>
            <a:spLocks noGrp="1"/>
          </p:cNvSpPr>
          <p:nvPr>
            <p:ph type="sldNum" sz="quarter" idx="12"/>
          </p:nvPr>
        </p:nvSpPr>
        <p:spPr/>
        <p:txBody>
          <a:bodyPr/>
          <a:lstStyle/>
          <a:p>
            <a:pPr>
              <a:defRPr/>
            </a:pPr>
            <a:fld id="{964BA927-5D0E-D84D-AE00-BB63A862511A}" type="slidenum">
              <a:rPr lang="en-US" smtClean="0"/>
              <a:pPr>
                <a:defRPr/>
              </a:pPr>
              <a:t>‹#›</a:t>
            </a:fld>
            <a:endParaRPr lang="en-US" dirty="0"/>
          </a:p>
        </p:txBody>
      </p:sp>
    </p:spTree>
    <p:extLst>
      <p:ext uri="{BB962C8B-B14F-4D97-AF65-F5344CB8AC3E}">
        <p14:creationId xmlns:p14="http://schemas.microsoft.com/office/powerpoint/2010/main" val="2908055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9B4C8-E3B9-7A44-9EC0-095B15A04CA1}"/>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2AC20274-5DE3-434B-8181-86915F686C81}"/>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91E78790-1D32-A941-8269-AFC48CE2F43C}"/>
              </a:ext>
            </a:extLst>
          </p:cNvPr>
          <p:cNvSpPr>
            <a:spLocks noGrp="1"/>
          </p:cNvSpPr>
          <p:nvPr>
            <p:ph type="sldNum" sz="quarter" idx="12"/>
          </p:nvPr>
        </p:nvSpPr>
        <p:spPr/>
        <p:txBody>
          <a:bodyPr/>
          <a:lstStyle/>
          <a:p>
            <a:pPr>
              <a:defRPr/>
            </a:pPr>
            <a:fld id="{03FE9223-9B71-B148-B0C9-D67FDD5D336E}" type="slidenum">
              <a:rPr lang="en-US" smtClean="0"/>
              <a:pPr>
                <a:defRPr/>
              </a:pPr>
              <a:t>‹#›</a:t>
            </a:fld>
            <a:endParaRPr lang="en-US" dirty="0"/>
          </a:p>
        </p:txBody>
      </p:sp>
    </p:spTree>
    <p:extLst>
      <p:ext uri="{BB962C8B-B14F-4D97-AF65-F5344CB8AC3E}">
        <p14:creationId xmlns:p14="http://schemas.microsoft.com/office/powerpoint/2010/main" val="3450805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2E9-2E4E-AD4A-B1D5-849819D98B2C}"/>
              </a:ext>
            </a:extLst>
          </p:cNvPr>
          <p:cNvSpPr>
            <a:spLocks noGrp="1"/>
          </p:cNvSpPr>
          <p:nvPr>
            <p:ph type="dt" sz="half" idx="10"/>
          </p:nvPr>
        </p:nvSpPr>
        <p:spPr/>
        <p:txBody>
          <a:bodyPr/>
          <a:lstStyle/>
          <a:p>
            <a:pPr>
              <a:defRPr/>
            </a:pPr>
            <a:endParaRPr lang="en-US" dirty="0"/>
          </a:p>
        </p:txBody>
      </p:sp>
      <p:sp>
        <p:nvSpPr>
          <p:cNvPr id="8" name="Footer Placeholder 7">
            <a:extLst>
              <a:ext uri="{FF2B5EF4-FFF2-40B4-BE49-F238E27FC236}">
                <a16:creationId xmlns:a16="http://schemas.microsoft.com/office/drawing/2014/main" id="{618D9FFF-DCE3-9240-98AF-CEB0B602C838}"/>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74346589-E983-7643-A496-766680CA513C}"/>
              </a:ext>
            </a:extLst>
          </p:cNvPr>
          <p:cNvSpPr>
            <a:spLocks noGrp="1"/>
          </p:cNvSpPr>
          <p:nvPr>
            <p:ph type="sldNum" sz="quarter" idx="12"/>
          </p:nvPr>
        </p:nvSpPr>
        <p:spPr/>
        <p:txBody>
          <a:bodyPr/>
          <a:lstStyle/>
          <a:p>
            <a:pPr>
              <a:defRPr/>
            </a:pPr>
            <a:fld id="{78E9E43E-CB1A-CC4C-A016-CF685A7D474D}" type="slidenum">
              <a:rPr lang="en-US" smtClean="0"/>
              <a:pPr>
                <a:defRPr/>
              </a:pPr>
              <a:t>‹#›</a:t>
            </a:fld>
            <a:endParaRPr lang="en-US" dirty="0"/>
          </a:p>
        </p:txBody>
      </p:sp>
    </p:spTree>
    <p:extLst>
      <p:ext uri="{BB962C8B-B14F-4D97-AF65-F5344CB8AC3E}">
        <p14:creationId xmlns:p14="http://schemas.microsoft.com/office/powerpoint/2010/main" val="932542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69948-A77C-6C4C-8D2C-3E4B63E04AB4}"/>
              </a:ext>
            </a:extLst>
          </p:cNvPr>
          <p:cNvSpPr>
            <a:spLocks noGrp="1"/>
          </p:cNvSpPr>
          <p:nvPr>
            <p:ph type="dt" sz="half" idx="10"/>
          </p:nvPr>
        </p:nvSpPr>
        <p:spPr/>
        <p:txBody>
          <a:bodyPr/>
          <a:lstStyle/>
          <a:p>
            <a:pPr>
              <a:defRPr/>
            </a:pPr>
            <a:endParaRPr lang="en-US" dirty="0"/>
          </a:p>
        </p:txBody>
      </p:sp>
      <p:sp>
        <p:nvSpPr>
          <p:cNvPr id="4" name="Footer Placeholder 3">
            <a:extLst>
              <a:ext uri="{FF2B5EF4-FFF2-40B4-BE49-F238E27FC236}">
                <a16:creationId xmlns:a16="http://schemas.microsoft.com/office/drawing/2014/main" id="{A17E3853-B1F5-4D45-8C5A-B31AFCCD86D1}"/>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6E9730FC-F745-A441-AA3C-5380DB7F23FD}"/>
              </a:ext>
            </a:extLst>
          </p:cNvPr>
          <p:cNvSpPr>
            <a:spLocks noGrp="1"/>
          </p:cNvSpPr>
          <p:nvPr>
            <p:ph type="sldNum" sz="quarter" idx="12"/>
          </p:nvPr>
        </p:nvSpPr>
        <p:spPr/>
        <p:txBody>
          <a:bodyPr/>
          <a:lstStyle/>
          <a:p>
            <a:pPr>
              <a:defRPr/>
            </a:pPr>
            <a:fld id="{FDB99210-CD1A-8042-BCDF-71664A5A0075}" type="slidenum">
              <a:rPr lang="en-US" smtClean="0"/>
              <a:pPr>
                <a:defRPr/>
              </a:pPr>
              <a:t>‹#›</a:t>
            </a:fld>
            <a:endParaRPr lang="en-US" dirty="0"/>
          </a:p>
        </p:txBody>
      </p:sp>
    </p:spTree>
    <p:extLst>
      <p:ext uri="{BB962C8B-B14F-4D97-AF65-F5344CB8AC3E}">
        <p14:creationId xmlns:p14="http://schemas.microsoft.com/office/powerpoint/2010/main" val="2348684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pPr>
              <a:defRPr/>
            </a:pPr>
            <a:endParaRPr lang="en-US" dirty="0"/>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pPr>
              <a:defRPr/>
            </a:pPr>
            <a:fld id="{02B751BE-C005-AC48-9FFE-AD9DE0294B45}" type="slidenum">
              <a:rPr lang="en-US" smtClean="0"/>
              <a:pPr>
                <a:defRPr/>
              </a:pPr>
              <a:t>‹#›</a:t>
            </a:fld>
            <a:endParaRPr lang="en-US" dirty="0"/>
          </a:p>
        </p:txBody>
      </p:sp>
    </p:spTree>
    <p:extLst>
      <p:ext uri="{BB962C8B-B14F-4D97-AF65-F5344CB8AC3E}">
        <p14:creationId xmlns:p14="http://schemas.microsoft.com/office/powerpoint/2010/main" val="3101023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77408-01A1-2E4D-B9ED-F0A88927EE3D}"/>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6DAE1294-6E6C-6F42-B563-A37EEDB6A077}"/>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01149B92-1BB5-654A-AE17-09DCAC795B8B}"/>
              </a:ext>
            </a:extLst>
          </p:cNvPr>
          <p:cNvSpPr>
            <a:spLocks noGrp="1"/>
          </p:cNvSpPr>
          <p:nvPr>
            <p:ph type="sldNum" sz="quarter" idx="12"/>
          </p:nvPr>
        </p:nvSpPr>
        <p:spPr/>
        <p:txBody>
          <a:bodyPr/>
          <a:lstStyle/>
          <a:p>
            <a:pPr>
              <a:defRPr/>
            </a:pPr>
            <a:fld id="{75771427-FFBB-F149-ABFE-5742C69D1B1A}" type="slidenum">
              <a:rPr lang="en-US" smtClean="0"/>
              <a:pPr>
                <a:defRPr/>
              </a:pPr>
              <a:t>‹#›</a:t>
            </a:fld>
            <a:endParaRPr lang="en-US" dirty="0"/>
          </a:p>
        </p:txBody>
      </p:sp>
    </p:spTree>
    <p:extLst>
      <p:ext uri="{BB962C8B-B14F-4D97-AF65-F5344CB8AC3E}">
        <p14:creationId xmlns:p14="http://schemas.microsoft.com/office/powerpoint/2010/main" val="38459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pPr>
              <a:defRPr/>
            </a:pPr>
            <a:fld id="{5126643A-6990-A041-B618-190DDBCD3BC2}" type="slidenum">
              <a:rPr lang="en-US"/>
              <a:pPr>
                <a:defRPr/>
              </a:pPr>
              <a:t>‹#›</a:t>
            </a:fld>
            <a:endParaRPr lang="en-US"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75FB8-987C-474A-8B71-EA7470BCD593}"/>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B6ECFC20-76A4-AD4A-BD3D-A2A2196F7C7C}"/>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9B78FB56-D8ED-D34C-B5E5-9A14F6FF4A4E}"/>
              </a:ext>
            </a:extLst>
          </p:cNvPr>
          <p:cNvSpPr>
            <a:spLocks noGrp="1"/>
          </p:cNvSpPr>
          <p:nvPr>
            <p:ph type="sldNum" sz="quarter" idx="12"/>
          </p:nvPr>
        </p:nvSpPr>
        <p:spPr/>
        <p:txBody>
          <a:bodyPr/>
          <a:lstStyle/>
          <a:p>
            <a:pPr>
              <a:defRPr/>
            </a:pPr>
            <a:fld id="{5B9B7F02-1352-6C4A-A190-9FDCB66B16D2}" type="slidenum">
              <a:rPr lang="en-US" smtClean="0"/>
              <a:pPr>
                <a:defRPr/>
              </a:pPr>
              <a:t>‹#›</a:t>
            </a:fld>
            <a:endParaRPr lang="en-US" dirty="0"/>
          </a:p>
        </p:txBody>
      </p:sp>
    </p:spTree>
    <p:extLst>
      <p:ext uri="{BB962C8B-B14F-4D97-AF65-F5344CB8AC3E}">
        <p14:creationId xmlns:p14="http://schemas.microsoft.com/office/powerpoint/2010/main" val="2256702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4D591-CA63-8040-8414-FD7BA967C733}"/>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792F111E-96DC-2344-890A-54386B6E144A}"/>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7AC4977E-6080-E644-A184-AC4F8DB46506}"/>
              </a:ext>
            </a:extLst>
          </p:cNvPr>
          <p:cNvSpPr>
            <a:spLocks noGrp="1"/>
          </p:cNvSpPr>
          <p:nvPr>
            <p:ph type="sldNum" sz="quarter" idx="12"/>
          </p:nvPr>
        </p:nvSpPr>
        <p:spPr/>
        <p:txBody>
          <a:bodyPr/>
          <a:lstStyle/>
          <a:p>
            <a:pPr>
              <a:defRPr/>
            </a:pPr>
            <a:fld id="{D8E7CE8E-BF37-0948-A2F5-9985D60DCAEA}" type="slidenum">
              <a:rPr lang="en-US" smtClean="0"/>
              <a:pPr>
                <a:defRPr/>
              </a:pPr>
              <a:t>‹#›</a:t>
            </a:fld>
            <a:endParaRPr lang="en-US" dirty="0"/>
          </a:p>
        </p:txBody>
      </p:sp>
    </p:spTree>
    <p:extLst>
      <p:ext uri="{BB962C8B-B14F-4D97-AF65-F5344CB8AC3E}">
        <p14:creationId xmlns:p14="http://schemas.microsoft.com/office/powerpoint/2010/main" val="131016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E595-0D9D-E445-AAC2-9EDE2D344C57}"/>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AB8229FF-E35C-FB4C-AB12-20D33B8F7D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E7C68BA4-2848-124F-8283-52DC1751ED63}"/>
              </a:ext>
            </a:extLst>
          </p:cNvPr>
          <p:cNvSpPr>
            <a:spLocks noGrp="1"/>
          </p:cNvSpPr>
          <p:nvPr>
            <p:ph type="sldNum" sz="quarter" idx="12"/>
          </p:nvPr>
        </p:nvSpPr>
        <p:spPr/>
        <p:txBody>
          <a:bodyPr/>
          <a:lstStyle/>
          <a:p>
            <a:pPr>
              <a:defRPr/>
            </a:pPr>
            <a:fld id="{960689FD-787A-6043-AF8B-17BB0AB7A646}" type="slidenum">
              <a:rPr lang="en-US" smtClean="0"/>
              <a:pPr>
                <a:defRPr/>
              </a:pPr>
              <a:t>‹#›</a:t>
            </a:fld>
            <a:endParaRPr lang="en-US" dirty="0"/>
          </a:p>
        </p:txBody>
      </p:sp>
    </p:spTree>
    <p:extLst>
      <p:ext uri="{BB962C8B-B14F-4D97-AF65-F5344CB8AC3E}">
        <p14:creationId xmlns:p14="http://schemas.microsoft.com/office/powerpoint/2010/main" val="1455632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BC5D8-B432-154B-A18E-51DAD10C80BE}"/>
              </a:ext>
            </a:extLst>
          </p:cNvPr>
          <p:cNvSpPr>
            <a:spLocks noGrp="1"/>
          </p:cNvSpPr>
          <p:nvPr>
            <p:ph type="title"/>
          </p:nvPr>
        </p:nvSpPr>
        <p:spPr>
          <a:xfrm>
            <a:off x="838971" y="365592"/>
            <a:ext cx="10514060" cy="132509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51235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col w/subtitles">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FC134C1F-53DF-43C2-AF4D-EE37600EC2CB}"/>
              </a:ext>
            </a:extLst>
          </p:cNvPr>
          <p:cNvSpPr>
            <a:spLocks noGrp="1"/>
          </p:cNvSpPr>
          <p:nvPr>
            <p:ph type="body" sz="quarter" idx="18" hasCustomPrompt="1"/>
          </p:nvPr>
        </p:nvSpPr>
        <p:spPr>
          <a:xfrm>
            <a:off x="923077" y="1463042"/>
            <a:ext cx="5068847" cy="4921473"/>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Pct val="140000"/>
              <a:buFont typeface="Arial" panose="020B0604020202020204" pitchFamily="34" charset="0"/>
              <a:buChar char="•"/>
              <a:tabLst/>
              <a:defRPr baseline="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3pPr>
            <a:lvl4pPr marL="1600200" marR="0" indent="-228600" algn="l" defTabSz="914400" rtl="0" eaLnBrk="1" fontAlgn="auto" latinLnBrk="0" hangingPunct="1">
              <a:lnSpc>
                <a:spcPct val="90000"/>
              </a:lnSpc>
              <a:spcBef>
                <a:spcPts val="500"/>
              </a:spcBef>
              <a:spcAft>
                <a:spcPts val="0"/>
              </a:spcAft>
              <a:buClr>
                <a:schemeClr val="accent3"/>
              </a:buClr>
              <a:buSzPct val="60000"/>
              <a:buFont typeface="Courier New" charset="0"/>
              <a:buChar char="o"/>
              <a:tabLst/>
              <a:defRPr baseline="0"/>
            </a:lvl4pPr>
            <a:lvl5pPr marL="2057400" marR="0" indent="-228600" algn="l" defTabSz="914400" rtl="0" eaLnBrk="1" fontAlgn="auto" latinLnBrk="0" hangingPunct="1">
              <a:lnSpc>
                <a:spcPct val="90000"/>
              </a:lnSpc>
              <a:spcBef>
                <a:spcPts val="500"/>
              </a:spcBef>
              <a:spcAft>
                <a:spcPts val="0"/>
              </a:spcAft>
              <a:buClr>
                <a:schemeClr val="accent3"/>
              </a:buClr>
              <a:buSzTx/>
              <a:buFont typeface="Arial"/>
              <a:buChar char="•"/>
              <a:tabLst/>
              <a:defRPr baseline="0"/>
            </a:lvl5pPr>
          </a:lstStyle>
          <a:p>
            <a:pPr lvl="0"/>
            <a:r>
              <a:rPr lang="en-US" dirty="0"/>
              <a:t>Select &amp; type to begin bullet list</a:t>
            </a:r>
          </a:p>
          <a:p>
            <a:pPr lvl="1"/>
            <a:r>
              <a:rPr lang="en-US" dirty="0"/>
              <a:t>Second level</a:t>
            </a:r>
          </a:p>
          <a:p>
            <a:pPr lvl="2"/>
            <a:r>
              <a:rPr lang="en-US" dirty="0"/>
              <a:t>Third level</a:t>
            </a:r>
          </a:p>
        </p:txBody>
      </p:sp>
      <p:sp>
        <p:nvSpPr>
          <p:cNvPr id="8" name="Text Placeholder 3">
            <a:extLst>
              <a:ext uri="{FF2B5EF4-FFF2-40B4-BE49-F238E27FC236}">
                <a16:creationId xmlns:a16="http://schemas.microsoft.com/office/drawing/2014/main" id="{050AEB3A-6876-488A-B7B4-690B2AD2D8AC}"/>
              </a:ext>
            </a:extLst>
          </p:cNvPr>
          <p:cNvSpPr>
            <a:spLocks noGrp="1"/>
          </p:cNvSpPr>
          <p:nvPr>
            <p:ph type="body" sz="quarter" idx="19" hasCustomPrompt="1"/>
          </p:nvPr>
        </p:nvSpPr>
        <p:spPr>
          <a:xfrm>
            <a:off x="6208755" y="1463042"/>
            <a:ext cx="5068847" cy="4921473"/>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Pct val="140000"/>
              <a:buFont typeface="Arial" panose="020B0604020202020204" pitchFamily="34" charset="0"/>
              <a:buChar char="•"/>
              <a:tabLst/>
              <a:defRPr baseline="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aseline="0"/>
            </a:lvl3pPr>
            <a:lvl4pPr marL="1600200" marR="0" indent="-228600" algn="l" defTabSz="914400" rtl="0" eaLnBrk="1" fontAlgn="auto" latinLnBrk="0" hangingPunct="1">
              <a:lnSpc>
                <a:spcPct val="90000"/>
              </a:lnSpc>
              <a:spcBef>
                <a:spcPts val="500"/>
              </a:spcBef>
              <a:spcAft>
                <a:spcPts val="0"/>
              </a:spcAft>
              <a:buClr>
                <a:schemeClr val="accent3"/>
              </a:buClr>
              <a:buSzPct val="60000"/>
              <a:buFont typeface="Courier New" charset="0"/>
              <a:buChar char="o"/>
              <a:tabLst/>
              <a:defRPr baseline="0"/>
            </a:lvl4pPr>
            <a:lvl5pPr marL="2057400" marR="0" indent="-228600" algn="l" defTabSz="914400" rtl="0" eaLnBrk="1" fontAlgn="auto" latinLnBrk="0" hangingPunct="1">
              <a:lnSpc>
                <a:spcPct val="90000"/>
              </a:lnSpc>
              <a:spcBef>
                <a:spcPts val="500"/>
              </a:spcBef>
              <a:spcAft>
                <a:spcPts val="0"/>
              </a:spcAft>
              <a:buClr>
                <a:schemeClr val="accent3"/>
              </a:buClr>
              <a:buSzTx/>
              <a:buFont typeface="Arial"/>
              <a:buChar char="•"/>
              <a:tabLst/>
              <a:defRPr baseline="0"/>
            </a:lvl5pPr>
          </a:lstStyle>
          <a:p>
            <a:pPr lvl="0"/>
            <a:r>
              <a:rPr lang="en-US" dirty="0"/>
              <a:t>Select &amp; type to begin bullet list</a:t>
            </a:r>
          </a:p>
          <a:p>
            <a:pPr lvl="1"/>
            <a:r>
              <a:rPr lang="en-US" dirty="0"/>
              <a:t>Second level</a:t>
            </a:r>
          </a:p>
          <a:p>
            <a:pPr lvl="2"/>
            <a:r>
              <a:rPr lang="en-US" dirty="0"/>
              <a:t>Third level</a:t>
            </a:r>
          </a:p>
        </p:txBody>
      </p:sp>
      <p:sp>
        <p:nvSpPr>
          <p:cNvPr id="10" name="Text Placeholder 2"/>
          <p:cNvSpPr>
            <a:spLocks noGrp="1"/>
          </p:cNvSpPr>
          <p:nvPr>
            <p:ph type="body" idx="1" hasCustomPrompt="1"/>
          </p:nvPr>
        </p:nvSpPr>
        <p:spPr>
          <a:xfrm>
            <a:off x="923076" y="1100012"/>
            <a:ext cx="4915680" cy="263587"/>
          </a:xfrm>
          <a:prstGeom prst="rect">
            <a:avLst/>
          </a:prstGeom>
        </p:spPr>
        <p:txBody>
          <a:bodyPr lIns="0" tIns="0" rIns="0" bIns="0" anchor="t" anchorCtr="0">
            <a:noAutofit/>
          </a:bodyPr>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14" name="Text Placeholder 4"/>
          <p:cNvSpPr>
            <a:spLocks noGrp="1"/>
          </p:cNvSpPr>
          <p:nvPr>
            <p:ph type="body" sz="quarter" idx="3" hasCustomPrompt="1"/>
          </p:nvPr>
        </p:nvSpPr>
        <p:spPr>
          <a:xfrm>
            <a:off x="6208755" y="1100012"/>
            <a:ext cx="4968596" cy="263587"/>
          </a:xfrm>
          <a:prstGeom prst="rect">
            <a:avLst/>
          </a:prstGeom>
        </p:spPr>
        <p:txBody>
          <a:bodyPr lIns="0" tIns="0" rIns="0" bIns="0" anchor="t" anchorCtr="0">
            <a:noAutofit/>
          </a:bodyPr>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17" name="Rectangle 16">
            <a:extLst>
              <a:ext uri="{FF2B5EF4-FFF2-40B4-BE49-F238E27FC236}">
                <a16:creationId xmlns:a16="http://schemas.microsoft.com/office/drawing/2014/main" id="{2FBE4C7E-37B5-471D-91F0-D7668CA57C35}"/>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 name="Title 9">
            <a:extLst>
              <a:ext uri="{FF2B5EF4-FFF2-40B4-BE49-F238E27FC236}">
                <a16:creationId xmlns:a16="http://schemas.microsoft.com/office/drawing/2014/main" id="{F9C8F506-5794-4CD7-B548-92E0B79CD4B7}"/>
              </a:ext>
            </a:extLst>
          </p:cNvPr>
          <p:cNvSpPr>
            <a:spLocks noGrp="1"/>
          </p:cNvSpPr>
          <p:nvPr>
            <p:ph type="title" hasCustomPrompt="1"/>
          </p:nvPr>
        </p:nvSpPr>
        <p:spPr>
          <a:xfrm>
            <a:off x="923077" y="435573"/>
            <a:ext cx="10319529" cy="509597"/>
          </a:xfrm>
          <a:prstGeom prst="rect">
            <a:avLst/>
          </a:prstGeom>
        </p:spPr>
        <p:txBody>
          <a:bodyPr lIns="0">
            <a:noAutofit/>
          </a:bodyPr>
          <a:lstStyle>
            <a:lvl1pPr>
              <a:defRPr sz="2000" baseline="0">
                <a:solidFill>
                  <a:schemeClr val="tx1"/>
                </a:solidFill>
              </a:defRPr>
            </a:lvl1pPr>
          </a:lstStyle>
          <a:p>
            <a:r>
              <a:rPr lang="en-US" dirty="0"/>
              <a:t>Click to Add Title – Use Title Case, No More than Two Lines</a:t>
            </a:r>
          </a:p>
        </p:txBody>
      </p:sp>
      <p:sp>
        <p:nvSpPr>
          <p:cNvPr id="20" name="Rectangle 19">
            <a:extLst>
              <a:ext uri="{FF2B5EF4-FFF2-40B4-BE49-F238E27FC236}">
                <a16:creationId xmlns:a16="http://schemas.microsoft.com/office/drawing/2014/main" id="{E154A2BD-3E5C-429C-AA2B-D6C70D5A239B}"/>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912393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55600" y="1499639"/>
            <a:ext cx="10742400" cy="4681421"/>
          </a:xfrm>
        </p:spPr>
        <p:txBody>
          <a:bodyPr>
            <a:noAutofit/>
          </a:bodyPr>
          <a:lstStyle>
            <a:lvl1pPr marL="228600" indent="-228600">
              <a:buSzPct val="100000"/>
              <a:buFont typeface="Wingdings" panose="05000000000000000000" pitchFamily="2" charset="2"/>
              <a:buChar char="§"/>
              <a:defRPr/>
            </a:lvl1pPr>
            <a:lvl2pPr>
              <a:spcAft>
                <a:spcPts val="0"/>
              </a:spcAft>
              <a:defRPr/>
            </a:lvl2p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355601" y="242907"/>
            <a:ext cx="11412780" cy="553999"/>
          </a:xfrm>
        </p:spPr>
        <p:txBody>
          <a:bodyPr anchor="b">
            <a:noAutofit/>
          </a:bodyPr>
          <a:lstStyle>
            <a:lvl1pPr>
              <a:defRPr sz="2400" cap="none" baseline="0"/>
            </a:lvl1pPr>
          </a:lstStyle>
          <a:p>
            <a:r>
              <a:rPr lang="en-US" dirty="0"/>
              <a:t>Click to edit Master title style</a:t>
            </a:r>
          </a:p>
        </p:txBody>
      </p:sp>
      <p:sp>
        <p:nvSpPr>
          <p:cNvPr id="6" name="Slide Number Placeholder 5"/>
          <p:cNvSpPr>
            <a:spLocks noGrp="1"/>
          </p:cNvSpPr>
          <p:nvPr>
            <p:ph type="sldNum" sz="quarter" idx="14"/>
          </p:nvPr>
        </p:nvSpPr>
        <p:spPr/>
        <p:txBody>
          <a:bodyPr/>
          <a:lstStyle>
            <a:lvl1pPr>
              <a:defRPr/>
            </a:lvl1pPr>
          </a:lstStyle>
          <a:p>
            <a:pPr>
              <a:defRPr/>
            </a:pPr>
            <a:fld id="{08D83D96-D520-43E8-9FE3-99F474E31BD7}" type="slidenum">
              <a:rPr lang="en-US" altLang="en-US"/>
              <a:pPr>
                <a:defRPr/>
              </a:pPr>
              <a:t>‹#›</a:t>
            </a:fld>
            <a:endParaRPr lang="en-US" altLang="en-US" dirty="0"/>
          </a:p>
        </p:txBody>
      </p:sp>
      <p:sp>
        <p:nvSpPr>
          <p:cNvPr id="3" name="Text Placeholder 2">
            <a:extLst>
              <a:ext uri="{FF2B5EF4-FFF2-40B4-BE49-F238E27FC236}">
                <a16:creationId xmlns:a16="http://schemas.microsoft.com/office/drawing/2014/main" id="{3F5B49EF-5E87-4C50-B4A7-2764078B8C1D}"/>
              </a:ext>
            </a:extLst>
          </p:cNvPr>
          <p:cNvSpPr>
            <a:spLocks noGrp="1"/>
          </p:cNvSpPr>
          <p:nvPr>
            <p:ph type="body" sz="quarter" idx="15" hasCustomPrompt="1"/>
          </p:nvPr>
        </p:nvSpPr>
        <p:spPr>
          <a:xfrm>
            <a:off x="355602" y="6377213"/>
            <a:ext cx="9520865" cy="451404"/>
          </a:xfrm>
        </p:spPr>
        <p:txBody>
          <a:bodyPr lIns="0" tIns="0" rIns="0" bIns="0" anchor="b"/>
          <a:lstStyle>
            <a:lvl1pPr marL="0" indent="0">
              <a:spcBef>
                <a:spcPts val="0"/>
              </a:spcBef>
              <a:buNone/>
              <a:defRPr sz="700"/>
            </a:lvl1pPr>
            <a:lvl2pPr marL="228600" indent="0">
              <a:buNone/>
              <a:defRPr/>
            </a:lvl2pPr>
            <a:lvl3pPr marL="457200" indent="0">
              <a:buNone/>
              <a:defRPr/>
            </a:lvl3pPr>
            <a:lvl4pPr marL="1371600" indent="0">
              <a:buNone/>
              <a:defRPr/>
            </a:lvl4pPr>
            <a:lvl5pPr marL="1828800" indent="0">
              <a:buNone/>
              <a:defRPr/>
            </a:lvl5pPr>
          </a:lstStyle>
          <a:p>
            <a:pPr lvl="0"/>
            <a:r>
              <a:rPr lang="en-US" dirty="0"/>
              <a:t>Click to edit FN</a:t>
            </a:r>
          </a:p>
        </p:txBody>
      </p:sp>
    </p:spTree>
    <p:extLst>
      <p:ext uri="{BB962C8B-B14F-4D97-AF65-F5344CB8AC3E}">
        <p14:creationId xmlns:p14="http://schemas.microsoft.com/office/powerpoint/2010/main" val="4148132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noAutofit/>
          </a:bodyPr>
          <a:lstStyle>
            <a:lvl1pPr>
              <a:defRPr sz="2600"/>
            </a:lvl1pPr>
          </a:lstStyle>
          <a:p>
            <a:r>
              <a:rPr lang="en-US" dirty="0"/>
              <a:t>Click to edit Master title style</a:t>
            </a:r>
          </a:p>
        </p:txBody>
      </p:sp>
      <p:sp>
        <p:nvSpPr>
          <p:cNvPr id="3" name="Content Placeholder 2"/>
          <p:cNvSpPr>
            <a:spLocks noGrp="1"/>
          </p:cNvSpPr>
          <p:nvPr>
            <p:ph idx="1"/>
          </p:nvPr>
        </p:nvSpPr>
        <p:spPr>
          <a:xfrm>
            <a:off x="615953" y="1009485"/>
            <a:ext cx="11010900" cy="4570195"/>
          </a:xfrm>
        </p:spPr>
        <p:txBody>
          <a:bodyPr lIns="0" rIns="0"/>
          <a:lstStyle>
            <a:lvl1pPr>
              <a:spcAft>
                <a:spcPts val="600"/>
              </a:spcAft>
              <a:defRPr sz="2000"/>
            </a:lvl1pPr>
            <a:lvl2pPr>
              <a:spcAft>
                <a:spcPts val="600"/>
              </a:spcAft>
              <a:defRPr sz="2000"/>
            </a:lvl2pPr>
            <a:lvl3pPr>
              <a:spcAft>
                <a:spcPts val="600"/>
              </a:spcAft>
              <a:defRPr sz="2000"/>
            </a:lvl3pPr>
            <a:lvl4pPr>
              <a:spcAft>
                <a:spcPts val="600"/>
              </a:spcAft>
              <a:defRPr sz="2000"/>
            </a:lvl4pPr>
            <a:lvl5pPr>
              <a:spcAft>
                <a:spcPts val="60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3210560" y="6109169"/>
            <a:ext cx="8558531" cy="654051"/>
          </a:xfrm>
        </p:spPr>
        <p:txBody>
          <a:bodyPr anchor="b"/>
          <a:lstStyle>
            <a:lvl1pPr algn="r">
              <a:spcBef>
                <a:spcPts val="0"/>
              </a:spcBef>
              <a:spcAft>
                <a:spcPts val="0"/>
              </a:spcAft>
              <a:buNone/>
              <a:defRPr sz="1067"/>
            </a:lvl1pPr>
          </a:lstStyle>
          <a:p>
            <a:pPr lvl="0"/>
            <a:r>
              <a:rPr lang="en-US" dirty="0"/>
              <a:t>Click to edit Master text styles</a:t>
            </a:r>
          </a:p>
        </p:txBody>
      </p:sp>
      <p:sp>
        <p:nvSpPr>
          <p:cNvPr id="8" name="Rectangle 7">
            <a:hlinkClick r:id="" action="ppaction://noaction"/>
          </p:cNvPr>
          <p:cNvSpPr/>
          <p:nvPr userDrawn="1"/>
        </p:nvSpPr>
        <p:spPr bwMode="auto">
          <a:xfrm>
            <a:off x="10818294" y="6319541"/>
            <a:ext cx="1373716" cy="422455"/>
          </a:xfrm>
          <a:prstGeom prst="rect">
            <a:avLst/>
          </a:prstGeom>
          <a:solidFill>
            <a:schemeClr val="dk1">
              <a:alpha val="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377"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Arial" pitchFamily="34" charset="0"/>
            </a:endParaRPr>
          </a:p>
        </p:txBody>
      </p:sp>
    </p:spTree>
    <p:extLst>
      <p:ext uri="{BB962C8B-B14F-4D97-AF65-F5344CB8AC3E}">
        <p14:creationId xmlns:p14="http://schemas.microsoft.com/office/powerpoint/2010/main" val="1144719322"/>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ubtitle-B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dirty="0"/>
          </a:p>
        </p:txBody>
      </p:sp>
      <p:sp>
        <p:nvSpPr>
          <p:cNvPr id="7" name="Footer Placeholder 6">
            <a:extLst>
              <a:ext uri="{FF2B5EF4-FFF2-40B4-BE49-F238E27FC236}">
                <a16:creationId xmlns:a16="http://schemas.microsoft.com/office/drawing/2014/main" id="{AF8D8092-2468-D648-A089-3B1A9527298B}"/>
              </a:ext>
            </a:extLst>
          </p:cNvPr>
          <p:cNvSpPr>
            <a:spLocks noGrp="1"/>
          </p:cNvSpPr>
          <p:nvPr>
            <p:ph type="ftr" sz="quarter" idx="10"/>
          </p:nvPr>
        </p:nvSpPr>
        <p:spPr/>
        <p:txBody>
          <a:bodyPr/>
          <a:lstStyle>
            <a:lvl1pPr>
              <a:defRPr>
                <a:solidFill>
                  <a:schemeClr val="bg1">
                    <a:lumMod val="75000"/>
                  </a:schemeClr>
                </a:solidFill>
              </a:defRPr>
            </a:lvl1pPr>
          </a:lstStyle>
          <a:p>
            <a:r>
              <a:rPr lang="en-US" dirty="0"/>
              <a:t>MSK Confidential — do not distribute</a:t>
            </a:r>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374651"/>
            <a:ext cx="4434840" cy="245223"/>
          </a:xfrm>
        </p:spPr>
        <p:txBody>
          <a:bodyPr anchor="b"/>
          <a:lstStyle>
            <a:lvl1pPr marL="0" indent="0">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 footnote</a:t>
            </a:r>
          </a:p>
        </p:txBody>
      </p:sp>
      <p:sp>
        <p:nvSpPr>
          <p:cNvPr id="5" name="Title 4">
            <a:extLst>
              <a:ext uri="{FF2B5EF4-FFF2-40B4-BE49-F238E27FC236}">
                <a16:creationId xmlns:a16="http://schemas.microsoft.com/office/drawing/2014/main" id="{39313C93-2B4C-9844-9284-03EC104B15BA}"/>
              </a:ext>
            </a:extLst>
          </p:cNvPr>
          <p:cNvSpPr>
            <a:spLocks noGrp="1"/>
          </p:cNvSpPr>
          <p:nvPr>
            <p:ph type="title" hasCustomPrompt="1"/>
          </p:nvPr>
        </p:nvSpPr>
        <p:spPr>
          <a:xfrm>
            <a:off x="512063" y="457201"/>
            <a:ext cx="11184423" cy="557784"/>
          </a:xfrm>
        </p:spPr>
        <p:txBody>
          <a:bodyPr vert="horz"/>
          <a:lstStyle/>
          <a:p>
            <a:r>
              <a:rPr lang="en-US"/>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subtitle; Arial 20pt bold, sentence case (1 line)</a:t>
            </a:r>
          </a:p>
        </p:txBody>
      </p:sp>
      <p:sp>
        <p:nvSpPr>
          <p:cNvPr id="3" name="Content Placeholder 2"/>
          <p:cNvSpPr>
            <a:spLocks noGrp="1"/>
          </p:cNvSpPr>
          <p:nvPr>
            <p:ph idx="1" hasCustomPrompt="1"/>
          </p:nvPr>
        </p:nvSpPr>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687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2"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6" y="6165306"/>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898013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14D1CCBF-1FD5-3444-B78E-D9D78E9DC2BA}" type="slidenum">
              <a:rPr lang="en-US"/>
              <a:pPr>
                <a:defRPr/>
              </a:pPr>
              <a:t>‹#›</a:t>
            </a:fld>
            <a:endParaRPr lang="en-US"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1" y="1511300"/>
            <a:ext cx="5636684" cy="424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784" y="1511300"/>
            <a:ext cx="5638800" cy="424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pPr>
              <a:defRPr/>
            </a:pPr>
            <a:fld id="{63094C0A-CE88-004E-A013-72C8C0855A81}" type="slidenum">
              <a:rPr lang="en-US"/>
              <a:pPr>
                <a:defRPr/>
              </a:pPr>
              <a:t>‹#›</a:t>
            </a:fld>
            <a:endParaRPr lang="en-US"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sz="quarter" idx="10"/>
          </p:nvPr>
        </p:nvSpPr>
        <p:spPr>
          <a:ln/>
        </p:spPr>
        <p:txBody>
          <a:bodyPr/>
          <a:lstStyle>
            <a:lvl1pPr>
              <a:defRPr/>
            </a:lvl1pPr>
          </a:lstStyle>
          <a:p>
            <a:pPr>
              <a:defRPr/>
            </a:pPr>
            <a:fld id="{BC9CE8C1-2F8C-0745-8CCC-2994D9F4620A}" type="slidenum">
              <a:rPr lang="en-US"/>
              <a:pPr>
                <a:defRPr/>
              </a:pPr>
              <a:t>‹#›</a:t>
            </a:fld>
            <a:endParaRPr lang="en-US"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sz="quarter" idx="10"/>
          </p:nvPr>
        </p:nvSpPr>
        <p:spPr>
          <a:ln/>
        </p:spPr>
        <p:txBody>
          <a:bodyPr/>
          <a:lstStyle>
            <a:lvl1pPr>
              <a:defRPr/>
            </a:lvl1pPr>
          </a:lstStyle>
          <a:p>
            <a:pPr>
              <a:defRPr/>
            </a:pPr>
            <a:fld id="{630E585D-2FA6-B749-8E32-5F8FD1DA8467}" type="slidenum">
              <a:rPr lang="en-US"/>
              <a:pPr>
                <a:defRPr/>
              </a:pPr>
              <a:t>‹#›</a:t>
            </a:fld>
            <a:endParaRPr lang="en-US"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223EBBD5-0FDA-9A40-9649-82169B7D6A81}" type="slidenum">
              <a:rPr lang="en-US"/>
              <a:pPr>
                <a:defRPr/>
              </a:pPr>
              <a:t>‹#›</a:t>
            </a:fld>
            <a:endParaRPr lang="en-US"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83E8123F-D243-2149-A22E-C2513EF41332}" type="slidenum">
              <a:rPr lang="en-US"/>
              <a:pPr>
                <a:defRPr/>
              </a:pPr>
              <a:t>‹#›</a:t>
            </a:fld>
            <a:endParaRPr lang="en-US"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AFC4489F-4A26-6F4C-B1DC-CD83F0472672}" type="slidenum">
              <a:rPr lang="en-US"/>
              <a:pPr>
                <a:defRPr/>
              </a:pPr>
              <a:t>‹#›</a:t>
            </a:fld>
            <a:endParaRPr lang="en-US"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5.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80"/>
        </a:solidFill>
        <a:effectLst/>
      </p:bgPr>
    </p:bg>
    <p:spTree>
      <p:nvGrpSpPr>
        <p:cNvPr id="1" name=""/>
        <p:cNvGrpSpPr/>
        <p:nvPr/>
      </p:nvGrpSpPr>
      <p:grpSpPr>
        <a:xfrm>
          <a:off x="0" y="0"/>
          <a:ext cx="0" cy="0"/>
          <a:chOff x="0" y="0"/>
          <a:chExt cx="0" cy="0"/>
        </a:xfrm>
      </p:grpSpPr>
      <p:pic>
        <p:nvPicPr>
          <p:cNvPr id="208898" name="Picture 2" descr="background"/>
          <p:cNvPicPr>
            <a:picLocks noChangeAspect="1" noChangeArrowheads="1"/>
          </p:cNvPicPr>
          <p:nvPr userDrawn="1"/>
        </p:nvPicPr>
        <p:blipFill>
          <a:blip r:embed="rId13"/>
          <a:srcRect/>
          <a:stretch>
            <a:fillRect/>
          </a:stretch>
        </p:blipFill>
        <p:spPr bwMode="invGray">
          <a:xfrm>
            <a:off x="0" y="0"/>
            <a:ext cx="12192000" cy="6858000"/>
          </a:xfrm>
          <a:prstGeom prst="rect">
            <a:avLst/>
          </a:prstGeom>
          <a:noFill/>
          <a:ln w="9525">
            <a:noFill/>
            <a:miter lim="800000"/>
            <a:headEnd/>
            <a:tailEnd/>
          </a:ln>
        </p:spPr>
      </p:pic>
      <p:sp>
        <p:nvSpPr>
          <p:cNvPr id="208899" name="Rectangle 3"/>
          <p:cNvSpPr>
            <a:spLocks noGrp="1" noChangeArrowheads="1"/>
          </p:cNvSpPr>
          <p:nvPr>
            <p:ph type="body" idx="1"/>
          </p:nvPr>
        </p:nvSpPr>
        <p:spPr bwMode="auto">
          <a:xfrm>
            <a:off x="342901" y="1511300"/>
            <a:ext cx="11478684" cy="424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08900" name="Rectangle 4"/>
          <p:cNvSpPr>
            <a:spLocks noGrp="1" noChangeArrowheads="1"/>
          </p:cNvSpPr>
          <p:nvPr>
            <p:ph type="title"/>
          </p:nvPr>
        </p:nvSpPr>
        <p:spPr bwMode="auto">
          <a:xfrm>
            <a:off x="313267" y="158750"/>
            <a:ext cx="11499851"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0661" name="Rectangle 5"/>
          <p:cNvSpPr>
            <a:spLocks noGrp="1" noChangeArrowheads="1"/>
          </p:cNvSpPr>
          <p:nvPr>
            <p:ph type="sldNum" sz="quarter" idx="4"/>
          </p:nvPr>
        </p:nvSpPr>
        <p:spPr bwMode="auto">
          <a:xfrm>
            <a:off x="9177867" y="62769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n-ea"/>
                <a:cs typeface="+mn-cs"/>
              </a:defRPr>
            </a:lvl1pPr>
          </a:lstStyle>
          <a:p>
            <a:pPr>
              <a:defRPr/>
            </a:pPr>
            <a:fld id="{8F0C0DCC-AD84-124D-B4F7-72BBC58B4E87}"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4844"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Lst>
  <p:transition spd="med"/>
  <p:hf sldNum="0" hdr="0" ftr="0" dt="0"/>
  <p:txStyles>
    <p:titleStyle>
      <a:lvl1pPr algn="l" rtl="0" eaLnBrk="0" fontAlgn="base" hangingPunct="0">
        <a:lnSpc>
          <a:spcPct val="90000"/>
        </a:lnSpc>
        <a:spcBef>
          <a:spcPct val="0"/>
        </a:spcBef>
        <a:spcAft>
          <a:spcPct val="0"/>
        </a:spcAft>
        <a:defRPr sz="3400" b="1">
          <a:solidFill>
            <a:srgbClr val="DDDDDD"/>
          </a:solidFill>
          <a:latin typeface="+mj-lt"/>
          <a:ea typeface="+mj-ea"/>
          <a:cs typeface="+mj-cs"/>
        </a:defRPr>
      </a:lvl1pPr>
      <a:lvl2pPr algn="l" rtl="0" eaLnBrk="0" fontAlgn="base" hangingPunct="0">
        <a:lnSpc>
          <a:spcPct val="90000"/>
        </a:lnSpc>
        <a:spcBef>
          <a:spcPct val="0"/>
        </a:spcBef>
        <a:spcAft>
          <a:spcPct val="0"/>
        </a:spcAft>
        <a:defRPr sz="3400" b="1">
          <a:solidFill>
            <a:srgbClr val="DDDDDD"/>
          </a:solidFill>
          <a:latin typeface="Arial" charset="0"/>
          <a:ea typeface="Arial" charset="0"/>
          <a:cs typeface="Arial" charset="0"/>
        </a:defRPr>
      </a:lvl2pPr>
      <a:lvl3pPr algn="l" rtl="0" eaLnBrk="0" fontAlgn="base" hangingPunct="0">
        <a:lnSpc>
          <a:spcPct val="90000"/>
        </a:lnSpc>
        <a:spcBef>
          <a:spcPct val="0"/>
        </a:spcBef>
        <a:spcAft>
          <a:spcPct val="0"/>
        </a:spcAft>
        <a:defRPr sz="3400" b="1">
          <a:solidFill>
            <a:srgbClr val="DDDDDD"/>
          </a:solidFill>
          <a:latin typeface="Arial" charset="0"/>
          <a:ea typeface="Arial" charset="0"/>
          <a:cs typeface="Arial" charset="0"/>
        </a:defRPr>
      </a:lvl3pPr>
      <a:lvl4pPr algn="l" rtl="0" eaLnBrk="0" fontAlgn="base" hangingPunct="0">
        <a:lnSpc>
          <a:spcPct val="90000"/>
        </a:lnSpc>
        <a:spcBef>
          <a:spcPct val="0"/>
        </a:spcBef>
        <a:spcAft>
          <a:spcPct val="0"/>
        </a:spcAft>
        <a:defRPr sz="3400" b="1">
          <a:solidFill>
            <a:srgbClr val="DDDDDD"/>
          </a:solidFill>
          <a:latin typeface="Arial" charset="0"/>
          <a:ea typeface="Arial" charset="0"/>
          <a:cs typeface="Arial" charset="0"/>
        </a:defRPr>
      </a:lvl4pPr>
      <a:lvl5pPr algn="l" rtl="0" eaLnBrk="0" fontAlgn="base" hangingPunct="0">
        <a:lnSpc>
          <a:spcPct val="90000"/>
        </a:lnSpc>
        <a:spcBef>
          <a:spcPct val="0"/>
        </a:spcBef>
        <a:spcAft>
          <a:spcPct val="0"/>
        </a:spcAft>
        <a:defRPr sz="3400" b="1">
          <a:solidFill>
            <a:srgbClr val="DDDDDD"/>
          </a:solidFill>
          <a:latin typeface="Arial" charset="0"/>
          <a:ea typeface="Arial" charset="0"/>
          <a:cs typeface="Arial" charset="0"/>
        </a:defRPr>
      </a:lvl5pPr>
      <a:lvl6pPr marL="457200" algn="l" rtl="0" fontAlgn="base">
        <a:lnSpc>
          <a:spcPct val="90000"/>
        </a:lnSpc>
        <a:spcBef>
          <a:spcPct val="0"/>
        </a:spcBef>
        <a:spcAft>
          <a:spcPct val="0"/>
        </a:spcAft>
        <a:defRPr sz="3400" b="1">
          <a:solidFill>
            <a:srgbClr val="DDDDDD"/>
          </a:solidFill>
          <a:latin typeface="Arial" charset="0"/>
          <a:ea typeface="Arial" charset="0"/>
          <a:cs typeface="Arial" charset="0"/>
        </a:defRPr>
      </a:lvl6pPr>
      <a:lvl7pPr marL="914400" algn="l" rtl="0" fontAlgn="base">
        <a:lnSpc>
          <a:spcPct val="90000"/>
        </a:lnSpc>
        <a:spcBef>
          <a:spcPct val="0"/>
        </a:spcBef>
        <a:spcAft>
          <a:spcPct val="0"/>
        </a:spcAft>
        <a:defRPr sz="3400" b="1">
          <a:solidFill>
            <a:srgbClr val="DDDDDD"/>
          </a:solidFill>
          <a:latin typeface="Arial" charset="0"/>
          <a:ea typeface="Arial" charset="0"/>
          <a:cs typeface="Arial" charset="0"/>
        </a:defRPr>
      </a:lvl7pPr>
      <a:lvl8pPr marL="1371600" algn="l" rtl="0" fontAlgn="base">
        <a:lnSpc>
          <a:spcPct val="90000"/>
        </a:lnSpc>
        <a:spcBef>
          <a:spcPct val="0"/>
        </a:spcBef>
        <a:spcAft>
          <a:spcPct val="0"/>
        </a:spcAft>
        <a:defRPr sz="3400" b="1">
          <a:solidFill>
            <a:srgbClr val="DDDDDD"/>
          </a:solidFill>
          <a:latin typeface="Arial" charset="0"/>
          <a:ea typeface="Arial" charset="0"/>
          <a:cs typeface="Arial" charset="0"/>
        </a:defRPr>
      </a:lvl8pPr>
      <a:lvl9pPr marL="1828800" algn="l" rtl="0" fontAlgn="base">
        <a:lnSpc>
          <a:spcPct val="90000"/>
        </a:lnSpc>
        <a:spcBef>
          <a:spcPct val="0"/>
        </a:spcBef>
        <a:spcAft>
          <a:spcPct val="0"/>
        </a:spcAft>
        <a:defRPr sz="3400" b="1">
          <a:solidFill>
            <a:srgbClr val="DDDDDD"/>
          </a:solidFill>
          <a:latin typeface="Arial" charset="0"/>
          <a:ea typeface="Arial" charset="0"/>
          <a:cs typeface="Arial" charset="0"/>
        </a:defRPr>
      </a:lvl9pPr>
    </p:titleStyle>
    <p:bodyStyle>
      <a:lvl1pPr marL="280988" indent="-280988" algn="l" rtl="0" eaLnBrk="0" fontAlgn="base" hangingPunct="0">
        <a:lnSpc>
          <a:spcPct val="90000"/>
        </a:lnSpc>
        <a:spcBef>
          <a:spcPct val="50000"/>
        </a:spcBef>
        <a:spcAft>
          <a:spcPct val="0"/>
        </a:spcAft>
        <a:buClr>
          <a:srgbClr val="D01F6C"/>
        </a:buClr>
        <a:buFont typeface="Symbol" charset="2"/>
        <a:buChar char="·"/>
        <a:defRPr sz="3200">
          <a:solidFill>
            <a:schemeClr val="tx1"/>
          </a:solidFill>
          <a:latin typeface="+mn-lt"/>
          <a:ea typeface="+mn-ea"/>
          <a:cs typeface="+mn-cs"/>
        </a:defRPr>
      </a:lvl1pPr>
      <a:lvl2pPr marL="742950" indent="-347663" algn="l" rtl="0" eaLnBrk="0" fontAlgn="base" hangingPunct="0">
        <a:lnSpc>
          <a:spcPct val="90000"/>
        </a:lnSpc>
        <a:spcBef>
          <a:spcPct val="25000"/>
        </a:spcBef>
        <a:spcAft>
          <a:spcPct val="0"/>
        </a:spcAft>
        <a:buClr>
          <a:srgbClr val="F9CED6"/>
        </a:buClr>
        <a:buFont typeface="Arial" charset="0"/>
        <a:buChar char="–"/>
        <a:defRPr sz="2800">
          <a:solidFill>
            <a:schemeClr val="tx1"/>
          </a:solidFill>
          <a:latin typeface="+mn-lt"/>
          <a:ea typeface="+mn-ea"/>
          <a:cs typeface="+mn-cs"/>
        </a:defRPr>
      </a:lvl2pPr>
      <a:lvl3pPr marL="1203325" indent="-290513" algn="l" rtl="0" eaLnBrk="0" fontAlgn="base" hangingPunct="0">
        <a:lnSpc>
          <a:spcPct val="90000"/>
        </a:lnSpc>
        <a:spcBef>
          <a:spcPct val="25000"/>
        </a:spcBef>
        <a:spcAft>
          <a:spcPct val="0"/>
        </a:spcAft>
        <a:buClr>
          <a:schemeClr val="tx1"/>
        </a:buClr>
        <a:buFont typeface="Symbol" charset="2"/>
        <a:buChar char="·"/>
        <a:defRPr sz="2600">
          <a:solidFill>
            <a:schemeClr val="tx1"/>
          </a:solidFill>
          <a:latin typeface="+mn-lt"/>
          <a:ea typeface="+mn-ea"/>
          <a:cs typeface="+mn-cs"/>
        </a:defRPr>
      </a:lvl3pPr>
      <a:lvl4pPr marL="1600200" indent="-228600" algn="l" rtl="0" eaLnBrk="0" fontAlgn="base" hangingPunct="0">
        <a:lnSpc>
          <a:spcPct val="90000"/>
        </a:lnSpc>
        <a:spcBef>
          <a:spcPct val="25000"/>
        </a:spcBef>
        <a:spcAft>
          <a:spcPct val="0"/>
        </a:spcAft>
        <a:buClr>
          <a:schemeClr val="tx1"/>
        </a:buClr>
        <a:buFont typeface="Symbol" charset="2"/>
        <a:buChar char="·"/>
        <a:defRPr sz="2400">
          <a:solidFill>
            <a:schemeClr val="tx1"/>
          </a:solidFill>
          <a:latin typeface="+mn-lt"/>
          <a:ea typeface="+mn-ea"/>
          <a:cs typeface="+mn-cs"/>
        </a:defRPr>
      </a:lvl4pPr>
      <a:lvl5pPr marL="2057400" indent="-228600" algn="l" rtl="0" eaLnBrk="0" fontAlgn="base" hangingPunct="0">
        <a:spcBef>
          <a:spcPct val="15000"/>
        </a:spcBef>
        <a:spcAft>
          <a:spcPct val="15000"/>
        </a:spcAft>
        <a:buClr>
          <a:schemeClr val="accent1"/>
        </a:buClr>
        <a:buFont typeface="Wingdings 2" charset="2"/>
        <a:buChar char="¡"/>
        <a:defRPr sz="2000" b="1">
          <a:solidFill>
            <a:schemeClr val="tx1"/>
          </a:solidFill>
          <a:latin typeface="+mn-lt"/>
          <a:ea typeface="+mn-ea"/>
          <a:cs typeface="+mn-cs"/>
        </a:defRPr>
      </a:lvl5pPr>
      <a:lvl6pPr marL="2514600" indent="-228600" algn="l" rtl="0" fontAlgn="base">
        <a:spcBef>
          <a:spcPct val="15000"/>
        </a:spcBef>
        <a:spcAft>
          <a:spcPct val="15000"/>
        </a:spcAft>
        <a:buClr>
          <a:schemeClr val="accent1"/>
        </a:buClr>
        <a:buFont typeface="Wingdings 2" charset="2"/>
        <a:buChar char="¡"/>
        <a:defRPr sz="2000" b="1">
          <a:solidFill>
            <a:schemeClr val="tx1"/>
          </a:solidFill>
          <a:latin typeface="+mn-lt"/>
          <a:ea typeface="+mn-ea"/>
          <a:cs typeface="+mn-cs"/>
        </a:defRPr>
      </a:lvl6pPr>
      <a:lvl7pPr marL="2971800" indent="-228600" algn="l" rtl="0" fontAlgn="base">
        <a:spcBef>
          <a:spcPct val="15000"/>
        </a:spcBef>
        <a:spcAft>
          <a:spcPct val="15000"/>
        </a:spcAft>
        <a:buClr>
          <a:schemeClr val="accent1"/>
        </a:buClr>
        <a:buFont typeface="Wingdings 2" charset="2"/>
        <a:buChar char="¡"/>
        <a:defRPr sz="2000" b="1">
          <a:solidFill>
            <a:schemeClr val="tx1"/>
          </a:solidFill>
          <a:latin typeface="+mn-lt"/>
          <a:ea typeface="+mn-ea"/>
          <a:cs typeface="+mn-cs"/>
        </a:defRPr>
      </a:lvl7pPr>
      <a:lvl8pPr marL="3429000" indent="-228600" algn="l" rtl="0" fontAlgn="base">
        <a:spcBef>
          <a:spcPct val="15000"/>
        </a:spcBef>
        <a:spcAft>
          <a:spcPct val="15000"/>
        </a:spcAft>
        <a:buClr>
          <a:schemeClr val="accent1"/>
        </a:buClr>
        <a:buFont typeface="Wingdings 2" charset="2"/>
        <a:buChar char="¡"/>
        <a:defRPr sz="2000" b="1">
          <a:solidFill>
            <a:schemeClr val="tx1"/>
          </a:solidFill>
          <a:latin typeface="+mn-lt"/>
          <a:ea typeface="+mn-ea"/>
          <a:cs typeface="+mn-cs"/>
        </a:defRPr>
      </a:lvl8pPr>
      <a:lvl9pPr marL="3886200" indent="-228600" algn="l" rtl="0" fontAlgn="base">
        <a:spcBef>
          <a:spcPct val="15000"/>
        </a:spcBef>
        <a:spcAft>
          <a:spcPct val="15000"/>
        </a:spcAft>
        <a:buClr>
          <a:schemeClr val="accent1"/>
        </a:buClr>
        <a:buFont typeface="Wingdings 2" charset="2"/>
        <a:buChar char="¡"/>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1000">
              <a:srgbClr val="F9F0D3"/>
            </a:gs>
            <a:gs pos="100000">
              <a:srgbClr val="FFC000">
                <a:alpha val="7000"/>
                <a:lumMod val="55000"/>
                <a:lumOff val="45000"/>
              </a:srgbClr>
            </a:gs>
          </a:gsLst>
          <a:lin ang="2700000" scaled="1"/>
          <a:tileRect/>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7C1455-0D0D-CA4D-A6CC-374C65A16DA2}"/>
              </a:ext>
            </a:extLst>
          </p:cNvPr>
          <p:cNvSpPr/>
          <p:nvPr/>
        </p:nvSpPr>
        <p:spPr bwMode="auto">
          <a:xfrm>
            <a:off x="0" y="325120"/>
            <a:ext cx="12192000" cy="92659"/>
          </a:xfrm>
          <a:prstGeom prst="rect">
            <a:avLst/>
          </a:prstGeom>
          <a:solidFill>
            <a:srgbClr val="FFC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ndParaRPr>
          </a:p>
        </p:txBody>
      </p:sp>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838200" y="623481"/>
            <a:ext cx="10515600" cy="7524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838200" y="1727200"/>
            <a:ext cx="10515600" cy="4449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11649997" y="6108949"/>
            <a:ext cx="467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7608599-A598-5440-BBDA-B8D026E265C6}" type="slidenum">
              <a:rPr lang="en-US" smtClean="0"/>
              <a:pPr>
                <a:defRPr/>
              </a:pPr>
              <a:t>‹#›</a:t>
            </a:fld>
            <a:endParaRPr lang="en-US" dirty="0"/>
          </a:p>
        </p:txBody>
      </p:sp>
      <p:pic>
        <p:nvPicPr>
          <p:cNvPr id="7" name="Picture 2">
            <a:extLst>
              <a:ext uri="{FF2B5EF4-FFF2-40B4-BE49-F238E27FC236}">
                <a16:creationId xmlns:a16="http://schemas.microsoft.com/office/drawing/2014/main" id="{BA0D52E2-3FEA-D143-B65A-4AA7273DE8C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p:blipFill>
        <p:spPr bwMode="auto">
          <a:xfrm>
            <a:off x="11190776" y="6473439"/>
            <a:ext cx="92658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logo&#10;&#10;Description automatically generated">
            <a:extLst>
              <a:ext uri="{FF2B5EF4-FFF2-40B4-BE49-F238E27FC236}">
                <a16:creationId xmlns:a16="http://schemas.microsoft.com/office/drawing/2014/main" id="{174152F9-CB9C-BD42-BEB8-4DC0280D1DD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800627" y="414336"/>
            <a:ext cx="1391373" cy="1391373"/>
          </a:xfrm>
          <a:prstGeom prst="rect">
            <a:avLst/>
          </a:prstGeom>
          <a:noFill/>
          <a:effectLst>
            <a:reflection blurRad="6350" stA="52000" endA="300" endPos="35000" dir="5400000" sy="-100000" algn="bl" rotWithShape="0"/>
          </a:effectLst>
        </p:spPr>
      </p:pic>
      <p:sp>
        <p:nvSpPr>
          <p:cNvPr id="9" name="Rectangle 8">
            <a:extLst>
              <a:ext uri="{FF2B5EF4-FFF2-40B4-BE49-F238E27FC236}">
                <a16:creationId xmlns:a16="http://schemas.microsoft.com/office/drawing/2014/main" id="{AEF1A376-408C-E243-8B85-12EF75E44B3B}"/>
              </a:ext>
            </a:extLst>
          </p:cNvPr>
          <p:cNvSpPr/>
          <p:nvPr/>
        </p:nvSpPr>
        <p:spPr bwMode="auto">
          <a:xfrm>
            <a:off x="0" y="0"/>
            <a:ext cx="12192000" cy="365125"/>
          </a:xfrm>
          <a:prstGeom prst="rect">
            <a:avLst/>
          </a:prstGeom>
          <a:solidFill>
            <a:srgbClr val="7A0000"/>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ndParaRPr>
          </a:p>
        </p:txBody>
      </p:sp>
      <p:sp>
        <p:nvSpPr>
          <p:cNvPr id="11" name="Rectangle 10">
            <a:extLst>
              <a:ext uri="{FF2B5EF4-FFF2-40B4-BE49-F238E27FC236}">
                <a16:creationId xmlns:a16="http://schemas.microsoft.com/office/drawing/2014/main" id="{440F29B0-074E-CD4C-8196-9672BA6AB4B8}"/>
              </a:ext>
            </a:extLst>
          </p:cNvPr>
          <p:cNvSpPr/>
          <p:nvPr/>
        </p:nvSpPr>
        <p:spPr>
          <a:xfrm>
            <a:off x="165100" y="6582975"/>
            <a:ext cx="9253963" cy="307777"/>
          </a:xfrm>
          <a:prstGeom prst="rect">
            <a:avLst/>
          </a:prstGeom>
        </p:spPr>
        <p:txBody>
          <a:bodyPr wrap="square">
            <a:spAutoFit/>
          </a:bodyPr>
          <a:lstStyle/>
          <a:p>
            <a:r>
              <a:rPr lang="en-US" sz="70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13" name="Picture 12">
            <a:extLst>
              <a:ext uri="{FF2B5EF4-FFF2-40B4-BE49-F238E27FC236}">
                <a16:creationId xmlns:a16="http://schemas.microsoft.com/office/drawing/2014/main" id="{DC8A0CCD-3149-884F-8601-6742DE9F0B3F}"/>
              </a:ext>
            </a:extLst>
          </p:cNvPr>
          <p:cNvPicPr>
            <a:picLocks noChangeAspect="1"/>
          </p:cNvPicPr>
          <p:nvPr/>
        </p:nvPicPr>
        <p:blipFill>
          <a:blip r:embed="rId21"/>
          <a:stretch>
            <a:fillRect/>
          </a:stretch>
        </p:blipFill>
        <p:spPr>
          <a:xfrm>
            <a:off x="165100" y="29388"/>
            <a:ext cx="2688338" cy="307777"/>
          </a:xfrm>
          <a:prstGeom prst="rect">
            <a:avLst/>
          </a:prstGeom>
        </p:spPr>
      </p:pic>
      <p:sp>
        <p:nvSpPr>
          <p:cNvPr id="10" name="Rectangle 9">
            <a:extLst>
              <a:ext uri="{FF2B5EF4-FFF2-40B4-BE49-F238E27FC236}">
                <a16:creationId xmlns:a16="http://schemas.microsoft.com/office/drawing/2014/main" id="{882CDB9B-EAB8-8600-728E-62D7BC76D373}"/>
              </a:ext>
            </a:extLst>
          </p:cNvPr>
          <p:cNvSpPr/>
          <p:nvPr userDrawn="1"/>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4025" indent="3175" algn="l" rtl="0" eaLnBrk="0" fontAlgn="base" hangingPunct="0">
              <a:spcBef>
                <a:spcPct val="0"/>
              </a:spcBef>
              <a:spcAft>
                <a:spcPct val="0"/>
              </a:spcAft>
              <a:defRPr sz="2400" kern="1200">
                <a:solidFill>
                  <a:schemeClr val="lt1"/>
                </a:solidFill>
                <a:latin typeface="+mn-lt"/>
                <a:ea typeface="+mn-ea"/>
                <a:cs typeface="+mn-cs"/>
              </a:defRPr>
            </a:lvl2pPr>
            <a:lvl3pPr marL="911225" indent="3175" algn="l" rtl="0" eaLnBrk="0" fontAlgn="base" hangingPunct="0">
              <a:spcBef>
                <a:spcPct val="0"/>
              </a:spcBef>
              <a:spcAft>
                <a:spcPct val="0"/>
              </a:spcAft>
              <a:defRPr sz="2400" kern="1200">
                <a:solidFill>
                  <a:schemeClr val="lt1"/>
                </a:solidFill>
                <a:latin typeface="+mn-lt"/>
                <a:ea typeface="+mn-ea"/>
                <a:cs typeface="+mn-cs"/>
              </a:defRPr>
            </a:lvl3pPr>
            <a:lvl4pPr marL="1368425" indent="3175" algn="l" rtl="0" eaLnBrk="0" fontAlgn="base" hangingPunct="0">
              <a:spcBef>
                <a:spcPct val="0"/>
              </a:spcBef>
              <a:spcAft>
                <a:spcPct val="0"/>
              </a:spcAft>
              <a:defRPr sz="2400" kern="1200">
                <a:solidFill>
                  <a:schemeClr val="lt1"/>
                </a:solidFill>
                <a:latin typeface="+mn-lt"/>
                <a:ea typeface="+mn-ea"/>
                <a:cs typeface="+mn-cs"/>
              </a:defRPr>
            </a:lvl4pPr>
            <a:lvl5pPr marL="1825625" indent="3175"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026157593"/>
      </p:ext>
    </p:extLst>
  </p:cSld>
  <p:clrMap bg1="lt1" tx1="dk1" bg2="lt2" tx2="dk2" accent1="accent1" accent2="accent2" accent3="accent3" accent4="accent4" accent5="accent5" accent6="accent6" hlink="hlink" folHlink="folHlink"/>
  <p:sldLayoutIdLst>
    <p:sldLayoutId id="2147485051" r:id="rId1"/>
    <p:sldLayoutId id="2147485052" r:id="rId2"/>
    <p:sldLayoutId id="2147485053" r:id="rId3"/>
    <p:sldLayoutId id="2147485054" r:id="rId4"/>
    <p:sldLayoutId id="2147485055" r:id="rId5"/>
    <p:sldLayoutId id="2147485056" r:id="rId6"/>
    <p:sldLayoutId id="2147485057" r:id="rId7"/>
    <p:sldLayoutId id="2147485058" r:id="rId8"/>
    <p:sldLayoutId id="2147485059" r:id="rId9"/>
    <p:sldLayoutId id="2147485060" r:id="rId10"/>
    <p:sldLayoutId id="2147485061" r:id="rId11"/>
    <p:sldLayoutId id="2147485062" r:id="rId12"/>
    <p:sldLayoutId id="2147485000" r:id="rId13"/>
    <p:sldLayoutId id="2147485003" r:id="rId14"/>
    <p:sldLayoutId id="2147485063" r:id="rId15"/>
    <p:sldLayoutId id="2147485064" r:id="rId16"/>
    <p:sldLayoutId id="2147485067" r:id="rId17"/>
  </p:sldLayoutIdLst>
  <p:hf sldNum="0" hdr="0" ftr="0" dt="0"/>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8.xml"/><Relationship Id="rId5" Type="http://schemas.openxmlformats.org/officeDocument/2006/relationships/image" Target="../media/image9.tiff"/><Relationship Id="rId4" Type="http://schemas.openxmlformats.org/officeDocument/2006/relationships/image" Target="../media/image8.tif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25.tiff"/><Relationship Id="rId5" Type="http://schemas.openxmlformats.org/officeDocument/2006/relationships/image" Target="../media/image20.png"/><Relationship Id="rId10" Type="http://schemas.openxmlformats.org/officeDocument/2006/relationships/image" Target="../media/image24.tiff"/><Relationship Id="rId4" Type="http://schemas.openxmlformats.org/officeDocument/2006/relationships/image" Target="../media/image19.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1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25.tiff"/><Relationship Id="rId4" Type="http://schemas.openxmlformats.org/officeDocument/2006/relationships/image" Target="../media/image24.tif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25.tiff"/><Relationship Id="rId4" Type="http://schemas.openxmlformats.org/officeDocument/2006/relationships/image" Target="../media/image24.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microsoft.com/office/2018/10/relationships/comments" Target="../comments/modernComment_7FFFF5FE_7B03958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hyperlink" Target="https://www.accessdata.fda.gov/drugsatfda_docs/label/2022/761139s024lbl.pdf" TargetMode="External"/><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hyperlink" Target="https://www.nccn.org/professionals/physician_gls/pdf/antiemesis.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FD4D7-3529-6740-8601-C6006B785C6F}"/>
              </a:ext>
            </a:extLst>
          </p:cNvPr>
          <p:cNvPicPr>
            <a:picLocks noChangeAspect="1"/>
          </p:cNvPicPr>
          <p:nvPr/>
        </p:nvPicPr>
        <p:blipFill>
          <a:blip r:embed="rId2"/>
          <a:srcRect/>
          <a:stretch/>
        </p:blipFill>
        <p:spPr>
          <a:xfrm>
            <a:off x="0" y="1"/>
            <a:ext cx="12191999" cy="6857999"/>
          </a:xfrm>
          <a:prstGeom prst="rect">
            <a:avLst/>
          </a:prstGeom>
        </p:spPr>
      </p:pic>
      <p:sp>
        <p:nvSpPr>
          <p:cNvPr id="5" name="Slide Number Placeholder 4">
            <a:extLst>
              <a:ext uri="{FF2B5EF4-FFF2-40B4-BE49-F238E27FC236}">
                <a16:creationId xmlns:a16="http://schemas.microsoft.com/office/drawing/2014/main" id="{110256D2-44D8-F940-93A4-FDEBBAEA4AEB}"/>
              </a:ext>
            </a:extLst>
          </p:cNvPr>
          <p:cNvSpPr>
            <a:spLocks noGrp="1"/>
          </p:cNvSpPr>
          <p:nvPr>
            <p:ph type="sldNum" sz="quarter" idx="12"/>
          </p:nvPr>
        </p:nvSpPr>
        <p:spPr>
          <a:xfrm>
            <a:off x="11649997" y="6108949"/>
            <a:ext cx="467360" cy="365125"/>
          </a:xfrm>
        </p:spPr>
        <p:txBody>
          <a:bodyPr/>
          <a:lstStyle/>
          <a:p>
            <a:fld id="{9CF06D28-0BE3-284D-A172-81E312E501C2}" type="slidenum">
              <a:rPr lang="en-US" smtClean="0"/>
              <a:pPr/>
              <a:t>1</a:t>
            </a:fld>
            <a:endParaRPr lang="en-US" dirty="0"/>
          </a:p>
        </p:txBody>
      </p:sp>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11" name="Rectangle 2">
            <a:extLst>
              <a:ext uri="{FF2B5EF4-FFF2-40B4-BE49-F238E27FC236}">
                <a16:creationId xmlns:a16="http://schemas.microsoft.com/office/drawing/2014/main" id="{00BFCBA4-A9A0-5742-A6B3-596068284B7C}"/>
              </a:ext>
            </a:extLst>
          </p:cNvPr>
          <p:cNvSpPr txBox="1">
            <a:spLocks noChangeArrowheads="1"/>
          </p:cNvSpPr>
          <p:nvPr/>
        </p:nvSpPr>
        <p:spPr>
          <a:xfrm>
            <a:off x="533400" y="2362200"/>
            <a:ext cx="9448800" cy="1625952"/>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defRPr/>
            </a:pPr>
            <a:r>
              <a:rPr lang="en-US" sz="2800" dirty="0"/>
              <a:t>The Art and Science of </a:t>
            </a:r>
            <a:br>
              <a:rPr lang="en-US" sz="2800" dirty="0"/>
            </a:br>
            <a:r>
              <a:rPr lang="en-US" sz="2800" dirty="0"/>
              <a:t>Managing HER2-Negative Metastatic Breast Cancer</a:t>
            </a:r>
            <a:br>
              <a:rPr lang="en-US" sz="2000" dirty="0"/>
            </a:br>
            <a:endParaRPr lang="en-US" sz="2000" i="1" dirty="0">
              <a:solidFill>
                <a:schemeClr val="accent2"/>
              </a:solidFill>
              <a:effectLst>
                <a:outerShdw blurRad="38100" dist="38100" dir="2700000" algn="tl">
                  <a:srgbClr val="000000"/>
                </a:outerShdw>
              </a:effectLst>
              <a:cs typeface="+mj-cs"/>
            </a:endParaRPr>
          </a:p>
        </p:txBody>
      </p:sp>
      <p:sp>
        <p:nvSpPr>
          <p:cNvPr id="7" name="Rectangle 2">
            <a:extLst>
              <a:ext uri="{FF2B5EF4-FFF2-40B4-BE49-F238E27FC236}">
                <a16:creationId xmlns:a16="http://schemas.microsoft.com/office/drawing/2014/main" id="{DE267DE0-9AE4-834E-9E0C-9FD435524EF3}"/>
              </a:ext>
            </a:extLst>
          </p:cNvPr>
          <p:cNvSpPr txBox="1">
            <a:spLocks noChangeArrowheads="1"/>
          </p:cNvSpPr>
          <p:nvPr/>
        </p:nvSpPr>
        <p:spPr>
          <a:xfrm>
            <a:off x="3048000" y="3988152"/>
            <a:ext cx="8713694" cy="1625952"/>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defRPr/>
            </a:pPr>
            <a:r>
              <a:rPr lang="en-US" sz="1600" dirty="0">
                <a:solidFill>
                  <a:schemeClr val="tx1"/>
                </a:solidFill>
              </a:rPr>
              <a:t>Joseph A. Sparano, MD</a:t>
            </a:r>
            <a:br>
              <a:rPr lang="en-US" sz="1600" dirty="0">
                <a:solidFill>
                  <a:schemeClr val="tx1"/>
                </a:solidFill>
              </a:rPr>
            </a:br>
            <a:r>
              <a:rPr lang="en-US" sz="1600" b="0" dirty="0">
                <a:solidFill>
                  <a:schemeClr val="tx1"/>
                </a:solidFill>
              </a:rPr>
              <a:t>Ezra Greenspan MD Professor in Clinical Cancer Therapeutics</a:t>
            </a:r>
            <a:br>
              <a:rPr lang="en-US" sz="1600" b="0" dirty="0">
                <a:solidFill>
                  <a:schemeClr val="tx1"/>
                </a:solidFill>
              </a:rPr>
            </a:br>
            <a:r>
              <a:rPr lang="en-US" sz="1600" b="0" dirty="0">
                <a:solidFill>
                  <a:schemeClr val="tx1"/>
                </a:solidFill>
              </a:rPr>
              <a:t>Icahn School of Medicine at Mount Sinai</a:t>
            </a:r>
            <a:br>
              <a:rPr lang="en-US" sz="1600" b="0" dirty="0">
                <a:solidFill>
                  <a:schemeClr val="tx1"/>
                </a:solidFill>
              </a:rPr>
            </a:br>
            <a:r>
              <a:rPr lang="en-US" sz="1600" b="0" dirty="0">
                <a:solidFill>
                  <a:schemeClr val="tx1"/>
                </a:solidFill>
              </a:rPr>
              <a:t>Chief, Division of Hematology/Oncology</a:t>
            </a:r>
            <a:br>
              <a:rPr lang="en-US" sz="1600" b="0" dirty="0">
                <a:solidFill>
                  <a:schemeClr val="tx1"/>
                </a:solidFill>
              </a:rPr>
            </a:br>
            <a:r>
              <a:rPr lang="en-US" sz="1600" b="0" dirty="0">
                <a:solidFill>
                  <a:schemeClr val="tx1"/>
                </a:solidFill>
              </a:rPr>
              <a:t>Deputy Director, Tisch Cancer Institute </a:t>
            </a:r>
            <a:br>
              <a:rPr lang="en-US" sz="1600" b="0" dirty="0">
                <a:solidFill>
                  <a:schemeClr val="tx1"/>
                </a:solidFill>
              </a:rPr>
            </a:br>
            <a:r>
              <a:rPr lang="en-US" sz="1600" b="0" dirty="0">
                <a:solidFill>
                  <a:schemeClr val="tx1"/>
                </a:solidFill>
              </a:rPr>
              <a:t>New York, NY, USA</a:t>
            </a:r>
            <a:br>
              <a:rPr lang="en-US" sz="2000" dirty="0"/>
            </a:br>
            <a:endParaRPr lang="en-US" sz="2000" i="1" dirty="0">
              <a:solidFill>
                <a:schemeClr val="accent2"/>
              </a:solidFill>
              <a:effectLst>
                <a:outerShdw blurRad="38100" dist="38100" dir="2700000" algn="tl">
                  <a:srgbClr val="000000"/>
                </a:outerShdw>
              </a:effectLst>
              <a:cs typeface="+mj-cs"/>
            </a:endParaRPr>
          </a:p>
        </p:txBody>
      </p:sp>
      <p:pic>
        <p:nvPicPr>
          <p:cNvPr id="8" name="Picture 4">
            <a:extLst>
              <a:ext uri="{FF2B5EF4-FFF2-40B4-BE49-F238E27FC236}">
                <a16:creationId xmlns:a16="http://schemas.microsoft.com/office/drawing/2014/main" id="{A384479E-621F-624A-8EAA-EDC81ACF9C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2887" y="3988152"/>
            <a:ext cx="260079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4588EF9-43F8-B349-B18A-F716AF7023BF}"/>
              </a:ext>
            </a:extLst>
          </p:cNvPr>
          <p:cNvPicPr>
            <a:picLocks noChangeAspect="1"/>
          </p:cNvPicPr>
          <p:nvPr/>
        </p:nvPicPr>
        <p:blipFill>
          <a:blip r:embed="rId4"/>
          <a:stretch>
            <a:fillRect/>
          </a:stretch>
        </p:blipFill>
        <p:spPr>
          <a:xfrm>
            <a:off x="10600080" y="130171"/>
            <a:ext cx="1262093" cy="1841035"/>
          </a:xfrm>
          <a:prstGeom prst="rect">
            <a:avLst/>
          </a:prstGeom>
        </p:spPr>
      </p:pic>
      <p:pic>
        <p:nvPicPr>
          <p:cNvPr id="10" name="Picture 9">
            <a:extLst>
              <a:ext uri="{FF2B5EF4-FFF2-40B4-BE49-F238E27FC236}">
                <a16:creationId xmlns:a16="http://schemas.microsoft.com/office/drawing/2014/main" id="{EEE77F8F-08CF-4945-89E1-E1FA12936777}"/>
              </a:ext>
            </a:extLst>
          </p:cNvPr>
          <p:cNvPicPr>
            <a:picLocks noChangeAspect="1"/>
          </p:cNvPicPr>
          <p:nvPr/>
        </p:nvPicPr>
        <p:blipFill>
          <a:blip r:embed="rId5"/>
          <a:stretch>
            <a:fillRect/>
          </a:stretch>
        </p:blipFill>
        <p:spPr>
          <a:xfrm>
            <a:off x="10607535" y="2153206"/>
            <a:ext cx="1276142" cy="1631174"/>
          </a:xfrm>
          <a:prstGeom prst="rect">
            <a:avLst/>
          </a:prstGeom>
        </p:spPr>
      </p:pic>
      <p:sp>
        <p:nvSpPr>
          <p:cNvPr id="2" name="Rectangle 1">
            <a:extLst>
              <a:ext uri="{FF2B5EF4-FFF2-40B4-BE49-F238E27FC236}">
                <a16:creationId xmlns:a16="http://schemas.microsoft.com/office/drawing/2014/main" id="{382642F8-3E9A-F7DC-0B08-E30A8AB4F334}"/>
              </a:ext>
            </a:extLst>
          </p:cNvPr>
          <p:cNvSpPr/>
          <p:nvPr/>
        </p:nvSpPr>
        <p:spPr>
          <a:xfrm>
            <a:off x="1524000" y="1676400"/>
            <a:ext cx="1981200" cy="3810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39515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683" y="629067"/>
            <a:ext cx="11049000" cy="580717"/>
          </a:xfrm>
        </p:spPr>
        <p:txBody>
          <a:bodyPr>
            <a:noAutofit/>
          </a:bodyPr>
          <a:lstStyle/>
          <a:p>
            <a:r>
              <a:rPr lang="en-US" sz="2400" b="1" dirty="0"/>
              <a:t>Driver and Escape Mechanisms in ER-Positive Breast Cancer</a:t>
            </a:r>
            <a:br>
              <a:rPr lang="en-US" sz="2400" b="1" dirty="0"/>
            </a:br>
            <a:r>
              <a:rPr lang="en-US" sz="2400" b="1" dirty="0"/>
              <a:t>Provide Rationale for Combinatorial Therapy Targeting CDK 4/6 (First/Second Line) or PI3K/AKT/mTOR (Second Line)</a:t>
            </a:r>
          </a:p>
        </p:txBody>
      </p:sp>
      <p:sp>
        <p:nvSpPr>
          <p:cNvPr id="7" name="Oval 6"/>
          <p:cNvSpPr/>
          <p:nvPr/>
        </p:nvSpPr>
        <p:spPr>
          <a:xfrm>
            <a:off x="3011429" y="1981824"/>
            <a:ext cx="6107774" cy="39628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γ</a:t>
            </a:r>
          </a:p>
        </p:txBody>
      </p:sp>
      <p:sp>
        <p:nvSpPr>
          <p:cNvPr id="8" name="Oval 7"/>
          <p:cNvSpPr/>
          <p:nvPr/>
        </p:nvSpPr>
        <p:spPr>
          <a:xfrm>
            <a:off x="4028473" y="2993469"/>
            <a:ext cx="3795542" cy="2372286"/>
          </a:xfrm>
          <a:prstGeom prst="ellipse">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TextBox 8"/>
          <p:cNvSpPr txBox="1"/>
          <p:nvPr/>
        </p:nvSpPr>
        <p:spPr>
          <a:xfrm>
            <a:off x="1577639" y="2249577"/>
            <a:ext cx="1416558" cy="400110"/>
          </a:xfrm>
          <a:prstGeom prst="rect">
            <a:avLst/>
          </a:prstGeom>
          <a:noFill/>
        </p:spPr>
        <p:txBody>
          <a:bodyPr wrap="square" rtlCol="0">
            <a:spAutoFit/>
          </a:bodyPr>
          <a:lstStyle/>
          <a:p>
            <a:r>
              <a:rPr lang="en-US" sz="2000" dirty="0">
                <a:latin typeface="+mj-lt"/>
              </a:rPr>
              <a:t>Estrogen</a:t>
            </a:r>
          </a:p>
        </p:txBody>
      </p:sp>
      <p:sp>
        <p:nvSpPr>
          <p:cNvPr id="11" name="Lightning Bolt 10"/>
          <p:cNvSpPr/>
          <p:nvPr/>
        </p:nvSpPr>
        <p:spPr>
          <a:xfrm>
            <a:off x="1722922" y="2600595"/>
            <a:ext cx="1147393" cy="775367"/>
          </a:xfrm>
          <a:prstGeom prst="lightningBolt">
            <a:avLst/>
          </a:prstGeom>
          <a:solidFill>
            <a:srgbClr val="0080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4" name="Picture 13"/>
          <p:cNvPicPr>
            <a:picLocks noChangeAspect="1"/>
          </p:cNvPicPr>
          <p:nvPr/>
        </p:nvPicPr>
        <p:blipFill>
          <a:blip r:embed="rId3"/>
          <a:stretch>
            <a:fillRect/>
          </a:stretch>
        </p:blipFill>
        <p:spPr>
          <a:xfrm>
            <a:off x="4432038" y="3524385"/>
            <a:ext cx="3075712" cy="1127179"/>
          </a:xfrm>
          <a:prstGeom prst="rect">
            <a:avLst/>
          </a:prstGeom>
        </p:spPr>
      </p:pic>
      <p:cxnSp>
        <p:nvCxnSpPr>
          <p:cNvPr id="16" name="Straight Arrow Connector 15"/>
          <p:cNvCxnSpPr>
            <a:stCxn id="11" idx="4"/>
          </p:cNvCxnSpPr>
          <p:nvPr/>
        </p:nvCxnSpPr>
        <p:spPr>
          <a:xfrm>
            <a:off x="2870305" y="3375953"/>
            <a:ext cx="1158173" cy="712013"/>
          </a:xfrm>
          <a:prstGeom prst="straightConnector1">
            <a:avLst/>
          </a:prstGeom>
          <a:ln w="762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1" idx="4"/>
          </p:cNvCxnSpPr>
          <p:nvPr/>
        </p:nvCxnSpPr>
        <p:spPr>
          <a:xfrm flipV="1">
            <a:off x="2870308" y="2806147"/>
            <a:ext cx="1310573" cy="569781"/>
          </a:xfrm>
          <a:prstGeom prst="straightConnector1">
            <a:avLst/>
          </a:prstGeom>
          <a:ln w="762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300048" y="4817347"/>
            <a:ext cx="345553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800" dirty="0"/>
              <a:t>Genomic Effects</a:t>
            </a:r>
          </a:p>
        </p:txBody>
      </p:sp>
      <p:sp>
        <p:nvSpPr>
          <p:cNvPr id="25" name="TextBox 24"/>
          <p:cNvSpPr txBox="1"/>
          <p:nvPr/>
        </p:nvSpPr>
        <p:spPr>
          <a:xfrm>
            <a:off x="4299973" y="2485417"/>
            <a:ext cx="330256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Non-Genomic Effects</a:t>
            </a:r>
          </a:p>
        </p:txBody>
      </p:sp>
      <p:sp>
        <p:nvSpPr>
          <p:cNvPr id="26" name="TextBox 25"/>
          <p:cNvSpPr txBox="1"/>
          <p:nvPr/>
        </p:nvSpPr>
        <p:spPr>
          <a:xfrm>
            <a:off x="5628964" y="1143000"/>
            <a:ext cx="580608" cy="1107996"/>
          </a:xfrm>
          <a:prstGeom prst="rect">
            <a:avLst/>
          </a:prstGeom>
          <a:noFill/>
        </p:spPr>
        <p:txBody>
          <a:bodyPr wrap="none" rtlCol="0">
            <a:spAutoFit/>
          </a:bodyPr>
          <a:lstStyle/>
          <a:p>
            <a:r>
              <a:rPr lang="en-US" sz="6600" b="1" dirty="0"/>
              <a:t>γ</a:t>
            </a:r>
          </a:p>
        </p:txBody>
      </p:sp>
      <p:sp>
        <p:nvSpPr>
          <p:cNvPr id="28" name="TextBox 27"/>
          <p:cNvSpPr txBox="1"/>
          <p:nvPr/>
        </p:nvSpPr>
        <p:spPr>
          <a:xfrm>
            <a:off x="6297098" y="1379203"/>
            <a:ext cx="3203236" cy="646331"/>
          </a:xfrm>
          <a:prstGeom prst="rect">
            <a:avLst/>
          </a:prstGeom>
          <a:noFill/>
        </p:spPr>
        <p:txBody>
          <a:bodyPr wrap="square" rtlCol="0">
            <a:spAutoFit/>
          </a:bodyPr>
          <a:lstStyle/>
          <a:p>
            <a:r>
              <a:rPr lang="en-US" sz="1800" b="1" dirty="0">
                <a:latin typeface="+mj-lt"/>
              </a:rPr>
              <a:t>Receptor Tyrosine Kinases</a:t>
            </a:r>
          </a:p>
          <a:p>
            <a:r>
              <a:rPr lang="en-US" sz="1800" dirty="0">
                <a:latin typeface="+mj-lt"/>
              </a:rPr>
              <a:t>(HER2, EGFR, IGFR1)</a:t>
            </a:r>
          </a:p>
        </p:txBody>
      </p:sp>
      <p:sp>
        <p:nvSpPr>
          <p:cNvPr id="31" name="Oval 30"/>
          <p:cNvSpPr/>
          <p:nvPr/>
        </p:nvSpPr>
        <p:spPr>
          <a:xfrm flipH="1">
            <a:off x="5801905" y="2249578"/>
            <a:ext cx="263413" cy="21998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a:solidFill>
                  <a:schemeClr val="tx1"/>
                </a:solidFill>
              </a:rPr>
              <a:t>P</a:t>
            </a:r>
          </a:p>
        </p:txBody>
      </p:sp>
      <p:sp>
        <p:nvSpPr>
          <p:cNvPr id="40" name="Oval 39"/>
          <p:cNvSpPr/>
          <p:nvPr/>
        </p:nvSpPr>
        <p:spPr>
          <a:xfrm>
            <a:off x="2064467" y="1869787"/>
            <a:ext cx="367956" cy="379791"/>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E</a:t>
            </a:r>
          </a:p>
        </p:txBody>
      </p:sp>
      <p:sp>
        <p:nvSpPr>
          <p:cNvPr id="42" name="Oval 41"/>
          <p:cNvSpPr/>
          <p:nvPr/>
        </p:nvSpPr>
        <p:spPr>
          <a:xfrm>
            <a:off x="4115995" y="3898045"/>
            <a:ext cx="367956" cy="379791"/>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E</a:t>
            </a:r>
          </a:p>
        </p:txBody>
      </p:sp>
      <p:sp>
        <p:nvSpPr>
          <p:cNvPr id="44" name="Oval 43"/>
          <p:cNvSpPr/>
          <p:nvPr/>
        </p:nvSpPr>
        <p:spPr>
          <a:xfrm>
            <a:off x="5531205" y="2025499"/>
            <a:ext cx="367956" cy="379791"/>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E</a:t>
            </a:r>
          </a:p>
        </p:txBody>
      </p:sp>
      <p:cxnSp>
        <p:nvCxnSpPr>
          <p:cNvPr id="29" name="Straight Arrow Connector 28"/>
          <p:cNvCxnSpPr>
            <a:stCxn id="25" idx="2"/>
          </p:cNvCxnSpPr>
          <p:nvPr/>
        </p:nvCxnSpPr>
        <p:spPr>
          <a:xfrm>
            <a:off x="5951253" y="2885527"/>
            <a:ext cx="0" cy="668150"/>
          </a:xfrm>
          <a:prstGeom prst="straightConnector1">
            <a:avLst/>
          </a:prstGeom>
          <a:ln w="762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7602533" y="2236524"/>
            <a:ext cx="2846870" cy="816873"/>
            <a:chOff x="5832093" y="1678036"/>
            <a:chExt cx="2846870" cy="816873"/>
          </a:xfrm>
        </p:grpSpPr>
        <p:sp>
          <p:nvSpPr>
            <p:cNvPr id="45" name="TextBox 44"/>
            <p:cNvSpPr txBox="1"/>
            <p:nvPr/>
          </p:nvSpPr>
          <p:spPr>
            <a:xfrm>
              <a:off x="6583672" y="1678036"/>
              <a:ext cx="2095291" cy="369332"/>
            </a:xfrm>
            <a:prstGeom prst="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fontAlgn="auto">
                <a:spcBef>
                  <a:spcPts val="0"/>
                </a:spcBef>
                <a:spcAft>
                  <a:spcPts val="0"/>
                </a:spcAft>
                <a:defRPr/>
              </a:pPr>
              <a:r>
                <a:rPr lang="en-US" sz="1800" kern="0" dirty="0">
                  <a:solidFill>
                    <a:srgbClr val="000000"/>
                  </a:solidFill>
                  <a:latin typeface="Arial"/>
                </a:rPr>
                <a:t>PI3K/AKT/M-TOR</a:t>
              </a:r>
            </a:p>
          </p:txBody>
        </p:sp>
        <p:sp>
          <p:nvSpPr>
            <p:cNvPr id="46" name="TextBox 45"/>
            <p:cNvSpPr txBox="1"/>
            <p:nvPr/>
          </p:nvSpPr>
          <p:spPr>
            <a:xfrm>
              <a:off x="6583672" y="2125577"/>
              <a:ext cx="2095291" cy="369332"/>
            </a:xfrm>
            <a:prstGeom prst="rect">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lgn="ctr" fontAlgn="auto">
                <a:spcBef>
                  <a:spcPts val="0"/>
                </a:spcBef>
                <a:spcAft>
                  <a:spcPts val="0"/>
                </a:spcAft>
                <a:defRPr/>
              </a:pPr>
              <a:r>
                <a:rPr lang="en-US" sz="1800" kern="0" dirty="0">
                  <a:solidFill>
                    <a:srgbClr val="000000"/>
                  </a:solidFill>
                  <a:latin typeface="Arial"/>
                </a:rPr>
                <a:t>RAS/MAPK</a:t>
              </a:r>
            </a:p>
          </p:txBody>
        </p:sp>
        <p:cxnSp>
          <p:nvCxnSpPr>
            <p:cNvPr id="47" name="Straight Arrow Connector 46"/>
            <p:cNvCxnSpPr/>
            <p:nvPr/>
          </p:nvCxnSpPr>
          <p:spPr>
            <a:xfrm>
              <a:off x="5832093" y="2059460"/>
              <a:ext cx="861323" cy="0"/>
            </a:xfrm>
            <a:prstGeom prst="straightConnector1">
              <a:avLst/>
            </a:prstGeom>
            <a:ln w="762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7824015" y="3069673"/>
            <a:ext cx="2781048" cy="1716650"/>
            <a:chOff x="4421102" y="2809224"/>
            <a:chExt cx="3123776" cy="1716650"/>
          </a:xfrm>
        </p:grpSpPr>
        <p:sp>
          <p:nvSpPr>
            <p:cNvPr id="58" name="Oval 57"/>
            <p:cNvSpPr/>
            <p:nvPr/>
          </p:nvSpPr>
          <p:spPr bwMode="auto">
            <a:xfrm>
              <a:off x="4421102" y="3480940"/>
              <a:ext cx="1069372" cy="665653"/>
            </a:xfrm>
            <a:prstGeom prst="ellipse">
              <a:avLst/>
            </a:prstGeom>
            <a:solidFill>
              <a:srgbClr val="008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a:latin typeface="Calibri" panose="020F0502020204030204" pitchFamily="34" charset="0"/>
                </a:rPr>
                <a:t>E2F</a:t>
              </a:r>
            </a:p>
          </p:txBody>
        </p:sp>
        <p:pic>
          <p:nvPicPr>
            <p:cNvPr id="59" name="Picture 58"/>
            <p:cNvPicPr>
              <a:picLocks noChangeAspect="1"/>
            </p:cNvPicPr>
            <p:nvPr/>
          </p:nvPicPr>
          <p:blipFill>
            <a:blip r:embed="rId4"/>
            <a:stretch>
              <a:fillRect/>
            </a:stretch>
          </p:blipFill>
          <p:spPr>
            <a:xfrm>
              <a:off x="5828228" y="2809224"/>
              <a:ext cx="1716650" cy="1716650"/>
            </a:xfrm>
            <a:prstGeom prst="rect">
              <a:avLst/>
            </a:prstGeom>
            <a:ln>
              <a:solidFill>
                <a:srgbClr val="FF0000"/>
              </a:solidFill>
            </a:ln>
          </p:spPr>
        </p:pic>
        <p:cxnSp>
          <p:nvCxnSpPr>
            <p:cNvPr id="60" name="Straight Connector 59"/>
            <p:cNvCxnSpPr/>
            <p:nvPr/>
          </p:nvCxnSpPr>
          <p:spPr>
            <a:xfrm flipH="1">
              <a:off x="5490474" y="3808423"/>
              <a:ext cx="1754366" cy="0"/>
            </a:xfrm>
            <a:prstGeom prst="line">
              <a:avLst/>
            </a:prstGeom>
            <a:ln w="76200" cmpd="sng">
              <a:solidFill>
                <a:srgbClr val="008000"/>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8D6517D0-572C-EF3D-3E21-1FC56F8656D7}"/>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900994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7020" y="451701"/>
            <a:ext cx="9066873" cy="952467"/>
          </a:xfrm>
        </p:spPr>
        <p:txBody>
          <a:bodyPr>
            <a:noAutofit/>
          </a:bodyPr>
          <a:lstStyle/>
          <a:p>
            <a:r>
              <a:rPr lang="en-US" sz="3200" b="1" dirty="0"/>
              <a:t>Antiestrogen Therapy and CDK 4/6 Inhibitors</a:t>
            </a:r>
          </a:p>
        </p:txBody>
      </p:sp>
      <p:sp>
        <p:nvSpPr>
          <p:cNvPr id="4" name="Oval 3"/>
          <p:cNvSpPr/>
          <p:nvPr/>
        </p:nvSpPr>
        <p:spPr>
          <a:xfrm>
            <a:off x="3952896" y="3245141"/>
            <a:ext cx="5301599" cy="292927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γ</a:t>
            </a:r>
          </a:p>
        </p:txBody>
      </p:sp>
      <p:sp>
        <p:nvSpPr>
          <p:cNvPr id="5" name="Oval 4"/>
          <p:cNvSpPr/>
          <p:nvPr/>
        </p:nvSpPr>
        <p:spPr>
          <a:xfrm>
            <a:off x="5105892" y="4228889"/>
            <a:ext cx="3143686" cy="1593882"/>
          </a:xfrm>
          <a:prstGeom prst="ellipse">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TextBox 5"/>
          <p:cNvSpPr txBox="1"/>
          <p:nvPr/>
        </p:nvSpPr>
        <p:spPr>
          <a:xfrm>
            <a:off x="4574356" y="1978693"/>
            <a:ext cx="3289483" cy="523220"/>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400" dirty="0"/>
              <a:t>Aromatase in Peripheral Tissues</a:t>
            </a:r>
          </a:p>
          <a:p>
            <a:pPr algn="ctr"/>
            <a:r>
              <a:rPr lang="en-US" sz="1400" dirty="0"/>
              <a:t>(subcutaneous fat, muscle, liver, brain</a:t>
            </a:r>
          </a:p>
        </p:txBody>
      </p:sp>
      <p:cxnSp>
        <p:nvCxnSpPr>
          <p:cNvPr id="10" name="Curved Connector 9"/>
          <p:cNvCxnSpPr>
            <a:cxnSpLocks/>
          </p:cNvCxnSpPr>
          <p:nvPr/>
        </p:nvCxnSpPr>
        <p:spPr>
          <a:xfrm rot="10800000" flipV="1">
            <a:off x="5940597" y="2350329"/>
            <a:ext cx="2804808" cy="1155295"/>
          </a:xfrm>
          <a:prstGeom prst="curvedConnector3">
            <a:avLst>
              <a:gd name="adj1" fmla="val 50000"/>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163439" y="2701960"/>
            <a:ext cx="1788304" cy="461665"/>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200" dirty="0">
                <a:solidFill>
                  <a:schemeClr val="bg2"/>
                </a:solidFill>
              </a:rPr>
              <a:t>Testosterone</a:t>
            </a:r>
          </a:p>
          <a:p>
            <a:pPr algn="ctr"/>
            <a:r>
              <a:rPr lang="en-US" sz="1200" dirty="0">
                <a:solidFill>
                  <a:schemeClr val="bg2"/>
                </a:solidFill>
              </a:rPr>
              <a:t>Androstenedione</a:t>
            </a:r>
          </a:p>
        </p:txBody>
      </p:sp>
      <p:sp>
        <p:nvSpPr>
          <p:cNvPr id="33" name="Oval 32"/>
          <p:cNvSpPr/>
          <p:nvPr/>
        </p:nvSpPr>
        <p:spPr>
          <a:xfrm>
            <a:off x="5641075" y="3689076"/>
            <a:ext cx="367956" cy="379791"/>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pic>
        <p:nvPicPr>
          <p:cNvPr id="37" name="Picture 36"/>
          <p:cNvPicPr>
            <a:picLocks noChangeAspect="1"/>
          </p:cNvPicPr>
          <p:nvPr/>
        </p:nvPicPr>
        <p:blipFill>
          <a:blip r:embed="rId3"/>
          <a:stretch>
            <a:fillRect/>
          </a:stretch>
        </p:blipFill>
        <p:spPr>
          <a:xfrm>
            <a:off x="5585827" y="4667140"/>
            <a:ext cx="2275452" cy="833902"/>
          </a:xfrm>
          <a:prstGeom prst="rect">
            <a:avLst/>
          </a:prstGeom>
        </p:spPr>
      </p:pic>
      <p:sp>
        <p:nvSpPr>
          <p:cNvPr id="38" name="Oval 37"/>
          <p:cNvSpPr/>
          <p:nvPr/>
        </p:nvSpPr>
        <p:spPr>
          <a:xfrm>
            <a:off x="5289870" y="4899902"/>
            <a:ext cx="367956" cy="379791"/>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cxnSp>
        <p:nvCxnSpPr>
          <p:cNvPr id="40" name="Straight Arrow Connector 39"/>
          <p:cNvCxnSpPr>
            <a:stCxn id="33" idx="3"/>
            <a:endCxn id="38" idx="0"/>
          </p:cNvCxnSpPr>
          <p:nvPr/>
        </p:nvCxnSpPr>
        <p:spPr>
          <a:xfrm flipH="1">
            <a:off x="5473850" y="4013246"/>
            <a:ext cx="221113" cy="886654"/>
          </a:xfrm>
          <a:prstGeom prst="straightConnector1">
            <a:avLst/>
          </a:prstGeom>
          <a:ln w="762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5048094" y="3910055"/>
            <a:ext cx="367956" cy="379791"/>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sp>
        <p:nvSpPr>
          <p:cNvPr id="47" name="Oval 46"/>
          <p:cNvSpPr/>
          <p:nvPr/>
        </p:nvSpPr>
        <p:spPr>
          <a:xfrm>
            <a:off x="5160613" y="3606998"/>
            <a:ext cx="407162" cy="27478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sp>
        <p:nvSpPr>
          <p:cNvPr id="48" name="Oval 47"/>
          <p:cNvSpPr/>
          <p:nvPr/>
        </p:nvSpPr>
        <p:spPr>
          <a:xfrm>
            <a:off x="5851141" y="3429129"/>
            <a:ext cx="367956" cy="355737"/>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sp>
        <p:nvSpPr>
          <p:cNvPr id="49" name="Oval 48"/>
          <p:cNvSpPr/>
          <p:nvPr/>
        </p:nvSpPr>
        <p:spPr>
          <a:xfrm>
            <a:off x="5416050" y="3395207"/>
            <a:ext cx="367956" cy="293869"/>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pic>
        <p:nvPicPr>
          <p:cNvPr id="50" name="Picture 49"/>
          <p:cNvPicPr>
            <a:picLocks noChangeAspect="1"/>
          </p:cNvPicPr>
          <p:nvPr/>
        </p:nvPicPr>
        <p:blipFill>
          <a:blip r:embed="rId4">
            <a:grayscl/>
          </a:blip>
          <a:stretch>
            <a:fillRect/>
          </a:stretch>
        </p:blipFill>
        <p:spPr>
          <a:xfrm>
            <a:off x="1672769" y="3227205"/>
            <a:ext cx="1428233" cy="1071174"/>
          </a:xfrm>
          <a:prstGeom prst="rect">
            <a:avLst/>
          </a:prstGeom>
          <a:ln w="38100" cmpd="sng">
            <a:solidFill>
              <a:srgbClr val="FF0000"/>
            </a:solidFill>
          </a:ln>
        </p:spPr>
      </p:pic>
      <p:pic>
        <p:nvPicPr>
          <p:cNvPr id="51" name="Picture 50"/>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1601127" y="4960825"/>
            <a:ext cx="2151148" cy="694504"/>
          </a:xfrm>
          <a:prstGeom prst="rect">
            <a:avLst/>
          </a:prstGeom>
          <a:solidFill>
            <a:schemeClr val="bg1"/>
          </a:solidFill>
          <a:ln w="38100" cmpd="sng">
            <a:solidFill>
              <a:srgbClr val="FF0000"/>
            </a:solidFill>
          </a:ln>
        </p:spPr>
      </p:pic>
      <p:cxnSp>
        <p:nvCxnSpPr>
          <p:cNvPr id="56" name="Straight Connector 55"/>
          <p:cNvCxnSpPr>
            <a:cxnSpLocks/>
          </p:cNvCxnSpPr>
          <p:nvPr/>
        </p:nvCxnSpPr>
        <p:spPr>
          <a:xfrm>
            <a:off x="3250621" y="3878970"/>
            <a:ext cx="2165430" cy="583338"/>
          </a:xfrm>
          <a:prstGeom prst="line">
            <a:avLst/>
          </a:prstGeom>
          <a:ln w="762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1564374" y="2873846"/>
            <a:ext cx="1788301" cy="338554"/>
          </a:xfrm>
          <a:prstGeom prst="rect">
            <a:avLst/>
          </a:prstGeom>
          <a:noFill/>
        </p:spPr>
        <p:txBody>
          <a:bodyPr wrap="square" rtlCol="0">
            <a:spAutoFit/>
          </a:bodyPr>
          <a:lstStyle/>
          <a:p>
            <a:r>
              <a:rPr lang="en-US" sz="1600" dirty="0"/>
              <a:t>SERM:Tamoxifen</a:t>
            </a:r>
          </a:p>
        </p:txBody>
      </p:sp>
      <p:sp>
        <p:nvSpPr>
          <p:cNvPr id="62" name="TextBox 61"/>
          <p:cNvSpPr txBox="1"/>
          <p:nvPr/>
        </p:nvSpPr>
        <p:spPr>
          <a:xfrm>
            <a:off x="1602881" y="4619438"/>
            <a:ext cx="2021376" cy="338554"/>
          </a:xfrm>
          <a:prstGeom prst="rect">
            <a:avLst/>
          </a:prstGeom>
          <a:noFill/>
        </p:spPr>
        <p:txBody>
          <a:bodyPr wrap="square" rtlCol="0">
            <a:spAutoFit/>
          </a:bodyPr>
          <a:lstStyle/>
          <a:p>
            <a:r>
              <a:rPr lang="en-US" sz="1600" dirty="0"/>
              <a:t>SERD: Fulvestrant </a:t>
            </a:r>
          </a:p>
        </p:txBody>
      </p:sp>
      <p:sp>
        <p:nvSpPr>
          <p:cNvPr id="82" name="Multiply 81"/>
          <p:cNvSpPr/>
          <p:nvPr/>
        </p:nvSpPr>
        <p:spPr>
          <a:xfrm>
            <a:off x="6375688" y="2961451"/>
            <a:ext cx="872934" cy="724718"/>
          </a:xfrm>
          <a:prstGeom prst="mathMultiply">
            <a:avLst/>
          </a:prstGeom>
          <a:solidFill>
            <a:srgbClr val="FF0000"/>
          </a:solidFill>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4" name="Picture 83"/>
          <p:cNvPicPr>
            <a:picLocks noChangeAspect="1"/>
          </p:cNvPicPr>
          <p:nvPr/>
        </p:nvPicPr>
        <p:blipFill>
          <a:blip r:embed="rId7"/>
          <a:stretch>
            <a:fillRect/>
          </a:stretch>
        </p:blipFill>
        <p:spPr>
          <a:xfrm>
            <a:off x="10631592" y="3127550"/>
            <a:ext cx="1130231" cy="701702"/>
          </a:xfrm>
          <a:prstGeom prst="rect">
            <a:avLst/>
          </a:prstGeom>
          <a:solidFill>
            <a:schemeClr val="bg1"/>
          </a:solidFill>
          <a:ln w="38100" cmpd="sng">
            <a:solidFill>
              <a:srgbClr val="008000"/>
            </a:solidFill>
          </a:ln>
        </p:spPr>
      </p:pic>
      <p:pic>
        <p:nvPicPr>
          <p:cNvPr id="85" name="Picture 84"/>
          <p:cNvPicPr>
            <a:picLocks noChangeAspect="1"/>
          </p:cNvPicPr>
          <p:nvPr/>
        </p:nvPicPr>
        <p:blipFill>
          <a:blip r:embed="rId8"/>
          <a:stretch>
            <a:fillRect/>
          </a:stretch>
        </p:blipFill>
        <p:spPr>
          <a:xfrm>
            <a:off x="9226552" y="2903481"/>
            <a:ext cx="1130231" cy="703517"/>
          </a:xfrm>
          <a:prstGeom prst="rect">
            <a:avLst/>
          </a:prstGeom>
          <a:solidFill>
            <a:schemeClr val="bg1"/>
          </a:solidFill>
          <a:ln w="38100" cmpd="sng">
            <a:solidFill>
              <a:srgbClr val="008000"/>
            </a:solidFill>
          </a:ln>
        </p:spPr>
      </p:pic>
      <p:pic>
        <p:nvPicPr>
          <p:cNvPr id="86" name="Picture 85"/>
          <p:cNvPicPr>
            <a:picLocks noChangeAspect="1"/>
          </p:cNvPicPr>
          <p:nvPr/>
        </p:nvPicPr>
        <p:blipFill>
          <a:blip r:embed="rId9"/>
          <a:stretch>
            <a:fillRect/>
          </a:stretch>
        </p:blipFill>
        <p:spPr>
          <a:xfrm>
            <a:off x="10600568" y="2045400"/>
            <a:ext cx="1135347" cy="777324"/>
          </a:xfrm>
          <a:prstGeom prst="rect">
            <a:avLst/>
          </a:prstGeom>
          <a:solidFill>
            <a:schemeClr val="bg1"/>
          </a:solidFill>
          <a:ln w="38100" cmpd="sng">
            <a:solidFill>
              <a:srgbClr val="008000"/>
            </a:solidFill>
          </a:ln>
        </p:spPr>
      </p:pic>
      <p:sp>
        <p:nvSpPr>
          <p:cNvPr id="87" name="TextBox 86"/>
          <p:cNvSpPr txBox="1"/>
          <p:nvPr/>
        </p:nvSpPr>
        <p:spPr>
          <a:xfrm>
            <a:off x="10693893" y="3829818"/>
            <a:ext cx="1130231" cy="307777"/>
          </a:xfrm>
          <a:prstGeom prst="rect">
            <a:avLst/>
          </a:prstGeom>
          <a:noFill/>
        </p:spPr>
        <p:txBody>
          <a:bodyPr wrap="square" rtlCol="0">
            <a:spAutoFit/>
          </a:bodyPr>
          <a:lstStyle/>
          <a:p>
            <a:pPr algn="ctr"/>
            <a:r>
              <a:rPr lang="en-US" sz="1400" dirty="0"/>
              <a:t>Letrozole </a:t>
            </a:r>
          </a:p>
        </p:txBody>
      </p:sp>
      <p:sp>
        <p:nvSpPr>
          <p:cNvPr id="95" name="TextBox 94"/>
          <p:cNvSpPr txBox="1"/>
          <p:nvPr/>
        </p:nvSpPr>
        <p:spPr>
          <a:xfrm>
            <a:off x="9158082" y="2595704"/>
            <a:ext cx="1130231" cy="307777"/>
          </a:xfrm>
          <a:prstGeom prst="rect">
            <a:avLst/>
          </a:prstGeom>
          <a:noFill/>
        </p:spPr>
        <p:txBody>
          <a:bodyPr wrap="square" rtlCol="0">
            <a:spAutoFit/>
          </a:bodyPr>
          <a:lstStyle/>
          <a:p>
            <a:pPr algn="ctr"/>
            <a:r>
              <a:rPr lang="en-US" sz="1400" dirty="0"/>
              <a:t>Anastrozole</a:t>
            </a:r>
          </a:p>
        </p:txBody>
      </p:sp>
      <p:sp>
        <p:nvSpPr>
          <p:cNvPr id="98" name="TextBox 97"/>
          <p:cNvSpPr txBox="1"/>
          <p:nvPr/>
        </p:nvSpPr>
        <p:spPr>
          <a:xfrm>
            <a:off x="10509385" y="2822724"/>
            <a:ext cx="1262268" cy="307777"/>
          </a:xfrm>
          <a:prstGeom prst="rect">
            <a:avLst/>
          </a:prstGeom>
          <a:noFill/>
        </p:spPr>
        <p:txBody>
          <a:bodyPr wrap="square" rtlCol="0">
            <a:spAutoFit/>
          </a:bodyPr>
          <a:lstStyle/>
          <a:p>
            <a:pPr algn="ctr"/>
            <a:r>
              <a:rPr lang="en-US" sz="1400" dirty="0"/>
              <a:t>Exemestane</a:t>
            </a:r>
          </a:p>
        </p:txBody>
      </p:sp>
      <p:cxnSp>
        <p:nvCxnSpPr>
          <p:cNvPr id="99" name="Straight Connector 98"/>
          <p:cNvCxnSpPr>
            <a:cxnSpLocks/>
          </p:cNvCxnSpPr>
          <p:nvPr/>
        </p:nvCxnSpPr>
        <p:spPr>
          <a:xfrm flipH="1">
            <a:off x="7067361" y="3323810"/>
            <a:ext cx="2053431" cy="113812"/>
          </a:xfrm>
          <a:prstGeom prst="line">
            <a:avLst/>
          </a:prstGeom>
          <a:ln w="762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04" name="Multiply 103"/>
          <p:cNvSpPr/>
          <p:nvPr/>
        </p:nvSpPr>
        <p:spPr>
          <a:xfrm>
            <a:off x="5204608" y="4099949"/>
            <a:ext cx="872934" cy="724718"/>
          </a:xfrm>
          <a:prstGeom prst="mathMultiply">
            <a:avLst/>
          </a:prstGeom>
          <a:solidFill>
            <a:srgbClr val="FF0000"/>
          </a:solidFill>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1962C72-EF2E-D844-BC11-F750E43BB501}"/>
              </a:ext>
            </a:extLst>
          </p:cNvPr>
          <p:cNvPicPr>
            <a:picLocks noChangeAspect="1"/>
          </p:cNvPicPr>
          <p:nvPr/>
        </p:nvPicPr>
        <p:blipFill>
          <a:blip r:embed="rId10"/>
          <a:stretch>
            <a:fillRect/>
          </a:stretch>
        </p:blipFill>
        <p:spPr>
          <a:xfrm>
            <a:off x="2297133" y="1752600"/>
            <a:ext cx="1788301" cy="1131785"/>
          </a:xfrm>
          <a:prstGeom prst="rect">
            <a:avLst/>
          </a:prstGeom>
        </p:spPr>
      </p:pic>
      <p:cxnSp>
        <p:nvCxnSpPr>
          <p:cNvPr id="32" name="Curved Connector 31">
            <a:extLst>
              <a:ext uri="{FF2B5EF4-FFF2-40B4-BE49-F238E27FC236}">
                <a16:creationId xmlns:a16="http://schemas.microsoft.com/office/drawing/2014/main" id="{612A650C-0E98-374E-A6FC-F6B12D570C16}"/>
              </a:ext>
            </a:extLst>
          </p:cNvPr>
          <p:cNvCxnSpPr>
            <a:cxnSpLocks/>
          </p:cNvCxnSpPr>
          <p:nvPr/>
        </p:nvCxnSpPr>
        <p:spPr>
          <a:xfrm>
            <a:off x="3796431" y="2595704"/>
            <a:ext cx="1295902" cy="1046541"/>
          </a:xfrm>
          <a:prstGeom prst="curvedConnector3">
            <a:avLst>
              <a:gd name="adj1" fmla="val 50000"/>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B44B63E6-D7D8-E047-ABE0-664A795B873C}"/>
              </a:ext>
            </a:extLst>
          </p:cNvPr>
          <p:cNvPicPr>
            <a:picLocks noChangeAspect="1"/>
          </p:cNvPicPr>
          <p:nvPr/>
        </p:nvPicPr>
        <p:blipFill>
          <a:blip r:embed="rId11"/>
          <a:stretch>
            <a:fillRect/>
          </a:stretch>
        </p:blipFill>
        <p:spPr>
          <a:xfrm>
            <a:off x="8749473" y="1731569"/>
            <a:ext cx="1341508" cy="886447"/>
          </a:xfrm>
          <a:prstGeom prst="rect">
            <a:avLst/>
          </a:prstGeom>
        </p:spPr>
      </p:pic>
      <p:cxnSp>
        <p:nvCxnSpPr>
          <p:cNvPr id="39" name="Straight Connector 38">
            <a:extLst>
              <a:ext uri="{FF2B5EF4-FFF2-40B4-BE49-F238E27FC236}">
                <a16:creationId xmlns:a16="http://schemas.microsoft.com/office/drawing/2014/main" id="{C70881B5-B816-EF44-99F1-35422D4113FB}"/>
              </a:ext>
            </a:extLst>
          </p:cNvPr>
          <p:cNvCxnSpPr>
            <a:cxnSpLocks/>
            <a:stCxn id="51" idx="3"/>
          </p:cNvCxnSpPr>
          <p:nvPr/>
        </p:nvCxnSpPr>
        <p:spPr>
          <a:xfrm flipV="1">
            <a:off x="3752276" y="4508015"/>
            <a:ext cx="1611919" cy="800063"/>
          </a:xfrm>
          <a:prstGeom prst="line">
            <a:avLst/>
          </a:prstGeom>
          <a:ln w="762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grpSp>
        <p:nvGrpSpPr>
          <p:cNvPr id="7" name="Group 6">
            <a:extLst>
              <a:ext uri="{FF2B5EF4-FFF2-40B4-BE49-F238E27FC236}">
                <a16:creationId xmlns:a16="http://schemas.microsoft.com/office/drawing/2014/main" id="{A9E3F3DB-0F05-E8B8-52D6-47E739294AC6}"/>
              </a:ext>
            </a:extLst>
          </p:cNvPr>
          <p:cNvGrpSpPr/>
          <p:nvPr/>
        </p:nvGrpSpPr>
        <p:grpSpPr>
          <a:xfrm>
            <a:off x="7881695" y="4003494"/>
            <a:ext cx="2781048" cy="1716650"/>
            <a:chOff x="4421102" y="2809224"/>
            <a:chExt cx="3123776" cy="1716650"/>
          </a:xfrm>
        </p:grpSpPr>
        <p:sp>
          <p:nvSpPr>
            <p:cNvPr id="8" name="Oval 7">
              <a:extLst>
                <a:ext uri="{FF2B5EF4-FFF2-40B4-BE49-F238E27FC236}">
                  <a16:creationId xmlns:a16="http://schemas.microsoft.com/office/drawing/2014/main" id="{4414E5EA-608A-39B0-7CED-073090C0490D}"/>
                </a:ext>
              </a:extLst>
            </p:cNvPr>
            <p:cNvSpPr/>
            <p:nvPr/>
          </p:nvSpPr>
          <p:spPr bwMode="auto">
            <a:xfrm>
              <a:off x="4421102" y="3480940"/>
              <a:ext cx="1069372" cy="665653"/>
            </a:xfrm>
            <a:prstGeom prst="ellipse">
              <a:avLst/>
            </a:prstGeom>
            <a:solidFill>
              <a:srgbClr val="008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a:latin typeface="Calibri" panose="020F0502020204030204" pitchFamily="34" charset="0"/>
                </a:rPr>
                <a:t>E2F</a:t>
              </a:r>
            </a:p>
          </p:txBody>
        </p:sp>
        <p:pic>
          <p:nvPicPr>
            <p:cNvPr id="11" name="Picture 10">
              <a:extLst>
                <a:ext uri="{FF2B5EF4-FFF2-40B4-BE49-F238E27FC236}">
                  <a16:creationId xmlns:a16="http://schemas.microsoft.com/office/drawing/2014/main" id="{A0A4B075-E4D7-4FBB-E7D1-5703D006BAE8}"/>
                </a:ext>
              </a:extLst>
            </p:cNvPr>
            <p:cNvPicPr>
              <a:picLocks noChangeAspect="1"/>
            </p:cNvPicPr>
            <p:nvPr/>
          </p:nvPicPr>
          <p:blipFill>
            <a:blip r:embed="rId12"/>
            <a:stretch>
              <a:fillRect/>
            </a:stretch>
          </p:blipFill>
          <p:spPr>
            <a:xfrm>
              <a:off x="5828228" y="2809224"/>
              <a:ext cx="1716650" cy="1716650"/>
            </a:xfrm>
            <a:prstGeom prst="rect">
              <a:avLst/>
            </a:prstGeom>
            <a:ln>
              <a:solidFill>
                <a:srgbClr val="FF0000"/>
              </a:solidFill>
            </a:ln>
          </p:spPr>
        </p:pic>
        <p:cxnSp>
          <p:nvCxnSpPr>
            <p:cNvPr id="12" name="Straight Connector 11">
              <a:extLst>
                <a:ext uri="{FF2B5EF4-FFF2-40B4-BE49-F238E27FC236}">
                  <a16:creationId xmlns:a16="http://schemas.microsoft.com/office/drawing/2014/main" id="{C37489C5-ED6A-49F1-EBD7-3639913DC4F2}"/>
                </a:ext>
              </a:extLst>
            </p:cNvPr>
            <p:cNvCxnSpPr/>
            <p:nvPr/>
          </p:nvCxnSpPr>
          <p:spPr>
            <a:xfrm flipH="1">
              <a:off x="5490474" y="3808423"/>
              <a:ext cx="1754366" cy="0"/>
            </a:xfrm>
            <a:prstGeom prst="line">
              <a:avLst/>
            </a:prstGeom>
            <a:ln w="76200" cmpd="sng">
              <a:solidFill>
                <a:srgbClr val="008000"/>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C5F3E80-304E-4DFA-DAEC-9D060D2C5588}"/>
              </a:ext>
            </a:extLst>
          </p:cNvPr>
          <p:cNvSpPr txBox="1"/>
          <p:nvPr/>
        </p:nvSpPr>
        <p:spPr>
          <a:xfrm>
            <a:off x="7747824" y="6008713"/>
            <a:ext cx="2761561" cy="461665"/>
          </a:xfrm>
          <a:prstGeom prst="rect">
            <a:avLst/>
          </a:prstGeom>
          <a:noFill/>
          <a:ln w="57150">
            <a:solidFill>
              <a:srgbClr val="FF0000"/>
            </a:solidFill>
          </a:ln>
        </p:spPr>
        <p:txBody>
          <a:bodyPr wrap="square" rtlCol="0">
            <a:spAutoFit/>
          </a:bodyPr>
          <a:lstStyle/>
          <a:p>
            <a:r>
              <a:rPr lang="en-US" dirty="0">
                <a:latin typeface="Arial" panose="020B0604020202020204" pitchFamily="34" charset="0"/>
                <a:cs typeface="Arial" panose="020B0604020202020204" pitchFamily="34" charset="0"/>
              </a:rPr>
              <a:t>CDK 4/6 Inhibitors </a:t>
            </a:r>
          </a:p>
        </p:txBody>
      </p:sp>
      <p:cxnSp>
        <p:nvCxnSpPr>
          <p:cNvPr id="16" name="Straight Connector 15">
            <a:extLst>
              <a:ext uri="{FF2B5EF4-FFF2-40B4-BE49-F238E27FC236}">
                <a16:creationId xmlns:a16="http://schemas.microsoft.com/office/drawing/2014/main" id="{1F8D6856-5DA8-D7F7-7F99-C0C8C82A4021}"/>
              </a:ext>
            </a:extLst>
          </p:cNvPr>
          <p:cNvCxnSpPr>
            <a:cxnSpLocks/>
          </p:cNvCxnSpPr>
          <p:nvPr/>
        </p:nvCxnSpPr>
        <p:spPr>
          <a:xfrm flipV="1">
            <a:off x="8951743" y="5005516"/>
            <a:ext cx="0" cy="1003197"/>
          </a:xfrm>
          <a:prstGeom prst="line">
            <a:avLst/>
          </a:prstGeom>
          <a:ln w="762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Multiply 18">
            <a:extLst>
              <a:ext uri="{FF2B5EF4-FFF2-40B4-BE49-F238E27FC236}">
                <a16:creationId xmlns:a16="http://schemas.microsoft.com/office/drawing/2014/main" id="{CF086EF9-65BC-90D9-AA06-5E1D319C8881}"/>
              </a:ext>
            </a:extLst>
          </p:cNvPr>
          <p:cNvSpPr/>
          <p:nvPr/>
        </p:nvSpPr>
        <p:spPr>
          <a:xfrm>
            <a:off x="8529640" y="5359196"/>
            <a:ext cx="872934" cy="724718"/>
          </a:xfrm>
          <a:prstGeom prst="mathMultiply">
            <a:avLst/>
          </a:prstGeom>
          <a:solidFill>
            <a:srgbClr val="FF0000"/>
          </a:solidFill>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4EE88D6-F94E-D0FA-3DAA-CBADB678F073}"/>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979927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8DC0D6-9E48-5694-09B6-C98ECD68D530}"/>
              </a:ext>
            </a:extLst>
          </p:cNvPr>
          <p:cNvPicPr>
            <a:picLocks noChangeAspect="1"/>
          </p:cNvPicPr>
          <p:nvPr/>
        </p:nvPicPr>
        <p:blipFill>
          <a:blip r:embed="rId2"/>
          <a:stretch>
            <a:fillRect/>
          </a:stretch>
        </p:blipFill>
        <p:spPr>
          <a:xfrm>
            <a:off x="304800" y="509980"/>
            <a:ext cx="10591800" cy="5863181"/>
          </a:xfrm>
          <a:prstGeom prst="rect">
            <a:avLst/>
          </a:prstGeom>
        </p:spPr>
      </p:pic>
      <p:sp>
        <p:nvSpPr>
          <p:cNvPr id="6" name="TextBox 5">
            <a:extLst>
              <a:ext uri="{FF2B5EF4-FFF2-40B4-BE49-F238E27FC236}">
                <a16:creationId xmlns:a16="http://schemas.microsoft.com/office/drawing/2014/main" id="{C2EE95B3-A59C-1B52-D606-0D26709DA2A8}"/>
              </a:ext>
            </a:extLst>
          </p:cNvPr>
          <p:cNvSpPr txBox="1"/>
          <p:nvPr/>
        </p:nvSpPr>
        <p:spPr>
          <a:xfrm>
            <a:off x="7577079" y="5883242"/>
            <a:ext cx="3319521" cy="489919"/>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CA152282-F707-D390-CF4E-B2F4E689C6A8}"/>
              </a:ext>
            </a:extLst>
          </p:cNvPr>
          <p:cNvSpPr txBox="1"/>
          <p:nvPr/>
        </p:nvSpPr>
        <p:spPr>
          <a:xfrm>
            <a:off x="6629401" y="6128201"/>
            <a:ext cx="419100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Patel et al. NPJ Breast Cancer 2023 (PMID: 37019913) </a:t>
            </a:r>
          </a:p>
        </p:txBody>
      </p:sp>
      <p:sp>
        <p:nvSpPr>
          <p:cNvPr id="2" name="TextBox 1">
            <a:extLst>
              <a:ext uri="{FF2B5EF4-FFF2-40B4-BE49-F238E27FC236}">
                <a16:creationId xmlns:a16="http://schemas.microsoft.com/office/drawing/2014/main" id="{5BDA919E-B6E0-9C2D-FCF5-7AEF86833AE0}"/>
              </a:ext>
            </a:extLst>
          </p:cNvPr>
          <p:cNvSpPr txBox="1"/>
          <p:nvPr/>
        </p:nvSpPr>
        <p:spPr>
          <a:xfrm>
            <a:off x="10820402" y="2026419"/>
            <a:ext cx="1342962" cy="4154984"/>
          </a:xfrm>
          <a:prstGeom prst="rect">
            <a:avLst/>
          </a:prstGeom>
          <a:noFill/>
          <a:ln>
            <a:solidFill>
              <a:srgbClr val="C00000"/>
            </a:solidFill>
          </a:ln>
        </p:spPr>
        <p:txBody>
          <a:bodyPr wrap="square" rtlCol="0">
            <a:spAutoFit/>
          </a:bodyPr>
          <a:lstStyle/>
          <a:p>
            <a:r>
              <a:rPr lang="en-US" sz="1200" b="1" dirty="0">
                <a:solidFill>
                  <a:srgbClr val="C00000"/>
                </a:solidFill>
                <a:latin typeface="Arial" panose="020B0604020202020204" pitchFamily="34" charset="0"/>
                <a:cs typeface="Arial" panose="020B0604020202020204" pitchFamily="34" charset="0"/>
              </a:rPr>
              <a:t>SERM</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Tamoxifen</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Lasofoxifene</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b="1" dirty="0">
                <a:solidFill>
                  <a:srgbClr val="C00000"/>
                </a:solidFill>
                <a:latin typeface="Arial" panose="020B0604020202020204" pitchFamily="34" charset="0"/>
                <a:cs typeface="Arial" panose="020B0604020202020204" pitchFamily="34" charset="0"/>
              </a:rPr>
              <a:t>SERM/SERD</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Elacestrant</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b="1" dirty="0">
                <a:solidFill>
                  <a:srgbClr val="C00000"/>
                </a:solidFill>
                <a:latin typeface="Arial" panose="020B0604020202020204" pitchFamily="34" charset="0"/>
                <a:cs typeface="Arial" panose="020B0604020202020204" pitchFamily="34" charset="0"/>
              </a:rPr>
              <a:t>SERD</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Giradestrant</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Camizestrant</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Imlunestrant</a:t>
            </a:r>
          </a:p>
          <a:p>
            <a:pPr marL="171450" indent="-171450">
              <a:buFont typeface="Arial" panose="020B0604020202020204" pitchFamily="34" charset="0"/>
              <a:buChar char="•"/>
            </a:pPr>
            <a:endParaRPr lang="en-US" sz="1200" b="1" dirty="0">
              <a:solidFill>
                <a:srgbClr val="C00000"/>
              </a:solidFill>
              <a:latin typeface="Arial" panose="020B0604020202020204" pitchFamily="34" charset="0"/>
              <a:cs typeface="Arial" panose="020B0604020202020204" pitchFamily="34" charset="0"/>
            </a:endParaRPr>
          </a:p>
          <a:p>
            <a:r>
              <a:rPr lang="en-US" sz="1200" b="1" dirty="0">
                <a:solidFill>
                  <a:srgbClr val="C00000"/>
                </a:solidFill>
                <a:latin typeface="Arial" panose="020B0604020202020204" pitchFamily="34" charset="0"/>
                <a:cs typeface="Arial" panose="020B0604020202020204" pitchFamily="34" charset="0"/>
              </a:rPr>
              <a:t>PROTAC</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Vepdegestrant (ARV-471)</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b="1" dirty="0">
                <a:solidFill>
                  <a:srgbClr val="C00000"/>
                </a:solidFill>
                <a:latin typeface="Arial" panose="020B0604020202020204" pitchFamily="34" charset="0"/>
                <a:cs typeface="Arial" panose="020B0604020202020204" pitchFamily="34" charset="0"/>
              </a:rPr>
              <a:t>CERAN</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Palazestrant (OP-1250)</a:t>
            </a:r>
          </a:p>
          <a:p>
            <a:pPr marL="171450" indent="-171450">
              <a:buFont typeface="Arial" panose="020B0604020202020204" pitchFamily="34" charset="0"/>
              <a:buChar char="•"/>
            </a:pPr>
            <a:endParaRPr lang="en-US" sz="1200" b="1" dirty="0">
              <a:solidFill>
                <a:srgbClr val="C00000"/>
              </a:solidFill>
              <a:latin typeface="Arial" panose="020B0604020202020204" pitchFamily="34" charset="0"/>
              <a:cs typeface="Arial" panose="020B0604020202020204" pitchFamily="34" charset="0"/>
            </a:endParaRPr>
          </a:p>
          <a:p>
            <a:r>
              <a:rPr lang="en-US" sz="1200" b="1" dirty="0">
                <a:solidFill>
                  <a:srgbClr val="C00000"/>
                </a:solidFill>
                <a:latin typeface="Arial" panose="020B0604020202020204" pitchFamily="34" charset="0"/>
                <a:cs typeface="Arial" panose="020B0604020202020204" pitchFamily="34" charset="0"/>
              </a:rPr>
              <a:t>SERCA</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H3B-6545</a:t>
            </a:r>
          </a:p>
        </p:txBody>
      </p:sp>
      <p:sp>
        <p:nvSpPr>
          <p:cNvPr id="3" name="Rectangle 2">
            <a:extLst>
              <a:ext uri="{FF2B5EF4-FFF2-40B4-BE49-F238E27FC236}">
                <a16:creationId xmlns:a16="http://schemas.microsoft.com/office/drawing/2014/main" id="{65D122DC-29B5-A9FF-D653-0C213F31ADDA}"/>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833322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397252"/>
            <a:ext cx="6324600" cy="576371"/>
          </a:xfrm>
          <a:ln>
            <a:solidFill>
              <a:schemeClr val="tx1"/>
            </a:solidFill>
          </a:ln>
        </p:spPr>
        <p:txBody>
          <a:bodyPr>
            <a:noAutofit/>
          </a:bodyPr>
          <a:lstStyle/>
          <a:p>
            <a:r>
              <a:rPr lang="en-US" sz="2000" dirty="0">
                <a:latin typeface="Arial"/>
                <a:cs typeface="Arial"/>
              </a:rPr>
              <a:t>Endocrine Therapy for Hormone Receptor–Pos MBC: ASCO Evidence Based Recommendations</a:t>
            </a:r>
            <a:endParaRPr lang="en-US" sz="2000" dirty="0"/>
          </a:p>
        </p:txBody>
      </p:sp>
      <p:sp>
        <p:nvSpPr>
          <p:cNvPr id="4" name="Content Placeholder 3"/>
          <p:cNvSpPr>
            <a:spLocks noGrp="1"/>
          </p:cNvSpPr>
          <p:nvPr>
            <p:ph idx="1"/>
          </p:nvPr>
        </p:nvSpPr>
        <p:spPr>
          <a:xfrm>
            <a:off x="0" y="1044645"/>
            <a:ext cx="6477000" cy="2993955"/>
          </a:xfrm>
          <a:ln>
            <a:solidFill>
              <a:srgbClr val="C00000"/>
            </a:solidFill>
          </a:ln>
        </p:spPr>
        <p:txBody>
          <a:bodyPr>
            <a:normAutofit/>
          </a:bodyPr>
          <a:lstStyle/>
          <a:p>
            <a:r>
              <a:rPr lang="en-US" sz="1600" b="1" dirty="0">
                <a:solidFill>
                  <a:srgbClr val="C00000"/>
                </a:solidFill>
                <a:latin typeface="Arial"/>
                <a:cs typeface="Arial"/>
              </a:rPr>
              <a:t>Endocrine v chemotherapy (single agent)</a:t>
            </a:r>
          </a:p>
          <a:p>
            <a:pPr lvl="1"/>
            <a:r>
              <a:rPr lang="en-US" sz="1600" dirty="0">
                <a:latin typeface="Arial"/>
                <a:cs typeface="Arial"/>
              </a:rPr>
              <a:t>Overall survival (N= 6 trials, 692 patients) – HR 0.94 (p=NS)</a:t>
            </a:r>
          </a:p>
          <a:p>
            <a:pPr lvl="1"/>
            <a:r>
              <a:rPr lang="en-US" sz="1600" dirty="0">
                <a:latin typeface="Arial"/>
                <a:cs typeface="Arial"/>
              </a:rPr>
              <a:t>ORR (N=8 trials, 817 patients) –  ⇧ ORR 1.25 (p=0.04)</a:t>
            </a:r>
          </a:p>
          <a:p>
            <a:pPr lvl="1"/>
            <a:r>
              <a:rPr lang="en-US" sz="1600" dirty="0">
                <a:solidFill>
                  <a:srgbClr val="C00000"/>
                </a:solidFill>
                <a:latin typeface="Arial"/>
                <a:cs typeface="Arial"/>
              </a:rPr>
              <a:t>ET preferred unless rapidly progressive visceral disease</a:t>
            </a:r>
            <a:endParaRPr lang="en-US" sz="1600" dirty="0">
              <a:solidFill>
                <a:schemeClr val="tx2"/>
              </a:solidFill>
              <a:latin typeface="Arial"/>
              <a:cs typeface="Arial"/>
            </a:endParaRPr>
          </a:p>
          <a:p>
            <a:r>
              <a:rPr lang="en-US" sz="1600" b="1" dirty="0">
                <a:solidFill>
                  <a:srgbClr val="C00000"/>
                </a:solidFill>
                <a:latin typeface="Arial"/>
                <a:cs typeface="Arial"/>
              </a:rPr>
              <a:t>Fulvestrant vs. other agents (N=11 trials, 5,808 patients)</a:t>
            </a:r>
          </a:p>
          <a:p>
            <a:pPr lvl="1"/>
            <a:r>
              <a:rPr lang="en-US" sz="1600" dirty="0">
                <a:latin typeface="Arial"/>
                <a:cs typeface="Arial"/>
              </a:rPr>
              <a:t>Fulvestrant 500 mg was superior to fulvestrant 250 mg, megestrol acetate, and tamoxifen for PFS (p&lt;0.05</a:t>
            </a:r>
            <a:endParaRPr lang="en-US" sz="1600" dirty="0">
              <a:solidFill>
                <a:schemeClr val="tx2"/>
              </a:solidFill>
              <a:latin typeface="Arial"/>
              <a:cs typeface="Arial"/>
            </a:endParaRPr>
          </a:p>
          <a:p>
            <a:r>
              <a:rPr lang="en-US" sz="1600" b="1" dirty="0">
                <a:solidFill>
                  <a:srgbClr val="C00000"/>
                </a:solidFill>
                <a:latin typeface="Arial"/>
                <a:cs typeface="Arial"/>
              </a:rPr>
              <a:t>Aromatase inhibitors vs. tamoxifen (N=6 trials, 2,560 patients)</a:t>
            </a:r>
          </a:p>
          <a:p>
            <a:pPr lvl="1"/>
            <a:r>
              <a:rPr lang="en-US" sz="1600" dirty="0">
                <a:latin typeface="Arial"/>
                <a:cs typeface="Arial"/>
              </a:rPr>
              <a:t>AIs were superior to tamoxifen alone for response (ORR; OR, 1.56, P &lt;0.05) and CBR (OR </a:t>
            </a:r>
            <a:r>
              <a:rPr lang="pl-PL" sz="1600" dirty="0">
                <a:latin typeface="Arial"/>
                <a:cs typeface="Arial"/>
              </a:rPr>
              <a:t>1.7 ; P &lt;0.05)</a:t>
            </a:r>
          </a:p>
        </p:txBody>
      </p:sp>
      <p:sp>
        <p:nvSpPr>
          <p:cNvPr id="6" name="TextBox 5"/>
          <p:cNvSpPr txBox="1"/>
          <p:nvPr/>
        </p:nvSpPr>
        <p:spPr>
          <a:xfrm>
            <a:off x="6934200" y="5500933"/>
            <a:ext cx="4419600" cy="738664"/>
          </a:xfrm>
          <a:prstGeom prst="rect">
            <a:avLst/>
          </a:prstGeom>
          <a:noFill/>
        </p:spPr>
        <p:txBody>
          <a:bodyPr wrap="square" rtlCol="0">
            <a:spAutoFit/>
          </a:bodyPr>
          <a:lstStyle/>
          <a:p>
            <a:pPr algn="r"/>
            <a:r>
              <a:rPr lang="en-US" sz="1400" dirty="0">
                <a:latin typeface="Arial"/>
                <a:cs typeface="Arial"/>
              </a:rPr>
              <a:t>Rugo et al. J Clin Oncol 2016 (PMID: 27217461); Klijn et al. J Clin Oncol 2001 (PMID: 11208825)</a:t>
            </a:r>
          </a:p>
          <a:p>
            <a:pPr algn="r"/>
            <a:r>
              <a:rPr lang="en-US" sz="1400" dirty="0">
                <a:latin typeface="Arial"/>
                <a:cs typeface="Arial"/>
              </a:rPr>
              <a:t>Robertson et al. Lancet 2016 (PMID: 27908454 . </a:t>
            </a:r>
          </a:p>
        </p:txBody>
      </p:sp>
      <p:sp>
        <p:nvSpPr>
          <p:cNvPr id="2" name="Rectangle 1">
            <a:extLst>
              <a:ext uri="{FF2B5EF4-FFF2-40B4-BE49-F238E27FC236}">
                <a16:creationId xmlns:a16="http://schemas.microsoft.com/office/drawing/2014/main" id="{31279836-8761-BBA9-B463-31EF5CDFE6C6}"/>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pic>
        <p:nvPicPr>
          <p:cNvPr id="5" name="Picture 4">
            <a:extLst>
              <a:ext uri="{FF2B5EF4-FFF2-40B4-BE49-F238E27FC236}">
                <a16:creationId xmlns:a16="http://schemas.microsoft.com/office/drawing/2014/main" id="{6F2C6E0D-1180-D804-E567-84E342F64A35}"/>
              </a:ext>
            </a:extLst>
          </p:cNvPr>
          <p:cNvPicPr>
            <a:picLocks noChangeAspect="1"/>
          </p:cNvPicPr>
          <p:nvPr/>
        </p:nvPicPr>
        <p:blipFill>
          <a:blip r:embed="rId2"/>
          <a:stretch>
            <a:fillRect/>
          </a:stretch>
        </p:blipFill>
        <p:spPr>
          <a:xfrm>
            <a:off x="60118" y="4602744"/>
            <a:ext cx="2779264" cy="1858004"/>
          </a:xfrm>
          <a:prstGeom prst="rect">
            <a:avLst/>
          </a:prstGeom>
          <a:ln>
            <a:solidFill>
              <a:schemeClr val="tx1"/>
            </a:solidFill>
          </a:ln>
        </p:spPr>
      </p:pic>
      <p:pic>
        <p:nvPicPr>
          <p:cNvPr id="7" name="Picture 6">
            <a:extLst>
              <a:ext uri="{FF2B5EF4-FFF2-40B4-BE49-F238E27FC236}">
                <a16:creationId xmlns:a16="http://schemas.microsoft.com/office/drawing/2014/main" id="{D539F22F-A394-8D38-4088-5617F68C73C2}"/>
              </a:ext>
            </a:extLst>
          </p:cNvPr>
          <p:cNvPicPr>
            <a:picLocks noChangeAspect="1"/>
          </p:cNvPicPr>
          <p:nvPr/>
        </p:nvPicPr>
        <p:blipFill>
          <a:blip r:embed="rId3"/>
          <a:stretch>
            <a:fillRect/>
          </a:stretch>
        </p:blipFill>
        <p:spPr>
          <a:xfrm>
            <a:off x="2866154" y="4601021"/>
            <a:ext cx="3616522" cy="1866343"/>
          </a:xfrm>
          <a:prstGeom prst="rect">
            <a:avLst/>
          </a:prstGeom>
          <a:ln>
            <a:solidFill>
              <a:schemeClr val="tx1"/>
            </a:solidFill>
          </a:ln>
        </p:spPr>
      </p:pic>
      <p:sp>
        <p:nvSpPr>
          <p:cNvPr id="8" name="Title 1">
            <a:extLst>
              <a:ext uri="{FF2B5EF4-FFF2-40B4-BE49-F238E27FC236}">
                <a16:creationId xmlns:a16="http://schemas.microsoft.com/office/drawing/2014/main" id="{7BAE72B0-EAF1-FE97-4C0C-96620CED10CB}"/>
              </a:ext>
            </a:extLst>
          </p:cNvPr>
          <p:cNvSpPr txBox="1">
            <a:spLocks/>
          </p:cNvSpPr>
          <p:nvPr/>
        </p:nvSpPr>
        <p:spPr>
          <a:xfrm>
            <a:off x="152400" y="4109622"/>
            <a:ext cx="6324600" cy="417719"/>
          </a:xfrm>
          <a:prstGeom prst="rect">
            <a:avLst/>
          </a:prstGeom>
          <a:ln>
            <a:solidFill>
              <a:schemeClr val="tx1"/>
            </a:solidFill>
          </a:ln>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US" sz="1200" dirty="0">
                <a:latin typeface="Arial"/>
                <a:cs typeface="Arial"/>
              </a:rPr>
              <a:t>Combined Tamoxifen and LHRH Agonist Versus LHRH Agonist Alone in Premenopausal Advanced Breast Cancer: A Meta-Analysis of Four Randomized Trials</a:t>
            </a:r>
          </a:p>
        </p:txBody>
      </p:sp>
      <p:pic>
        <p:nvPicPr>
          <p:cNvPr id="10" name="Picture 9">
            <a:extLst>
              <a:ext uri="{FF2B5EF4-FFF2-40B4-BE49-F238E27FC236}">
                <a16:creationId xmlns:a16="http://schemas.microsoft.com/office/drawing/2014/main" id="{F1C5626D-47ED-A6EE-F8A7-0E7F459B4478}"/>
              </a:ext>
            </a:extLst>
          </p:cNvPr>
          <p:cNvPicPr>
            <a:picLocks noChangeAspect="1"/>
          </p:cNvPicPr>
          <p:nvPr/>
        </p:nvPicPr>
        <p:blipFill>
          <a:blip r:embed="rId4"/>
          <a:stretch>
            <a:fillRect/>
          </a:stretch>
        </p:blipFill>
        <p:spPr>
          <a:xfrm>
            <a:off x="6578720" y="457201"/>
            <a:ext cx="5480769" cy="5027088"/>
          </a:xfrm>
          <a:prstGeom prst="rect">
            <a:avLst/>
          </a:prstGeom>
          <a:ln>
            <a:solidFill>
              <a:srgbClr val="C00000"/>
            </a:solidFill>
          </a:ln>
        </p:spPr>
      </p:pic>
      <p:sp>
        <p:nvSpPr>
          <p:cNvPr id="11" name="TextBox 10">
            <a:extLst>
              <a:ext uri="{FF2B5EF4-FFF2-40B4-BE49-F238E27FC236}">
                <a16:creationId xmlns:a16="http://schemas.microsoft.com/office/drawing/2014/main" id="{ECB84A95-33A0-2614-A583-2AC7A0027E4C}"/>
              </a:ext>
            </a:extLst>
          </p:cNvPr>
          <p:cNvSpPr txBox="1"/>
          <p:nvPr/>
        </p:nvSpPr>
        <p:spPr>
          <a:xfrm>
            <a:off x="6573045" y="397252"/>
            <a:ext cx="4298290" cy="830997"/>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FALCON: Fulvestrant monotherapy marginally improves PFS compared with AI in ET-naïve MBC</a:t>
            </a:r>
          </a:p>
        </p:txBody>
      </p:sp>
    </p:spTree>
    <p:extLst>
      <p:ext uri="{BB962C8B-B14F-4D97-AF65-F5344CB8AC3E}">
        <p14:creationId xmlns:p14="http://schemas.microsoft.com/office/powerpoint/2010/main" val="871739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8C47-E680-7541-848F-2546C30A7B83}"/>
              </a:ext>
            </a:extLst>
          </p:cNvPr>
          <p:cNvSpPr>
            <a:spLocks noGrp="1"/>
          </p:cNvSpPr>
          <p:nvPr>
            <p:ph type="title"/>
          </p:nvPr>
        </p:nvSpPr>
        <p:spPr>
          <a:xfrm>
            <a:off x="1905000" y="542378"/>
            <a:ext cx="8382000" cy="563045"/>
          </a:xfrm>
        </p:spPr>
        <p:txBody>
          <a:bodyPr>
            <a:normAutofit fontScale="90000"/>
          </a:bodyPr>
          <a:lstStyle/>
          <a:p>
            <a:r>
              <a:rPr lang="en-US" sz="2400" b="1" dirty="0">
                <a:latin typeface="Arial" panose="020B0604020202020204" pitchFamily="34" charset="0"/>
                <a:cs typeface="Arial" panose="020B0604020202020204" pitchFamily="34" charset="0"/>
              </a:rPr>
              <a:t>Backbone Endocrine Therapy for Metastatic Breast Cancer:</a:t>
            </a:r>
            <a:br>
              <a:rPr lang="en-US" sz="2400" dirty="0">
                <a:latin typeface="Arial" panose="020B0604020202020204" pitchFamily="34" charset="0"/>
                <a:cs typeface="Arial" panose="020B0604020202020204" pitchFamily="34" charset="0"/>
              </a:rPr>
            </a:br>
            <a:r>
              <a:rPr lang="en-US" sz="2400" dirty="0">
                <a:solidFill>
                  <a:srgbClr val="C00000"/>
                </a:solidFill>
                <a:latin typeface="Arial" panose="020B0604020202020204" pitchFamily="34" charset="0"/>
                <a:cs typeface="Arial" panose="020B0604020202020204" pitchFamily="34" charset="0"/>
              </a:rPr>
              <a:t>Sequential Use of Antiestrogen Therapy</a:t>
            </a:r>
          </a:p>
        </p:txBody>
      </p:sp>
      <p:graphicFrame>
        <p:nvGraphicFramePr>
          <p:cNvPr id="5" name="Content Placeholder 4">
            <a:extLst>
              <a:ext uri="{FF2B5EF4-FFF2-40B4-BE49-F238E27FC236}">
                <a16:creationId xmlns:a16="http://schemas.microsoft.com/office/drawing/2014/main" id="{3831C057-A966-334B-A31A-8BF0E9F1B650}"/>
              </a:ext>
            </a:extLst>
          </p:cNvPr>
          <p:cNvGraphicFramePr>
            <a:graphicFrameLocks noGrp="1"/>
          </p:cNvGraphicFramePr>
          <p:nvPr>
            <p:ph idx="1"/>
            <p:extLst>
              <p:ext uri="{D42A27DB-BD31-4B8C-83A1-F6EECF244321}">
                <p14:modId xmlns:p14="http://schemas.microsoft.com/office/powerpoint/2010/main" val="2200068976"/>
              </p:ext>
            </p:extLst>
          </p:nvPr>
        </p:nvGraphicFramePr>
        <p:xfrm>
          <a:off x="8093901" y="1913408"/>
          <a:ext cx="2331720" cy="2815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4">
            <a:extLst>
              <a:ext uri="{FF2B5EF4-FFF2-40B4-BE49-F238E27FC236}">
                <a16:creationId xmlns:a16="http://schemas.microsoft.com/office/drawing/2014/main" id="{65A19782-95D4-244C-9F12-844A624D59C3}"/>
              </a:ext>
            </a:extLst>
          </p:cNvPr>
          <p:cNvGraphicFramePr>
            <a:graphicFrameLocks/>
          </p:cNvGraphicFramePr>
          <p:nvPr>
            <p:extLst>
              <p:ext uri="{D42A27DB-BD31-4B8C-83A1-F6EECF244321}">
                <p14:modId xmlns:p14="http://schemas.microsoft.com/office/powerpoint/2010/main" val="2431773595"/>
              </p:ext>
            </p:extLst>
          </p:nvPr>
        </p:nvGraphicFramePr>
        <p:xfrm>
          <a:off x="4513218" y="1897163"/>
          <a:ext cx="4140926" cy="45941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Content Placeholder 4">
            <a:extLst>
              <a:ext uri="{FF2B5EF4-FFF2-40B4-BE49-F238E27FC236}">
                <a16:creationId xmlns:a16="http://schemas.microsoft.com/office/drawing/2014/main" id="{A9D8F192-1564-254D-8F6F-E139EB59837C}"/>
              </a:ext>
            </a:extLst>
          </p:cNvPr>
          <p:cNvGraphicFramePr>
            <a:graphicFrameLocks/>
          </p:cNvGraphicFramePr>
          <p:nvPr>
            <p:extLst>
              <p:ext uri="{D42A27DB-BD31-4B8C-83A1-F6EECF244321}">
                <p14:modId xmlns:p14="http://schemas.microsoft.com/office/powerpoint/2010/main" val="1546605190"/>
              </p:ext>
            </p:extLst>
          </p:nvPr>
        </p:nvGraphicFramePr>
        <p:xfrm>
          <a:off x="1922877" y="1897163"/>
          <a:ext cx="4140926" cy="452596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TextBox 7">
            <a:extLst>
              <a:ext uri="{FF2B5EF4-FFF2-40B4-BE49-F238E27FC236}">
                <a16:creationId xmlns:a16="http://schemas.microsoft.com/office/drawing/2014/main" id="{0649F9BA-32BC-3A48-911A-67E9BEFD6198}"/>
              </a:ext>
            </a:extLst>
          </p:cNvPr>
          <p:cNvSpPr txBox="1"/>
          <p:nvPr/>
        </p:nvSpPr>
        <p:spPr>
          <a:xfrm>
            <a:off x="1761453" y="3543027"/>
            <a:ext cx="8754147" cy="1200329"/>
          </a:xfrm>
          <a:prstGeom prst="rect">
            <a:avLst/>
          </a:prstGeom>
          <a:noFill/>
          <a:ln w="63500">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First</a:t>
            </a:r>
          </a:p>
          <a:p>
            <a:r>
              <a:rPr lang="en-US" dirty="0">
                <a:latin typeface="Arial" panose="020B0604020202020204" pitchFamily="34" charset="0"/>
                <a:cs typeface="Arial" panose="020B0604020202020204" pitchFamily="34" charset="0"/>
              </a:rPr>
              <a:t>Line</a:t>
            </a:r>
          </a:p>
          <a:p>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8303328-0709-D845-8E21-3A1336966A10}"/>
              </a:ext>
            </a:extLst>
          </p:cNvPr>
          <p:cNvSpPr txBox="1"/>
          <p:nvPr/>
        </p:nvSpPr>
        <p:spPr>
          <a:xfrm>
            <a:off x="1672896" y="5287652"/>
            <a:ext cx="6117627" cy="1200329"/>
          </a:xfrm>
          <a:prstGeom prst="rect">
            <a:avLst/>
          </a:prstGeom>
          <a:noFill/>
          <a:ln w="63500">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Second</a:t>
            </a:r>
          </a:p>
          <a:p>
            <a:r>
              <a:rPr lang="en-US" dirty="0">
                <a:latin typeface="Arial" panose="020B0604020202020204" pitchFamily="34" charset="0"/>
                <a:cs typeface="Arial" panose="020B0604020202020204" pitchFamily="34" charset="0"/>
              </a:rPr>
              <a:t>Line</a:t>
            </a:r>
          </a:p>
          <a:p>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BFAFE19-53A1-B346-9870-B1063B0F52A8}"/>
              </a:ext>
            </a:extLst>
          </p:cNvPr>
          <p:cNvSpPr txBox="1"/>
          <p:nvPr/>
        </p:nvSpPr>
        <p:spPr>
          <a:xfrm>
            <a:off x="2904453" y="1298982"/>
            <a:ext cx="4791747" cy="461665"/>
          </a:xfrm>
          <a:prstGeom prst="rect">
            <a:avLst/>
          </a:prstGeom>
          <a:noFill/>
          <a:ln w="12700">
            <a:solidFill>
              <a:schemeClr val="tx2"/>
            </a:solidFill>
          </a:ln>
        </p:spPr>
        <p:txBody>
          <a:bodyPr wrap="square" rtlCol="0">
            <a:spAutoFit/>
          </a:bodyPr>
          <a:lstStyle/>
          <a:p>
            <a:pPr algn="ctr"/>
            <a:r>
              <a:rPr lang="en-US" dirty="0">
                <a:solidFill>
                  <a:srgbClr val="002060"/>
                </a:solidFill>
                <a:latin typeface="Arial" panose="020B0604020202020204" pitchFamily="34" charset="0"/>
                <a:cs typeface="Arial" panose="020B0604020202020204" pitchFamily="34" charset="0"/>
              </a:rPr>
              <a:t>Potentially AI Sensitive </a:t>
            </a:r>
          </a:p>
        </p:txBody>
      </p:sp>
      <p:sp>
        <p:nvSpPr>
          <p:cNvPr id="10" name="TextBox 9">
            <a:extLst>
              <a:ext uri="{FF2B5EF4-FFF2-40B4-BE49-F238E27FC236}">
                <a16:creationId xmlns:a16="http://schemas.microsoft.com/office/drawing/2014/main" id="{6C230512-4DFC-D446-AE4D-3335CE8AEEE2}"/>
              </a:ext>
            </a:extLst>
          </p:cNvPr>
          <p:cNvSpPr txBox="1"/>
          <p:nvPr/>
        </p:nvSpPr>
        <p:spPr>
          <a:xfrm>
            <a:off x="7884919" y="1295400"/>
            <a:ext cx="2438400" cy="461665"/>
          </a:xfrm>
          <a:prstGeom prst="rect">
            <a:avLst/>
          </a:prstGeom>
          <a:noFill/>
          <a:ln w="12700">
            <a:solidFill>
              <a:srgbClr val="FF0000"/>
            </a:solidFill>
          </a:ln>
        </p:spPr>
        <p:txBody>
          <a:bodyPr wrap="square" rtlCol="0">
            <a:spAutoFit/>
          </a:bodyPr>
          <a:lstStyle/>
          <a:p>
            <a:pPr algn="ctr"/>
            <a:r>
              <a:rPr lang="en-US" dirty="0">
                <a:solidFill>
                  <a:srgbClr val="FF0000"/>
                </a:solidFill>
                <a:latin typeface="Arial" panose="020B0604020202020204" pitchFamily="34" charset="0"/>
                <a:cs typeface="Arial" panose="020B0604020202020204" pitchFamily="34" charset="0"/>
              </a:rPr>
              <a:t>AI Resistant </a:t>
            </a:r>
          </a:p>
        </p:txBody>
      </p:sp>
      <p:sp>
        <p:nvSpPr>
          <p:cNvPr id="11" name="Rectangle 10">
            <a:extLst>
              <a:ext uri="{FF2B5EF4-FFF2-40B4-BE49-F238E27FC236}">
                <a16:creationId xmlns:a16="http://schemas.microsoft.com/office/drawing/2014/main" id="{0B5E4446-C285-8A9A-30D8-7E65DA26F578}"/>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13" name="TextBox 12">
            <a:extLst>
              <a:ext uri="{FF2B5EF4-FFF2-40B4-BE49-F238E27FC236}">
                <a16:creationId xmlns:a16="http://schemas.microsoft.com/office/drawing/2014/main" id="{5D7B3751-4BA5-07B1-18D8-72070F68EFCB}"/>
              </a:ext>
            </a:extLst>
          </p:cNvPr>
          <p:cNvSpPr txBox="1"/>
          <p:nvPr/>
        </p:nvSpPr>
        <p:spPr>
          <a:xfrm>
            <a:off x="8229600" y="5297723"/>
            <a:ext cx="4114800" cy="923330"/>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*Plus OFS if premenopausal</a:t>
            </a:r>
          </a:p>
          <a:p>
            <a:r>
              <a:rPr lang="en-US" sz="1800" dirty="0">
                <a:latin typeface="Arial" panose="020B0604020202020204" pitchFamily="34" charset="0"/>
                <a:cs typeface="Arial" panose="020B0604020202020204" pitchFamily="34" charset="0"/>
              </a:rPr>
              <a:t>**Elacestrant or imlunestrant or giradestrant if </a:t>
            </a:r>
            <a:r>
              <a:rPr lang="en-US" sz="1800" i="1" dirty="0">
                <a:latin typeface="Arial" panose="020B0604020202020204" pitchFamily="34" charset="0"/>
                <a:cs typeface="Arial" panose="020B0604020202020204" pitchFamily="34" charset="0"/>
              </a:rPr>
              <a:t>ESR1</a:t>
            </a:r>
            <a:r>
              <a:rPr lang="en-US" sz="1800" dirty="0">
                <a:latin typeface="Arial" panose="020B0604020202020204" pitchFamily="34" charset="0"/>
                <a:cs typeface="Arial" panose="020B0604020202020204" pitchFamily="34" charset="0"/>
              </a:rPr>
              <a:t> mutation</a:t>
            </a:r>
            <a:endParaRPr lang="en-US" dirty="0"/>
          </a:p>
        </p:txBody>
      </p:sp>
      <p:sp>
        <p:nvSpPr>
          <p:cNvPr id="3" name="TextBox 2">
            <a:extLst>
              <a:ext uri="{FF2B5EF4-FFF2-40B4-BE49-F238E27FC236}">
                <a16:creationId xmlns:a16="http://schemas.microsoft.com/office/drawing/2014/main" id="{00FC6C17-F946-7989-521A-35260985AE2E}"/>
              </a:ext>
            </a:extLst>
          </p:cNvPr>
          <p:cNvSpPr txBox="1"/>
          <p:nvPr/>
        </p:nvSpPr>
        <p:spPr>
          <a:xfrm>
            <a:off x="3733800" y="4759398"/>
            <a:ext cx="3276600" cy="461665"/>
          </a:xfrm>
          <a:prstGeom prst="rect">
            <a:avLst/>
          </a:prstGeom>
          <a:noFill/>
          <a:ln w="12700">
            <a:solidFill>
              <a:srgbClr val="FF0000"/>
            </a:solidFill>
          </a:ln>
        </p:spPr>
        <p:txBody>
          <a:bodyPr wrap="square" rtlCol="0">
            <a:spAutoFit/>
          </a:bodyPr>
          <a:lstStyle/>
          <a:p>
            <a:pPr algn="ctr"/>
            <a:r>
              <a:rPr lang="en-US" dirty="0">
                <a:solidFill>
                  <a:srgbClr val="FF0000"/>
                </a:solidFill>
                <a:latin typeface="Arial" panose="020B0604020202020204" pitchFamily="34" charset="0"/>
                <a:cs typeface="Arial" panose="020B0604020202020204" pitchFamily="34" charset="0"/>
              </a:rPr>
              <a:t>AI Resistant </a:t>
            </a:r>
          </a:p>
        </p:txBody>
      </p:sp>
    </p:spTree>
    <p:extLst>
      <p:ext uri="{BB962C8B-B14F-4D97-AF65-F5344CB8AC3E}">
        <p14:creationId xmlns:p14="http://schemas.microsoft.com/office/powerpoint/2010/main" val="713858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7020" y="451701"/>
            <a:ext cx="9066873" cy="952467"/>
          </a:xfrm>
        </p:spPr>
        <p:txBody>
          <a:bodyPr>
            <a:noAutofit/>
          </a:bodyPr>
          <a:lstStyle/>
          <a:p>
            <a:r>
              <a:rPr lang="en-US" sz="3200" b="1" dirty="0"/>
              <a:t>Antiestrogen Therapy and CDK 4/6 Inhibitors</a:t>
            </a:r>
          </a:p>
        </p:txBody>
      </p:sp>
      <p:sp>
        <p:nvSpPr>
          <p:cNvPr id="4" name="Oval 3"/>
          <p:cNvSpPr/>
          <p:nvPr/>
        </p:nvSpPr>
        <p:spPr>
          <a:xfrm>
            <a:off x="2360626" y="3311329"/>
            <a:ext cx="8218103" cy="292927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γ</a:t>
            </a:r>
          </a:p>
        </p:txBody>
      </p:sp>
      <p:sp>
        <p:nvSpPr>
          <p:cNvPr id="5" name="Oval 4"/>
          <p:cNvSpPr/>
          <p:nvPr/>
        </p:nvSpPr>
        <p:spPr>
          <a:xfrm>
            <a:off x="5105892" y="4228889"/>
            <a:ext cx="3143686" cy="1593882"/>
          </a:xfrm>
          <a:prstGeom prst="ellipse">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TextBox 5"/>
          <p:cNvSpPr txBox="1"/>
          <p:nvPr/>
        </p:nvSpPr>
        <p:spPr>
          <a:xfrm>
            <a:off x="4574356" y="1978693"/>
            <a:ext cx="3289483" cy="523220"/>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400" dirty="0"/>
              <a:t>Aromatase in Peripheral Tissues</a:t>
            </a:r>
          </a:p>
          <a:p>
            <a:pPr algn="ctr"/>
            <a:r>
              <a:rPr lang="en-US" sz="1400" dirty="0"/>
              <a:t>(subcutaneous fat, muscle, liver, brain</a:t>
            </a:r>
          </a:p>
        </p:txBody>
      </p:sp>
      <p:cxnSp>
        <p:nvCxnSpPr>
          <p:cNvPr id="10" name="Curved Connector 9"/>
          <p:cNvCxnSpPr>
            <a:cxnSpLocks/>
          </p:cNvCxnSpPr>
          <p:nvPr/>
        </p:nvCxnSpPr>
        <p:spPr>
          <a:xfrm rot="10800000" flipV="1">
            <a:off x="5940597" y="2350329"/>
            <a:ext cx="2804808" cy="1155295"/>
          </a:xfrm>
          <a:prstGeom prst="curvedConnector3">
            <a:avLst>
              <a:gd name="adj1" fmla="val 50000"/>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163439" y="2701960"/>
            <a:ext cx="1788304" cy="461665"/>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200" dirty="0">
                <a:solidFill>
                  <a:schemeClr val="bg2"/>
                </a:solidFill>
              </a:rPr>
              <a:t>Testosterone</a:t>
            </a:r>
          </a:p>
          <a:p>
            <a:pPr algn="ctr"/>
            <a:r>
              <a:rPr lang="en-US" sz="1200" dirty="0">
                <a:solidFill>
                  <a:schemeClr val="bg2"/>
                </a:solidFill>
              </a:rPr>
              <a:t>Androstenedione</a:t>
            </a:r>
          </a:p>
        </p:txBody>
      </p:sp>
      <p:sp>
        <p:nvSpPr>
          <p:cNvPr id="33" name="Oval 32"/>
          <p:cNvSpPr/>
          <p:nvPr/>
        </p:nvSpPr>
        <p:spPr>
          <a:xfrm>
            <a:off x="5641075" y="3689076"/>
            <a:ext cx="367956" cy="379791"/>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pic>
        <p:nvPicPr>
          <p:cNvPr id="37" name="Picture 36"/>
          <p:cNvPicPr>
            <a:picLocks noChangeAspect="1"/>
          </p:cNvPicPr>
          <p:nvPr/>
        </p:nvPicPr>
        <p:blipFill>
          <a:blip r:embed="rId3"/>
          <a:stretch>
            <a:fillRect/>
          </a:stretch>
        </p:blipFill>
        <p:spPr>
          <a:xfrm>
            <a:off x="5585827" y="4667140"/>
            <a:ext cx="2275452" cy="833902"/>
          </a:xfrm>
          <a:prstGeom prst="rect">
            <a:avLst/>
          </a:prstGeom>
        </p:spPr>
      </p:pic>
      <p:sp>
        <p:nvSpPr>
          <p:cNvPr id="38" name="Oval 37"/>
          <p:cNvSpPr/>
          <p:nvPr/>
        </p:nvSpPr>
        <p:spPr>
          <a:xfrm>
            <a:off x="5289870" y="4899902"/>
            <a:ext cx="367956" cy="379791"/>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cxnSp>
        <p:nvCxnSpPr>
          <p:cNvPr id="40" name="Straight Arrow Connector 39"/>
          <p:cNvCxnSpPr>
            <a:stCxn id="33" idx="3"/>
            <a:endCxn id="38" idx="0"/>
          </p:cNvCxnSpPr>
          <p:nvPr/>
        </p:nvCxnSpPr>
        <p:spPr>
          <a:xfrm flipH="1">
            <a:off x="5473850" y="4013246"/>
            <a:ext cx="221113" cy="886654"/>
          </a:xfrm>
          <a:prstGeom prst="straightConnector1">
            <a:avLst/>
          </a:prstGeom>
          <a:ln w="762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5048094" y="3910055"/>
            <a:ext cx="367956" cy="379791"/>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sp>
        <p:nvSpPr>
          <p:cNvPr id="47" name="Oval 46"/>
          <p:cNvSpPr/>
          <p:nvPr/>
        </p:nvSpPr>
        <p:spPr>
          <a:xfrm>
            <a:off x="5160613" y="3606998"/>
            <a:ext cx="407162" cy="27478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sp>
        <p:nvSpPr>
          <p:cNvPr id="48" name="Oval 47"/>
          <p:cNvSpPr/>
          <p:nvPr/>
        </p:nvSpPr>
        <p:spPr>
          <a:xfrm>
            <a:off x="5851141" y="3429129"/>
            <a:ext cx="367956" cy="355737"/>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sp>
        <p:nvSpPr>
          <p:cNvPr id="49" name="Oval 48"/>
          <p:cNvSpPr/>
          <p:nvPr/>
        </p:nvSpPr>
        <p:spPr>
          <a:xfrm>
            <a:off x="5416050" y="3395207"/>
            <a:ext cx="367956" cy="293869"/>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pic>
        <p:nvPicPr>
          <p:cNvPr id="3" name="Picture 2">
            <a:extLst>
              <a:ext uri="{FF2B5EF4-FFF2-40B4-BE49-F238E27FC236}">
                <a16:creationId xmlns:a16="http://schemas.microsoft.com/office/drawing/2014/main" id="{71962C72-EF2E-D844-BC11-F750E43BB501}"/>
              </a:ext>
            </a:extLst>
          </p:cNvPr>
          <p:cNvPicPr>
            <a:picLocks noChangeAspect="1"/>
          </p:cNvPicPr>
          <p:nvPr/>
        </p:nvPicPr>
        <p:blipFill>
          <a:blip r:embed="rId4"/>
          <a:stretch>
            <a:fillRect/>
          </a:stretch>
        </p:blipFill>
        <p:spPr>
          <a:xfrm>
            <a:off x="2297133" y="1752600"/>
            <a:ext cx="1788301" cy="1131785"/>
          </a:xfrm>
          <a:prstGeom prst="rect">
            <a:avLst/>
          </a:prstGeom>
        </p:spPr>
      </p:pic>
      <p:cxnSp>
        <p:nvCxnSpPr>
          <p:cNvPr id="32" name="Curved Connector 31">
            <a:extLst>
              <a:ext uri="{FF2B5EF4-FFF2-40B4-BE49-F238E27FC236}">
                <a16:creationId xmlns:a16="http://schemas.microsoft.com/office/drawing/2014/main" id="{612A650C-0E98-374E-A6FC-F6B12D570C16}"/>
              </a:ext>
            </a:extLst>
          </p:cNvPr>
          <p:cNvCxnSpPr>
            <a:cxnSpLocks/>
          </p:cNvCxnSpPr>
          <p:nvPr/>
        </p:nvCxnSpPr>
        <p:spPr>
          <a:xfrm>
            <a:off x="3796431" y="2595704"/>
            <a:ext cx="1295902" cy="1046541"/>
          </a:xfrm>
          <a:prstGeom prst="curvedConnector3">
            <a:avLst>
              <a:gd name="adj1" fmla="val 50000"/>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B44B63E6-D7D8-E047-ABE0-664A795B873C}"/>
              </a:ext>
            </a:extLst>
          </p:cNvPr>
          <p:cNvPicPr>
            <a:picLocks noChangeAspect="1"/>
          </p:cNvPicPr>
          <p:nvPr/>
        </p:nvPicPr>
        <p:blipFill>
          <a:blip r:embed="rId5"/>
          <a:stretch>
            <a:fillRect/>
          </a:stretch>
        </p:blipFill>
        <p:spPr>
          <a:xfrm>
            <a:off x="8749473" y="1731569"/>
            <a:ext cx="1341508" cy="886447"/>
          </a:xfrm>
          <a:prstGeom prst="rect">
            <a:avLst/>
          </a:prstGeom>
        </p:spPr>
      </p:pic>
      <p:grpSp>
        <p:nvGrpSpPr>
          <p:cNvPr id="7" name="Group 6">
            <a:extLst>
              <a:ext uri="{FF2B5EF4-FFF2-40B4-BE49-F238E27FC236}">
                <a16:creationId xmlns:a16="http://schemas.microsoft.com/office/drawing/2014/main" id="{A9E3F3DB-0F05-E8B8-52D6-47E739294AC6}"/>
              </a:ext>
            </a:extLst>
          </p:cNvPr>
          <p:cNvGrpSpPr/>
          <p:nvPr/>
        </p:nvGrpSpPr>
        <p:grpSpPr>
          <a:xfrm>
            <a:off x="9273298" y="3855253"/>
            <a:ext cx="2781048" cy="1716650"/>
            <a:chOff x="4421102" y="2809224"/>
            <a:chExt cx="3123776" cy="1716650"/>
          </a:xfrm>
        </p:grpSpPr>
        <p:sp>
          <p:nvSpPr>
            <p:cNvPr id="8" name="Oval 7">
              <a:extLst>
                <a:ext uri="{FF2B5EF4-FFF2-40B4-BE49-F238E27FC236}">
                  <a16:creationId xmlns:a16="http://schemas.microsoft.com/office/drawing/2014/main" id="{4414E5EA-608A-39B0-7CED-073090C0490D}"/>
                </a:ext>
              </a:extLst>
            </p:cNvPr>
            <p:cNvSpPr/>
            <p:nvPr/>
          </p:nvSpPr>
          <p:spPr bwMode="auto">
            <a:xfrm>
              <a:off x="4421102" y="3480940"/>
              <a:ext cx="1069372" cy="665653"/>
            </a:xfrm>
            <a:prstGeom prst="ellipse">
              <a:avLst/>
            </a:prstGeom>
            <a:solidFill>
              <a:srgbClr val="008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a:latin typeface="Calibri" panose="020F0502020204030204" pitchFamily="34" charset="0"/>
                </a:rPr>
                <a:t>E2F</a:t>
              </a:r>
            </a:p>
          </p:txBody>
        </p:sp>
        <p:pic>
          <p:nvPicPr>
            <p:cNvPr id="11" name="Picture 10">
              <a:extLst>
                <a:ext uri="{FF2B5EF4-FFF2-40B4-BE49-F238E27FC236}">
                  <a16:creationId xmlns:a16="http://schemas.microsoft.com/office/drawing/2014/main" id="{A0A4B075-E4D7-4FBB-E7D1-5703D006BAE8}"/>
                </a:ext>
              </a:extLst>
            </p:cNvPr>
            <p:cNvPicPr>
              <a:picLocks noChangeAspect="1"/>
            </p:cNvPicPr>
            <p:nvPr/>
          </p:nvPicPr>
          <p:blipFill>
            <a:blip r:embed="rId6"/>
            <a:stretch>
              <a:fillRect/>
            </a:stretch>
          </p:blipFill>
          <p:spPr>
            <a:xfrm>
              <a:off x="5828228" y="2809224"/>
              <a:ext cx="1716650" cy="1716650"/>
            </a:xfrm>
            <a:prstGeom prst="rect">
              <a:avLst/>
            </a:prstGeom>
            <a:ln>
              <a:solidFill>
                <a:srgbClr val="FF0000"/>
              </a:solidFill>
            </a:ln>
          </p:spPr>
        </p:pic>
        <p:cxnSp>
          <p:nvCxnSpPr>
            <p:cNvPr id="12" name="Straight Connector 11">
              <a:extLst>
                <a:ext uri="{FF2B5EF4-FFF2-40B4-BE49-F238E27FC236}">
                  <a16:creationId xmlns:a16="http://schemas.microsoft.com/office/drawing/2014/main" id="{C37489C5-ED6A-49F1-EBD7-3639913DC4F2}"/>
                </a:ext>
              </a:extLst>
            </p:cNvPr>
            <p:cNvCxnSpPr/>
            <p:nvPr/>
          </p:nvCxnSpPr>
          <p:spPr>
            <a:xfrm flipH="1">
              <a:off x="5490474" y="3808423"/>
              <a:ext cx="1754366" cy="0"/>
            </a:xfrm>
            <a:prstGeom prst="line">
              <a:avLst/>
            </a:prstGeom>
            <a:ln w="76200" cmpd="sng">
              <a:solidFill>
                <a:srgbClr val="00800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173CF455-32B1-EF77-D7CF-81BA4EFD6645}"/>
              </a:ext>
            </a:extLst>
          </p:cNvPr>
          <p:cNvGrpSpPr/>
          <p:nvPr/>
        </p:nvGrpSpPr>
        <p:grpSpPr>
          <a:xfrm>
            <a:off x="6139113" y="3546671"/>
            <a:ext cx="4439615" cy="2764054"/>
            <a:chOff x="2871418" y="2533489"/>
            <a:chExt cx="5149281" cy="3477875"/>
          </a:xfrm>
        </p:grpSpPr>
        <p:grpSp>
          <p:nvGrpSpPr>
            <p:cNvPr id="14" name="Group 13">
              <a:extLst>
                <a:ext uri="{FF2B5EF4-FFF2-40B4-BE49-F238E27FC236}">
                  <a16:creationId xmlns:a16="http://schemas.microsoft.com/office/drawing/2014/main" id="{980D1349-3C23-41F0-4CC4-D5A6E34069DB}"/>
                </a:ext>
              </a:extLst>
            </p:cNvPr>
            <p:cNvGrpSpPr/>
            <p:nvPr/>
          </p:nvGrpSpPr>
          <p:grpSpPr>
            <a:xfrm>
              <a:off x="2871418" y="2533489"/>
              <a:ext cx="5122190" cy="3477875"/>
              <a:chOff x="1403867" y="2043328"/>
              <a:chExt cx="5153211" cy="3460161"/>
            </a:xfrm>
          </p:grpSpPr>
          <p:grpSp>
            <p:nvGrpSpPr>
              <p:cNvPr id="30" name="Group 29">
                <a:extLst>
                  <a:ext uri="{FF2B5EF4-FFF2-40B4-BE49-F238E27FC236}">
                    <a16:creationId xmlns:a16="http://schemas.microsoft.com/office/drawing/2014/main" id="{69CBD741-7416-D0E5-57A9-6AFE4D3E0CBB}"/>
                  </a:ext>
                </a:extLst>
              </p:cNvPr>
              <p:cNvGrpSpPr/>
              <p:nvPr/>
            </p:nvGrpSpPr>
            <p:grpSpPr>
              <a:xfrm>
                <a:off x="1403867" y="2043328"/>
                <a:ext cx="5153211" cy="3460161"/>
                <a:chOff x="1403867" y="2043328"/>
                <a:chExt cx="5153211" cy="3460161"/>
              </a:xfrm>
            </p:grpSpPr>
            <p:sp>
              <p:nvSpPr>
                <p:cNvPr id="36" name="TextBox 35">
                  <a:extLst>
                    <a:ext uri="{FF2B5EF4-FFF2-40B4-BE49-F238E27FC236}">
                      <a16:creationId xmlns:a16="http://schemas.microsoft.com/office/drawing/2014/main" id="{E05C9452-3506-27D3-7A68-5FA4C371C4D5}"/>
                    </a:ext>
                  </a:extLst>
                </p:cNvPr>
                <p:cNvSpPr txBox="1"/>
                <p:nvPr/>
              </p:nvSpPr>
              <p:spPr>
                <a:xfrm>
                  <a:off x="1403867" y="2043328"/>
                  <a:ext cx="5153211" cy="3460161"/>
                </a:xfrm>
                <a:prstGeom prst="rect">
                  <a:avLst/>
                </a:prstGeom>
                <a:solidFill>
                  <a:schemeClr val="bg1"/>
                </a:solidFill>
                <a:ln>
                  <a:solidFill>
                    <a:srgbClr val="FF0000"/>
                  </a:solidFill>
                </a:ln>
              </p:spPr>
              <p:txBody>
                <a:bodyPr wrap="square" rtlCol="0">
                  <a:sp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41" name="Sun 40">
                  <a:extLst>
                    <a:ext uri="{FF2B5EF4-FFF2-40B4-BE49-F238E27FC236}">
                      <a16:creationId xmlns:a16="http://schemas.microsoft.com/office/drawing/2014/main" id="{9454A8A3-1069-8058-BF56-31BCDE27CAFB}"/>
                    </a:ext>
                  </a:extLst>
                </p:cNvPr>
                <p:cNvSpPr/>
                <p:nvPr/>
              </p:nvSpPr>
              <p:spPr>
                <a:xfrm>
                  <a:off x="1806061" y="3839202"/>
                  <a:ext cx="2167427" cy="1285751"/>
                </a:xfrm>
                <a:prstGeom prst="su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CDK</a:t>
                  </a:r>
                </a:p>
                <a:p>
                  <a:pPr algn="ctr"/>
                  <a:r>
                    <a:rPr lang="en-US" sz="1800" dirty="0"/>
                    <a:t>4/6 </a:t>
                  </a:r>
                </a:p>
              </p:txBody>
            </p:sp>
          </p:grpSp>
          <p:grpSp>
            <p:nvGrpSpPr>
              <p:cNvPr id="31" name="Group 30">
                <a:extLst>
                  <a:ext uri="{FF2B5EF4-FFF2-40B4-BE49-F238E27FC236}">
                    <a16:creationId xmlns:a16="http://schemas.microsoft.com/office/drawing/2014/main" id="{8AD19181-9D4A-EDDC-3867-E4D8E67EC1E2}"/>
                  </a:ext>
                </a:extLst>
              </p:cNvPr>
              <p:cNvGrpSpPr/>
              <p:nvPr/>
            </p:nvGrpSpPr>
            <p:grpSpPr>
              <a:xfrm>
                <a:off x="3606548" y="2397342"/>
                <a:ext cx="1364687" cy="1007291"/>
                <a:chOff x="3726653" y="3374150"/>
                <a:chExt cx="1067731" cy="715750"/>
              </a:xfrm>
            </p:grpSpPr>
            <p:sp>
              <p:nvSpPr>
                <p:cNvPr id="34" name="Oval 33">
                  <a:extLst>
                    <a:ext uri="{FF2B5EF4-FFF2-40B4-BE49-F238E27FC236}">
                      <a16:creationId xmlns:a16="http://schemas.microsoft.com/office/drawing/2014/main" id="{2BEFF1DC-E877-8984-1AD7-CDA60AE7438F}"/>
                    </a:ext>
                  </a:extLst>
                </p:cNvPr>
                <p:cNvSpPr/>
                <p:nvPr/>
              </p:nvSpPr>
              <p:spPr bwMode="auto">
                <a:xfrm>
                  <a:off x="3726653" y="3585900"/>
                  <a:ext cx="864000" cy="504000"/>
                </a:xfrm>
                <a:prstGeom prst="ellipse">
                  <a:avLst/>
                </a:prstGeom>
                <a:solidFill>
                  <a:srgbClr val="FF0000"/>
                </a:solid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algn="ctr" eaLnBrk="0" hangingPunct="0"/>
                  <a:r>
                    <a:rPr lang="en-US" sz="2000" b="1" dirty="0">
                      <a:solidFill>
                        <a:schemeClr val="bg1"/>
                      </a:solidFill>
                      <a:latin typeface="Calibri" panose="020F0502020204030204" pitchFamily="34" charset="0"/>
                      <a:cs typeface="Arial"/>
                    </a:rPr>
                    <a:t>RB</a:t>
                  </a:r>
                  <a:endParaRPr lang="en-US" sz="2000" dirty="0">
                    <a:solidFill>
                      <a:schemeClr val="bg1"/>
                    </a:solidFill>
                    <a:latin typeface="Calibri" panose="020F0502020204030204" pitchFamily="34" charset="0"/>
                    <a:cs typeface="Arial"/>
                  </a:endParaRPr>
                </a:p>
              </p:txBody>
            </p:sp>
            <p:sp>
              <p:nvSpPr>
                <p:cNvPr id="35" name="Oval 34">
                  <a:extLst>
                    <a:ext uri="{FF2B5EF4-FFF2-40B4-BE49-F238E27FC236}">
                      <a16:creationId xmlns:a16="http://schemas.microsoft.com/office/drawing/2014/main" id="{A7C08A16-0534-B76A-961B-A417E38DCC38}"/>
                    </a:ext>
                  </a:extLst>
                </p:cNvPr>
                <p:cNvSpPr/>
                <p:nvPr/>
              </p:nvSpPr>
              <p:spPr bwMode="auto">
                <a:xfrm>
                  <a:off x="4186419" y="3374150"/>
                  <a:ext cx="607965" cy="344389"/>
                </a:xfrm>
                <a:prstGeom prst="ellipse">
                  <a:avLst/>
                </a:prstGeom>
                <a:solidFill>
                  <a:srgbClr val="008000"/>
                </a:solidFill>
                <a:ln>
                  <a:solidFill>
                    <a:srgbClr val="00800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a:latin typeface="Calibri" panose="020F0502020204030204" pitchFamily="34" charset="0"/>
                    </a:rPr>
                    <a:t>E2F</a:t>
                  </a:r>
                </a:p>
              </p:txBody>
            </p:sp>
          </p:grpSp>
        </p:grpSp>
        <p:grpSp>
          <p:nvGrpSpPr>
            <p:cNvPr id="17" name="Group 16">
              <a:extLst>
                <a:ext uri="{FF2B5EF4-FFF2-40B4-BE49-F238E27FC236}">
                  <a16:creationId xmlns:a16="http://schemas.microsoft.com/office/drawing/2014/main" id="{FC03AD62-88AC-65B2-5F48-B86B86C451C2}"/>
                </a:ext>
              </a:extLst>
            </p:cNvPr>
            <p:cNvGrpSpPr/>
            <p:nvPr/>
          </p:nvGrpSpPr>
          <p:grpSpPr>
            <a:xfrm>
              <a:off x="6168478" y="3194909"/>
              <a:ext cx="1852221" cy="1690036"/>
              <a:chOff x="4141813" y="2765564"/>
              <a:chExt cx="1450777" cy="1449490"/>
            </a:xfrm>
          </p:grpSpPr>
          <p:sp>
            <p:nvSpPr>
              <p:cNvPr id="26" name="Oval 25">
                <a:extLst>
                  <a:ext uri="{FF2B5EF4-FFF2-40B4-BE49-F238E27FC236}">
                    <a16:creationId xmlns:a16="http://schemas.microsoft.com/office/drawing/2014/main" id="{6E27920B-835D-BA60-731E-82ADFCAB24C8}"/>
                  </a:ext>
                </a:extLst>
              </p:cNvPr>
              <p:cNvSpPr/>
              <p:nvPr/>
            </p:nvSpPr>
            <p:spPr bwMode="auto">
              <a:xfrm>
                <a:off x="4770347" y="3404975"/>
                <a:ext cx="822243" cy="525962"/>
              </a:xfrm>
              <a:prstGeom prst="ellipse">
                <a:avLst/>
              </a:prstGeom>
              <a:solidFill>
                <a:srgbClr val="008000"/>
              </a:solidFill>
              <a:ln>
                <a:solidFill>
                  <a:srgbClr val="00800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a:latin typeface="Calibri" panose="020F0502020204030204" pitchFamily="34" charset="0"/>
                  </a:rPr>
                  <a:t>E2F</a:t>
                </a:r>
              </a:p>
            </p:txBody>
          </p:sp>
          <p:sp>
            <p:nvSpPr>
              <p:cNvPr id="27" name="Oval 26">
                <a:extLst>
                  <a:ext uri="{FF2B5EF4-FFF2-40B4-BE49-F238E27FC236}">
                    <a16:creationId xmlns:a16="http://schemas.microsoft.com/office/drawing/2014/main" id="{2C246FD5-E88F-D7BF-31A2-D183DB62E1E3}"/>
                  </a:ext>
                </a:extLst>
              </p:cNvPr>
              <p:cNvSpPr/>
              <p:nvPr/>
            </p:nvSpPr>
            <p:spPr bwMode="auto">
              <a:xfrm>
                <a:off x="4141813" y="3749891"/>
                <a:ext cx="757345" cy="465163"/>
              </a:xfrm>
              <a:prstGeom prst="ellipse">
                <a:avLst/>
              </a:prstGeom>
              <a:solidFill>
                <a:srgbClr val="008000"/>
              </a:solidFill>
              <a:ln>
                <a:solidFill>
                  <a:srgbClr val="00800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a:latin typeface="Calibri" panose="020F0502020204030204" pitchFamily="34" charset="0"/>
                  </a:rPr>
                  <a:t>E2F</a:t>
                </a:r>
              </a:p>
            </p:txBody>
          </p:sp>
          <p:sp>
            <p:nvSpPr>
              <p:cNvPr id="28" name="Oval 27">
                <a:extLst>
                  <a:ext uri="{FF2B5EF4-FFF2-40B4-BE49-F238E27FC236}">
                    <a16:creationId xmlns:a16="http://schemas.microsoft.com/office/drawing/2014/main" id="{85839986-983B-C170-9137-9AF7BB65E6A1}"/>
                  </a:ext>
                </a:extLst>
              </p:cNvPr>
              <p:cNvSpPr/>
              <p:nvPr/>
            </p:nvSpPr>
            <p:spPr bwMode="auto">
              <a:xfrm>
                <a:off x="4524085" y="2765564"/>
                <a:ext cx="859747" cy="493684"/>
              </a:xfrm>
              <a:prstGeom prst="ellipse">
                <a:avLst/>
              </a:prstGeom>
              <a:solidFill>
                <a:srgbClr val="008000"/>
              </a:solidFill>
              <a:ln>
                <a:solidFill>
                  <a:srgbClr val="00800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a:latin typeface="Calibri" panose="020F0502020204030204" pitchFamily="34" charset="0"/>
                  </a:rPr>
                  <a:t>E2F</a:t>
                </a:r>
              </a:p>
            </p:txBody>
          </p:sp>
        </p:grpSp>
        <p:grpSp>
          <p:nvGrpSpPr>
            <p:cNvPr id="18" name="Group 17">
              <a:extLst>
                <a:ext uri="{FF2B5EF4-FFF2-40B4-BE49-F238E27FC236}">
                  <a16:creationId xmlns:a16="http://schemas.microsoft.com/office/drawing/2014/main" id="{820E4358-FBED-DE29-B18E-855ED747953E}"/>
                </a:ext>
              </a:extLst>
            </p:cNvPr>
            <p:cNvGrpSpPr/>
            <p:nvPr/>
          </p:nvGrpSpPr>
          <p:grpSpPr>
            <a:xfrm>
              <a:off x="4924116" y="3928315"/>
              <a:ext cx="1197893" cy="1751417"/>
              <a:chOff x="4924116" y="3928315"/>
              <a:chExt cx="1197893" cy="1751417"/>
            </a:xfrm>
          </p:grpSpPr>
          <p:grpSp>
            <p:nvGrpSpPr>
              <p:cNvPr id="20" name="Group 19">
                <a:extLst>
                  <a:ext uri="{FF2B5EF4-FFF2-40B4-BE49-F238E27FC236}">
                    <a16:creationId xmlns:a16="http://schemas.microsoft.com/office/drawing/2014/main" id="{013CE574-F1AA-0644-8FA1-3A29AEA633F6}"/>
                  </a:ext>
                </a:extLst>
              </p:cNvPr>
              <p:cNvGrpSpPr/>
              <p:nvPr/>
            </p:nvGrpSpPr>
            <p:grpSpPr>
              <a:xfrm>
                <a:off x="4924116" y="5070735"/>
                <a:ext cx="1197893" cy="608997"/>
                <a:chOff x="4358592" y="4165627"/>
                <a:chExt cx="864000" cy="523804"/>
              </a:xfrm>
            </p:grpSpPr>
            <p:sp>
              <p:nvSpPr>
                <p:cNvPr id="22" name="Oval 21">
                  <a:extLst>
                    <a:ext uri="{FF2B5EF4-FFF2-40B4-BE49-F238E27FC236}">
                      <a16:creationId xmlns:a16="http://schemas.microsoft.com/office/drawing/2014/main" id="{13BF4221-4D78-44E0-278F-900465B6208B}"/>
                    </a:ext>
                  </a:extLst>
                </p:cNvPr>
                <p:cNvSpPr/>
                <p:nvPr/>
              </p:nvSpPr>
              <p:spPr bwMode="auto">
                <a:xfrm>
                  <a:off x="4358592" y="4185431"/>
                  <a:ext cx="864000" cy="504000"/>
                </a:xfrm>
                <a:prstGeom prst="ellipse">
                  <a:avLst/>
                </a:prstGeom>
                <a:solidFill>
                  <a:srgbClr val="FF0000"/>
                </a:solid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algn="ctr" eaLnBrk="0" hangingPunct="0"/>
                  <a:r>
                    <a:rPr lang="en-US" sz="1800" b="1" dirty="0">
                      <a:solidFill>
                        <a:schemeClr val="bg1"/>
                      </a:solidFill>
                      <a:latin typeface="Calibri" panose="020F0502020204030204" pitchFamily="34" charset="0"/>
                      <a:cs typeface="Arial"/>
                    </a:rPr>
                    <a:t>RB</a:t>
                  </a:r>
                  <a:endParaRPr lang="en-US" sz="1800" dirty="0">
                    <a:solidFill>
                      <a:schemeClr val="bg1"/>
                    </a:solidFill>
                    <a:latin typeface="Calibri" panose="020F0502020204030204" pitchFamily="34" charset="0"/>
                    <a:cs typeface="Arial"/>
                  </a:endParaRPr>
                </a:p>
              </p:txBody>
            </p:sp>
            <p:sp>
              <p:nvSpPr>
                <p:cNvPr id="24" name="Oval 23">
                  <a:extLst>
                    <a:ext uri="{FF2B5EF4-FFF2-40B4-BE49-F238E27FC236}">
                      <a16:creationId xmlns:a16="http://schemas.microsoft.com/office/drawing/2014/main" id="{FE1C0A53-B8AA-5E13-3FC7-5C47653D704B}"/>
                    </a:ext>
                  </a:extLst>
                </p:cNvPr>
                <p:cNvSpPr/>
                <p:nvPr/>
              </p:nvSpPr>
              <p:spPr>
                <a:xfrm>
                  <a:off x="4400129" y="4469049"/>
                  <a:ext cx="216000" cy="216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b="1" i="1" dirty="0">
                      <a:solidFill>
                        <a:schemeClr val="tx1"/>
                      </a:solidFill>
                      <a:latin typeface="Calibri" panose="020F0502020204030204" pitchFamily="34" charset="0"/>
                    </a:rPr>
                    <a:t>P</a:t>
                  </a:r>
                </a:p>
              </p:txBody>
            </p:sp>
            <p:sp>
              <p:nvSpPr>
                <p:cNvPr id="25" name="Oval 24">
                  <a:extLst>
                    <a:ext uri="{FF2B5EF4-FFF2-40B4-BE49-F238E27FC236}">
                      <a16:creationId xmlns:a16="http://schemas.microsoft.com/office/drawing/2014/main" id="{9CA978F4-7D41-A42E-68AC-8C41869EC0E7}"/>
                    </a:ext>
                  </a:extLst>
                </p:cNvPr>
                <p:cNvSpPr/>
                <p:nvPr/>
              </p:nvSpPr>
              <p:spPr>
                <a:xfrm>
                  <a:off x="4375668" y="4165627"/>
                  <a:ext cx="216000" cy="216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b="1" i="1" dirty="0">
                      <a:solidFill>
                        <a:schemeClr val="tx1"/>
                      </a:solidFill>
                      <a:latin typeface="Calibri" panose="020F0502020204030204" pitchFamily="34" charset="0"/>
                    </a:rPr>
                    <a:t>P</a:t>
                  </a:r>
                </a:p>
              </p:txBody>
            </p:sp>
          </p:grpSp>
          <p:cxnSp>
            <p:nvCxnSpPr>
              <p:cNvPr id="21" name="Straight Arrow Connector 20">
                <a:extLst>
                  <a:ext uri="{FF2B5EF4-FFF2-40B4-BE49-F238E27FC236}">
                    <a16:creationId xmlns:a16="http://schemas.microsoft.com/office/drawing/2014/main" id="{BE11B325-3243-2C39-7E0D-0F55AC69393F}"/>
                  </a:ext>
                </a:extLst>
              </p:cNvPr>
              <p:cNvCxnSpPr>
                <a:endCxn id="22" idx="0"/>
              </p:cNvCxnSpPr>
              <p:nvPr/>
            </p:nvCxnSpPr>
            <p:spPr>
              <a:xfrm flipH="1">
                <a:off x="5523063" y="3928315"/>
                <a:ext cx="9390" cy="1165445"/>
              </a:xfrm>
              <a:prstGeom prst="straightConnector1">
                <a:avLst/>
              </a:prstGeom>
              <a:ln w="762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grpSp>
      <p:sp>
        <p:nvSpPr>
          <p:cNvPr id="42" name="Moon 41">
            <a:extLst>
              <a:ext uri="{FF2B5EF4-FFF2-40B4-BE49-F238E27FC236}">
                <a16:creationId xmlns:a16="http://schemas.microsoft.com/office/drawing/2014/main" id="{4E0798AC-E0B2-C8EE-F01E-75D4072BB128}"/>
              </a:ext>
            </a:extLst>
          </p:cNvPr>
          <p:cNvSpPr/>
          <p:nvPr/>
        </p:nvSpPr>
        <p:spPr>
          <a:xfrm rot="5400000">
            <a:off x="6576353" y="3845817"/>
            <a:ext cx="1652622" cy="1426447"/>
          </a:xfrm>
          <a:prstGeom prst="moon">
            <a:avLst>
              <a:gd name="adj" fmla="val 73867"/>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Cyclin D1</a:t>
            </a:r>
          </a:p>
        </p:txBody>
      </p:sp>
      <p:sp>
        <p:nvSpPr>
          <p:cNvPr id="45" name="Oval 44">
            <a:extLst>
              <a:ext uri="{FF2B5EF4-FFF2-40B4-BE49-F238E27FC236}">
                <a16:creationId xmlns:a16="http://schemas.microsoft.com/office/drawing/2014/main" id="{DE26334E-4949-CAB4-F316-13D0668C09BB}"/>
              </a:ext>
            </a:extLst>
          </p:cNvPr>
          <p:cNvSpPr/>
          <p:nvPr/>
        </p:nvSpPr>
        <p:spPr>
          <a:xfrm>
            <a:off x="8337342" y="5942535"/>
            <a:ext cx="247629" cy="199587"/>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b="1" i="1" dirty="0">
                <a:solidFill>
                  <a:schemeClr val="tx1"/>
                </a:solidFill>
                <a:latin typeface="Calibri" panose="020F0502020204030204" pitchFamily="34" charset="0"/>
              </a:rPr>
              <a:t>P</a:t>
            </a:r>
          </a:p>
        </p:txBody>
      </p:sp>
      <p:sp>
        <p:nvSpPr>
          <p:cNvPr id="46" name="Oval 45">
            <a:extLst>
              <a:ext uri="{FF2B5EF4-FFF2-40B4-BE49-F238E27FC236}">
                <a16:creationId xmlns:a16="http://schemas.microsoft.com/office/drawing/2014/main" id="{DABA4ABE-42D5-E3D3-6637-AAD853A84136}"/>
              </a:ext>
            </a:extLst>
          </p:cNvPr>
          <p:cNvSpPr/>
          <p:nvPr/>
        </p:nvSpPr>
        <p:spPr>
          <a:xfrm>
            <a:off x="10156120" y="5931414"/>
            <a:ext cx="247629" cy="199587"/>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b="1" i="1" dirty="0">
                <a:solidFill>
                  <a:schemeClr val="tx1"/>
                </a:solidFill>
                <a:latin typeface="Calibri" panose="020F0502020204030204" pitchFamily="34" charset="0"/>
              </a:rPr>
              <a:t>P</a:t>
            </a:r>
          </a:p>
        </p:txBody>
      </p:sp>
      <p:sp>
        <p:nvSpPr>
          <p:cNvPr id="52" name="Oval 51">
            <a:extLst>
              <a:ext uri="{FF2B5EF4-FFF2-40B4-BE49-F238E27FC236}">
                <a16:creationId xmlns:a16="http://schemas.microsoft.com/office/drawing/2014/main" id="{1C89C836-2449-BE5D-4C59-43D9F70CC568}"/>
              </a:ext>
            </a:extLst>
          </p:cNvPr>
          <p:cNvSpPr/>
          <p:nvPr/>
        </p:nvSpPr>
        <p:spPr>
          <a:xfrm>
            <a:off x="8695746" y="5885775"/>
            <a:ext cx="247629" cy="199587"/>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b="1" i="1" dirty="0">
                <a:solidFill>
                  <a:schemeClr val="tx1"/>
                </a:solidFill>
                <a:latin typeface="Calibri" panose="020F0502020204030204" pitchFamily="34" charset="0"/>
              </a:rPr>
              <a:t>P</a:t>
            </a:r>
          </a:p>
        </p:txBody>
      </p:sp>
      <p:sp>
        <p:nvSpPr>
          <p:cNvPr id="53" name="Oval 52">
            <a:extLst>
              <a:ext uri="{FF2B5EF4-FFF2-40B4-BE49-F238E27FC236}">
                <a16:creationId xmlns:a16="http://schemas.microsoft.com/office/drawing/2014/main" id="{B651A379-3CF0-DB99-7B15-0217BBEBECCB}"/>
              </a:ext>
            </a:extLst>
          </p:cNvPr>
          <p:cNvSpPr/>
          <p:nvPr/>
        </p:nvSpPr>
        <p:spPr>
          <a:xfrm>
            <a:off x="8581812" y="5443372"/>
            <a:ext cx="247629" cy="199587"/>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b="1" i="1" dirty="0">
                <a:solidFill>
                  <a:schemeClr val="tx1"/>
                </a:solidFill>
                <a:latin typeface="Calibri" panose="020F0502020204030204" pitchFamily="34" charset="0"/>
              </a:rPr>
              <a:t>P</a:t>
            </a:r>
          </a:p>
        </p:txBody>
      </p:sp>
      <p:sp>
        <p:nvSpPr>
          <p:cNvPr id="55" name="Oval 54">
            <a:extLst>
              <a:ext uri="{FF2B5EF4-FFF2-40B4-BE49-F238E27FC236}">
                <a16:creationId xmlns:a16="http://schemas.microsoft.com/office/drawing/2014/main" id="{9B16E01C-A901-9ACC-B1D9-E9B26E9B556D}"/>
              </a:ext>
            </a:extLst>
          </p:cNvPr>
          <p:cNvSpPr/>
          <p:nvPr/>
        </p:nvSpPr>
        <p:spPr bwMode="auto">
          <a:xfrm>
            <a:off x="7903567" y="3894090"/>
            <a:ext cx="638660" cy="404712"/>
          </a:xfrm>
          <a:prstGeom prst="ellipse">
            <a:avLst/>
          </a:prstGeom>
          <a:solidFill>
            <a:srgbClr val="008000"/>
          </a:solidFill>
          <a:ln>
            <a:solidFill>
              <a:srgbClr val="00800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a:latin typeface="Calibri" panose="020F0502020204030204" pitchFamily="34" charset="0"/>
              </a:rPr>
              <a:t>E2F</a:t>
            </a:r>
          </a:p>
        </p:txBody>
      </p:sp>
      <p:sp>
        <p:nvSpPr>
          <p:cNvPr id="57" name="Oval 56">
            <a:extLst>
              <a:ext uri="{FF2B5EF4-FFF2-40B4-BE49-F238E27FC236}">
                <a16:creationId xmlns:a16="http://schemas.microsoft.com/office/drawing/2014/main" id="{31DF3C51-6445-AF60-31EA-7E0914ED4B0E}"/>
              </a:ext>
            </a:extLst>
          </p:cNvPr>
          <p:cNvSpPr/>
          <p:nvPr/>
        </p:nvSpPr>
        <p:spPr bwMode="auto">
          <a:xfrm>
            <a:off x="7868583" y="4472429"/>
            <a:ext cx="638660" cy="404712"/>
          </a:xfrm>
          <a:prstGeom prst="ellipse">
            <a:avLst/>
          </a:prstGeom>
          <a:solidFill>
            <a:srgbClr val="008000"/>
          </a:solidFill>
          <a:ln>
            <a:solidFill>
              <a:srgbClr val="00800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a:latin typeface="Calibri" panose="020F0502020204030204" pitchFamily="34" charset="0"/>
              </a:rPr>
              <a:t>E2F</a:t>
            </a:r>
          </a:p>
        </p:txBody>
      </p:sp>
      <p:sp>
        <p:nvSpPr>
          <p:cNvPr id="60" name="Oval 59">
            <a:extLst>
              <a:ext uri="{FF2B5EF4-FFF2-40B4-BE49-F238E27FC236}">
                <a16:creationId xmlns:a16="http://schemas.microsoft.com/office/drawing/2014/main" id="{C3BD3A09-91CD-8322-6D16-9311E54B2A90}"/>
              </a:ext>
            </a:extLst>
          </p:cNvPr>
          <p:cNvSpPr/>
          <p:nvPr/>
        </p:nvSpPr>
        <p:spPr>
          <a:xfrm>
            <a:off x="9381879" y="5965385"/>
            <a:ext cx="247629" cy="199587"/>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b="1" i="1" dirty="0">
                <a:solidFill>
                  <a:schemeClr val="tx1"/>
                </a:solidFill>
                <a:latin typeface="Calibri" panose="020F0502020204030204" pitchFamily="34" charset="0"/>
              </a:rPr>
              <a:t>P</a:t>
            </a:r>
          </a:p>
        </p:txBody>
      </p:sp>
      <p:sp>
        <p:nvSpPr>
          <p:cNvPr id="63" name="Oval 62">
            <a:extLst>
              <a:ext uri="{FF2B5EF4-FFF2-40B4-BE49-F238E27FC236}">
                <a16:creationId xmlns:a16="http://schemas.microsoft.com/office/drawing/2014/main" id="{242EAF05-B545-D34A-FEEE-4F7375DB1B38}"/>
              </a:ext>
            </a:extLst>
          </p:cNvPr>
          <p:cNvSpPr/>
          <p:nvPr/>
        </p:nvSpPr>
        <p:spPr>
          <a:xfrm>
            <a:off x="9296412" y="5571903"/>
            <a:ext cx="247629" cy="199587"/>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b="1" i="1" dirty="0">
                <a:solidFill>
                  <a:schemeClr val="tx1"/>
                </a:solidFill>
                <a:latin typeface="Calibri" panose="020F0502020204030204" pitchFamily="34" charset="0"/>
              </a:rPr>
              <a:t>P</a:t>
            </a:r>
          </a:p>
        </p:txBody>
      </p:sp>
      <p:sp>
        <p:nvSpPr>
          <p:cNvPr id="64" name="Oval 63">
            <a:extLst>
              <a:ext uri="{FF2B5EF4-FFF2-40B4-BE49-F238E27FC236}">
                <a16:creationId xmlns:a16="http://schemas.microsoft.com/office/drawing/2014/main" id="{81B7D98E-7D6E-2A67-A522-6E01AC034D2A}"/>
              </a:ext>
            </a:extLst>
          </p:cNvPr>
          <p:cNvSpPr/>
          <p:nvPr/>
        </p:nvSpPr>
        <p:spPr>
          <a:xfrm>
            <a:off x="8760962" y="5671697"/>
            <a:ext cx="247629" cy="199587"/>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b="1" i="1" dirty="0">
                <a:solidFill>
                  <a:schemeClr val="tx1"/>
                </a:solidFill>
                <a:latin typeface="Calibri" panose="020F0502020204030204" pitchFamily="34" charset="0"/>
              </a:rPr>
              <a:t>P</a:t>
            </a:r>
          </a:p>
        </p:txBody>
      </p:sp>
      <p:sp>
        <p:nvSpPr>
          <p:cNvPr id="65" name="Oval 64">
            <a:extLst>
              <a:ext uri="{FF2B5EF4-FFF2-40B4-BE49-F238E27FC236}">
                <a16:creationId xmlns:a16="http://schemas.microsoft.com/office/drawing/2014/main" id="{12A56F42-C8BD-4C79-9606-F0F152F29739}"/>
              </a:ext>
            </a:extLst>
          </p:cNvPr>
          <p:cNvSpPr/>
          <p:nvPr/>
        </p:nvSpPr>
        <p:spPr bwMode="auto">
          <a:xfrm>
            <a:off x="9437723" y="5555375"/>
            <a:ext cx="879912" cy="498056"/>
          </a:xfrm>
          <a:prstGeom prst="ellipse">
            <a:avLst/>
          </a:prstGeom>
          <a:solidFill>
            <a:srgbClr val="FF0000"/>
          </a:solid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algn="ctr" eaLnBrk="0" hangingPunct="0"/>
            <a:r>
              <a:rPr lang="en-US" sz="2000" b="1" dirty="0">
                <a:solidFill>
                  <a:schemeClr val="bg1"/>
                </a:solidFill>
                <a:latin typeface="Calibri" panose="020F0502020204030204" pitchFamily="34" charset="0"/>
                <a:cs typeface="Arial"/>
              </a:rPr>
              <a:t>RB</a:t>
            </a:r>
            <a:endParaRPr lang="en-US" sz="2000" dirty="0">
              <a:solidFill>
                <a:schemeClr val="bg1"/>
              </a:solidFill>
              <a:latin typeface="Calibri" panose="020F0502020204030204" pitchFamily="34" charset="0"/>
              <a:cs typeface="Arial"/>
            </a:endParaRPr>
          </a:p>
        </p:txBody>
      </p:sp>
      <p:sp>
        <p:nvSpPr>
          <p:cNvPr id="66" name="Oval 65">
            <a:extLst>
              <a:ext uri="{FF2B5EF4-FFF2-40B4-BE49-F238E27FC236}">
                <a16:creationId xmlns:a16="http://schemas.microsoft.com/office/drawing/2014/main" id="{A399C956-0CEB-137F-6D66-BAFFC424F699}"/>
              </a:ext>
            </a:extLst>
          </p:cNvPr>
          <p:cNvSpPr/>
          <p:nvPr/>
        </p:nvSpPr>
        <p:spPr>
          <a:xfrm>
            <a:off x="10128580" y="5659609"/>
            <a:ext cx="291563" cy="17685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b="1" i="1" dirty="0">
                <a:solidFill>
                  <a:schemeClr val="tx1"/>
                </a:solidFill>
                <a:latin typeface="Calibri" panose="020F0502020204030204" pitchFamily="34" charset="0"/>
              </a:rPr>
              <a:t>P</a:t>
            </a:r>
          </a:p>
        </p:txBody>
      </p:sp>
      <p:sp>
        <p:nvSpPr>
          <p:cNvPr id="67" name="Oval 66">
            <a:extLst>
              <a:ext uri="{FF2B5EF4-FFF2-40B4-BE49-F238E27FC236}">
                <a16:creationId xmlns:a16="http://schemas.microsoft.com/office/drawing/2014/main" id="{832FBA50-609D-2D27-F75D-9C1C98DCA871}"/>
              </a:ext>
            </a:extLst>
          </p:cNvPr>
          <p:cNvSpPr/>
          <p:nvPr/>
        </p:nvSpPr>
        <p:spPr>
          <a:xfrm>
            <a:off x="9793320" y="5377145"/>
            <a:ext cx="291563" cy="17685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b="1" i="1" dirty="0">
                <a:solidFill>
                  <a:schemeClr val="tx1"/>
                </a:solidFill>
                <a:latin typeface="Calibri" panose="020F0502020204030204" pitchFamily="34" charset="0"/>
              </a:rPr>
              <a:t>P</a:t>
            </a:r>
          </a:p>
        </p:txBody>
      </p:sp>
      <p:sp>
        <p:nvSpPr>
          <p:cNvPr id="68" name="Oval 67">
            <a:extLst>
              <a:ext uri="{FF2B5EF4-FFF2-40B4-BE49-F238E27FC236}">
                <a16:creationId xmlns:a16="http://schemas.microsoft.com/office/drawing/2014/main" id="{7F3C3963-FCA5-73E3-2072-69CC52829F6C}"/>
              </a:ext>
            </a:extLst>
          </p:cNvPr>
          <p:cNvSpPr/>
          <p:nvPr/>
        </p:nvSpPr>
        <p:spPr>
          <a:xfrm>
            <a:off x="9793321" y="6035138"/>
            <a:ext cx="291563" cy="17685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b="1" i="1" dirty="0">
                <a:solidFill>
                  <a:schemeClr val="tx1"/>
                </a:solidFill>
                <a:latin typeface="Calibri" panose="020F0502020204030204" pitchFamily="34" charset="0"/>
              </a:rPr>
              <a:t>P</a:t>
            </a:r>
          </a:p>
        </p:txBody>
      </p:sp>
      <p:pic>
        <p:nvPicPr>
          <p:cNvPr id="69" name="Picture 68">
            <a:extLst>
              <a:ext uri="{FF2B5EF4-FFF2-40B4-BE49-F238E27FC236}">
                <a16:creationId xmlns:a16="http://schemas.microsoft.com/office/drawing/2014/main" id="{037B2366-7B44-5097-F29A-0F2724EE078E}"/>
              </a:ext>
            </a:extLst>
          </p:cNvPr>
          <p:cNvPicPr>
            <a:picLocks noChangeAspect="1"/>
          </p:cNvPicPr>
          <p:nvPr/>
        </p:nvPicPr>
        <p:blipFill>
          <a:blip r:embed="rId7"/>
          <a:stretch>
            <a:fillRect/>
          </a:stretch>
        </p:blipFill>
        <p:spPr>
          <a:xfrm>
            <a:off x="11253550" y="1953847"/>
            <a:ext cx="977900" cy="1917700"/>
          </a:xfrm>
          <a:prstGeom prst="rect">
            <a:avLst/>
          </a:prstGeom>
        </p:spPr>
      </p:pic>
      <p:sp>
        <p:nvSpPr>
          <p:cNvPr id="70" name="TextBox 69">
            <a:extLst>
              <a:ext uri="{FF2B5EF4-FFF2-40B4-BE49-F238E27FC236}">
                <a16:creationId xmlns:a16="http://schemas.microsoft.com/office/drawing/2014/main" id="{DA76FFE7-AE48-B91C-BB7C-4710F0E8621E}"/>
              </a:ext>
            </a:extLst>
          </p:cNvPr>
          <p:cNvSpPr txBox="1"/>
          <p:nvPr/>
        </p:nvSpPr>
        <p:spPr>
          <a:xfrm>
            <a:off x="9099865" y="2685603"/>
            <a:ext cx="2190328" cy="584775"/>
          </a:xfrm>
          <a:prstGeom prst="rect">
            <a:avLst/>
          </a:prstGeom>
          <a:solidFill>
            <a:schemeClr val="bg1"/>
          </a:solidFill>
          <a:ln>
            <a:solidFill>
              <a:srgbClr val="FF0000"/>
            </a:solidFill>
          </a:ln>
        </p:spPr>
        <p:txBody>
          <a:bodyPr wrap="square" rtlCol="0">
            <a:spAutoFit/>
          </a:bodyPr>
          <a:lstStyle/>
          <a:p>
            <a:pPr algn="ctr"/>
            <a:r>
              <a:rPr lang="en-US" sz="1600" b="1" dirty="0">
                <a:solidFill>
                  <a:srgbClr val="00B050"/>
                </a:solidFill>
                <a:latin typeface="Arial" panose="020B0604020202020204" pitchFamily="34" charset="0"/>
                <a:cs typeface="Arial" panose="020B0604020202020204" pitchFamily="34" charset="0"/>
              </a:rPr>
              <a:t>Cyclin D1-CDK 4/6</a:t>
            </a:r>
          </a:p>
          <a:p>
            <a:pPr algn="ctr"/>
            <a:r>
              <a:rPr lang="en-US" sz="1600" b="1" dirty="0">
                <a:solidFill>
                  <a:srgbClr val="00B050"/>
                </a:solidFill>
                <a:latin typeface="Arial" panose="020B0604020202020204" pitchFamily="34" charset="0"/>
                <a:cs typeface="Arial" panose="020B0604020202020204" pitchFamily="34" charset="0"/>
              </a:rPr>
              <a:t>GAS PEDAL</a:t>
            </a:r>
          </a:p>
        </p:txBody>
      </p:sp>
      <p:cxnSp>
        <p:nvCxnSpPr>
          <p:cNvPr id="71" name="Straight Arrow Connector 70">
            <a:extLst>
              <a:ext uri="{FF2B5EF4-FFF2-40B4-BE49-F238E27FC236}">
                <a16:creationId xmlns:a16="http://schemas.microsoft.com/office/drawing/2014/main" id="{61D87613-72E6-723E-F40F-3A9928957FDA}"/>
              </a:ext>
            </a:extLst>
          </p:cNvPr>
          <p:cNvCxnSpPr>
            <a:cxnSpLocks/>
          </p:cNvCxnSpPr>
          <p:nvPr/>
        </p:nvCxnSpPr>
        <p:spPr>
          <a:xfrm flipH="1">
            <a:off x="8542227" y="3323115"/>
            <a:ext cx="1386728" cy="1673805"/>
          </a:xfrm>
          <a:prstGeom prst="straightConnector1">
            <a:avLst/>
          </a:prstGeom>
          <a:ln w="762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33DDC5EA-081E-4191-C645-D24351E70BB0}"/>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573277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8977"/>
            <a:ext cx="9906000" cy="752475"/>
          </a:xfrm>
        </p:spPr>
        <p:txBody>
          <a:bodyPr>
            <a:normAutofit fontScale="90000"/>
          </a:bodyPr>
          <a:lstStyle/>
          <a:p>
            <a:r>
              <a:rPr lang="en-US" dirty="0"/>
              <a:t>Antiestrogen Therapy and CDK 4/6 Inhibitors </a:t>
            </a:r>
          </a:p>
        </p:txBody>
      </p:sp>
      <p:sp>
        <p:nvSpPr>
          <p:cNvPr id="4" name="Oval 3"/>
          <p:cNvSpPr/>
          <p:nvPr/>
        </p:nvSpPr>
        <p:spPr>
          <a:xfrm>
            <a:off x="2297133" y="3326704"/>
            <a:ext cx="8218103" cy="292927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γ</a:t>
            </a:r>
          </a:p>
        </p:txBody>
      </p:sp>
      <p:sp>
        <p:nvSpPr>
          <p:cNvPr id="5" name="Oval 4"/>
          <p:cNvSpPr/>
          <p:nvPr/>
        </p:nvSpPr>
        <p:spPr>
          <a:xfrm>
            <a:off x="5105892" y="4228889"/>
            <a:ext cx="3143686" cy="1593882"/>
          </a:xfrm>
          <a:prstGeom prst="ellipse">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TextBox 5"/>
          <p:cNvSpPr txBox="1"/>
          <p:nvPr/>
        </p:nvSpPr>
        <p:spPr>
          <a:xfrm>
            <a:off x="4574356" y="1978693"/>
            <a:ext cx="3289483" cy="523220"/>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1400" dirty="0"/>
              <a:t>Aromatase in Peripheral Tissues</a:t>
            </a:r>
          </a:p>
          <a:p>
            <a:pPr algn="ctr"/>
            <a:r>
              <a:rPr lang="en-US" sz="1400" dirty="0"/>
              <a:t>(subcutaneous fat, muscle, liver, brain</a:t>
            </a:r>
          </a:p>
        </p:txBody>
      </p:sp>
      <p:cxnSp>
        <p:nvCxnSpPr>
          <p:cNvPr id="10" name="Curved Connector 9"/>
          <p:cNvCxnSpPr>
            <a:cxnSpLocks/>
          </p:cNvCxnSpPr>
          <p:nvPr/>
        </p:nvCxnSpPr>
        <p:spPr>
          <a:xfrm rot="10800000" flipV="1">
            <a:off x="5940597" y="2350329"/>
            <a:ext cx="2804808" cy="1155295"/>
          </a:xfrm>
          <a:prstGeom prst="curvedConnector3">
            <a:avLst>
              <a:gd name="adj1" fmla="val 50000"/>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479203" y="2740643"/>
            <a:ext cx="1788304" cy="461665"/>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200" dirty="0">
                <a:solidFill>
                  <a:schemeClr val="bg2"/>
                </a:solidFill>
              </a:rPr>
              <a:t>Testosterone</a:t>
            </a:r>
          </a:p>
          <a:p>
            <a:pPr algn="ctr"/>
            <a:r>
              <a:rPr lang="en-US" sz="1200" dirty="0">
                <a:solidFill>
                  <a:schemeClr val="bg2"/>
                </a:solidFill>
              </a:rPr>
              <a:t>Androstenedione</a:t>
            </a:r>
          </a:p>
        </p:txBody>
      </p:sp>
      <p:sp>
        <p:nvSpPr>
          <p:cNvPr id="33" name="Oval 32"/>
          <p:cNvSpPr/>
          <p:nvPr/>
        </p:nvSpPr>
        <p:spPr>
          <a:xfrm>
            <a:off x="5641075" y="3689076"/>
            <a:ext cx="367956" cy="379791"/>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pic>
        <p:nvPicPr>
          <p:cNvPr id="37" name="Picture 36"/>
          <p:cNvPicPr>
            <a:picLocks noChangeAspect="1"/>
          </p:cNvPicPr>
          <p:nvPr/>
        </p:nvPicPr>
        <p:blipFill>
          <a:blip r:embed="rId3"/>
          <a:stretch>
            <a:fillRect/>
          </a:stretch>
        </p:blipFill>
        <p:spPr>
          <a:xfrm>
            <a:off x="5585827" y="4667140"/>
            <a:ext cx="2275452" cy="833902"/>
          </a:xfrm>
          <a:prstGeom prst="rect">
            <a:avLst/>
          </a:prstGeom>
        </p:spPr>
      </p:pic>
      <p:sp>
        <p:nvSpPr>
          <p:cNvPr id="38" name="Oval 37"/>
          <p:cNvSpPr/>
          <p:nvPr/>
        </p:nvSpPr>
        <p:spPr>
          <a:xfrm>
            <a:off x="5289870" y="4899902"/>
            <a:ext cx="367956" cy="379791"/>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cxnSp>
        <p:nvCxnSpPr>
          <p:cNvPr id="40" name="Straight Arrow Connector 39"/>
          <p:cNvCxnSpPr>
            <a:stCxn id="33" idx="3"/>
            <a:endCxn id="38" idx="0"/>
          </p:cNvCxnSpPr>
          <p:nvPr/>
        </p:nvCxnSpPr>
        <p:spPr>
          <a:xfrm flipH="1">
            <a:off x="5473850" y="4013246"/>
            <a:ext cx="221113" cy="886654"/>
          </a:xfrm>
          <a:prstGeom prst="straightConnector1">
            <a:avLst/>
          </a:prstGeom>
          <a:ln w="762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5048094" y="3910055"/>
            <a:ext cx="367956" cy="379791"/>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sp>
        <p:nvSpPr>
          <p:cNvPr id="47" name="Oval 46"/>
          <p:cNvSpPr/>
          <p:nvPr/>
        </p:nvSpPr>
        <p:spPr>
          <a:xfrm>
            <a:off x="5160613" y="3606998"/>
            <a:ext cx="407162" cy="274783"/>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sp>
        <p:nvSpPr>
          <p:cNvPr id="48" name="Oval 47"/>
          <p:cNvSpPr/>
          <p:nvPr/>
        </p:nvSpPr>
        <p:spPr>
          <a:xfrm>
            <a:off x="5851141" y="3429129"/>
            <a:ext cx="367956" cy="355737"/>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sp>
        <p:nvSpPr>
          <p:cNvPr id="49" name="Oval 48"/>
          <p:cNvSpPr/>
          <p:nvPr/>
        </p:nvSpPr>
        <p:spPr>
          <a:xfrm>
            <a:off x="5416050" y="3395207"/>
            <a:ext cx="367956" cy="293869"/>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solidFill>
                  <a:schemeClr val="bg1"/>
                </a:solidFill>
              </a:rPr>
              <a:t>E</a:t>
            </a:r>
          </a:p>
        </p:txBody>
      </p:sp>
      <p:pic>
        <p:nvPicPr>
          <p:cNvPr id="3" name="Picture 2">
            <a:extLst>
              <a:ext uri="{FF2B5EF4-FFF2-40B4-BE49-F238E27FC236}">
                <a16:creationId xmlns:a16="http://schemas.microsoft.com/office/drawing/2014/main" id="{71962C72-EF2E-D844-BC11-F750E43BB501}"/>
              </a:ext>
            </a:extLst>
          </p:cNvPr>
          <p:cNvPicPr>
            <a:picLocks noChangeAspect="1"/>
          </p:cNvPicPr>
          <p:nvPr/>
        </p:nvPicPr>
        <p:blipFill>
          <a:blip r:embed="rId4"/>
          <a:stretch>
            <a:fillRect/>
          </a:stretch>
        </p:blipFill>
        <p:spPr>
          <a:xfrm>
            <a:off x="2297133" y="1752600"/>
            <a:ext cx="1788301" cy="1131785"/>
          </a:xfrm>
          <a:prstGeom prst="rect">
            <a:avLst/>
          </a:prstGeom>
        </p:spPr>
      </p:pic>
      <p:cxnSp>
        <p:nvCxnSpPr>
          <p:cNvPr id="32" name="Curved Connector 31">
            <a:extLst>
              <a:ext uri="{FF2B5EF4-FFF2-40B4-BE49-F238E27FC236}">
                <a16:creationId xmlns:a16="http://schemas.microsoft.com/office/drawing/2014/main" id="{612A650C-0E98-374E-A6FC-F6B12D570C16}"/>
              </a:ext>
            </a:extLst>
          </p:cNvPr>
          <p:cNvCxnSpPr>
            <a:cxnSpLocks/>
          </p:cNvCxnSpPr>
          <p:nvPr/>
        </p:nvCxnSpPr>
        <p:spPr>
          <a:xfrm>
            <a:off x="3796431" y="2595704"/>
            <a:ext cx="1295902" cy="1046541"/>
          </a:xfrm>
          <a:prstGeom prst="curvedConnector3">
            <a:avLst>
              <a:gd name="adj1" fmla="val 50000"/>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B44B63E6-D7D8-E047-ABE0-664A795B873C}"/>
              </a:ext>
            </a:extLst>
          </p:cNvPr>
          <p:cNvPicPr>
            <a:picLocks noChangeAspect="1"/>
          </p:cNvPicPr>
          <p:nvPr/>
        </p:nvPicPr>
        <p:blipFill>
          <a:blip r:embed="rId5"/>
          <a:stretch>
            <a:fillRect/>
          </a:stretch>
        </p:blipFill>
        <p:spPr>
          <a:xfrm>
            <a:off x="8749473" y="1731569"/>
            <a:ext cx="1341508" cy="886447"/>
          </a:xfrm>
          <a:prstGeom prst="rect">
            <a:avLst/>
          </a:prstGeom>
        </p:spPr>
      </p:pic>
      <p:pic>
        <p:nvPicPr>
          <p:cNvPr id="11" name="Picture 10">
            <a:extLst>
              <a:ext uri="{FF2B5EF4-FFF2-40B4-BE49-F238E27FC236}">
                <a16:creationId xmlns:a16="http://schemas.microsoft.com/office/drawing/2014/main" id="{A0A4B075-E4D7-4FBB-E7D1-5703D006BAE8}"/>
              </a:ext>
            </a:extLst>
          </p:cNvPr>
          <p:cNvPicPr>
            <a:picLocks noChangeAspect="1"/>
          </p:cNvPicPr>
          <p:nvPr/>
        </p:nvPicPr>
        <p:blipFill>
          <a:blip r:embed="rId6"/>
          <a:stretch>
            <a:fillRect/>
          </a:stretch>
        </p:blipFill>
        <p:spPr>
          <a:xfrm>
            <a:off x="10578111" y="3933015"/>
            <a:ext cx="1528306" cy="1716650"/>
          </a:xfrm>
          <a:prstGeom prst="rect">
            <a:avLst/>
          </a:prstGeom>
          <a:ln>
            <a:solidFill>
              <a:srgbClr val="FF0000"/>
            </a:solidFill>
          </a:ln>
        </p:spPr>
      </p:pic>
      <p:grpSp>
        <p:nvGrpSpPr>
          <p:cNvPr id="13" name="Group 12">
            <a:extLst>
              <a:ext uri="{FF2B5EF4-FFF2-40B4-BE49-F238E27FC236}">
                <a16:creationId xmlns:a16="http://schemas.microsoft.com/office/drawing/2014/main" id="{173CF455-32B1-EF77-D7CF-81BA4EFD6645}"/>
              </a:ext>
            </a:extLst>
          </p:cNvPr>
          <p:cNvGrpSpPr/>
          <p:nvPr/>
        </p:nvGrpSpPr>
        <p:grpSpPr>
          <a:xfrm>
            <a:off x="6541684" y="3862782"/>
            <a:ext cx="2497217" cy="2255182"/>
            <a:chOff x="3271191" y="2842146"/>
            <a:chExt cx="3020050" cy="2837586"/>
          </a:xfrm>
        </p:grpSpPr>
        <p:grpSp>
          <p:nvGrpSpPr>
            <p:cNvPr id="14" name="Group 13">
              <a:extLst>
                <a:ext uri="{FF2B5EF4-FFF2-40B4-BE49-F238E27FC236}">
                  <a16:creationId xmlns:a16="http://schemas.microsoft.com/office/drawing/2014/main" id="{980D1349-3C23-41F0-4CC4-D5A6E34069DB}"/>
                </a:ext>
              </a:extLst>
            </p:cNvPr>
            <p:cNvGrpSpPr/>
            <p:nvPr/>
          </p:nvGrpSpPr>
          <p:grpSpPr>
            <a:xfrm>
              <a:off x="3271191" y="2842146"/>
              <a:ext cx="3020050" cy="2788744"/>
              <a:chOff x="1806061" y="2350413"/>
              <a:chExt cx="3038340" cy="2774540"/>
            </a:xfrm>
          </p:grpSpPr>
          <p:sp>
            <p:nvSpPr>
              <p:cNvPr id="41" name="Sun 40">
                <a:extLst>
                  <a:ext uri="{FF2B5EF4-FFF2-40B4-BE49-F238E27FC236}">
                    <a16:creationId xmlns:a16="http://schemas.microsoft.com/office/drawing/2014/main" id="{9454A8A3-1069-8058-BF56-31BCDE27CAFB}"/>
                  </a:ext>
                </a:extLst>
              </p:cNvPr>
              <p:cNvSpPr/>
              <p:nvPr/>
            </p:nvSpPr>
            <p:spPr>
              <a:xfrm>
                <a:off x="1806061" y="3839202"/>
                <a:ext cx="2167427" cy="1285751"/>
              </a:xfrm>
              <a:prstGeom prst="su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CDK</a:t>
                </a:r>
              </a:p>
              <a:p>
                <a:pPr algn="ctr"/>
                <a:r>
                  <a:rPr lang="en-US" sz="1800" dirty="0"/>
                  <a:t>4/6 </a:t>
                </a:r>
              </a:p>
            </p:txBody>
          </p:sp>
          <p:grpSp>
            <p:nvGrpSpPr>
              <p:cNvPr id="31" name="Group 30">
                <a:extLst>
                  <a:ext uri="{FF2B5EF4-FFF2-40B4-BE49-F238E27FC236}">
                    <a16:creationId xmlns:a16="http://schemas.microsoft.com/office/drawing/2014/main" id="{8AD19181-9D4A-EDDC-3867-E4D8E67EC1E2}"/>
                  </a:ext>
                </a:extLst>
              </p:cNvPr>
              <p:cNvGrpSpPr/>
              <p:nvPr/>
            </p:nvGrpSpPr>
            <p:grpSpPr>
              <a:xfrm>
                <a:off x="3606546" y="2350413"/>
                <a:ext cx="1237855" cy="1054223"/>
                <a:chOff x="3726653" y="3340802"/>
                <a:chExt cx="968498" cy="749098"/>
              </a:xfrm>
            </p:grpSpPr>
            <p:sp>
              <p:nvSpPr>
                <p:cNvPr id="34" name="Oval 33">
                  <a:extLst>
                    <a:ext uri="{FF2B5EF4-FFF2-40B4-BE49-F238E27FC236}">
                      <a16:creationId xmlns:a16="http://schemas.microsoft.com/office/drawing/2014/main" id="{2BEFF1DC-E877-8984-1AD7-CDA60AE7438F}"/>
                    </a:ext>
                  </a:extLst>
                </p:cNvPr>
                <p:cNvSpPr/>
                <p:nvPr/>
              </p:nvSpPr>
              <p:spPr bwMode="auto">
                <a:xfrm>
                  <a:off x="3726653" y="3585900"/>
                  <a:ext cx="864000" cy="504000"/>
                </a:xfrm>
                <a:prstGeom prst="ellipse">
                  <a:avLst/>
                </a:prstGeom>
                <a:solidFill>
                  <a:srgbClr val="FF0000"/>
                </a:solid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algn="ctr" eaLnBrk="0" hangingPunct="0"/>
                  <a:r>
                    <a:rPr lang="en-US" sz="2000" b="1" dirty="0">
                      <a:solidFill>
                        <a:schemeClr val="bg1"/>
                      </a:solidFill>
                      <a:latin typeface="Calibri" panose="020F0502020204030204" pitchFamily="34" charset="0"/>
                      <a:cs typeface="Arial"/>
                    </a:rPr>
                    <a:t>RB</a:t>
                  </a:r>
                  <a:endParaRPr lang="en-US" sz="2000" dirty="0">
                    <a:solidFill>
                      <a:schemeClr val="bg1"/>
                    </a:solidFill>
                    <a:latin typeface="Calibri" panose="020F0502020204030204" pitchFamily="34" charset="0"/>
                    <a:cs typeface="Arial"/>
                  </a:endParaRPr>
                </a:p>
              </p:txBody>
            </p:sp>
            <p:sp>
              <p:nvSpPr>
                <p:cNvPr id="35" name="Oval 34">
                  <a:extLst>
                    <a:ext uri="{FF2B5EF4-FFF2-40B4-BE49-F238E27FC236}">
                      <a16:creationId xmlns:a16="http://schemas.microsoft.com/office/drawing/2014/main" id="{A7C08A16-0534-B76A-961B-A417E38DCC38}"/>
                    </a:ext>
                  </a:extLst>
                </p:cNvPr>
                <p:cNvSpPr/>
                <p:nvPr/>
              </p:nvSpPr>
              <p:spPr bwMode="auto">
                <a:xfrm>
                  <a:off x="4172384" y="3340802"/>
                  <a:ext cx="522767" cy="301867"/>
                </a:xfrm>
                <a:prstGeom prst="ellipse">
                  <a:avLst/>
                </a:prstGeom>
                <a:solidFill>
                  <a:srgbClr val="008000"/>
                </a:solidFill>
                <a:ln>
                  <a:solidFill>
                    <a:srgbClr val="00800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a:latin typeface="Calibri" panose="020F0502020204030204" pitchFamily="34" charset="0"/>
                    </a:rPr>
                    <a:t>E2F</a:t>
                  </a:r>
                </a:p>
              </p:txBody>
            </p:sp>
          </p:grpSp>
        </p:grpSp>
        <p:grpSp>
          <p:nvGrpSpPr>
            <p:cNvPr id="18" name="Group 17">
              <a:extLst>
                <a:ext uri="{FF2B5EF4-FFF2-40B4-BE49-F238E27FC236}">
                  <a16:creationId xmlns:a16="http://schemas.microsoft.com/office/drawing/2014/main" id="{820E4358-FBED-DE29-B18E-855ED747953E}"/>
                </a:ext>
              </a:extLst>
            </p:cNvPr>
            <p:cNvGrpSpPr/>
            <p:nvPr/>
          </p:nvGrpSpPr>
          <p:grpSpPr>
            <a:xfrm>
              <a:off x="4924116" y="3928315"/>
              <a:ext cx="1197893" cy="1751417"/>
              <a:chOff x="4924116" y="3928315"/>
              <a:chExt cx="1197893" cy="1751417"/>
            </a:xfrm>
          </p:grpSpPr>
          <p:grpSp>
            <p:nvGrpSpPr>
              <p:cNvPr id="20" name="Group 19">
                <a:extLst>
                  <a:ext uri="{FF2B5EF4-FFF2-40B4-BE49-F238E27FC236}">
                    <a16:creationId xmlns:a16="http://schemas.microsoft.com/office/drawing/2014/main" id="{013CE574-F1AA-0644-8FA1-3A29AEA633F6}"/>
                  </a:ext>
                </a:extLst>
              </p:cNvPr>
              <p:cNvGrpSpPr/>
              <p:nvPr/>
            </p:nvGrpSpPr>
            <p:grpSpPr>
              <a:xfrm>
                <a:off x="4924116" y="5070735"/>
                <a:ext cx="1197893" cy="608997"/>
                <a:chOff x="4358592" y="4165627"/>
                <a:chExt cx="864000" cy="523804"/>
              </a:xfrm>
            </p:grpSpPr>
            <p:sp>
              <p:nvSpPr>
                <p:cNvPr id="22" name="Oval 21">
                  <a:extLst>
                    <a:ext uri="{FF2B5EF4-FFF2-40B4-BE49-F238E27FC236}">
                      <a16:creationId xmlns:a16="http://schemas.microsoft.com/office/drawing/2014/main" id="{13BF4221-4D78-44E0-278F-900465B6208B}"/>
                    </a:ext>
                  </a:extLst>
                </p:cNvPr>
                <p:cNvSpPr/>
                <p:nvPr/>
              </p:nvSpPr>
              <p:spPr bwMode="auto">
                <a:xfrm>
                  <a:off x="4358592" y="4185431"/>
                  <a:ext cx="864000" cy="504000"/>
                </a:xfrm>
                <a:prstGeom prst="ellipse">
                  <a:avLst/>
                </a:prstGeom>
                <a:solidFill>
                  <a:srgbClr val="FF0000"/>
                </a:solid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algn="ctr" eaLnBrk="0" hangingPunct="0"/>
                  <a:r>
                    <a:rPr lang="en-US" sz="1800" b="1" dirty="0">
                      <a:solidFill>
                        <a:schemeClr val="bg1"/>
                      </a:solidFill>
                      <a:latin typeface="Calibri" panose="020F0502020204030204" pitchFamily="34" charset="0"/>
                      <a:cs typeface="Arial"/>
                    </a:rPr>
                    <a:t>RB</a:t>
                  </a:r>
                  <a:endParaRPr lang="en-US" sz="1800" dirty="0">
                    <a:solidFill>
                      <a:schemeClr val="bg1"/>
                    </a:solidFill>
                    <a:latin typeface="Calibri" panose="020F0502020204030204" pitchFamily="34" charset="0"/>
                    <a:cs typeface="Arial"/>
                  </a:endParaRPr>
                </a:p>
              </p:txBody>
            </p:sp>
            <p:sp>
              <p:nvSpPr>
                <p:cNvPr id="24" name="Oval 23">
                  <a:extLst>
                    <a:ext uri="{FF2B5EF4-FFF2-40B4-BE49-F238E27FC236}">
                      <a16:creationId xmlns:a16="http://schemas.microsoft.com/office/drawing/2014/main" id="{FE1C0A53-B8AA-5E13-3FC7-5C47653D704B}"/>
                    </a:ext>
                  </a:extLst>
                </p:cNvPr>
                <p:cNvSpPr/>
                <p:nvPr/>
              </p:nvSpPr>
              <p:spPr>
                <a:xfrm>
                  <a:off x="4400129" y="4469049"/>
                  <a:ext cx="216000" cy="216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b="1" i="1" dirty="0">
                      <a:solidFill>
                        <a:schemeClr val="tx1"/>
                      </a:solidFill>
                      <a:latin typeface="Calibri" panose="020F0502020204030204" pitchFamily="34" charset="0"/>
                    </a:rPr>
                    <a:t>P</a:t>
                  </a:r>
                </a:p>
              </p:txBody>
            </p:sp>
            <p:sp>
              <p:nvSpPr>
                <p:cNvPr id="25" name="Oval 24">
                  <a:extLst>
                    <a:ext uri="{FF2B5EF4-FFF2-40B4-BE49-F238E27FC236}">
                      <a16:creationId xmlns:a16="http://schemas.microsoft.com/office/drawing/2014/main" id="{9CA978F4-7D41-A42E-68AC-8C41869EC0E7}"/>
                    </a:ext>
                  </a:extLst>
                </p:cNvPr>
                <p:cNvSpPr/>
                <p:nvPr/>
              </p:nvSpPr>
              <p:spPr>
                <a:xfrm>
                  <a:off x="4375668" y="4165627"/>
                  <a:ext cx="216000" cy="216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200" b="1" i="1" dirty="0">
                      <a:solidFill>
                        <a:schemeClr val="tx1"/>
                      </a:solidFill>
                      <a:latin typeface="Calibri" panose="020F0502020204030204" pitchFamily="34" charset="0"/>
                    </a:rPr>
                    <a:t>P</a:t>
                  </a:r>
                </a:p>
              </p:txBody>
            </p:sp>
          </p:grpSp>
          <p:cxnSp>
            <p:nvCxnSpPr>
              <p:cNvPr id="21" name="Straight Arrow Connector 20">
                <a:extLst>
                  <a:ext uri="{FF2B5EF4-FFF2-40B4-BE49-F238E27FC236}">
                    <a16:creationId xmlns:a16="http://schemas.microsoft.com/office/drawing/2014/main" id="{BE11B325-3243-2C39-7E0D-0F55AC69393F}"/>
                  </a:ext>
                </a:extLst>
              </p:cNvPr>
              <p:cNvCxnSpPr>
                <a:cxnSpLocks/>
                <a:endCxn id="22" idx="0"/>
              </p:cNvCxnSpPr>
              <p:nvPr/>
            </p:nvCxnSpPr>
            <p:spPr>
              <a:xfrm flipH="1">
                <a:off x="5523063" y="3928315"/>
                <a:ext cx="9390" cy="1165445"/>
              </a:xfrm>
              <a:prstGeom prst="straightConnector1">
                <a:avLst/>
              </a:prstGeom>
              <a:ln w="762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grpSp>
      <p:sp>
        <p:nvSpPr>
          <p:cNvPr id="42" name="Moon 41">
            <a:extLst>
              <a:ext uri="{FF2B5EF4-FFF2-40B4-BE49-F238E27FC236}">
                <a16:creationId xmlns:a16="http://schemas.microsoft.com/office/drawing/2014/main" id="{4E0798AC-E0B2-C8EE-F01E-75D4072BB128}"/>
              </a:ext>
            </a:extLst>
          </p:cNvPr>
          <p:cNvSpPr/>
          <p:nvPr/>
        </p:nvSpPr>
        <p:spPr>
          <a:xfrm rot="5400000">
            <a:off x="6576353" y="3845817"/>
            <a:ext cx="1652622" cy="1426447"/>
          </a:xfrm>
          <a:prstGeom prst="moon">
            <a:avLst>
              <a:gd name="adj" fmla="val 73867"/>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Cyclin D1</a:t>
            </a:r>
          </a:p>
        </p:txBody>
      </p:sp>
      <p:sp>
        <p:nvSpPr>
          <p:cNvPr id="19" name="Multiply 18">
            <a:extLst>
              <a:ext uri="{FF2B5EF4-FFF2-40B4-BE49-F238E27FC236}">
                <a16:creationId xmlns:a16="http://schemas.microsoft.com/office/drawing/2014/main" id="{0AE3839F-8597-FBCD-8AED-4814E0A9B45E}"/>
              </a:ext>
            </a:extLst>
          </p:cNvPr>
          <p:cNvSpPr/>
          <p:nvPr/>
        </p:nvSpPr>
        <p:spPr>
          <a:xfrm>
            <a:off x="7981156" y="4652867"/>
            <a:ext cx="872934" cy="724718"/>
          </a:xfrm>
          <a:prstGeom prst="mathMultiply">
            <a:avLst/>
          </a:prstGeom>
          <a:solidFill>
            <a:srgbClr val="FF0000"/>
          </a:solidFill>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C3147C17-7543-AB82-A51B-7F367AFAA35C}"/>
              </a:ext>
            </a:extLst>
          </p:cNvPr>
          <p:cNvSpPr/>
          <p:nvPr/>
        </p:nvSpPr>
        <p:spPr bwMode="auto">
          <a:xfrm>
            <a:off x="7781031" y="4392516"/>
            <a:ext cx="549161" cy="339359"/>
          </a:xfrm>
          <a:prstGeom prst="ellipse">
            <a:avLst/>
          </a:prstGeom>
          <a:solidFill>
            <a:srgbClr val="008000"/>
          </a:solidFill>
          <a:ln>
            <a:solidFill>
              <a:srgbClr val="00800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a:latin typeface="Calibri" panose="020F0502020204030204" pitchFamily="34" charset="0"/>
              </a:rPr>
              <a:t>E2F</a:t>
            </a:r>
          </a:p>
        </p:txBody>
      </p:sp>
      <p:sp>
        <p:nvSpPr>
          <p:cNvPr id="43" name="Oval 42">
            <a:extLst>
              <a:ext uri="{FF2B5EF4-FFF2-40B4-BE49-F238E27FC236}">
                <a16:creationId xmlns:a16="http://schemas.microsoft.com/office/drawing/2014/main" id="{E5F7A092-C8DC-351D-6571-D6D397714E71}"/>
              </a:ext>
            </a:extLst>
          </p:cNvPr>
          <p:cNvSpPr/>
          <p:nvPr/>
        </p:nvSpPr>
        <p:spPr bwMode="auto">
          <a:xfrm>
            <a:off x="7937885" y="3905296"/>
            <a:ext cx="549161" cy="339359"/>
          </a:xfrm>
          <a:prstGeom prst="ellipse">
            <a:avLst/>
          </a:prstGeom>
          <a:solidFill>
            <a:srgbClr val="008000"/>
          </a:solidFill>
          <a:ln>
            <a:solidFill>
              <a:srgbClr val="00800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a:latin typeface="Calibri" panose="020F0502020204030204" pitchFamily="34" charset="0"/>
              </a:rPr>
              <a:t>E2F</a:t>
            </a:r>
          </a:p>
        </p:txBody>
      </p:sp>
      <p:pic>
        <p:nvPicPr>
          <p:cNvPr id="45" name="Picture 44">
            <a:extLst>
              <a:ext uri="{FF2B5EF4-FFF2-40B4-BE49-F238E27FC236}">
                <a16:creationId xmlns:a16="http://schemas.microsoft.com/office/drawing/2014/main" id="{A0DE4F93-4C3F-01D9-6F4D-39881E603F94}"/>
              </a:ext>
            </a:extLst>
          </p:cNvPr>
          <p:cNvPicPr>
            <a:picLocks noChangeAspect="1"/>
          </p:cNvPicPr>
          <p:nvPr/>
        </p:nvPicPr>
        <p:blipFill>
          <a:blip r:embed="rId7"/>
          <a:stretch>
            <a:fillRect/>
          </a:stretch>
        </p:blipFill>
        <p:spPr>
          <a:xfrm>
            <a:off x="10940735" y="2224484"/>
            <a:ext cx="1231900" cy="1638300"/>
          </a:xfrm>
          <a:prstGeom prst="rect">
            <a:avLst/>
          </a:prstGeom>
        </p:spPr>
      </p:pic>
      <p:sp>
        <p:nvSpPr>
          <p:cNvPr id="46" name="TextBox 45">
            <a:extLst>
              <a:ext uri="{FF2B5EF4-FFF2-40B4-BE49-F238E27FC236}">
                <a16:creationId xmlns:a16="http://schemas.microsoft.com/office/drawing/2014/main" id="{F2572EB5-9D84-60B7-A88E-B55A849BBC4C}"/>
              </a:ext>
            </a:extLst>
          </p:cNvPr>
          <p:cNvSpPr txBox="1"/>
          <p:nvPr/>
        </p:nvSpPr>
        <p:spPr>
          <a:xfrm>
            <a:off x="8411476" y="2714377"/>
            <a:ext cx="2505885" cy="584775"/>
          </a:xfrm>
          <a:prstGeom prst="rect">
            <a:avLst/>
          </a:prstGeom>
          <a:solidFill>
            <a:schemeClr val="bg1"/>
          </a:solidFill>
          <a:ln>
            <a:solidFill>
              <a:srgbClr val="FF0000"/>
            </a:solidFill>
          </a:ln>
        </p:spPr>
        <p:txBody>
          <a:bodyPr wrap="square" rtlCol="0">
            <a:spAutoFit/>
          </a:bodyPr>
          <a:lstStyle/>
          <a:p>
            <a:pPr algn="ctr"/>
            <a:r>
              <a:rPr lang="en-US" sz="1600" b="1" dirty="0">
                <a:solidFill>
                  <a:srgbClr val="FF0000"/>
                </a:solidFill>
                <a:latin typeface="Arial" panose="020B0604020202020204" pitchFamily="34" charset="0"/>
                <a:cs typeface="Arial" panose="020B0604020202020204" pitchFamily="34" charset="0"/>
              </a:rPr>
              <a:t>CKD 4/6 INHIBITORS </a:t>
            </a:r>
          </a:p>
          <a:p>
            <a:pPr algn="ctr"/>
            <a:r>
              <a:rPr lang="en-US" sz="1600" b="1" dirty="0">
                <a:solidFill>
                  <a:srgbClr val="FF0000"/>
                </a:solidFill>
                <a:latin typeface="Arial" panose="020B0604020202020204" pitchFamily="34" charset="0"/>
                <a:cs typeface="Arial" panose="020B0604020202020204" pitchFamily="34" charset="0"/>
              </a:rPr>
              <a:t>BRAKE PEDAL</a:t>
            </a:r>
          </a:p>
        </p:txBody>
      </p:sp>
      <p:cxnSp>
        <p:nvCxnSpPr>
          <p:cNvPr id="50" name="Straight Connector 49">
            <a:extLst>
              <a:ext uri="{FF2B5EF4-FFF2-40B4-BE49-F238E27FC236}">
                <a16:creationId xmlns:a16="http://schemas.microsoft.com/office/drawing/2014/main" id="{A7EAD77D-5753-3E34-6A16-90041F86B070}"/>
              </a:ext>
            </a:extLst>
          </p:cNvPr>
          <p:cNvCxnSpPr>
            <a:cxnSpLocks/>
          </p:cNvCxnSpPr>
          <p:nvPr/>
        </p:nvCxnSpPr>
        <p:spPr>
          <a:xfrm flipH="1">
            <a:off x="8645817" y="3364764"/>
            <a:ext cx="1288218" cy="1719327"/>
          </a:xfrm>
          <a:prstGeom prst="line">
            <a:avLst/>
          </a:prstGeom>
          <a:ln w="762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65" name="Oval 64">
            <a:extLst>
              <a:ext uri="{FF2B5EF4-FFF2-40B4-BE49-F238E27FC236}">
                <a16:creationId xmlns:a16="http://schemas.microsoft.com/office/drawing/2014/main" id="{07CC7C1C-19F3-AC8F-5E9F-F96EB5056150}"/>
              </a:ext>
            </a:extLst>
          </p:cNvPr>
          <p:cNvSpPr/>
          <p:nvPr/>
        </p:nvSpPr>
        <p:spPr bwMode="auto">
          <a:xfrm>
            <a:off x="9314102" y="4542312"/>
            <a:ext cx="879912" cy="498056"/>
          </a:xfrm>
          <a:prstGeom prst="ellipse">
            <a:avLst/>
          </a:prstGeom>
          <a:solidFill>
            <a:srgbClr val="FF0000"/>
          </a:solid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algn="ctr" eaLnBrk="0" hangingPunct="0"/>
            <a:r>
              <a:rPr lang="en-US" sz="2000" b="1" dirty="0">
                <a:solidFill>
                  <a:schemeClr val="bg1"/>
                </a:solidFill>
                <a:latin typeface="Calibri" panose="020F0502020204030204" pitchFamily="34" charset="0"/>
                <a:cs typeface="Arial"/>
              </a:rPr>
              <a:t>RB</a:t>
            </a:r>
            <a:endParaRPr lang="en-US" sz="2000" dirty="0">
              <a:solidFill>
                <a:schemeClr val="bg1"/>
              </a:solidFill>
              <a:latin typeface="Calibri" panose="020F0502020204030204" pitchFamily="34" charset="0"/>
              <a:cs typeface="Arial"/>
            </a:endParaRPr>
          </a:p>
        </p:txBody>
      </p:sp>
      <p:sp>
        <p:nvSpPr>
          <p:cNvPr id="66" name="Oval 65">
            <a:extLst>
              <a:ext uri="{FF2B5EF4-FFF2-40B4-BE49-F238E27FC236}">
                <a16:creationId xmlns:a16="http://schemas.microsoft.com/office/drawing/2014/main" id="{4DAB5864-53D0-4C58-6E5A-A35ECB3A28C2}"/>
              </a:ext>
            </a:extLst>
          </p:cNvPr>
          <p:cNvSpPr/>
          <p:nvPr/>
        </p:nvSpPr>
        <p:spPr bwMode="auto">
          <a:xfrm>
            <a:off x="9395215" y="4226261"/>
            <a:ext cx="549161" cy="339359"/>
          </a:xfrm>
          <a:prstGeom prst="ellipse">
            <a:avLst/>
          </a:prstGeom>
          <a:solidFill>
            <a:srgbClr val="008000"/>
          </a:solidFill>
          <a:ln>
            <a:solidFill>
              <a:srgbClr val="00800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a:latin typeface="Calibri" panose="020F0502020204030204" pitchFamily="34" charset="0"/>
              </a:rPr>
              <a:t>E2F</a:t>
            </a:r>
          </a:p>
        </p:txBody>
      </p:sp>
      <p:sp>
        <p:nvSpPr>
          <p:cNvPr id="67" name="Oval 66">
            <a:extLst>
              <a:ext uri="{FF2B5EF4-FFF2-40B4-BE49-F238E27FC236}">
                <a16:creationId xmlns:a16="http://schemas.microsoft.com/office/drawing/2014/main" id="{6130C9C4-40C8-3A3A-0D16-AD23E0A98625}"/>
              </a:ext>
            </a:extLst>
          </p:cNvPr>
          <p:cNvSpPr/>
          <p:nvPr/>
        </p:nvSpPr>
        <p:spPr bwMode="auto">
          <a:xfrm>
            <a:off x="9010166" y="4763461"/>
            <a:ext cx="593977" cy="339359"/>
          </a:xfrm>
          <a:prstGeom prst="ellipse">
            <a:avLst/>
          </a:prstGeom>
          <a:solidFill>
            <a:srgbClr val="008000"/>
          </a:solidFill>
          <a:ln>
            <a:solidFill>
              <a:srgbClr val="00800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a:latin typeface="Calibri" panose="020F0502020204030204" pitchFamily="34" charset="0"/>
              </a:rPr>
              <a:t>E2F</a:t>
            </a:r>
          </a:p>
        </p:txBody>
      </p:sp>
      <p:sp>
        <p:nvSpPr>
          <p:cNvPr id="68" name="Oval 67">
            <a:extLst>
              <a:ext uri="{FF2B5EF4-FFF2-40B4-BE49-F238E27FC236}">
                <a16:creationId xmlns:a16="http://schemas.microsoft.com/office/drawing/2014/main" id="{61931C90-3D0C-9CB0-2017-E327C56C6219}"/>
              </a:ext>
            </a:extLst>
          </p:cNvPr>
          <p:cNvSpPr/>
          <p:nvPr/>
        </p:nvSpPr>
        <p:spPr bwMode="auto">
          <a:xfrm>
            <a:off x="9761094" y="4914411"/>
            <a:ext cx="549161" cy="339359"/>
          </a:xfrm>
          <a:prstGeom prst="ellipse">
            <a:avLst/>
          </a:prstGeom>
          <a:solidFill>
            <a:srgbClr val="008000"/>
          </a:solidFill>
          <a:ln>
            <a:solidFill>
              <a:srgbClr val="008000"/>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a:latin typeface="Calibri" panose="020F0502020204030204" pitchFamily="34" charset="0"/>
              </a:rPr>
              <a:t>E2F</a:t>
            </a:r>
          </a:p>
        </p:txBody>
      </p:sp>
      <p:sp>
        <p:nvSpPr>
          <p:cNvPr id="7" name="Rectangle 6">
            <a:extLst>
              <a:ext uri="{FF2B5EF4-FFF2-40B4-BE49-F238E27FC236}">
                <a16:creationId xmlns:a16="http://schemas.microsoft.com/office/drawing/2014/main" id="{013330EB-D83D-16CC-01C2-B8E53C88556C}"/>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66537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6F61C-5451-594D-8457-3BEB41B6A696}"/>
              </a:ext>
            </a:extLst>
          </p:cNvPr>
          <p:cNvSpPr>
            <a:spLocks noGrp="1"/>
          </p:cNvSpPr>
          <p:nvPr>
            <p:ph type="title"/>
          </p:nvPr>
        </p:nvSpPr>
        <p:spPr>
          <a:xfrm>
            <a:off x="0" y="445210"/>
            <a:ext cx="12115800" cy="307777"/>
          </a:xfrm>
        </p:spPr>
        <p:txBody>
          <a:bodyPr>
            <a:normAutofit fontScale="90000"/>
          </a:bodyPr>
          <a:lstStyle/>
          <a:p>
            <a:r>
              <a:rPr lang="en-US" sz="2800" b="1" dirty="0"/>
              <a:t>Summary of Characteristics and Adverse Effects of CDK4/6 Inhibitors</a:t>
            </a:r>
          </a:p>
        </p:txBody>
      </p:sp>
      <p:graphicFrame>
        <p:nvGraphicFramePr>
          <p:cNvPr id="3" name="Table 2">
            <a:extLst>
              <a:ext uri="{FF2B5EF4-FFF2-40B4-BE49-F238E27FC236}">
                <a16:creationId xmlns:a16="http://schemas.microsoft.com/office/drawing/2014/main" id="{1071BE1D-F6CD-9B40-9515-ADCCC90C17E2}"/>
              </a:ext>
            </a:extLst>
          </p:cNvPr>
          <p:cNvGraphicFramePr>
            <a:graphicFrameLocks noGrp="1"/>
          </p:cNvGraphicFramePr>
          <p:nvPr>
            <p:extLst>
              <p:ext uri="{D42A27DB-BD31-4B8C-83A1-F6EECF244321}">
                <p14:modId xmlns:p14="http://schemas.microsoft.com/office/powerpoint/2010/main" val="3083093415"/>
              </p:ext>
            </p:extLst>
          </p:nvPr>
        </p:nvGraphicFramePr>
        <p:xfrm>
          <a:off x="228600" y="871967"/>
          <a:ext cx="11734799" cy="5762592"/>
        </p:xfrm>
        <a:graphic>
          <a:graphicData uri="http://schemas.openxmlformats.org/drawingml/2006/table">
            <a:tbl>
              <a:tblPr firstRow="1" bandRow="1">
                <a:tableStyleId>{616DA210-FB5B-4158-B5E0-FEB733F419BA}</a:tableStyleId>
              </a:tblPr>
              <a:tblGrid>
                <a:gridCol w="2650236">
                  <a:extLst>
                    <a:ext uri="{9D8B030D-6E8A-4147-A177-3AD203B41FA5}">
                      <a16:colId xmlns:a16="http://schemas.microsoft.com/office/drawing/2014/main" val="3454874528"/>
                    </a:ext>
                  </a:extLst>
                </a:gridCol>
                <a:gridCol w="3180946">
                  <a:extLst>
                    <a:ext uri="{9D8B030D-6E8A-4147-A177-3AD203B41FA5}">
                      <a16:colId xmlns:a16="http://schemas.microsoft.com/office/drawing/2014/main" val="4080558947"/>
                    </a:ext>
                  </a:extLst>
                </a:gridCol>
                <a:gridCol w="2898140">
                  <a:extLst>
                    <a:ext uri="{9D8B030D-6E8A-4147-A177-3AD203B41FA5}">
                      <a16:colId xmlns:a16="http://schemas.microsoft.com/office/drawing/2014/main" val="2291478219"/>
                    </a:ext>
                  </a:extLst>
                </a:gridCol>
                <a:gridCol w="3005477">
                  <a:extLst>
                    <a:ext uri="{9D8B030D-6E8A-4147-A177-3AD203B41FA5}">
                      <a16:colId xmlns:a16="http://schemas.microsoft.com/office/drawing/2014/main" val="1383212673"/>
                    </a:ext>
                  </a:extLst>
                </a:gridCol>
              </a:tblGrid>
              <a:tr h="322013">
                <a:tc>
                  <a:txBody>
                    <a:bodyPr/>
                    <a:lstStyle/>
                    <a:p>
                      <a:endParaRPr lang="en-US" sz="16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2000" dirty="0">
                          <a:solidFill>
                            <a:srgbClr val="C00000"/>
                          </a:solidFill>
                        </a:rPr>
                        <a:t>Palbociclib</a:t>
                      </a:r>
                      <a:endParaRPr lang="en-US" sz="2000" dirty="0">
                        <a:solidFill>
                          <a:srgbClr val="C00000"/>
                        </a:solidFill>
                        <a:latin typeface="Arial" panose="020B0604020202020204" pitchFamily="34" charset="0"/>
                        <a:cs typeface="Arial" panose="020B0604020202020204" pitchFamily="34" charset="0"/>
                      </a:endParaRPr>
                    </a:p>
                  </a:txBody>
                  <a:tcPr marL="83977" marR="83977" marT="41988" marB="41988"/>
                </a:tc>
                <a:tc>
                  <a:txBody>
                    <a:bodyPr/>
                    <a:lstStyle/>
                    <a:p>
                      <a:pPr algn="ctr"/>
                      <a:r>
                        <a:rPr lang="en-US" sz="2000" dirty="0">
                          <a:solidFill>
                            <a:srgbClr val="C00000"/>
                          </a:solidFill>
                        </a:rPr>
                        <a:t>Ribociclib</a:t>
                      </a:r>
                      <a:endParaRPr lang="en-US" sz="2000" dirty="0">
                        <a:solidFill>
                          <a:srgbClr val="C00000"/>
                        </a:solidFill>
                        <a:latin typeface="Arial" panose="020B0604020202020204" pitchFamily="34" charset="0"/>
                        <a:cs typeface="Arial" panose="020B0604020202020204" pitchFamily="34" charset="0"/>
                      </a:endParaRPr>
                    </a:p>
                  </a:txBody>
                  <a:tcPr marL="83977" marR="83977" marT="41988" marB="41988"/>
                </a:tc>
                <a:tc>
                  <a:txBody>
                    <a:bodyPr/>
                    <a:lstStyle/>
                    <a:p>
                      <a:pPr algn="ctr"/>
                      <a:r>
                        <a:rPr lang="en-US" sz="2000" dirty="0">
                          <a:solidFill>
                            <a:srgbClr val="C00000"/>
                          </a:solidFill>
                        </a:rPr>
                        <a:t>Abemaciclib</a:t>
                      </a:r>
                      <a:endParaRPr lang="en-US" sz="2000" dirty="0">
                        <a:solidFill>
                          <a:srgbClr val="C00000"/>
                        </a:solidFill>
                        <a:latin typeface="Arial" panose="020B0604020202020204" pitchFamily="34" charset="0"/>
                        <a:cs typeface="Arial" panose="020B0604020202020204" pitchFamily="34" charset="0"/>
                      </a:endParaRPr>
                    </a:p>
                  </a:txBody>
                  <a:tcPr marL="83977" marR="83977" marT="41988" marB="41988"/>
                </a:tc>
                <a:extLst>
                  <a:ext uri="{0D108BD9-81ED-4DB2-BD59-A6C34878D82A}">
                    <a16:rowId xmlns:a16="http://schemas.microsoft.com/office/drawing/2014/main" val="4026391131"/>
                  </a:ext>
                </a:extLst>
              </a:tr>
              <a:tr h="621418">
                <a:tc>
                  <a:txBody>
                    <a:bodyPr/>
                    <a:lstStyle/>
                    <a:p>
                      <a:r>
                        <a:rPr lang="en-US" sz="1800" dirty="0"/>
                        <a:t>Dose/Schedule</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2000" dirty="0"/>
                        <a:t>125 mg QD </a:t>
                      </a:r>
                    </a:p>
                    <a:p>
                      <a:pPr algn="ctr"/>
                      <a:r>
                        <a:rPr lang="en-US" sz="2000" dirty="0"/>
                        <a:t>x 21/28 days</a:t>
                      </a:r>
                      <a:endParaRPr lang="en-US" sz="20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2000" dirty="0"/>
                        <a:t>600 mg QD </a:t>
                      </a:r>
                    </a:p>
                    <a:p>
                      <a:pPr algn="ctr"/>
                      <a:r>
                        <a:rPr lang="en-US" sz="2000" dirty="0"/>
                        <a:t>x 21/28 days</a:t>
                      </a:r>
                      <a:endParaRPr lang="en-US" sz="20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2000" dirty="0"/>
                        <a:t>150 mg BID </a:t>
                      </a:r>
                    </a:p>
                    <a:p>
                      <a:pPr algn="ctr"/>
                      <a:r>
                        <a:rPr lang="en-US" sz="2000" dirty="0"/>
                        <a:t>continuous</a:t>
                      </a:r>
                      <a:endParaRPr lang="en-US" sz="2000" dirty="0">
                        <a:latin typeface="Arial" panose="020B0604020202020204" pitchFamily="34" charset="0"/>
                        <a:cs typeface="Arial" panose="020B0604020202020204" pitchFamily="34" charset="0"/>
                      </a:endParaRPr>
                    </a:p>
                  </a:txBody>
                  <a:tcPr marL="83977" marR="83977" marT="41988" marB="41988"/>
                </a:tc>
                <a:extLst>
                  <a:ext uri="{0D108BD9-81ED-4DB2-BD59-A6C34878D82A}">
                    <a16:rowId xmlns:a16="http://schemas.microsoft.com/office/drawing/2014/main" val="360207365"/>
                  </a:ext>
                </a:extLst>
              </a:tr>
              <a:tr h="351954">
                <a:tc>
                  <a:txBody>
                    <a:bodyPr/>
                    <a:lstStyle/>
                    <a:p>
                      <a:r>
                        <a:rPr lang="en-US" sz="1800" dirty="0">
                          <a:latin typeface="Arial" panose="020B0604020202020204" pitchFamily="34" charset="0"/>
                          <a:cs typeface="Arial" panose="020B0604020202020204" pitchFamily="34" charset="0"/>
                        </a:rPr>
                        <a:t>Efficacy </a:t>
                      </a:r>
                    </a:p>
                  </a:txBody>
                  <a:tcPr marL="83977" marR="83977" marT="41988" marB="41988"/>
                </a:tc>
                <a:tc>
                  <a:txBody>
                    <a:bodyPr/>
                    <a:lstStyle/>
                    <a:p>
                      <a:pPr algn="ctr"/>
                      <a:r>
                        <a:rPr lang="en-US" sz="1800" dirty="0">
                          <a:latin typeface="Arial" panose="020B0604020202020204" pitchFamily="34" charset="0"/>
                          <a:cs typeface="Arial" panose="020B0604020202020204" pitchFamily="34" charset="0"/>
                        </a:rPr>
                        <a:t>ORR, PFS</a:t>
                      </a:r>
                    </a:p>
                  </a:txBody>
                  <a:tcPr marL="83977" marR="83977" marT="41988" marB="41988"/>
                </a:tc>
                <a:tc>
                  <a:txBody>
                    <a:bodyPr/>
                    <a:lstStyle/>
                    <a:p>
                      <a:pPr algn="ctr"/>
                      <a:r>
                        <a:rPr lang="en-US" sz="1800" dirty="0">
                          <a:latin typeface="Arial" panose="020B0604020202020204" pitchFamily="34" charset="0"/>
                          <a:cs typeface="Arial" panose="020B0604020202020204" pitchFamily="34" charset="0"/>
                        </a:rPr>
                        <a:t>ORR, PFS, OS</a:t>
                      </a:r>
                    </a:p>
                  </a:txBody>
                  <a:tcPr marL="83977" marR="83977" marT="41988" marB="41988"/>
                </a:tc>
                <a:tc>
                  <a:txBody>
                    <a:bodyPr/>
                    <a:lstStyle/>
                    <a:p>
                      <a:pPr algn="ctr"/>
                      <a:r>
                        <a:rPr lang="en-US" sz="1800" dirty="0">
                          <a:latin typeface="Arial" panose="020B0604020202020204" pitchFamily="34" charset="0"/>
                          <a:cs typeface="Arial" panose="020B0604020202020204" pitchFamily="34" charset="0"/>
                        </a:rPr>
                        <a:t>OFS, PFS, OS</a:t>
                      </a:r>
                    </a:p>
                  </a:txBody>
                  <a:tcPr marL="83977" marR="83977" marT="41988" marB="41988"/>
                </a:tc>
                <a:extLst>
                  <a:ext uri="{0D108BD9-81ED-4DB2-BD59-A6C34878D82A}">
                    <a16:rowId xmlns:a16="http://schemas.microsoft.com/office/drawing/2014/main" val="367747924"/>
                  </a:ext>
                </a:extLst>
              </a:tr>
              <a:tr h="351954">
                <a:tc>
                  <a:txBody>
                    <a:bodyPr/>
                    <a:lstStyle/>
                    <a:p>
                      <a:r>
                        <a:rPr lang="en-US" sz="1800" dirty="0">
                          <a:latin typeface="Arial" panose="020B0604020202020204" pitchFamily="34" charset="0"/>
                          <a:cs typeface="Arial" panose="020B0604020202020204" pitchFamily="34" charset="0"/>
                        </a:rPr>
                        <a:t>Toxicity </a:t>
                      </a:r>
                    </a:p>
                  </a:txBody>
                  <a:tcPr marL="83977" marR="83977" marT="41988" marB="41988"/>
                </a:tc>
                <a:tc>
                  <a:txBody>
                    <a:bodyPr/>
                    <a:lstStyle/>
                    <a:p>
                      <a:pPr algn="ctr"/>
                      <a:r>
                        <a:rPr lang="en-US" sz="1800" dirty="0">
                          <a:latin typeface="Arial" panose="020B0604020202020204" pitchFamily="34" charset="0"/>
                          <a:cs typeface="Arial" panose="020B0604020202020204" pitchFamily="34" charset="0"/>
                        </a:rPr>
                        <a:t> </a:t>
                      </a:r>
                    </a:p>
                  </a:txBody>
                  <a:tcPr marL="83977" marR="83977" marT="41988" marB="41988"/>
                </a:tc>
                <a:tc>
                  <a:txBody>
                    <a:bodyPr/>
                    <a:lstStyle/>
                    <a:p>
                      <a:pPr algn="ct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endParaRPr lang="en-US" sz="1800" dirty="0">
                        <a:latin typeface="Arial" panose="020B0604020202020204" pitchFamily="34" charset="0"/>
                        <a:cs typeface="Arial" panose="020B0604020202020204" pitchFamily="34" charset="0"/>
                      </a:endParaRPr>
                    </a:p>
                  </a:txBody>
                  <a:tcPr marL="83977" marR="83977" marT="41988" marB="41988"/>
                </a:tc>
                <a:extLst>
                  <a:ext uri="{0D108BD9-81ED-4DB2-BD59-A6C34878D82A}">
                    <a16:rowId xmlns:a16="http://schemas.microsoft.com/office/drawing/2014/main" val="1423226450"/>
                  </a:ext>
                </a:extLst>
              </a:tr>
              <a:tr h="351954">
                <a:tc>
                  <a:txBody>
                    <a:bodyPr/>
                    <a:lstStyle/>
                    <a:p>
                      <a:pPr marL="285750" indent="-285750">
                        <a:buFont typeface="Arial" panose="020B0604020202020204" pitchFamily="34" charset="0"/>
                        <a:buChar char="•"/>
                      </a:pPr>
                      <a:r>
                        <a:rPr lang="en-US" sz="1800" dirty="0"/>
                        <a:t>Neutropenia</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83977" marR="83977" marT="41988" marB="41988"/>
                </a:tc>
                <a:extLst>
                  <a:ext uri="{0D108BD9-81ED-4DB2-BD59-A6C34878D82A}">
                    <a16:rowId xmlns:a16="http://schemas.microsoft.com/office/drawing/2014/main" val="1583587252"/>
                  </a:ext>
                </a:extLst>
              </a:tr>
              <a:tr h="351954">
                <a:tc>
                  <a:txBody>
                    <a:bodyPr/>
                    <a:lstStyle/>
                    <a:p>
                      <a:pPr marL="285750" indent="-285750">
                        <a:buFont typeface="Arial" panose="020B0604020202020204" pitchFamily="34" charset="0"/>
                        <a:buChar char="•"/>
                      </a:pPr>
                      <a:r>
                        <a:rPr lang="en-US" sz="1800" dirty="0"/>
                        <a:t>Nausea</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83977" marR="83977" marT="41988" marB="41988"/>
                </a:tc>
                <a:extLst>
                  <a:ext uri="{0D108BD9-81ED-4DB2-BD59-A6C34878D82A}">
                    <a16:rowId xmlns:a16="http://schemas.microsoft.com/office/drawing/2014/main" val="2619047002"/>
                  </a:ext>
                </a:extLst>
              </a:tr>
              <a:tr h="351954">
                <a:tc>
                  <a:txBody>
                    <a:bodyPr/>
                    <a:lstStyle/>
                    <a:p>
                      <a:pPr marL="285750" indent="-285750">
                        <a:buFont typeface="Arial" panose="020B0604020202020204" pitchFamily="34" charset="0"/>
                        <a:buChar char="•"/>
                      </a:pPr>
                      <a:r>
                        <a:rPr lang="en-US" sz="1800" dirty="0"/>
                        <a:t>Diarrhea</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83977" marR="83977" marT="41988" marB="41988"/>
                </a:tc>
                <a:extLst>
                  <a:ext uri="{0D108BD9-81ED-4DB2-BD59-A6C34878D82A}">
                    <a16:rowId xmlns:a16="http://schemas.microsoft.com/office/drawing/2014/main" val="3244887669"/>
                  </a:ext>
                </a:extLst>
              </a:tr>
              <a:tr h="351954">
                <a:tc>
                  <a:txBody>
                    <a:bodyPr/>
                    <a:lstStyle/>
                    <a:p>
                      <a:pPr marL="285750" indent="-285750">
                        <a:buFont typeface="Arial" panose="020B0604020202020204" pitchFamily="34" charset="0"/>
                        <a:buChar char="•"/>
                      </a:pPr>
                      <a:r>
                        <a:rPr lang="en-US" sz="1800" dirty="0"/>
                        <a:t>Transaminase elevation</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83977" marR="83977" marT="41988" marB="41988"/>
                </a:tc>
                <a:extLst>
                  <a:ext uri="{0D108BD9-81ED-4DB2-BD59-A6C34878D82A}">
                    <a16:rowId xmlns:a16="http://schemas.microsoft.com/office/drawing/2014/main" val="3807584774"/>
                  </a:ext>
                </a:extLst>
              </a:tr>
              <a:tr h="351954">
                <a:tc>
                  <a:txBody>
                    <a:bodyPr/>
                    <a:lstStyle/>
                    <a:p>
                      <a:pPr marL="285750" indent="-285750">
                        <a:buFont typeface="Arial" panose="020B0604020202020204" pitchFamily="34" charset="0"/>
                        <a:buChar char="•"/>
                      </a:pPr>
                      <a:r>
                        <a:rPr lang="en-US" sz="1800" dirty="0"/>
                        <a:t>Creatinine elevation</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83977" marR="83977" marT="41988" marB="41988"/>
                </a:tc>
                <a:extLst>
                  <a:ext uri="{0D108BD9-81ED-4DB2-BD59-A6C34878D82A}">
                    <a16:rowId xmlns:a16="http://schemas.microsoft.com/office/drawing/2014/main" val="1918625234"/>
                  </a:ext>
                </a:extLst>
              </a:tr>
              <a:tr h="351954">
                <a:tc>
                  <a:txBody>
                    <a:bodyPr/>
                    <a:lstStyle/>
                    <a:p>
                      <a:pPr marL="285750" indent="-285750">
                        <a:buFont typeface="Arial" panose="020B0604020202020204" pitchFamily="34" charset="0"/>
                        <a:buChar char="•"/>
                      </a:pPr>
                      <a:r>
                        <a:rPr lang="en-US" sz="1800" dirty="0"/>
                        <a:t>QT prolongation</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1800" dirty="0"/>
                        <a:t>+</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endParaRPr lang="en-US" sz="1800" dirty="0">
                        <a:latin typeface="Arial" panose="020B0604020202020204" pitchFamily="34" charset="0"/>
                        <a:cs typeface="Arial" panose="020B0604020202020204" pitchFamily="34" charset="0"/>
                      </a:endParaRPr>
                    </a:p>
                  </a:txBody>
                  <a:tcPr marL="83977" marR="83977" marT="41988" marB="41988"/>
                </a:tc>
                <a:extLst>
                  <a:ext uri="{0D108BD9-81ED-4DB2-BD59-A6C34878D82A}">
                    <a16:rowId xmlns:a16="http://schemas.microsoft.com/office/drawing/2014/main" val="1601147795"/>
                  </a:ext>
                </a:extLst>
              </a:tr>
              <a:tr h="351954">
                <a:tc>
                  <a:txBody>
                    <a:bodyPr/>
                    <a:lstStyle/>
                    <a:p>
                      <a:r>
                        <a:rPr lang="en-US" sz="1800" dirty="0"/>
                        <a:t>Tamoxifen interaction</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1800" dirty="0"/>
                        <a:t>No</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1800" dirty="0"/>
                        <a:t>Yes</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r>
                        <a:rPr lang="en-US" sz="1800" dirty="0"/>
                        <a:t>No</a:t>
                      </a:r>
                      <a:endParaRPr lang="en-US" sz="1800" dirty="0">
                        <a:latin typeface="Arial" panose="020B0604020202020204" pitchFamily="34" charset="0"/>
                        <a:cs typeface="Arial" panose="020B0604020202020204" pitchFamily="34" charset="0"/>
                      </a:endParaRPr>
                    </a:p>
                  </a:txBody>
                  <a:tcPr marL="83977" marR="83977" marT="41988" marB="41988"/>
                </a:tc>
                <a:extLst>
                  <a:ext uri="{0D108BD9-81ED-4DB2-BD59-A6C34878D82A}">
                    <a16:rowId xmlns:a16="http://schemas.microsoft.com/office/drawing/2014/main" val="3395827727"/>
                  </a:ext>
                </a:extLst>
              </a:tr>
              <a:tr h="1429810">
                <a:tc>
                  <a:txBody>
                    <a:bodyPr/>
                    <a:lstStyle/>
                    <a:p>
                      <a:r>
                        <a:rPr lang="en-US" sz="1800" dirty="0"/>
                        <a:t>Dose modification </a:t>
                      </a:r>
                    </a:p>
                    <a:p>
                      <a:r>
                        <a:rPr lang="en-US" sz="1800" dirty="0"/>
                        <a:t>   Reduction</a:t>
                      </a:r>
                    </a:p>
                    <a:p>
                      <a:r>
                        <a:rPr lang="en-US" sz="1800" dirty="0"/>
                        <a:t>   Interruption</a:t>
                      </a:r>
                    </a:p>
                    <a:p>
                      <a:r>
                        <a:rPr lang="en-US" sz="1800" dirty="0"/>
                        <a:t>   Discontinuation</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endParaRPr lang="en-US" sz="1800" dirty="0"/>
                    </a:p>
                    <a:p>
                      <a:pPr algn="ctr"/>
                      <a:r>
                        <a:rPr lang="en-US" sz="1800" dirty="0"/>
                        <a:t>36% vs 1%</a:t>
                      </a:r>
                    </a:p>
                    <a:p>
                      <a:pPr algn="ctr"/>
                      <a:r>
                        <a:rPr lang="en-US" sz="1800" dirty="0"/>
                        <a:t>70% vs. 42%</a:t>
                      </a:r>
                    </a:p>
                    <a:p>
                      <a:pPr algn="ctr"/>
                      <a:r>
                        <a:rPr lang="en-US" sz="1800" dirty="0">
                          <a:solidFill>
                            <a:srgbClr val="FF0000"/>
                          </a:solidFill>
                        </a:rPr>
                        <a:t>10% vs. 6%</a:t>
                      </a:r>
                    </a:p>
                    <a:p>
                      <a:pPr algn="ctr"/>
                      <a:r>
                        <a:rPr lang="en-US" sz="1800" dirty="0"/>
                        <a:t>(Paloma2)</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endParaRPr lang="en-US" sz="1800" dirty="0"/>
                    </a:p>
                    <a:p>
                      <a:pPr algn="ctr"/>
                      <a:r>
                        <a:rPr lang="en-US" sz="1800" dirty="0"/>
                        <a:t>54% vs. 7%</a:t>
                      </a:r>
                    </a:p>
                    <a:p>
                      <a:pPr algn="ctr"/>
                      <a:r>
                        <a:rPr lang="en-US" sz="1800" dirty="0"/>
                        <a:t>77% vs. 41%</a:t>
                      </a:r>
                    </a:p>
                    <a:p>
                      <a:pPr algn="ctr"/>
                      <a:r>
                        <a:rPr lang="en-US" sz="1800" dirty="0">
                          <a:solidFill>
                            <a:srgbClr val="FF0000"/>
                          </a:solidFill>
                        </a:rPr>
                        <a:t>8% vs. 2%</a:t>
                      </a:r>
                    </a:p>
                    <a:p>
                      <a:pPr algn="ctr"/>
                      <a:r>
                        <a:rPr lang="en-US" sz="1800" dirty="0"/>
                        <a:t>(Monaleesa2)</a:t>
                      </a:r>
                      <a:endParaRPr lang="en-US" sz="1800" dirty="0">
                        <a:latin typeface="Arial" panose="020B0604020202020204" pitchFamily="34" charset="0"/>
                        <a:cs typeface="Arial" panose="020B0604020202020204" pitchFamily="34" charset="0"/>
                      </a:endParaRPr>
                    </a:p>
                  </a:txBody>
                  <a:tcPr marL="83977" marR="83977" marT="41988" marB="41988"/>
                </a:tc>
                <a:tc>
                  <a:txBody>
                    <a:bodyPr/>
                    <a:lstStyle/>
                    <a:p>
                      <a:pPr algn="ctr"/>
                      <a:endParaRPr lang="en-US" sz="1800" dirty="0"/>
                    </a:p>
                    <a:p>
                      <a:pPr algn="ctr"/>
                      <a:r>
                        <a:rPr lang="en-US" sz="1800" dirty="0"/>
                        <a:t>43% vs. 6%</a:t>
                      </a:r>
                    </a:p>
                    <a:p>
                      <a:pPr algn="ctr"/>
                      <a:r>
                        <a:rPr lang="en-US" sz="1800" dirty="0"/>
                        <a:t>56% vs. 19%</a:t>
                      </a:r>
                    </a:p>
                    <a:p>
                      <a:pPr algn="ctr"/>
                      <a:r>
                        <a:rPr lang="en-US" sz="1800" dirty="0">
                          <a:solidFill>
                            <a:srgbClr val="FF0000"/>
                          </a:solidFill>
                        </a:rPr>
                        <a:t>20% vs. 3%</a:t>
                      </a:r>
                    </a:p>
                    <a:p>
                      <a:pPr algn="ctr"/>
                      <a:r>
                        <a:rPr lang="en-US" sz="1800" dirty="0"/>
                        <a:t>(Monarch3)</a:t>
                      </a:r>
                      <a:endParaRPr lang="en-US" sz="1800" dirty="0">
                        <a:latin typeface="Arial" panose="020B0604020202020204" pitchFamily="34" charset="0"/>
                        <a:cs typeface="Arial" panose="020B0604020202020204" pitchFamily="34" charset="0"/>
                      </a:endParaRPr>
                    </a:p>
                  </a:txBody>
                  <a:tcPr marL="83977" marR="83977" marT="41988" marB="41988"/>
                </a:tc>
                <a:extLst>
                  <a:ext uri="{0D108BD9-81ED-4DB2-BD59-A6C34878D82A}">
                    <a16:rowId xmlns:a16="http://schemas.microsoft.com/office/drawing/2014/main" val="4024365580"/>
                  </a:ext>
                </a:extLst>
              </a:tr>
            </a:tbl>
          </a:graphicData>
        </a:graphic>
      </p:graphicFrame>
      <p:sp>
        <p:nvSpPr>
          <p:cNvPr id="5" name="Rectangle 4">
            <a:extLst>
              <a:ext uri="{FF2B5EF4-FFF2-40B4-BE49-F238E27FC236}">
                <a16:creationId xmlns:a16="http://schemas.microsoft.com/office/drawing/2014/main" id="{619C20CE-3649-2E18-A7B1-942486F2A062}"/>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550562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8A34D-1AA1-133E-FD38-8D3D747217C8}"/>
              </a:ext>
            </a:extLst>
          </p:cNvPr>
          <p:cNvSpPr>
            <a:spLocks noGrp="1"/>
          </p:cNvSpPr>
          <p:nvPr>
            <p:ph type="title"/>
          </p:nvPr>
        </p:nvSpPr>
        <p:spPr>
          <a:xfrm>
            <a:off x="0" y="365592"/>
            <a:ext cx="12192000" cy="1007949"/>
          </a:xfrm>
        </p:spPr>
        <p:txBody>
          <a:bodyPr>
            <a:normAutofit/>
          </a:bodyPr>
          <a:lstStyle/>
          <a:p>
            <a:r>
              <a:rPr lang="en-US" sz="1600" dirty="0">
                <a:effectLst/>
                <a:latin typeface="AdvTT4c3fd98b.B"/>
              </a:rPr>
              <a:t>Final Results of RIGHT Choice: Ribociclib Plus Endocrine Therapy Versus Combination Chemotherapy in Premenopausal Women With Clinically Aggressive Hormone Receptor</a:t>
            </a:r>
            <a:r>
              <a:rPr lang="en-US" sz="1600" dirty="0">
                <a:effectLst/>
                <a:latin typeface="AdvTT4c3fd98b.B+20"/>
              </a:rPr>
              <a:t>–</a:t>
            </a:r>
            <a:r>
              <a:rPr lang="en-US" sz="1600" dirty="0">
                <a:effectLst/>
                <a:latin typeface="AdvTT4c3fd98b.B"/>
              </a:rPr>
              <a:t>Positive/Human Epidermal Growth Factor Receptor 2</a:t>
            </a:r>
            <a:r>
              <a:rPr lang="en-US" sz="1600" dirty="0">
                <a:effectLst/>
                <a:latin typeface="AdvTT4c3fd98b.B+20"/>
              </a:rPr>
              <a:t>–</a:t>
            </a:r>
            <a:r>
              <a:rPr lang="en-US" sz="1600" dirty="0">
                <a:effectLst/>
                <a:latin typeface="AdvTT4c3fd98b.B"/>
              </a:rPr>
              <a:t>Negative Advanced Breast Cancer </a:t>
            </a:r>
            <a:endParaRPr lang="en-US" sz="1600" dirty="0"/>
          </a:p>
        </p:txBody>
      </p:sp>
      <p:pic>
        <p:nvPicPr>
          <p:cNvPr id="3" name="Picture 2">
            <a:extLst>
              <a:ext uri="{FF2B5EF4-FFF2-40B4-BE49-F238E27FC236}">
                <a16:creationId xmlns:a16="http://schemas.microsoft.com/office/drawing/2014/main" id="{0805155A-A6A3-0841-C533-48C9245CE45B}"/>
              </a:ext>
            </a:extLst>
          </p:cNvPr>
          <p:cNvPicPr>
            <a:picLocks noChangeAspect="1"/>
          </p:cNvPicPr>
          <p:nvPr/>
        </p:nvPicPr>
        <p:blipFill>
          <a:blip r:embed="rId2"/>
          <a:stretch>
            <a:fillRect/>
          </a:stretch>
        </p:blipFill>
        <p:spPr>
          <a:xfrm>
            <a:off x="2826933" y="1373542"/>
            <a:ext cx="4685669" cy="4261376"/>
          </a:xfrm>
          <a:prstGeom prst="rect">
            <a:avLst/>
          </a:prstGeom>
        </p:spPr>
      </p:pic>
      <p:pic>
        <p:nvPicPr>
          <p:cNvPr id="4" name="Picture 3">
            <a:extLst>
              <a:ext uri="{FF2B5EF4-FFF2-40B4-BE49-F238E27FC236}">
                <a16:creationId xmlns:a16="http://schemas.microsoft.com/office/drawing/2014/main" id="{4ABAF2D5-52A4-1F48-F214-99396589CAB6}"/>
              </a:ext>
            </a:extLst>
          </p:cNvPr>
          <p:cNvPicPr>
            <a:picLocks noChangeAspect="1"/>
          </p:cNvPicPr>
          <p:nvPr/>
        </p:nvPicPr>
        <p:blipFill>
          <a:blip r:embed="rId3"/>
          <a:stretch>
            <a:fillRect/>
          </a:stretch>
        </p:blipFill>
        <p:spPr>
          <a:xfrm>
            <a:off x="7639608" y="1341760"/>
            <a:ext cx="4448887" cy="4239527"/>
          </a:xfrm>
          <a:prstGeom prst="rect">
            <a:avLst/>
          </a:prstGeom>
        </p:spPr>
      </p:pic>
      <p:sp>
        <p:nvSpPr>
          <p:cNvPr id="5" name="TextBox 4">
            <a:extLst>
              <a:ext uri="{FF2B5EF4-FFF2-40B4-BE49-F238E27FC236}">
                <a16:creationId xmlns:a16="http://schemas.microsoft.com/office/drawing/2014/main" id="{35F1B18C-1274-D500-76BB-52A58777A803}"/>
              </a:ext>
            </a:extLst>
          </p:cNvPr>
          <p:cNvSpPr txBox="1"/>
          <p:nvPr/>
        </p:nvSpPr>
        <p:spPr>
          <a:xfrm>
            <a:off x="6172200" y="6248400"/>
            <a:ext cx="472440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Lu et al. J Clin Oncol 2024 (PMID: 3877199)</a:t>
            </a:r>
            <a:r>
              <a:rPr lang="en-US" sz="1600" b="1"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690F6D0-56AD-ABEA-950A-24CB340B5401}"/>
              </a:ext>
            </a:extLst>
          </p:cNvPr>
          <p:cNvPicPr>
            <a:picLocks noChangeAspect="1"/>
          </p:cNvPicPr>
          <p:nvPr/>
        </p:nvPicPr>
        <p:blipFill>
          <a:blip r:embed="rId4"/>
          <a:stretch>
            <a:fillRect/>
          </a:stretch>
        </p:blipFill>
        <p:spPr>
          <a:xfrm>
            <a:off x="292648" y="5101961"/>
            <a:ext cx="2451100" cy="1498600"/>
          </a:xfrm>
          <a:prstGeom prst="rect">
            <a:avLst/>
          </a:prstGeom>
        </p:spPr>
      </p:pic>
      <p:pic>
        <p:nvPicPr>
          <p:cNvPr id="7" name="Picture 6">
            <a:extLst>
              <a:ext uri="{FF2B5EF4-FFF2-40B4-BE49-F238E27FC236}">
                <a16:creationId xmlns:a16="http://schemas.microsoft.com/office/drawing/2014/main" id="{82C96871-3C29-5C6E-167D-BFF3BB95B7EB}"/>
              </a:ext>
            </a:extLst>
          </p:cNvPr>
          <p:cNvPicPr>
            <a:picLocks noChangeAspect="1"/>
          </p:cNvPicPr>
          <p:nvPr/>
        </p:nvPicPr>
        <p:blipFill>
          <a:blip r:embed="rId5"/>
          <a:stretch>
            <a:fillRect/>
          </a:stretch>
        </p:blipFill>
        <p:spPr>
          <a:xfrm>
            <a:off x="486468" y="1143000"/>
            <a:ext cx="2213459" cy="3916120"/>
          </a:xfrm>
          <a:prstGeom prst="rect">
            <a:avLst/>
          </a:prstGeom>
        </p:spPr>
      </p:pic>
    </p:spTree>
    <p:extLst>
      <p:ext uri="{BB962C8B-B14F-4D97-AF65-F5344CB8AC3E}">
        <p14:creationId xmlns:p14="http://schemas.microsoft.com/office/powerpoint/2010/main" val="41445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ECD667-6870-DE17-4E71-AF18DB8E6722}"/>
              </a:ext>
            </a:extLst>
          </p:cNvPr>
          <p:cNvSpPr>
            <a:spLocks noGrp="1"/>
          </p:cNvSpPr>
          <p:nvPr>
            <p:ph type="title"/>
          </p:nvPr>
        </p:nvSpPr>
        <p:spPr>
          <a:xfrm>
            <a:off x="109477" y="478688"/>
            <a:ext cx="10731799" cy="588112"/>
          </a:xfrm>
        </p:spPr>
        <p:txBody>
          <a:bodyPr>
            <a:normAutofit fontScale="90000"/>
          </a:bodyPr>
          <a:lstStyle/>
          <a:p>
            <a:r>
              <a:rPr lang="en-US" dirty="0"/>
              <a:t>SONIA: Palbociclib for First or Second-Line ET:</a:t>
            </a:r>
            <a:br>
              <a:rPr lang="en-US" dirty="0"/>
            </a:br>
            <a:r>
              <a:rPr lang="en-US" sz="2700" dirty="0">
                <a:solidFill>
                  <a:srgbClr val="C00000"/>
                </a:solidFill>
              </a:rPr>
              <a:t>Evidence favoring use of palbociclib with 2</a:t>
            </a:r>
            <a:r>
              <a:rPr lang="en-US" sz="2700" baseline="30000" dirty="0">
                <a:solidFill>
                  <a:srgbClr val="C00000"/>
                </a:solidFill>
              </a:rPr>
              <a:t>nd</a:t>
            </a:r>
            <a:r>
              <a:rPr lang="en-US" sz="2700" dirty="0">
                <a:solidFill>
                  <a:srgbClr val="C00000"/>
                </a:solidFill>
              </a:rPr>
              <a:t>-line rather than 1</a:t>
            </a:r>
            <a:r>
              <a:rPr lang="en-US" sz="2700" baseline="30000" dirty="0">
                <a:solidFill>
                  <a:srgbClr val="C00000"/>
                </a:solidFill>
              </a:rPr>
              <a:t>st</a:t>
            </a:r>
            <a:r>
              <a:rPr lang="en-US" sz="2700" dirty="0">
                <a:solidFill>
                  <a:srgbClr val="C00000"/>
                </a:solidFill>
              </a:rPr>
              <a:t>-line ET</a:t>
            </a:r>
          </a:p>
        </p:txBody>
      </p:sp>
      <p:pic>
        <p:nvPicPr>
          <p:cNvPr id="6" name="Picture 5">
            <a:extLst>
              <a:ext uri="{FF2B5EF4-FFF2-40B4-BE49-F238E27FC236}">
                <a16:creationId xmlns:a16="http://schemas.microsoft.com/office/drawing/2014/main" id="{4E34FBF0-03F4-03A0-9FB0-C33C4D6098C6}"/>
              </a:ext>
            </a:extLst>
          </p:cNvPr>
          <p:cNvPicPr>
            <a:picLocks noChangeAspect="1"/>
          </p:cNvPicPr>
          <p:nvPr/>
        </p:nvPicPr>
        <p:blipFill>
          <a:blip r:embed="rId2"/>
          <a:stretch>
            <a:fillRect/>
          </a:stretch>
        </p:blipFill>
        <p:spPr>
          <a:xfrm>
            <a:off x="109478" y="1185534"/>
            <a:ext cx="5637189" cy="1676400"/>
          </a:xfrm>
          <a:prstGeom prst="rect">
            <a:avLst/>
          </a:prstGeom>
        </p:spPr>
      </p:pic>
      <p:pic>
        <p:nvPicPr>
          <p:cNvPr id="7" name="Picture 6">
            <a:extLst>
              <a:ext uri="{FF2B5EF4-FFF2-40B4-BE49-F238E27FC236}">
                <a16:creationId xmlns:a16="http://schemas.microsoft.com/office/drawing/2014/main" id="{83FC303F-108D-F4FF-EFAF-F8DEDF677818}"/>
              </a:ext>
            </a:extLst>
          </p:cNvPr>
          <p:cNvPicPr>
            <a:picLocks noChangeAspect="1"/>
          </p:cNvPicPr>
          <p:nvPr/>
        </p:nvPicPr>
        <p:blipFill>
          <a:blip r:embed="rId3"/>
          <a:stretch>
            <a:fillRect/>
          </a:stretch>
        </p:blipFill>
        <p:spPr>
          <a:xfrm>
            <a:off x="5825111" y="1633099"/>
            <a:ext cx="2987947" cy="2504029"/>
          </a:xfrm>
          <a:prstGeom prst="rect">
            <a:avLst/>
          </a:prstGeom>
        </p:spPr>
      </p:pic>
      <p:pic>
        <p:nvPicPr>
          <p:cNvPr id="8" name="Picture 7">
            <a:extLst>
              <a:ext uri="{FF2B5EF4-FFF2-40B4-BE49-F238E27FC236}">
                <a16:creationId xmlns:a16="http://schemas.microsoft.com/office/drawing/2014/main" id="{7182D025-BD5A-4D92-67EC-4BE8857E912E}"/>
              </a:ext>
            </a:extLst>
          </p:cNvPr>
          <p:cNvPicPr>
            <a:picLocks noChangeAspect="1"/>
          </p:cNvPicPr>
          <p:nvPr/>
        </p:nvPicPr>
        <p:blipFill>
          <a:blip r:embed="rId4"/>
          <a:stretch>
            <a:fillRect/>
          </a:stretch>
        </p:blipFill>
        <p:spPr>
          <a:xfrm>
            <a:off x="109477" y="2888653"/>
            <a:ext cx="5637189" cy="3396714"/>
          </a:xfrm>
          <a:prstGeom prst="rect">
            <a:avLst/>
          </a:prstGeom>
        </p:spPr>
      </p:pic>
      <p:sp>
        <p:nvSpPr>
          <p:cNvPr id="9" name="TextBox 8">
            <a:extLst>
              <a:ext uri="{FF2B5EF4-FFF2-40B4-BE49-F238E27FC236}">
                <a16:creationId xmlns:a16="http://schemas.microsoft.com/office/drawing/2014/main" id="{8B9D1109-2E02-60B2-7E42-D7A5BBE2789D}"/>
              </a:ext>
            </a:extLst>
          </p:cNvPr>
          <p:cNvSpPr txBox="1"/>
          <p:nvPr/>
        </p:nvSpPr>
        <p:spPr>
          <a:xfrm>
            <a:off x="5746666" y="4161709"/>
            <a:ext cx="6415277" cy="2123658"/>
          </a:xfrm>
          <a:prstGeom prst="rect">
            <a:avLst/>
          </a:prstGeom>
          <a:noFill/>
          <a:ln>
            <a:solidFill>
              <a:srgbClr val="C00000"/>
            </a:solidFill>
          </a:ln>
        </p:spPr>
        <p:txBody>
          <a:bodyPr wrap="square" rtlCol="0">
            <a:spAutoFit/>
          </a:bodyPr>
          <a:lstStyle/>
          <a:p>
            <a:pPr marL="171450" indent="-171450">
              <a:buFont typeface="Arial" panose="020B0604020202020204" pitchFamily="34" charset="0"/>
              <a:buChar char="•"/>
            </a:pPr>
            <a:r>
              <a:rPr lang="en-US" sz="1200" b="1" u="sng" dirty="0">
                <a:solidFill>
                  <a:srgbClr val="C00000"/>
                </a:solidFill>
                <a:latin typeface="Arial" panose="020B0604020202020204" pitchFamily="34" charset="0"/>
                <a:cs typeface="Arial" panose="020B0604020202020204" pitchFamily="34" charset="0"/>
              </a:rPr>
              <a:t>Comparison of 1</a:t>
            </a:r>
            <a:r>
              <a:rPr lang="en-US" sz="1200" b="1" u="sng" baseline="30000" dirty="0">
                <a:solidFill>
                  <a:srgbClr val="C00000"/>
                </a:solidFill>
                <a:latin typeface="Arial" panose="020B0604020202020204" pitchFamily="34" charset="0"/>
                <a:cs typeface="Arial" panose="020B0604020202020204" pitchFamily="34" charset="0"/>
              </a:rPr>
              <a:t>st</a:t>
            </a:r>
            <a:r>
              <a:rPr lang="en-US" sz="1200" b="1" u="sng" dirty="0">
                <a:solidFill>
                  <a:srgbClr val="C00000"/>
                </a:solidFill>
                <a:latin typeface="Arial" panose="020B0604020202020204" pitchFamily="34" charset="0"/>
                <a:cs typeface="Arial" panose="020B0604020202020204" pitchFamily="34" charset="0"/>
              </a:rPr>
              <a:t> vs. 2</a:t>
            </a:r>
            <a:r>
              <a:rPr lang="en-US" sz="1200" b="1" u="sng" baseline="30000" dirty="0">
                <a:solidFill>
                  <a:srgbClr val="C00000"/>
                </a:solidFill>
                <a:latin typeface="Arial" panose="020B0604020202020204" pitchFamily="34" charset="0"/>
                <a:cs typeface="Arial" panose="020B0604020202020204" pitchFamily="34" charset="0"/>
              </a:rPr>
              <a:t>nd</a:t>
            </a:r>
            <a:r>
              <a:rPr lang="en-US" sz="1200" b="1" u="sng" dirty="0">
                <a:solidFill>
                  <a:srgbClr val="C00000"/>
                </a:solidFill>
                <a:latin typeface="Arial" panose="020B0604020202020204" pitchFamily="34" charset="0"/>
                <a:cs typeface="Arial" panose="020B0604020202020204" pitchFamily="34" charset="0"/>
              </a:rPr>
              <a:t>-line palbociclib </a:t>
            </a:r>
          </a:p>
          <a:p>
            <a:pPr marL="628650" lvl="1" indent="-171450">
              <a:buFont typeface="Arial" panose="020B0604020202020204" pitchFamily="34" charset="0"/>
              <a:buChar char="•"/>
            </a:pPr>
            <a:r>
              <a:rPr lang="en-US" sz="1200" dirty="0">
                <a:solidFill>
                  <a:srgbClr val="C00000"/>
                </a:solidFill>
                <a:latin typeface="Arial" panose="020B0604020202020204" pitchFamily="34" charset="0"/>
                <a:cs typeface="Arial" panose="020B0604020202020204" pitchFamily="34" charset="0"/>
              </a:rPr>
              <a:t>Primary endpoint – PFS2 </a:t>
            </a:r>
          </a:p>
          <a:p>
            <a:pPr marL="1085850" lvl="2"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Median 31.0 vs. 26.8 mo. (HR 0.87, 95% CI [0.74, 1.03]; P = .10) </a:t>
            </a:r>
          </a:p>
          <a:p>
            <a:pPr marL="628650" lvl="1" indent="-171450">
              <a:buFont typeface="Arial" panose="020B0604020202020204" pitchFamily="34" charset="0"/>
              <a:buChar char="•"/>
            </a:pPr>
            <a:r>
              <a:rPr lang="en-US" sz="1200" dirty="0">
                <a:solidFill>
                  <a:srgbClr val="C00000"/>
                </a:solidFill>
                <a:latin typeface="Arial" panose="020B0604020202020204" pitchFamily="34" charset="0"/>
                <a:cs typeface="Arial" panose="020B0604020202020204" pitchFamily="34" charset="0"/>
              </a:rPr>
              <a:t>Secondary endpoint – Overall Survival </a:t>
            </a:r>
          </a:p>
          <a:p>
            <a:pPr marL="1085850" lvl="2"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Median 45.9 vs. 53.7 mo. (HR 0.98, 95% CI [0.80, 1.20]; P = .83).</a:t>
            </a:r>
          </a:p>
          <a:p>
            <a:pPr marL="628650" lvl="1" indent="-171450">
              <a:buFont typeface="Arial" panose="020B0604020202020204" pitchFamily="34" charset="0"/>
              <a:buChar char="•"/>
            </a:pPr>
            <a:r>
              <a:rPr lang="en-US" sz="1200" dirty="0">
                <a:solidFill>
                  <a:srgbClr val="C00000"/>
                </a:solidFill>
                <a:latin typeface="Arial" panose="020B0604020202020204" pitchFamily="34" charset="0"/>
                <a:cs typeface="Arial" panose="020B0604020202020204" pitchFamily="34" charset="0"/>
              </a:rPr>
              <a:t>Other findings:</a:t>
            </a:r>
          </a:p>
          <a:p>
            <a:pPr marL="1085850" lvl="2"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Longer duration of palbociclib: 24.6 vs. 8.1 months</a:t>
            </a:r>
          </a:p>
          <a:p>
            <a:pPr marL="1085850" lvl="2"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$200K higher drug expenditure</a:t>
            </a:r>
          </a:p>
          <a:p>
            <a:pPr marL="1085850" lvl="2"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1.7-fold more &gt;/= grade 3 adverse events</a:t>
            </a:r>
          </a:p>
          <a:p>
            <a:pPr marL="1085850" lvl="2"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Improved PFS1 - Median 24.7 vs. 16.1 (HR 0.59, [95% CI 0.51-0.69, p&lt;0.0001)</a:t>
            </a:r>
            <a:endParaRPr lang="en-US" sz="1200" dirty="0"/>
          </a:p>
        </p:txBody>
      </p:sp>
      <p:sp>
        <p:nvSpPr>
          <p:cNvPr id="10" name="TextBox 9">
            <a:extLst>
              <a:ext uri="{FF2B5EF4-FFF2-40B4-BE49-F238E27FC236}">
                <a16:creationId xmlns:a16="http://schemas.microsoft.com/office/drawing/2014/main" id="{2FE3B0DF-4844-8A0D-8C33-00443809796A}"/>
              </a:ext>
            </a:extLst>
          </p:cNvPr>
          <p:cNvSpPr txBox="1"/>
          <p:nvPr/>
        </p:nvSpPr>
        <p:spPr>
          <a:xfrm>
            <a:off x="1066800" y="1231163"/>
            <a:ext cx="2895600"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Median followup 37.3 months </a:t>
            </a:r>
          </a:p>
        </p:txBody>
      </p:sp>
      <p:sp>
        <p:nvSpPr>
          <p:cNvPr id="11" name="TextBox 10">
            <a:extLst>
              <a:ext uri="{FF2B5EF4-FFF2-40B4-BE49-F238E27FC236}">
                <a16:creationId xmlns:a16="http://schemas.microsoft.com/office/drawing/2014/main" id="{E1C7857A-E34B-CD7D-A5F8-75DCD80D93DA}"/>
              </a:ext>
            </a:extLst>
          </p:cNvPr>
          <p:cNvSpPr txBox="1"/>
          <p:nvPr/>
        </p:nvSpPr>
        <p:spPr>
          <a:xfrm>
            <a:off x="5803442" y="6285367"/>
            <a:ext cx="555035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Sonke et al. ASCO 2023 (DOI: 10.1200/JCO.2023.41.17_suppl.LBA1000)</a:t>
            </a:r>
          </a:p>
        </p:txBody>
      </p:sp>
      <p:pic>
        <p:nvPicPr>
          <p:cNvPr id="12" name="Picture 11">
            <a:extLst>
              <a:ext uri="{FF2B5EF4-FFF2-40B4-BE49-F238E27FC236}">
                <a16:creationId xmlns:a16="http://schemas.microsoft.com/office/drawing/2014/main" id="{26013C10-0A9D-4130-5A6B-9E1FB8ADAE12}"/>
              </a:ext>
            </a:extLst>
          </p:cNvPr>
          <p:cNvPicPr>
            <a:picLocks noChangeAspect="1"/>
          </p:cNvPicPr>
          <p:nvPr/>
        </p:nvPicPr>
        <p:blipFill>
          <a:blip r:embed="rId5"/>
          <a:stretch>
            <a:fillRect/>
          </a:stretch>
        </p:blipFill>
        <p:spPr>
          <a:xfrm>
            <a:off x="8891502" y="1600200"/>
            <a:ext cx="2935807" cy="2552700"/>
          </a:xfrm>
          <a:prstGeom prst="rect">
            <a:avLst/>
          </a:prstGeom>
        </p:spPr>
      </p:pic>
      <p:sp>
        <p:nvSpPr>
          <p:cNvPr id="2" name="Rectangle 1">
            <a:extLst>
              <a:ext uri="{FF2B5EF4-FFF2-40B4-BE49-F238E27FC236}">
                <a16:creationId xmlns:a16="http://schemas.microsoft.com/office/drawing/2014/main" id="{9FC8F93A-EF1E-BFF2-229B-661F72806C21}"/>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314069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538245-8B6E-7E0C-B09F-5F07B9E16C82}"/>
              </a:ext>
            </a:extLst>
          </p:cNvPr>
          <p:cNvSpPr>
            <a:spLocks noGrp="1"/>
          </p:cNvSpPr>
          <p:nvPr>
            <p:ph type="title"/>
          </p:nvPr>
        </p:nvSpPr>
        <p:spPr>
          <a:xfrm>
            <a:off x="838200" y="518977"/>
            <a:ext cx="10515600" cy="471623"/>
          </a:xfrm>
        </p:spPr>
        <p:txBody>
          <a:bodyPr>
            <a:normAutofit fontScale="90000"/>
          </a:bodyPr>
          <a:lstStyle/>
          <a:p>
            <a:r>
              <a:rPr lang="en-US" dirty="0"/>
              <a:t>Themes</a:t>
            </a:r>
          </a:p>
        </p:txBody>
      </p:sp>
      <p:sp>
        <p:nvSpPr>
          <p:cNvPr id="5" name="Content Placeholder 4">
            <a:extLst>
              <a:ext uri="{FF2B5EF4-FFF2-40B4-BE49-F238E27FC236}">
                <a16:creationId xmlns:a16="http://schemas.microsoft.com/office/drawing/2014/main" id="{458C5F43-9CAC-80C7-68AC-95DBB984A40E}"/>
              </a:ext>
            </a:extLst>
          </p:cNvPr>
          <p:cNvSpPr>
            <a:spLocks noGrp="1"/>
          </p:cNvSpPr>
          <p:nvPr>
            <p:ph idx="1"/>
          </p:nvPr>
        </p:nvSpPr>
        <p:spPr>
          <a:xfrm>
            <a:off x="533400" y="1828800"/>
            <a:ext cx="10515600" cy="4905511"/>
          </a:xfrm>
        </p:spPr>
        <p:txBody>
          <a:bodyPr>
            <a:normAutofit/>
          </a:bodyPr>
          <a:lstStyle/>
          <a:p>
            <a:pPr lvl="1"/>
            <a:r>
              <a:rPr lang="en-US" sz="4000" dirty="0">
                <a:latin typeface="Arial" panose="020B0604020202020204" pitchFamily="34" charset="0"/>
                <a:cs typeface="Arial" panose="020B0604020202020204" pitchFamily="34" charset="0"/>
              </a:rPr>
              <a:t>Goals of therapy and monitoring response</a:t>
            </a:r>
          </a:p>
          <a:p>
            <a:pPr lvl="1"/>
            <a:endParaRPr lang="en-US" sz="4000" dirty="0">
              <a:latin typeface="Arial" panose="020B0604020202020204" pitchFamily="34" charset="0"/>
              <a:cs typeface="Arial" panose="020B0604020202020204" pitchFamily="34" charset="0"/>
            </a:endParaRPr>
          </a:p>
          <a:p>
            <a:pPr lvl="1"/>
            <a:r>
              <a:rPr lang="en-US" sz="4000" dirty="0">
                <a:latin typeface="Arial" panose="020B0604020202020204" pitchFamily="34" charset="0"/>
                <a:cs typeface="Arial" panose="020B0604020202020204" pitchFamily="34" charset="0"/>
              </a:rPr>
              <a:t>Understanding mechanisms of action</a:t>
            </a:r>
          </a:p>
          <a:p>
            <a:pPr marL="457200" lvl="1" indent="0">
              <a:buNone/>
            </a:pPr>
            <a:endParaRPr lang="en-US" sz="4000" dirty="0">
              <a:latin typeface="Arial" panose="020B0604020202020204" pitchFamily="34" charset="0"/>
              <a:cs typeface="Arial" panose="020B0604020202020204" pitchFamily="34" charset="0"/>
            </a:endParaRPr>
          </a:p>
          <a:p>
            <a:pPr lvl="1"/>
            <a:r>
              <a:rPr lang="en-US" sz="4000" dirty="0">
                <a:latin typeface="Arial" panose="020B0604020202020204" pitchFamily="34" charset="0"/>
                <a:cs typeface="Arial" panose="020B0604020202020204" pitchFamily="34" charset="0"/>
              </a:rPr>
              <a:t>Mitigation of treatment associated toxicity </a:t>
            </a:r>
          </a:p>
          <a:p>
            <a:pPr lvl="1"/>
            <a:endParaRPr lang="en-US" sz="4000" dirty="0">
              <a:latin typeface="Arial" panose="020B0604020202020204" pitchFamily="34" charset="0"/>
              <a:cs typeface="Arial" panose="020B0604020202020204" pitchFamily="34" charset="0"/>
            </a:endParaRPr>
          </a:p>
          <a:p>
            <a:pPr marL="0" indent="0">
              <a:buNone/>
            </a:pPr>
            <a:endParaRPr lang="en-US" sz="3200"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033207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44A2D4-C077-8775-4EF6-624EAF25D75F}"/>
              </a:ext>
            </a:extLst>
          </p:cNvPr>
          <p:cNvSpPr>
            <a:spLocks noGrp="1"/>
          </p:cNvSpPr>
          <p:nvPr>
            <p:ph type="body" sz="quarter" idx="13"/>
          </p:nvPr>
        </p:nvSpPr>
        <p:spPr>
          <a:xfrm>
            <a:off x="143790" y="1401753"/>
            <a:ext cx="12048210" cy="4854015"/>
          </a:xfrm>
        </p:spPr>
        <p:txBody>
          <a:bodyPr/>
          <a:lstStyle/>
          <a:p>
            <a:r>
              <a:rPr lang="en-US" dirty="0"/>
              <a:t>AI-based ET regimen is preferred for first-line therapy</a:t>
            </a:r>
          </a:p>
          <a:p>
            <a:r>
              <a:rPr lang="en-US" dirty="0"/>
              <a:t>OFS an integral component of therapy for premenopausal women</a:t>
            </a:r>
          </a:p>
          <a:p>
            <a:r>
              <a:rPr lang="en-US" dirty="0"/>
              <a:t>Fulvestrant the ET backbone for second-line/relapse during adjuvant AI therapy</a:t>
            </a:r>
          </a:p>
          <a:p>
            <a:r>
              <a:rPr lang="en-US" dirty="0"/>
              <a:t>Addition of CDK4/6 inhibitors to first- or second-line ET improves PFS, and some (ribociclib, abemaciclib) also improve OS  </a:t>
            </a:r>
          </a:p>
          <a:p>
            <a:r>
              <a:rPr lang="en-US" dirty="0"/>
              <a:t>ET + CDK4/6 inhibitor is an effective alternative than chemotherapy, even if advanced visceral disease</a:t>
            </a:r>
          </a:p>
          <a:p>
            <a:r>
              <a:rPr lang="en-US" dirty="0"/>
              <a:t>ET alone appropriate in certain settings as frontline therapy, or later line therapy in selected patients with </a:t>
            </a:r>
            <a:r>
              <a:rPr lang="en-US" i="1" dirty="0"/>
              <a:t>ESR1 </a:t>
            </a:r>
            <a:r>
              <a:rPr lang="en-US" dirty="0"/>
              <a:t>mutation (eg, elacestrant, imlunestrant, or giradestrant) </a:t>
            </a:r>
          </a:p>
        </p:txBody>
      </p:sp>
      <p:sp>
        <p:nvSpPr>
          <p:cNvPr id="3" name="Title 2">
            <a:extLst>
              <a:ext uri="{FF2B5EF4-FFF2-40B4-BE49-F238E27FC236}">
                <a16:creationId xmlns:a16="http://schemas.microsoft.com/office/drawing/2014/main" id="{F5E29808-3FDC-A2A9-4251-8EB4CAFB8961}"/>
              </a:ext>
            </a:extLst>
          </p:cNvPr>
          <p:cNvSpPr>
            <a:spLocks noGrp="1"/>
          </p:cNvSpPr>
          <p:nvPr>
            <p:ph type="title"/>
          </p:nvPr>
        </p:nvSpPr>
        <p:spPr>
          <a:xfrm>
            <a:off x="355600" y="602232"/>
            <a:ext cx="11412780" cy="553999"/>
          </a:xfrm>
        </p:spPr>
        <p:txBody>
          <a:bodyPr/>
          <a:lstStyle/>
          <a:p>
            <a:r>
              <a:rPr lang="en-US" dirty="0"/>
              <a:t>Take Home Messages:</a:t>
            </a:r>
            <a:br>
              <a:rPr lang="en-US" dirty="0"/>
            </a:br>
            <a:r>
              <a:rPr lang="en-US" dirty="0">
                <a:solidFill>
                  <a:srgbClr val="C00000"/>
                </a:solidFill>
              </a:rPr>
              <a:t>Endocrine Therapy and CDK4/6 Inhibitors for ER+, HER2- MBC</a:t>
            </a:r>
          </a:p>
        </p:txBody>
      </p:sp>
      <p:sp>
        <p:nvSpPr>
          <p:cNvPr id="2" name="Rectangle 1">
            <a:extLst>
              <a:ext uri="{FF2B5EF4-FFF2-40B4-BE49-F238E27FC236}">
                <a16:creationId xmlns:a16="http://schemas.microsoft.com/office/drawing/2014/main" id="{5E1E41BF-3F13-8B5E-4D93-30EC36706DFC}"/>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071162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1682"/>
            <a:ext cx="10515600" cy="884313"/>
          </a:xfrm>
        </p:spPr>
        <p:txBody>
          <a:bodyPr anchor="ctr"/>
          <a:lstStyle/>
          <a:p>
            <a:pPr algn="ctr"/>
            <a:r>
              <a:rPr lang="en-US" sz="3600" b="1" dirty="0">
                <a:solidFill>
                  <a:srgbClr val="002060"/>
                </a:solidFill>
                <a:latin typeface="Arial Narrow" panose="020B0606020202030204" pitchFamily="34" charset="0"/>
              </a:rPr>
              <a:t>Endocrine Therapy Resistance</a:t>
            </a:r>
            <a:endParaRPr lang="en-US" sz="2400" b="1" dirty="0">
              <a:solidFill>
                <a:srgbClr val="FF0000"/>
              </a:solidFill>
              <a:latin typeface="Arial Narrow" panose="020B0606020202030204" pitchFamily="34" charset="0"/>
            </a:endParaRPr>
          </a:p>
        </p:txBody>
      </p:sp>
      <p:grpSp>
        <p:nvGrpSpPr>
          <p:cNvPr id="6" name="Group 5"/>
          <p:cNvGrpSpPr/>
          <p:nvPr/>
        </p:nvGrpSpPr>
        <p:grpSpPr>
          <a:xfrm>
            <a:off x="653517" y="1464276"/>
            <a:ext cx="7042155" cy="4200708"/>
            <a:chOff x="1005819" y="934854"/>
            <a:chExt cx="5878144" cy="3007475"/>
          </a:xfrm>
        </p:grpSpPr>
        <p:sp>
          <p:nvSpPr>
            <p:cNvPr id="9" name="Line 28">
              <a:extLst>
                <a:ext uri="{FF2B5EF4-FFF2-40B4-BE49-F238E27FC236}">
                  <a16:creationId xmlns:a16="http://schemas.microsoft.com/office/drawing/2014/main" id="{584C0FB1-7EFE-414D-B969-41C4C0FAA6E2}"/>
                </a:ext>
              </a:extLst>
            </p:cNvPr>
            <p:cNvSpPr>
              <a:spLocks noChangeShapeType="1"/>
            </p:cNvSpPr>
            <p:nvPr/>
          </p:nvSpPr>
          <p:spPr bwMode="auto">
            <a:xfrm flipV="1">
              <a:off x="3461197" y="1086073"/>
              <a:ext cx="0" cy="2124000"/>
            </a:xfrm>
            <a:prstGeom prst="line">
              <a:avLst/>
            </a:prstGeom>
            <a:noFill/>
            <a:ln w="38100">
              <a:solidFill>
                <a:sysClr val="windowText" lastClr="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defRPr/>
              </a:pPr>
              <a:endParaRPr lang="en-GB" sz="1600" kern="0" dirty="0">
                <a:solidFill>
                  <a:srgbClr val="FFFFFF"/>
                </a:solidFill>
                <a:ea typeface="ＭＳ Ｐゴシック" pitchFamily="34" charset="-128"/>
                <a:cs typeface="Arial"/>
              </a:endParaRPr>
            </a:p>
          </p:txBody>
        </p:sp>
        <p:sp>
          <p:nvSpPr>
            <p:cNvPr id="18" name="Text Box 36">
              <a:extLst>
                <a:ext uri="{FF2B5EF4-FFF2-40B4-BE49-F238E27FC236}">
                  <a16:creationId xmlns:a16="http://schemas.microsoft.com/office/drawing/2014/main" id="{FEC4562E-7361-4F2A-8A96-E221B29E492C}"/>
                </a:ext>
              </a:extLst>
            </p:cNvPr>
            <p:cNvSpPr txBox="1">
              <a:spLocks noChangeArrowheads="1"/>
            </p:cNvSpPr>
            <p:nvPr/>
          </p:nvSpPr>
          <p:spPr bwMode="auto">
            <a:xfrm>
              <a:off x="1053921" y="942845"/>
              <a:ext cx="2320229" cy="28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defTabSz="1625519" eaLnBrk="1" hangingPunct="1">
                <a:defRPr/>
              </a:pPr>
              <a:r>
                <a:rPr lang="en-GB" sz="2000" b="1" kern="0" dirty="0">
                  <a:solidFill>
                    <a:srgbClr val="0070C0"/>
                  </a:solidFill>
                  <a:latin typeface="Arial" panose="020B0604020202020204" pitchFamily="34" charset="0"/>
                  <a:cs typeface="Arial" panose="020B0604020202020204" pitchFamily="34" charset="0"/>
                </a:rPr>
                <a:t>Primary Resistance</a:t>
              </a:r>
            </a:p>
          </p:txBody>
        </p:sp>
        <p:sp>
          <p:nvSpPr>
            <p:cNvPr id="19" name="Rectangle 37">
              <a:extLst>
                <a:ext uri="{FF2B5EF4-FFF2-40B4-BE49-F238E27FC236}">
                  <a16:creationId xmlns:a16="http://schemas.microsoft.com/office/drawing/2014/main" id="{CB6CDAB6-40DB-4E1B-8F31-FCD9EE377083}"/>
                </a:ext>
              </a:extLst>
            </p:cNvPr>
            <p:cNvSpPr>
              <a:spLocks noChangeArrowheads="1"/>
            </p:cNvSpPr>
            <p:nvPr/>
          </p:nvSpPr>
          <p:spPr bwMode="auto">
            <a:xfrm>
              <a:off x="1100789" y="2964308"/>
              <a:ext cx="2368291" cy="511067"/>
            </a:xfrm>
            <a:prstGeom prst="rect">
              <a:avLst/>
            </a:prstGeom>
            <a:solidFill>
              <a:srgbClr val="920000"/>
            </a:solidFill>
            <a:ln>
              <a:noFill/>
            </a:ln>
            <a:scene3d>
              <a:camera prst="orthographicFront"/>
              <a:lightRig rig="threePt" dir="t"/>
            </a:scene3d>
            <a:sp3d>
              <a:bevelT/>
            </a:sp3d>
          </p:spPr>
          <p:txBody>
            <a:bodyPr wrap="none" anchor="ctr"/>
            <a:lstStyle/>
            <a:p>
              <a:pPr algn="ctr" defTabSz="1625519">
                <a:defRPr/>
              </a:pPr>
              <a:r>
                <a:rPr lang="en-GB" sz="2000" b="1" kern="0" dirty="0">
                  <a:solidFill>
                    <a:srgbClr val="FFFFFF"/>
                  </a:solidFill>
                  <a:latin typeface="Arial" panose="020B0604020202020204" pitchFamily="34" charset="0"/>
                  <a:ea typeface="ＭＳ Ｐゴシック" pitchFamily="34" charset="-128"/>
                  <a:cs typeface="Arial" panose="020B0604020202020204" pitchFamily="34" charset="0"/>
                </a:rPr>
                <a:t>Adjuvant;</a:t>
              </a:r>
            </a:p>
            <a:p>
              <a:pPr algn="ctr" defTabSz="1625519">
                <a:defRPr/>
              </a:pPr>
              <a:r>
                <a:rPr lang="en-GB" sz="2000" b="1" kern="0" dirty="0">
                  <a:solidFill>
                    <a:srgbClr val="FFFFFF"/>
                  </a:solidFill>
                  <a:latin typeface="Arial" panose="020B0604020202020204" pitchFamily="34" charset="0"/>
                  <a:ea typeface="ＭＳ Ｐゴシック" pitchFamily="34" charset="-128"/>
                  <a:cs typeface="Arial" panose="020B0604020202020204" pitchFamily="34" charset="0"/>
                </a:rPr>
                <a:t> Relapse &lt; 2 years</a:t>
              </a:r>
            </a:p>
          </p:txBody>
        </p:sp>
        <p:sp>
          <p:nvSpPr>
            <p:cNvPr id="23" name="Line 3">
              <a:extLst>
                <a:ext uri="{FF2B5EF4-FFF2-40B4-BE49-F238E27FC236}">
                  <a16:creationId xmlns:a16="http://schemas.microsoft.com/office/drawing/2014/main" id="{DBE21CFF-1C71-492D-9026-FCC46D2AE163}"/>
                </a:ext>
              </a:extLst>
            </p:cNvPr>
            <p:cNvSpPr>
              <a:spLocks noChangeShapeType="1"/>
            </p:cNvSpPr>
            <p:nvPr/>
          </p:nvSpPr>
          <p:spPr bwMode="auto">
            <a:xfrm>
              <a:off x="1066665" y="3596253"/>
              <a:ext cx="5817298" cy="51797"/>
            </a:xfrm>
            <a:prstGeom prst="line">
              <a:avLst/>
            </a:prstGeom>
            <a:noFill/>
            <a:ln w="3810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defTabSz="1219170">
                <a:defRPr/>
              </a:pPr>
              <a:endParaRPr lang="en-GB" sz="1600" kern="0" dirty="0">
                <a:solidFill>
                  <a:srgbClr val="FFFFFF"/>
                </a:solidFill>
                <a:ea typeface="ＭＳ Ｐゴシック" pitchFamily="34" charset="-128"/>
                <a:cs typeface="Arial"/>
              </a:endParaRPr>
            </a:p>
          </p:txBody>
        </p:sp>
        <p:sp>
          <p:nvSpPr>
            <p:cNvPr id="24" name="Line 7">
              <a:extLst>
                <a:ext uri="{FF2B5EF4-FFF2-40B4-BE49-F238E27FC236}">
                  <a16:creationId xmlns:a16="http://schemas.microsoft.com/office/drawing/2014/main" id="{AAD1CA3A-09D8-48F8-A84F-F78BBF484F19}"/>
                </a:ext>
              </a:extLst>
            </p:cNvPr>
            <p:cNvSpPr>
              <a:spLocks noChangeShapeType="1"/>
            </p:cNvSpPr>
            <p:nvPr/>
          </p:nvSpPr>
          <p:spPr bwMode="auto">
            <a:xfrm>
              <a:off x="1005819" y="3193273"/>
              <a:ext cx="0" cy="92325"/>
            </a:xfrm>
            <a:prstGeom prst="line">
              <a:avLst/>
            </a:prstGeom>
            <a:noFill/>
            <a:ln w="317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defTabSz="1219170">
                <a:defRPr/>
              </a:pPr>
              <a:endParaRPr lang="en-GB" sz="1600" kern="0" dirty="0">
                <a:solidFill>
                  <a:srgbClr val="FFFFFF"/>
                </a:solidFill>
                <a:ea typeface="ＭＳ Ｐゴシック" pitchFamily="34" charset="-128"/>
                <a:cs typeface="Arial"/>
              </a:endParaRPr>
            </a:p>
          </p:txBody>
        </p:sp>
        <p:sp>
          <p:nvSpPr>
            <p:cNvPr id="33" name="Text Box 6">
              <a:extLst>
                <a:ext uri="{FF2B5EF4-FFF2-40B4-BE49-F238E27FC236}">
                  <a16:creationId xmlns:a16="http://schemas.microsoft.com/office/drawing/2014/main" id="{ABD2805F-FC7C-49DB-9DF2-3CF1A98E3132}"/>
                </a:ext>
              </a:extLst>
            </p:cNvPr>
            <p:cNvSpPr txBox="1">
              <a:spLocks noChangeArrowheads="1"/>
            </p:cNvSpPr>
            <p:nvPr/>
          </p:nvSpPr>
          <p:spPr bwMode="auto">
            <a:xfrm>
              <a:off x="2862109" y="3688414"/>
              <a:ext cx="1581813" cy="25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defTabSz="1625519" eaLnBrk="1" hangingPunct="1">
                <a:defRPr/>
              </a:pPr>
              <a:r>
                <a:rPr lang="en-GB" sz="1600" b="1" kern="0" dirty="0">
                  <a:solidFill>
                    <a:prstClr val="black"/>
                  </a:solidFill>
                  <a:latin typeface="+mn-lt"/>
                  <a:cs typeface="Arial" pitchFamily="34" charset="0"/>
                </a:rPr>
                <a:t>Time (years)</a:t>
              </a:r>
            </a:p>
          </p:txBody>
        </p:sp>
        <p:sp>
          <p:nvSpPr>
            <p:cNvPr id="58" name="Text Box 36">
              <a:extLst>
                <a:ext uri="{FF2B5EF4-FFF2-40B4-BE49-F238E27FC236}">
                  <a16:creationId xmlns:a16="http://schemas.microsoft.com/office/drawing/2014/main" id="{FEC4562E-7361-4F2A-8A96-E221B29E492C}"/>
                </a:ext>
              </a:extLst>
            </p:cNvPr>
            <p:cNvSpPr txBox="1">
              <a:spLocks noChangeArrowheads="1"/>
            </p:cNvSpPr>
            <p:nvPr/>
          </p:nvSpPr>
          <p:spPr bwMode="auto">
            <a:xfrm>
              <a:off x="3678747" y="934854"/>
              <a:ext cx="2683577" cy="28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defTabSz="1625519" eaLnBrk="1" hangingPunct="1">
                <a:defRPr/>
              </a:pPr>
              <a:r>
                <a:rPr lang="en-GB" sz="2000" b="1" kern="0" dirty="0">
                  <a:solidFill>
                    <a:srgbClr val="002060"/>
                  </a:solidFill>
                  <a:latin typeface="Arial" panose="020B0604020202020204" pitchFamily="34" charset="0"/>
                  <a:cs typeface="Arial" panose="020B0604020202020204" pitchFamily="34" charset="0"/>
                </a:rPr>
                <a:t>Secondary Resistance</a:t>
              </a:r>
            </a:p>
          </p:txBody>
        </p:sp>
        <p:sp>
          <p:nvSpPr>
            <p:cNvPr id="59" name="Rectangle 23">
              <a:extLst>
                <a:ext uri="{FF2B5EF4-FFF2-40B4-BE49-F238E27FC236}">
                  <a16:creationId xmlns:a16="http://schemas.microsoft.com/office/drawing/2014/main" id="{0B5AE2F3-7000-41A5-91DE-50203123F1C9}"/>
                </a:ext>
              </a:extLst>
            </p:cNvPr>
            <p:cNvSpPr>
              <a:spLocks noChangeArrowheads="1"/>
            </p:cNvSpPr>
            <p:nvPr/>
          </p:nvSpPr>
          <p:spPr bwMode="auto">
            <a:xfrm>
              <a:off x="3513538" y="1353637"/>
              <a:ext cx="3185662" cy="586406"/>
            </a:xfrm>
            <a:prstGeom prst="rect">
              <a:avLst/>
            </a:prstGeom>
            <a:solidFill>
              <a:schemeClr val="tx1"/>
            </a:solidFill>
            <a:ln w="9525">
              <a:noFill/>
              <a:miter lim="800000"/>
              <a:headEnd/>
              <a:tailEnd/>
            </a:ln>
            <a:scene3d>
              <a:camera prst="orthographicFront"/>
              <a:lightRig rig="threePt" dir="t"/>
            </a:scene3d>
            <a:sp3d>
              <a:bevelT/>
            </a:sp3d>
          </p:spPr>
          <p:txBody>
            <a:bodyPr wrap="none" anchor="ctr"/>
            <a:lstStyle/>
            <a:p>
              <a:pPr algn="ctr" defTabSz="1625519">
                <a:defRPr/>
              </a:pPr>
              <a:r>
                <a:rPr lang="en-GB" sz="2000" b="1" i="1" kern="0" dirty="0">
                  <a:solidFill>
                    <a:srgbClr val="FFFF00"/>
                  </a:solidFill>
                  <a:latin typeface="Arial" panose="020B0604020202020204" pitchFamily="34" charset="0"/>
                  <a:ea typeface="ＭＳ Ｐゴシック" pitchFamily="34" charset="-128"/>
                  <a:cs typeface="Arial" panose="020B0604020202020204" pitchFamily="34" charset="0"/>
                </a:rPr>
                <a:t>ESR1, </a:t>
              </a:r>
              <a:r>
                <a:rPr lang="en-GB" sz="2000" b="1" i="1" kern="0" dirty="0">
                  <a:solidFill>
                    <a:schemeClr val="bg2"/>
                  </a:solidFill>
                  <a:latin typeface="Arial" panose="020B0604020202020204" pitchFamily="34" charset="0"/>
                  <a:ea typeface="ＭＳ Ｐゴシック" pitchFamily="34" charset="-128"/>
                  <a:cs typeface="Arial" panose="020B0604020202020204" pitchFamily="34" charset="0"/>
                </a:rPr>
                <a:t>PI3KCA, AKT, PTEN</a:t>
              </a:r>
              <a:r>
                <a:rPr lang="en-GB" sz="2000" b="1" i="1" kern="0" dirty="0">
                  <a:solidFill>
                    <a:prstClr val="white"/>
                  </a:solidFill>
                  <a:latin typeface="Arial" panose="020B0604020202020204" pitchFamily="34" charset="0"/>
                  <a:ea typeface="ＭＳ Ｐゴシック" pitchFamily="34" charset="-128"/>
                  <a:cs typeface="Arial" panose="020B0604020202020204" pitchFamily="34" charset="0"/>
                </a:rPr>
                <a:t>, </a:t>
              </a:r>
            </a:p>
            <a:p>
              <a:pPr algn="ctr" defTabSz="1625519">
                <a:defRPr/>
              </a:pPr>
              <a:r>
                <a:rPr lang="en-GB" sz="2000" b="1" i="1" kern="0" dirty="0">
                  <a:solidFill>
                    <a:prstClr val="white"/>
                  </a:solidFill>
                  <a:latin typeface="Arial" panose="020B0604020202020204" pitchFamily="34" charset="0"/>
                  <a:ea typeface="ＭＳ Ｐゴシック" pitchFamily="34" charset="-128"/>
                  <a:cs typeface="Arial" panose="020B0604020202020204" pitchFamily="34" charset="0"/>
                </a:rPr>
                <a:t>HER2, RB1 </a:t>
              </a:r>
            </a:p>
          </p:txBody>
        </p:sp>
        <p:sp>
          <p:nvSpPr>
            <p:cNvPr id="61" name="Rectangle 37">
              <a:extLst>
                <a:ext uri="{FF2B5EF4-FFF2-40B4-BE49-F238E27FC236}">
                  <a16:creationId xmlns:a16="http://schemas.microsoft.com/office/drawing/2014/main" id="{CB6CDAB6-40DB-4E1B-8F31-FCD9EE377083}"/>
                </a:ext>
              </a:extLst>
            </p:cNvPr>
            <p:cNvSpPr>
              <a:spLocks noChangeArrowheads="1"/>
            </p:cNvSpPr>
            <p:nvPr/>
          </p:nvSpPr>
          <p:spPr bwMode="auto">
            <a:xfrm>
              <a:off x="3572305" y="2970967"/>
              <a:ext cx="3311658" cy="511066"/>
            </a:xfrm>
            <a:prstGeom prst="rect">
              <a:avLst/>
            </a:prstGeom>
            <a:solidFill>
              <a:srgbClr val="920000"/>
            </a:solidFill>
            <a:ln>
              <a:noFill/>
            </a:ln>
            <a:scene3d>
              <a:camera prst="orthographicFront"/>
              <a:lightRig rig="threePt" dir="t"/>
            </a:scene3d>
            <a:sp3d>
              <a:bevelT/>
            </a:sp3d>
          </p:spPr>
          <p:txBody>
            <a:bodyPr wrap="none" anchor="ctr"/>
            <a:lstStyle/>
            <a:p>
              <a:pPr algn="ctr" defTabSz="1625519">
                <a:defRPr/>
              </a:pPr>
              <a:r>
                <a:rPr lang="en-GB" sz="2000" b="1" kern="0" dirty="0">
                  <a:solidFill>
                    <a:srgbClr val="FFFFFF"/>
                  </a:solidFill>
                  <a:latin typeface="Arial" panose="020B0604020202020204" pitchFamily="34" charset="0"/>
                  <a:ea typeface="ＭＳ Ｐゴシック" pitchFamily="34" charset="-128"/>
                  <a:cs typeface="Arial" panose="020B0604020202020204" pitchFamily="34" charset="0"/>
                </a:rPr>
                <a:t>Relapse </a:t>
              </a:r>
              <a:r>
                <a:rPr lang="en-GB" sz="2000" b="1" kern="0" dirty="0">
                  <a:solidFill>
                    <a:prstClr val="white"/>
                  </a:solidFill>
                  <a:latin typeface="Arial" panose="020B0604020202020204" pitchFamily="34" charset="0"/>
                  <a:ea typeface="ＭＳ Ｐゴシック" pitchFamily="34" charset="-128"/>
                  <a:cs typeface="Arial" panose="020B0604020202020204" pitchFamily="34" charset="0"/>
                </a:rPr>
                <a:t>≥</a:t>
              </a:r>
              <a:r>
                <a:rPr lang="en-GB" sz="2000" b="1" kern="0" dirty="0">
                  <a:solidFill>
                    <a:srgbClr val="FFFFFF"/>
                  </a:solidFill>
                  <a:latin typeface="Arial" panose="020B0604020202020204" pitchFamily="34" charset="0"/>
                  <a:ea typeface="ＭＳ Ｐゴシック" pitchFamily="34" charset="-128"/>
                  <a:cs typeface="Arial" panose="020B0604020202020204" pitchFamily="34" charset="0"/>
                </a:rPr>
                <a:t>2 years</a:t>
              </a:r>
            </a:p>
          </p:txBody>
        </p:sp>
        <p:sp>
          <p:nvSpPr>
            <p:cNvPr id="47" name="Rectangle 23">
              <a:extLst>
                <a:ext uri="{FF2B5EF4-FFF2-40B4-BE49-F238E27FC236}">
                  <a16:creationId xmlns:a16="http://schemas.microsoft.com/office/drawing/2014/main" id="{0B5AE2F3-7000-41A5-91DE-50203123F1C9}"/>
                </a:ext>
              </a:extLst>
            </p:cNvPr>
            <p:cNvSpPr>
              <a:spLocks noChangeArrowheads="1"/>
            </p:cNvSpPr>
            <p:nvPr/>
          </p:nvSpPr>
          <p:spPr bwMode="auto">
            <a:xfrm>
              <a:off x="1100789" y="1329116"/>
              <a:ext cx="2273357" cy="1044071"/>
            </a:xfrm>
            <a:prstGeom prst="rect">
              <a:avLst/>
            </a:prstGeom>
            <a:solidFill>
              <a:srgbClr val="0070C0"/>
            </a:solidFill>
            <a:ln w="9525">
              <a:solidFill>
                <a:srgbClr val="0070C0"/>
              </a:solidFill>
              <a:miter lim="800000"/>
              <a:headEnd/>
              <a:tailEnd/>
            </a:ln>
            <a:scene3d>
              <a:camera prst="orthographicFront"/>
              <a:lightRig rig="threePt" dir="t"/>
            </a:scene3d>
            <a:sp3d>
              <a:bevelT/>
            </a:sp3d>
          </p:spPr>
          <p:txBody>
            <a:bodyPr wrap="none" anchor="ctr"/>
            <a:lstStyle/>
            <a:p>
              <a:pPr algn="ctr" defTabSz="1625519">
                <a:defRPr/>
              </a:pPr>
              <a:r>
                <a:rPr lang="en-GB" sz="2000" b="1" i="1" kern="0" dirty="0">
                  <a:solidFill>
                    <a:schemeClr val="bg1"/>
                  </a:solidFill>
                  <a:latin typeface="Arial" panose="020B0604020202020204" pitchFamily="34" charset="0"/>
                  <a:ea typeface="ＭＳ Ｐゴシック" pitchFamily="34" charset="-128"/>
                  <a:cs typeface="Arial" panose="020B0604020202020204" pitchFamily="34" charset="0"/>
                </a:rPr>
                <a:t>PI3KCA, AKT, </a:t>
              </a:r>
            </a:p>
            <a:p>
              <a:pPr algn="ctr" defTabSz="1625519">
                <a:defRPr/>
              </a:pPr>
              <a:r>
                <a:rPr lang="en-GB" sz="2000" b="1" i="1" kern="0" dirty="0">
                  <a:solidFill>
                    <a:schemeClr val="bg1"/>
                  </a:solidFill>
                  <a:latin typeface="Arial" panose="020B0604020202020204" pitchFamily="34" charset="0"/>
                  <a:ea typeface="ＭＳ Ｐゴシック" pitchFamily="34" charset="-128"/>
                  <a:cs typeface="Arial" panose="020B0604020202020204" pitchFamily="34" charset="0"/>
                </a:rPr>
                <a:t>PTEN, TP53 </a:t>
              </a:r>
            </a:p>
            <a:p>
              <a:pPr algn="ctr" defTabSz="1625519">
                <a:defRPr/>
              </a:pPr>
              <a:r>
                <a:rPr lang="en-GB" sz="2000" b="1" i="1" kern="0" dirty="0">
                  <a:solidFill>
                    <a:schemeClr val="bg1"/>
                  </a:solidFill>
                  <a:latin typeface="Arial" panose="020B0604020202020204" pitchFamily="34" charset="0"/>
                  <a:ea typeface="ＭＳ Ｐゴシック" pitchFamily="34" charset="-128"/>
                  <a:cs typeface="Arial" panose="020B0604020202020204" pitchFamily="34" charset="0"/>
                </a:rPr>
                <a:t>CCNE, NF1, </a:t>
              </a:r>
            </a:p>
            <a:p>
              <a:pPr algn="ctr" defTabSz="1625519">
                <a:defRPr/>
              </a:pPr>
              <a:r>
                <a:rPr lang="en-GB" sz="2000" b="1" i="1" kern="0" dirty="0">
                  <a:solidFill>
                    <a:schemeClr val="bg1"/>
                  </a:solidFill>
                  <a:latin typeface="Arial" panose="020B0604020202020204" pitchFamily="34" charset="0"/>
                  <a:ea typeface="ＭＳ Ｐゴシック" pitchFamily="34" charset="-128"/>
                  <a:cs typeface="Arial" panose="020B0604020202020204" pitchFamily="34" charset="0"/>
                </a:rPr>
                <a:t>FGFR1/2, RB1</a:t>
              </a:r>
            </a:p>
          </p:txBody>
        </p:sp>
        <p:sp>
          <p:nvSpPr>
            <p:cNvPr id="7" name="Rechteck 6"/>
            <p:cNvSpPr/>
            <p:nvPr/>
          </p:nvSpPr>
          <p:spPr>
            <a:xfrm>
              <a:off x="1100789" y="2466904"/>
              <a:ext cx="2334781" cy="432326"/>
            </a:xfrm>
            <a:prstGeom prst="rect">
              <a:avLst/>
            </a:prstGeom>
            <a:solidFill>
              <a:srgbClr val="4750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000" b="1" kern="0" dirty="0">
                  <a:solidFill>
                    <a:srgbClr val="FFFFFF"/>
                  </a:solidFill>
                  <a:latin typeface="Arial" panose="020B0604020202020204" pitchFamily="34" charset="0"/>
                  <a:ea typeface="ＭＳ Ｐゴシック" pitchFamily="34" charset="-128"/>
                  <a:cs typeface="Arial" panose="020B0604020202020204" pitchFamily="34" charset="0"/>
                </a:rPr>
                <a:t>Metastatic:</a:t>
              </a:r>
            </a:p>
            <a:p>
              <a:pPr algn="ctr"/>
              <a:r>
                <a:rPr lang="de-AT" sz="2000" b="1" kern="0" dirty="0">
                  <a:solidFill>
                    <a:srgbClr val="FFFFFF"/>
                  </a:solidFill>
                  <a:latin typeface="Arial" panose="020B0604020202020204" pitchFamily="34" charset="0"/>
                  <a:ea typeface="ＭＳ Ｐゴシック" pitchFamily="34" charset="-128"/>
                  <a:cs typeface="Arial" panose="020B0604020202020204" pitchFamily="34" charset="0"/>
                </a:rPr>
                <a:t>PD &lt; 6 months</a:t>
              </a:r>
              <a:endParaRPr lang="en-US" sz="2000" b="1" kern="0" dirty="0">
                <a:solidFill>
                  <a:srgbClr val="FFFFFF"/>
                </a:solidFill>
                <a:latin typeface="Arial" panose="020B0604020202020204" pitchFamily="34" charset="0"/>
                <a:ea typeface="ＭＳ Ｐゴシック" pitchFamily="34" charset="-128"/>
                <a:cs typeface="Arial" panose="020B0604020202020204" pitchFamily="34" charset="0"/>
              </a:endParaRPr>
            </a:p>
          </p:txBody>
        </p:sp>
      </p:grpSp>
      <p:sp>
        <p:nvSpPr>
          <p:cNvPr id="53" name="Text Placeholder 3">
            <a:extLst>
              <a:ext uri="{FF2B5EF4-FFF2-40B4-BE49-F238E27FC236}">
                <a16:creationId xmlns:a16="http://schemas.microsoft.com/office/drawing/2014/main" id="{573CDC43-2A70-4AAA-81B4-E2047B17DC1D}"/>
              </a:ext>
            </a:extLst>
          </p:cNvPr>
          <p:cNvSpPr txBox="1">
            <a:spLocks/>
          </p:cNvSpPr>
          <p:nvPr/>
        </p:nvSpPr>
        <p:spPr>
          <a:xfrm>
            <a:off x="121468" y="6190659"/>
            <a:ext cx="5562601" cy="399032"/>
          </a:xfrm>
          <a:prstGeom prst="rect">
            <a:avLst/>
          </a:prstGeom>
        </p:spPr>
        <p:txBody>
          <a:bodyPr anchor="b" anchorCtr="0"/>
          <a:lstStyle>
            <a:lvl1pPr marL="174625" indent="-174625" algn="l" defTabSz="457200" rtl="0" eaLnBrk="1" latinLnBrk="0" hangingPunct="1">
              <a:spcBef>
                <a:spcPct val="20000"/>
              </a:spcBef>
              <a:buClr>
                <a:schemeClr val="accent1"/>
              </a:buClr>
              <a:buFont typeface="Arial"/>
              <a:buChar char="•"/>
              <a:defRPr sz="1700" kern="1200">
                <a:solidFill>
                  <a:schemeClr val="tx1"/>
                </a:solidFill>
                <a:latin typeface="+mn-lt"/>
                <a:ea typeface="+mn-ea"/>
                <a:cs typeface="+mn-cs"/>
              </a:defRPr>
            </a:lvl1pPr>
            <a:lvl2pPr marL="403225" indent="-228600" algn="l" defTabSz="457200" rtl="0" eaLnBrk="1" latinLnBrk="0" hangingPunct="1">
              <a:spcBef>
                <a:spcPct val="20000"/>
              </a:spcBef>
              <a:buFont typeface="Lucida Grande"/>
              <a:buChar char="-"/>
              <a:defRPr sz="1700" kern="1200">
                <a:solidFill>
                  <a:schemeClr val="tx1"/>
                </a:solidFill>
                <a:latin typeface="+mn-lt"/>
                <a:ea typeface="+mn-ea"/>
                <a:cs typeface="+mn-cs"/>
              </a:defRPr>
            </a:lvl2pPr>
            <a:lvl3pPr marL="630238" indent="-174625" algn="l" defTabSz="457200" rtl="0" eaLnBrk="1" latinLnBrk="0" hangingPunct="1">
              <a:spcBef>
                <a:spcPct val="20000"/>
              </a:spcBef>
              <a:buFont typeface="Arial"/>
              <a:buChar char="•"/>
              <a:defRPr sz="1400" kern="1200">
                <a:solidFill>
                  <a:schemeClr val="tx1"/>
                </a:solidFill>
                <a:latin typeface="+mn-lt"/>
                <a:ea typeface="+mn-ea"/>
                <a:cs typeface="+mn-cs"/>
              </a:defRPr>
            </a:lvl3pPr>
            <a:lvl4pPr marL="796925" indent="-166688" algn="l" defTabSz="457200" rtl="0" eaLnBrk="1" latinLnBrk="0" hangingPunct="1">
              <a:spcBef>
                <a:spcPct val="20000"/>
              </a:spcBef>
              <a:buFont typeface="Arial"/>
              <a:buChar char="•"/>
              <a:defRPr sz="1400" kern="1200">
                <a:solidFill>
                  <a:schemeClr val="tx1"/>
                </a:solidFill>
                <a:latin typeface="+mn-lt"/>
                <a:ea typeface="+mn-ea"/>
                <a:cs typeface="+mn-cs"/>
              </a:defRPr>
            </a:lvl4pPr>
            <a:lvl5pPr marL="971550" indent="-174625"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br>
              <a:rPr lang="en-GB" sz="1200" dirty="0">
                <a:cs typeface="Arial" panose="020B0604020202020204" pitchFamily="34" charset="0"/>
              </a:rPr>
            </a:br>
            <a:r>
              <a:rPr lang="en-GB" sz="1200" dirty="0">
                <a:cs typeface="Arial" panose="020B0604020202020204" pitchFamily="34" charset="0"/>
              </a:rPr>
              <a:t>Created from: Cardoso F, et al. </a:t>
            </a:r>
            <a:r>
              <a:rPr lang="en-GB" sz="1200" i="1" dirty="0">
                <a:cs typeface="Arial" panose="020B0604020202020204" pitchFamily="34" charset="0"/>
              </a:rPr>
              <a:t>Ann Oncol. </a:t>
            </a:r>
            <a:r>
              <a:rPr lang="en-GB" sz="1200" dirty="0">
                <a:cs typeface="Arial" panose="020B0604020202020204" pitchFamily="34" charset="0"/>
              </a:rPr>
              <a:t>2018;29:1634-1657.</a:t>
            </a:r>
          </a:p>
        </p:txBody>
      </p:sp>
      <p:sp>
        <p:nvSpPr>
          <p:cNvPr id="3" name="Rectangle 2">
            <a:extLst>
              <a:ext uri="{FF2B5EF4-FFF2-40B4-BE49-F238E27FC236}">
                <a16:creationId xmlns:a16="http://schemas.microsoft.com/office/drawing/2014/main" id="{288E6675-913E-4FB8-A88A-EBD074A8B958}"/>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pic>
        <p:nvPicPr>
          <p:cNvPr id="4" name="Picture 3">
            <a:extLst>
              <a:ext uri="{FF2B5EF4-FFF2-40B4-BE49-F238E27FC236}">
                <a16:creationId xmlns:a16="http://schemas.microsoft.com/office/drawing/2014/main" id="{165E0463-5F04-6B84-30FC-ACB88C175AEC}"/>
              </a:ext>
            </a:extLst>
          </p:cNvPr>
          <p:cNvPicPr>
            <a:picLocks noChangeAspect="1"/>
          </p:cNvPicPr>
          <p:nvPr/>
        </p:nvPicPr>
        <p:blipFill>
          <a:blip r:embed="rId3"/>
          <a:stretch>
            <a:fillRect/>
          </a:stretch>
        </p:blipFill>
        <p:spPr>
          <a:xfrm>
            <a:off x="7833959" y="2014964"/>
            <a:ext cx="3590748" cy="3057468"/>
          </a:xfrm>
          <a:prstGeom prst="rect">
            <a:avLst/>
          </a:prstGeom>
        </p:spPr>
      </p:pic>
      <p:sp>
        <p:nvSpPr>
          <p:cNvPr id="5" name="Rechteck 6">
            <a:extLst>
              <a:ext uri="{FF2B5EF4-FFF2-40B4-BE49-F238E27FC236}">
                <a16:creationId xmlns:a16="http://schemas.microsoft.com/office/drawing/2014/main" id="{A5833C99-DB13-38FE-1155-CC492D77649F}"/>
              </a:ext>
            </a:extLst>
          </p:cNvPr>
          <p:cNvSpPr/>
          <p:nvPr/>
        </p:nvSpPr>
        <p:spPr>
          <a:xfrm>
            <a:off x="3728228" y="3584406"/>
            <a:ext cx="3942037" cy="603854"/>
          </a:xfrm>
          <a:prstGeom prst="rect">
            <a:avLst/>
          </a:prstGeom>
          <a:solidFill>
            <a:srgbClr val="4750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000" b="1" kern="0" dirty="0">
                <a:solidFill>
                  <a:srgbClr val="FFFFFF"/>
                </a:solidFill>
                <a:latin typeface="Arial" panose="020B0604020202020204" pitchFamily="34" charset="0"/>
                <a:ea typeface="ＭＳ Ｐゴシック" pitchFamily="34" charset="-128"/>
                <a:cs typeface="Arial" panose="020B0604020202020204" pitchFamily="34" charset="0"/>
              </a:rPr>
              <a:t>PD &gt; 6 months</a:t>
            </a:r>
            <a:endParaRPr lang="en-US" sz="2000" b="1" kern="0" dirty="0">
              <a:solidFill>
                <a:srgbClr val="FFFFFF"/>
              </a:solidFill>
              <a:latin typeface="Arial" panose="020B0604020202020204" pitchFamily="34" charset="0"/>
              <a:ea typeface="ＭＳ Ｐゴシック" pitchFamily="34" charset="-128"/>
              <a:cs typeface="Arial" panose="020B0604020202020204" pitchFamily="34" charset="0"/>
            </a:endParaRPr>
          </a:p>
        </p:txBody>
      </p:sp>
      <p:sp>
        <p:nvSpPr>
          <p:cNvPr id="8" name="TextBox 7">
            <a:extLst>
              <a:ext uri="{FF2B5EF4-FFF2-40B4-BE49-F238E27FC236}">
                <a16:creationId xmlns:a16="http://schemas.microsoft.com/office/drawing/2014/main" id="{5B720101-2BCA-2EB8-EED4-AAD09EE7DF97}"/>
              </a:ext>
            </a:extLst>
          </p:cNvPr>
          <p:cNvSpPr txBox="1"/>
          <p:nvPr/>
        </p:nvSpPr>
        <p:spPr>
          <a:xfrm>
            <a:off x="7655025" y="5096060"/>
            <a:ext cx="4648199"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Tumor fraction &lt; 1% vs. </a:t>
            </a:r>
            <a:r>
              <a:rPr lang="en-US" sz="1400" u="sng" dirty="0">
                <a:latin typeface="Arial" panose="020B0604020202020204" pitchFamily="34" charset="0"/>
                <a:cs typeface="Arial" panose="020B0604020202020204" pitchFamily="34" charset="0"/>
              </a:rPr>
              <a:t>&gt;</a:t>
            </a:r>
            <a:r>
              <a:rPr lang="en-US" sz="1400" dirty="0">
                <a:latin typeface="Arial" panose="020B0604020202020204" pitchFamily="34" charset="0"/>
                <a:cs typeface="Arial" panose="020B0604020202020204" pitchFamily="34" charset="0"/>
              </a:rPr>
              <a:t> 1%</a:t>
            </a:r>
          </a:p>
          <a:p>
            <a:pPr marL="800100" lvl="1" indent="-342900">
              <a:buFont typeface="Arial" panose="020B0604020202020204" pitchFamily="34" charset="0"/>
              <a:buChar char="•"/>
            </a:pPr>
            <a:r>
              <a:rPr lang="en-US" sz="1400" dirty="0">
                <a:solidFill>
                  <a:srgbClr val="FF0000"/>
                </a:solidFill>
                <a:latin typeface="Arial" panose="020B0604020202020204" pitchFamily="34" charset="0"/>
                <a:cs typeface="Arial" panose="020B0604020202020204" pitchFamily="34" charset="0"/>
              </a:rPr>
              <a:t>Prognostic – reflects tumor burden</a:t>
            </a:r>
          </a:p>
          <a:p>
            <a:pPr marL="800100" lvl="1" indent="-342900">
              <a:buFont typeface="Arial" panose="020B0604020202020204" pitchFamily="34" charset="0"/>
              <a:buChar char="•"/>
            </a:pPr>
            <a:r>
              <a:rPr lang="en-US" sz="1400" dirty="0">
                <a:solidFill>
                  <a:srgbClr val="FF0000"/>
                </a:solidFill>
                <a:latin typeface="Arial" panose="020B0604020202020204" pitchFamily="34" charset="0"/>
                <a:cs typeface="Arial" panose="020B0604020202020204" pitchFamily="34" charset="0"/>
              </a:rPr>
              <a:t>Sensitivity for alterations higher  if &gt; 1%</a:t>
            </a:r>
          </a:p>
          <a:p>
            <a:pPr marL="285750" indent="-285750">
              <a:buFont typeface="Arial" panose="020B0604020202020204" pitchFamily="34" charset="0"/>
              <a:buChar char="•"/>
            </a:pPr>
            <a:r>
              <a:rPr lang="en-US" sz="1400" i="1" dirty="0">
                <a:latin typeface="Arial" panose="020B0604020202020204" pitchFamily="34" charset="0"/>
                <a:cs typeface="Arial" panose="020B0604020202020204" pitchFamily="34" charset="0"/>
              </a:rPr>
              <a:t>PIK3CA</a:t>
            </a:r>
            <a:r>
              <a:rPr lang="en-US" sz="1400" dirty="0">
                <a:latin typeface="Arial" panose="020B0604020202020204" pitchFamily="34" charset="0"/>
                <a:cs typeface="Arial" panose="020B0604020202020204" pitchFamily="34" charset="0"/>
              </a:rPr>
              <a:t>: 40% (truncal – present at baseline)</a:t>
            </a:r>
          </a:p>
          <a:p>
            <a:pPr marL="285750" indent="-285750">
              <a:buFont typeface="Arial" panose="020B0604020202020204" pitchFamily="34" charset="0"/>
              <a:buChar char="•"/>
            </a:pPr>
            <a:r>
              <a:rPr lang="en-US" sz="1400" i="1" dirty="0">
                <a:latin typeface="Arial" panose="020B0604020202020204" pitchFamily="34" charset="0"/>
                <a:cs typeface="Arial" panose="020B0604020202020204" pitchFamily="34" charset="0"/>
              </a:rPr>
              <a:t>ESR1</a:t>
            </a:r>
            <a:r>
              <a:rPr lang="en-US" sz="1400" dirty="0">
                <a:latin typeface="Arial" panose="020B0604020202020204" pitchFamily="34" charset="0"/>
                <a:cs typeface="Arial" panose="020B0604020202020204" pitchFamily="34" charset="0"/>
              </a:rPr>
              <a:t> not present at baseline, develop  in up to 40% after anti-estrogen therapy at progression</a:t>
            </a:r>
          </a:p>
        </p:txBody>
      </p:sp>
    </p:spTree>
    <p:extLst>
      <p:ext uri="{BB962C8B-B14F-4D97-AF65-F5344CB8AC3E}">
        <p14:creationId xmlns:p14="http://schemas.microsoft.com/office/powerpoint/2010/main" val="3378682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Text Box 1">
            <a:extLst>
              <a:ext uri="{FF2B5EF4-FFF2-40B4-BE49-F238E27FC236}">
                <a16:creationId xmlns:a16="http://schemas.microsoft.com/office/drawing/2014/main" id="{89AE3A7E-6C5C-2B45-A97A-BA94B9C12F23}"/>
              </a:ext>
            </a:extLst>
          </p:cNvPr>
          <p:cNvSpPr txBox="1">
            <a:spLocks noChangeArrowheads="1"/>
          </p:cNvSpPr>
          <p:nvPr/>
        </p:nvSpPr>
        <p:spPr bwMode="auto">
          <a:xfrm>
            <a:off x="1849437" y="821397"/>
            <a:ext cx="84931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1363" algn="l"/>
                <a:tab pos="3938588" algn="l"/>
                <a:tab pos="4595813" algn="l"/>
                <a:tab pos="5251450" algn="l"/>
                <a:tab pos="5908675" algn="l"/>
                <a:tab pos="6564313" algn="l"/>
                <a:tab pos="7221538" algn="l"/>
                <a:tab pos="78787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655638" algn="l"/>
                <a:tab pos="1312863" algn="l"/>
                <a:tab pos="1968500" algn="l"/>
                <a:tab pos="2625725" algn="l"/>
                <a:tab pos="3281363" algn="l"/>
                <a:tab pos="3938588" algn="l"/>
                <a:tab pos="4595813" algn="l"/>
                <a:tab pos="5251450" algn="l"/>
                <a:tab pos="5908675" algn="l"/>
                <a:tab pos="6564313" algn="l"/>
                <a:tab pos="7221538" algn="l"/>
                <a:tab pos="78787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655638" algn="l"/>
                <a:tab pos="1312863" algn="l"/>
                <a:tab pos="1968500" algn="l"/>
                <a:tab pos="2625725" algn="l"/>
                <a:tab pos="3281363" algn="l"/>
                <a:tab pos="3938588" algn="l"/>
                <a:tab pos="4595813" algn="l"/>
                <a:tab pos="5251450" algn="l"/>
                <a:tab pos="5908675" algn="l"/>
                <a:tab pos="6564313" algn="l"/>
                <a:tab pos="7221538" algn="l"/>
                <a:tab pos="78787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655638" algn="l"/>
                <a:tab pos="1312863" algn="l"/>
                <a:tab pos="1968500" algn="l"/>
                <a:tab pos="2625725" algn="l"/>
                <a:tab pos="3281363" algn="l"/>
                <a:tab pos="3938588" algn="l"/>
                <a:tab pos="4595813" algn="l"/>
                <a:tab pos="5251450" algn="l"/>
                <a:tab pos="5908675" algn="l"/>
                <a:tab pos="6564313" algn="l"/>
                <a:tab pos="7221538" algn="l"/>
                <a:tab pos="78787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655638" algn="l"/>
                <a:tab pos="1312863" algn="l"/>
                <a:tab pos="1968500" algn="l"/>
                <a:tab pos="2625725" algn="l"/>
                <a:tab pos="3281363" algn="l"/>
                <a:tab pos="3938588" algn="l"/>
                <a:tab pos="4595813" algn="l"/>
                <a:tab pos="5251450" algn="l"/>
                <a:tab pos="5908675" algn="l"/>
                <a:tab pos="6564313" algn="l"/>
                <a:tab pos="7221538" algn="l"/>
                <a:tab pos="78787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655638" algn="l"/>
                <a:tab pos="1312863" algn="l"/>
                <a:tab pos="1968500" algn="l"/>
                <a:tab pos="2625725" algn="l"/>
                <a:tab pos="3281363" algn="l"/>
                <a:tab pos="3938588" algn="l"/>
                <a:tab pos="4595813" algn="l"/>
                <a:tab pos="5251450" algn="l"/>
                <a:tab pos="5908675" algn="l"/>
                <a:tab pos="6564313" algn="l"/>
                <a:tab pos="7221538" algn="l"/>
                <a:tab pos="78787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655638" algn="l"/>
                <a:tab pos="1312863" algn="l"/>
                <a:tab pos="1968500" algn="l"/>
                <a:tab pos="2625725" algn="l"/>
                <a:tab pos="3281363" algn="l"/>
                <a:tab pos="3938588" algn="l"/>
                <a:tab pos="4595813" algn="l"/>
                <a:tab pos="5251450" algn="l"/>
                <a:tab pos="5908675" algn="l"/>
                <a:tab pos="6564313" algn="l"/>
                <a:tab pos="7221538" algn="l"/>
                <a:tab pos="78787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655638" algn="l"/>
                <a:tab pos="1312863" algn="l"/>
                <a:tab pos="1968500" algn="l"/>
                <a:tab pos="2625725" algn="l"/>
                <a:tab pos="3281363" algn="l"/>
                <a:tab pos="3938588" algn="l"/>
                <a:tab pos="4595813" algn="l"/>
                <a:tab pos="5251450" algn="l"/>
                <a:tab pos="5908675" algn="l"/>
                <a:tab pos="6564313" algn="l"/>
                <a:tab pos="7221538" algn="l"/>
                <a:tab pos="78787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655638" algn="l"/>
                <a:tab pos="1312863" algn="l"/>
                <a:tab pos="1968500" algn="l"/>
                <a:tab pos="2625725" algn="l"/>
                <a:tab pos="3281363" algn="l"/>
                <a:tab pos="3938588" algn="l"/>
                <a:tab pos="4595813" algn="l"/>
                <a:tab pos="5251450" algn="l"/>
                <a:tab pos="5908675" algn="l"/>
                <a:tab pos="6564313" algn="l"/>
                <a:tab pos="7221538" algn="l"/>
                <a:tab pos="7878763"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dirty="0"/>
              <a:t>Most commonly dysregulated pathway in breast cancer</a:t>
            </a:r>
          </a:p>
        </p:txBody>
      </p:sp>
      <p:sp>
        <p:nvSpPr>
          <p:cNvPr id="704516" name="Text Box 4">
            <a:extLst>
              <a:ext uri="{FF2B5EF4-FFF2-40B4-BE49-F238E27FC236}">
                <a16:creationId xmlns:a16="http://schemas.microsoft.com/office/drawing/2014/main" id="{3570338A-FB24-2541-B542-A19AE119CB35}"/>
              </a:ext>
            </a:extLst>
          </p:cNvPr>
          <p:cNvSpPr txBox="1">
            <a:spLocks noChangeArrowheads="1"/>
          </p:cNvSpPr>
          <p:nvPr/>
        </p:nvSpPr>
        <p:spPr bwMode="auto">
          <a:xfrm>
            <a:off x="5826818" y="6365422"/>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136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655638" algn="l"/>
                <a:tab pos="1312863" algn="l"/>
                <a:tab pos="1968500" algn="l"/>
                <a:tab pos="2625725" algn="l"/>
                <a:tab pos="328136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655638" algn="l"/>
                <a:tab pos="1312863" algn="l"/>
                <a:tab pos="1968500" algn="l"/>
                <a:tab pos="2625725" algn="l"/>
                <a:tab pos="328136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655638" algn="l"/>
                <a:tab pos="1312863" algn="l"/>
                <a:tab pos="1968500" algn="l"/>
                <a:tab pos="2625725" algn="l"/>
                <a:tab pos="328136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655638" algn="l"/>
                <a:tab pos="1312863" algn="l"/>
                <a:tab pos="1968500" algn="l"/>
                <a:tab pos="2625725" algn="l"/>
                <a:tab pos="328136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655638" algn="l"/>
                <a:tab pos="1312863" algn="l"/>
                <a:tab pos="1968500" algn="l"/>
                <a:tab pos="2625725" algn="l"/>
                <a:tab pos="328136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655638" algn="l"/>
                <a:tab pos="1312863" algn="l"/>
                <a:tab pos="1968500" algn="l"/>
                <a:tab pos="2625725" algn="l"/>
                <a:tab pos="328136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655638" algn="l"/>
                <a:tab pos="1312863" algn="l"/>
                <a:tab pos="1968500" algn="l"/>
                <a:tab pos="2625725" algn="l"/>
                <a:tab pos="328136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655638" algn="l"/>
                <a:tab pos="1312863" algn="l"/>
                <a:tab pos="1968500" algn="l"/>
                <a:tab pos="2625725" algn="l"/>
                <a:tab pos="3281363"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100" dirty="0"/>
              <a:t>Baselga J, et al. The Oncologist 2011 (PMID: 21278436)</a:t>
            </a:r>
          </a:p>
        </p:txBody>
      </p:sp>
      <p:sp>
        <p:nvSpPr>
          <p:cNvPr id="2" name="Title 1">
            <a:extLst>
              <a:ext uri="{FF2B5EF4-FFF2-40B4-BE49-F238E27FC236}">
                <a16:creationId xmlns:a16="http://schemas.microsoft.com/office/drawing/2014/main" id="{9D75CAA2-D411-674B-BC77-ADBC3673E3EC}"/>
              </a:ext>
            </a:extLst>
          </p:cNvPr>
          <p:cNvSpPr>
            <a:spLocks noGrp="1"/>
          </p:cNvSpPr>
          <p:nvPr>
            <p:ph type="title"/>
          </p:nvPr>
        </p:nvSpPr>
        <p:spPr>
          <a:xfrm>
            <a:off x="2209800" y="376690"/>
            <a:ext cx="7772400" cy="603884"/>
          </a:xfrm>
        </p:spPr>
        <p:txBody>
          <a:bodyPr/>
          <a:lstStyle/>
          <a:p>
            <a:r>
              <a:rPr lang="en-US" sz="3200" dirty="0"/>
              <a:t>PI3K/AKT/M-TOR Pathway</a:t>
            </a:r>
          </a:p>
        </p:txBody>
      </p:sp>
      <p:grpSp>
        <p:nvGrpSpPr>
          <p:cNvPr id="3" name="Group 2">
            <a:extLst>
              <a:ext uri="{FF2B5EF4-FFF2-40B4-BE49-F238E27FC236}">
                <a16:creationId xmlns:a16="http://schemas.microsoft.com/office/drawing/2014/main" id="{A911151F-48C6-1447-86BA-625E214BC6C1}"/>
              </a:ext>
            </a:extLst>
          </p:cNvPr>
          <p:cNvGrpSpPr/>
          <p:nvPr/>
        </p:nvGrpSpPr>
        <p:grpSpPr>
          <a:xfrm>
            <a:off x="2461567" y="1373045"/>
            <a:ext cx="7245670" cy="4890283"/>
            <a:chOff x="2286000" y="974893"/>
            <a:chExt cx="8059252" cy="5439390"/>
          </a:xfrm>
        </p:grpSpPr>
        <p:pic>
          <p:nvPicPr>
            <p:cNvPr id="704515" name="Picture 3">
              <a:extLst>
                <a:ext uri="{FF2B5EF4-FFF2-40B4-BE49-F238E27FC236}">
                  <a16:creationId xmlns:a16="http://schemas.microsoft.com/office/drawing/2014/main" id="{9780FE7A-8A2F-AC45-951C-38FA5680B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974893"/>
              <a:ext cx="8059252" cy="543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Frame 7">
              <a:extLst>
                <a:ext uri="{FF2B5EF4-FFF2-40B4-BE49-F238E27FC236}">
                  <a16:creationId xmlns:a16="http://schemas.microsoft.com/office/drawing/2014/main" id="{DDDA478C-9E3B-0045-A670-4A4FC7CE51F8}"/>
                </a:ext>
              </a:extLst>
            </p:cNvPr>
            <p:cNvSpPr/>
            <p:nvPr/>
          </p:nvSpPr>
          <p:spPr bwMode="auto">
            <a:xfrm>
              <a:off x="3581400" y="1600200"/>
              <a:ext cx="1752600" cy="838200"/>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a:lstStyle/>
            <a:p>
              <a:pPr defTabSz="457200" hangingPunct="0">
                <a:lnSpc>
                  <a:spcPct val="93000"/>
                </a:lnSpc>
                <a:buClr>
                  <a:srgbClr val="000000"/>
                </a:buClr>
                <a:buSzPct val="45000"/>
                <a:defRPr/>
              </a:pPr>
              <a:endParaRPr lang="en-US" dirty="0">
                <a:solidFill>
                  <a:srgbClr val="000000"/>
                </a:solidFill>
                <a:ea typeface="Arial" charset="0"/>
                <a:cs typeface="Arial" charset="0"/>
              </a:endParaRPr>
            </a:p>
          </p:txBody>
        </p:sp>
        <p:sp>
          <p:nvSpPr>
            <p:cNvPr id="9" name="Frame 8">
              <a:extLst>
                <a:ext uri="{FF2B5EF4-FFF2-40B4-BE49-F238E27FC236}">
                  <a16:creationId xmlns:a16="http://schemas.microsoft.com/office/drawing/2014/main" id="{B0E13F70-B1A1-964E-A893-D9BFD5411170}"/>
                </a:ext>
              </a:extLst>
            </p:cNvPr>
            <p:cNvSpPr/>
            <p:nvPr/>
          </p:nvSpPr>
          <p:spPr bwMode="auto">
            <a:xfrm>
              <a:off x="7924800" y="1735505"/>
              <a:ext cx="1295400" cy="685800"/>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a:lstStyle/>
            <a:p>
              <a:pPr defTabSz="457200" hangingPunct="0">
                <a:lnSpc>
                  <a:spcPct val="93000"/>
                </a:lnSpc>
                <a:buClr>
                  <a:srgbClr val="000000"/>
                </a:buClr>
                <a:buSzPct val="45000"/>
                <a:defRPr/>
              </a:pPr>
              <a:endParaRPr lang="en-US" dirty="0">
                <a:solidFill>
                  <a:srgbClr val="000000"/>
                </a:solidFill>
                <a:ea typeface="Arial" charset="0"/>
                <a:cs typeface="Arial" charset="0"/>
              </a:endParaRPr>
            </a:p>
          </p:txBody>
        </p:sp>
        <p:sp>
          <p:nvSpPr>
            <p:cNvPr id="10" name="Frame 9">
              <a:extLst>
                <a:ext uri="{FF2B5EF4-FFF2-40B4-BE49-F238E27FC236}">
                  <a16:creationId xmlns:a16="http://schemas.microsoft.com/office/drawing/2014/main" id="{0C4D7721-833B-0144-8815-E9C07463B547}"/>
                </a:ext>
              </a:extLst>
            </p:cNvPr>
            <p:cNvSpPr/>
            <p:nvPr/>
          </p:nvSpPr>
          <p:spPr bwMode="auto">
            <a:xfrm>
              <a:off x="6139800" y="1752600"/>
              <a:ext cx="1295400" cy="685800"/>
            </a:xfrm>
            <a:prstGeom prst="frame">
              <a:avLst/>
            </a:prstGeom>
            <a:solidFill>
              <a:srgbClr val="FF0000"/>
            </a:solidFill>
            <a:ln w="9525" cap="flat" cmpd="sng" algn="ctr">
              <a:solidFill>
                <a:srgbClr val="FF0000"/>
              </a:solidFill>
              <a:prstDash val="solid"/>
              <a:round/>
              <a:headEnd type="none" w="med" len="med"/>
              <a:tailEnd type="none" w="med" len="med"/>
            </a:ln>
            <a:effectLst/>
          </p:spPr>
          <p:txBody>
            <a:bodyPr/>
            <a:lstStyle/>
            <a:p>
              <a:pPr defTabSz="457200" hangingPunct="0">
                <a:lnSpc>
                  <a:spcPct val="93000"/>
                </a:lnSpc>
                <a:buClr>
                  <a:srgbClr val="000000"/>
                </a:buClr>
                <a:buSzPct val="45000"/>
                <a:defRPr/>
              </a:pPr>
              <a:endParaRPr lang="en-US" dirty="0">
                <a:solidFill>
                  <a:srgbClr val="000000"/>
                </a:solidFill>
                <a:ea typeface="Arial" charset="0"/>
                <a:cs typeface="Arial" charset="0"/>
              </a:endParaRPr>
            </a:p>
          </p:txBody>
        </p:sp>
        <p:sp>
          <p:nvSpPr>
            <p:cNvPr id="12" name="Frame 11">
              <a:extLst>
                <a:ext uri="{FF2B5EF4-FFF2-40B4-BE49-F238E27FC236}">
                  <a16:creationId xmlns:a16="http://schemas.microsoft.com/office/drawing/2014/main" id="{A484732C-304F-C746-95CD-B23CDB09788E}"/>
                </a:ext>
              </a:extLst>
            </p:cNvPr>
            <p:cNvSpPr/>
            <p:nvPr/>
          </p:nvSpPr>
          <p:spPr bwMode="auto">
            <a:xfrm>
              <a:off x="3733800" y="3358055"/>
              <a:ext cx="1752600" cy="2762136"/>
            </a:xfrm>
            <a:prstGeom prst="frame">
              <a:avLst/>
            </a:prstGeom>
            <a:solidFill>
              <a:srgbClr val="FF0000"/>
            </a:solidFill>
            <a:ln w="3175" cap="flat" cmpd="sng" algn="ctr">
              <a:solidFill>
                <a:schemeClr val="tx1"/>
              </a:solidFill>
              <a:prstDash val="solid"/>
              <a:round/>
              <a:headEnd type="none" w="med" len="med"/>
              <a:tailEnd type="none" w="med" len="med"/>
            </a:ln>
            <a:effectLst/>
          </p:spPr>
          <p:txBody>
            <a:bodyPr/>
            <a:lstStyle/>
            <a:p>
              <a:pPr defTabSz="457200" hangingPunct="0">
                <a:lnSpc>
                  <a:spcPct val="93000"/>
                </a:lnSpc>
                <a:buClr>
                  <a:srgbClr val="000000"/>
                </a:buClr>
                <a:buSzPct val="45000"/>
                <a:defRPr/>
              </a:pPr>
              <a:endParaRPr lang="en-US" dirty="0">
                <a:solidFill>
                  <a:srgbClr val="000000"/>
                </a:solidFill>
                <a:ea typeface="Arial" charset="0"/>
                <a:cs typeface="Arial" charset="0"/>
              </a:endParaRPr>
            </a:p>
          </p:txBody>
        </p:sp>
      </p:grpSp>
      <p:sp>
        <p:nvSpPr>
          <p:cNvPr id="4" name="Rectangle 3">
            <a:extLst>
              <a:ext uri="{FF2B5EF4-FFF2-40B4-BE49-F238E27FC236}">
                <a16:creationId xmlns:a16="http://schemas.microsoft.com/office/drawing/2014/main" id="{DE1C351C-9020-83E8-59FE-A479B9A8F401}"/>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6" name="TextBox 5">
            <a:extLst>
              <a:ext uri="{FF2B5EF4-FFF2-40B4-BE49-F238E27FC236}">
                <a16:creationId xmlns:a16="http://schemas.microsoft.com/office/drawing/2014/main" id="{A48516B7-4BD6-6EDA-2269-A4B82635D48F}"/>
              </a:ext>
            </a:extLst>
          </p:cNvPr>
          <p:cNvSpPr txBox="1"/>
          <p:nvPr/>
        </p:nvSpPr>
        <p:spPr>
          <a:xfrm>
            <a:off x="1420794" y="2245992"/>
            <a:ext cx="2129671" cy="1200329"/>
          </a:xfrm>
          <a:prstGeom prst="rect">
            <a:avLst/>
          </a:prstGeom>
          <a:solidFill>
            <a:srgbClr val="002060"/>
          </a:solid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Alpelisib</a:t>
            </a:r>
          </a:p>
          <a:p>
            <a:pPr algn="ctr"/>
            <a:r>
              <a:rPr lang="en-US" dirty="0">
                <a:solidFill>
                  <a:schemeClr val="bg1"/>
                </a:solidFill>
                <a:latin typeface="Arial" panose="020B0604020202020204" pitchFamily="34" charset="0"/>
                <a:cs typeface="Arial" panose="020B0604020202020204" pitchFamily="34" charset="0"/>
              </a:rPr>
              <a:t>Inavolisib</a:t>
            </a:r>
          </a:p>
          <a:p>
            <a:pPr algn="ctr"/>
            <a:r>
              <a:rPr lang="en-US" dirty="0">
                <a:solidFill>
                  <a:schemeClr val="bg1"/>
                </a:solidFill>
                <a:latin typeface="Arial" panose="020B0604020202020204" pitchFamily="34" charset="0"/>
                <a:cs typeface="Arial" panose="020B0604020202020204" pitchFamily="34" charset="0"/>
              </a:rPr>
              <a:t>Gedatolisib</a:t>
            </a:r>
          </a:p>
        </p:txBody>
      </p:sp>
      <p:sp>
        <p:nvSpPr>
          <p:cNvPr id="7" name="TextBox 6">
            <a:extLst>
              <a:ext uri="{FF2B5EF4-FFF2-40B4-BE49-F238E27FC236}">
                <a16:creationId xmlns:a16="http://schemas.microsoft.com/office/drawing/2014/main" id="{E59B43AC-E32B-51DC-A85D-B3C98BB31F9F}"/>
              </a:ext>
            </a:extLst>
          </p:cNvPr>
          <p:cNvSpPr txBox="1"/>
          <p:nvPr/>
        </p:nvSpPr>
        <p:spPr>
          <a:xfrm>
            <a:off x="8642401" y="2652546"/>
            <a:ext cx="2129671" cy="461665"/>
          </a:xfrm>
          <a:prstGeom prst="rect">
            <a:avLst/>
          </a:prstGeom>
          <a:solidFill>
            <a:srgbClr val="002060"/>
          </a:solid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Capivasertib</a:t>
            </a:r>
          </a:p>
        </p:txBody>
      </p:sp>
      <p:sp>
        <p:nvSpPr>
          <p:cNvPr id="11" name="TextBox 10">
            <a:extLst>
              <a:ext uri="{FF2B5EF4-FFF2-40B4-BE49-F238E27FC236}">
                <a16:creationId xmlns:a16="http://schemas.microsoft.com/office/drawing/2014/main" id="{A2AA6A0E-1391-4674-040F-1912E26E3D96}"/>
              </a:ext>
            </a:extLst>
          </p:cNvPr>
          <p:cNvSpPr txBox="1"/>
          <p:nvPr/>
        </p:nvSpPr>
        <p:spPr>
          <a:xfrm>
            <a:off x="1628263" y="4369728"/>
            <a:ext cx="2129671" cy="830997"/>
          </a:xfrm>
          <a:prstGeom prst="rect">
            <a:avLst/>
          </a:prstGeom>
          <a:solidFill>
            <a:srgbClr val="002060"/>
          </a:solid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Everolimus</a:t>
            </a:r>
          </a:p>
          <a:p>
            <a:pPr algn="ctr"/>
            <a:r>
              <a:rPr lang="en-US" dirty="0">
                <a:solidFill>
                  <a:schemeClr val="bg1"/>
                </a:solidFill>
                <a:latin typeface="Arial" panose="020B0604020202020204" pitchFamily="34" charset="0"/>
                <a:cs typeface="Arial" panose="020B0604020202020204" pitchFamily="34" charset="0"/>
              </a:rPr>
              <a:t>Gedatolisib</a:t>
            </a:r>
          </a:p>
        </p:txBody>
      </p:sp>
      <p:sp>
        <p:nvSpPr>
          <p:cNvPr id="13" name="TextBox 12">
            <a:extLst>
              <a:ext uri="{FF2B5EF4-FFF2-40B4-BE49-F238E27FC236}">
                <a16:creationId xmlns:a16="http://schemas.microsoft.com/office/drawing/2014/main" id="{94423D3F-F4BC-B1C5-1F99-A1E54C20ED96}"/>
              </a:ext>
            </a:extLst>
          </p:cNvPr>
          <p:cNvSpPr txBox="1"/>
          <p:nvPr/>
        </p:nvSpPr>
        <p:spPr>
          <a:xfrm>
            <a:off x="8991600" y="3515627"/>
            <a:ext cx="2743200" cy="2308324"/>
          </a:xfrm>
          <a:prstGeom prst="rect">
            <a:avLst/>
          </a:prstGeom>
          <a:solidFill>
            <a:srgbClr val="0070C0"/>
          </a:solidFill>
        </p:spPr>
        <p:txBody>
          <a:bodyPr wrap="square" rtlCol="0">
            <a:spAutoFit/>
          </a:bodyPr>
          <a:lstStyle/>
          <a:p>
            <a:pPr algn="ctr"/>
            <a:r>
              <a:rPr lang="en-US" u="sng" dirty="0">
                <a:solidFill>
                  <a:schemeClr val="bg1"/>
                </a:solidFill>
                <a:latin typeface="Arial" panose="020B0604020202020204" pitchFamily="34" charset="0"/>
                <a:cs typeface="Arial" panose="020B0604020202020204" pitchFamily="34" charset="0"/>
              </a:rPr>
              <a:t>Adverse effects:</a:t>
            </a:r>
          </a:p>
          <a:p>
            <a:pPr marL="342900" indent="-342900" algn="ct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Hyperglycemia</a:t>
            </a:r>
          </a:p>
          <a:p>
            <a:pPr marL="342900" indent="-342900" algn="ct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Stomatitis</a:t>
            </a:r>
          </a:p>
          <a:p>
            <a:pPr marL="342900" indent="-342900" algn="ct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Rash</a:t>
            </a:r>
          </a:p>
          <a:p>
            <a:pPr marL="342900" indent="-342900" algn="ct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Diarrhea</a:t>
            </a:r>
          </a:p>
          <a:p>
            <a:pPr marL="342900" indent="-342900" algn="ctr">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ILD</a:t>
            </a:r>
          </a:p>
        </p:txBody>
      </p:sp>
    </p:spTree>
    <p:extLst>
      <p:ext uri="{BB962C8B-B14F-4D97-AF65-F5344CB8AC3E}">
        <p14:creationId xmlns:p14="http://schemas.microsoft.com/office/powerpoint/2010/main" val="63963794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E5A00F-C820-3A5B-9AE8-7C87AA9CEDD8}"/>
              </a:ext>
            </a:extLst>
          </p:cNvPr>
          <p:cNvSpPr>
            <a:spLocks noGrp="1"/>
          </p:cNvSpPr>
          <p:nvPr>
            <p:ph type="title"/>
          </p:nvPr>
        </p:nvSpPr>
        <p:spPr>
          <a:xfrm>
            <a:off x="341586" y="533400"/>
            <a:ext cx="10515600" cy="752475"/>
          </a:xfrm>
        </p:spPr>
        <p:txBody>
          <a:bodyPr/>
          <a:lstStyle/>
          <a:p>
            <a:r>
              <a:rPr lang="en-US" dirty="0"/>
              <a:t>Agents Targeting </a:t>
            </a:r>
            <a:r>
              <a:rPr lang="en-US" sz="3600" dirty="0"/>
              <a:t>PI3K/AKT/M-TOR Pathway</a:t>
            </a:r>
            <a:endParaRPr lang="en-US" dirty="0"/>
          </a:p>
        </p:txBody>
      </p:sp>
      <p:graphicFrame>
        <p:nvGraphicFramePr>
          <p:cNvPr id="9" name="Content Placeholder 8">
            <a:extLst>
              <a:ext uri="{FF2B5EF4-FFF2-40B4-BE49-F238E27FC236}">
                <a16:creationId xmlns:a16="http://schemas.microsoft.com/office/drawing/2014/main" id="{49F4D254-4936-EE11-5CCA-35222C4AD449}"/>
              </a:ext>
            </a:extLst>
          </p:cNvPr>
          <p:cNvGraphicFramePr>
            <a:graphicFrameLocks noGrp="1"/>
          </p:cNvGraphicFramePr>
          <p:nvPr>
            <p:ph idx="1"/>
            <p:extLst>
              <p:ext uri="{D42A27DB-BD31-4B8C-83A1-F6EECF244321}">
                <p14:modId xmlns:p14="http://schemas.microsoft.com/office/powerpoint/2010/main" val="1403622323"/>
              </p:ext>
            </p:extLst>
          </p:nvPr>
        </p:nvGraphicFramePr>
        <p:xfrm>
          <a:off x="76200" y="1267482"/>
          <a:ext cx="11963401" cy="4204945"/>
        </p:xfrm>
        <a:graphic>
          <a:graphicData uri="http://schemas.openxmlformats.org/drawingml/2006/table">
            <a:tbl>
              <a:tblPr firstRow="1" bandRow="1">
                <a:tableStyleId>{073A0DAA-6AF3-43AB-8588-CEC1D06C72B9}</a:tableStyleId>
              </a:tblPr>
              <a:tblGrid>
                <a:gridCol w="1993900">
                  <a:extLst>
                    <a:ext uri="{9D8B030D-6E8A-4147-A177-3AD203B41FA5}">
                      <a16:colId xmlns:a16="http://schemas.microsoft.com/office/drawing/2014/main" val="3332788997"/>
                    </a:ext>
                  </a:extLst>
                </a:gridCol>
                <a:gridCol w="1587500">
                  <a:extLst>
                    <a:ext uri="{9D8B030D-6E8A-4147-A177-3AD203B41FA5}">
                      <a16:colId xmlns:a16="http://schemas.microsoft.com/office/drawing/2014/main" val="1625116245"/>
                    </a:ext>
                  </a:extLst>
                </a:gridCol>
                <a:gridCol w="2057400">
                  <a:extLst>
                    <a:ext uri="{9D8B030D-6E8A-4147-A177-3AD203B41FA5}">
                      <a16:colId xmlns:a16="http://schemas.microsoft.com/office/drawing/2014/main" val="868654631"/>
                    </a:ext>
                  </a:extLst>
                </a:gridCol>
                <a:gridCol w="1828800">
                  <a:extLst>
                    <a:ext uri="{9D8B030D-6E8A-4147-A177-3AD203B41FA5}">
                      <a16:colId xmlns:a16="http://schemas.microsoft.com/office/drawing/2014/main" val="369470176"/>
                    </a:ext>
                  </a:extLst>
                </a:gridCol>
                <a:gridCol w="2362200">
                  <a:extLst>
                    <a:ext uri="{9D8B030D-6E8A-4147-A177-3AD203B41FA5}">
                      <a16:colId xmlns:a16="http://schemas.microsoft.com/office/drawing/2014/main" val="684971016"/>
                    </a:ext>
                  </a:extLst>
                </a:gridCol>
                <a:gridCol w="2133601">
                  <a:extLst>
                    <a:ext uri="{9D8B030D-6E8A-4147-A177-3AD203B41FA5}">
                      <a16:colId xmlns:a16="http://schemas.microsoft.com/office/drawing/2014/main" val="1912977356"/>
                    </a:ext>
                  </a:extLst>
                </a:gridCol>
              </a:tblGrid>
              <a:tr h="408918">
                <a:tc>
                  <a:txBody>
                    <a:bodyPr/>
                    <a:lstStyle/>
                    <a:p>
                      <a:endParaRPr lang="en-US" sz="2000" dirty="0"/>
                    </a:p>
                  </a:txBody>
                  <a:tcPr/>
                </a:tc>
                <a:tc>
                  <a:txBody>
                    <a:bodyPr/>
                    <a:lstStyle/>
                    <a:p>
                      <a:r>
                        <a:rPr lang="en-US" sz="2000" dirty="0"/>
                        <a:t>Everolimus</a:t>
                      </a:r>
                    </a:p>
                  </a:txBody>
                  <a:tcPr/>
                </a:tc>
                <a:tc>
                  <a:txBody>
                    <a:bodyPr/>
                    <a:lstStyle/>
                    <a:p>
                      <a:r>
                        <a:rPr lang="en-US" sz="2000" dirty="0"/>
                        <a:t>Gedatolisib</a:t>
                      </a:r>
                    </a:p>
                  </a:txBody>
                  <a:tcPr/>
                </a:tc>
                <a:tc>
                  <a:txBody>
                    <a:bodyPr/>
                    <a:lstStyle/>
                    <a:p>
                      <a:r>
                        <a:rPr lang="en-US" sz="2000" dirty="0"/>
                        <a:t>Inavolisib</a:t>
                      </a:r>
                    </a:p>
                  </a:txBody>
                  <a:tcPr/>
                </a:tc>
                <a:tc>
                  <a:txBody>
                    <a:bodyPr/>
                    <a:lstStyle/>
                    <a:p>
                      <a:r>
                        <a:rPr lang="en-US" sz="2000" dirty="0"/>
                        <a:t>Alpelisib</a:t>
                      </a:r>
                    </a:p>
                  </a:txBody>
                  <a:tcPr/>
                </a:tc>
                <a:tc>
                  <a:txBody>
                    <a:bodyPr/>
                    <a:lstStyle/>
                    <a:p>
                      <a:r>
                        <a:rPr lang="en-US" sz="2000" dirty="0"/>
                        <a:t>Capivasertib </a:t>
                      </a:r>
                    </a:p>
                  </a:txBody>
                  <a:tcPr/>
                </a:tc>
                <a:extLst>
                  <a:ext uri="{0D108BD9-81ED-4DB2-BD59-A6C34878D82A}">
                    <a16:rowId xmlns:a16="http://schemas.microsoft.com/office/drawing/2014/main" val="3533082372"/>
                  </a:ext>
                </a:extLst>
              </a:tr>
              <a:tr h="381000">
                <a:tc>
                  <a:txBody>
                    <a:bodyPr/>
                    <a:lstStyle/>
                    <a:p>
                      <a:r>
                        <a:rPr lang="en-US" sz="2000" dirty="0"/>
                        <a:t>Target</a:t>
                      </a:r>
                    </a:p>
                  </a:txBody>
                  <a:tcPr/>
                </a:tc>
                <a:tc>
                  <a:txBody>
                    <a:bodyPr/>
                    <a:lstStyle/>
                    <a:p>
                      <a:r>
                        <a:rPr lang="en-US" sz="2000" dirty="0"/>
                        <a:t>mTOR</a:t>
                      </a:r>
                    </a:p>
                  </a:txBody>
                  <a:tcPr/>
                </a:tc>
                <a:tc>
                  <a:txBody>
                    <a:bodyPr/>
                    <a:lstStyle/>
                    <a:p>
                      <a:r>
                        <a:rPr lang="en-US" sz="2000" dirty="0"/>
                        <a:t>PIK3CA &amp; m-TOR</a:t>
                      </a:r>
                    </a:p>
                  </a:txBody>
                  <a:tcPr/>
                </a:tc>
                <a:tc>
                  <a:txBody>
                    <a:bodyPr/>
                    <a:lstStyle/>
                    <a:p>
                      <a:r>
                        <a:rPr lang="en-US" sz="2000" dirty="0"/>
                        <a:t>PICK3CA</a:t>
                      </a:r>
                    </a:p>
                  </a:txBody>
                  <a:tcPr/>
                </a:tc>
                <a:tc>
                  <a:txBody>
                    <a:bodyPr/>
                    <a:lstStyle/>
                    <a:p>
                      <a:r>
                        <a:rPr lang="en-US" sz="2000" dirty="0"/>
                        <a:t>PIK3CA</a:t>
                      </a:r>
                    </a:p>
                  </a:txBody>
                  <a:tcPr/>
                </a:tc>
                <a:tc>
                  <a:txBody>
                    <a:bodyPr/>
                    <a:lstStyle/>
                    <a:p>
                      <a:r>
                        <a:rPr lang="en-US" sz="2000" dirty="0"/>
                        <a:t>AKT</a:t>
                      </a:r>
                    </a:p>
                  </a:txBody>
                  <a:tcPr/>
                </a:tc>
                <a:extLst>
                  <a:ext uri="{0D108BD9-81ED-4DB2-BD59-A6C34878D82A}">
                    <a16:rowId xmlns:a16="http://schemas.microsoft.com/office/drawing/2014/main" val="4162036388"/>
                  </a:ext>
                </a:extLst>
              </a:tr>
              <a:tr h="182880">
                <a:tc>
                  <a:txBody>
                    <a:bodyPr/>
                    <a:lstStyle/>
                    <a:p>
                      <a:r>
                        <a:rPr lang="en-US" sz="2000" dirty="0"/>
                        <a:t>Biomarker</a:t>
                      </a:r>
                    </a:p>
                  </a:txBody>
                  <a:tcPr/>
                </a:tc>
                <a:tc>
                  <a:txBody>
                    <a:bodyPr/>
                    <a:lstStyle/>
                    <a:p>
                      <a:r>
                        <a:rPr lang="en-US" sz="2000" dirty="0"/>
                        <a:t>None</a:t>
                      </a:r>
                    </a:p>
                  </a:txBody>
                  <a:tcPr/>
                </a:tc>
                <a:tc>
                  <a:txBody>
                    <a:bodyPr/>
                    <a:lstStyle/>
                    <a:p>
                      <a:r>
                        <a:rPr lang="en-US" sz="2000" dirty="0"/>
                        <a:t>None</a:t>
                      </a:r>
                    </a:p>
                  </a:txBody>
                  <a:tcPr/>
                </a:tc>
                <a:tc>
                  <a:txBody>
                    <a:bodyPr/>
                    <a:lstStyle/>
                    <a:p>
                      <a:r>
                        <a:rPr lang="en-US" sz="2000" dirty="0"/>
                        <a:t>PIK3CA</a:t>
                      </a:r>
                    </a:p>
                  </a:txBody>
                  <a:tcPr/>
                </a:tc>
                <a:tc>
                  <a:txBody>
                    <a:bodyPr/>
                    <a:lstStyle/>
                    <a:p>
                      <a:r>
                        <a:rPr lang="en-US" sz="2000" dirty="0"/>
                        <a:t>PIK3CA</a:t>
                      </a:r>
                    </a:p>
                  </a:txBody>
                  <a:tcPr/>
                </a:tc>
                <a:tc>
                  <a:txBody>
                    <a:bodyPr/>
                    <a:lstStyle/>
                    <a:p>
                      <a:r>
                        <a:rPr lang="en-US" sz="2000" dirty="0"/>
                        <a:t>Pathway alterations</a:t>
                      </a:r>
                    </a:p>
                  </a:txBody>
                  <a:tcPr/>
                </a:tc>
                <a:extLst>
                  <a:ext uri="{0D108BD9-81ED-4DB2-BD59-A6C34878D82A}">
                    <a16:rowId xmlns:a16="http://schemas.microsoft.com/office/drawing/2014/main" val="2909699021"/>
                  </a:ext>
                </a:extLst>
              </a:tr>
              <a:tr h="426720">
                <a:tc>
                  <a:txBody>
                    <a:bodyPr/>
                    <a:lstStyle/>
                    <a:p>
                      <a:r>
                        <a:rPr lang="en-US" sz="2000" dirty="0"/>
                        <a:t>Route</a:t>
                      </a:r>
                    </a:p>
                  </a:txBody>
                  <a:tcPr/>
                </a:tc>
                <a:tc>
                  <a:txBody>
                    <a:bodyPr/>
                    <a:lstStyle/>
                    <a:p>
                      <a:r>
                        <a:rPr lang="en-US" sz="2000" dirty="0"/>
                        <a:t>Oral</a:t>
                      </a:r>
                    </a:p>
                  </a:txBody>
                  <a:tcPr/>
                </a:tc>
                <a:tc>
                  <a:txBody>
                    <a:bodyPr/>
                    <a:lstStyle/>
                    <a:p>
                      <a:r>
                        <a:rPr lang="en-US" sz="2000" dirty="0">
                          <a:solidFill>
                            <a:srgbClr val="FF0000"/>
                          </a:solidFill>
                        </a:rPr>
                        <a:t>IV</a:t>
                      </a:r>
                    </a:p>
                  </a:txBody>
                  <a:tcPr/>
                </a:tc>
                <a:tc>
                  <a:txBody>
                    <a:bodyPr/>
                    <a:lstStyle/>
                    <a:p>
                      <a:r>
                        <a:rPr lang="en-US" sz="2000" dirty="0"/>
                        <a:t>Oral</a:t>
                      </a:r>
                    </a:p>
                  </a:txBody>
                  <a:tcPr/>
                </a:tc>
                <a:tc>
                  <a:txBody>
                    <a:bodyPr/>
                    <a:lstStyle/>
                    <a:p>
                      <a:r>
                        <a:rPr lang="en-US" sz="2000" dirty="0"/>
                        <a:t>Oral</a:t>
                      </a:r>
                    </a:p>
                  </a:txBody>
                  <a:tcPr/>
                </a:tc>
                <a:tc>
                  <a:txBody>
                    <a:bodyPr/>
                    <a:lstStyle/>
                    <a:p>
                      <a:r>
                        <a:rPr lang="en-US" sz="2000" dirty="0"/>
                        <a:t>Oral</a:t>
                      </a:r>
                    </a:p>
                  </a:txBody>
                  <a:tcPr/>
                </a:tc>
                <a:extLst>
                  <a:ext uri="{0D108BD9-81ED-4DB2-BD59-A6C34878D82A}">
                    <a16:rowId xmlns:a16="http://schemas.microsoft.com/office/drawing/2014/main" val="2149887384"/>
                  </a:ext>
                </a:extLst>
              </a:tr>
              <a:tr h="1266187">
                <a:tc>
                  <a:txBody>
                    <a:bodyPr/>
                    <a:lstStyle/>
                    <a:p>
                      <a:r>
                        <a:rPr lang="en-US" sz="2000" dirty="0"/>
                        <a:t>Combination</a:t>
                      </a:r>
                    </a:p>
                  </a:txBody>
                  <a:tcPr/>
                </a:tc>
                <a:tc>
                  <a:txBody>
                    <a:bodyPr/>
                    <a:lstStyle/>
                    <a:p>
                      <a:r>
                        <a:rPr lang="en-US" sz="2000" dirty="0"/>
                        <a:t>Fulvestrant</a:t>
                      </a:r>
                    </a:p>
                    <a:p>
                      <a:r>
                        <a:rPr lang="en-US" sz="2000" dirty="0"/>
                        <a:t> or </a:t>
                      </a:r>
                    </a:p>
                    <a:p>
                      <a:r>
                        <a:rPr lang="en-US" sz="2000" dirty="0"/>
                        <a:t>Exemestane </a:t>
                      </a:r>
                    </a:p>
                  </a:txBody>
                  <a:tcPr/>
                </a:tc>
                <a:tc>
                  <a:txBody>
                    <a:bodyPr/>
                    <a:lstStyle/>
                    <a:p>
                      <a:r>
                        <a:rPr lang="en-US" sz="2000" dirty="0"/>
                        <a:t>Fulvestrant plus Palbociclib </a:t>
                      </a:r>
                    </a:p>
                  </a:txBody>
                  <a:tcPr/>
                </a:tc>
                <a:tc>
                  <a:txBody>
                    <a:bodyPr/>
                    <a:lstStyle/>
                    <a:p>
                      <a:r>
                        <a:rPr lang="en-US" sz="2000" dirty="0"/>
                        <a:t>Fulvestrant plus</a:t>
                      </a:r>
                    </a:p>
                    <a:p>
                      <a:r>
                        <a:rPr lang="en-US" sz="2000" dirty="0"/>
                        <a:t>Palbociclib</a:t>
                      </a:r>
                    </a:p>
                  </a:txBody>
                  <a:tcPr/>
                </a:tc>
                <a:tc>
                  <a:txBody>
                    <a:bodyPr/>
                    <a:lstStyle/>
                    <a:p>
                      <a:r>
                        <a:rPr lang="en-US" sz="2000" dirty="0"/>
                        <a:t>Fulvestrant</a:t>
                      </a:r>
                    </a:p>
                  </a:txBody>
                  <a:tcPr/>
                </a:tc>
                <a:tc>
                  <a:txBody>
                    <a:bodyPr/>
                    <a:lstStyle/>
                    <a:p>
                      <a:r>
                        <a:rPr lang="en-US" sz="2000" dirty="0"/>
                        <a:t>Fulvestrant </a:t>
                      </a:r>
                    </a:p>
                  </a:txBody>
                  <a:tcPr/>
                </a:tc>
                <a:extLst>
                  <a:ext uri="{0D108BD9-81ED-4DB2-BD59-A6C34878D82A}">
                    <a16:rowId xmlns:a16="http://schemas.microsoft.com/office/drawing/2014/main" val="3841467919"/>
                  </a:ext>
                </a:extLst>
              </a:tr>
              <a:tr h="733584">
                <a:tc>
                  <a:txBody>
                    <a:bodyPr/>
                    <a:lstStyle/>
                    <a:p>
                      <a:r>
                        <a:rPr lang="en-US" sz="2000" dirty="0"/>
                        <a:t>Most common grade </a:t>
                      </a:r>
                      <a:r>
                        <a:rPr lang="en-US" sz="2000" u="sng" dirty="0"/>
                        <a:t>&gt;</a:t>
                      </a:r>
                      <a:r>
                        <a:rPr lang="en-US" sz="2000" dirty="0"/>
                        <a:t>3 toxicity</a:t>
                      </a:r>
                    </a:p>
                  </a:txBody>
                  <a:tcPr/>
                </a:tc>
                <a:tc>
                  <a:txBody>
                    <a:bodyPr/>
                    <a:lstStyle/>
                    <a:p>
                      <a:r>
                        <a:rPr lang="en-US" sz="2000" dirty="0"/>
                        <a:t>Stomatitis (8%)</a:t>
                      </a:r>
                    </a:p>
                  </a:txBody>
                  <a:tcPr/>
                </a:tc>
                <a:tc>
                  <a:txBody>
                    <a:bodyPr/>
                    <a:lstStyle/>
                    <a:p>
                      <a:r>
                        <a:rPr lang="en-US" sz="2000" dirty="0"/>
                        <a:t>Hyperglycemia (12%) and diarrhea (16%)</a:t>
                      </a:r>
                    </a:p>
                  </a:txBody>
                  <a:tcPr/>
                </a:tc>
                <a:tc>
                  <a:txBody>
                    <a:bodyPr/>
                    <a:lstStyle/>
                    <a:p>
                      <a:r>
                        <a:rPr lang="en-US" sz="2000" dirty="0"/>
                        <a:t>Hyperglycemia &amp; stomatitis (6%)</a:t>
                      </a:r>
                    </a:p>
                  </a:txBody>
                  <a:tcPr/>
                </a:tc>
                <a:tc>
                  <a:txBody>
                    <a:bodyPr/>
                    <a:lstStyle/>
                    <a:p>
                      <a:r>
                        <a:rPr lang="en-US" sz="2000" dirty="0"/>
                        <a:t>Hyperglycemia (33%) &amp; rash (20%)</a:t>
                      </a:r>
                    </a:p>
                  </a:txBody>
                  <a:tcPr/>
                </a:tc>
                <a:tc>
                  <a:txBody>
                    <a:bodyPr/>
                    <a:lstStyle/>
                    <a:p>
                      <a:r>
                        <a:rPr lang="en-US" sz="2000" dirty="0"/>
                        <a:t>Rash (12%) &amp; diarrhea (9%)</a:t>
                      </a:r>
                    </a:p>
                  </a:txBody>
                  <a:tcPr/>
                </a:tc>
                <a:extLst>
                  <a:ext uri="{0D108BD9-81ED-4DB2-BD59-A6C34878D82A}">
                    <a16:rowId xmlns:a16="http://schemas.microsoft.com/office/drawing/2014/main" val="1249414753"/>
                  </a:ext>
                </a:extLst>
              </a:tr>
            </a:tbl>
          </a:graphicData>
        </a:graphic>
      </p:graphicFrame>
    </p:spTree>
    <p:extLst>
      <p:ext uri="{BB962C8B-B14F-4D97-AF65-F5344CB8AC3E}">
        <p14:creationId xmlns:p14="http://schemas.microsoft.com/office/powerpoint/2010/main" val="2063832450"/>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990E8C-B708-A465-8961-C1610959ADA0}"/>
              </a:ext>
            </a:extLst>
          </p:cNvPr>
          <p:cNvSpPr>
            <a:spLocks noGrp="1"/>
          </p:cNvSpPr>
          <p:nvPr>
            <p:ph type="title"/>
          </p:nvPr>
        </p:nvSpPr>
        <p:spPr/>
        <p:txBody>
          <a:bodyPr/>
          <a:lstStyle/>
          <a:p>
            <a:r>
              <a:rPr lang="en-US" sz="3000" dirty="0"/>
              <a:t>Selected Adverse Events inPI3K/AKT/m-TOR Inhibitor Phase 3 Trials</a:t>
            </a:r>
          </a:p>
        </p:txBody>
      </p:sp>
      <p:graphicFrame>
        <p:nvGraphicFramePr>
          <p:cNvPr id="9" name="Table 8">
            <a:extLst>
              <a:ext uri="{FF2B5EF4-FFF2-40B4-BE49-F238E27FC236}">
                <a16:creationId xmlns:a16="http://schemas.microsoft.com/office/drawing/2014/main" id="{D3023A4F-D2C5-6488-BDAC-4E3189B578F5}"/>
              </a:ext>
            </a:extLst>
          </p:cNvPr>
          <p:cNvGraphicFramePr>
            <a:graphicFrameLocks noGrp="1"/>
          </p:cNvGraphicFramePr>
          <p:nvPr>
            <p:extLst>
              <p:ext uri="{D42A27DB-BD31-4B8C-83A1-F6EECF244321}">
                <p14:modId xmlns:p14="http://schemas.microsoft.com/office/powerpoint/2010/main" val="2972552315"/>
              </p:ext>
            </p:extLst>
          </p:nvPr>
        </p:nvGraphicFramePr>
        <p:xfrm>
          <a:off x="35560" y="1014215"/>
          <a:ext cx="12192000" cy="3811840"/>
        </p:xfrm>
        <a:graphic>
          <a:graphicData uri="http://schemas.openxmlformats.org/drawingml/2006/table">
            <a:tbl>
              <a:tblPr firstRow="1" bandRow="1">
                <a:tableStyleId>{5C22544A-7EE6-4342-B048-85BDC9FD1C3A}</a:tableStyleId>
              </a:tblPr>
              <a:tblGrid>
                <a:gridCol w="1882589">
                  <a:extLst>
                    <a:ext uri="{9D8B030D-6E8A-4147-A177-3AD203B41FA5}">
                      <a16:colId xmlns:a16="http://schemas.microsoft.com/office/drawing/2014/main" val="878008872"/>
                    </a:ext>
                  </a:extLst>
                </a:gridCol>
                <a:gridCol w="1237130">
                  <a:extLst>
                    <a:ext uri="{9D8B030D-6E8A-4147-A177-3AD203B41FA5}">
                      <a16:colId xmlns:a16="http://schemas.microsoft.com/office/drawing/2014/main" val="1216911505"/>
                    </a:ext>
                  </a:extLst>
                </a:gridCol>
                <a:gridCol w="1204941">
                  <a:extLst>
                    <a:ext uri="{9D8B030D-6E8A-4147-A177-3AD203B41FA5}">
                      <a16:colId xmlns:a16="http://schemas.microsoft.com/office/drawing/2014/main" val="1392132729"/>
                    </a:ext>
                  </a:extLst>
                </a:gridCol>
                <a:gridCol w="1391871">
                  <a:extLst>
                    <a:ext uri="{9D8B030D-6E8A-4147-A177-3AD203B41FA5}">
                      <a16:colId xmlns:a16="http://schemas.microsoft.com/office/drawing/2014/main" val="2249483666"/>
                    </a:ext>
                  </a:extLst>
                </a:gridCol>
                <a:gridCol w="1297542">
                  <a:extLst>
                    <a:ext uri="{9D8B030D-6E8A-4147-A177-3AD203B41FA5}">
                      <a16:colId xmlns:a16="http://schemas.microsoft.com/office/drawing/2014/main" val="1444515264"/>
                    </a:ext>
                  </a:extLst>
                </a:gridCol>
                <a:gridCol w="1273060">
                  <a:extLst>
                    <a:ext uri="{9D8B030D-6E8A-4147-A177-3AD203B41FA5}">
                      <a16:colId xmlns:a16="http://schemas.microsoft.com/office/drawing/2014/main" val="3427844571"/>
                    </a:ext>
                  </a:extLst>
                </a:gridCol>
                <a:gridCol w="1297543">
                  <a:extLst>
                    <a:ext uri="{9D8B030D-6E8A-4147-A177-3AD203B41FA5}">
                      <a16:colId xmlns:a16="http://schemas.microsoft.com/office/drawing/2014/main" val="3171663416"/>
                    </a:ext>
                  </a:extLst>
                </a:gridCol>
                <a:gridCol w="1370987">
                  <a:extLst>
                    <a:ext uri="{9D8B030D-6E8A-4147-A177-3AD203B41FA5}">
                      <a16:colId xmlns:a16="http://schemas.microsoft.com/office/drawing/2014/main" val="4040596980"/>
                    </a:ext>
                  </a:extLst>
                </a:gridCol>
                <a:gridCol w="1236337">
                  <a:extLst>
                    <a:ext uri="{9D8B030D-6E8A-4147-A177-3AD203B41FA5}">
                      <a16:colId xmlns:a16="http://schemas.microsoft.com/office/drawing/2014/main" val="3871575210"/>
                    </a:ext>
                  </a:extLst>
                </a:gridCol>
              </a:tblGrid>
              <a:tr h="476952">
                <a:tc rowSpan="2">
                  <a:txBody>
                    <a:bodyPr/>
                    <a:lstStyle/>
                    <a:p>
                      <a:r>
                        <a:rPr lang="en-US" sz="1800" dirty="0">
                          <a:solidFill>
                            <a:schemeClr val="tx1"/>
                          </a:solidFill>
                        </a:rPr>
                        <a:t>% Patients with key AEs</a:t>
                      </a:r>
                    </a:p>
                  </a:txBody>
                  <a:tcPr>
                    <a:solidFill>
                      <a:schemeClr val="bg1">
                        <a:lumMod val="95000"/>
                      </a:schemeClr>
                    </a:solidFill>
                  </a:tcPr>
                </a:tc>
                <a:tc gridSpan="2">
                  <a:txBody>
                    <a:bodyPr/>
                    <a:lstStyle/>
                    <a:p>
                      <a:pPr algn="ctr"/>
                      <a:r>
                        <a:rPr lang="en-US" sz="2000" dirty="0">
                          <a:solidFill>
                            <a:schemeClr val="bg1"/>
                          </a:solidFill>
                        </a:rPr>
                        <a:t>BOLERO2</a:t>
                      </a:r>
                    </a:p>
                    <a:p>
                      <a:pPr algn="ctr"/>
                      <a:r>
                        <a:rPr lang="en-US" sz="2000" dirty="0">
                          <a:solidFill>
                            <a:schemeClr val="bg1"/>
                          </a:solidFill>
                        </a:rPr>
                        <a:t>Everolimus + Exemes</a:t>
                      </a:r>
                    </a:p>
                    <a:p>
                      <a:pPr algn="ctr"/>
                      <a:r>
                        <a:rPr lang="en-US" sz="2000" dirty="0">
                          <a:solidFill>
                            <a:schemeClr val="bg1"/>
                          </a:solidFill>
                        </a:rPr>
                        <a:t>N=482</a:t>
                      </a:r>
                    </a:p>
                  </a:txBody>
                  <a:tcPr>
                    <a:solidFill>
                      <a:srgbClr val="C00000"/>
                    </a:solidFill>
                  </a:tcPr>
                </a:tc>
                <a:tc hMerge="1">
                  <a:txBody>
                    <a:bodyPr/>
                    <a:lstStyle/>
                    <a:p>
                      <a:endParaRPr lang="en-US"/>
                    </a:p>
                  </a:txBody>
                  <a:tcPr/>
                </a:tc>
                <a:tc gridSpan="2">
                  <a:txBody>
                    <a:bodyPr/>
                    <a:lstStyle/>
                    <a:p>
                      <a:pPr algn="ctr"/>
                      <a:r>
                        <a:rPr lang="en-US" sz="2000" dirty="0">
                          <a:solidFill>
                            <a:schemeClr val="bg1"/>
                          </a:solidFill>
                        </a:rPr>
                        <a:t>INAVO120</a:t>
                      </a:r>
                    </a:p>
                    <a:p>
                      <a:pPr algn="ctr"/>
                      <a:r>
                        <a:rPr lang="en-US" sz="2000" dirty="0">
                          <a:solidFill>
                            <a:schemeClr val="bg1"/>
                          </a:solidFill>
                        </a:rPr>
                        <a:t>Inavolisib + palbo + fulv</a:t>
                      </a:r>
                    </a:p>
                    <a:p>
                      <a:pPr algn="ctr"/>
                      <a:r>
                        <a:rPr lang="en-US" sz="2000" dirty="0">
                          <a:solidFill>
                            <a:schemeClr val="bg1"/>
                          </a:solidFill>
                        </a:rPr>
                        <a:t>N=162</a:t>
                      </a:r>
                    </a:p>
                  </a:txBody>
                  <a:tcPr>
                    <a:solidFill>
                      <a:srgbClr val="C00000"/>
                    </a:solidFill>
                  </a:tcPr>
                </a:tc>
                <a:tc hMerge="1">
                  <a:txBody>
                    <a:bodyPr/>
                    <a:lstStyle/>
                    <a:p>
                      <a:endParaRPr lang="en-US"/>
                    </a:p>
                  </a:txBody>
                  <a:tcPr/>
                </a:tc>
                <a:tc gridSpan="2">
                  <a:txBody>
                    <a:bodyPr/>
                    <a:lstStyle/>
                    <a:p>
                      <a:pPr algn="ctr"/>
                      <a:r>
                        <a:rPr lang="en-US" sz="2000" dirty="0">
                          <a:solidFill>
                            <a:schemeClr val="bg1"/>
                          </a:solidFill>
                        </a:rPr>
                        <a:t>SOLAR-1</a:t>
                      </a:r>
                    </a:p>
                    <a:p>
                      <a:pPr algn="ctr"/>
                      <a:r>
                        <a:rPr lang="en-US" sz="2000" dirty="0">
                          <a:solidFill>
                            <a:schemeClr val="bg1"/>
                          </a:solidFill>
                        </a:rPr>
                        <a:t>Alpelisib + fulv</a:t>
                      </a:r>
                    </a:p>
                    <a:p>
                      <a:pPr algn="ctr"/>
                      <a:r>
                        <a:rPr lang="en-US" sz="2000" dirty="0">
                          <a:solidFill>
                            <a:schemeClr val="bg1"/>
                          </a:solidFill>
                        </a:rPr>
                        <a:t>N=284</a:t>
                      </a:r>
                    </a:p>
                  </a:txBody>
                  <a:tcPr>
                    <a:solidFill>
                      <a:srgbClr val="7030A0"/>
                    </a:solidFill>
                  </a:tcPr>
                </a:tc>
                <a:tc hMerge="1">
                  <a:txBody>
                    <a:bodyPr/>
                    <a:lstStyle/>
                    <a:p>
                      <a:endParaRPr lang="en-US"/>
                    </a:p>
                  </a:txBody>
                  <a:tcPr/>
                </a:tc>
                <a:tc gridSpan="2">
                  <a:txBody>
                    <a:bodyPr/>
                    <a:lstStyle/>
                    <a:p>
                      <a:pPr algn="ctr"/>
                      <a:r>
                        <a:rPr lang="en-US" sz="2000" dirty="0">
                          <a:solidFill>
                            <a:schemeClr val="bg1"/>
                          </a:solidFill>
                        </a:rPr>
                        <a:t>CAPitello-291</a:t>
                      </a:r>
                    </a:p>
                    <a:p>
                      <a:pPr algn="ctr"/>
                      <a:r>
                        <a:rPr lang="en-US" sz="2000" dirty="0">
                          <a:solidFill>
                            <a:schemeClr val="bg1"/>
                          </a:solidFill>
                        </a:rPr>
                        <a:t>Capivasertib + fulv</a:t>
                      </a:r>
                    </a:p>
                    <a:p>
                      <a:pPr algn="ctr"/>
                      <a:r>
                        <a:rPr lang="en-US" sz="2000" dirty="0">
                          <a:solidFill>
                            <a:schemeClr val="bg1"/>
                          </a:solidFill>
                        </a:rPr>
                        <a:t>N=355</a:t>
                      </a:r>
                    </a:p>
                  </a:txBody>
                  <a:tcPr>
                    <a:solidFill>
                      <a:schemeClr val="accent1">
                        <a:lumMod val="50000"/>
                      </a:schemeClr>
                    </a:solidFill>
                  </a:tcPr>
                </a:tc>
                <a:tc hMerge="1">
                  <a:txBody>
                    <a:bodyPr/>
                    <a:lstStyle/>
                    <a:p>
                      <a:endParaRPr lang="en-US"/>
                    </a:p>
                  </a:txBody>
                  <a:tcPr/>
                </a:tc>
                <a:extLst>
                  <a:ext uri="{0D108BD9-81ED-4DB2-BD59-A6C34878D82A}">
                    <a16:rowId xmlns:a16="http://schemas.microsoft.com/office/drawing/2014/main" val="3394299171"/>
                  </a:ext>
                </a:extLst>
              </a:tr>
              <a:tr h="433184">
                <a:tc vMerge="1">
                  <a:txBody>
                    <a:bodyPr/>
                    <a:lstStyle/>
                    <a:p>
                      <a:endParaRPr lang="en-US">
                        <a:solidFill>
                          <a:schemeClr val="tx1"/>
                        </a:solidFill>
                      </a:endParaRPr>
                    </a:p>
                  </a:txBody>
                  <a:tcPr>
                    <a:solidFill>
                      <a:schemeClr val="bg1">
                        <a:lumMod val="95000"/>
                      </a:schemeClr>
                    </a:solidFill>
                  </a:tcPr>
                </a:tc>
                <a:tc>
                  <a:txBody>
                    <a:bodyPr/>
                    <a:lstStyle/>
                    <a:p>
                      <a:pPr algn="ctr"/>
                      <a:r>
                        <a:rPr lang="en-US" sz="1600" b="1" dirty="0">
                          <a:solidFill>
                            <a:schemeClr val="bg1"/>
                          </a:solidFill>
                        </a:rPr>
                        <a:t>Any grade</a:t>
                      </a:r>
                    </a:p>
                  </a:txBody>
                  <a:tcPr>
                    <a:solidFill>
                      <a:srgbClr val="C00000"/>
                    </a:solidFill>
                  </a:tcPr>
                </a:tc>
                <a:tc>
                  <a:txBody>
                    <a:bodyPr/>
                    <a:lstStyle/>
                    <a:p>
                      <a:pPr algn="ctr"/>
                      <a:r>
                        <a:rPr lang="en-US" sz="1600" b="1" dirty="0">
                          <a:solidFill>
                            <a:schemeClr val="bg1"/>
                          </a:solidFill>
                        </a:rPr>
                        <a:t>Grade &gt;=3</a:t>
                      </a:r>
                    </a:p>
                  </a:txBody>
                  <a:tcPr>
                    <a:solidFill>
                      <a:srgbClr val="C00000"/>
                    </a:solidFill>
                  </a:tcPr>
                </a:tc>
                <a:tc>
                  <a:txBody>
                    <a:bodyPr/>
                    <a:lstStyle/>
                    <a:p>
                      <a:pPr algn="ctr"/>
                      <a:r>
                        <a:rPr lang="en-US" sz="1600" b="1" dirty="0">
                          <a:solidFill>
                            <a:schemeClr val="bg1"/>
                          </a:solidFill>
                        </a:rPr>
                        <a:t>Any grade</a:t>
                      </a:r>
                    </a:p>
                  </a:txBody>
                  <a:tcPr>
                    <a:solidFill>
                      <a:srgbClr val="C00000"/>
                    </a:solidFill>
                  </a:tcPr>
                </a:tc>
                <a:tc>
                  <a:txBody>
                    <a:bodyPr/>
                    <a:lstStyle/>
                    <a:p>
                      <a:pPr algn="ctr"/>
                      <a:r>
                        <a:rPr lang="en-US" sz="1600" b="1" dirty="0">
                          <a:solidFill>
                            <a:schemeClr val="bg1"/>
                          </a:solidFill>
                        </a:rPr>
                        <a:t>Grade &gt;=3</a:t>
                      </a:r>
                    </a:p>
                  </a:txBody>
                  <a:tcPr>
                    <a:solidFill>
                      <a:srgbClr val="C00000"/>
                    </a:solidFill>
                  </a:tcPr>
                </a:tc>
                <a:tc>
                  <a:txBody>
                    <a:bodyPr/>
                    <a:lstStyle/>
                    <a:p>
                      <a:pPr algn="ctr"/>
                      <a:r>
                        <a:rPr lang="en-US" sz="1600" b="1" dirty="0">
                          <a:solidFill>
                            <a:schemeClr val="bg1"/>
                          </a:solidFill>
                        </a:rPr>
                        <a:t>Any grade</a:t>
                      </a:r>
                    </a:p>
                  </a:txBody>
                  <a:tcPr>
                    <a:solidFill>
                      <a:srgbClr val="7030A0"/>
                    </a:solidFill>
                  </a:tcPr>
                </a:tc>
                <a:tc>
                  <a:txBody>
                    <a:bodyPr/>
                    <a:lstStyle/>
                    <a:p>
                      <a:pPr algn="ctr"/>
                      <a:r>
                        <a:rPr lang="en-US" sz="1600" b="1" dirty="0">
                          <a:solidFill>
                            <a:schemeClr val="bg1"/>
                          </a:solidFill>
                        </a:rPr>
                        <a:t>Grade &gt;=3</a:t>
                      </a:r>
                    </a:p>
                  </a:txBody>
                  <a:tcPr>
                    <a:solidFill>
                      <a:srgbClr val="7030A0"/>
                    </a:solidFill>
                  </a:tcPr>
                </a:tc>
                <a:tc>
                  <a:txBody>
                    <a:bodyPr/>
                    <a:lstStyle/>
                    <a:p>
                      <a:pPr algn="ctr"/>
                      <a:r>
                        <a:rPr lang="en-US" sz="1600" b="1" dirty="0">
                          <a:solidFill>
                            <a:schemeClr val="bg1"/>
                          </a:solidFill>
                        </a:rPr>
                        <a:t>Any grade</a:t>
                      </a:r>
                    </a:p>
                  </a:txBody>
                  <a:tcPr>
                    <a:solidFill>
                      <a:schemeClr val="accent1">
                        <a:lumMod val="50000"/>
                      </a:schemeClr>
                    </a:solidFill>
                  </a:tcPr>
                </a:tc>
                <a:tc>
                  <a:txBody>
                    <a:bodyPr/>
                    <a:lstStyle/>
                    <a:p>
                      <a:pPr algn="ctr"/>
                      <a:r>
                        <a:rPr lang="en-US" sz="1600" b="1" dirty="0">
                          <a:solidFill>
                            <a:schemeClr val="bg1"/>
                          </a:solidFill>
                        </a:rPr>
                        <a:t>Grade &gt;=3</a:t>
                      </a:r>
                    </a:p>
                  </a:txBody>
                  <a:tcPr>
                    <a:solidFill>
                      <a:schemeClr val="accent1">
                        <a:lumMod val="50000"/>
                      </a:schemeClr>
                    </a:solidFill>
                  </a:tcPr>
                </a:tc>
                <a:extLst>
                  <a:ext uri="{0D108BD9-81ED-4DB2-BD59-A6C34878D82A}">
                    <a16:rowId xmlns:a16="http://schemas.microsoft.com/office/drawing/2014/main" val="3043950527"/>
                  </a:ext>
                </a:extLst>
              </a:tr>
              <a:tr h="433184">
                <a:tc>
                  <a:txBody>
                    <a:bodyPr/>
                    <a:lstStyle/>
                    <a:p>
                      <a:r>
                        <a:rPr lang="en-US" sz="1800" b="1" dirty="0">
                          <a:solidFill>
                            <a:schemeClr val="tx1"/>
                          </a:solidFill>
                        </a:rPr>
                        <a:t>Hyperglycemia</a:t>
                      </a:r>
                    </a:p>
                  </a:txBody>
                  <a:tcPr>
                    <a:solidFill>
                      <a:schemeClr val="bg1">
                        <a:lumMod val="95000"/>
                      </a:schemeClr>
                    </a:solidFill>
                  </a:tcPr>
                </a:tc>
                <a:tc>
                  <a:txBody>
                    <a:bodyPr/>
                    <a:lstStyle/>
                    <a:p>
                      <a:pPr algn="ctr"/>
                      <a:r>
                        <a:rPr lang="en-US" sz="2000" b="1" dirty="0"/>
                        <a:t>13</a:t>
                      </a:r>
                    </a:p>
                  </a:txBody>
                  <a:tcPr>
                    <a:solidFill>
                      <a:srgbClr val="FFEDE8"/>
                    </a:solidFill>
                  </a:tcPr>
                </a:tc>
                <a:tc>
                  <a:txBody>
                    <a:bodyPr/>
                    <a:lstStyle/>
                    <a:p>
                      <a:pPr algn="ctr"/>
                      <a:r>
                        <a:rPr lang="en-US" sz="2000" b="1" dirty="0"/>
                        <a:t>5</a:t>
                      </a:r>
                    </a:p>
                  </a:txBody>
                  <a:tcPr>
                    <a:solidFill>
                      <a:srgbClr val="FFEDE8"/>
                    </a:solidFill>
                  </a:tcPr>
                </a:tc>
                <a:tc>
                  <a:txBody>
                    <a:bodyPr/>
                    <a:lstStyle/>
                    <a:p>
                      <a:pPr algn="ctr"/>
                      <a:r>
                        <a:rPr lang="en-US" sz="2000" b="1" dirty="0"/>
                        <a:t>59</a:t>
                      </a:r>
                    </a:p>
                  </a:txBody>
                  <a:tcPr>
                    <a:solidFill>
                      <a:srgbClr val="FFEDE8"/>
                    </a:solidFill>
                  </a:tcPr>
                </a:tc>
                <a:tc>
                  <a:txBody>
                    <a:bodyPr/>
                    <a:lstStyle/>
                    <a:p>
                      <a:pPr algn="ctr"/>
                      <a:r>
                        <a:rPr lang="en-US" sz="2000" b="1" dirty="0"/>
                        <a:t>6</a:t>
                      </a:r>
                    </a:p>
                  </a:txBody>
                  <a:tcPr>
                    <a:solidFill>
                      <a:srgbClr val="FFEDE8"/>
                    </a:solidFill>
                  </a:tcPr>
                </a:tc>
                <a:tc>
                  <a:txBody>
                    <a:bodyPr/>
                    <a:lstStyle/>
                    <a:p>
                      <a:pPr algn="ctr"/>
                      <a:r>
                        <a:rPr lang="en-US" sz="2000" b="1" dirty="0"/>
                        <a:t>64</a:t>
                      </a:r>
                    </a:p>
                  </a:txBody>
                  <a:tcPr>
                    <a:solidFill>
                      <a:srgbClr val="D9D8E4"/>
                    </a:solidFill>
                  </a:tcPr>
                </a:tc>
                <a:tc>
                  <a:txBody>
                    <a:bodyPr/>
                    <a:lstStyle/>
                    <a:p>
                      <a:pPr algn="ctr"/>
                      <a:r>
                        <a:rPr lang="en-US" sz="2000" b="1" dirty="0"/>
                        <a:t>33</a:t>
                      </a:r>
                    </a:p>
                  </a:txBody>
                  <a:tcPr>
                    <a:solidFill>
                      <a:srgbClr val="D9D8E4"/>
                    </a:solidFill>
                  </a:tcPr>
                </a:tc>
                <a:tc>
                  <a:txBody>
                    <a:bodyPr/>
                    <a:lstStyle/>
                    <a:p>
                      <a:pPr algn="ctr"/>
                      <a:r>
                        <a:rPr lang="en-US" sz="2000" b="1" dirty="0"/>
                        <a:t>16</a:t>
                      </a:r>
                    </a:p>
                  </a:txBody>
                  <a:tcPr>
                    <a:solidFill>
                      <a:schemeClr val="accent2">
                        <a:lumMod val="20000"/>
                        <a:lumOff val="80000"/>
                      </a:schemeClr>
                    </a:solidFill>
                  </a:tcPr>
                </a:tc>
                <a:tc>
                  <a:txBody>
                    <a:bodyPr/>
                    <a:lstStyle/>
                    <a:p>
                      <a:pPr algn="ctr"/>
                      <a:r>
                        <a:rPr lang="en-US" sz="2000" b="1" dirty="0"/>
                        <a:t>2</a:t>
                      </a:r>
                    </a:p>
                  </a:txBody>
                  <a:tcPr>
                    <a:solidFill>
                      <a:schemeClr val="accent2">
                        <a:lumMod val="20000"/>
                        <a:lumOff val="80000"/>
                      </a:schemeClr>
                    </a:solidFill>
                  </a:tcPr>
                </a:tc>
                <a:extLst>
                  <a:ext uri="{0D108BD9-81ED-4DB2-BD59-A6C34878D82A}">
                    <a16:rowId xmlns:a16="http://schemas.microsoft.com/office/drawing/2014/main" val="71123078"/>
                  </a:ext>
                </a:extLst>
              </a:tr>
              <a:tr h="433184">
                <a:tc>
                  <a:txBody>
                    <a:bodyPr/>
                    <a:lstStyle/>
                    <a:p>
                      <a:r>
                        <a:rPr lang="en-US" sz="1800" b="1" dirty="0">
                          <a:solidFill>
                            <a:schemeClr val="tx1"/>
                          </a:solidFill>
                        </a:rPr>
                        <a:t>Diarrhea</a:t>
                      </a:r>
                    </a:p>
                  </a:txBody>
                  <a:tcPr>
                    <a:solidFill>
                      <a:schemeClr val="bg1">
                        <a:lumMod val="95000"/>
                      </a:schemeClr>
                    </a:solidFill>
                  </a:tcPr>
                </a:tc>
                <a:tc>
                  <a:txBody>
                    <a:bodyPr/>
                    <a:lstStyle/>
                    <a:p>
                      <a:pPr algn="ctr"/>
                      <a:r>
                        <a:rPr lang="en-US" sz="2000" b="1" dirty="0"/>
                        <a:t>30</a:t>
                      </a:r>
                    </a:p>
                  </a:txBody>
                  <a:tcPr>
                    <a:solidFill>
                      <a:srgbClr val="FFEDE8"/>
                    </a:solidFill>
                  </a:tcPr>
                </a:tc>
                <a:tc>
                  <a:txBody>
                    <a:bodyPr/>
                    <a:lstStyle/>
                    <a:p>
                      <a:pPr algn="ctr"/>
                      <a:r>
                        <a:rPr lang="en-US" sz="2000" b="1" dirty="0"/>
                        <a:t>3</a:t>
                      </a:r>
                    </a:p>
                  </a:txBody>
                  <a:tcPr>
                    <a:solidFill>
                      <a:srgbClr val="FFEDE8"/>
                    </a:solidFill>
                  </a:tcPr>
                </a:tc>
                <a:tc>
                  <a:txBody>
                    <a:bodyPr/>
                    <a:lstStyle/>
                    <a:p>
                      <a:pPr algn="ctr"/>
                      <a:r>
                        <a:rPr lang="en-US" sz="2000" b="1" dirty="0"/>
                        <a:t>48</a:t>
                      </a:r>
                    </a:p>
                  </a:txBody>
                  <a:tcPr>
                    <a:solidFill>
                      <a:srgbClr val="FFEDE8"/>
                    </a:solidFill>
                  </a:tcPr>
                </a:tc>
                <a:tc>
                  <a:txBody>
                    <a:bodyPr/>
                    <a:lstStyle/>
                    <a:p>
                      <a:pPr algn="ctr"/>
                      <a:r>
                        <a:rPr lang="en-US" sz="2000" b="1" dirty="0"/>
                        <a:t>4</a:t>
                      </a:r>
                    </a:p>
                  </a:txBody>
                  <a:tcPr>
                    <a:solidFill>
                      <a:srgbClr val="FFEDE8"/>
                    </a:solidFill>
                  </a:tcPr>
                </a:tc>
                <a:tc>
                  <a:txBody>
                    <a:bodyPr/>
                    <a:lstStyle/>
                    <a:p>
                      <a:pPr algn="ctr"/>
                      <a:r>
                        <a:rPr lang="en-US" sz="2000" b="1" dirty="0"/>
                        <a:t>58</a:t>
                      </a:r>
                    </a:p>
                  </a:txBody>
                  <a:tcPr>
                    <a:solidFill>
                      <a:srgbClr val="D9D8E4"/>
                    </a:solidFill>
                  </a:tcPr>
                </a:tc>
                <a:tc>
                  <a:txBody>
                    <a:bodyPr/>
                    <a:lstStyle/>
                    <a:p>
                      <a:pPr algn="ctr"/>
                      <a:r>
                        <a:rPr lang="en-US" sz="2000" b="1" dirty="0"/>
                        <a:t>7</a:t>
                      </a:r>
                    </a:p>
                  </a:txBody>
                  <a:tcPr>
                    <a:solidFill>
                      <a:srgbClr val="D9D8E4"/>
                    </a:solidFill>
                  </a:tcPr>
                </a:tc>
                <a:tc>
                  <a:txBody>
                    <a:bodyPr/>
                    <a:lstStyle/>
                    <a:p>
                      <a:pPr algn="ctr"/>
                      <a:r>
                        <a:rPr lang="en-US" sz="2000" b="1" dirty="0"/>
                        <a:t>72</a:t>
                      </a:r>
                    </a:p>
                  </a:txBody>
                  <a:tcPr>
                    <a:solidFill>
                      <a:schemeClr val="accent2">
                        <a:lumMod val="20000"/>
                        <a:lumOff val="80000"/>
                      </a:schemeClr>
                    </a:solidFill>
                  </a:tcPr>
                </a:tc>
                <a:tc>
                  <a:txBody>
                    <a:bodyPr/>
                    <a:lstStyle/>
                    <a:p>
                      <a:pPr algn="ctr"/>
                      <a:r>
                        <a:rPr lang="en-US" sz="2000" b="1" dirty="0"/>
                        <a:t>9</a:t>
                      </a:r>
                    </a:p>
                  </a:txBody>
                  <a:tcPr>
                    <a:solidFill>
                      <a:schemeClr val="accent2">
                        <a:lumMod val="20000"/>
                        <a:lumOff val="80000"/>
                      </a:schemeClr>
                    </a:solidFill>
                  </a:tcPr>
                </a:tc>
                <a:extLst>
                  <a:ext uri="{0D108BD9-81ED-4DB2-BD59-A6C34878D82A}">
                    <a16:rowId xmlns:a16="http://schemas.microsoft.com/office/drawing/2014/main" val="3334544211"/>
                  </a:ext>
                </a:extLst>
              </a:tr>
              <a:tr h="433184">
                <a:tc>
                  <a:txBody>
                    <a:bodyPr/>
                    <a:lstStyle/>
                    <a:p>
                      <a:r>
                        <a:rPr lang="en-US" sz="1800" b="1" dirty="0">
                          <a:solidFill>
                            <a:schemeClr val="tx1"/>
                          </a:solidFill>
                        </a:rPr>
                        <a:t>Rash</a:t>
                      </a:r>
                    </a:p>
                  </a:txBody>
                  <a:tcPr>
                    <a:solidFill>
                      <a:schemeClr val="bg1">
                        <a:lumMod val="95000"/>
                      </a:schemeClr>
                    </a:solidFill>
                  </a:tcPr>
                </a:tc>
                <a:tc>
                  <a:txBody>
                    <a:bodyPr/>
                    <a:lstStyle/>
                    <a:p>
                      <a:pPr algn="ctr"/>
                      <a:r>
                        <a:rPr lang="en-US" sz="2000" b="1" dirty="0"/>
                        <a:t>36</a:t>
                      </a:r>
                    </a:p>
                  </a:txBody>
                  <a:tcPr>
                    <a:solidFill>
                      <a:srgbClr val="FFEDE8"/>
                    </a:solidFill>
                  </a:tcPr>
                </a:tc>
                <a:tc>
                  <a:txBody>
                    <a:bodyPr/>
                    <a:lstStyle/>
                    <a:p>
                      <a:pPr algn="ctr"/>
                      <a:r>
                        <a:rPr lang="en-US" sz="2000" b="1" dirty="0"/>
                        <a:t>1</a:t>
                      </a:r>
                    </a:p>
                  </a:txBody>
                  <a:tcPr>
                    <a:solidFill>
                      <a:srgbClr val="FFEDE8"/>
                    </a:solidFill>
                  </a:tcPr>
                </a:tc>
                <a:tc>
                  <a:txBody>
                    <a:bodyPr/>
                    <a:lstStyle/>
                    <a:p>
                      <a:pPr algn="ctr"/>
                      <a:r>
                        <a:rPr lang="en-US" sz="2000" b="1" dirty="0"/>
                        <a:t>25</a:t>
                      </a:r>
                    </a:p>
                  </a:txBody>
                  <a:tcPr>
                    <a:solidFill>
                      <a:srgbClr val="FFEDE8"/>
                    </a:solidFill>
                  </a:tcPr>
                </a:tc>
                <a:tc>
                  <a:txBody>
                    <a:bodyPr/>
                    <a:lstStyle/>
                    <a:p>
                      <a:pPr algn="ctr"/>
                      <a:r>
                        <a:rPr lang="en-US" sz="2000" b="1" dirty="0"/>
                        <a:t>0</a:t>
                      </a:r>
                    </a:p>
                  </a:txBody>
                  <a:tcPr>
                    <a:solidFill>
                      <a:srgbClr val="FFEDE8"/>
                    </a:solidFill>
                  </a:tcPr>
                </a:tc>
                <a:tc>
                  <a:txBody>
                    <a:bodyPr/>
                    <a:lstStyle/>
                    <a:p>
                      <a:pPr algn="ctr"/>
                      <a:r>
                        <a:rPr lang="en-US" sz="2000" b="1" dirty="0"/>
                        <a:t>54</a:t>
                      </a:r>
                    </a:p>
                  </a:txBody>
                  <a:tcPr>
                    <a:solidFill>
                      <a:srgbClr val="D9D8E4"/>
                    </a:solidFill>
                  </a:tcPr>
                </a:tc>
                <a:tc>
                  <a:txBody>
                    <a:bodyPr/>
                    <a:lstStyle/>
                    <a:p>
                      <a:pPr algn="ctr"/>
                      <a:r>
                        <a:rPr lang="en-US" sz="2000" b="1" dirty="0"/>
                        <a:t>20</a:t>
                      </a:r>
                    </a:p>
                  </a:txBody>
                  <a:tcPr>
                    <a:solidFill>
                      <a:srgbClr val="D9D8E4"/>
                    </a:solidFill>
                  </a:tcPr>
                </a:tc>
                <a:tc>
                  <a:txBody>
                    <a:bodyPr/>
                    <a:lstStyle/>
                    <a:p>
                      <a:pPr algn="ctr"/>
                      <a:r>
                        <a:rPr lang="en-US" sz="2000" b="1" dirty="0"/>
                        <a:t>38</a:t>
                      </a:r>
                    </a:p>
                  </a:txBody>
                  <a:tcPr>
                    <a:solidFill>
                      <a:schemeClr val="accent2">
                        <a:lumMod val="20000"/>
                        <a:lumOff val="80000"/>
                      </a:schemeClr>
                    </a:solidFill>
                  </a:tcPr>
                </a:tc>
                <a:tc>
                  <a:txBody>
                    <a:bodyPr/>
                    <a:lstStyle/>
                    <a:p>
                      <a:pPr algn="ctr"/>
                      <a:r>
                        <a:rPr lang="en-US" sz="2000" b="1" dirty="0"/>
                        <a:t>12</a:t>
                      </a:r>
                    </a:p>
                  </a:txBody>
                  <a:tcPr>
                    <a:solidFill>
                      <a:schemeClr val="accent2">
                        <a:lumMod val="20000"/>
                        <a:lumOff val="80000"/>
                      </a:schemeClr>
                    </a:solidFill>
                  </a:tcPr>
                </a:tc>
                <a:extLst>
                  <a:ext uri="{0D108BD9-81ED-4DB2-BD59-A6C34878D82A}">
                    <a16:rowId xmlns:a16="http://schemas.microsoft.com/office/drawing/2014/main" val="3646361073"/>
                  </a:ext>
                </a:extLst>
              </a:tr>
              <a:tr h="433184">
                <a:tc>
                  <a:txBody>
                    <a:bodyPr/>
                    <a:lstStyle/>
                    <a:p>
                      <a:r>
                        <a:rPr lang="en-US" sz="1800" b="1" dirty="0">
                          <a:solidFill>
                            <a:schemeClr val="tx1"/>
                          </a:solidFill>
                        </a:rPr>
                        <a:t>Stomatitis</a:t>
                      </a:r>
                    </a:p>
                  </a:txBody>
                  <a:tcPr>
                    <a:solidFill>
                      <a:schemeClr val="bg1">
                        <a:lumMod val="95000"/>
                      </a:schemeClr>
                    </a:solidFill>
                  </a:tcPr>
                </a:tc>
                <a:tc>
                  <a:txBody>
                    <a:bodyPr/>
                    <a:lstStyle/>
                    <a:p>
                      <a:pPr algn="ctr"/>
                      <a:r>
                        <a:rPr lang="en-US" sz="2000" b="1" dirty="0"/>
                        <a:t>56</a:t>
                      </a:r>
                    </a:p>
                  </a:txBody>
                  <a:tcPr>
                    <a:solidFill>
                      <a:srgbClr val="FFEDE8"/>
                    </a:solidFill>
                  </a:tcPr>
                </a:tc>
                <a:tc>
                  <a:txBody>
                    <a:bodyPr/>
                    <a:lstStyle/>
                    <a:p>
                      <a:pPr algn="ctr"/>
                      <a:r>
                        <a:rPr lang="en-US" sz="2000" b="1" dirty="0"/>
                        <a:t>8</a:t>
                      </a:r>
                    </a:p>
                  </a:txBody>
                  <a:tcPr>
                    <a:solidFill>
                      <a:srgbClr val="FFEDE8"/>
                    </a:solidFill>
                  </a:tcPr>
                </a:tc>
                <a:tc>
                  <a:txBody>
                    <a:bodyPr/>
                    <a:lstStyle/>
                    <a:p>
                      <a:pPr algn="ctr"/>
                      <a:r>
                        <a:rPr lang="en-US" sz="2000" b="1" dirty="0"/>
                        <a:t>51</a:t>
                      </a:r>
                    </a:p>
                  </a:txBody>
                  <a:tcPr>
                    <a:solidFill>
                      <a:srgbClr val="FFEDE8"/>
                    </a:solidFill>
                  </a:tcPr>
                </a:tc>
                <a:tc>
                  <a:txBody>
                    <a:bodyPr/>
                    <a:lstStyle/>
                    <a:p>
                      <a:pPr algn="ctr"/>
                      <a:r>
                        <a:rPr lang="en-US" sz="2000" b="1" dirty="0"/>
                        <a:t>6</a:t>
                      </a:r>
                    </a:p>
                  </a:txBody>
                  <a:tcPr>
                    <a:solidFill>
                      <a:srgbClr val="FFEDE8"/>
                    </a:solidFill>
                  </a:tcPr>
                </a:tc>
                <a:tc>
                  <a:txBody>
                    <a:bodyPr/>
                    <a:lstStyle/>
                    <a:p>
                      <a:pPr algn="ctr"/>
                      <a:r>
                        <a:rPr lang="en-US" sz="2000" b="1" dirty="0"/>
                        <a:t>25</a:t>
                      </a:r>
                    </a:p>
                  </a:txBody>
                  <a:tcPr>
                    <a:solidFill>
                      <a:srgbClr val="D9D8E4"/>
                    </a:solidFill>
                  </a:tcPr>
                </a:tc>
                <a:tc>
                  <a:txBody>
                    <a:bodyPr/>
                    <a:lstStyle/>
                    <a:p>
                      <a:pPr algn="ctr"/>
                      <a:r>
                        <a:rPr lang="en-US" sz="2000" b="1" dirty="0"/>
                        <a:t>3</a:t>
                      </a:r>
                    </a:p>
                  </a:txBody>
                  <a:tcPr>
                    <a:solidFill>
                      <a:srgbClr val="D9D8E4"/>
                    </a:solidFill>
                  </a:tcPr>
                </a:tc>
                <a:tc>
                  <a:txBody>
                    <a:bodyPr/>
                    <a:lstStyle/>
                    <a:p>
                      <a:pPr algn="ctr"/>
                      <a:r>
                        <a:rPr lang="en-US" sz="2000" b="1" dirty="0"/>
                        <a:t>15</a:t>
                      </a:r>
                    </a:p>
                  </a:txBody>
                  <a:tcPr>
                    <a:solidFill>
                      <a:schemeClr val="accent2">
                        <a:lumMod val="20000"/>
                        <a:lumOff val="80000"/>
                      </a:schemeClr>
                    </a:solidFill>
                  </a:tcPr>
                </a:tc>
                <a:tc>
                  <a:txBody>
                    <a:bodyPr/>
                    <a:lstStyle/>
                    <a:p>
                      <a:pPr algn="ctr"/>
                      <a:r>
                        <a:rPr lang="en-US" sz="2000" b="1" dirty="0"/>
                        <a:t>2</a:t>
                      </a:r>
                    </a:p>
                  </a:txBody>
                  <a:tcPr>
                    <a:solidFill>
                      <a:schemeClr val="accent2">
                        <a:lumMod val="20000"/>
                        <a:lumOff val="80000"/>
                      </a:schemeClr>
                    </a:solidFill>
                  </a:tcPr>
                </a:tc>
                <a:extLst>
                  <a:ext uri="{0D108BD9-81ED-4DB2-BD59-A6C34878D82A}">
                    <a16:rowId xmlns:a16="http://schemas.microsoft.com/office/drawing/2014/main" val="2596381803"/>
                  </a:ext>
                </a:extLst>
              </a:tr>
              <a:tr h="433184">
                <a:tc>
                  <a:txBody>
                    <a:bodyPr/>
                    <a:lstStyle/>
                    <a:p>
                      <a:r>
                        <a:rPr lang="en-US" sz="1800" b="1" dirty="0">
                          <a:solidFill>
                            <a:schemeClr val="tx1"/>
                          </a:solidFill>
                        </a:rPr>
                        <a:t>Discontinued due to AEs</a:t>
                      </a:r>
                    </a:p>
                  </a:txBody>
                  <a:tcPr>
                    <a:solidFill>
                      <a:schemeClr val="bg1">
                        <a:lumMod val="95000"/>
                      </a:schemeClr>
                    </a:solidFill>
                  </a:tcPr>
                </a:tc>
                <a:tc>
                  <a:txBody>
                    <a:bodyPr/>
                    <a:lstStyle/>
                    <a:p>
                      <a:pPr algn="ctr"/>
                      <a:r>
                        <a:rPr lang="en-US" sz="2000" b="1" dirty="0"/>
                        <a:t>19%</a:t>
                      </a:r>
                    </a:p>
                  </a:txBody>
                  <a:tcPr>
                    <a:solidFill>
                      <a:srgbClr val="FFEDE8"/>
                    </a:solidFill>
                  </a:tcPr>
                </a:tc>
                <a:tc>
                  <a:txBody>
                    <a:bodyPr/>
                    <a:lstStyle/>
                    <a:p>
                      <a:pPr algn="ctr"/>
                      <a:r>
                        <a:rPr lang="en-US" sz="2000" b="1" dirty="0"/>
                        <a:t>N/A</a:t>
                      </a:r>
                    </a:p>
                  </a:txBody>
                  <a:tcPr>
                    <a:solidFill>
                      <a:srgbClr val="FFEDE8"/>
                    </a:solidFill>
                  </a:tcPr>
                </a:tc>
                <a:tc>
                  <a:txBody>
                    <a:bodyPr/>
                    <a:lstStyle/>
                    <a:p>
                      <a:pPr algn="ctr"/>
                      <a:r>
                        <a:rPr lang="en-US" sz="2000" b="1" dirty="0"/>
                        <a:t>7%</a:t>
                      </a:r>
                    </a:p>
                  </a:txBody>
                  <a:tcPr>
                    <a:solidFill>
                      <a:srgbClr val="FFEDE8"/>
                    </a:solidFill>
                  </a:tcPr>
                </a:tc>
                <a:tc>
                  <a:txBody>
                    <a:bodyPr/>
                    <a:lstStyle/>
                    <a:p>
                      <a:pPr algn="ctr"/>
                      <a:r>
                        <a:rPr lang="en-US" sz="2000" b="1" dirty="0"/>
                        <a:t>N/A</a:t>
                      </a:r>
                    </a:p>
                  </a:txBody>
                  <a:tcPr>
                    <a:solidFill>
                      <a:srgbClr val="FFEDE8"/>
                    </a:solidFill>
                  </a:tcPr>
                </a:tc>
                <a:tc>
                  <a:txBody>
                    <a:bodyPr/>
                    <a:lstStyle/>
                    <a:p>
                      <a:pPr algn="ctr"/>
                      <a:r>
                        <a:rPr lang="en-US" sz="2000" b="1" dirty="0"/>
                        <a:t>25%</a:t>
                      </a:r>
                    </a:p>
                  </a:txBody>
                  <a:tcPr>
                    <a:solidFill>
                      <a:srgbClr val="D9D8E4"/>
                    </a:solidFill>
                  </a:tcPr>
                </a:tc>
                <a:tc>
                  <a:txBody>
                    <a:bodyPr/>
                    <a:lstStyle/>
                    <a:p>
                      <a:pPr algn="ctr"/>
                      <a:r>
                        <a:rPr lang="en-US" sz="2000" b="1" dirty="0"/>
                        <a:t>N/A</a:t>
                      </a:r>
                    </a:p>
                  </a:txBody>
                  <a:tcPr>
                    <a:solidFill>
                      <a:srgbClr val="D9D8E4"/>
                    </a:solidFill>
                  </a:tcPr>
                </a:tc>
                <a:tc>
                  <a:txBody>
                    <a:bodyPr/>
                    <a:lstStyle/>
                    <a:p>
                      <a:pPr algn="ctr"/>
                      <a:r>
                        <a:rPr lang="en-US" sz="2000" b="1" dirty="0"/>
                        <a:t>13%</a:t>
                      </a:r>
                    </a:p>
                  </a:txBody>
                  <a:tcPr>
                    <a:solidFill>
                      <a:schemeClr val="accent2">
                        <a:lumMod val="20000"/>
                        <a:lumOff val="80000"/>
                      </a:schemeClr>
                    </a:solidFill>
                  </a:tcPr>
                </a:tc>
                <a:tc>
                  <a:txBody>
                    <a:bodyPr/>
                    <a:lstStyle/>
                    <a:p>
                      <a:pPr algn="ctr"/>
                      <a:r>
                        <a:rPr lang="en-US" sz="2000" b="1" dirty="0"/>
                        <a:t>N/A</a:t>
                      </a:r>
                    </a:p>
                  </a:txBody>
                  <a:tcPr>
                    <a:solidFill>
                      <a:schemeClr val="accent2">
                        <a:lumMod val="20000"/>
                        <a:lumOff val="80000"/>
                      </a:schemeClr>
                    </a:solidFill>
                  </a:tcPr>
                </a:tc>
                <a:extLst>
                  <a:ext uri="{0D108BD9-81ED-4DB2-BD59-A6C34878D82A}">
                    <a16:rowId xmlns:a16="http://schemas.microsoft.com/office/drawing/2014/main" val="4245985478"/>
                  </a:ext>
                </a:extLst>
              </a:tr>
            </a:tbl>
          </a:graphicData>
        </a:graphic>
      </p:graphicFrame>
      <p:sp>
        <p:nvSpPr>
          <p:cNvPr id="12" name="TextBox 11">
            <a:extLst>
              <a:ext uri="{FF2B5EF4-FFF2-40B4-BE49-F238E27FC236}">
                <a16:creationId xmlns:a16="http://schemas.microsoft.com/office/drawing/2014/main" id="{03710B66-6689-0A62-3F37-7D0D32C38450}"/>
              </a:ext>
            </a:extLst>
          </p:cNvPr>
          <p:cNvSpPr txBox="1"/>
          <p:nvPr/>
        </p:nvSpPr>
        <p:spPr>
          <a:xfrm>
            <a:off x="0" y="4828122"/>
            <a:ext cx="6846621" cy="1754326"/>
          </a:xfrm>
          <a:prstGeom prst="rect">
            <a:avLst/>
          </a:prstGeom>
          <a:noFill/>
        </p:spPr>
        <p:txBody>
          <a:bodyPr wrap="square" rtlCol="0">
            <a:spAutoFit/>
          </a:bodyPr>
          <a:lstStyle/>
          <a:p>
            <a:pPr algn="l"/>
            <a:r>
              <a:rPr lang="en-US" sz="1800" u="sng" dirty="0">
                <a:solidFill>
                  <a:srgbClr val="272524"/>
                </a:solidFill>
                <a:latin typeface="Arial" panose="020B0604020202020204" pitchFamily="34" charset="0"/>
                <a:cs typeface="Arial" panose="020B0604020202020204" pitchFamily="34" charset="0"/>
              </a:rPr>
              <a:t>Glycemia eligibility </a:t>
            </a:r>
          </a:p>
          <a:p>
            <a:pPr algn="l"/>
            <a:r>
              <a:rPr lang="en-US" sz="1800" dirty="0">
                <a:solidFill>
                  <a:srgbClr val="272524"/>
                </a:solidFill>
                <a:latin typeface="Arial" panose="020B0604020202020204" pitchFamily="34" charset="0"/>
                <a:cs typeface="Arial" panose="020B0604020202020204" pitchFamily="34" charset="0"/>
              </a:rPr>
              <a:t>INAVO120: FBG&lt;126 and HbA1c&lt;6%; SOLAR-1: HbA1c&lt;6.5%; CAPItello-291: HbA1c&lt;8% </a:t>
            </a:r>
          </a:p>
          <a:p>
            <a:pPr algn="l"/>
            <a:r>
              <a:rPr lang="en-US" sz="1800" u="sng" dirty="0">
                <a:solidFill>
                  <a:srgbClr val="272524"/>
                </a:solidFill>
                <a:latin typeface="Arial" panose="020B0604020202020204" pitchFamily="34" charset="0"/>
                <a:cs typeface="Arial" panose="020B0604020202020204" pitchFamily="34" charset="0"/>
              </a:rPr>
              <a:t>Stomatitis</a:t>
            </a:r>
            <a:endParaRPr lang="en-US" sz="1800" dirty="0">
              <a:solidFill>
                <a:srgbClr val="272524"/>
              </a:solidFill>
              <a:latin typeface="Arial" panose="020B0604020202020204" pitchFamily="34" charset="0"/>
              <a:cs typeface="Arial" panose="020B0604020202020204" pitchFamily="34" charset="0"/>
            </a:endParaRPr>
          </a:p>
          <a:p>
            <a:pPr algn="l"/>
            <a:r>
              <a:rPr lang="en-US" sz="1800" dirty="0">
                <a:solidFill>
                  <a:srgbClr val="272524"/>
                </a:solidFill>
                <a:latin typeface="Arial" panose="020B0604020202020204" pitchFamily="34" charset="0"/>
                <a:cs typeface="Arial" panose="020B0604020202020204" pitchFamily="34" charset="0"/>
              </a:rPr>
              <a:t>INAVO120: stomatitis rate included mucosal inflammation; SOLAR-1 &amp; CAPItello-291: stomatitis reported as a single term</a:t>
            </a:r>
          </a:p>
        </p:txBody>
      </p:sp>
      <p:sp>
        <p:nvSpPr>
          <p:cNvPr id="6" name="TextBox 5">
            <a:extLst>
              <a:ext uri="{FF2B5EF4-FFF2-40B4-BE49-F238E27FC236}">
                <a16:creationId xmlns:a16="http://schemas.microsoft.com/office/drawing/2014/main" id="{AC75ECDF-CD48-E661-75FC-2CB23DABC860}"/>
              </a:ext>
            </a:extLst>
          </p:cNvPr>
          <p:cNvSpPr txBox="1"/>
          <p:nvPr/>
        </p:nvSpPr>
        <p:spPr>
          <a:xfrm>
            <a:off x="7315200" y="5735637"/>
            <a:ext cx="5356068"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Baselga et al. NEJM 2012; Andre et al. NEJM  2019; Turner et al. NEJM 2023; Turner et al. NEJM 2024</a:t>
            </a:r>
          </a:p>
        </p:txBody>
      </p:sp>
      <p:sp>
        <p:nvSpPr>
          <p:cNvPr id="8" name="Title 4">
            <a:extLst>
              <a:ext uri="{FF2B5EF4-FFF2-40B4-BE49-F238E27FC236}">
                <a16:creationId xmlns:a16="http://schemas.microsoft.com/office/drawing/2014/main" id="{AD88677C-3534-9616-244D-09DE8DBA13F7}"/>
              </a:ext>
            </a:extLst>
          </p:cNvPr>
          <p:cNvSpPr txBox="1">
            <a:spLocks/>
          </p:cNvSpPr>
          <p:nvPr/>
        </p:nvSpPr>
        <p:spPr>
          <a:xfrm>
            <a:off x="0" y="389062"/>
            <a:ext cx="12192000" cy="4757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US" sz="2400" dirty="0"/>
              <a:t>Selected Adverse Events in PI3K/AKT/m-TOR Inhibitor Phase 3 Trials</a:t>
            </a:r>
          </a:p>
        </p:txBody>
      </p:sp>
    </p:spTree>
    <p:extLst>
      <p:ext uri="{BB962C8B-B14F-4D97-AF65-F5344CB8AC3E}">
        <p14:creationId xmlns:p14="http://schemas.microsoft.com/office/powerpoint/2010/main" val="3879223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8BCD4E-FBB3-4F33-6A8A-3DB6E62D13FC}"/>
              </a:ext>
            </a:extLst>
          </p:cNvPr>
          <p:cNvSpPr>
            <a:spLocks noGrp="1"/>
          </p:cNvSpPr>
          <p:nvPr>
            <p:ph type="title"/>
          </p:nvPr>
        </p:nvSpPr>
        <p:spPr>
          <a:xfrm>
            <a:off x="0" y="349869"/>
            <a:ext cx="12192000" cy="926470"/>
          </a:xfrm>
        </p:spPr>
        <p:txBody>
          <a:bodyPr>
            <a:noAutofit/>
          </a:bodyPr>
          <a:lstStyle/>
          <a:p>
            <a:pPr>
              <a:defRPr/>
            </a:pPr>
            <a:r>
              <a:rPr lang="en-US" sz="2000" dirty="0"/>
              <a:t>SWISH Trial: Dexamethasone Mouthwash Reduces  Everolimus Associated Stomatitis </a:t>
            </a:r>
          </a:p>
        </p:txBody>
      </p:sp>
      <p:sp>
        <p:nvSpPr>
          <p:cNvPr id="58370" name="Content Placeholder 4">
            <a:extLst>
              <a:ext uri="{FF2B5EF4-FFF2-40B4-BE49-F238E27FC236}">
                <a16:creationId xmlns:a16="http://schemas.microsoft.com/office/drawing/2014/main" id="{7B6487C5-7F6D-CFC5-CCCB-6CCA539C138C}"/>
              </a:ext>
            </a:extLst>
          </p:cNvPr>
          <p:cNvSpPr>
            <a:spLocks noGrp="1" noChangeArrowheads="1"/>
          </p:cNvSpPr>
          <p:nvPr>
            <p:ph sz="half" idx="1"/>
          </p:nvPr>
        </p:nvSpPr>
        <p:spPr bwMode="auto">
          <a:xfrm>
            <a:off x="0" y="1256019"/>
            <a:ext cx="3173019" cy="39113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a:latin typeface="Arial" panose="020B0604020202020204" pitchFamily="34" charset="0"/>
                <a:cs typeface="Arial" panose="020B0604020202020204" pitchFamily="34" charset="0"/>
              </a:rPr>
              <a:t>10 mL dexamethasone 0.5 mg/5mL, 4 times daily for 8 weeks</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Compared to historical controls from BOLERO2</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13% discontinuation due to treatment-related AE’s</a:t>
            </a:r>
          </a:p>
        </p:txBody>
      </p:sp>
      <p:pic>
        <p:nvPicPr>
          <p:cNvPr id="124932" name="Picture 4">
            <a:extLst>
              <a:ext uri="{FF2B5EF4-FFF2-40B4-BE49-F238E27FC236}">
                <a16:creationId xmlns:a16="http://schemas.microsoft.com/office/drawing/2014/main" id="{F0858427-39EB-4260-CC79-141C31DFE586}"/>
              </a:ext>
            </a:extLst>
          </p:cNvPr>
          <p:cNvPicPr>
            <a:picLocks noGrp="1" noChangeAspect="1" noChangeArrowheads="1"/>
          </p:cNvPicPr>
          <p:nvPr>
            <p:ph sz="half" idx="2"/>
          </p:nvPr>
        </p:nvPicPr>
        <p:blipFill>
          <a:blip r:embed="rId3"/>
          <a:stretch>
            <a:fillRect/>
          </a:stretch>
        </p:blipFill>
        <p:spPr bwMode="auto">
          <a:xfrm>
            <a:off x="3259276" y="1256019"/>
            <a:ext cx="8932724" cy="4376837"/>
          </a:xfrm>
          <a:ln w="38100" cap="sq">
            <a:solidFill>
              <a:srgbClr val="000000"/>
            </a:solidFill>
            <a:miter lim="800000"/>
          </a:ln>
          <a:effectLst>
            <a:outerShdw blurRad="50800" dist="38100" dir="2700000" algn="tl" rotWithShape="0">
              <a:srgbClr val="000000">
                <a:alpha val="43000"/>
              </a:srgbClr>
            </a:outerShdw>
          </a:effectLst>
        </p:spPr>
      </p:pic>
      <p:sp>
        <p:nvSpPr>
          <p:cNvPr id="58373" name="TextBox 6">
            <a:extLst>
              <a:ext uri="{FF2B5EF4-FFF2-40B4-BE49-F238E27FC236}">
                <a16:creationId xmlns:a16="http://schemas.microsoft.com/office/drawing/2014/main" id="{32C530E6-A566-A18F-476B-2EC987D73447}"/>
              </a:ext>
            </a:extLst>
          </p:cNvPr>
          <p:cNvSpPr txBox="1">
            <a:spLocks noChangeArrowheads="1"/>
          </p:cNvSpPr>
          <p:nvPr/>
        </p:nvSpPr>
        <p:spPr bwMode="auto">
          <a:xfrm>
            <a:off x="173634" y="5324881"/>
            <a:ext cx="282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dirty="0"/>
              <a:t>Rugo, et al, Lancet Oncol, 2017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9F6FA84-7076-1CF5-37A3-7C65C76A986A}"/>
              </a:ext>
            </a:extLst>
          </p:cNvPr>
          <p:cNvSpPr>
            <a:spLocks noGrp="1"/>
          </p:cNvSpPr>
          <p:nvPr>
            <p:ph sz="half" idx="1"/>
          </p:nvPr>
        </p:nvSpPr>
        <p:spPr>
          <a:xfrm>
            <a:off x="122444" y="1220757"/>
            <a:ext cx="5765800" cy="4914570"/>
          </a:xfrm>
          <a:ln w="38100">
            <a:solidFill>
              <a:schemeClr val="tx1"/>
            </a:solidFill>
          </a:ln>
        </p:spPr>
        <p:txBody>
          <a:bodyPr/>
          <a:lstStyle/>
          <a:p>
            <a:pPr marL="0" indent="0" algn="ctr">
              <a:buNone/>
            </a:pPr>
            <a:r>
              <a:rPr lang="en-US" sz="2400" b="1" u="sng" dirty="0"/>
              <a:t>Hyperglycemia</a:t>
            </a:r>
          </a:p>
          <a:p>
            <a:r>
              <a:rPr lang="en-US" sz="2000" dirty="0"/>
              <a:t>Not appropriate: T2DM or HBA1c 6.5-8.0%</a:t>
            </a:r>
          </a:p>
          <a:p>
            <a:r>
              <a:rPr lang="en-US" sz="2000" dirty="0"/>
              <a:t>Endocrine evaluation: BMI &gt;/=30, &gt;/= 70, HBA1c 5.7-6.4%</a:t>
            </a:r>
          </a:p>
          <a:p>
            <a:r>
              <a:rPr lang="en-US" sz="2000" dirty="0"/>
              <a:t>Consult dietician: low CHO diet (60-130 gm/day)</a:t>
            </a:r>
          </a:p>
          <a:p>
            <a:r>
              <a:rPr lang="en-US" sz="2000" dirty="0"/>
              <a:t>Prophylactic metformin (if GFR &gt;/= 45)</a:t>
            </a:r>
          </a:p>
          <a:p>
            <a:pPr lvl="1"/>
            <a:r>
              <a:rPr lang="en-US" sz="1800" dirty="0"/>
              <a:t>HBA1c 5.7-6.4%</a:t>
            </a:r>
          </a:p>
          <a:p>
            <a:pPr lvl="1"/>
            <a:r>
              <a:rPr lang="en-US" sz="1800" dirty="0"/>
              <a:t>HBA1c &lt; 5.7% and other risk factors </a:t>
            </a:r>
          </a:p>
          <a:p>
            <a:r>
              <a:rPr lang="en-US" sz="2000" dirty="0"/>
              <a:t>Discontinue </a:t>
            </a:r>
            <a:r>
              <a:rPr lang="en-US" sz="2000" dirty="0" err="1"/>
              <a:t>alpelisib</a:t>
            </a:r>
            <a:r>
              <a:rPr lang="en-US" sz="2000" dirty="0"/>
              <a:t> if fasting glucose &gt; 250 mg/dl and optimize control</a:t>
            </a:r>
          </a:p>
          <a:p>
            <a:pPr lvl="1"/>
            <a:r>
              <a:rPr lang="en-US" sz="1466" dirty="0"/>
              <a:t>Optimize metformin dosing</a:t>
            </a:r>
          </a:p>
          <a:p>
            <a:pPr lvl="1"/>
            <a:r>
              <a:rPr lang="en-US" sz="1466" dirty="0"/>
              <a:t>SGL:2 inhibitors</a:t>
            </a:r>
          </a:p>
          <a:p>
            <a:pPr lvl="1"/>
            <a:r>
              <a:rPr lang="en-US" sz="1466" dirty="0"/>
              <a:t>Thiazolidinedione (TZD) agents</a:t>
            </a:r>
          </a:p>
          <a:p>
            <a:pPr lvl="1"/>
            <a:r>
              <a:rPr lang="en-US" sz="1466" dirty="0"/>
              <a:t>Insulin if required </a:t>
            </a:r>
          </a:p>
          <a:p>
            <a:pPr lvl="1"/>
            <a:endParaRPr lang="en-US" sz="1466" dirty="0"/>
          </a:p>
          <a:p>
            <a:endParaRPr lang="en-US" sz="2000" dirty="0"/>
          </a:p>
        </p:txBody>
      </p:sp>
      <p:sp>
        <p:nvSpPr>
          <p:cNvPr id="8" name="Content Placeholder 7">
            <a:extLst>
              <a:ext uri="{FF2B5EF4-FFF2-40B4-BE49-F238E27FC236}">
                <a16:creationId xmlns:a16="http://schemas.microsoft.com/office/drawing/2014/main" id="{455E6521-3719-230A-B2E0-2A79EF8C217B}"/>
              </a:ext>
            </a:extLst>
          </p:cNvPr>
          <p:cNvSpPr>
            <a:spLocks noGrp="1"/>
          </p:cNvSpPr>
          <p:nvPr>
            <p:ph sz="half" idx="2"/>
          </p:nvPr>
        </p:nvSpPr>
        <p:spPr>
          <a:xfrm>
            <a:off x="5967580" y="1230736"/>
            <a:ext cx="6101976" cy="4914570"/>
          </a:xfrm>
          <a:ln w="38100">
            <a:solidFill>
              <a:schemeClr val="tx1"/>
            </a:solidFill>
          </a:ln>
        </p:spPr>
        <p:txBody>
          <a:bodyPr/>
          <a:lstStyle/>
          <a:p>
            <a:pPr marL="0" indent="0" algn="ctr">
              <a:buNone/>
            </a:pPr>
            <a:r>
              <a:rPr lang="en-US" sz="2400" b="1" u="sng" dirty="0"/>
              <a:t>Rash Prophylaxis</a:t>
            </a:r>
            <a:endParaRPr lang="en-US" sz="2400" b="1" dirty="0"/>
          </a:p>
          <a:p>
            <a:r>
              <a:rPr lang="en-US" sz="2000" dirty="0"/>
              <a:t>Begin prophylactic antihistamines in all patients</a:t>
            </a:r>
          </a:p>
          <a:p>
            <a:r>
              <a:rPr lang="en-US" sz="2000" dirty="0"/>
              <a:t>Non-sedating H1 antihistamine options, including initial dose and maximum dose:</a:t>
            </a:r>
          </a:p>
          <a:p>
            <a:pPr lvl="1"/>
            <a:r>
              <a:rPr lang="en-US" sz="1800" dirty="0"/>
              <a:t>Cetirizine 10 mg daily (up to 40 mg)</a:t>
            </a:r>
          </a:p>
          <a:p>
            <a:pPr lvl="1"/>
            <a:r>
              <a:rPr lang="en-US" sz="1800" dirty="0"/>
              <a:t>Levocetirizine 5 mg daily (up to 15 mg)</a:t>
            </a:r>
          </a:p>
          <a:p>
            <a:pPr lvl="1"/>
            <a:r>
              <a:rPr lang="en-US" sz="1800" dirty="0"/>
              <a:t>Loratadine 10 mg daily (up to 20 mg)</a:t>
            </a:r>
          </a:p>
          <a:p>
            <a:pPr lvl="1"/>
            <a:r>
              <a:rPr lang="en-US" sz="1800" dirty="0"/>
              <a:t>Fexofenadine 180 mg daily (up to 360 mg)</a:t>
            </a:r>
          </a:p>
          <a:p>
            <a:pPr marL="609631" lvl="1" indent="0" algn="ctr">
              <a:buNone/>
            </a:pPr>
            <a:r>
              <a:rPr lang="en-US" sz="2400" b="1" u="sng" dirty="0"/>
              <a:t>Treatment of Rash </a:t>
            </a:r>
          </a:p>
          <a:p>
            <a:r>
              <a:rPr lang="en-US" sz="2000" dirty="0"/>
              <a:t>Oral steroid (0.5-1 mg/kg prednisone) x 2 weeks  if rash &gt; 10% BSA or angioedema</a:t>
            </a:r>
          </a:p>
          <a:p>
            <a:r>
              <a:rPr lang="en-US" sz="2000" dirty="0"/>
              <a:t>Topical class I-III steroids (fluocinonide 1%, triamcinolone  0.5%, or betamethasone 0.05%)</a:t>
            </a:r>
          </a:p>
          <a:p>
            <a:endParaRPr lang="en-US" sz="2000" dirty="0"/>
          </a:p>
        </p:txBody>
      </p:sp>
      <p:sp>
        <p:nvSpPr>
          <p:cNvPr id="2" name="Title 1">
            <a:extLst>
              <a:ext uri="{FF2B5EF4-FFF2-40B4-BE49-F238E27FC236}">
                <a16:creationId xmlns:a16="http://schemas.microsoft.com/office/drawing/2014/main" id="{1DE1E41F-BA01-232E-3CEF-D8AEE77F73C9}"/>
              </a:ext>
            </a:extLst>
          </p:cNvPr>
          <p:cNvSpPr>
            <a:spLocks noGrp="1"/>
          </p:cNvSpPr>
          <p:nvPr>
            <p:ph type="title"/>
          </p:nvPr>
        </p:nvSpPr>
        <p:spPr>
          <a:xfrm>
            <a:off x="-116840" y="357412"/>
            <a:ext cx="12192000" cy="926470"/>
          </a:xfrm>
        </p:spPr>
        <p:txBody>
          <a:bodyPr>
            <a:noAutofit/>
          </a:bodyPr>
          <a:lstStyle/>
          <a:p>
            <a:r>
              <a:rPr lang="en-US" sz="2800" dirty="0">
                <a:solidFill>
                  <a:schemeClr val="tx1"/>
                </a:solidFill>
                <a:latin typeface="Arial" panose="020B0604020202020204" pitchFamily="34" charset="0"/>
                <a:cs typeface="Arial" panose="020B0604020202020204" pitchFamily="34" charset="0"/>
              </a:rPr>
              <a:t>Managing hyperglycemia and rash associated with alpelisib:</a:t>
            </a:r>
            <a:br>
              <a:rPr lang="en-US" sz="2800" dirty="0">
                <a:solidFill>
                  <a:schemeClr val="tx1"/>
                </a:solidFill>
                <a:latin typeface="Arial" panose="020B0604020202020204" pitchFamily="34" charset="0"/>
                <a:cs typeface="Arial" panose="020B0604020202020204" pitchFamily="34" charset="0"/>
              </a:rPr>
            </a:br>
            <a:r>
              <a:rPr lang="en-US" sz="2800" dirty="0">
                <a:solidFill>
                  <a:schemeClr val="tx1"/>
                </a:solidFill>
                <a:latin typeface="Arial" panose="020B0604020202020204" pitchFamily="34" charset="0"/>
                <a:cs typeface="Arial" panose="020B0604020202020204" pitchFamily="34" charset="0"/>
              </a:rPr>
              <a:t> expert consensus recommendations</a:t>
            </a:r>
          </a:p>
        </p:txBody>
      </p:sp>
      <p:sp>
        <p:nvSpPr>
          <p:cNvPr id="6" name="TextBox 5">
            <a:extLst>
              <a:ext uri="{FF2B5EF4-FFF2-40B4-BE49-F238E27FC236}">
                <a16:creationId xmlns:a16="http://schemas.microsoft.com/office/drawing/2014/main" id="{EE81A9DE-F8AF-D1C8-CF67-C9987624EF14}"/>
              </a:ext>
            </a:extLst>
          </p:cNvPr>
          <p:cNvSpPr txBox="1"/>
          <p:nvPr/>
        </p:nvSpPr>
        <p:spPr>
          <a:xfrm>
            <a:off x="4693097" y="6218279"/>
            <a:ext cx="4325471"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Gallagher et al. NPJBC 2024</a:t>
            </a:r>
          </a:p>
        </p:txBody>
      </p:sp>
    </p:spTree>
    <p:extLst>
      <p:ext uri="{BB962C8B-B14F-4D97-AF65-F5344CB8AC3E}">
        <p14:creationId xmlns:p14="http://schemas.microsoft.com/office/powerpoint/2010/main" val="4219569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2BCB8B-80E0-85B7-721F-2ABBF1526285}"/>
              </a:ext>
            </a:extLst>
          </p:cNvPr>
          <p:cNvSpPr>
            <a:spLocks noGrp="1"/>
          </p:cNvSpPr>
          <p:nvPr>
            <p:ph type="title"/>
          </p:nvPr>
        </p:nvSpPr>
        <p:spPr>
          <a:xfrm>
            <a:off x="838200" y="542925"/>
            <a:ext cx="10515600" cy="752475"/>
          </a:xfrm>
        </p:spPr>
        <p:txBody>
          <a:bodyPr>
            <a:normAutofit fontScale="90000"/>
          </a:bodyPr>
          <a:lstStyle/>
          <a:p>
            <a:r>
              <a:rPr lang="en-US" dirty="0"/>
              <a:t>Take Home Message:</a:t>
            </a:r>
            <a:br>
              <a:rPr lang="en-US" dirty="0"/>
            </a:br>
            <a:r>
              <a:rPr lang="en-US" sz="2700" dirty="0">
                <a:solidFill>
                  <a:srgbClr val="C00000"/>
                </a:solidFill>
              </a:rPr>
              <a:t>Targeting PIK3CA/AKT/M-TOR Pathway in ER+, HER2- MBC</a:t>
            </a:r>
          </a:p>
        </p:txBody>
      </p:sp>
      <p:sp>
        <p:nvSpPr>
          <p:cNvPr id="4" name="Content Placeholder 3">
            <a:extLst>
              <a:ext uri="{FF2B5EF4-FFF2-40B4-BE49-F238E27FC236}">
                <a16:creationId xmlns:a16="http://schemas.microsoft.com/office/drawing/2014/main" id="{E8C0D2D6-A118-CF52-33B9-FF1F41652A89}"/>
              </a:ext>
            </a:extLst>
          </p:cNvPr>
          <p:cNvSpPr>
            <a:spLocks noGrp="1"/>
          </p:cNvSpPr>
          <p:nvPr>
            <p:ph idx="1"/>
          </p:nvPr>
        </p:nvSpPr>
        <p:spPr>
          <a:xfrm>
            <a:off x="356491" y="1897638"/>
            <a:ext cx="11606909" cy="4449763"/>
          </a:xfrm>
        </p:spPr>
        <p:txBody>
          <a:bodyPr>
            <a:normAutofit lnSpcReduction="10000"/>
          </a:bodyPr>
          <a:lstStyle/>
          <a:p>
            <a:r>
              <a:rPr lang="en-US" dirty="0"/>
              <a:t>Targeting the PIK3CA/AKT/mTOR pathway has a role in combination with ET in patients with ET-resistant disease</a:t>
            </a:r>
          </a:p>
          <a:p>
            <a:r>
              <a:rPr lang="en-US" dirty="0"/>
              <a:t>Adverse event profile includes hyperglycemia, stomatitis, rash, and diarrhea with varying frequency and severity depending on agent</a:t>
            </a:r>
          </a:p>
          <a:p>
            <a:r>
              <a:rPr lang="en-US" dirty="0"/>
              <a:t>Activating </a:t>
            </a:r>
            <a:r>
              <a:rPr lang="en-US" i="1" dirty="0"/>
              <a:t>PIK3CA</a:t>
            </a:r>
            <a:r>
              <a:rPr lang="en-US" dirty="0"/>
              <a:t> alpha mutations are truncal, and may be detected by somatic testing of baseline tumor specimens or using ctDNA at progression </a:t>
            </a:r>
          </a:p>
          <a:p>
            <a:r>
              <a:rPr lang="en-US" dirty="0"/>
              <a:t>For the 40% with activating </a:t>
            </a:r>
            <a:r>
              <a:rPr lang="en-US" i="1" dirty="0"/>
              <a:t>PIK3CA</a:t>
            </a:r>
            <a:r>
              <a:rPr lang="en-US" dirty="0"/>
              <a:t> alpha mutations, alpelisib and inavolisib improve PFS when added to fulvestrant (or fulvestrant/palbociclib) </a:t>
            </a:r>
          </a:p>
          <a:p>
            <a:r>
              <a:rPr lang="en-US" dirty="0"/>
              <a:t>For the 60% lacking such mutations, options include targeting AKT (capivasertib) if other pathway alterations, or m-TOR (everolimus) or pathway (gedatolisib) if there are no alterations </a:t>
            </a:r>
          </a:p>
          <a:p>
            <a:endParaRPr lang="en-US" dirty="0"/>
          </a:p>
        </p:txBody>
      </p:sp>
      <p:sp>
        <p:nvSpPr>
          <p:cNvPr id="2" name="Rectangle 1">
            <a:extLst>
              <a:ext uri="{FF2B5EF4-FFF2-40B4-BE49-F238E27FC236}">
                <a16:creationId xmlns:a16="http://schemas.microsoft.com/office/drawing/2014/main" id="{FCBE8C14-F351-65FB-A774-D9A7C1C37FD5}"/>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231473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AA58A43-D47C-979B-EE8E-770FFF36AAD8}"/>
              </a:ext>
            </a:extLst>
          </p:cNvPr>
          <p:cNvSpPr txBox="1">
            <a:spLocks/>
          </p:cNvSpPr>
          <p:nvPr/>
        </p:nvSpPr>
        <p:spPr>
          <a:xfrm>
            <a:off x="3951986" y="1295400"/>
            <a:ext cx="4648200" cy="7524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pPr>
            <a:r>
              <a:rPr lang="en-US" dirty="0"/>
              <a:t>Targets </a:t>
            </a:r>
          </a:p>
        </p:txBody>
      </p:sp>
      <p:pic>
        <p:nvPicPr>
          <p:cNvPr id="7" name="Picture 6">
            <a:extLst>
              <a:ext uri="{FF2B5EF4-FFF2-40B4-BE49-F238E27FC236}">
                <a16:creationId xmlns:a16="http://schemas.microsoft.com/office/drawing/2014/main" id="{6FB82624-1768-A075-0D07-97996DCC3E53}"/>
              </a:ext>
            </a:extLst>
          </p:cNvPr>
          <p:cNvPicPr>
            <a:picLocks noChangeAspect="1"/>
          </p:cNvPicPr>
          <p:nvPr/>
        </p:nvPicPr>
        <p:blipFill>
          <a:blip r:embed="rId2"/>
          <a:stretch>
            <a:fillRect/>
          </a:stretch>
        </p:blipFill>
        <p:spPr>
          <a:xfrm>
            <a:off x="4191000" y="2189874"/>
            <a:ext cx="4170172" cy="3594976"/>
          </a:xfrm>
          <a:prstGeom prst="rect">
            <a:avLst/>
          </a:prstGeom>
        </p:spPr>
      </p:pic>
    </p:spTree>
    <p:extLst>
      <p:ext uri="{BB962C8B-B14F-4D97-AF65-F5344CB8AC3E}">
        <p14:creationId xmlns:p14="http://schemas.microsoft.com/office/powerpoint/2010/main" val="2188839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615B8F-FB2B-8C38-C200-57BBBFB03413}"/>
              </a:ext>
            </a:extLst>
          </p:cNvPr>
          <p:cNvSpPr>
            <a:spLocks noGrp="1"/>
          </p:cNvSpPr>
          <p:nvPr>
            <p:ph type="body" sz="half" idx="2"/>
          </p:nvPr>
        </p:nvSpPr>
        <p:spPr/>
        <p:txBody>
          <a:bodyPr/>
          <a:lstStyle/>
          <a:p>
            <a:r>
              <a:rPr lang="en-US" dirty="0"/>
              <a:t>Modi S, NEJM 2022; Rugo H, Lancet 2023; Bardia A, SABCS 2023</a:t>
            </a:r>
          </a:p>
        </p:txBody>
      </p:sp>
      <p:sp>
        <p:nvSpPr>
          <p:cNvPr id="5" name="Title 4">
            <a:extLst>
              <a:ext uri="{FF2B5EF4-FFF2-40B4-BE49-F238E27FC236}">
                <a16:creationId xmlns:a16="http://schemas.microsoft.com/office/drawing/2014/main" id="{A4990E8C-B708-A465-8961-C1610959ADA0}"/>
              </a:ext>
            </a:extLst>
          </p:cNvPr>
          <p:cNvSpPr>
            <a:spLocks noGrp="1"/>
          </p:cNvSpPr>
          <p:nvPr>
            <p:ph type="title"/>
          </p:nvPr>
        </p:nvSpPr>
        <p:spPr>
          <a:xfrm>
            <a:off x="0" y="364025"/>
            <a:ext cx="12199479" cy="557784"/>
          </a:xfrm>
        </p:spPr>
        <p:txBody>
          <a:bodyPr>
            <a:normAutofit fontScale="90000"/>
          </a:bodyPr>
          <a:lstStyle/>
          <a:p>
            <a:r>
              <a:rPr lang="en-US" dirty="0"/>
              <a:t>Antibody Drug Conjugates (ADCs): Not Used In Combination</a:t>
            </a:r>
          </a:p>
        </p:txBody>
      </p:sp>
      <p:graphicFrame>
        <p:nvGraphicFramePr>
          <p:cNvPr id="9" name="Table 8">
            <a:extLst>
              <a:ext uri="{FF2B5EF4-FFF2-40B4-BE49-F238E27FC236}">
                <a16:creationId xmlns:a16="http://schemas.microsoft.com/office/drawing/2014/main" id="{A82B4DF5-2719-7CE0-3EBB-CDF9622A000C}"/>
              </a:ext>
            </a:extLst>
          </p:cNvPr>
          <p:cNvGraphicFramePr>
            <a:graphicFrameLocks noGrp="1"/>
          </p:cNvGraphicFramePr>
          <p:nvPr>
            <p:extLst>
              <p:ext uri="{D42A27DB-BD31-4B8C-83A1-F6EECF244321}">
                <p14:modId xmlns:p14="http://schemas.microsoft.com/office/powerpoint/2010/main" val="572703373"/>
              </p:ext>
            </p:extLst>
          </p:nvPr>
        </p:nvGraphicFramePr>
        <p:xfrm>
          <a:off x="685800" y="949864"/>
          <a:ext cx="10485836" cy="5424787"/>
        </p:xfrm>
        <a:graphic>
          <a:graphicData uri="http://schemas.openxmlformats.org/drawingml/2006/table">
            <a:tbl>
              <a:tblPr firstRow="1" bandRow="1">
                <a:tableStyleId>{5C22544A-7EE6-4342-B048-85BDC9FD1C3A}</a:tableStyleId>
              </a:tblPr>
              <a:tblGrid>
                <a:gridCol w="2621459">
                  <a:extLst>
                    <a:ext uri="{9D8B030D-6E8A-4147-A177-3AD203B41FA5}">
                      <a16:colId xmlns:a16="http://schemas.microsoft.com/office/drawing/2014/main" val="1207755356"/>
                    </a:ext>
                  </a:extLst>
                </a:gridCol>
                <a:gridCol w="2621459">
                  <a:extLst>
                    <a:ext uri="{9D8B030D-6E8A-4147-A177-3AD203B41FA5}">
                      <a16:colId xmlns:a16="http://schemas.microsoft.com/office/drawing/2014/main" val="2094698836"/>
                    </a:ext>
                  </a:extLst>
                </a:gridCol>
                <a:gridCol w="2621459">
                  <a:extLst>
                    <a:ext uri="{9D8B030D-6E8A-4147-A177-3AD203B41FA5}">
                      <a16:colId xmlns:a16="http://schemas.microsoft.com/office/drawing/2014/main" val="2923430681"/>
                    </a:ext>
                  </a:extLst>
                </a:gridCol>
                <a:gridCol w="2621459">
                  <a:extLst>
                    <a:ext uri="{9D8B030D-6E8A-4147-A177-3AD203B41FA5}">
                      <a16:colId xmlns:a16="http://schemas.microsoft.com/office/drawing/2014/main" val="3837634760"/>
                    </a:ext>
                  </a:extLst>
                </a:gridCol>
              </a:tblGrid>
              <a:tr h="730867">
                <a:tc>
                  <a:txBody>
                    <a:bodyPr/>
                    <a:lstStyle/>
                    <a:p>
                      <a:pPr algn="ctr"/>
                      <a:r>
                        <a:rPr lang="en-US" sz="2000" dirty="0">
                          <a:latin typeface="Arial" panose="020B0604020202020204" pitchFamily="34" charset="0"/>
                          <a:cs typeface="Arial" panose="020B0604020202020204" pitchFamily="34" charset="0"/>
                        </a:rPr>
                        <a:t>Drug</a:t>
                      </a:r>
                    </a:p>
                  </a:txBody>
                  <a:tcPr/>
                </a:tc>
                <a:tc>
                  <a:txBody>
                    <a:bodyPr/>
                    <a:lstStyle/>
                    <a:p>
                      <a:pPr algn="ctr"/>
                      <a:r>
                        <a:rPr lang="en-US" sz="2000" dirty="0">
                          <a:latin typeface="Arial" panose="020B0604020202020204" pitchFamily="34" charset="0"/>
                          <a:cs typeface="Arial" panose="020B0604020202020204" pitchFamily="34" charset="0"/>
                        </a:rPr>
                        <a:t>Trastuzumab</a:t>
                      </a:r>
                    </a:p>
                    <a:p>
                      <a:pPr algn="ctr"/>
                      <a:r>
                        <a:rPr lang="en-US" sz="2000" dirty="0">
                          <a:latin typeface="Arial" panose="020B0604020202020204" pitchFamily="34" charset="0"/>
                          <a:cs typeface="Arial" panose="020B0604020202020204" pitchFamily="34" charset="0"/>
                        </a:rPr>
                        <a:t> Deruxtecan</a:t>
                      </a:r>
                    </a:p>
                  </a:txBody>
                  <a:tcPr/>
                </a:tc>
                <a:tc>
                  <a:txBody>
                    <a:bodyPr/>
                    <a:lstStyle/>
                    <a:p>
                      <a:pPr algn="ctr"/>
                      <a:r>
                        <a:rPr lang="en-US" sz="2000" dirty="0">
                          <a:latin typeface="Arial" panose="020B0604020202020204" pitchFamily="34" charset="0"/>
                          <a:cs typeface="Arial" panose="020B0604020202020204" pitchFamily="34" charset="0"/>
                        </a:rPr>
                        <a:t>Sacituzumab </a:t>
                      </a:r>
                    </a:p>
                    <a:p>
                      <a:pPr algn="ctr"/>
                      <a:r>
                        <a:rPr lang="en-US" sz="2000" dirty="0">
                          <a:latin typeface="Arial" panose="020B0604020202020204" pitchFamily="34" charset="0"/>
                          <a:cs typeface="Arial" panose="020B0604020202020204" pitchFamily="34" charset="0"/>
                        </a:rPr>
                        <a:t>Govitecan</a:t>
                      </a:r>
                    </a:p>
                  </a:txBody>
                  <a:tcPr/>
                </a:tc>
                <a:tc>
                  <a:txBody>
                    <a:bodyPr/>
                    <a:lstStyle/>
                    <a:p>
                      <a:pPr algn="ctr"/>
                      <a:r>
                        <a:rPr lang="en-US" sz="2000" dirty="0">
                          <a:latin typeface="Arial" panose="020B0604020202020204" pitchFamily="34" charset="0"/>
                          <a:cs typeface="Arial" panose="020B0604020202020204" pitchFamily="34" charset="0"/>
                        </a:rPr>
                        <a:t>Datopotamab</a:t>
                      </a:r>
                    </a:p>
                    <a:p>
                      <a:pPr algn="ctr"/>
                      <a:r>
                        <a:rPr lang="en-US" sz="2000" dirty="0">
                          <a:latin typeface="Arial" panose="020B0604020202020204" pitchFamily="34" charset="0"/>
                          <a:cs typeface="Arial" panose="020B0604020202020204" pitchFamily="34" charset="0"/>
                        </a:rPr>
                        <a:t>Deruxtecan </a:t>
                      </a:r>
                    </a:p>
                  </a:txBody>
                  <a:tcPr/>
                </a:tc>
                <a:extLst>
                  <a:ext uri="{0D108BD9-81ED-4DB2-BD59-A6C34878D82A}">
                    <a16:rowId xmlns:a16="http://schemas.microsoft.com/office/drawing/2014/main" val="11594978"/>
                  </a:ext>
                </a:extLst>
              </a:tr>
              <a:tr h="1224988">
                <a:tc>
                  <a:txBody>
                    <a:bodyPr/>
                    <a:lstStyle/>
                    <a:p>
                      <a:r>
                        <a:rPr lang="en-US" sz="2000" dirty="0">
                          <a:latin typeface="Arial" panose="020B0604020202020204" pitchFamily="34" charset="0"/>
                          <a:cs typeface="Arial" panose="020B0604020202020204" pitchFamily="34" charset="0"/>
                        </a:rPr>
                        <a:t>Structure</a:t>
                      </a:r>
                    </a:p>
                  </a:txBody>
                  <a:tcPr/>
                </a:tc>
                <a:tc>
                  <a:txBody>
                    <a:bodyPr/>
                    <a:lstStyle/>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59822244"/>
                  </a:ext>
                </a:extLst>
              </a:tr>
              <a:tr h="352802">
                <a:tc>
                  <a:txBody>
                    <a:bodyPr/>
                    <a:lstStyle/>
                    <a:p>
                      <a:r>
                        <a:rPr lang="en-US" sz="2000" dirty="0">
                          <a:latin typeface="Arial" panose="020B0604020202020204" pitchFamily="34" charset="0"/>
                          <a:cs typeface="Arial" panose="020B0604020202020204" pitchFamily="34" charset="0"/>
                        </a:rPr>
                        <a:t>Target</a:t>
                      </a:r>
                    </a:p>
                  </a:txBody>
                  <a:tcPr/>
                </a:tc>
                <a:tc>
                  <a:txBody>
                    <a:bodyPr/>
                    <a:lstStyle/>
                    <a:p>
                      <a:pPr algn="ctr"/>
                      <a:r>
                        <a:rPr lang="en-US" sz="2000" dirty="0">
                          <a:latin typeface="Arial" panose="020B0604020202020204" pitchFamily="34" charset="0"/>
                          <a:cs typeface="Arial" panose="020B0604020202020204" pitchFamily="34" charset="0"/>
                        </a:rPr>
                        <a:t>HER2</a:t>
                      </a:r>
                    </a:p>
                  </a:txBody>
                  <a:tcPr/>
                </a:tc>
                <a:tc>
                  <a:txBody>
                    <a:bodyPr/>
                    <a:lstStyle/>
                    <a:p>
                      <a:pPr algn="ctr"/>
                      <a:r>
                        <a:rPr lang="en-US" sz="2000" dirty="0">
                          <a:latin typeface="Arial" panose="020B0604020202020204" pitchFamily="34" charset="0"/>
                          <a:cs typeface="Arial" panose="020B0604020202020204" pitchFamily="34" charset="0"/>
                        </a:rPr>
                        <a:t>TROP-2</a:t>
                      </a:r>
                    </a:p>
                  </a:txBody>
                  <a:tcPr/>
                </a:tc>
                <a:tc>
                  <a:txBody>
                    <a:bodyPr/>
                    <a:lstStyle/>
                    <a:p>
                      <a:pPr algn="ctr"/>
                      <a:r>
                        <a:rPr lang="en-US" sz="2000" dirty="0">
                          <a:latin typeface="Arial" panose="020B0604020202020204" pitchFamily="34" charset="0"/>
                          <a:cs typeface="Arial" panose="020B0604020202020204" pitchFamily="34" charset="0"/>
                        </a:rPr>
                        <a:t>TROP2</a:t>
                      </a:r>
                    </a:p>
                  </a:txBody>
                  <a:tcPr/>
                </a:tc>
                <a:extLst>
                  <a:ext uri="{0D108BD9-81ED-4DB2-BD59-A6C34878D82A}">
                    <a16:rowId xmlns:a16="http://schemas.microsoft.com/office/drawing/2014/main" val="4202277051"/>
                  </a:ext>
                </a:extLst>
              </a:tr>
              <a:tr h="352802">
                <a:tc>
                  <a:txBody>
                    <a:bodyPr/>
                    <a:lstStyle/>
                    <a:p>
                      <a:r>
                        <a:rPr lang="en-US" sz="2000" dirty="0">
                          <a:latin typeface="Arial" panose="020B0604020202020204" pitchFamily="34" charset="0"/>
                          <a:cs typeface="Arial" panose="020B0604020202020204" pitchFamily="34" charset="0"/>
                        </a:rPr>
                        <a:t>ER+ MBC Ph3 study</a:t>
                      </a:r>
                    </a:p>
                  </a:txBody>
                  <a:tcPr/>
                </a:tc>
                <a:tc>
                  <a:txBody>
                    <a:bodyPr/>
                    <a:lstStyle/>
                    <a:p>
                      <a:pPr algn="ctr"/>
                      <a:r>
                        <a:rPr lang="en-US" sz="2000" dirty="0">
                          <a:latin typeface="Arial" panose="020B0604020202020204" pitchFamily="34" charset="0"/>
                          <a:cs typeface="Arial" panose="020B0604020202020204" pitchFamily="34" charset="0"/>
                        </a:rPr>
                        <a:t>DESTINY-Breast04</a:t>
                      </a:r>
                    </a:p>
                  </a:txBody>
                  <a:tcPr/>
                </a:tc>
                <a:tc>
                  <a:txBody>
                    <a:bodyPr/>
                    <a:lstStyle/>
                    <a:p>
                      <a:pPr algn="ctr"/>
                      <a:r>
                        <a:rPr lang="en-US" sz="2000" dirty="0">
                          <a:latin typeface="Arial" panose="020B0604020202020204" pitchFamily="34" charset="0"/>
                          <a:cs typeface="Arial" panose="020B0604020202020204" pitchFamily="34" charset="0"/>
                        </a:rPr>
                        <a:t>TROPiCS-02</a:t>
                      </a:r>
                    </a:p>
                  </a:txBody>
                  <a:tcPr/>
                </a:tc>
                <a:tc>
                  <a:txBody>
                    <a:bodyPr/>
                    <a:lstStyle/>
                    <a:p>
                      <a:pPr algn="ctr"/>
                      <a:r>
                        <a:rPr lang="en-US" sz="2000" dirty="0">
                          <a:latin typeface="Arial" panose="020B0604020202020204" pitchFamily="34" charset="0"/>
                          <a:cs typeface="Arial" panose="020B0604020202020204" pitchFamily="34" charset="0"/>
                        </a:rPr>
                        <a:t>TROPION-Breast01</a:t>
                      </a:r>
                    </a:p>
                  </a:txBody>
                  <a:tcPr/>
                </a:tc>
                <a:extLst>
                  <a:ext uri="{0D108BD9-81ED-4DB2-BD59-A6C34878D82A}">
                    <a16:rowId xmlns:a16="http://schemas.microsoft.com/office/drawing/2014/main" val="3785028831"/>
                  </a:ext>
                </a:extLst>
              </a:tr>
              <a:tr h="135111">
                <a:tc>
                  <a:txBody>
                    <a:bodyPr/>
                    <a:lstStyle/>
                    <a:p>
                      <a:r>
                        <a:rPr lang="en-US" sz="2000" dirty="0">
                          <a:latin typeface="Arial" panose="020B0604020202020204" pitchFamily="34" charset="0"/>
                          <a:cs typeface="Arial" panose="020B0604020202020204" pitchFamily="34" charset="0"/>
                        </a:rPr>
                        <a:t>Prior lines of chemo</a:t>
                      </a:r>
                    </a:p>
                  </a:txBody>
                  <a:tcPr/>
                </a:tc>
                <a:tc>
                  <a:txBody>
                    <a:bodyPr/>
                    <a:lstStyle/>
                    <a:p>
                      <a:pPr algn="ctr"/>
                      <a:r>
                        <a:rPr lang="en-US" sz="2000" dirty="0">
                          <a:latin typeface="Arial" panose="020B0604020202020204" pitchFamily="34" charset="0"/>
                          <a:cs typeface="Arial" panose="020B0604020202020204" pitchFamily="34" charset="0"/>
                        </a:rPr>
                        <a:t>1-2</a:t>
                      </a:r>
                    </a:p>
                  </a:txBody>
                  <a:tcPr/>
                </a:tc>
                <a:tc>
                  <a:txBody>
                    <a:bodyPr/>
                    <a:lstStyle/>
                    <a:p>
                      <a:pPr algn="ctr"/>
                      <a:r>
                        <a:rPr lang="en-US" sz="2000" dirty="0">
                          <a:latin typeface="Arial" panose="020B0604020202020204" pitchFamily="34" charset="0"/>
                          <a:cs typeface="Arial" panose="020B0604020202020204" pitchFamily="34" charset="0"/>
                        </a:rPr>
                        <a:t>2-4</a:t>
                      </a:r>
                    </a:p>
                  </a:txBody>
                  <a:tcPr/>
                </a:tc>
                <a:tc>
                  <a:txBody>
                    <a:bodyPr/>
                    <a:lstStyle/>
                    <a:p>
                      <a:pPr algn="ctr"/>
                      <a:r>
                        <a:rPr lang="en-US" sz="2000" dirty="0">
                          <a:latin typeface="Arial" panose="020B0604020202020204" pitchFamily="34" charset="0"/>
                          <a:cs typeface="Arial" panose="020B0604020202020204" pitchFamily="34" charset="0"/>
                        </a:rPr>
                        <a:t>1-2</a:t>
                      </a:r>
                    </a:p>
                  </a:txBody>
                  <a:tcPr/>
                </a:tc>
                <a:extLst>
                  <a:ext uri="{0D108BD9-81ED-4DB2-BD59-A6C34878D82A}">
                    <a16:rowId xmlns:a16="http://schemas.microsoft.com/office/drawing/2014/main" val="3861739955"/>
                  </a:ext>
                </a:extLst>
              </a:tr>
              <a:tr h="624188">
                <a:tc>
                  <a:txBody>
                    <a:bodyPr/>
                    <a:lstStyle/>
                    <a:p>
                      <a:r>
                        <a:rPr lang="en-US" sz="2000" dirty="0">
                          <a:latin typeface="Arial" panose="020B0604020202020204" pitchFamily="34" charset="0"/>
                          <a:cs typeface="Arial" panose="020B0604020202020204" pitchFamily="34" charset="0"/>
                        </a:rPr>
                        <a:t>mPFS (mo.)</a:t>
                      </a:r>
                    </a:p>
                  </a:txBody>
                  <a:tcPr/>
                </a:tc>
                <a:tc>
                  <a:txBody>
                    <a:bodyPr/>
                    <a:lstStyle/>
                    <a:p>
                      <a:pPr algn="ctr"/>
                      <a:r>
                        <a:rPr lang="en-US" sz="2000" dirty="0">
                          <a:latin typeface="Arial" panose="020B0604020202020204" pitchFamily="34" charset="0"/>
                          <a:cs typeface="Arial" panose="020B0604020202020204" pitchFamily="34" charset="0"/>
                        </a:rPr>
                        <a:t>9.6 vs. 4.2</a:t>
                      </a:r>
                    </a:p>
                    <a:p>
                      <a:pPr algn="ctr"/>
                      <a:r>
                        <a:rPr lang="en-US" sz="2000" dirty="0">
                          <a:latin typeface="Arial" panose="020B0604020202020204" pitchFamily="34" charset="0"/>
                          <a:cs typeface="Arial" panose="020B0604020202020204" pitchFamily="34" charset="0"/>
                        </a:rPr>
                        <a:t>HR 0.37 (0.30-0.56)</a:t>
                      </a:r>
                    </a:p>
                  </a:txBody>
                  <a:tcPr/>
                </a:tc>
                <a:tc>
                  <a:txBody>
                    <a:bodyPr/>
                    <a:lstStyle/>
                    <a:p>
                      <a:pPr algn="ctr"/>
                      <a:r>
                        <a:rPr lang="en-US" sz="2000" dirty="0">
                          <a:latin typeface="Arial" panose="020B0604020202020204" pitchFamily="34" charset="0"/>
                          <a:cs typeface="Arial" panose="020B0604020202020204" pitchFamily="34" charset="0"/>
                        </a:rPr>
                        <a:t>5.5 vs. 4.0</a:t>
                      </a:r>
                    </a:p>
                    <a:p>
                      <a:pPr algn="ctr"/>
                      <a:r>
                        <a:rPr lang="en-US" sz="2000" dirty="0">
                          <a:latin typeface="Arial" panose="020B0604020202020204" pitchFamily="34" charset="0"/>
                          <a:cs typeface="Arial" panose="020B0604020202020204" pitchFamily="34" charset="0"/>
                        </a:rPr>
                        <a:t>HR 0.66 (0.53-0.83)</a:t>
                      </a:r>
                    </a:p>
                  </a:txBody>
                  <a:tcPr/>
                </a:tc>
                <a:tc>
                  <a:txBody>
                    <a:bodyPr/>
                    <a:lstStyle/>
                    <a:p>
                      <a:pPr algn="ctr"/>
                      <a:r>
                        <a:rPr lang="en-US" sz="2000" dirty="0">
                          <a:latin typeface="Arial" panose="020B0604020202020204" pitchFamily="34" charset="0"/>
                          <a:cs typeface="Arial" panose="020B0604020202020204" pitchFamily="34" charset="0"/>
                        </a:rPr>
                        <a:t>6.9 vs. 4.5</a:t>
                      </a:r>
                    </a:p>
                    <a:p>
                      <a:pPr algn="ctr"/>
                      <a:r>
                        <a:rPr lang="en-US" sz="2000" dirty="0">
                          <a:latin typeface="Arial" panose="020B0604020202020204" pitchFamily="34" charset="0"/>
                          <a:cs typeface="Arial" panose="020B0604020202020204" pitchFamily="34" charset="0"/>
                        </a:rPr>
                        <a:t>HR 0.64 (0.53-0.76)</a:t>
                      </a:r>
                    </a:p>
                  </a:txBody>
                  <a:tcPr/>
                </a:tc>
                <a:extLst>
                  <a:ext uri="{0D108BD9-81ED-4DB2-BD59-A6C34878D82A}">
                    <a16:rowId xmlns:a16="http://schemas.microsoft.com/office/drawing/2014/main" val="4000164301"/>
                  </a:ext>
                </a:extLst>
              </a:tr>
              <a:tr h="624188">
                <a:tc>
                  <a:txBody>
                    <a:bodyPr/>
                    <a:lstStyle/>
                    <a:p>
                      <a:r>
                        <a:rPr lang="en-US" sz="2000" dirty="0">
                          <a:latin typeface="Arial" panose="020B0604020202020204" pitchFamily="34" charset="0"/>
                          <a:cs typeface="Arial" panose="020B0604020202020204" pitchFamily="34" charset="0"/>
                        </a:rPr>
                        <a:t>OS (mo.)</a:t>
                      </a:r>
                    </a:p>
                  </a:txBody>
                  <a:tcPr/>
                </a:tc>
                <a:tc>
                  <a:txBody>
                    <a:bodyPr/>
                    <a:lstStyle/>
                    <a:p>
                      <a:pPr algn="ctr"/>
                      <a:r>
                        <a:rPr lang="en-US" sz="2000" dirty="0">
                          <a:latin typeface="Arial" panose="020B0604020202020204" pitchFamily="34" charset="0"/>
                          <a:cs typeface="Arial" panose="020B0604020202020204" pitchFamily="34" charset="0"/>
                        </a:rPr>
                        <a:t>23.9 vs. 17.6</a:t>
                      </a:r>
                    </a:p>
                    <a:p>
                      <a:pPr algn="ctr"/>
                      <a:r>
                        <a:rPr lang="en-US" sz="2000" dirty="0">
                          <a:latin typeface="Arial" panose="020B0604020202020204" pitchFamily="34" charset="0"/>
                          <a:cs typeface="Arial" panose="020B0604020202020204" pitchFamily="34" charset="0"/>
                        </a:rPr>
                        <a:t>HR 0.69 (0.55-0.87)</a:t>
                      </a:r>
                    </a:p>
                  </a:txBody>
                  <a:tcPr/>
                </a:tc>
                <a:tc>
                  <a:txBody>
                    <a:bodyPr/>
                    <a:lstStyle/>
                    <a:p>
                      <a:pPr algn="ctr"/>
                      <a:r>
                        <a:rPr lang="en-US" sz="2000" dirty="0">
                          <a:latin typeface="Arial" panose="020B0604020202020204" pitchFamily="34" charset="0"/>
                          <a:cs typeface="Arial" panose="020B0604020202020204" pitchFamily="34" charset="0"/>
                        </a:rPr>
                        <a:t>14.4 vs. 11.2 </a:t>
                      </a:r>
                    </a:p>
                    <a:p>
                      <a:pPr algn="ctr"/>
                      <a:r>
                        <a:rPr lang="en-US" sz="2000" dirty="0">
                          <a:latin typeface="Arial" panose="020B0604020202020204" pitchFamily="34" charset="0"/>
                          <a:cs typeface="Arial" panose="020B0604020202020204" pitchFamily="34" charset="0"/>
                        </a:rPr>
                        <a:t>HR 0.79 (0.65-0.96)</a:t>
                      </a:r>
                    </a:p>
                  </a:txBody>
                  <a:tcPr/>
                </a:tc>
                <a:tc>
                  <a:txBody>
                    <a:bodyPr/>
                    <a:lstStyle/>
                    <a:p>
                      <a:pPr algn="ctr"/>
                      <a:r>
                        <a:rPr lang="en-US" sz="2000" dirty="0">
                          <a:latin typeface="Arial" panose="020B0604020202020204" pitchFamily="34" charset="0"/>
                          <a:cs typeface="Arial" panose="020B0604020202020204" pitchFamily="34" charset="0"/>
                        </a:rPr>
                        <a:t>10.6 vs. 10.3</a:t>
                      </a:r>
                    </a:p>
                  </a:txBody>
                  <a:tcPr/>
                </a:tc>
                <a:extLst>
                  <a:ext uri="{0D108BD9-81ED-4DB2-BD59-A6C34878D82A}">
                    <a16:rowId xmlns:a16="http://schemas.microsoft.com/office/drawing/2014/main" val="422826297"/>
                  </a:ext>
                </a:extLst>
              </a:tr>
              <a:tr h="352802">
                <a:tc>
                  <a:txBody>
                    <a:bodyPr/>
                    <a:lstStyle/>
                    <a:p>
                      <a:r>
                        <a:rPr lang="en-US" sz="2000" dirty="0">
                          <a:latin typeface="Arial" panose="020B0604020202020204" pitchFamily="34" charset="0"/>
                          <a:cs typeface="Arial" panose="020B0604020202020204" pitchFamily="34" charset="0"/>
                        </a:rPr>
                        <a:t>ORR</a:t>
                      </a:r>
                    </a:p>
                  </a:txBody>
                  <a:tcPr/>
                </a:tc>
                <a:tc>
                  <a:txBody>
                    <a:bodyPr/>
                    <a:lstStyle/>
                    <a:p>
                      <a:pPr algn="ctr"/>
                      <a:r>
                        <a:rPr lang="en-US" sz="2000" dirty="0">
                          <a:latin typeface="Arial" panose="020B0604020202020204" pitchFamily="34" charset="0"/>
                          <a:cs typeface="Arial" panose="020B0604020202020204" pitchFamily="34" charset="0"/>
                        </a:rPr>
                        <a:t>52.6% vs. 16.3%</a:t>
                      </a:r>
                    </a:p>
                  </a:txBody>
                  <a:tcPr/>
                </a:tc>
                <a:tc>
                  <a:txBody>
                    <a:bodyPr/>
                    <a:lstStyle/>
                    <a:p>
                      <a:pPr algn="ctr"/>
                      <a:r>
                        <a:rPr lang="en-US" sz="2000" dirty="0">
                          <a:latin typeface="Arial" panose="020B0604020202020204" pitchFamily="34" charset="0"/>
                          <a:cs typeface="Arial" panose="020B0604020202020204" pitchFamily="34" charset="0"/>
                        </a:rPr>
                        <a:t>21% vs. 14%</a:t>
                      </a:r>
                    </a:p>
                  </a:txBody>
                  <a:tcPr/>
                </a:tc>
                <a:tc>
                  <a:txBody>
                    <a:bodyPr/>
                    <a:lstStyle/>
                    <a:p>
                      <a:pPr algn="ctr"/>
                      <a:r>
                        <a:rPr lang="en-US" sz="2000" dirty="0">
                          <a:latin typeface="Arial" panose="020B0604020202020204" pitchFamily="34" charset="0"/>
                          <a:cs typeface="Arial" panose="020B0604020202020204" pitchFamily="34" charset="0"/>
                        </a:rPr>
                        <a:t>36.4% vs. 22.9%</a:t>
                      </a:r>
                    </a:p>
                  </a:txBody>
                  <a:tcPr/>
                </a:tc>
                <a:extLst>
                  <a:ext uri="{0D108BD9-81ED-4DB2-BD59-A6C34878D82A}">
                    <a16:rowId xmlns:a16="http://schemas.microsoft.com/office/drawing/2014/main" val="1192973005"/>
                  </a:ext>
                </a:extLst>
              </a:tr>
              <a:tr h="352802">
                <a:tc>
                  <a:txBody>
                    <a:bodyPr/>
                    <a:lstStyle/>
                    <a:p>
                      <a:r>
                        <a:rPr lang="en-US" sz="2000" dirty="0">
                          <a:latin typeface="Arial" panose="020B0604020202020204" pitchFamily="34" charset="0"/>
                          <a:cs typeface="Arial" panose="020B0604020202020204" pitchFamily="34" charset="0"/>
                        </a:rPr>
                        <a:t>Key adverse events</a:t>
                      </a:r>
                    </a:p>
                  </a:txBody>
                  <a:tcPr/>
                </a:tc>
                <a:tc>
                  <a:txBody>
                    <a:bodyPr/>
                    <a:lstStyle/>
                    <a:p>
                      <a:pPr algn="ctr"/>
                      <a:r>
                        <a:rPr lang="en-US" sz="2000" dirty="0">
                          <a:latin typeface="Arial" panose="020B0604020202020204" pitchFamily="34" charset="0"/>
                          <a:cs typeface="Arial" panose="020B0604020202020204" pitchFamily="34" charset="0"/>
                        </a:rPr>
                        <a:t>N/V, ILD</a:t>
                      </a:r>
                    </a:p>
                  </a:txBody>
                  <a:tcPr/>
                </a:tc>
                <a:tc>
                  <a:txBody>
                    <a:bodyPr/>
                    <a:lstStyle/>
                    <a:p>
                      <a:pPr algn="ctr"/>
                      <a:r>
                        <a:rPr lang="en-US" sz="2000" dirty="0">
                          <a:latin typeface="Arial" panose="020B0604020202020204" pitchFamily="34" charset="0"/>
                          <a:cs typeface="Arial" panose="020B0604020202020204" pitchFamily="34" charset="0"/>
                        </a:rPr>
                        <a:t>Cytopenias, diarrhea</a:t>
                      </a:r>
                    </a:p>
                  </a:txBody>
                  <a:tcPr/>
                </a:tc>
                <a:tc>
                  <a:txBody>
                    <a:bodyPr/>
                    <a:lstStyle/>
                    <a:p>
                      <a:pPr algn="ctr"/>
                      <a:r>
                        <a:rPr lang="en-US" sz="2000" dirty="0">
                          <a:latin typeface="Arial" panose="020B0604020202020204" pitchFamily="34" charset="0"/>
                          <a:cs typeface="Arial" panose="020B0604020202020204" pitchFamily="34" charset="0"/>
                        </a:rPr>
                        <a:t>N/V, stomatitis</a:t>
                      </a:r>
                    </a:p>
                  </a:txBody>
                  <a:tcPr/>
                </a:tc>
                <a:extLst>
                  <a:ext uri="{0D108BD9-81ED-4DB2-BD59-A6C34878D82A}">
                    <a16:rowId xmlns:a16="http://schemas.microsoft.com/office/drawing/2014/main" val="3857953649"/>
                  </a:ext>
                </a:extLst>
              </a:tr>
            </a:tbl>
          </a:graphicData>
        </a:graphic>
      </p:graphicFrame>
      <p:pic>
        <p:nvPicPr>
          <p:cNvPr id="10" name="Picture 9">
            <a:extLst>
              <a:ext uri="{FF2B5EF4-FFF2-40B4-BE49-F238E27FC236}">
                <a16:creationId xmlns:a16="http://schemas.microsoft.com/office/drawing/2014/main" id="{B5A977C5-C215-1198-74A6-4FB7E68B10B5}"/>
              </a:ext>
            </a:extLst>
          </p:cNvPr>
          <p:cNvPicPr>
            <a:picLocks noChangeAspect="1"/>
          </p:cNvPicPr>
          <p:nvPr/>
        </p:nvPicPr>
        <p:blipFill rotWithShape="1">
          <a:blip r:embed="rId3"/>
          <a:srcRect l="5816"/>
          <a:stretch/>
        </p:blipFill>
        <p:spPr>
          <a:xfrm>
            <a:off x="3962400" y="1813027"/>
            <a:ext cx="1310971" cy="1147318"/>
          </a:xfrm>
          <a:prstGeom prst="rect">
            <a:avLst/>
          </a:prstGeom>
        </p:spPr>
      </p:pic>
      <p:pic>
        <p:nvPicPr>
          <p:cNvPr id="15" name="Picture 14">
            <a:extLst>
              <a:ext uri="{FF2B5EF4-FFF2-40B4-BE49-F238E27FC236}">
                <a16:creationId xmlns:a16="http://schemas.microsoft.com/office/drawing/2014/main" id="{B5B37D03-9D7E-A5D1-159E-FE708DF18AB5}"/>
              </a:ext>
            </a:extLst>
          </p:cNvPr>
          <p:cNvPicPr>
            <a:picLocks noChangeAspect="1"/>
          </p:cNvPicPr>
          <p:nvPr/>
        </p:nvPicPr>
        <p:blipFill>
          <a:blip r:embed="rId4"/>
          <a:stretch>
            <a:fillRect/>
          </a:stretch>
        </p:blipFill>
        <p:spPr>
          <a:xfrm>
            <a:off x="9166416" y="1822503"/>
            <a:ext cx="1411603" cy="1152070"/>
          </a:xfrm>
          <a:prstGeom prst="rect">
            <a:avLst/>
          </a:prstGeom>
        </p:spPr>
      </p:pic>
      <p:grpSp>
        <p:nvGrpSpPr>
          <p:cNvPr id="27" name="Group 26">
            <a:extLst>
              <a:ext uri="{FF2B5EF4-FFF2-40B4-BE49-F238E27FC236}">
                <a16:creationId xmlns:a16="http://schemas.microsoft.com/office/drawing/2014/main" id="{44C128B2-1A22-082A-DFD9-3240550365BC}"/>
              </a:ext>
            </a:extLst>
          </p:cNvPr>
          <p:cNvGrpSpPr/>
          <p:nvPr/>
        </p:nvGrpSpPr>
        <p:grpSpPr>
          <a:xfrm>
            <a:off x="6781800" y="1813027"/>
            <a:ext cx="1152954" cy="1147318"/>
            <a:chOff x="3875355" y="2615878"/>
            <a:chExt cx="2629617" cy="2812649"/>
          </a:xfrm>
        </p:grpSpPr>
        <p:grpSp>
          <p:nvGrpSpPr>
            <p:cNvPr id="25" name="Group 24">
              <a:extLst>
                <a:ext uri="{FF2B5EF4-FFF2-40B4-BE49-F238E27FC236}">
                  <a16:creationId xmlns:a16="http://schemas.microsoft.com/office/drawing/2014/main" id="{C96A32B9-31EE-311B-E56C-49BB7A2CF8AA}"/>
                </a:ext>
              </a:extLst>
            </p:cNvPr>
            <p:cNvGrpSpPr/>
            <p:nvPr/>
          </p:nvGrpSpPr>
          <p:grpSpPr>
            <a:xfrm>
              <a:off x="3875355" y="2615878"/>
              <a:ext cx="2629617" cy="2812649"/>
              <a:chOff x="3875355" y="2615878"/>
              <a:chExt cx="2629617" cy="2812649"/>
            </a:xfrm>
          </p:grpSpPr>
          <p:grpSp>
            <p:nvGrpSpPr>
              <p:cNvPr id="23" name="Group 22">
                <a:extLst>
                  <a:ext uri="{FF2B5EF4-FFF2-40B4-BE49-F238E27FC236}">
                    <a16:creationId xmlns:a16="http://schemas.microsoft.com/office/drawing/2014/main" id="{13D08673-D238-588A-CCAE-B515F8CF967F}"/>
                  </a:ext>
                </a:extLst>
              </p:cNvPr>
              <p:cNvGrpSpPr/>
              <p:nvPr/>
            </p:nvGrpSpPr>
            <p:grpSpPr>
              <a:xfrm>
                <a:off x="3875355" y="2615878"/>
                <a:ext cx="2629617" cy="2812649"/>
                <a:chOff x="3875355" y="2615878"/>
                <a:chExt cx="2629617" cy="2812649"/>
              </a:xfrm>
            </p:grpSpPr>
            <p:grpSp>
              <p:nvGrpSpPr>
                <p:cNvPr id="21" name="Group 20">
                  <a:extLst>
                    <a:ext uri="{FF2B5EF4-FFF2-40B4-BE49-F238E27FC236}">
                      <a16:creationId xmlns:a16="http://schemas.microsoft.com/office/drawing/2014/main" id="{9FC8361A-94EB-D5D2-2C0C-63D0C0BAD6DE}"/>
                    </a:ext>
                  </a:extLst>
                </p:cNvPr>
                <p:cNvGrpSpPr/>
                <p:nvPr/>
              </p:nvGrpSpPr>
              <p:grpSpPr>
                <a:xfrm>
                  <a:off x="3875355" y="2615878"/>
                  <a:ext cx="2629617" cy="2812649"/>
                  <a:chOff x="3875355" y="2615878"/>
                  <a:chExt cx="2629617" cy="2812649"/>
                </a:xfrm>
              </p:grpSpPr>
              <p:grpSp>
                <p:nvGrpSpPr>
                  <p:cNvPr id="19" name="Group 18">
                    <a:extLst>
                      <a:ext uri="{FF2B5EF4-FFF2-40B4-BE49-F238E27FC236}">
                        <a16:creationId xmlns:a16="http://schemas.microsoft.com/office/drawing/2014/main" id="{079F0EE8-00D6-2B6B-5034-1FFEE972543D}"/>
                      </a:ext>
                    </a:extLst>
                  </p:cNvPr>
                  <p:cNvGrpSpPr/>
                  <p:nvPr/>
                </p:nvGrpSpPr>
                <p:grpSpPr>
                  <a:xfrm>
                    <a:off x="3875355" y="2615878"/>
                    <a:ext cx="2629617" cy="2812649"/>
                    <a:chOff x="3875355" y="2615878"/>
                    <a:chExt cx="2629617" cy="2812649"/>
                  </a:xfrm>
                </p:grpSpPr>
                <p:pic>
                  <p:nvPicPr>
                    <p:cNvPr id="14" name="Picture 13">
                      <a:extLst>
                        <a:ext uri="{FF2B5EF4-FFF2-40B4-BE49-F238E27FC236}">
                          <a16:creationId xmlns:a16="http://schemas.microsoft.com/office/drawing/2014/main" id="{8D2BF459-0562-2512-3F93-5B5435F956DF}"/>
                        </a:ext>
                      </a:extLst>
                    </p:cNvPr>
                    <p:cNvPicPr>
                      <a:picLocks noChangeAspect="1"/>
                    </p:cNvPicPr>
                    <p:nvPr/>
                  </p:nvPicPr>
                  <p:blipFill rotWithShape="1">
                    <a:blip r:embed="rId5"/>
                    <a:srcRect l="17995" t="22859" r="22837" b="6388"/>
                    <a:stretch/>
                  </p:blipFill>
                  <p:spPr>
                    <a:xfrm>
                      <a:off x="3875355" y="2615878"/>
                      <a:ext cx="2629617" cy="2812649"/>
                    </a:xfrm>
                    <a:prstGeom prst="rect">
                      <a:avLst/>
                    </a:prstGeom>
                  </p:spPr>
                </p:pic>
                <p:sp>
                  <p:nvSpPr>
                    <p:cNvPr id="16" name="Rectangle 15">
                      <a:extLst>
                        <a:ext uri="{FF2B5EF4-FFF2-40B4-BE49-F238E27FC236}">
                          <a16:creationId xmlns:a16="http://schemas.microsoft.com/office/drawing/2014/main" id="{6CEE48E8-3472-CE80-E397-3DBBFF897B5D}"/>
                        </a:ext>
                      </a:extLst>
                    </p:cNvPr>
                    <p:cNvSpPr/>
                    <p:nvPr/>
                  </p:nvSpPr>
                  <p:spPr>
                    <a:xfrm>
                      <a:off x="3875355" y="2639109"/>
                      <a:ext cx="1252230" cy="355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648BF72-997B-DB5D-5C9A-ADA0CBE7278E}"/>
                        </a:ext>
                      </a:extLst>
                    </p:cNvPr>
                    <p:cNvSpPr/>
                    <p:nvPr/>
                  </p:nvSpPr>
                  <p:spPr>
                    <a:xfrm>
                      <a:off x="6157153" y="2615878"/>
                      <a:ext cx="347819" cy="495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a:extLst>
                      <a:ext uri="{FF2B5EF4-FFF2-40B4-BE49-F238E27FC236}">
                        <a16:creationId xmlns:a16="http://schemas.microsoft.com/office/drawing/2014/main" id="{AB61A638-E97B-C384-E363-9F0BE7B8DD37}"/>
                      </a:ext>
                    </a:extLst>
                  </p:cNvPr>
                  <p:cNvSpPr/>
                  <p:nvPr/>
                </p:nvSpPr>
                <p:spPr>
                  <a:xfrm>
                    <a:off x="6144691" y="3890447"/>
                    <a:ext cx="360281" cy="1538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a:extLst>
                    <a:ext uri="{FF2B5EF4-FFF2-40B4-BE49-F238E27FC236}">
                      <a16:creationId xmlns:a16="http://schemas.microsoft.com/office/drawing/2014/main" id="{C27FA4FF-42F2-00CD-59AA-A270A4EFA1B1}"/>
                    </a:ext>
                  </a:extLst>
                </p:cNvPr>
                <p:cNvSpPr/>
                <p:nvPr/>
              </p:nvSpPr>
              <p:spPr>
                <a:xfrm>
                  <a:off x="3875355" y="2802230"/>
                  <a:ext cx="156732" cy="17688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ectangle 23">
                <a:extLst>
                  <a:ext uri="{FF2B5EF4-FFF2-40B4-BE49-F238E27FC236}">
                    <a16:creationId xmlns:a16="http://schemas.microsoft.com/office/drawing/2014/main" id="{F9353639-837F-068F-B898-506A815F51FA}"/>
                  </a:ext>
                </a:extLst>
              </p:cNvPr>
              <p:cNvSpPr/>
              <p:nvPr/>
            </p:nvSpPr>
            <p:spPr>
              <a:xfrm>
                <a:off x="3875355" y="3772144"/>
                <a:ext cx="476725" cy="187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riangle 25">
              <a:extLst>
                <a:ext uri="{FF2B5EF4-FFF2-40B4-BE49-F238E27FC236}">
                  <a16:creationId xmlns:a16="http://schemas.microsoft.com/office/drawing/2014/main" id="{B086F4E5-778B-D6F9-4F52-F1DE04EFEB2F}"/>
                </a:ext>
              </a:extLst>
            </p:cNvPr>
            <p:cNvSpPr/>
            <p:nvPr/>
          </p:nvSpPr>
          <p:spPr>
            <a:xfrm rot="5400000">
              <a:off x="4301866" y="3770783"/>
              <a:ext cx="224514" cy="17686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60686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CD3AA-FA3B-0B44-A429-5A18A7771FF8}"/>
              </a:ext>
            </a:extLst>
          </p:cNvPr>
          <p:cNvSpPr>
            <a:spLocks noGrp="1"/>
          </p:cNvSpPr>
          <p:nvPr>
            <p:ph type="title"/>
          </p:nvPr>
        </p:nvSpPr>
        <p:spPr>
          <a:xfrm>
            <a:off x="1524000" y="398879"/>
            <a:ext cx="9144000" cy="747236"/>
          </a:xfrm>
        </p:spPr>
        <p:txBody>
          <a:bodyPr>
            <a:normAutofit fontScale="90000"/>
          </a:bodyPr>
          <a:lstStyle/>
          <a:p>
            <a:r>
              <a:rPr lang="en-US" sz="3200" dirty="0"/>
              <a:t>Goals of Therapy in Metastatic Breast Cancer</a:t>
            </a:r>
            <a:br>
              <a:rPr lang="en-US" sz="2800" dirty="0"/>
            </a:br>
            <a:r>
              <a:rPr lang="en-US" sz="2400" dirty="0">
                <a:solidFill>
                  <a:schemeClr val="tx1"/>
                </a:solidFill>
              </a:rPr>
              <a:t>Balancing Reward and Risk</a:t>
            </a:r>
          </a:p>
        </p:txBody>
      </p:sp>
      <p:sp>
        <p:nvSpPr>
          <p:cNvPr id="3" name="Content Placeholder 2">
            <a:extLst>
              <a:ext uri="{FF2B5EF4-FFF2-40B4-BE49-F238E27FC236}">
                <a16:creationId xmlns:a16="http://schemas.microsoft.com/office/drawing/2014/main" id="{FB9A7DED-E0A8-0F45-9891-031956284656}"/>
              </a:ext>
            </a:extLst>
          </p:cNvPr>
          <p:cNvSpPr>
            <a:spLocks noGrp="1"/>
          </p:cNvSpPr>
          <p:nvPr>
            <p:ph idx="1"/>
          </p:nvPr>
        </p:nvSpPr>
        <p:spPr>
          <a:xfrm>
            <a:off x="5910393" y="2880726"/>
            <a:ext cx="6053980" cy="3200399"/>
          </a:xfrm>
          <a:ln>
            <a:solidFill>
              <a:schemeClr val="tx2"/>
            </a:solidFill>
          </a:ln>
        </p:spPr>
        <p:txBody>
          <a:bodyPr>
            <a:normAutofit/>
          </a:bodyPr>
          <a:lstStyle/>
          <a:p>
            <a:r>
              <a:rPr lang="en-US" sz="2000" b="1" dirty="0">
                <a:solidFill>
                  <a:srgbClr val="C00000"/>
                </a:solidFill>
                <a:latin typeface="Arial" panose="020B0604020202020204" pitchFamily="34" charset="0"/>
                <a:cs typeface="Arial" panose="020B0604020202020204" pitchFamily="34" charset="0"/>
              </a:rPr>
              <a:t>Reward</a:t>
            </a:r>
          </a:p>
          <a:p>
            <a:pPr lvl="1"/>
            <a:r>
              <a:rPr lang="en-US" sz="2000" dirty="0">
                <a:latin typeface="Arial" panose="020B0604020202020204" pitchFamily="34" charset="0"/>
                <a:cs typeface="Arial" panose="020B0604020202020204" pitchFamily="34" charset="0"/>
              </a:rPr>
              <a:t>Prolong survival</a:t>
            </a:r>
          </a:p>
          <a:p>
            <a:pPr lvl="1"/>
            <a:r>
              <a:rPr lang="en-US" sz="2000" dirty="0">
                <a:latin typeface="Arial" panose="020B0604020202020204" pitchFamily="34" charset="0"/>
                <a:cs typeface="Arial" panose="020B0604020202020204" pitchFamily="34" charset="0"/>
              </a:rPr>
              <a:t>Palliate symptomatic disease</a:t>
            </a:r>
          </a:p>
          <a:p>
            <a:pPr lvl="1"/>
            <a:r>
              <a:rPr lang="en-US" sz="2000" dirty="0">
                <a:latin typeface="Arial" panose="020B0604020202020204" pitchFamily="34" charset="0"/>
                <a:cs typeface="Arial" panose="020B0604020202020204" pitchFamily="34" charset="0"/>
              </a:rPr>
              <a:t>Prevent/delay onset of symptomatic disease</a:t>
            </a:r>
            <a:endParaRPr lang="en-US" sz="2000" b="1" dirty="0">
              <a:solidFill>
                <a:srgbClr val="C00000"/>
              </a:solidFill>
              <a:latin typeface="Arial" panose="020B0604020202020204" pitchFamily="34" charset="0"/>
              <a:cs typeface="Arial" panose="020B0604020202020204" pitchFamily="34" charset="0"/>
            </a:endParaRPr>
          </a:p>
          <a:p>
            <a:r>
              <a:rPr lang="en-US" sz="2000" b="1" dirty="0">
                <a:solidFill>
                  <a:srgbClr val="C00000"/>
                </a:solidFill>
                <a:latin typeface="Arial" panose="020B0604020202020204" pitchFamily="34" charset="0"/>
                <a:cs typeface="Arial" panose="020B0604020202020204" pitchFamily="34" charset="0"/>
              </a:rPr>
              <a:t>Risk</a:t>
            </a:r>
          </a:p>
          <a:p>
            <a:pPr lvl="1"/>
            <a:r>
              <a:rPr lang="en-US" sz="2000" dirty="0">
                <a:latin typeface="Arial" panose="020B0604020202020204" pitchFamily="34" charset="0"/>
                <a:cs typeface="Arial" panose="020B0604020202020204" pitchFamily="34" charset="0"/>
              </a:rPr>
              <a:t>Treatment-associated morbidity</a:t>
            </a:r>
          </a:p>
          <a:p>
            <a:pPr lvl="1"/>
            <a:r>
              <a:rPr lang="en-US" sz="2000" dirty="0">
                <a:latin typeface="Arial" panose="020B0604020202020204" pitchFamily="34" charset="0"/>
                <a:cs typeface="Arial" panose="020B0604020202020204" pitchFamily="34" charset="0"/>
              </a:rPr>
              <a:t>Distress</a:t>
            </a:r>
          </a:p>
          <a:p>
            <a:pPr lvl="1"/>
            <a:r>
              <a:rPr lang="en-US" sz="2000" dirty="0">
                <a:latin typeface="Arial" panose="020B0604020202020204" pitchFamily="34" charset="0"/>
                <a:cs typeface="Arial" panose="020B0604020202020204" pitchFamily="34" charset="0"/>
              </a:rPr>
              <a:t>Disruption of normal life (work, family)</a:t>
            </a:r>
          </a:p>
          <a:p>
            <a:pPr lvl="1"/>
            <a:r>
              <a:rPr lang="en-US" sz="2000" dirty="0">
                <a:latin typeface="Arial" panose="020B0604020202020204" pitchFamily="34" charset="0"/>
                <a:cs typeface="Arial" panose="020B0604020202020204" pitchFamily="34" charset="0"/>
              </a:rPr>
              <a:t>Financial toxicity</a:t>
            </a:r>
          </a:p>
        </p:txBody>
      </p:sp>
      <p:pic>
        <p:nvPicPr>
          <p:cNvPr id="4" name="Picture 3">
            <a:extLst>
              <a:ext uri="{FF2B5EF4-FFF2-40B4-BE49-F238E27FC236}">
                <a16:creationId xmlns:a16="http://schemas.microsoft.com/office/drawing/2014/main" id="{9D16651F-C5AA-BDC3-3585-EFFED74AF4C2}"/>
              </a:ext>
            </a:extLst>
          </p:cNvPr>
          <p:cNvPicPr>
            <a:picLocks noChangeAspect="1"/>
          </p:cNvPicPr>
          <p:nvPr/>
        </p:nvPicPr>
        <p:blipFill>
          <a:blip r:embed="rId2"/>
          <a:stretch>
            <a:fillRect/>
          </a:stretch>
        </p:blipFill>
        <p:spPr>
          <a:xfrm>
            <a:off x="131156" y="1554577"/>
            <a:ext cx="5633153" cy="914400"/>
          </a:xfrm>
          <a:prstGeom prst="rect">
            <a:avLst/>
          </a:prstGeom>
          <a:ln>
            <a:solidFill>
              <a:schemeClr val="tx2"/>
            </a:solidFill>
          </a:ln>
        </p:spPr>
      </p:pic>
      <p:pic>
        <p:nvPicPr>
          <p:cNvPr id="5" name="Picture 4">
            <a:extLst>
              <a:ext uri="{FF2B5EF4-FFF2-40B4-BE49-F238E27FC236}">
                <a16:creationId xmlns:a16="http://schemas.microsoft.com/office/drawing/2014/main" id="{67813C85-875A-9C52-BEEA-FC59D9CF1D93}"/>
              </a:ext>
            </a:extLst>
          </p:cNvPr>
          <p:cNvPicPr>
            <a:picLocks noChangeAspect="1"/>
          </p:cNvPicPr>
          <p:nvPr/>
        </p:nvPicPr>
        <p:blipFill>
          <a:blip r:embed="rId3"/>
          <a:stretch>
            <a:fillRect/>
          </a:stretch>
        </p:blipFill>
        <p:spPr>
          <a:xfrm>
            <a:off x="520587" y="3256379"/>
            <a:ext cx="4494296" cy="2853521"/>
          </a:xfrm>
          <a:prstGeom prst="rect">
            <a:avLst/>
          </a:prstGeom>
          <a:ln>
            <a:solidFill>
              <a:schemeClr val="tx2"/>
            </a:solidFill>
          </a:ln>
        </p:spPr>
      </p:pic>
      <p:sp>
        <p:nvSpPr>
          <p:cNvPr id="6" name="TextBox 5">
            <a:extLst>
              <a:ext uri="{FF2B5EF4-FFF2-40B4-BE49-F238E27FC236}">
                <a16:creationId xmlns:a16="http://schemas.microsoft.com/office/drawing/2014/main" id="{C62020BC-FE71-5DF2-56E7-93178DEA6695}"/>
              </a:ext>
            </a:extLst>
          </p:cNvPr>
          <p:cNvSpPr txBox="1"/>
          <p:nvPr/>
        </p:nvSpPr>
        <p:spPr>
          <a:xfrm>
            <a:off x="922829" y="6160513"/>
            <a:ext cx="411480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Tevarweerk et al. Cancer 2012 (PMID: 23065954 )</a:t>
            </a:r>
          </a:p>
        </p:txBody>
      </p:sp>
      <p:sp>
        <p:nvSpPr>
          <p:cNvPr id="7" name="TextBox 6">
            <a:extLst>
              <a:ext uri="{FF2B5EF4-FFF2-40B4-BE49-F238E27FC236}">
                <a16:creationId xmlns:a16="http://schemas.microsoft.com/office/drawing/2014/main" id="{7CDA8711-2983-2306-A679-99CFE914C055}"/>
              </a:ext>
            </a:extLst>
          </p:cNvPr>
          <p:cNvSpPr txBox="1"/>
          <p:nvPr/>
        </p:nvSpPr>
        <p:spPr>
          <a:xfrm>
            <a:off x="2399547" y="1053782"/>
            <a:ext cx="1066800" cy="461665"/>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THEN</a:t>
            </a:r>
          </a:p>
        </p:txBody>
      </p:sp>
      <p:sp>
        <p:nvSpPr>
          <p:cNvPr id="8" name="TextBox 7">
            <a:extLst>
              <a:ext uri="{FF2B5EF4-FFF2-40B4-BE49-F238E27FC236}">
                <a16:creationId xmlns:a16="http://schemas.microsoft.com/office/drawing/2014/main" id="{8AE5F501-DCB2-8AF4-F0EF-3EA35060336E}"/>
              </a:ext>
            </a:extLst>
          </p:cNvPr>
          <p:cNvSpPr txBox="1"/>
          <p:nvPr/>
        </p:nvSpPr>
        <p:spPr>
          <a:xfrm>
            <a:off x="227627" y="2509119"/>
            <a:ext cx="5136880" cy="738664"/>
          </a:xfrm>
          <a:prstGeom prst="rect">
            <a:avLst/>
          </a:prstGeom>
          <a:noFill/>
        </p:spPr>
        <p:txBody>
          <a:bodyPr wrap="square" rtlCol="0">
            <a:spAutoFit/>
          </a:bodyPr>
          <a:lstStyle/>
          <a:p>
            <a:pPr marL="342900" indent="-342900">
              <a:buFont typeface="Arial" panose="020B0604020202020204" pitchFamily="34" charset="0"/>
              <a:buChar char="•"/>
            </a:pPr>
            <a:r>
              <a:rPr lang="en-US" sz="1400" dirty="0">
                <a:latin typeface="Arial" panose="020B0604020202020204" pitchFamily="34" charset="0"/>
                <a:cs typeface="Arial" panose="020B0604020202020204" pitchFamily="34" charset="0"/>
              </a:rPr>
              <a:t>13,785 patients received adjuvant therapy in 11 ECOG trials 1983-2002, 25% recurrence</a:t>
            </a:r>
          </a:p>
          <a:p>
            <a:pPr marL="342900" indent="-342900">
              <a:buFont typeface="Arial" panose="020B0604020202020204" pitchFamily="34" charset="0"/>
              <a:buChar char="•"/>
            </a:pPr>
            <a:r>
              <a:rPr lang="en-US" sz="1400" dirty="0">
                <a:latin typeface="Arial" panose="020B0604020202020204" pitchFamily="34" charset="0"/>
                <a:cs typeface="Arial" panose="020B0604020202020204" pitchFamily="34" charset="0"/>
              </a:rPr>
              <a:t>No improvement in overall survival over 30 year period</a:t>
            </a:r>
          </a:p>
        </p:txBody>
      </p:sp>
      <p:sp>
        <p:nvSpPr>
          <p:cNvPr id="9" name="TextBox 8">
            <a:extLst>
              <a:ext uri="{FF2B5EF4-FFF2-40B4-BE49-F238E27FC236}">
                <a16:creationId xmlns:a16="http://schemas.microsoft.com/office/drawing/2014/main" id="{F9DA4EA7-DF97-4F4B-3AF1-9A02215D6221}"/>
              </a:ext>
            </a:extLst>
          </p:cNvPr>
          <p:cNvSpPr txBox="1"/>
          <p:nvPr/>
        </p:nvSpPr>
        <p:spPr>
          <a:xfrm>
            <a:off x="8077200" y="1124974"/>
            <a:ext cx="1066800" cy="461665"/>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NOW</a:t>
            </a:r>
          </a:p>
        </p:txBody>
      </p:sp>
      <p:sp>
        <p:nvSpPr>
          <p:cNvPr id="10" name="TextBox 9">
            <a:extLst>
              <a:ext uri="{FF2B5EF4-FFF2-40B4-BE49-F238E27FC236}">
                <a16:creationId xmlns:a16="http://schemas.microsoft.com/office/drawing/2014/main" id="{E96389A0-7A90-1A67-9502-DDADD60B0313}"/>
              </a:ext>
            </a:extLst>
          </p:cNvPr>
          <p:cNvSpPr txBox="1"/>
          <p:nvPr/>
        </p:nvSpPr>
        <p:spPr>
          <a:xfrm>
            <a:off x="5910394" y="1586639"/>
            <a:ext cx="5809559" cy="1200329"/>
          </a:xfrm>
          <a:prstGeom prst="rect">
            <a:avLst/>
          </a:prstGeom>
          <a:noFill/>
          <a:ln>
            <a:solidFill>
              <a:schemeClr val="tx2"/>
            </a:solidFill>
          </a:ln>
        </p:spPr>
        <p:txBody>
          <a:bodyPr wrap="square" rtlCol="0">
            <a:spAutoFit/>
          </a:bodyPr>
          <a:lstStyle/>
          <a:p>
            <a:pPr algn="ctr"/>
            <a:r>
              <a:rPr lang="en-US" sz="1800" b="1" dirty="0">
                <a:solidFill>
                  <a:srgbClr val="C00000"/>
                </a:solidFill>
                <a:latin typeface="Arial" panose="020B0604020202020204" pitchFamily="34" charset="0"/>
                <a:cs typeface="Arial" panose="020B0604020202020204" pitchFamily="34" charset="0"/>
              </a:rPr>
              <a:t>Multiple Agents Improve Overall Survival</a:t>
            </a:r>
          </a:p>
          <a:p>
            <a:pPr marL="285750" indent="-285750" algn="ctr">
              <a:buFont typeface="Arial" panose="020B0604020202020204" pitchFamily="34" charset="0"/>
              <a:buChar char="•"/>
            </a:pPr>
            <a:r>
              <a:rPr lang="en-US" sz="1800" dirty="0">
                <a:latin typeface="Arial" panose="020B0604020202020204" pitchFamily="34" charset="0"/>
                <a:cs typeface="Arial" panose="020B0604020202020204" pitchFamily="34" charset="0"/>
              </a:rPr>
              <a:t>ER+, HER2-Neg/Low: CDK4/6 inhibitors, ADCs</a:t>
            </a:r>
          </a:p>
          <a:p>
            <a:pPr marL="285750" indent="-285750" algn="ctr">
              <a:buFont typeface="Arial" panose="020B0604020202020204" pitchFamily="34" charset="0"/>
              <a:buChar char="•"/>
            </a:pPr>
            <a:r>
              <a:rPr lang="en-US" sz="1800" dirty="0">
                <a:latin typeface="Arial" panose="020B0604020202020204" pitchFamily="34" charset="0"/>
                <a:cs typeface="Arial" panose="020B0604020202020204" pitchFamily="34" charset="0"/>
              </a:rPr>
              <a:t>HER2-Positive: anti-HER2 antibodies, TKIs, ADCs</a:t>
            </a:r>
          </a:p>
          <a:p>
            <a:pPr marL="285750" indent="-285750" algn="ctr">
              <a:buFont typeface="Arial" panose="020B0604020202020204" pitchFamily="34" charset="0"/>
              <a:buChar char="•"/>
            </a:pPr>
            <a:r>
              <a:rPr lang="en-US" sz="1800" dirty="0">
                <a:latin typeface="Arial" panose="020B0604020202020204" pitchFamily="34" charset="0"/>
                <a:cs typeface="Arial" panose="020B0604020202020204" pitchFamily="34" charset="0"/>
              </a:rPr>
              <a:t>ER/PR/HER2-Negative: PD1 inhibitors, ADCs</a:t>
            </a:r>
          </a:p>
        </p:txBody>
      </p:sp>
      <p:sp>
        <p:nvSpPr>
          <p:cNvPr id="11" name="Rectangle 10">
            <a:extLst>
              <a:ext uri="{FF2B5EF4-FFF2-40B4-BE49-F238E27FC236}">
                <a16:creationId xmlns:a16="http://schemas.microsoft.com/office/drawing/2014/main" id="{B28DA005-38B8-3389-3854-72D559EF54C2}"/>
              </a:ext>
            </a:extLst>
          </p:cNvPr>
          <p:cNvSpPr/>
          <p:nvPr/>
        </p:nvSpPr>
        <p:spPr>
          <a:xfrm>
            <a:off x="1685253" y="9763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222040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D88B1B-7C9E-5C7B-BDC7-15C67B0A7E8E}"/>
              </a:ext>
            </a:extLst>
          </p:cNvPr>
          <p:cNvPicPr>
            <a:picLocks noChangeAspect="1"/>
          </p:cNvPicPr>
          <p:nvPr/>
        </p:nvPicPr>
        <p:blipFill>
          <a:blip r:embed="rId2"/>
          <a:stretch>
            <a:fillRect/>
          </a:stretch>
        </p:blipFill>
        <p:spPr>
          <a:xfrm>
            <a:off x="117855" y="1592493"/>
            <a:ext cx="12039897" cy="3698697"/>
          </a:xfrm>
          <a:prstGeom prst="rect">
            <a:avLst/>
          </a:prstGeom>
        </p:spPr>
      </p:pic>
      <p:sp>
        <p:nvSpPr>
          <p:cNvPr id="5" name="Title 4">
            <a:extLst>
              <a:ext uri="{FF2B5EF4-FFF2-40B4-BE49-F238E27FC236}">
                <a16:creationId xmlns:a16="http://schemas.microsoft.com/office/drawing/2014/main" id="{B1A7736D-6440-7F41-5011-7DE64AA1B1F1}"/>
              </a:ext>
            </a:extLst>
          </p:cNvPr>
          <p:cNvSpPr>
            <a:spLocks noGrp="1"/>
          </p:cNvSpPr>
          <p:nvPr>
            <p:ph type="title"/>
          </p:nvPr>
        </p:nvSpPr>
        <p:spPr>
          <a:xfrm>
            <a:off x="34248" y="549940"/>
            <a:ext cx="12192000" cy="1340768"/>
          </a:xfrm>
        </p:spPr>
        <p:txBody>
          <a:bodyPr/>
          <a:lstStyle/>
          <a:p>
            <a:r>
              <a:rPr lang="en-US" dirty="0"/>
              <a:t>Adverse Events Associated with ADCs</a:t>
            </a:r>
          </a:p>
        </p:txBody>
      </p:sp>
    </p:spTree>
    <p:extLst>
      <p:ext uri="{BB962C8B-B14F-4D97-AF65-F5344CB8AC3E}">
        <p14:creationId xmlns:p14="http://schemas.microsoft.com/office/powerpoint/2010/main" val="1432916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different types of numbers&#10;&#10;Description automatically generated with medium confidence">
            <a:extLst>
              <a:ext uri="{FF2B5EF4-FFF2-40B4-BE49-F238E27FC236}">
                <a16:creationId xmlns:a16="http://schemas.microsoft.com/office/drawing/2014/main" id="{600F25E0-9A03-9DD4-503B-938C84A04CA0}"/>
              </a:ext>
            </a:extLst>
          </p:cNvPr>
          <p:cNvPicPr>
            <a:picLocks noChangeAspect="1"/>
          </p:cNvPicPr>
          <p:nvPr/>
        </p:nvPicPr>
        <p:blipFill>
          <a:blip r:embed="rId2"/>
          <a:stretch>
            <a:fillRect/>
          </a:stretch>
        </p:blipFill>
        <p:spPr>
          <a:xfrm>
            <a:off x="6310568" y="1607618"/>
            <a:ext cx="5640741" cy="4538281"/>
          </a:xfrm>
          <a:prstGeom prst="rect">
            <a:avLst/>
          </a:prstGeom>
        </p:spPr>
      </p:pic>
      <p:sp>
        <p:nvSpPr>
          <p:cNvPr id="3" name="Title 2">
            <a:extLst>
              <a:ext uri="{FF2B5EF4-FFF2-40B4-BE49-F238E27FC236}">
                <a16:creationId xmlns:a16="http://schemas.microsoft.com/office/drawing/2014/main" id="{CB0C2298-96ED-02D3-61DB-A37F46740FCF}"/>
              </a:ext>
            </a:extLst>
          </p:cNvPr>
          <p:cNvSpPr>
            <a:spLocks noGrp="1"/>
          </p:cNvSpPr>
          <p:nvPr>
            <p:ph type="title" idx="4294967295"/>
          </p:nvPr>
        </p:nvSpPr>
        <p:spPr>
          <a:xfrm>
            <a:off x="-40303" y="620359"/>
            <a:ext cx="12191998" cy="585383"/>
          </a:xfrm>
          <a:prstGeom prst="rect">
            <a:avLst/>
          </a:prstGeom>
        </p:spPr>
        <p:txBody>
          <a:bodyPr/>
          <a:lstStyle/>
          <a:p>
            <a:r>
              <a:rPr lang="en-US" sz="3600" b="1" dirty="0">
                <a:solidFill>
                  <a:schemeClr val="tx1"/>
                </a:solidFill>
              </a:rPr>
              <a:t>Toxicity of Sacituzumab Govitecan by UGT1A1 Status</a:t>
            </a:r>
          </a:p>
        </p:txBody>
      </p:sp>
      <p:sp>
        <p:nvSpPr>
          <p:cNvPr id="14" name="TextBox 13">
            <a:extLst>
              <a:ext uri="{FF2B5EF4-FFF2-40B4-BE49-F238E27FC236}">
                <a16:creationId xmlns:a16="http://schemas.microsoft.com/office/drawing/2014/main" id="{BB331ABD-30BF-FA61-59F2-7924EE00F961}"/>
              </a:ext>
            </a:extLst>
          </p:cNvPr>
          <p:cNvSpPr txBox="1"/>
          <p:nvPr/>
        </p:nvSpPr>
        <p:spPr>
          <a:xfrm>
            <a:off x="838199" y="6124231"/>
            <a:ext cx="3352801" cy="338554"/>
          </a:xfrm>
          <a:prstGeom prst="rect">
            <a:avLst/>
          </a:prstGeom>
          <a:noFill/>
        </p:spPr>
        <p:txBody>
          <a:bodyPr wrap="square" lIns="0" rtlCol="0">
            <a:spAutoFit/>
          </a:bodyPr>
          <a:lstStyle/>
          <a:p>
            <a:r>
              <a:rPr lang="en-US" sz="1600" dirty="0">
                <a:solidFill>
                  <a:schemeClr val="tx1">
                    <a:lumMod val="50000"/>
                  </a:schemeClr>
                </a:solidFill>
                <a:latin typeface="Arial" panose="020B0604020202020204" pitchFamily="34" charset="0"/>
                <a:cs typeface="Arial" panose="020B0604020202020204" pitchFamily="34" charset="0"/>
              </a:rPr>
              <a:t>Bardia A. et al. </a:t>
            </a:r>
            <a:r>
              <a:rPr lang="en-US" sz="1600" i="1" dirty="0">
                <a:solidFill>
                  <a:schemeClr val="tx1">
                    <a:lumMod val="50000"/>
                  </a:schemeClr>
                </a:solidFill>
                <a:latin typeface="Arial" panose="020B0604020202020204" pitchFamily="34" charset="0"/>
                <a:cs typeface="Arial" panose="020B0604020202020204" pitchFamily="34" charset="0"/>
              </a:rPr>
              <a:t>Ann Oncol 2021</a:t>
            </a:r>
            <a:endParaRPr lang="en-US" sz="1600" dirty="0">
              <a:solidFill>
                <a:schemeClr val="tx1">
                  <a:lumMod val="50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823D8CD-F423-1FDB-36BA-109419900E90}"/>
              </a:ext>
            </a:extLst>
          </p:cNvPr>
          <p:cNvSpPr txBox="1"/>
          <p:nvPr/>
        </p:nvSpPr>
        <p:spPr>
          <a:xfrm>
            <a:off x="319365" y="1265898"/>
            <a:ext cx="5736331" cy="3170099"/>
          </a:xfrm>
          <a:prstGeom prst="rect">
            <a:avLst/>
          </a:prstGeom>
          <a:noFill/>
        </p:spPr>
        <p:txBody>
          <a:bodyPr wrap="square" rtlCol="0">
            <a:spAutoFit/>
          </a:bodyPr>
          <a:lstStyle/>
          <a:p>
            <a:pPr marL="243834" indent="-243834">
              <a:buClr>
                <a:srgbClr val="4DAF46"/>
              </a:buClr>
              <a:buSzPct val="130000"/>
              <a:buFont typeface="Arial" panose="020B0604020202020204" pitchFamily="34" charset="0"/>
              <a:buChar char="•"/>
            </a:pPr>
            <a:r>
              <a:rPr lang="en-US" sz="2000" dirty="0">
                <a:solidFill>
                  <a:schemeClr val="tx1">
                    <a:lumMod val="50000"/>
                  </a:schemeClr>
                </a:solidFill>
                <a:latin typeface="Arial" panose="020B0604020202020204" pitchFamily="34" charset="0"/>
                <a:cs typeface="Arial" panose="020B0604020202020204" pitchFamily="34" charset="0"/>
              </a:rPr>
              <a:t>UGT1A1 metabolizes the SN-38 payload of SG, and polymorphisms of the gene can lead to decreased enzyme activity and increased toxicity. </a:t>
            </a:r>
          </a:p>
          <a:p>
            <a:pPr marL="243834" indent="-243834">
              <a:buClr>
                <a:srgbClr val="4DAF46"/>
              </a:buClr>
              <a:buSzPct val="130000"/>
              <a:buFont typeface="Arial" panose="020B0604020202020204" pitchFamily="34" charset="0"/>
              <a:buChar char="•"/>
            </a:pPr>
            <a:endParaRPr lang="en-US" sz="2000" dirty="0">
              <a:solidFill>
                <a:schemeClr val="tx1">
                  <a:lumMod val="50000"/>
                </a:schemeClr>
              </a:solidFill>
              <a:latin typeface="Arial" panose="020B0604020202020204" pitchFamily="34" charset="0"/>
              <a:cs typeface="Arial" panose="020B0604020202020204" pitchFamily="34" charset="0"/>
            </a:endParaRPr>
          </a:p>
          <a:p>
            <a:pPr marL="243834" indent="-243834">
              <a:buClr>
                <a:srgbClr val="4DAF46"/>
              </a:buClr>
              <a:buSzPct val="130000"/>
              <a:buFont typeface="Arial" panose="020B0604020202020204" pitchFamily="34" charset="0"/>
              <a:buChar char="•"/>
            </a:pPr>
            <a:r>
              <a:rPr lang="en-US" sz="2000" dirty="0">
                <a:solidFill>
                  <a:schemeClr val="tx1">
                    <a:lumMod val="50000"/>
                  </a:schemeClr>
                </a:solidFill>
                <a:latin typeface="Arial" panose="020B0604020202020204" pitchFamily="34" charset="0"/>
                <a:cs typeface="Arial" panose="020B0604020202020204" pitchFamily="34" charset="0"/>
              </a:rPr>
              <a:t>Among 495 patients enrolled in a basket trial </a:t>
            </a:r>
            <a:br>
              <a:rPr lang="en-US" sz="2000" dirty="0">
                <a:solidFill>
                  <a:schemeClr val="tx1">
                    <a:lumMod val="50000"/>
                  </a:schemeClr>
                </a:solidFill>
                <a:latin typeface="Arial" panose="020B0604020202020204" pitchFamily="34" charset="0"/>
                <a:cs typeface="Arial" panose="020B0604020202020204" pitchFamily="34" charset="0"/>
              </a:rPr>
            </a:br>
            <a:r>
              <a:rPr lang="en-US" sz="2000" dirty="0">
                <a:solidFill>
                  <a:schemeClr val="tx1">
                    <a:lumMod val="50000"/>
                  </a:schemeClr>
                </a:solidFill>
                <a:latin typeface="Arial" panose="020B0604020202020204" pitchFamily="34" charset="0"/>
                <a:cs typeface="Arial" panose="020B0604020202020204" pitchFamily="34" charset="0"/>
              </a:rPr>
              <a:t>of SG, those with </a:t>
            </a:r>
            <a:r>
              <a:rPr lang="en-US" sz="2000" b="1" dirty="0">
                <a:solidFill>
                  <a:schemeClr val="tx1">
                    <a:lumMod val="50000"/>
                  </a:schemeClr>
                </a:solidFill>
                <a:latin typeface="Arial" panose="020B0604020202020204" pitchFamily="34" charset="0"/>
                <a:cs typeface="Arial" panose="020B0604020202020204" pitchFamily="34" charset="0"/>
              </a:rPr>
              <a:t>UGT1A1 *28/*28</a:t>
            </a:r>
            <a:r>
              <a:rPr lang="en-US" sz="2000" dirty="0">
                <a:solidFill>
                  <a:schemeClr val="tx1">
                    <a:lumMod val="50000"/>
                  </a:schemeClr>
                </a:solidFill>
                <a:latin typeface="Arial" panose="020B0604020202020204" pitchFamily="34" charset="0"/>
                <a:cs typeface="Arial" panose="020B0604020202020204" pitchFamily="34" charset="0"/>
              </a:rPr>
              <a:t> </a:t>
            </a:r>
            <a:r>
              <a:rPr lang="en-US" sz="2000" b="1" dirty="0">
                <a:solidFill>
                  <a:schemeClr val="tx1">
                    <a:lumMod val="50000"/>
                  </a:schemeClr>
                </a:solidFill>
                <a:latin typeface="Arial" panose="020B0604020202020204" pitchFamily="34" charset="0"/>
                <a:cs typeface="Arial" panose="020B0604020202020204" pitchFamily="34" charset="0"/>
              </a:rPr>
              <a:t>(~10%)</a:t>
            </a:r>
            <a:r>
              <a:rPr lang="en-US" sz="2000" dirty="0">
                <a:solidFill>
                  <a:schemeClr val="tx1">
                    <a:lumMod val="50000"/>
                  </a:schemeClr>
                </a:solidFill>
                <a:latin typeface="Arial" panose="020B0604020202020204" pitchFamily="34" charset="0"/>
                <a:cs typeface="Arial" panose="020B0604020202020204" pitchFamily="34" charset="0"/>
              </a:rPr>
              <a:t> </a:t>
            </a:r>
            <a:br>
              <a:rPr lang="en-US" sz="2000" dirty="0">
                <a:solidFill>
                  <a:schemeClr val="tx1">
                    <a:lumMod val="50000"/>
                  </a:schemeClr>
                </a:solidFill>
                <a:latin typeface="Arial" panose="020B0604020202020204" pitchFamily="34" charset="0"/>
                <a:cs typeface="Arial" panose="020B0604020202020204" pitchFamily="34" charset="0"/>
              </a:rPr>
            </a:br>
            <a:r>
              <a:rPr lang="en-US" sz="2000" dirty="0">
                <a:solidFill>
                  <a:schemeClr val="tx1">
                    <a:lumMod val="50000"/>
                  </a:schemeClr>
                </a:solidFill>
                <a:latin typeface="Arial" panose="020B0604020202020204" pitchFamily="34" charset="0"/>
                <a:cs typeface="Arial" panose="020B0604020202020204" pitchFamily="34" charset="0"/>
              </a:rPr>
              <a:t>had an increase in the rate of most side effects, with </a:t>
            </a:r>
            <a:r>
              <a:rPr lang="en-US" sz="2000" b="1" dirty="0">
                <a:solidFill>
                  <a:schemeClr val="tx1">
                    <a:lumMod val="50000"/>
                  </a:schemeClr>
                </a:solidFill>
                <a:latin typeface="Arial" panose="020B0604020202020204" pitchFamily="34" charset="0"/>
                <a:cs typeface="Arial" panose="020B0604020202020204" pitchFamily="34" charset="0"/>
              </a:rPr>
              <a:t>more than double the risk of severe anemia and neutropenia</a:t>
            </a:r>
          </a:p>
        </p:txBody>
      </p:sp>
      <p:sp>
        <p:nvSpPr>
          <p:cNvPr id="5" name="Rounded Rectangle 4">
            <a:extLst>
              <a:ext uri="{FF2B5EF4-FFF2-40B4-BE49-F238E27FC236}">
                <a16:creationId xmlns:a16="http://schemas.microsoft.com/office/drawing/2014/main" id="{A7035E76-77C9-8F51-A3AC-779279EEABA9}"/>
              </a:ext>
            </a:extLst>
          </p:cNvPr>
          <p:cNvSpPr/>
          <p:nvPr/>
        </p:nvSpPr>
        <p:spPr>
          <a:xfrm>
            <a:off x="409264" y="4547510"/>
            <a:ext cx="5556531" cy="126745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867" dirty="0">
              <a:solidFill>
                <a:schemeClr val="tx1">
                  <a:lumMod val="50000"/>
                </a:schemeClr>
              </a:solidFill>
              <a:latin typeface="Arial" panose="020B0604020202020204" pitchFamily="34" charset="0"/>
              <a:cs typeface="Arial" panose="020B0604020202020204" pitchFamily="34" charset="0"/>
            </a:endParaRPr>
          </a:p>
          <a:p>
            <a:pPr algn="ctr">
              <a:lnSpc>
                <a:spcPct val="120000"/>
              </a:lnSpc>
            </a:pPr>
            <a:r>
              <a:rPr lang="en-US" sz="1867" b="1" dirty="0">
                <a:solidFill>
                  <a:schemeClr val="bg1"/>
                </a:solidFill>
                <a:latin typeface="Arial" panose="020B0604020202020204" pitchFamily="34" charset="0"/>
                <a:cs typeface="Arial" panose="020B0604020202020204" pitchFamily="34" charset="0"/>
              </a:rPr>
              <a:t>UGT1A1 testing may allow to adapt the starting dose of SG for patients with *28/*28 </a:t>
            </a:r>
          </a:p>
          <a:p>
            <a:pPr algn="ctr">
              <a:lnSpc>
                <a:spcPct val="120000"/>
              </a:lnSpc>
            </a:pPr>
            <a:endParaRPr lang="en-US" sz="1867"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289488B-2DF9-381E-A03F-5BD2142CE5BB}"/>
              </a:ext>
            </a:extLst>
          </p:cNvPr>
          <p:cNvSpPr/>
          <p:nvPr/>
        </p:nvSpPr>
        <p:spPr>
          <a:xfrm>
            <a:off x="9980177" y="4547510"/>
            <a:ext cx="1305515" cy="1397439"/>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3" dirty="0"/>
          </a:p>
        </p:txBody>
      </p:sp>
    </p:spTree>
    <p:extLst>
      <p:ext uri="{BB962C8B-B14F-4D97-AF65-F5344CB8AC3E}">
        <p14:creationId xmlns:p14="http://schemas.microsoft.com/office/powerpoint/2010/main" val="206127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938CB5-7A57-DAF8-21C9-EB87F298220F}"/>
              </a:ext>
            </a:extLst>
          </p:cNvPr>
          <p:cNvPicPr>
            <a:picLocks noChangeAspect="1"/>
          </p:cNvPicPr>
          <p:nvPr/>
        </p:nvPicPr>
        <p:blipFill>
          <a:blip r:embed="rId2"/>
          <a:stretch>
            <a:fillRect/>
          </a:stretch>
        </p:blipFill>
        <p:spPr>
          <a:xfrm>
            <a:off x="457200" y="457200"/>
            <a:ext cx="10896600" cy="6130047"/>
          </a:xfrm>
          <a:prstGeom prst="rect">
            <a:avLst/>
          </a:prstGeom>
        </p:spPr>
      </p:pic>
    </p:spTree>
    <p:extLst>
      <p:ext uri="{BB962C8B-B14F-4D97-AF65-F5344CB8AC3E}">
        <p14:creationId xmlns:p14="http://schemas.microsoft.com/office/powerpoint/2010/main" val="4140640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DB5ACD-E036-3D60-5C2A-C36476B501B3}"/>
              </a:ext>
            </a:extLst>
          </p:cNvPr>
          <p:cNvSpPr>
            <a:spLocks noGrp="1"/>
          </p:cNvSpPr>
          <p:nvPr>
            <p:ph idx="1"/>
          </p:nvPr>
        </p:nvSpPr>
        <p:spPr>
          <a:xfrm>
            <a:off x="731090" y="4839970"/>
            <a:ext cx="10363200" cy="4192488"/>
          </a:xfrm>
        </p:spPr>
        <p:txBody>
          <a:bodyPr/>
          <a:lstStyle/>
          <a:p>
            <a:pPr marL="0" indent="0">
              <a:buNone/>
            </a:pPr>
            <a:r>
              <a:rPr lang="en-GB" sz="1333" dirty="0"/>
              <a:t>Daiichi Sankyo. T-DXd</a:t>
            </a:r>
            <a:r>
              <a:rPr lang="en-GB" sz="1333" baseline="30000" dirty="0"/>
              <a:t> </a:t>
            </a:r>
            <a:r>
              <a:rPr lang="en-GB" sz="1333" dirty="0"/>
              <a:t> Prescribing Information. November 2022. Available at: </a:t>
            </a:r>
            <a:r>
              <a:rPr lang="en-GB" sz="1333" dirty="0">
                <a:hlinkClick r:id="rId3"/>
              </a:rPr>
              <a:t>https://www.accessdata.fda.gov/drugsatfda_docs/label/2022/761139s024lbl.pdf</a:t>
            </a:r>
            <a:r>
              <a:rPr lang="en-GB" sz="1333" dirty="0"/>
              <a:t> Accessed October 2023; 2. NCCN Clinical Practice Guidelines in Oncology (NCCN Guidelines</a:t>
            </a:r>
            <a:r>
              <a:rPr lang="en-GB" sz="1333" baseline="30000" dirty="0"/>
              <a:t>®</a:t>
            </a:r>
            <a:r>
              <a:rPr lang="en-GB" sz="1333" dirty="0"/>
              <a:t>). Antiemesis V2. May 2023. Available at: </a:t>
            </a:r>
            <a:r>
              <a:rPr lang="en-GB" sz="1333" dirty="0">
                <a:hlinkClick r:id="rId4"/>
              </a:rPr>
              <a:t>https://www.nccn.org/professionals/physician_gls/pdf/antiemesis.pdf</a:t>
            </a:r>
            <a:r>
              <a:rPr lang="en-GB" sz="1333" dirty="0"/>
              <a:t> . Accessed October 2023.</a:t>
            </a:r>
          </a:p>
        </p:txBody>
      </p:sp>
      <p:sp>
        <p:nvSpPr>
          <p:cNvPr id="10" name="Title 9">
            <a:extLst>
              <a:ext uri="{FF2B5EF4-FFF2-40B4-BE49-F238E27FC236}">
                <a16:creationId xmlns:a16="http://schemas.microsoft.com/office/drawing/2014/main" id="{39F1333A-8238-D73C-C9A8-3A290BE2D442}"/>
              </a:ext>
            </a:extLst>
          </p:cNvPr>
          <p:cNvSpPr>
            <a:spLocks noGrp="1"/>
          </p:cNvSpPr>
          <p:nvPr>
            <p:ph type="title" idx="4294967295"/>
          </p:nvPr>
        </p:nvSpPr>
        <p:spPr>
          <a:xfrm>
            <a:off x="427138" y="607122"/>
            <a:ext cx="9923463" cy="554038"/>
          </a:xfrm>
          <a:prstGeom prst="rect">
            <a:avLst/>
          </a:prstGeom>
        </p:spPr>
        <p:txBody>
          <a:bodyPr>
            <a:normAutofit fontScale="90000"/>
          </a:bodyPr>
          <a:lstStyle/>
          <a:p>
            <a:r>
              <a:rPr lang="en-GB" dirty="0">
                <a:solidFill>
                  <a:schemeClr val="tx1"/>
                </a:solidFill>
              </a:rPr>
              <a:t>T-DXd: Nausea and Vomiting</a:t>
            </a:r>
          </a:p>
        </p:txBody>
      </p:sp>
      <p:grpSp>
        <p:nvGrpSpPr>
          <p:cNvPr id="9" name="Group 8">
            <a:extLst>
              <a:ext uri="{FF2B5EF4-FFF2-40B4-BE49-F238E27FC236}">
                <a16:creationId xmlns:a16="http://schemas.microsoft.com/office/drawing/2014/main" id="{5E39E73E-A166-E5F8-0C0F-A1444C7339DB}"/>
              </a:ext>
            </a:extLst>
          </p:cNvPr>
          <p:cNvGrpSpPr/>
          <p:nvPr/>
        </p:nvGrpSpPr>
        <p:grpSpPr>
          <a:xfrm>
            <a:off x="6307949" y="1145369"/>
            <a:ext cx="5561780" cy="3574767"/>
            <a:chOff x="330631" y="3492285"/>
            <a:chExt cx="12088489" cy="2089688"/>
          </a:xfrm>
        </p:grpSpPr>
        <p:sp>
          <p:nvSpPr>
            <p:cNvPr id="7" name="Rectangle: Rounded Corners 6">
              <a:extLst>
                <a:ext uri="{FF2B5EF4-FFF2-40B4-BE49-F238E27FC236}">
                  <a16:creationId xmlns:a16="http://schemas.microsoft.com/office/drawing/2014/main" id="{B4896410-3646-82CD-4E45-EEFA17240282}"/>
                </a:ext>
              </a:extLst>
            </p:cNvPr>
            <p:cNvSpPr/>
            <p:nvPr/>
          </p:nvSpPr>
          <p:spPr>
            <a:xfrm>
              <a:off x="330631" y="3492285"/>
              <a:ext cx="12088489" cy="2089688"/>
            </a:xfrm>
            <a:prstGeom prst="round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GB" sz="1800" dirty="0">
                <a:solidFill>
                  <a:srgbClr val="FFFFFF"/>
                </a:solidFill>
                <a:latin typeface="Arial"/>
              </a:endParaRPr>
            </a:p>
          </p:txBody>
        </p:sp>
        <p:sp>
          <p:nvSpPr>
            <p:cNvPr id="6" name="TextBox 5">
              <a:extLst>
                <a:ext uri="{FF2B5EF4-FFF2-40B4-BE49-F238E27FC236}">
                  <a16:creationId xmlns:a16="http://schemas.microsoft.com/office/drawing/2014/main" id="{8AEFFB4F-E8FD-2FE2-CABE-754566C2C4F8}"/>
                </a:ext>
              </a:extLst>
            </p:cNvPr>
            <p:cNvSpPr txBox="1"/>
            <p:nvPr/>
          </p:nvSpPr>
          <p:spPr>
            <a:xfrm>
              <a:off x="1181486" y="3692324"/>
              <a:ext cx="10743619" cy="1673217"/>
            </a:xfrm>
            <a:prstGeom prst="rect">
              <a:avLst/>
            </a:prstGeom>
            <a:noFill/>
          </p:spPr>
          <p:txBody>
            <a:bodyPr wrap="square" rtlCol="0">
              <a:spAutoFit/>
            </a:bodyPr>
            <a:lstStyle/>
            <a:p>
              <a:pPr marL="457189" lvl="1" defTabSz="914377">
                <a:defRPr/>
              </a:pPr>
              <a:r>
                <a:rPr lang="en-US" sz="1800" b="1" dirty="0">
                  <a:solidFill>
                    <a:srgbClr val="000000"/>
                  </a:solidFill>
                  <a:latin typeface="Arial"/>
                </a:rPr>
                <a:t>NCCN antiemesis guidelines</a:t>
              </a:r>
              <a:r>
                <a:rPr lang="en-US" sz="1800" b="1" baseline="30000" dirty="0">
                  <a:solidFill>
                    <a:srgbClr val="000000"/>
                  </a:solidFill>
                  <a:latin typeface="Arial"/>
                </a:rPr>
                <a:t>2</a:t>
              </a:r>
            </a:p>
            <a:p>
              <a:pPr defTabSz="914377">
                <a:defRPr/>
              </a:pPr>
              <a:endParaRPr lang="en-US" sz="1800" dirty="0">
                <a:solidFill>
                  <a:srgbClr val="000000"/>
                </a:solidFill>
                <a:latin typeface="Arial"/>
              </a:endParaRPr>
            </a:p>
            <a:p>
              <a:pPr marL="457189" lvl="1" defTabSz="914377">
                <a:defRPr/>
              </a:pPr>
              <a:r>
                <a:rPr lang="en-US" sz="1800" dirty="0">
                  <a:solidFill>
                    <a:srgbClr val="000000"/>
                  </a:solidFill>
                  <a:latin typeface="Arial"/>
                </a:rPr>
                <a:t>T-DXd is classified as </a:t>
              </a:r>
              <a:r>
                <a:rPr lang="en-US" sz="1800" b="1" dirty="0">
                  <a:solidFill>
                    <a:srgbClr val="013F86"/>
                  </a:solidFill>
                  <a:latin typeface="Arial"/>
                </a:rPr>
                <a:t>highly emetogenic (&gt;90% frequency of emesis)</a:t>
              </a:r>
              <a:r>
                <a:rPr lang="en-US" sz="1800" b="1" dirty="0">
                  <a:solidFill>
                    <a:srgbClr val="C4D600">
                      <a:lumMod val="50000"/>
                    </a:srgbClr>
                  </a:solidFill>
                  <a:latin typeface="Arial"/>
                </a:rPr>
                <a:t> </a:t>
              </a:r>
              <a:r>
                <a:rPr lang="en-US" sz="1800" dirty="0">
                  <a:solidFill>
                    <a:srgbClr val="000000"/>
                  </a:solidFill>
                  <a:latin typeface="Arial"/>
                </a:rPr>
                <a:t>in V2 2023</a:t>
              </a:r>
            </a:p>
            <a:p>
              <a:pPr defTabSz="914377">
                <a:defRPr/>
              </a:pPr>
              <a:endParaRPr lang="en-US" sz="1800" dirty="0">
                <a:solidFill>
                  <a:srgbClr val="000000"/>
                </a:solidFill>
                <a:latin typeface="Arial"/>
              </a:endParaRPr>
            </a:p>
            <a:p>
              <a:pPr marL="742932" lvl="1" indent="-285744" defTabSz="914377">
                <a:buFont typeface="Arial" panose="020B0604020202020204" pitchFamily="34" charset="0"/>
                <a:buChar char="•"/>
                <a:defRPr/>
              </a:pPr>
              <a:r>
                <a:rPr lang="en-US" sz="1800" b="1" dirty="0">
                  <a:solidFill>
                    <a:srgbClr val="000000"/>
                  </a:solidFill>
                  <a:latin typeface="Arial"/>
                </a:rPr>
                <a:t>High emetic risk: </a:t>
              </a:r>
              <a:r>
                <a:rPr lang="en-US" sz="1800" dirty="0">
                  <a:solidFill>
                    <a:srgbClr val="000000"/>
                  </a:solidFill>
                  <a:latin typeface="Arial"/>
                </a:rPr>
                <a:t>4 drug regimen preferred; 3 drug regimens are also </a:t>
              </a:r>
              <a:br>
                <a:rPr lang="en-US" sz="1800" dirty="0">
                  <a:solidFill>
                    <a:srgbClr val="000000"/>
                  </a:solidFill>
                  <a:latin typeface="Arial"/>
                </a:rPr>
              </a:br>
              <a:r>
                <a:rPr lang="en-US" sz="1800" dirty="0">
                  <a:solidFill>
                    <a:srgbClr val="000000"/>
                  </a:solidFill>
                  <a:latin typeface="Arial"/>
                </a:rPr>
                <a:t>an option</a:t>
              </a:r>
            </a:p>
            <a:p>
              <a:pPr marL="742932" lvl="1" indent="-285744" defTabSz="914377">
                <a:buFont typeface="Arial" panose="020B0604020202020204" pitchFamily="34" charset="0"/>
                <a:buChar char="•"/>
                <a:defRPr/>
              </a:pPr>
              <a:r>
                <a:rPr lang="en-US" sz="1800" b="1" dirty="0">
                  <a:solidFill>
                    <a:srgbClr val="000000"/>
                  </a:solidFill>
                  <a:latin typeface="Arial"/>
                </a:rPr>
                <a:t>Moderate emetic risk: </a:t>
              </a:r>
              <a:r>
                <a:rPr lang="en-US" sz="1800" dirty="0">
                  <a:solidFill>
                    <a:srgbClr val="000000"/>
                  </a:solidFill>
                  <a:latin typeface="Arial"/>
                </a:rPr>
                <a:t>2 or 3 drug regimen options</a:t>
              </a:r>
            </a:p>
          </p:txBody>
        </p:sp>
      </p:grpSp>
      <p:grpSp>
        <p:nvGrpSpPr>
          <p:cNvPr id="18" name="Group 17">
            <a:extLst>
              <a:ext uri="{FF2B5EF4-FFF2-40B4-BE49-F238E27FC236}">
                <a16:creationId xmlns:a16="http://schemas.microsoft.com/office/drawing/2014/main" id="{2ED3574C-3DF4-0F14-8678-EADE73DD46EF}"/>
              </a:ext>
            </a:extLst>
          </p:cNvPr>
          <p:cNvGrpSpPr/>
          <p:nvPr/>
        </p:nvGrpSpPr>
        <p:grpSpPr>
          <a:xfrm>
            <a:off x="154525" y="979618"/>
            <a:ext cx="5746639" cy="3807255"/>
            <a:chOff x="211667" y="1592517"/>
            <a:chExt cx="5746639" cy="3807255"/>
          </a:xfrm>
        </p:grpSpPr>
        <p:grpSp>
          <p:nvGrpSpPr>
            <p:cNvPr id="8" name="Group 7">
              <a:extLst>
                <a:ext uri="{FF2B5EF4-FFF2-40B4-BE49-F238E27FC236}">
                  <a16:creationId xmlns:a16="http://schemas.microsoft.com/office/drawing/2014/main" id="{49E03A6A-69F9-E6E3-81F9-E5E4A50A79BB}"/>
                </a:ext>
              </a:extLst>
            </p:cNvPr>
            <p:cNvGrpSpPr/>
            <p:nvPr/>
          </p:nvGrpSpPr>
          <p:grpSpPr>
            <a:xfrm>
              <a:off x="640483" y="1825006"/>
              <a:ext cx="5317823" cy="3574766"/>
              <a:chOff x="330631" y="1053885"/>
              <a:chExt cx="11558251" cy="1880461"/>
            </a:xfrm>
          </p:grpSpPr>
          <p:sp>
            <p:nvSpPr>
              <p:cNvPr id="4" name="Rectangle: Rounded Corners 3">
                <a:extLst>
                  <a:ext uri="{FF2B5EF4-FFF2-40B4-BE49-F238E27FC236}">
                    <a16:creationId xmlns:a16="http://schemas.microsoft.com/office/drawing/2014/main" id="{A6B318E8-D0C4-616D-0063-741EA0048E40}"/>
                  </a:ext>
                </a:extLst>
              </p:cNvPr>
              <p:cNvSpPr/>
              <p:nvPr/>
            </p:nvSpPr>
            <p:spPr>
              <a:xfrm>
                <a:off x="330631" y="1053885"/>
                <a:ext cx="11558251" cy="1880461"/>
              </a:xfrm>
              <a:prstGeom prst="roundRect">
                <a:avLst/>
              </a:prstGeom>
              <a:solidFill>
                <a:schemeClr val="accent2">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endParaRPr lang="en-GB" sz="1800" dirty="0">
                  <a:solidFill>
                    <a:srgbClr val="FFFFFF"/>
                  </a:solidFill>
                  <a:latin typeface="Arial"/>
                </a:endParaRPr>
              </a:p>
            </p:txBody>
          </p:sp>
          <p:sp>
            <p:nvSpPr>
              <p:cNvPr id="2" name="TextBox 1">
                <a:extLst>
                  <a:ext uri="{FF2B5EF4-FFF2-40B4-BE49-F238E27FC236}">
                    <a16:creationId xmlns:a16="http://schemas.microsoft.com/office/drawing/2014/main" id="{6DC2115F-E57F-3B2F-D5BA-D5FEC2ADCBA9}"/>
                  </a:ext>
                </a:extLst>
              </p:cNvPr>
              <p:cNvSpPr txBox="1"/>
              <p:nvPr/>
            </p:nvSpPr>
            <p:spPr>
              <a:xfrm>
                <a:off x="1214775" y="1252978"/>
                <a:ext cx="9560639" cy="1359977"/>
              </a:xfrm>
              <a:prstGeom prst="rect">
                <a:avLst/>
              </a:prstGeom>
              <a:noFill/>
            </p:spPr>
            <p:txBody>
              <a:bodyPr wrap="square" rtlCol="0">
                <a:spAutoFit/>
              </a:bodyPr>
              <a:lstStyle/>
              <a:p>
                <a:pPr marL="457189" lvl="1" defTabSz="914377">
                  <a:defRPr/>
                </a:pPr>
                <a:r>
                  <a:rPr lang="en-US" sz="1800" b="1" dirty="0">
                    <a:solidFill>
                      <a:srgbClr val="000000"/>
                    </a:solidFill>
                    <a:latin typeface="Arial"/>
                  </a:rPr>
                  <a:t>US Prescribing Information</a:t>
                </a:r>
                <a:r>
                  <a:rPr lang="en-US" sz="1800" b="1" baseline="30000" dirty="0">
                    <a:solidFill>
                      <a:srgbClr val="000000"/>
                    </a:solidFill>
                    <a:latin typeface="Arial"/>
                  </a:rPr>
                  <a:t>1</a:t>
                </a:r>
              </a:p>
              <a:p>
                <a:pPr defTabSz="914377">
                  <a:defRPr/>
                </a:pPr>
                <a:endParaRPr lang="en-US" sz="1800" b="1" dirty="0">
                  <a:solidFill>
                    <a:srgbClr val="000000"/>
                  </a:solidFill>
                  <a:latin typeface="Arial"/>
                </a:endParaRPr>
              </a:p>
              <a:p>
                <a:pPr marL="457189" lvl="1" defTabSz="914377">
                  <a:defRPr/>
                </a:pPr>
                <a:r>
                  <a:rPr lang="en-US" sz="1800" dirty="0">
                    <a:solidFill>
                      <a:srgbClr val="000000"/>
                    </a:solidFill>
                    <a:latin typeface="Arial"/>
                  </a:rPr>
                  <a:t>T-DXd is </a:t>
                </a:r>
                <a:r>
                  <a:rPr lang="en-US" sz="1800" b="1" dirty="0">
                    <a:solidFill>
                      <a:srgbClr val="8F005C"/>
                    </a:solidFill>
                    <a:latin typeface="Arial"/>
                  </a:rPr>
                  <a:t>moderately emetogenic</a:t>
                </a:r>
                <a:r>
                  <a:rPr lang="en-US" sz="1800" dirty="0">
                    <a:solidFill>
                      <a:srgbClr val="000000"/>
                    </a:solidFill>
                    <a:latin typeface="Arial"/>
                  </a:rPr>
                  <a:t> which includes delayed nausea and/or vomiting. Administer prophylactic antiemetic medications per local institutional guidelines for prevention of chemotherapy-induced nausea and vomiting</a:t>
                </a:r>
              </a:p>
            </p:txBody>
          </p:sp>
        </p:grpSp>
        <p:grpSp>
          <p:nvGrpSpPr>
            <p:cNvPr id="12" name="Group 11">
              <a:extLst>
                <a:ext uri="{FF2B5EF4-FFF2-40B4-BE49-F238E27FC236}">
                  <a16:creationId xmlns:a16="http://schemas.microsoft.com/office/drawing/2014/main" id="{6E99C501-03B9-BCE2-55CC-652996DAEE91}"/>
                </a:ext>
              </a:extLst>
            </p:cNvPr>
            <p:cNvGrpSpPr/>
            <p:nvPr/>
          </p:nvGrpSpPr>
          <p:grpSpPr>
            <a:xfrm>
              <a:off x="211667" y="1592517"/>
              <a:ext cx="1153130" cy="1125052"/>
              <a:chOff x="946837" y="2581681"/>
              <a:chExt cx="980030" cy="943387"/>
            </a:xfrm>
          </p:grpSpPr>
          <p:sp>
            <p:nvSpPr>
              <p:cNvPr id="13" name="Oval 12">
                <a:extLst>
                  <a:ext uri="{FF2B5EF4-FFF2-40B4-BE49-F238E27FC236}">
                    <a16:creationId xmlns:a16="http://schemas.microsoft.com/office/drawing/2014/main" id="{D4224A4E-8019-EAD9-797A-79D543F6F79D}"/>
                  </a:ext>
                </a:extLst>
              </p:cNvPr>
              <p:cNvSpPr/>
              <p:nvPr/>
            </p:nvSpPr>
            <p:spPr>
              <a:xfrm>
                <a:off x="946837" y="2581681"/>
                <a:ext cx="980030" cy="943387"/>
              </a:xfrm>
              <a:prstGeom prst="ellipse">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1800" dirty="0">
                  <a:solidFill>
                    <a:srgbClr val="FFFFFF"/>
                  </a:solidFill>
                  <a:latin typeface="Arial"/>
                </a:endParaRPr>
              </a:p>
            </p:txBody>
          </p:sp>
          <p:pic>
            <p:nvPicPr>
              <p:cNvPr id="14" name="Graphic 13">
                <a:extLst>
                  <a:ext uri="{FF2B5EF4-FFF2-40B4-BE49-F238E27FC236}">
                    <a16:creationId xmlns:a16="http://schemas.microsoft.com/office/drawing/2014/main" id="{B6433FF5-B708-A513-7A71-FC8CD4A5DBEF}"/>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052974" y="2679829"/>
                <a:ext cx="807350" cy="744263"/>
              </a:xfrm>
              <a:prstGeom prst="rect">
                <a:avLst/>
              </a:prstGeom>
            </p:spPr>
          </p:pic>
        </p:grpSp>
      </p:grpSp>
      <p:grpSp>
        <p:nvGrpSpPr>
          <p:cNvPr id="15" name="Group 14">
            <a:extLst>
              <a:ext uri="{FF2B5EF4-FFF2-40B4-BE49-F238E27FC236}">
                <a16:creationId xmlns:a16="http://schemas.microsoft.com/office/drawing/2014/main" id="{F4923143-F21D-D278-9DFA-C842A4159379}"/>
              </a:ext>
            </a:extLst>
          </p:cNvPr>
          <p:cNvGrpSpPr/>
          <p:nvPr/>
        </p:nvGrpSpPr>
        <p:grpSpPr>
          <a:xfrm>
            <a:off x="6003571" y="1585794"/>
            <a:ext cx="1153131" cy="1125052"/>
            <a:chOff x="946837" y="2581681"/>
            <a:chExt cx="980030" cy="943387"/>
          </a:xfrm>
        </p:grpSpPr>
        <p:sp>
          <p:nvSpPr>
            <p:cNvPr id="16" name="Oval 15">
              <a:extLst>
                <a:ext uri="{FF2B5EF4-FFF2-40B4-BE49-F238E27FC236}">
                  <a16:creationId xmlns:a16="http://schemas.microsoft.com/office/drawing/2014/main" id="{D35F49EC-E2E3-AEFC-4297-AA81D5A83F62}"/>
                </a:ext>
              </a:extLst>
            </p:cNvPr>
            <p:cNvSpPr/>
            <p:nvPr/>
          </p:nvSpPr>
          <p:spPr>
            <a:xfrm>
              <a:off x="946837" y="2581681"/>
              <a:ext cx="980030" cy="943387"/>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1800" dirty="0">
                <a:solidFill>
                  <a:srgbClr val="FFFFFF"/>
                </a:solidFill>
                <a:latin typeface="Arial"/>
              </a:endParaRPr>
            </a:p>
          </p:txBody>
        </p:sp>
        <p:pic>
          <p:nvPicPr>
            <p:cNvPr id="17" name="Graphic 16">
              <a:extLst>
                <a:ext uri="{FF2B5EF4-FFF2-40B4-BE49-F238E27FC236}">
                  <a16:creationId xmlns:a16="http://schemas.microsoft.com/office/drawing/2014/main" id="{B716FFDA-D4F6-ACA0-E2CE-526AEA361DD2}"/>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052974" y="2679829"/>
              <a:ext cx="807350" cy="744263"/>
            </a:xfrm>
            <a:prstGeom prst="rect">
              <a:avLst/>
            </a:prstGeom>
          </p:spPr>
        </p:pic>
      </p:grpSp>
    </p:spTree>
    <p:extLst>
      <p:ext uri="{BB962C8B-B14F-4D97-AF65-F5344CB8AC3E}">
        <p14:creationId xmlns:p14="http://schemas.microsoft.com/office/powerpoint/2010/main" val="3036592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2AF0E-29A2-31BD-E268-54B2A31EF901}"/>
              </a:ext>
            </a:extLst>
          </p:cNvPr>
          <p:cNvSpPr>
            <a:spLocks noGrp="1"/>
          </p:cNvSpPr>
          <p:nvPr>
            <p:ph type="title"/>
          </p:nvPr>
        </p:nvSpPr>
        <p:spPr>
          <a:xfrm>
            <a:off x="-20320" y="751243"/>
            <a:ext cx="12192000" cy="717394"/>
          </a:xfrm>
        </p:spPr>
        <p:txBody>
          <a:bodyPr>
            <a:normAutofit fontScale="90000"/>
          </a:bodyPr>
          <a:lstStyle/>
          <a:p>
            <a:r>
              <a:rPr lang="en-US" sz="2000" dirty="0">
                <a:effectLst/>
                <a:latin typeface="Arial" panose="020B0604020202020204" pitchFamily="34" charset="0"/>
                <a:cs typeface="Arial" panose="020B0604020202020204" pitchFamily="34" charset="0"/>
              </a:rPr>
              <a:t>A randomized, double-blind, placebo-controlled phase II study of olanzapine-based prophylactic antiemetic therapy for delayed and persistent nausea and vomiting in patients with HER2-positive or HER2-low breast cancer treated with trastuzumab deruxtecan: ERICA study (WJOG14320B)</a:t>
            </a:r>
            <a:br>
              <a:rPr lang="en-US" dirty="0">
                <a:effectLst/>
                <a:latin typeface="Times"/>
              </a:rPr>
            </a:br>
            <a:endParaRPr lang="en-US" dirty="0"/>
          </a:p>
        </p:txBody>
      </p:sp>
      <p:sp>
        <p:nvSpPr>
          <p:cNvPr id="4" name="TextBox 3">
            <a:extLst>
              <a:ext uri="{FF2B5EF4-FFF2-40B4-BE49-F238E27FC236}">
                <a16:creationId xmlns:a16="http://schemas.microsoft.com/office/drawing/2014/main" id="{C1F74A49-7D29-B843-BCD6-6FBA3515128B}"/>
              </a:ext>
            </a:extLst>
          </p:cNvPr>
          <p:cNvSpPr txBox="1"/>
          <p:nvPr/>
        </p:nvSpPr>
        <p:spPr>
          <a:xfrm>
            <a:off x="4842600" y="6241485"/>
            <a:ext cx="3415553"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Sakai et al. Ann Oncol 2024 </a:t>
            </a:r>
          </a:p>
        </p:txBody>
      </p:sp>
      <p:pic>
        <p:nvPicPr>
          <p:cNvPr id="6" name="Picture 5">
            <a:extLst>
              <a:ext uri="{FF2B5EF4-FFF2-40B4-BE49-F238E27FC236}">
                <a16:creationId xmlns:a16="http://schemas.microsoft.com/office/drawing/2014/main" id="{AFF4AC8F-D494-437D-3328-E4D134E191B9}"/>
              </a:ext>
            </a:extLst>
          </p:cNvPr>
          <p:cNvPicPr>
            <a:picLocks noChangeAspect="1"/>
          </p:cNvPicPr>
          <p:nvPr/>
        </p:nvPicPr>
        <p:blipFill>
          <a:blip r:embed="rId2"/>
          <a:stretch>
            <a:fillRect/>
          </a:stretch>
        </p:blipFill>
        <p:spPr>
          <a:xfrm>
            <a:off x="538629" y="1348627"/>
            <a:ext cx="5557371" cy="3697621"/>
          </a:xfrm>
          <a:prstGeom prst="rect">
            <a:avLst/>
          </a:prstGeom>
          <a:ln>
            <a:solidFill>
              <a:schemeClr val="tx1"/>
            </a:solidFill>
          </a:ln>
        </p:spPr>
      </p:pic>
      <p:pic>
        <p:nvPicPr>
          <p:cNvPr id="7" name="Picture 6">
            <a:extLst>
              <a:ext uri="{FF2B5EF4-FFF2-40B4-BE49-F238E27FC236}">
                <a16:creationId xmlns:a16="http://schemas.microsoft.com/office/drawing/2014/main" id="{0ACBE8F8-C928-5BF7-9FDD-A2FDDBDEC90A}"/>
              </a:ext>
            </a:extLst>
          </p:cNvPr>
          <p:cNvPicPr>
            <a:picLocks noChangeAspect="1"/>
          </p:cNvPicPr>
          <p:nvPr/>
        </p:nvPicPr>
        <p:blipFill>
          <a:blip r:embed="rId3"/>
          <a:stretch>
            <a:fillRect/>
          </a:stretch>
        </p:blipFill>
        <p:spPr>
          <a:xfrm>
            <a:off x="6328936" y="1348627"/>
            <a:ext cx="5357353" cy="3705679"/>
          </a:xfrm>
          <a:prstGeom prst="rect">
            <a:avLst/>
          </a:prstGeom>
          <a:ln>
            <a:solidFill>
              <a:schemeClr val="tx1"/>
            </a:solidFill>
          </a:ln>
        </p:spPr>
      </p:pic>
      <p:sp>
        <p:nvSpPr>
          <p:cNvPr id="8" name="TextBox 7">
            <a:extLst>
              <a:ext uri="{FF2B5EF4-FFF2-40B4-BE49-F238E27FC236}">
                <a16:creationId xmlns:a16="http://schemas.microsoft.com/office/drawing/2014/main" id="{D76C2E77-06EE-80EC-AF67-CD4E73F1B880}"/>
              </a:ext>
            </a:extLst>
          </p:cNvPr>
          <p:cNvSpPr txBox="1"/>
          <p:nvPr/>
        </p:nvSpPr>
        <p:spPr>
          <a:xfrm>
            <a:off x="0" y="5017043"/>
            <a:ext cx="12192000"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Olanzapine 5 mg PO QD vs. placebo days 1-6, plus 5-HTRA and dex (6.6 mg IV plus 8 mg PO day 1)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Primary endpoint: complete response (CR) – no emetic events and no rescue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Delayed phase CR rate higher with olanzapine (79% vs. 56%, p=0.047) and no nausea (58% vs. 38%)</a:t>
            </a:r>
          </a:p>
          <a:p>
            <a:pPr marL="342900" indent="-342900">
              <a:buFont typeface="Arial" panose="020B0604020202020204" pitchFamily="34" charset="0"/>
              <a:buChar char="•"/>
            </a:pPr>
            <a:endParaRPr lang="en-US" sz="2000" dirty="0"/>
          </a:p>
        </p:txBody>
      </p:sp>
      <p:sp>
        <p:nvSpPr>
          <p:cNvPr id="10" name="TextBox 9">
            <a:extLst>
              <a:ext uri="{FF2B5EF4-FFF2-40B4-BE49-F238E27FC236}">
                <a16:creationId xmlns:a16="http://schemas.microsoft.com/office/drawing/2014/main" id="{B2C2FDBE-B015-0D24-0155-03F0CB0DA637}"/>
              </a:ext>
            </a:extLst>
          </p:cNvPr>
          <p:cNvSpPr txBox="1"/>
          <p:nvPr/>
        </p:nvSpPr>
        <p:spPr>
          <a:xfrm>
            <a:off x="3928200" y="2833151"/>
            <a:ext cx="1828800" cy="646331"/>
          </a:xfrm>
          <a:prstGeom prst="rect">
            <a:avLst/>
          </a:prstGeom>
          <a:noFill/>
        </p:spPr>
        <p:txBody>
          <a:bodyPr wrap="square" rtlCol="0">
            <a:spAutoFit/>
          </a:bodyPr>
          <a:lstStyle/>
          <a:p>
            <a:pPr algn="ctr"/>
            <a:r>
              <a:rPr lang="en-US" sz="1800" i="1" dirty="0"/>
              <a:t>N=168 patients </a:t>
            </a:r>
          </a:p>
          <a:p>
            <a:pPr algn="ctr"/>
            <a:r>
              <a:rPr lang="en-US" sz="1800" i="1" dirty="0"/>
              <a:t>at 43 sites </a:t>
            </a:r>
          </a:p>
        </p:txBody>
      </p:sp>
      <p:sp>
        <p:nvSpPr>
          <p:cNvPr id="11" name="TextBox 10">
            <a:extLst>
              <a:ext uri="{FF2B5EF4-FFF2-40B4-BE49-F238E27FC236}">
                <a16:creationId xmlns:a16="http://schemas.microsoft.com/office/drawing/2014/main" id="{1CD0419D-7317-A72B-9660-EBBD2406E84D}"/>
              </a:ext>
            </a:extLst>
          </p:cNvPr>
          <p:cNvSpPr txBox="1"/>
          <p:nvPr/>
        </p:nvSpPr>
        <p:spPr>
          <a:xfrm>
            <a:off x="3332117" y="2057400"/>
            <a:ext cx="1331300" cy="400110"/>
          </a:xfrm>
          <a:prstGeom prst="rect">
            <a:avLst/>
          </a:prstGeom>
          <a:noFill/>
        </p:spPr>
        <p:txBody>
          <a:bodyPr wrap="square" rtlCol="0">
            <a:spAutoFit/>
          </a:bodyPr>
          <a:lstStyle/>
          <a:p>
            <a:r>
              <a:rPr lang="en-US" sz="2000" dirty="0">
                <a:solidFill>
                  <a:srgbClr val="FF0000"/>
                </a:solidFill>
              </a:rPr>
              <a:t>CR Rate</a:t>
            </a:r>
          </a:p>
        </p:txBody>
      </p:sp>
      <p:sp>
        <p:nvSpPr>
          <p:cNvPr id="12" name="TextBox 11">
            <a:extLst>
              <a:ext uri="{FF2B5EF4-FFF2-40B4-BE49-F238E27FC236}">
                <a16:creationId xmlns:a16="http://schemas.microsoft.com/office/drawing/2014/main" id="{05CA5A72-DAA2-6A08-BB55-28DB060DD040}"/>
              </a:ext>
            </a:extLst>
          </p:cNvPr>
          <p:cNvSpPr txBox="1"/>
          <p:nvPr/>
        </p:nvSpPr>
        <p:spPr>
          <a:xfrm>
            <a:off x="9234671" y="2234734"/>
            <a:ext cx="1469187" cy="707886"/>
          </a:xfrm>
          <a:prstGeom prst="rect">
            <a:avLst/>
          </a:prstGeom>
          <a:noFill/>
        </p:spPr>
        <p:txBody>
          <a:bodyPr wrap="square" rtlCol="0">
            <a:spAutoFit/>
          </a:bodyPr>
          <a:lstStyle/>
          <a:p>
            <a:pPr algn="ctr"/>
            <a:r>
              <a:rPr lang="en-US" sz="2000" dirty="0">
                <a:solidFill>
                  <a:srgbClr val="FF0000"/>
                </a:solidFill>
              </a:rPr>
              <a:t>No Nausea Rate</a:t>
            </a:r>
          </a:p>
        </p:txBody>
      </p:sp>
    </p:spTree>
    <p:extLst>
      <p:ext uri="{BB962C8B-B14F-4D97-AF65-F5344CB8AC3E}">
        <p14:creationId xmlns:p14="http://schemas.microsoft.com/office/powerpoint/2010/main" val="1348459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b="1" kern="1200" dirty="0">
                <a:solidFill>
                  <a:schemeClr val="tx1"/>
                </a:solidFill>
                <a:latin typeface="Arial" charset="0"/>
                <a:ea typeface="+mn-ea"/>
                <a:cs typeface="+mn-cs"/>
              </a:rPr>
              <a:t>Time to First Occurrence of Fatigue and Alopecia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04" y="74215"/>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43667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2C90-A2B4-71DA-35BE-60EBB21E4A60}"/>
              </a:ext>
            </a:extLst>
          </p:cNvPr>
          <p:cNvSpPr>
            <a:spLocks noGrp="1"/>
          </p:cNvSpPr>
          <p:nvPr>
            <p:ph type="title"/>
          </p:nvPr>
        </p:nvSpPr>
        <p:spPr>
          <a:xfrm>
            <a:off x="-23123" y="547881"/>
            <a:ext cx="12192000" cy="444318"/>
          </a:xfrm>
        </p:spPr>
        <p:txBody>
          <a:bodyPr>
            <a:normAutofit fontScale="90000"/>
          </a:bodyPr>
          <a:lstStyle/>
          <a:p>
            <a:pPr algn="ctr"/>
            <a:r>
              <a:rPr lang="en-US" sz="2800" b="1" dirty="0"/>
              <a:t>Pooled Analysis of ILD/Pneumonitis in 9 T-DXd Monotherapy Studies</a:t>
            </a:r>
          </a:p>
        </p:txBody>
      </p:sp>
      <p:pic>
        <p:nvPicPr>
          <p:cNvPr id="3" name="Picture 2">
            <a:extLst>
              <a:ext uri="{FF2B5EF4-FFF2-40B4-BE49-F238E27FC236}">
                <a16:creationId xmlns:a16="http://schemas.microsoft.com/office/drawing/2014/main" id="{75CD4FB8-CA50-8B67-D01A-DB3518A8BD5B}"/>
              </a:ext>
            </a:extLst>
          </p:cNvPr>
          <p:cNvPicPr>
            <a:picLocks noChangeAspect="1"/>
          </p:cNvPicPr>
          <p:nvPr/>
        </p:nvPicPr>
        <p:blipFill>
          <a:blip r:embed="rId3"/>
          <a:stretch>
            <a:fillRect/>
          </a:stretch>
        </p:blipFill>
        <p:spPr>
          <a:xfrm>
            <a:off x="0" y="1058669"/>
            <a:ext cx="6369409" cy="3701143"/>
          </a:xfrm>
          <a:prstGeom prst="rect">
            <a:avLst/>
          </a:prstGeom>
        </p:spPr>
      </p:pic>
      <p:pic>
        <p:nvPicPr>
          <p:cNvPr id="4" name="Picture 3">
            <a:extLst>
              <a:ext uri="{FF2B5EF4-FFF2-40B4-BE49-F238E27FC236}">
                <a16:creationId xmlns:a16="http://schemas.microsoft.com/office/drawing/2014/main" id="{3F20BBF1-1369-6F2E-DEE2-2583229BB32B}"/>
              </a:ext>
            </a:extLst>
          </p:cNvPr>
          <p:cNvPicPr>
            <a:picLocks noChangeAspect="1"/>
          </p:cNvPicPr>
          <p:nvPr/>
        </p:nvPicPr>
        <p:blipFill>
          <a:blip r:embed="rId4"/>
          <a:stretch>
            <a:fillRect/>
          </a:stretch>
        </p:blipFill>
        <p:spPr>
          <a:xfrm>
            <a:off x="6369409" y="1083078"/>
            <a:ext cx="5697868" cy="3756024"/>
          </a:xfrm>
          <a:prstGeom prst="rect">
            <a:avLst/>
          </a:prstGeom>
        </p:spPr>
      </p:pic>
      <p:sp>
        <p:nvSpPr>
          <p:cNvPr id="5" name="Rectangle 4">
            <a:extLst>
              <a:ext uri="{FF2B5EF4-FFF2-40B4-BE49-F238E27FC236}">
                <a16:creationId xmlns:a16="http://schemas.microsoft.com/office/drawing/2014/main" id="{5D56083A-B1F5-3EC7-90DF-09A3AE094B7E}"/>
              </a:ext>
            </a:extLst>
          </p:cNvPr>
          <p:cNvSpPr/>
          <p:nvPr/>
        </p:nvSpPr>
        <p:spPr bwMode="auto">
          <a:xfrm>
            <a:off x="23123" y="727438"/>
            <a:ext cx="203200" cy="294367"/>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6" name="TextBox 5">
            <a:extLst>
              <a:ext uri="{FF2B5EF4-FFF2-40B4-BE49-F238E27FC236}">
                <a16:creationId xmlns:a16="http://schemas.microsoft.com/office/drawing/2014/main" id="{59D4F7FE-D4CD-A3FA-2B96-09A92ECA2630}"/>
              </a:ext>
            </a:extLst>
          </p:cNvPr>
          <p:cNvSpPr txBox="1"/>
          <p:nvPr/>
        </p:nvSpPr>
        <p:spPr bwMode="auto">
          <a:xfrm>
            <a:off x="7848600" y="5799196"/>
            <a:ext cx="33399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l">
              <a:lnSpc>
                <a:spcPct val="100000"/>
              </a:lnSpc>
              <a:spcBef>
                <a:spcPct val="50000"/>
              </a:spcBef>
              <a:spcAft>
                <a:spcPct val="0"/>
              </a:spcAft>
              <a:buClrTx/>
              <a:buFontTx/>
              <a:buNone/>
            </a:pPr>
            <a:r>
              <a:rPr lang="en-US" sz="2000" b="0" dirty="0">
                <a:latin typeface="Calibri" panose="020F0502020204030204" pitchFamily="34" charset="0"/>
              </a:rPr>
              <a:t>Powell et al, ESMO Open 2022</a:t>
            </a:r>
          </a:p>
        </p:txBody>
      </p:sp>
      <p:sp>
        <p:nvSpPr>
          <p:cNvPr id="9" name="TextBox 8">
            <a:extLst>
              <a:ext uri="{FF2B5EF4-FFF2-40B4-BE49-F238E27FC236}">
                <a16:creationId xmlns:a16="http://schemas.microsoft.com/office/drawing/2014/main" id="{2241897D-3E83-EEE9-FB54-63141B398D55}"/>
              </a:ext>
            </a:extLst>
          </p:cNvPr>
          <p:cNvSpPr txBox="1"/>
          <p:nvPr/>
        </p:nvSpPr>
        <p:spPr bwMode="auto">
          <a:xfrm>
            <a:off x="23123" y="4784988"/>
            <a:ext cx="102007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285750" indent="-285750" algn="l">
              <a:lnSpc>
                <a:spcPct val="100000"/>
              </a:lnSpc>
              <a:spcBef>
                <a:spcPct val="50000"/>
              </a:spcBef>
              <a:spcAft>
                <a:spcPct val="0"/>
              </a:spcAft>
              <a:buClrTx/>
              <a:buFont typeface="Arial" panose="020B0604020202020204" pitchFamily="34" charset="0"/>
              <a:buChar char="•"/>
            </a:pPr>
            <a:r>
              <a:rPr lang="en-US" sz="2000" b="0" dirty="0">
                <a:latin typeface="Calibri" panose="020F0502020204030204" pitchFamily="34" charset="0"/>
              </a:rPr>
              <a:t>1150 pts (44.3% breast cancer) with a median treatment duration 5.8 mo (0.7-56.3)</a:t>
            </a:r>
          </a:p>
          <a:p>
            <a:pPr marL="285750" indent="-285750" algn="l">
              <a:lnSpc>
                <a:spcPct val="100000"/>
              </a:lnSpc>
              <a:spcBef>
                <a:spcPct val="50000"/>
              </a:spcBef>
              <a:spcAft>
                <a:spcPct val="0"/>
              </a:spcAft>
              <a:buClrTx/>
              <a:buFont typeface="Arial" panose="020B0604020202020204" pitchFamily="34" charset="0"/>
              <a:buChar char="•"/>
            </a:pPr>
            <a:r>
              <a:rPr lang="en-US" sz="2000" dirty="0">
                <a:latin typeface="Calibri" panose="020F0502020204030204" pitchFamily="34" charset="0"/>
              </a:rPr>
              <a:t>Overall incidence: 15.4% (grade 5: 2.2%); grade 1-2: 77.4%</a:t>
            </a:r>
          </a:p>
          <a:p>
            <a:pPr marL="285750" indent="-285750" algn="l">
              <a:lnSpc>
                <a:spcPct val="100000"/>
              </a:lnSpc>
              <a:spcBef>
                <a:spcPct val="50000"/>
              </a:spcBef>
              <a:spcAft>
                <a:spcPct val="0"/>
              </a:spcAft>
              <a:buClrTx/>
              <a:buFont typeface="Arial" panose="020B0604020202020204" pitchFamily="34" charset="0"/>
              <a:buChar char="•"/>
            </a:pPr>
            <a:r>
              <a:rPr lang="en-US" sz="2000" b="0" dirty="0">
                <a:latin typeface="Calibri" panose="020F0502020204030204" pitchFamily="34" charset="0"/>
              </a:rPr>
              <a:t>87% had their first event within 12 months of their first dose</a:t>
            </a:r>
          </a:p>
        </p:txBody>
      </p:sp>
    </p:spTree>
    <p:extLst>
      <p:ext uri="{BB962C8B-B14F-4D97-AF65-F5344CB8AC3E}">
        <p14:creationId xmlns:p14="http://schemas.microsoft.com/office/powerpoint/2010/main" val="666383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E469A-E8D0-9E61-4077-0188661DD6FB}"/>
              </a:ext>
            </a:extLst>
          </p:cNvPr>
          <p:cNvSpPr>
            <a:spLocks noGrp="1"/>
          </p:cNvSpPr>
          <p:nvPr>
            <p:ph type="title"/>
          </p:nvPr>
        </p:nvSpPr>
        <p:spPr/>
        <p:txBody>
          <a:bodyPr/>
          <a:lstStyle/>
          <a:p>
            <a:r>
              <a:rPr lang="en-US" dirty="0"/>
              <a:t>Management of ILD</a:t>
            </a:r>
          </a:p>
        </p:txBody>
      </p:sp>
      <p:sp>
        <p:nvSpPr>
          <p:cNvPr id="3" name="Rectangle 2">
            <a:extLst>
              <a:ext uri="{FF2B5EF4-FFF2-40B4-BE49-F238E27FC236}">
                <a16:creationId xmlns:a16="http://schemas.microsoft.com/office/drawing/2014/main" id="{E5CF94BC-D12B-FBAA-EBF1-1BC6D1BB3B98}"/>
              </a:ext>
            </a:extLst>
          </p:cNvPr>
          <p:cNvSpPr/>
          <p:nvPr/>
        </p:nvSpPr>
        <p:spPr>
          <a:xfrm>
            <a:off x="296090" y="1434129"/>
            <a:ext cx="11530150" cy="461665"/>
          </a:xfrm>
          <a:prstGeom prst="rect">
            <a:avLst/>
          </a:prstGeom>
          <a:solidFill>
            <a:schemeClr val="bg1"/>
          </a:solidFill>
        </p:spPr>
        <p:txBody>
          <a:bodyPr wrap="square">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Interrupt T-DXd</a:t>
            </a:r>
            <a:r>
              <a:rPr kumimoji="0" lang="en-US" sz="2400" b="1" i="0" u="none" strike="noStrike" kern="1200" cap="none" spc="0" normalizeH="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 initiate corticosteroid treatment if ILD/pneumonitis is suspected </a:t>
            </a:r>
          </a:p>
        </p:txBody>
      </p:sp>
      <p:graphicFrame>
        <p:nvGraphicFramePr>
          <p:cNvPr id="4" name="Table 14">
            <a:extLst>
              <a:ext uri="{FF2B5EF4-FFF2-40B4-BE49-F238E27FC236}">
                <a16:creationId xmlns:a16="http://schemas.microsoft.com/office/drawing/2014/main" id="{2A36207F-4D6C-9555-0999-377DAA992B55}"/>
              </a:ext>
            </a:extLst>
          </p:cNvPr>
          <p:cNvGraphicFramePr>
            <a:graphicFrameLocks noGrp="1"/>
          </p:cNvGraphicFramePr>
          <p:nvPr/>
        </p:nvGraphicFramePr>
        <p:xfrm>
          <a:off x="0" y="2159726"/>
          <a:ext cx="12122331" cy="3231451"/>
        </p:xfrm>
        <a:graphic>
          <a:graphicData uri="http://schemas.openxmlformats.org/drawingml/2006/table">
            <a:tbl>
              <a:tblPr firstRow="1" bandRow="1">
                <a:tableStyleId>{793D81CF-94F2-401A-BA57-92F5A7B2D0C5}</a:tableStyleId>
              </a:tblPr>
              <a:tblGrid>
                <a:gridCol w="4798423">
                  <a:extLst>
                    <a:ext uri="{9D8B030D-6E8A-4147-A177-3AD203B41FA5}">
                      <a16:colId xmlns:a16="http://schemas.microsoft.com/office/drawing/2014/main" val="2424717746"/>
                    </a:ext>
                  </a:extLst>
                </a:gridCol>
                <a:gridCol w="7323908">
                  <a:extLst>
                    <a:ext uri="{9D8B030D-6E8A-4147-A177-3AD203B41FA5}">
                      <a16:colId xmlns:a16="http://schemas.microsoft.com/office/drawing/2014/main" val="1677654057"/>
                    </a:ext>
                  </a:extLst>
                </a:gridCol>
              </a:tblGrid>
              <a:tr h="2042731">
                <a:tc rowSpan="2">
                  <a:txBody>
                    <a:bodyPr/>
                    <a:lstStyle/>
                    <a:p>
                      <a:pPr>
                        <a:lnSpc>
                          <a:spcPct val="90000"/>
                        </a:lnSpc>
                      </a:pPr>
                      <a:r>
                        <a:rPr lang="en-US" sz="2000" u="sng" dirty="0">
                          <a:solidFill>
                            <a:schemeClr val="tx1"/>
                          </a:solidFill>
                        </a:rPr>
                        <a:t>Screen for ILD</a:t>
                      </a:r>
                    </a:p>
                    <a:p>
                      <a:pPr>
                        <a:lnSpc>
                          <a:spcPct val="90000"/>
                        </a:lnSpc>
                      </a:pPr>
                      <a:endParaRPr lang="en-US" sz="2000" dirty="0">
                        <a:solidFill>
                          <a:schemeClr val="tx1"/>
                        </a:solidFill>
                      </a:endParaRPr>
                    </a:p>
                    <a:p>
                      <a:pPr marL="173038" marR="0" lvl="0" indent="-173038" algn="l" defTabSz="609629"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GB" sz="2000" b="0" dirty="0">
                          <a:solidFill>
                            <a:schemeClr val="tx1"/>
                          </a:solidFill>
                        </a:rPr>
                        <a:t>HRCT scans at least every 12 weeks and every 6–9 weeks for those with respiratory symptoms</a:t>
                      </a:r>
                    </a:p>
                    <a:p>
                      <a:pPr marL="173038" indent="-173038">
                        <a:lnSpc>
                          <a:spcPct val="90000"/>
                        </a:lnSpc>
                        <a:buFont typeface="Wingdings" panose="05000000000000000000" pitchFamily="2" charset="2"/>
                        <a:buChar char="§"/>
                      </a:pPr>
                      <a:endParaRPr lang="en-US" sz="2000" b="0" dirty="0">
                        <a:solidFill>
                          <a:schemeClr val="tx1"/>
                        </a:solidFill>
                      </a:endParaRPr>
                    </a:p>
                    <a:p>
                      <a:pPr marL="173038" indent="-173038">
                        <a:lnSpc>
                          <a:spcPct val="90000"/>
                        </a:lnSpc>
                        <a:buFont typeface="Wingdings" panose="05000000000000000000" pitchFamily="2" charset="2"/>
                        <a:buChar char="§"/>
                      </a:pPr>
                      <a:r>
                        <a:rPr lang="en-US" sz="2000" b="0" dirty="0">
                          <a:solidFill>
                            <a:schemeClr val="tx1"/>
                          </a:solidFill>
                        </a:rPr>
                        <a:t>Evaluate patients with suspected ILD by radiographic imaging</a:t>
                      </a:r>
                    </a:p>
                    <a:p>
                      <a:pPr marL="0" indent="0">
                        <a:lnSpc>
                          <a:spcPct val="90000"/>
                        </a:lnSpc>
                        <a:buFont typeface="Wingdings" panose="05000000000000000000" pitchFamily="2" charset="2"/>
                        <a:buNone/>
                      </a:pPr>
                      <a:endParaRPr lang="en-US" sz="2000" b="0" dirty="0">
                        <a:solidFill>
                          <a:schemeClr val="tx1"/>
                        </a:solidFill>
                      </a:endParaRPr>
                    </a:p>
                    <a:p>
                      <a:pPr marL="173038" indent="-173038">
                        <a:lnSpc>
                          <a:spcPct val="90000"/>
                        </a:lnSpc>
                        <a:buFont typeface="Wingdings" panose="05000000000000000000" pitchFamily="2" charset="2"/>
                        <a:buChar char="§"/>
                      </a:pPr>
                      <a:r>
                        <a:rPr lang="en-US" sz="2000" b="0" dirty="0">
                          <a:solidFill>
                            <a:schemeClr val="tx1"/>
                          </a:solidFill>
                        </a:rPr>
                        <a:t>Consider consultation with a pulmonologist</a:t>
                      </a:r>
                      <a:endParaRPr lang="en-US" sz="2000" b="0" dirty="0">
                        <a:solidFill>
                          <a:schemeClr val="tx1"/>
                        </a:solidFill>
                        <a:latin typeface="Calibri" panose="020F0502020204030204" pitchFamily="34" charset="0"/>
                        <a:cs typeface="Calibri" panose="020F0502020204030204" pitchFamily="34" charset="0"/>
                      </a:endParaRPr>
                    </a:p>
                  </a:txBody>
                  <a:tcPr>
                    <a:noFill/>
                  </a:tcPr>
                </a:tc>
                <a:tc>
                  <a:txBody>
                    <a:bodyPr/>
                    <a:lstStyle/>
                    <a:p>
                      <a:pPr>
                        <a:lnSpc>
                          <a:spcPct val="90000"/>
                        </a:lnSpc>
                      </a:pPr>
                      <a:r>
                        <a:rPr lang="en-US" sz="2000" u="sng" dirty="0">
                          <a:solidFill>
                            <a:schemeClr val="tx1"/>
                          </a:solidFill>
                        </a:rPr>
                        <a:t>For Asymptomatic ILD (Grade 1)</a:t>
                      </a:r>
                    </a:p>
                    <a:p>
                      <a:pPr marL="173038" indent="-173038">
                        <a:lnSpc>
                          <a:spcPct val="90000"/>
                        </a:lnSpc>
                        <a:buFont typeface="Wingdings" panose="05000000000000000000" pitchFamily="2" charset="2"/>
                        <a:buChar char="§"/>
                      </a:pPr>
                      <a:r>
                        <a:rPr lang="en-US" sz="2000" b="0" dirty="0">
                          <a:solidFill>
                            <a:schemeClr val="tx1"/>
                          </a:solidFill>
                        </a:rPr>
                        <a:t>Consider corticosteroid treatment (eg, </a:t>
                      </a:r>
                      <a:r>
                        <a:rPr lang="en-US" sz="2000" b="0" kern="1200" dirty="0">
                          <a:solidFill>
                            <a:schemeClr val="tx1"/>
                          </a:solidFill>
                        </a:rPr>
                        <a:t>≥</a:t>
                      </a:r>
                      <a:r>
                        <a:rPr lang="en-US" sz="2000" b="0" dirty="0">
                          <a:solidFill>
                            <a:schemeClr val="tx1"/>
                          </a:solidFill>
                        </a:rPr>
                        <a:t> 0.5 mg/kg prednisone or equivalent)</a:t>
                      </a:r>
                    </a:p>
                    <a:p>
                      <a:pPr marL="173038" indent="-173038">
                        <a:lnSpc>
                          <a:spcPct val="90000"/>
                        </a:lnSpc>
                        <a:buFont typeface="Wingdings" panose="05000000000000000000" pitchFamily="2" charset="2"/>
                        <a:buChar char="§"/>
                      </a:pPr>
                      <a:r>
                        <a:rPr lang="en-US" sz="2000" b="0" dirty="0">
                          <a:solidFill>
                            <a:schemeClr val="tx1"/>
                          </a:solidFill>
                        </a:rPr>
                        <a:t>Withhold trastuzumab deruxtecan until recovery to Grade 0</a:t>
                      </a:r>
                    </a:p>
                    <a:p>
                      <a:pPr marL="630238" lvl="1" indent="-173038">
                        <a:lnSpc>
                          <a:spcPct val="90000"/>
                        </a:lnSpc>
                        <a:buFont typeface="Arial" panose="020B0604020202020204" pitchFamily="34" charset="0"/>
                        <a:buChar char="•"/>
                      </a:pPr>
                      <a:r>
                        <a:rPr lang="en-US" sz="2000" b="0" dirty="0">
                          <a:solidFill>
                            <a:schemeClr val="tx1"/>
                          </a:solidFill>
                        </a:rPr>
                        <a:t>If resolved </a:t>
                      </a:r>
                      <a:r>
                        <a:rPr lang="en-US" sz="2000" b="0" kern="1200" dirty="0">
                          <a:solidFill>
                            <a:schemeClr val="tx1"/>
                          </a:solidFill>
                        </a:rPr>
                        <a:t>in ≤ 28 days from date of onset, maintain dose</a:t>
                      </a:r>
                    </a:p>
                    <a:p>
                      <a:pPr marL="630238" lvl="1" indent="-173038">
                        <a:lnSpc>
                          <a:spcPct val="90000"/>
                        </a:lnSpc>
                        <a:buFont typeface="Arial" panose="020B0604020202020204" pitchFamily="34" charset="0"/>
                        <a:buChar char="•"/>
                      </a:pPr>
                      <a:r>
                        <a:rPr lang="en-US" sz="2000" b="0" kern="1200" dirty="0">
                          <a:solidFill>
                            <a:schemeClr val="tx1"/>
                          </a:solidFill>
                        </a:rPr>
                        <a:t>If resolved in &gt; 28 days from date of onset, reduce dose one level</a:t>
                      </a:r>
                      <a:endParaRPr lang="en-US" sz="2000" b="0" kern="1200" dirty="0">
                        <a:solidFill>
                          <a:schemeClr val="tx1"/>
                        </a:solidFill>
                        <a:latin typeface="Calibri" panose="020F0502020204030204" pitchFamily="34" charset="0"/>
                        <a:ea typeface="+mn-ea"/>
                        <a:cs typeface="Calibri" panose="020F0502020204030204" pitchFamily="34" charset="0"/>
                      </a:endParaRPr>
                    </a:p>
                  </a:txBody>
                  <a:tcPr>
                    <a:noFill/>
                  </a:tcPr>
                </a:tc>
                <a:extLst>
                  <a:ext uri="{0D108BD9-81ED-4DB2-BD59-A6C34878D82A}">
                    <a16:rowId xmlns:a16="http://schemas.microsoft.com/office/drawing/2014/main" val="3572874677"/>
                  </a:ext>
                </a:extLst>
              </a:tr>
              <a:tr h="1000985">
                <a:tc vMerge="1">
                  <a:txBody>
                    <a:bodyPr/>
                    <a:lstStyle/>
                    <a:p>
                      <a:endParaRPr lang="en-US"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2000" b="1" u="sng" dirty="0">
                          <a:solidFill>
                            <a:schemeClr val="tx1"/>
                          </a:solidFill>
                        </a:rPr>
                        <a:t>For Symptomatic ILD (Grade </a:t>
                      </a:r>
                      <a:r>
                        <a:rPr lang="en-US" sz="2000" b="1" u="sng" kern="1200" dirty="0">
                          <a:solidFill>
                            <a:schemeClr val="tx1"/>
                          </a:solidFill>
                        </a:rPr>
                        <a:t>≥</a:t>
                      </a:r>
                      <a:r>
                        <a:rPr lang="en-US" sz="2000" b="1" u="sng" dirty="0">
                          <a:solidFill>
                            <a:schemeClr val="tx1"/>
                          </a:solidFill>
                        </a:rPr>
                        <a:t> 2)</a:t>
                      </a:r>
                    </a:p>
                    <a:p>
                      <a:pPr marL="173038" marR="0" lvl="0" indent="-173038" algn="l"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sz="2000" b="0" kern="1200" dirty="0">
                          <a:solidFill>
                            <a:schemeClr val="tx1"/>
                          </a:solidFill>
                        </a:rPr>
                        <a:t>Promptly initiate corticosteroid treatment (eg, ≥ 1 mg/kg prednisone or equivalent)</a:t>
                      </a:r>
                    </a:p>
                    <a:p>
                      <a:pPr marL="173038" marR="0" lvl="0" indent="-173038" algn="l" defTabSz="914400"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sz="2000" b="0" kern="1200" dirty="0">
                          <a:solidFill>
                            <a:schemeClr val="tx1"/>
                          </a:solidFill>
                        </a:rPr>
                        <a:t>Permanently discontinue trastuzumab deruxtecan</a:t>
                      </a:r>
                      <a:endParaRPr lang="en-US" sz="2000" b="0" kern="1200" dirty="0">
                        <a:solidFill>
                          <a:schemeClr val="tx1"/>
                        </a:solidFill>
                        <a:latin typeface="Calibri" panose="020F0502020204030204" pitchFamily="34" charset="0"/>
                        <a:ea typeface="+mn-ea"/>
                        <a:cs typeface="Calibri" panose="020F0502020204030204" pitchFamily="34" charset="0"/>
                      </a:endParaRPr>
                    </a:p>
                  </a:txBody>
                  <a:tcPr>
                    <a:noFill/>
                  </a:tcPr>
                </a:tc>
                <a:extLst>
                  <a:ext uri="{0D108BD9-81ED-4DB2-BD59-A6C34878D82A}">
                    <a16:rowId xmlns:a16="http://schemas.microsoft.com/office/drawing/2014/main" val="2170984947"/>
                  </a:ext>
                </a:extLst>
              </a:tr>
            </a:tbl>
          </a:graphicData>
        </a:graphic>
      </p:graphicFrame>
      <p:sp>
        <p:nvSpPr>
          <p:cNvPr id="5" name="TextBox 4">
            <a:extLst>
              <a:ext uri="{FF2B5EF4-FFF2-40B4-BE49-F238E27FC236}">
                <a16:creationId xmlns:a16="http://schemas.microsoft.com/office/drawing/2014/main" id="{B6855143-E368-3C3F-9F0B-E030447E94A8}"/>
              </a:ext>
            </a:extLst>
          </p:cNvPr>
          <p:cNvSpPr txBox="1"/>
          <p:nvPr/>
        </p:nvSpPr>
        <p:spPr bwMode="auto">
          <a:xfrm>
            <a:off x="8521122" y="5362824"/>
            <a:ext cx="33399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l">
              <a:lnSpc>
                <a:spcPct val="100000"/>
              </a:lnSpc>
              <a:spcBef>
                <a:spcPct val="50000"/>
              </a:spcBef>
              <a:spcAft>
                <a:spcPct val="0"/>
              </a:spcAft>
              <a:buClrTx/>
              <a:buFontTx/>
              <a:buNone/>
            </a:pPr>
            <a:r>
              <a:rPr lang="en-US" sz="2000" b="0" dirty="0">
                <a:latin typeface="Calibri" panose="020F0502020204030204" pitchFamily="34" charset="0"/>
              </a:rPr>
              <a:t>Powell et al, ESMO Open 2022</a:t>
            </a:r>
          </a:p>
        </p:txBody>
      </p:sp>
    </p:spTree>
    <p:extLst>
      <p:ext uri="{BB962C8B-B14F-4D97-AF65-F5344CB8AC3E}">
        <p14:creationId xmlns:p14="http://schemas.microsoft.com/office/powerpoint/2010/main" val="47974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148B9E-E19A-F624-D3B5-5C32924C011D}"/>
              </a:ext>
            </a:extLst>
          </p:cNvPr>
          <p:cNvSpPr>
            <a:spLocks noGrp="1"/>
          </p:cNvSpPr>
          <p:nvPr>
            <p:ph type="title"/>
          </p:nvPr>
        </p:nvSpPr>
        <p:spPr>
          <a:xfrm>
            <a:off x="0" y="613998"/>
            <a:ext cx="12192000" cy="652136"/>
          </a:xfrm>
        </p:spPr>
        <p:txBody>
          <a:bodyPr/>
          <a:lstStyle/>
          <a:p>
            <a:r>
              <a:rPr lang="en-US" dirty="0"/>
              <a:t>T-DXd ILD</a:t>
            </a:r>
          </a:p>
        </p:txBody>
      </p:sp>
      <p:pic>
        <p:nvPicPr>
          <p:cNvPr id="5" name="Picture 4">
            <a:extLst>
              <a:ext uri="{FF2B5EF4-FFF2-40B4-BE49-F238E27FC236}">
                <a16:creationId xmlns:a16="http://schemas.microsoft.com/office/drawing/2014/main" id="{3EC4B905-E73D-8F08-79BB-F7A860EF5CFA}"/>
              </a:ext>
            </a:extLst>
          </p:cNvPr>
          <p:cNvPicPr>
            <a:picLocks noChangeAspect="1"/>
          </p:cNvPicPr>
          <p:nvPr/>
        </p:nvPicPr>
        <p:blipFill>
          <a:blip r:embed="rId2"/>
          <a:stretch>
            <a:fillRect/>
          </a:stretch>
        </p:blipFill>
        <p:spPr>
          <a:xfrm>
            <a:off x="-47007" y="1602769"/>
            <a:ext cx="12005639" cy="3073733"/>
          </a:xfrm>
          <a:prstGeom prst="rect">
            <a:avLst/>
          </a:prstGeom>
        </p:spPr>
      </p:pic>
      <p:sp>
        <p:nvSpPr>
          <p:cNvPr id="7" name="TextBox 6">
            <a:extLst>
              <a:ext uri="{FF2B5EF4-FFF2-40B4-BE49-F238E27FC236}">
                <a16:creationId xmlns:a16="http://schemas.microsoft.com/office/drawing/2014/main" id="{DCDF1281-EC68-70AD-451E-53E6D636535D}"/>
              </a:ext>
            </a:extLst>
          </p:cNvPr>
          <p:cNvSpPr txBox="1"/>
          <p:nvPr/>
        </p:nvSpPr>
        <p:spPr>
          <a:xfrm>
            <a:off x="7191911" y="5349772"/>
            <a:ext cx="5157627"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Swain et al. Cancer Treatment Reviews 2022</a:t>
            </a:r>
          </a:p>
        </p:txBody>
      </p:sp>
    </p:spTree>
    <p:extLst>
      <p:ext uri="{BB962C8B-B14F-4D97-AF65-F5344CB8AC3E}">
        <p14:creationId xmlns:p14="http://schemas.microsoft.com/office/powerpoint/2010/main" val="2960365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3D2835F-E6C7-725A-0A2E-263DDAC46931}"/>
              </a:ext>
            </a:extLst>
          </p:cNvPr>
          <p:cNvSpPr>
            <a:spLocks noGrp="1"/>
          </p:cNvSpPr>
          <p:nvPr>
            <p:ph type="title"/>
          </p:nvPr>
        </p:nvSpPr>
        <p:spPr>
          <a:xfrm>
            <a:off x="-93241" y="280896"/>
            <a:ext cx="12192000" cy="693613"/>
          </a:xfrm>
        </p:spPr>
        <p:txBody>
          <a:bodyPr/>
          <a:lstStyle/>
          <a:p>
            <a:r>
              <a:rPr lang="en-US" dirty="0"/>
              <a:t>T-DXd ILD</a:t>
            </a:r>
          </a:p>
        </p:txBody>
      </p:sp>
      <p:pic>
        <p:nvPicPr>
          <p:cNvPr id="9" name="Picture 8">
            <a:extLst>
              <a:ext uri="{FF2B5EF4-FFF2-40B4-BE49-F238E27FC236}">
                <a16:creationId xmlns:a16="http://schemas.microsoft.com/office/drawing/2014/main" id="{629ACE0D-1E90-1975-E14B-C40187B9F223}"/>
              </a:ext>
            </a:extLst>
          </p:cNvPr>
          <p:cNvPicPr>
            <a:picLocks noChangeAspect="1"/>
          </p:cNvPicPr>
          <p:nvPr/>
        </p:nvPicPr>
        <p:blipFill>
          <a:blip r:embed="rId2"/>
          <a:stretch>
            <a:fillRect/>
          </a:stretch>
        </p:blipFill>
        <p:spPr>
          <a:xfrm>
            <a:off x="632124" y="1219200"/>
            <a:ext cx="10741270" cy="5101311"/>
          </a:xfrm>
          <a:prstGeom prst="rect">
            <a:avLst/>
          </a:prstGeom>
        </p:spPr>
      </p:pic>
      <p:sp>
        <p:nvSpPr>
          <p:cNvPr id="10" name="TextBox 9">
            <a:extLst>
              <a:ext uri="{FF2B5EF4-FFF2-40B4-BE49-F238E27FC236}">
                <a16:creationId xmlns:a16="http://schemas.microsoft.com/office/drawing/2014/main" id="{1B867A2E-BD9F-8911-E132-2A23C1CBF17E}"/>
              </a:ext>
            </a:extLst>
          </p:cNvPr>
          <p:cNvSpPr txBox="1"/>
          <p:nvPr/>
        </p:nvSpPr>
        <p:spPr>
          <a:xfrm>
            <a:off x="6402249" y="6297470"/>
            <a:ext cx="5157627"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Swain et al. Cancer Treatment Reviews 2022</a:t>
            </a:r>
          </a:p>
        </p:txBody>
      </p:sp>
    </p:spTree>
    <p:extLst>
      <p:ext uri="{BB962C8B-B14F-4D97-AF65-F5344CB8AC3E}">
        <p14:creationId xmlns:p14="http://schemas.microsoft.com/office/powerpoint/2010/main" val="2146002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D4B48-6B87-F4F1-8B55-91E413F99CAC}"/>
              </a:ext>
            </a:extLst>
          </p:cNvPr>
          <p:cNvSpPr>
            <a:spLocks noGrp="1"/>
          </p:cNvSpPr>
          <p:nvPr>
            <p:ph type="title"/>
          </p:nvPr>
        </p:nvSpPr>
        <p:spPr/>
        <p:txBody>
          <a:bodyPr/>
          <a:lstStyle/>
          <a:p>
            <a:r>
              <a:rPr lang="en-US" dirty="0"/>
              <a:t>Agents that Prolong Survival  </a:t>
            </a:r>
          </a:p>
        </p:txBody>
      </p:sp>
      <p:sp>
        <p:nvSpPr>
          <p:cNvPr id="3" name="Content Placeholder 2">
            <a:extLst>
              <a:ext uri="{FF2B5EF4-FFF2-40B4-BE49-F238E27FC236}">
                <a16:creationId xmlns:a16="http://schemas.microsoft.com/office/drawing/2014/main" id="{D50C41E3-DEAA-B4BA-BD54-538A8BA3BFEA}"/>
              </a:ext>
            </a:extLst>
          </p:cNvPr>
          <p:cNvSpPr>
            <a:spLocks noGrp="1"/>
          </p:cNvSpPr>
          <p:nvPr>
            <p:ph sz="half" idx="1"/>
          </p:nvPr>
        </p:nvSpPr>
        <p:spPr>
          <a:xfrm>
            <a:off x="0" y="1825625"/>
            <a:ext cx="6172200" cy="4351338"/>
          </a:xfrm>
        </p:spPr>
        <p:txBody>
          <a:bodyPr>
            <a:normAutofit lnSpcReduction="10000"/>
          </a:bodyPr>
          <a:lstStyle/>
          <a:p>
            <a:r>
              <a:rPr lang="en-US" b="1" dirty="0">
                <a:solidFill>
                  <a:srgbClr val="FF0000"/>
                </a:solidFill>
              </a:rPr>
              <a:t>Pathways-based therapies </a:t>
            </a:r>
          </a:p>
          <a:p>
            <a:pPr lvl="1"/>
            <a:r>
              <a:rPr lang="en-US" dirty="0"/>
              <a:t>PIK3CA/AKT/m-TOR pathway: </a:t>
            </a:r>
          </a:p>
          <a:p>
            <a:pPr lvl="2"/>
            <a:r>
              <a:rPr lang="en-US" dirty="0"/>
              <a:t>capivasertib, Inavolisib</a:t>
            </a:r>
          </a:p>
          <a:p>
            <a:pPr lvl="1"/>
            <a:r>
              <a:rPr lang="en-US" dirty="0"/>
              <a:t>CDK4/6 inhibitors: </a:t>
            </a:r>
          </a:p>
          <a:p>
            <a:pPr lvl="2"/>
            <a:r>
              <a:rPr lang="en-US" dirty="0"/>
              <a:t>ribociclib, abemaciclib</a:t>
            </a:r>
          </a:p>
          <a:p>
            <a:r>
              <a:rPr lang="en-US" b="1" dirty="0">
                <a:solidFill>
                  <a:srgbClr val="FF0000"/>
                </a:solidFill>
              </a:rPr>
              <a:t>Target-based therapies </a:t>
            </a:r>
          </a:p>
          <a:p>
            <a:pPr lvl="1"/>
            <a:r>
              <a:rPr lang="en-US" dirty="0"/>
              <a:t>Trop-2: Sacituzumab govitecan</a:t>
            </a:r>
          </a:p>
          <a:p>
            <a:pPr lvl="1"/>
            <a:r>
              <a:rPr lang="en-US" dirty="0"/>
              <a:t>HER2: Trastuzumab deruxtecan</a:t>
            </a:r>
          </a:p>
          <a:p>
            <a:r>
              <a:rPr lang="en-US" b="1" dirty="0">
                <a:solidFill>
                  <a:srgbClr val="FF0000"/>
                </a:solidFill>
              </a:rPr>
              <a:t>Trial design may impact OS outcome</a:t>
            </a:r>
          </a:p>
          <a:p>
            <a:pPr lvl="1"/>
            <a:r>
              <a:rPr lang="en-US" dirty="0"/>
              <a:t>Patient population (1</a:t>
            </a:r>
            <a:r>
              <a:rPr lang="en-US" baseline="30000" dirty="0"/>
              <a:t>st</a:t>
            </a:r>
            <a:r>
              <a:rPr lang="en-US" dirty="0"/>
              <a:t> line vs. beyond)</a:t>
            </a:r>
          </a:p>
          <a:p>
            <a:pPr lvl="1"/>
            <a:r>
              <a:rPr lang="en-US" dirty="0"/>
              <a:t>Crossover </a:t>
            </a:r>
          </a:p>
          <a:p>
            <a:pPr lvl="1"/>
            <a:endParaRPr lang="en-US" dirty="0"/>
          </a:p>
          <a:p>
            <a:pPr lvl="1"/>
            <a:endParaRPr lang="en-US" dirty="0"/>
          </a:p>
          <a:p>
            <a:pPr lvl="1"/>
            <a:endParaRPr lang="en-US" dirty="0"/>
          </a:p>
          <a:p>
            <a:pPr lvl="1"/>
            <a:endParaRPr lang="en-US" dirty="0"/>
          </a:p>
        </p:txBody>
      </p:sp>
      <p:sp>
        <p:nvSpPr>
          <p:cNvPr id="4" name="Content Placeholder 3">
            <a:extLst>
              <a:ext uri="{FF2B5EF4-FFF2-40B4-BE49-F238E27FC236}">
                <a16:creationId xmlns:a16="http://schemas.microsoft.com/office/drawing/2014/main" id="{3FFED597-488C-E567-9A3E-2E2AD5B5222B}"/>
              </a:ext>
            </a:extLst>
          </p:cNvPr>
          <p:cNvSpPr>
            <a:spLocks noGrp="1"/>
          </p:cNvSpPr>
          <p:nvPr>
            <p:ph sz="half" idx="2"/>
          </p:nvPr>
        </p:nvSpPr>
        <p:spPr>
          <a:xfrm>
            <a:off x="6400800" y="1825625"/>
            <a:ext cx="5638800" cy="4351338"/>
          </a:xfrm>
        </p:spPr>
        <p:txBody>
          <a:bodyPr>
            <a:normAutofit lnSpcReduction="10000"/>
          </a:bodyPr>
          <a:lstStyle/>
          <a:p>
            <a:r>
              <a:rPr lang="en-US" b="1" dirty="0">
                <a:solidFill>
                  <a:srgbClr val="FF0000"/>
                </a:solidFill>
              </a:rPr>
              <a:t>Combinatorial therapy</a:t>
            </a:r>
          </a:p>
          <a:p>
            <a:pPr lvl="1"/>
            <a:r>
              <a:rPr lang="en-US" dirty="0"/>
              <a:t>Combined with ET backbone in HR+ disease (eg. fulvestrant)</a:t>
            </a:r>
          </a:p>
          <a:p>
            <a:pPr lvl="1"/>
            <a:r>
              <a:rPr lang="en-US" dirty="0"/>
              <a:t>Triple therapy now becoming standard in selected circumstance (eg, Inavolisib+ palbociclib + fulvestrant)</a:t>
            </a:r>
          </a:p>
          <a:p>
            <a:pPr lvl="1"/>
            <a:r>
              <a:rPr lang="en-US" dirty="0"/>
              <a:t>ADCs used as single agents, often sequentially </a:t>
            </a:r>
          </a:p>
          <a:p>
            <a:r>
              <a:rPr lang="en-US" b="1" dirty="0">
                <a:solidFill>
                  <a:srgbClr val="FF0000"/>
                </a:solidFill>
              </a:rPr>
              <a:t>Patient selection</a:t>
            </a:r>
          </a:p>
          <a:p>
            <a:pPr lvl="1"/>
            <a:r>
              <a:rPr lang="en-US" dirty="0"/>
              <a:t>Agents may be target (HER2) and/or biomarker specific (PIK3-AKT-mTOR)</a:t>
            </a:r>
          </a:p>
          <a:p>
            <a:pPr lvl="1"/>
            <a:r>
              <a:rPr lang="en-US" dirty="0"/>
              <a:t>Prior therapy impacts selection</a:t>
            </a:r>
          </a:p>
          <a:p>
            <a:pPr marL="0" indent="0">
              <a:buNone/>
            </a:pPr>
            <a:endParaRPr lang="en-US" dirty="0"/>
          </a:p>
        </p:txBody>
      </p:sp>
      <p:pic>
        <p:nvPicPr>
          <p:cNvPr id="5" name="Picture 4">
            <a:extLst>
              <a:ext uri="{FF2B5EF4-FFF2-40B4-BE49-F238E27FC236}">
                <a16:creationId xmlns:a16="http://schemas.microsoft.com/office/drawing/2014/main" id="{C7028290-058F-2386-FE20-0CC8FF61F335}"/>
              </a:ext>
            </a:extLst>
          </p:cNvPr>
          <p:cNvPicPr>
            <a:picLocks noChangeAspect="1"/>
          </p:cNvPicPr>
          <p:nvPr/>
        </p:nvPicPr>
        <p:blipFill>
          <a:blip r:embed="rId2"/>
          <a:stretch>
            <a:fillRect/>
          </a:stretch>
        </p:blipFill>
        <p:spPr>
          <a:xfrm>
            <a:off x="4731052" y="2281319"/>
            <a:ext cx="1273556" cy="1147681"/>
          </a:xfrm>
          <a:prstGeom prst="rect">
            <a:avLst/>
          </a:prstGeom>
          <a:ln>
            <a:solidFill>
              <a:schemeClr val="tx1">
                <a:lumMod val="95000"/>
                <a:lumOff val="5000"/>
              </a:schemeClr>
            </a:solidFill>
          </a:ln>
        </p:spPr>
      </p:pic>
      <p:pic>
        <p:nvPicPr>
          <p:cNvPr id="6" name="Picture 5">
            <a:extLst>
              <a:ext uri="{FF2B5EF4-FFF2-40B4-BE49-F238E27FC236}">
                <a16:creationId xmlns:a16="http://schemas.microsoft.com/office/drawing/2014/main" id="{7A9EDEC8-F362-E693-BAC5-74DDCE8098C2}"/>
              </a:ext>
            </a:extLst>
          </p:cNvPr>
          <p:cNvPicPr>
            <a:picLocks noChangeAspect="1"/>
          </p:cNvPicPr>
          <p:nvPr/>
        </p:nvPicPr>
        <p:blipFill>
          <a:blip r:embed="rId3"/>
          <a:stretch>
            <a:fillRect/>
          </a:stretch>
        </p:blipFill>
        <p:spPr>
          <a:xfrm>
            <a:off x="4726089" y="3650711"/>
            <a:ext cx="1327912" cy="1147680"/>
          </a:xfrm>
          <a:prstGeom prst="rect">
            <a:avLst/>
          </a:prstGeom>
          <a:ln>
            <a:solidFill>
              <a:schemeClr val="tx1">
                <a:lumMod val="95000"/>
                <a:lumOff val="5000"/>
              </a:schemeClr>
            </a:solidFill>
          </a:ln>
        </p:spPr>
      </p:pic>
    </p:spTree>
    <p:extLst>
      <p:ext uri="{BB962C8B-B14F-4D97-AF65-F5344CB8AC3E}">
        <p14:creationId xmlns:p14="http://schemas.microsoft.com/office/powerpoint/2010/main" val="3199965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B2D8EF-A659-75F1-A1FC-B8BD3866B448}"/>
              </a:ext>
            </a:extLst>
          </p:cNvPr>
          <p:cNvSpPr>
            <a:spLocks noGrp="1"/>
          </p:cNvSpPr>
          <p:nvPr>
            <p:ph type="title"/>
          </p:nvPr>
        </p:nvSpPr>
        <p:spPr>
          <a:xfrm>
            <a:off x="-113016" y="368757"/>
            <a:ext cx="12305016" cy="531508"/>
          </a:xfrm>
        </p:spPr>
        <p:txBody>
          <a:bodyPr>
            <a:noAutofit/>
          </a:bodyPr>
          <a:lstStyle/>
          <a:p>
            <a:r>
              <a:rPr lang="en-GB" sz="3200" dirty="0"/>
              <a:t>In </a:t>
            </a:r>
            <a:r>
              <a:rPr lang="en-GB" sz="2400" dirty="0">
                <a:solidFill>
                  <a:schemeClr val="tx1"/>
                </a:solidFill>
              </a:rPr>
              <a:t>DESTINY-Breast04: 6 pts with grade 1 ILD were re-treated after resolution </a:t>
            </a:r>
          </a:p>
        </p:txBody>
      </p:sp>
      <p:sp>
        <p:nvSpPr>
          <p:cNvPr id="6" name="Text Placeholder 5">
            <a:extLst>
              <a:ext uri="{FF2B5EF4-FFF2-40B4-BE49-F238E27FC236}">
                <a16:creationId xmlns:a16="http://schemas.microsoft.com/office/drawing/2014/main" id="{8C65740B-E749-7052-4993-23D8D73EFFF1}"/>
              </a:ext>
            </a:extLst>
          </p:cNvPr>
          <p:cNvSpPr>
            <a:spLocks noGrp="1"/>
          </p:cNvSpPr>
          <p:nvPr>
            <p:ph idx="4294967295"/>
          </p:nvPr>
        </p:nvSpPr>
        <p:spPr>
          <a:xfrm>
            <a:off x="0" y="1454150"/>
            <a:ext cx="10972800" cy="4525963"/>
          </a:xfrm>
        </p:spPr>
        <p:txBody>
          <a:bodyPr/>
          <a:lstStyle/>
          <a:p>
            <a:r>
              <a:rPr lang="en-GB" dirty="0"/>
              <a:t>AE, adverse event; DCO, data cutoff; ILD, interstitial lung disease; PD, progressive disease; PR, partial response; SD, stable disease; T-DXd, trastuzumab deruxtecan.</a:t>
            </a:r>
          </a:p>
          <a:p>
            <a:r>
              <a:rPr lang="en-GB" dirty="0"/>
              <a:t>Rugo H, et al. Presented at ESMO Breast 2023. Abstract 185O.</a:t>
            </a:r>
          </a:p>
        </p:txBody>
      </p:sp>
      <p:sp>
        <p:nvSpPr>
          <p:cNvPr id="2" name="Content Placeholder 1">
            <a:extLst>
              <a:ext uri="{FF2B5EF4-FFF2-40B4-BE49-F238E27FC236}">
                <a16:creationId xmlns:a16="http://schemas.microsoft.com/office/drawing/2014/main" id="{9AFDD64B-13A0-64D0-441B-867B837A8007}"/>
              </a:ext>
            </a:extLst>
          </p:cNvPr>
          <p:cNvSpPr>
            <a:spLocks noGrp="1"/>
          </p:cNvSpPr>
          <p:nvPr>
            <p:ph idx="4294967295"/>
          </p:nvPr>
        </p:nvSpPr>
        <p:spPr>
          <a:xfrm>
            <a:off x="0" y="5840413"/>
            <a:ext cx="11210925" cy="852487"/>
          </a:xfrm>
          <a:prstGeom prst="rect">
            <a:avLst/>
          </a:prstGeom>
        </p:spPr>
        <p:txBody>
          <a:bodyPr/>
          <a:lstStyle/>
          <a:p>
            <a:pPr marL="0" indent="0">
              <a:buNone/>
            </a:pPr>
            <a:r>
              <a:rPr lang="en-GB" sz="1600" dirty="0"/>
              <a:t>Rugo H, et al. Presented at ESMO Breast 2023. 11–13 May. Berlin, Germany. Abstract 185O.</a:t>
            </a:r>
          </a:p>
        </p:txBody>
      </p:sp>
      <p:pic>
        <p:nvPicPr>
          <p:cNvPr id="1026" name="x_Graphic 1">
            <a:extLst>
              <a:ext uri="{FF2B5EF4-FFF2-40B4-BE49-F238E27FC236}">
                <a16:creationId xmlns:a16="http://schemas.microsoft.com/office/drawing/2014/main" id="{46A9FC19-AD45-1B6E-D151-3B09C2C07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25" b="34254"/>
          <a:stretch/>
        </p:blipFill>
        <p:spPr bwMode="auto">
          <a:xfrm>
            <a:off x="-20320" y="877887"/>
            <a:ext cx="12123319" cy="408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B32DB6EC-8AD5-9272-F4D2-A8C8A1BBC905}"/>
              </a:ext>
            </a:extLst>
          </p:cNvPr>
          <p:cNvSpPr/>
          <p:nvPr/>
        </p:nvSpPr>
        <p:spPr>
          <a:xfrm>
            <a:off x="280136" y="4966618"/>
            <a:ext cx="11631728" cy="790576"/>
          </a:xfrm>
          <a:prstGeom prst="round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44" indent="-285744" defTabSz="914377">
              <a:buFont typeface="Arial" panose="020B0604020202020204" pitchFamily="34" charset="0"/>
              <a:buChar char="•"/>
              <a:defRPr/>
            </a:pPr>
            <a:r>
              <a:rPr lang="en-GB" sz="1400" dirty="0">
                <a:solidFill>
                  <a:srgbClr val="FFFFFF"/>
                </a:solidFill>
                <a:latin typeface="Arial"/>
              </a:rPr>
              <a:t>Of the 6 patients treated with Grade 1 ILD/pneumonitis (as assessed by investigator) who were retreated after resolution, </a:t>
            </a:r>
            <a:br>
              <a:rPr lang="en-GB" sz="1400" dirty="0">
                <a:solidFill>
                  <a:srgbClr val="FFFFFF"/>
                </a:solidFill>
                <a:latin typeface="Arial"/>
              </a:rPr>
            </a:br>
            <a:r>
              <a:rPr lang="en-GB" sz="1400" dirty="0">
                <a:solidFill>
                  <a:srgbClr val="FFFFFF"/>
                </a:solidFill>
                <a:latin typeface="Arial"/>
              </a:rPr>
              <a:t>1 of these patients had a second ILD/pneumonitis event that was adjudicated as Grade 2 by the adjudication committee at reoccurrence </a:t>
            </a:r>
          </a:p>
          <a:p>
            <a:pPr marL="285744" indent="-285744" defTabSz="914377">
              <a:buFont typeface="Arial" panose="020B0604020202020204" pitchFamily="34" charset="0"/>
              <a:buChar char="•"/>
              <a:defRPr/>
            </a:pPr>
            <a:r>
              <a:rPr lang="en-GB" sz="1400" dirty="0">
                <a:solidFill>
                  <a:srgbClr val="FFFFFF"/>
                </a:solidFill>
                <a:latin typeface="Arial"/>
              </a:rPr>
              <a:t>At DCO, 1 patient discontinued due to an AE; 2 discontinued due to PD, 3 remained on T-DXd</a:t>
            </a:r>
          </a:p>
        </p:txBody>
      </p:sp>
    </p:spTree>
    <p:extLst>
      <p:ext uri="{BB962C8B-B14F-4D97-AF65-F5344CB8AC3E}">
        <p14:creationId xmlns:p14="http://schemas.microsoft.com/office/powerpoint/2010/main" val="300819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3C445C-957C-7104-7522-D2ED375E6166}"/>
              </a:ext>
            </a:extLst>
          </p:cNvPr>
          <p:cNvSpPr>
            <a:spLocks noGrp="1"/>
          </p:cNvSpPr>
          <p:nvPr>
            <p:ph type="title"/>
          </p:nvPr>
        </p:nvSpPr>
        <p:spPr>
          <a:xfrm>
            <a:off x="-152400" y="304800"/>
            <a:ext cx="11505431" cy="1149170"/>
          </a:xfrm>
        </p:spPr>
        <p:txBody>
          <a:bodyPr/>
          <a:lstStyle/>
          <a:p>
            <a:r>
              <a:rPr lang="en-US" sz="3600" dirty="0">
                <a:solidFill>
                  <a:schemeClr val="tx1"/>
                </a:solidFill>
              </a:rPr>
              <a:t>TROPION-Breast01 Dato-DXd Toxicity Summary</a:t>
            </a:r>
          </a:p>
        </p:txBody>
      </p:sp>
      <p:sp>
        <p:nvSpPr>
          <p:cNvPr id="7" name="Content Placeholder 6">
            <a:extLst>
              <a:ext uri="{FF2B5EF4-FFF2-40B4-BE49-F238E27FC236}">
                <a16:creationId xmlns:a16="http://schemas.microsoft.com/office/drawing/2014/main" id="{1193B57C-D181-328D-5B4C-E4407A19F351}"/>
              </a:ext>
            </a:extLst>
          </p:cNvPr>
          <p:cNvSpPr>
            <a:spLocks noGrp="1"/>
          </p:cNvSpPr>
          <p:nvPr>
            <p:ph idx="4294967295"/>
          </p:nvPr>
        </p:nvSpPr>
        <p:spPr>
          <a:xfrm>
            <a:off x="304800" y="1307564"/>
            <a:ext cx="11805007" cy="4525963"/>
          </a:xfrm>
        </p:spPr>
        <p:txBody>
          <a:bodyPr>
            <a:normAutofit fontScale="85000" lnSpcReduction="20000"/>
          </a:bodyPr>
          <a:lstStyle/>
          <a:p>
            <a:pPr marL="0" indent="0" defTabSz="1219170" fontAlgn="auto">
              <a:spcBef>
                <a:spcPts val="0"/>
              </a:spcBef>
              <a:spcAft>
                <a:spcPts val="1600"/>
              </a:spcAft>
              <a:buClr>
                <a:srgbClr val="A25350"/>
              </a:buClr>
              <a:buNone/>
              <a:defRPr/>
            </a:pPr>
            <a:r>
              <a:rPr lang="en-GB" sz="3200" b="1" dirty="0">
                <a:solidFill>
                  <a:srgbClr val="000000"/>
                </a:solidFill>
                <a:latin typeface="Arial Narrow" panose="020B0606020202030204" pitchFamily="34" charset="0"/>
                <a:cs typeface="Arial"/>
                <a:sym typeface="Arial"/>
              </a:rPr>
              <a:t>Most TRAEs were grade 1–2 and manageable</a:t>
            </a:r>
            <a:endParaRPr lang="en-GB" sz="3200" b="1" strike="sngStrike" dirty="0">
              <a:solidFill>
                <a:srgbClr val="000000"/>
              </a:solidFill>
              <a:latin typeface="Arial Narrow" panose="020B0606020202030204" pitchFamily="34" charset="0"/>
              <a:cs typeface="Arial"/>
              <a:sym typeface="Arial"/>
            </a:endParaRPr>
          </a:p>
          <a:p>
            <a:pPr marL="243411" indent="-243411" defTabSz="1219170" fontAlgn="auto">
              <a:spcBef>
                <a:spcPts val="0"/>
              </a:spcBef>
              <a:spcAft>
                <a:spcPts val="800"/>
              </a:spcAft>
              <a:buClr>
                <a:srgbClr val="A25350"/>
              </a:buClr>
              <a:buFont typeface="Arial" panose="020B0604020202020204" pitchFamily="34" charset="0"/>
              <a:buChar char="•"/>
              <a:defRPr/>
            </a:pPr>
            <a:r>
              <a:rPr lang="en-GB" sz="2400" b="1" dirty="0">
                <a:solidFill>
                  <a:srgbClr val="000000"/>
                </a:solidFill>
                <a:latin typeface="Arial Narrow" panose="020B0606020202030204" pitchFamily="34" charset="0"/>
                <a:cs typeface="Arial"/>
                <a:sym typeface="Arial"/>
              </a:rPr>
              <a:t>Oral mucositis/stomatitis: </a:t>
            </a:r>
          </a:p>
          <a:p>
            <a:pPr marL="776798" lvl="1" indent="-243411" defTabSz="1219170">
              <a:spcBef>
                <a:spcPts val="0"/>
              </a:spcBef>
              <a:spcAft>
                <a:spcPts val="800"/>
              </a:spcAft>
              <a:buClr>
                <a:srgbClr val="A25350"/>
              </a:buClr>
              <a:defRPr/>
            </a:pPr>
            <a:r>
              <a:rPr lang="en-GB" kern="0" dirty="0">
                <a:solidFill>
                  <a:srgbClr val="000000"/>
                </a:solidFill>
                <a:latin typeface="Arial Narrow" panose="020B0606020202030204" pitchFamily="34" charset="0"/>
                <a:cs typeface="Arial"/>
                <a:sym typeface="Arial"/>
              </a:rPr>
              <a:t>A</a:t>
            </a:r>
            <a:r>
              <a:rPr lang="en-GB" dirty="0">
                <a:solidFill>
                  <a:srgbClr val="000000"/>
                </a:solidFill>
                <a:latin typeface="Arial Narrow" panose="020B0606020202030204" pitchFamily="34" charset="0"/>
                <a:cs typeface="Arial"/>
                <a:sym typeface="Arial"/>
              </a:rPr>
              <a:t>ll grade: 59%, grade 3: 7%,  led to treatment discontinuation in 1 patient </a:t>
            </a:r>
          </a:p>
          <a:p>
            <a:pPr marL="776798" lvl="1" indent="-243411" defTabSz="1219170">
              <a:spcBef>
                <a:spcPts val="0"/>
              </a:spcBef>
              <a:spcAft>
                <a:spcPts val="800"/>
              </a:spcAft>
              <a:buClr>
                <a:srgbClr val="A25350"/>
              </a:buClr>
              <a:defRPr/>
            </a:pPr>
            <a:r>
              <a:rPr lang="en-US" kern="0" dirty="0">
                <a:solidFill>
                  <a:srgbClr val="000000"/>
                </a:solidFill>
                <a:latin typeface="Arial Narrow" panose="020B0606020202030204" pitchFamily="34" charset="0"/>
                <a:cs typeface="Arial"/>
                <a:sym typeface="Arial"/>
              </a:rPr>
              <a:t>A</a:t>
            </a:r>
            <a:r>
              <a:rPr lang="en-US" dirty="0">
                <a:solidFill>
                  <a:srgbClr val="000000"/>
                </a:solidFill>
                <a:latin typeface="Arial Narrow" panose="020B0606020202030204" pitchFamily="34" charset="0"/>
                <a:cs typeface="Arial"/>
                <a:sym typeface="Arial"/>
              </a:rPr>
              <a:t>phthous ulcer, dysphagia, glossitis, odynophagia, oral mucosal ulceration or blistering, oral pain, oropharyngeal pain, pharyngeal inflammation, stomatitis, tongue ulceration</a:t>
            </a:r>
          </a:p>
          <a:p>
            <a:pPr lvl="1" defTabSz="1219170">
              <a:spcBef>
                <a:spcPts val="0"/>
              </a:spcBef>
              <a:spcAft>
                <a:spcPts val="800"/>
              </a:spcAft>
              <a:buClr>
                <a:srgbClr val="A25350"/>
              </a:buClr>
              <a:defRPr/>
            </a:pPr>
            <a:r>
              <a:rPr lang="en-US" sz="2000" b="1" dirty="0">
                <a:solidFill>
                  <a:srgbClr val="000000"/>
                </a:solidFill>
                <a:latin typeface="Arial Narrow" panose="020B0606020202030204" pitchFamily="34" charset="0"/>
                <a:cs typeface="Arial"/>
                <a:sym typeface="Arial"/>
              </a:rPr>
              <a:t>Prophylactic dexam</a:t>
            </a:r>
            <a:r>
              <a:rPr lang="en-US" sz="2000" b="1" kern="0" dirty="0">
                <a:solidFill>
                  <a:srgbClr val="000000"/>
                </a:solidFill>
                <a:latin typeface="Arial Narrow" panose="020B0606020202030204" pitchFamily="34" charset="0"/>
                <a:cs typeface="Arial"/>
                <a:sym typeface="Arial"/>
              </a:rPr>
              <a:t>ethasone mouthwash is recommended +/- cryotherapy</a:t>
            </a:r>
          </a:p>
          <a:p>
            <a:pPr defTabSz="1219170">
              <a:spcBef>
                <a:spcPts val="0"/>
              </a:spcBef>
              <a:spcAft>
                <a:spcPts val="800"/>
              </a:spcAft>
              <a:buClr>
                <a:srgbClr val="A25350"/>
              </a:buClr>
              <a:defRPr/>
            </a:pPr>
            <a:r>
              <a:rPr lang="en-GB" sz="2400" b="1" dirty="0">
                <a:solidFill>
                  <a:srgbClr val="000000"/>
                </a:solidFill>
                <a:latin typeface="Arial Narrow" panose="020B0606020202030204" pitchFamily="34" charset="0"/>
                <a:cs typeface="Arial"/>
                <a:sym typeface="Arial"/>
              </a:rPr>
              <a:t>Ocular events:</a:t>
            </a:r>
          </a:p>
          <a:p>
            <a:pPr lvl="1" defTabSz="1219170">
              <a:spcBef>
                <a:spcPts val="0"/>
              </a:spcBef>
              <a:spcAft>
                <a:spcPts val="800"/>
              </a:spcAft>
              <a:buClr>
                <a:srgbClr val="A25350"/>
              </a:buClr>
              <a:defRPr/>
            </a:pPr>
            <a:r>
              <a:rPr lang="en-US" kern="1200" dirty="0">
                <a:solidFill>
                  <a:srgbClr val="000000"/>
                </a:solidFill>
                <a:latin typeface="Arial Narrow" panose="020B0606020202030204" pitchFamily="34" charset="0"/>
                <a:cs typeface="Arial"/>
                <a:sym typeface="Arial"/>
              </a:rPr>
              <a:t>Ophthalmologic assessments were required at screening, and then every 3 cycles from C1D1 and at end of therapy; </a:t>
            </a:r>
            <a:r>
              <a:rPr lang="en-GB" dirty="0">
                <a:solidFill>
                  <a:srgbClr val="000000"/>
                </a:solidFill>
                <a:latin typeface="Arial Narrow" panose="020B0606020202030204" pitchFamily="34" charset="0"/>
                <a:cs typeface="Arial"/>
                <a:sym typeface="Arial"/>
              </a:rPr>
              <a:t>most were dry eye</a:t>
            </a:r>
          </a:p>
          <a:p>
            <a:pPr lvl="1" defTabSz="1219170">
              <a:spcBef>
                <a:spcPts val="0"/>
              </a:spcBef>
              <a:spcAft>
                <a:spcPts val="800"/>
              </a:spcAft>
              <a:buClr>
                <a:srgbClr val="A25350"/>
              </a:buClr>
              <a:defRPr/>
            </a:pPr>
            <a:r>
              <a:rPr lang="en-GB" dirty="0">
                <a:solidFill>
                  <a:srgbClr val="000000"/>
                </a:solidFill>
                <a:latin typeface="Arial Narrow" panose="020B0606020202030204" pitchFamily="34" charset="0"/>
                <a:cs typeface="Arial"/>
                <a:sym typeface="Arial"/>
              </a:rPr>
              <a:t>all grade: 49%, grade 3: 1%</a:t>
            </a:r>
          </a:p>
          <a:p>
            <a:pPr lvl="1" defTabSz="1219170">
              <a:spcBef>
                <a:spcPts val="0"/>
              </a:spcBef>
              <a:spcAft>
                <a:spcPts val="800"/>
              </a:spcAft>
              <a:buClr>
                <a:srgbClr val="A25350"/>
              </a:buClr>
              <a:defRPr/>
            </a:pPr>
            <a:r>
              <a:rPr lang="en-GB" dirty="0">
                <a:solidFill>
                  <a:srgbClr val="000000"/>
                </a:solidFill>
                <a:latin typeface="Arial Narrow" panose="020B0606020202030204" pitchFamily="34" charset="0"/>
                <a:cs typeface="Arial"/>
                <a:sym typeface="Arial"/>
              </a:rPr>
              <a:t>Grade 3: 1 dry eye, 1 with punctate keratitis, 1 with dry eye and ulcerative keratitis</a:t>
            </a:r>
          </a:p>
          <a:p>
            <a:pPr lvl="1" defTabSz="1219170">
              <a:spcBef>
                <a:spcPts val="0"/>
              </a:spcBef>
              <a:spcAft>
                <a:spcPts val="800"/>
              </a:spcAft>
              <a:buClr>
                <a:srgbClr val="A25350"/>
              </a:buClr>
              <a:defRPr/>
            </a:pPr>
            <a:r>
              <a:rPr lang="en-GB" dirty="0">
                <a:solidFill>
                  <a:srgbClr val="000000"/>
                </a:solidFill>
                <a:latin typeface="Arial Narrow" panose="020B0606020202030204" pitchFamily="34" charset="0"/>
                <a:cs typeface="Arial"/>
                <a:sym typeface="Arial"/>
              </a:rPr>
              <a:t>Led to treatment d/c in 1 patient</a:t>
            </a:r>
          </a:p>
          <a:p>
            <a:pPr defTabSz="1219170">
              <a:spcBef>
                <a:spcPts val="0"/>
              </a:spcBef>
              <a:spcAft>
                <a:spcPts val="800"/>
              </a:spcAft>
              <a:buClr>
                <a:srgbClr val="A25350"/>
              </a:buClr>
              <a:defRPr/>
            </a:pPr>
            <a:r>
              <a:rPr lang="en-GB" sz="2400" b="1" dirty="0">
                <a:solidFill>
                  <a:srgbClr val="000000"/>
                </a:solidFill>
                <a:latin typeface="Arial Narrow" panose="020B0606020202030204" pitchFamily="34" charset="0"/>
                <a:cs typeface="Arial"/>
                <a:sym typeface="Arial"/>
              </a:rPr>
              <a:t>Adjudicated drug-related ILD: rate was low; mainly grade 1/2</a:t>
            </a:r>
          </a:p>
          <a:p>
            <a:pPr lvl="1" defTabSz="1219170">
              <a:spcBef>
                <a:spcPts val="0"/>
              </a:spcBef>
              <a:spcAft>
                <a:spcPts val="800"/>
              </a:spcAft>
              <a:buClr>
                <a:srgbClr val="A25350"/>
              </a:buClr>
              <a:defRPr/>
            </a:pPr>
            <a:r>
              <a:rPr lang="en-GB" dirty="0">
                <a:solidFill>
                  <a:srgbClr val="000000"/>
                </a:solidFill>
                <a:latin typeface="Arial Narrow" panose="020B0606020202030204" pitchFamily="34" charset="0"/>
                <a:sym typeface="Arial"/>
              </a:rPr>
              <a:t>1 adjudicated drug-related grade 5 ILD event: attributed to disease progression by investigator</a:t>
            </a:r>
            <a:endParaRPr lang="en-GB" dirty="0">
              <a:solidFill>
                <a:srgbClr val="000000"/>
              </a:solidFill>
              <a:latin typeface="Arial Narrow" panose="020B0606020202030204" pitchFamily="34" charset="0"/>
              <a:cs typeface="Arial"/>
              <a:sym typeface="Arial"/>
            </a:endParaRPr>
          </a:p>
          <a:p>
            <a:pPr defTabSz="1219170">
              <a:spcBef>
                <a:spcPts val="0"/>
              </a:spcBef>
              <a:spcAft>
                <a:spcPts val="800"/>
              </a:spcAft>
              <a:buClr>
                <a:srgbClr val="A25350"/>
              </a:buClr>
              <a:defRPr/>
            </a:pPr>
            <a:endParaRPr lang="en-GB" dirty="0">
              <a:solidFill>
                <a:srgbClr val="000000"/>
              </a:solidFill>
              <a:latin typeface="Arial Narrow" panose="020B0606020202030204" pitchFamily="34" charset="0"/>
              <a:cs typeface="Arial"/>
              <a:sym typeface="Arial"/>
            </a:endParaRPr>
          </a:p>
          <a:p>
            <a:pPr marL="776798" lvl="1" indent="-243411" defTabSz="1219170">
              <a:spcBef>
                <a:spcPts val="0"/>
              </a:spcBef>
              <a:spcAft>
                <a:spcPts val="800"/>
              </a:spcAft>
              <a:buClr>
                <a:srgbClr val="A25350"/>
              </a:buClr>
              <a:defRPr/>
            </a:pPr>
            <a:endParaRPr lang="en-GB" dirty="0">
              <a:solidFill>
                <a:srgbClr val="000000"/>
              </a:solidFill>
              <a:latin typeface="Arial Narrow" panose="020B0606020202030204" pitchFamily="34" charset="0"/>
              <a:cs typeface="Arial"/>
              <a:sym typeface="Arial"/>
            </a:endParaRPr>
          </a:p>
          <a:p>
            <a:endParaRPr lang="en-US" dirty="0"/>
          </a:p>
        </p:txBody>
      </p:sp>
      <p:sp>
        <p:nvSpPr>
          <p:cNvPr id="9" name="TextBox 8">
            <a:extLst>
              <a:ext uri="{FF2B5EF4-FFF2-40B4-BE49-F238E27FC236}">
                <a16:creationId xmlns:a16="http://schemas.microsoft.com/office/drawing/2014/main" id="{10E035A2-3BDA-289A-66FE-A804C659E1B4}"/>
              </a:ext>
            </a:extLst>
          </p:cNvPr>
          <p:cNvSpPr txBox="1"/>
          <p:nvPr/>
        </p:nvSpPr>
        <p:spPr>
          <a:xfrm>
            <a:off x="9759253" y="6214646"/>
            <a:ext cx="245451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Bardia et al. ESMO 2023</a:t>
            </a:r>
          </a:p>
        </p:txBody>
      </p:sp>
      <p:graphicFrame>
        <p:nvGraphicFramePr>
          <p:cNvPr id="2" name="Table 1">
            <a:extLst>
              <a:ext uri="{FF2B5EF4-FFF2-40B4-BE49-F238E27FC236}">
                <a16:creationId xmlns:a16="http://schemas.microsoft.com/office/drawing/2014/main" id="{D1270A60-B72D-8056-E772-21AF7E63C9A0}"/>
              </a:ext>
            </a:extLst>
          </p:cNvPr>
          <p:cNvGraphicFramePr>
            <a:graphicFrameLocks noGrp="1"/>
          </p:cNvGraphicFramePr>
          <p:nvPr>
            <p:extLst>
              <p:ext uri="{D42A27DB-BD31-4B8C-83A1-F6EECF244321}">
                <p14:modId xmlns:p14="http://schemas.microsoft.com/office/powerpoint/2010/main" val="1054289749"/>
              </p:ext>
            </p:extLst>
          </p:nvPr>
        </p:nvGraphicFramePr>
        <p:xfrm>
          <a:off x="1166152" y="5614951"/>
          <a:ext cx="8489137" cy="959680"/>
        </p:xfrm>
        <a:graphic>
          <a:graphicData uri="http://schemas.openxmlformats.org/drawingml/2006/table">
            <a:tbl>
              <a:tblPr firstRow="1" bandRow="1">
                <a:tableStyleId>{69012ECD-51FC-41F1-AA8D-1B2483CD663E}</a:tableStyleId>
              </a:tblPr>
              <a:tblGrid>
                <a:gridCol w="4873633">
                  <a:extLst>
                    <a:ext uri="{9D8B030D-6E8A-4147-A177-3AD203B41FA5}">
                      <a16:colId xmlns:a16="http://schemas.microsoft.com/office/drawing/2014/main" val="1196419341"/>
                    </a:ext>
                  </a:extLst>
                </a:gridCol>
                <a:gridCol w="1807752">
                  <a:extLst>
                    <a:ext uri="{9D8B030D-6E8A-4147-A177-3AD203B41FA5}">
                      <a16:colId xmlns:a16="http://schemas.microsoft.com/office/drawing/2014/main" val="3468723691"/>
                    </a:ext>
                  </a:extLst>
                </a:gridCol>
                <a:gridCol w="1807752">
                  <a:extLst>
                    <a:ext uri="{9D8B030D-6E8A-4147-A177-3AD203B41FA5}">
                      <a16:colId xmlns:a16="http://schemas.microsoft.com/office/drawing/2014/main" val="3701918551"/>
                    </a:ext>
                  </a:extLst>
                </a:gridCol>
              </a:tblGrid>
              <a:tr h="246709">
                <a:tc>
                  <a:txBody>
                    <a:bodyPr/>
                    <a:lstStyle/>
                    <a:p>
                      <a:pPr>
                        <a:lnSpc>
                          <a:spcPct val="100000"/>
                        </a:lnSpc>
                        <a:spcBef>
                          <a:spcPts val="0"/>
                        </a:spcBef>
                        <a:spcAft>
                          <a:spcPts val="0"/>
                        </a:spcAft>
                      </a:pPr>
                      <a:r>
                        <a:rPr lang="en-GB" sz="1800" b="1" dirty="0">
                          <a:solidFill>
                            <a:schemeClr val="tx1"/>
                          </a:solidFill>
                          <a:latin typeface="Arial Narrow" panose="020B0606020202030204" pitchFamily="34" charset="0"/>
                        </a:rPr>
                        <a:t>A</a:t>
                      </a:r>
                      <a:r>
                        <a:rPr lang="en-GB" sz="1800" b="1" baseline="0" dirty="0">
                          <a:solidFill>
                            <a:schemeClr val="tx1"/>
                          </a:solidFill>
                          <a:latin typeface="Arial Narrow" panose="020B0606020202030204" pitchFamily="34" charset="0"/>
                        </a:rPr>
                        <a:t>djudicated drug-related ILD</a:t>
                      </a:r>
                      <a:endParaRPr lang="en-GB" sz="1800" dirty="0">
                        <a:solidFill>
                          <a:schemeClr val="tx1"/>
                        </a:solidFill>
                        <a:latin typeface="Arial Narrow" panose="020B0606020202030204" pitchFamily="34" charset="0"/>
                      </a:endParaRPr>
                    </a:p>
                  </a:txBody>
                  <a:tcPr marL="60960" marR="60960" marT="0" marB="0" anchor="ctr">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GB" sz="1800" dirty="0">
                          <a:solidFill>
                            <a:schemeClr val="tx1"/>
                          </a:solidFill>
                          <a:latin typeface="Arial Narrow" panose="020B0606020202030204" pitchFamily="34" charset="0"/>
                        </a:rPr>
                        <a:t>Dato-DXd </a:t>
                      </a:r>
                    </a:p>
                  </a:txBody>
                  <a:tcPr marL="60960" marR="6096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0"/>
                        </a:spcBef>
                        <a:spcAft>
                          <a:spcPts val="0"/>
                        </a:spcAft>
                      </a:pPr>
                      <a:r>
                        <a:rPr lang="en-GB" sz="1800" dirty="0">
                          <a:solidFill>
                            <a:schemeClr val="tx1"/>
                          </a:solidFill>
                          <a:latin typeface="Arial Narrow" panose="020B0606020202030204" pitchFamily="34" charset="0"/>
                        </a:rPr>
                        <a:t>ICC </a:t>
                      </a:r>
                    </a:p>
                  </a:txBody>
                  <a:tcPr marL="60960" marR="6096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4197193"/>
                  </a:ext>
                </a:extLst>
              </a:tr>
              <a:tr h="342680">
                <a:tc>
                  <a:txBody>
                    <a:bodyPr/>
                    <a:lstStyle/>
                    <a:p>
                      <a:pPr>
                        <a:lnSpc>
                          <a:spcPct val="100000"/>
                        </a:lnSpc>
                        <a:spcBef>
                          <a:spcPts val="0"/>
                        </a:spcBef>
                        <a:spcAft>
                          <a:spcPts val="0"/>
                        </a:spcAft>
                      </a:pPr>
                      <a:r>
                        <a:rPr lang="en-GB" sz="1800" b="0" dirty="0">
                          <a:solidFill>
                            <a:schemeClr val="tx1"/>
                          </a:solidFill>
                          <a:latin typeface="Arial Narrow" panose="020B0606020202030204" pitchFamily="34" charset="0"/>
                        </a:rPr>
                        <a:t>All grades, n (%)</a:t>
                      </a:r>
                    </a:p>
                  </a:txBody>
                  <a:tcPr marL="60960" marR="6096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kern="1200" baseline="0" dirty="0">
                          <a:solidFill>
                            <a:srgbClr val="000000"/>
                          </a:solidFill>
                          <a:effectLst/>
                          <a:latin typeface="Arial Narrow" panose="020B0606020202030204" pitchFamily="34" charset="0"/>
                          <a:ea typeface="+mn-ea"/>
                          <a:cs typeface="+mn-cs"/>
                        </a:rPr>
                        <a:t>9 (3)</a:t>
                      </a:r>
                    </a:p>
                  </a:txBody>
                  <a:tcPr marL="60960" marR="60960"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None/>
                      </a:pPr>
                      <a:r>
                        <a:rPr lang="en-US" sz="1800" b="0" i="0" u="none" strike="noStrike" kern="1200" baseline="0" dirty="0">
                          <a:solidFill>
                            <a:srgbClr val="000000"/>
                          </a:solidFill>
                          <a:effectLst/>
                          <a:latin typeface="Arial Narrow" panose="020B0606020202030204" pitchFamily="34" charset="0"/>
                          <a:ea typeface="+mn-ea"/>
                          <a:cs typeface="+mn-cs"/>
                        </a:rPr>
                        <a:t>0</a:t>
                      </a:r>
                    </a:p>
                  </a:txBody>
                  <a:tcPr marL="60960" marR="6096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47252764"/>
                  </a:ext>
                </a:extLst>
              </a:tr>
              <a:tr h="342680">
                <a:tc>
                  <a:txBody>
                    <a:bodyPr/>
                    <a:lstStyle/>
                    <a:p>
                      <a:pPr>
                        <a:lnSpc>
                          <a:spcPct val="100000"/>
                        </a:lnSpc>
                        <a:spcBef>
                          <a:spcPts val="0"/>
                        </a:spcBef>
                        <a:spcAft>
                          <a:spcPts val="0"/>
                        </a:spcAft>
                      </a:pPr>
                      <a:r>
                        <a:rPr lang="en-GB" sz="1800" b="0" dirty="0">
                          <a:solidFill>
                            <a:schemeClr val="tx1"/>
                          </a:solidFill>
                          <a:latin typeface="Arial Narrow" panose="020B0606020202030204" pitchFamily="34" charset="0"/>
                        </a:rPr>
                        <a:t>Grade </a:t>
                      </a:r>
                      <a:r>
                        <a:rPr lang="en-US" sz="1800" b="0" dirty="0">
                          <a:solidFill>
                            <a:schemeClr val="tx1"/>
                          </a:solidFill>
                          <a:latin typeface="Arial Narrow" panose="020B0606020202030204" pitchFamily="34" charset="0"/>
                          <a:cs typeface="Calibri" panose="020F0502020204030204" pitchFamily="34" charset="0"/>
                        </a:rPr>
                        <a:t>≥3</a:t>
                      </a:r>
                      <a:r>
                        <a:rPr lang="en-GB" sz="1800" b="0" dirty="0">
                          <a:solidFill>
                            <a:schemeClr val="tx1"/>
                          </a:solidFill>
                          <a:latin typeface="Arial Narrow" panose="020B0606020202030204" pitchFamily="34" charset="0"/>
                        </a:rPr>
                        <a:t>, n (%)</a:t>
                      </a:r>
                    </a:p>
                  </a:txBody>
                  <a:tcPr marL="60960" marR="60960" marT="0" marB="0" anchor="ctr">
                    <a:lnL w="12700" cap="flat" cmpd="sng" algn="ctr">
                      <a:noFill/>
                      <a:prstDash val="solid"/>
                      <a:round/>
                      <a:headEnd type="none" w="med" len="med"/>
                      <a:tailEnd type="none" w="med" len="med"/>
                    </a:lnL>
                    <a:lnR>
                      <a:noFill/>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kern="1200" baseline="0" dirty="0">
                          <a:solidFill>
                            <a:srgbClr val="000000"/>
                          </a:solidFill>
                          <a:effectLst/>
                          <a:latin typeface="Arial Narrow" panose="020B0606020202030204" pitchFamily="34" charset="0"/>
                          <a:ea typeface="+mn-ea"/>
                          <a:cs typeface="+mn-cs"/>
                        </a:rPr>
                        <a:t> 2 (1)</a:t>
                      </a:r>
                      <a:r>
                        <a:rPr kumimoji="0" lang="en-GB" sz="1800" b="0" i="0" u="none" strike="noStrike" kern="0" cap="none" spc="0" normalizeH="0" baseline="30000" noProof="0" dirty="0">
                          <a:ln>
                            <a:noFill/>
                          </a:ln>
                          <a:solidFill>
                            <a:srgbClr val="000000"/>
                          </a:solidFill>
                          <a:effectLst/>
                          <a:uLnTx/>
                          <a:uFillTx/>
                          <a:latin typeface="Arial Narrow" panose="020B0606020202030204" pitchFamily="34" charset="0"/>
                          <a:cs typeface="Arial"/>
                          <a:sym typeface="Arial"/>
                        </a:rPr>
                        <a:t>¶</a:t>
                      </a:r>
                      <a:endParaRPr lang="en-US" sz="1800" b="0" i="0" u="none" strike="noStrike" kern="1200" baseline="0" dirty="0">
                        <a:solidFill>
                          <a:srgbClr val="000000"/>
                        </a:solidFill>
                        <a:effectLst/>
                        <a:latin typeface="Arial Narrow" panose="020B0606020202030204" pitchFamily="34" charset="0"/>
                        <a:ea typeface="+mn-ea"/>
                        <a:cs typeface="+mn-cs"/>
                      </a:endParaRPr>
                    </a:p>
                  </a:txBody>
                  <a:tcPr marL="60960" marR="60960" marT="0" marB="0" anchor="ctr">
                    <a:lnL>
                      <a:noFill/>
                    </a:lnL>
                    <a:lnR>
                      <a:noFill/>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algn="ctr" defTabSz="914400" rtl="0" eaLnBrk="1" latinLnBrk="0" hangingPunct="1">
                        <a:lnSpc>
                          <a:spcPct val="100000"/>
                        </a:lnSpc>
                        <a:spcBef>
                          <a:spcPts val="0"/>
                        </a:spcBef>
                        <a:spcAft>
                          <a:spcPts val="0"/>
                        </a:spcAft>
                        <a:buNone/>
                      </a:pPr>
                      <a:r>
                        <a:rPr lang="en-US" sz="1800" b="0" i="0" u="none" strike="noStrike" kern="1200" baseline="0" dirty="0">
                          <a:solidFill>
                            <a:srgbClr val="000000"/>
                          </a:solidFill>
                          <a:effectLst/>
                          <a:latin typeface="Arial Narrow" panose="020B0606020202030204" pitchFamily="34" charset="0"/>
                          <a:ea typeface="+mn-ea"/>
                          <a:cs typeface="+mn-cs"/>
                        </a:rPr>
                        <a:t>0</a:t>
                      </a:r>
                    </a:p>
                  </a:txBody>
                  <a:tcPr marL="60960" marR="60960" marT="0" marB="0" anchor="ctr">
                    <a:lnL>
                      <a:noFill/>
                    </a:lnL>
                    <a:lnR w="12700" cap="flat" cmpd="sng" algn="ctr">
                      <a:noFill/>
                      <a:prstDash val="solid"/>
                      <a:round/>
                      <a:headEnd type="none" w="med" len="med"/>
                      <a:tailEnd type="none" w="med" len="me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9826759"/>
                  </a:ext>
                </a:extLst>
              </a:tr>
            </a:tbl>
          </a:graphicData>
        </a:graphic>
      </p:graphicFrame>
    </p:spTree>
    <p:extLst>
      <p:ext uri="{BB962C8B-B14F-4D97-AF65-F5344CB8AC3E}">
        <p14:creationId xmlns:p14="http://schemas.microsoft.com/office/powerpoint/2010/main" val="1750944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60F289-AE98-5F14-4F1D-81706A21F052}"/>
              </a:ext>
            </a:extLst>
          </p:cNvPr>
          <p:cNvSpPr>
            <a:spLocks noGrp="1"/>
          </p:cNvSpPr>
          <p:nvPr>
            <p:ph type="title"/>
          </p:nvPr>
        </p:nvSpPr>
        <p:spPr/>
        <p:txBody>
          <a:bodyPr>
            <a:normAutofit fontScale="90000"/>
          </a:bodyPr>
          <a:lstStyle/>
          <a:p>
            <a:r>
              <a:rPr lang="en-US" dirty="0"/>
              <a:t>Take Home Message:</a:t>
            </a:r>
            <a:br>
              <a:rPr lang="en-US" dirty="0"/>
            </a:br>
            <a:r>
              <a:rPr lang="en-US" sz="2700" dirty="0">
                <a:solidFill>
                  <a:srgbClr val="C00000"/>
                </a:solidFill>
              </a:rPr>
              <a:t>Role of ADCs in HER2-Neg MBC</a:t>
            </a:r>
          </a:p>
        </p:txBody>
      </p:sp>
      <p:sp>
        <p:nvSpPr>
          <p:cNvPr id="4" name="Content Placeholder 3">
            <a:extLst>
              <a:ext uri="{FF2B5EF4-FFF2-40B4-BE49-F238E27FC236}">
                <a16:creationId xmlns:a16="http://schemas.microsoft.com/office/drawing/2014/main" id="{67EC1FF8-3981-7387-E234-87244EF01826}"/>
              </a:ext>
            </a:extLst>
          </p:cNvPr>
          <p:cNvSpPr>
            <a:spLocks noGrp="1"/>
          </p:cNvSpPr>
          <p:nvPr>
            <p:ph idx="1"/>
          </p:nvPr>
        </p:nvSpPr>
        <p:spPr>
          <a:xfrm>
            <a:off x="228600" y="1676400"/>
            <a:ext cx="12039600" cy="4449763"/>
          </a:xfrm>
        </p:spPr>
        <p:txBody>
          <a:bodyPr>
            <a:normAutofit lnSpcReduction="10000"/>
          </a:bodyPr>
          <a:lstStyle/>
          <a:p>
            <a:r>
              <a:rPr lang="en-US" dirty="0"/>
              <a:t>Both T-DXd and SG improve PFS and OS in patients with disease progression after ET and chemotherapy in ER+ MBC  </a:t>
            </a:r>
          </a:p>
          <a:p>
            <a:r>
              <a:rPr lang="en-US" dirty="0"/>
              <a:t>SG tested in more heavily pretreated population with ER+ MBC with chemo (2-4 lines) than T-DXd (1-2 lines)</a:t>
            </a:r>
          </a:p>
          <a:p>
            <a:r>
              <a:rPr lang="en-US" dirty="0"/>
              <a:t>SG and T-DXd also effective in TNBC, though more robust evidence for T-DXd </a:t>
            </a:r>
          </a:p>
          <a:p>
            <a:r>
              <a:rPr lang="en-US" dirty="0"/>
              <a:t>T-DXd requires screening for (HER2) whereas SG does not (for TROP2)</a:t>
            </a:r>
          </a:p>
          <a:p>
            <a:r>
              <a:rPr lang="en-US" dirty="0"/>
              <a:t>Dato-DXd is another Trop2 targeted ADC with activity in ER+ MBC</a:t>
            </a:r>
          </a:p>
          <a:p>
            <a:r>
              <a:rPr lang="en-US" dirty="0"/>
              <a:t>Differing adverse event profiles and administration schedules</a:t>
            </a:r>
          </a:p>
          <a:p>
            <a:pPr lvl="1"/>
            <a:r>
              <a:rPr lang="en-US" dirty="0"/>
              <a:t>Nausea, fatigue,  ILD (T-DXd) or diarrhea, nausea, fatigue (SG)</a:t>
            </a:r>
          </a:p>
          <a:p>
            <a:pPr lvl="1"/>
            <a:r>
              <a:rPr lang="en-US" dirty="0"/>
              <a:t>Every 3 weeks (T-DXd) or day 1 &amp; 8 every 3 weeks (SG)</a:t>
            </a:r>
          </a:p>
          <a:p>
            <a:pPr lvl="1"/>
            <a:endParaRPr lang="en-US" dirty="0"/>
          </a:p>
        </p:txBody>
      </p:sp>
    </p:spTree>
    <p:extLst>
      <p:ext uri="{BB962C8B-B14F-4D97-AF65-F5344CB8AC3E}">
        <p14:creationId xmlns:p14="http://schemas.microsoft.com/office/powerpoint/2010/main" val="244834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6B95E-133E-A5FC-6ECE-F8A10697DA0A}"/>
              </a:ext>
            </a:extLst>
          </p:cNvPr>
          <p:cNvSpPr>
            <a:spLocks noGrp="1"/>
          </p:cNvSpPr>
          <p:nvPr>
            <p:ph type="title"/>
          </p:nvPr>
        </p:nvSpPr>
        <p:spPr>
          <a:xfrm>
            <a:off x="0" y="619124"/>
            <a:ext cx="12192000" cy="752475"/>
          </a:xfrm>
        </p:spPr>
        <p:txBody>
          <a:bodyPr>
            <a:normAutofit fontScale="90000"/>
          </a:bodyPr>
          <a:lstStyle/>
          <a:p>
            <a:r>
              <a:rPr lang="en-US" sz="3100" dirty="0"/>
              <a:t>Simplified Algorithm for Management of ER+/HER-neg MBC</a:t>
            </a:r>
            <a:br>
              <a:rPr lang="en-US" dirty="0"/>
            </a:br>
            <a:endParaRPr lang="en-US" sz="2200" dirty="0">
              <a:solidFill>
                <a:srgbClr val="FF0000"/>
              </a:solidFill>
            </a:endParaRPr>
          </a:p>
        </p:txBody>
      </p:sp>
      <p:graphicFrame>
        <p:nvGraphicFramePr>
          <p:cNvPr id="4" name="Content Placeholder 3">
            <a:extLst>
              <a:ext uri="{FF2B5EF4-FFF2-40B4-BE49-F238E27FC236}">
                <a16:creationId xmlns:a16="http://schemas.microsoft.com/office/drawing/2014/main" id="{2F20B5F1-DC59-1D59-D11B-DC667804857B}"/>
              </a:ext>
            </a:extLst>
          </p:cNvPr>
          <p:cNvGraphicFramePr>
            <a:graphicFrameLocks noGrp="1"/>
          </p:cNvGraphicFramePr>
          <p:nvPr>
            <p:ph idx="1"/>
            <p:extLst>
              <p:ext uri="{D42A27DB-BD31-4B8C-83A1-F6EECF244321}">
                <p14:modId xmlns:p14="http://schemas.microsoft.com/office/powerpoint/2010/main" val="2953599078"/>
              </p:ext>
            </p:extLst>
          </p:nvPr>
        </p:nvGraphicFramePr>
        <p:xfrm>
          <a:off x="-10160" y="1371600"/>
          <a:ext cx="121920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Connector 7">
            <a:extLst>
              <a:ext uri="{FF2B5EF4-FFF2-40B4-BE49-F238E27FC236}">
                <a16:creationId xmlns:a16="http://schemas.microsoft.com/office/drawing/2014/main" id="{932E71E9-402D-81B5-8A60-11DBB046D7D9}"/>
              </a:ext>
            </a:extLst>
          </p:cNvPr>
          <p:cNvCxnSpPr>
            <a:cxnSpLocks/>
          </p:cNvCxnSpPr>
          <p:nvPr/>
        </p:nvCxnSpPr>
        <p:spPr>
          <a:xfrm>
            <a:off x="6781800" y="4790440"/>
            <a:ext cx="3352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A385FB-EAB6-D55F-F634-44E5629C664B}"/>
              </a:ext>
            </a:extLst>
          </p:cNvPr>
          <p:cNvCxnSpPr>
            <a:cxnSpLocks/>
          </p:cNvCxnSpPr>
          <p:nvPr/>
        </p:nvCxnSpPr>
        <p:spPr>
          <a:xfrm flipV="1">
            <a:off x="10134600" y="4516120"/>
            <a:ext cx="0" cy="266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8A24124-8912-69C7-7E83-51D364545E29}"/>
              </a:ext>
            </a:extLst>
          </p:cNvPr>
          <p:cNvCxnSpPr>
            <a:cxnSpLocks/>
          </p:cNvCxnSpPr>
          <p:nvPr/>
        </p:nvCxnSpPr>
        <p:spPr>
          <a:xfrm>
            <a:off x="6781800" y="4516120"/>
            <a:ext cx="0" cy="2667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48E4073-9A20-1300-C9C8-BACFAD1011AB}"/>
              </a:ext>
            </a:extLst>
          </p:cNvPr>
          <p:cNvSpPr txBox="1"/>
          <p:nvPr/>
        </p:nvSpPr>
        <p:spPr>
          <a:xfrm>
            <a:off x="381000" y="1081892"/>
            <a:ext cx="11125192" cy="1323439"/>
          </a:xfrm>
          <a:prstGeom prst="rect">
            <a:avLst/>
          </a:prstGeom>
          <a:noFill/>
        </p:spPr>
        <p:txBody>
          <a:bodyPr wrap="square" rtlCol="0">
            <a:spAutoFit/>
          </a:bodyPr>
          <a:lstStyle/>
          <a:p>
            <a:pPr marL="342900" indent="-342900" algn="ctr">
              <a:buFont typeface="Wingdings" pitchFamily="2" charset="2"/>
              <a:buChar char="ü"/>
            </a:pPr>
            <a:r>
              <a:rPr lang="en-US" sz="2000" dirty="0">
                <a:solidFill>
                  <a:srgbClr val="FF0000"/>
                </a:solidFill>
                <a:latin typeface="Arial" panose="020B0604020202020204" pitchFamily="34" charset="0"/>
                <a:cs typeface="Arial" panose="020B0604020202020204" pitchFamily="34" charset="0"/>
              </a:rPr>
              <a:t>Imaging at baseline and every 12-24 weeks</a:t>
            </a:r>
          </a:p>
          <a:p>
            <a:pPr marL="342900" indent="-342900" algn="ctr">
              <a:buFont typeface="Wingdings" pitchFamily="2" charset="2"/>
              <a:buChar char="ü"/>
            </a:pPr>
            <a:r>
              <a:rPr lang="en-US" sz="2000" dirty="0">
                <a:solidFill>
                  <a:srgbClr val="FF0000"/>
                </a:solidFill>
                <a:latin typeface="Arial" panose="020B0604020202020204" pitchFamily="34" charset="0"/>
                <a:cs typeface="Arial" panose="020B0604020202020204" pitchFamily="34" charset="0"/>
              </a:rPr>
              <a:t>Tumor markers at baseline and at time of imaging or more frequently </a:t>
            </a:r>
          </a:p>
          <a:p>
            <a:pPr marL="342900" indent="-342900" algn="ctr">
              <a:buFont typeface="Wingdings" pitchFamily="2" charset="2"/>
              <a:buChar char="ü"/>
            </a:pPr>
            <a:r>
              <a:rPr lang="en-US" sz="2000" dirty="0">
                <a:solidFill>
                  <a:srgbClr val="FF0000"/>
                </a:solidFill>
                <a:latin typeface="Arial" panose="020B0604020202020204" pitchFamily="34" charset="0"/>
                <a:cs typeface="Arial" panose="020B0604020202020204" pitchFamily="34" charset="0"/>
              </a:rPr>
              <a:t>Baseline tumor NGS (to evaluate for PIK3CA pathway alterations</a:t>
            </a:r>
          </a:p>
          <a:p>
            <a:pPr marL="342900" indent="-342900" algn="ctr">
              <a:buFont typeface="Wingdings" pitchFamily="2" charset="2"/>
              <a:buChar char="ü"/>
            </a:pPr>
            <a:r>
              <a:rPr lang="en-US" sz="2000" dirty="0">
                <a:solidFill>
                  <a:srgbClr val="FF0000"/>
                </a:solidFill>
                <a:latin typeface="Arial" panose="020B0604020202020204" pitchFamily="34" charset="0"/>
                <a:cs typeface="Arial" panose="020B0604020202020204" pitchFamily="34" charset="0"/>
              </a:rPr>
              <a:t>ctDNA and baseline/progression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7822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36326-DFCE-3CB0-45A4-E0C9BD07FBF7}"/>
              </a:ext>
            </a:extLst>
          </p:cNvPr>
          <p:cNvSpPr>
            <a:spLocks noGrp="1"/>
          </p:cNvSpPr>
          <p:nvPr>
            <p:ph type="title"/>
          </p:nvPr>
        </p:nvSpPr>
        <p:spPr/>
        <p:txBody>
          <a:bodyPr/>
          <a:lstStyle/>
          <a:p>
            <a:r>
              <a:rPr lang="en-US" dirty="0"/>
              <a:t>Monitoring Therapeutic Response</a:t>
            </a:r>
          </a:p>
        </p:txBody>
      </p:sp>
      <p:sp>
        <p:nvSpPr>
          <p:cNvPr id="3" name="Content Placeholder 2">
            <a:extLst>
              <a:ext uri="{FF2B5EF4-FFF2-40B4-BE49-F238E27FC236}">
                <a16:creationId xmlns:a16="http://schemas.microsoft.com/office/drawing/2014/main" id="{CAFDCF17-11B6-EA69-CF6D-1E9D2FE3F5E9}"/>
              </a:ext>
            </a:extLst>
          </p:cNvPr>
          <p:cNvSpPr>
            <a:spLocks noGrp="1"/>
          </p:cNvSpPr>
          <p:nvPr>
            <p:ph idx="1"/>
          </p:nvPr>
        </p:nvSpPr>
        <p:spPr>
          <a:xfrm>
            <a:off x="76200" y="1271452"/>
            <a:ext cx="12039600" cy="5205548"/>
          </a:xfrm>
        </p:spPr>
        <p:txBody>
          <a:bodyPr>
            <a:normAutofit fontScale="70000" lnSpcReduction="20000"/>
          </a:bodyPr>
          <a:lstStyle/>
          <a:p>
            <a:r>
              <a:rPr lang="en-US" b="1" i="0" u="none" strike="noStrike" dirty="0">
                <a:solidFill>
                  <a:srgbClr val="FF0000"/>
                </a:solidFill>
                <a:effectLst/>
                <a:latin typeface="Google Sans"/>
              </a:rPr>
              <a:t>Individualized approach:</a:t>
            </a:r>
            <a:r>
              <a:rPr lang="en-US" b="0" i="0" u="none" strike="noStrike" dirty="0">
                <a:solidFill>
                  <a:srgbClr val="FF0000"/>
                </a:solidFill>
                <a:effectLst/>
                <a:latin typeface="Google Sans"/>
              </a:rPr>
              <a:t> </a:t>
            </a:r>
            <a:r>
              <a:rPr lang="en-US" b="0" i="0" u="none" strike="noStrike" dirty="0">
                <a:effectLst/>
                <a:latin typeface="Google Sans"/>
              </a:rPr>
              <a:t>The frequency and choice of imaging should be tailored to the individual patient, considering the dynamics of the disease, type of treatment, and location and extent of metastatic disease. </a:t>
            </a:r>
          </a:p>
          <a:p>
            <a:endParaRPr lang="en-US" b="0" i="0" u="none" strike="noStrike" dirty="0">
              <a:effectLst/>
              <a:latin typeface="Google Sans"/>
            </a:endParaRPr>
          </a:p>
          <a:p>
            <a:r>
              <a:rPr lang="en-US" b="1" i="0" u="none" strike="noStrike" dirty="0">
                <a:solidFill>
                  <a:srgbClr val="FF0000"/>
                </a:solidFill>
                <a:effectLst/>
                <a:latin typeface="Google Sans"/>
              </a:rPr>
              <a:t>Methods: </a:t>
            </a:r>
          </a:p>
          <a:p>
            <a:pPr lvl="1">
              <a:lnSpc>
                <a:spcPct val="110000"/>
              </a:lnSpc>
            </a:pPr>
            <a:r>
              <a:rPr lang="en-US" sz="2600" b="1" i="0" u="sng" strike="noStrike" dirty="0">
                <a:solidFill>
                  <a:srgbClr val="FF0000"/>
                </a:solidFill>
                <a:effectLst/>
                <a:latin typeface="Google Sans"/>
              </a:rPr>
              <a:t>Diagnostic imaging:</a:t>
            </a:r>
            <a:r>
              <a:rPr lang="en-US" sz="2600" b="1" i="0" strike="noStrike" dirty="0">
                <a:solidFill>
                  <a:srgbClr val="FF0000"/>
                </a:solidFill>
                <a:effectLst/>
                <a:latin typeface="Google Sans"/>
              </a:rPr>
              <a:t>  </a:t>
            </a:r>
            <a:r>
              <a:rPr lang="en-US" sz="2600" dirty="0">
                <a:latin typeface="Google Sans"/>
              </a:rPr>
              <a:t>NCCN guidelines</a:t>
            </a:r>
            <a:r>
              <a:rPr lang="en-US" sz="2600" i="0" u="none" strike="noStrike" dirty="0">
                <a:effectLst/>
                <a:latin typeface="Google Sans"/>
              </a:rPr>
              <a:t> recommends CT+BS, with PET/CT as optional. RECIST criteria used in clinical  research, not practical outside of a clinical trial.  </a:t>
            </a:r>
          </a:p>
          <a:p>
            <a:pPr lvl="1">
              <a:lnSpc>
                <a:spcPct val="110000"/>
              </a:lnSpc>
            </a:pPr>
            <a:r>
              <a:rPr lang="en-US" sz="2600" b="1" i="0" u="sng" strike="noStrike" dirty="0">
                <a:solidFill>
                  <a:srgbClr val="FF0000"/>
                </a:solidFill>
                <a:effectLst/>
                <a:latin typeface="Google Sans"/>
              </a:rPr>
              <a:t>Physical exam:</a:t>
            </a:r>
            <a:r>
              <a:rPr lang="en-US" sz="2600" b="1" i="0" u="none" strike="noStrike" dirty="0">
                <a:solidFill>
                  <a:srgbClr val="FF0000"/>
                </a:solidFill>
                <a:effectLst/>
                <a:latin typeface="Google Sans"/>
              </a:rPr>
              <a:t> </a:t>
            </a:r>
            <a:r>
              <a:rPr lang="en-US" sz="2600" dirty="0">
                <a:latin typeface="Google Sans"/>
              </a:rPr>
              <a:t>W</a:t>
            </a:r>
            <a:r>
              <a:rPr lang="en-US" sz="2600" i="0" u="none" strike="noStrike" dirty="0">
                <a:effectLst/>
                <a:latin typeface="Google Sans"/>
              </a:rPr>
              <a:t>hen clinically evident and assessable disease present.  </a:t>
            </a:r>
          </a:p>
          <a:p>
            <a:pPr lvl="1">
              <a:lnSpc>
                <a:spcPct val="110000"/>
              </a:lnSpc>
            </a:pPr>
            <a:r>
              <a:rPr lang="en-US" sz="2600" b="1" i="0" u="sng" strike="noStrike" dirty="0">
                <a:solidFill>
                  <a:srgbClr val="FF0000"/>
                </a:solidFill>
                <a:effectLst/>
                <a:latin typeface="Google Sans"/>
              </a:rPr>
              <a:t>Tumor markers (CEA, CA27-29):</a:t>
            </a:r>
            <a:r>
              <a:rPr lang="en-US" sz="2600" b="1" i="0" u="none" strike="noStrike" dirty="0">
                <a:solidFill>
                  <a:srgbClr val="FF0000"/>
                </a:solidFill>
                <a:effectLst/>
                <a:latin typeface="Google Sans"/>
              </a:rPr>
              <a:t> </a:t>
            </a:r>
            <a:r>
              <a:rPr lang="en-US" sz="2600" dirty="0">
                <a:latin typeface="Google Sans"/>
              </a:rPr>
              <a:t>M</a:t>
            </a:r>
            <a:r>
              <a:rPr lang="en-US" sz="2600" i="0" u="none" strike="noStrike" dirty="0">
                <a:effectLst/>
                <a:latin typeface="Google Sans"/>
              </a:rPr>
              <a:t>ay be used to supplement other methods, typically every 3 months and/or at time of imaging.  PD/treatme</a:t>
            </a:r>
            <a:r>
              <a:rPr lang="en-US" sz="2600" dirty="0">
                <a:latin typeface="Google Sans"/>
              </a:rPr>
              <a:t>nt changes should not be made based on tumor markers alone, especially based on increase at a single time point. </a:t>
            </a:r>
            <a:r>
              <a:rPr lang="en-US" sz="2600" i="0" u="none" strike="noStrike" dirty="0">
                <a:effectLst/>
                <a:latin typeface="Google Sans"/>
              </a:rPr>
              <a:t> </a:t>
            </a:r>
          </a:p>
          <a:p>
            <a:pPr lvl="1">
              <a:lnSpc>
                <a:spcPct val="110000"/>
              </a:lnSpc>
            </a:pPr>
            <a:r>
              <a:rPr lang="en-US" sz="2600" b="1" i="0" u="sng" strike="noStrike" dirty="0">
                <a:solidFill>
                  <a:srgbClr val="FF0000"/>
                </a:solidFill>
                <a:effectLst/>
                <a:latin typeface="Google Sans"/>
              </a:rPr>
              <a:t>Circulating tumor DNA:  </a:t>
            </a:r>
            <a:r>
              <a:rPr lang="en-US" sz="2600" i="0" u="none" strike="noStrike" dirty="0">
                <a:effectLst/>
                <a:latin typeface="Google Sans"/>
              </a:rPr>
              <a:t>Use should generally be limited to known disease progression in order to guide therapy based on </a:t>
            </a:r>
            <a:r>
              <a:rPr lang="en-US" sz="2600" i="1" u="none" strike="noStrike" dirty="0">
                <a:effectLst/>
                <a:latin typeface="Google Sans"/>
              </a:rPr>
              <a:t>ESR1</a:t>
            </a:r>
            <a:r>
              <a:rPr lang="en-US" sz="2600" i="0" u="none" strike="noStrike" dirty="0">
                <a:effectLst/>
                <a:latin typeface="Google Sans"/>
              </a:rPr>
              <a:t> or PIK3CA-AKT-mTOR pathway alterations in ER+, HER2-negative </a:t>
            </a:r>
            <a:r>
              <a:rPr lang="en-US" sz="2600" dirty="0">
                <a:latin typeface="Google Sans"/>
              </a:rPr>
              <a:t>MBC</a:t>
            </a:r>
            <a:r>
              <a:rPr lang="en-US" sz="2600" i="0" u="none" strike="noStrike" dirty="0">
                <a:effectLst/>
                <a:latin typeface="Google Sans"/>
              </a:rPr>
              <a:t>.</a:t>
            </a:r>
          </a:p>
          <a:p>
            <a:pPr lvl="1"/>
            <a:endParaRPr lang="en-US" sz="2600" i="0" u="none" strike="noStrike" dirty="0">
              <a:effectLst/>
              <a:latin typeface="Google Sans"/>
            </a:endParaRPr>
          </a:p>
          <a:p>
            <a:pPr algn="l">
              <a:buFont typeface="Arial" panose="020B0604020202020204" pitchFamily="34" charset="0"/>
              <a:buChar char="•"/>
            </a:pPr>
            <a:r>
              <a:rPr lang="en-US" b="1" i="0" u="none" strike="noStrike" dirty="0">
                <a:solidFill>
                  <a:srgbClr val="FF0000"/>
                </a:solidFill>
                <a:effectLst/>
                <a:latin typeface="Google Sans"/>
              </a:rPr>
              <a:t>Consistency</a:t>
            </a:r>
            <a:r>
              <a:rPr lang="en-US" i="0" u="none" strike="noStrike" dirty="0">
                <a:solidFill>
                  <a:srgbClr val="FF0000"/>
                </a:solidFill>
                <a:effectLst/>
                <a:latin typeface="Google Sans"/>
              </a:rPr>
              <a:t>: </a:t>
            </a:r>
            <a:r>
              <a:rPr lang="en-US" b="0" i="0" u="none" strike="noStrike" dirty="0">
                <a:effectLst/>
                <a:latin typeface="Google Sans"/>
              </a:rPr>
              <a:t>The same imaging method should be used to monitor disease status, </a:t>
            </a:r>
          </a:p>
          <a:p>
            <a:pPr algn="l">
              <a:buFont typeface="Arial" panose="020B0604020202020204" pitchFamily="34" charset="0"/>
              <a:buChar char="•"/>
            </a:pPr>
            <a:endParaRPr lang="en-US" b="0" i="0" u="none" strike="noStrike" dirty="0">
              <a:effectLst/>
              <a:latin typeface="Google Sans"/>
            </a:endParaRPr>
          </a:p>
          <a:p>
            <a:pPr algn="l">
              <a:buFont typeface="Arial" panose="020B0604020202020204" pitchFamily="34" charset="0"/>
              <a:buChar char="•"/>
            </a:pPr>
            <a:r>
              <a:rPr lang="en-US" b="1" i="0" u="none" strike="noStrike" dirty="0">
                <a:solidFill>
                  <a:srgbClr val="FF0000"/>
                </a:solidFill>
                <a:effectLst/>
                <a:latin typeface="Google Sans"/>
              </a:rPr>
              <a:t>Frequency:</a:t>
            </a:r>
            <a:r>
              <a:rPr lang="en-US" b="1" i="0" u="none" strike="noStrike" dirty="0">
                <a:effectLst/>
                <a:latin typeface="Google Sans"/>
              </a:rPr>
              <a:t> </a:t>
            </a:r>
            <a:r>
              <a:rPr lang="en-US" i="0" u="none" strike="noStrike" dirty="0">
                <a:effectLst/>
                <a:latin typeface="Google Sans"/>
              </a:rPr>
              <a:t>Generally every 9-12 weeks, or every 24 weeks for more indolent disease</a:t>
            </a:r>
            <a:r>
              <a:rPr lang="en-US" dirty="0">
                <a:latin typeface="Google Sans"/>
              </a:rPr>
              <a:t>; in some cases, may be also used to monitor for toxicity (eg, CT chest for ILD due to T-DXd)</a:t>
            </a:r>
            <a:r>
              <a:rPr lang="en-US" i="0" u="none" strike="noStrike" dirty="0">
                <a:effectLst/>
                <a:latin typeface="Google Sans"/>
              </a:rPr>
              <a:t>  </a:t>
            </a:r>
          </a:p>
          <a:p>
            <a:endParaRPr lang="en-US" dirty="0"/>
          </a:p>
        </p:txBody>
      </p:sp>
    </p:spTree>
    <p:extLst>
      <p:ext uri="{BB962C8B-B14F-4D97-AF65-F5344CB8AC3E}">
        <p14:creationId xmlns:p14="http://schemas.microsoft.com/office/powerpoint/2010/main" val="231122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 calcmode="lin" valueType="num">
                                      <p:cBhvr additive="base">
                                        <p:cTn id="3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934CE3-440F-13B8-AE98-C483AB791A6C}"/>
              </a:ext>
            </a:extLst>
          </p:cNvPr>
          <p:cNvPicPr>
            <a:picLocks noChangeAspect="1"/>
          </p:cNvPicPr>
          <p:nvPr/>
        </p:nvPicPr>
        <p:blipFill>
          <a:blip r:embed="rId2"/>
          <a:stretch>
            <a:fillRect/>
          </a:stretch>
        </p:blipFill>
        <p:spPr>
          <a:xfrm>
            <a:off x="322580" y="327342"/>
            <a:ext cx="11546840" cy="6495098"/>
          </a:xfrm>
          <a:prstGeom prst="rect">
            <a:avLst/>
          </a:prstGeom>
        </p:spPr>
      </p:pic>
    </p:spTree>
    <p:extLst>
      <p:ext uri="{BB962C8B-B14F-4D97-AF65-F5344CB8AC3E}">
        <p14:creationId xmlns:p14="http://schemas.microsoft.com/office/powerpoint/2010/main" val="3517116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FAFC5B-1EDE-64B1-986E-35A1D26C565C}"/>
              </a:ext>
            </a:extLst>
          </p:cNvPr>
          <p:cNvPicPr>
            <a:picLocks noChangeAspect="1"/>
          </p:cNvPicPr>
          <p:nvPr/>
        </p:nvPicPr>
        <p:blipFill>
          <a:blip r:embed="rId2"/>
          <a:stretch>
            <a:fillRect/>
          </a:stretch>
        </p:blipFill>
        <p:spPr>
          <a:xfrm>
            <a:off x="152400" y="3123141"/>
            <a:ext cx="7409181" cy="3286330"/>
          </a:xfrm>
          <a:prstGeom prst="rect">
            <a:avLst/>
          </a:prstGeom>
        </p:spPr>
      </p:pic>
      <p:pic>
        <p:nvPicPr>
          <p:cNvPr id="6" name="Picture 5">
            <a:extLst>
              <a:ext uri="{FF2B5EF4-FFF2-40B4-BE49-F238E27FC236}">
                <a16:creationId xmlns:a16="http://schemas.microsoft.com/office/drawing/2014/main" id="{BD1101E0-AA0C-D561-C771-E44B549EFB18}"/>
              </a:ext>
            </a:extLst>
          </p:cNvPr>
          <p:cNvPicPr>
            <a:picLocks noChangeAspect="1"/>
          </p:cNvPicPr>
          <p:nvPr/>
        </p:nvPicPr>
        <p:blipFill>
          <a:blip r:embed="rId3"/>
          <a:stretch>
            <a:fillRect/>
          </a:stretch>
        </p:blipFill>
        <p:spPr>
          <a:xfrm>
            <a:off x="152400" y="578410"/>
            <a:ext cx="7409181" cy="2544731"/>
          </a:xfrm>
          <a:prstGeom prst="rect">
            <a:avLst/>
          </a:prstGeom>
        </p:spPr>
      </p:pic>
      <p:sp>
        <p:nvSpPr>
          <p:cNvPr id="7" name="TextBox 6">
            <a:extLst>
              <a:ext uri="{FF2B5EF4-FFF2-40B4-BE49-F238E27FC236}">
                <a16:creationId xmlns:a16="http://schemas.microsoft.com/office/drawing/2014/main" id="{8007C561-4712-7919-CBCC-AC901A248D7C}"/>
              </a:ext>
            </a:extLst>
          </p:cNvPr>
          <p:cNvSpPr txBox="1"/>
          <p:nvPr/>
        </p:nvSpPr>
        <p:spPr>
          <a:xfrm>
            <a:off x="7848600" y="6280983"/>
            <a:ext cx="38862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Bidard et al. NEJM 2025 (</a:t>
            </a:r>
            <a:r>
              <a:rPr lang="en-US" sz="1400" b="0" i="0" u="none" strike="noStrike" dirty="0">
                <a:solidFill>
                  <a:srgbClr val="4D8055"/>
                </a:solidFill>
                <a:effectLst/>
                <a:latin typeface="Arial" panose="020B0604020202020204" pitchFamily="34" charset="0"/>
                <a:cs typeface="Arial" panose="020B0604020202020204" pitchFamily="34" charset="0"/>
              </a:rPr>
              <a:t>PMID: 40454637)</a:t>
            </a:r>
            <a:endParaRPr lang="en-US" sz="1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16B6A36-4180-CE04-5AE3-1A6CDB7E16D6}"/>
              </a:ext>
            </a:extLst>
          </p:cNvPr>
          <p:cNvSpPr txBox="1"/>
          <p:nvPr/>
        </p:nvSpPr>
        <p:spPr>
          <a:xfrm>
            <a:off x="7696200" y="2133600"/>
            <a:ext cx="4343400" cy="1323439"/>
          </a:xfrm>
          <a:prstGeom prst="rect">
            <a:avLst/>
          </a:prstGeom>
          <a:noFill/>
        </p:spPr>
        <p:txBody>
          <a:bodyPr wrap="square" rtlCol="0">
            <a:spAutoFit/>
          </a:bodyPr>
          <a:lstStyle/>
          <a:p>
            <a:pPr algn="ctr"/>
            <a:r>
              <a:rPr lang="en-US" sz="2000" u="sng" dirty="0">
                <a:latin typeface="Arial" panose="020B0604020202020204" pitchFamily="34" charset="0"/>
                <a:cs typeface="Arial" panose="020B0604020202020204" pitchFamily="34" charset="0"/>
              </a:rPr>
              <a:t>SERENA 6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Screened: 3256</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Positive </a:t>
            </a:r>
            <a:r>
              <a:rPr lang="en-US" sz="2000" i="1" dirty="0">
                <a:latin typeface="Arial" panose="020B0604020202020204" pitchFamily="34" charset="0"/>
                <a:cs typeface="Arial" panose="020B0604020202020204" pitchFamily="34" charset="0"/>
              </a:rPr>
              <a:t>ESR1</a:t>
            </a:r>
            <a:r>
              <a:rPr lang="en-US" sz="2000" dirty="0">
                <a:latin typeface="Arial" panose="020B0604020202020204" pitchFamily="34" charset="0"/>
                <a:cs typeface="Arial" panose="020B0604020202020204" pitchFamily="34" charset="0"/>
              </a:rPr>
              <a:t> ctDNA: 548 (17%)</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Randomized: (10%)</a:t>
            </a:r>
          </a:p>
        </p:txBody>
      </p:sp>
    </p:spTree>
    <p:extLst>
      <p:ext uri="{BB962C8B-B14F-4D97-AF65-F5344CB8AC3E}">
        <p14:creationId xmlns:p14="http://schemas.microsoft.com/office/powerpoint/2010/main" val="2622504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63EBBB-4E59-9443-A440-6A1FFE0874B5}"/>
              </a:ext>
            </a:extLst>
          </p:cNvPr>
          <p:cNvSpPr>
            <a:spLocks noGrp="1"/>
          </p:cNvSpPr>
          <p:nvPr>
            <p:ph type="title"/>
          </p:nvPr>
        </p:nvSpPr>
        <p:spPr/>
        <p:txBody>
          <a:bodyPr/>
          <a:lstStyle/>
          <a:p>
            <a:r>
              <a:rPr lang="en-US" dirty="0"/>
              <a:t>Pathways</a:t>
            </a:r>
          </a:p>
        </p:txBody>
      </p:sp>
      <p:pic>
        <p:nvPicPr>
          <p:cNvPr id="5" name="Picture 4">
            <a:extLst>
              <a:ext uri="{FF2B5EF4-FFF2-40B4-BE49-F238E27FC236}">
                <a16:creationId xmlns:a16="http://schemas.microsoft.com/office/drawing/2014/main" id="{6EE0C9E5-A27D-423A-9A6A-BE60200CDC93}"/>
              </a:ext>
            </a:extLst>
          </p:cNvPr>
          <p:cNvPicPr>
            <a:picLocks noChangeAspect="1"/>
          </p:cNvPicPr>
          <p:nvPr/>
        </p:nvPicPr>
        <p:blipFill>
          <a:blip r:embed="rId2"/>
          <a:stretch>
            <a:fillRect/>
          </a:stretch>
        </p:blipFill>
        <p:spPr>
          <a:xfrm>
            <a:off x="3657600" y="1600200"/>
            <a:ext cx="5334000" cy="4806801"/>
          </a:xfrm>
          <a:prstGeom prst="rect">
            <a:avLst/>
          </a:prstGeom>
          <a:ln>
            <a:solidFill>
              <a:schemeClr val="tx1">
                <a:lumMod val="95000"/>
                <a:lumOff val="5000"/>
              </a:schemeClr>
            </a:solidFill>
          </a:ln>
        </p:spPr>
      </p:pic>
    </p:spTree>
    <p:extLst>
      <p:ext uri="{BB962C8B-B14F-4D97-AF65-F5344CB8AC3E}">
        <p14:creationId xmlns:p14="http://schemas.microsoft.com/office/powerpoint/2010/main" val="4093776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FBABC-3FA6-0A48-DB53-24974F6E703C}"/>
              </a:ext>
            </a:extLst>
          </p:cNvPr>
          <p:cNvSpPr>
            <a:spLocks noGrp="1"/>
          </p:cNvSpPr>
          <p:nvPr>
            <p:ph type="title"/>
          </p:nvPr>
        </p:nvSpPr>
        <p:spPr/>
        <p:txBody>
          <a:bodyPr/>
          <a:lstStyle/>
          <a:p>
            <a:r>
              <a:rPr lang="en-US" dirty="0"/>
              <a:t>Pathways</a:t>
            </a:r>
          </a:p>
        </p:txBody>
      </p:sp>
      <p:graphicFrame>
        <p:nvGraphicFramePr>
          <p:cNvPr id="5" name="Content Placeholder 4">
            <a:extLst>
              <a:ext uri="{FF2B5EF4-FFF2-40B4-BE49-F238E27FC236}">
                <a16:creationId xmlns:a16="http://schemas.microsoft.com/office/drawing/2014/main" id="{FC8975FC-C43E-C6B0-CF02-CB78427254FB}"/>
              </a:ext>
            </a:extLst>
          </p:cNvPr>
          <p:cNvGraphicFramePr>
            <a:graphicFrameLocks noGrp="1"/>
          </p:cNvGraphicFramePr>
          <p:nvPr>
            <p:ph idx="1"/>
            <p:extLst>
              <p:ext uri="{D42A27DB-BD31-4B8C-83A1-F6EECF244321}">
                <p14:modId xmlns:p14="http://schemas.microsoft.com/office/powerpoint/2010/main" val="3560884749"/>
              </p:ext>
            </p:extLst>
          </p:nvPr>
        </p:nvGraphicFramePr>
        <p:xfrm>
          <a:off x="152398" y="1271452"/>
          <a:ext cx="12039601" cy="5284478"/>
        </p:xfrm>
        <a:graphic>
          <a:graphicData uri="http://schemas.openxmlformats.org/drawingml/2006/table">
            <a:tbl>
              <a:tblPr firstRow="1" bandRow="1">
                <a:tableStyleId>{5940675A-B579-460E-94D1-54222C63F5DA}</a:tableStyleId>
              </a:tblPr>
              <a:tblGrid>
                <a:gridCol w="2315309">
                  <a:extLst>
                    <a:ext uri="{9D8B030D-6E8A-4147-A177-3AD203B41FA5}">
                      <a16:colId xmlns:a16="http://schemas.microsoft.com/office/drawing/2014/main" val="736391205"/>
                    </a:ext>
                  </a:extLst>
                </a:gridCol>
                <a:gridCol w="848946">
                  <a:extLst>
                    <a:ext uri="{9D8B030D-6E8A-4147-A177-3AD203B41FA5}">
                      <a16:colId xmlns:a16="http://schemas.microsoft.com/office/drawing/2014/main" val="1082340996"/>
                    </a:ext>
                  </a:extLst>
                </a:gridCol>
                <a:gridCol w="1003300">
                  <a:extLst>
                    <a:ext uri="{9D8B030D-6E8A-4147-A177-3AD203B41FA5}">
                      <a16:colId xmlns:a16="http://schemas.microsoft.com/office/drawing/2014/main" val="1458659163"/>
                    </a:ext>
                  </a:extLst>
                </a:gridCol>
                <a:gridCol w="926123">
                  <a:extLst>
                    <a:ext uri="{9D8B030D-6E8A-4147-A177-3AD203B41FA5}">
                      <a16:colId xmlns:a16="http://schemas.microsoft.com/office/drawing/2014/main" val="3778133115"/>
                    </a:ext>
                  </a:extLst>
                </a:gridCol>
                <a:gridCol w="1543539">
                  <a:extLst>
                    <a:ext uri="{9D8B030D-6E8A-4147-A177-3AD203B41FA5}">
                      <a16:colId xmlns:a16="http://schemas.microsoft.com/office/drawing/2014/main" val="2530043775"/>
                    </a:ext>
                  </a:extLst>
                </a:gridCol>
                <a:gridCol w="2083777">
                  <a:extLst>
                    <a:ext uri="{9D8B030D-6E8A-4147-A177-3AD203B41FA5}">
                      <a16:colId xmlns:a16="http://schemas.microsoft.com/office/drawing/2014/main" val="3872107783"/>
                    </a:ext>
                  </a:extLst>
                </a:gridCol>
                <a:gridCol w="3318607">
                  <a:extLst>
                    <a:ext uri="{9D8B030D-6E8A-4147-A177-3AD203B41FA5}">
                      <a16:colId xmlns:a16="http://schemas.microsoft.com/office/drawing/2014/main" val="676820322"/>
                    </a:ext>
                  </a:extLst>
                </a:gridCol>
              </a:tblGrid>
              <a:tr h="590558">
                <a:tc>
                  <a:txBody>
                    <a:bodyPr/>
                    <a:lstStyle/>
                    <a:p>
                      <a:r>
                        <a:rPr lang="en-US" sz="1600" dirty="0">
                          <a:latin typeface="Arial" panose="020B0604020202020204" pitchFamily="34" charset="0"/>
                          <a:cs typeface="Arial" panose="020B0604020202020204" pitchFamily="34" charset="0"/>
                        </a:rPr>
                        <a:t>  </a:t>
                      </a:r>
                    </a:p>
                  </a:txBody>
                  <a:tcPr/>
                </a:tc>
                <a:tc>
                  <a:txBody>
                    <a:bodyPr/>
                    <a:lstStyle/>
                    <a:p>
                      <a:pPr algn="ctr"/>
                      <a:r>
                        <a:rPr lang="en-US" sz="1600" b="1" dirty="0">
                          <a:solidFill>
                            <a:srgbClr val="C00000"/>
                          </a:solidFill>
                          <a:latin typeface="Arial" panose="020B0604020202020204" pitchFamily="34" charset="0"/>
                          <a:cs typeface="Arial" panose="020B0604020202020204" pitchFamily="34" charset="0"/>
                        </a:rPr>
                        <a:t>ORR</a:t>
                      </a:r>
                    </a:p>
                  </a:txBody>
                  <a:tcPr/>
                </a:tc>
                <a:tc>
                  <a:txBody>
                    <a:bodyPr/>
                    <a:lstStyle/>
                    <a:p>
                      <a:pPr algn="ctr"/>
                      <a:r>
                        <a:rPr lang="en-US" sz="1600" b="1" dirty="0">
                          <a:solidFill>
                            <a:srgbClr val="C00000"/>
                          </a:solidFill>
                          <a:latin typeface="Arial" panose="020B0604020202020204" pitchFamily="34" charset="0"/>
                          <a:cs typeface="Arial" panose="020B0604020202020204" pitchFamily="34" charset="0"/>
                        </a:rPr>
                        <a:t>PFS</a:t>
                      </a:r>
                    </a:p>
                  </a:txBody>
                  <a:tcPr/>
                </a:tc>
                <a:tc>
                  <a:txBody>
                    <a:bodyPr/>
                    <a:lstStyle/>
                    <a:p>
                      <a:pPr algn="ctr"/>
                      <a:r>
                        <a:rPr lang="en-US" sz="1600" b="1" dirty="0">
                          <a:solidFill>
                            <a:srgbClr val="C00000"/>
                          </a:solidFill>
                          <a:latin typeface="Arial" panose="020B0604020202020204" pitchFamily="34" charset="0"/>
                          <a:cs typeface="Arial" panose="020B0604020202020204" pitchFamily="34" charset="0"/>
                        </a:rPr>
                        <a:t>OS</a:t>
                      </a:r>
                    </a:p>
                  </a:txBody>
                  <a:tcPr/>
                </a:tc>
                <a:tc>
                  <a:txBody>
                    <a:bodyPr/>
                    <a:lstStyle/>
                    <a:p>
                      <a:pPr algn="ctr"/>
                      <a:r>
                        <a:rPr lang="en-US" sz="1600" b="1" dirty="0">
                          <a:solidFill>
                            <a:srgbClr val="C00000"/>
                          </a:solidFill>
                          <a:latin typeface="Arial" panose="020B0604020202020204" pitchFamily="34" charset="0"/>
                          <a:cs typeface="Arial" panose="020B0604020202020204" pitchFamily="34" charset="0"/>
                        </a:rPr>
                        <a:t>Biomarker</a:t>
                      </a:r>
                    </a:p>
                  </a:txBody>
                  <a:tcPr/>
                </a:tc>
                <a:tc>
                  <a:txBody>
                    <a:bodyPr/>
                    <a:lstStyle/>
                    <a:p>
                      <a:pPr algn="ctr"/>
                      <a:r>
                        <a:rPr lang="en-US" sz="1600" b="1" dirty="0">
                          <a:solidFill>
                            <a:srgbClr val="C00000"/>
                          </a:solidFill>
                          <a:latin typeface="Arial" panose="020B0604020202020204" pitchFamily="34" charset="0"/>
                          <a:cs typeface="Arial" panose="020B0604020202020204" pitchFamily="34" charset="0"/>
                        </a:rPr>
                        <a:t>Agents with </a:t>
                      </a:r>
                    </a:p>
                    <a:p>
                      <a:pPr algn="ctr"/>
                      <a:r>
                        <a:rPr lang="en-US" sz="1600" b="1" dirty="0">
                          <a:solidFill>
                            <a:srgbClr val="C00000"/>
                          </a:solidFill>
                          <a:latin typeface="Arial" panose="020B0604020202020204" pitchFamily="34" charset="0"/>
                          <a:cs typeface="Arial" panose="020B0604020202020204" pitchFamily="34" charset="0"/>
                        </a:rPr>
                        <a:t>OS Benefit</a:t>
                      </a:r>
                    </a:p>
                  </a:txBody>
                  <a:tcPr/>
                </a:tc>
                <a:tc>
                  <a:txBody>
                    <a:bodyPr/>
                    <a:lstStyle/>
                    <a:p>
                      <a:pPr algn="ctr"/>
                      <a:r>
                        <a:rPr lang="en-US" sz="1600" b="1" dirty="0">
                          <a:solidFill>
                            <a:srgbClr val="C00000"/>
                          </a:solidFill>
                          <a:latin typeface="Arial" panose="020B0604020202020204" pitchFamily="34" charset="0"/>
                          <a:cs typeface="Arial" panose="020B0604020202020204" pitchFamily="34" charset="0"/>
                        </a:rPr>
                        <a:t>Other</a:t>
                      </a:r>
                    </a:p>
                    <a:p>
                      <a:pPr algn="ctr"/>
                      <a:r>
                        <a:rPr lang="en-US" sz="1600" b="1" dirty="0">
                          <a:solidFill>
                            <a:srgbClr val="C00000"/>
                          </a:solidFill>
                          <a:latin typeface="Arial" panose="020B0604020202020204" pitchFamily="34" charset="0"/>
                          <a:cs typeface="Arial" panose="020B0604020202020204" pitchFamily="34" charset="0"/>
                        </a:rPr>
                        <a:t> Agents</a:t>
                      </a:r>
                    </a:p>
                  </a:txBody>
                  <a:tcPr/>
                </a:tc>
                <a:extLst>
                  <a:ext uri="{0D108BD9-81ED-4DB2-BD59-A6C34878D82A}">
                    <a16:rowId xmlns:a16="http://schemas.microsoft.com/office/drawing/2014/main" val="1139351781"/>
                  </a:ext>
                </a:extLst>
              </a:tr>
              <a:tr h="370840">
                <a:tc>
                  <a:txBody>
                    <a:bodyPr/>
                    <a:lstStyle/>
                    <a:p>
                      <a:pPr marL="285750" indent="-285750">
                        <a:buFont typeface="Wingdings" pitchFamily="2" charset="2"/>
                        <a:buChar char="ü"/>
                      </a:pPr>
                      <a:r>
                        <a:rPr lang="en-US" sz="1600" dirty="0">
                          <a:latin typeface="Arial" panose="020B0604020202020204" pitchFamily="34" charset="0"/>
                          <a:cs typeface="Arial" panose="020B0604020202020204" pitchFamily="34" charset="0"/>
                        </a:rPr>
                        <a:t>ER-mediated signaling</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ER+</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Tamoxifen</a:t>
                      </a:r>
                    </a:p>
                    <a:p>
                      <a:pPr marL="0" indent="0" algn="ctr">
                        <a:buFontTx/>
                        <a:buNone/>
                      </a:pPr>
                      <a:r>
                        <a:rPr lang="en-US" sz="1600" dirty="0">
                          <a:solidFill>
                            <a:schemeClr val="tx1"/>
                          </a:solidFill>
                          <a:latin typeface="Arial" panose="020B0604020202020204" pitchFamily="34" charset="0"/>
                          <a:cs typeface="Arial" panose="020B0604020202020204" pitchFamily="34" charset="0"/>
                        </a:rPr>
                        <a:t>Aromatase Inhibitors</a:t>
                      </a:r>
                    </a:p>
                  </a:txBody>
                  <a:tcPr/>
                </a:tc>
                <a:tc>
                  <a:txBody>
                    <a:bodyPr/>
                    <a:lstStyle/>
                    <a:p>
                      <a:pPr marL="0" indent="0" algn="ctr">
                        <a:buFontTx/>
                        <a:buNone/>
                      </a:pPr>
                      <a:r>
                        <a:rPr lang="en-US" sz="1600" i="1" dirty="0">
                          <a:solidFill>
                            <a:srgbClr val="FF0000"/>
                          </a:solidFill>
                          <a:latin typeface="Arial" panose="020B0604020202020204" pitchFamily="34" charset="0"/>
                          <a:cs typeface="Arial" panose="020B0604020202020204" pitchFamily="34" charset="0"/>
                        </a:rPr>
                        <a:t>ESR1</a:t>
                      </a:r>
                      <a:r>
                        <a:rPr lang="en-US" sz="1600" dirty="0">
                          <a:solidFill>
                            <a:srgbClr val="FF0000"/>
                          </a:solidFill>
                          <a:latin typeface="Arial" panose="020B0604020202020204" pitchFamily="34" charset="0"/>
                          <a:cs typeface="Arial" panose="020B0604020202020204" pitchFamily="34" charset="0"/>
                        </a:rPr>
                        <a:t> mutant:</a:t>
                      </a:r>
                    </a:p>
                    <a:p>
                      <a:pPr marL="0" indent="0" algn="ctr">
                        <a:buFontTx/>
                        <a:buNone/>
                      </a:pPr>
                      <a:r>
                        <a:rPr lang="en-US" sz="1600" dirty="0">
                          <a:solidFill>
                            <a:schemeClr val="tx1"/>
                          </a:solidFill>
                          <a:latin typeface="Arial" panose="020B0604020202020204" pitchFamily="34" charset="0"/>
                          <a:cs typeface="Arial" panose="020B0604020202020204" pitchFamily="34" charset="0"/>
                        </a:rPr>
                        <a:t>Elacestrant, Imlunestrant </a:t>
                      </a:r>
                    </a:p>
                  </a:txBody>
                  <a:tcPr/>
                </a:tc>
                <a:extLst>
                  <a:ext uri="{0D108BD9-81ED-4DB2-BD59-A6C34878D82A}">
                    <a16:rowId xmlns:a16="http://schemas.microsoft.com/office/drawing/2014/main" val="1344023028"/>
                  </a:ext>
                </a:extLst>
              </a:tr>
              <a:tr h="370840">
                <a:tc>
                  <a:txBody>
                    <a:bodyPr/>
                    <a:lstStyle/>
                    <a:p>
                      <a:pPr marL="285750" indent="-285750">
                        <a:buFont typeface="Wingdings" pitchFamily="2" charset="2"/>
                        <a:buChar char="ü"/>
                      </a:pPr>
                      <a:r>
                        <a:rPr lang="en-US" sz="1600" dirty="0">
                          <a:latin typeface="Arial" panose="020B0604020202020204" pitchFamily="34" charset="0"/>
                          <a:cs typeface="Arial" panose="020B0604020202020204" pitchFamily="34" charset="0"/>
                        </a:rPr>
                        <a:t>CDK4/6-mediated signaling</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ER+</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Ribociclib</a:t>
                      </a:r>
                    </a:p>
                    <a:p>
                      <a:pPr marL="0" indent="0" algn="ctr">
                        <a:buFontTx/>
                        <a:buNone/>
                      </a:pPr>
                      <a:r>
                        <a:rPr lang="en-US" sz="1600" dirty="0">
                          <a:solidFill>
                            <a:schemeClr val="tx1"/>
                          </a:solidFill>
                          <a:latin typeface="Arial" panose="020B0604020202020204" pitchFamily="34" charset="0"/>
                          <a:cs typeface="Arial" panose="020B0604020202020204" pitchFamily="34" charset="0"/>
                        </a:rPr>
                        <a:t>Abemaciclib</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Palbociclib</a:t>
                      </a:r>
                    </a:p>
                  </a:txBody>
                  <a:tcPr/>
                </a:tc>
                <a:extLst>
                  <a:ext uri="{0D108BD9-81ED-4DB2-BD59-A6C34878D82A}">
                    <a16:rowId xmlns:a16="http://schemas.microsoft.com/office/drawing/2014/main" val="4038041147"/>
                  </a:ext>
                </a:extLst>
              </a:tr>
              <a:tr h="370840">
                <a:tc>
                  <a:txBody>
                    <a:bodyPr/>
                    <a:lstStyle/>
                    <a:p>
                      <a:pPr marL="285750" indent="-285750">
                        <a:buFont typeface="Wingdings" pitchFamily="2" charset="2"/>
                        <a:buChar char="ü"/>
                      </a:pPr>
                      <a:r>
                        <a:rPr lang="en-US" sz="1600" dirty="0">
                          <a:latin typeface="Arial" panose="020B0604020202020204" pitchFamily="34" charset="0"/>
                          <a:cs typeface="Arial" panose="020B0604020202020204" pitchFamily="34" charset="0"/>
                        </a:rPr>
                        <a:t>PI3K/AKT/mTOR signaling</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txBody>
                  <a:tcPr/>
                </a:tc>
                <a:tc>
                  <a:txBody>
                    <a:bodyPr/>
                    <a:lstStyle/>
                    <a:p>
                      <a:pPr marL="0" indent="0" algn="ctr">
                        <a:buFontTx/>
                        <a:buNone/>
                      </a:pPr>
                      <a:endParaRPr lang="en-US" sz="1600" dirty="0">
                        <a:solidFill>
                          <a:schemeClr val="tx1"/>
                        </a:solidFill>
                        <a:latin typeface="Arial" panose="020B0604020202020204" pitchFamily="34" charset="0"/>
                        <a:cs typeface="Arial" panose="020B0604020202020204" pitchFamily="34" charset="0"/>
                      </a:endParaRP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PIK3CA pathway</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Inavolisib</a:t>
                      </a:r>
                    </a:p>
                  </a:txBody>
                  <a:tcPr/>
                </a:tc>
                <a:tc>
                  <a:txBody>
                    <a:bodyPr/>
                    <a:lstStyle/>
                    <a:p>
                      <a:pPr marL="0" indent="0" algn="ctr">
                        <a:buFontTx/>
                        <a:buNone/>
                      </a:pPr>
                      <a:r>
                        <a:rPr lang="en-US" sz="1600" i="1" dirty="0">
                          <a:solidFill>
                            <a:srgbClr val="FF0000"/>
                          </a:solidFill>
                          <a:latin typeface="Arial" panose="020B0604020202020204" pitchFamily="34" charset="0"/>
                          <a:cs typeface="Arial" panose="020B0604020202020204" pitchFamily="34" charset="0"/>
                        </a:rPr>
                        <a:t>PIK3CA</a:t>
                      </a:r>
                      <a:r>
                        <a:rPr lang="en-US" sz="1600" dirty="0">
                          <a:solidFill>
                            <a:srgbClr val="FF0000"/>
                          </a:solidFill>
                          <a:latin typeface="Arial" panose="020B0604020202020204" pitchFamily="34" charset="0"/>
                          <a:cs typeface="Arial" panose="020B0604020202020204" pitchFamily="34" charset="0"/>
                        </a:rPr>
                        <a:t> pathway alteration: </a:t>
                      </a:r>
                    </a:p>
                    <a:p>
                      <a:pPr marL="0" indent="0" algn="ctr">
                        <a:buFontTx/>
                        <a:buNone/>
                      </a:pPr>
                      <a:r>
                        <a:rPr lang="en-US" sz="1600" dirty="0">
                          <a:solidFill>
                            <a:schemeClr val="tx1"/>
                          </a:solidFill>
                          <a:latin typeface="Arial" panose="020B0604020202020204" pitchFamily="34" charset="0"/>
                          <a:cs typeface="Arial" panose="020B0604020202020204" pitchFamily="34" charset="0"/>
                        </a:rPr>
                        <a:t>Alpelisib, Inavolisib, Capivasertib </a:t>
                      </a:r>
                      <a:r>
                        <a:rPr lang="en-US" sz="1600" dirty="0">
                          <a:solidFill>
                            <a:srgbClr val="FF0000"/>
                          </a:solidFill>
                          <a:latin typeface="Arial" panose="020B0604020202020204" pitchFamily="34" charset="0"/>
                          <a:cs typeface="Arial" panose="020B0604020202020204" pitchFamily="34" charset="0"/>
                        </a:rPr>
                        <a:t>No </a:t>
                      </a:r>
                      <a:r>
                        <a:rPr lang="en-US" sz="1600" i="1" dirty="0">
                          <a:solidFill>
                            <a:srgbClr val="FF0000"/>
                          </a:solidFill>
                          <a:latin typeface="Arial" panose="020B0604020202020204" pitchFamily="34" charset="0"/>
                          <a:cs typeface="Arial" panose="020B0604020202020204" pitchFamily="34" charset="0"/>
                        </a:rPr>
                        <a:t>PIK3CA</a:t>
                      </a:r>
                      <a:r>
                        <a:rPr lang="en-US" sz="1600" dirty="0">
                          <a:solidFill>
                            <a:srgbClr val="FF0000"/>
                          </a:solidFill>
                          <a:latin typeface="Arial" panose="020B0604020202020204" pitchFamily="34" charset="0"/>
                          <a:cs typeface="Arial" panose="020B0604020202020204" pitchFamily="34" charset="0"/>
                        </a:rPr>
                        <a:t> pathway alteration:</a:t>
                      </a:r>
                    </a:p>
                    <a:p>
                      <a:pPr marL="0" indent="0" algn="ctr">
                        <a:buFontTx/>
                        <a:buNone/>
                      </a:pPr>
                      <a:r>
                        <a:rPr lang="en-US" sz="1600" dirty="0">
                          <a:solidFill>
                            <a:schemeClr val="tx1"/>
                          </a:solidFill>
                          <a:latin typeface="Arial" panose="020B0604020202020204" pitchFamily="34" charset="0"/>
                          <a:cs typeface="Arial" panose="020B0604020202020204" pitchFamily="34" charset="0"/>
                        </a:rPr>
                        <a:t>Everolimus, Gedatolisib</a:t>
                      </a:r>
                    </a:p>
                  </a:txBody>
                  <a:tcPr/>
                </a:tc>
                <a:extLst>
                  <a:ext uri="{0D108BD9-81ED-4DB2-BD59-A6C34878D82A}">
                    <a16:rowId xmlns:a16="http://schemas.microsoft.com/office/drawing/2014/main" val="3479715987"/>
                  </a:ext>
                </a:extLst>
              </a:tr>
              <a:tr h="452120">
                <a:tc>
                  <a:txBody>
                    <a:bodyPr/>
                    <a:lstStyle/>
                    <a:p>
                      <a:pPr marL="285750" indent="-285750">
                        <a:buFont typeface="Wingdings" pitchFamily="2" charset="2"/>
                        <a:buChar char="ü"/>
                      </a:pPr>
                      <a:r>
                        <a:rPr lang="en-US" sz="1600" dirty="0">
                          <a:latin typeface="Arial" panose="020B0604020202020204" pitchFamily="34" charset="0"/>
                          <a:cs typeface="Arial" panose="020B0604020202020204" pitchFamily="34" charset="0"/>
                        </a:rPr>
                        <a:t>Immune checkpoints</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CPS</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Pembrolizumab</a:t>
                      </a:r>
                    </a:p>
                  </a:txBody>
                  <a:tcPr/>
                </a:tc>
                <a:tc>
                  <a:txBody>
                    <a:bodyPr/>
                    <a:lstStyle/>
                    <a:p>
                      <a:pPr marL="0" indent="0" algn="ctr">
                        <a:buFontTx/>
                        <a:buNone/>
                      </a:pPr>
                      <a:endParaRPr lang="en-US" sz="16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88135723"/>
                  </a:ext>
                </a:extLst>
              </a:tr>
              <a:tr h="452120">
                <a:tc>
                  <a:txBody>
                    <a:bodyPr/>
                    <a:lstStyle/>
                    <a:p>
                      <a:pPr marL="285750" indent="-285750">
                        <a:buFont typeface="Wingdings" pitchFamily="2" charset="2"/>
                        <a:buChar char="ü"/>
                      </a:pPr>
                      <a:r>
                        <a:rPr lang="en-US" sz="1600" dirty="0">
                          <a:latin typeface="Arial" panose="020B0604020202020204" pitchFamily="34" charset="0"/>
                          <a:cs typeface="Arial" panose="020B0604020202020204" pitchFamily="34" charset="0"/>
                        </a:rPr>
                        <a:t>DNA repair</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txBody>
                  <a:tcPr/>
                </a:tc>
                <a:tc>
                  <a:txBody>
                    <a:bodyPr/>
                    <a:lstStyle/>
                    <a:p>
                      <a:pPr marL="0" indent="0" algn="ctr">
                        <a:buFontTx/>
                        <a:buNone/>
                      </a:pPr>
                      <a:endParaRPr lang="en-US" sz="1600" dirty="0">
                        <a:solidFill>
                          <a:schemeClr val="tx1"/>
                        </a:solidFill>
                        <a:latin typeface="Arial" panose="020B0604020202020204" pitchFamily="34" charset="0"/>
                        <a:cs typeface="Arial" panose="020B0604020202020204" pitchFamily="34" charset="0"/>
                      </a:endParaRPr>
                    </a:p>
                  </a:txBody>
                  <a:tcPr/>
                </a:tc>
                <a:tc>
                  <a:txBody>
                    <a:bodyPr/>
                    <a:lstStyle/>
                    <a:p>
                      <a:pPr marL="0" indent="0" algn="ctr">
                        <a:buFontTx/>
                        <a:buNone/>
                      </a:pPr>
                      <a:r>
                        <a:rPr lang="en-US" sz="1600" dirty="0">
                          <a:solidFill>
                            <a:schemeClr val="tx1"/>
                          </a:solidFill>
                          <a:latin typeface="Arial" panose="020B0604020202020204" pitchFamily="34" charset="0"/>
                          <a:cs typeface="Arial" panose="020B0604020202020204" pitchFamily="34" charset="0"/>
                        </a:rPr>
                        <a:t>Germline BRCA </a:t>
                      </a:r>
                    </a:p>
                  </a:txBody>
                  <a:tcPr/>
                </a:tc>
                <a:tc>
                  <a:txBody>
                    <a:bodyPr/>
                    <a:lstStyle/>
                    <a:p>
                      <a:pPr marL="0" indent="0" algn="ctr">
                        <a:buFontTx/>
                        <a:buNone/>
                      </a:pPr>
                      <a:endParaRPr lang="en-US" sz="16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Olaparib, Talazoparib</a:t>
                      </a:r>
                    </a:p>
                  </a:txBody>
                  <a:tcPr/>
                </a:tc>
                <a:extLst>
                  <a:ext uri="{0D108BD9-81ED-4DB2-BD59-A6C34878D82A}">
                    <a16:rowId xmlns:a16="http://schemas.microsoft.com/office/drawing/2014/main" val="1175164748"/>
                  </a:ext>
                </a:extLst>
              </a:tr>
              <a:tr h="452120">
                <a:tc>
                  <a:txBody>
                    <a:bodyPr/>
                    <a:lstStyle/>
                    <a:p>
                      <a:pPr marL="285750" indent="-285750">
                        <a:buFont typeface="Wingdings" pitchFamily="2" charset="2"/>
                        <a:buChar char="ü"/>
                      </a:pPr>
                      <a:r>
                        <a:rPr lang="en-US" sz="1600" dirty="0">
                          <a:latin typeface="Arial" panose="020B0604020202020204" pitchFamily="34" charset="0"/>
                          <a:cs typeface="Arial" panose="020B0604020202020204" pitchFamily="34" charset="0"/>
                        </a:rPr>
                        <a:t>Few/rare alterations</a:t>
                      </a:r>
                    </a:p>
                    <a:p>
                      <a:pPr marL="742950" lvl="1" indent="-285750">
                        <a:buFont typeface="Wingdings" pitchFamily="2" charset="2"/>
                        <a:buChar char="ü"/>
                      </a:pPr>
                      <a:r>
                        <a:rPr lang="en-US" sz="1600" dirty="0">
                          <a:latin typeface="Arial" panose="020B0604020202020204" pitchFamily="34" charset="0"/>
                          <a:cs typeface="Arial" panose="020B0604020202020204" pitchFamily="34" charset="0"/>
                        </a:rPr>
                        <a:t>NTRK fusions (secretory)</a:t>
                      </a:r>
                    </a:p>
                    <a:p>
                      <a:pPr marL="742950" lvl="1" indent="-285750">
                        <a:buFont typeface="Wingdings" pitchFamily="2" charset="2"/>
                        <a:buChar char="ü"/>
                      </a:pPr>
                      <a:r>
                        <a:rPr lang="en-US" sz="1600" dirty="0">
                          <a:latin typeface="Arial" panose="020B0604020202020204" pitchFamily="34" charset="0"/>
                          <a:cs typeface="Arial" panose="020B0604020202020204" pitchFamily="34" charset="0"/>
                        </a:rPr>
                        <a:t>HER2 (lobular)</a:t>
                      </a:r>
                    </a:p>
                    <a:p>
                      <a:pPr marL="742950" lvl="1" indent="-285750">
                        <a:buFont typeface="Wingdings" pitchFamily="2" charset="2"/>
                        <a:buChar char="ü"/>
                      </a:pPr>
                      <a:r>
                        <a:rPr lang="en-US" sz="1600" dirty="0">
                          <a:latin typeface="Arial" panose="020B0604020202020204" pitchFamily="34" charset="0"/>
                          <a:cs typeface="Arial" panose="020B0604020202020204" pitchFamily="34" charset="0"/>
                        </a:rPr>
                        <a:t>dMMR/MSI-H</a:t>
                      </a:r>
                    </a:p>
                  </a:txBody>
                  <a:tcPr/>
                </a:tc>
                <a:tc>
                  <a:txBody>
                    <a:bodyPr/>
                    <a:lstStyle/>
                    <a:p>
                      <a:pPr marL="0" indent="0" algn="ctr">
                        <a:buFontTx/>
                        <a:buNone/>
                      </a:pPr>
                      <a:endParaRPr lang="en-US" sz="1600" dirty="0">
                        <a:solidFill>
                          <a:schemeClr val="tx1"/>
                        </a:solidFill>
                        <a:latin typeface="Arial" panose="020B0604020202020204" pitchFamily="34" charset="0"/>
                        <a:cs typeface="Arial" panose="020B0604020202020204" pitchFamily="34" charset="0"/>
                      </a:endParaRPr>
                    </a:p>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txBody>
                  <a:tcPr/>
                </a:tc>
                <a:tc>
                  <a:txBody>
                    <a:bodyPr/>
                    <a:lstStyle/>
                    <a:p>
                      <a:pPr marL="0" indent="0" algn="ctr">
                        <a:buFontTx/>
                        <a:buNone/>
                      </a:pPr>
                      <a:endParaRPr lang="en-US" sz="1600" dirty="0">
                        <a:solidFill>
                          <a:schemeClr val="tx1"/>
                        </a:solidFill>
                        <a:latin typeface="Arial" panose="020B0604020202020204" pitchFamily="34" charset="0"/>
                        <a:cs typeface="Arial" panose="020B0604020202020204" pitchFamily="34" charset="0"/>
                      </a:endParaRPr>
                    </a:p>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p>
                      <a:pPr marL="0" indent="0" algn="ctr">
                        <a:buFontTx/>
                        <a:buNone/>
                      </a:pPr>
                      <a:r>
                        <a:rPr lang="en-US" sz="1600" dirty="0">
                          <a:solidFill>
                            <a:schemeClr val="tx1"/>
                          </a:solidFill>
                          <a:latin typeface="Arial" panose="020B0604020202020204" pitchFamily="34" charset="0"/>
                          <a:cs typeface="Arial" panose="020B0604020202020204" pitchFamily="34" charset="0"/>
                        </a:rPr>
                        <a:t>X</a:t>
                      </a:r>
                    </a:p>
                  </a:txBody>
                  <a:tcPr/>
                </a:tc>
                <a:tc>
                  <a:txBody>
                    <a:bodyPr/>
                    <a:lstStyle/>
                    <a:p>
                      <a:pPr marL="0" indent="0" algn="ctr">
                        <a:buFontTx/>
                        <a:buNone/>
                      </a:pPr>
                      <a:endParaRPr lang="en-US" sz="1600" dirty="0">
                        <a:solidFill>
                          <a:schemeClr val="tx1"/>
                        </a:solidFill>
                        <a:latin typeface="Arial" panose="020B0604020202020204" pitchFamily="34" charset="0"/>
                        <a:cs typeface="Arial" panose="020B0604020202020204" pitchFamily="34" charset="0"/>
                      </a:endParaRPr>
                    </a:p>
                  </a:txBody>
                  <a:tcPr/>
                </a:tc>
                <a:tc>
                  <a:txBody>
                    <a:bodyPr/>
                    <a:lstStyle/>
                    <a:p>
                      <a:pPr marL="0" indent="0" algn="ctr">
                        <a:buFontTx/>
                        <a:buNone/>
                      </a:pPr>
                      <a:endParaRPr lang="en-US" sz="1600" dirty="0">
                        <a:solidFill>
                          <a:schemeClr val="tx1"/>
                        </a:solidFill>
                        <a:latin typeface="Arial" panose="020B0604020202020204" pitchFamily="34" charset="0"/>
                        <a:cs typeface="Arial" panose="020B0604020202020204" pitchFamily="34" charset="0"/>
                      </a:endParaRPr>
                    </a:p>
                    <a:p>
                      <a:pPr marL="0" indent="0" algn="ctr">
                        <a:buFontTx/>
                        <a:buNone/>
                      </a:pPr>
                      <a:endParaRPr lang="en-US" sz="1600" dirty="0">
                        <a:solidFill>
                          <a:schemeClr val="tx1"/>
                        </a:solidFill>
                        <a:latin typeface="Arial" panose="020B0604020202020204" pitchFamily="34" charset="0"/>
                        <a:cs typeface="Arial" panose="020B0604020202020204" pitchFamily="34" charset="0"/>
                      </a:endParaRPr>
                    </a:p>
                    <a:p>
                      <a:pPr marL="0" indent="0" algn="ctr">
                        <a:buFontTx/>
                        <a:buNone/>
                      </a:pPr>
                      <a:r>
                        <a:rPr lang="en-US" sz="1600" dirty="0">
                          <a:solidFill>
                            <a:schemeClr val="tx1"/>
                          </a:solidFill>
                          <a:latin typeface="Arial" panose="020B0604020202020204" pitchFamily="34" charset="0"/>
                          <a:cs typeface="Arial" panose="020B0604020202020204" pitchFamily="34" charset="0"/>
                        </a:rPr>
                        <a:t>NGS </a:t>
                      </a:r>
                    </a:p>
                  </a:txBody>
                  <a:tcPr/>
                </a:tc>
                <a:tc>
                  <a:txBody>
                    <a:bodyPr/>
                    <a:lstStyle/>
                    <a:p>
                      <a:pPr marL="0" indent="0" algn="ctr">
                        <a:buFontTx/>
                        <a:buNone/>
                      </a:pPr>
                      <a:endParaRPr lang="en-US" sz="16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Entrectinib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Neratinib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Pembrolizumab</a:t>
                      </a:r>
                    </a:p>
                  </a:txBody>
                  <a:tcPr/>
                </a:tc>
                <a:extLst>
                  <a:ext uri="{0D108BD9-81ED-4DB2-BD59-A6C34878D82A}">
                    <a16:rowId xmlns:a16="http://schemas.microsoft.com/office/drawing/2014/main" val="1431970148"/>
                  </a:ext>
                </a:extLst>
              </a:tr>
            </a:tbl>
          </a:graphicData>
        </a:graphic>
      </p:graphicFrame>
      <p:sp>
        <p:nvSpPr>
          <p:cNvPr id="3" name="Rectangle 2">
            <a:extLst>
              <a:ext uri="{FF2B5EF4-FFF2-40B4-BE49-F238E27FC236}">
                <a16:creationId xmlns:a16="http://schemas.microsoft.com/office/drawing/2014/main" id="{378FD627-9338-07BE-A84E-CB59C2D8AC93}"/>
              </a:ext>
            </a:extLst>
          </p:cNvPr>
          <p:cNvSpPr/>
          <p:nvPr/>
        </p:nvSpPr>
        <p:spPr>
          <a:xfrm>
            <a:off x="1676400" y="76200"/>
            <a:ext cx="1219200" cy="228600"/>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4025" indent="3175" algn="l" rtl="0" eaLnBrk="0" fontAlgn="base" hangingPunct="0">
              <a:spcBef>
                <a:spcPct val="0"/>
              </a:spcBef>
              <a:spcAft>
                <a:spcPct val="0"/>
              </a:spcAft>
              <a:defRPr sz="2400" kern="1200">
                <a:solidFill>
                  <a:schemeClr val="lt1"/>
                </a:solidFill>
                <a:latin typeface="+mn-lt"/>
                <a:ea typeface="+mn-ea"/>
                <a:cs typeface="+mn-cs"/>
              </a:defRPr>
            </a:lvl2pPr>
            <a:lvl3pPr marL="911225" indent="3175" algn="l" rtl="0" eaLnBrk="0" fontAlgn="base" hangingPunct="0">
              <a:spcBef>
                <a:spcPct val="0"/>
              </a:spcBef>
              <a:spcAft>
                <a:spcPct val="0"/>
              </a:spcAft>
              <a:defRPr sz="2400" kern="1200">
                <a:solidFill>
                  <a:schemeClr val="lt1"/>
                </a:solidFill>
                <a:latin typeface="+mn-lt"/>
                <a:ea typeface="+mn-ea"/>
                <a:cs typeface="+mn-cs"/>
              </a:defRPr>
            </a:lvl3pPr>
            <a:lvl4pPr marL="1368425" indent="3175" algn="l" rtl="0" eaLnBrk="0" fontAlgn="base" hangingPunct="0">
              <a:spcBef>
                <a:spcPct val="0"/>
              </a:spcBef>
              <a:spcAft>
                <a:spcPct val="0"/>
              </a:spcAft>
              <a:defRPr sz="2400" kern="1200">
                <a:solidFill>
                  <a:schemeClr val="lt1"/>
                </a:solidFill>
                <a:latin typeface="+mn-lt"/>
                <a:ea typeface="+mn-ea"/>
                <a:cs typeface="+mn-cs"/>
              </a:defRPr>
            </a:lvl4pPr>
            <a:lvl5pPr marL="1825625" indent="3175"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933904346"/>
      </p:ext>
    </p:extLst>
  </p:cSld>
  <p:clrMapOvr>
    <a:masterClrMapping/>
  </p:clrMapOvr>
</p:sld>
</file>

<file path=ppt/theme/theme1.xml><?xml version="1.0" encoding="utf-8"?>
<a:theme xmlns:a="http://schemas.openxmlformats.org/drawingml/2006/main" name="CVOX-16010 Fitz_DT7">
  <a:themeElements>
    <a:clrScheme name="CVOX-16010 Fitz_DT7 15">
      <a:dk1>
        <a:srgbClr val="757575"/>
      </a:dk1>
      <a:lt1>
        <a:srgbClr val="FFFFFF"/>
      </a:lt1>
      <a:dk2>
        <a:srgbClr val="000066"/>
      </a:dk2>
      <a:lt2>
        <a:srgbClr val="FFFF00"/>
      </a:lt2>
      <a:accent1>
        <a:srgbClr val="0066FF"/>
      </a:accent1>
      <a:accent2>
        <a:srgbClr val="FFCC00"/>
      </a:accent2>
      <a:accent3>
        <a:srgbClr val="AAAAB8"/>
      </a:accent3>
      <a:accent4>
        <a:srgbClr val="DADADA"/>
      </a:accent4>
      <a:accent5>
        <a:srgbClr val="AAB8FF"/>
      </a:accent5>
      <a:accent6>
        <a:srgbClr val="E7B900"/>
      </a:accent6>
      <a:hlink>
        <a:srgbClr val="2C9424"/>
      </a:hlink>
      <a:folHlink>
        <a:srgbClr val="FF9900"/>
      </a:folHlink>
    </a:clrScheme>
    <a:fontScheme name="CVOX-16010 Fitz_DT7">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VOX-16010 Fitz_DT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VOX-16010 Fitz_DT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VOX-16010 Fitz_DT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VOX-16010 Fitz_DT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VOX-16010 Fitz_DT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VOX-16010 Fitz_DT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VOX-16010 Fitz_DT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VOX-16010 Fitz_DT7 8">
        <a:dk1>
          <a:srgbClr val="000000"/>
        </a:dk1>
        <a:lt1>
          <a:srgbClr val="FFFFFF"/>
        </a:lt1>
        <a:dk2>
          <a:srgbClr val="44BEBE"/>
        </a:dk2>
        <a:lt2>
          <a:srgbClr val="008080"/>
        </a:lt2>
        <a:accent1>
          <a:srgbClr val="BFFC44"/>
        </a:accent1>
        <a:accent2>
          <a:srgbClr val="BCBCBC"/>
        </a:accent2>
        <a:accent3>
          <a:srgbClr val="FFFFFF"/>
        </a:accent3>
        <a:accent4>
          <a:srgbClr val="000000"/>
        </a:accent4>
        <a:accent5>
          <a:srgbClr val="DCFDB0"/>
        </a:accent5>
        <a:accent6>
          <a:srgbClr val="AAAAAA"/>
        </a:accent6>
        <a:hlink>
          <a:srgbClr val="EBEBEB"/>
        </a:hlink>
        <a:folHlink>
          <a:srgbClr val="000C28"/>
        </a:folHlink>
      </a:clrScheme>
      <a:clrMap bg1="lt1" tx1="dk1" bg2="lt2" tx2="dk2" accent1="accent1" accent2="accent2" accent3="accent3" accent4="accent4" accent5="accent5" accent6="accent6" hlink="hlink" folHlink="folHlink"/>
    </a:extraClrScheme>
    <a:extraClrScheme>
      <a:clrScheme name="CVOX-16010 Fitz_DT7 9">
        <a:dk1>
          <a:srgbClr val="008080"/>
        </a:dk1>
        <a:lt1>
          <a:srgbClr val="FFFFFF"/>
        </a:lt1>
        <a:dk2>
          <a:srgbClr val="000C28"/>
        </a:dk2>
        <a:lt2>
          <a:srgbClr val="44BEBE"/>
        </a:lt2>
        <a:accent1>
          <a:srgbClr val="BFFC44"/>
        </a:accent1>
        <a:accent2>
          <a:srgbClr val="BCBCBC"/>
        </a:accent2>
        <a:accent3>
          <a:srgbClr val="AAAAAC"/>
        </a:accent3>
        <a:accent4>
          <a:srgbClr val="DADADA"/>
        </a:accent4>
        <a:accent5>
          <a:srgbClr val="DCFDB0"/>
        </a:accent5>
        <a:accent6>
          <a:srgbClr val="AAAAAA"/>
        </a:accent6>
        <a:hlink>
          <a:srgbClr val="EBEBEB"/>
        </a:hlink>
        <a:folHlink>
          <a:srgbClr val="000C28"/>
        </a:folHlink>
      </a:clrScheme>
      <a:clrMap bg1="dk2" tx1="lt1" bg2="dk1" tx2="lt2" accent1="accent1" accent2="accent2" accent3="accent3" accent4="accent4" accent5="accent5" accent6="accent6" hlink="hlink" folHlink="folHlink"/>
    </a:extraClrScheme>
    <a:extraClrScheme>
      <a:clrScheme name="CVOX-16010 Fitz_DT7 10">
        <a:dk1>
          <a:srgbClr val="FFFFFF"/>
        </a:dk1>
        <a:lt1>
          <a:srgbClr val="FFFFFF"/>
        </a:lt1>
        <a:dk2>
          <a:srgbClr val="44BEBE"/>
        </a:dk2>
        <a:lt2>
          <a:srgbClr val="008080"/>
        </a:lt2>
        <a:accent1>
          <a:srgbClr val="BFFC44"/>
        </a:accent1>
        <a:accent2>
          <a:srgbClr val="BCBCBC"/>
        </a:accent2>
        <a:accent3>
          <a:srgbClr val="FFFFFF"/>
        </a:accent3>
        <a:accent4>
          <a:srgbClr val="DADADA"/>
        </a:accent4>
        <a:accent5>
          <a:srgbClr val="DCFDB0"/>
        </a:accent5>
        <a:accent6>
          <a:srgbClr val="AAAAAA"/>
        </a:accent6>
        <a:hlink>
          <a:srgbClr val="EBEBEB"/>
        </a:hlink>
        <a:folHlink>
          <a:srgbClr val="000C28"/>
        </a:folHlink>
      </a:clrScheme>
      <a:clrMap bg1="lt1" tx1="dk1" bg2="lt2" tx2="dk2" accent1="accent1" accent2="accent2" accent3="accent3" accent4="accent4" accent5="accent5" accent6="accent6" hlink="hlink" folHlink="folHlink"/>
    </a:extraClrScheme>
    <a:extraClrScheme>
      <a:clrScheme name="CVOX-16010 Fitz_DT7 11">
        <a:dk1>
          <a:srgbClr val="FF8100"/>
        </a:dk1>
        <a:lt1>
          <a:srgbClr val="FFFFFF"/>
        </a:lt1>
        <a:dk2>
          <a:srgbClr val="000066"/>
        </a:dk2>
        <a:lt2>
          <a:srgbClr val="FFFF00"/>
        </a:lt2>
        <a:accent1>
          <a:srgbClr val="2600D9"/>
        </a:accent1>
        <a:accent2>
          <a:srgbClr val="E18F00"/>
        </a:accent2>
        <a:accent3>
          <a:srgbClr val="AAAAB8"/>
        </a:accent3>
        <a:accent4>
          <a:srgbClr val="DADADA"/>
        </a:accent4>
        <a:accent5>
          <a:srgbClr val="ACAAE9"/>
        </a:accent5>
        <a:accent6>
          <a:srgbClr val="CC8100"/>
        </a:accent6>
        <a:hlink>
          <a:srgbClr val="2C9424"/>
        </a:hlink>
        <a:folHlink>
          <a:srgbClr val="FFCC00"/>
        </a:folHlink>
      </a:clrScheme>
      <a:clrMap bg1="dk2" tx1="lt1" bg2="dk1" tx2="lt2" accent1="accent1" accent2="accent2" accent3="accent3" accent4="accent4" accent5="accent5" accent6="accent6" hlink="hlink" folHlink="folHlink"/>
    </a:extraClrScheme>
    <a:extraClrScheme>
      <a:clrScheme name="CVOX-16010 Fitz_DT7 12">
        <a:dk1>
          <a:srgbClr val="FF8100"/>
        </a:dk1>
        <a:lt1>
          <a:srgbClr val="FFFFFF"/>
        </a:lt1>
        <a:dk2>
          <a:srgbClr val="000066"/>
        </a:dk2>
        <a:lt2>
          <a:srgbClr val="FFFF00"/>
        </a:lt2>
        <a:accent1>
          <a:srgbClr val="2600D9"/>
        </a:accent1>
        <a:accent2>
          <a:srgbClr val="FFCC00"/>
        </a:accent2>
        <a:accent3>
          <a:srgbClr val="AAAAB8"/>
        </a:accent3>
        <a:accent4>
          <a:srgbClr val="DADADA"/>
        </a:accent4>
        <a:accent5>
          <a:srgbClr val="ACAAE9"/>
        </a:accent5>
        <a:accent6>
          <a:srgbClr val="E7B900"/>
        </a:accent6>
        <a:hlink>
          <a:srgbClr val="2C9424"/>
        </a:hlink>
        <a:folHlink>
          <a:srgbClr val="FF9900"/>
        </a:folHlink>
      </a:clrScheme>
      <a:clrMap bg1="dk2" tx1="lt1" bg2="dk1" tx2="lt2" accent1="accent1" accent2="accent2" accent3="accent3" accent4="accent4" accent5="accent5" accent6="accent6" hlink="hlink" folHlink="folHlink"/>
    </a:extraClrScheme>
    <a:extraClrScheme>
      <a:clrScheme name="CVOX-16010 Fitz_DT7 13">
        <a:dk1>
          <a:srgbClr val="FF8100"/>
        </a:dk1>
        <a:lt1>
          <a:srgbClr val="FFFFFF"/>
        </a:lt1>
        <a:dk2>
          <a:srgbClr val="000066"/>
        </a:dk2>
        <a:lt2>
          <a:srgbClr val="FFFF00"/>
        </a:lt2>
        <a:accent1>
          <a:srgbClr val="00CCFF"/>
        </a:accent1>
        <a:accent2>
          <a:srgbClr val="FFCC00"/>
        </a:accent2>
        <a:accent3>
          <a:srgbClr val="AAAAB8"/>
        </a:accent3>
        <a:accent4>
          <a:srgbClr val="DADADA"/>
        </a:accent4>
        <a:accent5>
          <a:srgbClr val="AAE2FF"/>
        </a:accent5>
        <a:accent6>
          <a:srgbClr val="E7B900"/>
        </a:accent6>
        <a:hlink>
          <a:srgbClr val="2C9424"/>
        </a:hlink>
        <a:folHlink>
          <a:srgbClr val="FF9900"/>
        </a:folHlink>
      </a:clrScheme>
      <a:clrMap bg1="dk2" tx1="lt1" bg2="dk1" tx2="lt2" accent1="accent1" accent2="accent2" accent3="accent3" accent4="accent4" accent5="accent5" accent6="accent6" hlink="hlink" folHlink="folHlink"/>
    </a:extraClrScheme>
    <a:extraClrScheme>
      <a:clrScheme name="CVOX-16010 Fitz_DT7 14">
        <a:dk1>
          <a:srgbClr val="FF8100"/>
        </a:dk1>
        <a:lt1>
          <a:srgbClr val="FFFFFF"/>
        </a:lt1>
        <a:dk2>
          <a:srgbClr val="000066"/>
        </a:dk2>
        <a:lt2>
          <a:srgbClr val="FFFF00"/>
        </a:lt2>
        <a:accent1>
          <a:srgbClr val="0066FF"/>
        </a:accent1>
        <a:accent2>
          <a:srgbClr val="FFCC00"/>
        </a:accent2>
        <a:accent3>
          <a:srgbClr val="AAAAB8"/>
        </a:accent3>
        <a:accent4>
          <a:srgbClr val="DADADA"/>
        </a:accent4>
        <a:accent5>
          <a:srgbClr val="AAB8FF"/>
        </a:accent5>
        <a:accent6>
          <a:srgbClr val="E7B900"/>
        </a:accent6>
        <a:hlink>
          <a:srgbClr val="2C9424"/>
        </a:hlink>
        <a:folHlink>
          <a:srgbClr val="FF9900"/>
        </a:folHlink>
      </a:clrScheme>
      <a:clrMap bg1="dk2" tx1="lt1" bg2="dk1" tx2="lt2" accent1="accent1" accent2="accent2" accent3="accent3" accent4="accent4" accent5="accent5" accent6="accent6" hlink="hlink" folHlink="folHlink"/>
    </a:extraClrScheme>
    <a:extraClrScheme>
      <a:clrScheme name="CVOX-16010 Fitz_DT7 15">
        <a:dk1>
          <a:srgbClr val="757575"/>
        </a:dk1>
        <a:lt1>
          <a:srgbClr val="FFFFFF"/>
        </a:lt1>
        <a:dk2>
          <a:srgbClr val="000066"/>
        </a:dk2>
        <a:lt2>
          <a:srgbClr val="FFFF00"/>
        </a:lt2>
        <a:accent1>
          <a:srgbClr val="0066FF"/>
        </a:accent1>
        <a:accent2>
          <a:srgbClr val="FFCC00"/>
        </a:accent2>
        <a:accent3>
          <a:srgbClr val="AAAAB8"/>
        </a:accent3>
        <a:accent4>
          <a:srgbClr val="DADADA"/>
        </a:accent4>
        <a:accent5>
          <a:srgbClr val="AAB8FF"/>
        </a:accent5>
        <a:accent6>
          <a:srgbClr val="E7B900"/>
        </a:accent6>
        <a:hlink>
          <a:srgbClr val="2C9424"/>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oboSlideLibraryMaster070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3F8A357-DDF5-194C-8FBF-112D7826B0E8}" vid="{AF3A6D0D-91FD-E340-9E40-5B3B17E0DA99}"/>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6" ma:contentTypeDescription="Create a new document." ma:contentTypeScope="" ma:versionID="45b9b9b388e3fa9bf1e4ebdddd333b31">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f7a20e744d22b4b2dae1502f02aff4af"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E88F9E-F0A0-4345-BA88-3426A6E297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A45EBE-8FAE-4EB6-A170-87F50426E7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24553</TotalTime>
  <Words>4528</Words>
  <Application>Microsoft Office PowerPoint</Application>
  <PresentationFormat>Widescreen</PresentationFormat>
  <Paragraphs>762</Paragraphs>
  <Slides>43</Slides>
  <Notes>13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43</vt:i4>
      </vt:variant>
    </vt:vector>
  </HeadingPairs>
  <TitlesOfParts>
    <vt:vector size="60" baseType="lpstr">
      <vt:lpstr>ＭＳ Ｐゴシック</vt:lpstr>
      <vt:lpstr>AdvTT4c3fd98b.B</vt:lpstr>
      <vt:lpstr>AdvTT4c3fd98b.B+20</vt:lpstr>
      <vt:lpstr>Arial</vt:lpstr>
      <vt:lpstr>Arial Narrow</vt:lpstr>
      <vt:lpstr>Calibri</vt:lpstr>
      <vt:lpstr>Courier New</vt:lpstr>
      <vt:lpstr>Franklin Gothic Book</vt:lpstr>
      <vt:lpstr>Geneva</vt:lpstr>
      <vt:lpstr>Google Sans</vt:lpstr>
      <vt:lpstr>Symbol</vt:lpstr>
      <vt:lpstr>Times</vt:lpstr>
      <vt:lpstr>Times New Roman</vt:lpstr>
      <vt:lpstr>Wingdings</vt:lpstr>
      <vt:lpstr>Wingdings 2</vt:lpstr>
      <vt:lpstr>CVOX-16010 Fitz_DT7</vt:lpstr>
      <vt:lpstr>SoboSlideLibraryMaster0708</vt:lpstr>
      <vt:lpstr>PowerPoint Presentation</vt:lpstr>
      <vt:lpstr>Themes</vt:lpstr>
      <vt:lpstr>Goals of Therapy in Metastatic Breast Cancer Balancing Reward and Risk</vt:lpstr>
      <vt:lpstr>Agents that Prolong Survival  </vt:lpstr>
      <vt:lpstr>Monitoring Therapeutic Response</vt:lpstr>
      <vt:lpstr>PowerPoint Presentation</vt:lpstr>
      <vt:lpstr>PowerPoint Presentation</vt:lpstr>
      <vt:lpstr>Pathways</vt:lpstr>
      <vt:lpstr>Pathways</vt:lpstr>
      <vt:lpstr>Driver and Escape Mechanisms in ER-Positive Breast Cancer Provide Rationale for Combinatorial Therapy Targeting CDK 4/6 (First/Second Line) or PI3K/AKT/mTOR (Second Line)</vt:lpstr>
      <vt:lpstr>Antiestrogen Therapy and CDK 4/6 Inhibitors</vt:lpstr>
      <vt:lpstr>PowerPoint Presentation</vt:lpstr>
      <vt:lpstr>Endocrine Therapy for Hormone Receptor–Pos MBC: ASCO Evidence Based Recommendations</vt:lpstr>
      <vt:lpstr>Backbone Endocrine Therapy for Metastatic Breast Cancer: Sequential Use of Antiestrogen Therapy</vt:lpstr>
      <vt:lpstr>Antiestrogen Therapy and CDK 4/6 Inhibitors</vt:lpstr>
      <vt:lpstr>Antiestrogen Therapy and CDK 4/6 Inhibitors </vt:lpstr>
      <vt:lpstr>Summary of Characteristics and Adverse Effects of CDK4/6 Inhibitors</vt:lpstr>
      <vt:lpstr>Final Results of RIGHT Choice: Ribociclib Plus Endocrine Therapy Versus Combination Chemotherapy in Premenopausal Women With Clinically Aggressive Hormone Receptor–Positive/Human Epidermal Growth Factor Receptor 2–Negative Advanced Breast Cancer </vt:lpstr>
      <vt:lpstr>SONIA: Palbociclib for First or Second-Line ET: Evidence favoring use of palbociclib with 2nd-line rather than 1st-line ET</vt:lpstr>
      <vt:lpstr>Take Home Messages: Endocrine Therapy and CDK4/6 Inhibitors for ER+, HER2- MBC</vt:lpstr>
      <vt:lpstr>Endocrine Therapy Resistance</vt:lpstr>
      <vt:lpstr>PI3K/AKT/M-TOR Pathway</vt:lpstr>
      <vt:lpstr>Agents Targeting PI3K/AKT/M-TOR Pathway</vt:lpstr>
      <vt:lpstr>Selected Adverse Events inPI3K/AKT/m-TOR Inhibitor Phase 3 Trials</vt:lpstr>
      <vt:lpstr>SWISH Trial: Dexamethasone Mouthwash Reduces  Everolimus Associated Stomatitis </vt:lpstr>
      <vt:lpstr>Managing hyperglycemia and rash associated with alpelisib:  expert consensus recommendations</vt:lpstr>
      <vt:lpstr>Take Home Message: Targeting PIK3CA/AKT/M-TOR Pathway in ER+, HER2- MBC</vt:lpstr>
      <vt:lpstr>PowerPoint Presentation</vt:lpstr>
      <vt:lpstr>Antibody Drug Conjugates (ADCs): Not Used In Combination</vt:lpstr>
      <vt:lpstr>Adverse Events Associated with ADCs</vt:lpstr>
      <vt:lpstr>Toxicity of Sacituzumab Govitecan by UGT1A1 Status</vt:lpstr>
      <vt:lpstr>PowerPoint Presentation</vt:lpstr>
      <vt:lpstr>T-DXd: Nausea and Vomiting</vt:lpstr>
      <vt:lpstr>A randomized, double-blind, placebo-controlled phase II study of olanzapine-based prophylactic antiemetic therapy for delayed and persistent nausea and vomiting in patients with HER2-positive or HER2-low breast cancer treated with trastuzumab deruxtecan: ERICA study (WJOG14320B) </vt:lpstr>
      <vt:lpstr>Time to First Occurrence of Fatigue and Alopecia</vt:lpstr>
      <vt:lpstr>Pooled Analysis of ILD/Pneumonitis in 9 T-DXd Monotherapy Studies</vt:lpstr>
      <vt:lpstr>Management of ILD</vt:lpstr>
      <vt:lpstr>T-DXd ILD</vt:lpstr>
      <vt:lpstr>T-DXd ILD</vt:lpstr>
      <vt:lpstr>In DESTINY-Breast04: 6 pts with grade 1 ILD were re-treated after resolution </vt:lpstr>
      <vt:lpstr>TROPION-Breast01 Dato-DXd Toxicity Summary</vt:lpstr>
      <vt:lpstr>Take Home Message: Role of ADCs in HER2-Neg MBC</vt:lpstr>
      <vt:lpstr>Simplified Algorithm for Management of ER+/HER-neg MBC </vt:lpstr>
    </vt:vector>
  </TitlesOfParts>
  <Company>Montefiore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York Phase II Consortium</dc:title>
  <dc:creator>Joseph Sparano</dc:creator>
  <cp:lastModifiedBy>Susan Peck</cp:lastModifiedBy>
  <cp:revision>472</cp:revision>
  <cp:lastPrinted>2023-11-01T21:44:57Z</cp:lastPrinted>
  <dcterms:created xsi:type="dcterms:W3CDTF">2012-09-13T02:28:37Z</dcterms:created>
  <dcterms:modified xsi:type="dcterms:W3CDTF">2025-11-07T19:57:35Z</dcterms:modified>
</cp:coreProperties>
</file>