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m" ContentType="application/vnd.ms-excel.sheet.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tags/tag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4"/>
    <p:sldMasterId id="2147485991" r:id="rId5"/>
    <p:sldMasterId id="2147486369" r:id="rId6"/>
    <p:sldMasterId id="2147492031" r:id="rId7"/>
  </p:sldMasterIdLst>
  <p:notesMasterIdLst>
    <p:notesMasterId r:id="rId52"/>
  </p:notesMasterIdLst>
  <p:handoutMasterIdLst>
    <p:handoutMasterId r:id="rId53"/>
  </p:handoutMasterIdLst>
  <p:sldIdLst>
    <p:sldId id="7013" r:id="rId8"/>
    <p:sldId id="7041" r:id="rId9"/>
    <p:sldId id="7014" r:id="rId10"/>
    <p:sldId id="792" r:id="rId11"/>
    <p:sldId id="7042" r:id="rId12"/>
    <p:sldId id="7048" r:id="rId13"/>
    <p:sldId id="7043" r:id="rId14"/>
    <p:sldId id="7039" r:id="rId15"/>
    <p:sldId id="7040" r:id="rId16"/>
    <p:sldId id="7044" r:id="rId17"/>
    <p:sldId id="7056" r:id="rId18"/>
    <p:sldId id="7071" r:id="rId19"/>
    <p:sldId id="7070" r:id="rId20"/>
    <p:sldId id="7072" r:id="rId21"/>
    <p:sldId id="1155" r:id="rId22"/>
    <p:sldId id="7049" r:id="rId23"/>
    <p:sldId id="782" r:id="rId24"/>
    <p:sldId id="363" r:id="rId25"/>
    <p:sldId id="450" r:id="rId26"/>
    <p:sldId id="452" r:id="rId27"/>
    <p:sldId id="449" r:id="rId28"/>
    <p:sldId id="458" r:id="rId29"/>
    <p:sldId id="461" r:id="rId30"/>
    <p:sldId id="7050" r:id="rId31"/>
    <p:sldId id="7054" r:id="rId32"/>
    <p:sldId id="7053" r:id="rId33"/>
    <p:sldId id="7059" r:id="rId34"/>
    <p:sldId id="455" r:id="rId35"/>
    <p:sldId id="371" r:id="rId36"/>
    <p:sldId id="466" r:id="rId37"/>
    <p:sldId id="465" r:id="rId38"/>
    <p:sldId id="7055" r:id="rId39"/>
    <p:sldId id="1154" r:id="rId40"/>
    <p:sldId id="7060" r:id="rId41"/>
    <p:sldId id="7024" r:id="rId42"/>
    <p:sldId id="7058" r:id="rId43"/>
    <p:sldId id="7068" r:id="rId44"/>
    <p:sldId id="7069" r:id="rId45"/>
    <p:sldId id="7061" r:id="rId46"/>
    <p:sldId id="7063" r:id="rId47"/>
    <p:sldId id="7064" r:id="rId48"/>
    <p:sldId id="7065" r:id="rId49"/>
    <p:sldId id="7066" r:id="rId50"/>
    <p:sldId id="691" r:id="rId51"/>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4025" indent="3175"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1225" indent="3175"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68425" indent="3175"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5625" indent="3175"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0000"/>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8DB668-9962-415F-B96A-8B54CDF73B54}" v="3" dt="2025-11-08T19:07:13.1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09"/>
    <p:restoredTop sz="96165"/>
  </p:normalViewPr>
  <p:slideViewPr>
    <p:cSldViewPr>
      <p:cViewPr varScale="1">
        <p:scale>
          <a:sx n="63" d="100"/>
          <a:sy n="63" d="100"/>
        </p:scale>
        <p:origin x="656" y="56"/>
      </p:cViewPr>
      <p:guideLst>
        <p:guide orient="horz" pos="2160"/>
        <p:guide pos="3840"/>
      </p:guideLst>
    </p:cSldViewPr>
  </p:slideViewPr>
  <p:outlineViewPr>
    <p:cViewPr>
      <p:scale>
        <a:sx n="33" d="100"/>
        <a:sy n="33" d="100"/>
      </p:scale>
      <p:origin x="0" y="-21952"/>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microsoft.com/office/2015/10/relationships/revisionInfo" Target="revisionInfo.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Gray" userId="4ecbcc8b-e28d-4f28-b3e0-178cd97e4377" providerId="ADAL" clId="{90FCE801-7918-4CD7-87EB-A5BDCE28EDAE}"/>
    <pc:docChg chg="undo custSel addSld delSld modSld">
      <pc:chgData name="Peter Gray" userId="4ecbcc8b-e28d-4f28-b3e0-178cd97e4377" providerId="ADAL" clId="{90FCE801-7918-4CD7-87EB-A5BDCE28EDAE}" dt="2025-11-08T19:25:59.088" v="237" actId="947"/>
      <pc:docMkLst>
        <pc:docMk/>
      </pc:docMkLst>
      <pc:sldChg chg="modSp mod">
        <pc:chgData name="Peter Gray" userId="4ecbcc8b-e28d-4f28-b3e0-178cd97e4377" providerId="ADAL" clId="{90FCE801-7918-4CD7-87EB-A5BDCE28EDAE}" dt="2025-11-08T19:10:15.188" v="137" actId="13926"/>
        <pc:sldMkLst>
          <pc:docMk/>
          <pc:sldMk cId="2982605010" sldId="452"/>
        </pc:sldMkLst>
        <pc:spChg chg="mod">
          <ac:chgData name="Peter Gray" userId="4ecbcc8b-e28d-4f28-b3e0-178cd97e4377" providerId="ADAL" clId="{90FCE801-7918-4CD7-87EB-A5BDCE28EDAE}" dt="2025-11-08T19:10:15.188" v="137" actId="13926"/>
          <ac:spMkLst>
            <pc:docMk/>
            <pc:sldMk cId="2982605010" sldId="452"/>
            <ac:spMk id="3" creationId="{00000000-0000-0000-0000-000000000000}"/>
          </ac:spMkLst>
        </pc:spChg>
      </pc:sldChg>
      <pc:sldChg chg="modSp mod">
        <pc:chgData name="Peter Gray" userId="4ecbcc8b-e28d-4f28-b3e0-178cd97e4377" providerId="ADAL" clId="{90FCE801-7918-4CD7-87EB-A5BDCE28EDAE}" dt="2025-11-08T19:11:16.897" v="138" actId="13926"/>
        <pc:sldMkLst>
          <pc:docMk/>
          <pc:sldMk cId="3453274341" sldId="458"/>
        </pc:sldMkLst>
        <pc:spChg chg="mod">
          <ac:chgData name="Peter Gray" userId="4ecbcc8b-e28d-4f28-b3e0-178cd97e4377" providerId="ADAL" clId="{90FCE801-7918-4CD7-87EB-A5BDCE28EDAE}" dt="2025-11-08T19:11:16.897" v="138" actId="13926"/>
          <ac:spMkLst>
            <pc:docMk/>
            <pc:sldMk cId="3453274341" sldId="458"/>
            <ac:spMk id="3" creationId="{00000000-0000-0000-0000-000000000000}"/>
          </ac:spMkLst>
        </pc:spChg>
      </pc:sldChg>
      <pc:sldChg chg="modSp mod">
        <pc:chgData name="Peter Gray" userId="4ecbcc8b-e28d-4f28-b3e0-178cd97e4377" providerId="ADAL" clId="{90FCE801-7918-4CD7-87EB-A5BDCE28EDAE}" dt="2025-11-08T19:11:39.048" v="139" actId="13926"/>
        <pc:sldMkLst>
          <pc:docMk/>
          <pc:sldMk cId="3613424020" sldId="461"/>
        </pc:sldMkLst>
        <pc:spChg chg="mod">
          <ac:chgData name="Peter Gray" userId="4ecbcc8b-e28d-4f28-b3e0-178cd97e4377" providerId="ADAL" clId="{90FCE801-7918-4CD7-87EB-A5BDCE28EDAE}" dt="2025-11-08T19:11:39.048" v="139" actId="13926"/>
          <ac:spMkLst>
            <pc:docMk/>
            <pc:sldMk cId="3613424020" sldId="461"/>
            <ac:spMk id="3" creationId="{00000000-0000-0000-0000-000000000000}"/>
          </ac:spMkLst>
        </pc:spChg>
      </pc:sldChg>
      <pc:sldChg chg="modSp mod">
        <pc:chgData name="Peter Gray" userId="4ecbcc8b-e28d-4f28-b3e0-178cd97e4377" providerId="ADAL" clId="{90FCE801-7918-4CD7-87EB-A5BDCE28EDAE}" dt="2025-11-08T19:15:15.987" v="184" actId="20577"/>
        <pc:sldMkLst>
          <pc:docMk/>
          <pc:sldMk cId="2245914709" sldId="465"/>
        </pc:sldMkLst>
        <pc:spChg chg="mod">
          <ac:chgData name="Peter Gray" userId="4ecbcc8b-e28d-4f28-b3e0-178cd97e4377" providerId="ADAL" clId="{90FCE801-7918-4CD7-87EB-A5BDCE28EDAE}" dt="2025-11-08T19:15:15.987" v="184" actId="20577"/>
          <ac:spMkLst>
            <pc:docMk/>
            <pc:sldMk cId="2245914709" sldId="465"/>
            <ac:spMk id="10" creationId="{00000000-0000-0000-0000-000000000000}"/>
          </ac:spMkLst>
        </pc:spChg>
      </pc:sldChg>
      <pc:sldChg chg="del">
        <pc:chgData name="Peter Gray" userId="4ecbcc8b-e28d-4f28-b3e0-178cd97e4377" providerId="ADAL" clId="{90FCE801-7918-4CD7-87EB-A5BDCE28EDAE}" dt="2025-11-08T19:09:09.289" v="134" actId="47"/>
        <pc:sldMkLst>
          <pc:docMk/>
          <pc:sldMk cId="0" sldId="1156"/>
        </pc:sldMkLst>
      </pc:sldChg>
      <pc:sldChg chg="modSp mod">
        <pc:chgData name="Peter Gray" userId="4ecbcc8b-e28d-4f28-b3e0-178cd97e4377" providerId="ADAL" clId="{90FCE801-7918-4CD7-87EB-A5BDCE28EDAE}" dt="2025-11-08T19:03:00.811" v="62" actId="255"/>
        <pc:sldMkLst>
          <pc:docMk/>
          <pc:sldMk cId="298245367" sldId="7039"/>
        </pc:sldMkLst>
        <pc:spChg chg="mod">
          <ac:chgData name="Peter Gray" userId="4ecbcc8b-e28d-4f28-b3e0-178cd97e4377" providerId="ADAL" clId="{90FCE801-7918-4CD7-87EB-A5BDCE28EDAE}" dt="2025-11-08T19:03:00.811" v="62" actId="255"/>
          <ac:spMkLst>
            <pc:docMk/>
            <pc:sldMk cId="298245367" sldId="7039"/>
            <ac:spMk id="3" creationId="{3EBC7234-70A8-7CBC-56DD-C84F58811F05}"/>
          </ac:spMkLst>
        </pc:spChg>
      </pc:sldChg>
      <pc:sldChg chg="modSp mod">
        <pc:chgData name="Peter Gray" userId="4ecbcc8b-e28d-4f28-b3e0-178cd97e4377" providerId="ADAL" clId="{90FCE801-7918-4CD7-87EB-A5BDCE28EDAE}" dt="2025-11-08T19:00:16.721" v="28" actId="20577"/>
        <pc:sldMkLst>
          <pc:docMk/>
          <pc:sldMk cId="706970803" sldId="7042"/>
        </pc:sldMkLst>
        <pc:spChg chg="mod">
          <ac:chgData name="Peter Gray" userId="4ecbcc8b-e28d-4f28-b3e0-178cd97e4377" providerId="ADAL" clId="{90FCE801-7918-4CD7-87EB-A5BDCE28EDAE}" dt="2025-11-08T19:00:16.721" v="28" actId="20577"/>
          <ac:spMkLst>
            <pc:docMk/>
            <pc:sldMk cId="706970803" sldId="7042"/>
            <ac:spMk id="12" creationId="{00E475C4-4F5E-6B6D-3C59-E6987C175932}"/>
          </ac:spMkLst>
        </pc:spChg>
      </pc:sldChg>
      <pc:sldChg chg="del">
        <pc:chgData name="Peter Gray" userId="4ecbcc8b-e28d-4f28-b3e0-178cd97e4377" providerId="ADAL" clId="{90FCE801-7918-4CD7-87EB-A5BDCE28EDAE}" dt="2025-11-08T19:03:27.002" v="63" actId="47"/>
        <pc:sldMkLst>
          <pc:docMk/>
          <pc:sldMk cId="3762979769" sldId="7045"/>
        </pc:sldMkLst>
      </pc:sldChg>
      <pc:sldChg chg="del">
        <pc:chgData name="Peter Gray" userId="4ecbcc8b-e28d-4f28-b3e0-178cd97e4377" providerId="ADAL" clId="{90FCE801-7918-4CD7-87EB-A5BDCE28EDAE}" dt="2025-11-08T19:09:11.236" v="135" actId="47"/>
        <pc:sldMkLst>
          <pc:docMk/>
          <pc:sldMk cId="2891006669" sldId="7046"/>
        </pc:sldMkLst>
      </pc:sldChg>
      <pc:sldChg chg="del">
        <pc:chgData name="Peter Gray" userId="4ecbcc8b-e28d-4f28-b3e0-178cd97e4377" providerId="ADAL" clId="{90FCE801-7918-4CD7-87EB-A5BDCE28EDAE}" dt="2025-11-08T19:09:11.966" v="136" actId="47"/>
        <pc:sldMkLst>
          <pc:docMk/>
          <pc:sldMk cId="2365339187" sldId="7047"/>
        </pc:sldMkLst>
      </pc:sldChg>
      <pc:sldChg chg="modSp mod">
        <pc:chgData name="Peter Gray" userId="4ecbcc8b-e28d-4f28-b3e0-178cd97e4377" providerId="ADAL" clId="{90FCE801-7918-4CD7-87EB-A5BDCE28EDAE}" dt="2025-11-08T19:01:17.055" v="57" actId="1036"/>
        <pc:sldMkLst>
          <pc:docMk/>
          <pc:sldMk cId="2425791522" sldId="7048"/>
        </pc:sldMkLst>
        <pc:spChg chg="mod">
          <ac:chgData name="Peter Gray" userId="4ecbcc8b-e28d-4f28-b3e0-178cd97e4377" providerId="ADAL" clId="{90FCE801-7918-4CD7-87EB-A5BDCE28EDAE}" dt="2025-11-08T19:00:34.902" v="52" actId="20577"/>
          <ac:spMkLst>
            <pc:docMk/>
            <pc:sldMk cId="2425791522" sldId="7048"/>
            <ac:spMk id="2" creationId="{C61C21A3-9115-82C6-0DDE-3A4420671D0F}"/>
          </ac:spMkLst>
        </pc:spChg>
        <pc:spChg chg="mod">
          <ac:chgData name="Peter Gray" userId="4ecbcc8b-e28d-4f28-b3e0-178cd97e4377" providerId="ADAL" clId="{90FCE801-7918-4CD7-87EB-A5BDCE28EDAE}" dt="2025-11-08T19:00:55.782" v="53" actId="13926"/>
          <ac:spMkLst>
            <pc:docMk/>
            <pc:sldMk cId="2425791522" sldId="7048"/>
            <ac:spMk id="3" creationId="{F4834F73-A949-6FA8-0A26-E7A8C6B0A91B}"/>
          </ac:spMkLst>
        </pc:spChg>
        <pc:spChg chg="mod">
          <ac:chgData name="Peter Gray" userId="4ecbcc8b-e28d-4f28-b3e0-178cd97e4377" providerId="ADAL" clId="{90FCE801-7918-4CD7-87EB-A5BDCE28EDAE}" dt="2025-11-08T19:01:17.055" v="57" actId="1036"/>
          <ac:spMkLst>
            <pc:docMk/>
            <pc:sldMk cId="2425791522" sldId="7048"/>
            <ac:spMk id="6" creationId="{776A8051-23BE-C7B1-B62E-2F37FB23A20B}"/>
          </ac:spMkLst>
        </pc:spChg>
      </pc:sldChg>
      <pc:sldChg chg="modSp mod">
        <pc:chgData name="Peter Gray" userId="4ecbcc8b-e28d-4f28-b3e0-178cd97e4377" providerId="ADAL" clId="{90FCE801-7918-4CD7-87EB-A5BDCE28EDAE}" dt="2025-11-08T19:12:08.272" v="152" actId="20577"/>
        <pc:sldMkLst>
          <pc:docMk/>
          <pc:sldMk cId="4123662698" sldId="7050"/>
        </pc:sldMkLst>
        <pc:spChg chg="mod">
          <ac:chgData name="Peter Gray" userId="4ecbcc8b-e28d-4f28-b3e0-178cd97e4377" providerId="ADAL" clId="{90FCE801-7918-4CD7-87EB-A5BDCE28EDAE}" dt="2025-11-08T19:12:08.272" v="152" actId="20577"/>
          <ac:spMkLst>
            <pc:docMk/>
            <pc:sldMk cId="4123662698" sldId="7050"/>
            <ac:spMk id="3" creationId="{9844303D-F977-2127-1987-F788BE395914}"/>
          </ac:spMkLst>
        </pc:spChg>
      </pc:sldChg>
      <pc:sldChg chg="modSp mod">
        <pc:chgData name="Peter Gray" userId="4ecbcc8b-e28d-4f28-b3e0-178cd97e4377" providerId="ADAL" clId="{90FCE801-7918-4CD7-87EB-A5BDCE28EDAE}" dt="2025-11-08T19:16:02.937" v="185" actId="13926"/>
        <pc:sldMkLst>
          <pc:docMk/>
          <pc:sldMk cId="1572315301" sldId="7055"/>
        </pc:sldMkLst>
        <pc:spChg chg="mod">
          <ac:chgData name="Peter Gray" userId="4ecbcc8b-e28d-4f28-b3e0-178cd97e4377" providerId="ADAL" clId="{90FCE801-7918-4CD7-87EB-A5BDCE28EDAE}" dt="2025-11-08T19:16:02.937" v="185" actId="13926"/>
          <ac:spMkLst>
            <pc:docMk/>
            <pc:sldMk cId="1572315301" sldId="7055"/>
            <ac:spMk id="3" creationId="{CB0E6C94-34F5-C0F8-70E1-404AC6438423}"/>
          </ac:spMkLst>
        </pc:spChg>
      </pc:sldChg>
      <pc:sldChg chg="modSp mod">
        <pc:chgData name="Peter Gray" userId="4ecbcc8b-e28d-4f28-b3e0-178cd97e4377" providerId="ADAL" clId="{90FCE801-7918-4CD7-87EB-A5BDCE28EDAE}" dt="2025-11-08T19:13:37.447" v="154" actId="13926"/>
        <pc:sldMkLst>
          <pc:docMk/>
          <pc:sldMk cId="3763107088" sldId="7059"/>
        </pc:sldMkLst>
        <pc:spChg chg="mod">
          <ac:chgData name="Peter Gray" userId="4ecbcc8b-e28d-4f28-b3e0-178cd97e4377" providerId="ADAL" clId="{90FCE801-7918-4CD7-87EB-A5BDCE28EDAE}" dt="2025-11-08T19:13:37.447" v="154" actId="13926"/>
          <ac:spMkLst>
            <pc:docMk/>
            <pc:sldMk cId="3763107088" sldId="7059"/>
            <ac:spMk id="3" creationId="{17BB856E-5485-2C25-14F2-347E1962C4F5}"/>
          </ac:spMkLst>
        </pc:spChg>
      </pc:sldChg>
      <pc:sldChg chg="modSp mod">
        <pc:chgData name="Peter Gray" userId="4ecbcc8b-e28d-4f28-b3e0-178cd97e4377" providerId="ADAL" clId="{90FCE801-7918-4CD7-87EB-A5BDCE28EDAE}" dt="2025-11-08T19:19:50.870" v="186" actId="13926"/>
        <pc:sldMkLst>
          <pc:docMk/>
          <pc:sldMk cId="3728674565" sldId="7063"/>
        </pc:sldMkLst>
        <pc:spChg chg="mod">
          <ac:chgData name="Peter Gray" userId="4ecbcc8b-e28d-4f28-b3e0-178cd97e4377" providerId="ADAL" clId="{90FCE801-7918-4CD7-87EB-A5BDCE28EDAE}" dt="2025-11-08T19:19:50.870" v="186" actId="13926"/>
          <ac:spMkLst>
            <pc:docMk/>
            <pc:sldMk cId="3728674565" sldId="7063"/>
            <ac:spMk id="4" creationId="{281E6844-A6F7-E490-9B5E-D7EC3E4B3919}"/>
          </ac:spMkLst>
        </pc:spChg>
      </pc:sldChg>
      <pc:sldChg chg="modSp mod">
        <pc:chgData name="Peter Gray" userId="4ecbcc8b-e28d-4f28-b3e0-178cd97e4377" providerId="ADAL" clId="{90FCE801-7918-4CD7-87EB-A5BDCE28EDAE}" dt="2025-11-08T19:04:55.128" v="83" actId="20577"/>
        <pc:sldMkLst>
          <pc:docMk/>
          <pc:sldMk cId="3829968746" sldId="7071"/>
        </pc:sldMkLst>
        <pc:spChg chg="mod">
          <ac:chgData name="Peter Gray" userId="4ecbcc8b-e28d-4f28-b3e0-178cd97e4377" providerId="ADAL" clId="{90FCE801-7918-4CD7-87EB-A5BDCE28EDAE}" dt="2025-11-08T19:04:55.128" v="83" actId="20577"/>
          <ac:spMkLst>
            <pc:docMk/>
            <pc:sldMk cId="3829968746" sldId="7071"/>
            <ac:spMk id="2" creationId="{BA06F2E0-8AA2-7361-E0A5-ED4EA4535808}"/>
          </ac:spMkLst>
        </pc:spChg>
      </pc:sldChg>
      <pc:sldChg chg="addSp delSp modSp new mod modClrScheme chgLayout">
        <pc:chgData name="Peter Gray" userId="4ecbcc8b-e28d-4f28-b3e0-178cd97e4377" providerId="ADAL" clId="{90FCE801-7918-4CD7-87EB-A5BDCE28EDAE}" dt="2025-11-08T19:25:59.088" v="237" actId="947"/>
        <pc:sldMkLst>
          <pc:docMk/>
          <pc:sldMk cId="570065569" sldId="7072"/>
        </pc:sldMkLst>
        <pc:spChg chg="del mod ord">
          <ac:chgData name="Peter Gray" userId="4ecbcc8b-e28d-4f28-b3e0-178cd97e4377" providerId="ADAL" clId="{90FCE801-7918-4CD7-87EB-A5BDCE28EDAE}" dt="2025-11-08T19:06:23.743" v="85" actId="700"/>
          <ac:spMkLst>
            <pc:docMk/>
            <pc:sldMk cId="570065569" sldId="7072"/>
            <ac:spMk id="2" creationId="{CFB0136D-A65E-A094-8078-E26B19508A9B}"/>
          </ac:spMkLst>
        </pc:spChg>
        <pc:spChg chg="del mod ord">
          <ac:chgData name="Peter Gray" userId="4ecbcc8b-e28d-4f28-b3e0-178cd97e4377" providerId="ADAL" clId="{90FCE801-7918-4CD7-87EB-A5BDCE28EDAE}" dt="2025-11-08T19:06:23.743" v="85" actId="700"/>
          <ac:spMkLst>
            <pc:docMk/>
            <pc:sldMk cId="570065569" sldId="7072"/>
            <ac:spMk id="3" creationId="{6B71AC48-48AE-1CC0-5B44-178E9ED21AB5}"/>
          </ac:spMkLst>
        </pc:spChg>
        <pc:spChg chg="add mod ord">
          <ac:chgData name="Peter Gray" userId="4ecbcc8b-e28d-4f28-b3e0-178cd97e4377" providerId="ADAL" clId="{90FCE801-7918-4CD7-87EB-A5BDCE28EDAE}" dt="2025-11-08T19:25:59.088" v="237" actId="947"/>
          <ac:spMkLst>
            <pc:docMk/>
            <pc:sldMk cId="570065569" sldId="7072"/>
            <ac:spMk id="4" creationId="{71055E10-7930-C568-575D-A846970175A5}"/>
          </ac:spMkLst>
        </pc:spChg>
        <pc:spChg chg="add mod ord">
          <ac:chgData name="Peter Gray" userId="4ecbcc8b-e28d-4f28-b3e0-178cd97e4377" providerId="ADAL" clId="{90FCE801-7918-4CD7-87EB-A5BDCE28EDAE}" dt="2025-11-08T19:07:57.633" v="130" actId="255"/>
          <ac:spMkLst>
            <pc:docMk/>
            <pc:sldMk cId="570065569" sldId="7072"/>
            <ac:spMk id="5" creationId="{878DCABD-6F15-9D76-1B7E-076DE84AC716}"/>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101443952159"/>
          <c:y val="4.6466170895304797E-2"/>
          <c:w val="0.87751857548418699"/>
          <c:h val="0.841046466413921"/>
        </c:manualLayout>
      </c:layout>
      <c:scatterChart>
        <c:scatterStyle val="lineMarker"/>
        <c:varyColors val="0"/>
        <c:ser>
          <c:idx val="0"/>
          <c:order val="0"/>
          <c:tx>
            <c:strRef>
              <c:f>Sheet1!$B$1</c:f>
              <c:strCache>
                <c:ptCount val="1"/>
                <c:pt idx="0">
                  <c:v>East</c:v>
                </c:pt>
              </c:strCache>
            </c:strRef>
          </c:tx>
          <c:marker>
            <c:symbol val="diamond"/>
            <c:size val="6"/>
          </c:marker>
          <c:xVal>
            <c:strRef>
              <c:f>Sheet1!$A$2:$A$5</c:f>
              <c:strCache>
                <c:ptCount val="4"/>
                <c:pt idx="0">
                  <c:v>1st Qtr</c:v>
                </c:pt>
                <c:pt idx="1">
                  <c:v>2nd Qtr</c:v>
                </c:pt>
                <c:pt idx="2">
                  <c:v>3rd Qtr</c:v>
                </c:pt>
                <c:pt idx="3">
                  <c:v>4th Qtr</c:v>
                </c:pt>
              </c:strCache>
            </c:strRef>
          </c:xVal>
          <c:yVal>
            <c:numRef>
              <c:f>Sheet1!$B$2:$B$5</c:f>
              <c:numCache>
                <c:formatCode>General</c:formatCode>
                <c:ptCount val="4"/>
              </c:numCache>
            </c:numRef>
          </c:yVal>
          <c:smooth val="0"/>
          <c:extLst>
            <c:ext xmlns:c16="http://schemas.microsoft.com/office/drawing/2014/chart" uri="{C3380CC4-5D6E-409C-BE32-E72D297353CC}">
              <c16:uniqueId val="{00000000-48DC-DF40-9AB0-3D500F368B6D}"/>
            </c:ext>
          </c:extLst>
        </c:ser>
        <c:ser>
          <c:idx val="1"/>
          <c:order val="1"/>
          <c:tx>
            <c:strRef>
              <c:f>Sheet1!$C$1</c:f>
              <c:strCache>
                <c:ptCount val="1"/>
                <c:pt idx="0">
                  <c:v>West</c:v>
                </c:pt>
              </c:strCache>
            </c:strRef>
          </c:tx>
          <c:marker>
            <c:symbol val="square"/>
            <c:size val="6"/>
          </c:marker>
          <c:xVal>
            <c:strRef>
              <c:f>Sheet1!$A$2:$A$5</c:f>
              <c:strCache>
                <c:ptCount val="4"/>
                <c:pt idx="0">
                  <c:v>1st Qtr</c:v>
                </c:pt>
                <c:pt idx="1">
                  <c:v>2nd Qtr</c:v>
                </c:pt>
                <c:pt idx="2">
                  <c:v>3rd Qtr</c:v>
                </c:pt>
                <c:pt idx="3">
                  <c:v>4th Qtr</c:v>
                </c:pt>
              </c:strCache>
            </c:strRef>
          </c:xVal>
          <c:yVal>
            <c:numRef>
              <c:f>Sheet1!$C$2:$C$5</c:f>
              <c:numCache>
                <c:formatCode>General</c:formatCode>
                <c:ptCount val="4"/>
              </c:numCache>
            </c:numRef>
          </c:yVal>
          <c:smooth val="0"/>
          <c:extLst>
            <c:ext xmlns:c16="http://schemas.microsoft.com/office/drawing/2014/chart" uri="{C3380CC4-5D6E-409C-BE32-E72D297353CC}">
              <c16:uniqueId val="{00000001-48DC-DF40-9AB0-3D500F368B6D}"/>
            </c:ext>
          </c:extLst>
        </c:ser>
        <c:ser>
          <c:idx val="2"/>
          <c:order val="2"/>
          <c:tx>
            <c:strRef>
              <c:f>Sheet1!$D$1</c:f>
              <c:strCache>
                <c:ptCount val="1"/>
                <c:pt idx="0">
                  <c:v>North</c:v>
                </c:pt>
              </c:strCache>
            </c:strRef>
          </c:tx>
          <c:marker>
            <c:symbol val="triangle"/>
            <c:size val="6"/>
          </c:marker>
          <c:xVal>
            <c:strRef>
              <c:f>Sheet1!$A$2:$A$5</c:f>
              <c:strCache>
                <c:ptCount val="4"/>
                <c:pt idx="0">
                  <c:v>1st Qtr</c:v>
                </c:pt>
                <c:pt idx="1">
                  <c:v>2nd Qtr</c:v>
                </c:pt>
                <c:pt idx="2">
                  <c:v>3rd Qtr</c:v>
                </c:pt>
                <c:pt idx="3">
                  <c:v>4th Qtr</c:v>
                </c:pt>
              </c:strCache>
            </c:strRef>
          </c:xVal>
          <c:yVal>
            <c:numRef>
              <c:f>Sheet1!$D$2:$D$5</c:f>
              <c:numCache>
                <c:formatCode>General</c:formatCode>
                <c:ptCount val="4"/>
              </c:numCache>
            </c:numRef>
          </c:yVal>
          <c:smooth val="0"/>
          <c:extLst>
            <c:ext xmlns:c16="http://schemas.microsoft.com/office/drawing/2014/chart" uri="{C3380CC4-5D6E-409C-BE32-E72D297353CC}">
              <c16:uniqueId val="{00000002-48DC-DF40-9AB0-3D500F368B6D}"/>
            </c:ext>
          </c:extLst>
        </c:ser>
        <c:dLbls>
          <c:showLegendKey val="0"/>
          <c:showVal val="0"/>
          <c:showCatName val="0"/>
          <c:showSerName val="0"/>
          <c:showPercent val="0"/>
          <c:showBubbleSize val="0"/>
        </c:dLbls>
        <c:axId val="110223616"/>
        <c:axId val="1"/>
      </c:scatterChart>
      <c:valAx>
        <c:axId val="110223616"/>
        <c:scaling>
          <c:orientation val="minMax"/>
          <c:max val="6"/>
        </c:scaling>
        <c:delete val="0"/>
        <c:axPos val="b"/>
        <c:numFmt formatCode="General" sourceLinked="1"/>
        <c:majorTickMark val="out"/>
        <c:minorTickMark val="none"/>
        <c:tickLblPos val="nextTo"/>
        <c:spPr>
          <a:ln w="18284"/>
        </c:spPr>
        <c:txPr>
          <a:bodyPr rot="0" vert="horz"/>
          <a:lstStyle/>
          <a:p>
            <a:pPr>
              <a:defRPr sz="1728" b="0" i="0" u="none" strike="noStrike" baseline="0">
                <a:solidFill>
                  <a:schemeClr val="tx1"/>
                </a:solidFill>
                <a:latin typeface="Arial"/>
                <a:ea typeface="Arial"/>
                <a:cs typeface="Arial"/>
              </a:defRPr>
            </a:pPr>
            <a:endParaRPr lang="en-US"/>
          </a:p>
        </c:txPr>
        <c:crossAx val="1"/>
        <c:crosses val="autoZero"/>
        <c:crossBetween val="midCat"/>
      </c:valAx>
      <c:valAx>
        <c:axId val="1"/>
        <c:scaling>
          <c:orientation val="minMax"/>
          <c:max val="100"/>
          <c:min val="0"/>
        </c:scaling>
        <c:delete val="0"/>
        <c:axPos val="l"/>
        <c:numFmt formatCode="General" sourceLinked="1"/>
        <c:majorTickMark val="out"/>
        <c:minorTickMark val="none"/>
        <c:tickLblPos val="nextTo"/>
        <c:spPr>
          <a:ln w="18284"/>
        </c:spPr>
        <c:txPr>
          <a:bodyPr rot="0" vert="horz"/>
          <a:lstStyle/>
          <a:p>
            <a:pPr>
              <a:defRPr sz="1728" b="0" i="0" u="none" strike="noStrike" baseline="0">
                <a:solidFill>
                  <a:schemeClr val="tx1"/>
                </a:solidFill>
                <a:latin typeface="Arial"/>
                <a:ea typeface="Arial"/>
                <a:cs typeface="Arial"/>
              </a:defRPr>
            </a:pPr>
            <a:endParaRPr lang="en-US"/>
          </a:p>
        </c:txPr>
        <c:crossAx val="110223616"/>
        <c:crosses val="autoZero"/>
        <c:crossBetween val="midCat"/>
        <c:majorUnit val="20"/>
        <c:minorUnit val="20"/>
      </c:valAx>
      <c:spPr>
        <a:noFill/>
        <a:ln w="24378">
          <a:noFill/>
        </a:ln>
      </c:spPr>
    </c:plotArea>
    <c:plotVisOnly val="1"/>
    <c:dispBlanksAs val="gap"/>
    <c:showDLblsOverMax val="0"/>
  </c:chart>
  <c:txPr>
    <a:bodyPr/>
    <a:lstStyle/>
    <a:p>
      <a:pPr>
        <a:defRPr sz="1728" b="0" i="0" u="none" strike="noStrike" baseline="0">
          <a:solidFill>
            <a:srgbClr val="FFFFFF"/>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101443952159"/>
          <c:y val="4.6466170895304797E-2"/>
          <c:w val="0.87751857548418699"/>
          <c:h val="0.841046466413921"/>
        </c:manualLayout>
      </c:layout>
      <c:scatterChart>
        <c:scatterStyle val="lineMarker"/>
        <c:varyColors val="0"/>
        <c:ser>
          <c:idx val="0"/>
          <c:order val="0"/>
          <c:tx>
            <c:strRef>
              <c:f>Sheet1!$B$1</c:f>
              <c:strCache>
                <c:ptCount val="1"/>
                <c:pt idx="0">
                  <c:v>East</c:v>
                </c:pt>
              </c:strCache>
            </c:strRef>
          </c:tx>
          <c:marker>
            <c:symbol val="diamond"/>
            <c:size val="6"/>
          </c:marker>
          <c:xVal>
            <c:strRef>
              <c:f>Sheet1!$A$2:$A$5</c:f>
              <c:strCache>
                <c:ptCount val="4"/>
                <c:pt idx="0">
                  <c:v>1st Qtr</c:v>
                </c:pt>
                <c:pt idx="1">
                  <c:v>2nd Qtr</c:v>
                </c:pt>
                <c:pt idx="2">
                  <c:v>3rd Qtr</c:v>
                </c:pt>
                <c:pt idx="3">
                  <c:v>4th Qtr</c:v>
                </c:pt>
              </c:strCache>
            </c:strRef>
          </c:xVal>
          <c:yVal>
            <c:numRef>
              <c:f>Sheet1!$B$2:$B$5</c:f>
              <c:numCache>
                <c:formatCode>General</c:formatCode>
                <c:ptCount val="4"/>
              </c:numCache>
            </c:numRef>
          </c:yVal>
          <c:smooth val="0"/>
          <c:extLst>
            <c:ext xmlns:c16="http://schemas.microsoft.com/office/drawing/2014/chart" uri="{C3380CC4-5D6E-409C-BE32-E72D297353CC}">
              <c16:uniqueId val="{00000000-4909-0D42-B155-B34AACBB85D8}"/>
            </c:ext>
          </c:extLst>
        </c:ser>
        <c:ser>
          <c:idx val="1"/>
          <c:order val="1"/>
          <c:tx>
            <c:strRef>
              <c:f>Sheet1!$C$1</c:f>
              <c:strCache>
                <c:ptCount val="1"/>
                <c:pt idx="0">
                  <c:v>West</c:v>
                </c:pt>
              </c:strCache>
            </c:strRef>
          </c:tx>
          <c:marker>
            <c:symbol val="square"/>
            <c:size val="6"/>
          </c:marker>
          <c:xVal>
            <c:strRef>
              <c:f>Sheet1!$A$2:$A$5</c:f>
              <c:strCache>
                <c:ptCount val="4"/>
                <c:pt idx="0">
                  <c:v>1st Qtr</c:v>
                </c:pt>
                <c:pt idx="1">
                  <c:v>2nd Qtr</c:v>
                </c:pt>
                <c:pt idx="2">
                  <c:v>3rd Qtr</c:v>
                </c:pt>
                <c:pt idx="3">
                  <c:v>4th Qtr</c:v>
                </c:pt>
              </c:strCache>
            </c:strRef>
          </c:xVal>
          <c:yVal>
            <c:numRef>
              <c:f>Sheet1!$C$2:$C$5</c:f>
              <c:numCache>
                <c:formatCode>General</c:formatCode>
                <c:ptCount val="4"/>
              </c:numCache>
            </c:numRef>
          </c:yVal>
          <c:smooth val="0"/>
          <c:extLst>
            <c:ext xmlns:c16="http://schemas.microsoft.com/office/drawing/2014/chart" uri="{C3380CC4-5D6E-409C-BE32-E72D297353CC}">
              <c16:uniqueId val="{00000001-4909-0D42-B155-B34AACBB85D8}"/>
            </c:ext>
          </c:extLst>
        </c:ser>
        <c:ser>
          <c:idx val="2"/>
          <c:order val="2"/>
          <c:tx>
            <c:strRef>
              <c:f>Sheet1!$D$1</c:f>
              <c:strCache>
                <c:ptCount val="1"/>
                <c:pt idx="0">
                  <c:v>North</c:v>
                </c:pt>
              </c:strCache>
            </c:strRef>
          </c:tx>
          <c:marker>
            <c:symbol val="triangle"/>
            <c:size val="6"/>
          </c:marker>
          <c:xVal>
            <c:strRef>
              <c:f>Sheet1!$A$2:$A$5</c:f>
              <c:strCache>
                <c:ptCount val="4"/>
                <c:pt idx="0">
                  <c:v>1st Qtr</c:v>
                </c:pt>
                <c:pt idx="1">
                  <c:v>2nd Qtr</c:v>
                </c:pt>
                <c:pt idx="2">
                  <c:v>3rd Qtr</c:v>
                </c:pt>
                <c:pt idx="3">
                  <c:v>4th Qtr</c:v>
                </c:pt>
              </c:strCache>
            </c:strRef>
          </c:xVal>
          <c:yVal>
            <c:numRef>
              <c:f>Sheet1!$D$2:$D$5</c:f>
              <c:numCache>
                <c:formatCode>General</c:formatCode>
                <c:ptCount val="4"/>
              </c:numCache>
            </c:numRef>
          </c:yVal>
          <c:smooth val="0"/>
          <c:extLst>
            <c:ext xmlns:c16="http://schemas.microsoft.com/office/drawing/2014/chart" uri="{C3380CC4-5D6E-409C-BE32-E72D297353CC}">
              <c16:uniqueId val="{00000002-4909-0D42-B155-B34AACBB85D8}"/>
            </c:ext>
          </c:extLst>
        </c:ser>
        <c:dLbls>
          <c:showLegendKey val="0"/>
          <c:showVal val="0"/>
          <c:showCatName val="0"/>
          <c:showSerName val="0"/>
          <c:showPercent val="0"/>
          <c:showBubbleSize val="0"/>
        </c:dLbls>
        <c:axId val="1066088608"/>
        <c:axId val="1"/>
      </c:scatterChart>
      <c:valAx>
        <c:axId val="1066088608"/>
        <c:scaling>
          <c:orientation val="minMax"/>
          <c:max val="6"/>
        </c:scaling>
        <c:delete val="0"/>
        <c:axPos val="b"/>
        <c:numFmt formatCode="General" sourceLinked="1"/>
        <c:majorTickMark val="out"/>
        <c:minorTickMark val="none"/>
        <c:tickLblPos val="nextTo"/>
        <c:spPr>
          <a:ln w="18283"/>
        </c:spPr>
        <c:txPr>
          <a:bodyPr rot="0" vert="horz"/>
          <a:lstStyle/>
          <a:p>
            <a:pPr>
              <a:defRPr sz="1728" b="0" i="0" u="none" strike="noStrike" baseline="0">
                <a:solidFill>
                  <a:schemeClr val="tx1"/>
                </a:solidFill>
                <a:latin typeface="Arial"/>
                <a:ea typeface="Arial"/>
                <a:cs typeface="Arial"/>
              </a:defRPr>
            </a:pPr>
            <a:endParaRPr lang="en-US"/>
          </a:p>
        </c:txPr>
        <c:crossAx val="1"/>
        <c:crosses val="autoZero"/>
        <c:crossBetween val="midCat"/>
      </c:valAx>
      <c:valAx>
        <c:axId val="1"/>
        <c:scaling>
          <c:orientation val="minMax"/>
          <c:max val="100"/>
          <c:min val="0"/>
        </c:scaling>
        <c:delete val="0"/>
        <c:axPos val="l"/>
        <c:numFmt formatCode="General" sourceLinked="1"/>
        <c:majorTickMark val="out"/>
        <c:minorTickMark val="none"/>
        <c:tickLblPos val="nextTo"/>
        <c:spPr>
          <a:ln w="18283"/>
        </c:spPr>
        <c:txPr>
          <a:bodyPr rot="0" vert="horz"/>
          <a:lstStyle/>
          <a:p>
            <a:pPr>
              <a:defRPr sz="1728" b="0" i="0" u="none" strike="noStrike" baseline="0">
                <a:solidFill>
                  <a:schemeClr val="tx1"/>
                </a:solidFill>
                <a:latin typeface="Arial"/>
                <a:ea typeface="Arial"/>
                <a:cs typeface="Arial"/>
              </a:defRPr>
            </a:pPr>
            <a:endParaRPr lang="en-US"/>
          </a:p>
        </c:txPr>
        <c:crossAx val="1066088608"/>
        <c:crosses val="autoZero"/>
        <c:crossBetween val="midCat"/>
        <c:majorUnit val="20"/>
        <c:minorUnit val="20"/>
      </c:valAx>
      <c:spPr>
        <a:noFill/>
        <a:ln w="24377">
          <a:noFill/>
        </a:ln>
      </c:spPr>
    </c:plotArea>
    <c:plotVisOnly val="1"/>
    <c:dispBlanksAs val="gap"/>
    <c:showDLblsOverMax val="0"/>
  </c:chart>
  <c:txPr>
    <a:bodyPr/>
    <a:lstStyle/>
    <a:p>
      <a:pPr>
        <a:defRPr sz="1728" b="0" i="0" u="none" strike="noStrike" baseline="0">
          <a:solidFill>
            <a:srgbClr val="FFFFFF"/>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718D4706-D302-BF23-910A-3626BCEE525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14691" name="Rectangle 3">
            <a:extLst>
              <a:ext uri="{FF2B5EF4-FFF2-40B4-BE49-F238E27FC236}">
                <a16:creationId xmlns:a16="http://schemas.microsoft.com/office/drawing/2014/main" id="{58953277-6EFD-6BEC-9A2F-EA88F3B3AB37}"/>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14692" name="Rectangle 4">
            <a:extLst>
              <a:ext uri="{FF2B5EF4-FFF2-40B4-BE49-F238E27FC236}">
                <a16:creationId xmlns:a16="http://schemas.microsoft.com/office/drawing/2014/main" id="{1E2FA984-6DA1-ACD7-693C-CB9EE516A164}"/>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14693" name="Rectangle 5">
            <a:extLst>
              <a:ext uri="{FF2B5EF4-FFF2-40B4-BE49-F238E27FC236}">
                <a16:creationId xmlns:a16="http://schemas.microsoft.com/office/drawing/2014/main" id="{0B71AF00-A286-076C-48F8-8985C4D5C6AC}"/>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E09C5C6-FBC6-1C49-B067-04E270EC4F5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AF78291-F931-8DE1-DB0D-36A2AA3B468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507" name="Rectangle 3">
            <a:extLst>
              <a:ext uri="{FF2B5EF4-FFF2-40B4-BE49-F238E27FC236}">
                <a16:creationId xmlns:a16="http://schemas.microsoft.com/office/drawing/2014/main" id="{34D2F6EF-231B-A9B2-CEF8-B177CE7A7C68}"/>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82948" name="Rectangle 4">
            <a:extLst>
              <a:ext uri="{FF2B5EF4-FFF2-40B4-BE49-F238E27FC236}">
                <a16:creationId xmlns:a16="http://schemas.microsoft.com/office/drawing/2014/main" id="{B3006B51-1E0C-E67B-EEBF-24056519D8D1}"/>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a:extLst>
              <a:ext uri="{FF2B5EF4-FFF2-40B4-BE49-F238E27FC236}">
                <a16:creationId xmlns:a16="http://schemas.microsoft.com/office/drawing/2014/main" id="{DD691D9D-1A58-9533-6052-31DAEC3A9295}"/>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a:extLst>
              <a:ext uri="{FF2B5EF4-FFF2-40B4-BE49-F238E27FC236}">
                <a16:creationId xmlns:a16="http://schemas.microsoft.com/office/drawing/2014/main" id="{E5831CA9-ACEE-D0BD-D635-16171363DA6D}"/>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511" name="Rectangle 7">
            <a:extLst>
              <a:ext uri="{FF2B5EF4-FFF2-40B4-BE49-F238E27FC236}">
                <a16:creationId xmlns:a16="http://schemas.microsoft.com/office/drawing/2014/main" id="{E6554F36-E26C-7F2D-A617-EC0C6B4AB6D4}"/>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D64F824-34B1-B34B-AA9D-E730D3DAABE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4025"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1225"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68425"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5625"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3632" algn="l" defTabSz="913453" rtl="0" eaLnBrk="1" latinLnBrk="0" hangingPunct="1">
      <a:defRPr sz="1200" kern="1200">
        <a:solidFill>
          <a:schemeClr val="tx1"/>
        </a:solidFill>
        <a:latin typeface="+mn-lt"/>
        <a:ea typeface="+mn-ea"/>
        <a:cs typeface="+mn-cs"/>
      </a:defRPr>
    </a:lvl6pPr>
    <a:lvl7pPr marL="2740358" algn="l" defTabSz="913453" rtl="0" eaLnBrk="1" latinLnBrk="0" hangingPunct="1">
      <a:defRPr sz="1200" kern="1200">
        <a:solidFill>
          <a:schemeClr val="tx1"/>
        </a:solidFill>
        <a:latin typeface="+mn-lt"/>
        <a:ea typeface="+mn-ea"/>
        <a:cs typeface="+mn-cs"/>
      </a:defRPr>
    </a:lvl7pPr>
    <a:lvl8pPr marL="3197080" algn="l" defTabSz="913453" rtl="0" eaLnBrk="1" latinLnBrk="0" hangingPunct="1">
      <a:defRPr sz="1200" kern="1200">
        <a:solidFill>
          <a:schemeClr val="tx1"/>
        </a:solidFill>
        <a:latin typeface="+mn-lt"/>
        <a:ea typeface="+mn-ea"/>
        <a:cs typeface="+mn-cs"/>
      </a:defRPr>
    </a:lvl8pPr>
    <a:lvl9pPr marL="3653809" algn="l" defTabSz="9134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p:spPr>
        <p:txBody>
          <a:bodyPr/>
          <a:lstStyle/>
          <a:p>
            <a:endParaRPr lang="en-US" altLang="en-US"/>
          </a:p>
        </p:txBody>
      </p:sp>
      <p:sp>
        <p:nvSpPr>
          <p:cNvPr id="17101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D450ECF-9D23-4947-AF96-8F6EB9CC6CFA}" type="slidenum">
              <a:rPr lang="en-US" altLang="en-US" smtClean="0">
                <a:solidFill>
                  <a:srgbClr val="000000"/>
                </a:solidFill>
              </a:rPr>
              <a:pPr eaLnBrk="1" hangingPunct="1">
                <a:spcBef>
                  <a:spcPct val="0"/>
                </a:spcBef>
              </a:pPr>
              <a:t>21</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927793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5"/>
            <a:ext cx="10972800" cy="4525963"/>
          </a:xfrm>
          <a:prstGeom prst="rect">
            <a:avLst/>
          </a:prstGeom>
        </p:spPr>
        <p:txBody>
          <a:bodyPr vert="eaVert" lIns="91340" tIns="45672" rIns="91340" bIns="4567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18238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99547" y="361963"/>
            <a:ext cx="1292460" cy="57642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361963"/>
            <a:ext cx="8940800" cy="5764213"/>
          </a:xfrm>
          <a:prstGeom prst="rect">
            <a:avLst/>
          </a:prstGeom>
        </p:spPr>
        <p:txBody>
          <a:bodyPr vert="eaVert" lIns="91340" tIns="45672" rIns="91340" bIns="4567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17868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rporate Title Hoz Ban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7893AC2-C39D-5288-F142-5C62404C223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a:extLst>
              <a:ext uri="{FF2B5EF4-FFF2-40B4-BE49-F238E27FC236}">
                <a16:creationId xmlns:a16="http://schemas.microsoft.com/office/drawing/2014/main" id="{D87F54C8-A68D-EF6C-88E2-4E573495DF9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68800" y="6073776"/>
            <a:ext cx="34544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itle 41"/>
          <p:cNvSpPr>
            <a:spLocks noGrp="1"/>
          </p:cNvSpPr>
          <p:nvPr>
            <p:ph type="title"/>
          </p:nvPr>
        </p:nvSpPr>
        <p:spPr>
          <a:xfrm>
            <a:off x="1901373" y="3429000"/>
            <a:ext cx="8447315" cy="920558"/>
          </a:xfrm>
          <a:prstGeom prst="rect">
            <a:avLst/>
          </a:prstGeom>
        </p:spPr>
        <p:txBody>
          <a:bodyPr anchor="b">
            <a:noAutofit/>
          </a:bodyPr>
          <a:lstStyle>
            <a:lvl1pPr algn="ctr">
              <a:defRPr sz="2800">
                <a:solidFill>
                  <a:schemeClr val="accent1"/>
                </a:solidFill>
              </a:defRPr>
            </a:lvl1pPr>
          </a:lstStyle>
          <a:p>
            <a:r>
              <a:rPr lang="en-US" dirty="0"/>
              <a:t>Click to edit Master title style</a:t>
            </a:r>
          </a:p>
        </p:txBody>
      </p:sp>
      <p:sp>
        <p:nvSpPr>
          <p:cNvPr id="53" name="Rectangle 4"/>
          <p:cNvSpPr>
            <a:spLocks noGrp="1" noChangeArrowheads="1"/>
          </p:cNvSpPr>
          <p:nvPr>
            <p:ph type="subTitle" idx="1"/>
          </p:nvPr>
        </p:nvSpPr>
        <p:spPr>
          <a:xfrm>
            <a:off x="3539713" y="4362093"/>
            <a:ext cx="5170632" cy="428625"/>
          </a:xfrm>
          <a:prstGeom prst="rect">
            <a:avLst/>
          </a:prstGeom>
        </p:spPr>
        <p:txBody>
          <a:bodyPr>
            <a:noAutofit/>
          </a:bodyPr>
          <a:lstStyle>
            <a:lvl1pPr marL="0" indent="0" algn="ctr">
              <a:lnSpc>
                <a:spcPct val="85000"/>
              </a:lnSpc>
              <a:spcBef>
                <a:spcPct val="0"/>
              </a:spcBef>
              <a:buFont typeface="Wingdings" pitchFamily="2" charset="2"/>
              <a:buNone/>
              <a:defRPr sz="2000"/>
            </a:lvl1pPr>
          </a:lstStyle>
          <a:p>
            <a:r>
              <a:rPr lang="en-US" dirty="0"/>
              <a:t>Click to edit Master subtitle style</a:t>
            </a:r>
          </a:p>
        </p:txBody>
      </p:sp>
    </p:spTree>
    <p:extLst>
      <p:ext uri="{BB962C8B-B14F-4D97-AF65-F5344CB8AC3E}">
        <p14:creationId xmlns:p14="http://schemas.microsoft.com/office/powerpoint/2010/main" val="3321588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rportate Title Ver Ban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8E87484-A588-0FCB-A3A3-307AFFB35A9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5778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a:extLst>
              <a:ext uri="{FF2B5EF4-FFF2-40B4-BE49-F238E27FC236}">
                <a16:creationId xmlns:a16="http://schemas.microsoft.com/office/drawing/2014/main" id="{987C5A0D-9C34-C749-9364-3C754CBC92B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75084" y="6073776"/>
            <a:ext cx="34544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itle 41"/>
          <p:cNvSpPr>
            <a:spLocks noGrp="1"/>
          </p:cNvSpPr>
          <p:nvPr>
            <p:ph type="title"/>
          </p:nvPr>
        </p:nvSpPr>
        <p:spPr>
          <a:xfrm>
            <a:off x="5718628" y="729348"/>
            <a:ext cx="5965373" cy="920558"/>
          </a:xfrm>
          <a:prstGeom prst="rect">
            <a:avLst/>
          </a:prstGeom>
        </p:spPr>
        <p:txBody>
          <a:bodyPr anchor="b">
            <a:noAutofit/>
          </a:bodyPr>
          <a:lstStyle>
            <a:lvl1pPr>
              <a:defRPr sz="2800"/>
            </a:lvl1pPr>
          </a:lstStyle>
          <a:p>
            <a:r>
              <a:rPr lang="en-US" dirty="0"/>
              <a:t>Click to edit Master title style</a:t>
            </a:r>
          </a:p>
        </p:txBody>
      </p:sp>
      <p:sp>
        <p:nvSpPr>
          <p:cNvPr id="53" name="Rectangle 4"/>
          <p:cNvSpPr>
            <a:spLocks noGrp="1" noChangeArrowheads="1"/>
          </p:cNvSpPr>
          <p:nvPr>
            <p:ph type="subTitle" idx="1"/>
          </p:nvPr>
        </p:nvSpPr>
        <p:spPr>
          <a:xfrm>
            <a:off x="5718627" y="1681248"/>
            <a:ext cx="5170632" cy="428625"/>
          </a:xfrm>
          <a:prstGeom prst="rect">
            <a:avLst/>
          </a:prstGeom>
        </p:spPr>
        <p:txBody>
          <a:bodyPr>
            <a:noAutofit/>
          </a:bodyPr>
          <a:lstStyle>
            <a:lvl1pPr marL="0" indent="0" algn="l">
              <a:lnSpc>
                <a:spcPct val="85000"/>
              </a:lnSpc>
              <a:spcBef>
                <a:spcPct val="0"/>
              </a:spcBef>
              <a:buFont typeface="Wingdings" pitchFamily="2" charset="2"/>
              <a:buNone/>
              <a:defRPr sz="2000"/>
            </a:lvl1pPr>
          </a:lstStyle>
          <a:p>
            <a:r>
              <a:rPr lang="en-US" dirty="0"/>
              <a:t>Click to edit Master subtitle style</a:t>
            </a:r>
          </a:p>
        </p:txBody>
      </p:sp>
    </p:spTree>
    <p:extLst>
      <p:ext uri="{BB962C8B-B14F-4D97-AF65-F5344CB8AC3E}">
        <p14:creationId xmlns:p14="http://schemas.microsoft.com/office/powerpoint/2010/main" val="4214238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rporate Agenda 2">
    <p:spTree>
      <p:nvGrpSpPr>
        <p:cNvPr id="1" name=""/>
        <p:cNvGrpSpPr/>
        <p:nvPr/>
      </p:nvGrpSpPr>
      <p:grpSpPr>
        <a:xfrm>
          <a:off x="0" y="0"/>
          <a:ext cx="0" cy="0"/>
          <a:chOff x="0" y="0"/>
          <a:chExt cx="0" cy="0"/>
        </a:xfrm>
      </p:grpSpPr>
      <p:sp>
        <p:nvSpPr>
          <p:cNvPr id="6" name="Title 5"/>
          <p:cNvSpPr>
            <a:spLocks noGrp="1"/>
          </p:cNvSpPr>
          <p:nvPr>
            <p:ph type="title"/>
          </p:nvPr>
        </p:nvSpPr>
        <p:spPr>
          <a:xfrm>
            <a:off x="1219200" y="920191"/>
            <a:ext cx="2750248" cy="2918162"/>
          </a:xfrm>
        </p:spPr>
        <p:txBody>
          <a:bodyPr anchor="t"/>
          <a:lstStyle>
            <a:lvl1pPr algn="r">
              <a:defRPr sz="2800">
                <a:solidFill>
                  <a:schemeClr val="tx2">
                    <a:lumMod val="75000"/>
                  </a:schemeClr>
                </a:solidFill>
              </a:defRPr>
            </a:lvl1pPr>
          </a:lstStyle>
          <a:p>
            <a:r>
              <a:rPr lang="en-US" dirty="0"/>
              <a:t>Click to edit Master title style</a:t>
            </a:r>
          </a:p>
        </p:txBody>
      </p:sp>
      <p:sp>
        <p:nvSpPr>
          <p:cNvPr id="2" name="Slide Number Placeholder 44">
            <a:extLst>
              <a:ext uri="{FF2B5EF4-FFF2-40B4-BE49-F238E27FC236}">
                <a16:creationId xmlns:a16="http://schemas.microsoft.com/office/drawing/2014/main" id="{8D0BF1EF-6A36-9880-4BAF-F587191F1305}"/>
              </a:ext>
            </a:extLst>
          </p:cNvPr>
          <p:cNvSpPr>
            <a:spLocks noGrp="1"/>
          </p:cNvSpPr>
          <p:nvPr>
            <p:ph type="sldNum" sz="quarter" idx="10"/>
          </p:nvPr>
        </p:nvSpPr>
        <p:spPr/>
        <p:txBody>
          <a:bodyPr/>
          <a:lstStyle>
            <a:lvl1pPr eaLnBrk="0" hangingPunct="0">
              <a:defRPr/>
            </a:lvl1pPr>
          </a:lstStyle>
          <a:p>
            <a:pPr>
              <a:defRPr/>
            </a:pPr>
            <a:fld id="{F8D803B0-9007-C842-B9C1-E256C7004C6C}" type="slidenum">
              <a:rPr lang="en-US" altLang="en-US"/>
              <a:pPr>
                <a:defRPr/>
              </a:pPr>
              <a:t>‹#›</a:t>
            </a:fld>
            <a:endParaRPr lang="en-US" altLang="en-US"/>
          </a:p>
        </p:txBody>
      </p:sp>
    </p:spTree>
    <p:extLst>
      <p:ext uri="{BB962C8B-B14F-4D97-AF65-F5344CB8AC3E}">
        <p14:creationId xmlns:p14="http://schemas.microsoft.com/office/powerpoint/2010/main" val="3125082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esearch Title Hoz Ban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191BA56-9201-F5E8-8DD2-28107F6372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a:extLst>
              <a:ext uri="{FF2B5EF4-FFF2-40B4-BE49-F238E27FC236}">
                <a16:creationId xmlns:a16="http://schemas.microsoft.com/office/drawing/2014/main" id="{CB398FE1-9478-77C3-E38A-3B70BB9997A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68800" y="6073776"/>
            <a:ext cx="34544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itle 41"/>
          <p:cNvSpPr>
            <a:spLocks noGrp="1"/>
          </p:cNvSpPr>
          <p:nvPr>
            <p:ph type="title"/>
          </p:nvPr>
        </p:nvSpPr>
        <p:spPr>
          <a:xfrm>
            <a:off x="1901373" y="2976086"/>
            <a:ext cx="8447315" cy="920558"/>
          </a:xfrm>
          <a:prstGeom prst="rect">
            <a:avLst/>
          </a:prstGeom>
        </p:spPr>
        <p:txBody>
          <a:bodyPr anchor="b">
            <a:noAutofit/>
          </a:bodyPr>
          <a:lstStyle>
            <a:lvl1pPr algn="ctr">
              <a:defRPr sz="2800">
                <a:solidFill>
                  <a:schemeClr val="accent1"/>
                </a:solidFill>
              </a:defRPr>
            </a:lvl1pPr>
          </a:lstStyle>
          <a:p>
            <a:r>
              <a:rPr lang="en-US" dirty="0"/>
              <a:t>Click to edit Master title style</a:t>
            </a:r>
          </a:p>
        </p:txBody>
      </p:sp>
      <p:sp>
        <p:nvSpPr>
          <p:cNvPr id="53" name="Rectangle 4"/>
          <p:cNvSpPr>
            <a:spLocks noGrp="1" noChangeArrowheads="1"/>
          </p:cNvSpPr>
          <p:nvPr>
            <p:ph type="subTitle" idx="1"/>
          </p:nvPr>
        </p:nvSpPr>
        <p:spPr>
          <a:xfrm>
            <a:off x="3539713" y="3909177"/>
            <a:ext cx="5170632" cy="428625"/>
          </a:xfrm>
          <a:prstGeom prst="rect">
            <a:avLst/>
          </a:prstGeom>
        </p:spPr>
        <p:txBody>
          <a:bodyPr>
            <a:noAutofit/>
          </a:bodyPr>
          <a:lstStyle>
            <a:lvl1pPr marL="0" indent="0" algn="ctr">
              <a:lnSpc>
                <a:spcPct val="85000"/>
              </a:lnSpc>
              <a:spcBef>
                <a:spcPct val="0"/>
              </a:spcBef>
              <a:buFont typeface="Wingdings" pitchFamily="2" charset="2"/>
              <a:buNone/>
              <a:defRPr sz="2000"/>
            </a:lvl1pPr>
          </a:lstStyle>
          <a:p>
            <a:r>
              <a:rPr lang="en-US" dirty="0"/>
              <a:t>Click to edit Master subtitle style</a:t>
            </a:r>
          </a:p>
        </p:txBody>
      </p:sp>
    </p:spTree>
    <p:extLst>
      <p:ext uri="{BB962C8B-B14F-4D97-AF65-F5344CB8AC3E}">
        <p14:creationId xmlns:p14="http://schemas.microsoft.com/office/powerpoint/2010/main" val="2795558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Research Title Ver Band">
    <p:spTree>
      <p:nvGrpSpPr>
        <p:cNvPr id="1" name=""/>
        <p:cNvGrpSpPr/>
        <p:nvPr/>
      </p:nvGrpSpPr>
      <p:grpSpPr>
        <a:xfrm>
          <a:off x="0" y="0"/>
          <a:ext cx="0" cy="0"/>
          <a:chOff x="0" y="0"/>
          <a:chExt cx="0" cy="0"/>
        </a:xfrm>
      </p:grpSpPr>
      <p:pic>
        <p:nvPicPr>
          <p:cNvPr id="2" name="Picture 2" descr="C:\Users\Jason\Documents\Work\Client_File_Backups\OSUMC\2013 Rebrand Templates\06-10-2013 Rebrand Templates\ResearchTitleVert_WS.jpg">
            <a:extLst>
              <a:ext uri="{FF2B5EF4-FFF2-40B4-BE49-F238E27FC236}">
                <a16:creationId xmlns:a16="http://schemas.microsoft.com/office/drawing/2014/main" id="{2F0A6D76-9677-48CC-5CA9-487825FEBB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566631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4C92940D-1494-1963-D8D2-23B56EE58839}"/>
              </a:ext>
            </a:extLst>
          </p:cNvPr>
          <p:cNvSpPr/>
          <p:nvPr userDrawn="1"/>
        </p:nvSpPr>
        <p:spPr bwMode="white">
          <a:xfrm>
            <a:off x="7897284" y="5880101"/>
            <a:ext cx="3784600" cy="733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endParaRPr>
          </a:p>
        </p:txBody>
      </p:sp>
      <p:pic>
        <p:nvPicPr>
          <p:cNvPr id="4" name="Picture 3">
            <a:extLst>
              <a:ext uri="{FF2B5EF4-FFF2-40B4-BE49-F238E27FC236}">
                <a16:creationId xmlns:a16="http://schemas.microsoft.com/office/drawing/2014/main" id="{56C91020-7E13-B1F3-5831-F285164CB84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75084" y="6073776"/>
            <a:ext cx="34544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itle 41"/>
          <p:cNvSpPr>
            <a:spLocks noGrp="1"/>
          </p:cNvSpPr>
          <p:nvPr>
            <p:ph type="title"/>
          </p:nvPr>
        </p:nvSpPr>
        <p:spPr>
          <a:xfrm>
            <a:off x="5718628" y="729348"/>
            <a:ext cx="5965373" cy="920558"/>
          </a:xfrm>
          <a:prstGeom prst="rect">
            <a:avLst/>
          </a:prstGeom>
        </p:spPr>
        <p:txBody>
          <a:bodyPr anchor="b">
            <a:noAutofit/>
          </a:bodyPr>
          <a:lstStyle>
            <a:lvl1pPr>
              <a:defRPr sz="2800"/>
            </a:lvl1pPr>
          </a:lstStyle>
          <a:p>
            <a:r>
              <a:rPr lang="en-US" dirty="0"/>
              <a:t>Click to edit Master title style</a:t>
            </a:r>
          </a:p>
        </p:txBody>
      </p:sp>
      <p:sp>
        <p:nvSpPr>
          <p:cNvPr id="53" name="Rectangle 4"/>
          <p:cNvSpPr>
            <a:spLocks noGrp="1" noChangeArrowheads="1"/>
          </p:cNvSpPr>
          <p:nvPr>
            <p:ph type="subTitle" idx="1"/>
          </p:nvPr>
        </p:nvSpPr>
        <p:spPr>
          <a:xfrm>
            <a:off x="5718627" y="1681248"/>
            <a:ext cx="5170632" cy="428625"/>
          </a:xfrm>
          <a:prstGeom prst="rect">
            <a:avLst/>
          </a:prstGeom>
        </p:spPr>
        <p:txBody>
          <a:bodyPr>
            <a:noAutofit/>
          </a:bodyPr>
          <a:lstStyle>
            <a:lvl1pPr marL="0" indent="0" algn="l">
              <a:lnSpc>
                <a:spcPct val="85000"/>
              </a:lnSpc>
              <a:spcBef>
                <a:spcPct val="0"/>
              </a:spcBef>
              <a:buFont typeface="Wingdings" pitchFamily="2" charset="2"/>
              <a:buNone/>
              <a:defRPr sz="2000"/>
            </a:lvl1pPr>
          </a:lstStyle>
          <a:p>
            <a:r>
              <a:rPr lang="en-US" dirty="0"/>
              <a:t>Click to edit Master subtitle style</a:t>
            </a:r>
          </a:p>
        </p:txBody>
      </p:sp>
    </p:spTree>
    <p:extLst>
      <p:ext uri="{BB962C8B-B14F-4D97-AF65-F5344CB8AC3E}">
        <p14:creationId xmlns:p14="http://schemas.microsoft.com/office/powerpoint/2010/main" val="2629737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8" name="Title Placeholder 43"/>
          <p:cNvSpPr>
            <a:spLocks noGrp="1"/>
          </p:cNvSpPr>
          <p:nvPr>
            <p:ph type="title"/>
          </p:nvPr>
        </p:nvSpPr>
        <p:spPr>
          <a:xfrm>
            <a:off x="609600" y="240134"/>
            <a:ext cx="10972800" cy="792162"/>
          </a:xfrm>
          <a:prstGeom prst="rect">
            <a:avLst/>
          </a:prstGeom>
        </p:spPr>
        <p:txBody>
          <a:bodyPr rtlCol="0">
            <a:noAutofit/>
          </a:bodyPr>
          <a:lstStyle/>
          <a:p>
            <a:r>
              <a:rPr lang="en-US" dirty="0"/>
              <a:t>Click to edit Master title style</a:t>
            </a:r>
          </a:p>
        </p:txBody>
      </p:sp>
      <p:sp>
        <p:nvSpPr>
          <p:cNvPr id="14" name="Text Placeholder 13"/>
          <p:cNvSpPr>
            <a:spLocks noGrp="1"/>
          </p:cNvSpPr>
          <p:nvPr>
            <p:ph type="body" sz="quarter" idx="11"/>
          </p:nvPr>
        </p:nvSpPr>
        <p:spPr>
          <a:xfrm>
            <a:off x="609600" y="1250950"/>
            <a:ext cx="11006667" cy="4330700"/>
          </a:xfrm>
          <a:prstGeom prst="rect">
            <a:avLst/>
          </a:prstGeom>
        </p:spPr>
        <p:txBody>
          <a:bodyPr>
            <a:noAutofit/>
          </a:bodyPr>
          <a:lstStyle>
            <a:lvl1pPr>
              <a:defRPr sz="2600"/>
            </a:lvl1pPr>
            <a:lvl2pPr>
              <a:spcBef>
                <a:spcPts val="600"/>
              </a:spcBef>
              <a:defRPr sz="2400"/>
            </a:lvl2pPr>
            <a:lvl3pPr>
              <a:spcBef>
                <a:spcPts val="600"/>
              </a:spcBef>
              <a:defRPr sz="22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44">
            <a:extLst>
              <a:ext uri="{FF2B5EF4-FFF2-40B4-BE49-F238E27FC236}">
                <a16:creationId xmlns:a16="http://schemas.microsoft.com/office/drawing/2014/main" id="{07C9CCC0-A457-C669-C236-910DCF1EB60B}"/>
              </a:ext>
            </a:extLst>
          </p:cNvPr>
          <p:cNvSpPr>
            <a:spLocks noGrp="1"/>
          </p:cNvSpPr>
          <p:nvPr>
            <p:ph type="sldNum" sz="quarter" idx="12"/>
          </p:nvPr>
        </p:nvSpPr>
        <p:spPr/>
        <p:txBody>
          <a:bodyPr/>
          <a:lstStyle>
            <a:lvl1pPr eaLnBrk="0" hangingPunct="0">
              <a:defRPr/>
            </a:lvl1pPr>
          </a:lstStyle>
          <a:p>
            <a:pPr>
              <a:defRPr/>
            </a:pPr>
            <a:fld id="{47E9661A-4C57-B147-B2E3-1AED4A76D720}" type="slidenum">
              <a:rPr lang="en-US" altLang="en-US"/>
              <a:pPr>
                <a:defRPr/>
              </a:pPr>
              <a:t>‹#›</a:t>
            </a:fld>
            <a:endParaRPr lang="en-US" altLang="en-US"/>
          </a:p>
        </p:txBody>
      </p:sp>
    </p:spTree>
    <p:extLst>
      <p:ext uri="{BB962C8B-B14F-4D97-AF65-F5344CB8AC3E}">
        <p14:creationId xmlns:p14="http://schemas.microsoft.com/office/powerpoint/2010/main" val="253572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 No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5EFA3C-6A55-AAF9-4361-B24967039EFA}"/>
              </a:ext>
            </a:extLst>
          </p:cNvPr>
          <p:cNvSpPr/>
          <p:nvPr userDrawn="1"/>
        </p:nvSpPr>
        <p:spPr bwMode="white">
          <a:xfrm>
            <a:off x="8703733" y="6038850"/>
            <a:ext cx="3388784" cy="649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endParaRPr>
          </a:p>
        </p:txBody>
      </p:sp>
      <p:sp>
        <p:nvSpPr>
          <p:cNvPr id="8" name="Title Placeholder 43"/>
          <p:cNvSpPr>
            <a:spLocks noGrp="1"/>
          </p:cNvSpPr>
          <p:nvPr>
            <p:ph type="title"/>
          </p:nvPr>
        </p:nvSpPr>
        <p:spPr>
          <a:xfrm>
            <a:off x="609600" y="240134"/>
            <a:ext cx="10972800" cy="792162"/>
          </a:xfrm>
          <a:prstGeom prst="rect">
            <a:avLst/>
          </a:prstGeom>
        </p:spPr>
        <p:txBody>
          <a:bodyPr rtlCol="0">
            <a:noAutofit/>
          </a:bodyPr>
          <a:lstStyle/>
          <a:p>
            <a:r>
              <a:rPr lang="en-US" dirty="0"/>
              <a:t>Click to edit Master title style</a:t>
            </a:r>
          </a:p>
        </p:txBody>
      </p:sp>
      <p:sp>
        <p:nvSpPr>
          <p:cNvPr id="14" name="Text Placeholder 13"/>
          <p:cNvSpPr>
            <a:spLocks noGrp="1"/>
          </p:cNvSpPr>
          <p:nvPr>
            <p:ph type="body" sz="quarter" idx="11"/>
          </p:nvPr>
        </p:nvSpPr>
        <p:spPr>
          <a:xfrm>
            <a:off x="609600" y="1250950"/>
            <a:ext cx="11006667" cy="4330700"/>
          </a:xfrm>
          <a:prstGeom prst="rect">
            <a:avLst/>
          </a:prstGeom>
        </p:spPr>
        <p:txBody>
          <a:bodyPr>
            <a:noAutofit/>
          </a:bodyPr>
          <a:lstStyle>
            <a:lvl1pPr>
              <a:defRPr sz="2600"/>
            </a:lvl1pPr>
            <a:lvl2pPr>
              <a:spcBef>
                <a:spcPts val="600"/>
              </a:spcBef>
              <a:defRPr sz="2400"/>
            </a:lvl2pPr>
            <a:lvl3pPr>
              <a:spcBef>
                <a:spcPts val="600"/>
              </a:spcBef>
              <a:defRPr sz="22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44">
            <a:extLst>
              <a:ext uri="{FF2B5EF4-FFF2-40B4-BE49-F238E27FC236}">
                <a16:creationId xmlns:a16="http://schemas.microsoft.com/office/drawing/2014/main" id="{6B1DA187-2A78-8525-0D5E-A976B70C7FC1}"/>
              </a:ext>
            </a:extLst>
          </p:cNvPr>
          <p:cNvSpPr>
            <a:spLocks noGrp="1"/>
          </p:cNvSpPr>
          <p:nvPr>
            <p:ph type="sldNum" sz="quarter" idx="12"/>
          </p:nvPr>
        </p:nvSpPr>
        <p:spPr/>
        <p:txBody>
          <a:bodyPr/>
          <a:lstStyle>
            <a:lvl1pPr eaLnBrk="0" hangingPunct="0">
              <a:defRPr/>
            </a:lvl1pPr>
          </a:lstStyle>
          <a:p>
            <a:pPr>
              <a:defRPr/>
            </a:pPr>
            <a:fld id="{50F45A8A-71A8-C34D-9DED-E305307AFC63}" type="slidenum">
              <a:rPr lang="en-US" altLang="en-US"/>
              <a:pPr>
                <a:defRPr/>
              </a:pPr>
              <a:t>‹#›</a:t>
            </a:fld>
            <a:endParaRPr lang="en-US" altLang="en-US"/>
          </a:p>
        </p:txBody>
      </p:sp>
    </p:spTree>
    <p:extLst>
      <p:ext uri="{BB962C8B-B14F-4D97-AF65-F5344CB8AC3E}">
        <p14:creationId xmlns:p14="http://schemas.microsoft.com/office/powerpoint/2010/main" val="3395254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amp; Content - No Leaves">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C70F64DD-797F-2BCB-3E2C-FF5FB40BDE6B}"/>
              </a:ext>
            </a:extLst>
          </p:cNvPr>
          <p:cNvSpPr>
            <a:spLocks noChangeArrowheads="1"/>
          </p:cNvSpPr>
          <p:nvPr userDrawn="1"/>
        </p:nvSpPr>
        <p:spPr bwMode="auto">
          <a:xfrm>
            <a:off x="-2117" y="1"/>
            <a:ext cx="12194117" cy="142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solidFill>
                <a:srgbClr val="000000"/>
              </a:solidFill>
              <a:latin typeface="Arial" panose="020B0604020202020204" pitchFamily="34" charset="0"/>
            </a:endParaRPr>
          </a:p>
        </p:txBody>
      </p:sp>
      <p:sp>
        <p:nvSpPr>
          <p:cNvPr id="3" name="Rectangle 8">
            <a:extLst>
              <a:ext uri="{FF2B5EF4-FFF2-40B4-BE49-F238E27FC236}">
                <a16:creationId xmlns:a16="http://schemas.microsoft.com/office/drawing/2014/main" id="{D0F1FCA1-EEC9-5C4C-C140-66CCF547A956}"/>
              </a:ext>
            </a:extLst>
          </p:cNvPr>
          <p:cNvSpPr>
            <a:spLocks noChangeArrowheads="1"/>
          </p:cNvSpPr>
          <p:nvPr userDrawn="1"/>
        </p:nvSpPr>
        <p:spPr bwMode="auto">
          <a:xfrm>
            <a:off x="-2117" y="6716714"/>
            <a:ext cx="12194117" cy="142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solidFill>
                <a:srgbClr val="000000"/>
              </a:solidFill>
              <a:latin typeface="Arial" panose="020B0604020202020204" pitchFamily="34" charset="0"/>
            </a:endParaRPr>
          </a:p>
        </p:txBody>
      </p:sp>
      <p:grpSp>
        <p:nvGrpSpPr>
          <p:cNvPr id="4" name="Group 18">
            <a:extLst>
              <a:ext uri="{FF2B5EF4-FFF2-40B4-BE49-F238E27FC236}">
                <a16:creationId xmlns:a16="http://schemas.microsoft.com/office/drawing/2014/main" id="{6F00C3C1-44D4-1EEB-E19E-842954661245}"/>
              </a:ext>
            </a:extLst>
          </p:cNvPr>
          <p:cNvGrpSpPr>
            <a:grpSpLocks noChangeAspect="1"/>
          </p:cNvGrpSpPr>
          <p:nvPr userDrawn="1"/>
        </p:nvGrpSpPr>
        <p:grpSpPr bwMode="auto">
          <a:xfrm>
            <a:off x="8968318" y="6284914"/>
            <a:ext cx="2988733" cy="320675"/>
            <a:chOff x="487363" y="2840038"/>
            <a:chExt cx="8167687" cy="1173162"/>
          </a:xfrm>
        </p:grpSpPr>
        <p:sp>
          <p:nvSpPr>
            <p:cNvPr id="5" name="AutoShape 4">
              <a:extLst>
                <a:ext uri="{FF2B5EF4-FFF2-40B4-BE49-F238E27FC236}">
                  <a16:creationId xmlns:a16="http://schemas.microsoft.com/office/drawing/2014/main" id="{20901A2C-DD64-4278-BC76-B2826BF09399}"/>
                </a:ext>
              </a:extLst>
            </p:cNvPr>
            <p:cNvSpPr>
              <a:spLocks noChangeAspect="1" noChangeArrowheads="1" noTextEdit="1"/>
            </p:cNvSpPr>
            <p:nvPr userDrawn="1"/>
          </p:nvSpPr>
          <p:spPr bwMode="auto">
            <a:xfrm>
              <a:off x="487363" y="2843213"/>
              <a:ext cx="816768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6" name="Freeform 6">
              <a:extLst>
                <a:ext uri="{FF2B5EF4-FFF2-40B4-BE49-F238E27FC236}">
                  <a16:creationId xmlns:a16="http://schemas.microsoft.com/office/drawing/2014/main" id="{BB218A4E-2631-75C9-327B-7A56558D94F6}"/>
                </a:ext>
              </a:extLst>
            </p:cNvPr>
            <p:cNvSpPr>
              <a:spLocks noEditPoints="1"/>
            </p:cNvSpPr>
            <p:nvPr userDrawn="1"/>
          </p:nvSpPr>
          <p:spPr bwMode="auto">
            <a:xfrm>
              <a:off x="531813" y="2892425"/>
              <a:ext cx="803275" cy="1068387"/>
            </a:xfrm>
            <a:custGeom>
              <a:avLst/>
              <a:gdLst>
                <a:gd name="T0" fmla="*/ 2147483646 w 506"/>
                <a:gd name="T1" fmla="*/ 2147483646 h 673"/>
                <a:gd name="T2" fmla="*/ 2147483646 w 506"/>
                <a:gd name="T3" fmla="*/ 2147483646 h 673"/>
                <a:gd name="T4" fmla="*/ 2147483646 w 506"/>
                <a:gd name="T5" fmla="*/ 2147483646 h 673"/>
                <a:gd name="T6" fmla="*/ 2147483646 w 506"/>
                <a:gd name="T7" fmla="*/ 2147483646 h 673"/>
                <a:gd name="T8" fmla="*/ 2147483646 w 506"/>
                <a:gd name="T9" fmla="*/ 2147483646 h 673"/>
                <a:gd name="T10" fmla="*/ 2147483646 w 506"/>
                <a:gd name="T11" fmla="*/ 2147483646 h 673"/>
                <a:gd name="T12" fmla="*/ 2147483646 w 506"/>
                <a:gd name="T13" fmla="*/ 2147483646 h 673"/>
                <a:gd name="T14" fmla="*/ 2147483646 w 506"/>
                <a:gd name="T15" fmla="*/ 2147483646 h 673"/>
                <a:gd name="T16" fmla="*/ 2147483646 w 506"/>
                <a:gd name="T17" fmla="*/ 2147483646 h 673"/>
                <a:gd name="T18" fmla="*/ 2147483646 w 506"/>
                <a:gd name="T19" fmla="*/ 2147483646 h 673"/>
                <a:gd name="T20" fmla="*/ 2147483646 w 506"/>
                <a:gd name="T21" fmla="*/ 2147483646 h 673"/>
                <a:gd name="T22" fmla="*/ 2147483646 w 506"/>
                <a:gd name="T23" fmla="*/ 0 h 673"/>
                <a:gd name="T24" fmla="*/ 2147483646 w 506"/>
                <a:gd name="T25" fmla="*/ 0 h 673"/>
                <a:gd name="T26" fmla="*/ 0 w 506"/>
                <a:gd name="T27" fmla="*/ 2147483646 h 673"/>
                <a:gd name="T28" fmla="*/ 0 w 506"/>
                <a:gd name="T29" fmla="*/ 2147483646 h 673"/>
                <a:gd name="T30" fmla="*/ 2147483646 w 506"/>
                <a:gd name="T31" fmla="*/ 2147483646 h 673"/>
                <a:gd name="T32" fmla="*/ 2147483646 w 506"/>
                <a:gd name="T33" fmla="*/ 2147483646 h 673"/>
                <a:gd name="T34" fmla="*/ 2147483646 w 506"/>
                <a:gd name="T35" fmla="*/ 2147483646 h 673"/>
                <a:gd name="T36" fmla="*/ 2147483646 w 506"/>
                <a:gd name="T37" fmla="*/ 2147483646 h 673"/>
                <a:gd name="T38" fmla="*/ 2147483646 w 506"/>
                <a:gd name="T39" fmla="*/ 2147483646 h 6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06" h="673">
                  <a:moveTo>
                    <a:pt x="126" y="172"/>
                  </a:moveTo>
                  <a:lnTo>
                    <a:pt x="175" y="125"/>
                  </a:lnTo>
                  <a:lnTo>
                    <a:pt x="333" y="125"/>
                  </a:lnTo>
                  <a:lnTo>
                    <a:pt x="383" y="172"/>
                  </a:lnTo>
                  <a:lnTo>
                    <a:pt x="383" y="500"/>
                  </a:lnTo>
                  <a:lnTo>
                    <a:pt x="333" y="548"/>
                  </a:lnTo>
                  <a:lnTo>
                    <a:pt x="175" y="548"/>
                  </a:lnTo>
                  <a:lnTo>
                    <a:pt x="126" y="500"/>
                  </a:lnTo>
                  <a:lnTo>
                    <a:pt x="126" y="172"/>
                  </a:lnTo>
                  <a:close/>
                  <a:moveTo>
                    <a:pt x="506" y="120"/>
                  </a:moveTo>
                  <a:lnTo>
                    <a:pt x="385" y="0"/>
                  </a:lnTo>
                  <a:lnTo>
                    <a:pt x="123" y="0"/>
                  </a:lnTo>
                  <a:lnTo>
                    <a:pt x="0" y="120"/>
                  </a:lnTo>
                  <a:lnTo>
                    <a:pt x="0" y="552"/>
                  </a:lnTo>
                  <a:lnTo>
                    <a:pt x="123" y="673"/>
                  </a:lnTo>
                  <a:lnTo>
                    <a:pt x="385" y="673"/>
                  </a:lnTo>
                  <a:lnTo>
                    <a:pt x="506" y="552"/>
                  </a:lnTo>
                  <a:lnTo>
                    <a:pt x="506" y="120"/>
                  </a:lnTo>
                  <a:close/>
                </a:path>
              </a:pathLst>
            </a:custGeom>
            <a:solidFill>
              <a:srgbClr val="BB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7" name="Freeform 7">
              <a:extLst>
                <a:ext uri="{FF2B5EF4-FFF2-40B4-BE49-F238E27FC236}">
                  <a16:creationId xmlns:a16="http://schemas.microsoft.com/office/drawing/2014/main" id="{98842843-4019-FA8A-7B33-F3851E30F5B2}"/>
                </a:ext>
              </a:extLst>
            </p:cNvPr>
            <p:cNvSpPr>
              <a:spLocks noEditPoints="1"/>
            </p:cNvSpPr>
            <p:nvPr userDrawn="1"/>
          </p:nvSpPr>
          <p:spPr bwMode="auto">
            <a:xfrm>
              <a:off x="487363" y="2840038"/>
              <a:ext cx="8167687" cy="1169989"/>
            </a:xfrm>
            <a:custGeom>
              <a:avLst/>
              <a:gdLst>
                <a:gd name="T0" fmla="*/ 2147483646 w 2178"/>
                <a:gd name="T1" fmla="*/ 2147483646 h 312"/>
                <a:gd name="T2" fmla="*/ 2147483646 w 2178"/>
                <a:gd name="T3" fmla="*/ 2147483646 h 312"/>
                <a:gd name="T4" fmla="*/ 2147483646 w 2178"/>
                <a:gd name="T5" fmla="*/ 2147483646 h 312"/>
                <a:gd name="T6" fmla="*/ 2147483646 w 2178"/>
                <a:gd name="T7" fmla="*/ 2147483646 h 312"/>
                <a:gd name="T8" fmla="*/ 2147483646 w 2178"/>
                <a:gd name="T9" fmla="*/ 2147483646 h 312"/>
                <a:gd name="T10" fmla="*/ 2147483646 w 2178"/>
                <a:gd name="T11" fmla="*/ 2147483646 h 312"/>
                <a:gd name="T12" fmla="*/ 2147483646 w 2178"/>
                <a:gd name="T13" fmla="*/ 2147483646 h 312"/>
                <a:gd name="T14" fmla="*/ 2147483646 w 2178"/>
                <a:gd name="T15" fmla="*/ 2147483646 h 312"/>
                <a:gd name="T16" fmla="*/ 2147483646 w 2178"/>
                <a:gd name="T17" fmla="*/ 2147483646 h 312"/>
                <a:gd name="T18" fmla="*/ 2147483646 w 2178"/>
                <a:gd name="T19" fmla="*/ 2147483646 h 312"/>
                <a:gd name="T20" fmla="*/ 2147483646 w 2178"/>
                <a:gd name="T21" fmla="*/ 2147483646 h 312"/>
                <a:gd name="T22" fmla="*/ 2147483646 w 2178"/>
                <a:gd name="T23" fmla="*/ 2147483646 h 312"/>
                <a:gd name="T24" fmla="*/ 2147483646 w 2178"/>
                <a:gd name="T25" fmla="*/ 2147483646 h 312"/>
                <a:gd name="T26" fmla="*/ 2147483646 w 2178"/>
                <a:gd name="T27" fmla="*/ 2147483646 h 312"/>
                <a:gd name="T28" fmla="*/ 2147483646 w 2178"/>
                <a:gd name="T29" fmla="*/ 2147483646 h 312"/>
                <a:gd name="T30" fmla="*/ 2147483646 w 2178"/>
                <a:gd name="T31" fmla="*/ 2147483646 h 312"/>
                <a:gd name="T32" fmla="*/ 2147483646 w 2178"/>
                <a:gd name="T33" fmla="*/ 2147483646 h 312"/>
                <a:gd name="T34" fmla="*/ 2147483646 w 2178"/>
                <a:gd name="T35" fmla="*/ 2147483646 h 312"/>
                <a:gd name="T36" fmla="*/ 2147483646 w 2178"/>
                <a:gd name="T37" fmla="*/ 2147483646 h 312"/>
                <a:gd name="T38" fmla="*/ 2147483646 w 2178"/>
                <a:gd name="T39" fmla="*/ 2147483646 h 312"/>
                <a:gd name="T40" fmla="*/ 2147483646 w 2178"/>
                <a:gd name="T41" fmla="*/ 0 h 312"/>
                <a:gd name="T42" fmla="*/ 2147483646 w 2178"/>
                <a:gd name="T43" fmla="*/ 2147483646 h 312"/>
                <a:gd name="T44" fmla="*/ 2147483646 w 2178"/>
                <a:gd name="T45" fmla="*/ 2147483646 h 312"/>
                <a:gd name="T46" fmla="*/ 2147483646 w 2178"/>
                <a:gd name="T47" fmla="*/ 2147483646 h 312"/>
                <a:gd name="T48" fmla="*/ 2147483646 w 2178"/>
                <a:gd name="T49" fmla="*/ 2147483646 h 312"/>
                <a:gd name="T50" fmla="*/ 2147483646 w 2178"/>
                <a:gd name="T51" fmla="*/ 2147483646 h 312"/>
                <a:gd name="T52" fmla="*/ 2147483646 w 2178"/>
                <a:gd name="T53" fmla="*/ 2147483646 h 312"/>
                <a:gd name="T54" fmla="*/ 2147483646 w 2178"/>
                <a:gd name="T55" fmla="*/ 2147483646 h 312"/>
                <a:gd name="T56" fmla="*/ 2147483646 w 2178"/>
                <a:gd name="T57" fmla="*/ 2147483646 h 312"/>
                <a:gd name="T58" fmla="*/ 2147483646 w 2178"/>
                <a:gd name="T59" fmla="*/ 2147483646 h 312"/>
                <a:gd name="T60" fmla="*/ 2147483646 w 2178"/>
                <a:gd name="T61" fmla="*/ 2147483646 h 312"/>
                <a:gd name="T62" fmla="*/ 2147483646 w 2178"/>
                <a:gd name="T63" fmla="*/ 2147483646 h 312"/>
                <a:gd name="T64" fmla="*/ 2147483646 w 2178"/>
                <a:gd name="T65" fmla="*/ 2147483646 h 312"/>
                <a:gd name="T66" fmla="*/ 2147483646 w 2178"/>
                <a:gd name="T67" fmla="*/ 2147483646 h 312"/>
                <a:gd name="T68" fmla="*/ 2147483646 w 2178"/>
                <a:gd name="T69" fmla="*/ 2147483646 h 312"/>
                <a:gd name="T70" fmla="*/ 2147483646 w 2178"/>
                <a:gd name="T71" fmla="*/ 2147483646 h 312"/>
                <a:gd name="T72" fmla="*/ 2147483646 w 2178"/>
                <a:gd name="T73" fmla="*/ 2147483646 h 312"/>
                <a:gd name="T74" fmla="*/ 2147483646 w 2178"/>
                <a:gd name="T75" fmla="*/ 2147483646 h 312"/>
                <a:gd name="T76" fmla="*/ 2147483646 w 2178"/>
                <a:gd name="T77" fmla="*/ 2147483646 h 312"/>
                <a:gd name="T78" fmla="*/ 2147483646 w 2178"/>
                <a:gd name="T79" fmla="*/ 2147483646 h 312"/>
                <a:gd name="T80" fmla="*/ 2147483646 w 2178"/>
                <a:gd name="T81" fmla="*/ 2147483646 h 312"/>
                <a:gd name="T82" fmla="*/ 2147483646 w 2178"/>
                <a:gd name="T83" fmla="*/ 2147483646 h 312"/>
                <a:gd name="T84" fmla="*/ 2147483646 w 2178"/>
                <a:gd name="T85" fmla="*/ 2147483646 h 312"/>
                <a:gd name="T86" fmla="*/ 2147483646 w 2178"/>
                <a:gd name="T87" fmla="*/ 2147483646 h 312"/>
                <a:gd name="T88" fmla="*/ 2147483646 w 2178"/>
                <a:gd name="T89" fmla="*/ 2147483646 h 312"/>
                <a:gd name="T90" fmla="*/ 2147483646 w 2178"/>
                <a:gd name="T91" fmla="*/ 2147483646 h 312"/>
                <a:gd name="T92" fmla="*/ 2147483646 w 2178"/>
                <a:gd name="T93" fmla="*/ 2147483646 h 312"/>
                <a:gd name="T94" fmla="*/ 2147483646 w 2178"/>
                <a:gd name="T95" fmla="*/ 2147483646 h 312"/>
                <a:gd name="T96" fmla="*/ 2147483646 w 2178"/>
                <a:gd name="T97" fmla="*/ 2147483646 h 312"/>
                <a:gd name="T98" fmla="*/ 2147483646 w 2178"/>
                <a:gd name="T99" fmla="*/ 2147483646 h 312"/>
                <a:gd name="T100" fmla="*/ 2147483646 w 2178"/>
                <a:gd name="T101" fmla="*/ 2147483646 h 312"/>
                <a:gd name="T102" fmla="*/ 2147483646 w 2178"/>
                <a:gd name="T103" fmla="*/ 2147483646 h 312"/>
                <a:gd name="T104" fmla="*/ 2147483646 w 2178"/>
                <a:gd name="T105" fmla="*/ 2147483646 h 312"/>
                <a:gd name="T106" fmla="*/ 2147483646 w 2178"/>
                <a:gd name="T107" fmla="*/ 2147483646 h 312"/>
                <a:gd name="T108" fmla="*/ 2147483646 w 2178"/>
                <a:gd name="T109" fmla="*/ 2147483646 h 312"/>
                <a:gd name="T110" fmla="*/ 2147483646 w 2178"/>
                <a:gd name="T111" fmla="*/ 2147483646 h 312"/>
                <a:gd name="T112" fmla="*/ 2147483646 w 2178"/>
                <a:gd name="T113" fmla="*/ 2147483646 h 312"/>
                <a:gd name="T114" fmla="*/ 2147483646 w 2178"/>
                <a:gd name="T115" fmla="*/ 2147483646 h 312"/>
                <a:gd name="T116" fmla="*/ 2147483646 w 2178"/>
                <a:gd name="T117" fmla="*/ 2147483646 h 312"/>
                <a:gd name="T118" fmla="*/ 2147483646 w 2178"/>
                <a:gd name="T119" fmla="*/ 2147483646 h 312"/>
                <a:gd name="T120" fmla="*/ 2147483646 w 2178"/>
                <a:gd name="T121" fmla="*/ 2147483646 h 312"/>
                <a:gd name="T122" fmla="*/ 2147483646 w 2178"/>
                <a:gd name="T123" fmla="*/ 2147483646 h 312"/>
                <a:gd name="T124" fmla="*/ 2147483646 w 2178"/>
                <a:gd name="T125" fmla="*/ 2147483646 h 3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78" h="312">
                  <a:moveTo>
                    <a:pt x="393" y="278"/>
                  </a:moveTo>
                  <a:cubicBezTo>
                    <a:pt x="378" y="225"/>
                    <a:pt x="378" y="225"/>
                    <a:pt x="378" y="225"/>
                  </a:cubicBezTo>
                  <a:cubicBezTo>
                    <a:pt x="371" y="225"/>
                    <a:pt x="371" y="225"/>
                    <a:pt x="371" y="225"/>
                  </a:cubicBezTo>
                  <a:cubicBezTo>
                    <a:pt x="357" y="278"/>
                    <a:pt x="357" y="278"/>
                    <a:pt x="357" y="278"/>
                  </a:cubicBezTo>
                  <a:cubicBezTo>
                    <a:pt x="343" y="225"/>
                    <a:pt x="343" y="225"/>
                    <a:pt x="343" y="225"/>
                  </a:cubicBezTo>
                  <a:cubicBezTo>
                    <a:pt x="334" y="225"/>
                    <a:pt x="334" y="225"/>
                    <a:pt x="334" y="225"/>
                  </a:cubicBezTo>
                  <a:cubicBezTo>
                    <a:pt x="352" y="289"/>
                    <a:pt x="352" y="289"/>
                    <a:pt x="352" y="289"/>
                  </a:cubicBezTo>
                  <a:cubicBezTo>
                    <a:pt x="361" y="289"/>
                    <a:pt x="361" y="289"/>
                    <a:pt x="361" y="289"/>
                  </a:cubicBezTo>
                  <a:cubicBezTo>
                    <a:pt x="375" y="237"/>
                    <a:pt x="375" y="237"/>
                    <a:pt x="375" y="237"/>
                  </a:cubicBezTo>
                  <a:cubicBezTo>
                    <a:pt x="389" y="289"/>
                    <a:pt x="389" y="289"/>
                    <a:pt x="389" y="289"/>
                  </a:cubicBezTo>
                  <a:cubicBezTo>
                    <a:pt x="397" y="289"/>
                    <a:pt x="397" y="289"/>
                    <a:pt x="397" y="289"/>
                  </a:cubicBezTo>
                  <a:cubicBezTo>
                    <a:pt x="416" y="225"/>
                    <a:pt x="416" y="225"/>
                    <a:pt x="416" y="225"/>
                  </a:cubicBezTo>
                  <a:cubicBezTo>
                    <a:pt x="407" y="225"/>
                    <a:pt x="407" y="225"/>
                    <a:pt x="407" y="225"/>
                  </a:cubicBezTo>
                  <a:lnTo>
                    <a:pt x="393" y="278"/>
                  </a:lnTo>
                  <a:close/>
                  <a:moveTo>
                    <a:pt x="422" y="289"/>
                  </a:moveTo>
                  <a:cubicBezTo>
                    <a:pt x="464" y="289"/>
                    <a:pt x="464" y="289"/>
                    <a:pt x="464" y="289"/>
                  </a:cubicBezTo>
                  <a:cubicBezTo>
                    <a:pt x="464" y="282"/>
                    <a:pt x="464" y="282"/>
                    <a:pt x="464" y="282"/>
                  </a:cubicBezTo>
                  <a:cubicBezTo>
                    <a:pt x="430" y="282"/>
                    <a:pt x="430" y="282"/>
                    <a:pt x="430" y="282"/>
                  </a:cubicBezTo>
                  <a:cubicBezTo>
                    <a:pt x="430" y="260"/>
                    <a:pt x="430" y="260"/>
                    <a:pt x="430" y="260"/>
                  </a:cubicBezTo>
                  <a:cubicBezTo>
                    <a:pt x="463" y="260"/>
                    <a:pt x="463" y="260"/>
                    <a:pt x="463" y="260"/>
                  </a:cubicBezTo>
                  <a:cubicBezTo>
                    <a:pt x="463" y="253"/>
                    <a:pt x="463" y="253"/>
                    <a:pt x="463" y="253"/>
                  </a:cubicBezTo>
                  <a:cubicBezTo>
                    <a:pt x="430" y="253"/>
                    <a:pt x="430" y="253"/>
                    <a:pt x="430" y="253"/>
                  </a:cubicBezTo>
                  <a:cubicBezTo>
                    <a:pt x="430" y="232"/>
                    <a:pt x="430" y="232"/>
                    <a:pt x="430" y="232"/>
                  </a:cubicBezTo>
                  <a:cubicBezTo>
                    <a:pt x="464" y="232"/>
                    <a:pt x="464" y="232"/>
                    <a:pt x="464" y="232"/>
                  </a:cubicBezTo>
                  <a:cubicBezTo>
                    <a:pt x="464" y="225"/>
                    <a:pt x="464" y="225"/>
                    <a:pt x="464" y="225"/>
                  </a:cubicBezTo>
                  <a:cubicBezTo>
                    <a:pt x="422" y="225"/>
                    <a:pt x="422" y="225"/>
                    <a:pt x="422" y="225"/>
                  </a:cubicBezTo>
                  <a:lnTo>
                    <a:pt x="422" y="289"/>
                  </a:lnTo>
                  <a:close/>
                  <a:moveTo>
                    <a:pt x="527" y="225"/>
                  </a:moveTo>
                  <a:cubicBezTo>
                    <a:pt x="517" y="225"/>
                    <a:pt x="517" y="225"/>
                    <a:pt x="517" y="225"/>
                  </a:cubicBezTo>
                  <a:cubicBezTo>
                    <a:pt x="498" y="251"/>
                    <a:pt x="498" y="251"/>
                    <a:pt x="498" y="251"/>
                  </a:cubicBezTo>
                  <a:cubicBezTo>
                    <a:pt x="479" y="225"/>
                    <a:pt x="479" y="225"/>
                    <a:pt x="479" y="225"/>
                  </a:cubicBezTo>
                  <a:cubicBezTo>
                    <a:pt x="470" y="225"/>
                    <a:pt x="470" y="225"/>
                    <a:pt x="470" y="225"/>
                  </a:cubicBezTo>
                  <a:cubicBezTo>
                    <a:pt x="493" y="256"/>
                    <a:pt x="493" y="256"/>
                    <a:pt x="493" y="256"/>
                  </a:cubicBezTo>
                  <a:cubicBezTo>
                    <a:pt x="468" y="289"/>
                    <a:pt x="468" y="289"/>
                    <a:pt x="468" y="289"/>
                  </a:cubicBezTo>
                  <a:cubicBezTo>
                    <a:pt x="478" y="289"/>
                    <a:pt x="478" y="289"/>
                    <a:pt x="478" y="289"/>
                  </a:cubicBezTo>
                  <a:cubicBezTo>
                    <a:pt x="498" y="262"/>
                    <a:pt x="498" y="262"/>
                    <a:pt x="498" y="262"/>
                  </a:cubicBezTo>
                  <a:cubicBezTo>
                    <a:pt x="519" y="289"/>
                    <a:pt x="519" y="289"/>
                    <a:pt x="519" y="289"/>
                  </a:cubicBezTo>
                  <a:cubicBezTo>
                    <a:pt x="528" y="289"/>
                    <a:pt x="528" y="289"/>
                    <a:pt x="528" y="289"/>
                  </a:cubicBezTo>
                  <a:cubicBezTo>
                    <a:pt x="503" y="256"/>
                    <a:pt x="503" y="256"/>
                    <a:pt x="503" y="256"/>
                  </a:cubicBezTo>
                  <a:lnTo>
                    <a:pt x="527" y="225"/>
                  </a:lnTo>
                  <a:close/>
                  <a:moveTo>
                    <a:pt x="580" y="275"/>
                  </a:moveTo>
                  <a:cubicBezTo>
                    <a:pt x="543" y="225"/>
                    <a:pt x="543" y="225"/>
                    <a:pt x="543" y="225"/>
                  </a:cubicBezTo>
                  <a:cubicBezTo>
                    <a:pt x="535" y="225"/>
                    <a:pt x="535" y="225"/>
                    <a:pt x="535" y="225"/>
                  </a:cubicBezTo>
                  <a:cubicBezTo>
                    <a:pt x="535" y="289"/>
                    <a:pt x="535" y="289"/>
                    <a:pt x="535" y="289"/>
                  </a:cubicBezTo>
                  <a:cubicBezTo>
                    <a:pt x="543" y="289"/>
                    <a:pt x="543" y="289"/>
                    <a:pt x="543" y="289"/>
                  </a:cubicBezTo>
                  <a:cubicBezTo>
                    <a:pt x="543" y="238"/>
                    <a:pt x="543" y="238"/>
                    <a:pt x="543" y="238"/>
                  </a:cubicBezTo>
                  <a:cubicBezTo>
                    <a:pt x="580" y="289"/>
                    <a:pt x="580" y="289"/>
                    <a:pt x="580" y="289"/>
                  </a:cubicBezTo>
                  <a:cubicBezTo>
                    <a:pt x="588" y="289"/>
                    <a:pt x="588" y="289"/>
                    <a:pt x="588" y="289"/>
                  </a:cubicBezTo>
                  <a:cubicBezTo>
                    <a:pt x="588" y="225"/>
                    <a:pt x="588" y="225"/>
                    <a:pt x="588" y="225"/>
                  </a:cubicBezTo>
                  <a:cubicBezTo>
                    <a:pt x="580" y="225"/>
                    <a:pt x="580" y="225"/>
                    <a:pt x="580" y="225"/>
                  </a:cubicBezTo>
                  <a:lnTo>
                    <a:pt x="580" y="275"/>
                  </a:lnTo>
                  <a:close/>
                  <a:moveTo>
                    <a:pt x="600" y="289"/>
                  </a:moveTo>
                  <a:cubicBezTo>
                    <a:pt x="642" y="289"/>
                    <a:pt x="642" y="289"/>
                    <a:pt x="642" y="289"/>
                  </a:cubicBezTo>
                  <a:cubicBezTo>
                    <a:pt x="642" y="282"/>
                    <a:pt x="642" y="282"/>
                    <a:pt x="642" y="282"/>
                  </a:cubicBezTo>
                  <a:cubicBezTo>
                    <a:pt x="608" y="282"/>
                    <a:pt x="608" y="282"/>
                    <a:pt x="608" y="282"/>
                  </a:cubicBezTo>
                  <a:cubicBezTo>
                    <a:pt x="608" y="260"/>
                    <a:pt x="608" y="260"/>
                    <a:pt x="608" y="260"/>
                  </a:cubicBezTo>
                  <a:cubicBezTo>
                    <a:pt x="641" y="260"/>
                    <a:pt x="641" y="260"/>
                    <a:pt x="641" y="260"/>
                  </a:cubicBezTo>
                  <a:cubicBezTo>
                    <a:pt x="641" y="253"/>
                    <a:pt x="641" y="253"/>
                    <a:pt x="641" y="253"/>
                  </a:cubicBezTo>
                  <a:cubicBezTo>
                    <a:pt x="608" y="253"/>
                    <a:pt x="608" y="253"/>
                    <a:pt x="608" y="253"/>
                  </a:cubicBezTo>
                  <a:cubicBezTo>
                    <a:pt x="608" y="232"/>
                    <a:pt x="608" y="232"/>
                    <a:pt x="608" y="232"/>
                  </a:cubicBezTo>
                  <a:cubicBezTo>
                    <a:pt x="642" y="232"/>
                    <a:pt x="642" y="232"/>
                    <a:pt x="642" y="232"/>
                  </a:cubicBezTo>
                  <a:cubicBezTo>
                    <a:pt x="642" y="225"/>
                    <a:pt x="642" y="225"/>
                    <a:pt x="642" y="225"/>
                  </a:cubicBezTo>
                  <a:cubicBezTo>
                    <a:pt x="600" y="225"/>
                    <a:pt x="600" y="225"/>
                    <a:pt x="600" y="225"/>
                  </a:cubicBezTo>
                  <a:lnTo>
                    <a:pt x="600" y="289"/>
                  </a:lnTo>
                  <a:close/>
                  <a:moveTo>
                    <a:pt x="698" y="244"/>
                  </a:moveTo>
                  <a:cubicBezTo>
                    <a:pt x="698" y="233"/>
                    <a:pt x="690" y="225"/>
                    <a:pt x="678" y="225"/>
                  </a:cubicBezTo>
                  <a:cubicBezTo>
                    <a:pt x="652" y="225"/>
                    <a:pt x="652" y="225"/>
                    <a:pt x="652" y="225"/>
                  </a:cubicBezTo>
                  <a:cubicBezTo>
                    <a:pt x="652" y="289"/>
                    <a:pt x="652" y="289"/>
                    <a:pt x="652" y="289"/>
                  </a:cubicBezTo>
                  <a:cubicBezTo>
                    <a:pt x="660" y="289"/>
                    <a:pt x="660" y="289"/>
                    <a:pt x="660" y="289"/>
                  </a:cubicBezTo>
                  <a:cubicBezTo>
                    <a:pt x="660" y="264"/>
                    <a:pt x="660" y="264"/>
                    <a:pt x="660" y="264"/>
                  </a:cubicBezTo>
                  <a:cubicBezTo>
                    <a:pt x="673" y="264"/>
                    <a:pt x="673" y="264"/>
                    <a:pt x="673" y="264"/>
                  </a:cubicBezTo>
                  <a:cubicBezTo>
                    <a:pt x="689" y="289"/>
                    <a:pt x="689" y="289"/>
                    <a:pt x="689" y="289"/>
                  </a:cubicBezTo>
                  <a:cubicBezTo>
                    <a:pt x="699" y="289"/>
                    <a:pt x="699" y="289"/>
                    <a:pt x="699" y="289"/>
                  </a:cubicBezTo>
                  <a:cubicBezTo>
                    <a:pt x="682" y="263"/>
                    <a:pt x="682" y="263"/>
                    <a:pt x="682" y="263"/>
                  </a:cubicBezTo>
                  <a:cubicBezTo>
                    <a:pt x="690" y="262"/>
                    <a:pt x="698" y="256"/>
                    <a:pt x="698" y="244"/>
                  </a:cubicBezTo>
                  <a:close/>
                  <a:moveTo>
                    <a:pt x="660" y="257"/>
                  </a:moveTo>
                  <a:cubicBezTo>
                    <a:pt x="660" y="232"/>
                    <a:pt x="660" y="232"/>
                    <a:pt x="660" y="232"/>
                  </a:cubicBezTo>
                  <a:cubicBezTo>
                    <a:pt x="677" y="232"/>
                    <a:pt x="677" y="232"/>
                    <a:pt x="677" y="232"/>
                  </a:cubicBezTo>
                  <a:cubicBezTo>
                    <a:pt x="685" y="232"/>
                    <a:pt x="690" y="237"/>
                    <a:pt x="690" y="244"/>
                  </a:cubicBezTo>
                  <a:cubicBezTo>
                    <a:pt x="690" y="252"/>
                    <a:pt x="685" y="257"/>
                    <a:pt x="677" y="257"/>
                  </a:cubicBezTo>
                  <a:lnTo>
                    <a:pt x="660" y="257"/>
                  </a:lnTo>
                  <a:close/>
                  <a:moveTo>
                    <a:pt x="762" y="274"/>
                  </a:moveTo>
                  <a:cubicBezTo>
                    <a:pt x="742" y="225"/>
                    <a:pt x="742" y="225"/>
                    <a:pt x="742" y="225"/>
                  </a:cubicBezTo>
                  <a:cubicBezTo>
                    <a:pt x="731" y="225"/>
                    <a:pt x="731" y="225"/>
                    <a:pt x="731" y="225"/>
                  </a:cubicBezTo>
                  <a:cubicBezTo>
                    <a:pt x="731" y="289"/>
                    <a:pt x="731" y="289"/>
                    <a:pt x="731" y="289"/>
                  </a:cubicBezTo>
                  <a:cubicBezTo>
                    <a:pt x="739" y="289"/>
                    <a:pt x="739" y="289"/>
                    <a:pt x="739" y="289"/>
                  </a:cubicBezTo>
                  <a:cubicBezTo>
                    <a:pt x="739" y="235"/>
                    <a:pt x="739" y="235"/>
                    <a:pt x="739" y="235"/>
                  </a:cubicBezTo>
                  <a:cubicBezTo>
                    <a:pt x="761" y="289"/>
                    <a:pt x="761" y="289"/>
                    <a:pt x="761" y="289"/>
                  </a:cubicBezTo>
                  <a:cubicBezTo>
                    <a:pt x="764" y="289"/>
                    <a:pt x="764" y="289"/>
                    <a:pt x="764" y="289"/>
                  </a:cubicBezTo>
                  <a:cubicBezTo>
                    <a:pt x="786" y="235"/>
                    <a:pt x="786" y="235"/>
                    <a:pt x="786" y="235"/>
                  </a:cubicBezTo>
                  <a:cubicBezTo>
                    <a:pt x="786" y="289"/>
                    <a:pt x="786" y="289"/>
                    <a:pt x="786" y="289"/>
                  </a:cubicBezTo>
                  <a:cubicBezTo>
                    <a:pt x="794" y="289"/>
                    <a:pt x="794" y="289"/>
                    <a:pt x="794" y="289"/>
                  </a:cubicBezTo>
                  <a:cubicBezTo>
                    <a:pt x="794" y="225"/>
                    <a:pt x="794" y="225"/>
                    <a:pt x="794" y="225"/>
                  </a:cubicBezTo>
                  <a:cubicBezTo>
                    <a:pt x="782" y="225"/>
                    <a:pt x="782" y="225"/>
                    <a:pt x="782" y="225"/>
                  </a:cubicBezTo>
                  <a:lnTo>
                    <a:pt x="762" y="274"/>
                  </a:lnTo>
                  <a:close/>
                  <a:moveTo>
                    <a:pt x="806" y="289"/>
                  </a:moveTo>
                  <a:cubicBezTo>
                    <a:pt x="848" y="289"/>
                    <a:pt x="848" y="289"/>
                    <a:pt x="848" y="289"/>
                  </a:cubicBezTo>
                  <a:cubicBezTo>
                    <a:pt x="848" y="282"/>
                    <a:pt x="848" y="282"/>
                    <a:pt x="848" y="282"/>
                  </a:cubicBezTo>
                  <a:cubicBezTo>
                    <a:pt x="814" y="282"/>
                    <a:pt x="814" y="282"/>
                    <a:pt x="814" y="282"/>
                  </a:cubicBezTo>
                  <a:cubicBezTo>
                    <a:pt x="814" y="260"/>
                    <a:pt x="814" y="260"/>
                    <a:pt x="814" y="260"/>
                  </a:cubicBezTo>
                  <a:cubicBezTo>
                    <a:pt x="847" y="260"/>
                    <a:pt x="847" y="260"/>
                    <a:pt x="847" y="260"/>
                  </a:cubicBezTo>
                  <a:cubicBezTo>
                    <a:pt x="847" y="253"/>
                    <a:pt x="847" y="253"/>
                    <a:pt x="847" y="253"/>
                  </a:cubicBezTo>
                  <a:cubicBezTo>
                    <a:pt x="814" y="253"/>
                    <a:pt x="814" y="253"/>
                    <a:pt x="814" y="253"/>
                  </a:cubicBezTo>
                  <a:cubicBezTo>
                    <a:pt x="814" y="232"/>
                    <a:pt x="814" y="232"/>
                    <a:pt x="814" y="232"/>
                  </a:cubicBezTo>
                  <a:cubicBezTo>
                    <a:pt x="848" y="232"/>
                    <a:pt x="848" y="232"/>
                    <a:pt x="848" y="232"/>
                  </a:cubicBezTo>
                  <a:cubicBezTo>
                    <a:pt x="848" y="225"/>
                    <a:pt x="848" y="225"/>
                    <a:pt x="848" y="225"/>
                  </a:cubicBezTo>
                  <a:cubicBezTo>
                    <a:pt x="806" y="225"/>
                    <a:pt x="806" y="225"/>
                    <a:pt x="806" y="225"/>
                  </a:cubicBezTo>
                  <a:lnTo>
                    <a:pt x="806" y="289"/>
                  </a:lnTo>
                  <a:close/>
                  <a:moveTo>
                    <a:pt x="880" y="225"/>
                  </a:moveTo>
                  <a:cubicBezTo>
                    <a:pt x="858" y="225"/>
                    <a:pt x="858" y="225"/>
                    <a:pt x="858" y="225"/>
                  </a:cubicBezTo>
                  <a:cubicBezTo>
                    <a:pt x="858" y="289"/>
                    <a:pt x="858" y="289"/>
                    <a:pt x="858" y="289"/>
                  </a:cubicBezTo>
                  <a:cubicBezTo>
                    <a:pt x="880" y="289"/>
                    <a:pt x="880" y="289"/>
                    <a:pt x="880" y="289"/>
                  </a:cubicBezTo>
                  <a:cubicBezTo>
                    <a:pt x="900" y="289"/>
                    <a:pt x="913" y="275"/>
                    <a:pt x="913" y="257"/>
                  </a:cubicBezTo>
                  <a:cubicBezTo>
                    <a:pt x="913" y="239"/>
                    <a:pt x="900" y="225"/>
                    <a:pt x="880" y="225"/>
                  </a:cubicBezTo>
                  <a:close/>
                  <a:moveTo>
                    <a:pt x="880" y="282"/>
                  </a:moveTo>
                  <a:cubicBezTo>
                    <a:pt x="866" y="282"/>
                    <a:pt x="866" y="282"/>
                    <a:pt x="866" y="282"/>
                  </a:cubicBezTo>
                  <a:cubicBezTo>
                    <a:pt x="866" y="232"/>
                    <a:pt x="866" y="232"/>
                    <a:pt x="866" y="232"/>
                  </a:cubicBezTo>
                  <a:cubicBezTo>
                    <a:pt x="880" y="232"/>
                    <a:pt x="880" y="232"/>
                    <a:pt x="880" y="232"/>
                  </a:cubicBezTo>
                  <a:cubicBezTo>
                    <a:pt x="896" y="232"/>
                    <a:pt x="905" y="243"/>
                    <a:pt x="905" y="257"/>
                  </a:cubicBezTo>
                  <a:cubicBezTo>
                    <a:pt x="905" y="271"/>
                    <a:pt x="896" y="282"/>
                    <a:pt x="880" y="282"/>
                  </a:cubicBezTo>
                  <a:close/>
                  <a:moveTo>
                    <a:pt x="923" y="289"/>
                  </a:moveTo>
                  <a:cubicBezTo>
                    <a:pt x="931" y="289"/>
                    <a:pt x="931" y="289"/>
                    <a:pt x="931" y="289"/>
                  </a:cubicBezTo>
                  <a:cubicBezTo>
                    <a:pt x="931" y="225"/>
                    <a:pt x="931" y="225"/>
                    <a:pt x="931" y="225"/>
                  </a:cubicBezTo>
                  <a:cubicBezTo>
                    <a:pt x="923" y="225"/>
                    <a:pt x="923" y="225"/>
                    <a:pt x="923" y="225"/>
                  </a:cubicBezTo>
                  <a:lnTo>
                    <a:pt x="923" y="289"/>
                  </a:lnTo>
                  <a:close/>
                  <a:moveTo>
                    <a:pt x="974" y="283"/>
                  </a:moveTo>
                  <a:cubicBezTo>
                    <a:pt x="960" y="283"/>
                    <a:pt x="949" y="272"/>
                    <a:pt x="949" y="257"/>
                  </a:cubicBezTo>
                  <a:cubicBezTo>
                    <a:pt x="949" y="242"/>
                    <a:pt x="960" y="231"/>
                    <a:pt x="974" y="231"/>
                  </a:cubicBezTo>
                  <a:cubicBezTo>
                    <a:pt x="981" y="231"/>
                    <a:pt x="988" y="235"/>
                    <a:pt x="992" y="240"/>
                  </a:cubicBezTo>
                  <a:cubicBezTo>
                    <a:pt x="998" y="237"/>
                    <a:pt x="998" y="237"/>
                    <a:pt x="998" y="237"/>
                  </a:cubicBezTo>
                  <a:cubicBezTo>
                    <a:pt x="993" y="229"/>
                    <a:pt x="985" y="224"/>
                    <a:pt x="974" y="224"/>
                  </a:cubicBezTo>
                  <a:cubicBezTo>
                    <a:pt x="956" y="224"/>
                    <a:pt x="941" y="237"/>
                    <a:pt x="941" y="257"/>
                  </a:cubicBezTo>
                  <a:cubicBezTo>
                    <a:pt x="941" y="277"/>
                    <a:pt x="956" y="290"/>
                    <a:pt x="974" y="290"/>
                  </a:cubicBezTo>
                  <a:cubicBezTo>
                    <a:pt x="985" y="290"/>
                    <a:pt x="993" y="285"/>
                    <a:pt x="998" y="277"/>
                  </a:cubicBezTo>
                  <a:cubicBezTo>
                    <a:pt x="992" y="274"/>
                    <a:pt x="992" y="274"/>
                    <a:pt x="992" y="274"/>
                  </a:cubicBezTo>
                  <a:cubicBezTo>
                    <a:pt x="988" y="279"/>
                    <a:pt x="981" y="283"/>
                    <a:pt x="974" y="283"/>
                  </a:cubicBezTo>
                  <a:close/>
                  <a:moveTo>
                    <a:pt x="1025" y="225"/>
                  </a:moveTo>
                  <a:cubicBezTo>
                    <a:pt x="999" y="289"/>
                    <a:pt x="999" y="289"/>
                    <a:pt x="999" y="289"/>
                  </a:cubicBezTo>
                  <a:cubicBezTo>
                    <a:pt x="1008" y="289"/>
                    <a:pt x="1008" y="289"/>
                    <a:pt x="1008" y="289"/>
                  </a:cubicBezTo>
                  <a:cubicBezTo>
                    <a:pt x="1014" y="275"/>
                    <a:pt x="1014" y="275"/>
                    <a:pt x="1014" y="275"/>
                  </a:cubicBezTo>
                  <a:cubicBezTo>
                    <a:pt x="1046" y="275"/>
                    <a:pt x="1046" y="275"/>
                    <a:pt x="1046" y="275"/>
                  </a:cubicBezTo>
                  <a:cubicBezTo>
                    <a:pt x="1052" y="289"/>
                    <a:pt x="1052" y="289"/>
                    <a:pt x="1052" y="289"/>
                  </a:cubicBezTo>
                  <a:cubicBezTo>
                    <a:pt x="1061" y="289"/>
                    <a:pt x="1061" y="289"/>
                    <a:pt x="1061" y="289"/>
                  </a:cubicBezTo>
                  <a:cubicBezTo>
                    <a:pt x="1035" y="225"/>
                    <a:pt x="1035" y="225"/>
                    <a:pt x="1035" y="225"/>
                  </a:cubicBezTo>
                  <a:lnTo>
                    <a:pt x="1025" y="225"/>
                  </a:lnTo>
                  <a:close/>
                  <a:moveTo>
                    <a:pt x="1017" y="268"/>
                  </a:moveTo>
                  <a:cubicBezTo>
                    <a:pt x="1030" y="233"/>
                    <a:pt x="1030" y="233"/>
                    <a:pt x="1030" y="233"/>
                  </a:cubicBezTo>
                  <a:cubicBezTo>
                    <a:pt x="1044" y="268"/>
                    <a:pt x="1044" y="268"/>
                    <a:pt x="1044" y="268"/>
                  </a:cubicBezTo>
                  <a:lnTo>
                    <a:pt x="1017" y="268"/>
                  </a:lnTo>
                  <a:close/>
                  <a:moveTo>
                    <a:pt x="1074" y="225"/>
                  </a:moveTo>
                  <a:cubicBezTo>
                    <a:pt x="1066" y="225"/>
                    <a:pt x="1066" y="225"/>
                    <a:pt x="1066" y="225"/>
                  </a:cubicBezTo>
                  <a:cubicBezTo>
                    <a:pt x="1066" y="289"/>
                    <a:pt x="1066" y="289"/>
                    <a:pt x="1066" y="289"/>
                  </a:cubicBezTo>
                  <a:cubicBezTo>
                    <a:pt x="1103" y="289"/>
                    <a:pt x="1103" y="289"/>
                    <a:pt x="1103" y="289"/>
                  </a:cubicBezTo>
                  <a:cubicBezTo>
                    <a:pt x="1103" y="282"/>
                    <a:pt x="1103" y="282"/>
                    <a:pt x="1103" y="282"/>
                  </a:cubicBezTo>
                  <a:cubicBezTo>
                    <a:pt x="1074" y="282"/>
                    <a:pt x="1074" y="282"/>
                    <a:pt x="1074" y="282"/>
                  </a:cubicBezTo>
                  <a:lnTo>
                    <a:pt x="1074" y="225"/>
                  </a:lnTo>
                  <a:close/>
                  <a:moveTo>
                    <a:pt x="1157" y="283"/>
                  </a:moveTo>
                  <a:cubicBezTo>
                    <a:pt x="1143" y="283"/>
                    <a:pt x="1133" y="272"/>
                    <a:pt x="1133" y="257"/>
                  </a:cubicBezTo>
                  <a:cubicBezTo>
                    <a:pt x="1133" y="242"/>
                    <a:pt x="1143" y="231"/>
                    <a:pt x="1157" y="231"/>
                  </a:cubicBezTo>
                  <a:cubicBezTo>
                    <a:pt x="1165" y="231"/>
                    <a:pt x="1171" y="235"/>
                    <a:pt x="1175" y="240"/>
                  </a:cubicBezTo>
                  <a:cubicBezTo>
                    <a:pt x="1182" y="237"/>
                    <a:pt x="1182" y="237"/>
                    <a:pt x="1182" y="237"/>
                  </a:cubicBezTo>
                  <a:cubicBezTo>
                    <a:pt x="1176" y="229"/>
                    <a:pt x="1169" y="224"/>
                    <a:pt x="1157" y="224"/>
                  </a:cubicBezTo>
                  <a:cubicBezTo>
                    <a:pt x="1139" y="224"/>
                    <a:pt x="1124" y="237"/>
                    <a:pt x="1124" y="257"/>
                  </a:cubicBezTo>
                  <a:cubicBezTo>
                    <a:pt x="1124" y="277"/>
                    <a:pt x="1139" y="290"/>
                    <a:pt x="1157" y="290"/>
                  </a:cubicBezTo>
                  <a:cubicBezTo>
                    <a:pt x="1169" y="290"/>
                    <a:pt x="1176" y="285"/>
                    <a:pt x="1182" y="277"/>
                  </a:cubicBezTo>
                  <a:cubicBezTo>
                    <a:pt x="1175" y="274"/>
                    <a:pt x="1175" y="274"/>
                    <a:pt x="1175" y="274"/>
                  </a:cubicBezTo>
                  <a:cubicBezTo>
                    <a:pt x="1171" y="279"/>
                    <a:pt x="1165" y="283"/>
                    <a:pt x="1157" y="283"/>
                  </a:cubicBezTo>
                  <a:close/>
                  <a:moveTo>
                    <a:pt x="1189" y="289"/>
                  </a:moveTo>
                  <a:cubicBezTo>
                    <a:pt x="1231" y="289"/>
                    <a:pt x="1231" y="289"/>
                    <a:pt x="1231" y="289"/>
                  </a:cubicBezTo>
                  <a:cubicBezTo>
                    <a:pt x="1231" y="282"/>
                    <a:pt x="1231" y="282"/>
                    <a:pt x="1231" y="282"/>
                  </a:cubicBezTo>
                  <a:cubicBezTo>
                    <a:pt x="1197" y="282"/>
                    <a:pt x="1197" y="282"/>
                    <a:pt x="1197" y="282"/>
                  </a:cubicBezTo>
                  <a:cubicBezTo>
                    <a:pt x="1197" y="260"/>
                    <a:pt x="1197" y="260"/>
                    <a:pt x="1197" y="260"/>
                  </a:cubicBezTo>
                  <a:cubicBezTo>
                    <a:pt x="1231" y="260"/>
                    <a:pt x="1231" y="260"/>
                    <a:pt x="1231" y="260"/>
                  </a:cubicBezTo>
                  <a:cubicBezTo>
                    <a:pt x="1231" y="253"/>
                    <a:pt x="1231" y="253"/>
                    <a:pt x="1231" y="253"/>
                  </a:cubicBezTo>
                  <a:cubicBezTo>
                    <a:pt x="1197" y="253"/>
                    <a:pt x="1197" y="253"/>
                    <a:pt x="1197" y="253"/>
                  </a:cubicBezTo>
                  <a:cubicBezTo>
                    <a:pt x="1197" y="232"/>
                    <a:pt x="1197" y="232"/>
                    <a:pt x="1197" y="232"/>
                  </a:cubicBezTo>
                  <a:cubicBezTo>
                    <a:pt x="1231" y="232"/>
                    <a:pt x="1231" y="232"/>
                    <a:pt x="1231" y="232"/>
                  </a:cubicBezTo>
                  <a:cubicBezTo>
                    <a:pt x="1231" y="225"/>
                    <a:pt x="1231" y="225"/>
                    <a:pt x="1231" y="225"/>
                  </a:cubicBezTo>
                  <a:cubicBezTo>
                    <a:pt x="1189" y="225"/>
                    <a:pt x="1189" y="225"/>
                    <a:pt x="1189" y="225"/>
                  </a:cubicBezTo>
                  <a:lnTo>
                    <a:pt x="1189" y="289"/>
                  </a:lnTo>
                  <a:close/>
                  <a:moveTo>
                    <a:pt x="1287" y="275"/>
                  </a:moveTo>
                  <a:cubicBezTo>
                    <a:pt x="1250" y="225"/>
                    <a:pt x="1250" y="225"/>
                    <a:pt x="1250" y="225"/>
                  </a:cubicBezTo>
                  <a:cubicBezTo>
                    <a:pt x="1242" y="225"/>
                    <a:pt x="1242" y="225"/>
                    <a:pt x="1242" y="225"/>
                  </a:cubicBezTo>
                  <a:cubicBezTo>
                    <a:pt x="1242" y="289"/>
                    <a:pt x="1242" y="289"/>
                    <a:pt x="1242" y="289"/>
                  </a:cubicBezTo>
                  <a:cubicBezTo>
                    <a:pt x="1250" y="289"/>
                    <a:pt x="1250" y="289"/>
                    <a:pt x="1250" y="289"/>
                  </a:cubicBezTo>
                  <a:cubicBezTo>
                    <a:pt x="1250" y="238"/>
                    <a:pt x="1250" y="238"/>
                    <a:pt x="1250" y="238"/>
                  </a:cubicBezTo>
                  <a:cubicBezTo>
                    <a:pt x="1287" y="289"/>
                    <a:pt x="1287" y="289"/>
                    <a:pt x="1287" y="289"/>
                  </a:cubicBezTo>
                  <a:cubicBezTo>
                    <a:pt x="1295" y="289"/>
                    <a:pt x="1295" y="289"/>
                    <a:pt x="1295" y="289"/>
                  </a:cubicBezTo>
                  <a:cubicBezTo>
                    <a:pt x="1295" y="225"/>
                    <a:pt x="1295" y="225"/>
                    <a:pt x="1295" y="225"/>
                  </a:cubicBezTo>
                  <a:cubicBezTo>
                    <a:pt x="1287" y="225"/>
                    <a:pt x="1287" y="225"/>
                    <a:pt x="1287" y="225"/>
                  </a:cubicBezTo>
                  <a:lnTo>
                    <a:pt x="1287" y="275"/>
                  </a:lnTo>
                  <a:close/>
                  <a:moveTo>
                    <a:pt x="1303" y="232"/>
                  </a:moveTo>
                  <a:cubicBezTo>
                    <a:pt x="1323" y="232"/>
                    <a:pt x="1323" y="232"/>
                    <a:pt x="1323" y="232"/>
                  </a:cubicBezTo>
                  <a:cubicBezTo>
                    <a:pt x="1323" y="289"/>
                    <a:pt x="1323" y="289"/>
                    <a:pt x="1323" y="289"/>
                  </a:cubicBezTo>
                  <a:cubicBezTo>
                    <a:pt x="1331" y="289"/>
                    <a:pt x="1331" y="289"/>
                    <a:pt x="1331" y="289"/>
                  </a:cubicBezTo>
                  <a:cubicBezTo>
                    <a:pt x="1331" y="232"/>
                    <a:pt x="1331" y="232"/>
                    <a:pt x="1331" y="232"/>
                  </a:cubicBezTo>
                  <a:cubicBezTo>
                    <a:pt x="1351" y="232"/>
                    <a:pt x="1351" y="232"/>
                    <a:pt x="1351" y="232"/>
                  </a:cubicBezTo>
                  <a:cubicBezTo>
                    <a:pt x="1351" y="225"/>
                    <a:pt x="1351" y="225"/>
                    <a:pt x="1351" y="225"/>
                  </a:cubicBezTo>
                  <a:cubicBezTo>
                    <a:pt x="1303" y="225"/>
                    <a:pt x="1303" y="225"/>
                    <a:pt x="1303" y="225"/>
                  </a:cubicBezTo>
                  <a:lnTo>
                    <a:pt x="1303" y="232"/>
                  </a:lnTo>
                  <a:close/>
                  <a:moveTo>
                    <a:pt x="1360" y="289"/>
                  </a:moveTo>
                  <a:cubicBezTo>
                    <a:pt x="1401" y="289"/>
                    <a:pt x="1401" y="289"/>
                    <a:pt x="1401" y="289"/>
                  </a:cubicBezTo>
                  <a:cubicBezTo>
                    <a:pt x="1401" y="282"/>
                    <a:pt x="1401" y="282"/>
                    <a:pt x="1401" y="282"/>
                  </a:cubicBezTo>
                  <a:cubicBezTo>
                    <a:pt x="1367" y="282"/>
                    <a:pt x="1367" y="282"/>
                    <a:pt x="1367" y="282"/>
                  </a:cubicBezTo>
                  <a:cubicBezTo>
                    <a:pt x="1367" y="260"/>
                    <a:pt x="1367" y="260"/>
                    <a:pt x="1367" y="260"/>
                  </a:cubicBezTo>
                  <a:cubicBezTo>
                    <a:pt x="1401" y="260"/>
                    <a:pt x="1401" y="260"/>
                    <a:pt x="1401" y="260"/>
                  </a:cubicBezTo>
                  <a:cubicBezTo>
                    <a:pt x="1401" y="253"/>
                    <a:pt x="1401" y="253"/>
                    <a:pt x="1401" y="253"/>
                  </a:cubicBezTo>
                  <a:cubicBezTo>
                    <a:pt x="1367" y="253"/>
                    <a:pt x="1367" y="253"/>
                    <a:pt x="1367" y="253"/>
                  </a:cubicBezTo>
                  <a:cubicBezTo>
                    <a:pt x="1367" y="232"/>
                    <a:pt x="1367" y="232"/>
                    <a:pt x="1367" y="232"/>
                  </a:cubicBezTo>
                  <a:cubicBezTo>
                    <a:pt x="1401" y="232"/>
                    <a:pt x="1401" y="232"/>
                    <a:pt x="1401" y="232"/>
                  </a:cubicBezTo>
                  <a:cubicBezTo>
                    <a:pt x="1401" y="225"/>
                    <a:pt x="1401" y="225"/>
                    <a:pt x="1401" y="225"/>
                  </a:cubicBezTo>
                  <a:cubicBezTo>
                    <a:pt x="1360" y="225"/>
                    <a:pt x="1360" y="225"/>
                    <a:pt x="1360" y="225"/>
                  </a:cubicBezTo>
                  <a:lnTo>
                    <a:pt x="1360" y="289"/>
                  </a:lnTo>
                  <a:close/>
                  <a:moveTo>
                    <a:pt x="1458" y="244"/>
                  </a:moveTo>
                  <a:cubicBezTo>
                    <a:pt x="1458" y="233"/>
                    <a:pt x="1449" y="225"/>
                    <a:pt x="1437" y="225"/>
                  </a:cubicBezTo>
                  <a:cubicBezTo>
                    <a:pt x="1412" y="225"/>
                    <a:pt x="1412" y="225"/>
                    <a:pt x="1412" y="225"/>
                  </a:cubicBezTo>
                  <a:cubicBezTo>
                    <a:pt x="1412" y="289"/>
                    <a:pt x="1412" y="289"/>
                    <a:pt x="1412" y="289"/>
                  </a:cubicBezTo>
                  <a:cubicBezTo>
                    <a:pt x="1420" y="289"/>
                    <a:pt x="1420" y="289"/>
                    <a:pt x="1420" y="289"/>
                  </a:cubicBezTo>
                  <a:cubicBezTo>
                    <a:pt x="1420" y="264"/>
                    <a:pt x="1420" y="264"/>
                    <a:pt x="1420" y="264"/>
                  </a:cubicBezTo>
                  <a:cubicBezTo>
                    <a:pt x="1433" y="264"/>
                    <a:pt x="1433" y="264"/>
                    <a:pt x="1433" y="264"/>
                  </a:cubicBezTo>
                  <a:cubicBezTo>
                    <a:pt x="1449" y="289"/>
                    <a:pt x="1449" y="289"/>
                    <a:pt x="1449" y="289"/>
                  </a:cubicBezTo>
                  <a:cubicBezTo>
                    <a:pt x="1458" y="289"/>
                    <a:pt x="1458" y="289"/>
                    <a:pt x="1458" y="289"/>
                  </a:cubicBezTo>
                  <a:cubicBezTo>
                    <a:pt x="1441" y="263"/>
                    <a:pt x="1441" y="263"/>
                    <a:pt x="1441" y="263"/>
                  </a:cubicBezTo>
                  <a:cubicBezTo>
                    <a:pt x="1450" y="262"/>
                    <a:pt x="1458" y="256"/>
                    <a:pt x="1458" y="244"/>
                  </a:cubicBezTo>
                  <a:close/>
                  <a:moveTo>
                    <a:pt x="1420" y="257"/>
                  </a:moveTo>
                  <a:cubicBezTo>
                    <a:pt x="1420" y="232"/>
                    <a:pt x="1420" y="232"/>
                    <a:pt x="1420" y="232"/>
                  </a:cubicBezTo>
                  <a:cubicBezTo>
                    <a:pt x="1437" y="232"/>
                    <a:pt x="1437" y="232"/>
                    <a:pt x="1437" y="232"/>
                  </a:cubicBezTo>
                  <a:cubicBezTo>
                    <a:pt x="1444" y="232"/>
                    <a:pt x="1449" y="237"/>
                    <a:pt x="1449" y="244"/>
                  </a:cubicBezTo>
                  <a:cubicBezTo>
                    <a:pt x="1449" y="252"/>
                    <a:pt x="1444" y="257"/>
                    <a:pt x="1437" y="257"/>
                  </a:cubicBezTo>
                  <a:lnTo>
                    <a:pt x="1420" y="257"/>
                  </a:lnTo>
                  <a:close/>
                  <a:moveTo>
                    <a:pt x="59" y="0"/>
                  </a:moveTo>
                  <a:cubicBezTo>
                    <a:pt x="0" y="59"/>
                    <a:pt x="0" y="59"/>
                    <a:pt x="0" y="59"/>
                  </a:cubicBezTo>
                  <a:cubicBezTo>
                    <a:pt x="0" y="253"/>
                    <a:pt x="0" y="253"/>
                    <a:pt x="0" y="253"/>
                  </a:cubicBezTo>
                  <a:cubicBezTo>
                    <a:pt x="58" y="312"/>
                    <a:pt x="58" y="312"/>
                    <a:pt x="58" y="312"/>
                  </a:cubicBezTo>
                  <a:cubicBezTo>
                    <a:pt x="180" y="312"/>
                    <a:pt x="180" y="312"/>
                    <a:pt x="180" y="312"/>
                  </a:cubicBezTo>
                  <a:cubicBezTo>
                    <a:pt x="239" y="253"/>
                    <a:pt x="239" y="253"/>
                    <a:pt x="239" y="253"/>
                  </a:cubicBezTo>
                  <a:cubicBezTo>
                    <a:pt x="239" y="59"/>
                    <a:pt x="239" y="59"/>
                    <a:pt x="239" y="59"/>
                  </a:cubicBezTo>
                  <a:cubicBezTo>
                    <a:pt x="180" y="0"/>
                    <a:pt x="180" y="0"/>
                    <a:pt x="180" y="0"/>
                  </a:cubicBezTo>
                  <a:lnTo>
                    <a:pt x="59" y="0"/>
                  </a:lnTo>
                  <a:close/>
                  <a:moveTo>
                    <a:pt x="233" y="251"/>
                  </a:moveTo>
                  <a:cubicBezTo>
                    <a:pt x="178" y="307"/>
                    <a:pt x="178" y="307"/>
                    <a:pt x="178" y="307"/>
                  </a:cubicBezTo>
                  <a:cubicBezTo>
                    <a:pt x="61" y="307"/>
                    <a:pt x="61" y="307"/>
                    <a:pt x="61" y="307"/>
                  </a:cubicBezTo>
                  <a:cubicBezTo>
                    <a:pt x="5" y="251"/>
                    <a:pt x="5" y="251"/>
                    <a:pt x="5" y="251"/>
                  </a:cubicBezTo>
                  <a:cubicBezTo>
                    <a:pt x="5" y="61"/>
                    <a:pt x="5" y="61"/>
                    <a:pt x="5" y="61"/>
                  </a:cubicBezTo>
                  <a:cubicBezTo>
                    <a:pt x="61" y="5"/>
                    <a:pt x="61" y="5"/>
                    <a:pt x="61" y="5"/>
                  </a:cubicBezTo>
                  <a:cubicBezTo>
                    <a:pt x="178" y="5"/>
                    <a:pt x="178" y="5"/>
                    <a:pt x="178" y="5"/>
                  </a:cubicBezTo>
                  <a:cubicBezTo>
                    <a:pt x="233" y="60"/>
                    <a:pt x="233" y="60"/>
                    <a:pt x="233" y="60"/>
                  </a:cubicBezTo>
                  <a:lnTo>
                    <a:pt x="233" y="251"/>
                  </a:lnTo>
                  <a:close/>
                  <a:moveTo>
                    <a:pt x="89" y="75"/>
                  </a:moveTo>
                  <a:cubicBezTo>
                    <a:pt x="73" y="91"/>
                    <a:pt x="73" y="91"/>
                    <a:pt x="73" y="91"/>
                  </a:cubicBezTo>
                  <a:cubicBezTo>
                    <a:pt x="73" y="222"/>
                    <a:pt x="73" y="222"/>
                    <a:pt x="73" y="222"/>
                  </a:cubicBezTo>
                  <a:cubicBezTo>
                    <a:pt x="89" y="238"/>
                    <a:pt x="89" y="238"/>
                    <a:pt x="89" y="238"/>
                  </a:cubicBezTo>
                  <a:cubicBezTo>
                    <a:pt x="150" y="238"/>
                    <a:pt x="150" y="238"/>
                    <a:pt x="150" y="238"/>
                  </a:cubicBezTo>
                  <a:cubicBezTo>
                    <a:pt x="165" y="222"/>
                    <a:pt x="165" y="222"/>
                    <a:pt x="165" y="222"/>
                  </a:cubicBezTo>
                  <a:cubicBezTo>
                    <a:pt x="165" y="91"/>
                    <a:pt x="165" y="91"/>
                    <a:pt x="165" y="91"/>
                  </a:cubicBezTo>
                  <a:cubicBezTo>
                    <a:pt x="149" y="75"/>
                    <a:pt x="149" y="75"/>
                    <a:pt x="149" y="75"/>
                  </a:cubicBezTo>
                  <a:lnTo>
                    <a:pt x="89" y="75"/>
                  </a:lnTo>
                  <a:close/>
                  <a:moveTo>
                    <a:pt x="160" y="220"/>
                  </a:moveTo>
                  <a:cubicBezTo>
                    <a:pt x="147" y="233"/>
                    <a:pt x="147" y="233"/>
                    <a:pt x="147" y="233"/>
                  </a:cubicBezTo>
                  <a:cubicBezTo>
                    <a:pt x="91" y="233"/>
                    <a:pt x="91" y="233"/>
                    <a:pt x="91" y="233"/>
                  </a:cubicBezTo>
                  <a:cubicBezTo>
                    <a:pt x="79" y="220"/>
                    <a:pt x="79" y="220"/>
                    <a:pt x="79" y="220"/>
                  </a:cubicBezTo>
                  <a:cubicBezTo>
                    <a:pt x="79" y="93"/>
                    <a:pt x="79" y="93"/>
                    <a:pt x="79" y="93"/>
                  </a:cubicBezTo>
                  <a:cubicBezTo>
                    <a:pt x="92" y="80"/>
                    <a:pt x="92" y="80"/>
                    <a:pt x="92" y="80"/>
                  </a:cubicBezTo>
                  <a:cubicBezTo>
                    <a:pt x="147" y="80"/>
                    <a:pt x="147" y="80"/>
                    <a:pt x="147" y="80"/>
                  </a:cubicBezTo>
                  <a:cubicBezTo>
                    <a:pt x="160" y="93"/>
                    <a:pt x="160" y="93"/>
                    <a:pt x="160" y="93"/>
                  </a:cubicBezTo>
                  <a:lnTo>
                    <a:pt x="160" y="220"/>
                  </a:lnTo>
                  <a:close/>
                  <a:moveTo>
                    <a:pt x="318" y="169"/>
                  </a:moveTo>
                  <a:cubicBezTo>
                    <a:pt x="318" y="174"/>
                    <a:pt x="318" y="174"/>
                    <a:pt x="318" y="174"/>
                  </a:cubicBezTo>
                  <a:cubicBezTo>
                    <a:pt x="2178" y="174"/>
                    <a:pt x="2178" y="174"/>
                    <a:pt x="2178" y="174"/>
                  </a:cubicBezTo>
                  <a:cubicBezTo>
                    <a:pt x="2178" y="169"/>
                    <a:pt x="2178" y="169"/>
                    <a:pt x="2178" y="169"/>
                  </a:cubicBezTo>
                  <a:lnTo>
                    <a:pt x="318" y="169"/>
                  </a:lnTo>
                  <a:close/>
                  <a:moveTo>
                    <a:pt x="1628" y="109"/>
                  </a:moveTo>
                  <a:cubicBezTo>
                    <a:pt x="1616" y="107"/>
                    <a:pt x="1616" y="107"/>
                    <a:pt x="1616" y="107"/>
                  </a:cubicBezTo>
                  <a:cubicBezTo>
                    <a:pt x="1616" y="48"/>
                    <a:pt x="1616" y="48"/>
                    <a:pt x="1616" y="48"/>
                  </a:cubicBezTo>
                  <a:cubicBezTo>
                    <a:pt x="1628" y="46"/>
                    <a:pt x="1628" y="46"/>
                    <a:pt x="1628" y="46"/>
                  </a:cubicBezTo>
                  <a:cubicBezTo>
                    <a:pt x="1628" y="39"/>
                    <a:pt x="1628" y="39"/>
                    <a:pt x="1628" y="39"/>
                  </a:cubicBezTo>
                  <a:cubicBezTo>
                    <a:pt x="1587" y="39"/>
                    <a:pt x="1587" y="39"/>
                    <a:pt x="1587" y="39"/>
                  </a:cubicBezTo>
                  <a:cubicBezTo>
                    <a:pt x="1587" y="46"/>
                    <a:pt x="1587" y="46"/>
                    <a:pt x="1587" y="46"/>
                  </a:cubicBezTo>
                  <a:cubicBezTo>
                    <a:pt x="1599" y="48"/>
                    <a:pt x="1599" y="48"/>
                    <a:pt x="1599" y="48"/>
                  </a:cubicBezTo>
                  <a:cubicBezTo>
                    <a:pt x="1599" y="107"/>
                    <a:pt x="1599" y="107"/>
                    <a:pt x="1599" y="107"/>
                  </a:cubicBezTo>
                  <a:cubicBezTo>
                    <a:pt x="1587" y="109"/>
                    <a:pt x="1587" y="109"/>
                    <a:pt x="1587" y="109"/>
                  </a:cubicBezTo>
                  <a:cubicBezTo>
                    <a:pt x="1587" y="116"/>
                    <a:pt x="1587" y="116"/>
                    <a:pt x="1587" y="116"/>
                  </a:cubicBezTo>
                  <a:cubicBezTo>
                    <a:pt x="1628" y="116"/>
                    <a:pt x="1628" y="116"/>
                    <a:pt x="1628" y="116"/>
                  </a:cubicBezTo>
                  <a:lnTo>
                    <a:pt x="1628" y="109"/>
                  </a:lnTo>
                  <a:close/>
                  <a:moveTo>
                    <a:pt x="1526" y="109"/>
                  </a:moveTo>
                  <a:cubicBezTo>
                    <a:pt x="1515" y="107"/>
                    <a:pt x="1515" y="107"/>
                    <a:pt x="1515" y="107"/>
                  </a:cubicBezTo>
                  <a:cubicBezTo>
                    <a:pt x="1515" y="61"/>
                    <a:pt x="1515" y="61"/>
                    <a:pt x="1515" y="61"/>
                  </a:cubicBezTo>
                  <a:cubicBezTo>
                    <a:pt x="1553" y="116"/>
                    <a:pt x="1553" y="116"/>
                    <a:pt x="1553" y="116"/>
                  </a:cubicBezTo>
                  <a:cubicBezTo>
                    <a:pt x="1567" y="116"/>
                    <a:pt x="1567" y="116"/>
                    <a:pt x="1567" y="116"/>
                  </a:cubicBezTo>
                  <a:cubicBezTo>
                    <a:pt x="1567" y="48"/>
                    <a:pt x="1567" y="48"/>
                    <a:pt x="1567" y="48"/>
                  </a:cubicBezTo>
                  <a:cubicBezTo>
                    <a:pt x="1578" y="46"/>
                    <a:pt x="1578" y="46"/>
                    <a:pt x="1578" y="46"/>
                  </a:cubicBezTo>
                  <a:cubicBezTo>
                    <a:pt x="1578" y="39"/>
                    <a:pt x="1578" y="39"/>
                    <a:pt x="1578" y="39"/>
                  </a:cubicBezTo>
                  <a:cubicBezTo>
                    <a:pt x="1544" y="39"/>
                    <a:pt x="1544" y="39"/>
                    <a:pt x="1544" y="39"/>
                  </a:cubicBezTo>
                  <a:cubicBezTo>
                    <a:pt x="1544" y="46"/>
                    <a:pt x="1544" y="46"/>
                    <a:pt x="1544" y="46"/>
                  </a:cubicBezTo>
                  <a:cubicBezTo>
                    <a:pt x="1556" y="48"/>
                    <a:pt x="1556" y="48"/>
                    <a:pt x="1556" y="48"/>
                  </a:cubicBezTo>
                  <a:cubicBezTo>
                    <a:pt x="1556" y="91"/>
                    <a:pt x="1556" y="91"/>
                    <a:pt x="1556" y="91"/>
                  </a:cubicBezTo>
                  <a:cubicBezTo>
                    <a:pt x="1518" y="39"/>
                    <a:pt x="1518" y="39"/>
                    <a:pt x="1518" y="39"/>
                  </a:cubicBezTo>
                  <a:cubicBezTo>
                    <a:pt x="1492" y="39"/>
                    <a:pt x="1492" y="39"/>
                    <a:pt x="1492" y="39"/>
                  </a:cubicBezTo>
                  <a:cubicBezTo>
                    <a:pt x="1492" y="46"/>
                    <a:pt x="1492" y="46"/>
                    <a:pt x="1492" y="46"/>
                  </a:cubicBezTo>
                  <a:cubicBezTo>
                    <a:pt x="1503" y="48"/>
                    <a:pt x="1503" y="48"/>
                    <a:pt x="1503" y="48"/>
                  </a:cubicBezTo>
                  <a:cubicBezTo>
                    <a:pt x="1503" y="107"/>
                    <a:pt x="1503" y="107"/>
                    <a:pt x="1503" y="107"/>
                  </a:cubicBezTo>
                  <a:cubicBezTo>
                    <a:pt x="1492" y="109"/>
                    <a:pt x="1492" y="109"/>
                    <a:pt x="1492" y="109"/>
                  </a:cubicBezTo>
                  <a:cubicBezTo>
                    <a:pt x="1492" y="116"/>
                    <a:pt x="1492" y="116"/>
                    <a:pt x="1492" y="116"/>
                  </a:cubicBezTo>
                  <a:cubicBezTo>
                    <a:pt x="1526" y="116"/>
                    <a:pt x="1526" y="116"/>
                    <a:pt x="1526" y="116"/>
                  </a:cubicBezTo>
                  <a:lnTo>
                    <a:pt x="1526" y="109"/>
                  </a:lnTo>
                  <a:close/>
                  <a:moveTo>
                    <a:pt x="1400" y="76"/>
                  </a:moveTo>
                  <a:cubicBezTo>
                    <a:pt x="1400" y="86"/>
                    <a:pt x="1399" y="99"/>
                    <a:pt x="1407" y="107"/>
                  </a:cubicBezTo>
                  <a:cubicBezTo>
                    <a:pt x="1414" y="114"/>
                    <a:pt x="1424" y="117"/>
                    <a:pt x="1438" y="117"/>
                  </a:cubicBezTo>
                  <a:cubicBezTo>
                    <a:pt x="1451" y="117"/>
                    <a:pt x="1461" y="115"/>
                    <a:pt x="1466" y="109"/>
                  </a:cubicBezTo>
                  <a:cubicBezTo>
                    <a:pt x="1474" y="101"/>
                    <a:pt x="1475" y="94"/>
                    <a:pt x="1475" y="77"/>
                  </a:cubicBezTo>
                  <a:cubicBezTo>
                    <a:pt x="1475" y="27"/>
                    <a:pt x="1475" y="27"/>
                    <a:pt x="1475" y="27"/>
                  </a:cubicBezTo>
                  <a:cubicBezTo>
                    <a:pt x="1487" y="26"/>
                    <a:pt x="1487" y="26"/>
                    <a:pt x="1487" y="26"/>
                  </a:cubicBezTo>
                  <a:cubicBezTo>
                    <a:pt x="1487" y="18"/>
                    <a:pt x="1487" y="18"/>
                    <a:pt x="1487" y="18"/>
                  </a:cubicBezTo>
                  <a:cubicBezTo>
                    <a:pt x="1452" y="18"/>
                    <a:pt x="1452" y="18"/>
                    <a:pt x="1452" y="18"/>
                  </a:cubicBezTo>
                  <a:cubicBezTo>
                    <a:pt x="1452" y="26"/>
                    <a:pt x="1452" y="26"/>
                    <a:pt x="1452" y="26"/>
                  </a:cubicBezTo>
                  <a:cubicBezTo>
                    <a:pt x="1463" y="27"/>
                    <a:pt x="1463" y="27"/>
                    <a:pt x="1463" y="27"/>
                  </a:cubicBezTo>
                  <a:cubicBezTo>
                    <a:pt x="1463" y="84"/>
                    <a:pt x="1463" y="84"/>
                    <a:pt x="1463" y="84"/>
                  </a:cubicBezTo>
                  <a:cubicBezTo>
                    <a:pt x="1463" y="92"/>
                    <a:pt x="1461" y="97"/>
                    <a:pt x="1458" y="101"/>
                  </a:cubicBezTo>
                  <a:cubicBezTo>
                    <a:pt x="1454" y="105"/>
                    <a:pt x="1448" y="107"/>
                    <a:pt x="1441" y="107"/>
                  </a:cubicBezTo>
                  <a:cubicBezTo>
                    <a:pt x="1427" y="107"/>
                    <a:pt x="1418" y="100"/>
                    <a:pt x="1418" y="84"/>
                  </a:cubicBezTo>
                  <a:cubicBezTo>
                    <a:pt x="1418" y="27"/>
                    <a:pt x="1418" y="27"/>
                    <a:pt x="1418" y="27"/>
                  </a:cubicBezTo>
                  <a:cubicBezTo>
                    <a:pt x="1430" y="26"/>
                    <a:pt x="1430" y="26"/>
                    <a:pt x="1430" y="26"/>
                  </a:cubicBezTo>
                  <a:cubicBezTo>
                    <a:pt x="1430" y="18"/>
                    <a:pt x="1430" y="18"/>
                    <a:pt x="1430" y="18"/>
                  </a:cubicBezTo>
                  <a:cubicBezTo>
                    <a:pt x="1388" y="18"/>
                    <a:pt x="1388" y="18"/>
                    <a:pt x="1388" y="18"/>
                  </a:cubicBezTo>
                  <a:cubicBezTo>
                    <a:pt x="1388" y="26"/>
                    <a:pt x="1388" y="26"/>
                    <a:pt x="1388" y="26"/>
                  </a:cubicBezTo>
                  <a:cubicBezTo>
                    <a:pt x="1400" y="27"/>
                    <a:pt x="1400" y="27"/>
                    <a:pt x="1400" y="27"/>
                  </a:cubicBezTo>
                  <a:lnTo>
                    <a:pt x="1400" y="76"/>
                  </a:lnTo>
                  <a:close/>
                  <a:moveTo>
                    <a:pt x="1671" y="116"/>
                  </a:moveTo>
                  <a:cubicBezTo>
                    <a:pt x="1687" y="116"/>
                    <a:pt x="1687" y="116"/>
                    <a:pt x="1687" y="116"/>
                  </a:cubicBezTo>
                  <a:cubicBezTo>
                    <a:pt x="1713" y="48"/>
                    <a:pt x="1713" y="48"/>
                    <a:pt x="1713" y="48"/>
                  </a:cubicBezTo>
                  <a:cubicBezTo>
                    <a:pt x="1724" y="46"/>
                    <a:pt x="1724" y="46"/>
                    <a:pt x="1724" y="46"/>
                  </a:cubicBezTo>
                  <a:cubicBezTo>
                    <a:pt x="1724" y="39"/>
                    <a:pt x="1724" y="39"/>
                    <a:pt x="1724" y="39"/>
                  </a:cubicBezTo>
                  <a:cubicBezTo>
                    <a:pt x="1690" y="39"/>
                    <a:pt x="1690" y="39"/>
                    <a:pt x="1690" y="39"/>
                  </a:cubicBezTo>
                  <a:cubicBezTo>
                    <a:pt x="1690" y="46"/>
                    <a:pt x="1690" y="46"/>
                    <a:pt x="1690" y="46"/>
                  </a:cubicBezTo>
                  <a:cubicBezTo>
                    <a:pt x="1701" y="48"/>
                    <a:pt x="1701" y="48"/>
                    <a:pt x="1701" y="48"/>
                  </a:cubicBezTo>
                  <a:cubicBezTo>
                    <a:pt x="1682" y="100"/>
                    <a:pt x="1682" y="100"/>
                    <a:pt x="1682" y="100"/>
                  </a:cubicBezTo>
                  <a:cubicBezTo>
                    <a:pt x="1663" y="48"/>
                    <a:pt x="1663" y="48"/>
                    <a:pt x="1663" y="48"/>
                  </a:cubicBezTo>
                  <a:cubicBezTo>
                    <a:pt x="1674" y="46"/>
                    <a:pt x="1674" y="46"/>
                    <a:pt x="1674" y="46"/>
                  </a:cubicBezTo>
                  <a:cubicBezTo>
                    <a:pt x="1674" y="39"/>
                    <a:pt x="1674" y="39"/>
                    <a:pt x="1674" y="39"/>
                  </a:cubicBezTo>
                  <a:cubicBezTo>
                    <a:pt x="1634" y="39"/>
                    <a:pt x="1634" y="39"/>
                    <a:pt x="1634" y="39"/>
                  </a:cubicBezTo>
                  <a:cubicBezTo>
                    <a:pt x="1634" y="46"/>
                    <a:pt x="1634" y="46"/>
                    <a:pt x="1634" y="46"/>
                  </a:cubicBezTo>
                  <a:cubicBezTo>
                    <a:pt x="1645" y="48"/>
                    <a:pt x="1645" y="48"/>
                    <a:pt x="1645" y="48"/>
                  </a:cubicBezTo>
                  <a:lnTo>
                    <a:pt x="1671" y="116"/>
                  </a:lnTo>
                  <a:close/>
                  <a:moveTo>
                    <a:pt x="2003" y="109"/>
                  </a:moveTo>
                  <a:cubicBezTo>
                    <a:pt x="1992" y="107"/>
                    <a:pt x="1992" y="107"/>
                    <a:pt x="1992" y="107"/>
                  </a:cubicBezTo>
                  <a:cubicBezTo>
                    <a:pt x="1992" y="48"/>
                    <a:pt x="1992" y="48"/>
                    <a:pt x="1992" y="48"/>
                  </a:cubicBezTo>
                  <a:cubicBezTo>
                    <a:pt x="2003" y="46"/>
                    <a:pt x="2003" y="46"/>
                    <a:pt x="2003" y="46"/>
                  </a:cubicBezTo>
                  <a:cubicBezTo>
                    <a:pt x="2003" y="39"/>
                    <a:pt x="2003" y="39"/>
                    <a:pt x="2003" y="39"/>
                  </a:cubicBezTo>
                  <a:cubicBezTo>
                    <a:pt x="1963" y="39"/>
                    <a:pt x="1963" y="39"/>
                    <a:pt x="1963" y="39"/>
                  </a:cubicBezTo>
                  <a:cubicBezTo>
                    <a:pt x="1963" y="46"/>
                    <a:pt x="1963" y="46"/>
                    <a:pt x="1963" y="46"/>
                  </a:cubicBezTo>
                  <a:cubicBezTo>
                    <a:pt x="1974" y="48"/>
                    <a:pt x="1974" y="48"/>
                    <a:pt x="1974" y="48"/>
                  </a:cubicBezTo>
                  <a:cubicBezTo>
                    <a:pt x="1974" y="107"/>
                    <a:pt x="1974" y="107"/>
                    <a:pt x="1974" y="107"/>
                  </a:cubicBezTo>
                  <a:cubicBezTo>
                    <a:pt x="1963" y="109"/>
                    <a:pt x="1963" y="109"/>
                    <a:pt x="1963" y="109"/>
                  </a:cubicBezTo>
                  <a:cubicBezTo>
                    <a:pt x="1963" y="116"/>
                    <a:pt x="1963" y="116"/>
                    <a:pt x="1963" y="116"/>
                  </a:cubicBezTo>
                  <a:cubicBezTo>
                    <a:pt x="2003" y="116"/>
                    <a:pt x="2003" y="116"/>
                    <a:pt x="2003" y="116"/>
                  </a:cubicBezTo>
                  <a:lnTo>
                    <a:pt x="2003" y="109"/>
                  </a:lnTo>
                  <a:close/>
                  <a:moveTo>
                    <a:pt x="2021" y="49"/>
                  </a:moveTo>
                  <a:cubicBezTo>
                    <a:pt x="2037" y="49"/>
                    <a:pt x="2037" y="49"/>
                    <a:pt x="2037" y="49"/>
                  </a:cubicBezTo>
                  <a:cubicBezTo>
                    <a:pt x="2037" y="107"/>
                    <a:pt x="2037" y="107"/>
                    <a:pt x="2037" y="107"/>
                  </a:cubicBezTo>
                  <a:cubicBezTo>
                    <a:pt x="2026" y="109"/>
                    <a:pt x="2026" y="109"/>
                    <a:pt x="2026" y="109"/>
                  </a:cubicBezTo>
                  <a:cubicBezTo>
                    <a:pt x="2026" y="116"/>
                    <a:pt x="2026" y="116"/>
                    <a:pt x="2026" y="116"/>
                  </a:cubicBezTo>
                  <a:cubicBezTo>
                    <a:pt x="2066" y="116"/>
                    <a:pt x="2066" y="116"/>
                    <a:pt x="2066" y="116"/>
                  </a:cubicBezTo>
                  <a:cubicBezTo>
                    <a:pt x="2066" y="109"/>
                    <a:pt x="2066" y="109"/>
                    <a:pt x="2066" y="109"/>
                  </a:cubicBezTo>
                  <a:cubicBezTo>
                    <a:pt x="2055" y="107"/>
                    <a:pt x="2055" y="107"/>
                    <a:pt x="2055" y="107"/>
                  </a:cubicBezTo>
                  <a:cubicBezTo>
                    <a:pt x="2055" y="49"/>
                    <a:pt x="2055" y="49"/>
                    <a:pt x="2055" y="49"/>
                  </a:cubicBezTo>
                  <a:cubicBezTo>
                    <a:pt x="2072" y="49"/>
                    <a:pt x="2072" y="49"/>
                    <a:pt x="2072" y="49"/>
                  </a:cubicBezTo>
                  <a:cubicBezTo>
                    <a:pt x="2074" y="60"/>
                    <a:pt x="2074" y="60"/>
                    <a:pt x="2074" y="60"/>
                  </a:cubicBezTo>
                  <a:cubicBezTo>
                    <a:pt x="2081" y="60"/>
                    <a:pt x="2081" y="60"/>
                    <a:pt x="2081" y="60"/>
                  </a:cubicBezTo>
                  <a:cubicBezTo>
                    <a:pt x="2081" y="39"/>
                    <a:pt x="2081" y="39"/>
                    <a:pt x="2081" y="39"/>
                  </a:cubicBezTo>
                  <a:cubicBezTo>
                    <a:pt x="2011" y="39"/>
                    <a:pt x="2011" y="39"/>
                    <a:pt x="2011" y="39"/>
                  </a:cubicBezTo>
                  <a:cubicBezTo>
                    <a:pt x="2011" y="60"/>
                    <a:pt x="2011" y="60"/>
                    <a:pt x="2011" y="60"/>
                  </a:cubicBezTo>
                  <a:cubicBezTo>
                    <a:pt x="2019" y="60"/>
                    <a:pt x="2019" y="60"/>
                    <a:pt x="2019" y="60"/>
                  </a:cubicBezTo>
                  <a:lnTo>
                    <a:pt x="2021" y="49"/>
                  </a:lnTo>
                  <a:close/>
                  <a:moveTo>
                    <a:pt x="2122" y="82"/>
                  </a:moveTo>
                  <a:cubicBezTo>
                    <a:pt x="2122" y="107"/>
                    <a:pt x="2122" y="107"/>
                    <a:pt x="2122" y="107"/>
                  </a:cubicBezTo>
                  <a:cubicBezTo>
                    <a:pt x="2110" y="109"/>
                    <a:pt x="2110" y="109"/>
                    <a:pt x="2110" y="109"/>
                  </a:cubicBezTo>
                  <a:cubicBezTo>
                    <a:pt x="2110" y="116"/>
                    <a:pt x="2110" y="116"/>
                    <a:pt x="2110" y="116"/>
                  </a:cubicBezTo>
                  <a:cubicBezTo>
                    <a:pt x="2150" y="116"/>
                    <a:pt x="2150" y="116"/>
                    <a:pt x="2150" y="116"/>
                  </a:cubicBezTo>
                  <a:cubicBezTo>
                    <a:pt x="2150" y="109"/>
                    <a:pt x="2150" y="109"/>
                    <a:pt x="2150" y="109"/>
                  </a:cubicBezTo>
                  <a:cubicBezTo>
                    <a:pt x="2139" y="107"/>
                    <a:pt x="2139" y="107"/>
                    <a:pt x="2139" y="107"/>
                  </a:cubicBezTo>
                  <a:cubicBezTo>
                    <a:pt x="2139" y="82"/>
                    <a:pt x="2139" y="82"/>
                    <a:pt x="2139" y="82"/>
                  </a:cubicBezTo>
                  <a:cubicBezTo>
                    <a:pt x="2161" y="48"/>
                    <a:pt x="2161" y="48"/>
                    <a:pt x="2161" y="48"/>
                  </a:cubicBezTo>
                  <a:cubicBezTo>
                    <a:pt x="2172" y="46"/>
                    <a:pt x="2172" y="46"/>
                    <a:pt x="2172" y="46"/>
                  </a:cubicBezTo>
                  <a:cubicBezTo>
                    <a:pt x="2172" y="39"/>
                    <a:pt x="2172" y="39"/>
                    <a:pt x="2172" y="39"/>
                  </a:cubicBezTo>
                  <a:cubicBezTo>
                    <a:pt x="2138" y="39"/>
                    <a:pt x="2138" y="39"/>
                    <a:pt x="2138" y="39"/>
                  </a:cubicBezTo>
                  <a:cubicBezTo>
                    <a:pt x="2138" y="46"/>
                    <a:pt x="2138" y="46"/>
                    <a:pt x="2138" y="46"/>
                  </a:cubicBezTo>
                  <a:cubicBezTo>
                    <a:pt x="2149" y="48"/>
                    <a:pt x="2149" y="48"/>
                    <a:pt x="2149" y="48"/>
                  </a:cubicBezTo>
                  <a:cubicBezTo>
                    <a:pt x="2133" y="73"/>
                    <a:pt x="2133" y="73"/>
                    <a:pt x="2133" y="73"/>
                  </a:cubicBezTo>
                  <a:cubicBezTo>
                    <a:pt x="2118" y="48"/>
                    <a:pt x="2118" y="48"/>
                    <a:pt x="2118" y="48"/>
                  </a:cubicBezTo>
                  <a:cubicBezTo>
                    <a:pt x="2129" y="46"/>
                    <a:pt x="2129" y="46"/>
                    <a:pt x="2129" y="46"/>
                  </a:cubicBezTo>
                  <a:cubicBezTo>
                    <a:pt x="2129" y="39"/>
                    <a:pt x="2129" y="39"/>
                    <a:pt x="2129" y="39"/>
                  </a:cubicBezTo>
                  <a:cubicBezTo>
                    <a:pt x="2088" y="39"/>
                    <a:pt x="2088" y="39"/>
                    <a:pt x="2088" y="39"/>
                  </a:cubicBezTo>
                  <a:cubicBezTo>
                    <a:pt x="2088" y="46"/>
                    <a:pt x="2088" y="46"/>
                    <a:pt x="2088" y="46"/>
                  </a:cubicBezTo>
                  <a:cubicBezTo>
                    <a:pt x="2099" y="48"/>
                    <a:pt x="2099" y="48"/>
                    <a:pt x="2099" y="48"/>
                  </a:cubicBezTo>
                  <a:lnTo>
                    <a:pt x="2122" y="82"/>
                  </a:lnTo>
                  <a:close/>
                  <a:moveTo>
                    <a:pt x="1953" y="94"/>
                  </a:moveTo>
                  <a:cubicBezTo>
                    <a:pt x="1953" y="63"/>
                    <a:pt x="1913" y="75"/>
                    <a:pt x="1913" y="58"/>
                  </a:cubicBezTo>
                  <a:cubicBezTo>
                    <a:pt x="1913" y="50"/>
                    <a:pt x="1919" y="48"/>
                    <a:pt x="1926" y="48"/>
                  </a:cubicBezTo>
                  <a:cubicBezTo>
                    <a:pt x="1933" y="48"/>
                    <a:pt x="1939" y="49"/>
                    <a:pt x="1939" y="49"/>
                  </a:cubicBezTo>
                  <a:cubicBezTo>
                    <a:pt x="1941" y="61"/>
                    <a:pt x="1941" y="61"/>
                    <a:pt x="1941" y="61"/>
                  </a:cubicBezTo>
                  <a:cubicBezTo>
                    <a:pt x="1949" y="61"/>
                    <a:pt x="1949" y="61"/>
                    <a:pt x="1949" y="61"/>
                  </a:cubicBezTo>
                  <a:cubicBezTo>
                    <a:pt x="1949" y="42"/>
                    <a:pt x="1949" y="42"/>
                    <a:pt x="1949" y="42"/>
                  </a:cubicBezTo>
                  <a:cubicBezTo>
                    <a:pt x="1941" y="40"/>
                    <a:pt x="1933" y="38"/>
                    <a:pt x="1924" y="38"/>
                  </a:cubicBezTo>
                  <a:cubicBezTo>
                    <a:pt x="1905" y="38"/>
                    <a:pt x="1896" y="46"/>
                    <a:pt x="1896" y="60"/>
                  </a:cubicBezTo>
                  <a:cubicBezTo>
                    <a:pt x="1896" y="79"/>
                    <a:pt x="1914" y="81"/>
                    <a:pt x="1928" y="86"/>
                  </a:cubicBezTo>
                  <a:cubicBezTo>
                    <a:pt x="1933" y="87"/>
                    <a:pt x="1936" y="89"/>
                    <a:pt x="1936" y="95"/>
                  </a:cubicBezTo>
                  <a:cubicBezTo>
                    <a:pt x="1936" y="104"/>
                    <a:pt x="1929" y="107"/>
                    <a:pt x="1920" y="107"/>
                  </a:cubicBezTo>
                  <a:cubicBezTo>
                    <a:pt x="1911" y="107"/>
                    <a:pt x="1905" y="105"/>
                    <a:pt x="1905" y="105"/>
                  </a:cubicBezTo>
                  <a:cubicBezTo>
                    <a:pt x="1903" y="92"/>
                    <a:pt x="1903" y="92"/>
                    <a:pt x="1903" y="92"/>
                  </a:cubicBezTo>
                  <a:cubicBezTo>
                    <a:pt x="1896" y="92"/>
                    <a:pt x="1896" y="92"/>
                    <a:pt x="1896" y="92"/>
                  </a:cubicBezTo>
                  <a:cubicBezTo>
                    <a:pt x="1896" y="112"/>
                    <a:pt x="1896" y="112"/>
                    <a:pt x="1896" y="112"/>
                  </a:cubicBezTo>
                  <a:cubicBezTo>
                    <a:pt x="1896" y="112"/>
                    <a:pt x="1908" y="117"/>
                    <a:pt x="1922" y="117"/>
                  </a:cubicBezTo>
                  <a:cubicBezTo>
                    <a:pt x="1942" y="117"/>
                    <a:pt x="1953" y="109"/>
                    <a:pt x="1953" y="94"/>
                  </a:cubicBezTo>
                  <a:close/>
                  <a:moveTo>
                    <a:pt x="1847" y="109"/>
                  </a:moveTo>
                  <a:cubicBezTo>
                    <a:pt x="1836" y="107"/>
                    <a:pt x="1836" y="107"/>
                    <a:pt x="1836" y="107"/>
                  </a:cubicBezTo>
                  <a:cubicBezTo>
                    <a:pt x="1836" y="81"/>
                    <a:pt x="1836" y="81"/>
                    <a:pt x="1836" y="81"/>
                  </a:cubicBezTo>
                  <a:cubicBezTo>
                    <a:pt x="1838" y="81"/>
                    <a:pt x="1838" y="81"/>
                    <a:pt x="1838" y="81"/>
                  </a:cubicBezTo>
                  <a:cubicBezTo>
                    <a:pt x="1848" y="81"/>
                    <a:pt x="1851" y="86"/>
                    <a:pt x="1855" y="98"/>
                  </a:cubicBezTo>
                  <a:cubicBezTo>
                    <a:pt x="1863" y="116"/>
                    <a:pt x="1863" y="116"/>
                    <a:pt x="1863" y="116"/>
                  </a:cubicBezTo>
                  <a:cubicBezTo>
                    <a:pt x="1887" y="116"/>
                    <a:pt x="1887" y="116"/>
                    <a:pt x="1887" y="116"/>
                  </a:cubicBezTo>
                  <a:cubicBezTo>
                    <a:pt x="1887" y="109"/>
                    <a:pt x="1887" y="109"/>
                    <a:pt x="1887" y="109"/>
                  </a:cubicBezTo>
                  <a:cubicBezTo>
                    <a:pt x="1876" y="107"/>
                    <a:pt x="1876" y="107"/>
                    <a:pt x="1876" y="107"/>
                  </a:cubicBezTo>
                  <a:cubicBezTo>
                    <a:pt x="1873" y="99"/>
                    <a:pt x="1868" y="84"/>
                    <a:pt x="1861" y="79"/>
                  </a:cubicBezTo>
                  <a:cubicBezTo>
                    <a:pt x="1869" y="76"/>
                    <a:pt x="1875" y="68"/>
                    <a:pt x="1875" y="59"/>
                  </a:cubicBezTo>
                  <a:cubicBezTo>
                    <a:pt x="1875" y="54"/>
                    <a:pt x="1873" y="49"/>
                    <a:pt x="1869" y="45"/>
                  </a:cubicBezTo>
                  <a:cubicBezTo>
                    <a:pt x="1863" y="40"/>
                    <a:pt x="1854" y="39"/>
                    <a:pt x="1846" y="39"/>
                  </a:cubicBezTo>
                  <a:cubicBezTo>
                    <a:pt x="1807" y="39"/>
                    <a:pt x="1807" y="39"/>
                    <a:pt x="1807" y="39"/>
                  </a:cubicBezTo>
                  <a:cubicBezTo>
                    <a:pt x="1807" y="46"/>
                    <a:pt x="1807" y="46"/>
                    <a:pt x="1807" y="46"/>
                  </a:cubicBezTo>
                  <a:cubicBezTo>
                    <a:pt x="1819" y="48"/>
                    <a:pt x="1819" y="48"/>
                    <a:pt x="1819" y="48"/>
                  </a:cubicBezTo>
                  <a:cubicBezTo>
                    <a:pt x="1819" y="107"/>
                    <a:pt x="1819" y="107"/>
                    <a:pt x="1819" y="107"/>
                  </a:cubicBezTo>
                  <a:cubicBezTo>
                    <a:pt x="1807" y="109"/>
                    <a:pt x="1807" y="109"/>
                    <a:pt x="1807" y="109"/>
                  </a:cubicBezTo>
                  <a:cubicBezTo>
                    <a:pt x="1807" y="116"/>
                    <a:pt x="1807" y="116"/>
                    <a:pt x="1807" y="116"/>
                  </a:cubicBezTo>
                  <a:cubicBezTo>
                    <a:pt x="1847" y="116"/>
                    <a:pt x="1847" y="116"/>
                    <a:pt x="1847" y="116"/>
                  </a:cubicBezTo>
                  <a:lnTo>
                    <a:pt x="1847" y="109"/>
                  </a:lnTo>
                  <a:close/>
                  <a:moveTo>
                    <a:pt x="1836" y="48"/>
                  </a:moveTo>
                  <a:cubicBezTo>
                    <a:pt x="1841" y="48"/>
                    <a:pt x="1841" y="48"/>
                    <a:pt x="1841" y="48"/>
                  </a:cubicBezTo>
                  <a:cubicBezTo>
                    <a:pt x="1845" y="48"/>
                    <a:pt x="1852" y="48"/>
                    <a:pt x="1854" y="51"/>
                  </a:cubicBezTo>
                  <a:cubicBezTo>
                    <a:pt x="1857" y="53"/>
                    <a:pt x="1858" y="57"/>
                    <a:pt x="1858" y="60"/>
                  </a:cubicBezTo>
                  <a:cubicBezTo>
                    <a:pt x="1858" y="63"/>
                    <a:pt x="1857" y="66"/>
                    <a:pt x="1855" y="69"/>
                  </a:cubicBezTo>
                  <a:cubicBezTo>
                    <a:pt x="1851" y="73"/>
                    <a:pt x="1844" y="73"/>
                    <a:pt x="1839" y="73"/>
                  </a:cubicBezTo>
                  <a:cubicBezTo>
                    <a:pt x="1836" y="73"/>
                    <a:pt x="1836" y="73"/>
                    <a:pt x="1836" y="73"/>
                  </a:cubicBezTo>
                  <a:lnTo>
                    <a:pt x="1836" y="48"/>
                  </a:lnTo>
                  <a:close/>
                  <a:moveTo>
                    <a:pt x="1796" y="95"/>
                  </a:moveTo>
                  <a:cubicBezTo>
                    <a:pt x="1788" y="95"/>
                    <a:pt x="1788" y="95"/>
                    <a:pt x="1788" y="95"/>
                  </a:cubicBezTo>
                  <a:cubicBezTo>
                    <a:pt x="1787" y="106"/>
                    <a:pt x="1787" y="106"/>
                    <a:pt x="1787" y="106"/>
                  </a:cubicBezTo>
                  <a:cubicBezTo>
                    <a:pt x="1759" y="106"/>
                    <a:pt x="1759" y="106"/>
                    <a:pt x="1759" y="106"/>
                  </a:cubicBezTo>
                  <a:cubicBezTo>
                    <a:pt x="1759" y="80"/>
                    <a:pt x="1759" y="80"/>
                    <a:pt x="1759" y="80"/>
                  </a:cubicBezTo>
                  <a:cubicBezTo>
                    <a:pt x="1776" y="80"/>
                    <a:pt x="1776" y="80"/>
                    <a:pt x="1776" y="80"/>
                  </a:cubicBezTo>
                  <a:cubicBezTo>
                    <a:pt x="1778" y="90"/>
                    <a:pt x="1778" y="90"/>
                    <a:pt x="1778" y="90"/>
                  </a:cubicBezTo>
                  <a:cubicBezTo>
                    <a:pt x="1784" y="90"/>
                    <a:pt x="1784" y="90"/>
                    <a:pt x="1784" y="90"/>
                  </a:cubicBezTo>
                  <a:cubicBezTo>
                    <a:pt x="1784" y="61"/>
                    <a:pt x="1784" y="61"/>
                    <a:pt x="1784" y="61"/>
                  </a:cubicBezTo>
                  <a:cubicBezTo>
                    <a:pt x="1778" y="61"/>
                    <a:pt x="1778" y="61"/>
                    <a:pt x="1778" y="61"/>
                  </a:cubicBezTo>
                  <a:cubicBezTo>
                    <a:pt x="1776" y="71"/>
                    <a:pt x="1776" y="71"/>
                    <a:pt x="1776" y="71"/>
                  </a:cubicBezTo>
                  <a:cubicBezTo>
                    <a:pt x="1759" y="71"/>
                    <a:pt x="1759" y="71"/>
                    <a:pt x="1759" y="71"/>
                  </a:cubicBezTo>
                  <a:cubicBezTo>
                    <a:pt x="1759" y="49"/>
                    <a:pt x="1759" y="49"/>
                    <a:pt x="1759" y="49"/>
                  </a:cubicBezTo>
                  <a:cubicBezTo>
                    <a:pt x="1787" y="49"/>
                    <a:pt x="1787" y="49"/>
                    <a:pt x="1787" y="49"/>
                  </a:cubicBezTo>
                  <a:cubicBezTo>
                    <a:pt x="1788" y="59"/>
                    <a:pt x="1788" y="59"/>
                    <a:pt x="1788" y="59"/>
                  </a:cubicBezTo>
                  <a:cubicBezTo>
                    <a:pt x="1796" y="59"/>
                    <a:pt x="1796" y="59"/>
                    <a:pt x="1796" y="59"/>
                  </a:cubicBezTo>
                  <a:cubicBezTo>
                    <a:pt x="1796" y="39"/>
                    <a:pt x="1796" y="39"/>
                    <a:pt x="1796" y="39"/>
                  </a:cubicBezTo>
                  <a:cubicBezTo>
                    <a:pt x="1730" y="39"/>
                    <a:pt x="1730" y="39"/>
                    <a:pt x="1730" y="39"/>
                  </a:cubicBezTo>
                  <a:cubicBezTo>
                    <a:pt x="1730" y="46"/>
                    <a:pt x="1730" y="46"/>
                    <a:pt x="1730" y="46"/>
                  </a:cubicBezTo>
                  <a:cubicBezTo>
                    <a:pt x="1741" y="48"/>
                    <a:pt x="1741" y="48"/>
                    <a:pt x="1741" y="48"/>
                  </a:cubicBezTo>
                  <a:cubicBezTo>
                    <a:pt x="1741" y="107"/>
                    <a:pt x="1741" y="107"/>
                    <a:pt x="1741" y="107"/>
                  </a:cubicBezTo>
                  <a:cubicBezTo>
                    <a:pt x="1730" y="109"/>
                    <a:pt x="1730" y="109"/>
                    <a:pt x="1730" y="109"/>
                  </a:cubicBezTo>
                  <a:cubicBezTo>
                    <a:pt x="1730" y="116"/>
                    <a:pt x="1730" y="116"/>
                    <a:pt x="1730" y="116"/>
                  </a:cubicBezTo>
                  <a:cubicBezTo>
                    <a:pt x="1796" y="116"/>
                    <a:pt x="1796" y="116"/>
                    <a:pt x="1796" y="116"/>
                  </a:cubicBezTo>
                  <a:lnTo>
                    <a:pt x="1796" y="95"/>
                  </a:lnTo>
                  <a:close/>
                  <a:moveTo>
                    <a:pt x="1342" y="95"/>
                  </a:moveTo>
                  <a:cubicBezTo>
                    <a:pt x="1335" y="95"/>
                    <a:pt x="1335" y="95"/>
                    <a:pt x="1335" y="95"/>
                  </a:cubicBezTo>
                  <a:cubicBezTo>
                    <a:pt x="1333" y="106"/>
                    <a:pt x="1333" y="106"/>
                    <a:pt x="1333" y="106"/>
                  </a:cubicBezTo>
                  <a:cubicBezTo>
                    <a:pt x="1305" y="106"/>
                    <a:pt x="1305" y="106"/>
                    <a:pt x="1305" y="106"/>
                  </a:cubicBezTo>
                  <a:cubicBezTo>
                    <a:pt x="1305" y="80"/>
                    <a:pt x="1305" y="80"/>
                    <a:pt x="1305" y="80"/>
                  </a:cubicBezTo>
                  <a:cubicBezTo>
                    <a:pt x="1323" y="80"/>
                    <a:pt x="1323" y="80"/>
                    <a:pt x="1323" y="80"/>
                  </a:cubicBezTo>
                  <a:cubicBezTo>
                    <a:pt x="1325" y="90"/>
                    <a:pt x="1325" y="90"/>
                    <a:pt x="1325" y="90"/>
                  </a:cubicBezTo>
                  <a:cubicBezTo>
                    <a:pt x="1331" y="90"/>
                    <a:pt x="1331" y="90"/>
                    <a:pt x="1331" y="90"/>
                  </a:cubicBezTo>
                  <a:cubicBezTo>
                    <a:pt x="1331" y="61"/>
                    <a:pt x="1331" y="61"/>
                    <a:pt x="1331" y="61"/>
                  </a:cubicBezTo>
                  <a:cubicBezTo>
                    <a:pt x="1325" y="61"/>
                    <a:pt x="1325" y="61"/>
                    <a:pt x="1325" y="61"/>
                  </a:cubicBezTo>
                  <a:cubicBezTo>
                    <a:pt x="1323" y="71"/>
                    <a:pt x="1323" y="71"/>
                    <a:pt x="1323" y="71"/>
                  </a:cubicBezTo>
                  <a:cubicBezTo>
                    <a:pt x="1305" y="71"/>
                    <a:pt x="1305" y="71"/>
                    <a:pt x="1305" y="71"/>
                  </a:cubicBezTo>
                  <a:cubicBezTo>
                    <a:pt x="1305" y="49"/>
                    <a:pt x="1305" y="49"/>
                    <a:pt x="1305" y="49"/>
                  </a:cubicBezTo>
                  <a:cubicBezTo>
                    <a:pt x="1333" y="49"/>
                    <a:pt x="1333" y="49"/>
                    <a:pt x="1333" y="49"/>
                  </a:cubicBezTo>
                  <a:cubicBezTo>
                    <a:pt x="1335" y="59"/>
                    <a:pt x="1335" y="59"/>
                    <a:pt x="1335" y="59"/>
                  </a:cubicBezTo>
                  <a:cubicBezTo>
                    <a:pt x="1342" y="59"/>
                    <a:pt x="1342" y="59"/>
                    <a:pt x="1342" y="59"/>
                  </a:cubicBezTo>
                  <a:cubicBezTo>
                    <a:pt x="1342" y="39"/>
                    <a:pt x="1342" y="39"/>
                    <a:pt x="1342" y="39"/>
                  </a:cubicBezTo>
                  <a:cubicBezTo>
                    <a:pt x="1277" y="39"/>
                    <a:pt x="1277" y="39"/>
                    <a:pt x="1277" y="39"/>
                  </a:cubicBezTo>
                  <a:cubicBezTo>
                    <a:pt x="1277" y="46"/>
                    <a:pt x="1277" y="46"/>
                    <a:pt x="1277" y="46"/>
                  </a:cubicBezTo>
                  <a:cubicBezTo>
                    <a:pt x="1288" y="48"/>
                    <a:pt x="1288" y="48"/>
                    <a:pt x="1288" y="48"/>
                  </a:cubicBezTo>
                  <a:cubicBezTo>
                    <a:pt x="1288" y="107"/>
                    <a:pt x="1288" y="107"/>
                    <a:pt x="1288" y="107"/>
                  </a:cubicBezTo>
                  <a:cubicBezTo>
                    <a:pt x="1277" y="109"/>
                    <a:pt x="1277" y="109"/>
                    <a:pt x="1277" y="109"/>
                  </a:cubicBezTo>
                  <a:cubicBezTo>
                    <a:pt x="1277" y="116"/>
                    <a:pt x="1277" y="116"/>
                    <a:pt x="1277" y="116"/>
                  </a:cubicBezTo>
                  <a:cubicBezTo>
                    <a:pt x="1342" y="116"/>
                    <a:pt x="1342" y="116"/>
                    <a:pt x="1342" y="116"/>
                  </a:cubicBezTo>
                  <a:lnTo>
                    <a:pt x="1342" y="95"/>
                  </a:lnTo>
                  <a:close/>
                  <a:moveTo>
                    <a:pt x="566" y="95"/>
                  </a:moveTo>
                  <a:cubicBezTo>
                    <a:pt x="559" y="95"/>
                    <a:pt x="559" y="95"/>
                    <a:pt x="559" y="95"/>
                  </a:cubicBezTo>
                  <a:cubicBezTo>
                    <a:pt x="557" y="106"/>
                    <a:pt x="557" y="106"/>
                    <a:pt x="557" y="106"/>
                  </a:cubicBezTo>
                  <a:cubicBezTo>
                    <a:pt x="529" y="106"/>
                    <a:pt x="529" y="106"/>
                    <a:pt x="529" y="106"/>
                  </a:cubicBezTo>
                  <a:cubicBezTo>
                    <a:pt x="529" y="80"/>
                    <a:pt x="529" y="80"/>
                    <a:pt x="529" y="80"/>
                  </a:cubicBezTo>
                  <a:cubicBezTo>
                    <a:pt x="546" y="80"/>
                    <a:pt x="546" y="80"/>
                    <a:pt x="546" y="80"/>
                  </a:cubicBezTo>
                  <a:cubicBezTo>
                    <a:pt x="548" y="90"/>
                    <a:pt x="548" y="90"/>
                    <a:pt x="548" y="90"/>
                  </a:cubicBezTo>
                  <a:cubicBezTo>
                    <a:pt x="555" y="90"/>
                    <a:pt x="555" y="90"/>
                    <a:pt x="555" y="90"/>
                  </a:cubicBezTo>
                  <a:cubicBezTo>
                    <a:pt x="555" y="61"/>
                    <a:pt x="555" y="61"/>
                    <a:pt x="555" y="61"/>
                  </a:cubicBezTo>
                  <a:cubicBezTo>
                    <a:pt x="548" y="61"/>
                    <a:pt x="548" y="61"/>
                    <a:pt x="548" y="61"/>
                  </a:cubicBezTo>
                  <a:cubicBezTo>
                    <a:pt x="546" y="71"/>
                    <a:pt x="546" y="71"/>
                    <a:pt x="546" y="71"/>
                  </a:cubicBezTo>
                  <a:cubicBezTo>
                    <a:pt x="529" y="71"/>
                    <a:pt x="529" y="71"/>
                    <a:pt x="529" y="71"/>
                  </a:cubicBezTo>
                  <a:cubicBezTo>
                    <a:pt x="529" y="49"/>
                    <a:pt x="529" y="49"/>
                    <a:pt x="529" y="49"/>
                  </a:cubicBezTo>
                  <a:cubicBezTo>
                    <a:pt x="557" y="49"/>
                    <a:pt x="557" y="49"/>
                    <a:pt x="557" y="49"/>
                  </a:cubicBezTo>
                  <a:cubicBezTo>
                    <a:pt x="559" y="59"/>
                    <a:pt x="559" y="59"/>
                    <a:pt x="559" y="59"/>
                  </a:cubicBezTo>
                  <a:cubicBezTo>
                    <a:pt x="566" y="59"/>
                    <a:pt x="566" y="59"/>
                    <a:pt x="566" y="59"/>
                  </a:cubicBezTo>
                  <a:cubicBezTo>
                    <a:pt x="566" y="39"/>
                    <a:pt x="566" y="39"/>
                    <a:pt x="566" y="39"/>
                  </a:cubicBezTo>
                  <a:cubicBezTo>
                    <a:pt x="500" y="39"/>
                    <a:pt x="500" y="39"/>
                    <a:pt x="500" y="39"/>
                  </a:cubicBezTo>
                  <a:cubicBezTo>
                    <a:pt x="500" y="46"/>
                    <a:pt x="500" y="46"/>
                    <a:pt x="500" y="46"/>
                  </a:cubicBezTo>
                  <a:cubicBezTo>
                    <a:pt x="511" y="48"/>
                    <a:pt x="511" y="48"/>
                    <a:pt x="511" y="48"/>
                  </a:cubicBezTo>
                  <a:cubicBezTo>
                    <a:pt x="511" y="107"/>
                    <a:pt x="511" y="107"/>
                    <a:pt x="511" y="107"/>
                  </a:cubicBezTo>
                  <a:cubicBezTo>
                    <a:pt x="500" y="109"/>
                    <a:pt x="500" y="109"/>
                    <a:pt x="500" y="109"/>
                  </a:cubicBezTo>
                  <a:cubicBezTo>
                    <a:pt x="500" y="116"/>
                    <a:pt x="500" y="116"/>
                    <a:pt x="500" y="116"/>
                  </a:cubicBezTo>
                  <a:cubicBezTo>
                    <a:pt x="566" y="116"/>
                    <a:pt x="566" y="116"/>
                    <a:pt x="566" y="116"/>
                  </a:cubicBezTo>
                  <a:lnTo>
                    <a:pt x="566" y="95"/>
                  </a:lnTo>
                  <a:close/>
                  <a:moveTo>
                    <a:pt x="659" y="117"/>
                  </a:moveTo>
                  <a:cubicBezTo>
                    <a:pt x="689" y="117"/>
                    <a:pt x="702" y="100"/>
                    <a:pt x="702" y="67"/>
                  </a:cubicBezTo>
                  <a:cubicBezTo>
                    <a:pt x="702" y="34"/>
                    <a:pt x="689" y="16"/>
                    <a:pt x="659" y="16"/>
                  </a:cubicBezTo>
                  <a:cubicBezTo>
                    <a:pt x="629" y="16"/>
                    <a:pt x="615" y="34"/>
                    <a:pt x="615" y="67"/>
                  </a:cubicBezTo>
                  <a:cubicBezTo>
                    <a:pt x="615" y="99"/>
                    <a:pt x="628" y="117"/>
                    <a:pt x="659" y="117"/>
                  </a:cubicBezTo>
                  <a:close/>
                  <a:moveTo>
                    <a:pt x="659" y="27"/>
                  </a:moveTo>
                  <a:cubicBezTo>
                    <a:pt x="675" y="27"/>
                    <a:pt x="683" y="40"/>
                    <a:pt x="683" y="67"/>
                  </a:cubicBezTo>
                  <a:cubicBezTo>
                    <a:pt x="683" y="94"/>
                    <a:pt x="675" y="107"/>
                    <a:pt x="659" y="107"/>
                  </a:cubicBezTo>
                  <a:cubicBezTo>
                    <a:pt x="642" y="107"/>
                    <a:pt x="634" y="94"/>
                    <a:pt x="634" y="67"/>
                  </a:cubicBezTo>
                  <a:cubicBezTo>
                    <a:pt x="634" y="40"/>
                    <a:pt x="643" y="27"/>
                    <a:pt x="659" y="27"/>
                  </a:cubicBezTo>
                  <a:close/>
                  <a:moveTo>
                    <a:pt x="327" y="28"/>
                  </a:moveTo>
                  <a:cubicBezTo>
                    <a:pt x="349" y="28"/>
                    <a:pt x="349" y="28"/>
                    <a:pt x="349" y="28"/>
                  </a:cubicBezTo>
                  <a:cubicBezTo>
                    <a:pt x="349" y="106"/>
                    <a:pt x="349" y="106"/>
                    <a:pt x="349" y="106"/>
                  </a:cubicBezTo>
                  <a:cubicBezTo>
                    <a:pt x="337" y="108"/>
                    <a:pt x="337" y="108"/>
                    <a:pt x="337" y="108"/>
                  </a:cubicBezTo>
                  <a:cubicBezTo>
                    <a:pt x="337" y="116"/>
                    <a:pt x="337" y="116"/>
                    <a:pt x="337" y="116"/>
                  </a:cubicBezTo>
                  <a:cubicBezTo>
                    <a:pt x="379" y="116"/>
                    <a:pt x="379" y="116"/>
                    <a:pt x="379" y="116"/>
                  </a:cubicBezTo>
                  <a:cubicBezTo>
                    <a:pt x="379" y="108"/>
                    <a:pt x="379" y="108"/>
                    <a:pt x="379" y="108"/>
                  </a:cubicBezTo>
                  <a:cubicBezTo>
                    <a:pt x="367" y="106"/>
                    <a:pt x="367" y="106"/>
                    <a:pt x="367" y="106"/>
                  </a:cubicBezTo>
                  <a:cubicBezTo>
                    <a:pt x="367" y="28"/>
                    <a:pt x="367" y="28"/>
                    <a:pt x="367" y="28"/>
                  </a:cubicBezTo>
                  <a:cubicBezTo>
                    <a:pt x="390" y="28"/>
                    <a:pt x="390" y="28"/>
                    <a:pt x="390" y="28"/>
                  </a:cubicBezTo>
                  <a:cubicBezTo>
                    <a:pt x="391" y="40"/>
                    <a:pt x="391" y="40"/>
                    <a:pt x="391" y="40"/>
                  </a:cubicBezTo>
                  <a:cubicBezTo>
                    <a:pt x="399" y="40"/>
                    <a:pt x="399" y="40"/>
                    <a:pt x="399" y="40"/>
                  </a:cubicBezTo>
                  <a:cubicBezTo>
                    <a:pt x="399" y="18"/>
                    <a:pt x="399" y="18"/>
                    <a:pt x="399" y="18"/>
                  </a:cubicBezTo>
                  <a:cubicBezTo>
                    <a:pt x="317" y="18"/>
                    <a:pt x="317" y="18"/>
                    <a:pt x="317" y="18"/>
                  </a:cubicBezTo>
                  <a:cubicBezTo>
                    <a:pt x="317" y="40"/>
                    <a:pt x="317" y="40"/>
                    <a:pt x="317" y="40"/>
                  </a:cubicBezTo>
                  <a:cubicBezTo>
                    <a:pt x="325" y="40"/>
                    <a:pt x="325" y="40"/>
                    <a:pt x="325" y="40"/>
                  </a:cubicBezTo>
                  <a:lnTo>
                    <a:pt x="327" y="28"/>
                  </a:lnTo>
                  <a:close/>
                  <a:moveTo>
                    <a:pt x="750" y="109"/>
                  </a:moveTo>
                  <a:cubicBezTo>
                    <a:pt x="739" y="107"/>
                    <a:pt x="739" y="107"/>
                    <a:pt x="739" y="107"/>
                  </a:cubicBezTo>
                  <a:cubicBezTo>
                    <a:pt x="739" y="80"/>
                    <a:pt x="739" y="80"/>
                    <a:pt x="739" y="80"/>
                  </a:cubicBezTo>
                  <a:cubicBezTo>
                    <a:pt x="768" y="80"/>
                    <a:pt x="768" y="80"/>
                    <a:pt x="768" y="80"/>
                  </a:cubicBezTo>
                  <a:cubicBezTo>
                    <a:pt x="768" y="107"/>
                    <a:pt x="768" y="107"/>
                    <a:pt x="768" y="107"/>
                  </a:cubicBezTo>
                  <a:cubicBezTo>
                    <a:pt x="757" y="109"/>
                    <a:pt x="757" y="109"/>
                    <a:pt x="757" y="109"/>
                  </a:cubicBezTo>
                  <a:cubicBezTo>
                    <a:pt x="757" y="116"/>
                    <a:pt x="757" y="116"/>
                    <a:pt x="757" y="116"/>
                  </a:cubicBezTo>
                  <a:cubicBezTo>
                    <a:pt x="797" y="116"/>
                    <a:pt x="797" y="116"/>
                    <a:pt x="797" y="116"/>
                  </a:cubicBezTo>
                  <a:cubicBezTo>
                    <a:pt x="797" y="109"/>
                    <a:pt x="797" y="109"/>
                    <a:pt x="797" y="109"/>
                  </a:cubicBezTo>
                  <a:cubicBezTo>
                    <a:pt x="786" y="107"/>
                    <a:pt x="786" y="107"/>
                    <a:pt x="786" y="107"/>
                  </a:cubicBezTo>
                  <a:cubicBezTo>
                    <a:pt x="786" y="48"/>
                    <a:pt x="786" y="48"/>
                    <a:pt x="786" y="48"/>
                  </a:cubicBezTo>
                  <a:cubicBezTo>
                    <a:pt x="797" y="46"/>
                    <a:pt x="797" y="46"/>
                    <a:pt x="797" y="46"/>
                  </a:cubicBezTo>
                  <a:cubicBezTo>
                    <a:pt x="797" y="39"/>
                    <a:pt x="797" y="39"/>
                    <a:pt x="797" y="39"/>
                  </a:cubicBezTo>
                  <a:cubicBezTo>
                    <a:pt x="757" y="39"/>
                    <a:pt x="757" y="39"/>
                    <a:pt x="757" y="39"/>
                  </a:cubicBezTo>
                  <a:cubicBezTo>
                    <a:pt x="757" y="46"/>
                    <a:pt x="757" y="46"/>
                    <a:pt x="757" y="46"/>
                  </a:cubicBezTo>
                  <a:cubicBezTo>
                    <a:pt x="768" y="48"/>
                    <a:pt x="768" y="48"/>
                    <a:pt x="768" y="48"/>
                  </a:cubicBezTo>
                  <a:cubicBezTo>
                    <a:pt x="768" y="71"/>
                    <a:pt x="768" y="71"/>
                    <a:pt x="768" y="71"/>
                  </a:cubicBezTo>
                  <a:cubicBezTo>
                    <a:pt x="739" y="71"/>
                    <a:pt x="739" y="71"/>
                    <a:pt x="739" y="71"/>
                  </a:cubicBezTo>
                  <a:cubicBezTo>
                    <a:pt x="739" y="48"/>
                    <a:pt x="739" y="48"/>
                    <a:pt x="739" y="48"/>
                  </a:cubicBezTo>
                  <a:cubicBezTo>
                    <a:pt x="750" y="46"/>
                    <a:pt x="750" y="46"/>
                    <a:pt x="750" y="46"/>
                  </a:cubicBezTo>
                  <a:cubicBezTo>
                    <a:pt x="750" y="39"/>
                    <a:pt x="750" y="39"/>
                    <a:pt x="750" y="39"/>
                  </a:cubicBezTo>
                  <a:cubicBezTo>
                    <a:pt x="710" y="39"/>
                    <a:pt x="710" y="39"/>
                    <a:pt x="710" y="39"/>
                  </a:cubicBezTo>
                  <a:cubicBezTo>
                    <a:pt x="710" y="46"/>
                    <a:pt x="710" y="46"/>
                    <a:pt x="710" y="46"/>
                  </a:cubicBezTo>
                  <a:cubicBezTo>
                    <a:pt x="722" y="48"/>
                    <a:pt x="722" y="48"/>
                    <a:pt x="722" y="48"/>
                  </a:cubicBezTo>
                  <a:cubicBezTo>
                    <a:pt x="722" y="107"/>
                    <a:pt x="722" y="107"/>
                    <a:pt x="722" y="107"/>
                  </a:cubicBezTo>
                  <a:cubicBezTo>
                    <a:pt x="710" y="109"/>
                    <a:pt x="710" y="109"/>
                    <a:pt x="710" y="109"/>
                  </a:cubicBezTo>
                  <a:cubicBezTo>
                    <a:pt x="710" y="116"/>
                    <a:pt x="710" y="116"/>
                    <a:pt x="710" y="116"/>
                  </a:cubicBezTo>
                  <a:cubicBezTo>
                    <a:pt x="750" y="116"/>
                    <a:pt x="750" y="116"/>
                    <a:pt x="750" y="116"/>
                  </a:cubicBezTo>
                  <a:lnTo>
                    <a:pt x="750" y="109"/>
                  </a:lnTo>
                  <a:close/>
                  <a:moveTo>
                    <a:pt x="445" y="109"/>
                  </a:moveTo>
                  <a:cubicBezTo>
                    <a:pt x="434" y="107"/>
                    <a:pt x="434" y="107"/>
                    <a:pt x="434" y="107"/>
                  </a:cubicBezTo>
                  <a:cubicBezTo>
                    <a:pt x="434" y="80"/>
                    <a:pt x="434" y="80"/>
                    <a:pt x="434" y="80"/>
                  </a:cubicBezTo>
                  <a:cubicBezTo>
                    <a:pt x="463" y="80"/>
                    <a:pt x="463" y="80"/>
                    <a:pt x="463" y="80"/>
                  </a:cubicBezTo>
                  <a:cubicBezTo>
                    <a:pt x="463" y="107"/>
                    <a:pt x="463" y="107"/>
                    <a:pt x="463" y="107"/>
                  </a:cubicBezTo>
                  <a:cubicBezTo>
                    <a:pt x="452" y="109"/>
                    <a:pt x="452" y="109"/>
                    <a:pt x="452" y="109"/>
                  </a:cubicBezTo>
                  <a:cubicBezTo>
                    <a:pt x="452" y="116"/>
                    <a:pt x="452" y="116"/>
                    <a:pt x="452" y="116"/>
                  </a:cubicBezTo>
                  <a:cubicBezTo>
                    <a:pt x="492" y="116"/>
                    <a:pt x="492" y="116"/>
                    <a:pt x="492" y="116"/>
                  </a:cubicBezTo>
                  <a:cubicBezTo>
                    <a:pt x="492" y="109"/>
                    <a:pt x="492" y="109"/>
                    <a:pt x="492" y="109"/>
                  </a:cubicBezTo>
                  <a:cubicBezTo>
                    <a:pt x="480" y="107"/>
                    <a:pt x="480" y="107"/>
                    <a:pt x="480" y="107"/>
                  </a:cubicBezTo>
                  <a:cubicBezTo>
                    <a:pt x="480" y="48"/>
                    <a:pt x="480" y="48"/>
                    <a:pt x="480" y="48"/>
                  </a:cubicBezTo>
                  <a:cubicBezTo>
                    <a:pt x="492" y="46"/>
                    <a:pt x="492" y="46"/>
                    <a:pt x="492" y="46"/>
                  </a:cubicBezTo>
                  <a:cubicBezTo>
                    <a:pt x="492" y="39"/>
                    <a:pt x="492" y="39"/>
                    <a:pt x="492" y="39"/>
                  </a:cubicBezTo>
                  <a:cubicBezTo>
                    <a:pt x="452" y="39"/>
                    <a:pt x="452" y="39"/>
                    <a:pt x="452" y="39"/>
                  </a:cubicBezTo>
                  <a:cubicBezTo>
                    <a:pt x="452" y="46"/>
                    <a:pt x="452" y="46"/>
                    <a:pt x="452" y="46"/>
                  </a:cubicBezTo>
                  <a:cubicBezTo>
                    <a:pt x="463" y="48"/>
                    <a:pt x="463" y="48"/>
                    <a:pt x="463" y="48"/>
                  </a:cubicBezTo>
                  <a:cubicBezTo>
                    <a:pt x="463" y="71"/>
                    <a:pt x="463" y="71"/>
                    <a:pt x="463" y="71"/>
                  </a:cubicBezTo>
                  <a:cubicBezTo>
                    <a:pt x="434" y="71"/>
                    <a:pt x="434" y="71"/>
                    <a:pt x="434" y="71"/>
                  </a:cubicBezTo>
                  <a:cubicBezTo>
                    <a:pt x="434" y="48"/>
                    <a:pt x="434" y="48"/>
                    <a:pt x="434" y="48"/>
                  </a:cubicBezTo>
                  <a:cubicBezTo>
                    <a:pt x="445" y="46"/>
                    <a:pt x="445" y="46"/>
                    <a:pt x="445" y="46"/>
                  </a:cubicBezTo>
                  <a:cubicBezTo>
                    <a:pt x="445" y="39"/>
                    <a:pt x="445" y="39"/>
                    <a:pt x="445" y="39"/>
                  </a:cubicBezTo>
                  <a:cubicBezTo>
                    <a:pt x="405" y="39"/>
                    <a:pt x="405" y="39"/>
                    <a:pt x="405" y="39"/>
                  </a:cubicBezTo>
                  <a:cubicBezTo>
                    <a:pt x="405" y="46"/>
                    <a:pt x="405" y="46"/>
                    <a:pt x="405" y="46"/>
                  </a:cubicBezTo>
                  <a:cubicBezTo>
                    <a:pt x="416" y="48"/>
                    <a:pt x="416" y="48"/>
                    <a:pt x="416" y="48"/>
                  </a:cubicBezTo>
                  <a:cubicBezTo>
                    <a:pt x="416" y="107"/>
                    <a:pt x="416" y="107"/>
                    <a:pt x="416" y="107"/>
                  </a:cubicBezTo>
                  <a:cubicBezTo>
                    <a:pt x="405" y="109"/>
                    <a:pt x="405" y="109"/>
                    <a:pt x="405" y="109"/>
                  </a:cubicBezTo>
                  <a:cubicBezTo>
                    <a:pt x="405" y="116"/>
                    <a:pt x="405" y="116"/>
                    <a:pt x="405" y="116"/>
                  </a:cubicBezTo>
                  <a:cubicBezTo>
                    <a:pt x="445" y="116"/>
                    <a:pt x="445" y="116"/>
                    <a:pt x="445" y="116"/>
                  </a:cubicBezTo>
                  <a:lnTo>
                    <a:pt x="445" y="109"/>
                  </a:lnTo>
                  <a:close/>
                  <a:moveTo>
                    <a:pt x="1209" y="49"/>
                  </a:moveTo>
                  <a:cubicBezTo>
                    <a:pt x="1226" y="49"/>
                    <a:pt x="1226" y="49"/>
                    <a:pt x="1226" y="49"/>
                  </a:cubicBezTo>
                  <a:cubicBezTo>
                    <a:pt x="1226" y="107"/>
                    <a:pt x="1226" y="107"/>
                    <a:pt x="1226" y="107"/>
                  </a:cubicBezTo>
                  <a:cubicBezTo>
                    <a:pt x="1215" y="109"/>
                    <a:pt x="1215" y="109"/>
                    <a:pt x="1215" y="109"/>
                  </a:cubicBezTo>
                  <a:cubicBezTo>
                    <a:pt x="1215" y="116"/>
                    <a:pt x="1215" y="116"/>
                    <a:pt x="1215" y="116"/>
                  </a:cubicBezTo>
                  <a:cubicBezTo>
                    <a:pt x="1255" y="116"/>
                    <a:pt x="1255" y="116"/>
                    <a:pt x="1255" y="116"/>
                  </a:cubicBezTo>
                  <a:cubicBezTo>
                    <a:pt x="1255" y="109"/>
                    <a:pt x="1255" y="109"/>
                    <a:pt x="1255" y="109"/>
                  </a:cubicBezTo>
                  <a:cubicBezTo>
                    <a:pt x="1244" y="107"/>
                    <a:pt x="1244" y="107"/>
                    <a:pt x="1244" y="107"/>
                  </a:cubicBezTo>
                  <a:cubicBezTo>
                    <a:pt x="1244" y="49"/>
                    <a:pt x="1244" y="49"/>
                    <a:pt x="1244" y="49"/>
                  </a:cubicBezTo>
                  <a:cubicBezTo>
                    <a:pt x="1261" y="49"/>
                    <a:pt x="1261" y="49"/>
                    <a:pt x="1261" y="49"/>
                  </a:cubicBezTo>
                  <a:cubicBezTo>
                    <a:pt x="1262" y="60"/>
                    <a:pt x="1262" y="60"/>
                    <a:pt x="1262" y="60"/>
                  </a:cubicBezTo>
                  <a:cubicBezTo>
                    <a:pt x="1270" y="60"/>
                    <a:pt x="1270" y="60"/>
                    <a:pt x="1270" y="60"/>
                  </a:cubicBezTo>
                  <a:cubicBezTo>
                    <a:pt x="1270" y="39"/>
                    <a:pt x="1270" y="39"/>
                    <a:pt x="1270" y="39"/>
                  </a:cubicBezTo>
                  <a:cubicBezTo>
                    <a:pt x="1200" y="39"/>
                    <a:pt x="1200" y="39"/>
                    <a:pt x="1200" y="39"/>
                  </a:cubicBezTo>
                  <a:cubicBezTo>
                    <a:pt x="1200" y="60"/>
                    <a:pt x="1200" y="60"/>
                    <a:pt x="1200" y="60"/>
                  </a:cubicBezTo>
                  <a:cubicBezTo>
                    <a:pt x="1208" y="60"/>
                    <a:pt x="1208" y="60"/>
                    <a:pt x="1208" y="60"/>
                  </a:cubicBezTo>
                  <a:lnTo>
                    <a:pt x="1209" y="49"/>
                  </a:lnTo>
                  <a:close/>
                  <a:moveTo>
                    <a:pt x="1058" y="49"/>
                  </a:moveTo>
                  <a:cubicBezTo>
                    <a:pt x="1075" y="49"/>
                    <a:pt x="1075" y="49"/>
                    <a:pt x="1075" y="49"/>
                  </a:cubicBezTo>
                  <a:cubicBezTo>
                    <a:pt x="1075" y="107"/>
                    <a:pt x="1075" y="107"/>
                    <a:pt x="1075" y="107"/>
                  </a:cubicBezTo>
                  <a:cubicBezTo>
                    <a:pt x="1064" y="109"/>
                    <a:pt x="1064" y="109"/>
                    <a:pt x="1064" y="109"/>
                  </a:cubicBezTo>
                  <a:cubicBezTo>
                    <a:pt x="1064" y="116"/>
                    <a:pt x="1064" y="116"/>
                    <a:pt x="1064" y="116"/>
                  </a:cubicBezTo>
                  <a:cubicBezTo>
                    <a:pt x="1104" y="116"/>
                    <a:pt x="1104" y="116"/>
                    <a:pt x="1104" y="116"/>
                  </a:cubicBezTo>
                  <a:cubicBezTo>
                    <a:pt x="1104" y="109"/>
                    <a:pt x="1104" y="109"/>
                    <a:pt x="1104" y="109"/>
                  </a:cubicBezTo>
                  <a:cubicBezTo>
                    <a:pt x="1093" y="107"/>
                    <a:pt x="1093" y="107"/>
                    <a:pt x="1093" y="107"/>
                  </a:cubicBezTo>
                  <a:cubicBezTo>
                    <a:pt x="1093" y="49"/>
                    <a:pt x="1093" y="49"/>
                    <a:pt x="1093" y="49"/>
                  </a:cubicBezTo>
                  <a:cubicBezTo>
                    <a:pt x="1110" y="49"/>
                    <a:pt x="1110" y="49"/>
                    <a:pt x="1110" y="49"/>
                  </a:cubicBezTo>
                  <a:cubicBezTo>
                    <a:pt x="1111" y="60"/>
                    <a:pt x="1111" y="60"/>
                    <a:pt x="1111" y="60"/>
                  </a:cubicBezTo>
                  <a:cubicBezTo>
                    <a:pt x="1119" y="60"/>
                    <a:pt x="1119" y="60"/>
                    <a:pt x="1119" y="60"/>
                  </a:cubicBezTo>
                  <a:cubicBezTo>
                    <a:pt x="1119" y="39"/>
                    <a:pt x="1119" y="39"/>
                    <a:pt x="1119" y="39"/>
                  </a:cubicBezTo>
                  <a:cubicBezTo>
                    <a:pt x="1049" y="39"/>
                    <a:pt x="1049" y="39"/>
                    <a:pt x="1049" y="39"/>
                  </a:cubicBezTo>
                  <a:cubicBezTo>
                    <a:pt x="1049" y="60"/>
                    <a:pt x="1049" y="60"/>
                    <a:pt x="1049" y="60"/>
                  </a:cubicBezTo>
                  <a:cubicBezTo>
                    <a:pt x="1057" y="60"/>
                    <a:pt x="1057" y="60"/>
                    <a:pt x="1057" y="60"/>
                  </a:cubicBezTo>
                  <a:lnTo>
                    <a:pt x="1058" y="49"/>
                  </a:lnTo>
                  <a:close/>
                  <a:moveTo>
                    <a:pt x="1114" y="116"/>
                  </a:moveTo>
                  <a:cubicBezTo>
                    <a:pt x="1147" y="116"/>
                    <a:pt x="1147" y="116"/>
                    <a:pt x="1147" y="116"/>
                  </a:cubicBezTo>
                  <a:cubicBezTo>
                    <a:pt x="1147" y="109"/>
                    <a:pt x="1147" y="109"/>
                    <a:pt x="1147" y="109"/>
                  </a:cubicBezTo>
                  <a:cubicBezTo>
                    <a:pt x="1136" y="107"/>
                    <a:pt x="1136" y="107"/>
                    <a:pt x="1136" y="107"/>
                  </a:cubicBezTo>
                  <a:cubicBezTo>
                    <a:pt x="1142" y="93"/>
                    <a:pt x="1142" y="93"/>
                    <a:pt x="1142" y="93"/>
                  </a:cubicBezTo>
                  <a:cubicBezTo>
                    <a:pt x="1171" y="93"/>
                    <a:pt x="1171" y="93"/>
                    <a:pt x="1171" y="93"/>
                  </a:cubicBezTo>
                  <a:cubicBezTo>
                    <a:pt x="1176" y="107"/>
                    <a:pt x="1176" y="107"/>
                    <a:pt x="1176" y="107"/>
                  </a:cubicBezTo>
                  <a:cubicBezTo>
                    <a:pt x="1165" y="109"/>
                    <a:pt x="1165" y="109"/>
                    <a:pt x="1165" y="109"/>
                  </a:cubicBezTo>
                  <a:cubicBezTo>
                    <a:pt x="1165" y="116"/>
                    <a:pt x="1165" y="116"/>
                    <a:pt x="1165" y="116"/>
                  </a:cubicBezTo>
                  <a:cubicBezTo>
                    <a:pt x="1205" y="116"/>
                    <a:pt x="1205" y="116"/>
                    <a:pt x="1205" y="116"/>
                  </a:cubicBezTo>
                  <a:cubicBezTo>
                    <a:pt x="1205" y="109"/>
                    <a:pt x="1205" y="109"/>
                    <a:pt x="1205" y="109"/>
                  </a:cubicBezTo>
                  <a:cubicBezTo>
                    <a:pt x="1194" y="107"/>
                    <a:pt x="1194" y="107"/>
                    <a:pt x="1194" y="107"/>
                  </a:cubicBezTo>
                  <a:cubicBezTo>
                    <a:pt x="1168" y="39"/>
                    <a:pt x="1168" y="39"/>
                    <a:pt x="1168" y="39"/>
                  </a:cubicBezTo>
                  <a:cubicBezTo>
                    <a:pt x="1151" y="39"/>
                    <a:pt x="1151" y="39"/>
                    <a:pt x="1151" y="39"/>
                  </a:cubicBezTo>
                  <a:cubicBezTo>
                    <a:pt x="1125" y="107"/>
                    <a:pt x="1125" y="107"/>
                    <a:pt x="1125" y="107"/>
                  </a:cubicBezTo>
                  <a:cubicBezTo>
                    <a:pt x="1114" y="109"/>
                    <a:pt x="1114" y="109"/>
                    <a:pt x="1114" y="109"/>
                  </a:cubicBezTo>
                  <a:lnTo>
                    <a:pt x="1114" y="116"/>
                  </a:lnTo>
                  <a:close/>
                  <a:moveTo>
                    <a:pt x="1156" y="54"/>
                  </a:moveTo>
                  <a:cubicBezTo>
                    <a:pt x="1167" y="84"/>
                    <a:pt x="1167" y="84"/>
                    <a:pt x="1167" y="84"/>
                  </a:cubicBezTo>
                  <a:cubicBezTo>
                    <a:pt x="1145" y="84"/>
                    <a:pt x="1145" y="84"/>
                    <a:pt x="1145" y="84"/>
                  </a:cubicBezTo>
                  <a:lnTo>
                    <a:pt x="1156" y="54"/>
                  </a:lnTo>
                  <a:close/>
                  <a:moveTo>
                    <a:pt x="1042" y="88"/>
                  </a:moveTo>
                  <a:cubicBezTo>
                    <a:pt x="1042" y="49"/>
                    <a:pt x="993" y="65"/>
                    <a:pt x="993" y="41"/>
                  </a:cubicBezTo>
                  <a:cubicBezTo>
                    <a:pt x="993" y="30"/>
                    <a:pt x="1002" y="27"/>
                    <a:pt x="1011" y="27"/>
                  </a:cubicBezTo>
                  <a:cubicBezTo>
                    <a:pt x="1019" y="27"/>
                    <a:pt x="1028" y="29"/>
                    <a:pt x="1028" y="29"/>
                  </a:cubicBezTo>
                  <a:cubicBezTo>
                    <a:pt x="1030" y="41"/>
                    <a:pt x="1030" y="41"/>
                    <a:pt x="1030" y="41"/>
                  </a:cubicBezTo>
                  <a:cubicBezTo>
                    <a:pt x="1038" y="41"/>
                    <a:pt x="1038" y="41"/>
                    <a:pt x="1038" y="41"/>
                  </a:cubicBezTo>
                  <a:cubicBezTo>
                    <a:pt x="1038" y="22"/>
                    <a:pt x="1038" y="22"/>
                    <a:pt x="1038" y="22"/>
                  </a:cubicBezTo>
                  <a:cubicBezTo>
                    <a:pt x="1030" y="19"/>
                    <a:pt x="1019" y="16"/>
                    <a:pt x="1009" y="16"/>
                  </a:cubicBezTo>
                  <a:cubicBezTo>
                    <a:pt x="987" y="16"/>
                    <a:pt x="976" y="27"/>
                    <a:pt x="976" y="44"/>
                  </a:cubicBezTo>
                  <a:cubicBezTo>
                    <a:pt x="976" y="65"/>
                    <a:pt x="992" y="69"/>
                    <a:pt x="1007" y="74"/>
                  </a:cubicBezTo>
                  <a:cubicBezTo>
                    <a:pt x="1017" y="77"/>
                    <a:pt x="1025" y="79"/>
                    <a:pt x="1025" y="90"/>
                  </a:cubicBezTo>
                  <a:cubicBezTo>
                    <a:pt x="1025" y="102"/>
                    <a:pt x="1015" y="106"/>
                    <a:pt x="1003" y="106"/>
                  </a:cubicBezTo>
                  <a:cubicBezTo>
                    <a:pt x="992" y="106"/>
                    <a:pt x="986" y="104"/>
                    <a:pt x="986" y="104"/>
                  </a:cubicBezTo>
                  <a:cubicBezTo>
                    <a:pt x="984" y="91"/>
                    <a:pt x="984" y="91"/>
                    <a:pt x="984" y="91"/>
                  </a:cubicBezTo>
                  <a:cubicBezTo>
                    <a:pt x="976" y="91"/>
                    <a:pt x="976" y="91"/>
                    <a:pt x="976" y="91"/>
                  </a:cubicBezTo>
                  <a:cubicBezTo>
                    <a:pt x="976" y="112"/>
                    <a:pt x="976" y="112"/>
                    <a:pt x="976" y="112"/>
                  </a:cubicBezTo>
                  <a:cubicBezTo>
                    <a:pt x="976" y="112"/>
                    <a:pt x="989" y="117"/>
                    <a:pt x="1006" y="117"/>
                  </a:cubicBezTo>
                  <a:cubicBezTo>
                    <a:pt x="1030" y="117"/>
                    <a:pt x="1042" y="107"/>
                    <a:pt x="1042" y="88"/>
                  </a:cubicBezTo>
                  <a:close/>
                  <a:moveTo>
                    <a:pt x="847" y="109"/>
                  </a:moveTo>
                  <a:cubicBezTo>
                    <a:pt x="835" y="107"/>
                    <a:pt x="835" y="107"/>
                    <a:pt x="835" y="107"/>
                  </a:cubicBezTo>
                  <a:cubicBezTo>
                    <a:pt x="835" y="48"/>
                    <a:pt x="835" y="48"/>
                    <a:pt x="835" y="48"/>
                  </a:cubicBezTo>
                  <a:cubicBezTo>
                    <a:pt x="847" y="46"/>
                    <a:pt x="847" y="46"/>
                    <a:pt x="847" y="46"/>
                  </a:cubicBezTo>
                  <a:cubicBezTo>
                    <a:pt x="847" y="39"/>
                    <a:pt x="847" y="39"/>
                    <a:pt x="847" y="39"/>
                  </a:cubicBezTo>
                  <a:cubicBezTo>
                    <a:pt x="806" y="39"/>
                    <a:pt x="806" y="39"/>
                    <a:pt x="806" y="39"/>
                  </a:cubicBezTo>
                  <a:cubicBezTo>
                    <a:pt x="806" y="46"/>
                    <a:pt x="806" y="46"/>
                    <a:pt x="806" y="46"/>
                  </a:cubicBezTo>
                  <a:cubicBezTo>
                    <a:pt x="818" y="48"/>
                    <a:pt x="818" y="48"/>
                    <a:pt x="818" y="48"/>
                  </a:cubicBezTo>
                  <a:cubicBezTo>
                    <a:pt x="818" y="107"/>
                    <a:pt x="818" y="107"/>
                    <a:pt x="818" y="107"/>
                  </a:cubicBezTo>
                  <a:cubicBezTo>
                    <a:pt x="806" y="109"/>
                    <a:pt x="806" y="109"/>
                    <a:pt x="806" y="109"/>
                  </a:cubicBezTo>
                  <a:cubicBezTo>
                    <a:pt x="806" y="116"/>
                    <a:pt x="806" y="116"/>
                    <a:pt x="806" y="116"/>
                  </a:cubicBezTo>
                  <a:cubicBezTo>
                    <a:pt x="847" y="116"/>
                    <a:pt x="847" y="116"/>
                    <a:pt x="847" y="116"/>
                  </a:cubicBezTo>
                  <a:lnTo>
                    <a:pt x="847" y="109"/>
                  </a:lnTo>
                  <a:close/>
                  <a:moveTo>
                    <a:pt x="890" y="117"/>
                  </a:moveTo>
                  <a:cubicBezTo>
                    <a:pt x="915" y="117"/>
                    <a:pt x="927" y="103"/>
                    <a:pt x="927" y="78"/>
                  </a:cubicBezTo>
                  <a:cubicBezTo>
                    <a:pt x="927" y="52"/>
                    <a:pt x="915" y="38"/>
                    <a:pt x="890" y="38"/>
                  </a:cubicBezTo>
                  <a:cubicBezTo>
                    <a:pt x="864" y="38"/>
                    <a:pt x="853" y="52"/>
                    <a:pt x="853" y="77"/>
                  </a:cubicBezTo>
                  <a:cubicBezTo>
                    <a:pt x="853" y="103"/>
                    <a:pt x="864" y="117"/>
                    <a:pt x="890" y="117"/>
                  </a:cubicBezTo>
                  <a:close/>
                  <a:moveTo>
                    <a:pt x="890" y="48"/>
                  </a:moveTo>
                  <a:cubicBezTo>
                    <a:pt x="902" y="48"/>
                    <a:pt x="908" y="57"/>
                    <a:pt x="908" y="78"/>
                  </a:cubicBezTo>
                  <a:cubicBezTo>
                    <a:pt x="908" y="98"/>
                    <a:pt x="902" y="107"/>
                    <a:pt x="889" y="107"/>
                  </a:cubicBezTo>
                  <a:cubicBezTo>
                    <a:pt x="877" y="107"/>
                    <a:pt x="871" y="98"/>
                    <a:pt x="871" y="77"/>
                  </a:cubicBezTo>
                  <a:cubicBezTo>
                    <a:pt x="871" y="57"/>
                    <a:pt x="877" y="48"/>
                    <a:pt x="890" y="4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grpSp>
      <p:sp>
        <p:nvSpPr>
          <p:cNvPr id="8" name="Title Placeholder 43"/>
          <p:cNvSpPr>
            <a:spLocks noGrp="1"/>
          </p:cNvSpPr>
          <p:nvPr>
            <p:ph type="title"/>
          </p:nvPr>
        </p:nvSpPr>
        <p:spPr>
          <a:xfrm>
            <a:off x="609600" y="240134"/>
            <a:ext cx="10972800" cy="792162"/>
          </a:xfrm>
          <a:prstGeom prst="rect">
            <a:avLst/>
          </a:prstGeom>
        </p:spPr>
        <p:txBody>
          <a:bodyPr rtlCol="0">
            <a:noAutofit/>
          </a:bodyPr>
          <a:lstStyle/>
          <a:p>
            <a:r>
              <a:rPr lang="en-US" dirty="0"/>
              <a:t>Click to edit Master title style</a:t>
            </a:r>
          </a:p>
        </p:txBody>
      </p:sp>
      <p:sp>
        <p:nvSpPr>
          <p:cNvPr id="14" name="Text Placeholder 13"/>
          <p:cNvSpPr>
            <a:spLocks noGrp="1"/>
          </p:cNvSpPr>
          <p:nvPr>
            <p:ph type="body" sz="quarter" idx="11"/>
          </p:nvPr>
        </p:nvSpPr>
        <p:spPr>
          <a:xfrm>
            <a:off x="609600" y="1250950"/>
            <a:ext cx="11006667" cy="4330700"/>
          </a:xfrm>
          <a:prstGeom prst="rect">
            <a:avLst/>
          </a:prstGeom>
        </p:spPr>
        <p:txBody>
          <a:bodyPr>
            <a:noAutofit/>
          </a:bodyPr>
          <a:lstStyle>
            <a:lvl1pPr>
              <a:defRPr sz="2600"/>
            </a:lvl1pPr>
            <a:lvl2pPr>
              <a:spcBef>
                <a:spcPts val="600"/>
              </a:spcBef>
              <a:defRPr sz="2400"/>
            </a:lvl2pPr>
            <a:lvl3pPr>
              <a:spcBef>
                <a:spcPts val="600"/>
              </a:spcBef>
              <a:defRPr sz="22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4">
            <a:extLst>
              <a:ext uri="{FF2B5EF4-FFF2-40B4-BE49-F238E27FC236}">
                <a16:creationId xmlns:a16="http://schemas.microsoft.com/office/drawing/2014/main" id="{16CCFAFC-A0AE-B65A-7272-7B9B6F51F2A8}"/>
              </a:ext>
            </a:extLst>
          </p:cNvPr>
          <p:cNvSpPr>
            <a:spLocks noGrp="1"/>
          </p:cNvSpPr>
          <p:nvPr>
            <p:ph type="sldNum" sz="quarter" idx="12"/>
          </p:nvPr>
        </p:nvSpPr>
        <p:spPr/>
        <p:txBody>
          <a:bodyPr/>
          <a:lstStyle>
            <a:lvl1pPr eaLnBrk="0" hangingPunct="0">
              <a:defRPr/>
            </a:lvl1pPr>
          </a:lstStyle>
          <a:p>
            <a:pPr>
              <a:defRPr/>
            </a:pPr>
            <a:fld id="{54C9ACCF-B669-E845-B1AB-56FDBC69AE3F}" type="slidenum">
              <a:rPr lang="en-US" altLang="en-US"/>
              <a:pPr>
                <a:defRPr/>
              </a:pPr>
              <a:t>‹#›</a:t>
            </a:fld>
            <a:endParaRPr lang="en-US" altLang="en-US"/>
          </a:p>
        </p:txBody>
      </p:sp>
    </p:spTree>
    <p:extLst>
      <p:ext uri="{BB962C8B-B14F-4D97-AF65-F5344CB8AC3E}">
        <p14:creationId xmlns:p14="http://schemas.microsoft.com/office/powerpoint/2010/main" val="1516907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5"/>
            <a:ext cx="10972800" cy="4525963"/>
          </a:xfrm>
          <a:prstGeom prst="rect">
            <a:avLst/>
          </a:prstGeom>
        </p:spPr>
        <p:txBody>
          <a:bodyPr lIns="91340" tIns="45672" rIns="91340" bIns="4567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407065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amp; Content- No Leaves, No Logo">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443E844-E415-F9E8-7858-57E0DE5F291D}"/>
              </a:ext>
            </a:extLst>
          </p:cNvPr>
          <p:cNvSpPr>
            <a:spLocks noChangeArrowheads="1"/>
          </p:cNvSpPr>
          <p:nvPr userDrawn="1"/>
        </p:nvSpPr>
        <p:spPr bwMode="auto">
          <a:xfrm>
            <a:off x="-2117" y="1"/>
            <a:ext cx="12194117" cy="142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solidFill>
                <a:srgbClr val="000000"/>
              </a:solidFill>
              <a:latin typeface="Arial" panose="020B0604020202020204" pitchFamily="34" charset="0"/>
            </a:endParaRPr>
          </a:p>
        </p:txBody>
      </p:sp>
      <p:sp>
        <p:nvSpPr>
          <p:cNvPr id="3" name="Rectangle 8">
            <a:extLst>
              <a:ext uri="{FF2B5EF4-FFF2-40B4-BE49-F238E27FC236}">
                <a16:creationId xmlns:a16="http://schemas.microsoft.com/office/drawing/2014/main" id="{01CB14F1-A74F-3BA8-66D2-7119150F91CB}"/>
              </a:ext>
            </a:extLst>
          </p:cNvPr>
          <p:cNvSpPr>
            <a:spLocks noChangeArrowheads="1"/>
          </p:cNvSpPr>
          <p:nvPr userDrawn="1"/>
        </p:nvSpPr>
        <p:spPr bwMode="auto">
          <a:xfrm>
            <a:off x="-2117" y="6716714"/>
            <a:ext cx="12194117" cy="142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solidFill>
                <a:srgbClr val="000000"/>
              </a:solidFill>
              <a:latin typeface="Arial" panose="020B0604020202020204" pitchFamily="34" charset="0"/>
            </a:endParaRPr>
          </a:p>
        </p:txBody>
      </p:sp>
      <p:grpSp>
        <p:nvGrpSpPr>
          <p:cNvPr id="4" name="Group 18">
            <a:extLst>
              <a:ext uri="{FF2B5EF4-FFF2-40B4-BE49-F238E27FC236}">
                <a16:creationId xmlns:a16="http://schemas.microsoft.com/office/drawing/2014/main" id="{9173D019-0F90-4E93-EC38-3A61707BD556}"/>
              </a:ext>
            </a:extLst>
          </p:cNvPr>
          <p:cNvGrpSpPr>
            <a:grpSpLocks noChangeAspect="1"/>
          </p:cNvGrpSpPr>
          <p:nvPr userDrawn="1"/>
        </p:nvGrpSpPr>
        <p:grpSpPr bwMode="auto">
          <a:xfrm>
            <a:off x="8968318" y="6284914"/>
            <a:ext cx="2988733" cy="320675"/>
            <a:chOff x="487363" y="2840038"/>
            <a:chExt cx="8167687" cy="1173162"/>
          </a:xfrm>
        </p:grpSpPr>
        <p:sp>
          <p:nvSpPr>
            <p:cNvPr id="5" name="AutoShape 4">
              <a:extLst>
                <a:ext uri="{FF2B5EF4-FFF2-40B4-BE49-F238E27FC236}">
                  <a16:creationId xmlns:a16="http://schemas.microsoft.com/office/drawing/2014/main" id="{6311FDDB-0829-8DC4-F713-2DA4D5223939}"/>
                </a:ext>
              </a:extLst>
            </p:cNvPr>
            <p:cNvSpPr>
              <a:spLocks noChangeAspect="1" noChangeArrowheads="1" noTextEdit="1"/>
            </p:cNvSpPr>
            <p:nvPr userDrawn="1"/>
          </p:nvSpPr>
          <p:spPr bwMode="auto">
            <a:xfrm>
              <a:off x="487363" y="2843213"/>
              <a:ext cx="816768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6" name="Freeform 6">
              <a:extLst>
                <a:ext uri="{FF2B5EF4-FFF2-40B4-BE49-F238E27FC236}">
                  <a16:creationId xmlns:a16="http://schemas.microsoft.com/office/drawing/2014/main" id="{02A657A7-118A-868E-D4F2-D0321F5D6BC7}"/>
                </a:ext>
              </a:extLst>
            </p:cNvPr>
            <p:cNvSpPr>
              <a:spLocks noEditPoints="1"/>
            </p:cNvSpPr>
            <p:nvPr userDrawn="1"/>
          </p:nvSpPr>
          <p:spPr bwMode="auto">
            <a:xfrm>
              <a:off x="531813" y="2892425"/>
              <a:ext cx="803275" cy="1068387"/>
            </a:xfrm>
            <a:custGeom>
              <a:avLst/>
              <a:gdLst>
                <a:gd name="T0" fmla="*/ 2147483646 w 506"/>
                <a:gd name="T1" fmla="*/ 2147483646 h 673"/>
                <a:gd name="T2" fmla="*/ 2147483646 w 506"/>
                <a:gd name="T3" fmla="*/ 2147483646 h 673"/>
                <a:gd name="T4" fmla="*/ 2147483646 w 506"/>
                <a:gd name="T5" fmla="*/ 2147483646 h 673"/>
                <a:gd name="T6" fmla="*/ 2147483646 w 506"/>
                <a:gd name="T7" fmla="*/ 2147483646 h 673"/>
                <a:gd name="T8" fmla="*/ 2147483646 w 506"/>
                <a:gd name="T9" fmla="*/ 2147483646 h 673"/>
                <a:gd name="T10" fmla="*/ 2147483646 w 506"/>
                <a:gd name="T11" fmla="*/ 2147483646 h 673"/>
                <a:gd name="T12" fmla="*/ 2147483646 w 506"/>
                <a:gd name="T13" fmla="*/ 2147483646 h 673"/>
                <a:gd name="T14" fmla="*/ 2147483646 w 506"/>
                <a:gd name="T15" fmla="*/ 2147483646 h 673"/>
                <a:gd name="T16" fmla="*/ 2147483646 w 506"/>
                <a:gd name="T17" fmla="*/ 2147483646 h 673"/>
                <a:gd name="T18" fmla="*/ 2147483646 w 506"/>
                <a:gd name="T19" fmla="*/ 2147483646 h 673"/>
                <a:gd name="T20" fmla="*/ 2147483646 w 506"/>
                <a:gd name="T21" fmla="*/ 2147483646 h 673"/>
                <a:gd name="T22" fmla="*/ 2147483646 w 506"/>
                <a:gd name="T23" fmla="*/ 0 h 673"/>
                <a:gd name="T24" fmla="*/ 2147483646 w 506"/>
                <a:gd name="T25" fmla="*/ 0 h 673"/>
                <a:gd name="T26" fmla="*/ 0 w 506"/>
                <a:gd name="T27" fmla="*/ 2147483646 h 673"/>
                <a:gd name="T28" fmla="*/ 0 w 506"/>
                <a:gd name="T29" fmla="*/ 2147483646 h 673"/>
                <a:gd name="T30" fmla="*/ 2147483646 w 506"/>
                <a:gd name="T31" fmla="*/ 2147483646 h 673"/>
                <a:gd name="T32" fmla="*/ 2147483646 w 506"/>
                <a:gd name="T33" fmla="*/ 2147483646 h 673"/>
                <a:gd name="T34" fmla="*/ 2147483646 w 506"/>
                <a:gd name="T35" fmla="*/ 2147483646 h 673"/>
                <a:gd name="T36" fmla="*/ 2147483646 w 506"/>
                <a:gd name="T37" fmla="*/ 2147483646 h 673"/>
                <a:gd name="T38" fmla="*/ 2147483646 w 506"/>
                <a:gd name="T39" fmla="*/ 2147483646 h 6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06" h="673">
                  <a:moveTo>
                    <a:pt x="126" y="172"/>
                  </a:moveTo>
                  <a:lnTo>
                    <a:pt x="175" y="125"/>
                  </a:lnTo>
                  <a:lnTo>
                    <a:pt x="333" y="125"/>
                  </a:lnTo>
                  <a:lnTo>
                    <a:pt x="383" y="172"/>
                  </a:lnTo>
                  <a:lnTo>
                    <a:pt x="383" y="500"/>
                  </a:lnTo>
                  <a:lnTo>
                    <a:pt x="333" y="548"/>
                  </a:lnTo>
                  <a:lnTo>
                    <a:pt x="175" y="548"/>
                  </a:lnTo>
                  <a:lnTo>
                    <a:pt x="126" y="500"/>
                  </a:lnTo>
                  <a:lnTo>
                    <a:pt x="126" y="172"/>
                  </a:lnTo>
                  <a:close/>
                  <a:moveTo>
                    <a:pt x="506" y="120"/>
                  </a:moveTo>
                  <a:lnTo>
                    <a:pt x="385" y="0"/>
                  </a:lnTo>
                  <a:lnTo>
                    <a:pt x="123" y="0"/>
                  </a:lnTo>
                  <a:lnTo>
                    <a:pt x="0" y="120"/>
                  </a:lnTo>
                  <a:lnTo>
                    <a:pt x="0" y="552"/>
                  </a:lnTo>
                  <a:lnTo>
                    <a:pt x="123" y="673"/>
                  </a:lnTo>
                  <a:lnTo>
                    <a:pt x="385" y="673"/>
                  </a:lnTo>
                  <a:lnTo>
                    <a:pt x="506" y="552"/>
                  </a:lnTo>
                  <a:lnTo>
                    <a:pt x="506" y="120"/>
                  </a:lnTo>
                  <a:close/>
                </a:path>
              </a:pathLst>
            </a:custGeom>
            <a:solidFill>
              <a:srgbClr val="BB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7" name="Freeform 7">
              <a:extLst>
                <a:ext uri="{FF2B5EF4-FFF2-40B4-BE49-F238E27FC236}">
                  <a16:creationId xmlns:a16="http://schemas.microsoft.com/office/drawing/2014/main" id="{6A0AC5EA-090D-96E7-A096-1F49419E0910}"/>
                </a:ext>
              </a:extLst>
            </p:cNvPr>
            <p:cNvSpPr>
              <a:spLocks noEditPoints="1"/>
            </p:cNvSpPr>
            <p:nvPr userDrawn="1"/>
          </p:nvSpPr>
          <p:spPr bwMode="auto">
            <a:xfrm>
              <a:off x="487363" y="2840038"/>
              <a:ext cx="8167687" cy="1169989"/>
            </a:xfrm>
            <a:custGeom>
              <a:avLst/>
              <a:gdLst>
                <a:gd name="T0" fmla="*/ 2147483646 w 2178"/>
                <a:gd name="T1" fmla="*/ 2147483646 h 312"/>
                <a:gd name="T2" fmla="*/ 2147483646 w 2178"/>
                <a:gd name="T3" fmla="*/ 2147483646 h 312"/>
                <a:gd name="T4" fmla="*/ 2147483646 w 2178"/>
                <a:gd name="T5" fmla="*/ 2147483646 h 312"/>
                <a:gd name="T6" fmla="*/ 2147483646 w 2178"/>
                <a:gd name="T7" fmla="*/ 2147483646 h 312"/>
                <a:gd name="T8" fmla="*/ 2147483646 w 2178"/>
                <a:gd name="T9" fmla="*/ 2147483646 h 312"/>
                <a:gd name="T10" fmla="*/ 2147483646 w 2178"/>
                <a:gd name="T11" fmla="*/ 2147483646 h 312"/>
                <a:gd name="T12" fmla="*/ 2147483646 w 2178"/>
                <a:gd name="T13" fmla="*/ 2147483646 h 312"/>
                <a:gd name="T14" fmla="*/ 2147483646 w 2178"/>
                <a:gd name="T15" fmla="*/ 2147483646 h 312"/>
                <a:gd name="T16" fmla="*/ 2147483646 w 2178"/>
                <a:gd name="T17" fmla="*/ 2147483646 h 312"/>
                <a:gd name="T18" fmla="*/ 2147483646 w 2178"/>
                <a:gd name="T19" fmla="*/ 2147483646 h 312"/>
                <a:gd name="T20" fmla="*/ 2147483646 w 2178"/>
                <a:gd name="T21" fmla="*/ 2147483646 h 312"/>
                <a:gd name="T22" fmla="*/ 2147483646 w 2178"/>
                <a:gd name="T23" fmla="*/ 2147483646 h 312"/>
                <a:gd name="T24" fmla="*/ 2147483646 w 2178"/>
                <a:gd name="T25" fmla="*/ 2147483646 h 312"/>
                <a:gd name="T26" fmla="*/ 2147483646 w 2178"/>
                <a:gd name="T27" fmla="*/ 2147483646 h 312"/>
                <a:gd name="T28" fmla="*/ 2147483646 w 2178"/>
                <a:gd name="T29" fmla="*/ 2147483646 h 312"/>
                <a:gd name="T30" fmla="*/ 2147483646 w 2178"/>
                <a:gd name="T31" fmla="*/ 2147483646 h 312"/>
                <a:gd name="T32" fmla="*/ 2147483646 w 2178"/>
                <a:gd name="T33" fmla="*/ 2147483646 h 312"/>
                <a:gd name="T34" fmla="*/ 2147483646 w 2178"/>
                <a:gd name="T35" fmla="*/ 2147483646 h 312"/>
                <a:gd name="T36" fmla="*/ 2147483646 w 2178"/>
                <a:gd name="T37" fmla="*/ 2147483646 h 312"/>
                <a:gd name="T38" fmla="*/ 2147483646 w 2178"/>
                <a:gd name="T39" fmla="*/ 2147483646 h 312"/>
                <a:gd name="T40" fmla="*/ 2147483646 w 2178"/>
                <a:gd name="T41" fmla="*/ 0 h 312"/>
                <a:gd name="T42" fmla="*/ 2147483646 w 2178"/>
                <a:gd name="T43" fmla="*/ 2147483646 h 312"/>
                <a:gd name="T44" fmla="*/ 2147483646 w 2178"/>
                <a:gd name="T45" fmla="*/ 2147483646 h 312"/>
                <a:gd name="T46" fmla="*/ 2147483646 w 2178"/>
                <a:gd name="T47" fmla="*/ 2147483646 h 312"/>
                <a:gd name="T48" fmla="*/ 2147483646 w 2178"/>
                <a:gd name="T49" fmla="*/ 2147483646 h 312"/>
                <a:gd name="T50" fmla="*/ 2147483646 w 2178"/>
                <a:gd name="T51" fmla="*/ 2147483646 h 312"/>
                <a:gd name="T52" fmla="*/ 2147483646 w 2178"/>
                <a:gd name="T53" fmla="*/ 2147483646 h 312"/>
                <a:gd name="T54" fmla="*/ 2147483646 w 2178"/>
                <a:gd name="T55" fmla="*/ 2147483646 h 312"/>
                <a:gd name="T56" fmla="*/ 2147483646 w 2178"/>
                <a:gd name="T57" fmla="*/ 2147483646 h 312"/>
                <a:gd name="T58" fmla="*/ 2147483646 w 2178"/>
                <a:gd name="T59" fmla="*/ 2147483646 h 312"/>
                <a:gd name="T60" fmla="*/ 2147483646 w 2178"/>
                <a:gd name="T61" fmla="*/ 2147483646 h 312"/>
                <a:gd name="T62" fmla="*/ 2147483646 w 2178"/>
                <a:gd name="T63" fmla="*/ 2147483646 h 312"/>
                <a:gd name="T64" fmla="*/ 2147483646 w 2178"/>
                <a:gd name="T65" fmla="*/ 2147483646 h 312"/>
                <a:gd name="T66" fmla="*/ 2147483646 w 2178"/>
                <a:gd name="T67" fmla="*/ 2147483646 h 312"/>
                <a:gd name="T68" fmla="*/ 2147483646 w 2178"/>
                <a:gd name="T69" fmla="*/ 2147483646 h 312"/>
                <a:gd name="T70" fmla="*/ 2147483646 w 2178"/>
                <a:gd name="T71" fmla="*/ 2147483646 h 312"/>
                <a:gd name="T72" fmla="*/ 2147483646 w 2178"/>
                <a:gd name="T73" fmla="*/ 2147483646 h 312"/>
                <a:gd name="T74" fmla="*/ 2147483646 w 2178"/>
                <a:gd name="T75" fmla="*/ 2147483646 h 312"/>
                <a:gd name="T76" fmla="*/ 2147483646 w 2178"/>
                <a:gd name="T77" fmla="*/ 2147483646 h 312"/>
                <a:gd name="T78" fmla="*/ 2147483646 w 2178"/>
                <a:gd name="T79" fmla="*/ 2147483646 h 312"/>
                <a:gd name="T80" fmla="*/ 2147483646 w 2178"/>
                <a:gd name="T81" fmla="*/ 2147483646 h 312"/>
                <a:gd name="T82" fmla="*/ 2147483646 w 2178"/>
                <a:gd name="T83" fmla="*/ 2147483646 h 312"/>
                <a:gd name="T84" fmla="*/ 2147483646 w 2178"/>
                <a:gd name="T85" fmla="*/ 2147483646 h 312"/>
                <a:gd name="T86" fmla="*/ 2147483646 w 2178"/>
                <a:gd name="T87" fmla="*/ 2147483646 h 312"/>
                <a:gd name="T88" fmla="*/ 2147483646 w 2178"/>
                <a:gd name="T89" fmla="*/ 2147483646 h 312"/>
                <a:gd name="T90" fmla="*/ 2147483646 w 2178"/>
                <a:gd name="T91" fmla="*/ 2147483646 h 312"/>
                <a:gd name="T92" fmla="*/ 2147483646 w 2178"/>
                <a:gd name="T93" fmla="*/ 2147483646 h 312"/>
                <a:gd name="T94" fmla="*/ 2147483646 w 2178"/>
                <a:gd name="T95" fmla="*/ 2147483646 h 312"/>
                <a:gd name="T96" fmla="*/ 2147483646 w 2178"/>
                <a:gd name="T97" fmla="*/ 2147483646 h 312"/>
                <a:gd name="T98" fmla="*/ 2147483646 w 2178"/>
                <a:gd name="T99" fmla="*/ 2147483646 h 312"/>
                <a:gd name="T100" fmla="*/ 2147483646 w 2178"/>
                <a:gd name="T101" fmla="*/ 2147483646 h 312"/>
                <a:gd name="T102" fmla="*/ 2147483646 w 2178"/>
                <a:gd name="T103" fmla="*/ 2147483646 h 312"/>
                <a:gd name="T104" fmla="*/ 2147483646 w 2178"/>
                <a:gd name="T105" fmla="*/ 2147483646 h 312"/>
                <a:gd name="T106" fmla="*/ 2147483646 w 2178"/>
                <a:gd name="T107" fmla="*/ 2147483646 h 312"/>
                <a:gd name="T108" fmla="*/ 2147483646 w 2178"/>
                <a:gd name="T109" fmla="*/ 2147483646 h 312"/>
                <a:gd name="T110" fmla="*/ 2147483646 w 2178"/>
                <a:gd name="T111" fmla="*/ 2147483646 h 312"/>
                <a:gd name="T112" fmla="*/ 2147483646 w 2178"/>
                <a:gd name="T113" fmla="*/ 2147483646 h 312"/>
                <a:gd name="T114" fmla="*/ 2147483646 w 2178"/>
                <a:gd name="T115" fmla="*/ 2147483646 h 312"/>
                <a:gd name="T116" fmla="*/ 2147483646 w 2178"/>
                <a:gd name="T117" fmla="*/ 2147483646 h 312"/>
                <a:gd name="T118" fmla="*/ 2147483646 w 2178"/>
                <a:gd name="T119" fmla="*/ 2147483646 h 312"/>
                <a:gd name="T120" fmla="*/ 2147483646 w 2178"/>
                <a:gd name="T121" fmla="*/ 2147483646 h 312"/>
                <a:gd name="T122" fmla="*/ 2147483646 w 2178"/>
                <a:gd name="T123" fmla="*/ 2147483646 h 312"/>
                <a:gd name="T124" fmla="*/ 2147483646 w 2178"/>
                <a:gd name="T125" fmla="*/ 2147483646 h 3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78" h="312">
                  <a:moveTo>
                    <a:pt x="393" y="278"/>
                  </a:moveTo>
                  <a:cubicBezTo>
                    <a:pt x="378" y="225"/>
                    <a:pt x="378" y="225"/>
                    <a:pt x="378" y="225"/>
                  </a:cubicBezTo>
                  <a:cubicBezTo>
                    <a:pt x="371" y="225"/>
                    <a:pt x="371" y="225"/>
                    <a:pt x="371" y="225"/>
                  </a:cubicBezTo>
                  <a:cubicBezTo>
                    <a:pt x="357" y="278"/>
                    <a:pt x="357" y="278"/>
                    <a:pt x="357" y="278"/>
                  </a:cubicBezTo>
                  <a:cubicBezTo>
                    <a:pt x="343" y="225"/>
                    <a:pt x="343" y="225"/>
                    <a:pt x="343" y="225"/>
                  </a:cubicBezTo>
                  <a:cubicBezTo>
                    <a:pt x="334" y="225"/>
                    <a:pt x="334" y="225"/>
                    <a:pt x="334" y="225"/>
                  </a:cubicBezTo>
                  <a:cubicBezTo>
                    <a:pt x="352" y="289"/>
                    <a:pt x="352" y="289"/>
                    <a:pt x="352" y="289"/>
                  </a:cubicBezTo>
                  <a:cubicBezTo>
                    <a:pt x="361" y="289"/>
                    <a:pt x="361" y="289"/>
                    <a:pt x="361" y="289"/>
                  </a:cubicBezTo>
                  <a:cubicBezTo>
                    <a:pt x="375" y="237"/>
                    <a:pt x="375" y="237"/>
                    <a:pt x="375" y="237"/>
                  </a:cubicBezTo>
                  <a:cubicBezTo>
                    <a:pt x="389" y="289"/>
                    <a:pt x="389" y="289"/>
                    <a:pt x="389" y="289"/>
                  </a:cubicBezTo>
                  <a:cubicBezTo>
                    <a:pt x="397" y="289"/>
                    <a:pt x="397" y="289"/>
                    <a:pt x="397" y="289"/>
                  </a:cubicBezTo>
                  <a:cubicBezTo>
                    <a:pt x="416" y="225"/>
                    <a:pt x="416" y="225"/>
                    <a:pt x="416" y="225"/>
                  </a:cubicBezTo>
                  <a:cubicBezTo>
                    <a:pt x="407" y="225"/>
                    <a:pt x="407" y="225"/>
                    <a:pt x="407" y="225"/>
                  </a:cubicBezTo>
                  <a:lnTo>
                    <a:pt x="393" y="278"/>
                  </a:lnTo>
                  <a:close/>
                  <a:moveTo>
                    <a:pt x="422" y="289"/>
                  </a:moveTo>
                  <a:cubicBezTo>
                    <a:pt x="464" y="289"/>
                    <a:pt x="464" y="289"/>
                    <a:pt x="464" y="289"/>
                  </a:cubicBezTo>
                  <a:cubicBezTo>
                    <a:pt x="464" y="282"/>
                    <a:pt x="464" y="282"/>
                    <a:pt x="464" y="282"/>
                  </a:cubicBezTo>
                  <a:cubicBezTo>
                    <a:pt x="430" y="282"/>
                    <a:pt x="430" y="282"/>
                    <a:pt x="430" y="282"/>
                  </a:cubicBezTo>
                  <a:cubicBezTo>
                    <a:pt x="430" y="260"/>
                    <a:pt x="430" y="260"/>
                    <a:pt x="430" y="260"/>
                  </a:cubicBezTo>
                  <a:cubicBezTo>
                    <a:pt x="463" y="260"/>
                    <a:pt x="463" y="260"/>
                    <a:pt x="463" y="260"/>
                  </a:cubicBezTo>
                  <a:cubicBezTo>
                    <a:pt x="463" y="253"/>
                    <a:pt x="463" y="253"/>
                    <a:pt x="463" y="253"/>
                  </a:cubicBezTo>
                  <a:cubicBezTo>
                    <a:pt x="430" y="253"/>
                    <a:pt x="430" y="253"/>
                    <a:pt x="430" y="253"/>
                  </a:cubicBezTo>
                  <a:cubicBezTo>
                    <a:pt x="430" y="232"/>
                    <a:pt x="430" y="232"/>
                    <a:pt x="430" y="232"/>
                  </a:cubicBezTo>
                  <a:cubicBezTo>
                    <a:pt x="464" y="232"/>
                    <a:pt x="464" y="232"/>
                    <a:pt x="464" y="232"/>
                  </a:cubicBezTo>
                  <a:cubicBezTo>
                    <a:pt x="464" y="225"/>
                    <a:pt x="464" y="225"/>
                    <a:pt x="464" y="225"/>
                  </a:cubicBezTo>
                  <a:cubicBezTo>
                    <a:pt x="422" y="225"/>
                    <a:pt x="422" y="225"/>
                    <a:pt x="422" y="225"/>
                  </a:cubicBezTo>
                  <a:lnTo>
                    <a:pt x="422" y="289"/>
                  </a:lnTo>
                  <a:close/>
                  <a:moveTo>
                    <a:pt x="527" y="225"/>
                  </a:moveTo>
                  <a:cubicBezTo>
                    <a:pt x="517" y="225"/>
                    <a:pt x="517" y="225"/>
                    <a:pt x="517" y="225"/>
                  </a:cubicBezTo>
                  <a:cubicBezTo>
                    <a:pt x="498" y="251"/>
                    <a:pt x="498" y="251"/>
                    <a:pt x="498" y="251"/>
                  </a:cubicBezTo>
                  <a:cubicBezTo>
                    <a:pt x="479" y="225"/>
                    <a:pt x="479" y="225"/>
                    <a:pt x="479" y="225"/>
                  </a:cubicBezTo>
                  <a:cubicBezTo>
                    <a:pt x="470" y="225"/>
                    <a:pt x="470" y="225"/>
                    <a:pt x="470" y="225"/>
                  </a:cubicBezTo>
                  <a:cubicBezTo>
                    <a:pt x="493" y="256"/>
                    <a:pt x="493" y="256"/>
                    <a:pt x="493" y="256"/>
                  </a:cubicBezTo>
                  <a:cubicBezTo>
                    <a:pt x="468" y="289"/>
                    <a:pt x="468" y="289"/>
                    <a:pt x="468" y="289"/>
                  </a:cubicBezTo>
                  <a:cubicBezTo>
                    <a:pt x="478" y="289"/>
                    <a:pt x="478" y="289"/>
                    <a:pt x="478" y="289"/>
                  </a:cubicBezTo>
                  <a:cubicBezTo>
                    <a:pt x="498" y="262"/>
                    <a:pt x="498" y="262"/>
                    <a:pt x="498" y="262"/>
                  </a:cubicBezTo>
                  <a:cubicBezTo>
                    <a:pt x="519" y="289"/>
                    <a:pt x="519" y="289"/>
                    <a:pt x="519" y="289"/>
                  </a:cubicBezTo>
                  <a:cubicBezTo>
                    <a:pt x="528" y="289"/>
                    <a:pt x="528" y="289"/>
                    <a:pt x="528" y="289"/>
                  </a:cubicBezTo>
                  <a:cubicBezTo>
                    <a:pt x="503" y="256"/>
                    <a:pt x="503" y="256"/>
                    <a:pt x="503" y="256"/>
                  </a:cubicBezTo>
                  <a:lnTo>
                    <a:pt x="527" y="225"/>
                  </a:lnTo>
                  <a:close/>
                  <a:moveTo>
                    <a:pt x="580" y="275"/>
                  </a:moveTo>
                  <a:cubicBezTo>
                    <a:pt x="543" y="225"/>
                    <a:pt x="543" y="225"/>
                    <a:pt x="543" y="225"/>
                  </a:cubicBezTo>
                  <a:cubicBezTo>
                    <a:pt x="535" y="225"/>
                    <a:pt x="535" y="225"/>
                    <a:pt x="535" y="225"/>
                  </a:cubicBezTo>
                  <a:cubicBezTo>
                    <a:pt x="535" y="289"/>
                    <a:pt x="535" y="289"/>
                    <a:pt x="535" y="289"/>
                  </a:cubicBezTo>
                  <a:cubicBezTo>
                    <a:pt x="543" y="289"/>
                    <a:pt x="543" y="289"/>
                    <a:pt x="543" y="289"/>
                  </a:cubicBezTo>
                  <a:cubicBezTo>
                    <a:pt x="543" y="238"/>
                    <a:pt x="543" y="238"/>
                    <a:pt x="543" y="238"/>
                  </a:cubicBezTo>
                  <a:cubicBezTo>
                    <a:pt x="580" y="289"/>
                    <a:pt x="580" y="289"/>
                    <a:pt x="580" y="289"/>
                  </a:cubicBezTo>
                  <a:cubicBezTo>
                    <a:pt x="588" y="289"/>
                    <a:pt x="588" y="289"/>
                    <a:pt x="588" y="289"/>
                  </a:cubicBezTo>
                  <a:cubicBezTo>
                    <a:pt x="588" y="225"/>
                    <a:pt x="588" y="225"/>
                    <a:pt x="588" y="225"/>
                  </a:cubicBezTo>
                  <a:cubicBezTo>
                    <a:pt x="580" y="225"/>
                    <a:pt x="580" y="225"/>
                    <a:pt x="580" y="225"/>
                  </a:cubicBezTo>
                  <a:lnTo>
                    <a:pt x="580" y="275"/>
                  </a:lnTo>
                  <a:close/>
                  <a:moveTo>
                    <a:pt x="600" y="289"/>
                  </a:moveTo>
                  <a:cubicBezTo>
                    <a:pt x="642" y="289"/>
                    <a:pt x="642" y="289"/>
                    <a:pt x="642" y="289"/>
                  </a:cubicBezTo>
                  <a:cubicBezTo>
                    <a:pt x="642" y="282"/>
                    <a:pt x="642" y="282"/>
                    <a:pt x="642" y="282"/>
                  </a:cubicBezTo>
                  <a:cubicBezTo>
                    <a:pt x="608" y="282"/>
                    <a:pt x="608" y="282"/>
                    <a:pt x="608" y="282"/>
                  </a:cubicBezTo>
                  <a:cubicBezTo>
                    <a:pt x="608" y="260"/>
                    <a:pt x="608" y="260"/>
                    <a:pt x="608" y="260"/>
                  </a:cubicBezTo>
                  <a:cubicBezTo>
                    <a:pt x="641" y="260"/>
                    <a:pt x="641" y="260"/>
                    <a:pt x="641" y="260"/>
                  </a:cubicBezTo>
                  <a:cubicBezTo>
                    <a:pt x="641" y="253"/>
                    <a:pt x="641" y="253"/>
                    <a:pt x="641" y="253"/>
                  </a:cubicBezTo>
                  <a:cubicBezTo>
                    <a:pt x="608" y="253"/>
                    <a:pt x="608" y="253"/>
                    <a:pt x="608" y="253"/>
                  </a:cubicBezTo>
                  <a:cubicBezTo>
                    <a:pt x="608" y="232"/>
                    <a:pt x="608" y="232"/>
                    <a:pt x="608" y="232"/>
                  </a:cubicBezTo>
                  <a:cubicBezTo>
                    <a:pt x="642" y="232"/>
                    <a:pt x="642" y="232"/>
                    <a:pt x="642" y="232"/>
                  </a:cubicBezTo>
                  <a:cubicBezTo>
                    <a:pt x="642" y="225"/>
                    <a:pt x="642" y="225"/>
                    <a:pt x="642" y="225"/>
                  </a:cubicBezTo>
                  <a:cubicBezTo>
                    <a:pt x="600" y="225"/>
                    <a:pt x="600" y="225"/>
                    <a:pt x="600" y="225"/>
                  </a:cubicBezTo>
                  <a:lnTo>
                    <a:pt x="600" y="289"/>
                  </a:lnTo>
                  <a:close/>
                  <a:moveTo>
                    <a:pt x="698" y="244"/>
                  </a:moveTo>
                  <a:cubicBezTo>
                    <a:pt x="698" y="233"/>
                    <a:pt x="690" y="225"/>
                    <a:pt x="678" y="225"/>
                  </a:cubicBezTo>
                  <a:cubicBezTo>
                    <a:pt x="652" y="225"/>
                    <a:pt x="652" y="225"/>
                    <a:pt x="652" y="225"/>
                  </a:cubicBezTo>
                  <a:cubicBezTo>
                    <a:pt x="652" y="289"/>
                    <a:pt x="652" y="289"/>
                    <a:pt x="652" y="289"/>
                  </a:cubicBezTo>
                  <a:cubicBezTo>
                    <a:pt x="660" y="289"/>
                    <a:pt x="660" y="289"/>
                    <a:pt x="660" y="289"/>
                  </a:cubicBezTo>
                  <a:cubicBezTo>
                    <a:pt x="660" y="264"/>
                    <a:pt x="660" y="264"/>
                    <a:pt x="660" y="264"/>
                  </a:cubicBezTo>
                  <a:cubicBezTo>
                    <a:pt x="673" y="264"/>
                    <a:pt x="673" y="264"/>
                    <a:pt x="673" y="264"/>
                  </a:cubicBezTo>
                  <a:cubicBezTo>
                    <a:pt x="689" y="289"/>
                    <a:pt x="689" y="289"/>
                    <a:pt x="689" y="289"/>
                  </a:cubicBezTo>
                  <a:cubicBezTo>
                    <a:pt x="699" y="289"/>
                    <a:pt x="699" y="289"/>
                    <a:pt x="699" y="289"/>
                  </a:cubicBezTo>
                  <a:cubicBezTo>
                    <a:pt x="682" y="263"/>
                    <a:pt x="682" y="263"/>
                    <a:pt x="682" y="263"/>
                  </a:cubicBezTo>
                  <a:cubicBezTo>
                    <a:pt x="690" y="262"/>
                    <a:pt x="698" y="256"/>
                    <a:pt x="698" y="244"/>
                  </a:cubicBezTo>
                  <a:close/>
                  <a:moveTo>
                    <a:pt x="660" y="257"/>
                  </a:moveTo>
                  <a:cubicBezTo>
                    <a:pt x="660" y="232"/>
                    <a:pt x="660" y="232"/>
                    <a:pt x="660" y="232"/>
                  </a:cubicBezTo>
                  <a:cubicBezTo>
                    <a:pt x="677" y="232"/>
                    <a:pt x="677" y="232"/>
                    <a:pt x="677" y="232"/>
                  </a:cubicBezTo>
                  <a:cubicBezTo>
                    <a:pt x="685" y="232"/>
                    <a:pt x="690" y="237"/>
                    <a:pt x="690" y="244"/>
                  </a:cubicBezTo>
                  <a:cubicBezTo>
                    <a:pt x="690" y="252"/>
                    <a:pt x="685" y="257"/>
                    <a:pt x="677" y="257"/>
                  </a:cubicBezTo>
                  <a:lnTo>
                    <a:pt x="660" y="257"/>
                  </a:lnTo>
                  <a:close/>
                  <a:moveTo>
                    <a:pt x="762" y="274"/>
                  </a:moveTo>
                  <a:cubicBezTo>
                    <a:pt x="742" y="225"/>
                    <a:pt x="742" y="225"/>
                    <a:pt x="742" y="225"/>
                  </a:cubicBezTo>
                  <a:cubicBezTo>
                    <a:pt x="731" y="225"/>
                    <a:pt x="731" y="225"/>
                    <a:pt x="731" y="225"/>
                  </a:cubicBezTo>
                  <a:cubicBezTo>
                    <a:pt x="731" y="289"/>
                    <a:pt x="731" y="289"/>
                    <a:pt x="731" y="289"/>
                  </a:cubicBezTo>
                  <a:cubicBezTo>
                    <a:pt x="739" y="289"/>
                    <a:pt x="739" y="289"/>
                    <a:pt x="739" y="289"/>
                  </a:cubicBezTo>
                  <a:cubicBezTo>
                    <a:pt x="739" y="235"/>
                    <a:pt x="739" y="235"/>
                    <a:pt x="739" y="235"/>
                  </a:cubicBezTo>
                  <a:cubicBezTo>
                    <a:pt x="761" y="289"/>
                    <a:pt x="761" y="289"/>
                    <a:pt x="761" y="289"/>
                  </a:cubicBezTo>
                  <a:cubicBezTo>
                    <a:pt x="764" y="289"/>
                    <a:pt x="764" y="289"/>
                    <a:pt x="764" y="289"/>
                  </a:cubicBezTo>
                  <a:cubicBezTo>
                    <a:pt x="786" y="235"/>
                    <a:pt x="786" y="235"/>
                    <a:pt x="786" y="235"/>
                  </a:cubicBezTo>
                  <a:cubicBezTo>
                    <a:pt x="786" y="289"/>
                    <a:pt x="786" y="289"/>
                    <a:pt x="786" y="289"/>
                  </a:cubicBezTo>
                  <a:cubicBezTo>
                    <a:pt x="794" y="289"/>
                    <a:pt x="794" y="289"/>
                    <a:pt x="794" y="289"/>
                  </a:cubicBezTo>
                  <a:cubicBezTo>
                    <a:pt x="794" y="225"/>
                    <a:pt x="794" y="225"/>
                    <a:pt x="794" y="225"/>
                  </a:cubicBezTo>
                  <a:cubicBezTo>
                    <a:pt x="782" y="225"/>
                    <a:pt x="782" y="225"/>
                    <a:pt x="782" y="225"/>
                  </a:cubicBezTo>
                  <a:lnTo>
                    <a:pt x="762" y="274"/>
                  </a:lnTo>
                  <a:close/>
                  <a:moveTo>
                    <a:pt x="806" y="289"/>
                  </a:moveTo>
                  <a:cubicBezTo>
                    <a:pt x="848" y="289"/>
                    <a:pt x="848" y="289"/>
                    <a:pt x="848" y="289"/>
                  </a:cubicBezTo>
                  <a:cubicBezTo>
                    <a:pt x="848" y="282"/>
                    <a:pt x="848" y="282"/>
                    <a:pt x="848" y="282"/>
                  </a:cubicBezTo>
                  <a:cubicBezTo>
                    <a:pt x="814" y="282"/>
                    <a:pt x="814" y="282"/>
                    <a:pt x="814" y="282"/>
                  </a:cubicBezTo>
                  <a:cubicBezTo>
                    <a:pt x="814" y="260"/>
                    <a:pt x="814" y="260"/>
                    <a:pt x="814" y="260"/>
                  </a:cubicBezTo>
                  <a:cubicBezTo>
                    <a:pt x="847" y="260"/>
                    <a:pt x="847" y="260"/>
                    <a:pt x="847" y="260"/>
                  </a:cubicBezTo>
                  <a:cubicBezTo>
                    <a:pt x="847" y="253"/>
                    <a:pt x="847" y="253"/>
                    <a:pt x="847" y="253"/>
                  </a:cubicBezTo>
                  <a:cubicBezTo>
                    <a:pt x="814" y="253"/>
                    <a:pt x="814" y="253"/>
                    <a:pt x="814" y="253"/>
                  </a:cubicBezTo>
                  <a:cubicBezTo>
                    <a:pt x="814" y="232"/>
                    <a:pt x="814" y="232"/>
                    <a:pt x="814" y="232"/>
                  </a:cubicBezTo>
                  <a:cubicBezTo>
                    <a:pt x="848" y="232"/>
                    <a:pt x="848" y="232"/>
                    <a:pt x="848" y="232"/>
                  </a:cubicBezTo>
                  <a:cubicBezTo>
                    <a:pt x="848" y="225"/>
                    <a:pt x="848" y="225"/>
                    <a:pt x="848" y="225"/>
                  </a:cubicBezTo>
                  <a:cubicBezTo>
                    <a:pt x="806" y="225"/>
                    <a:pt x="806" y="225"/>
                    <a:pt x="806" y="225"/>
                  </a:cubicBezTo>
                  <a:lnTo>
                    <a:pt x="806" y="289"/>
                  </a:lnTo>
                  <a:close/>
                  <a:moveTo>
                    <a:pt x="880" y="225"/>
                  </a:moveTo>
                  <a:cubicBezTo>
                    <a:pt x="858" y="225"/>
                    <a:pt x="858" y="225"/>
                    <a:pt x="858" y="225"/>
                  </a:cubicBezTo>
                  <a:cubicBezTo>
                    <a:pt x="858" y="289"/>
                    <a:pt x="858" y="289"/>
                    <a:pt x="858" y="289"/>
                  </a:cubicBezTo>
                  <a:cubicBezTo>
                    <a:pt x="880" y="289"/>
                    <a:pt x="880" y="289"/>
                    <a:pt x="880" y="289"/>
                  </a:cubicBezTo>
                  <a:cubicBezTo>
                    <a:pt x="900" y="289"/>
                    <a:pt x="913" y="275"/>
                    <a:pt x="913" y="257"/>
                  </a:cubicBezTo>
                  <a:cubicBezTo>
                    <a:pt x="913" y="239"/>
                    <a:pt x="900" y="225"/>
                    <a:pt x="880" y="225"/>
                  </a:cubicBezTo>
                  <a:close/>
                  <a:moveTo>
                    <a:pt x="880" y="282"/>
                  </a:moveTo>
                  <a:cubicBezTo>
                    <a:pt x="866" y="282"/>
                    <a:pt x="866" y="282"/>
                    <a:pt x="866" y="282"/>
                  </a:cubicBezTo>
                  <a:cubicBezTo>
                    <a:pt x="866" y="232"/>
                    <a:pt x="866" y="232"/>
                    <a:pt x="866" y="232"/>
                  </a:cubicBezTo>
                  <a:cubicBezTo>
                    <a:pt x="880" y="232"/>
                    <a:pt x="880" y="232"/>
                    <a:pt x="880" y="232"/>
                  </a:cubicBezTo>
                  <a:cubicBezTo>
                    <a:pt x="896" y="232"/>
                    <a:pt x="905" y="243"/>
                    <a:pt x="905" y="257"/>
                  </a:cubicBezTo>
                  <a:cubicBezTo>
                    <a:pt x="905" y="271"/>
                    <a:pt x="896" y="282"/>
                    <a:pt x="880" y="282"/>
                  </a:cubicBezTo>
                  <a:close/>
                  <a:moveTo>
                    <a:pt x="923" y="289"/>
                  </a:moveTo>
                  <a:cubicBezTo>
                    <a:pt x="931" y="289"/>
                    <a:pt x="931" y="289"/>
                    <a:pt x="931" y="289"/>
                  </a:cubicBezTo>
                  <a:cubicBezTo>
                    <a:pt x="931" y="225"/>
                    <a:pt x="931" y="225"/>
                    <a:pt x="931" y="225"/>
                  </a:cubicBezTo>
                  <a:cubicBezTo>
                    <a:pt x="923" y="225"/>
                    <a:pt x="923" y="225"/>
                    <a:pt x="923" y="225"/>
                  </a:cubicBezTo>
                  <a:lnTo>
                    <a:pt x="923" y="289"/>
                  </a:lnTo>
                  <a:close/>
                  <a:moveTo>
                    <a:pt x="974" y="283"/>
                  </a:moveTo>
                  <a:cubicBezTo>
                    <a:pt x="960" y="283"/>
                    <a:pt x="949" y="272"/>
                    <a:pt x="949" y="257"/>
                  </a:cubicBezTo>
                  <a:cubicBezTo>
                    <a:pt x="949" y="242"/>
                    <a:pt x="960" y="231"/>
                    <a:pt x="974" y="231"/>
                  </a:cubicBezTo>
                  <a:cubicBezTo>
                    <a:pt x="981" y="231"/>
                    <a:pt x="988" y="235"/>
                    <a:pt x="992" y="240"/>
                  </a:cubicBezTo>
                  <a:cubicBezTo>
                    <a:pt x="998" y="237"/>
                    <a:pt x="998" y="237"/>
                    <a:pt x="998" y="237"/>
                  </a:cubicBezTo>
                  <a:cubicBezTo>
                    <a:pt x="993" y="229"/>
                    <a:pt x="985" y="224"/>
                    <a:pt x="974" y="224"/>
                  </a:cubicBezTo>
                  <a:cubicBezTo>
                    <a:pt x="956" y="224"/>
                    <a:pt x="941" y="237"/>
                    <a:pt x="941" y="257"/>
                  </a:cubicBezTo>
                  <a:cubicBezTo>
                    <a:pt x="941" y="277"/>
                    <a:pt x="956" y="290"/>
                    <a:pt x="974" y="290"/>
                  </a:cubicBezTo>
                  <a:cubicBezTo>
                    <a:pt x="985" y="290"/>
                    <a:pt x="993" y="285"/>
                    <a:pt x="998" y="277"/>
                  </a:cubicBezTo>
                  <a:cubicBezTo>
                    <a:pt x="992" y="274"/>
                    <a:pt x="992" y="274"/>
                    <a:pt x="992" y="274"/>
                  </a:cubicBezTo>
                  <a:cubicBezTo>
                    <a:pt x="988" y="279"/>
                    <a:pt x="981" y="283"/>
                    <a:pt x="974" y="283"/>
                  </a:cubicBezTo>
                  <a:close/>
                  <a:moveTo>
                    <a:pt x="1025" y="225"/>
                  </a:moveTo>
                  <a:cubicBezTo>
                    <a:pt x="999" y="289"/>
                    <a:pt x="999" y="289"/>
                    <a:pt x="999" y="289"/>
                  </a:cubicBezTo>
                  <a:cubicBezTo>
                    <a:pt x="1008" y="289"/>
                    <a:pt x="1008" y="289"/>
                    <a:pt x="1008" y="289"/>
                  </a:cubicBezTo>
                  <a:cubicBezTo>
                    <a:pt x="1014" y="275"/>
                    <a:pt x="1014" y="275"/>
                    <a:pt x="1014" y="275"/>
                  </a:cubicBezTo>
                  <a:cubicBezTo>
                    <a:pt x="1046" y="275"/>
                    <a:pt x="1046" y="275"/>
                    <a:pt x="1046" y="275"/>
                  </a:cubicBezTo>
                  <a:cubicBezTo>
                    <a:pt x="1052" y="289"/>
                    <a:pt x="1052" y="289"/>
                    <a:pt x="1052" y="289"/>
                  </a:cubicBezTo>
                  <a:cubicBezTo>
                    <a:pt x="1061" y="289"/>
                    <a:pt x="1061" y="289"/>
                    <a:pt x="1061" y="289"/>
                  </a:cubicBezTo>
                  <a:cubicBezTo>
                    <a:pt x="1035" y="225"/>
                    <a:pt x="1035" y="225"/>
                    <a:pt x="1035" y="225"/>
                  </a:cubicBezTo>
                  <a:lnTo>
                    <a:pt x="1025" y="225"/>
                  </a:lnTo>
                  <a:close/>
                  <a:moveTo>
                    <a:pt x="1017" y="268"/>
                  </a:moveTo>
                  <a:cubicBezTo>
                    <a:pt x="1030" y="233"/>
                    <a:pt x="1030" y="233"/>
                    <a:pt x="1030" y="233"/>
                  </a:cubicBezTo>
                  <a:cubicBezTo>
                    <a:pt x="1044" y="268"/>
                    <a:pt x="1044" y="268"/>
                    <a:pt x="1044" y="268"/>
                  </a:cubicBezTo>
                  <a:lnTo>
                    <a:pt x="1017" y="268"/>
                  </a:lnTo>
                  <a:close/>
                  <a:moveTo>
                    <a:pt x="1074" y="225"/>
                  </a:moveTo>
                  <a:cubicBezTo>
                    <a:pt x="1066" y="225"/>
                    <a:pt x="1066" y="225"/>
                    <a:pt x="1066" y="225"/>
                  </a:cubicBezTo>
                  <a:cubicBezTo>
                    <a:pt x="1066" y="289"/>
                    <a:pt x="1066" y="289"/>
                    <a:pt x="1066" y="289"/>
                  </a:cubicBezTo>
                  <a:cubicBezTo>
                    <a:pt x="1103" y="289"/>
                    <a:pt x="1103" y="289"/>
                    <a:pt x="1103" y="289"/>
                  </a:cubicBezTo>
                  <a:cubicBezTo>
                    <a:pt x="1103" y="282"/>
                    <a:pt x="1103" y="282"/>
                    <a:pt x="1103" y="282"/>
                  </a:cubicBezTo>
                  <a:cubicBezTo>
                    <a:pt x="1074" y="282"/>
                    <a:pt x="1074" y="282"/>
                    <a:pt x="1074" y="282"/>
                  </a:cubicBezTo>
                  <a:lnTo>
                    <a:pt x="1074" y="225"/>
                  </a:lnTo>
                  <a:close/>
                  <a:moveTo>
                    <a:pt x="1157" y="283"/>
                  </a:moveTo>
                  <a:cubicBezTo>
                    <a:pt x="1143" y="283"/>
                    <a:pt x="1133" y="272"/>
                    <a:pt x="1133" y="257"/>
                  </a:cubicBezTo>
                  <a:cubicBezTo>
                    <a:pt x="1133" y="242"/>
                    <a:pt x="1143" y="231"/>
                    <a:pt x="1157" y="231"/>
                  </a:cubicBezTo>
                  <a:cubicBezTo>
                    <a:pt x="1165" y="231"/>
                    <a:pt x="1171" y="235"/>
                    <a:pt x="1175" y="240"/>
                  </a:cubicBezTo>
                  <a:cubicBezTo>
                    <a:pt x="1182" y="237"/>
                    <a:pt x="1182" y="237"/>
                    <a:pt x="1182" y="237"/>
                  </a:cubicBezTo>
                  <a:cubicBezTo>
                    <a:pt x="1176" y="229"/>
                    <a:pt x="1169" y="224"/>
                    <a:pt x="1157" y="224"/>
                  </a:cubicBezTo>
                  <a:cubicBezTo>
                    <a:pt x="1139" y="224"/>
                    <a:pt x="1124" y="237"/>
                    <a:pt x="1124" y="257"/>
                  </a:cubicBezTo>
                  <a:cubicBezTo>
                    <a:pt x="1124" y="277"/>
                    <a:pt x="1139" y="290"/>
                    <a:pt x="1157" y="290"/>
                  </a:cubicBezTo>
                  <a:cubicBezTo>
                    <a:pt x="1169" y="290"/>
                    <a:pt x="1176" y="285"/>
                    <a:pt x="1182" y="277"/>
                  </a:cubicBezTo>
                  <a:cubicBezTo>
                    <a:pt x="1175" y="274"/>
                    <a:pt x="1175" y="274"/>
                    <a:pt x="1175" y="274"/>
                  </a:cubicBezTo>
                  <a:cubicBezTo>
                    <a:pt x="1171" y="279"/>
                    <a:pt x="1165" y="283"/>
                    <a:pt x="1157" y="283"/>
                  </a:cubicBezTo>
                  <a:close/>
                  <a:moveTo>
                    <a:pt x="1189" y="289"/>
                  </a:moveTo>
                  <a:cubicBezTo>
                    <a:pt x="1231" y="289"/>
                    <a:pt x="1231" y="289"/>
                    <a:pt x="1231" y="289"/>
                  </a:cubicBezTo>
                  <a:cubicBezTo>
                    <a:pt x="1231" y="282"/>
                    <a:pt x="1231" y="282"/>
                    <a:pt x="1231" y="282"/>
                  </a:cubicBezTo>
                  <a:cubicBezTo>
                    <a:pt x="1197" y="282"/>
                    <a:pt x="1197" y="282"/>
                    <a:pt x="1197" y="282"/>
                  </a:cubicBezTo>
                  <a:cubicBezTo>
                    <a:pt x="1197" y="260"/>
                    <a:pt x="1197" y="260"/>
                    <a:pt x="1197" y="260"/>
                  </a:cubicBezTo>
                  <a:cubicBezTo>
                    <a:pt x="1231" y="260"/>
                    <a:pt x="1231" y="260"/>
                    <a:pt x="1231" y="260"/>
                  </a:cubicBezTo>
                  <a:cubicBezTo>
                    <a:pt x="1231" y="253"/>
                    <a:pt x="1231" y="253"/>
                    <a:pt x="1231" y="253"/>
                  </a:cubicBezTo>
                  <a:cubicBezTo>
                    <a:pt x="1197" y="253"/>
                    <a:pt x="1197" y="253"/>
                    <a:pt x="1197" y="253"/>
                  </a:cubicBezTo>
                  <a:cubicBezTo>
                    <a:pt x="1197" y="232"/>
                    <a:pt x="1197" y="232"/>
                    <a:pt x="1197" y="232"/>
                  </a:cubicBezTo>
                  <a:cubicBezTo>
                    <a:pt x="1231" y="232"/>
                    <a:pt x="1231" y="232"/>
                    <a:pt x="1231" y="232"/>
                  </a:cubicBezTo>
                  <a:cubicBezTo>
                    <a:pt x="1231" y="225"/>
                    <a:pt x="1231" y="225"/>
                    <a:pt x="1231" y="225"/>
                  </a:cubicBezTo>
                  <a:cubicBezTo>
                    <a:pt x="1189" y="225"/>
                    <a:pt x="1189" y="225"/>
                    <a:pt x="1189" y="225"/>
                  </a:cubicBezTo>
                  <a:lnTo>
                    <a:pt x="1189" y="289"/>
                  </a:lnTo>
                  <a:close/>
                  <a:moveTo>
                    <a:pt x="1287" y="275"/>
                  </a:moveTo>
                  <a:cubicBezTo>
                    <a:pt x="1250" y="225"/>
                    <a:pt x="1250" y="225"/>
                    <a:pt x="1250" y="225"/>
                  </a:cubicBezTo>
                  <a:cubicBezTo>
                    <a:pt x="1242" y="225"/>
                    <a:pt x="1242" y="225"/>
                    <a:pt x="1242" y="225"/>
                  </a:cubicBezTo>
                  <a:cubicBezTo>
                    <a:pt x="1242" y="289"/>
                    <a:pt x="1242" y="289"/>
                    <a:pt x="1242" y="289"/>
                  </a:cubicBezTo>
                  <a:cubicBezTo>
                    <a:pt x="1250" y="289"/>
                    <a:pt x="1250" y="289"/>
                    <a:pt x="1250" y="289"/>
                  </a:cubicBezTo>
                  <a:cubicBezTo>
                    <a:pt x="1250" y="238"/>
                    <a:pt x="1250" y="238"/>
                    <a:pt x="1250" y="238"/>
                  </a:cubicBezTo>
                  <a:cubicBezTo>
                    <a:pt x="1287" y="289"/>
                    <a:pt x="1287" y="289"/>
                    <a:pt x="1287" y="289"/>
                  </a:cubicBezTo>
                  <a:cubicBezTo>
                    <a:pt x="1295" y="289"/>
                    <a:pt x="1295" y="289"/>
                    <a:pt x="1295" y="289"/>
                  </a:cubicBezTo>
                  <a:cubicBezTo>
                    <a:pt x="1295" y="225"/>
                    <a:pt x="1295" y="225"/>
                    <a:pt x="1295" y="225"/>
                  </a:cubicBezTo>
                  <a:cubicBezTo>
                    <a:pt x="1287" y="225"/>
                    <a:pt x="1287" y="225"/>
                    <a:pt x="1287" y="225"/>
                  </a:cubicBezTo>
                  <a:lnTo>
                    <a:pt x="1287" y="275"/>
                  </a:lnTo>
                  <a:close/>
                  <a:moveTo>
                    <a:pt x="1303" y="232"/>
                  </a:moveTo>
                  <a:cubicBezTo>
                    <a:pt x="1323" y="232"/>
                    <a:pt x="1323" y="232"/>
                    <a:pt x="1323" y="232"/>
                  </a:cubicBezTo>
                  <a:cubicBezTo>
                    <a:pt x="1323" y="289"/>
                    <a:pt x="1323" y="289"/>
                    <a:pt x="1323" y="289"/>
                  </a:cubicBezTo>
                  <a:cubicBezTo>
                    <a:pt x="1331" y="289"/>
                    <a:pt x="1331" y="289"/>
                    <a:pt x="1331" y="289"/>
                  </a:cubicBezTo>
                  <a:cubicBezTo>
                    <a:pt x="1331" y="232"/>
                    <a:pt x="1331" y="232"/>
                    <a:pt x="1331" y="232"/>
                  </a:cubicBezTo>
                  <a:cubicBezTo>
                    <a:pt x="1351" y="232"/>
                    <a:pt x="1351" y="232"/>
                    <a:pt x="1351" y="232"/>
                  </a:cubicBezTo>
                  <a:cubicBezTo>
                    <a:pt x="1351" y="225"/>
                    <a:pt x="1351" y="225"/>
                    <a:pt x="1351" y="225"/>
                  </a:cubicBezTo>
                  <a:cubicBezTo>
                    <a:pt x="1303" y="225"/>
                    <a:pt x="1303" y="225"/>
                    <a:pt x="1303" y="225"/>
                  </a:cubicBezTo>
                  <a:lnTo>
                    <a:pt x="1303" y="232"/>
                  </a:lnTo>
                  <a:close/>
                  <a:moveTo>
                    <a:pt x="1360" y="289"/>
                  </a:moveTo>
                  <a:cubicBezTo>
                    <a:pt x="1401" y="289"/>
                    <a:pt x="1401" y="289"/>
                    <a:pt x="1401" y="289"/>
                  </a:cubicBezTo>
                  <a:cubicBezTo>
                    <a:pt x="1401" y="282"/>
                    <a:pt x="1401" y="282"/>
                    <a:pt x="1401" y="282"/>
                  </a:cubicBezTo>
                  <a:cubicBezTo>
                    <a:pt x="1367" y="282"/>
                    <a:pt x="1367" y="282"/>
                    <a:pt x="1367" y="282"/>
                  </a:cubicBezTo>
                  <a:cubicBezTo>
                    <a:pt x="1367" y="260"/>
                    <a:pt x="1367" y="260"/>
                    <a:pt x="1367" y="260"/>
                  </a:cubicBezTo>
                  <a:cubicBezTo>
                    <a:pt x="1401" y="260"/>
                    <a:pt x="1401" y="260"/>
                    <a:pt x="1401" y="260"/>
                  </a:cubicBezTo>
                  <a:cubicBezTo>
                    <a:pt x="1401" y="253"/>
                    <a:pt x="1401" y="253"/>
                    <a:pt x="1401" y="253"/>
                  </a:cubicBezTo>
                  <a:cubicBezTo>
                    <a:pt x="1367" y="253"/>
                    <a:pt x="1367" y="253"/>
                    <a:pt x="1367" y="253"/>
                  </a:cubicBezTo>
                  <a:cubicBezTo>
                    <a:pt x="1367" y="232"/>
                    <a:pt x="1367" y="232"/>
                    <a:pt x="1367" y="232"/>
                  </a:cubicBezTo>
                  <a:cubicBezTo>
                    <a:pt x="1401" y="232"/>
                    <a:pt x="1401" y="232"/>
                    <a:pt x="1401" y="232"/>
                  </a:cubicBezTo>
                  <a:cubicBezTo>
                    <a:pt x="1401" y="225"/>
                    <a:pt x="1401" y="225"/>
                    <a:pt x="1401" y="225"/>
                  </a:cubicBezTo>
                  <a:cubicBezTo>
                    <a:pt x="1360" y="225"/>
                    <a:pt x="1360" y="225"/>
                    <a:pt x="1360" y="225"/>
                  </a:cubicBezTo>
                  <a:lnTo>
                    <a:pt x="1360" y="289"/>
                  </a:lnTo>
                  <a:close/>
                  <a:moveTo>
                    <a:pt x="1458" y="244"/>
                  </a:moveTo>
                  <a:cubicBezTo>
                    <a:pt x="1458" y="233"/>
                    <a:pt x="1449" y="225"/>
                    <a:pt x="1437" y="225"/>
                  </a:cubicBezTo>
                  <a:cubicBezTo>
                    <a:pt x="1412" y="225"/>
                    <a:pt x="1412" y="225"/>
                    <a:pt x="1412" y="225"/>
                  </a:cubicBezTo>
                  <a:cubicBezTo>
                    <a:pt x="1412" y="289"/>
                    <a:pt x="1412" y="289"/>
                    <a:pt x="1412" y="289"/>
                  </a:cubicBezTo>
                  <a:cubicBezTo>
                    <a:pt x="1420" y="289"/>
                    <a:pt x="1420" y="289"/>
                    <a:pt x="1420" y="289"/>
                  </a:cubicBezTo>
                  <a:cubicBezTo>
                    <a:pt x="1420" y="264"/>
                    <a:pt x="1420" y="264"/>
                    <a:pt x="1420" y="264"/>
                  </a:cubicBezTo>
                  <a:cubicBezTo>
                    <a:pt x="1433" y="264"/>
                    <a:pt x="1433" y="264"/>
                    <a:pt x="1433" y="264"/>
                  </a:cubicBezTo>
                  <a:cubicBezTo>
                    <a:pt x="1449" y="289"/>
                    <a:pt x="1449" y="289"/>
                    <a:pt x="1449" y="289"/>
                  </a:cubicBezTo>
                  <a:cubicBezTo>
                    <a:pt x="1458" y="289"/>
                    <a:pt x="1458" y="289"/>
                    <a:pt x="1458" y="289"/>
                  </a:cubicBezTo>
                  <a:cubicBezTo>
                    <a:pt x="1441" y="263"/>
                    <a:pt x="1441" y="263"/>
                    <a:pt x="1441" y="263"/>
                  </a:cubicBezTo>
                  <a:cubicBezTo>
                    <a:pt x="1450" y="262"/>
                    <a:pt x="1458" y="256"/>
                    <a:pt x="1458" y="244"/>
                  </a:cubicBezTo>
                  <a:close/>
                  <a:moveTo>
                    <a:pt x="1420" y="257"/>
                  </a:moveTo>
                  <a:cubicBezTo>
                    <a:pt x="1420" y="232"/>
                    <a:pt x="1420" y="232"/>
                    <a:pt x="1420" y="232"/>
                  </a:cubicBezTo>
                  <a:cubicBezTo>
                    <a:pt x="1437" y="232"/>
                    <a:pt x="1437" y="232"/>
                    <a:pt x="1437" y="232"/>
                  </a:cubicBezTo>
                  <a:cubicBezTo>
                    <a:pt x="1444" y="232"/>
                    <a:pt x="1449" y="237"/>
                    <a:pt x="1449" y="244"/>
                  </a:cubicBezTo>
                  <a:cubicBezTo>
                    <a:pt x="1449" y="252"/>
                    <a:pt x="1444" y="257"/>
                    <a:pt x="1437" y="257"/>
                  </a:cubicBezTo>
                  <a:lnTo>
                    <a:pt x="1420" y="257"/>
                  </a:lnTo>
                  <a:close/>
                  <a:moveTo>
                    <a:pt x="59" y="0"/>
                  </a:moveTo>
                  <a:cubicBezTo>
                    <a:pt x="0" y="59"/>
                    <a:pt x="0" y="59"/>
                    <a:pt x="0" y="59"/>
                  </a:cubicBezTo>
                  <a:cubicBezTo>
                    <a:pt x="0" y="253"/>
                    <a:pt x="0" y="253"/>
                    <a:pt x="0" y="253"/>
                  </a:cubicBezTo>
                  <a:cubicBezTo>
                    <a:pt x="58" y="312"/>
                    <a:pt x="58" y="312"/>
                    <a:pt x="58" y="312"/>
                  </a:cubicBezTo>
                  <a:cubicBezTo>
                    <a:pt x="180" y="312"/>
                    <a:pt x="180" y="312"/>
                    <a:pt x="180" y="312"/>
                  </a:cubicBezTo>
                  <a:cubicBezTo>
                    <a:pt x="239" y="253"/>
                    <a:pt x="239" y="253"/>
                    <a:pt x="239" y="253"/>
                  </a:cubicBezTo>
                  <a:cubicBezTo>
                    <a:pt x="239" y="59"/>
                    <a:pt x="239" y="59"/>
                    <a:pt x="239" y="59"/>
                  </a:cubicBezTo>
                  <a:cubicBezTo>
                    <a:pt x="180" y="0"/>
                    <a:pt x="180" y="0"/>
                    <a:pt x="180" y="0"/>
                  </a:cubicBezTo>
                  <a:lnTo>
                    <a:pt x="59" y="0"/>
                  </a:lnTo>
                  <a:close/>
                  <a:moveTo>
                    <a:pt x="233" y="251"/>
                  </a:moveTo>
                  <a:cubicBezTo>
                    <a:pt x="178" y="307"/>
                    <a:pt x="178" y="307"/>
                    <a:pt x="178" y="307"/>
                  </a:cubicBezTo>
                  <a:cubicBezTo>
                    <a:pt x="61" y="307"/>
                    <a:pt x="61" y="307"/>
                    <a:pt x="61" y="307"/>
                  </a:cubicBezTo>
                  <a:cubicBezTo>
                    <a:pt x="5" y="251"/>
                    <a:pt x="5" y="251"/>
                    <a:pt x="5" y="251"/>
                  </a:cubicBezTo>
                  <a:cubicBezTo>
                    <a:pt x="5" y="61"/>
                    <a:pt x="5" y="61"/>
                    <a:pt x="5" y="61"/>
                  </a:cubicBezTo>
                  <a:cubicBezTo>
                    <a:pt x="61" y="5"/>
                    <a:pt x="61" y="5"/>
                    <a:pt x="61" y="5"/>
                  </a:cubicBezTo>
                  <a:cubicBezTo>
                    <a:pt x="178" y="5"/>
                    <a:pt x="178" y="5"/>
                    <a:pt x="178" y="5"/>
                  </a:cubicBezTo>
                  <a:cubicBezTo>
                    <a:pt x="233" y="60"/>
                    <a:pt x="233" y="60"/>
                    <a:pt x="233" y="60"/>
                  </a:cubicBezTo>
                  <a:lnTo>
                    <a:pt x="233" y="251"/>
                  </a:lnTo>
                  <a:close/>
                  <a:moveTo>
                    <a:pt x="89" y="75"/>
                  </a:moveTo>
                  <a:cubicBezTo>
                    <a:pt x="73" y="91"/>
                    <a:pt x="73" y="91"/>
                    <a:pt x="73" y="91"/>
                  </a:cubicBezTo>
                  <a:cubicBezTo>
                    <a:pt x="73" y="222"/>
                    <a:pt x="73" y="222"/>
                    <a:pt x="73" y="222"/>
                  </a:cubicBezTo>
                  <a:cubicBezTo>
                    <a:pt x="89" y="238"/>
                    <a:pt x="89" y="238"/>
                    <a:pt x="89" y="238"/>
                  </a:cubicBezTo>
                  <a:cubicBezTo>
                    <a:pt x="150" y="238"/>
                    <a:pt x="150" y="238"/>
                    <a:pt x="150" y="238"/>
                  </a:cubicBezTo>
                  <a:cubicBezTo>
                    <a:pt x="165" y="222"/>
                    <a:pt x="165" y="222"/>
                    <a:pt x="165" y="222"/>
                  </a:cubicBezTo>
                  <a:cubicBezTo>
                    <a:pt x="165" y="91"/>
                    <a:pt x="165" y="91"/>
                    <a:pt x="165" y="91"/>
                  </a:cubicBezTo>
                  <a:cubicBezTo>
                    <a:pt x="149" y="75"/>
                    <a:pt x="149" y="75"/>
                    <a:pt x="149" y="75"/>
                  </a:cubicBezTo>
                  <a:lnTo>
                    <a:pt x="89" y="75"/>
                  </a:lnTo>
                  <a:close/>
                  <a:moveTo>
                    <a:pt x="160" y="220"/>
                  </a:moveTo>
                  <a:cubicBezTo>
                    <a:pt x="147" y="233"/>
                    <a:pt x="147" y="233"/>
                    <a:pt x="147" y="233"/>
                  </a:cubicBezTo>
                  <a:cubicBezTo>
                    <a:pt x="91" y="233"/>
                    <a:pt x="91" y="233"/>
                    <a:pt x="91" y="233"/>
                  </a:cubicBezTo>
                  <a:cubicBezTo>
                    <a:pt x="79" y="220"/>
                    <a:pt x="79" y="220"/>
                    <a:pt x="79" y="220"/>
                  </a:cubicBezTo>
                  <a:cubicBezTo>
                    <a:pt x="79" y="93"/>
                    <a:pt x="79" y="93"/>
                    <a:pt x="79" y="93"/>
                  </a:cubicBezTo>
                  <a:cubicBezTo>
                    <a:pt x="92" y="80"/>
                    <a:pt x="92" y="80"/>
                    <a:pt x="92" y="80"/>
                  </a:cubicBezTo>
                  <a:cubicBezTo>
                    <a:pt x="147" y="80"/>
                    <a:pt x="147" y="80"/>
                    <a:pt x="147" y="80"/>
                  </a:cubicBezTo>
                  <a:cubicBezTo>
                    <a:pt x="160" y="93"/>
                    <a:pt x="160" y="93"/>
                    <a:pt x="160" y="93"/>
                  </a:cubicBezTo>
                  <a:lnTo>
                    <a:pt x="160" y="220"/>
                  </a:lnTo>
                  <a:close/>
                  <a:moveTo>
                    <a:pt x="318" y="169"/>
                  </a:moveTo>
                  <a:cubicBezTo>
                    <a:pt x="318" y="174"/>
                    <a:pt x="318" y="174"/>
                    <a:pt x="318" y="174"/>
                  </a:cubicBezTo>
                  <a:cubicBezTo>
                    <a:pt x="2178" y="174"/>
                    <a:pt x="2178" y="174"/>
                    <a:pt x="2178" y="174"/>
                  </a:cubicBezTo>
                  <a:cubicBezTo>
                    <a:pt x="2178" y="169"/>
                    <a:pt x="2178" y="169"/>
                    <a:pt x="2178" y="169"/>
                  </a:cubicBezTo>
                  <a:lnTo>
                    <a:pt x="318" y="169"/>
                  </a:lnTo>
                  <a:close/>
                  <a:moveTo>
                    <a:pt x="1628" y="109"/>
                  </a:moveTo>
                  <a:cubicBezTo>
                    <a:pt x="1616" y="107"/>
                    <a:pt x="1616" y="107"/>
                    <a:pt x="1616" y="107"/>
                  </a:cubicBezTo>
                  <a:cubicBezTo>
                    <a:pt x="1616" y="48"/>
                    <a:pt x="1616" y="48"/>
                    <a:pt x="1616" y="48"/>
                  </a:cubicBezTo>
                  <a:cubicBezTo>
                    <a:pt x="1628" y="46"/>
                    <a:pt x="1628" y="46"/>
                    <a:pt x="1628" y="46"/>
                  </a:cubicBezTo>
                  <a:cubicBezTo>
                    <a:pt x="1628" y="39"/>
                    <a:pt x="1628" y="39"/>
                    <a:pt x="1628" y="39"/>
                  </a:cubicBezTo>
                  <a:cubicBezTo>
                    <a:pt x="1587" y="39"/>
                    <a:pt x="1587" y="39"/>
                    <a:pt x="1587" y="39"/>
                  </a:cubicBezTo>
                  <a:cubicBezTo>
                    <a:pt x="1587" y="46"/>
                    <a:pt x="1587" y="46"/>
                    <a:pt x="1587" y="46"/>
                  </a:cubicBezTo>
                  <a:cubicBezTo>
                    <a:pt x="1599" y="48"/>
                    <a:pt x="1599" y="48"/>
                    <a:pt x="1599" y="48"/>
                  </a:cubicBezTo>
                  <a:cubicBezTo>
                    <a:pt x="1599" y="107"/>
                    <a:pt x="1599" y="107"/>
                    <a:pt x="1599" y="107"/>
                  </a:cubicBezTo>
                  <a:cubicBezTo>
                    <a:pt x="1587" y="109"/>
                    <a:pt x="1587" y="109"/>
                    <a:pt x="1587" y="109"/>
                  </a:cubicBezTo>
                  <a:cubicBezTo>
                    <a:pt x="1587" y="116"/>
                    <a:pt x="1587" y="116"/>
                    <a:pt x="1587" y="116"/>
                  </a:cubicBezTo>
                  <a:cubicBezTo>
                    <a:pt x="1628" y="116"/>
                    <a:pt x="1628" y="116"/>
                    <a:pt x="1628" y="116"/>
                  </a:cubicBezTo>
                  <a:lnTo>
                    <a:pt x="1628" y="109"/>
                  </a:lnTo>
                  <a:close/>
                  <a:moveTo>
                    <a:pt x="1526" y="109"/>
                  </a:moveTo>
                  <a:cubicBezTo>
                    <a:pt x="1515" y="107"/>
                    <a:pt x="1515" y="107"/>
                    <a:pt x="1515" y="107"/>
                  </a:cubicBezTo>
                  <a:cubicBezTo>
                    <a:pt x="1515" y="61"/>
                    <a:pt x="1515" y="61"/>
                    <a:pt x="1515" y="61"/>
                  </a:cubicBezTo>
                  <a:cubicBezTo>
                    <a:pt x="1553" y="116"/>
                    <a:pt x="1553" y="116"/>
                    <a:pt x="1553" y="116"/>
                  </a:cubicBezTo>
                  <a:cubicBezTo>
                    <a:pt x="1567" y="116"/>
                    <a:pt x="1567" y="116"/>
                    <a:pt x="1567" y="116"/>
                  </a:cubicBezTo>
                  <a:cubicBezTo>
                    <a:pt x="1567" y="48"/>
                    <a:pt x="1567" y="48"/>
                    <a:pt x="1567" y="48"/>
                  </a:cubicBezTo>
                  <a:cubicBezTo>
                    <a:pt x="1578" y="46"/>
                    <a:pt x="1578" y="46"/>
                    <a:pt x="1578" y="46"/>
                  </a:cubicBezTo>
                  <a:cubicBezTo>
                    <a:pt x="1578" y="39"/>
                    <a:pt x="1578" y="39"/>
                    <a:pt x="1578" y="39"/>
                  </a:cubicBezTo>
                  <a:cubicBezTo>
                    <a:pt x="1544" y="39"/>
                    <a:pt x="1544" y="39"/>
                    <a:pt x="1544" y="39"/>
                  </a:cubicBezTo>
                  <a:cubicBezTo>
                    <a:pt x="1544" y="46"/>
                    <a:pt x="1544" y="46"/>
                    <a:pt x="1544" y="46"/>
                  </a:cubicBezTo>
                  <a:cubicBezTo>
                    <a:pt x="1556" y="48"/>
                    <a:pt x="1556" y="48"/>
                    <a:pt x="1556" y="48"/>
                  </a:cubicBezTo>
                  <a:cubicBezTo>
                    <a:pt x="1556" y="91"/>
                    <a:pt x="1556" y="91"/>
                    <a:pt x="1556" y="91"/>
                  </a:cubicBezTo>
                  <a:cubicBezTo>
                    <a:pt x="1518" y="39"/>
                    <a:pt x="1518" y="39"/>
                    <a:pt x="1518" y="39"/>
                  </a:cubicBezTo>
                  <a:cubicBezTo>
                    <a:pt x="1492" y="39"/>
                    <a:pt x="1492" y="39"/>
                    <a:pt x="1492" y="39"/>
                  </a:cubicBezTo>
                  <a:cubicBezTo>
                    <a:pt x="1492" y="46"/>
                    <a:pt x="1492" y="46"/>
                    <a:pt x="1492" y="46"/>
                  </a:cubicBezTo>
                  <a:cubicBezTo>
                    <a:pt x="1503" y="48"/>
                    <a:pt x="1503" y="48"/>
                    <a:pt x="1503" y="48"/>
                  </a:cubicBezTo>
                  <a:cubicBezTo>
                    <a:pt x="1503" y="107"/>
                    <a:pt x="1503" y="107"/>
                    <a:pt x="1503" y="107"/>
                  </a:cubicBezTo>
                  <a:cubicBezTo>
                    <a:pt x="1492" y="109"/>
                    <a:pt x="1492" y="109"/>
                    <a:pt x="1492" y="109"/>
                  </a:cubicBezTo>
                  <a:cubicBezTo>
                    <a:pt x="1492" y="116"/>
                    <a:pt x="1492" y="116"/>
                    <a:pt x="1492" y="116"/>
                  </a:cubicBezTo>
                  <a:cubicBezTo>
                    <a:pt x="1526" y="116"/>
                    <a:pt x="1526" y="116"/>
                    <a:pt x="1526" y="116"/>
                  </a:cubicBezTo>
                  <a:lnTo>
                    <a:pt x="1526" y="109"/>
                  </a:lnTo>
                  <a:close/>
                  <a:moveTo>
                    <a:pt x="1400" y="76"/>
                  </a:moveTo>
                  <a:cubicBezTo>
                    <a:pt x="1400" y="86"/>
                    <a:pt x="1399" y="99"/>
                    <a:pt x="1407" y="107"/>
                  </a:cubicBezTo>
                  <a:cubicBezTo>
                    <a:pt x="1414" y="114"/>
                    <a:pt x="1424" y="117"/>
                    <a:pt x="1438" y="117"/>
                  </a:cubicBezTo>
                  <a:cubicBezTo>
                    <a:pt x="1451" y="117"/>
                    <a:pt x="1461" y="115"/>
                    <a:pt x="1466" y="109"/>
                  </a:cubicBezTo>
                  <a:cubicBezTo>
                    <a:pt x="1474" y="101"/>
                    <a:pt x="1475" y="94"/>
                    <a:pt x="1475" y="77"/>
                  </a:cubicBezTo>
                  <a:cubicBezTo>
                    <a:pt x="1475" y="27"/>
                    <a:pt x="1475" y="27"/>
                    <a:pt x="1475" y="27"/>
                  </a:cubicBezTo>
                  <a:cubicBezTo>
                    <a:pt x="1487" y="26"/>
                    <a:pt x="1487" y="26"/>
                    <a:pt x="1487" y="26"/>
                  </a:cubicBezTo>
                  <a:cubicBezTo>
                    <a:pt x="1487" y="18"/>
                    <a:pt x="1487" y="18"/>
                    <a:pt x="1487" y="18"/>
                  </a:cubicBezTo>
                  <a:cubicBezTo>
                    <a:pt x="1452" y="18"/>
                    <a:pt x="1452" y="18"/>
                    <a:pt x="1452" y="18"/>
                  </a:cubicBezTo>
                  <a:cubicBezTo>
                    <a:pt x="1452" y="26"/>
                    <a:pt x="1452" y="26"/>
                    <a:pt x="1452" y="26"/>
                  </a:cubicBezTo>
                  <a:cubicBezTo>
                    <a:pt x="1463" y="27"/>
                    <a:pt x="1463" y="27"/>
                    <a:pt x="1463" y="27"/>
                  </a:cubicBezTo>
                  <a:cubicBezTo>
                    <a:pt x="1463" y="84"/>
                    <a:pt x="1463" y="84"/>
                    <a:pt x="1463" y="84"/>
                  </a:cubicBezTo>
                  <a:cubicBezTo>
                    <a:pt x="1463" y="92"/>
                    <a:pt x="1461" y="97"/>
                    <a:pt x="1458" y="101"/>
                  </a:cubicBezTo>
                  <a:cubicBezTo>
                    <a:pt x="1454" y="105"/>
                    <a:pt x="1448" y="107"/>
                    <a:pt x="1441" y="107"/>
                  </a:cubicBezTo>
                  <a:cubicBezTo>
                    <a:pt x="1427" y="107"/>
                    <a:pt x="1418" y="100"/>
                    <a:pt x="1418" y="84"/>
                  </a:cubicBezTo>
                  <a:cubicBezTo>
                    <a:pt x="1418" y="27"/>
                    <a:pt x="1418" y="27"/>
                    <a:pt x="1418" y="27"/>
                  </a:cubicBezTo>
                  <a:cubicBezTo>
                    <a:pt x="1430" y="26"/>
                    <a:pt x="1430" y="26"/>
                    <a:pt x="1430" y="26"/>
                  </a:cubicBezTo>
                  <a:cubicBezTo>
                    <a:pt x="1430" y="18"/>
                    <a:pt x="1430" y="18"/>
                    <a:pt x="1430" y="18"/>
                  </a:cubicBezTo>
                  <a:cubicBezTo>
                    <a:pt x="1388" y="18"/>
                    <a:pt x="1388" y="18"/>
                    <a:pt x="1388" y="18"/>
                  </a:cubicBezTo>
                  <a:cubicBezTo>
                    <a:pt x="1388" y="26"/>
                    <a:pt x="1388" y="26"/>
                    <a:pt x="1388" y="26"/>
                  </a:cubicBezTo>
                  <a:cubicBezTo>
                    <a:pt x="1400" y="27"/>
                    <a:pt x="1400" y="27"/>
                    <a:pt x="1400" y="27"/>
                  </a:cubicBezTo>
                  <a:lnTo>
                    <a:pt x="1400" y="76"/>
                  </a:lnTo>
                  <a:close/>
                  <a:moveTo>
                    <a:pt x="1671" y="116"/>
                  </a:moveTo>
                  <a:cubicBezTo>
                    <a:pt x="1687" y="116"/>
                    <a:pt x="1687" y="116"/>
                    <a:pt x="1687" y="116"/>
                  </a:cubicBezTo>
                  <a:cubicBezTo>
                    <a:pt x="1713" y="48"/>
                    <a:pt x="1713" y="48"/>
                    <a:pt x="1713" y="48"/>
                  </a:cubicBezTo>
                  <a:cubicBezTo>
                    <a:pt x="1724" y="46"/>
                    <a:pt x="1724" y="46"/>
                    <a:pt x="1724" y="46"/>
                  </a:cubicBezTo>
                  <a:cubicBezTo>
                    <a:pt x="1724" y="39"/>
                    <a:pt x="1724" y="39"/>
                    <a:pt x="1724" y="39"/>
                  </a:cubicBezTo>
                  <a:cubicBezTo>
                    <a:pt x="1690" y="39"/>
                    <a:pt x="1690" y="39"/>
                    <a:pt x="1690" y="39"/>
                  </a:cubicBezTo>
                  <a:cubicBezTo>
                    <a:pt x="1690" y="46"/>
                    <a:pt x="1690" y="46"/>
                    <a:pt x="1690" y="46"/>
                  </a:cubicBezTo>
                  <a:cubicBezTo>
                    <a:pt x="1701" y="48"/>
                    <a:pt x="1701" y="48"/>
                    <a:pt x="1701" y="48"/>
                  </a:cubicBezTo>
                  <a:cubicBezTo>
                    <a:pt x="1682" y="100"/>
                    <a:pt x="1682" y="100"/>
                    <a:pt x="1682" y="100"/>
                  </a:cubicBezTo>
                  <a:cubicBezTo>
                    <a:pt x="1663" y="48"/>
                    <a:pt x="1663" y="48"/>
                    <a:pt x="1663" y="48"/>
                  </a:cubicBezTo>
                  <a:cubicBezTo>
                    <a:pt x="1674" y="46"/>
                    <a:pt x="1674" y="46"/>
                    <a:pt x="1674" y="46"/>
                  </a:cubicBezTo>
                  <a:cubicBezTo>
                    <a:pt x="1674" y="39"/>
                    <a:pt x="1674" y="39"/>
                    <a:pt x="1674" y="39"/>
                  </a:cubicBezTo>
                  <a:cubicBezTo>
                    <a:pt x="1634" y="39"/>
                    <a:pt x="1634" y="39"/>
                    <a:pt x="1634" y="39"/>
                  </a:cubicBezTo>
                  <a:cubicBezTo>
                    <a:pt x="1634" y="46"/>
                    <a:pt x="1634" y="46"/>
                    <a:pt x="1634" y="46"/>
                  </a:cubicBezTo>
                  <a:cubicBezTo>
                    <a:pt x="1645" y="48"/>
                    <a:pt x="1645" y="48"/>
                    <a:pt x="1645" y="48"/>
                  </a:cubicBezTo>
                  <a:lnTo>
                    <a:pt x="1671" y="116"/>
                  </a:lnTo>
                  <a:close/>
                  <a:moveTo>
                    <a:pt x="2003" y="109"/>
                  </a:moveTo>
                  <a:cubicBezTo>
                    <a:pt x="1992" y="107"/>
                    <a:pt x="1992" y="107"/>
                    <a:pt x="1992" y="107"/>
                  </a:cubicBezTo>
                  <a:cubicBezTo>
                    <a:pt x="1992" y="48"/>
                    <a:pt x="1992" y="48"/>
                    <a:pt x="1992" y="48"/>
                  </a:cubicBezTo>
                  <a:cubicBezTo>
                    <a:pt x="2003" y="46"/>
                    <a:pt x="2003" y="46"/>
                    <a:pt x="2003" y="46"/>
                  </a:cubicBezTo>
                  <a:cubicBezTo>
                    <a:pt x="2003" y="39"/>
                    <a:pt x="2003" y="39"/>
                    <a:pt x="2003" y="39"/>
                  </a:cubicBezTo>
                  <a:cubicBezTo>
                    <a:pt x="1963" y="39"/>
                    <a:pt x="1963" y="39"/>
                    <a:pt x="1963" y="39"/>
                  </a:cubicBezTo>
                  <a:cubicBezTo>
                    <a:pt x="1963" y="46"/>
                    <a:pt x="1963" y="46"/>
                    <a:pt x="1963" y="46"/>
                  </a:cubicBezTo>
                  <a:cubicBezTo>
                    <a:pt x="1974" y="48"/>
                    <a:pt x="1974" y="48"/>
                    <a:pt x="1974" y="48"/>
                  </a:cubicBezTo>
                  <a:cubicBezTo>
                    <a:pt x="1974" y="107"/>
                    <a:pt x="1974" y="107"/>
                    <a:pt x="1974" y="107"/>
                  </a:cubicBezTo>
                  <a:cubicBezTo>
                    <a:pt x="1963" y="109"/>
                    <a:pt x="1963" y="109"/>
                    <a:pt x="1963" y="109"/>
                  </a:cubicBezTo>
                  <a:cubicBezTo>
                    <a:pt x="1963" y="116"/>
                    <a:pt x="1963" y="116"/>
                    <a:pt x="1963" y="116"/>
                  </a:cubicBezTo>
                  <a:cubicBezTo>
                    <a:pt x="2003" y="116"/>
                    <a:pt x="2003" y="116"/>
                    <a:pt x="2003" y="116"/>
                  </a:cubicBezTo>
                  <a:lnTo>
                    <a:pt x="2003" y="109"/>
                  </a:lnTo>
                  <a:close/>
                  <a:moveTo>
                    <a:pt x="2021" y="49"/>
                  </a:moveTo>
                  <a:cubicBezTo>
                    <a:pt x="2037" y="49"/>
                    <a:pt x="2037" y="49"/>
                    <a:pt x="2037" y="49"/>
                  </a:cubicBezTo>
                  <a:cubicBezTo>
                    <a:pt x="2037" y="107"/>
                    <a:pt x="2037" y="107"/>
                    <a:pt x="2037" y="107"/>
                  </a:cubicBezTo>
                  <a:cubicBezTo>
                    <a:pt x="2026" y="109"/>
                    <a:pt x="2026" y="109"/>
                    <a:pt x="2026" y="109"/>
                  </a:cubicBezTo>
                  <a:cubicBezTo>
                    <a:pt x="2026" y="116"/>
                    <a:pt x="2026" y="116"/>
                    <a:pt x="2026" y="116"/>
                  </a:cubicBezTo>
                  <a:cubicBezTo>
                    <a:pt x="2066" y="116"/>
                    <a:pt x="2066" y="116"/>
                    <a:pt x="2066" y="116"/>
                  </a:cubicBezTo>
                  <a:cubicBezTo>
                    <a:pt x="2066" y="109"/>
                    <a:pt x="2066" y="109"/>
                    <a:pt x="2066" y="109"/>
                  </a:cubicBezTo>
                  <a:cubicBezTo>
                    <a:pt x="2055" y="107"/>
                    <a:pt x="2055" y="107"/>
                    <a:pt x="2055" y="107"/>
                  </a:cubicBezTo>
                  <a:cubicBezTo>
                    <a:pt x="2055" y="49"/>
                    <a:pt x="2055" y="49"/>
                    <a:pt x="2055" y="49"/>
                  </a:cubicBezTo>
                  <a:cubicBezTo>
                    <a:pt x="2072" y="49"/>
                    <a:pt x="2072" y="49"/>
                    <a:pt x="2072" y="49"/>
                  </a:cubicBezTo>
                  <a:cubicBezTo>
                    <a:pt x="2074" y="60"/>
                    <a:pt x="2074" y="60"/>
                    <a:pt x="2074" y="60"/>
                  </a:cubicBezTo>
                  <a:cubicBezTo>
                    <a:pt x="2081" y="60"/>
                    <a:pt x="2081" y="60"/>
                    <a:pt x="2081" y="60"/>
                  </a:cubicBezTo>
                  <a:cubicBezTo>
                    <a:pt x="2081" y="39"/>
                    <a:pt x="2081" y="39"/>
                    <a:pt x="2081" y="39"/>
                  </a:cubicBezTo>
                  <a:cubicBezTo>
                    <a:pt x="2011" y="39"/>
                    <a:pt x="2011" y="39"/>
                    <a:pt x="2011" y="39"/>
                  </a:cubicBezTo>
                  <a:cubicBezTo>
                    <a:pt x="2011" y="60"/>
                    <a:pt x="2011" y="60"/>
                    <a:pt x="2011" y="60"/>
                  </a:cubicBezTo>
                  <a:cubicBezTo>
                    <a:pt x="2019" y="60"/>
                    <a:pt x="2019" y="60"/>
                    <a:pt x="2019" y="60"/>
                  </a:cubicBezTo>
                  <a:lnTo>
                    <a:pt x="2021" y="49"/>
                  </a:lnTo>
                  <a:close/>
                  <a:moveTo>
                    <a:pt x="2122" y="82"/>
                  </a:moveTo>
                  <a:cubicBezTo>
                    <a:pt x="2122" y="107"/>
                    <a:pt x="2122" y="107"/>
                    <a:pt x="2122" y="107"/>
                  </a:cubicBezTo>
                  <a:cubicBezTo>
                    <a:pt x="2110" y="109"/>
                    <a:pt x="2110" y="109"/>
                    <a:pt x="2110" y="109"/>
                  </a:cubicBezTo>
                  <a:cubicBezTo>
                    <a:pt x="2110" y="116"/>
                    <a:pt x="2110" y="116"/>
                    <a:pt x="2110" y="116"/>
                  </a:cubicBezTo>
                  <a:cubicBezTo>
                    <a:pt x="2150" y="116"/>
                    <a:pt x="2150" y="116"/>
                    <a:pt x="2150" y="116"/>
                  </a:cubicBezTo>
                  <a:cubicBezTo>
                    <a:pt x="2150" y="109"/>
                    <a:pt x="2150" y="109"/>
                    <a:pt x="2150" y="109"/>
                  </a:cubicBezTo>
                  <a:cubicBezTo>
                    <a:pt x="2139" y="107"/>
                    <a:pt x="2139" y="107"/>
                    <a:pt x="2139" y="107"/>
                  </a:cubicBezTo>
                  <a:cubicBezTo>
                    <a:pt x="2139" y="82"/>
                    <a:pt x="2139" y="82"/>
                    <a:pt x="2139" y="82"/>
                  </a:cubicBezTo>
                  <a:cubicBezTo>
                    <a:pt x="2161" y="48"/>
                    <a:pt x="2161" y="48"/>
                    <a:pt x="2161" y="48"/>
                  </a:cubicBezTo>
                  <a:cubicBezTo>
                    <a:pt x="2172" y="46"/>
                    <a:pt x="2172" y="46"/>
                    <a:pt x="2172" y="46"/>
                  </a:cubicBezTo>
                  <a:cubicBezTo>
                    <a:pt x="2172" y="39"/>
                    <a:pt x="2172" y="39"/>
                    <a:pt x="2172" y="39"/>
                  </a:cubicBezTo>
                  <a:cubicBezTo>
                    <a:pt x="2138" y="39"/>
                    <a:pt x="2138" y="39"/>
                    <a:pt x="2138" y="39"/>
                  </a:cubicBezTo>
                  <a:cubicBezTo>
                    <a:pt x="2138" y="46"/>
                    <a:pt x="2138" y="46"/>
                    <a:pt x="2138" y="46"/>
                  </a:cubicBezTo>
                  <a:cubicBezTo>
                    <a:pt x="2149" y="48"/>
                    <a:pt x="2149" y="48"/>
                    <a:pt x="2149" y="48"/>
                  </a:cubicBezTo>
                  <a:cubicBezTo>
                    <a:pt x="2133" y="73"/>
                    <a:pt x="2133" y="73"/>
                    <a:pt x="2133" y="73"/>
                  </a:cubicBezTo>
                  <a:cubicBezTo>
                    <a:pt x="2118" y="48"/>
                    <a:pt x="2118" y="48"/>
                    <a:pt x="2118" y="48"/>
                  </a:cubicBezTo>
                  <a:cubicBezTo>
                    <a:pt x="2129" y="46"/>
                    <a:pt x="2129" y="46"/>
                    <a:pt x="2129" y="46"/>
                  </a:cubicBezTo>
                  <a:cubicBezTo>
                    <a:pt x="2129" y="39"/>
                    <a:pt x="2129" y="39"/>
                    <a:pt x="2129" y="39"/>
                  </a:cubicBezTo>
                  <a:cubicBezTo>
                    <a:pt x="2088" y="39"/>
                    <a:pt x="2088" y="39"/>
                    <a:pt x="2088" y="39"/>
                  </a:cubicBezTo>
                  <a:cubicBezTo>
                    <a:pt x="2088" y="46"/>
                    <a:pt x="2088" y="46"/>
                    <a:pt x="2088" y="46"/>
                  </a:cubicBezTo>
                  <a:cubicBezTo>
                    <a:pt x="2099" y="48"/>
                    <a:pt x="2099" y="48"/>
                    <a:pt x="2099" y="48"/>
                  </a:cubicBezTo>
                  <a:lnTo>
                    <a:pt x="2122" y="82"/>
                  </a:lnTo>
                  <a:close/>
                  <a:moveTo>
                    <a:pt x="1953" y="94"/>
                  </a:moveTo>
                  <a:cubicBezTo>
                    <a:pt x="1953" y="63"/>
                    <a:pt x="1913" y="75"/>
                    <a:pt x="1913" y="58"/>
                  </a:cubicBezTo>
                  <a:cubicBezTo>
                    <a:pt x="1913" y="50"/>
                    <a:pt x="1919" y="48"/>
                    <a:pt x="1926" y="48"/>
                  </a:cubicBezTo>
                  <a:cubicBezTo>
                    <a:pt x="1933" y="48"/>
                    <a:pt x="1939" y="49"/>
                    <a:pt x="1939" y="49"/>
                  </a:cubicBezTo>
                  <a:cubicBezTo>
                    <a:pt x="1941" y="61"/>
                    <a:pt x="1941" y="61"/>
                    <a:pt x="1941" y="61"/>
                  </a:cubicBezTo>
                  <a:cubicBezTo>
                    <a:pt x="1949" y="61"/>
                    <a:pt x="1949" y="61"/>
                    <a:pt x="1949" y="61"/>
                  </a:cubicBezTo>
                  <a:cubicBezTo>
                    <a:pt x="1949" y="42"/>
                    <a:pt x="1949" y="42"/>
                    <a:pt x="1949" y="42"/>
                  </a:cubicBezTo>
                  <a:cubicBezTo>
                    <a:pt x="1941" y="40"/>
                    <a:pt x="1933" y="38"/>
                    <a:pt x="1924" y="38"/>
                  </a:cubicBezTo>
                  <a:cubicBezTo>
                    <a:pt x="1905" y="38"/>
                    <a:pt x="1896" y="46"/>
                    <a:pt x="1896" y="60"/>
                  </a:cubicBezTo>
                  <a:cubicBezTo>
                    <a:pt x="1896" y="79"/>
                    <a:pt x="1914" y="81"/>
                    <a:pt x="1928" y="86"/>
                  </a:cubicBezTo>
                  <a:cubicBezTo>
                    <a:pt x="1933" y="87"/>
                    <a:pt x="1936" y="89"/>
                    <a:pt x="1936" y="95"/>
                  </a:cubicBezTo>
                  <a:cubicBezTo>
                    <a:pt x="1936" y="104"/>
                    <a:pt x="1929" y="107"/>
                    <a:pt x="1920" y="107"/>
                  </a:cubicBezTo>
                  <a:cubicBezTo>
                    <a:pt x="1911" y="107"/>
                    <a:pt x="1905" y="105"/>
                    <a:pt x="1905" y="105"/>
                  </a:cubicBezTo>
                  <a:cubicBezTo>
                    <a:pt x="1903" y="92"/>
                    <a:pt x="1903" y="92"/>
                    <a:pt x="1903" y="92"/>
                  </a:cubicBezTo>
                  <a:cubicBezTo>
                    <a:pt x="1896" y="92"/>
                    <a:pt x="1896" y="92"/>
                    <a:pt x="1896" y="92"/>
                  </a:cubicBezTo>
                  <a:cubicBezTo>
                    <a:pt x="1896" y="112"/>
                    <a:pt x="1896" y="112"/>
                    <a:pt x="1896" y="112"/>
                  </a:cubicBezTo>
                  <a:cubicBezTo>
                    <a:pt x="1896" y="112"/>
                    <a:pt x="1908" y="117"/>
                    <a:pt x="1922" y="117"/>
                  </a:cubicBezTo>
                  <a:cubicBezTo>
                    <a:pt x="1942" y="117"/>
                    <a:pt x="1953" y="109"/>
                    <a:pt x="1953" y="94"/>
                  </a:cubicBezTo>
                  <a:close/>
                  <a:moveTo>
                    <a:pt x="1847" y="109"/>
                  </a:moveTo>
                  <a:cubicBezTo>
                    <a:pt x="1836" y="107"/>
                    <a:pt x="1836" y="107"/>
                    <a:pt x="1836" y="107"/>
                  </a:cubicBezTo>
                  <a:cubicBezTo>
                    <a:pt x="1836" y="81"/>
                    <a:pt x="1836" y="81"/>
                    <a:pt x="1836" y="81"/>
                  </a:cubicBezTo>
                  <a:cubicBezTo>
                    <a:pt x="1838" y="81"/>
                    <a:pt x="1838" y="81"/>
                    <a:pt x="1838" y="81"/>
                  </a:cubicBezTo>
                  <a:cubicBezTo>
                    <a:pt x="1848" y="81"/>
                    <a:pt x="1851" y="86"/>
                    <a:pt x="1855" y="98"/>
                  </a:cubicBezTo>
                  <a:cubicBezTo>
                    <a:pt x="1863" y="116"/>
                    <a:pt x="1863" y="116"/>
                    <a:pt x="1863" y="116"/>
                  </a:cubicBezTo>
                  <a:cubicBezTo>
                    <a:pt x="1887" y="116"/>
                    <a:pt x="1887" y="116"/>
                    <a:pt x="1887" y="116"/>
                  </a:cubicBezTo>
                  <a:cubicBezTo>
                    <a:pt x="1887" y="109"/>
                    <a:pt x="1887" y="109"/>
                    <a:pt x="1887" y="109"/>
                  </a:cubicBezTo>
                  <a:cubicBezTo>
                    <a:pt x="1876" y="107"/>
                    <a:pt x="1876" y="107"/>
                    <a:pt x="1876" y="107"/>
                  </a:cubicBezTo>
                  <a:cubicBezTo>
                    <a:pt x="1873" y="99"/>
                    <a:pt x="1868" y="84"/>
                    <a:pt x="1861" y="79"/>
                  </a:cubicBezTo>
                  <a:cubicBezTo>
                    <a:pt x="1869" y="76"/>
                    <a:pt x="1875" y="68"/>
                    <a:pt x="1875" y="59"/>
                  </a:cubicBezTo>
                  <a:cubicBezTo>
                    <a:pt x="1875" y="54"/>
                    <a:pt x="1873" y="49"/>
                    <a:pt x="1869" y="45"/>
                  </a:cubicBezTo>
                  <a:cubicBezTo>
                    <a:pt x="1863" y="40"/>
                    <a:pt x="1854" y="39"/>
                    <a:pt x="1846" y="39"/>
                  </a:cubicBezTo>
                  <a:cubicBezTo>
                    <a:pt x="1807" y="39"/>
                    <a:pt x="1807" y="39"/>
                    <a:pt x="1807" y="39"/>
                  </a:cubicBezTo>
                  <a:cubicBezTo>
                    <a:pt x="1807" y="46"/>
                    <a:pt x="1807" y="46"/>
                    <a:pt x="1807" y="46"/>
                  </a:cubicBezTo>
                  <a:cubicBezTo>
                    <a:pt x="1819" y="48"/>
                    <a:pt x="1819" y="48"/>
                    <a:pt x="1819" y="48"/>
                  </a:cubicBezTo>
                  <a:cubicBezTo>
                    <a:pt x="1819" y="107"/>
                    <a:pt x="1819" y="107"/>
                    <a:pt x="1819" y="107"/>
                  </a:cubicBezTo>
                  <a:cubicBezTo>
                    <a:pt x="1807" y="109"/>
                    <a:pt x="1807" y="109"/>
                    <a:pt x="1807" y="109"/>
                  </a:cubicBezTo>
                  <a:cubicBezTo>
                    <a:pt x="1807" y="116"/>
                    <a:pt x="1807" y="116"/>
                    <a:pt x="1807" y="116"/>
                  </a:cubicBezTo>
                  <a:cubicBezTo>
                    <a:pt x="1847" y="116"/>
                    <a:pt x="1847" y="116"/>
                    <a:pt x="1847" y="116"/>
                  </a:cubicBezTo>
                  <a:lnTo>
                    <a:pt x="1847" y="109"/>
                  </a:lnTo>
                  <a:close/>
                  <a:moveTo>
                    <a:pt x="1836" y="48"/>
                  </a:moveTo>
                  <a:cubicBezTo>
                    <a:pt x="1841" y="48"/>
                    <a:pt x="1841" y="48"/>
                    <a:pt x="1841" y="48"/>
                  </a:cubicBezTo>
                  <a:cubicBezTo>
                    <a:pt x="1845" y="48"/>
                    <a:pt x="1852" y="48"/>
                    <a:pt x="1854" y="51"/>
                  </a:cubicBezTo>
                  <a:cubicBezTo>
                    <a:pt x="1857" y="53"/>
                    <a:pt x="1858" y="57"/>
                    <a:pt x="1858" y="60"/>
                  </a:cubicBezTo>
                  <a:cubicBezTo>
                    <a:pt x="1858" y="63"/>
                    <a:pt x="1857" y="66"/>
                    <a:pt x="1855" y="69"/>
                  </a:cubicBezTo>
                  <a:cubicBezTo>
                    <a:pt x="1851" y="73"/>
                    <a:pt x="1844" y="73"/>
                    <a:pt x="1839" y="73"/>
                  </a:cubicBezTo>
                  <a:cubicBezTo>
                    <a:pt x="1836" y="73"/>
                    <a:pt x="1836" y="73"/>
                    <a:pt x="1836" y="73"/>
                  </a:cubicBezTo>
                  <a:lnTo>
                    <a:pt x="1836" y="48"/>
                  </a:lnTo>
                  <a:close/>
                  <a:moveTo>
                    <a:pt x="1796" y="95"/>
                  </a:moveTo>
                  <a:cubicBezTo>
                    <a:pt x="1788" y="95"/>
                    <a:pt x="1788" y="95"/>
                    <a:pt x="1788" y="95"/>
                  </a:cubicBezTo>
                  <a:cubicBezTo>
                    <a:pt x="1787" y="106"/>
                    <a:pt x="1787" y="106"/>
                    <a:pt x="1787" y="106"/>
                  </a:cubicBezTo>
                  <a:cubicBezTo>
                    <a:pt x="1759" y="106"/>
                    <a:pt x="1759" y="106"/>
                    <a:pt x="1759" y="106"/>
                  </a:cubicBezTo>
                  <a:cubicBezTo>
                    <a:pt x="1759" y="80"/>
                    <a:pt x="1759" y="80"/>
                    <a:pt x="1759" y="80"/>
                  </a:cubicBezTo>
                  <a:cubicBezTo>
                    <a:pt x="1776" y="80"/>
                    <a:pt x="1776" y="80"/>
                    <a:pt x="1776" y="80"/>
                  </a:cubicBezTo>
                  <a:cubicBezTo>
                    <a:pt x="1778" y="90"/>
                    <a:pt x="1778" y="90"/>
                    <a:pt x="1778" y="90"/>
                  </a:cubicBezTo>
                  <a:cubicBezTo>
                    <a:pt x="1784" y="90"/>
                    <a:pt x="1784" y="90"/>
                    <a:pt x="1784" y="90"/>
                  </a:cubicBezTo>
                  <a:cubicBezTo>
                    <a:pt x="1784" y="61"/>
                    <a:pt x="1784" y="61"/>
                    <a:pt x="1784" y="61"/>
                  </a:cubicBezTo>
                  <a:cubicBezTo>
                    <a:pt x="1778" y="61"/>
                    <a:pt x="1778" y="61"/>
                    <a:pt x="1778" y="61"/>
                  </a:cubicBezTo>
                  <a:cubicBezTo>
                    <a:pt x="1776" y="71"/>
                    <a:pt x="1776" y="71"/>
                    <a:pt x="1776" y="71"/>
                  </a:cubicBezTo>
                  <a:cubicBezTo>
                    <a:pt x="1759" y="71"/>
                    <a:pt x="1759" y="71"/>
                    <a:pt x="1759" y="71"/>
                  </a:cubicBezTo>
                  <a:cubicBezTo>
                    <a:pt x="1759" y="49"/>
                    <a:pt x="1759" y="49"/>
                    <a:pt x="1759" y="49"/>
                  </a:cubicBezTo>
                  <a:cubicBezTo>
                    <a:pt x="1787" y="49"/>
                    <a:pt x="1787" y="49"/>
                    <a:pt x="1787" y="49"/>
                  </a:cubicBezTo>
                  <a:cubicBezTo>
                    <a:pt x="1788" y="59"/>
                    <a:pt x="1788" y="59"/>
                    <a:pt x="1788" y="59"/>
                  </a:cubicBezTo>
                  <a:cubicBezTo>
                    <a:pt x="1796" y="59"/>
                    <a:pt x="1796" y="59"/>
                    <a:pt x="1796" y="59"/>
                  </a:cubicBezTo>
                  <a:cubicBezTo>
                    <a:pt x="1796" y="39"/>
                    <a:pt x="1796" y="39"/>
                    <a:pt x="1796" y="39"/>
                  </a:cubicBezTo>
                  <a:cubicBezTo>
                    <a:pt x="1730" y="39"/>
                    <a:pt x="1730" y="39"/>
                    <a:pt x="1730" y="39"/>
                  </a:cubicBezTo>
                  <a:cubicBezTo>
                    <a:pt x="1730" y="46"/>
                    <a:pt x="1730" y="46"/>
                    <a:pt x="1730" y="46"/>
                  </a:cubicBezTo>
                  <a:cubicBezTo>
                    <a:pt x="1741" y="48"/>
                    <a:pt x="1741" y="48"/>
                    <a:pt x="1741" y="48"/>
                  </a:cubicBezTo>
                  <a:cubicBezTo>
                    <a:pt x="1741" y="107"/>
                    <a:pt x="1741" y="107"/>
                    <a:pt x="1741" y="107"/>
                  </a:cubicBezTo>
                  <a:cubicBezTo>
                    <a:pt x="1730" y="109"/>
                    <a:pt x="1730" y="109"/>
                    <a:pt x="1730" y="109"/>
                  </a:cubicBezTo>
                  <a:cubicBezTo>
                    <a:pt x="1730" y="116"/>
                    <a:pt x="1730" y="116"/>
                    <a:pt x="1730" y="116"/>
                  </a:cubicBezTo>
                  <a:cubicBezTo>
                    <a:pt x="1796" y="116"/>
                    <a:pt x="1796" y="116"/>
                    <a:pt x="1796" y="116"/>
                  </a:cubicBezTo>
                  <a:lnTo>
                    <a:pt x="1796" y="95"/>
                  </a:lnTo>
                  <a:close/>
                  <a:moveTo>
                    <a:pt x="1342" y="95"/>
                  </a:moveTo>
                  <a:cubicBezTo>
                    <a:pt x="1335" y="95"/>
                    <a:pt x="1335" y="95"/>
                    <a:pt x="1335" y="95"/>
                  </a:cubicBezTo>
                  <a:cubicBezTo>
                    <a:pt x="1333" y="106"/>
                    <a:pt x="1333" y="106"/>
                    <a:pt x="1333" y="106"/>
                  </a:cubicBezTo>
                  <a:cubicBezTo>
                    <a:pt x="1305" y="106"/>
                    <a:pt x="1305" y="106"/>
                    <a:pt x="1305" y="106"/>
                  </a:cubicBezTo>
                  <a:cubicBezTo>
                    <a:pt x="1305" y="80"/>
                    <a:pt x="1305" y="80"/>
                    <a:pt x="1305" y="80"/>
                  </a:cubicBezTo>
                  <a:cubicBezTo>
                    <a:pt x="1323" y="80"/>
                    <a:pt x="1323" y="80"/>
                    <a:pt x="1323" y="80"/>
                  </a:cubicBezTo>
                  <a:cubicBezTo>
                    <a:pt x="1325" y="90"/>
                    <a:pt x="1325" y="90"/>
                    <a:pt x="1325" y="90"/>
                  </a:cubicBezTo>
                  <a:cubicBezTo>
                    <a:pt x="1331" y="90"/>
                    <a:pt x="1331" y="90"/>
                    <a:pt x="1331" y="90"/>
                  </a:cubicBezTo>
                  <a:cubicBezTo>
                    <a:pt x="1331" y="61"/>
                    <a:pt x="1331" y="61"/>
                    <a:pt x="1331" y="61"/>
                  </a:cubicBezTo>
                  <a:cubicBezTo>
                    <a:pt x="1325" y="61"/>
                    <a:pt x="1325" y="61"/>
                    <a:pt x="1325" y="61"/>
                  </a:cubicBezTo>
                  <a:cubicBezTo>
                    <a:pt x="1323" y="71"/>
                    <a:pt x="1323" y="71"/>
                    <a:pt x="1323" y="71"/>
                  </a:cubicBezTo>
                  <a:cubicBezTo>
                    <a:pt x="1305" y="71"/>
                    <a:pt x="1305" y="71"/>
                    <a:pt x="1305" y="71"/>
                  </a:cubicBezTo>
                  <a:cubicBezTo>
                    <a:pt x="1305" y="49"/>
                    <a:pt x="1305" y="49"/>
                    <a:pt x="1305" y="49"/>
                  </a:cubicBezTo>
                  <a:cubicBezTo>
                    <a:pt x="1333" y="49"/>
                    <a:pt x="1333" y="49"/>
                    <a:pt x="1333" y="49"/>
                  </a:cubicBezTo>
                  <a:cubicBezTo>
                    <a:pt x="1335" y="59"/>
                    <a:pt x="1335" y="59"/>
                    <a:pt x="1335" y="59"/>
                  </a:cubicBezTo>
                  <a:cubicBezTo>
                    <a:pt x="1342" y="59"/>
                    <a:pt x="1342" y="59"/>
                    <a:pt x="1342" y="59"/>
                  </a:cubicBezTo>
                  <a:cubicBezTo>
                    <a:pt x="1342" y="39"/>
                    <a:pt x="1342" y="39"/>
                    <a:pt x="1342" y="39"/>
                  </a:cubicBezTo>
                  <a:cubicBezTo>
                    <a:pt x="1277" y="39"/>
                    <a:pt x="1277" y="39"/>
                    <a:pt x="1277" y="39"/>
                  </a:cubicBezTo>
                  <a:cubicBezTo>
                    <a:pt x="1277" y="46"/>
                    <a:pt x="1277" y="46"/>
                    <a:pt x="1277" y="46"/>
                  </a:cubicBezTo>
                  <a:cubicBezTo>
                    <a:pt x="1288" y="48"/>
                    <a:pt x="1288" y="48"/>
                    <a:pt x="1288" y="48"/>
                  </a:cubicBezTo>
                  <a:cubicBezTo>
                    <a:pt x="1288" y="107"/>
                    <a:pt x="1288" y="107"/>
                    <a:pt x="1288" y="107"/>
                  </a:cubicBezTo>
                  <a:cubicBezTo>
                    <a:pt x="1277" y="109"/>
                    <a:pt x="1277" y="109"/>
                    <a:pt x="1277" y="109"/>
                  </a:cubicBezTo>
                  <a:cubicBezTo>
                    <a:pt x="1277" y="116"/>
                    <a:pt x="1277" y="116"/>
                    <a:pt x="1277" y="116"/>
                  </a:cubicBezTo>
                  <a:cubicBezTo>
                    <a:pt x="1342" y="116"/>
                    <a:pt x="1342" y="116"/>
                    <a:pt x="1342" y="116"/>
                  </a:cubicBezTo>
                  <a:lnTo>
                    <a:pt x="1342" y="95"/>
                  </a:lnTo>
                  <a:close/>
                  <a:moveTo>
                    <a:pt x="566" y="95"/>
                  </a:moveTo>
                  <a:cubicBezTo>
                    <a:pt x="559" y="95"/>
                    <a:pt x="559" y="95"/>
                    <a:pt x="559" y="95"/>
                  </a:cubicBezTo>
                  <a:cubicBezTo>
                    <a:pt x="557" y="106"/>
                    <a:pt x="557" y="106"/>
                    <a:pt x="557" y="106"/>
                  </a:cubicBezTo>
                  <a:cubicBezTo>
                    <a:pt x="529" y="106"/>
                    <a:pt x="529" y="106"/>
                    <a:pt x="529" y="106"/>
                  </a:cubicBezTo>
                  <a:cubicBezTo>
                    <a:pt x="529" y="80"/>
                    <a:pt x="529" y="80"/>
                    <a:pt x="529" y="80"/>
                  </a:cubicBezTo>
                  <a:cubicBezTo>
                    <a:pt x="546" y="80"/>
                    <a:pt x="546" y="80"/>
                    <a:pt x="546" y="80"/>
                  </a:cubicBezTo>
                  <a:cubicBezTo>
                    <a:pt x="548" y="90"/>
                    <a:pt x="548" y="90"/>
                    <a:pt x="548" y="90"/>
                  </a:cubicBezTo>
                  <a:cubicBezTo>
                    <a:pt x="555" y="90"/>
                    <a:pt x="555" y="90"/>
                    <a:pt x="555" y="90"/>
                  </a:cubicBezTo>
                  <a:cubicBezTo>
                    <a:pt x="555" y="61"/>
                    <a:pt x="555" y="61"/>
                    <a:pt x="555" y="61"/>
                  </a:cubicBezTo>
                  <a:cubicBezTo>
                    <a:pt x="548" y="61"/>
                    <a:pt x="548" y="61"/>
                    <a:pt x="548" y="61"/>
                  </a:cubicBezTo>
                  <a:cubicBezTo>
                    <a:pt x="546" y="71"/>
                    <a:pt x="546" y="71"/>
                    <a:pt x="546" y="71"/>
                  </a:cubicBezTo>
                  <a:cubicBezTo>
                    <a:pt x="529" y="71"/>
                    <a:pt x="529" y="71"/>
                    <a:pt x="529" y="71"/>
                  </a:cubicBezTo>
                  <a:cubicBezTo>
                    <a:pt x="529" y="49"/>
                    <a:pt x="529" y="49"/>
                    <a:pt x="529" y="49"/>
                  </a:cubicBezTo>
                  <a:cubicBezTo>
                    <a:pt x="557" y="49"/>
                    <a:pt x="557" y="49"/>
                    <a:pt x="557" y="49"/>
                  </a:cubicBezTo>
                  <a:cubicBezTo>
                    <a:pt x="559" y="59"/>
                    <a:pt x="559" y="59"/>
                    <a:pt x="559" y="59"/>
                  </a:cubicBezTo>
                  <a:cubicBezTo>
                    <a:pt x="566" y="59"/>
                    <a:pt x="566" y="59"/>
                    <a:pt x="566" y="59"/>
                  </a:cubicBezTo>
                  <a:cubicBezTo>
                    <a:pt x="566" y="39"/>
                    <a:pt x="566" y="39"/>
                    <a:pt x="566" y="39"/>
                  </a:cubicBezTo>
                  <a:cubicBezTo>
                    <a:pt x="500" y="39"/>
                    <a:pt x="500" y="39"/>
                    <a:pt x="500" y="39"/>
                  </a:cubicBezTo>
                  <a:cubicBezTo>
                    <a:pt x="500" y="46"/>
                    <a:pt x="500" y="46"/>
                    <a:pt x="500" y="46"/>
                  </a:cubicBezTo>
                  <a:cubicBezTo>
                    <a:pt x="511" y="48"/>
                    <a:pt x="511" y="48"/>
                    <a:pt x="511" y="48"/>
                  </a:cubicBezTo>
                  <a:cubicBezTo>
                    <a:pt x="511" y="107"/>
                    <a:pt x="511" y="107"/>
                    <a:pt x="511" y="107"/>
                  </a:cubicBezTo>
                  <a:cubicBezTo>
                    <a:pt x="500" y="109"/>
                    <a:pt x="500" y="109"/>
                    <a:pt x="500" y="109"/>
                  </a:cubicBezTo>
                  <a:cubicBezTo>
                    <a:pt x="500" y="116"/>
                    <a:pt x="500" y="116"/>
                    <a:pt x="500" y="116"/>
                  </a:cubicBezTo>
                  <a:cubicBezTo>
                    <a:pt x="566" y="116"/>
                    <a:pt x="566" y="116"/>
                    <a:pt x="566" y="116"/>
                  </a:cubicBezTo>
                  <a:lnTo>
                    <a:pt x="566" y="95"/>
                  </a:lnTo>
                  <a:close/>
                  <a:moveTo>
                    <a:pt x="659" y="117"/>
                  </a:moveTo>
                  <a:cubicBezTo>
                    <a:pt x="689" y="117"/>
                    <a:pt x="702" y="100"/>
                    <a:pt x="702" y="67"/>
                  </a:cubicBezTo>
                  <a:cubicBezTo>
                    <a:pt x="702" y="34"/>
                    <a:pt x="689" y="16"/>
                    <a:pt x="659" y="16"/>
                  </a:cubicBezTo>
                  <a:cubicBezTo>
                    <a:pt x="629" y="16"/>
                    <a:pt x="615" y="34"/>
                    <a:pt x="615" y="67"/>
                  </a:cubicBezTo>
                  <a:cubicBezTo>
                    <a:pt x="615" y="99"/>
                    <a:pt x="628" y="117"/>
                    <a:pt x="659" y="117"/>
                  </a:cubicBezTo>
                  <a:close/>
                  <a:moveTo>
                    <a:pt x="659" y="27"/>
                  </a:moveTo>
                  <a:cubicBezTo>
                    <a:pt x="675" y="27"/>
                    <a:pt x="683" y="40"/>
                    <a:pt x="683" y="67"/>
                  </a:cubicBezTo>
                  <a:cubicBezTo>
                    <a:pt x="683" y="94"/>
                    <a:pt x="675" y="107"/>
                    <a:pt x="659" y="107"/>
                  </a:cubicBezTo>
                  <a:cubicBezTo>
                    <a:pt x="642" y="107"/>
                    <a:pt x="634" y="94"/>
                    <a:pt x="634" y="67"/>
                  </a:cubicBezTo>
                  <a:cubicBezTo>
                    <a:pt x="634" y="40"/>
                    <a:pt x="643" y="27"/>
                    <a:pt x="659" y="27"/>
                  </a:cubicBezTo>
                  <a:close/>
                  <a:moveTo>
                    <a:pt x="327" y="28"/>
                  </a:moveTo>
                  <a:cubicBezTo>
                    <a:pt x="349" y="28"/>
                    <a:pt x="349" y="28"/>
                    <a:pt x="349" y="28"/>
                  </a:cubicBezTo>
                  <a:cubicBezTo>
                    <a:pt x="349" y="106"/>
                    <a:pt x="349" y="106"/>
                    <a:pt x="349" y="106"/>
                  </a:cubicBezTo>
                  <a:cubicBezTo>
                    <a:pt x="337" y="108"/>
                    <a:pt x="337" y="108"/>
                    <a:pt x="337" y="108"/>
                  </a:cubicBezTo>
                  <a:cubicBezTo>
                    <a:pt x="337" y="116"/>
                    <a:pt x="337" y="116"/>
                    <a:pt x="337" y="116"/>
                  </a:cubicBezTo>
                  <a:cubicBezTo>
                    <a:pt x="379" y="116"/>
                    <a:pt x="379" y="116"/>
                    <a:pt x="379" y="116"/>
                  </a:cubicBezTo>
                  <a:cubicBezTo>
                    <a:pt x="379" y="108"/>
                    <a:pt x="379" y="108"/>
                    <a:pt x="379" y="108"/>
                  </a:cubicBezTo>
                  <a:cubicBezTo>
                    <a:pt x="367" y="106"/>
                    <a:pt x="367" y="106"/>
                    <a:pt x="367" y="106"/>
                  </a:cubicBezTo>
                  <a:cubicBezTo>
                    <a:pt x="367" y="28"/>
                    <a:pt x="367" y="28"/>
                    <a:pt x="367" y="28"/>
                  </a:cubicBezTo>
                  <a:cubicBezTo>
                    <a:pt x="390" y="28"/>
                    <a:pt x="390" y="28"/>
                    <a:pt x="390" y="28"/>
                  </a:cubicBezTo>
                  <a:cubicBezTo>
                    <a:pt x="391" y="40"/>
                    <a:pt x="391" y="40"/>
                    <a:pt x="391" y="40"/>
                  </a:cubicBezTo>
                  <a:cubicBezTo>
                    <a:pt x="399" y="40"/>
                    <a:pt x="399" y="40"/>
                    <a:pt x="399" y="40"/>
                  </a:cubicBezTo>
                  <a:cubicBezTo>
                    <a:pt x="399" y="18"/>
                    <a:pt x="399" y="18"/>
                    <a:pt x="399" y="18"/>
                  </a:cubicBezTo>
                  <a:cubicBezTo>
                    <a:pt x="317" y="18"/>
                    <a:pt x="317" y="18"/>
                    <a:pt x="317" y="18"/>
                  </a:cubicBezTo>
                  <a:cubicBezTo>
                    <a:pt x="317" y="40"/>
                    <a:pt x="317" y="40"/>
                    <a:pt x="317" y="40"/>
                  </a:cubicBezTo>
                  <a:cubicBezTo>
                    <a:pt x="325" y="40"/>
                    <a:pt x="325" y="40"/>
                    <a:pt x="325" y="40"/>
                  </a:cubicBezTo>
                  <a:lnTo>
                    <a:pt x="327" y="28"/>
                  </a:lnTo>
                  <a:close/>
                  <a:moveTo>
                    <a:pt x="750" y="109"/>
                  </a:moveTo>
                  <a:cubicBezTo>
                    <a:pt x="739" y="107"/>
                    <a:pt x="739" y="107"/>
                    <a:pt x="739" y="107"/>
                  </a:cubicBezTo>
                  <a:cubicBezTo>
                    <a:pt x="739" y="80"/>
                    <a:pt x="739" y="80"/>
                    <a:pt x="739" y="80"/>
                  </a:cubicBezTo>
                  <a:cubicBezTo>
                    <a:pt x="768" y="80"/>
                    <a:pt x="768" y="80"/>
                    <a:pt x="768" y="80"/>
                  </a:cubicBezTo>
                  <a:cubicBezTo>
                    <a:pt x="768" y="107"/>
                    <a:pt x="768" y="107"/>
                    <a:pt x="768" y="107"/>
                  </a:cubicBezTo>
                  <a:cubicBezTo>
                    <a:pt x="757" y="109"/>
                    <a:pt x="757" y="109"/>
                    <a:pt x="757" y="109"/>
                  </a:cubicBezTo>
                  <a:cubicBezTo>
                    <a:pt x="757" y="116"/>
                    <a:pt x="757" y="116"/>
                    <a:pt x="757" y="116"/>
                  </a:cubicBezTo>
                  <a:cubicBezTo>
                    <a:pt x="797" y="116"/>
                    <a:pt x="797" y="116"/>
                    <a:pt x="797" y="116"/>
                  </a:cubicBezTo>
                  <a:cubicBezTo>
                    <a:pt x="797" y="109"/>
                    <a:pt x="797" y="109"/>
                    <a:pt x="797" y="109"/>
                  </a:cubicBezTo>
                  <a:cubicBezTo>
                    <a:pt x="786" y="107"/>
                    <a:pt x="786" y="107"/>
                    <a:pt x="786" y="107"/>
                  </a:cubicBezTo>
                  <a:cubicBezTo>
                    <a:pt x="786" y="48"/>
                    <a:pt x="786" y="48"/>
                    <a:pt x="786" y="48"/>
                  </a:cubicBezTo>
                  <a:cubicBezTo>
                    <a:pt x="797" y="46"/>
                    <a:pt x="797" y="46"/>
                    <a:pt x="797" y="46"/>
                  </a:cubicBezTo>
                  <a:cubicBezTo>
                    <a:pt x="797" y="39"/>
                    <a:pt x="797" y="39"/>
                    <a:pt x="797" y="39"/>
                  </a:cubicBezTo>
                  <a:cubicBezTo>
                    <a:pt x="757" y="39"/>
                    <a:pt x="757" y="39"/>
                    <a:pt x="757" y="39"/>
                  </a:cubicBezTo>
                  <a:cubicBezTo>
                    <a:pt x="757" y="46"/>
                    <a:pt x="757" y="46"/>
                    <a:pt x="757" y="46"/>
                  </a:cubicBezTo>
                  <a:cubicBezTo>
                    <a:pt x="768" y="48"/>
                    <a:pt x="768" y="48"/>
                    <a:pt x="768" y="48"/>
                  </a:cubicBezTo>
                  <a:cubicBezTo>
                    <a:pt x="768" y="71"/>
                    <a:pt x="768" y="71"/>
                    <a:pt x="768" y="71"/>
                  </a:cubicBezTo>
                  <a:cubicBezTo>
                    <a:pt x="739" y="71"/>
                    <a:pt x="739" y="71"/>
                    <a:pt x="739" y="71"/>
                  </a:cubicBezTo>
                  <a:cubicBezTo>
                    <a:pt x="739" y="48"/>
                    <a:pt x="739" y="48"/>
                    <a:pt x="739" y="48"/>
                  </a:cubicBezTo>
                  <a:cubicBezTo>
                    <a:pt x="750" y="46"/>
                    <a:pt x="750" y="46"/>
                    <a:pt x="750" y="46"/>
                  </a:cubicBezTo>
                  <a:cubicBezTo>
                    <a:pt x="750" y="39"/>
                    <a:pt x="750" y="39"/>
                    <a:pt x="750" y="39"/>
                  </a:cubicBezTo>
                  <a:cubicBezTo>
                    <a:pt x="710" y="39"/>
                    <a:pt x="710" y="39"/>
                    <a:pt x="710" y="39"/>
                  </a:cubicBezTo>
                  <a:cubicBezTo>
                    <a:pt x="710" y="46"/>
                    <a:pt x="710" y="46"/>
                    <a:pt x="710" y="46"/>
                  </a:cubicBezTo>
                  <a:cubicBezTo>
                    <a:pt x="722" y="48"/>
                    <a:pt x="722" y="48"/>
                    <a:pt x="722" y="48"/>
                  </a:cubicBezTo>
                  <a:cubicBezTo>
                    <a:pt x="722" y="107"/>
                    <a:pt x="722" y="107"/>
                    <a:pt x="722" y="107"/>
                  </a:cubicBezTo>
                  <a:cubicBezTo>
                    <a:pt x="710" y="109"/>
                    <a:pt x="710" y="109"/>
                    <a:pt x="710" y="109"/>
                  </a:cubicBezTo>
                  <a:cubicBezTo>
                    <a:pt x="710" y="116"/>
                    <a:pt x="710" y="116"/>
                    <a:pt x="710" y="116"/>
                  </a:cubicBezTo>
                  <a:cubicBezTo>
                    <a:pt x="750" y="116"/>
                    <a:pt x="750" y="116"/>
                    <a:pt x="750" y="116"/>
                  </a:cubicBezTo>
                  <a:lnTo>
                    <a:pt x="750" y="109"/>
                  </a:lnTo>
                  <a:close/>
                  <a:moveTo>
                    <a:pt x="445" y="109"/>
                  </a:moveTo>
                  <a:cubicBezTo>
                    <a:pt x="434" y="107"/>
                    <a:pt x="434" y="107"/>
                    <a:pt x="434" y="107"/>
                  </a:cubicBezTo>
                  <a:cubicBezTo>
                    <a:pt x="434" y="80"/>
                    <a:pt x="434" y="80"/>
                    <a:pt x="434" y="80"/>
                  </a:cubicBezTo>
                  <a:cubicBezTo>
                    <a:pt x="463" y="80"/>
                    <a:pt x="463" y="80"/>
                    <a:pt x="463" y="80"/>
                  </a:cubicBezTo>
                  <a:cubicBezTo>
                    <a:pt x="463" y="107"/>
                    <a:pt x="463" y="107"/>
                    <a:pt x="463" y="107"/>
                  </a:cubicBezTo>
                  <a:cubicBezTo>
                    <a:pt x="452" y="109"/>
                    <a:pt x="452" y="109"/>
                    <a:pt x="452" y="109"/>
                  </a:cubicBezTo>
                  <a:cubicBezTo>
                    <a:pt x="452" y="116"/>
                    <a:pt x="452" y="116"/>
                    <a:pt x="452" y="116"/>
                  </a:cubicBezTo>
                  <a:cubicBezTo>
                    <a:pt x="492" y="116"/>
                    <a:pt x="492" y="116"/>
                    <a:pt x="492" y="116"/>
                  </a:cubicBezTo>
                  <a:cubicBezTo>
                    <a:pt x="492" y="109"/>
                    <a:pt x="492" y="109"/>
                    <a:pt x="492" y="109"/>
                  </a:cubicBezTo>
                  <a:cubicBezTo>
                    <a:pt x="480" y="107"/>
                    <a:pt x="480" y="107"/>
                    <a:pt x="480" y="107"/>
                  </a:cubicBezTo>
                  <a:cubicBezTo>
                    <a:pt x="480" y="48"/>
                    <a:pt x="480" y="48"/>
                    <a:pt x="480" y="48"/>
                  </a:cubicBezTo>
                  <a:cubicBezTo>
                    <a:pt x="492" y="46"/>
                    <a:pt x="492" y="46"/>
                    <a:pt x="492" y="46"/>
                  </a:cubicBezTo>
                  <a:cubicBezTo>
                    <a:pt x="492" y="39"/>
                    <a:pt x="492" y="39"/>
                    <a:pt x="492" y="39"/>
                  </a:cubicBezTo>
                  <a:cubicBezTo>
                    <a:pt x="452" y="39"/>
                    <a:pt x="452" y="39"/>
                    <a:pt x="452" y="39"/>
                  </a:cubicBezTo>
                  <a:cubicBezTo>
                    <a:pt x="452" y="46"/>
                    <a:pt x="452" y="46"/>
                    <a:pt x="452" y="46"/>
                  </a:cubicBezTo>
                  <a:cubicBezTo>
                    <a:pt x="463" y="48"/>
                    <a:pt x="463" y="48"/>
                    <a:pt x="463" y="48"/>
                  </a:cubicBezTo>
                  <a:cubicBezTo>
                    <a:pt x="463" y="71"/>
                    <a:pt x="463" y="71"/>
                    <a:pt x="463" y="71"/>
                  </a:cubicBezTo>
                  <a:cubicBezTo>
                    <a:pt x="434" y="71"/>
                    <a:pt x="434" y="71"/>
                    <a:pt x="434" y="71"/>
                  </a:cubicBezTo>
                  <a:cubicBezTo>
                    <a:pt x="434" y="48"/>
                    <a:pt x="434" y="48"/>
                    <a:pt x="434" y="48"/>
                  </a:cubicBezTo>
                  <a:cubicBezTo>
                    <a:pt x="445" y="46"/>
                    <a:pt x="445" y="46"/>
                    <a:pt x="445" y="46"/>
                  </a:cubicBezTo>
                  <a:cubicBezTo>
                    <a:pt x="445" y="39"/>
                    <a:pt x="445" y="39"/>
                    <a:pt x="445" y="39"/>
                  </a:cubicBezTo>
                  <a:cubicBezTo>
                    <a:pt x="405" y="39"/>
                    <a:pt x="405" y="39"/>
                    <a:pt x="405" y="39"/>
                  </a:cubicBezTo>
                  <a:cubicBezTo>
                    <a:pt x="405" y="46"/>
                    <a:pt x="405" y="46"/>
                    <a:pt x="405" y="46"/>
                  </a:cubicBezTo>
                  <a:cubicBezTo>
                    <a:pt x="416" y="48"/>
                    <a:pt x="416" y="48"/>
                    <a:pt x="416" y="48"/>
                  </a:cubicBezTo>
                  <a:cubicBezTo>
                    <a:pt x="416" y="107"/>
                    <a:pt x="416" y="107"/>
                    <a:pt x="416" y="107"/>
                  </a:cubicBezTo>
                  <a:cubicBezTo>
                    <a:pt x="405" y="109"/>
                    <a:pt x="405" y="109"/>
                    <a:pt x="405" y="109"/>
                  </a:cubicBezTo>
                  <a:cubicBezTo>
                    <a:pt x="405" y="116"/>
                    <a:pt x="405" y="116"/>
                    <a:pt x="405" y="116"/>
                  </a:cubicBezTo>
                  <a:cubicBezTo>
                    <a:pt x="445" y="116"/>
                    <a:pt x="445" y="116"/>
                    <a:pt x="445" y="116"/>
                  </a:cubicBezTo>
                  <a:lnTo>
                    <a:pt x="445" y="109"/>
                  </a:lnTo>
                  <a:close/>
                  <a:moveTo>
                    <a:pt x="1209" y="49"/>
                  </a:moveTo>
                  <a:cubicBezTo>
                    <a:pt x="1226" y="49"/>
                    <a:pt x="1226" y="49"/>
                    <a:pt x="1226" y="49"/>
                  </a:cubicBezTo>
                  <a:cubicBezTo>
                    <a:pt x="1226" y="107"/>
                    <a:pt x="1226" y="107"/>
                    <a:pt x="1226" y="107"/>
                  </a:cubicBezTo>
                  <a:cubicBezTo>
                    <a:pt x="1215" y="109"/>
                    <a:pt x="1215" y="109"/>
                    <a:pt x="1215" y="109"/>
                  </a:cubicBezTo>
                  <a:cubicBezTo>
                    <a:pt x="1215" y="116"/>
                    <a:pt x="1215" y="116"/>
                    <a:pt x="1215" y="116"/>
                  </a:cubicBezTo>
                  <a:cubicBezTo>
                    <a:pt x="1255" y="116"/>
                    <a:pt x="1255" y="116"/>
                    <a:pt x="1255" y="116"/>
                  </a:cubicBezTo>
                  <a:cubicBezTo>
                    <a:pt x="1255" y="109"/>
                    <a:pt x="1255" y="109"/>
                    <a:pt x="1255" y="109"/>
                  </a:cubicBezTo>
                  <a:cubicBezTo>
                    <a:pt x="1244" y="107"/>
                    <a:pt x="1244" y="107"/>
                    <a:pt x="1244" y="107"/>
                  </a:cubicBezTo>
                  <a:cubicBezTo>
                    <a:pt x="1244" y="49"/>
                    <a:pt x="1244" y="49"/>
                    <a:pt x="1244" y="49"/>
                  </a:cubicBezTo>
                  <a:cubicBezTo>
                    <a:pt x="1261" y="49"/>
                    <a:pt x="1261" y="49"/>
                    <a:pt x="1261" y="49"/>
                  </a:cubicBezTo>
                  <a:cubicBezTo>
                    <a:pt x="1262" y="60"/>
                    <a:pt x="1262" y="60"/>
                    <a:pt x="1262" y="60"/>
                  </a:cubicBezTo>
                  <a:cubicBezTo>
                    <a:pt x="1270" y="60"/>
                    <a:pt x="1270" y="60"/>
                    <a:pt x="1270" y="60"/>
                  </a:cubicBezTo>
                  <a:cubicBezTo>
                    <a:pt x="1270" y="39"/>
                    <a:pt x="1270" y="39"/>
                    <a:pt x="1270" y="39"/>
                  </a:cubicBezTo>
                  <a:cubicBezTo>
                    <a:pt x="1200" y="39"/>
                    <a:pt x="1200" y="39"/>
                    <a:pt x="1200" y="39"/>
                  </a:cubicBezTo>
                  <a:cubicBezTo>
                    <a:pt x="1200" y="60"/>
                    <a:pt x="1200" y="60"/>
                    <a:pt x="1200" y="60"/>
                  </a:cubicBezTo>
                  <a:cubicBezTo>
                    <a:pt x="1208" y="60"/>
                    <a:pt x="1208" y="60"/>
                    <a:pt x="1208" y="60"/>
                  </a:cubicBezTo>
                  <a:lnTo>
                    <a:pt x="1209" y="49"/>
                  </a:lnTo>
                  <a:close/>
                  <a:moveTo>
                    <a:pt x="1058" y="49"/>
                  </a:moveTo>
                  <a:cubicBezTo>
                    <a:pt x="1075" y="49"/>
                    <a:pt x="1075" y="49"/>
                    <a:pt x="1075" y="49"/>
                  </a:cubicBezTo>
                  <a:cubicBezTo>
                    <a:pt x="1075" y="107"/>
                    <a:pt x="1075" y="107"/>
                    <a:pt x="1075" y="107"/>
                  </a:cubicBezTo>
                  <a:cubicBezTo>
                    <a:pt x="1064" y="109"/>
                    <a:pt x="1064" y="109"/>
                    <a:pt x="1064" y="109"/>
                  </a:cubicBezTo>
                  <a:cubicBezTo>
                    <a:pt x="1064" y="116"/>
                    <a:pt x="1064" y="116"/>
                    <a:pt x="1064" y="116"/>
                  </a:cubicBezTo>
                  <a:cubicBezTo>
                    <a:pt x="1104" y="116"/>
                    <a:pt x="1104" y="116"/>
                    <a:pt x="1104" y="116"/>
                  </a:cubicBezTo>
                  <a:cubicBezTo>
                    <a:pt x="1104" y="109"/>
                    <a:pt x="1104" y="109"/>
                    <a:pt x="1104" y="109"/>
                  </a:cubicBezTo>
                  <a:cubicBezTo>
                    <a:pt x="1093" y="107"/>
                    <a:pt x="1093" y="107"/>
                    <a:pt x="1093" y="107"/>
                  </a:cubicBezTo>
                  <a:cubicBezTo>
                    <a:pt x="1093" y="49"/>
                    <a:pt x="1093" y="49"/>
                    <a:pt x="1093" y="49"/>
                  </a:cubicBezTo>
                  <a:cubicBezTo>
                    <a:pt x="1110" y="49"/>
                    <a:pt x="1110" y="49"/>
                    <a:pt x="1110" y="49"/>
                  </a:cubicBezTo>
                  <a:cubicBezTo>
                    <a:pt x="1111" y="60"/>
                    <a:pt x="1111" y="60"/>
                    <a:pt x="1111" y="60"/>
                  </a:cubicBezTo>
                  <a:cubicBezTo>
                    <a:pt x="1119" y="60"/>
                    <a:pt x="1119" y="60"/>
                    <a:pt x="1119" y="60"/>
                  </a:cubicBezTo>
                  <a:cubicBezTo>
                    <a:pt x="1119" y="39"/>
                    <a:pt x="1119" y="39"/>
                    <a:pt x="1119" y="39"/>
                  </a:cubicBezTo>
                  <a:cubicBezTo>
                    <a:pt x="1049" y="39"/>
                    <a:pt x="1049" y="39"/>
                    <a:pt x="1049" y="39"/>
                  </a:cubicBezTo>
                  <a:cubicBezTo>
                    <a:pt x="1049" y="60"/>
                    <a:pt x="1049" y="60"/>
                    <a:pt x="1049" y="60"/>
                  </a:cubicBezTo>
                  <a:cubicBezTo>
                    <a:pt x="1057" y="60"/>
                    <a:pt x="1057" y="60"/>
                    <a:pt x="1057" y="60"/>
                  </a:cubicBezTo>
                  <a:lnTo>
                    <a:pt x="1058" y="49"/>
                  </a:lnTo>
                  <a:close/>
                  <a:moveTo>
                    <a:pt x="1114" y="116"/>
                  </a:moveTo>
                  <a:cubicBezTo>
                    <a:pt x="1147" y="116"/>
                    <a:pt x="1147" y="116"/>
                    <a:pt x="1147" y="116"/>
                  </a:cubicBezTo>
                  <a:cubicBezTo>
                    <a:pt x="1147" y="109"/>
                    <a:pt x="1147" y="109"/>
                    <a:pt x="1147" y="109"/>
                  </a:cubicBezTo>
                  <a:cubicBezTo>
                    <a:pt x="1136" y="107"/>
                    <a:pt x="1136" y="107"/>
                    <a:pt x="1136" y="107"/>
                  </a:cubicBezTo>
                  <a:cubicBezTo>
                    <a:pt x="1142" y="93"/>
                    <a:pt x="1142" y="93"/>
                    <a:pt x="1142" y="93"/>
                  </a:cubicBezTo>
                  <a:cubicBezTo>
                    <a:pt x="1171" y="93"/>
                    <a:pt x="1171" y="93"/>
                    <a:pt x="1171" y="93"/>
                  </a:cubicBezTo>
                  <a:cubicBezTo>
                    <a:pt x="1176" y="107"/>
                    <a:pt x="1176" y="107"/>
                    <a:pt x="1176" y="107"/>
                  </a:cubicBezTo>
                  <a:cubicBezTo>
                    <a:pt x="1165" y="109"/>
                    <a:pt x="1165" y="109"/>
                    <a:pt x="1165" y="109"/>
                  </a:cubicBezTo>
                  <a:cubicBezTo>
                    <a:pt x="1165" y="116"/>
                    <a:pt x="1165" y="116"/>
                    <a:pt x="1165" y="116"/>
                  </a:cubicBezTo>
                  <a:cubicBezTo>
                    <a:pt x="1205" y="116"/>
                    <a:pt x="1205" y="116"/>
                    <a:pt x="1205" y="116"/>
                  </a:cubicBezTo>
                  <a:cubicBezTo>
                    <a:pt x="1205" y="109"/>
                    <a:pt x="1205" y="109"/>
                    <a:pt x="1205" y="109"/>
                  </a:cubicBezTo>
                  <a:cubicBezTo>
                    <a:pt x="1194" y="107"/>
                    <a:pt x="1194" y="107"/>
                    <a:pt x="1194" y="107"/>
                  </a:cubicBezTo>
                  <a:cubicBezTo>
                    <a:pt x="1168" y="39"/>
                    <a:pt x="1168" y="39"/>
                    <a:pt x="1168" y="39"/>
                  </a:cubicBezTo>
                  <a:cubicBezTo>
                    <a:pt x="1151" y="39"/>
                    <a:pt x="1151" y="39"/>
                    <a:pt x="1151" y="39"/>
                  </a:cubicBezTo>
                  <a:cubicBezTo>
                    <a:pt x="1125" y="107"/>
                    <a:pt x="1125" y="107"/>
                    <a:pt x="1125" y="107"/>
                  </a:cubicBezTo>
                  <a:cubicBezTo>
                    <a:pt x="1114" y="109"/>
                    <a:pt x="1114" y="109"/>
                    <a:pt x="1114" y="109"/>
                  </a:cubicBezTo>
                  <a:lnTo>
                    <a:pt x="1114" y="116"/>
                  </a:lnTo>
                  <a:close/>
                  <a:moveTo>
                    <a:pt x="1156" y="54"/>
                  </a:moveTo>
                  <a:cubicBezTo>
                    <a:pt x="1167" y="84"/>
                    <a:pt x="1167" y="84"/>
                    <a:pt x="1167" y="84"/>
                  </a:cubicBezTo>
                  <a:cubicBezTo>
                    <a:pt x="1145" y="84"/>
                    <a:pt x="1145" y="84"/>
                    <a:pt x="1145" y="84"/>
                  </a:cubicBezTo>
                  <a:lnTo>
                    <a:pt x="1156" y="54"/>
                  </a:lnTo>
                  <a:close/>
                  <a:moveTo>
                    <a:pt x="1042" y="88"/>
                  </a:moveTo>
                  <a:cubicBezTo>
                    <a:pt x="1042" y="49"/>
                    <a:pt x="993" y="65"/>
                    <a:pt x="993" y="41"/>
                  </a:cubicBezTo>
                  <a:cubicBezTo>
                    <a:pt x="993" y="30"/>
                    <a:pt x="1002" y="27"/>
                    <a:pt x="1011" y="27"/>
                  </a:cubicBezTo>
                  <a:cubicBezTo>
                    <a:pt x="1019" y="27"/>
                    <a:pt x="1028" y="29"/>
                    <a:pt x="1028" y="29"/>
                  </a:cubicBezTo>
                  <a:cubicBezTo>
                    <a:pt x="1030" y="41"/>
                    <a:pt x="1030" y="41"/>
                    <a:pt x="1030" y="41"/>
                  </a:cubicBezTo>
                  <a:cubicBezTo>
                    <a:pt x="1038" y="41"/>
                    <a:pt x="1038" y="41"/>
                    <a:pt x="1038" y="41"/>
                  </a:cubicBezTo>
                  <a:cubicBezTo>
                    <a:pt x="1038" y="22"/>
                    <a:pt x="1038" y="22"/>
                    <a:pt x="1038" y="22"/>
                  </a:cubicBezTo>
                  <a:cubicBezTo>
                    <a:pt x="1030" y="19"/>
                    <a:pt x="1019" y="16"/>
                    <a:pt x="1009" y="16"/>
                  </a:cubicBezTo>
                  <a:cubicBezTo>
                    <a:pt x="987" y="16"/>
                    <a:pt x="976" y="27"/>
                    <a:pt x="976" y="44"/>
                  </a:cubicBezTo>
                  <a:cubicBezTo>
                    <a:pt x="976" y="65"/>
                    <a:pt x="992" y="69"/>
                    <a:pt x="1007" y="74"/>
                  </a:cubicBezTo>
                  <a:cubicBezTo>
                    <a:pt x="1017" y="77"/>
                    <a:pt x="1025" y="79"/>
                    <a:pt x="1025" y="90"/>
                  </a:cubicBezTo>
                  <a:cubicBezTo>
                    <a:pt x="1025" y="102"/>
                    <a:pt x="1015" y="106"/>
                    <a:pt x="1003" y="106"/>
                  </a:cubicBezTo>
                  <a:cubicBezTo>
                    <a:pt x="992" y="106"/>
                    <a:pt x="986" y="104"/>
                    <a:pt x="986" y="104"/>
                  </a:cubicBezTo>
                  <a:cubicBezTo>
                    <a:pt x="984" y="91"/>
                    <a:pt x="984" y="91"/>
                    <a:pt x="984" y="91"/>
                  </a:cubicBezTo>
                  <a:cubicBezTo>
                    <a:pt x="976" y="91"/>
                    <a:pt x="976" y="91"/>
                    <a:pt x="976" y="91"/>
                  </a:cubicBezTo>
                  <a:cubicBezTo>
                    <a:pt x="976" y="112"/>
                    <a:pt x="976" y="112"/>
                    <a:pt x="976" y="112"/>
                  </a:cubicBezTo>
                  <a:cubicBezTo>
                    <a:pt x="976" y="112"/>
                    <a:pt x="989" y="117"/>
                    <a:pt x="1006" y="117"/>
                  </a:cubicBezTo>
                  <a:cubicBezTo>
                    <a:pt x="1030" y="117"/>
                    <a:pt x="1042" y="107"/>
                    <a:pt x="1042" y="88"/>
                  </a:cubicBezTo>
                  <a:close/>
                  <a:moveTo>
                    <a:pt x="847" y="109"/>
                  </a:moveTo>
                  <a:cubicBezTo>
                    <a:pt x="835" y="107"/>
                    <a:pt x="835" y="107"/>
                    <a:pt x="835" y="107"/>
                  </a:cubicBezTo>
                  <a:cubicBezTo>
                    <a:pt x="835" y="48"/>
                    <a:pt x="835" y="48"/>
                    <a:pt x="835" y="48"/>
                  </a:cubicBezTo>
                  <a:cubicBezTo>
                    <a:pt x="847" y="46"/>
                    <a:pt x="847" y="46"/>
                    <a:pt x="847" y="46"/>
                  </a:cubicBezTo>
                  <a:cubicBezTo>
                    <a:pt x="847" y="39"/>
                    <a:pt x="847" y="39"/>
                    <a:pt x="847" y="39"/>
                  </a:cubicBezTo>
                  <a:cubicBezTo>
                    <a:pt x="806" y="39"/>
                    <a:pt x="806" y="39"/>
                    <a:pt x="806" y="39"/>
                  </a:cubicBezTo>
                  <a:cubicBezTo>
                    <a:pt x="806" y="46"/>
                    <a:pt x="806" y="46"/>
                    <a:pt x="806" y="46"/>
                  </a:cubicBezTo>
                  <a:cubicBezTo>
                    <a:pt x="818" y="48"/>
                    <a:pt x="818" y="48"/>
                    <a:pt x="818" y="48"/>
                  </a:cubicBezTo>
                  <a:cubicBezTo>
                    <a:pt x="818" y="107"/>
                    <a:pt x="818" y="107"/>
                    <a:pt x="818" y="107"/>
                  </a:cubicBezTo>
                  <a:cubicBezTo>
                    <a:pt x="806" y="109"/>
                    <a:pt x="806" y="109"/>
                    <a:pt x="806" y="109"/>
                  </a:cubicBezTo>
                  <a:cubicBezTo>
                    <a:pt x="806" y="116"/>
                    <a:pt x="806" y="116"/>
                    <a:pt x="806" y="116"/>
                  </a:cubicBezTo>
                  <a:cubicBezTo>
                    <a:pt x="847" y="116"/>
                    <a:pt x="847" y="116"/>
                    <a:pt x="847" y="116"/>
                  </a:cubicBezTo>
                  <a:lnTo>
                    <a:pt x="847" y="109"/>
                  </a:lnTo>
                  <a:close/>
                  <a:moveTo>
                    <a:pt x="890" y="117"/>
                  </a:moveTo>
                  <a:cubicBezTo>
                    <a:pt x="915" y="117"/>
                    <a:pt x="927" y="103"/>
                    <a:pt x="927" y="78"/>
                  </a:cubicBezTo>
                  <a:cubicBezTo>
                    <a:pt x="927" y="52"/>
                    <a:pt x="915" y="38"/>
                    <a:pt x="890" y="38"/>
                  </a:cubicBezTo>
                  <a:cubicBezTo>
                    <a:pt x="864" y="38"/>
                    <a:pt x="853" y="52"/>
                    <a:pt x="853" y="77"/>
                  </a:cubicBezTo>
                  <a:cubicBezTo>
                    <a:pt x="853" y="103"/>
                    <a:pt x="864" y="117"/>
                    <a:pt x="890" y="117"/>
                  </a:cubicBezTo>
                  <a:close/>
                  <a:moveTo>
                    <a:pt x="890" y="48"/>
                  </a:moveTo>
                  <a:cubicBezTo>
                    <a:pt x="902" y="48"/>
                    <a:pt x="908" y="57"/>
                    <a:pt x="908" y="78"/>
                  </a:cubicBezTo>
                  <a:cubicBezTo>
                    <a:pt x="908" y="98"/>
                    <a:pt x="902" y="107"/>
                    <a:pt x="889" y="107"/>
                  </a:cubicBezTo>
                  <a:cubicBezTo>
                    <a:pt x="877" y="107"/>
                    <a:pt x="871" y="98"/>
                    <a:pt x="871" y="77"/>
                  </a:cubicBezTo>
                  <a:cubicBezTo>
                    <a:pt x="871" y="57"/>
                    <a:pt x="877" y="48"/>
                    <a:pt x="890" y="4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grpSp>
      <p:sp>
        <p:nvSpPr>
          <p:cNvPr id="9" name="Rectangle 8">
            <a:extLst>
              <a:ext uri="{FF2B5EF4-FFF2-40B4-BE49-F238E27FC236}">
                <a16:creationId xmlns:a16="http://schemas.microsoft.com/office/drawing/2014/main" id="{5C348262-D23D-8011-A9B9-0107211F0AFB}"/>
              </a:ext>
            </a:extLst>
          </p:cNvPr>
          <p:cNvSpPr/>
          <p:nvPr userDrawn="1"/>
        </p:nvSpPr>
        <p:spPr bwMode="white">
          <a:xfrm>
            <a:off x="8703733" y="6038850"/>
            <a:ext cx="3388784" cy="649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endParaRPr>
          </a:p>
        </p:txBody>
      </p:sp>
      <p:sp>
        <p:nvSpPr>
          <p:cNvPr id="8" name="Title Placeholder 43"/>
          <p:cNvSpPr>
            <a:spLocks noGrp="1"/>
          </p:cNvSpPr>
          <p:nvPr>
            <p:ph type="title"/>
          </p:nvPr>
        </p:nvSpPr>
        <p:spPr>
          <a:xfrm>
            <a:off x="609600" y="240134"/>
            <a:ext cx="10972800" cy="792162"/>
          </a:xfrm>
          <a:prstGeom prst="rect">
            <a:avLst/>
          </a:prstGeom>
        </p:spPr>
        <p:txBody>
          <a:bodyPr rtlCol="0">
            <a:noAutofit/>
          </a:bodyPr>
          <a:lstStyle/>
          <a:p>
            <a:r>
              <a:rPr lang="en-US" dirty="0"/>
              <a:t>Click to edit Master title style</a:t>
            </a:r>
          </a:p>
        </p:txBody>
      </p:sp>
      <p:sp>
        <p:nvSpPr>
          <p:cNvPr id="14" name="Text Placeholder 13"/>
          <p:cNvSpPr>
            <a:spLocks noGrp="1"/>
          </p:cNvSpPr>
          <p:nvPr>
            <p:ph type="body" sz="quarter" idx="11"/>
          </p:nvPr>
        </p:nvSpPr>
        <p:spPr>
          <a:xfrm>
            <a:off x="609600" y="1250950"/>
            <a:ext cx="11006667" cy="4330700"/>
          </a:xfrm>
          <a:prstGeom prst="rect">
            <a:avLst/>
          </a:prstGeom>
        </p:spPr>
        <p:txBody>
          <a:bodyPr>
            <a:noAutofit/>
          </a:bodyPr>
          <a:lstStyle>
            <a:lvl1pPr>
              <a:defRPr sz="2600"/>
            </a:lvl1pPr>
            <a:lvl2pPr>
              <a:spcBef>
                <a:spcPts val="600"/>
              </a:spcBef>
              <a:defRPr sz="2400"/>
            </a:lvl2pPr>
            <a:lvl3pPr>
              <a:spcBef>
                <a:spcPts val="600"/>
              </a:spcBef>
              <a:defRPr sz="22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44">
            <a:extLst>
              <a:ext uri="{FF2B5EF4-FFF2-40B4-BE49-F238E27FC236}">
                <a16:creationId xmlns:a16="http://schemas.microsoft.com/office/drawing/2014/main" id="{D87AF62C-CE69-9A67-16C3-ECF8E378C73D}"/>
              </a:ext>
            </a:extLst>
          </p:cNvPr>
          <p:cNvSpPr>
            <a:spLocks noGrp="1"/>
          </p:cNvSpPr>
          <p:nvPr>
            <p:ph type="sldNum" sz="quarter" idx="12"/>
          </p:nvPr>
        </p:nvSpPr>
        <p:spPr/>
        <p:txBody>
          <a:bodyPr/>
          <a:lstStyle>
            <a:lvl1pPr eaLnBrk="0" hangingPunct="0">
              <a:defRPr/>
            </a:lvl1pPr>
          </a:lstStyle>
          <a:p>
            <a:pPr>
              <a:defRPr/>
            </a:pPr>
            <a:fld id="{CBC843F8-D7B1-E442-9007-E4BDDA3823F9}" type="slidenum">
              <a:rPr lang="en-US" altLang="en-US"/>
              <a:pPr>
                <a:defRPr/>
              </a:pPr>
              <a:t>‹#›</a:t>
            </a:fld>
            <a:endParaRPr lang="en-US" altLang="en-US"/>
          </a:p>
        </p:txBody>
      </p:sp>
    </p:spTree>
    <p:extLst>
      <p:ext uri="{BB962C8B-B14F-4D97-AF65-F5344CB8AC3E}">
        <p14:creationId xmlns:p14="http://schemas.microsoft.com/office/powerpoint/2010/main" val="1615573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Slide Number Placeholder 44">
            <a:extLst>
              <a:ext uri="{FF2B5EF4-FFF2-40B4-BE49-F238E27FC236}">
                <a16:creationId xmlns:a16="http://schemas.microsoft.com/office/drawing/2014/main" id="{07CE8DDD-8A03-AAF3-5103-8A698AD3AEA0}"/>
              </a:ext>
            </a:extLst>
          </p:cNvPr>
          <p:cNvSpPr>
            <a:spLocks noGrp="1"/>
          </p:cNvSpPr>
          <p:nvPr>
            <p:ph type="sldNum" sz="quarter" idx="10"/>
          </p:nvPr>
        </p:nvSpPr>
        <p:spPr/>
        <p:txBody>
          <a:bodyPr/>
          <a:lstStyle>
            <a:lvl1pPr eaLnBrk="0" hangingPunct="0">
              <a:defRPr/>
            </a:lvl1pPr>
          </a:lstStyle>
          <a:p>
            <a:pPr>
              <a:defRPr/>
            </a:pPr>
            <a:fld id="{DFF386BC-0AA4-6341-93C2-1A559E013C37}" type="slidenum">
              <a:rPr lang="en-US" altLang="en-US"/>
              <a:pPr>
                <a:defRPr/>
              </a:pPr>
              <a:t>‹#›</a:t>
            </a:fld>
            <a:endParaRPr lang="en-US" altLang="en-US"/>
          </a:p>
        </p:txBody>
      </p:sp>
    </p:spTree>
    <p:extLst>
      <p:ext uri="{BB962C8B-B14F-4D97-AF65-F5344CB8AC3E}">
        <p14:creationId xmlns:p14="http://schemas.microsoft.com/office/powerpoint/2010/main" val="759602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Only - No Logo">
    <p:spTree>
      <p:nvGrpSpPr>
        <p:cNvPr id="1" name=""/>
        <p:cNvGrpSpPr/>
        <p:nvPr/>
      </p:nvGrpSpPr>
      <p:grpSpPr>
        <a:xfrm>
          <a:off x="0" y="0"/>
          <a:ext cx="0" cy="0"/>
          <a:chOff x="0" y="0"/>
          <a:chExt cx="0" cy="0"/>
        </a:xfrm>
      </p:grpSpPr>
      <p:pic>
        <p:nvPicPr>
          <p:cNvPr id="2" name="Picture 10">
            <a:extLst>
              <a:ext uri="{FF2B5EF4-FFF2-40B4-BE49-F238E27FC236}">
                <a16:creationId xmlns:a16="http://schemas.microsoft.com/office/drawing/2014/main" id="{8D08F70F-FCF0-198B-9447-6E7B6E765F9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6834" t="28969"/>
          <a:stretch>
            <a:fillRect/>
          </a:stretch>
        </p:blipFill>
        <p:spPr bwMode="auto">
          <a:xfrm>
            <a:off x="-2117" y="0"/>
            <a:ext cx="11842751"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7">
            <a:extLst>
              <a:ext uri="{FF2B5EF4-FFF2-40B4-BE49-F238E27FC236}">
                <a16:creationId xmlns:a16="http://schemas.microsoft.com/office/drawing/2014/main" id="{665143DF-00E6-92A0-8A60-15F50B94BCDD}"/>
              </a:ext>
            </a:extLst>
          </p:cNvPr>
          <p:cNvSpPr>
            <a:spLocks noChangeArrowheads="1"/>
          </p:cNvSpPr>
          <p:nvPr userDrawn="1"/>
        </p:nvSpPr>
        <p:spPr bwMode="auto">
          <a:xfrm>
            <a:off x="-2117" y="1"/>
            <a:ext cx="12194117" cy="142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solidFill>
                <a:srgbClr val="BB0000"/>
              </a:solidFill>
              <a:latin typeface="Arial" panose="020B0604020202020204" pitchFamily="34" charset="0"/>
            </a:endParaRPr>
          </a:p>
        </p:txBody>
      </p:sp>
      <p:sp>
        <p:nvSpPr>
          <p:cNvPr id="4" name="Rectangle 8">
            <a:extLst>
              <a:ext uri="{FF2B5EF4-FFF2-40B4-BE49-F238E27FC236}">
                <a16:creationId xmlns:a16="http://schemas.microsoft.com/office/drawing/2014/main" id="{B36C4A75-6FFD-DA5F-90AE-E343D03E3683}"/>
              </a:ext>
            </a:extLst>
          </p:cNvPr>
          <p:cNvSpPr>
            <a:spLocks noChangeArrowheads="1"/>
          </p:cNvSpPr>
          <p:nvPr userDrawn="1"/>
        </p:nvSpPr>
        <p:spPr bwMode="auto">
          <a:xfrm>
            <a:off x="-2117" y="6716714"/>
            <a:ext cx="12194117" cy="142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solidFill>
                <a:srgbClr val="BB0000"/>
              </a:solidFill>
              <a:latin typeface="Arial" panose="020B0604020202020204" pitchFamily="34" charset="0"/>
            </a:endParaRPr>
          </a:p>
        </p:txBody>
      </p:sp>
      <p:sp>
        <p:nvSpPr>
          <p:cNvPr id="6" name="Title 5"/>
          <p:cNvSpPr>
            <a:spLocks noGrp="1"/>
          </p:cNvSpPr>
          <p:nvPr>
            <p:ph type="title"/>
          </p:nvPr>
        </p:nvSpPr>
        <p:spPr/>
        <p:txBody>
          <a:bodyPr/>
          <a:lstStyle/>
          <a:p>
            <a:r>
              <a:rPr lang="en-US"/>
              <a:t>Click to edit Master title style</a:t>
            </a:r>
          </a:p>
        </p:txBody>
      </p:sp>
      <p:sp>
        <p:nvSpPr>
          <p:cNvPr id="5" name="Slide Number Placeholder 44">
            <a:extLst>
              <a:ext uri="{FF2B5EF4-FFF2-40B4-BE49-F238E27FC236}">
                <a16:creationId xmlns:a16="http://schemas.microsoft.com/office/drawing/2014/main" id="{EEBA8CE7-FEA8-57DE-111E-7D436B261D99}"/>
              </a:ext>
            </a:extLst>
          </p:cNvPr>
          <p:cNvSpPr>
            <a:spLocks noGrp="1"/>
          </p:cNvSpPr>
          <p:nvPr>
            <p:ph type="sldNum" sz="quarter" idx="10"/>
          </p:nvPr>
        </p:nvSpPr>
        <p:spPr/>
        <p:txBody>
          <a:bodyPr/>
          <a:lstStyle>
            <a:lvl1pPr eaLnBrk="0" hangingPunct="0">
              <a:defRPr/>
            </a:lvl1pPr>
          </a:lstStyle>
          <a:p>
            <a:pPr>
              <a:defRPr/>
            </a:pPr>
            <a:fld id="{7537E8B8-4F86-294E-B2A7-871D13FD0E8C}" type="slidenum">
              <a:rPr lang="en-US" altLang="en-US"/>
              <a:pPr>
                <a:defRPr/>
              </a:pPr>
              <a:t>‹#›</a:t>
            </a:fld>
            <a:endParaRPr lang="en-US" altLang="en-US"/>
          </a:p>
        </p:txBody>
      </p:sp>
    </p:spTree>
    <p:extLst>
      <p:ext uri="{BB962C8B-B14F-4D97-AF65-F5344CB8AC3E}">
        <p14:creationId xmlns:p14="http://schemas.microsoft.com/office/powerpoint/2010/main" val="21399415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Only - No Leaves, No Logo">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A16018A1-B89E-2DFC-0AFD-B7B28CB362C2}"/>
              </a:ext>
            </a:extLst>
          </p:cNvPr>
          <p:cNvSpPr>
            <a:spLocks noChangeArrowheads="1"/>
          </p:cNvSpPr>
          <p:nvPr userDrawn="1"/>
        </p:nvSpPr>
        <p:spPr bwMode="auto">
          <a:xfrm>
            <a:off x="-2117" y="1"/>
            <a:ext cx="12194117" cy="142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solidFill>
                <a:srgbClr val="BB0000"/>
              </a:solidFill>
              <a:latin typeface="Arial" panose="020B0604020202020204" pitchFamily="34" charset="0"/>
            </a:endParaRPr>
          </a:p>
        </p:txBody>
      </p:sp>
      <p:sp>
        <p:nvSpPr>
          <p:cNvPr id="3" name="Rectangle 8">
            <a:extLst>
              <a:ext uri="{FF2B5EF4-FFF2-40B4-BE49-F238E27FC236}">
                <a16:creationId xmlns:a16="http://schemas.microsoft.com/office/drawing/2014/main" id="{93F8ED71-5C57-FE41-41F6-B6B7764639B6}"/>
              </a:ext>
            </a:extLst>
          </p:cNvPr>
          <p:cNvSpPr>
            <a:spLocks noChangeArrowheads="1"/>
          </p:cNvSpPr>
          <p:nvPr userDrawn="1"/>
        </p:nvSpPr>
        <p:spPr bwMode="auto">
          <a:xfrm>
            <a:off x="-2117" y="6716714"/>
            <a:ext cx="12194117" cy="142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solidFill>
                <a:srgbClr val="BB0000"/>
              </a:solidFill>
              <a:latin typeface="Arial" panose="020B0604020202020204" pitchFamily="34" charset="0"/>
            </a:endParaRPr>
          </a:p>
        </p:txBody>
      </p:sp>
      <p:sp>
        <p:nvSpPr>
          <p:cNvPr id="6" name="Title 5"/>
          <p:cNvSpPr>
            <a:spLocks noGrp="1"/>
          </p:cNvSpPr>
          <p:nvPr>
            <p:ph type="title"/>
          </p:nvPr>
        </p:nvSpPr>
        <p:spPr/>
        <p:txBody>
          <a:bodyPr/>
          <a:lstStyle/>
          <a:p>
            <a:r>
              <a:rPr lang="en-US"/>
              <a:t>Click to edit Master title style</a:t>
            </a:r>
          </a:p>
        </p:txBody>
      </p:sp>
      <p:sp>
        <p:nvSpPr>
          <p:cNvPr id="4" name="Slide Number Placeholder 44">
            <a:extLst>
              <a:ext uri="{FF2B5EF4-FFF2-40B4-BE49-F238E27FC236}">
                <a16:creationId xmlns:a16="http://schemas.microsoft.com/office/drawing/2014/main" id="{96D44C72-7219-52C0-C38F-6AF81910F6E7}"/>
              </a:ext>
            </a:extLst>
          </p:cNvPr>
          <p:cNvSpPr>
            <a:spLocks noGrp="1"/>
          </p:cNvSpPr>
          <p:nvPr>
            <p:ph type="sldNum" sz="quarter" idx="10"/>
          </p:nvPr>
        </p:nvSpPr>
        <p:spPr/>
        <p:txBody>
          <a:bodyPr/>
          <a:lstStyle>
            <a:lvl1pPr eaLnBrk="0" hangingPunct="0">
              <a:defRPr/>
            </a:lvl1pPr>
          </a:lstStyle>
          <a:p>
            <a:pPr>
              <a:defRPr/>
            </a:pPr>
            <a:fld id="{170D64D5-A3E9-9C4B-9E3C-C9B46B6350B8}" type="slidenum">
              <a:rPr lang="en-US" altLang="en-US"/>
              <a:pPr>
                <a:defRPr/>
              </a:pPr>
              <a:t>‹#›</a:t>
            </a:fld>
            <a:endParaRPr lang="en-US" altLang="en-US"/>
          </a:p>
        </p:txBody>
      </p:sp>
    </p:spTree>
    <p:extLst>
      <p:ext uri="{BB962C8B-B14F-4D97-AF65-F5344CB8AC3E}">
        <p14:creationId xmlns:p14="http://schemas.microsoft.com/office/powerpoint/2010/main" val="1330302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 Center">
    <p:spTree>
      <p:nvGrpSpPr>
        <p:cNvPr id="1" name=""/>
        <p:cNvGrpSpPr/>
        <p:nvPr/>
      </p:nvGrpSpPr>
      <p:grpSpPr>
        <a:xfrm>
          <a:off x="0" y="0"/>
          <a:ext cx="0" cy="0"/>
          <a:chOff x="0" y="0"/>
          <a:chExt cx="0" cy="0"/>
        </a:xfrm>
      </p:grpSpPr>
      <p:sp>
        <p:nvSpPr>
          <p:cNvPr id="6" name="Title 5"/>
          <p:cNvSpPr>
            <a:spLocks noGrp="1"/>
          </p:cNvSpPr>
          <p:nvPr>
            <p:ph type="title"/>
          </p:nvPr>
        </p:nvSpPr>
        <p:spPr>
          <a:xfrm>
            <a:off x="1565728" y="2634598"/>
            <a:ext cx="9289144" cy="792162"/>
          </a:xfrm>
        </p:spPr>
        <p:txBody>
          <a:bodyPr/>
          <a:lstStyle>
            <a:lvl1pPr algn="ctr">
              <a:defRPr sz="4000"/>
            </a:lvl1pPr>
          </a:lstStyle>
          <a:p>
            <a:r>
              <a:rPr lang="en-US" dirty="0"/>
              <a:t>Click to edit Master title style</a:t>
            </a:r>
          </a:p>
        </p:txBody>
      </p:sp>
      <p:sp>
        <p:nvSpPr>
          <p:cNvPr id="2" name="Slide Number Placeholder 44">
            <a:extLst>
              <a:ext uri="{FF2B5EF4-FFF2-40B4-BE49-F238E27FC236}">
                <a16:creationId xmlns:a16="http://schemas.microsoft.com/office/drawing/2014/main" id="{AB8E3DE9-8297-AEEB-9F0A-F94FEBEC421A}"/>
              </a:ext>
            </a:extLst>
          </p:cNvPr>
          <p:cNvSpPr>
            <a:spLocks noGrp="1"/>
          </p:cNvSpPr>
          <p:nvPr>
            <p:ph type="sldNum" sz="quarter" idx="10"/>
          </p:nvPr>
        </p:nvSpPr>
        <p:spPr/>
        <p:txBody>
          <a:bodyPr/>
          <a:lstStyle>
            <a:lvl1pPr eaLnBrk="0" hangingPunct="0">
              <a:defRPr/>
            </a:lvl1pPr>
          </a:lstStyle>
          <a:p>
            <a:pPr>
              <a:defRPr/>
            </a:pPr>
            <a:fld id="{E6EF974B-18E0-FC45-B4C3-03B055604A9E}" type="slidenum">
              <a:rPr lang="en-US" altLang="en-US"/>
              <a:pPr>
                <a:defRPr/>
              </a:pPr>
              <a:t>‹#›</a:t>
            </a:fld>
            <a:endParaRPr lang="en-US" altLang="en-US"/>
          </a:p>
        </p:txBody>
      </p:sp>
    </p:spTree>
    <p:extLst>
      <p:ext uri="{BB962C8B-B14F-4D97-AF65-F5344CB8AC3E}">
        <p14:creationId xmlns:p14="http://schemas.microsoft.com/office/powerpoint/2010/main" val="21826478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44">
            <a:extLst>
              <a:ext uri="{FF2B5EF4-FFF2-40B4-BE49-F238E27FC236}">
                <a16:creationId xmlns:a16="http://schemas.microsoft.com/office/drawing/2014/main" id="{E079660D-DDA2-10F7-6EB4-76CB559D8B2D}"/>
              </a:ext>
            </a:extLst>
          </p:cNvPr>
          <p:cNvSpPr>
            <a:spLocks noGrp="1"/>
          </p:cNvSpPr>
          <p:nvPr>
            <p:ph type="sldNum" sz="quarter" idx="10"/>
          </p:nvPr>
        </p:nvSpPr>
        <p:spPr/>
        <p:txBody>
          <a:bodyPr/>
          <a:lstStyle>
            <a:lvl1pPr eaLnBrk="0" hangingPunct="0">
              <a:defRPr/>
            </a:lvl1pPr>
          </a:lstStyle>
          <a:p>
            <a:pPr>
              <a:defRPr/>
            </a:pPr>
            <a:fld id="{6F3EF540-867D-044F-9EA8-C9F4182C216B}" type="slidenum">
              <a:rPr lang="en-US" altLang="en-US"/>
              <a:pPr>
                <a:defRPr/>
              </a:pPr>
              <a:t>‹#›</a:t>
            </a:fld>
            <a:endParaRPr lang="en-US" altLang="en-US"/>
          </a:p>
        </p:txBody>
      </p:sp>
    </p:spTree>
    <p:extLst>
      <p:ext uri="{BB962C8B-B14F-4D97-AF65-F5344CB8AC3E}">
        <p14:creationId xmlns:p14="http://schemas.microsoft.com/office/powerpoint/2010/main" val="21880331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 No Logo">
    <p:spTree>
      <p:nvGrpSpPr>
        <p:cNvPr id="1" name=""/>
        <p:cNvGrpSpPr/>
        <p:nvPr/>
      </p:nvGrpSpPr>
      <p:grpSpPr>
        <a:xfrm>
          <a:off x="0" y="0"/>
          <a:ext cx="0" cy="0"/>
          <a:chOff x="0" y="0"/>
          <a:chExt cx="0" cy="0"/>
        </a:xfrm>
      </p:grpSpPr>
      <p:pic>
        <p:nvPicPr>
          <p:cNvPr id="2" name="Picture 10">
            <a:extLst>
              <a:ext uri="{FF2B5EF4-FFF2-40B4-BE49-F238E27FC236}">
                <a16:creationId xmlns:a16="http://schemas.microsoft.com/office/drawing/2014/main" id="{CEFB5181-7959-AC45-B5A2-7D3C27031C9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6834" t="28969"/>
          <a:stretch>
            <a:fillRect/>
          </a:stretch>
        </p:blipFill>
        <p:spPr bwMode="auto">
          <a:xfrm>
            <a:off x="-2117" y="0"/>
            <a:ext cx="11842751"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7">
            <a:extLst>
              <a:ext uri="{FF2B5EF4-FFF2-40B4-BE49-F238E27FC236}">
                <a16:creationId xmlns:a16="http://schemas.microsoft.com/office/drawing/2014/main" id="{A4A467A5-701F-E3FA-7BFF-ECCEC81F8510}"/>
              </a:ext>
            </a:extLst>
          </p:cNvPr>
          <p:cNvSpPr>
            <a:spLocks noChangeArrowheads="1"/>
          </p:cNvSpPr>
          <p:nvPr userDrawn="1"/>
        </p:nvSpPr>
        <p:spPr bwMode="auto">
          <a:xfrm>
            <a:off x="-2117" y="1"/>
            <a:ext cx="12194117" cy="142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solidFill>
                <a:srgbClr val="BB0000"/>
              </a:solidFill>
              <a:latin typeface="Arial" panose="020B0604020202020204" pitchFamily="34" charset="0"/>
            </a:endParaRPr>
          </a:p>
        </p:txBody>
      </p:sp>
      <p:sp>
        <p:nvSpPr>
          <p:cNvPr id="4" name="Rectangle 8">
            <a:extLst>
              <a:ext uri="{FF2B5EF4-FFF2-40B4-BE49-F238E27FC236}">
                <a16:creationId xmlns:a16="http://schemas.microsoft.com/office/drawing/2014/main" id="{A97C7CDF-06D1-6B91-84C0-CCA300DDE1DE}"/>
              </a:ext>
            </a:extLst>
          </p:cNvPr>
          <p:cNvSpPr>
            <a:spLocks noChangeArrowheads="1"/>
          </p:cNvSpPr>
          <p:nvPr userDrawn="1"/>
        </p:nvSpPr>
        <p:spPr bwMode="auto">
          <a:xfrm>
            <a:off x="-2117" y="6716714"/>
            <a:ext cx="12194117" cy="142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solidFill>
                <a:srgbClr val="BB0000"/>
              </a:solidFill>
              <a:latin typeface="Arial" panose="020B0604020202020204" pitchFamily="34" charset="0"/>
            </a:endParaRPr>
          </a:p>
        </p:txBody>
      </p:sp>
      <p:sp>
        <p:nvSpPr>
          <p:cNvPr id="5" name="Slide Number Placeholder 44">
            <a:extLst>
              <a:ext uri="{FF2B5EF4-FFF2-40B4-BE49-F238E27FC236}">
                <a16:creationId xmlns:a16="http://schemas.microsoft.com/office/drawing/2014/main" id="{A6D3CF7C-5A62-369C-942C-AABE139C884C}"/>
              </a:ext>
            </a:extLst>
          </p:cNvPr>
          <p:cNvSpPr>
            <a:spLocks noGrp="1"/>
          </p:cNvSpPr>
          <p:nvPr>
            <p:ph type="sldNum" sz="quarter" idx="10"/>
          </p:nvPr>
        </p:nvSpPr>
        <p:spPr/>
        <p:txBody>
          <a:bodyPr/>
          <a:lstStyle>
            <a:lvl1pPr eaLnBrk="0" hangingPunct="0">
              <a:defRPr/>
            </a:lvl1pPr>
          </a:lstStyle>
          <a:p>
            <a:pPr>
              <a:defRPr/>
            </a:pPr>
            <a:fld id="{F4D012AB-13B7-4A44-9C8A-1CF54D1601C8}" type="slidenum">
              <a:rPr lang="en-US" altLang="en-US"/>
              <a:pPr>
                <a:defRPr/>
              </a:pPr>
              <a:t>‹#›</a:t>
            </a:fld>
            <a:endParaRPr lang="en-US" altLang="en-US"/>
          </a:p>
        </p:txBody>
      </p:sp>
    </p:spTree>
    <p:extLst>
      <p:ext uri="{BB962C8B-B14F-4D97-AF65-F5344CB8AC3E}">
        <p14:creationId xmlns:p14="http://schemas.microsoft.com/office/powerpoint/2010/main" val="38538704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 No Leaves, No Logo">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B2CC7C44-19D6-BB6E-E3D5-ADE1A8745FE8}"/>
              </a:ext>
            </a:extLst>
          </p:cNvPr>
          <p:cNvSpPr>
            <a:spLocks noChangeArrowheads="1"/>
          </p:cNvSpPr>
          <p:nvPr userDrawn="1"/>
        </p:nvSpPr>
        <p:spPr bwMode="auto">
          <a:xfrm>
            <a:off x="-2117" y="1"/>
            <a:ext cx="12194117" cy="142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solidFill>
                <a:srgbClr val="BB0000"/>
              </a:solidFill>
              <a:latin typeface="Arial" panose="020B0604020202020204" pitchFamily="34" charset="0"/>
            </a:endParaRPr>
          </a:p>
        </p:txBody>
      </p:sp>
      <p:sp>
        <p:nvSpPr>
          <p:cNvPr id="3" name="Rectangle 8">
            <a:extLst>
              <a:ext uri="{FF2B5EF4-FFF2-40B4-BE49-F238E27FC236}">
                <a16:creationId xmlns:a16="http://schemas.microsoft.com/office/drawing/2014/main" id="{7A7F65D8-D3CA-FEF7-F4EC-744312EF5431}"/>
              </a:ext>
            </a:extLst>
          </p:cNvPr>
          <p:cNvSpPr>
            <a:spLocks noChangeArrowheads="1"/>
          </p:cNvSpPr>
          <p:nvPr userDrawn="1"/>
        </p:nvSpPr>
        <p:spPr bwMode="auto">
          <a:xfrm>
            <a:off x="-2117" y="6716714"/>
            <a:ext cx="12194117" cy="142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solidFill>
                <a:srgbClr val="BB0000"/>
              </a:solidFill>
              <a:latin typeface="Arial" panose="020B0604020202020204" pitchFamily="34" charset="0"/>
            </a:endParaRPr>
          </a:p>
        </p:txBody>
      </p:sp>
      <p:sp>
        <p:nvSpPr>
          <p:cNvPr id="4" name="Slide Number Placeholder 44">
            <a:extLst>
              <a:ext uri="{FF2B5EF4-FFF2-40B4-BE49-F238E27FC236}">
                <a16:creationId xmlns:a16="http://schemas.microsoft.com/office/drawing/2014/main" id="{07ED61B0-E5A8-24D5-8460-555B34953D66}"/>
              </a:ext>
            </a:extLst>
          </p:cNvPr>
          <p:cNvSpPr>
            <a:spLocks noGrp="1"/>
          </p:cNvSpPr>
          <p:nvPr>
            <p:ph type="sldNum" sz="quarter" idx="10"/>
          </p:nvPr>
        </p:nvSpPr>
        <p:spPr/>
        <p:txBody>
          <a:bodyPr/>
          <a:lstStyle>
            <a:lvl1pPr eaLnBrk="0" hangingPunct="0">
              <a:defRPr/>
            </a:lvl1pPr>
          </a:lstStyle>
          <a:p>
            <a:pPr>
              <a:defRPr/>
            </a:pPr>
            <a:fld id="{AD38B0D5-0234-3847-B896-1EA2B3F7B57C}" type="slidenum">
              <a:rPr lang="en-US" altLang="en-US"/>
              <a:pPr>
                <a:defRPr/>
              </a:pPr>
              <a:t>‹#›</a:t>
            </a:fld>
            <a:endParaRPr lang="en-US" altLang="en-US"/>
          </a:p>
        </p:txBody>
      </p:sp>
    </p:spTree>
    <p:extLst>
      <p:ext uri="{BB962C8B-B14F-4D97-AF65-F5344CB8AC3E}">
        <p14:creationId xmlns:p14="http://schemas.microsoft.com/office/powerpoint/2010/main" val="468064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 Box Title">
    <p:spTree>
      <p:nvGrpSpPr>
        <p:cNvPr id="1" name=""/>
        <p:cNvGrpSpPr/>
        <p:nvPr/>
      </p:nvGrpSpPr>
      <p:grpSpPr>
        <a:xfrm>
          <a:off x="0" y="0"/>
          <a:ext cx="0" cy="0"/>
          <a:chOff x="0" y="0"/>
          <a:chExt cx="0" cy="0"/>
        </a:xfrm>
      </p:grpSpPr>
      <p:sp>
        <p:nvSpPr>
          <p:cNvPr id="14" name="Text Placeholder 13"/>
          <p:cNvSpPr>
            <a:spLocks noGrp="1"/>
          </p:cNvSpPr>
          <p:nvPr>
            <p:ph type="body" sz="quarter" idx="11"/>
          </p:nvPr>
        </p:nvSpPr>
        <p:spPr>
          <a:xfrm>
            <a:off x="5029202" y="869952"/>
            <a:ext cx="6587065" cy="4721225"/>
          </a:xfrm>
          <a:prstGeom prst="rect">
            <a:avLst/>
          </a:prstGeom>
        </p:spPr>
        <p:txBody>
          <a:bodyPr/>
          <a:lstStyle>
            <a:lvl1pPr>
              <a:spcBef>
                <a:spcPts val="1800"/>
              </a:spcBef>
              <a:defRPr sz="2400"/>
            </a:lvl1pPr>
            <a:lvl2pPr>
              <a:spcBef>
                <a:spcPts val="600"/>
              </a:spcBef>
              <a:defRPr sz="2400"/>
            </a:lvl2pPr>
            <a:lvl3pPr>
              <a:spcBef>
                <a:spcPts val="600"/>
              </a:spcBef>
              <a:defRPr sz="22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43"/>
          <p:cNvSpPr>
            <a:spLocks noGrp="1"/>
          </p:cNvSpPr>
          <p:nvPr>
            <p:ph type="title"/>
          </p:nvPr>
        </p:nvSpPr>
        <p:spPr>
          <a:xfrm>
            <a:off x="571500" y="732528"/>
            <a:ext cx="4241800" cy="1734219"/>
          </a:xfrm>
          <a:prstGeom prst="rect">
            <a:avLst/>
          </a:prstGeom>
          <a:solidFill>
            <a:schemeClr val="accent1"/>
          </a:solidFill>
          <a:ln w="9525">
            <a:noFill/>
            <a:miter lim="800000"/>
            <a:headEnd/>
            <a:tailEnd/>
          </a:ln>
        </p:spPr>
        <p:txBody>
          <a:bodyPr tIns="91440" bIns="91440" anchor="t">
            <a:noAutofit/>
          </a:bodyPr>
          <a:lstStyle>
            <a:lvl1pPr marL="0" algn="r" defTabSz="914400" rtl="0" eaLnBrk="1" latinLnBrk="0" hangingPunct="1">
              <a:lnSpc>
                <a:spcPct val="85000"/>
              </a:lnSpc>
              <a:defRPr lang="en-US" sz="3400" b="1" kern="1200" dirty="0">
                <a:ln w="3175" cmpd="sng">
                  <a:noFill/>
                  <a:prstDash val="solid"/>
                </a:ln>
                <a:solidFill>
                  <a:schemeClr val="bg1"/>
                </a:solidFill>
                <a:effectLst/>
                <a:latin typeface="+mn-lt"/>
                <a:ea typeface="+mn-ea"/>
                <a:cs typeface="+mn-cs"/>
              </a:defRPr>
            </a:lvl1pPr>
          </a:lstStyle>
          <a:p>
            <a:r>
              <a:rPr lang="en-US" dirty="0"/>
              <a:t>Click to edit Master title style</a:t>
            </a:r>
          </a:p>
        </p:txBody>
      </p:sp>
      <p:sp>
        <p:nvSpPr>
          <p:cNvPr id="2" name="Slide Number Placeholder 44">
            <a:extLst>
              <a:ext uri="{FF2B5EF4-FFF2-40B4-BE49-F238E27FC236}">
                <a16:creationId xmlns:a16="http://schemas.microsoft.com/office/drawing/2014/main" id="{DDC0A2DF-4675-B83D-DE86-156751975A56}"/>
              </a:ext>
            </a:extLst>
          </p:cNvPr>
          <p:cNvSpPr>
            <a:spLocks noGrp="1"/>
          </p:cNvSpPr>
          <p:nvPr>
            <p:ph type="sldNum" sz="quarter" idx="12"/>
          </p:nvPr>
        </p:nvSpPr>
        <p:spPr/>
        <p:txBody>
          <a:bodyPr/>
          <a:lstStyle>
            <a:lvl1pPr eaLnBrk="0" hangingPunct="0">
              <a:defRPr/>
            </a:lvl1pPr>
          </a:lstStyle>
          <a:p>
            <a:pPr>
              <a:defRPr/>
            </a:pPr>
            <a:fld id="{F8F5CA55-688C-7F46-AC16-A63E7319FB36}" type="slidenum">
              <a:rPr lang="en-US" altLang="en-US"/>
              <a:pPr>
                <a:defRPr/>
              </a:pPr>
              <a:t>‹#›</a:t>
            </a:fld>
            <a:endParaRPr lang="en-US" altLang="en-US"/>
          </a:p>
        </p:txBody>
      </p:sp>
    </p:spTree>
    <p:extLst>
      <p:ext uri="{BB962C8B-B14F-4D97-AF65-F5344CB8AC3E}">
        <p14:creationId xmlns:p14="http://schemas.microsoft.com/office/powerpoint/2010/main" val="23724461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alf Content, Photo Right">
    <p:spTree>
      <p:nvGrpSpPr>
        <p:cNvPr id="1" name=""/>
        <p:cNvGrpSpPr/>
        <p:nvPr/>
      </p:nvGrpSpPr>
      <p:grpSpPr>
        <a:xfrm>
          <a:off x="0" y="0"/>
          <a:ext cx="0" cy="0"/>
          <a:chOff x="0" y="0"/>
          <a:chExt cx="0" cy="0"/>
        </a:xfrm>
      </p:grpSpPr>
      <p:sp>
        <p:nvSpPr>
          <p:cNvPr id="8" name="Title Placeholder 43"/>
          <p:cNvSpPr>
            <a:spLocks noGrp="1"/>
          </p:cNvSpPr>
          <p:nvPr>
            <p:ph type="title"/>
          </p:nvPr>
        </p:nvSpPr>
        <p:spPr>
          <a:xfrm>
            <a:off x="609601" y="258283"/>
            <a:ext cx="5302103" cy="831682"/>
          </a:xfrm>
          <a:prstGeom prst="rect">
            <a:avLst/>
          </a:prstGeom>
        </p:spPr>
        <p:txBody>
          <a:bodyPr rtlCol="0" anchor="t">
            <a:normAutofit/>
          </a:bodyPr>
          <a:lstStyle/>
          <a:p>
            <a:r>
              <a:rPr lang="en-US" dirty="0"/>
              <a:t>Click to edit Master title style</a:t>
            </a:r>
          </a:p>
        </p:txBody>
      </p:sp>
      <p:sp>
        <p:nvSpPr>
          <p:cNvPr id="14" name="Text Placeholder 13"/>
          <p:cNvSpPr>
            <a:spLocks noGrp="1"/>
          </p:cNvSpPr>
          <p:nvPr>
            <p:ph type="body" sz="quarter" idx="11"/>
          </p:nvPr>
        </p:nvSpPr>
        <p:spPr>
          <a:xfrm>
            <a:off x="641351" y="1258214"/>
            <a:ext cx="5265349" cy="5179162"/>
          </a:xfrm>
          <a:prstGeom prst="rect">
            <a:avLst/>
          </a:prstGeom>
        </p:spPr>
        <p:txBody>
          <a:bodyPr/>
          <a:lstStyle>
            <a:lvl1pPr>
              <a:spcBef>
                <a:spcPts val="1800"/>
              </a:spcBef>
              <a:defRPr sz="2600"/>
            </a:lvl1pPr>
            <a:lvl2pPr>
              <a:spcBef>
                <a:spcPts val="600"/>
              </a:spcBef>
              <a:defRPr sz="2400"/>
            </a:lvl2pPr>
            <a:lvl3pPr>
              <a:spcBef>
                <a:spcPts val="600"/>
              </a:spcBef>
              <a:defRPr sz="22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44">
            <a:extLst>
              <a:ext uri="{FF2B5EF4-FFF2-40B4-BE49-F238E27FC236}">
                <a16:creationId xmlns:a16="http://schemas.microsoft.com/office/drawing/2014/main" id="{D86A241A-FBF5-FDA3-85C3-3DB37862A4AC}"/>
              </a:ext>
            </a:extLst>
          </p:cNvPr>
          <p:cNvSpPr>
            <a:spLocks noGrp="1"/>
          </p:cNvSpPr>
          <p:nvPr>
            <p:ph type="sldNum" sz="quarter" idx="12"/>
          </p:nvPr>
        </p:nvSpPr>
        <p:spPr/>
        <p:txBody>
          <a:bodyPr/>
          <a:lstStyle>
            <a:lvl1pPr eaLnBrk="0" hangingPunct="0">
              <a:defRPr/>
            </a:lvl1pPr>
          </a:lstStyle>
          <a:p>
            <a:pPr>
              <a:defRPr/>
            </a:pPr>
            <a:fld id="{1A1B5B37-14B6-1A46-85D8-89F0E5AA40B7}" type="slidenum">
              <a:rPr lang="en-US" altLang="en-US"/>
              <a:pPr>
                <a:defRPr/>
              </a:pPr>
              <a:t>‹#›</a:t>
            </a:fld>
            <a:endParaRPr lang="en-US" altLang="en-US"/>
          </a:p>
        </p:txBody>
      </p:sp>
    </p:spTree>
    <p:extLst>
      <p:ext uri="{BB962C8B-B14F-4D97-AF65-F5344CB8AC3E}">
        <p14:creationId xmlns:p14="http://schemas.microsoft.com/office/powerpoint/2010/main" val="300116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646234"/>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21"/>
            <a:ext cx="10363200" cy="1500187"/>
          </a:xfrm>
          <a:prstGeom prst="rect">
            <a:avLst/>
          </a:prstGeom>
        </p:spPr>
        <p:txBody>
          <a:bodyPr lIns="91340" tIns="45672" rIns="91340" bIns="45672" anchor="b"/>
          <a:lstStyle>
            <a:lvl1pPr marL="0" indent="0">
              <a:buNone/>
              <a:defRPr sz="2000"/>
            </a:lvl1pPr>
            <a:lvl2pPr marL="456725" indent="0">
              <a:buNone/>
              <a:defRPr sz="1800"/>
            </a:lvl2pPr>
            <a:lvl3pPr marL="913453" indent="0">
              <a:buNone/>
              <a:defRPr sz="1600"/>
            </a:lvl3pPr>
            <a:lvl4pPr marL="1370180" indent="0">
              <a:buNone/>
              <a:defRPr sz="1400"/>
            </a:lvl4pPr>
            <a:lvl5pPr marL="1826905" indent="0">
              <a:buNone/>
              <a:defRPr sz="1400"/>
            </a:lvl5pPr>
            <a:lvl6pPr marL="2283632" indent="0">
              <a:buNone/>
              <a:defRPr sz="1400"/>
            </a:lvl6pPr>
            <a:lvl7pPr marL="2740358" indent="0">
              <a:buNone/>
              <a:defRPr sz="1400"/>
            </a:lvl7pPr>
            <a:lvl8pPr marL="3197080" indent="0">
              <a:buNone/>
              <a:defRPr sz="1400"/>
            </a:lvl8pPr>
            <a:lvl9pPr marL="3653809" indent="0">
              <a:buNone/>
              <a:defRPr sz="1400"/>
            </a:lvl9pPr>
          </a:lstStyle>
          <a:p>
            <a:pPr lvl="0"/>
            <a:r>
              <a:rPr lang="en-US"/>
              <a:t>Click to edit Master text styles</a:t>
            </a:r>
          </a:p>
        </p:txBody>
      </p:sp>
    </p:spTree>
    <p:extLst>
      <p:ext uri="{BB962C8B-B14F-4D97-AF65-F5344CB8AC3E}">
        <p14:creationId xmlns:p14="http://schemas.microsoft.com/office/powerpoint/2010/main" val="144190374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alf Content, Photo Left">
    <p:spTree>
      <p:nvGrpSpPr>
        <p:cNvPr id="1" name=""/>
        <p:cNvGrpSpPr/>
        <p:nvPr/>
      </p:nvGrpSpPr>
      <p:grpSpPr>
        <a:xfrm>
          <a:off x="0" y="0"/>
          <a:ext cx="0" cy="0"/>
          <a:chOff x="0" y="0"/>
          <a:chExt cx="0" cy="0"/>
        </a:xfrm>
      </p:grpSpPr>
      <p:sp>
        <p:nvSpPr>
          <p:cNvPr id="8" name="Title Placeholder 43"/>
          <p:cNvSpPr>
            <a:spLocks noGrp="1"/>
          </p:cNvSpPr>
          <p:nvPr>
            <p:ph type="title"/>
          </p:nvPr>
        </p:nvSpPr>
        <p:spPr>
          <a:xfrm>
            <a:off x="6521765" y="258283"/>
            <a:ext cx="5280083" cy="831682"/>
          </a:xfrm>
          <a:prstGeom prst="rect">
            <a:avLst/>
          </a:prstGeom>
        </p:spPr>
        <p:txBody>
          <a:bodyPr rtlCol="0" anchor="t">
            <a:normAutofit/>
          </a:bodyPr>
          <a:lstStyle/>
          <a:p>
            <a:r>
              <a:rPr lang="en-US" dirty="0"/>
              <a:t>Click to edit Master title style</a:t>
            </a:r>
          </a:p>
        </p:txBody>
      </p:sp>
      <p:sp>
        <p:nvSpPr>
          <p:cNvPr id="14" name="Text Placeholder 13"/>
          <p:cNvSpPr>
            <a:spLocks noGrp="1"/>
          </p:cNvSpPr>
          <p:nvPr>
            <p:ph type="body" sz="quarter" idx="11"/>
          </p:nvPr>
        </p:nvSpPr>
        <p:spPr>
          <a:xfrm>
            <a:off x="6549669" y="1241990"/>
            <a:ext cx="5243481" cy="4935526"/>
          </a:xfrm>
          <a:prstGeom prst="rect">
            <a:avLst/>
          </a:prstGeom>
        </p:spPr>
        <p:txBody>
          <a:bodyPr/>
          <a:lstStyle>
            <a:lvl1pPr>
              <a:spcBef>
                <a:spcPts val="1800"/>
              </a:spcBef>
              <a:defRPr sz="2600"/>
            </a:lvl1pPr>
            <a:lvl2pPr>
              <a:spcBef>
                <a:spcPts val="600"/>
              </a:spcBef>
              <a:defRPr sz="2400"/>
            </a:lvl2pPr>
            <a:lvl3pPr>
              <a:spcBef>
                <a:spcPts val="600"/>
              </a:spcBef>
              <a:defRPr sz="22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44">
            <a:extLst>
              <a:ext uri="{FF2B5EF4-FFF2-40B4-BE49-F238E27FC236}">
                <a16:creationId xmlns:a16="http://schemas.microsoft.com/office/drawing/2014/main" id="{633FE9B2-BB0F-833D-92BB-F7958684DE17}"/>
              </a:ext>
            </a:extLst>
          </p:cNvPr>
          <p:cNvSpPr>
            <a:spLocks noGrp="1"/>
          </p:cNvSpPr>
          <p:nvPr>
            <p:ph type="sldNum" sz="quarter" idx="12"/>
          </p:nvPr>
        </p:nvSpPr>
        <p:spPr/>
        <p:txBody>
          <a:bodyPr/>
          <a:lstStyle>
            <a:lvl1pPr eaLnBrk="0" hangingPunct="0">
              <a:defRPr/>
            </a:lvl1pPr>
          </a:lstStyle>
          <a:p>
            <a:pPr>
              <a:defRPr/>
            </a:pPr>
            <a:fld id="{39A5AB00-20EC-5F48-9BCD-362B32347B35}" type="slidenum">
              <a:rPr lang="en-US" altLang="en-US"/>
              <a:pPr>
                <a:defRPr/>
              </a:pPr>
              <a:t>‹#›</a:t>
            </a:fld>
            <a:endParaRPr lang="en-US" altLang="en-US"/>
          </a:p>
        </p:txBody>
      </p:sp>
    </p:spTree>
    <p:extLst>
      <p:ext uri="{BB962C8B-B14F-4D97-AF65-F5344CB8AC3E}">
        <p14:creationId xmlns:p14="http://schemas.microsoft.com/office/powerpoint/2010/main" val="19243243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alf Content, Photo Top">
    <p:spTree>
      <p:nvGrpSpPr>
        <p:cNvPr id="1" name=""/>
        <p:cNvGrpSpPr/>
        <p:nvPr/>
      </p:nvGrpSpPr>
      <p:grpSpPr>
        <a:xfrm>
          <a:off x="0" y="0"/>
          <a:ext cx="0" cy="0"/>
          <a:chOff x="0" y="0"/>
          <a:chExt cx="0" cy="0"/>
        </a:xfrm>
      </p:grpSpPr>
      <p:sp>
        <p:nvSpPr>
          <p:cNvPr id="8" name="Title Placeholder 43"/>
          <p:cNvSpPr>
            <a:spLocks noGrp="1"/>
          </p:cNvSpPr>
          <p:nvPr>
            <p:ph type="title"/>
          </p:nvPr>
        </p:nvSpPr>
        <p:spPr>
          <a:xfrm>
            <a:off x="609600" y="4149969"/>
            <a:ext cx="3685736" cy="1740468"/>
          </a:xfrm>
          <a:prstGeom prst="rect">
            <a:avLst/>
          </a:prstGeom>
        </p:spPr>
        <p:txBody>
          <a:bodyPr rtlCol="0" anchor="t">
            <a:normAutofit/>
          </a:bodyPr>
          <a:lstStyle/>
          <a:p>
            <a:r>
              <a:rPr lang="en-US" dirty="0"/>
              <a:t>Click to edit Master title style</a:t>
            </a:r>
          </a:p>
        </p:txBody>
      </p:sp>
      <p:sp>
        <p:nvSpPr>
          <p:cNvPr id="14" name="Text Placeholder 13"/>
          <p:cNvSpPr>
            <a:spLocks noGrp="1"/>
          </p:cNvSpPr>
          <p:nvPr>
            <p:ph type="body" sz="quarter" idx="11"/>
          </p:nvPr>
        </p:nvSpPr>
        <p:spPr>
          <a:xfrm>
            <a:off x="4557933" y="4149971"/>
            <a:ext cx="7058335" cy="2195543"/>
          </a:xfrm>
          <a:prstGeom prst="rect">
            <a:avLst/>
          </a:prstGeom>
        </p:spPr>
        <p:txBody>
          <a:bodyPr/>
          <a:lstStyle>
            <a:lvl1pPr>
              <a:spcBef>
                <a:spcPts val="1800"/>
              </a:spcBef>
              <a:defRPr sz="2600"/>
            </a:lvl1pPr>
            <a:lvl2pPr>
              <a:spcBef>
                <a:spcPts val="600"/>
              </a:spcBef>
              <a:defRPr sz="2400"/>
            </a:lvl2pPr>
            <a:lvl3pPr>
              <a:spcBef>
                <a:spcPts val="600"/>
              </a:spcBef>
              <a:defRPr sz="22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44">
            <a:extLst>
              <a:ext uri="{FF2B5EF4-FFF2-40B4-BE49-F238E27FC236}">
                <a16:creationId xmlns:a16="http://schemas.microsoft.com/office/drawing/2014/main" id="{FC9E56ED-78AD-F843-C7DE-ACF879F5D5A3}"/>
              </a:ext>
            </a:extLst>
          </p:cNvPr>
          <p:cNvSpPr>
            <a:spLocks noGrp="1"/>
          </p:cNvSpPr>
          <p:nvPr>
            <p:ph type="sldNum" sz="quarter" idx="12"/>
          </p:nvPr>
        </p:nvSpPr>
        <p:spPr/>
        <p:txBody>
          <a:bodyPr/>
          <a:lstStyle>
            <a:lvl1pPr eaLnBrk="0" hangingPunct="0">
              <a:defRPr/>
            </a:lvl1pPr>
          </a:lstStyle>
          <a:p>
            <a:pPr>
              <a:defRPr/>
            </a:pPr>
            <a:fld id="{9D592C15-6A6D-3543-A79E-AFDEC1E4E8BE}" type="slidenum">
              <a:rPr lang="en-US" altLang="en-US"/>
              <a:pPr>
                <a:defRPr/>
              </a:pPr>
              <a:t>‹#›</a:t>
            </a:fld>
            <a:endParaRPr lang="en-US" altLang="en-US"/>
          </a:p>
        </p:txBody>
      </p:sp>
    </p:spTree>
    <p:extLst>
      <p:ext uri="{BB962C8B-B14F-4D97-AF65-F5344CB8AC3E}">
        <p14:creationId xmlns:p14="http://schemas.microsoft.com/office/powerpoint/2010/main" val="6320026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1D58B4C-1BFB-0480-2C53-20AAE82FC660}"/>
              </a:ext>
            </a:extLst>
          </p:cNvPr>
          <p:cNvSpPr>
            <a:spLocks noGrp="1"/>
          </p:cNvSpPr>
          <p:nvPr>
            <p:ph type="dt" sz="half" idx="10"/>
          </p:nvPr>
        </p:nvSpPr>
        <p:spPr/>
        <p:txBody>
          <a:bodyPr/>
          <a:lstStyle>
            <a:lvl1pPr eaLnBrk="0" hangingPunct="0">
              <a:defRPr/>
            </a:lvl1pPr>
          </a:lstStyle>
          <a:p>
            <a:pPr>
              <a:defRPr/>
            </a:pPr>
            <a:fld id="{50355C65-A8E9-124C-A21A-EABD4E91E724}" type="datetimeFigureOut">
              <a:rPr lang="en-US" altLang="en-US"/>
              <a:pPr>
                <a:defRPr/>
              </a:pPr>
              <a:t>11/8/2025</a:t>
            </a:fld>
            <a:endParaRPr lang="en-US" altLang="en-US"/>
          </a:p>
        </p:txBody>
      </p:sp>
      <p:sp>
        <p:nvSpPr>
          <p:cNvPr id="5" name="Footer Placeholder 4">
            <a:extLst>
              <a:ext uri="{FF2B5EF4-FFF2-40B4-BE49-F238E27FC236}">
                <a16:creationId xmlns:a16="http://schemas.microsoft.com/office/drawing/2014/main" id="{0335DBFE-F672-B22E-DCE4-49D011C7CE11}"/>
              </a:ext>
            </a:extLst>
          </p:cNvPr>
          <p:cNvSpPr>
            <a:spLocks noGrp="1"/>
          </p:cNvSpPr>
          <p:nvPr>
            <p:ph type="ftr" sz="quarter" idx="11"/>
          </p:nvPr>
        </p:nvSpPr>
        <p:spPr>
          <a:xfrm>
            <a:off x="4165600" y="6356351"/>
            <a:ext cx="3860800" cy="365125"/>
          </a:xfrm>
          <a:prstGeom prst="rect">
            <a:avLst/>
          </a:prstGeom>
        </p:spPr>
        <p:txBody>
          <a:bodyPr/>
          <a:lstStyle>
            <a:lvl1pPr eaLnBrk="1" hangingPunct="1">
              <a:defRPr sz="1800">
                <a:solidFill>
                  <a:srgbClr val="000000"/>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78A82CA7-2427-D662-3A87-CEE44D0B2DC3}"/>
              </a:ext>
            </a:extLst>
          </p:cNvPr>
          <p:cNvSpPr>
            <a:spLocks noGrp="1"/>
          </p:cNvSpPr>
          <p:nvPr>
            <p:ph type="sldNum" sz="quarter" idx="12"/>
          </p:nvPr>
        </p:nvSpPr>
        <p:spPr/>
        <p:txBody>
          <a:bodyPr/>
          <a:lstStyle>
            <a:lvl1pPr eaLnBrk="0" hangingPunct="0">
              <a:defRPr/>
            </a:lvl1pPr>
          </a:lstStyle>
          <a:p>
            <a:pPr>
              <a:defRPr/>
            </a:pPr>
            <a:fld id="{62B0BBE1-B1E9-0E4C-AE39-90C25CA00FCA}" type="slidenum">
              <a:rPr lang="en-US" altLang="en-US"/>
              <a:pPr>
                <a:defRPr/>
              </a:pPr>
              <a:t>‹#›</a:t>
            </a:fld>
            <a:endParaRPr lang="en-US" altLang="en-US"/>
          </a:p>
        </p:txBody>
      </p:sp>
    </p:spTree>
    <p:extLst>
      <p:ext uri="{BB962C8B-B14F-4D97-AF65-F5344CB8AC3E}">
        <p14:creationId xmlns:p14="http://schemas.microsoft.com/office/powerpoint/2010/main" val="37502710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rporate Title Hoz Ban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97CAC64-739E-3259-7E6F-3A4A1E9F4C1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a:extLst>
              <a:ext uri="{FF2B5EF4-FFF2-40B4-BE49-F238E27FC236}">
                <a16:creationId xmlns:a16="http://schemas.microsoft.com/office/drawing/2014/main" id="{C968C733-83DD-FA31-3099-78D44538324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68800" y="6073776"/>
            <a:ext cx="34544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itle 41"/>
          <p:cNvSpPr>
            <a:spLocks noGrp="1"/>
          </p:cNvSpPr>
          <p:nvPr>
            <p:ph type="title"/>
          </p:nvPr>
        </p:nvSpPr>
        <p:spPr>
          <a:xfrm>
            <a:off x="1901373" y="3429000"/>
            <a:ext cx="8447315" cy="920558"/>
          </a:xfrm>
          <a:prstGeom prst="rect">
            <a:avLst/>
          </a:prstGeom>
        </p:spPr>
        <p:txBody>
          <a:bodyPr anchor="b">
            <a:noAutofit/>
          </a:bodyPr>
          <a:lstStyle>
            <a:lvl1pPr algn="ctr">
              <a:defRPr sz="2800">
                <a:solidFill>
                  <a:schemeClr val="accent1"/>
                </a:solidFill>
              </a:defRPr>
            </a:lvl1pPr>
          </a:lstStyle>
          <a:p>
            <a:r>
              <a:rPr lang="en-US" dirty="0"/>
              <a:t>Click to edit Master title style</a:t>
            </a:r>
          </a:p>
        </p:txBody>
      </p:sp>
      <p:sp>
        <p:nvSpPr>
          <p:cNvPr id="53" name="Rectangle 4"/>
          <p:cNvSpPr>
            <a:spLocks noGrp="1" noChangeArrowheads="1"/>
          </p:cNvSpPr>
          <p:nvPr>
            <p:ph type="subTitle" idx="1"/>
          </p:nvPr>
        </p:nvSpPr>
        <p:spPr>
          <a:xfrm>
            <a:off x="3539713" y="4362093"/>
            <a:ext cx="5170632" cy="428625"/>
          </a:xfrm>
          <a:prstGeom prst="rect">
            <a:avLst/>
          </a:prstGeom>
        </p:spPr>
        <p:txBody>
          <a:bodyPr>
            <a:noAutofit/>
          </a:bodyPr>
          <a:lstStyle>
            <a:lvl1pPr marL="0" indent="0" algn="ctr">
              <a:lnSpc>
                <a:spcPct val="85000"/>
              </a:lnSpc>
              <a:spcBef>
                <a:spcPct val="0"/>
              </a:spcBef>
              <a:buFont typeface="Wingdings" pitchFamily="2" charset="2"/>
              <a:buNone/>
              <a:defRPr sz="2000"/>
            </a:lvl1pPr>
          </a:lstStyle>
          <a:p>
            <a:r>
              <a:rPr lang="en-US" dirty="0"/>
              <a:t>Click to edit Master subtitle style</a:t>
            </a:r>
          </a:p>
        </p:txBody>
      </p:sp>
    </p:spTree>
    <p:extLst>
      <p:ext uri="{BB962C8B-B14F-4D97-AF65-F5344CB8AC3E}">
        <p14:creationId xmlns:p14="http://schemas.microsoft.com/office/powerpoint/2010/main" val="12268853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rportate Title Ver Ban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1803F72-E096-738D-A004-24BCC590829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5778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a:extLst>
              <a:ext uri="{FF2B5EF4-FFF2-40B4-BE49-F238E27FC236}">
                <a16:creationId xmlns:a16="http://schemas.microsoft.com/office/drawing/2014/main" id="{AA013F37-0144-4BBD-6A81-75FDE164057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75084" y="6073776"/>
            <a:ext cx="34544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itle 41"/>
          <p:cNvSpPr>
            <a:spLocks noGrp="1"/>
          </p:cNvSpPr>
          <p:nvPr>
            <p:ph type="title"/>
          </p:nvPr>
        </p:nvSpPr>
        <p:spPr>
          <a:xfrm>
            <a:off x="5718628" y="729348"/>
            <a:ext cx="5965373" cy="920558"/>
          </a:xfrm>
          <a:prstGeom prst="rect">
            <a:avLst/>
          </a:prstGeom>
        </p:spPr>
        <p:txBody>
          <a:bodyPr anchor="b">
            <a:noAutofit/>
          </a:bodyPr>
          <a:lstStyle>
            <a:lvl1pPr>
              <a:defRPr sz="2800"/>
            </a:lvl1pPr>
          </a:lstStyle>
          <a:p>
            <a:r>
              <a:rPr lang="en-US" dirty="0"/>
              <a:t>Click to edit Master title style</a:t>
            </a:r>
          </a:p>
        </p:txBody>
      </p:sp>
      <p:sp>
        <p:nvSpPr>
          <p:cNvPr id="53" name="Rectangle 4"/>
          <p:cNvSpPr>
            <a:spLocks noGrp="1" noChangeArrowheads="1"/>
          </p:cNvSpPr>
          <p:nvPr>
            <p:ph type="subTitle" idx="1"/>
          </p:nvPr>
        </p:nvSpPr>
        <p:spPr>
          <a:xfrm>
            <a:off x="5718627" y="1681248"/>
            <a:ext cx="5170632" cy="428625"/>
          </a:xfrm>
          <a:prstGeom prst="rect">
            <a:avLst/>
          </a:prstGeom>
        </p:spPr>
        <p:txBody>
          <a:bodyPr>
            <a:noAutofit/>
          </a:bodyPr>
          <a:lstStyle>
            <a:lvl1pPr marL="0" indent="0" algn="l">
              <a:lnSpc>
                <a:spcPct val="85000"/>
              </a:lnSpc>
              <a:spcBef>
                <a:spcPct val="0"/>
              </a:spcBef>
              <a:buFont typeface="Wingdings" pitchFamily="2" charset="2"/>
              <a:buNone/>
              <a:defRPr sz="2000"/>
            </a:lvl1pPr>
          </a:lstStyle>
          <a:p>
            <a:r>
              <a:rPr lang="en-US" dirty="0"/>
              <a:t>Click to edit Master subtitle style</a:t>
            </a:r>
          </a:p>
        </p:txBody>
      </p:sp>
    </p:spTree>
    <p:extLst>
      <p:ext uri="{BB962C8B-B14F-4D97-AF65-F5344CB8AC3E}">
        <p14:creationId xmlns:p14="http://schemas.microsoft.com/office/powerpoint/2010/main" val="9124819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rporate Agenda 2">
    <p:spTree>
      <p:nvGrpSpPr>
        <p:cNvPr id="1" name=""/>
        <p:cNvGrpSpPr/>
        <p:nvPr/>
      </p:nvGrpSpPr>
      <p:grpSpPr>
        <a:xfrm>
          <a:off x="0" y="0"/>
          <a:ext cx="0" cy="0"/>
          <a:chOff x="0" y="0"/>
          <a:chExt cx="0" cy="0"/>
        </a:xfrm>
      </p:grpSpPr>
      <p:sp>
        <p:nvSpPr>
          <p:cNvPr id="6" name="Title 5"/>
          <p:cNvSpPr>
            <a:spLocks noGrp="1"/>
          </p:cNvSpPr>
          <p:nvPr>
            <p:ph type="title"/>
          </p:nvPr>
        </p:nvSpPr>
        <p:spPr>
          <a:xfrm>
            <a:off x="1219200" y="920191"/>
            <a:ext cx="2750248" cy="2918162"/>
          </a:xfrm>
        </p:spPr>
        <p:txBody>
          <a:bodyPr anchor="t"/>
          <a:lstStyle>
            <a:lvl1pPr algn="r">
              <a:defRPr sz="2800">
                <a:solidFill>
                  <a:schemeClr val="tx2">
                    <a:lumMod val="75000"/>
                  </a:schemeClr>
                </a:solidFill>
              </a:defRPr>
            </a:lvl1pPr>
          </a:lstStyle>
          <a:p>
            <a:r>
              <a:rPr lang="en-US" dirty="0"/>
              <a:t>Click to edit Master title style</a:t>
            </a:r>
          </a:p>
        </p:txBody>
      </p:sp>
      <p:sp>
        <p:nvSpPr>
          <p:cNvPr id="2" name="Slide Number Placeholder 44">
            <a:extLst>
              <a:ext uri="{FF2B5EF4-FFF2-40B4-BE49-F238E27FC236}">
                <a16:creationId xmlns:a16="http://schemas.microsoft.com/office/drawing/2014/main" id="{67599F41-689D-4C5D-90E5-301F907C6E38}"/>
              </a:ext>
            </a:extLst>
          </p:cNvPr>
          <p:cNvSpPr>
            <a:spLocks noGrp="1"/>
          </p:cNvSpPr>
          <p:nvPr>
            <p:ph type="sldNum" sz="quarter" idx="10"/>
          </p:nvPr>
        </p:nvSpPr>
        <p:spPr/>
        <p:txBody>
          <a:bodyPr/>
          <a:lstStyle>
            <a:lvl1pPr eaLnBrk="0" hangingPunct="0">
              <a:defRPr/>
            </a:lvl1pPr>
          </a:lstStyle>
          <a:p>
            <a:pPr>
              <a:defRPr/>
            </a:pPr>
            <a:fld id="{F1C13116-A9A7-184C-8AC6-D5B937320340}" type="slidenum">
              <a:rPr lang="en-US" altLang="en-US"/>
              <a:pPr>
                <a:defRPr/>
              </a:pPr>
              <a:t>‹#›</a:t>
            </a:fld>
            <a:endParaRPr lang="en-US" altLang="en-US"/>
          </a:p>
        </p:txBody>
      </p:sp>
    </p:spTree>
    <p:extLst>
      <p:ext uri="{BB962C8B-B14F-4D97-AF65-F5344CB8AC3E}">
        <p14:creationId xmlns:p14="http://schemas.microsoft.com/office/powerpoint/2010/main" val="28899892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Research Title Hoz Ban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8BC2911-0803-534A-2ED2-04250C2087C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a:extLst>
              <a:ext uri="{FF2B5EF4-FFF2-40B4-BE49-F238E27FC236}">
                <a16:creationId xmlns:a16="http://schemas.microsoft.com/office/drawing/2014/main" id="{EB35540A-6AD1-375C-B189-10BCBD64A58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68800" y="6073776"/>
            <a:ext cx="34544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itle 41"/>
          <p:cNvSpPr>
            <a:spLocks noGrp="1"/>
          </p:cNvSpPr>
          <p:nvPr>
            <p:ph type="title"/>
          </p:nvPr>
        </p:nvSpPr>
        <p:spPr>
          <a:xfrm>
            <a:off x="1901373" y="2976086"/>
            <a:ext cx="8447315" cy="920558"/>
          </a:xfrm>
          <a:prstGeom prst="rect">
            <a:avLst/>
          </a:prstGeom>
        </p:spPr>
        <p:txBody>
          <a:bodyPr anchor="b">
            <a:noAutofit/>
          </a:bodyPr>
          <a:lstStyle>
            <a:lvl1pPr algn="ctr">
              <a:defRPr sz="2800">
                <a:solidFill>
                  <a:schemeClr val="accent1"/>
                </a:solidFill>
              </a:defRPr>
            </a:lvl1pPr>
          </a:lstStyle>
          <a:p>
            <a:r>
              <a:rPr lang="en-US" dirty="0"/>
              <a:t>Click to edit Master title style</a:t>
            </a:r>
          </a:p>
        </p:txBody>
      </p:sp>
      <p:sp>
        <p:nvSpPr>
          <p:cNvPr id="53" name="Rectangle 4"/>
          <p:cNvSpPr>
            <a:spLocks noGrp="1" noChangeArrowheads="1"/>
          </p:cNvSpPr>
          <p:nvPr>
            <p:ph type="subTitle" idx="1"/>
          </p:nvPr>
        </p:nvSpPr>
        <p:spPr>
          <a:xfrm>
            <a:off x="3539713" y="3909177"/>
            <a:ext cx="5170632" cy="428625"/>
          </a:xfrm>
          <a:prstGeom prst="rect">
            <a:avLst/>
          </a:prstGeom>
        </p:spPr>
        <p:txBody>
          <a:bodyPr>
            <a:noAutofit/>
          </a:bodyPr>
          <a:lstStyle>
            <a:lvl1pPr marL="0" indent="0" algn="ctr">
              <a:lnSpc>
                <a:spcPct val="85000"/>
              </a:lnSpc>
              <a:spcBef>
                <a:spcPct val="0"/>
              </a:spcBef>
              <a:buFont typeface="Wingdings" pitchFamily="2" charset="2"/>
              <a:buNone/>
              <a:defRPr sz="2000"/>
            </a:lvl1pPr>
          </a:lstStyle>
          <a:p>
            <a:r>
              <a:rPr lang="en-US" dirty="0"/>
              <a:t>Click to edit Master subtitle style</a:t>
            </a:r>
          </a:p>
        </p:txBody>
      </p:sp>
    </p:spTree>
    <p:extLst>
      <p:ext uri="{BB962C8B-B14F-4D97-AF65-F5344CB8AC3E}">
        <p14:creationId xmlns:p14="http://schemas.microsoft.com/office/powerpoint/2010/main" val="15098141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Research Title Ver Band">
    <p:spTree>
      <p:nvGrpSpPr>
        <p:cNvPr id="1" name=""/>
        <p:cNvGrpSpPr/>
        <p:nvPr/>
      </p:nvGrpSpPr>
      <p:grpSpPr>
        <a:xfrm>
          <a:off x="0" y="0"/>
          <a:ext cx="0" cy="0"/>
          <a:chOff x="0" y="0"/>
          <a:chExt cx="0" cy="0"/>
        </a:xfrm>
      </p:grpSpPr>
      <p:pic>
        <p:nvPicPr>
          <p:cNvPr id="2" name="Picture 2" descr="C:\Users\Jason\Documents\Work\Client_File_Backups\OSUMC\2013 Rebrand Templates\06-10-2013 Rebrand Templates\ResearchTitleVert_WS.jpg">
            <a:extLst>
              <a:ext uri="{FF2B5EF4-FFF2-40B4-BE49-F238E27FC236}">
                <a16:creationId xmlns:a16="http://schemas.microsoft.com/office/drawing/2014/main" id="{C6703F19-4941-F4A6-03CF-F106C5F8DE6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566631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CE0F16E-5A80-5C4B-72B1-334407123DC8}"/>
              </a:ext>
            </a:extLst>
          </p:cNvPr>
          <p:cNvSpPr/>
          <p:nvPr userDrawn="1"/>
        </p:nvSpPr>
        <p:spPr bwMode="white">
          <a:xfrm>
            <a:off x="7897284" y="5880101"/>
            <a:ext cx="3784600" cy="733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endParaRPr>
          </a:p>
        </p:txBody>
      </p:sp>
      <p:pic>
        <p:nvPicPr>
          <p:cNvPr id="4" name="Picture 3">
            <a:extLst>
              <a:ext uri="{FF2B5EF4-FFF2-40B4-BE49-F238E27FC236}">
                <a16:creationId xmlns:a16="http://schemas.microsoft.com/office/drawing/2014/main" id="{C772D20A-C497-47A4-EA0F-E14851625F8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75084" y="6073776"/>
            <a:ext cx="34544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itle 41"/>
          <p:cNvSpPr>
            <a:spLocks noGrp="1"/>
          </p:cNvSpPr>
          <p:nvPr>
            <p:ph type="title"/>
          </p:nvPr>
        </p:nvSpPr>
        <p:spPr>
          <a:xfrm>
            <a:off x="5718628" y="729348"/>
            <a:ext cx="5965373" cy="920558"/>
          </a:xfrm>
          <a:prstGeom prst="rect">
            <a:avLst/>
          </a:prstGeom>
        </p:spPr>
        <p:txBody>
          <a:bodyPr anchor="b">
            <a:noAutofit/>
          </a:bodyPr>
          <a:lstStyle>
            <a:lvl1pPr>
              <a:defRPr sz="2800"/>
            </a:lvl1pPr>
          </a:lstStyle>
          <a:p>
            <a:r>
              <a:rPr lang="en-US" dirty="0"/>
              <a:t>Click to edit Master title style</a:t>
            </a:r>
          </a:p>
        </p:txBody>
      </p:sp>
      <p:sp>
        <p:nvSpPr>
          <p:cNvPr id="53" name="Rectangle 4"/>
          <p:cNvSpPr>
            <a:spLocks noGrp="1" noChangeArrowheads="1"/>
          </p:cNvSpPr>
          <p:nvPr>
            <p:ph type="subTitle" idx="1"/>
          </p:nvPr>
        </p:nvSpPr>
        <p:spPr>
          <a:xfrm>
            <a:off x="5718627" y="1681248"/>
            <a:ext cx="5170632" cy="428625"/>
          </a:xfrm>
          <a:prstGeom prst="rect">
            <a:avLst/>
          </a:prstGeom>
        </p:spPr>
        <p:txBody>
          <a:bodyPr>
            <a:noAutofit/>
          </a:bodyPr>
          <a:lstStyle>
            <a:lvl1pPr marL="0" indent="0" algn="l">
              <a:lnSpc>
                <a:spcPct val="85000"/>
              </a:lnSpc>
              <a:spcBef>
                <a:spcPct val="0"/>
              </a:spcBef>
              <a:buFont typeface="Wingdings" pitchFamily="2" charset="2"/>
              <a:buNone/>
              <a:defRPr sz="2000"/>
            </a:lvl1pPr>
          </a:lstStyle>
          <a:p>
            <a:r>
              <a:rPr lang="en-US" dirty="0"/>
              <a:t>Click to edit Master subtitle style</a:t>
            </a:r>
          </a:p>
        </p:txBody>
      </p:sp>
    </p:spTree>
    <p:extLst>
      <p:ext uri="{BB962C8B-B14F-4D97-AF65-F5344CB8AC3E}">
        <p14:creationId xmlns:p14="http://schemas.microsoft.com/office/powerpoint/2010/main" val="27470895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8" name="Title Placeholder 43"/>
          <p:cNvSpPr>
            <a:spLocks noGrp="1"/>
          </p:cNvSpPr>
          <p:nvPr>
            <p:ph type="title"/>
          </p:nvPr>
        </p:nvSpPr>
        <p:spPr>
          <a:xfrm>
            <a:off x="609600" y="240134"/>
            <a:ext cx="10972800" cy="792162"/>
          </a:xfrm>
          <a:prstGeom prst="rect">
            <a:avLst/>
          </a:prstGeom>
        </p:spPr>
        <p:txBody>
          <a:bodyPr rtlCol="0">
            <a:noAutofit/>
          </a:bodyPr>
          <a:lstStyle/>
          <a:p>
            <a:r>
              <a:rPr lang="en-US" dirty="0"/>
              <a:t>Click to edit Master title style</a:t>
            </a:r>
          </a:p>
        </p:txBody>
      </p:sp>
      <p:sp>
        <p:nvSpPr>
          <p:cNvPr id="14" name="Text Placeholder 13"/>
          <p:cNvSpPr>
            <a:spLocks noGrp="1"/>
          </p:cNvSpPr>
          <p:nvPr>
            <p:ph type="body" sz="quarter" idx="11"/>
          </p:nvPr>
        </p:nvSpPr>
        <p:spPr>
          <a:xfrm>
            <a:off x="609600" y="1250950"/>
            <a:ext cx="11006667" cy="4330700"/>
          </a:xfrm>
          <a:prstGeom prst="rect">
            <a:avLst/>
          </a:prstGeom>
        </p:spPr>
        <p:txBody>
          <a:bodyPr>
            <a:noAutofit/>
          </a:bodyPr>
          <a:lstStyle>
            <a:lvl1pPr>
              <a:defRPr sz="2600"/>
            </a:lvl1pPr>
            <a:lvl2pPr>
              <a:spcBef>
                <a:spcPts val="600"/>
              </a:spcBef>
              <a:defRPr sz="2400"/>
            </a:lvl2pPr>
            <a:lvl3pPr>
              <a:spcBef>
                <a:spcPts val="600"/>
              </a:spcBef>
              <a:defRPr sz="22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44">
            <a:extLst>
              <a:ext uri="{FF2B5EF4-FFF2-40B4-BE49-F238E27FC236}">
                <a16:creationId xmlns:a16="http://schemas.microsoft.com/office/drawing/2014/main" id="{C31ED90D-E32E-DD84-E0C5-9CDE909C6F8D}"/>
              </a:ext>
            </a:extLst>
          </p:cNvPr>
          <p:cNvSpPr>
            <a:spLocks noGrp="1"/>
          </p:cNvSpPr>
          <p:nvPr>
            <p:ph type="sldNum" sz="quarter" idx="12"/>
          </p:nvPr>
        </p:nvSpPr>
        <p:spPr/>
        <p:txBody>
          <a:bodyPr/>
          <a:lstStyle>
            <a:lvl1pPr eaLnBrk="0" hangingPunct="0">
              <a:defRPr/>
            </a:lvl1pPr>
          </a:lstStyle>
          <a:p>
            <a:pPr>
              <a:defRPr/>
            </a:pPr>
            <a:fld id="{6FAE8D9F-0030-564D-9FE8-0163E3A78C74}" type="slidenum">
              <a:rPr lang="en-US" altLang="en-US"/>
              <a:pPr>
                <a:defRPr/>
              </a:pPr>
              <a:t>‹#›</a:t>
            </a:fld>
            <a:endParaRPr lang="en-US" altLang="en-US"/>
          </a:p>
        </p:txBody>
      </p:sp>
    </p:spTree>
    <p:extLst>
      <p:ext uri="{BB962C8B-B14F-4D97-AF65-F5344CB8AC3E}">
        <p14:creationId xmlns:p14="http://schemas.microsoft.com/office/powerpoint/2010/main" val="22207271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Content - No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3297E0-26A7-A81F-3A1B-10A34EE8043D}"/>
              </a:ext>
            </a:extLst>
          </p:cNvPr>
          <p:cNvSpPr/>
          <p:nvPr userDrawn="1"/>
        </p:nvSpPr>
        <p:spPr bwMode="white">
          <a:xfrm>
            <a:off x="8703733" y="6038850"/>
            <a:ext cx="3388784" cy="649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endParaRPr>
          </a:p>
        </p:txBody>
      </p:sp>
      <p:sp>
        <p:nvSpPr>
          <p:cNvPr id="8" name="Title Placeholder 43"/>
          <p:cNvSpPr>
            <a:spLocks noGrp="1"/>
          </p:cNvSpPr>
          <p:nvPr>
            <p:ph type="title"/>
          </p:nvPr>
        </p:nvSpPr>
        <p:spPr>
          <a:xfrm>
            <a:off x="609600" y="240134"/>
            <a:ext cx="10972800" cy="792162"/>
          </a:xfrm>
          <a:prstGeom prst="rect">
            <a:avLst/>
          </a:prstGeom>
        </p:spPr>
        <p:txBody>
          <a:bodyPr rtlCol="0">
            <a:noAutofit/>
          </a:bodyPr>
          <a:lstStyle/>
          <a:p>
            <a:r>
              <a:rPr lang="en-US" dirty="0"/>
              <a:t>Click to edit Master title style</a:t>
            </a:r>
          </a:p>
        </p:txBody>
      </p:sp>
      <p:sp>
        <p:nvSpPr>
          <p:cNvPr id="14" name="Text Placeholder 13"/>
          <p:cNvSpPr>
            <a:spLocks noGrp="1"/>
          </p:cNvSpPr>
          <p:nvPr>
            <p:ph type="body" sz="quarter" idx="11"/>
          </p:nvPr>
        </p:nvSpPr>
        <p:spPr>
          <a:xfrm>
            <a:off x="609600" y="1250950"/>
            <a:ext cx="11006667" cy="4330700"/>
          </a:xfrm>
          <a:prstGeom prst="rect">
            <a:avLst/>
          </a:prstGeom>
        </p:spPr>
        <p:txBody>
          <a:bodyPr>
            <a:noAutofit/>
          </a:bodyPr>
          <a:lstStyle>
            <a:lvl1pPr>
              <a:defRPr sz="2600"/>
            </a:lvl1pPr>
            <a:lvl2pPr>
              <a:spcBef>
                <a:spcPts val="600"/>
              </a:spcBef>
              <a:defRPr sz="2400"/>
            </a:lvl2pPr>
            <a:lvl3pPr>
              <a:spcBef>
                <a:spcPts val="600"/>
              </a:spcBef>
              <a:defRPr sz="22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44">
            <a:extLst>
              <a:ext uri="{FF2B5EF4-FFF2-40B4-BE49-F238E27FC236}">
                <a16:creationId xmlns:a16="http://schemas.microsoft.com/office/drawing/2014/main" id="{E50019B6-5FCC-B272-0967-BE9172BF6EE4}"/>
              </a:ext>
            </a:extLst>
          </p:cNvPr>
          <p:cNvSpPr>
            <a:spLocks noGrp="1"/>
          </p:cNvSpPr>
          <p:nvPr>
            <p:ph type="sldNum" sz="quarter" idx="12"/>
          </p:nvPr>
        </p:nvSpPr>
        <p:spPr/>
        <p:txBody>
          <a:bodyPr/>
          <a:lstStyle>
            <a:lvl1pPr eaLnBrk="0" hangingPunct="0">
              <a:defRPr/>
            </a:lvl1pPr>
          </a:lstStyle>
          <a:p>
            <a:pPr>
              <a:defRPr/>
            </a:pPr>
            <a:fld id="{62DF419E-0EA5-BA42-A607-811D16E55B55}" type="slidenum">
              <a:rPr lang="en-US" altLang="en-US"/>
              <a:pPr>
                <a:defRPr/>
              </a:pPr>
              <a:t>‹#›</a:t>
            </a:fld>
            <a:endParaRPr lang="en-US" altLang="en-US"/>
          </a:p>
        </p:txBody>
      </p:sp>
    </p:spTree>
    <p:extLst>
      <p:ext uri="{BB962C8B-B14F-4D97-AF65-F5344CB8AC3E}">
        <p14:creationId xmlns:p14="http://schemas.microsoft.com/office/powerpoint/2010/main" val="437213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a:prstGeom prst="rect">
            <a:avLst/>
          </a:prstGeom>
        </p:spPr>
        <p:txBody>
          <a:bodyPr lIns="91340" tIns="45672" rIns="91340" bIns="4567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a:prstGeom prst="rect">
            <a:avLst/>
          </a:prstGeom>
        </p:spPr>
        <p:txBody>
          <a:bodyPr lIns="91340" tIns="45672" rIns="91340" bIns="4567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2590980"/>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amp; Content - No Leaves">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6E9E9C45-0453-AEEE-1D1B-7D380B7ECBF5}"/>
              </a:ext>
            </a:extLst>
          </p:cNvPr>
          <p:cNvSpPr>
            <a:spLocks noChangeArrowheads="1"/>
          </p:cNvSpPr>
          <p:nvPr userDrawn="1"/>
        </p:nvSpPr>
        <p:spPr bwMode="auto">
          <a:xfrm>
            <a:off x="-2117" y="1"/>
            <a:ext cx="12194117" cy="142875"/>
          </a:xfrm>
          <a:prstGeom prst="rect">
            <a:avLst/>
          </a:prstGeom>
          <a:solidFill>
            <a:schemeClr val="accent1"/>
          </a:solidFill>
          <a:ln>
            <a:noFill/>
          </a:ln>
        </p:spPr>
        <p:txBody>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algn="ctr" eaLnBrk="0" fontAlgn="base" hangingPunct="0">
              <a:spcBef>
                <a:spcPct val="0"/>
              </a:spcBef>
              <a:spcAft>
                <a:spcPct val="0"/>
              </a:spcAft>
              <a:defRPr sz="4400">
                <a:solidFill>
                  <a:schemeClr val="tx2"/>
                </a:solidFill>
                <a:latin typeface="Arial" pitchFamily="34" charset="0"/>
              </a:defRPr>
            </a:lvl6pPr>
            <a:lvl7pPr marL="2971800" indent="-228600" algn="ctr" eaLnBrk="0" fontAlgn="base" hangingPunct="0">
              <a:spcBef>
                <a:spcPct val="0"/>
              </a:spcBef>
              <a:spcAft>
                <a:spcPct val="0"/>
              </a:spcAft>
              <a:defRPr sz="4400">
                <a:solidFill>
                  <a:schemeClr val="tx2"/>
                </a:solidFill>
                <a:latin typeface="Arial" pitchFamily="34" charset="0"/>
              </a:defRPr>
            </a:lvl7pPr>
            <a:lvl8pPr marL="3429000" indent="-228600" algn="ctr" eaLnBrk="0" fontAlgn="base" hangingPunct="0">
              <a:spcBef>
                <a:spcPct val="0"/>
              </a:spcBef>
              <a:spcAft>
                <a:spcPct val="0"/>
              </a:spcAft>
              <a:defRPr sz="4400">
                <a:solidFill>
                  <a:schemeClr val="tx2"/>
                </a:solidFill>
                <a:latin typeface="Arial" pitchFamily="34" charset="0"/>
              </a:defRPr>
            </a:lvl8pPr>
            <a:lvl9pPr marL="3886200" indent="-228600" algn="ctr" eaLnBrk="0" fontAlgn="base" hangingPunct="0">
              <a:spcBef>
                <a:spcPct val="0"/>
              </a:spcBef>
              <a:spcAft>
                <a:spcPct val="0"/>
              </a:spcAft>
              <a:defRPr sz="4400">
                <a:solidFill>
                  <a:schemeClr val="tx2"/>
                </a:solidFill>
                <a:latin typeface="Arial" pitchFamily="34" charset="0"/>
              </a:defRPr>
            </a:lvl9pPr>
          </a:lstStyle>
          <a:p>
            <a:pPr eaLnBrk="1" hangingPunct="1">
              <a:defRPr/>
            </a:pPr>
            <a:endParaRPr lang="en-US" altLang="en-US" sz="1800">
              <a:solidFill>
                <a:srgbClr val="000000"/>
              </a:solidFill>
            </a:endParaRPr>
          </a:p>
        </p:txBody>
      </p:sp>
      <p:sp>
        <p:nvSpPr>
          <p:cNvPr id="3" name="Rectangle 8">
            <a:extLst>
              <a:ext uri="{FF2B5EF4-FFF2-40B4-BE49-F238E27FC236}">
                <a16:creationId xmlns:a16="http://schemas.microsoft.com/office/drawing/2014/main" id="{BC89223F-414B-EB23-E73A-DCC1B515CCA3}"/>
              </a:ext>
            </a:extLst>
          </p:cNvPr>
          <p:cNvSpPr>
            <a:spLocks noChangeArrowheads="1"/>
          </p:cNvSpPr>
          <p:nvPr userDrawn="1"/>
        </p:nvSpPr>
        <p:spPr bwMode="auto">
          <a:xfrm>
            <a:off x="-2117" y="6716714"/>
            <a:ext cx="12194117" cy="142875"/>
          </a:xfrm>
          <a:prstGeom prst="rect">
            <a:avLst/>
          </a:prstGeom>
          <a:solidFill>
            <a:schemeClr val="accent1"/>
          </a:solidFill>
          <a:ln>
            <a:noFill/>
          </a:ln>
        </p:spPr>
        <p:txBody>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algn="ctr" eaLnBrk="0" fontAlgn="base" hangingPunct="0">
              <a:spcBef>
                <a:spcPct val="0"/>
              </a:spcBef>
              <a:spcAft>
                <a:spcPct val="0"/>
              </a:spcAft>
              <a:defRPr sz="4400">
                <a:solidFill>
                  <a:schemeClr val="tx2"/>
                </a:solidFill>
                <a:latin typeface="Arial" pitchFamily="34" charset="0"/>
              </a:defRPr>
            </a:lvl6pPr>
            <a:lvl7pPr marL="2971800" indent="-228600" algn="ctr" eaLnBrk="0" fontAlgn="base" hangingPunct="0">
              <a:spcBef>
                <a:spcPct val="0"/>
              </a:spcBef>
              <a:spcAft>
                <a:spcPct val="0"/>
              </a:spcAft>
              <a:defRPr sz="4400">
                <a:solidFill>
                  <a:schemeClr val="tx2"/>
                </a:solidFill>
                <a:latin typeface="Arial" pitchFamily="34" charset="0"/>
              </a:defRPr>
            </a:lvl7pPr>
            <a:lvl8pPr marL="3429000" indent="-228600" algn="ctr" eaLnBrk="0" fontAlgn="base" hangingPunct="0">
              <a:spcBef>
                <a:spcPct val="0"/>
              </a:spcBef>
              <a:spcAft>
                <a:spcPct val="0"/>
              </a:spcAft>
              <a:defRPr sz="4400">
                <a:solidFill>
                  <a:schemeClr val="tx2"/>
                </a:solidFill>
                <a:latin typeface="Arial" pitchFamily="34" charset="0"/>
              </a:defRPr>
            </a:lvl8pPr>
            <a:lvl9pPr marL="3886200" indent="-228600" algn="ctr" eaLnBrk="0" fontAlgn="base" hangingPunct="0">
              <a:spcBef>
                <a:spcPct val="0"/>
              </a:spcBef>
              <a:spcAft>
                <a:spcPct val="0"/>
              </a:spcAft>
              <a:defRPr sz="4400">
                <a:solidFill>
                  <a:schemeClr val="tx2"/>
                </a:solidFill>
                <a:latin typeface="Arial" pitchFamily="34" charset="0"/>
              </a:defRPr>
            </a:lvl9pPr>
          </a:lstStyle>
          <a:p>
            <a:pPr eaLnBrk="1" hangingPunct="1">
              <a:defRPr/>
            </a:pPr>
            <a:endParaRPr lang="en-US" altLang="en-US" sz="1800">
              <a:solidFill>
                <a:srgbClr val="000000"/>
              </a:solidFill>
            </a:endParaRPr>
          </a:p>
        </p:txBody>
      </p:sp>
      <p:grpSp>
        <p:nvGrpSpPr>
          <p:cNvPr id="4" name="Group 18">
            <a:extLst>
              <a:ext uri="{FF2B5EF4-FFF2-40B4-BE49-F238E27FC236}">
                <a16:creationId xmlns:a16="http://schemas.microsoft.com/office/drawing/2014/main" id="{38862D0D-322E-189E-EF77-33D35EF679FA}"/>
              </a:ext>
            </a:extLst>
          </p:cNvPr>
          <p:cNvGrpSpPr>
            <a:grpSpLocks noChangeAspect="1"/>
          </p:cNvGrpSpPr>
          <p:nvPr userDrawn="1"/>
        </p:nvGrpSpPr>
        <p:grpSpPr bwMode="auto">
          <a:xfrm>
            <a:off x="8968318" y="6284914"/>
            <a:ext cx="2988733" cy="320675"/>
            <a:chOff x="487363" y="2840038"/>
            <a:chExt cx="8167687" cy="1173162"/>
          </a:xfrm>
        </p:grpSpPr>
        <p:sp>
          <p:nvSpPr>
            <p:cNvPr id="5" name="AutoShape 4">
              <a:extLst>
                <a:ext uri="{FF2B5EF4-FFF2-40B4-BE49-F238E27FC236}">
                  <a16:creationId xmlns:a16="http://schemas.microsoft.com/office/drawing/2014/main" id="{518B79D2-CA54-C857-CA87-6105AFF72A37}"/>
                </a:ext>
              </a:extLst>
            </p:cNvPr>
            <p:cNvSpPr>
              <a:spLocks noChangeAspect="1" noChangeArrowheads="1" noTextEdit="1"/>
            </p:cNvSpPr>
            <p:nvPr userDrawn="1"/>
          </p:nvSpPr>
          <p:spPr bwMode="auto">
            <a:xfrm>
              <a:off x="487363" y="2843213"/>
              <a:ext cx="816768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6" name="Freeform 6">
              <a:extLst>
                <a:ext uri="{FF2B5EF4-FFF2-40B4-BE49-F238E27FC236}">
                  <a16:creationId xmlns:a16="http://schemas.microsoft.com/office/drawing/2014/main" id="{F49134D0-E5FB-0464-29A1-74A712EA8E2A}"/>
                </a:ext>
              </a:extLst>
            </p:cNvPr>
            <p:cNvSpPr>
              <a:spLocks noEditPoints="1"/>
            </p:cNvSpPr>
            <p:nvPr userDrawn="1"/>
          </p:nvSpPr>
          <p:spPr bwMode="auto">
            <a:xfrm>
              <a:off x="531813" y="2892425"/>
              <a:ext cx="803275" cy="1068387"/>
            </a:xfrm>
            <a:custGeom>
              <a:avLst/>
              <a:gdLst>
                <a:gd name="T0" fmla="*/ 2147483646 w 506"/>
                <a:gd name="T1" fmla="*/ 2147483646 h 673"/>
                <a:gd name="T2" fmla="*/ 2147483646 w 506"/>
                <a:gd name="T3" fmla="*/ 2147483646 h 673"/>
                <a:gd name="T4" fmla="*/ 2147483646 w 506"/>
                <a:gd name="T5" fmla="*/ 2147483646 h 673"/>
                <a:gd name="T6" fmla="*/ 2147483646 w 506"/>
                <a:gd name="T7" fmla="*/ 2147483646 h 673"/>
                <a:gd name="T8" fmla="*/ 2147483646 w 506"/>
                <a:gd name="T9" fmla="*/ 2147483646 h 673"/>
                <a:gd name="T10" fmla="*/ 2147483646 w 506"/>
                <a:gd name="T11" fmla="*/ 2147483646 h 673"/>
                <a:gd name="T12" fmla="*/ 2147483646 w 506"/>
                <a:gd name="T13" fmla="*/ 2147483646 h 673"/>
                <a:gd name="T14" fmla="*/ 2147483646 w 506"/>
                <a:gd name="T15" fmla="*/ 2147483646 h 673"/>
                <a:gd name="T16" fmla="*/ 2147483646 w 506"/>
                <a:gd name="T17" fmla="*/ 2147483646 h 673"/>
                <a:gd name="T18" fmla="*/ 2147483646 w 506"/>
                <a:gd name="T19" fmla="*/ 2147483646 h 673"/>
                <a:gd name="T20" fmla="*/ 2147483646 w 506"/>
                <a:gd name="T21" fmla="*/ 2147483646 h 673"/>
                <a:gd name="T22" fmla="*/ 2147483646 w 506"/>
                <a:gd name="T23" fmla="*/ 0 h 673"/>
                <a:gd name="T24" fmla="*/ 2147483646 w 506"/>
                <a:gd name="T25" fmla="*/ 0 h 673"/>
                <a:gd name="T26" fmla="*/ 0 w 506"/>
                <a:gd name="T27" fmla="*/ 2147483646 h 673"/>
                <a:gd name="T28" fmla="*/ 0 w 506"/>
                <a:gd name="T29" fmla="*/ 2147483646 h 673"/>
                <a:gd name="T30" fmla="*/ 2147483646 w 506"/>
                <a:gd name="T31" fmla="*/ 2147483646 h 673"/>
                <a:gd name="T32" fmla="*/ 2147483646 w 506"/>
                <a:gd name="T33" fmla="*/ 2147483646 h 673"/>
                <a:gd name="T34" fmla="*/ 2147483646 w 506"/>
                <a:gd name="T35" fmla="*/ 2147483646 h 673"/>
                <a:gd name="T36" fmla="*/ 2147483646 w 506"/>
                <a:gd name="T37" fmla="*/ 2147483646 h 673"/>
                <a:gd name="T38" fmla="*/ 2147483646 w 506"/>
                <a:gd name="T39" fmla="*/ 2147483646 h 6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06" h="673">
                  <a:moveTo>
                    <a:pt x="126" y="172"/>
                  </a:moveTo>
                  <a:lnTo>
                    <a:pt x="175" y="125"/>
                  </a:lnTo>
                  <a:lnTo>
                    <a:pt x="333" y="125"/>
                  </a:lnTo>
                  <a:lnTo>
                    <a:pt x="383" y="172"/>
                  </a:lnTo>
                  <a:lnTo>
                    <a:pt x="383" y="500"/>
                  </a:lnTo>
                  <a:lnTo>
                    <a:pt x="333" y="548"/>
                  </a:lnTo>
                  <a:lnTo>
                    <a:pt x="175" y="548"/>
                  </a:lnTo>
                  <a:lnTo>
                    <a:pt x="126" y="500"/>
                  </a:lnTo>
                  <a:lnTo>
                    <a:pt x="126" y="172"/>
                  </a:lnTo>
                  <a:close/>
                  <a:moveTo>
                    <a:pt x="506" y="120"/>
                  </a:moveTo>
                  <a:lnTo>
                    <a:pt x="385" y="0"/>
                  </a:lnTo>
                  <a:lnTo>
                    <a:pt x="123" y="0"/>
                  </a:lnTo>
                  <a:lnTo>
                    <a:pt x="0" y="120"/>
                  </a:lnTo>
                  <a:lnTo>
                    <a:pt x="0" y="552"/>
                  </a:lnTo>
                  <a:lnTo>
                    <a:pt x="123" y="673"/>
                  </a:lnTo>
                  <a:lnTo>
                    <a:pt x="385" y="673"/>
                  </a:lnTo>
                  <a:lnTo>
                    <a:pt x="506" y="552"/>
                  </a:lnTo>
                  <a:lnTo>
                    <a:pt x="506" y="120"/>
                  </a:lnTo>
                  <a:close/>
                </a:path>
              </a:pathLst>
            </a:custGeom>
            <a:solidFill>
              <a:srgbClr val="BB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7" name="Freeform 7">
              <a:extLst>
                <a:ext uri="{FF2B5EF4-FFF2-40B4-BE49-F238E27FC236}">
                  <a16:creationId xmlns:a16="http://schemas.microsoft.com/office/drawing/2014/main" id="{A364DEEA-F196-2A34-66A0-546E1E67A0F8}"/>
                </a:ext>
              </a:extLst>
            </p:cNvPr>
            <p:cNvSpPr>
              <a:spLocks noEditPoints="1"/>
            </p:cNvSpPr>
            <p:nvPr userDrawn="1"/>
          </p:nvSpPr>
          <p:spPr bwMode="auto">
            <a:xfrm>
              <a:off x="487363" y="2840038"/>
              <a:ext cx="8167687" cy="1169989"/>
            </a:xfrm>
            <a:custGeom>
              <a:avLst/>
              <a:gdLst>
                <a:gd name="T0" fmla="*/ 2147483646 w 2178"/>
                <a:gd name="T1" fmla="*/ 2147483646 h 312"/>
                <a:gd name="T2" fmla="*/ 2147483646 w 2178"/>
                <a:gd name="T3" fmla="*/ 2147483646 h 312"/>
                <a:gd name="T4" fmla="*/ 2147483646 w 2178"/>
                <a:gd name="T5" fmla="*/ 2147483646 h 312"/>
                <a:gd name="T6" fmla="*/ 2147483646 w 2178"/>
                <a:gd name="T7" fmla="*/ 2147483646 h 312"/>
                <a:gd name="T8" fmla="*/ 2147483646 w 2178"/>
                <a:gd name="T9" fmla="*/ 2147483646 h 312"/>
                <a:gd name="T10" fmla="*/ 2147483646 w 2178"/>
                <a:gd name="T11" fmla="*/ 2147483646 h 312"/>
                <a:gd name="T12" fmla="*/ 2147483646 w 2178"/>
                <a:gd name="T13" fmla="*/ 2147483646 h 312"/>
                <a:gd name="T14" fmla="*/ 2147483646 w 2178"/>
                <a:gd name="T15" fmla="*/ 2147483646 h 312"/>
                <a:gd name="T16" fmla="*/ 2147483646 w 2178"/>
                <a:gd name="T17" fmla="*/ 2147483646 h 312"/>
                <a:gd name="T18" fmla="*/ 2147483646 w 2178"/>
                <a:gd name="T19" fmla="*/ 2147483646 h 312"/>
                <a:gd name="T20" fmla="*/ 2147483646 w 2178"/>
                <a:gd name="T21" fmla="*/ 2147483646 h 312"/>
                <a:gd name="T22" fmla="*/ 2147483646 w 2178"/>
                <a:gd name="T23" fmla="*/ 2147483646 h 312"/>
                <a:gd name="T24" fmla="*/ 2147483646 w 2178"/>
                <a:gd name="T25" fmla="*/ 2147483646 h 312"/>
                <a:gd name="T26" fmla="*/ 2147483646 w 2178"/>
                <a:gd name="T27" fmla="*/ 2147483646 h 312"/>
                <a:gd name="T28" fmla="*/ 2147483646 w 2178"/>
                <a:gd name="T29" fmla="*/ 2147483646 h 312"/>
                <a:gd name="T30" fmla="*/ 2147483646 w 2178"/>
                <a:gd name="T31" fmla="*/ 2147483646 h 312"/>
                <a:gd name="T32" fmla="*/ 2147483646 w 2178"/>
                <a:gd name="T33" fmla="*/ 2147483646 h 312"/>
                <a:gd name="T34" fmla="*/ 2147483646 w 2178"/>
                <a:gd name="T35" fmla="*/ 2147483646 h 312"/>
                <a:gd name="T36" fmla="*/ 2147483646 w 2178"/>
                <a:gd name="T37" fmla="*/ 2147483646 h 312"/>
                <a:gd name="T38" fmla="*/ 2147483646 w 2178"/>
                <a:gd name="T39" fmla="*/ 2147483646 h 312"/>
                <a:gd name="T40" fmla="*/ 2147483646 w 2178"/>
                <a:gd name="T41" fmla="*/ 0 h 312"/>
                <a:gd name="T42" fmla="*/ 2147483646 w 2178"/>
                <a:gd name="T43" fmla="*/ 2147483646 h 312"/>
                <a:gd name="T44" fmla="*/ 2147483646 w 2178"/>
                <a:gd name="T45" fmla="*/ 2147483646 h 312"/>
                <a:gd name="T46" fmla="*/ 2147483646 w 2178"/>
                <a:gd name="T47" fmla="*/ 2147483646 h 312"/>
                <a:gd name="T48" fmla="*/ 2147483646 w 2178"/>
                <a:gd name="T49" fmla="*/ 2147483646 h 312"/>
                <a:gd name="T50" fmla="*/ 2147483646 w 2178"/>
                <a:gd name="T51" fmla="*/ 2147483646 h 312"/>
                <a:gd name="T52" fmla="*/ 2147483646 w 2178"/>
                <a:gd name="T53" fmla="*/ 2147483646 h 312"/>
                <a:gd name="T54" fmla="*/ 2147483646 w 2178"/>
                <a:gd name="T55" fmla="*/ 2147483646 h 312"/>
                <a:gd name="T56" fmla="*/ 2147483646 w 2178"/>
                <a:gd name="T57" fmla="*/ 2147483646 h 312"/>
                <a:gd name="T58" fmla="*/ 2147483646 w 2178"/>
                <a:gd name="T59" fmla="*/ 2147483646 h 312"/>
                <a:gd name="T60" fmla="*/ 2147483646 w 2178"/>
                <a:gd name="T61" fmla="*/ 2147483646 h 312"/>
                <a:gd name="T62" fmla="*/ 2147483646 w 2178"/>
                <a:gd name="T63" fmla="*/ 2147483646 h 312"/>
                <a:gd name="T64" fmla="*/ 2147483646 w 2178"/>
                <a:gd name="T65" fmla="*/ 2147483646 h 312"/>
                <a:gd name="T66" fmla="*/ 2147483646 w 2178"/>
                <a:gd name="T67" fmla="*/ 2147483646 h 312"/>
                <a:gd name="T68" fmla="*/ 2147483646 w 2178"/>
                <a:gd name="T69" fmla="*/ 2147483646 h 312"/>
                <a:gd name="T70" fmla="*/ 2147483646 w 2178"/>
                <a:gd name="T71" fmla="*/ 2147483646 h 312"/>
                <a:gd name="T72" fmla="*/ 2147483646 w 2178"/>
                <a:gd name="T73" fmla="*/ 2147483646 h 312"/>
                <a:gd name="T74" fmla="*/ 2147483646 w 2178"/>
                <a:gd name="T75" fmla="*/ 2147483646 h 312"/>
                <a:gd name="T76" fmla="*/ 2147483646 w 2178"/>
                <a:gd name="T77" fmla="*/ 2147483646 h 312"/>
                <a:gd name="T78" fmla="*/ 2147483646 w 2178"/>
                <a:gd name="T79" fmla="*/ 2147483646 h 312"/>
                <a:gd name="T80" fmla="*/ 2147483646 w 2178"/>
                <a:gd name="T81" fmla="*/ 2147483646 h 312"/>
                <a:gd name="T82" fmla="*/ 2147483646 w 2178"/>
                <a:gd name="T83" fmla="*/ 2147483646 h 312"/>
                <a:gd name="T84" fmla="*/ 2147483646 w 2178"/>
                <a:gd name="T85" fmla="*/ 2147483646 h 312"/>
                <a:gd name="T86" fmla="*/ 2147483646 w 2178"/>
                <a:gd name="T87" fmla="*/ 2147483646 h 312"/>
                <a:gd name="T88" fmla="*/ 2147483646 w 2178"/>
                <a:gd name="T89" fmla="*/ 2147483646 h 312"/>
                <a:gd name="T90" fmla="*/ 2147483646 w 2178"/>
                <a:gd name="T91" fmla="*/ 2147483646 h 312"/>
                <a:gd name="T92" fmla="*/ 2147483646 w 2178"/>
                <a:gd name="T93" fmla="*/ 2147483646 h 312"/>
                <a:gd name="T94" fmla="*/ 2147483646 w 2178"/>
                <a:gd name="T95" fmla="*/ 2147483646 h 312"/>
                <a:gd name="T96" fmla="*/ 2147483646 w 2178"/>
                <a:gd name="T97" fmla="*/ 2147483646 h 312"/>
                <a:gd name="T98" fmla="*/ 2147483646 w 2178"/>
                <a:gd name="T99" fmla="*/ 2147483646 h 312"/>
                <a:gd name="T100" fmla="*/ 2147483646 w 2178"/>
                <a:gd name="T101" fmla="*/ 2147483646 h 312"/>
                <a:gd name="T102" fmla="*/ 2147483646 w 2178"/>
                <a:gd name="T103" fmla="*/ 2147483646 h 312"/>
                <a:gd name="T104" fmla="*/ 2147483646 w 2178"/>
                <a:gd name="T105" fmla="*/ 2147483646 h 312"/>
                <a:gd name="T106" fmla="*/ 2147483646 w 2178"/>
                <a:gd name="T107" fmla="*/ 2147483646 h 312"/>
                <a:gd name="T108" fmla="*/ 2147483646 w 2178"/>
                <a:gd name="T109" fmla="*/ 2147483646 h 312"/>
                <a:gd name="T110" fmla="*/ 2147483646 w 2178"/>
                <a:gd name="T111" fmla="*/ 2147483646 h 312"/>
                <a:gd name="T112" fmla="*/ 2147483646 w 2178"/>
                <a:gd name="T113" fmla="*/ 2147483646 h 312"/>
                <a:gd name="T114" fmla="*/ 2147483646 w 2178"/>
                <a:gd name="T115" fmla="*/ 2147483646 h 312"/>
                <a:gd name="T116" fmla="*/ 2147483646 w 2178"/>
                <a:gd name="T117" fmla="*/ 2147483646 h 312"/>
                <a:gd name="T118" fmla="*/ 2147483646 w 2178"/>
                <a:gd name="T119" fmla="*/ 2147483646 h 312"/>
                <a:gd name="T120" fmla="*/ 2147483646 w 2178"/>
                <a:gd name="T121" fmla="*/ 2147483646 h 312"/>
                <a:gd name="T122" fmla="*/ 2147483646 w 2178"/>
                <a:gd name="T123" fmla="*/ 2147483646 h 312"/>
                <a:gd name="T124" fmla="*/ 2147483646 w 2178"/>
                <a:gd name="T125" fmla="*/ 2147483646 h 3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78" h="312">
                  <a:moveTo>
                    <a:pt x="393" y="278"/>
                  </a:moveTo>
                  <a:cubicBezTo>
                    <a:pt x="378" y="225"/>
                    <a:pt x="378" y="225"/>
                    <a:pt x="378" y="225"/>
                  </a:cubicBezTo>
                  <a:cubicBezTo>
                    <a:pt x="371" y="225"/>
                    <a:pt x="371" y="225"/>
                    <a:pt x="371" y="225"/>
                  </a:cubicBezTo>
                  <a:cubicBezTo>
                    <a:pt x="357" y="278"/>
                    <a:pt x="357" y="278"/>
                    <a:pt x="357" y="278"/>
                  </a:cubicBezTo>
                  <a:cubicBezTo>
                    <a:pt x="343" y="225"/>
                    <a:pt x="343" y="225"/>
                    <a:pt x="343" y="225"/>
                  </a:cubicBezTo>
                  <a:cubicBezTo>
                    <a:pt x="334" y="225"/>
                    <a:pt x="334" y="225"/>
                    <a:pt x="334" y="225"/>
                  </a:cubicBezTo>
                  <a:cubicBezTo>
                    <a:pt x="352" y="289"/>
                    <a:pt x="352" y="289"/>
                    <a:pt x="352" y="289"/>
                  </a:cubicBezTo>
                  <a:cubicBezTo>
                    <a:pt x="361" y="289"/>
                    <a:pt x="361" y="289"/>
                    <a:pt x="361" y="289"/>
                  </a:cubicBezTo>
                  <a:cubicBezTo>
                    <a:pt x="375" y="237"/>
                    <a:pt x="375" y="237"/>
                    <a:pt x="375" y="237"/>
                  </a:cubicBezTo>
                  <a:cubicBezTo>
                    <a:pt x="389" y="289"/>
                    <a:pt x="389" y="289"/>
                    <a:pt x="389" y="289"/>
                  </a:cubicBezTo>
                  <a:cubicBezTo>
                    <a:pt x="397" y="289"/>
                    <a:pt x="397" y="289"/>
                    <a:pt x="397" y="289"/>
                  </a:cubicBezTo>
                  <a:cubicBezTo>
                    <a:pt x="416" y="225"/>
                    <a:pt x="416" y="225"/>
                    <a:pt x="416" y="225"/>
                  </a:cubicBezTo>
                  <a:cubicBezTo>
                    <a:pt x="407" y="225"/>
                    <a:pt x="407" y="225"/>
                    <a:pt x="407" y="225"/>
                  </a:cubicBezTo>
                  <a:lnTo>
                    <a:pt x="393" y="278"/>
                  </a:lnTo>
                  <a:close/>
                  <a:moveTo>
                    <a:pt x="422" y="289"/>
                  </a:moveTo>
                  <a:cubicBezTo>
                    <a:pt x="464" y="289"/>
                    <a:pt x="464" y="289"/>
                    <a:pt x="464" y="289"/>
                  </a:cubicBezTo>
                  <a:cubicBezTo>
                    <a:pt x="464" y="282"/>
                    <a:pt x="464" y="282"/>
                    <a:pt x="464" y="282"/>
                  </a:cubicBezTo>
                  <a:cubicBezTo>
                    <a:pt x="430" y="282"/>
                    <a:pt x="430" y="282"/>
                    <a:pt x="430" y="282"/>
                  </a:cubicBezTo>
                  <a:cubicBezTo>
                    <a:pt x="430" y="260"/>
                    <a:pt x="430" y="260"/>
                    <a:pt x="430" y="260"/>
                  </a:cubicBezTo>
                  <a:cubicBezTo>
                    <a:pt x="463" y="260"/>
                    <a:pt x="463" y="260"/>
                    <a:pt x="463" y="260"/>
                  </a:cubicBezTo>
                  <a:cubicBezTo>
                    <a:pt x="463" y="253"/>
                    <a:pt x="463" y="253"/>
                    <a:pt x="463" y="253"/>
                  </a:cubicBezTo>
                  <a:cubicBezTo>
                    <a:pt x="430" y="253"/>
                    <a:pt x="430" y="253"/>
                    <a:pt x="430" y="253"/>
                  </a:cubicBezTo>
                  <a:cubicBezTo>
                    <a:pt x="430" y="232"/>
                    <a:pt x="430" y="232"/>
                    <a:pt x="430" y="232"/>
                  </a:cubicBezTo>
                  <a:cubicBezTo>
                    <a:pt x="464" y="232"/>
                    <a:pt x="464" y="232"/>
                    <a:pt x="464" y="232"/>
                  </a:cubicBezTo>
                  <a:cubicBezTo>
                    <a:pt x="464" y="225"/>
                    <a:pt x="464" y="225"/>
                    <a:pt x="464" y="225"/>
                  </a:cubicBezTo>
                  <a:cubicBezTo>
                    <a:pt x="422" y="225"/>
                    <a:pt x="422" y="225"/>
                    <a:pt x="422" y="225"/>
                  </a:cubicBezTo>
                  <a:lnTo>
                    <a:pt x="422" y="289"/>
                  </a:lnTo>
                  <a:close/>
                  <a:moveTo>
                    <a:pt x="527" y="225"/>
                  </a:moveTo>
                  <a:cubicBezTo>
                    <a:pt x="517" y="225"/>
                    <a:pt x="517" y="225"/>
                    <a:pt x="517" y="225"/>
                  </a:cubicBezTo>
                  <a:cubicBezTo>
                    <a:pt x="498" y="251"/>
                    <a:pt x="498" y="251"/>
                    <a:pt x="498" y="251"/>
                  </a:cubicBezTo>
                  <a:cubicBezTo>
                    <a:pt x="479" y="225"/>
                    <a:pt x="479" y="225"/>
                    <a:pt x="479" y="225"/>
                  </a:cubicBezTo>
                  <a:cubicBezTo>
                    <a:pt x="470" y="225"/>
                    <a:pt x="470" y="225"/>
                    <a:pt x="470" y="225"/>
                  </a:cubicBezTo>
                  <a:cubicBezTo>
                    <a:pt x="493" y="256"/>
                    <a:pt x="493" y="256"/>
                    <a:pt x="493" y="256"/>
                  </a:cubicBezTo>
                  <a:cubicBezTo>
                    <a:pt x="468" y="289"/>
                    <a:pt x="468" y="289"/>
                    <a:pt x="468" y="289"/>
                  </a:cubicBezTo>
                  <a:cubicBezTo>
                    <a:pt x="478" y="289"/>
                    <a:pt x="478" y="289"/>
                    <a:pt x="478" y="289"/>
                  </a:cubicBezTo>
                  <a:cubicBezTo>
                    <a:pt x="498" y="262"/>
                    <a:pt x="498" y="262"/>
                    <a:pt x="498" y="262"/>
                  </a:cubicBezTo>
                  <a:cubicBezTo>
                    <a:pt x="519" y="289"/>
                    <a:pt x="519" y="289"/>
                    <a:pt x="519" y="289"/>
                  </a:cubicBezTo>
                  <a:cubicBezTo>
                    <a:pt x="528" y="289"/>
                    <a:pt x="528" y="289"/>
                    <a:pt x="528" y="289"/>
                  </a:cubicBezTo>
                  <a:cubicBezTo>
                    <a:pt x="503" y="256"/>
                    <a:pt x="503" y="256"/>
                    <a:pt x="503" y="256"/>
                  </a:cubicBezTo>
                  <a:lnTo>
                    <a:pt x="527" y="225"/>
                  </a:lnTo>
                  <a:close/>
                  <a:moveTo>
                    <a:pt x="580" y="275"/>
                  </a:moveTo>
                  <a:cubicBezTo>
                    <a:pt x="543" y="225"/>
                    <a:pt x="543" y="225"/>
                    <a:pt x="543" y="225"/>
                  </a:cubicBezTo>
                  <a:cubicBezTo>
                    <a:pt x="535" y="225"/>
                    <a:pt x="535" y="225"/>
                    <a:pt x="535" y="225"/>
                  </a:cubicBezTo>
                  <a:cubicBezTo>
                    <a:pt x="535" y="289"/>
                    <a:pt x="535" y="289"/>
                    <a:pt x="535" y="289"/>
                  </a:cubicBezTo>
                  <a:cubicBezTo>
                    <a:pt x="543" y="289"/>
                    <a:pt x="543" y="289"/>
                    <a:pt x="543" y="289"/>
                  </a:cubicBezTo>
                  <a:cubicBezTo>
                    <a:pt x="543" y="238"/>
                    <a:pt x="543" y="238"/>
                    <a:pt x="543" y="238"/>
                  </a:cubicBezTo>
                  <a:cubicBezTo>
                    <a:pt x="580" y="289"/>
                    <a:pt x="580" y="289"/>
                    <a:pt x="580" y="289"/>
                  </a:cubicBezTo>
                  <a:cubicBezTo>
                    <a:pt x="588" y="289"/>
                    <a:pt x="588" y="289"/>
                    <a:pt x="588" y="289"/>
                  </a:cubicBezTo>
                  <a:cubicBezTo>
                    <a:pt x="588" y="225"/>
                    <a:pt x="588" y="225"/>
                    <a:pt x="588" y="225"/>
                  </a:cubicBezTo>
                  <a:cubicBezTo>
                    <a:pt x="580" y="225"/>
                    <a:pt x="580" y="225"/>
                    <a:pt x="580" y="225"/>
                  </a:cubicBezTo>
                  <a:lnTo>
                    <a:pt x="580" y="275"/>
                  </a:lnTo>
                  <a:close/>
                  <a:moveTo>
                    <a:pt x="600" y="289"/>
                  </a:moveTo>
                  <a:cubicBezTo>
                    <a:pt x="642" y="289"/>
                    <a:pt x="642" y="289"/>
                    <a:pt x="642" y="289"/>
                  </a:cubicBezTo>
                  <a:cubicBezTo>
                    <a:pt x="642" y="282"/>
                    <a:pt x="642" y="282"/>
                    <a:pt x="642" y="282"/>
                  </a:cubicBezTo>
                  <a:cubicBezTo>
                    <a:pt x="608" y="282"/>
                    <a:pt x="608" y="282"/>
                    <a:pt x="608" y="282"/>
                  </a:cubicBezTo>
                  <a:cubicBezTo>
                    <a:pt x="608" y="260"/>
                    <a:pt x="608" y="260"/>
                    <a:pt x="608" y="260"/>
                  </a:cubicBezTo>
                  <a:cubicBezTo>
                    <a:pt x="641" y="260"/>
                    <a:pt x="641" y="260"/>
                    <a:pt x="641" y="260"/>
                  </a:cubicBezTo>
                  <a:cubicBezTo>
                    <a:pt x="641" y="253"/>
                    <a:pt x="641" y="253"/>
                    <a:pt x="641" y="253"/>
                  </a:cubicBezTo>
                  <a:cubicBezTo>
                    <a:pt x="608" y="253"/>
                    <a:pt x="608" y="253"/>
                    <a:pt x="608" y="253"/>
                  </a:cubicBezTo>
                  <a:cubicBezTo>
                    <a:pt x="608" y="232"/>
                    <a:pt x="608" y="232"/>
                    <a:pt x="608" y="232"/>
                  </a:cubicBezTo>
                  <a:cubicBezTo>
                    <a:pt x="642" y="232"/>
                    <a:pt x="642" y="232"/>
                    <a:pt x="642" y="232"/>
                  </a:cubicBezTo>
                  <a:cubicBezTo>
                    <a:pt x="642" y="225"/>
                    <a:pt x="642" y="225"/>
                    <a:pt x="642" y="225"/>
                  </a:cubicBezTo>
                  <a:cubicBezTo>
                    <a:pt x="600" y="225"/>
                    <a:pt x="600" y="225"/>
                    <a:pt x="600" y="225"/>
                  </a:cubicBezTo>
                  <a:lnTo>
                    <a:pt x="600" y="289"/>
                  </a:lnTo>
                  <a:close/>
                  <a:moveTo>
                    <a:pt x="698" y="244"/>
                  </a:moveTo>
                  <a:cubicBezTo>
                    <a:pt x="698" y="233"/>
                    <a:pt x="690" y="225"/>
                    <a:pt x="678" y="225"/>
                  </a:cubicBezTo>
                  <a:cubicBezTo>
                    <a:pt x="652" y="225"/>
                    <a:pt x="652" y="225"/>
                    <a:pt x="652" y="225"/>
                  </a:cubicBezTo>
                  <a:cubicBezTo>
                    <a:pt x="652" y="289"/>
                    <a:pt x="652" y="289"/>
                    <a:pt x="652" y="289"/>
                  </a:cubicBezTo>
                  <a:cubicBezTo>
                    <a:pt x="660" y="289"/>
                    <a:pt x="660" y="289"/>
                    <a:pt x="660" y="289"/>
                  </a:cubicBezTo>
                  <a:cubicBezTo>
                    <a:pt x="660" y="264"/>
                    <a:pt x="660" y="264"/>
                    <a:pt x="660" y="264"/>
                  </a:cubicBezTo>
                  <a:cubicBezTo>
                    <a:pt x="673" y="264"/>
                    <a:pt x="673" y="264"/>
                    <a:pt x="673" y="264"/>
                  </a:cubicBezTo>
                  <a:cubicBezTo>
                    <a:pt x="689" y="289"/>
                    <a:pt x="689" y="289"/>
                    <a:pt x="689" y="289"/>
                  </a:cubicBezTo>
                  <a:cubicBezTo>
                    <a:pt x="699" y="289"/>
                    <a:pt x="699" y="289"/>
                    <a:pt x="699" y="289"/>
                  </a:cubicBezTo>
                  <a:cubicBezTo>
                    <a:pt x="682" y="263"/>
                    <a:pt x="682" y="263"/>
                    <a:pt x="682" y="263"/>
                  </a:cubicBezTo>
                  <a:cubicBezTo>
                    <a:pt x="690" y="262"/>
                    <a:pt x="698" y="256"/>
                    <a:pt x="698" y="244"/>
                  </a:cubicBezTo>
                  <a:close/>
                  <a:moveTo>
                    <a:pt x="660" y="257"/>
                  </a:moveTo>
                  <a:cubicBezTo>
                    <a:pt x="660" y="232"/>
                    <a:pt x="660" y="232"/>
                    <a:pt x="660" y="232"/>
                  </a:cubicBezTo>
                  <a:cubicBezTo>
                    <a:pt x="677" y="232"/>
                    <a:pt x="677" y="232"/>
                    <a:pt x="677" y="232"/>
                  </a:cubicBezTo>
                  <a:cubicBezTo>
                    <a:pt x="685" y="232"/>
                    <a:pt x="690" y="237"/>
                    <a:pt x="690" y="244"/>
                  </a:cubicBezTo>
                  <a:cubicBezTo>
                    <a:pt x="690" y="252"/>
                    <a:pt x="685" y="257"/>
                    <a:pt x="677" y="257"/>
                  </a:cubicBezTo>
                  <a:lnTo>
                    <a:pt x="660" y="257"/>
                  </a:lnTo>
                  <a:close/>
                  <a:moveTo>
                    <a:pt x="762" y="274"/>
                  </a:moveTo>
                  <a:cubicBezTo>
                    <a:pt x="742" y="225"/>
                    <a:pt x="742" y="225"/>
                    <a:pt x="742" y="225"/>
                  </a:cubicBezTo>
                  <a:cubicBezTo>
                    <a:pt x="731" y="225"/>
                    <a:pt x="731" y="225"/>
                    <a:pt x="731" y="225"/>
                  </a:cubicBezTo>
                  <a:cubicBezTo>
                    <a:pt x="731" y="289"/>
                    <a:pt x="731" y="289"/>
                    <a:pt x="731" y="289"/>
                  </a:cubicBezTo>
                  <a:cubicBezTo>
                    <a:pt x="739" y="289"/>
                    <a:pt x="739" y="289"/>
                    <a:pt x="739" y="289"/>
                  </a:cubicBezTo>
                  <a:cubicBezTo>
                    <a:pt x="739" y="235"/>
                    <a:pt x="739" y="235"/>
                    <a:pt x="739" y="235"/>
                  </a:cubicBezTo>
                  <a:cubicBezTo>
                    <a:pt x="761" y="289"/>
                    <a:pt x="761" y="289"/>
                    <a:pt x="761" y="289"/>
                  </a:cubicBezTo>
                  <a:cubicBezTo>
                    <a:pt x="764" y="289"/>
                    <a:pt x="764" y="289"/>
                    <a:pt x="764" y="289"/>
                  </a:cubicBezTo>
                  <a:cubicBezTo>
                    <a:pt x="786" y="235"/>
                    <a:pt x="786" y="235"/>
                    <a:pt x="786" y="235"/>
                  </a:cubicBezTo>
                  <a:cubicBezTo>
                    <a:pt x="786" y="289"/>
                    <a:pt x="786" y="289"/>
                    <a:pt x="786" y="289"/>
                  </a:cubicBezTo>
                  <a:cubicBezTo>
                    <a:pt x="794" y="289"/>
                    <a:pt x="794" y="289"/>
                    <a:pt x="794" y="289"/>
                  </a:cubicBezTo>
                  <a:cubicBezTo>
                    <a:pt x="794" y="225"/>
                    <a:pt x="794" y="225"/>
                    <a:pt x="794" y="225"/>
                  </a:cubicBezTo>
                  <a:cubicBezTo>
                    <a:pt x="782" y="225"/>
                    <a:pt x="782" y="225"/>
                    <a:pt x="782" y="225"/>
                  </a:cubicBezTo>
                  <a:lnTo>
                    <a:pt x="762" y="274"/>
                  </a:lnTo>
                  <a:close/>
                  <a:moveTo>
                    <a:pt x="806" y="289"/>
                  </a:moveTo>
                  <a:cubicBezTo>
                    <a:pt x="848" y="289"/>
                    <a:pt x="848" y="289"/>
                    <a:pt x="848" y="289"/>
                  </a:cubicBezTo>
                  <a:cubicBezTo>
                    <a:pt x="848" y="282"/>
                    <a:pt x="848" y="282"/>
                    <a:pt x="848" y="282"/>
                  </a:cubicBezTo>
                  <a:cubicBezTo>
                    <a:pt x="814" y="282"/>
                    <a:pt x="814" y="282"/>
                    <a:pt x="814" y="282"/>
                  </a:cubicBezTo>
                  <a:cubicBezTo>
                    <a:pt x="814" y="260"/>
                    <a:pt x="814" y="260"/>
                    <a:pt x="814" y="260"/>
                  </a:cubicBezTo>
                  <a:cubicBezTo>
                    <a:pt x="847" y="260"/>
                    <a:pt x="847" y="260"/>
                    <a:pt x="847" y="260"/>
                  </a:cubicBezTo>
                  <a:cubicBezTo>
                    <a:pt x="847" y="253"/>
                    <a:pt x="847" y="253"/>
                    <a:pt x="847" y="253"/>
                  </a:cubicBezTo>
                  <a:cubicBezTo>
                    <a:pt x="814" y="253"/>
                    <a:pt x="814" y="253"/>
                    <a:pt x="814" y="253"/>
                  </a:cubicBezTo>
                  <a:cubicBezTo>
                    <a:pt x="814" y="232"/>
                    <a:pt x="814" y="232"/>
                    <a:pt x="814" y="232"/>
                  </a:cubicBezTo>
                  <a:cubicBezTo>
                    <a:pt x="848" y="232"/>
                    <a:pt x="848" y="232"/>
                    <a:pt x="848" y="232"/>
                  </a:cubicBezTo>
                  <a:cubicBezTo>
                    <a:pt x="848" y="225"/>
                    <a:pt x="848" y="225"/>
                    <a:pt x="848" y="225"/>
                  </a:cubicBezTo>
                  <a:cubicBezTo>
                    <a:pt x="806" y="225"/>
                    <a:pt x="806" y="225"/>
                    <a:pt x="806" y="225"/>
                  </a:cubicBezTo>
                  <a:lnTo>
                    <a:pt x="806" y="289"/>
                  </a:lnTo>
                  <a:close/>
                  <a:moveTo>
                    <a:pt x="880" y="225"/>
                  </a:moveTo>
                  <a:cubicBezTo>
                    <a:pt x="858" y="225"/>
                    <a:pt x="858" y="225"/>
                    <a:pt x="858" y="225"/>
                  </a:cubicBezTo>
                  <a:cubicBezTo>
                    <a:pt x="858" y="289"/>
                    <a:pt x="858" y="289"/>
                    <a:pt x="858" y="289"/>
                  </a:cubicBezTo>
                  <a:cubicBezTo>
                    <a:pt x="880" y="289"/>
                    <a:pt x="880" y="289"/>
                    <a:pt x="880" y="289"/>
                  </a:cubicBezTo>
                  <a:cubicBezTo>
                    <a:pt x="900" y="289"/>
                    <a:pt x="913" y="275"/>
                    <a:pt x="913" y="257"/>
                  </a:cubicBezTo>
                  <a:cubicBezTo>
                    <a:pt x="913" y="239"/>
                    <a:pt x="900" y="225"/>
                    <a:pt x="880" y="225"/>
                  </a:cubicBezTo>
                  <a:close/>
                  <a:moveTo>
                    <a:pt x="880" y="282"/>
                  </a:moveTo>
                  <a:cubicBezTo>
                    <a:pt x="866" y="282"/>
                    <a:pt x="866" y="282"/>
                    <a:pt x="866" y="282"/>
                  </a:cubicBezTo>
                  <a:cubicBezTo>
                    <a:pt x="866" y="232"/>
                    <a:pt x="866" y="232"/>
                    <a:pt x="866" y="232"/>
                  </a:cubicBezTo>
                  <a:cubicBezTo>
                    <a:pt x="880" y="232"/>
                    <a:pt x="880" y="232"/>
                    <a:pt x="880" y="232"/>
                  </a:cubicBezTo>
                  <a:cubicBezTo>
                    <a:pt x="896" y="232"/>
                    <a:pt x="905" y="243"/>
                    <a:pt x="905" y="257"/>
                  </a:cubicBezTo>
                  <a:cubicBezTo>
                    <a:pt x="905" y="271"/>
                    <a:pt x="896" y="282"/>
                    <a:pt x="880" y="282"/>
                  </a:cubicBezTo>
                  <a:close/>
                  <a:moveTo>
                    <a:pt x="923" y="289"/>
                  </a:moveTo>
                  <a:cubicBezTo>
                    <a:pt x="931" y="289"/>
                    <a:pt x="931" y="289"/>
                    <a:pt x="931" y="289"/>
                  </a:cubicBezTo>
                  <a:cubicBezTo>
                    <a:pt x="931" y="225"/>
                    <a:pt x="931" y="225"/>
                    <a:pt x="931" y="225"/>
                  </a:cubicBezTo>
                  <a:cubicBezTo>
                    <a:pt x="923" y="225"/>
                    <a:pt x="923" y="225"/>
                    <a:pt x="923" y="225"/>
                  </a:cubicBezTo>
                  <a:lnTo>
                    <a:pt x="923" y="289"/>
                  </a:lnTo>
                  <a:close/>
                  <a:moveTo>
                    <a:pt x="974" y="283"/>
                  </a:moveTo>
                  <a:cubicBezTo>
                    <a:pt x="960" y="283"/>
                    <a:pt x="949" y="272"/>
                    <a:pt x="949" y="257"/>
                  </a:cubicBezTo>
                  <a:cubicBezTo>
                    <a:pt x="949" y="242"/>
                    <a:pt x="960" y="231"/>
                    <a:pt x="974" y="231"/>
                  </a:cubicBezTo>
                  <a:cubicBezTo>
                    <a:pt x="981" y="231"/>
                    <a:pt x="988" y="235"/>
                    <a:pt x="992" y="240"/>
                  </a:cubicBezTo>
                  <a:cubicBezTo>
                    <a:pt x="998" y="237"/>
                    <a:pt x="998" y="237"/>
                    <a:pt x="998" y="237"/>
                  </a:cubicBezTo>
                  <a:cubicBezTo>
                    <a:pt x="993" y="229"/>
                    <a:pt x="985" y="224"/>
                    <a:pt x="974" y="224"/>
                  </a:cubicBezTo>
                  <a:cubicBezTo>
                    <a:pt x="956" y="224"/>
                    <a:pt x="941" y="237"/>
                    <a:pt x="941" y="257"/>
                  </a:cubicBezTo>
                  <a:cubicBezTo>
                    <a:pt x="941" y="277"/>
                    <a:pt x="956" y="290"/>
                    <a:pt x="974" y="290"/>
                  </a:cubicBezTo>
                  <a:cubicBezTo>
                    <a:pt x="985" y="290"/>
                    <a:pt x="993" y="285"/>
                    <a:pt x="998" y="277"/>
                  </a:cubicBezTo>
                  <a:cubicBezTo>
                    <a:pt x="992" y="274"/>
                    <a:pt x="992" y="274"/>
                    <a:pt x="992" y="274"/>
                  </a:cubicBezTo>
                  <a:cubicBezTo>
                    <a:pt x="988" y="279"/>
                    <a:pt x="981" y="283"/>
                    <a:pt x="974" y="283"/>
                  </a:cubicBezTo>
                  <a:close/>
                  <a:moveTo>
                    <a:pt x="1025" y="225"/>
                  </a:moveTo>
                  <a:cubicBezTo>
                    <a:pt x="999" y="289"/>
                    <a:pt x="999" y="289"/>
                    <a:pt x="999" y="289"/>
                  </a:cubicBezTo>
                  <a:cubicBezTo>
                    <a:pt x="1008" y="289"/>
                    <a:pt x="1008" y="289"/>
                    <a:pt x="1008" y="289"/>
                  </a:cubicBezTo>
                  <a:cubicBezTo>
                    <a:pt x="1014" y="275"/>
                    <a:pt x="1014" y="275"/>
                    <a:pt x="1014" y="275"/>
                  </a:cubicBezTo>
                  <a:cubicBezTo>
                    <a:pt x="1046" y="275"/>
                    <a:pt x="1046" y="275"/>
                    <a:pt x="1046" y="275"/>
                  </a:cubicBezTo>
                  <a:cubicBezTo>
                    <a:pt x="1052" y="289"/>
                    <a:pt x="1052" y="289"/>
                    <a:pt x="1052" y="289"/>
                  </a:cubicBezTo>
                  <a:cubicBezTo>
                    <a:pt x="1061" y="289"/>
                    <a:pt x="1061" y="289"/>
                    <a:pt x="1061" y="289"/>
                  </a:cubicBezTo>
                  <a:cubicBezTo>
                    <a:pt x="1035" y="225"/>
                    <a:pt x="1035" y="225"/>
                    <a:pt x="1035" y="225"/>
                  </a:cubicBezTo>
                  <a:lnTo>
                    <a:pt x="1025" y="225"/>
                  </a:lnTo>
                  <a:close/>
                  <a:moveTo>
                    <a:pt x="1017" y="268"/>
                  </a:moveTo>
                  <a:cubicBezTo>
                    <a:pt x="1030" y="233"/>
                    <a:pt x="1030" y="233"/>
                    <a:pt x="1030" y="233"/>
                  </a:cubicBezTo>
                  <a:cubicBezTo>
                    <a:pt x="1044" y="268"/>
                    <a:pt x="1044" y="268"/>
                    <a:pt x="1044" y="268"/>
                  </a:cubicBezTo>
                  <a:lnTo>
                    <a:pt x="1017" y="268"/>
                  </a:lnTo>
                  <a:close/>
                  <a:moveTo>
                    <a:pt x="1074" y="225"/>
                  </a:moveTo>
                  <a:cubicBezTo>
                    <a:pt x="1066" y="225"/>
                    <a:pt x="1066" y="225"/>
                    <a:pt x="1066" y="225"/>
                  </a:cubicBezTo>
                  <a:cubicBezTo>
                    <a:pt x="1066" y="289"/>
                    <a:pt x="1066" y="289"/>
                    <a:pt x="1066" y="289"/>
                  </a:cubicBezTo>
                  <a:cubicBezTo>
                    <a:pt x="1103" y="289"/>
                    <a:pt x="1103" y="289"/>
                    <a:pt x="1103" y="289"/>
                  </a:cubicBezTo>
                  <a:cubicBezTo>
                    <a:pt x="1103" y="282"/>
                    <a:pt x="1103" y="282"/>
                    <a:pt x="1103" y="282"/>
                  </a:cubicBezTo>
                  <a:cubicBezTo>
                    <a:pt x="1074" y="282"/>
                    <a:pt x="1074" y="282"/>
                    <a:pt x="1074" y="282"/>
                  </a:cubicBezTo>
                  <a:lnTo>
                    <a:pt x="1074" y="225"/>
                  </a:lnTo>
                  <a:close/>
                  <a:moveTo>
                    <a:pt x="1157" y="283"/>
                  </a:moveTo>
                  <a:cubicBezTo>
                    <a:pt x="1143" y="283"/>
                    <a:pt x="1133" y="272"/>
                    <a:pt x="1133" y="257"/>
                  </a:cubicBezTo>
                  <a:cubicBezTo>
                    <a:pt x="1133" y="242"/>
                    <a:pt x="1143" y="231"/>
                    <a:pt x="1157" y="231"/>
                  </a:cubicBezTo>
                  <a:cubicBezTo>
                    <a:pt x="1165" y="231"/>
                    <a:pt x="1171" y="235"/>
                    <a:pt x="1175" y="240"/>
                  </a:cubicBezTo>
                  <a:cubicBezTo>
                    <a:pt x="1182" y="237"/>
                    <a:pt x="1182" y="237"/>
                    <a:pt x="1182" y="237"/>
                  </a:cubicBezTo>
                  <a:cubicBezTo>
                    <a:pt x="1176" y="229"/>
                    <a:pt x="1169" y="224"/>
                    <a:pt x="1157" y="224"/>
                  </a:cubicBezTo>
                  <a:cubicBezTo>
                    <a:pt x="1139" y="224"/>
                    <a:pt x="1124" y="237"/>
                    <a:pt x="1124" y="257"/>
                  </a:cubicBezTo>
                  <a:cubicBezTo>
                    <a:pt x="1124" y="277"/>
                    <a:pt x="1139" y="290"/>
                    <a:pt x="1157" y="290"/>
                  </a:cubicBezTo>
                  <a:cubicBezTo>
                    <a:pt x="1169" y="290"/>
                    <a:pt x="1176" y="285"/>
                    <a:pt x="1182" y="277"/>
                  </a:cubicBezTo>
                  <a:cubicBezTo>
                    <a:pt x="1175" y="274"/>
                    <a:pt x="1175" y="274"/>
                    <a:pt x="1175" y="274"/>
                  </a:cubicBezTo>
                  <a:cubicBezTo>
                    <a:pt x="1171" y="279"/>
                    <a:pt x="1165" y="283"/>
                    <a:pt x="1157" y="283"/>
                  </a:cubicBezTo>
                  <a:close/>
                  <a:moveTo>
                    <a:pt x="1189" y="289"/>
                  </a:moveTo>
                  <a:cubicBezTo>
                    <a:pt x="1231" y="289"/>
                    <a:pt x="1231" y="289"/>
                    <a:pt x="1231" y="289"/>
                  </a:cubicBezTo>
                  <a:cubicBezTo>
                    <a:pt x="1231" y="282"/>
                    <a:pt x="1231" y="282"/>
                    <a:pt x="1231" y="282"/>
                  </a:cubicBezTo>
                  <a:cubicBezTo>
                    <a:pt x="1197" y="282"/>
                    <a:pt x="1197" y="282"/>
                    <a:pt x="1197" y="282"/>
                  </a:cubicBezTo>
                  <a:cubicBezTo>
                    <a:pt x="1197" y="260"/>
                    <a:pt x="1197" y="260"/>
                    <a:pt x="1197" y="260"/>
                  </a:cubicBezTo>
                  <a:cubicBezTo>
                    <a:pt x="1231" y="260"/>
                    <a:pt x="1231" y="260"/>
                    <a:pt x="1231" y="260"/>
                  </a:cubicBezTo>
                  <a:cubicBezTo>
                    <a:pt x="1231" y="253"/>
                    <a:pt x="1231" y="253"/>
                    <a:pt x="1231" y="253"/>
                  </a:cubicBezTo>
                  <a:cubicBezTo>
                    <a:pt x="1197" y="253"/>
                    <a:pt x="1197" y="253"/>
                    <a:pt x="1197" y="253"/>
                  </a:cubicBezTo>
                  <a:cubicBezTo>
                    <a:pt x="1197" y="232"/>
                    <a:pt x="1197" y="232"/>
                    <a:pt x="1197" y="232"/>
                  </a:cubicBezTo>
                  <a:cubicBezTo>
                    <a:pt x="1231" y="232"/>
                    <a:pt x="1231" y="232"/>
                    <a:pt x="1231" y="232"/>
                  </a:cubicBezTo>
                  <a:cubicBezTo>
                    <a:pt x="1231" y="225"/>
                    <a:pt x="1231" y="225"/>
                    <a:pt x="1231" y="225"/>
                  </a:cubicBezTo>
                  <a:cubicBezTo>
                    <a:pt x="1189" y="225"/>
                    <a:pt x="1189" y="225"/>
                    <a:pt x="1189" y="225"/>
                  </a:cubicBezTo>
                  <a:lnTo>
                    <a:pt x="1189" y="289"/>
                  </a:lnTo>
                  <a:close/>
                  <a:moveTo>
                    <a:pt x="1287" y="275"/>
                  </a:moveTo>
                  <a:cubicBezTo>
                    <a:pt x="1250" y="225"/>
                    <a:pt x="1250" y="225"/>
                    <a:pt x="1250" y="225"/>
                  </a:cubicBezTo>
                  <a:cubicBezTo>
                    <a:pt x="1242" y="225"/>
                    <a:pt x="1242" y="225"/>
                    <a:pt x="1242" y="225"/>
                  </a:cubicBezTo>
                  <a:cubicBezTo>
                    <a:pt x="1242" y="289"/>
                    <a:pt x="1242" y="289"/>
                    <a:pt x="1242" y="289"/>
                  </a:cubicBezTo>
                  <a:cubicBezTo>
                    <a:pt x="1250" y="289"/>
                    <a:pt x="1250" y="289"/>
                    <a:pt x="1250" y="289"/>
                  </a:cubicBezTo>
                  <a:cubicBezTo>
                    <a:pt x="1250" y="238"/>
                    <a:pt x="1250" y="238"/>
                    <a:pt x="1250" y="238"/>
                  </a:cubicBezTo>
                  <a:cubicBezTo>
                    <a:pt x="1287" y="289"/>
                    <a:pt x="1287" y="289"/>
                    <a:pt x="1287" y="289"/>
                  </a:cubicBezTo>
                  <a:cubicBezTo>
                    <a:pt x="1295" y="289"/>
                    <a:pt x="1295" y="289"/>
                    <a:pt x="1295" y="289"/>
                  </a:cubicBezTo>
                  <a:cubicBezTo>
                    <a:pt x="1295" y="225"/>
                    <a:pt x="1295" y="225"/>
                    <a:pt x="1295" y="225"/>
                  </a:cubicBezTo>
                  <a:cubicBezTo>
                    <a:pt x="1287" y="225"/>
                    <a:pt x="1287" y="225"/>
                    <a:pt x="1287" y="225"/>
                  </a:cubicBezTo>
                  <a:lnTo>
                    <a:pt x="1287" y="275"/>
                  </a:lnTo>
                  <a:close/>
                  <a:moveTo>
                    <a:pt x="1303" y="232"/>
                  </a:moveTo>
                  <a:cubicBezTo>
                    <a:pt x="1323" y="232"/>
                    <a:pt x="1323" y="232"/>
                    <a:pt x="1323" y="232"/>
                  </a:cubicBezTo>
                  <a:cubicBezTo>
                    <a:pt x="1323" y="289"/>
                    <a:pt x="1323" y="289"/>
                    <a:pt x="1323" y="289"/>
                  </a:cubicBezTo>
                  <a:cubicBezTo>
                    <a:pt x="1331" y="289"/>
                    <a:pt x="1331" y="289"/>
                    <a:pt x="1331" y="289"/>
                  </a:cubicBezTo>
                  <a:cubicBezTo>
                    <a:pt x="1331" y="232"/>
                    <a:pt x="1331" y="232"/>
                    <a:pt x="1331" y="232"/>
                  </a:cubicBezTo>
                  <a:cubicBezTo>
                    <a:pt x="1351" y="232"/>
                    <a:pt x="1351" y="232"/>
                    <a:pt x="1351" y="232"/>
                  </a:cubicBezTo>
                  <a:cubicBezTo>
                    <a:pt x="1351" y="225"/>
                    <a:pt x="1351" y="225"/>
                    <a:pt x="1351" y="225"/>
                  </a:cubicBezTo>
                  <a:cubicBezTo>
                    <a:pt x="1303" y="225"/>
                    <a:pt x="1303" y="225"/>
                    <a:pt x="1303" y="225"/>
                  </a:cubicBezTo>
                  <a:lnTo>
                    <a:pt x="1303" y="232"/>
                  </a:lnTo>
                  <a:close/>
                  <a:moveTo>
                    <a:pt x="1360" y="289"/>
                  </a:moveTo>
                  <a:cubicBezTo>
                    <a:pt x="1401" y="289"/>
                    <a:pt x="1401" y="289"/>
                    <a:pt x="1401" y="289"/>
                  </a:cubicBezTo>
                  <a:cubicBezTo>
                    <a:pt x="1401" y="282"/>
                    <a:pt x="1401" y="282"/>
                    <a:pt x="1401" y="282"/>
                  </a:cubicBezTo>
                  <a:cubicBezTo>
                    <a:pt x="1367" y="282"/>
                    <a:pt x="1367" y="282"/>
                    <a:pt x="1367" y="282"/>
                  </a:cubicBezTo>
                  <a:cubicBezTo>
                    <a:pt x="1367" y="260"/>
                    <a:pt x="1367" y="260"/>
                    <a:pt x="1367" y="260"/>
                  </a:cubicBezTo>
                  <a:cubicBezTo>
                    <a:pt x="1401" y="260"/>
                    <a:pt x="1401" y="260"/>
                    <a:pt x="1401" y="260"/>
                  </a:cubicBezTo>
                  <a:cubicBezTo>
                    <a:pt x="1401" y="253"/>
                    <a:pt x="1401" y="253"/>
                    <a:pt x="1401" y="253"/>
                  </a:cubicBezTo>
                  <a:cubicBezTo>
                    <a:pt x="1367" y="253"/>
                    <a:pt x="1367" y="253"/>
                    <a:pt x="1367" y="253"/>
                  </a:cubicBezTo>
                  <a:cubicBezTo>
                    <a:pt x="1367" y="232"/>
                    <a:pt x="1367" y="232"/>
                    <a:pt x="1367" y="232"/>
                  </a:cubicBezTo>
                  <a:cubicBezTo>
                    <a:pt x="1401" y="232"/>
                    <a:pt x="1401" y="232"/>
                    <a:pt x="1401" y="232"/>
                  </a:cubicBezTo>
                  <a:cubicBezTo>
                    <a:pt x="1401" y="225"/>
                    <a:pt x="1401" y="225"/>
                    <a:pt x="1401" y="225"/>
                  </a:cubicBezTo>
                  <a:cubicBezTo>
                    <a:pt x="1360" y="225"/>
                    <a:pt x="1360" y="225"/>
                    <a:pt x="1360" y="225"/>
                  </a:cubicBezTo>
                  <a:lnTo>
                    <a:pt x="1360" y="289"/>
                  </a:lnTo>
                  <a:close/>
                  <a:moveTo>
                    <a:pt x="1458" y="244"/>
                  </a:moveTo>
                  <a:cubicBezTo>
                    <a:pt x="1458" y="233"/>
                    <a:pt x="1449" y="225"/>
                    <a:pt x="1437" y="225"/>
                  </a:cubicBezTo>
                  <a:cubicBezTo>
                    <a:pt x="1412" y="225"/>
                    <a:pt x="1412" y="225"/>
                    <a:pt x="1412" y="225"/>
                  </a:cubicBezTo>
                  <a:cubicBezTo>
                    <a:pt x="1412" y="289"/>
                    <a:pt x="1412" y="289"/>
                    <a:pt x="1412" y="289"/>
                  </a:cubicBezTo>
                  <a:cubicBezTo>
                    <a:pt x="1420" y="289"/>
                    <a:pt x="1420" y="289"/>
                    <a:pt x="1420" y="289"/>
                  </a:cubicBezTo>
                  <a:cubicBezTo>
                    <a:pt x="1420" y="264"/>
                    <a:pt x="1420" y="264"/>
                    <a:pt x="1420" y="264"/>
                  </a:cubicBezTo>
                  <a:cubicBezTo>
                    <a:pt x="1433" y="264"/>
                    <a:pt x="1433" y="264"/>
                    <a:pt x="1433" y="264"/>
                  </a:cubicBezTo>
                  <a:cubicBezTo>
                    <a:pt x="1449" y="289"/>
                    <a:pt x="1449" y="289"/>
                    <a:pt x="1449" y="289"/>
                  </a:cubicBezTo>
                  <a:cubicBezTo>
                    <a:pt x="1458" y="289"/>
                    <a:pt x="1458" y="289"/>
                    <a:pt x="1458" y="289"/>
                  </a:cubicBezTo>
                  <a:cubicBezTo>
                    <a:pt x="1441" y="263"/>
                    <a:pt x="1441" y="263"/>
                    <a:pt x="1441" y="263"/>
                  </a:cubicBezTo>
                  <a:cubicBezTo>
                    <a:pt x="1450" y="262"/>
                    <a:pt x="1458" y="256"/>
                    <a:pt x="1458" y="244"/>
                  </a:cubicBezTo>
                  <a:close/>
                  <a:moveTo>
                    <a:pt x="1420" y="257"/>
                  </a:moveTo>
                  <a:cubicBezTo>
                    <a:pt x="1420" y="232"/>
                    <a:pt x="1420" y="232"/>
                    <a:pt x="1420" y="232"/>
                  </a:cubicBezTo>
                  <a:cubicBezTo>
                    <a:pt x="1437" y="232"/>
                    <a:pt x="1437" y="232"/>
                    <a:pt x="1437" y="232"/>
                  </a:cubicBezTo>
                  <a:cubicBezTo>
                    <a:pt x="1444" y="232"/>
                    <a:pt x="1449" y="237"/>
                    <a:pt x="1449" y="244"/>
                  </a:cubicBezTo>
                  <a:cubicBezTo>
                    <a:pt x="1449" y="252"/>
                    <a:pt x="1444" y="257"/>
                    <a:pt x="1437" y="257"/>
                  </a:cubicBezTo>
                  <a:lnTo>
                    <a:pt x="1420" y="257"/>
                  </a:lnTo>
                  <a:close/>
                  <a:moveTo>
                    <a:pt x="59" y="0"/>
                  </a:moveTo>
                  <a:cubicBezTo>
                    <a:pt x="0" y="59"/>
                    <a:pt x="0" y="59"/>
                    <a:pt x="0" y="59"/>
                  </a:cubicBezTo>
                  <a:cubicBezTo>
                    <a:pt x="0" y="253"/>
                    <a:pt x="0" y="253"/>
                    <a:pt x="0" y="253"/>
                  </a:cubicBezTo>
                  <a:cubicBezTo>
                    <a:pt x="58" y="312"/>
                    <a:pt x="58" y="312"/>
                    <a:pt x="58" y="312"/>
                  </a:cubicBezTo>
                  <a:cubicBezTo>
                    <a:pt x="180" y="312"/>
                    <a:pt x="180" y="312"/>
                    <a:pt x="180" y="312"/>
                  </a:cubicBezTo>
                  <a:cubicBezTo>
                    <a:pt x="239" y="253"/>
                    <a:pt x="239" y="253"/>
                    <a:pt x="239" y="253"/>
                  </a:cubicBezTo>
                  <a:cubicBezTo>
                    <a:pt x="239" y="59"/>
                    <a:pt x="239" y="59"/>
                    <a:pt x="239" y="59"/>
                  </a:cubicBezTo>
                  <a:cubicBezTo>
                    <a:pt x="180" y="0"/>
                    <a:pt x="180" y="0"/>
                    <a:pt x="180" y="0"/>
                  </a:cubicBezTo>
                  <a:lnTo>
                    <a:pt x="59" y="0"/>
                  </a:lnTo>
                  <a:close/>
                  <a:moveTo>
                    <a:pt x="233" y="251"/>
                  </a:moveTo>
                  <a:cubicBezTo>
                    <a:pt x="178" y="307"/>
                    <a:pt x="178" y="307"/>
                    <a:pt x="178" y="307"/>
                  </a:cubicBezTo>
                  <a:cubicBezTo>
                    <a:pt x="61" y="307"/>
                    <a:pt x="61" y="307"/>
                    <a:pt x="61" y="307"/>
                  </a:cubicBezTo>
                  <a:cubicBezTo>
                    <a:pt x="5" y="251"/>
                    <a:pt x="5" y="251"/>
                    <a:pt x="5" y="251"/>
                  </a:cubicBezTo>
                  <a:cubicBezTo>
                    <a:pt x="5" y="61"/>
                    <a:pt x="5" y="61"/>
                    <a:pt x="5" y="61"/>
                  </a:cubicBezTo>
                  <a:cubicBezTo>
                    <a:pt x="61" y="5"/>
                    <a:pt x="61" y="5"/>
                    <a:pt x="61" y="5"/>
                  </a:cubicBezTo>
                  <a:cubicBezTo>
                    <a:pt x="178" y="5"/>
                    <a:pt x="178" y="5"/>
                    <a:pt x="178" y="5"/>
                  </a:cubicBezTo>
                  <a:cubicBezTo>
                    <a:pt x="233" y="60"/>
                    <a:pt x="233" y="60"/>
                    <a:pt x="233" y="60"/>
                  </a:cubicBezTo>
                  <a:lnTo>
                    <a:pt x="233" y="251"/>
                  </a:lnTo>
                  <a:close/>
                  <a:moveTo>
                    <a:pt x="89" y="75"/>
                  </a:moveTo>
                  <a:cubicBezTo>
                    <a:pt x="73" y="91"/>
                    <a:pt x="73" y="91"/>
                    <a:pt x="73" y="91"/>
                  </a:cubicBezTo>
                  <a:cubicBezTo>
                    <a:pt x="73" y="222"/>
                    <a:pt x="73" y="222"/>
                    <a:pt x="73" y="222"/>
                  </a:cubicBezTo>
                  <a:cubicBezTo>
                    <a:pt x="89" y="238"/>
                    <a:pt x="89" y="238"/>
                    <a:pt x="89" y="238"/>
                  </a:cubicBezTo>
                  <a:cubicBezTo>
                    <a:pt x="150" y="238"/>
                    <a:pt x="150" y="238"/>
                    <a:pt x="150" y="238"/>
                  </a:cubicBezTo>
                  <a:cubicBezTo>
                    <a:pt x="165" y="222"/>
                    <a:pt x="165" y="222"/>
                    <a:pt x="165" y="222"/>
                  </a:cubicBezTo>
                  <a:cubicBezTo>
                    <a:pt x="165" y="91"/>
                    <a:pt x="165" y="91"/>
                    <a:pt x="165" y="91"/>
                  </a:cubicBezTo>
                  <a:cubicBezTo>
                    <a:pt x="149" y="75"/>
                    <a:pt x="149" y="75"/>
                    <a:pt x="149" y="75"/>
                  </a:cubicBezTo>
                  <a:lnTo>
                    <a:pt x="89" y="75"/>
                  </a:lnTo>
                  <a:close/>
                  <a:moveTo>
                    <a:pt x="160" y="220"/>
                  </a:moveTo>
                  <a:cubicBezTo>
                    <a:pt x="147" y="233"/>
                    <a:pt x="147" y="233"/>
                    <a:pt x="147" y="233"/>
                  </a:cubicBezTo>
                  <a:cubicBezTo>
                    <a:pt x="91" y="233"/>
                    <a:pt x="91" y="233"/>
                    <a:pt x="91" y="233"/>
                  </a:cubicBezTo>
                  <a:cubicBezTo>
                    <a:pt x="79" y="220"/>
                    <a:pt x="79" y="220"/>
                    <a:pt x="79" y="220"/>
                  </a:cubicBezTo>
                  <a:cubicBezTo>
                    <a:pt x="79" y="93"/>
                    <a:pt x="79" y="93"/>
                    <a:pt x="79" y="93"/>
                  </a:cubicBezTo>
                  <a:cubicBezTo>
                    <a:pt x="92" y="80"/>
                    <a:pt x="92" y="80"/>
                    <a:pt x="92" y="80"/>
                  </a:cubicBezTo>
                  <a:cubicBezTo>
                    <a:pt x="147" y="80"/>
                    <a:pt x="147" y="80"/>
                    <a:pt x="147" y="80"/>
                  </a:cubicBezTo>
                  <a:cubicBezTo>
                    <a:pt x="160" y="93"/>
                    <a:pt x="160" y="93"/>
                    <a:pt x="160" y="93"/>
                  </a:cubicBezTo>
                  <a:lnTo>
                    <a:pt x="160" y="220"/>
                  </a:lnTo>
                  <a:close/>
                  <a:moveTo>
                    <a:pt x="318" y="169"/>
                  </a:moveTo>
                  <a:cubicBezTo>
                    <a:pt x="318" y="174"/>
                    <a:pt x="318" y="174"/>
                    <a:pt x="318" y="174"/>
                  </a:cubicBezTo>
                  <a:cubicBezTo>
                    <a:pt x="2178" y="174"/>
                    <a:pt x="2178" y="174"/>
                    <a:pt x="2178" y="174"/>
                  </a:cubicBezTo>
                  <a:cubicBezTo>
                    <a:pt x="2178" y="169"/>
                    <a:pt x="2178" y="169"/>
                    <a:pt x="2178" y="169"/>
                  </a:cubicBezTo>
                  <a:lnTo>
                    <a:pt x="318" y="169"/>
                  </a:lnTo>
                  <a:close/>
                  <a:moveTo>
                    <a:pt x="1628" y="109"/>
                  </a:moveTo>
                  <a:cubicBezTo>
                    <a:pt x="1616" y="107"/>
                    <a:pt x="1616" y="107"/>
                    <a:pt x="1616" y="107"/>
                  </a:cubicBezTo>
                  <a:cubicBezTo>
                    <a:pt x="1616" y="48"/>
                    <a:pt x="1616" y="48"/>
                    <a:pt x="1616" y="48"/>
                  </a:cubicBezTo>
                  <a:cubicBezTo>
                    <a:pt x="1628" y="46"/>
                    <a:pt x="1628" y="46"/>
                    <a:pt x="1628" y="46"/>
                  </a:cubicBezTo>
                  <a:cubicBezTo>
                    <a:pt x="1628" y="39"/>
                    <a:pt x="1628" y="39"/>
                    <a:pt x="1628" y="39"/>
                  </a:cubicBezTo>
                  <a:cubicBezTo>
                    <a:pt x="1587" y="39"/>
                    <a:pt x="1587" y="39"/>
                    <a:pt x="1587" y="39"/>
                  </a:cubicBezTo>
                  <a:cubicBezTo>
                    <a:pt x="1587" y="46"/>
                    <a:pt x="1587" y="46"/>
                    <a:pt x="1587" y="46"/>
                  </a:cubicBezTo>
                  <a:cubicBezTo>
                    <a:pt x="1599" y="48"/>
                    <a:pt x="1599" y="48"/>
                    <a:pt x="1599" y="48"/>
                  </a:cubicBezTo>
                  <a:cubicBezTo>
                    <a:pt x="1599" y="107"/>
                    <a:pt x="1599" y="107"/>
                    <a:pt x="1599" y="107"/>
                  </a:cubicBezTo>
                  <a:cubicBezTo>
                    <a:pt x="1587" y="109"/>
                    <a:pt x="1587" y="109"/>
                    <a:pt x="1587" y="109"/>
                  </a:cubicBezTo>
                  <a:cubicBezTo>
                    <a:pt x="1587" y="116"/>
                    <a:pt x="1587" y="116"/>
                    <a:pt x="1587" y="116"/>
                  </a:cubicBezTo>
                  <a:cubicBezTo>
                    <a:pt x="1628" y="116"/>
                    <a:pt x="1628" y="116"/>
                    <a:pt x="1628" y="116"/>
                  </a:cubicBezTo>
                  <a:lnTo>
                    <a:pt x="1628" y="109"/>
                  </a:lnTo>
                  <a:close/>
                  <a:moveTo>
                    <a:pt x="1526" y="109"/>
                  </a:moveTo>
                  <a:cubicBezTo>
                    <a:pt x="1515" y="107"/>
                    <a:pt x="1515" y="107"/>
                    <a:pt x="1515" y="107"/>
                  </a:cubicBezTo>
                  <a:cubicBezTo>
                    <a:pt x="1515" y="61"/>
                    <a:pt x="1515" y="61"/>
                    <a:pt x="1515" y="61"/>
                  </a:cubicBezTo>
                  <a:cubicBezTo>
                    <a:pt x="1553" y="116"/>
                    <a:pt x="1553" y="116"/>
                    <a:pt x="1553" y="116"/>
                  </a:cubicBezTo>
                  <a:cubicBezTo>
                    <a:pt x="1567" y="116"/>
                    <a:pt x="1567" y="116"/>
                    <a:pt x="1567" y="116"/>
                  </a:cubicBezTo>
                  <a:cubicBezTo>
                    <a:pt x="1567" y="48"/>
                    <a:pt x="1567" y="48"/>
                    <a:pt x="1567" y="48"/>
                  </a:cubicBezTo>
                  <a:cubicBezTo>
                    <a:pt x="1578" y="46"/>
                    <a:pt x="1578" y="46"/>
                    <a:pt x="1578" y="46"/>
                  </a:cubicBezTo>
                  <a:cubicBezTo>
                    <a:pt x="1578" y="39"/>
                    <a:pt x="1578" y="39"/>
                    <a:pt x="1578" y="39"/>
                  </a:cubicBezTo>
                  <a:cubicBezTo>
                    <a:pt x="1544" y="39"/>
                    <a:pt x="1544" y="39"/>
                    <a:pt x="1544" y="39"/>
                  </a:cubicBezTo>
                  <a:cubicBezTo>
                    <a:pt x="1544" y="46"/>
                    <a:pt x="1544" y="46"/>
                    <a:pt x="1544" y="46"/>
                  </a:cubicBezTo>
                  <a:cubicBezTo>
                    <a:pt x="1556" y="48"/>
                    <a:pt x="1556" y="48"/>
                    <a:pt x="1556" y="48"/>
                  </a:cubicBezTo>
                  <a:cubicBezTo>
                    <a:pt x="1556" y="91"/>
                    <a:pt x="1556" y="91"/>
                    <a:pt x="1556" y="91"/>
                  </a:cubicBezTo>
                  <a:cubicBezTo>
                    <a:pt x="1518" y="39"/>
                    <a:pt x="1518" y="39"/>
                    <a:pt x="1518" y="39"/>
                  </a:cubicBezTo>
                  <a:cubicBezTo>
                    <a:pt x="1492" y="39"/>
                    <a:pt x="1492" y="39"/>
                    <a:pt x="1492" y="39"/>
                  </a:cubicBezTo>
                  <a:cubicBezTo>
                    <a:pt x="1492" y="46"/>
                    <a:pt x="1492" y="46"/>
                    <a:pt x="1492" y="46"/>
                  </a:cubicBezTo>
                  <a:cubicBezTo>
                    <a:pt x="1503" y="48"/>
                    <a:pt x="1503" y="48"/>
                    <a:pt x="1503" y="48"/>
                  </a:cubicBezTo>
                  <a:cubicBezTo>
                    <a:pt x="1503" y="107"/>
                    <a:pt x="1503" y="107"/>
                    <a:pt x="1503" y="107"/>
                  </a:cubicBezTo>
                  <a:cubicBezTo>
                    <a:pt x="1492" y="109"/>
                    <a:pt x="1492" y="109"/>
                    <a:pt x="1492" y="109"/>
                  </a:cubicBezTo>
                  <a:cubicBezTo>
                    <a:pt x="1492" y="116"/>
                    <a:pt x="1492" y="116"/>
                    <a:pt x="1492" y="116"/>
                  </a:cubicBezTo>
                  <a:cubicBezTo>
                    <a:pt x="1526" y="116"/>
                    <a:pt x="1526" y="116"/>
                    <a:pt x="1526" y="116"/>
                  </a:cubicBezTo>
                  <a:lnTo>
                    <a:pt x="1526" y="109"/>
                  </a:lnTo>
                  <a:close/>
                  <a:moveTo>
                    <a:pt x="1400" y="76"/>
                  </a:moveTo>
                  <a:cubicBezTo>
                    <a:pt x="1400" y="86"/>
                    <a:pt x="1399" y="99"/>
                    <a:pt x="1407" y="107"/>
                  </a:cubicBezTo>
                  <a:cubicBezTo>
                    <a:pt x="1414" y="114"/>
                    <a:pt x="1424" y="117"/>
                    <a:pt x="1438" y="117"/>
                  </a:cubicBezTo>
                  <a:cubicBezTo>
                    <a:pt x="1451" y="117"/>
                    <a:pt x="1461" y="115"/>
                    <a:pt x="1466" y="109"/>
                  </a:cubicBezTo>
                  <a:cubicBezTo>
                    <a:pt x="1474" y="101"/>
                    <a:pt x="1475" y="94"/>
                    <a:pt x="1475" y="77"/>
                  </a:cubicBezTo>
                  <a:cubicBezTo>
                    <a:pt x="1475" y="27"/>
                    <a:pt x="1475" y="27"/>
                    <a:pt x="1475" y="27"/>
                  </a:cubicBezTo>
                  <a:cubicBezTo>
                    <a:pt x="1487" y="26"/>
                    <a:pt x="1487" y="26"/>
                    <a:pt x="1487" y="26"/>
                  </a:cubicBezTo>
                  <a:cubicBezTo>
                    <a:pt x="1487" y="18"/>
                    <a:pt x="1487" y="18"/>
                    <a:pt x="1487" y="18"/>
                  </a:cubicBezTo>
                  <a:cubicBezTo>
                    <a:pt x="1452" y="18"/>
                    <a:pt x="1452" y="18"/>
                    <a:pt x="1452" y="18"/>
                  </a:cubicBezTo>
                  <a:cubicBezTo>
                    <a:pt x="1452" y="26"/>
                    <a:pt x="1452" y="26"/>
                    <a:pt x="1452" y="26"/>
                  </a:cubicBezTo>
                  <a:cubicBezTo>
                    <a:pt x="1463" y="27"/>
                    <a:pt x="1463" y="27"/>
                    <a:pt x="1463" y="27"/>
                  </a:cubicBezTo>
                  <a:cubicBezTo>
                    <a:pt x="1463" y="84"/>
                    <a:pt x="1463" y="84"/>
                    <a:pt x="1463" y="84"/>
                  </a:cubicBezTo>
                  <a:cubicBezTo>
                    <a:pt x="1463" y="92"/>
                    <a:pt x="1461" y="97"/>
                    <a:pt x="1458" y="101"/>
                  </a:cubicBezTo>
                  <a:cubicBezTo>
                    <a:pt x="1454" y="105"/>
                    <a:pt x="1448" y="107"/>
                    <a:pt x="1441" y="107"/>
                  </a:cubicBezTo>
                  <a:cubicBezTo>
                    <a:pt x="1427" y="107"/>
                    <a:pt x="1418" y="100"/>
                    <a:pt x="1418" y="84"/>
                  </a:cubicBezTo>
                  <a:cubicBezTo>
                    <a:pt x="1418" y="27"/>
                    <a:pt x="1418" y="27"/>
                    <a:pt x="1418" y="27"/>
                  </a:cubicBezTo>
                  <a:cubicBezTo>
                    <a:pt x="1430" y="26"/>
                    <a:pt x="1430" y="26"/>
                    <a:pt x="1430" y="26"/>
                  </a:cubicBezTo>
                  <a:cubicBezTo>
                    <a:pt x="1430" y="18"/>
                    <a:pt x="1430" y="18"/>
                    <a:pt x="1430" y="18"/>
                  </a:cubicBezTo>
                  <a:cubicBezTo>
                    <a:pt x="1388" y="18"/>
                    <a:pt x="1388" y="18"/>
                    <a:pt x="1388" y="18"/>
                  </a:cubicBezTo>
                  <a:cubicBezTo>
                    <a:pt x="1388" y="26"/>
                    <a:pt x="1388" y="26"/>
                    <a:pt x="1388" y="26"/>
                  </a:cubicBezTo>
                  <a:cubicBezTo>
                    <a:pt x="1400" y="27"/>
                    <a:pt x="1400" y="27"/>
                    <a:pt x="1400" y="27"/>
                  </a:cubicBezTo>
                  <a:lnTo>
                    <a:pt x="1400" y="76"/>
                  </a:lnTo>
                  <a:close/>
                  <a:moveTo>
                    <a:pt x="1671" y="116"/>
                  </a:moveTo>
                  <a:cubicBezTo>
                    <a:pt x="1687" y="116"/>
                    <a:pt x="1687" y="116"/>
                    <a:pt x="1687" y="116"/>
                  </a:cubicBezTo>
                  <a:cubicBezTo>
                    <a:pt x="1713" y="48"/>
                    <a:pt x="1713" y="48"/>
                    <a:pt x="1713" y="48"/>
                  </a:cubicBezTo>
                  <a:cubicBezTo>
                    <a:pt x="1724" y="46"/>
                    <a:pt x="1724" y="46"/>
                    <a:pt x="1724" y="46"/>
                  </a:cubicBezTo>
                  <a:cubicBezTo>
                    <a:pt x="1724" y="39"/>
                    <a:pt x="1724" y="39"/>
                    <a:pt x="1724" y="39"/>
                  </a:cubicBezTo>
                  <a:cubicBezTo>
                    <a:pt x="1690" y="39"/>
                    <a:pt x="1690" y="39"/>
                    <a:pt x="1690" y="39"/>
                  </a:cubicBezTo>
                  <a:cubicBezTo>
                    <a:pt x="1690" y="46"/>
                    <a:pt x="1690" y="46"/>
                    <a:pt x="1690" y="46"/>
                  </a:cubicBezTo>
                  <a:cubicBezTo>
                    <a:pt x="1701" y="48"/>
                    <a:pt x="1701" y="48"/>
                    <a:pt x="1701" y="48"/>
                  </a:cubicBezTo>
                  <a:cubicBezTo>
                    <a:pt x="1682" y="100"/>
                    <a:pt x="1682" y="100"/>
                    <a:pt x="1682" y="100"/>
                  </a:cubicBezTo>
                  <a:cubicBezTo>
                    <a:pt x="1663" y="48"/>
                    <a:pt x="1663" y="48"/>
                    <a:pt x="1663" y="48"/>
                  </a:cubicBezTo>
                  <a:cubicBezTo>
                    <a:pt x="1674" y="46"/>
                    <a:pt x="1674" y="46"/>
                    <a:pt x="1674" y="46"/>
                  </a:cubicBezTo>
                  <a:cubicBezTo>
                    <a:pt x="1674" y="39"/>
                    <a:pt x="1674" y="39"/>
                    <a:pt x="1674" y="39"/>
                  </a:cubicBezTo>
                  <a:cubicBezTo>
                    <a:pt x="1634" y="39"/>
                    <a:pt x="1634" y="39"/>
                    <a:pt x="1634" y="39"/>
                  </a:cubicBezTo>
                  <a:cubicBezTo>
                    <a:pt x="1634" y="46"/>
                    <a:pt x="1634" y="46"/>
                    <a:pt x="1634" y="46"/>
                  </a:cubicBezTo>
                  <a:cubicBezTo>
                    <a:pt x="1645" y="48"/>
                    <a:pt x="1645" y="48"/>
                    <a:pt x="1645" y="48"/>
                  </a:cubicBezTo>
                  <a:lnTo>
                    <a:pt x="1671" y="116"/>
                  </a:lnTo>
                  <a:close/>
                  <a:moveTo>
                    <a:pt x="2003" y="109"/>
                  </a:moveTo>
                  <a:cubicBezTo>
                    <a:pt x="1992" y="107"/>
                    <a:pt x="1992" y="107"/>
                    <a:pt x="1992" y="107"/>
                  </a:cubicBezTo>
                  <a:cubicBezTo>
                    <a:pt x="1992" y="48"/>
                    <a:pt x="1992" y="48"/>
                    <a:pt x="1992" y="48"/>
                  </a:cubicBezTo>
                  <a:cubicBezTo>
                    <a:pt x="2003" y="46"/>
                    <a:pt x="2003" y="46"/>
                    <a:pt x="2003" y="46"/>
                  </a:cubicBezTo>
                  <a:cubicBezTo>
                    <a:pt x="2003" y="39"/>
                    <a:pt x="2003" y="39"/>
                    <a:pt x="2003" y="39"/>
                  </a:cubicBezTo>
                  <a:cubicBezTo>
                    <a:pt x="1963" y="39"/>
                    <a:pt x="1963" y="39"/>
                    <a:pt x="1963" y="39"/>
                  </a:cubicBezTo>
                  <a:cubicBezTo>
                    <a:pt x="1963" y="46"/>
                    <a:pt x="1963" y="46"/>
                    <a:pt x="1963" y="46"/>
                  </a:cubicBezTo>
                  <a:cubicBezTo>
                    <a:pt x="1974" y="48"/>
                    <a:pt x="1974" y="48"/>
                    <a:pt x="1974" y="48"/>
                  </a:cubicBezTo>
                  <a:cubicBezTo>
                    <a:pt x="1974" y="107"/>
                    <a:pt x="1974" y="107"/>
                    <a:pt x="1974" y="107"/>
                  </a:cubicBezTo>
                  <a:cubicBezTo>
                    <a:pt x="1963" y="109"/>
                    <a:pt x="1963" y="109"/>
                    <a:pt x="1963" y="109"/>
                  </a:cubicBezTo>
                  <a:cubicBezTo>
                    <a:pt x="1963" y="116"/>
                    <a:pt x="1963" y="116"/>
                    <a:pt x="1963" y="116"/>
                  </a:cubicBezTo>
                  <a:cubicBezTo>
                    <a:pt x="2003" y="116"/>
                    <a:pt x="2003" y="116"/>
                    <a:pt x="2003" y="116"/>
                  </a:cubicBezTo>
                  <a:lnTo>
                    <a:pt x="2003" y="109"/>
                  </a:lnTo>
                  <a:close/>
                  <a:moveTo>
                    <a:pt x="2021" y="49"/>
                  </a:moveTo>
                  <a:cubicBezTo>
                    <a:pt x="2037" y="49"/>
                    <a:pt x="2037" y="49"/>
                    <a:pt x="2037" y="49"/>
                  </a:cubicBezTo>
                  <a:cubicBezTo>
                    <a:pt x="2037" y="107"/>
                    <a:pt x="2037" y="107"/>
                    <a:pt x="2037" y="107"/>
                  </a:cubicBezTo>
                  <a:cubicBezTo>
                    <a:pt x="2026" y="109"/>
                    <a:pt x="2026" y="109"/>
                    <a:pt x="2026" y="109"/>
                  </a:cubicBezTo>
                  <a:cubicBezTo>
                    <a:pt x="2026" y="116"/>
                    <a:pt x="2026" y="116"/>
                    <a:pt x="2026" y="116"/>
                  </a:cubicBezTo>
                  <a:cubicBezTo>
                    <a:pt x="2066" y="116"/>
                    <a:pt x="2066" y="116"/>
                    <a:pt x="2066" y="116"/>
                  </a:cubicBezTo>
                  <a:cubicBezTo>
                    <a:pt x="2066" y="109"/>
                    <a:pt x="2066" y="109"/>
                    <a:pt x="2066" y="109"/>
                  </a:cubicBezTo>
                  <a:cubicBezTo>
                    <a:pt x="2055" y="107"/>
                    <a:pt x="2055" y="107"/>
                    <a:pt x="2055" y="107"/>
                  </a:cubicBezTo>
                  <a:cubicBezTo>
                    <a:pt x="2055" y="49"/>
                    <a:pt x="2055" y="49"/>
                    <a:pt x="2055" y="49"/>
                  </a:cubicBezTo>
                  <a:cubicBezTo>
                    <a:pt x="2072" y="49"/>
                    <a:pt x="2072" y="49"/>
                    <a:pt x="2072" y="49"/>
                  </a:cubicBezTo>
                  <a:cubicBezTo>
                    <a:pt x="2074" y="60"/>
                    <a:pt x="2074" y="60"/>
                    <a:pt x="2074" y="60"/>
                  </a:cubicBezTo>
                  <a:cubicBezTo>
                    <a:pt x="2081" y="60"/>
                    <a:pt x="2081" y="60"/>
                    <a:pt x="2081" y="60"/>
                  </a:cubicBezTo>
                  <a:cubicBezTo>
                    <a:pt x="2081" y="39"/>
                    <a:pt x="2081" y="39"/>
                    <a:pt x="2081" y="39"/>
                  </a:cubicBezTo>
                  <a:cubicBezTo>
                    <a:pt x="2011" y="39"/>
                    <a:pt x="2011" y="39"/>
                    <a:pt x="2011" y="39"/>
                  </a:cubicBezTo>
                  <a:cubicBezTo>
                    <a:pt x="2011" y="60"/>
                    <a:pt x="2011" y="60"/>
                    <a:pt x="2011" y="60"/>
                  </a:cubicBezTo>
                  <a:cubicBezTo>
                    <a:pt x="2019" y="60"/>
                    <a:pt x="2019" y="60"/>
                    <a:pt x="2019" y="60"/>
                  </a:cubicBezTo>
                  <a:lnTo>
                    <a:pt x="2021" y="49"/>
                  </a:lnTo>
                  <a:close/>
                  <a:moveTo>
                    <a:pt x="2122" y="82"/>
                  </a:moveTo>
                  <a:cubicBezTo>
                    <a:pt x="2122" y="107"/>
                    <a:pt x="2122" y="107"/>
                    <a:pt x="2122" y="107"/>
                  </a:cubicBezTo>
                  <a:cubicBezTo>
                    <a:pt x="2110" y="109"/>
                    <a:pt x="2110" y="109"/>
                    <a:pt x="2110" y="109"/>
                  </a:cubicBezTo>
                  <a:cubicBezTo>
                    <a:pt x="2110" y="116"/>
                    <a:pt x="2110" y="116"/>
                    <a:pt x="2110" y="116"/>
                  </a:cubicBezTo>
                  <a:cubicBezTo>
                    <a:pt x="2150" y="116"/>
                    <a:pt x="2150" y="116"/>
                    <a:pt x="2150" y="116"/>
                  </a:cubicBezTo>
                  <a:cubicBezTo>
                    <a:pt x="2150" y="109"/>
                    <a:pt x="2150" y="109"/>
                    <a:pt x="2150" y="109"/>
                  </a:cubicBezTo>
                  <a:cubicBezTo>
                    <a:pt x="2139" y="107"/>
                    <a:pt x="2139" y="107"/>
                    <a:pt x="2139" y="107"/>
                  </a:cubicBezTo>
                  <a:cubicBezTo>
                    <a:pt x="2139" y="82"/>
                    <a:pt x="2139" y="82"/>
                    <a:pt x="2139" y="82"/>
                  </a:cubicBezTo>
                  <a:cubicBezTo>
                    <a:pt x="2161" y="48"/>
                    <a:pt x="2161" y="48"/>
                    <a:pt x="2161" y="48"/>
                  </a:cubicBezTo>
                  <a:cubicBezTo>
                    <a:pt x="2172" y="46"/>
                    <a:pt x="2172" y="46"/>
                    <a:pt x="2172" y="46"/>
                  </a:cubicBezTo>
                  <a:cubicBezTo>
                    <a:pt x="2172" y="39"/>
                    <a:pt x="2172" y="39"/>
                    <a:pt x="2172" y="39"/>
                  </a:cubicBezTo>
                  <a:cubicBezTo>
                    <a:pt x="2138" y="39"/>
                    <a:pt x="2138" y="39"/>
                    <a:pt x="2138" y="39"/>
                  </a:cubicBezTo>
                  <a:cubicBezTo>
                    <a:pt x="2138" y="46"/>
                    <a:pt x="2138" y="46"/>
                    <a:pt x="2138" y="46"/>
                  </a:cubicBezTo>
                  <a:cubicBezTo>
                    <a:pt x="2149" y="48"/>
                    <a:pt x="2149" y="48"/>
                    <a:pt x="2149" y="48"/>
                  </a:cubicBezTo>
                  <a:cubicBezTo>
                    <a:pt x="2133" y="73"/>
                    <a:pt x="2133" y="73"/>
                    <a:pt x="2133" y="73"/>
                  </a:cubicBezTo>
                  <a:cubicBezTo>
                    <a:pt x="2118" y="48"/>
                    <a:pt x="2118" y="48"/>
                    <a:pt x="2118" y="48"/>
                  </a:cubicBezTo>
                  <a:cubicBezTo>
                    <a:pt x="2129" y="46"/>
                    <a:pt x="2129" y="46"/>
                    <a:pt x="2129" y="46"/>
                  </a:cubicBezTo>
                  <a:cubicBezTo>
                    <a:pt x="2129" y="39"/>
                    <a:pt x="2129" y="39"/>
                    <a:pt x="2129" y="39"/>
                  </a:cubicBezTo>
                  <a:cubicBezTo>
                    <a:pt x="2088" y="39"/>
                    <a:pt x="2088" y="39"/>
                    <a:pt x="2088" y="39"/>
                  </a:cubicBezTo>
                  <a:cubicBezTo>
                    <a:pt x="2088" y="46"/>
                    <a:pt x="2088" y="46"/>
                    <a:pt x="2088" y="46"/>
                  </a:cubicBezTo>
                  <a:cubicBezTo>
                    <a:pt x="2099" y="48"/>
                    <a:pt x="2099" y="48"/>
                    <a:pt x="2099" y="48"/>
                  </a:cubicBezTo>
                  <a:lnTo>
                    <a:pt x="2122" y="82"/>
                  </a:lnTo>
                  <a:close/>
                  <a:moveTo>
                    <a:pt x="1953" y="94"/>
                  </a:moveTo>
                  <a:cubicBezTo>
                    <a:pt x="1953" y="63"/>
                    <a:pt x="1913" y="75"/>
                    <a:pt x="1913" y="58"/>
                  </a:cubicBezTo>
                  <a:cubicBezTo>
                    <a:pt x="1913" y="50"/>
                    <a:pt x="1919" y="48"/>
                    <a:pt x="1926" y="48"/>
                  </a:cubicBezTo>
                  <a:cubicBezTo>
                    <a:pt x="1933" y="48"/>
                    <a:pt x="1939" y="49"/>
                    <a:pt x="1939" y="49"/>
                  </a:cubicBezTo>
                  <a:cubicBezTo>
                    <a:pt x="1941" y="61"/>
                    <a:pt x="1941" y="61"/>
                    <a:pt x="1941" y="61"/>
                  </a:cubicBezTo>
                  <a:cubicBezTo>
                    <a:pt x="1949" y="61"/>
                    <a:pt x="1949" y="61"/>
                    <a:pt x="1949" y="61"/>
                  </a:cubicBezTo>
                  <a:cubicBezTo>
                    <a:pt x="1949" y="42"/>
                    <a:pt x="1949" y="42"/>
                    <a:pt x="1949" y="42"/>
                  </a:cubicBezTo>
                  <a:cubicBezTo>
                    <a:pt x="1941" y="40"/>
                    <a:pt x="1933" y="38"/>
                    <a:pt x="1924" y="38"/>
                  </a:cubicBezTo>
                  <a:cubicBezTo>
                    <a:pt x="1905" y="38"/>
                    <a:pt x="1896" y="46"/>
                    <a:pt x="1896" y="60"/>
                  </a:cubicBezTo>
                  <a:cubicBezTo>
                    <a:pt x="1896" y="79"/>
                    <a:pt x="1914" y="81"/>
                    <a:pt x="1928" y="86"/>
                  </a:cubicBezTo>
                  <a:cubicBezTo>
                    <a:pt x="1933" y="87"/>
                    <a:pt x="1936" y="89"/>
                    <a:pt x="1936" y="95"/>
                  </a:cubicBezTo>
                  <a:cubicBezTo>
                    <a:pt x="1936" y="104"/>
                    <a:pt x="1929" y="107"/>
                    <a:pt x="1920" y="107"/>
                  </a:cubicBezTo>
                  <a:cubicBezTo>
                    <a:pt x="1911" y="107"/>
                    <a:pt x="1905" y="105"/>
                    <a:pt x="1905" y="105"/>
                  </a:cubicBezTo>
                  <a:cubicBezTo>
                    <a:pt x="1903" y="92"/>
                    <a:pt x="1903" y="92"/>
                    <a:pt x="1903" y="92"/>
                  </a:cubicBezTo>
                  <a:cubicBezTo>
                    <a:pt x="1896" y="92"/>
                    <a:pt x="1896" y="92"/>
                    <a:pt x="1896" y="92"/>
                  </a:cubicBezTo>
                  <a:cubicBezTo>
                    <a:pt x="1896" y="112"/>
                    <a:pt x="1896" y="112"/>
                    <a:pt x="1896" y="112"/>
                  </a:cubicBezTo>
                  <a:cubicBezTo>
                    <a:pt x="1896" y="112"/>
                    <a:pt x="1908" y="117"/>
                    <a:pt x="1922" y="117"/>
                  </a:cubicBezTo>
                  <a:cubicBezTo>
                    <a:pt x="1942" y="117"/>
                    <a:pt x="1953" y="109"/>
                    <a:pt x="1953" y="94"/>
                  </a:cubicBezTo>
                  <a:close/>
                  <a:moveTo>
                    <a:pt x="1847" y="109"/>
                  </a:moveTo>
                  <a:cubicBezTo>
                    <a:pt x="1836" y="107"/>
                    <a:pt x="1836" y="107"/>
                    <a:pt x="1836" y="107"/>
                  </a:cubicBezTo>
                  <a:cubicBezTo>
                    <a:pt x="1836" y="81"/>
                    <a:pt x="1836" y="81"/>
                    <a:pt x="1836" y="81"/>
                  </a:cubicBezTo>
                  <a:cubicBezTo>
                    <a:pt x="1838" y="81"/>
                    <a:pt x="1838" y="81"/>
                    <a:pt x="1838" y="81"/>
                  </a:cubicBezTo>
                  <a:cubicBezTo>
                    <a:pt x="1848" y="81"/>
                    <a:pt x="1851" y="86"/>
                    <a:pt x="1855" y="98"/>
                  </a:cubicBezTo>
                  <a:cubicBezTo>
                    <a:pt x="1863" y="116"/>
                    <a:pt x="1863" y="116"/>
                    <a:pt x="1863" y="116"/>
                  </a:cubicBezTo>
                  <a:cubicBezTo>
                    <a:pt x="1887" y="116"/>
                    <a:pt x="1887" y="116"/>
                    <a:pt x="1887" y="116"/>
                  </a:cubicBezTo>
                  <a:cubicBezTo>
                    <a:pt x="1887" y="109"/>
                    <a:pt x="1887" y="109"/>
                    <a:pt x="1887" y="109"/>
                  </a:cubicBezTo>
                  <a:cubicBezTo>
                    <a:pt x="1876" y="107"/>
                    <a:pt x="1876" y="107"/>
                    <a:pt x="1876" y="107"/>
                  </a:cubicBezTo>
                  <a:cubicBezTo>
                    <a:pt x="1873" y="99"/>
                    <a:pt x="1868" y="84"/>
                    <a:pt x="1861" y="79"/>
                  </a:cubicBezTo>
                  <a:cubicBezTo>
                    <a:pt x="1869" y="76"/>
                    <a:pt x="1875" y="68"/>
                    <a:pt x="1875" y="59"/>
                  </a:cubicBezTo>
                  <a:cubicBezTo>
                    <a:pt x="1875" y="54"/>
                    <a:pt x="1873" y="49"/>
                    <a:pt x="1869" y="45"/>
                  </a:cubicBezTo>
                  <a:cubicBezTo>
                    <a:pt x="1863" y="40"/>
                    <a:pt x="1854" y="39"/>
                    <a:pt x="1846" y="39"/>
                  </a:cubicBezTo>
                  <a:cubicBezTo>
                    <a:pt x="1807" y="39"/>
                    <a:pt x="1807" y="39"/>
                    <a:pt x="1807" y="39"/>
                  </a:cubicBezTo>
                  <a:cubicBezTo>
                    <a:pt x="1807" y="46"/>
                    <a:pt x="1807" y="46"/>
                    <a:pt x="1807" y="46"/>
                  </a:cubicBezTo>
                  <a:cubicBezTo>
                    <a:pt x="1819" y="48"/>
                    <a:pt x="1819" y="48"/>
                    <a:pt x="1819" y="48"/>
                  </a:cubicBezTo>
                  <a:cubicBezTo>
                    <a:pt x="1819" y="107"/>
                    <a:pt x="1819" y="107"/>
                    <a:pt x="1819" y="107"/>
                  </a:cubicBezTo>
                  <a:cubicBezTo>
                    <a:pt x="1807" y="109"/>
                    <a:pt x="1807" y="109"/>
                    <a:pt x="1807" y="109"/>
                  </a:cubicBezTo>
                  <a:cubicBezTo>
                    <a:pt x="1807" y="116"/>
                    <a:pt x="1807" y="116"/>
                    <a:pt x="1807" y="116"/>
                  </a:cubicBezTo>
                  <a:cubicBezTo>
                    <a:pt x="1847" y="116"/>
                    <a:pt x="1847" y="116"/>
                    <a:pt x="1847" y="116"/>
                  </a:cubicBezTo>
                  <a:lnTo>
                    <a:pt x="1847" y="109"/>
                  </a:lnTo>
                  <a:close/>
                  <a:moveTo>
                    <a:pt x="1836" y="48"/>
                  </a:moveTo>
                  <a:cubicBezTo>
                    <a:pt x="1841" y="48"/>
                    <a:pt x="1841" y="48"/>
                    <a:pt x="1841" y="48"/>
                  </a:cubicBezTo>
                  <a:cubicBezTo>
                    <a:pt x="1845" y="48"/>
                    <a:pt x="1852" y="48"/>
                    <a:pt x="1854" y="51"/>
                  </a:cubicBezTo>
                  <a:cubicBezTo>
                    <a:pt x="1857" y="53"/>
                    <a:pt x="1858" y="57"/>
                    <a:pt x="1858" y="60"/>
                  </a:cubicBezTo>
                  <a:cubicBezTo>
                    <a:pt x="1858" y="63"/>
                    <a:pt x="1857" y="66"/>
                    <a:pt x="1855" y="69"/>
                  </a:cubicBezTo>
                  <a:cubicBezTo>
                    <a:pt x="1851" y="73"/>
                    <a:pt x="1844" y="73"/>
                    <a:pt x="1839" y="73"/>
                  </a:cubicBezTo>
                  <a:cubicBezTo>
                    <a:pt x="1836" y="73"/>
                    <a:pt x="1836" y="73"/>
                    <a:pt x="1836" y="73"/>
                  </a:cubicBezTo>
                  <a:lnTo>
                    <a:pt x="1836" y="48"/>
                  </a:lnTo>
                  <a:close/>
                  <a:moveTo>
                    <a:pt x="1796" y="95"/>
                  </a:moveTo>
                  <a:cubicBezTo>
                    <a:pt x="1788" y="95"/>
                    <a:pt x="1788" y="95"/>
                    <a:pt x="1788" y="95"/>
                  </a:cubicBezTo>
                  <a:cubicBezTo>
                    <a:pt x="1787" y="106"/>
                    <a:pt x="1787" y="106"/>
                    <a:pt x="1787" y="106"/>
                  </a:cubicBezTo>
                  <a:cubicBezTo>
                    <a:pt x="1759" y="106"/>
                    <a:pt x="1759" y="106"/>
                    <a:pt x="1759" y="106"/>
                  </a:cubicBezTo>
                  <a:cubicBezTo>
                    <a:pt x="1759" y="80"/>
                    <a:pt x="1759" y="80"/>
                    <a:pt x="1759" y="80"/>
                  </a:cubicBezTo>
                  <a:cubicBezTo>
                    <a:pt x="1776" y="80"/>
                    <a:pt x="1776" y="80"/>
                    <a:pt x="1776" y="80"/>
                  </a:cubicBezTo>
                  <a:cubicBezTo>
                    <a:pt x="1778" y="90"/>
                    <a:pt x="1778" y="90"/>
                    <a:pt x="1778" y="90"/>
                  </a:cubicBezTo>
                  <a:cubicBezTo>
                    <a:pt x="1784" y="90"/>
                    <a:pt x="1784" y="90"/>
                    <a:pt x="1784" y="90"/>
                  </a:cubicBezTo>
                  <a:cubicBezTo>
                    <a:pt x="1784" y="61"/>
                    <a:pt x="1784" y="61"/>
                    <a:pt x="1784" y="61"/>
                  </a:cubicBezTo>
                  <a:cubicBezTo>
                    <a:pt x="1778" y="61"/>
                    <a:pt x="1778" y="61"/>
                    <a:pt x="1778" y="61"/>
                  </a:cubicBezTo>
                  <a:cubicBezTo>
                    <a:pt x="1776" y="71"/>
                    <a:pt x="1776" y="71"/>
                    <a:pt x="1776" y="71"/>
                  </a:cubicBezTo>
                  <a:cubicBezTo>
                    <a:pt x="1759" y="71"/>
                    <a:pt x="1759" y="71"/>
                    <a:pt x="1759" y="71"/>
                  </a:cubicBezTo>
                  <a:cubicBezTo>
                    <a:pt x="1759" y="49"/>
                    <a:pt x="1759" y="49"/>
                    <a:pt x="1759" y="49"/>
                  </a:cubicBezTo>
                  <a:cubicBezTo>
                    <a:pt x="1787" y="49"/>
                    <a:pt x="1787" y="49"/>
                    <a:pt x="1787" y="49"/>
                  </a:cubicBezTo>
                  <a:cubicBezTo>
                    <a:pt x="1788" y="59"/>
                    <a:pt x="1788" y="59"/>
                    <a:pt x="1788" y="59"/>
                  </a:cubicBezTo>
                  <a:cubicBezTo>
                    <a:pt x="1796" y="59"/>
                    <a:pt x="1796" y="59"/>
                    <a:pt x="1796" y="59"/>
                  </a:cubicBezTo>
                  <a:cubicBezTo>
                    <a:pt x="1796" y="39"/>
                    <a:pt x="1796" y="39"/>
                    <a:pt x="1796" y="39"/>
                  </a:cubicBezTo>
                  <a:cubicBezTo>
                    <a:pt x="1730" y="39"/>
                    <a:pt x="1730" y="39"/>
                    <a:pt x="1730" y="39"/>
                  </a:cubicBezTo>
                  <a:cubicBezTo>
                    <a:pt x="1730" y="46"/>
                    <a:pt x="1730" y="46"/>
                    <a:pt x="1730" y="46"/>
                  </a:cubicBezTo>
                  <a:cubicBezTo>
                    <a:pt x="1741" y="48"/>
                    <a:pt x="1741" y="48"/>
                    <a:pt x="1741" y="48"/>
                  </a:cubicBezTo>
                  <a:cubicBezTo>
                    <a:pt x="1741" y="107"/>
                    <a:pt x="1741" y="107"/>
                    <a:pt x="1741" y="107"/>
                  </a:cubicBezTo>
                  <a:cubicBezTo>
                    <a:pt x="1730" y="109"/>
                    <a:pt x="1730" y="109"/>
                    <a:pt x="1730" y="109"/>
                  </a:cubicBezTo>
                  <a:cubicBezTo>
                    <a:pt x="1730" y="116"/>
                    <a:pt x="1730" y="116"/>
                    <a:pt x="1730" y="116"/>
                  </a:cubicBezTo>
                  <a:cubicBezTo>
                    <a:pt x="1796" y="116"/>
                    <a:pt x="1796" y="116"/>
                    <a:pt x="1796" y="116"/>
                  </a:cubicBezTo>
                  <a:lnTo>
                    <a:pt x="1796" y="95"/>
                  </a:lnTo>
                  <a:close/>
                  <a:moveTo>
                    <a:pt x="1342" y="95"/>
                  </a:moveTo>
                  <a:cubicBezTo>
                    <a:pt x="1335" y="95"/>
                    <a:pt x="1335" y="95"/>
                    <a:pt x="1335" y="95"/>
                  </a:cubicBezTo>
                  <a:cubicBezTo>
                    <a:pt x="1333" y="106"/>
                    <a:pt x="1333" y="106"/>
                    <a:pt x="1333" y="106"/>
                  </a:cubicBezTo>
                  <a:cubicBezTo>
                    <a:pt x="1305" y="106"/>
                    <a:pt x="1305" y="106"/>
                    <a:pt x="1305" y="106"/>
                  </a:cubicBezTo>
                  <a:cubicBezTo>
                    <a:pt x="1305" y="80"/>
                    <a:pt x="1305" y="80"/>
                    <a:pt x="1305" y="80"/>
                  </a:cubicBezTo>
                  <a:cubicBezTo>
                    <a:pt x="1323" y="80"/>
                    <a:pt x="1323" y="80"/>
                    <a:pt x="1323" y="80"/>
                  </a:cubicBezTo>
                  <a:cubicBezTo>
                    <a:pt x="1325" y="90"/>
                    <a:pt x="1325" y="90"/>
                    <a:pt x="1325" y="90"/>
                  </a:cubicBezTo>
                  <a:cubicBezTo>
                    <a:pt x="1331" y="90"/>
                    <a:pt x="1331" y="90"/>
                    <a:pt x="1331" y="90"/>
                  </a:cubicBezTo>
                  <a:cubicBezTo>
                    <a:pt x="1331" y="61"/>
                    <a:pt x="1331" y="61"/>
                    <a:pt x="1331" y="61"/>
                  </a:cubicBezTo>
                  <a:cubicBezTo>
                    <a:pt x="1325" y="61"/>
                    <a:pt x="1325" y="61"/>
                    <a:pt x="1325" y="61"/>
                  </a:cubicBezTo>
                  <a:cubicBezTo>
                    <a:pt x="1323" y="71"/>
                    <a:pt x="1323" y="71"/>
                    <a:pt x="1323" y="71"/>
                  </a:cubicBezTo>
                  <a:cubicBezTo>
                    <a:pt x="1305" y="71"/>
                    <a:pt x="1305" y="71"/>
                    <a:pt x="1305" y="71"/>
                  </a:cubicBezTo>
                  <a:cubicBezTo>
                    <a:pt x="1305" y="49"/>
                    <a:pt x="1305" y="49"/>
                    <a:pt x="1305" y="49"/>
                  </a:cubicBezTo>
                  <a:cubicBezTo>
                    <a:pt x="1333" y="49"/>
                    <a:pt x="1333" y="49"/>
                    <a:pt x="1333" y="49"/>
                  </a:cubicBezTo>
                  <a:cubicBezTo>
                    <a:pt x="1335" y="59"/>
                    <a:pt x="1335" y="59"/>
                    <a:pt x="1335" y="59"/>
                  </a:cubicBezTo>
                  <a:cubicBezTo>
                    <a:pt x="1342" y="59"/>
                    <a:pt x="1342" y="59"/>
                    <a:pt x="1342" y="59"/>
                  </a:cubicBezTo>
                  <a:cubicBezTo>
                    <a:pt x="1342" y="39"/>
                    <a:pt x="1342" y="39"/>
                    <a:pt x="1342" y="39"/>
                  </a:cubicBezTo>
                  <a:cubicBezTo>
                    <a:pt x="1277" y="39"/>
                    <a:pt x="1277" y="39"/>
                    <a:pt x="1277" y="39"/>
                  </a:cubicBezTo>
                  <a:cubicBezTo>
                    <a:pt x="1277" y="46"/>
                    <a:pt x="1277" y="46"/>
                    <a:pt x="1277" y="46"/>
                  </a:cubicBezTo>
                  <a:cubicBezTo>
                    <a:pt x="1288" y="48"/>
                    <a:pt x="1288" y="48"/>
                    <a:pt x="1288" y="48"/>
                  </a:cubicBezTo>
                  <a:cubicBezTo>
                    <a:pt x="1288" y="107"/>
                    <a:pt x="1288" y="107"/>
                    <a:pt x="1288" y="107"/>
                  </a:cubicBezTo>
                  <a:cubicBezTo>
                    <a:pt x="1277" y="109"/>
                    <a:pt x="1277" y="109"/>
                    <a:pt x="1277" y="109"/>
                  </a:cubicBezTo>
                  <a:cubicBezTo>
                    <a:pt x="1277" y="116"/>
                    <a:pt x="1277" y="116"/>
                    <a:pt x="1277" y="116"/>
                  </a:cubicBezTo>
                  <a:cubicBezTo>
                    <a:pt x="1342" y="116"/>
                    <a:pt x="1342" y="116"/>
                    <a:pt x="1342" y="116"/>
                  </a:cubicBezTo>
                  <a:lnTo>
                    <a:pt x="1342" y="95"/>
                  </a:lnTo>
                  <a:close/>
                  <a:moveTo>
                    <a:pt x="566" y="95"/>
                  </a:moveTo>
                  <a:cubicBezTo>
                    <a:pt x="559" y="95"/>
                    <a:pt x="559" y="95"/>
                    <a:pt x="559" y="95"/>
                  </a:cubicBezTo>
                  <a:cubicBezTo>
                    <a:pt x="557" y="106"/>
                    <a:pt x="557" y="106"/>
                    <a:pt x="557" y="106"/>
                  </a:cubicBezTo>
                  <a:cubicBezTo>
                    <a:pt x="529" y="106"/>
                    <a:pt x="529" y="106"/>
                    <a:pt x="529" y="106"/>
                  </a:cubicBezTo>
                  <a:cubicBezTo>
                    <a:pt x="529" y="80"/>
                    <a:pt x="529" y="80"/>
                    <a:pt x="529" y="80"/>
                  </a:cubicBezTo>
                  <a:cubicBezTo>
                    <a:pt x="546" y="80"/>
                    <a:pt x="546" y="80"/>
                    <a:pt x="546" y="80"/>
                  </a:cubicBezTo>
                  <a:cubicBezTo>
                    <a:pt x="548" y="90"/>
                    <a:pt x="548" y="90"/>
                    <a:pt x="548" y="90"/>
                  </a:cubicBezTo>
                  <a:cubicBezTo>
                    <a:pt x="555" y="90"/>
                    <a:pt x="555" y="90"/>
                    <a:pt x="555" y="90"/>
                  </a:cubicBezTo>
                  <a:cubicBezTo>
                    <a:pt x="555" y="61"/>
                    <a:pt x="555" y="61"/>
                    <a:pt x="555" y="61"/>
                  </a:cubicBezTo>
                  <a:cubicBezTo>
                    <a:pt x="548" y="61"/>
                    <a:pt x="548" y="61"/>
                    <a:pt x="548" y="61"/>
                  </a:cubicBezTo>
                  <a:cubicBezTo>
                    <a:pt x="546" y="71"/>
                    <a:pt x="546" y="71"/>
                    <a:pt x="546" y="71"/>
                  </a:cubicBezTo>
                  <a:cubicBezTo>
                    <a:pt x="529" y="71"/>
                    <a:pt x="529" y="71"/>
                    <a:pt x="529" y="71"/>
                  </a:cubicBezTo>
                  <a:cubicBezTo>
                    <a:pt x="529" y="49"/>
                    <a:pt x="529" y="49"/>
                    <a:pt x="529" y="49"/>
                  </a:cubicBezTo>
                  <a:cubicBezTo>
                    <a:pt x="557" y="49"/>
                    <a:pt x="557" y="49"/>
                    <a:pt x="557" y="49"/>
                  </a:cubicBezTo>
                  <a:cubicBezTo>
                    <a:pt x="559" y="59"/>
                    <a:pt x="559" y="59"/>
                    <a:pt x="559" y="59"/>
                  </a:cubicBezTo>
                  <a:cubicBezTo>
                    <a:pt x="566" y="59"/>
                    <a:pt x="566" y="59"/>
                    <a:pt x="566" y="59"/>
                  </a:cubicBezTo>
                  <a:cubicBezTo>
                    <a:pt x="566" y="39"/>
                    <a:pt x="566" y="39"/>
                    <a:pt x="566" y="39"/>
                  </a:cubicBezTo>
                  <a:cubicBezTo>
                    <a:pt x="500" y="39"/>
                    <a:pt x="500" y="39"/>
                    <a:pt x="500" y="39"/>
                  </a:cubicBezTo>
                  <a:cubicBezTo>
                    <a:pt x="500" y="46"/>
                    <a:pt x="500" y="46"/>
                    <a:pt x="500" y="46"/>
                  </a:cubicBezTo>
                  <a:cubicBezTo>
                    <a:pt x="511" y="48"/>
                    <a:pt x="511" y="48"/>
                    <a:pt x="511" y="48"/>
                  </a:cubicBezTo>
                  <a:cubicBezTo>
                    <a:pt x="511" y="107"/>
                    <a:pt x="511" y="107"/>
                    <a:pt x="511" y="107"/>
                  </a:cubicBezTo>
                  <a:cubicBezTo>
                    <a:pt x="500" y="109"/>
                    <a:pt x="500" y="109"/>
                    <a:pt x="500" y="109"/>
                  </a:cubicBezTo>
                  <a:cubicBezTo>
                    <a:pt x="500" y="116"/>
                    <a:pt x="500" y="116"/>
                    <a:pt x="500" y="116"/>
                  </a:cubicBezTo>
                  <a:cubicBezTo>
                    <a:pt x="566" y="116"/>
                    <a:pt x="566" y="116"/>
                    <a:pt x="566" y="116"/>
                  </a:cubicBezTo>
                  <a:lnTo>
                    <a:pt x="566" y="95"/>
                  </a:lnTo>
                  <a:close/>
                  <a:moveTo>
                    <a:pt x="659" y="117"/>
                  </a:moveTo>
                  <a:cubicBezTo>
                    <a:pt x="689" y="117"/>
                    <a:pt x="702" y="100"/>
                    <a:pt x="702" y="67"/>
                  </a:cubicBezTo>
                  <a:cubicBezTo>
                    <a:pt x="702" y="34"/>
                    <a:pt x="689" y="16"/>
                    <a:pt x="659" y="16"/>
                  </a:cubicBezTo>
                  <a:cubicBezTo>
                    <a:pt x="629" y="16"/>
                    <a:pt x="615" y="34"/>
                    <a:pt x="615" y="67"/>
                  </a:cubicBezTo>
                  <a:cubicBezTo>
                    <a:pt x="615" y="99"/>
                    <a:pt x="628" y="117"/>
                    <a:pt x="659" y="117"/>
                  </a:cubicBezTo>
                  <a:close/>
                  <a:moveTo>
                    <a:pt x="659" y="27"/>
                  </a:moveTo>
                  <a:cubicBezTo>
                    <a:pt x="675" y="27"/>
                    <a:pt x="683" y="40"/>
                    <a:pt x="683" y="67"/>
                  </a:cubicBezTo>
                  <a:cubicBezTo>
                    <a:pt x="683" y="94"/>
                    <a:pt x="675" y="107"/>
                    <a:pt x="659" y="107"/>
                  </a:cubicBezTo>
                  <a:cubicBezTo>
                    <a:pt x="642" y="107"/>
                    <a:pt x="634" y="94"/>
                    <a:pt x="634" y="67"/>
                  </a:cubicBezTo>
                  <a:cubicBezTo>
                    <a:pt x="634" y="40"/>
                    <a:pt x="643" y="27"/>
                    <a:pt x="659" y="27"/>
                  </a:cubicBezTo>
                  <a:close/>
                  <a:moveTo>
                    <a:pt x="327" y="28"/>
                  </a:moveTo>
                  <a:cubicBezTo>
                    <a:pt x="349" y="28"/>
                    <a:pt x="349" y="28"/>
                    <a:pt x="349" y="28"/>
                  </a:cubicBezTo>
                  <a:cubicBezTo>
                    <a:pt x="349" y="106"/>
                    <a:pt x="349" y="106"/>
                    <a:pt x="349" y="106"/>
                  </a:cubicBezTo>
                  <a:cubicBezTo>
                    <a:pt x="337" y="108"/>
                    <a:pt x="337" y="108"/>
                    <a:pt x="337" y="108"/>
                  </a:cubicBezTo>
                  <a:cubicBezTo>
                    <a:pt x="337" y="116"/>
                    <a:pt x="337" y="116"/>
                    <a:pt x="337" y="116"/>
                  </a:cubicBezTo>
                  <a:cubicBezTo>
                    <a:pt x="379" y="116"/>
                    <a:pt x="379" y="116"/>
                    <a:pt x="379" y="116"/>
                  </a:cubicBezTo>
                  <a:cubicBezTo>
                    <a:pt x="379" y="108"/>
                    <a:pt x="379" y="108"/>
                    <a:pt x="379" y="108"/>
                  </a:cubicBezTo>
                  <a:cubicBezTo>
                    <a:pt x="367" y="106"/>
                    <a:pt x="367" y="106"/>
                    <a:pt x="367" y="106"/>
                  </a:cubicBezTo>
                  <a:cubicBezTo>
                    <a:pt x="367" y="28"/>
                    <a:pt x="367" y="28"/>
                    <a:pt x="367" y="28"/>
                  </a:cubicBezTo>
                  <a:cubicBezTo>
                    <a:pt x="390" y="28"/>
                    <a:pt x="390" y="28"/>
                    <a:pt x="390" y="28"/>
                  </a:cubicBezTo>
                  <a:cubicBezTo>
                    <a:pt x="391" y="40"/>
                    <a:pt x="391" y="40"/>
                    <a:pt x="391" y="40"/>
                  </a:cubicBezTo>
                  <a:cubicBezTo>
                    <a:pt x="399" y="40"/>
                    <a:pt x="399" y="40"/>
                    <a:pt x="399" y="40"/>
                  </a:cubicBezTo>
                  <a:cubicBezTo>
                    <a:pt x="399" y="18"/>
                    <a:pt x="399" y="18"/>
                    <a:pt x="399" y="18"/>
                  </a:cubicBezTo>
                  <a:cubicBezTo>
                    <a:pt x="317" y="18"/>
                    <a:pt x="317" y="18"/>
                    <a:pt x="317" y="18"/>
                  </a:cubicBezTo>
                  <a:cubicBezTo>
                    <a:pt x="317" y="40"/>
                    <a:pt x="317" y="40"/>
                    <a:pt x="317" y="40"/>
                  </a:cubicBezTo>
                  <a:cubicBezTo>
                    <a:pt x="325" y="40"/>
                    <a:pt x="325" y="40"/>
                    <a:pt x="325" y="40"/>
                  </a:cubicBezTo>
                  <a:lnTo>
                    <a:pt x="327" y="28"/>
                  </a:lnTo>
                  <a:close/>
                  <a:moveTo>
                    <a:pt x="750" y="109"/>
                  </a:moveTo>
                  <a:cubicBezTo>
                    <a:pt x="739" y="107"/>
                    <a:pt x="739" y="107"/>
                    <a:pt x="739" y="107"/>
                  </a:cubicBezTo>
                  <a:cubicBezTo>
                    <a:pt x="739" y="80"/>
                    <a:pt x="739" y="80"/>
                    <a:pt x="739" y="80"/>
                  </a:cubicBezTo>
                  <a:cubicBezTo>
                    <a:pt x="768" y="80"/>
                    <a:pt x="768" y="80"/>
                    <a:pt x="768" y="80"/>
                  </a:cubicBezTo>
                  <a:cubicBezTo>
                    <a:pt x="768" y="107"/>
                    <a:pt x="768" y="107"/>
                    <a:pt x="768" y="107"/>
                  </a:cubicBezTo>
                  <a:cubicBezTo>
                    <a:pt x="757" y="109"/>
                    <a:pt x="757" y="109"/>
                    <a:pt x="757" y="109"/>
                  </a:cubicBezTo>
                  <a:cubicBezTo>
                    <a:pt x="757" y="116"/>
                    <a:pt x="757" y="116"/>
                    <a:pt x="757" y="116"/>
                  </a:cubicBezTo>
                  <a:cubicBezTo>
                    <a:pt x="797" y="116"/>
                    <a:pt x="797" y="116"/>
                    <a:pt x="797" y="116"/>
                  </a:cubicBezTo>
                  <a:cubicBezTo>
                    <a:pt x="797" y="109"/>
                    <a:pt x="797" y="109"/>
                    <a:pt x="797" y="109"/>
                  </a:cubicBezTo>
                  <a:cubicBezTo>
                    <a:pt x="786" y="107"/>
                    <a:pt x="786" y="107"/>
                    <a:pt x="786" y="107"/>
                  </a:cubicBezTo>
                  <a:cubicBezTo>
                    <a:pt x="786" y="48"/>
                    <a:pt x="786" y="48"/>
                    <a:pt x="786" y="48"/>
                  </a:cubicBezTo>
                  <a:cubicBezTo>
                    <a:pt x="797" y="46"/>
                    <a:pt x="797" y="46"/>
                    <a:pt x="797" y="46"/>
                  </a:cubicBezTo>
                  <a:cubicBezTo>
                    <a:pt x="797" y="39"/>
                    <a:pt x="797" y="39"/>
                    <a:pt x="797" y="39"/>
                  </a:cubicBezTo>
                  <a:cubicBezTo>
                    <a:pt x="757" y="39"/>
                    <a:pt x="757" y="39"/>
                    <a:pt x="757" y="39"/>
                  </a:cubicBezTo>
                  <a:cubicBezTo>
                    <a:pt x="757" y="46"/>
                    <a:pt x="757" y="46"/>
                    <a:pt x="757" y="46"/>
                  </a:cubicBezTo>
                  <a:cubicBezTo>
                    <a:pt x="768" y="48"/>
                    <a:pt x="768" y="48"/>
                    <a:pt x="768" y="48"/>
                  </a:cubicBezTo>
                  <a:cubicBezTo>
                    <a:pt x="768" y="71"/>
                    <a:pt x="768" y="71"/>
                    <a:pt x="768" y="71"/>
                  </a:cubicBezTo>
                  <a:cubicBezTo>
                    <a:pt x="739" y="71"/>
                    <a:pt x="739" y="71"/>
                    <a:pt x="739" y="71"/>
                  </a:cubicBezTo>
                  <a:cubicBezTo>
                    <a:pt x="739" y="48"/>
                    <a:pt x="739" y="48"/>
                    <a:pt x="739" y="48"/>
                  </a:cubicBezTo>
                  <a:cubicBezTo>
                    <a:pt x="750" y="46"/>
                    <a:pt x="750" y="46"/>
                    <a:pt x="750" y="46"/>
                  </a:cubicBezTo>
                  <a:cubicBezTo>
                    <a:pt x="750" y="39"/>
                    <a:pt x="750" y="39"/>
                    <a:pt x="750" y="39"/>
                  </a:cubicBezTo>
                  <a:cubicBezTo>
                    <a:pt x="710" y="39"/>
                    <a:pt x="710" y="39"/>
                    <a:pt x="710" y="39"/>
                  </a:cubicBezTo>
                  <a:cubicBezTo>
                    <a:pt x="710" y="46"/>
                    <a:pt x="710" y="46"/>
                    <a:pt x="710" y="46"/>
                  </a:cubicBezTo>
                  <a:cubicBezTo>
                    <a:pt x="722" y="48"/>
                    <a:pt x="722" y="48"/>
                    <a:pt x="722" y="48"/>
                  </a:cubicBezTo>
                  <a:cubicBezTo>
                    <a:pt x="722" y="107"/>
                    <a:pt x="722" y="107"/>
                    <a:pt x="722" y="107"/>
                  </a:cubicBezTo>
                  <a:cubicBezTo>
                    <a:pt x="710" y="109"/>
                    <a:pt x="710" y="109"/>
                    <a:pt x="710" y="109"/>
                  </a:cubicBezTo>
                  <a:cubicBezTo>
                    <a:pt x="710" y="116"/>
                    <a:pt x="710" y="116"/>
                    <a:pt x="710" y="116"/>
                  </a:cubicBezTo>
                  <a:cubicBezTo>
                    <a:pt x="750" y="116"/>
                    <a:pt x="750" y="116"/>
                    <a:pt x="750" y="116"/>
                  </a:cubicBezTo>
                  <a:lnTo>
                    <a:pt x="750" y="109"/>
                  </a:lnTo>
                  <a:close/>
                  <a:moveTo>
                    <a:pt x="445" y="109"/>
                  </a:moveTo>
                  <a:cubicBezTo>
                    <a:pt x="434" y="107"/>
                    <a:pt x="434" y="107"/>
                    <a:pt x="434" y="107"/>
                  </a:cubicBezTo>
                  <a:cubicBezTo>
                    <a:pt x="434" y="80"/>
                    <a:pt x="434" y="80"/>
                    <a:pt x="434" y="80"/>
                  </a:cubicBezTo>
                  <a:cubicBezTo>
                    <a:pt x="463" y="80"/>
                    <a:pt x="463" y="80"/>
                    <a:pt x="463" y="80"/>
                  </a:cubicBezTo>
                  <a:cubicBezTo>
                    <a:pt x="463" y="107"/>
                    <a:pt x="463" y="107"/>
                    <a:pt x="463" y="107"/>
                  </a:cubicBezTo>
                  <a:cubicBezTo>
                    <a:pt x="452" y="109"/>
                    <a:pt x="452" y="109"/>
                    <a:pt x="452" y="109"/>
                  </a:cubicBezTo>
                  <a:cubicBezTo>
                    <a:pt x="452" y="116"/>
                    <a:pt x="452" y="116"/>
                    <a:pt x="452" y="116"/>
                  </a:cubicBezTo>
                  <a:cubicBezTo>
                    <a:pt x="492" y="116"/>
                    <a:pt x="492" y="116"/>
                    <a:pt x="492" y="116"/>
                  </a:cubicBezTo>
                  <a:cubicBezTo>
                    <a:pt x="492" y="109"/>
                    <a:pt x="492" y="109"/>
                    <a:pt x="492" y="109"/>
                  </a:cubicBezTo>
                  <a:cubicBezTo>
                    <a:pt x="480" y="107"/>
                    <a:pt x="480" y="107"/>
                    <a:pt x="480" y="107"/>
                  </a:cubicBezTo>
                  <a:cubicBezTo>
                    <a:pt x="480" y="48"/>
                    <a:pt x="480" y="48"/>
                    <a:pt x="480" y="48"/>
                  </a:cubicBezTo>
                  <a:cubicBezTo>
                    <a:pt x="492" y="46"/>
                    <a:pt x="492" y="46"/>
                    <a:pt x="492" y="46"/>
                  </a:cubicBezTo>
                  <a:cubicBezTo>
                    <a:pt x="492" y="39"/>
                    <a:pt x="492" y="39"/>
                    <a:pt x="492" y="39"/>
                  </a:cubicBezTo>
                  <a:cubicBezTo>
                    <a:pt x="452" y="39"/>
                    <a:pt x="452" y="39"/>
                    <a:pt x="452" y="39"/>
                  </a:cubicBezTo>
                  <a:cubicBezTo>
                    <a:pt x="452" y="46"/>
                    <a:pt x="452" y="46"/>
                    <a:pt x="452" y="46"/>
                  </a:cubicBezTo>
                  <a:cubicBezTo>
                    <a:pt x="463" y="48"/>
                    <a:pt x="463" y="48"/>
                    <a:pt x="463" y="48"/>
                  </a:cubicBezTo>
                  <a:cubicBezTo>
                    <a:pt x="463" y="71"/>
                    <a:pt x="463" y="71"/>
                    <a:pt x="463" y="71"/>
                  </a:cubicBezTo>
                  <a:cubicBezTo>
                    <a:pt x="434" y="71"/>
                    <a:pt x="434" y="71"/>
                    <a:pt x="434" y="71"/>
                  </a:cubicBezTo>
                  <a:cubicBezTo>
                    <a:pt x="434" y="48"/>
                    <a:pt x="434" y="48"/>
                    <a:pt x="434" y="48"/>
                  </a:cubicBezTo>
                  <a:cubicBezTo>
                    <a:pt x="445" y="46"/>
                    <a:pt x="445" y="46"/>
                    <a:pt x="445" y="46"/>
                  </a:cubicBezTo>
                  <a:cubicBezTo>
                    <a:pt x="445" y="39"/>
                    <a:pt x="445" y="39"/>
                    <a:pt x="445" y="39"/>
                  </a:cubicBezTo>
                  <a:cubicBezTo>
                    <a:pt x="405" y="39"/>
                    <a:pt x="405" y="39"/>
                    <a:pt x="405" y="39"/>
                  </a:cubicBezTo>
                  <a:cubicBezTo>
                    <a:pt x="405" y="46"/>
                    <a:pt x="405" y="46"/>
                    <a:pt x="405" y="46"/>
                  </a:cubicBezTo>
                  <a:cubicBezTo>
                    <a:pt x="416" y="48"/>
                    <a:pt x="416" y="48"/>
                    <a:pt x="416" y="48"/>
                  </a:cubicBezTo>
                  <a:cubicBezTo>
                    <a:pt x="416" y="107"/>
                    <a:pt x="416" y="107"/>
                    <a:pt x="416" y="107"/>
                  </a:cubicBezTo>
                  <a:cubicBezTo>
                    <a:pt x="405" y="109"/>
                    <a:pt x="405" y="109"/>
                    <a:pt x="405" y="109"/>
                  </a:cubicBezTo>
                  <a:cubicBezTo>
                    <a:pt x="405" y="116"/>
                    <a:pt x="405" y="116"/>
                    <a:pt x="405" y="116"/>
                  </a:cubicBezTo>
                  <a:cubicBezTo>
                    <a:pt x="445" y="116"/>
                    <a:pt x="445" y="116"/>
                    <a:pt x="445" y="116"/>
                  </a:cubicBezTo>
                  <a:lnTo>
                    <a:pt x="445" y="109"/>
                  </a:lnTo>
                  <a:close/>
                  <a:moveTo>
                    <a:pt x="1209" y="49"/>
                  </a:moveTo>
                  <a:cubicBezTo>
                    <a:pt x="1226" y="49"/>
                    <a:pt x="1226" y="49"/>
                    <a:pt x="1226" y="49"/>
                  </a:cubicBezTo>
                  <a:cubicBezTo>
                    <a:pt x="1226" y="107"/>
                    <a:pt x="1226" y="107"/>
                    <a:pt x="1226" y="107"/>
                  </a:cubicBezTo>
                  <a:cubicBezTo>
                    <a:pt x="1215" y="109"/>
                    <a:pt x="1215" y="109"/>
                    <a:pt x="1215" y="109"/>
                  </a:cubicBezTo>
                  <a:cubicBezTo>
                    <a:pt x="1215" y="116"/>
                    <a:pt x="1215" y="116"/>
                    <a:pt x="1215" y="116"/>
                  </a:cubicBezTo>
                  <a:cubicBezTo>
                    <a:pt x="1255" y="116"/>
                    <a:pt x="1255" y="116"/>
                    <a:pt x="1255" y="116"/>
                  </a:cubicBezTo>
                  <a:cubicBezTo>
                    <a:pt x="1255" y="109"/>
                    <a:pt x="1255" y="109"/>
                    <a:pt x="1255" y="109"/>
                  </a:cubicBezTo>
                  <a:cubicBezTo>
                    <a:pt x="1244" y="107"/>
                    <a:pt x="1244" y="107"/>
                    <a:pt x="1244" y="107"/>
                  </a:cubicBezTo>
                  <a:cubicBezTo>
                    <a:pt x="1244" y="49"/>
                    <a:pt x="1244" y="49"/>
                    <a:pt x="1244" y="49"/>
                  </a:cubicBezTo>
                  <a:cubicBezTo>
                    <a:pt x="1261" y="49"/>
                    <a:pt x="1261" y="49"/>
                    <a:pt x="1261" y="49"/>
                  </a:cubicBezTo>
                  <a:cubicBezTo>
                    <a:pt x="1262" y="60"/>
                    <a:pt x="1262" y="60"/>
                    <a:pt x="1262" y="60"/>
                  </a:cubicBezTo>
                  <a:cubicBezTo>
                    <a:pt x="1270" y="60"/>
                    <a:pt x="1270" y="60"/>
                    <a:pt x="1270" y="60"/>
                  </a:cubicBezTo>
                  <a:cubicBezTo>
                    <a:pt x="1270" y="39"/>
                    <a:pt x="1270" y="39"/>
                    <a:pt x="1270" y="39"/>
                  </a:cubicBezTo>
                  <a:cubicBezTo>
                    <a:pt x="1200" y="39"/>
                    <a:pt x="1200" y="39"/>
                    <a:pt x="1200" y="39"/>
                  </a:cubicBezTo>
                  <a:cubicBezTo>
                    <a:pt x="1200" y="60"/>
                    <a:pt x="1200" y="60"/>
                    <a:pt x="1200" y="60"/>
                  </a:cubicBezTo>
                  <a:cubicBezTo>
                    <a:pt x="1208" y="60"/>
                    <a:pt x="1208" y="60"/>
                    <a:pt x="1208" y="60"/>
                  </a:cubicBezTo>
                  <a:lnTo>
                    <a:pt x="1209" y="49"/>
                  </a:lnTo>
                  <a:close/>
                  <a:moveTo>
                    <a:pt x="1058" y="49"/>
                  </a:moveTo>
                  <a:cubicBezTo>
                    <a:pt x="1075" y="49"/>
                    <a:pt x="1075" y="49"/>
                    <a:pt x="1075" y="49"/>
                  </a:cubicBezTo>
                  <a:cubicBezTo>
                    <a:pt x="1075" y="107"/>
                    <a:pt x="1075" y="107"/>
                    <a:pt x="1075" y="107"/>
                  </a:cubicBezTo>
                  <a:cubicBezTo>
                    <a:pt x="1064" y="109"/>
                    <a:pt x="1064" y="109"/>
                    <a:pt x="1064" y="109"/>
                  </a:cubicBezTo>
                  <a:cubicBezTo>
                    <a:pt x="1064" y="116"/>
                    <a:pt x="1064" y="116"/>
                    <a:pt x="1064" y="116"/>
                  </a:cubicBezTo>
                  <a:cubicBezTo>
                    <a:pt x="1104" y="116"/>
                    <a:pt x="1104" y="116"/>
                    <a:pt x="1104" y="116"/>
                  </a:cubicBezTo>
                  <a:cubicBezTo>
                    <a:pt x="1104" y="109"/>
                    <a:pt x="1104" y="109"/>
                    <a:pt x="1104" y="109"/>
                  </a:cubicBezTo>
                  <a:cubicBezTo>
                    <a:pt x="1093" y="107"/>
                    <a:pt x="1093" y="107"/>
                    <a:pt x="1093" y="107"/>
                  </a:cubicBezTo>
                  <a:cubicBezTo>
                    <a:pt x="1093" y="49"/>
                    <a:pt x="1093" y="49"/>
                    <a:pt x="1093" y="49"/>
                  </a:cubicBezTo>
                  <a:cubicBezTo>
                    <a:pt x="1110" y="49"/>
                    <a:pt x="1110" y="49"/>
                    <a:pt x="1110" y="49"/>
                  </a:cubicBezTo>
                  <a:cubicBezTo>
                    <a:pt x="1111" y="60"/>
                    <a:pt x="1111" y="60"/>
                    <a:pt x="1111" y="60"/>
                  </a:cubicBezTo>
                  <a:cubicBezTo>
                    <a:pt x="1119" y="60"/>
                    <a:pt x="1119" y="60"/>
                    <a:pt x="1119" y="60"/>
                  </a:cubicBezTo>
                  <a:cubicBezTo>
                    <a:pt x="1119" y="39"/>
                    <a:pt x="1119" y="39"/>
                    <a:pt x="1119" y="39"/>
                  </a:cubicBezTo>
                  <a:cubicBezTo>
                    <a:pt x="1049" y="39"/>
                    <a:pt x="1049" y="39"/>
                    <a:pt x="1049" y="39"/>
                  </a:cubicBezTo>
                  <a:cubicBezTo>
                    <a:pt x="1049" y="60"/>
                    <a:pt x="1049" y="60"/>
                    <a:pt x="1049" y="60"/>
                  </a:cubicBezTo>
                  <a:cubicBezTo>
                    <a:pt x="1057" y="60"/>
                    <a:pt x="1057" y="60"/>
                    <a:pt x="1057" y="60"/>
                  </a:cubicBezTo>
                  <a:lnTo>
                    <a:pt x="1058" y="49"/>
                  </a:lnTo>
                  <a:close/>
                  <a:moveTo>
                    <a:pt x="1114" y="116"/>
                  </a:moveTo>
                  <a:cubicBezTo>
                    <a:pt x="1147" y="116"/>
                    <a:pt x="1147" y="116"/>
                    <a:pt x="1147" y="116"/>
                  </a:cubicBezTo>
                  <a:cubicBezTo>
                    <a:pt x="1147" y="109"/>
                    <a:pt x="1147" y="109"/>
                    <a:pt x="1147" y="109"/>
                  </a:cubicBezTo>
                  <a:cubicBezTo>
                    <a:pt x="1136" y="107"/>
                    <a:pt x="1136" y="107"/>
                    <a:pt x="1136" y="107"/>
                  </a:cubicBezTo>
                  <a:cubicBezTo>
                    <a:pt x="1142" y="93"/>
                    <a:pt x="1142" y="93"/>
                    <a:pt x="1142" y="93"/>
                  </a:cubicBezTo>
                  <a:cubicBezTo>
                    <a:pt x="1171" y="93"/>
                    <a:pt x="1171" y="93"/>
                    <a:pt x="1171" y="93"/>
                  </a:cubicBezTo>
                  <a:cubicBezTo>
                    <a:pt x="1176" y="107"/>
                    <a:pt x="1176" y="107"/>
                    <a:pt x="1176" y="107"/>
                  </a:cubicBezTo>
                  <a:cubicBezTo>
                    <a:pt x="1165" y="109"/>
                    <a:pt x="1165" y="109"/>
                    <a:pt x="1165" y="109"/>
                  </a:cubicBezTo>
                  <a:cubicBezTo>
                    <a:pt x="1165" y="116"/>
                    <a:pt x="1165" y="116"/>
                    <a:pt x="1165" y="116"/>
                  </a:cubicBezTo>
                  <a:cubicBezTo>
                    <a:pt x="1205" y="116"/>
                    <a:pt x="1205" y="116"/>
                    <a:pt x="1205" y="116"/>
                  </a:cubicBezTo>
                  <a:cubicBezTo>
                    <a:pt x="1205" y="109"/>
                    <a:pt x="1205" y="109"/>
                    <a:pt x="1205" y="109"/>
                  </a:cubicBezTo>
                  <a:cubicBezTo>
                    <a:pt x="1194" y="107"/>
                    <a:pt x="1194" y="107"/>
                    <a:pt x="1194" y="107"/>
                  </a:cubicBezTo>
                  <a:cubicBezTo>
                    <a:pt x="1168" y="39"/>
                    <a:pt x="1168" y="39"/>
                    <a:pt x="1168" y="39"/>
                  </a:cubicBezTo>
                  <a:cubicBezTo>
                    <a:pt x="1151" y="39"/>
                    <a:pt x="1151" y="39"/>
                    <a:pt x="1151" y="39"/>
                  </a:cubicBezTo>
                  <a:cubicBezTo>
                    <a:pt x="1125" y="107"/>
                    <a:pt x="1125" y="107"/>
                    <a:pt x="1125" y="107"/>
                  </a:cubicBezTo>
                  <a:cubicBezTo>
                    <a:pt x="1114" y="109"/>
                    <a:pt x="1114" y="109"/>
                    <a:pt x="1114" y="109"/>
                  </a:cubicBezTo>
                  <a:lnTo>
                    <a:pt x="1114" y="116"/>
                  </a:lnTo>
                  <a:close/>
                  <a:moveTo>
                    <a:pt x="1156" y="54"/>
                  </a:moveTo>
                  <a:cubicBezTo>
                    <a:pt x="1167" y="84"/>
                    <a:pt x="1167" y="84"/>
                    <a:pt x="1167" y="84"/>
                  </a:cubicBezTo>
                  <a:cubicBezTo>
                    <a:pt x="1145" y="84"/>
                    <a:pt x="1145" y="84"/>
                    <a:pt x="1145" y="84"/>
                  </a:cubicBezTo>
                  <a:lnTo>
                    <a:pt x="1156" y="54"/>
                  </a:lnTo>
                  <a:close/>
                  <a:moveTo>
                    <a:pt x="1042" y="88"/>
                  </a:moveTo>
                  <a:cubicBezTo>
                    <a:pt x="1042" y="49"/>
                    <a:pt x="993" y="65"/>
                    <a:pt x="993" y="41"/>
                  </a:cubicBezTo>
                  <a:cubicBezTo>
                    <a:pt x="993" y="30"/>
                    <a:pt x="1002" y="27"/>
                    <a:pt x="1011" y="27"/>
                  </a:cubicBezTo>
                  <a:cubicBezTo>
                    <a:pt x="1019" y="27"/>
                    <a:pt x="1028" y="29"/>
                    <a:pt x="1028" y="29"/>
                  </a:cubicBezTo>
                  <a:cubicBezTo>
                    <a:pt x="1030" y="41"/>
                    <a:pt x="1030" y="41"/>
                    <a:pt x="1030" y="41"/>
                  </a:cubicBezTo>
                  <a:cubicBezTo>
                    <a:pt x="1038" y="41"/>
                    <a:pt x="1038" y="41"/>
                    <a:pt x="1038" y="41"/>
                  </a:cubicBezTo>
                  <a:cubicBezTo>
                    <a:pt x="1038" y="22"/>
                    <a:pt x="1038" y="22"/>
                    <a:pt x="1038" y="22"/>
                  </a:cubicBezTo>
                  <a:cubicBezTo>
                    <a:pt x="1030" y="19"/>
                    <a:pt x="1019" y="16"/>
                    <a:pt x="1009" y="16"/>
                  </a:cubicBezTo>
                  <a:cubicBezTo>
                    <a:pt x="987" y="16"/>
                    <a:pt x="976" y="27"/>
                    <a:pt x="976" y="44"/>
                  </a:cubicBezTo>
                  <a:cubicBezTo>
                    <a:pt x="976" y="65"/>
                    <a:pt x="992" y="69"/>
                    <a:pt x="1007" y="74"/>
                  </a:cubicBezTo>
                  <a:cubicBezTo>
                    <a:pt x="1017" y="77"/>
                    <a:pt x="1025" y="79"/>
                    <a:pt x="1025" y="90"/>
                  </a:cubicBezTo>
                  <a:cubicBezTo>
                    <a:pt x="1025" y="102"/>
                    <a:pt x="1015" y="106"/>
                    <a:pt x="1003" y="106"/>
                  </a:cubicBezTo>
                  <a:cubicBezTo>
                    <a:pt x="992" y="106"/>
                    <a:pt x="986" y="104"/>
                    <a:pt x="986" y="104"/>
                  </a:cubicBezTo>
                  <a:cubicBezTo>
                    <a:pt x="984" y="91"/>
                    <a:pt x="984" y="91"/>
                    <a:pt x="984" y="91"/>
                  </a:cubicBezTo>
                  <a:cubicBezTo>
                    <a:pt x="976" y="91"/>
                    <a:pt x="976" y="91"/>
                    <a:pt x="976" y="91"/>
                  </a:cubicBezTo>
                  <a:cubicBezTo>
                    <a:pt x="976" y="112"/>
                    <a:pt x="976" y="112"/>
                    <a:pt x="976" y="112"/>
                  </a:cubicBezTo>
                  <a:cubicBezTo>
                    <a:pt x="976" y="112"/>
                    <a:pt x="989" y="117"/>
                    <a:pt x="1006" y="117"/>
                  </a:cubicBezTo>
                  <a:cubicBezTo>
                    <a:pt x="1030" y="117"/>
                    <a:pt x="1042" y="107"/>
                    <a:pt x="1042" y="88"/>
                  </a:cubicBezTo>
                  <a:close/>
                  <a:moveTo>
                    <a:pt x="847" y="109"/>
                  </a:moveTo>
                  <a:cubicBezTo>
                    <a:pt x="835" y="107"/>
                    <a:pt x="835" y="107"/>
                    <a:pt x="835" y="107"/>
                  </a:cubicBezTo>
                  <a:cubicBezTo>
                    <a:pt x="835" y="48"/>
                    <a:pt x="835" y="48"/>
                    <a:pt x="835" y="48"/>
                  </a:cubicBezTo>
                  <a:cubicBezTo>
                    <a:pt x="847" y="46"/>
                    <a:pt x="847" y="46"/>
                    <a:pt x="847" y="46"/>
                  </a:cubicBezTo>
                  <a:cubicBezTo>
                    <a:pt x="847" y="39"/>
                    <a:pt x="847" y="39"/>
                    <a:pt x="847" y="39"/>
                  </a:cubicBezTo>
                  <a:cubicBezTo>
                    <a:pt x="806" y="39"/>
                    <a:pt x="806" y="39"/>
                    <a:pt x="806" y="39"/>
                  </a:cubicBezTo>
                  <a:cubicBezTo>
                    <a:pt x="806" y="46"/>
                    <a:pt x="806" y="46"/>
                    <a:pt x="806" y="46"/>
                  </a:cubicBezTo>
                  <a:cubicBezTo>
                    <a:pt x="818" y="48"/>
                    <a:pt x="818" y="48"/>
                    <a:pt x="818" y="48"/>
                  </a:cubicBezTo>
                  <a:cubicBezTo>
                    <a:pt x="818" y="107"/>
                    <a:pt x="818" y="107"/>
                    <a:pt x="818" y="107"/>
                  </a:cubicBezTo>
                  <a:cubicBezTo>
                    <a:pt x="806" y="109"/>
                    <a:pt x="806" y="109"/>
                    <a:pt x="806" y="109"/>
                  </a:cubicBezTo>
                  <a:cubicBezTo>
                    <a:pt x="806" y="116"/>
                    <a:pt x="806" y="116"/>
                    <a:pt x="806" y="116"/>
                  </a:cubicBezTo>
                  <a:cubicBezTo>
                    <a:pt x="847" y="116"/>
                    <a:pt x="847" y="116"/>
                    <a:pt x="847" y="116"/>
                  </a:cubicBezTo>
                  <a:lnTo>
                    <a:pt x="847" y="109"/>
                  </a:lnTo>
                  <a:close/>
                  <a:moveTo>
                    <a:pt x="890" y="117"/>
                  </a:moveTo>
                  <a:cubicBezTo>
                    <a:pt x="915" y="117"/>
                    <a:pt x="927" y="103"/>
                    <a:pt x="927" y="78"/>
                  </a:cubicBezTo>
                  <a:cubicBezTo>
                    <a:pt x="927" y="52"/>
                    <a:pt x="915" y="38"/>
                    <a:pt x="890" y="38"/>
                  </a:cubicBezTo>
                  <a:cubicBezTo>
                    <a:pt x="864" y="38"/>
                    <a:pt x="853" y="52"/>
                    <a:pt x="853" y="77"/>
                  </a:cubicBezTo>
                  <a:cubicBezTo>
                    <a:pt x="853" y="103"/>
                    <a:pt x="864" y="117"/>
                    <a:pt x="890" y="117"/>
                  </a:cubicBezTo>
                  <a:close/>
                  <a:moveTo>
                    <a:pt x="890" y="48"/>
                  </a:moveTo>
                  <a:cubicBezTo>
                    <a:pt x="902" y="48"/>
                    <a:pt x="908" y="57"/>
                    <a:pt x="908" y="78"/>
                  </a:cubicBezTo>
                  <a:cubicBezTo>
                    <a:pt x="908" y="98"/>
                    <a:pt x="902" y="107"/>
                    <a:pt x="889" y="107"/>
                  </a:cubicBezTo>
                  <a:cubicBezTo>
                    <a:pt x="877" y="107"/>
                    <a:pt x="871" y="98"/>
                    <a:pt x="871" y="77"/>
                  </a:cubicBezTo>
                  <a:cubicBezTo>
                    <a:pt x="871" y="57"/>
                    <a:pt x="877" y="48"/>
                    <a:pt x="890" y="4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grpSp>
      <p:sp>
        <p:nvSpPr>
          <p:cNvPr id="8" name="Title Placeholder 43"/>
          <p:cNvSpPr>
            <a:spLocks noGrp="1"/>
          </p:cNvSpPr>
          <p:nvPr>
            <p:ph type="title"/>
          </p:nvPr>
        </p:nvSpPr>
        <p:spPr>
          <a:xfrm>
            <a:off x="609600" y="240134"/>
            <a:ext cx="10972800" cy="792162"/>
          </a:xfrm>
          <a:prstGeom prst="rect">
            <a:avLst/>
          </a:prstGeom>
        </p:spPr>
        <p:txBody>
          <a:bodyPr rtlCol="0">
            <a:noAutofit/>
          </a:bodyPr>
          <a:lstStyle/>
          <a:p>
            <a:r>
              <a:rPr lang="en-US" dirty="0"/>
              <a:t>Click to edit Master title style</a:t>
            </a:r>
          </a:p>
        </p:txBody>
      </p:sp>
      <p:sp>
        <p:nvSpPr>
          <p:cNvPr id="14" name="Text Placeholder 13"/>
          <p:cNvSpPr>
            <a:spLocks noGrp="1"/>
          </p:cNvSpPr>
          <p:nvPr>
            <p:ph type="body" sz="quarter" idx="11"/>
          </p:nvPr>
        </p:nvSpPr>
        <p:spPr>
          <a:xfrm>
            <a:off x="609600" y="1250950"/>
            <a:ext cx="11006667" cy="4330700"/>
          </a:xfrm>
          <a:prstGeom prst="rect">
            <a:avLst/>
          </a:prstGeom>
        </p:spPr>
        <p:txBody>
          <a:bodyPr>
            <a:noAutofit/>
          </a:bodyPr>
          <a:lstStyle>
            <a:lvl1pPr>
              <a:defRPr sz="2600"/>
            </a:lvl1pPr>
            <a:lvl2pPr>
              <a:spcBef>
                <a:spcPts val="600"/>
              </a:spcBef>
              <a:defRPr sz="2400"/>
            </a:lvl2pPr>
            <a:lvl3pPr>
              <a:spcBef>
                <a:spcPts val="600"/>
              </a:spcBef>
              <a:defRPr sz="22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4">
            <a:extLst>
              <a:ext uri="{FF2B5EF4-FFF2-40B4-BE49-F238E27FC236}">
                <a16:creationId xmlns:a16="http://schemas.microsoft.com/office/drawing/2014/main" id="{2F5F5570-D40E-03AB-2ACC-053C24A316C8}"/>
              </a:ext>
            </a:extLst>
          </p:cNvPr>
          <p:cNvSpPr>
            <a:spLocks noGrp="1"/>
          </p:cNvSpPr>
          <p:nvPr>
            <p:ph type="sldNum" sz="quarter" idx="12"/>
          </p:nvPr>
        </p:nvSpPr>
        <p:spPr/>
        <p:txBody>
          <a:bodyPr/>
          <a:lstStyle>
            <a:lvl1pPr eaLnBrk="0" hangingPunct="0">
              <a:defRPr/>
            </a:lvl1pPr>
          </a:lstStyle>
          <a:p>
            <a:pPr>
              <a:defRPr/>
            </a:pPr>
            <a:fld id="{625C8494-DAB5-7D46-9883-88795804EEA6}" type="slidenum">
              <a:rPr lang="en-US" altLang="en-US"/>
              <a:pPr>
                <a:defRPr/>
              </a:pPr>
              <a:t>‹#›</a:t>
            </a:fld>
            <a:endParaRPr lang="en-US" altLang="en-US"/>
          </a:p>
        </p:txBody>
      </p:sp>
    </p:spTree>
    <p:extLst>
      <p:ext uri="{BB962C8B-B14F-4D97-AF65-F5344CB8AC3E}">
        <p14:creationId xmlns:p14="http://schemas.microsoft.com/office/powerpoint/2010/main" val="34965599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amp; Content- No Leaves, No Logo">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0B640793-1827-B271-DDE5-CA5212E62FDF}"/>
              </a:ext>
            </a:extLst>
          </p:cNvPr>
          <p:cNvSpPr>
            <a:spLocks noChangeArrowheads="1"/>
          </p:cNvSpPr>
          <p:nvPr userDrawn="1"/>
        </p:nvSpPr>
        <p:spPr bwMode="auto">
          <a:xfrm>
            <a:off x="-2117" y="1"/>
            <a:ext cx="12194117" cy="142875"/>
          </a:xfrm>
          <a:prstGeom prst="rect">
            <a:avLst/>
          </a:prstGeom>
          <a:solidFill>
            <a:schemeClr val="accent1"/>
          </a:solidFill>
          <a:ln>
            <a:noFill/>
          </a:ln>
        </p:spPr>
        <p:txBody>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algn="ctr" eaLnBrk="0" fontAlgn="base" hangingPunct="0">
              <a:spcBef>
                <a:spcPct val="0"/>
              </a:spcBef>
              <a:spcAft>
                <a:spcPct val="0"/>
              </a:spcAft>
              <a:defRPr sz="4400">
                <a:solidFill>
                  <a:schemeClr val="tx2"/>
                </a:solidFill>
                <a:latin typeface="Arial" pitchFamily="34" charset="0"/>
              </a:defRPr>
            </a:lvl6pPr>
            <a:lvl7pPr marL="2971800" indent="-228600" algn="ctr" eaLnBrk="0" fontAlgn="base" hangingPunct="0">
              <a:spcBef>
                <a:spcPct val="0"/>
              </a:spcBef>
              <a:spcAft>
                <a:spcPct val="0"/>
              </a:spcAft>
              <a:defRPr sz="4400">
                <a:solidFill>
                  <a:schemeClr val="tx2"/>
                </a:solidFill>
                <a:latin typeface="Arial" pitchFamily="34" charset="0"/>
              </a:defRPr>
            </a:lvl7pPr>
            <a:lvl8pPr marL="3429000" indent="-228600" algn="ctr" eaLnBrk="0" fontAlgn="base" hangingPunct="0">
              <a:spcBef>
                <a:spcPct val="0"/>
              </a:spcBef>
              <a:spcAft>
                <a:spcPct val="0"/>
              </a:spcAft>
              <a:defRPr sz="4400">
                <a:solidFill>
                  <a:schemeClr val="tx2"/>
                </a:solidFill>
                <a:latin typeface="Arial" pitchFamily="34" charset="0"/>
              </a:defRPr>
            </a:lvl8pPr>
            <a:lvl9pPr marL="3886200" indent="-228600" algn="ctr" eaLnBrk="0" fontAlgn="base" hangingPunct="0">
              <a:spcBef>
                <a:spcPct val="0"/>
              </a:spcBef>
              <a:spcAft>
                <a:spcPct val="0"/>
              </a:spcAft>
              <a:defRPr sz="4400">
                <a:solidFill>
                  <a:schemeClr val="tx2"/>
                </a:solidFill>
                <a:latin typeface="Arial" pitchFamily="34" charset="0"/>
              </a:defRPr>
            </a:lvl9pPr>
          </a:lstStyle>
          <a:p>
            <a:pPr eaLnBrk="1" hangingPunct="1">
              <a:defRPr/>
            </a:pPr>
            <a:endParaRPr lang="en-US" altLang="en-US" sz="1800">
              <a:solidFill>
                <a:srgbClr val="000000"/>
              </a:solidFill>
            </a:endParaRPr>
          </a:p>
        </p:txBody>
      </p:sp>
      <p:sp>
        <p:nvSpPr>
          <p:cNvPr id="3" name="Rectangle 8">
            <a:extLst>
              <a:ext uri="{FF2B5EF4-FFF2-40B4-BE49-F238E27FC236}">
                <a16:creationId xmlns:a16="http://schemas.microsoft.com/office/drawing/2014/main" id="{2077B85A-12A1-0F00-B40D-1A3A20337958}"/>
              </a:ext>
            </a:extLst>
          </p:cNvPr>
          <p:cNvSpPr>
            <a:spLocks noChangeArrowheads="1"/>
          </p:cNvSpPr>
          <p:nvPr userDrawn="1"/>
        </p:nvSpPr>
        <p:spPr bwMode="auto">
          <a:xfrm>
            <a:off x="-2117" y="6716714"/>
            <a:ext cx="12194117" cy="142875"/>
          </a:xfrm>
          <a:prstGeom prst="rect">
            <a:avLst/>
          </a:prstGeom>
          <a:solidFill>
            <a:schemeClr val="accent1"/>
          </a:solidFill>
          <a:ln>
            <a:noFill/>
          </a:ln>
        </p:spPr>
        <p:txBody>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algn="ctr" eaLnBrk="0" fontAlgn="base" hangingPunct="0">
              <a:spcBef>
                <a:spcPct val="0"/>
              </a:spcBef>
              <a:spcAft>
                <a:spcPct val="0"/>
              </a:spcAft>
              <a:defRPr sz="4400">
                <a:solidFill>
                  <a:schemeClr val="tx2"/>
                </a:solidFill>
                <a:latin typeface="Arial" pitchFamily="34" charset="0"/>
              </a:defRPr>
            </a:lvl6pPr>
            <a:lvl7pPr marL="2971800" indent="-228600" algn="ctr" eaLnBrk="0" fontAlgn="base" hangingPunct="0">
              <a:spcBef>
                <a:spcPct val="0"/>
              </a:spcBef>
              <a:spcAft>
                <a:spcPct val="0"/>
              </a:spcAft>
              <a:defRPr sz="4400">
                <a:solidFill>
                  <a:schemeClr val="tx2"/>
                </a:solidFill>
                <a:latin typeface="Arial" pitchFamily="34" charset="0"/>
              </a:defRPr>
            </a:lvl7pPr>
            <a:lvl8pPr marL="3429000" indent="-228600" algn="ctr" eaLnBrk="0" fontAlgn="base" hangingPunct="0">
              <a:spcBef>
                <a:spcPct val="0"/>
              </a:spcBef>
              <a:spcAft>
                <a:spcPct val="0"/>
              </a:spcAft>
              <a:defRPr sz="4400">
                <a:solidFill>
                  <a:schemeClr val="tx2"/>
                </a:solidFill>
                <a:latin typeface="Arial" pitchFamily="34" charset="0"/>
              </a:defRPr>
            </a:lvl8pPr>
            <a:lvl9pPr marL="3886200" indent="-228600" algn="ctr" eaLnBrk="0" fontAlgn="base" hangingPunct="0">
              <a:spcBef>
                <a:spcPct val="0"/>
              </a:spcBef>
              <a:spcAft>
                <a:spcPct val="0"/>
              </a:spcAft>
              <a:defRPr sz="4400">
                <a:solidFill>
                  <a:schemeClr val="tx2"/>
                </a:solidFill>
                <a:latin typeface="Arial" pitchFamily="34" charset="0"/>
              </a:defRPr>
            </a:lvl9pPr>
          </a:lstStyle>
          <a:p>
            <a:pPr eaLnBrk="1" hangingPunct="1">
              <a:defRPr/>
            </a:pPr>
            <a:endParaRPr lang="en-US" altLang="en-US" sz="1800">
              <a:solidFill>
                <a:srgbClr val="000000"/>
              </a:solidFill>
            </a:endParaRPr>
          </a:p>
        </p:txBody>
      </p:sp>
      <p:grpSp>
        <p:nvGrpSpPr>
          <p:cNvPr id="4" name="Group 18">
            <a:extLst>
              <a:ext uri="{FF2B5EF4-FFF2-40B4-BE49-F238E27FC236}">
                <a16:creationId xmlns:a16="http://schemas.microsoft.com/office/drawing/2014/main" id="{6D19244C-DEC8-676D-957F-EF121A77FAEB}"/>
              </a:ext>
            </a:extLst>
          </p:cNvPr>
          <p:cNvGrpSpPr>
            <a:grpSpLocks noChangeAspect="1"/>
          </p:cNvGrpSpPr>
          <p:nvPr userDrawn="1"/>
        </p:nvGrpSpPr>
        <p:grpSpPr bwMode="auto">
          <a:xfrm>
            <a:off x="8968318" y="6284914"/>
            <a:ext cx="2988733" cy="320675"/>
            <a:chOff x="487363" y="2840038"/>
            <a:chExt cx="8167687" cy="1173162"/>
          </a:xfrm>
        </p:grpSpPr>
        <p:sp>
          <p:nvSpPr>
            <p:cNvPr id="5" name="AutoShape 4">
              <a:extLst>
                <a:ext uri="{FF2B5EF4-FFF2-40B4-BE49-F238E27FC236}">
                  <a16:creationId xmlns:a16="http://schemas.microsoft.com/office/drawing/2014/main" id="{A2178AA4-6BAF-F348-2439-8D7FB903BC79}"/>
                </a:ext>
              </a:extLst>
            </p:cNvPr>
            <p:cNvSpPr>
              <a:spLocks noChangeAspect="1" noChangeArrowheads="1" noTextEdit="1"/>
            </p:cNvSpPr>
            <p:nvPr userDrawn="1"/>
          </p:nvSpPr>
          <p:spPr bwMode="auto">
            <a:xfrm>
              <a:off x="487363" y="2843213"/>
              <a:ext cx="816768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6" name="Freeform 6">
              <a:extLst>
                <a:ext uri="{FF2B5EF4-FFF2-40B4-BE49-F238E27FC236}">
                  <a16:creationId xmlns:a16="http://schemas.microsoft.com/office/drawing/2014/main" id="{40B836DA-3213-601C-9E41-00B3A26725A8}"/>
                </a:ext>
              </a:extLst>
            </p:cNvPr>
            <p:cNvSpPr>
              <a:spLocks noEditPoints="1"/>
            </p:cNvSpPr>
            <p:nvPr userDrawn="1"/>
          </p:nvSpPr>
          <p:spPr bwMode="auto">
            <a:xfrm>
              <a:off x="531813" y="2892425"/>
              <a:ext cx="803275" cy="1068387"/>
            </a:xfrm>
            <a:custGeom>
              <a:avLst/>
              <a:gdLst>
                <a:gd name="T0" fmla="*/ 2147483646 w 506"/>
                <a:gd name="T1" fmla="*/ 2147483646 h 673"/>
                <a:gd name="T2" fmla="*/ 2147483646 w 506"/>
                <a:gd name="T3" fmla="*/ 2147483646 h 673"/>
                <a:gd name="T4" fmla="*/ 2147483646 w 506"/>
                <a:gd name="T5" fmla="*/ 2147483646 h 673"/>
                <a:gd name="T6" fmla="*/ 2147483646 w 506"/>
                <a:gd name="T7" fmla="*/ 2147483646 h 673"/>
                <a:gd name="T8" fmla="*/ 2147483646 w 506"/>
                <a:gd name="T9" fmla="*/ 2147483646 h 673"/>
                <a:gd name="T10" fmla="*/ 2147483646 w 506"/>
                <a:gd name="T11" fmla="*/ 2147483646 h 673"/>
                <a:gd name="T12" fmla="*/ 2147483646 w 506"/>
                <a:gd name="T13" fmla="*/ 2147483646 h 673"/>
                <a:gd name="T14" fmla="*/ 2147483646 w 506"/>
                <a:gd name="T15" fmla="*/ 2147483646 h 673"/>
                <a:gd name="T16" fmla="*/ 2147483646 w 506"/>
                <a:gd name="T17" fmla="*/ 2147483646 h 673"/>
                <a:gd name="T18" fmla="*/ 2147483646 w 506"/>
                <a:gd name="T19" fmla="*/ 2147483646 h 673"/>
                <a:gd name="T20" fmla="*/ 2147483646 w 506"/>
                <a:gd name="T21" fmla="*/ 2147483646 h 673"/>
                <a:gd name="T22" fmla="*/ 2147483646 w 506"/>
                <a:gd name="T23" fmla="*/ 0 h 673"/>
                <a:gd name="T24" fmla="*/ 2147483646 w 506"/>
                <a:gd name="T25" fmla="*/ 0 h 673"/>
                <a:gd name="T26" fmla="*/ 0 w 506"/>
                <a:gd name="T27" fmla="*/ 2147483646 h 673"/>
                <a:gd name="T28" fmla="*/ 0 w 506"/>
                <a:gd name="T29" fmla="*/ 2147483646 h 673"/>
                <a:gd name="T30" fmla="*/ 2147483646 w 506"/>
                <a:gd name="T31" fmla="*/ 2147483646 h 673"/>
                <a:gd name="T32" fmla="*/ 2147483646 w 506"/>
                <a:gd name="T33" fmla="*/ 2147483646 h 673"/>
                <a:gd name="T34" fmla="*/ 2147483646 w 506"/>
                <a:gd name="T35" fmla="*/ 2147483646 h 673"/>
                <a:gd name="T36" fmla="*/ 2147483646 w 506"/>
                <a:gd name="T37" fmla="*/ 2147483646 h 673"/>
                <a:gd name="T38" fmla="*/ 2147483646 w 506"/>
                <a:gd name="T39" fmla="*/ 2147483646 h 6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06" h="673">
                  <a:moveTo>
                    <a:pt x="126" y="172"/>
                  </a:moveTo>
                  <a:lnTo>
                    <a:pt x="175" y="125"/>
                  </a:lnTo>
                  <a:lnTo>
                    <a:pt x="333" y="125"/>
                  </a:lnTo>
                  <a:lnTo>
                    <a:pt x="383" y="172"/>
                  </a:lnTo>
                  <a:lnTo>
                    <a:pt x="383" y="500"/>
                  </a:lnTo>
                  <a:lnTo>
                    <a:pt x="333" y="548"/>
                  </a:lnTo>
                  <a:lnTo>
                    <a:pt x="175" y="548"/>
                  </a:lnTo>
                  <a:lnTo>
                    <a:pt x="126" y="500"/>
                  </a:lnTo>
                  <a:lnTo>
                    <a:pt x="126" y="172"/>
                  </a:lnTo>
                  <a:close/>
                  <a:moveTo>
                    <a:pt x="506" y="120"/>
                  </a:moveTo>
                  <a:lnTo>
                    <a:pt x="385" y="0"/>
                  </a:lnTo>
                  <a:lnTo>
                    <a:pt x="123" y="0"/>
                  </a:lnTo>
                  <a:lnTo>
                    <a:pt x="0" y="120"/>
                  </a:lnTo>
                  <a:lnTo>
                    <a:pt x="0" y="552"/>
                  </a:lnTo>
                  <a:lnTo>
                    <a:pt x="123" y="673"/>
                  </a:lnTo>
                  <a:lnTo>
                    <a:pt x="385" y="673"/>
                  </a:lnTo>
                  <a:lnTo>
                    <a:pt x="506" y="552"/>
                  </a:lnTo>
                  <a:lnTo>
                    <a:pt x="506" y="120"/>
                  </a:lnTo>
                  <a:close/>
                </a:path>
              </a:pathLst>
            </a:custGeom>
            <a:solidFill>
              <a:srgbClr val="BB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7" name="Freeform 7">
              <a:extLst>
                <a:ext uri="{FF2B5EF4-FFF2-40B4-BE49-F238E27FC236}">
                  <a16:creationId xmlns:a16="http://schemas.microsoft.com/office/drawing/2014/main" id="{95C9C8D0-F10A-03DD-2F4C-3C0B0E4C6441}"/>
                </a:ext>
              </a:extLst>
            </p:cNvPr>
            <p:cNvSpPr>
              <a:spLocks noEditPoints="1"/>
            </p:cNvSpPr>
            <p:nvPr userDrawn="1"/>
          </p:nvSpPr>
          <p:spPr bwMode="auto">
            <a:xfrm>
              <a:off x="487363" y="2840038"/>
              <a:ext cx="8167687" cy="1169989"/>
            </a:xfrm>
            <a:custGeom>
              <a:avLst/>
              <a:gdLst>
                <a:gd name="T0" fmla="*/ 2147483646 w 2178"/>
                <a:gd name="T1" fmla="*/ 2147483646 h 312"/>
                <a:gd name="T2" fmla="*/ 2147483646 w 2178"/>
                <a:gd name="T3" fmla="*/ 2147483646 h 312"/>
                <a:gd name="T4" fmla="*/ 2147483646 w 2178"/>
                <a:gd name="T5" fmla="*/ 2147483646 h 312"/>
                <a:gd name="T6" fmla="*/ 2147483646 w 2178"/>
                <a:gd name="T7" fmla="*/ 2147483646 h 312"/>
                <a:gd name="T8" fmla="*/ 2147483646 w 2178"/>
                <a:gd name="T9" fmla="*/ 2147483646 h 312"/>
                <a:gd name="T10" fmla="*/ 2147483646 w 2178"/>
                <a:gd name="T11" fmla="*/ 2147483646 h 312"/>
                <a:gd name="T12" fmla="*/ 2147483646 w 2178"/>
                <a:gd name="T13" fmla="*/ 2147483646 h 312"/>
                <a:gd name="T14" fmla="*/ 2147483646 w 2178"/>
                <a:gd name="T15" fmla="*/ 2147483646 h 312"/>
                <a:gd name="T16" fmla="*/ 2147483646 w 2178"/>
                <a:gd name="T17" fmla="*/ 2147483646 h 312"/>
                <a:gd name="T18" fmla="*/ 2147483646 w 2178"/>
                <a:gd name="T19" fmla="*/ 2147483646 h 312"/>
                <a:gd name="T20" fmla="*/ 2147483646 w 2178"/>
                <a:gd name="T21" fmla="*/ 2147483646 h 312"/>
                <a:gd name="T22" fmla="*/ 2147483646 w 2178"/>
                <a:gd name="T23" fmla="*/ 2147483646 h 312"/>
                <a:gd name="T24" fmla="*/ 2147483646 w 2178"/>
                <a:gd name="T25" fmla="*/ 2147483646 h 312"/>
                <a:gd name="T26" fmla="*/ 2147483646 w 2178"/>
                <a:gd name="T27" fmla="*/ 2147483646 h 312"/>
                <a:gd name="T28" fmla="*/ 2147483646 w 2178"/>
                <a:gd name="T29" fmla="*/ 2147483646 h 312"/>
                <a:gd name="T30" fmla="*/ 2147483646 w 2178"/>
                <a:gd name="T31" fmla="*/ 2147483646 h 312"/>
                <a:gd name="T32" fmla="*/ 2147483646 w 2178"/>
                <a:gd name="T33" fmla="*/ 2147483646 h 312"/>
                <a:gd name="T34" fmla="*/ 2147483646 w 2178"/>
                <a:gd name="T35" fmla="*/ 2147483646 h 312"/>
                <a:gd name="T36" fmla="*/ 2147483646 w 2178"/>
                <a:gd name="T37" fmla="*/ 2147483646 h 312"/>
                <a:gd name="T38" fmla="*/ 2147483646 w 2178"/>
                <a:gd name="T39" fmla="*/ 2147483646 h 312"/>
                <a:gd name="T40" fmla="*/ 2147483646 w 2178"/>
                <a:gd name="T41" fmla="*/ 0 h 312"/>
                <a:gd name="T42" fmla="*/ 2147483646 w 2178"/>
                <a:gd name="T43" fmla="*/ 2147483646 h 312"/>
                <a:gd name="T44" fmla="*/ 2147483646 w 2178"/>
                <a:gd name="T45" fmla="*/ 2147483646 h 312"/>
                <a:gd name="T46" fmla="*/ 2147483646 w 2178"/>
                <a:gd name="T47" fmla="*/ 2147483646 h 312"/>
                <a:gd name="T48" fmla="*/ 2147483646 w 2178"/>
                <a:gd name="T49" fmla="*/ 2147483646 h 312"/>
                <a:gd name="T50" fmla="*/ 2147483646 w 2178"/>
                <a:gd name="T51" fmla="*/ 2147483646 h 312"/>
                <a:gd name="T52" fmla="*/ 2147483646 w 2178"/>
                <a:gd name="T53" fmla="*/ 2147483646 h 312"/>
                <a:gd name="T54" fmla="*/ 2147483646 w 2178"/>
                <a:gd name="T55" fmla="*/ 2147483646 h 312"/>
                <a:gd name="T56" fmla="*/ 2147483646 w 2178"/>
                <a:gd name="T57" fmla="*/ 2147483646 h 312"/>
                <a:gd name="T58" fmla="*/ 2147483646 w 2178"/>
                <a:gd name="T59" fmla="*/ 2147483646 h 312"/>
                <a:gd name="T60" fmla="*/ 2147483646 w 2178"/>
                <a:gd name="T61" fmla="*/ 2147483646 h 312"/>
                <a:gd name="T62" fmla="*/ 2147483646 w 2178"/>
                <a:gd name="T63" fmla="*/ 2147483646 h 312"/>
                <a:gd name="T64" fmla="*/ 2147483646 w 2178"/>
                <a:gd name="T65" fmla="*/ 2147483646 h 312"/>
                <a:gd name="T66" fmla="*/ 2147483646 w 2178"/>
                <a:gd name="T67" fmla="*/ 2147483646 h 312"/>
                <a:gd name="T68" fmla="*/ 2147483646 w 2178"/>
                <a:gd name="T69" fmla="*/ 2147483646 h 312"/>
                <a:gd name="T70" fmla="*/ 2147483646 w 2178"/>
                <a:gd name="T71" fmla="*/ 2147483646 h 312"/>
                <a:gd name="T72" fmla="*/ 2147483646 w 2178"/>
                <a:gd name="T73" fmla="*/ 2147483646 h 312"/>
                <a:gd name="T74" fmla="*/ 2147483646 w 2178"/>
                <a:gd name="T75" fmla="*/ 2147483646 h 312"/>
                <a:gd name="T76" fmla="*/ 2147483646 w 2178"/>
                <a:gd name="T77" fmla="*/ 2147483646 h 312"/>
                <a:gd name="T78" fmla="*/ 2147483646 w 2178"/>
                <a:gd name="T79" fmla="*/ 2147483646 h 312"/>
                <a:gd name="T80" fmla="*/ 2147483646 w 2178"/>
                <a:gd name="T81" fmla="*/ 2147483646 h 312"/>
                <a:gd name="T82" fmla="*/ 2147483646 w 2178"/>
                <a:gd name="T83" fmla="*/ 2147483646 h 312"/>
                <a:gd name="T84" fmla="*/ 2147483646 w 2178"/>
                <a:gd name="T85" fmla="*/ 2147483646 h 312"/>
                <a:gd name="T86" fmla="*/ 2147483646 w 2178"/>
                <a:gd name="T87" fmla="*/ 2147483646 h 312"/>
                <a:gd name="T88" fmla="*/ 2147483646 w 2178"/>
                <a:gd name="T89" fmla="*/ 2147483646 h 312"/>
                <a:gd name="T90" fmla="*/ 2147483646 w 2178"/>
                <a:gd name="T91" fmla="*/ 2147483646 h 312"/>
                <a:gd name="T92" fmla="*/ 2147483646 w 2178"/>
                <a:gd name="T93" fmla="*/ 2147483646 h 312"/>
                <a:gd name="T94" fmla="*/ 2147483646 w 2178"/>
                <a:gd name="T95" fmla="*/ 2147483646 h 312"/>
                <a:gd name="T96" fmla="*/ 2147483646 w 2178"/>
                <a:gd name="T97" fmla="*/ 2147483646 h 312"/>
                <a:gd name="T98" fmla="*/ 2147483646 w 2178"/>
                <a:gd name="T99" fmla="*/ 2147483646 h 312"/>
                <a:gd name="T100" fmla="*/ 2147483646 w 2178"/>
                <a:gd name="T101" fmla="*/ 2147483646 h 312"/>
                <a:gd name="T102" fmla="*/ 2147483646 w 2178"/>
                <a:gd name="T103" fmla="*/ 2147483646 h 312"/>
                <a:gd name="T104" fmla="*/ 2147483646 w 2178"/>
                <a:gd name="T105" fmla="*/ 2147483646 h 312"/>
                <a:gd name="T106" fmla="*/ 2147483646 w 2178"/>
                <a:gd name="T107" fmla="*/ 2147483646 h 312"/>
                <a:gd name="T108" fmla="*/ 2147483646 w 2178"/>
                <a:gd name="T109" fmla="*/ 2147483646 h 312"/>
                <a:gd name="T110" fmla="*/ 2147483646 w 2178"/>
                <a:gd name="T111" fmla="*/ 2147483646 h 312"/>
                <a:gd name="T112" fmla="*/ 2147483646 w 2178"/>
                <a:gd name="T113" fmla="*/ 2147483646 h 312"/>
                <a:gd name="T114" fmla="*/ 2147483646 w 2178"/>
                <a:gd name="T115" fmla="*/ 2147483646 h 312"/>
                <a:gd name="T116" fmla="*/ 2147483646 w 2178"/>
                <a:gd name="T117" fmla="*/ 2147483646 h 312"/>
                <a:gd name="T118" fmla="*/ 2147483646 w 2178"/>
                <a:gd name="T119" fmla="*/ 2147483646 h 312"/>
                <a:gd name="T120" fmla="*/ 2147483646 w 2178"/>
                <a:gd name="T121" fmla="*/ 2147483646 h 312"/>
                <a:gd name="T122" fmla="*/ 2147483646 w 2178"/>
                <a:gd name="T123" fmla="*/ 2147483646 h 312"/>
                <a:gd name="T124" fmla="*/ 2147483646 w 2178"/>
                <a:gd name="T125" fmla="*/ 2147483646 h 3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78" h="312">
                  <a:moveTo>
                    <a:pt x="393" y="278"/>
                  </a:moveTo>
                  <a:cubicBezTo>
                    <a:pt x="378" y="225"/>
                    <a:pt x="378" y="225"/>
                    <a:pt x="378" y="225"/>
                  </a:cubicBezTo>
                  <a:cubicBezTo>
                    <a:pt x="371" y="225"/>
                    <a:pt x="371" y="225"/>
                    <a:pt x="371" y="225"/>
                  </a:cubicBezTo>
                  <a:cubicBezTo>
                    <a:pt x="357" y="278"/>
                    <a:pt x="357" y="278"/>
                    <a:pt x="357" y="278"/>
                  </a:cubicBezTo>
                  <a:cubicBezTo>
                    <a:pt x="343" y="225"/>
                    <a:pt x="343" y="225"/>
                    <a:pt x="343" y="225"/>
                  </a:cubicBezTo>
                  <a:cubicBezTo>
                    <a:pt x="334" y="225"/>
                    <a:pt x="334" y="225"/>
                    <a:pt x="334" y="225"/>
                  </a:cubicBezTo>
                  <a:cubicBezTo>
                    <a:pt x="352" y="289"/>
                    <a:pt x="352" y="289"/>
                    <a:pt x="352" y="289"/>
                  </a:cubicBezTo>
                  <a:cubicBezTo>
                    <a:pt x="361" y="289"/>
                    <a:pt x="361" y="289"/>
                    <a:pt x="361" y="289"/>
                  </a:cubicBezTo>
                  <a:cubicBezTo>
                    <a:pt x="375" y="237"/>
                    <a:pt x="375" y="237"/>
                    <a:pt x="375" y="237"/>
                  </a:cubicBezTo>
                  <a:cubicBezTo>
                    <a:pt x="389" y="289"/>
                    <a:pt x="389" y="289"/>
                    <a:pt x="389" y="289"/>
                  </a:cubicBezTo>
                  <a:cubicBezTo>
                    <a:pt x="397" y="289"/>
                    <a:pt x="397" y="289"/>
                    <a:pt x="397" y="289"/>
                  </a:cubicBezTo>
                  <a:cubicBezTo>
                    <a:pt x="416" y="225"/>
                    <a:pt x="416" y="225"/>
                    <a:pt x="416" y="225"/>
                  </a:cubicBezTo>
                  <a:cubicBezTo>
                    <a:pt x="407" y="225"/>
                    <a:pt x="407" y="225"/>
                    <a:pt x="407" y="225"/>
                  </a:cubicBezTo>
                  <a:lnTo>
                    <a:pt x="393" y="278"/>
                  </a:lnTo>
                  <a:close/>
                  <a:moveTo>
                    <a:pt x="422" y="289"/>
                  </a:moveTo>
                  <a:cubicBezTo>
                    <a:pt x="464" y="289"/>
                    <a:pt x="464" y="289"/>
                    <a:pt x="464" y="289"/>
                  </a:cubicBezTo>
                  <a:cubicBezTo>
                    <a:pt x="464" y="282"/>
                    <a:pt x="464" y="282"/>
                    <a:pt x="464" y="282"/>
                  </a:cubicBezTo>
                  <a:cubicBezTo>
                    <a:pt x="430" y="282"/>
                    <a:pt x="430" y="282"/>
                    <a:pt x="430" y="282"/>
                  </a:cubicBezTo>
                  <a:cubicBezTo>
                    <a:pt x="430" y="260"/>
                    <a:pt x="430" y="260"/>
                    <a:pt x="430" y="260"/>
                  </a:cubicBezTo>
                  <a:cubicBezTo>
                    <a:pt x="463" y="260"/>
                    <a:pt x="463" y="260"/>
                    <a:pt x="463" y="260"/>
                  </a:cubicBezTo>
                  <a:cubicBezTo>
                    <a:pt x="463" y="253"/>
                    <a:pt x="463" y="253"/>
                    <a:pt x="463" y="253"/>
                  </a:cubicBezTo>
                  <a:cubicBezTo>
                    <a:pt x="430" y="253"/>
                    <a:pt x="430" y="253"/>
                    <a:pt x="430" y="253"/>
                  </a:cubicBezTo>
                  <a:cubicBezTo>
                    <a:pt x="430" y="232"/>
                    <a:pt x="430" y="232"/>
                    <a:pt x="430" y="232"/>
                  </a:cubicBezTo>
                  <a:cubicBezTo>
                    <a:pt x="464" y="232"/>
                    <a:pt x="464" y="232"/>
                    <a:pt x="464" y="232"/>
                  </a:cubicBezTo>
                  <a:cubicBezTo>
                    <a:pt x="464" y="225"/>
                    <a:pt x="464" y="225"/>
                    <a:pt x="464" y="225"/>
                  </a:cubicBezTo>
                  <a:cubicBezTo>
                    <a:pt x="422" y="225"/>
                    <a:pt x="422" y="225"/>
                    <a:pt x="422" y="225"/>
                  </a:cubicBezTo>
                  <a:lnTo>
                    <a:pt x="422" y="289"/>
                  </a:lnTo>
                  <a:close/>
                  <a:moveTo>
                    <a:pt x="527" y="225"/>
                  </a:moveTo>
                  <a:cubicBezTo>
                    <a:pt x="517" y="225"/>
                    <a:pt x="517" y="225"/>
                    <a:pt x="517" y="225"/>
                  </a:cubicBezTo>
                  <a:cubicBezTo>
                    <a:pt x="498" y="251"/>
                    <a:pt x="498" y="251"/>
                    <a:pt x="498" y="251"/>
                  </a:cubicBezTo>
                  <a:cubicBezTo>
                    <a:pt x="479" y="225"/>
                    <a:pt x="479" y="225"/>
                    <a:pt x="479" y="225"/>
                  </a:cubicBezTo>
                  <a:cubicBezTo>
                    <a:pt x="470" y="225"/>
                    <a:pt x="470" y="225"/>
                    <a:pt x="470" y="225"/>
                  </a:cubicBezTo>
                  <a:cubicBezTo>
                    <a:pt x="493" y="256"/>
                    <a:pt x="493" y="256"/>
                    <a:pt x="493" y="256"/>
                  </a:cubicBezTo>
                  <a:cubicBezTo>
                    <a:pt x="468" y="289"/>
                    <a:pt x="468" y="289"/>
                    <a:pt x="468" y="289"/>
                  </a:cubicBezTo>
                  <a:cubicBezTo>
                    <a:pt x="478" y="289"/>
                    <a:pt x="478" y="289"/>
                    <a:pt x="478" y="289"/>
                  </a:cubicBezTo>
                  <a:cubicBezTo>
                    <a:pt x="498" y="262"/>
                    <a:pt x="498" y="262"/>
                    <a:pt x="498" y="262"/>
                  </a:cubicBezTo>
                  <a:cubicBezTo>
                    <a:pt x="519" y="289"/>
                    <a:pt x="519" y="289"/>
                    <a:pt x="519" y="289"/>
                  </a:cubicBezTo>
                  <a:cubicBezTo>
                    <a:pt x="528" y="289"/>
                    <a:pt x="528" y="289"/>
                    <a:pt x="528" y="289"/>
                  </a:cubicBezTo>
                  <a:cubicBezTo>
                    <a:pt x="503" y="256"/>
                    <a:pt x="503" y="256"/>
                    <a:pt x="503" y="256"/>
                  </a:cubicBezTo>
                  <a:lnTo>
                    <a:pt x="527" y="225"/>
                  </a:lnTo>
                  <a:close/>
                  <a:moveTo>
                    <a:pt x="580" y="275"/>
                  </a:moveTo>
                  <a:cubicBezTo>
                    <a:pt x="543" y="225"/>
                    <a:pt x="543" y="225"/>
                    <a:pt x="543" y="225"/>
                  </a:cubicBezTo>
                  <a:cubicBezTo>
                    <a:pt x="535" y="225"/>
                    <a:pt x="535" y="225"/>
                    <a:pt x="535" y="225"/>
                  </a:cubicBezTo>
                  <a:cubicBezTo>
                    <a:pt x="535" y="289"/>
                    <a:pt x="535" y="289"/>
                    <a:pt x="535" y="289"/>
                  </a:cubicBezTo>
                  <a:cubicBezTo>
                    <a:pt x="543" y="289"/>
                    <a:pt x="543" y="289"/>
                    <a:pt x="543" y="289"/>
                  </a:cubicBezTo>
                  <a:cubicBezTo>
                    <a:pt x="543" y="238"/>
                    <a:pt x="543" y="238"/>
                    <a:pt x="543" y="238"/>
                  </a:cubicBezTo>
                  <a:cubicBezTo>
                    <a:pt x="580" y="289"/>
                    <a:pt x="580" y="289"/>
                    <a:pt x="580" y="289"/>
                  </a:cubicBezTo>
                  <a:cubicBezTo>
                    <a:pt x="588" y="289"/>
                    <a:pt x="588" y="289"/>
                    <a:pt x="588" y="289"/>
                  </a:cubicBezTo>
                  <a:cubicBezTo>
                    <a:pt x="588" y="225"/>
                    <a:pt x="588" y="225"/>
                    <a:pt x="588" y="225"/>
                  </a:cubicBezTo>
                  <a:cubicBezTo>
                    <a:pt x="580" y="225"/>
                    <a:pt x="580" y="225"/>
                    <a:pt x="580" y="225"/>
                  </a:cubicBezTo>
                  <a:lnTo>
                    <a:pt x="580" y="275"/>
                  </a:lnTo>
                  <a:close/>
                  <a:moveTo>
                    <a:pt x="600" y="289"/>
                  </a:moveTo>
                  <a:cubicBezTo>
                    <a:pt x="642" y="289"/>
                    <a:pt x="642" y="289"/>
                    <a:pt x="642" y="289"/>
                  </a:cubicBezTo>
                  <a:cubicBezTo>
                    <a:pt x="642" y="282"/>
                    <a:pt x="642" y="282"/>
                    <a:pt x="642" y="282"/>
                  </a:cubicBezTo>
                  <a:cubicBezTo>
                    <a:pt x="608" y="282"/>
                    <a:pt x="608" y="282"/>
                    <a:pt x="608" y="282"/>
                  </a:cubicBezTo>
                  <a:cubicBezTo>
                    <a:pt x="608" y="260"/>
                    <a:pt x="608" y="260"/>
                    <a:pt x="608" y="260"/>
                  </a:cubicBezTo>
                  <a:cubicBezTo>
                    <a:pt x="641" y="260"/>
                    <a:pt x="641" y="260"/>
                    <a:pt x="641" y="260"/>
                  </a:cubicBezTo>
                  <a:cubicBezTo>
                    <a:pt x="641" y="253"/>
                    <a:pt x="641" y="253"/>
                    <a:pt x="641" y="253"/>
                  </a:cubicBezTo>
                  <a:cubicBezTo>
                    <a:pt x="608" y="253"/>
                    <a:pt x="608" y="253"/>
                    <a:pt x="608" y="253"/>
                  </a:cubicBezTo>
                  <a:cubicBezTo>
                    <a:pt x="608" y="232"/>
                    <a:pt x="608" y="232"/>
                    <a:pt x="608" y="232"/>
                  </a:cubicBezTo>
                  <a:cubicBezTo>
                    <a:pt x="642" y="232"/>
                    <a:pt x="642" y="232"/>
                    <a:pt x="642" y="232"/>
                  </a:cubicBezTo>
                  <a:cubicBezTo>
                    <a:pt x="642" y="225"/>
                    <a:pt x="642" y="225"/>
                    <a:pt x="642" y="225"/>
                  </a:cubicBezTo>
                  <a:cubicBezTo>
                    <a:pt x="600" y="225"/>
                    <a:pt x="600" y="225"/>
                    <a:pt x="600" y="225"/>
                  </a:cubicBezTo>
                  <a:lnTo>
                    <a:pt x="600" y="289"/>
                  </a:lnTo>
                  <a:close/>
                  <a:moveTo>
                    <a:pt x="698" y="244"/>
                  </a:moveTo>
                  <a:cubicBezTo>
                    <a:pt x="698" y="233"/>
                    <a:pt x="690" y="225"/>
                    <a:pt x="678" y="225"/>
                  </a:cubicBezTo>
                  <a:cubicBezTo>
                    <a:pt x="652" y="225"/>
                    <a:pt x="652" y="225"/>
                    <a:pt x="652" y="225"/>
                  </a:cubicBezTo>
                  <a:cubicBezTo>
                    <a:pt x="652" y="289"/>
                    <a:pt x="652" y="289"/>
                    <a:pt x="652" y="289"/>
                  </a:cubicBezTo>
                  <a:cubicBezTo>
                    <a:pt x="660" y="289"/>
                    <a:pt x="660" y="289"/>
                    <a:pt x="660" y="289"/>
                  </a:cubicBezTo>
                  <a:cubicBezTo>
                    <a:pt x="660" y="264"/>
                    <a:pt x="660" y="264"/>
                    <a:pt x="660" y="264"/>
                  </a:cubicBezTo>
                  <a:cubicBezTo>
                    <a:pt x="673" y="264"/>
                    <a:pt x="673" y="264"/>
                    <a:pt x="673" y="264"/>
                  </a:cubicBezTo>
                  <a:cubicBezTo>
                    <a:pt x="689" y="289"/>
                    <a:pt x="689" y="289"/>
                    <a:pt x="689" y="289"/>
                  </a:cubicBezTo>
                  <a:cubicBezTo>
                    <a:pt x="699" y="289"/>
                    <a:pt x="699" y="289"/>
                    <a:pt x="699" y="289"/>
                  </a:cubicBezTo>
                  <a:cubicBezTo>
                    <a:pt x="682" y="263"/>
                    <a:pt x="682" y="263"/>
                    <a:pt x="682" y="263"/>
                  </a:cubicBezTo>
                  <a:cubicBezTo>
                    <a:pt x="690" y="262"/>
                    <a:pt x="698" y="256"/>
                    <a:pt x="698" y="244"/>
                  </a:cubicBezTo>
                  <a:close/>
                  <a:moveTo>
                    <a:pt x="660" y="257"/>
                  </a:moveTo>
                  <a:cubicBezTo>
                    <a:pt x="660" y="232"/>
                    <a:pt x="660" y="232"/>
                    <a:pt x="660" y="232"/>
                  </a:cubicBezTo>
                  <a:cubicBezTo>
                    <a:pt x="677" y="232"/>
                    <a:pt x="677" y="232"/>
                    <a:pt x="677" y="232"/>
                  </a:cubicBezTo>
                  <a:cubicBezTo>
                    <a:pt x="685" y="232"/>
                    <a:pt x="690" y="237"/>
                    <a:pt x="690" y="244"/>
                  </a:cubicBezTo>
                  <a:cubicBezTo>
                    <a:pt x="690" y="252"/>
                    <a:pt x="685" y="257"/>
                    <a:pt x="677" y="257"/>
                  </a:cubicBezTo>
                  <a:lnTo>
                    <a:pt x="660" y="257"/>
                  </a:lnTo>
                  <a:close/>
                  <a:moveTo>
                    <a:pt x="762" y="274"/>
                  </a:moveTo>
                  <a:cubicBezTo>
                    <a:pt x="742" y="225"/>
                    <a:pt x="742" y="225"/>
                    <a:pt x="742" y="225"/>
                  </a:cubicBezTo>
                  <a:cubicBezTo>
                    <a:pt x="731" y="225"/>
                    <a:pt x="731" y="225"/>
                    <a:pt x="731" y="225"/>
                  </a:cubicBezTo>
                  <a:cubicBezTo>
                    <a:pt x="731" y="289"/>
                    <a:pt x="731" y="289"/>
                    <a:pt x="731" y="289"/>
                  </a:cubicBezTo>
                  <a:cubicBezTo>
                    <a:pt x="739" y="289"/>
                    <a:pt x="739" y="289"/>
                    <a:pt x="739" y="289"/>
                  </a:cubicBezTo>
                  <a:cubicBezTo>
                    <a:pt x="739" y="235"/>
                    <a:pt x="739" y="235"/>
                    <a:pt x="739" y="235"/>
                  </a:cubicBezTo>
                  <a:cubicBezTo>
                    <a:pt x="761" y="289"/>
                    <a:pt x="761" y="289"/>
                    <a:pt x="761" y="289"/>
                  </a:cubicBezTo>
                  <a:cubicBezTo>
                    <a:pt x="764" y="289"/>
                    <a:pt x="764" y="289"/>
                    <a:pt x="764" y="289"/>
                  </a:cubicBezTo>
                  <a:cubicBezTo>
                    <a:pt x="786" y="235"/>
                    <a:pt x="786" y="235"/>
                    <a:pt x="786" y="235"/>
                  </a:cubicBezTo>
                  <a:cubicBezTo>
                    <a:pt x="786" y="289"/>
                    <a:pt x="786" y="289"/>
                    <a:pt x="786" y="289"/>
                  </a:cubicBezTo>
                  <a:cubicBezTo>
                    <a:pt x="794" y="289"/>
                    <a:pt x="794" y="289"/>
                    <a:pt x="794" y="289"/>
                  </a:cubicBezTo>
                  <a:cubicBezTo>
                    <a:pt x="794" y="225"/>
                    <a:pt x="794" y="225"/>
                    <a:pt x="794" y="225"/>
                  </a:cubicBezTo>
                  <a:cubicBezTo>
                    <a:pt x="782" y="225"/>
                    <a:pt x="782" y="225"/>
                    <a:pt x="782" y="225"/>
                  </a:cubicBezTo>
                  <a:lnTo>
                    <a:pt x="762" y="274"/>
                  </a:lnTo>
                  <a:close/>
                  <a:moveTo>
                    <a:pt x="806" y="289"/>
                  </a:moveTo>
                  <a:cubicBezTo>
                    <a:pt x="848" y="289"/>
                    <a:pt x="848" y="289"/>
                    <a:pt x="848" y="289"/>
                  </a:cubicBezTo>
                  <a:cubicBezTo>
                    <a:pt x="848" y="282"/>
                    <a:pt x="848" y="282"/>
                    <a:pt x="848" y="282"/>
                  </a:cubicBezTo>
                  <a:cubicBezTo>
                    <a:pt x="814" y="282"/>
                    <a:pt x="814" y="282"/>
                    <a:pt x="814" y="282"/>
                  </a:cubicBezTo>
                  <a:cubicBezTo>
                    <a:pt x="814" y="260"/>
                    <a:pt x="814" y="260"/>
                    <a:pt x="814" y="260"/>
                  </a:cubicBezTo>
                  <a:cubicBezTo>
                    <a:pt x="847" y="260"/>
                    <a:pt x="847" y="260"/>
                    <a:pt x="847" y="260"/>
                  </a:cubicBezTo>
                  <a:cubicBezTo>
                    <a:pt x="847" y="253"/>
                    <a:pt x="847" y="253"/>
                    <a:pt x="847" y="253"/>
                  </a:cubicBezTo>
                  <a:cubicBezTo>
                    <a:pt x="814" y="253"/>
                    <a:pt x="814" y="253"/>
                    <a:pt x="814" y="253"/>
                  </a:cubicBezTo>
                  <a:cubicBezTo>
                    <a:pt x="814" y="232"/>
                    <a:pt x="814" y="232"/>
                    <a:pt x="814" y="232"/>
                  </a:cubicBezTo>
                  <a:cubicBezTo>
                    <a:pt x="848" y="232"/>
                    <a:pt x="848" y="232"/>
                    <a:pt x="848" y="232"/>
                  </a:cubicBezTo>
                  <a:cubicBezTo>
                    <a:pt x="848" y="225"/>
                    <a:pt x="848" y="225"/>
                    <a:pt x="848" y="225"/>
                  </a:cubicBezTo>
                  <a:cubicBezTo>
                    <a:pt x="806" y="225"/>
                    <a:pt x="806" y="225"/>
                    <a:pt x="806" y="225"/>
                  </a:cubicBezTo>
                  <a:lnTo>
                    <a:pt x="806" y="289"/>
                  </a:lnTo>
                  <a:close/>
                  <a:moveTo>
                    <a:pt x="880" y="225"/>
                  </a:moveTo>
                  <a:cubicBezTo>
                    <a:pt x="858" y="225"/>
                    <a:pt x="858" y="225"/>
                    <a:pt x="858" y="225"/>
                  </a:cubicBezTo>
                  <a:cubicBezTo>
                    <a:pt x="858" y="289"/>
                    <a:pt x="858" y="289"/>
                    <a:pt x="858" y="289"/>
                  </a:cubicBezTo>
                  <a:cubicBezTo>
                    <a:pt x="880" y="289"/>
                    <a:pt x="880" y="289"/>
                    <a:pt x="880" y="289"/>
                  </a:cubicBezTo>
                  <a:cubicBezTo>
                    <a:pt x="900" y="289"/>
                    <a:pt x="913" y="275"/>
                    <a:pt x="913" y="257"/>
                  </a:cubicBezTo>
                  <a:cubicBezTo>
                    <a:pt x="913" y="239"/>
                    <a:pt x="900" y="225"/>
                    <a:pt x="880" y="225"/>
                  </a:cubicBezTo>
                  <a:close/>
                  <a:moveTo>
                    <a:pt x="880" y="282"/>
                  </a:moveTo>
                  <a:cubicBezTo>
                    <a:pt x="866" y="282"/>
                    <a:pt x="866" y="282"/>
                    <a:pt x="866" y="282"/>
                  </a:cubicBezTo>
                  <a:cubicBezTo>
                    <a:pt x="866" y="232"/>
                    <a:pt x="866" y="232"/>
                    <a:pt x="866" y="232"/>
                  </a:cubicBezTo>
                  <a:cubicBezTo>
                    <a:pt x="880" y="232"/>
                    <a:pt x="880" y="232"/>
                    <a:pt x="880" y="232"/>
                  </a:cubicBezTo>
                  <a:cubicBezTo>
                    <a:pt x="896" y="232"/>
                    <a:pt x="905" y="243"/>
                    <a:pt x="905" y="257"/>
                  </a:cubicBezTo>
                  <a:cubicBezTo>
                    <a:pt x="905" y="271"/>
                    <a:pt x="896" y="282"/>
                    <a:pt x="880" y="282"/>
                  </a:cubicBezTo>
                  <a:close/>
                  <a:moveTo>
                    <a:pt x="923" y="289"/>
                  </a:moveTo>
                  <a:cubicBezTo>
                    <a:pt x="931" y="289"/>
                    <a:pt x="931" y="289"/>
                    <a:pt x="931" y="289"/>
                  </a:cubicBezTo>
                  <a:cubicBezTo>
                    <a:pt x="931" y="225"/>
                    <a:pt x="931" y="225"/>
                    <a:pt x="931" y="225"/>
                  </a:cubicBezTo>
                  <a:cubicBezTo>
                    <a:pt x="923" y="225"/>
                    <a:pt x="923" y="225"/>
                    <a:pt x="923" y="225"/>
                  </a:cubicBezTo>
                  <a:lnTo>
                    <a:pt x="923" y="289"/>
                  </a:lnTo>
                  <a:close/>
                  <a:moveTo>
                    <a:pt x="974" y="283"/>
                  </a:moveTo>
                  <a:cubicBezTo>
                    <a:pt x="960" y="283"/>
                    <a:pt x="949" y="272"/>
                    <a:pt x="949" y="257"/>
                  </a:cubicBezTo>
                  <a:cubicBezTo>
                    <a:pt x="949" y="242"/>
                    <a:pt x="960" y="231"/>
                    <a:pt x="974" y="231"/>
                  </a:cubicBezTo>
                  <a:cubicBezTo>
                    <a:pt x="981" y="231"/>
                    <a:pt x="988" y="235"/>
                    <a:pt x="992" y="240"/>
                  </a:cubicBezTo>
                  <a:cubicBezTo>
                    <a:pt x="998" y="237"/>
                    <a:pt x="998" y="237"/>
                    <a:pt x="998" y="237"/>
                  </a:cubicBezTo>
                  <a:cubicBezTo>
                    <a:pt x="993" y="229"/>
                    <a:pt x="985" y="224"/>
                    <a:pt x="974" y="224"/>
                  </a:cubicBezTo>
                  <a:cubicBezTo>
                    <a:pt x="956" y="224"/>
                    <a:pt x="941" y="237"/>
                    <a:pt x="941" y="257"/>
                  </a:cubicBezTo>
                  <a:cubicBezTo>
                    <a:pt x="941" y="277"/>
                    <a:pt x="956" y="290"/>
                    <a:pt x="974" y="290"/>
                  </a:cubicBezTo>
                  <a:cubicBezTo>
                    <a:pt x="985" y="290"/>
                    <a:pt x="993" y="285"/>
                    <a:pt x="998" y="277"/>
                  </a:cubicBezTo>
                  <a:cubicBezTo>
                    <a:pt x="992" y="274"/>
                    <a:pt x="992" y="274"/>
                    <a:pt x="992" y="274"/>
                  </a:cubicBezTo>
                  <a:cubicBezTo>
                    <a:pt x="988" y="279"/>
                    <a:pt x="981" y="283"/>
                    <a:pt x="974" y="283"/>
                  </a:cubicBezTo>
                  <a:close/>
                  <a:moveTo>
                    <a:pt x="1025" y="225"/>
                  </a:moveTo>
                  <a:cubicBezTo>
                    <a:pt x="999" y="289"/>
                    <a:pt x="999" y="289"/>
                    <a:pt x="999" y="289"/>
                  </a:cubicBezTo>
                  <a:cubicBezTo>
                    <a:pt x="1008" y="289"/>
                    <a:pt x="1008" y="289"/>
                    <a:pt x="1008" y="289"/>
                  </a:cubicBezTo>
                  <a:cubicBezTo>
                    <a:pt x="1014" y="275"/>
                    <a:pt x="1014" y="275"/>
                    <a:pt x="1014" y="275"/>
                  </a:cubicBezTo>
                  <a:cubicBezTo>
                    <a:pt x="1046" y="275"/>
                    <a:pt x="1046" y="275"/>
                    <a:pt x="1046" y="275"/>
                  </a:cubicBezTo>
                  <a:cubicBezTo>
                    <a:pt x="1052" y="289"/>
                    <a:pt x="1052" y="289"/>
                    <a:pt x="1052" y="289"/>
                  </a:cubicBezTo>
                  <a:cubicBezTo>
                    <a:pt x="1061" y="289"/>
                    <a:pt x="1061" y="289"/>
                    <a:pt x="1061" y="289"/>
                  </a:cubicBezTo>
                  <a:cubicBezTo>
                    <a:pt x="1035" y="225"/>
                    <a:pt x="1035" y="225"/>
                    <a:pt x="1035" y="225"/>
                  </a:cubicBezTo>
                  <a:lnTo>
                    <a:pt x="1025" y="225"/>
                  </a:lnTo>
                  <a:close/>
                  <a:moveTo>
                    <a:pt x="1017" y="268"/>
                  </a:moveTo>
                  <a:cubicBezTo>
                    <a:pt x="1030" y="233"/>
                    <a:pt x="1030" y="233"/>
                    <a:pt x="1030" y="233"/>
                  </a:cubicBezTo>
                  <a:cubicBezTo>
                    <a:pt x="1044" y="268"/>
                    <a:pt x="1044" y="268"/>
                    <a:pt x="1044" y="268"/>
                  </a:cubicBezTo>
                  <a:lnTo>
                    <a:pt x="1017" y="268"/>
                  </a:lnTo>
                  <a:close/>
                  <a:moveTo>
                    <a:pt x="1074" y="225"/>
                  </a:moveTo>
                  <a:cubicBezTo>
                    <a:pt x="1066" y="225"/>
                    <a:pt x="1066" y="225"/>
                    <a:pt x="1066" y="225"/>
                  </a:cubicBezTo>
                  <a:cubicBezTo>
                    <a:pt x="1066" y="289"/>
                    <a:pt x="1066" y="289"/>
                    <a:pt x="1066" y="289"/>
                  </a:cubicBezTo>
                  <a:cubicBezTo>
                    <a:pt x="1103" y="289"/>
                    <a:pt x="1103" y="289"/>
                    <a:pt x="1103" y="289"/>
                  </a:cubicBezTo>
                  <a:cubicBezTo>
                    <a:pt x="1103" y="282"/>
                    <a:pt x="1103" y="282"/>
                    <a:pt x="1103" y="282"/>
                  </a:cubicBezTo>
                  <a:cubicBezTo>
                    <a:pt x="1074" y="282"/>
                    <a:pt x="1074" y="282"/>
                    <a:pt x="1074" y="282"/>
                  </a:cubicBezTo>
                  <a:lnTo>
                    <a:pt x="1074" y="225"/>
                  </a:lnTo>
                  <a:close/>
                  <a:moveTo>
                    <a:pt x="1157" y="283"/>
                  </a:moveTo>
                  <a:cubicBezTo>
                    <a:pt x="1143" y="283"/>
                    <a:pt x="1133" y="272"/>
                    <a:pt x="1133" y="257"/>
                  </a:cubicBezTo>
                  <a:cubicBezTo>
                    <a:pt x="1133" y="242"/>
                    <a:pt x="1143" y="231"/>
                    <a:pt x="1157" y="231"/>
                  </a:cubicBezTo>
                  <a:cubicBezTo>
                    <a:pt x="1165" y="231"/>
                    <a:pt x="1171" y="235"/>
                    <a:pt x="1175" y="240"/>
                  </a:cubicBezTo>
                  <a:cubicBezTo>
                    <a:pt x="1182" y="237"/>
                    <a:pt x="1182" y="237"/>
                    <a:pt x="1182" y="237"/>
                  </a:cubicBezTo>
                  <a:cubicBezTo>
                    <a:pt x="1176" y="229"/>
                    <a:pt x="1169" y="224"/>
                    <a:pt x="1157" y="224"/>
                  </a:cubicBezTo>
                  <a:cubicBezTo>
                    <a:pt x="1139" y="224"/>
                    <a:pt x="1124" y="237"/>
                    <a:pt x="1124" y="257"/>
                  </a:cubicBezTo>
                  <a:cubicBezTo>
                    <a:pt x="1124" y="277"/>
                    <a:pt x="1139" y="290"/>
                    <a:pt x="1157" y="290"/>
                  </a:cubicBezTo>
                  <a:cubicBezTo>
                    <a:pt x="1169" y="290"/>
                    <a:pt x="1176" y="285"/>
                    <a:pt x="1182" y="277"/>
                  </a:cubicBezTo>
                  <a:cubicBezTo>
                    <a:pt x="1175" y="274"/>
                    <a:pt x="1175" y="274"/>
                    <a:pt x="1175" y="274"/>
                  </a:cubicBezTo>
                  <a:cubicBezTo>
                    <a:pt x="1171" y="279"/>
                    <a:pt x="1165" y="283"/>
                    <a:pt x="1157" y="283"/>
                  </a:cubicBezTo>
                  <a:close/>
                  <a:moveTo>
                    <a:pt x="1189" y="289"/>
                  </a:moveTo>
                  <a:cubicBezTo>
                    <a:pt x="1231" y="289"/>
                    <a:pt x="1231" y="289"/>
                    <a:pt x="1231" y="289"/>
                  </a:cubicBezTo>
                  <a:cubicBezTo>
                    <a:pt x="1231" y="282"/>
                    <a:pt x="1231" y="282"/>
                    <a:pt x="1231" y="282"/>
                  </a:cubicBezTo>
                  <a:cubicBezTo>
                    <a:pt x="1197" y="282"/>
                    <a:pt x="1197" y="282"/>
                    <a:pt x="1197" y="282"/>
                  </a:cubicBezTo>
                  <a:cubicBezTo>
                    <a:pt x="1197" y="260"/>
                    <a:pt x="1197" y="260"/>
                    <a:pt x="1197" y="260"/>
                  </a:cubicBezTo>
                  <a:cubicBezTo>
                    <a:pt x="1231" y="260"/>
                    <a:pt x="1231" y="260"/>
                    <a:pt x="1231" y="260"/>
                  </a:cubicBezTo>
                  <a:cubicBezTo>
                    <a:pt x="1231" y="253"/>
                    <a:pt x="1231" y="253"/>
                    <a:pt x="1231" y="253"/>
                  </a:cubicBezTo>
                  <a:cubicBezTo>
                    <a:pt x="1197" y="253"/>
                    <a:pt x="1197" y="253"/>
                    <a:pt x="1197" y="253"/>
                  </a:cubicBezTo>
                  <a:cubicBezTo>
                    <a:pt x="1197" y="232"/>
                    <a:pt x="1197" y="232"/>
                    <a:pt x="1197" y="232"/>
                  </a:cubicBezTo>
                  <a:cubicBezTo>
                    <a:pt x="1231" y="232"/>
                    <a:pt x="1231" y="232"/>
                    <a:pt x="1231" y="232"/>
                  </a:cubicBezTo>
                  <a:cubicBezTo>
                    <a:pt x="1231" y="225"/>
                    <a:pt x="1231" y="225"/>
                    <a:pt x="1231" y="225"/>
                  </a:cubicBezTo>
                  <a:cubicBezTo>
                    <a:pt x="1189" y="225"/>
                    <a:pt x="1189" y="225"/>
                    <a:pt x="1189" y="225"/>
                  </a:cubicBezTo>
                  <a:lnTo>
                    <a:pt x="1189" y="289"/>
                  </a:lnTo>
                  <a:close/>
                  <a:moveTo>
                    <a:pt x="1287" y="275"/>
                  </a:moveTo>
                  <a:cubicBezTo>
                    <a:pt x="1250" y="225"/>
                    <a:pt x="1250" y="225"/>
                    <a:pt x="1250" y="225"/>
                  </a:cubicBezTo>
                  <a:cubicBezTo>
                    <a:pt x="1242" y="225"/>
                    <a:pt x="1242" y="225"/>
                    <a:pt x="1242" y="225"/>
                  </a:cubicBezTo>
                  <a:cubicBezTo>
                    <a:pt x="1242" y="289"/>
                    <a:pt x="1242" y="289"/>
                    <a:pt x="1242" y="289"/>
                  </a:cubicBezTo>
                  <a:cubicBezTo>
                    <a:pt x="1250" y="289"/>
                    <a:pt x="1250" y="289"/>
                    <a:pt x="1250" y="289"/>
                  </a:cubicBezTo>
                  <a:cubicBezTo>
                    <a:pt x="1250" y="238"/>
                    <a:pt x="1250" y="238"/>
                    <a:pt x="1250" y="238"/>
                  </a:cubicBezTo>
                  <a:cubicBezTo>
                    <a:pt x="1287" y="289"/>
                    <a:pt x="1287" y="289"/>
                    <a:pt x="1287" y="289"/>
                  </a:cubicBezTo>
                  <a:cubicBezTo>
                    <a:pt x="1295" y="289"/>
                    <a:pt x="1295" y="289"/>
                    <a:pt x="1295" y="289"/>
                  </a:cubicBezTo>
                  <a:cubicBezTo>
                    <a:pt x="1295" y="225"/>
                    <a:pt x="1295" y="225"/>
                    <a:pt x="1295" y="225"/>
                  </a:cubicBezTo>
                  <a:cubicBezTo>
                    <a:pt x="1287" y="225"/>
                    <a:pt x="1287" y="225"/>
                    <a:pt x="1287" y="225"/>
                  </a:cubicBezTo>
                  <a:lnTo>
                    <a:pt x="1287" y="275"/>
                  </a:lnTo>
                  <a:close/>
                  <a:moveTo>
                    <a:pt x="1303" y="232"/>
                  </a:moveTo>
                  <a:cubicBezTo>
                    <a:pt x="1323" y="232"/>
                    <a:pt x="1323" y="232"/>
                    <a:pt x="1323" y="232"/>
                  </a:cubicBezTo>
                  <a:cubicBezTo>
                    <a:pt x="1323" y="289"/>
                    <a:pt x="1323" y="289"/>
                    <a:pt x="1323" y="289"/>
                  </a:cubicBezTo>
                  <a:cubicBezTo>
                    <a:pt x="1331" y="289"/>
                    <a:pt x="1331" y="289"/>
                    <a:pt x="1331" y="289"/>
                  </a:cubicBezTo>
                  <a:cubicBezTo>
                    <a:pt x="1331" y="232"/>
                    <a:pt x="1331" y="232"/>
                    <a:pt x="1331" y="232"/>
                  </a:cubicBezTo>
                  <a:cubicBezTo>
                    <a:pt x="1351" y="232"/>
                    <a:pt x="1351" y="232"/>
                    <a:pt x="1351" y="232"/>
                  </a:cubicBezTo>
                  <a:cubicBezTo>
                    <a:pt x="1351" y="225"/>
                    <a:pt x="1351" y="225"/>
                    <a:pt x="1351" y="225"/>
                  </a:cubicBezTo>
                  <a:cubicBezTo>
                    <a:pt x="1303" y="225"/>
                    <a:pt x="1303" y="225"/>
                    <a:pt x="1303" y="225"/>
                  </a:cubicBezTo>
                  <a:lnTo>
                    <a:pt x="1303" y="232"/>
                  </a:lnTo>
                  <a:close/>
                  <a:moveTo>
                    <a:pt x="1360" y="289"/>
                  </a:moveTo>
                  <a:cubicBezTo>
                    <a:pt x="1401" y="289"/>
                    <a:pt x="1401" y="289"/>
                    <a:pt x="1401" y="289"/>
                  </a:cubicBezTo>
                  <a:cubicBezTo>
                    <a:pt x="1401" y="282"/>
                    <a:pt x="1401" y="282"/>
                    <a:pt x="1401" y="282"/>
                  </a:cubicBezTo>
                  <a:cubicBezTo>
                    <a:pt x="1367" y="282"/>
                    <a:pt x="1367" y="282"/>
                    <a:pt x="1367" y="282"/>
                  </a:cubicBezTo>
                  <a:cubicBezTo>
                    <a:pt x="1367" y="260"/>
                    <a:pt x="1367" y="260"/>
                    <a:pt x="1367" y="260"/>
                  </a:cubicBezTo>
                  <a:cubicBezTo>
                    <a:pt x="1401" y="260"/>
                    <a:pt x="1401" y="260"/>
                    <a:pt x="1401" y="260"/>
                  </a:cubicBezTo>
                  <a:cubicBezTo>
                    <a:pt x="1401" y="253"/>
                    <a:pt x="1401" y="253"/>
                    <a:pt x="1401" y="253"/>
                  </a:cubicBezTo>
                  <a:cubicBezTo>
                    <a:pt x="1367" y="253"/>
                    <a:pt x="1367" y="253"/>
                    <a:pt x="1367" y="253"/>
                  </a:cubicBezTo>
                  <a:cubicBezTo>
                    <a:pt x="1367" y="232"/>
                    <a:pt x="1367" y="232"/>
                    <a:pt x="1367" y="232"/>
                  </a:cubicBezTo>
                  <a:cubicBezTo>
                    <a:pt x="1401" y="232"/>
                    <a:pt x="1401" y="232"/>
                    <a:pt x="1401" y="232"/>
                  </a:cubicBezTo>
                  <a:cubicBezTo>
                    <a:pt x="1401" y="225"/>
                    <a:pt x="1401" y="225"/>
                    <a:pt x="1401" y="225"/>
                  </a:cubicBezTo>
                  <a:cubicBezTo>
                    <a:pt x="1360" y="225"/>
                    <a:pt x="1360" y="225"/>
                    <a:pt x="1360" y="225"/>
                  </a:cubicBezTo>
                  <a:lnTo>
                    <a:pt x="1360" y="289"/>
                  </a:lnTo>
                  <a:close/>
                  <a:moveTo>
                    <a:pt x="1458" y="244"/>
                  </a:moveTo>
                  <a:cubicBezTo>
                    <a:pt x="1458" y="233"/>
                    <a:pt x="1449" y="225"/>
                    <a:pt x="1437" y="225"/>
                  </a:cubicBezTo>
                  <a:cubicBezTo>
                    <a:pt x="1412" y="225"/>
                    <a:pt x="1412" y="225"/>
                    <a:pt x="1412" y="225"/>
                  </a:cubicBezTo>
                  <a:cubicBezTo>
                    <a:pt x="1412" y="289"/>
                    <a:pt x="1412" y="289"/>
                    <a:pt x="1412" y="289"/>
                  </a:cubicBezTo>
                  <a:cubicBezTo>
                    <a:pt x="1420" y="289"/>
                    <a:pt x="1420" y="289"/>
                    <a:pt x="1420" y="289"/>
                  </a:cubicBezTo>
                  <a:cubicBezTo>
                    <a:pt x="1420" y="264"/>
                    <a:pt x="1420" y="264"/>
                    <a:pt x="1420" y="264"/>
                  </a:cubicBezTo>
                  <a:cubicBezTo>
                    <a:pt x="1433" y="264"/>
                    <a:pt x="1433" y="264"/>
                    <a:pt x="1433" y="264"/>
                  </a:cubicBezTo>
                  <a:cubicBezTo>
                    <a:pt x="1449" y="289"/>
                    <a:pt x="1449" y="289"/>
                    <a:pt x="1449" y="289"/>
                  </a:cubicBezTo>
                  <a:cubicBezTo>
                    <a:pt x="1458" y="289"/>
                    <a:pt x="1458" y="289"/>
                    <a:pt x="1458" y="289"/>
                  </a:cubicBezTo>
                  <a:cubicBezTo>
                    <a:pt x="1441" y="263"/>
                    <a:pt x="1441" y="263"/>
                    <a:pt x="1441" y="263"/>
                  </a:cubicBezTo>
                  <a:cubicBezTo>
                    <a:pt x="1450" y="262"/>
                    <a:pt x="1458" y="256"/>
                    <a:pt x="1458" y="244"/>
                  </a:cubicBezTo>
                  <a:close/>
                  <a:moveTo>
                    <a:pt x="1420" y="257"/>
                  </a:moveTo>
                  <a:cubicBezTo>
                    <a:pt x="1420" y="232"/>
                    <a:pt x="1420" y="232"/>
                    <a:pt x="1420" y="232"/>
                  </a:cubicBezTo>
                  <a:cubicBezTo>
                    <a:pt x="1437" y="232"/>
                    <a:pt x="1437" y="232"/>
                    <a:pt x="1437" y="232"/>
                  </a:cubicBezTo>
                  <a:cubicBezTo>
                    <a:pt x="1444" y="232"/>
                    <a:pt x="1449" y="237"/>
                    <a:pt x="1449" y="244"/>
                  </a:cubicBezTo>
                  <a:cubicBezTo>
                    <a:pt x="1449" y="252"/>
                    <a:pt x="1444" y="257"/>
                    <a:pt x="1437" y="257"/>
                  </a:cubicBezTo>
                  <a:lnTo>
                    <a:pt x="1420" y="257"/>
                  </a:lnTo>
                  <a:close/>
                  <a:moveTo>
                    <a:pt x="59" y="0"/>
                  </a:moveTo>
                  <a:cubicBezTo>
                    <a:pt x="0" y="59"/>
                    <a:pt x="0" y="59"/>
                    <a:pt x="0" y="59"/>
                  </a:cubicBezTo>
                  <a:cubicBezTo>
                    <a:pt x="0" y="253"/>
                    <a:pt x="0" y="253"/>
                    <a:pt x="0" y="253"/>
                  </a:cubicBezTo>
                  <a:cubicBezTo>
                    <a:pt x="58" y="312"/>
                    <a:pt x="58" y="312"/>
                    <a:pt x="58" y="312"/>
                  </a:cubicBezTo>
                  <a:cubicBezTo>
                    <a:pt x="180" y="312"/>
                    <a:pt x="180" y="312"/>
                    <a:pt x="180" y="312"/>
                  </a:cubicBezTo>
                  <a:cubicBezTo>
                    <a:pt x="239" y="253"/>
                    <a:pt x="239" y="253"/>
                    <a:pt x="239" y="253"/>
                  </a:cubicBezTo>
                  <a:cubicBezTo>
                    <a:pt x="239" y="59"/>
                    <a:pt x="239" y="59"/>
                    <a:pt x="239" y="59"/>
                  </a:cubicBezTo>
                  <a:cubicBezTo>
                    <a:pt x="180" y="0"/>
                    <a:pt x="180" y="0"/>
                    <a:pt x="180" y="0"/>
                  </a:cubicBezTo>
                  <a:lnTo>
                    <a:pt x="59" y="0"/>
                  </a:lnTo>
                  <a:close/>
                  <a:moveTo>
                    <a:pt x="233" y="251"/>
                  </a:moveTo>
                  <a:cubicBezTo>
                    <a:pt x="178" y="307"/>
                    <a:pt x="178" y="307"/>
                    <a:pt x="178" y="307"/>
                  </a:cubicBezTo>
                  <a:cubicBezTo>
                    <a:pt x="61" y="307"/>
                    <a:pt x="61" y="307"/>
                    <a:pt x="61" y="307"/>
                  </a:cubicBezTo>
                  <a:cubicBezTo>
                    <a:pt x="5" y="251"/>
                    <a:pt x="5" y="251"/>
                    <a:pt x="5" y="251"/>
                  </a:cubicBezTo>
                  <a:cubicBezTo>
                    <a:pt x="5" y="61"/>
                    <a:pt x="5" y="61"/>
                    <a:pt x="5" y="61"/>
                  </a:cubicBezTo>
                  <a:cubicBezTo>
                    <a:pt x="61" y="5"/>
                    <a:pt x="61" y="5"/>
                    <a:pt x="61" y="5"/>
                  </a:cubicBezTo>
                  <a:cubicBezTo>
                    <a:pt x="178" y="5"/>
                    <a:pt x="178" y="5"/>
                    <a:pt x="178" y="5"/>
                  </a:cubicBezTo>
                  <a:cubicBezTo>
                    <a:pt x="233" y="60"/>
                    <a:pt x="233" y="60"/>
                    <a:pt x="233" y="60"/>
                  </a:cubicBezTo>
                  <a:lnTo>
                    <a:pt x="233" y="251"/>
                  </a:lnTo>
                  <a:close/>
                  <a:moveTo>
                    <a:pt x="89" y="75"/>
                  </a:moveTo>
                  <a:cubicBezTo>
                    <a:pt x="73" y="91"/>
                    <a:pt x="73" y="91"/>
                    <a:pt x="73" y="91"/>
                  </a:cubicBezTo>
                  <a:cubicBezTo>
                    <a:pt x="73" y="222"/>
                    <a:pt x="73" y="222"/>
                    <a:pt x="73" y="222"/>
                  </a:cubicBezTo>
                  <a:cubicBezTo>
                    <a:pt x="89" y="238"/>
                    <a:pt x="89" y="238"/>
                    <a:pt x="89" y="238"/>
                  </a:cubicBezTo>
                  <a:cubicBezTo>
                    <a:pt x="150" y="238"/>
                    <a:pt x="150" y="238"/>
                    <a:pt x="150" y="238"/>
                  </a:cubicBezTo>
                  <a:cubicBezTo>
                    <a:pt x="165" y="222"/>
                    <a:pt x="165" y="222"/>
                    <a:pt x="165" y="222"/>
                  </a:cubicBezTo>
                  <a:cubicBezTo>
                    <a:pt x="165" y="91"/>
                    <a:pt x="165" y="91"/>
                    <a:pt x="165" y="91"/>
                  </a:cubicBezTo>
                  <a:cubicBezTo>
                    <a:pt x="149" y="75"/>
                    <a:pt x="149" y="75"/>
                    <a:pt x="149" y="75"/>
                  </a:cubicBezTo>
                  <a:lnTo>
                    <a:pt x="89" y="75"/>
                  </a:lnTo>
                  <a:close/>
                  <a:moveTo>
                    <a:pt x="160" y="220"/>
                  </a:moveTo>
                  <a:cubicBezTo>
                    <a:pt x="147" y="233"/>
                    <a:pt x="147" y="233"/>
                    <a:pt x="147" y="233"/>
                  </a:cubicBezTo>
                  <a:cubicBezTo>
                    <a:pt x="91" y="233"/>
                    <a:pt x="91" y="233"/>
                    <a:pt x="91" y="233"/>
                  </a:cubicBezTo>
                  <a:cubicBezTo>
                    <a:pt x="79" y="220"/>
                    <a:pt x="79" y="220"/>
                    <a:pt x="79" y="220"/>
                  </a:cubicBezTo>
                  <a:cubicBezTo>
                    <a:pt x="79" y="93"/>
                    <a:pt x="79" y="93"/>
                    <a:pt x="79" y="93"/>
                  </a:cubicBezTo>
                  <a:cubicBezTo>
                    <a:pt x="92" y="80"/>
                    <a:pt x="92" y="80"/>
                    <a:pt x="92" y="80"/>
                  </a:cubicBezTo>
                  <a:cubicBezTo>
                    <a:pt x="147" y="80"/>
                    <a:pt x="147" y="80"/>
                    <a:pt x="147" y="80"/>
                  </a:cubicBezTo>
                  <a:cubicBezTo>
                    <a:pt x="160" y="93"/>
                    <a:pt x="160" y="93"/>
                    <a:pt x="160" y="93"/>
                  </a:cubicBezTo>
                  <a:lnTo>
                    <a:pt x="160" y="220"/>
                  </a:lnTo>
                  <a:close/>
                  <a:moveTo>
                    <a:pt x="318" y="169"/>
                  </a:moveTo>
                  <a:cubicBezTo>
                    <a:pt x="318" y="174"/>
                    <a:pt x="318" y="174"/>
                    <a:pt x="318" y="174"/>
                  </a:cubicBezTo>
                  <a:cubicBezTo>
                    <a:pt x="2178" y="174"/>
                    <a:pt x="2178" y="174"/>
                    <a:pt x="2178" y="174"/>
                  </a:cubicBezTo>
                  <a:cubicBezTo>
                    <a:pt x="2178" y="169"/>
                    <a:pt x="2178" y="169"/>
                    <a:pt x="2178" y="169"/>
                  </a:cubicBezTo>
                  <a:lnTo>
                    <a:pt x="318" y="169"/>
                  </a:lnTo>
                  <a:close/>
                  <a:moveTo>
                    <a:pt x="1628" y="109"/>
                  </a:moveTo>
                  <a:cubicBezTo>
                    <a:pt x="1616" y="107"/>
                    <a:pt x="1616" y="107"/>
                    <a:pt x="1616" y="107"/>
                  </a:cubicBezTo>
                  <a:cubicBezTo>
                    <a:pt x="1616" y="48"/>
                    <a:pt x="1616" y="48"/>
                    <a:pt x="1616" y="48"/>
                  </a:cubicBezTo>
                  <a:cubicBezTo>
                    <a:pt x="1628" y="46"/>
                    <a:pt x="1628" y="46"/>
                    <a:pt x="1628" y="46"/>
                  </a:cubicBezTo>
                  <a:cubicBezTo>
                    <a:pt x="1628" y="39"/>
                    <a:pt x="1628" y="39"/>
                    <a:pt x="1628" y="39"/>
                  </a:cubicBezTo>
                  <a:cubicBezTo>
                    <a:pt x="1587" y="39"/>
                    <a:pt x="1587" y="39"/>
                    <a:pt x="1587" y="39"/>
                  </a:cubicBezTo>
                  <a:cubicBezTo>
                    <a:pt x="1587" y="46"/>
                    <a:pt x="1587" y="46"/>
                    <a:pt x="1587" y="46"/>
                  </a:cubicBezTo>
                  <a:cubicBezTo>
                    <a:pt x="1599" y="48"/>
                    <a:pt x="1599" y="48"/>
                    <a:pt x="1599" y="48"/>
                  </a:cubicBezTo>
                  <a:cubicBezTo>
                    <a:pt x="1599" y="107"/>
                    <a:pt x="1599" y="107"/>
                    <a:pt x="1599" y="107"/>
                  </a:cubicBezTo>
                  <a:cubicBezTo>
                    <a:pt x="1587" y="109"/>
                    <a:pt x="1587" y="109"/>
                    <a:pt x="1587" y="109"/>
                  </a:cubicBezTo>
                  <a:cubicBezTo>
                    <a:pt x="1587" y="116"/>
                    <a:pt x="1587" y="116"/>
                    <a:pt x="1587" y="116"/>
                  </a:cubicBezTo>
                  <a:cubicBezTo>
                    <a:pt x="1628" y="116"/>
                    <a:pt x="1628" y="116"/>
                    <a:pt x="1628" y="116"/>
                  </a:cubicBezTo>
                  <a:lnTo>
                    <a:pt x="1628" y="109"/>
                  </a:lnTo>
                  <a:close/>
                  <a:moveTo>
                    <a:pt x="1526" y="109"/>
                  </a:moveTo>
                  <a:cubicBezTo>
                    <a:pt x="1515" y="107"/>
                    <a:pt x="1515" y="107"/>
                    <a:pt x="1515" y="107"/>
                  </a:cubicBezTo>
                  <a:cubicBezTo>
                    <a:pt x="1515" y="61"/>
                    <a:pt x="1515" y="61"/>
                    <a:pt x="1515" y="61"/>
                  </a:cubicBezTo>
                  <a:cubicBezTo>
                    <a:pt x="1553" y="116"/>
                    <a:pt x="1553" y="116"/>
                    <a:pt x="1553" y="116"/>
                  </a:cubicBezTo>
                  <a:cubicBezTo>
                    <a:pt x="1567" y="116"/>
                    <a:pt x="1567" y="116"/>
                    <a:pt x="1567" y="116"/>
                  </a:cubicBezTo>
                  <a:cubicBezTo>
                    <a:pt x="1567" y="48"/>
                    <a:pt x="1567" y="48"/>
                    <a:pt x="1567" y="48"/>
                  </a:cubicBezTo>
                  <a:cubicBezTo>
                    <a:pt x="1578" y="46"/>
                    <a:pt x="1578" y="46"/>
                    <a:pt x="1578" y="46"/>
                  </a:cubicBezTo>
                  <a:cubicBezTo>
                    <a:pt x="1578" y="39"/>
                    <a:pt x="1578" y="39"/>
                    <a:pt x="1578" y="39"/>
                  </a:cubicBezTo>
                  <a:cubicBezTo>
                    <a:pt x="1544" y="39"/>
                    <a:pt x="1544" y="39"/>
                    <a:pt x="1544" y="39"/>
                  </a:cubicBezTo>
                  <a:cubicBezTo>
                    <a:pt x="1544" y="46"/>
                    <a:pt x="1544" y="46"/>
                    <a:pt x="1544" y="46"/>
                  </a:cubicBezTo>
                  <a:cubicBezTo>
                    <a:pt x="1556" y="48"/>
                    <a:pt x="1556" y="48"/>
                    <a:pt x="1556" y="48"/>
                  </a:cubicBezTo>
                  <a:cubicBezTo>
                    <a:pt x="1556" y="91"/>
                    <a:pt x="1556" y="91"/>
                    <a:pt x="1556" y="91"/>
                  </a:cubicBezTo>
                  <a:cubicBezTo>
                    <a:pt x="1518" y="39"/>
                    <a:pt x="1518" y="39"/>
                    <a:pt x="1518" y="39"/>
                  </a:cubicBezTo>
                  <a:cubicBezTo>
                    <a:pt x="1492" y="39"/>
                    <a:pt x="1492" y="39"/>
                    <a:pt x="1492" y="39"/>
                  </a:cubicBezTo>
                  <a:cubicBezTo>
                    <a:pt x="1492" y="46"/>
                    <a:pt x="1492" y="46"/>
                    <a:pt x="1492" y="46"/>
                  </a:cubicBezTo>
                  <a:cubicBezTo>
                    <a:pt x="1503" y="48"/>
                    <a:pt x="1503" y="48"/>
                    <a:pt x="1503" y="48"/>
                  </a:cubicBezTo>
                  <a:cubicBezTo>
                    <a:pt x="1503" y="107"/>
                    <a:pt x="1503" y="107"/>
                    <a:pt x="1503" y="107"/>
                  </a:cubicBezTo>
                  <a:cubicBezTo>
                    <a:pt x="1492" y="109"/>
                    <a:pt x="1492" y="109"/>
                    <a:pt x="1492" y="109"/>
                  </a:cubicBezTo>
                  <a:cubicBezTo>
                    <a:pt x="1492" y="116"/>
                    <a:pt x="1492" y="116"/>
                    <a:pt x="1492" y="116"/>
                  </a:cubicBezTo>
                  <a:cubicBezTo>
                    <a:pt x="1526" y="116"/>
                    <a:pt x="1526" y="116"/>
                    <a:pt x="1526" y="116"/>
                  </a:cubicBezTo>
                  <a:lnTo>
                    <a:pt x="1526" y="109"/>
                  </a:lnTo>
                  <a:close/>
                  <a:moveTo>
                    <a:pt x="1400" y="76"/>
                  </a:moveTo>
                  <a:cubicBezTo>
                    <a:pt x="1400" y="86"/>
                    <a:pt x="1399" y="99"/>
                    <a:pt x="1407" y="107"/>
                  </a:cubicBezTo>
                  <a:cubicBezTo>
                    <a:pt x="1414" y="114"/>
                    <a:pt x="1424" y="117"/>
                    <a:pt x="1438" y="117"/>
                  </a:cubicBezTo>
                  <a:cubicBezTo>
                    <a:pt x="1451" y="117"/>
                    <a:pt x="1461" y="115"/>
                    <a:pt x="1466" y="109"/>
                  </a:cubicBezTo>
                  <a:cubicBezTo>
                    <a:pt x="1474" y="101"/>
                    <a:pt x="1475" y="94"/>
                    <a:pt x="1475" y="77"/>
                  </a:cubicBezTo>
                  <a:cubicBezTo>
                    <a:pt x="1475" y="27"/>
                    <a:pt x="1475" y="27"/>
                    <a:pt x="1475" y="27"/>
                  </a:cubicBezTo>
                  <a:cubicBezTo>
                    <a:pt x="1487" y="26"/>
                    <a:pt x="1487" y="26"/>
                    <a:pt x="1487" y="26"/>
                  </a:cubicBezTo>
                  <a:cubicBezTo>
                    <a:pt x="1487" y="18"/>
                    <a:pt x="1487" y="18"/>
                    <a:pt x="1487" y="18"/>
                  </a:cubicBezTo>
                  <a:cubicBezTo>
                    <a:pt x="1452" y="18"/>
                    <a:pt x="1452" y="18"/>
                    <a:pt x="1452" y="18"/>
                  </a:cubicBezTo>
                  <a:cubicBezTo>
                    <a:pt x="1452" y="26"/>
                    <a:pt x="1452" y="26"/>
                    <a:pt x="1452" y="26"/>
                  </a:cubicBezTo>
                  <a:cubicBezTo>
                    <a:pt x="1463" y="27"/>
                    <a:pt x="1463" y="27"/>
                    <a:pt x="1463" y="27"/>
                  </a:cubicBezTo>
                  <a:cubicBezTo>
                    <a:pt x="1463" y="84"/>
                    <a:pt x="1463" y="84"/>
                    <a:pt x="1463" y="84"/>
                  </a:cubicBezTo>
                  <a:cubicBezTo>
                    <a:pt x="1463" y="92"/>
                    <a:pt x="1461" y="97"/>
                    <a:pt x="1458" y="101"/>
                  </a:cubicBezTo>
                  <a:cubicBezTo>
                    <a:pt x="1454" y="105"/>
                    <a:pt x="1448" y="107"/>
                    <a:pt x="1441" y="107"/>
                  </a:cubicBezTo>
                  <a:cubicBezTo>
                    <a:pt x="1427" y="107"/>
                    <a:pt x="1418" y="100"/>
                    <a:pt x="1418" y="84"/>
                  </a:cubicBezTo>
                  <a:cubicBezTo>
                    <a:pt x="1418" y="27"/>
                    <a:pt x="1418" y="27"/>
                    <a:pt x="1418" y="27"/>
                  </a:cubicBezTo>
                  <a:cubicBezTo>
                    <a:pt x="1430" y="26"/>
                    <a:pt x="1430" y="26"/>
                    <a:pt x="1430" y="26"/>
                  </a:cubicBezTo>
                  <a:cubicBezTo>
                    <a:pt x="1430" y="18"/>
                    <a:pt x="1430" y="18"/>
                    <a:pt x="1430" y="18"/>
                  </a:cubicBezTo>
                  <a:cubicBezTo>
                    <a:pt x="1388" y="18"/>
                    <a:pt x="1388" y="18"/>
                    <a:pt x="1388" y="18"/>
                  </a:cubicBezTo>
                  <a:cubicBezTo>
                    <a:pt x="1388" y="26"/>
                    <a:pt x="1388" y="26"/>
                    <a:pt x="1388" y="26"/>
                  </a:cubicBezTo>
                  <a:cubicBezTo>
                    <a:pt x="1400" y="27"/>
                    <a:pt x="1400" y="27"/>
                    <a:pt x="1400" y="27"/>
                  </a:cubicBezTo>
                  <a:lnTo>
                    <a:pt x="1400" y="76"/>
                  </a:lnTo>
                  <a:close/>
                  <a:moveTo>
                    <a:pt x="1671" y="116"/>
                  </a:moveTo>
                  <a:cubicBezTo>
                    <a:pt x="1687" y="116"/>
                    <a:pt x="1687" y="116"/>
                    <a:pt x="1687" y="116"/>
                  </a:cubicBezTo>
                  <a:cubicBezTo>
                    <a:pt x="1713" y="48"/>
                    <a:pt x="1713" y="48"/>
                    <a:pt x="1713" y="48"/>
                  </a:cubicBezTo>
                  <a:cubicBezTo>
                    <a:pt x="1724" y="46"/>
                    <a:pt x="1724" y="46"/>
                    <a:pt x="1724" y="46"/>
                  </a:cubicBezTo>
                  <a:cubicBezTo>
                    <a:pt x="1724" y="39"/>
                    <a:pt x="1724" y="39"/>
                    <a:pt x="1724" y="39"/>
                  </a:cubicBezTo>
                  <a:cubicBezTo>
                    <a:pt x="1690" y="39"/>
                    <a:pt x="1690" y="39"/>
                    <a:pt x="1690" y="39"/>
                  </a:cubicBezTo>
                  <a:cubicBezTo>
                    <a:pt x="1690" y="46"/>
                    <a:pt x="1690" y="46"/>
                    <a:pt x="1690" y="46"/>
                  </a:cubicBezTo>
                  <a:cubicBezTo>
                    <a:pt x="1701" y="48"/>
                    <a:pt x="1701" y="48"/>
                    <a:pt x="1701" y="48"/>
                  </a:cubicBezTo>
                  <a:cubicBezTo>
                    <a:pt x="1682" y="100"/>
                    <a:pt x="1682" y="100"/>
                    <a:pt x="1682" y="100"/>
                  </a:cubicBezTo>
                  <a:cubicBezTo>
                    <a:pt x="1663" y="48"/>
                    <a:pt x="1663" y="48"/>
                    <a:pt x="1663" y="48"/>
                  </a:cubicBezTo>
                  <a:cubicBezTo>
                    <a:pt x="1674" y="46"/>
                    <a:pt x="1674" y="46"/>
                    <a:pt x="1674" y="46"/>
                  </a:cubicBezTo>
                  <a:cubicBezTo>
                    <a:pt x="1674" y="39"/>
                    <a:pt x="1674" y="39"/>
                    <a:pt x="1674" y="39"/>
                  </a:cubicBezTo>
                  <a:cubicBezTo>
                    <a:pt x="1634" y="39"/>
                    <a:pt x="1634" y="39"/>
                    <a:pt x="1634" y="39"/>
                  </a:cubicBezTo>
                  <a:cubicBezTo>
                    <a:pt x="1634" y="46"/>
                    <a:pt x="1634" y="46"/>
                    <a:pt x="1634" y="46"/>
                  </a:cubicBezTo>
                  <a:cubicBezTo>
                    <a:pt x="1645" y="48"/>
                    <a:pt x="1645" y="48"/>
                    <a:pt x="1645" y="48"/>
                  </a:cubicBezTo>
                  <a:lnTo>
                    <a:pt x="1671" y="116"/>
                  </a:lnTo>
                  <a:close/>
                  <a:moveTo>
                    <a:pt x="2003" y="109"/>
                  </a:moveTo>
                  <a:cubicBezTo>
                    <a:pt x="1992" y="107"/>
                    <a:pt x="1992" y="107"/>
                    <a:pt x="1992" y="107"/>
                  </a:cubicBezTo>
                  <a:cubicBezTo>
                    <a:pt x="1992" y="48"/>
                    <a:pt x="1992" y="48"/>
                    <a:pt x="1992" y="48"/>
                  </a:cubicBezTo>
                  <a:cubicBezTo>
                    <a:pt x="2003" y="46"/>
                    <a:pt x="2003" y="46"/>
                    <a:pt x="2003" y="46"/>
                  </a:cubicBezTo>
                  <a:cubicBezTo>
                    <a:pt x="2003" y="39"/>
                    <a:pt x="2003" y="39"/>
                    <a:pt x="2003" y="39"/>
                  </a:cubicBezTo>
                  <a:cubicBezTo>
                    <a:pt x="1963" y="39"/>
                    <a:pt x="1963" y="39"/>
                    <a:pt x="1963" y="39"/>
                  </a:cubicBezTo>
                  <a:cubicBezTo>
                    <a:pt x="1963" y="46"/>
                    <a:pt x="1963" y="46"/>
                    <a:pt x="1963" y="46"/>
                  </a:cubicBezTo>
                  <a:cubicBezTo>
                    <a:pt x="1974" y="48"/>
                    <a:pt x="1974" y="48"/>
                    <a:pt x="1974" y="48"/>
                  </a:cubicBezTo>
                  <a:cubicBezTo>
                    <a:pt x="1974" y="107"/>
                    <a:pt x="1974" y="107"/>
                    <a:pt x="1974" y="107"/>
                  </a:cubicBezTo>
                  <a:cubicBezTo>
                    <a:pt x="1963" y="109"/>
                    <a:pt x="1963" y="109"/>
                    <a:pt x="1963" y="109"/>
                  </a:cubicBezTo>
                  <a:cubicBezTo>
                    <a:pt x="1963" y="116"/>
                    <a:pt x="1963" y="116"/>
                    <a:pt x="1963" y="116"/>
                  </a:cubicBezTo>
                  <a:cubicBezTo>
                    <a:pt x="2003" y="116"/>
                    <a:pt x="2003" y="116"/>
                    <a:pt x="2003" y="116"/>
                  </a:cubicBezTo>
                  <a:lnTo>
                    <a:pt x="2003" y="109"/>
                  </a:lnTo>
                  <a:close/>
                  <a:moveTo>
                    <a:pt x="2021" y="49"/>
                  </a:moveTo>
                  <a:cubicBezTo>
                    <a:pt x="2037" y="49"/>
                    <a:pt x="2037" y="49"/>
                    <a:pt x="2037" y="49"/>
                  </a:cubicBezTo>
                  <a:cubicBezTo>
                    <a:pt x="2037" y="107"/>
                    <a:pt x="2037" y="107"/>
                    <a:pt x="2037" y="107"/>
                  </a:cubicBezTo>
                  <a:cubicBezTo>
                    <a:pt x="2026" y="109"/>
                    <a:pt x="2026" y="109"/>
                    <a:pt x="2026" y="109"/>
                  </a:cubicBezTo>
                  <a:cubicBezTo>
                    <a:pt x="2026" y="116"/>
                    <a:pt x="2026" y="116"/>
                    <a:pt x="2026" y="116"/>
                  </a:cubicBezTo>
                  <a:cubicBezTo>
                    <a:pt x="2066" y="116"/>
                    <a:pt x="2066" y="116"/>
                    <a:pt x="2066" y="116"/>
                  </a:cubicBezTo>
                  <a:cubicBezTo>
                    <a:pt x="2066" y="109"/>
                    <a:pt x="2066" y="109"/>
                    <a:pt x="2066" y="109"/>
                  </a:cubicBezTo>
                  <a:cubicBezTo>
                    <a:pt x="2055" y="107"/>
                    <a:pt x="2055" y="107"/>
                    <a:pt x="2055" y="107"/>
                  </a:cubicBezTo>
                  <a:cubicBezTo>
                    <a:pt x="2055" y="49"/>
                    <a:pt x="2055" y="49"/>
                    <a:pt x="2055" y="49"/>
                  </a:cubicBezTo>
                  <a:cubicBezTo>
                    <a:pt x="2072" y="49"/>
                    <a:pt x="2072" y="49"/>
                    <a:pt x="2072" y="49"/>
                  </a:cubicBezTo>
                  <a:cubicBezTo>
                    <a:pt x="2074" y="60"/>
                    <a:pt x="2074" y="60"/>
                    <a:pt x="2074" y="60"/>
                  </a:cubicBezTo>
                  <a:cubicBezTo>
                    <a:pt x="2081" y="60"/>
                    <a:pt x="2081" y="60"/>
                    <a:pt x="2081" y="60"/>
                  </a:cubicBezTo>
                  <a:cubicBezTo>
                    <a:pt x="2081" y="39"/>
                    <a:pt x="2081" y="39"/>
                    <a:pt x="2081" y="39"/>
                  </a:cubicBezTo>
                  <a:cubicBezTo>
                    <a:pt x="2011" y="39"/>
                    <a:pt x="2011" y="39"/>
                    <a:pt x="2011" y="39"/>
                  </a:cubicBezTo>
                  <a:cubicBezTo>
                    <a:pt x="2011" y="60"/>
                    <a:pt x="2011" y="60"/>
                    <a:pt x="2011" y="60"/>
                  </a:cubicBezTo>
                  <a:cubicBezTo>
                    <a:pt x="2019" y="60"/>
                    <a:pt x="2019" y="60"/>
                    <a:pt x="2019" y="60"/>
                  </a:cubicBezTo>
                  <a:lnTo>
                    <a:pt x="2021" y="49"/>
                  </a:lnTo>
                  <a:close/>
                  <a:moveTo>
                    <a:pt x="2122" y="82"/>
                  </a:moveTo>
                  <a:cubicBezTo>
                    <a:pt x="2122" y="107"/>
                    <a:pt x="2122" y="107"/>
                    <a:pt x="2122" y="107"/>
                  </a:cubicBezTo>
                  <a:cubicBezTo>
                    <a:pt x="2110" y="109"/>
                    <a:pt x="2110" y="109"/>
                    <a:pt x="2110" y="109"/>
                  </a:cubicBezTo>
                  <a:cubicBezTo>
                    <a:pt x="2110" y="116"/>
                    <a:pt x="2110" y="116"/>
                    <a:pt x="2110" y="116"/>
                  </a:cubicBezTo>
                  <a:cubicBezTo>
                    <a:pt x="2150" y="116"/>
                    <a:pt x="2150" y="116"/>
                    <a:pt x="2150" y="116"/>
                  </a:cubicBezTo>
                  <a:cubicBezTo>
                    <a:pt x="2150" y="109"/>
                    <a:pt x="2150" y="109"/>
                    <a:pt x="2150" y="109"/>
                  </a:cubicBezTo>
                  <a:cubicBezTo>
                    <a:pt x="2139" y="107"/>
                    <a:pt x="2139" y="107"/>
                    <a:pt x="2139" y="107"/>
                  </a:cubicBezTo>
                  <a:cubicBezTo>
                    <a:pt x="2139" y="82"/>
                    <a:pt x="2139" y="82"/>
                    <a:pt x="2139" y="82"/>
                  </a:cubicBezTo>
                  <a:cubicBezTo>
                    <a:pt x="2161" y="48"/>
                    <a:pt x="2161" y="48"/>
                    <a:pt x="2161" y="48"/>
                  </a:cubicBezTo>
                  <a:cubicBezTo>
                    <a:pt x="2172" y="46"/>
                    <a:pt x="2172" y="46"/>
                    <a:pt x="2172" y="46"/>
                  </a:cubicBezTo>
                  <a:cubicBezTo>
                    <a:pt x="2172" y="39"/>
                    <a:pt x="2172" y="39"/>
                    <a:pt x="2172" y="39"/>
                  </a:cubicBezTo>
                  <a:cubicBezTo>
                    <a:pt x="2138" y="39"/>
                    <a:pt x="2138" y="39"/>
                    <a:pt x="2138" y="39"/>
                  </a:cubicBezTo>
                  <a:cubicBezTo>
                    <a:pt x="2138" y="46"/>
                    <a:pt x="2138" y="46"/>
                    <a:pt x="2138" y="46"/>
                  </a:cubicBezTo>
                  <a:cubicBezTo>
                    <a:pt x="2149" y="48"/>
                    <a:pt x="2149" y="48"/>
                    <a:pt x="2149" y="48"/>
                  </a:cubicBezTo>
                  <a:cubicBezTo>
                    <a:pt x="2133" y="73"/>
                    <a:pt x="2133" y="73"/>
                    <a:pt x="2133" y="73"/>
                  </a:cubicBezTo>
                  <a:cubicBezTo>
                    <a:pt x="2118" y="48"/>
                    <a:pt x="2118" y="48"/>
                    <a:pt x="2118" y="48"/>
                  </a:cubicBezTo>
                  <a:cubicBezTo>
                    <a:pt x="2129" y="46"/>
                    <a:pt x="2129" y="46"/>
                    <a:pt x="2129" y="46"/>
                  </a:cubicBezTo>
                  <a:cubicBezTo>
                    <a:pt x="2129" y="39"/>
                    <a:pt x="2129" y="39"/>
                    <a:pt x="2129" y="39"/>
                  </a:cubicBezTo>
                  <a:cubicBezTo>
                    <a:pt x="2088" y="39"/>
                    <a:pt x="2088" y="39"/>
                    <a:pt x="2088" y="39"/>
                  </a:cubicBezTo>
                  <a:cubicBezTo>
                    <a:pt x="2088" y="46"/>
                    <a:pt x="2088" y="46"/>
                    <a:pt x="2088" y="46"/>
                  </a:cubicBezTo>
                  <a:cubicBezTo>
                    <a:pt x="2099" y="48"/>
                    <a:pt x="2099" y="48"/>
                    <a:pt x="2099" y="48"/>
                  </a:cubicBezTo>
                  <a:lnTo>
                    <a:pt x="2122" y="82"/>
                  </a:lnTo>
                  <a:close/>
                  <a:moveTo>
                    <a:pt x="1953" y="94"/>
                  </a:moveTo>
                  <a:cubicBezTo>
                    <a:pt x="1953" y="63"/>
                    <a:pt x="1913" y="75"/>
                    <a:pt x="1913" y="58"/>
                  </a:cubicBezTo>
                  <a:cubicBezTo>
                    <a:pt x="1913" y="50"/>
                    <a:pt x="1919" y="48"/>
                    <a:pt x="1926" y="48"/>
                  </a:cubicBezTo>
                  <a:cubicBezTo>
                    <a:pt x="1933" y="48"/>
                    <a:pt x="1939" y="49"/>
                    <a:pt x="1939" y="49"/>
                  </a:cubicBezTo>
                  <a:cubicBezTo>
                    <a:pt x="1941" y="61"/>
                    <a:pt x="1941" y="61"/>
                    <a:pt x="1941" y="61"/>
                  </a:cubicBezTo>
                  <a:cubicBezTo>
                    <a:pt x="1949" y="61"/>
                    <a:pt x="1949" y="61"/>
                    <a:pt x="1949" y="61"/>
                  </a:cubicBezTo>
                  <a:cubicBezTo>
                    <a:pt x="1949" y="42"/>
                    <a:pt x="1949" y="42"/>
                    <a:pt x="1949" y="42"/>
                  </a:cubicBezTo>
                  <a:cubicBezTo>
                    <a:pt x="1941" y="40"/>
                    <a:pt x="1933" y="38"/>
                    <a:pt x="1924" y="38"/>
                  </a:cubicBezTo>
                  <a:cubicBezTo>
                    <a:pt x="1905" y="38"/>
                    <a:pt x="1896" y="46"/>
                    <a:pt x="1896" y="60"/>
                  </a:cubicBezTo>
                  <a:cubicBezTo>
                    <a:pt x="1896" y="79"/>
                    <a:pt x="1914" y="81"/>
                    <a:pt x="1928" y="86"/>
                  </a:cubicBezTo>
                  <a:cubicBezTo>
                    <a:pt x="1933" y="87"/>
                    <a:pt x="1936" y="89"/>
                    <a:pt x="1936" y="95"/>
                  </a:cubicBezTo>
                  <a:cubicBezTo>
                    <a:pt x="1936" y="104"/>
                    <a:pt x="1929" y="107"/>
                    <a:pt x="1920" y="107"/>
                  </a:cubicBezTo>
                  <a:cubicBezTo>
                    <a:pt x="1911" y="107"/>
                    <a:pt x="1905" y="105"/>
                    <a:pt x="1905" y="105"/>
                  </a:cubicBezTo>
                  <a:cubicBezTo>
                    <a:pt x="1903" y="92"/>
                    <a:pt x="1903" y="92"/>
                    <a:pt x="1903" y="92"/>
                  </a:cubicBezTo>
                  <a:cubicBezTo>
                    <a:pt x="1896" y="92"/>
                    <a:pt x="1896" y="92"/>
                    <a:pt x="1896" y="92"/>
                  </a:cubicBezTo>
                  <a:cubicBezTo>
                    <a:pt x="1896" y="112"/>
                    <a:pt x="1896" y="112"/>
                    <a:pt x="1896" y="112"/>
                  </a:cubicBezTo>
                  <a:cubicBezTo>
                    <a:pt x="1896" y="112"/>
                    <a:pt x="1908" y="117"/>
                    <a:pt x="1922" y="117"/>
                  </a:cubicBezTo>
                  <a:cubicBezTo>
                    <a:pt x="1942" y="117"/>
                    <a:pt x="1953" y="109"/>
                    <a:pt x="1953" y="94"/>
                  </a:cubicBezTo>
                  <a:close/>
                  <a:moveTo>
                    <a:pt x="1847" y="109"/>
                  </a:moveTo>
                  <a:cubicBezTo>
                    <a:pt x="1836" y="107"/>
                    <a:pt x="1836" y="107"/>
                    <a:pt x="1836" y="107"/>
                  </a:cubicBezTo>
                  <a:cubicBezTo>
                    <a:pt x="1836" y="81"/>
                    <a:pt x="1836" y="81"/>
                    <a:pt x="1836" y="81"/>
                  </a:cubicBezTo>
                  <a:cubicBezTo>
                    <a:pt x="1838" y="81"/>
                    <a:pt x="1838" y="81"/>
                    <a:pt x="1838" y="81"/>
                  </a:cubicBezTo>
                  <a:cubicBezTo>
                    <a:pt x="1848" y="81"/>
                    <a:pt x="1851" y="86"/>
                    <a:pt x="1855" y="98"/>
                  </a:cubicBezTo>
                  <a:cubicBezTo>
                    <a:pt x="1863" y="116"/>
                    <a:pt x="1863" y="116"/>
                    <a:pt x="1863" y="116"/>
                  </a:cubicBezTo>
                  <a:cubicBezTo>
                    <a:pt x="1887" y="116"/>
                    <a:pt x="1887" y="116"/>
                    <a:pt x="1887" y="116"/>
                  </a:cubicBezTo>
                  <a:cubicBezTo>
                    <a:pt x="1887" y="109"/>
                    <a:pt x="1887" y="109"/>
                    <a:pt x="1887" y="109"/>
                  </a:cubicBezTo>
                  <a:cubicBezTo>
                    <a:pt x="1876" y="107"/>
                    <a:pt x="1876" y="107"/>
                    <a:pt x="1876" y="107"/>
                  </a:cubicBezTo>
                  <a:cubicBezTo>
                    <a:pt x="1873" y="99"/>
                    <a:pt x="1868" y="84"/>
                    <a:pt x="1861" y="79"/>
                  </a:cubicBezTo>
                  <a:cubicBezTo>
                    <a:pt x="1869" y="76"/>
                    <a:pt x="1875" y="68"/>
                    <a:pt x="1875" y="59"/>
                  </a:cubicBezTo>
                  <a:cubicBezTo>
                    <a:pt x="1875" y="54"/>
                    <a:pt x="1873" y="49"/>
                    <a:pt x="1869" y="45"/>
                  </a:cubicBezTo>
                  <a:cubicBezTo>
                    <a:pt x="1863" y="40"/>
                    <a:pt x="1854" y="39"/>
                    <a:pt x="1846" y="39"/>
                  </a:cubicBezTo>
                  <a:cubicBezTo>
                    <a:pt x="1807" y="39"/>
                    <a:pt x="1807" y="39"/>
                    <a:pt x="1807" y="39"/>
                  </a:cubicBezTo>
                  <a:cubicBezTo>
                    <a:pt x="1807" y="46"/>
                    <a:pt x="1807" y="46"/>
                    <a:pt x="1807" y="46"/>
                  </a:cubicBezTo>
                  <a:cubicBezTo>
                    <a:pt x="1819" y="48"/>
                    <a:pt x="1819" y="48"/>
                    <a:pt x="1819" y="48"/>
                  </a:cubicBezTo>
                  <a:cubicBezTo>
                    <a:pt x="1819" y="107"/>
                    <a:pt x="1819" y="107"/>
                    <a:pt x="1819" y="107"/>
                  </a:cubicBezTo>
                  <a:cubicBezTo>
                    <a:pt x="1807" y="109"/>
                    <a:pt x="1807" y="109"/>
                    <a:pt x="1807" y="109"/>
                  </a:cubicBezTo>
                  <a:cubicBezTo>
                    <a:pt x="1807" y="116"/>
                    <a:pt x="1807" y="116"/>
                    <a:pt x="1807" y="116"/>
                  </a:cubicBezTo>
                  <a:cubicBezTo>
                    <a:pt x="1847" y="116"/>
                    <a:pt x="1847" y="116"/>
                    <a:pt x="1847" y="116"/>
                  </a:cubicBezTo>
                  <a:lnTo>
                    <a:pt x="1847" y="109"/>
                  </a:lnTo>
                  <a:close/>
                  <a:moveTo>
                    <a:pt x="1836" y="48"/>
                  </a:moveTo>
                  <a:cubicBezTo>
                    <a:pt x="1841" y="48"/>
                    <a:pt x="1841" y="48"/>
                    <a:pt x="1841" y="48"/>
                  </a:cubicBezTo>
                  <a:cubicBezTo>
                    <a:pt x="1845" y="48"/>
                    <a:pt x="1852" y="48"/>
                    <a:pt x="1854" y="51"/>
                  </a:cubicBezTo>
                  <a:cubicBezTo>
                    <a:pt x="1857" y="53"/>
                    <a:pt x="1858" y="57"/>
                    <a:pt x="1858" y="60"/>
                  </a:cubicBezTo>
                  <a:cubicBezTo>
                    <a:pt x="1858" y="63"/>
                    <a:pt x="1857" y="66"/>
                    <a:pt x="1855" y="69"/>
                  </a:cubicBezTo>
                  <a:cubicBezTo>
                    <a:pt x="1851" y="73"/>
                    <a:pt x="1844" y="73"/>
                    <a:pt x="1839" y="73"/>
                  </a:cubicBezTo>
                  <a:cubicBezTo>
                    <a:pt x="1836" y="73"/>
                    <a:pt x="1836" y="73"/>
                    <a:pt x="1836" y="73"/>
                  </a:cubicBezTo>
                  <a:lnTo>
                    <a:pt x="1836" y="48"/>
                  </a:lnTo>
                  <a:close/>
                  <a:moveTo>
                    <a:pt x="1796" y="95"/>
                  </a:moveTo>
                  <a:cubicBezTo>
                    <a:pt x="1788" y="95"/>
                    <a:pt x="1788" y="95"/>
                    <a:pt x="1788" y="95"/>
                  </a:cubicBezTo>
                  <a:cubicBezTo>
                    <a:pt x="1787" y="106"/>
                    <a:pt x="1787" y="106"/>
                    <a:pt x="1787" y="106"/>
                  </a:cubicBezTo>
                  <a:cubicBezTo>
                    <a:pt x="1759" y="106"/>
                    <a:pt x="1759" y="106"/>
                    <a:pt x="1759" y="106"/>
                  </a:cubicBezTo>
                  <a:cubicBezTo>
                    <a:pt x="1759" y="80"/>
                    <a:pt x="1759" y="80"/>
                    <a:pt x="1759" y="80"/>
                  </a:cubicBezTo>
                  <a:cubicBezTo>
                    <a:pt x="1776" y="80"/>
                    <a:pt x="1776" y="80"/>
                    <a:pt x="1776" y="80"/>
                  </a:cubicBezTo>
                  <a:cubicBezTo>
                    <a:pt x="1778" y="90"/>
                    <a:pt x="1778" y="90"/>
                    <a:pt x="1778" y="90"/>
                  </a:cubicBezTo>
                  <a:cubicBezTo>
                    <a:pt x="1784" y="90"/>
                    <a:pt x="1784" y="90"/>
                    <a:pt x="1784" y="90"/>
                  </a:cubicBezTo>
                  <a:cubicBezTo>
                    <a:pt x="1784" y="61"/>
                    <a:pt x="1784" y="61"/>
                    <a:pt x="1784" y="61"/>
                  </a:cubicBezTo>
                  <a:cubicBezTo>
                    <a:pt x="1778" y="61"/>
                    <a:pt x="1778" y="61"/>
                    <a:pt x="1778" y="61"/>
                  </a:cubicBezTo>
                  <a:cubicBezTo>
                    <a:pt x="1776" y="71"/>
                    <a:pt x="1776" y="71"/>
                    <a:pt x="1776" y="71"/>
                  </a:cubicBezTo>
                  <a:cubicBezTo>
                    <a:pt x="1759" y="71"/>
                    <a:pt x="1759" y="71"/>
                    <a:pt x="1759" y="71"/>
                  </a:cubicBezTo>
                  <a:cubicBezTo>
                    <a:pt x="1759" y="49"/>
                    <a:pt x="1759" y="49"/>
                    <a:pt x="1759" y="49"/>
                  </a:cubicBezTo>
                  <a:cubicBezTo>
                    <a:pt x="1787" y="49"/>
                    <a:pt x="1787" y="49"/>
                    <a:pt x="1787" y="49"/>
                  </a:cubicBezTo>
                  <a:cubicBezTo>
                    <a:pt x="1788" y="59"/>
                    <a:pt x="1788" y="59"/>
                    <a:pt x="1788" y="59"/>
                  </a:cubicBezTo>
                  <a:cubicBezTo>
                    <a:pt x="1796" y="59"/>
                    <a:pt x="1796" y="59"/>
                    <a:pt x="1796" y="59"/>
                  </a:cubicBezTo>
                  <a:cubicBezTo>
                    <a:pt x="1796" y="39"/>
                    <a:pt x="1796" y="39"/>
                    <a:pt x="1796" y="39"/>
                  </a:cubicBezTo>
                  <a:cubicBezTo>
                    <a:pt x="1730" y="39"/>
                    <a:pt x="1730" y="39"/>
                    <a:pt x="1730" y="39"/>
                  </a:cubicBezTo>
                  <a:cubicBezTo>
                    <a:pt x="1730" y="46"/>
                    <a:pt x="1730" y="46"/>
                    <a:pt x="1730" y="46"/>
                  </a:cubicBezTo>
                  <a:cubicBezTo>
                    <a:pt x="1741" y="48"/>
                    <a:pt x="1741" y="48"/>
                    <a:pt x="1741" y="48"/>
                  </a:cubicBezTo>
                  <a:cubicBezTo>
                    <a:pt x="1741" y="107"/>
                    <a:pt x="1741" y="107"/>
                    <a:pt x="1741" y="107"/>
                  </a:cubicBezTo>
                  <a:cubicBezTo>
                    <a:pt x="1730" y="109"/>
                    <a:pt x="1730" y="109"/>
                    <a:pt x="1730" y="109"/>
                  </a:cubicBezTo>
                  <a:cubicBezTo>
                    <a:pt x="1730" y="116"/>
                    <a:pt x="1730" y="116"/>
                    <a:pt x="1730" y="116"/>
                  </a:cubicBezTo>
                  <a:cubicBezTo>
                    <a:pt x="1796" y="116"/>
                    <a:pt x="1796" y="116"/>
                    <a:pt x="1796" y="116"/>
                  </a:cubicBezTo>
                  <a:lnTo>
                    <a:pt x="1796" y="95"/>
                  </a:lnTo>
                  <a:close/>
                  <a:moveTo>
                    <a:pt x="1342" y="95"/>
                  </a:moveTo>
                  <a:cubicBezTo>
                    <a:pt x="1335" y="95"/>
                    <a:pt x="1335" y="95"/>
                    <a:pt x="1335" y="95"/>
                  </a:cubicBezTo>
                  <a:cubicBezTo>
                    <a:pt x="1333" y="106"/>
                    <a:pt x="1333" y="106"/>
                    <a:pt x="1333" y="106"/>
                  </a:cubicBezTo>
                  <a:cubicBezTo>
                    <a:pt x="1305" y="106"/>
                    <a:pt x="1305" y="106"/>
                    <a:pt x="1305" y="106"/>
                  </a:cubicBezTo>
                  <a:cubicBezTo>
                    <a:pt x="1305" y="80"/>
                    <a:pt x="1305" y="80"/>
                    <a:pt x="1305" y="80"/>
                  </a:cubicBezTo>
                  <a:cubicBezTo>
                    <a:pt x="1323" y="80"/>
                    <a:pt x="1323" y="80"/>
                    <a:pt x="1323" y="80"/>
                  </a:cubicBezTo>
                  <a:cubicBezTo>
                    <a:pt x="1325" y="90"/>
                    <a:pt x="1325" y="90"/>
                    <a:pt x="1325" y="90"/>
                  </a:cubicBezTo>
                  <a:cubicBezTo>
                    <a:pt x="1331" y="90"/>
                    <a:pt x="1331" y="90"/>
                    <a:pt x="1331" y="90"/>
                  </a:cubicBezTo>
                  <a:cubicBezTo>
                    <a:pt x="1331" y="61"/>
                    <a:pt x="1331" y="61"/>
                    <a:pt x="1331" y="61"/>
                  </a:cubicBezTo>
                  <a:cubicBezTo>
                    <a:pt x="1325" y="61"/>
                    <a:pt x="1325" y="61"/>
                    <a:pt x="1325" y="61"/>
                  </a:cubicBezTo>
                  <a:cubicBezTo>
                    <a:pt x="1323" y="71"/>
                    <a:pt x="1323" y="71"/>
                    <a:pt x="1323" y="71"/>
                  </a:cubicBezTo>
                  <a:cubicBezTo>
                    <a:pt x="1305" y="71"/>
                    <a:pt x="1305" y="71"/>
                    <a:pt x="1305" y="71"/>
                  </a:cubicBezTo>
                  <a:cubicBezTo>
                    <a:pt x="1305" y="49"/>
                    <a:pt x="1305" y="49"/>
                    <a:pt x="1305" y="49"/>
                  </a:cubicBezTo>
                  <a:cubicBezTo>
                    <a:pt x="1333" y="49"/>
                    <a:pt x="1333" y="49"/>
                    <a:pt x="1333" y="49"/>
                  </a:cubicBezTo>
                  <a:cubicBezTo>
                    <a:pt x="1335" y="59"/>
                    <a:pt x="1335" y="59"/>
                    <a:pt x="1335" y="59"/>
                  </a:cubicBezTo>
                  <a:cubicBezTo>
                    <a:pt x="1342" y="59"/>
                    <a:pt x="1342" y="59"/>
                    <a:pt x="1342" y="59"/>
                  </a:cubicBezTo>
                  <a:cubicBezTo>
                    <a:pt x="1342" y="39"/>
                    <a:pt x="1342" y="39"/>
                    <a:pt x="1342" y="39"/>
                  </a:cubicBezTo>
                  <a:cubicBezTo>
                    <a:pt x="1277" y="39"/>
                    <a:pt x="1277" y="39"/>
                    <a:pt x="1277" y="39"/>
                  </a:cubicBezTo>
                  <a:cubicBezTo>
                    <a:pt x="1277" y="46"/>
                    <a:pt x="1277" y="46"/>
                    <a:pt x="1277" y="46"/>
                  </a:cubicBezTo>
                  <a:cubicBezTo>
                    <a:pt x="1288" y="48"/>
                    <a:pt x="1288" y="48"/>
                    <a:pt x="1288" y="48"/>
                  </a:cubicBezTo>
                  <a:cubicBezTo>
                    <a:pt x="1288" y="107"/>
                    <a:pt x="1288" y="107"/>
                    <a:pt x="1288" y="107"/>
                  </a:cubicBezTo>
                  <a:cubicBezTo>
                    <a:pt x="1277" y="109"/>
                    <a:pt x="1277" y="109"/>
                    <a:pt x="1277" y="109"/>
                  </a:cubicBezTo>
                  <a:cubicBezTo>
                    <a:pt x="1277" y="116"/>
                    <a:pt x="1277" y="116"/>
                    <a:pt x="1277" y="116"/>
                  </a:cubicBezTo>
                  <a:cubicBezTo>
                    <a:pt x="1342" y="116"/>
                    <a:pt x="1342" y="116"/>
                    <a:pt x="1342" y="116"/>
                  </a:cubicBezTo>
                  <a:lnTo>
                    <a:pt x="1342" y="95"/>
                  </a:lnTo>
                  <a:close/>
                  <a:moveTo>
                    <a:pt x="566" y="95"/>
                  </a:moveTo>
                  <a:cubicBezTo>
                    <a:pt x="559" y="95"/>
                    <a:pt x="559" y="95"/>
                    <a:pt x="559" y="95"/>
                  </a:cubicBezTo>
                  <a:cubicBezTo>
                    <a:pt x="557" y="106"/>
                    <a:pt x="557" y="106"/>
                    <a:pt x="557" y="106"/>
                  </a:cubicBezTo>
                  <a:cubicBezTo>
                    <a:pt x="529" y="106"/>
                    <a:pt x="529" y="106"/>
                    <a:pt x="529" y="106"/>
                  </a:cubicBezTo>
                  <a:cubicBezTo>
                    <a:pt x="529" y="80"/>
                    <a:pt x="529" y="80"/>
                    <a:pt x="529" y="80"/>
                  </a:cubicBezTo>
                  <a:cubicBezTo>
                    <a:pt x="546" y="80"/>
                    <a:pt x="546" y="80"/>
                    <a:pt x="546" y="80"/>
                  </a:cubicBezTo>
                  <a:cubicBezTo>
                    <a:pt x="548" y="90"/>
                    <a:pt x="548" y="90"/>
                    <a:pt x="548" y="90"/>
                  </a:cubicBezTo>
                  <a:cubicBezTo>
                    <a:pt x="555" y="90"/>
                    <a:pt x="555" y="90"/>
                    <a:pt x="555" y="90"/>
                  </a:cubicBezTo>
                  <a:cubicBezTo>
                    <a:pt x="555" y="61"/>
                    <a:pt x="555" y="61"/>
                    <a:pt x="555" y="61"/>
                  </a:cubicBezTo>
                  <a:cubicBezTo>
                    <a:pt x="548" y="61"/>
                    <a:pt x="548" y="61"/>
                    <a:pt x="548" y="61"/>
                  </a:cubicBezTo>
                  <a:cubicBezTo>
                    <a:pt x="546" y="71"/>
                    <a:pt x="546" y="71"/>
                    <a:pt x="546" y="71"/>
                  </a:cubicBezTo>
                  <a:cubicBezTo>
                    <a:pt x="529" y="71"/>
                    <a:pt x="529" y="71"/>
                    <a:pt x="529" y="71"/>
                  </a:cubicBezTo>
                  <a:cubicBezTo>
                    <a:pt x="529" y="49"/>
                    <a:pt x="529" y="49"/>
                    <a:pt x="529" y="49"/>
                  </a:cubicBezTo>
                  <a:cubicBezTo>
                    <a:pt x="557" y="49"/>
                    <a:pt x="557" y="49"/>
                    <a:pt x="557" y="49"/>
                  </a:cubicBezTo>
                  <a:cubicBezTo>
                    <a:pt x="559" y="59"/>
                    <a:pt x="559" y="59"/>
                    <a:pt x="559" y="59"/>
                  </a:cubicBezTo>
                  <a:cubicBezTo>
                    <a:pt x="566" y="59"/>
                    <a:pt x="566" y="59"/>
                    <a:pt x="566" y="59"/>
                  </a:cubicBezTo>
                  <a:cubicBezTo>
                    <a:pt x="566" y="39"/>
                    <a:pt x="566" y="39"/>
                    <a:pt x="566" y="39"/>
                  </a:cubicBezTo>
                  <a:cubicBezTo>
                    <a:pt x="500" y="39"/>
                    <a:pt x="500" y="39"/>
                    <a:pt x="500" y="39"/>
                  </a:cubicBezTo>
                  <a:cubicBezTo>
                    <a:pt x="500" y="46"/>
                    <a:pt x="500" y="46"/>
                    <a:pt x="500" y="46"/>
                  </a:cubicBezTo>
                  <a:cubicBezTo>
                    <a:pt x="511" y="48"/>
                    <a:pt x="511" y="48"/>
                    <a:pt x="511" y="48"/>
                  </a:cubicBezTo>
                  <a:cubicBezTo>
                    <a:pt x="511" y="107"/>
                    <a:pt x="511" y="107"/>
                    <a:pt x="511" y="107"/>
                  </a:cubicBezTo>
                  <a:cubicBezTo>
                    <a:pt x="500" y="109"/>
                    <a:pt x="500" y="109"/>
                    <a:pt x="500" y="109"/>
                  </a:cubicBezTo>
                  <a:cubicBezTo>
                    <a:pt x="500" y="116"/>
                    <a:pt x="500" y="116"/>
                    <a:pt x="500" y="116"/>
                  </a:cubicBezTo>
                  <a:cubicBezTo>
                    <a:pt x="566" y="116"/>
                    <a:pt x="566" y="116"/>
                    <a:pt x="566" y="116"/>
                  </a:cubicBezTo>
                  <a:lnTo>
                    <a:pt x="566" y="95"/>
                  </a:lnTo>
                  <a:close/>
                  <a:moveTo>
                    <a:pt x="659" y="117"/>
                  </a:moveTo>
                  <a:cubicBezTo>
                    <a:pt x="689" y="117"/>
                    <a:pt x="702" y="100"/>
                    <a:pt x="702" y="67"/>
                  </a:cubicBezTo>
                  <a:cubicBezTo>
                    <a:pt x="702" y="34"/>
                    <a:pt x="689" y="16"/>
                    <a:pt x="659" y="16"/>
                  </a:cubicBezTo>
                  <a:cubicBezTo>
                    <a:pt x="629" y="16"/>
                    <a:pt x="615" y="34"/>
                    <a:pt x="615" y="67"/>
                  </a:cubicBezTo>
                  <a:cubicBezTo>
                    <a:pt x="615" y="99"/>
                    <a:pt x="628" y="117"/>
                    <a:pt x="659" y="117"/>
                  </a:cubicBezTo>
                  <a:close/>
                  <a:moveTo>
                    <a:pt x="659" y="27"/>
                  </a:moveTo>
                  <a:cubicBezTo>
                    <a:pt x="675" y="27"/>
                    <a:pt x="683" y="40"/>
                    <a:pt x="683" y="67"/>
                  </a:cubicBezTo>
                  <a:cubicBezTo>
                    <a:pt x="683" y="94"/>
                    <a:pt x="675" y="107"/>
                    <a:pt x="659" y="107"/>
                  </a:cubicBezTo>
                  <a:cubicBezTo>
                    <a:pt x="642" y="107"/>
                    <a:pt x="634" y="94"/>
                    <a:pt x="634" y="67"/>
                  </a:cubicBezTo>
                  <a:cubicBezTo>
                    <a:pt x="634" y="40"/>
                    <a:pt x="643" y="27"/>
                    <a:pt x="659" y="27"/>
                  </a:cubicBezTo>
                  <a:close/>
                  <a:moveTo>
                    <a:pt x="327" y="28"/>
                  </a:moveTo>
                  <a:cubicBezTo>
                    <a:pt x="349" y="28"/>
                    <a:pt x="349" y="28"/>
                    <a:pt x="349" y="28"/>
                  </a:cubicBezTo>
                  <a:cubicBezTo>
                    <a:pt x="349" y="106"/>
                    <a:pt x="349" y="106"/>
                    <a:pt x="349" y="106"/>
                  </a:cubicBezTo>
                  <a:cubicBezTo>
                    <a:pt x="337" y="108"/>
                    <a:pt x="337" y="108"/>
                    <a:pt x="337" y="108"/>
                  </a:cubicBezTo>
                  <a:cubicBezTo>
                    <a:pt x="337" y="116"/>
                    <a:pt x="337" y="116"/>
                    <a:pt x="337" y="116"/>
                  </a:cubicBezTo>
                  <a:cubicBezTo>
                    <a:pt x="379" y="116"/>
                    <a:pt x="379" y="116"/>
                    <a:pt x="379" y="116"/>
                  </a:cubicBezTo>
                  <a:cubicBezTo>
                    <a:pt x="379" y="108"/>
                    <a:pt x="379" y="108"/>
                    <a:pt x="379" y="108"/>
                  </a:cubicBezTo>
                  <a:cubicBezTo>
                    <a:pt x="367" y="106"/>
                    <a:pt x="367" y="106"/>
                    <a:pt x="367" y="106"/>
                  </a:cubicBezTo>
                  <a:cubicBezTo>
                    <a:pt x="367" y="28"/>
                    <a:pt x="367" y="28"/>
                    <a:pt x="367" y="28"/>
                  </a:cubicBezTo>
                  <a:cubicBezTo>
                    <a:pt x="390" y="28"/>
                    <a:pt x="390" y="28"/>
                    <a:pt x="390" y="28"/>
                  </a:cubicBezTo>
                  <a:cubicBezTo>
                    <a:pt x="391" y="40"/>
                    <a:pt x="391" y="40"/>
                    <a:pt x="391" y="40"/>
                  </a:cubicBezTo>
                  <a:cubicBezTo>
                    <a:pt x="399" y="40"/>
                    <a:pt x="399" y="40"/>
                    <a:pt x="399" y="40"/>
                  </a:cubicBezTo>
                  <a:cubicBezTo>
                    <a:pt x="399" y="18"/>
                    <a:pt x="399" y="18"/>
                    <a:pt x="399" y="18"/>
                  </a:cubicBezTo>
                  <a:cubicBezTo>
                    <a:pt x="317" y="18"/>
                    <a:pt x="317" y="18"/>
                    <a:pt x="317" y="18"/>
                  </a:cubicBezTo>
                  <a:cubicBezTo>
                    <a:pt x="317" y="40"/>
                    <a:pt x="317" y="40"/>
                    <a:pt x="317" y="40"/>
                  </a:cubicBezTo>
                  <a:cubicBezTo>
                    <a:pt x="325" y="40"/>
                    <a:pt x="325" y="40"/>
                    <a:pt x="325" y="40"/>
                  </a:cubicBezTo>
                  <a:lnTo>
                    <a:pt x="327" y="28"/>
                  </a:lnTo>
                  <a:close/>
                  <a:moveTo>
                    <a:pt x="750" y="109"/>
                  </a:moveTo>
                  <a:cubicBezTo>
                    <a:pt x="739" y="107"/>
                    <a:pt x="739" y="107"/>
                    <a:pt x="739" y="107"/>
                  </a:cubicBezTo>
                  <a:cubicBezTo>
                    <a:pt x="739" y="80"/>
                    <a:pt x="739" y="80"/>
                    <a:pt x="739" y="80"/>
                  </a:cubicBezTo>
                  <a:cubicBezTo>
                    <a:pt x="768" y="80"/>
                    <a:pt x="768" y="80"/>
                    <a:pt x="768" y="80"/>
                  </a:cubicBezTo>
                  <a:cubicBezTo>
                    <a:pt x="768" y="107"/>
                    <a:pt x="768" y="107"/>
                    <a:pt x="768" y="107"/>
                  </a:cubicBezTo>
                  <a:cubicBezTo>
                    <a:pt x="757" y="109"/>
                    <a:pt x="757" y="109"/>
                    <a:pt x="757" y="109"/>
                  </a:cubicBezTo>
                  <a:cubicBezTo>
                    <a:pt x="757" y="116"/>
                    <a:pt x="757" y="116"/>
                    <a:pt x="757" y="116"/>
                  </a:cubicBezTo>
                  <a:cubicBezTo>
                    <a:pt x="797" y="116"/>
                    <a:pt x="797" y="116"/>
                    <a:pt x="797" y="116"/>
                  </a:cubicBezTo>
                  <a:cubicBezTo>
                    <a:pt x="797" y="109"/>
                    <a:pt x="797" y="109"/>
                    <a:pt x="797" y="109"/>
                  </a:cubicBezTo>
                  <a:cubicBezTo>
                    <a:pt x="786" y="107"/>
                    <a:pt x="786" y="107"/>
                    <a:pt x="786" y="107"/>
                  </a:cubicBezTo>
                  <a:cubicBezTo>
                    <a:pt x="786" y="48"/>
                    <a:pt x="786" y="48"/>
                    <a:pt x="786" y="48"/>
                  </a:cubicBezTo>
                  <a:cubicBezTo>
                    <a:pt x="797" y="46"/>
                    <a:pt x="797" y="46"/>
                    <a:pt x="797" y="46"/>
                  </a:cubicBezTo>
                  <a:cubicBezTo>
                    <a:pt x="797" y="39"/>
                    <a:pt x="797" y="39"/>
                    <a:pt x="797" y="39"/>
                  </a:cubicBezTo>
                  <a:cubicBezTo>
                    <a:pt x="757" y="39"/>
                    <a:pt x="757" y="39"/>
                    <a:pt x="757" y="39"/>
                  </a:cubicBezTo>
                  <a:cubicBezTo>
                    <a:pt x="757" y="46"/>
                    <a:pt x="757" y="46"/>
                    <a:pt x="757" y="46"/>
                  </a:cubicBezTo>
                  <a:cubicBezTo>
                    <a:pt x="768" y="48"/>
                    <a:pt x="768" y="48"/>
                    <a:pt x="768" y="48"/>
                  </a:cubicBezTo>
                  <a:cubicBezTo>
                    <a:pt x="768" y="71"/>
                    <a:pt x="768" y="71"/>
                    <a:pt x="768" y="71"/>
                  </a:cubicBezTo>
                  <a:cubicBezTo>
                    <a:pt x="739" y="71"/>
                    <a:pt x="739" y="71"/>
                    <a:pt x="739" y="71"/>
                  </a:cubicBezTo>
                  <a:cubicBezTo>
                    <a:pt x="739" y="48"/>
                    <a:pt x="739" y="48"/>
                    <a:pt x="739" y="48"/>
                  </a:cubicBezTo>
                  <a:cubicBezTo>
                    <a:pt x="750" y="46"/>
                    <a:pt x="750" y="46"/>
                    <a:pt x="750" y="46"/>
                  </a:cubicBezTo>
                  <a:cubicBezTo>
                    <a:pt x="750" y="39"/>
                    <a:pt x="750" y="39"/>
                    <a:pt x="750" y="39"/>
                  </a:cubicBezTo>
                  <a:cubicBezTo>
                    <a:pt x="710" y="39"/>
                    <a:pt x="710" y="39"/>
                    <a:pt x="710" y="39"/>
                  </a:cubicBezTo>
                  <a:cubicBezTo>
                    <a:pt x="710" y="46"/>
                    <a:pt x="710" y="46"/>
                    <a:pt x="710" y="46"/>
                  </a:cubicBezTo>
                  <a:cubicBezTo>
                    <a:pt x="722" y="48"/>
                    <a:pt x="722" y="48"/>
                    <a:pt x="722" y="48"/>
                  </a:cubicBezTo>
                  <a:cubicBezTo>
                    <a:pt x="722" y="107"/>
                    <a:pt x="722" y="107"/>
                    <a:pt x="722" y="107"/>
                  </a:cubicBezTo>
                  <a:cubicBezTo>
                    <a:pt x="710" y="109"/>
                    <a:pt x="710" y="109"/>
                    <a:pt x="710" y="109"/>
                  </a:cubicBezTo>
                  <a:cubicBezTo>
                    <a:pt x="710" y="116"/>
                    <a:pt x="710" y="116"/>
                    <a:pt x="710" y="116"/>
                  </a:cubicBezTo>
                  <a:cubicBezTo>
                    <a:pt x="750" y="116"/>
                    <a:pt x="750" y="116"/>
                    <a:pt x="750" y="116"/>
                  </a:cubicBezTo>
                  <a:lnTo>
                    <a:pt x="750" y="109"/>
                  </a:lnTo>
                  <a:close/>
                  <a:moveTo>
                    <a:pt x="445" y="109"/>
                  </a:moveTo>
                  <a:cubicBezTo>
                    <a:pt x="434" y="107"/>
                    <a:pt x="434" y="107"/>
                    <a:pt x="434" y="107"/>
                  </a:cubicBezTo>
                  <a:cubicBezTo>
                    <a:pt x="434" y="80"/>
                    <a:pt x="434" y="80"/>
                    <a:pt x="434" y="80"/>
                  </a:cubicBezTo>
                  <a:cubicBezTo>
                    <a:pt x="463" y="80"/>
                    <a:pt x="463" y="80"/>
                    <a:pt x="463" y="80"/>
                  </a:cubicBezTo>
                  <a:cubicBezTo>
                    <a:pt x="463" y="107"/>
                    <a:pt x="463" y="107"/>
                    <a:pt x="463" y="107"/>
                  </a:cubicBezTo>
                  <a:cubicBezTo>
                    <a:pt x="452" y="109"/>
                    <a:pt x="452" y="109"/>
                    <a:pt x="452" y="109"/>
                  </a:cubicBezTo>
                  <a:cubicBezTo>
                    <a:pt x="452" y="116"/>
                    <a:pt x="452" y="116"/>
                    <a:pt x="452" y="116"/>
                  </a:cubicBezTo>
                  <a:cubicBezTo>
                    <a:pt x="492" y="116"/>
                    <a:pt x="492" y="116"/>
                    <a:pt x="492" y="116"/>
                  </a:cubicBezTo>
                  <a:cubicBezTo>
                    <a:pt x="492" y="109"/>
                    <a:pt x="492" y="109"/>
                    <a:pt x="492" y="109"/>
                  </a:cubicBezTo>
                  <a:cubicBezTo>
                    <a:pt x="480" y="107"/>
                    <a:pt x="480" y="107"/>
                    <a:pt x="480" y="107"/>
                  </a:cubicBezTo>
                  <a:cubicBezTo>
                    <a:pt x="480" y="48"/>
                    <a:pt x="480" y="48"/>
                    <a:pt x="480" y="48"/>
                  </a:cubicBezTo>
                  <a:cubicBezTo>
                    <a:pt x="492" y="46"/>
                    <a:pt x="492" y="46"/>
                    <a:pt x="492" y="46"/>
                  </a:cubicBezTo>
                  <a:cubicBezTo>
                    <a:pt x="492" y="39"/>
                    <a:pt x="492" y="39"/>
                    <a:pt x="492" y="39"/>
                  </a:cubicBezTo>
                  <a:cubicBezTo>
                    <a:pt x="452" y="39"/>
                    <a:pt x="452" y="39"/>
                    <a:pt x="452" y="39"/>
                  </a:cubicBezTo>
                  <a:cubicBezTo>
                    <a:pt x="452" y="46"/>
                    <a:pt x="452" y="46"/>
                    <a:pt x="452" y="46"/>
                  </a:cubicBezTo>
                  <a:cubicBezTo>
                    <a:pt x="463" y="48"/>
                    <a:pt x="463" y="48"/>
                    <a:pt x="463" y="48"/>
                  </a:cubicBezTo>
                  <a:cubicBezTo>
                    <a:pt x="463" y="71"/>
                    <a:pt x="463" y="71"/>
                    <a:pt x="463" y="71"/>
                  </a:cubicBezTo>
                  <a:cubicBezTo>
                    <a:pt x="434" y="71"/>
                    <a:pt x="434" y="71"/>
                    <a:pt x="434" y="71"/>
                  </a:cubicBezTo>
                  <a:cubicBezTo>
                    <a:pt x="434" y="48"/>
                    <a:pt x="434" y="48"/>
                    <a:pt x="434" y="48"/>
                  </a:cubicBezTo>
                  <a:cubicBezTo>
                    <a:pt x="445" y="46"/>
                    <a:pt x="445" y="46"/>
                    <a:pt x="445" y="46"/>
                  </a:cubicBezTo>
                  <a:cubicBezTo>
                    <a:pt x="445" y="39"/>
                    <a:pt x="445" y="39"/>
                    <a:pt x="445" y="39"/>
                  </a:cubicBezTo>
                  <a:cubicBezTo>
                    <a:pt x="405" y="39"/>
                    <a:pt x="405" y="39"/>
                    <a:pt x="405" y="39"/>
                  </a:cubicBezTo>
                  <a:cubicBezTo>
                    <a:pt x="405" y="46"/>
                    <a:pt x="405" y="46"/>
                    <a:pt x="405" y="46"/>
                  </a:cubicBezTo>
                  <a:cubicBezTo>
                    <a:pt x="416" y="48"/>
                    <a:pt x="416" y="48"/>
                    <a:pt x="416" y="48"/>
                  </a:cubicBezTo>
                  <a:cubicBezTo>
                    <a:pt x="416" y="107"/>
                    <a:pt x="416" y="107"/>
                    <a:pt x="416" y="107"/>
                  </a:cubicBezTo>
                  <a:cubicBezTo>
                    <a:pt x="405" y="109"/>
                    <a:pt x="405" y="109"/>
                    <a:pt x="405" y="109"/>
                  </a:cubicBezTo>
                  <a:cubicBezTo>
                    <a:pt x="405" y="116"/>
                    <a:pt x="405" y="116"/>
                    <a:pt x="405" y="116"/>
                  </a:cubicBezTo>
                  <a:cubicBezTo>
                    <a:pt x="445" y="116"/>
                    <a:pt x="445" y="116"/>
                    <a:pt x="445" y="116"/>
                  </a:cubicBezTo>
                  <a:lnTo>
                    <a:pt x="445" y="109"/>
                  </a:lnTo>
                  <a:close/>
                  <a:moveTo>
                    <a:pt x="1209" y="49"/>
                  </a:moveTo>
                  <a:cubicBezTo>
                    <a:pt x="1226" y="49"/>
                    <a:pt x="1226" y="49"/>
                    <a:pt x="1226" y="49"/>
                  </a:cubicBezTo>
                  <a:cubicBezTo>
                    <a:pt x="1226" y="107"/>
                    <a:pt x="1226" y="107"/>
                    <a:pt x="1226" y="107"/>
                  </a:cubicBezTo>
                  <a:cubicBezTo>
                    <a:pt x="1215" y="109"/>
                    <a:pt x="1215" y="109"/>
                    <a:pt x="1215" y="109"/>
                  </a:cubicBezTo>
                  <a:cubicBezTo>
                    <a:pt x="1215" y="116"/>
                    <a:pt x="1215" y="116"/>
                    <a:pt x="1215" y="116"/>
                  </a:cubicBezTo>
                  <a:cubicBezTo>
                    <a:pt x="1255" y="116"/>
                    <a:pt x="1255" y="116"/>
                    <a:pt x="1255" y="116"/>
                  </a:cubicBezTo>
                  <a:cubicBezTo>
                    <a:pt x="1255" y="109"/>
                    <a:pt x="1255" y="109"/>
                    <a:pt x="1255" y="109"/>
                  </a:cubicBezTo>
                  <a:cubicBezTo>
                    <a:pt x="1244" y="107"/>
                    <a:pt x="1244" y="107"/>
                    <a:pt x="1244" y="107"/>
                  </a:cubicBezTo>
                  <a:cubicBezTo>
                    <a:pt x="1244" y="49"/>
                    <a:pt x="1244" y="49"/>
                    <a:pt x="1244" y="49"/>
                  </a:cubicBezTo>
                  <a:cubicBezTo>
                    <a:pt x="1261" y="49"/>
                    <a:pt x="1261" y="49"/>
                    <a:pt x="1261" y="49"/>
                  </a:cubicBezTo>
                  <a:cubicBezTo>
                    <a:pt x="1262" y="60"/>
                    <a:pt x="1262" y="60"/>
                    <a:pt x="1262" y="60"/>
                  </a:cubicBezTo>
                  <a:cubicBezTo>
                    <a:pt x="1270" y="60"/>
                    <a:pt x="1270" y="60"/>
                    <a:pt x="1270" y="60"/>
                  </a:cubicBezTo>
                  <a:cubicBezTo>
                    <a:pt x="1270" y="39"/>
                    <a:pt x="1270" y="39"/>
                    <a:pt x="1270" y="39"/>
                  </a:cubicBezTo>
                  <a:cubicBezTo>
                    <a:pt x="1200" y="39"/>
                    <a:pt x="1200" y="39"/>
                    <a:pt x="1200" y="39"/>
                  </a:cubicBezTo>
                  <a:cubicBezTo>
                    <a:pt x="1200" y="60"/>
                    <a:pt x="1200" y="60"/>
                    <a:pt x="1200" y="60"/>
                  </a:cubicBezTo>
                  <a:cubicBezTo>
                    <a:pt x="1208" y="60"/>
                    <a:pt x="1208" y="60"/>
                    <a:pt x="1208" y="60"/>
                  </a:cubicBezTo>
                  <a:lnTo>
                    <a:pt x="1209" y="49"/>
                  </a:lnTo>
                  <a:close/>
                  <a:moveTo>
                    <a:pt x="1058" y="49"/>
                  </a:moveTo>
                  <a:cubicBezTo>
                    <a:pt x="1075" y="49"/>
                    <a:pt x="1075" y="49"/>
                    <a:pt x="1075" y="49"/>
                  </a:cubicBezTo>
                  <a:cubicBezTo>
                    <a:pt x="1075" y="107"/>
                    <a:pt x="1075" y="107"/>
                    <a:pt x="1075" y="107"/>
                  </a:cubicBezTo>
                  <a:cubicBezTo>
                    <a:pt x="1064" y="109"/>
                    <a:pt x="1064" y="109"/>
                    <a:pt x="1064" y="109"/>
                  </a:cubicBezTo>
                  <a:cubicBezTo>
                    <a:pt x="1064" y="116"/>
                    <a:pt x="1064" y="116"/>
                    <a:pt x="1064" y="116"/>
                  </a:cubicBezTo>
                  <a:cubicBezTo>
                    <a:pt x="1104" y="116"/>
                    <a:pt x="1104" y="116"/>
                    <a:pt x="1104" y="116"/>
                  </a:cubicBezTo>
                  <a:cubicBezTo>
                    <a:pt x="1104" y="109"/>
                    <a:pt x="1104" y="109"/>
                    <a:pt x="1104" y="109"/>
                  </a:cubicBezTo>
                  <a:cubicBezTo>
                    <a:pt x="1093" y="107"/>
                    <a:pt x="1093" y="107"/>
                    <a:pt x="1093" y="107"/>
                  </a:cubicBezTo>
                  <a:cubicBezTo>
                    <a:pt x="1093" y="49"/>
                    <a:pt x="1093" y="49"/>
                    <a:pt x="1093" y="49"/>
                  </a:cubicBezTo>
                  <a:cubicBezTo>
                    <a:pt x="1110" y="49"/>
                    <a:pt x="1110" y="49"/>
                    <a:pt x="1110" y="49"/>
                  </a:cubicBezTo>
                  <a:cubicBezTo>
                    <a:pt x="1111" y="60"/>
                    <a:pt x="1111" y="60"/>
                    <a:pt x="1111" y="60"/>
                  </a:cubicBezTo>
                  <a:cubicBezTo>
                    <a:pt x="1119" y="60"/>
                    <a:pt x="1119" y="60"/>
                    <a:pt x="1119" y="60"/>
                  </a:cubicBezTo>
                  <a:cubicBezTo>
                    <a:pt x="1119" y="39"/>
                    <a:pt x="1119" y="39"/>
                    <a:pt x="1119" y="39"/>
                  </a:cubicBezTo>
                  <a:cubicBezTo>
                    <a:pt x="1049" y="39"/>
                    <a:pt x="1049" y="39"/>
                    <a:pt x="1049" y="39"/>
                  </a:cubicBezTo>
                  <a:cubicBezTo>
                    <a:pt x="1049" y="60"/>
                    <a:pt x="1049" y="60"/>
                    <a:pt x="1049" y="60"/>
                  </a:cubicBezTo>
                  <a:cubicBezTo>
                    <a:pt x="1057" y="60"/>
                    <a:pt x="1057" y="60"/>
                    <a:pt x="1057" y="60"/>
                  </a:cubicBezTo>
                  <a:lnTo>
                    <a:pt x="1058" y="49"/>
                  </a:lnTo>
                  <a:close/>
                  <a:moveTo>
                    <a:pt x="1114" y="116"/>
                  </a:moveTo>
                  <a:cubicBezTo>
                    <a:pt x="1147" y="116"/>
                    <a:pt x="1147" y="116"/>
                    <a:pt x="1147" y="116"/>
                  </a:cubicBezTo>
                  <a:cubicBezTo>
                    <a:pt x="1147" y="109"/>
                    <a:pt x="1147" y="109"/>
                    <a:pt x="1147" y="109"/>
                  </a:cubicBezTo>
                  <a:cubicBezTo>
                    <a:pt x="1136" y="107"/>
                    <a:pt x="1136" y="107"/>
                    <a:pt x="1136" y="107"/>
                  </a:cubicBezTo>
                  <a:cubicBezTo>
                    <a:pt x="1142" y="93"/>
                    <a:pt x="1142" y="93"/>
                    <a:pt x="1142" y="93"/>
                  </a:cubicBezTo>
                  <a:cubicBezTo>
                    <a:pt x="1171" y="93"/>
                    <a:pt x="1171" y="93"/>
                    <a:pt x="1171" y="93"/>
                  </a:cubicBezTo>
                  <a:cubicBezTo>
                    <a:pt x="1176" y="107"/>
                    <a:pt x="1176" y="107"/>
                    <a:pt x="1176" y="107"/>
                  </a:cubicBezTo>
                  <a:cubicBezTo>
                    <a:pt x="1165" y="109"/>
                    <a:pt x="1165" y="109"/>
                    <a:pt x="1165" y="109"/>
                  </a:cubicBezTo>
                  <a:cubicBezTo>
                    <a:pt x="1165" y="116"/>
                    <a:pt x="1165" y="116"/>
                    <a:pt x="1165" y="116"/>
                  </a:cubicBezTo>
                  <a:cubicBezTo>
                    <a:pt x="1205" y="116"/>
                    <a:pt x="1205" y="116"/>
                    <a:pt x="1205" y="116"/>
                  </a:cubicBezTo>
                  <a:cubicBezTo>
                    <a:pt x="1205" y="109"/>
                    <a:pt x="1205" y="109"/>
                    <a:pt x="1205" y="109"/>
                  </a:cubicBezTo>
                  <a:cubicBezTo>
                    <a:pt x="1194" y="107"/>
                    <a:pt x="1194" y="107"/>
                    <a:pt x="1194" y="107"/>
                  </a:cubicBezTo>
                  <a:cubicBezTo>
                    <a:pt x="1168" y="39"/>
                    <a:pt x="1168" y="39"/>
                    <a:pt x="1168" y="39"/>
                  </a:cubicBezTo>
                  <a:cubicBezTo>
                    <a:pt x="1151" y="39"/>
                    <a:pt x="1151" y="39"/>
                    <a:pt x="1151" y="39"/>
                  </a:cubicBezTo>
                  <a:cubicBezTo>
                    <a:pt x="1125" y="107"/>
                    <a:pt x="1125" y="107"/>
                    <a:pt x="1125" y="107"/>
                  </a:cubicBezTo>
                  <a:cubicBezTo>
                    <a:pt x="1114" y="109"/>
                    <a:pt x="1114" y="109"/>
                    <a:pt x="1114" y="109"/>
                  </a:cubicBezTo>
                  <a:lnTo>
                    <a:pt x="1114" y="116"/>
                  </a:lnTo>
                  <a:close/>
                  <a:moveTo>
                    <a:pt x="1156" y="54"/>
                  </a:moveTo>
                  <a:cubicBezTo>
                    <a:pt x="1167" y="84"/>
                    <a:pt x="1167" y="84"/>
                    <a:pt x="1167" y="84"/>
                  </a:cubicBezTo>
                  <a:cubicBezTo>
                    <a:pt x="1145" y="84"/>
                    <a:pt x="1145" y="84"/>
                    <a:pt x="1145" y="84"/>
                  </a:cubicBezTo>
                  <a:lnTo>
                    <a:pt x="1156" y="54"/>
                  </a:lnTo>
                  <a:close/>
                  <a:moveTo>
                    <a:pt x="1042" y="88"/>
                  </a:moveTo>
                  <a:cubicBezTo>
                    <a:pt x="1042" y="49"/>
                    <a:pt x="993" y="65"/>
                    <a:pt x="993" y="41"/>
                  </a:cubicBezTo>
                  <a:cubicBezTo>
                    <a:pt x="993" y="30"/>
                    <a:pt x="1002" y="27"/>
                    <a:pt x="1011" y="27"/>
                  </a:cubicBezTo>
                  <a:cubicBezTo>
                    <a:pt x="1019" y="27"/>
                    <a:pt x="1028" y="29"/>
                    <a:pt x="1028" y="29"/>
                  </a:cubicBezTo>
                  <a:cubicBezTo>
                    <a:pt x="1030" y="41"/>
                    <a:pt x="1030" y="41"/>
                    <a:pt x="1030" y="41"/>
                  </a:cubicBezTo>
                  <a:cubicBezTo>
                    <a:pt x="1038" y="41"/>
                    <a:pt x="1038" y="41"/>
                    <a:pt x="1038" y="41"/>
                  </a:cubicBezTo>
                  <a:cubicBezTo>
                    <a:pt x="1038" y="22"/>
                    <a:pt x="1038" y="22"/>
                    <a:pt x="1038" y="22"/>
                  </a:cubicBezTo>
                  <a:cubicBezTo>
                    <a:pt x="1030" y="19"/>
                    <a:pt x="1019" y="16"/>
                    <a:pt x="1009" y="16"/>
                  </a:cubicBezTo>
                  <a:cubicBezTo>
                    <a:pt x="987" y="16"/>
                    <a:pt x="976" y="27"/>
                    <a:pt x="976" y="44"/>
                  </a:cubicBezTo>
                  <a:cubicBezTo>
                    <a:pt x="976" y="65"/>
                    <a:pt x="992" y="69"/>
                    <a:pt x="1007" y="74"/>
                  </a:cubicBezTo>
                  <a:cubicBezTo>
                    <a:pt x="1017" y="77"/>
                    <a:pt x="1025" y="79"/>
                    <a:pt x="1025" y="90"/>
                  </a:cubicBezTo>
                  <a:cubicBezTo>
                    <a:pt x="1025" y="102"/>
                    <a:pt x="1015" y="106"/>
                    <a:pt x="1003" y="106"/>
                  </a:cubicBezTo>
                  <a:cubicBezTo>
                    <a:pt x="992" y="106"/>
                    <a:pt x="986" y="104"/>
                    <a:pt x="986" y="104"/>
                  </a:cubicBezTo>
                  <a:cubicBezTo>
                    <a:pt x="984" y="91"/>
                    <a:pt x="984" y="91"/>
                    <a:pt x="984" y="91"/>
                  </a:cubicBezTo>
                  <a:cubicBezTo>
                    <a:pt x="976" y="91"/>
                    <a:pt x="976" y="91"/>
                    <a:pt x="976" y="91"/>
                  </a:cubicBezTo>
                  <a:cubicBezTo>
                    <a:pt x="976" y="112"/>
                    <a:pt x="976" y="112"/>
                    <a:pt x="976" y="112"/>
                  </a:cubicBezTo>
                  <a:cubicBezTo>
                    <a:pt x="976" y="112"/>
                    <a:pt x="989" y="117"/>
                    <a:pt x="1006" y="117"/>
                  </a:cubicBezTo>
                  <a:cubicBezTo>
                    <a:pt x="1030" y="117"/>
                    <a:pt x="1042" y="107"/>
                    <a:pt x="1042" y="88"/>
                  </a:cubicBezTo>
                  <a:close/>
                  <a:moveTo>
                    <a:pt x="847" y="109"/>
                  </a:moveTo>
                  <a:cubicBezTo>
                    <a:pt x="835" y="107"/>
                    <a:pt x="835" y="107"/>
                    <a:pt x="835" y="107"/>
                  </a:cubicBezTo>
                  <a:cubicBezTo>
                    <a:pt x="835" y="48"/>
                    <a:pt x="835" y="48"/>
                    <a:pt x="835" y="48"/>
                  </a:cubicBezTo>
                  <a:cubicBezTo>
                    <a:pt x="847" y="46"/>
                    <a:pt x="847" y="46"/>
                    <a:pt x="847" y="46"/>
                  </a:cubicBezTo>
                  <a:cubicBezTo>
                    <a:pt x="847" y="39"/>
                    <a:pt x="847" y="39"/>
                    <a:pt x="847" y="39"/>
                  </a:cubicBezTo>
                  <a:cubicBezTo>
                    <a:pt x="806" y="39"/>
                    <a:pt x="806" y="39"/>
                    <a:pt x="806" y="39"/>
                  </a:cubicBezTo>
                  <a:cubicBezTo>
                    <a:pt x="806" y="46"/>
                    <a:pt x="806" y="46"/>
                    <a:pt x="806" y="46"/>
                  </a:cubicBezTo>
                  <a:cubicBezTo>
                    <a:pt x="818" y="48"/>
                    <a:pt x="818" y="48"/>
                    <a:pt x="818" y="48"/>
                  </a:cubicBezTo>
                  <a:cubicBezTo>
                    <a:pt x="818" y="107"/>
                    <a:pt x="818" y="107"/>
                    <a:pt x="818" y="107"/>
                  </a:cubicBezTo>
                  <a:cubicBezTo>
                    <a:pt x="806" y="109"/>
                    <a:pt x="806" y="109"/>
                    <a:pt x="806" y="109"/>
                  </a:cubicBezTo>
                  <a:cubicBezTo>
                    <a:pt x="806" y="116"/>
                    <a:pt x="806" y="116"/>
                    <a:pt x="806" y="116"/>
                  </a:cubicBezTo>
                  <a:cubicBezTo>
                    <a:pt x="847" y="116"/>
                    <a:pt x="847" y="116"/>
                    <a:pt x="847" y="116"/>
                  </a:cubicBezTo>
                  <a:lnTo>
                    <a:pt x="847" y="109"/>
                  </a:lnTo>
                  <a:close/>
                  <a:moveTo>
                    <a:pt x="890" y="117"/>
                  </a:moveTo>
                  <a:cubicBezTo>
                    <a:pt x="915" y="117"/>
                    <a:pt x="927" y="103"/>
                    <a:pt x="927" y="78"/>
                  </a:cubicBezTo>
                  <a:cubicBezTo>
                    <a:pt x="927" y="52"/>
                    <a:pt x="915" y="38"/>
                    <a:pt x="890" y="38"/>
                  </a:cubicBezTo>
                  <a:cubicBezTo>
                    <a:pt x="864" y="38"/>
                    <a:pt x="853" y="52"/>
                    <a:pt x="853" y="77"/>
                  </a:cubicBezTo>
                  <a:cubicBezTo>
                    <a:pt x="853" y="103"/>
                    <a:pt x="864" y="117"/>
                    <a:pt x="890" y="117"/>
                  </a:cubicBezTo>
                  <a:close/>
                  <a:moveTo>
                    <a:pt x="890" y="48"/>
                  </a:moveTo>
                  <a:cubicBezTo>
                    <a:pt x="902" y="48"/>
                    <a:pt x="908" y="57"/>
                    <a:pt x="908" y="78"/>
                  </a:cubicBezTo>
                  <a:cubicBezTo>
                    <a:pt x="908" y="98"/>
                    <a:pt x="902" y="107"/>
                    <a:pt x="889" y="107"/>
                  </a:cubicBezTo>
                  <a:cubicBezTo>
                    <a:pt x="877" y="107"/>
                    <a:pt x="871" y="98"/>
                    <a:pt x="871" y="77"/>
                  </a:cubicBezTo>
                  <a:cubicBezTo>
                    <a:pt x="871" y="57"/>
                    <a:pt x="877" y="48"/>
                    <a:pt x="890" y="4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grpSp>
      <p:sp>
        <p:nvSpPr>
          <p:cNvPr id="9" name="Rectangle 8">
            <a:extLst>
              <a:ext uri="{FF2B5EF4-FFF2-40B4-BE49-F238E27FC236}">
                <a16:creationId xmlns:a16="http://schemas.microsoft.com/office/drawing/2014/main" id="{C782E9A1-5C9A-0829-F915-0A9A842866A0}"/>
              </a:ext>
            </a:extLst>
          </p:cNvPr>
          <p:cNvSpPr/>
          <p:nvPr userDrawn="1"/>
        </p:nvSpPr>
        <p:spPr bwMode="white">
          <a:xfrm>
            <a:off x="8703733" y="6038850"/>
            <a:ext cx="3388784" cy="649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endParaRPr>
          </a:p>
        </p:txBody>
      </p:sp>
      <p:sp>
        <p:nvSpPr>
          <p:cNvPr id="8" name="Title Placeholder 43"/>
          <p:cNvSpPr>
            <a:spLocks noGrp="1"/>
          </p:cNvSpPr>
          <p:nvPr>
            <p:ph type="title"/>
          </p:nvPr>
        </p:nvSpPr>
        <p:spPr>
          <a:xfrm>
            <a:off x="609600" y="240134"/>
            <a:ext cx="10972800" cy="792162"/>
          </a:xfrm>
          <a:prstGeom prst="rect">
            <a:avLst/>
          </a:prstGeom>
        </p:spPr>
        <p:txBody>
          <a:bodyPr rtlCol="0">
            <a:noAutofit/>
          </a:bodyPr>
          <a:lstStyle/>
          <a:p>
            <a:r>
              <a:rPr lang="en-US" dirty="0"/>
              <a:t>Click to edit Master title style</a:t>
            </a:r>
          </a:p>
        </p:txBody>
      </p:sp>
      <p:sp>
        <p:nvSpPr>
          <p:cNvPr id="14" name="Text Placeholder 13"/>
          <p:cNvSpPr>
            <a:spLocks noGrp="1"/>
          </p:cNvSpPr>
          <p:nvPr>
            <p:ph type="body" sz="quarter" idx="11"/>
          </p:nvPr>
        </p:nvSpPr>
        <p:spPr>
          <a:xfrm>
            <a:off x="609600" y="1250950"/>
            <a:ext cx="11006667" cy="4330700"/>
          </a:xfrm>
          <a:prstGeom prst="rect">
            <a:avLst/>
          </a:prstGeom>
        </p:spPr>
        <p:txBody>
          <a:bodyPr>
            <a:noAutofit/>
          </a:bodyPr>
          <a:lstStyle>
            <a:lvl1pPr>
              <a:defRPr sz="2600"/>
            </a:lvl1pPr>
            <a:lvl2pPr>
              <a:spcBef>
                <a:spcPts val="600"/>
              </a:spcBef>
              <a:defRPr sz="2400"/>
            </a:lvl2pPr>
            <a:lvl3pPr>
              <a:spcBef>
                <a:spcPts val="600"/>
              </a:spcBef>
              <a:defRPr sz="22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44">
            <a:extLst>
              <a:ext uri="{FF2B5EF4-FFF2-40B4-BE49-F238E27FC236}">
                <a16:creationId xmlns:a16="http://schemas.microsoft.com/office/drawing/2014/main" id="{374F9BBD-752B-AE61-F09E-947A3CB79422}"/>
              </a:ext>
            </a:extLst>
          </p:cNvPr>
          <p:cNvSpPr>
            <a:spLocks noGrp="1"/>
          </p:cNvSpPr>
          <p:nvPr>
            <p:ph type="sldNum" sz="quarter" idx="12"/>
          </p:nvPr>
        </p:nvSpPr>
        <p:spPr/>
        <p:txBody>
          <a:bodyPr/>
          <a:lstStyle>
            <a:lvl1pPr eaLnBrk="0" hangingPunct="0">
              <a:defRPr/>
            </a:lvl1pPr>
          </a:lstStyle>
          <a:p>
            <a:pPr>
              <a:defRPr/>
            </a:pPr>
            <a:fld id="{949BC2D0-4424-2B45-9714-3B4985B4297B}" type="slidenum">
              <a:rPr lang="en-US" altLang="en-US"/>
              <a:pPr>
                <a:defRPr/>
              </a:pPr>
              <a:t>‹#›</a:t>
            </a:fld>
            <a:endParaRPr lang="en-US" altLang="en-US"/>
          </a:p>
        </p:txBody>
      </p:sp>
    </p:spTree>
    <p:extLst>
      <p:ext uri="{BB962C8B-B14F-4D97-AF65-F5344CB8AC3E}">
        <p14:creationId xmlns:p14="http://schemas.microsoft.com/office/powerpoint/2010/main" val="32938171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Slide Number Placeholder 44">
            <a:extLst>
              <a:ext uri="{FF2B5EF4-FFF2-40B4-BE49-F238E27FC236}">
                <a16:creationId xmlns:a16="http://schemas.microsoft.com/office/drawing/2014/main" id="{AFB8F677-C40F-7A25-764C-C9B173FA45AA}"/>
              </a:ext>
            </a:extLst>
          </p:cNvPr>
          <p:cNvSpPr>
            <a:spLocks noGrp="1"/>
          </p:cNvSpPr>
          <p:nvPr>
            <p:ph type="sldNum" sz="quarter" idx="10"/>
          </p:nvPr>
        </p:nvSpPr>
        <p:spPr/>
        <p:txBody>
          <a:bodyPr/>
          <a:lstStyle>
            <a:lvl1pPr eaLnBrk="0" hangingPunct="0">
              <a:defRPr/>
            </a:lvl1pPr>
          </a:lstStyle>
          <a:p>
            <a:pPr>
              <a:defRPr/>
            </a:pPr>
            <a:fld id="{ED01AA90-D47C-CD4D-8D33-95E73219964E}" type="slidenum">
              <a:rPr lang="en-US" altLang="en-US"/>
              <a:pPr>
                <a:defRPr/>
              </a:pPr>
              <a:t>‹#›</a:t>
            </a:fld>
            <a:endParaRPr lang="en-US" altLang="en-US"/>
          </a:p>
        </p:txBody>
      </p:sp>
    </p:spTree>
    <p:extLst>
      <p:ext uri="{BB962C8B-B14F-4D97-AF65-F5344CB8AC3E}">
        <p14:creationId xmlns:p14="http://schemas.microsoft.com/office/powerpoint/2010/main" val="41428872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Only - No Logo">
    <p:spTree>
      <p:nvGrpSpPr>
        <p:cNvPr id="1" name=""/>
        <p:cNvGrpSpPr/>
        <p:nvPr/>
      </p:nvGrpSpPr>
      <p:grpSpPr>
        <a:xfrm>
          <a:off x="0" y="0"/>
          <a:ext cx="0" cy="0"/>
          <a:chOff x="0" y="0"/>
          <a:chExt cx="0" cy="0"/>
        </a:xfrm>
      </p:grpSpPr>
      <p:pic>
        <p:nvPicPr>
          <p:cNvPr id="2" name="Picture 10">
            <a:extLst>
              <a:ext uri="{FF2B5EF4-FFF2-40B4-BE49-F238E27FC236}">
                <a16:creationId xmlns:a16="http://schemas.microsoft.com/office/drawing/2014/main" id="{DB1BCF09-3D49-C4F8-2302-DEA7647613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6834" t="28969"/>
          <a:stretch>
            <a:fillRect/>
          </a:stretch>
        </p:blipFill>
        <p:spPr bwMode="auto">
          <a:xfrm>
            <a:off x="-2117" y="0"/>
            <a:ext cx="11842751"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7">
            <a:extLst>
              <a:ext uri="{FF2B5EF4-FFF2-40B4-BE49-F238E27FC236}">
                <a16:creationId xmlns:a16="http://schemas.microsoft.com/office/drawing/2014/main" id="{1CC3784C-BB1A-3F7C-ADE1-3F53BC67C10B}"/>
              </a:ext>
            </a:extLst>
          </p:cNvPr>
          <p:cNvSpPr>
            <a:spLocks noChangeArrowheads="1"/>
          </p:cNvSpPr>
          <p:nvPr userDrawn="1"/>
        </p:nvSpPr>
        <p:spPr bwMode="auto">
          <a:xfrm>
            <a:off x="-2117" y="1"/>
            <a:ext cx="12194117" cy="142875"/>
          </a:xfrm>
          <a:prstGeom prst="rect">
            <a:avLst/>
          </a:prstGeom>
          <a:solidFill>
            <a:schemeClr val="accent1"/>
          </a:solidFill>
          <a:ln>
            <a:noFill/>
          </a:ln>
        </p:spPr>
        <p:txBody>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algn="ctr" eaLnBrk="0" fontAlgn="base" hangingPunct="0">
              <a:spcBef>
                <a:spcPct val="0"/>
              </a:spcBef>
              <a:spcAft>
                <a:spcPct val="0"/>
              </a:spcAft>
              <a:defRPr sz="4400">
                <a:solidFill>
                  <a:schemeClr val="tx2"/>
                </a:solidFill>
                <a:latin typeface="Arial" pitchFamily="34" charset="0"/>
              </a:defRPr>
            </a:lvl6pPr>
            <a:lvl7pPr marL="2971800" indent="-228600" algn="ctr" eaLnBrk="0" fontAlgn="base" hangingPunct="0">
              <a:spcBef>
                <a:spcPct val="0"/>
              </a:spcBef>
              <a:spcAft>
                <a:spcPct val="0"/>
              </a:spcAft>
              <a:defRPr sz="4400">
                <a:solidFill>
                  <a:schemeClr val="tx2"/>
                </a:solidFill>
                <a:latin typeface="Arial" pitchFamily="34" charset="0"/>
              </a:defRPr>
            </a:lvl7pPr>
            <a:lvl8pPr marL="3429000" indent="-228600" algn="ctr" eaLnBrk="0" fontAlgn="base" hangingPunct="0">
              <a:spcBef>
                <a:spcPct val="0"/>
              </a:spcBef>
              <a:spcAft>
                <a:spcPct val="0"/>
              </a:spcAft>
              <a:defRPr sz="4400">
                <a:solidFill>
                  <a:schemeClr val="tx2"/>
                </a:solidFill>
                <a:latin typeface="Arial" pitchFamily="34" charset="0"/>
              </a:defRPr>
            </a:lvl8pPr>
            <a:lvl9pPr marL="3886200" indent="-228600" algn="ctr" eaLnBrk="0" fontAlgn="base" hangingPunct="0">
              <a:spcBef>
                <a:spcPct val="0"/>
              </a:spcBef>
              <a:spcAft>
                <a:spcPct val="0"/>
              </a:spcAft>
              <a:defRPr sz="4400">
                <a:solidFill>
                  <a:schemeClr val="tx2"/>
                </a:solidFill>
                <a:latin typeface="Arial" pitchFamily="34" charset="0"/>
              </a:defRPr>
            </a:lvl9pPr>
          </a:lstStyle>
          <a:p>
            <a:pPr eaLnBrk="1" hangingPunct="1">
              <a:defRPr/>
            </a:pPr>
            <a:endParaRPr lang="en-US" altLang="en-US" sz="1800">
              <a:solidFill>
                <a:srgbClr val="BB0000"/>
              </a:solidFill>
            </a:endParaRPr>
          </a:p>
        </p:txBody>
      </p:sp>
      <p:sp>
        <p:nvSpPr>
          <p:cNvPr id="4" name="Rectangle 8">
            <a:extLst>
              <a:ext uri="{FF2B5EF4-FFF2-40B4-BE49-F238E27FC236}">
                <a16:creationId xmlns:a16="http://schemas.microsoft.com/office/drawing/2014/main" id="{3F28CCFD-AB51-62A4-B433-E30BE6D08ABA}"/>
              </a:ext>
            </a:extLst>
          </p:cNvPr>
          <p:cNvSpPr>
            <a:spLocks noChangeArrowheads="1"/>
          </p:cNvSpPr>
          <p:nvPr userDrawn="1"/>
        </p:nvSpPr>
        <p:spPr bwMode="auto">
          <a:xfrm>
            <a:off x="-2117" y="6716714"/>
            <a:ext cx="12194117" cy="142875"/>
          </a:xfrm>
          <a:prstGeom prst="rect">
            <a:avLst/>
          </a:prstGeom>
          <a:solidFill>
            <a:schemeClr val="accent1"/>
          </a:solidFill>
          <a:ln>
            <a:noFill/>
          </a:ln>
        </p:spPr>
        <p:txBody>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algn="ctr" eaLnBrk="0" fontAlgn="base" hangingPunct="0">
              <a:spcBef>
                <a:spcPct val="0"/>
              </a:spcBef>
              <a:spcAft>
                <a:spcPct val="0"/>
              </a:spcAft>
              <a:defRPr sz="4400">
                <a:solidFill>
                  <a:schemeClr val="tx2"/>
                </a:solidFill>
                <a:latin typeface="Arial" pitchFamily="34" charset="0"/>
              </a:defRPr>
            </a:lvl6pPr>
            <a:lvl7pPr marL="2971800" indent="-228600" algn="ctr" eaLnBrk="0" fontAlgn="base" hangingPunct="0">
              <a:spcBef>
                <a:spcPct val="0"/>
              </a:spcBef>
              <a:spcAft>
                <a:spcPct val="0"/>
              </a:spcAft>
              <a:defRPr sz="4400">
                <a:solidFill>
                  <a:schemeClr val="tx2"/>
                </a:solidFill>
                <a:latin typeface="Arial" pitchFamily="34" charset="0"/>
              </a:defRPr>
            </a:lvl7pPr>
            <a:lvl8pPr marL="3429000" indent="-228600" algn="ctr" eaLnBrk="0" fontAlgn="base" hangingPunct="0">
              <a:spcBef>
                <a:spcPct val="0"/>
              </a:spcBef>
              <a:spcAft>
                <a:spcPct val="0"/>
              </a:spcAft>
              <a:defRPr sz="4400">
                <a:solidFill>
                  <a:schemeClr val="tx2"/>
                </a:solidFill>
                <a:latin typeface="Arial" pitchFamily="34" charset="0"/>
              </a:defRPr>
            </a:lvl8pPr>
            <a:lvl9pPr marL="3886200" indent="-228600" algn="ctr" eaLnBrk="0" fontAlgn="base" hangingPunct="0">
              <a:spcBef>
                <a:spcPct val="0"/>
              </a:spcBef>
              <a:spcAft>
                <a:spcPct val="0"/>
              </a:spcAft>
              <a:defRPr sz="4400">
                <a:solidFill>
                  <a:schemeClr val="tx2"/>
                </a:solidFill>
                <a:latin typeface="Arial" pitchFamily="34" charset="0"/>
              </a:defRPr>
            </a:lvl9pPr>
          </a:lstStyle>
          <a:p>
            <a:pPr eaLnBrk="1" hangingPunct="1">
              <a:defRPr/>
            </a:pPr>
            <a:endParaRPr lang="en-US" altLang="en-US" sz="1800">
              <a:solidFill>
                <a:srgbClr val="BB0000"/>
              </a:solidFill>
            </a:endParaRPr>
          </a:p>
        </p:txBody>
      </p:sp>
      <p:sp>
        <p:nvSpPr>
          <p:cNvPr id="6" name="Title 5"/>
          <p:cNvSpPr>
            <a:spLocks noGrp="1"/>
          </p:cNvSpPr>
          <p:nvPr>
            <p:ph type="title"/>
          </p:nvPr>
        </p:nvSpPr>
        <p:spPr/>
        <p:txBody>
          <a:bodyPr/>
          <a:lstStyle/>
          <a:p>
            <a:r>
              <a:rPr lang="en-US"/>
              <a:t>Click to edit Master title style</a:t>
            </a:r>
          </a:p>
        </p:txBody>
      </p:sp>
      <p:sp>
        <p:nvSpPr>
          <p:cNvPr id="5" name="Slide Number Placeholder 44">
            <a:extLst>
              <a:ext uri="{FF2B5EF4-FFF2-40B4-BE49-F238E27FC236}">
                <a16:creationId xmlns:a16="http://schemas.microsoft.com/office/drawing/2014/main" id="{8F62CDEA-1E83-9F51-3750-52E470E4F991}"/>
              </a:ext>
            </a:extLst>
          </p:cNvPr>
          <p:cNvSpPr>
            <a:spLocks noGrp="1"/>
          </p:cNvSpPr>
          <p:nvPr>
            <p:ph type="sldNum" sz="quarter" idx="10"/>
          </p:nvPr>
        </p:nvSpPr>
        <p:spPr/>
        <p:txBody>
          <a:bodyPr/>
          <a:lstStyle>
            <a:lvl1pPr eaLnBrk="0" hangingPunct="0">
              <a:defRPr/>
            </a:lvl1pPr>
          </a:lstStyle>
          <a:p>
            <a:pPr>
              <a:defRPr/>
            </a:pPr>
            <a:fld id="{41541095-D7F5-B24A-8AAB-93C401C40C92}" type="slidenum">
              <a:rPr lang="en-US" altLang="en-US"/>
              <a:pPr>
                <a:defRPr/>
              </a:pPr>
              <a:t>‹#›</a:t>
            </a:fld>
            <a:endParaRPr lang="en-US" altLang="en-US"/>
          </a:p>
        </p:txBody>
      </p:sp>
    </p:spTree>
    <p:extLst>
      <p:ext uri="{BB962C8B-B14F-4D97-AF65-F5344CB8AC3E}">
        <p14:creationId xmlns:p14="http://schemas.microsoft.com/office/powerpoint/2010/main" val="16639148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Only - No Leaves, No Logo">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2DB4DE34-1B44-0A71-62D2-3D01504E320F}"/>
              </a:ext>
            </a:extLst>
          </p:cNvPr>
          <p:cNvSpPr>
            <a:spLocks noChangeArrowheads="1"/>
          </p:cNvSpPr>
          <p:nvPr userDrawn="1"/>
        </p:nvSpPr>
        <p:spPr bwMode="auto">
          <a:xfrm>
            <a:off x="-2117" y="1"/>
            <a:ext cx="12194117" cy="142875"/>
          </a:xfrm>
          <a:prstGeom prst="rect">
            <a:avLst/>
          </a:prstGeom>
          <a:solidFill>
            <a:schemeClr val="accent1"/>
          </a:solidFill>
          <a:ln>
            <a:noFill/>
          </a:ln>
        </p:spPr>
        <p:txBody>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algn="ctr" eaLnBrk="0" fontAlgn="base" hangingPunct="0">
              <a:spcBef>
                <a:spcPct val="0"/>
              </a:spcBef>
              <a:spcAft>
                <a:spcPct val="0"/>
              </a:spcAft>
              <a:defRPr sz="4400">
                <a:solidFill>
                  <a:schemeClr val="tx2"/>
                </a:solidFill>
                <a:latin typeface="Arial" pitchFamily="34" charset="0"/>
              </a:defRPr>
            </a:lvl6pPr>
            <a:lvl7pPr marL="2971800" indent="-228600" algn="ctr" eaLnBrk="0" fontAlgn="base" hangingPunct="0">
              <a:spcBef>
                <a:spcPct val="0"/>
              </a:spcBef>
              <a:spcAft>
                <a:spcPct val="0"/>
              </a:spcAft>
              <a:defRPr sz="4400">
                <a:solidFill>
                  <a:schemeClr val="tx2"/>
                </a:solidFill>
                <a:latin typeface="Arial" pitchFamily="34" charset="0"/>
              </a:defRPr>
            </a:lvl7pPr>
            <a:lvl8pPr marL="3429000" indent="-228600" algn="ctr" eaLnBrk="0" fontAlgn="base" hangingPunct="0">
              <a:spcBef>
                <a:spcPct val="0"/>
              </a:spcBef>
              <a:spcAft>
                <a:spcPct val="0"/>
              </a:spcAft>
              <a:defRPr sz="4400">
                <a:solidFill>
                  <a:schemeClr val="tx2"/>
                </a:solidFill>
                <a:latin typeface="Arial" pitchFamily="34" charset="0"/>
              </a:defRPr>
            </a:lvl8pPr>
            <a:lvl9pPr marL="3886200" indent="-228600" algn="ctr" eaLnBrk="0" fontAlgn="base" hangingPunct="0">
              <a:spcBef>
                <a:spcPct val="0"/>
              </a:spcBef>
              <a:spcAft>
                <a:spcPct val="0"/>
              </a:spcAft>
              <a:defRPr sz="4400">
                <a:solidFill>
                  <a:schemeClr val="tx2"/>
                </a:solidFill>
                <a:latin typeface="Arial" pitchFamily="34" charset="0"/>
              </a:defRPr>
            </a:lvl9pPr>
          </a:lstStyle>
          <a:p>
            <a:pPr eaLnBrk="1" hangingPunct="1">
              <a:defRPr/>
            </a:pPr>
            <a:endParaRPr lang="en-US" altLang="en-US" sz="1800">
              <a:solidFill>
                <a:srgbClr val="BB0000"/>
              </a:solidFill>
            </a:endParaRPr>
          </a:p>
        </p:txBody>
      </p:sp>
      <p:sp>
        <p:nvSpPr>
          <p:cNvPr id="3" name="Rectangle 8">
            <a:extLst>
              <a:ext uri="{FF2B5EF4-FFF2-40B4-BE49-F238E27FC236}">
                <a16:creationId xmlns:a16="http://schemas.microsoft.com/office/drawing/2014/main" id="{3D34BF35-FA8A-903F-FD19-1CBEC1BA7E41}"/>
              </a:ext>
            </a:extLst>
          </p:cNvPr>
          <p:cNvSpPr>
            <a:spLocks noChangeArrowheads="1"/>
          </p:cNvSpPr>
          <p:nvPr userDrawn="1"/>
        </p:nvSpPr>
        <p:spPr bwMode="auto">
          <a:xfrm>
            <a:off x="-2117" y="6716714"/>
            <a:ext cx="12194117" cy="142875"/>
          </a:xfrm>
          <a:prstGeom prst="rect">
            <a:avLst/>
          </a:prstGeom>
          <a:solidFill>
            <a:schemeClr val="accent1"/>
          </a:solidFill>
          <a:ln>
            <a:noFill/>
          </a:ln>
        </p:spPr>
        <p:txBody>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algn="ctr" eaLnBrk="0" fontAlgn="base" hangingPunct="0">
              <a:spcBef>
                <a:spcPct val="0"/>
              </a:spcBef>
              <a:spcAft>
                <a:spcPct val="0"/>
              </a:spcAft>
              <a:defRPr sz="4400">
                <a:solidFill>
                  <a:schemeClr val="tx2"/>
                </a:solidFill>
                <a:latin typeface="Arial" pitchFamily="34" charset="0"/>
              </a:defRPr>
            </a:lvl6pPr>
            <a:lvl7pPr marL="2971800" indent="-228600" algn="ctr" eaLnBrk="0" fontAlgn="base" hangingPunct="0">
              <a:spcBef>
                <a:spcPct val="0"/>
              </a:spcBef>
              <a:spcAft>
                <a:spcPct val="0"/>
              </a:spcAft>
              <a:defRPr sz="4400">
                <a:solidFill>
                  <a:schemeClr val="tx2"/>
                </a:solidFill>
                <a:latin typeface="Arial" pitchFamily="34" charset="0"/>
              </a:defRPr>
            </a:lvl7pPr>
            <a:lvl8pPr marL="3429000" indent="-228600" algn="ctr" eaLnBrk="0" fontAlgn="base" hangingPunct="0">
              <a:spcBef>
                <a:spcPct val="0"/>
              </a:spcBef>
              <a:spcAft>
                <a:spcPct val="0"/>
              </a:spcAft>
              <a:defRPr sz="4400">
                <a:solidFill>
                  <a:schemeClr val="tx2"/>
                </a:solidFill>
                <a:latin typeface="Arial" pitchFamily="34" charset="0"/>
              </a:defRPr>
            </a:lvl8pPr>
            <a:lvl9pPr marL="3886200" indent="-228600" algn="ctr" eaLnBrk="0" fontAlgn="base" hangingPunct="0">
              <a:spcBef>
                <a:spcPct val="0"/>
              </a:spcBef>
              <a:spcAft>
                <a:spcPct val="0"/>
              </a:spcAft>
              <a:defRPr sz="4400">
                <a:solidFill>
                  <a:schemeClr val="tx2"/>
                </a:solidFill>
                <a:latin typeface="Arial" pitchFamily="34" charset="0"/>
              </a:defRPr>
            </a:lvl9pPr>
          </a:lstStyle>
          <a:p>
            <a:pPr eaLnBrk="1" hangingPunct="1">
              <a:defRPr/>
            </a:pPr>
            <a:endParaRPr lang="en-US" altLang="en-US" sz="1800">
              <a:solidFill>
                <a:srgbClr val="BB0000"/>
              </a:solidFill>
            </a:endParaRPr>
          </a:p>
        </p:txBody>
      </p:sp>
      <p:sp>
        <p:nvSpPr>
          <p:cNvPr id="6" name="Title 5"/>
          <p:cNvSpPr>
            <a:spLocks noGrp="1"/>
          </p:cNvSpPr>
          <p:nvPr>
            <p:ph type="title"/>
          </p:nvPr>
        </p:nvSpPr>
        <p:spPr/>
        <p:txBody>
          <a:bodyPr/>
          <a:lstStyle/>
          <a:p>
            <a:r>
              <a:rPr lang="en-US"/>
              <a:t>Click to edit Master title style</a:t>
            </a:r>
          </a:p>
        </p:txBody>
      </p:sp>
      <p:sp>
        <p:nvSpPr>
          <p:cNvPr id="4" name="Slide Number Placeholder 44">
            <a:extLst>
              <a:ext uri="{FF2B5EF4-FFF2-40B4-BE49-F238E27FC236}">
                <a16:creationId xmlns:a16="http://schemas.microsoft.com/office/drawing/2014/main" id="{FE797E9A-D231-FD83-C6CA-F07132E599C4}"/>
              </a:ext>
            </a:extLst>
          </p:cNvPr>
          <p:cNvSpPr>
            <a:spLocks noGrp="1"/>
          </p:cNvSpPr>
          <p:nvPr>
            <p:ph type="sldNum" sz="quarter" idx="10"/>
          </p:nvPr>
        </p:nvSpPr>
        <p:spPr/>
        <p:txBody>
          <a:bodyPr/>
          <a:lstStyle>
            <a:lvl1pPr eaLnBrk="0" hangingPunct="0">
              <a:defRPr/>
            </a:lvl1pPr>
          </a:lstStyle>
          <a:p>
            <a:pPr>
              <a:defRPr/>
            </a:pPr>
            <a:fld id="{A729F4C2-F3B8-5346-9CB5-CA0195B051F3}" type="slidenum">
              <a:rPr lang="en-US" altLang="en-US"/>
              <a:pPr>
                <a:defRPr/>
              </a:pPr>
              <a:t>‹#›</a:t>
            </a:fld>
            <a:endParaRPr lang="en-US" altLang="en-US"/>
          </a:p>
        </p:txBody>
      </p:sp>
    </p:spTree>
    <p:extLst>
      <p:ext uri="{BB962C8B-B14F-4D97-AF65-F5344CB8AC3E}">
        <p14:creationId xmlns:p14="http://schemas.microsoft.com/office/powerpoint/2010/main" val="4973917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 Center">
    <p:spTree>
      <p:nvGrpSpPr>
        <p:cNvPr id="1" name=""/>
        <p:cNvGrpSpPr/>
        <p:nvPr/>
      </p:nvGrpSpPr>
      <p:grpSpPr>
        <a:xfrm>
          <a:off x="0" y="0"/>
          <a:ext cx="0" cy="0"/>
          <a:chOff x="0" y="0"/>
          <a:chExt cx="0" cy="0"/>
        </a:xfrm>
      </p:grpSpPr>
      <p:sp>
        <p:nvSpPr>
          <p:cNvPr id="6" name="Title 5"/>
          <p:cNvSpPr>
            <a:spLocks noGrp="1"/>
          </p:cNvSpPr>
          <p:nvPr>
            <p:ph type="title"/>
          </p:nvPr>
        </p:nvSpPr>
        <p:spPr>
          <a:xfrm>
            <a:off x="1565728" y="2634598"/>
            <a:ext cx="9289144" cy="792162"/>
          </a:xfrm>
        </p:spPr>
        <p:txBody>
          <a:bodyPr/>
          <a:lstStyle>
            <a:lvl1pPr algn="ctr">
              <a:defRPr sz="4000"/>
            </a:lvl1pPr>
          </a:lstStyle>
          <a:p>
            <a:r>
              <a:rPr lang="en-US" dirty="0"/>
              <a:t>Click to edit Master title style</a:t>
            </a:r>
          </a:p>
        </p:txBody>
      </p:sp>
      <p:sp>
        <p:nvSpPr>
          <p:cNvPr id="2" name="Slide Number Placeholder 44">
            <a:extLst>
              <a:ext uri="{FF2B5EF4-FFF2-40B4-BE49-F238E27FC236}">
                <a16:creationId xmlns:a16="http://schemas.microsoft.com/office/drawing/2014/main" id="{84BB4810-0087-5E19-9E9C-24C3193DE242}"/>
              </a:ext>
            </a:extLst>
          </p:cNvPr>
          <p:cNvSpPr>
            <a:spLocks noGrp="1"/>
          </p:cNvSpPr>
          <p:nvPr>
            <p:ph type="sldNum" sz="quarter" idx="10"/>
          </p:nvPr>
        </p:nvSpPr>
        <p:spPr/>
        <p:txBody>
          <a:bodyPr/>
          <a:lstStyle>
            <a:lvl1pPr eaLnBrk="0" hangingPunct="0">
              <a:defRPr/>
            </a:lvl1pPr>
          </a:lstStyle>
          <a:p>
            <a:pPr>
              <a:defRPr/>
            </a:pPr>
            <a:fld id="{28759593-AEEE-0540-9C80-3ABA5C7D9C9C}" type="slidenum">
              <a:rPr lang="en-US" altLang="en-US"/>
              <a:pPr>
                <a:defRPr/>
              </a:pPr>
              <a:t>‹#›</a:t>
            </a:fld>
            <a:endParaRPr lang="en-US" altLang="en-US"/>
          </a:p>
        </p:txBody>
      </p:sp>
    </p:spTree>
    <p:extLst>
      <p:ext uri="{BB962C8B-B14F-4D97-AF65-F5344CB8AC3E}">
        <p14:creationId xmlns:p14="http://schemas.microsoft.com/office/powerpoint/2010/main" val="13411432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44">
            <a:extLst>
              <a:ext uri="{FF2B5EF4-FFF2-40B4-BE49-F238E27FC236}">
                <a16:creationId xmlns:a16="http://schemas.microsoft.com/office/drawing/2014/main" id="{EDBFAF38-82DC-59FB-21FF-791C5A8FC263}"/>
              </a:ext>
            </a:extLst>
          </p:cNvPr>
          <p:cNvSpPr>
            <a:spLocks noGrp="1"/>
          </p:cNvSpPr>
          <p:nvPr>
            <p:ph type="sldNum" sz="quarter" idx="10"/>
          </p:nvPr>
        </p:nvSpPr>
        <p:spPr/>
        <p:txBody>
          <a:bodyPr/>
          <a:lstStyle>
            <a:lvl1pPr eaLnBrk="0" hangingPunct="0">
              <a:defRPr/>
            </a:lvl1pPr>
          </a:lstStyle>
          <a:p>
            <a:pPr>
              <a:defRPr/>
            </a:pPr>
            <a:fld id="{3C0A50D1-6EB1-A14D-A0EB-183C05A8DAF4}" type="slidenum">
              <a:rPr lang="en-US" altLang="en-US"/>
              <a:pPr>
                <a:defRPr/>
              </a:pPr>
              <a:t>‹#›</a:t>
            </a:fld>
            <a:endParaRPr lang="en-US" altLang="en-US"/>
          </a:p>
        </p:txBody>
      </p:sp>
    </p:spTree>
    <p:extLst>
      <p:ext uri="{BB962C8B-B14F-4D97-AF65-F5344CB8AC3E}">
        <p14:creationId xmlns:p14="http://schemas.microsoft.com/office/powerpoint/2010/main" val="24818913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lank - No Logo">
    <p:spTree>
      <p:nvGrpSpPr>
        <p:cNvPr id="1" name=""/>
        <p:cNvGrpSpPr/>
        <p:nvPr/>
      </p:nvGrpSpPr>
      <p:grpSpPr>
        <a:xfrm>
          <a:off x="0" y="0"/>
          <a:ext cx="0" cy="0"/>
          <a:chOff x="0" y="0"/>
          <a:chExt cx="0" cy="0"/>
        </a:xfrm>
      </p:grpSpPr>
      <p:pic>
        <p:nvPicPr>
          <p:cNvPr id="2" name="Picture 10">
            <a:extLst>
              <a:ext uri="{FF2B5EF4-FFF2-40B4-BE49-F238E27FC236}">
                <a16:creationId xmlns:a16="http://schemas.microsoft.com/office/drawing/2014/main" id="{4F629768-32D1-5FB0-C48A-7A249C0732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6834" t="28969"/>
          <a:stretch>
            <a:fillRect/>
          </a:stretch>
        </p:blipFill>
        <p:spPr bwMode="auto">
          <a:xfrm>
            <a:off x="-2117" y="0"/>
            <a:ext cx="11842751"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7">
            <a:extLst>
              <a:ext uri="{FF2B5EF4-FFF2-40B4-BE49-F238E27FC236}">
                <a16:creationId xmlns:a16="http://schemas.microsoft.com/office/drawing/2014/main" id="{A02CD777-6813-3914-FFB5-102A28FA1D78}"/>
              </a:ext>
            </a:extLst>
          </p:cNvPr>
          <p:cNvSpPr>
            <a:spLocks noChangeArrowheads="1"/>
          </p:cNvSpPr>
          <p:nvPr userDrawn="1"/>
        </p:nvSpPr>
        <p:spPr bwMode="auto">
          <a:xfrm>
            <a:off x="-2117" y="1"/>
            <a:ext cx="12194117" cy="142875"/>
          </a:xfrm>
          <a:prstGeom prst="rect">
            <a:avLst/>
          </a:prstGeom>
          <a:solidFill>
            <a:schemeClr val="accent1"/>
          </a:solidFill>
          <a:ln>
            <a:noFill/>
          </a:ln>
        </p:spPr>
        <p:txBody>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algn="ctr" eaLnBrk="0" fontAlgn="base" hangingPunct="0">
              <a:spcBef>
                <a:spcPct val="0"/>
              </a:spcBef>
              <a:spcAft>
                <a:spcPct val="0"/>
              </a:spcAft>
              <a:defRPr sz="4400">
                <a:solidFill>
                  <a:schemeClr val="tx2"/>
                </a:solidFill>
                <a:latin typeface="Arial" pitchFamily="34" charset="0"/>
              </a:defRPr>
            </a:lvl6pPr>
            <a:lvl7pPr marL="2971800" indent="-228600" algn="ctr" eaLnBrk="0" fontAlgn="base" hangingPunct="0">
              <a:spcBef>
                <a:spcPct val="0"/>
              </a:spcBef>
              <a:spcAft>
                <a:spcPct val="0"/>
              </a:spcAft>
              <a:defRPr sz="4400">
                <a:solidFill>
                  <a:schemeClr val="tx2"/>
                </a:solidFill>
                <a:latin typeface="Arial" pitchFamily="34" charset="0"/>
              </a:defRPr>
            </a:lvl7pPr>
            <a:lvl8pPr marL="3429000" indent="-228600" algn="ctr" eaLnBrk="0" fontAlgn="base" hangingPunct="0">
              <a:spcBef>
                <a:spcPct val="0"/>
              </a:spcBef>
              <a:spcAft>
                <a:spcPct val="0"/>
              </a:spcAft>
              <a:defRPr sz="4400">
                <a:solidFill>
                  <a:schemeClr val="tx2"/>
                </a:solidFill>
                <a:latin typeface="Arial" pitchFamily="34" charset="0"/>
              </a:defRPr>
            </a:lvl8pPr>
            <a:lvl9pPr marL="3886200" indent="-228600" algn="ctr" eaLnBrk="0" fontAlgn="base" hangingPunct="0">
              <a:spcBef>
                <a:spcPct val="0"/>
              </a:spcBef>
              <a:spcAft>
                <a:spcPct val="0"/>
              </a:spcAft>
              <a:defRPr sz="4400">
                <a:solidFill>
                  <a:schemeClr val="tx2"/>
                </a:solidFill>
                <a:latin typeface="Arial" pitchFamily="34" charset="0"/>
              </a:defRPr>
            </a:lvl9pPr>
          </a:lstStyle>
          <a:p>
            <a:pPr eaLnBrk="1" hangingPunct="1">
              <a:defRPr/>
            </a:pPr>
            <a:endParaRPr lang="en-US" altLang="en-US" sz="1800">
              <a:solidFill>
                <a:srgbClr val="BB0000"/>
              </a:solidFill>
            </a:endParaRPr>
          </a:p>
        </p:txBody>
      </p:sp>
      <p:sp>
        <p:nvSpPr>
          <p:cNvPr id="4" name="Rectangle 8">
            <a:extLst>
              <a:ext uri="{FF2B5EF4-FFF2-40B4-BE49-F238E27FC236}">
                <a16:creationId xmlns:a16="http://schemas.microsoft.com/office/drawing/2014/main" id="{B871105B-46AB-DBDB-F60B-5527DC737CC8}"/>
              </a:ext>
            </a:extLst>
          </p:cNvPr>
          <p:cNvSpPr>
            <a:spLocks noChangeArrowheads="1"/>
          </p:cNvSpPr>
          <p:nvPr userDrawn="1"/>
        </p:nvSpPr>
        <p:spPr bwMode="auto">
          <a:xfrm>
            <a:off x="-2117" y="6716714"/>
            <a:ext cx="12194117" cy="142875"/>
          </a:xfrm>
          <a:prstGeom prst="rect">
            <a:avLst/>
          </a:prstGeom>
          <a:solidFill>
            <a:schemeClr val="accent1"/>
          </a:solidFill>
          <a:ln>
            <a:noFill/>
          </a:ln>
        </p:spPr>
        <p:txBody>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algn="ctr" eaLnBrk="0" fontAlgn="base" hangingPunct="0">
              <a:spcBef>
                <a:spcPct val="0"/>
              </a:spcBef>
              <a:spcAft>
                <a:spcPct val="0"/>
              </a:spcAft>
              <a:defRPr sz="4400">
                <a:solidFill>
                  <a:schemeClr val="tx2"/>
                </a:solidFill>
                <a:latin typeface="Arial" pitchFamily="34" charset="0"/>
              </a:defRPr>
            </a:lvl6pPr>
            <a:lvl7pPr marL="2971800" indent="-228600" algn="ctr" eaLnBrk="0" fontAlgn="base" hangingPunct="0">
              <a:spcBef>
                <a:spcPct val="0"/>
              </a:spcBef>
              <a:spcAft>
                <a:spcPct val="0"/>
              </a:spcAft>
              <a:defRPr sz="4400">
                <a:solidFill>
                  <a:schemeClr val="tx2"/>
                </a:solidFill>
                <a:latin typeface="Arial" pitchFamily="34" charset="0"/>
              </a:defRPr>
            </a:lvl7pPr>
            <a:lvl8pPr marL="3429000" indent="-228600" algn="ctr" eaLnBrk="0" fontAlgn="base" hangingPunct="0">
              <a:spcBef>
                <a:spcPct val="0"/>
              </a:spcBef>
              <a:spcAft>
                <a:spcPct val="0"/>
              </a:spcAft>
              <a:defRPr sz="4400">
                <a:solidFill>
                  <a:schemeClr val="tx2"/>
                </a:solidFill>
                <a:latin typeface="Arial" pitchFamily="34" charset="0"/>
              </a:defRPr>
            </a:lvl8pPr>
            <a:lvl9pPr marL="3886200" indent="-228600" algn="ctr" eaLnBrk="0" fontAlgn="base" hangingPunct="0">
              <a:spcBef>
                <a:spcPct val="0"/>
              </a:spcBef>
              <a:spcAft>
                <a:spcPct val="0"/>
              </a:spcAft>
              <a:defRPr sz="4400">
                <a:solidFill>
                  <a:schemeClr val="tx2"/>
                </a:solidFill>
                <a:latin typeface="Arial" pitchFamily="34" charset="0"/>
              </a:defRPr>
            </a:lvl9pPr>
          </a:lstStyle>
          <a:p>
            <a:pPr eaLnBrk="1" hangingPunct="1">
              <a:defRPr/>
            </a:pPr>
            <a:endParaRPr lang="en-US" altLang="en-US" sz="1800">
              <a:solidFill>
                <a:srgbClr val="BB0000"/>
              </a:solidFill>
            </a:endParaRPr>
          </a:p>
        </p:txBody>
      </p:sp>
      <p:sp>
        <p:nvSpPr>
          <p:cNvPr id="5" name="Slide Number Placeholder 44">
            <a:extLst>
              <a:ext uri="{FF2B5EF4-FFF2-40B4-BE49-F238E27FC236}">
                <a16:creationId xmlns:a16="http://schemas.microsoft.com/office/drawing/2014/main" id="{D1E5655F-C43C-E508-22C2-077865EFBCF9}"/>
              </a:ext>
            </a:extLst>
          </p:cNvPr>
          <p:cNvSpPr>
            <a:spLocks noGrp="1"/>
          </p:cNvSpPr>
          <p:nvPr>
            <p:ph type="sldNum" sz="quarter" idx="10"/>
          </p:nvPr>
        </p:nvSpPr>
        <p:spPr/>
        <p:txBody>
          <a:bodyPr/>
          <a:lstStyle>
            <a:lvl1pPr eaLnBrk="0" hangingPunct="0">
              <a:defRPr/>
            </a:lvl1pPr>
          </a:lstStyle>
          <a:p>
            <a:pPr>
              <a:defRPr/>
            </a:pPr>
            <a:fld id="{87F6B803-1935-BE43-98E8-5ED65D5B8581}" type="slidenum">
              <a:rPr lang="en-US" altLang="en-US"/>
              <a:pPr>
                <a:defRPr/>
              </a:pPr>
              <a:t>‹#›</a:t>
            </a:fld>
            <a:endParaRPr lang="en-US" altLang="en-US"/>
          </a:p>
        </p:txBody>
      </p:sp>
    </p:spTree>
    <p:extLst>
      <p:ext uri="{BB962C8B-B14F-4D97-AF65-F5344CB8AC3E}">
        <p14:creationId xmlns:p14="http://schemas.microsoft.com/office/powerpoint/2010/main" val="32109086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lank - No Leaves, No Logo">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F5A91220-6D81-02E3-FA6A-9C87B11BBC27}"/>
              </a:ext>
            </a:extLst>
          </p:cNvPr>
          <p:cNvSpPr>
            <a:spLocks noChangeArrowheads="1"/>
          </p:cNvSpPr>
          <p:nvPr userDrawn="1"/>
        </p:nvSpPr>
        <p:spPr bwMode="auto">
          <a:xfrm>
            <a:off x="-2117" y="1"/>
            <a:ext cx="12194117" cy="142875"/>
          </a:xfrm>
          <a:prstGeom prst="rect">
            <a:avLst/>
          </a:prstGeom>
          <a:solidFill>
            <a:schemeClr val="accent1"/>
          </a:solidFill>
          <a:ln>
            <a:noFill/>
          </a:ln>
        </p:spPr>
        <p:txBody>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algn="ctr" eaLnBrk="0" fontAlgn="base" hangingPunct="0">
              <a:spcBef>
                <a:spcPct val="0"/>
              </a:spcBef>
              <a:spcAft>
                <a:spcPct val="0"/>
              </a:spcAft>
              <a:defRPr sz="4400">
                <a:solidFill>
                  <a:schemeClr val="tx2"/>
                </a:solidFill>
                <a:latin typeface="Arial" pitchFamily="34" charset="0"/>
              </a:defRPr>
            </a:lvl6pPr>
            <a:lvl7pPr marL="2971800" indent="-228600" algn="ctr" eaLnBrk="0" fontAlgn="base" hangingPunct="0">
              <a:spcBef>
                <a:spcPct val="0"/>
              </a:spcBef>
              <a:spcAft>
                <a:spcPct val="0"/>
              </a:spcAft>
              <a:defRPr sz="4400">
                <a:solidFill>
                  <a:schemeClr val="tx2"/>
                </a:solidFill>
                <a:latin typeface="Arial" pitchFamily="34" charset="0"/>
              </a:defRPr>
            </a:lvl7pPr>
            <a:lvl8pPr marL="3429000" indent="-228600" algn="ctr" eaLnBrk="0" fontAlgn="base" hangingPunct="0">
              <a:spcBef>
                <a:spcPct val="0"/>
              </a:spcBef>
              <a:spcAft>
                <a:spcPct val="0"/>
              </a:spcAft>
              <a:defRPr sz="4400">
                <a:solidFill>
                  <a:schemeClr val="tx2"/>
                </a:solidFill>
                <a:latin typeface="Arial" pitchFamily="34" charset="0"/>
              </a:defRPr>
            </a:lvl8pPr>
            <a:lvl9pPr marL="3886200" indent="-228600" algn="ctr" eaLnBrk="0" fontAlgn="base" hangingPunct="0">
              <a:spcBef>
                <a:spcPct val="0"/>
              </a:spcBef>
              <a:spcAft>
                <a:spcPct val="0"/>
              </a:spcAft>
              <a:defRPr sz="4400">
                <a:solidFill>
                  <a:schemeClr val="tx2"/>
                </a:solidFill>
                <a:latin typeface="Arial" pitchFamily="34" charset="0"/>
              </a:defRPr>
            </a:lvl9pPr>
          </a:lstStyle>
          <a:p>
            <a:pPr eaLnBrk="1" hangingPunct="1">
              <a:defRPr/>
            </a:pPr>
            <a:endParaRPr lang="en-US" altLang="en-US" sz="1800">
              <a:solidFill>
                <a:srgbClr val="BB0000"/>
              </a:solidFill>
            </a:endParaRPr>
          </a:p>
        </p:txBody>
      </p:sp>
      <p:sp>
        <p:nvSpPr>
          <p:cNvPr id="3" name="Rectangle 8">
            <a:extLst>
              <a:ext uri="{FF2B5EF4-FFF2-40B4-BE49-F238E27FC236}">
                <a16:creationId xmlns:a16="http://schemas.microsoft.com/office/drawing/2014/main" id="{144E41C5-2D33-177F-2991-C319436E9F03}"/>
              </a:ext>
            </a:extLst>
          </p:cNvPr>
          <p:cNvSpPr>
            <a:spLocks noChangeArrowheads="1"/>
          </p:cNvSpPr>
          <p:nvPr userDrawn="1"/>
        </p:nvSpPr>
        <p:spPr bwMode="auto">
          <a:xfrm>
            <a:off x="-2117" y="6716714"/>
            <a:ext cx="12194117" cy="142875"/>
          </a:xfrm>
          <a:prstGeom prst="rect">
            <a:avLst/>
          </a:prstGeom>
          <a:solidFill>
            <a:schemeClr val="accent1"/>
          </a:solidFill>
          <a:ln>
            <a:noFill/>
          </a:ln>
        </p:spPr>
        <p:txBody>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algn="ctr" eaLnBrk="0" fontAlgn="base" hangingPunct="0">
              <a:spcBef>
                <a:spcPct val="0"/>
              </a:spcBef>
              <a:spcAft>
                <a:spcPct val="0"/>
              </a:spcAft>
              <a:defRPr sz="4400">
                <a:solidFill>
                  <a:schemeClr val="tx2"/>
                </a:solidFill>
                <a:latin typeface="Arial" pitchFamily="34" charset="0"/>
              </a:defRPr>
            </a:lvl6pPr>
            <a:lvl7pPr marL="2971800" indent="-228600" algn="ctr" eaLnBrk="0" fontAlgn="base" hangingPunct="0">
              <a:spcBef>
                <a:spcPct val="0"/>
              </a:spcBef>
              <a:spcAft>
                <a:spcPct val="0"/>
              </a:spcAft>
              <a:defRPr sz="4400">
                <a:solidFill>
                  <a:schemeClr val="tx2"/>
                </a:solidFill>
                <a:latin typeface="Arial" pitchFamily="34" charset="0"/>
              </a:defRPr>
            </a:lvl7pPr>
            <a:lvl8pPr marL="3429000" indent="-228600" algn="ctr" eaLnBrk="0" fontAlgn="base" hangingPunct="0">
              <a:spcBef>
                <a:spcPct val="0"/>
              </a:spcBef>
              <a:spcAft>
                <a:spcPct val="0"/>
              </a:spcAft>
              <a:defRPr sz="4400">
                <a:solidFill>
                  <a:schemeClr val="tx2"/>
                </a:solidFill>
                <a:latin typeface="Arial" pitchFamily="34" charset="0"/>
              </a:defRPr>
            </a:lvl8pPr>
            <a:lvl9pPr marL="3886200" indent="-228600" algn="ctr" eaLnBrk="0" fontAlgn="base" hangingPunct="0">
              <a:spcBef>
                <a:spcPct val="0"/>
              </a:spcBef>
              <a:spcAft>
                <a:spcPct val="0"/>
              </a:spcAft>
              <a:defRPr sz="4400">
                <a:solidFill>
                  <a:schemeClr val="tx2"/>
                </a:solidFill>
                <a:latin typeface="Arial" pitchFamily="34" charset="0"/>
              </a:defRPr>
            </a:lvl9pPr>
          </a:lstStyle>
          <a:p>
            <a:pPr eaLnBrk="1" hangingPunct="1">
              <a:defRPr/>
            </a:pPr>
            <a:endParaRPr lang="en-US" altLang="en-US" sz="1800">
              <a:solidFill>
                <a:srgbClr val="BB0000"/>
              </a:solidFill>
            </a:endParaRPr>
          </a:p>
        </p:txBody>
      </p:sp>
      <p:sp>
        <p:nvSpPr>
          <p:cNvPr id="4" name="Slide Number Placeholder 44">
            <a:extLst>
              <a:ext uri="{FF2B5EF4-FFF2-40B4-BE49-F238E27FC236}">
                <a16:creationId xmlns:a16="http://schemas.microsoft.com/office/drawing/2014/main" id="{B04284D5-D0D4-B505-B043-8698E1532154}"/>
              </a:ext>
            </a:extLst>
          </p:cNvPr>
          <p:cNvSpPr>
            <a:spLocks noGrp="1"/>
          </p:cNvSpPr>
          <p:nvPr>
            <p:ph type="sldNum" sz="quarter" idx="10"/>
          </p:nvPr>
        </p:nvSpPr>
        <p:spPr/>
        <p:txBody>
          <a:bodyPr/>
          <a:lstStyle>
            <a:lvl1pPr eaLnBrk="0" hangingPunct="0">
              <a:defRPr/>
            </a:lvl1pPr>
          </a:lstStyle>
          <a:p>
            <a:pPr>
              <a:defRPr/>
            </a:pPr>
            <a:fld id="{A747DF83-EA40-E848-9E70-C5C2862B6148}" type="slidenum">
              <a:rPr lang="en-US" altLang="en-US"/>
              <a:pPr>
                <a:defRPr/>
              </a:pPr>
              <a:t>‹#›</a:t>
            </a:fld>
            <a:endParaRPr lang="en-US" altLang="en-US"/>
          </a:p>
        </p:txBody>
      </p:sp>
    </p:spTree>
    <p:extLst>
      <p:ext uri="{BB962C8B-B14F-4D97-AF65-F5344CB8AC3E}">
        <p14:creationId xmlns:p14="http://schemas.microsoft.com/office/powerpoint/2010/main" val="3464937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ed Box Title">
    <p:spTree>
      <p:nvGrpSpPr>
        <p:cNvPr id="1" name=""/>
        <p:cNvGrpSpPr/>
        <p:nvPr/>
      </p:nvGrpSpPr>
      <p:grpSpPr>
        <a:xfrm>
          <a:off x="0" y="0"/>
          <a:ext cx="0" cy="0"/>
          <a:chOff x="0" y="0"/>
          <a:chExt cx="0" cy="0"/>
        </a:xfrm>
      </p:grpSpPr>
      <p:sp>
        <p:nvSpPr>
          <p:cNvPr id="14" name="Text Placeholder 13"/>
          <p:cNvSpPr>
            <a:spLocks noGrp="1"/>
          </p:cNvSpPr>
          <p:nvPr>
            <p:ph type="body" sz="quarter" idx="11"/>
          </p:nvPr>
        </p:nvSpPr>
        <p:spPr>
          <a:xfrm>
            <a:off x="5029202" y="869952"/>
            <a:ext cx="6587065" cy="4721225"/>
          </a:xfrm>
          <a:prstGeom prst="rect">
            <a:avLst/>
          </a:prstGeom>
        </p:spPr>
        <p:txBody>
          <a:bodyPr/>
          <a:lstStyle>
            <a:lvl1pPr>
              <a:spcBef>
                <a:spcPts val="1800"/>
              </a:spcBef>
              <a:defRPr sz="2400"/>
            </a:lvl1pPr>
            <a:lvl2pPr>
              <a:spcBef>
                <a:spcPts val="600"/>
              </a:spcBef>
              <a:defRPr sz="2400"/>
            </a:lvl2pPr>
            <a:lvl3pPr>
              <a:spcBef>
                <a:spcPts val="600"/>
              </a:spcBef>
              <a:defRPr sz="22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43"/>
          <p:cNvSpPr>
            <a:spLocks noGrp="1"/>
          </p:cNvSpPr>
          <p:nvPr>
            <p:ph type="title"/>
          </p:nvPr>
        </p:nvSpPr>
        <p:spPr>
          <a:xfrm>
            <a:off x="571500" y="732528"/>
            <a:ext cx="4241800" cy="1734219"/>
          </a:xfrm>
          <a:prstGeom prst="rect">
            <a:avLst/>
          </a:prstGeom>
          <a:solidFill>
            <a:schemeClr val="accent1"/>
          </a:solidFill>
          <a:ln w="9525">
            <a:noFill/>
            <a:miter lim="800000"/>
            <a:headEnd/>
            <a:tailEnd/>
          </a:ln>
        </p:spPr>
        <p:txBody>
          <a:bodyPr tIns="91440" bIns="91440" anchor="t">
            <a:noAutofit/>
          </a:bodyPr>
          <a:lstStyle>
            <a:lvl1pPr marL="0" algn="r" defTabSz="914400" rtl="0" eaLnBrk="1" latinLnBrk="0" hangingPunct="1">
              <a:lnSpc>
                <a:spcPct val="85000"/>
              </a:lnSpc>
              <a:defRPr lang="en-US" sz="3400" b="1" kern="1200" dirty="0">
                <a:ln w="3175" cmpd="sng">
                  <a:noFill/>
                  <a:prstDash val="solid"/>
                </a:ln>
                <a:solidFill>
                  <a:schemeClr val="bg1"/>
                </a:solidFill>
                <a:effectLst/>
                <a:latin typeface="+mn-lt"/>
                <a:ea typeface="+mn-ea"/>
                <a:cs typeface="+mn-cs"/>
              </a:defRPr>
            </a:lvl1pPr>
          </a:lstStyle>
          <a:p>
            <a:r>
              <a:rPr lang="en-US" dirty="0"/>
              <a:t>Click to edit Master title style</a:t>
            </a:r>
          </a:p>
        </p:txBody>
      </p:sp>
      <p:sp>
        <p:nvSpPr>
          <p:cNvPr id="2" name="Slide Number Placeholder 44">
            <a:extLst>
              <a:ext uri="{FF2B5EF4-FFF2-40B4-BE49-F238E27FC236}">
                <a16:creationId xmlns:a16="http://schemas.microsoft.com/office/drawing/2014/main" id="{622A9406-F8E9-846F-41B4-67A05660DD4A}"/>
              </a:ext>
            </a:extLst>
          </p:cNvPr>
          <p:cNvSpPr>
            <a:spLocks noGrp="1"/>
          </p:cNvSpPr>
          <p:nvPr>
            <p:ph type="sldNum" sz="quarter" idx="12"/>
          </p:nvPr>
        </p:nvSpPr>
        <p:spPr/>
        <p:txBody>
          <a:bodyPr/>
          <a:lstStyle>
            <a:lvl1pPr eaLnBrk="0" hangingPunct="0">
              <a:defRPr/>
            </a:lvl1pPr>
          </a:lstStyle>
          <a:p>
            <a:pPr>
              <a:defRPr/>
            </a:pPr>
            <a:fld id="{B0F03FDC-05A7-6941-93F5-621D581B56EA}" type="slidenum">
              <a:rPr lang="en-US" altLang="en-US"/>
              <a:pPr>
                <a:defRPr/>
              </a:pPr>
              <a:t>‹#›</a:t>
            </a:fld>
            <a:endParaRPr lang="en-US" altLang="en-US"/>
          </a:p>
        </p:txBody>
      </p:sp>
    </p:spTree>
    <p:extLst>
      <p:ext uri="{BB962C8B-B14F-4D97-AF65-F5344CB8AC3E}">
        <p14:creationId xmlns:p14="http://schemas.microsoft.com/office/powerpoint/2010/main" val="2761188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64516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2"/>
          </a:xfrm>
          <a:prstGeom prst="rect">
            <a:avLst/>
          </a:prstGeom>
        </p:spPr>
        <p:txBody>
          <a:bodyPr lIns="91340" tIns="45672" rIns="91340" bIns="45672" anchor="b"/>
          <a:lstStyle>
            <a:lvl1pPr marL="0" indent="0">
              <a:buNone/>
              <a:defRPr sz="2400" b="1"/>
            </a:lvl1pPr>
            <a:lvl2pPr marL="456725" indent="0">
              <a:buNone/>
              <a:defRPr sz="2000" b="1"/>
            </a:lvl2pPr>
            <a:lvl3pPr marL="913453" indent="0">
              <a:buNone/>
              <a:defRPr sz="1800" b="1"/>
            </a:lvl3pPr>
            <a:lvl4pPr marL="1370180" indent="0">
              <a:buNone/>
              <a:defRPr sz="1600" b="1"/>
            </a:lvl4pPr>
            <a:lvl5pPr marL="1826905" indent="0">
              <a:buNone/>
              <a:defRPr sz="1600" b="1"/>
            </a:lvl5pPr>
            <a:lvl6pPr marL="2283632" indent="0">
              <a:buNone/>
              <a:defRPr sz="1600" b="1"/>
            </a:lvl6pPr>
            <a:lvl7pPr marL="2740358" indent="0">
              <a:buNone/>
              <a:defRPr sz="1600" b="1"/>
            </a:lvl7pPr>
            <a:lvl8pPr marL="3197080" indent="0">
              <a:buNone/>
              <a:defRPr sz="1600" b="1"/>
            </a:lvl8pPr>
            <a:lvl9pPr marL="36538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lIns="91340" tIns="45672" rIns="91340" bIns="4567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2"/>
          </a:xfrm>
          <a:prstGeom prst="rect">
            <a:avLst/>
          </a:prstGeom>
        </p:spPr>
        <p:txBody>
          <a:bodyPr lIns="91340" tIns="45672" rIns="91340" bIns="45672" anchor="b"/>
          <a:lstStyle>
            <a:lvl1pPr marL="0" indent="0">
              <a:buNone/>
              <a:defRPr sz="2400" b="1"/>
            </a:lvl1pPr>
            <a:lvl2pPr marL="456725" indent="0">
              <a:buNone/>
              <a:defRPr sz="2000" b="1"/>
            </a:lvl2pPr>
            <a:lvl3pPr marL="913453" indent="0">
              <a:buNone/>
              <a:defRPr sz="1800" b="1"/>
            </a:lvl3pPr>
            <a:lvl4pPr marL="1370180" indent="0">
              <a:buNone/>
              <a:defRPr sz="1600" b="1"/>
            </a:lvl4pPr>
            <a:lvl5pPr marL="1826905" indent="0">
              <a:buNone/>
              <a:defRPr sz="1600" b="1"/>
            </a:lvl5pPr>
            <a:lvl6pPr marL="2283632" indent="0">
              <a:buNone/>
              <a:defRPr sz="1600" b="1"/>
            </a:lvl6pPr>
            <a:lvl7pPr marL="2740358" indent="0">
              <a:buNone/>
              <a:defRPr sz="1600" b="1"/>
            </a:lvl7pPr>
            <a:lvl8pPr marL="3197080" indent="0">
              <a:buNone/>
              <a:defRPr sz="1600" b="1"/>
            </a:lvl8pPr>
            <a:lvl9pPr marL="36538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lIns="91340" tIns="45672" rIns="91340" bIns="4567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381213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alf Content, Photo Right">
    <p:spTree>
      <p:nvGrpSpPr>
        <p:cNvPr id="1" name=""/>
        <p:cNvGrpSpPr/>
        <p:nvPr/>
      </p:nvGrpSpPr>
      <p:grpSpPr>
        <a:xfrm>
          <a:off x="0" y="0"/>
          <a:ext cx="0" cy="0"/>
          <a:chOff x="0" y="0"/>
          <a:chExt cx="0" cy="0"/>
        </a:xfrm>
      </p:grpSpPr>
      <p:sp>
        <p:nvSpPr>
          <p:cNvPr id="8" name="Title Placeholder 43"/>
          <p:cNvSpPr>
            <a:spLocks noGrp="1"/>
          </p:cNvSpPr>
          <p:nvPr>
            <p:ph type="title"/>
          </p:nvPr>
        </p:nvSpPr>
        <p:spPr>
          <a:xfrm>
            <a:off x="609601" y="258283"/>
            <a:ext cx="5302103" cy="831682"/>
          </a:xfrm>
          <a:prstGeom prst="rect">
            <a:avLst/>
          </a:prstGeom>
        </p:spPr>
        <p:txBody>
          <a:bodyPr rtlCol="0" anchor="t">
            <a:normAutofit/>
          </a:bodyPr>
          <a:lstStyle/>
          <a:p>
            <a:r>
              <a:rPr lang="en-US" dirty="0"/>
              <a:t>Click to edit Master title style</a:t>
            </a:r>
          </a:p>
        </p:txBody>
      </p:sp>
      <p:sp>
        <p:nvSpPr>
          <p:cNvPr id="14" name="Text Placeholder 13"/>
          <p:cNvSpPr>
            <a:spLocks noGrp="1"/>
          </p:cNvSpPr>
          <p:nvPr>
            <p:ph type="body" sz="quarter" idx="11"/>
          </p:nvPr>
        </p:nvSpPr>
        <p:spPr>
          <a:xfrm>
            <a:off x="641351" y="1258214"/>
            <a:ext cx="5265349" cy="5179162"/>
          </a:xfrm>
          <a:prstGeom prst="rect">
            <a:avLst/>
          </a:prstGeom>
        </p:spPr>
        <p:txBody>
          <a:bodyPr/>
          <a:lstStyle>
            <a:lvl1pPr>
              <a:spcBef>
                <a:spcPts val="1800"/>
              </a:spcBef>
              <a:defRPr sz="2600"/>
            </a:lvl1pPr>
            <a:lvl2pPr>
              <a:spcBef>
                <a:spcPts val="600"/>
              </a:spcBef>
              <a:defRPr sz="2400"/>
            </a:lvl2pPr>
            <a:lvl3pPr>
              <a:spcBef>
                <a:spcPts val="600"/>
              </a:spcBef>
              <a:defRPr sz="22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44">
            <a:extLst>
              <a:ext uri="{FF2B5EF4-FFF2-40B4-BE49-F238E27FC236}">
                <a16:creationId xmlns:a16="http://schemas.microsoft.com/office/drawing/2014/main" id="{913CFE77-147B-5AC6-F51A-46DCAC1DD00C}"/>
              </a:ext>
            </a:extLst>
          </p:cNvPr>
          <p:cNvSpPr>
            <a:spLocks noGrp="1"/>
          </p:cNvSpPr>
          <p:nvPr>
            <p:ph type="sldNum" sz="quarter" idx="12"/>
          </p:nvPr>
        </p:nvSpPr>
        <p:spPr/>
        <p:txBody>
          <a:bodyPr/>
          <a:lstStyle>
            <a:lvl1pPr eaLnBrk="0" hangingPunct="0">
              <a:defRPr/>
            </a:lvl1pPr>
          </a:lstStyle>
          <a:p>
            <a:pPr>
              <a:defRPr/>
            </a:pPr>
            <a:fld id="{5BCA7E7C-9154-BA48-828D-D6ECEEFF680C}" type="slidenum">
              <a:rPr lang="en-US" altLang="en-US"/>
              <a:pPr>
                <a:defRPr/>
              </a:pPr>
              <a:t>‹#›</a:t>
            </a:fld>
            <a:endParaRPr lang="en-US" altLang="en-US"/>
          </a:p>
        </p:txBody>
      </p:sp>
    </p:spTree>
    <p:extLst>
      <p:ext uri="{BB962C8B-B14F-4D97-AF65-F5344CB8AC3E}">
        <p14:creationId xmlns:p14="http://schemas.microsoft.com/office/powerpoint/2010/main" val="21936788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alf Content, Photo Left">
    <p:spTree>
      <p:nvGrpSpPr>
        <p:cNvPr id="1" name=""/>
        <p:cNvGrpSpPr/>
        <p:nvPr/>
      </p:nvGrpSpPr>
      <p:grpSpPr>
        <a:xfrm>
          <a:off x="0" y="0"/>
          <a:ext cx="0" cy="0"/>
          <a:chOff x="0" y="0"/>
          <a:chExt cx="0" cy="0"/>
        </a:xfrm>
      </p:grpSpPr>
      <p:sp>
        <p:nvSpPr>
          <p:cNvPr id="8" name="Title Placeholder 43"/>
          <p:cNvSpPr>
            <a:spLocks noGrp="1"/>
          </p:cNvSpPr>
          <p:nvPr>
            <p:ph type="title"/>
          </p:nvPr>
        </p:nvSpPr>
        <p:spPr>
          <a:xfrm>
            <a:off x="6521765" y="258283"/>
            <a:ext cx="5280083" cy="831682"/>
          </a:xfrm>
          <a:prstGeom prst="rect">
            <a:avLst/>
          </a:prstGeom>
        </p:spPr>
        <p:txBody>
          <a:bodyPr rtlCol="0" anchor="t">
            <a:normAutofit/>
          </a:bodyPr>
          <a:lstStyle/>
          <a:p>
            <a:r>
              <a:rPr lang="en-US" dirty="0"/>
              <a:t>Click to edit Master title style</a:t>
            </a:r>
          </a:p>
        </p:txBody>
      </p:sp>
      <p:sp>
        <p:nvSpPr>
          <p:cNvPr id="14" name="Text Placeholder 13"/>
          <p:cNvSpPr>
            <a:spLocks noGrp="1"/>
          </p:cNvSpPr>
          <p:nvPr>
            <p:ph type="body" sz="quarter" idx="11"/>
          </p:nvPr>
        </p:nvSpPr>
        <p:spPr>
          <a:xfrm>
            <a:off x="6549669" y="1241990"/>
            <a:ext cx="5243481" cy="4935526"/>
          </a:xfrm>
          <a:prstGeom prst="rect">
            <a:avLst/>
          </a:prstGeom>
        </p:spPr>
        <p:txBody>
          <a:bodyPr/>
          <a:lstStyle>
            <a:lvl1pPr>
              <a:spcBef>
                <a:spcPts val="1800"/>
              </a:spcBef>
              <a:defRPr sz="2600"/>
            </a:lvl1pPr>
            <a:lvl2pPr>
              <a:spcBef>
                <a:spcPts val="600"/>
              </a:spcBef>
              <a:defRPr sz="2400"/>
            </a:lvl2pPr>
            <a:lvl3pPr>
              <a:spcBef>
                <a:spcPts val="600"/>
              </a:spcBef>
              <a:defRPr sz="22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44">
            <a:extLst>
              <a:ext uri="{FF2B5EF4-FFF2-40B4-BE49-F238E27FC236}">
                <a16:creationId xmlns:a16="http://schemas.microsoft.com/office/drawing/2014/main" id="{5877D9CD-679A-87C6-1DA1-31B1D3FAEC34}"/>
              </a:ext>
            </a:extLst>
          </p:cNvPr>
          <p:cNvSpPr>
            <a:spLocks noGrp="1"/>
          </p:cNvSpPr>
          <p:nvPr>
            <p:ph type="sldNum" sz="quarter" idx="12"/>
          </p:nvPr>
        </p:nvSpPr>
        <p:spPr/>
        <p:txBody>
          <a:bodyPr/>
          <a:lstStyle>
            <a:lvl1pPr eaLnBrk="0" hangingPunct="0">
              <a:defRPr/>
            </a:lvl1pPr>
          </a:lstStyle>
          <a:p>
            <a:pPr>
              <a:defRPr/>
            </a:pPr>
            <a:fld id="{80F01358-AB1B-9644-82F1-8334D0237A9E}" type="slidenum">
              <a:rPr lang="en-US" altLang="en-US"/>
              <a:pPr>
                <a:defRPr/>
              </a:pPr>
              <a:t>‹#›</a:t>
            </a:fld>
            <a:endParaRPr lang="en-US" altLang="en-US"/>
          </a:p>
        </p:txBody>
      </p:sp>
    </p:spTree>
    <p:extLst>
      <p:ext uri="{BB962C8B-B14F-4D97-AF65-F5344CB8AC3E}">
        <p14:creationId xmlns:p14="http://schemas.microsoft.com/office/powerpoint/2010/main" val="4794714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alf Content, Photo Top">
    <p:spTree>
      <p:nvGrpSpPr>
        <p:cNvPr id="1" name=""/>
        <p:cNvGrpSpPr/>
        <p:nvPr/>
      </p:nvGrpSpPr>
      <p:grpSpPr>
        <a:xfrm>
          <a:off x="0" y="0"/>
          <a:ext cx="0" cy="0"/>
          <a:chOff x="0" y="0"/>
          <a:chExt cx="0" cy="0"/>
        </a:xfrm>
      </p:grpSpPr>
      <p:sp>
        <p:nvSpPr>
          <p:cNvPr id="8" name="Title Placeholder 43"/>
          <p:cNvSpPr>
            <a:spLocks noGrp="1"/>
          </p:cNvSpPr>
          <p:nvPr>
            <p:ph type="title"/>
          </p:nvPr>
        </p:nvSpPr>
        <p:spPr>
          <a:xfrm>
            <a:off x="609600" y="4149969"/>
            <a:ext cx="3685736" cy="1740468"/>
          </a:xfrm>
          <a:prstGeom prst="rect">
            <a:avLst/>
          </a:prstGeom>
        </p:spPr>
        <p:txBody>
          <a:bodyPr rtlCol="0" anchor="t">
            <a:normAutofit/>
          </a:bodyPr>
          <a:lstStyle/>
          <a:p>
            <a:r>
              <a:rPr lang="en-US" dirty="0"/>
              <a:t>Click to edit Master title style</a:t>
            </a:r>
          </a:p>
        </p:txBody>
      </p:sp>
      <p:sp>
        <p:nvSpPr>
          <p:cNvPr id="14" name="Text Placeholder 13"/>
          <p:cNvSpPr>
            <a:spLocks noGrp="1"/>
          </p:cNvSpPr>
          <p:nvPr>
            <p:ph type="body" sz="quarter" idx="11"/>
          </p:nvPr>
        </p:nvSpPr>
        <p:spPr>
          <a:xfrm>
            <a:off x="4557933" y="4149971"/>
            <a:ext cx="7058335" cy="2195543"/>
          </a:xfrm>
          <a:prstGeom prst="rect">
            <a:avLst/>
          </a:prstGeom>
        </p:spPr>
        <p:txBody>
          <a:bodyPr/>
          <a:lstStyle>
            <a:lvl1pPr>
              <a:spcBef>
                <a:spcPts val="1800"/>
              </a:spcBef>
              <a:defRPr sz="2600"/>
            </a:lvl1pPr>
            <a:lvl2pPr>
              <a:spcBef>
                <a:spcPts val="600"/>
              </a:spcBef>
              <a:defRPr sz="2400"/>
            </a:lvl2pPr>
            <a:lvl3pPr>
              <a:spcBef>
                <a:spcPts val="600"/>
              </a:spcBef>
              <a:defRPr sz="22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44">
            <a:extLst>
              <a:ext uri="{FF2B5EF4-FFF2-40B4-BE49-F238E27FC236}">
                <a16:creationId xmlns:a16="http://schemas.microsoft.com/office/drawing/2014/main" id="{784F5D14-E6D2-CCD1-7796-556A0280B5F6}"/>
              </a:ext>
            </a:extLst>
          </p:cNvPr>
          <p:cNvSpPr>
            <a:spLocks noGrp="1"/>
          </p:cNvSpPr>
          <p:nvPr>
            <p:ph type="sldNum" sz="quarter" idx="12"/>
          </p:nvPr>
        </p:nvSpPr>
        <p:spPr/>
        <p:txBody>
          <a:bodyPr/>
          <a:lstStyle>
            <a:lvl1pPr eaLnBrk="0" hangingPunct="0">
              <a:defRPr/>
            </a:lvl1pPr>
          </a:lstStyle>
          <a:p>
            <a:pPr>
              <a:defRPr/>
            </a:pPr>
            <a:fld id="{76A6E5C1-09EE-EA4D-B6E6-7A6A9B57146C}" type="slidenum">
              <a:rPr lang="en-US" altLang="en-US"/>
              <a:pPr>
                <a:defRPr/>
              </a:pPr>
              <a:t>‹#›</a:t>
            </a:fld>
            <a:endParaRPr lang="en-US" altLang="en-US"/>
          </a:p>
        </p:txBody>
      </p:sp>
    </p:spTree>
    <p:extLst>
      <p:ext uri="{BB962C8B-B14F-4D97-AF65-F5344CB8AC3E}">
        <p14:creationId xmlns:p14="http://schemas.microsoft.com/office/powerpoint/2010/main" val="14755907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63D61-94D4-E343-BE88-B3E4548909A1}"/>
              </a:ext>
            </a:extLst>
          </p:cNvPr>
          <p:cNvSpPr>
            <a:spLocks noGrp="1"/>
          </p:cNvSpPr>
          <p:nvPr>
            <p:ph type="ctrTitle"/>
          </p:nvPr>
        </p:nvSpPr>
        <p:spPr>
          <a:xfrm>
            <a:off x="1524000" y="1122363"/>
            <a:ext cx="9144000" cy="2387600"/>
          </a:xfrm>
        </p:spPr>
        <p:txBody>
          <a:bodyPr anchor="b">
            <a:normAutofit/>
          </a:bodyPr>
          <a:lstStyle>
            <a:lvl1pPr algn="ctr">
              <a:defRPr sz="27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78C05FC-CC5F-5D4C-9E9A-698A83353E5E}"/>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B156B6E-AEE5-6E4E-BD3B-4C7BC739DF5A}"/>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BE38AE82-94BF-4443-BC64-544F7129EE7E}"/>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5FC9314D-2F7E-3849-9FC4-955718496753}"/>
              </a:ext>
            </a:extLst>
          </p:cNvPr>
          <p:cNvSpPr>
            <a:spLocks noGrp="1"/>
          </p:cNvSpPr>
          <p:nvPr>
            <p:ph type="sldNum" sz="quarter" idx="12"/>
          </p:nvPr>
        </p:nvSpPr>
        <p:spPr/>
        <p:txBody>
          <a:bodyPr/>
          <a:lstStyle/>
          <a:p>
            <a:pPr>
              <a:defRPr/>
            </a:pPr>
            <a:fld id="{0188791A-95C5-2E4B-9897-92458EBC5329}" type="slidenum">
              <a:rPr lang="en-US" altLang="en-US" smtClean="0"/>
              <a:pPr>
                <a:defRPr/>
              </a:pPr>
              <a:t>‹#›</a:t>
            </a:fld>
            <a:endParaRPr lang="en-US" altLang="en-US"/>
          </a:p>
        </p:txBody>
      </p:sp>
    </p:spTree>
    <p:extLst>
      <p:ext uri="{BB962C8B-B14F-4D97-AF65-F5344CB8AC3E}">
        <p14:creationId xmlns:p14="http://schemas.microsoft.com/office/powerpoint/2010/main" val="16783745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0CA13-0818-B34A-9699-E95C2469E88F}"/>
              </a:ext>
            </a:extLst>
          </p:cNvPr>
          <p:cNvSpPr>
            <a:spLocks noGrp="1"/>
          </p:cNvSpPr>
          <p:nvPr>
            <p:ph type="title"/>
          </p:nvPr>
        </p:nvSpPr>
        <p:spPr>
          <a:xfrm>
            <a:off x="838200" y="732339"/>
            <a:ext cx="10515600" cy="752475"/>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858040E-9F0F-2243-81D4-D8BAD86B4984}"/>
              </a:ext>
            </a:extLst>
          </p:cNvPr>
          <p:cNvSpPr>
            <a:spLocks noGrp="1"/>
          </p:cNvSpPr>
          <p:nvPr>
            <p:ph idx="1"/>
          </p:nvPr>
        </p:nvSpPr>
        <p:spPr/>
        <p:txBody>
          <a:bodyPr/>
          <a:lstStyle>
            <a:lvl1pPr>
              <a:buClr>
                <a:srgbClr val="990001"/>
              </a:buClr>
              <a:defRPr/>
            </a:lvl1pPr>
            <a:lvl2pPr>
              <a:buClr>
                <a:srgbClr val="990001"/>
              </a:buClr>
              <a:defRPr/>
            </a:lvl2pPr>
            <a:lvl3pPr>
              <a:buClr>
                <a:srgbClr val="990001"/>
              </a:buClr>
              <a:defRPr/>
            </a:lvl3pPr>
            <a:lvl4pPr>
              <a:buClr>
                <a:srgbClr val="990001"/>
              </a:buClr>
              <a:defRPr/>
            </a:lvl4pPr>
            <a:lvl5pPr>
              <a:buClr>
                <a:srgbClr val="99000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FFB33A2-1224-4A40-932A-C1843BC71BB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DA7E76C9-3A73-9040-9214-ED3ADC3B7061}"/>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AFB9FB5-4BC7-1846-86D0-3116D266802F}"/>
              </a:ext>
            </a:extLst>
          </p:cNvPr>
          <p:cNvSpPr>
            <a:spLocks noGrp="1"/>
          </p:cNvSpPr>
          <p:nvPr>
            <p:ph type="sldNum" sz="quarter" idx="12"/>
          </p:nvPr>
        </p:nvSpPr>
        <p:spPr/>
        <p:txBody>
          <a:bodyPr/>
          <a:lstStyle/>
          <a:p>
            <a:pPr>
              <a:defRPr/>
            </a:pPr>
            <a:fld id="{549434A5-BFBC-1744-9FAE-BD6D7A862792}" type="slidenum">
              <a:rPr lang="en-US" altLang="en-US" smtClean="0"/>
              <a:pPr>
                <a:defRPr/>
              </a:pPr>
              <a:t>‹#›</a:t>
            </a:fld>
            <a:endParaRPr lang="en-US" altLang="en-US"/>
          </a:p>
        </p:txBody>
      </p:sp>
    </p:spTree>
    <p:extLst>
      <p:ext uri="{BB962C8B-B14F-4D97-AF65-F5344CB8AC3E}">
        <p14:creationId xmlns:p14="http://schemas.microsoft.com/office/powerpoint/2010/main" val="8412501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C8BF15-34D9-0587-CC7C-B8BC296E0548}"/>
              </a:ext>
            </a:extLst>
          </p:cNvPr>
          <p:cNvSpPr/>
          <p:nvPr/>
        </p:nvSpPr>
        <p:spPr>
          <a:xfrm>
            <a:off x="0" y="406401"/>
            <a:ext cx="6096000" cy="5970202"/>
          </a:xfrm>
          <a:prstGeom prst="rect">
            <a:avLst/>
          </a:prstGeom>
          <a:solidFill>
            <a:srgbClr val="7A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95314478-4779-1B4F-805B-9062B5FF57F9}"/>
              </a:ext>
            </a:extLst>
          </p:cNvPr>
          <p:cNvSpPr>
            <a:spLocks noGrp="1"/>
          </p:cNvSpPr>
          <p:nvPr>
            <p:ph type="title"/>
          </p:nvPr>
        </p:nvSpPr>
        <p:spPr>
          <a:xfrm>
            <a:off x="467361" y="873760"/>
            <a:ext cx="5090160" cy="4785360"/>
          </a:xfrm>
          <a:noFill/>
        </p:spPr>
        <p:txBody>
          <a:bodyPr anchor="ctr">
            <a:normAutofit/>
          </a:bodyPr>
          <a:lstStyle>
            <a:lvl1pPr algn="r">
              <a:defRPr sz="3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13A229F-AD87-964D-B3FC-A43C3DBF16FE}"/>
              </a:ext>
            </a:extLst>
          </p:cNvPr>
          <p:cNvSpPr>
            <a:spLocks noGrp="1"/>
          </p:cNvSpPr>
          <p:nvPr>
            <p:ph type="body" idx="1"/>
          </p:nvPr>
        </p:nvSpPr>
        <p:spPr>
          <a:xfrm>
            <a:off x="6776720" y="1330961"/>
            <a:ext cx="4570731" cy="4043680"/>
          </a:xfrm>
        </p:spPr>
        <p:txBody>
          <a:bodyPr anchor="ct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54B820-2ED0-0A47-ADB6-3A8CE950313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19D9A6C-323E-1445-B684-C44F3C932BE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07762D77-2001-1147-A342-5203F287693C}"/>
              </a:ext>
            </a:extLst>
          </p:cNvPr>
          <p:cNvSpPr>
            <a:spLocks noGrp="1"/>
          </p:cNvSpPr>
          <p:nvPr>
            <p:ph type="sldNum" sz="quarter" idx="12"/>
          </p:nvPr>
        </p:nvSpPr>
        <p:spPr/>
        <p:txBody>
          <a:bodyPr/>
          <a:lstStyle/>
          <a:p>
            <a:pPr>
              <a:defRPr/>
            </a:pPr>
            <a:fld id="{58106D66-778D-C94E-BF7B-64B2198328F8}" type="slidenum">
              <a:rPr lang="en-US" altLang="en-US" smtClean="0"/>
              <a:pPr>
                <a:defRPr/>
              </a:pPr>
              <a:t>‹#›</a:t>
            </a:fld>
            <a:endParaRPr lang="en-US" altLang="en-US"/>
          </a:p>
        </p:txBody>
      </p:sp>
    </p:spTree>
    <p:extLst>
      <p:ext uri="{BB962C8B-B14F-4D97-AF65-F5344CB8AC3E}">
        <p14:creationId xmlns:p14="http://schemas.microsoft.com/office/powerpoint/2010/main" val="24908477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41A2E-05FC-2B40-872B-259970E2FD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FAFEA6-023C-C349-8A1A-9DCDE4237F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744E1B-D586-ED46-BD74-3B63245E41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79B4C8-E3B9-7A44-9EC0-095B15A04CA1}"/>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2AC20274-5DE3-434B-8181-86915F686C81}"/>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91E78790-1D32-A941-8269-AFC48CE2F43C}"/>
              </a:ext>
            </a:extLst>
          </p:cNvPr>
          <p:cNvSpPr>
            <a:spLocks noGrp="1"/>
          </p:cNvSpPr>
          <p:nvPr>
            <p:ph type="sldNum" sz="quarter" idx="12"/>
          </p:nvPr>
        </p:nvSpPr>
        <p:spPr/>
        <p:txBody>
          <a:bodyPr/>
          <a:lstStyle/>
          <a:p>
            <a:pPr>
              <a:defRPr/>
            </a:pPr>
            <a:fld id="{A5164D74-96A0-0043-B849-FE7EEE431408}" type="slidenum">
              <a:rPr lang="en-US" altLang="en-US" smtClean="0"/>
              <a:pPr>
                <a:defRPr/>
              </a:pPr>
              <a:t>‹#›</a:t>
            </a:fld>
            <a:endParaRPr lang="en-US" altLang="en-US"/>
          </a:p>
        </p:txBody>
      </p:sp>
    </p:spTree>
    <p:extLst>
      <p:ext uri="{BB962C8B-B14F-4D97-AF65-F5344CB8AC3E}">
        <p14:creationId xmlns:p14="http://schemas.microsoft.com/office/powerpoint/2010/main" val="5166199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0BB31-C101-8347-84B8-DCCEA19374CE}"/>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FFA407-56B7-484C-864C-22B72829A6C4}"/>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69FBD14-5CF7-C842-8908-A45EC1D8593F}"/>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F6B5C8-2FB9-4D45-9C9D-443E50120D06}"/>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638A935-69CE-4B45-99F1-2CFD7278C147}"/>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8AC2E9-2E4E-AD4A-B1D5-849819D98B2C}"/>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618D9FFF-DCE3-9240-98AF-CEB0B602C838}"/>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74346589-E983-7643-A496-766680CA513C}"/>
              </a:ext>
            </a:extLst>
          </p:cNvPr>
          <p:cNvSpPr>
            <a:spLocks noGrp="1"/>
          </p:cNvSpPr>
          <p:nvPr>
            <p:ph type="sldNum" sz="quarter" idx="12"/>
          </p:nvPr>
        </p:nvSpPr>
        <p:spPr/>
        <p:txBody>
          <a:bodyPr/>
          <a:lstStyle/>
          <a:p>
            <a:pPr>
              <a:defRPr/>
            </a:pPr>
            <a:fld id="{83CF4348-0E19-4042-BB1F-3D695FABF65F}" type="slidenum">
              <a:rPr lang="en-US" altLang="en-US" smtClean="0"/>
              <a:pPr>
                <a:defRPr/>
              </a:pPr>
              <a:t>‹#›</a:t>
            </a:fld>
            <a:endParaRPr lang="en-US" altLang="en-US"/>
          </a:p>
        </p:txBody>
      </p:sp>
    </p:spTree>
    <p:extLst>
      <p:ext uri="{BB962C8B-B14F-4D97-AF65-F5344CB8AC3E}">
        <p14:creationId xmlns:p14="http://schemas.microsoft.com/office/powerpoint/2010/main" val="23383582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91D56-B1D6-C14C-91F4-D77A9E9484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C69948-A77C-6C4C-8D2C-3E4B63E04AB4}"/>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A17E3853-B1F5-4D45-8C5A-B31AFCCD86D1}"/>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6E9730FC-F745-A441-AA3C-5380DB7F23FD}"/>
              </a:ext>
            </a:extLst>
          </p:cNvPr>
          <p:cNvSpPr>
            <a:spLocks noGrp="1"/>
          </p:cNvSpPr>
          <p:nvPr>
            <p:ph type="sldNum" sz="quarter" idx="12"/>
          </p:nvPr>
        </p:nvSpPr>
        <p:spPr/>
        <p:txBody>
          <a:bodyPr/>
          <a:lstStyle/>
          <a:p>
            <a:pPr>
              <a:defRPr/>
            </a:pPr>
            <a:fld id="{4153698C-FB03-9346-8728-4650BB8311B5}" type="slidenum">
              <a:rPr lang="en-US" altLang="en-US" smtClean="0"/>
              <a:pPr>
                <a:defRPr/>
              </a:pPr>
              <a:t>‹#›</a:t>
            </a:fld>
            <a:endParaRPr lang="en-US" altLang="en-US"/>
          </a:p>
        </p:txBody>
      </p:sp>
    </p:spTree>
    <p:extLst>
      <p:ext uri="{BB962C8B-B14F-4D97-AF65-F5344CB8AC3E}">
        <p14:creationId xmlns:p14="http://schemas.microsoft.com/office/powerpoint/2010/main" val="10749017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35BAD8-F340-7C43-A9CC-1B33AD8B2DFE}"/>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F6507C8E-ED89-FF47-9008-4CE5DBB17655}"/>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C7704B37-8D08-6549-8F53-219C728BD7EC}"/>
              </a:ext>
            </a:extLst>
          </p:cNvPr>
          <p:cNvSpPr>
            <a:spLocks noGrp="1"/>
          </p:cNvSpPr>
          <p:nvPr>
            <p:ph type="sldNum" sz="quarter" idx="12"/>
          </p:nvPr>
        </p:nvSpPr>
        <p:spPr/>
        <p:txBody>
          <a:bodyPr/>
          <a:lstStyle/>
          <a:p>
            <a:pPr>
              <a:defRPr/>
            </a:pPr>
            <a:fld id="{DA96FC4C-3BDA-4D4C-9C04-E45F6BAC7F3D}" type="slidenum">
              <a:rPr lang="en-US" altLang="en-US" smtClean="0"/>
              <a:pPr>
                <a:defRPr/>
              </a:pPr>
              <a:t>‹#›</a:t>
            </a:fld>
            <a:endParaRPr lang="en-US" altLang="en-US"/>
          </a:p>
        </p:txBody>
      </p:sp>
    </p:spTree>
    <p:extLst>
      <p:ext uri="{BB962C8B-B14F-4D97-AF65-F5344CB8AC3E}">
        <p14:creationId xmlns:p14="http://schemas.microsoft.com/office/powerpoint/2010/main" val="40913944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34548023"/>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0B7F1-1602-A84E-A45A-F468C8A41E78}"/>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74D5870-AAF5-2B46-8FE2-72BEF3B2FBB1}"/>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2FFA7E-4350-A143-B695-2A5DE2CFDB34}"/>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6877408-01A1-2E4D-B9ED-F0A88927EE3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6DAE1294-6E6C-6F42-B563-A37EEDB6A077}"/>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01149B92-1BB5-654A-AE17-09DCAC795B8B}"/>
              </a:ext>
            </a:extLst>
          </p:cNvPr>
          <p:cNvSpPr>
            <a:spLocks noGrp="1"/>
          </p:cNvSpPr>
          <p:nvPr>
            <p:ph type="sldNum" sz="quarter" idx="12"/>
          </p:nvPr>
        </p:nvSpPr>
        <p:spPr/>
        <p:txBody>
          <a:bodyPr/>
          <a:lstStyle/>
          <a:p>
            <a:pPr>
              <a:defRPr/>
            </a:pPr>
            <a:fld id="{D4CB4CC9-6499-B440-B7D5-C45E00F4D586}" type="slidenum">
              <a:rPr lang="en-US" altLang="en-US" smtClean="0"/>
              <a:pPr>
                <a:defRPr/>
              </a:pPr>
              <a:t>‹#›</a:t>
            </a:fld>
            <a:endParaRPr lang="en-US" altLang="en-US"/>
          </a:p>
        </p:txBody>
      </p:sp>
    </p:spTree>
    <p:extLst>
      <p:ext uri="{BB962C8B-B14F-4D97-AF65-F5344CB8AC3E}">
        <p14:creationId xmlns:p14="http://schemas.microsoft.com/office/powerpoint/2010/main" val="4548520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8D136-EB08-5F49-B7D0-4A1B4AB9BAFC}"/>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392399D-369C-074B-B3C9-00AAE1299E7A}"/>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F8588392-0C30-C64A-9668-2AE7FA1ED355}"/>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6E75FB8-987C-474A-8B71-EA7470BCD593}"/>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B6ECFC20-76A4-AD4A-BD3D-A2A2196F7C7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9B78FB56-D8ED-D34C-B5E5-9A14F6FF4A4E}"/>
              </a:ext>
            </a:extLst>
          </p:cNvPr>
          <p:cNvSpPr>
            <a:spLocks noGrp="1"/>
          </p:cNvSpPr>
          <p:nvPr>
            <p:ph type="sldNum" sz="quarter" idx="12"/>
          </p:nvPr>
        </p:nvSpPr>
        <p:spPr/>
        <p:txBody>
          <a:bodyPr/>
          <a:lstStyle/>
          <a:p>
            <a:pPr>
              <a:defRPr/>
            </a:pPr>
            <a:fld id="{C3720168-DE63-C447-94D7-715FA1947131}" type="slidenum">
              <a:rPr lang="en-US" altLang="en-US" smtClean="0"/>
              <a:pPr>
                <a:defRPr/>
              </a:pPr>
              <a:t>‹#›</a:t>
            </a:fld>
            <a:endParaRPr lang="en-US" altLang="en-US"/>
          </a:p>
        </p:txBody>
      </p:sp>
    </p:spTree>
    <p:extLst>
      <p:ext uri="{BB962C8B-B14F-4D97-AF65-F5344CB8AC3E}">
        <p14:creationId xmlns:p14="http://schemas.microsoft.com/office/powerpoint/2010/main" val="29418720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COV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C51CCB-20F7-1542-B014-6F87AFEF7879}"/>
              </a:ext>
            </a:extLst>
          </p:cNvPr>
          <p:cNvPicPr>
            <a:picLocks noChangeAspect="1"/>
          </p:cNvPicPr>
          <p:nvPr/>
        </p:nvPicPr>
        <p:blipFill>
          <a:blip r:embed="rId2"/>
          <a:srcRect/>
          <a:stretch/>
        </p:blipFill>
        <p:spPr>
          <a:xfrm>
            <a:off x="2" y="3"/>
            <a:ext cx="12191999" cy="6857999"/>
          </a:xfrm>
          <a:prstGeom prst="rect">
            <a:avLst/>
          </a:prstGeom>
        </p:spPr>
      </p:pic>
      <p:sp>
        <p:nvSpPr>
          <p:cNvPr id="8" name="TextBox 4">
            <a:extLst>
              <a:ext uri="{FF2B5EF4-FFF2-40B4-BE49-F238E27FC236}">
                <a16:creationId xmlns:a16="http://schemas.microsoft.com/office/drawing/2014/main" id="{C3612620-14BB-E048-917B-5365D8EAE5D3}"/>
              </a:ext>
            </a:extLst>
          </p:cNvPr>
          <p:cNvSpPr txBox="1">
            <a:spLocks noChangeArrowheads="1"/>
          </p:cNvSpPr>
          <p:nvPr/>
        </p:nvSpPr>
        <p:spPr bwMode="auto">
          <a:xfrm>
            <a:off x="1937536" y="5804264"/>
            <a:ext cx="8594725"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r>
              <a:rPr lang="en-US" sz="675" dirty="0"/>
              <a:t>Disclaimer:  This presentation is intended for personal use and for informational purposes only and does not replace independent professional judgment. This presentation is the property of Physicians’ Education Resource, LLC (“PER”) and is protected by U.S. and international copyright laws. You may not copy, reproduce, distribute, transmit, modify, or create derivative works of the presentation without the prior written permission from PER.</a:t>
            </a:r>
          </a:p>
        </p:txBody>
      </p:sp>
      <p:sp>
        <p:nvSpPr>
          <p:cNvPr id="2" name="Title 1">
            <a:extLst>
              <a:ext uri="{FF2B5EF4-FFF2-40B4-BE49-F238E27FC236}">
                <a16:creationId xmlns:a16="http://schemas.microsoft.com/office/drawing/2014/main" id="{6CC4E133-8D16-1548-98A3-D0CF529930DF}"/>
              </a:ext>
            </a:extLst>
          </p:cNvPr>
          <p:cNvSpPr>
            <a:spLocks noGrp="1"/>
          </p:cNvSpPr>
          <p:nvPr>
            <p:ph type="title"/>
          </p:nvPr>
        </p:nvSpPr>
        <p:spPr>
          <a:xfrm>
            <a:off x="555812" y="2299687"/>
            <a:ext cx="10515600" cy="752475"/>
          </a:xfrm>
        </p:spPr>
        <p:txBody>
          <a:bodyPr>
            <a:normAutofit/>
          </a:bodyPr>
          <a:lstStyle>
            <a:lvl1pPr algn="l">
              <a:defRPr sz="2100">
                <a:solidFill>
                  <a:srgbClr val="990001"/>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91B34EA-1B75-4E46-96E4-64D6AF6196ED}"/>
              </a:ext>
            </a:extLst>
          </p:cNvPr>
          <p:cNvSpPr>
            <a:spLocks noGrp="1"/>
          </p:cNvSpPr>
          <p:nvPr>
            <p:ph type="body" orient="vert" idx="1"/>
          </p:nvPr>
        </p:nvSpPr>
        <p:spPr>
          <a:xfrm rot="16200000">
            <a:off x="2096086" y="1660127"/>
            <a:ext cx="1369215" cy="4449763"/>
          </a:xfrm>
        </p:spPr>
        <p:txBody>
          <a:bodyPr vert="eaVert">
            <a:normAutofit/>
          </a:bodyPr>
          <a:lstStyle>
            <a:lvl1pPr marL="0" indent="0">
              <a:buNone/>
              <a:defRPr sz="1350">
                <a:latin typeface="Arial" panose="020B0604020202020204" pitchFamily="34" charset="0"/>
                <a:cs typeface="Arial" panose="020B0604020202020204" pitchFamily="34" charset="0"/>
              </a:defRPr>
            </a:lvl1pPr>
            <a:lvl2pPr marL="342900" indent="0">
              <a:buNone/>
              <a:defRPr sz="1350">
                <a:latin typeface="Arial" panose="020B0604020202020204" pitchFamily="34" charset="0"/>
                <a:cs typeface="Arial" panose="020B0604020202020204" pitchFamily="34" charset="0"/>
              </a:defRPr>
            </a:lvl2pPr>
            <a:lvl3pPr marL="685800" indent="0">
              <a:buNone/>
              <a:defRPr sz="1350">
                <a:latin typeface="Arial" panose="020B0604020202020204" pitchFamily="34" charset="0"/>
                <a:cs typeface="Arial" panose="020B0604020202020204" pitchFamily="34" charset="0"/>
              </a:defRPr>
            </a:lvl3pPr>
            <a:lvl4pPr marL="1028700" indent="0">
              <a:buNone/>
              <a:defRPr sz="1350">
                <a:latin typeface="Arial" panose="020B0604020202020204" pitchFamily="34" charset="0"/>
                <a:cs typeface="Arial" panose="020B0604020202020204" pitchFamily="34" charset="0"/>
              </a:defRPr>
            </a:lvl4pPr>
            <a:lvl5pPr marL="1371600" indent="0">
              <a:buNone/>
              <a:defRPr sz="1350">
                <a:latin typeface="Arial" panose="020B0604020202020204" pitchFamily="34" charset="0"/>
                <a:cs typeface="Arial" panose="020B0604020202020204" pitchFamily="34" charset="0"/>
              </a:defRPr>
            </a:lvl5pPr>
          </a:lstStyle>
          <a:p>
            <a:pPr lvl="0"/>
            <a:r>
              <a:rPr lang="en-US"/>
              <a:t>Click to edit Master text styles</a:t>
            </a:r>
          </a:p>
        </p:txBody>
      </p:sp>
      <p:sp>
        <p:nvSpPr>
          <p:cNvPr id="4" name="Date Placeholder 3">
            <a:extLst>
              <a:ext uri="{FF2B5EF4-FFF2-40B4-BE49-F238E27FC236}">
                <a16:creationId xmlns:a16="http://schemas.microsoft.com/office/drawing/2014/main" id="{5804D591-CA63-8040-8414-FD7BA967C733}"/>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792F111E-96DC-2344-890A-54386B6E144A}"/>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7AC4977E-6080-E644-A184-AC4F8DB46506}"/>
              </a:ext>
            </a:extLst>
          </p:cNvPr>
          <p:cNvSpPr>
            <a:spLocks noGrp="1"/>
          </p:cNvSpPr>
          <p:nvPr>
            <p:ph type="sldNum" sz="quarter" idx="12"/>
          </p:nvPr>
        </p:nvSpPr>
        <p:spPr/>
        <p:txBody>
          <a:bodyPr/>
          <a:lstStyle/>
          <a:p>
            <a:pPr>
              <a:defRPr/>
            </a:pPr>
            <a:fld id="{EF1334B1-344C-CD4D-8B6F-3BDE7FEA1F32}" type="slidenum">
              <a:rPr lang="en-US" altLang="en-US" smtClean="0"/>
              <a:pPr>
                <a:defRPr/>
              </a:pPr>
              <a:t>‹#›</a:t>
            </a:fld>
            <a:endParaRPr lang="en-US" altLang="en-US"/>
          </a:p>
        </p:txBody>
      </p:sp>
    </p:spTree>
    <p:extLst>
      <p:ext uri="{BB962C8B-B14F-4D97-AF65-F5344CB8AC3E}">
        <p14:creationId xmlns:p14="http://schemas.microsoft.com/office/powerpoint/2010/main" val="23556782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9CD204-BFA2-784A-AEC8-2C3F44D436B9}"/>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16BCF8-F4F2-C847-9E68-080B47D84C3F}"/>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9CE595-0D9D-E445-AAC2-9EDE2D344C57}"/>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AB8229FF-E35C-FB4C-AB12-20D33B8F7D87}"/>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E7C68BA4-2848-124F-8283-52DC1751ED63}"/>
              </a:ext>
            </a:extLst>
          </p:cNvPr>
          <p:cNvSpPr>
            <a:spLocks noGrp="1"/>
          </p:cNvSpPr>
          <p:nvPr>
            <p:ph type="sldNum" sz="quarter" idx="12"/>
          </p:nvPr>
        </p:nvSpPr>
        <p:spPr/>
        <p:txBody>
          <a:bodyPr/>
          <a:lstStyle/>
          <a:p>
            <a:pPr>
              <a:defRPr/>
            </a:pPr>
            <a:fld id="{920EAAF6-D3CA-CF45-885C-787A2B9FAB38}" type="slidenum">
              <a:rPr lang="en-US" altLang="en-US" smtClean="0"/>
              <a:pPr>
                <a:defRPr/>
              </a:pPr>
              <a:t>‹#›</a:t>
            </a:fld>
            <a:endParaRPr lang="en-US" altLang="en-US"/>
          </a:p>
        </p:txBody>
      </p:sp>
    </p:spTree>
    <p:extLst>
      <p:ext uri="{BB962C8B-B14F-4D97-AF65-F5344CB8AC3E}">
        <p14:creationId xmlns:p14="http://schemas.microsoft.com/office/powerpoint/2010/main" val="629202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529522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1065866"/>
            <a:ext cx="4011084" cy="36923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40" y="273063"/>
            <a:ext cx="6815667" cy="5853113"/>
          </a:xfrm>
          <a:prstGeom prst="rect">
            <a:avLst/>
          </a:prstGeom>
        </p:spPr>
        <p:txBody>
          <a:bodyPr lIns="91340" tIns="45672" rIns="91340" bIns="45672"/>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a:prstGeom prst="rect">
            <a:avLst/>
          </a:prstGeom>
        </p:spPr>
        <p:txBody>
          <a:bodyPr lIns="91340" tIns="45672" rIns="91340" bIns="45672"/>
          <a:lstStyle>
            <a:lvl1pPr marL="0" indent="0">
              <a:buNone/>
              <a:defRPr sz="1400"/>
            </a:lvl1pPr>
            <a:lvl2pPr marL="456725" indent="0">
              <a:buNone/>
              <a:defRPr sz="1200"/>
            </a:lvl2pPr>
            <a:lvl3pPr marL="913453" indent="0">
              <a:buNone/>
              <a:defRPr sz="1000"/>
            </a:lvl3pPr>
            <a:lvl4pPr marL="1370180" indent="0">
              <a:buNone/>
              <a:defRPr sz="900"/>
            </a:lvl4pPr>
            <a:lvl5pPr marL="1826905" indent="0">
              <a:buNone/>
              <a:defRPr sz="900"/>
            </a:lvl5pPr>
            <a:lvl6pPr marL="2283632" indent="0">
              <a:buNone/>
              <a:defRPr sz="900"/>
            </a:lvl6pPr>
            <a:lvl7pPr marL="2740358" indent="0">
              <a:buNone/>
              <a:defRPr sz="900"/>
            </a:lvl7pPr>
            <a:lvl8pPr marL="3197080" indent="0">
              <a:buNone/>
              <a:defRPr sz="900"/>
            </a:lvl8pPr>
            <a:lvl9pPr marL="3653809" indent="0">
              <a:buNone/>
              <a:defRPr sz="900"/>
            </a:lvl9pPr>
          </a:lstStyle>
          <a:p>
            <a:pPr lvl="0"/>
            <a:r>
              <a:rPr lang="en-US"/>
              <a:t>Click to edit Master text styles</a:t>
            </a:r>
          </a:p>
        </p:txBody>
      </p:sp>
    </p:spTree>
    <p:extLst>
      <p:ext uri="{BB962C8B-B14F-4D97-AF65-F5344CB8AC3E}">
        <p14:creationId xmlns:p14="http://schemas.microsoft.com/office/powerpoint/2010/main" val="78278489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98601"/>
            <a:ext cx="7315200" cy="36874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lIns="91340" tIns="45672" rIns="91340" bIns="45672"/>
          <a:lstStyle>
            <a:lvl1pPr marL="0" indent="0">
              <a:buNone/>
              <a:defRPr sz="3200"/>
            </a:lvl1pPr>
            <a:lvl2pPr marL="456725" indent="0">
              <a:buNone/>
              <a:defRPr sz="2800"/>
            </a:lvl2pPr>
            <a:lvl3pPr marL="913453" indent="0">
              <a:buNone/>
              <a:defRPr sz="2400"/>
            </a:lvl3pPr>
            <a:lvl4pPr marL="1370180" indent="0">
              <a:buNone/>
              <a:defRPr sz="2000"/>
            </a:lvl4pPr>
            <a:lvl5pPr marL="1826905" indent="0">
              <a:buNone/>
              <a:defRPr sz="2000"/>
            </a:lvl5pPr>
            <a:lvl6pPr marL="2283632" indent="0">
              <a:buNone/>
              <a:defRPr sz="2000"/>
            </a:lvl6pPr>
            <a:lvl7pPr marL="2740358" indent="0">
              <a:buNone/>
              <a:defRPr sz="2000"/>
            </a:lvl7pPr>
            <a:lvl8pPr marL="3197080" indent="0">
              <a:buNone/>
              <a:defRPr sz="2000"/>
            </a:lvl8pPr>
            <a:lvl9pPr marL="36538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lIns="91340" tIns="45672" rIns="91340" bIns="45672"/>
          <a:lstStyle>
            <a:lvl1pPr marL="0" indent="0">
              <a:buNone/>
              <a:defRPr sz="1400"/>
            </a:lvl1pPr>
            <a:lvl2pPr marL="456725" indent="0">
              <a:buNone/>
              <a:defRPr sz="1200"/>
            </a:lvl2pPr>
            <a:lvl3pPr marL="913453" indent="0">
              <a:buNone/>
              <a:defRPr sz="1000"/>
            </a:lvl3pPr>
            <a:lvl4pPr marL="1370180" indent="0">
              <a:buNone/>
              <a:defRPr sz="900"/>
            </a:lvl4pPr>
            <a:lvl5pPr marL="1826905" indent="0">
              <a:buNone/>
              <a:defRPr sz="900"/>
            </a:lvl5pPr>
            <a:lvl6pPr marL="2283632" indent="0">
              <a:buNone/>
              <a:defRPr sz="900"/>
            </a:lvl6pPr>
            <a:lvl7pPr marL="2740358" indent="0">
              <a:buNone/>
              <a:defRPr sz="900"/>
            </a:lvl7pPr>
            <a:lvl8pPr marL="3197080" indent="0">
              <a:buNone/>
              <a:defRPr sz="900"/>
            </a:lvl8pPr>
            <a:lvl9pPr marL="3653809" indent="0">
              <a:buNone/>
              <a:defRPr sz="900"/>
            </a:lvl9pPr>
          </a:lstStyle>
          <a:p>
            <a:pPr lvl="0"/>
            <a:r>
              <a:rPr lang="en-US"/>
              <a:t>Click to edit Master text styles</a:t>
            </a:r>
          </a:p>
        </p:txBody>
      </p:sp>
    </p:spTree>
    <p:extLst>
      <p:ext uri="{BB962C8B-B14F-4D97-AF65-F5344CB8AC3E}">
        <p14:creationId xmlns:p14="http://schemas.microsoft.com/office/powerpoint/2010/main" val="7417575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1.emf"/><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theme" Target="../theme/theme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7.pn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9.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A"/>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709040F-6C35-61B7-DAC1-6B56348BB7EA}"/>
              </a:ext>
            </a:extLst>
          </p:cNvPr>
          <p:cNvSpPr>
            <a:spLocks noGrp="1" noChangeArrowheads="1"/>
          </p:cNvSpPr>
          <p:nvPr>
            <p:ph type="title"/>
          </p:nvPr>
        </p:nvSpPr>
        <p:spPr bwMode="auto">
          <a:xfrm>
            <a:off x="0" y="361950"/>
            <a:ext cx="1219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40" tIns="45672" rIns="91340" bIns="45672" numCol="1" anchor="t" anchorCtr="0" compatLnSpc="1">
            <a:prstTxWarp prst="textNoShape">
              <a:avLst/>
            </a:prstTxWarp>
            <a:spAutoFit/>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91901" r:id="rId1"/>
    <p:sldLayoutId id="2147491902" r:id="rId2"/>
    <p:sldLayoutId id="2147491903" r:id="rId3"/>
    <p:sldLayoutId id="2147491904" r:id="rId4"/>
    <p:sldLayoutId id="2147491905" r:id="rId5"/>
    <p:sldLayoutId id="2147491906" r:id="rId6"/>
    <p:sldLayoutId id="2147491907" r:id="rId7"/>
    <p:sldLayoutId id="2147491908" r:id="rId8"/>
    <p:sldLayoutId id="2147491909" r:id="rId9"/>
    <p:sldLayoutId id="2147491910" r:id="rId10"/>
    <p:sldLayoutId id="2147491911" r:id="rId11"/>
  </p:sldLayoutIdLst>
  <p:transition/>
  <p:txStyles>
    <p:titleStyle>
      <a:lvl1pPr algn="ctr" rtl="0" eaLnBrk="0" fontAlgn="base" hangingPunct="0">
        <a:lnSpc>
          <a:spcPct val="90000"/>
        </a:lnSpc>
        <a:spcBef>
          <a:spcPct val="0"/>
        </a:spcBef>
        <a:spcAft>
          <a:spcPct val="0"/>
        </a:spcAft>
        <a:defRPr sz="4000" b="1">
          <a:solidFill>
            <a:schemeClr val="tx2"/>
          </a:solidFill>
          <a:latin typeface="+mj-lt"/>
          <a:ea typeface="+mj-ea"/>
          <a:cs typeface="+mj-cs"/>
        </a:defRPr>
      </a:lvl1pPr>
      <a:lvl2pPr algn="ctr" rtl="0" eaLnBrk="0" fontAlgn="base" hangingPunct="0">
        <a:lnSpc>
          <a:spcPct val="90000"/>
        </a:lnSpc>
        <a:spcBef>
          <a:spcPct val="0"/>
        </a:spcBef>
        <a:spcAft>
          <a:spcPct val="0"/>
        </a:spcAft>
        <a:defRPr sz="4000" b="1">
          <a:solidFill>
            <a:schemeClr val="tx2"/>
          </a:solidFill>
          <a:latin typeface="Times New Roman" pitchFamily="18" charset="0"/>
        </a:defRPr>
      </a:lvl2pPr>
      <a:lvl3pPr algn="ctr" rtl="0" eaLnBrk="0" fontAlgn="base" hangingPunct="0">
        <a:lnSpc>
          <a:spcPct val="90000"/>
        </a:lnSpc>
        <a:spcBef>
          <a:spcPct val="0"/>
        </a:spcBef>
        <a:spcAft>
          <a:spcPct val="0"/>
        </a:spcAft>
        <a:defRPr sz="4000" b="1">
          <a:solidFill>
            <a:schemeClr val="tx2"/>
          </a:solidFill>
          <a:latin typeface="Times New Roman" pitchFamily="18" charset="0"/>
        </a:defRPr>
      </a:lvl3pPr>
      <a:lvl4pPr algn="ctr" rtl="0" eaLnBrk="0" fontAlgn="base" hangingPunct="0">
        <a:lnSpc>
          <a:spcPct val="90000"/>
        </a:lnSpc>
        <a:spcBef>
          <a:spcPct val="0"/>
        </a:spcBef>
        <a:spcAft>
          <a:spcPct val="0"/>
        </a:spcAft>
        <a:defRPr sz="4000" b="1">
          <a:solidFill>
            <a:schemeClr val="tx2"/>
          </a:solidFill>
          <a:latin typeface="Times New Roman" pitchFamily="18" charset="0"/>
        </a:defRPr>
      </a:lvl4pPr>
      <a:lvl5pPr algn="ctr" rtl="0" eaLnBrk="0" fontAlgn="base" hangingPunct="0">
        <a:lnSpc>
          <a:spcPct val="90000"/>
        </a:lnSpc>
        <a:spcBef>
          <a:spcPct val="0"/>
        </a:spcBef>
        <a:spcAft>
          <a:spcPct val="0"/>
        </a:spcAft>
        <a:defRPr sz="4000" b="1">
          <a:solidFill>
            <a:schemeClr val="tx2"/>
          </a:solidFill>
          <a:latin typeface="Times New Roman" pitchFamily="18" charset="0"/>
        </a:defRPr>
      </a:lvl5pPr>
      <a:lvl6pPr marL="456725" algn="ctr" rtl="0" fontAlgn="base">
        <a:lnSpc>
          <a:spcPct val="90000"/>
        </a:lnSpc>
        <a:spcBef>
          <a:spcPct val="0"/>
        </a:spcBef>
        <a:spcAft>
          <a:spcPct val="0"/>
        </a:spcAft>
        <a:defRPr sz="4000" b="1">
          <a:solidFill>
            <a:schemeClr val="tx2"/>
          </a:solidFill>
          <a:latin typeface="Times New Roman" pitchFamily="18" charset="0"/>
        </a:defRPr>
      </a:lvl6pPr>
      <a:lvl7pPr marL="913453" algn="ctr" rtl="0" fontAlgn="base">
        <a:lnSpc>
          <a:spcPct val="90000"/>
        </a:lnSpc>
        <a:spcBef>
          <a:spcPct val="0"/>
        </a:spcBef>
        <a:spcAft>
          <a:spcPct val="0"/>
        </a:spcAft>
        <a:defRPr sz="4000" b="1">
          <a:solidFill>
            <a:schemeClr val="tx2"/>
          </a:solidFill>
          <a:latin typeface="Times New Roman" pitchFamily="18" charset="0"/>
        </a:defRPr>
      </a:lvl7pPr>
      <a:lvl8pPr marL="1370180" algn="ctr" rtl="0" fontAlgn="base">
        <a:lnSpc>
          <a:spcPct val="90000"/>
        </a:lnSpc>
        <a:spcBef>
          <a:spcPct val="0"/>
        </a:spcBef>
        <a:spcAft>
          <a:spcPct val="0"/>
        </a:spcAft>
        <a:defRPr sz="4000" b="1">
          <a:solidFill>
            <a:schemeClr val="tx2"/>
          </a:solidFill>
          <a:latin typeface="Times New Roman" pitchFamily="18" charset="0"/>
        </a:defRPr>
      </a:lvl8pPr>
      <a:lvl9pPr marL="1826905" algn="ctr" rtl="0" fontAlgn="base">
        <a:lnSpc>
          <a:spcPct val="90000"/>
        </a:lnSpc>
        <a:spcBef>
          <a:spcPct val="0"/>
        </a:spcBef>
        <a:spcAft>
          <a:spcPct val="0"/>
        </a:spcAft>
        <a:defRPr sz="4000" b="1">
          <a:solidFill>
            <a:schemeClr val="tx2"/>
          </a:solidFill>
          <a:latin typeface="Times New Roman" pitchFamily="18" charset="0"/>
        </a:defRPr>
      </a:lvl9pPr>
    </p:titleStyle>
    <p:bodyStyle>
      <a:lvl1pPr marL="282575" indent="-282575" algn="l" rtl="0" eaLnBrk="0" fontAlgn="base" hangingPunct="0">
        <a:lnSpc>
          <a:spcPct val="90000"/>
        </a:lnSpc>
        <a:spcBef>
          <a:spcPct val="50000"/>
        </a:spcBef>
        <a:spcAft>
          <a:spcPct val="0"/>
        </a:spcAft>
        <a:buClr>
          <a:schemeClr val="tx2"/>
        </a:buClr>
        <a:buSzPct val="120000"/>
        <a:buChar char="•"/>
        <a:defRPr sz="3200">
          <a:solidFill>
            <a:schemeClr val="tx1"/>
          </a:solidFill>
          <a:latin typeface="+mn-lt"/>
          <a:ea typeface="+mn-ea"/>
          <a:cs typeface="+mn-cs"/>
        </a:defRPr>
      </a:lvl1pPr>
      <a:lvl2pPr marL="739775" indent="-282575" algn="l" rtl="0" eaLnBrk="0" fontAlgn="base" hangingPunct="0">
        <a:lnSpc>
          <a:spcPct val="90000"/>
        </a:lnSpc>
        <a:spcBef>
          <a:spcPct val="20000"/>
        </a:spcBef>
        <a:spcAft>
          <a:spcPct val="0"/>
        </a:spcAft>
        <a:buClr>
          <a:schemeClr val="folHlink"/>
        </a:buClr>
        <a:buSzPct val="120000"/>
        <a:buChar char="•"/>
        <a:defRPr sz="3200">
          <a:solidFill>
            <a:schemeClr val="tx1"/>
          </a:solidFill>
          <a:latin typeface="+mn-lt"/>
        </a:defRPr>
      </a:lvl2pPr>
      <a:lvl3pPr marL="1196975" indent="-282575" algn="l" rtl="0" eaLnBrk="0" fontAlgn="base" hangingPunct="0">
        <a:lnSpc>
          <a:spcPct val="90000"/>
        </a:lnSpc>
        <a:spcBef>
          <a:spcPct val="20000"/>
        </a:spcBef>
        <a:spcAft>
          <a:spcPct val="0"/>
        </a:spcAft>
        <a:buClr>
          <a:schemeClr val="folHlink"/>
        </a:buClr>
        <a:buSzPct val="120000"/>
        <a:buChar char="•"/>
        <a:defRPr sz="3200">
          <a:solidFill>
            <a:schemeClr val="tx1"/>
          </a:solidFill>
          <a:latin typeface="+mn-lt"/>
        </a:defRPr>
      </a:lvl3pPr>
      <a:lvl4pPr marL="1654175" indent="-282575" algn="l" rtl="0" eaLnBrk="0" fontAlgn="base" hangingPunct="0">
        <a:lnSpc>
          <a:spcPct val="90000"/>
        </a:lnSpc>
        <a:spcBef>
          <a:spcPct val="20000"/>
        </a:spcBef>
        <a:spcAft>
          <a:spcPct val="0"/>
        </a:spcAft>
        <a:buClr>
          <a:schemeClr val="folHlink"/>
        </a:buClr>
        <a:buSzPct val="120000"/>
        <a:buChar char="•"/>
        <a:defRPr sz="3200">
          <a:solidFill>
            <a:schemeClr val="tx1"/>
          </a:solidFill>
          <a:latin typeface="+mn-lt"/>
        </a:defRPr>
      </a:lvl4pPr>
      <a:lvl5pPr marL="2111375" indent="-282575" algn="l" rtl="0" eaLnBrk="0" fontAlgn="base" hangingPunct="0">
        <a:lnSpc>
          <a:spcPct val="90000"/>
        </a:lnSpc>
        <a:spcBef>
          <a:spcPct val="20000"/>
        </a:spcBef>
        <a:spcAft>
          <a:spcPct val="0"/>
        </a:spcAft>
        <a:buClr>
          <a:schemeClr val="folHlink"/>
        </a:buClr>
        <a:buSzPct val="120000"/>
        <a:buChar char="•"/>
        <a:defRPr sz="3200">
          <a:solidFill>
            <a:schemeClr val="tx1"/>
          </a:solidFill>
          <a:latin typeface="+mn-lt"/>
        </a:defRPr>
      </a:lvl5pPr>
      <a:lvl6pPr marL="2569085" indent="-285453" algn="l" rtl="0" fontAlgn="base">
        <a:lnSpc>
          <a:spcPct val="90000"/>
        </a:lnSpc>
        <a:spcBef>
          <a:spcPct val="20000"/>
        </a:spcBef>
        <a:spcAft>
          <a:spcPct val="0"/>
        </a:spcAft>
        <a:buClr>
          <a:schemeClr val="folHlink"/>
        </a:buClr>
        <a:buSzPct val="120000"/>
        <a:buChar char="•"/>
        <a:defRPr sz="3200">
          <a:solidFill>
            <a:schemeClr val="tx1"/>
          </a:solidFill>
          <a:latin typeface="+mn-lt"/>
        </a:defRPr>
      </a:lvl6pPr>
      <a:lvl7pPr marL="3025812" indent="-285453" algn="l" rtl="0" fontAlgn="base">
        <a:lnSpc>
          <a:spcPct val="90000"/>
        </a:lnSpc>
        <a:spcBef>
          <a:spcPct val="20000"/>
        </a:spcBef>
        <a:spcAft>
          <a:spcPct val="0"/>
        </a:spcAft>
        <a:buClr>
          <a:schemeClr val="folHlink"/>
        </a:buClr>
        <a:buSzPct val="120000"/>
        <a:buChar char="•"/>
        <a:defRPr sz="3200">
          <a:solidFill>
            <a:schemeClr val="tx1"/>
          </a:solidFill>
          <a:latin typeface="+mn-lt"/>
        </a:defRPr>
      </a:lvl7pPr>
      <a:lvl8pPr marL="3482537" indent="-285453" algn="l" rtl="0" fontAlgn="base">
        <a:lnSpc>
          <a:spcPct val="90000"/>
        </a:lnSpc>
        <a:spcBef>
          <a:spcPct val="20000"/>
        </a:spcBef>
        <a:spcAft>
          <a:spcPct val="0"/>
        </a:spcAft>
        <a:buClr>
          <a:schemeClr val="folHlink"/>
        </a:buClr>
        <a:buSzPct val="120000"/>
        <a:buChar char="•"/>
        <a:defRPr sz="3200">
          <a:solidFill>
            <a:schemeClr val="tx1"/>
          </a:solidFill>
          <a:latin typeface="+mn-lt"/>
        </a:defRPr>
      </a:lvl8pPr>
      <a:lvl9pPr marL="3939262" indent="-285453" algn="l" rtl="0" fontAlgn="base">
        <a:lnSpc>
          <a:spcPct val="90000"/>
        </a:lnSpc>
        <a:spcBef>
          <a:spcPct val="20000"/>
        </a:spcBef>
        <a:spcAft>
          <a:spcPct val="0"/>
        </a:spcAft>
        <a:buClr>
          <a:schemeClr val="folHlink"/>
        </a:buClr>
        <a:buSzPct val="120000"/>
        <a:buChar char="•"/>
        <a:defRPr sz="3200">
          <a:solidFill>
            <a:schemeClr val="tx1"/>
          </a:solidFill>
          <a:latin typeface="+mn-lt"/>
        </a:defRPr>
      </a:lvl9pPr>
    </p:bodyStyle>
    <p:otherStyle>
      <a:defPPr>
        <a:defRPr lang="en-US"/>
      </a:defPPr>
      <a:lvl1pPr marL="0" algn="l" defTabSz="913453" rtl="0" eaLnBrk="1" latinLnBrk="0" hangingPunct="1">
        <a:defRPr sz="1800" kern="1200">
          <a:solidFill>
            <a:schemeClr val="tx1"/>
          </a:solidFill>
          <a:latin typeface="+mn-lt"/>
          <a:ea typeface="+mn-ea"/>
          <a:cs typeface="+mn-cs"/>
        </a:defRPr>
      </a:lvl1pPr>
      <a:lvl2pPr marL="456725" algn="l" defTabSz="913453" rtl="0" eaLnBrk="1" latinLnBrk="0" hangingPunct="1">
        <a:defRPr sz="1800" kern="1200">
          <a:solidFill>
            <a:schemeClr val="tx1"/>
          </a:solidFill>
          <a:latin typeface="+mn-lt"/>
          <a:ea typeface="+mn-ea"/>
          <a:cs typeface="+mn-cs"/>
        </a:defRPr>
      </a:lvl2pPr>
      <a:lvl3pPr marL="913453" algn="l" defTabSz="913453" rtl="0" eaLnBrk="1" latinLnBrk="0" hangingPunct="1">
        <a:defRPr sz="1800" kern="1200">
          <a:solidFill>
            <a:schemeClr val="tx1"/>
          </a:solidFill>
          <a:latin typeface="+mn-lt"/>
          <a:ea typeface="+mn-ea"/>
          <a:cs typeface="+mn-cs"/>
        </a:defRPr>
      </a:lvl3pPr>
      <a:lvl4pPr marL="1370180" algn="l" defTabSz="913453" rtl="0" eaLnBrk="1" latinLnBrk="0" hangingPunct="1">
        <a:defRPr sz="1800" kern="1200">
          <a:solidFill>
            <a:schemeClr val="tx1"/>
          </a:solidFill>
          <a:latin typeface="+mn-lt"/>
          <a:ea typeface="+mn-ea"/>
          <a:cs typeface="+mn-cs"/>
        </a:defRPr>
      </a:lvl4pPr>
      <a:lvl5pPr marL="1826905" algn="l" defTabSz="913453" rtl="0" eaLnBrk="1" latinLnBrk="0" hangingPunct="1">
        <a:defRPr sz="1800" kern="1200">
          <a:solidFill>
            <a:schemeClr val="tx1"/>
          </a:solidFill>
          <a:latin typeface="+mn-lt"/>
          <a:ea typeface="+mn-ea"/>
          <a:cs typeface="+mn-cs"/>
        </a:defRPr>
      </a:lvl5pPr>
      <a:lvl6pPr marL="2283632" algn="l" defTabSz="913453" rtl="0" eaLnBrk="1" latinLnBrk="0" hangingPunct="1">
        <a:defRPr sz="1800" kern="1200">
          <a:solidFill>
            <a:schemeClr val="tx1"/>
          </a:solidFill>
          <a:latin typeface="+mn-lt"/>
          <a:ea typeface="+mn-ea"/>
          <a:cs typeface="+mn-cs"/>
        </a:defRPr>
      </a:lvl6pPr>
      <a:lvl7pPr marL="2740358" algn="l" defTabSz="913453" rtl="0" eaLnBrk="1" latinLnBrk="0" hangingPunct="1">
        <a:defRPr sz="1800" kern="1200">
          <a:solidFill>
            <a:schemeClr val="tx1"/>
          </a:solidFill>
          <a:latin typeface="+mn-lt"/>
          <a:ea typeface="+mn-ea"/>
          <a:cs typeface="+mn-cs"/>
        </a:defRPr>
      </a:lvl7pPr>
      <a:lvl8pPr marL="3197080" algn="l" defTabSz="913453" rtl="0" eaLnBrk="1" latinLnBrk="0" hangingPunct="1">
        <a:defRPr sz="1800" kern="1200">
          <a:solidFill>
            <a:schemeClr val="tx1"/>
          </a:solidFill>
          <a:latin typeface="+mn-lt"/>
          <a:ea typeface="+mn-ea"/>
          <a:cs typeface="+mn-cs"/>
        </a:defRPr>
      </a:lvl8pPr>
      <a:lvl9pPr marL="3653809" algn="l" defTabSz="91345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0">
            <a:extLst>
              <a:ext uri="{FF2B5EF4-FFF2-40B4-BE49-F238E27FC236}">
                <a16:creationId xmlns:a16="http://schemas.microsoft.com/office/drawing/2014/main" id="{3BCB960C-A77E-5480-36F9-97D2A723C99E}"/>
              </a:ext>
            </a:extLst>
          </p:cNvPr>
          <p:cNvPicPr>
            <a:picLocks noChangeAspect="1" noChangeArrowheads="1"/>
          </p:cNvPicPr>
          <p:nvPr userDrawn="1"/>
        </p:nvPicPr>
        <p:blipFill>
          <a:blip r:embed="rId23">
            <a:extLst>
              <a:ext uri="{28A0092B-C50C-407E-A947-70E740481C1C}">
                <a14:useLocalDpi xmlns:a14="http://schemas.microsoft.com/office/drawing/2010/main" val="0"/>
              </a:ext>
            </a:extLst>
          </a:blip>
          <a:srcRect l="6834" t="28969"/>
          <a:stretch>
            <a:fillRect/>
          </a:stretch>
        </p:blipFill>
        <p:spPr bwMode="auto">
          <a:xfrm>
            <a:off x="-2117" y="0"/>
            <a:ext cx="11842751"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Rectangle 7">
            <a:extLst>
              <a:ext uri="{FF2B5EF4-FFF2-40B4-BE49-F238E27FC236}">
                <a16:creationId xmlns:a16="http://schemas.microsoft.com/office/drawing/2014/main" id="{352C0CFF-A33F-2FFE-BB1D-CB10BF8690FE}"/>
              </a:ext>
            </a:extLst>
          </p:cNvPr>
          <p:cNvSpPr>
            <a:spLocks noChangeArrowheads="1"/>
          </p:cNvSpPr>
          <p:nvPr userDrawn="1"/>
        </p:nvSpPr>
        <p:spPr bwMode="auto">
          <a:xfrm>
            <a:off x="-2117" y="1"/>
            <a:ext cx="12194117" cy="142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solidFill>
                <a:srgbClr val="BB0000"/>
              </a:solidFill>
              <a:latin typeface="Arial" panose="020B0604020202020204" pitchFamily="34" charset="0"/>
            </a:endParaRPr>
          </a:p>
        </p:txBody>
      </p:sp>
      <p:sp>
        <p:nvSpPr>
          <p:cNvPr id="5124" name="Rectangle 8">
            <a:extLst>
              <a:ext uri="{FF2B5EF4-FFF2-40B4-BE49-F238E27FC236}">
                <a16:creationId xmlns:a16="http://schemas.microsoft.com/office/drawing/2014/main" id="{B51E974B-F9C3-F112-D4A6-93DFE09A9C6E}"/>
              </a:ext>
            </a:extLst>
          </p:cNvPr>
          <p:cNvSpPr>
            <a:spLocks noChangeArrowheads="1"/>
          </p:cNvSpPr>
          <p:nvPr userDrawn="1"/>
        </p:nvSpPr>
        <p:spPr bwMode="auto">
          <a:xfrm>
            <a:off x="-2117" y="6716714"/>
            <a:ext cx="12194117" cy="142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solidFill>
                <a:srgbClr val="BB0000"/>
              </a:solidFill>
              <a:latin typeface="Arial" panose="020B0604020202020204" pitchFamily="34" charset="0"/>
            </a:endParaRPr>
          </a:p>
        </p:txBody>
      </p:sp>
      <p:sp>
        <p:nvSpPr>
          <p:cNvPr id="5125" name="Rectangle 5">
            <a:extLst>
              <a:ext uri="{FF2B5EF4-FFF2-40B4-BE49-F238E27FC236}">
                <a16:creationId xmlns:a16="http://schemas.microsoft.com/office/drawing/2014/main" id="{AB3B5C54-C9A9-59DA-69DF-8CF43AE85024}"/>
              </a:ext>
            </a:extLst>
          </p:cNvPr>
          <p:cNvSpPr>
            <a:spLocks noGrp="1" noChangeArrowheads="1"/>
          </p:cNvSpPr>
          <p:nvPr userDrawn="1">
            <p:ph type="dt" sz="half" idx="2"/>
          </p:nvPr>
        </p:nvSpPr>
        <p:spPr bwMode="auto">
          <a:xfrm>
            <a:off x="723900" y="6446838"/>
            <a:ext cx="2844800" cy="24765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000">
                <a:solidFill>
                  <a:srgbClr val="A3A3A3"/>
                </a:solidFill>
                <a:latin typeface="Arial" pitchFamily="34" charset="0"/>
              </a:defRPr>
            </a:lvl1pPr>
          </a:lstStyle>
          <a:p>
            <a:pPr>
              <a:defRPr/>
            </a:pPr>
            <a:endParaRPr lang="en-US" altLang="en-US"/>
          </a:p>
        </p:txBody>
      </p:sp>
      <p:sp>
        <p:nvSpPr>
          <p:cNvPr id="5126" name="Title Placeholder 43">
            <a:extLst>
              <a:ext uri="{FF2B5EF4-FFF2-40B4-BE49-F238E27FC236}">
                <a16:creationId xmlns:a16="http://schemas.microsoft.com/office/drawing/2014/main" id="{AE260FA4-63AB-C7C4-C074-7A76AECF3D39}"/>
              </a:ext>
            </a:extLst>
          </p:cNvPr>
          <p:cNvSpPr>
            <a:spLocks noGrp="1"/>
          </p:cNvSpPr>
          <p:nvPr userDrawn="1">
            <p:ph type="title"/>
          </p:nvPr>
        </p:nvSpPr>
        <p:spPr bwMode="auto">
          <a:xfrm>
            <a:off x="609600" y="239713"/>
            <a:ext cx="109728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5" name="Slide Number Placeholder 44">
            <a:extLst>
              <a:ext uri="{FF2B5EF4-FFF2-40B4-BE49-F238E27FC236}">
                <a16:creationId xmlns:a16="http://schemas.microsoft.com/office/drawing/2014/main" id="{76F78CAC-641C-F9EF-6C0F-44B7098DB5EC}"/>
              </a:ext>
            </a:extLst>
          </p:cNvPr>
          <p:cNvSpPr>
            <a:spLocks noGrp="1"/>
          </p:cNvSpPr>
          <p:nvPr userDrawn="1">
            <p:ph type="sldNum" sz="quarter" idx="4"/>
          </p:nvPr>
        </p:nvSpPr>
        <p:spPr>
          <a:xfrm>
            <a:off x="46567" y="6453188"/>
            <a:ext cx="643467" cy="23336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eaLnBrk="1" hangingPunct="1">
              <a:defRPr sz="1000">
                <a:solidFill>
                  <a:srgbClr val="A3A3A3"/>
                </a:solidFill>
                <a:latin typeface="Arial" panose="020B0604020202020204" pitchFamily="34" charset="0"/>
              </a:defRPr>
            </a:lvl1pPr>
          </a:lstStyle>
          <a:p>
            <a:pPr>
              <a:defRPr/>
            </a:pPr>
            <a:fld id="{32AB5696-056B-C74F-BECE-6E394FBCFB8B}" type="slidenum">
              <a:rPr lang="en-US" altLang="en-US"/>
              <a:pPr>
                <a:defRPr/>
              </a:pPr>
              <a:t>‹#›</a:t>
            </a:fld>
            <a:endParaRPr lang="en-US" altLang="en-US"/>
          </a:p>
        </p:txBody>
      </p:sp>
      <p:sp>
        <p:nvSpPr>
          <p:cNvPr id="5128" name="Text Placeholder 49">
            <a:extLst>
              <a:ext uri="{FF2B5EF4-FFF2-40B4-BE49-F238E27FC236}">
                <a16:creationId xmlns:a16="http://schemas.microsoft.com/office/drawing/2014/main" id="{C3DA4F1F-2378-E916-7FC1-BB73B5A530B6}"/>
              </a:ext>
            </a:extLst>
          </p:cNvPr>
          <p:cNvSpPr>
            <a:spLocks noGrp="1"/>
          </p:cNvSpPr>
          <p:nvPr userDrawn="1">
            <p:ph type="body" idx="1"/>
          </p:nvPr>
        </p:nvSpPr>
        <p:spPr bwMode="auto">
          <a:xfrm>
            <a:off x="609600" y="1250950"/>
            <a:ext cx="10972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5129" name="Group 13">
            <a:extLst>
              <a:ext uri="{FF2B5EF4-FFF2-40B4-BE49-F238E27FC236}">
                <a16:creationId xmlns:a16="http://schemas.microsoft.com/office/drawing/2014/main" id="{5895F773-2E38-4AA6-C67D-A9A777354C1B}"/>
              </a:ext>
            </a:extLst>
          </p:cNvPr>
          <p:cNvGrpSpPr>
            <a:grpSpLocks noChangeAspect="1"/>
          </p:cNvGrpSpPr>
          <p:nvPr userDrawn="1"/>
        </p:nvGrpSpPr>
        <p:grpSpPr bwMode="auto">
          <a:xfrm>
            <a:off x="8968318" y="6284914"/>
            <a:ext cx="2988733" cy="320675"/>
            <a:chOff x="487363" y="2840038"/>
            <a:chExt cx="8167687" cy="1173162"/>
          </a:xfrm>
        </p:grpSpPr>
        <p:sp>
          <p:nvSpPr>
            <p:cNvPr id="5130" name="AutoShape 4">
              <a:extLst>
                <a:ext uri="{FF2B5EF4-FFF2-40B4-BE49-F238E27FC236}">
                  <a16:creationId xmlns:a16="http://schemas.microsoft.com/office/drawing/2014/main" id="{135E6710-DE14-F1FD-BE1C-4BBCB537BD2C}"/>
                </a:ext>
              </a:extLst>
            </p:cNvPr>
            <p:cNvSpPr>
              <a:spLocks noChangeAspect="1" noChangeArrowheads="1" noTextEdit="1"/>
            </p:cNvSpPr>
            <p:nvPr userDrawn="1"/>
          </p:nvSpPr>
          <p:spPr bwMode="auto">
            <a:xfrm>
              <a:off x="487363" y="2843213"/>
              <a:ext cx="816768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5131" name="Freeform 6">
              <a:extLst>
                <a:ext uri="{FF2B5EF4-FFF2-40B4-BE49-F238E27FC236}">
                  <a16:creationId xmlns:a16="http://schemas.microsoft.com/office/drawing/2014/main" id="{DCA7EAEF-345C-CD70-D652-9EE53D47BF9C}"/>
                </a:ext>
              </a:extLst>
            </p:cNvPr>
            <p:cNvSpPr>
              <a:spLocks noEditPoints="1"/>
            </p:cNvSpPr>
            <p:nvPr userDrawn="1"/>
          </p:nvSpPr>
          <p:spPr bwMode="auto">
            <a:xfrm>
              <a:off x="531813" y="2892425"/>
              <a:ext cx="803275" cy="1068387"/>
            </a:xfrm>
            <a:custGeom>
              <a:avLst/>
              <a:gdLst>
                <a:gd name="T0" fmla="*/ 2147483646 w 506"/>
                <a:gd name="T1" fmla="*/ 2147483646 h 673"/>
                <a:gd name="T2" fmla="*/ 2147483646 w 506"/>
                <a:gd name="T3" fmla="*/ 2147483646 h 673"/>
                <a:gd name="T4" fmla="*/ 2147483646 w 506"/>
                <a:gd name="T5" fmla="*/ 2147483646 h 673"/>
                <a:gd name="T6" fmla="*/ 2147483646 w 506"/>
                <a:gd name="T7" fmla="*/ 2147483646 h 673"/>
                <a:gd name="T8" fmla="*/ 2147483646 w 506"/>
                <a:gd name="T9" fmla="*/ 2147483646 h 673"/>
                <a:gd name="T10" fmla="*/ 2147483646 w 506"/>
                <a:gd name="T11" fmla="*/ 2147483646 h 673"/>
                <a:gd name="T12" fmla="*/ 2147483646 w 506"/>
                <a:gd name="T13" fmla="*/ 2147483646 h 673"/>
                <a:gd name="T14" fmla="*/ 2147483646 w 506"/>
                <a:gd name="T15" fmla="*/ 2147483646 h 673"/>
                <a:gd name="T16" fmla="*/ 2147483646 w 506"/>
                <a:gd name="T17" fmla="*/ 2147483646 h 673"/>
                <a:gd name="T18" fmla="*/ 2147483646 w 506"/>
                <a:gd name="T19" fmla="*/ 2147483646 h 673"/>
                <a:gd name="T20" fmla="*/ 2147483646 w 506"/>
                <a:gd name="T21" fmla="*/ 2147483646 h 673"/>
                <a:gd name="T22" fmla="*/ 2147483646 w 506"/>
                <a:gd name="T23" fmla="*/ 0 h 673"/>
                <a:gd name="T24" fmla="*/ 2147483646 w 506"/>
                <a:gd name="T25" fmla="*/ 0 h 673"/>
                <a:gd name="T26" fmla="*/ 0 w 506"/>
                <a:gd name="T27" fmla="*/ 2147483646 h 673"/>
                <a:gd name="T28" fmla="*/ 0 w 506"/>
                <a:gd name="T29" fmla="*/ 2147483646 h 673"/>
                <a:gd name="T30" fmla="*/ 2147483646 w 506"/>
                <a:gd name="T31" fmla="*/ 2147483646 h 673"/>
                <a:gd name="T32" fmla="*/ 2147483646 w 506"/>
                <a:gd name="T33" fmla="*/ 2147483646 h 673"/>
                <a:gd name="T34" fmla="*/ 2147483646 w 506"/>
                <a:gd name="T35" fmla="*/ 2147483646 h 673"/>
                <a:gd name="T36" fmla="*/ 2147483646 w 506"/>
                <a:gd name="T37" fmla="*/ 2147483646 h 673"/>
                <a:gd name="T38" fmla="*/ 2147483646 w 506"/>
                <a:gd name="T39" fmla="*/ 2147483646 h 6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06" h="673">
                  <a:moveTo>
                    <a:pt x="126" y="172"/>
                  </a:moveTo>
                  <a:lnTo>
                    <a:pt x="175" y="125"/>
                  </a:lnTo>
                  <a:lnTo>
                    <a:pt x="333" y="125"/>
                  </a:lnTo>
                  <a:lnTo>
                    <a:pt x="383" y="172"/>
                  </a:lnTo>
                  <a:lnTo>
                    <a:pt x="383" y="500"/>
                  </a:lnTo>
                  <a:lnTo>
                    <a:pt x="333" y="548"/>
                  </a:lnTo>
                  <a:lnTo>
                    <a:pt x="175" y="548"/>
                  </a:lnTo>
                  <a:lnTo>
                    <a:pt x="126" y="500"/>
                  </a:lnTo>
                  <a:lnTo>
                    <a:pt x="126" y="172"/>
                  </a:lnTo>
                  <a:close/>
                  <a:moveTo>
                    <a:pt x="506" y="120"/>
                  </a:moveTo>
                  <a:lnTo>
                    <a:pt x="385" y="0"/>
                  </a:lnTo>
                  <a:lnTo>
                    <a:pt x="123" y="0"/>
                  </a:lnTo>
                  <a:lnTo>
                    <a:pt x="0" y="120"/>
                  </a:lnTo>
                  <a:lnTo>
                    <a:pt x="0" y="552"/>
                  </a:lnTo>
                  <a:lnTo>
                    <a:pt x="123" y="673"/>
                  </a:lnTo>
                  <a:lnTo>
                    <a:pt x="385" y="673"/>
                  </a:lnTo>
                  <a:lnTo>
                    <a:pt x="506" y="552"/>
                  </a:lnTo>
                  <a:lnTo>
                    <a:pt x="506" y="120"/>
                  </a:lnTo>
                  <a:close/>
                </a:path>
              </a:pathLst>
            </a:custGeom>
            <a:solidFill>
              <a:srgbClr val="BB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5132" name="Freeform 7">
              <a:extLst>
                <a:ext uri="{FF2B5EF4-FFF2-40B4-BE49-F238E27FC236}">
                  <a16:creationId xmlns:a16="http://schemas.microsoft.com/office/drawing/2014/main" id="{328479EC-7BAF-EFC7-3070-7CC8AE783829}"/>
                </a:ext>
              </a:extLst>
            </p:cNvPr>
            <p:cNvSpPr>
              <a:spLocks noEditPoints="1"/>
            </p:cNvSpPr>
            <p:nvPr userDrawn="1"/>
          </p:nvSpPr>
          <p:spPr bwMode="auto">
            <a:xfrm>
              <a:off x="487363" y="2840038"/>
              <a:ext cx="8167687" cy="1169989"/>
            </a:xfrm>
            <a:custGeom>
              <a:avLst/>
              <a:gdLst>
                <a:gd name="T0" fmla="*/ 2147483646 w 2178"/>
                <a:gd name="T1" fmla="*/ 2147483646 h 312"/>
                <a:gd name="T2" fmla="*/ 2147483646 w 2178"/>
                <a:gd name="T3" fmla="*/ 2147483646 h 312"/>
                <a:gd name="T4" fmla="*/ 2147483646 w 2178"/>
                <a:gd name="T5" fmla="*/ 2147483646 h 312"/>
                <a:gd name="T6" fmla="*/ 2147483646 w 2178"/>
                <a:gd name="T7" fmla="*/ 2147483646 h 312"/>
                <a:gd name="T8" fmla="*/ 2147483646 w 2178"/>
                <a:gd name="T9" fmla="*/ 2147483646 h 312"/>
                <a:gd name="T10" fmla="*/ 2147483646 w 2178"/>
                <a:gd name="T11" fmla="*/ 2147483646 h 312"/>
                <a:gd name="T12" fmla="*/ 2147483646 w 2178"/>
                <a:gd name="T13" fmla="*/ 2147483646 h 312"/>
                <a:gd name="T14" fmla="*/ 2147483646 w 2178"/>
                <a:gd name="T15" fmla="*/ 2147483646 h 312"/>
                <a:gd name="T16" fmla="*/ 2147483646 w 2178"/>
                <a:gd name="T17" fmla="*/ 2147483646 h 312"/>
                <a:gd name="T18" fmla="*/ 2147483646 w 2178"/>
                <a:gd name="T19" fmla="*/ 2147483646 h 312"/>
                <a:gd name="T20" fmla="*/ 2147483646 w 2178"/>
                <a:gd name="T21" fmla="*/ 2147483646 h 312"/>
                <a:gd name="T22" fmla="*/ 2147483646 w 2178"/>
                <a:gd name="T23" fmla="*/ 2147483646 h 312"/>
                <a:gd name="T24" fmla="*/ 2147483646 w 2178"/>
                <a:gd name="T25" fmla="*/ 2147483646 h 312"/>
                <a:gd name="T26" fmla="*/ 2147483646 w 2178"/>
                <a:gd name="T27" fmla="*/ 2147483646 h 312"/>
                <a:gd name="T28" fmla="*/ 2147483646 w 2178"/>
                <a:gd name="T29" fmla="*/ 2147483646 h 312"/>
                <a:gd name="T30" fmla="*/ 2147483646 w 2178"/>
                <a:gd name="T31" fmla="*/ 2147483646 h 312"/>
                <a:gd name="T32" fmla="*/ 2147483646 w 2178"/>
                <a:gd name="T33" fmla="*/ 2147483646 h 312"/>
                <a:gd name="T34" fmla="*/ 2147483646 w 2178"/>
                <a:gd name="T35" fmla="*/ 2147483646 h 312"/>
                <a:gd name="T36" fmla="*/ 2147483646 w 2178"/>
                <a:gd name="T37" fmla="*/ 2147483646 h 312"/>
                <a:gd name="T38" fmla="*/ 2147483646 w 2178"/>
                <a:gd name="T39" fmla="*/ 2147483646 h 312"/>
                <a:gd name="T40" fmla="*/ 2147483646 w 2178"/>
                <a:gd name="T41" fmla="*/ 0 h 312"/>
                <a:gd name="T42" fmla="*/ 2147483646 w 2178"/>
                <a:gd name="T43" fmla="*/ 2147483646 h 312"/>
                <a:gd name="T44" fmla="*/ 2147483646 w 2178"/>
                <a:gd name="T45" fmla="*/ 2147483646 h 312"/>
                <a:gd name="T46" fmla="*/ 2147483646 w 2178"/>
                <a:gd name="T47" fmla="*/ 2147483646 h 312"/>
                <a:gd name="T48" fmla="*/ 2147483646 w 2178"/>
                <a:gd name="T49" fmla="*/ 2147483646 h 312"/>
                <a:gd name="T50" fmla="*/ 2147483646 w 2178"/>
                <a:gd name="T51" fmla="*/ 2147483646 h 312"/>
                <a:gd name="T52" fmla="*/ 2147483646 w 2178"/>
                <a:gd name="T53" fmla="*/ 2147483646 h 312"/>
                <a:gd name="T54" fmla="*/ 2147483646 w 2178"/>
                <a:gd name="T55" fmla="*/ 2147483646 h 312"/>
                <a:gd name="T56" fmla="*/ 2147483646 w 2178"/>
                <a:gd name="T57" fmla="*/ 2147483646 h 312"/>
                <a:gd name="T58" fmla="*/ 2147483646 w 2178"/>
                <a:gd name="T59" fmla="*/ 2147483646 h 312"/>
                <a:gd name="T60" fmla="*/ 2147483646 w 2178"/>
                <a:gd name="T61" fmla="*/ 2147483646 h 312"/>
                <a:gd name="T62" fmla="*/ 2147483646 w 2178"/>
                <a:gd name="T63" fmla="*/ 2147483646 h 312"/>
                <a:gd name="T64" fmla="*/ 2147483646 w 2178"/>
                <a:gd name="T65" fmla="*/ 2147483646 h 312"/>
                <a:gd name="T66" fmla="*/ 2147483646 w 2178"/>
                <a:gd name="T67" fmla="*/ 2147483646 h 312"/>
                <a:gd name="T68" fmla="*/ 2147483646 w 2178"/>
                <a:gd name="T69" fmla="*/ 2147483646 h 312"/>
                <a:gd name="T70" fmla="*/ 2147483646 w 2178"/>
                <a:gd name="T71" fmla="*/ 2147483646 h 312"/>
                <a:gd name="T72" fmla="*/ 2147483646 w 2178"/>
                <a:gd name="T73" fmla="*/ 2147483646 h 312"/>
                <a:gd name="T74" fmla="*/ 2147483646 w 2178"/>
                <a:gd name="T75" fmla="*/ 2147483646 h 312"/>
                <a:gd name="T76" fmla="*/ 2147483646 w 2178"/>
                <a:gd name="T77" fmla="*/ 2147483646 h 312"/>
                <a:gd name="T78" fmla="*/ 2147483646 w 2178"/>
                <a:gd name="T79" fmla="*/ 2147483646 h 312"/>
                <a:gd name="T80" fmla="*/ 2147483646 w 2178"/>
                <a:gd name="T81" fmla="*/ 2147483646 h 312"/>
                <a:gd name="T82" fmla="*/ 2147483646 w 2178"/>
                <a:gd name="T83" fmla="*/ 2147483646 h 312"/>
                <a:gd name="T84" fmla="*/ 2147483646 w 2178"/>
                <a:gd name="T85" fmla="*/ 2147483646 h 312"/>
                <a:gd name="T86" fmla="*/ 2147483646 w 2178"/>
                <a:gd name="T87" fmla="*/ 2147483646 h 312"/>
                <a:gd name="T88" fmla="*/ 2147483646 w 2178"/>
                <a:gd name="T89" fmla="*/ 2147483646 h 312"/>
                <a:gd name="T90" fmla="*/ 2147483646 w 2178"/>
                <a:gd name="T91" fmla="*/ 2147483646 h 312"/>
                <a:gd name="T92" fmla="*/ 2147483646 w 2178"/>
                <a:gd name="T93" fmla="*/ 2147483646 h 312"/>
                <a:gd name="T94" fmla="*/ 2147483646 w 2178"/>
                <a:gd name="T95" fmla="*/ 2147483646 h 312"/>
                <a:gd name="T96" fmla="*/ 2147483646 w 2178"/>
                <a:gd name="T97" fmla="*/ 2147483646 h 312"/>
                <a:gd name="T98" fmla="*/ 2147483646 w 2178"/>
                <a:gd name="T99" fmla="*/ 2147483646 h 312"/>
                <a:gd name="T100" fmla="*/ 2147483646 w 2178"/>
                <a:gd name="T101" fmla="*/ 2147483646 h 312"/>
                <a:gd name="T102" fmla="*/ 2147483646 w 2178"/>
                <a:gd name="T103" fmla="*/ 2147483646 h 312"/>
                <a:gd name="T104" fmla="*/ 2147483646 w 2178"/>
                <a:gd name="T105" fmla="*/ 2147483646 h 312"/>
                <a:gd name="T106" fmla="*/ 2147483646 w 2178"/>
                <a:gd name="T107" fmla="*/ 2147483646 h 312"/>
                <a:gd name="T108" fmla="*/ 2147483646 w 2178"/>
                <a:gd name="T109" fmla="*/ 2147483646 h 312"/>
                <a:gd name="T110" fmla="*/ 2147483646 w 2178"/>
                <a:gd name="T111" fmla="*/ 2147483646 h 312"/>
                <a:gd name="T112" fmla="*/ 2147483646 w 2178"/>
                <a:gd name="T113" fmla="*/ 2147483646 h 312"/>
                <a:gd name="T114" fmla="*/ 2147483646 w 2178"/>
                <a:gd name="T115" fmla="*/ 2147483646 h 312"/>
                <a:gd name="T116" fmla="*/ 2147483646 w 2178"/>
                <a:gd name="T117" fmla="*/ 2147483646 h 312"/>
                <a:gd name="T118" fmla="*/ 2147483646 w 2178"/>
                <a:gd name="T119" fmla="*/ 2147483646 h 312"/>
                <a:gd name="T120" fmla="*/ 2147483646 w 2178"/>
                <a:gd name="T121" fmla="*/ 2147483646 h 312"/>
                <a:gd name="T122" fmla="*/ 2147483646 w 2178"/>
                <a:gd name="T123" fmla="*/ 2147483646 h 312"/>
                <a:gd name="T124" fmla="*/ 2147483646 w 2178"/>
                <a:gd name="T125" fmla="*/ 2147483646 h 3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78" h="312">
                  <a:moveTo>
                    <a:pt x="393" y="278"/>
                  </a:moveTo>
                  <a:cubicBezTo>
                    <a:pt x="378" y="225"/>
                    <a:pt x="378" y="225"/>
                    <a:pt x="378" y="225"/>
                  </a:cubicBezTo>
                  <a:cubicBezTo>
                    <a:pt x="371" y="225"/>
                    <a:pt x="371" y="225"/>
                    <a:pt x="371" y="225"/>
                  </a:cubicBezTo>
                  <a:cubicBezTo>
                    <a:pt x="357" y="278"/>
                    <a:pt x="357" y="278"/>
                    <a:pt x="357" y="278"/>
                  </a:cubicBezTo>
                  <a:cubicBezTo>
                    <a:pt x="343" y="225"/>
                    <a:pt x="343" y="225"/>
                    <a:pt x="343" y="225"/>
                  </a:cubicBezTo>
                  <a:cubicBezTo>
                    <a:pt x="334" y="225"/>
                    <a:pt x="334" y="225"/>
                    <a:pt x="334" y="225"/>
                  </a:cubicBezTo>
                  <a:cubicBezTo>
                    <a:pt x="352" y="289"/>
                    <a:pt x="352" y="289"/>
                    <a:pt x="352" y="289"/>
                  </a:cubicBezTo>
                  <a:cubicBezTo>
                    <a:pt x="361" y="289"/>
                    <a:pt x="361" y="289"/>
                    <a:pt x="361" y="289"/>
                  </a:cubicBezTo>
                  <a:cubicBezTo>
                    <a:pt x="375" y="237"/>
                    <a:pt x="375" y="237"/>
                    <a:pt x="375" y="237"/>
                  </a:cubicBezTo>
                  <a:cubicBezTo>
                    <a:pt x="389" y="289"/>
                    <a:pt x="389" y="289"/>
                    <a:pt x="389" y="289"/>
                  </a:cubicBezTo>
                  <a:cubicBezTo>
                    <a:pt x="397" y="289"/>
                    <a:pt x="397" y="289"/>
                    <a:pt x="397" y="289"/>
                  </a:cubicBezTo>
                  <a:cubicBezTo>
                    <a:pt x="416" y="225"/>
                    <a:pt x="416" y="225"/>
                    <a:pt x="416" y="225"/>
                  </a:cubicBezTo>
                  <a:cubicBezTo>
                    <a:pt x="407" y="225"/>
                    <a:pt x="407" y="225"/>
                    <a:pt x="407" y="225"/>
                  </a:cubicBezTo>
                  <a:lnTo>
                    <a:pt x="393" y="278"/>
                  </a:lnTo>
                  <a:close/>
                  <a:moveTo>
                    <a:pt x="422" y="289"/>
                  </a:moveTo>
                  <a:cubicBezTo>
                    <a:pt x="464" y="289"/>
                    <a:pt x="464" y="289"/>
                    <a:pt x="464" y="289"/>
                  </a:cubicBezTo>
                  <a:cubicBezTo>
                    <a:pt x="464" y="282"/>
                    <a:pt x="464" y="282"/>
                    <a:pt x="464" y="282"/>
                  </a:cubicBezTo>
                  <a:cubicBezTo>
                    <a:pt x="430" y="282"/>
                    <a:pt x="430" y="282"/>
                    <a:pt x="430" y="282"/>
                  </a:cubicBezTo>
                  <a:cubicBezTo>
                    <a:pt x="430" y="260"/>
                    <a:pt x="430" y="260"/>
                    <a:pt x="430" y="260"/>
                  </a:cubicBezTo>
                  <a:cubicBezTo>
                    <a:pt x="463" y="260"/>
                    <a:pt x="463" y="260"/>
                    <a:pt x="463" y="260"/>
                  </a:cubicBezTo>
                  <a:cubicBezTo>
                    <a:pt x="463" y="253"/>
                    <a:pt x="463" y="253"/>
                    <a:pt x="463" y="253"/>
                  </a:cubicBezTo>
                  <a:cubicBezTo>
                    <a:pt x="430" y="253"/>
                    <a:pt x="430" y="253"/>
                    <a:pt x="430" y="253"/>
                  </a:cubicBezTo>
                  <a:cubicBezTo>
                    <a:pt x="430" y="232"/>
                    <a:pt x="430" y="232"/>
                    <a:pt x="430" y="232"/>
                  </a:cubicBezTo>
                  <a:cubicBezTo>
                    <a:pt x="464" y="232"/>
                    <a:pt x="464" y="232"/>
                    <a:pt x="464" y="232"/>
                  </a:cubicBezTo>
                  <a:cubicBezTo>
                    <a:pt x="464" y="225"/>
                    <a:pt x="464" y="225"/>
                    <a:pt x="464" y="225"/>
                  </a:cubicBezTo>
                  <a:cubicBezTo>
                    <a:pt x="422" y="225"/>
                    <a:pt x="422" y="225"/>
                    <a:pt x="422" y="225"/>
                  </a:cubicBezTo>
                  <a:lnTo>
                    <a:pt x="422" y="289"/>
                  </a:lnTo>
                  <a:close/>
                  <a:moveTo>
                    <a:pt x="527" y="225"/>
                  </a:moveTo>
                  <a:cubicBezTo>
                    <a:pt x="517" y="225"/>
                    <a:pt x="517" y="225"/>
                    <a:pt x="517" y="225"/>
                  </a:cubicBezTo>
                  <a:cubicBezTo>
                    <a:pt x="498" y="251"/>
                    <a:pt x="498" y="251"/>
                    <a:pt x="498" y="251"/>
                  </a:cubicBezTo>
                  <a:cubicBezTo>
                    <a:pt x="479" y="225"/>
                    <a:pt x="479" y="225"/>
                    <a:pt x="479" y="225"/>
                  </a:cubicBezTo>
                  <a:cubicBezTo>
                    <a:pt x="470" y="225"/>
                    <a:pt x="470" y="225"/>
                    <a:pt x="470" y="225"/>
                  </a:cubicBezTo>
                  <a:cubicBezTo>
                    <a:pt x="493" y="256"/>
                    <a:pt x="493" y="256"/>
                    <a:pt x="493" y="256"/>
                  </a:cubicBezTo>
                  <a:cubicBezTo>
                    <a:pt x="468" y="289"/>
                    <a:pt x="468" y="289"/>
                    <a:pt x="468" y="289"/>
                  </a:cubicBezTo>
                  <a:cubicBezTo>
                    <a:pt x="478" y="289"/>
                    <a:pt x="478" y="289"/>
                    <a:pt x="478" y="289"/>
                  </a:cubicBezTo>
                  <a:cubicBezTo>
                    <a:pt x="498" y="262"/>
                    <a:pt x="498" y="262"/>
                    <a:pt x="498" y="262"/>
                  </a:cubicBezTo>
                  <a:cubicBezTo>
                    <a:pt x="519" y="289"/>
                    <a:pt x="519" y="289"/>
                    <a:pt x="519" y="289"/>
                  </a:cubicBezTo>
                  <a:cubicBezTo>
                    <a:pt x="528" y="289"/>
                    <a:pt x="528" y="289"/>
                    <a:pt x="528" y="289"/>
                  </a:cubicBezTo>
                  <a:cubicBezTo>
                    <a:pt x="503" y="256"/>
                    <a:pt x="503" y="256"/>
                    <a:pt x="503" y="256"/>
                  </a:cubicBezTo>
                  <a:lnTo>
                    <a:pt x="527" y="225"/>
                  </a:lnTo>
                  <a:close/>
                  <a:moveTo>
                    <a:pt x="580" y="275"/>
                  </a:moveTo>
                  <a:cubicBezTo>
                    <a:pt x="543" y="225"/>
                    <a:pt x="543" y="225"/>
                    <a:pt x="543" y="225"/>
                  </a:cubicBezTo>
                  <a:cubicBezTo>
                    <a:pt x="535" y="225"/>
                    <a:pt x="535" y="225"/>
                    <a:pt x="535" y="225"/>
                  </a:cubicBezTo>
                  <a:cubicBezTo>
                    <a:pt x="535" y="289"/>
                    <a:pt x="535" y="289"/>
                    <a:pt x="535" y="289"/>
                  </a:cubicBezTo>
                  <a:cubicBezTo>
                    <a:pt x="543" y="289"/>
                    <a:pt x="543" y="289"/>
                    <a:pt x="543" y="289"/>
                  </a:cubicBezTo>
                  <a:cubicBezTo>
                    <a:pt x="543" y="238"/>
                    <a:pt x="543" y="238"/>
                    <a:pt x="543" y="238"/>
                  </a:cubicBezTo>
                  <a:cubicBezTo>
                    <a:pt x="580" y="289"/>
                    <a:pt x="580" y="289"/>
                    <a:pt x="580" y="289"/>
                  </a:cubicBezTo>
                  <a:cubicBezTo>
                    <a:pt x="588" y="289"/>
                    <a:pt x="588" y="289"/>
                    <a:pt x="588" y="289"/>
                  </a:cubicBezTo>
                  <a:cubicBezTo>
                    <a:pt x="588" y="225"/>
                    <a:pt x="588" y="225"/>
                    <a:pt x="588" y="225"/>
                  </a:cubicBezTo>
                  <a:cubicBezTo>
                    <a:pt x="580" y="225"/>
                    <a:pt x="580" y="225"/>
                    <a:pt x="580" y="225"/>
                  </a:cubicBezTo>
                  <a:lnTo>
                    <a:pt x="580" y="275"/>
                  </a:lnTo>
                  <a:close/>
                  <a:moveTo>
                    <a:pt x="600" y="289"/>
                  </a:moveTo>
                  <a:cubicBezTo>
                    <a:pt x="642" y="289"/>
                    <a:pt x="642" y="289"/>
                    <a:pt x="642" y="289"/>
                  </a:cubicBezTo>
                  <a:cubicBezTo>
                    <a:pt x="642" y="282"/>
                    <a:pt x="642" y="282"/>
                    <a:pt x="642" y="282"/>
                  </a:cubicBezTo>
                  <a:cubicBezTo>
                    <a:pt x="608" y="282"/>
                    <a:pt x="608" y="282"/>
                    <a:pt x="608" y="282"/>
                  </a:cubicBezTo>
                  <a:cubicBezTo>
                    <a:pt x="608" y="260"/>
                    <a:pt x="608" y="260"/>
                    <a:pt x="608" y="260"/>
                  </a:cubicBezTo>
                  <a:cubicBezTo>
                    <a:pt x="641" y="260"/>
                    <a:pt x="641" y="260"/>
                    <a:pt x="641" y="260"/>
                  </a:cubicBezTo>
                  <a:cubicBezTo>
                    <a:pt x="641" y="253"/>
                    <a:pt x="641" y="253"/>
                    <a:pt x="641" y="253"/>
                  </a:cubicBezTo>
                  <a:cubicBezTo>
                    <a:pt x="608" y="253"/>
                    <a:pt x="608" y="253"/>
                    <a:pt x="608" y="253"/>
                  </a:cubicBezTo>
                  <a:cubicBezTo>
                    <a:pt x="608" y="232"/>
                    <a:pt x="608" y="232"/>
                    <a:pt x="608" y="232"/>
                  </a:cubicBezTo>
                  <a:cubicBezTo>
                    <a:pt x="642" y="232"/>
                    <a:pt x="642" y="232"/>
                    <a:pt x="642" y="232"/>
                  </a:cubicBezTo>
                  <a:cubicBezTo>
                    <a:pt x="642" y="225"/>
                    <a:pt x="642" y="225"/>
                    <a:pt x="642" y="225"/>
                  </a:cubicBezTo>
                  <a:cubicBezTo>
                    <a:pt x="600" y="225"/>
                    <a:pt x="600" y="225"/>
                    <a:pt x="600" y="225"/>
                  </a:cubicBezTo>
                  <a:lnTo>
                    <a:pt x="600" y="289"/>
                  </a:lnTo>
                  <a:close/>
                  <a:moveTo>
                    <a:pt x="698" y="244"/>
                  </a:moveTo>
                  <a:cubicBezTo>
                    <a:pt x="698" y="233"/>
                    <a:pt x="690" y="225"/>
                    <a:pt x="678" y="225"/>
                  </a:cubicBezTo>
                  <a:cubicBezTo>
                    <a:pt x="652" y="225"/>
                    <a:pt x="652" y="225"/>
                    <a:pt x="652" y="225"/>
                  </a:cubicBezTo>
                  <a:cubicBezTo>
                    <a:pt x="652" y="289"/>
                    <a:pt x="652" y="289"/>
                    <a:pt x="652" y="289"/>
                  </a:cubicBezTo>
                  <a:cubicBezTo>
                    <a:pt x="660" y="289"/>
                    <a:pt x="660" y="289"/>
                    <a:pt x="660" y="289"/>
                  </a:cubicBezTo>
                  <a:cubicBezTo>
                    <a:pt x="660" y="264"/>
                    <a:pt x="660" y="264"/>
                    <a:pt x="660" y="264"/>
                  </a:cubicBezTo>
                  <a:cubicBezTo>
                    <a:pt x="673" y="264"/>
                    <a:pt x="673" y="264"/>
                    <a:pt x="673" y="264"/>
                  </a:cubicBezTo>
                  <a:cubicBezTo>
                    <a:pt x="689" y="289"/>
                    <a:pt x="689" y="289"/>
                    <a:pt x="689" y="289"/>
                  </a:cubicBezTo>
                  <a:cubicBezTo>
                    <a:pt x="699" y="289"/>
                    <a:pt x="699" y="289"/>
                    <a:pt x="699" y="289"/>
                  </a:cubicBezTo>
                  <a:cubicBezTo>
                    <a:pt x="682" y="263"/>
                    <a:pt x="682" y="263"/>
                    <a:pt x="682" y="263"/>
                  </a:cubicBezTo>
                  <a:cubicBezTo>
                    <a:pt x="690" y="262"/>
                    <a:pt x="698" y="256"/>
                    <a:pt x="698" y="244"/>
                  </a:cubicBezTo>
                  <a:close/>
                  <a:moveTo>
                    <a:pt x="660" y="257"/>
                  </a:moveTo>
                  <a:cubicBezTo>
                    <a:pt x="660" y="232"/>
                    <a:pt x="660" y="232"/>
                    <a:pt x="660" y="232"/>
                  </a:cubicBezTo>
                  <a:cubicBezTo>
                    <a:pt x="677" y="232"/>
                    <a:pt x="677" y="232"/>
                    <a:pt x="677" y="232"/>
                  </a:cubicBezTo>
                  <a:cubicBezTo>
                    <a:pt x="685" y="232"/>
                    <a:pt x="690" y="237"/>
                    <a:pt x="690" y="244"/>
                  </a:cubicBezTo>
                  <a:cubicBezTo>
                    <a:pt x="690" y="252"/>
                    <a:pt x="685" y="257"/>
                    <a:pt x="677" y="257"/>
                  </a:cubicBezTo>
                  <a:lnTo>
                    <a:pt x="660" y="257"/>
                  </a:lnTo>
                  <a:close/>
                  <a:moveTo>
                    <a:pt x="762" y="274"/>
                  </a:moveTo>
                  <a:cubicBezTo>
                    <a:pt x="742" y="225"/>
                    <a:pt x="742" y="225"/>
                    <a:pt x="742" y="225"/>
                  </a:cubicBezTo>
                  <a:cubicBezTo>
                    <a:pt x="731" y="225"/>
                    <a:pt x="731" y="225"/>
                    <a:pt x="731" y="225"/>
                  </a:cubicBezTo>
                  <a:cubicBezTo>
                    <a:pt x="731" y="289"/>
                    <a:pt x="731" y="289"/>
                    <a:pt x="731" y="289"/>
                  </a:cubicBezTo>
                  <a:cubicBezTo>
                    <a:pt x="739" y="289"/>
                    <a:pt x="739" y="289"/>
                    <a:pt x="739" y="289"/>
                  </a:cubicBezTo>
                  <a:cubicBezTo>
                    <a:pt x="739" y="235"/>
                    <a:pt x="739" y="235"/>
                    <a:pt x="739" y="235"/>
                  </a:cubicBezTo>
                  <a:cubicBezTo>
                    <a:pt x="761" y="289"/>
                    <a:pt x="761" y="289"/>
                    <a:pt x="761" y="289"/>
                  </a:cubicBezTo>
                  <a:cubicBezTo>
                    <a:pt x="764" y="289"/>
                    <a:pt x="764" y="289"/>
                    <a:pt x="764" y="289"/>
                  </a:cubicBezTo>
                  <a:cubicBezTo>
                    <a:pt x="786" y="235"/>
                    <a:pt x="786" y="235"/>
                    <a:pt x="786" y="235"/>
                  </a:cubicBezTo>
                  <a:cubicBezTo>
                    <a:pt x="786" y="289"/>
                    <a:pt x="786" y="289"/>
                    <a:pt x="786" y="289"/>
                  </a:cubicBezTo>
                  <a:cubicBezTo>
                    <a:pt x="794" y="289"/>
                    <a:pt x="794" y="289"/>
                    <a:pt x="794" y="289"/>
                  </a:cubicBezTo>
                  <a:cubicBezTo>
                    <a:pt x="794" y="225"/>
                    <a:pt x="794" y="225"/>
                    <a:pt x="794" y="225"/>
                  </a:cubicBezTo>
                  <a:cubicBezTo>
                    <a:pt x="782" y="225"/>
                    <a:pt x="782" y="225"/>
                    <a:pt x="782" y="225"/>
                  </a:cubicBezTo>
                  <a:lnTo>
                    <a:pt x="762" y="274"/>
                  </a:lnTo>
                  <a:close/>
                  <a:moveTo>
                    <a:pt x="806" y="289"/>
                  </a:moveTo>
                  <a:cubicBezTo>
                    <a:pt x="848" y="289"/>
                    <a:pt x="848" y="289"/>
                    <a:pt x="848" y="289"/>
                  </a:cubicBezTo>
                  <a:cubicBezTo>
                    <a:pt x="848" y="282"/>
                    <a:pt x="848" y="282"/>
                    <a:pt x="848" y="282"/>
                  </a:cubicBezTo>
                  <a:cubicBezTo>
                    <a:pt x="814" y="282"/>
                    <a:pt x="814" y="282"/>
                    <a:pt x="814" y="282"/>
                  </a:cubicBezTo>
                  <a:cubicBezTo>
                    <a:pt x="814" y="260"/>
                    <a:pt x="814" y="260"/>
                    <a:pt x="814" y="260"/>
                  </a:cubicBezTo>
                  <a:cubicBezTo>
                    <a:pt x="847" y="260"/>
                    <a:pt x="847" y="260"/>
                    <a:pt x="847" y="260"/>
                  </a:cubicBezTo>
                  <a:cubicBezTo>
                    <a:pt x="847" y="253"/>
                    <a:pt x="847" y="253"/>
                    <a:pt x="847" y="253"/>
                  </a:cubicBezTo>
                  <a:cubicBezTo>
                    <a:pt x="814" y="253"/>
                    <a:pt x="814" y="253"/>
                    <a:pt x="814" y="253"/>
                  </a:cubicBezTo>
                  <a:cubicBezTo>
                    <a:pt x="814" y="232"/>
                    <a:pt x="814" y="232"/>
                    <a:pt x="814" y="232"/>
                  </a:cubicBezTo>
                  <a:cubicBezTo>
                    <a:pt x="848" y="232"/>
                    <a:pt x="848" y="232"/>
                    <a:pt x="848" y="232"/>
                  </a:cubicBezTo>
                  <a:cubicBezTo>
                    <a:pt x="848" y="225"/>
                    <a:pt x="848" y="225"/>
                    <a:pt x="848" y="225"/>
                  </a:cubicBezTo>
                  <a:cubicBezTo>
                    <a:pt x="806" y="225"/>
                    <a:pt x="806" y="225"/>
                    <a:pt x="806" y="225"/>
                  </a:cubicBezTo>
                  <a:lnTo>
                    <a:pt x="806" y="289"/>
                  </a:lnTo>
                  <a:close/>
                  <a:moveTo>
                    <a:pt x="880" y="225"/>
                  </a:moveTo>
                  <a:cubicBezTo>
                    <a:pt x="858" y="225"/>
                    <a:pt x="858" y="225"/>
                    <a:pt x="858" y="225"/>
                  </a:cubicBezTo>
                  <a:cubicBezTo>
                    <a:pt x="858" y="289"/>
                    <a:pt x="858" y="289"/>
                    <a:pt x="858" y="289"/>
                  </a:cubicBezTo>
                  <a:cubicBezTo>
                    <a:pt x="880" y="289"/>
                    <a:pt x="880" y="289"/>
                    <a:pt x="880" y="289"/>
                  </a:cubicBezTo>
                  <a:cubicBezTo>
                    <a:pt x="900" y="289"/>
                    <a:pt x="913" y="275"/>
                    <a:pt x="913" y="257"/>
                  </a:cubicBezTo>
                  <a:cubicBezTo>
                    <a:pt x="913" y="239"/>
                    <a:pt x="900" y="225"/>
                    <a:pt x="880" y="225"/>
                  </a:cubicBezTo>
                  <a:close/>
                  <a:moveTo>
                    <a:pt x="880" y="282"/>
                  </a:moveTo>
                  <a:cubicBezTo>
                    <a:pt x="866" y="282"/>
                    <a:pt x="866" y="282"/>
                    <a:pt x="866" y="282"/>
                  </a:cubicBezTo>
                  <a:cubicBezTo>
                    <a:pt x="866" y="232"/>
                    <a:pt x="866" y="232"/>
                    <a:pt x="866" y="232"/>
                  </a:cubicBezTo>
                  <a:cubicBezTo>
                    <a:pt x="880" y="232"/>
                    <a:pt x="880" y="232"/>
                    <a:pt x="880" y="232"/>
                  </a:cubicBezTo>
                  <a:cubicBezTo>
                    <a:pt x="896" y="232"/>
                    <a:pt x="905" y="243"/>
                    <a:pt x="905" y="257"/>
                  </a:cubicBezTo>
                  <a:cubicBezTo>
                    <a:pt x="905" y="271"/>
                    <a:pt x="896" y="282"/>
                    <a:pt x="880" y="282"/>
                  </a:cubicBezTo>
                  <a:close/>
                  <a:moveTo>
                    <a:pt x="923" y="289"/>
                  </a:moveTo>
                  <a:cubicBezTo>
                    <a:pt x="931" y="289"/>
                    <a:pt x="931" y="289"/>
                    <a:pt x="931" y="289"/>
                  </a:cubicBezTo>
                  <a:cubicBezTo>
                    <a:pt x="931" y="225"/>
                    <a:pt x="931" y="225"/>
                    <a:pt x="931" y="225"/>
                  </a:cubicBezTo>
                  <a:cubicBezTo>
                    <a:pt x="923" y="225"/>
                    <a:pt x="923" y="225"/>
                    <a:pt x="923" y="225"/>
                  </a:cubicBezTo>
                  <a:lnTo>
                    <a:pt x="923" y="289"/>
                  </a:lnTo>
                  <a:close/>
                  <a:moveTo>
                    <a:pt x="974" y="283"/>
                  </a:moveTo>
                  <a:cubicBezTo>
                    <a:pt x="960" y="283"/>
                    <a:pt x="949" y="272"/>
                    <a:pt x="949" y="257"/>
                  </a:cubicBezTo>
                  <a:cubicBezTo>
                    <a:pt x="949" y="242"/>
                    <a:pt x="960" y="231"/>
                    <a:pt x="974" y="231"/>
                  </a:cubicBezTo>
                  <a:cubicBezTo>
                    <a:pt x="981" y="231"/>
                    <a:pt x="988" y="235"/>
                    <a:pt x="992" y="240"/>
                  </a:cubicBezTo>
                  <a:cubicBezTo>
                    <a:pt x="998" y="237"/>
                    <a:pt x="998" y="237"/>
                    <a:pt x="998" y="237"/>
                  </a:cubicBezTo>
                  <a:cubicBezTo>
                    <a:pt x="993" y="229"/>
                    <a:pt x="985" y="224"/>
                    <a:pt x="974" y="224"/>
                  </a:cubicBezTo>
                  <a:cubicBezTo>
                    <a:pt x="956" y="224"/>
                    <a:pt x="941" y="237"/>
                    <a:pt x="941" y="257"/>
                  </a:cubicBezTo>
                  <a:cubicBezTo>
                    <a:pt x="941" y="277"/>
                    <a:pt x="956" y="290"/>
                    <a:pt x="974" y="290"/>
                  </a:cubicBezTo>
                  <a:cubicBezTo>
                    <a:pt x="985" y="290"/>
                    <a:pt x="993" y="285"/>
                    <a:pt x="998" y="277"/>
                  </a:cubicBezTo>
                  <a:cubicBezTo>
                    <a:pt x="992" y="274"/>
                    <a:pt x="992" y="274"/>
                    <a:pt x="992" y="274"/>
                  </a:cubicBezTo>
                  <a:cubicBezTo>
                    <a:pt x="988" y="279"/>
                    <a:pt x="981" y="283"/>
                    <a:pt x="974" y="283"/>
                  </a:cubicBezTo>
                  <a:close/>
                  <a:moveTo>
                    <a:pt x="1025" y="225"/>
                  </a:moveTo>
                  <a:cubicBezTo>
                    <a:pt x="999" y="289"/>
                    <a:pt x="999" y="289"/>
                    <a:pt x="999" y="289"/>
                  </a:cubicBezTo>
                  <a:cubicBezTo>
                    <a:pt x="1008" y="289"/>
                    <a:pt x="1008" y="289"/>
                    <a:pt x="1008" y="289"/>
                  </a:cubicBezTo>
                  <a:cubicBezTo>
                    <a:pt x="1014" y="275"/>
                    <a:pt x="1014" y="275"/>
                    <a:pt x="1014" y="275"/>
                  </a:cubicBezTo>
                  <a:cubicBezTo>
                    <a:pt x="1046" y="275"/>
                    <a:pt x="1046" y="275"/>
                    <a:pt x="1046" y="275"/>
                  </a:cubicBezTo>
                  <a:cubicBezTo>
                    <a:pt x="1052" y="289"/>
                    <a:pt x="1052" y="289"/>
                    <a:pt x="1052" y="289"/>
                  </a:cubicBezTo>
                  <a:cubicBezTo>
                    <a:pt x="1061" y="289"/>
                    <a:pt x="1061" y="289"/>
                    <a:pt x="1061" y="289"/>
                  </a:cubicBezTo>
                  <a:cubicBezTo>
                    <a:pt x="1035" y="225"/>
                    <a:pt x="1035" y="225"/>
                    <a:pt x="1035" y="225"/>
                  </a:cubicBezTo>
                  <a:lnTo>
                    <a:pt x="1025" y="225"/>
                  </a:lnTo>
                  <a:close/>
                  <a:moveTo>
                    <a:pt x="1017" y="268"/>
                  </a:moveTo>
                  <a:cubicBezTo>
                    <a:pt x="1030" y="233"/>
                    <a:pt x="1030" y="233"/>
                    <a:pt x="1030" y="233"/>
                  </a:cubicBezTo>
                  <a:cubicBezTo>
                    <a:pt x="1044" y="268"/>
                    <a:pt x="1044" y="268"/>
                    <a:pt x="1044" y="268"/>
                  </a:cubicBezTo>
                  <a:lnTo>
                    <a:pt x="1017" y="268"/>
                  </a:lnTo>
                  <a:close/>
                  <a:moveTo>
                    <a:pt x="1074" y="225"/>
                  </a:moveTo>
                  <a:cubicBezTo>
                    <a:pt x="1066" y="225"/>
                    <a:pt x="1066" y="225"/>
                    <a:pt x="1066" y="225"/>
                  </a:cubicBezTo>
                  <a:cubicBezTo>
                    <a:pt x="1066" y="289"/>
                    <a:pt x="1066" y="289"/>
                    <a:pt x="1066" y="289"/>
                  </a:cubicBezTo>
                  <a:cubicBezTo>
                    <a:pt x="1103" y="289"/>
                    <a:pt x="1103" y="289"/>
                    <a:pt x="1103" y="289"/>
                  </a:cubicBezTo>
                  <a:cubicBezTo>
                    <a:pt x="1103" y="282"/>
                    <a:pt x="1103" y="282"/>
                    <a:pt x="1103" y="282"/>
                  </a:cubicBezTo>
                  <a:cubicBezTo>
                    <a:pt x="1074" y="282"/>
                    <a:pt x="1074" y="282"/>
                    <a:pt x="1074" y="282"/>
                  </a:cubicBezTo>
                  <a:lnTo>
                    <a:pt x="1074" y="225"/>
                  </a:lnTo>
                  <a:close/>
                  <a:moveTo>
                    <a:pt x="1157" y="283"/>
                  </a:moveTo>
                  <a:cubicBezTo>
                    <a:pt x="1143" y="283"/>
                    <a:pt x="1133" y="272"/>
                    <a:pt x="1133" y="257"/>
                  </a:cubicBezTo>
                  <a:cubicBezTo>
                    <a:pt x="1133" y="242"/>
                    <a:pt x="1143" y="231"/>
                    <a:pt x="1157" y="231"/>
                  </a:cubicBezTo>
                  <a:cubicBezTo>
                    <a:pt x="1165" y="231"/>
                    <a:pt x="1171" y="235"/>
                    <a:pt x="1175" y="240"/>
                  </a:cubicBezTo>
                  <a:cubicBezTo>
                    <a:pt x="1182" y="237"/>
                    <a:pt x="1182" y="237"/>
                    <a:pt x="1182" y="237"/>
                  </a:cubicBezTo>
                  <a:cubicBezTo>
                    <a:pt x="1176" y="229"/>
                    <a:pt x="1169" y="224"/>
                    <a:pt x="1157" y="224"/>
                  </a:cubicBezTo>
                  <a:cubicBezTo>
                    <a:pt x="1139" y="224"/>
                    <a:pt x="1124" y="237"/>
                    <a:pt x="1124" y="257"/>
                  </a:cubicBezTo>
                  <a:cubicBezTo>
                    <a:pt x="1124" y="277"/>
                    <a:pt x="1139" y="290"/>
                    <a:pt x="1157" y="290"/>
                  </a:cubicBezTo>
                  <a:cubicBezTo>
                    <a:pt x="1169" y="290"/>
                    <a:pt x="1176" y="285"/>
                    <a:pt x="1182" y="277"/>
                  </a:cubicBezTo>
                  <a:cubicBezTo>
                    <a:pt x="1175" y="274"/>
                    <a:pt x="1175" y="274"/>
                    <a:pt x="1175" y="274"/>
                  </a:cubicBezTo>
                  <a:cubicBezTo>
                    <a:pt x="1171" y="279"/>
                    <a:pt x="1165" y="283"/>
                    <a:pt x="1157" y="283"/>
                  </a:cubicBezTo>
                  <a:close/>
                  <a:moveTo>
                    <a:pt x="1189" y="289"/>
                  </a:moveTo>
                  <a:cubicBezTo>
                    <a:pt x="1231" y="289"/>
                    <a:pt x="1231" y="289"/>
                    <a:pt x="1231" y="289"/>
                  </a:cubicBezTo>
                  <a:cubicBezTo>
                    <a:pt x="1231" y="282"/>
                    <a:pt x="1231" y="282"/>
                    <a:pt x="1231" y="282"/>
                  </a:cubicBezTo>
                  <a:cubicBezTo>
                    <a:pt x="1197" y="282"/>
                    <a:pt x="1197" y="282"/>
                    <a:pt x="1197" y="282"/>
                  </a:cubicBezTo>
                  <a:cubicBezTo>
                    <a:pt x="1197" y="260"/>
                    <a:pt x="1197" y="260"/>
                    <a:pt x="1197" y="260"/>
                  </a:cubicBezTo>
                  <a:cubicBezTo>
                    <a:pt x="1231" y="260"/>
                    <a:pt x="1231" y="260"/>
                    <a:pt x="1231" y="260"/>
                  </a:cubicBezTo>
                  <a:cubicBezTo>
                    <a:pt x="1231" y="253"/>
                    <a:pt x="1231" y="253"/>
                    <a:pt x="1231" y="253"/>
                  </a:cubicBezTo>
                  <a:cubicBezTo>
                    <a:pt x="1197" y="253"/>
                    <a:pt x="1197" y="253"/>
                    <a:pt x="1197" y="253"/>
                  </a:cubicBezTo>
                  <a:cubicBezTo>
                    <a:pt x="1197" y="232"/>
                    <a:pt x="1197" y="232"/>
                    <a:pt x="1197" y="232"/>
                  </a:cubicBezTo>
                  <a:cubicBezTo>
                    <a:pt x="1231" y="232"/>
                    <a:pt x="1231" y="232"/>
                    <a:pt x="1231" y="232"/>
                  </a:cubicBezTo>
                  <a:cubicBezTo>
                    <a:pt x="1231" y="225"/>
                    <a:pt x="1231" y="225"/>
                    <a:pt x="1231" y="225"/>
                  </a:cubicBezTo>
                  <a:cubicBezTo>
                    <a:pt x="1189" y="225"/>
                    <a:pt x="1189" y="225"/>
                    <a:pt x="1189" y="225"/>
                  </a:cubicBezTo>
                  <a:lnTo>
                    <a:pt x="1189" y="289"/>
                  </a:lnTo>
                  <a:close/>
                  <a:moveTo>
                    <a:pt x="1287" y="275"/>
                  </a:moveTo>
                  <a:cubicBezTo>
                    <a:pt x="1250" y="225"/>
                    <a:pt x="1250" y="225"/>
                    <a:pt x="1250" y="225"/>
                  </a:cubicBezTo>
                  <a:cubicBezTo>
                    <a:pt x="1242" y="225"/>
                    <a:pt x="1242" y="225"/>
                    <a:pt x="1242" y="225"/>
                  </a:cubicBezTo>
                  <a:cubicBezTo>
                    <a:pt x="1242" y="289"/>
                    <a:pt x="1242" y="289"/>
                    <a:pt x="1242" y="289"/>
                  </a:cubicBezTo>
                  <a:cubicBezTo>
                    <a:pt x="1250" y="289"/>
                    <a:pt x="1250" y="289"/>
                    <a:pt x="1250" y="289"/>
                  </a:cubicBezTo>
                  <a:cubicBezTo>
                    <a:pt x="1250" y="238"/>
                    <a:pt x="1250" y="238"/>
                    <a:pt x="1250" y="238"/>
                  </a:cubicBezTo>
                  <a:cubicBezTo>
                    <a:pt x="1287" y="289"/>
                    <a:pt x="1287" y="289"/>
                    <a:pt x="1287" y="289"/>
                  </a:cubicBezTo>
                  <a:cubicBezTo>
                    <a:pt x="1295" y="289"/>
                    <a:pt x="1295" y="289"/>
                    <a:pt x="1295" y="289"/>
                  </a:cubicBezTo>
                  <a:cubicBezTo>
                    <a:pt x="1295" y="225"/>
                    <a:pt x="1295" y="225"/>
                    <a:pt x="1295" y="225"/>
                  </a:cubicBezTo>
                  <a:cubicBezTo>
                    <a:pt x="1287" y="225"/>
                    <a:pt x="1287" y="225"/>
                    <a:pt x="1287" y="225"/>
                  </a:cubicBezTo>
                  <a:lnTo>
                    <a:pt x="1287" y="275"/>
                  </a:lnTo>
                  <a:close/>
                  <a:moveTo>
                    <a:pt x="1303" y="232"/>
                  </a:moveTo>
                  <a:cubicBezTo>
                    <a:pt x="1323" y="232"/>
                    <a:pt x="1323" y="232"/>
                    <a:pt x="1323" y="232"/>
                  </a:cubicBezTo>
                  <a:cubicBezTo>
                    <a:pt x="1323" y="289"/>
                    <a:pt x="1323" y="289"/>
                    <a:pt x="1323" y="289"/>
                  </a:cubicBezTo>
                  <a:cubicBezTo>
                    <a:pt x="1331" y="289"/>
                    <a:pt x="1331" y="289"/>
                    <a:pt x="1331" y="289"/>
                  </a:cubicBezTo>
                  <a:cubicBezTo>
                    <a:pt x="1331" y="232"/>
                    <a:pt x="1331" y="232"/>
                    <a:pt x="1331" y="232"/>
                  </a:cubicBezTo>
                  <a:cubicBezTo>
                    <a:pt x="1351" y="232"/>
                    <a:pt x="1351" y="232"/>
                    <a:pt x="1351" y="232"/>
                  </a:cubicBezTo>
                  <a:cubicBezTo>
                    <a:pt x="1351" y="225"/>
                    <a:pt x="1351" y="225"/>
                    <a:pt x="1351" y="225"/>
                  </a:cubicBezTo>
                  <a:cubicBezTo>
                    <a:pt x="1303" y="225"/>
                    <a:pt x="1303" y="225"/>
                    <a:pt x="1303" y="225"/>
                  </a:cubicBezTo>
                  <a:lnTo>
                    <a:pt x="1303" y="232"/>
                  </a:lnTo>
                  <a:close/>
                  <a:moveTo>
                    <a:pt x="1360" y="289"/>
                  </a:moveTo>
                  <a:cubicBezTo>
                    <a:pt x="1401" y="289"/>
                    <a:pt x="1401" y="289"/>
                    <a:pt x="1401" y="289"/>
                  </a:cubicBezTo>
                  <a:cubicBezTo>
                    <a:pt x="1401" y="282"/>
                    <a:pt x="1401" y="282"/>
                    <a:pt x="1401" y="282"/>
                  </a:cubicBezTo>
                  <a:cubicBezTo>
                    <a:pt x="1367" y="282"/>
                    <a:pt x="1367" y="282"/>
                    <a:pt x="1367" y="282"/>
                  </a:cubicBezTo>
                  <a:cubicBezTo>
                    <a:pt x="1367" y="260"/>
                    <a:pt x="1367" y="260"/>
                    <a:pt x="1367" y="260"/>
                  </a:cubicBezTo>
                  <a:cubicBezTo>
                    <a:pt x="1401" y="260"/>
                    <a:pt x="1401" y="260"/>
                    <a:pt x="1401" y="260"/>
                  </a:cubicBezTo>
                  <a:cubicBezTo>
                    <a:pt x="1401" y="253"/>
                    <a:pt x="1401" y="253"/>
                    <a:pt x="1401" y="253"/>
                  </a:cubicBezTo>
                  <a:cubicBezTo>
                    <a:pt x="1367" y="253"/>
                    <a:pt x="1367" y="253"/>
                    <a:pt x="1367" y="253"/>
                  </a:cubicBezTo>
                  <a:cubicBezTo>
                    <a:pt x="1367" y="232"/>
                    <a:pt x="1367" y="232"/>
                    <a:pt x="1367" y="232"/>
                  </a:cubicBezTo>
                  <a:cubicBezTo>
                    <a:pt x="1401" y="232"/>
                    <a:pt x="1401" y="232"/>
                    <a:pt x="1401" y="232"/>
                  </a:cubicBezTo>
                  <a:cubicBezTo>
                    <a:pt x="1401" y="225"/>
                    <a:pt x="1401" y="225"/>
                    <a:pt x="1401" y="225"/>
                  </a:cubicBezTo>
                  <a:cubicBezTo>
                    <a:pt x="1360" y="225"/>
                    <a:pt x="1360" y="225"/>
                    <a:pt x="1360" y="225"/>
                  </a:cubicBezTo>
                  <a:lnTo>
                    <a:pt x="1360" y="289"/>
                  </a:lnTo>
                  <a:close/>
                  <a:moveTo>
                    <a:pt x="1458" y="244"/>
                  </a:moveTo>
                  <a:cubicBezTo>
                    <a:pt x="1458" y="233"/>
                    <a:pt x="1449" y="225"/>
                    <a:pt x="1437" y="225"/>
                  </a:cubicBezTo>
                  <a:cubicBezTo>
                    <a:pt x="1412" y="225"/>
                    <a:pt x="1412" y="225"/>
                    <a:pt x="1412" y="225"/>
                  </a:cubicBezTo>
                  <a:cubicBezTo>
                    <a:pt x="1412" y="289"/>
                    <a:pt x="1412" y="289"/>
                    <a:pt x="1412" y="289"/>
                  </a:cubicBezTo>
                  <a:cubicBezTo>
                    <a:pt x="1420" y="289"/>
                    <a:pt x="1420" y="289"/>
                    <a:pt x="1420" y="289"/>
                  </a:cubicBezTo>
                  <a:cubicBezTo>
                    <a:pt x="1420" y="264"/>
                    <a:pt x="1420" y="264"/>
                    <a:pt x="1420" y="264"/>
                  </a:cubicBezTo>
                  <a:cubicBezTo>
                    <a:pt x="1433" y="264"/>
                    <a:pt x="1433" y="264"/>
                    <a:pt x="1433" y="264"/>
                  </a:cubicBezTo>
                  <a:cubicBezTo>
                    <a:pt x="1449" y="289"/>
                    <a:pt x="1449" y="289"/>
                    <a:pt x="1449" y="289"/>
                  </a:cubicBezTo>
                  <a:cubicBezTo>
                    <a:pt x="1458" y="289"/>
                    <a:pt x="1458" y="289"/>
                    <a:pt x="1458" y="289"/>
                  </a:cubicBezTo>
                  <a:cubicBezTo>
                    <a:pt x="1441" y="263"/>
                    <a:pt x="1441" y="263"/>
                    <a:pt x="1441" y="263"/>
                  </a:cubicBezTo>
                  <a:cubicBezTo>
                    <a:pt x="1450" y="262"/>
                    <a:pt x="1458" y="256"/>
                    <a:pt x="1458" y="244"/>
                  </a:cubicBezTo>
                  <a:close/>
                  <a:moveTo>
                    <a:pt x="1420" y="257"/>
                  </a:moveTo>
                  <a:cubicBezTo>
                    <a:pt x="1420" y="232"/>
                    <a:pt x="1420" y="232"/>
                    <a:pt x="1420" y="232"/>
                  </a:cubicBezTo>
                  <a:cubicBezTo>
                    <a:pt x="1437" y="232"/>
                    <a:pt x="1437" y="232"/>
                    <a:pt x="1437" y="232"/>
                  </a:cubicBezTo>
                  <a:cubicBezTo>
                    <a:pt x="1444" y="232"/>
                    <a:pt x="1449" y="237"/>
                    <a:pt x="1449" y="244"/>
                  </a:cubicBezTo>
                  <a:cubicBezTo>
                    <a:pt x="1449" y="252"/>
                    <a:pt x="1444" y="257"/>
                    <a:pt x="1437" y="257"/>
                  </a:cubicBezTo>
                  <a:lnTo>
                    <a:pt x="1420" y="257"/>
                  </a:lnTo>
                  <a:close/>
                  <a:moveTo>
                    <a:pt x="59" y="0"/>
                  </a:moveTo>
                  <a:cubicBezTo>
                    <a:pt x="0" y="59"/>
                    <a:pt x="0" y="59"/>
                    <a:pt x="0" y="59"/>
                  </a:cubicBezTo>
                  <a:cubicBezTo>
                    <a:pt x="0" y="253"/>
                    <a:pt x="0" y="253"/>
                    <a:pt x="0" y="253"/>
                  </a:cubicBezTo>
                  <a:cubicBezTo>
                    <a:pt x="58" y="312"/>
                    <a:pt x="58" y="312"/>
                    <a:pt x="58" y="312"/>
                  </a:cubicBezTo>
                  <a:cubicBezTo>
                    <a:pt x="180" y="312"/>
                    <a:pt x="180" y="312"/>
                    <a:pt x="180" y="312"/>
                  </a:cubicBezTo>
                  <a:cubicBezTo>
                    <a:pt x="239" y="253"/>
                    <a:pt x="239" y="253"/>
                    <a:pt x="239" y="253"/>
                  </a:cubicBezTo>
                  <a:cubicBezTo>
                    <a:pt x="239" y="59"/>
                    <a:pt x="239" y="59"/>
                    <a:pt x="239" y="59"/>
                  </a:cubicBezTo>
                  <a:cubicBezTo>
                    <a:pt x="180" y="0"/>
                    <a:pt x="180" y="0"/>
                    <a:pt x="180" y="0"/>
                  </a:cubicBezTo>
                  <a:lnTo>
                    <a:pt x="59" y="0"/>
                  </a:lnTo>
                  <a:close/>
                  <a:moveTo>
                    <a:pt x="233" y="251"/>
                  </a:moveTo>
                  <a:cubicBezTo>
                    <a:pt x="178" y="307"/>
                    <a:pt x="178" y="307"/>
                    <a:pt x="178" y="307"/>
                  </a:cubicBezTo>
                  <a:cubicBezTo>
                    <a:pt x="61" y="307"/>
                    <a:pt x="61" y="307"/>
                    <a:pt x="61" y="307"/>
                  </a:cubicBezTo>
                  <a:cubicBezTo>
                    <a:pt x="5" y="251"/>
                    <a:pt x="5" y="251"/>
                    <a:pt x="5" y="251"/>
                  </a:cubicBezTo>
                  <a:cubicBezTo>
                    <a:pt x="5" y="61"/>
                    <a:pt x="5" y="61"/>
                    <a:pt x="5" y="61"/>
                  </a:cubicBezTo>
                  <a:cubicBezTo>
                    <a:pt x="61" y="5"/>
                    <a:pt x="61" y="5"/>
                    <a:pt x="61" y="5"/>
                  </a:cubicBezTo>
                  <a:cubicBezTo>
                    <a:pt x="178" y="5"/>
                    <a:pt x="178" y="5"/>
                    <a:pt x="178" y="5"/>
                  </a:cubicBezTo>
                  <a:cubicBezTo>
                    <a:pt x="233" y="60"/>
                    <a:pt x="233" y="60"/>
                    <a:pt x="233" y="60"/>
                  </a:cubicBezTo>
                  <a:lnTo>
                    <a:pt x="233" y="251"/>
                  </a:lnTo>
                  <a:close/>
                  <a:moveTo>
                    <a:pt x="89" y="75"/>
                  </a:moveTo>
                  <a:cubicBezTo>
                    <a:pt x="73" y="91"/>
                    <a:pt x="73" y="91"/>
                    <a:pt x="73" y="91"/>
                  </a:cubicBezTo>
                  <a:cubicBezTo>
                    <a:pt x="73" y="222"/>
                    <a:pt x="73" y="222"/>
                    <a:pt x="73" y="222"/>
                  </a:cubicBezTo>
                  <a:cubicBezTo>
                    <a:pt x="89" y="238"/>
                    <a:pt x="89" y="238"/>
                    <a:pt x="89" y="238"/>
                  </a:cubicBezTo>
                  <a:cubicBezTo>
                    <a:pt x="150" y="238"/>
                    <a:pt x="150" y="238"/>
                    <a:pt x="150" y="238"/>
                  </a:cubicBezTo>
                  <a:cubicBezTo>
                    <a:pt x="165" y="222"/>
                    <a:pt x="165" y="222"/>
                    <a:pt x="165" y="222"/>
                  </a:cubicBezTo>
                  <a:cubicBezTo>
                    <a:pt x="165" y="91"/>
                    <a:pt x="165" y="91"/>
                    <a:pt x="165" y="91"/>
                  </a:cubicBezTo>
                  <a:cubicBezTo>
                    <a:pt x="149" y="75"/>
                    <a:pt x="149" y="75"/>
                    <a:pt x="149" y="75"/>
                  </a:cubicBezTo>
                  <a:lnTo>
                    <a:pt x="89" y="75"/>
                  </a:lnTo>
                  <a:close/>
                  <a:moveTo>
                    <a:pt x="160" y="220"/>
                  </a:moveTo>
                  <a:cubicBezTo>
                    <a:pt x="147" y="233"/>
                    <a:pt x="147" y="233"/>
                    <a:pt x="147" y="233"/>
                  </a:cubicBezTo>
                  <a:cubicBezTo>
                    <a:pt x="91" y="233"/>
                    <a:pt x="91" y="233"/>
                    <a:pt x="91" y="233"/>
                  </a:cubicBezTo>
                  <a:cubicBezTo>
                    <a:pt x="79" y="220"/>
                    <a:pt x="79" y="220"/>
                    <a:pt x="79" y="220"/>
                  </a:cubicBezTo>
                  <a:cubicBezTo>
                    <a:pt x="79" y="93"/>
                    <a:pt x="79" y="93"/>
                    <a:pt x="79" y="93"/>
                  </a:cubicBezTo>
                  <a:cubicBezTo>
                    <a:pt x="92" y="80"/>
                    <a:pt x="92" y="80"/>
                    <a:pt x="92" y="80"/>
                  </a:cubicBezTo>
                  <a:cubicBezTo>
                    <a:pt x="147" y="80"/>
                    <a:pt x="147" y="80"/>
                    <a:pt x="147" y="80"/>
                  </a:cubicBezTo>
                  <a:cubicBezTo>
                    <a:pt x="160" y="93"/>
                    <a:pt x="160" y="93"/>
                    <a:pt x="160" y="93"/>
                  </a:cubicBezTo>
                  <a:lnTo>
                    <a:pt x="160" y="220"/>
                  </a:lnTo>
                  <a:close/>
                  <a:moveTo>
                    <a:pt x="318" y="169"/>
                  </a:moveTo>
                  <a:cubicBezTo>
                    <a:pt x="318" y="174"/>
                    <a:pt x="318" y="174"/>
                    <a:pt x="318" y="174"/>
                  </a:cubicBezTo>
                  <a:cubicBezTo>
                    <a:pt x="2178" y="174"/>
                    <a:pt x="2178" y="174"/>
                    <a:pt x="2178" y="174"/>
                  </a:cubicBezTo>
                  <a:cubicBezTo>
                    <a:pt x="2178" y="169"/>
                    <a:pt x="2178" y="169"/>
                    <a:pt x="2178" y="169"/>
                  </a:cubicBezTo>
                  <a:lnTo>
                    <a:pt x="318" y="169"/>
                  </a:lnTo>
                  <a:close/>
                  <a:moveTo>
                    <a:pt x="1628" y="109"/>
                  </a:moveTo>
                  <a:cubicBezTo>
                    <a:pt x="1616" y="107"/>
                    <a:pt x="1616" y="107"/>
                    <a:pt x="1616" y="107"/>
                  </a:cubicBezTo>
                  <a:cubicBezTo>
                    <a:pt x="1616" y="48"/>
                    <a:pt x="1616" y="48"/>
                    <a:pt x="1616" y="48"/>
                  </a:cubicBezTo>
                  <a:cubicBezTo>
                    <a:pt x="1628" y="46"/>
                    <a:pt x="1628" y="46"/>
                    <a:pt x="1628" y="46"/>
                  </a:cubicBezTo>
                  <a:cubicBezTo>
                    <a:pt x="1628" y="39"/>
                    <a:pt x="1628" y="39"/>
                    <a:pt x="1628" y="39"/>
                  </a:cubicBezTo>
                  <a:cubicBezTo>
                    <a:pt x="1587" y="39"/>
                    <a:pt x="1587" y="39"/>
                    <a:pt x="1587" y="39"/>
                  </a:cubicBezTo>
                  <a:cubicBezTo>
                    <a:pt x="1587" y="46"/>
                    <a:pt x="1587" y="46"/>
                    <a:pt x="1587" y="46"/>
                  </a:cubicBezTo>
                  <a:cubicBezTo>
                    <a:pt x="1599" y="48"/>
                    <a:pt x="1599" y="48"/>
                    <a:pt x="1599" y="48"/>
                  </a:cubicBezTo>
                  <a:cubicBezTo>
                    <a:pt x="1599" y="107"/>
                    <a:pt x="1599" y="107"/>
                    <a:pt x="1599" y="107"/>
                  </a:cubicBezTo>
                  <a:cubicBezTo>
                    <a:pt x="1587" y="109"/>
                    <a:pt x="1587" y="109"/>
                    <a:pt x="1587" y="109"/>
                  </a:cubicBezTo>
                  <a:cubicBezTo>
                    <a:pt x="1587" y="116"/>
                    <a:pt x="1587" y="116"/>
                    <a:pt x="1587" y="116"/>
                  </a:cubicBezTo>
                  <a:cubicBezTo>
                    <a:pt x="1628" y="116"/>
                    <a:pt x="1628" y="116"/>
                    <a:pt x="1628" y="116"/>
                  </a:cubicBezTo>
                  <a:lnTo>
                    <a:pt x="1628" y="109"/>
                  </a:lnTo>
                  <a:close/>
                  <a:moveTo>
                    <a:pt x="1526" y="109"/>
                  </a:moveTo>
                  <a:cubicBezTo>
                    <a:pt x="1515" y="107"/>
                    <a:pt x="1515" y="107"/>
                    <a:pt x="1515" y="107"/>
                  </a:cubicBezTo>
                  <a:cubicBezTo>
                    <a:pt x="1515" y="61"/>
                    <a:pt x="1515" y="61"/>
                    <a:pt x="1515" y="61"/>
                  </a:cubicBezTo>
                  <a:cubicBezTo>
                    <a:pt x="1553" y="116"/>
                    <a:pt x="1553" y="116"/>
                    <a:pt x="1553" y="116"/>
                  </a:cubicBezTo>
                  <a:cubicBezTo>
                    <a:pt x="1567" y="116"/>
                    <a:pt x="1567" y="116"/>
                    <a:pt x="1567" y="116"/>
                  </a:cubicBezTo>
                  <a:cubicBezTo>
                    <a:pt x="1567" y="48"/>
                    <a:pt x="1567" y="48"/>
                    <a:pt x="1567" y="48"/>
                  </a:cubicBezTo>
                  <a:cubicBezTo>
                    <a:pt x="1578" y="46"/>
                    <a:pt x="1578" y="46"/>
                    <a:pt x="1578" y="46"/>
                  </a:cubicBezTo>
                  <a:cubicBezTo>
                    <a:pt x="1578" y="39"/>
                    <a:pt x="1578" y="39"/>
                    <a:pt x="1578" y="39"/>
                  </a:cubicBezTo>
                  <a:cubicBezTo>
                    <a:pt x="1544" y="39"/>
                    <a:pt x="1544" y="39"/>
                    <a:pt x="1544" y="39"/>
                  </a:cubicBezTo>
                  <a:cubicBezTo>
                    <a:pt x="1544" y="46"/>
                    <a:pt x="1544" y="46"/>
                    <a:pt x="1544" y="46"/>
                  </a:cubicBezTo>
                  <a:cubicBezTo>
                    <a:pt x="1556" y="48"/>
                    <a:pt x="1556" y="48"/>
                    <a:pt x="1556" y="48"/>
                  </a:cubicBezTo>
                  <a:cubicBezTo>
                    <a:pt x="1556" y="91"/>
                    <a:pt x="1556" y="91"/>
                    <a:pt x="1556" y="91"/>
                  </a:cubicBezTo>
                  <a:cubicBezTo>
                    <a:pt x="1518" y="39"/>
                    <a:pt x="1518" y="39"/>
                    <a:pt x="1518" y="39"/>
                  </a:cubicBezTo>
                  <a:cubicBezTo>
                    <a:pt x="1492" y="39"/>
                    <a:pt x="1492" y="39"/>
                    <a:pt x="1492" y="39"/>
                  </a:cubicBezTo>
                  <a:cubicBezTo>
                    <a:pt x="1492" y="46"/>
                    <a:pt x="1492" y="46"/>
                    <a:pt x="1492" y="46"/>
                  </a:cubicBezTo>
                  <a:cubicBezTo>
                    <a:pt x="1503" y="48"/>
                    <a:pt x="1503" y="48"/>
                    <a:pt x="1503" y="48"/>
                  </a:cubicBezTo>
                  <a:cubicBezTo>
                    <a:pt x="1503" y="107"/>
                    <a:pt x="1503" y="107"/>
                    <a:pt x="1503" y="107"/>
                  </a:cubicBezTo>
                  <a:cubicBezTo>
                    <a:pt x="1492" y="109"/>
                    <a:pt x="1492" y="109"/>
                    <a:pt x="1492" y="109"/>
                  </a:cubicBezTo>
                  <a:cubicBezTo>
                    <a:pt x="1492" y="116"/>
                    <a:pt x="1492" y="116"/>
                    <a:pt x="1492" y="116"/>
                  </a:cubicBezTo>
                  <a:cubicBezTo>
                    <a:pt x="1526" y="116"/>
                    <a:pt x="1526" y="116"/>
                    <a:pt x="1526" y="116"/>
                  </a:cubicBezTo>
                  <a:lnTo>
                    <a:pt x="1526" y="109"/>
                  </a:lnTo>
                  <a:close/>
                  <a:moveTo>
                    <a:pt x="1400" y="76"/>
                  </a:moveTo>
                  <a:cubicBezTo>
                    <a:pt x="1400" y="86"/>
                    <a:pt x="1399" y="99"/>
                    <a:pt x="1407" y="107"/>
                  </a:cubicBezTo>
                  <a:cubicBezTo>
                    <a:pt x="1414" y="114"/>
                    <a:pt x="1424" y="117"/>
                    <a:pt x="1438" y="117"/>
                  </a:cubicBezTo>
                  <a:cubicBezTo>
                    <a:pt x="1451" y="117"/>
                    <a:pt x="1461" y="115"/>
                    <a:pt x="1466" y="109"/>
                  </a:cubicBezTo>
                  <a:cubicBezTo>
                    <a:pt x="1474" y="101"/>
                    <a:pt x="1475" y="94"/>
                    <a:pt x="1475" y="77"/>
                  </a:cubicBezTo>
                  <a:cubicBezTo>
                    <a:pt x="1475" y="27"/>
                    <a:pt x="1475" y="27"/>
                    <a:pt x="1475" y="27"/>
                  </a:cubicBezTo>
                  <a:cubicBezTo>
                    <a:pt x="1487" y="26"/>
                    <a:pt x="1487" y="26"/>
                    <a:pt x="1487" y="26"/>
                  </a:cubicBezTo>
                  <a:cubicBezTo>
                    <a:pt x="1487" y="18"/>
                    <a:pt x="1487" y="18"/>
                    <a:pt x="1487" y="18"/>
                  </a:cubicBezTo>
                  <a:cubicBezTo>
                    <a:pt x="1452" y="18"/>
                    <a:pt x="1452" y="18"/>
                    <a:pt x="1452" y="18"/>
                  </a:cubicBezTo>
                  <a:cubicBezTo>
                    <a:pt x="1452" y="26"/>
                    <a:pt x="1452" y="26"/>
                    <a:pt x="1452" y="26"/>
                  </a:cubicBezTo>
                  <a:cubicBezTo>
                    <a:pt x="1463" y="27"/>
                    <a:pt x="1463" y="27"/>
                    <a:pt x="1463" y="27"/>
                  </a:cubicBezTo>
                  <a:cubicBezTo>
                    <a:pt x="1463" y="84"/>
                    <a:pt x="1463" y="84"/>
                    <a:pt x="1463" y="84"/>
                  </a:cubicBezTo>
                  <a:cubicBezTo>
                    <a:pt x="1463" y="92"/>
                    <a:pt x="1461" y="97"/>
                    <a:pt x="1458" y="101"/>
                  </a:cubicBezTo>
                  <a:cubicBezTo>
                    <a:pt x="1454" y="105"/>
                    <a:pt x="1448" y="107"/>
                    <a:pt x="1441" y="107"/>
                  </a:cubicBezTo>
                  <a:cubicBezTo>
                    <a:pt x="1427" y="107"/>
                    <a:pt x="1418" y="100"/>
                    <a:pt x="1418" y="84"/>
                  </a:cubicBezTo>
                  <a:cubicBezTo>
                    <a:pt x="1418" y="27"/>
                    <a:pt x="1418" y="27"/>
                    <a:pt x="1418" y="27"/>
                  </a:cubicBezTo>
                  <a:cubicBezTo>
                    <a:pt x="1430" y="26"/>
                    <a:pt x="1430" y="26"/>
                    <a:pt x="1430" y="26"/>
                  </a:cubicBezTo>
                  <a:cubicBezTo>
                    <a:pt x="1430" y="18"/>
                    <a:pt x="1430" y="18"/>
                    <a:pt x="1430" y="18"/>
                  </a:cubicBezTo>
                  <a:cubicBezTo>
                    <a:pt x="1388" y="18"/>
                    <a:pt x="1388" y="18"/>
                    <a:pt x="1388" y="18"/>
                  </a:cubicBezTo>
                  <a:cubicBezTo>
                    <a:pt x="1388" y="26"/>
                    <a:pt x="1388" y="26"/>
                    <a:pt x="1388" y="26"/>
                  </a:cubicBezTo>
                  <a:cubicBezTo>
                    <a:pt x="1400" y="27"/>
                    <a:pt x="1400" y="27"/>
                    <a:pt x="1400" y="27"/>
                  </a:cubicBezTo>
                  <a:lnTo>
                    <a:pt x="1400" y="76"/>
                  </a:lnTo>
                  <a:close/>
                  <a:moveTo>
                    <a:pt x="1671" y="116"/>
                  </a:moveTo>
                  <a:cubicBezTo>
                    <a:pt x="1687" y="116"/>
                    <a:pt x="1687" y="116"/>
                    <a:pt x="1687" y="116"/>
                  </a:cubicBezTo>
                  <a:cubicBezTo>
                    <a:pt x="1713" y="48"/>
                    <a:pt x="1713" y="48"/>
                    <a:pt x="1713" y="48"/>
                  </a:cubicBezTo>
                  <a:cubicBezTo>
                    <a:pt x="1724" y="46"/>
                    <a:pt x="1724" y="46"/>
                    <a:pt x="1724" y="46"/>
                  </a:cubicBezTo>
                  <a:cubicBezTo>
                    <a:pt x="1724" y="39"/>
                    <a:pt x="1724" y="39"/>
                    <a:pt x="1724" y="39"/>
                  </a:cubicBezTo>
                  <a:cubicBezTo>
                    <a:pt x="1690" y="39"/>
                    <a:pt x="1690" y="39"/>
                    <a:pt x="1690" y="39"/>
                  </a:cubicBezTo>
                  <a:cubicBezTo>
                    <a:pt x="1690" y="46"/>
                    <a:pt x="1690" y="46"/>
                    <a:pt x="1690" y="46"/>
                  </a:cubicBezTo>
                  <a:cubicBezTo>
                    <a:pt x="1701" y="48"/>
                    <a:pt x="1701" y="48"/>
                    <a:pt x="1701" y="48"/>
                  </a:cubicBezTo>
                  <a:cubicBezTo>
                    <a:pt x="1682" y="100"/>
                    <a:pt x="1682" y="100"/>
                    <a:pt x="1682" y="100"/>
                  </a:cubicBezTo>
                  <a:cubicBezTo>
                    <a:pt x="1663" y="48"/>
                    <a:pt x="1663" y="48"/>
                    <a:pt x="1663" y="48"/>
                  </a:cubicBezTo>
                  <a:cubicBezTo>
                    <a:pt x="1674" y="46"/>
                    <a:pt x="1674" y="46"/>
                    <a:pt x="1674" y="46"/>
                  </a:cubicBezTo>
                  <a:cubicBezTo>
                    <a:pt x="1674" y="39"/>
                    <a:pt x="1674" y="39"/>
                    <a:pt x="1674" y="39"/>
                  </a:cubicBezTo>
                  <a:cubicBezTo>
                    <a:pt x="1634" y="39"/>
                    <a:pt x="1634" y="39"/>
                    <a:pt x="1634" y="39"/>
                  </a:cubicBezTo>
                  <a:cubicBezTo>
                    <a:pt x="1634" y="46"/>
                    <a:pt x="1634" y="46"/>
                    <a:pt x="1634" y="46"/>
                  </a:cubicBezTo>
                  <a:cubicBezTo>
                    <a:pt x="1645" y="48"/>
                    <a:pt x="1645" y="48"/>
                    <a:pt x="1645" y="48"/>
                  </a:cubicBezTo>
                  <a:lnTo>
                    <a:pt x="1671" y="116"/>
                  </a:lnTo>
                  <a:close/>
                  <a:moveTo>
                    <a:pt x="2003" y="109"/>
                  </a:moveTo>
                  <a:cubicBezTo>
                    <a:pt x="1992" y="107"/>
                    <a:pt x="1992" y="107"/>
                    <a:pt x="1992" y="107"/>
                  </a:cubicBezTo>
                  <a:cubicBezTo>
                    <a:pt x="1992" y="48"/>
                    <a:pt x="1992" y="48"/>
                    <a:pt x="1992" y="48"/>
                  </a:cubicBezTo>
                  <a:cubicBezTo>
                    <a:pt x="2003" y="46"/>
                    <a:pt x="2003" y="46"/>
                    <a:pt x="2003" y="46"/>
                  </a:cubicBezTo>
                  <a:cubicBezTo>
                    <a:pt x="2003" y="39"/>
                    <a:pt x="2003" y="39"/>
                    <a:pt x="2003" y="39"/>
                  </a:cubicBezTo>
                  <a:cubicBezTo>
                    <a:pt x="1963" y="39"/>
                    <a:pt x="1963" y="39"/>
                    <a:pt x="1963" y="39"/>
                  </a:cubicBezTo>
                  <a:cubicBezTo>
                    <a:pt x="1963" y="46"/>
                    <a:pt x="1963" y="46"/>
                    <a:pt x="1963" y="46"/>
                  </a:cubicBezTo>
                  <a:cubicBezTo>
                    <a:pt x="1974" y="48"/>
                    <a:pt x="1974" y="48"/>
                    <a:pt x="1974" y="48"/>
                  </a:cubicBezTo>
                  <a:cubicBezTo>
                    <a:pt x="1974" y="107"/>
                    <a:pt x="1974" y="107"/>
                    <a:pt x="1974" y="107"/>
                  </a:cubicBezTo>
                  <a:cubicBezTo>
                    <a:pt x="1963" y="109"/>
                    <a:pt x="1963" y="109"/>
                    <a:pt x="1963" y="109"/>
                  </a:cubicBezTo>
                  <a:cubicBezTo>
                    <a:pt x="1963" y="116"/>
                    <a:pt x="1963" y="116"/>
                    <a:pt x="1963" y="116"/>
                  </a:cubicBezTo>
                  <a:cubicBezTo>
                    <a:pt x="2003" y="116"/>
                    <a:pt x="2003" y="116"/>
                    <a:pt x="2003" y="116"/>
                  </a:cubicBezTo>
                  <a:lnTo>
                    <a:pt x="2003" y="109"/>
                  </a:lnTo>
                  <a:close/>
                  <a:moveTo>
                    <a:pt x="2021" y="49"/>
                  </a:moveTo>
                  <a:cubicBezTo>
                    <a:pt x="2037" y="49"/>
                    <a:pt x="2037" y="49"/>
                    <a:pt x="2037" y="49"/>
                  </a:cubicBezTo>
                  <a:cubicBezTo>
                    <a:pt x="2037" y="107"/>
                    <a:pt x="2037" y="107"/>
                    <a:pt x="2037" y="107"/>
                  </a:cubicBezTo>
                  <a:cubicBezTo>
                    <a:pt x="2026" y="109"/>
                    <a:pt x="2026" y="109"/>
                    <a:pt x="2026" y="109"/>
                  </a:cubicBezTo>
                  <a:cubicBezTo>
                    <a:pt x="2026" y="116"/>
                    <a:pt x="2026" y="116"/>
                    <a:pt x="2026" y="116"/>
                  </a:cubicBezTo>
                  <a:cubicBezTo>
                    <a:pt x="2066" y="116"/>
                    <a:pt x="2066" y="116"/>
                    <a:pt x="2066" y="116"/>
                  </a:cubicBezTo>
                  <a:cubicBezTo>
                    <a:pt x="2066" y="109"/>
                    <a:pt x="2066" y="109"/>
                    <a:pt x="2066" y="109"/>
                  </a:cubicBezTo>
                  <a:cubicBezTo>
                    <a:pt x="2055" y="107"/>
                    <a:pt x="2055" y="107"/>
                    <a:pt x="2055" y="107"/>
                  </a:cubicBezTo>
                  <a:cubicBezTo>
                    <a:pt x="2055" y="49"/>
                    <a:pt x="2055" y="49"/>
                    <a:pt x="2055" y="49"/>
                  </a:cubicBezTo>
                  <a:cubicBezTo>
                    <a:pt x="2072" y="49"/>
                    <a:pt x="2072" y="49"/>
                    <a:pt x="2072" y="49"/>
                  </a:cubicBezTo>
                  <a:cubicBezTo>
                    <a:pt x="2074" y="60"/>
                    <a:pt x="2074" y="60"/>
                    <a:pt x="2074" y="60"/>
                  </a:cubicBezTo>
                  <a:cubicBezTo>
                    <a:pt x="2081" y="60"/>
                    <a:pt x="2081" y="60"/>
                    <a:pt x="2081" y="60"/>
                  </a:cubicBezTo>
                  <a:cubicBezTo>
                    <a:pt x="2081" y="39"/>
                    <a:pt x="2081" y="39"/>
                    <a:pt x="2081" y="39"/>
                  </a:cubicBezTo>
                  <a:cubicBezTo>
                    <a:pt x="2011" y="39"/>
                    <a:pt x="2011" y="39"/>
                    <a:pt x="2011" y="39"/>
                  </a:cubicBezTo>
                  <a:cubicBezTo>
                    <a:pt x="2011" y="60"/>
                    <a:pt x="2011" y="60"/>
                    <a:pt x="2011" y="60"/>
                  </a:cubicBezTo>
                  <a:cubicBezTo>
                    <a:pt x="2019" y="60"/>
                    <a:pt x="2019" y="60"/>
                    <a:pt x="2019" y="60"/>
                  </a:cubicBezTo>
                  <a:lnTo>
                    <a:pt x="2021" y="49"/>
                  </a:lnTo>
                  <a:close/>
                  <a:moveTo>
                    <a:pt x="2122" y="82"/>
                  </a:moveTo>
                  <a:cubicBezTo>
                    <a:pt x="2122" y="107"/>
                    <a:pt x="2122" y="107"/>
                    <a:pt x="2122" y="107"/>
                  </a:cubicBezTo>
                  <a:cubicBezTo>
                    <a:pt x="2110" y="109"/>
                    <a:pt x="2110" y="109"/>
                    <a:pt x="2110" y="109"/>
                  </a:cubicBezTo>
                  <a:cubicBezTo>
                    <a:pt x="2110" y="116"/>
                    <a:pt x="2110" y="116"/>
                    <a:pt x="2110" y="116"/>
                  </a:cubicBezTo>
                  <a:cubicBezTo>
                    <a:pt x="2150" y="116"/>
                    <a:pt x="2150" y="116"/>
                    <a:pt x="2150" y="116"/>
                  </a:cubicBezTo>
                  <a:cubicBezTo>
                    <a:pt x="2150" y="109"/>
                    <a:pt x="2150" y="109"/>
                    <a:pt x="2150" y="109"/>
                  </a:cubicBezTo>
                  <a:cubicBezTo>
                    <a:pt x="2139" y="107"/>
                    <a:pt x="2139" y="107"/>
                    <a:pt x="2139" y="107"/>
                  </a:cubicBezTo>
                  <a:cubicBezTo>
                    <a:pt x="2139" y="82"/>
                    <a:pt x="2139" y="82"/>
                    <a:pt x="2139" y="82"/>
                  </a:cubicBezTo>
                  <a:cubicBezTo>
                    <a:pt x="2161" y="48"/>
                    <a:pt x="2161" y="48"/>
                    <a:pt x="2161" y="48"/>
                  </a:cubicBezTo>
                  <a:cubicBezTo>
                    <a:pt x="2172" y="46"/>
                    <a:pt x="2172" y="46"/>
                    <a:pt x="2172" y="46"/>
                  </a:cubicBezTo>
                  <a:cubicBezTo>
                    <a:pt x="2172" y="39"/>
                    <a:pt x="2172" y="39"/>
                    <a:pt x="2172" y="39"/>
                  </a:cubicBezTo>
                  <a:cubicBezTo>
                    <a:pt x="2138" y="39"/>
                    <a:pt x="2138" y="39"/>
                    <a:pt x="2138" y="39"/>
                  </a:cubicBezTo>
                  <a:cubicBezTo>
                    <a:pt x="2138" y="46"/>
                    <a:pt x="2138" y="46"/>
                    <a:pt x="2138" y="46"/>
                  </a:cubicBezTo>
                  <a:cubicBezTo>
                    <a:pt x="2149" y="48"/>
                    <a:pt x="2149" y="48"/>
                    <a:pt x="2149" y="48"/>
                  </a:cubicBezTo>
                  <a:cubicBezTo>
                    <a:pt x="2133" y="73"/>
                    <a:pt x="2133" y="73"/>
                    <a:pt x="2133" y="73"/>
                  </a:cubicBezTo>
                  <a:cubicBezTo>
                    <a:pt x="2118" y="48"/>
                    <a:pt x="2118" y="48"/>
                    <a:pt x="2118" y="48"/>
                  </a:cubicBezTo>
                  <a:cubicBezTo>
                    <a:pt x="2129" y="46"/>
                    <a:pt x="2129" y="46"/>
                    <a:pt x="2129" y="46"/>
                  </a:cubicBezTo>
                  <a:cubicBezTo>
                    <a:pt x="2129" y="39"/>
                    <a:pt x="2129" y="39"/>
                    <a:pt x="2129" y="39"/>
                  </a:cubicBezTo>
                  <a:cubicBezTo>
                    <a:pt x="2088" y="39"/>
                    <a:pt x="2088" y="39"/>
                    <a:pt x="2088" y="39"/>
                  </a:cubicBezTo>
                  <a:cubicBezTo>
                    <a:pt x="2088" y="46"/>
                    <a:pt x="2088" y="46"/>
                    <a:pt x="2088" y="46"/>
                  </a:cubicBezTo>
                  <a:cubicBezTo>
                    <a:pt x="2099" y="48"/>
                    <a:pt x="2099" y="48"/>
                    <a:pt x="2099" y="48"/>
                  </a:cubicBezTo>
                  <a:lnTo>
                    <a:pt x="2122" y="82"/>
                  </a:lnTo>
                  <a:close/>
                  <a:moveTo>
                    <a:pt x="1953" y="94"/>
                  </a:moveTo>
                  <a:cubicBezTo>
                    <a:pt x="1953" y="63"/>
                    <a:pt x="1913" y="75"/>
                    <a:pt x="1913" y="58"/>
                  </a:cubicBezTo>
                  <a:cubicBezTo>
                    <a:pt x="1913" y="50"/>
                    <a:pt x="1919" y="48"/>
                    <a:pt x="1926" y="48"/>
                  </a:cubicBezTo>
                  <a:cubicBezTo>
                    <a:pt x="1933" y="48"/>
                    <a:pt x="1939" y="49"/>
                    <a:pt x="1939" y="49"/>
                  </a:cubicBezTo>
                  <a:cubicBezTo>
                    <a:pt x="1941" y="61"/>
                    <a:pt x="1941" y="61"/>
                    <a:pt x="1941" y="61"/>
                  </a:cubicBezTo>
                  <a:cubicBezTo>
                    <a:pt x="1949" y="61"/>
                    <a:pt x="1949" y="61"/>
                    <a:pt x="1949" y="61"/>
                  </a:cubicBezTo>
                  <a:cubicBezTo>
                    <a:pt x="1949" y="42"/>
                    <a:pt x="1949" y="42"/>
                    <a:pt x="1949" y="42"/>
                  </a:cubicBezTo>
                  <a:cubicBezTo>
                    <a:pt x="1941" y="40"/>
                    <a:pt x="1933" y="38"/>
                    <a:pt x="1924" y="38"/>
                  </a:cubicBezTo>
                  <a:cubicBezTo>
                    <a:pt x="1905" y="38"/>
                    <a:pt x="1896" y="46"/>
                    <a:pt x="1896" y="60"/>
                  </a:cubicBezTo>
                  <a:cubicBezTo>
                    <a:pt x="1896" y="79"/>
                    <a:pt x="1914" y="81"/>
                    <a:pt x="1928" y="86"/>
                  </a:cubicBezTo>
                  <a:cubicBezTo>
                    <a:pt x="1933" y="87"/>
                    <a:pt x="1936" y="89"/>
                    <a:pt x="1936" y="95"/>
                  </a:cubicBezTo>
                  <a:cubicBezTo>
                    <a:pt x="1936" y="104"/>
                    <a:pt x="1929" y="107"/>
                    <a:pt x="1920" y="107"/>
                  </a:cubicBezTo>
                  <a:cubicBezTo>
                    <a:pt x="1911" y="107"/>
                    <a:pt x="1905" y="105"/>
                    <a:pt x="1905" y="105"/>
                  </a:cubicBezTo>
                  <a:cubicBezTo>
                    <a:pt x="1903" y="92"/>
                    <a:pt x="1903" y="92"/>
                    <a:pt x="1903" y="92"/>
                  </a:cubicBezTo>
                  <a:cubicBezTo>
                    <a:pt x="1896" y="92"/>
                    <a:pt x="1896" y="92"/>
                    <a:pt x="1896" y="92"/>
                  </a:cubicBezTo>
                  <a:cubicBezTo>
                    <a:pt x="1896" y="112"/>
                    <a:pt x="1896" y="112"/>
                    <a:pt x="1896" y="112"/>
                  </a:cubicBezTo>
                  <a:cubicBezTo>
                    <a:pt x="1896" y="112"/>
                    <a:pt x="1908" y="117"/>
                    <a:pt x="1922" y="117"/>
                  </a:cubicBezTo>
                  <a:cubicBezTo>
                    <a:pt x="1942" y="117"/>
                    <a:pt x="1953" y="109"/>
                    <a:pt x="1953" y="94"/>
                  </a:cubicBezTo>
                  <a:close/>
                  <a:moveTo>
                    <a:pt x="1847" y="109"/>
                  </a:moveTo>
                  <a:cubicBezTo>
                    <a:pt x="1836" y="107"/>
                    <a:pt x="1836" y="107"/>
                    <a:pt x="1836" y="107"/>
                  </a:cubicBezTo>
                  <a:cubicBezTo>
                    <a:pt x="1836" y="81"/>
                    <a:pt x="1836" y="81"/>
                    <a:pt x="1836" y="81"/>
                  </a:cubicBezTo>
                  <a:cubicBezTo>
                    <a:pt x="1838" y="81"/>
                    <a:pt x="1838" y="81"/>
                    <a:pt x="1838" y="81"/>
                  </a:cubicBezTo>
                  <a:cubicBezTo>
                    <a:pt x="1848" y="81"/>
                    <a:pt x="1851" y="86"/>
                    <a:pt x="1855" y="98"/>
                  </a:cubicBezTo>
                  <a:cubicBezTo>
                    <a:pt x="1863" y="116"/>
                    <a:pt x="1863" y="116"/>
                    <a:pt x="1863" y="116"/>
                  </a:cubicBezTo>
                  <a:cubicBezTo>
                    <a:pt x="1887" y="116"/>
                    <a:pt x="1887" y="116"/>
                    <a:pt x="1887" y="116"/>
                  </a:cubicBezTo>
                  <a:cubicBezTo>
                    <a:pt x="1887" y="109"/>
                    <a:pt x="1887" y="109"/>
                    <a:pt x="1887" y="109"/>
                  </a:cubicBezTo>
                  <a:cubicBezTo>
                    <a:pt x="1876" y="107"/>
                    <a:pt x="1876" y="107"/>
                    <a:pt x="1876" y="107"/>
                  </a:cubicBezTo>
                  <a:cubicBezTo>
                    <a:pt x="1873" y="99"/>
                    <a:pt x="1868" y="84"/>
                    <a:pt x="1861" y="79"/>
                  </a:cubicBezTo>
                  <a:cubicBezTo>
                    <a:pt x="1869" y="76"/>
                    <a:pt x="1875" y="68"/>
                    <a:pt x="1875" y="59"/>
                  </a:cubicBezTo>
                  <a:cubicBezTo>
                    <a:pt x="1875" y="54"/>
                    <a:pt x="1873" y="49"/>
                    <a:pt x="1869" y="45"/>
                  </a:cubicBezTo>
                  <a:cubicBezTo>
                    <a:pt x="1863" y="40"/>
                    <a:pt x="1854" y="39"/>
                    <a:pt x="1846" y="39"/>
                  </a:cubicBezTo>
                  <a:cubicBezTo>
                    <a:pt x="1807" y="39"/>
                    <a:pt x="1807" y="39"/>
                    <a:pt x="1807" y="39"/>
                  </a:cubicBezTo>
                  <a:cubicBezTo>
                    <a:pt x="1807" y="46"/>
                    <a:pt x="1807" y="46"/>
                    <a:pt x="1807" y="46"/>
                  </a:cubicBezTo>
                  <a:cubicBezTo>
                    <a:pt x="1819" y="48"/>
                    <a:pt x="1819" y="48"/>
                    <a:pt x="1819" y="48"/>
                  </a:cubicBezTo>
                  <a:cubicBezTo>
                    <a:pt x="1819" y="107"/>
                    <a:pt x="1819" y="107"/>
                    <a:pt x="1819" y="107"/>
                  </a:cubicBezTo>
                  <a:cubicBezTo>
                    <a:pt x="1807" y="109"/>
                    <a:pt x="1807" y="109"/>
                    <a:pt x="1807" y="109"/>
                  </a:cubicBezTo>
                  <a:cubicBezTo>
                    <a:pt x="1807" y="116"/>
                    <a:pt x="1807" y="116"/>
                    <a:pt x="1807" y="116"/>
                  </a:cubicBezTo>
                  <a:cubicBezTo>
                    <a:pt x="1847" y="116"/>
                    <a:pt x="1847" y="116"/>
                    <a:pt x="1847" y="116"/>
                  </a:cubicBezTo>
                  <a:lnTo>
                    <a:pt x="1847" y="109"/>
                  </a:lnTo>
                  <a:close/>
                  <a:moveTo>
                    <a:pt x="1836" y="48"/>
                  </a:moveTo>
                  <a:cubicBezTo>
                    <a:pt x="1841" y="48"/>
                    <a:pt x="1841" y="48"/>
                    <a:pt x="1841" y="48"/>
                  </a:cubicBezTo>
                  <a:cubicBezTo>
                    <a:pt x="1845" y="48"/>
                    <a:pt x="1852" y="48"/>
                    <a:pt x="1854" y="51"/>
                  </a:cubicBezTo>
                  <a:cubicBezTo>
                    <a:pt x="1857" y="53"/>
                    <a:pt x="1858" y="57"/>
                    <a:pt x="1858" y="60"/>
                  </a:cubicBezTo>
                  <a:cubicBezTo>
                    <a:pt x="1858" y="63"/>
                    <a:pt x="1857" y="66"/>
                    <a:pt x="1855" y="69"/>
                  </a:cubicBezTo>
                  <a:cubicBezTo>
                    <a:pt x="1851" y="73"/>
                    <a:pt x="1844" y="73"/>
                    <a:pt x="1839" y="73"/>
                  </a:cubicBezTo>
                  <a:cubicBezTo>
                    <a:pt x="1836" y="73"/>
                    <a:pt x="1836" y="73"/>
                    <a:pt x="1836" y="73"/>
                  </a:cubicBezTo>
                  <a:lnTo>
                    <a:pt x="1836" y="48"/>
                  </a:lnTo>
                  <a:close/>
                  <a:moveTo>
                    <a:pt x="1796" y="95"/>
                  </a:moveTo>
                  <a:cubicBezTo>
                    <a:pt x="1788" y="95"/>
                    <a:pt x="1788" y="95"/>
                    <a:pt x="1788" y="95"/>
                  </a:cubicBezTo>
                  <a:cubicBezTo>
                    <a:pt x="1787" y="106"/>
                    <a:pt x="1787" y="106"/>
                    <a:pt x="1787" y="106"/>
                  </a:cubicBezTo>
                  <a:cubicBezTo>
                    <a:pt x="1759" y="106"/>
                    <a:pt x="1759" y="106"/>
                    <a:pt x="1759" y="106"/>
                  </a:cubicBezTo>
                  <a:cubicBezTo>
                    <a:pt x="1759" y="80"/>
                    <a:pt x="1759" y="80"/>
                    <a:pt x="1759" y="80"/>
                  </a:cubicBezTo>
                  <a:cubicBezTo>
                    <a:pt x="1776" y="80"/>
                    <a:pt x="1776" y="80"/>
                    <a:pt x="1776" y="80"/>
                  </a:cubicBezTo>
                  <a:cubicBezTo>
                    <a:pt x="1778" y="90"/>
                    <a:pt x="1778" y="90"/>
                    <a:pt x="1778" y="90"/>
                  </a:cubicBezTo>
                  <a:cubicBezTo>
                    <a:pt x="1784" y="90"/>
                    <a:pt x="1784" y="90"/>
                    <a:pt x="1784" y="90"/>
                  </a:cubicBezTo>
                  <a:cubicBezTo>
                    <a:pt x="1784" y="61"/>
                    <a:pt x="1784" y="61"/>
                    <a:pt x="1784" y="61"/>
                  </a:cubicBezTo>
                  <a:cubicBezTo>
                    <a:pt x="1778" y="61"/>
                    <a:pt x="1778" y="61"/>
                    <a:pt x="1778" y="61"/>
                  </a:cubicBezTo>
                  <a:cubicBezTo>
                    <a:pt x="1776" y="71"/>
                    <a:pt x="1776" y="71"/>
                    <a:pt x="1776" y="71"/>
                  </a:cubicBezTo>
                  <a:cubicBezTo>
                    <a:pt x="1759" y="71"/>
                    <a:pt x="1759" y="71"/>
                    <a:pt x="1759" y="71"/>
                  </a:cubicBezTo>
                  <a:cubicBezTo>
                    <a:pt x="1759" y="49"/>
                    <a:pt x="1759" y="49"/>
                    <a:pt x="1759" y="49"/>
                  </a:cubicBezTo>
                  <a:cubicBezTo>
                    <a:pt x="1787" y="49"/>
                    <a:pt x="1787" y="49"/>
                    <a:pt x="1787" y="49"/>
                  </a:cubicBezTo>
                  <a:cubicBezTo>
                    <a:pt x="1788" y="59"/>
                    <a:pt x="1788" y="59"/>
                    <a:pt x="1788" y="59"/>
                  </a:cubicBezTo>
                  <a:cubicBezTo>
                    <a:pt x="1796" y="59"/>
                    <a:pt x="1796" y="59"/>
                    <a:pt x="1796" y="59"/>
                  </a:cubicBezTo>
                  <a:cubicBezTo>
                    <a:pt x="1796" y="39"/>
                    <a:pt x="1796" y="39"/>
                    <a:pt x="1796" y="39"/>
                  </a:cubicBezTo>
                  <a:cubicBezTo>
                    <a:pt x="1730" y="39"/>
                    <a:pt x="1730" y="39"/>
                    <a:pt x="1730" y="39"/>
                  </a:cubicBezTo>
                  <a:cubicBezTo>
                    <a:pt x="1730" y="46"/>
                    <a:pt x="1730" y="46"/>
                    <a:pt x="1730" y="46"/>
                  </a:cubicBezTo>
                  <a:cubicBezTo>
                    <a:pt x="1741" y="48"/>
                    <a:pt x="1741" y="48"/>
                    <a:pt x="1741" y="48"/>
                  </a:cubicBezTo>
                  <a:cubicBezTo>
                    <a:pt x="1741" y="107"/>
                    <a:pt x="1741" y="107"/>
                    <a:pt x="1741" y="107"/>
                  </a:cubicBezTo>
                  <a:cubicBezTo>
                    <a:pt x="1730" y="109"/>
                    <a:pt x="1730" y="109"/>
                    <a:pt x="1730" y="109"/>
                  </a:cubicBezTo>
                  <a:cubicBezTo>
                    <a:pt x="1730" y="116"/>
                    <a:pt x="1730" y="116"/>
                    <a:pt x="1730" y="116"/>
                  </a:cubicBezTo>
                  <a:cubicBezTo>
                    <a:pt x="1796" y="116"/>
                    <a:pt x="1796" y="116"/>
                    <a:pt x="1796" y="116"/>
                  </a:cubicBezTo>
                  <a:lnTo>
                    <a:pt x="1796" y="95"/>
                  </a:lnTo>
                  <a:close/>
                  <a:moveTo>
                    <a:pt x="1342" y="95"/>
                  </a:moveTo>
                  <a:cubicBezTo>
                    <a:pt x="1335" y="95"/>
                    <a:pt x="1335" y="95"/>
                    <a:pt x="1335" y="95"/>
                  </a:cubicBezTo>
                  <a:cubicBezTo>
                    <a:pt x="1333" y="106"/>
                    <a:pt x="1333" y="106"/>
                    <a:pt x="1333" y="106"/>
                  </a:cubicBezTo>
                  <a:cubicBezTo>
                    <a:pt x="1305" y="106"/>
                    <a:pt x="1305" y="106"/>
                    <a:pt x="1305" y="106"/>
                  </a:cubicBezTo>
                  <a:cubicBezTo>
                    <a:pt x="1305" y="80"/>
                    <a:pt x="1305" y="80"/>
                    <a:pt x="1305" y="80"/>
                  </a:cubicBezTo>
                  <a:cubicBezTo>
                    <a:pt x="1323" y="80"/>
                    <a:pt x="1323" y="80"/>
                    <a:pt x="1323" y="80"/>
                  </a:cubicBezTo>
                  <a:cubicBezTo>
                    <a:pt x="1325" y="90"/>
                    <a:pt x="1325" y="90"/>
                    <a:pt x="1325" y="90"/>
                  </a:cubicBezTo>
                  <a:cubicBezTo>
                    <a:pt x="1331" y="90"/>
                    <a:pt x="1331" y="90"/>
                    <a:pt x="1331" y="90"/>
                  </a:cubicBezTo>
                  <a:cubicBezTo>
                    <a:pt x="1331" y="61"/>
                    <a:pt x="1331" y="61"/>
                    <a:pt x="1331" y="61"/>
                  </a:cubicBezTo>
                  <a:cubicBezTo>
                    <a:pt x="1325" y="61"/>
                    <a:pt x="1325" y="61"/>
                    <a:pt x="1325" y="61"/>
                  </a:cubicBezTo>
                  <a:cubicBezTo>
                    <a:pt x="1323" y="71"/>
                    <a:pt x="1323" y="71"/>
                    <a:pt x="1323" y="71"/>
                  </a:cubicBezTo>
                  <a:cubicBezTo>
                    <a:pt x="1305" y="71"/>
                    <a:pt x="1305" y="71"/>
                    <a:pt x="1305" y="71"/>
                  </a:cubicBezTo>
                  <a:cubicBezTo>
                    <a:pt x="1305" y="49"/>
                    <a:pt x="1305" y="49"/>
                    <a:pt x="1305" y="49"/>
                  </a:cubicBezTo>
                  <a:cubicBezTo>
                    <a:pt x="1333" y="49"/>
                    <a:pt x="1333" y="49"/>
                    <a:pt x="1333" y="49"/>
                  </a:cubicBezTo>
                  <a:cubicBezTo>
                    <a:pt x="1335" y="59"/>
                    <a:pt x="1335" y="59"/>
                    <a:pt x="1335" y="59"/>
                  </a:cubicBezTo>
                  <a:cubicBezTo>
                    <a:pt x="1342" y="59"/>
                    <a:pt x="1342" y="59"/>
                    <a:pt x="1342" y="59"/>
                  </a:cubicBezTo>
                  <a:cubicBezTo>
                    <a:pt x="1342" y="39"/>
                    <a:pt x="1342" y="39"/>
                    <a:pt x="1342" y="39"/>
                  </a:cubicBezTo>
                  <a:cubicBezTo>
                    <a:pt x="1277" y="39"/>
                    <a:pt x="1277" y="39"/>
                    <a:pt x="1277" y="39"/>
                  </a:cubicBezTo>
                  <a:cubicBezTo>
                    <a:pt x="1277" y="46"/>
                    <a:pt x="1277" y="46"/>
                    <a:pt x="1277" y="46"/>
                  </a:cubicBezTo>
                  <a:cubicBezTo>
                    <a:pt x="1288" y="48"/>
                    <a:pt x="1288" y="48"/>
                    <a:pt x="1288" y="48"/>
                  </a:cubicBezTo>
                  <a:cubicBezTo>
                    <a:pt x="1288" y="107"/>
                    <a:pt x="1288" y="107"/>
                    <a:pt x="1288" y="107"/>
                  </a:cubicBezTo>
                  <a:cubicBezTo>
                    <a:pt x="1277" y="109"/>
                    <a:pt x="1277" y="109"/>
                    <a:pt x="1277" y="109"/>
                  </a:cubicBezTo>
                  <a:cubicBezTo>
                    <a:pt x="1277" y="116"/>
                    <a:pt x="1277" y="116"/>
                    <a:pt x="1277" y="116"/>
                  </a:cubicBezTo>
                  <a:cubicBezTo>
                    <a:pt x="1342" y="116"/>
                    <a:pt x="1342" y="116"/>
                    <a:pt x="1342" y="116"/>
                  </a:cubicBezTo>
                  <a:lnTo>
                    <a:pt x="1342" y="95"/>
                  </a:lnTo>
                  <a:close/>
                  <a:moveTo>
                    <a:pt x="566" y="95"/>
                  </a:moveTo>
                  <a:cubicBezTo>
                    <a:pt x="559" y="95"/>
                    <a:pt x="559" y="95"/>
                    <a:pt x="559" y="95"/>
                  </a:cubicBezTo>
                  <a:cubicBezTo>
                    <a:pt x="557" y="106"/>
                    <a:pt x="557" y="106"/>
                    <a:pt x="557" y="106"/>
                  </a:cubicBezTo>
                  <a:cubicBezTo>
                    <a:pt x="529" y="106"/>
                    <a:pt x="529" y="106"/>
                    <a:pt x="529" y="106"/>
                  </a:cubicBezTo>
                  <a:cubicBezTo>
                    <a:pt x="529" y="80"/>
                    <a:pt x="529" y="80"/>
                    <a:pt x="529" y="80"/>
                  </a:cubicBezTo>
                  <a:cubicBezTo>
                    <a:pt x="546" y="80"/>
                    <a:pt x="546" y="80"/>
                    <a:pt x="546" y="80"/>
                  </a:cubicBezTo>
                  <a:cubicBezTo>
                    <a:pt x="548" y="90"/>
                    <a:pt x="548" y="90"/>
                    <a:pt x="548" y="90"/>
                  </a:cubicBezTo>
                  <a:cubicBezTo>
                    <a:pt x="555" y="90"/>
                    <a:pt x="555" y="90"/>
                    <a:pt x="555" y="90"/>
                  </a:cubicBezTo>
                  <a:cubicBezTo>
                    <a:pt x="555" y="61"/>
                    <a:pt x="555" y="61"/>
                    <a:pt x="555" y="61"/>
                  </a:cubicBezTo>
                  <a:cubicBezTo>
                    <a:pt x="548" y="61"/>
                    <a:pt x="548" y="61"/>
                    <a:pt x="548" y="61"/>
                  </a:cubicBezTo>
                  <a:cubicBezTo>
                    <a:pt x="546" y="71"/>
                    <a:pt x="546" y="71"/>
                    <a:pt x="546" y="71"/>
                  </a:cubicBezTo>
                  <a:cubicBezTo>
                    <a:pt x="529" y="71"/>
                    <a:pt x="529" y="71"/>
                    <a:pt x="529" y="71"/>
                  </a:cubicBezTo>
                  <a:cubicBezTo>
                    <a:pt x="529" y="49"/>
                    <a:pt x="529" y="49"/>
                    <a:pt x="529" y="49"/>
                  </a:cubicBezTo>
                  <a:cubicBezTo>
                    <a:pt x="557" y="49"/>
                    <a:pt x="557" y="49"/>
                    <a:pt x="557" y="49"/>
                  </a:cubicBezTo>
                  <a:cubicBezTo>
                    <a:pt x="559" y="59"/>
                    <a:pt x="559" y="59"/>
                    <a:pt x="559" y="59"/>
                  </a:cubicBezTo>
                  <a:cubicBezTo>
                    <a:pt x="566" y="59"/>
                    <a:pt x="566" y="59"/>
                    <a:pt x="566" y="59"/>
                  </a:cubicBezTo>
                  <a:cubicBezTo>
                    <a:pt x="566" y="39"/>
                    <a:pt x="566" y="39"/>
                    <a:pt x="566" y="39"/>
                  </a:cubicBezTo>
                  <a:cubicBezTo>
                    <a:pt x="500" y="39"/>
                    <a:pt x="500" y="39"/>
                    <a:pt x="500" y="39"/>
                  </a:cubicBezTo>
                  <a:cubicBezTo>
                    <a:pt x="500" y="46"/>
                    <a:pt x="500" y="46"/>
                    <a:pt x="500" y="46"/>
                  </a:cubicBezTo>
                  <a:cubicBezTo>
                    <a:pt x="511" y="48"/>
                    <a:pt x="511" y="48"/>
                    <a:pt x="511" y="48"/>
                  </a:cubicBezTo>
                  <a:cubicBezTo>
                    <a:pt x="511" y="107"/>
                    <a:pt x="511" y="107"/>
                    <a:pt x="511" y="107"/>
                  </a:cubicBezTo>
                  <a:cubicBezTo>
                    <a:pt x="500" y="109"/>
                    <a:pt x="500" y="109"/>
                    <a:pt x="500" y="109"/>
                  </a:cubicBezTo>
                  <a:cubicBezTo>
                    <a:pt x="500" y="116"/>
                    <a:pt x="500" y="116"/>
                    <a:pt x="500" y="116"/>
                  </a:cubicBezTo>
                  <a:cubicBezTo>
                    <a:pt x="566" y="116"/>
                    <a:pt x="566" y="116"/>
                    <a:pt x="566" y="116"/>
                  </a:cubicBezTo>
                  <a:lnTo>
                    <a:pt x="566" y="95"/>
                  </a:lnTo>
                  <a:close/>
                  <a:moveTo>
                    <a:pt x="659" y="117"/>
                  </a:moveTo>
                  <a:cubicBezTo>
                    <a:pt x="689" y="117"/>
                    <a:pt x="702" y="100"/>
                    <a:pt x="702" y="67"/>
                  </a:cubicBezTo>
                  <a:cubicBezTo>
                    <a:pt x="702" y="34"/>
                    <a:pt x="689" y="16"/>
                    <a:pt x="659" y="16"/>
                  </a:cubicBezTo>
                  <a:cubicBezTo>
                    <a:pt x="629" y="16"/>
                    <a:pt x="615" y="34"/>
                    <a:pt x="615" y="67"/>
                  </a:cubicBezTo>
                  <a:cubicBezTo>
                    <a:pt x="615" y="99"/>
                    <a:pt x="628" y="117"/>
                    <a:pt x="659" y="117"/>
                  </a:cubicBezTo>
                  <a:close/>
                  <a:moveTo>
                    <a:pt x="659" y="27"/>
                  </a:moveTo>
                  <a:cubicBezTo>
                    <a:pt x="675" y="27"/>
                    <a:pt x="683" y="40"/>
                    <a:pt x="683" y="67"/>
                  </a:cubicBezTo>
                  <a:cubicBezTo>
                    <a:pt x="683" y="94"/>
                    <a:pt x="675" y="107"/>
                    <a:pt x="659" y="107"/>
                  </a:cubicBezTo>
                  <a:cubicBezTo>
                    <a:pt x="642" y="107"/>
                    <a:pt x="634" y="94"/>
                    <a:pt x="634" y="67"/>
                  </a:cubicBezTo>
                  <a:cubicBezTo>
                    <a:pt x="634" y="40"/>
                    <a:pt x="643" y="27"/>
                    <a:pt x="659" y="27"/>
                  </a:cubicBezTo>
                  <a:close/>
                  <a:moveTo>
                    <a:pt x="327" y="28"/>
                  </a:moveTo>
                  <a:cubicBezTo>
                    <a:pt x="349" y="28"/>
                    <a:pt x="349" y="28"/>
                    <a:pt x="349" y="28"/>
                  </a:cubicBezTo>
                  <a:cubicBezTo>
                    <a:pt x="349" y="106"/>
                    <a:pt x="349" y="106"/>
                    <a:pt x="349" y="106"/>
                  </a:cubicBezTo>
                  <a:cubicBezTo>
                    <a:pt x="337" y="108"/>
                    <a:pt x="337" y="108"/>
                    <a:pt x="337" y="108"/>
                  </a:cubicBezTo>
                  <a:cubicBezTo>
                    <a:pt x="337" y="116"/>
                    <a:pt x="337" y="116"/>
                    <a:pt x="337" y="116"/>
                  </a:cubicBezTo>
                  <a:cubicBezTo>
                    <a:pt x="379" y="116"/>
                    <a:pt x="379" y="116"/>
                    <a:pt x="379" y="116"/>
                  </a:cubicBezTo>
                  <a:cubicBezTo>
                    <a:pt x="379" y="108"/>
                    <a:pt x="379" y="108"/>
                    <a:pt x="379" y="108"/>
                  </a:cubicBezTo>
                  <a:cubicBezTo>
                    <a:pt x="367" y="106"/>
                    <a:pt x="367" y="106"/>
                    <a:pt x="367" y="106"/>
                  </a:cubicBezTo>
                  <a:cubicBezTo>
                    <a:pt x="367" y="28"/>
                    <a:pt x="367" y="28"/>
                    <a:pt x="367" y="28"/>
                  </a:cubicBezTo>
                  <a:cubicBezTo>
                    <a:pt x="390" y="28"/>
                    <a:pt x="390" y="28"/>
                    <a:pt x="390" y="28"/>
                  </a:cubicBezTo>
                  <a:cubicBezTo>
                    <a:pt x="391" y="40"/>
                    <a:pt x="391" y="40"/>
                    <a:pt x="391" y="40"/>
                  </a:cubicBezTo>
                  <a:cubicBezTo>
                    <a:pt x="399" y="40"/>
                    <a:pt x="399" y="40"/>
                    <a:pt x="399" y="40"/>
                  </a:cubicBezTo>
                  <a:cubicBezTo>
                    <a:pt x="399" y="18"/>
                    <a:pt x="399" y="18"/>
                    <a:pt x="399" y="18"/>
                  </a:cubicBezTo>
                  <a:cubicBezTo>
                    <a:pt x="317" y="18"/>
                    <a:pt x="317" y="18"/>
                    <a:pt x="317" y="18"/>
                  </a:cubicBezTo>
                  <a:cubicBezTo>
                    <a:pt x="317" y="40"/>
                    <a:pt x="317" y="40"/>
                    <a:pt x="317" y="40"/>
                  </a:cubicBezTo>
                  <a:cubicBezTo>
                    <a:pt x="325" y="40"/>
                    <a:pt x="325" y="40"/>
                    <a:pt x="325" y="40"/>
                  </a:cubicBezTo>
                  <a:lnTo>
                    <a:pt x="327" y="28"/>
                  </a:lnTo>
                  <a:close/>
                  <a:moveTo>
                    <a:pt x="750" y="109"/>
                  </a:moveTo>
                  <a:cubicBezTo>
                    <a:pt x="739" y="107"/>
                    <a:pt x="739" y="107"/>
                    <a:pt x="739" y="107"/>
                  </a:cubicBezTo>
                  <a:cubicBezTo>
                    <a:pt x="739" y="80"/>
                    <a:pt x="739" y="80"/>
                    <a:pt x="739" y="80"/>
                  </a:cubicBezTo>
                  <a:cubicBezTo>
                    <a:pt x="768" y="80"/>
                    <a:pt x="768" y="80"/>
                    <a:pt x="768" y="80"/>
                  </a:cubicBezTo>
                  <a:cubicBezTo>
                    <a:pt x="768" y="107"/>
                    <a:pt x="768" y="107"/>
                    <a:pt x="768" y="107"/>
                  </a:cubicBezTo>
                  <a:cubicBezTo>
                    <a:pt x="757" y="109"/>
                    <a:pt x="757" y="109"/>
                    <a:pt x="757" y="109"/>
                  </a:cubicBezTo>
                  <a:cubicBezTo>
                    <a:pt x="757" y="116"/>
                    <a:pt x="757" y="116"/>
                    <a:pt x="757" y="116"/>
                  </a:cubicBezTo>
                  <a:cubicBezTo>
                    <a:pt x="797" y="116"/>
                    <a:pt x="797" y="116"/>
                    <a:pt x="797" y="116"/>
                  </a:cubicBezTo>
                  <a:cubicBezTo>
                    <a:pt x="797" y="109"/>
                    <a:pt x="797" y="109"/>
                    <a:pt x="797" y="109"/>
                  </a:cubicBezTo>
                  <a:cubicBezTo>
                    <a:pt x="786" y="107"/>
                    <a:pt x="786" y="107"/>
                    <a:pt x="786" y="107"/>
                  </a:cubicBezTo>
                  <a:cubicBezTo>
                    <a:pt x="786" y="48"/>
                    <a:pt x="786" y="48"/>
                    <a:pt x="786" y="48"/>
                  </a:cubicBezTo>
                  <a:cubicBezTo>
                    <a:pt x="797" y="46"/>
                    <a:pt x="797" y="46"/>
                    <a:pt x="797" y="46"/>
                  </a:cubicBezTo>
                  <a:cubicBezTo>
                    <a:pt x="797" y="39"/>
                    <a:pt x="797" y="39"/>
                    <a:pt x="797" y="39"/>
                  </a:cubicBezTo>
                  <a:cubicBezTo>
                    <a:pt x="757" y="39"/>
                    <a:pt x="757" y="39"/>
                    <a:pt x="757" y="39"/>
                  </a:cubicBezTo>
                  <a:cubicBezTo>
                    <a:pt x="757" y="46"/>
                    <a:pt x="757" y="46"/>
                    <a:pt x="757" y="46"/>
                  </a:cubicBezTo>
                  <a:cubicBezTo>
                    <a:pt x="768" y="48"/>
                    <a:pt x="768" y="48"/>
                    <a:pt x="768" y="48"/>
                  </a:cubicBezTo>
                  <a:cubicBezTo>
                    <a:pt x="768" y="71"/>
                    <a:pt x="768" y="71"/>
                    <a:pt x="768" y="71"/>
                  </a:cubicBezTo>
                  <a:cubicBezTo>
                    <a:pt x="739" y="71"/>
                    <a:pt x="739" y="71"/>
                    <a:pt x="739" y="71"/>
                  </a:cubicBezTo>
                  <a:cubicBezTo>
                    <a:pt x="739" y="48"/>
                    <a:pt x="739" y="48"/>
                    <a:pt x="739" y="48"/>
                  </a:cubicBezTo>
                  <a:cubicBezTo>
                    <a:pt x="750" y="46"/>
                    <a:pt x="750" y="46"/>
                    <a:pt x="750" y="46"/>
                  </a:cubicBezTo>
                  <a:cubicBezTo>
                    <a:pt x="750" y="39"/>
                    <a:pt x="750" y="39"/>
                    <a:pt x="750" y="39"/>
                  </a:cubicBezTo>
                  <a:cubicBezTo>
                    <a:pt x="710" y="39"/>
                    <a:pt x="710" y="39"/>
                    <a:pt x="710" y="39"/>
                  </a:cubicBezTo>
                  <a:cubicBezTo>
                    <a:pt x="710" y="46"/>
                    <a:pt x="710" y="46"/>
                    <a:pt x="710" y="46"/>
                  </a:cubicBezTo>
                  <a:cubicBezTo>
                    <a:pt x="722" y="48"/>
                    <a:pt x="722" y="48"/>
                    <a:pt x="722" y="48"/>
                  </a:cubicBezTo>
                  <a:cubicBezTo>
                    <a:pt x="722" y="107"/>
                    <a:pt x="722" y="107"/>
                    <a:pt x="722" y="107"/>
                  </a:cubicBezTo>
                  <a:cubicBezTo>
                    <a:pt x="710" y="109"/>
                    <a:pt x="710" y="109"/>
                    <a:pt x="710" y="109"/>
                  </a:cubicBezTo>
                  <a:cubicBezTo>
                    <a:pt x="710" y="116"/>
                    <a:pt x="710" y="116"/>
                    <a:pt x="710" y="116"/>
                  </a:cubicBezTo>
                  <a:cubicBezTo>
                    <a:pt x="750" y="116"/>
                    <a:pt x="750" y="116"/>
                    <a:pt x="750" y="116"/>
                  </a:cubicBezTo>
                  <a:lnTo>
                    <a:pt x="750" y="109"/>
                  </a:lnTo>
                  <a:close/>
                  <a:moveTo>
                    <a:pt x="445" y="109"/>
                  </a:moveTo>
                  <a:cubicBezTo>
                    <a:pt x="434" y="107"/>
                    <a:pt x="434" y="107"/>
                    <a:pt x="434" y="107"/>
                  </a:cubicBezTo>
                  <a:cubicBezTo>
                    <a:pt x="434" y="80"/>
                    <a:pt x="434" y="80"/>
                    <a:pt x="434" y="80"/>
                  </a:cubicBezTo>
                  <a:cubicBezTo>
                    <a:pt x="463" y="80"/>
                    <a:pt x="463" y="80"/>
                    <a:pt x="463" y="80"/>
                  </a:cubicBezTo>
                  <a:cubicBezTo>
                    <a:pt x="463" y="107"/>
                    <a:pt x="463" y="107"/>
                    <a:pt x="463" y="107"/>
                  </a:cubicBezTo>
                  <a:cubicBezTo>
                    <a:pt x="452" y="109"/>
                    <a:pt x="452" y="109"/>
                    <a:pt x="452" y="109"/>
                  </a:cubicBezTo>
                  <a:cubicBezTo>
                    <a:pt x="452" y="116"/>
                    <a:pt x="452" y="116"/>
                    <a:pt x="452" y="116"/>
                  </a:cubicBezTo>
                  <a:cubicBezTo>
                    <a:pt x="492" y="116"/>
                    <a:pt x="492" y="116"/>
                    <a:pt x="492" y="116"/>
                  </a:cubicBezTo>
                  <a:cubicBezTo>
                    <a:pt x="492" y="109"/>
                    <a:pt x="492" y="109"/>
                    <a:pt x="492" y="109"/>
                  </a:cubicBezTo>
                  <a:cubicBezTo>
                    <a:pt x="480" y="107"/>
                    <a:pt x="480" y="107"/>
                    <a:pt x="480" y="107"/>
                  </a:cubicBezTo>
                  <a:cubicBezTo>
                    <a:pt x="480" y="48"/>
                    <a:pt x="480" y="48"/>
                    <a:pt x="480" y="48"/>
                  </a:cubicBezTo>
                  <a:cubicBezTo>
                    <a:pt x="492" y="46"/>
                    <a:pt x="492" y="46"/>
                    <a:pt x="492" y="46"/>
                  </a:cubicBezTo>
                  <a:cubicBezTo>
                    <a:pt x="492" y="39"/>
                    <a:pt x="492" y="39"/>
                    <a:pt x="492" y="39"/>
                  </a:cubicBezTo>
                  <a:cubicBezTo>
                    <a:pt x="452" y="39"/>
                    <a:pt x="452" y="39"/>
                    <a:pt x="452" y="39"/>
                  </a:cubicBezTo>
                  <a:cubicBezTo>
                    <a:pt x="452" y="46"/>
                    <a:pt x="452" y="46"/>
                    <a:pt x="452" y="46"/>
                  </a:cubicBezTo>
                  <a:cubicBezTo>
                    <a:pt x="463" y="48"/>
                    <a:pt x="463" y="48"/>
                    <a:pt x="463" y="48"/>
                  </a:cubicBezTo>
                  <a:cubicBezTo>
                    <a:pt x="463" y="71"/>
                    <a:pt x="463" y="71"/>
                    <a:pt x="463" y="71"/>
                  </a:cubicBezTo>
                  <a:cubicBezTo>
                    <a:pt x="434" y="71"/>
                    <a:pt x="434" y="71"/>
                    <a:pt x="434" y="71"/>
                  </a:cubicBezTo>
                  <a:cubicBezTo>
                    <a:pt x="434" y="48"/>
                    <a:pt x="434" y="48"/>
                    <a:pt x="434" y="48"/>
                  </a:cubicBezTo>
                  <a:cubicBezTo>
                    <a:pt x="445" y="46"/>
                    <a:pt x="445" y="46"/>
                    <a:pt x="445" y="46"/>
                  </a:cubicBezTo>
                  <a:cubicBezTo>
                    <a:pt x="445" y="39"/>
                    <a:pt x="445" y="39"/>
                    <a:pt x="445" y="39"/>
                  </a:cubicBezTo>
                  <a:cubicBezTo>
                    <a:pt x="405" y="39"/>
                    <a:pt x="405" y="39"/>
                    <a:pt x="405" y="39"/>
                  </a:cubicBezTo>
                  <a:cubicBezTo>
                    <a:pt x="405" y="46"/>
                    <a:pt x="405" y="46"/>
                    <a:pt x="405" y="46"/>
                  </a:cubicBezTo>
                  <a:cubicBezTo>
                    <a:pt x="416" y="48"/>
                    <a:pt x="416" y="48"/>
                    <a:pt x="416" y="48"/>
                  </a:cubicBezTo>
                  <a:cubicBezTo>
                    <a:pt x="416" y="107"/>
                    <a:pt x="416" y="107"/>
                    <a:pt x="416" y="107"/>
                  </a:cubicBezTo>
                  <a:cubicBezTo>
                    <a:pt x="405" y="109"/>
                    <a:pt x="405" y="109"/>
                    <a:pt x="405" y="109"/>
                  </a:cubicBezTo>
                  <a:cubicBezTo>
                    <a:pt x="405" y="116"/>
                    <a:pt x="405" y="116"/>
                    <a:pt x="405" y="116"/>
                  </a:cubicBezTo>
                  <a:cubicBezTo>
                    <a:pt x="445" y="116"/>
                    <a:pt x="445" y="116"/>
                    <a:pt x="445" y="116"/>
                  </a:cubicBezTo>
                  <a:lnTo>
                    <a:pt x="445" y="109"/>
                  </a:lnTo>
                  <a:close/>
                  <a:moveTo>
                    <a:pt x="1209" y="49"/>
                  </a:moveTo>
                  <a:cubicBezTo>
                    <a:pt x="1226" y="49"/>
                    <a:pt x="1226" y="49"/>
                    <a:pt x="1226" y="49"/>
                  </a:cubicBezTo>
                  <a:cubicBezTo>
                    <a:pt x="1226" y="107"/>
                    <a:pt x="1226" y="107"/>
                    <a:pt x="1226" y="107"/>
                  </a:cubicBezTo>
                  <a:cubicBezTo>
                    <a:pt x="1215" y="109"/>
                    <a:pt x="1215" y="109"/>
                    <a:pt x="1215" y="109"/>
                  </a:cubicBezTo>
                  <a:cubicBezTo>
                    <a:pt x="1215" y="116"/>
                    <a:pt x="1215" y="116"/>
                    <a:pt x="1215" y="116"/>
                  </a:cubicBezTo>
                  <a:cubicBezTo>
                    <a:pt x="1255" y="116"/>
                    <a:pt x="1255" y="116"/>
                    <a:pt x="1255" y="116"/>
                  </a:cubicBezTo>
                  <a:cubicBezTo>
                    <a:pt x="1255" y="109"/>
                    <a:pt x="1255" y="109"/>
                    <a:pt x="1255" y="109"/>
                  </a:cubicBezTo>
                  <a:cubicBezTo>
                    <a:pt x="1244" y="107"/>
                    <a:pt x="1244" y="107"/>
                    <a:pt x="1244" y="107"/>
                  </a:cubicBezTo>
                  <a:cubicBezTo>
                    <a:pt x="1244" y="49"/>
                    <a:pt x="1244" y="49"/>
                    <a:pt x="1244" y="49"/>
                  </a:cubicBezTo>
                  <a:cubicBezTo>
                    <a:pt x="1261" y="49"/>
                    <a:pt x="1261" y="49"/>
                    <a:pt x="1261" y="49"/>
                  </a:cubicBezTo>
                  <a:cubicBezTo>
                    <a:pt x="1262" y="60"/>
                    <a:pt x="1262" y="60"/>
                    <a:pt x="1262" y="60"/>
                  </a:cubicBezTo>
                  <a:cubicBezTo>
                    <a:pt x="1270" y="60"/>
                    <a:pt x="1270" y="60"/>
                    <a:pt x="1270" y="60"/>
                  </a:cubicBezTo>
                  <a:cubicBezTo>
                    <a:pt x="1270" y="39"/>
                    <a:pt x="1270" y="39"/>
                    <a:pt x="1270" y="39"/>
                  </a:cubicBezTo>
                  <a:cubicBezTo>
                    <a:pt x="1200" y="39"/>
                    <a:pt x="1200" y="39"/>
                    <a:pt x="1200" y="39"/>
                  </a:cubicBezTo>
                  <a:cubicBezTo>
                    <a:pt x="1200" y="60"/>
                    <a:pt x="1200" y="60"/>
                    <a:pt x="1200" y="60"/>
                  </a:cubicBezTo>
                  <a:cubicBezTo>
                    <a:pt x="1208" y="60"/>
                    <a:pt x="1208" y="60"/>
                    <a:pt x="1208" y="60"/>
                  </a:cubicBezTo>
                  <a:lnTo>
                    <a:pt x="1209" y="49"/>
                  </a:lnTo>
                  <a:close/>
                  <a:moveTo>
                    <a:pt x="1058" y="49"/>
                  </a:moveTo>
                  <a:cubicBezTo>
                    <a:pt x="1075" y="49"/>
                    <a:pt x="1075" y="49"/>
                    <a:pt x="1075" y="49"/>
                  </a:cubicBezTo>
                  <a:cubicBezTo>
                    <a:pt x="1075" y="107"/>
                    <a:pt x="1075" y="107"/>
                    <a:pt x="1075" y="107"/>
                  </a:cubicBezTo>
                  <a:cubicBezTo>
                    <a:pt x="1064" y="109"/>
                    <a:pt x="1064" y="109"/>
                    <a:pt x="1064" y="109"/>
                  </a:cubicBezTo>
                  <a:cubicBezTo>
                    <a:pt x="1064" y="116"/>
                    <a:pt x="1064" y="116"/>
                    <a:pt x="1064" y="116"/>
                  </a:cubicBezTo>
                  <a:cubicBezTo>
                    <a:pt x="1104" y="116"/>
                    <a:pt x="1104" y="116"/>
                    <a:pt x="1104" y="116"/>
                  </a:cubicBezTo>
                  <a:cubicBezTo>
                    <a:pt x="1104" y="109"/>
                    <a:pt x="1104" y="109"/>
                    <a:pt x="1104" y="109"/>
                  </a:cubicBezTo>
                  <a:cubicBezTo>
                    <a:pt x="1093" y="107"/>
                    <a:pt x="1093" y="107"/>
                    <a:pt x="1093" y="107"/>
                  </a:cubicBezTo>
                  <a:cubicBezTo>
                    <a:pt x="1093" y="49"/>
                    <a:pt x="1093" y="49"/>
                    <a:pt x="1093" y="49"/>
                  </a:cubicBezTo>
                  <a:cubicBezTo>
                    <a:pt x="1110" y="49"/>
                    <a:pt x="1110" y="49"/>
                    <a:pt x="1110" y="49"/>
                  </a:cubicBezTo>
                  <a:cubicBezTo>
                    <a:pt x="1111" y="60"/>
                    <a:pt x="1111" y="60"/>
                    <a:pt x="1111" y="60"/>
                  </a:cubicBezTo>
                  <a:cubicBezTo>
                    <a:pt x="1119" y="60"/>
                    <a:pt x="1119" y="60"/>
                    <a:pt x="1119" y="60"/>
                  </a:cubicBezTo>
                  <a:cubicBezTo>
                    <a:pt x="1119" y="39"/>
                    <a:pt x="1119" y="39"/>
                    <a:pt x="1119" y="39"/>
                  </a:cubicBezTo>
                  <a:cubicBezTo>
                    <a:pt x="1049" y="39"/>
                    <a:pt x="1049" y="39"/>
                    <a:pt x="1049" y="39"/>
                  </a:cubicBezTo>
                  <a:cubicBezTo>
                    <a:pt x="1049" y="60"/>
                    <a:pt x="1049" y="60"/>
                    <a:pt x="1049" y="60"/>
                  </a:cubicBezTo>
                  <a:cubicBezTo>
                    <a:pt x="1057" y="60"/>
                    <a:pt x="1057" y="60"/>
                    <a:pt x="1057" y="60"/>
                  </a:cubicBezTo>
                  <a:lnTo>
                    <a:pt x="1058" y="49"/>
                  </a:lnTo>
                  <a:close/>
                  <a:moveTo>
                    <a:pt x="1114" y="116"/>
                  </a:moveTo>
                  <a:cubicBezTo>
                    <a:pt x="1147" y="116"/>
                    <a:pt x="1147" y="116"/>
                    <a:pt x="1147" y="116"/>
                  </a:cubicBezTo>
                  <a:cubicBezTo>
                    <a:pt x="1147" y="109"/>
                    <a:pt x="1147" y="109"/>
                    <a:pt x="1147" y="109"/>
                  </a:cubicBezTo>
                  <a:cubicBezTo>
                    <a:pt x="1136" y="107"/>
                    <a:pt x="1136" y="107"/>
                    <a:pt x="1136" y="107"/>
                  </a:cubicBezTo>
                  <a:cubicBezTo>
                    <a:pt x="1142" y="93"/>
                    <a:pt x="1142" y="93"/>
                    <a:pt x="1142" y="93"/>
                  </a:cubicBezTo>
                  <a:cubicBezTo>
                    <a:pt x="1171" y="93"/>
                    <a:pt x="1171" y="93"/>
                    <a:pt x="1171" y="93"/>
                  </a:cubicBezTo>
                  <a:cubicBezTo>
                    <a:pt x="1176" y="107"/>
                    <a:pt x="1176" y="107"/>
                    <a:pt x="1176" y="107"/>
                  </a:cubicBezTo>
                  <a:cubicBezTo>
                    <a:pt x="1165" y="109"/>
                    <a:pt x="1165" y="109"/>
                    <a:pt x="1165" y="109"/>
                  </a:cubicBezTo>
                  <a:cubicBezTo>
                    <a:pt x="1165" y="116"/>
                    <a:pt x="1165" y="116"/>
                    <a:pt x="1165" y="116"/>
                  </a:cubicBezTo>
                  <a:cubicBezTo>
                    <a:pt x="1205" y="116"/>
                    <a:pt x="1205" y="116"/>
                    <a:pt x="1205" y="116"/>
                  </a:cubicBezTo>
                  <a:cubicBezTo>
                    <a:pt x="1205" y="109"/>
                    <a:pt x="1205" y="109"/>
                    <a:pt x="1205" y="109"/>
                  </a:cubicBezTo>
                  <a:cubicBezTo>
                    <a:pt x="1194" y="107"/>
                    <a:pt x="1194" y="107"/>
                    <a:pt x="1194" y="107"/>
                  </a:cubicBezTo>
                  <a:cubicBezTo>
                    <a:pt x="1168" y="39"/>
                    <a:pt x="1168" y="39"/>
                    <a:pt x="1168" y="39"/>
                  </a:cubicBezTo>
                  <a:cubicBezTo>
                    <a:pt x="1151" y="39"/>
                    <a:pt x="1151" y="39"/>
                    <a:pt x="1151" y="39"/>
                  </a:cubicBezTo>
                  <a:cubicBezTo>
                    <a:pt x="1125" y="107"/>
                    <a:pt x="1125" y="107"/>
                    <a:pt x="1125" y="107"/>
                  </a:cubicBezTo>
                  <a:cubicBezTo>
                    <a:pt x="1114" y="109"/>
                    <a:pt x="1114" y="109"/>
                    <a:pt x="1114" y="109"/>
                  </a:cubicBezTo>
                  <a:lnTo>
                    <a:pt x="1114" y="116"/>
                  </a:lnTo>
                  <a:close/>
                  <a:moveTo>
                    <a:pt x="1156" y="54"/>
                  </a:moveTo>
                  <a:cubicBezTo>
                    <a:pt x="1167" y="84"/>
                    <a:pt x="1167" y="84"/>
                    <a:pt x="1167" y="84"/>
                  </a:cubicBezTo>
                  <a:cubicBezTo>
                    <a:pt x="1145" y="84"/>
                    <a:pt x="1145" y="84"/>
                    <a:pt x="1145" y="84"/>
                  </a:cubicBezTo>
                  <a:lnTo>
                    <a:pt x="1156" y="54"/>
                  </a:lnTo>
                  <a:close/>
                  <a:moveTo>
                    <a:pt x="1042" y="88"/>
                  </a:moveTo>
                  <a:cubicBezTo>
                    <a:pt x="1042" y="49"/>
                    <a:pt x="993" y="65"/>
                    <a:pt x="993" y="41"/>
                  </a:cubicBezTo>
                  <a:cubicBezTo>
                    <a:pt x="993" y="30"/>
                    <a:pt x="1002" y="27"/>
                    <a:pt x="1011" y="27"/>
                  </a:cubicBezTo>
                  <a:cubicBezTo>
                    <a:pt x="1019" y="27"/>
                    <a:pt x="1028" y="29"/>
                    <a:pt x="1028" y="29"/>
                  </a:cubicBezTo>
                  <a:cubicBezTo>
                    <a:pt x="1030" y="41"/>
                    <a:pt x="1030" y="41"/>
                    <a:pt x="1030" y="41"/>
                  </a:cubicBezTo>
                  <a:cubicBezTo>
                    <a:pt x="1038" y="41"/>
                    <a:pt x="1038" y="41"/>
                    <a:pt x="1038" y="41"/>
                  </a:cubicBezTo>
                  <a:cubicBezTo>
                    <a:pt x="1038" y="22"/>
                    <a:pt x="1038" y="22"/>
                    <a:pt x="1038" y="22"/>
                  </a:cubicBezTo>
                  <a:cubicBezTo>
                    <a:pt x="1030" y="19"/>
                    <a:pt x="1019" y="16"/>
                    <a:pt x="1009" y="16"/>
                  </a:cubicBezTo>
                  <a:cubicBezTo>
                    <a:pt x="987" y="16"/>
                    <a:pt x="976" y="27"/>
                    <a:pt x="976" y="44"/>
                  </a:cubicBezTo>
                  <a:cubicBezTo>
                    <a:pt x="976" y="65"/>
                    <a:pt x="992" y="69"/>
                    <a:pt x="1007" y="74"/>
                  </a:cubicBezTo>
                  <a:cubicBezTo>
                    <a:pt x="1017" y="77"/>
                    <a:pt x="1025" y="79"/>
                    <a:pt x="1025" y="90"/>
                  </a:cubicBezTo>
                  <a:cubicBezTo>
                    <a:pt x="1025" y="102"/>
                    <a:pt x="1015" y="106"/>
                    <a:pt x="1003" y="106"/>
                  </a:cubicBezTo>
                  <a:cubicBezTo>
                    <a:pt x="992" y="106"/>
                    <a:pt x="986" y="104"/>
                    <a:pt x="986" y="104"/>
                  </a:cubicBezTo>
                  <a:cubicBezTo>
                    <a:pt x="984" y="91"/>
                    <a:pt x="984" y="91"/>
                    <a:pt x="984" y="91"/>
                  </a:cubicBezTo>
                  <a:cubicBezTo>
                    <a:pt x="976" y="91"/>
                    <a:pt x="976" y="91"/>
                    <a:pt x="976" y="91"/>
                  </a:cubicBezTo>
                  <a:cubicBezTo>
                    <a:pt x="976" y="112"/>
                    <a:pt x="976" y="112"/>
                    <a:pt x="976" y="112"/>
                  </a:cubicBezTo>
                  <a:cubicBezTo>
                    <a:pt x="976" y="112"/>
                    <a:pt x="989" y="117"/>
                    <a:pt x="1006" y="117"/>
                  </a:cubicBezTo>
                  <a:cubicBezTo>
                    <a:pt x="1030" y="117"/>
                    <a:pt x="1042" y="107"/>
                    <a:pt x="1042" y="88"/>
                  </a:cubicBezTo>
                  <a:close/>
                  <a:moveTo>
                    <a:pt x="847" y="109"/>
                  </a:moveTo>
                  <a:cubicBezTo>
                    <a:pt x="835" y="107"/>
                    <a:pt x="835" y="107"/>
                    <a:pt x="835" y="107"/>
                  </a:cubicBezTo>
                  <a:cubicBezTo>
                    <a:pt x="835" y="48"/>
                    <a:pt x="835" y="48"/>
                    <a:pt x="835" y="48"/>
                  </a:cubicBezTo>
                  <a:cubicBezTo>
                    <a:pt x="847" y="46"/>
                    <a:pt x="847" y="46"/>
                    <a:pt x="847" y="46"/>
                  </a:cubicBezTo>
                  <a:cubicBezTo>
                    <a:pt x="847" y="39"/>
                    <a:pt x="847" y="39"/>
                    <a:pt x="847" y="39"/>
                  </a:cubicBezTo>
                  <a:cubicBezTo>
                    <a:pt x="806" y="39"/>
                    <a:pt x="806" y="39"/>
                    <a:pt x="806" y="39"/>
                  </a:cubicBezTo>
                  <a:cubicBezTo>
                    <a:pt x="806" y="46"/>
                    <a:pt x="806" y="46"/>
                    <a:pt x="806" y="46"/>
                  </a:cubicBezTo>
                  <a:cubicBezTo>
                    <a:pt x="818" y="48"/>
                    <a:pt x="818" y="48"/>
                    <a:pt x="818" y="48"/>
                  </a:cubicBezTo>
                  <a:cubicBezTo>
                    <a:pt x="818" y="107"/>
                    <a:pt x="818" y="107"/>
                    <a:pt x="818" y="107"/>
                  </a:cubicBezTo>
                  <a:cubicBezTo>
                    <a:pt x="806" y="109"/>
                    <a:pt x="806" y="109"/>
                    <a:pt x="806" y="109"/>
                  </a:cubicBezTo>
                  <a:cubicBezTo>
                    <a:pt x="806" y="116"/>
                    <a:pt x="806" y="116"/>
                    <a:pt x="806" y="116"/>
                  </a:cubicBezTo>
                  <a:cubicBezTo>
                    <a:pt x="847" y="116"/>
                    <a:pt x="847" y="116"/>
                    <a:pt x="847" y="116"/>
                  </a:cubicBezTo>
                  <a:lnTo>
                    <a:pt x="847" y="109"/>
                  </a:lnTo>
                  <a:close/>
                  <a:moveTo>
                    <a:pt x="890" y="117"/>
                  </a:moveTo>
                  <a:cubicBezTo>
                    <a:pt x="915" y="117"/>
                    <a:pt x="927" y="103"/>
                    <a:pt x="927" y="78"/>
                  </a:cubicBezTo>
                  <a:cubicBezTo>
                    <a:pt x="927" y="52"/>
                    <a:pt x="915" y="38"/>
                    <a:pt x="890" y="38"/>
                  </a:cubicBezTo>
                  <a:cubicBezTo>
                    <a:pt x="864" y="38"/>
                    <a:pt x="853" y="52"/>
                    <a:pt x="853" y="77"/>
                  </a:cubicBezTo>
                  <a:cubicBezTo>
                    <a:pt x="853" y="103"/>
                    <a:pt x="864" y="117"/>
                    <a:pt x="890" y="117"/>
                  </a:cubicBezTo>
                  <a:close/>
                  <a:moveTo>
                    <a:pt x="890" y="48"/>
                  </a:moveTo>
                  <a:cubicBezTo>
                    <a:pt x="902" y="48"/>
                    <a:pt x="908" y="57"/>
                    <a:pt x="908" y="78"/>
                  </a:cubicBezTo>
                  <a:cubicBezTo>
                    <a:pt x="908" y="98"/>
                    <a:pt x="902" y="107"/>
                    <a:pt x="889" y="107"/>
                  </a:cubicBezTo>
                  <a:cubicBezTo>
                    <a:pt x="877" y="107"/>
                    <a:pt x="871" y="98"/>
                    <a:pt x="871" y="77"/>
                  </a:cubicBezTo>
                  <a:cubicBezTo>
                    <a:pt x="871" y="57"/>
                    <a:pt x="877" y="48"/>
                    <a:pt x="890" y="4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grpSp>
    </p:spTree>
  </p:cSld>
  <p:clrMap bg1="lt1" tx1="dk1" bg2="lt2" tx2="dk2" accent1="accent1" accent2="accent2" accent3="accent3" accent4="accent4" accent5="accent5" accent6="accent6" hlink="hlink" folHlink="folHlink"/>
  <p:sldLayoutIdLst>
    <p:sldLayoutId id="2147491965" r:id="rId1"/>
    <p:sldLayoutId id="2147491966" r:id="rId2"/>
    <p:sldLayoutId id="2147491967" r:id="rId3"/>
    <p:sldLayoutId id="2147491968" r:id="rId4"/>
    <p:sldLayoutId id="2147491969" r:id="rId5"/>
    <p:sldLayoutId id="2147491970" r:id="rId6"/>
    <p:sldLayoutId id="2147491971" r:id="rId7"/>
    <p:sldLayoutId id="2147491972" r:id="rId8"/>
    <p:sldLayoutId id="2147491973" r:id="rId9"/>
    <p:sldLayoutId id="2147491974" r:id="rId10"/>
    <p:sldLayoutId id="2147491975" r:id="rId11"/>
    <p:sldLayoutId id="2147491976" r:id="rId12"/>
    <p:sldLayoutId id="2147491977" r:id="rId13"/>
    <p:sldLayoutId id="2147491978" r:id="rId14"/>
    <p:sldLayoutId id="2147491979" r:id="rId15"/>
    <p:sldLayoutId id="2147491980" r:id="rId16"/>
    <p:sldLayoutId id="2147491981" r:id="rId17"/>
    <p:sldLayoutId id="2147491982" r:id="rId18"/>
    <p:sldLayoutId id="2147491983" r:id="rId19"/>
    <p:sldLayoutId id="2147491984" r:id="rId20"/>
    <p:sldLayoutId id="2147491985" r:id="rId21"/>
  </p:sldLayoutIdLst>
  <p:hf hdr="0" ftr="0" dt="0"/>
  <p:txStyles>
    <p:titleStyle>
      <a:lvl1pPr algn="l" rtl="0" eaLnBrk="0" fontAlgn="base" hangingPunct="0">
        <a:lnSpc>
          <a:spcPct val="85000"/>
        </a:lnSpc>
        <a:spcBef>
          <a:spcPct val="0"/>
        </a:spcBef>
        <a:spcAft>
          <a:spcPct val="0"/>
        </a:spcAft>
        <a:defRPr sz="3200" kern="1200">
          <a:solidFill>
            <a:schemeClr val="accent1"/>
          </a:solidFill>
          <a:latin typeface="Arial" pitchFamily="34" charset="0"/>
          <a:ea typeface="+mj-ea"/>
          <a:cs typeface="Arial" pitchFamily="34" charset="0"/>
        </a:defRPr>
      </a:lvl1pPr>
      <a:lvl2pPr algn="l" rtl="0" eaLnBrk="0" fontAlgn="base" hangingPunct="0">
        <a:lnSpc>
          <a:spcPct val="85000"/>
        </a:lnSpc>
        <a:spcBef>
          <a:spcPct val="0"/>
        </a:spcBef>
        <a:spcAft>
          <a:spcPct val="0"/>
        </a:spcAft>
        <a:defRPr sz="3200">
          <a:solidFill>
            <a:schemeClr val="accent1"/>
          </a:solidFill>
          <a:latin typeface="Arial" charset="0"/>
          <a:cs typeface="Arial" charset="0"/>
        </a:defRPr>
      </a:lvl2pPr>
      <a:lvl3pPr algn="l" rtl="0" eaLnBrk="0" fontAlgn="base" hangingPunct="0">
        <a:lnSpc>
          <a:spcPct val="85000"/>
        </a:lnSpc>
        <a:spcBef>
          <a:spcPct val="0"/>
        </a:spcBef>
        <a:spcAft>
          <a:spcPct val="0"/>
        </a:spcAft>
        <a:defRPr sz="3200">
          <a:solidFill>
            <a:schemeClr val="accent1"/>
          </a:solidFill>
          <a:latin typeface="Arial" charset="0"/>
          <a:cs typeface="Arial" charset="0"/>
        </a:defRPr>
      </a:lvl3pPr>
      <a:lvl4pPr algn="l" rtl="0" eaLnBrk="0" fontAlgn="base" hangingPunct="0">
        <a:lnSpc>
          <a:spcPct val="85000"/>
        </a:lnSpc>
        <a:spcBef>
          <a:spcPct val="0"/>
        </a:spcBef>
        <a:spcAft>
          <a:spcPct val="0"/>
        </a:spcAft>
        <a:defRPr sz="3200">
          <a:solidFill>
            <a:schemeClr val="accent1"/>
          </a:solidFill>
          <a:latin typeface="Arial" charset="0"/>
          <a:cs typeface="Arial" charset="0"/>
        </a:defRPr>
      </a:lvl4pPr>
      <a:lvl5pPr algn="l" rtl="0" eaLnBrk="0" fontAlgn="base" hangingPunct="0">
        <a:lnSpc>
          <a:spcPct val="85000"/>
        </a:lnSpc>
        <a:spcBef>
          <a:spcPct val="0"/>
        </a:spcBef>
        <a:spcAft>
          <a:spcPct val="0"/>
        </a:spcAft>
        <a:defRPr sz="3200">
          <a:solidFill>
            <a:schemeClr val="accent1"/>
          </a:solidFill>
          <a:latin typeface="Arial" charset="0"/>
          <a:cs typeface="Arial" charset="0"/>
        </a:defRPr>
      </a:lvl5pPr>
      <a:lvl6pPr marL="457200" algn="l" rtl="0" fontAlgn="base">
        <a:lnSpc>
          <a:spcPct val="85000"/>
        </a:lnSpc>
        <a:spcBef>
          <a:spcPct val="0"/>
        </a:spcBef>
        <a:spcAft>
          <a:spcPct val="0"/>
        </a:spcAft>
        <a:defRPr sz="3200">
          <a:solidFill>
            <a:schemeClr val="tx1"/>
          </a:solidFill>
          <a:latin typeface="Arial" charset="0"/>
          <a:cs typeface="Arial" charset="0"/>
        </a:defRPr>
      </a:lvl6pPr>
      <a:lvl7pPr marL="914400" algn="l" rtl="0" fontAlgn="base">
        <a:lnSpc>
          <a:spcPct val="85000"/>
        </a:lnSpc>
        <a:spcBef>
          <a:spcPct val="0"/>
        </a:spcBef>
        <a:spcAft>
          <a:spcPct val="0"/>
        </a:spcAft>
        <a:defRPr sz="3200">
          <a:solidFill>
            <a:schemeClr val="tx1"/>
          </a:solidFill>
          <a:latin typeface="Arial" charset="0"/>
          <a:cs typeface="Arial" charset="0"/>
        </a:defRPr>
      </a:lvl7pPr>
      <a:lvl8pPr marL="1371600" algn="l" rtl="0" fontAlgn="base">
        <a:lnSpc>
          <a:spcPct val="85000"/>
        </a:lnSpc>
        <a:spcBef>
          <a:spcPct val="0"/>
        </a:spcBef>
        <a:spcAft>
          <a:spcPct val="0"/>
        </a:spcAft>
        <a:defRPr sz="3200">
          <a:solidFill>
            <a:schemeClr val="tx1"/>
          </a:solidFill>
          <a:latin typeface="Arial" charset="0"/>
          <a:cs typeface="Arial" charset="0"/>
        </a:defRPr>
      </a:lvl8pPr>
      <a:lvl9pPr marL="1828800" algn="l" rtl="0" fontAlgn="base">
        <a:lnSpc>
          <a:spcPct val="85000"/>
        </a:lnSpc>
        <a:spcBef>
          <a:spcPct val="0"/>
        </a:spcBef>
        <a:spcAft>
          <a:spcPct val="0"/>
        </a:spcAft>
        <a:defRPr sz="3200">
          <a:solidFill>
            <a:schemeClr val="tx1"/>
          </a:solidFill>
          <a:latin typeface="Arial" charset="0"/>
          <a:cs typeface="Arial" charset="0"/>
        </a:defRPr>
      </a:lvl9pPr>
    </p:titleStyle>
    <p:bodyStyle>
      <a:lvl1pPr marL="290513" indent="-290513" algn="l" rtl="0" eaLnBrk="0" fontAlgn="base" hangingPunct="0">
        <a:lnSpc>
          <a:spcPct val="85000"/>
        </a:lnSpc>
        <a:spcBef>
          <a:spcPts val="1200"/>
        </a:spcBef>
        <a:spcAft>
          <a:spcPct val="0"/>
        </a:spcAft>
        <a:buClr>
          <a:srgbClr val="B2B2B2"/>
        </a:buClr>
        <a:buFont typeface="Wingdings" pitchFamily="2" charset="2"/>
        <a:buChar char="§"/>
        <a:defRPr sz="2600" kern="1200">
          <a:solidFill>
            <a:schemeClr val="tx2"/>
          </a:solidFill>
          <a:latin typeface="+mn-lt"/>
          <a:ea typeface="+mn-ea"/>
          <a:cs typeface="+mn-cs"/>
        </a:defRPr>
      </a:lvl1pPr>
      <a:lvl2pPr marL="742950" indent="-285750" algn="l" rtl="0" eaLnBrk="0" fontAlgn="base" hangingPunct="0">
        <a:lnSpc>
          <a:spcPct val="85000"/>
        </a:lnSpc>
        <a:spcBef>
          <a:spcPts val="600"/>
        </a:spcBef>
        <a:spcAft>
          <a:spcPct val="0"/>
        </a:spcAft>
        <a:buClr>
          <a:srgbClr val="B2B2B2"/>
        </a:buClr>
        <a:buFont typeface="Wingdings" pitchFamily="2" charset="2"/>
        <a:buChar char="§"/>
        <a:defRPr sz="2400" kern="1200">
          <a:solidFill>
            <a:schemeClr val="tx2"/>
          </a:solidFill>
          <a:latin typeface="+mn-lt"/>
          <a:ea typeface="+mn-ea"/>
          <a:cs typeface="+mn-cs"/>
        </a:defRPr>
      </a:lvl2pPr>
      <a:lvl3pPr marL="1143000" indent="-228600" algn="l" rtl="0" eaLnBrk="0" fontAlgn="base" hangingPunct="0">
        <a:lnSpc>
          <a:spcPct val="85000"/>
        </a:lnSpc>
        <a:spcBef>
          <a:spcPts val="600"/>
        </a:spcBef>
        <a:spcAft>
          <a:spcPct val="0"/>
        </a:spcAft>
        <a:buClr>
          <a:srgbClr val="B2B2B2"/>
        </a:buClr>
        <a:buFont typeface="Wingdings" pitchFamily="2" charset="2"/>
        <a:buChar char="§"/>
        <a:defRPr sz="2200" kern="1200">
          <a:solidFill>
            <a:schemeClr val="tx2"/>
          </a:solidFill>
          <a:latin typeface="+mn-lt"/>
          <a:ea typeface="+mn-ea"/>
          <a:cs typeface="+mn-cs"/>
        </a:defRPr>
      </a:lvl3pPr>
      <a:lvl4pPr marL="1600200" indent="-228600" algn="l" rtl="0" eaLnBrk="0" fontAlgn="base" hangingPunct="0">
        <a:lnSpc>
          <a:spcPct val="85000"/>
        </a:lnSpc>
        <a:spcBef>
          <a:spcPct val="35000"/>
        </a:spcBef>
        <a:spcAft>
          <a:spcPct val="0"/>
        </a:spcAft>
        <a:buClr>
          <a:srgbClr val="B2B2B2"/>
        </a:buClr>
        <a:buFont typeface="Wingdings" pitchFamily="2" charset="2"/>
        <a:buChar char="§"/>
        <a:defRPr kern="1200">
          <a:solidFill>
            <a:schemeClr val="tx2"/>
          </a:solidFill>
          <a:latin typeface="+mn-lt"/>
          <a:ea typeface="+mn-ea"/>
          <a:cs typeface="+mn-cs"/>
        </a:defRPr>
      </a:lvl4pPr>
      <a:lvl5pPr marL="2057400" indent="-228600" algn="l" rtl="0" eaLnBrk="0" fontAlgn="base" hangingPunct="0">
        <a:lnSpc>
          <a:spcPct val="85000"/>
        </a:lnSpc>
        <a:spcBef>
          <a:spcPct val="35000"/>
        </a:spcBef>
        <a:spcAft>
          <a:spcPct val="0"/>
        </a:spcAft>
        <a:buClr>
          <a:srgbClr val="B2B2B2"/>
        </a:buClr>
        <a:buFont typeface="Wingdings" pitchFamily="2" charset="2"/>
        <a:buChar char="§"/>
        <a:defRPr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10">
            <a:extLst>
              <a:ext uri="{FF2B5EF4-FFF2-40B4-BE49-F238E27FC236}">
                <a16:creationId xmlns:a16="http://schemas.microsoft.com/office/drawing/2014/main" id="{88DFB61B-D7E9-F451-BCD1-27BC10135DCB}"/>
              </a:ext>
            </a:extLst>
          </p:cNvPr>
          <p:cNvPicPr>
            <a:picLocks noChangeAspect="1" noChangeArrowheads="1"/>
          </p:cNvPicPr>
          <p:nvPr userDrawn="1"/>
        </p:nvPicPr>
        <p:blipFill>
          <a:blip r:embed="rId22">
            <a:extLst>
              <a:ext uri="{28A0092B-C50C-407E-A947-70E740481C1C}">
                <a14:useLocalDpi xmlns:a14="http://schemas.microsoft.com/office/drawing/2010/main" val="0"/>
              </a:ext>
            </a:extLst>
          </a:blip>
          <a:srcRect l="6834" t="28969"/>
          <a:stretch>
            <a:fillRect/>
          </a:stretch>
        </p:blipFill>
        <p:spPr bwMode="auto">
          <a:xfrm>
            <a:off x="-2117" y="0"/>
            <a:ext cx="11842751"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Rectangle 7">
            <a:extLst>
              <a:ext uri="{FF2B5EF4-FFF2-40B4-BE49-F238E27FC236}">
                <a16:creationId xmlns:a16="http://schemas.microsoft.com/office/drawing/2014/main" id="{68A75FB0-668A-EADA-9509-FAE38175CB2B}"/>
              </a:ext>
            </a:extLst>
          </p:cNvPr>
          <p:cNvSpPr>
            <a:spLocks noChangeArrowheads="1"/>
          </p:cNvSpPr>
          <p:nvPr userDrawn="1"/>
        </p:nvSpPr>
        <p:spPr bwMode="auto">
          <a:xfrm>
            <a:off x="-2117" y="1"/>
            <a:ext cx="12194117" cy="142875"/>
          </a:xfrm>
          <a:prstGeom prst="rect">
            <a:avLst/>
          </a:prstGeom>
          <a:solidFill>
            <a:schemeClr val="accent1"/>
          </a:solidFill>
          <a:ln>
            <a:noFill/>
          </a:ln>
        </p:spPr>
        <p:txBody>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algn="ctr" eaLnBrk="0" fontAlgn="base" hangingPunct="0">
              <a:spcBef>
                <a:spcPct val="0"/>
              </a:spcBef>
              <a:spcAft>
                <a:spcPct val="0"/>
              </a:spcAft>
              <a:defRPr sz="4400">
                <a:solidFill>
                  <a:schemeClr val="tx2"/>
                </a:solidFill>
                <a:latin typeface="Arial" pitchFamily="34" charset="0"/>
              </a:defRPr>
            </a:lvl6pPr>
            <a:lvl7pPr marL="2971800" indent="-228600" algn="ctr" eaLnBrk="0" fontAlgn="base" hangingPunct="0">
              <a:spcBef>
                <a:spcPct val="0"/>
              </a:spcBef>
              <a:spcAft>
                <a:spcPct val="0"/>
              </a:spcAft>
              <a:defRPr sz="4400">
                <a:solidFill>
                  <a:schemeClr val="tx2"/>
                </a:solidFill>
                <a:latin typeface="Arial" pitchFamily="34" charset="0"/>
              </a:defRPr>
            </a:lvl7pPr>
            <a:lvl8pPr marL="3429000" indent="-228600" algn="ctr" eaLnBrk="0" fontAlgn="base" hangingPunct="0">
              <a:spcBef>
                <a:spcPct val="0"/>
              </a:spcBef>
              <a:spcAft>
                <a:spcPct val="0"/>
              </a:spcAft>
              <a:defRPr sz="4400">
                <a:solidFill>
                  <a:schemeClr val="tx2"/>
                </a:solidFill>
                <a:latin typeface="Arial" pitchFamily="34" charset="0"/>
              </a:defRPr>
            </a:lvl8pPr>
            <a:lvl9pPr marL="3886200" indent="-228600" algn="ctr" eaLnBrk="0" fontAlgn="base" hangingPunct="0">
              <a:spcBef>
                <a:spcPct val="0"/>
              </a:spcBef>
              <a:spcAft>
                <a:spcPct val="0"/>
              </a:spcAft>
              <a:defRPr sz="4400">
                <a:solidFill>
                  <a:schemeClr val="tx2"/>
                </a:solidFill>
                <a:latin typeface="Arial" pitchFamily="34" charset="0"/>
              </a:defRPr>
            </a:lvl9pPr>
          </a:lstStyle>
          <a:p>
            <a:pPr eaLnBrk="1" hangingPunct="1">
              <a:defRPr/>
            </a:pPr>
            <a:endParaRPr lang="en-US" altLang="en-US" sz="1800">
              <a:solidFill>
                <a:srgbClr val="BB0000"/>
              </a:solidFill>
            </a:endParaRPr>
          </a:p>
        </p:txBody>
      </p:sp>
      <p:sp>
        <p:nvSpPr>
          <p:cNvPr id="6148" name="Rectangle 8">
            <a:extLst>
              <a:ext uri="{FF2B5EF4-FFF2-40B4-BE49-F238E27FC236}">
                <a16:creationId xmlns:a16="http://schemas.microsoft.com/office/drawing/2014/main" id="{759C328C-358E-CAE7-D2D0-3D7E7B86B173}"/>
              </a:ext>
            </a:extLst>
          </p:cNvPr>
          <p:cNvSpPr>
            <a:spLocks noChangeArrowheads="1"/>
          </p:cNvSpPr>
          <p:nvPr userDrawn="1"/>
        </p:nvSpPr>
        <p:spPr bwMode="auto">
          <a:xfrm>
            <a:off x="-2117" y="6716714"/>
            <a:ext cx="12194117" cy="142875"/>
          </a:xfrm>
          <a:prstGeom prst="rect">
            <a:avLst/>
          </a:prstGeom>
          <a:solidFill>
            <a:schemeClr val="accent1"/>
          </a:solidFill>
          <a:ln>
            <a:noFill/>
          </a:ln>
        </p:spPr>
        <p:txBody>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algn="ctr" eaLnBrk="0" fontAlgn="base" hangingPunct="0">
              <a:spcBef>
                <a:spcPct val="0"/>
              </a:spcBef>
              <a:spcAft>
                <a:spcPct val="0"/>
              </a:spcAft>
              <a:defRPr sz="4400">
                <a:solidFill>
                  <a:schemeClr val="tx2"/>
                </a:solidFill>
                <a:latin typeface="Arial" pitchFamily="34" charset="0"/>
              </a:defRPr>
            </a:lvl6pPr>
            <a:lvl7pPr marL="2971800" indent="-228600" algn="ctr" eaLnBrk="0" fontAlgn="base" hangingPunct="0">
              <a:spcBef>
                <a:spcPct val="0"/>
              </a:spcBef>
              <a:spcAft>
                <a:spcPct val="0"/>
              </a:spcAft>
              <a:defRPr sz="4400">
                <a:solidFill>
                  <a:schemeClr val="tx2"/>
                </a:solidFill>
                <a:latin typeface="Arial" pitchFamily="34" charset="0"/>
              </a:defRPr>
            </a:lvl7pPr>
            <a:lvl8pPr marL="3429000" indent="-228600" algn="ctr" eaLnBrk="0" fontAlgn="base" hangingPunct="0">
              <a:spcBef>
                <a:spcPct val="0"/>
              </a:spcBef>
              <a:spcAft>
                <a:spcPct val="0"/>
              </a:spcAft>
              <a:defRPr sz="4400">
                <a:solidFill>
                  <a:schemeClr val="tx2"/>
                </a:solidFill>
                <a:latin typeface="Arial" pitchFamily="34" charset="0"/>
              </a:defRPr>
            </a:lvl8pPr>
            <a:lvl9pPr marL="3886200" indent="-228600" algn="ctr" eaLnBrk="0" fontAlgn="base" hangingPunct="0">
              <a:spcBef>
                <a:spcPct val="0"/>
              </a:spcBef>
              <a:spcAft>
                <a:spcPct val="0"/>
              </a:spcAft>
              <a:defRPr sz="4400">
                <a:solidFill>
                  <a:schemeClr val="tx2"/>
                </a:solidFill>
                <a:latin typeface="Arial" pitchFamily="34" charset="0"/>
              </a:defRPr>
            </a:lvl9pPr>
          </a:lstStyle>
          <a:p>
            <a:pPr eaLnBrk="1" hangingPunct="1">
              <a:defRPr/>
            </a:pPr>
            <a:endParaRPr lang="en-US" altLang="en-US" sz="1800">
              <a:solidFill>
                <a:srgbClr val="BB0000"/>
              </a:solidFill>
            </a:endParaRPr>
          </a:p>
        </p:txBody>
      </p:sp>
      <p:sp>
        <p:nvSpPr>
          <p:cNvPr id="6149" name="Rectangle 5">
            <a:extLst>
              <a:ext uri="{FF2B5EF4-FFF2-40B4-BE49-F238E27FC236}">
                <a16:creationId xmlns:a16="http://schemas.microsoft.com/office/drawing/2014/main" id="{5D8C9A19-016F-0E31-0C75-BA4F098C08E0}"/>
              </a:ext>
            </a:extLst>
          </p:cNvPr>
          <p:cNvSpPr>
            <a:spLocks noGrp="1" noChangeArrowheads="1"/>
          </p:cNvSpPr>
          <p:nvPr userDrawn="1">
            <p:ph type="dt" sz="half" idx="2"/>
          </p:nvPr>
        </p:nvSpPr>
        <p:spPr bwMode="auto">
          <a:xfrm>
            <a:off x="723900" y="6446838"/>
            <a:ext cx="2844800" cy="24765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000">
                <a:solidFill>
                  <a:srgbClr val="A3A3A3"/>
                </a:solidFill>
                <a:latin typeface="Arial" pitchFamily="34" charset="0"/>
              </a:defRPr>
            </a:lvl1pPr>
          </a:lstStyle>
          <a:p>
            <a:pPr>
              <a:defRPr/>
            </a:pPr>
            <a:endParaRPr lang="en-US" altLang="en-US"/>
          </a:p>
        </p:txBody>
      </p:sp>
      <p:sp>
        <p:nvSpPr>
          <p:cNvPr id="7174" name="Title Placeholder 43">
            <a:extLst>
              <a:ext uri="{FF2B5EF4-FFF2-40B4-BE49-F238E27FC236}">
                <a16:creationId xmlns:a16="http://schemas.microsoft.com/office/drawing/2014/main" id="{901B5D7A-1995-8225-1F6E-1E6E46EDD443}"/>
              </a:ext>
            </a:extLst>
          </p:cNvPr>
          <p:cNvSpPr>
            <a:spLocks noGrp="1"/>
          </p:cNvSpPr>
          <p:nvPr userDrawn="1">
            <p:ph type="title"/>
          </p:nvPr>
        </p:nvSpPr>
        <p:spPr bwMode="auto">
          <a:xfrm>
            <a:off x="609600" y="239713"/>
            <a:ext cx="109728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5" name="Slide Number Placeholder 44">
            <a:extLst>
              <a:ext uri="{FF2B5EF4-FFF2-40B4-BE49-F238E27FC236}">
                <a16:creationId xmlns:a16="http://schemas.microsoft.com/office/drawing/2014/main" id="{B292C0F5-3D2D-3D95-E780-4064B119A980}"/>
              </a:ext>
            </a:extLst>
          </p:cNvPr>
          <p:cNvSpPr>
            <a:spLocks noGrp="1"/>
          </p:cNvSpPr>
          <p:nvPr userDrawn="1">
            <p:ph type="sldNum" sz="quarter" idx="4"/>
          </p:nvPr>
        </p:nvSpPr>
        <p:spPr>
          <a:xfrm>
            <a:off x="46567" y="6453188"/>
            <a:ext cx="643467" cy="23336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eaLnBrk="1" hangingPunct="1">
              <a:defRPr sz="1000">
                <a:solidFill>
                  <a:srgbClr val="A3A3A3"/>
                </a:solidFill>
                <a:latin typeface="Arial" panose="020B0604020202020204" pitchFamily="34" charset="0"/>
              </a:defRPr>
            </a:lvl1pPr>
          </a:lstStyle>
          <a:p>
            <a:pPr>
              <a:defRPr/>
            </a:pPr>
            <a:fld id="{0053A841-3B5F-3947-B4B7-5AD475C40B9E}" type="slidenum">
              <a:rPr lang="en-US" altLang="en-US"/>
              <a:pPr>
                <a:defRPr/>
              </a:pPr>
              <a:t>‹#›</a:t>
            </a:fld>
            <a:endParaRPr lang="en-US" altLang="en-US"/>
          </a:p>
        </p:txBody>
      </p:sp>
      <p:sp>
        <p:nvSpPr>
          <p:cNvPr id="7176" name="Text Placeholder 49">
            <a:extLst>
              <a:ext uri="{FF2B5EF4-FFF2-40B4-BE49-F238E27FC236}">
                <a16:creationId xmlns:a16="http://schemas.microsoft.com/office/drawing/2014/main" id="{954149D2-6AAF-12C8-1B02-770B22D3D66B}"/>
              </a:ext>
            </a:extLst>
          </p:cNvPr>
          <p:cNvSpPr>
            <a:spLocks noGrp="1"/>
          </p:cNvSpPr>
          <p:nvPr userDrawn="1">
            <p:ph type="body" idx="1"/>
          </p:nvPr>
        </p:nvSpPr>
        <p:spPr bwMode="auto">
          <a:xfrm>
            <a:off x="609600" y="1250950"/>
            <a:ext cx="10972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7177" name="Group 13">
            <a:extLst>
              <a:ext uri="{FF2B5EF4-FFF2-40B4-BE49-F238E27FC236}">
                <a16:creationId xmlns:a16="http://schemas.microsoft.com/office/drawing/2014/main" id="{949954F2-E1A9-D1C2-19A2-A2357BE0CFBF}"/>
              </a:ext>
            </a:extLst>
          </p:cNvPr>
          <p:cNvGrpSpPr>
            <a:grpSpLocks noChangeAspect="1"/>
          </p:cNvGrpSpPr>
          <p:nvPr userDrawn="1"/>
        </p:nvGrpSpPr>
        <p:grpSpPr bwMode="auto">
          <a:xfrm>
            <a:off x="8968318" y="6284914"/>
            <a:ext cx="2988733" cy="320675"/>
            <a:chOff x="487363" y="2840038"/>
            <a:chExt cx="8167687" cy="1173162"/>
          </a:xfrm>
        </p:grpSpPr>
        <p:sp>
          <p:nvSpPr>
            <p:cNvPr id="7178" name="AutoShape 4">
              <a:extLst>
                <a:ext uri="{FF2B5EF4-FFF2-40B4-BE49-F238E27FC236}">
                  <a16:creationId xmlns:a16="http://schemas.microsoft.com/office/drawing/2014/main" id="{9958500C-4781-C36B-3905-B060A0D63BDF}"/>
                </a:ext>
              </a:extLst>
            </p:cNvPr>
            <p:cNvSpPr>
              <a:spLocks noChangeAspect="1" noChangeArrowheads="1" noTextEdit="1"/>
            </p:cNvSpPr>
            <p:nvPr userDrawn="1"/>
          </p:nvSpPr>
          <p:spPr bwMode="auto">
            <a:xfrm>
              <a:off x="487363" y="2843213"/>
              <a:ext cx="816768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7179" name="Freeform 6">
              <a:extLst>
                <a:ext uri="{FF2B5EF4-FFF2-40B4-BE49-F238E27FC236}">
                  <a16:creationId xmlns:a16="http://schemas.microsoft.com/office/drawing/2014/main" id="{9F35F045-D568-746A-19A8-1E308B09106E}"/>
                </a:ext>
              </a:extLst>
            </p:cNvPr>
            <p:cNvSpPr>
              <a:spLocks noEditPoints="1"/>
            </p:cNvSpPr>
            <p:nvPr userDrawn="1"/>
          </p:nvSpPr>
          <p:spPr bwMode="auto">
            <a:xfrm>
              <a:off x="531813" y="2892425"/>
              <a:ext cx="803275" cy="1068387"/>
            </a:xfrm>
            <a:custGeom>
              <a:avLst/>
              <a:gdLst>
                <a:gd name="T0" fmla="*/ 2147483646 w 506"/>
                <a:gd name="T1" fmla="*/ 2147483646 h 673"/>
                <a:gd name="T2" fmla="*/ 2147483646 w 506"/>
                <a:gd name="T3" fmla="*/ 2147483646 h 673"/>
                <a:gd name="T4" fmla="*/ 2147483646 w 506"/>
                <a:gd name="T5" fmla="*/ 2147483646 h 673"/>
                <a:gd name="T6" fmla="*/ 2147483646 w 506"/>
                <a:gd name="T7" fmla="*/ 2147483646 h 673"/>
                <a:gd name="T8" fmla="*/ 2147483646 w 506"/>
                <a:gd name="T9" fmla="*/ 2147483646 h 673"/>
                <a:gd name="T10" fmla="*/ 2147483646 w 506"/>
                <a:gd name="T11" fmla="*/ 2147483646 h 673"/>
                <a:gd name="T12" fmla="*/ 2147483646 w 506"/>
                <a:gd name="T13" fmla="*/ 2147483646 h 673"/>
                <a:gd name="T14" fmla="*/ 2147483646 w 506"/>
                <a:gd name="T15" fmla="*/ 2147483646 h 673"/>
                <a:gd name="T16" fmla="*/ 2147483646 w 506"/>
                <a:gd name="T17" fmla="*/ 2147483646 h 673"/>
                <a:gd name="T18" fmla="*/ 2147483646 w 506"/>
                <a:gd name="T19" fmla="*/ 2147483646 h 673"/>
                <a:gd name="T20" fmla="*/ 2147483646 w 506"/>
                <a:gd name="T21" fmla="*/ 2147483646 h 673"/>
                <a:gd name="T22" fmla="*/ 2147483646 w 506"/>
                <a:gd name="T23" fmla="*/ 0 h 673"/>
                <a:gd name="T24" fmla="*/ 2147483646 w 506"/>
                <a:gd name="T25" fmla="*/ 0 h 673"/>
                <a:gd name="T26" fmla="*/ 0 w 506"/>
                <a:gd name="T27" fmla="*/ 2147483646 h 673"/>
                <a:gd name="T28" fmla="*/ 0 w 506"/>
                <a:gd name="T29" fmla="*/ 2147483646 h 673"/>
                <a:gd name="T30" fmla="*/ 2147483646 w 506"/>
                <a:gd name="T31" fmla="*/ 2147483646 h 673"/>
                <a:gd name="T32" fmla="*/ 2147483646 w 506"/>
                <a:gd name="T33" fmla="*/ 2147483646 h 673"/>
                <a:gd name="T34" fmla="*/ 2147483646 w 506"/>
                <a:gd name="T35" fmla="*/ 2147483646 h 673"/>
                <a:gd name="T36" fmla="*/ 2147483646 w 506"/>
                <a:gd name="T37" fmla="*/ 2147483646 h 673"/>
                <a:gd name="T38" fmla="*/ 2147483646 w 506"/>
                <a:gd name="T39" fmla="*/ 2147483646 h 6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06" h="673">
                  <a:moveTo>
                    <a:pt x="126" y="172"/>
                  </a:moveTo>
                  <a:lnTo>
                    <a:pt x="175" y="125"/>
                  </a:lnTo>
                  <a:lnTo>
                    <a:pt x="333" y="125"/>
                  </a:lnTo>
                  <a:lnTo>
                    <a:pt x="383" y="172"/>
                  </a:lnTo>
                  <a:lnTo>
                    <a:pt x="383" y="500"/>
                  </a:lnTo>
                  <a:lnTo>
                    <a:pt x="333" y="548"/>
                  </a:lnTo>
                  <a:lnTo>
                    <a:pt x="175" y="548"/>
                  </a:lnTo>
                  <a:lnTo>
                    <a:pt x="126" y="500"/>
                  </a:lnTo>
                  <a:lnTo>
                    <a:pt x="126" y="172"/>
                  </a:lnTo>
                  <a:close/>
                  <a:moveTo>
                    <a:pt x="506" y="120"/>
                  </a:moveTo>
                  <a:lnTo>
                    <a:pt x="385" y="0"/>
                  </a:lnTo>
                  <a:lnTo>
                    <a:pt x="123" y="0"/>
                  </a:lnTo>
                  <a:lnTo>
                    <a:pt x="0" y="120"/>
                  </a:lnTo>
                  <a:lnTo>
                    <a:pt x="0" y="552"/>
                  </a:lnTo>
                  <a:lnTo>
                    <a:pt x="123" y="673"/>
                  </a:lnTo>
                  <a:lnTo>
                    <a:pt x="385" y="673"/>
                  </a:lnTo>
                  <a:lnTo>
                    <a:pt x="506" y="552"/>
                  </a:lnTo>
                  <a:lnTo>
                    <a:pt x="506" y="120"/>
                  </a:lnTo>
                  <a:close/>
                </a:path>
              </a:pathLst>
            </a:custGeom>
            <a:solidFill>
              <a:srgbClr val="BB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7180" name="Freeform 7">
              <a:extLst>
                <a:ext uri="{FF2B5EF4-FFF2-40B4-BE49-F238E27FC236}">
                  <a16:creationId xmlns:a16="http://schemas.microsoft.com/office/drawing/2014/main" id="{0FB4964C-403B-89FD-A600-F96B7D63CA66}"/>
                </a:ext>
              </a:extLst>
            </p:cNvPr>
            <p:cNvSpPr>
              <a:spLocks noEditPoints="1"/>
            </p:cNvSpPr>
            <p:nvPr userDrawn="1"/>
          </p:nvSpPr>
          <p:spPr bwMode="auto">
            <a:xfrm>
              <a:off x="487363" y="2840038"/>
              <a:ext cx="8167687" cy="1169989"/>
            </a:xfrm>
            <a:custGeom>
              <a:avLst/>
              <a:gdLst>
                <a:gd name="T0" fmla="*/ 2147483646 w 2178"/>
                <a:gd name="T1" fmla="*/ 2147483646 h 312"/>
                <a:gd name="T2" fmla="*/ 2147483646 w 2178"/>
                <a:gd name="T3" fmla="*/ 2147483646 h 312"/>
                <a:gd name="T4" fmla="*/ 2147483646 w 2178"/>
                <a:gd name="T5" fmla="*/ 2147483646 h 312"/>
                <a:gd name="T6" fmla="*/ 2147483646 w 2178"/>
                <a:gd name="T7" fmla="*/ 2147483646 h 312"/>
                <a:gd name="T8" fmla="*/ 2147483646 w 2178"/>
                <a:gd name="T9" fmla="*/ 2147483646 h 312"/>
                <a:gd name="T10" fmla="*/ 2147483646 w 2178"/>
                <a:gd name="T11" fmla="*/ 2147483646 h 312"/>
                <a:gd name="T12" fmla="*/ 2147483646 w 2178"/>
                <a:gd name="T13" fmla="*/ 2147483646 h 312"/>
                <a:gd name="T14" fmla="*/ 2147483646 w 2178"/>
                <a:gd name="T15" fmla="*/ 2147483646 h 312"/>
                <a:gd name="T16" fmla="*/ 2147483646 w 2178"/>
                <a:gd name="T17" fmla="*/ 2147483646 h 312"/>
                <a:gd name="T18" fmla="*/ 2147483646 w 2178"/>
                <a:gd name="T19" fmla="*/ 2147483646 h 312"/>
                <a:gd name="T20" fmla="*/ 2147483646 w 2178"/>
                <a:gd name="T21" fmla="*/ 2147483646 h 312"/>
                <a:gd name="T22" fmla="*/ 2147483646 w 2178"/>
                <a:gd name="T23" fmla="*/ 2147483646 h 312"/>
                <a:gd name="T24" fmla="*/ 2147483646 w 2178"/>
                <a:gd name="T25" fmla="*/ 2147483646 h 312"/>
                <a:gd name="T26" fmla="*/ 2147483646 w 2178"/>
                <a:gd name="T27" fmla="*/ 2147483646 h 312"/>
                <a:gd name="T28" fmla="*/ 2147483646 w 2178"/>
                <a:gd name="T29" fmla="*/ 2147483646 h 312"/>
                <a:gd name="T30" fmla="*/ 2147483646 w 2178"/>
                <a:gd name="T31" fmla="*/ 2147483646 h 312"/>
                <a:gd name="T32" fmla="*/ 2147483646 w 2178"/>
                <a:gd name="T33" fmla="*/ 2147483646 h 312"/>
                <a:gd name="T34" fmla="*/ 2147483646 w 2178"/>
                <a:gd name="T35" fmla="*/ 2147483646 h 312"/>
                <a:gd name="T36" fmla="*/ 2147483646 w 2178"/>
                <a:gd name="T37" fmla="*/ 2147483646 h 312"/>
                <a:gd name="T38" fmla="*/ 2147483646 w 2178"/>
                <a:gd name="T39" fmla="*/ 2147483646 h 312"/>
                <a:gd name="T40" fmla="*/ 2147483646 w 2178"/>
                <a:gd name="T41" fmla="*/ 0 h 312"/>
                <a:gd name="T42" fmla="*/ 2147483646 w 2178"/>
                <a:gd name="T43" fmla="*/ 2147483646 h 312"/>
                <a:gd name="T44" fmla="*/ 2147483646 w 2178"/>
                <a:gd name="T45" fmla="*/ 2147483646 h 312"/>
                <a:gd name="T46" fmla="*/ 2147483646 w 2178"/>
                <a:gd name="T47" fmla="*/ 2147483646 h 312"/>
                <a:gd name="T48" fmla="*/ 2147483646 w 2178"/>
                <a:gd name="T49" fmla="*/ 2147483646 h 312"/>
                <a:gd name="T50" fmla="*/ 2147483646 w 2178"/>
                <a:gd name="T51" fmla="*/ 2147483646 h 312"/>
                <a:gd name="T52" fmla="*/ 2147483646 w 2178"/>
                <a:gd name="T53" fmla="*/ 2147483646 h 312"/>
                <a:gd name="T54" fmla="*/ 2147483646 w 2178"/>
                <a:gd name="T55" fmla="*/ 2147483646 h 312"/>
                <a:gd name="T56" fmla="*/ 2147483646 w 2178"/>
                <a:gd name="T57" fmla="*/ 2147483646 h 312"/>
                <a:gd name="T58" fmla="*/ 2147483646 w 2178"/>
                <a:gd name="T59" fmla="*/ 2147483646 h 312"/>
                <a:gd name="T60" fmla="*/ 2147483646 w 2178"/>
                <a:gd name="T61" fmla="*/ 2147483646 h 312"/>
                <a:gd name="T62" fmla="*/ 2147483646 w 2178"/>
                <a:gd name="T63" fmla="*/ 2147483646 h 312"/>
                <a:gd name="T64" fmla="*/ 2147483646 w 2178"/>
                <a:gd name="T65" fmla="*/ 2147483646 h 312"/>
                <a:gd name="T66" fmla="*/ 2147483646 w 2178"/>
                <a:gd name="T67" fmla="*/ 2147483646 h 312"/>
                <a:gd name="T68" fmla="*/ 2147483646 w 2178"/>
                <a:gd name="T69" fmla="*/ 2147483646 h 312"/>
                <a:gd name="T70" fmla="*/ 2147483646 w 2178"/>
                <a:gd name="T71" fmla="*/ 2147483646 h 312"/>
                <a:gd name="T72" fmla="*/ 2147483646 w 2178"/>
                <a:gd name="T73" fmla="*/ 2147483646 h 312"/>
                <a:gd name="T74" fmla="*/ 2147483646 w 2178"/>
                <a:gd name="T75" fmla="*/ 2147483646 h 312"/>
                <a:gd name="T76" fmla="*/ 2147483646 w 2178"/>
                <a:gd name="T77" fmla="*/ 2147483646 h 312"/>
                <a:gd name="T78" fmla="*/ 2147483646 w 2178"/>
                <a:gd name="T79" fmla="*/ 2147483646 h 312"/>
                <a:gd name="T80" fmla="*/ 2147483646 w 2178"/>
                <a:gd name="T81" fmla="*/ 2147483646 h 312"/>
                <a:gd name="T82" fmla="*/ 2147483646 w 2178"/>
                <a:gd name="T83" fmla="*/ 2147483646 h 312"/>
                <a:gd name="T84" fmla="*/ 2147483646 w 2178"/>
                <a:gd name="T85" fmla="*/ 2147483646 h 312"/>
                <a:gd name="T86" fmla="*/ 2147483646 w 2178"/>
                <a:gd name="T87" fmla="*/ 2147483646 h 312"/>
                <a:gd name="T88" fmla="*/ 2147483646 w 2178"/>
                <a:gd name="T89" fmla="*/ 2147483646 h 312"/>
                <a:gd name="T90" fmla="*/ 2147483646 w 2178"/>
                <a:gd name="T91" fmla="*/ 2147483646 h 312"/>
                <a:gd name="T92" fmla="*/ 2147483646 w 2178"/>
                <a:gd name="T93" fmla="*/ 2147483646 h 312"/>
                <a:gd name="T94" fmla="*/ 2147483646 w 2178"/>
                <a:gd name="T95" fmla="*/ 2147483646 h 312"/>
                <a:gd name="T96" fmla="*/ 2147483646 w 2178"/>
                <a:gd name="T97" fmla="*/ 2147483646 h 312"/>
                <a:gd name="T98" fmla="*/ 2147483646 w 2178"/>
                <a:gd name="T99" fmla="*/ 2147483646 h 312"/>
                <a:gd name="T100" fmla="*/ 2147483646 w 2178"/>
                <a:gd name="T101" fmla="*/ 2147483646 h 312"/>
                <a:gd name="T102" fmla="*/ 2147483646 w 2178"/>
                <a:gd name="T103" fmla="*/ 2147483646 h 312"/>
                <a:gd name="T104" fmla="*/ 2147483646 w 2178"/>
                <a:gd name="T105" fmla="*/ 2147483646 h 312"/>
                <a:gd name="T106" fmla="*/ 2147483646 w 2178"/>
                <a:gd name="T107" fmla="*/ 2147483646 h 312"/>
                <a:gd name="T108" fmla="*/ 2147483646 w 2178"/>
                <a:gd name="T109" fmla="*/ 2147483646 h 312"/>
                <a:gd name="T110" fmla="*/ 2147483646 w 2178"/>
                <a:gd name="T111" fmla="*/ 2147483646 h 312"/>
                <a:gd name="T112" fmla="*/ 2147483646 w 2178"/>
                <a:gd name="T113" fmla="*/ 2147483646 h 312"/>
                <a:gd name="T114" fmla="*/ 2147483646 w 2178"/>
                <a:gd name="T115" fmla="*/ 2147483646 h 312"/>
                <a:gd name="T116" fmla="*/ 2147483646 w 2178"/>
                <a:gd name="T117" fmla="*/ 2147483646 h 312"/>
                <a:gd name="T118" fmla="*/ 2147483646 w 2178"/>
                <a:gd name="T119" fmla="*/ 2147483646 h 312"/>
                <a:gd name="T120" fmla="*/ 2147483646 w 2178"/>
                <a:gd name="T121" fmla="*/ 2147483646 h 312"/>
                <a:gd name="T122" fmla="*/ 2147483646 w 2178"/>
                <a:gd name="T123" fmla="*/ 2147483646 h 312"/>
                <a:gd name="T124" fmla="*/ 2147483646 w 2178"/>
                <a:gd name="T125" fmla="*/ 2147483646 h 3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78" h="312">
                  <a:moveTo>
                    <a:pt x="393" y="278"/>
                  </a:moveTo>
                  <a:cubicBezTo>
                    <a:pt x="378" y="225"/>
                    <a:pt x="378" y="225"/>
                    <a:pt x="378" y="225"/>
                  </a:cubicBezTo>
                  <a:cubicBezTo>
                    <a:pt x="371" y="225"/>
                    <a:pt x="371" y="225"/>
                    <a:pt x="371" y="225"/>
                  </a:cubicBezTo>
                  <a:cubicBezTo>
                    <a:pt x="357" y="278"/>
                    <a:pt x="357" y="278"/>
                    <a:pt x="357" y="278"/>
                  </a:cubicBezTo>
                  <a:cubicBezTo>
                    <a:pt x="343" y="225"/>
                    <a:pt x="343" y="225"/>
                    <a:pt x="343" y="225"/>
                  </a:cubicBezTo>
                  <a:cubicBezTo>
                    <a:pt x="334" y="225"/>
                    <a:pt x="334" y="225"/>
                    <a:pt x="334" y="225"/>
                  </a:cubicBezTo>
                  <a:cubicBezTo>
                    <a:pt x="352" y="289"/>
                    <a:pt x="352" y="289"/>
                    <a:pt x="352" y="289"/>
                  </a:cubicBezTo>
                  <a:cubicBezTo>
                    <a:pt x="361" y="289"/>
                    <a:pt x="361" y="289"/>
                    <a:pt x="361" y="289"/>
                  </a:cubicBezTo>
                  <a:cubicBezTo>
                    <a:pt x="375" y="237"/>
                    <a:pt x="375" y="237"/>
                    <a:pt x="375" y="237"/>
                  </a:cubicBezTo>
                  <a:cubicBezTo>
                    <a:pt x="389" y="289"/>
                    <a:pt x="389" y="289"/>
                    <a:pt x="389" y="289"/>
                  </a:cubicBezTo>
                  <a:cubicBezTo>
                    <a:pt x="397" y="289"/>
                    <a:pt x="397" y="289"/>
                    <a:pt x="397" y="289"/>
                  </a:cubicBezTo>
                  <a:cubicBezTo>
                    <a:pt x="416" y="225"/>
                    <a:pt x="416" y="225"/>
                    <a:pt x="416" y="225"/>
                  </a:cubicBezTo>
                  <a:cubicBezTo>
                    <a:pt x="407" y="225"/>
                    <a:pt x="407" y="225"/>
                    <a:pt x="407" y="225"/>
                  </a:cubicBezTo>
                  <a:lnTo>
                    <a:pt x="393" y="278"/>
                  </a:lnTo>
                  <a:close/>
                  <a:moveTo>
                    <a:pt x="422" y="289"/>
                  </a:moveTo>
                  <a:cubicBezTo>
                    <a:pt x="464" y="289"/>
                    <a:pt x="464" y="289"/>
                    <a:pt x="464" y="289"/>
                  </a:cubicBezTo>
                  <a:cubicBezTo>
                    <a:pt x="464" y="282"/>
                    <a:pt x="464" y="282"/>
                    <a:pt x="464" y="282"/>
                  </a:cubicBezTo>
                  <a:cubicBezTo>
                    <a:pt x="430" y="282"/>
                    <a:pt x="430" y="282"/>
                    <a:pt x="430" y="282"/>
                  </a:cubicBezTo>
                  <a:cubicBezTo>
                    <a:pt x="430" y="260"/>
                    <a:pt x="430" y="260"/>
                    <a:pt x="430" y="260"/>
                  </a:cubicBezTo>
                  <a:cubicBezTo>
                    <a:pt x="463" y="260"/>
                    <a:pt x="463" y="260"/>
                    <a:pt x="463" y="260"/>
                  </a:cubicBezTo>
                  <a:cubicBezTo>
                    <a:pt x="463" y="253"/>
                    <a:pt x="463" y="253"/>
                    <a:pt x="463" y="253"/>
                  </a:cubicBezTo>
                  <a:cubicBezTo>
                    <a:pt x="430" y="253"/>
                    <a:pt x="430" y="253"/>
                    <a:pt x="430" y="253"/>
                  </a:cubicBezTo>
                  <a:cubicBezTo>
                    <a:pt x="430" y="232"/>
                    <a:pt x="430" y="232"/>
                    <a:pt x="430" y="232"/>
                  </a:cubicBezTo>
                  <a:cubicBezTo>
                    <a:pt x="464" y="232"/>
                    <a:pt x="464" y="232"/>
                    <a:pt x="464" y="232"/>
                  </a:cubicBezTo>
                  <a:cubicBezTo>
                    <a:pt x="464" y="225"/>
                    <a:pt x="464" y="225"/>
                    <a:pt x="464" y="225"/>
                  </a:cubicBezTo>
                  <a:cubicBezTo>
                    <a:pt x="422" y="225"/>
                    <a:pt x="422" y="225"/>
                    <a:pt x="422" y="225"/>
                  </a:cubicBezTo>
                  <a:lnTo>
                    <a:pt x="422" y="289"/>
                  </a:lnTo>
                  <a:close/>
                  <a:moveTo>
                    <a:pt x="527" y="225"/>
                  </a:moveTo>
                  <a:cubicBezTo>
                    <a:pt x="517" y="225"/>
                    <a:pt x="517" y="225"/>
                    <a:pt x="517" y="225"/>
                  </a:cubicBezTo>
                  <a:cubicBezTo>
                    <a:pt x="498" y="251"/>
                    <a:pt x="498" y="251"/>
                    <a:pt x="498" y="251"/>
                  </a:cubicBezTo>
                  <a:cubicBezTo>
                    <a:pt x="479" y="225"/>
                    <a:pt x="479" y="225"/>
                    <a:pt x="479" y="225"/>
                  </a:cubicBezTo>
                  <a:cubicBezTo>
                    <a:pt x="470" y="225"/>
                    <a:pt x="470" y="225"/>
                    <a:pt x="470" y="225"/>
                  </a:cubicBezTo>
                  <a:cubicBezTo>
                    <a:pt x="493" y="256"/>
                    <a:pt x="493" y="256"/>
                    <a:pt x="493" y="256"/>
                  </a:cubicBezTo>
                  <a:cubicBezTo>
                    <a:pt x="468" y="289"/>
                    <a:pt x="468" y="289"/>
                    <a:pt x="468" y="289"/>
                  </a:cubicBezTo>
                  <a:cubicBezTo>
                    <a:pt x="478" y="289"/>
                    <a:pt x="478" y="289"/>
                    <a:pt x="478" y="289"/>
                  </a:cubicBezTo>
                  <a:cubicBezTo>
                    <a:pt x="498" y="262"/>
                    <a:pt x="498" y="262"/>
                    <a:pt x="498" y="262"/>
                  </a:cubicBezTo>
                  <a:cubicBezTo>
                    <a:pt x="519" y="289"/>
                    <a:pt x="519" y="289"/>
                    <a:pt x="519" y="289"/>
                  </a:cubicBezTo>
                  <a:cubicBezTo>
                    <a:pt x="528" y="289"/>
                    <a:pt x="528" y="289"/>
                    <a:pt x="528" y="289"/>
                  </a:cubicBezTo>
                  <a:cubicBezTo>
                    <a:pt x="503" y="256"/>
                    <a:pt x="503" y="256"/>
                    <a:pt x="503" y="256"/>
                  </a:cubicBezTo>
                  <a:lnTo>
                    <a:pt x="527" y="225"/>
                  </a:lnTo>
                  <a:close/>
                  <a:moveTo>
                    <a:pt x="580" y="275"/>
                  </a:moveTo>
                  <a:cubicBezTo>
                    <a:pt x="543" y="225"/>
                    <a:pt x="543" y="225"/>
                    <a:pt x="543" y="225"/>
                  </a:cubicBezTo>
                  <a:cubicBezTo>
                    <a:pt x="535" y="225"/>
                    <a:pt x="535" y="225"/>
                    <a:pt x="535" y="225"/>
                  </a:cubicBezTo>
                  <a:cubicBezTo>
                    <a:pt x="535" y="289"/>
                    <a:pt x="535" y="289"/>
                    <a:pt x="535" y="289"/>
                  </a:cubicBezTo>
                  <a:cubicBezTo>
                    <a:pt x="543" y="289"/>
                    <a:pt x="543" y="289"/>
                    <a:pt x="543" y="289"/>
                  </a:cubicBezTo>
                  <a:cubicBezTo>
                    <a:pt x="543" y="238"/>
                    <a:pt x="543" y="238"/>
                    <a:pt x="543" y="238"/>
                  </a:cubicBezTo>
                  <a:cubicBezTo>
                    <a:pt x="580" y="289"/>
                    <a:pt x="580" y="289"/>
                    <a:pt x="580" y="289"/>
                  </a:cubicBezTo>
                  <a:cubicBezTo>
                    <a:pt x="588" y="289"/>
                    <a:pt x="588" y="289"/>
                    <a:pt x="588" y="289"/>
                  </a:cubicBezTo>
                  <a:cubicBezTo>
                    <a:pt x="588" y="225"/>
                    <a:pt x="588" y="225"/>
                    <a:pt x="588" y="225"/>
                  </a:cubicBezTo>
                  <a:cubicBezTo>
                    <a:pt x="580" y="225"/>
                    <a:pt x="580" y="225"/>
                    <a:pt x="580" y="225"/>
                  </a:cubicBezTo>
                  <a:lnTo>
                    <a:pt x="580" y="275"/>
                  </a:lnTo>
                  <a:close/>
                  <a:moveTo>
                    <a:pt x="600" y="289"/>
                  </a:moveTo>
                  <a:cubicBezTo>
                    <a:pt x="642" y="289"/>
                    <a:pt x="642" y="289"/>
                    <a:pt x="642" y="289"/>
                  </a:cubicBezTo>
                  <a:cubicBezTo>
                    <a:pt x="642" y="282"/>
                    <a:pt x="642" y="282"/>
                    <a:pt x="642" y="282"/>
                  </a:cubicBezTo>
                  <a:cubicBezTo>
                    <a:pt x="608" y="282"/>
                    <a:pt x="608" y="282"/>
                    <a:pt x="608" y="282"/>
                  </a:cubicBezTo>
                  <a:cubicBezTo>
                    <a:pt x="608" y="260"/>
                    <a:pt x="608" y="260"/>
                    <a:pt x="608" y="260"/>
                  </a:cubicBezTo>
                  <a:cubicBezTo>
                    <a:pt x="641" y="260"/>
                    <a:pt x="641" y="260"/>
                    <a:pt x="641" y="260"/>
                  </a:cubicBezTo>
                  <a:cubicBezTo>
                    <a:pt x="641" y="253"/>
                    <a:pt x="641" y="253"/>
                    <a:pt x="641" y="253"/>
                  </a:cubicBezTo>
                  <a:cubicBezTo>
                    <a:pt x="608" y="253"/>
                    <a:pt x="608" y="253"/>
                    <a:pt x="608" y="253"/>
                  </a:cubicBezTo>
                  <a:cubicBezTo>
                    <a:pt x="608" y="232"/>
                    <a:pt x="608" y="232"/>
                    <a:pt x="608" y="232"/>
                  </a:cubicBezTo>
                  <a:cubicBezTo>
                    <a:pt x="642" y="232"/>
                    <a:pt x="642" y="232"/>
                    <a:pt x="642" y="232"/>
                  </a:cubicBezTo>
                  <a:cubicBezTo>
                    <a:pt x="642" y="225"/>
                    <a:pt x="642" y="225"/>
                    <a:pt x="642" y="225"/>
                  </a:cubicBezTo>
                  <a:cubicBezTo>
                    <a:pt x="600" y="225"/>
                    <a:pt x="600" y="225"/>
                    <a:pt x="600" y="225"/>
                  </a:cubicBezTo>
                  <a:lnTo>
                    <a:pt x="600" y="289"/>
                  </a:lnTo>
                  <a:close/>
                  <a:moveTo>
                    <a:pt x="698" y="244"/>
                  </a:moveTo>
                  <a:cubicBezTo>
                    <a:pt x="698" y="233"/>
                    <a:pt x="690" y="225"/>
                    <a:pt x="678" y="225"/>
                  </a:cubicBezTo>
                  <a:cubicBezTo>
                    <a:pt x="652" y="225"/>
                    <a:pt x="652" y="225"/>
                    <a:pt x="652" y="225"/>
                  </a:cubicBezTo>
                  <a:cubicBezTo>
                    <a:pt x="652" y="289"/>
                    <a:pt x="652" y="289"/>
                    <a:pt x="652" y="289"/>
                  </a:cubicBezTo>
                  <a:cubicBezTo>
                    <a:pt x="660" y="289"/>
                    <a:pt x="660" y="289"/>
                    <a:pt x="660" y="289"/>
                  </a:cubicBezTo>
                  <a:cubicBezTo>
                    <a:pt x="660" y="264"/>
                    <a:pt x="660" y="264"/>
                    <a:pt x="660" y="264"/>
                  </a:cubicBezTo>
                  <a:cubicBezTo>
                    <a:pt x="673" y="264"/>
                    <a:pt x="673" y="264"/>
                    <a:pt x="673" y="264"/>
                  </a:cubicBezTo>
                  <a:cubicBezTo>
                    <a:pt x="689" y="289"/>
                    <a:pt x="689" y="289"/>
                    <a:pt x="689" y="289"/>
                  </a:cubicBezTo>
                  <a:cubicBezTo>
                    <a:pt x="699" y="289"/>
                    <a:pt x="699" y="289"/>
                    <a:pt x="699" y="289"/>
                  </a:cubicBezTo>
                  <a:cubicBezTo>
                    <a:pt x="682" y="263"/>
                    <a:pt x="682" y="263"/>
                    <a:pt x="682" y="263"/>
                  </a:cubicBezTo>
                  <a:cubicBezTo>
                    <a:pt x="690" y="262"/>
                    <a:pt x="698" y="256"/>
                    <a:pt x="698" y="244"/>
                  </a:cubicBezTo>
                  <a:close/>
                  <a:moveTo>
                    <a:pt x="660" y="257"/>
                  </a:moveTo>
                  <a:cubicBezTo>
                    <a:pt x="660" y="232"/>
                    <a:pt x="660" y="232"/>
                    <a:pt x="660" y="232"/>
                  </a:cubicBezTo>
                  <a:cubicBezTo>
                    <a:pt x="677" y="232"/>
                    <a:pt x="677" y="232"/>
                    <a:pt x="677" y="232"/>
                  </a:cubicBezTo>
                  <a:cubicBezTo>
                    <a:pt x="685" y="232"/>
                    <a:pt x="690" y="237"/>
                    <a:pt x="690" y="244"/>
                  </a:cubicBezTo>
                  <a:cubicBezTo>
                    <a:pt x="690" y="252"/>
                    <a:pt x="685" y="257"/>
                    <a:pt x="677" y="257"/>
                  </a:cubicBezTo>
                  <a:lnTo>
                    <a:pt x="660" y="257"/>
                  </a:lnTo>
                  <a:close/>
                  <a:moveTo>
                    <a:pt x="762" y="274"/>
                  </a:moveTo>
                  <a:cubicBezTo>
                    <a:pt x="742" y="225"/>
                    <a:pt x="742" y="225"/>
                    <a:pt x="742" y="225"/>
                  </a:cubicBezTo>
                  <a:cubicBezTo>
                    <a:pt x="731" y="225"/>
                    <a:pt x="731" y="225"/>
                    <a:pt x="731" y="225"/>
                  </a:cubicBezTo>
                  <a:cubicBezTo>
                    <a:pt x="731" y="289"/>
                    <a:pt x="731" y="289"/>
                    <a:pt x="731" y="289"/>
                  </a:cubicBezTo>
                  <a:cubicBezTo>
                    <a:pt x="739" y="289"/>
                    <a:pt x="739" y="289"/>
                    <a:pt x="739" y="289"/>
                  </a:cubicBezTo>
                  <a:cubicBezTo>
                    <a:pt x="739" y="235"/>
                    <a:pt x="739" y="235"/>
                    <a:pt x="739" y="235"/>
                  </a:cubicBezTo>
                  <a:cubicBezTo>
                    <a:pt x="761" y="289"/>
                    <a:pt x="761" y="289"/>
                    <a:pt x="761" y="289"/>
                  </a:cubicBezTo>
                  <a:cubicBezTo>
                    <a:pt x="764" y="289"/>
                    <a:pt x="764" y="289"/>
                    <a:pt x="764" y="289"/>
                  </a:cubicBezTo>
                  <a:cubicBezTo>
                    <a:pt x="786" y="235"/>
                    <a:pt x="786" y="235"/>
                    <a:pt x="786" y="235"/>
                  </a:cubicBezTo>
                  <a:cubicBezTo>
                    <a:pt x="786" y="289"/>
                    <a:pt x="786" y="289"/>
                    <a:pt x="786" y="289"/>
                  </a:cubicBezTo>
                  <a:cubicBezTo>
                    <a:pt x="794" y="289"/>
                    <a:pt x="794" y="289"/>
                    <a:pt x="794" y="289"/>
                  </a:cubicBezTo>
                  <a:cubicBezTo>
                    <a:pt x="794" y="225"/>
                    <a:pt x="794" y="225"/>
                    <a:pt x="794" y="225"/>
                  </a:cubicBezTo>
                  <a:cubicBezTo>
                    <a:pt x="782" y="225"/>
                    <a:pt x="782" y="225"/>
                    <a:pt x="782" y="225"/>
                  </a:cubicBezTo>
                  <a:lnTo>
                    <a:pt x="762" y="274"/>
                  </a:lnTo>
                  <a:close/>
                  <a:moveTo>
                    <a:pt x="806" y="289"/>
                  </a:moveTo>
                  <a:cubicBezTo>
                    <a:pt x="848" y="289"/>
                    <a:pt x="848" y="289"/>
                    <a:pt x="848" y="289"/>
                  </a:cubicBezTo>
                  <a:cubicBezTo>
                    <a:pt x="848" y="282"/>
                    <a:pt x="848" y="282"/>
                    <a:pt x="848" y="282"/>
                  </a:cubicBezTo>
                  <a:cubicBezTo>
                    <a:pt x="814" y="282"/>
                    <a:pt x="814" y="282"/>
                    <a:pt x="814" y="282"/>
                  </a:cubicBezTo>
                  <a:cubicBezTo>
                    <a:pt x="814" y="260"/>
                    <a:pt x="814" y="260"/>
                    <a:pt x="814" y="260"/>
                  </a:cubicBezTo>
                  <a:cubicBezTo>
                    <a:pt x="847" y="260"/>
                    <a:pt x="847" y="260"/>
                    <a:pt x="847" y="260"/>
                  </a:cubicBezTo>
                  <a:cubicBezTo>
                    <a:pt x="847" y="253"/>
                    <a:pt x="847" y="253"/>
                    <a:pt x="847" y="253"/>
                  </a:cubicBezTo>
                  <a:cubicBezTo>
                    <a:pt x="814" y="253"/>
                    <a:pt x="814" y="253"/>
                    <a:pt x="814" y="253"/>
                  </a:cubicBezTo>
                  <a:cubicBezTo>
                    <a:pt x="814" y="232"/>
                    <a:pt x="814" y="232"/>
                    <a:pt x="814" y="232"/>
                  </a:cubicBezTo>
                  <a:cubicBezTo>
                    <a:pt x="848" y="232"/>
                    <a:pt x="848" y="232"/>
                    <a:pt x="848" y="232"/>
                  </a:cubicBezTo>
                  <a:cubicBezTo>
                    <a:pt x="848" y="225"/>
                    <a:pt x="848" y="225"/>
                    <a:pt x="848" y="225"/>
                  </a:cubicBezTo>
                  <a:cubicBezTo>
                    <a:pt x="806" y="225"/>
                    <a:pt x="806" y="225"/>
                    <a:pt x="806" y="225"/>
                  </a:cubicBezTo>
                  <a:lnTo>
                    <a:pt x="806" y="289"/>
                  </a:lnTo>
                  <a:close/>
                  <a:moveTo>
                    <a:pt x="880" y="225"/>
                  </a:moveTo>
                  <a:cubicBezTo>
                    <a:pt x="858" y="225"/>
                    <a:pt x="858" y="225"/>
                    <a:pt x="858" y="225"/>
                  </a:cubicBezTo>
                  <a:cubicBezTo>
                    <a:pt x="858" y="289"/>
                    <a:pt x="858" y="289"/>
                    <a:pt x="858" y="289"/>
                  </a:cubicBezTo>
                  <a:cubicBezTo>
                    <a:pt x="880" y="289"/>
                    <a:pt x="880" y="289"/>
                    <a:pt x="880" y="289"/>
                  </a:cubicBezTo>
                  <a:cubicBezTo>
                    <a:pt x="900" y="289"/>
                    <a:pt x="913" y="275"/>
                    <a:pt x="913" y="257"/>
                  </a:cubicBezTo>
                  <a:cubicBezTo>
                    <a:pt x="913" y="239"/>
                    <a:pt x="900" y="225"/>
                    <a:pt x="880" y="225"/>
                  </a:cubicBezTo>
                  <a:close/>
                  <a:moveTo>
                    <a:pt x="880" y="282"/>
                  </a:moveTo>
                  <a:cubicBezTo>
                    <a:pt x="866" y="282"/>
                    <a:pt x="866" y="282"/>
                    <a:pt x="866" y="282"/>
                  </a:cubicBezTo>
                  <a:cubicBezTo>
                    <a:pt x="866" y="232"/>
                    <a:pt x="866" y="232"/>
                    <a:pt x="866" y="232"/>
                  </a:cubicBezTo>
                  <a:cubicBezTo>
                    <a:pt x="880" y="232"/>
                    <a:pt x="880" y="232"/>
                    <a:pt x="880" y="232"/>
                  </a:cubicBezTo>
                  <a:cubicBezTo>
                    <a:pt x="896" y="232"/>
                    <a:pt x="905" y="243"/>
                    <a:pt x="905" y="257"/>
                  </a:cubicBezTo>
                  <a:cubicBezTo>
                    <a:pt x="905" y="271"/>
                    <a:pt x="896" y="282"/>
                    <a:pt x="880" y="282"/>
                  </a:cubicBezTo>
                  <a:close/>
                  <a:moveTo>
                    <a:pt x="923" y="289"/>
                  </a:moveTo>
                  <a:cubicBezTo>
                    <a:pt x="931" y="289"/>
                    <a:pt x="931" y="289"/>
                    <a:pt x="931" y="289"/>
                  </a:cubicBezTo>
                  <a:cubicBezTo>
                    <a:pt x="931" y="225"/>
                    <a:pt x="931" y="225"/>
                    <a:pt x="931" y="225"/>
                  </a:cubicBezTo>
                  <a:cubicBezTo>
                    <a:pt x="923" y="225"/>
                    <a:pt x="923" y="225"/>
                    <a:pt x="923" y="225"/>
                  </a:cubicBezTo>
                  <a:lnTo>
                    <a:pt x="923" y="289"/>
                  </a:lnTo>
                  <a:close/>
                  <a:moveTo>
                    <a:pt x="974" y="283"/>
                  </a:moveTo>
                  <a:cubicBezTo>
                    <a:pt x="960" y="283"/>
                    <a:pt x="949" y="272"/>
                    <a:pt x="949" y="257"/>
                  </a:cubicBezTo>
                  <a:cubicBezTo>
                    <a:pt x="949" y="242"/>
                    <a:pt x="960" y="231"/>
                    <a:pt x="974" y="231"/>
                  </a:cubicBezTo>
                  <a:cubicBezTo>
                    <a:pt x="981" y="231"/>
                    <a:pt x="988" y="235"/>
                    <a:pt x="992" y="240"/>
                  </a:cubicBezTo>
                  <a:cubicBezTo>
                    <a:pt x="998" y="237"/>
                    <a:pt x="998" y="237"/>
                    <a:pt x="998" y="237"/>
                  </a:cubicBezTo>
                  <a:cubicBezTo>
                    <a:pt x="993" y="229"/>
                    <a:pt x="985" y="224"/>
                    <a:pt x="974" y="224"/>
                  </a:cubicBezTo>
                  <a:cubicBezTo>
                    <a:pt x="956" y="224"/>
                    <a:pt x="941" y="237"/>
                    <a:pt x="941" y="257"/>
                  </a:cubicBezTo>
                  <a:cubicBezTo>
                    <a:pt x="941" y="277"/>
                    <a:pt x="956" y="290"/>
                    <a:pt x="974" y="290"/>
                  </a:cubicBezTo>
                  <a:cubicBezTo>
                    <a:pt x="985" y="290"/>
                    <a:pt x="993" y="285"/>
                    <a:pt x="998" y="277"/>
                  </a:cubicBezTo>
                  <a:cubicBezTo>
                    <a:pt x="992" y="274"/>
                    <a:pt x="992" y="274"/>
                    <a:pt x="992" y="274"/>
                  </a:cubicBezTo>
                  <a:cubicBezTo>
                    <a:pt x="988" y="279"/>
                    <a:pt x="981" y="283"/>
                    <a:pt x="974" y="283"/>
                  </a:cubicBezTo>
                  <a:close/>
                  <a:moveTo>
                    <a:pt x="1025" y="225"/>
                  </a:moveTo>
                  <a:cubicBezTo>
                    <a:pt x="999" y="289"/>
                    <a:pt x="999" y="289"/>
                    <a:pt x="999" y="289"/>
                  </a:cubicBezTo>
                  <a:cubicBezTo>
                    <a:pt x="1008" y="289"/>
                    <a:pt x="1008" y="289"/>
                    <a:pt x="1008" y="289"/>
                  </a:cubicBezTo>
                  <a:cubicBezTo>
                    <a:pt x="1014" y="275"/>
                    <a:pt x="1014" y="275"/>
                    <a:pt x="1014" y="275"/>
                  </a:cubicBezTo>
                  <a:cubicBezTo>
                    <a:pt x="1046" y="275"/>
                    <a:pt x="1046" y="275"/>
                    <a:pt x="1046" y="275"/>
                  </a:cubicBezTo>
                  <a:cubicBezTo>
                    <a:pt x="1052" y="289"/>
                    <a:pt x="1052" y="289"/>
                    <a:pt x="1052" y="289"/>
                  </a:cubicBezTo>
                  <a:cubicBezTo>
                    <a:pt x="1061" y="289"/>
                    <a:pt x="1061" y="289"/>
                    <a:pt x="1061" y="289"/>
                  </a:cubicBezTo>
                  <a:cubicBezTo>
                    <a:pt x="1035" y="225"/>
                    <a:pt x="1035" y="225"/>
                    <a:pt x="1035" y="225"/>
                  </a:cubicBezTo>
                  <a:lnTo>
                    <a:pt x="1025" y="225"/>
                  </a:lnTo>
                  <a:close/>
                  <a:moveTo>
                    <a:pt x="1017" y="268"/>
                  </a:moveTo>
                  <a:cubicBezTo>
                    <a:pt x="1030" y="233"/>
                    <a:pt x="1030" y="233"/>
                    <a:pt x="1030" y="233"/>
                  </a:cubicBezTo>
                  <a:cubicBezTo>
                    <a:pt x="1044" y="268"/>
                    <a:pt x="1044" y="268"/>
                    <a:pt x="1044" y="268"/>
                  </a:cubicBezTo>
                  <a:lnTo>
                    <a:pt x="1017" y="268"/>
                  </a:lnTo>
                  <a:close/>
                  <a:moveTo>
                    <a:pt x="1074" y="225"/>
                  </a:moveTo>
                  <a:cubicBezTo>
                    <a:pt x="1066" y="225"/>
                    <a:pt x="1066" y="225"/>
                    <a:pt x="1066" y="225"/>
                  </a:cubicBezTo>
                  <a:cubicBezTo>
                    <a:pt x="1066" y="289"/>
                    <a:pt x="1066" y="289"/>
                    <a:pt x="1066" y="289"/>
                  </a:cubicBezTo>
                  <a:cubicBezTo>
                    <a:pt x="1103" y="289"/>
                    <a:pt x="1103" y="289"/>
                    <a:pt x="1103" y="289"/>
                  </a:cubicBezTo>
                  <a:cubicBezTo>
                    <a:pt x="1103" y="282"/>
                    <a:pt x="1103" y="282"/>
                    <a:pt x="1103" y="282"/>
                  </a:cubicBezTo>
                  <a:cubicBezTo>
                    <a:pt x="1074" y="282"/>
                    <a:pt x="1074" y="282"/>
                    <a:pt x="1074" y="282"/>
                  </a:cubicBezTo>
                  <a:lnTo>
                    <a:pt x="1074" y="225"/>
                  </a:lnTo>
                  <a:close/>
                  <a:moveTo>
                    <a:pt x="1157" y="283"/>
                  </a:moveTo>
                  <a:cubicBezTo>
                    <a:pt x="1143" y="283"/>
                    <a:pt x="1133" y="272"/>
                    <a:pt x="1133" y="257"/>
                  </a:cubicBezTo>
                  <a:cubicBezTo>
                    <a:pt x="1133" y="242"/>
                    <a:pt x="1143" y="231"/>
                    <a:pt x="1157" y="231"/>
                  </a:cubicBezTo>
                  <a:cubicBezTo>
                    <a:pt x="1165" y="231"/>
                    <a:pt x="1171" y="235"/>
                    <a:pt x="1175" y="240"/>
                  </a:cubicBezTo>
                  <a:cubicBezTo>
                    <a:pt x="1182" y="237"/>
                    <a:pt x="1182" y="237"/>
                    <a:pt x="1182" y="237"/>
                  </a:cubicBezTo>
                  <a:cubicBezTo>
                    <a:pt x="1176" y="229"/>
                    <a:pt x="1169" y="224"/>
                    <a:pt x="1157" y="224"/>
                  </a:cubicBezTo>
                  <a:cubicBezTo>
                    <a:pt x="1139" y="224"/>
                    <a:pt x="1124" y="237"/>
                    <a:pt x="1124" y="257"/>
                  </a:cubicBezTo>
                  <a:cubicBezTo>
                    <a:pt x="1124" y="277"/>
                    <a:pt x="1139" y="290"/>
                    <a:pt x="1157" y="290"/>
                  </a:cubicBezTo>
                  <a:cubicBezTo>
                    <a:pt x="1169" y="290"/>
                    <a:pt x="1176" y="285"/>
                    <a:pt x="1182" y="277"/>
                  </a:cubicBezTo>
                  <a:cubicBezTo>
                    <a:pt x="1175" y="274"/>
                    <a:pt x="1175" y="274"/>
                    <a:pt x="1175" y="274"/>
                  </a:cubicBezTo>
                  <a:cubicBezTo>
                    <a:pt x="1171" y="279"/>
                    <a:pt x="1165" y="283"/>
                    <a:pt x="1157" y="283"/>
                  </a:cubicBezTo>
                  <a:close/>
                  <a:moveTo>
                    <a:pt x="1189" y="289"/>
                  </a:moveTo>
                  <a:cubicBezTo>
                    <a:pt x="1231" y="289"/>
                    <a:pt x="1231" y="289"/>
                    <a:pt x="1231" y="289"/>
                  </a:cubicBezTo>
                  <a:cubicBezTo>
                    <a:pt x="1231" y="282"/>
                    <a:pt x="1231" y="282"/>
                    <a:pt x="1231" y="282"/>
                  </a:cubicBezTo>
                  <a:cubicBezTo>
                    <a:pt x="1197" y="282"/>
                    <a:pt x="1197" y="282"/>
                    <a:pt x="1197" y="282"/>
                  </a:cubicBezTo>
                  <a:cubicBezTo>
                    <a:pt x="1197" y="260"/>
                    <a:pt x="1197" y="260"/>
                    <a:pt x="1197" y="260"/>
                  </a:cubicBezTo>
                  <a:cubicBezTo>
                    <a:pt x="1231" y="260"/>
                    <a:pt x="1231" y="260"/>
                    <a:pt x="1231" y="260"/>
                  </a:cubicBezTo>
                  <a:cubicBezTo>
                    <a:pt x="1231" y="253"/>
                    <a:pt x="1231" y="253"/>
                    <a:pt x="1231" y="253"/>
                  </a:cubicBezTo>
                  <a:cubicBezTo>
                    <a:pt x="1197" y="253"/>
                    <a:pt x="1197" y="253"/>
                    <a:pt x="1197" y="253"/>
                  </a:cubicBezTo>
                  <a:cubicBezTo>
                    <a:pt x="1197" y="232"/>
                    <a:pt x="1197" y="232"/>
                    <a:pt x="1197" y="232"/>
                  </a:cubicBezTo>
                  <a:cubicBezTo>
                    <a:pt x="1231" y="232"/>
                    <a:pt x="1231" y="232"/>
                    <a:pt x="1231" y="232"/>
                  </a:cubicBezTo>
                  <a:cubicBezTo>
                    <a:pt x="1231" y="225"/>
                    <a:pt x="1231" y="225"/>
                    <a:pt x="1231" y="225"/>
                  </a:cubicBezTo>
                  <a:cubicBezTo>
                    <a:pt x="1189" y="225"/>
                    <a:pt x="1189" y="225"/>
                    <a:pt x="1189" y="225"/>
                  </a:cubicBezTo>
                  <a:lnTo>
                    <a:pt x="1189" y="289"/>
                  </a:lnTo>
                  <a:close/>
                  <a:moveTo>
                    <a:pt x="1287" y="275"/>
                  </a:moveTo>
                  <a:cubicBezTo>
                    <a:pt x="1250" y="225"/>
                    <a:pt x="1250" y="225"/>
                    <a:pt x="1250" y="225"/>
                  </a:cubicBezTo>
                  <a:cubicBezTo>
                    <a:pt x="1242" y="225"/>
                    <a:pt x="1242" y="225"/>
                    <a:pt x="1242" y="225"/>
                  </a:cubicBezTo>
                  <a:cubicBezTo>
                    <a:pt x="1242" y="289"/>
                    <a:pt x="1242" y="289"/>
                    <a:pt x="1242" y="289"/>
                  </a:cubicBezTo>
                  <a:cubicBezTo>
                    <a:pt x="1250" y="289"/>
                    <a:pt x="1250" y="289"/>
                    <a:pt x="1250" y="289"/>
                  </a:cubicBezTo>
                  <a:cubicBezTo>
                    <a:pt x="1250" y="238"/>
                    <a:pt x="1250" y="238"/>
                    <a:pt x="1250" y="238"/>
                  </a:cubicBezTo>
                  <a:cubicBezTo>
                    <a:pt x="1287" y="289"/>
                    <a:pt x="1287" y="289"/>
                    <a:pt x="1287" y="289"/>
                  </a:cubicBezTo>
                  <a:cubicBezTo>
                    <a:pt x="1295" y="289"/>
                    <a:pt x="1295" y="289"/>
                    <a:pt x="1295" y="289"/>
                  </a:cubicBezTo>
                  <a:cubicBezTo>
                    <a:pt x="1295" y="225"/>
                    <a:pt x="1295" y="225"/>
                    <a:pt x="1295" y="225"/>
                  </a:cubicBezTo>
                  <a:cubicBezTo>
                    <a:pt x="1287" y="225"/>
                    <a:pt x="1287" y="225"/>
                    <a:pt x="1287" y="225"/>
                  </a:cubicBezTo>
                  <a:lnTo>
                    <a:pt x="1287" y="275"/>
                  </a:lnTo>
                  <a:close/>
                  <a:moveTo>
                    <a:pt x="1303" y="232"/>
                  </a:moveTo>
                  <a:cubicBezTo>
                    <a:pt x="1323" y="232"/>
                    <a:pt x="1323" y="232"/>
                    <a:pt x="1323" y="232"/>
                  </a:cubicBezTo>
                  <a:cubicBezTo>
                    <a:pt x="1323" y="289"/>
                    <a:pt x="1323" y="289"/>
                    <a:pt x="1323" y="289"/>
                  </a:cubicBezTo>
                  <a:cubicBezTo>
                    <a:pt x="1331" y="289"/>
                    <a:pt x="1331" y="289"/>
                    <a:pt x="1331" y="289"/>
                  </a:cubicBezTo>
                  <a:cubicBezTo>
                    <a:pt x="1331" y="232"/>
                    <a:pt x="1331" y="232"/>
                    <a:pt x="1331" y="232"/>
                  </a:cubicBezTo>
                  <a:cubicBezTo>
                    <a:pt x="1351" y="232"/>
                    <a:pt x="1351" y="232"/>
                    <a:pt x="1351" y="232"/>
                  </a:cubicBezTo>
                  <a:cubicBezTo>
                    <a:pt x="1351" y="225"/>
                    <a:pt x="1351" y="225"/>
                    <a:pt x="1351" y="225"/>
                  </a:cubicBezTo>
                  <a:cubicBezTo>
                    <a:pt x="1303" y="225"/>
                    <a:pt x="1303" y="225"/>
                    <a:pt x="1303" y="225"/>
                  </a:cubicBezTo>
                  <a:lnTo>
                    <a:pt x="1303" y="232"/>
                  </a:lnTo>
                  <a:close/>
                  <a:moveTo>
                    <a:pt x="1360" y="289"/>
                  </a:moveTo>
                  <a:cubicBezTo>
                    <a:pt x="1401" y="289"/>
                    <a:pt x="1401" y="289"/>
                    <a:pt x="1401" y="289"/>
                  </a:cubicBezTo>
                  <a:cubicBezTo>
                    <a:pt x="1401" y="282"/>
                    <a:pt x="1401" y="282"/>
                    <a:pt x="1401" y="282"/>
                  </a:cubicBezTo>
                  <a:cubicBezTo>
                    <a:pt x="1367" y="282"/>
                    <a:pt x="1367" y="282"/>
                    <a:pt x="1367" y="282"/>
                  </a:cubicBezTo>
                  <a:cubicBezTo>
                    <a:pt x="1367" y="260"/>
                    <a:pt x="1367" y="260"/>
                    <a:pt x="1367" y="260"/>
                  </a:cubicBezTo>
                  <a:cubicBezTo>
                    <a:pt x="1401" y="260"/>
                    <a:pt x="1401" y="260"/>
                    <a:pt x="1401" y="260"/>
                  </a:cubicBezTo>
                  <a:cubicBezTo>
                    <a:pt x="1401" y="253"/>
                    <a:pt x="1401" y="253"/>
                    <a:pt x="1401" y="253"/>
                  </a:cubicBezTo>
                  <a:cubicBezTo>
                    <a:pt x="1367" y="253"/>
                    <a:pt x="1367" y="253"/>
                    <a:pt x="1367" y="253"/>
                  </a:cubicBezTo>
                  <a:cubicBezTo>
                    <a:pt x="1367" y="232"/>
                    <a:pt x="1367" y="232"/>
                    <a:pt x="1367" y="232"/>
                  </a:cubicBezTo>
                  <a:cubicBezTo>
                    <a:pt x="1401" y="232"/>
                    <a:pt x="1401" y="232"/>
                    <a:pt x="1401" y="232"/>
                  </a:cubicBezTo>
                  <a:cubicBezTo>
                    <a:pt x="1401" y="225"/>
                    <a:pt x="1401" y="225"/>
                    <a:pt x="1401" y="225"/>
                  </a:cubicBezTo>
                  <a:cubicBezTo>
                    <a:pt x="1360" y="225"/>
                    <a:pt x="1360" y="225"/>
                    <a:pt x="1360" y="225"/>
                  </a:cubicBezTo>
                  <a:lnTo>
                    <a:pt x="1360" y="289"/>
                  </a:lnTo>
                  <a:close/>
                  <a:moveTo>
                    <a:pt x="1458" y="244"/>
                  </a:moveTo>
                  <a:cubicBezTo>
                    <a:pt x="1458" y="233"/>
                    <a:pt x="1449" y="225"/>
                    <a:pt x="1437" y="225"/>
                  </a:cubicBezTo>
                  <a:cubicBezTo>
                    <a:pt x="1412" y="225"/>
                    <a:pt x="1412" y="225"/>
                    <a:pt x="1412" y="225"/>
                  </a:cubicBezTo>
                  <a:cubicBezTo>
                    <a:pt x="1412" y="289"/>
                    <a:pt x="1412" y="289"/>
                    <a:pt x="1412" y="289"/>
                  </a:cubicBezTo>
                  <a:cubicBezTo>
                    <a:pt x="1420" y="289"/>
                    <a:pt x="1420" y="289"/>
                    <a:pt x="1420" y="289"/>
                  </a:cubicBezTo>
                  <a:cubicBezTo>
                    <a:pt x="1420" y="264"/>
                    <a:pt x="1420" y="264"/>
                    <a:pt x="1420" y="264"/>
                  </a:cubicBezTo>
                  <a:cubicBezTo>
                    <a:pt x="1433" y="264"/>
                    <a:pt x="1433" y="264"/>
                    <a:pt x="1433" y="264"/>
                  </a:cubicBezTo>
                  <a:cubicBezTo>
                    <a:pt x="1449" y="289"/>
                    <a:pt x="1449" y="289"/>
                    <a:pt x="1449" y="289"/>
                  </a:cubicBezTo>
                  <a:cubicBezTo>
                    <a:pt x="1458" y="289"/>
                    <a:pt x="1458" y="289"/>
                    <a:pt x="1458" y="289"/>
                  </a:cubicBezTo>
                  <a:cubicBezTo>
                    <a:pt x="1441" y="263"/>
                    <a:pt x="1441" y="263"/>
                    <a:pt x="1441" y="263"/>
                  </a:cubicBezTo>
                  <a:cubicBezTo>
                    <a:pt x="1450" y="262"/>
                    <a:pt x="1458" y="256"/>
                    <a:pt x="1458" y="244"/>
                  </a:cubicBezTo>
                  <a:close/>
                  <a:moveTo>
                    <a:pt x="1420" y="257"/>
                  </a:moveTo>
                  <a:cubicBezTo>
                    <a:pt x="1420" y="232"/>
                    <a:pt x="1420" y="232"/>
                    <a:pt x="1420" y="232"/>
                  </a:cubicBezTo>
                  <a:cubicBezTo>
                    <a:pt x="1437" y="232"/>
                    <a:pt x="1437" y="232"/>
                    <a:pt x="1437" y="232"/>
                  </a:cubicBezTo>
                  <a:cubicBezTo>
                    <a:pt x="1444" y="232"/>
                    <a:pt x="1449" y="237"/>
                    <a:pt x="1449" y="244"/>
                  </a:cubicBezTo>
                  <a:cubicBezTo>
                    <a:pt x="1449" y="252"/>
                    <a:pt x="1444" y="257"/>
                    <a:pt x="1437" y="257"/>
                  </a:cubicBezTo>
                  <a:lnTo>
                    <a:pt x="1420" y="257"/>
                  </a:lnTo>
                  <a:close/>
                  <a:moveTo>
                    <a:pt x="59" y="0"/>
                  </a:moveTo>
                  <a:cubicBezTo>
                    <a:pt x="0" y="59"/>
                    <a:pt x="0" y="59"/>
                    <a:pt x="0" y="59"/>
                  </a:cubicBezTo>
                  <a:cubicBezTo>
                    <a:pt x="0" y="253"/>
                    <a:pt x="0" y="253"/>
                    <a:pt x="0" y="253"/>
                  </a:cubicBezTo>
                  <a:cubicBezTo>
                    <a:pt x="58" y="312"/>
                    <a:pt x="58" y="312"/>
                    <a:pt x="58" y="312"/>
                  </a:cubicBezTo>
                  <a:cubicBezTo>
                    <a:pt x="180" y="312"/>
                    <a:pt x="180" y="312"/>
                    <a:pt x="180" y="312"/>
                  </a:cubicBezTo>
                  <a:cubicBezTo>
                    <a:pt x="239" y="253"/>
                    <a:pt x="239" y="253"/>
                    <a:pt x="239" y="253"/>
                  </a:cubicBezTo>
                  <a:cubicBezTo>
                    <a:pt x="239" y="59"/>
                    <a:pt x="239" y="59"/>
                    <a:pt x="239" y="59"/>
                  </a:cubicBezTo>
                  <a:cubicBezTo>
                    <a:pt x="180" y="0"/>
                    <a:pt x="180" y="0"/>
                    <a:pt x="180" y="0"/>
                  </a:cubicBezTo>
                  <a:lnTo>
                    <a:pt x="59" y="0"/>
                  </a:lnTo>
                  <a:close/>
                  <a:moveTo>
                    <a:pt x="233" y="251"/>
                  </a:moveTo>
                  <a:cubicBezTo>
                    <a:pt x="178" y="307"/>
                    <a:pt x="178" y="307"/>
                    <a:pt x="178" y="307"/>
                  </a:cubicBezTo>
                  <a:cubicBezTo>
                    <a:pt x="61" y="307"/>
                    <a:pt x="61" y="307"/>
                    <a:pt x="61" y="307"/>
                  </a:cubicBezTo>
                  <a:cubicBezTo>
                    <a:pt x="5" y="251"/>
                    <a:pt x="5" y="251"/>
                    <a:pt x="5" y="251"/>
                  </a:cubicBezTo>
                  <a:cubicBezTo>
                    <a:pt x="5" y="61"/>
                    <a:pt x="5" y="61"/>
                    <a:pt x="5" y="61"/>
                  </a:cubicBezTo>
                  <a:cubicBezTo>
                    <a:pt x="61" y="5"/>
                    <a:pt x="61" y="5"/>
                    <a:pt x="61" y="5"/>
                  </a:cubicBezTo>
                  <a:cubicBezTo>
                    <a:pt x="178" y="5"/>
                    <a:pt x="178" y="5"/>
                    <a:pt x="178" y="5"/>
                  </a:cubicBezTo>
                  <a:cubicBezTo>
                    <a:pt x="233" y="60"/>
                    <a:pt x="233" y="60"/>
                    <a:pt x="233" y="60"/>
                  </a:cubicBezTo>
                  <a:lnTo>
                    <a:pt x="233" y="251"/>
                  </a:lnTo>
                  <a:close/>
                  <a:moveTo>
                    <a:pt x="89" y="75"/>
                  </a:moveTo>
                  <a:cubicBezTo>
                    <a:pt x="73" y="91"/>
                    <a:pt x="73" y="91"/>
                    <a:pt x="73" y="91"/>
                  </a:cubicBezTo>
                  <a:cubicBezTo>
                    <a:pt x="73" y="222"/>
                    <a:pt x="73" y="222"/>
                    <a:pt x="73" y="222"/>
                  </a:cubicBezTo>
                  <a:cubicBezTo>
                    <a:pt x="89" y="238"/>
                    <a:pt x="89" y="238"/>
                    <a:pt x="89" y="238"/>
                  </a:cubicBezTo>
                  <a:cubicBezTo>
                    <a:pt x="150" y="238"/>
                    <a:pt x="150" y="238"/>
                    <a:pt x="150" y="238"/>
                  </a:cubicBezTo>
                  <a:cubicBezTo>
                    <a:pt x="165" y="222"/>
                    <a:pt x="165" y="222"/>
                    <a:pt x="165" y="222"/>
                  </a:cubicBezTo>
                  <a:cubicBezTo>
                    <a:pt x="165" y="91"/>
                    <a:pt x="165" y="91"/>
                    <a:pt x="165" y="91"/>
                  </a:cubicBezTo>
                  <a:cubicBezTo>
                    <a:pt x="149" y="75"/>
                    <a:pt x="149" y="75"/>
                    <a:pt x="149" y="75"/>
                  </a:cubicBezTo>
                  <a:lnTo>
                    <a:pt x="89" y="75"/>
                  </a:lnTo>
                  <a:close/>
                  <a:moveTo>
                    <a:pt x="160" y="220"/>
                  </a:moveTo>
                  <a:cubicBezTo>
                    <a:pt x="147" y="233"/>
                    <a:pt x="147" y="233"/>
                    <a:pt x="147" y="233"/>
                  </a:cubicBezTo>
                  <a:cubicBezTo>
                    <a:pt x="91" y="233"/>
                    <a:pt x="91" y="233"/>
                    <a:pt x="91" y="233"/>
                  </a:cubicBezTo>
                  <a:cubicBezTo>
                    <a:pt x="79" y="220"/>
                    <a:pt x="79" y="220"/>
                    <a:pt x="79" y="220"/>
                  </a:cubicBezTo>
                  <a:cubicBezTo>
                    <a:pt x="79" y="93"/>
                    <a:pt x="79" y="93"/>
                    <a:pt x="79" y="93"/>
                  </a:cubicBezTo>
                  <a:cubicBezTo>
                    <a:pt x="92" y="80"/>
                    <a:pt x="92" y="80"/>
                    <a:pt x="92" y="80"/>
                  </a:cubicBezTo>
                  <a:cubicBezTo>
                    <a:pt x="147" y="80"/>
                    <a:pt x="147" y="80"/>
                    <a:pt x="147" y="80"/>
                  </a:cubicBezTo>
                  <a:cubicBezTo>
                    <a:pt x="160" y="93"/>
                    <a:pt x="160" y="93"/>
                    <a:pt x="160" y="93"/>
                  </a:cubicBezTo>
                  <a:lnTo>
                    <a:pt x="160" y="220"/>
                  </a:lnTo>
                  <a:close/>
                  <a:moveTo>
                    <a:pt x="318" y="169"/>
                  </a:moveTo>
                  <a:cubicBezTo>
                    <a:pt x="318" y="174"/>
                    <a:pt x="318" y="174"/>
                    <a:pt x="318" y="174"/>
                  </a:cubicBezTo>
                  <a:cubicBezTo>
                    <a:pt x="2178" y="174"/>
                    <a:pt x="2178" y="174"/>
                    <a:pt x="2178" y="174"/>
                  </a:cubicBezTo>
                  <a:cubicBezTo>
                    <a:pt x="2178" y="169"/>
                    <a:pt x="2178" y="169"/>
                    <a:pt x="2178" y="169"/>
                  </a:cubicBezTo>
                  <a:lnTo>
                    <a:pt x="318" y="169"/>
                  </a:lnTo>
                  <a:close/>
                  <a:moveTo>
                    <a:pt x="1628" y="109"/>
                  </a:moveTo>
                  <a:cubicBezTo>
                    <a:pt x="1616" y="107"/>
                    <a:pt x="1616" y="107"/>
                    <a:pt x="1616" y="107"/>
                  </a:cubicBezTo>
                  <a:cubicBezTo>
                    <a:pt x="1616" y="48"/>
                    <a:pt x="1616" y="48"/>
                    <a:pt x="1616" y="48"/>
                  </a:cubicBezTo>
                  <a:cubicBezTo>
                    <a:pt x="1628" y="46"/>
                    <a:pt x="1628" y="46"/>
                    <a:pt x="1628" y="46"/>
                  </a:cubicBezTo>
                  <a:cubicBezTo>
                    <a:pt x="1628" y="39"/>
                    <a:pt x="1628" y="39"/>
                    <a:pt x="1628" y="39"/>
                  </a:cubicBezTo>
                  <a:cubicBezTo>
                    <a:pt x="1587" y="39"/>
                    <a:pt x="1587" y="39"/>
                    <a:pt x="1587" y="39"/>
                  </a:cubicBezTo>
                  <a:cubicBezTo>
                    <a:pt x="1587" y="46"/>
                    <a:pt x="1587" y="46"/>
                    <a:pt x="1587" y="46"/>
                  </a:cubicBezTo>
                  <a:cubicBezTo>
                    <a:pt x="1599" y="48"/>
                    <a:pt x="1599" y="48"/>
                    <a:pt x="1599" y="48"/>
                  </a:cubicBezTo>
                  <a:cubicBezTo>
                    <a:pt x="1599" y="107"/>
                    <a:pt x="1599" y="107"/>
                    <a:pt x="1599" y="107"/>
                  </a:cubicBezTo>
                  <a:cubicBezTo>
                    <a:pt x="1587" y="109"/>
                    <a:pt x="1587" y="109"/>
                    <a:pt x="1587" y="109"/>
                  </a:cubicBezTo>
                  <a:cubicBezTo>
                    <a:pt x="1587" y="116"/>
                    <a:pt x="1587" y="116"/>
                    <a:pt x="1587" y="116"/>
                  </a:cubicBezTo>
                  <a:cubicBezTo>
                    <a:pt x="1628" y="116"/>
                    <a:pt x="1628" y="116"/>
                    <a:pt x="1628" y="116"/>
                  </a:cubicBezTo>
                  <a:lnTo>
                    <a:pt x="1628" y="109"/>
                  </a:lnTo>
                  <a:close/>
                  <a:moveTo>
                    <a:pt x="1526" y="109"/>
                  </a:moveTo>
                  <a:cubicBezTo>
                    <a:pt x="1515" y="107"/>
                    <a:pt x="1515" y="107"/>
                    <a:pt x="1515" y="107"/>
                  </a:cubicBezTo>
                  <a:cubicBezTo>
                    <a:pt x="1515" y="61"/>
                    <a:pt x="1515" y="61"/>
                    <a:pt x="1515" y="61"/>
                  </a:cubicBezTo>
                  <a:cubicBezTo>
                    <a:pt x="1553" y="116"/>
                    <a:pt x="1553" y="116"/>
                    <a:pt x="1553" y="116"/>
                  </a:cubicBezTo>
                  <a:cubicBezTo>
                    <a:pt x="1567" y="116"/>
                    <a:pt x="1567" y="116"/>
                    <a:pt x="1567" y="116"/>
                  </a:cubicBezTo>
                  <a:cubicBezTo>
                    <a:pt x="1567" y="48"/>
                    <a:pt x="1567" y="48"/>
                    <a:pt x="1567" y="48"/>
                  </a:cubicBezTo>
                  <a:cubicBezTo>
                    <a:pt x="1578" y="46"/>
                    <a:pt x="1578" y="46"/>
                    <a:pt x="1578" y="46"/>
                  </a:cubicBezTo>
                  <a:cubicBezTo>
                    <a:pt x="1578" y="39"/>
                    <a:pt x="1578" y="39"/>
                    <a:pt x="1578" y="39"/>
                  </a:cubicBezTo>
                  <a:cubicBezTo>
                    <a:pt x="1544" y="39"/>
                    <a:pt x="1544" y="39"/>
                    <a:pt x="1544" y="39"/>
                  </a:cubicBezTo>
                  <a:cubicBezTo>
                    <a:pt x="1544" y="46"/>
                    <a:pt x="1544" y="46"/>
                    <a:pt x="1544" y="46"/>
                  </a:cubicBezTo>
                  <a:cubicBezTo>
                    <a:pt x="1556" y="48"/>
                    <a:pt x="1556" y="48"/>
                    <a:pt x="1556" y="48"/>
                  </a:cubicBezTo>
                  <a:cubicBezTo>
                    <a:pt x="1556" y="91"/>
                    <a:pt x="1556" y="91"/>
                    <a:pt x="1556" y="91"/>
                  </a:cubicBezTo>
                  <a:cubicBezTo>
                    <a:pt x="1518" y="39"/>
                    <a:pt x="1518" y="39"/>
                    <a:pt x="1518" y="39"/>
                  </a:cubicBezTo>
                  <a:cubicBezTo>
                    <a:pt x="1492" y="39"/>
                    <a:pt x="1492" y="39"/>
                    <a:pt x="1492" y="39"/>
                  </a:cubicBezTo>
                  <a:cubicBezTo>
                    <a:pt x="1492" y="46"/>
                    <a:pt x="1492" y="46"/>
                    <a:pt x="1492" y="46"/>
                  </a:cubicBezTo>
                  <a:cubicBezTo>
                    <a:pt x="1503" y="48"/>
                    <a:pt x="1503" y="48"/>
                    <a:pt x="1503" y="48"/>
                  </a:cubicBezTo>
                  <a:cubicBezTo>
                    <a:pt x="1503" y="107"/>
                    <a:pt x="1503" y="107"/>
                    <a:pt x="1503" y="107"/>
                  </a:cubicBezTo>
                  <a:cubicBezTo>
                    <a:pt x="1492" y="109"/>
                    <a:pt x="1492" y="109"/>
                    <a:pt x="1492" y="109"/>
                  </a:cubicBezTo>
                  <a:cubicBezTo>
                    <a:pt x="1492" y="116"/>
                    <a:pt x="1492" y="116"/>
                    <a:pt x="1492" y="116"/>
                  </a:cubicBezTo>
                  <a:cubicBezTo>
                    <a:pt x="1526" y="116"/>
                    <a:pt x="1526" y="116"/>
                    <a:pt x="1526" y="116"/>
                  </a:cubicBezTo>
                  <a:lnTo>
                    <a:pt x="1526" y="109"/>
                  </a:lnTo>
                  <a:close/>
                  <a:moveTo>
                    <a:pt x="1400" y="76"/>
                  </a:moveTo>
                  <a:cubicBezTo>
                    <a:pt x="1400" y="86"/>
                    <a:pt x="1399" y="99"/>
                    <a:pt x="1407" y="107"/>
                  </a:cubicBezTo>
                  <a:cubicBezTo>
                    <a:pt x="1414" y="114"/>
                    <a:pt x="1424" y="117"/>
                    <a:pt x="1438" y="117"/>
                  </a:cubicBezTo>
                  <a:cubicBezTo>
                    <a:pt x="1451" y="117"/>
                    <a:pt x="1461" y="115"/>
                    <a:pt x="1466" y="109"/>
                  </a:cubicBezTo>
                  <a:cubicBezTo>
                    <a:pt x="1474" y="101"/>
                    <a:pt x="1475" y="94"/>
                    <a:pt x="1475" y="77"/>
                  </a:cubicBezTo>
                  <a:cubicBezTo>
                    <a:pt x="1475" y="27"/>
                    <a:pt x="1475" y="27"/>
                    <a:pt x="1475" y="27"/>
                  </a:cubicBezTo>
                  <a:cubicBezTo>
                    <a:pt x="1487" y="26"/>
                    <a:pt x="1487" y="26"/>
                    <a:pt x="1487" y="26"/>
                  </a:cubicBezTo>
                  <a:cubicBezTo>
                    <a:pt x="1487" y="18"/>
                    <a:pt x="1487" y="18"/>
                    <a:pt x="1487" y="18"/>
                  </a:cubicBezTo>
                  <a:cubicBezTo>
                    <a:pt x="1452" y="18"/>
                    <a:pt x="1452" y="18"/>
                    <a:pt x="1452" y="18"/>
                  </a:cubicBezTo>
                  <a:cubicBezTo>
                    <a:pt x="1452" y="26"/>
                    <a:pt x="1452" y="26"/>
                    <a:pt x="1452" y="26"/>
                  </a:cubicBezTo>
                  <a:cubicBezTo>
                    <a:pt x="1463" y="27"/>
                    <a:pt x="1463" y="27"/>
                    <a:pt x="1463" y="27"/>
                  </a:cubicBezTo>
                  <a:cubicBezTo>
                    <a:pt x="1463" y="84"/>
                    <a:pt x="1463" y="84"/>
                    <a:pt x="1463" y="84"/>
                  </a:cubicBezTo>
                  <a:cubicBezTo>
                    <a:pt x="1463" y="92"/>
                    <a:pt x="1461" y="97"/>
                    <a:pt x="1458" y="101"/>
                  </a:cubicBezTo>
                  <a:cubicBezTo>
                    <a:pt x="1454" y="105"/>
                    <a:pt x="1448" y="107"/>
                    <a:pt x="1441" y="107"/>
                  </a:cubicBezTo>
                  <a:cubicBezTo>
                    <a:pt x="1427" y="107"/>
                    <a:pt x="1418" y="100"/>
                    <a:pt x="1418" y="84"/>
                  </a:cubicBezTo>
                  <a:cubicBezTo>
                    <a:pt x="1418" y="27"/>
                    <a:pt x="1418" y="27"/>
                    <a:pt x="1418" y="27"/>
                  </a:cubicBezTo>
                  <a:cubicBezTo>
                    <a:pt x="1430" y="26"/>
                    <a:pt x="1430" y="26"/>
                    <a:pt x="1430" y="26"/>
                  </a:cubicBezTo>
                  <a:cubicBezTo>
                    <a:pt x="1430" y="18"/>
                    <a:pt x="1430" y="18"/>
                    <a:pt x="1430" y="18"/>
                  </a:cubicBezTo>
                  <a:cubicBezTo>
                    <a:pt x="1388" y="18"/>
                    <a:pt x="1388" y="18"/>
                    <a:pt x="1388" y="18"/>
                  </a:cubicBezTo>
                  <a:cubicBezTo>
                    <a:pt x="1388" y="26"/>
                    <a:pt x="1388" y="26"/>
                    <a:pt x="1388" y="26"/>
                  </a:cubicBezTo>
                  <a:cubicBezTo>
                    <a:pt x="1400" y="27"/>
                    <a:pt x="1400" y="27"/>
                    <a:pt x="1400" y="27"/>
                  </a:cubicBezTo>
                  <a:lnTo>
                    <a:pt x="1400" y="76"/>
                  </a:lnTo>
                  <a:close/>
                  <a:moveTo>
                    <a:pt x="1671" y="116"/>
                  </a:moveTo>
                  <a:cubicBezTo>
                    <a:pt x="1687" y="116"/>
                    <a:pt x="1687" y="116"/>
                    <a:pt x="1687" y="116"/>
                  </a:cubicBezTo>
                  <a:cubicBezTo>
                    <a:pt x="1713" y="48"/>
                    <a:pt x="1713" y="48"/>
                    <a:pt x="1713" y="48"/>
                  </a:cubicBezTo>
                  <a:cubicBezTo>
                    <a:pt x="1724" y="46"/>
                    <a:pt x="1724" y="46"/>
                    <a:pt x="1724" y="46"/>
                  </a:cubicBezTo>
                  <a:cubicBezTo>
                    <a:pt x="1724" y="39"/>
                    <a:pt x="1724" y="39"/>
                    <a:pt x="1724" y="39"/>
                  </a:cubicBezTo>
                  <a:cubicBezTo>
                    <a:pt x="1690" y="39"/>
                    <a:pt x="1690" y="39"/>
                    <a:pt x="1690" y="39"/>
                  </a:cubicBezTo>
                  <a:cubicBezTo>
                    <a:pt x="1690" y="46"/>
                    <a:pt x="1690" y="46"/>
                    <a:pt x="1690" y="46"/>
                  </a:cubicBezTo>
                  <a:cubicBezTo>
                    <a:pt x="1701" y="48"/>
                    <a:pt x="1701" y="48"/>
                    <a:pt x="1701" y="48"/>
                  </a:cubicBezTo>
                  <a:cubicBezTo>
                    <a:pt x="1682" y="100"/>
                    <a:pt x="1682" y="100"/>
                    <a:pt x="1682" y="100"/>
                  </a:cubicBezTo>
                  <a:cubicBezTo>
                    <a:pt x="1663" y="48"/>
                    <a:pt x="1663" y="48"/>
                    <a:pt x="1663" y="48"/>
                  </a:cubicBezTo>
                  <a:cubicBezTo>
                    <a:pt x="1674" y="46"/>
                    <a:pt x="1674" y="46"/>
                    <a:pt x="1674" y="46"/>
                  </a:cubicBezTo>
                  <a:cubicBezTo>
                    <a:pt x="1674" y="39"/>
                    <a:pt x="1674" y="39"/>
                    <a:pt x="1674" y="39"/>
                  </a:cubicBezTo>
                  <a:cubicBezTo>
                    <a:pt x="1634" y="39"/>
                    <a:pt x="1634" y="39"/>
                    <a:pt x="1634" y="39"/>
                  </a:cubicBezTo>
                  <a:cubicBezTo>
                    <a:pt x="1634" y="46"/>
                    <a:pt x="1634" y="46"/>
                    <a:pt x="1634" y="46"/>
                  </a:cubicBezTo>
                  <a:cubicBezTo>
                    <a:pt x="1645" y="48"/>
                    <a:pt x="1645" y="48"/>
                    <a:pt x="1645" y="48"/>
                  </a:cubicBezTo>
                  <a:lnTo>
                    <a:pt x="1671" y="116"/>
                  </a:lnTo>
                  <a:close/>
                  <a:moveTo>
                    <a:pt x="2003" y="109"/>
                  </a:moveTo>
                  <a:cubicBezTo>
                    <a:pt x="1992" y="107"/>
                    <a:pt x="1992" y="107"/>
                    <a:pt x="1992" y="107"/>
                  </a:cubicBezTo>
                  <a:cubicBezTo>
                    <a:pt x="1992" y="48"/>
                    <a:pt x="1992" y="48"/>
                    <a:pt x="1992" y="48"/>
                  </a:cubicBezTo>
                  <a:cubicBezTo>
                    <a:pt x="2003" y="46"/>
                    <a:pt x="2003" y="46"/>
                    <a:pt x="2003" y="46"/>
                  </a:cubicBezTo>
                  <a:cubicBezTo>
                    <a:pt x="2003" y="39"/>
                    <a:pt x="2003" y="39"/>
                    <a:pt x="2003" y="39"/>
                  </a:cubicBezTo>
                  <a:cubicBezTo>
                    <a:pt x="1963" y="39"/>
                    <a:pt x="1963" y="39"/>
                    <a:pt x="1963" y="39"/>
                  </a:cubicBezTo>
                  <a:cubicBezTo>
                    <a:pt x="1963" y="46"/>
                    <a:pt x="1963" y="46"/>
                    <a:pt x="1963" y="46"/>
                  </a:cubicBezTo>
                  <a:cubicBezTo>
                    <a:pt x="1974" y="48"/>
                    <a:pt x="1974" y="48"/>
                    <a:pt x="1974" y="48"/>
                  </a:cubicBezTo>
                  <a:cubicBezTo>
                    <a:pt x="1974" y="107"/>
                    <a:pt x="1974" y="107"/>
                    <a:pt x="1974" y="107"/>
                  </a:cubicBezTo>
                  <a:cubicBezTo>
                    <a:pt x="1963" y="109"/>
                    <a:pt x="1963" y="109"/>
                    <a:pt x="1963" y="109"/>
                  </a:cubicBezTo>
                  <a:cubicBezTo>
                    <a:pt x="1963" y="116"/>
                    <a:pt x="1963" y="116"/>
                    <a:pt x="1963" y="116"/>
                  </a:cubicBezTo>
                  <a:cubicBezTo>
                    <a:pt x="2003" y="116"/>
                    <a:pt x="2003" y="116"/>
                    <a:pt x="2003" y="116"/>
                  </a:cubicBezTo>
                  <a:lnTo>
                    <a:pt x="2003" y="109"/>
                  </a:lnTo>
                  <a:close/>
                  <a:moveTo>
                    <a:pt x="2021" y="49"/>
                  </a:moveTo>
                  <a:cubicBezTo>
                    <a:pt x="2037" y="49"/>
                    <a:pt x="2037" y="49"/>
                    <a:pt x="2037" y="49"/>
                  </a:cubicBezTo>
                  <a:cubicBezTo>
                    <a:pt x="2037" y="107"/>
                    <a:pt x="2037" y="107"/>
                    <a:pt x="2037" y="107"/>
                  </a:cubicBezTo>
                  <a:cubicBezTo>
                    <a:pt x="2026" y="109"/>
                    <a:pt x="2026" y="109"/>
                    <a:pt x="2026" y="109"/>
                  </a:cubicBezTo>
                  <a:cubicBezTo>
                    <a:pt x="2026" y="116"/>
                    <a:pt x="2026" y="116"/>
                    <a:pt x="2026" y="116"/>
                  </a:cubicBezTo>
                  <a:cubicBezTo>
                    <a:pt x="2066" y="116"/>
                    <a:pt x="2066" y="116"/>
                    <a:pt x="2066" y="116"/>
                  </a:cubicBezTo>
                  <a:cubicBezTo>
                    <a:pt x="2066" y="109"/>
                    <a:pt x="2066" y="109"/>
                    <a:pt x="2066" y="109"/>
                  </a:cubicBezTo>
                  <a:cubicBezTo>
                    <a:pt x="2055" y="107"/>
                    <a:pt x="2055" y="107"/>
                    <a:pt x="2055" y="107"/>
                  </a:cubicBezTo>
                  <a:cubicBezTo>
                    <a:pt x="2055" y="49"/>
                    <a:pt x="2055" y="49"/>
                    <a:pt x="2055" y="49"/>
                  </a:cubicBezTo>
                  <a:cubicBezTo>
                    <a:pt x="2072" y="49"/>
                    <a:pt x="2072" y="49"/>
                    <a:pt x="2072" y="49"/>
                  </a:cubicBezTo>
                  <a:cubicBezTo>
                    <a:pt x="2074" y="60"/>
                    <a:pt x="2074" y="60"/>
                    <a:pt x="2074" y="60"/>
                  </a:cubicBezTo>
                  <a:cubicBezTo>
                    <a:pt x="2081" y="60"/>
                    <a:pt x="2081" y="60"/>
                    <a:pt x="2081" y="60"/>
                  </a:cubicBezTo>
                  <a:cubicBezTo>
                    <a:pt x="2081" y="39"/>
                    <a:pt x="2081" y="39"/>
                    <a:pt x="2081" y="39"/>
                  </a:cubicBezTo>
                  <a:cubicBezTo>
                    <a:pt x="2011" y="39"/>
                    <a:pt x="2011" y="39"/>
                    <a:pt x="2011" y="39"/>
                  </a:cubicBezTo>
                  <a:cubicBezTo>
                    <a:pt x="2011" y="60"/>
                    <a:pt x="2011" y="60"/>
                    <a:pt x="2011" y="60"/>
                  </a:cubicBezTo>
                  <a:cubicBezTo>
                    <a:pt x="2019" y="60"/>
                    <a:pt x="2019" y="60"/>
                    <a:pt x="2019" y="60"/>
                  </a:cubicBezTo>
                  <a:lnTo>
                    <a:pt x="2021" y="49"/>
                  </a:lnTo>
                  <a:close/>
                  <a:moveTo>
                    <a:pt x="2122" y="82"/>
                  </a:moveTo>
                  <a:cubicBezTo>
                    <a:pt x="2122" y="107"/>
                    <a:pt x="2122" y="107"/>
                    <a:pt x="2122" y="107"/>
                  </a:cubicBezTo>
                  <a:cubicBezTo>
                    <a:pt x="2110" y="109"/>
                    <a:pt x="2110" y="109"/>
                    <a:pt x="2110" y="109"/>
                  </a:cubicBezTo>
                  <a:cubicBezTo>
                    <a:pt x="2110" y="116"/>
                    <a:pt x="2110" y="116"/>
                    <a:pt x="2110" y="116"/>
                  </a:cubicBezTo>
                  <a:cubicBezTo>
                    <a:pt x="2150" y="116"/>
                    <a:pt x="2150" y="116"/>
                    <a:pt x="2150" y="116"/>
                  </a:cubicBezTo>
                  <a:cubicBezTo>
                    <a:pt x="2150" y="109"/>
                    <a:pt x="2150" y="109"/>
                    <a:pt x="2150" y="109"/>
                  </a:cubicBezTo>
                  <a:cubicBezTo>
                    <a:pt x="2139" y="107"/>
                    <a:pt x="2139" y="107"/>
                    <a:pt x="2139" y="107"/>
                  </a:cubicBezTo>
                  <a:cubicBezTo>
                    <a:pt x="2139" y="82"/>
                    <a:pt x="2139" y="82"/>
                    <a:pt x="2139" y="82"/>
                  </a:cubicBezTo>
                  <a:cubicBezTo>
                    <a:pt x="2161" y="48"/>
                    <a:pt x="2161" y="48"/>
                    <a:pt x="2161" y="48"/>
                  </a:cubicBezTo>
                  <a:cubicBezTo>
                    <a:pt x="2172" y="46"/>
                    <a:pt x="2172" y="46"/>
                    <a:pt x="2172" y="46"/>
                  </a:cubicBezTo>
                  <a:cubicBezTo>
                    <a:pt x="2172" y="39"/>
                    <a:pt x="2172" y="39"/>
                    <a:pt x="2172" y="39"/>
                  </a:cubicBezTo>
                  <a:cubicBezTo>
                    <a:pt x="2138" y="39"/>
                    <a:pt x="2138" y="39"/>
                    <a:pt x="2138" y="39"/>
                  </a:cubicBezTo>
                  <a:cubicBezTo>
                    <a:pt x="2138" y="46"/>
                    <a:pt x="2138" y="46"/>
                    <a:pt x="2138" y="46"/>
                  </a:cubicBezTo>
                  <a:cubicBezTo>
                    <a:pt x="2149" y="48"/>
                    <a:pt x="2149" y="48"/>
                    <a:pt x="2149" y="48"/>
                  </a:cubicBezTo>
                  <a:cubicBezTo>
                    <a:pt x="2133" y="73"/>
                    <a:pt x="2133" y="73"/>
                    <a:pt x="2133" y="73"/>
                  </a:cubicBezTo>
                  <a:cubicBezTo>
                    <a:pt x="2118" y="48"/>
                    <a:pt x="2118" y="48"/>
                    <a:pt x="2118" y="48"/>
                  </a:cubicBezTo>
                  <a:cubicBezTo>
                    <a:pt x="2129" y="46"/>
                    <a:pt x="2129" y="46"/>
                    <a:pt x="2129" y="46"/>
                  </a:cubicBezTo>
                  <a:cubicBezTo>
                    <a:pt x="2129" y="39"/>
                    <a:pt x="2129" y="39"/>
                    <a:pt x="2129" y="39"/>
                  </a:cubicBezTo>
                  <a:cubicBezTo>
                    <a:pt x="2088" y="39"/>
                    <a:pt x="2088" y="39"/>
                    <a:pt x="2088" y="39"/>
                  </a:cubicBezTo>
                  <a:cubicBezTo>
                    <a:pt x="2088" y="46"/>
                    <a:pt x="2088" y="46"/>
                    <a:pt x="2088" y="46"/>
                  </a:cubicBezTo>
                  <a:cubicBezTo>
                    <a:pt x="2099" y="48"/>
                    <a:pt x="2099" y="48"/>
                    <a:pt x="2099" y="48"/>
                  </a:cubicBezTo>
                  <a:lnTo>
                    <a:pt x="2122" y="82"/>
                  </a:lnTo>
                  <a:close/>
                  <a:moveTo>
                    <a:pt x="1953" y="94"/>
                  </a:moveTo>
                  <a:cubicBezTo>
                    <a:pt x="1953" y="63"/>
                    <a:pt x="1913" y="75"/>
                    <a:pt x="1913" y="58"/>
                  </a:cubicBezTo>
                  <a:cubicBezTo>
                    <a:pt x="1913" y="50"/>
                    <a:pt x="1919" y="48"/>
                    <a:pt x="1926" y="48"/>
                  </a:cubicBezTo>
                  <a:cubicBezTo>
                    <a:pt x="1933" y="48"/>
                    <a:pt x="1939" y="49"/>
                    <a:pt x="1939" y="49"/>
                  </a:cubicBezTo>
                  <a:cubicBezTo>
                    <a:pt x="1941" y="61"/>
                    <a:pt x="1941" y="61"/>
                    <a:pt x="1941" y="61"/>
                  </a:cubicBezTo>
                  <a:cubicBezTo>
                    <a:pt x="1949" y="61"/>
                    <a:pt x="1949" y="61"/>
                    <a:pt x="1949" y="61"/>
                  </a:cubicBezTo>
                  <a:cubicBezTo>
                    <a:pt x="1949" y="42"/>
                    <a:pt x="1949" y="42"/>
                    <a:pt x="1949" y="42"/>
                  </a:cubicBezTo>
                  <a:cubicBezTo>
                    <a:pt x="1941" y="40"/>
                    <a:pt x="1933" y="38"/>
                    <a:pt x="1924" y="38"/>
                  </a:cubicBezTo>
                  <a:cubicBezTo>
                    <a:pt x="1905" y="38"/>
                    <a:pt x="1896" y="46"/>
                    <a:pt x="1896" y="60"/>
                  </a:cubicBezTo>
                  <a:cubicBezTo>
                    <a:pt x="1896" y="79"/>
                    <a:pt x="1914" y="81"/>
                    <a:pt x="1928" y="86"/>
                  </a:cubicBezTo>
                  <a:cubicBezTo>
                    <a:pt x="1933" y="87"/>
                    <a:pt x="1936" y="89"/>
                    <a:pt x="1936" y="95"/>
                  </a:cubicBezTo>
                  <a:cubicBezTo>
                    <a:pt x="1936" y="104"/>
                    <a:pt x="1929" y="107"/>
                    <a:pt x="1920" y="107"/>
                  </a:cubicBezTo>
                  <a:cubicBezTo>
                    <a:pt x="1911" y="107"/>
                    <a:pt x="1905" y="105"/>
                    <a:pt x="1905" y="105"/>
                  </a:cubicBezTo>
                  <a:cubicBezTo>
                    <a:pt x="1903" y="92"/>
                    <a:pt x="1903" y="92"/>
                    <a:pt x="1903" y="92"/>
                  </a:cubicBezTo>
                  <a:cubicBezTo>
                    <a:pt x="1896" y="92"/>
                    <a:pt x="1896" y="92"/>
                    <a:pt x="1896" y="92"/>
                  </a:cubicBezTo>
                  <a:cubicBezTo>
                    <a:pt x="1896" y="112"/>
                    <a:pt x="1896" y="112"/>
                    <a:pt x="1896" y="112"/>
                  </a:cubicBezTo>
                  <a:cubicBezTo>
                    <a:pt x="1896" y="112"/>
                    <a:pt x="1908" y="117"/>
                    <a:pt x="1922" y="117"/>
                  </a:cubicBezTo>
                  <a:cubicBezTo>
                    <a:pt x="1942" y="117"/>
                    <a:pt x="1953" y="109"/>
                    <a:pt x="1953" y="94"/>
                  </a:cubicBezTo>
                  <a:close/>
                  <a:moveTo>
                    <a:pt x="1847" y="109"/>
                  </a:moveTo>
                  <a:cubicBezTo>
                    <a:pt x="1836" y="107"/>
                    <a:pt x="1836" y="107"/>
                    <a:pt x="1836" y="107"/>
                  </a:cubicBezTo>
                  <a:cubicBezTo>
                    <a:pt x="1836" y="81"/>
                    <a:pt x="1836" y="81"/>
                    <a:pt x="1836" y="81"/>
                  </a:cubicBezTo>
                  <a:cubicBezTo>
                    <a:pt x="1838" y="81"/>
                    <a:pt x="1838" y="81"/>
                    <a:pt x="1838" y="81"/>
                  </a:cubicBezTo>
                  <a:cubicBezTo>
                    <a:pt x="1848" y="81"/>
                    <a:pt x="1851" y="86"/>
                    <a:pt x="1855" y="98"/>
                  </a:cubicBezTo>
                  <a:cubicBezTo>
                    <a:pt x="1863" y="116"/>
                    <a:pt x="1863" y="116"/>
                    <a:pt x="1863" y="116"/>
                  </a:cubicBezTo>
                  <a:cubicBezTo>
                    <a:pt x="1887" y="116"/>
                    <a:pt x="1887" y="116"/>
                    <a:pt x="1887" y="116"/>
                  </a:cubicBezTo>
                  <a:cubicBezTo>
                    <a:pt x="1887" y="109"/>
                    <a:pt x="1887" y="109"/>
                    <a:pt x="1887" y="109"/>
                  </a:cubicBezTo>
                  <a:cubicBezTo>
                    <a:pt x="1876" y="107"/>
                    <a:pt x="1876" y="107"/>
                    <a:pt x="1876" y="107"/>
                  </a:cubicBezTo>
                  <a:cubicBezTo>
                    <a:pt x="1873" y="99"/>
                    <a:pt x="1868" y="84"/>
                    <a:pt x="1861" y="79"/>
                  </a:cubicBezTo>
                  <a:cubicBezTo>
                    <a:pt x="1869" y="76"/>
                    <a:pt x="1875" y="68"/>
                    <a:pt x="1875" y="59"/>
                  </a:cubicBezTo>
                  <a:cubicBezTo>
                    <a:pt x="1875" y="54"/>
                    <a:pt x="1873" y="49"/>
                    <a:pt x="1869" y="45"/>
                  </a:cubicBezTo>
                  <a:cubicBezTo>
                    <a:pt x="1863" y="40"/>
                    <a:pt x="1854" y="39"/>
                    <a:pt x="1846" y="39"/>
                  </a:cubicBezTo>
                  <a:cubicBezTo>
                    <a:pt x="1807" y="39"/>
                    <a:pt x="1807" y="39"/>
                    <a:pt x="1807" y="39"/>
                  </a:cubicBezTo>
                  <a:cubicBezTo>
                    <a:pt x="1807" y="46"/>
                    <a:pt x="1807" y="46"/>
                    <a:pt x="1807" y="46"/>
                  </a:cubicBezTo>
                  <a:cubicBezTo>
                    <a:pt x="1819" y="48"/>
                    <a:pt x="1819" y="48"/>
                    <a:pt x="1819" y="48"/>
                  </a:cubicBezTo>
                  <a:cubicBezTo>
                    <a:pt x="1819" y="107"/>
                    <a:pt x="1819" y="107"/>
                    <a:pt x="1819" y="107"/>
                  </a:cubicBezTo>
                  <a:cubicBezTo>
                    <a:pt x="1807" y="109"/>
                    <a:pt x="1807" y="109"/>
                    <a:pt x="1807" y="109"/>
                  </a:cubicBezTo>
                  <a:cubicBezTo>
                    <a:pt x="1807" y="116"/>
                    <a:pt x="1807" y="116"/>
                    <a:pt x="1807" y="116"/>
                  </a:cubicBezTo>
                  <a:cubicBezTo>
                    <a:pt x="1847" y="116"/>
                    <a:pt x="1847" y="116"/>
                    <a:pt x="1847" y="116"/>
                  </a:cubicBezTo>
                  <a:lnTo>
                    <a:pt x="1847" y="109"/>
                  </a:lnTo>
                  <a:close/>
                  <a:moveTo>
                    <a:pt x="1836" y="48"/>
                  </a:moveTo>
                  <a:cubicBezTo>
                    <a:pt x="1841" y="48"/>
                    <a:pt x="1841" y="48"/>
                    <a:pt x="1841" y="48"/>
                  </a:cubicBezTo>
                  <a:cubicBezTo>
                    <a:pt x="1845" y="48"/>
                    <a:pt x="1852" y="48"/>
                    <a:pt x="1854" y="51"/>
                  </a:cubicBezTo>
                  <a:cubicBezTo>
                    <a:pt x="1857" y="53"/>
                    <a:pt x="1858" y="57"/>
                    <a:pt x="1858" y="60"/>
                  </a:cubicBezTo>
                  <a:cubicBezTo>
                    <a:pt x="1858" y="63"/>
                    <a:pt x="1857" y="66"/>
                    <a:pt x="1855" y="69"/>
                  </a:cubicBezTo>
                  <a:cubicBezTo>
                    <a:pt x="1851" y="73"/>
                    <a:pt x="1844" y="73"/>
                    <a:pt x="1839" y="73"/>
                  </a:cubicBezTo>
                  <a:cubicBezTo>
                    <a:pt x="1836" y="73"/>
                    <a:pt x="1836" y="73"/>
                    <a:pt x="1836" y="73"/>
                  </a:cubicBezTo>
                  <a:lnTo>
                    <a:pt x="1836" y="48"/>
                  </a:lnTo>
                  <a:close/>
                  <a:moveTo>
                    <a:pt x="1796" y="95"/>
                  </a:moveTo>
                  <a:cubicBezTo>
                    <a:pt x="1788" y="95"/>
                    <a:pt x="1788" y="95"/>
                    <a:pt x="1788" y="95"/>
                  </a:cubicBezTo>
                  <a:cubicBezTo>
                    <a:pt x="1787" y="106"/>
                    <a:pt x="1787" y="106"/>
                    <a:pt x="1787" y="106"/>
                  </a:cubicBezTo>
                  <a:cubicBezTo>
                    <a:pt x="1759" y="106"/>
                    <a:pt x="1759" y="106"/>
                    <a:pt x="1759" y="106"/>
                  </a:cubicBezTo>
                  <a:cubicBezTo>
                    <a:pt x="1759" y="80"/>
                    <a:pt x="1759" y="80"/>
                    <a:pt x="1759" y="80"/>
                  </a:cubicBezTo>
                  <a:cubicBezTo>
                    <a:pt x="1776" y="80"/>
                    <a:pt x="1776" y="80"/>
                    <a:pt x="1776" y="80"/>
                  </a:cubicBezTo>
                  <a:cubicBezTo>
                    <a:pt x="1778" y="90"/>
                    <a:pt x="1778" y="90"/>
                    <a:pt x="1778" y="90"/>
                  </a:cubicBezTo>
                  <a:cubicBezTo>
                    <a:pt x="1784" y="90"/>
                    <a:pt x="1784" y="90"/>
                    <a:pt x="1784" y="90"/>
                  </a:cubicBezTo>
                  <a:cubicBezTo>
                    <a:pt x="1784" y="61"/>
                    <a:pt x="1784" y="61"/>
                    <a:pt x="1784" y="61"/>
                  </a:cubicBezTo>
                  <a:cubicBezTo>
                    <a:pt x="1778" y="61"/>
                    <a:pt x="1778" y="61"/>
                    <a:pt x="1778" y="61"/>
                  </a:cubicBezTo>
                  <a:cubicBezTo>
                    <a:pt x="1776" y="71"/>
                    <a:pt x="1776" y="71"/>
                    <a:pt x="1776" y="71"/>
                  </a:cubicBezTo>
                  <a:cubicBezTo>
                    <a:pt x="1759" y="71"/>
                    <a:pt x="1759" y="71"/>
                    <a:pt x="1759" y="71"/>
                  </a:cubicBezTo>
                  <a:cubicBezTo>
                    <a:pt x="1759" y="49"/>
                    <a:pt x="1759" y="49"/>
                    <a:pt x="1759" y="49"/>
                  </a:cubicBezTo>
                  <a:cubicBezTo>
                    <a:pt x="1787" y="49"/>
                    <a:pt x="1787" y="49"/>
                    <a:pt x="1787" y="49"/>
                  </a:cubicBezTo>
                  <a:cubicBezTo>
                    <a:pt x="1788" y="59"/>
                    <a:pt x="1788" y="59"/>
                    <a:pt x="1788" y="59"/>
                  </a:cubicBezTo>
                  <a:cubicBezTo>
                    <a:pt x="1796" y="59"/>
                    <a:pt x="1796" y="59"/>
                    <a:pt x="1796" y="59"/>
                  </a:cubicBezTo>
                  <a:cubicBezTo>
                    <a:pt x="1796" y="39"/>
                    <a:pt x="1796" y="39"/>
                    <a:pt x="1796" y="39"/>
                  </a:cubicBezTo>
                  <a:cubicBezTo>
                    <a:pt x="1730" y="39"/>
                    <a:pt x="1730" y="39"/>
                    <a:pt x="1730" y="39"/>
                  </a:cubicBezTo>
                  <a:cubicBezTo>
                    <a:pt x="1730" y="46"/>
                    <a:pt x="1730" y="46"/>
                    <a:pt x="1730" y="46"/>
                  </a:cubicBezTo>
                  <a:cubicBezTo>
                    <a:pt x="1741" y="48"/>
                    <a:pt x="1741" y="48"/>
                    <a:pt x="1741" y="48"/>
                  </a:cubicBezTo>
                  <a:cubicBezTo>
                    <a:pt x="1741" y="107"/>
                    <a:pt x="1741" y="107"/>
                    <a:pt x="1741" y="107"/>
                  </a:cubicBezTo>
                  <a:cubicBezTo>
                    <a:pt x="1730" y="109"/>
                    <a:pt x="1730" y="109"/>
                    <a:pt x="1730" y="109"/>
                  </a:cubicBezTo>
                  <a:cubicBezTo>
                    <a:pt x="1730" y="116"/>
                    <a:pt x="1730" y="116"/>
                    <a:pt x="1730" y="116"/>
                  </a:cubicBezTo>
                  <a:cubicBezTo>
                    <a:pt x="1796" y="116"/>
                    <a:pt x="1796" y="116"/>
                    <a:pt x="1796" y="116"/>
                  </a:cubicBezTo>
                  <a:lnTo>
                    <a:pt x="1796" y="95"/>
                  </a:lnTo>
                  <a:close/>
                  <a:moveTo>
                    <a:pt x="1342" y="95"/>
                  </a:moveTo>
                  <a:cubicBezTo>
                    <a:pt x="1335" y="95"/>
                    <a:pt x="1335" y="95"/>
                    <a:pt x="1335" y="95"/>
                  </a:cubicBezTo>
                  <a:cubicBezTo>
                    <a:pt x="1333" y="106"/>
                    <a:pt x="1333" y="106"/>
                    <a:pt x="1333" y="106"/>
                  </a:cubicBezTo>
                  <a:cubicBezTo>
                    <a:pt x="1305" y="106"/>
                    <a:pt x="1305" y="106"/>
                    <a:pt x="1305" y="106"/>
                  </a:cubicBezTo>
                  <a:cubicBezTo>
                    <a:pt x="1305" y="80"/>
                    <a:pt x="1305" y="80"/>
                    <a:pt x="1305" y="80"/>
                  </a:cubicBezTo>
                  <a:cubicBezTo>
                    <a:pt x="1323" y="80"/>
                    <a:pt x="1323" y="80"/>
                    <a:pt x="1323" y="80"/>
                  </a:cubicBezTo>
                  <a:cubicBezTo>
                    <a:pt x="1325" y="90"/>
                    <a:pt x="1325" y="90"/>
                    <a:pt x="1325" y="90"/>
                  </a:cubicBezTo>
                  <a:cubicBezTo>
                    <a:pt x="1331" y="90"/>
                    <a:pt x="1331" y="90"/>
                    <a:pt x="1331" y="90"/>
                  </a:cubicBezTo>
                  <a:cubicBezTo>
                    <a:pt x="1331" y="61"/>
                    <a:pt x="1331" y="61"/>
                    <a:pt x="1331" y="61"/>
                  </a:cubicBezTo>
                  <a:cubicBezTo>
                    <a:pt x="1325" y="61"/>
                    <a:pt x="1325" y="61"/>
                    <a:pt x="1325" y="61"/>
                  </a:cubicBezTo>
                  <a:cubicBezTo>
                    <a:pt x="1323" y="71"/>
                    <a:pt x="1323" y="71"/>
                    <a:pt x="1323" y="71"/>
                  </a:cubicBezTo>
                  <a:cubicBezTo>
                    <a:pt x="1305" y="71"/>
                    <a:pt x="1305" y="71"/>
                    <a:pt x="1305" y="71"/>
                  </a:cubicBezTo>
                  <a:cubicBezTo>
                    <a:pt x="1305" y="49"/>
                    <a:pt x="1305" y="49"/>
                    <a:pt x="1305" y="49"/>
                  </a:cubicBezTo>
                  <a:cubicBezTo>
                    <a:pt x="1333" y="49"/>
                    <a:pt x="1333" y="49"/>
                    <a:pt x="1333" y="49"/>
                  </a:cubicBezTo>
                  <a:cubicBezTo>
                    <a:pt x="1335" y="59"/>
                    <a:pt x="1335" y="59"/>
                    <a:pt x="1335" y="59"/>
                  </a:cubicBezTo>
                  <a:cubicBezTo>
                    <a:pt x="1342" y="59"/>
                    <a:pt x="1342" y="59"/>
                    <a:pt x="1342" y="59"/>
                  </a:cubicBezTo>
                  <a:cubicBezTo>
                    <a:pt x="1342" y="39"/>
                    <a:pt x="1342" y="39"/>
                    <a:pt x="1342" y="39"/>
                  </a:cubicBezTo>
                  <a:cubicBezTo>
                    <a:pt x="1277" y="39"/>
                    <a:pt x="1277" y="39"/>
                    <a:pt x="1277" y="39"/>
                  </a:cubicBezTo>
                  <a:cubicBezTo>
                    <a:pt x="1277" y="46"/>
                    <a:pt x="1277" y="46"/>
                    <a:pt x="1277" y="46"/>
                  </a:cubicBezTo>
                  <a:cubicBezTo>
                    <a:pt x="1288" y="48"/>
                    <a:pt x="1288" y="48"/>
                    <a:pt x="1288" y="48"/>
                  </a:cubicBezTo>
                  <a:cubicBezTo>
                    <a:pt x="1288" y="107"/>
                    <a:pt x="1288" y="107"/>
                    <a:pt x="1288" y="107"/>
                  </a:cubicBezTo>
                  <a:cubicBezTo>
                    <a:pt x="1277" y="109"/>
                    <a:pt x="1277" y="109"/>
                    <a:pt x="1277" y="109"/>
                  </a:cubicBezTo>
                  <a:cubicBezTo>
                    <a:pt x="1277" y="116"/>
                    <a:pt x="1277" y="116"/>
                    <a:pt x="1277" y="116"/>
                  </a:cubicBezTo>
                  <a:cubicBezTo>
                    <a:pt x="1342" y="116"/>
                    <a:pt x="1342" y="116"/>
                    <a:pt x="1342" y="116"/>
                  </a:cubicBezTo>
                  <a:lnTo>
                    <a:pt x="1342" y="95"/>
                  </a:lnTo>
                  <a:close/>
                  <a:moveTo>
                    <a:pt x="566" y="95"/>
                  </a:moveTo>
                  <a:cubicBezTo>
                    <a:pt x="559" y="95"/>
                    <a:pt x="559" y="95"/>
                    <a:pt x="559" y="95"/>
                  </a:cubicBezTo>
                  <a:cubicBezTo>
                    <a:pt x="557" y="106"/>
                    <a:pt x="557" y="106"/>
                    <a:pt x="557" y="106"/>
                  </a:cubicBezTo>
                  <a:cubicBezTo>
                    <a:pt x="529" y="106"/>
                    <a:pt x="529" y="106"/>
                    <a:pt x="529" y="106"/>
                  </a:cubicBezTo>
                  <a:cubicBezTo>
                    <a:pt x="529" y="80"/>
                    <a:pt x="529" y="80"/>
                    <a:pt x="529" y="80"/>
                  </a:cubicBezTo>
                  <a:cubicBezTo>
                    <a:pt x="546" y="80"/>
                    <a:pt x="546" y="80"/>
                    <a:pt x="546" y="80"/>
                  </a:cubicBezTo>
                  <a:cubicBezTo>
                    <a:pt x="548" y="90"/>
                    <a:pt x="548" y="90"/>
                    <a:pt x="548" y="90"/>
                  </a:cubicBezTo>
                  <a:cubicBezTo>
                    <a:pt x="555" y="90"/>
                    <a:pt x="555" y="90"/>
                    <a:pt x="555" y="90"/>
                  </a:cubicBezTo>
                  <a:cubicBezTo>
                    <a:pt x="555" y="61"/>
                    <a:pt x="555" y="61"/>
                    <a:pt x="555" y="61"/>
                  </a:cubicBezTo>
                  <a:cubicBezTo>
                    <a:pt x="548" y="61"/>
                    <a:pt x="548" y="61"/>
                    <a:pt x="548" y="61"/>
                  </a:cubicBezTo>
                  <a:cubicBezTo>
                    <a:pt x="546" y="71"/>
                    <a:pt x="546" y="71"/>
                    <a:pt x="546" y="71"/>
                  </a:cubicBezTo>
                  <a:cubicBezTo>
                    <a:pt x="529" y="71"/>
                    <a:pt x="529" y="71"/>
                    <a:pt x="529" y="71"/>
                  </a:cubicBezTo>
                  <a:cubicBezTo>
                    <a:pt x="529" y="49"/>
                    <a:pt x="529" y="49"/>
                    <a:pt x="529" y="49"/>
                  </a:cubicBezTo>
                  <a:cubicBezTo>
                    <a:pt x="557" y="49"/>
                    <a:pt x="557" y="49"/>
                    <a:pt x="557" y="49"/>
                  </a:cubicBezTo>
                  <a:cubicBezTo>
                    <a:pt x="559" y="59"/>
                    <a:pt x="559" y="59"/>
                    <a:pt x="559" y="59"/>
                  </a:cubicBezTo>
                  <a:cubicBezTo>
                    <a:pt x="566" y="59"/>
                    <a:pt x="566" y="59"/>
                    <a:pt x="566" y="59"/>
                  </a:cubicBezTo>
                  <a:cubicBezTo>
                    <a:pt x="566" y="39"/>
                    <a:pt x="566" y="39"/>
                    <a:pt x="566" y="39"/>
                  </a:cubicBezTo>
                  <a:cubicBezTo>
                    <a:pt x="500" y="39"/>
                    <a:pt x="500" y="39"/>
                    <a:pt x="500" y="39"/>
                  </a:cubicBezTo>
                  <a:cubicBezTo>
                    <a:pt x="500" y="46"/>
                    <a:pt x="500" y="46"/>
                    <a:pt x="500" y="46"/>
                  </a:cubicBezTo>
                  <a:cubicBezTo>
                    <a:pt x="511" y="48"/>
                    <a:pt x="511" y="48"/>
                    <a:pt x="511" y="48"/>
                  </a:cubicBezTo>
                  <a:cubicBezTo>
                    <a:pt x="511" y="107"/>
                    <a:pt x="511" y="107"/>
                    <a:pt x="511" y="107"/>
                  </a:cubicBezTo>
                  <a:cubicBezTo>
                    <a:pt x="500" y="109"/>
                    <a:pt x="500" y="109"/>
                    <a:pt x="500" y="109"/>
                  </a:cubicBezTo>
                  <a:cubicBezTo>
                    <a:pt x="500" y="116"/>
                    <a:pt x="500" y="116"/>
                    <a:pt x="500" y="116"/>
                  </a:cubicBezTo>
                  <a:cubicBezTo>
                    <a:pt x="566" y="116"/>
                    <a:pt x="566" y="116"/>
                    <a:pt x="566" y="116"/>
                  </a:cubicBezTo>
                  <a:lnTo>
                    <a:pt x="566" y="95"/>
                  </a:lnTo>
                  <a:close/>
                  <a:moveTo>
                    <a:pt x="659" y="117"/>
                  </a:moveTo>
                  <a:cubicBezTo>
                    <a:pt x="689" y="117"/>
                    <a:pt x="702" y="100"/>
                    <a:pt x="702" y="67"/>
                  </a:cubicBezTo>
                  <a:cubicBezTo>
                    <a:pt x="702" y="34"/>
                    <a:pt x="689" y="16"/>
                    <a:pt x="659" y="16"/>
                  </a:cubicBezTo>
                  <a:cubicBezTo>
                    <a:pt x="629" y="16"/>
                    <a:pt x="615" y="34"/>
                    <a:pt x="615" y="67"/>
                  </a:cubicBezTo>
                  <a:cubicBezTo>
                    <a:pt x="615" y="99"/>
                    <a:pt x="628" y="117"/>
                    <a:pt x="659" y="117"/>
                  </a:cubicBezTo>
                  <a:close/>
                  <a:moveTo>
                    <a:pt x="659" y="27"/>
                  </a:moveTo>
                  <a:cubicBezTo>
                    <a:pt x="675" y="27"/>
                    <a:pt x="683" y="40"/>
                    <a:pt x="683" y="67"/>
                  </a:cubicBezTo>
                  <a:cubicBezTo>
                    <a:pt x="683" y="94"/>
                    <a:pt x="675" y="107"/>
                    <a:pt x="659" y="107"/>
                  </a:cubicBezTo>
                  <a:cubicBezTo>
                    <a:pt x="642" y="107"/>
                    <a:pt x="634" y="94"/>
                    <a:pt x="634" y="67"/>
                  </a:cubicBezTo>
                  <a:cubicBezTo>
                    <a:pt x="634" y="40"/>
                    <a:pt x="643" y="27"/>
                    <a:pt x="659" y="27"/>
                  </a:cubicBezTo>
                  <a:close/>
                  <a:moveTo>
                    <a:pt x="327" y="28"/>
                  </a:moveTo>
                  <a:cubicBezTo>
                    <a:pt x="349" y="28"/>
                    <a:pt x="349" y="28"/>
                    <a:pt x="349" y="28"/>
                  </a:cubicBezTo>
                  <a:cubicBezTo>
                    <a:pt x="349" y="106"/>
                    <a:pt x="349" y="106"/>
                    <a:pt x="349" y="106"/>
                  </a:cubicBezTo>
                  <a:cubicBezTo>
                    <a:pt x="337" y="108"/>
                    <a:pt x="337" y="108"/>
                    <a:pt x="337" y="108"/>
                  </a:cubicBezTo>
                  <a:cubicBezTo>
                    <a:pt x="337" y="116"/>
                    <a:pt x="337" y="116"/>
                    <a:pt x="337" y="116"/>
                  </a:cubicBezTo>
                  <a:cubicBezTo>
                    <a:pt x="379" y="116"/>
                    <a:pt x="379" y="116"/>
                    <a:pt x="379" y="116"/>
                  </a:cubicBezTo>
                  <a:cubicBezTo>
                    <a:pt x="379" y="108"/>
                    <a:pt x="379" y="108"/>
                    <a:pt x="379" y="108"/>
                  </a:cubicBezTo>
                  <a:cubicBezTo>
                    <a:pt x="367" y="106"/>
                    <a:pt x="367" y="106"/>
                    <a:pt x="367" y="106"/>
                  </a:cubicBezTo>
                  <a:cubicBezTo>
                    <a:pt x="367" y="28"/>
                    <a:pt x="367" y="28"/>
                    <a:pt x="367" y="28"/>
                  </a:cubicBezTo>
                  <a:cubicBezTo>
                    <a:pt x="390" y="28"/>
                    <a:pt x="390" y="28"/>
                    <a:pt x="390" y="28"/>
                  </a:cubicBezTo>
                  <a:cubicBezTo>
                    <a:pt x="391" y="40"/>
                    <a:pt x="391" y="40"/>
                    <a:pt x="391" y="40"/>
                  </a:cubicBezTo>
                  <a:cubicBezTo>
                    <a:pt x="399" y="40"/>
                    <a:pt x="399" y="40"/>
                    <a:pt x="399" y="40"/>
                  </a:cubicBezTo>
                  <a:cubicBezTo>
                    <a:pt x="399" y="18"/>
                    <a:pt x="399" y="18"/>
                    <a:pt x="399" y="18"/>
                  </a:cubicBezTo>
                  <a:cubicBezTo>
                    <a:pt x="317" y="18"/>
                    <a:pt x="317" y="18"/>
                    <a:pt x="317" y="18"/>
                  </a:cubicBezTo>
                  <a:cubicBezTo>
                    <a:pt x="317" y="40"/>
                    <a:pt x="317" y="40"/>
                    <a:pt x="317" y="40"/>
                  </a:cubicBezTo>
                  <a:cubicBezTo>
                    <a:pt x="325" y="40"/>
                    <a:pt x="325" y="40"/>
                    <a:pt x="325" y="40"/>
                  </a:cubicBezTo>
                  <a:lnTo>
                    <a:pt x="327" y="28"/>
                  </a:lnTo>
                  <a:close/>
                  <a:moveTo>
                    <a:pt x="750" y="109"/>
                  </a:moveTo>
                  <a:cubicBezTo>
                    <a:pt x="739" y="107"/>
                    <a:pt x="739" y="107"/>
                    <a:pt x="739" y="107"/>
                  </a:cubicBezTo>
                  <a:cubicBezTo>
                    <a:pt x="739" y="80"/>
                    <a:pt x="739" y="80"/>
                    <a:pt x="739" y="80"/>
                  </a:cubicBezTo>
                  <a:cubicBezTo>
                    <a:pt x="768" y="80"/>
                    <a:pt x="768" y="80"/>
                    <a:pt x="768" y="80"/>
                  </a:cubicBezTo>
                  <a:cubicBezTo>
                    <a:pt x="768" y="107"/>
                    <a:pt x="768" y="107"/>
                    <a:pt x="768" y="107"/>
                  </a:cubicBezTo>
                  <a:cubicBezTo>
                    <a:pt x="757" y="109"/>
                    <a:pt x="757" y="109"/>
                    <a:pt x="757" y="109"/>
                  </a:cubicBezTo>
                  <a:cubicBezTo>
                    <a:pt x="757" y="116"/>
                    <a:pt x="757" y="116"/>
                    <a:pt x="757" y="116"/>
                  </a:cubicBezTo>
                  <a:cubicBezTo>
                    <a:pt x="797" y="116"/>
                    <a:pt x="797" y="116"/>
                    <a:pt x="797" y="116"/>
                  </a:cubicBezTo>
                  <a:cubicBezTo>
                    <a:pt x="797" y="109"/>
                    <a:pt x="797" y="109"/>
                    <a:pt x="797" y="109"/>
                  </a:cubicBezTo>
                  <a:cubicBezTo>
                    <a:pt x="786" y="107"/>
                    <a:pt x="786" y="107"/>
                    <a:pt x="786" y="107"/>
                  </a:cubicBezTo>
                  <a:cubicBezTo>
                    <a:pt x="786" y="48"/>
                    <a:pt x="786" y="48"/>
                    <a:pt x="786" y="48"/>
                  </a:cubicBezTo>
                  <a:cubicBezTo>
                    <a:pt x="797" y="46"/>
                    <a:pt x="797" y="46"/>
                    <a:pt x="797" y="46"/>
                  </a:cubicBezTo>
                  <a:cubicBezTo>
                    <a:pt x="797" y="39"/>
                    <a:pt x="797" y="39"/>
                    <a:pt x="797" y="39"/>
                  </a:cubicBezTo>
                  <a:cubicBezTo>
                    <a:pt x="757" y="39"/>
                    <a:pt x="757" y="39"/>
                    <a:pt x="757" y="39"/>
                  </a:cubicBezTo>
                  <a:cubicBezTo>
                    <a:pt x="757" y="46"/>
                    <a:pt x="757" y="46"/>
                    <a:pt x="757" y="46"/>
                  </a:cubicBezTo>
                  <a:cubicBezTo>
                    <a:pt x="768" y="48"/>
                    <a:pt x="768" y="48"/>
                    <a:pt x="768" y="48"/>
                  </a:cubicBezTo>
                  <a:cubicBezTo>
                    <a:pt x="768" y="71"/>
                    <a:pt x="768" y="71"/>
                    <a:pt x="768" y="71"/>
                  </a:cubicBezTo>
                  <a:cubicBezTo>
                    <a:pt x="739" y="71"/>
                    <a:pt x="739" y="71"/>
                    <a:pt x="739" y="71"/>
                  </a:cubicBezTo>
                  <a:cubicBezTo>
                    <a:pt x="739" y="48"/>
                    <a:pt x="739" y="48"/>
                    <a:pt x="739" y="48"/>
                  </a:cubicBezTo>
                  <a:cubicBezTo>
                    <a:pt x="750" y="46"/>
                    <a:pt x="750" y="46"/>
                    <a:pt x="750" y="46"/>
                  </a:cubicBezTo>
                  <a:cubicBezTo>
                    <a:pt x="750" y="39"/>
                    <a:pt x="750" y="39"/>
                    <a:pt x="750" y="39"/>
                  </a:cubicBezTo>
                  <a:cubicBezTo>
                    <a:pt x="710" y="39"/>
                    <a:pt x="710" y="39"/>
                    <a:pt x="710" y="39"/>
                  </a:cubicBezTo>
                  <a:cubicBezTo>
                    <a:pt x="710" y="46"/>
                    <a:pt x="710" y="46"/>
                    <a:pt x="710" y="46"/>
                  </a:cubicBezTo>
                  <a:cubicBezTo>
                    <a:pt x="722" y="48"/>
                    <a:pt x="722" y="48"/>
                    <a:pt x="722" y="48"/>
                  </a:cubicBezTo>
                  <a:cubicBezTo>
                    <a:pt x="722" y="107"/>
                    <a:pt x="722" y="107"/>
                    <a:pt x="722" y="107"/>
                  </a:cubicBezTo>
                  <a:cubicBezTo>
                    <a:pt x="710" y="109"/>
                    <a:pt x="710" y="109"/>
                    <a:pt x="710" y="109"/>
                  </a:cubicBezTo>
                  <a:cubicBezTo>
                    <a:pt x="710" y="116"/>
                    <a:pt x="710" y="116"/>
                    <a:pt x="710" y="116"/>
                  </a:cubicBezTo>
                  <a:cubicBezTo>
                    <a:pt x="750" y="116"/>
                    <a:pt x="750" y="116"/>
                    <a:pt x="750" y="116"/>
                  </a:cubicBezTo>
                  <a:lnTo>
                    <a:pt x="750" y="109"/>
                  </a:lnTo>
                  <a:close/>
                  <a:moveTo>
                    <a:pt x="445" y="109"/>
                  </a:moveTo>
                  <a:cubicBezTo>
                    <a:pt x="434" y="107"/>
                    <a:pt x="434" y="107"/>
                    <a:pt x="434" y="107"/>
                  </a:cubicBezTo>
                  <a:cubicBezTo>
                    <a:pt x="434" y="80"/>
                    <a:pt x="434" y="80"/>
                    <a:pt x="434" y="80"/>
                  </a:cubicBezTo>
                  <a:cubicBezTo>
                    <a:pt x="463" y="80"/>
                    <a:pt x="463" y="80"/>
                    <a:pt x="463" y="80"/>
                  </a:cubicBezTo>
                  <a:cubicBezTo>
                    <a:pt x="463" y="107"/>
                    <a:pt x="463" y="107"/>
                    <a:pt x="463" y="107"/>
                  </a:cubicBezTo>
                  <a:cubicBezTo>
                    <a:pt x="452" y="109"/>
                    <a:pt x="452" y="109"/>
                    <a:pt x="452" y="109"/>
                  </a:cubicBezTo>
                  <a:cubicBezTo>
                    <a:pt x="452" y="116"/>
                    <a:pt x="452" y="116"/>
                    <a:pt x="452" y="116"/>
                  </a:cubicBezTo>
                  <a:cubicBezTo>
                    <a:pt x="492" y="116"/>
                    <a:pt x="492" y="116"/>
                    <a:pt x="492" y="116"/>
                  </a:cubicBezTo>
                  <a:cubicBezTo>
                    <a:pt x="492" y="109"/>
                    <a:pt x="492" y="109"/>
                    <a:pt x="492" y="109"/>
                  </a:cubicBezTo>
                  <a:cubicBezTo>
                    <a:pt x="480" y="107"/>
                    <a:pt x="480" y="107"/>
                    <a:pt x="480" y="107"/>
                  </a:cubicBezTo>
                  <a:cubicBezTo>
                    <a:pt x="480" y="48"/>
                    <a:pt x="480" y="48"/>
                    <a:pt x="480" y="48"/>
                  </a:cubicBezTo>
                  <a:cubicBezTo>
                    <a:pt x="492" y="46"/>
                    <a:pt x="492" y="46"/>
                    <a:pt x="492" y="46"/>
                  </a:cubicBezTo>
                  <a:cubicBezTo>
                    <a:pt x="492" y="39"/>
                    <a:pt x="492" y="39"/>
                    <a:pt x="492" y="39"/>
                  </a:cubicBezTo>
                  <a:cubicBezTo>
                    <a:pt x="452" y="39"/>
                    <a:pt x="452" y="39"/>
                    <a:pt x="452" y="39"/>
                  </a:cubicBezTo>
                  <a:cubicBezTo>
                    <a:pt x="452" y="46"/>
                    <a:pt x="452" y="46"/>
                    <a:pt x="452" y="46"/>
                  </a:cubicBezTo>
                  <a:cubicBezTo>
                    <a:pt x="463" y="48"/>
                    <a:pt x="463" y="48"/>
                    <a:pt x="463" y="48"/>
                  </a:cubicBezTo>
                  <a:cubicBezTo>
                    <a:pt x="463" y="71"/>
                    <a:pt x="463" y="71"/>
                    <a:pt x="463" y="71"/>
                  </a:cubicBezTo>
                  <a:cubicBezTo>
                    <a:pt x="434" y="71"/>
                    <a:pt x="434" y="71"/>
                    <a:pt x="434" y="71"/>
                  </a:cubicBezTo>
                  <a:cubicBezTo>
                    <a:pt x="434" y="48"/>
                    <a:pt x="434" y="48"/>
                    <a:pt x="434" y="48"/>
                  </a:cubicBezTo>
                  <a:cubicBezTo>
                    <a:pt x="445" y="46"/>
                    <a:pt x="445" y="46"/>
                    <a:pt x="445" y="46"/>
                  </a:cubicBezTo>
                  <a:cubicBezTo>
                    <a:pt x="445" y="39"/>
                    <a:pt x="445" y="39"/>
                    <a:pt x="445" y="39"/>
                  </a:cubicBezTo>
                  <a:cubicBezTo>
                    <a:pt x="405" y="39"/>
                    <a:pt x="405" y="39"/>
                    <a:pt x="405" y="39"/>
                  </a:cubicBezTo>
                  <a:cubicBezTo>
                    <a:pt x="405" y="46"/>
                    <a:pt x="405" y="46"/>
                    <a:pt x="405" y="46"/>
                  </a:cubicBezTo>
                  <a:cubicBezTo>
                    <a:pt x="416" y="48"/>
                    <a:pt x="416" y="48"/>
                    <a:pt x="416" y="48"/>
                  </a:cubicBezTo>
                  <a:cubicBezTo>
                    <a:pt x="416" y="107"/>
                    <a:pt x="416" y="107"/>
                    <a:pt x="416" y="107"/>
                  </a:cubicBezTo>
                  <a:cubicBezTo>
                    <a:pt x="405" y="109"/>
                    <a:pt x="405" y="109"/>
                    <a:pt x="405" y="109"/>
                  </a:cubicBezTo>
                  <a:cubicBezTo>
                    <a:pt x="405" y="116"/>
                    <a:pt x="405" y="116"/>
                    <a:pt x="405" y="116"/>
                  </a:cubicBezTo>
                  <a:cubicBezTo>
                    <a:pt x="445" y="116"/>
                    <a:pt x="445" y="116"/>
                    <a:pt x="445" y="116"/>
                  </a:cubicBezTo>
                  <a:lnTo>
                    <a:pt x="445" y="109"/>
                  </a:lnTo>
                  <a:close/>
                  <a:moveTo>
                    <a:pt x="1209" y="49"/>
                  </a:moveTo>
                  <a:cubicBezTo>
                    <a:pt x="1226" y="49"/>
                    <a:pt x="1226" y="49"/>
                    <a:pt x="1226" y="49"/>
                  </a:cubicBezTo>
                  <a:cubicBezTo>
                    <a:pt x="1226" y="107"/>
                    <a:pt x="1226" y="107"/>
                    <a:pt x="1226" y="107"/>
                  </a:cubicBezTo>
                  <a:cubicBezTo>
                    <a:pt x="1215" y="109"/>
                    <a:pt x="1215" y="109"/>
                    <a:pt x="1215" y="109"/>
                  </a:cubicBezTo>
                  <a:cubicBezTo>
                    <a:pt x="1215" y="116"/>
                    <a:pt x="1215" y="116"/>
                    <a:pt x="1215" y="116"/>
                  </a:cubicBezTo>
                  <a:cubicBezTo>
                    <a:pt x="1255" y="116"/>
                    <a:pt x="1255" y="116"/>
                    <a:pt x="1255" y="116"/>
                  </a:cubicBezTo>
                  <a:cubicBezTo>
                    <a:pt x="1255" y="109"/>
                    <a:pt x="1255" y="109"/>
                    <a:pt x="1255" y="109"/>
                  </a:cubicBezTo>
                  <a:cubicBezTo>
                    <a:pt x="1244" y="107"/>
                    <a:pt x="1244" y="107"/>
                    <a:pt x="1244" y="107"/>
                  </a:cubicBezTo>
                  <a:cubicBezTo>
                    <a:pt x="1244" y="49"/>
                    <a:pt x="1244" y="49"/>
                    <a:pt x="1244" y="49"/>
                  </a:cubicBezTo>
                  <a:cubicBezTo>
                    <a:pt x="1261" y="49"/>
                    <a:pt x="1261" y="49"/>
                    <a:pt x="1261" y="49"/>
                  </a:cubicBezTo>
                  <a:cubicBezTo>
                    <a:pt x="1262" y="60"/>
                    <a:pt x="1262" y="60"/>
                    <a:pt x="1262" y="60"/>
                  </a:cubicBezTo>
                  <a:cubicBezTo>
                    <a:pt x="1270" y="60"/>
                    <a:pt x="1270" y="60"/>
                    <a:pt x="1270" y="60"/>
                  </a:cubicBezTo>
                  <a:cubicBezTo>
                    <a:pt x="1270" y="39"/>
                    <a:pt x="1270" y="39"/>
                    <a:pt x="1270" y="39"/>
                  </a:cubicBezTo>
                  <a:cubicBezTo>
                    <a:pt x="1200" y="39"/>
                    <a:pt x="1200" y="39"/>
                    <a:pt x="1200" y="39"/>
                  </a:cubicBezTo>
                  <a:cubicBezTo>
                    <a:pt x="1200" y="60"/>
                    <a:pt x="1200" y="60"/>
                    <a:pt x="1200" y="60"/>
                  </a:cubicBezTo>
                  <a:cubicBezTo>
                    <a:pt x="1208" y="60"/>
                    <a:pt x="1208" y="60"/>
                    <a:pt x="1208" y="60"/>
                  </a:cubicBezTo>
                  <a:lnTo>
                    <a:pt x="1209" y="49"/>
                  </a:lnTo>
                  <a:close/>
                  <a:moveTo>
                    <a:pt x="1058" y="49"/>
                  </a:moveTo>
                  <a:cubicBezTo>
                    <a:pt x="1075" y="49"/>
                    <a:pt x="1075" y="49"/>
                    <a:pt x="1075" y="49"/>
                  </a:cubicBezTo>
                  <a:cubicBezTo>
                    <a:pt x="1075" y="107"/>
                    <a:pt x="1075" y="107"/>
                    <a:pt x="1075" y="107"/>
                  </a:cubicBezTo>
                  <a:cubicBezTo>
                    <a:pt x="1064" y="109"/>
                    <a:pt x="1064" y="109"/>
                    <a:pt x="1064" y="109"/>
                  </a:cubicBezTo>
                  <a:cubicBezTo>
                    <a:pt x="1064" y="116"/>
                    <a:pt x="1064" y="116"/>
                    <a:pt x="1064" y="116"/>
                  </a:cubicBezTo>
                  <a:cubicBezTo>
                    <a:pt x="1104" y="116"/>
                    <a:pt x="1104" y="116"/>
                    <a:pt x="1104" y="116"/>
                  </a:cubicBezTo>
                  <a:cubicBezTo>
                    <a:pt x="1104" y="109"/>
                    <a:pt x="1104" y="109"/>
                    <a:pt x="1104" y="109"/>
                  </a:cubicBezTo>
                  <a:cubicBezTo>
                    <a:pt x="1093" y="107"/>
                    <a:pt x="1093" y="107"/>
                    <a:pt x="1093" y="107"/>
                  </a:cubicBezTo>
                  <a:cubicBezTo>
                    <a:pt x="1093" y="49"/>
                    <a:pt x="1093" y="49"/>
                    <a:pt x="1093" y="49"/>
                  </a:cubicBezTo>
                  <a:cubicBezTo>
                    <a:pt x="1110" y="49"/>
                    <a:pt x="1110" y="49"/>
                    <a:pt x="1110" y="49"/>
                  </a:cubicBezTo>
                  <a:cubicBezTo>
                    <a:pt x="1111" y="60"/>
                    <a:pt x="1111" y="60"/>
                    <a:pt x="1111" y="60"/>
                  </a:cubicBezTo>
                  <a:cubicBezTo>
                    <a:pt x="1119" y="60"/>
                    <a:pt x="1119" y="60"/>
                    <a:pt x="1119" y="60"/>
                  </a:cubicBezTo>
                  <a:cubicBezTo>
                    <a:pt x="1119" y="39"/>
                    <a:pt x="1119" y="39"/>
                    <a:pt x="1119" y="39"/>
                  </a:cubicBezTo>
                  <a:cubicBezTo>
                    <a:pt x="1049" y="39"/>
                    <a:pt x="1049" y="39"/>
                    <a:pt x="1049" y="39"/>
                  </a:cubicBezTo>
                  <a:cubicBezTo>
                    <a:pt x="1049" y="60"/>
                    <a:pt x="1049" y="60"/>
                    <a:pt x="1049" y="60"/>
                  </a:cubicBezTo>
                  <a:cubicBezTo>
                    <a:pt x="1057" y="60"/>
                    <a:pt x="1057" y="60"/>
                    <a:pt x="1057" y="60"/>
                  </a:cubicBezTo>
                  <a:lnTo>
                    <a:pt x="1058" y="49"/>
                  </a:lnTo>
                  <a:close/>
                  <a:moveTo>
                    <a:pt x="1114" y="116"/>
                  </a:moveTo>
                  <a:cubicBezTo>
                    <a:pt x="1147" y="116"/>
                    <a:pt x="1147" y="116"/>
                    <a:pt x="1147" y="116"/>
                  </a:cubicBezTo>
                  <a:cubicBezTo>
                    <a:pt x="1147" y="109"/>
                    <a:pt x="1147" y="109"/>
                    <a:pt x="1147" y="109"/>
                  </a:cubicBezTo>
                  <a:cubicBezTo>
                    <a:pt x="1136" y="107"/>
                    <a:pt x="1136" y="107"/>
                    <a:pt x="1136" y="107"/>
                  </a:cubicBezTo>
                  <a:cubicBezTo>
                    <a:pt x="1142" y="93"/>
                    <a:pt x="1142" y="93"/>
                    <a:pt x="1142" y="93"/>
                  </a:cubicBezTo>
                  <a:cubicBezTo>
                    <a:pt x="1171" y="93"/>
                    <a:pt x="1171" y="93"/>
                    <a:pt x="1171" y="93"/>
                  </a:cubicBezTo>
                  <a:cubicBezTo>
                    <a:pt x="1176" y="107"/>
                    <a:pt x="1176" y="107"/>
                    <a:pt x="1176" y="107"/>
                  </a:cubicBezTo>
                  <a:cubicBezTo>
                    <a:pt x="1165" y="109"/>
                    <a:pt x="1165" y="109"/>
                    <a:pt x="1165" y="109"/>
                  </a:cubicBezTo>
                  <a:cubicBezTo>
                    <a:pt x="1165" y="116"/>
                    <a:pt x="1165" y="116"/>
                    <a:pt x="1165" y="116"/>
                  </a:cubicBezTo>
                  <a:cubicBezTo>
                    <a:pt x="1205" y="116"/>
                    <a:pt x="1205" y="116"/>
                    <a:pt x="1205" y="116"/>
                  </a:cubicBezTo>
                  <a:cubicBezTo>
                    <a:pt x="1205" y="109"/>
                    <a:pt x="1205" y="109"/>
                    <a:pt x="1205" y="109"/>
                  </a:cubicBezTo>
                  <a:cubicBezTo>
                    <a:pt x="1194" y="107"/>
                    <a:pt x="1194" y="107"/>
                    <a:pt x="1194" y="107"/>
                  </a:cubicBezTo>
                  <a:cubicBezTo>
                    <a:pt x="1168" y="39"/>
                    <a:pt x="1168" y="39"/>
                    <a:pt x="1168" y="39"/>
                  </a:cubicBezTo>
                  <a:cubicBezTo>
                    <a:pt x="1151" y="39"/>
                    <a:pt x="1151" y="39"/>
                    <a:pt x="1151" y="39"/>
                  </a:cubicBezTo>
                  <a:cubicBezTo>
                    <a:pt x="1125" y="107"/>
                    <a:pt x="1125" y="107"/>
                    <a:pt x="1125" y="107"/>
                  </a:cubicBezTo>
                  <a:cubicBezTo>
                    <a:pt x="1114" y="109"/>
                    <a:pt x="1114" y="109"/>
                    <a:pt x="1114" y="109"/>
                  </a:cubicBezTo>
                  <a:lnTo>
                    <a:pt x="1114" y="116"/>
                  </a:lnTo>
                  <a:close/>
                  <a:moveTo>
                    <a:pt x="1156" y="54"/>
                  </a:moveTo>
                  <a:cubicBezTo>
                    <a:pt x="1167" y="84"/>
                    <a:pt x="1167" y="84"/>
                    <a:pt x="1167" y="84"/>
                  </a:cubicBezTo>
                  <a:cubicBezTo>
                    <a:pt x="1145" y="84"/>
                    <a:pt x="1145" y="84"/>
                    <a:pt x="1145" y="84"/>
                  </a:cubicBezTo>
                  <a:lnTo>
                    <a:pt x="1156" y="54"/>
                  </a:lnTo>
                  <a:close/>
                  <a:moveTo>
                    <a:pt x="1042" y="88"/>
                  </a:moveTo>
                  <a:cubicBezTo>
                    <a:pt x="1042" y="49"/>
                    <a:pt x="993" y="65"/>
                    <a:pt x="993" y="41"/>
                  </a:cubicBezTo>
                  <a:cubicBezTo>
                    <a:pt x="993" y="30"/>
                    <a:pt x="1002" y="27"/>
                    <a:pt x="1011" y="27"/>
                  </a:cubicBezTo>
                  <a:cubicBezTo>
                    <a:pt x="1019" y="27"/>
                    <a:pt x="1028" y="29"/>
                    <a:pt x="1028" y="29"/>
                  </a:cubicBezTo>
                  <a:cubicBezTo>
                    <a:pt x="1030" y="41"/>
                    <a:pt x="1030" y="41"/>
                    <a:pt x="1030" y="41"/>
                  </a:cubicBezTo>
                  <a:cubicBezTo>
                    <a:pt x="1038" y="41"/>
                    <a:pt x="1038" y="41"/>
                    <a:pt x="1038" y="41"/>
                  </a:cubicBezTo>
                  <a:cubicBezTo>
                    <a:pt x="1038" y="22"/>
                    <a:pt x="1038" y="22"/>
                    <a:pt x="1038" y="22"/>
                  </a:cubicBezTo>
                  <a:cubicBezTo>
                    <a:pt x="1030" y="19"/>
                    <a:pt x="1019" y="16"/>
                    <a:pt x="1009" y="16"/>
                  </a:cubicBezTo>
                  <a:cubicBezTo>
                    <a:pt x="987" y="16"/>
                    <a:pt x="976" y="27"/>
                    <a:pt x="976" y="44"/>
                  </a:cubicBezTo>
                  <a:cubicBezTo>
                    <a:pt x="976" y="65"/>
                    <a:pt x="992" y="69"/>
                    <a:pt x="1007" y="74"/>
                  </a:cubicBezTo>
                  <a:cubicBezTo>
                    <a:pt x="1017" y="77"/>
                    <a:pt x="1025" y="79"/>
                    <a:pt x="1025" y="90"/>
                  </a:cubicBezTo>
                  <a:cubicBezTo>
                    <a:pt x="1025" y="102"/>
                    <a:pt x="1015" y="106"/>
                    <a:pt x="1003" y="106"/>
                  </a:cubicBezTo>
                  <a:cubicBezTo>
                    <a:pt x="992" y="106"/>
                    <a:pt x="986" y="104"/>
                    <a:pt x="986" y="104"/>
                  </a:cubicBezTo>
                  <a:cubicBezTo>
                    <a:pt x="984" y="91"/>
                    <a:pt x="984" y="91"/>
                    <a:pt x="984" y="91"/>
                  </a:cubicBezTo>
                  <a:cubicBezTo>
                    <a:pt x="976" y="91"/>
                    <a:pt x="976" y="91"/>
                    <a:pt x="976" y="91"/>
                  </a:cubicBezTo>
                  <a:cubicBezTo>
                    <a:pt x="976" y="112"/>
                    <a:pt x="976" y="112"/>
                    <a:pt x="976" y="112"/>
                  </a:cubicBezTo>
                  <a:cubicBezTo>
                    <a:pt x="976" y="112"/>
                    <a:pt x="989" y="117"/>
                    <a:pt x="1006" y="117"/>
                  </a:cubicBezTo>
                  <a:cubicBezTo>
                    <a:pt x="1030" y="117"/>
                    <a:pt x="1042" y="107"/>
                    <a:pt x="1042" y="88"/>
                  </a:cubicBezTo>
                  <a:close/>
                  <a:moveTo>
                    <a:pt x="847" y="109"/>
                  </a:moveTo>
                  <a:cubicBezTo>
                    <a:pt x="835" y="107"/>
                    <a:pt x="835" y="107"/>
                    <a:pt x="835" y="107"/>
                  </a:cubicBezTo>
                  <a:cubicBezTo>
                    <a:pt x="835" y="48"/>
                    <a:pt x="835" y="48"/>
                    <a:pt x="835" y="48"/>
                  </a:cubicBezTo>
                  <a:cubicBezTo>
                    <a:pt x="847" y="46"/>
                    <a:pt x="847" y="46"/>
                    <a:pt x="847" y="46"/>
                  </a:cubicBezTo>
                  <a:cubicBezTo>
                    <a:pt x="847" y="39"/>
                    <a:pt x="847" y="39"/>
                    <a:pt x="847" y="39"/>
                  </a:cubicBezTo>
                  <a:cubicBezTo>
                    <a:pt x="806" y="39"/>
                    <a:pt x="806" y="39"/>
                    <a:pt x="806" y="39"/>
                  </a:cubicBezTo>
                  <a:cubicBezTo>
                    <a:pt x="806" y="46"/>
                    <a:pt x="806" y="46"/>
                    <a:pt x="806" y="46"/>
                  </a:cubicBezTo>
                  <a:cubicBezTo>
                    <a:pt x="818" y="48"/>
                    <a:pt x="818" y="48"/>
                    <a:pt x="818" y="48"/>
                  </a:cubicBezTo>
                  <a:cubicBezTo>
                    <a:pt x="818" y="107"/>
                    <a:pt x="818" y="107"/>
                    <a:pt x="818" y="107"/>
                  </a:cubicBezTo>
                  <a:cubicBezTo>
                    <a:pt x="806" y="109"/>
                    <a:pt x="806" y="109"/>
                    <a:pt x="806" y="109"/>
                  </a:cubicBezTo>
                  <a:cubicBezTo>
                    <a:pt x="806" y="116"/>
                    <a:pt x="806" y="116"/>
                    <a:pt x="806" y="116"/>
                  </a:cubicBezTo>
                  <a:cubicBezTo>
                    <a:pt x="847" y="116"/>
                    <a:pt x="847" y="116"/>
                    <a:pt x="847" y="116"/>
                  </a:cubicBezTo>
                  <a:lnTo>
                    <a:pt x="847" y="109"/>
                  </a:lnTo>
                  <a:close/>
                  <a:moveTo>
                    <a:pt x="890" y="117"/>
                  </a:moveTo>
                  <a:cubicBezTo>
                    <a:pt x="915" y="117"/>
                    <a:pt x="927" y="103"/>
                    <a:pt x="927" y="78"/>
                  </a:cubicBezTo>
                  <a:cubicBezTo>
                    <a:pt x="927" y="52"/>
                    <a:pt x="915" y="38"/>
                    <a:pt x="890" y="38"/>
                  </a:cubicBezTo>
                  <a:cubicBezTo>
                    <a:pt x="864" y="38"/>
                    <a:pt x="853" y="52"/>
                    <a:pt x="853" y="77"/>
                  </a:cubicBezTo>
                  <a:cubicBezTo>
                    <a:pt x="853" y="103"/>
                    <a:pt x="864" y="117"/>
                    <a:pt x="890" y="117"/>
                  </a:cubicBezTo>
                  <a:close/>
                  <a:moveTo>
                    <a:pt x="890" y="48"/>
                  </a:moveTo>
                  <a:cubicBezTo>
                    <a:pt x="902" y="48"/>
                    <a:pt x="908" y="57"/>
                    <a:pt x="908" y="78"/>
                  </a:cubicBezTo>
                  <a:cubicBezTo>
                    <a:pt x="908" y="98"/>
                    <a:pt x="902" y="107"/>
                    <a:pt x="889" y="107"/>
                  </a:cubicBezTo>
                  <a:cubicBezTo>
                    <a:pt x="877" y="107"/>
                    <a:pt x="871" y="98"/>
                    <a:pt x="871" y="77"/>
                  </a:cubicBezTo>
                  <a:cubicBezTo>
                    <a:pt x="871" y="57"/>
                    <a:pt x="877" y="48"/>
                    <a:pt x="890" y="4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grpSp>
    </p:spTree>
  </p:cSld>
  <p:clrMap bg1="lt1" tx1="dk1" bg2="lt2" tx2="dk2" accent1="accent1" accent2="accent2" accent3="accent3" accent4="accent4" accent5="accent5" accent6="accent6" hlink="hlink" folHlink="folHlink"/>
  <p:sldLayoutIdLst>
    <p:sldLayoutId id="2147491999" r:id="rId1"/>
    <p:sldLayoutId id="2147492000" r:id="rId2"/>
    <p:sldLayoutId id="2147492001" r:id="rId3"/>
    <p:sldLayoutId id="2147492002" r:id="rId4"/>
    <p:sldLayoutId id="2147492003" r:id="rId5"/>
    <p:sldLayoutId id="2147492004" r:id="rId6"/>
    <p:sldLayoutId id="2147492005" r:id="rId7"/>
    <p:sldLayoutId id="2147492006" r:id="rId8"/>
    <p:sldLayoutId id="2147492007" r:id="rId9"/>
    <p:sldLayoutId id="2147492008" r:id="rId10"/>
    <p:sldLayoutId id="2147492009" r:id="rId11"/>
    <p:sldLayoutId id="2147492010" r:id="rId12"/>
    <p:sldLayoutId id="2147492011" r:id="rId13"/>
    <p:sldLayoutId id="2147492012" r:id="rId14"/>
    <p:sldLayoutId id="2147492013" r:id="rId15"/>
    <p:sldLayoutId id="2147492014" r:id="rId16"/>
    <p:sldLayoutId id="2147492015" r:id="rId17"/>
    <p:sldLayoutId id="2147492016" r:id="rId18"/>
    <p:sldLayoutId id="2147492017" r:id="rId19"/>
    <p:sldLayoutId id="2147492018" r:id="rId20"/>
  </p:sldLayoutIdLst>
  <p:hf hdr="0" ftr="0" dt="0"/>
  <p:txStyles>
    <p:titleStyle>
      <a:lvl1pPr algn="l" rtl="0" eaLnBrk="0" fontAlgn="base" hangingPunct="0">
        <a:lnSpc>
          <a:spcPct val="85000"/>
        </a:lnSpc>
        <a:spcBef>
          <a:spcPct val="0"/>
        </a:spcBef>
        <a:spcAft>
          <a:spcPct val="0"/>
        </a:spcAft>
        <a:defRPr sz="3200" kern="1200">
          <a:solidFill>
            <a:schemeClr val="accent1"/>
          </a:solidFill>
          <a:latin typeface="Arial" pitchFamily="34" charset="0"/>
          <a:ea typeface="+mj-ea"/>
          <a:cs typeface="Arial" pitchFamily="34" charset="0"/>
        </a:defRPr>
      </a:lvl1pPr>
      <a:lvl2pPr algn="l" rtl="0" eaLnBrk="0" fontAlgn="base" hangingPunct="0">
        <a:lnSpc>
          <a:spcPct val="85000"/>
        </a:lnSpc>
        <a:spcBef>
          <a:spcPct val="0"/>
        </a:spcBef>
        <a:spcAft>
          <a:spcPct val="0"/>
        </a:spcAft>
        <a:defRPr sz="3200">
          <a:solidFill>
            <a:schemeClr val="accent1"/>
          </a:solidFill>
          <a:latin typeface="Arial" charset="0"/>
          <a:cs typeface="Arial" charset="0"/>
        </a:defRPr>
      </a:lvl2pPr>
      <a:lvl3pPr algn="l" rtl="0" eaLnBrk="0" fontAlgn="base" hangingPunct="0">
        <a:lnSpc>
          <a:spcPct val="85000"/>
        </a:lnSpc>
        <a:spcBef>
          <a:spcPct val="0"/>
        </a:spcBef>
        <a:spcAft>
          <a:spcPct val="0"/>
        </a:spcAft>
        <a:defRPr sz="3200">
          <a:solidFill>
            <a:schemeClr val="accent1"/>
          </a:solidFill>
          <a:latin typeface="Arial" charset="0"/>
          <a:cs typeface="Arial" charset="0"/>
        </a:defRPr>
      </a:lvl3pPr>
      <a:lvl4pPr algn="l" rtl="0" eaLnBrk="0" fontAlgn="base" hangingPunct="0">
        <a:lnSpc>
          <a:spcPct val="85000"/>
        </a:lnSpc>
        <a:spcBef>
          <a:spcPct val="0"/>
        </a:spcBef>
        <a:spcAft>
          <a:spcPct val="0"/>
        </a:spcAft>
        <a:defRPr sz="3200">
          <a:solidFill>
            <a:schemeClr val="accent1"/>
          </a:solidFill>
          <a:latin typeface="Arial" charset="0"/>
          <a:cs typeface="Arial" charset="0"/>
        </a:defRPr>
      </a:lvl4pPr>
      <a:lvl5pPr algn="l" rtl="0" eaLnBrk="0" fontAlgn="base" hangingPunct="0">
        <a:lnSpc>
          <a:spcPct val="85000"/>
        </a:lnSpc>
        <a:spcBef>
          <a:spcPct val="0"/>
        </a:spcBef>
        <a:spcAft>
          <a:spcPct val="0"/>
        </a:spcAft>
        <a:defRPr sz="3200">
          <a:solidFill>
            <a:schemeClr val="accent1"/>
          </a:solidFill>
          <a:latin typeface="Arial" charset="0"/>
          <a:cs typeface="Arial" charset="0"/>
        </a:defRPr>
      </a:lvl5pPr>
      <a:lvl6pPr marL="457200" algn="l" rtl="0" fontAlgn="base">
        <a:lnSpc>
          <a:spcPct val="85000"/>
        </a:lnSpc>
        <a:spcBef>
          <a:spcPct val="0"/>
        </a:spcBef>
        <a:spcAft>
          <a:spcPct val="0"/>
        </a:spcAft>
        <a:defRPr sz="3200">
          <a:solidFill>
            <a:schemeClr val="tx1"/>
          </a:solidFill>
          <a:latin typeface="Arial" charset="0"/>
          <a:cs typeface="Arial" charset="0"/>
        </a:defRPr>
      </a:lvl6pPr>
      <a:lvl7pPr marL="914400" algn="l" rtl="0" fontAlgn="base">
        <a:lnSpc>
          <a:spcPct val="85000"/>
        </a:lnSpc>
        <a:spcBef>
          <a:spcPct val="0"/>
        </a:spcBef>
        <a:spcAft>
          <a:spcPct val="0"/>
        </a:spcAft>
        <a:defRPr sz="3200">
          <a:solidFill>
            <a:schemeClr val="tx1"/>
          </a:solidFill>
          <a:latin typeface="Arial" charset="0"/>
          <a:cs typeface="Arial" charset="0"/>
        </a:defRPr>
      </a:lvl7pPr>
      <a:lvl8pPr marL="1371600" algn="l" rtl="0" fontAlgn="base">
        <a:lnSpc>
          <a:spcPct val="85000"/>
        </a:lnSpc>
        <a:spcBef>
          <a:spcPct val="0"/>
        </a:spcBef>
        <a:spcAft>
          <a:spcPct val="0"/>
        </a:spcAft>
        <a:defRPr sz="3200">
          <a:solidFill>
            <a:schemeClr val="tx1"/>
          </a:solidFill>
          <a:latin typeface="Arial" charset="0"/>
          <a:cs typeface="Arial" charset="0"/>
        </a:defRPr>
      </a:lvl8pPr>
      <a:lvl9pPr marL="1828800" algn="l" rtl="0" fontAlgn="base">
        <a:lnSpc>
          <a:spcPct val="85000"/>
        </a:lnSpc>
        <a:spcBef>
          <a:spcPct val="0"/>
        </a:spcBef>
        <a:spcAft>
          <a:spcPct val="0"/>
        </a:spcAft>
        <a:defRPr sz="3200">
          <a:solidFill>
            <a:schemeClr val="tx1"/>
          </a:solidFill>
          <a:latin typeface="Arial" charset="0"/>
          <a:cs typeface="Arial" charset="0"/>
        </a:defRPr>
      </a:lvl9pPr>
    </p:titleStyle>
    <p:bodyStyle>
      <a:lvl1pPr marL="290513" indent="-290513" algn="l" rtl="0" eaLnBrk="0" fontAlgn="base" hangingPunct="0">
        <a:lnSpc>
          <a:spcPct val="85000"/>
        </a:lnSpc>
        <a:spcBef>
          <a:spcPts val="1200"/>
        </a:spcBef>
        <a:spcAft>
          <a:spcPct val="0"/>
        </a:spcAft>
        <a:buClr>
          <a:srgbClr val="B2B2B2"/>
        </a:buClr>
        <a:buFont typeface="Wingdings" pitchFamily="2" charset="2"/>
        <a:buChar char="§"/>
        <a:defRPr sz="2600" kern="1200">
          <a:solidFill>
            <a:schemeClr val="tx2"/>
          </a:solidFill>
          <a:latin typeface="+mn-lt"/>
          <a:ea typeface="+mn-ea"/>
          <a:cs typeface="+mn-cs"/>
        </a:defRPr>
      </a:lvl1pPr>
      <a:lvl2pPr marL="742950" indent="-285750" algn="l" rtl="0" eaLnBrk="0" fontAlgn="base" hangingPunct="0">
        <a:lnSpc>
          <a:spcPct val="85000"/>
        </a:lnSpc>
        <a:spcBef>
          <a:spcPts val="600"/>
        </a:spcBef>
        <a:spcAft>
          <a:spcPct val="0"/>
        </a:spcAft>
        <a:buClr>
          <a:srgbClr val="B2B2B2"/>
        </a:buClr>
        <a:buFont typeface="Wingdings" pitchFamily="2" charset="2"/>
        <a:buChar char="§"/>
        <a:defRPr sz="2400" kern="1200">
          <a:solidFill>
            <a:schemeClr val="tx2"/>
          </a:solidFill>
          <a:latin typeface="+mn-lt"/>
          <a:ea typeface="+mn-ea"/>
          <a:cs typeface="+mn-cs"/>
        </a:defRPr>
      </a:lvl2pPr>
      <a:lvl3pPr marL="1143000" indent="-228600" algn="l" rtl="0" eaLnBrk="0" fontAlgn="base" hangingPunct="0">
        <a:lnSpc>
          <a:spcPct val="85000"/>
        </a:lnSpc>
        <a:spcBef>
          <a:spcPts val="600"/>
        </a:spcBef>
        <a:spcAft>
          <a:spcPct val="0"/>
        </a:spcAft>
        <a:buClr>
          <a:srgbClr val="B2B2B2"/>
        </a:buClr>
        <a:buFont typeface="Wingdings" pitchFamily="2" charset="2"/>
        <a:buChar char="§"/>
        <a:defRPr sz="2200" kern="1200">
          <a:solidFill>
            <a:schemeClr val="tx2"/>
          </a:solidFill>
          <a:latin typeface="+mn-lt"/>
          <a:ea typeface="+mn-ea"/>
          <a:cs typeface="+mn-cs"/>
        </a:defRPr>
      </a:lvl3pPr>
      <a:lvl4pPr marL="1600200" indent="-228600" algn="l" rtl="0" eaLnBrk="0" fontAlgn="base" hangingPunct="0">
        <a:lnSpc>
          <a:spcPct val="85000"/>
        </a:lnSpc>
        <a:spcBef>
          <a:spcPct val="35000"/>
        </a:spcBef>
        <a:spcAft>
          <a:spcPct val="0"/>
        </a:spcAft>
        <a:buClr>
          <a:srgbClr val="B2B2B2"/>
        </a:buClr>
        <a:buFont typeface="Wingdings" pitchFamily="2" charset="2"/>
        <a:buChar char="§"/>
        <a:defRPr kern="1200">
          <a:solidFill>
            <a:schemeClr val="tx2"/>
          </a:solidFill>
          <a:latin typeface="+mn-lt"/>
          <a:ea typeface="+mn-ea"/>
          <a:cs typeface="+mn-cs"/>
        </a:defRPr>
      </a:lvl4pPr>
      <a:lvl5pPr marL="2057400" indent="-228600" algn="l" rtl="0" eaLnBrk="0" fontAlgn="base" hangingPunct="0">
        <a:lnSpc>
          <a:spcPct val="85000"/>
        </a:lnSpc>
        <a:spcBef>
          <a:spcPct val="35000"/>
        </a:spcBef>
        <a:spcAft>
          <a:spcPct val="0"/>
        </a:spcAft>
        <a:buClr>
          <a:srgbClr val="B2B2B2"/>
        </a:buClr>
        <a:buFont typeface="Wingdings" pitchFamily="2" charset="2"/>
        <a:buChar char="§"/>
        <a:defRPr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47C1455-0D0D-CA4D-A6CC-374C65A16DA2}"/>
              </a:ext>
            </a:extLst>
          </p:cNvPr>
          <p:cNvSpPr/>
          <p:nvPr/>
        </p:nvSpPr>
        <p:spPr bwMode="auto">
          <a:xfrm>
            <a:off x="0" y="325122"/>
            <a:ext cx="12192000" cy="92659"/>
          </a:xfrm>
          <a:prstGeom prst="rect">
            <a:avLst/>
          </a:prstGeom>
          <a:solidFill>
            <a:srgbClr val="FFC000"/>
          </a:solidFill>
          <a:ln w="381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marL="0" marR="0" indent="0" algn="ctr" defTabSz="6858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Arial" charset="0"/>
            </a:endParaRPr>
          </a:p>
        </p:txBody>
      </p:sp>
      <p:sp>
        <p:nvSpPr>
          <p:cNvPr id="2" name="Title Placeholder 1">
            <a:extLst>
              <a:ext uri="{FF2B5EF4-FFF2-40B4-BE49-F238E27FC236}">
                <a16:creationId xmlns:a16="http://schemas.microsoft.com/office/drawing/2014/main" id="{6E10BD0C-A7C5-9D4E-BC5D-C055A88CF231}"/>
              </a:ext>
            </a:extLst>
          </p:cNvPr>
          <p:cNvSpPr>
            <a:spLocks noGrp="1"/>
          </p:cNvSpPr>
          <p:nvPr>
            <p:ph type="title"/>
          </p:nvPr>
        </p:nvSpPr>
        <p:spPr>
          <a:xfrm>
            <a:off x="838200" y="775883"/>
            <a:ext cx="10515600" cy="7524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9C2303A-C844-7D45-8EBF-E6A6706717CF}"/>
              </a:ext>
            </a:extLst>
          </p:cNvPr>
          <p:cNvSpPr>
            <a:spLocks noGrp="1"/>
          </p:cNvSpPr>
          <p:nvPr>
            <p:ph type="body" idx="1"/>
          </p:nvPr>
        </p:nvSpPr>
        <p:spPr>
          <a:xfrm>
            <a:off x="838200" y="1727202"/>
            <a:ext cx="10515600" cy="4449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B0DBA2-C12B-104B-B0B3-B51E90C8BCDD}"/>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0E1BF445-C744-EE4E-9836-411F8768EF6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BA728457-5570-2146-909C-D382C69D5BC6}"/>
              </a:ext>
            </a:extLst>
          </p:cNvPr>
          <p:cNvSpPr>
            <a:spLocks noGrp="1"/>
          </p:cNvSpPr>
          <p:nvPr>
            <p:ph type="sldNum" sz="quarter" idx="4"/>
          </p:nvPr>
        </p:nvSpPr>
        <p:spPr>
          <a:xfrm>
            <a:off x="11649997" y="6108951"/>
            <a:ext cx="46736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EF1334B1-344C-CD4D-8B6F-3BDE7FEA1F32}" type="slidenum">
              <a:rPr lang="en-US" altLang="en-US" smtClean="0"/>
              <a:pPr>
                <a:defRPr/>
              </a:pPr>
              <a:t>‹#›</a:t>
            </a:fld>
            <a:endParaRPr lang="en-US" altLang="en-US"/>
          </a:p>
        </p:txBody>
      </p:sp>
      <p:pic>
        <p:nvPicPr>
          <p:cNvPr id="7" name="Picture 2">
            <a:extLst>
              <a:ext uri="{FF2B5EF4-FFF2-40B4-BE49-F238E27FC236}">
                <a16:creationId xmlns:a16="http://schemas.microsoft.com/office/drawing/2014/main" id="{BA0D52E2-3FEA-D143-B65A-4AA7273DE8C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p:blipFill>
        <p:spPr bwMode="auto">
          <a:xfrm>
            <a:off x="11190776" y="6473439"/>
            <a:ext cx="926581"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close up of a logo&#10;&#10;Description automatically generated">
            <a:extLst>
              <a:ext uri="{FF2B5EF4-FFF2-40B4-BE49-F238E27FC236}">
                <a16:creationId xmlns:a16="http://schemas.microsoft.com/office/drawing/2014/main" id="{174152F9-CB9C-BD42-BEB8-4DC0280D1DD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800628" y="414338"/>
            <a:ext cx="1391373" cy="1391373"/>
          </a:xfrm>
          <a:prstGeom prst="rect">
            <a:avLst/>
          </a:prstGeom>
          <a:noFill/>
          <a:effectLst>
            <a:reflection blurRad="6350" stA="52000" endA="300" endPos="35000" dir="5400000" sy="-100000" algn="bl" rotWithShape="0"/>
          </a:effectLst>
        </p:spPr>
      </p:pic>
      <p:sp>
        <p:nvSpPr>
          <p:cNvPr id="9" name="Rectangle 8">
            <a:extLst>
              <a:ext uri="{FF2B5EF4-FFF2-40B4-BE49-F238E27FC236}">
                <a16:creationId xmlns:a16="http://schemas.microsoft.com/office/drawing/2014/main" id="{AEF1A376-408C-E243-8B85-12EF75E44B3B}"/>
              </a:ext>
            </a:extLst>
          </p:cNvPr>
          <p:cNvSpPr/>
          <p:nvPr/>
        </p:nvSpPr>
        <p:spPr bwMode="auto">
          <a:xfrm>
            <a:off x="0" y="2"/>
            <a:ext cx="12192000" cy="365125"/>
          </a:xfrm>
          <a:prstGeom prst="rect">
            <a:avLst/>
          </a:prstGeom>
          <a:solidFill>
            <a:srgbClr val="7A0000"/>
          </a:solidFill>
          <a:ln w="381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marL="0" marR="0" indent="0" algn="ctr" defTabSz="6858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Arial" charset="0"/>
            </a:endParaRPr>
          </a:p>
        </p:txBody>
      </p:sp>
      <p:sp>
        <p:nvSpPr>
          <p:cNvPr id="11" name="Rectangle 10">
            <a:extLst>
              <a:ext uri="{FF2B5EF4-FFF2-40B4-BE49-F238E27FC236}">
                <a16:creationId xmlns:a16="http://schemas.microsoft.com/office/drawing/2014/main" id="{440F29B0-074E-CD4C-8196-9672BA6AB4B8}"/>
              </a:ext>
            </a:extLst>
          </p:cNvPr>
          <p:cNvSpPr/>
          <p:nvPr/>
        </p:nvSpPr>
        <p:spPr>
          <a:xfrm>
            <a:off x="165101" y="6582975"/>
            <a:ext cx="9253963" cy="173124"/>
          </a:xfrm>
          <a:prstGeom prst="rect">
            <a:avLst/>
          </a:prstGeom>
        </p:spPr>
        <p:txBody>
          <a:bodyPr wrap="square">
            <a:spAutoFit/>
          </a:bodyPr>
          <a:lstStyle/>
          <a:p>
            <a:r>
              <a:rPr lang="en-US" sz="525" kern="1200" dirty="0">
                <a:solidFill>
                  <a:schemeClr val="tx1"/>
                </a:solidFill>
                <a:effectLst/>
                <a:latin typeface="+mn-lt"/>
                <a:ea typeface="+mn-ea"/>
                <a:cs typeface="+mn-cs"/>
              </a:rPr>
              <a:t>Disclaimer: This presentation is the property of Physicians’ Education Resource, LLC (“PER”) and is protected by U.S. and international copyright laws. You may not copy, reproduce, distribute, transmit, modify, or create derivative works of the presentation without the prior written permission from PER.</a:t>
            </a:r>
          </a:p>
        </p:txBody>
      </p:sp>
      <p:pic>
        <p:nvPicPr>
          <p:cNvPr id="13" name="Picture 12">
            <a:extLst>
              <a:ext uri="{FF2B5EF4-FFF2-40B4-BE49-F238E27FC236}">
                <a16:creationId xmlns:a16="http://schemas.microsoft.com/office/drawing/2014/main" id="{DC8A0CCD-3149-884F-8601-6742DE9F0B3F}"/>
              </a:ext>
            </a:extLst>
          </p:cNvPr>
          <p:cNvPicPr>
            <a:picLocks noChangeAspect="1"/>
          </p:cNvPicPr>
          <p:nvPr/>
        </p:nvPicPr>
        <p:blipFill>
          <a:blip r:embed="rId15"/>
          <a:stretch>
            <a:fillRect/>
          </a:stretch>
        </p:blipFill>
        <p:spPr>
          <a:xfrm>
            <a:off x="165100" y="29390"/>
            <a:ext cx="2688339" cy="307777"/>
          </a:xfrm>
          <a:prstGeom prst="rect">
            <a:avLst/>
          </a:prstGeom>
        </p:spPr>
      </p:pic>
      <p:sp>
        <p:nvSpPr>
          <p:cNvPr id="10" name="Rectangle 9">
            <a:extLst>
              <a:ext uri="{FF2B5EF4-FFF2-40B4-BE49-F238E27FC236}">
                <a16:creationId xmlns:a16="http://schemas.microsoft.com/office/drawing/2014/main" id="{66354952-51F3-EB9A-E056-6BDF01DFB0B8}"/>
              </a:ext>
            </a:extLst>
          </p:cNvPr>
          <p:cNvSpPr/>
          <p:nvPr userDrawn="1"/>
        </p:nvSpPr>
        <p:spPr>
          <a:xfrm>
            <a:off x="1676400" y="76200"/>
            <a:ext cx="1219200" cy="228600"/>
          </a:xfrm>
          <a:prstGeom prst="rect">
            <a:avLst/>
          </a:prstGeom>
          <a:solidFill>
            <a:srgbClr val="751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0587959"/>
      </p:ext>
    </p:extLst>
  </p:cSld>
  <p:clrMap bg1="lt1" tx1="dk1" bg2="lt2" tx2="dk2" accent1="accent1" accent2="accent2" accent3="accent3" accent4="accent4" accent5="accent5" accent6="accent6" hlink="hlink" folHlink="folHlink"/>
  <p:sldLayoutIdLst>
    <p:sldLayoutId id="2147492032" r:id="rId1"/>
    <p:sldLayoutId id="2147492033" r:id="rId2"/>
    <p:sldLayoutId id="2147492034" r:id="rId3"/>
    <p:sldLayoutId id="2147492035" r:id="rId4"/>
    <p:sldLayoutId id="2147492036" r:id="rId5"/>
    <p:sldLayoutId id="2147492037" r:id="rId6"/>
    <p:sldLayoutId id="2147492038" r:id="rId7"/>
    <p:sldLayoutId id="2147492039" r:id="rId8"/>
    <p:sldLayoutId id="2147492040" r:id="rId9"/>
    <p:sldLayoutId id="2147492041" r:id="rId10"/>
    <p:sldLayoutId id="2147492042" r:id="rId11"/>
  </p:sldLayoutIdLst>
  <p:txStyles>
    <p:titleStyle>
      <a:lvl1pPr algn="ctr" defTabSz="685800" rtl="0" eaLnBrk="1" latinLnBrk="0" hangingPunct="1">
        <a:lnSpc>
          <a:spcPct val="90000"/>
        </a:lnSpc>
        <a:spcBef>
          <a:spcPct val="0"/>
        </a:spcBef>
        <a:buNone/>
        <a:defRPr sz="27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4.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FD4D7-3529-6740-8601-C6006B785C6F}"/>
              </a:ext>
            </a:extLst>
          </p:cNvPr>
          <p:cNvPicPr>
            <a:picLocks noChangeAspect="1"/>
          </p:cNvPicPr>
          <p:nvPr/>
        </p:nvPicPr>
        <p:blipFill>
          <a:blip r:embed="rId2"/>
          <a:srcRect/>
          <a:stretch/>
        </p:blipFill>
        <p:spPr>
          <a:xfrm>
            <a:off x="-3001" y="1"/>
            <a:ext cx="12191999" cy="6857999"/>
          </a:xfrm>
          <a:prstGeom prst="rect">
            <a:avLst/>
          </a:prstGeom>
        </p:spPr>
      </p:pic>
      <p:sp>
        <p:nvSpPr>
          <p:cNvPr id="5" name="Slide Number Placeholder 4">
            <a:extLst>
              <a:ext uri="{FF2B5EF4-FFF2-40B4-BE49-F238E27FC236}">
                <a16:creationId xmlns:a16="http://schemas.microsoft.com/office/drawing/2014/main" id="{110256D2-44D8-F940-93A4-FDEBBAEA4AEB}"/>
              </a:ext>
            </a:extLst>
          </p:cNvPr>
          <p:cNvSpPr>
            <a:spLocks noGrp="1"/>
          </p:cNvSpPr>
          <p:nvPr>
            <p:ph type="sldNum" sz="quarter" idx="12"/>
          </p:nvPr>
        </p:nvSpPr>
        <p:spPr>
          <a:xfrm>
            <a:off x="11649997" y="6108949"/>
            <a:ext cx="46736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F06D28-0BE3-284D-A172-81E312E501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4">
            <a:extLst>
              <a:ext uri="{FF2B5EF4-FFF2-40B4-BE49-F238E27FC236}">
                <a16:creationId xmlns:a16="http://schemas.microsoft.com/office/drawing/2014/main" id="{6A76DEC0-2C47-4F43-ACA0-4C5EAD9CFB3C}"/>
              </a:ext>
            </a:extLst>
          </p:cNvPr>
          <p:cNvSpPr txBox="1">
            <a:spLocks noChangeArrowheads="1"/>
          </p:cNvSpPr>
          <p:nvPr/>
        </p:nvSpPr>
        <p:spPr bwMode="auto">
          <a:xfrm>
            <a:off x="1937535" y="5804262"/>
            <a:ext cx="859472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Disclaimer:  This presentation is intended for personal use and for informational purposes only and does not replace independent professional judgment. This presentation is the property of Physicians’ Education Resource, LLC (“PER”) and is protected by U.S. and international copyright laws. You may not copy, reproduce, distribute, transmit, modify, or create derivative works of the presentation without the prior written permission from PER.</a:t>
            </a:r>
          </a:p>
        </p:txBody>
      </p:sp>
      <p:sp>
        <p:nvSpPr>
          <p:cNvPr id="11" name="Rectangle 2">
            <a:extLst>
              <a:ext uri="{FF2B5EF4-FFF2-40B4-BE49-F238E27FC236}">
                <a16:creationId xmlns:a16="http://schemas.microsoft.com/office/drawing/2014/main" id="{00BFCBA4-A9A0-5742-A6B3-596068284B7C}"/>
              </a:ext>
            </a:extLst>
          </p:cNvPr>
          <p:cNvSpPr txBox="1">
            <a:spLocks noChangeArrowheads="1"/>
          </p:cNvSpPr>
          <p:nvPr/>
        </p:nvSpPr>
        <p:spPr>
          <a:xfrm>
            <a:off x="457200" y="2362200"/>
            <a:ext cx="8991600" cy="2133600"/>
          </a:xfrm>
          <a:prstGeom prst="rect">
            <a:avLst/>
          </a:prstGeom>
        </p:spPr>
        <p:txBody>
          <a:bodyPr>
            <a:noAutofit/>
          </a:bodyPr>
          <a:lstStyle>
            <a:lvl1pPr algn="ctr" defTabSz="914400" rtl="0" eaLnBrk="1" latinLnBrk="0" hangingPunct="1">
              <a:lnSpc>
                <a:spcPct val="90000"/>
              </a:lnSpc>
              <a:spcBef>
                <a:spcPct val="0"/>
              </a:spcBef>
              <a:buNone/>
              <a:defRPr sz="3600" b="1" kern="1200">
                <a:solidFill>
                  <a:srgbClr val="990001"/>
                </a:solidFill>
                <a:latin typeface="Arial" panose="020B0604020202020204" pitchFamily="34" charset="0"/>
                <a:ea typeface="+mj-ea"/>
                <a:cs typeface="Arial" panose="020B0604020202020204" pitchFamily="34" charset="0"/>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990001"/>
                </a:solidFill>
                <a:effectLst/>
                <a:uLnTx/>
                <a:uFillTx/>
                <a:latin typeface="Arial" panose="020B0604020202020204" pitchFamily="34" charset="0"/>
                <a:ea typeface="+mj-ea"/>
                <a:cs typeface="Arial" panose="020B0604020202020204" pitchFamily="34" charset="0"/>
              </a:rPr>
              <a:t>Management of Endocrine Related Toxicities</a:t>
            </a:r>
            <a:br>
              <a:rPr kumimoji="0" lang="en-US" altLang="en-US" sz="1800" b="1" i="0" u="none" strike="noStrike" kern="1200" cap="none" spc="0" normalizeH="0" baseline="0" noProof="0" dirty="0">
                <a:ln>
                  <a:noFill/>
                </a:ln>
                <a:solidFill>
                  <a:srgbClr val="990001"/>
                </a:solidFill>
                <a:effectLst/>
                <a:uLnTx/>
                <a:uFillTx/>
                <a:latin typeface="Arial" panose="020B0604020202020204" pitchFamily="34" charset="0"/>
                <a:ea typeface="+mj-ea"/>
                <a:cs typeface="Arial" panose="020B0604020202020204" pitchFamily="34" charset="0"/>
                <a:sym typeface="Symbol" pitchFamily="2" charset="2"/>
              </a:rPr>
            </a:br>
            <a:endParaRPr kumimoji="0" lang="en-US" altLang="en-US" sz="1800" b="1" i="0" u="none" strike="noStrike" kern="1200" cap="none" spc="0" normalizeH="0" baseline="0" noProof="0" dirty="0">
              <a:ln>
                <a:noFill/>
              </a:ln>
              <a:solidFill>
                <a:srgbClr val="990001"/>
              </a:solidFill>
              <a:effectLst/>
              <a:uLnTx/>
              <a:uFillTx/>
              <a:latin typeface="Arial" panose="020B0604020202020204" pitchFamily="34" charset="0"/>
              <a:ea typeface="+mj-ea"/>
              <a:cs typeface="Arial" panose="020B0604020202020204" pitchFamily="34" charset="0"/>
              <a:sym typeface="Symbol" pitchFamily="2" charset="2"/>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sym typeface="Symbol" charset="2"/>
              </a:rPr>
              <a:t>Michelle Melisko MD</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1800" dirty="0">
                <a:solidFill>
                  <a:prstClr val="black"/>
                </a:solidFill>
                <a:sym typeface="Symbol" charset="2"/>
              </a:rPr>
              <a:t>Clinical Professor of Medicine</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sym typeface="Symbol" charset="2"/>
              </a:rPr>
              <a:t>University of California San Francisco </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1800" dirty="0">
                <a:solidFill>
                  <a:prstClr val="black"/>
                </a:solidFill>
                <a:sym typeface="Symbol" charset="2"/>
              </a:rPr>
              <a:t>Helen Diller Family Comprehensive Cancer Center</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1800" dirty="0">
                <a:solidFill>
                  <a:prstClr val="black"/>
                </a:solidFill>
                <a:sym typeface="Symbol" charset="2"/>
              </a:rPr>
              <a:t>11/8/2025</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sym typeface="Symbol" charset="2"/>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sym typeface="Symbol" charset="2"/>
            </a:endParaRPr>
          </a:p>
        </p:txBody>
      </p:sp>
      <p:sp>
        <p:nvSpPr>
          <p:cNvPr id="2" name="Rectangle 1">
            <a:extLst>
              <a:ext uri="{FF2B5EF4-FFF2-40B4-BE49-F238E27FC236}">
                <a16:creationId xmlns:a16="http://schemas.microsoft.com/office/drawing/2014/main" id="{CDD4F04F-D45A-DC33-CF31-2E98CAB40269}"/>
              </a:ext>
            </a:extLst>
          </p:cNvPr>
          <p:cNvSpPr/>
          <p:nvPr/>
        </p:nvSpPr>
        <p:spPr>
          <a:xfrm>
            <a:off x="1524000" y="1676400"/>
            <a:ext cx="1981200" cy="381000"/>
          </a:xfrm>
          <a:prstGeom prst="rect">
            <a:avLst/>
          </a:prstGeom>
          <a:solidFill>
            <a:srgbClr val="751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5157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E49D5-A43D-B121-118D-02DDA7859A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D11661-2677-7EF4-D8CE-09C1DD958888}"/>
              </a:ext>
            </a:extLst>
          </p:cNvPr>
          <p:cNvSpPr>
            <a:spLocks noGrp="1"/>
          </p:cNvSpPr>
          <p:nvPr>
            <p:ph type="title"/>
          </p:nvPr>
        </p:nvSpPr>
        <p:spPr>
          <a:xfrm>
            <a:off x="533400" y="736602"/>
            <a:ext cx="10515600" cy="752475"/>
          </a:xfrm>
        </p:spPr>
        <p:txBody>
          <a:bodyPr>
            <a:noAutofit/>
          </a:bodyPr>
          <a:lstStyle/>
          <a:p>
            <a:r>
              <a:rPr lang="en-US" sz="2800" b="1" i="0" dirty="0">
                <a:solidFill>
                  <a:srgbClr val="212121"/>
                </a:solidFill>
                <a:effectLst/>
              </a:rPr>
              <a:t>Effectiveness And Safety Of </a:t>
            </a:r>
            <a:r>
              <a:rPr lang="en-US" sz="2800" b="1" i="0" dirty="0" err="1">
                <a:solidFill>
                  <a:srgbClr val="212121"/>
                </a:solidFill>
                <a:effectLst/>
              </a:rPr>
              <a:t>Fezolinetant</a:t>
            </a:r>
            <a:r>
              <a:rPr lang="en-US" sz="2800" b="1" i="0" dirty="0">
                <a:solidFill>
                  <a:srgbClr val="212121"/>
                </a:solidFill>
                <a:effectLst/>
              </a:rPr>
              <a:t> In Alleviating Vasomotor Symptoms Linked To Menopause: A Systematic Review And Meta-analysis</a:t>
            </a:r>
          </a:p>
        </p:txBody>
      </p:sp>
      <p:sp>
        <p:nvSpPr>
          <p:cNvPr id="3" name="Content Placeholder 2">
            <a:extLst>
              <a:ext uri="{FF2B5EF4-FFF2-40B4-BE49-F238E27FC236}">
                <a16:creationId xmlns:a16="http://schemas.microsoft.com/office/drawing/2014/main" id="{5BB42E1A-F86F-83EA-53A8-164600CB227D}"/>
              </a:ext>
            </a:extLst>
          </p:cNvPr>
          <p:cNvSpPr>
            <a:spLocks noGrp="1"/>
          </p:cNvSpPr>
          <p:nvPr>
            <p:ph idx="1"/>
          </p:nvPr>
        </p:nvSpPr>
        <p:spPr>
          <a:xfrm>
            <a:off x="381000" y="1803402"/>
            <a:ext cx="11201400" cy="4749798"/>
          </a:xfrm>
        </p:spPr>
        <p:txBody>
          <a:bodyPr>
            <a:normAutofit/>
          </a:bodyPr>
          <a:lstStyle/>
          <a:p>
            <a:pPr algn="l">
              <a:lnSpc>
                <a:spcPct val="100000"/>
              </a:lnSpc>
              <a:spcBef>
                <a:spcPts val="1200"/>
              </a:spcBef>
            </a:pPr>
            <a:r>
              <a:rPr lang="en-US" b="0" i="0" dirty="0">
                <a:solidFill>
                  <a:srgbClr val="212121"/>
                </a:solidFill>
                <a:effectLst/>
                <a:latin typeface="Arial" panose="020B0604020202020204" pitchFamily="34" charset="0"/>
                <a:cs typeface="Arial" panose="020B0604020202020204" pitchFamily="34" charset="0"/>
              </a:rPr>
              <a:t>Six studies were included involving 3301 patients</a:t>
            </a:r>
          </a:p>
          <a:p>
            <a:pPr algn="l">
              <a:lnSpc>
                <a:spcPct val="100000"/>
              </a:lnSpc>
              <a:spcBef>
                <a:spcPts val="1200"/>
              </a:spcBef>
            </a:pPr>
            <a:r>
              <a:rPr lang="en-US" b="0" i="0" dirty="0">
                <a:solidFill>
                  <a:srgbClr val="212121"/>
                </a:solidFill>
                <a:effectLst/>
                <a:latin typeface="Arial" panose="020B0604020202020204" pitchFamily="34" charset="0"/>
                <a:cs typeface="Arial" panose="020B0604020202020204" pitchFamily="34" charset="0"/>
              </a:rPr>
              <a:t>Compared to placebo, </a:t>
            </a:r>
            <a:r>
              <a:rPr lang="en-US" b="0" i="0" dirty="0" err="1">
                <a:solidFill>
                  <a:srgbClr val="212121"/>
                </a:solidFill>
                <a:effectLst/>
                <a:latin typeface="Arial" panose="020B0604020202020204" pitchFamily="34" charset="0"/>
                <a:cs typeface="Arial" panose="020B0604020202020204" pitchFamily="34" charset="0"/>
              </a:rPr>
              <a:t>fezolinetant</a:t>
            </a:r>
            <a:r>
              <a:rPr lang="en-US" b="0" i="0" dirty="0">
                <a:solidFill>
                  <a:srgbClr val="212121"/>
                </a:solidFill>
                <a:effectLst/>
                <a:latin typeface="Arial" panose="020B0604020202020204" pitchFamily="34" charset="0"/>
                <a:cs typeface="Arial" panose="020B0604020202020204" pitchFamily="34" charset="0"/>
              </a:rPr>
              <a:t> reduced frequency of VMS episodes from baseline at </a:t>
            </a:r>
            <a:r>
              <a:rPr lang="en-US" b="0" i="0" dirty="0" err="1">
                <a:solidFill>
                  <a:srgbClr val="212121"/>
                </a:solidFill>
                <a:effectLst/>
                <a:latin typeface="Arial" panose="020B0604020202020204" pitchFamily="34" charset="0"/>
                <a:cs typeface="Arial" panose="020B0604020202020204" pitchFamily="34" charset="0"/>
              </a:rPr>
              <a:t>wk</a:t>
            </a:r>
            <a:r>
              <a:rPr lang="en-US" b="0" i="0" dirty="0">
                <a:solidFill>
                  <a:srgbClr val="212121"/>
                </a:solidFill>
                <a:effectLst/>
                <a:latin typeface="Arial" panose="020B0604020202020204" pitchFamily="34" charset="0"/>
                <a:cs typeface="Arial" panose="020B0604020202020204" pitchFamily="34" charset="0"/>
              </a:rPr>
              <a:t> 4 and at </a:t>
            </a:r>
            <a:r>
              <a:rPr lang="en-US" b="0" i="0" dirty="0" err="1">
                <a:solidFill>
                  <a:srgbClr val="212121"/>
                </a:solidFill>
                <a:effectLst/>
                <a:latin typeface="Arial" panose="020B0604020202020204" pitchFamily="34" charset="0"/>
                <a:cs typeface="Arial" panose="020B0604020202020204" pitchFamily="34" charset="0"/>
              </a:rPr>
              <a:t>wk</a:t>
            </a:r>
            <a:r>
              <a:rPr lang="en-US" b="0" i="0" dirty="0">
                <a:solidFill>
                  <a:srgbClr val="212121"/>
                </a:solidFill>
                <a:effectLst/>
                <a:latin typeface="Arial" panose="020B0604020202020204" pitchFamily="34" charset="0"/>
                <a:cs typeface="Arial" panose="020B0604020202020204" pitchFamily="34" charset="0"/>
              </a:rPr>
              <a:t> 12 and reduced VMS severity score at weeks 4 at 12. </a:t>
            </a:r>
            <a:r>
              <a:rPr lang="en-US" dirty="0">
                <a:solidFill>
                  <a:srgbClr val="212121"/>
                </a:solidFill>
                <a:latin typeface="Arial" panose="020B0604020202020204" pitchFamily="34" charset="0"/>
                <a:cs typeface="Arial" panose="020B0604020202020204" pitchFamily="34" charset="0"/>
              </a:rPr>
              <a:t>R</a:t>
            </a:r>
            <a:r>
              <a:rPr lang="en-US" b="0" i="0" dirty="0">
                <a:solidFill>
                  <a:srgbClr val="212121"/>
                </a:solidFill>
                <a:effectLst/>
                <a:latin typeface="Arial" panose="020B0604020202020204" pitchFamily="34" charset="0"/>
                <a:cs typeface="Arial" panose="020B0604020202020204" pitchFamily="34" charset="0"/>
              </a:rPr>
              <a:t>eductions were positively reflected on menopause specific </a:t>
            </a:r>
            <a:r>
              <a:rPr lang="en-US" dirty="0">
                <a:solidFill>
                  <a:srgbClr val="212121"/>
                </a:solidFill>
                <a:latin typeface="Arial" panose="020B0604020202020204" pitchFamily="34" charset="0"/>
                <a:cs typeface="Arial" panose="020B0604020202020204" pitchFamily="34" charset="0"/>
              </a:rPr>
              <a:t>QOL</a:t>
            </a:r>
            <a:r>
              <a:rPr lang="en-US" b="0" i="0" dirty="0">
                <a:solidFill>
                  <a:srgbClr val="212121"/>
                </a:solidFill>
                <a:effectLst/>
                <a:latin typeface="Arial" panose="020B0604020202020204" pitchFamily="34" charset="0"/>
                <a:cs typeface="Arial" panose="020B0604020202020204" pitchFamily="34" charset="0"/>
              </a:rPr>
              <a:t> at weeks 4 and 12 </a:t>
            </a:r>
          </a:p>
          <a:p>
            <a:pPr algn="l">
              <a:lnSpc>
                <a:spcPct val="100000"/>
              </a:lnSpc>
              <a:spcBef>
                <a:spcPts val="1200"/>
              </a:spcBef>
            </a:pPr>
            <a:r>
              <a:rPr lang="en-US" b="0" i="0" dirty="0">
                <a:solidFill>
                  <a:srgbClr val="212121"/>
                </a:solidFill>
                <a:effectLst/>
                <a:latin typeface="Arial" panose="020B0604020202020204" pitchFamily="34" charset="0"/>
                <a:cs typeface="Arial" panose="020B0604020202020204" pitchFamily="34" charset="0"/>
              </a:rPr>
              <a:t> </a:t>
            </a:r>
            <a:r>
              <a:rPr lang="en-US" dirty="0" err="1">
                <a:solidFill>
                  <a:srgbClr val="212121"/>
                </a:solidFill>
                <a:latin typeface="Arial" panose="020B0604020202020204" pitchFamily="34" charset="0"/>
                <a:cs typeface="Arial" panose="020B0604020202020204" pitchFamily="34" charset="0"/>
              </a:rPr>
              <a:t>F</a:t>
            </a:r>
            <a:r>
              <a:rPr lang="en-US" b="0" i="0" dirty="0" err="1">
                <a:solidFill>
                  <a:srgbClr val="212121"/>
                </a:solidFill>
                <a:effectLst/>
                <a:latin typeface="Arial" panose="020B0604020202020204" pitchFamily="34" charset="0"/>
                <a:cs typeface="Arial" panose="020B0604020202020204" pitchFamily="34" charset="0"/>
              </a:rPr>
              <a:t>ezolinetant</a:t>
            </a:r>
            <a:r>
              <a:rPr lang="en-US" b="0" i="0" dirty="0">
                <a:solidFill>
                  <a:srgbClr val="212121"/>
                </a:solidFill>
                <a:effectLst/>
                <a:latin typeface="Arial" panose="020B0604020202020204" pitchFamily="34" charset="0"/>
                <a:cs typeface="Arial" panose="020B0604020202020204" pitchFamily="34" charset="0"/>
              </a:rPr>
              <a:t> showed increased risk for:</a:t>
            </a:r>
          </a:p>
          <a:p>
            <a:pPr lvl="1">
              <a:lnSpc>
                <a:spcPct val="100000"/>
              </a:lnSpc>
              <a:spcBef>
                <a:spcPts val="1200"/>
              </a:spcBef>
            </a:pPr>
            <a:r>
              <a:rPr lang="en-US" dirty="0">
                <a:solidFill>
                  <a:srgbClr val="212121"/>
                </a:solidFill>
                <a:latin typeface="Arial" panose="020B0604020202020204" pitchFamily="34" charset="0"/>
                <a:cs typeface="Arial" panose="020B0604020202020204" pitchFamily="34" charset="0"/>
              </a:rPr>
              <a:t>D</a:t>
            </a:r>
            <a:r>
              <a:rPr lang="en-US" b="0" i="0" dirty="0">
                <a:solidFill>
                  <a:srgbClr val="212121"/>
                </a:solidFill>
                <a:effectLst/>
                <a:latin typeface="Arial" panose="020B0604020202020204" pitchFamily="34" charset="0"/>
                <a:cs typeface="Arial" panose="020B0604020202020204" pitchFamily="34" charset="0"/>
              </a:rPr>
              <a:t>rug-related TEAEs (RR = 1.47, 95 %CI [1.06,2.04])</a:t>
            </a:r>
          </a:p>
          <a:p>
            <a:pPr lvl="1">
              <a:lnSpc>
                <a:spcPct val="100000"/>
              </a:lnSpc>
              <a:spcBef>
                <a:spcPts val="1200"/>
              </a:spcBef>
            </a:pPr>
            <a:r>
              <a:rPr lang="en-US" dirty="0">
                <a:solidFill>
                  <a:srgbClr val="212121"/>
                </a:solidFill>
                <a:latin typeface="Arial" panose="020B0604020202020204" pitchFamily="34" charset="0"/>
                <a:cs typeface="Arial" panose="020B0604020202020204" pitchFamily="34" charset="0"/>
              </a:rPr>
              <a:t>S</a:t>
            </a:r>
            <a:r>
              <a:rPr lang="en-US" b="0" i="0" dirty="0">
                <a:solidFill>
                  <a:srgbClr val="212121"/>
                </a:solidFill>
                <a:effectLst/>
                <a:latin typeface="Arial" panose="020B0604020202020204" pitchFamily="34" charset="0"/>
                <a:cs typeface="Arial" panose="020B0604020202020204" pitchFamily="34" charset="0"/>
              </a:rPr>
              <a:t>erious TEAEs (RR = 1.67, 95 %CI [1.09,2.55])</a:t>
            </a:r>
          </a:p>
          <a:p>
            <a:pPr lvl="1">
              <a:lnSpc>
                <a:spcPct val="100000"/>
              </a:lnSpc>
              <a:spcBef>
                <a:spcPts val="1200"/>
              </a:spcBef>
            </a:pPr>
            <a:r>
              <a:rPr lang="en-US" dirty="0">
                <a:solidFill>
                  <a:srgbClr val="212121"/>
                </a:solidFill>
                <a:latin typeface="Arial" panose="020B0604020202020204" pitchFamily="34" charset="0"/>
                <a:cs typeface="Arial" panose="020B0604020202020204" pitchFamily="34" charset="0"/>
              </a:rPr>
              <a:t>F</a:t>
            </a:r>
            <a:r>
              <a:rPr lang="en-US" b="0" i="0" dirty="0">
                <a:solidFill>
                  <a:srgbClr val="212121"/>
                </a:solidFill>
                <a:effectLst/>
                <a:latin typeface="Arial" panose="020B0604020202020204" pitchFamily="34" charset="0"/>
                <a:cs typeface="Arial" panose="020B0604020202020204" pitchFamily="34" charset="0"/>
              </a:rPr>
              <a:t>atigue (RR = 4.05, 95 %CI [1.27,12.88])</a:t>
            </a:r>
          </a:p>
          <a:p>
            <a:pPr lvl="1">
              <a:lnSpc>
                <a:spcPct val="100000"/>
              </a:lnSpc>
              <a:spcBef>
                <a:spcPts val="1200"/>
              </a:spcBef>
            </a:pPr>
            <a:r>
              <a:rPr lang="en-US" dirty="0">
                <a:solidFill>
                  <a:srgbClr val="212121"/>
                </a:solidFill>
                <a:latin typeface="Arial" panose="020B0604020202020204" pitchFamily="34" charset="0"/>
                <a:cs typeface="Arial" panose="020B0604020202020204" pitchFamily="34" charset="0"/>
              </a:rPr>
              <a:t>A</a:t>
            </a:r>
            <a:r>
              <a:rPr lang="en-US" b="0" i="0" dirty="0">
                <a:solidFill>
                  <a:srgbClr val="212121"/>
                </a:solidFill>
                <a:effectLst/>
                <a:latin typeface="Arial" panose="020B0604020202020204" pitchFamily="34" charset="0"/>
                <a:cs typeface="Arial" panose="020B0604020202020204" pitchFamily="34" charset="0"/>
              </a:rPr>
              <a:t>rthralgia (RR = 2.83, 95 %CI [1.02,7.8])</a:t>
            </a:r>
          </a:p>
          <a:p>
            <a:pPr lvl="1">
              <a:lnSpc>
                <a:spcPct val="100000"/>
              </a:lnSpc>
              <a:spcBef>
                <a:spcPts val="1200"/>
              </a:spcBef>
            </a:pPr>
            <a:r>
              <a:rPr lang="en-US" b="0" i="0" dirty="0">
                <a:solidFill>
                  <a:srgbClr val="212121"/>
                </a:solidFill>
                <a:effectLst/>
                <a:latin typeface="Arial" panose="020B0604020202020204" pitchFamily="34" charset="0"/>
                <a:cs typeface="Arial" panose="020B0604020202020204" pitchFamily="34" charset="0"/>
              </a:rPr>
              <a:t>ALT or AST &gt; 3 times (RR = 2, 95 %CI [1.12,3.57])</a:t>
            </a:r>
          </a:p>
        </p:txBody>
      </p:sp>
      <p:sp>
        <p:nvSpPr>
          <p:cNvPr id="4" name="TextBox 3">
            <a:extLst>
              <a:ext uri="{FF2B5EF4-FFF2-40B4-BE49-F238E27FC236}">
                <a16:creationId xmlns:a16="http://schemas.microsoft.com/office/drawing/2014/main" id="{4F4106A4-E42A-E4DA-4965-77191030572E}"/>
              </a:ext>
            </a:extLst>
          </p:cNvPr>
          <p:cNvSpPr txBox="1"/>
          <p:nvPr/>
        </p:nvSpPr>
        <p:spPr>
          <a:xfrm>
            <a:off x="152400" y="6324600"/>
            <a:ext cx="5257800" cy="276999"/>
          </a:xfrm>
          <a:prstGeom prst="rect">
            <a:avLst/>
          </a:prstGeom>
          <a:noFill/>
        </p:spPr>
        <p:txBody>
          <a:bodyPr wrap="square" rtlCol="0">
            <a:spAutoFit/>
          </a:bodyPr>
          <a:lstStyle/>
          <a:p>
            <a:pPr algn="l"/>
            <a:r>
              <a:rPr lang="en-US" sz="1200" b="0" i="0" dirty="0" err="1">
                <a:effectLst/>
                <a:latin typeface="Arial" panose="020B0604020202020204" pitchFamily="34" charset="0"/>
                <a:cs typeface="Arial" panose="020B0604020202020204" pitchFamily="34" charset="0"/>
              </a:rPr>
              <a:t>Elnaga</a:t>
            </a:r>
            <a:r>
              <a:rPr lang="en-US" sz="1200" b="0" i="0" dirty="0">
                <a:effectLst/>
                <a:latin typeface="Arial" panose="020B0604020202020204" pitchFamily="34" charset="0"/>
                <a:cs typeface="Arial" panose="020B0604020202020204" pitchFamily="34" charset="0"/>
              </a:rPr>
              <a:t> et al. </a:t>
            </a:r>
            <a:r>
              <a:rPr lang="en-US" sz="1200" b="0" i="0" dirty="0" err="1">
                <a:effectLst/>
                <a:latin typeface="Arial" panose="020B0604020202020204" pitchFamily="34" charset="0"/>
                <a:cs typeface="Arial" panose="020B0604020202020204" pitchFamily="34" charset="0"/>
              </a:rPr>
              <a:t>Eur</a:t>
            </a:r>
            <a:r>
              <a:rPr lang="en-US" sz="1200" b="0" i="0" dirty="0">
                <a:effectLst/>
                <a:latin typeface="Arial" panose="020B0604020202020204" pitchFamily="34" charset="0"/>
                <a:cs typeface="Arial" panose="020B0604020202020204" pitchFamily="34" charset="0"/>
              </a:rPr>
              <a:t> J </a:t>
            </a:r>
            <a:r>
              <a:rPr lang="en-US" sz="1200" b="0" i="0" dirty="0" err="1">
                <a:effectLst/>
                <a:latin typeface="Arial" panose="020B0604020202020204" pitchFamily="34" charset="0"/>
                <a:cs typeface="Arial" panose="020B0604020202020204" pitchFamily="34" charset="0"/>
              </a:rPr>
              <a:t>Obstet</a:t>
            </a:r>
            <a:r>
              <a:rPr lang="en-US" sz="1200" b="0" i="0" dirty="0">
                <a:effectLst/>
                <a:latin typeface="Arial" panose="020B0604020202020204" pitchFamily="34" charset="0"/>
                <a:cs typeface="Arial" panose="020B0604020202020204" pitchFamily="34" charset="0"/>
              </a:rPr>
              <a:t> </a:t>
            </a:r>
            <a:r>
              <a:rPr lang="en-US" sz="1200" b="0" i="0" dirty="0" err="1">
                <a:effectLst/>
                <a:latin typeface="Arial" panose="020B0604020202020204" pitchFamily="34" charset="0"/>
                <a:cs typeface="Arial" panose="020B0604020202020204" pitchFamily="34" charset="0"/>
              </a:rPr>
              <a:t>Gynecol</a:t>
            </a:r>
            <a:r>
              <a:rPr lang="en-US" sz="1200" b="0" i="0" dirty="0">
                <a:effectLst/>
                <a:latin typeface="Arial" panose="020B0604020202020204" pitchFamily="34" charset="0"/>
                <a:cs typeface="Arial" panose="020B0604020202020204" pitchFamily="34" charset="0"/>
              </a:rPr>
              <a:t> </a:t>
            </a:r>
            <a:r>
              <a:rPr lang="en-US" sz="1200" b="0" i="0" dirty="0" err="1">
                <a:effectLst/>
                <a:latin typeface="Arial" panose="020B0604020202020204" pitchFamily="34" charset="0"/>
                <a:cs typeface="Arial" panose="020B0604020202020204" pitchFamily="34" charset="0"/>
              </a:rPr>
              <a:t>Reprod</a:t>
            </a:r>
            <a:r>
              <a:rPr lang="en-US" sz="1200" b="0" i="0" dirty="0">
                <a:effectLst/>
                <a:latin typeface="Arial" panose="020B0604020202020204" pitchFamily="34" charset="0"/>
                <a:cs typeface="Arial" panose="020B0604020202020204" pitchFamily="34" charset="0"/>
              </a:rPr>
              <a:t> Biol</a:t>
            </a:r>
            <a:r>
              <a:rPr lang="en-US" sz="1200" cap="small" dirty="0">
                <a:latin typeface="Arial" panose="020B0604020202020204" pitchFamily="34" charset="0"/>
                <a:cs typeface="Arial" panose="020B0604020202020204" pitchFamily="34" charset="0"/>
              </a:rPr>
              <a:t> </a:t>
            </a:r>
            <a:r>
              <a:rPr lang="en-US" sz="1200" b="0" i="0" dirty="0">
                <a:effectLst/>
                <a:latin typeface="Arial" panose="020B0604020202020204" pitchFamily="34" charset="0"/>
                <a:cs typeface="Arial" panose="020B0604020202020204" pitchFamily="34" charset="0"/>
              </a:rPr>
              <a:t>2024:297:142-152.</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1874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74FD7-02CD-7666-2029-8FAE3BA91324}"/>
              </a:ext>
            </a:extLst>
          </p:cNvPr>
          <p:cNvSpPr>
            <a:spLocks noGrp="1"/>
          </p:cNvSpPr>
          <p:nvPr>
            <p:ph type="title"/>
          </p:nvPr>
        </p:nvSpPr>
        <p:spPr>
          <a:xfrm>
            <a:off x="838200" y="381000"/>
            <a:ext cx="10515600" cy="752475"/>
          </a:xfrm>
        </p:spPr>
        <p:txBody>
          <a:bodyPr>
            <a:normAutofit/>
          </a:bodyPr>
          <a:lstStyle/>
          <a:p>
            <a:r>
              <a:rPr lang="en-US" sz="2800" dirty="0"/>
              <a:t>Safety Issues And Takeaway On </a:t>
            </a:r>
            <a:r>
              <a:rPr lang="en-US" sz="2800" dirty="0" err="1"/>
              <a:t>Fezolinetant</a:t>
            </a:r>
            <a:endParaRPr lang="en-US" sz="2800" dirty="0"/>
          </a:p>
        </p:txBody>
      </p:sp>
      <p:sp>
        <p:nvSpPr>
          <p:cNvPr id="3" name="Content Placeholder 2">
            <a:extLst>
              <a:ext uri="{FF2B5EF4-FFF2-40B4-BE49-F238E27FC236}">
                <a16:creationId xmlns:a16="http://schemas.microsoft.com/office/drawing/2014/main" id="{C474B0D7-5686-3A8D-3AF0-1291140C1E87}"/>
              </a:ext>
            </a:extLst>
          </p:cNvPr>
          <p:cNvSpPr>
            <a:spLocks noGrp="1"/>
          </p:cNvSpPr>
          <p:nvPr>
            <p:ph idx="1"/>
          </p:nvPr>
        </p:nvSpPr>
        <p:spPr>
          <a:xfrm>
            <a:off x="152400" y="1143000"/>
            <a:ext cx="10820400" cy="4724400"/>
          </a:xfrm>
        </p:spPr>
        <p:txBody>
          <a:bodyPr>
            <a:normAutofit fontScale="70000" lnSpcReduction="20000"/>
          </a:bodyPr>
          <a:lstStyle/>
          <a:p>
            <a:pPr>
              <a:lnSpc>
                <a:spcPct val="110000"/>
              </a:lnSpc>
              <a:spcBef>
                <a:spcPts val="1200"/>
              </a:spcBef>
            </a:pPr>
            <a:r>
              <a:rPr lang="en-US" sz="2600" b="1" i="0" dirty="0">
                <a:solidFill>
                  <a:srgbClr val="1F1F1F"/>
                </a:solidFill>
                <a:effectLst/>
                <a:latin typeface="Arial" panose="020B0604020202020204" pitchFamily="34" charset="0"/>
                <a:cs typeface="Arial" panose="020B0604020202020204" pitchFamily="34" charset="0"/>
              </a:rPr>
              <a:t>“Risk of neoplasm with the neurokinin 3 receptor antagonist </a:t>
            </a:r>
            <a:r>
              <a:rPr lang="en-US" sz="2600" b="1" i="0" dirty="0" err="1">
                <a:solidFill>
                  <a:srgbClr val="1F1F1F"/>
                </a:solidFill>
                <a:effectLst/>
                <a:latin typeface="Arial" panose="020B0604020202020204" pitchFamily="34" charset="0"/>
                <a:cs typeface="Arial" panose="020B0604020202020204" pitchFamily="34" charset="0"/>
              </a:rPr>
              <a:t>fezolinetant</a:t>
            </a:r>
            <a:r>
              <a:rPr lang="en-US" sz="2600" b="1" i="0" dirty="0">
                <a:solidFill>
                  <a:srgbClr val="1F1F1F"/>
                </a:solidFill>
                <a:effectLst/>
                <a:latin typeface="Arial" panose="020B0604020202020204" pitchFamily="34" charset="0"/>
                <a:cs typeface="Arial" panose="020B0604020202020204" pitchFamily="34" charset="0"/>
              </a:rPr>
              <a:t>” </a:t>
            </a:r>
            <a:r>
              <a:rPr lang="en-US" sz="2600" b="0" i="0" dirty="0">
                <a:solidFill>
                  <a:srgbClr val="1F1F1F"/>
                </a:solidFill>
                <a:effectLst/>
                <a:latin typeface="Arial" panose="020B0604020202020204" pitchFamily="34" charset="0"/>
                <a:cs typeface="Arial" panose="020B0604020202020204" pitchFamily="34" charset="0"/>
              </a:rPr>
              <a:t>(</a:t>
            </a:r>
            <a:r>
              <a:rPr lang="en-US" sz="2600" b="0" i="0" dirty="0" err="1">
                <a:solidFill>
                  <a:srgbClr val="1F1F1F"/>
                </a:solidFill>
                <a:effectLst/>
                <a:latin typeface="Arial" panose="020B0604020202020204" pitchFamily="34" charset="0"/>
                <a:cs typeface="Arial" panose="020B0604020202020204" pitchFamily="34" charset="0"/>
              </a:rPr>
              <a:t>Douxfils</a:t>
            </a:r>
            <a:r>
              <a:rPr lang="en-US" sz="2600" b="0" i="0" dirty="0">
                <a:solidFill>
                  <a:srgbClr val="1F1F1F"/>
                </a:solidFill>
                <a:effectLst/>
                <a:latin typeface="Arial" panose="020B0604020202020204" pitchFamily="34" charset="0"/>
                <a:cs typeface="Arial" panose="020B0604020202020204" pitchFamily="34" charset="0"/>
              </a:rPr>
              <a:t> J et al. Lancet 2023) </a:t>
            </a:r>
          </a:p>
          <a:p>
            <a:pPr lvl="1">
              <a:lnSpc>
                <a:spcPct val="110000"/>
              </a:lnSpc>
              <a:spcBef>
                <a:spcPts val="1200"/>
              </a:spcBef>
            </a:pPr>
            <a:r>
              <a:rPr lang="en-US" sz="2300" dirty="0">
                <a:solidFill>
                  <a:srgbClr val="333333"/>
                </a:solidFill>
                <a:latin typeface="Arial" panose="020B0604020202020204" pitchFamily="34" charset="0"/>
                <a:cs typeface="Arial" panose="020B0604020202020204" pitchFamily="34" charset="0"/>
              </a:rPr>
              <a:t>M</a:t>
            </a:r>
            <a:r>
              <a:rPr lang="en-US" sz="2300" b="0" i="0" dirty="0">
                <a:solidFill>
                  <a:srgbClr val="333333"/>
                </a:solidFill>
                <a:effectLst/>
                <a:latin typeface="Arial" panose="020B0604020202020204" pitchFamily="34" charset="0"/>
                <a:cs typeface="Arial" panose="020B0604020202020204" pitchFamily="34" charset="0"/>
              </a:rPr>
              <a:t>eta-analysis within the SKYLIGHT program found a statistically significant increase in neoplasm risk, with a 4.25-fold elevation (OR: 4.25, 95% CI: 1.67-10.80) with a daily dosage of </a:t>
            </a:r>
            <a:r>
              <a:rPr lang="en-US" sz="2300" b="0" i="0" dirty="0" err="1">
                <a:solidFill>
                  <a:srgbClr val="333333"/>
                </a:solidFill>
                <a:effectLst/>
                <a:latin typeface="Arial" panose="020B0604020202020204" pitchFamily="34" charset="0"/>
                <a:cs typeface="Arial" panose="020B0604020202020204" pitchFamily="34" charset="0"/>
              </a:rPr>
              <a:t>fezolinetant</a:t>
            </a:r>
            <a:r>
              <a:rPr lang="en-US" sz="2300" b="0" i="0" dirty="0">
                <a:solidFill>
                  <a:srgbClr val="333333"/>
                </a:solidFill>
                <a:effectLst/>
                <a:latin typeface="Arial" panose="020B0604020202020204" pitchFamily="34" charset="0"/>
                <a:cs typeface="Arial" panose="020B0604020202020204" pitchFamily="34" charset="0"/>
              </a:rPr>
              <a:t> 45 mg</a:t>
            </a:r>
            <a:endParaRPr lang="en-US" sz="2300" dirty="0">
              <a:solidFill>
                <a:srgbClr val="333333"/>
              </a:solidFill>
              <a:latin typeface="Arial" panose="020B0604020202020204" pitchFamily="34" charset="0"/>
              <a:cs typeface="Arial" panose="020B0604020202020204" pitchFamily="34" charset="0"/>
            </a:endParaRPr>
          </a:p>
          <a:p>
            <a:pPr lvl="1">
              <a:lnSpc>
                <a:spcPct val="110000"/>
              </a:lnSpc>
              <a:spcBef>
                <a:spcPts val="1200"/>
              </a:spcBef>
            </a:pPr>
            <a:r>
              <a:rPr lang="en-US" sz="2300" b="0" i="0" dirty="0">
                <a:solidFill>
                  <a:srgbClr val="333333"/>
                </a:solidFill>
                <a:effectLst/>
                <a:latin typeface="Arial" panose="020B0604020202020204" pitchFamily="34" charset="0"/>
                <a:cs typeface="Arial" panose="020B0604020202020204" pitchFamily="34" charset="0"/>
              </a:rPr>
              <a:t> </a:t>
            </a:r>
            <a:r>
              <a:rPr lang="en-US" sz="2300" dirty="0">
                <a:solidFill>
                  <a:srgbClr val="333333"/>
                </a:solidFill>
                <a:latin typeface="Arial" panose="020B0604020202020204" pitchFamily="34" charset="0"/>
                <a:cs typeface="Arial" panose="020B0604020202020204" pitchFamily="34" charset="0"/>
              </a:rPr>
              <a:t>A</a:t>
            </a:r>
            <a:r>
              <a:rPr lang="en-US" sz="2300" b="0" i="0" dirty="0">
                <a:solidFill>
                  <a:srgbClr val="333333"/>
                </a:solidFill>
                <a:effectLst/>
                <a:latin typeface="Arial" panose="020B0604020202020204" pitchFamily="34" charset="0"/>
                <a:cs typeface="Arial" panose="020B0604020202020204" pitchFamily="34" charset="0"/>
              </a:rPr>
              <a:t>uthors express concern “FDA and the European Medicines Agency (EMA) have not included this risk in the adverse drug reaction sections of the prescribing information. Their assessment, which dismisses the neoplasm risk based on non-causality claims derived from literature on NK1 antagonists, overlooks the distinct pharmacological pathways of specific NK3 receptor antagonists”</a:t>
            </a:r>
          </a:p>
          <a:p>
            <a:pPr lvl="1">
              <a:lnSpc>
                <a:spcPct val="110000"/>
              </a:lnSpc>
              <a:spcBef>
                <a:spcPts val="1200"/>
              </a:spcBef>
            </a:pPr>
            <a:r>
              <a:rPr lang="en-US" sz="2300" i="0" dirty="0" err="1">
                <a:solidFill>
                  <a:srgbClr val="333333"/>
                </a:solidFill>
                <a:effectLst/>
                <a:latin typeface="Arial" panose="020B0604020202020204" pitchFamily="34" charset="0"/>
                <a:cs typeface="Arial" panose="020B0604020202020204" pitchFamily="34" charset="0"/>
              </a:rPr>
              <a:t>Elinzanetant</a:t>
            </a:r>
            <a:r>
              <a:rPr lang="en-US" sz="2300" i="0" dirty="0">
                <a:solidFill>
                  <a:srgbClr val="333333"/>
                </a:solidFill>
                <a:effectLst/>
                <a:latin typeface="Arial" panose="020B0604020202020204" pitchFamily="34" charset="0"/>
                <a:cs typeface="Arial" panose="020B0604020202020204" pitchFamily="34" charset="0"/>
              </a:rPr>
              <a:t> (another </a:t>
            </a:r>
            <a:r>
              <a:rPr lang="en-US" sz="2300" b="0" i="0" dirty="0">
                <a:solidFill>
                  <a:srgbClr val="333333"/>
                </a:solidFill>
                <a:effectLst/>
                <a:latin typeface="Arial" panose="020B0604020202020204" pitchFamily="34" charset="0"/>
                <a:cs typeface="Arial" panose="020B0604020202020204" pitchFamily="34" charset="0"/>
              </a:rPr>
              <a:t>neurokinin-1,3 receptor antagonist) being studied for the treatment of moderate to severe VMS with positive results in two studies (309 pts) did not find any increased cancer risk  - “</a:t>
            </a:r>
            <a:r>
              <a:rPr lang="en-US" sz="2300" b="1" i="0" dirty="0" err="1">
                <a:solidFill>
                  <a:srgbClr val="333333"/>
                </a:solidFill>
                <a:effectLst/>
                <a:latin typeface="Arial" panose="020B0604020202020204" pitchFamily="34" charset="0"/>
                <a:cs typeface="Arial" panose="020B0604020202020204" pitchFamily="34" charset="0"/>
              </a:rPr>
              <a:t>Elinzanetant</a:t>
            </a:r>
            <a:r>
              <a:rPr lang="en-US" sz="2300" b="1" i="0" dirty="0">
                <a:solidFill>
                  <a:srgbClr val="333333"/>
                </a:solidFill>
                <a:effectLst/>
                <a:latin typeface="Arial" panose="020B0604020202020204" pitchFamily="34" charset="0"/>
                <a:cs typeface="Arial" panose="020B0604020202020204" pitchFamily="34" charset="0"/>
              </a:rPr>
              <a:t> for the Treatment of Vasomotor Symptoms Associated With Menopause, </a:t>
            </a:r>
            <a:r>
              <a:rPr lang="en-US" sz="2300" b="0" i="0" dirty="0">
                <a:solidFill>
                  <a:srgbClr val="333333"/>
                </a:solidFill>
                <a:effectLst/>
                <a:latin typeface="Arial" panose="020B0604020202020204" pitchFamily="34" charset="0"/>
                <a:cs typeface="Arial" panose="020B0604020202020204" pitchFamily="34" charset="0"/>
              </a:rPr>
              <a:t>OASIS 1 and 2 Randomized Clinical Trials” (Pinkerton et al. JAMA 2024 Aug 22)</a:t>
            </a:r>
            <a:endParaRPr lang="en-US" sz="2300" dirty="0">
              <a:solidFill>
                <a:srgbClr val="333333"/>
              </a:solidFill>
              <a:latin typeface="Arial" panose="020B0604020202020204" pitchFamily="34" charset="0"/>
              <a:cs typeface="Arial" panose="020B0604020202020204" pitchFamily="34" charset="0"/>
            </a:endParaRPr>
          </a:p>
          <a:p>
            <a:pPr>
              <a:lnSpc>
                <a:spcPct val="110000"/>
              </a:lnSpc>
              <a:spcBef>
                <a:spcPts val="1200"/>
              </a:spcBef>
            </a:pPr>
            <a:r>
              <a:rPr lang="en-US" sz="2600" b="1" dirty="0">
                <a:solidFill>
                  <a:srgbClr val="333333"/>
                </a:solidFill>
                <a:latin typeface="Arial" panose="020B0604020202020204" pitchFamily="34" charset="0"/>
                <a:cs typeface="Arial" panose="020B0604020202020204" pitchFamily="34" charset="0"/>
              </a:rPr>
              <a:t>Careful monitoring of Liver function tests with </a:t>
            </a:r>
            <a:r>
              <a:rPr lang="en-US" sz="2600" b="1" dirty="0" err="1">
                <a:solidFill>
                  <a:srgbClr val="333333"/>
                </a:solidFill>
                <a:latin typeface="Arial" panose="020B0604020202020204" pitchFamily="34" charset="0"/>
                <a:cs typeface="Arial" panose="020B0604020202020204" pitchFamily="34" charset="0"/>
              </a:rPr>
              <a:t>Fezolinetant</a:t>
            </a:r>
            <a:r>
              <a:rPr lang="en-US" sz="2600" b="1" dirty="0">
                <a:solidFill>
                  <a:srgbClr val="333333"/>
                </a:solidFill>
                <a:latin typeface="Arial" panose="020B0604020202020204" pitchFamily="34" charset="0"/>
                <a:cs typeface="Arial" panose="020B0604020202020204" pitchFamily="34" charset="0"/>
              </a:rPr>
              <a:t> is required – FDA Warning Update 9/12/24:</a:t>
            </a:r>
          </a:p>
          <a:p>
            <a:pPr marL="342900" lvl="1" indent="0">
              <a:lnSpc>
                <a:spcPct val="110000"/>
              </a:lnSpc>
              <a:spcBef>
                <a:spcPts val="1200"/>
              </a:spcBef>
              <a:buNone/>
            </a:pPr>
            <a:r>
              <a:rPr lang="en-US" sz="2300" b="1" dirty="0">
                <a:solidFill>
                  <a:srgbClr val="333333"/>
                </a:solidFill>
                <a:highlight>
                  <a:srgbClr val="FFFF00"/>
                </a:highlight>
                <a:latin typeface="Arial" panose="020B0604020202020204" pitchFamily="34" charset="0"/>
                <a:cs typeface="Arial" panose="020B0604020202020204" pitchFamily="34" charset="0"/>
              </a:rPr>
              <a:t>“</a:t>
            </a:r>
            <a:r>
              <a:rPr lang="en-US" sz="2300" b="0" i="0" dirty="0">
                <a:solidFill>
                  <a:srgbClr val="333333"/>
                </a:solidFill>
                <a:effectLst/>
                <a:highlight>
                  <a:srgbClr val="FFFF00"/>
                </a:highlight>
                <a:latin typeface="Arial" panose="020B0604020202020204" pitchFamily="34" charset="0"/>
                <a:cs typeface="Arial" panose="020B0604020202020204" pitchFamily="34" charset="0"/>
              </a:rPr>
              <a:t>new recommendations for patients and health care professionals about increasing the frequency of liver blood testing, adding monthly testing for the next 2 months after starting </a:t>
            </a:r>
            <a:r>
              <a:rPr lang="en-US" sz="2300" b="0" i="0" dirty="0" err="1">
                <a:solidFill>
                  <a:srgbClr val="333333"/>
                </a:solidFill>
                <a:effectLst/>
                <a:highlight>
                  <a:srgbClr val="FFFF00"/>
                </a:highlight>
                <a:latin typeface="Arial" panose="020B0604020202020204" pitchFamily="34" charset="0"/>
                <a:cs typeface="Arial" panose="020B0604020202020204" pitchFamily="34" charset="0"/>
              </a:rPr>
              <a:t>Veozah</a:t>
            </a:r>
            <a:r>
              <a:rPr lang="en-US" sz="2300" b="0" i="0" dirty="0">
                <a:solidFill>
                  <a:srgbClr val="333333"/>
                </a:solidFill>
                <a:effectLst/>
                <a:highlight>
                  <a:srgbClr val="FFFF00"/>
                </a:highlight>
                <a:latin typeface="Arial" panose="020B0604020202020204" pitchFamily="34" charset="0"/>
                <a:cs typeface="Arial" panose="020B0604020202020204" pitchFamily="34" charset="0"/>
              </a:rPr>
              <a:t>, and then at months 3, 6, and 9 of treatment as already recommended”</a:t>
            </a:r>
            <a:r>
              <a:rPr lang="en-US" sz="2600" b="1" dirty="0">
                <a:latin typeface="Arial" panose="020B0604020202020204" pitchFamily="34" charset="0"/>
                <a:cs typeface="Arial" panose="020B0604020202020204" pitchFamily="34" charset="0"/>
              </a:rPr>
              <a:t>			</a:t>
            </a:r>
            <a:r>
              <a:rPr lang="en-US" sz="1900" b="1" dirty="0">
                <a:solidFill>
                  <a:srgbClr val="C00000"/>
                </a:solidFill>
                <a:latin typeface="Arial" panose="020B0604020202020204" pitchFamily="34" charset="0"/>
                <a:cs typeface="Arial" panose="020B0604020202020204" pitchFamily="34" charset="0"/>
              </a:rPr>
              <a:t> </a:t>
            </a:r>
            <a:r>
              <a:rPr lang="en-US" sz="2600" b="1" dirty="0">
                <a:latin typeface="Arial" panose="020B0604020202020204" pitchFamily="34" charset="0"/>
                <a:cs typeface="Arial" panose="020B0604020202020204" pitchFamily="34" charset="0"/>
              </a:rPr>
              <a:t>	</a:t>
            </a:r>
            <a:endParaRPr lang="en-US" sz="2600" b="1" dirty="0">
              <a:solidFill>
                <a:srgbClr val="C0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DF549C5-C94B-234A-5B13-A355FA246CA6}"/>
              </a:ext>
            </a:extLst>
          </p:cNvPr>
          <p:cNvSpPr txBox="1"/>
          <p:nvPr/>
        </p:nvSpPr>
        <p:spPr>
          <a:xfrm>
            <a:off x="3404943" y="6015335"/>
            <a:ext cx="5903219" cy="461665"/>
          </a:xfrm>
          <a:prstGeom prst="rect">
            <a:avLst/>
          </a:prstGeom>
          <a:noFill/>
        </p:spPr>
        <p:txBody>
          <a:bodyPr wrap="none" rtlCol="0">
            <a:spAutoFit/>
          </a:bodyPr>
          <a:lstStyle/>
          <a:p>
            <a:r>
              <a:rPr lang="en-US" dirty="0">
                <a:solidFill>
                  <a:srgbClr val="FF0000"/>
                </a:solidFill>
                <a:latin typeface="Arial" panose="020B0604020202020204" pitchFamily="34" charset="0"/>
                <a:cs typeface="Arial" panose="020B0604020202020204" pitchFamily="34" charset="0"/>
              </a:rPr>
              <a:t>Insurance coverage is poor, but improving</a:t>
            </a:r>
          </a:p>
        </p:txBody>
      </p:sp>
    </p:spTree>
    <p:extLst>
      <p:ext uri="{BB962C8B-B14F-4D97-AF65-F5344CB8AC3E}">
        <p14:creationId xmlns:p14="http://schemas.microsoft.com/office/powerpoint/2010/main" val="482971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B05A4-39F2-EDAB-33EA-A201DE1B2D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06F2E0-8AA2-7361-E0A5-ED4EA4535808}"/>
              </a:ext>
            </a:extLst>
          </p:cNvPr>
          <p:cNvSpPr>
            <a:spLocks noGrp="1"/>
          </p:cNvSpPr>
          <p:nvPr>
            <p:ph type="title"/>
          </p:nvPr>
        </p:nvSpPr>
        <p:spPr>
          <a:xfrm>
            <a:off x="838200" y="-152400"/>
            <a:ext cx="10515600" cy="2133600"/>
          </a:xfrm>
        </p:spPr>
        <p:txBody>
          <a:bodyPr>
            <a:noAutofit/>
          </a:bodyPr>
          <a:lstStyle/>
          <a:p>
            <a:pPr>
              <a:lnSpc>
                <a:spcPct val="100000"/>
              </a:lnSpc>
            </a:pPr>
            <a:r>
              <a:rPr lang="en-US" sz="2800" dirty="0" err="1"/>
              <a:t>Elinzanetant</a:t>
            </a:r>
            <a:r>
              <a:rPr lang="en-US" sz="2800" dirty="0"/>
              <a:t> For Vasomotor Symptoms From Endocrine Therapy For Breast Cancer</a:t>
            </a:r>
          </a:p>
        </p:txBody>
      </p:sp>
      <p:pic>
        <p:nvPicPr>
          <p:cNvPr id="6" name="Picture 5">
            <a:extLst>
              <a:ext uri="{FF2B5EF4-FFF2-40B4-BE49-F238E27FC236}">
                <a16:creationId xmlns:a16="http://schemas.microsoft.com/office/drawing/2014/main" id="{C6DA2375-9514-1679-68A2-946C1F6D60CC}"/>
              </a:ext>
            </a:extLst>
          </p:cNvPr>
          <p:cNvPicPr>
            <a:picLocks noChangeAspect="1"/>
          </p:cNvPicPr>
          <p:nvPr/>
        </p:nvPicPr>
        <p:blipFill>
          <a:blip r:embed="rId2"/>
          <a:stretch>
            <a:fillRect/>
          </a:stretch>
        </p:blipFill>
        <p:spPr>
          <a:xfrm>
            <a:off x="1480457" y="2266057"/>
            <a:ext cx="3581400" cy="4091679"/>
          </a:xfrm>
          <a:prstGeom prst="rect">
            <a:avLst/>
          </a:prstGeom>
        </p:spPr>
      </p:pic>
      <p:pic>
        <p:nvPicPr>
          <p:cNvPr id="7" name="Picture 6">
            <a:extLst>
              <a:ext uri="{FF2B5EF4-FFF2-40B4-BE49-F238E27FC236}">
                <a16:creationId xmlns:a16="http://schemas.microsoft.com/office/drawing/2014/main" id="{5FD1E621-80E4-772D-2E26-68EE2E5830E6}"/>
              </a:ext>
            </a:extLst>
          </p:cNvPr>
          <p:cNvPicPr>
            <a:picLocks noChangeAspect="1"/>
          </p:cNvPicPr>
          <p:nvPr/>
        </p:nvPicPr>
        <p:blipFill>
          <a:blip r:embed="rId3"/>
          <a:stretch>
            <a:fillRect/>
          </a:stretch>
        </p:blipFill>
        <p:spPr>
          <a:xfrm>
            <a:off x="6096000" y="1427325"/>
            <a:ext cx="4648200" cy="5199469"/>
          </a:xfrm>
          <a:prstGeom prst="rect">
            <a:avLst/>
          </a:prstGeom>
        </p:spPr>
      </p:pic>
      <p:sp>
        <p:nvSpPr>
          <p:cNvPr id="8" name="TextBox 7">
            <a:extLst>
              <a:ext uri="{FF2B5EF4-FFF2-40B4-BE49-F238E27FC236}">
                <a16:creationId xmlns:a16="http://schemas.microsoft.com/office/drawing/2014/main" id="{EBB3D58B-CEC7-877D-5604-93C1CB73B1F7}"/>
              </a:ext>
            </a:extLst>
          </p:cNvPr>
          <p:cNvSpPr txBox="1"/>
          <p:nvPr/>
        </p:nvSpPr>
        <p:spPr>
          <a:xfrm>
            <a:off x="152400" y="6324600"/>
            <a:ext cx="51054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Cardoso et al. N Engl J Med 2025;393:753-763</a:t>
            </a:r>
          </a:p>
        </p:txBody>
      </p:sp>
      <p:sp>
        <p:nvSpPr>
          <p:cNvPr id="9" name="TextBox 8">
            <a:extLst>
              <a:ext uri="{FF2B5EF4-FFF2-40B4-BE49-F238E27FC236}">
                <a16:creationId xmlns:a16="http://schemas.microsoft.com/office/drawing/2014/main" id="{54567A91-E364-529A-B7A5-23BE54223AAF}"/>
              </a:ext>
            </a:extLst>
          </p:cNvPr>
          <p:cNvSpPr txBox="1"/>
          <p:nvPr/>
        </p:nvSpPr>
        <p:spPr>
          <a:xfrm>
            <a:off x="152400" y="1513582"/>
            <a:ext cx="5867400" cy="1169551"/>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52-week, phase 3, double-blind, randomized, placebo-controlled trial at 90 sites in Europe, Canada, Israel, and Kazakhstan (89% of pts were white)</a:t>
            </a:r>
          </a:p>
          <a:p>
            <a:pPr marL="342900" indent="-3429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9968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26271-805D-7F23-CB37-DE1E9C115C28}"/>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ACC0AEF3-22B9-DB2C-5267-1647A7A53E72}"/>
              </a:ext>
            </a:extLst>
          </p:cNvPr>
          <p:cNvPicPr>
            <a:picLocks noChangeAspect="1"/>
          </p:cNvPicPr>
          <p:nvPr/>
        </p:nvPicPr>
        <p:blipFill>
          <a:blip r:embed="rId2"/>
          <a:stretch>
            <a:fillRect/>
          </a:stretch>
        </p:blipFill>
        <p:spPr>
          <a:xfrm>
            <a:off x="1752600" y="3845587"/>
            <a:ext cx="7772400" cy="1038356"/>
          </a:xfrm>
          <a:prstGeom prst="rect">
            <a:avLst/>
          </a:prstGeom>
        </p:spPr>
      </p:pic>
      <p:sp>
        <p:nvSpPr>
          <p:cNvPr id="8" name="TextBox 7">
            <a:extLst>
              <a:ext uri="{FF2B5EF4-FFF2-40B4-BE49-F238E27FC236}">
                <a16:creationId xmlns:a16="http://schemas.microsoft.com/office/drawing/2014/main" id="{DEDC1F1A-43B9-E57C-AC9A-E2ECED10DC1D}"/>
              </a:ext>
            </a:extLst>
          </p:cNvPr>
          <p:cNvSpPr txBox="1"/>
          <p:nvPr/>
        </p:nvSpPr>
        <p:spPr>
          <a:xfrm>
            <a:off x="152400" y="6324600"/>
            <a:ext cx="5105400"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Cardoso et al. N Engl J Med 2025;393:753-763</a:t>
            </a:r>
          </a:p>
          <a:p>
            <a:br>
              <a:rPr lang="en-US"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B98FFA0E-E8D3-8B89-142C-EC03C7C1C1BC}"/>
              </a:ext>
            </a:extLst>
          </p:cNvPr>
          <p:cNvPicPr>
            <a:picLocks noChangeAspect="1"/>
          </p:cNvPicPr>
          <p:nvPr/>
        </p:nvPicPr>
        <p:blipFill>
          <a:blip r:embed="rId3"/>
          <a:stretch>
            <a:fillRect/>
          </a:stretch>
        </p:blipFill>
        <p:spPr>
          <a:xfrm>
            <a:off x="249177" y="586752"/>
            <a:ext cx="5030394" cy="3320260"/>
          </a:xfrm>
          <a:prstGeom prst="rect">
            <a:avLst/>
          </a:prstGeom>
        </p:spPr>
      </p:pic>
      <p:pic>
        <p:nvPicPr>
          <p:cNvPr id="15" name="Picture 14">
            <a:extLst>
              <a:ext uri="{FF2B5EF4-FFF2-40B4-BE49-F238E27FC236}">
                <a16:creationId xmlns:a16="http://schemas.microsoft.com/office/drawing/2014/main" id="{334EBC6D-2833-3313-CF21-3BB36AA379A4}"/>
              </a:ext>
            </a:extLst>
          </p:cNvPr>
          <p:cNvPicPr>
            <a:picLocks noChangeAspect="1"/>
          </p:cNvPicPr>
          <p:nvPr/>
        </p:nvPicPr>
        <p:blipFill>
          <a:blip r:embed="rId4"/>
          <a:stretch>
            <a:fillRect/>
          </a:stretch>
        </p:blipFill>
        <p:spPr>
          <a:xfrm>
            <a:off x="5486400" y="603499"/>
            <a:ext cx="5234835" cy="3242088"/>
          </a:xfrm>
          <a:prstGeom prst="rect">
            <a:avLst/>
          </a:prstGeom>
        </p:spPr>
      </p:pic>
      <p:pic>
        <p:nvPicPr>
          <p:cNvPr id="16" name="Picture 15">
            <a:extLst>
              <a:ext uri="{FF2B5EF4-FFF2-40B4-BE49-F238E27FC236}">
                <a16:creationId xmlns:a16="http://schemas.microsoft.com/office/drawing/2014/main" id="{A9777EE2-6BFB-AD7F-665E-5B89EA584A6C}"/>
              </a:ext>
            </a:extLst>
          </p:cNvPr>
          <p:cNvPicPr>
            <a:picLocks noChangeAspect="1"/>
          </p:cNvPicPr>
          <p:nvPr/>
        </p:nvPicPr>
        <p:blipFill>
          <a:blip r:embed="rId5"/>
          <a:stretch>
            <a:fillRect/>
          </a:stretch>
        </p:blipFill>
        <p:spPr>
          <a:xfrm>
            <a:off x="1752600" y="4545652"/>
            <a:ext cx="7772400" cy="1778948"/>
          </a:xfrm>
          <a:prstGeom prst="rect">
            <a:avLst/>
          </a:prstGeom>
        </p:spPr>
      </p:pic>
    </p:spTree>
    <p:extLst>
      <p:ext uri="{BB962C8B-B14F-4D97-AF65-F5344CB8AC3E}">
        <p14:creationId xmlns:p14="http://schemas.microsoft.com/office/powerpoint/2010/main" val="1425979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055E10-7930-C568-575D-A846970175A5}"/>
              </a:ext>
            </a:extLst>
          </p:cNvPr>
          <p:cNvSpPr>
            <a:spLocks noGrp="1"/>
          </p:cNvSpPr>
          <p:nvPr>
            <p:ph type="ctrTitle"/>
          </p:nvPr>
        </p:nvSpPr>
        <p:spPr/>
        <p:txBody>
          <a:bodyPr>
            <a:normAutofit/>
          </a:bodyPr>
          <a:lstStyle/>
          <a:p>
            <a:r>
              <a:rPr lang="en-US" sz="4800" dirty="0" err="1"/>
              <a:t>Lynkuet</a:t>
            </a:r>
            <a:r>
              <a:rPr lang="en-US" sz="4800" baseline="30000" dirty="0"/>
              <a:t>® </a:t>
            </a:r>
            <a:r>
              <a:rPr lang="en-US" sz="4800" dirty="0"/>
              <a:t>(</a:t>
            </a:r>
            <a:r>
              <a:rPr lang="en-US" sz="4800" dirty="0" err="1"/>
              <a:t>elinzanetant</a:t>
            </a:r>
            <a:r>
              <a:rPr lang="en-US" sz="4800" dirty="0"/>
              <a:t>)</a:t>
            </a:r>
            <a:endParaRPr lang="en-US" sz="4800" baseline="30000" dirty="0"/>
          </a:p>
        </p:txBody>
      </p:sp>
      <p:sp>
        <p:nvSpPr>
          <p:cNvPr id="5" name="Subtitle 4">
            <a:extLst>
              <a:ext uri="{FF2B5EF4-FFF2-40B4-BE49-F238E27FC236}">
                <a16:creationId xmlns:a16="http://schemas.microsoft.com/office/drawing/2014/main" id="{878DCABD-6F15-9D76-1B7E-076DE84AC716}"/>
              </a:ext>
            </a:extLst>
          </p:cNvPr>
          <p:cNvSpPr>
            <a:spLocks noGrp="1"/>
          </p:cNvSpPr>
          <p:nvPr>
            <p:ph type="subTitle" idx="1"/>
          </p:nvPr>
        </p:nvSpPr>
        <p:spPr/>
        <p:txBody>
          <a:bodyPr>
            <a:normAutofit/>
          </a:bodyPr>
          <a:lstStyle/>
          <a:p>
            <a:r>
              <a:rPr lang="en-US" sz="4400" dirty="0"/>
              <a:t>FDA approved 10/24/25</a:t>
            </a:r>
          </a:p>
        </p:txBody>
      </p:sp>
    </p:spTree>
    <p:extLst>
      <p:ext uri="{BB962C8B-B14F-4D97-AF65-F5344CB8AC3E}">
        <p14:creationId xmlns:p14="http://schemas.microsoft.com/office/powerpoint/2010/main" val="570065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Box 1">
            <a:extLst>
              <a:ext uri="{FF2B5EF4-FFF2-40B4-BE49-F238E27FC236}">
                <a16:creationId xmlns:a16="http://schemas.microsoft.com/office/drawing/2014/main" id="{0E13D668-807E-44AB-9BDB-F7098A88078D}"/>
              </a:ext>
            </a:extLst>
          </p:cNvPr>
          <p:cNvSpPr txBox="1">
            <a:spLocks noChangeArrowheads="1"/>
          </p:cNvSpPr>
          <p:nvPr/>
        </p:nvSpPr>
        <p:spPr bwMode="auto">
          <a:xfrm>
            <a:off x="990600" y="533400"/>
            <a:ext cx="9829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200" b="1" dirty="0">
                <a:latin typeface="Arial" panose="020B0604020202020204" pitchFamily="34" charset="0"/>
                <a:cs typeface="Arial" panose="020B0604020202020204" pitchFamily="34" charset="0"/>
              </a:rPr>
              <a:t>Acupuncture For Hot Flashes</a:t>
            </a:r>
          </a:p>
        </p:txBody>
      </p:sp>
      <p:sp>
        <p:nvSpPr>
          <p:cNvPr id="2" name="Rectangle 1">
            <a:extLst>
              <a:ext uri="{FF2B5EF4-FFF2-40B4-BE49-F238E27FC236}">
                <a16:creationId xmlns:a16="http://schemas.microsoft.com/office/drawing/2014/main" id="{B7A481E7-DD68-C977-CFF5-61BFE4F13D02}"/>
              </a:ext>
            </a:extLst>
          </p:cNvPr>
          <p:cNvSpPr/>
          <p:nvPr/>
        </p:nvSpPr>
        <p:spPr>
          <a:xfrm>
            <a:off x="1676400" y="76200"/>
            <a:ext cx="1219200" cy="228600"/>
          </a:xfrm>
          <a:prstGeom prst="rect">
            <a:avLst/>
          </a:prstGeom>
          <a:solidFill>
            <a:srgbClr val="751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223529F9-406B-D7BF-2DAD-93481D9228C8}"/>
              </a:ext>
            </a:extLst>
          </p:cNvPr>
          <p:cNvSpPr>
            <a:spLocks noGrp="1"/>
          </p:cNvSpPr>
          <p:nvPr>
            <p:ph idx="1"/>
          </p:nvPr>
        </p:nvSpPr>
        <p:spPr>
          <a:xfrm>
            <a:off x="609600" y="1447800"/>
            <a:ext cx="10363200" cy="4449763"/>
          </a:xfrm>
        </p:spPr>
        <p:txBody>
          <a:bodyPr>
            <a:normAutofit/>
          </a:bodyPr>
          <a:lstStyle/>
          <a:p>
            <a:pPr>
              <a:lnSpc>
                <a:spcPct val="100000"/>
              </a:lnSpc>
              <a:spcBef>
                <a:spcPts val="1200"/>
              </a:spcBef>
            </a:pPr>
            <a:r>
              <a:rPr lang="en-US" sz="2400" dirty="0">
                <a:solidFill>
                  <a:srgbClr val="000000"/>
                </a:solidFill>
                <a:latin typeface="Arial" panose="020B0604020202020204" pitchFamily="34" charset="0"/>
                <a:cs typeface="Arial" panose="020B0604020202020204" pitchFamily="34" charset="0"/>
              </a:rPr>
              <a:t>M</a:t>
            </a:r>
            <a:r>
              <a:rPr lang="en-US" sz="2400" b="0" i="0" dirty="0">
                <a:solidFill>
                  <a:srgbClr val="000000"/>
                </a:solidFill>
                <a:effectLst/>
                <a:latin typeface="Arial" panose="020B0604020202020204" pitchFamily="34" charset="0"/>
                <a:cs typeface="Arial" panose="020B0604020202020204" pitchFamily="34" charset="0"/>
              </a:rPr>
              <a:t>eta-analysis of six </a:t>
            </a:r>
            <a:r>
              <a:rPr lang="en-US" sz="2400" dirty="0">
                <a:solidFill>
                  <a:srgbClr val="000000"/>
                </a:solidFill>
                <a:latin typeface="Arial" panose="020B0604020202020204" pitchFamily="34" charset="0"/>
                <a:cs typeface="Arial" panose="020B0604020202020204" pitchFamily="34" charset="0"/>
              </a:rPr>
              <a:t>RCTs </a:t>
            </a:r>
            <a:r>
              <a:rPr lang="en-US" sz="2400" dirty="0">
                <a:solidFill>
                  <a:srgbClr val="000000"/>
                </a:solidFill>
                <a:latin typeface="Arial" panose="020B0604020202020204" pitchFamily="34" charset="0"/>
                <a:cs typeface="Arial" panose="020B0604020202020204" pitchFamily="34" charset="0"/>
                <a:sym typeface="Wingdings" pitchFamily="2" charset="2"/>
              </a:rPr>
              <a:t> A</a:t>
            </a:r>
            <a:r>
              <a:rPr lang="en-US" sz="2400" b="0" i="0" dirty="0">
                <a:solidFill>
                  <a:srgbClr val="000000"/>
                </a:solidFill>
                <a:effectLst/>
                <a:latin typeface="Arial" panose="020B0604020202020204" pitchFamily="34" charset="0"/>
                <a:cs typeface="Arial" panose="020B0604020202020204" pitchFamily="34" charset="0"/>
              </a:rPr>
              <a:t>cupuncture induced a significant reduction in the overall hot flash score, but not hot flash frequency, compared with controls (Zhang et al. </a:t>
            </a:r>
            <a:r>
              <a:rPr lang="en-US" sz="2400" b="0" i="1" dirty="0">
                <a:solidFill>
                  <a:srgbClr val="1C1D1E"/>
                </a:solidFill>
                <a:effectLst/>
                <a:latin typeface="Arial" panose="020B0604020202020204" pitchFamily="34" charset="0"/>
                <a:cs typeface="Arial" panose="020B0604020202020204" pitchFamily="34" charset="0"/>
              </a:rPr>
              <a:t>Front Oncol</a:t>
            </a:r>
            <a:r>
              <a:rPr lang="en-US" sz="2400" b="0" i="0" dirty="0">
                <a:solidFill>
                  <a:srgbClr val="1C1D1E"/>
                </a:solidFill>
                <a:effectLst/>
                <a:latin typeface="Arial" panose="020B0604020202020204" pitchFamily="34" charset="0"/>
                <a:cs typeface="Arial" panose="020B0604020202020204" pitchFamily="34" charset="0"/>
              </a:rPr>
              <a:t>. 2021; </a:t>
            </a:r>
            <a:r>
              <a:rPr lang="en-US" sz="2400" i="0" dirty="0">
                <a:solidFill>
                  <a:srgbClr val="1C1D1E"/>
                </a:solidFill>
                <a:effectLst/>
                <a:latin typeface="Arial" panose="020B0604020202020204" pitchFamily="34" charset="0"/>
                <a:cs typeface="Arial" panose="020B0604020202020204" pitchFamily="34" charset="0"/>
              </a:rPr>
              <a:t>11)</a:t>
            </a:r>
            <a:endParaRPr lang="en-US" sz="2400" i="0" dirty="0">
              <a:solidFill>
                <a:srgbClr val="000000"/>
              </a:solidFill>
              <a:effectLst/>
              <a:latin typeface="Arial" panose="020B0604020202020204" pitchFamily="34" charset="0"/>
              <a:cs typeface="Arial" panose="020B0604020202020204" pitchFamily="34" charset="0"/>
            </a:endParaRPr>
          </a:p>
          <a:p>
            <a:pPr>
              <a:lnSpc>
                <a:spcPct val="100000"/>
              </a:lnSpc>
              <a:spcBef>
                <a:spcPts val="1200"/>
              </a:spcBef>
            </a:pPr>
            <a:r>
              <a:rPr lang="en-US" sz="2400" dirty="0">
                <a:solidFill>
                  <a:srgbClr val="000000"/>
                </a:solidFill>
                <a:latin typeface="Arial" panose="020B0604020202020204" pitchFamily="34" charset="0"/>
                <a:cs typeface="Arial" panose="020B0604020202020204" pitchFamily="34" charset="0"/>
              </a:rPr>
              <a:t>M</a:t>
            </a:r>
            <a:r>
              <a:rPr lang="en-US" sz="2400" b="0" i="0" dirty="0">
                <a:solidFill>
                  <a:srgbClr val="000000"/>
                </a:solidFill>
                <a:effectLst/>
                <a:latin typeface="Arial" panose="020B0604020202020204" pitchFamily="34" charset="0"/>
                <a:cs typeface="Arial" panose="020B0604020202020204" pitchFamily="34" charset="0"/>
              </a:rPr>
              <a:t>eta-analysis of 13 RCTs </a:t>
            </a:r>
            <a:r>
              <a:rPr lang="en-US" sz="2400" b="0" i="0" dirty="0">
                <a:solidFill>
                  <a:srgbClr val="000000"/>
                </a:solidFill>
                <a:effectLst/>
                <a:latin typeface="Arial" panose="020B0604020202020204" pitchFamily="34" charset="0"/>
                <a:cs typeface="Arial" panose="020B0604020202020204" pitchFamily="34" charset="0"/>
                <a:sym typeface="Wingdings" pitchFamily="2" charset="2"/>
              </a:rPr>
              <a:t> A</a:t>
            </a:r>
            <a:r>
              <a:rPr lang="en-US" sz="2400" b="0" i="0" dirty="0">
                <a:solidFill>
                  <a:srgbClr val="000000"/>
                </a:solidFill>
                <a:effectLst/>
                <a:latin typeface="Arial" panose="020B0604020202020204" pitchFamily="34" charset="0"/>
                <a:cs typeface="Arial" panose="020B0604020202020204" pitchFamily="34" charset="0"/>
              </a:rPr>
              <a:t>cupuncture was found to have a durable effect on overall menopausal symptoms, but  no reduction in hot flash frequency (</a:t>
            </a:r>
            <a:r>
              <a:rPr lang="en-US" sz="2400" b="0" i="1" dirty="0">
                <a:solidFill>
                  <a:srgbClr val="000000"/>
                </a:solidFill>
                <a:effectLst/>
                <a:latin typeface="Arial" panose="020B0604020202020204" pitchFamily="34" charset="0"/>
                <a:cs typeface="Arial" panose="020B0604020202020204" pitchFamily="34" charset="0"/>
              </a:rPr>
              <a:t>p</a:t>
            </a:r>
            <a:r>
              <a:rPr lang="en-US" sz="2400" b="0" i="0" dirty="0">
                <a:solidFill>
                  <a:srgbClr val="000000"/>
                </a:solidFill>
                <a:effectLst/>
                <a:latin typeface="Arial" panose="020B0604020202020204" pitchFamily="34" charset="0"/>
                <a:cs typeface="Arial" panose="020B0604020202020204" pitchFamily="34" charset="0"/>
              </a:rPr>
              <a:t> = .29) or severity (</a:t>
            </a:r>
            <a:r>
              <a:rPr lang="en-US" sz="2400" b="0" i="1" dirty="0">
                <a:solidFill>
                  <a:srgbClr val="000000"/>
                </a:solidFill>
                <a:effectLst/>
                <a:latin typeface="Arial" panose="020B0604020202020204" pitchFamily="34" charset="0"/>
                <a:cs typeface="Arial" panose="020B0604020202020204" pitchFamily="34" charset="0"/>
              </a:rPr>
              <a:t>p</a:t>
            </a:r>
            <a:r>
              <a:rPr lang="en-US" sz="2400" b="0" i="0" dirty="0">
                <a:solidFill>
                  <a:srgbClr val="000000"/>
                </a:solidFill>
                <a:effectLst/>
                <a:latin typeface="Arial" panose="020B0604020202020204" pitchFamily="34" charset="0"/>
                <a:cs typeface="Arial" panose="020B0604020202020204" pitchFamily="34" charset="0"/>
              </a:rPr>
              <a:t> = .24) (Chien TJ et al. </a:t>
            </a:r>
            <a:r>
              <a:rPr lang="en-US" sz="2400" b="0" i="1" dirty="0">
                <a:solidFill>
                  <a:srgbClr val="1C1D1E"/>
                </a:solidFill>
                <a:effectLst/>
                <a:latin typeface="Arial" panose="020B0604020202020204" pitchFamily="34" charset="0"/>
                <a:cs typeface="Arial" panose="020B0604020202020204" pitchFamily="34" charset="0"/>
              </a:rPr>
              <a:t>Climacteric</a:t>
            </a:r>
            <a:r>
              <a:rPr lang="en-US" sz="2400" b="0" i="0" dirty="0">
                <a:solidFill>
                  <a:srgbClr val="1C1D1E"/>
                </a:solidFill>
                <a:effectLst/>
                <a:latin typeface="Arial" panose="020B0604020202020204" pitchFamily="34" charset="0"/>
                <a:cs typeface="Arial" panose="020B0604020202020204" pitchFamily="34" charset="0"/>
              </a:rPr>
              <a:t>. 2020; </a:t>
            </a:r>
            <a:r>
              <a:rPr lang="en-US" sz="2400" dirty="0">
                <a:solidFill>
                  <a:srgbClr val="1C1D1E"/>
                </a:solidFill>
                <a:latin typeface="Arial" panose="020B0604020202020204" pitchFamily="34" charset="0"/>
                <a:cs typeface="Arial" panose="020B0604020202020204" pitchFamily="34" charset="0"/>
              </a:rPr>
              <a:t>23(2))</a:t>
            </a:r>
          </a:p>
          <a:p>
            <a:pPr>
              <a:lnSpc>
                <a:spcPct val="100000"/>
              </a:lnSpc>
              <a:spcBef>
                <a:spcPts val="1200"/>
              </a:spcBef>
            </a:pPr>
            <a:r>
              <a:rPr lang="en-US" sz="2400" dirty="0">
                <a:solidFill>
                  <a:srgbClr val="1C1D1E"/>
                </a:solidFill>
                <a:latin typeface="Arial" panose="020B0604020202020204" pitchFamily="34" charset="0"/>
                <a:cs typeface="Arial" panose="020B0604020202020204" pitchFamily="34" charset="0"/>
              </a:rPr>
              <a:t>Challenges in study design due to lack of ideal control arm and differences in technique</a:t>
            </a:r>
          </a:p>
          <a:p>
            <a:pPr>
              <a:lnSpc>
                <a:spcPct val="100000"/>
              </a:lnSpc>
              <a:spcBef>
                <a:spcPts val="1200"/>
              </a:spcBef>
            </a:pPr>
            <a:r>
              <a:rPr lang="en-US" sz="2400" dirty="0">
                <a:solidFill>
                  <a:srgbClr val="1C1D1E"/>
                </a:solidFill>
                <a:latin typeface="Arial" panose="020B0604020202020204" pitchFamily="34" charset="0"/>
                <a:cs typeface="Arial" panose="020B0604020202020204" pitchFamily="34" charset="0"/>
              </a:rPr>
              <a:t>Even if “proven” effective, most insurances still do not cover </a:t>
            </a:r>
            <a:endParaRPr lang="en-US" sz="2400" dirty="0">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6F613-5604-FDDF-CBDC-52F1BC5F95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F9A20D-5F06-4EA0-0CEA-D22AA661BEC4}"/>
              </a:ext>
            </a:extLst>
          </p:cNvPr>
          <p:cNvSpPr>
            <a:spLocks noGrp="1"/>
          </p:cNvSpPr>
          <p:nvPr>
            <p:ph type="title"/>
          </p:nvPr>
        </p:nvSpPr>
        <p:spPr/>
        <p:txBody>
          <a:bodyPr>
            <a:normAutofit/>
          </a:bodyPr>
          <a:lstStyle/>
          <a:p>
            <a:r>
              <a:rPr lang="en-US" sz="4000" dirty="0"/>
              <a:t>Topics To Cover</a:t>
            </a:r>
          </a:p>
        </p:txBody>
      </p:sp>
      <p:sp>
        <p:nvSpPr>
          <p:cNvPr id="6" name="Content Placeholder 2">
            <a:extLst>
              <a:ext uri="{FF2B5EF4-FFF2-40B4-BE49-F238E27FC236}">
                <a16:creationId xmlns:a16="http://schemas.microsoft.com/office/drawing/2014/main" id="{702A4930-C80A-3317-033C-F54FD8D05106}"/>
              </a:ext>
            </a:extLst>
          </p:cNvPr>
          <p:cNvSpPr txBox="1">
            <a:spLocks/>
          </p:cNvSpPr>
          <p:nvPr/>
        </p:nvSpPr>
        <p:spPr>
          <a:xfrm>
            <a:off x="990600" y="1676400"/>
            <a:ext cx="10515600" cy="4449763"/>
          </a:xfrm>
          <a:prstGeom prst="rect">
            <a:avLst/>
          </a:prstGeom>
        </p:spPr>
        <p:txBody>
          <a:bodyPr vert="horz" lIns="91440" tIns="45720" rIns="91440" bIns="45720" rtlCol="0">
            <a:normAutofit fontScale="77500" lnSpcReduction="20000"/>
          </a:bodyPr>
          <a:lstStyle>
            <a:lvl1pPr marL="171450" indent="-171450" algn="l" defTabSz="685800" rtl="0" eaLnBrk="1" latinLnBrk="0" hangingPunct="1">
              <a:lnSpc>
                <a:spcPct val="90000"/>
              </a:lnSpc>
              <a:spcBef>
                <a:spcPts val="750"/>
              </a:spcBef>
              <a:buClr>
                <a:srgbClr val="990001"/>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990001"/>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990001"/>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990001"/>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990001"/>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3736" indent="-173736" fontAlgn="auto">
              <a:lnSpc>
                <a:spcPct val="120000"/>
              </a:lnSpc>
              <a:spcBef>
                <a:spcPts val="1200"/>
              </a:spcBef>
              <a:spcAft>
                <a:spcPts val="0"/>
              </a:spcAft>
              <a:buClr>
                <a:srgbClr val="7A0000"/>
              </a:buClr>
              <a:buFont typeface="Arial" panose="020B0604020202020204" pitchFamily="34" charset="0"/>
              <a:buNone/>
              <a:defRPr/>
            </a:pPr>
            <a:r>
              <a:rPr lang="en-US" altLang="en-US" sz="3600" b="1" dirty="0">
                <a:solidFill>
                  <a:srgbClr val="7A0000"/>
                </a:solidFill>
                <a:latin typeface="Arial" panose="020B0604020202020204" pitchFamily="34" charset="0"/>
                <a:cs typeface="Arial" panose="020B0604020202020204" pitchFamily="34" charset="0"/>
              </a:rPr>
              <a:t>Hot Flashes</a:t>
            </a:r>
          </a:p>
          <a:p>
            <a:pPr marL="173736" lvl="1" indent="-173736" fontAlgn="auto">
              <a:lnSpc>
                <a:spcPct val="120000"/>
              </a:lnSpc>
              <a:spcBef>
                <a:spcPts val="1200"/>
              </a:spcBef>
              <a:spcAft>
                <a:spcPts val="0"/>
              </a:spcAft>
              <a:buClr>
                <a:srgbClr val="7A0000"/>
              </a:buClr>
              <a:defRPr/>
            </a:pPr>
            <a:r>
              <a:rPr lang="en-US" altLang="en-US" sz="3200" dirty="0">
                <a:solidFill>
                  <a:srgbClr val="7A0000"/>
                </a:solidFill>
                <a:latin typeface="Arial" panose="020B0604020202020204" pitchFamily="34" charset="0"/>
                <a:cs typeface="Arial" panose="020B0604020202020204" pitchFamily="34" charset="0"/>
              </a:rPr>
              <a:t>Antidepressants</a:t>
            </a:r>
          </a:p>
          <a:p>
            <a:pPr marL="173736" lvl="1" indent="-173736" fontAlgn="auto">
              <a:lnSpc>
                <a:spcPct val="120000"/>
              </a:lnSpc>
              <a:spcBef>
                <a:spcPts val="1200"/>
              </a:spcBef>
              <a:spcAft>
                <a:spcPts val="0"/>
              </a:spcAft>
              <a:buClr>
                <a:srgbClr val="7A0000"/>
              </a:buClr>
              <a:defRPr/>
            </a:pPr>
            <a:r>
              <a:rPr lang="en-US" altLang="en-US" sz="3200" dirty="0" err="1">
                <a:solidFill>
                  <a:srgbClr val="7A0000"/>
                </a:solidFill>
                <a:latin typeface="Arial" panose="020B0604020202020204" pitchFamily="34" charset="0"/>
                <a:cs typeface="Arial" panose="020B0604020202020204" pitchFamily="34" charset="0"/>
              </a:rPr>
              <a:t>Fexolinetant</a:t>
            </a:r>
            <a:r>
              <a:rPr lang="en-US" altLang="en-US" sz="3200" dirty="0">
                <a:solidFill>
                  <a:srgbClr val="7A0000"/>
                </a:solidFill>
                <a:latin typeface="Arial" panose="020B0604020202020204" pitchFamily="34" charset="0"/>
                <a:cs typeface="Arial" panose="020B0604020202020204" pitchFamily="34" charset="0"/>
              </a:rPr>
              <a:t>/</a:t>
            </a:r>
            <a:r>
              <a:rPr lang="en-US" altLang="en-US" sz="3200" dirty="0" err="1">
                <a:solidFill>
                  <a:srgbClr val="7A0000"/>
                </a:solidFill>
                <a:latin typeface="Arial" panose="020B0604020202020204" pitchFamily="34" charset="0"/>
                <a:cs typeface="Arial" panose="020B0604020202020204" pitchFamily="34" charset="0"/>
              </a:rPr>
              <a:t>Elinzanetant</a:t>
            </a:r>
            <a:endParaRPr lang="en-US" altLang="en-US" sz="3200" dirty="0">
              <a:solidFill>
                <a:srgbClr val="7A0000"/>
              </a:solidFill>
              <a:latin typeface="Arial" panose="020B0604020202020204" pitchFamily="34" charset="0"/>
              <a:cs typeface="Arial" panose="020B0604020202020204" pitchFamily="34" charset="0"/>
            </a:endParaRPr>
          </a:p>
          <a:p>
            <a:pPr marL="173736" lvl="1" indent="-173736" fontAlgn="auto">
              <a:lnSpc>
                <a:spcPct val="120000"/>
              </a:lnSpc>
              <a:spcBef>
                <a:spcPts val="1200"/>
              </a:spcBef>
              <a:spcAft>
                <a:spcPts val="0"/>
              </a:spcAft>
              <a:buClr>
                <a:srgbClr val="7A0000"/>
              </a:buClr>
              <a:defRPr/>
            </a:pPr>
            <a:r>
              <a:rPr lang="en-US" altLang="en-US" sz="3200" dirty="0">
                <a:solidFill>
                  <a:srgbClr val="7A0000"/>
                </a:solidFill>
                <a:latin typeface="Arial" panose="020B0604020202020204" pitchFamily="34" charset="0"/>
                <a:cs typeface="Arial" panose="020B0604020202020204" pitchFamily="34" charset="0"/>
              </a:rPr>
              <a:t>Acupuncture</a:t>
            </a:r>
            <a:endParaRPr lang="en-US" altLang="en-US" sz="3200" b="1" dirty="0">
              <a:solidFill>
                <a:srgbClr val="7A0000"/>
              </a:solidFill>
              <a:latin typeface="Arial" panose="020B0604020202020204" pitchFamily="34" charset="0"/>
              <a:cs typeface="Arial" panose="020B0604020202020204" pitchFamily="34" charset="0"/>
            </a:endParaRPr>
          </a:p>
          <a:p>
            <a:pPr marL="173736" indent="-173736" fontAlgn="auto">
              <a:lnSpc>
                <a:spcPct val="120000"/>
              </a:lnSpc>
              <a:spcBef>
                <a:spcPts val="1200"/>
              </a:spcBef>
              <a:spcAft>
                <a:spcPts val="0"/>
              </a:spcAft>
              <a:buClr>
                <a:srgbClr val="7A0000"/>
              </a:buClr>
              <a:buFont typeface="Arial" panose="020B0604020202020204" pitchFamily="34" charset="0"/>
              <a:buNone/>
              <a:defRPr/>
            </a:pPr>
            <a:r>
              <a:rPr lang="en-US" altLang="en-US" sz="3600" b="1" dirty="0">
                <a:solidFill>
                  <a:srgbClr val="7A0000"/>
                </a:solidFill>
                <a:latin typeface="Arial" panose="020B0604020202020204" pitchFamily="34" charset="0"/>
                <a:cs typeface="Arial" panose="020B0604020202020204" pitchFamily="34" charset="0"/>
              </a:rPr>
              <a:t>Urogenital Atrophy</a:t>
            </a:r>
          </a:p>
          <a:p>
            <a:pPr marL="173736" lvl="1" indent="-173736" fontAlgn="auto">
              <a:lnSpc>
                <a:spcPct val="120000"/>
              </a:lnSpc>
              <a:spcBef>
                <a:spcPts val="1200"/>
              </a:spcBef>
              <a:spcAft>
                <a:spcPts val="0"/>
              </a:spcAft>
              <a:buClr>
                <a:srgbClr val="7A0000"/>
              </a:buClr>
              <a:defRPr/>
            </a:pPr>
            <a:r>
              <a:rPr lang="en-US" altLang="en-US" sz="3200" dirty="0">
                <a:solidFill>
                  <a:srgbClr val="7A0000"/>
                </a:solidFill>
                <a:latin typeface="Arial" panose="020B0604020202020204" pitchFamily="34" charset="0"/>
                <a:cs typeface="Arial" panose="020B0604020202020204" pitchFamily="34" charset="0"/>
              </a:rPr>
              <a:t>Vaginal Dryness Management</a:t>
            </a:r>
          </a:p>
          <a:p>
            <a:pPr marL="173736" lvl="1" indent="-173736" fontAlgn="auto">
              <a:lnSpc>
                <a:spcPct val="120000"/>
              </a:lnSpc>
              <a:spcBef>
                <a:spcPts val="1200"/>
              </a:spcBef>
              <a:spcAft>
                <a:spcPts val="0"/>
              </a:spcAft>
              <a:buClr>
                <a:srgbClr val="7A0000"/>
              </a:buClr>
              <a:defRPr/>
            </a:pPr>
            <a:r>
              <a:rPr lang="en-US" altLang="en-US" sz="3200" dirty="0">
                <a:solidFill>
                  <a:srgbClr val="7A0000"/>
                </a:solidFill>
                <a:latin typeface="Arial" panose="020B0604020202020204" pitchFamily="34" charset="0"/>
                <a:cs typeface="Arial" panose="020B0604020202020204" pitchFamily="34" charset="0"/>
              </a:rPr>
              <a:t>Low libido/decreased sexual desire</a:t>
            </a:r>
          </a:p>
          <a:p>
            <a:pPr marL="173736" indent="-173736" fontAlgn="auto">
              <a:lnSpc>
                <a:spcPct val="120000"/>
              </a:lnSpc>
              <a:spcBef>
                <a:spcPts val="1200"/>
              </a:spcBef>
              <a:spcAft>
                <a:spcPts val="0"/>
              </a:spcAft>
              <a:buClr>
                <a:srgbClr val="7A0000"/>
              </a:buClr>
              <a:buFont typeface="Arial" panose="020B0604020202020204" pitchFamily="34" charset="0"/>
              <a:buNone/>
              <a:defRPr/>
            </a:pPr>
            <a:r>
              <a:rPr lang="en-US" altLang="en-US" sz="3600" b="1" dirty="0">
                <a:solidFill>
                  <a:srgbClr val="7A0000"/>
                </a:solidFill>
                <a:latin typeface="Arial" panose="020B0604020202020204" pitchFamily="34" charset="0"/>
                <a:cs typeface="Arial" panose="020B0604020202020204" pitchFamily="34" charset="0"/>
              </a:rPr>
              <a:t>Safety of Vaginal Estrogens and Systemic HRT</a:t>
            </a:r>
          </a:p>
          <a:p>
            <a:pPr marL="173736" lvl="1" indent="-173736" fontAlgn="auto">
              <a:lnSpc>
                <a:spcPct val="100000"/>
              </a:lnSpc>
              <a:spcBef>
                <a:spcPts val="1200"/>
              </a:spcBef>
              <a:spcAft>
                <a:spcPts val="0"/>
              </a:spcAft>
              <a:buClr>
                <a:srgbClr val="7A0000"/>
              </a:buClr>
              <a:defRPr/>
            </a:pPr>
            <a:endParaRPr lang="en-US" altLang="en-US" sz="3600" dirty="0">
              <a:solidFill>
                <a:srgbClr val="7A0000"/>
              </a:solidFill>
              <a:latin typeface="Arial" panose="020B0604020202020204" pitchFamily="34" charset="0"/>
              <a:cs typeface="Arial" panose="020B0604020202020204" pitchFamily="34" charset="0"/>
            </a:endParaRPr>
          </a:p>
          <a:p>
            <a:pPr marL="173736" indent="-173736" fontAlgn="auto">
              <a:lnSpc>
                <a:spcPct val="100000"/>
              </a:lnSpc>
              <a:spcBef>
                <a:spcPts val="1200"/>
              </a:spcBef>
              <a:spcAft>
                <a:spcPts val="0"/>
              </a:spcAft>
              <a:buClr>
                <a:srgbClr val="7A0000"/>
              </a:buClr>
              <a:buFont typeface="Arial" panose="020B0604020202020204" pitchFamily="34" charset="0"/>
              <a:buNone/>
              <a:defRPr/>
            </a:pPr>
            <a:endParaRPr lang="en-US" sz="3600" b="1" dirty="0">
              <a:solidFill>
                <a:srgbClr val="7A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4780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82" name="Rectangle 2">
            <a:extLst>
              <a:ext uri="{FF2B5EF4-FFF2-40B4-BE49-F238E27FC236}">
                <a16:creationId xmlns:a16="http://schemas.microsoft.com/office/drawing/2014/main" id="{848FACB8-6E76-7B4F-101D-EFFCF1CA24D7}"/>
              </a:ext>
            </a:extLst>
          </p:cNvPr>
          <p:cNvSpPr>
            <a:spLocks noGrp="1" noChangeArrowheads="1"/>
          </p:cNvSpPr>
          <p:nvPr>
            <p:ph type="title"/>
          </p:nvPr>
        </p:nvSpPr>
        <p:spPr>
          <a:xfrm>
            <a:off x="1942307" y="762000"/>
            <a:ext cx="8307387" cy="1144588"/>
          </a:xfrm>
          <a:noFill/>
          <a:ln>
            <a:noFill/>
          </a:ln>
        </p:spPr>
        <p:txBody>
          <a:bodyPr>
            <a:normAutofit/>
          </a:bodyPr>
          <a:lstStyle/>
          <a:p>
            <a:pPr>
              <a:defRPr/>
            </a:pPr>
            <a:r>
              <a:rPr lang="en-US" sz="4000" dirty="0"/>
              <a:t>Vaginal Dryness</a:t>
            </a:r>
          </a:p>
        </p:txBody>
      </p:sp>
      <p:sp>
        <p:nvSpPr>
          <p:cNvPr id="430083" name="Rectangle 3">
            <a:extLst>
              <a:ext uri="{FF2B5EF4-FFF2-40B4-BE49-F238E27FC236}">
                <a16:creationId xmlns:a16="http://schemas.microsoft.com/office/drawing/2014/main" id="{E34F04ED-47D1-816A-9726-78A4D5B00269}"/>
              </a:ext>
            </a:extLst>
          </p:cNvPr>
          <p:cNvSpPr>
            <a:spLocks noGrp="1" noChangeArrowheads="1"/>
          </p:cNvSpPr>
          <p:nvPr>
            <p:ph idx="1"/>
          </p:nvPr>
        </p:nvSpPr>
        <p:spPr>
          <a:xfrm>
            <a:off x="2636838" y="2209800"/>
            <a:ext cx="6918325" cy="3776662"/>
          </a:xfrm>
        </p:spPr>
        <p:txBody>
          <a:bodyPr>
            <a:normAutofit/>
          </a:bodyPr>
          <a:lstStyle/>
          <a:p>
            <a:pPr marL="283872" indent="-283872">
              <a:lnSpc>
                <a:spcPct val="100000"/>
              </a:lnSpc>
              <a:spcBef>
                <a:spcPts val="1200"/>
              </a:spcBef>
              <a:buClr>
                <a:srgbClr val="7A0000"/>
              </a:buClr>
              <a:defRPr/>
            </a:pPr>
            <a:r>
              <a:rPr lang="en-US" altLang="en-US" sz="2800" b="1" dirty="0">
                <a:solidFill>
                  <a:srgbClr val="7A0000"/>
                </a:solidFill>
                <a:latin typeface="Arial" panose="020B0604020202020204" pitchFamily="34" charset="0"/>
                <a:cs typeface="Arial" panose="020B0604020202020204" pitchFamily="34" charset="0"/>
              </a:rPr>
              <a:t>Non-estrogenic vaginal moisturizers </a:t>
            </a:r>
          </a:p>
          <a:p>
            <a:pPr marL="283872" indent="-283872">
              <a:lnSpc>
                <a:spcPct val="100000"/>
              </a:lnSpc>
              <a:spcBef>
                <a:spcPts val="1200"/>
              </a:spcBef>
              <a:buClr>
                <a:srgbClr val="7A0000"/>
              </a:buClr>
              <a:defRPr/>
            </a:pPr>
            <a:r>
              <a:rPr lang="en-US" altLang="en-US" sz="2800" dirty="0">
                <a:latin typeface="Arial" panose="020B0604020202020204" pitchFamily="34" charset="0"/>
                <a:cs typeface="Arial" panose="020B0604020202020204" pitchFamily="34" charset="0"/>
              </a:rPr>
              <a:t>Vaginal estrogen</a:t>
            </a:r>
          </a:p>
          <a:p>
            <a:pPr marL="283872" indent="-283872">
              <a:lnSpc>
                <a:spcPct val="100000"/>
              </a:lnSpc>
              <a:spcBef>
                <a:spcPts val="1200"/>
              </a:spcBef>
              <a:buClr>
                <a:srgbClr val="7A0000"/>
              </a:buClr>
              <a:defRPr/>
            </a:pPr>
            <a:r>
              <a:rPr lang="en-US" altLang="en-US" sz="2800" dirty="0">
                <a:latin typeface="Arial" panose="020B0604020202020204" pitchFamily="34" charset="0"/>
                <a:cs typeface="Arial" panose="020B0604020202020204" pitchFamily="34" charset="0"/>
              </a:rPr>
              <a:t>DHEA</a:t>
            </a:r>
          </a:p>
          <a:p>
            <a:pPr marL="283872" indent="-283872">
              <a:lnSpc>
                <a:spcPct val="100000"/>
              </a:lnSpc>
              <a:spcBef>
                <a:spcPts val="1200"/>
              </a:spcBef>
              <a:buClr>
                <a:srgbClr val="7A0000"/>
              </a:buClr>
              <a:defRPr/>
            </a:pPr>
            <a:r>
              <a:rPr lang="en-US" altLang="en-US" sz="2800" dirty="0">
                <a:latin typeface="Arial" panose="020B0604020202020204" pitchFamily="34" charset="0"/>
                <a:cs typeface="Arial" panose="020B0604020202020204" pitchFamily="34" charset="0"/>
              </a:rPr>
              <a:t>Lidocaine </a:t>
            </a:r>
          </a:p>
          <a:p>
            <a:pPr marL="283872" indent="-283872">
              <a:lnSpc>
                <a:spcPct val="100000"/>
              </a:lnSpc>
              <a:spcBef>
                <a:spcPts val="1200"/>
              </a:spcBef>
              <a:buClr>
                <a:srgbClr val="7A0000"/>
              </a:buClr>
              <a:defRPr/>
            </a:pPr>
            <a:r>
              <a:rPr lang="en-US" altLang="en-US" sz="2800" dirty="0">
                <a:latin typeface="Arial" panose="020B0604020202020204" pitchFamily="34" charset="0"/>
                <a:cs typeface="Arial" panose="020B0604020202020204" pitchFamily="34" charset="0"/>
              </a:rPr>
              <a:t>Vaginal laser treatments</a:t>
            </a:r>
          </a:p>
          <a:p>
            <a:pPr marL="0" indent="0">
              <a:lnSpc>
                <a:spcPct val="100000"/>
              </a:lnSpc>
              <a:spcBef>
                <a:spcPts val="1200"/>
              </a:spcBef>
              <a:buClr>
                <a:schemeClr val="tx1"/>
              </a:buClr>
              <a:buNone/>
              <a:defRPr/>
            </a:pPr>
            <a:r>
              <a:rPr lang="en-US" altLang="en-US" sz="2800" dirty="0">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DA897CD-53FB-577F-DD54-B4BB564B630D}"/>
              </a:ext>
            </a:extLst>
          </p:cNvPr>
          <p:cNvSpPr/>
          <p:nvPr/>
        </p:nvSpPr>
        <p:spPr>
          <a:xfrm>
            <a:off x="1676400" y="76200"/>
            <a:ext cx="1219200" cy="228600"/>
          </a:xfrm>
          <a:prstGeom prst="rect">
            <a:avLst/>
          </a:prstGeom>
          <a:solidFill>
            <a:srgbClr val="751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350838"/>
            <a:ext cx="9372600" cy="792162"/>
          </a:xfrm>
        </p:spPr>
        <p:txBody>
          <a:bodyPr/>
          <a:lstStyle/>
          <a:p>
            <a:r>
              <a:rPr lang="en-US" sz="4000" dirty="0"/>
              <a:t>Vaginal Moisturizers/Gels</a:t>
            </a:r>
          </a:p>
        </p:txBody>
      </p:sp>
      <p:sp>
        <p:nvSpPr>
          <p:cNvPr id="3" name="Content Placeholder 2"/>
          <p:cNvSpPr>
            <a:spLocks noGrp="1"/>
          </p:cNvSpPr>
          <p:nvPr>
            <p:ph idx="1"/>
          </p:nvPr>
        </p:nvSpPr>
        <p:spPr>
          <a:xfrm>
            <a:off x="533400" y="1143000"/>
            <a:ext cx="11049000" cy="2362200"/>
          </a:xfrm>
        </p:spPr>
        <p:txBody>
          <a:bodyPr>
            <a:normAutofit fontScale="92500"/>
          </a:bodyPr>
          <a:lstStyle/>
          <a:p>
            <a:pPr eaLnBrk="1" hangingPunct="1">
              <a:lnSpc>
                <a:spcPct val="100000"/>
              </a:lnSpc>
              <a:spcBef>
                <a:spcPts val="1200"/>
              </a:spcBef>
              <a:buClr>
                <a:srgbClr val="7A0000"/>
              </a:buClr>
              <a:buFont typeface="Garamond" pitchFamily="18" charset="0"/>
              <a:buChar char="•"/>
              <a:defRPr/>
            </a:pPr>
            <a:r>
              <a:rPr lang="en-US" altLang="en-US" sz="2400" dirty="0">
                <a:latin typeface="Arial" panose="020B0604020202020204" pitchFamily="34" charset="0"/>
                <a:cs typeface="Arial" panose="020B0604020202020204" pitchFamily="34" charset="0"/>
              </a:rPr>
              <a:t>Replens, </a:t>
            </a:r>
            <a:r>
              <a:rPr lang="en-US" altLang="en-US" sz="2400" dirty="0" err="1">
                <a:latin typeface="Arial" panose="020B0604020202020204" pitchFamily="34" charset="0"/>
                <a:cs typeface="Arial" panose="020B0604020202020204" pitchFamily="34" charset="0"/>
              </a:rPr>
              <a:t>RepHresh</a:t>
            </a:r>
            <a:r>
              <a:rPr lang="en-US" altLang="en-US" sz="2400" dirty="0">
                <a:latin typeface="Arial" panose="020B0604020202020204" pitchFamily="34" charset="0"/>
                <a:cs typeface="Arial" panose="020B0604020202020204" pitchFamily="34" charset="0"/>
              </a:rPr>
              <a:t>, Luvena, </a:t>
            </a:r>
            <a:r>
              <a:rPr lang="en-US" altLang="en-US" sz="2400" dirty="0" err="1">
                <a:latin typeface="Arial" panose="020B0604020202020204" pitchFamily="34" charset="0"/>
                <a:cs typeface="Arial" panose="020B0604020202020204" pitchFamily="34" charset="0"/>
              </a:rPr>
              <a:t>JuvaGyn</a:t>
            </a:r>
            <a:endParaRPr lang="en-US" altLang="en-US" sz="2400" dirty="0">
              <a:latin typeface="Arial" panose="020B0604020202020204" pitchFamily="34" charset="0"/>
              <a:cs typeface="Arial" panose="020B0604020202020204" pitchFamily="34" charset="0"/>
            </a:endParaRPr>
          </a:p>
          <a:p>
            <a:pPr lvl="1" eaLnBrk="1" hangingPunct="1">
              <a:lnSpc>
                <a:spcPct val="100000"/>
              </a:lnSpc>
              <a:spcBef>
                <a:spcPts val="1200"/>
              </a:spcBef>
              <a:buClr>
                <a:srgbClr val="7A0000"/>
              </a:buClr>
              <a:buFont typeface="Garamond" pitchFamily="18" charset="0"/>
              <a:buChar char="•"/>
              <a:defRPr/>
            </a:pPr>
            <a:r>
              <a:rPr lang="en-US" altLang="en-US" sz="2000" dirty="0">
                <a:latin typeface="Arial" panose="020B0604020202020204" pitchFamily="34" charset="0"/>
                <a:cs typeface="Arial" panose="020B0604020202020204" pitchFamily="34" charset="0"/>
              </a:rPr>
              <a:t>Typically use is 2-3 x per week, but can be daily</a:t>
            </a:r>
          </a:p>
          <a:p>
            <a:pPr lvl="1" eaLnBrk="1" hangingPunct="1">
              <a:lnSpc>
                <a:spcPct val="100000"/>
              </a:lnSpc>
              <a:spcBef>
                <a:spcPts val="1200"/>
              </a:spcBef>
              <a:buClr>
                <a:srgbClr val="7A0000"/>
              </a:buClr>
              <a:buFont typeface="Garamond" pitchFamily="18" charset="0"/>
              <a:buChar char="•"/>
              <a:defRPr/>
            </a:pPr>
            <a:r>
              <a:rPr lang="en-US" altLang="en-US" sz="2000" dirty="0">
                <a:latin typeface="Arial" panose="020B0604020202020204" pitchFamily="34" charset="0"/>
                <a:cs typeface="Arial" panose="020B0604020202020204" pitchFamily="34" charset="0"/>
              </a:rPr>
              <a:t>Some claim to restore “healthy” vaginal pH (</a:t>
            </a:r>
            <a:r>
              <a:rPr lang="en-US" altLang="en-US" sz="2000" dirty="0" err="1">
                <a:latin typeface="Arial" panose="020B0604020202020204" pitchFamily="34" charset="0"/>
                <a:cs typeface="Arial" panose="020B0604020202020204" pitchFamily="34" charset="0"/>
              </a:rPr>
              <a:t>RepHresh</a:t>
            </a:r>
            <a:r>
              <a:rPr lang="en-US" altLang="en-US" sz="2000" dirty="0">
                <a:latin typeface="Arial" panose="020B0604020202020204" pitchFamily="34" charset="0"/>
                <a:cs typeface="Arial" panose="020B0604020202020204" pitchFamily="34" charset="0"/>
              </a:rPr>
              <a:t>)</a:t>
            </a:r>
          </a:p>
          <a:p>
            <a:pPr eaLnBrk="1" hangingPunct="1">
              <a:lnSpc>
                <a:spcPct val="100000"/>
              </a:lnSpc>
              <a:spcBef>
                <a:spcPts val="1200"/>
              </a:spcBef>
              <a:buClr>
                <a:srgbClr val="7A0000"/>
              </a:buClr>
              <a:buFont typeface="Garamond" pitchFamily="18" charset="0"/>
              <a:buChar char="•"/>
              <a:defRPr/>
            </a:pPr>
            <a:r>
              <a:rPr lang="en-US" altLang="en-US" sz="2400" dirty="0">
                <a:latin typeface="Arial" panose="020B0604020202020204" pitchFamily="34" charset="0"/>
                <a:cs typeface="Arial" panose="020B0604020202020204" pitchFamily="34" charset="0"/>
              </a:rPr>
              <a:t>Replens vs placebo showed improvement in vaginal itching, irritation and dyspareunia in breast cancer pts, but was no better than placebo (</a:t>
            </a:r>
            <a:r>
              <a:rPr lang="en-US" altLang="en-US" sz="2400" dirty="0" err="1">
                <a:latin typeface="Arial" panose="020B0604020202020204" pitchFamily="34" charset="0"/>
                <a:cs typeface="Arial" panose="020B0604020202020204" pitchFamily="34" charset="0"/>
              </a:rPr>
              <a:t>Loprinzi</a:t>
            </a:r>
            <a:r>
              <a:rPr lang="en-US" altLang="en-US" sz="2400" dirty="0">
                <a:latin typeface="Arial" panose="020B0604020202020204" pitchFamily="34" charset="0"/>
                <a:cs typeface="Arial" panose="020B0604020202020204" pitchFamily="34" charset="0"/>
              </a:rPr>
              <a:t> et al. JCO 1997)</a:t>
            </a:r>
            <a:endParaRPr lang="en-US" altLang="en-US" sz="2400" dirty="0">
              <a:solidFill>
                <a:srgbClr val="FFFFFF"/>
              </a:solidFill>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CEBBDEA0-798E-D528-2BCB-7DABBF819B1A}"/>
              </a:ext>
            </a:extLst>
          </p:cNvPr>
          <p:cNvGrpSpPr/>
          <p:nvPr/>
        </p:nvGrpSpPr>
        <p:grpSpPr>
          <a:xfrm>
            <a:off x="1143001" y="3505200"/>
            <a:ext cx="9143999" cy="3352800"/>
            <a:chOff x="1524001" y="3505200"/>
            <a:chExt cx="9143999" cy="335280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505200"/>
              <a:ext cx="4724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3505200"/>
              <a:ext cx="4355182"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700916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5271"/>
            <a:ext cx="11506200" cy="994930"/>
          </a:xfrm>
        </p:spPr>
        <p:txBody>
          <a:bodyPr>
            <a:noAutofit/>
          </a:bodyPr>
          <a:lstStyle/>
          <a:p>
            <a:pPr>
              <a:lnSpc>
                <a:spcPct val="100000"/>
              </a:lnSpc>
            </a:pPr>
            <a:r>
              <a:rPr lang="en-US" sz="3200" dirty="0"/>
              <a:t>Vaginal pH-Balanced Gel For The Control</a:t>
            </a:r>
            <a:br>
              <a:rPr lang="en-US" sz="3200" dirty="0"/>
            </a:br>
            <a:r>
              <a:rPr lang="en-US" sz="3200" dirty="0"/>
              <a:t>Of Atrophic Vaginitis Among Breast Cancer Survivors</a:t>
            </a:r>
          </a:p>
        </p:txBody>
      </p:sp>
      <p:sp>
        <p:nvSpPr>
          <p:cNvPr id="3" name="Content Placeholder 2"/>
          <p:cNvSpPr>
            <a:spLocks noGrp="1"/>
          </p:cNvSpPr>
          <p:nvPr>
            <p:ph sz="half" idx="1"/>
          </p:nvPr>
        </p:nvSpPr>
        <p:spPr>
          <a:xfrm>
            <a:off x="533400" y="1752600"/>
            <a:ext cx="5410200" cy="4495800"/>
          </a:xfrm>
        </p:spPr>
        <p:txBody>
          <a:bodyPr>
            <a:normAutofit/>
          </a:bodyPr>
          <a:lstStyle/>
          <a:p>
            <a:pPr>
              <a:lnSpc>
                <a:spcPct val="100000"/>
              </a:lnSpc>
              <a:spcBef>
                <a:spcPts val="1200"/>
              </a:spcBef>
              <a:buClr>
                <a:srgbClr val="7A0000"/>
              </a:buClr>
            </a:pPr>
            <a:r>
              <a:rPr lang="en-US" sz="2400" dirty="0">
                <a:latin typeface="Arial" panose="020B0604020202020204" pitchFamily="34" charset="0"/>
                <a:cs typeface="Arial" panose="020B0604020202020204" pitchFamily="34" charset="0"/>
              </a:rPr>
              <a:t>Breast cancer pts who experienced menopause after chemo or endocrine therapy were randomized to a vaginal topical pH-balanced gel or placebo gel 3x/week for 12 </a:t>
            </a:r>
            <a:r>
              <a:rPr lang="en-US" sz="2400" dirty="0" err="1">
                <a:latin typeface="Arial" panose="020B0604020202020204" pitchFamily="34" charset="0"/>
                <a:cs typeface="Arial" panose="020B0604020202020204" pitchFamily="34" charset="0"/>
              </a:rPr>
              <a:t>wks</a:t>
            </a:r>
            <a:endParaRPr lang="en-US" sz="2400" dirty="0">
              <a:latin typeface="Arial" panose="020B0604020202020204" pitchFamily="34" charset="0"/>
              <a:cs typeface="Arial" panose="020B0604020202020204" pitchFamily="34" charset="0"/>
            </a:endParaRPr>
          </a:p>
          <a:p>
            <a:pPr>
              <a:lnSpc>
                <a:spcPct val="100000"/>
              </a:lnSpc>
              <a:spcBef>
                <a:spcPts val="1200"/>
              </a:spcBef>
              <a:buClr>
                <a:srgbClr val="7A0000"/>
              </a:buClr>
            </a:pPr>
            <a:r>
              <a:rPr lang="en-US" sz="2400" dirty="0">
                <a:latin typeface="Arial" panose="020B0604020202020204" pitchFamily="34" charset="0"/>
                <a:cs typeface="Arial" panose="020B0604020202020204" pitchFamily="34" charset="0"/>
              </a:rPr>
              <a:t>Vaginal dryness and dyspareunia were measured by visual analog scale, vaginal health index, and vaginal pH</a:t>
            </a:r>
          </a:p>
          <a:p>
            <a:pPr>
              <a:lnSpc>
                <a:spcPct val="100000"/>
              </a:lnSpc>
              <a:spcBef>
                <a:spcPts val="1200"/>
              </a:spcBef>
              <a:buClr>
                <a:srgbClr val="7A0000"/>
              </a:buClr>
            </a:pPr>
            <a:r>
              <a:rPr lang="en-US" sz="2400" dirty="0">
                <a:latin typeface="Arial" panose="020B0604020202020204" pitchFamily="34" charset="0"/>
                <a:cs typeface="Arial" panose="020B0604020202020204" pitchFamily="34" charset="0"/>
              </a:rPr>
              <a:t>pH balanced gel caused more irritation upon application</a:t>
            </a:r>
          </a:p>
        </p:txBody>
      </p:sp>
      <p:pic>
        <p:nvPicPr>
          <p:cNvPr id="921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29352" y="2036955"/>
            <a:ext cx="4495800" cy="408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 y="6262255"/>
            <a:ext cx="41148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Lee et al. </a:t>
            </a:r>
            <a:r>
              <a:rPr lang="en-US" sz="1200" dirty="0" err="1">
                <a:latin typeface="Arial" panose="020B0604020202020204" pitchFamily="34" charset="0"/>
                <a:cs typeface="Arial" panose="020B0604020202020204" pitchFamily="34" charset="0"/>
              </a:rPr>
              <a:t>Obstet</a:t>
            </a:r>
            <a:r>
              <a:rPr lang="en-US" sz="1200" dirty="0">
                <a:latin typeface="Arial" panose="020B0604020202020204" pitchFamily="34" charset="0"/>
                <a:cs typeface="Arial" panose="020B0604020202020204" pitchFamily="34" charset="0"/>
              </a:rPr>
              <a:t> Gynecol. 2011;117(4):922-927. </a:t>
            </a:r>
          </a:p>
        </p:txBody>
      </p:sp>
    </p:spTree>
    <p:extLst>
      <p:ext uri="{BB962C8B-B14F-4D97-AF65-F5344CB8AC3E}">
        <p14:creationId xmlns:p14="http://schemas.microsoft.com/office/powerpoint/2010/main" val="1057120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CC266-2FF6-490F-76F9-F5DB357ACA33}"/>
              </a:ext>
            </a:extLst>
          </p:cNvPr>
          <p:cNvSpPr>
            <a:spLocks noGrp="1"/>
          </p:cNvSpPr>
          <p:nvPr>
            <p:ph type="title"/>
          </p:nvPr>
        </p:nvSpPr>
        <p:spPr>
          <a:xfrm>
            <a:off x="838200" y="762000"/>
            <a:ext cx="10515600" cy="752475"/>
          </a:xfrm>
        </p:spPr>
        <p:txBody>
          <a:bodyPr>
            <a:normAutofit/>
          </a:bodyPr>
          <a:lstStyle/>
          <a:p>
            <a:r>
              <a:rPr lang="en-US" sz="4000" dirty="0"/>
              <a:t>Topics To Cover</a:t>
            </a:r>
          </a:p>
        </p:txBody>
      </p:sp>
      <p:sp>
        <p:nvSpPr>
          <p:cNvPr id="3" name="Content Placeholder 2">
            <a:extLst>
              <a:ext uri="{FF2B5EF4-FFF2-40B4-BE49-F238E27FC236}">
                <a16:creationId xmlns:a16="http://schemas.microsoft.com/office/drawing/2014/main" id="{32E0B9C1-F8E8-07EC-66F9-41D82DC6C6EA}"/>
              </a:ext>
            </a:extLst>
          </p:cNvPr>
          <p:cNvSpPr>
            <a:spLocks noGrp="1"/>
          </p:cNvSpPr>
          <p:nvPr>
            <p:ph idx="1"/>
          </p:nvPr>
        </p:nvSpPr>
        <p:spPr/>
        <p:txBody>
          <a:bodyPr>
            <a:normAutofit fontScale="77500" lnSpcReduction="20000"/>
          </a:bodyPr>
          <a:lstStyle/>
          <a:p>
            <a:pPr marL="173736" indent="-173736">
              <a:lnSpc>
                <a:spcPct val="120000"/>
              </a:lnSpc>
              <a:spcBef>
                <a:spcPts val="1200"/>
              </a:spcBef>
              <a:buClr>
                <a:srgbClr val="7A0000"/>
              </a:buClr>
              <a:buNone/>
              <a:defRPr/>
            </a:pPr>
            <a:r>
              <a:rPr lang="en-US" altLang="en-US" sz="3600" b="1" dirty="0">
                <a:solidFill>
                  <a:srgbClr val="7A0000"/>
                </a:solidFill>
                <a:latin typeface="Arial" panose="020B0604020202020204" pitchFamily="34" charset="0"/>
                <a:cs typeface="Arial" panose="020B0604020202020204" pitchFamily="34" charset="0"/>
              </a:rPr>
              <a:t>Hot Flashes</a:t>
            </a:r>
          </a:p>
          <a:p>
            <a:pPr marL="173736" lvl="1" indent="-173736">
              <a:lnSpc>
                <a:spcPct val="120000"/>
              </a:lnSpc>
              <a:spcBef>
                <a:spcPts val="1200"/>
              </a:spcBef>
              <a:buClr>
                <a:srgbClr val="7A0000"/>
              </a:buClr>
              <a:defRPr/>
            </a:pPr>
            <a:r>
              <a:rPr lang="en-US" altLang="en-US" sz="3200" dirty="0">
                <a:solidFill>
                  <a:srgbClr val="7A0000"/>
                </a:solidFill>
                <a:latin typeface="Arial" panose="020B0604020202020204" pitchFamily="34" charset="0"/>
                <a:cs typeface="Arial" panose="020B0604020202020204" pitchFamily="34" charset="0"/>
              </a:rPr>
              <a:t>Antidepressants</a:t>
            </a:r>
          </a:p>
          <a:p>
            <a:pPr marL="173736" lvl="1" indent="-173736">
              <a:lnSpc>
                <a:spcPct val="120000"/>
              </a:lnSpc>
              <a:spcBef>
                <a:spcPts val="1200"/>
              </a:spcBef>
              <a:buClr>
                <a:srgbClr val="7A0000"/>
              </a:buClr>
              <a:defRPr/>
            </a:pPr>
            <a:r>
              <a:rPr lang="en-US" altLang="en-US" sz="3200" dirty="0" err="1">
                <a:solidFill>
                  <a:srgbClr val="7A0000"/>
                </a:solidFill>
                <a:latin typeface="Arial" panose="020B0604020202020204" pitchFamily="34" charset="0"/>
                <a:cs typeface="Arial" panose="020B0604020202020204" pitchFamily="34" charset="0"/>
              </a:rPr>
              <a:t>Fexolinetant</a:t>
            </a:r>
            <a:r>
              <a:rPr lang="en-US" altLang="en-US" sz="3200" dirty="0">
                <a:solidFill>
                  <a:srgbClr val="7A0000"/>
                </a:solidFill>
                <a:latin typeface="Arial" panose="020B0604020202020204" pitchFamily="34" charset="0"/>
                <a:cs typeface="Arial" panose="020B0604020202020204" pitchFamily="34" charset="0"/>
              </a:rPr>
              <a:t>/</a:t>
            </a:r>
            <a:r>
              <a:rPr lang="en-US" altLang="en-US" sz="3200" dirty="0" err="1">
                <a:solidFill>
                  <a:srgbClr val="7A0000"/>
                </a:solidFill>
                <a:latin typeface="Arial" panose="020B0604020202020204" pitchFamily="34" charset="0"/>
                <a:cs typeface="Arial" panose="020B0604020202020204" pitchFamily="34" charset="0"/>
              </a:rPr>
              <a:t>Elinzanetant</a:t>
            </a:r>
            <a:endParaRPr lang="en-US" altLang="en-US" sz="3200" dirty="0">
              <a:solidFill>
                <a:srgbClr val="7A0000"/>
              </a:solidFill>
              <a:latin typeface="Arial" panose="020B0604020202020204" pitchFamily="34" charset="0"/>
              <a:cs typeface="Arial" panose="020B0604020202020204" pitchFamily="34" charset="0"/>
            </a:endParaRPr>
          </a:p>
          <a:p>
            <a:pPr marL="173736" lvl="1" indent="-173736">
              <a:lnSpc>
                <a:spcPct val="120000"/>
              </a:lnSpc>
              <a:spcBef>
                <a:spcPts val="1200"/>
              </a:spcBef>
              <a:buClr>
                <a:srgbClr val="7A0000"/>
              </a:buClr>
              <a:defRPr/>
            </a:pPr>
            <a:r>
              <a:rPr lang="en-US" altLang="en-US" sz="3200" dirty="0">
                <a:solidFill>
                  <a:srgbClr val="7A0000"/>
                </a:solidFill>
                <a:latin typeface="Arial" panose="020B0604020202020204" pitchFamily="34" charset="0"/>
                <a:cs typeface="Arial" panose="020B0604020202020204" pitchFamily="34" charset="0"/>
              </a:rPr>
              <a:t>Acupuncture</a:t>
            </a:r>
            <a:endParaRPr lang="en-US" altLang="en-US" sz="3200" b="1" dirty="0">
              <a:solidFill>
                <a:srgbClr val="7A0000"/>
              </a:solidFill>
              <a:latin typeface="Arial" panose="020B0604020202020204" pitchFamily="34" charset="0"/>
              <a:cs typeface="Arial" panose="020B0604020202020204" pitchFamily="34" charset="0"/>
            </a:endParaRPr>
          </a:p>
          <a:p>
            <a:pPr marL="173736" indent="-173736">
              <a:lnSpc>
                <a:spcPct val="120000"/>
              </a:lnSpc>
              <a:spcBef>
                <a:spcPts val="1200"/>
              </a:spcBef>
              <a:buClr>
                <a:srgbClr val="7A0000"/>
              </a:buClr>
              <a:buNone/>
              <a:defRPr/>
            </a:pPr>
            <a:r>
              <a:rPr lang="en-US" altLang="en-US" sz="3600" b="1" dirty="0">
                <a:solidFill>
                  <a:srgbClr val="7A0000"/>
                </a:solidFill>
                <a:latin typeface="Arial" panose="020B0604020202020204" pitchFamily="34" charset="0"/>
                <a:cs typeface="Arial" panose="020B0604020202020204" pitchFamily="34" charset="0"/>
              </a:rPr>
              <a:t>Urogenital Atrophy</a:t>
            </a:r>
          </a:p>
          <a:p>
            <a:pPr marL="173736" lvl="1" indent="-173736">
              <a:lnSpc>
                <a:spcPct val="120000"/>
              </a:lnSpc>
              <a:spcBef>
                <a:spcPts val="1200"/>
              </a:spcBef>
              <a:buClr>
                <a:srgbClr val="7A0000"/>
              </a:buClr>
              <a:buFont typeface="Arial" panose="020B0604020202020204" pitchFamily="34" charset="0"/>
              <a:buChar char="•"/>
              <a:defRPr/>
            </a:pPr>
            <a:r>
              <a:rPr lang="en-US" altLang="en-US" sz="3200" dirty="0">
                <a:solidFill>
                  <a:srgbClr val="7A0000"/>
                </a:solidFill>
                <a:latin typeface="Arial" panose="020B0604020202020204" pitchFamily="34" charset="0"/>
                <a:cs typeface="Arial" panose="020B0604020202020204" pitchFamily="34" charset="0"/>
              </a:rPr>
              <a:t>Vaginal Dryness Management</a:t>
            </a:r>
          </a:p>
          <a:p>
            <a:pPr marL="173736" lvl="1" indent="-173736">
              <a:lnSpc>
                <a:spcPct val="120000"/>
              </a:lnSpc>
              <a:spcBef>
                <a:spcPts val="1200"/>
              </a:spcBef>
              <a:buClr>
                <a:srgbClr val="7A0000"/>
              </a:buClr>
              <a:buFont typeface="Arial" panose="020B0604020202020204" pitchFamily="34" charset="0"/>
              <a:buChar char="•"/>
              <a:defRPr/>
            </a:pPr>
            <a:r>
              <a:rPr lang="en-US" altLang="en-US" sz="3200" dirty="0">
                <a:solidFill>
                  <a:srgbClr val="7A0000"/>
                </a:solidFill>
                <a:latin typeface="Arial" panose="020B0604020202020204" pitchFamily="34" charset="0"/>
                <a:cs typeface="Arial" panose="020B0604020202020204" pitchFamily="34" charset="0"/>
              </a:rPr>
              <a:t>Low libido/decreased sexual desire</a:t>
            </a:r>
          </a:p>
          <a:p>
            <a:pPr marL="173736" indent="-173736">
              <a:lnSpc>
                <a:spcPct val="120000"/>
              </a:lnSpc>
              <a:spcBef>
                <a:spcPts val="1200"/>
              </a:spcBef>
              <a:buClr>
                <a:srgbClr val="7A0000"/>
              </a:buClr>
              <a:buNone/>
              <a:defRPr/>
            </a:pPr>
            <a:r>
              <a:rPr lang="en-US" altLang="en-US" sz="3600" b="1" dirty="0">
                <a:solidFill>
                  <a:srgbClr val="7A0000"/>
                </a:solidFill>
                <a:latin typeface="Arial" panose="020B0604020202020204" pitchFamily="34" charset="0"/>
                <a:cs typeface="Arial" panose="020B0604020202020204" pitchFamily="34" charset="0"/>
              </a:rPr>
              <a:t>Safety of Vaginal Estrogens and Systemic HRT</a:t>
            </a:r>
          </a:p>
          <a:p>
            <a:pPr marL="173736" lvl="1" indent="-173736">
              <a:lnSpc>
                <a:spcPct val="100000"/>
              </a:lnSpc>
              <a:spcBef>
                <a:spcPts val="1200"/>
              </a:spcBef>
              <a:buClr>
                <a:srgbClr val="7A0000"/>
              </a:buClr>
              <a:buFont typeface="Arial" panose="020B0604020202020204" pitchFamily="34" charset="0"/>
              <a:buChar char="•"/>
              <a:defRPr/>
            </a:pPr>
            <a:endParaRPr lang="en-US" altLang="en-US" sz="3600" dirty="0">
              <a:solidFill>
                <a:srgbClr val="7A0000"/>
              </a:solidFill>
              <a:latin typeface="Arial" panose="020B0604020202020204" pitchFamily="34" charset="0"/>
              <a:cs typeface="Arial" panose="020B0604020202020204" pitchFamily="34" charset="0"/>
            </a:endParaRPr>
          </a:p>
          <a:p>
            <a:pPr marL="173736" indent="-173736">
              <a:lnSpc>
                <a:spcPct val="100000"/>
              </a:lnSpc>
              <a:spcBef>
                <a:spcPts val="1200"/>
              </a:spcBef>
              <a:buClr>
                <a:srgbClr val="7A0000"/>
              </a:buClr>
              <a:buNone/>
              <a:defRPr/>
            </a:pPr>
            <a:endParaRPr lang="en-US" sz="3600" b="1" dirty="0">
              <a:solidFill>
                <a:srgbClr val="7A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7974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9906000" cy="1143000"/>
          </a:xfrm>
        </p:spPr>
        <p:txBody>
          <a:bodyPr/>
          <a:lstStyle/>
          <a:p>
            <a:r>
              <a:rPr lang="en-US" sz="3200" dirty="0"/>
              <a:t>Is Vaginal Hyaluronic Acid As Effective As Vaginal Estriol For Vaginal Dryness Relief?</a:t>
            </a:r>
          </a:p>
        </p:txBody>
      </p:sp>
      <p:sp>
        <p:nvSpPr>
          <p:cNvPr id="3" name="Content Placeholder 2"/>
          <p:cNvSpPr>
            <a:spLocks noGrp="1"/>
          </p:cNvSpPr>
          <p:nvPr>
            <p:ph sz="half" idx="1"/>
          </p:nvPr>
        </p:nvSpPr>
        <p:spPr>
          <a:xfrm>
            <a:off x="457200" y="1501914"/>
            <a:ext cx="10363200" cy="3124200"/>
          </a:xfrm>
        </p:spPr>
        <p:txBody>
          <a:bodyPr>
            <a:normAutofit/>
          </a:bodyPr>
          <a:lstStyle/>
          <a:p>
            <a:pPr marL="173736">
              <a:lnSpc>
                <a:spcPct val="100000"/>
              </a:lnSpc>
              <a:spcBef>
                <a:spcPts val="1200"/>
              </a:spcBef>
              <a:buClr>
                <a:srgbClr val="7A0000"/>
              </a:buClr>
            </a:pPr>
            <a:r>
              <a:rPr lang="en-US" sz="2000" dirty="0">
                <a:latin typeface="Arial" panose="020B0604020202020204" pitchFamily="34" charset="0"/>
                <a:cs typeface="Arial" panose="020B0604020202020204" pitchFamily="34" charset="0"/>
              </a:rPr>
              <a:t>144  postmenopausal women (&lt;70 </a:t>
            </a:r>
            <a:r>
              <a:rPr lang="en-US" sz="2000" dirty="0" err="1">
                <a:latin typeface="Arial" panose="020B0604020202020204" pitchFamily="34" charset="0"/>
                <a:cs typeface="Arial" panose="020B0604020202020204" pitchFamily="34" charset="0"/>
              </a:rPr>
              <a:t>yo</a:t>
            </a:r>
            <a:r>
              <a:rPr lang="en-US" sz="2000" dirty="0">
                <a:latin typeface="Arial" panose="020B0604020202020204" pitchFamily="34" charset="0"/>
                <a:cs typeface="Arial" panose="020B0604020202020204" pitchFamily="34" charset="0"/>
              </a:rPr>
              <a:t>) randomized to receive hyaluronic acid vaginal gel (5 g per application) OR estriol vaginal cream (0.5 mg estriol per application) every 3 days x 10 applications</a:t>
            </a:r>
          </a:p>
          <a:p>
            <a:pPr marL="173736">
              <a:lnSpc>
                <a:spcPct val="100000"/>
              </a:lnSpc>
              <a:spcBef>
                <a:spcPts val="1200"/>
              </a:spcBef>
              <a:buClr>
                <a:srgbClr val="7A0000"/>
              </a:buClr>
            </a:pPr>
            <a:r>
              <a:rPr lang="en-US" sz="2000" dirty="0">
                <a:highlight>
                  <a:srgbClr val="FFFF00"/>
                </a:highlight>
                <a:latin typeface="Arial" panose="020B0604020202020204" pitchFamily="34" charset="0"/>
                <a:cs typeface="Arial" panose="020B0604020202020204" pitchFamily="34" charset="0"/>
              </a:rPr>
              <a:t>After 3 applications, improvement in vaginal dryness was reported by 49% with hyaluronic acid gel vs. 53% using </a:t>
            </a:r>
            <a:r>
              <a:rPr lang="en-US" sz="2000" dirty="0" err="1">
                <a:highlight>
                  <a:srgbClr val="FFFF00"/>
                </a:highlight>
                <a:latin typeface="Arial" panose="020B0604020202020204" pitchFamily="34" charset="0"/>
                <a:cs typeface="Arial" panose="020B0604020202020204" pitchFamily="34" charset="0"/>
              </a:rPr>
              <a:t>estriol</a:t>
            </a:r>
            <a:r>
              <a:rPr lang="en-US" sz="2000" dirty="0">
                <a:highlight>
                  <a:srgbClr val="FFFF00"/>
                </a:highlight>
                <a:latin typeface="Arial" panose="020B0604020202020204" pitchFamily="34" charset="0"/>
                <a:cs typeface="Arial" panose="020B0604020202020204" pitchFamily="34" charset="0"/>
              </a:rPr>
              <a:t> vaginal cream (p = 0.31)</a:t>
            </a:r>
          </a:p>
          <a:p>
            <a:pPr marL="173736" lvl="1">
              <a:lnSpc>
                <a:spcPct val="100000"/>
              </a:lnSpc>
              <a:spcBef>
                <a:spcPts val="1200"/>
              </a:spcBef>
              <a:buClr>
                <a:srgbClr val="7A0000"/>
              </a:buClr>
            </a:pPr>
            <a:r>
              <a:rPr lang="en-US" sz="2000" dirty="0">
                <a:latin typeface="Arial" panose="020B0604020202020204" pitchFamily="34" charset="0"/>
                <a:cs typeface="Arial" panose="020B0604020202020204" pitchFamily="34" charset="0"/>
              </a:rPr>
              <a:t>After final administration, final improvement rates were 84 and 89 % (p = 0.13)</a:t>
            </a:r>
          </a:p>
          <a:p>
            <a:pPr marL="173736">
              <a:lnSpc>
                <a:spcPct val="100000"/>
              </a:lnSpc>
              <a:spcBef>
                <a:spcPts val="1200"/>
              </a:spcBef>
              <a:buClr>
                <a:srgbClr val="7A0000"/>
              </a:buClr>
            </a:pPr>
            <a:r>
              <a:rPr lang="en-US" sz="2000" dirty="0">
                <a:latin typeface="Arial" panose="020B0604020202020204" pitchFamily="34" charset="0"/>
                <a:cs typeface="Arial" panose="020B0604020202020204" pitchFamily="34" charset="0"/>
              </a:rPr>
              <a:t>Vaginal itching, burning, and dyspareunia were improved by about 86, 85, and 57 % for hyaluronic acid gel, and 82, 87, and 62 % for estriol cream</a:t>
            </a:r>
          </a:p>
          <a:p>
            <a:pPr marL="173736">
              <a:lnSpc>
                <a:spcPct val="100000"/>
              </a:lnSpc>
              <a:spcBef>
                <a:spcPts val="1200"/>
              </a:spcBef>
              <a:buClr>
                <a:srgbClr val="7A0000"/>
              </a:buClr>
            </a:pPr>
            <a:endParaRPr lang="en-US" sz="2000" dirty="0">
              <a:latin typeface="Arial" panose="020B0604020202020204" pitchFamily="34" charset="0"/>
              <a:cs typeface="Arial" panose="020B0604020202020204" pitchFamily="34" charset="0"/>
            </a:endParaRPr>
          </a:p>
          <a:p>
            <a:pPr marL="173736">
              <a:lnSpc>
                <a:spcPct val="100000"/>
              </a:lnSpc>
              <a:spcBef>
                <a:spcPts val="1200"/>
              </a:spcBef>
              <a:buClr>
                <a:srgbClr val="7A0000"/>
              </a:buClr>
            </a:pPr>
            <a:endParaRPr lang="en-US" sz="2000" dirty="0">
              <a:latin typeface="Arial" panose="020B0604020202020204" pitchFamily="34" charset="0"/>
              <a:cs typeface="Arial" panose="020B0604020202020204" pitchFamily="34" charset="0"/>
            </a:endParaRPr>
          </a:p>
          <a:p>
            <a:pPr marL="173736">
              <a:lnSpc>
                <a:spcPct val="100000"/>
              </a:lnSpc>
              <a:spcBef>
                <a:spcPts val="1200"/>
              </a:spcBef>
              <a:buClr>
                <a:srgbClr val="7A0000"/>
              </a:buClr>
            </a:pPr>
            <a:endParaRPr lang="en-US" sz="2000" b="1" dirty="0">
              <a:latin typeface="Arial" panose="020B0604020202020204" pitchFamily="34" charset="0"/>
              <a:cs typeface="Arial" panose="020B0604020202020204" pitchFamily="34" charset="0"/>
            </a:endParaRPr>
          </a:p>
        </p:txBody>
      </p:sp>
      <p:sp>
        <p:nvSpPr>
          <p:cNvPr id="5" name="TextBox 4"/>
          <p:cNvSpPr txBox="1"/>
          <p:nvPr/>
        </p:nvSpPr>
        <p:spPr>
          <a:xfrm>
            <a:off x="295275" y="6096000"/>
            <a:ext cx="5410200"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Stute P. Arch Gynecol Obstet. 2013;288(6):1199-201. </a:t>
            </a:r>
            <a:endParaRPr lang="en-US" sz="1200" dirty="0">
              <a:latin typeface="Arial" panose="020B0604020202020204" pitchFamily="34" charset="0"/>
              <a:cs typeface="Arial" panose="020B0604020202020204"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191000"/>
            <a:ext cx="44958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7200" y="4626114"/>
            <a:ext cx="5638800" cy="1015663"/>
          </a:xfrm>
          <a:prstGeom prst="rect">
            <a:avLst/>
          </a:prstGeom>
          <a:noFill/>
        </p:spPr>
        <p:txBody>
          <a:bodyPr wrap="square" rtlCol="0">
            <a:spAutoFit/>
          </a:bodyPr>
          <a:lstStyle/>
          <a:p>
            <a:pPr marL="173736" indent="-173736">
              <a:spcBef>
                <a:spcPts val="1200"/>
              </a:spcBef>
              <a:buClr>
                <a:srgbClr val="7A0000"/>
              </a:buClr>
              <a:buFont typeface="Arial" panose="020B0604020202020204" pitchFamily="34" charset="0"/>
              <a:buChar char="•"/>
            </a:pPr>
            <a:r>
              <a:rPr lang="en-US" sz="2000" dirty="0">
                <a:latin typeface="Arial" panose="020B0604020202020204" pitchFamily="34" charset="0"/>
                <a:cs typeface="Arial" panose="020B0604020202020204" pitchFamily="34" charset="0"/>
              </a:rPr>
              <a:t>Authors report study had multiple shortcomings so non-inferiority of hyaluronic acid was not proven</a:t>
            </a:r>
          </a:p>
        </p:txBody>
      </p:sp>
    </p:spTree>
    <p:extLst>
      <p:ext uri="{BB962C8B-B14F-4D97-AF65-F5344CB8AC3E}">
        <p14:creationId xmlns:p14="http://schemas.microsoft.com/office/powerpoint/2010/main" val="2982605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381000" y="106362"/>
            <a:ext cx="10134600" cy="1570038"/>
          </a:xfrm>
        </p:spPr>
        <p:txBody>
          <a:bodyPr>
            <a:normAutofit/>
          </a:bodyPr>
          <a:lstStyle/>
          <a:p>
            <a:r>
              <a:rPr lang="en-US" altLang="en-US" sz="2800" dirty="0"/>
              <a:t>Do Vaginal Estrogens (</a:t>
            </a:r>
            <a:r>
              <a:rPr lang="en-US" altLang="en-US" sz="2800" dirty="0" err="1"/>
              <a:t>Estring</a:t>
            </a:r>
            <a:r>
              <a:rPr lang="en-US" altLang="en-US" sz="2800" dirty="0"/>
              <a:t> Or </a:t>
            </a:r>
            <a:r>
              <a:rPr lang="en-US" altLang="en-US" sz="2800" dirty="0" err="1"/>
              <a:t>Vagifem</a:t>
            </a:r>
            <a:r>
              <a:rPr lang="en-US" altLang="en-US" sz="2800" dirty="0"/>
              <a:t>) Increase Serum Estradiol In Breast Cancer Patients On AIs?</a:t>
            </a:r>
          </a:p>
        </p:txBody>
      </p:sp>
      <p:sp>
        <p:nvSpPr>
          <p:cNvPr id="6147" name="Content Placeholder 2"/>
          <p:cNvSpPr>
            <a:spLocks noGrp="1"/>
          </p:cNvSpPr>
          <p:nvPr>
            <p:ph idx="1"/>
          </p:nvPr>
        </p:nvSpPr>
        <p:spPr>
          <a:xfrm>
            <a:off x="457200" y="1646238"/>
            <a:ext cx="10591800" cy="4525962"/>
          </a:xfrm>
        </p:spPr>
        <p:txBody>
          <a:bodyPr>
            <a:normAutofit/>
          </a:bodyPr>
          <a:lstStyle/>
          <a:p>
            <a:pPr marL="342900" lvl="1" indent="-342900">
              <a:buFontTx/>
              <a:buChar char="•"/>
              <a:defRPr/>
            </a:pPr>
            <a:r>
              <a:rPr lang="en-US" sz="2400" dirty="0">
                <a:latin typeface="Arial" panose="020B0604020202020204" pitchFamily="34" charset="0"/>
                <a:cs typeface="Arial" panose="020B0604020202020204" pitchFamily="34" charset="0"/>
              </a:rPr>
              <a:t>Initial study with Vagifem 25 mcg dose suggested </a:t>
            </a:r>
            <a:r>
              <a:rPr lang="en-US" sz="2400" b="1" dirty="0">
                <a:latin typeface="Arial" panose="020B0604020202020204" pitchFamily="34" charset="0"/>
                <a:cs typeface="Arial" panose="020B0604020202020204" pitchFamily="34" charset="0"/>
              </a:rPr>
              <a:t>yes</a:t>
            </a:r>
            <a:r>
              <a:rPr lang="en-US" sz="2400" baseline="30000" dirty="0">
                <a:latin typeface="Arial" panose="020B0604020202020204" pitchFamily="34" charset="0"/>
                <a:cs typeface="Arial" panose="020B0604020202020204" pitchFamily="34" charset="0"/>
              </a:rPr>
              <a:t>1</a:t>
            </a:r>
          </a:p>
          <a:p>
            <a:pPr marL="0" lvl="1" indent="0">
              <a:buNone/>
              <a:defRPr/>
            </a:pPr>
            <a:endParaRPr lang="en-US" sz="2400" dirty="0">
              <a:latin typeface="Arial" panose="020B0604020202020204" pitchFamily="34" charset="0"/>
              <a:cs typeface="Arial" panose="020B0604020202020204" pitchFamily="34" charset="0"/>
            </a:endParaRPr>
          </a:p>
          <a:p>
            <a:pPr marL="342900" lvl="1" indent="-342900">
              <a:buFontTx/>
              <a:buChar char="•"/>
              <a:defRPr/>
            </a:pPr>
            <a:r>
              <a:rPr lang="en-US" sz="2400" dirty="0">
                <a:latin typeface="Arial" panose="020B0604020202020204" pitchFamily="34" charset="0"/>
                <a:cs typeface="Arial" panose="020B0604020202020204" pitchFamily="34" charset="0"/>
              </a:rPr>
              <a:t>Wills 2012 (10 Vagifem 25 mcg and 6 Estring </a:t>
            </a:r>
            <a:r>
              <a:rPr lang="en-US" sz="2400" dirty="0" err="1">
                <a:latin typeface="Arial" panose="020B0604020202020204" pitchFamily="34" charset="0"/>
                <a:cs typeface="Arial" panose="020B0604020202020204" pitchFamily="34" charset="0"/>
              </a:rPr>
              <a:t>pts</a:t>
            </a:r>
            <a:r>
              <a:rPr lang="en-US" sz="2400" dirty="0">
                <a:latin typeface="Arial" panose="020B0604020202020204" pitchFamily="34" charset="0"/>
                <a:cs typeface="Arial" panose="020B0604020202020204" pitchFamily="34" charset="0"/>
              </a:rPr>
              <a:t> on AI)</a:t>
            </a:r>
            <a:r>
              <a:rPr lang="en-US" sz="2400" baseline="30000" dirty="0">
                <a:latin typeface="Arial" panose="020B0604020202020204" pitchFamily="34" charset="0"/>
                <a:cs typeface="Arial" panose="020B0604020202020204" pitchFamily="34" charset="0"/>
              </a:rPr>
              <a:t>2</a:t>
            </a:r>
          </a:p>
          <a:p>
            <a:pPr marL="914400" lvl="2" indent="-457200">
              <a:defRPr/>
            </a:pPr>
            <a:r>
              <a:rPr lang="en-US" sz="2000" dirty="0">
                <a:latin typeface="Arial" panose="020B0604020202020204" pitchFamily="34" charset="0"/>
                <a:cs typeface="Arial" panose="020B0604020202020204" pitchFamily="34" charset="0"/>
              </a:rPr>
              <a:t>Prior exposure to vaginal estrogen preparation for &gt;3 months</a:t>
            </a:r>
          </a:p>
          <a:p>
            <a:pPr marL="914400" lvl="2" indent="-457200">
              <a:defRPr/>
            </a:pPr>
            <a:r>
              <a:rPr lang="en-US" sz="2000" dirty="0">
                <a:latin typeface="Arial" panose="020B0604020202020204" pitchFamily="34" charset="0"/>
                <a:cs typeface="Arial" panose="020B0604020202020204" pitchFamily="34" charset="0"/>
              </a:rPr>
              <a:t>Post-insertion E2 were significantly higher in the </a:t>
            </a:r>
            <a:r>
              <a:rPr lang="en-US" sz="2000" dirty="0" err="1">
                <a:latin typeface="Arial" panose="020B0604020202020204" pitchFamily="34" charset="0"/>
                <a:cs typeface="Arial" panose="020B0604020202020204" pitchFamily="34" charset="0"/>
              </a:rPr>
              <a:t>Vagifem</a:t>
            </a:r>
            <a:r>
              <a:rPr lang="en-US" sz="2000" dirty="0">
                <a:latin typeface="Arial" panose="020B0604020202020204" pitchFamily="34" charset="0"/>
                <a:cs typeface="Arial" panose="020B0604020202020204" pitchFamily="34" charset="0"/>
              </a:rPr>
              <a:t> group than controls (45 vs 3.72 </a:t>
            </a:r>
            <a:r>
              <a:rPr lang="en-US" sz="2000" dirty="0" err="1">
                <a:latin typeface="Arial" panose="020B0604020202020204" pitchFamily="34" charset="0"/>
                <a:cs typeface="Arial" panose="020B0604020202020204" pitchFamily="34" charset="0"/>
              </a:rPr>
              <a:t>pmol</a:t>
            </a:r>
            <a:r>
              <a:rPr lang="en-US" sz="2000" dirty="0">
                <a:latin typeface="Arial" panose="020B0604020202020204" pitchFamily="34" charset="0"/>
                <a:cs typeface="Arial" panose="020B0604020202020204" pitchFamily="34" charset="0"/>
              </a:rPr>
              <a:t>/L, p &lt; .001)</a:t>
            </a:r>
          </a:p>
          <a:p>
            <a:pPr marL="914400" lvl="2" indent="-457200">
              <a:defRPr/>
            </a:pPr>
            <a:r>
              <a:rPr lang="en-US" sz="2000" dirty="0">
                <a:latin typeface="Arial" panose="020B0604020202020204" pitchFamily="34" charset="0"/>
                <a:cs typeface="Arial" panose="020B0604020202020204" pitchFamily="34" charset="0"/>
              </a:rPr>
              <a:t>No change in mean E2 at 60 days for pts using </a:t>
            </a:r>
            <a:r>
              <a:rPr lang="en-US" sz="2000" dirty="0" err="1">
                <a:latin typeface="Arial" panose="020B0604020202020204" pitchFamily="34" charset="0"/>
                <a:cs typeface="Arial" panose="020B0604020202020204" pitchFamily="34" charset="0"/>
              </a:rPr>
              <a:t>Estring</a:t>
            </a:r>
            <a:r>
              <a:rPr lang="en-US" sz="2000" dirty="0">
                <a:latin typeface="Arial" panose="020B0604020202020204" pitchFamily="34" charset="0"/>
                <a:cs typeface="Arial" panose="020B0604020202020204" pitchFamily="34" charset="0"/>
              </a:rPr>
              <a:t> (15 </a:t>
            </a:r>
            <a:r>
              <a:rPr lang="en-US" sz="2000" dirty="0" err="1">
                <a:latin typeface="Arial" panose="020B0604020202020204" pitchFamily="34" charset="0"/>
                <a:cs typeface="Arial" panose="020B0604020202020204" pitchFamily="34" charset="0"/>
              </a:rPr>
              <a:t>pmol</a:t>
            </a:r>
            <a:r>
              <a:rPr lang="en-US" sz="2000" dirty="0">
                <a:latin typeface="Arial" panose="020B0604020202020204" pitchFamily="34" charset="0"/>
                <a:cs typeface="Arial" panose="020B0604020202020204" pitchFamily="34" charset="0"/>
              </a:rPr>
              <a:t>/L)</a:t>
            </a:r>
          </a:p>
          <a:p>
            <a:pPr marL="457200" lvl="2" indent="0">
              <a:buNone/>
              <a:defRPr/>
            </a:pPr>
            <a:endParaRPr lang="en-US"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Goldfarb 2012 (26 </a:t>
            </a:r>
            <a:r>
              <a:rPr lang="en-US" sz="2400" dirty="0" err="1">
                <a:latin typeface="Arial" panose="020B0604020202020204" pitchFamily="34" charset="0"/>
                <a:cs typeface="Arial" panose="020B0604020202020204" pitchFamily="34" charset="0"/>
              </a:rPr>
              <a:t>pts</a:t>
            </a:r>
            <a:r>
              <a:rPr lang="en-US" sz="2400" dirty="0">
                <a:latin typeface="Arial" panose="020B0604020202020204" pitchFamily="34" charset="0"/>
                <a:cs typeface="Arial" panose="020B0604020202020204" pitchFamily="34" charset="0"/>
              </a:rPr>
              <a:t> Vagifem 10 mcg)</a:t>
            </a:r>
            <a:r>
              <a:rPr lang="en-US" sz="2400" baseline="30000" dirty="0">
                <a:latin typeface="Arial" panose="020B0604020202020204" pitchFamily="34" charset="0"/>
                <a:cs typeface="Arial" panose="020B0604020202020204" pitchFamily="34" charset="0"/>
              </a:rPr>
              <a:t>3</a:t>
            </a:r>
          </a:p>
          <a:p>
            <a:pPr lvl="1">
              <a:defRPr/>
            </a:pPr>
            <a:r>
              <a:rPr lang="en-US" sz="2000" dirty="0">
                <a:latin typeface="Arial" panose="020B0604020202020204" pitchFamily="34" charset="0"/>
                <a:cs typeface="Arial" panose="020B0604020202020204" pitchFamily="34" charset="0"/>
              </a:rPr>
              <a:t>E2 measured by </a:t>
            </a:r>
            <a:r>
              <a:rPr lang="en-US" sz="2000" dirty="0" err="1">
                <a:latin typeface="Arial" panose="020B0604020202020204" pitchFamily="34" charset="0"/>
                <a:cs typeface="Arial" panose="020B0604020202020204" pitchFamily="34" charset="0"/>
              </a:rPr>
              <a:t>Cisbio</a:t>
            </a:r>
            <a:r>
              <a:rPr lang="en-US" sz="2000" dirty="0">
                <a:latin typeface="Arial" panose="020B0604020202020204" pitchFamily="34" charset="0"/>
                <a:cs typeface="Arial" panose="020B0604020202020204" pitchFamily="34" charset="0"/>
              </a:rPr>
              <a:t> RIA, high values were repeated</a:t>
            </a:r>
          </a:p>
          <a:p>
            <a:pPr lvl="1">
              <a:defRPr/>
            </a:pPr>
            <a:r>
              <a:rPr lang="en-US" sz="2000" dirty="0">
                <a:latin typeface="Arial" panose="020B0604020202020204" pitchFamily="34" charset="0"/>
                <a:cs typeface="Arial" panose="020B0604020202020204" pitchFamily="34" charset="0"/>
              </a:rPr>
              <a:t>Median change in E2 from  BL to </a:t>
            </a:r>
            <a:r>
              <a:rPr lang="en-US" sz="2000" dirty="0" err="1">
                <a:latin typeface="Arial" panose="020B0604020202020204" pitchFamily="34" charset="0"/>
                <a:cs typeface="Arial" panose="020B0604020202020204" pitchFamily="34" charset="0"/>
              </a:rPr>
              <a:t>wk</a:t>
            </a:r>
            <a:r>
              <a:rPr lang="en-US" sz="2000" dirty="0">
                <a:latin typeface="Arial" panose="020B0604020202020204" pitchFamily="34" charset="0"/>
                <a:cs typeface="Arial" panose="020B0604020202020204" pitchFamily="34" charset="0"/>
              </a:rPr>
              <a:t> 12 was 0.2 (range - 3 to 14.6; p=.29)</a:t>
            </a:r>
          </a:p>
          <a:p>
            <a:pPr lvl="1">
              <a:defRPr/>
            </a:pPr>
            <a:r>
              <a:rPr lang="en-US" sz="2000" dirty="0">
                <a:latin typeface="Arial" panose="020B0604020202020204" pitchFamily="34" charset="0"/>
                <a:cs typeface="Arial" panose="020B0604020202020204" pitchFamily="34" charset="0"/>
              </a:rPr>
              <a:t>5/26 (19%) had a sporadic one time modest E2 outside of the post-menopausal range</a:t>
            </a:r>
          </a:p>
          <a:p>
            <a:pPr marL="914400" lvl="2" indent="-457200">
              <a:defRPr/>
            </a:pPr>
            <a:endParaRPr lang="en-US" sz="2000" dirty="0">
              <a:latin typeface="Arial" panose="020B0604020202020204" pitchFamily="34" charset="0"/>
              <a:cs typeface="Arial" panose="020B0604020202020204" pitchFamily="34" charset="0"/>
            </a:endParaRPr>
          </a:p>
          <a:p>
            <a:pPr lvl="1" indent="-457200">
              <a:defRPr/>
            </a:pPr>
            <a:endParaRPr lang="en-US" dirty="0">
              <a:latin typeface="Arial" panose="020B0604020202020204" pitchFamily="34" charset="0"/>
              <a:cs typeface="Arial" panose="020B0604020202020204" pitchFamily="34" charset="0"/>
            </a:endParaRPr>
          </a:p>
          <a:p>
            <a:pPr lvl="1">
              <a:defRPr/>
            </a:pPr>
            <a:endParaRPr lang="en-US" dirty="0">
              <a:latin typeface="Arial" panose="020B0604020202020204" pitchFamily="34" charset="0"/>
              <a:cs typeface="Arial" panose="020B0604020202020204" pitchFamily="34" charset="0"/>
            </a:endParaRPr>
          </a:p>
          <a:p>
            <a:pPr lvl="1">
              <a:defRPr/>
            </a:pPr>
            <a:endParaRPr lang="en-US" dirty="0">
              <a:latin typeface="Arial" panose="020B0604020202020204" pitchFamily="34" charset="0"/>
              <a:cs typeface="Arial" panose="020B0604020202020204" pitchFamily="34" charset="0"/>
            </a:endParaRPr>
          </a:p>
          <a:p>
            <a:pPr lvl="1">
              <a:defRPr/>
            </a:pPr>
            <a:endParaRPr lang="en-US" dirty="0">
              <a:latin typeface="Arial" panose="020B0604020202020204" pitchFamily="34" charset="0"/>
              <a:cs typeface="Arial" panose="020B0604020202020204" pitchFamily="34" charset="0"/>
            </a:endParaRPr>
          </a:p>
        </p:txBody>
      </p:sp>
      <p:sp>
        <p:nvSpPr>
          <p:cNvPr id="97284" name="TextBox 1"/>
          <p:cNvSpPr txBox="1">
            <a:spLocks noChangeArrowheads="1"/>
          </p:cNvSpPr>
          <p:nvPr/>
        </p:nvSpPr>
        <p:spPr bwMode="auto">
          <a:xfrm>
            <a:off x="228600" y="6248400"/>
            <a:ext cx="11734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dirty="0"/>
              <a:t>1. Kendall et al. </a:t>
            </a:r>
            <a:r>
              <a:rPr lang="it-IT" altLang="en-US" sz="1200" dirty="0"/>
              <a:t>Ann Oncol. 2006;17(4):584-7. </a:t>
            </a:r>
            <a:r>
              <a:rPr lang="en-US" altLang="en-US" sz="1200" dirty="0"/>
              <a:t>2. Wills et al. J Oncol </a:t>
            </a:r>
            <a:r>
              <a:rPr lang="en-US" altLang="en-US" sz="1200" dirty="0" err="1"/>
              <a:t>Pract</a:t>
            </a:r>
            <a:r>
              <a:rPr lang="en-US" altLang="en-US" sz="1200" dirty="0"/>
              <a:t>. 2012;8(3):144-8.  3. Goldfarb et al, SABCS 2012</a:t>
            </a:r>
          </a:p>
        </p:txBody>
      </p:sp>
    </p:spTree>
    <p:extLst>
      <p:ext uri="{BB962C8B-B14F-4D97-AF65-F5344CB8AC3E}">
        <p14:creationId xmlns:p14="http://schemas.microsoft.com/office/powerpoint/2010/main" val="1225212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32339"/>
            <a:ext cx="10363200" cy="752475"/>
          </a:xfrm>
        </p:spPr>
        <p:txBody>
          <a:bodyPr>
            <a:normAutofit fontScale="90000"/>
          </a:bodyPr>
          <a:lstStyle/>
          <a:p>
            <a:pPr>
              <a:lnSpc>
                <a:spcPct val="100000"/>
              </a:lnSpc>
            </a:pPr>
            <a:r>
              <a:rPr lang="en-US" sz="3600" dirty="0"/>
              <a:t>Does Testosterone Improve Sexual Functioning In Breast Cancer Patients?  </a:t>
            </a:r>
          </a:p>
        </p:txBody>
      </p:sp>
      <p:sp>
        <p:nvSpPr>
          <p:cNvPr id="3" name="Content Placeholder 2"/>
          <p:cNvSpPr>
            <a:spLocks noGrp="1"/>
          </p:cNvSpPr>
          <p:nvPr>
            <p:ph idx="1"/>
          </p:nvPr>
        </p:nvSpPr>
        <p:spPr>
          <a:xfrm>
            <a:off x="609600" y="1981200"/>
            <a:ext cx="10668000" cy="3810000"/>
          </a:xfrm>
        </p:spPr>
        <p:txBody>
          <a:bodyPr>
            <a:normAutofit fontScale="85000" lnSpcReduction="20000"/>
          </a:bodyPr>
          <a:lstStyle/>
          <a:p>
            <a:pPr marL="173736">
              <a:lnSpc>
                <a:spcPct val="120000"/>
              </a:lnSpc>
              <a:spcBef>
                <a:spcPts val="1200"/>
              </a:spcBef>
            </a:pPr>
            <a:r>
              <a:rPr lang="en-US" sz="2400" dirty="0">
                <a:latin typeface="Arial" panose="020B0604020202020204" pitchFamily="34" charset="0"/>
                <a:cs typeface="Arial" panose="020B0604020202020204" pitchFamily="34" charset="0"/>
              </a:rPr>
              <a:t>21 pts given 300 mcg testosterone vaginal cream daily for 28 days showed benefit in improving sexual functioning without rises in estradiol or testosterone levels (</a:t>
            </a:r>
            <a:r>
              <a:rPr lang="en-US" sz="2400" dirty="0" err="1">
                <a:latin typeface="Arial" panose="020B0604020202020204" pitchFamily="34" charset="0"/>
                <a:cs typeface="Arial" panose="020B0604020202020204" pitchFamily="34" charset="0"/>
              </a:rPr>
              <a:t>Witherby</a:t>
            </a:r>
            <a:r>
              <a:rPr lang="en-US" sz="2400" dirty="0">
                <a:latin typeface="Arial" panose="020B0604020202020204" pitchFamily="34" charset="0"/>
                <a:cs typeface="Arial" panose="020B0604020202020204" pitchFamily="34" charset="0"/>
              </a:rPr>
              <a:t> et al.</a:t>
            </a:r>
            <a:r>
              <a:rPr lang="en-US" sz="2400" i="1" dirty="0">
                <a:latin typeface="Arial" panose="020B0604020202020204" pitchFamily="34" charset="0"/>
                <a:cs typeface="Arial" panose="020B0604020202020204" pitchFamily="34" charset="0"/>
              </a:rPr>
              <a:t> Oncologist</a:t>
            </a:r>
            <a:r>
              <a:rPr lang="en-US" sz="2400" dirty="0">
                <a:latin typeface="Arial" panose="020B0604020202020204" pitchFamily="34" charset="0"/>
                <a:cs typeface="Arial" panose="020B0604020202020204" pitchFamily="34" charset="0"/>
              </a:rPr>
              <a:t> 2011;16:424–431)</a:t>
            </a:r>
          </a:p>
          <a:p>
            <a:pPr marL="173736">
              <a:lnSpc>
                <a:spcPct val="120000"/>
              </a:lnSpc>
              <a:spcBef>
                <a:spcPts val="1200"/>
              </a:spcBef>
            </a:pPr>
            <a:r>
              <a:rPr lang="en-US" sz="2400" dirty="0">
                <a:latin typeface="Arial" panose="020B0604020202020204" pitchFamily="34" charset="0"/>
                <a:cs typeface="Arial" panose="020B0604020202020204" pitchFamily="34" charset="0"/>
              </a:rPr>
              <a:t>13 pts on AIs given </a:t>
            </a:r>
            <a:r>
              <a:rPr lang="el-GR" sz="2400" dirty="0">
                <a:latin typeface="Arial" panose="020B0604020202020204" pitchFamily="34" charset="0"/>
                <a:cs typeface="Arial" panose="020B0604020202020204" pitchFamily="34" charset="0"/>
              </a:rPr>
              <a:t>300 μ</a:t>
            </a:r>
            <a:r>
              <a:rPr lang="en-US" sz="2400" dirty="0">
                <a:latin typeface="Arial" panose="020B0604020202020204" pitchFamily="34" charset="0"/>
                <a:cs typeface="Arial" panose="020B0604020202020204" pitchFamily="34" charset="0"/>
              </a:rPr>
              <a:t>g testosterone vaginal cream daily for 4 weeks showed improvements in FSFI scores  (</a:t>
            </a:r>
            <a:r>
              <a:rPr lang="en-US" sz="2400" i="1" dirty="0">
                <a:latin typeface="Arial" panose="020B0604020202020204" pitchFamily="34" charset="0"/>
                <a:cs typeface="Arial" panose="020B0604020202020204" pitchFamily="34" charset="0"/>
              </a:rPr>
              <a:t>Dahir M et al, Sex Med.2014 Apr;2(1):8-15)</a:t>
            </a:r>
          </a:p>
          <a:p>
            <a:pPr marL="173736">
              <a:lnSpc>
                <a:spcPct val="120000"/>
              </a:lnSpc>
              <a:spcBef>
                <a:spcPts val="1200"/>
              </a:spcBef>
            </a:pPr>
            <a:r>
              <a:rPr lang="en-US" sz="2400" dirty="0">
                <a:latin typeface="Arial" panose="020B0604020202020204" pitchFamily="34" charset="0"/>
                <a:cs typeface="Arial" panose="020B0604020202020204" pitchFamily="34" charset="0"/>
              </a:rPr>
              <a:t>72 breast ca pts  received testosterone (T) combined with </a:t>
            </a:r>
            <a:r>
              <a:rPr lang="en-US" sz="2400" dirty="0" err="1">
                <a:latin typeface="Arial" panose="020B0604020202020204" pitchFamily="34" charset="0"/>
                <a:cs typeface="Arial" panose="020B0604020202020204" pitchFamily="34" charset="0"/>
              </a:rPr>
              <a:t>anastrozole</a:t>
            </a:r>
            <a:r>
              <a:rPr lang="en-US" sz="2400" dirty="0">
                <a:latin typeface="Arial" panose="020B0604020202020204" pitchFamily="34" charset="0"/>
                <a:cs typeface="Arial" panose="020B0604020202020204" pitchFamily="34" charset="0"/>
              </a:rPr>
              <a:t> (A) in subcutaneous implants </a:t>
            </a:r>
            <a:r>
              <a:rPr lang="en-US" sz="2000" dirty="0">
                <a:latin typeface="Arial" panose="020B0604020202020204" pitchFamily="34" charset="0"/>
                <a:cs typeface="Arial" panose="020B0604020202020204" pitchFamily="34" charset="0"/>
              </a:rPr>
              <a:t>(Glaser et al. ASCO 2014)</a:t>
            </a:r>
          </a:p>
          <a:p>
            <a:pPr marL="516636" lvl="2">
              <a:lnSpc>
                <a:spcPct val="120000"/>
              </a:lnSpc>
              <a:spcBef>
                <a:spcPts val="1200"/>
              </a:spcBef>
            </a:pPr>
            <a:r>
              <a:rPr lang="en-US" sz="2100" dirty="0">
                <a:latin typeface="Arial" panose="020B0604020202020204" pitchFamily="34" charset="0"/>
                <a:cs typeface="Arial" panose="020B0604020202020204" pitchFamily="34" charset="0"/>
              </a:rPr>
              <a:t>Therapeutic T levels were achieved without elevating E2</a:t>
            </a:r>
          </a:p>
          <a:p>
            <a:pPr marL="516636" lvl="2">
              <a:lnSpc>
                <a:spcPct val="120000"/>
              </a:lnSpc>
              <a:spcBef>
                <a:spcPts val="1200"/>
              </a:spcBef>
            </a:pPr>
            <a:r>
              <a:rPr lang="en-US" sz="2100" dirty="0">
                <a:highlight>
                  <a:srgbClr val="FFFF00"/>
                </a:highlight>
                <a:latin typeface="Arial" panose="020B0604020202020204" pitchFamily="34" charset="0"/>
                <a:cs typeface="Arial" panose="020B0604020202020204" pitchFamily="34" charset="0"/>
              </a:rPr>
              <a:t>Significant improvement in menopausal symptoms, vaginal dryness, sexual functioning and desire</a:t>
            </a:r>
          </a:p>
          <a:p>
            <a:pPr marL="516636" lvl="2">
              <a:lnSpc>
                <a:spcPct val="120000"/>
              </a:lnSpc>
              <a:spcBef>
                <a:spcPts val="1200"/>
              </a:spcBef>
            </a:pPr>
            <a:r>
              <a:rPr lang="en-US" sz="2100" dirty="0">
                <a:latin typeface="Arial" panose="020B0604020202020204" pitchFamily="34" charset="0"/>
                <a:cs typeface="Arial" panose="020B0604020202020204" pitchFamily="34" charset="0"/>
              </a:rPr>
              <a:t>Over 950 T/T+A pellet insertions have been performed in breast cancer survivors since 2006</a:t>
            </a:r>
          </a:p>
          <a:p>
            <a:pPr marL="173736">
              <a:lnSpc>
                <a:spcPct val="120000"/>
              </a:lnSpc>
              <a:spcBef>
                <a:spcPts val="1200"/>
              </a:spcBef>
            </a:pPr>
            <a:endParaRPr lang="en-US" sz="2800" dirty="0">
              <a:latin typeface="Arial" panose="020B0604020202020204" pitchFamily="34" charset="0"/>
              <a:cs typeface="Arial" panose="020B0604020202020204" pitchFamily="34" charset="0"/>
            </a:endParaRPr>
          </a:p>
          <a:p>
            <a:pPr marL="173736">
              <a:lnSpc>
                <a:spcPct val="120000"/>
              </a:lnSpc>
              <a:spcBef>
                <a:spcPts val="1200"/>
              </a:spcBef>
            </a:pPr>
            <a:endParaRPr lang="en-US" sz="2800" i="1" dirty="0">
              <a:latin typeface="Arial" panose="020B0604020202020204" pitchFamily="34" charset="0"/>
              <a:cs typeface="Arial" panose="020B0604020202020204" pitchFamily="34" charset="0"/>
            </a:endParaRPr>
          </a:p>
          <a:p>
            <a:pPr marL="173736">
              <a:lnSpc>
                <a:spcPct val="120000"/>
              </a:lnSpc>
              <a:spcBef>
                <a:spcPts val="1200"/>
              </a:spcBef>
            </a:pPr>
            <a:endParaRPr lang="en-US" sz="2400" dirty="0">
              <a:latin typeface="Arial" panose="020B0604020202020204" pitchFamily="34" charset="0"/>
              <a:cs typeface="Arial" panose="020B0604020202020204" pitchFamily="34" charset="0"/>
            </a:endParaRPr>
          </a:p>
          <a:p>
            <a:pPr marL="173736">
              <a:lnSpc>
                <a:spcPct val="120000"/>
              </a:lnSpc>
              <a:spcBef>
                <a:spcPts val="1200"/>
              </a:spcBef>
            </a:pPr>
            <a:endParaRPr lang="en-US" sz="2000" dirty="0">
              <a:latin typeface="Arial" panose="020B0604020202020204" pitchFamily="34" charset="0"/>
              <a:cs typeface="Arial" panose="020B0604020202020204" pitchFamily="34" charset="0"/>
            </a:endParaRPr>
          </a:p>
          <a:p>
            <a:pPr marL="173736">
              <a:lnSpc>
                <a:spcPct val="120000"/>
              </a:lnSpc>
              <a:spcBef>
                <a:spcPts val="1200"/>
              </a:spcBef>
            </a:pPr>
            <a:endParaRPr lang="en-US" sz="2000" dirty="0">
              <a:latin typeface="Arial" panose="020B0604020202020204" pitchFamily="34" charset="0"/>
              <a:cs typeface="Arial" panose="020B0604020202020204" pitchFamily="34" charset="0"/>
            </a:endParaRPr>
          </a:p>
          <a:p>
            <a:pPr marL="173736" indent="0">
              <a:lnSpc>
                <a:spcPct val="120000"/>
              </a:lnSpc>
              <a:spcBef>
                <a:spcPts val="1200"/>
              </a:spcBef>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3274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1"/>
            <a:ext cx="10515600" cy="1295400"/>
          </a:xfrm>
        </p:spPr>
        <p:txBody>
          <a:bodyPr>
            <a:normAutofit fontScale="90000"/>
          </a:bodyPr>
          <a:lstStyle/>
          <a:p>
            <a:pPr>
              <a:lnSpc>
                <a:spcPct val="100000"/>
              </a:lnSpc>
              <a:spcBef>
                <a:spcPts val="1200"/>
              </a:spcBef>
            </a:pPr>
            <a:r>
              <a:rPr lang="en-US" b="1" i="0" dirty="0">
                <a:solidFill>
                  <a:srgbClr val="212121"/>
                </a:solidFill>
                <a:effectLst/>
              </a:rPr>
              <a:t>Vaginal Testosterone Cream Vs Estradiol Vaginal Ring For Vaginal Dryness Or Decreased Libido In Women Receiving Aromatase Inhibitors For Early-Stage Breast Cancer: A Randomized Clinical Trial</a:t>
            </a:r>
            <a:endParaRPr lang="en-US" dirty="0">
              <a:effectLst/>
            </a:endParaRPr>
          </a:p>
        </p:txBody>
      </p:sp>
      <p:sp>
        <p:nvSpPr>
          <p:cNvPr id="3" name="Content Placeholder 2"/>
          <p:cNvSpPr>
            <a:spLocks noGrp="1"/>
          </p:cNvSpPr>
          <p:nvPr>
            <p:ph idx="1"/>
          </p:nvPr>
        </p:nvSpPr>
        <p:spPr>
          <a:xfrm>
            <a:off x="381000" y="1828800"/>
            <a:ext cx="10591800" cy="4267200"/>
          </a:xfrm>
        </p:spPr>
        <p:txBody>
          <a:bodyPr>
            <a:normAutofit fontScale="70000" lnSpcReduction="20000"/>
          </a:bodyPr>
          <a:lstStyle/>
          <a:p>
            <a:pPr marL="173736" lvl="0">
              <a:lnSpc>
                <a:spcPct val="120000"/>
              </a:lnSpc>
              <a:spcBef>
                <a:spcPts val="1200"/>
              </a:spcBef>
            </a:pPr>
            <a:r>
              <a:rPr lang="en-US" sz="2600" dirty="0">
                <a:latin typeface="Arial" panose="020B0604020202020204" pitchFamily="34" charset="0"/>
                <a:cs typeface="Arial" panose="020B0604020202020204" pitchFamily="34" charset="0"/>
              </a:rPr>
              <a:t>75 pts on AI randomized to 12 weeks of </a:t>
            </a:r>
            <a:r>
              <a:rPr lang="en-US" sz="2600" dirty="0" err="1">
                <a:latin typeface="Arial" panose="020B0604020202020204" pitchFamily="34" charset="0"/>
                <a:cs typeface="Arial" panose="020B0604020202020204" pitchFamily="34" charset="0"/>
              </a:rPr>
              <a:t>tx</a:t>
            </a:r>
            <a:r>
              <a:rPr lang="en-US" sz="2600" dirty="0">
                <a:latin typeface="Arial" panose="020B0604020202020204" pitchFamily="34" charset="0"/>
                <a:cs typeface="Arial" panose="020B0604020202020204" pitchFamily="34" charset="0"/>
              </a:rPr>
              <a:t> with </a:t>
            </a:r>
            <a:r>
              <a:rPr lang="en-US" sz="2600" dirty="0" err="1">
                <a:latin typeface="Arial" panose="020B0604020202020204" pitchFamily="34" charset="0"/>
                <a:cs typeface="Arial" panose="020B0604020202020204" pitchFamily="34" charset="0"/>
              </a:rPr>
              <a:t>Estring</a:t>
            </a:r>
            <a:r>
              <a:rPr lang="en-US" sz="2600" dirty="0">
                <a:latin typeface="Arial" panose="020B0604020202020204" pitchFamily="34" charset="0"/>
                <a:cs typeface="Arial" panose="020B0604020202020204" pitchFamily="34" charset="0"/>
              </a:rPr>
              <a:t> or vaginal testosterone cream (5000 mcg 3x/</a:t>
            </a:r>
            <a:r>
              <a:rPr lang="en-US" sz="2600" dirty="0" err="1">
                <a:latin typeface="Arial" panose="020B0604020202020204" pitchFamily="34" charset="0"/>
                <a:cs typeface="Arial" panose="020B0604020202020204" pitchFamily="34" charset="0"/>
              </a:rPr>
              <a:t>wk</a:t>
            </a:r>
            <a:r>
              <a:rPr lang="en-US" sz="2600" dirty="0">
                <a:latin typeface="Arial" panose="020B0604020202020204" pitchFamily="34" charset="0"/>
                <a:cs typeface="Arial" panose="020B0604020202020204" pitchFamily="34" charset="0"/>
              </a:rPr>
              <a:t>)</a:t>
            </a:r>
          </a:p>
          <a:p>
            <a:pPr marL="516636" lvl="2">
              <a:lnSpc>
                <a:spcPct val="120000"/>
              </a:lnSpc>
              <a:spcBef>
                <a:spcPts val="1200"/>
              </a:spcBef>
            </a:pPr>
            <a:r>
              <a:rPr lang="en-US" sz="2300" dirty="0">
                <a:latin typeface="Arial" panose="020B0604020202020204" pitchFamily="34" charset="0"/>
                <a:cs typeface="Arial" panose="020B0604020202020204" pitchFamily="34" charset="0"/>
              </a:rPr>
              <a:t>Serum estradiol (E2) and testosterone (T) measured at baseline, </a:t>
            </a:r>
            <a:r>
              <a:rPr lang="en-US" sz="2300" dirty="0" err="1">
                <a:latin typeface="Arial" panose="020B0604020202020204" pitchFamily="34" charset="0"/>
                <a:cs typeface="Arial" panose="020B0604020202020204" pitchFamily="34" charset="0"/>
              </a:rPr>
              <a:t>wks</a:t>
            </a:r>
            <a:r>
              <a:rPr lang="en-US" sz="2300" dirty="0">
                <a:latin typeface="Arial" panose="020B0604020202020204" pitchFamily="34" charset="0"/>
                <a:cs typeface="Arial" panose="020B0604020202020204" pitchFamily="34" charset="0"/>
              </a:rPr>
              <a:t> 4 and 12</a:t>
            </a:r>
          </a:p>
          <a:p>
            <a:pPr marL="516636" lvl="2">
              <a:lnSpc>
                <a:spcPct val="120000"/>
              </a:lnSpc>
              <a:spcBef>
                <a:spcPts val="1200"/>
              </a:spcBef>
            </a:pPr>
            <a:r>
              <a:rPr lang="en-US" sz="2300" dirty="0">
                <a:latin typeface="Arial" panose="020B0604020202020204" pitchFamily="34" charset="0"/>
                <a:cs typeface="Arial" panose="020B0604020202020204" pitchFamily="34" charset="0"/>
              </a:rPr>
              <a:t>Sexual QOL surveys at baseline, </a:t>
            </a:r>
            <a:r>
              <a:rPr lang="en-US" sz="2300" dirty="0" err="1">
                <a:latin typeface="Arial" panose="020B0604020202020204" pitchFamily="34" charset="0"/>
                <a:cs typeface="Arial" panose="020B0604020202020204" pitchFamily="34" charset="0"/>
              </a:rPr>
              <a:t>wks</a:t>
            </a:r>
            <a:r>
              <a:rPr lang="en-US" sz="2300" dirty="0">
                <a:latin typeface="Arial" panose="020B0604020202020204" pitchFamily="34" charset="0"/>
                <a:cs typeface="Arial" panose="020B0604020202020204" pitchFamily="34" charset="0"/>
              </a:rPr>
              <a:t> 4 and 12</a:t>
            </a:r>
          </a:p>
          <a:p>
            <a:pPr marL="516636" lvl="2">
              <a:lnSpc>
                <a:spcPct val="120000"/>
              </a:lnSpc>
              <a:spcBef>
                <a:spcPts val="1200"/>
              </a:spcBef>
            </a:pPr>
            <a:r>
              <a:rPr lang="en-US" sz="2300" dirty="0">
                <a:latin typeface="Arial" panose="020B0604020202020204" pitchFamily="34" charset="0"/>
                <a:cs typeface="Arial" panose="020B0604020202020204" pitchFamily="34" charset="0"/>
              </a:rPr>
              <a:t>Gynecologic exams performed at baseline and week 12</a:t>
            </a:r>
          </a:p>
          <a:p>
            <a:pPr marL="173736" lvl="0">
              <a:lnSpc>
                <a:spcPct val="120000"/>
              </a:lnSpc>
              <a:spcBef>
                <a:spcPts val="1200"/>
              </a:spcBef>
            </a:pPr>
            <a:r>
              <a:rPr lang="en-US" sz="2600" dirty="0">
                <a:latin typeface="Arial" panose="020B0604020202020204" pitchFamily="34" charset="0"/>
                <a:cs typeface="Arial" panose="020B0604020202020204" pitchFamily="34" charset="0"/>
              </a:rPr>
              <a:t>Sexual interest and sexual dysfunction improved in both arms</a:t>
            </a:r>
          </a:p>
          <a:p>
            <a:pPr marL="173736" lvl="0">
              <a:lnSpc>
                <a:spcPct val="120000"/>
              </a:lnSpc>
              <a:spcBef>
                <a:spcPts val="1200"/>
              </a:spcBef>
            </a:pPr>
            <a:r>
              <a:rPr lang="en-US" sz="2600" dirty="0">
                <a:latin typeface="Arial" panose="020B0604020202020204" pitchFamily="34" charset="0"/>
                <a:cs typeface="Arial" panose="020B0604020202020204" pitchFamily="34" charset="0"/>
              </a:rPr>
              <a:t>Objective improvement in vaginal atrophy in both arms</a:t>
            </a:r>
          </a:p>
          <a:p>
            <a:pPr marL="173736" lvl="0">
              <a:lnSpc>
                <a:spcPct val="120000"/>
              </a:lnSpc>
              <a:spcBef>
                <a:spcPts val="1200"/>
              </a:spcBef>
            </a:pPr>
            <a:r>
              <a:rPr lang="en-US" sz="2600" b="0" i="0" dirty="0">
                <a:solidFill>
                  <a:srgbClr val="212121"/>
                </a:solidFill>
                <a:effectLst/>
                <a:highlight>
                  <a:srgbClr val="FFFF00"/>
                </a:highlight>
                <a:latin typeface="Arial" panose="020B0604020202020204" pitchFamily="34" charset="0"/>
                <a:cs typeface="Arial" panose="020B0604020202020204" pitchFamily="34" charset="0"/>
              </a:rPr>
              <a:t>Transient E2</a:t>
            </a:r>
            <a:r>
              <a:rPr lang="en-US" sz="2600" dirty="0">
                <a:solidFill>
                  <a:srgbClr val="212121"/>
                </a:solidFill>
                <a:highlight>
                  <a:srgbClr val="FFFF00"/>
                </a:highlight>
                <a:latin typeface="Arial" panose="020B0604020202020204" pitchFamily="34" charset="0"/>
                <a:cs typeface="Arial" panose="020B0604020202020204" pitchFamily="34" charset="0"/>
              </a:rPr>
              <a:t> </a:t>
            </a:r>
            <a:r>
              <a:rPr lang="en-US" sz="2600" b="0" i="0" dirty="0">
                <a:solidFill>
                  <a:srgbClr val="212121"/>
                </a:solidFill>
                <a:effectLst/>
                <a:highlight>
                  <a:srgbClr val="FFFF00"/>
                </a:highlight>
                <a:latin typeface="Arial" panose="020B0604020202020204" pitchFamily="34" charset="0"/>
                <a:cs typeface="Arial" panose="020B0604020202020204" pitchFamily="34" charset="0"/>
              </a:rPr>
              <a:t>elevation was seen in 4 of 35 (11%) with </a:t>
            </a:r>
            <a:r>
              <a:rPr lang="en-US" sz="2600" b="0" i="0" dirty="0" err="1">
                <a:solidFill>
                  <a:srgbClr val="212121"/>
                </a:solidFill>
                <a:effectLst/>
                <a:highlight>
                  <a:srgbClr val="FFFF00"/>
                </a:highlight>
                <a:latin typeface="Arial" panose="020B0604020202020204" pitchFamily="34" charset="0"/>
                <a:cs typeface="Arial" panose="020B0604020202020204" pitchFamily="34" charset="0"/>
              </a:rPr>
              <a:t>Estring</a:t>
            </a:r>
            <a:r>
              <a:rPr lang="en-US" sz="2600" b="0" i="0" dirty="0">
                <a:solidFill>
                  <a:srgbClr val="212121"/>
                </a:solidFill>
                <a:effectLst/>
                <a:highlight>
                  <a:srgbClr val="FFFF00"/>
                </a:highlight>
                <a:latin typeface="Arial" panose="020B0604020202020204" pitchFamily="34" charset="0"/>
                <a:cs typeface="Arial" panose="020B0604020202020204" pitchFamily="34" charset="0"/>
              </a:rPr>
              <a:t> and in 4 of 34 (12%) with T cream</a:t>
            </a:r>
            <a:endParaRPr lang="en-US" sz="2600" dirty="0">
              <a:highlight>
                <a:srgbClr val="FFFF00"/>
              </a:highlight>
              <a:latin typeface="Arial" panose="020B0604020202020204" pitchFamily="34" charset="0"/>
              <a:cs typeface="Arial" panose="020B0604020202020204" pitchFamily="34" charset="0"/>
            </a:endParaRPr>
          </a:p>
          <a:p>
            <a:pPr marL="173736" lvl="0">
              <a:lnSpc>
                <a:spcPct val="120000"/>
              </a:lnSpc>
              <a:spcBef>
                <a:spcPts val="1200"/>
              </a:spcBef>
            </a:pPr>
            <a:r>
              <a:rPr lang="en-US" sz="2600" dirty="0">
                <a:latin typeface="Arial" panose="020B0604020202020204" pitchFamily="34" charset="0"/>
                <a:cs typeface="Arial" panose="020B0604020202020204" pitchFamily="34" charset="0"/>
              </a:rPr>
              <a:t>12% of patients in T arm but none in </a:t>
            </a:r>
            <a:r>
              <a:rPr lang="en-US" sz="2600" dirty="0" err="1">
                <a:latin typeface="Arial" panose="020B0604020202020204" pitchFamily="34" charset="0"/>
                <a:cs typeface="Arial" panose="020B0604020202020204" pitchFamily="34" charset="0"/>
              </a:rPr>
              <a:t>Estring</a:t>
            </a:r>
            <a:r>
              <a:rPr lang="en-US" sz="2600" dirty="0">
                <a:latin typeface="Arial" panose="020B0604020202020204" pitchFamily="34" charset="0"/>
                <a:cs typeface="Arial" panose="020B0604020202020204" pitchFamily="34" charset="0"/>
              </a:rPr>
              <a:t> arm had sustained elevations in E2 outside of postmenopausal range</a:t>
            </a:r>
          </a:p>
        </p:txBody>
      </p:sp>
      <p:sp>
        <p:nvSpPr>
          <p:cNvPr id="5" name="TextBox 4">
            <a:extLst>
              <a:ext uri="{FF2B5EF4-FFF2-40B4-BE49-F238E27FC236}">
                <a16:creationId xmlns:a16="http://schemas.microsoft.com/office/drawing/2014/main" id="{27EDE569-C1E4-124F-5969-74DBB454B70B}"/>
              </a:ext>
            </a:extLst>
          </p:cNvPr>
          <p:cNvSpPr txBox="1"/>
          <p:nvPr/>
        </p:nvSpPr>
        <p:spPr>
          <a:xfrm>
            <a:off x="304800" y="6248400"/>
            <a:ext cx="48768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Melisko et al. </a:t>
            </a:r>
            <a:r>
              <a:rPr lang="pt-BR" sz="1200" dirty="0">
                <a:latin typeface="Arial" panose="020B0604020202020204" pitchFamily="34" charset="0"/>
                <a:cs typeface="Arial" panose="020B0604020202020204" pitchFamily="34" charset="0"/>
              </a:rPr>
              <a:t>JAMA Oncol. 2017;3(3):313-319. </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3424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59A7-05C1-0D3F-60D2-3EFBDA0684AD}"/>
              </a:ext>
            </a:extLst>
          </p:cNvPr>
          <p:cNvSpPr>
            <a:spLocks noGrp="1"/>
          </p:cNvSpPr>
          <p:nvPr>
            <p:ph type="title"/>
          </p:nvPr>
        </p:nvSpPr>
        <p:spPr>
          <a:xfrm>
            <a:off x="0" y="457200"/>
            <a:ext cx="11201400" cy="994863"/>
          </a:xfrm>
        </p:spPr>
        <p:txBody>
          <a:bodyPr>
            <a:normAutofit/>
          </a:bodyPr>
          <a:lstStyle/>
          <a:p>
            <a:pPr>
              <a:lnSpc>
                <a:spcPct val="100000"/>
              </a:lnSpc>
              <a:spcBef>
                <a:spcPts val="1200"/>
              </a:spcBef>
            </a:pPr>
            <a:r>
              <a:rPr lang="en-US" sz="2400" i="0" dirty="0">
                <a:solidFill>
                  <a:srgbClr val="000000"/>
                </a:solidFill>
                <a:effectLst/>
              </a:rPr>
              <a:t>Evaluating The Efficacy Of Vaginal </a:t>
            </a:r>
            <a:r>
              <a:rPr lang="en-US" sz="2400" i="0" dirty="0" err="1">
                <a:solidFill>
                  <a:srgbClr val="000000"/>
                </a:solidFill>
                <a:effectLst/>
              </a:rPr>
              <a:t>Dehydroepiandosterone</a:t>
            </a:r>
            <a:r>
              <a:rPr lang="en-US" sz="2400" i="0" dirty="0">
                <a:solidFill>
                  <a:srgbClr val="000000"/>
                </a:solidFill>
                <a:effectLst/>
              </a:rPr>
              <a:t> For Vaginal Symptoms In Postmenopausal Cancer Survivors: NCCTG N10C1 (Alliance)</a:t>
            </a:r>
            <a:endParaRPr lang="en-US" sz="2400" dirty="0"/>
          </a:p>
        </p:txBody>
      </p:sp>
      <p:sp>
        <p:nvSpPr>
          <p:cNvPr id="3" name="Content Placeholder 2">
            <a:extLst>
              <a:ext uri="{FF2B5EF4-FFF2-40B4-BE49-F238E27FC236}">
                <a16:creationId xmlns:a16="http://schemas.microsoft.com/office/drawing/2014/main" id="{9844303D-F977-2127-1987-F788BE395914}"/>
              </a:ext>
            </a:extLst>
          </p:cNvPr>
          <p:cNvSpPr>
            <a:spLocks noGrp="1"/>
          </p:cNvSpPr>
          <p:nvPr>
            <p:ph idx="1"/>
          </p:nvPr>
        </p:nvSpPr>
        <p:spPr>
          <a:xfrm>
            <a:off x="152400" y="1600200"/>
            <a:ext cx="6096000" cy="4763078"/>
          </a:xfrm>
        </p:spPr>
        <p:txBody>
          <a:bodyPr>
            <a:normAutofit/>
          </a:bodyPr>
          <a:lstStyle/>
          <a:p>
            <a:pPr marL="173736" indent="-173736">
              <a:lnSpc>
                <a:spcPct val="100000"/>
              </a:lnSpc>
              <a:spcBef>
                <a:spcPts val="1200"/>
              </a:spcBef>
            </a:pPr>
            <a:r>
              <a:rPr lang="en-US" sz="1800" dirty="0">
                <a:solidFill>
                  <a:srgbClr val="212121"/>
                </a:solidFill>
                <a:latin typeface="Arial" panose="020B0604020202020204" pitchFamily="34" charset="0"/>
                <a:cs typeface="Arial" panose="020B0604020202020204" pitchFamily="34" charset="0"/>
              </a:rPr>
              <a:t>T</a:t>
            </a:r>
            <a:r>
              <a:rPr lang="en-US" sz="1800" b="0" i="0" dirty="0">
                <a:solidFill>
                  <a:srgbClr val="212121"/>
                </a:solidFill>
                <a:effectLst/>
                <a:latin typeface="Arial" panose="020B0604020202020204" pitchFamily="34" charset="0"/>
                <a:cs typeface="Arial" panose="020B0604020202020204" pitchFamily="34" charset="0"/>
              </a:rPr>
              <a:t>hree-arm randomized, controlled trial with 464 women evaluated DHEA 3.25 mg and DHEA 6.5 mg compared to a plain moisturizer over 12 weeks</a:t>
            </a:r>
          </a:p>
          <a:p>
            <a:pPr marL="173736" indent="-173736">
              <a:lnSpc>
                <a:spcPct val="100000"/>
              </a:lnSpc>
              <a:spcBef>
                <a:spcPts val="1200"/>
              </a:spcBef>
            </a:pPr>
            <a:r>
              <a:rPr lang="en-US" sz="1800" b="0" i="0" dirty="0">
                <a:solidFill>
                  <a:srgbClr val="212121"/>
                </a:solidFill>
                <a:effectLst/>
                <a:latin typeface="Arial" panose="020B0604020202020204" pitchFamily="34" charset="0"/>
                <a:cs typeface="Arial" panose="020B0604020202020204" pitchFamily="34" charset="0"/>
              </a:rPr>
              <a:t>Postmenopausal women with a </a:t>
            </a:r>
            <a:r>
              <a:rPr lang="en-US" sz="1800" b="0" i="0" dirty="0" err="1">
                <a:solidFill>
                  <a:srgbClr val="212121"/>
                </a:solidFill>
                <a:effectLst/>
                <a:latin typeface="Arial" panose="020B0604020202020204" pitchFamily="34" charset="0"/>
                <a:cs typeface="Arial" panose="020B0604020202020204" pitchFamily="34" charset="0"/>
              </a:rPr>
              <a:t>hx</a:t>
            </a:r>
            <a:r>
              <a:rPr lang="en-US" sz="1800" b="0" i="0" dirty="0">
                <a:solidFill>
                  <a:srgbClr val="212121"/>
                </a:solidFill>
                <a:effectLst/>
                <a:latin typeface="Arial" panose="020B0604020202020204" pitchFamily="34" charset="0"/>
                <a:cs typeface="Arial" panose="020B0604020202020204" pitchFamily="34" charset="0"/>
              </a:rPr>
              <a:t> of breast or gynecologic cancer who had completed surgery and chemo, had no evidence of disease, and reported at least moderate vaginal symptoms were eligible</a:t>
            </a:r>
          </a:p>
          <a:p>
            <a:pPr marL="173736" lvl="1" indent="-173736">
              <a:lnSpc>
                <a:spcPct val="100000"/>
              </a:lnSpc>
              <a:spcBef>
                <a:spcPts val="1200"/>
              </a:spcBef>
            </a:pPr>
            <a:r>
              <a:rPr lang="en-US" dirty="0">
                <a:solidFill>
                  <a:srgbClr val="212121"/>
                </a:solidFill>
                <a:latin typeface="Arial" panose="020B0604020202020204" pitchFamily="34" charset="0"/>
                <a:cs typeface="Arial" panose="020B0604020202020204" pitchFamily="34" charset="0"/>
              </a:rPr>
              <a:t>About 55% of patients were on AI, 15% on Tamoxifen</a:t>
            </a:r>
            <a:endParaRPr lang="en-US" b="0" i="0" dirty="0">
              <a:solidFill>
                <a:srgbClr val="212121"/>
              </a:solidFill>
              <a:effectLst/>
              <a:highlight>
                <a:srgbClr val="FFFF00"/>
              </a:highlight>
              <a:latin typeface="Arial" panose="020B0604020202020204" pitchFamily="34" charset="0"/>
              <a:cs typeface="Arial" panose="020B0604020202020204" pitchFamily="34" charset="0"/>
            </a:endParaRPr>
          </a:p>
          <a:p>
            <a:pPr marL="173736" indent="-173736">
              <a:lnSpc>
                <a:spcPct val="100000"/>
              </a:lnSpc>
              <a:spcBef>
                <a:spcPts val="1200"/>
              </a:spcBef>
            </a:pPr>
            <a:r>
              <a:rPr lang="en-US" sz="1800" b="0" i="0" dirty="0">
                <a:solidFill>
                  <a:srgbClr val="212121"/>
                </a:solidFill>
                <a:effectLst/>
                <a:highlight>
                  <a:srgbClr val="FFFF00"/>
                </a:highlight>
                <a:latin typeface="Arial" panose="020B0604020202020204" pitchFamily="34" charset="0"/>
                <a:cs typeface="Arial" panose="020B0604020202020204" pitchFamily="34" charset="0"/>
              </a:rPr>
              <a:t>Neither DHEA dose was statistically significantly different from </a:t>
            </a:r>
            <a:r>
              <a:rPr lang="en-US" sz="1800" dirty="0">
                <a:solidFill>
                  <a:srgbClr val="212121"/>
                </a:solidFill>
                <a:highlight>
                  <a:srgbClr val="FFFF00"/>
                </a:highlight>
                <a:latin typeface="Arial" panose="020B0604020202020204" pitchFamily="34" charset="0"/>
                <a:cs typeface="Arial" panose="020B0604020202020204" pitchFamily="34" charset="0"/>
              </a:rPr>
              <a:t>moisturizer</a:t>
            </a:r>
            <a:r>
              <a:rPr lang="en-US" sz="1800" b="0" i="0" dirty="0">
                <a:solidFill>
                  <a:srgbClr val="212121"/>
                </a:solidFill>
                <a:effectLst/>
                <a:highlight>
                  <a:srgbClr val="FFFF00"/>
                </a:highlight>
                <a:latin typeface="Arial" panose="020B0604020202020204" pitchFamily="34" charset="0"/>
                <a:cs typeface="Arial" panose="020B0604020202020204" pitchFamily="34" charset="0"/>
              </a:rPr>
              <a:t> at 12 weeks in terms of dryness or dyspareunia (6.25 mg, p=.08; 3.25 mg, p=0.48)</a:t>
            </a:r>
          </a:p>
          <a:p>
            <a:pPr marL="173736" indent="-173736">
              <a:lnSpc>
                <a:spcPct val="100000"/>
              </a:lnSpc>
              <a:spcBef>
                <a:spcPts val="1200"/>
              </a:spcBef>
            </a:pPr>
            <a:r>
              <a:rPr lang="en-US" sz="1800" b="0" i="0" dirty="0">
                <a:solidFill>
                  <a:srgbClr val="FF0000"/>
                </a:solidFill>
                <a:effectLst/>
                <a:latin typeface="Arial" panose="020B0604020202020204" pitchFamily="34" charset="0"/>
                <a:cs typeface="Arial" panose="020B0604020202020204" pitchFamily="34" charset="0"/>
              </a:rPr>
              <a:t>Women on the 6.5 mg arm of DHEA reported significantly better sexual health on the FSFI (p&lt;0.001) </a:t>
            </a:r>
            <a:endParaRPr lang="en-US" sz="1800" dirty="0">
              <a:solidFill>
                <a:srgbClr val="FF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AC0E9C5-52B8-443F-0C46-4E0105297896}"/>
              </a:ext>
            </a:extLst>
          </p:cNvPr>
          <p:cNvPicPr>
            <a:picLocks noChangeAspect="1"/>
          </p:cNvPicPr>
          <p:nvPr/>
        </p:nvPicPr>
        <p:blipFill>
          <a:blip r:embed="rId2"/>
          <a:stretch>
            <a:fillRect/>
          </a:stretch>
        </p:blipFill>
        <p:spPr>
          <a:xfrm>
            <a:off x="6781800" y="1600200"/>
            <a:ext cx="4063160" cy="4763078"/>
          </a:xfrm>
          <a:prstGeom prst="rect">
            <a:avLst/>
          </a:prstGeom>
        </p:spPr>
      </p:pic>
      <p:sp>
        <p:nvSpPr>
          <p:cNvPr id="5" name="TextBox 4">
            <a:extLst>
              <a:ext uri="{FF2B5EF4-FFF2-40B4-BE49-F238E27FC236}">
                <a16:creationId xmlns:a16="http://schemas.microsoft.com/office/drawing/2014/main" id="{4404B7BC-82AC-5021-81EC-EBE488C77A55}"/>
              </a:ext>
            </a:extLst>
          </p:cNvPr>
          <p:cNvSpPr txBox="1"/>
          <p:nvPr/>
        </p:nvSpPr>
        <p:spPr>
          <a:xfrm>
            <a:off x="6248400" y="6367046"/>
            <a:ext cx="49530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Barton D et al. Support Care Cancer 2018;26(2):643-650.</a:t>
            </a:r>
          </a:p>
        </p:txBody>
      </p:sp>
    </p:spTree>
    <p:extLst>
      <p:ext uri="{BB962C8B-B14F-4D97-AF65-F5344CB8AC3E}">
        <p14:creationId xmlns:p14="http://schemas.microsoft.com/office/powerpoint/2010/main" val="4123662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AC3F-6AD0-DB49-AC86-CBF93F39A52B}"/>
              </a:ext>
            </a:extLst>
          </p:cNvPr>
          <p:cNvSpPr>
            <a:spLocks noGrp="1"/>
          </p:cNvSpPr>
          <p:nvPr>
            <p:ph type="title"/>
          </p:nvPr>
        </p:nvSpPr>
        <p:spPr>
          <a:xfrm>
            <a:off x="838200" y="533400"/>
            <a:ext cx="10515600" cy="752475"/>
          </a:xfrm>
        </p:spPr>
        <p:txBody>
          <a:bodyPr>
            <a:noAutofit/>
          </a:bodyPr>
          <a:lstStyle/>
          <a:p>
            <a:pPr>
              <a:lnSpc>
                <a:spcPct val="100000"/>
              </a:lnSpc>
              <a:spcBef>
                <a:spcPts val="1200"/>
              </a:spcBef>
            </a:pPr>
            <a:r>
              <a:rPr lang="en-US" sz="2800" i="0" dirty="0">
                <a:solidFill>
                  <a:srgbClr val="000000"/>
                </a:solidFill>
                <a:effectLst/>
              </a:rPr>
              <a:t>Systemic Or Vaginal Hormone Therapy After Early Breast Cancer: A Danish Observational Cohort Study</a:t>
            </a:r>
            <a:endParaRPr lang="en-US" sz="2800" dirty="0"/>
          </a:p>
        </p:txBody>
      </p:sp>
      <p:sp>
        <p:nvSpPr>
          <p:cNvPr id="3" name="Content Placeholder 2">
            <a:extLst>
              <a:ext uri="{FF2B5EF4-FFF2-40B4-BE49-F238E27FC236}">
                <a16:creationId xmlns:a16="http://schemas.microsoft.com/office/drawing/2014/main" id="{52E76558-5EAA-3D65-B7EA-48DF59AF4F93}"/>
              </a:ext>
            </a:extLst>
          </p:cNvPr>
          <p:cNvSpPr>
            <a:spLocks noGrp="1"/>
          </p:cNvSpPr>
          <p:nvPr>
            <p:ph idx="1"/>
          </p:nvPr>
        </p:nvSpPr>
        <p:spPr>
          <a:xfrm>
            <a:off x="457200" y="1524000"/>
            <a:ext cx="10896600" cy="4449763"/>
          </a:xfrm>
        </p:spPr>
        <p:txBody>
          <a:bodyPr>
            <a:noAutofit/>
          </a:bodyPr>
          <a:lstStyle/>
          <a:p>
            <a:pPr marL="173736">
              <a:lnSpc>
                <a:spcPct val="100000"/>
              </a:lnSpc>
              <a:spcBef>
                <a:spcPts val="1200"/>
              </a:spcBef>
            </a:pPr>
            <a:r>
              <a:rPr lang="en-US" sz="1800" dirty="0">
                <a:solidFill>
                  <a:srgbClr val="212121"/>
                </a:solidFill>
                <a:latin typeface="Arial" panose="020B0604020202020204" pitchFamily="34" charset="0"/>
                <a:cs typeface="Arial" panose="020B0604020202020204" pitchFamily="34" charset="0"/>
              </a:rPr>
              <a:t>L</a:t>
            </a:r>
            <a:r>
              <a:rPr lang="en-US" sz="1800" b="0" i="0" dirty="0">
                <a:solidFill>
                  <a:srgbClr val="212121"/>
                </a:solidFill>
                <a:effectLst/>
                <a:latin typeface="Arial" panose="020B0604020202020204" pitchFamily="34" charset="0"/>
                <a:cs typeface="Arial" panose="020B0604020202020204" pitchFamily="34" charset="0"/>
              </a:rPr>
              <a:t>ongitudinal data from a national cohort of postmenopausal women, diagnosed 1997-2004 with early-stage ER+ invasive BC, who received no </a:t>
            </a:r>
            <a:r>
              <a:rPr lang="en-US" sz="1800" b="0" i="0" dirty="0" err="1">
                <a:solidFill>
                  <a:srgbClr val="212121"/>
                </a:solidFill>
                <a:effectLst/>
                <a:latin typeface="Arial" panose="020B0604020202020204" pitchFamily="34" charset="0"/>
                <a:cs typeface="Arial" panose="020B0604020202020204" pitchFamily="34" charset="0"/>
              </a:rPr>
              <a:t>tx</a:t>
            </a:r>
            <a:r>
              <a:rPr lang="en-US" sz="1800" b="0" i="0" dirty="0">
                <a:solidFill>
                  <a:srgbClr val="212121"/>
                </a:solidFill>
                <a:effectLst/>
                <a:latin typeface="Arial" panose="020B0604020202020204" pitchFamily="34" charset="0"/>
                <a:cs typeface="Arial" panose="020B0604020202020204" pitchFamily="34" charset="0"/>
              </a:rPr>
              <a:t> or 5 years of adjuvant endocrine </a:t>
            </a:r>
            <a:r>
              <a:rPr lang="en-US" sz="1800" b="0" i="0" dirty="0" err="1">
                <a:solidFill>
                  <a:srgbClr val="212121"/>
                </a:solidFill>
                <a:effectLst/>
                <a:latin typeface="Arial" panose="020B0604020202020204" pitchFamily="34" charset="0"/>
                <a:cs typeface="Arial" panose="020B0604020202020204" pitchFamily="34" charset="0"/>
              </a:rPr>
              <a:t>tx</a:t>
            </a:r>
            <a:endParaRPr lang="en-US" sz="1800" b="0" i="0" dirty="0">
              <a:solidFill>
                <a:srgbClr val="212121"/>
              </a:solidFill>
              <a:effectLst/>
              <a:latin typeface="Arial" panose="020B0604020202020204" pitchFamily="34" charset="0"/>
              <a:cs typeface="Arial" panose="020B0604020202020204" pitchFamily="34" charset="0"/>
            </a:endParaRPr>
          </a:p>
          <a:p>
            <a:pPr marL="173736">
              <a:lnSpc>
                <a:spcPct val="100000"/>
              </a:lnSpc>
              <a:spcBef>
                <a:spcPts val="1200"/>
              </a:spcBef>
            </a:pPr>
            <a:r>
              <a:rPr lang="en-US" sz="1800" dirty="0">
                <a:solidFill>
                  <a:srgbClr val="212121"/>
                </a:solidFill>
                <a:latin typeface="Arial" panose="020B0604020202020204" pitchFamily="34" charset="0"/>
                <a:cs typeface="Arial" panose="020B0604020202020204" pitchFamily="34" charset="0"/>
              </a:rPr>
              <a:t>A</a:t>
            </a:r>
            <a:r>
              <a:rPr lang="en-US" sz="1800" b="0" i="0" dirty="0">
                <a:solidFill>
                  <a:srgbClr val="212121"/>
                </a:solidFill>
                <a:effectLst/>
                <a:latin typeface="Arial" panose="020B0604020202020204" pitchFamily="34" charset="0"/>
                <a:cs typeface="Arial" panose="020B0604020202020204" pitchFamily="34" charset="0"/>
              </a:rPr>
              <a:t>scertained prescription data on hormone therapy, vaginal estrogen therapy (VET) or menopausal hormonal therapy (MHT) from a national prescription registry</a:t>
            </a:r>
          </a:p>
          <a:p>
            <a:pPr marL="173736">
              <a:lnSpc>
                <a:spcPct val="100000"/>
              </a:lnSpc>
              <a:spcBef>
                <a:spcPts val="1200"/>
              </a:spcBef>
            </a:pPr>
            <a:r>
              <a:rPr lang="en-US" sz="1800" b="0" i="0" dirty="0">
                <a:solidFill>
                  <a:srgbClr val="212121"/>
                </a:solidFill>
                <a:effectLst/>
                <a:latin typeface="Arial" panose="020B0604020202020204" pitchFamily="34" charset="0"/>
                <a:cs typeface="Arial" panose="020B0604020202020204" pitchFamily="34" charset="0"/>
              </a:rPr>
              <a:t>Among 8461 women, 1957 and 133 used VET and MHT, respectively, after diagnosis</a:t>
            </a:r>
          </a:p>
          <a:p>
            <a:pPr marL="173736">
              <a:lnSpc>
                <a:spcPct val="100000"/>
              </a:lnSpc>
              <a:spcBef>
                <a:spcPts val="1200"/>
              </a:spcBef>
            </a:pPr>
            <a:r>
              <a:rPr lang="en-US" sz="1800" b="0" i="0" dirty="0">
                <a:solidFill>
                  <a:srgbClr val="212121"/>
                </a:solidFill>
                <a:effectLst/>
                <a:latin typeface="Arial" panose="020B0604020202020204" pitchFamily="34" charset="0"/>
                <a:cs typeface="Arial" panose="020B0604020202020204" pitchFamily="34" charset="0"/>
              </a:rPr>
              <a:t>Median follow-up was 9.8 years for recurrence and 15.2 years for mortality</a:t>
            </a:r>
          </a:p>
          <a:p>
            <a:pPr marL="173736">
              <a:lnSpc>
                <a:spcPct val="100000"/>
              </a:lnSpc>
              <a:spcBef>
                <a:spcPts val="1200"/>
              </a:spcBef>
            </a:pPr>
            <a:r>
              <a:rPr lang="en-US" sz="1800" dirty="0">
                <a:solidFill>
                  <a:srgbClr val="212121"/>
                </a:solidFill>
                <a:latin typeface="Arial" panose="020B0604020202020204" pitchFamily="34" charset="0"/>
                <a:cs typeface="Arial" panose="020B0604020202020204" pitchFamily="34" charset="0"/>
              </a:rPr>
              <a:t>A</a:t>
            </a:r>
            <a:r>
              <a:rPr lang="en-US" sz="1800" b="0" i="0" dirty="0">
                <a:solidFill>
                  <a:srgbClr val="212121"/>
                </a:solidFill>
                <a:effectLst/>
                <a:latin typeface="Arial" panose="020B0604020202020204" pitchFamily="34" charset="0"/>
                <a:cs typeface="Arial" panose="020B0604020202020204" pitchFamily="34" charset="0"/>
              </a:rPr>
              <a:t>djusted relative risk of recurrence:</a:t>
            </a:r>
          </a:p>
          <a:p>
            <a:pPr marL="516636" lvl="2">
              <a:lnSpc>
                <a:spcPct val="100000"/>
              </a:lnSpc>
              <a:spcBef>
                <a:spcPts val="1200"/>
              </a:spcBef>
            </a:pPr>
            <a:r>
              <a:rPr lang="en-US" sz="1600" b="0" i="0" dirty="0">
                <a:solidFill>
                  <a:srgbClr val="212121"/>
                </a:solidFill>
                <a:effectLst/>
                <a:latin typeface="Arial" panose="020B0604020202020204" pitchFamily="34" charset="0"/>
                <a:cs typeface="Arial" panose="020B0604020202020204" pitchFamily="34" charset="0"/>
              </a:rPr>
              <a:t>1.08 (95% CI = 0.89 to 1.32) for VET</a:t>
            </a:r>
          </a:p>
          <a:p>
            <a:pPr marL="516636" lvl="2">
              <a:lnSpc>
                <a:spcPct val="100000"/>
              </a:lnSpc>
              <a:spcBef>
                <a:spcPts val="1200"/>
              </a:spcBef>
            </a:pPr>
            <a:r>
              <a:rPr lang="en-US" sz="1600" b="0" i="0" dirty="0">
                <a:solidFill>
                  <a:srgbClr val="212121"/>
                </a:solidFill>
                <a:effectLst/>
                <a:highlight>
                  <a:srgbClr val="FFFF00"/>
                </a:highlight>
                <a:latin typeface="Arial" panose="020B0604020202020204" pitchFamily="34" charset="0"/>
                <a:cs typeface="Arial" panose="020B0604020202020204" pitchFamily="34" charset="0"/>
              </a:rPr>
              <a:t>1.39 [95% CI = 1.04 to 1.85 in the subgroup receiving adjuvant aromatase inhibitors]</a:t>
            </a:r>
          </a:p>
          <a:p>
            <a:pPr marL="516636" lvl="2">
              <a:lnSpc>
                <a:spcPct val="100000"/>
              </a:lnSpc>
              <a:spcBef>
                <a:spcPts val="1200"/>
              </a:spcBef>
            </a:pPr>
            <a:r>
              <a:rPr lang="en-US" sz="1600" b="0" i="0" dirty="0">
                <a:solidFill>
                  <a:srgbClr val="212121"/>
                </a:solidFill>
                <a:effectLst/>
                <a:latin typeface="Arial" panose="020B0604020202020204" pitchFamily="34" charset="0"/>
                <a:cs typeface="Arial" panose="020B0604020202020204" pitchFamily="34" charset="0"/>
              </a:rPr>
              <a:t>1.05 (95% CI = 0.62 to 1.78) for MHT</a:t>
            </a:r>
          </a:p>
          <a:p>
            <a:pPr marL="173736">
              <a:lnSpc>
                <a:spcPct val="100000"/>
              </a:lnSpc>
              <a:spcBef>
                <a:spcPts val="1200"/>
              </a:spcBef>
            </a:pPr>
            <a:r>
              <a:rPr lang="en-US" sz="1800" dirty="0">
                <a:solidFill>
                  <a:srgbClr val="212121"/>
                </a:solidFill>
                <a:highlight>
                  <a:srgbClr val="FFFF00"/>
                </a:highlight>
                <a:latin typeface="Arial" panose="020B0604020202020204" pitchFamily="34" charset="0"/>
                <a:cs typeface="Arial" panose="020B0604020202020204" pitchFamily="34" charset="0"/>
              </a:rPr>
              <a:t>A</a:t>
            </a:r>
            <a:r>
              <a:rPr lang="en-US" sz="1800" b="0" i="0" dirty="0">
                <a:solidFill>
                  <a:srgbClr val="212121"/>
                </a:solidFill>
                <a:effectLst/>
                <a:highlight>
                  <a:srgbClr val="FFFF00"/>
                </a:highlight>
                <a:latin typeface="Arial" panose="020B0604020202020204" pitchFamily="34" charset="0"/>
                <a:cs typeface="Arial" panose="020B0604020202020204" pitchFamily="34" charset="0"/>
              </a:rPr>
              <a:t>djusted HR for overall mortality were 0.78 (95% CI = 0.71 to 0.87) and 0.94 (95% CI = 0.70 to 1.26) for VET and MHT, respectively</a:t>
            </a:r>
            <a:endParaRPr lang="en-US" sz="1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D027F49-470C-3E61-C3FC-C02EA8059DFD}"/>
              </a:ext>
            </a:extLst>
          </p:cNvPr>
          <p:cNvSpPr txBox="1"/>
          <p:nvPr/>
        </p:nvSpPr>
        <p:spPr>
          <a:xfrm>
            <a:off x="228600" y="6310515"/>
            <a:ext cx="5029200" cy="276999"/>
          </a:xfrm>
          <a:prstGeom prst="rect">
            <a:avLst/>
          </a:prstGeom>
          <a:noFill/>
        </p:spPr>
        <p:txBody>
          <a:bodyPr wrap="square" rtlCol="0">
            <a:spAutoFit/>
          </a:bodyPr>
          <a:lstStyle/>
          <a:p>
            <a:r>
              <a:rPr lang="en-US" sz="1200" b="0" dirty="0">
                <a:solidFill>
                  <a:srgbClr val="000000"/>
                </a:solidFill>
                <a:effectLst/>
                <a:latin typeface="Arial" panose="020B0604020202020204" pitchFamily="34" charset="0"/>
                <a:cs typeface="Arial" panose="020B0604020202020204" pitchFamily="34" charset="0"/>
              </a:rPr>
              <a:t>Cold S et al. J Natl Cancer Inst 2022;114(10):1347-1354.</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1798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2372E-A60F-AFE4-87F3-C2333CA2BB3E}"/>
              </a:ext>
            </a:extLst>
          </p:cNvPr>
          <p:cNvSpPr>
            <a:spLocks noGrp="1"/>
          </p:cNvSpPr>
          <p:nvPr>
            <p:ph type="title"/>
          </p:nvPr>
        </p:nvSpPr>
        <p:spPr>
          <a:xfrm>
            <a:off x="76200" y="421642"/>
            <a:ext cx="4343400" cy="1178558"/>
          </a:xfrm>
        </p:spPr>
        <p:txBody>
          <a:bodyPr>
            <a:noAutofit/>
          </a:bodyPr>
          <a:lstStyle/>
          <a:p>
            <a:pPr>
              <a:lnSpc>
                <a:spcPct val="100000"/>
              </a:lnSpc>
              <a:spcBef>
                <a:spcPts val="1200"/>
              </a:spcBef>
            </a:pPr>
            <a:r>
              <a:rPr lang="en-US" sz="2400" b="1" i="0" dirty="0">
                <a:solidFill>
                  <a:srgbClr val="212121"/>
                </a:solidFill>
                <a:effectLst/>
              </a:rPr>
              <a:t>Vaginal Estrogen Therapy Use and Survival in Females With Breast Cancer</a:t>
            </a:r>
            <a:endParaRPr lang="en-US" sz="2400" dirty="0"/>
          </a:p>
        </p:txBody>
      </p:sp>
      <p:sp>
        <p:nvSpPr>
          <p:cNvPr id="3" name="Content Placeholder 2">
            <a:extLst>
              <a:ext uri="{FF2B5EF4-FFF2-40B4-BE49-F238E27FC236}">
                <a16:creationId xmlns:a16="http://schemas.microsoft.com/office/drawing/2014/main" id="{CB2AFDB6-D2F1-B685-7446-F3F87F7484B2}"/>
              </a:ext>
            </a:extLst>
          </p:cNvPr>
          <p:cNvSpPr>
            <a:spLocks noGrp="1"/>
          </p:cNvSpPr>
          <p:nvPr>
            <p:ph idx="1"/>
          </p:nvPr>
        </p:nvSpPr>
        <p:spPr>
          <a:xfrm>
            <a:off x="228600" y="1722437"/>
            <a:ext cx="4191000" cy="4449763"/>
          </a:xfrm>
        </p:spPr>
        <p:txBody>
          <a:bodyPr>
            <a:noAutofit/>
          </a:bodyPr>
          <a:lstStyle/>
          <a:p>
            <a:pPr>
              <a:lnSpc>
                <a:spcPct val="100000"/>
              </a:lnSpc>
              <a:spcBef>
                <a:spcPts val="1200"/>
              </a:spcBef>
            </a:pPr>
            <a:r>
              <a:rPr lang="en-US" sz="1400" b="0" i="0" dirty="0">
                <a:solidFill>
                  <a:srgbClr val="212121"/>
                </a:solidFill>
                <a:effectLst/>
                <a:latin typeface="Arial" panose="020B0604020202020204" pitchFamily="34" charset="0"/>
                <a:cs typeface="Arial" panose="020B0604020202020204" pitchFamily="34" charset="0"/>
              </a:rPr>
              <a:t>Two cohorts (Scotland and Wales), females with newly diagnosed breast cancer identified from national cancer registry records were followed up for breast cancer-specific mortality until 2020</a:t>
            </a:r>
          </a:p>
          <a:p>
            <a:pPr>
              <a:lnSpc>
                <a:spcPct val="100000"/>
              </a:lnSpc>
              <a:spcBef>
                <a:spcPts val="1200"/>
              </a:spcBef>
            </a:pPr>
            <a:r>
              <a:rPr lang="en-US" sz="1400" b="0" i="0" dirty="0">
                <a:solidFill>
                  <a:srgbClr val="212121"/>
                </a:solidFill>
                <a:effectLst/>
                <a:latin typeface="Arial" panose="020B0604020202020204" pitchFamily="34" charset="0"/>
                <a:cs typeface="Arial" panose="020B0604020202020204" pitchFamily="34" charset="0"/>
              </a:rPr>
              <a:t>Use of vaginal estrogen therapy (vaginal tablets and creams) was ascertained from pharmacy dispensing records and from general practice prescription records</a:t>
            </a:r>
          </a:p>
          <a:p>
            <a:pPr>
              <a:lnSpc>
                <a:spcPct val="100000"/>
              </a:lnSpc>
              <a:spcBef>
                <a:spcPts val="1200"/>
              </a:spcBef>
            </a:pPr>
            <a:r>
              <a:rPr lang="en-US" sz="1400" b="0" i="0" dirty="0">
                <a:solidFill>
                  <a:srgbClr val="212121"/>
                </a:solidFill>
                <a:effectLst/>
                <a:latin typeface="Arial" panose="020B0604020202020204" pitchFamily="34" charset="0"/>
                <a:cs typeface="Arial" panose="020B0604020202020204" pitchFamily="34" charset="0"/>
              </a:rPr>
              <a:t>49,237 females with breast cancer (aged 40-79 </a:t>
            </a:r>
            <a:r>
              <a:rPr lang="en-US" sz="1400" b="0" i="0" dirty="0" err="1">
                <a:solidFill>
                  <a:srgbClr val="212121"/>
                </a:solidFill>
                <a:effectLst/>
                <a:latin typeface="Arial" panose="020B0604020202020204" pitchFamily="34" charset="0"/>
                <a:cs typeface="Arial" panose="020B0604020202020204" pitchFamily="34" charset="0"/>
              </a:rPr>
              <a:t>yrs</a:t>
            </a:r>
            <a:r>
              <a:rPr lang="en-US" sz="1400" b="0" i="0" dirty="0">
                <a:solidFill>
                  <a:srgbClr val="212121"/>
                </a:solidFill>
                <a:effectLst/>
                <a:latin typeface="Arial" panose="020B0604020202020204" pitchFamily="34" charset="0"/>
                <a:cs typeface="Arial" panose="020B0604020202020204" pitchFamily="34" charset="0"/>
              </a:rPr>
              <a:t>) and 5795 breast cancer-specific deaths</a:t>
            </a:r>
          </a:p>
          <a:p>
            <a:pPr>
              <a:lnSpc>
                <a:spcPct val="100000"/>
              </a:lnSpc>
              <a:spcBef>
                <a:spcPts val="1200"/>
              </a:spcBef>
            </a:pPr>
            <a:r>
              <a:rPr lang="en-US" sz="1400" b="0" i="0" dirty="0">
                <a:solidFill>
                  <a:srgbClr val="333333"/>
                </a:solidFill>
                <a:effectLst/>
                <a:highlight>
                  <a:srgbClr val="FFFF00"/>
                </a:highlight>
                <a:latin typeface="Arial" panose="020B0604020202020204" pitchFamily="34" charset="0"/>
                <a:cs typeface="Arial" panose="020B0604020202020204" pitchFamily="34" charset="0"/>
              </a:rPr>
              <a:t>A small decrease in mortality was found with vaginal estrogen therapy in the pooled fully adjusted model (HR, 0.77)</a:t>
            </a:r>
          </a:p>
          <a:p>
            <a:pPr>
              <a:lnSpc>
                <a:spcPct val="100000"/>
              </a:lnSpc>
              <a:spcBef>
                <a:spcPts val="1200"/>
              </a:spcBef>
            </a:pPr>
            <a:r>
              <a:rPr lang="en-US" sz="1400" dirty="0">
                <a:solidFill>
                  <a:srgbClr val="333333"/>
                </a:solidFill>
                <a:latin typeface="Arial" panose="020B0604020202020204" pitchFamily="34" charset="0"/>
                <a:cs typeface="Arial" panose="020B0604020202020204" pitchFamily="34" charset="0"/>
              </a:rPr>
              <a:t>E</a:t>
            </a:r>
            <a:r>
              <a:rPr lang="en-US" sz="1400" b="0" i="0" dirty="0">
                <a:solidFill>
                  <a:srgbClr val="333333"/>
                </a:solidFill>
                <a:effectLst/>
                <a:latin typeface="Arial" panose="020B0604020202020204" pitchFamily="34" charset="0"/>
                <a:cs typeface="Arial" panose="020B0604020202020204" pitchFamily="34" charset="0"/>
              </a:rPr>
              <a:t>stimate was similar in patients with 5 or more prescriptions (HR, 0.57 and with higher-dose therapy (HR, 0.81</a:t>
            </a:r>
            <a:endParaRPr lang="en-US" sz="1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D1A513F-C603-4928-F586-2C8A539C82A2}"/>
              </a:ext>
            </a:extLst>
          </p:cNvPr>
          <p:cNvSpPr txBox="1"/>
          <p:nvPr/>
        </p:nvSpPr>
        <p:spPr>
          <a:xfrm>
            <a:off x="228600" y="6274745"/>
            <a:ext cx="3886200" cy="276999"/>
          </a:xfrm>
          <a:prstGeom prst="rect">
            <a:avLst/>
          </a:prstGeom>
          <a:noFill/>
        </p:spPr>
        <p:txBody>
          <a:bodyPr wrap="square" rtlCol="0">
            <a:spAutoFit/>
          </a:bodyPr>
          <a:lstStyle/>
          <a:p>
            <a:pPr algn="l"/>
            <a:r>
              <a:rPr lang="en-US" sz="1200" b="0" i="0" dirty="0">
                <a:solidFill>
                  <a:srgbClr val="5B616B"/>
                </a:solidFill>
                <a:effectLst/>
                <a:latin typeface="Arial" panose="020B0604020202020204" pitchFamily="34" charset="0"/>
                <a:cs typeface="Arial" panose="020B0604020202020204" pitchFamily="34" charset="0"/>
              </a:rPr>
              <a:t>McVicker et al. JAMA Oncol. 2024;10(1):103-108.</a:t>
            </a:r>
            <a:endParaRPr lang="en-US" sz="12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40424E2-A5C4-FBE4-2075-89DF0409B131}"/>
              </a:ext>
            </a:extLst>
          </p:cNvPr>
          <p:cNvPicPr>
            <a:picLocks noChangeAspect="1"/>
          </p:cNvPicPr>
          <p:nvPr/>
        </p:nvPicPr>
        <p:blipFill>
          <a:blip r:embed="rId2"/>
          <a:stretch>
            <a:fillRect/>
          </a:stretch>
        </p:blipFill>
        <p:spPr>
          <a:xfrm>
            <a:off x="4441902" y="444755"/>
            <a:ext cx="7772400" cy="5968490"/>
          </a:xfrm>
          <a:prstGeom prst="rect">
            <a:avLst/>
          </a:prstGeom>
        </p:spPr>
      </p:pic>
    </p:spTree>
    <p:extLst>
      <p:ext uri="{BB962C8B-B14F-4D97-AF65-F5344CB8AC3E}">
        <p14:creationId xmlns:p14="http://schemas.microsoft.com/office/powerpoint/2010/main" val="1616140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487A7-99B1-6481-FBC7-7B06415560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A2F1BE-B82D-9004-3AE3-A1A71A33D105}"/>
              </a:ext>
            </a:extLst>
          </p:cNvPr>
          <p:cNvSpPr>
            <a:spLocks noGrp="1"/>
          </p:cNvSpPr>
          <p:nvPr>
            <p:ph type="title"/>
          </p:nvPr>
        </p:nvSpPr>
        <p:spPr>
          <a:xfrm>
            <a:off x="76200" y="771525"/>
            <a:ext cx="10820400" cy="752475"/>
          </a:xfrm>
        </p:spPr>
        <p:txBody>
          <a:bodyPr>
            <a:noAutofit/>
          </a:bodyPr>
          <a:lstStyle/>
          <a:p>
            <a:pPr>
              <a:lnSpc>
                <a:spcPct val="100000"/>
              </a:lnSpc>
              <a:spcBef>
                <a:spcPts val="1200"/>
              </a:spcBef>
            </a:pPr>
            <a:r>
              <a:rPr lang="en-US" sz="2800" dirty="0"/>
              <a:t>Use Of Local Estrogen Therapy Among Breast Cancer Patients In SEER-MHOS Database</a:t>
            </a:r>
            <a:br>
              <a:rPr lang="en-US" sz="2800" dirty="0"/>
            </a:br>
            <a:endParaRPr lang="en-US" sz="2800" dirty="0"/>
          </a:p>
        </p:txBody>
      </p:sp>
      <p:sp>
        <p:nvSpPr>
          <p:cNvPr id="3" name="Content Placeholder 2">
            <a:extLst>
              <a:ext uri="{FF2B5EF4-FFF2-40B4-BE49-F238E27FC236}">
                <a16:creationId xmlns:a16="http://schemas.microsoft.com/office/drawing/2014/main" id="{17BB856E-5485-2C25-14F2-347E1962C4F5}"/>
              </a:ext>
            </a:extLst>
          </p:cNvPr>
          <p:cNvSpPr>
            <a:spLocks noGrp="1"/>
          </p:cNvSpPr>
          <p:nvPr>
            <p:ph idx="1"/>
          </p:nvPr>
        </p:nvSpPr>
        <p:spPr>
          <a:xfrm>
            <a:off x="304800" y="1727202"/>
            <a:ext cx="10591800" cy="4449763"/>
          </a:xfrm>
        </p:spPr>
        <p:txBody>
          <a:bodyPr>
            <a:normAutofit fontScale="77500" lnSpcReduction="20000"/>
          </a:bodyPr>
          <a:lstStyle/>
          <a:p>
            <a:pPr>
              <a:lnSpc>
                <a:spcPct val="120000"/>
              </a:lnSpc>
              <a:spcBef>
                <a:spcPts val="1200"/>
              </a:spcBef>
            </a:pPr>
            <a:r>
              <a:rPr lang="en-US" dirty="0">
                <a:latin typeface="Arial" panose="020B0604020202020204" pitchFamily="34" charset="0"/>
                <a:cs typeface="Arial" panose="020B0604020202020204" pitchFamily="34" charset="0"/>
              </a:rPr>
              <a:t>Retrospective cohort study of 18,620 female breast cancer pts ≥ 65 </a:t>
            </a:r>
            <a:r>
              <a:rPr lang="en-US" dirty="0" err="1">
                <a:latin typeface="Arial" panose="020B0604020202020204" pitchFamily="34" charset="0"/>
                <a:cs typeface="Arial" panose="020B0604020202020204" pitchFamily="34" charset="0"/>
              </a:rPr>
              <a:t>yo</a:t>
            </a:r>
            <a:r>
              <a:rPr lang="en-US" dirty="0">
                <a:latin typeface="Arial" panose="020B0604020202020204" pitchFamily="34" charset="0"/>
                <a:cs typeface="Arial" panose="020B0604020202020204" pitchFamily="34" charset="0"/>
              </a:rPr>
              <a:t> diagnosed between 2010-2017 in the SEER-MHOS registry</a:t>
            </a:r>
          </a:p>
          <a:p>
            <a:pPr>
              <a:lnSpc>
                <a:spcPct val="120000"/>
              </a:lnSpc>
              <a:spcBef>
                <a:spcPts val="1200"/>
              </a:spcBef>
            </a:pPr>
            <a:r>
              <a:rPr lang="en-US" dirty="0">
                <a:latin typeface="Arial" panose="020B0604020202020204" pitchFamily="34" charset="0"/>
                <a:cs typeface="Arial" panose="020B0604020202020204" pitchFamily="34" charset="0"/>
              </a:rPr>
              <a:t>Compared pts who used local vaginal estrogen (n=800) to those who did not (n=17,820)</a:t>
            </a:r>
          </a:p>
          <a:p>
            <a:pPr>
              <a:lnSpc>
                <a:spcPct val="120000"/>
              </a:lnSpc>
              <a:spcBef>
                <a:spcPts val="1200"/>
              </a:spcBef>
            </a:pPr>
            <a:r>
              <a:rPr lang="en-US" dirty="0">
                <a:latin typeface="Arial" panose="020B0604020202020204" pitchFamily="34" charset="0"/>
                <a:cs typeface="Arial" panose="020B0604020202020204" pitchFamily="34" charset="0"/>
              </a:rPr>
              <a:t>Primary outcome was overall survival (OS) and secondary outcome was breast cancer specific survival (BCSS)</a:t>
            </a:r>
          </a:p>
          <a:p>
            <a:pPr>
              <a:lnSpc>
                <a:spcPct val="120000"/>
              </a:lnSpc>
              <a:spcBef>
                <a:spcPts val="1200"/>
              </a:spcBef>
            </a:pPr>
            <a:r>
              <a:rPr lang="en-US" dirty="0">
                <a:latin typeface="Arial" panose="020B0604020202020204" pitchFamily="34" charset="0"/>
                <a:cs typeface="Arial" panose="020B0604020202020204" pitchFamily="34" charset="0"/>
              </a:rPr>
              <a:t>Multivariate regression models controlled for age, race, cancer stage, treatment (i.e. surgery, radiation, anti-hormonal therapy), and year of diagnosis. </a:t>
            </a:r>
          </a:p>
          <a:p>
            <a:pPr>
              <a:lnSpc>
                <a:spcPct val="120000"/>
              </a:lnSpc>
              <a:spcBef>
                <a:spcPts val="1200"/>
              </a:spcBef>
            </a:pPr>
            <a:r>
              <a:rPr lang="en-US" dirty="0">
                <a:highlight>
                  <a:srgbClr val="FFFF00"/>
                </a:highlight>
                <a:latin typeface="Arial" panose="020B0604020202020204" pitchFamily="34" charset="0"/>
                <a:cs typeface="Arial" panose="020B0604020202020204" pitchFamily="34" charset="0"/>
              </a:rPr>
              <a:t>There was a statistically significant increase in OS (HR=0.56, p&lt;0.0001) and BCSS  (HR=0.53, p=0.014) among breast cancer pts who used vaginal estrogen compared to those who did not</a:t>
            </a:r>
          </a:p>
          <a:p>
            <a:pPr>
              <a:lnSpc>
                <a:spcPct val="120000"/>
              </a:lnSpc>
              <a:spcBef>
                <a:spcPts val="1200"/>
              </a:spcBef>
            </a:pPr>
            <a:r>
              <a:rPr lang="en-US" dirty="0">
                <a:latin typeface="Arial" panose="020B0604020202020204" pitchFamily="34" charset="0"/>
                <a:cs typeface="Arial" panose="020B0604020202020204" pitchFamily="34" charset="0"/>
              </a:rPr>
              <a:t>Among those who used vaginal estrogen, there was a statistically significant increase in OS for those with a duration of use &gt;7 yrs compared to those with a duration of use &lt;7 yrs (HR=0.01, p&lt;0.0001).</a:t>
            </a:r>
          </a:p>
          <a:p>
            <a:pPr>
              <a:lnSpc>
                <a:spcPct val="120000"/>
              </a:lnSpc>
              <a:spcBef>
                <a:spcPts val="1200"/>
              </a:spcBef>
            </a:pPr>
            <a:r>
              <a:rPr lang="en-US" dirty="0">
                <a:latin typeface="Arial" panose="020B0604020202020204" pitchFamily="34" charset="0"/>
                <a:cs typeface="Arial" panose="020B0604020202020204" pitchFamily="34" charset="0"/>
              </a:rPr>
              <a:t>Subset analysis restricted to patients with hormone positive breast cancer showed a statistically significant increase in overall survival for those who used vaginal estrogen compared to those who did not (HR=0.62, p=0.0007), and a nonsignificant increase in BCSS (HR=0.62, p=0.08).</a:t>
            </a:r>
          </a:p>
        </p:txBody>
      </p:sp>
      <p:sp>
        <p:nvSpPr>
          <p:cNvPr id="4" name="TextBox 3">
            <a:extLst>
              <a:ext uri="{FF2B5EF4-FFF2-40B4-BE49-F238E27FC236}">
                <a16:creationId xmlns:a16="http://schemas.microsoft.com/office/drawing/2014/main" id="{397817E0-AF2A-6702-9842-DF7882290A48}"/>
              </a:ext>
            </a:extLst>
          </p:cNvPr>
          <p:cNvSpPr txBox="1"/>
          <p:nvPr/>
        </p:nvSpPr>
        <p:spPr>
          <a:xfrm>
            <a:off x="228600" y="6274745"/>
            <a:ext cx="3886200" cy="276999"/>
          </a:xfrm>
          <a:prstGeom prst="rect">
            <a:avLst/>
          </a:prstGeom>
          <a:noFill/>
        </p:spPr>
        <p:txBody>
          <a:bodyPr wrap="square" rtlCol="0">
            <a:spAutoFit/>
          </a:bodyPr>
          <a:lstStyle/>
          <a:p>
            <a:pPr algn="l"/>
            <a:r>
              <a:rPr lang="en-US" sz="1200" dirty="0">
                <a:latin typeface="Arial" panose="020B0604020202020204" pitchFamily="34" charset="0"/>
                <a:cs typeface="Arial" panose="020B0604020202020204" pitchFamily="34" charset="0"/>
              </a:rPr>
              <a:t>Mitchell et al. ASCO 2025 Abstract 538</a:t>
            </a:r>
          </a:p>
        </p:txBody>
      </p:sp>
    </p:spTree>
    <p:extLst>
      <p:ext uri="{BB962C8B-B14F-4D97-AF65-F5344CB8AC3E}">
        <p14:creationId xmlns:p14="http://schemas.microsoft.com/office/powerpoint/2010/main" val="3763107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10744200" cy="752475"/>
          </a:xfrm>
        </p:spPr>
        <p:txBody>
          <a:bodyPr>
            <a:noAutofit/>
          </a:bodyPr>
          <a:lstStyle/>
          <a:p>
            <a:pPr>
              <a:lnSpc>
                <a:spcPct val="100000"/>
              </a:lnSpc>
              <a:spcBef>
                <a:spcPts val="1200"/>
              </a:spcBef>
            </a:pPr>
            <a:r>
              <a:rPr lang="en-US" sz="2800" dirty="0"/>
              <a:t>A Practical Solution For Dyspareunia In Breast Cancer Survivors: A Randomized Controlled Trial</a:t>
            </a:r>
            <a:endParaRPr lang="en-US" sz="2800" dirty="0">
              <a:solidFill>
                <a:srgbClr val="FFFF00"/>
              </a:solidFill>
            </a:endParaRPr>
          </a:p>
        </p:txBody>
      </p:sp>
      <p:sp>
        <p:nvSpPr>
          <p:cNvPr id="3" name="Content Placeholder 2"/>
          <p:cNvSpPr>
            <a:spLocks noGrp="1"/>
          </p:cNvSpPr>
          <p:nvPr>
            <p:ph sz="half" idx="1"/>
          </p:nvPr>
        </p:nvSpPr>
        <p:spPr/>
        <p:txBody>
          <a:bodyPr>
            <a:normAutofit/>
          </a:bodyPr>
          <a:lstStyle/>
          <a:p>
            <a:pPr eaLnBrk="1" hangingPunct="1">
              <a:lnSpc>
                <a:spcPct val="80000"/>
              </a:lnSpc>
              <a:buClr>
                <a:srgbClr val="FFCC66"/>
              </a:buClr>
              <a:buFont typeface="Garamond" pitchFamily="18" charset="0"/>
              <a:buChar char="•"/>
              <a:defRPr/>
            </a:pPr>
            <a:endParaRPr lang="en-US" sz="2800" dirty="0"/>
          </a:p>
          <a:p>
            <a:pPr marL="0" indent="0">
              <a:lnSpc>
                <a:spcPct val="80000"/>
              </a:lnSpc>
              <a:buClr>
                <a:srgbClr val="FFCC66"/>
              </a:buClr>
              <a:buNone/>
              <a:defRPr/>
            </a:pPr>
            <a:endParaRPr lang="en-US" sz="2800" dirty="0"/>
          </a:p>
          <a:p>
            <a:endParaRPr lang="en-US" sz="2800" dirty="0"/>
          </a:p>
        </p:txBody>
      </p:sp>
      <p:sp>
        <p:nvSpPr>
          <p:cNvPr id="5" name="Content Placeholder 4"/>
          <p:cNvSpPr>
            <a:spLocks noGrp="1"/>
          </p:cNvSpPr>
          <p:nvPr>
            <p:ph sz="half" idx="2"/>
          </p:nvPr>
        </p:nvSpPr>
        <p:spPr>
          <a:xfrm>
            <a:off x="3581400" y="1590675"/>
            <a:ext cx="7391400" cy="4351338"/>
          </a:xfrm>
        </p:spPr>
        <p:txBody>
          <a:bodyPr>
            <a:noAutofit/>
          </a:bodyPr>
          <a:lstStyle/>
          <a:p>
            <a:pPr>
              <a:lnSpc>
                <a:spcPct val="100000"/>
              </a:lnSpc>
              <a:spcBef>
                <a:spcPts val="1200"/>
              </a:spcBef>
              <a:buClr>
                <a:srgbClr val="7A0000"/>
              </a:buClr>
            </a:pPr>
            <a:r>
              <a:rPr lang="en-US" sz="1800" dirty="0">
                <a:latin typeface="Arial" panose="020B0604020202020204" pitchFamily="34" charset="0"/>
                <a:cs typeface="Arial" panose="020B0604020202020204" pitchFamily="34" charset="0"/>
              </a:rPr>
              <a:t>46 breast cancer pts with severe dyspareunia were randomized to either saline or 4% aqueous lidocaine to vulvar for 3 minutes before vaginal penetration</a:t>
            </a:r>
          </a:p>
          <a:p>
            <a:pPr>
              <a:lnSpc>
                <a:spcPct val="100000"/>
              </a:lnSpc>
              <a:spcBef>
                <a:spcPts val="1200"/>
              </a:spcBef>
              <a:buClr>
                <a:srgbClr val="7A0000"/>
              </a:buClr>
            </a:pPr>
            <a:r>
              <a:rPr lang="en-US" sz="1800" dirty="0">
                <a:latin typeface="Arial" panose="020B0604020202020204" pitchFamily="34" charset="0"/>
                <a:cs typeface="Arial" panose="020B0604020202020204" pitchFamily="34" charset="0"/>
              </a:rPr>
              <a:t>All pts received open label lidocaine for 2 </a:t>
            </a:r>
            <a:r>
              <a:rPr lang="en-US" sz="1800" dirty="0" err="1">
                <a:latin typeface="Arial" panose="020B0604020202020204" pitchFamily="34" charset="0"/>
                <a:cs typeface="Arial" panose="020B0604020202020204" pitchFamily="34" charset="0"/>
              </a:rPr>
              <a:t>mos</a:t>
            </a:r>
            <a:r>
              <a:rPr lang="en-US" sz="1800" dirty="0">
                <a:latin typeface="Arial" panose="020B0604020202020204" pitchFamily="34" charset="0"/>
                <a:cs typeface="Arial" panose="020B0604020202020204" pitchFamily="34" charset="0"/>
              </a:rPr>
              <a:t> after 1 </a:t>
            </a:r>
            <a:r>
              <a:rPr lang="en-US" sz="1800" dirty="0" err="1">
                <a:latin typeface="Arial" panose="020B0604020202020204" pitchFamily="34" charset="0"/>
                <a:cs typeface="Arial" panose="020B0604020202020204" pitchFamily="34" charset="0"/>
              </a:rPr>
              <a:t>mo</a:t>
            </a:r>
            <a:r>
              <a:rPr lang="en-US" sz="1800" dirty="0">
                <a:latin typeface="Arial" panose="020B0604020202020204" pitchFamily="34" charset="0"/>
                <a:cs typeface="Arial" panose="020B0604020202020204" pitchFamily="34" charset="0"/>
              </a:rPr>
              <a:t> of blinded study</a:t>
            </a:r>
          </a:p>
          <a:p>
            <a:pPr>
              <a:lnSpc>
                <a:spcPct val="100000"/>
              </a:lnSpc>
              <a:spcBef>
                <a:spcPts val="1200"/>
              </a:spcBef>
              <a:buClr>
                <a:srgbClr val="7A0000"/>
              </a:buClr>
            </a:pPr>
            <a:r>
              <a:rPr lang="en-US" sz="1800" dirty="0">
                <a:latin typeface="Arial" panose="020B0604020202020204" pitchFamily="34" charset="0"/>
                <a:cs typeface="Arial" panose="020B0604020202020204" pitchFamily="34" charset="0"/>
              </a:rPr>
              <a:t>Lidocaine users reported less pain during intercourse in the blinded phase (1.0 vs. 5.3; P = .007)</a:t>
            </a:r>
          </a:p>
          <a:p>
            <a:pPr>
              <a:lnSpc>
                <a:spcPct val="100000"/>
              </a:lnSpc>
              <a:spcBef>
                <a:spcPts val="1200"/>
              </a:spcBef>
              <a:buClr>
                <a:srgbClr val="7A0000"/>
              </a:buClr>
            </a:pPr>
            <a:r>
              <a:rPr lang="en-US" sz="1800" dirty="0">
                <a:latin typeface="Arial" panose="020B0604020202020204" pitchFamily="34" charset="0"/>
                <a:cs typeface="Arial" panose="020B0604020202020204" pitchFamily="34" charset="0"/>
              </a:rPr>
              <a:t>After open-label lidocaine use, 37/41 (90%) reported comfortable penetration</a:t>
            </a:r>
          </a:p>
          <a:p>
            <a:pPr>
              <a:lnSpc>
                <a:spcPct val="100000"/>
              </a:lnSpc>
              <a:spcBef>
                <a:spcPts val="1200"/>
              </a:spcBef>
              <a:buClr>
                <a:srgbClr val="7A0000"/>
              </a:buClr>
            </a:pPr>
            <a:r>
              <a:rPr lang="en-US" sz="1800" dirty="0">
                <a:latin typeface="Arial" panose="020B0604020202020204" pitchFamily="34" charset="0"/>
                <a:cs typeface="Arial" panose="020B0604020202020204" pitchFamily="34" charset="0"/>
              </a:rPr>
              <a:t>17/20 (85%) pts who had abstained from intercourse who completed the study resumed comfortable penetration</a:t>
            </a:r>
          </a:p>
          <a:p>
            <a:pPr marL="173736" indent="-173736">
              <a:spcBef>
                <a:spcPts val="1200"/>
              </a:spcBef>
              <a:buClr>
                <a:srgbClr val="7A0000"/>
              </a:buClr>
            </a:pPr>
            <a:r>
              <a:rPr lang="en-US" sz="1800" dirty="0">
                <a:latin typeface="Arial" panose="020B0604020202020204" pitchFamily="34" charset="0"/>
                <a:cs typeface="Arial" panose="020B0604020202020204" pitchFamily="34" charset="0"/>
              </a:rPr>
              <a:t>Sexual distress decreased and sexual function improved</a:t>
            </a:r>
          </a:p>
          <a:p>
            <a:pPr marL="173736" indent="-173736">
              <a:spcBef>
                <a:spcPts val="1200"/>
              </a:spcBef>
              <a:buClr>
                <a:srgbClr val="7A0000"/>
              </a:buClr>
            </a:pPr>
            <a:r>
              <a:rPr lang="en-US" sz="1800" dirty="0">
                <a:latin typeface="Arial" panose="020B0604020202020204" pitchFamily="34" charset="0"/>
                <a:cs typeface="Arial" panose="020B0604020202020204" pitchFamily="34" charset="0"/>
              </a:rPr>
              <a:t>No penile numbness was reported</a:t>
            </a:r>
          </a:p>
          <a:p>
            <a:pPr>
              <a:lnSpc>
                <a:spcPct val="100000"/>
              </a:lnSpc>
              <a:spcBef>
                <a:spcPts val="1200"/>
              </a:spcBef>
              <a:buClr>
                <a:srgbClr val="7A0000"/>
              </a:buClr>
            </a:pPr>
            <a:endParaRPr lang="en-US" sz="1800" dirty="0">
              <a:latin typeface="Arial" panose="020B0604020202020204" pitchFamily="34" charset="0"/>
              <a:cs typeface="Arial" panose="020B0604020202020204" pitchFamily="34" charset="0"/>
            </a:endParaRPr>
          </a:p>
          <a:p>
            <a:pPr>
              <a:lnSpc>
                <a:spcPct val="100000"/>
              </a:lnSpc>
              <a:spcBef>
                <a:spcPts val="1200"/>
              </a:spcBef>
              <a:buClr>
                <a:srgbClr val="7A0000"/>
              </a:buClr>
            </a:pPr>
            <a:endParaRPr lang="en-US" sz="1800" dirty="0">
              <a:latin typeface="Arial" panose="020B0604020202020204" pitchFamily="34" charset="0"/>
              <a:cs typeface="Arial" panose="020B0604020202020204" pitchFamily="34" charset="0"/>
            </a:endParaRPr>
          </a:p>
        </p:txBody>
      </p:sp>
      <p:sp>
        <p:nvSpPr>
          <p:cNvPr id="9" name="TextBox 8"/>
          <p:cNvSpPr txBox="1"/>
          <p:nvPr/>
        </p:nvSpPr>
        <p:spPr>
          <a:xfrm>
            <a:off x="8305801" y="6205538"/>
            <a:ext cx="37338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Goetsch </a:t>
            </a:r>
            <a:r>
              <a:rPr lang="en-US" sz="1200" dirty="0" err="1">
                <a:latin typeface="Arial" panose="020B0604020202020204" pitchFamily="34" charset="0"/>
                <a:cs typeface="Arial" panose="020B0604020202020204" pitchFamily="34" charset="0"/>
              </a:rPr>
              <a:t>el</a:t>
            </a:r>
            <a:r>
              <a:rPr lang="en-US" sz="1200" dirty="0">
                <a:latin typeface="Arial" panose="020B0604020202020204" pitchFamily="34" charset="0"/>
                <a:cs typeface="Arial" panose="020B0604020202020204" pitchFamily="34" charset="0"/>
              </a:rPr>
              <a:t> al, J Clin Oncol. 2015;33(30):3394-400.</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028984"/>
            <a:ext cx="2743200" cy="3474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5972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0838"/>
            <a:ext cx="9601200" cy="792162"/>
          </a:xfrm>
        </p:spPr>
        <p:txBody>
          <a:bodyPr/>
          <a:lstStyle/>
          <a:p>
            <a:pPr>
              <a:lnSpc>
                <a:spcPct val="100000"/>
              </a:lnSpc>
              <a:spcBef>
                <a:spcPts val="1200"/>
              </a:spcBef>
            </a:pPr>
            <a:r>
              <a:rPr lang="en-US" sz="3200" dirty="0"/>
              <a:t>Medical Treatments For Sexual Desire</a:t>
            </a:r>
          </a:p>
        </p:txBody>
      </p:sp>
      <p:sp>
        <p:nvSpPr>
          <p:cNvPr id="3" name="Content Placeholder 2"/>
          <p:cNvSpPr>
            <a:spLocks noGrp="1"/>
          </p:cNvSpPr>
          <p:nvPr>
            <p:ph idx="1"/>
          </p:nvPr>
        </p:nvSpPr>
        <p:spPr>
          <a:xfrm>
            <a:off x="381000" y="1143000"/>
            <a:ext cx="8229600" cy="5029200"/>
          </a:xfrm>
        </p:spPr>
        <p:txBody>
          <a:bodyPr>
            <a:normAutofit fontScale="92500"/>
          </a:bodyPr>
          <a:lstStyle/>
          <a:p>
            <a:pPr marL="173736" lvl="1" indent="-173736">
              <a:lnSpc>
                <a:spcPct val="110000"/>
              </a:lnSpc>
              <a:spcBef>
                <a:spcPts val="1200"/>
              </a:spcBef>
              <a:buClr>
                <a:srgbClr val="7A0000"/>
              </a:buClr>
            </a:pPr>
            <a:r>
              <a:rPr lang="en-US" sz="2400" dirty="0">
                <a:latin typeface="Arial" panose="020B0604020202020204" pitchFamily="34" charset="0"/>
                <a:cs typeface="Arial" panose="020B0604020202020204" pitchFamily="34" charset="0"/>
              </a:rPr>
              <a:t>Bupropion (Wellbutrin)</a:t>
            </a:r>
          </a:p>
          <a:p>
            <a:pPr marL="516636" lvl="3" indent="-173736">
              <a:lnSpc>
                <a:spcPct val="110000"/>
              </a:lnSpc>
              <a:spcBef>
                <a:spcPts val="1200"/>
              </a:spcBef>
              <a:buClr>
                <a:srgbClr val="7A0000"/>
              </a:buClr>
            </a:pPr>
            <a:r>
              <a:rPr lang="en-US" sz="1850" dirty="0">
                <a:latin typeface="Arial" panose="020B0604020202020204" pitchFamily="34" charset="0"/>
                <a:cs typeface="Arial" panose="020B0604020202020204" pitchFamily="34" charset="0"/>
              </a:rPr>
              <a:t>Non-randomized trials of bupropion 150 mg </a:t>
            </a:r>
            <a:r>
              <a:rPr lang="en-US" sz="1850" dirty="0" err="1">
                <a:latin typeface="Arial" panose="020B0604020202020204" pitchFamily="34" charset="0"/>
                <a:cs typeface="Arial" panose="020B0604020202020204" pitchFamily="34" charset="0"/>
              </a:rPr>
              <a:t>qd</a:t>
            </a:r>
            <a:r>
              <a:rPr lang="en-US" sz="1850" dirty="0">
                <a:latin typeface="Arial" panose="020B0604020202020204" pitchFamily="34" charset="0"/>
                <a:cs typeface="Arial" panose="020B0604020202020204" pitchFamily="34" charset="0"/>
              </a:rPr>
              <a:t> in 20 breast ca patients who had received chemo and were on hormonal therapy showed improvement in sexual functioning at 4 and 8 weeks (Mathias et al. Annals of Oncol 2006)</a:t>
            </a:r>
            <a:endParaRPr lang="en-US" sz="2400" dirty="0">
              <a:latin typeface="Arial" panose="020B0604020202020204" pitchFamily="34" charset="0"/>
              <a:cs typeface="Arial" panose="020B0604020202020204" pitchFamily="34" charset="0"/>
            </a:endParaRPr>
          </a:p>
          <a:p>
            <a:pPr marL="173736" lvl="1" indent="-173736">
              <a:lnSpc>
                <a:spcPct val="110000"/>
              </a:lnSpc>
              <a:spcBef>
                <a:spcPts val="1200"/>
              </a:spcBef>
              <a:buClr>
                <a:srgbClr val="7A0000"/>
              </a:buClr>
            </a:pPr>
            <a:r>
              <a:rPr lang="en-US" sz="2400" dirty="0">
                <a:latin typeface="Arial" panose="020B0604020202020204" pitchFamily="34" charset="0"/>
                <a:cs typeface="Arial" panose="020B0604020202020204" pitchFamily="34" charset="0"/>
              </a:rPr>
              <a:t>Sildenafil Citrate (Viagra)</a:t>
            </a:r>
          </a:p>
          <a:p>
            <a:pPr marL="516636" lvl="3" indent="-173736">
              <a:lnSpc>
                <a:spcPct val="110000"/>
              </a:lnSpc>
              <a:spcBef>
                <a:spcPts val="1200"/>
              </a:spcBef>
              <a:buClr>
                <a:srgbClr val="7A0000"/>
              </a:buClr>
            </a:pPr>
            <a:r>
              <a:rPr lang="en-US" sz="1850" dirty="0">
                <a:latin typeface="Arial" panose="020B0604020202020204" pitchFamily="34" charset="0"/>
                <a:cs typeface="Arial" panose="020B0604020202020204" pitchFamily="34" charset="0"/>
              </a:rPr>
              <a:t>No data in cancer patients</a:t>
            </a:r>
          </a:p>
          <a:p>
            <a:pPr marL="516636" lvl="3" indent="-173736">
              <a:lnSpc>
                <a:spcPct val="110000"/>
              </a:lnSpc>
              <a:spcBef>
                <a:spcPts val="1200"/>
              </a:spcBef>
              <a:buClr>
                <a:srgbClr val="7A0000"/>
              </a:buClr>
            </a:pPr>
            <a:r>
              <a:rPr lang="en-US" sz="1850" dirty="0">
                <a:latin typeface="Arial" panose="020B0604020202020204" pitchFamily="34" charset="0"/>
                <a:cs typeface="Arial" panose="020B0604020202020204" pitchFamily="34" charset="0"/>
              </a:rPr>
              <a:t>Minimal positive data for women in general</a:t>
            </a:r>
            <a:endParaRPr lang="en-US" sz="2400" dirty="0">
              <a:latin typeface="Arial" panose="020B0604020202020204" pitchFamily="34" charset="0"/>
              <a:cs typeface="Arial" panose="020B0604020202020204" pitchFamily="34" charset="0"/>
            </a:endParaRPr>
          </a:p>
          <a:p>
            <a:pPr marL="173736" lvl="1" indent="-173736">
              <a:lnSpc>
                <a:spcPct val="110000"/>
              </a:lnSpc>
              <a:spcBef>
                <a:spcPts val="1200"/>
              </a:spcBef>
              <a:buClr>
                <a:srgbClr val="7A0000"/>
              </a:buClr>
            </a:pPr>
            <a:r>
              <a:rPr lang="en-US" sz="2400" dirty="0" err="1">
                <a:latin typeface="Arial" panose="020B0604020202020204" pitchFamily="34" charset="0"/>
                <a:cs typeface="Arial" panose="020B0604020202020204" pitchFamily="34" charset="0"/>
              </a:rPr>
              <a:t>Flibanserin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Addyi</a:t>
            </a:r>
            <a:r>
              <a:rPr lang="en-US" sz="2400" dirty="0">
                <a:latin typeface="Arial" panose="020B0604020202020204" pitchFamily="34" charset="0"/>
                <a:cs typeface="Arial" panose="020B0604020202020204" pitchFamily="34" charset="0"/>
              </a:rPr>
              <a:t>)</a:t>
            </a:r>
          </a:p>
          <a:p>
            <a:pPr marL="516636" lvl="3" indent="-173736">
              <a:lnSpc>
                <a:spcPct val="110000"/>
              </a:lnSpc>
              <a:spcBef>
                <a:spcPts val="1200"/>
              </a:spcBef>
              <a:buClr>
                <a:srgbClr val="7A0000"/>
              </a:buClr>
            </a:pPr>
            <a:r>
              <a:rPr lang="it-IT" sz="1850" dirty="0">
                <a:latin typeface="Arial" panose="020B0604020202020204" pitchFamily="34" charset="0"/>
                <a:cs typeface="Arial" panose="020B0604020202020204" pitchFamily="34" charset="0"/>
              </a:rPr>
              <a:t>Acts to </a:t>
            </a:r>
            <a:r>
              <a:rPr lang="en-US" sz="1850" dirty="0">
                <a:latin typeface="Arial" panose="020B0604020202020204" pitchFamily="34" charset="0"/>
                <a:cs typeface="Arial" panose="020B0604020202020204" pitchFamily="34" charset="0"/>
              </a:rPr>
              <a:t>↑ dopamine and norepinephrine (responsible for sexual excitement) and ↓ serotonin (responsible for sexual satiety/inhibition)</a:t>
            </a:r>
          </a:p>
          <a:p>
            <a:pPr marL="516636" lvl="3" indent="-173736">
              <a:lnSpc>
                <a:spcPct val="110000"/>
              </a:lnSpc>
              <a:spcBef>
                <a:spcPts val="1200"/>
              </a:spcBef>
              <a:buClr>
                <a:srgbClr val="7A0000"/>
              </a:buClr>
            </a:pPr>
            <a:r>
              <a:rPr lang="en-US" sz="1850" dirty="0">
                <a:latin typeface="Arial" panose="020B0604020202020204" pitchFamily="34" charset="0"/>
                <a:cs typeface="Arial" panose="020B0604020202020204" pitchFamily="34" charset="0"/>
              </a:rPr>
              <a:t>Now FDA approved for premenopausal women</a:t>
            </a:r>
          </a:p>
          <a:p>
            <a:pPr marL="516636" lvl="3" indent="-173736">
              <a:lnSpc>
                <a:spcPct val="110000"/>
              </a:lnSpc>
              <a:spcBef>
                <a:spcPts val="1200"/>
              </a:spcBef>
              <a:buClr>
                <a:srgbClr val="7A0000"/>
              </a:buClr>
            </a:pPr>
            <a:r>
              <a:rPr lang="en-US" sz="1850" b="1" dirty="0">
                <a:latin typeface="Arial" panose="020B0604020202020204" pitchFamily="34" charset="0"/>
                <a:cs typeface="Arial" panose="020B0604020202020204" pitchFamily="34" charset="0"/>
              </a:rPr>
              <a:t>Not contraindicated in breast cancer but limited data</a:t>
            </a:r>
          </a:p>
          <a:p>
            <a:pPr marL="173736" indent="-173736">
              <a:lnSpc>
                <a:spcPct val="110000"/>
              </a:lnSpc>
              <a:spcBef>
                <a:spcPts val="1200"/>
              </a:spcBef>
              <a:buClr>
                <a:srgbClr val="7A0000"/>
              </a:buClr>
            </a:pPr>
            <a:endParaRPr lang="en-US" sz="2400" dirty="0">
              <a:latin typeface="Arial" panose="020B0604020202020204" pitchFamily="34" charset="0"/>
              <a:cs typeface="Arial" panose="020B0604020202020204" pitchFamily="34" charset="0"/>
            </a:endParaRPr>
          </a:p>
          <a:p>
            <a:pPr marL="173736" indent="-173736">
              <a:lnSpc>
                <a:spcPct val="110000"/>
              </a:lnSpc>
              <a:spcBef>
                <a:spcPts val="1200"/>
              </a:spcBef>
              <a:buClr>
                <a:srgbClr val="7A0000"/>
              </a:buClr>
            </a:pPr>
            <a:endParaRPr lang="en-US" sz="2400" dirty="0">
              <a:latin typeface="Arial" panose="020B0604020202020204" pitchFamily="34" charset="0"/>
              <a:cs typeface="Arial" panose="020B0604020202020204"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3600" y="3048000"/>
            <a:ext cx="1323975" cy="1978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6764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258F5A57-66A0-59DB-0505-E3E0C2737043}"/>
              </a:ext>
            </a:extLst>
          </p:cNvPr>
          <p:cNvGraphicFramePr>
            <a:graphicFrameLocks noGrp="1"/>
          </p:cNvGraphicFramePr>
          <p:nvPr>
            <p:ph idx="1"/>
            <p:extLst>
              <p:ext uri="{D42A27DB-BD31-4B8C-83A1-F6EECF244321}">
                <p14:modId xmlns:p14="http://schemas.microsoft.com/office/powerpoint/2010/main" val="3168622959"/>
              </p:ext>
            </p:extLst>
          </p:nvPr>
        </p:nvGraphicFramePr>
        <p:xfrm>
          <a:off x="1398587" y="1693206"/>
          <a:ext cx="8534400" cy="4403725"/>
        </p:xfrm>
        <a:graphic>
          <a:graphicData uri="http://schemas.openxmlformats.org/drawingml/2006/chart">
            <c:chart xmlns:c="http://schemas.openxmlformats.org/drawingml/2006/chart" xmlns:r="http://schemas.openxmlformats.org/officeDocument/2006/relationships" r:id="rId2"/>
          </a:graphicData>
        </a:graphic>
      </p:graphicFrame>
      <p:grpSp>
        <p:nvGrpSpPr>
          <p:cNvPr id="46" name="Group 45">
            <a:extLst>
              <a:ext uri="{FF2B5EF4-FFF2-40B4-BE49-F238E27FC236}">
                <a16:creationId xmlns:a16="http://schemas.microsoft.com/office/drawing/2014/main" id="{3C78BF87-F43B-E9F6-A65E-45AEF8970E17}"/>
              </a:ext>
            </a:extLst>
          </p:cNvPr>
          <p:cNvGrpSpPr>
            <a:grpSpLocks/>
          </p:cNvGrpSpPr>
          <p:nvPr/>
        </p:nvGrpSpPr>
        <p:grpSpPr bwMode="auto">
          <a:xfrm>
            <a:off x="2260601" y="1897994"/>
            <a:ext cx="7477125" cy="2073275"/>
            <a:chOff x="1089861" y="1668379"/>
            <a:chExt cx="7477486" cy="2074008"/>
          </a:xfrm>
        </p:grpSpPr>
        <p:sp>
          <p:nvSpPr>
            <p:cNvPr id="47" name="Text Box 11">
              <a:extLst>
                <a:ext uri="{FF2B5EF4-FFF2-40B4-BE49-F238E27FC236}">
                  <a16:creationId xmlns:a16="http://schemas.microsoft.com/office/drawing/2014/main" id="{F033D6CE-031E-1DC7-1D3E-F92549EEF6AF}"/>
                </a:ext>
              </a:extLst>
            </p:cNvPr>
            <p:cNvSpPr txBox="1">
              <a:spLocks noChangeArrowheads="1"/>
            </p:cNvSpPr>
            <p:nvPr/>
          </p:nvSpPr>
          <p:spPr bwMode="auto">
            <a:xfrm>
              <a:off x="6151055" y="3386661"/>
              <a:ext cx="2349613" cy="308084"/>
            </a:xfrm>
            <a:prstGeom prst="rect">
              <a:avLst/>
            </a:prstGeom>
            <a:noFill/>
            <a:ln>
              <a:noFill/>
            </a:ln>
          </p:spPr>
          <p:txBody>
            <a:bodyPr>
              <a:spAutoFit/>
            </a:bodyPr>
            <a:lstStyle/>
            <a:p>
              <a:pPr>
                <a:defRPr/>
              </a:pPr>
              <a:r>
                <a:rPr lang="en-US" sz="1400" b="1" dirty="0" err="1">
                  <a:solidFill>
                    <a:schemeClr val="accent6">
                      <a:lumMod val="75000"/>
                    </a:schemeClr>
                  </a:solidFill>
                  <a:effectLst>
                    <a:outerShdw blurRad="38100" dist="38100" dir="2700000" algn="tl">
                      <a:srgbClr val="000000">
                        <a:alpha val="0"/>
                      </a:srgbClr>
                    </a:outerShdw>
                  </a:effectLst>
                  <a:latin typeface="Arial" pitchFamily="34" charset="0"/>
                  <a:cs typeface="Arial" pitchFamily="34" charset="0"/>
                </a:rPr>
                <a:t>Ven</a:t>
              </a:r>
              <a:r>
                <a:rPr lang="en-US" sz="1400" b="1" dirty="0">
                  <a:solidFill>
                    <a:schemeClr val="accent6">
                      <a:lumMod val="75000"/>
                    </a:schemeClr>
                  </a:solidFill>
                  <a:effectLst>
                    <a:outerShdw blurRad="38100" dist="38100" dir="2700000" algn="tl">
                      <a:srgbClr val="000000">
                        <a:alpha val="0"/>
                      </a:srgbClr>
                    </a:outerShdw>
                  </a:effectLst>
                  <a:latin typeface="Arial" pitchFamily="34" charset="0"/>
                  <a:cs typeface="Arial" pitchFamily="34" charset="0"/>
                </a:rPr>
                <a:t> (vs MPA) (n=94)</a:t>
              </a:r>
              <a:endParaRPr lang="en-US" sz="1600" dirty="0">
                <a:solidFill>
                  <a:schemeClr val="accent6">
                    <a:lumMod val="75000"/>
                  </a:schemeClr>
                </a:solidFill>
                <a:effectLst>
                  <a:outerShdw blurRad="38100" dist="38100" dir="2700000" algn="tl">
                    <a:srgbClr val="000000">
                      <a:alpha val="0"/>
                    </a:srgbClr>
                  </a:outerShdw>
                </a:effectLst>
                <a:latin typeface="Arial" pitchFamily="34" charset="0"/>
                <a:cs typeface="Arial" pitchFamily="34" charset="0"/>
              </a:endParaRPr>
            </a:p>
          </p:txBody>
        </p:sp>
        <p:sp>
          <p:nvSpPr>
            <p:cNvPr id="94242" name="Freeform 47">
              <a:extLst>
                <a:ext uri="{FF2B5EF4-FFF2-40B4-BE49-F238E27FC236}">
                  <a16:creationId xmlns:a16="http://schemas.microsoft.com/office/drawing/2014/main" id="{AD6CBB01-F9CE-C453-0F1D-3D7E075EEE0C}"/>
                </a:ext>
              </a:extLst>
            </p:cNvPr>
            <p:cNvSpPr>
              <a:spLocks/>
            </p:cNvSpPr>
            <p:nvPr/>
          </p:nvSpPr>
          <p:spPr bwMode="auto">
            <a:xfrm>
              <a:off x="1089861" y="1668379"/>
              <a:ext cx="7477486" cy="2074008"/>
            </a:xfrm>
            <a:custGeom>
              <a:avLst/>
              <a:gdLst>
                <a:gd name="T0" fmla="*/ 0 w 718"/>
                <a:gd name="T1" fmla="*/ 0 h 213"/>
                <a:gd name="T2" fmla="*/ 2147483646 w 718"/>
                <a:gd name="T3" fmla="*/ 2147483646 h 213"/>
                <a:gd name="T4" fmla="*/ 2147483646 w 718"/>
                <a:gd name="T5" fmla="*/ 2147483646 h 213"/>
                <a:gd name="T6" fmla="*/ 2147483646 w 718"/>
                <a:gd name="T7" fmla="*/ 2147483646 h 213"/>
                <a:gd name="T8" fmla="*/ 2147483646 w 718"/>
                <a:gd name="T9" fmla="*/ 2147483646 h 213"/>
                <a:gd name="T10" fmla="*/ 2147483646 w 718"/>
                <a:gd name="T11" fmla="*/ 2147483646 h 213"/>
                <a:gd name="T12" fmla="*/ 2147483646 w 718"/>
                <a:gd name="T13" fmla="*/ 2147483646 h 2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8" h="213">
                  <a:moveTo>
                    <a:pt x="0" y="0"/>
                  </a:moveTo>
                  <a:lnTo>
                    <a:pt x="120" y="103"/>
                  </a:lnTo>
                  <a:lnTo>
                    <a:pt x="239" y="156"/>
                  </a:lnTo>
                  <a:lnTo>
                    <a:pt x="359" y="201"/>
                  </a:lnTo>
                  <a:lnTo>
                    <a:pt x="479" y="201"/>
                  </a:lnTo>
                  <a:lnTo>
                    <a:pt x="598" y="213"/>
                  </a:lnTo>
                  <a:lnTo>
                    <a:pt x="718" y="209"/>
                  </a:lnTo>
                </a:path>
              </a:pathLst>
            </a:custGeom>
            <a:noFill/>
            <a:ln w="30163">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9" name="Group 48">
            <a:extLst>
              <a:ext uri="{FF2B5EF4-FFF2-40B4-BE49-F238E27FC236}">
                <a16:creationId xmlns:a16="http://schemas.microsoft.com/office/drawing/2014/main" id="{075CB0A7-9CB2-D11A-9CAF-DAAE57A90554}"/>
              </a:ext>
            </a:extLst>
          </p:cNvPr>
          <p:cNvGrpSpPr>
            <a:grpSpLocks/>
          </p:cNvGrpSpPr>
          <p:nvPr/>
        </p:nvGrpSpPr>
        <p:grpSpPr bwMode="auto">
          <a:xfrm>
            <a:off x="2260601" y="1897993"/>
            <a:ext cx="7508875" cy="2921000"/>
            <a:chOff x="1089861" y="1668379"/>
            <a:chExt cx="7509992" cy="2921787"/>
          </a:xfrm>
        </p:grpSpPr>
        <p:sp>
          <p:nvSpPr>
            <p:cNvPr id="50" name="Text Box 12">
              <a:extLst>
                <a:ext uri="{FF2B5EF4-FFF2-40B4-BE49-F238E27FC236}">
                  <a16:creationId xmlns:a16="http://schemas.microsoft.com/office/drawing/2014/main" id="{A6C6D403-719A-8AFC-89A1-EE9A16244020}"/>
                </a:ext>
              </a:extLst>
            </p:cNvPr>
            <p:cNvSpPr txBox="1">
              <a:spLocks noChangeArrowheads="1"/>
            </p:cNvSpPr>
            <p:nvPr/>
          </p:nvSpPr>
          <p:spPr bwMode="auto">
            <a:xfrm>
              <a:off x="6327802" y="4062974"/>
              <a:ext cx="2272051" cy="308058"/>
            </a:xfrm>
            <a:prstGeom prst="rect">
              <a:avLst/>
            </a:prstGeom>
            <a:noFill/>
            <a:ln>
              <a:noFill/>
            </a:ln>
          </p:spPr>
          <p:txBody>
            <a:bodyPr>
              <a:spAutoFit/>
            </a:bodyPr>
            <a:lstStyle/>
            <a:p>
              <a:pPr>
                <a:defRPr/>
              </a:pPr>
              <a:r>
                <a:rPr lang="en-US" sz="1400" b="1" dirty="0">
                  <a:solidFill>
                    <a:srgbClr val="7A0000"/>
                  </a:solidFill>
                  <a:effectLst>
                    <a:outerShdw blurRad="38100" dist="38100" dir="2700000" algn="tl">
                      <a:srgbClr val="000000">
                        <a:alpha val="0"/>
                      </a:srgbClr>
                    </a:outerShdw>
                  </a:effectLst>
                  <a:latin typeface="Arial" pitchFamily="34" charset="0"/>
                  <a:cs typeface="Arial" pitchFamily="34" charset="0"/>
                </a:rPr>
                <a:t>MPA 400 mg (n=94)</a:t>
              </a:r>
              <a:endParaRPr lang="en-US" sz="1600" dirty="0">
                <a:solidFill>
                  <a:srgbClr val="7A0000"/>
                </a:solidFill>
                <a:effectLst>
                  <a:outerShdw blurRad="38100" dist="38100" dir="2700000" algn="tl">
                    <a:srgbClr val="000000">
                      <a:alpha val="0"/>
                    </a:srgbClr>
                  </a:outerShdw>
                </a:effectLst>
                <a:latin typeface="Arial" pitchFamily="34" charset="0"/>
                <a:cs typeface="Arial" pitchFamily="34" charset="0"/>
              </a:endParaRPr>
            </a:p>
          </p:txBody>
        </p:sp>
        <p:sp>
          <p:nvSpPr>
            <p:cNvPr id="94240" name="Freeform 11">
              <a:extLst>
                <a:ext uri="{FF2B5EF4-FFF2-40B4-BE49-F238E27FC236}">
                  <a16:creationId xmlns:a16="http://schemas.microsoft.com/office/drawing/2014/main" id="{86174E91-F856-5D62-14D7-FC16C99D9E1F}"/>
                </a:ext>
              </a:extLst>
            </p:cNvPr>
            <p:cNvSpPr>
              <a:spLocks/>
            </p:cNvSpPr>
            <p:nvPr/>
          </p:nvSpPr>
          <p:spPr bwMode="auto">
            <a:xfrm>
              <a:off x="1089861" y="1668379"/>
              <a:ext cx="7477486" cy="2921787"/>
            </a:xfrm>
            <a:custGeom>
              <a:avLst/>
              <a:gdLst>
                <a:gd name="T0" fmla="*/ 0 w 718"/>
                <a:gd name="T1" fmla="*/ 0 h 300"/>
                <a:gd name="T2" fmla="*/ 2147483646 w 718"/>
                <a:gd name="T3" fmla="*/ 2147483646 h 300"/>
                <a:gd name="T4" fmla="*/ 2147483646 w 718"/>
                <a:gd name="T5" fmla="*/ 2147483646 h 300"/>
                <a:gd name="T6" fmla="*/ 2147483646 w 718"/>
                <a:gd name="T7" fmla="*/ 2147483646 h 300"/>
                <a:gd name="T8" fmla="*/ 2147483646 w 718"/>
                <a:gd name="T9" fmla="*/ 2147483646 h 300"/>
                <a:gd name="T10" fmla="*/ 2147483646 w 718"/>
                <a:gd name="T11" fmla="*/ 2147483646 h 300"/>
                <a:gd name="T12" fmla="*/ 2147483646 w 718"/>
                <a:gd name="T13" fmla="*/ 2147483646 h 3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8" h="300">
                  <a:moveTo>
                    <a:pt x="0" y="0"/>
                  </a:moveTo>
                  <a:lnTo>
                    <a:pt x="120" y="76"/>
                  </a:lnTo>
                  <a:lnTo>
                    <a:pt x="239" y="190"/>
                  </a:lnTo>
                  <a:lnTo>
                    <a:pt x="359" y="236"/>
                  </a:lnTo>
                  <a:lnTo>
                    <a:pt x="479" y="270"/>
                  </a:lnTo>
                  <a:lnTo>
                    <a:pt x="598" y="285"/>
                  </a:lnTo>
                  <a:lnTo>
                    <a:pt x="718" y="300"/>
                  </a:lnTo>
                </a:path>
              </a:pathLst>
            </a:custGeom>
            <a:noFill/>
            <a:ln w="30163">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52" name="Group 51">
            <a:extLst>
              <a:ext uri="{FF2B5EF4-FFF2-40B4-BE49-F238E27FC236}">
                <a16:creationId xmlns:a16="http://schemas.microsoft.com/office/drawing/2014/main" id="{6EFF956D-CCDF-C12B-2662-22EBD13F4BF0}"/>
              </a:ext>
            </a:extLst>
          </p:cNvPr>
          <p:cNvGrpSpPr>
            <a:grpSpLocks/>
          </p:cNvGrpSpPr>
          <p:nvPr/>
        </p:nvGrpSpPr>
        <p:grpSpPr bwMode="auto">
          <a:xfrm>
            <a:off x="2260601" y="1897994"/>
            <a:ext cx="7972425" cy="2433637"/>
            <a:chOff x="1089861" y="1668379"/>
            <a:chExt cx="7973928" cy="2434648"/>
          </a:xfrm>
        </p:grpSpPr>
        <p:sp>
          <p:nvSpPr>
            <p:cNvPr id="59" name="Text Box 14">
              <a:extLst>
                <a:ext uri="{FF2B5EF4-FFF2-40B4-BE49-F238E27FC236}">
                  <a16:creationId xmlns:a16="http://schemas.microsoft.com/office/drawing/2014/main" id="{27A5B50B-60F4-A118-F47A-25A7CED908B2}"/>
                </a:ext>
              </a:extLst>
            </p:cNvPr>
            <p:cNvSpPr txBox="1">
              <a:spLocks noChangeArrowheads="1"/>
            </p:cNvSpPr>
            <p:nvPr/>
          </p:nvSpPr>
          <p:spPr bwMode="auto">
            <a:xfrm>
              <a:off x="7774496" y="3715516"/>
              <a:ext cx="1289293" cy="387511"/>
            </a:xfrm>
            <a:prstGeom prst="rect">
              <a:avLst/>
            </a:prstGeom>
            <a:noFill/>
            <a:ln>
              <a:noFill/>
            </a:ln>
          </p:spPr>
          <p:txBody>
            <a:bodyPr>
              <a:spAutoFit/>
            </a:bodyPr>
            <a:lstStyle/>
            <a:p>
              <a:pPr>
                <a:lnSpc>
                  <a:spcPct val="80000"/>
                </a:lnSpc>
                <a:defRPr/>
              </a:pPr>
              <a:r>
                <a:rPr lang="en-US" sz="1200" b="1" dirty="0">
                  <a:solidFill>
                    <a:schemeClr val="accent1">
                      <a:lumMod val="75000"/>
                    </a:schemeClr>
                  </a:solidFill>
                  <a:effectLst>
                    <a:outerShdw blurRad="38100" dist="38100" dir="2700000" algn="tl">
                      <a:srgbClr val="000000">
                        <a:alpha val="0"/>
                      </a:srgbClr>
                    </a:outerShdw>
                  </a:effectLst>
                  <a:latin typeface="Arial" pitchFamily="34" charset="0"/>
                  <a:cs typeface="Arial" pitchFamily="34" charset="0"/>
                </a:rPr>
                <a:t>Pregabalin (n=63)</a:t>
              </a:r>
              <a:endParaRPr lang="en-US" sz="1400" dirty="0">
                <a:solidFill>
                  <a:schemeClr val="accent1">
                    <a:lumMod val="75000"/>
                  </a:schemeClr>
                </a:solidFill>
                <a:effectLst>
                  <a:outerShdw blurRad="38100" dist="38100" dir="2700000" algn="tl">
                    <a:srgbClr val="000000">
                      <a:alpha val="0"/>
                    </a:srgbClr>
                  </a:outerShdw>
                </a:effectLst>
                <a:latin typeface="Arial" pitchFamily="34" charset="0"/>
                <a:cs typeface="Arial" pitchFamily="34" charset="0"/>
              </a:endParaRPr>
            </a:p>
          </p:txBody>
        </p:sp>
        <p:sp>
          <p:nvSpPr>
            <p:cNvPr id="94238" name="Freeform 12">
              <a:extLst>
                <a:ext uri="{FF2B5EF4-FFF2-40B4-BE49-F238E27FC236}">
                  <a16:creationId xmlns:a16="http://schemas.microsoft.com/office/drawing/2014/main" id="{05486681-FE47-04D0-EAC5-5B4E3DDD9976}"/>
                </a:ext>
              </a:extLst>
            </p:cNvPr>
            <p:cNvSpPr>
              <a:spLocks/>
            </p:cNvSpPr>
            <p:nvPr/>
          </p:nvSpPr>
          <p:spPr bwMode="auto">
            <a:xfrm>
              <a:off x="1089861" y="1668379"/>
              <a:ext cx="7477486" cy="2395486"/>
            </a:xfrm>
            <a:custGeom>
              <a:avLst/>
              <a:gdLst>
                <a:gd name="T0" fmla="*/ 0 w 718"/>
                <a:gd name="T1" fmla="*/ 0 h 246"/>
                <a:gd name="T2" fmla="*/ 2147483646 w 718"/>
                <a:gd name="T3" fmla="*/ 2147483646 h 246"/>
                <a:gd name="T4" fmla="*/ 2147483646 w 718"/>
                <a:gd name="T5" fmla="*/ 2147483646 h 246"/>
                <a:gd name="T6" fmla="*/ 2147483646 w 718"/>
                <a:gd name="T7" fmla="*/ 2147483646 h 246"/>
                <a:gd name="T8" fmla="*/ 2147483646 w 718"/>
                <a:gd name="T9" fmla="*/ 2147483646 h 246"/>
                <a:gd name="T10" fmla="*/ 2147483646 w 718"/>
                <a:gd name="T11" fmla="*/ 2147483646 h 246"/>
                <a:gd name="T12" fmla="*/ 2147483646 w 718"/>
                <a:gd name="T13" fmla="*/ 2147483646 h 2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8" h="246">
                  <a:moveTo>
                    <a:pt x="0" y="0"/>
                  </a:moveTo>
                  <a:lnTo>
                    <a:pt x="120" y="97"/>
                  </a:lnTo>
                  <a:lnTo>
                    <a:pt x="239" y="178"/>
                  </a:lnTo>
                  <a:lnTo>
                    <a:pt x="359" y="219"/>
                  </a:lnTo>
                  <a:lnTo>
                    <a:pt x="479" y="208"/>
                  </a:lnTo>
                  <a:lnTo>
                    <a:pt x="598" y="242"/>
                  </a:lnTo>
                  <a:lnTo>
                    <a:pt x="718" y="246"/>
                  </a:lnTo>
                </a:path>
              </a:pathLst>
            </a:custGeom>
            <a:noFill/>
            <a:ln w="30163">
              <a:solidFill>
                <a:schemeClr val="accent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2" name="Group 61">
            <a:extLst>
              <a:ext uri="{FF2B5EF4-FFF2-40B4-BE49-F238E27FC236}">
                <a16:creationId xmlns:a16="http://schemas.microsoft.com/office/drawing/2014/main" id="{1B85266F-5AB4-B702-E700-0B249DE58133}"/>
              </a:ext>
            </a:extLst>
          </p:cNvPr>
          <p:cNvGrpSpPr>
            <a:grpSpLocks/>
          </p:cNvGrpSpPr>
          <p:nvPr/>
        </p:nvGrpSpPr>
        <p:grpSpPr bwMode="auto">
          <a:xfrm>
            <a:off x="2260601" y="1897993"/>
            <a:ext cx="7558087" cy="1782762"/>
            <a:chOff x="1089861" y="1668379"/>
            <a:chExt cx="7557244" cy="1782700"/>
          </a:xfrm>
        </p:grpSpPr>
        <p:sp>
          <p:nvSpPr>
            <p:cNvPr id="63" name="Text Box 7">
              <a:extLst>
                <a:ext uri="{FF2B5EF4-FFF2-40B4-BE49-F238E27FC236}">
                  <a16:creationId xmlns:a16="http://schemas.microsoft.com/office/drawing/2014/main" id="{4E53D1F6-7968-6BC2-BDA6-D6EE9A0C9DCB}"/>
                </a:ext>
              </a:extLst>
            </p:cNvPr>
            <p:cNvSpPr txBox="1">
              <a:spLocks noChangeArrowheads="1"/>
            </p:cNvSpPr>
            <p:nvPr/>
          </p:nvSpPr>
          <p:spPr bwMode="auto">
            <a:xfrm>
              <a:off x="6945495" y="3143115"/>
              <a:ext cx="1701610" cy="307964"/>
            </a:xfrm>
            <a:prstGeom prst="rect">
              <a:avLst/>
            </a:prstGeom>
            <a:noFill/>
            <a:ln>
              <a:noFill/>
            </a:ln>
          </p:spPr>
          <p:txBody>
            <a:bodyPr wrap="none">
              <a:spAutoFit/>
            </a:bodyPr>
            <a:lstStyle/>
            <a:p>
              <a:pPr>
                <a:defRPr/>
              </a:pPr>
              <a:r>
                <a:rPr lang="en-US" sz="1400" b="1" dirty="0">
                  <a:solidFill>
                    <a:schemeClr val="accent6">
                      <a:lumMod val="60000"/>
                      <a:lumOff val="40000"/>
                    </a:schemeClr>
                  </a:solidFill>
                  <a:effectLst>
                    <a:outerShdw blurRad="38100" dist="38100" dir="2700000" algn="tl">
                      <a:srgbClr val="000000">
                        <a:alpha val="0"/>
                      </a:srgbClr>
                    </a:outerShdw>
                  </a:effectLst>
                  <a:latin typeface="Arial" pitchFamily="34" charset="0"/>
                  <a:cs typeface="Arial" pitchFamily="34" charset="0"/>
                </a:rPr>
                <a:t>Citalopram (n=57)</a:t>
              </a:r>
              <a:endParaRPr lang="en-US" sz="1600" dirty="0">
                <a:solidFill>
                  <a:schemeClr val="accent6">
                    <a:lumMod val="60000"/>
                    <a:lumOff val="40000"/>
                  </a:schemeClr>
                </a:solidFill>
                <a:effectLst>
                  <a:outerShdw blurRad="38100" dist="38100" dir="2700000" algn="tl">
                    <a:srgbClr val="000000">
                      <a:alpha val="0"/>
                    </a:srgbClr>
                  </a:outerShdw>
                </a:effectLst>
                <a:latin typeface="Arial" pitchFamily="34" charset="0"/>
                <a:cs typeface="Arial" pitchFamily="34" charset="0"/>
              </a:endParaRPr>
            </a:p>
          </p:txBody>
        </p:sp>
        <p:sp>
          <p:nvSpPr>
            <p:cNvPr id="94236" name="Freeform 13">
              <a:extLst>
                <a:ext uri="{FF2B5EF4-FFF2-40B4-BE49-F238E27FC236}">
                  <a16:creationId xmlns:a16="http://schemas.microsoft.com/office/drawing/2014/main" id="{22D81181-46F1-308C-DDB4-A8D2C90E0AAF}"/>
                </a:ext>
              </a:extLst>
            </p:cNvPr>
            <p:cNvSpPr>
              <a:spLocks/>
            </p:cNvSpPr>
            <p:nvPr/>
          </p:nvSpPr>
          <p:spPr bwMode="auto">
            <a:xfrm>
              <a:off x="1089861" y="1668379"/>
              <a:ext cx="7477486" cy="1771520"/>
            </a:xfrm>
            <a:custGeom>
              <a:avLst/>
              <a:gdLst>
                <a:gd name="T0" fmla="*/ 0 w 718"/>
                <a:gd name="T1" fmla="*/ 0 h 182"/>
                <a:gd name="T2" fmla="*/ 2147483646 w 718"/>
                <a:gd name="T3" fmla="*/ 2147483646 h 182"/>
                <a:gd name="T4" fmla="*/ 2147483646 w 718"/>
                <a:gd name="T5" fmla="*/ 2147483646 h 182"/>
                <a:gd name="T6" fmla="*/ 2147483646 w 718"/>
                <a:gd name="T7" fmla="*/ 2147483646 h 182"/>
                <a:gd name="T8" fmla="*/ 2147483646 w 718"/>
                <a:gd name="T9" fmla="*/ 2147483646 h 182"/>
                <a:gd name="T10" fmla="*/ 2147483646 w 718"/>
                <a:gd name="T11" fmla="*/ 2147483646 h 182"/>
                <a:gd name="T12" fmla="*/ 2147483646 w 718"/>
                <a:gd name="T13" fmla="*/ 2147483646 h 1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8" h="182">
                  <a:moveTo>
                    <a:pt x="0" y="0"/>
                  </a:moveTo>
                  <a:lnTo>
                    <a:pt x="120" y="114"/>
                  </a:lnTo>
                  <a:lnTo>
                    <a:pt x="239" y="171"/>
                  </a:lnTo>
                  <a:lnTo>
                    <a:pt x="359" y="182"/>
                  </a:lnTo>
                  <a:lnTo>
                    <a:pt x="479" y="182"/>
                  </a:lnTo>
                  <a:lnTo>
                    <a:pt x="598" y="182"/>
                  </a:lnTo>
                  <a:lnTo>
                    <a:pt x="718" y="182"/>
                  </a:lnTo>
                </a:path>
              </a:pathLst>
            </a:custGeom>
            <a:noFill/>
            <a:ln w="30163">
              <a:solidFill>
                <a:schemeClr val="accent6">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sp>
        <p:nvSpPr>
          <p:cNvPr id="2" name="Title 1">
            <a:extLst>
              <a:ext uri="{FF2B5EF4-FFF2-40B4-BE49-F238E27FC236}">
                <a16:creationId xmlns:a16="http://schemas.microsoft.com/office/drawing/2014/main" id="{AB445F9B-7402-C527-3C2B-F311F13C54D0}"/>
              </a:ext>
            </a:extLst>
          </p:cNvPr>
          <p:cNvSpPr>
            <a:spLocks noGrp="1"/>
          </p:cNvSpPr>
          <p:nvPr>
            <p:ph type="title"/>
          </p:nvPr>
        </p:nvSpPr>
        <p:spPr>
          <a:xfrm>
            <a:off x="0" y="609600"/>
            <a:ext cx="11582400" cy="1231900"/>
          </a:xfrm>
        </p:spPr>
        <p:txBody>
          <a:bodyPr>
            <a:normAutofit fontScale="90000"/>
          </a:bodyPr>
          <a:lstStyle/>
          <a:p>
            <a:pPr marL="173736" indent="-173736">
              <a:lnSpc>
                <a:spcPct val="100000"/>
              </a:lnSpc>
              <a:spcBef>
                <a:spcPts val="1200"/>
              </a:spcBef>
              <a:defRPr/>
            </a:pPr>
            <a:r>
              <a:rPr lang="en-US" altLang="en-US" sz="3100" b="1" dirty="0">
                <a:solidFill>
                  <a:srgbClr val="7A0000"/>
                </a:solidFill>
              </a:rPr>
              <a:t>Overview Of Mayo/NCCTG Randomized Hot Flash Studies</a:t>
            </a:r>
            <a:br>
              <a:rPr lang="en-US" altLang="en-US" sz="3200" dirty="0"/>
            </a:br>
            <a:r>
              <a:rPr lang="en-US" dirty="0"/>
              <a:t>Mean Hot Flash Score % Reduction</a:t>
            </a:r>
            <a:br>
              <a:rPr lang="en-US" dirty="0"/>
            </a:br>
            <a:r>
              <a:rPr lang="en-US" dirty="0"/>
              <a:t>Randomized Studies </a:t>
            </a:r>
            <a:r>
              <a:rPr lang="en-US" sz="2000" dirty="0"/>
              <a:t>(Positive Trials)</a:t>
            </a:r>
            <a:endParaRPr lang="en-US" sz="2000" dirty="0">
              <a:solidFill>
                <a:schemeClr val="accent2"/>
              </a:solidFill>
            </a:endParaRPr>
          </a:p>
        </p:txBody>
      </p:sp>
      <p:grpSp>
        <p:nvGrpSpPr>
          <p:cNvPr id="53" name="Group 52">
            <a:extLst>
              <a:ext uri="{FF2B5EF4-FFF2-40B4-BE49-F238E27FC236}">
                <a16:creationId xmlns:a16="http://schemas.microsoft.com/office/drawing/2014/main" id="{79309913-4CF9-E064-1093-0F5F4AB2AEF7}"/>
              </a:ext>
            </a:extLst>
          </p:cNvPr>
          <p:cNvGrpSpPr>
            <a:grpSpLocks/>
          </p:cNvGrpSpPr>
          <p:nvPr/>
        </p:nvGrpSpPr>
        <p:grpSpPr bwMode="auto">
          <a:xfrm>
            <a:off x="2263776" y="1897994"/>
            <a:ext cx="6472237" cy="866775"/>
            <a:chOff x="1093955" y="1669181"/>
            <a:chExt cx="6471633" cy="865866"/>
          </a:xfrm>
        </p:grpSpPr>
        <p:sp>
          <p:nvSpPr>
            <p:cNvPr id="12" name="Text Box 3">
              <a:extLst>
                <a:ext uri="{FF2B5EF4-FFF2-40B4-BE49-F238E27FC236}">
                  <a16:creationId xmlns:a16="http://schemas.microsoft.com/office/drawing/2014/main" id="{6C5535A0-320B-D74B-D615-D85DC21DC1C2}"/>
                </a:ext>
              </a:extLst>
            </p:cNvPr>
            <p:cNvSpPr txBox="1">
              <a:spLocks noChangeArrowheads="1"/>
            </p:cNvSpPr>
            <p:nvPr/>
          </p:nvSpPr>
          <p:spPr bwMode="auto">
            <a:xfrm>
              <a:off x="6014746" y="2227395"/>
              <a:ext cx="1550842" cy="307652"/>
            </a:xfrm>
            <a:prstGeom prst="rect">
              <a:avLst/>
            </a:prstGeom>
            <a:noFill/>
            <a:ln>
              <a:noFill/>
            </a:ln>
          </p:spPr>
          <p:txBody>
            <a:bodyPr wrap="none">
              <a:spAutoFit/>
            </a:bodyPr>
            <a:lstStyle/>
            <a:p>
              <a:pPr algn="r" rtl="1">
                <a:defRPr/>
              </a:pPr>
              <a:r>
                <a:rPr lang="en-US" sz="1400" b="1" dirty="0">
                  <a:solidFill>
                    <a:srgbClr val="44546A"/>
                  </a:solidFill>
                  <a:effectLst>
                    <a:outerShdw blurRad="38100" dist="38100" dir="2700000" algn="tl">
                      <a:srgbClr val="000000">
                        <a:alpha val="0"/>
                      </a:srgbClr>
                    </a:outerShdw>
                  </a:effectLst>
                  <a:latin typeface="Arial" pitchFamily="34" charset="0"/>
                  <a:cs typeface="Arial" pitchFamily="34" charset="0"/>
                </a:rPr>
                <a:t>Placebo (n=420)</a:t>
              </a:r>
              <a:endParaRPr lang="en-US" sz="1600" dirty="0">
                <a:solidFill>
                  <a:srgbClr val="44546A"/>
                </a:solidFill>
                <a:effectLst>
                  <a:outerShdw blurRad="38100" dist="38100" dir="2700000" algn="tl">
                    <a:srgbClr val="000000">
                      <a:alpha val="0"/>
                    </a:srgbClr>
                  </a:outerShdw>
                </a:effectLst>
                <a:latin typeface="Arial" pitchFamily="34" charset="0"/>
                <a:cs typeface="Arial" pitchFamily="34" charset="0"/>
              </a:endParaRPr>
            </a:p>
          </p:txBody>
        </p:sp>
        <p:sp>
          <p:nvSpPr>
            <p:cNvPr id="94234" name="Freeform 10">
              <a:extLst>
                <a:ext uri="{FF2B5EF4-FFF2-40B4-BE49-F238E27FC236}">
                  <a16:creationId xmlns:a16="http://schemas.microsoft.com/office/drawing/2014/main" id="{1A8D0E44-EA27-19D3-864B-0784B510D18D}"/>
                </a:ext>
              </a:extLst>
            </p:cNvPr>
            <p:cNvSpPr>
              <a:spLocks/>
            </p:cNvSpPr>
            <p:nvPr/>
          </p:nvSpPr>
          <p:spPr bwMode="auto">
            <a:xfrm>
              <a:off x="1093955" y="1669181"/>
              <a:ext cx="5001239" cy="849764"/>
            </a:xfrm>
            <a:custGeom>
              <a:avLst/>
              <a:gdLst>
                <a:gd name="T0" fmla="*/ 0 w 477"/>
                <a:gd name="T1" fmla="*/ 0 h 87"/>
                <a:gd name="T2" fmla="*/ 2147483646 w 477"/>
                <a:gd name="T3" fmla="*/ 2147483646 h 87"/>
                <a:gd name="T4" fmla="*/ 2147483646 w 477"/>
                <a:gd name="T5" fmla="*/ 2147483646 h 87"/>
                <a:gd name="T6" fmla="*/ 2147483646 w 477"/>
                <a:gd name="T7" fmla="*/ 2147483646 h 87"/>
                <a:gd name="T8" fmla="*/ 2147483646 w 477"/>
                <a:gd name="T9" fmla="*/ 2147483646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7" h="87">
                  <a:moveTo>
                    <a:pt x="0" y="0"/>
                  </a:moveTo>
                  <a:lnTo>
                    <a:pt x="119" y="38"/>
                  </a:lnTo>
                  <a:lnTo>
                    <a:pt x="239" y="65"/>
                  </a:lnTo>
                  <a:lnTo>
                    <a:pt x="358" y="68"/>
                  </a:lnTo>
                  <a:lnTo>
                    <a:pt x="477" y="87"/>
                  </a:lnTo>
                </a:path>
              </a:pathLst>
            </a:custGeom>
            <a:noFill/>
            <a:ln w="30163">
              <a:solidFill>
                <a:srgbClr val="44546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56" name="Group 55">
            <a:extLst>
              <a:ext uri="{FF2B5EF4-FFF2-40B4-BE49-F238E27FC236}">
                <a16:creationId xmlns:a16="http://schemas.microsoft.com/office/drawing/2014/main" id="{AF448BD4-73E1-93E9-A00E-8FE601CFA82A}"/>
              </a:ext>
            </a:extLst>
          </p:cNvPr>
          <p:cNvGrpSpPr>
            <a:grpSpLocks/>
          </p:cNvGrpSpPr>
          <p:nvPr/>
        </p:nvGrpSpPr>
        <p:grpSpPr bwMode="auto">
          <a:xfrm>
            <a:off x="2263775" y="1897993"/>
            <a:ext cx="6500812" cy="1357312"/>
            <a:chOff x="1093955" y="1669181"/>
            <a:chExt cx="6500487" cy="1355828"/>
          </a:xfrm>
        </p:grpSpPr>
        <p:sp>
          <p:nvSpPr>
            <p:cNvPr id="15" name="Text Box 5">
              <a:extLst>
                <a:ext uri="{FF2B5EF4-FFF2-40B4-BE49-F238E27FC236}">
                  <a16:creationId xmlns:a16="http://schemas.microsoft.com/office/drawing/2014/main" id="{3F778F38-D788-1BC2-04E6-346831424EB3}"/>
                </a:ext>
              </a:extLst>
            </p:cNvPr>
            <p:cNvSpPr txBox="1">
              <a:spLocks noChangeArrowheads="1"/>
            </p:cNvSpPr>
            <p:nvPr/>
          </p:nvSpPr>
          <p:spPr bwMode="auto">
            <a:xfrm>
              <a:off x="6014959" y="2717371"/>
              <a:ext cx="1579483" cy="307638"/>
            </a:xfrm>
            <a:prstGeom prst="rect">
              <a:avLst/>
            </a:prstGeom>
            <a:noFill/>
            <a:ln>
              <a:noFill/>
            </a:ln>
          </p:spPr>
          <p:txBody>
            <a:bodyPr wrap="none">
              <a:spAutoFit/>
            </a:bodyPr>
            <a:lstStyle/>
            <a:p>
              <a:pPr algn="r" rtl="1">
                <a:defRPr/>
              </a:pPr>
              <a:r>
                <a:rPr lang="en-US" sz="1400" b="1" dirty="0">
                  <a:solidFill>
                    <a:srgbClr val="FF66FF"/>
                  </a:solidFill>
                  <a:effectLst>
                    <a:outerShdw blurRad="38100" dist="38100" dir="2700000" algn="tl">
                      <a:srgbClr val="000000">
                        <a:alpha val="0"/>
                      </a:srgbClr>
                    </a:outerShdw>
                  </a:effectLst>
                  <a:latin typeface="Arial" pitchFamily="34" charset="0"/>
                  <a:cs typeface="Arial" pitchFamily="34" charset="0"/>
                </a:rPr>
                <a:t>Clonidine (n=75)</a:t>
              </a:r>
              <a:endParaRPr lang="en-US" sz="1600" dirty="0">
                <a:solidFill>
                  <a:prstClr val="white"/>
                </a:solidFill>
                <a:effectLst>
                  <a:outerShdw blurRad="38100" dist="38100" dir="2700000" algn="tl">
                    <a:srgbClr val="000000">
                      <a:alpha val="0"/>
                    </a:srgbClr>
                  </a:outerShdw>
                </a:effectLst>
                <a:latin typeface="Arial" pitchFamily="34" charset="0"/>
                <a:cs typeface="Arial" pitchFamily="34" charset="0"/>
              </a:endParaRPr>
            </a:p>
          </p:txBody>
        </p:sp>
        <p:sp>
          <p:nvSpPr>
            <p:cNvPr id="94232" name="Freeform 13">
              <a:extLst>
                <a:ext uri="{FF2B5EF4-FFF2-40B4-BE49-F238E27FC236}">
                  <a16:creationId xmlns:a16="http://schemas.microsoft.com/office/drawing/2014/main" id="{FCDAC577-18A3-6FC0-C8F9-C108CF604FB7}"/>
                </a:ext>
              </a:extLst>
            </p:cNvPr>
            <p:cNvSpPr>
              <a:spLocks/>
            </p:cNvSpPr>
            <p:nvPr/>
          </p:nvSpPr>
          <p:spPr bwMode="auto">
            <a:xfrm>
              <a:off x="1093955" y="1669181"/>
              <a:ext cx="5001239" cy="1191779"/>
            </a:xfrm>
            <a:custGeom>
              <a:avLst/>
              <a:gdLst>
                <a:gd name="T0" fmla="*/ 0 w 477"/>
                <a:gd name="T1" fmla="*/ 0 h 122"/>
                <a:gd name="T2" fmla="*/ 2147483646 w 477"/>
                <a:gd name="T3" fmla="*/ 2147483646 h 122"/>
                <a:gd name="T4" fmla="*/ 2147483646 w 477"/>
                <a:gd name="T5" fmla="*/ 2147483646 h 122"/>
                <a:gd name="T6" fmla="*/ 2147483646 w 477"/>
                <a:gd name="T7" fmla="*/ 2147483646 h 122"/>
                <a:gd name="T8" fmla="*/ 2147483646 w 477"/>
                <a:gd name="T9" fmla="*/ 2147483646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7" h="122">
                  <a:moveTo>
                    <a:pt x="0" y="0"/>
                  </a:moveTo>
                  <a:lnTo>
                    <a:pt x="119" y="99"/>
                  </a:lnTo>
                  <a:lnTo>
                    <a:pt x="239" y="122"/>
                  </a:lnTo>
                  <a:lnTo>
                    <a:pt x="358" y="99"/>
                  </a:lnTo>
                  <a:lnTo>
                    <a:pt x="477" y="122"/>
                  </a:lnTo>
                </a:path>
              </a:pathLst>
            </a:custGeom>
            <a:noFill/>
            <a:ln w="30163">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8" name="Group 57">
            <a:extLst>
              <a:ext uri="{FF2B5EF4-FFF2-40B4-BE49-F238E27FC236}">
                <a16:creationId xmlns:a16="http://schemas.microsoft.com/office/drawing/2014/main" id="{12FC1BCD-F6B6-6B79-AA54-385F59755E68}"/>
              </a:ext>
            </a:extLst>
          </p:cNvPr>
          <p:cNvGrpSpPr>
            <a:grpSpLocks/>
          </p:cNvGrpSpPr>
          <p:nvPr/>
        </p:nvGrpSpPr>
        <p:grpSpPr bwMode="auto">
          <a:xfrm>
            <a:off x="2263776" y="1896406"/>
            <a:ext cx="6670675" cy="2308225"/>
            <a:chOff x="1093955" y="1669181"/>
            <a:chExt cx="6670149" cy="2307874"/>
          </a:xfrm>
        </p:grpSpPr>
        <p:sp>
          <p:nvSpPr>
            <p:cNvPr id="19" name="Text Box 8">
              <a:extLst>
                <a:ext uri="{FF2B5EF4-FFF2-40B4-BE49-F238E27FC236}">
                  <a16:creationId xmlns:a16="http://schemas.microsoft.com/office/drawing/2014/main" id="{DBF253FA-5129-03A2-62AE-213FCF71D2EB}"/>
                </a:ext>
              </a:extLst>
            </p:cNvPr>
            <p:cNvSpPr txBox="1">
              <a:spLocks noChangeArrowheads="1"/>
            </p:cNvSpPr>
            <p:nvPr/>
          </p:nvSpPr>
          <p:spPr bwMode="auto">
            <a:xfrm>
              <a:off x="6014817" y="3669127"/>
              <a:ext cx="1749287" cy="307928"/>
            </a:xfrm>
            <a:prstGeom prst="rect">
              <a:avLst/>
            </a:prstGeom>
            <a:noFill/>
            <a:ln>
              <a:noFill/>
            </a:ln>
          </p:spPr>
          <p:txBody>
            <a:bodyPr wrap="none">
              <a:spAutoFit/>
            </a:bodyPr>
            <a:lstStyle/>
            <a:p>
              <a:pPr algn="r" rtl="1">
                <a:defRPr/>
              </a:pPr>
              <a:r>
                <a:rPr lang="en-US" sz="1400" b="1" dirty="0">
                  <a:solidFill>
                    <a:schemeClr val="accent2">
                      <a:lumMod val="75000"/>
                    </a:schemeClr>
                  </a:solidFill>
                  <a:effectLst>
                    <a:outerShdw blurRad="38100" dist="38100" dir="2700000" algn="tl">
                      <a:srgbClr val="000000">
                        <a:alpha val="0"/>
                      </a:srgbClr>
                    </a:outerShdw>
                  </a:effectLst>
                  <a:latin typeface="Arial" pitchFamily="34" charset="0"/>
                  <a:cs typeface="Arial" pitchFamily="34" charset="0"/>
                </a:rPr>
                <a:t>Venlafaxine (n=48)</a:t>
              </a:r>
              <a:endParaRPr lang="en-US" sz="1600" dirty="0">
                <a:solidFill>
                  <a:schemeClr val="accent2">
                    <a:lumMod val="75000"/>
                  </a:schemeClr>
                </a:solidFill>
                <a:effectLst>
                  <a:outerShdw blurRad="38100" dist="38100" dir="2700000" algn="tl">
                    <a:srgbClr val="000000">
                      <a:alpha val="0"/>
                    </a:srgbClr>
                  </a:outerShdw>
                </a:effectLst>
                <a:latin typeface="Arial" pitchFamily="34" charset="0"/>
                <a:cs typeface="Arial" pitchFamily="34" charset="0"/>
              </a:endParaRPr>
            </a:p>
          </p:txBody>
        </p:sp>
        <p:sp>
          <p:nvSpPr>
            <p:cNvPr id="94230" name="Freeform 14">
              <a:extLst>
                <a:ext uri="{FF2B5EF4-FFF2-40B4-BE49-F238E27FC236}">
                  <a16:creationId xmlns:a16="http://schemas.microsoft.com/office/drawing/2014/main" id="{AEDFB682-46A9-62B9-BBF2-E9FF89092C22}"/>
                </a:ext>
              </a:extLst>
            </p:cNvPr>
            <p:cNvSpPr>
              <a:spLocks/>
            </p:cNvSpPr>
            <p:nvPr/>
          </p:nvSpPr>
          <p:spPr bwMode="auto">
            <a:xfrm>
              <a:off x="1093955" y="1669181"/>
              <a:ext cx="5001239" cy="2150024"/>
            </a:xfrm>
            <a:custGeom>
              <a:avLst/>
              <a:gdLst>
                <a:gd name="T0" fmla="*/ 0 w 477"/>
                <a:gd name="T1" fmla="*/ 0 h 220"/>
                <a:gd name="T2" fmla="*/ 2147483646 w 477"/>
                <a:gd name="T3" fmla="*/ 2147483646 h 220"/>
                <a:gd name="T4" fmla="*/ 2147483646 w 477"/>
                <a:gd name="T5" fmla="*/ 2147483646 h 220"/>
                <a:gd name="T6" fmla="*/ 2147483646 w 477"/>
                <a:gd name="T7" fmla="*/ 2147483646 h 220"/>
                <a:gd name="T8" fmla="*/ 2147483646 w 477"/>
                <a:gd name="T9" fmla="*/ 2147483646 h 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7" h="220">
                  <a:moveTo>
                    <a:pt x="0" y="0"/>
                  </a:moveTo>
                  <a:lnTo>
                    <a:pt x="119" y="141"/>
                  </a:lnTo>
                  <a:lnTo>
                    <a:pt x="239" y="194"/>
                  </a:lnTo>
                  <a:lnTo>
                    <a:pt x="358" y="205"/>
                  </a:lnTo>
                  <a:lnTo>
                    <a:pt x="477" y="220"/>
                  </a:lnTo>
                </a:path>
              </a:pathLst>
            </a:custGeom>
            <a:noFill/>
            <a:ln w="30163">
              <a:solidFill>
                <a:schemeClr val="accent2">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57" name="Group 56">
            <a:extLst>
              <a:ext uri="{FF2B5EF4-FFF2-40B4-BE49-F238E27FC236}">
                <a16:creationId xmlns:a16="http://schemas.microsoft.com/office/drawing/2014/main" id="{B23ECD31-4917-6D86-5361-9D2CF5FE3D6B}"/>
              </a:ext>
            </a:extLst>
          </p:cNvPr>
          <p:cNvGrpSpPr>
            <a:grpSpLocks/>
          </p:cNvGrpSpPr>
          <p:nvPr/>
        </p:nvGrpSpPr>
        <p:grpSpPr bwMode="auto">
          <a:xfrm>
            <a:off x="2263775" y="1897993"/>
            <a:ext cx="6578600" cy="1631950"/>
            <a:chOff x="1093955" y="1669181"/>
            <a:chExt cx="6579034" cy="1631728"/>
          </a:xfrm>
        </p:grpSpPr>
        <p:sp>
          <p:nvSpPr>
            <p:cNvPr id="18" name="Text Box 7">
              <a:extLst>
                <a:ext uri="{FF2B5EF4-FFF2-40B4-BE49-F238E27FC236}">
                  <a16:creationId xmlns:a16="http://schemas.microsoft.com/office/drawing/2014/main" id="{3641D107-75FD-BFD1-613A-5336271F345D}"/>
                </a:ext>
              </a:extLst>
            </p:cNvPr>
            <p:cNvSpPr txBox="1">
              <a:spLocks noChangeArrowheads="1"/>
            </p:cNvSpPr>
            <p:nvPr/>
          </p:nvSpPr>
          <p:spPr bwMode="auto">
            <a:xfrm>
              <a:off x="6015530" y="2915198"/>
              <a:ext cx="1657459" cy="307933"/>
            </a:xfrm>
            <a:prstGeom prst="rect">
              <a:avLst/>
            </a:prstGeom>
            <a:noFill/>
            <a:ln>
              <a:noFill/>
            </a:ln>
          </p:spPr>
          <p:txBody>
            <a:bodyPr wrap="none">
              <a:spAutoFit/>
            </a:bodyPr>
            <a:lstStyle/>
            <a:p>
              <a:pPr algn="r" rtl="1">
                <a:defRPr/>
              </a:pPr>
              <a:r>
                <a:rPr lang="en-US" sz="1400" b="1" dirty="0">
                  <a:effectLst>
                    <a:outerShdw blurRad="38100" dist="38100" dir="2700000" algn="tl">
                      <a:srgbClr val="000000">
                        <a:alpha val="0"/>
                      </a:srgbClr>
                    </a:outerShdw>
                  </a:effectLst>
                  <a:latin typeface="Arial" pitchFamily="34" charset="0"/>
                  <a:cs typeface="Arial" pitchFamily="34" charset="0"/>
                </a:rPr>
                <a:t>Fluoxetine (n=36)</a:t>
              </a:r>
              <a:endParaRPr lang="en-US" sz="1600" dirty="0">
                <a:effectLst>
                  <a:outerShdw blurRad="38100" dist="38100" dir="2700000" algn="tl">
                    <a:srgbClr val="000000">
                      <a:alpha val="0"/>
                    </a:srgbClr>
                  </a:outerShdw>
                </a:effectLst>
                <a:latin typeface="Arial" pitchFamily="34" charset="0"/>
                <a:cs typeface="Arial" pitchFamily="34" charset="0"/>
              </a:endParaRPr>
            </a:p>
          </p:txBody>
        </p:sp>
        <p:sp>
          <p:nvSpPr>
            <p:cNvPr id="94228" name="Freeform 15">
              <a:extLst>
                <a:ext uri="{FF2B5EF4-FFF2-40B4-BE49-F238E27FC236}">
                  <a16:creationId xmlns:a16="http://schemas.microsoft.com/office/drawing/2014/main" id="{946F98E5-CB28-E11D-DDCA-C96C7D276AE2}"/>
                </a:ext>
              </a:extLst>
            </p:cNvPr>
            <p:cNvSpPr>
              <a:spLocks/>
            </p:cNvSpPr>
            <p:nvPr/>
          </p:nvSpPr>
          <p:spPr bwMode="auto">
            <a:xfrm>
              <a:off x="1093955" y="1669181"/>
              <a:ext cx="5001239" cy="1631728"/>
            </a:xfrm>
            <a:custGeom>
              <a:avLst/>
              <a:gdLst>
                <a:gd name="T0" fmla="*/ 0 w 477"/>
                <a:gd name="T1" fmla="*/ 0 h 167"/>
                <a:gd name="T2" fmla="*/ 2147483646 w 477"/>
                <a:gd name="T3" fmla="*/ 2147483646 h 167"/>
                <a:gd name="T4" fmla="*/ 2147483646 w 477"/>
                <a:gd name="T5" fmla="*/ 2147483646 h 167"/>
                <a:gd name="T6" fmla="*/ 2147483646 w 477"/>
                <a:gd name="T7" fmla="*/ 2147483646 h 167"/>
                <a:gd name="T8" fmla="*/ 2147483646 w 477"/>
                <a:gd name="T9" fmla="*/ 2147483646 h 1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7" h="167">
                  <a:moveTo>
                    <a:pt x="0" y="0"/>
                  </a:moveTo>
                  <a:lnTo>
                    <a:pt x="119" y="87"/>
                  </a:lnTo>
                  <a:lnTo>
                    <a:pt x="239" y="133"/>
                  </a:lnTo>
                  <a:lnTo>
                    <a:pt x="358" y="167"/>
                  </a:lnTo>
                  <a:lnTo>
                    <a:pt x="477" y="144"/>
                  </a:lnTo>
                </a:path>
              </a:pathLst>
            </a:custGeom>
            <a:noFill/>
            <a:ln w="30163">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0" name="Group 59">
            <a:extLst>
              <a:ext uri="{FF2B5EF4-FFF2-40B4-BE49-F238E27FC236}">
                <a16:creationId xmlns:a16="http://schemas.microsoft.com/office/drawing/2014/main" id="{7412A2AA-D496-A96D-B907-E673C2C73DBB}"/>
              </a:ext>
            </a:extLst>
          </p:cNvPr>
          <p:cNvGrpSpPr>
            <a:grpSpLocks/>
          </p:cNvGrpSpPr>
          <p:nvPr/>
        </p:nvGrpSpPr>
        <p:grpSpPr bwMode="auto">
          <a:xfrm>
            <a:off x="2263775" y="1897994"/>
            <a:ext cx="6330950" cy="3119437"/>
            <a:chOff x="1093955" y="1669181"/>
            <a:chExt cx="6330418" cy="3117902"/>
          </a:xfrm>
        </p:grpSpPr>
        <p:sp>
          <p:nvSpPr>
            <p:cNvPr id="17" name="Text Box 6">
              <a:extLst>
                <a:ext uri="{FF2B5EF4-FFF2-40B4-BE49-F238E27FC236}">
                  <a16:creationId xmlns:a16="http://schemas.microsoft.com/office/drawing/2014/main" id="{690CE89E-12FD-F6C3-1BA7-2FEABA7A737C}"/>
                </a:ext>
              </a:extLst>
            </p:cNvPr>
            <p:cNvSpPr txBox="1">
              <a:spLocks noChangeArrowheads="1"/>
            </p:cNvSpPr>
            <p:nvPr/>
          </p:nvSpPr>
          <p:spPr bwMode="auto">
            <a:xfrm>
              <a:off x="5814783" y="4479260"/>
              <a:ext cx="1609590" cy="307823"/>
            </a:xfrm>
            <a:prstGeom prst="rect">
              <a:avLst/>
            </a:prstGeom>
            <a:noFill/>
            <a:ln>
              <a:noFill/>
            </a:ln>
          </p:spPr>
          <p:txBody>
            <a:bodyPr wrap="none">
              <a:spAutoFit/>
            </a:bodyPr>
            <a:lstStyle/>
            <a:p>
              <a:pPr algn="r" rtl="1">
                <a:defRPr/>
              </a:pPr>
              <a:r>
                <a:rPr lang="en-US" sz="1400" b="1" dirty="0">
                  <a:solidFill>
                    <a:srgbClr val="009999"/>
                  </a:solidFill>
                  <a:effectLst>
                    <a:outerShdw blurRad="38100" dist="38100" dir="2700000" algn="tl">
                      <a:srgbClr val="000000">
                        <a:alpha val="0"/>
                      </a:srgbClr>
                    </a:outerShdw>
                  </a:effectLst>
                  <a:latin typeface="Arial" pitchFamily="34" charset="0"/>
                  <a:cs typeface="Arial" pitchFamily="34" charset="0"/>
                </a:rPr>
                <a:t>Megestrol (n=74)</a:t>
              </a:r>
              <a:endParaRPr lang="en-US" sz="1600" dirty="0">
                <a:solidFill>
                  <a:prstClr val="white"/>
                </a:solidFill>
                <a:effectLst>
                  <a:outerShdw blurRad="38100" dist="38100" dir="2700000" algn="tl">
                    <a:srgbClr val="000000">
                      <a:alpha val="0"/>
                    </a:srgbClr>
                  </a:outerShdw>
                </a:effectLst>
                <a:latin typeface="Arial" pitchFamily="34" charset="0"/>
                <a:cs typeface="Arial" pitchFamily="34" charset="0"/>
              </a:endParaRPr>
            </a:p>
          </p:txBody>
        </p:sp>
        <p:sp>
          <p:nvSpPr>
            <p:cNvPr id="94226" name="Freeform 16">
              <a:extLst>
                <a:ext uri="{FF2B5EF4-FFF2-40B4-BE49-F238E27FC236}">
                  <a16:creationId xmlns:a16="http://schemas.microsoft.com/office/drawing/2014/main" id="{0DD07F7D-F8E5-369F-2651-A951E19B88F6}"/>
                </a:ext>
              </a:extLst>
            </p:cNvPr>
            <p:cNvSpPr>
              <a:spLocks/>
            </p:cNvSpPr>
            <p:nvPr/>
          </p:nvSpPr>
          <p:spPr bwMode="auto">
            <a:xfrm>
              <a:off x="1093955" y="1669181"/>
              <a:ext cx="5001239" cy="2825014"/>
            </a:xfrm>
            <a:custGeom>
              <a:avLst/>
              <a:gdLst>
                <a:gd name="T0" fmla="*/ 0 w 477"/>
                <a:gd name="T1" fmla="*/ 0 h 289"/>
                <a:gd name="T2" fmla="*/ 2147483646 w 477"/>
                <a:gd name="T3" fmla="*/ 2147483646 h 289"/>
                <a:gd name="T4" fmla="*/ 2147483646 w 477"/>
                <a:gd name="T5" fmla="*/ 2147483646 h 289"/>
                <a:gd name="T6" fmla="*/ 2147483646 w 477"/>
                <a:gd name="T7" fmla="*/ 2147483646 h 289"/>
                <a:gd name="T8" fmla="*/ 2147483646 w 477"/>
                <a:gd name="T9" fmla="*/ 2147483646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7" h="289">
                  <a:moveTo>
                    <a:pt x="0" y="0"/>
                  </a:moveTo>
                  <a:lnTo>
                    <a:pt x="119" y="23"/>
                  </a:lnTo>
                  <a:lnTo>
                    <a:pt x="239" y="186"/>
                  </a:lnTo>
                  <a:lnTo>
                    <a:pt x="358" y="255"/>
                  </a:lnTo>
                  <a:lnTo>
                    <a:pt x="477" y="289"/>
                  </a:lnTo>
                </a:path>
              </a:pathLst>
            </a:custGeom>
            <a:noFill/>
            <a:ln w="30163">
              <a:solidFill>
                <a:srgbClr val="0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4221" name="TextBox 88">
            <a:extLst>
              <a:ext uri="{FF2B5EF4-FFF2-40B4-BE49-F238E27FC236}">
                <a16:creationId xmlns:a16="http://schemas.microsoft.com/office/drawing/2014/main" id="{083D14E5-B6ED-F328-32A1-28884C0A492E}"/>
              </a:ext>
            </a:extLst>
          </p:cNvPr>
          <p:cNvSpPr txBox="1">
            <a:spLocks noChangeArrowheads="1"/>
          </p:cNvSpPr>
          <p:nvPr/>
        </p:nvSpPr>
        <p:spPr bwMode="auto">
          <a:xfrm>
            <a:off x="5576887" y="5957231"/>
            <a:ext cx="96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0" tIns="45672" rIns="91340" bIns="45672">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dirty="0">
                <a:latin typeface="Arial" panose="020B0604020202020204" pitchFamily="34" charset="0"/>
              </a:rPr>
              <a:t>Week</a:t>
            </a:r>
          </a:p>
        </p:txBody>
      </p:sp>
      <p:grpSp>
        <p:nvGrpSpPr>
          <p:cNvPr id="32" name="Group 31">
            <a:extLst>
              <a:ext uri="{FF2B5EF4-FFF2-40B4-BE49-F238E27FC236}">
                <a16:creationId xmlns:a16="http://schemas.microsoft.com/office/drawing/2014/main" id="{B0EEB330-5BD4-4C20-3BB8-E7EFFA30E5DF}"/>
              </a:ext>
            </a:extLst>
          </p:cNvPr>
          <p:cNvGrpSpPr>
            <a:grpSpLocks/>
          </p:cNvGrpSpPr>
          <p:nvPr/>
        </p:nvGrpSpPr>
        <p:grpSpPr bwMode="auto">
          <a:xfrm>
            <a:off x="2265362" y="1897993"/>
            <a:ext cx="7412038" cy="2921000"/>
            <a:chOff x="2044700" y="1012825"/>
            <a:chExt cx="6715125" cy="2870200"/>
          </a:xfrm>
        </p:grpSpPr>
        <p:sp>
          <p:nvSpPr>
            <p:cNvPr id="33" name="Freeform 6">
              <a:extLst>
                <a:ext uri="{FF2B5EF4-FFF2-40B4-BE49-F238E27FC236}">
                  <a16:creationId xmlns:a16="http://schemas.microsoft.com/office/drawing/2014/main" id="{BB5FCCCD-C3C3-5E0A-190A-2CBF73094910}"/>
                </a:ext>
              </a:extLst>
            </p:cNvPr>
            <p:cNvSpPr>
              <a:spLocks/>
            </p:cNvSpPr>
            <p:nvPr/>
          </p:nvSpPr>
          <p:spPr bwMode="auto">
            <a:xfrm>
              <a:off x="2044700" y="1012825"/>
              <a:ext cx="6715125" cy="2870200"/>
            </a:xfrm>
            <a:custGeom>
              <a:avLst/>
              <a:gdLst>
                <a:gd name="T0" fmla="*/ 0 w 4230"/>
                <a:gd name="T1" fmla="*/ 0 h 1808"/>
                <a:gd name="T2" fmla="*/ 2147483647 w 4230"/>
                <a:gd name="T3" fmla="*/ 2147483647 h 1808"/>
                <a:gd name="T4" fmla="*/ 2147483647 w 4230"/>
                <a:gd name="T5" fmla="*/ 2147483647 h 1808"/>
                <a:gd name="T6" fmla="*/ 2147483647 w 4230"/>
                <a:gd name="T7" fmla="*/ 2147483647 h 1808"/>
                <a:gd name="T8" fmla="*/ 2147483647 w 4230"/>
                <a:gd name="T9" fmla="*/ 2147483647 h 1808"/>
                <a:gd name="T10" fmla="*/ 2147483647 w 4230"/>
                <a:gd name="T11" fmla="*/ 2147483647 h 18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30" h="1808">
                  <a:moveTo>
                    <a:pt x="0" y="0"/>
                  </a:moveTo>
                  <a:lnTo>
                    <a:pt x="741" y="602"/>
                  </a:lnTo>
                  <a:lnTo>
                    <a:pt x="1412" y="1301"/>
                  </a:lnTo>
                  <a:lnTo>
                    <a:pt x="2107" y="1558"/>
                  </a:lnTo>
                  <a:lnTo>
                    <a:pt x="3476" y="1765"/>
                  </a:lnTo>
                  <a:lnTo>
                    <a:pt x="4230" y="1808"/>
                  </a:lnTo>
                </a:path>
              </a:pathLst>
            </a:custGeom>
            <a:ln>
              <a:solidFill>
                <a:schemeClr val="accent5">
                  <a:lumMod val="90000"/>
                </a:schemeClr>
              </a:solidFill>
              <a:headEnd/>
              <a:tailEnd/>
            </a:ln>
          </p:spPr>
          <p:style>
            <a:lnRef idx="3">
              <a:schemeClr val="accent1"/>
            </a:lnRef>
            <a:fillRef idx="0">
              <a:schemeClr val="accent1"/>
            </a:fillRef>
            <a:effectRef idx="2">
              <a:schemeClr val="accent1"/>
            </a:effectRef>
            <a:fontRef idx="minor">
              <a:schemeClr val="tx1"/>
            </a:fontRef>
          </p:style>
          <p:txBody>
            <a:bodyPr/>
            <a:lstStyle/>
            <a:p>
              <a:pPr>
                <a:defRPr/>
              </a:pPr>
              <a:endParaRPr lang="en-US"/>
            </a:p>
          </p:txBody>
        </p:sp>
        <p:sp>
          <p:nvSpPr>
            <p:cNvPr id="34" name="Rectangle 80">
              <a:extLst>
                <a:ext uri="{FF2B5EF4-FFF2-40B4-BE49-F238E27FC236}">
                  <a16:creationId xmlns:a16="http://schemas.microsoft.com/office/drawing/2014/main" id="{C8FD37BC-3A27-E5B9-F6A9-FFD85D791462}"/>
                </a:ext>
              </a:extLst>
            </p:cNvPr>
            <p:cNvSpPr>
              <a:spLocks noChangeArrowheads="1"/>
            </p:cNvSpPr>
            <p:nvPr/>
          </p:nvSpPr>
          <p:spPr bwMode="auto">
            <a:xfrm>
              <a:off x="5003152" y="3631882"/>
              <a:ext cx="890268" cy="212145"/>
            </a:xfrm>
            <a:prstGeom prst="rect">
              <a:avLst/>
            </a:prstGeom>
            <a:noFill/>
            <a:ln>
              <a:noFill/>
            </a:ln>
          </p:spPr>
          <p:txBody>
            <a:bodyPr wrap="none" lIns="0" tIns="0" rIns="0" bIns="0">
              <a:spAutoFit/>
            </a:bodyPr>
            <a:lstStyle/>
            <a:p>
              <a:pPr>
                <a:defRPr/>
              </a:pPr>
              <a:r>
                <a:rPr lang="en-US" altLang="en-US" sz="1400" b="1" dirty="0">
                  <a:solidFill>
                    <a:schemeClr val="accent5">
                      <a:lumMod val="90000"/>
                    </a:schemeClr>
                  </a:solidFill>
                  <a:latin typeface="Arial" charset="0"/>
                </a:rPr>
                <a:t>Oxybutynin</a:t>
              </a:r>
              <a:endParaRPr lang="en-US" altLang="en-US" sz="1400" dirty="0">
                <a:solidFill>
                  <a:schemeClr val="accent5">
                    <a:lumMod val="90000"/>
                  </a:schemeClr>
                </a:solidFill>
              </a:endParaRPr>
            </a:p>
          </p:txBody>
        </p:sp>
      </p:grpSp>
      <p:sp>
        <p:nvSpPr>
          <p:cNvPr id="4" name="Rectangle 3">
            <a:extLst>
              <a:ext uri="{FF2B5EF4-FFF2-40B4-BE49-F238E27FC236}">
                <a16:creationId xmlns:a16="http://schemas.microsoft.com/office/drawing/2014/main" id="{B04C2050-31A9-9CCE-04F9-8F2DA335C074}"/>
              </a:ext>
            </a:extLst>
          </p:cNvPr>
          <p:cNvSpPr/>
          <p:nvPr/>
        </p:nvSpPr>
        <p:spPr>
          <a:xfrm>
            <a:off x="1676400" y="76200"/>
            <a:ext cx="1219200" cy="228600"/>
          </a:xfrm>
          <a:prstGeom prst="rect">
            <a:avLst/>
          </a:prstGeom>
          <a:solidFill>
            <a:srgbClr val="751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left)">
                                      <p:cBhvr>
                                        <p:cTn id="12" dur="500"/>
                                        <p:tgtEl>
                                          <p:spTgt spid="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wipe(left)">
                                      <p:cBhvr>
                                        <p:cTn id="22" dur="500"/>
                                        <p:tgtEl>
                                          <p:spTgt spid="5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left)">
                                      <p:cBhvr>
                                        <p:cTn id="27" dur="500"/>
                                        <p:tgtEl>
                                          <p:spTgt spid="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left)">
                                      <p:cBhvr>
                                        <p:cTn id="32" dur="500"/>
                                        <p:tgtEl>
                                          <p:spTgt spid="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500"/>
                                        <p:tgtEl>
                                          <p:spTgt spid="5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left)">
                                      <p:cBhvr>
                                        <p:cTn id="42" dur="500"/>
                                        <p:tgtEl>
                                          <p:spTgt spid="5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wipe(left)">
                                      <p:cBhvr>
                                        <p:cTn id="47" dur="500"/>
                                        <p:tgtEl>
                                          <p:spTgt spid="5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55638"/>
            <a:ext cx="10515600" cy="792162"/>
          </a:xfrm>
        </p:spPr>
        <p:txBody>
          <a:bodyPr>
            <a:noAutofit/>
          </a:bodyPr>
          <a:lstStyle/>
          <a:p>
            <a:r>
              <a:rPr lang="en-US" sz="2800" dirty="0"/>
              <a:t>Efficacy And Safety Of </a:t>
            </a:r>
            <a:r>
              <a:rPr lang="en-US" sz="2800" dirty="0" err="1"/>
              <a:t>Flibanserin</a:t>
            </a:r>
            <a:r>
              <a:rPr lang="en-US" sz="2800" dirty="0"/>
              <a:t> For The Treatment Of Hypoactive Sexual Desire Disorder In Women:</a:t>
            </a:r>
            <a:br>
              <a:rPr lang="en-US" sz="2800" dirty="0"/>
            </a:br>
            <a:r>
              <a:rPr lang="en-US" sz="2800" dirty="0"/>
              <a:t>A Systematic Review And Meta-analysis</a:t>
            </a:r>
            <a:endParaRPr lang="en-US" sz="2800" dirty="0">
              <a:solidFill>
                <a:srgbClr val="FFFF00"/>
              </a:solidFill>
            </a:endParaRPr>
          </a:p>
        </p:txBody>
      </p:sp>
      <p:sp>
        <p:nvSpPr>
          <p:cNvPr id="3" name="Content Placeholder 2"/>
          <p:cNvSpPr>
            <a:spLocks noGrp="1"/>
          </p:cNvSpPr>
          <p:nvPr>
            <p:ph idx="1"/>
          </p:nvPr>
        </p:nvSpPr>
        <p:spPr>
          <a:xfrm>
            <a:off x="381000" y="1828800"/>
            <a:ext cx="10363200" cy="4114800"/>
          </a:xfrm>
        </p:spPr>
        <p:txBody>
          <a:bodyPr>
            <a:normAutofit fontScale="70000" lnSpcReduction="20000"/>
          </a:bodyPr>
          <a:lstStyle/>
          <a:p>
            <a:pPr marL="173736">
              <a:lnSpc>
                <a:spcPct val="120000"/>
              </a:lnSpc>
              <a:spcBef>
                <a:spcPts val="1200"/>
              </a:spcBef>
            </a:pPr>
            <a:r>
              <a:rPr lang="en-US" sz="2300" dirty="0">
                <a:latin typeface="Arial" panose="020B0604020202020204" pitchFamily="34" charset="0"/>
                <a:cs typeface="Arial" panose="020B0604020202020204" pitchFamily="34" charset="0"/>
              </a:rPr>
              <a:t>In August 2015, FDA approved </a:t>
            </a:r>
            <a:r>
              <a:rPr lang="en-US" sz="2300" dirty="0" err="1">
                <a:latin typeface="Arial" panose="020B0604020202020204" pitchFamily="34" charset="0"/>
                <a:cs typeface="Arial" panose="020B0604020202020204" pitchFamily="34" charset="0"/>
              </a:rPr>
              <a:t>flibanserin</a:t>
            </a:r>
            <a:r>
              <a:rPr lang="en-US" sz="2300" dirty="0">
                <a:latin typeface="Arial" panose="020B0604020202020204" pitchFamily="34" charset="0"/>
                <a:cs typeface="Arial" panose="020B0604020202020204" pitchFamily="34" charset="0"/>
              </a:rPr>
              <a:t> as a treatment for hypoactive sexual desire disorder (HSDD) in premenopausal women</a:t>
            </a:r>
          </a:p>
          <a:p>
            <a:pPr marL="173736">
              <a:lnSpc>
                <a:spcPct val="120000"/>
              </a:lnSpc>
              <a:spcBef>
                <a:spcPts val="1200"/>
              </a:spcBef>
            </a:pPr>
            <a:r>
              <a:rPr lang="en-US" sz="2300" dirty="0">
                <a:latin typeface="Arial" panose="020B0604020202020204" pitchFamily="34" charset="0"/>
                <a:cs typeface="Arial" panose="020B0604020202020204" pitchFamily="34" charset="0"/>
              </a:rPr>
              <a:t>Medical databases and trial registries were searched through 6/17/2015</a:t>
            </a:r>
          </a:p>
          <a:p>
            <a:pPr marL="173736">
              <a:lnSpc>
                <a:spcPct val="120000"/>
              </a:lnSpc>
              <a:spcBef>
                <a:spcPts val="1200"/>
              </a:spcBef>
            </a:pPr>
            <a:r>
              <a:rPr lang="en-US" sz="2300" dirty="0">
                <a:latin typeface="Arial" panose="020B0604020202020204" pitchFamily="34" charset="0"/>
                <a:cs typeface="Arial" panose="020B0604020202020204" pitchFamily="34" charset="0"/>
              </a:rPr>
              <a:t>Randomized clinical trials assessing </a:t>
            </a:r>
            <a:r>
              <a:rPr lang="en-US" sz="2300" dirty="0" err="1">
                <a:latin typeface="Arial" panose="020B0604020202020204" pitchFamily="34" charset="0"/>
                <a:cs typeface="Arial" panose="020B0604020202020204" pitchFamily="34" charset="0"/>
              </a:rPr>
              <a:t>flibanserin</a:t>
            </a:r>
            <a:r>
              <a:rPr lang="en-US" sz="2300" dirty="0">
                <a:latin typeface="Arial" panose="020B0604020202020204" pitchFamily="34" charset="0"/>
                <a:cs typeface="Arial" panose="020B0604020202020204" pitchFamily="34" charset="0"/>
              </a:rPr>
              <a:t> in premenopausal and postmenopausal women were eligible</a:t>
            </a:r>
          </a:p>
          <a:p>
            <a:pPr marL="173736">
              <a:lnSpc>
                <a:spcPct val="120000"/>
              </a:lnSpc>
              <a:spcBef>
                <a:spcPts val="1200"/>
              </a:spcBef>
            </a:pPr>
            <a:r>
              <a:rPr lang="en-US" sz="2300" dirty="0">
                <a:latin typeface="Arial" panose="020B0604020202020204" pitchFamily="34" charset="0"/>
                <a:cs typeface="Arial" panose="020B0604020202020204" pitchFamily="34" charset="0"/>
              </a:rPr>
              <a:t>Five published and 3 unpublished studies including 5914 women included</a:t>
            </a:r>
          </a:p>
          <a:p>
            <a:pPr marL="173736">
              <a:lnSpc>
                <a:spcPct val="120000"/>
              </a:lnSpc>
              <a:spcBef>
                <a:spcPts val="1200"/>
              </a:spcBef>
            </a:pPr>
            <a:r>
              <a:rPr lang="en-US" sz="2300" dirty="0">
                <a:latin typeface="Arial" panose="020B0604020202020204" pitchFamily="34" charset="0"/>
                <a:cs typeface="Arial" panose="020B0604020202020204" pitchFamily="34" charset="0"/>
              </a:rPr>
              <a:t>Risk ratio for study discontinuation due to AEs was 2.19 (95% CI, 1.50-3.20)</a:t>
            </a:r>
          </a:p>
          <a:p>
            <a:pPr marL="173736">
              <a:lnSpc>
                <a:spcPct val="120000"/>
              </a:lnSpc>
              <a:spcBef>
                <a:spcPts val="1200"/>
              </a:spcBef>
            </a:pPr>
            <a:r>
              <a:rPr lang="en-US" sz="2300" dirty="0">
                <a:latin typeface="Arial" panose="020B0604020202020204" pitchFamily="34" charset="0"/>
                <a:cs typeface="Arial" panose="020B0604020202020204" pitchFamily="34" charset="0"/>
              </a:rPr>
              <a:t>Risk ratios for:</a:t>
            </a:r>
          </a:p>
          <a:p>
            <a:pPr marL="516636" lvl="3">
              <a:lnSpc>
                <a:spcPct val="120000"/>
              </a:lnSpc>
              <a:spcBef>
                <a:spcPts val="1200"/>
              </a:spcBef>
            </a:pPr>
            <a:r>
              <a:rPr lang="en-US" sz="1950" dirty="0">
                <a:latin typeface="Arial" panose="020B0604020202020204" pitchFamily="34" charset="0"/>
                <a:cs typeface="Arial" panose="020B0604020202020204" pitchFamily="34" charset="0"/>
              </a:rPr>
              <a:t>Dizziness was 4.00 (95% CI, 2.56-6.27) in </a:t>
            </a:r>
            <a:r>
              <a:rPr lang="en-US" sz="1950" dirty="0" err="1">
                <a:latin typeface="Arial" panose="020B0604020202020204" pitchFamily="34" charset="0"/>
                <a:cs typeface="Arial" panose="020B0604020202020204" pitchFamily="34" charset="0"/>
              </a:rPr>
              <a:t>flibanserin</a:t>
            </a:r>
            <a:r>
              <a:rPr lang="en-US" sz="1950" dirty="0">
                <a:latin typeface="Arial" panose="020B0604020202020204" pitchFamily="34" charset="0"/>
                <a:cs typeface="Arial" panose="020B0604020202020204" pitchFamily="34" charset="0"/>
              </a:rPr>
              <a:t> vs placebo</a:t>
            </a:r>
          </a:p>
          <a:p>
            <a:pPr marL="516636" lvl="3">
              <a:lnSpc>
                <a:spcPct val="120000"/>
              </a:lnSpc>
              <a:spcBef>
                <a:spcPts val="1200"/>
              </a:spcBef>
            </a:pPr>
            <a:r>
              <a:rPr lang="en-US" sz="1950" dirty="0">
                <a:latin typeface="Arial" panose="020B0604020202020204" pitchFamily="34" charset="0"/>
                <a:cs typeface="Arial" panose="020B0604020202020204" pitchFamily="34" charset="0"/>
              </a:rPr>
              <a:t>Somnolence was 3.97 (95% CI, 3.01-5.24)</a:t>
            </a:r>
          </a:p>
          <a:p>
            <a:pPr marL="516636" lvl="3">
              <a:lnSpc>
                <a:spcPct val="120000"/>
              </a:lnSpc>
              <a:spcBef>
                <a:spcPts val="1200"/>
              </a:spcBef>
            </a:pPr>
            <a:r>
              <a:rPr lang="en-US" sz="1950" dirty="0">
                <a:latin typeface="Arial" panose="020B0604020202020204" pitchFamily="34" charset="0"/>
                <a:cs typeface="Arial" panose="020B0604020202020204" pitchFamily="34" charset="0"/>
              </a:rPr>
              <a:t>Nausea was 2.35 (95% CI, 1.85-2.98)</a:t>
            </a:r>
          </a:p>
          <a:p>
            <a:pPr marL="516636" lvl="3">
              <a:lnSpc>
                <a:spcPct val="120000"/>
              </a:lnSpc>
              <a:spcBef>
                <a:spcPts val="1200"/>
              </a:spcBef>
            </a:pPr>
            <a:r>
              <a:rPr lang="en-US" sz="1950" dirty="0">
                <a:latin typeface="Arial" panose="020B0604020202020204" pitchFamily="34" charset="0"/>
                <a:cs typeface="Arial" panose="020B0604020202020204" pitchFamily="34" charset="0"/>
              </a:rPr>
              <a:t>Fatigue was 1.64 (95% CI, 1.27-2.13) </a:t>
            </a:r>
          </a:p>
        </p:txBody>
      </p:sp>
      <p:sp>
        <p:nvSpPr>
          <p:cNvPr id="4" name="TextBox 3">
            <a:extLst>
              <a:ext uri="{FF2B5EF4-FFF2-40B4-BE49-F238E27FC236}">
                <a16:creationId xmlns:a16="http://schemas.microsoft.com/office/drawing/2014/main" id="{F4157ECF-2E9B-C938-4434-EEA26964B0E4}"/>
              </a:ext>
            </a:extLst>
          </p:cNvPr>
          <p:cNvSpPr txBox="1"/>
          <p:nvPr/>
        </p:nvSpPr>
        <p:spPr>
          <a:xfrm>
            <a:off x="228600" y="6276201"/>
            <a:ext cx="4361873"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Saadat et al. </a:t>
            </a:r>
            <a:r>
              <a:rPr lang="nl-NL" sz="1200" dirty="0">
                <a:latin typeface="Arial" panose="020B0604020202020204" pitchFamily="34" charset="0"/>
                <a:cs typeface="Arial" panose="020B0604020202020204" pitchFamily="34" charset="0"/>
              </a:rPr>
              <a:t>Curr Drug Metab. 2017;18(1):78-85. </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534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981200" y="304800"/>
            <a:ext cx="8229600" cy="685800"/>
          </a:xfrm>
        </p:spPr>
        <p:txBody>
          <a:bodyPr>
            <a:normAutofit/>
          </a:bodyPr>
          <a:lstStyle/>
          <a:p>
            <a:r>
              <a:rPr lang="en-US" sz="2800" dirty="0">
                <a:effectLst/>
              </a:rPr>
              <a:t>Meta Analysis Pooled Results</a:t>
            </a:r>
          </a:p>
        </p:txBody>
      </p:sp>
      <p:sp>
        <p:nvSpPr>
          <p:cNvPr id="3" name="Content Placeholder 2"/>
          <p:cNvSpPr>
            <a:spLocks noGrp="1"/>
          </p:cNvSpPr>
          <p:nvPr>
            <p:ph sz="half" idx="1"/>
          </p:nvPr>
        </p:nvSpPr>
        <p:spPr/>
        <p:txBody>
          <a:bodyPr/>
          <a:lstStyle/>
          <a:p>
            <a:pPr marL="0" indent="0">
              <a:buNone/>
            </a:pPr>
            <a:endParaRPr lang="en-US" sz="2400" dirty="0"/>
          </a:p>
          <a:p>
            <a:pPr marL="0" indent="0">
              <a:buNone/>
            </a:pPr>
            <a:endParaRPr lang="en-US" sz="2400" dirty="0"/>
          </a:p>
        </p:txBody>
      </p:sp>
      <p:sp>
        <p:nvSpPr>
          <p:cNvPr id="10" name="Rectangle 9"/>
          <p:cNvSpPr/>
          <p:nvPr/>
        </p:nvSpPr>
        <p:spPr>
          <a:xfrm>
            <a:off x="1371600" y="965537"/>
            <a:ext cx="8991600" cy="923330"/>
          </a:xfrm>
          <a:prstGeom prst="rect">
            <a:avLst/>
          </a:prstGeom>
        </p:spPr>
        <p:txBody>
          <a:bodyPr wrap="square">
            <a:spAutoFit/>
          </a:bodyPr>
          <a:lstStyle/>
          <a:p>
            <a:pPr marL="173736" indent="-173736" algn="ctr">
              <a:spcBef>
                <a:spcPts val="1200"/>
              </a:spcBef>
            </a:pPr>
            <a:r>
              <a:rPr lang="en-US" sz="1800" dirty="0">
                <a:latin typeface="Arial" panose="020B0604020202020204" pitchFamily="34" charset="0"/>
                <a:cs typeface="Arial" panose="020B0604020202020204" pitchFamily="34" charset="0"/>
              </a:rPr>
              <a:t>Pooled mean differences for change from baseline were </a:t>
            </a:r>
            <a:r>
              <a:rPr lang="en-US" sz="1800" b="1" dirty="0">
                <a:latin typeface="Arial" panose="020B0604020202020204" pitchFamily="34" charset="0"/>
                <a:cs typeface="Arial" panose="020B0604020202020204" pitchFamily="34" charset="0"/>
              </a:rPr>
              <a:t>0.49 (95% CI, 0.32-0.67)</a:t>
            </a:r>
            <a:r>
              <a:rPr lang="en-US" sz="1800" b="1" dirty="0">
                <a:solidFill>
                  <a:srgbClr val="FFFF00"/>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between </a:t>
            </a:r>
            <a:r>
              <a:rPr lang="en-US" sz="1800" dirty="0" err="1">
                <a:latin typeface="Arial" panose="020B0604020202020204" pitchFamily="34" charset="0"/>
                <a:cs typeface="Arial" panose="020B0604020202020204" pitchFamily="34" charset="0"/>
              </a:rPr>
              <a:t>flibanserin</a:t>
            </a:r>
            <a:r>
              <a:rPr lang="en-US" sz="1800" dirty="0">
                <a:latin typeface="Arial" panose="020B0604020202020204" pitchFamily="34" charset="0"/>
                <a:cs typeface="Arial" panose="020B0604020202020204" pitchFamily="34" charset="0"/>
              </a:rPr>
              <a:t> and placebo, 1.63 (95% CI, 0.45-2.82) for </a:t>
            </a:r>
            <a:r>
              <a:rPr lang="en-US" sz="1800" dirty="0" err="1">
                <a:latin typeface="Arial" panose="020B0604020202020204" pitchFamily="34" charset="0"/>
                <a:cs typeface="Arial" panose="020B0604020202020204" pitchFamily="34" charset="0"/>
              </a:rPr>
              <a:t>eDiary</a:t>
            </a:r>
            <a:r>
              <a:rPr lang="en-US" sz="1800" dirty="0">
                <a:latin typeface="Arial" panose="020B0604020202020204" pitchFamily="34" charset="0"/>
                <a:cs typeface="Arial" panose="020B0604020202020204" pitchFamily="34" charset="0"/>
              </a:rPr>
              <a:t> desire, and </a:t>
            </a:r>
            <a:r>
              <a:rPr lang="en-US" sz="1800" b="1" dirty="0">
                <a:latin typeface="Arial" panose="020B0604020202020204" pitchFamily="34" charset="0"/>
                <a:cs typeface="Arial" panose="020B0604020202020204" pitchFamily="34" charset="0"/>
              </a:rPr>
              <a:t>0.27 (95% CI, 0.17-0.38)</a:t>
            </a:r>
            <a:r>
              <a:rPr lang="en-US" sz="1800" b="1" dirty="0">
                <a:solidFill>
                  <a:srgbClr val="FFFF00"/>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for FSFI desire.</a:t>
            </a:r>
          </a:p>
        </p:txBody>
      </p:sp>
      <p:pic>
        <p:nvPicPr>
          <p:cNvPr id="921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524000" y="1853864"/>
            <a:ext cx="9144000" cy="245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4305300"/>
            <a:ext cx="9143999"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5914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1E8F-5518-7931-2499-2D0924B85313}"/>
              </a:ext>
            </a:extLst>
          </p:cNvPr>
          <p:cNvSpPr>
            <a:spLocks noGrp="1"/>
          </p:cNvSpPr>
          <p:nvPr>
            <p:ph type="title"/>
          </p:nvPr>
        </p:nvSpPr>
        <p:spPr/>
        <p:txBody>
          <a:bodyPr>
            <a:noAutofit/>
          </a:bodyPr>
          <a:lstStyle/>
          <a:p>
            <a:r>
              <a:rPr lang="en-US" sz="2800" b="1" i="0" dirty="0">
                <a:solidFill>
                  <a:srgbClr val="0B0B0B"/>
                </a:solidFill>
                <a:effectLst/>
              </a:rPr>
              <a:t>Effect Of </a:t>
            </a:r>
            <a:r>
              <a:rPr lang="en-US" sz="2800" b="1" i="0" dirty="0" err="1">
                <a:solidFill>
                  <a:srgbClr val="0B0B0B"/>
                </a:solidFill>
                <a:effectLst/>
              </a:rPr>
              <a:t>Flibanserin</a:t>
            </a:r>
            <a:r>
              <a:rPr lang="en-US" sz="2800" b="1" i="0" dirty="0">
                <a:solidFill>
                  <a:srgbClr val="0B0B0B"/>
                </a:solidFill>
                <a:effectLst/>
              </a:rPr>
              <a:t> On Libido In Women With Breast Cancer On Adjuvant Endocrine Therapy</a:t>
            </a:r>
            <a:br>
              <a:rPr lang="en-US" sz="2800" b="1" i="0" dirty="0">
                <a:solidFill>
                  <a:srgbClr val="0B0B0B"/>
                </a:solidFill>
                <a:effectLst/>
              </a:rPr>
            </a:br>
            <a:endParaRPr lang="en-US" sz="2800" dirty="0"/>
          </a:p>
        </p:txBody>
      </p:sp>
      <p:sp>
        <p:nvSpPr>
          <p:cNvPr id="5" name="Content Placeholder 4">
            <a:extLst>
              <a:ext uri="{FF2B5EF4-FFF2-40B4-BE49-F238E27FC236}">
                <a16:creationId xmlns:a16="http://schemas.microsoft.com/office/drawing/2014/main" id="{4AC54035-E0D2-A823-7E9D-947E5651F454}"/>
              </a:ext>
            </a:extLst>
          </p:cNvPr>
          <p:cNvSpPr>
            <a:spLocks noGrp="1"/>
          </p:cNvSpPr>
          <p:nvPr>
            <p:ph sz="half" idx="1"/>
          </p:nvPr>
        </p:nvSpPr>
        <p:spPr>
          <a:xfrm>
            <a:off x="253500" y="1600200"/>
            <a:ext cx="5181600" cy="4351338"/>
          </a:xfrm>
        </p:spPr>
        <p:txBody>
          <a:bodyPr>
            <a:normAutofit fontScale="85000" lnSpcReduction="10000"/>
          </a:bodyPr>
          <a:lstStyle/>
          <a:p>
            <a:pPr>
              <a:lnSpc>
                <a:spcPct val="110000"/>
              </a:lnSpc>
              <a:spcBef>
                <a:spcPts val="1200"/>
              </a:spcBef>
              <a:buClr>
                <a:srgbClr val="7A0000"/>
              </a:buClr>
            </a:pPr>
            <a:r>
              <a:rPr lang="en-US" b="0" i="0" dirty="0">
                <a:solidFill>
                  <a:srgbClr val="333333"/>
                </a:solidFill>
                <a:effectLst/>
                <a:latin typeface="Arial" panose="020B0604020202020204" pitchFamily="34" charset="0"/>
                <a:cs typeface="Arial" panose="020B0604020202020204" pitchFamily="34" charset="0"/>
              </a:rPr>
              <a:t>37 women (mean age of 49) with stage 0-III ER+ breast cancer on endocrine therapy for at least </a:t>
            </a:r>
            <a:r>
              <a:rPr lang="en-US" dirty="0">
                <a:solidFill>
                  <a:srgbClr val="333333"/>
                </a:solidFill>
                <a:latin typeface="Arial" panose="020B0604020202020204" pitchFamily="34" charset="0"/>
                <a:cs typeface="Arial" panose="020B0604020202020204" pitchFamily="34" charset="0"/>
              </a:rPr>
              <a:t>3 </a:t>
            </a:r>
            <a:r>
              <a:rPr lang="en-US" dirty="0" err="1">
                <a:solidFill>
                  <a:srgbClr val="333333"/>
                </a:solidFill>
                <a:latin typeface="Arial" panose="020B0604020202020204" pitchFamily="34" charset="0"/>
                <a:cs typeface="Arial" panose="020B0604020202020204" pitchFamily="34" charset="0"/>
              </a:rPr>
              <a:t>mo</a:t>
            </a:r>
            <a:r>
              <a:rPr lang="en-US" dirty="0">
                <a:solidFill>
                  <a:srgbClr val="333333"/>
                </a:solidFill>
                <a:latin typeface="Arial" panose="020B0604020202020204" pitchFamily="34" charset="0"/>
                <a:cs typeface="Arial" panose="020B0604020202020204" pitchFamily="34" charset="0"/>
              </a:rPr>
              <a:t> took </a:t>
            </a:r>
            <a:r>
              <a:rPr lang="en-US" dirty="0" err="1">
                <a:solidFill>
                  <a:srgbClr val="333333"/>
                </a:solidFill>
                <a:latin typeface="Arial" panose="020B0604020202020204" pitchFamily="34" charset="0"/>
                <a:cs typeface="Arial" panose="020B0604020202020204" pitchFamily="34" charset="0"/>
              </a:rPr>
              <a:t>flibanserin</a:t>
            </a:r>
            <a:r>
              <a:rPr lang="en-US" dirty="0">
                <a:solidFill>
                  <a:srgbClr val="333333"/>
                </a:solidFill>
                <a:latin typeface="Arial" panose="020B0604020202020204" pitchFamily="34" charset="0"/>
                <a:cs typeface="Arial" panose="020B0604020202020204" pitchFamily="34" charset="0"/>
              </a:rPr>
              <a:t> 100 mg </a:t>
            </a:r>
            <a:r>
              <a:rPr lang="en-US" dirty="0" err="1">
                <a:solidFill>
                  <a:srgbClr val="333333"/>
                </a:solidFill>
                <a:latin typeface="Arial" panose="020B0604020202020204" pitchFamily="34" charset="0"/>
                <a:cs typeface="Arial" panose="020B0604020202020204" pitchFamily="34" charset="0"/>
              </a:rPr>
              <a:t>qhs</a:t>
            </a:r>
            <a:r>
              <a:rPr lang="en-US" dirty="0">
                <a:solidFill>
                  <a:srgbClr val="333333"/>
                </a:solidFill>
                <a:latin typeface="Arial" panose="020B0604020202020204" pitchFamily="34" charset="0"/>
                <a:cs typeface="Arial" panose="020B0604020202020204" pitchFamily="34" charset="0"/>
              </a:rPr>
              <a:t> for 24 </a:t>
            </a:r>
            <a:r>
              <a:rPr lang="en-US" dirty="0" err="1">
                <a:solidFill>
                  <a:srgbClr val="333333"/>
                </a:solidFill>
                <a:latin typeface="Arial" panose="020B0604020202020204" pitchFamily="34" charset="0"/>
                <a:cs typeface="Arial" panose="020B0604020202020204" pitchFamily="34" charset="0"/>
              </a:rPr>
              <a:t>wks</a:t>
            </a:r>
            <a:r>
              <a:rPr lang="en-US" dirty="0">
                <a:solidFill>
                  <a:srgbClr val="333333"/>
                </a:solidFill>
                <a:latin typeface="Arial" panose="020B0604020202020204" pitchFamily="34" charset="0"/>
                <a:cs typeface="Arial" panose="020B0604020202020204" pitchFamily="34" charset="0"/>
              </a:rPr>
              <a:t> and were followed for 52 </a:t>
            </a:r>
            <a:r>
              <a:rPr lang="en-US" dirty="0" err="1">
                <a:solidFill>
                  <a:srgbClr val="333333"/>
                </a:solidFill>
                <a:latin typeface="Arial" panose="020B0604020202020204" pitchFamily="34" charset="0"/>
                <a:cs typeface="Arial" panose="020B0604020202020204" pitchFamily="34" charset="0"/>
              </a:rPr>
              <a:t>wks</a:t>
            </a:r>
            <a:endParaRPr lang="en-US" dirty="0">
              <a:solidFill>
                <a:srgbClr val="333333"/>
              </a:solidFill>
              <a:latin typeface="Arial" panose="020B0604020202020204" pitchFamily="34" charset="0"/>
              <a:cs typeface="Arial" panose="020B0604020202020204" pitchFamily="34" charset="0"/>
            </a:endParaRPr>
          </a:p>
          <a:p>
            <a:pPr>
              <a:lnSpc>
                <a:spcPct val="110000"/>
              </a:lnSpc>
              <a:spcBef>
                <a:spcPts val="1200"/>
              </a:spcBef>
              <a:buClr>
                <a:srgbClr val="7A0000"/>
              </a:buClr>
            </a:pPr>
            <a:r>
              <a:rPr lang="en-US" b="0" i="0" dirty="0">
                <a:solidFill>
                  <a:srgbClr val="333333"/>
                </a:solidFill>
                <a:effectLst/>
                <a:latin typeface="Arial" panose="020B0604020202020204" pitchFamily="34" charset="0"/>
                <a:cs typeface="Arial" panose="020B0604020202020204" pitchFamily="34" charset="0"/>
              </a:rPr>
              <a:t>Pts met criteria for the diagnosis of HSDD </a:t>
            </a:r>
            <a:r>
              <a:rPr lang="en-US" dirty="0">
                <a:solidFill>
                  <a:srgbClr val="333333"/>
                </a:solidFill>
                <a:latin typeface="Arial" panose="020B0604020202020204" pitchFamily="34" charset="0"/>
                <a:cs typeface="Arial" panose="020B0604020202020204" pitchFamily="34" charset="0"/>
              </a:rPr>
              <a:t>by DSM-IV and other guidelines</a:t>
            </a:r>
          </a:p>
          <a:p>
            <a:pPr>
              <a:lnSpc>
                <a:spcPct val="110000"/>
              </a:lnSpc>
              <a:spcBef>
                <a:spcPts val="1200"/>
              </a:spcBef>
              <a:buClr>
                <a:srgbClr val="7A0000"/>
              </a:buClr>
            </a:pPr>
            <a:r>
              <a:rPr lang="en-US" b="0" i="0" dirty="0">
                <a:solidFill>
                  <a:srgbClr val="333333"/>
                </a:solidFill>
                <a:effectLst/>
                <a:latin typeface="Arial" panose="020B0604020202020204" pitchFamily="34" charset="0"/>
                <a:cs typeface="Arial" panose="020B0604020202020204" pitchFamily="34" charset="0"/>
              </a:rPr>
              <a:t>Medical exams and questionnaires at baseline, weeks 4, 8, 16, 24 and 52</a:t>
            </a:r>
          </a:p>
          <a:p>
            <a:pPr>
              <a:lnSpc>
                <a:spcPct val="110000"/>
              </a:lnSpc>
              <a:spcBef>
                <a:spcPts val="1200"/>
              </a:spcBef>
              <a:buClr>
                <a:srgbClr val="7A0000"/>
              </a:buClr>
            </a:pPr>
            <a:r>
              <a:rPr lang="en-US" b="0" i="0" dirty="0">
                <a:solidFill>
                  <a:srgbClr val="333333"/>
                </a:solidFill>
                <a:effectLst/>
                <a:latin typeface="Arial" panose="020B0604020202020204" pitchFamily="34" charset="0"/>
                <a:cs typeface="Arial" panose="020B0604020202020204" pitchFamily="34" charset="0"/>
              </a:rPr>
              <a:t>Feasibility and efficacy of </a:t>
            </a:r>
            <a:r>
              <a:rPr lang="en-US" b="0" i="0" dirty="0" err="1">
                <a:solidFill>
                  <a:srgbClr val="333333"/>
                </a:solidFill>
                <a:effectLst/>
                <a:latin typeface="Arial" panose="020B0604020202020204" pitchFamily="34" charset="0"/>
                <a:cs typeface="Arial" panose="020B0604020202020204" pitchFamily="34" charset="0"/>
              </a:rPr>
              <a:t>flibanserin</a:t>
            </a:r>
            <a:r>
              <a:rPr lang="en-US" b="0" i="0" dirty="0">
                <a:solidFill>
                  <a:srgbClr val="333333"/>
                </a:solidFill>
                <a:effectLst/>
                <a:latin typeface="Arial" panose="020B0604020202020204" pitchFamily="34" charset="0"/>
                <a:cs typeface="Arial" panose="020B0604020202020204" pitchFamily="34" charset="0"/>
              </a:rPr>
              <a:t> was </a:t>
            </a:r>
            <a:r>
              <a:rPr lang="en-US" dirty="0">
                <a:solidFill>
                  <a:srgbClr val="333333"/>
                </a:solidFill>
                <a:latin typeface="Arial" panose="020B0604020202020204" pitchFamily="34" charset="0"/>
                <a:cs typeface="Arial" panose="020B0604020202020204" pitchFamily="34" charset="0"/>
              </a:rPr>
              <a:t>measured by: </a:t>
            </a:r>
            <a:r>
              <a:rPr lang="en-US" b="0" i="0" dirty="0">
                <a:solidFill>
                  <a:srgbClr val="333333"/>
                </a:solidFill>
                <a:effectLst/>
                <a:latin typeface="Arial" panose="020B0604020202020204" pitchFamily="34" charset="0"/>
                <a:cs typeface="Arial" panose="020B0604020202020204" pitchFamily="34" charset="0"/>
              </a:rPr>
              <a:t>Female Sexual Function Index (FSFI), Pittsburg Sleep Quality Index (PSQI), PROMIS, and EQ5D.</a:t>
            </a:r>
          </a:p>
          <a:p>
            <a:pPr>
              <a:lnSpc>
                <a:spcPct val="110000"/>
              </a:lnSpc>
              <a:spcBef>
                <a:spcPts val="1200"/>
              </a:spcBef>
              <a:buClr>
                <a:srgbClr val="7A0000"/>
              </a:buClr>
            </a:pPr>
            <a:endParaRPr lang="en-US" dirty="0">
              <a:solidFill>
                <a:srgbClr val="333333"/>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B0E6C94-34F5-C0F8-70E1-404AC6438423}"/>
              </a:ext>
            </a:extLst>
          </p:cNvPr>
          <p:cNvSpPr>
            <a:spLocks noGrp="1"/>
          </p:cNvSpPr>
          <p:nvPr>
            <p:ph sz="half" idx="2"/>
          </p:nvPr>
        </p:nvSpPr>
        <p:spPr>
          <a:xfrm>
            <a:off x="6172200" y="1628926"/>
            <a:ext cx="5181600" cy="4351338"/>
          </a:xfrm>
        </p:spPr>
        <p:txBody>
          <a:bodyPr>
            <a:normAutofit fontScale="85000" lnSpcReduction="10000"/>
          </a:bodyPr>
          <a:lstStyle/>
          <a:p>
            <a:pPr>
              <a:lnSpc>
                <a:spcPct val="120000"/>
              </a:lnSpc>
              <a:spcBef>
                <a:spcPts val="1200"/>
              </a:spcBef>
            </a:pPr>
            <a:r>
              <a:rPr lang="en-US" dirty="0">
                <a:solidFill>
                  <a:srgbClr val="333333"/>
                </a:solidFill>
                <a:highlight>
                  <a:srgbClr val="FFFF00"/>
                </a:highlight>
                <a:latin typeface="Arial" panose="020B0604020202020204" pitchFamily="34" charset="0"/>
                <a:cs typeface="Arial" panose="020B0604020202020204" pitchFamily="34" charset="0"/>
              </a:rPr>
              <a:t>S</a:t>
            </a:r>
            <a:r>
              <a:rPr lang="en-US" b="0" i="0" dirty="0">
                <a:solidFill>
                  <a:srgbClr val="333333"/>
                </a:solidFill>
                <a:effectLst/>
                <a:highlight>
                  <a:srgbClr val="FFFF00"/>
                </a:highlight>
                <a:latin typeface="Arial" panose="020B0604020202020204" pitchFamily="34" charset="0"/>
                <a:cs typeface="Arial" panose="020B0604020202020204" pitchFamily="34" charset="0"/>
              </a:rPr>
              <a:t>tatistically significant improvement in desire, arousal, lubrication, orgasm, satisfaction, and pain were seen as measured by the FSFI while on </a:t>
            </a:r>
            <a:r>
              <a:rPr lang="en-US" dirty="0" err="1">
                <a:solidFill>
                  <a:srgbClr val="333333"/>
                </a:solidFill>
                <a:highlight>
                  <a:srgbClr val="FFFF00"/>
                </a:highlight>
                <a:latin typeface="Arial" panose="020B0604020202020204" pitchFamily="34" charset="0"/>
                <a:cs typeface="Arial" panose="020B0604020202020204" pitchFamily="34" charset="0"/>
              </a:rPr>
              <a:t>f</a:t>
            </a:r>
            <a:r>
              <a:rPr lang="en-US" b="0" i="0" dirty="0" err="1">
                <a:solidFill>
                  <a:srgbClr val="333333"/>
                </a:solidFill>
                <a:effectLst/>
                <a:highlight>
                  <a:srgbClr val="FFFF00"/>
                </a:highlight>
                <a:latin typeface="Arial" panose="020B0604020202020204" pitchFamily="34" charset="0"/>
                <a:cs typeface="Arial" panose="020B0604020202020204" pitchFamily="34" charset="0"/>
              </a:rPr>
              <a:t>libanserin</a:t>
            </a:r>
            <a:r>
              <a:rPr lang="en-US" b="0" i="0" dirty="0">
                <a:solidFill>
                  <a:srgbClr val="333333"/>
                </a:solidFill>
                <a:effectLst/>
                <a:highlight>
                  <a:srgbClr val="FFFF00"/>
                </a:highlight>
                <a:latin typeface="Arial" panose="020B0604020202020204" pitchFamily="34" charset="0"/>
                <a:cs typeface="Arial" panose="020B0604020202020204" pitchFamily="34" charset="0"/>
              </a:rPr>
              <a:t>, which declined after discontinuing the medication</a:t>
            </a:r>
          </a:p>
          <a:p>
            <a:pPr>
              <a:lnSpc>
                <a:spcPct val="120000"/>
              </a:lnSpc>
              <a:spcBef>
                <a:spcPts val="1200"/>
              </a:spcBef>
            </a:pPr>
            <a:r>
              <a:rPr lang="en-US" b="0" i="0" dirty="0">
                <a:solidFill>
                  <a:srgbClr val="333333"/>
                </a:solidFill>
                <a:effectLst/>
                <a:latin typeface="Arial" panose="020B0604020202020204" pitchFamily="34" charset="0"/>
                <a:cs typeface="Arial" panose="020B0604020202020204" pitchFamily="34" charset="0"/>
              </a:rPr>
              <a:t>Patients reported less pain and distress with sexual intercourse throughout the study and an increased number of sexually satisfying events</a:t>
            </a:r>
          </a:p>
          <a:p>
            <a:pPr>
              <a:lnSpc>
                <a:spcPct val="120000"/>
              </a:lnSpc>
              <a:spcBef>
                <a:spcPts val="1200"/>
              </a:spcBef>
            </a:pPr>
            <a:r>
              <a:rPr lang="en-US" b="0" i="0" dirty="0">
                <a:solidFill>
                  <a:srgbClr val="333333"/>
                </a:solidFill>
                <a:effectLst/>
                <a:latin typeface="Arial" panose="020B0604020202020204" pitchFamily="34" charset="0"/>
                <a:cs typeface="Arial" panose="020B0604020202020204" pitchFamily="34" charset="0"/>
              </a:rPr>
              <a:t>At baseline, average score for overall state of health was 78/100. At 24 weeks, average score increased to 93 and declined to 82 at week 52 (after medication was discontinued)</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89567B4-B832-0770-4AC6-7FC8B024F7FE}"/>
              </a:ext>
            </a:extLst>
          </p:cNvPr>
          <p:cNvSpPr txBox="1"/>
          <p:nvPr/>
        </p:nvSpPr>
        <p:spPr>
          <a:xfrm>
            <a:off x="8686800" y="6488668"/>
            <a:ext cx="31242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Goldfarb S et al. ASCO 2023</a:t>
            </a:r>
          </a:p>
        </p:txBody>
      </p:sp>
      <p:sp>
        <p:nvSpPr>
          <p:cNvPr id="4" name="TextBox 3">
            <a:extLst>
              <a:ext uri="{FF2B5EF4-FFF2-40B4-BE49-F238E27FC236}">
                <a16:creationId xmlns:a16="http://schemas.microsoft.com/office/drawing/2014/main" id="{E3E69C53-297E-33F2-C6E8-0513C3B24F3B}"/>
              </a:ext>
            </a:extLst>
          </p:cNvPr>
          <p:cNvSpPr txBox="1"/>
          <p:nvPr/>
        </p:nvSpPr>
        <p:spPr>
          <a:xfrm>
            <a:off x="1524000" y="5877580"/>
            <a:ext cx="9653605" cy="523220"/>
          </a:xfrm>
          <a:prstGeom prst="rect">
            <a:avLst/>
          </a:prstGeom>
          <a:noFill/>
        </p:spPr>
        <p:txBody>
          <a:bodyPr wrap="none" rtlCol="0">
            <a:spAutoFit/>
          </a:bodyPr>
          <a:lstStyle/>
          <a:p>
            <a:r>
              <a:rPr lang="en-US" sz="2800" b="1" i="0" dirty="0">
                <a:solidFill>
                  <a:srgbClr val="C00000"/>
                </a:solidFill>
                <a:effectLst/>
                <a:latin typeface="Arial" panose="020B0604020202020204" pitchFamily="34" charset="0"/>
                <a:cs typeface="Arial" panose="020B0604020202020204" pitchFamily="34" charset="0"/>
              </a:rPr>
              <a:t>Larger randomized placebo-controlled study is </a:t>
            </a:r>
            <a:r>
              <a:rPr lang="en-US" sz="2800" b="1" dirty="0">
                <a:solidFill>
                  <a:srgbClr val="C00000"/>
                </a:solidFill>
                <a:latin typeface="Arial" panose="020B0604020202020204" pitchFamily="34" charset="0"/>
                <a:cs typeface="Arial" panose="020B0604020202020204" pitchFamily="34" charset="0"/>
              </a:rPr>
              <a:t>needed</a:t>
            </a:r>
            <a:r>
              <a:rPr lang="en-US" sz="2800" b="1" i="0" dirty="0">
                <a:solidFill>
                  <a:srgbClr val="C00000"/>
                </a:solidFill>
                <a:effectLst/>
                <a:latin typeface="Arial" panose="020B0604020202020204" pitchFamily="34" charset="0"/>
                <a:cs typeface="Arial" panose="020B0604020202020204" pitchFamily="34" charset="0"/>
              </a:rPr>
              <a:t> </a:t>
            </a:r>
            <a:endParaRPr lang="en-US" sz="2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2315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FE9D5-0B48-D080-5282-CE01714E959D}"/>
              </a:ext>
            </a:extLst>
          </p:cNvPr>
          <p:cNvSpPr>
            <a:spLocks noGrp="1"/>
          </p:cNvSpPr>
          <p:nvPr>
            <p:ph type="title"/>
          </p:nvPr>
        </p:nvSpPr>
        <p:spPr>
          <a:xfrm>
            <a:off x="228600" y="609600"/>
            <a:ext cx="11125200" cy="752475"/>
          </a:xfrm>
        </p:spPr>
        <p:txBody>
          <a:bodyPr>
            <a:normAutofit fontScale="90000"/>
          </a:bodyPr>
          <a:lstStyle/>
          <a:p>
            <a:pPr>
              <a:defRPr/>
            </a:pPr>
            <a:r>
              <a:rPr lang="en-US" sz="3600" dirty="0"/>
              <a:t>Vaginal Laser Therapy - September 2021-23: </a:t>
            </a:r>
            <a:br>
              <a:rPr lang="en-US" sz="3600" dirty="0"/>
            </a:br>
            <a:r>
              <a:rPr lang="en-US" sz="3600" dirty="0" err="1"/>
              <a:t>Pubmed</a:t>
            </a:r>
            <a:r>
              <a:rPr lang="en-US" sz="3600" dirty="0"/>
              <a:t> Search</a:t>
            </a:r>
          </a:p>
        </p:txBody>
      </p:sp>
      <p:pic>
        <p:nvPicPr>
          <p:cNvPr id="123907" name="Picture 3">
            <a:extLst>
              <a:ext uri="{FF2B5EF4-FFF2-40B4-BE49-F238E27FC236}">
                <a16:creationId xmlns:a16="http://schemas.microsoft.com/office/drawing/2014/main" id="{9FE9CD64-39C1-10D0-F7AB-27790E1C52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6095899" cy="313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8" name="Rectangle 4">
            <a:extLst>
              <a:ext uri="{FF2B5EF4-FFF2-40B4-BE49-F238E27FC236}">
                <a16:creationId xmlns:a16="http://schemas.microsoft.com/office/drawing/2014/main" id="{F493C8FA-31E1-1A62-4434-7CCF6A9EB6CA}"/>
              </a:ext>
            </a:extLst>
          </p:cNvPr>
          <p:cNvSpPr>
            <a:spLocks noChangeArrowheads="1"/>
          </p:cNvSpPr>
          <p:nvPr/>
        </p:nvSpPr>
        <p:spPr bwMode="auto">
          <a:xfrm>
            <a:off x="152400" y="2971800"/>
            <a:ext cx="838200" cy="457200"/>
          </a:xfrm>
          <a:prstGeom prst="rect">
            <a:avLst/>
          </a:prstGeom>
          <a:noFill/>
          <a:ln w="47625" algn="ctr">
            <a:solidFill>
              <a:srgbClr val="7A0000"/>
            </a:solidFill>
            <a:round/>
            <a:headEnd/>
            <a:tailEnd type="none" w="lg" len="lg"/>
          </a:ln>
          <a:extLst>
            <a:ext uri="{909E8E84-426E-40DD-AFC4-6F175D3DCCD1}">
              <a14:hiddenFill xmlns:a14="http://schemas.microsoft.com/office/drawing/2010/main">
                <a:solidFill>
                  <a:srgbClr val="FFFFFF"/>
                </a:solidFill>
              </a14:hiddenFill>
            </a:ext>
          </a:extLst>
        </p:spPr>
        <p:txBody>
          <a:bodyPr/>
          <a:lstStyle/>
          <a:p>
            <a:endParaRPr lang="en-US" altLang="en-US"/>
          </a:p>
        </p:txBody>
      </p:sp>
      <p:sp>
        <p:nvSpPr>
          <p:cNvPr id="3" name="Rectangle 2">
            <a:extLst>
              <a:ext uri="{FF2B5EF4-FFF2-40B4-BE49-F238E27FC236}">
                <a16:creationId xmlns:a16="http://schemas.microsoft.com/office/drawing/2014/main" id="{16D097E2-C086-22DE-3F0B-80C8D4A4C9D8}"/>
              </a:ext>
            </a:extLst>
          </p:cNvPr>
          <p:cNvSpPr/>
          <p:nvPr/>
        </p:nvSpPr>
        <p:spPr>
          <a:xfrm>
            <a:off x="1676400" y="76200"/>
            <a:ext cx="1219200" cy="228600"/>
          </a:xfrm>
          <a:prstGeom prst="rect">
            <a:avLst/>
          </a:prstGeom>
          <a:solidFill>
            <a:srgbClr val="751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A1DB211-E3BC-DB80-B679-3F293ABB3A9B}"/>
              </a:ext>
            </a:extLst>
          </p:cNvPr>
          <p:cNvPicPr>
            <a:picLocks noChangeAspect="1"/>
          </p:cNvPicPr>
          <p:nvPr/>
        </p:nvPicPr>
        <p:blipFill>
          <a:blip r:embed="rId3"/>
          <a:stretch>
            <a:fillRect/>
          </a:stretch>
        </p:blipFill>
        <p:spPr>
          <a:xfrm>
            <a:off x="4606716" y="4267200"/>
            <a:ext cx="7030706" cy="2148613"/>
          </a:xfrm>
          <a:prstGeom prst="rect">
            <a:avLst/>
          </a:prstGeom>
        </p:spPr>
      </p:pic>
      <p:sp>
        <p:nvSpPr>
          <p:cNvPr id="5" name="Rectangle 4">
            <a:extLst>
              <a:ext uri="{FF2B5EF4-FFF2-40B4-BE49-F238E27FC236}">
                <a16:creationId xmlns:a16="http://schemas.microsoft.com/office/drawing/2014/main" id="{7188ED03-CFE8-AF75-2524-473F41EAA5AC}"/>
              </a:ext>
            </a:extLst>
          </p:cNvPr>
          <p:cNvSpPr>
            <a:spLocks noChangeArrowheads="1"/>
          </p:cNvSpPr>
          <p:nvPr/>
        </p:nvSpPr>
        <p:spPr bwMode="auto">
          <a:xfrm>
            <a:off x="4621584" y="5951324"/>
            <a:ext cx="838200" cy="457200"/>
          </a:xfrm>
          <a:prstGeom prst="rect">
            <a:avLst/>
          </a:prstGeom>
          <a:noFill/>
          <a:ln w="47625" algn="ctr">
            <a:solidFill>
              <a:srgbClr val="7A0000"/>
            </a:solidFill>
            <a:round/>
            <a:headEnd/>
            <a:tailEnd type="none" w="lg" len="lg"/>
          </a:ln>
          <a:extLst>
            <a:ext uri="{909E8E84-426E-40DD-AFC4-6F175D3DCCD1}">
              <a14:hiddenFill xmlns:a14="http://schemas.microsoft.com/office/drawing/2010/main">
                <a:solidFill>
                  <a:srgbClr val="FFFFFF"/>
                </a:solidFill>
              </a14:hiddenFill>
            </a:ext>
          </a:extLst>
        </p:spPr>
        <p:txBody>
          <a:bodyPr/>
          <a:lstStyle/>
          <a:p>
            <a:endParaRPr lang="en-US" altLang="en-US"/>
          </a:p>
        </p:txBody>
      </p:sp>
      <p:sp>
        <p:nvSpPr>
          <p:cNvPr id="6" name="TextBox 5">
            <a:extLst>
              <a:ext uri="{FF2B5EF4-FFF2-40B4-BE49-F238E27FC236}">
                <a16:creationId xmlns:a16="http://schemas.microsoft.com/office/drawing/2014/main" id="{C1E16DE8-4D8A-2FE0-51AD-9F14B3BC4A54}"/>
              </a:ext>
            </a:extLst>
          </p:cNvPr>
          <p:cNvSpPr txBox="1"/>
          <p:nvPr/>
        </p:nvSpPr>
        <p:spPr>
          <a:xfrm>
            <a:off x="7886581" y="3805535"/>
            <a:ext cx="800219" cy="461665"/>
          </a:xfrm>
          <a:prstGeom prst="rect">
            <a:avLst/>
          </a:prstGeom>
          <a:noFill/>
        </p:spPr>
        <p:txBody>
          <a:bodyPr wrap="none" rtlCol="0">
            <a:spAutoFit/>
          </a:bodyPr>
          <a:lstStyle/>
          <a:p>
            <a:r>
              <a:rPr lang="en-US" b="1" dirty="0">
                <a:latin typeface="+mn-lt"/>
              </a:rPr>
              <a:t>2023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29197-994C-8378-E14E-B3BC5A8F7F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9AF95F-C95A-4551-11EC-DA5D73D65D5C}"/>
              </a:ext>
            </a:extLst>
          </p:cNvPr>
          <p:cNvSpPr>
            <a:spLocks noGrp="1"/>
          </p:cNvSpPr>
          <p:nvPr>
            <p:ph type="title"/>
          </p:nvPr>
        </p:nvSpPr>
        <p:spPr>
          <a:xfrm>
            <a:off x="76200" y="695325"/>
            <a:ext cx="11201400" cy="752475"/>
          </a:xfrm>
        </p:spPr>
        <p:txBody>
          <a:bodyPr>
            <a:noAutofit/>
          </a:bodyPr>
          <a:lstStyle/>
          <a:p>
            <a:pPr>
              <a:lnSpc>
                <a:spcPct val="100000"/>
              </a:lnSpc>
              <a:spcBef>
                <a:spcPts val="1200"/>
              </a:spcBef>
              <a:defRPr/>
            </a:pPr>
            <a:r>
              <a:rPr lang="en-US" sz="2400" dirty="0"/>
              <a:t>Effects Of Local Laser Treatment On Vulvovaginal Atrophy (VVA) Among Women With Breast Cancer: A Prospective Study With Long-term Follow-Up</a:t>
            </a:r>
            <a:br>
              <a:rPr lang="en-US" sz="2400" dirty="0"/>
            </a:br>
            <a:endParaRPr lang="en-US" sz="2400" dirty="0">
              <a:latin typeface="+mn-lt"/>
            </a:endParaRPr>
          </a:p>
        </p:txBody>
      </p:sp>
      <p:sp>
        <p:nvSpPr>
          <p:cNvPr id="4" name="Content Placeholder 3">
            <a:extLst>
              <a:ext uri="{FF2B5EF4-FFF2-40B4-BE49-F238E27FC236}">
                <a16:creationId xmlns:a16="http://schemas.microsoft.com/office/drawing/2014/main" id="{4CD96510-2E27-E526-1BDB-B51355DB094E}"/>
              </a:ext>
            </a:extLst>
          </p:cNvPr>
          <p:cNvSpPr>
            <a:spLocks noGrp="1"/>
          </p:cNvSpPr>
          <p:nvPr>
            <p:ph idx="1"/>
          </p:nvPr>
        </p:nvSpPr>
        <p:spPr>
          <a:xfrm>
            <a:off x="685800" y="1447800"/>
            <a:ext cx="10134600" cy="5486400"/>
          </a:xfrm>
        </p:spPr>
        <p:txBody>
          <a:bodyPr>
            <a:normAutofit/>
          </a:bodyPr>
          <a:lstStyle/>
          <a:p>
            <a:pPr marL="173736" indent="-173736">
              <a:lnSpc>
                <a:spcPct val="100000"/>
              </a:lnSpc>
              <a:spcBef>
                <a:spcPts val="1200"/>
              </a:spcBef>
            </a:pPr>
            <a:r>
              <a:rPr lang="en-US" sz="2000" dirty="0">
                <a:latin typeface="Arial" panose="020B0604020202020204" pitchFamily="34" charset="0"/>
                <a:cs typeface="Arial" panose="020B0604020202020204" pitchFamily="34" charset="0"/>
              </a:rPr>
              <a:t>46 breast cancer pts (mean age 56.5 yrs) with  VVA underwent fractional </a:t>
            </a:r>
            <a:r>
              <a:rPr lang="en-US" sz="2000" dirty="0" err="1">
                <a:latin typeface="Arial" panose="020B0604020202020204" pitchFamily="34" charset="0"/>
                <a:cs typeface="Arial" panose="020B0604020202020204" pitchFamily="34" charset="0"/>
              </a:rPr>
              <a:t>microablative</a:t>
            </a:r>
            <a:r>
              <a:rPr lang="en-US" sz="2000" dirty="0">
                <a:latin typeface="Arial" panose="020B0604020202020204" pitchFamily="34" charset="0"/>
                <a:cs typeface="Arial" panose="020B0604020202020204" pitchFamily="34" charset="0"/>
              </a:rPr>
              <a:t> CO</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laser therapy once per month for 3 months, enrolled between  5/2018-10/2018</a:t>
            </a:r>
          </a:p>
          <a:p>
            <a:pPr marL="173736" indent="-173736">
              <a:lnSpc>
                <a:spcPct val="100000"/>
              </a:lnSpc>
              <a:spcBef>
                <a:spcPts val="1200"/>
              </a:spcBef>
            </a:pPr>
            <a:r>
              <a:rPr lang="en-US" sz="2000" dirty="0">
                <a:latin typeface="Arial" panose="020B0604020202020204" pitchFamily="34" charset="0"/>
                <a:cs typeface="Arial" panose="020B0604020202020204" pitchFamily="34" charset="0"/>
              </a:rPr>
              <a:t>Efficacy of laser therapy was assessed at baseline, 6 months and 18 months using Female Sexual Function Index (FSFI) score, </a:t>
            </a:r>
            <a:r>
              <a:rPr lang="en-US" sz="2000" dirty="0" err="1">
                <a:latin typeface="Arial" panose="020B0604020202020204" pitchFamily="34" charset="0"/>
                <a:cs typeface="Arial" panose="020B0604020202020204" pitchFamily="34" charset="0"/>
              </a:rPr>
              <a:t>Ditrovie</a:t>
            </a:r>
            <a:r>
              <a:rPr lang="en-US" sz="2000" dirty="0">
                <a:latin typeface="Arial" panose="020B0604020202020204" pitchFamily="34" charset="0"/>
                <a:cs typeface="Arial" panose="020B0604020202020204" pitchFamily="34" charset="0"/>
              </a:rPr>
              <a:t> score, and vaginal pH</a:t>
            </a:r>
            <a:endParaRPr lang="en-US" sz="2000" b="1" dirty="0">
              <a:latin typeface="Arial" panose="020B0604020202020204" pitchFamily="34" charset="0"/>
              <a:cs typeface="Arial" panose="020B0604020202020204" pitchFamily="34" charset="0"/>
            </a:endParaRPr>
          </a:p>
          <a:p>
            <a:pPr marL="173736" indent="-173736">
              <a:lnSpc>
                <a:spcPct val="100000"/>
              </a:lnSpc>
              <a:spcBef>
                <a:spcPts val="1200"/>
              </a:spcBef>
            </a:pPr>
            <a:r>
              <a:rPr lang="en-US" sz="2000" dirty="0">
                <a:latin typeface="Arial" panose="020B0604020202020204" pitchFamily="34" charset="0"/>
                <a:cs typeface="Arial" panose="020B0604020202020204" pitchFamily="34" charset="0"/>
              </a:rPr>
              <a:t>pH level slightly decreased over time, whereas maturation pattern on pap smear did not change</a:t>
            </a:r>
          </a:p>
          <a:p>
            <a:pPr marL="173736" indent="-173736">
              <a:lnSpc>
                <a:spcPct val="100000"/>
              </a:lnSpc>
              <a:spcBef>
                <a:spcPts val="1200"/>
              </a:spcBef>
            </a:pPr>
            <a:r>
              <a:rPr lang="en-US" sz="2000" dirty="0">
                <a:highlight>
                  <a:srgbClr val="FFFF00"/>
                </a:highlight>
                <a:latin typeface="Arial" panose="020B0604020202020204" pitchFamily="34" charset="0"/>
                <a:cs typeface="Arial" panose="020B0604020202020204" pitchFamily="34" charset="0"/>
              </a:rPr>
              <a:t>Sexual quality of life was significantly improved at 6 months and 18 months (mean </a:t>
            </a:r>
            <a:r>
              <a:rPr lang="el-GR" sz="2000" dirty="0">
                <a:highlight>
                  <a:srgbClr val="FFFF00"/>
                </a:highlight>
                <a:latin typeface="Arial" panose="020B0604020202020204" pitchFamily="34" charset="0"/>
                <a:cs typeface="Arial" panose="020B0604020202020204" pitchFamily="34" charset="0"/>
              </a:rPr>
              <a:t>Δ </a:t>
            </a:r>
            <a:r>
              <a:rPr lang="en-US" sz="2000" dirty="0">
                <a:highlight>
                  <a:srgbClr val="FFFF00"/>
                </a:highlight>
                <a:latin typeface="Arial" panose="020B0604020202020204" pitchFamily="34" charset="0"/>
                <a:cs typeface="Arial" panose="020B0604020202020204" pitchFamily="34" charset="0"/>
              </a:rPr>
              <a:t>at 6 months 8.3, SD = 6.2 (p &lt; 0.0001) and mean </a:t>
            </a:r>
            <a:r>
              <a:rPr lang="el-GR" sz="2000" dirty="0">
                <a:highlight>
                  <a:srgbClr val="FFFF00"/>
                </a:highlight>
                <a:latin typeface="Arial" panose="020B0604020202020204" pitchFamily="34" charset="0"/>
                <a:cs typeface="Arial" panose="020B0604020202020204" pitchFamily="34" charset="0"/>
              </a:rPr>
              <a:t>Δ </a:t>
            </a:r>
            <a:r>
              <a:rPr lang="en-US" sz="2000" dirty="0">
                <a:highlight>
                  <a:srgbClr val="FFFF00"/>
                </a:highlight>
                <a:latin typeface="Arial" panose="020B0604020202020204" pitchFamily="34" charset="0"/>
                <a:cs typeface="Arial" panose="020B0604020202020204" pitchFamily="34" charset="0"/>
              </a:rPr>
              <a:t>at 18 months 4.3, SD = 8.4 (p = 0.01)). </a:t>
            </a:r>
            <a:r>
              <a:rPr lang="en-US" sz="2000" dirty="0" err="1">
                <a:latin typeface="Arial" panose="020B0604020202020204" pitchFamily="34" charset="0"/>
                <a:cs typeface="Arial" panose="020B0604020202020204" pitchFamily="34" charset="0"/>
              </a:rPr>
              <a:t>Ditrovie</a:t>
            </a:r>
            <a:r>
              <a:rPr lang="en-US" sz="2000" dirty="0">
                <a:latin typeface="Arial" panose="020B0604020202020204" pitchFamily="34" charset="0"/>
                <a:cs typeface="Arial" panose="020B0604020202020204" pitchFamily="34" charset="0"/>
              </a:rPr>
              <a:t> total score improved at 6 months (mean </a:t>
            </a:r>
            <a:r>
              <a:rPr lang="el-GR" sz="2000" dirty="0">
                <a:latin typeface="Arial" panose="020B0604020202020204" pitchFamily="34" charset="0"/>
                <a:cs typeface="Arial" panose="020B0604020202020204" pitchFamily="34" charset="0"/>
              </a:rPr>
              <a:t>Δ -1.2, </a:t>
            </a:r>
            <a:r>
              <a:rPr lang="en-US" sz="2000" dirty="0">
                <a:latin typeface="Arial" panose="020B0604020202020204" pitchFamily="34" charset="0"/>
                <a:cs typeface="Arial" panose="020B0604020202020204" pitchFamily="34" charset="0"/>
              </a:rPr>
              <a:t>SD = 2.7, p = 0.01) but returned to baseline afterwards</a:t>
            </a:r>
          </a:p>
          <a:p>
            <a:pPr marL="173736" indent="-173736">
              <a:lnSpc>
                <a:spcPct val="100000"/>
              </a:lnSpc>
              <a:spcBef>
                <a:spcPts val="1200"/>
              </a:spcBef>
            </a:pPr>
            <a:r>
              <a:rPr lang="en-US" sz="2000" dirty="0">
                <a:latin typeface="Arial" panose="020B0604020202020204" pitchFamily="34" charset="0"/>
                <a:cs typeface="Arial" panose="020B0604020202020204" pitchFamily="34" charset="0"/>
              </a:rPr>
              <a:t>Side effects were very mild. Three women developed low (2)- and high (1)-grade HPV-linked cervical lesions during follow-up</a:t>
            </a:r>
          </a:p>
          <a:p>
            <a:pPr marL="173736" indent="-173736">
              <a:lnSpc>
                <a:spcPct val="100000"/>
              </a:lnSpc>
              <a:spcBef>
                <a:spcPts val="1200"/>
              </a:spcBef>
              <a:buNone/>
            </a:pPr>
            <a:br>
              <a:rPr lang="en-US" sz="2000" dirty="0">
                <a:latin typeface="Arial" panose="020B0604020202020204" pitchFamily="34" charset="0"/>
                <a:cs typeface="Arial" panose="020B0604020202020204" pitchFamily="34" charset="0"/>
              </a:rPr>
            </a:br>
            <a:endParaRPr lang="en-US" sz="2000" b="0" i="0" dirty="0">
              <a:solidFill>
                <a:srgbClr val="222222"/>
              </a:solidFill>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7A8E4A5C-14B8-79EA-BBA2-F0087083F17C}"/>
              </a:ext>
            </a:extLst>
          </p:cNvPr>
          <p:cNvSpPr/>
          <p:nvPr/>
        </p:nvSpPr>
        <p:spPr>
          <a:xfrm>
            <a:off x="1676400" y="76200"/>
            <a:ext cx="1219200" cy="228600"/>
          </a:xfrm>
          <a:prstGeom prst="rect">
            <a:avLst/>
          </a:prstGeom>
          <a:solidFill>
            <a:srgbClr val="751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3A57923-635C-B7EF-75E9-27C8DF6F94D3}"/>
              </a:ext>
            </a:extLst>
          </p:cNvPr>
          <p:cNvSpPr txBox="1"/>
          <p:nvPr/>
        </p:nvSpPr>
        <p:spPr>
          <a:xfrm>
            <a:off x="457200" y="6169967"/>
            <a:ext cx="5562600" cy="276999"/>
          </a:xfrm>
          <a:prstGeom prst="rect">
            <a:avLst/>
          </a:prstGeom>
          <a:noFill/>
        </p:spPr>
        <p:txBody>
          <a:bodyPr wrap="square" rtlCol="0">
            <a:spAutoFit/>
          </a:bodyPr>
          <a:lstStyle/>
          <a:p>
            <a:r>
              <a:rPr lang="en-US" sz="1200" dirty="0" err="1">
                <a:latin typeface="Arial" panose="020B0604020202020204" pitchFamily="34" charset="0"/>
                <a:cs typeface="Arial" panose="020B0604020202020204" pitchFamily="34" charset="0"/>
              </a:rPr>
              <a:t>Verun</a:t>
            </a:r>
            <a:r>
              <a:rPr lang="en-US" sz="1200" dirty="0">
                <a:latin typeface="Arial" panose="020B0604020202020204" pitchFamily="34" charset="0"/>
                <a:cs typeface="Arial" panose="020B0604020202020204" pitchFamily="34" charset="0"/>
              </a:rPr>
              <a:t> et al. Breast Cancer Res Treat. 2021 Jul;188(2):501-509</a:t>
            </a:r>
          </a:p>
        </p:txBody>
      </p:sp>
    </p:spTree>
    <p:extLst>
      <p:ext uri="{BB962C8B-B14F-4D97-AF65-F5344CB8AC3E}">
        <p14:creationId xmlns:p14="http://schemas.microsoft.com/office/powerpoint/2010/main" val="3085657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CC24D-CA90-745C-75E3-52798DE79DF8}"/>
              </a:ext>
            </a:extLst>
          </p:cNvPr>
          <p:cNvSpPr>
            <a:spLocks noGrp="1"/>
          </p:cNvSpPr>
          <p:nvPr>
            <p:ph type="title"/>
          </p:nvPr>
        </p:nvSpPr>
        <p:spPr>
          <a:xfrm>
            <a:off x="381000" y="304800"/>
            <a:ext cx="10972800" cy="981075"/>
          </a:xfrm>
        </p:spPr>
        <p:txBody>
          <a:bodyPr>
            <a:noAutofit/>
          </a:bodyPr>
          <a:lstStyle/>
          <a:p>
            <a:pPr marL="173736" indent="-173736">
              <a:lnSpc>
                <a:spcPct val="100000"/>
              </a:lnSpc>
              <a:spcBef>
                <a:spcPts val="1200"/>
              </a:spcBef>
              <a:defRPr/>
            </a:pPr>
            <a:r>
              <a:rPr lang="en-US" sz="2400" b="1" i="0" dirty="0">
                <a:solidFill>
                  <a:srgbClr val="000000"/>
                </a:solidFill>
                <a:effectLst/>
                <a:latin typeface="Arial" panose="020B0604020202020204" pitchFamily="34" charset="0"/>
              </a:rPr>
              <a:t>Long-Term Follow-Up of Fractional CO</a:t>
            </a:r>
            <a:r>
              <a:rPr lang="en-US" sz="2400" b="1" i="0" baseline="-25000" dirty="0">
                <a:solidFill>
                  <a:srgbClr val="000000"/>
                </a:solidFill>
                <a:effectLst/>
                <a:latin typeface="Arial" panose="020B0604020202020204" pitchFamily="34" charset="0"/>
              </a:rPr>
              <a:t>2</a:t>
            </a:r>
            <a:r>
              <a:rPr lang="en-US" sz="2400" b="1" i="0" dirty="0">
                <a:solidFill>
                  <a:srgbClr val="000000"/>
                </a:solidFill>
                <a:effectLst/>
                <a:latin typeface="Arial" panose="020B0604020202020204" pitchFamily="34" charset="0"/>
              </a:rPr>
              <a:t> Laser Therapy for Genitourinary Syndrome of Menopause in Breast Cancer Survivors</a:t>
            </a:r>
            <a:endParaRPr lang="en-US" sz="2400" dirty="0">
              <a:latin typeface="+mn-lt"/>
            </a:endParaRPr>
          </a:p>
        </p:txBody>
      </p:sp>
      <p:sp>
        <p:nvSpPr>
          <p:cNvPr id="4" name="Content Placeholder 3">
            <a:extLst>
              <a:ext uri="{FF2B5EF4-FFF2-40B4-BE49-F238E27FC236}">
                <a16:creationId xmlns:a16="http://schemas.microsoft.com/office/drawing/2014/main" id="{477DC3F4-3CF4-02A3-30C2-107D3F897DAD}"/>
              </a:ext>
            </a:extLst>
          </p:cNvPr>
          <p:cNvSpPr>
            <a:spLocks noGrp="1"/>
          </p:cNvSpPr>
          <p:nvPr>
            <p:ph idx="1"/>
          </p:nvPr>
        </p:nvSpPr>
        <p:spPr>
          <a:xfrm>
            <a:off x="76200" y="1600200"/>
            <a:ext cx="6934200" cy="4724400"/>
          </a:xfrm>
        </p:spPr>
        <p:txBody>
          <a:bodyPr>
            <a:normAutofit/>
          </a:bodyPr>
          <a:lstStyle/>
          <a:p>
            <a:pPr>
              <a:lnSpc>
                <a:spcPct val="100000"/>
              </a:lnSpc>
              <a:spcBef>
                <a:spcPts val="1200"/>
              </a:spcBef>
            </a:pPr>
            <a:r>
              <a:rPr lang="en-US" sz="2000" dirty="0">
                <a:solidFill>
                  <a:srgbClr val="222222"/>
                </a:solidFill>
                <a:latin typeface="Arial" panose="020B0604020202020204" pitchFamily="34" charset="0"/>
                <a:cs typeface="Arial" panose="020B0604020202020204" pitchFamily="34" charset="0"/>
              </a:rPr>
              <a:t>S</a:t>
            </a:r>
            <a:r>
              <a:rPr lang="en-US" sz="2000" b="0" i="0" dirty="0">
                <a:solidFill>
                  <a:srgbClr val="222222"/>
                </a:solidFill>
                <a:effectLst/>
                <a:latin typeface="Arial" panose="020B0604020202020204" pitchFamily="34" charset="0"/>
                <a:cs typeface="Arial" panose="020B0604020202020204" pitchFamily="34" charset="0"/>
              </a:rPr>
              <a:t>ingle-arm study of breast cancer survivors received 3 treatments of fractional CO</a:t>
            </a:r>
            <a:r>
              <a:rPr lang="en-US" sz="2000" b="0" i="0" baseline="-25000" dirty="0">
                <a:solidFill>
                  <a:srgbClr val="222222"/>
                </a:solidFill>
                <a:effectLst/>
                <a:latin typeface="Arial" panose="020B0604020202020204" pitchFamily="34" charset="0"/>
                <a:cs typeface="Arial" panose="020B0604020202020204" pitchFamily="34" charset="0"/>
              </a:rPr>
              <a:t>2</a:t>
            </a:r>
            <a:r>
              <a:rPr lang="en-US" sz="2000" b="0" i="0" dirty="0">
                <a:solidFill>
                  <a:srgbClr val="222222"/>
                </a:solidFill>
                <a:effectLst/>
                <a:latin typeface="Arial" panose="020B0604020202020204" pitchFamily="34" charset="0"/>
                <a:cs typeface="Arial" panose="020B0604020202020204" pitchFamily="34" charset="0"/>
              </a:rPr>
              <a:t> laser therapy and returned for a 4 </a:t>
            </a:r>
            <a:r>
              <a:rPr lang="en-US" sz="2000" b="0" i="0" dirty="0" err="1">
                <a:solidFill>
                  <a:srgbClr val="222222"/>
                </a:solidFill>
                <a:effectLst/>
                <a:latin typeface="Arial" panose="020B0604020202020204" pitchFamily="34" charset="0"/>
                <a:cs typeface="Arial" panose="020B0604020202020204" pitchFamily="34" charset="0"/>
              </a:rPr>
              <a:t>wk</a:t>
            </a:r>
            <a:r>
              <a:rPr lang="en-US" sz="2000" b="0" i="0" dirty="0">
                <a:solidFill>
                  <a:srgbClr val="222222"/>
                </a:solidFill>
                <a:effectLst/>
                <a:latin typeface="Arial" panose="020B0604020202020204" pitchFamily="34" charset="0"/>
                <a:cs typeface="Arial" panose="020B0604020202020204" pitchFamily="34" charset="0"/>
              </a:rPr>
              <a:t> FUP</a:t>
            </a:r>
          </a:p>
          <a:p>
            <a:pPr>
              <a:lnSpc>
                <a:spcPct val="100000"/>
              </a:lnSpc>
              <a:spcBef>
                <a:spcPts val="1200"/>
              </a:spcBef>
            </a:pPr>
            <a:r>
              <a:rPr lang="en-US" sz="2000" b="0" i="0" dirty="0">
                <a:solidFill>
                  <a:srgbClr val="222222"/>
                </a:solidFill>
                <a:effectLst/>
                <a:latin typeface="Arial" panose="020B0604020202020204" pitchFamily="34" charset="0"/>
                <a:cs typeface="Arial" panose="020B0604020202020204" pitchFamily="34" charset="0"/>
              </a:rPr>
              <a:t>Outcomes: Vaginal Assessment Scale (VAS), the Female Sexual Function Index (FSFI), the Female Sexual Distress Scare Revised (FSDS-R), the Urinary Distress Inventory (UDI)</a:t>
            </a:r>
          </a:p>
          <a:p>
            <a:pPr>
              <a:lnSpc>
                <a:spcPct val="100000"/>
              </a:lnSpc>
              <a:spcBef>
                <a:spcPts val="1200"/>
              </a:spcBef>
            </a:pPr>
            <a:r>
              <a:rPr lang="en-US" sz="2000" dirty="0">
                <a:solidFill>
                  <a:srgbClr val="222222"/>
                </a:solidFill>
                <a:latin typeface="Arial" panose="020B0604020202020204" pitchFamily="34" charset="0"/>
                <a:cs typeface="Arial" panose="020B0604020202020204" pitchFamily="34" charset="0"/>
              </a:rPr>
              <a:t>59</a:t>
            </a:r>
            <a:r>
              <a:rPr lang="en-US" sz="2000" b="0" i="0" dirty="0">
                <a:solidFill>
                  <a:srgbClr val="222222"/>
                </a:solidFill>
                <a:effectLst/>
                <a:latin typeface="Arial" panose="020B0604020202020204" pitchFamily="34" charset="0"/>
                <a:cs typeface="Arial" panose="020B0604020202020204" pitchFamily="34" charset="0"/>
              </a:rPr>
              <a:t> BC survivors completed treatment and 4 </a:t>
            </a:r>
            <a:r>
              <a:rPr lang="en-US" sz="2000" b="0" i="0" dirty="0" err="1">
                <a:solidFill>
                  <a:srgbClr val="222222"/>
                </a:solidFill>
                <a:effectLst/>
                <a:latin typeface="Arial" panose="020B0604020202020204" pitchFamily="34" charset="0"/>
                <a:cs typeface="Arial" panose="020B0604020202020204" pitchFamily="34" charset="0"/>
              </a:rPr>
              <a:t>wk</a:t>
            </a:r>
            <a:r>
              <a:rPr lang="en-US" sz="2000" b="0" i="0" dirty="0">
                <a:solidFill>
                  <a:srgbClr val="222222"/>
                </a:solidFill>
                <a:effectLst/>
                <a:latin typeface="Arial" panose="020B0604020202020204" pitchFamily="34" charset="0"/>
                <a:cs typeface="Arial" panose="020B0604020202020204" pitchFamily="34" charset="0"/>
              </a:rPr>
              <a:t> FUP; 39 and 33 had 1 and 2 yr FUP</a:t>
            </a:r>
          </a:p>
          <a:p>
            <a:pPr>
              <a:lnSpc>
                <a:spcPct val="100000"/>
              </a:lnSpc>
              <a:spcBef>
                <a:spcPts val="1200"/>
              </a:spcBef>
            </a:pPr>
            <a:r>
              <a:rPr lang="en-US" sz="2000" b="0" i="0" dirty="0">
                <a:solidFill>
                  <a:srgbClr val="222222"/>
                </a:solidFill>
                <a:effectLst/>
                <a:highlight>
                  <a:srgbClr val="FFFF00"/>
                </a:highlight>
                <a:latin typeface="Arial" panose="020B0604020202020204" pitchFamily="34" charset="0"/>
                <a:cs typeface="Arial" panose="020B0604020202020204" pitchFamily="34" charset="0"/>
              </a:rPr>
              <a:t>After initial improvement in the VAS from baseline to 4 </a:t>
            </a:r>
            <a:r>
              <a:rPr lang="en-US" sz="2000" b="0" i="0" dirty="0" err="1">
                <a:solidFill>
                  <a:srgbClr val="222222"/>
                </a:solidFill>
                <a:effectLst/>
                <a:highlight>
                  <a:srgbClr val="FFFF00"/>
                </a:highlight>
                <a:latin typeface="Arial" panose="020B0604020202020204" pitchFamily="34" charset="0"/>
                <a:cs typeface="Arial" panose="020B0604020202020204" pitchFamily="34" charset="0"/>
              </a:rPr>
              <a:t>wks</a:t>
            </a:r>
            <a:r>
              <a:rPr lang="en-US" sz="2000" dirty="0">
                <a:solidFill>
                  <a:srgbClr val="222222"/>
                </a:solidFill>
                <a:highlight>
                  <a:srgbClr val="FFFF00"/>
                </a:highlight>
                <a:latin typeface="Arial" panose="020B0604020202020204" pitchFamily="34" charset="0"/>
                <a:cs typeface="Arial" panose="020B0604020202020204" pitchFamily="34" charset="0"/>
              </a:rPr>
              <a:t>, </a:t>
            </a:r>
            <a:r>
              <a:rPr lang="en-US" sz="2000" b="0" i="0" dirty="0">
                <a:solidFill>
                  <a:srgbClr val="222222"/>
                </a:solidFill>
                <a:effectLst/>
                <a:highlight>
                  <a:srgbClr val="FFFF00"/>
                </a:highlight>
                <a:latin typeface="Arial" panose="020B0604020202020204" pitchFamily="34" charset="0"/>
                <a:cs typeface="Arial" panose="020B0604020202020204" pitchFamily="34" charset="0"/>
              </a:rPr>
              <a:t>there was no statistically significant difference in the VAS score between the 4 </a:t>
            </a:r>
            <a:r>
              <a:rPr lang="en-US" sz="2000" b="0" i="0" dirty="0" err="1">
                <a:solidFill>
                  <a:srgbClr val="222222"/>
                </a:solidFill>
                <a:effectLst/>
                <a:highlight>
                  <a:srgbClr val="FFFF00"/>
                </a:highlight>
                <a:latin typeface="Arial" panose="020B0604020202020204" pitchFamily="34" charset="0"/>
                <a:cs typeface="Arial" panose="020B0604020202020204" pitchFamily="34" charset="0"/>
              </a:rPr>
              <a:t>wk</a:t>
            </a:r>
            <a:r>
              <a:rPr lang="en-US" sz="2000" b="0" i="0" dirty="0">
                <a:solidFill>
                  <a:srgbClr val="222222"/>
                </a:solidFill>
                <a:effectLst/>
                <a:highlight>
                  <a:srgbClr val="FFFF00"/>
                </a:highlight>
                <a:latin typeface="Arial" panose="020B0604020202020204" pitchFamily="34" charset="0"/>
                <a:cs typeface="Arial" panose="020B0604020202020204" pitchFamily="34" charset="0"/>
              </a:rPr>
              <a:t> and 2 </a:t>
            </a:r>
            <a:r>
              <a:rPr lang="en-US" sz="2000" b="0" i="0" dirty="0" err="1">
                <a:solidFill>
                  <a:srgbClr val="222222"/>
                </a:solidFill>
                <a:effectLst/>
                <a:highlight>
                  <a:srgbClr val="FFFF00"/>
                </a:highlight>
                <a:latin typeface="Arial" panose="020B0604020202020204" pitchFamily="34" charset="0"/>
                <a:cs typeface="Arial" panose="020B0604020202020204" pitchFamily="34" charset="0"/>
              </a:rPr>
              <a:t>yr</a:t>
            </a:r>
            <a:r>
              <a:rPr lang="en-US" sz="2000" b="0" i="0" dirty="0">
                <a:solidFill>
                  <a:srgbClr val="222222"/>
                </a:solidFill>
                <a:effectLst/>
                <a:highlight>
                  <a:srgbClr val="FFFF00"/>
                </a:highlight>
                <a:latin typeface="Arial" panose="020B0604020202020204" pitchFamily="34" charset="0"/>
                <a:cs typeface="Arial" panose="020B0604020202020204" pitchFamily="34" charset="0"/>
              </a:rPr>
              <a:t> FUP</a:t>
            </a:r>
          </a:p>
        </p:txBody>
      </p:sp>
      <p:sp>
        <p:nvSpPr>
          <p:cNvPr id="3" name="Rectangle 2">
            <a:extLst>
              <a:ext uri="{FF2B5EF4-FFF2-40B4-BE49-F238E27FC236}">
                <a16:creationId xmlns:a16="http://schemas.microsoft.com/office/drawing/2014/main" id="{37DFBD1B-B088-362E-3110-D50351DEEC26}"/>
              </a:ext>
            </a:extLst>
          </p:cNvPr>
          <p:cNvSpPr/>
          <p:nvPr/>
        </p:nvSpPr>
        <p:spPr>
          <a:xfrm>
            <a:off x="1676400" y="76200"/>
            <a:ext cx="1219200" cy="228600"/>
          </a:xfrm>
          <a:prstGeom prst="rect">
            <a:avLst/>
          </a:prstGeom>
          <a:solidFill>
            <a:srgbClr val="751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5A640A7-595B-602E-6A39-E2D6DD24E667}"/>
              </a:ext>
            </a:extLst>
          </p:cNvPr>
          <p:cNvPicPr>
            <a:picLocks noChangeAspect="1"/>
          </p:cNvPicPr>
          <p:nvPr/>
        </p:nvPicPr>
        <p:blipFill>
          <a:blip r:embed="rId2"/>
          <a:stretch>
            <a:fillRect/>
          </a:stretch>
        </p:blipFill>
        <p:spPr>
          <a:xfrm>
            <a:off x="7162800" y="1219200"/>
            <a:ext cx="3461091" cy="5486400"/>
          </a:xfrm>
          <a:prstGeom prst="rect">
            <a:avLst/>
          </a:prstGeom>
        </p:spPr>
      </p:pic>
      <p:sp>
        <p:nvSpPr>
          <p:cNvPr id="9" name="TextBox 8">
            <a:extLst>
              <a:ext uri="{FF2B5EF4-FFF2-40B4-BE49-F238E27FC236}">
                <a16:creationId xmlns:a16="http://schemas.microsoft.com/office/drawing/2014/main" id="{98A2C4A6-CCE5-0035-E6A3-22D82FEBCF4F}"/>
              </a:ext>
            </a:extLst>
          </p:cNvPr>
          <p:cNvSpPr txBox="1"/>
          <p:nvPr/>
        </p:nvSpPr>
        <p:spPr>
          <a:xfrm>
            <a:off x="228600" y="6262255"/>
            <a:ext cx="3144772" cy="276999"/>
          </a:xfrm>
          <a:prstGeom prst="rect">
            <a:avLst/>
          </a:prstGeom>
          <a:noFill/>
        </p:spPr>
        <p:txBody>
          <a:bodyPr wrap="none" rtlCol="0">
            <a:spAutoFit/>
          </a:bodyPr>
          <a:lstStyle/>
          <a:p>
            <a:r>
              <a:rPr lang="en-US" sz="1200" b="0" dirty="0">
                <a:solidFill>
                  <a:srgbClr val="222222"/>
                </a:solidFill>
                <a:effectLst/>
                <a:latin typeface="Arial" panose="020B0604020202020204" pitchFamily="34" charset="0"/>
                <a:cs typeface="Arial" panose="020B0604020202020204" pitchFamily="34" charset="0"/>
              </a:rPr>
              <a:t>Quick AM et al. J Clin Med. </a:t>
            </a:r>
            <a:r>
              <a:rPr lang="en-US" sz="1200" dirty="0">
                <a:solidFill>
                  <a:srgbClr val="222222"/>
                </a:solidFill>
                <a:effectLst/>
                <a:latin typeface="Arial" panose="020B0604020202020204" pitchFamily="34" charset="0"/>
                <a:cs typeface="Arial" panose="020B0604020202020204" pitchFamily="34" charset="0"/>
              </a:rPr>
              <a:t>2022;11(3):774.</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7246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94BCB-C56A-08B4-EBF1-52FC9A0429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D3F334-DE4F-4846-A9B5-C18E6DB63DB2}"/>
              </a:ext>
            </a:extLst>
          </p:cNvPr>
          <p:cNvSpPr>
            <a:spLocks noGrp="1"/>
          </p:cNvSpPr>
          <p:nvPr>
            <p:ph type="title"/>
          </p:nvPr>
        </p:nvSpPr>
        <p:spPr>
          <a:xfrm>
            <a:off x="76200" y="533401"/>
            <a:ext cx="11658600" cy="994958"/>
          </a:xfrm>
        </p:spPr>
        <p:txBody>
          <a:bodyPr>
            <a:noAutofit/>
          </a:bodyPr>
          <a:lstStyle/>
          <a:p>
            <a:pPr>
              <a:lnSpc>
                <a:spcPct val="100000"/>
              </a:lnSpc>
              <a:spcBef>
                <a:spcPts val="1200"/>
              </a:spcBef>
              <a:defRPr/>
            </a:pPr>
            <a:r>
              <a:rPr lang="en-US" sz="2400" b="1" i="0" dirty="0">
                <a:solidFill>
                  <a:srgbClr val="000000"/>
                </a:solidFill>
                <a:effectLst/>
                <a:latin typeface="Arial" panose="020B0604020202020204" pitchFamily="34" charset="0"/>
              </a:rPr>
              <a:t>Long-term Follow-up Of Fractional CO</a:t>
            </a:r>
            <a:r>
              <a:rPr lang="en-US" sz="2400" b="1" i="0" baseline="-25000" dirty="0">
                <a:solidFill>
                  <a:srgbClr val="000000"/>
                </a:solidFill>
                <a:effectLst/>
                <a:latin typeface="Arial" panose="020B0604020202020204" pitchFamily="34" charset="0"/>
              </a:rPr>
              <a:t>2</a:t>
            </a:r>
            <a:r>
              <a:rPr lang="en-US" sz="2400" b="1" i="0" dirty="0">
                <a:solidFill>
                  <a:srgbClr val="000000"/>
                </a:solidFill>
                <a:effectLst/>
                <a:latin typeface="Arial" panose="020B0604020202020204" pitchFamily="34" charset="0"/>
              </a:rPr>
              <a:t> Laser Therapy For Genitourinary Syndrome Of Menopause In Breast Cancer Survivors</a:t>
            </a:r>
            <a:br>
              <a:rPr lang="en-US" sz="2400" b="1" i="0" dirty="0">
                <a:solidFill>
                  <a:srgbClr val="000000"/>
                </a:solidFill>
                <a:effectLst/>
                <a:latin typeface="Arial" panose="020B0604020202020204" pitchFamily="34" charset="0"/>
              </a:rPr>
            </a:br>
            <a:endParaRPr lang="en-US" sz="2400" dirty="0">
              <a:latin typeface="+mn-lt"/>
            </a:endParaRPr>
          </a:p>
        </p:txBody>
      </p:sp>
      <p:sp>
        <p:nvSpPr>
          <p:cNvPr id="8" name="Content Placeholder 7">
            <a:extLst>
              <a:ext uri="{FF2B5EF4-FFF2-40B4-BE49-F238E27FC236}">
                <a16:creationId xmlns:a16="http://schemas.microsoft.com/office/drawing/2014/main" id="{F30BF0C4-4A82-D174-F3EE-E99EA0120742}"/>
              </a:ext>
            </a:extLst>
          </p:cNvPr>
          <p:cNvSpPr>
            <a:spLocks noGrp="1"/>
          </p:cNvSpPr>
          <p:nvPr>
            <p:ph sz="half" idx="1"/>
          </p:nvPr>
        </p:nvSpPr>
        <p:spPr>
          <a:xfrm>
            <a:off x="228600" y="1825625"/>
            <a:ext cx="3200400" cy="3889375"/>
          </a:xfrm>
        </p:spPr>
        <p:txBody>
          <a:bodyPr>
            <a:normAutofit/>
          </a:bodyPr>
          <a:lstStyle/>
          <a:p>
            <a:pPr marL="173736" indent="-173736">
              <a:lnSpc>
                <a:spcPct val="100000"/>
              </a:lnSpc>
              <a:spcBef>
                <a:spcPts val="1200"/>
              </a:spcBef>
              <a:buClr>
                <a:srgbClr val="7A0000"/>
              </a:buClr>
            </a:pPr>
            <a:r>
              <a:rPr lang="en-US" sz="2000" b="0" i="0" dirty="0">
                <a:solidFill>
                  <a:srgbClr val="222222"/>
                </a:solidFill>
                <a:effectLst/>
                <a:latin typeface="Arial" panose="020B0604020202020204" pitchFamily="34" charset="0"/>
                <a:cs typeface="Arial" panose="020B0604020202020204" pitchFamily="34" charset="0"/>
              </a:rPr>
              <a:t>At 2 yr FUP, the FSFI and FSDS-R scores remained improved from baseline and there was no statistically significant change in the FSFI score or the FSDS-R score from 1 to 2 yr FUP</a:t>
            </a:r>
          </a:p>
          <a:p>
            <a:pPr marL="173736" indent="-173736">
              <a:lnSpc>
                <a:spcPct val="100000"/>
              </a:lnSpc>
              <a:spcBef>
                <a:spcPts val="1200"/>
              </a:spcBef>
              <a:buClr>
                <a:srgbClr val="7A0000"/>
              </a:buClr>
            </a:pPr>
            <a:r>
              <a:rPr lang="en-US" sz="2000" b="0" i="0" dirty="0">
                <a:solidFill>
                  <a:srgbClr val="222222"/>
                </a:solidFill>
                <a:effectLst/>
                <a:latin typeface="Arial" panose="020B0604020202020204" pitchFamily="34" charset="0"/>
                <a:cs typeface="Arial" panose="020B0604020202020204" pitchFamily="34" charset="0"/>
              </a:rPr>
              <a:t>UDI scores approached baseline at the two-year follow-up</a:t>
            </a:r>
            <a:endParaRPr lang="en-US" sz="20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905A642-38B0-B134-40F2-D502FB57E262}"/>
              </a:ext>
            </a:extLst>
          </p:cNvPr>
          <p:cNvSpPr/>
          <p:nvPr/>
        </p:nvSpPr>
        <p:spPr>
          <a:xfrm>
            <a:off x="1676400" y="76200"/>
            <a:ext cx="1219200" cy="228600"/>
          </a:xfrm>
          <a:prstGeom prst="rect">
            <a:avLst/>
          </a:prstGeom>
          <a:solidFill>
            <a:srgbClr val="751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26F884D-FCF2-2BCB-2ABE-174B676D80D6}"/>
              </a:ext>
            </a:extLst>
          </p:cNvPr>
          <p:cNvPicPr>
            <a:picLocks noChangeAspect="1"/>
          </p:cNvPicPr>
          <p:nvPr/>
        </p:nvPicPr>
        <p:blipFill>
          <a:blip r:embed="rId2"/>
          <a:stretch>
            <a:fillRect/>
          </a:stretch>
        </p:blipFill>
        <p:spPr>
          <a:xfrm>
            <a:off x="3810000" y="1528359"/>
            <a:ext cx="3506040" cy="5024842"/>
          </a:xfrm>
          <a:prstGeom prst="rect">
            <a:avLst/>
          </a:prstGeom>
        </p:spPr>
      </p:pic>
      <p:pic>
        <p:nvPicPr>
          <p:cNvPr id="10" name="Picture 9">
            <a:extLst>
              <a:ext uri="{FF2B5EF4-FFF2-40B4-BE49-F238E27FC236}">
                <a16:creationId xmlns:a16="http://schemas.microsoft.com/office/drawing/2014/main" id="{945539E1-B78C-0B2C-CEAD-E7D0FCC87F7E}"/>
              </a:ext>
            </a:extLst>
          </p:cNvPr>
          <p:cNvPicPr>
            <a:picLocks noChangeAspect="1"/>
          </p:cNvPicPr>
          <p:nvPr/>
        </p:nvPicPr>
        <p:blipFill>
          <a:blip r:embed="rId3"/>
          <a:stretch>
            <a:fillRect/>
          </a:stretch>
        </p:blipFill>
        <p:spPr>
          <a:xfrm>
            <a:off x="7340201" y="2243721"/>
            <a:ext cx="4679972" cy="3594117"/>
          </a:xfrm>
          <a:prstGeom prst="rect">
            <a:avLst/>
          </a:prstGeom>
        </p:spPr>
      </p:pic>
      <p:sp>
        <p:nvSpPr>
          <p:cNvPr id="4" name="TextBox 3">
            <a:extLst>
              <a:ext uri="{FF2B5EF4-FFF2-40B4-BE49-F238E27FC236}">
                <a16:creationId xmlns:a16="http://schemas.microsoft.com/office/drawing/2014/main" id="{20267190-770B-41B6-72FB-D6DF0F3672FC}"/>
              </a:ext>
            </a:extLst>
          </p:cNvPr>
          <p:cNvSpPr txBox="1"/>
          <p:nvPr/>
        </p:nvSpPr>
        <p:spPr>
          <a:xfrm>
            <a:off x="228600" y="6262255"/>
            <a:ext cx="3144772" cy="276999"/>
          </a:xfrm>
          <a:prstGeom prst="rect">
            <a:avLst/>
          </a:prstGeom>
          <a:noFill/>
        </p:spPr>
        <p:txBody>
          <a:bodyPr wrap="none" rtlCol="0">
            <a:spAutoFit/>
          </a:bodyPr>
          <a:lstStyle/>
          <a:p>
            <a:r>
              <a:rPr lang="en-US" sz="1200" b="0" dirty="0">
                <a:solidFill>
                  <a:srgbClr val="222222"/>
                </a:solidFill>
                <a:effectLst/>
                <a:latin typeface="Arial" panose="020B0604020202020204" pitchFamily="34" charset="0"/>
                <a:cs typeface="Arial" panose="020B0604020202020204" pitchFamily="34" charset="0"/>
              </a:rPr>
              <a:t>Quick AM et al. J Clin Med. </a:t>
            </a:r>
            <a:r>
              <a:rPr lang="en-US" sz="1200" dirty="0">
                <a:solidFill>
                  <a:srgbClr val="222222"/>
                </a:solidFill>
                <a:effectLst/>
                <a:latin typeface="Arial" panose="020B0604020202020204" pitchFamily="34" charset="0"/>
                <a:cs typeface="Arial" panose="020B0604020202020204" pitchFamily="34" charset="0"/>
              </a:rPr>
              <a:t>2022;11(3):774.</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4482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F4EDAC-AC7F-D87B-0DE3-52FB633A61E4}"/>
              </a:ext>
            </a:extLst>
          </p:cNvPr>
          <p:cNvPicPr>
            <a:picLocks noChangeAspect="1"/>
          </p:cNvPicPr>
          <p:nvPr/>
        </p:nvPicPr>
        <p:blipFill>
          <a:blip r:embed="rId2"/>
          <a:stretch>
            <a:fillRect/>
          </a:stretch>
        </p:blipFill>
        <p:spPr>
          <a:xfrm>
            <a:off x="2057400" y="381000"/>
            <a:ext cx="7772400" cy="1666898"/>
          </a:xfrm>
          <a:prstGeom prst="rect">
            <a:avLst/>
          </a:prstGeom>
        </p:spPr>
      </p:pic>
      <p:sp>
        <p:nvSpPr>
          <p:cNvPr id="9" name="TextBox 8">
            <a:extLst>
              <a:ext uri="{FF2B5EF4-FFF2-40B4-BE49-F238E27FC236}">
                <a16:creationId xmlns:a16="http://schemas.microsoft.com/office/drawing/2014/main" id="{B9EC5A47-9EC0-BFEF-5066-273ABA43DE0A}"/>
              </a:ext>
            </a:extLst>
          </p:cNvPr>
          <p:cNvSpPr txBox="1"/>
          <p:nvPr/>
        </p:nvSpPr>
        <p:spPr>
          <a:xfrm>
            <a:off x="152400" y="2310348"/>
            <a:ext cx="11734800" cy="3539430"/>
          </a:xfrm>
          <a:prstGeom prst="rect">
            <a:avLst/>
          </a:prstGeom>
          <a:noFill/>
        </p:spPr>
        <p:txBody>
          <a:bodyPr wrap="square" rtlCol="0">
            <a:spAutoFit/>
          </a:bodyPr>
          <a:lstStyle/>
          <a:p>
            <a:pPr marL="173736" indent="-173736">
              <a:spcBef>
                <a:spcPts val="1200"/>
              </a:spcBef>
              <a:buClr>
                <a:srgbClr val="7A0000"/>
              </a:buClr>
              <a:buFont typeface="Arial" panose="020B0604020202020204" pitchFamily="34" charset="0"/>
              <a:buChar char="•"/>
            </a:pPr>
            <a:r>
              <a:rPr lang="en-US" sz="2000" b="0" i="0" dirty="0">
                <a:solidFill>
                  <a:srgbClr val="333333"/>
                </a:solidFill>
                <a:effectLst/>
                <a:latin typeface="Arial" panose="020B0604020202020204" pitchFamily="34" charset="0"/>
                <a:cs typeface="Arial" panose="020B0604020202020204" pitchFamily="34" charset="0"/>
              </a:rPr>
              <a:t>In 2021, a double-blind, sham-controlled RCT with 12 months of  published  Li et al found:</a:t>
            </a:r>
          </a:p>
          <a:p>
            <a:pPr marL="173736" lvl="1" indent="-173736">
              <a:spcBef>
                <a:spcPts val="1200"/>
              </a:spcBef>
              <a:buClr>
                <a:srgbClr val="7A0000"/>
              </a:buClr>
              <a:buFont typeface="Arial" panose="020B0604020202020204" pitchFamily="34" charset="0"/>
              <a:buChar char="•"/>
            </a:pPr>
            <a:r>
              <a:rPr lang="en-US" sz="2000" dirty="0">
                <a:solidFill>
                  <a:srgbClr val="333333"/>
                </a:solidFill>
                <a:latin typeface="Arial" panose="020B0604020202020204" pitchFamily="34" charset="0"/>
                <a:cs typeface="Arial" panose="020B0604020202020204" pitchFamily="34" charset="0"/>
              </a:rPr>
              <a:t>N</a:t>
            </a:r>
            <a:r>
              <a:rPr lang="en-US" sz="2000" b="0" i="0" dirty="0">
                <a:solidFill>
                  <a:srgbClr val="333333"/>
                </a:solidFill>
                <a:effectLst/>
                <a:latin typeface="Arial" panose="020B0604020202020204" pitchFamily="34" charset="0"/>
                <a:cs typeface="Arial" panose="020B0604020202020204" pitchFamily="34" charset="0"/>
              </a:rPr>
              <a:t>o difference between fractional carbon dioxide vaginal laser  and sham laser therapy for GSM</a:t>
            </a:r>
          </a:p>
          <a:p>
            <a:pPr marL="173736" lvl="1" indent="-173736">
              <a:spcBef>
                <a:spcPts val="1200"/>
              </a:spcBef>
              <a:buClr>
                <a:srgbClr val="7A0000"/>
              </a:buClr>
              <a:buFont typeface="Arial" panose="020B0604020202020204" pitchFamily="34" charset="0"/>
              <a:buChar char="•"/>
            </a:pPr>
            <a:r>
              <a:rPr lang="en-US" sz="2000" dirty="0">
                <a:solidFill>
                  <a:srgbClr val="333333"/>
                </a:solidFill>
                <a:latin typeface="Arial" panose="020B0604020202020204" pitchFamily="34" charset="0"/>
                <a:cs typeface="Arial" panose="020B0604020202020204" pitchFamily="34" charset="0"/>
              </a:rPr>
              <a:t>L</a:t>
            </a:r>
            <a:r>
              <a:rPr lang="en-US" sz="2000" b="0" i="0" dirty="0">
                <a:solidFill>
                  <a:srgbClr val="333333"/>
                </a:solidFill>
                <a:effectLst/>
                <a:latin typeface="Arial" panose="020B0604020202020204" pitchFamily="34" charset="0"/>
                <a:cs typeface="Arial" panose="020B0604020202020204" pitchFamily="34" charset="0"/>
              </a:rPr>
              <a:t>aser appeared safe, but it did not improve symptoms or QOL, and there were no changes in vaginal histology </a:t>
            </a:r>
          </a:p>
          <a:p>
            <a:pPr marL="173736" indent="-173736">
              <a:spcBef>
                <a:spcPts val="1200"/>
              </a:spcBef>
              <a:buClr>
                <a:srgbClr val="7A0000"/>
              </a:buClr>
              <a:buFont typeface="Arial" panose="020B0604020202020204" pitchFamily="34" charset="0"/>
              <a:buChar char="•"/>
            </a:pPr>
            <a:r>
              <a:rPr lang="en-US" sz="2000" dirty="0">
                <a:solidFill>
                  <a:srgbClr val="333333"/>
                </a:solidFill>
                <a:latin typeface="Arial" panose="020B0604020202020204" pitchFamily="34" charset="0"/>
                <a:cs typeface="Arial" panose="020B0604020202020204" pitchFamily="34" charset="0"/>
              </a:rPr>
              <a:t>In 2023, the LIGHT study showed no improvement in FSFI in breast cancer patients on AIs</a:t>
            </a:r>
            <a:endParaRPr lang="en-US" sz="2000" b="0" i="0" dirty="0">
              <a:solidFill>
                <a:srgbClr val="333333"/>
              </a:solidFill>
              <a:effectLst/>
              <a:latin typeface="Arial" panose="020B0604020202020204" pitchFamily="34" charset="0"/>
              <a:cs typeface="Arial" panose="020B0604020202020204" pitchFamily="34" charset="0"/>
            </a:endParaRPr>
          </a:p>
          <a:p>
            <a:pPr marL="173736" indent="-173736" algn="ctr">
              <a:spcBef>
                <a:spcPts val="1200"/>
              </a:spcBef>
            </a:pPr>
            <a:r>
              <a:rPr lang="en-US" sz="2000" dirty="0">
                <a:latin typeface="Arial" panose="020B0604020202020204" pitchFamily="34" charset="0"/>
                <a:cs typeface="Arial" panose="020B0604020202020204" pitchFamily="34" charset="0"/>
              </a:rPr>
              <a:t>	</a:t>
            </a:r>
            <a:r>
              <a:rPr lang="en-US" sz="2000" dirty="0">
                <a:solidFill>
                  <a:srgbClr val="FF0000"/>
                </a:solidFill>
                <a:latin typeface="Arial" panose="020B0604020202020204" pitchFamily="34" charset="0"/>
                <a:cs typeface="Arial" panose="020B0604020202020204" pitchFamily="34" charset="0"/>
              </a:rPr>
              <a:t>“It is doubtful that the clinical practice of laser therapy for GSM will halt in the US without FDA intervention, and many practitioners here and around the world will likely continue to use the offensive “vaginal rejuvenation” language to coax patients into paying thousands of dollars to treat GSM for what the most robust current evidence tells us is an ineffective procedure.”</a:t>
            </a:r>
            <a:endParaRPr lang="en-US" sz="2000" b="0" i="0" dirty="0">
              <a:solidFill>
                <a:srgbClr val="FF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05160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77F087-796F-E6DB-7AF2-7C4F3BCEC60C}"/>
              </a:ext>
            </a:extLst>
          </p:cNvPr>
          <p:cNvPicPr>
            <a:picLocks noChangeAspect="1"/>
          </p:cNvPicPr>
          <p:nvPr/>
        </p:nvPicPr>
        <p:blipFill>
          <a:blip r:embed="rId2"/>
          <a:stretch>
            <a:fillRect/>
          </a:stretch>
        </p:blipFill>
        <p:spPr>
          <a:xfrm>
            <a:off x="661447" y="1905000"/>
            <a:ext cx="10539953" cy="2879930"/>
          </a:xfrm>
          <a:prstGeom prst="rect">
            <a:avLst/>
          </a:prstGeom>
        </p:spPr>
      </p:pic>
    </p:spTree>
    <p:extLst>
      <p:ext uri="{BB962C8B-B14F-4D97-AF65-F5344CB8AC3E}">
        <p14:creationId xmlns:p14="http://schemas.microsoft.com/office/powerpoint/2010/main" val="2744080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2447F-047B-A6A3-EF16-0CDDFD3CBC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B31EE5-983A-B694-FCD8-959FA4929843}"/>
              </a:ext>
            </a:extLst>
          </p:cNvPr>
          <p:cNvSpPr>
            <a:spLocks noGrp="1"/>
          </p:cNvSpPr>
          <p:nvPr>
            <p:ph type="title"/>
          </p:nvPr>
        </p:nvSpPr>
        <p:spPr>
          <a:xfrm>
            <a:off x="304800" y="457200"/>
            <a:ext cx="11049000" cy="752475"/>
          </a:xfrm>
        </p:spPr>
        <p:txBody>
          <a:bodyPr>
            <a:noAutofit/>
          </a:bodyPr>
          <a:lstStyle/>
          <a:p>
            <a:pPr>
              <a:defRPr/>
            </a:pPr>
            <a:r>
              <a:rPr lang="en-US" sz="2800" dirty="0"/>
              <a:t>What About HRT In Breast Cancer Survivors?</a:t>
            </a:r>
            <a:endParaRPr lang="en-US" sz="2800" dirty="0">
              <a:latin typeface="+mn-lt"/>
            </a:endParaRPr>
          </a:p>
        </p:txBody>
      </p:sp>
      <p:sp>
        <p:nvSpPr>
          <p:cNvPr id="3" name="Rectangle 2">
            <a:extLst>
              <a:ext uri="{FF2B5EF4-FFF2-40B4-BE49-F238E27FC236}">
                <a16:creationId xmlns:a16="http://schemas.microsoft.com/office/drawing/2014/main" id="{A4ABB770-7CA5-40BB-4CE6-E883F7D713EC}"/>
              </a:ext>
            </a:extLst>
          </p:cNvPr>
          <p:cNvSpPr/>
          <p:nvPr/>
        </p:nvSpPr>
        <p:spPr>
          <a:xfrm>
            <a:off x="1676400" y="76200"/>
            <a:ext cx="1219200" cy="228600"/>
          </a:xfrm>
          <a:prstGeom prst="rect">
            <a:avLst/>
          </a:prstGeom>
          <a:solidFill>
            <a:srgbClr val="751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A773507-CD42-C468-F2C6-3769E16BCC2F}"/>
              </a:ext>
            </a:extLst>
          </p:cNvPr>
          <p:cNvPicPr>
            <a:picLocks noChangeAspect="1"/>
          </p:cNvPicPr>
          <p:nvPr/>
        </p:nvPicPr>
        <p:blipFill>
          <a:blip r:embed="rId2"/>
          <a:stretch>
            <a:fillRect/>
          </a:stretch>
        </p:blipFill>
        <p:spPr>
          <a:xfrm>
            <a:off x="2209800" y="1606224"/>
            <a:ext cx="7772400" cy="3645552"/>
          </a:xfrm>
          <a:prstGeom prst="rect">
            <a:avLst/>
          </a:prstGeom>
        </p:spPr>
      </p:pic>
    </p:spTree>
    <p:extLst>
      <p:ext uri="{BB962C8B-B14F-4D97-AF65-F5344CB8AC3E}">
        <p14:creationId xmlns:p14="http://schemas.microsoft.com/office/powerpoint/2010/main" val="1360373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6EBC8-DA1E-676A-C005-99C78001F139}"/>
              </a:ext>
            </a:extLst>
          </p:cNvPr>
          <p:cNvSpPr>
            <a:spLocks noGrp="1"/>
          </p:cNvSpPr>
          <p:nvPr>
            <p:ph type="title"/>
          </p:nvPr>
        </p:nvSpPr>
        <p:spPr>
          <a:xfrm>
            <a:off x="2182813" y="644526"/>
            <a:ext cx="7826375" cy="1231900"/>
          </a:xfrm>
        </p:spPr>
        <p:txBody>
          <a:bodyPr/>
          <a:lstStyle/>
          <a:p>
            <a:pPr>
              <a:defRPr/>
            </a:pPr>
            <a:r>
              <a:rPr lang="en-US" sz="2800" dirty="0">
                <a:solidFill>
                  <a:srgbClr val="7A0000"/>
                </a:solidFill>
              </a:rPr>
              <a:t>Mean Hot Flash Score % Reduction</a:t>
            </a:r>
            <a:br>
              <a:rPr lang="en-US" sz="3200" dirty="0"/>
            </a:br>
            <a:r>
              <a:rPr lang="en-US" sz="2400" dirty="0"/>
              <a:t>Randomized Studies </a:t>
            </a:r>
            <a:r>
              <a:rPr lang="en-US" sz="1800" dirty="0"/>
              <a:t>(Negative Trials)</a:t>
            </a:r>
            <a:endParaRPr lang="en-US" sz="1800" dirty="0">
              <a:solidFill>
                <a:schemeClr val="accent2"/>
              </a:solidFill>
            </a:endParaRPr>
          </a:p>
        </p:txBody>
      </p:sp>
      <p:graphicFrame>
        <p:nvGraphicFramePr>
          <p:cNvPr id="3" name="Content Placeholder 4">
            <a:extLst>
              <a:ext uri="{FF2B5EF4-FFF2-40B4-BE49-F238E27FC236}">
                <a16:creationId xmlns:a16="http://schemas.microsoft.com/office/drawing/2014/main" id="{46E3034F-466B-456B-2A67-FC6D63411A2C}"/>
              </a:ext>
            </a:extLst>
          </p:cNvPr>
          <p:cNvGraphicFramePr>
            <a:graphicFrameLocks noGrp="1"/>
          </p:cNvGraphicFramePr>
          <p:nvPr>
            <p:ph idx="1"/>
            <p:extLst>
              <p:ext uri="{D42A27DB-BD31-4B8C-83A1-F6EECF244321}">
                <p14:modId xmlns:p14="http://schemas.microsoft.com/office/powerpoint/2010/main" val="1908941433"/>
              </p:ext>
            </p:extLst>
          </p:nvPr>
        </p:nvGraphicFramePr>
        <p:xfrm>
          <a:off x="1600200" y="1752600"/>
          <a:ext cx="8534400" cy="4402138"/>
        </p:xfrm>
        <a:graphic>
          <a:graphicData uri="http://schemas.openxmlformats.org/drawingml/2006/chart">
            <c:chart xmlns:c="http://schemas.openxmlformats.org/drawingml/2006/chart" xmlns:r="http://schemas.openxmlformats.org/officeDocument/2006/relationships" r:id="rId2"/>
          </a:graphicData>
        </a:graphic>
      </p:graphicFrame>
      <p:grpSp>
        <p:nvGrpSpPr>
          <p:cNvPr id="95235" name="Group 42">
            <a:extLst>
              <a:ext uri="{FF2B5EF4-FFF2-40B4-BE49-F238E27FC236}">
                <a16:creationId xmlns:a16="http://schemas.microsoft.com/office/drawing/2014/main" id="{ADEE6642-6223-0E63-BA64-C542F97F010B}"/>
              </a:ext>
            </a:extLst>
          </p:cNvPr>
          <p:cNvGrpSpPr>
            <a:grpSpLocks/>
          </p:cNvGrpSpPr>
          <p:nvPr/>
        </p:nvGrpSpPr>
        <p:grpSpPr bwMode="auto">
          <a:xfrm>
            <a:off x="2462213" y="1957388"/>
            <a:ext cx="7302500" cy="620712"/>
            <a:chOff x="1089861" y="1668379"/>
            <a:chExt cx="7303306" cy="619888"/>
          </a:xfrm>
        </p:grpSpPr>
        <p:sp>
          <p:nvSpPr>
            <p:cNvPr id="44" name="Text Box 10">
              <a:extLst>
                <a:ext uri="{FF2B5EF4-FFF2-40B4-BE49-F238E27FC236}">
                  <a16:creationId xmlns:a16="http://schemas.microsoft.com/office/drawing/2014/main" id="{8348D22B-ABA2-6B89-4AA7-B95E6C442E93}"/>
                </a:ext>
              </a:extLst>
            </p:cNvPr>
            <p:cNvSpPr txBox="1">
              <a:spLocks noChangeArrowheads="1"/>
            </p:cNvSpPr>
            <p:nvPr/>
          </p:nvSpPr>
          <p:spPr bwMode="auto">
            <a:xfrm>
              <a:off x="6043408" y="1980701"/>
              <a:ext cx="2349759" cy="307566"/>
            </a:xfrm>
            <a:prstGeom prst="rect">
              <a:avLst/>
            </a:prstGeom>
            <a:noFill/>
            <a:ln>
              <a:noFill/>
            </a:ln>
          </p:spPr>
          <p:txBody>
            <a:bodyPr>
              <a:spAutoFit/>
            </a:bodyPr>
            <a:lstStyle/>
            <a:p>
              <a:pPr>
                <a:defRPr/>
              </a:pPr>
              <a:r>
                <a:rPr lang="en-US" sz="1400" b="1" dirty="0">
                  <a:solidFill>
                    <a:srgbClr val="FF9900"/>
                  </a:solidFill>
                  <a:effectLst>
                    <a:outerShdw blurRad="38100" dist="38100" dir="2700000" algn="tl">
                      <a:srgbClr val="000000">
                        <a:alpha val="0"/>
                      </a:srgbClr>
                    </a:outerShdw>
                  </a:effectLst>
                  <a:latin typeface="Arial" pitchFamily="34" charset="0"/>
                  <a:cs typeface="Arial" pitchFamily="34" charset="0"/>
                </a:rPr>
                <a:t>Black Cohosh (n=58)</a:t>
              </a:r>
              <a:endParaRPr lang="en-US" sz="1600" dirty="0">
                <a:solidFill>
                  <a:srgbClr val="FF9900"/>
                </a:solidFill>
                <a:effectLst>
                  <a:outerShdw blurRad="38100" dist="38100" dir="2700000" algn="tl">
                    <a:srgbClr val="000000">
                      <a:alpha val="0"/>
                    </a:srgbClr>
                  </a:outerShdw>
                </a:effectLst>
                <a:latin typeface="Arial" pitchFamily="34" charset="0"/>
                <a:cs typeface="Arial" pitchFamily="34" charset="0"/>
              </a:endParaRPr>
            </a:p>
          </p:txBody>
        </p:sp>
        <p:sp>
          <p:nvSpPr>
            <p:cNvPr id="95254" name="Freeform 44">
              <a:extLst>
                <a:ext uri="{FF2B5EF4-FFF2-40B4-BE49-F238E27FC236}">
                  <a16:creationId xmlns:a16="http://schemas.microsoft.com/office/drawing/2014/main" id="{57D11769-03A3-E345-BFF8-1C17A02EB6B5}"/>
                </a:ext>
              </a:extLst>
            </p:cNvPr>
            <p:cNvSpPr>
              <a:spLocks/>
            </p:cNvSpPr>
            <p:nvPr/>
          </p:nvSpPr>
          <p:spPr bwMode="auto">
            <a:xfrm>
              <a:off x="1089861" y="1668379"/>
              <a:ext cx="4988255" cy="554787"/>
            </a:xfrm>
            <a:custGeom>
              <a:avLst/>
              <a:gdLst>
                <a:gd name="T0" fmla="*/ 0 w 479"/>
                <a:gd name="T1" fmla="*/ 0 h 57"/>
                <a:gd name="T2" fmla="*/ 2147483646 w 479"/>
                <a:gd name="T3" fmla="*/ 2147483646 h 57"/>
                <a:gd name="T4" fmla="*/ 2147483646 w 479"/>
                <a:gd name="T5" fmla="*/ 2147483646 h 57"/>
                <a:gd name="T6" fmla="*/ 2147483646 w 479"/>
                <a:gd name="T7" fmla="*/ 2147483646 h 57"/>
                <a:gd name="T8" fmla="*/ 2147483646 w 479"/>
                <a:gd name="T9" fmla="*/ 2147483646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9" h="57">
                  <a:moveTo>
                    <a:pt x="0" y="0"/>
                  </a:moveTo>
                  <a:lnTo>
                    <a:pt x="120" y="34"/>
                  </a:lnTo>
                  <a:lnTo>
                    <a:pt x="239" y="57"/>
                  </a:lnTo>
                  <a:lnTo>
                    <a:pt x="359" y="38"/>
                  </a:lnTo>
                  <a:lnTo>
                    <a:pt x="479" y="57"/>
                  </a:lnTo>
                </a:path>
              </a:pathLst>
            </a:custGeom>
            <a:noFill/>
            <a:ln w="30163">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5236" name="Group 64">
            <a:extLst>
              <a:ext uri="{FF2B5EF4-FFF2-40B4-BE49-F238E27FC236}">
                <a16:creationId xmlns:a16="http://schemas.microsoft.com/office/drawing/2014/main" id="{F6A18001-DD16-3DC2-AC43-EB9B3DEA9FA3}"/>
              </a:ext>
            </a:extLst>
          </p:cNvPr>
          <p:cNvGrpSpPr>
            <a:grpSpLocks/>
          </p:cNvGrpSpPr>
          <p:nvPr/>
        </p:nvGrpSpPr>
        <p:grpSpPr bwMode="auto">
          <a:xfrm>
            <a:off x="2462213" y="1957388"/>
            <a:ext cx="7772400" cy="1293812"/>
            <a:chOff x="1089861" y="1668379"/>
            <a:chExt cx="7773402" cy="1294051"/>
          </a:xfrm>
        </p:grpSpPr>
        <p:sp>
          <p:nvSpPr>
            <p:cNvPr id="66" name="Text Box 8">
              <a:extLst>
                <a:ext uri="{FF2B5EF4-FFF2-40B4-BE49-F238E27FC236}">
                  <a16:creationId xmlns:a16="http://schemas.microsoft.com/office/drawing/2014/main" id="{2D1E68F4-103B-CD1B-78DF-99FFDEADE3E0}"/>
                </a:ext>
              </a:extLst>
            </p:cNvPr>
            <p:cNvSpPr txBox="1">
              <a:spLocks noChangeArrowheads="1"/>
            </p:cNvSpPr>
            <p:nvPr/>
          </p:nvSpPr>
          <p:spPr bwMode="auto">
            <a:xfrm>
              <a:off x="7836018" y="2354306"/>
              <a:ext cx="1027245" cy="523972"/>
            </a:xfrm>
            <a:prstGeom prst="rect">
              <a:avLst/>
            </a:prstGeom>
            <a:noFill/>
            <a:ln>
              <a:noFill/>
            </a:ln>
            <a:effectLst/>
          </p:spPr>
          <p:txBody>
            <a:bodyPr>
              <a:spAutoFit/>
            </a:bodyPr>
            <a:lstStyle/>
            <a:p>
              <a:pPr>
                <a:defRPr/>
              </a:pPr>
              <a:r>
                <a:rPr lang="en-US" sz="1400" b="1" dirty="0">
                  <a:solidFill>
                    <a:srgbClr val="7A0000"/>
                  </a:solidFill>
                  <a:effectLst>
                    <a:outerShdw blurRad="38100" dist="38100" dir="2700000" algn="tl">
                      <a:srgbClr val="000000">
                        <a:alpha val="0"/>
                      </a:srgbClr>
                    </a:outerShdw>
                  </a:effectLst>
                  <a:latin typeface="Arial" pitchFamily="34" charset="0"/>
                  <a:cs typeface="Arial" pitchFamily="34" charset="0"/>
                </a:rPr>
                <a:t>Flaxseed (n=69)</a:t>
              </a:r>
              <a:endParaRPr lang="en-US" sz="1600" b="1" dirty="0">
                <a:solidFill>
                  <a:srgbClr val="7A0000"/>
                </a:solidFill>
                <a:effectLst>
                  <a:outerShdw blurRad="38100" dist="38100" dir="2700000" algn="tl">
                    <a:srgbClr val="000000">
                      <a:alpha val="0"/>
                    </a:srgbClr>
                  </a:outerShdw>
                </a:effectLst>
                <a:latin typeface="Arial" pitchFamily="34" charset="0"/>
                <a:cs typeface="Arial" pitchFamily="34" charset="0"/>
              </a:endParaRPr>
            </a:p>
          </p:txBody>
        </p:sp>
        <p:sp>
          <p:nvSpPr>
            <p:cNvPr id="95252" name="Freeform 14">
              <a:extLst>
                <a:ext uri="{FF2B5EF4-FFF2-40B4-BE49-F238E27FC236}">
                  <a16:creationId xmlns:a16="http://schemas.microsoft.com/office/drawing/2014/main" id="{6098D309-B717-EAA3-E2E4-8B4CF32E4A9B}"/>
                </a:ext>
              </a:extLst>
            </p:cNvPr>
            <p:cNvSpPr>
              <a:spLocks/>
            </p:cNvSpPr>
            <p:nvPr/>
          </p:nvSpPr>
          <p:spPr bwMode="auto">
            <a:xfrm>
              <a:off x="1089861" y="1668379"/>
              <a:ext cx="7477486" cy="1294051"/>
            </a:xfrm>
            <a:custGeom>
              <a:avLst/>
              <a:gdLst>
                <a:gd name="T0" fmla="*/ 0 w 718"/>
                <a:gd name="T1" fmla="*/ 0 h 133"/>
                <a:gd name="T2" fmla="*/ 2147483646 w 718"/>
                <a:gd name="T3" fmla="*/ 2147483646 h 133"/>
                <a:gd name="T4" fmla="*/ 2147483646 w 718"/>
                <a:gd name="T5" fmla="*/ 2147483646 h 133"/>
                <a:gd name="T6" fmla="*/ 2147483646 w 718"/>
                <a:gd name="T7" fmla="*/ 2147483646 h 133"/>
                <a:gd name="T8" fmla="*/ 2147483646 w 718"/>
                <a:gd name="T9" fmla="*/ 2147483646 h 133"/>
                <a:gd name="T10" fmla="*/ 2147483646 w 718"/>
                <a:gd name="T11" fmla="*/ 2147483646 h 133"/>
                <a:gd name="T12" fmla="*/ 2147483646 w 718"/>
                <a:gd name="T13" fmla="*/ 2147483646 h 1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8" h="133">
                  <a:moveTo>
                    <a:pt x="0" y="0"/>
                  </a:moveTo>
                  <a:lnTo>
                    <a:pt x="120" y="38"/>
                  </a:lnTo>
                  <a:lnTo>
                    <a:pt x="239" y="76"/>
                  </a:lnTo>
                  <a:lnTo>
                    <a:pt x="359" y="95"/>
                  </a:lnTo>
                  <a:lnTo>
                    <a:pt x="479" y="114"/>
                  </a:lnTo>
                  <a:lnTo>
                    <a:pt x="598" y="133"/>
                  </a:lnTo>
                  <a:lnTo>
                    <a:pt x="718" y="125"/>
                  </a:lnTo>
                </a:path>
              </a:pathLst>
            </a:custGeom>
            <a:noFill/>
            <a:ln w="30163">
              <a:solidFill>
                <a:srgbClr val="7A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95238" name="Group 52">
            <a:extLst>
              <a:ext uri="{FF2B5EF4-FFF2-40B4-BE49-F238E27FC236}">
                <a16:creationId xmlns:a16="http://schemas.microsoft.com/office/drawing/2014/main" id="{484F5D6F-DD60-EC7D-F922-527804EB0479}"/>
              </a:ext>
            </a:extLst>
          </p:cNvPr>
          <p:cNvGrpSpPr>
            <a:grpSpLocks/>
          </p:cNvGrpSpPr>
          <p:nvPr/>
        </p:nvGrpSpPr>
        <p:grpSpPr bwMode="auto">
          <a:xfrm>
            <a:off x="2465389" y="1957389"/>
            <a:ext cx="6472237" cy="866775"/>
            <a:chOff x="1093955" y="1669181"/>
            <a:chExt cx="6471633" cy="865866"/>
          </a:xfrm>
        </p:grpSpPr>
        <p:sp>
          <p:nvSpPr>
            <p:cNvPr id="12" name="Text Box 3">
              <a:extLst>
                <a:ext uri="{FF2B5EF4-FFF2-40B4-BE49-F238E27FC236}">
                  <a16:creationId xmlns:a16="http://schemas.microsoft.com/office/drawing/2014/main" id="{4AC164CD-B8C7-5279-A392-E2B6059C1EA8}"/>
                </a:ext>
              </a:extLst>
            </p:cNvPr>
            <p:cNvSpPr txBox="1">
              <a:spLocks noChangeArrowheads="1"/>
            </p:cNvSpPr>
            <p:nvPr/>
          </p:nvSpPr>
          <p:spPr bwMode="auto">
            <a:xfrm>
              <a:off x="6014746" y="2227395"/>
              <a:ext cx="1550842" cy="307652"/>
            </a:xfrm>
            <a:prstGeom prst="rect">
              <a:avLst/>
            </a:prstGeom>
            <a:noFill/>
            <a:ln>
              <a:noFill/>
            </a:ln>
          </p:spPr>
          <p:txBody>
            <a:bodyPr wrap="none">
              <a:spAutoFit/>
            </a:bodyPr>
            <a:lstStyle/>
            <a:p>
              <a:pPr algn="r" rtl="1">
                <a:defRPr/>
              </a:pPr>
              <a:r>
                <a:rPr lang="en-US" sz="1400" b="1" dirty="0">
                  <a:solidFill>
                    <a:srgbClr val="7030A0"/>
                  </a:solidFill>
                  <a:effectLst>
                    <a:outerShdw blurRad="38100" dist="38100" dir="2700000" algn="tl">
                      <a:srgbClr val="000000">
                        <a:alpha val="0"/>
                      </a:srgbClr>
                    </a:outerShdw>
                  </a:effectLst>
                  <a:latin typeface="Arial" pitchFamily="34" charset="0"/>
                  <a:cs typeface="Arial" pitchFamily="34" charset="0"/>
                </a:rPr>
                <a:t>Placebo (n=420)</a:t>
              </a:r>
              <a:endParaRPr lang="en-US" sz="1600" dirty="0">
                <a:solidFill>
                  <a:srgbClr val="7030A0"/>
                </a:solidFill>
                <a:effectLst>
                  <a:outerShdw blurRad="38100" dist="38100" dir="2700000" algn="tl">
                    <a:srgbClr val="000000">
                      <a:alpha val="0"/>
                    </a:srgbClr>
                  </a:outerShdw>
                </a:effectLst>
                <a:latin typeface="Arial" pitchFamily="34" charset="0"/>
                <a:cs typeface="Arial" pitchFamily="34" charset="0"/>
              </a:endParaRPr>
            </a:p>
          </p:txBody>
        </p:sp>
        <p:sp>
          <p:nvSpPr>
            <p:cNvPr id="95250" name="Freeform 10">
              <a:extLst>
                <a:ext uri="{FF2B5EF4-FFF2-40B4-BE49-F238E27FC236}">
                  <a16:creationId xmlns:a16="http://schemas.microsoft.com/office/drawing/2014/main" id="{770CF2E4-D30A-AD6E-1B40-0C8440CF1B94}"/>
                </a:ext>
              </a:extLst>
            </p:cNvPr>
            <p:cNvSpPr>
              <a:spLocks/>
            </p:cNvSpPr>
            <p:nvPr/>
          </p:nvSpPr>
          <p:spPr bwMode="auto">
            <a:xfrm>
              <a:off x="1093955" y="1669181"/>
              <a:ext cx="5001239" cy="849764"/>
            </a:xfrm>
            <a:custGeom>
              <a:avLst/>
              <a:gdLst>
                <a:gd name="T0" fmla="*/ 0 w 477"/>
                <a:gd name="T1" fmla="*/ 0 h 87"/>
                <a:gd name="T2" fmla="*/ 2147483646 w 477"/>
                <a:gd name="T3" fmla="*/ 2147483646 h 87"/>
                <a:gd name="T4" fmla="*/ 2147483646 w 477"/>
                <a:gd name="T5" fmla="*/ 2147483646 h 87"/>
                <a:gd name="T6" fmla="*/ 2147483646 w 477"/>
                <a:gd name="T7" fmla="*/ 2147483646 h 87"/>
                <a:gd name="T8" fmla="*/ 2147483646 w 477"/>
                <a:gd name="T9" fmla="*/ 2147483646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7" h="87">
                  <a:moveTo>
                    <a:pt x="0" y="0"/>
                  </a:moveTo>
                  <a:lnTo>
                    <a:pt x="119" y="38"/>
                  </a:lnTo>
                  <a:lnTo>
                    <a:pt x="239" y="65"/>
                  </a:lnTo>
                  <a:lnTo>
                    <a:pt x="358" y="68"/>
                  </a:lnTo>
                  <a:lnTo>
                    <a:pt x="477" y="87"/>
                  </a:lnTo>
                </a:path>
              </a:pathLst>
            </a:custGeom>
            <a:noFill/>
            <a:ln w="30163">
              <a:solidFill>
                <a:srgbClr val="7030A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95239" name="Group 53">
            <a:extLst>
              <a:ext uri="{FF2B5EF4-FFF2-40B4-BE49-F238E27FC236}">
                <a16:creationId xmlns:a16="http://schemas.microsoft.com/office/drawing/2014/main" id="{8D3E0CF7-876B-8177-22B3-F3208C3E5B51}"/>
              </a:ext>
            </a:extLst>
          </p:cNvPr>
          <p:cNvGrpSpPr>
            <a:grpSpLocks/>
          </p:cNvGrpSpPr>
          <p:nvPr/>
        </p:nvGrpSpPr>
        <p:grpSpPr bwMode="auto">
          <a:xfrm>
            <a:off x="2465389" y="1957388"/>
            <a:ext cx="6015037" cy="1028700"/>
            <a:chOff x="1093955" y="1669181"/>
            <a:chExt cx="6014777" cy="1027569"/>
          </a:xfrm>
        </p:grpSpPr>
        <p:sp>
          <p:nvSpPr>
            <p:cNvPr id="14" name="Text Box 4">
              <a:extLst>
                <a:ext uri="{FF2B5EF4-FFF2-40B4-BE49-F238E27FC236}">
                  <a16:creationId xmlns:a16="http://schemas.microsoft.com/office/drawing/2014/main" id="{1BE66B27-2E9B-7BE1-776F-F4DBFBCC1015}"/>
                </a:ext>
              </a:extLst>
            </p:cNvPr>
            <p:cNvSpPr txBox="1">
              <a:spLocks noChangeArrowheads="1"/>
            </p:cNvSpPr>
            <p:nvPr/>
          </p:nvSpPr>
          <p:spPr bwMode="auto">
            <a:xfrm>
              <a:off x="6014992" y="2389114"/>
              <a:ext cx="1093740" cy="307636"/>
            </a:xfrm>
            <a:prstGeom prst="rect">
              <a:avLst/>
            </a:prstGeom>
            <a:noFill/>
            <a:ln>
              <a:noFill/>
            </a:ln>
          </p:spPr>
          <p:txBody>
            <a:bodyPr wrap="none">
              <a:spAutoFit/>
            </a:bodyPr>
            <a:lstStyle/>
            <a:p>
              <a:pPr algn="r" rtl="1">
                <a:defRPr/>
              </a:pPr>
              <a:r>
                <a:rPr lang="en-US" sz="1400" b="1" dirty="0">
                  <a:solidFill>
                    <a:schemeClr val="accent5">
                      <a:lumMod val="75000"/>
                    </a:schemeClr>
                  </a:solidFill>
                  <a:effectLst>
                    <a:outerShdw blurRad="38100" dist="38100" dir="2700000" algn="tl">
                      <a:srgbClr val="000000">
                        <a:alpha val="0"/>
                      </a:srgbClr>
                    </a:outerShdw>
                  </a:effectLst>
                  <a:latin typeface="Arial" pitchFamily="34" charset="0"/>
                  <a:cs typeface="Arial" pitchFamily="34" charset="0"/>
                </a:rPr>
                <a:t>Soy (n=78)</a:t>
              </a:r>
              <a:endParaRPr lang="en-US" sz="1600" dirty="0">
                <a:solidFill>
                  <a:schemeClr val="accent5">
                    <a:lumMod val="75000"/>
                  </a:schemeClr>
                </a:solidFill>
                <a:effectLst>
                  <a:outerShdw blurRad="38100" dist="38100" dir="2700000" algn="tl">
                    <a:srgbClr val="000000">
                      <a:alpha val="0"/>
                    </a:srgbClr>
                  </a:outerShdw>
                </a:effectLst>
                <a:latin typeface="Arial" pitchFamily="34" charset="0"/>
                <a:cs typeface="Arial" pitchFamily="34" charset="0"/>
              </a:endParaRPr>
            </a:p>
          </p:txBody>
        </p:sp>
        <p:sp>
          <p:nvSpPr>
            <p:cNvPr id="95248" name="Freeform 11">
              <a:extLst>
                <a:ext uri="{FF2B5EF4-FFF2-40B4-BE49-F238E27FC236}">
                  <a16:creationId xmlns:a16="http://schemas.microsoft.com/office/drawing/2014/main" id="{2364151B-A993-BB7B-2692-7DB0F1397768}"/>
                </a:ext>
              </a:extLst>
            </p:cNvPr>
            <p:cNvSpPr>
              <a:spLocks/>
            </p:cNvSpPr>
            <p:nvPr/>
          </p:nvSpPr>
          <p:spPr bwMode="auto">
            <a:xfrm>
              <a:off x="1093955" y="1669181"/>
              <a:ext cx="5001239" cy="967285"/>
            </a:xfrm>
            <a:custGeom>
              <a:avLst/>
              <a:gdLst>
                <a:gd name="T0" fmla="*/ 0 w 477"/>
                <a:gd name="T1" fmla="*/ 0 h 99"/>
                <a:gd name="T2" fmla="*/ 2147483646 w 477"/>
                <a:gd name="T3" fmla="*/ 2147483646 h 99"/>
                <a:gd name="T4" fmla="*/ 2147483646 w 477"/>
                <a:gd name="T5" fmla="*/ 2147483646 h 99"/>
                <a:gd name="T6" fmla="*/ 2147483646 w 477"/>
                <a:gd name="T7" fmla="*/ 2147483646 h 99"/>
                <a:gd name="T8" fmla="*/ 2147483646 w 477"/>
                <a:gd name="T9" fmla="*/ 2147483646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7" h="99">
                  <a:moveTo>
                    <a:pt x="0" y="0"/>
                  </a:moveTo>
                  <a:lnTo>
                    <a:pt x="119" y="49"/>
                  </a:lnTo>
                  <a:lnTo>
                    <a:pt x="239" y="95"/>
                  </a:lnTo>
                  <a:lnTo>
                    <a:pt x="358" y="99"/>
                  </a:lnTo>
                  <a:lnTo>
                    <a:pt x="477" y="95"/>
                  </a:lnTo>
                </a:path>
              </a:pathLst>
            </a:custGeom>
            <a:noFill/>
            <a:ln w="30163">
              <a:solidFill>
                <a:schemeClr val="accent5">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sp>
        <p:nvSpPr>
          <p:cNvPr id="95241" name="TextBox 88">
            <a:extLst>
              <a:ext uri="{FF2B5EF4-FFF2-40B4-BE49-F238E27FC236}">
                <a16:creationId xmlns:a16="http://schemas.microsoft.com/office/drawing/2014/main" id="{0B3588E4-D1AC-690D-5C21-BE607A68638B}"/>
              </a:ext>
            </a:extLst>
          </p:cNvPr>
          <p:cNvSpPr txBox="1">
            <a:spLocks noChangeArrowheads="1"/>
          </p:cNvSpPr>
          <p:nvPr/>
        </p:nvSpPr>
        <p:spPr bwMode="auto">
          <a:xfrm>
            <a:off x="5778500" y="6016626"/>
            <a:ext cx="96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0" tIns="45672" rIns="91340" bIns="45672">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dirty="0">
                <a:latin typeface="Arial" panose="020B0604020202020204" pitchFamily="34" charset="0"/>
              </a:rPr>
              <a:t>Week</a:t>
            </a:r>
          </a:p>
        </p:txBody>
      </p:sp>
      <p:grpSp>
        <p:nvGrpSpPr>
          <p:cNvPr id="95242" name="Group 5">
            <a:extLst>
              <a:ext uri="{FF2B5EF4-FFF2-40B4-BE49-F238E27FC236}">
                <a16:creationId xmlns:a16="http://schemas.microsoft.com/office/drawing/2014/main" id="{8E4A4FB9-E63E-442C-DE4E-5F85A03A4615}"/>
              </a:ext>
            </a:extLst>
          </p:cNvPr>
          <p:cNvGrpSpPr>
            <a:grpSpLocks/>
          </p:cNvGrpSpPr>
          <p:nvPr/>
        </p:nvGrpSpPr>
        <p:grpSpPr bwMode="auto">
          <a:xfrm>
            <a:off x="2460625" y="1949450"/>
            <a:ext cx="7818438" cy="1620838"/>
            <a:chOff x="1089660" y="1661160"/>
            <a:chExt cx="7818120" cy="1619070"/>
          </a:xfrm>
        </p:grpSpPr>
        <p:sp>
          <p:nvSpPr>
            <p:cNvPr id="29" name="Text Box 6">
              <a:extLst>
                <a:ext uri="{FF2B5EF4-FFF2-40B4-BE49-F238E27FC236}">
                  <a16:creationId xmlns:a16="http://schemas.microsoft.com/office/drawing/2014/main" id="{3842E2DB-20D5-35FE-9EC4-222EDB94BD52}"/>
                </a:ext>
              </a:extLst>
            </p:cNvPr>
            <p:cNvSpPr txBox="1">
              <a:spLocks noChangeArrowheads="1"/>
            </p:cNvSpPr>
            <p:nvPr/>
          </p:nvSpPr>
          <p:spPr bwMode="auto">
            <a:xfrm>
              <a:off x="7948969" y="2972591"/>
              <a:ext cx="958811" cy="307639"/>
            </a:xfrm>
            <a:prstGeom prst="rect">
              <a:avLst/>
            </a:prstGeom>
            <a:noFill/>
            <a:ln w="12700">
              <a:noFill/>
              <a:miter lim="800000"/>
              <a:headEnd/>
              <a:tailEnd/>
            </a:ln>
          </p:spPr>
          <p:txBody>
            <a:bodyPr wrap="none">
              <a:spAutoFit/>
            </a:bodyPr>
            <a:lstStyle/>
            <a:p>
              <a:pPr algn="r" rtl="1">
                <a:defRPr/>
              </a:pPr>
              <a:r>
                <a:rPr lang="en-US" sz="1400" b="1" dirty="0">
                  <a:solidFill>
                    <a:srgbClr val="00B0F0"/>
                  </a:solidFill>
                  <a:effectLst>
                    <a:outerShdw blurRad="38100" dist="38100" dir="2700000" algn="tl">
                      <a:srgbClr val="000000">
                        <a:alpha val="0"/>
                      </a:srgbClr>
                    </a:outerShdw>
                  </a:effectLst>
                  <a:latin typeface="Arial" pitchFamily="34" charset="0"/>
                  <a:cs typeface="Arial" pitchFamily="34" charset="0"/>
                </a:rPr>
                <a:t>Mg oxide</a:t>
              </a:r>
              <a:endParaRPr lang="en-US" sz="1600" dirty="0">
                <a:solidFill>
                  <a:srgbClr val="00B0F0"/>
                </a:solidFill>
                <a:effectLst>
                  <a:outerShdw blurRad="38100" dist="38100" dir="2700000" algn="tl">
                    <a:srgbClr val="000000">
                      <a:alpha val="0"/>
                    </a:srgbClr>
                  </a:outerShdw>
                </a:effectLst>
                <a:latin typeface="Arial" pitchFamily="34" charset="0"/>
                <a:cs typeface="Arial" pitchFamily="34" charset="0"/>
              </a:endParaRPr>
            </a:p>
          </p:txBody>
        </p:sp>
        <p:sp>
          <p:nvSpPr>
            <p:cNvPr id="5" name="Freeform 4">
              <a:extLst>
                <a:ext uri="{FF2B5EF4-FFF2-40B4-BE49-F238E27FC236}">
                  <a16:creationId xmlns:a16="http://schemas.microsoft.com/office/drawing/2014/main" id="{9AF9BCCC-F4EA-DBD1-FB84-2F14188C2C06}"/>
                </a:ext>
              </a:extLst>
            </p:cNvPr>
            <p:cNvSpPr/>
            <p:nvPr/>
          </p:nvSpPr>
          <p:spPr>
            <a:xfrm>
              <a:off x="1089660" y="1661160"/>
              <a:ext cx="7391099" cy="1401819"/>
            </a:xfrm>
            <a:custGeom>
              <a:avLst/>
              <a:gdLst>
                <a:gd name="connsiteX0" fmla="*/ 0 w 7391400"/>
                <a:gd name="connsiteY0" fmla="*/ 0 h 1402080"/>
                <a:gd name="connsiteX1" fmla="*/ 914400 w 7391400"/>
                <a:gd name="connsiteY1" fmla="*/ 358140 h 1402080"/>
                <a:gd name="connsiteX2" fmla="*/ 2522220 w 7391400"/>
                <a:gd name="connsiteY2" fmla="*/ 716280 h 1402080"/>
                <a:gd name="connsiteX3" fmla="*/ 3634740 w 7391400"/>
                <a:gd name="connsiteY3" fmla="*/ 845820 h 1402080"/>
                <a:gd name="connsiteX4" fmla="*/ 4884420 w 7391400"/>
                <a:gd name="connsiteY4" fmla="*/ 998220 h 1402080"/>
                <a:gd name="connsiteX5" fmla="*/ 6187440 w 7391400"/>
                <a:gd name="connsiteY5" fmla="*/ 1120140 h 1402080"/>
                <a:gd name="connsiteX6" fmla="*/ 7391400 w 7391400"/>
                <a:gd name="connsiteY6" fmla="*/ 1402080 h 140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1400" h="1402080">
                  <a:moveTo>
                    <a:pt x="0" y="0"/>
                  </a:moveTo>
                  <a:lnTo>
                    <a:pt x="914400" y="358140"/>
                  </a:lnTo>
                  <a:lnTo>
                    <a:pt x="2522220" y="716280"/>
                  </a:lnTo>
                  <a:lnTo>
                    <a:pt x="3634740" y="845820"/>
                  </a:lnTo>
                  <a:lnTo>
                    <a:pt x="4884420" y="998220"/>
                  </a:lnTo>
                  <a:lnTo>
                    <a:pt x="6187440" y="1120140"/>
                  </a:lnTo>
                  <a:lnTo>
                    <a:pt x="7391400" y="1402080"/>
                  </a:ln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grpSp>
      <p:grpSp>
        <p:nvGrpSpPr>
          <p:cNvPr id="95240" name="Group 54">
            <a:extLst>
              <a:ext uri="{FF2B5EF4-FFF2-40B4-BE49-F238E27FC236}">
                <a16:creationId xmlns:a16="http://schemas.microsoft.com/office/drawing/2014/main" id="{46C56CA4-E2F6-1317-3F7E-3EED02F222C9}"/>
              </a:ext>
            </a:extLst>
          </p:cNvPr>
          <p:cNvGrpSpPr>
            <a:grpSpLocks/>
          </p:cNvGrpSpPr>
          <p:nvPr/>
        </p:nvGrpSpPr>
        <p:grpSpPr bwMode="auto">
          <a:xfrm>
            <a:off x="2465388" y="1957388"/>
            <a:ext cx="6500812" cy="1185862"/>
            <a:chOff x="1093955" y="1669181"/>
            <a:chExt cx="6500423" cy="1184067"/>
          </a:xfrm>
        </p:grpSpPr>
        <p:sp>
          <p:nvSpPr>
            <p:cNvPr id="95246" name="Freeform 12">
              <a:extLst>
                <a:ext uri="{FF2B5EF4-FFF2-40B4-BE49-F238E27FC236}">
                  <a16:creationId xmlns:a16="http://schemas.microsoft.com/office/drawing/2014/main" id="{E03E121A-14BD-B638-9029-F3ADA3E2025A}"/>
                </a:ext>
              </a:extLst>
            </p:cNvPr>
            <p:cNvSpPr>
              <a:spLocks/>
            </p:cNvSpPr>
            <p:nvPr/>
          </p:nvSpPr>
          <p:spPr bwMode="auto">
            <a:xfrm>
              <a:off x="1093955" y="1669181"/>
              <a:ext cx="5001239" cy="1035085"/>
            </a:xfrm>
            <a:custGeom>
              <a:avLst/>
              <a:gdLst>
                <a:gd name="T0" fmla="*/ 0 w 477"/>
                <a:gd name="T1" fmla="*/ 0 h 106"/>
                <a:gd name="T2" fmla="*/ 2147483646 w 477"/>
                <a:gd name="T3" fmla="*/ 2147483646 h 106"/>
                <a:gd name="T4" fmla="*/ 2147483646 w 477"/>
                <a:gd name="T5" fmla="*/ 2147483646 h 106"/>
                <a:gd name="T6" fmla="*/ 2147483646 w 477"/>
                <a:gd name="T7" fmla="*/ 2147483646 h 106"/>
                <a:gd name="T8" fmla="*/ 2147483646 w 477"/>
                <a:gd name="T9" fmla="*/ 2147483646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7" h="106">
                  <a:moveTo>
                    <a:pt x="0" y="0"/>
                  </a:moveTo>
                  <a:lnTo>
                    <a:pt x="119" y="49"/>
                  </a:lnTo>
                  <a:lnTo>
                    <a:pt x="239" y="68"/>
                  </a:lnTo>
                  <a:lnTo>
                    <a:pt x="358" y="80"/>
                  </a:lnTo>
                  <a:lnTo>
                    <a:pt x="477" y="106"/>
                  </a:lnTo>
                </a:path>
              </a:pathLst>
            </a:custGeom>
            <a:noFill/>
            <a:ln w="30163">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0" name="Text Box 9">
              <a:extLst>
                <a:ext uri="{FF2B5EF4-FFF2-40B4-BE49-F238E27FC236}">
                  <a16:creationId xmlns:a16="http://schemas.microsoft.com/office/drawing/2014/main" id="{FFEFEAB6-0252-AA6F-0E28-AC24B4C8997B}"/>
                </a:ext>
              </a:extLst>
            </p:cNvPr>
            <p:cNvSpPr txBox="1">
              <a:spLocks noChangeArrowheads="1"/>
            </p:cNvSpPr>
            <p:nvPr/>
          </p:nvSpPr>
          <p:spPr bwMode="auto">
            <a:xfrm>
              <a:off x="6014911" y="2545739"/>
              <a:ext cx="1579467" cy="307509"/>
            </a:xfrm>
            <a:prstGeom prst="rect">
              <a:avLst/>
            </a:prstGeom>
            <a:noFill/>
            <a:ln>
              <a:noFill/>
            </a:ln>
          </p:spPr>
          <p:txBody>
            <a:bodyPr wrap="none">
              <a:spAutoFit/>
            </a:bodyPr>
            <a:lstStyle/>
            <a:p>
              <a:pPr algn="r" rtl="1">
                <a:defRPr/>
              </a:pPr>
              <a:r>
                <a:rPr lang="en-US" sz="1400" b="1" dirty="0">
                  <a:solidFill>
                    <a:schemeClr val="accent6">
                      <a:lumMod val="75000"/>
                    </a:schemeClr>
                  </a:solidFill>
                  <a:effectLst>
                    <a:outerShdw blurRad="38100" dist="38100" dir="2700000" algn="tl">
                      <a:srgbClr val="000000">
                        <a:alpha val="0"/>
                      </a:srgbClr>
                    </a:outerShdw>
                  </a:effectLst>
                  <a:latin typeface="Arial" pitchFamily="34" charset="0"/>
                  <a:cs typeface="Arial" pitchFamily="34" charset="0"/>
                </a:rPr>
                <a:t>Vitamin E (n=53)</a:t>
              </a:r>
              <a:endParaRPr lang="en-US" sz="1600" dirty="0">
                <a:solidFill>
                  <a:schemeClr val="accent6">
                    <a:lumMod val="75000"/>
                  </a:schemeClr>
                </a:solidFill>
                <a:effectLst>
                  <a:outerShdw blurRad="38100" dist="38100" dir="2700000" algn="tl">
                    <a:srgbClr val="000000">
                      <a:alpha val="0"/>
                    </a:srgbClr>
                  </a:outerShdw>
                </a:effectLst>
                <a:latin typeface="Arial" pitchFamily="34" charset="0"/>
                <a:cs typeface="Arial" pitchFamily="34" charset="0"/>
              </a:endParaRPr>
            </a:p>
          </p:txBody>
        </p:sp>
      </p:grpSp>
      <p:sp>
        <p:nvSpPr>
          <p:cNvPr id="4" name="Rectangle 3">
            <a:extLst>
              <a:ext uri="{FF2B5EF4-FFF2-40B4-BE49-F238E27FC236}">
                <a16:creationId xmlns:a16="http://schemas.microsoft.com/office/drawing/2014/main" id="{AFE423B2-9BC4-D69E-A2D9-41C825472393}"/>
              </a:ext>
            </a:extLst>
          </p:cNvPr>
          <p:cNvSpPr/>
          <p:nvPr/>
        </p:nvSpPr>
        <p:spPr>
          <a:xfrm>
            <a:off x="1676400" y="76200"/>
            <a:ext cx="1219200" cy="228600"/>
          </a:xfrm>
          <a:prstGeom prst="rect">
            <a:avLst/>
          </a:prstGeom>
          <a:solidFill>
            <a:srgbClr val="751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5062C-4460-B069-0209-5C9F1C1C9C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6ECAA9-5B37-CF6F-DDF5-466840C19EF3}"/>
              </a:ext>
            </a:extLst>
          </p:cNvPr>
          <p:cNvSpPr>
            <a:spLocks noGrp="1"/>
          </p:cNvSpPr>
          <p:nvPr>
            <p:ph type="title"/>
          </p:nvPr>
        </p:nvSpPr>
        <p:spPr>
          <a:xfrm>
            <a:off x="152400" y="533400"/>
            <a:ext cx="10668000" cy="1066800"/>
          </a:xfrm>
        </p:spPr>
        <p:txBody>
          <a:bodyPr>
            <a:noAutofit/>
          </a:bodyPr>
          <a:lstStyle/>
          <a:p>
            <a:pPr>
              <a:defRPr/>
            </a:pPr>
            <a:r>
              <a:rPr lang="en-US" sz="2800" dirty="0"/>
              <a:t>Eligibility Criteria For Using Menopausal Hormone Therapy In Breast Cancer Survivors: A Safety Report Based On A Systematic Review And Meta-analysis</a:t>
            </a:r>
            <a:endParaRPr lang="en-US" sz="2800" dirty="0">
              <a:latin typeface="+mn-lt"/>
            </a:endParaRPr>
          </a:p>
        </p:txBody>
      </p:sp>
      <p:sp>
        <p:nvSpPr>
          <p:cNvPr id="3" name="Rectangle 2">
            <a:extLst>
              <a:ext uri="{FF2B5EF4-FFF2-40B4-BE49-F238E27FC236}">
                <a16:creationId xmlns:a16="http://schemas.microsoft.com/office/drawing/2014/main" id="{A482E3E8-811B-D8D3-8836-2CFEB7238DC5}"/>
              </a:ext>
            </a:extLst>
          </p:cNvPr>
          <p:cNvSpPr/>
          <p:nvPr/>
        </p:nvSpPr>
        <p:spPr>
          <a:xfrm>
            <a:off x="1676400" y="76200"/>
            <a:ext cx="1219200" cy="228600"/>
          </a:xfrm>
          <a:prstGeom prst="rect">
            <a:avLst/>
          </a:prstGeom>
          <a:solidFill>
            <a:srgbClr val="751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81E6844-A6F7-E490-9B5E-D7EC3E4B3919}"/>
              </a:ext>
            </a:extLst>
          </p:cNvPr>
          <p:cNvSpPr txBox="1"/>
          <p:nvPr/>
        </p:nvSpPr>
        <p:spPr>
          <a:xfrm>
            <a:off x="152400" y="1851660"/>
            <a:ext cx="11125200" cy="3631763"/>
          </a:xfrm>
          <a:prstGeom prst="rect">
            <a:avLst/>
          </a:prstGeom>
          <a:noFill/>
        </p:spPr>
        <p:txBody>
          <a:bodyPr wrap="square" rtlCol="0">
            <a:spAutoFit/>
          </a:bodyPr>
          <a:lstStyle/>
          <a:p>
            <a:pPr marL="173736" indent="-173736">
              <a:spcBef>
                <a:spcPts val="1200"/>
              </a:spcBef>
              <a:buClr>
                <a:srgbClr val="7A0000"/>
              </a:buClr>
              <a:buFont typeface="Arial" panose="020B0604020202020204" pitchFamily="34" charset="0"/>
              <a:buChar char="•"/>
            </a:pPr>
            <a:r>
              <a:rPr lang="en-US" sz="2000" dirty="0">
                <a:latin typeface="Arial" panose="020B0604020202020204" pitchFamily="34" charset="0"/>
                <a:cs typeface="Arial" panose="020B0604020202020204" pitchFamily="34" charset="0"/>
              </a:rPr>
              <a:t>Search of MEDLINE, Cochrane Library, and EMBASE </a:t>
            </a:r>
            <a:r>
              <a:rPr lang="en-US" sz="2000" dirty="0">
                <a:latin typeface="Arial" panose="020B0604020202020204" pitchFamily="34" charset="0"/>
                <a:cs typeface="Arial" panose="020B0604020202020204" pitchFamily="34" charset="0"/>
                <a:sym typeface="Wingdings" pitchFamily="2" charset="2"/>
              </a:rPr>
              <a:t></a:t>
            </a:r>
            <a:r>
              <a:rPr lang="en-US" sz="2000" dirty="0">
                <a:latin typeface="Arial" panose="020B0604020202020204" pitchFamily="34" charset="0"/>
                <a:cs typeface="Arial" panose="020B0604020202020204" pitchFamily="34" charset="0"/>
              </a:rPr>
              <a:t> 12 studies met the eligibility criteria. </a:t>
            </a:r>
          </a:p>
          <a:p>
            <a:pPr marL="173736" indent="-173736">
              <a:spcBef>
                <a:spcPts val="1200"/>
              </a:spcBef>
              <a:buClr>
                <a:srgbClr val="7A0000"/>
              </a:buClr>
              <a:buFont typeface="Arial" panose="020B0604020202020204" pitchFamily="34" charset="0"/>
              <a:buChar char="•"/>
            </a:pPr>
            <a:r>
              <a:rPr lang="en-US" sz="2000" dirty="0">
                <a:latin typeface="Arial" panose="020B0604020202020204" pitchFamily="34" charset="0"/>
                <a:cs typeface="Arial" panose="020B0604020202020204" pitchFamily="34" charset="0"/>
              </a:rPr>
              <a:t>Analysis of the three RCTs (Stockholm and HABITS using combined MHT or LIBERATE using tibolone) revealed no significant differences concerning tumor recurrence (RR 1.46; 95% CI, 0.99-2.24)</a:t>
            </a:r>
          </a:p>
          <a:p>
            <a:pPr marL="173736" indent="-173736">
              <a:spcBef>
                <a:spcPts val="1200"/>
              </a:spcBef>
              <a:buClr>
                <a:srgbClr val="7A0000"/>
              </a:buClr>
              <a:buFont typeface="Arial" panose="020B0604020202020204" pitchFamily="34" charset="0"/>
              <a:buChar char="•"/>
            </a:pPr>
            <a:r>
              <a:rPr lang="en-US" sz="2000" dirty="0">
                <a:latin typeface="Arial" panose="020B0604020202020204" pitchFamily="34" charset="0"/>
                <a:cs typeface="Arial" panose="020B0604020202020204" pitchFamily="34" charset="0"/>
              </a:rPr>
              <a:t>Analysis of RCTs, prospective, and retrospective trials found no elevated risk of recurrence (RR, 0.85; 95% CI, 0.54-1.33) or death (RR, 0.91; 95% CI, 0.38-2.19)</a:t>
            </a:r>
          </a:p>
          <a:p>
            <a:pPr marL="173736" indent="-173736">
              <a:spcBef>
                <a:spcPts val="1200"/>
              </a:spcBef>
              <a:buClr>
                <a:srgbClr val="7A0000"/>
              </a:buClr>
              <a:buFont typeface="Arial" panose="020B0604020202020204" pitchFamily="34" charset="0"/>
              <a:buChar char="•"/>
            </a:pPr>
            <a:r>
              <a:rPr lang="en-US" sz="2000" dirty="0">
                <a:highlight>
                  <a:srgbClr val="FFFF00"/>
                </a:highlight>
                <a:latin typeface="Arial" panose="020B0604020202020204" pitchFamily="34" charset="0"/>
                <a:cs typeface="Arial" panose="020B0604020202020204" pitchFamily="34" charset="0"/>
              </a:rPr>
              <a:t>Eligibility criteria for pts with hormone receptor (HR)-positive tumors fell into categories 3B and 3C (risks generally outweigh benefits) for combined MHT or estrogen alone and 4A (MHT should not be used) for tibolone. For HR-negative tumors, the category was 2B and 2C (benefits outweigh risks)</a:t>
            </a:r>
          </a:p>
        </p:txBody>
      </p:sp>
    </p:spTree>
    <p:extLst>
      <p:ext uri="{BB962C8B-B14F-4D97-AF65-F5344CB8AC3E}">
        <p14:creationId xmlns:p14="http://schemas.microsoft.com/office/powerpoint/2010/main" val="37286745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33A64-1E37-A449-2AC5-1821A1A40D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CC2A11-87D7-653D-19BE-302C059F9C26}"/>
              </a:ext>
            </a:extLst>
          </p:cNvPr>
          <p:cNvSpPr>
            <a:spLocks noGrp="1"/>
          </p:cNvSpPr>
          <p:nvPr>
            <p:ph type="title"/>
          </p:nvPr>
        </p:nvSpPr>
        <p:spPr>
          <a:xfrm>
            <a:off x="304800" y="457200"/>
            <a:ext cx="10439400" cy="1066800"/>
          </a:xfrm>
        </p:spPr>
        <p:txBody>
          <a:bodyPr>
            <a:noAutofit/>
          </a:bodyPr>
          <a:lstStyle/>
          <a:p>
            <a:pPr>
              <a:lnSpc>
                <a:spcPct val="100000"/>
              </a:lnSpc>
              <a:spcBef>
                <a:spcPts val="1200"/>
              </a:spcBef>
              <a:defRPr/>
            </a:pPr>
            <a:r>
              <a:rPr lang="en-US" sz="2800" dirty="0"/>
              <a:t>Hormone Replacement Therapy After Breast Cancer: 10 Year Follow Up Of The Stockholm Randomized Trial</a:t>
            </a:r>
            <a:endParaRPr lang="en-US" sz="2800" dirty="0">
              <a:latin typeface="+mn-lt"/>
            </a:endParaRPr>
          </a:p>
        </p:txBody>
      </p:sp>
      <p:sp>
        <p:nvSpPr>
          <p:cNvPr id="3" name="Rectangle 2">
            <a:extLst>
              <a:ext uri="{FF2B5EF4-FFF2-40B4-BE49-F238E27FC236}">
                <a16:creationId xmlns:a16="http://schemas.microsoft.com/office/drawing/2014/main" id="{D6DA2779-BCF7-DE5C-D73D-7AA368C9FA1A}"/>
              </a:ext>
            </a:extLst>
          </p:cNvPr>
          <p:cNvSpPr/>
          <p:nvPr/>
        </p:nvSpPr>
        <p:spPr>
          <a:xfrm>
            <a:off x="1676400" y="76200"/>
            <a:ext cx="1219200" cy="228600"/>
          </a:xfrm>
          <a:prstGeom prst="rect">
            <a:avLst/>
          </a:prstGeom>
          <a:solidFill>
            <a:srgbClr val="751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65875A0-C5FC-399E-5DAC-62A48CCE2A5E}"/>
              </a:ext>
            </a:extLst>
          </p:cNvPr>
          <p:cNvSpPr txBox="1"/>
          <p:nvPr/>
        </p:nvSpPr>
        <p:spPr>
          <a:xfrm>
            <a:off x="5181600" y="6276201"/>
            <a:ext cx="6019800" cy="276999"/>
          </a:xfrm>
          <a:prstGeom prst="rect">
            <a:avLst/>
          </a:prstGeom>
          <a:noFill/>
        </p:spPr>
        <p:txBody>
          <a:bodyPr wrap="square" rtlCol="0">
            <a:spAutoFit/>
          </a:bodyPr>
          <a:lstStyle/>
          <a:p>
            <a:r>
              <a:rPr lang="en-US" sz="1200" dirty="0" err="1">
                <a:latin typeface="Arial" panose="020B0604020202020204" pitchFamily="34" charset="0"/>
                <a:cs typeface="Arial" panose="020B0604020202020204" pitchFamily="34" charset="0"/>
              </a:rPr>
              <a:t>Fahlén</a:t>
            </a:r>
            <a:r>
              <a:rPr lang="en-US" sz="1200" dirty="0">
                <a:latin typeface="Arial" panose="020B0604020202020204" pitchFamily="34" charset="0"/>
                <a:cs typeface="Arial" panose="020B0604020202020204" pitchFamily="34" charset="0"/>
              </a:rPr>
              <a:t> M, Fornander T, Johansson H, et al. </a:t>
            </a:r>
            <a:r>
              <a:rPr lang="en-US" sz="1200" dirty="0" err="1">
                <a:latin typeface="Arial" panose="020B0604020202020204" pitchFamily="34" charset="0"/>
                <a:cs typeface="Arial" panose="020B0604020202020204" pitchFamily="34" charset="0"/>
              </a:rPr>
              <a:t>Eur</a:t>
            </a:r>
            <a:r>
              <a:rPr lang="en-US" sz="1200" dirty="0">
                <a:latin typeface="Arial" panose="020B0604020202020204" pitchFamily="34" charset="0"/>
                <a:cs typeface="Arial" panose="020B0604020202020204" pitchFamily="34" charset="0"/>
              </a:rPr>
              <a:t> J Cancer 2013;49:52–59.</a:t>
            </a:r>
          </a:p>
        </p:txBody>
      </p:sp>
      <p:sp>
        <p:nvSpPr>
          <p:cNvPr id="6" name="TextBox 5">
            <a:extLst>
              <a:ext uri="{FF2B5EF4-FFF2-40B4-BE49-F238E27FC236}">
                <a16:creationId xmlns:a16="http://schemas.microsoft.com/office/drawing/2014/main" id="{85D72E96-5E77-442F-BC4C-0A71D5FCD455}"/>
              </a:ext>
            </a:extLst>
          </p:cNvPr>
          <p:cNvSpPr txBox="1"/>
          <p:nvPr/>
        </p:nvSpPr>
        <p:spPr>
          <a:xfrm>
            <a:off x="457200" y="1676400"/>
            <a:ext cx="10744200" cy="4247317"/>
          </a:xfrm>
          <a:prstGeom prst="rect">
            <a:avLst/>
          </a:prstGeom>
          <a:noFill/>
        </p:spPr>
        <p:txBody>
          <a:bodyPr wrap="square" rtlCol="0">
            <a:spAutoFit/>
          </a:bodyPr>
          <a:lstStyle/>
          <a:p>
            <a:pPr marL="173736" indent="-173736">
              <a:spcBef>
                <a:spcPts val="1200"/>
              </a:spcBef>
              <a:buClr>
                <a:srgbClr val="7A0000"/>
              </a:buClr>
              <a:buFont typeface="Arial" panose="020B0604020202020204" pitchFamily="34" charset="0"/>
              <a:buChar char="•"/>
            </a:pPr>
            <a:r>
              <a:rPr lang="en-US" sz="2000" dirty="0">
                <a:latin typeface="Arial" panose="020B0604020202020204" pitchFamily="34" charset="0"/>
                <a:cs typeface="Arial" panose="020B0604020202020204" pitchFamily="34" charset="0"/>
              </a:rPr>
              <a:t>The Stockholm trial was started in 1997 and designed to minimize the dose of progestogen in the HRT arm. Disease-free breast cancer survivors were randomized to HRT (n=188) or no HRT (n=190)</a:t>
            </a:r>
          </a:p>
          <a:p>
            <a:pPr marL="173736" indent="-173736">
              <a:spcBef>
                <a:spcPts val="1200"/>
              </a:spcBef>
              <a:buClr>
                <a:srgbClr val="7A0000"/>
              </a:buClr>
              <a:buFont typeface="Arial" panose="020B0604020202020204" pitchFamily="34" charset="0"/>
              <a:buChar char="•"/>
            </a:pPr>
            <a:r>
              <a:rPr lang="en-US" sz="2000" dirty="0">
                <a:latin typeface="Arial" panose="020B0604020202020204" pitchFamily="34" charset="0"/>
                <a:cs typeface="Arial" panose="020B0604020202020204" pitchFamily="34" charset="0"/>
              </a:rPr>
              <a:t>Trial was stopped in 2003 when the HABITS trial reported increased recurrence</a:t>
            </a:r>
          </a:p>
          <a:p>
            <a:pPr marL="173736" indent="-173736">
              <a:spcBef>
                <a:spcPts val="1200"/>
              </a:spcBef>
              <a:buClr>
                <a:srgbClr val="7A0000"/>
              </a:buClr>
              <a:buFont typeface="Arial" panose="020B0604020202020204" pitchFamily="34" charset="0"/>
              <a:buChar char="•"/>
            </a:pPr>
            <a:r>
              <a:rPr lang="en-US" sz="2000" dirty="0">
                <a:latin typeface="Arial" panose="020B0604020202020204" pitchFamily="34" charset="0"/>
                <a:cs typeface="Arial" panose="020B0604020202020204" pitchFamily="34" charset="0"/>
              </a:rPr>
              <a:t>After 10.8 years of FUP there was no difference in new breast cancer events: 60 in the HRT group vs 48 in controls (HR=1.3; 95% CI=0.9-1.9)</a:t>
            </a:r>
          </a:p>
          <a:p>
            <a:pPr marL="173736" indent="-173736">
              <a:spcBef>
                <a:spcPts val="1200"/>
              </a:spcBef>
              <a:buClr>
                <a:srgbClr val="7A0000"/>
              </a:buClr>
              <a:buFont typeface="Arial" panose="020B0604020202020204" pitchFamily="34" charset="0"/>
              <a:buChar char="•"/>
            </a:pPr>
            <a:r>
              <a:rPr lang="en-US" sz="2000" dirty="0">
                <a:latin typeface="Arial" panose="020B0604020202020204" pitchFamily="34" charset="0"/>
                <a:cs typeface="Arial" panose="020B0604020202020204" pitchFamily="34" charset="0"/>
              </a:rPr>
              <a:t>Among women on HRT, 11 had local recurrence and 12 distant metastases versus 15 and 12 for the controls.</a:t>
            </a:r>
          </a:p>
          <a:p>
            <a:pPr marL="173736" indent="-173736">
              <a:spcBef>
                <a:spcPts val="1200"/>
              </a:spcBef>
              <a:buClr>
                <a:srgbClr val="7A0000"/>
              </a:buClr>
              <a:buFont typeface="Arial" panose="020B0604020202020204" pitchFamily="34" charset="0"/>
              <a:buChar char="•"/>
            </a:pPr>
            <a:r>
              <a:rPr lang="en-US" sz="2000" dirty="0">
                <a:latin typeface="Arial" panose="020B0604020202020204" pitchFamily="34" charset="0"/>
                <a:cs typeface="Arial" panose="020B0604020202020204" pitchFamily="34" charset="0"/>
              </a:rPr>
              <a:t>There were 14 contra-lateral breast cancers in the HRT group and four in the control group (HR=3.6; 95% CI=1.2-10.9; p=0.013)</a:t>
            </a:r>
          </a:p>
          <a:p>
            <a:pPr marL="173736" indent="-173736">
              <a:spcBef>
                <a:spcPts val="1200"/>
              </a:spcBef>
              <a:buClr>
                <a:srgbClr val="7A0000"/>
              </a:buClr>
              <a:buFont typeface="Arial" panose="020B0604020202020204" pitchFamily="34" charset="0"/>
              <a:buChar char="•"/>
            </a:pPr>
            <a:r>
              <a:rPr lang="en-US" sz="2000" dirty="0">
                <a:latin typeface="Arial" panose="020B0604020202020204" pitchFamily="34" charset="0"/>
                <a:cs typeface="Arial" panose="020B0604020202020204" pitchFamily="34" charset="0"/>
              </a:rPr>
              <a:t>No differences in mortality or new primary malignancies were found</a:t>
            </a:r>
          </a:p>
        </p:txBody>
      </p:sp>
    </p:spTree>
    <p:extLst>
      <p:ext uri="{BB962C8B-B14F-4D97-AF65-F5344CB8AC3E}">
        <p14:creationId xmlns:p14="http://schemas.microsoft.com/office/powerpoint/2010/main" val="8721861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074A1-0FE4-B04D-7793-CE637BF893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017BAF-1496-1E72-09ED-EFB511010F93}"/>
              </a:ext>
            </a:extLst>
          </p:cNvPr>
          <p:cNvSpPr>
            <a:spLocks noGrp="1"/>
          </p:cNvSpPr>
          <p:nvPr>
            <p:ph type="title"/>
          </p:nvPr>
        </p:nvSpPr>
        <p:spPr>
          <a:xfrm>
            <a:off x="304800" y="533400"/>
            <a:ext cx="10668000" cy="1066800"/>
          </a:xfrm>
        </p:spPr>
        <p:txBody>
          <a:bodyPr>
            <a:noAutofit/>
          </a:bodyPr>
          <a:lstStyle/>
          <a:p>
            <a:pPr>
              <a:defRPr/>
            </a:pPr>
            <a:r>
              <a:rPr lang="en-US" sz="2800" dirty="0"/>
              <a:t>No Increase In Incidence Or Risk Of Recurrence Of Breast Cancer In Ospemifene-Treated Patients With </a:t>
            </a:r>
            <a:br>
              <a:rPr lang="en-US" sz="2800" dirty="0"/>
            </a:br>
            <a:r>
              <a:rPr lang="en-US" sz="2800" dirty="0"/>
              <a:t>Vulvovaginal Atrophy (VVA)</a:t>
            </a:r>
            <a:endParaRPr lang="en-US" sz="2800" dirty="0">
              <a:latin typeface="+mn-lt"/>
            </a:endParaRPr>
          </a:p>
        </p:txBody>
      </p:sp>
      <p:sp>
        <p:nvSpPr>
          <p:cNvPr id="3" name="Rectangle 2">
            <a:extLst>
              <a:ext uri="{FF2B5EF4-FFF2-40B4-BE49-F238E27FC236}">
                <a16:creationId xmlns:a16="http://schemas.microsoft.com/office/drawing/2014/main" id="{14C6351F-0F11-AF3A-E962-74A3B45A7927}"/>
              </a:ext>
            </a:extLst>
          </p:cNvPr>
          <p:cNvSpPr/>
          <p:nvPr/>
        </p:nvSpPr>
        <p:spPr>
          <a:xfrm>
            <a:off x="1676400" y="76200"/>
            <a:ext cx="1219200" cy="228600"/>
          </a:xfrm>
          <a:prstGeom prst="rect">
            <a:avLst/>
          </a:prstGeom>
          <a:solidFill>
            <a:srgbClr val="751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9DC088D-2BA5-5A2A-2B40-2798B42556C2}"/>
              </a:ext>
            </a:extLst>
          </p:cNvPr>
          <p:cNvSpPr txBox="1"/>
          <p:nvPr/>
        </p:nvSpPr>
        <p:spPr>
          <a:xfrm>
            <a:off x="7239000" y="6324600"/>
            <a:ext cx="39624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Cai B, Simons J et al. </a:t>
            </a:r>
            <a:r>
              <a:rPr lang="en-US" sz="1200" dirty="0" err="1">
                <a:latin typeface="Arial" panose="020B0604020202020204" pitchFamily="34" charset="0"/>
                <a:cs typeface="Arial" panose="020B0604020202020204" pitchFamily="34" charset="0"/>
              </a:rPr>
              <a:t>Maturitas</a:t>
            </a:r>
            <a:r>
              <a:rPr lang="en-US" sz="1200" dirty="0">
                <a:latin typeface="Arial" panose="020B0604020202020204" pitchFamily="34" charset="0"/>
                <a:cs typeface="Arial" panose="020B0604020202020204" pitchFamily="34" charset="0"/>
              </a:rPr>
              <a:t> 2020;142:38-44 </a:t>
            </a:r>
          </a:p>
        </p:txBody>
      </p:sp>
      <p:sp>
        <p:nvSpPr>
          <p:cNvPr id="6" name="TextBox 5">
            <a:extLst>
              <a:ext uri="{FF2B5EF4-FFF2-40B4-BE49-F238E27FC236}">
                <a16:creationId xmlns:a16="http://schemas.microsoft.com/office/drawing/2014/main" id="{8A183303-473E-22EF-1AB6-42CA8FAAF5C9}"/>
              </a:ext>
            </a:extLst>
          </p:cNvPr>
          <p:cNvSpPr txBox="1"/>
          <p:nvPr/>
        </p:nvSpPr>
        <p:spPr>
          <a:xfrm>
            <a:off x="228600" y="1693307"/>
            <a:ext cx="10668000" cy="4555093"/>
          </a:xfrm>
          <a:prstGeom prst="rect">
            <a:avLst/>
          </a:prstGeom>
          <a:noFill/>
        </p:spPr>
        <p:txBody>
          <a:bodyPr wrap="square" rtlCol="0">
            <a:spAutoFit/>
          </a:bodyPr>
          <a:lstStyle/>
          <a:p>
            <a:pPr marL="173736" indent="-173736">
              <a:spcBef>
                <a:spcPts val="1200"/>
              </a:spcBef>
              <a:buClr>
                <a:srgbClr val="7A0000"/>
              </a:buClr>
              <a:buFont typeface="Arial" panose="020B0604020202020204" pitchFamily="34" charset="0"/>
              <a:buChar char="•"/>
            </a:pPr>
            <a:r>
              <a:rPr lang="en-US" sz="2000" dirty="0">
                <a:latin typeface="Arial" panose="020B0604020202020204" pitchFamily="34" charset="0"/>
                <a:cs typeface="Arial" panose="020B0604020202020204" pitchFamily="34" charset="0"/>
              </a:rPr>
              <a:t>Ospemifene is a SERM approved by the FDA in 2013 for the treatment of moderate to severe dyspareunia due to menopause. Also approved in Europe for the treatment of symptomatic VVA in postmenopausal women</a:t>
            </a:r>
          </a:p>
          <a:p>
            <a:pPr marL="173736" indent="-173736">
              <a:spcBef>
                <a:spcPts val="1200"/>
              </a:spcBef>
              <a:buClr>
                <a:srgbClr val="7A0000"/>
              </a:buClr>
              <a:buFont typeface="Arial" panose="020B0604020202020204" pitchFamily="34" charset="0"/>
              <a:buChar char="•"/>
            </a:pPr>
            <a:r>
              <a:rPr lang="en-US" sz="2000" dirty="0">
                <a:latin typeface="Arial" panose="020B0604020202020204" pitchFamily="34" charset="0"/>
                <a:cs typeface="Arial" panose="020B0604020202020204" pitchFamily="34" charset="0"/>
              </a:rPr>
              <a:t>Ospemifene evolved from a tamoxifen metabolite and is a weak antiestrogen on the breast tissue</a:t>
            </a:r>
          </a:p>
          <a:p>
            <a:pPr marL="173736" indent="-173736">
              <a:spcBef>
                <a:spcPts val="1200"/>
              </a:spcBef>
              <a:buClr>
                <a:srgbClr val="7A0000"/>
              </a:buClr>
              <a:buFont typeface="Arial" panose="020B0604020202020204" pitchFamily="34" charset="0"/>
              <a:buChar char="•"/>
            </a:pPr>
            <a:r>
              <a:rPr lang="en-US" sz="2000" dirty="0">
                <a:latin typeface="Arial" panose="020B0604020202020204" pitchFamily="34" charset="0"/>
                <a:cs typeface="Arial" panose="020B0604020202020204" pitchFamily="34" charset="0"/>
              </a:rPr>
              <a:t>Retrospective matched cohort </a:t>
            </a:r>
            <a:r>
              <a:rPr lang="en-US" sz="2000" dirty="0" err="1">
                <a:latin typeface="Arial" panose="020B0604020202020204" pitchFamily="34" charset="0"/>
                <a:cs typeface="Arial" panose="020B0604020202020204" pitchFamily="34" charset="0"/>
              </a:rPr>
              <a:t>study</a:t>
            </a:r>
            <a:r>
              <a:rPr lang="en-US" sz="2000" dirty="0" err="1">
                <a:latin typeface="Arial" panose="020B0604020202020204" pitchFamily="34" charset="0"/>
                <a:cs typeface="Arial" panose="020B0604020202020204" pitchFamily="34" charset="0"/>
                <a:sym typeface="Wingdings" pitchFamily="2" charset="2"/>
              </a:rPr>
              <a:t></a:t>
            </a:r>
            <a:r>
              <a:rPr lang="en-US" sz="2000" dirty="0" err="1">
                <a:latin typeface="Arial" panose="020B0604020202020204" pitchFamily="34" charset="0"/>
                <a:cs typeface="Arial" panose="020B0604020202020204" pitchFamily="34" charset="0"/>
              </a:rPr>
              <a:t>VVA</a:t>
            </a:r>
            <a:r>
              <a:rPr lang="en-US" sz="2000" dirty="0">
                <a:latin typeface="Arial" panose="020B0604020202020204" pitchFamily="34" charset="0"/>
                <a:cs typeface="Arial" panose="020B0604020202020204" pitchFamily="34" charset="0"/>
              </a:rPr>
              <a:t> patients were identified from the 2011-2018 US </a:t>
            </a:r>
            <a:r>
              <a:rPr lang="en-US" sz="2000" dirty="0" err="1">
                <a:latin typeface="Arial" panose="020B0604020202020204" pitchFamily="34" charset="0"/>
                <a:cs typeface="Arial" panose="020B0604020202020204" pitchFamily="34" charset="0"/>
              </a:rPr>
              <a:t>MarketScan</a:t>
            </a:r>
            <a:r>
              <a:rPr lang="en-US" sz="2000" baseline="30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insurance claims database</a:t>
            </a:r>
          </a:p>
          <a:p>
            <a:pPr marL="173736" indent="-173736">
              <a:spcBef>
                <a:spcPts val="1200"/>
              </a:spcBef>
              <a:buClr>
                <a:srgbClr val="7A0000"/>
              </a:buClr>
              <a:buFont typeface="Arial" panose="020B0604020202020204" pitchFamily="34" charset="0"/>
              <a:buChar char="•"/>
            </a:pPr>
            <a:r>
              <a:rPr lang="en-US" sz="2000" dirty="0">
                <a:latin typeface="Arial" panose="020B0604020202020204" pitchFamily="34" charset="0"/>
                <a:cs typeface="Arial" panose="020B0604020202020204" pitchFamily="34" charset="0"/>
              </a:rPr>
              <a:t>Incidence of breast cancer (BC) was identified by diagnosis codes, mastectomy, chemotherapy, or radiation procedure </a:t>
            </a:r>
          </a:p>
          <a:p>
            <a:pPr marL="173736" indent="-173736">
              <a:spcBef>
                <a:spcPts val="1200"/>
              </a:spcBef>
              <a:buClr>
                <a:srgbClr val="7A0000"/>
              </a:buClr>
              <a:buFont typeface="Arial" panose="020B0604020202020204" pitchFamily="34" charset="0"/>
              <a:buChar char="•"/>
            </a:pPr>
            <a:r>
              <a:rPr lang="en-US" sz="2000" dirty="0">
                <a:latin typeface="Arial" panose="020B0604020202020204" pitchFamily="34" charset="0"/>
                <a:cs typeface="Arial" panose="020B0604020202020204" pitchFamily="34" charset="0"/>
              </a:rPr>
              <a:t>Ospemifene-treated VVA patients without evidence of BC were matched to two untreated VVA controls similarly without history of BC</a:t>
            </a:r>
          </a:p>
          <a:p>
            <a:pPr marL="173736" indent="-173736">
              <a:spcBef>
                <a:spcPts val="1200"/>
              </a:spcBef>
              <a:buClr>
                <a:srgbClr val="7A0000"/>
              </a:buClr>
              <a:buFont typeface="Arial" panose="020B0604020202020204" pitchFamily="34" charset="0"/>
              <a:buChar char="•"/>
            </a:pPr>
            <a:r>
              <a:rPr lang="en-US" sz="2000" dirty="0">
                <a:latin typeface="Arial" panose="020B0604020202020204" pitchFamily="34" charset="0"/>
                <a:cs typeface="Arial" panose="020B0604020202020204" pitchFamily="34" charset="0"/>
              </a:rPr>
              <a:t>Process was repeated to estimate BC recurrence in pts WITH a history of BC</a:t>
            </a:r>
          </a:p>
        </p:txBody>
      </p:sp>
    </p:spTree>
    <p:extLst>
      <p:ext uri="{BB962C8B-B14F-4D97-AF65-F5344CB8AC3E}">
        <p14:creationId xmlns:p14="http://schemas.microsoft.com/office/powerpoint/2010/main" val="33535694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6669C-BBE2-A940-BA2C-47A29B0F13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9442BA-6F45-D470-591C-5B1975EEFBB9}"/>
              </a:ext>
            </a:extLst>
          </p:cNvPr>
          <p:cNvSpPr>
            <a:spLocks noGrp="1"/>
          </p:cNvSpPr>
          <p:nvPr>
            <p:ph type="title"/>
          </p:nvPr>
        </p:nvSpPr>
        <p:spPr>
          <a:xfrm>
            <a:off x="266700" y="533400"/>
            <a:ext cx="10629900" cy="1066800"/>
          </a:xfrm>
        </p:spPr>
        <p:txBody>
          <a:bodyPr>
            <a:noAutofit/>
          </a:bodyPr>
          <a:lstStyle/>
          <a:p>
            <a:pPr>
              <a:defRPr/>
            </a:pPr>
            <a:r>
              <a:rPr lang="en-US" sz="2800" dirty="0"/>
              <a:t>No Increase In Incidence Or Risk Of Recurrence Of Breast Cancer In Ospemifene-treated Patients With </a:t>
            </a:r>
            <a:br>
              <a:rPr lang="en-US" sz="2800" dirty="0"/>
            </a:br>
            <a:r>
              <a:rPr lang="en-US" sz="2800" dirty="0"/>
              <a:t>Vulvovaginal Atrophy (VVA)</a:t>
            </a:r>
            <a:endParaRPr lang="en-US" sz="2800" dirty="0">
              <a:latin typeface="+mn-lt"/>
            </a:endParaRPr>
          </a:p>
        </p:txBody>
      </p:sp>
      <p:sp>
        <p:nvSpPr>
          <p:cNvPr id="3" name="Rectangle 2">
            <a:extLst>
              <a:ext uri="{FF2B5EF4-FFF2-40B4-BE49-F238E27FC236}">
                <a16:creationId xmlns:a16="http://schemas.microsoft.com/office/drawing/2014/main" id="{0BA7FF9B-2756-8F9E-60CF-D8FB580A2077}"/>
              </a:ext>
            </a:extLst>
          </p:cNvPr>
          <p:cNvSpPr/>
          <p:nvPr/>
        </p:nvSpPr>
        <p:spPr>
          <a:xfrm>
            <a:off x="1676400" y="76200"/>
            <a:ext cx="1219200" cy="228600"/>
          </a:xfrm>
          <a:prstGeom prst="rect">
            <a:avLst/>
          </a:prstGeom>
          <a:solidFill>
            <a:srgbClr val="751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B410845-E1C4-2255-C0C4-69CA50575B52}"/>
              </a:ext>
            </a:extLst>
          </p:cNvPr>
          <p:cNvSpPr txBox="1"/>
          <p:nvPr/>
        </p:nvSpPr>
        <p:spPr>
          <a:xfrm>
            <a:off x="6357257" y="6248400"/>
            <a:ext cx="4996543"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Cai B, Simons J et al. </a:t>
            </a:r>
            <a:r>
              <a:rPr lang="en-US" sz="1200" dirty="0" err="1">
                <a:latin typeface="Arial" panose="020B0604020202020204" pitchFamily="34" charset="0"/>
                <a:cs typeface="Arial" panose="020B0604020202020204" pitchFamily="34" charset="0"/>
              </a:rPr>
              <a:t>Maturitas</a:t>
            </a:r>
            <a:r>
              <a:rPr lang="en-US" sz="1200" dirty="0">
                <a:latin typeface="Arial" panose="020B0604020202020204" pitchFamily="34" charset="0"/>
                <a:cs typeface="Arial" panose="020B0604020202020204" pitchFamily="34" charset="0"/>
              </a:rPr>
              <a:t> 2020;142:38-44 </a:t>
            </a:r>
          </a:p>
        </p:txBody>
      </p:sp>
      <p:sp>
        <p:nvSpPr>
          <p:cNvPr id="6" name="TextBox 5">
            <a:extLst>
              <a:ext uri="{FF2B5EF4-FFF2-40B4-BE49-F238E27FC236}">
                <a16:creationId xmlns:a16="http://schemas.microsoft.com/office/drawing/2014/main" id="{1B144B17-610F-63C7-9BA9-2A9DD3AA576A}"/>
              </a:ext>
            </a:extLst>
          </p:cNvPr>
          <p:cNvSpPr txBox="1"/>
          <p:nvPr/>
        </p:nvSpPr>
        <p:spPr>
          <a:xfrm>
            <a:off x="228600" y="1940858"/>
            <a:ext cx="4876800" cy="3877985"/>
          </a:xfrm>
          <a:prstGeom prst="rect">
            <a:avLst/>
          </a:prstGeom>
          <a:noFill/>
        </p:spPr>
        <p:txBody>
          <a:bodyPr wrap="square" rtlCol="0">
            <a:spAutoFit/>
          </a:bodyPr>
          <a:lstStyle/>
          <a:p>
            <a:pPr marL="173736" indent="-173736">
              <a:spcBef>
                <a:spcPts val="1200"/>
              </a:spcBef>
              <a:buClr>
                <a:srgbClr val="7A0000"/>
              </a:buClr>
              <a:buFont typeface="Arial" panose="020B0604020202020204" pitchFamily="34" charset="0"/>
              <a:buChar char="•"/>
            </a:pPr>
            <a:r>
              <a:rPr lang="en-US" sz="1800" dirty="0">
                <a:latin typeface="Arial" panose="020B0604020202020204" pitchFamily="34" charset="0"/>
                <a:cs typeface="Arial" panose="020B0604020202020204" pitchFamily="34" charset="0"/>
              </a:rPr>
              <a:t>1728 ospemifene users and 3456 untreated pts met eligibility and matching criteria for assessing incidence</a:t>
            </a:r>
          </a:p>
          <a:p>
            <a:pPr marL="173736" indent="-173736">
              <a:spcBef>
                <a:spcPts val="1200"/>
              </a:spcBef>
              <a:buClr>
                <a:srgbClr val="7A0000"/>
              </a:buClr>
              <a:buFont typeface="Arial" panose="020B0604020202020204" pitchFamily="34" charset="0"/>
              <a:buChar char="•"/>
            </a:pPr>
            <a:r>
              <a:rPr lang="en-US" sz="1800" dirty="0">
                <a:latin typeface="Arial" panose="020B0604020202020204" pitchFamily="34" charset="0"/>
                <a:cs typeface="Arial" panose="020B0604020202020204" pitchFamily="34" charset="0"/>
              </a:rPr>
              <a:t> Average days ospemifene was supplied was 314 </a:t>
            </a:r>
          </a:p>
          <a:p>
            <a:pPr marL="173736" indent="-173736">
              <a:spcBef>
                <a:spcPts val="1200"/>
              </a:spcBef>
              <a:buClr>
                <a:srgbClr val="7A0000"/>
              </a:buClr>
              <a:buFont typeface="Arial" panose="020B0604020202020204" pitchFamily="34" charset="0"/>
              <a:buChar char="•"/>
            </a:pPr>
            <a:r>
              <a:rPr lang="en-US" sz="1800" dirty="0">
                <a:latin typeface="Arial" panose="020B0604020202020204" pitchFamily="34" charset="0"/>
                <a:cs typeface="Arial" panose="020B0604020202020204" pitchFamily="34" charset="0"/>
              </a:rPr>
              <a:t>Average FUP time from index treatment was 937 days for treated patients and 915 days for controls</a:t>
            </a:r>
          </a:p>
          <a:p>
            <a:pPr marL="173736" indent="-173736">
              <a:spcBef>
                <a:spcPts val="1200"/>
              </a:spcBef>
              <a:buClr>
                <a:srgbClr val="7A0000"/>
              </a:buClr>
              <a:buFont typeface="Arial" panose="020B0604020202020204" pitchFamily="34" charset="0"/>
              <a:buChar char="•"/>
            </a:pPr>
            <a:r>
              <a:rPr lang="en-US" sz="1800" dirty="0">
                <a:latin typeface="Arial" panose="020B0604020202020204" pitchFamily="34" charset="0"/>
                <a:cs typeface="Arial" panose="020B0604020202020204" pitchFamily="34" charset="0"/>
              </a:rPr>
              <a:t>BC incidence rates per 1000 person-years was 2.03 (95 % CI: 1.06-3.91) for treated pts and 3.53 (95 % CI: 2.49-4.99) for controls (RR = 0.58, 95 % CI: 0.28-1.21)</a:t>
            </a:r>
          </a:p>
        </p:txBody>
      </p:sp>
      <p:pic>
        <p:nvPicPr>
          <p:cNvPr id="4" name="Picture 3">
            <a:extLst>
              <a:ext uri="{FF2B5EF4-FFF2-40B4-BE49-F238E27FC236}">
                <a16:creationId xmlns:a16="http://schemas.microsoft.com/office/drawing/2014/main" id="{C026033C-2B3A-B174-37AA-DAE8D151E9DD}"/>
              </a:ext>
            </a:extLst>
          </p:cNvPr>
          <p:cNvPicPr>
            <a:picLocks noChangeAspect="1"/>
          </p:cNvPicPr>
          <p:nvPr/>
        </p:nvPicPr>
        <p:blipFill>
          <a:blip r:embed="rId2"/>
          <a:stretch>
            <a:fillRect/>
          </a:stretch>
        </p:blipFill>
        <p:spPr>
          <a:xfrm>
            <a:off x="5029200" y="1663700"/>
            <a:ext cx="6896100" cy="4432300"/>
          </a:xfrm>
          <a:prstGeom prst="rect">
            <a:avLst/>
          </a:prstGeom>
        </p:spPr>
      </p:pic>
    </p:spTree>
    <p:extLst>
      <p:ext uri="{BB962C8B-B14F-4D97-AF65-F5344CB8AC3E}">
        <p14:creationId xmlns:p14="http://schemas.microsoft.com/office/powerpoint/2010/main" val="4193970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3058" name="Group 2">
            <a:extLst>
              <a:ext uri="{FF2B5EF4-FFF2-40B4-BE49-F238E27FC236}">
                <a16:creationId xmlns:a16="http://schemas.microsoft.com/office/drawing/2014/main" id="{4342268C-7897-5457-8070-53A89A385697}"/>
              </a:ext>
            </a:extLst>
          </p:cNvPr>
          <p:cNvGrpSpPr>
            <a:grpSpLocks/>
          </p:cNvGrpSpPr>
          <p:nvPr/>
        </p:nvGrpSpPr>
        <p:grpSpPr bwMode="auto">
          <a:xfrm>
            <a:off x="2092325" y="2112964"/>
            <a:ext cx="7988300" cy="2625725"/>
            <a:chOff x="780" y="1467"/>
            <a:chExt cx="4204" cy="1382"/>
          </a:xfrm>
        </p:grpSpPr>
        <p:sp>
          <p:nvSpPr>
            <p:cNvPr id="173060" name="Freeform 3">
              <a:extLst>
                <a:ext uri="{FF2B5EF4-FFF2-40B4-BE49-F238E27FC236}">
                  <a16:creationId xmlns:a16="http://schemas.microsoft.com/office/drawing/2014/main" id="{090A2F15-5990-33E6-03C6-C121809C2FF5}"/>
                </a:ext>
              </a:extLst>
            </p:cNvPr>
            <p:cNvSpPr>
              <a:spLocks/>
            </p:cNvSpPr>
            <p:nvPr/>
          </p:nvSpPr>
          <p:spPr bwMode="auto">
            <a:xfrm>
              <a:off x="780" y="1528"/>
              <a:ext cx="1270" cy="763"/>
            </a:xfrm>
            <a:custGeom>
              <a:avLst/>
              <a:gdLst>
                <a:gd name="T0" fmla="*/ 2147483646 w 538"/>
                <a:gd name="T1" fmla="*/ 2147483646 h 323"/>
                <a:gd name="T2" fmla="*/ 2147483646 w 538"/>
                <a:gd name="T3" fmla="*/ 2147483646 h 323"/>
                <a:gd name="T4" fmla="*/ 2147483646 w 538"/>
                <a:gd name="T5" fmla="*/ 2147483646 h 323"/>
                <a:gd name="T6" fmla="*/ 2147483646 w 538"/>
                <a:gd name="T7" fmla="*/ 2147483646 h 323"/>
                <a:gd name="T8" fmla="*/ 2147483646 w 538"/>
                <a:gd name="T9" fmla="*/ 2147483646 h 323"/>
                <a:gd name="T10" fmla="*/ 2147483646 w 538"/>
                <a:gd name="T11" fmla="*/ 0 h 323"/>
                <a:gd name="T12" fmla="*/ 2147483646 w 538"/>
                <a:gd name="T13" fmla="*/ 2147483646 h 323"/>
                <a:gd name="T14" fmla="*/ 2147483646 w 538"/>
                <a:gd name="T15" fmla="*/ 2147483646 h 323"/>
                <a:gd name="T16" fmla="*/ 2147483646 w 538"/>
                <a:gd name="T17" fmla="*/ 2147483646 h 323"/>
                <a:gd name="T18" fmla="*/ 2147483646 w 538"/>
                <a:gd name="T19" fmla="*/ 2147483646 h 323"/>
                <a:gd name="T20" fmla="*/ 2147483646 w 538"/>
                <a:gd name="T21" fmla="*/ 2147483646 h 323"/>
                <a:gd name="T22" fmla="*/ 2147483646 w 538"/>
                <a:gd name="T23" fmla="*/ 2147483646 h 323"/>
                <a:gd name="T24" fmla="*/ 2147483646 w 538"/>
                <a:gd name="T25" fmla="*/ 2147483646 h 323"/>
                <a:gd name="T26" fmla="*/ 2147483646 w 538"/>
                <a:gd name="T27" fmla="*/ 2147483646 h 323"/>
                <a:gd name="T28" fmla="*/ 2147483646 w 538"/>
                <a:gd name="T29" fmla="*/ 2147483646 h 323"/>
                <a:gd name="T30" fmla="*/ 2147483646 w 538"/>
                <a:gd name="T31" fmla="*/ 2147483646 h 323"/>
                <a:gd name="T32" fmla="*/ 2147483646 w 538"/>
                <a:gd name="T33" fmla="*/ 2147483646 h 323"/>
                <a:gd name="T34" fmla="*/ 2147483646 w 538"/>
                <a:gd name="T35" fmla="*/ 2147483646 h 323"/>
                <a:gd name="T36" fmla="*/ 2147483646 w 538"/>
                <a:gd name="T37" fmla="*/ 2147483646 h 323"/>
                <a:gd name="T38" fmla="*/ 2147483646 w 538"/>
                <a:gd name="T39" fmla="*/ 2147483646 h 323"/>
                <a:gd name="T40" fmla="*/ 2147483646 w 538"/>
                <a:gd name="T41" fmla="*/ 2147483646 h 323"/>
                <a:gd name="T42" fmla="*/ 2147483646 w 538"/>
                <a:gd name="T43" fmla="*/ 2147483646 h 323"/>
                <a:gd name="T44" fmla="*/ 2147483646 w 538"/>
                <a:gd name="T45" fmla="*/ 2147483646 h 323"/>
                <a:gd name="T46" fmla="*/ 2147483646 w 538"/>
                <a:gd name="T47" fmla="*/ 2147483646 h 323"/>
                <a:gd name="T48" fmla="*/ 2147483646 w 538"/>
                <a:gd name="T49" fmla="*/ 2147483646 h 323"/>
                <a:gd name="T50" fmla="*/ 2147483646 w 538"/>
                <a:gd name="T51" fmla="*/ 2147483646 h 323"/>
                <a:gd name="T52" fmla="*/ 2147483646 w 538"/>
                <a:gd name="T53" fmla="*/ 2147483646 h 323"/>
                <a:gd name="T54" fmla="*/ 2147483646 w 538"/>
                <a:gd name="T55" fmla="*/ 2147483646 h 323"/>
                <a:gd name="T56" fmla="*/ 2147483646 w 538"/>
                <a:gd name="T57" fmla="*/ 2147483646 h 323"/>
                <a:gd name="T58" fmla="*/ 2147483646 w 538"/>
                <a:gd name="T59" fmla="*/ 2147483646 h 323"/>
                <a:gd name="T60" fmla="*/ 2147483646 w 538"/>
                <a:gd name="T61" fmla="*/ 2147483646 h 323"/>
                <a:gd name="T62" fmla="*/ 2147483646 w 538"/>
                <a:gd name="T63" fmla="*/ 2147483646 h 323"/>
                <a:gd name="T64" fmla="*/ 2147483646 w 538"/>
                <a:gd name="T65" fmla="*/ 2147483646 h 323"/>
                <a:gd name="T66" fmla="*/ 2147483646 w 538"/>
                <a:gd name="T67" fmla="*/ 2147483646 h 323"/>
                <a:gd name="T68" fmla="*/ 2147483646 w 538"/>
                <a:gd name="T69" fmla="*/ 2147483646 h 323"/>
                <a:gd name="T70" fmla="*/ 2147483646 w 538"/>
                <a:gd name="T71" fmla="*/ 2147483646 h 323"/>
                <a:gd name="T72" fmla="*/ 2147483646 w 538"/>
                <a:gd name="T73" fmla="*/ 2147483646 h 323"/>
                <a:gd name="T74" fmla="*/ 2147483646 w 538"/>
                <a:gd name="T75" fmla="*/ 2147483646 h 323"/>
                <a:gd name="T76" fmla="*/ 2147483646 w 538"/>
                <a:gd name="T77" fmla="*/ 2147483646 h 323"/>
                <a:gd name="T78" fmla="*/ 2147483646 w 538"/>
                <a:gd name="T79" fmla="*/ 2147483646 h 323"/>
                <a:gd name="T80" fmla="*/ 2147483646 w 538"/>
                <a:gd name="T81" fmla="*/ 2147483646 h 323"/>
                <a:gd name="T82" fmla="*/ 2147483646 w 538"/>
                <a:gd name="T83" fmla="*/ 2147483646 h 323"/>
                <a:gd name="T84" fmla="*/ 2147483646 w 538"/>
                <a:gd name="T85" fmla="*/ 2147483646 h 323"/>
                <a:gd name="T86" fmla="*/ 2147483646 w 538"/>
                <a:gd name="T87" fmla="*/ 2147483646 h 323"/>
                <a:gd name="T88" fmla="*/ 2147483646 w 538"/>
                <a:gd name="T89" fmla="*/ 2147483646 h 323"/>
                <a:gd name="T90" fmla="*/ 2147483646 w 538"/>
                <a:gd name="T91" fmla="*/ 2147483646 h 3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38" h="323">
                  <a:moveTo>
                    <a:pt x="375" y="38"/>
                  </a:moveTo>
                  <a:cubicBezTo>
                    <a:pt x="371" y="43"/>
                    <a:pt x="368" y="47"/>
                    <a:pt x="366" y="55"/>
                  </a:cubicBezTo>
                  <a:cubicBezTo>
                    <a:pt x="364" y="60"/>
                    <a:pt x="365" y="63"/>
                    <a:pt x="363" y="63"/>
                  </a:cubicBezTo>
                  <a:cubicBezTo>
                    <a:pt x="362" y="63"/>
                    <a:pt x="361" y="60"/>
                    <a:pt x="362" y="55"/>
                  </a:cubicBezTo>
                  <a:cubicBezTo>
                    <a:pt x="362" y="49"/>
                    <a:pt x="366" y="41"/>
                    <a:pt x="371" y="35"/>
                  </a:cubicBezTo>
                  <a:cubicBezTo>
                    <a:pt x="385" y="15"/>
                    <a:pt x="414" y="0"/>
                    <a:pt x="451" y="0"/>
                  </a:cubicBezTo>
                  <a:cubicBezTo>
                    <a:pt x="502" y="0"/>
                    <a:pt x="538" y="23"/>
                    <a:pt x="529" y="65"/>
                  </a:cubicBezTo>
                  <a:cubicBezTo>
                    <a:pt x="523" y="99"/>
                    <a:pt x="478" y="115"/>
                    <a:pt x="420" y="113"/>
                  </a:cubicBezTo>
                  <a:cubicBezTo>
                    <a:pt x="415" y="113"/>
                    <a:pt x="409" y="113"/>
                    <a:pt x="405" y="114"/>
                  </a:cubicBezTo>
                  <a:cubicBezTo>
                    <a:pt x="393" y="118"/>
                    <a:pt x="376" y="131"/>
                    <a:pt x="359" y="151"/>
                  </a:cubicBezTo>
                  <a:cubicBezTo>
                    <a:pt x="334" y="181"/>
                    <a:pt x="323" y="206"/>
                    <a:pt x="292" y="235"/>
                  </a:cubicBezTo>
                  <a:cubicBezTo>
                    <a:pt x="248" y="275"/>
                    <a:pt x="193" y="298"/>
                    <a:pt x="154" y="305"/>
                  </a:cubicBezTo>
                  <a:cubicBezTo>
                    <a:pt x="154" y="306"/>
                    <a:pt x="154" y="306"/>
                    <a:pt x="154" y="306"/>
                  </a:cubicBezTo>
                  <a:cubicBezTo>
                    <a:pt x="167" y="307"/>
                    <a:pt x="208" y="311"/>
                    <a:pt x="249" y="311"/>
                  </a:cubicBezTo>
                  <a:cubicBezTo>
                    <a:pt x="300" y="311"/>
                    <a:pt x="332" y="304"/>
                    <a:pt x="366" y="282"/>
                  </a:cubicBezTo>
                  <a:cubicBezTo>
                    <a:pt x="376" y="275"/>
                    <a:pt x="385" y="267"/>
                    <a:pt x="391" y="262"/>
                  </a:cubicBezTo>
                  <a:cubicBezTo>
                    <a:pt x="395" y="259"/>
                    <a:pt x="397" y="257"/>
                    <a:pt x="399" y="258"/>
                  </a:cubicBezTo>
                  <a:cubicBezTo>
                    <a:pt x="401" y="260"/>
                    <a:pt x="399" y="262"/>
                    <a:pt x="394" y="266"/>
                  </a:cubicBezTo>
                  <a:cubicBezTo>
                    <a:pt x="388" y="272"/>
                    <a:pt x="378" y="281"/>
                    <a:pt x="368" y="288"/>
                  </a:cubicBezTo>
                  <a:cubicBezTo>
                    <a:pt x="333" y="312"/>
                    <a:pt x="296" y="323"/>
                    <a:pt x="241" y="323"/>
                  </a:cubicBezTo>
                  <a:cubicBezTo>
                    <a:pt x="195" y="323"/>
                    <a:pt x="146" y="317"/>
                    <a:pt x="124" y="314"/>
                  </a:cubicBezTo>
                  <a:cubicBezTo>
                    <a:pt x="107" y="318"/>
                    <a:pt x="77" y="320"/>
                    <a:pt x="60" y="321"/>
                  </a:cubicBezTo>
                  <a:cubicBezTo>
                    <a:pt x="38" y="322"/>
                    <a:pt x="0" y="322"/>
                    <a:pt x="2" y="311"/>
                  </a:cubicBezTo>
                  <a:cubicBezTo>
                    <a:pt x="4" y="299"/>
                    <a:pt x="28" y="296"/>
                    <a:pt x="52" y="296"/>
                  </a:cubicBezTo>
                  <a:cubicBezTo>
                    <a:pt x="77" y="296"/>
                    <a:pt x="119" y="301"/>
                    <a:pt x="141" y="304"/>
                  </a:cubicBezTo>
                  <a:cubicBezTo>
                    <a:pt x="161" y="300"/>
                    <a:pt x="197" y="286"/>
                    <a:pt x="222" y="265"/>
                  </a:cubicBezTo>
                  <a:cubicBezTo>
                    <a:pt x="256" y="236"/>
                    <a:pt x="271" y="211"/>
                    <a:pt x="304" y="175"/>
                  </a:cubicBezTo>
                  <a:cubicBezTo>
                    <a:pt x="333" y="143"/>
                    <a:pt x="364" y="122"/>
                    <a:pt x="396" y="112"/>
                  </a:cubicBezTo>
                  <a:cubicBezTo>
                    <a:pt x="396" y="112"/>
                    <a:pt x="396" y="112"/>
                    <a:pt x="396" y="112"/>
                  </a:cubicBezTo>
                  <a:cubicBezTo>
                    <a:pt x="372" y="109"/>
                    <a:pt x="347" y="105"/>
                    <a:pt x="315" y="99"/>
                  </a:cubicBezTo>
                  <a:cubicBezTo>
                    <a:pt x="283" y="93"/>
                    <a:pt x="250" y="86"/>
                    <a:pt x="219" y="85"/>
                  </a:cubicBezTo>
                  <a:cubicBezTo>
                    <a:pt x="165" y="82"/>
                    <a:pt x="119" y="100"/>
                    <a:pt x="114" y="139"/>
                  </a:cubicBezTo>
                  <a:cubicBezTo>
                    <a:pt x="111" y="166"/>
                    <a:pt x="138" y="185"/>
                    <a:pt x="171" y="187"/>
                  </a:cubicBezTo>
                  <a:cubicBezTo>
                    <a:pt x="207" y="187"/>
                    <a:pt x="232" y="172"/>
                    <a:pt x="233" y="149"/>
                  </a:cubicBezTo>
                  <a:cubicBezTo>
                    <a:pt x="234" y="143"/>
                    <a:pt x="233" y="136"/>
                    <a:pt x="229" y="131"/>
                  </a:cubicBezTo>
                  <a:cubicBezTo>
                    <a:pt x="228" y="130"/>
                    <a:pt x="226" y="128"/>
                    <a:pt x="227" y="128"/>
                  </a:cubicBezTo>
                  <a:cubicBezTo>
                    <a:pt x="228" y="127"/>
                    <a:pt x="231" y="128"/>
                    <a:pt x="233" y="130"/>
                  </a:cubicBezTo>
                  <a:cubicBezTo>
                    <a:pt x="238" y="132"/>
                    <a:pt x="245" y="139"/>
                    <a:pt x="245" y="150"/>
                  </a:cubicBezTo>
                  <a:cubicBezTo>
                    <a:pt x="246" y="176"/>
                    <a:pt x="210" y="192"/>
                    <a:pt x="171" y="192"/>
                  </a:cubicBezTo>
                  <a:cubicBezTo>
                    <a:pt x="133" y="191"/>
                    <a:pt x="104" y="170"/>
                    <a:pt x="107" y="137"/>
                  </a:cubicBezTo>
                  <a:cubicBezTo>
                    <a:pt x="111" y="94"/>
                    <a:pt x="164" y="68"/>
                    <a:pt x="226" y="70"/>
                  </a:cubicBezTo>
                  <a:cubicBezTo>
                    <a:pt x="256" y="71"/>
                    <a:pt x="293" y="77"/>
                    <a:pt x="325" y="83"/>
                  </a:cubicBezTo>
                  <a:cubicBezTo>
                    <a:pt x="353" y="88"/>
                    <a:pt x="388" y="93"/>
                    <a:pt x="426" y="95"/>
                  </a:cubicBezTo>
                  <a:cubicBezTo>
                    <a:pt x="478" y="98"/>
                    <a:pt x="517" y="85"/>
                    <a:pt x="521" y="57"/>
                  </a:cubicBezTo>
                  <a:cubicBezTo>
                    <a:pt x="526" y="31"/>
                    <a:pt x="498" y="8"/>
                    <a:pt x="451" y="8"/>
                  </a:cubicBezTo>
                  <a:cubicBezTo>
                    <a:pt x="417" y="8"/>
                    <a:pt x="390" y="21"/>
                    <a:pt x="375" y="38"/>
                  </a:cubicBezTo>
                  <a:close/>
                </a:path>
              </a:pathLst>
            </a:custGeom>
            <a:solidFill>
              <a:srgbClr val="B6C2EC"/>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61" name="Freeform 4">
              <a:extLst>
                <a:ext uri="{FF2B5EF4-FFF2-40B4-BE49-F238E27FC236}">
                  <a16:creationId xmlns:a16="http://schemas.microsoft.com/office/drawing/2014/main" id="{FB8241CE-27C8-A3A1-8C67-BB6B09C0C97F}"/>
                </a:ext>
              </a:extLst>
            </p:cNvPr>
            <p:cNvSpPr>
              <a:spLocks noEditPoints="1"/>
            </p:cNvSpPr>
            <p:nvPr/>
          </p:nvSpPr>
          <p:spPr bwMode="auto">
            <a:xfrm>
              <a:off x="1658" y="1467"/>
              <a:ext cx="808" cy="815"/>
            </a:xfrm>
            <a:custGeom>
              <a:avLst/>
              <a:gdLst>
                <a:gd name="T0" fmla="*/ 2147483646 w 342"/>
                <a:gd name="T1" fmla="*/ 2147483646 h 345"/>
                <a:gd name="T2" fmla="*/ 2147483646 w 342"/>
                <a:gd name="T3" fmla="*/ 2147483646 h 345"/>
                <a:gd name="T4" fmla="*/ 2147483646 w 342"/>
                <a:gd name="T5" fmla="*/ 2147483646 h 345"/>
                <a:gd name="T6" fmla="*/ 2147483646 w 342"/>
                <a:gd name="T7" fmla="*/ 2147483646 h 345"/>
                <a:gd name="T8" fmla="*/ 2147483646 w 342"/>
                <a:gd name="T9" fmla="*/ 2147483646 h 345"/>
                <a:gd name="T10" fmla="*/ 2147483646 w 342"/>
                <a:gd name="T11" fmla="*/ 2147483646 h 345"/>
                <a:gd name="T12" fmla="*/ 2147483646 w 342"/>
                <a:gd name="T13" fmla="*/ 2147483646 h 345"/>
                <a:gd name="T14" fmla="*/ 2147483646 w 342"/>
                <a:gd name="T15" fmla="*/ 2147483646 h 345"/>
                <a:gd name="T16" fmla="*/ 2147483646 w 342"/>
                <a:gd name="T17" fmla="*/ 2147483646 h 345"/>
                <a:gd name="T18" fmla="*/ 2147483646 w 342"/>
                <a:gd name="T19" fmla="*/ 2147483646 h 345"/>
                <a:gd name="T20" fmla="*/ 2147483646 w 342"/>
                <a:gd name="T21" fmla="*/ 2147483646 h 345"/>
                <a:gd name="T22" fmla="*/ 2147483646 w 342"/>
                <a:gd name="T23" fmla="*/ 2147483646 h 345"/>
                <a:gd name="T24" fmla="*/ 2147483646 w 342"/>
                <a:gd name="T25" fmla="*/ 2147483646 h 345"/>
                <a:gd name="T26" fmla="*/ 2147483646 w 342"/>
                <a:gd name="T27" fmla="*/ 2147483646 h 345"/>
                <a:gd name="T28" fmla="*/ 2147483646 w 342"/>
                <a:gd name="T29" fmla="*/ 2147483646 h 345"/>
                <a:gd name="T30" fmla="*/ 2147483646 w 342"/>
                <a:gd name="T31" fmla="*/ 2147483646 h 345"/>
                <a:gd name="T32" fmla="*/ 2147483646 w 342"/>
                <a:gd name="T33" fmla="*/ 2147483646 h 345"/>
                <a:gd name="T34" fmla="*/ 2147483646 w 342"/>
                <a:gd name="T35" fmla="*/ 2147483646 h 345"/>
                <a:gd name="T36" fmla="*/ 2147483646 w 342"/>
                <a:gd name="T37" fmla="*/ 2147483646 h 345"/>
                <a:gd name="T38" fmla="*/ 2147483646 w 342"/>
                <a:gd name="T39" fmla="*/ 0 h 345"/>
                <a:gd name="T40" fmla="*/ 2147483646 w 342"/>
                <a:gd name="T41" fmla="*/ 2147483646 h 345"/>
                <a:gd name="T42" fmla="*/ 2147483646 w 342"/>
                <a:gd name="T43" fmla="*/ 2147483646 h 345"/>
                <a:gd name="T44" fmla="*/ 2147483646 w 342"/>
                <a:gd name="T45" fmla="*/ 2147483646 h 345"/>
                <a:gd name="T46" fmla="*/ 2147483646 w 342"/>
                <a:gd name="T47" fmla="*/ 2147483646 h 345"/>
                <a:gd name="T48" fmla="*/ 2147483646 w 342"/>
                <a:gd name="T49" fmla="*/ 2147483646 h 345"/>
                <a:gd name="T50" fmla="*/ 2147483646 w 342"/>
                <a:gd name="T51" fmla="*/ 2147483646 h 345"/>
                <a:gd name="T52" fmla="*/ 2147483646 w 342"/>
                <a:gd name="T53" fmla="*/ 2147483646 h 345"/>
                <a:gd name="T54" fmla="*/ 2147483646 w 342"/>
                <a:gd name="T55" fmla="*/ 2147483646 h 345"/>
                <a:gd name="T56" fmla="*/ 2147483646 w 342"/>
                <a:gd name="T57" fmla="*/ 2147483646 h 345"/>
                <a:gd name="T58" fmla="*/ 2147483646 w 342"/>
                <a:gd name="T59" fmla="*/ 2147483646 h 345"/>
                <a:gd name="T60" fmla="*/ 2147483646 w 342"/>
                <a:gd name="T61" fmla="*/ 2147483646 h 345"/>
                <a:gd name="T62" fmla="*/ 2147483646 w 342"/>
                <a:gd name="T63" fmla="*/ 2147483646 h 345"/>
                <a:gd name="T64" fmla="*/ 2147483646 w 342"/>
                <a:gd name="T65" fmla="*/ 2147483646 h 345"/>
                <a:gd name="T66" fmla="*/ 2147483646 w 342"/>
                <a:gd name="T67" fmla="*/ 2147483646 h 345"/>
                <a:gd name="T68" fmla="*/ 2147483646 w 342"/>
                <a:gd name="T69" fmla="*/ 2147483646 h 345"/>
                <a:gd name="T70" fmla="*/ 2147483646 w 342"/>
                <a:gd name="T71" fmla="*/ 2147483646 h 345"/>
                <a:gd name="T72" fmla="*/ 2147483646 w 342"/>
                <a:gd name="T73" fmla="*/ 2147483646 h 345"/>
                <a:gd name="T74" fmla="*/ 2147483646 w 342"/>
                <a:gd name="T75" fmla="*/ 2147483646 h 345"/>
                <a:gd name="T76" fmla="*/ 2147483646 w 342"/>
                <a:gd name="T77" fmla="*/ 2147483646 h 345"/>
                <a:gd name="T78" fmla="*/ 2147483646 w 342"/>
                <a:gd name="T79" fmla="*/ 2147483646 h 345"/>
                <a:gd name="T80" fmla="*/ 2147483646 w 342"/>
                <a:gd name="T81" fmla="*/ 2147483646 h 345"/>
                <a:gd name="T82" fmla="*/ 2147483646 w 342"/>
                <a:gd name="T83" fmla="*/ 2147483646 h 345"/>
                <a:gd name="T84" fmla="*/ 2147483646 w 342"/>
                <a:gd name="T85" fmla="*/ 2147483646 h 345"/>
                <a:gd name="T86" fmla="*/ 2147483646 w 342"/>
                <a:gd name="T87" fmla="*/ 2147483646 h 345"/>
                <a:gd name="T88" fmla="*/ 2147483646 w 342"/>
                <a:gd name="T89" fmla="*/ 2147483646 h 3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2" h="345">
                  <a:moveTo>
                    <a:pt x="124" y="345"/>
                  </a:moveTo>
                  <a:cubicBezTo>
                    <a:pt x="112" y="345"/>
                    <a:pt x="106" y="340"/>
                    <a:pt x="106" y="330"/>
                  </a:cubicBezTo>
                  <a:cubicBezTo>
                    <a:pt x="107" y="316"/>
                    <a:pt x="120" y="301"/>
                    <a:pt x="131" y="288"/>
                  </a:cubicBezTo>
                  <a:cubicBezTo>
                    <a:pt x="140" y="277"/>
                    <a:pt x="149" y="267"/>
                    <a:pt x="157" y="258"/>
                  </a:cubicBezTo>
                  <a:cubicBezTo>
                    <a:pt x="159" y="255"/>
                    <a:pt x="160" y="252"/>
                    <a:pt x="157" y="250"/>
                  </a:cubicBezTo>
                  <a:cubicBezTo>
                    <a:pt x="154" y="248"/>
                    <a:pt x="148" y="250"/>
                    <a:pt x="142" y="253"/>
                  </a:cubicBezTo>
                  <a:cubicBezTo>
                    <a:pt x="131" y="259"/>
                    <a:pt x="114" y="269"/>
                    <a:pt x="95" y="284"/>
                  </a:cubicBezTo>
                  <a:cubicBezTo>
                    <a:pt x="69" y="304"/>
                    <a:pt x="54" y="318"/>
                    <a:pt x="28" y="339"/>
                  </a:cubicBezTo>
                  <a:cubicBezTo>
                    <a:pt x="22" y="343"/>
                    <a:pt x="19" y="344"/>
                    <a:pt x="12" y="344"/>
                  </a:cubicBezTo>
                  <a:cubicBezTo>
                    <a:pt x="4" y="344"/>
                    <a:pt x="0" y="343"/>
                    <a:pt x="5" y="334"/>
                  </a:cubicBezTo>
                  <a:cubicBezTo>
                    <a:pt x="10" y="323"/>
                    <a:pt x="19" y="309"/>
                    <a:pt x="29" y="294"/>
                  </a:cubicBezTo>
                  <a:cubicBezTo>
                    <a:pt x="34" y="287"/>
                    <a:pt x="40" y="279"/>
                    <a:pt x="47" y="270"/>
                  </a:cubicBezTo>
                  <a:cubicBezTo>
                    <a:pt x="47" y="270"/>
                    <a:pt x="47" y="270"/>
                    <a:pt x="47" y="270"/>
                  </a:cubicBezTo>
                  <a:cubicBezTo>
                    <a:pt x="38" y="277"/>
                    <a:pt x="31" y="284"/>
                    <a:pt x="24" y="290"/>
                  </a:cubicBezTo>
                  <a:cubicBezTo>
                    <a:pt x="21" y="293"/>
                    <a:pt x="19" y="294"/>
                    <a:pt x="18" y="292"/>
                  </a:cubicBezTo>
                  <a:cubicBezTo>
                    <a:pt x="17" y="290"/>
                    <a:pt x="19" y="288"/>
                    <a:pt x="21" y="286"/>
                  </a:cubicBezTo>
                  <a:cubicBezTo>
                    <a:pt x="23" y="284"/>
                    <a:pt x="46" y="264"/>
                    <a:pt x="60" y="253"/>
                  </a:cubicBezTo>
                  <a:cubicBezTo>
                    <a:pt x="80" y="226"/>
                    <a:pt x="105" y="193"/>
                    <a:pt x="132" y="163"/>
                  </a:cubicBezTo>
                  <a:cubicBezTo>
                    <a:pt x="167" y="123"/>
                    <a:pt x="240" y="46"/>
                    <a:pt x="271" y="24"/>
                  </a:cubicBezTo>
                  <a:cubicBezTo>
                    <a:pt x="288" y="12"/>
                    <a:pt x="304" y="0"/>
                    <a:pt x="322" y="0"/>
                  </a:cubicBezTo>
                  <a:cubicBezTo>
                    <a:pt x="337" y="0"/>
                    <a:pt x="342" y="11"/>
                    <a:pt x="340" y="22"/>
                  </a:cubicBezTo>
                  <a:cubicBezTo>
                    <a:pt x="335" y="51"/>
                    <a:pt x="278" y="99"/>
                    <a:pt x="218" y="149"/>
                  </a:cubicBezTo>
                  <a:cubicBezTo>
                    <a:pt x="181" y="179"/>
                    <a:pt x="140" y="208"/>
                    <a:pt x="95" y="247"/>
                  </a:cubicBezTo>
                  <a:cubicBezTo>
                    <a:pt x="85" y="258"/>
                    <a:pt x="60" y="295"/>
                    <a:pt x="46" y="316"/>
                  </a:cubicBezTo>
                  <a:cubicBezTo>
                    <a:pt x="46" y="316"/>
                    <a:pt x="46" y="316"/>
                    <a:pt x="46" y="316"/>
                  </a:cubicBezTo>
                  <a:cubicBezTo>
                    <a:pt x="61" y="304"/>
                    <a:pt x="81" y="287"/>
                    <a:pt x="101" y="271"/>
                  </a:cubicBezTo>
                  <a:cubicBezTo>
                    <a:pt x="122" y="256"/>
                    <a:pt x="149" y="239"/>
                    <a:pt x="167" y="239"/>
                  </a:cubicBezTo>
                  <a:cubicBezTo>
                    <a:pt x="179" y="239"/>
                    <a:pt x="186" y="245"/>
                    <a:pt x="185" y="255"/>
                  </a:cubicBezTo>
                  <a:cubicBezTo>
                    <a:pt x="183" y="266"/>
                    <a:pt x="171" y="280"/>
                    <a:pt x="161" y="292"/>
                  </a:cubicBezTo>
                  <a:cubicBezTo>
                    <a:pt x="152" y="303"/>
                    <a:pt x="145" y="312"/>
                    <a:pt x="142" y="318"/>
                  </a:cubicBezTo>
                  <a:cubicBezTo>
                    <a:pt x="137" y="325"/>
                    <a:pt x="137" y="330"/>
                    <a:pt x="139" y="331"/>
                  </a:cubicBezTo>
                  <a:cubicBezTo>
                    <a:pt x="142" y="334"/>
                    <a:pt x="149" y="331"/>
                    <a:pt x="154" y="329"/>
                  </a:cubicBezTo>
                  <a:cubicBezTo>
                    <a:pt x="161" y="325"/>
                    <a:pt x="168" y="321"/>
                    <a:pt x="182" y="310"/>
                  </a:cubicBezTo>
                  <a:cubicBezTo>
                    <a:pt x="192" y="303"/>
                    <a:pt x="204" y="292"/>
                    <a:pt x="211" y="286"/>
                  </a:cubicBezTo>
                  <a:cubicBezTo>
                    <a:pt x="216" y="282"/>
                    <a:pt x="218" y="281"/>
                    <a:pt x="219" y="282"/>
                  </a:cubicBezTo>
                  <a:cubicBezTo>
                    <a:pt x="220" y="283"/>
                    <a:pt x="218" y="286"/>
                    <a:pt x="214" y="290"/>
                  </a:cubicBezTo>
                  <a:cubicBezTo>
                    <a:pt x="209" y="295"/>
                    <a:pt x="191" y="312"/>
                    <a:pt x="178" y="321"/>
                  </a:cubicBezTo>
                  <a:cubicBezTo>
                    <a:pt x="166" y="330"/>
                    <a:pt x="143" y="345"/>
                    <a:pt x="124" y="345"/>
                  </a:cubicBezTo>
                  <a:close/>
                  <a:moveTo>
                    <a:pt x="212" y="142"/>
                  </a:moveTo>
                  <a:cubicBezTo>
                    <a:pt x="270" y="93"/>
                    <a:pt x="323" y="45"/>
                    <a:pt x="325" y="18"/>
                  </a:cubicBezTo>
                  <a:cubicBezTo>
                    <a:pt x="326" y="10"/>
                    <a:pt x="322" y="7"/>
                    <a:pt x="315" y="7"/>
                  </a:cubicBezTo>
                  <a:cubicBezTo>
                    <a:pt x="305" y="7"/>
                    <a:pt x="289" y="19"/>
                    <a:pt x="276" y="31"/>
                  </a:cubicBezTo>
                  <a:cubicBezTo>
                    <a:pt x="256" y="51"/>
                    <a:pt x="228" y="79"/>
                    <a:pt x="197" y="117"/>
                  </a:cubicBezTo>
                  <a:cubicBezTo>
                    <a:pt x="153" y="169"/>
                    <a:pt x="137" y="188"/>
                    <a:pt x="105" y="231"/>
                  </a:cubicBezTo>
                  <a:cubicBezTo>
                    <a:pt x="162" y="181"/>
                    <a:pt x="185" y="166"/>
                    <a:pt x="212" y="142"/>
                  </a:cubicBezTo>
                  <a:close/>
                </a:path>
              </a:pathLst>
            </a:custGeom>
            <a:solidFill>
              <a:srgbClr val="B6C2EC"/>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62" name="Freeform 5">
              <a:extLst>
                <a:ext uri="{FF2B5EF4-FFF2-40B4-BE49-F238E27FC236}">
                  <a16:creationId xmlns:a16="http://schemas.microsoft.com/office/drawing/2014/main" id="{E809DA5B-13D8-03BF-5C26-076FD99CCB15}"/>
                </a:ext>
              </a:extLst>
            </p:cNvPr>
            <p:cNvSpPr>
              <a:spLocks noEditPoints="1"/>
            </p:cNvSpPr>
            <p:nvPr/>
          </p:nvSpPr>
          <p:spPr bwMode="auto">
            <a:xfrm>
              <a:off x="2121" y="2027"/>
              <a:ext cx="466" cy="257"/>
            </a:xfrm>
            <a:custGeom>
              <a:avLst/>
              <a:gdLst>
                <a:gd name="T0" fmla="*/ 2147483646 w 197"/>
                <a:gd name="T1" fmla="*/ 2147483646 h 109"/>
                <a:gd name="T2" fmla="*/ 2147483646 w 197"/>
                <a:gd name="T3" fmla="*/ 2147483646 h 109"/>
                <a:gd name="T4" fmla="*/ 2147483646 w 197"/>
                <a:gd name="T5" fmla="*/ 2147483646 h 109"/>
                <a:gd name="T6" fmla="*/ 2147483646 w 197"/>
                <a:gd name="T7" fmla="*/ 2147483646 h 109"/>
                <a:gd name="T8" fmla="*/ 2147483646 w 197"/>
                <a:gd name="T9" fmla="*/ 2147483646 h 109"/>
                <a:gd name="T10" fmla="*/ 2147483646 w 197"/>
                <a:gd name="T11" fmla="*/ 2147483646 h 109"/>
                <a:gd name="T12" fmla="*/ 2147483646 w 197"/>
                <a:gd name="T13" fmla="*/ 2147483646 h 109"/>
                <a:gd name="T14" fmla="*/ 2147483646 w 197"/>
                <a:gd name="T15" fmla="*/ 2147483646 h 109"/>
                <a:gd name="T16" fmla="*/ 2147483646 w 197"/>
                <a:gd name="T17" fmla="*/ 2147483646 h 109"/>
                <a:gd name="T18" fmla="*/ 2147483646 w 197"/>
                <a:gd name="T19" fmla="*/ 2147483646 h 109"/>
                <a:gd name="T20" fmla="*/ 2147483646 w 197"/>
                <a:gd name="T21" fmla="*/ 2147483646 h 109"/>
                <a:gd name="T22" fmla="*/ 2147483646 w 197"/>
                <a:gd name="T23" fmla="*/ 2147483646 h 109"/>
                <a:gd name="T24" fmla="*/ 2147483646 w 197"/>
                <a:gd name="T25" fmla="*/ 2147483646 h 109"/>
                <a:gd name="T26" fmla="*/ 2147483646 w 197"/>
                <a:gd name="T27" fmla="*/ 2147483646 h 109"/>
                <a:gd name="T28" fmla="*/ 2147483646 w 197"/>
                <a:gd name="T29" fmla="*/ 2147483646 h 109"/>
                <a:gd name="T30" fmla="*/ 2147483646 w 197"/>
                <a:gd name="T31" fmla="*/ 2147483646 h 109"/>
                <a:gd name="T32" fmla="*/ 2147483646 w 197"/>
                <a:gd name="T33" fmla="*/ 2147483646 h 109"/>
                <a:gd name="T34" fmla="*/ 2147483646 w 197"/>
                <a:gd name="T35" fmla="*/ 2147483646 h 109"/>
                <a:gd name="T36" fmla="*/ 2147483646 w 197"/>
                <a:gd name="T37" fmla="*/ 2147483646 h 109"/>
                <a:gd name="T38" fmla="*/ 2147483646 w 197"/>
                <a:gd name="T39" fmla="*/ 2147483646 h 109"/>
                <a:gd name="T40" fmla="*/ 2147483646 w 197"/>
                <a:gd name="T41" fmla="*/ 2147483646 h 109"/>
                <a:gd name="T42" fmla="*/ 2147483646 w 197"/>
                <a:gd name="T43" fmla="*/ 2147483646 h 109"/>
                <a:gd name="T44" fmla="*/ 2147483646 w 197"/>
                <a:gd name="T45" fmla="*/ 2147483646 h 109"/>
                <a:gd name="T46" fmla="*/ 2147483646 w 197"/>
                <a:gd name="T47" fmla="*/ 2147483646 h 109"/>
                <a:gd name="T48" fmla="*/ 2147483646 w 197"/>
                <a:gd name="T49" fmla="*/ 2147483646 h 109"/>
                <a:gd name="T50" fmla="*/ 2147483646 w 197"/>
                <a:gd name="T51" fmla="*/ 2147483646 h 109"/>
                <a:gd name="T52" fmla="*/ 2147483646 w 197"/>
                <a:gd name="T53" fmla="*/ 2147483646 h 109"/>
                <a:gd name="T54" fmla="*/ 2147483646 w 197"/>
                <a:gd name="T55" fmla="*/ 2147483646 h 109"/>
                <a:gd name="T56" fmla="*/ 2147483646 w 197"/>
                <a:gd name="T57" fmla="*/ 2147483646 h 109"/>
                <a:gd name="T58" fmla="*/ 2147483646 w 197"/>
                <a:gd name="T59" fmla="*/ 2147483646 h 109"/>
                <a:gd name="T60" fmla="*/ 2147483646 w 197"/>
                <a:gd name="T61" fmla="*/ 2147483646 h 109"/>
                <a:gd name="T62" fmla="*/ 2147483646 w 197"/>
                <a:gd name="T63" fmla="*/ 2147483646 h 109"/>
                <a:gd name="T64" fmla="*/ 2147483646 w 197"/>
                <a:gd name="T65" fmla="*/ 2147483646 h 109"/>
                <a:gd name="T66" fmla="*/ 2147483646 w 197"/>
                <a:gd name="T67" fmla="*/ 2147483646 h 1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7" h="109">
                  <a:moveTo>
                    <a:pt x="166" y="2"/>
                  </a:moveTo>
                  <a:cubicBezTo>
                    <a:pt x="178" y="1"/>
                    <a:pt x="180" y="4"/>
                    <a:pt x="174" y="12"/>
                  </a:cubicBezTo>
                  <a:cubicBezTo>
                    <a:pt x="166" y="21"/>
                    <a:pt x="153" y="36"/>
                    <a:pt x="140" y="51"/>
                  </a:cubicBezTo>
                  <a:cubicBezTo>
                    <a:pt x="132" y="61"/>
                    <a:pt x="124" y="71"/>
                    <a:pt x="119" y="81"/>
                  </a:cubicBezTo>
                  <a:cubicBezTo>
                    <a:pt x="115" y="88"/>
                    <a:pt x="115" y="93"/>
                    <a:pt x="117" y="94"/>
                  </a:cubicBezTo>
                  <a:cubicBezTo>
                    <a:pt x="120" y="97"/>
                    <a:pt x="126" y="94"/>
                    <a:pt x="131" y="92"/>
                  </a:cubicBezTo>
                  <a:cubicBezTo>
                    <a:pt x="137" y="89"/>
                    <a:pt x="148" y="81"/>
                    <a:pt x="158" y="73"/>
                  </a:cubicBezTo>
                  <a:cubicBezTo>
                    <a:pt x="171" y="63"/>
                    <a:pt x="180" y="55"/>
                    <a:pt x="187" y="49"/>
                  </a:cubicBezTo>
                  <a:cubicBezTo>
                    <a:pt x="190" y="46"/>
                    <a:pt x="193" y="43"/>
                    <a:pt x="195" y="45"/>
                  </a:cubicBezTo>
                  <a:cubicBezTo>
                    <a:pt x="197" y="46"/>
                    <a:pt x="194" y="49"/>
                    <a:pt x="187" y="55"/>
                  </a:cubicBezTo>
                  <a:cubicBezTo>
                    <a:pt x="180" y="63"/>
                    <a:pt x="165" y="75"/>
                    <a:pt x="154" y="84"/>
                  </a:cubicBezTo>
                  <a:cubicBezTo>
                    <a:pt x="142" y="94"/>
                    <a:pt x="122" y="108"/>
                    <a:pt x="102" y="108"/>
                  </a:cubicBezTo>
                  <a:cubicBezTo>
                    <a:pt x="91" y="108"/>
                    <a:pt x="86" y="103"/>
                    <a:pt x="85" y="96"/>
                  </a:cubicBezTo>
                  <a:cubicBezTo>
                    <a:pt x="84" y="89"/>
                    <a:pt x="88" y="81"/>
                    <a:pt x="93" y="74"/>
                  </a:cubicBezTo>
                  <a:cubicBezTo>
                    <a:pt x="93" y="73"/>
                    <a:pt x="93" y="73"/>
                    <a:pt x="93" y="73"/>
                  </a:cubicBezTo>
                  <a:cubicBezTo>
                    <a:pt x="77" y="87"/>
                    <a:pt x="50" y="107"/>
                    <a:pt x="27" y="108"/>
                  </a:cubicBezTo>
                  <a:cubicBezTo>
                    <a:pt x="14" y="109"/>
                    <a:pt x="0" y="103"/>
                    <a:pt x="2" y="84"/>
                  </a:cubicBezTo>
                  <a:cubicBezTo>
                    <a:pt x="4" y="75"/>
                    <a:pt x="8" y="66"/>
                    <a:pt x="19" y="53"/>
                  </a:cubicBezTo>
                  <a:cubicBezTo>
                    <a:pt x="19" y="52"/>
                    <a:pt x="19" y="52"/>
                    <a:pt x="19" y="52"/>
                  </a:cubicBezTo>
                  <a:cubicBezTo>
                    <a:pt x="17" y="54"/>
                    <a:pt x="14" y="57"/>
                    <a:pt x="11" y="60"/>
                  </a:cubicBezTo>
                  <a:cubicBezTo>
                    <a:pt x="8" y="61"/>
                    <a:pt x="7" y="63"/>
                    <a:pt x="5" y="61"/>
                  </a:cubicBezTo>
                  <a:cubicBezTo>
                    <a:pt x="4" y="60"/>
                    <a:pt x="7" y="56"/>
                    <a:pt x="14" y="50"/>
                  </a:cubicBezTo>
                  <a:cubicBezTo>
                    <a:pt x="16" y="48"/>
                    <a:pt x="26" y="40"/>
                    <a:pt x="32" y="36"/>
                  </a:cubicBezTo>
                  <a:cubicBezTo>
                    <a:pt x="38" y="31"/>
                    <a:pt x="48" y="25"/>
                    <a:pt x="59" y="19"/>
                  </a:cubicBezTo>
                  <a:cubicBezTo>
                    <a:pt x="83" y="7"/>
                    <a:pt x="104" y="0"/>
                    <a:pt x="119" y="2"/>
                  </a:cubicBezTo>
                  <a:cubicBezTo>
                    <a:pt x="131" y="4"/>
                    <a:pt x="135" y="15"/>
                    <a:pt x="132" y="25"/>
                  </a:cubicBezTo>
                  <a:cubicBezTo>
                    <a:pt x="146" y="10"/>
                    <a:pt x="156" y="2"/>
                    <a:pt x="166" y="2"/>
                  </a:cubicBezTo>
                  <a:close/>
                  <a:moveTo>
                    <a:pt x="62" y="46"/>
                  </a:moveTo>
                  <a:cubicBezTo>
                    <a:pt x="37" y="70"/>
                    <a:pt x="27" y="85"/>
                    <a:pt x="28" y="93"/>
                  </a:cubicBezTo>
                  <a:cubicBezTo>
                    <a:pt x="29" y="97"/>
                    <a:pt x="32" y="99"/>
                    <a:pt x="36" y="99"/>
                  </a:cubicBezTo>
                  <a:cubicBezTo>
                    <a:pt x="47" y="99"/>
                    <a:pt x="70" y="86"/>
                    <a:pt x="86" y="71"/>
                  </a:cubicBezTo>
                  <a:cubicBezTo>
                    <a:pt x="105" y="54"/>
                    <a:pt x="127" y="28"/>
                    <a:pt x="127" y="19"/>
                  </a:cubicBezTo>
                  <a:cubicBezTo>
                    <a:pt x="128" y="11"/>
                    <a:pt x="123" y="8"/>
                    <a:pt x="117" y="8"/>
                  </a:cubicBezTo>
                  <a:cubicBezTo>
                    <a:pt x="105" y="8"/>
                    <a:pt x="83" y="24"/>
                    <a:pt x="62" y="46"/>
                  </a:cubicBezTo>
                  <a:close/>
                </a:path>
              </a:pathLst>
            </a:custGeom>
            <a:solidFill>
              <a:srgbClr val="B6C2EC"/>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63" name="Freeform 6">
              <a:extLst>
                <a:ext uri="{FF2B5EF4-FFF2-40B4-BE49-F238E27FC236}">
                  <a16:creationId xmlns:a16="http://schemas.microsoft.com/office/drawing/2014/main" id="{7389F767-82F2-3017-E0BA-0E491173EB0B}"/>
                </a:ext>
              </a:extLst>
            </p:cNvPr>
            <p:cNvSpPr>
              <a:spLocks/>
            </p:cNvSpPr>
            <p:nvPr/>
          </p:nvSpPr>
          <p:spPr bwMode="auto">
            <a:xfrm>
              <a:off x="2535" y="2031"/>
              <a:ext cx="545" cy="251"/>
            </a:xfrm>
            <a:custGeom>
              <a:avLst/>
              <a:gdLst>
                <a:gd name="T0" fmla="*/ 2147483646 w 231"/>
                <a:gd name="T1" fmla="*/ 2147483646 h 106"/>
                <a:gd name="T2" fmla="*/ 2147483646 w 231"/>
                <a:gd name="T3" fmla="*/ 2147483646 h 106"/>
                <a:gd name="T4" fmla="*/ 2147483646 w 231"/>
                <a:gd name="T5" fmla="*/ 2147483646 h 106"/>
                <a:gd name="T6" fmla="*/ 2147483646 w 231"/>
                <a:gd name="T7" fmla="*/ 2147483646 h 106"/>
                <a:gd name="T8" fmla="*/ 2147483646 w 231"/>
                <a:gd name="T9" fmla="*/ 2147483646 h 106"/>
                <a:gd name="T10" fmla="*/ 2147483646 w 231"/>
                <a:gd name="T11" fmla="*/ 2147483646 h 106"/>
                <a:gd name="T12" fmla="*/ 2147483646 w 231"/>
                <a:gd name="T13" fmla="*/ 2147483646 h 106"/>
                <a:gd name="T14" fmla="*/ 2147483646 w 231"/>
                <a:gd name="T15" fmla="*/ 2147483646 h 106"/>
                <a:gd name="T16" fmla="*/ 2147483646 w 231"/>
                <a:gd name="T17" fmla="*/ 2147483646 h 106"/>
                <a:gd name="T18" fmla="*/ 2147483646 w 231"/>
                <a:gd name="T19" fmla="*/ 2147483646 h 106"/>
                <a:gd name="T20" fmla="*/ 2147483646 w 231"/>
                <a:gd name="T21" fmla="*/ 2147483646 h 106"/>
                <a:gd name="T22" fmla="*/ 2147483646 w 231"/>
                <a:gd name="T23" fmla="*/ 2147483646 h 106"/>
                <a:gd name="T24" fmla="*/ 2147483646 w 231"/>
                <a:gd name="T25" fmla="*/ 2147483646 h 106"/>
                <a:gd name="T26" fmla="*/ 2147483646 w 231"/>
                <a:gd name="T27" fmla="*/ 2147483646 h 106"/>
                <a:gd name="T28" fmla="*/ 2147483646 w 231"/>
                <a:gd name="T29" fmla="*/ 2147483646 h 106"/>
                <a:gd name="T30" fmla="*/ 2147483646 w 231"/>
                <a:gd name="T31" fmla="*/ 2147483646 h 106"/>
                <a:gd name="T32" fmla="*/ 2147483646 w 231"/>
                <a:gd name="T33" fmla="*/ 2147483646 h 106"/>
                <a:gd name="T34" fmla="*/ 2147483646 w 231"/>
                <a:gd name="T35" fmla="*/ 2147483646 h 106"/>
                <a:gd name="T36" fmla="*/ 2147483646 w 231"/>
                <a:gd name="T37" fmla="*/ 0 h 106"/>
                <a:gd name="T38" fmla="*/ 2147483646 w 231"/>
                <a:gd name="T39" fmla="*/ 2147483646 h 106"/>
                <a:gd name="T40" fmla="*/ 2147483646 w 231"/>
                <a:gd name="T41" fmla="*/ 2147483646 h 106"/>
                <a:gd name="T42" fmla="*/ 2147483646 w 231"/>
                <a:gd name="T43" fmla="*/ 2147483646 h 106"/>
                <a:gd name="T44" fmla="*/ 2147483646 w 231"/>
                <a:gd name="T45" fmla="*/ 2147483646 h 106"/>
                <a:gd name="T46" fmla="*/ 2147483646 w 231"/>
                <a:gd name="T47" fmla="*/ 2147483646 h 106"/>
                <a:gd name="T48" fmla="*/ 2147483646 w 231"/>
                <a:gd name="T49" fmla="*/ 0 h 106"/>
                <a:gd name="T50" fmla="*/ 2147483646 w 231"/>
                <a:gd name="T51" fmla="*/ 2147483646 h 106"/>
                <a:gd name="T52" fmla="*/ 2147483646 w 231"/>
                <a:gd name="T53" fmla="*/ 2147483646 h 106"/>
                <a:gd name="T54" fmla="*/ 2147483646 w 231"/>
                <a:gd name="T55" fmla="*/ 2147483646 h 106"/>
                <a:gd name="T56" fmla="*/ 2147483646 w 231"/>
                <a:gd name="T57" fmla="*/ 2147483646 h 106"/>
                <a:gd name="T58" fmla="*/ 2147483646 w 231"/>
                <a:gd name="T59" fmla="*/ 2147483646 h 106"/>
                <a:gd name="T60" fmla="*/ 2147483646 w 231"/>
                <a:gd name="T61" fmla="*/ 2147483646 h 106"/>
                <a:gd name="T62" fmla="*/ 2147483646 w 231"/>
                <a:gd name="T63" fmla="*/ 2147483646 h 106"/>
                <a:gd name="T64" fmla="*/ 2147483646 w 231"/>
                <a:gd name="T65" fmla="*/ 2147483646 h 106"/>
                <a:gd name="T66" fmla="*/ 2147483646 w 231"/>
                <a:gd name="T67" fmla="*/ 2147483646 h 106"/>
                <a:gd name="T68" fmla="*/ 2147483646 w 231"/>
                <a:gd name="T69" fmla="*/ 2147483646 h 106"/>
                <a:gd name="T70" fmla="*/ 2147483646 w 231"/>
                <a:gd name="T71" fmla="*/ 2147483646 h 106"/>
                <a:gd name="T72" fmla="*/ 2147483646 w 231"/>
                <a:gd name="T73" fmla="*/ 2147483646 h 1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31" h="106">
                  <a:moveTo>
                    <a:pt x="117" y="91"/>
                  </a:moveTo>
                  <a:cubicBezTo>
                    <a:pt x="118" y="77"/>
                    <a:pt x="131" y="62"/>
                    <a:pt x="142" y="49"/>
                  </a:cubicBezTo>
                  <a:cubicBezTo>
                    <a:pt x="151" y="38"/>
                    <a:pt x="160" y="28"/>
                    <a:pt x="167" y="19"/>
                  </a:cubicBezTo>
                  <a:cubicBezTo>
                    <a:pt x="170" y="16"/>
                    <a:pt x="171" y="13"/>
                    <a:pt x="168" y="11"/>
                  </a:cubicBezTo>
                  <a:cubicBezTo>
                    <a:pt x="165" y="9"/>
                    <a:pt x="158" y="11"/>
                    <a:pt x="152" y="14"/>
                  </a:cubicBezTo>
                  <a:cubicBezTo>
                    <a:pt x="142" y="20"/>
                    <a:pt x="125" y="30"/>
                    <a:pt x="106" y="45"/>
                  </a:cubicBezTo>
                  <a:cubicBezTo>
                    <a:pt x="79" y="65"/>
                    <a:pt x="65" y="79"/>
                    <a:pt x="39" y="100"/>
                  </a:cubicBezTo>
                  <a:cubicBezTo>
                    <a:pt x="33" y="104"/>
                    <a:pt x="30" y="105"/>
                    <a:pt x="23" y="105"/>
                  </a:cubicBezTo>
                  <a:cubicBezTo>
                    <a:pt x="15" y="105"/>
                    <a:pt x="10" y="104"/>
                    <a:pt x="15" y="95"/>
                  </a:cubicBezTo>
                  <a:cubicBezTo>
                    <a:pt x="19" y="88"/>
                    <a:pt x="32" y="68"/>
                    <a:pt x="42" y="55"/>
                  </a:cubicBezTo>
                  <a:cubicBezTo>
                    <a:pt x="48" y="46"/>
                    <a:pt x="59" y="32"/>
                    <a:pt x="66" y="24"/>
                  </a:cubicBezTo>
                  <a:cubicBezTo>
                    <a:pt x="70" y="19"/>
                    <a:pt x="71" y="16"/>
                    <a:pt x="70" y="14"/>
                  </a:cubicBezTo>
                  <a:cubicBezTo>
                    <a:pt x="68" y="11"/>
                    <a:pt x="64" y="13"/>
                    <a:pt x="61" y="14"/>
                  </a:cubicBezTo>
                  <a:cubicBezTo>
                    <a:pt x="54" y="18"/>
                    <a:pt x="45" y="25"/>
                    <a:pt x="37" y="31"/>
                  </a:cubicBezTo>
                  <a:cubicBezTo>
                    <a:pt x="30" y="37"/>
                    <a:pt x="20" y="46"/>
                    <a:pt x="12" y="53"/>
                  </a:cubicBezTo>
                  <a:cubicBezTo>
                    <a:pt x="6" y="59"/>
                    <a:pt x="3" y="61"/>
                    <a:pt x="2" y="59"/>
                  </a:cubicBezTo>
                  <a:cubicBezTo>
                    <a:pt x="0" y="57"/>
                    <a:pt x="3" y="54"/>
                    <a:pt x="10" y="47"/>
                  </a:cubicBezTo>
                  <a:cubicBezTo>
                    <a:pt x="18" y="41"/>
                    <a:pt x="31" y="28"/>
                    <a:pt x="42" y="20"/>
                  </a:cubicBezTo>
                  <a:cubicBezTo>
                    <a:pt x="58" y="7"/>
                    <a:pt x="70" y="0"/>
                    <a:pt x="82" y="0"/>
                  </a:cubicBezTo>
                  <a:cubicBezTo>
                    <a:pt x="94" y="0"/>
                    <a:pt x="97" y="7"/>
                    <a:pt x="97" y="13"/>
                  </a:cubicBezTo>
                  <a:cubicBezTo>
                    <a:pt x="97" y="20"/>
                    <a:pt x="92" y="28"/>
                    <a:pt x="85" y="39"/>
                  </a:cubicBezTo>
                  <a:cubicBezTo>
                    <a:pt x="76" y="51"/>
                    <a:pt x="63" y="67"/>
                    <a:pt x="57" y="77"/>
                  </a:cubicBezTo>
                  <a:cubicBezTo>
                    <a:pt x="57" y="77"/>
                    <a:pt x="57" y="77"/>
                    <a:pt x="57" y="77"/>
                  </a:cubicBezTo>
                  <a:cubicBezTo>
                    <a:pt x="72" y="65"/>
                    <a:pt x="91" y="48"/>
                    <a:pt x="112" y="32"/>
                  </a:cubicBezTo>
                  <a:cubicBezTo>
                    <a:pt x="133" y="17"/>
                    <a:pt x="160" y="0"/>
                    <a:pt x="177" y="0"/>
                  </a:cubicBezTo>
                  <a:cubicBezTo>
                    <a:pt x="190" y="0"/>
                    <a:pt x="197" y="6"/>
                    <a:pt x="196" y="16"/>
                  </a:cubicBezTo>
                  <a:cubicBezTo>
                    <a:pt x="194" y="27"/>
                    <a:pt x="182" y="41"/>
                    <a:pt x="172" y="53"/>
                  </a:cubicBezTo>
                  <a:cubicBezTo>
                    <a:pt x="162" y="64"/>
                    <a:pt x="155" y="74"/>
                    <a:pt x="152" y="79"/>
                  </a:cubicBezTo>
                  <a:cubicBezTo>
                    <a:pt x="148" y="87"/>
                    <a:pt x="148" y="91"/>
                    <a:pt x="150" y="92"/>
                  </a:cubicBezTo>
                  <a:cubicBezTo>
                    <a:pt x="153" y="95"/>
                    <a:pt x="160" y="92"/>
                    <a:pt x="164" y="90"/>
                  </a:cubicBezTo>
                  <a:cubicBezTo>
                    <a:pt x="171" y="86"/>
                    <a:pt x="180" y="82"/>
                    <a:pt x="193" y="71"/>
                  </a:cubicBezTo>
                  <a:cubicBezTo>
                    <a:pt x="203" y="64"/>
                    <a:pt x="215" y="53"/>
                    <a:pt x="222" y="47"/>
                  </a:cubicBezTo>
                  <a:cubicBezTo>
                    <a:pt x="227" y="43"/>
                    <a:pt x="228" y="42"/>
                    <a:pt x="230" y="43"/>
                  </a:cubicBezTo>
                  <a:cubicBezTo>
                    <a:pt x="231" y="44"/>
                    <a:pt x="229" y="47"/>
                    <a:pt x="225" y="51"/>
                  </a:cubicBezTo>
                  <a:cubicBezTo>
                    <a:pt x="219" y="56"/>
                    <a:pt x="201" y="73"/>
                    <a:pt x="189" y="82"/>
                  </a:cubicBezTo>
                  <a:cubicBezTo>
                    <a:pt x="177" y="91"/>
                    <a:pt x="154" y="106"/>
                    <a:pt x="135" y="106"/>
                  </a:cubicBezTo>
                  <a:cubicBezTo>
                    <a:pt x="124" y="106"/>
                    <a:pt x="116" y="101"/>
                    <a:pt x="117" y="91"/>
                  </a:cubicBezTo>
                  <a:close/>
                </a:path>
              </a:pathLst>
            </a:custGeom>
            <a:solidFill>
              <a:srgbClr val="B6C2EC"/>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64" name="Freeform 7">
              <a:extLst>
                <a:ext uri="{FF2B5EF4-FFF2-40B4-BE49-F238E27FC236}">
                  <a16:creationId xmlns:a16="http://schemas.microsoft.com/office/drawing/2014/main" id="{870591F0-7C16-317B-D06A-C8C3B82715A2}"/>
                </a:ext>
              </a:extLst>
            </p:cNvPr>
            <p:cNvSpPr>
              <a:spLocks noEditPoints="1"/>
            </p:cNvSpPr>
            <p:nvPr/>
          </p:nvSpPr>
          <p:spPr bwMode="auto">
            <a:xfrm>
              <a:off x="3009" y="1467"/>
              <a:ext cx="806" cy="815"/>
            </a:xfrm>
            <a:custGeom>
              <a:avLst/>
              <a:gdLst>
                <a:gd name="T0" fmla="*/ 2147483646 w 341"/>
                <a:gd name="T1" fmla="*/ 2147483646 h 345"/>
                <a:gd name="T2" fmla="*/ 2147483646 w 341"/>
                <a:gd name="T3" fmla="*/ 2147483646 h 345"/>
                <a:gd name="T4" fmla="*/ 2147483646 w 341"/>
                <a:gd name="T5" fmla="*/ 2147483646 h 345"/>
                <a:gd name="T6" fmla="*/ 2147483646 w 341"/>
                <a:gd name="T7" fmla="*/ 2147483646 h 345"/>
                <a:gd name="T8" fmla="*/ 2147483646 w 341"/>
                <a:gd name="T9" fmla="*/ 2147483646 h 345"/>
                <a:gd name="T10" fmla="*/ 2147483646 w 341"/>
                <a:gd name="T11" fmla="*/ 2147483646 h 345"/>
                <a:gd name="T12" fmla="*/ 2147483646 w 341"/>
                <a:gd name="T13" fmla="*/ 2147483646 h 345"/>
                <a:gd name="T14" fmla="*/ 2147483646 w 341"/>
                <a:gd name="T15" fmla="*/ 0 h 345"/>
                <a:gd name="T16" fmla="*/ 2147483646 w 341"/>
                <a:gd name="T17" fmla="*/ 2147483646 h 345"/>
                <a:gd name="T18" fmla="*/ 2147483646 w 341"/>
                <a:gd name="T19" fmla="*/ 2147483646 h 345"/>
                <a:gd name="T20" fmla="*/ 2147483646 w 341"/>
                <a:gd name="T21" fmla="*/ 2147483646 h 345"/>
                <a:gd name="T22" fmla="*/ 2147483646 w 341"/>
                <a:gd name="T23" fmla="*/ 2147483646 h 345"/>
                <a:gd name="T24" fmla="*/ 2147483646 w 341"/>
                <a:gd name="T25" fmla="*/ 2147483646 h 345"/>
                <a:gd name="T26" fmla="*/ 2147483646 w 341"/>
                <a:gd name="T27" fmla="*/ 2147483646 h 345"/>
                <a:gd name="T28" fmla="*/ 2147483646 w 341"/>
                <a:gd name="T29" fmla="*/ 2147483646 h 345"/>
                <a:gd name="T30" fmla="*/ 2147483646 w 341"/>
                <a:gd name="T31" fmla="*/ 2147483646 h 345"/>
                <a:gd name="T32" fmla="*/ 2147483646 w 341"/>
                <a:gd name="T33" fmla="*/ 2147483646 h 345"/>
                <a:gd name="T34" fmla="*/ 2147483646 w 341"/>
                <a:gd name="T35" fmla="*/ 2147483646 h 345"/>
                <a:gd name="T36" fmla="*/ 2147483646 w 341"/>
                <a:gd name="T37" fmla="*/ 2147483646 h 345"/>
                <a:gd name="T38" fmla="*/ 2147483646 w 341"/>
                <a:gd name="T39" fmla="*/ 2147483646 h 345"/>
                <a:gd name="T40" fmla="*/ 2147483646 w 341"/>
                <a:gd name="T41" fmla="*/ 2147483646 h 345"/>
                <a:gd name="T42" fmla="*/ 2147483646 w 341"/>
                <a:gd name="T43" fmla="*/ 2147483646 h 345"/>
                <a:gd name="T44" fmla="*/ 2147483646 w 341"/>
                <a:gd name="T45" fmla="*/ 2147483646 h 345"/>
                <a:gd name="T46" fmla="*/ 2147483646 w 341"/>
                <a:gd name="T47" fmla="*/ 2147483646 h 345"/>
                <a:gd name="T48" fmla="*/ 2147483646 w 341"/>
                <a:gd name="T49" fmla="*/ 2147483646 h 345"/>
                <a:gd name="T50" fmla="*/ 2147483646 w 341"/>
                <a:gd name="T51" fmla="*/ 2147483646 h 345"/>
                <a:gd name="T52" fmla="*/ 2147483646 w 341"/>
                <a:gd name="T53" fmla="*/ 2147483646 h 345"/>
                <a:gd name="T54" fmla="*/ 2147483646 w 341"/>
                <a:gd name="T55" fmla="*/ 2147483646 h 345"/>
                <a:gd name="T56" fmla="*/ 2147483646 w 341"/>
                <a:gd name="T57" fmla="*/ 2147483646 h 345"/>
                <a:gd name="T58" fmla="*/ 2147483646 w 341"/>
                <a:gd name="T59" fmla="*/ 2147483646 h 345"/>
                <a:gd name="T60" fmla="*/ 2147483646 w 341"/>
                <a:gd name="T61" fmla="*/ 2147483646 h 345"/>
                <a:gd name="T62" fmla="*/ 2147483646 w 341"/>
                <a:gd name="T63" fmla="*/ 2147483646 h 345"/>
                <a:gd name="T64" fmla="*/ 2147483646 w 341"/>
                <a:gd name="T65" fmla="*/ 2147483646 h 345"/>
                <a:gd name="T66" fmla="*/ 2147483646 w 341"/>
                <a:gd name="T67" fmla="*/ 2147483646 h 345"/>
                <a:gd name="T68" fmla="*/ 2147483646 w 341"/>
                <a:gd name="T69" fmla="*/ 2147483646 h 345"/>
                <a:gd name="T70" fmla="*/ 2147483646 w 341"/>
                <a:gd name="T71" fmla="*/ 2147483646 h 345"/>
                <a:gd name="T72" fmla="*/ 2147483646 w 341"/>
                <a:gd name="T73" fmla="*/ 2147483646 h 345"/>
                <a:gd name="T74" fmla="*/ 2147483646 w 341"/>
                <a:gd name="T75" fmla="*/ 2147483646 h 345"/>
                <a:gd name="T76" fmla="*/ 2147483646 w 341"/>
                <a:gd name="T77" fmla="*/ 2147483646 h 345"/>
                <a:gd name="T78" fmla="*/ 2147483646 w 341"/>
                <a:gd name="T79" fmla="*/ 2147483646 h 345"/>
                <a:gd name="T80" fmla="*/ 2147483646 w 341"/>
                <a:gd name="T81" fmla="*/ 2147483646 h 345"/>
                <a:gd name="T82" fmla="*/ 2147483646 w 341"/>
                <a:gd name="T83" fmla="*/ 2147483646 h 345"/>
                <a:gd name="T84" fmla="*/ 2147483646 w 341"/>
                <a:gd name="T85" fmla="*/ 2147483646 h 345"/>
                <a:gd name="T86" fmla="*/ 2147483646 w 341"/>
                <a:gd name="T87" fmla="*/ 2147483646 h 345"/>
                <a:gd name="T88" fmla="*/ 2147483646 w 341"/>
                <a:gd name="T89" fmla="*/ 2147483646 h 345"/>
                <a:gd name="T90" fmla="*/ 2147483646 w 341"/>
                <a:gd name="T91" fmla="*/ 2147483646 h 345"/>
                <a:gd name="T92" fmla="*/ 2147483646 w 341"/>
                <a:gd name="T93" fmla="*/ 2147483646 h 3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41" h="345">
                  <a:moveTo>
                    <a:pt x="46" y="270"/>
                  </a:moveTo>
                  <a:cubicBezTo>
                    <a:pt x="37" y="277"/>
                    <a:pt x="30" y="284"/>
                    <a:pt x="24" y="290"/>
                  </a:cubicBezTo>
                  <a:cubicBezTo>
                    <a:pt x="20" y="293"/>
                    <a:pt x="18" y="294"/>
                    <a:pt x="17" y="292"/>
                  </a:cubicBezTo>
                  <a:cubicBezTo>
                    <a:pt x="17" y="290"/>
                    <a:pt x="18" y="288"/>
                    <a:pt x="20" y="286"/>
                  </a:cubicBezTo>
                  <a:cubicBezTo>
                    <a:pt x="23" y="284"/>
                    <a:pt x="45" y="264"/>
                    <a:pt x="58" y="253"/>
                  </a:cubicBezTo>
                  <a:cubicBezTo>
                    <a:pt x="79" y="226"/>
                    <a:pt x="104" y="193"/>
                    <a:pt x="131" y="163"/>
                  </a:cubicBezTo>
                  <a:cubicBezTo>
                    <a:pt x="166" y="123"/>
                    <a:pt x="234" y="51"/>
                    <a:pt x="270" y="24"/>
                  </a:cubicBezTo>
                  <a:cubicBezTo>
                    <a:pt x="288" y="12"/>
                    <a:pt x="304" y="0"/>
                    <a:pt x="321" y="0"/>
                  </a:cubicBezTo>
                  <a:cubicBezTo>
                    <a:pt x="337" y="0"/>
                    <a:pt x="341" y="11"/>
                    <a:pt x="340" y="22"/>
                  </a:cubicBezTo>
                  <a:cubicBezTo>
                    <a:pt x="335" y="51"/>
                    <a:pt x="277" y="99"/>
                    <a:pt x="217" y="149"/>
                  </a:cubicBezTo>
                  <a:cubicBezTo>
                    <a:pt x="181" y="179"/>
                    <a:pt x="130" y="215"/>
                    <a:pt x="95" y="247"/>
                  </a:cubicBezTo>
                  <a:cubicBezTo>
                    <a:pt x="85" y="258"/>
                    <a:pt x="55" y="301"/>
                    <a:pt x="47" y="313"/>
                  </a:cubicBezTo>
                  <a:cubicBezTo>
                    <a:pt x="48" y="313"/>
                    <a:pt x="48" y="313"/>
                    <a:pt x="48" y="313"/>
                  </a:cubicBezTo>
                  <a:cubicBezTo>
                    <a:pt x="65" y="298"/>
                    <a:pt x="79" y="285"/>
                    <a:pt x="100" y="269"/>
                  </a:cubicBezTo>
                  <a:cubicBezTo>
                    <a:pt x="110" y="261"/>
                    <a:pt x="128" y="249"/>
                    <a:pt x="139" y="244"/>
                  </a:cubicBezTo>
                  <a:cubicBezTo>
                    <a:pt x="149" y="240"/>
                    <a:pt x="160" y="238"/>
                    <a:pt x="169" y="239"/>
                  </a:cubicBezTo>
                  <a:cubicBezTo>
                    <a:pt x="185" y="240"/>
                    <a:pt x="194" y="252"/>
                    <a:pt x="189" y="263"/>
                  </a:cubicBezTo>
                  <a:cubicBezTo>
                    <a:pt x="185" y="271"/>
                    <a:pt x="175" y="274"/>
                    <a:pt x="161" y="276"/>
                  </a:cubicBezTo>
                  <a:cubicBezTo>
                    <a:pt x="149" y="277"/>
                    <a:pt x="139" y="279"/>
                    <a:pt x="135" y="284"/>
                  </a:cubicBezTo>
                  <a:cubicBezTo>
                    <a:pt x="131" y="289"/>
                    <a:pt x="130" y="298"/>
                    <a:pt x="130" y="309"/>
                  </a:cubicBezTo>
                  <a:cubicBezTo>
                    <a:pt x="131" y="323"/>
                    <a:pt x="134" y="330"/>
                    <a:pt x="140" y="331"/>
                  </a:cubicBezTo>
                  <a:cubicBezTo>
                    <a:pt x="145" y="331"/>
                    <a:pt x="149" y="330"/>
                    <a:pt x="156" y="326"/>
                  </a:cubicBezTo>
                  <a:cubicBezTo>
                    <a:pt x="161" y="323"/>
                    <a:pt x="169" y="318"/>
                    <a:pt x="179" y="310"/>
                  </a:cubicBezTo>
                  <a:cubicBezTo>
                    <a:pt x="191" y="300"/>
                    <a:pt x="200" y="292"/>
                    <a:pt x="207" y="286"/>
                  </a:cubicBezTo>
                  <a:cubicBezTo>
                    <a:pt x="208" y="285"/>
                    <a:pt x="213" y="280"/>
                    <a:pt x="215" y="282"/>
                  </a:cubicBezTo>
                  <a:cubicBezTo>
                    <a:pt x="217" y="285"/>
                    <a:pt x="211" y="289"/>
                    <a:pt x="209" y="291"/>
                  </a:cubicBezTo>
                  <a:cubicBezTo>
                    <a:pt x="201" y="298"/>
                    <a:pt x="188" y="310"/>
                    <a:pt x="174" y="322"/>
                  </a:cubicBezTo>
                  <a:cubicBezTo>
                    <a:pt x="163" y="331"/>
                    <a:pt x="141" y="345"/>
                    <a:pt x="122" y="345"/>
                  </a:cubicBezTo>
                  <a:cubicBezTo>
                    <a:pt x="110" y="345"/>
                    <a:pt x="102" y="337"/>
                    <a:pt x="102" y="317"/>
                  </a:cubicBezTo>
                  <a:cubicBezTo>
                    <a:pt x="103" y="301"/>
                    <a:pt x="110" y="289"/>
                    <a:pt x="115" y="284"/>
                  </a:cubicBezTo>
                  <a:cubicBezTo>
                    <a:pt x="121" y="279"/>
                    <a:pt x="131" y="275"/>
                    <a:pt x="140" y="274"/>
                  </a:cubicBezTo>
                  <a:cubicBezTo>
                    <a:pt x="146" y="273"/>
                    <a:pt x="154" y="271"/>
                    <a:pt x="158" y="265"/>
                  </a:cubicBezTo>
                  <a:cubicBezTo>
                    <a:pt x="162" y="261"/>
                    <a:pt x="165" y="251"/>
                    <a:pt x="158" y="248"/>
                  </a:cubicBezTo>
                  <a:cubicBezTo>
                    <a:pt x="154" y="246"/>
                    <a:pt x="146" y="248"/>
                    <a:pt x="139" y="251"/>
                  </a:cubicBezTo>
                  <a:cubicBezTo>
                    <a:pt x="124" y="258"/>
                    <a:pt x="112" y="267"/>
                    <a:pt x="94" y="281"/>
                  </a:cubicBezTo>
                  <a:cubicBezTo>
                    <a:pt x="68" y="303"/>
                    <a:pt x="39" y="330"/>
                    <a:pt x="28" y="338"/>
                  </a:cubicBezTo>
                  <a:cubicBezTo>
                    <a:pt x="22" y="342"/>
                    <a:pt x="19" y="344"/>
                    <a:pt x="12" y="344"/>
                  </a:cubicBezTo>
                  <a:cubicBezTo>
                    <a:pt x="3" y="344"/>
                    <a:pt x="0" y="342"/>
                    <a:pt x="4" y="334"/>
                  </a:cubicBezTo>
                  <a:cubicBezTo>
                    <a:pt x="9" y="322"/>
                    <a:pt x="18" y="309"/>
                    <a:pt x="29" y="294"/>
                  </a:cubicBezTo>
                  <a:cubicBezTo>
                    <a:pt x="36" y="284"/>
                    <a:pt x="40" y="278"/>
                    <a:pt x="46" y="270"/>
                  </a:cubicBezTo>
                  <a:close/>
                  <a:moveTo>
                    <a:pt x="212" y="142"/>
                  </a:moveTo>
                  <a:cubicBezTo>
                    <a:pt x="268" y="93"/>
                    <a:pt x="322" y="45"/>
                    <a:pt x="325" y="18"/>
                  </a:cubicBezTo>
                  <a:cubicBezTo>
                    <a:pt x="325" y="10"/>
                    <a:pt x="321" y="7"/>
                    <a:pt x="315" y="7"/>
                  </a:cubicBezTo>
                  <a:cubicBezTo>
                    <a:pt x="304" y="7"/>
                    <a:pt x="288" y="19"/>
                    <a:pt x="276" y="31"/>
                  </a:cubicBezTo>
                  <a:cubicBezTo>
                    <a:pt x="256" y="51"/>
                    <a:pt x="227" y="79"/>
                    <a:pt x="196" y="117"/>
                  </a:cubicBezTo>
                  <a:cubicBezTo>
                    <a:pt x="169" y="150"/>
                    <a:pt x="152" y="169"/>
                    <a:pt x="105" y="231"/>
                  </a:cubicBezTo>
                  <a:cubicBezTo>
                    <a:pt x="161" y="181"/>
                    <a:pt x="184" y="166"/>
                    <a:pt x="212" y="142"/>
                  </a:cubicBezTo>
                  <a:close/>
                </a:path>
              </a:pathLst>
            </a:custGeom>
            <a:solidFill>
              <a:srgbClr val="B6C2EC"/>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65" name="Freeform 8">
              <a:extLst>
                <a:ext uri="{FF2B5EF4-FFF2-40B4-BE49-F238E27FC236}">
                  <a16:creationId xmlns:a16="http://schemas.microsoft.com/office/drawing/2014/main" id="{DA05F630-930F-E822-FC28-A880C1E68572}"/>
                </a:ext>
              </a:extLst>
            </p:cNvPr>
            <p:cNvSpPr>
              <a:spLocks/>
            </p:cNvSpPr>
            <p:nvPr/>
          </p:nvSpPr>
          <p:spPr bwMode="auto">
            <a:xfrm>
              <a:off x="3555" y="2031"/>
              <a:ext cx="635" cy="818"/>
            </a:xfrm>
            <a:custGeom>
              <a:avLst/>
              <a:gdLst>
                <a:gd name="T0" fmla="*/ 2147483646 w 269"/>
                <a:gd name="T1" fmla="*/ 2147483646 h 346"/>
                <a:gd name="T2" fmla="*/ 2147483646 w 269"/>
                <a:gd name="T3" fmla="*/ 2147483646 h 346"/>
                <a:gd name="T4" fmla="*/ 2147483646 w 269"/>
                <a:gd name="T5" fmla="*/ 2147483646 h 346"/>
                <a:gd name="T6" fmla="*/ 2147483646 w 269"/>
                <a:gd name="T7" fmla="*/ 2147483646 h 346"/>
                <a:gd name="T8" fmla="*/ 2147483646 w 269"/>
                <a:gd name="T9" fmla="*/ 2147483646 h 346"/>
                <a:gd name="T10" fmla="*/ 2147483646 w 269"/>
                <a:gd name="T11" fmla="*/ 2147483646 h 346"/>
                <a:gd name="T12" fmla="*/ 2147483646 w 269"/>
                <a:gd name="T13" fmla="*/ 2147483646 h 346"/>
                <a:gd name="T14" fmla="*/ 2147483646 w 269"/>
                <a:gd name="T15" fmla="*/ 2147483646 h 346"/>
                <a:gd name="T16" fmla="*/ 2147483646 w 269"/>
                <a:gd name="T17" fmla="*/ 2147483646 h 346"/>
                <a:gd name="T18" fmla="*/ 2147483646 w 269"/>
                <a:gd name="T19" fmla="*/ 2147483646 h 346"/>
                <a:gd name="T20" fmla="*/ 2147483646 w 269"/>
                <a:gd name="T21" fmla="*/ 2147483646 h 346"/>
                <a:gd name="T22" fmla="*/ 2147483646 w 269"/>
                <a:gd name="T23" fmla="*/ 2147483646 h 346"/>
                <a:gd name="T24" fmla="*/ 2147483646 w 269"/>
                <a:gd name="T25" fmla="*/ 2147483646 h 346"/>
                <a:gd name="T26" fmla="*/ 2147483646 w 269"/>
                <a:gd name="T27" fmla="*/ 2147483646 h 346"/>
                <a:gd name="T28" fmla="*/ 2147483646 w 269"/>
                <a:gd name="T29" fmla="*/ 2147483646 h 346"/>
                <a:gd name="T30" fmla="*/ 2147483646 w 269"/>
                <a:gd name="T31" fmla="*/ 2147483646 h 346"/>
                <a:gd name="T32" fmla="*/ 2147483646 w 269"/>
                <a:gd name="T33" fmla="*/ 2147483646 h 346"/>
                <a:gd name="T34" fmla="*/ 2147483646 w 269"/>
                <a:gd name="T35" fmla="*/ 2147483646 h 346"/>
                <a:gd name="T36" fmla="*/ 2147483646 w 269"/>
                <a:gd name="T37" fmla="*/ 2147483646 h 346"/>
                <a:gd name="T38" fmla="*/ 2147483646 w 269"/>
                <a:gd name="T39" fmla="*/ 0 h 346"/>
                <a:gd name="T40" fmla="*/ 2147483646 w 269"/>
                <a:gd name="T41" fmla="*/ 2147483646 h 346"/>
                <a:gd name="T42" fmla="*/ 2147483646 w 269"/>
                <a:gd name="T43" fmla="*/ 2147483646 h 346"/>
                <a:gd name="T44" fmla="*/ 2147483646 w 269"/>
                <a:gd name="T45" fmla="*/ 2147483646 h 346"/>
                <a:gd name="T46" fmla="*/ 2147483646 w 269"/>
                <a:gd name="T47" fmla="*/ 2147483646 h 346"/>
                <a:gd name="T48" fmla="*/ 2147483646 w 269"/>
                <a:gd name="T49" fmla="*/ 2147483646 h 346"/>
                <a:gd name="T50" fmla="*/ 2147483646 w 269"/>
                <a:gd name="T51" fmla="*/ 2147483646 h 346"/>
                <a:gd name="T52" fmla="*/ 2147483646 w 269"/>
                <a:gd name="T53" fmla="*/ 2147483646 h 346"/>
                <a:gd name="T54" fmla="*/ 2147483646 w 269"/>
                <a:gd name="T55" fmla="*/ 2147483646 h 346"/>
                <a:gd name="T56" fmla="*/ 2147483646 w 269"/>
                <a:gd name="T57" fmla="*/ 2147483646 h 346"/>
                <a:gd name="T58" fmla="*/ 2147483646 w 269"/>
                <a:gd name="T59" fmla="*/ 2147483646 h 346"/>
                <a:gd name="T60" fmla="*/ 2147483646 w 269"/>
                <a:gd name="T61" fmla="*/ 2147483646 h 346"/>
                <a:gd name="T62" fmla="*/ 2147483646 w 269"/>
                <a:gd name="T63" fmla="*/ 2147483646 h 346"/>
                <a:gd name="T64" fmla="*/ 2147483646 w 269"/>
                <a:gd name="T65" fmla="*/ 2147483646 h 346"/>
                <a:gd name="T66" fmla="*/ 2147483646 w 269"/>
                <a:gd name="T67" fmla="*/ 2147483646 h 346"/>
                <a:gd name="T68" fmla="*/ 2147483646 w 269"/>
                <a:gd name="T69" fmla="*/ 2147483646 h 346"/>
                <a:gd name="T70" fmla="*/ 2147483646 w 269"/>
                <a:gd name="T71" fmla="*/ 2147483646 h 346"/>
                <a:gd name="T72" fmla="*/ 2147483646 w 269"/>
                <a:gd name="T73" fmla="*/ 2147483646 h 346"/>
                <a:gd name="T74" fmla="*/ 0 w 269"/>
                <a:gd name="T75" fmla="*/ 2147483646 h 346"/>
                <a:gd name="T76" fmla="*/ 2147483646 w 269"/>
                <a:gd name="T77" fmla="*/ 2147483646 h 346"/>
                <a:gd name="T78" fmla="*/ 2147483646 w 269"/>
                <a:gd name="T79" fmla="*/ 2147483646 h 346"/>
                <a:gd name="T80" fmla="*/ 2147483646 w 269"/>
                <a:gd name="T81" fmla="*/ 2147483646 h 346"/>
                <a:gd name="T82" fmla="*/ 2147483646 w 269"/>
                <a:gd name="T83" fmla="*/ 2147483646 h 3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69" h="346">
                  <a:moveTo>
                    <a:pt x="198" y="35"/>
                  </a:moveTo>
                  <a:cubicBezTo>
                    <a:pt x="186" y="45"/>
                    <a:pt x="166" y="61"/>
                    <a:pt x="150" y="73"/>
                  </a:cubicBezTo>
                  <a:cubicBezTo>
                    <a:pt x="125" y="92"/>
                    <a:pt x="104" y="106"/>
                    <a:pt x="86" y="106"/>
                  </a:cubicBezTo>
                  <a:cubicBezTo>
                    <a:pt x="73" y="106"/>
                    <a:pt x="66" y="100"/>
                    <a:pt x="67" y="89"/>
                  </a:cubicBezTo>
                  <a:cubicBezTo>
                    <a:pt x="67" y="82"/>
                    <a:pt x="71" y="74"/>
                    <a:pt x="78" y="65"/>
                  </a:cubicBezTo>
                  <a:cubicBezTo>
                    <a:pt x="90" y="48"/>
                    <a:pt x="105" y="31"/>
                    <a:pt x="120" y="17"/>
                  </a:cubicBezTo>
                  <a:cubicBezTo>
                    <a:pt x="116" y="19"/>
                    <a:pt x="103" y="28"/>
                    <a:pt x="94" y="35"/>
                  </a:cubicBezTo>
                  <a:cubicBezTo>
                    <a:pt x="85" y="43"/>
                    <a:pt x="79" y="47"/>
                    <a:pt x="73" y="53"/>
                  </a:cubicBezTo>
                  <a:cubicBezTo>
                    <a:pt x="68" y="57"/>
                    <a:pt x="66" y="59"/>
                    <a:pt x="64" y="58"/>
                  </a:cubicBezTo>
                  <a:cubicBezTo>
                    <a:pt x="63" y="56"/>
                    <a:pt x="64" y="54"/>
                    <a:pt x="70" y="48"/>
                  </a:cubicBezTo>
                  <a:cubicBezTo>
                    <a:pt x="77" y="42"/>
                    <a:pt x="99" y="24"/>
                    <a:pt x="113" y="14"/>
                  </a:cubicBezTo>
                  <a:cubicBezTo>
                    <a:pt x="128" y="4"/>
                    <a:pt x="136" y="1"/>
                    <a:pt x="148" y="1"/>
                  </a:cubicBezTo>
                  <a:cubicBezTo>
                    <a:pt x="160" y="1"/>
                    <a:pt x="161" y="3"/>
                    <a:pt x="154" y="11"/>
                  </a:cubicBezTo>
                  <a:cubicBezTo>
                    <a:pt x="146" y="19"/>
                    <a:pt x="135" y="33"/>
                    <a:pt x="123" y="48"/>
                  </a:cubicBezTo>
                  <a:cubicBezTo>
                    <a:pt x="113" y="61"/>
                    <a:pt x="104" y="74"/>
                    <a:pt x="101" y="80"/>
                  </a:cubicBezTo>
                  <a:cubicBezTo>
                    <a:pt x="99" y="85"/>
                    <a:pt x="99" y="89"/>
                    <a:pt x="100" y="91"/>
                  </a:cubicBezTo>
                  <a:cubicBezTo>
                    <a:pt x="103" y="94"/>
                    <a:pt x="108" y="92"/>
                    <a:pt x="114" y="89"/>
                  </a:cubicBezTo>
                  <a:cubicBezTo>
                    <a:pt x="127" y="82"/>
                    <a:pt x="140" y="73"/>
                    <a:pt x="159" y="59"/>
                  </a:cubicBezTo>
                  <a:cubicBezTo>
                    <a:pt x="188" y="37"/>
                    <a:pt x="204" y="22"/>
                    <a:pt x="224" y="7"/>
                  </a:cubicBezTo>
                  <a:cubicBezTo>
                    <a:pt x="228" y="3"/>
                    <a:pt x="232" y="0"/>
                    <a:pt x="241" y="0"/>
                  </a:cubicBezTo>
                  <a:cubicBezTo>
                    <a:pt x="251" y="0"/>
                    <a:pt x="256" y="1"/>
                    <a:pt x="249" y="9"/>
                  </a:cubicBezTo>
                  <a:cubicBezTo>
                    <a:pt x="240" y="22"/>
                    <a:pt x="226" y="40"/>
                    <a:pt x="214" y="56"/>
                  </a:cubicBezTo>
                  <a:cubicBezTo>
                    <a:pt x="204" y="69"/>
                    <a:pt x="180" y="100"/>
                    <a:pt x="135" y="162"/>
                  </a:cubicBezTo>
                  <a:cubicBezTo>
                    <a:pt x="82" y="234"/>
                    <a:pt x="37" y="301"/>
                    <a:pt x="29" y="315"/>
                  </a:cubicBezTo>
                  <a:cubicBezTo>
                    <a:pt x="24" y="323"/>
                    <a:pt x="24" y="326"/>
                    <a:pt x="26" y="327"/>
                  </a:cubicBezTo>
                  <a:cubicBezTo>
                    <a:pt x="28" y="329"/>
                    <a:pt x="31" y="327"/>
                    <a:pt x="35" y="323"/>
                  </a:cubicBezTo>
                  <a:cubicBezTo>
                    <a:pt x="41" y="316"/>
                    <a:pt x="62" y="286"/>
                    <a:pt x="79" y="262"/>
                  </a:cubicBezTo>
                  <a:cubicBezTo>
                    <a:pt x="93" y="243"/>
                    <a:pt x="115" y="210"/>
                    <a:pt x="146" y="170"/>
                  </a:cubicBezTo>
                  <a:cubicBezTo>
                    <a:pt x="171" y="139"/>
                    <a:pt x="197" y="108"/>
                    <a:pt x="223" y="82"/>
                  </a:cubicBezTo>
                  <a:cubicBezTo>
                    <a:pt x="232" y="73"/>
                    <a:pt x="252" y="55"/>
                    <a:pt x="259" y="47"/>
                  </a:cubicBezTo>
                  <a:cubicBezTo>
                    <a:pt x="261" y="46"/>
                    <a:pt x="266" y="41"/>
                    <a:pt x="268" y="43"/>
                  </a:cubicBezTo>
                  <a:cubicBezTo>
                    <a:pt x="269" y="45"/>
                    <a:pt x="266" y="48"/>
                    <a:pt x="261" y="53"/>
                  </a:cubicBezTo>
                  <a:cubicBezTo>
                    <a:pt x="254" y="60"/>
                    <a:pt x="241" y="72"/>
                    <a:pt x="227" y="86"/>
                  </a:cubicBezTo>
                  <a:cubicBezTo>
                    <a:pt x="204" y="110"/>
                    <a:pt x="175" y="143"/>
                    <a:pt x="151" y="173"/>
                  </a:cubicBezTo>
                  <a:cubicBezTo>
                    <a:pt x="123" y="211"/>
                    <a:pt x="99" y="245"/>
                    <a:pt x="80" y="272"/>
                  </a:cubicBezTo>
                  <a:cubicBezTo>
                    <a:pt x="61" y="299"/>
                    <a:pt x="44" y="324"/>
                    <a:pt x="29" y="338"/>
                  </a:cubicBezTo>
                  <a:cubicBezTo>
                    <a:pt x="24" y="342"/>
                    <a:pt x="18" y="346"/>
                    <a:pt x="12" y="345"/>
                  </a:cubicBezTo>
                  <a:cubicBezTo>
                    <a:pt x="5" y="345"/>
                    <a:pt x="0" y="341"/>
                    <a:pt x="0" y="333"/>
                  </a:cubicBezTo>
                  <a:cubicBezTo>
                    <a:pt x="0" y="323"/>
                    <a:pt x="11" y="304"/>
                    <a:pt x="25" y="282"/>
                  </a:cubicBezTo>
                  <a:cubicBezTo>
                    <a:pt x="46" y="248"/>
                    <a:pt x="63" y="223"/>
                    <a:pt x="106" y="164"/>
                  </a:cubicBezTo>
                  <a:cubicBezTo>
                    <a:pt x="134" y="125"/>
                    <a:pt x="163" y="85"/>
                    <a:pt x="199" y="35"/>
                  </a:cubicBezTo>
                  <a:lnTo>
                    <a:pt x="198" y="35"/>
                  </a:lnTo>
                  <a:close/>
                </a:path>
              </a:pathLst>
            </a:custGeom>
            <a:solidFill>
              <a:srgbClr val="B6C2EC"/>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66" name="Freeform 9">
              <a:extLst>
                <a:ext uri="{FF2B5EF4-FFF2-40B4-BE49-F238E27FC236}">
                  <a16:creationId xmlns:a16="http://schemas.microsoft.com/office/drawing/2014/main" id="{E670AF7A-9FEB-AA34-4E07-D740FF40E617}"/>
                </a:ext>
              </a:extLst>
            </p:cNvPr>
            <p:cNvSpPr>
              <a:spLocks/>
            </p:cNvSpPr>
            <p:nvPr/>
          </p:nvSpPr>
          <p:spPr bwMode="auto">
            <a:xfrm>
              <a:off x="4136" y="2031"/>
              <a:ext cx="395" cy="255"/>
            </a:xfrm>
            <a:custGeom>
              <a:avLst/>
              <a:gdLst>
                <a:gd name="T0" fmla="*/ 2147483646 w 167"/>
                <a:gd name="T1" fmla="*/ 2147483646 h 108"/>
                <a:gd name="T2" fmla="*/ 2147483646 w 167"/>
                <a:gd name="T3" fmla="*/ 2147483646 h 108"/>
                <a:gd name="T4" fmla="*/ 2147483646 w 167"/>
                <a:gd name="T5" fmla="*/ 2147483646 h 108"/>
                <a:gd name="T6" fmla="*/ 2147483646 w 167"/>
                <a:gd name="T7" fmla="*/ 2147483646 h 108"/>
                <a:gd name="T8" fmla="*/ 2147483646 w 167"/>
                <a:gd name="T9" fmla="*/ 2147483646 h 108"/>
                <a:gd name="T10" fmla="*/ 2147483646 w 167"/>
                <a:gd name="T11" fmla="*/ 0 h 108"/>
                <a:gd name="T12" fmla="*/ 2147483646 w 167"/>
                <a:gd name="T13" fmla="*/ 2147483646 h 108"/>
                <a:gd name="T14" fmla="*/ 2147483646 w 167"/>
                <a:gd name="T15" fmla="*/ 2147483646 h 108"/>
                <a:gd name="T16" fmla="*/ 2147483646 w 167"/>
                <a:gd name="T17" fmla="*/ 2147483646 h 108"/>
                <a:gd name="T18" fmla="*/ 2147483646 w 167"/>
                <a:gd name="T19" fmla="*/ 2147483646 h 108"/>
                <a:gd name="T20" fmla="*/ 2147483646 w 167"/>
                <a:gd name="T21" fmla="*/ 2147483646 h 108"/>
                <a:gd name="T22" fmla="*/ 2147483646 w 167"/>
                <a:gd name="T23" fmla="*/ 2147483646 h 108"/>
                <a:gd name="T24" fmla="*/ 2147483646 w 167"/>
                <a:gd name="T25" fmla="*/ 2147483646 h 108"/>
                <a:gd name="T26" fmla="*/ 2147483646 w 167"/>
                <a:gd name="T27" fmla="*/ 2147483646 h 108"/>
                <a:gd name="T28" fmla="*/ 2147483646 w 167"/>
                <a:gd name="T29" fmla="*/ 2147483646 h 108"/>
                <a:gd name="T30" fmla="*/ 2147483646 w 167"/>
                <a:gd name="T31" fmla="*/ 2147483646 h 108"/>
                <a:gd name="T32" fmla="*/ 2147483646 w 167"/>
                <a:gd name="T33" fmla="*/ 2147483646 h 108"/>
                <a:gd name="T34" fmla="*/ 2147483646 w 167"/>
                <a:gd name="T35" fmla="*/ 2147483646 h 108"/>
                <a:gd name="T36" fmla="*/ 2147483646 w 167"/>
                <a:gd name="T37" fmla="*/ 2147483646 h 108"/>
                <a:gd name="T38" fmla="*/ 2147483646 w 167"/>
                <a:gd name="T39" fmla="*/ 2147483646 h 108"/>
                <a:gd name="T40" fmla="*/ 2147483646 w 167"/>
                <a:gd name="T41" fmla="*/ 2147483646 h 108"/>
                <a:gd name="T42" fmla="*/ 2147483646 w 167"/>
                <a:gd name="T43" fmla="*/ 2147483646 h 108"/>
                <a:gd name="T44" fmla="*/ 2147483646 w 167"/>
                <a:gd name="T45" fmla="*/ 2147483646 h 108"/>
                <a:gd name="T46" fmla="*/ 2147483646 w 167"/>
                <a:gd name="T47" fmla="*/ 2147483646 h 108"/>
                <a:gd name="T48" fmla="*/ 2147483646 w 167"/>
                <a:gd name="T49" fmla="*/ 2147483646 h 108"/>
                <a:gd name="T50" fmla="*/ 2147483646 w 167"/>
                <a:gd name="T51" fmla="*/ 2147483646 h 108"/>
                <a:gd name="T52" fmla="*/ 2147483646 w 167"/>
                <a:gd name="T53" fmla="*/ 2147483646 h 108"/>
                <a:gd name="T54" fmla="*/ 2147483646 w 167"/>
                <a:gd name="T55" fmla="*/ 2147483646 h 108"/>
                <a:gd name="T56" fmla="*/ 2147483646 w 167"/>
                <a:gd name="T57" fmla="*/ 2147483646 h 108"/>
                <a:gd name="T58" fmla="*/ 2147483646 w 167"/>
                <a:gd name="T59" fmla="*/ 2147483646 h 108"/>
                <a:gd name="T60" fmla="*/ 2147483646 w 167"/>
                <a:gd name="T61" fmla="*/ 2147483646 h 108"/>
                <a:gd name="T62" fmla="*/ 2147483646 w 167"/>
                <a:gd name="T63" fmla="*/ 2147483646 h 1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7" h="108">
                  <a:moveTo>
                    <a:pt x="9" y="52"/>
                  </a:moveTo>
                  <a:cubicBezTo>
                    <a:pt x="5" y="56"/>
                    <a:pt x="3" y="57"/>
                    <a:pt x="2" y="56"/>
                  </a:cubicBezTo>
                  <a:cubicBezTo>
                    <a:pt x="0" y="54"/>
                    <a:pt x="3" y="51"/>
                    <a:pt x="6" y="49"/>
                  </a:cubicBezTo>
                  <a:cubicBezTo>
                    <a:pt x="10" y="44"/>
                    <a:pt x="18" y="38"/>
                    <a:pt x="24" y="34"/>
                  </a:cubicBezTo>
                  <a:cubicBezTo>
                    <a:pt x="32" y="28"/>
                    <a:pt x="40" y="23"/>
                    <a:pt x="53" y="16"/>
                  </a:cubicBezTo>
                  <a:cubicBezTo>
                    <a:pt x="70" y="7"/>
                    <a:pt x="89" y="1"/>
                    <a:pt x="103" y="0"/>
                  </a:cubicBezTo>
                  <a:cubicBezTo>
                    <a:pt x="107" y="0"/>
                    <a:pt x="112" y="0"/>
                    <a:pt x="112" y="2"/>
                  </a:cubicBezTo>
                  <a:cubicBezTo>
                    <a:pt x="112" y="4"/>
                    <a:pt x="110" y="4"/>
                    <a:pt x="105" y="6"/>
                  </a:cubicBezTo>
                  <a:cubicBezTo>
                    <a:pt x="91" y="13"/>
                    <a:pt x="79" y="23"/>
                    <a:pt x="62" y="39"/>
                  </a:cubicBezTo>
                  <a:cubicBezTo>
                    <a:pt x="45" y="56"/>
                    <a:pt x="28" y="80"/>
                    <a:pt x="27" y="92"/>
                  </a:cubicBezTo>
                  <a:cubicBezTo>
                    <a:pt x="27" y="98"/>
                    <a:pt x="29" y="102"/>
                    <a:pt x="36" y="102"/>
                  </a:cubicBezTo>
                  <a:cubicBezTo>
                    <a:pt x="49" y="102"/>
                    <a:pt x="73" y="86"/>
                    <a:pt x="91" y="65"/>
                  </a:cubicBezTo>
                  <a:cubicBezTo>
                    <a:pt x="92" y="59"/>
                    <a:pt x="94" y="50"/>
                    <a:pt x="102" y="40"/>
                  </a:cubicBezTo>
                  <a:cubicBezTo>
                    <a:pt x="109" y="31"/>
                    <a:pt x="117" y="26"/>
                    <a:pt x="121" y="25"/>
                  </a:cubicBezTo>
                  <a:cubicBezTo>
                    <a:pt x="123" y="20"/>
                    <a:pt x="123" y="14"/>
                    <a:pt x="123" y="11"/>
                  </a:cubicBezTo>
                  <a:cubicBezTo>
                    <a:pt x="123" y="4"/>
                    <a:pt x="121" y="2"/>
                    <a:pt x="122" y="1"/>
                  </a:cubicBezTo>
                  <a:cubicBezTo>
                    <a:pt x="125" y="0"/>
                    <a:pt x="128" y="2"/>
                    <a:pt x="131" y="5"/>
                  </a:cubicBezTo>
                  <a:cubicBezTo>
                    <a:pt x="136" y="10"/>
                    <a:pt x="139" y="17"/>
                    <a:pt x="138" y="26"/>
                  </a:cubicBezTo>
                  <a:cubicBezTo>
                    <a:pt x="136" y="40"/>
                    <a:pt x="122" y="58"/>
                    <a:pt x="104" y="74"/>
                  </a:cubicBezTo>
                  <a:cubicBezTo>
                    <a:pt x="106" y="76"/>
                    <a:pt x="113" y="75"/>
                    <a:pt x="115" y="74"/>
                  </a:cubicBezTo>
                  <a:cubicBezTo>
                    <a:pt x="121" y="73"/>
                    <a:pt x="127" y="70"/>
                    <a:pt x="136" y="64"/>
                  </a:cubicBezTo>
                  <a:cubicBezTo>
                    <a:pt x="143" y="59"/>
                    <a:pt x="148" y="55"/>
                    <a:pt x="155" y="49"/>
                  </a:cubicBezTo>
                  <a:cubicBezTo>
                    <a:pt x="160" y="44"/>
                    <a:pt x="163" y="41"/>
                    <a:pt x="165" y="43"/>
                  </a:cubicBezTo>
                  <a:cubicBezTo>
                    <a:pt x="167" y="44"/>
                    <a:pt x="163" y="48"/>
                    <a:pt x="157" y="53"/>
                  </a:cubicBezTo>
                  <a:cubicBezTo>
                    <a:pt x="152" y="58"/>
                    <a:pt x="146" y="64"/>
                    <a:pt x="138" y="69"/>
                  </a:cubicBezTo>
                  <a:cubicBezTo>
                    <a:pt x="128" y="76"/>
                    <a:pt x="121" y="79"/>
                    <a:pt x="115" y="80"/>
                  </a:cubicBezTo>
                  <a:cubicBezTo>
                    <a:pt x="110" y="81"/>
                    <a:pt x="103" y="81"/>
                    <a:pt x="99" y="79"/>
                  </a:cubicBezTo>
                  <a:cubicBezTo>
                    <a:pt x="84" y="91"/>
                    <a:pt x="55" y="108"/>
                    <a:pt x="31" y="108"/>
                  </a:cubicBezTo>
                  <a:cubicBezTo>
                    <a:pt x="12" y="108"/>
                    <a:pt x="1" y="99"/>
                    <a:pt x="2" y="82"/>
                  </a:cubicBezTo>
                  <a:cubicBezTo>
                    <a:pt x="2" y="70"/>
                    <a:pt x="9" y="55"/>
                    <a:pt x="21" y="43"/>
                  </a:cubicBezTo>
                  <a:cubicBezTo>
                    <a:pt x="20" y="43"/>
                    <a:pt x="20" y="43"/>
                    <a:pt x="20" y="43"/>
                  </a:cubicBezTo>
                  <a:cubicBezTo>
                    <a:pt x="16" y="46"/>
                    <a:pt x="13" y="49"/>
                    <a:pt x="9" y="52"/>
                  </a:cubicBezTo>
                  <a:close/>
                </a:path>
              </a:pathLst>
            </a:custGeom>
            <a:solidFill>
              <a:srgbClr val="B6C2EC"/>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67" name="Freeform 10">
              <a:extLst>
                <a:ext uri="{FF2B5EF4-FFF2-40B4-BE49-F238E27FC236}">
                  <a16:creationId xmlns:a16="http://schemas.microsoft.com/office/drawing/2014/main" id="{47E23D42-3543-4AB6-62ED-7B16BB6291E4}"/>
                </a:ext>
              </a:extLst>
            </p:cNvPr>
            <p:cNvSpPr>
              <a:spLocks/>
            </p:cNvSpPr>
            <p:nvPr/>
          </p:nvSpPr>
          <p:spPr bwMode="auto">
            <a:xfrm>
              <a:off x="4486" y="2031"/>
              <a:ext cx="498" cy="251"/>
            </a:xfrm>
            <a:custGeom>
              <a:avLst/>
              <a:gdLst>
                <a:gd name="T0" fmla="*/ 2147483646 w 211"/>
                <a:gd name="T1" fmla="*/ 2147483646 h 106"/>
                <a:gd name="T2" fmla="*/ 2147483646 w 211"/>
                <a:gd name="T3" fmla="*/ 2147483646 h 106"/>
                <a:gd name="T4" fmla="*/ 2147483646 w 211"/>
                <a:gd name="T5" fmla="*/ 2147483646 h 106"/>
                <a:gd name="T6" fmla="*/ 2147483646 w 211"/>
                <a:gd name="T7" fmla="*/ 2147483646 h 106"/>
                <a:gd name="T8" fmla="*/ 2147483646 w 211"/>
                <a:gd name="T9" fmla="*/ 2147483646 h 106"/>
                <a:gd name="T10" fmla="*/ 2147483646 w 211"/>
                <a:gd name="T11" fmla="*/ 2147483646 h 106"/>
                <a:gd name="T12" fmla="*/ 2147483646 w 211"/>
                <a:gd name="T13" fmla="*/ 2147483646 h 106"/>
                <a:gd name="T14" fmla="*/ 2147483646 w 211"/>
                <a:gd name="T15" fmla="*/ 2147483646 h 106"/>
                <a:gd name="T16" fmla="*/ 2147483646 w 211"/>
                <a:gd name="T17" fmla="*/ 2147483646 h 106"/>
                <a:gd name="T18" fmla="*/ 2147483646 w 211"/>
                <a:gd name="T19" fmla="*/ 2147483646 h 106"/>
                <a:gd name="T20" fmla="*/ 2147483646 w 211"/>
                <a:gd name="T21" fmla="*/ 2147483646 h 106"/>
                <a:gd name="T22" fmla="*/ 2147483646 w 211"/>
                <a:gd name="T23" fmla="*/ 2147483646 h 106"/>
                <a:gd name="T24" fmla="*/ 2147483646 w 211"/>
                <a:gd name="T25" fmla="*/ 2147483646 h 106"/>
                <a:gd name="T26" fmla="*/ 2147483646 w 211"/>
                <a:gd name="T27" fmla="*/ 0 h 106"/>
                <a:gd name="T28" fmla="*/ 2147483646 w 211"/>
                <a:gd name="T29" fmla="*/ 2147483646 h 106"/>
                <a:gd name="T30" fmla="*/ 2147483646 w 211"/>
                <a:gd name="T31" fmla="*/ 2147483646 h 106"/>
                <a:gd name="T32" fmla="*/ 2147483646 w 211"/>
                <a:gd name="T33" fmla="*/ 2147483646 h 106"/>
                <a:gd name="T34" fmla="*/ 2147483646 w 211"/>
                <a:gd name="T35" fmla="*/ 2147483646 h 106"/>
                <a:gd name="T36" fmla="*/ 2147483646 w 211"/>
                <a:gd name="T37" fmla="*/ 2147483646 h 106"/>
                <a:gd name="T38" fmla="*/ 2147483646 w 211"/>
                <a:gd name="T39" fmla="*/ 2147483646 h 106"/>
                <a:gd name="T40" fmla="*/ 2147483646 w 211"/>
                <a:gd name="T41" fmla="*/ 2147483646 h 106"/>
                <a:gd name="T42" fmla="*/ 2147483646 w 211"/>
                <a:gd name="T43" fmla="*/ 2147483646 h 106"/>
                <a:gd name="T44" fmla="*/ 2147483646 w 211"/>
                <a:gd name="T45" fmla="*/ 2147483646 h 106"/>
                <a:gd name="T46" fmla="*/ 2147483646 w 211"/>
                <a:gd name="T47" fmla="*/ 2147483646 h 106"/>
                <a:gd name="T48" fmla="*/ 2147483646 w 211"/>
                <a:gd name="T49" fmla="*/ 2147483646 h 106"/>
                <a:gd name="T50" fmla="*/ 2147483646 w 211"/>
                <a:gd name="T51" fmla="*/ 2147483646 h 106"/>
                <a:gd name="T52" fmla="*/ 2147483646 w 211"/>
                <a:gd name="T53" fmla="*/ 2147483646 h 106"/>
                <a:gd name="T54" fmla="*/ 2147483646 w 211"/>
                <a:gd name="T55" fmla="*/ 2147483646 h 106"/>
                <a:gd name="T56" fmla="*/ 2147483646 w 211"/>
                <a:gd name="T57" fmla="*/ 2147483646 h 106"/>
                <a:gd name="T58" fmla="*/ 2147483646 w 211"/>
                <a:gd name="T59" fmla="*/ 2147483646 h 106"/>
                <a:gd name="T60" fmla="*/ 2147483646 w 211"/>
                <a:gd name="T61" fmla="*/ 2147483646 h 106"/>
                <a:gd name="T62" fmla="*/ 2147483646 w 211"/>
                <a:gd name="T63" fmla="*/ 2147483646 h 106"/>
                <a:gd name="T64" fmla="*/ 2147483646 w 211"/>
                <a:gd name="T65" fmla="*/ 2147483646 h 106"/>
                <a:gd name="T66" fmla="*/ 2147483646 w 211"/>
                <a:gd name="T67" fmla="*/ 2147483646 h 106"/>
                <a:gd name="T68" fmla="*/ 2147483646 w 211"/>
                <a:gd name="T69" fmla="*/ 2147483646 h 1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1" h="106">
                  <a:moveTo>
                    <a:pt x="31" y="35"/>
                  </a:moveTo>
                  <a:cubicBezTo>
                    <a:pt x="22" y="42"/>
                    <a:pt x="16" y="47"/>
                    <a:pt x="10" y="53"/>
                  </a:cubicBezTo>
                  <a:cubicBezTo>
                    <a:pt x="5" y="57"/>
                    <a:pt x="3" y="59"/>
                    <a:pt x="1" y="58"/>
                  </a:cubicBezTo>
                  <a:cubicBezTo>
                    <a:pt x="0" y="56"/>
                    <a:pt x="1" y="54"/>
                    <a:pt x="7" y="48"/>
                  </a:cubicBezTo>
                  <a:cubicBezTo>
                    <a:pt x="14" y="42"/>
                    <a:pt x="35" y="24"/>
                    <a:pt x="50" y="14"/>
                  </a:cubicBezTo>
                  <a:cubicBezTo>
                    <a:pt x="65" y="4"/>
                    <a:pt x="73" y="1"/>
                    <a:pt x="85" y="1"/>
                  </a:cubicBezTo>
                  <a:cubicBezTo>
                    <a:pt x="97" y="1"/>
                    <a:pt x="98" y="3"/>
                    <a:pt x="91" y="11"/>
                  </a:cubicBezTo>
                  <a:cubicBezTo>
                    <a:pt x="83" y="19"/>
                    <a:pt x="72" y="33"/>
                    <a:pt x="60" y="48"/>
                  </a:cubicBezTo>
                  <a:cubicBezTo>
                    <a:pt x="50" y="61"/>
                    <a:pt x="41" y="74"/>
                    <a:pt x="38" y="80"/>
                  </a:cubicBezTo>
                  <a:cubicBezTo>
                    <a:pt x="35" y="85"/>
                    <a:pt x="35" y="89"/>
                    <a:pt x="37" y="91"/>
                  </a:cubicBezTo>
                  <a:cubicBezTo>
                    <a:pt x="40" y="94"/>
                    <a:pt x="45" y="93"/>
                    <a:pt x="51" y="90"/>
                  </a:cubicBezTo>
                  <a:cubicBezTo>
                    <a:pt x="64" y="83"/>
                    <a:pt x="77" y="73"/>
                    <a:pt x="96" y="59"/>
                  </a:cubicBezTo>
                  <a:cubicBezTo>
                    <a:pt x="125" y="37"/>
                    <a:pt x="141" y="22"/>
                    <a:pt x="161" y="7"/>
                  </a:cubicBezTo>
                  <a:cubicBezTo>
                    <a:pt x="165" y="3"/>
                    <a:pt x="169" y="0"/>
                    <a:pt x="178" y="0"/>
                  </a:cubicBezTo>
                  <a:cubicBezTo>
                    <a:pt x="188" y="0"/>
                    <a:pt x="194" y="1"/>
                    <a:pt x="187" y="10"/>
                  </a:cubicBezTo>
                  <a:cubicBezTo>
                    <a:pt x="176" y="23"/>
                    <a:pt x="167" y="32"/>
                    <a:pt x="155" y="48"/>
                  </a:cubicBezTo>
                  <a:cubicBezTo>
                    <a:pt x="145" y="61"/>
                    <a:pt x="137" y="71"/>
                    <a:pt x="133" y="79"/>
                  </a:cubicBezTo>
                  <a:cubicBezTo>
                    <a:pt x="129" y="85"/>
                    <a:pt x="129" y="90"/>
                    <a:pt x="131" y="92"/>
                  </a:cubicBezTo>
                  <a:cubicBezTo>
                    <a:pt x="134" y="94"/>
                    <a:pt x="139" y="93"/>
                    <a:pt x="145" y="90"/>
                  </a:cubicBezTo>
                  <a:cubicBezTo>
                    <a:pt x="151" y="87"/>
                    <a:pt x="162" y="80"/>
                    <a:pt x="172" y="72"/>
                  </a:cubicBezTo>
                  <a:cubicBezTo>
                    <a:pt x="184" y="62"/>
                    <a:pt x="194" y="53"/>
                    <a:pt x="201" y="47"/>
                  </a:cubicBezTo>
                  <a:cubicBezTo>
                    <a:pt x="204" y="44"/>
                    <a:pt x="208" y="41"/>
                    <a:pt x="209" y="43"/>
                  </a:cubicBezTo>
                  <a:cubicBezTo>
                    <a:pt x="211" y="44"/>
                    <a:pt x="206" y="49"/>
                    <a:pt x="204" y="51"/>
                  </a:cubicBezTo>
                  <a:cubicBezTo>
                    <a:pt x="197" y="58"/>
                    <a:pt x="182" y="71"/>
                    <a:pt x="168" y="82"/>
                  </a:cubicBezTo>
                  <a:cubicBezTo>
                    <a:pt x="157" y="91"/>
                    <a:pt x="136" y="106"/>
                    <a:pt x="116" y="106"/>
                  </a:cubicBezTo>
                  <a:cubicBezTo>
                    <a:pt x="104" y="106"/>
                    <a:pt x="98" y="101"/>
                    <a:pt x="98" y="92"/>
                  </a:cubicBezTo>
                  <a:cubicBezTo>
                    <a:pt x="98" y="83"/>
                    <a:pt x="102" y="75"/>
                    <a:pt x="107" y="67"/>
                  </a:cubicBezTo>
                  <a:cubicBezTo>
                    <a:pt x="114" y="58"/>
                    <a:pt x="125" y="46"/>
                    <a:pt x="135" y="36"/>
                  </a:cubicBezTo>
                  <a:cubicBezTo>
                    <a:pt x="135" y="35"/>
                    <a:pt x="135" y="35"/>
                    <a:pt x="135" y="35"/>
                  </a:cubicBezTo>
                  <a:cubicBezTo>
                    <a:pt x="123" y="45"/>
                    <a:pt x="102" y="61"/>
                    <a:pt x="87" y="73"/>
                  </a:cubicBezTo>
                  <a:cubicBezTo>
                    <a:pt x="62" y="92"/>
                    <a:pt x="41" y="106"/>
                    <a:pt x="23" y="106"/>
                  </a:cubicBezTo>
                  <a:cubicBezTo>
                    <a:pt x="10" y="106"/>
                    <a:pt x="3" y="100"/>
                    <a:pt x="3" y="89"/>
                  </a:cubicBezTo>
                  <a:cubicBezTo>
                    <a:pt x="4" y="81"/>
                    <a:pt x="9" y="72"/>
                    <a:pt x="14" y="65"/>
                  </a:cubicBezTo>
                  <a:cubicBezTo>
                    <a:pt x="26" y="49"/>
                    <a:pt x="38" y="34"/>
                    <a:pt x="57" y="17"/>
                  </a:cubicBezTo>
                  <a:cubicBezTo>
                    <a:pt x="53" y="19"/>
                    <a:pt x="40" y="28"/>
                    <a:pt x="31" y="35"/>
                  </a:cubicBezTo>
                  <a:close/>
                </a:path>
              </a:pathLst>
            </a:custGeom>
            <a:solidFill>
              <a:srgbClr val="B6C2EC"/>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3059" name="Rectangle 11">
            <a:extLst>
              <a:ext uri="{FF2B5EF4-FFF2-40B4-BE49-F238E27FC236}">
                <a16:creationId xmlns:a16="http://schemas.microsoft.com/office/drawing/2014/main" id="{58CDBAFB-6CAF-423B-3D94-15BC5AE26A94}"/>
              </a:ext>
            </a:extLst>
          </p:cNvPr>
          <p:cNvSpPr>
            <a:spLocks noChangeArrowheads="1"/>
          </p:cNvSpPr>
          <p:nvPr/>
        </p:nvSpPr>
        <p:spPr bwMode="auto">
          <a:xfrm>
            <a:off x="8382000" y="6553200"/>
            <a:ext cx="2133600" cy="20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0" tIns="45672" rIns="91340" bIns="45672"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lnSpc>
                <a:spcPct val="90000"/>
              </a:lnSpc>
            </a:pPr>
            <a:r>
              <a:rPr lang="en-US" altLang="en-US" sz="800" b="1">
                <a:solidFill>
                  <a:srgbClr val="3159A9"/>
                </a:solidFill>
                <a:latin typeface="Arial" panose="020B0604020202020204" pitchFamily="34" charset="0"/>
              </a:rPr>
              <a:t>CP1347589-</a:t>
            </a:r>
            <a:fld id="{4999417A-16AF-5742-BCC0-DC61BFF93E75}" type="slidenum">
              <a:rPr lang="en-US" altLang="en-US" sz="800" b="1">
                <a:solidFill>
                  <a:srgbClr val="3159A9"/>
                </a:solidFill>
                <a:latin typeface="Arial" panose="020B0604020202020204" pitchFamily="34" charset="0"/>
              </a:rPr>
              <a:pPr algn="r" eaLnBrk="1" hangingPunct="1">
                <a:lnSpc>
                  <a:spcPct val="90000"/>
                </a:lnSpc>
              </a:pPr>
              <a:t>44</a:t>
            </a:fld>
            <a:endParaRPr lang="en-US" altLang="en-US" sz="800" b="1">
              <a:solidFill>
                <a:srgbClr val="3159A9"/>
              </a:solidFill>
              <a:latin typeface="Arial" panose="020B0604020202020204" pitchFamily="34" charset="0"/>
            </a:endParaRPr>
          </a:p>
        </p:txBody>
      </p:sp>
      <p:sp>
        <p:nvSpPr>
          <p:cNvPr id="2" name="Rectangle 1">
            <a:extLst>
              <a:ext uri="{FF2B5EF4-FFF2-40B4-BE49-F238E27FC236}">
                <a16:creationId xmlns:a16="http://schemas.microsoft.com/office/drawing/2014/main" id="{8D6E959B-1FFD-D70D-739D-C009B30BACBA}"/>
              </a:ext>
            </a:extLst>
          </p:cNvPr>
          <p:cNvSpPr/>
          <p:nvPr/>
        </p:nvSpPr>
        <p:spPr>
          <a:xfrm>
            <a:off x="1676400" y="76200"/>
            <a:ext cx="1219200" cy="228600"/>
          </a:xfrm>
          <a:prstGeom prst="rect">
            <a:avLst/>
          </a:prstGeom>
          <a:solidFill>
            <a:srgbClr val="751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B08E-BAB0-F87B-C323-244FF37694CD}"/>
              </a:ext>
            </a:extLst>
          </p:cNvPr>
          <p:cNvSpPr>
            <a:spLocks noGrp="1"/>
          </p:cNvSpPr>
          <p:nvPr>
            <p:ph type="title"/>
          </p:nvPr>
        </p:nvSpPr>
        <p:spPr>
          <a:xfrm>
            <a:off x="0" y="838201"/>
            <a:ext cx="10972800" cy="609599"/>
          </a:xfrm>
        </p:spPr>
        <p:txBody>
          <a:bodyPr anchor="ctr">
            <a:noAutofit/>
          </a:bodyPr>
          <a:lstStyle/>
          <a:p>
            <a:r>
              <a:rPr lang="en-US" sz="2400" i="0" dirty="0">
                <a:solidFill>
                  <a:srgbClr val="000000"/>
                </a:solidFill>
                <a:effectLst/>
              </a:rPr>
              <a:t>Oxybutynin vs Placebo For Hot Flashes In Women With Or Without Breast Cancer: A Randomized, Double-blind Clinical Trial (ACCRU SC-1603)</a:t>
            </a:r>
            <a:br>
              <a:rPr lang="en-US" sz="2400" i="0" dirty="0">
                <a:solidFill>
                  <a:srgbClr val="000000"/>
                </a:solidFill>
                <a:effectLst/>
                <a:latin typeface="+mn-lt"/>
              </a:rPr>
            </a:br>
            <a:endParaRPr lang="en-US" sz="3600" dirty="0">
              <a:latin typeface="+mn-lt"/>
            </a:endParaRPr>
          </a:p>
        </p:txBody>
      </p:sp>
      <p:sp>
        <p:nvSpPr>
          <p:cNvPr id="3" name="Content Placeholder 2">
            <a:extLst>
              <a:ext uri="{FF2B5EF4-FFF2-40B4-BE49-F238E27FC236}">
                <a16:creationId xmlns:a16="http://schemas.microsoft.com/office/drawing/2014/main" id="{28D10D02-F146-6BFC-FD11-AD05CE4E6A5A}"/>
              </a:ext>
            </a:extLst>
          </p:cNvPr>
          <p:cNvSpPr>
            <a:spLocks noGrp="1"/>
          </p:cNvSpPr>
          <p:nvPr>
            <p:ph sz="half" idx="1"/>
          </p:nvPr>
        </p:nvSpPr>
        <p:spPr>
          <a:xfrm>
            <a:off x="-34861" y="3581400"/>
            <a:ext cx="4495800" cy="4492208"/>
          </a:xfrm>
        </p:spPr>
        <p:txBody>
          <a:bodyPr>
            <a:noAutofit/>
          </a:bodyPr>
          <a:lstStyle/>
          <a:p>
            <a:pPr>
              <a:lnSpc>
                <a:spcPct val="100000"/>
              </a:lnSpc>
              <a:spcBef>
                <a:spcPts val="600"/>
              </a:spcBef>
            </a:pPr>
            <a:r>
              <a:rPr lang="en-US" sz="1600" b="0" i="0" dirty="0">
                <a:solidFill>
                  <a:srgbClr val="212121"/>
                </a:solidFill>
                <a:effectLst/>
                <a:latin typeface="Arial" panose="020B0604020202020204" pitchFamily="34" charset="0"/>
                <a:cs typeface="Arial" panose="020B0604020202020204" pitchFamily="34" charset="0"/>
              </a:rPr>
              <a:t>HF frequency (5 mg bid: −7.5 [SD 6.6], 2.5 mg bid: −4.8 [SD 3.2], placebo: −2.6 [SD 4.3]; </a:t>
            </a:r>
            <a:r>
              <a:rPr lang="en-US" sz="1600" b="0" i="1" dirty="0">
                <a:solidFill>
                  <a:srgbClr val="212121"/>
                </a:solidFill>
                <a:effectLst/>
                <a:latin typeface="Arial" panose="020B0604020202020204" pitchFamily="34" charset="0"/>
                <a:cs typeface="Arial" panose="020B0604020202020204" pitchFamily="34" charset="0"/>
              </a:rPr>
              <a:t>P</a:t>
            </a:r>
            <a:r>
              <a:rPr lang="en-US" sz="1600" b="0" i="0" dirty="0">
                <a:solidFill>
                  <a:srgbClr val="212121"/>
                </a:solidFill>
                <a:effectLst/>
                <a:latin typeface="Arial" panose="020B0604020202020204" pitchFamily="34" charset="0"/>
                <a:cs typeface="Arial" panose="020B0604020202020204" pitchFamily="34" charset="0"/>
              </a:rPr>
              <a:t> &lt; .003)</a:t>
            </a:r>
          </a:p>
          <a:p>
            <a:pPr>
              <a:lnSpc>
                <a:spcPct val="100000"/>
              </a:lnSpc>
              <a:spcBef>
                <a:spcPts val="600"/>
              </a:spcBef>
            </a:pPr>
            <a:r>
              <a:rPr lang="en-US" sz="1600" b="0" i="0" dirty="0">
                <a:solidFill>
                  <a:srgbClr val="212121"/>
                </a:solidFill>
                <a:effectLst/>
                <a:latin typeface="Arial" panose="020B0604020202020204" pitchFamily="34" charset="0"/>
                <a:cs typeface="Arial" panose="020B0604020202020204" pitchFamily="34" charset="0"/>
              </a:rPr>
              <a:t>Improvement was seen in most HF-related daily interference scales and in overall quality of life</a:t>
            </a:r>
          </a:p>
          <a:p>
            <a:pPr>
              <a:lnSpc>
                <a:spcPct val="100000"/>
              </a:lnSpc>
              <a:spcBef>
                <a:spcPts val="600"/>
              </a:spcBef>
            </a:pPr>
            <a:r>
              <a:rPr lang="en-US" sz="1600" dirty="0">
                <a:solidFill>
                  <a:srgbClr val="212121"/>
                </a:solidFill>
                <a:latin typeface="Arial" panose="020B0604020202020204" pitchFamily="34" charset="0"/>
                <a:cs typeface="Arial" panose="020B0604020202020204" pitchFamily="34" charset="0"/>
              </a:rPr>
              <a:t>St</a:t>
            </a:r>
            <a:r>
              <a:rPr lang="en-US" sz="1600" b="0" i="0" dirty="0">
                <a:solidFill>
                  <a:srgbClr val="212121"/>
                </a:solidFill>
                <a:effectLst/>
                <a:latin typeface="Arial" panose="020B0604020202020204" pitchFamily="34" charset="0"/>
                <a:cs typeface="Arial" panose="020B0604020202020204" pitchFamily="34" charset="0"/>
              </a:rPr>
              <a:t>udy discontinuation: 2 of 44 (5%) in placebo arm, 5 of 46 (11%) in the Oxy2.5 arm, and 4 of 46 (9%) in the Oxy5 arm</a:t>
            </a:r>
            <a:endParaRPr lang="en-US" sz="16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FCE0933-D0F3-C03A-423F-ED76694FCA62}"/>
              </a:ext>
            </a:extLst>
          </p:cNvPr>
          <p:cNvPicPr>
            <a:picLocks noChangeAspect="1"/>
          </p:cNvPicPr>
          <p:nvPr/>
        </p:nvPicPr>
        <p:blipFill>
          <a:blip r:embed="rId2"/>
          <a:stretch>
            <a:fillRect/>
          </a:stretch>
        </p:blipFill>
        <p:spPr>
          <a:xfrm>
            <a:off x="6544250" y="1295400"/>
            <a:ext cx="4123750" cy="2819400"/>
          </a:xfrm>
          <a:prstGeom prst="rect">
            <a:avLst/>
          </a:prstGeom>
        </p:spPr>
      </p:pic>
      <p:pic>
        <p:nvPicPr>
          <p:cNvPr id="8" name="Picture 7">
            <a:extLst>
              <a:ext uri="{FF2B5EF4-FFF2-40B4-BE49-F238E27FC236}">
                <a16:creationId xmlns:a16="http://schemas.microsoft.com/office/drawing/2014/main" id="{A3D7CF23-049A-43D8-86F1-8ECB0FD2354F}"/>
              </a:ext>
            </a:extLst>
          </p:cNvPr>
          <p:cNvPicPr>
            <a:picLocks noChangeAspect="1"/>
          </p:cNvPicPr>
          <p:nvPr/>
        </p:nvPicPr>
        <p:blipFill>
          <a:blip r:embed="rId3"/>
          <a:stretch>
            <a:fillRect/>
          </a:stretch>
        </p:blipFill>
        <p:spPr>
          <a:xfrm>
            <a:off x="4385353" y="4044266"/>
            <a:ext cx="3874182" cy="2365792"/>
          </a:xfrm>
          <a:prstGeom prst="rect">
            <a:avLst/>
          </a:prstGeom>
        </p:spPr>
      </p:pic>
      <p:sp>
        <p:nvSpPr>
          <p:cNvPr id="9" name="TextBox 8">
            <a:extLst>
              <a:ext uri="{FF2B5EF4-FFF2-40B4-BE49-F238E27FC236}">
                <a16:creationId xmlns:a16="http://schemas.microsoft.com/office/drawing/2014/main" id="{D3EDA30F-9EF7-A1C3-C8E9-397CFE417BC6}"/>
              </a:ext>
            </a:extLst>
          </p:cNvPr>
          <p:cNvSpPr txBox="1"/>
          <p:nvPr/>
        </p:nvSpPr>
        <p:spPr>
          <a:xfrm>
            <a:off x="6705600" y="4200258"/>
            <a:ext cx="1143000"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Dry Mouth</a:t>
            </a:r>
          </a:p>
          <a:p>
            <a:r>
              <a:rPr lang="en-US" sz="1400" dirty="0">
                <a:solidFill>
                  <a:schemeClr val="accent2"/>
                </a:solidFill>
                <a:latin typeface="Arial" panose="020B0604020202020204" pitchFamily="34" charset="0"/>
                <a:cs typeface="Arial" panose="020B0604020202020204" pitchFamily="34" charset="0"/>
              </a:rPr>
              <a:t>--- Placebo</a:t>
            </a:r>
          </a:p>
        </p:txBody>
      </p:sp>
      <p:pic>
        <p:nvPicPr>
          <p:cNvPr id="10" name="Picture 9">
            <a:extLst>
              <a:ext uri="{FF2B5EF4-FFF2-40B4-BE49-F238E27FC236}">
                <a16:creationId xmlns:a16="http://schemas.microsoft.com/office/drawing/2014/main" id="{117728B7-4B5D-0843-92F2-799BDEC8F70A}"/>
              </a:ext>
            </a:extLst>
          </p:cNvPr>
          <p:cNvPicPr>
            <a:picLocks noChangeAspect="1"/>
          </p:cNvPicPr>
          <p:nvPr/>
        </p:nvPicPr>
        <p:blipFill>
          <a:blip r:embed="rId4"/>
          <a:stretch>
            <a:fillRect/>
          </a:stretch>
        </p:blipFill>
        <p:spPr>
          <a:xfrm>
            <a:off x="8259535" y="3962400"/>
            <a:ext cx="3845731" cy="2533116"/>
          </a:xfrm>
          <a:prstGeom prst="rect">
            <a:avLst/>
          </a:prstGeom>
        </p:spPr>
      </p:pic>
      <p:sp>
        <p:nvSpPr>
          <p:cNvPr id="11" name="TextBox 10">
            <a:extLst>
              <a:ext uri="{FF2B5EF4-FFF2-40B4-BE49-F238E27FC236}">
                <a16:creationId xmlns:a16="http://schemas.microsoft.com/office/drawing/2014/main" id="{B456938C-1E2B-A986-82D1-D27F0F3AD35D}"/>
              </a:ext>
            </a:extLst>
          </p:cNvPr>
          <p:cNvSpPr txBox="1"/>
          <p:nvPr/>
        </p:nvSpPr>
        <p:spPr>
          <a:xfrm>
            <a:off x="9610900" y="4200258"/>
            <a:ext cx="1925234"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Difficulty urinating</a:t>
            </a:r>
          </a:p>
          <a:p>
            <a:r>
              <a:rPr lang="en-US" sz="1400" dirty="0">
                <a:solidFill>
                  <a:schemeClr val="accent2"/>
                </a:solidFill>
                <a:latin typeface="Arial" panose="020B0604020202020204" pitchFamily="34" charset="0"/>
                <a:cs typeface="Arial" panose="020B0604020202020204" pitchFamily="34" charset="0"/>
              </a:rPr>
              <a:t>--- Placebo</a:t>
            </a:r>
          </a:p>
        </p:txBody>
      </p:sp>
      <p:sp>
        <p:nvSpPr>
          <p:cNvPr id="12" name="TextBox 11">
            <a:extLst>
              <a:ext uri="{FF2B5EF4-FFF2-40B4-BE49-F238E27FC236}">
                <a16:creationId xmlns:a16="http://schemas.microsoft.com/office/drawing/2014/main" id="{00E475C4-4F5E-6B6D-3C59-E6987C175932}"/>
              </a:ext>
            </a:extLst>
          </p:cNvPr>
          <p:cNvSpPr txBox="1"/>
          <p:nvPr/>
        </p:nvSpPr>
        <p:spPr>
          <a:xfrm>
            <a:off x="-34861" y="1295400"/>
            <a:ext cx="6579111" cy="2616101"/>
          </a:xfrm>
          <a:prstGeom prst="rect">
            <a:avLst/>
          </a:prstGeom>
          <a:noFill/>
        </p:spPr>
        <p:txBody>
          <a:bodyPr wrap="square" rtlCol="0">
            <a:spAutoFit/>
          </a:bodyPr>
          <a:lstStyle/>
          <a:p>
            <a:pPr marL="173736" indent="-173736">
              <a:spcBef>
                <a:spcPts val="600"/>
              </a:spcBef>
              <a:buFont typeface="Arial" panose="020B0604020202020204" pitchFamily="34" charset="0"/>
              <a:buChar char="•"/>
            </a:pPr>
            <a:r>
              <a:rPr lang="en-US" sz="1600" dirty="0">
                <a:solidFill>
                  <a:srgbClr val="212121"/>
                </a:solidFill>
                <a:latin typeface="Arial" panose="020B0604020202020204" pitchFamily="34" charset="0"/>
                <a:cs typeface="Arial" panose="020B0604020202020204" pitchFamily="34" charset="0"/>
              </a:rPr>
              <a:t>R</a:t>
            </a:r>
            <a:r>
              <a:rPr lang="en-US" sz="1600" b="0" i="0" dirty="0">
                <a:solidFill>
                  <a:srgbClr val="212121"/>
                </a:solidFill>
                <a:effectLst/>
                <a:latin typeface="Arial" panose="020B0604020202020204" pitchFamily="34" charset="0"/>
                <a:cs typeface="Arial" panose="020B0604020202020204" pitchFamily="34" charset="0"/>
              </a:rPr>
              <a:t>andomized, multicenter, double-blind study, women w/ and w/o breast cancer with 28 or more hot flashes per </a:t>
            </a:r>
            <a:r>
              <a:rPr lang="en-US" sz="1600" b="0" i="0" dirty="0" err="1">
                <a:solidFill>
                  <a:srgbClr val="212121"/>
                </a:solidFill>
                <a:effectLst/>
                <a:latin typeface="Arial" panose="020B0604020202020204" pitchFamily="34" charset="0"/>
                <a:cs typeface="Arial" panose="020B0604020202020204" pitchFamily="34" charset="0"/>
              </a:rPr>
              <a:t>wk</a:t>
            </a:r>
            <a:r>
              <a:rPr lang="en-US" sz="1600" dirty="0">
                <a:solidFill>
                  <a:srgbClr val="212121"/>
                </a:solidFill>
                <a:latin typeface="Arial" panose="020B0604020202020204" pitchFamily="34" charset="0"/>
                <a:cs typeface="Arial" panose="020B0604020202020204" pitchFamily="34" charset="0"/>
              </a:rPr>
              <a:t> </a:t>
            </a:r>
            <a:r>
              <a:rPr lang="en-US" sz="1600" b="0" i="0" dirty="0">
                <a:solidFill>
                  <a:srgbClr val="212121"/>
                </a:solidFill>
                <a:effectLst/>
                <a:latin typeface="Arial" panose="020B0604020202020204" pitchFamily="34" charset="0"/>
                <a:cs typeface="Arial" panose="020B0604020202020204" pitchFamily="34" charset="0"/>
              </a:rPr>
              <a:t>assigned to placebo or oxybutynin (2.5 mg or 5 mg bid) for 6 </a:t>
            </a:r>
            <a:r>
              <a:rPr lang="en-US" sz="1600" b="0" i="0" dirty="0" err="1">
                <a:solidFill>
                  <a:srgbClr val="212121"/>
                </a:solidFill>
                <a:effectLst/>
                <a:latin typeface="Arial" panose="020B0604020202020204" pitchFamily="34" charset="0"/>
                <a:cs typeface="Arial" panose="020B0604020202020204" pitchFamily="34" charset="0"/>
              </a:rPr>
              <a:t>wks</a:t>
            </a:r>
            <a:endParaRPr lang="en-US" sz="1600" dirty="0">
              <a:solidFill>
                <a:srgbClr val="212121"/>
              </a:solidFill>
              <a:latin typeface="Arial" panose="020B0604020202020204" pitchFamily="34" charset="0"/>
              <a:cs typeface="Arial" panose="020B0604020202020204" pitchFamily="34" charset="0"/>
            </a:endParaRPr>
          </a:p>
          <a:p>
            <a:pPr marL="173736" indent="-173736">
              <a:spcBef>
                <a:spcPts val="600"/>
              </a:spcBef>
              <a:buFont typeface="Arial" panose="020B0604020202020204" pitchFamily="34" charset="0"/>
              <a:buChar char="•"/>
            </a:pPr>
            <a:r>
              <a:rPr lang="en-US" sz="1600" b="0" i="0" dirty="0">
                <a:solidFill>
                  <a:srgbClr val="212121"/>
                </a:solidFill>
                <a:effectLst/>
                <a:latin typeface="Arial" panose="020B0604020202020204" pitchFamily="34" charset="0"/>
                <a:cs typeface="Arial" panose="020B0604020202020204" pitchFamily="34" charset="0"/>
              </a:rPr>
              <a:t>150 pts randomized; mean (SD) age was 57 (8.2) </a:t>
            </a:r>
            <a:r>
              <a:rPr lang="en-US" sz="1600" b="0" i="0" dirty="0" err="1">
                <a:solidFill>
                  <a:srgbClr val="212121"/>
                </a:solidFill>
                <a:effectLst/>
                <a:latin typeface="Arial" panose="020B0604020202020204" pitchFamily="34" charset="0"/>
                <a:cs typeface="Arial" panose="020B0604020202020204" pitchFamily="34" charset="0"/>
              </a:rPr>
              <a:t>yrs</a:t>
            </a:r>
            <a:endParaRPr lang="en-US" sz="1600" dirty="0">
              <a:solidFill>
                <a:srgbClr val="212121"/>
              </a:solidFill>
              <a:latin typeface="Arial" panose="020B0604020202020204" pitchFamily="34" charset="0"/>
              <a:cs typeface="Arial" panose="020B0604020202020204" pitchFamily="34" charset="0"/>
            </a:endParaRPr>
          </a:p>
          <a:p>
            <a:pPr marL="173736" indent="-173736">
              <a:spcBef>
                <a:spcPts val="600"/>
              </a:spcBef>
              <a:buFont typeface="Arial" panose="020B0604020202020204" pitchFamily="34" charset="0"/>
              <a:buChar char="•"/>
            </a:pPr>
            <a:r>
              <a:rPr lang="en-US" sz="1600" b="0" i="0" dirty="0">
                <a:solidFill>
                  <a:srgbClr val="212121"/>
                </a:solidFill>
                <a:effectLst/>
                <a:latin typeface="Arial" panose="020B0604020202020204" pitchFamily="34" charset="0"/>
                <a:cs typeface="Arial" panose="020B0604020202020204" pitchFamily="34" charset="0"/>
              </a:rPr>
              <a:t>65% were taking tamoxifen or an aromatase inhibitor</a:t>
            </a:r>
          </a:p>
          <a:p>
            <a:pPr marL="173736" indent="-173736">
              <a:spcBef>
                <a:spcPts val="600"/>
              </a:spcBef>
              <a:buFont typeface="Arial" panose="020B0604020202020204" pitchFamily="34" charset="0"/>
              <a:buChar char="•"/>
            </a:pPr>
            <a:r>
              <a:rPr lang="en-US" sz="1600" dirty="0">
                <a:solidFill>
                  <a:srgbClr val="212121"/>
                </a:solidFill>
                <a:latin typeface="Arial" panose="020B0604020202020204" pitchFamily="34" charset="0"/>
                <a:cs typeface="Arial" panose="020B0604020202020204" pitchFamily="34" charset="0"/>
              </a:rPr>
              <a:t>Patients on both oxybutynin doses reported greater reductions in weekly HF score (5 mg bid: −16.9, 2.5 mg bid: −10.6), placebo −5.7; </a:t>
            </a:r>
            <a:r>
              <a:rPr lang="en-US" sz="1600" i="1" dirty="0">
                <a:solidFill>
                  <a:srgbClr val="212121"/>
                </a:solidFill>
                <a:latin typeface="Arial" panose="020B0604020202020204" pitchFamily="34" charset="0"/>
                <a:cs typeface="Arial" panose="020B0604020202020204" pitchFamily="34" charset="0"/>
              </a:rPr>
              <a:t>P</a:t>
            </a:r>
            <a:r>
              <a:rPr lang="en-US" sz="1600" dirty="0">
                <a:solidFill>
                  <a:srgbClr val="212121"/>
                </a:solidFill>
                <a:latin typeface="Arial" panose="020B0604020202020204" pitchFamily="34" charset="0"/>
                <a:cs typeface="Arial" panose="020B0604020202020204" pitchFamily="34" charset="0"/>
              </a:rPr>
              <a:t> &lt; .005)</a:t>
            </a:r>
          </a:p>
          <a:p>
            <a:pPr marL="173736" indent="-173736">
              <a:spcBef>
                <a:spcPts val="600"/>
              </a:spcBef>
              <a:buFont typeface="Arial" panose="020B0604020202020204" pitchFamily="34" charset="0"/>
              <a:buChar char="•"/>
            </a:pPr>
            <a:endParaRPr lang="en-US" sz="1600" b="0" i="0" dirty="0">
              <a:solidFill>
                <a:srgbClr val="212121"/>
              </a:solidFill>
              <a:effectLst/>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8EC57F4-2A7B-4E2B-41F5-EB2A12A83046}"/>
              </a:ext>
            </a:extLst>
          </p:cNvPr>
          <p:cNvSpPr txBox="1"/>
          <p:nvPr/>
        </p:nvSpPr>
        <p:spPr>
          <a:xfrm>
            <a:off x="8001000" y="6562458"/>
            <a:ext cx="3124200" cy="276999"/>
          </a:xfrm>
          <a:prstGeom prst="rect">
            <a:avLst/>
          </a:prstGeom>
          <a:noFill/>
        </p:spPr>
        <p:txBody>
          <a:bodyPr wrap="square" rtlCol="0">
            <a:spAutoFit/>
          </a:bodyPr>
          <a:lstStyle/>
          <a:p>
            <a:r>
              <a:rPr lang="en-US" sz="1200" b="0" i="0" dirty="0">
                <a:effectLst/>
                <a:latin typeface="Arial" panose="020B0604020202020204" pitchFamily="34" charset="0"/>
                <a:cs typeface="Arial" panose="020B0604020202020204" pitchFamily="34" charset="0"/>
              </a:rPr>
              <a:t>Leon-</a:t>
            </a:r>
            <a:r>
              <a:rPr lang="en-US" sz="1200" b="0" i="0" dirty="0" err="1">
                <a:effectLst/>
                <a:latin typeface="Arial" panose="020B0604020202020204" pitchFamily="34" charset="0"/>
                <a:cs typeface="Arial" panose="020B0604020202020204" pitchFamily="34" charset="0"/>
              </a:rPr>
              <a:t>Ferre</a:t>
            </a:r>
            <a:r>
              <a:rPr lang="en-US" sz="1200" b="0" i="0" dirty="0">
                <a:effectLst/>
                <a:latin typeface="Arial" panose="020B0604020202020204" pitchFamily="34" charset="0"/>
                <a:cs typeface="Arial" panose="020B0604020202020204" pitchFamily="34" charset="0"/>
              </a:rPr>
              <a:t> et al. JNCI Cancer </a:t>
            </a:r>
            <a:r>
              <a:rPr lang="en-US" sz="1200" b="0" i="0" dirty="0" err="1">
                <a:effectLst/>
                <a:latin typeface="Arial" panose="020B0604020202020204" pitchFamily="34" charset="0"/>
                <a:cs typeface="Arial" panose="020B0604020202020204" pitchFamily="34" charset="0"/>
              </a:rPr>
              <a:t>Spect</a:t>
            </a:r>
            <a:r>
              <a:rPr lang="en-US" sz="1200" b="0" i="0" dirty="0">
                <a:effectLst/>
                <a:latin typeface="Arial" panose="020B0604020202020204" pitchFamily="34" charset="0"/>
                <a:cs typeface="Arial" panose="020B0604020202020204" pitchFamily="34" charset="0"/>
              </a:rPr>
              <a:t> 2020 </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6970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DAB71-A022-B5F6-5182-323CCE0AF5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1C21A3-9115-82C6-0DDE-3A4420671D0F}"/>
              </a:ext>
            </a:extLst>
          </p:cNvPr>
          <p:cNvSpPr>
            <a:spLocks noGrp="1"/>
          </p:cNvSpPr>
          <p:nvPr>
            <p:ph type="title"/>
          </p:nvPr>
        </p:nvSpPr>
        <p:spPr>
          <a:xfrm>
            <a:off x="152400" y="533400"/>
            <a:ext cx="11125201" cy="609599"/>
          </a:xfrm>
        </p:spPr>
        <p:txBody>
          <a:bodyPr anchor="ctr">
            <a:noAutofit/>
          </a:bodyPr>
          <a:lstStyle/>
          <a:p>
            <a:r>
              <a:rPr lang="en-US" sz="2800" dirty="0" err="1"/>
              <a:t>Fezolinetant</a:t>
            </a:r>
            <a:r>
              <a:rPr lang="en-US" sz="2800" dirty="0"/>
              <a:t> – NK3 Antagonist</a:t>
            </a:r>
          </a:p>
        </p:txBody>
      </p:sp>
      <p:sp>
        <p:nvSpPr>
          <p:cNvPr id="3" name="Content Placeholder 2">
            <a:extLst>
              <a:ext uri="{FF2B5EF4-FFF2-40B4-BE49-F238E27FC236}">
                <a16:creationId xmlns:a16="http://schemas.microsoft.com/office/drawing/2014/main" id="{F4834F73-A949-6FA8-0A26-E7A8C6B0A91B}"/>
              </a:ext>
            </a:extLst>
          </p:cNvPr>
          <p:cNvSpPr>
            <a:spLocks noGrp="1"/>
          </p:cNvSpPr>
          <p:nvPr>
            <p:ph sz="half" idx="1"/>
          </p:nvPr>
        </p:nvSpPr>
        <p:spPr>
          <a:xfrm>
            <a:off x="228599" y="2017931"/>
            <a:ext cx="8343821" cy="2590800"/>
          </a:xfrm>
        </p:spPr>
        <p:txBody>
          <a:bodyPr>
            <a:normAutofit lnSpcReduction="10000"/>
          </a:bodyPr>
          <a:lstStyle/>
          <a:p>
            <a:pPr marL="0" indent="0" algn="l">
              <a:buNone/>
            </a:pPr>
            <a:r>
              <a:rPr lang="en-US" sz="1800" dirty="0">
                <a:latin typeface="Arial" panose="020B0604020202020204" pitchFamily="34" charset="0"/>
                <a:cs typeface="Arial" panose="020B0604020202020204" pitchFamily="34" charset="0"/>
              </a:rPr>
              <a:t>First publication in 2019:  “</a:t>
            </a:r>
            <a:r>
              <a:rPr lang="en-US" sz="1800" b="1" i="0" dirty="0">
                <a:solidFill>
                  <a:srgbClr val="212121"/>
                </a:solidFill>
                <a:effectLst/>
                <a:latin typeface="Arial" panose="020B0604020202020204" pitchFamily="34" charset="0"/>
                <a:cs typeface="Arial" panose="020B0604020202020204" pitchFamily="34" charset="0"/>
              </a:rPr>
              <a:t>Treatment of Menopausal Vasomotor Symptoms With </a:t>
            </a:r>
            <a:r>
              <a:rPr lang="en-US" sz="1800" b="1" i="0" dirty="0" err="1">
                <a:solidFill>
                  <a:srgbClr val="212121"/>
                </a:solidFill>
                <a:effectLst/>
                <a:latin typeface="Arial" panose="020B0604020202020204" pitchFamily="34" charset="0"/>
                <a:cs typeface="Arial" panose="020B0604020202020204" pitchFamily="34" charset="0"/>
              </a:rPr>
              <a:t>Fezolinetant</a:t>
            </a:r>
            <a:r>
              <a:rPr lang="en-US" sz="1800" b="1" i="0" dirty="0">
                <a:solidFill>
                  <a:srgbClr val="212121"/>
                </a:solidFill>
                <a:effectLst/>
                <a:latin typeface="Arial" panose="020B0604020202020204" pitchFamily="34" charset="0"/>
                <a:cs typeface="Arial" panose="020B0604020202020204" pitchFamily="34" charset="0"/>
              </a:rPr>
              <a:t>, a Neurokinin 3 Receptor Antagonist: A Phase 2a Trial”</a:t>
            </a:r>
            <a:endParaRPr lang="en-US" sz="1800" b="1" dirty="0">
              <a:solidFill>
                <a:srgbClr val="212121"/>
              </a:solidFill>
              <a:latin typeface="Arial" panose="020B0604020202020204" pitchFamily="34" charset="0"/>
              <a:cs typeface="Arial" panose="020B0604020202020204" pitchFamily="34" charset="0"/>
            </a:endParaRPr>
          </a:p>
          <a:p>
            <a:pPr lvl="1">
              <a:spcBef>
                <a:spcPts val="1200"/>
              </a:spcBef>
              <a:buClr>
                <a:srgbClr val="7A0000"/>
              </a:buClr>
            </a:pPr>
            <a:r>
              <a:rPr lang="en-US" sz="1600" i="0" dirty="0">
                <a:solidFill>
                  <a:srgbClr val="212121"/>
                </a:solidFill>
                <a:effectLst/>
                <a:latin typeface="Arial" panose="020B0604020202020204" pitchFamily="34" charset="0"/>
                <a:cs typeface="Arial" panose="020B0604020202020204" pitchFamily="34" charset="0"/>
              </a:rPr>
              <a:t>Study conducted between 2015-2016 in Belgium; </a:t>
            </a:r>
            <a:r>
              <a:rPr lang="en-US" sz="1600" dirty="0">
                <a:solidFill>
                  <a:srgbClr val="212121"/>
                </a:solidFill>
                <a:latin typeface="Arial" panose="020B0604020202020204" pitchFamily="34" charset="0"/>
                <a:cs typeface="Arial" panose="020B0604020202020204" pitchFamily="34" charset="0"/>
              </a:rPr>
              <a:t>87 s</a:t>
            </a:r>
            <a:r>
              <a:rPr lang="en-US" sz="1600" b="0" i="0" dirty="0">
                <a:solidFill>
                  <a:srgbClr val="212121"/>
                </a:solidFill>
                <a:effectLst/>
                <a:latin typeface="Arial" panose="020B0604020202020204" pitchFamily="34" charset="0"/>
                <a:cs typeface="Arial" panose="020B0604020202020204" pitchFamily="34" charset="0"/>
              </a:rPr>
              <a:t>ubjects were randomized (1:1) to 90 mg of </a:t>
            </a:r>
            <a:r>
              <a:rPr lang="en-US" sz="1600" b="0" i="0" dirty="0" err="1">
                <a:solidFill>
                  <a:srgbClr val="212121"/>
                </a:solidFill>
                <a:effectLst/>
                <a:latin typeface="Arial" panose="020B0604020202020204" pitchFamily="34" charset="0"/>
                <a:cs typeface="Arial" panose="020B0604020202020204" pitchFamily="34" charset="0"/>
              </a:rPr>
              <a:t>fezolinetant</a:t>
            </a:r>
            <a:r>
              <a:rPr lang="en-US" sz="1600" b="0" i="0" dirty="0">
                <a:solidFill>
                  <a:srgbClr val="212121"/>
                </a:solidFill>
                <a:effectLst/>
                <a:latin typeface="Arial" panose="020B0604020202020204" pitchFamily="34" charset="0"/>
                <a:cs typeface="Arial" panose="020B0604020202020204" pitchFamily="34" charset="0"/>
              </a:rPr>
              <a:t> bid or placebo for 12 weeks (90% completed study)</a:t>
            </a:r>
          </a:p>
          <a:p>
            <a:pPr lvl="1">
              <a:spcBef>
                <a:spcPts val="1200"/>
              </a:spcBef>
              <a:buClr>
                <a:srgbClr val="7A0000"/>
              </a:buClr>
            </a:pPr>
            <a:r>
              <a:rPr lang="en-US" sz="1600" dirty="0">
                <a:solidFill>
                  <a:srgbClr val="212121"/>
                </a:solidFill>
                <a:highlight>
                  <a:srgbClr val="FFFF00"/>
                </a:highlight>
                <a:latin typeface="Arial" panose="020B0604020202020204" pitchFamily="34" charset="0"/>
                <a:cs typeface="Arial" panose="020B0604020202020204" pitchFamily="34" charset="0"/>
              </a:rPr>
              <a:t>A</a:t>
            </a:r>
            <a:r>
              <a:rPr lang="en-US" sz="1600" b="0" i="0" dirty="0">
                <a:solidFill>
                  <a:srgbClr val="212121"/>
                </a:solidFill>
                <a:effectLst/>
                <a:highlight>
                  <a:srgbClr val="FFFF00"/>
                </a:highlight>
                <a:latin typeface="Arial" panose="020B0604020202020204" pitchFamily="34" charset="0"/>
                <a:cs typeface="Arial" panose="020B0604020202020204" pitchFamily="34" charset="0"/>
              </a:rPr>
              <a:t>t week 12, </a:t>
            </a:r>
            <a:r>
              <a:rPr lang="en-US" sz="1600" b="0" i="0" dirty="0" err="1">
                <a:solidFill>
                  <a:srgbClr val="212121"/>
                </a:solidFill>
                <a:effectLst/>
                <a:highlight>
                  <a:srgbClr val="FFFF00"/>
                </a:highlight>
                <a:latin typeface="Arial" panose="020B0604020202020204" pitchFamily="34" charset="0"/>
                <a:cs typeface="Arial" panose="020B0604020202020204" pitchFamily="34" charset="0"/>
              </a:rPr>
              <a:t>fezolinetant</a:t>
            </a:r>
            <a:r>
              <a:rPr lang="en-US" sz="1600" b="0" i="0" dirty="0">
                <a:solidFill>
                  <a:srgbClr val="212121"/>
                </a:solidFill>
                <a:effectLst/>
                <a:highlight>
                  <a:srgbClr val="FFFF00"/>
                </a:highlight>
                <a:latin typeface="Arial" panose="020B0604020202020204" pitchFamily="34" charset="0"/>
                <a:cs typeface="Arial" panose="020B0604020202020204" pitchFamily="34" charset="0"/>
              </a:rPr>
              <a:t> significantly reduced total VMS score vs placebo and decreased mean frequency of moderate/severe VMSs by </a:t>
            </a:r>
            <a:r>
              <a:rPr lang="en-US" sz="1600" dirty="0">
                <a:solidFill>
                  <a:srgbClr val="212121"/>
                </a:solidFill>
                <a:highlight>
                  <a:srgbClr val="FFFF00"/>
                </a:highlight>
                <a:latin typeface="Arial" panose="020B0604020202020204" pitchFamily="34" charset="0"/>
                <a:cs typeface="Arial" panose="020B0604020202020204" pitchFamily="34" charset="0"/>
              </a:rPr>
              <a:t>5</a:t>
            </a:r>
            <a:r>
              <a:rPr lang="en-US" sz="1600" b="0" i="0" dirty="0">
                <a:solidFill>
                  <a:srgbClr val="212121"/>
                </a:solidFill>
                <a:effectLst/>
                <a:highlight>
                  <a:srgbClr val="FFFF00"/>
                </a:highlight>
                <a:latin typeface="Arial" panose="020B0604020202020204" pitchFamily="34" charset="0"/>
                <a:cs typeface="Arial" panose="020B0604020202020204" pitchFamily="34" charset="0"/>
              </a:rPr>
              <a:t> episodes per day vs placebo.</a:t>
            </a:r>
          </a:p>
          <a:p>
            <a:pPr lvl="1">
              <a:spcBef>
                <a:spcPts val="1200"/>
              </a:spcBef>
              <a:buClr>
                <a:srgbClr val="7A0000"/>
              </a:buClr>
            </a:pPr>
            <a:r>
              <a:rPr lang="en-US" sz="1600" b="0" i="0" dirty="0">
                <a:solidFill>
                  <a:srgbClr val="212121"/>
                </a:solidFill>
                <a:effectLst/>
                <a:latin typeface="Arial" panose="020B0604020202020204" pitchFamily="34" charset="0"/>
                <a:cs typeface="Arial" panose="020B0604020202020204" pitchFamily="34" charset="0"/>
              </a:rPr>
              <a:t>Severity and frequency of moderate/severe VMSs were reduced from the first day of treatment. </a:t>
            </a:r>
            <a:r>
              <a:rPr lang="en-US" sz="1600" b="0" i="0" dirty="0">
                <a:solidFill>
                  <a:srgbClr val="212121"/>
                </a:solidFill>
                <a:effectLst/>
                <a:highlight>
                  <a:srgbClr val="FFFF00"/>
                </a:highlight>
                <a:latin typeface="Arial" panose="020B0604020202020204" pitchFamily="34" charset="0"/>
                <a:cs typeface="Arial" panose="020B0604020202020204" pitchFamily="34" charset="0"/>
              </a:rPr>
              <a:t>Improvements were achieved in all quality-of-life measures. </a:t>
            </a:r>
            <a:r>
              <a:rPr lang="en-US" sz="1600" b="0" i="0" dirty="0" err="1">
                <a:solidFill>
                  <a:srgbClr val="212121"/>
                </a:solidFill>
                <a:effectLst/>
                <a:latin typeface="Arial" panose="020B0604020202020204" pitchFamily="34" charset="0"/>
                <a:cs typeface="Arial" panose="020B0604020202020204" pitchFamily="34" charset="0"/>
              </a:rPr>
              <a:t>Fezolinetant</a:t>
            </a:r>
            <a:r>
              <a:rPr lang="en-US" sz="1600" b="0" i="0" dirty="0">
                <a:solidFill>
                  <a:srgbClr val="212121"/>
                </a:solidFill>
                <a:effectLst/>
                <a:latin typeface="Arial" panose="020B0604020202020204" pitchFamily="34" charset="0"/>
                <a:cs typeface="Arial" panose="020B0604020202020204" pitchFamily="34" charset="0"/>
              </a:rPr>
              <a:t> was well tolerated. </a:t>
            </a:r>
            <a:endParaRPr lang="en-US"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02BCA19-EBC4-876A-E348-D30C0CB7E32B}"/>
              </a:ext>
            </a:extLst>
          </p:cNvPr>
          <p:cNvSpPr txBox="1"/>
          <p:nvPr/>
        </p:nvSpPr>
        <p:spPr>
          <a:xfrm>
            <a:off x="228599" y="990600"/>
            <a:ext cx="10744200" cy="923330"/>
          </a:xfrm>
          <a:prstGeom prst="rect">
            <a:avLst/>
          </a:prstGeom>
          <a:noFill/>
        </p:spPr>
        <p:txBody>
          <a:bodyPr wrap="square" rtlCol="0">
            <a:spAutoFit/>
          </a:bodyPr>
          <a:lstStyle/>
          <a:p>
            <a:r>
              <a:rPr lang="en-US" sz="1800" b="0" i="0" dirty="0">
                <a:solidFill>
                  <a:srgbClr val="212121"/>
                </a:solidFill>
                <a:effectLst/>
                <a:latin typeface="Arial" panose="020B0604020202020204" pitchFamily="34" charset="0"/>
                <a:cs typeface="Arial" panose="020B0604020202020204" pitchFamily="34" charset="0"/>
              </a:rPr>
              <a:t>The thermoregulatory center in the hypothalamus is stimulated by neurokinin 3 receptor (NK3R) activation and inhibited by estrogen-negative feedback. </a:t>
            </a:r>
            <a:r>
              <a:rPr lang="en-US" sz="1800" dirty="0">
                <a:solidFill>
                  <a:srgbClr val="212121"/>
                </a:solidFill>
                <a:latin typeface="Arial" panose="020B0604020202020204" pitchFamily="34" charset="0"/>
                <a:cs typeface="Arial" panose="020B0604020202020204" pitchFamily="34" charset="0"/>
              </a:rPr>
              <a:t>B</a:t>
            </a:r>
            <a:r>
              <a:rPr lang="en-US" sz="1800" b="0" i="0" dirty="0">
                <a:solidFill>
                  <a:srgbClr val="212121"/>
                </a:solidFill>
                <a:effectLst/>
                <a:latin typeface="Arial" panose="020B0604020202020204" pitchFamily="34" charset="0"/>
                <a:cs typeface="Arial" panose="020B0604020202020204" pitchFamily="34" charset="0"/>
              </a:rPr>
              <a:t>alance is disrupted in menopause, producing vasomotor symptoms</a:t>
            </a:r>
            <a:endParaRPr lang="en-US" sz="1800" b="0" i="0" dirty="0">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76A8051-23BE-C7B1-B62E-2F37FB23A20B}"/>
              </a:ext>
            </a:extLst>
          </p:cNvPr>
          <p:cNvSpPr txBox="1"/>
          <p:nvPr/>
        </p:nvSpPr>
        <p:spPr>
          <a:xfrm>
            <a:off x="228599" y="4740295"/>
            <a:ext cx="11506200" cy="1508105"/>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a:t>
            </a:r>
            <a:r>
              <a:rPr lang="en-US" sz="1800" b="1" i="0" dirty="0">
                <a:solidFill>
                  <a:srgbClr val="212121"/>
                </a:solidFill>
                <a:effectLst/>
                <a:latin typeface="Arial" panose="020B0604020202020204" pitchFamily="34" charset="0"/>
                <a:cs typeface="Arial" panose="020B0604020202020204" pitchFamily="34" charset="0"/>
              </a:rPr>
              <a:t>A phase 2b, randomized, placebo-controlled, double-blind, dose-ranging study of the neurokinin 3 receptor antagonist </a:t>
            </a:r>
            <a:r>
              <a:rPr lang="en-US" sz="1800" b="1" i="0" dirty="0" err="1">
                <a:solidFill>
                  <a:srgbClr val="212121"/>
                </a:solidFill>
                <a:effectLst/>
                <a:latin typeface="Arial" panose="020B0604020202020204" pitchFamily="34" charset="0"/>
                <a:cs typeface="Arial" panose="020B0604020202020204" pitchFamily="34" charset="0"/>
              </a:rPr>
              <a:t>fezolinetant</a:t>
            </a:r>
            <a:r>
              <a:rPr lang="en-US" sz="1800" b="1" i="0" dirty="0">
                <a:solidFill>
                  <a:srgbClr val="212121"/>
                </a:solidFill>
                <a:effectLst/>
                <a:latin typeface="Arial" panose="020B0604020202020204" pitchFamily="34" charset="0"/>
                <a:cs typeface="Arial" panose="020B0604020202020204" pitchFamily="34" charset="0"/>
              </a:rPr>
              <a:t> for vasomotor symptoms associated with menopause” </a:t>
            </a:r>
            <a:r>
              <a:rPr lang="en-US" sz="1800" i="0" dirty="0">
                <a:solidFill>
                  <a:srgbClr val="212121"/>
                </a:solidFill>
                <a:effectLst/>
                <a:latin typeface="Arial" panose="020B0604020202020204" pitchFamily="34" charset="0"/>
                <a:cs typeface="Arial" panose="020B0604020202020204" pitchFamily="34" charset="0"/>
              </a:rPr>
              <a:t>(3</a:t>
            </a:r>
            <a:r>
              <a:rPr lang="en-US" sz="1800" b="0" i="0" dirty="0">
                <a:solidFill>
                  <a:srgbClr val="212121"/>
                </a:solidFill>
                <a:effectLst/>
                <a:latin typeface="Arial" panose="020B0604020202020204" pitchFamily="34" charset="0"/>
                <a:cs typeface="Arial" panose="020B0604020202020204" pitchFamily="34" charset="0"/>
              </a:rPr>
              <a:t>52 treated participants, 287 completed the study</a:t>
            </a:r>
            <a:r>
              <a:rPr lang="en-US" sz="1800" dirty="0">
                <a:solidFill>
                  <a:srgbClr val="212121"/>
                </a:solidFill>
                <a:latin typeface="Arial" panose="020B0604020202020204" pitchFamily="34" charset="0"/>
                <a:cs typeface="Arial" panose="020B0604020202020204" pitchFamily="34" charset="0"/>
              </a:rPr>
              <a:t>. Doses tested </a:t>
            </a:r>
            <a:r>
              <a:rPr lang="en-US" sz="1800" dirty="0">
                <a:solidFill>
                  <a:srgbClr val="212121"/>
                </a:solidFill>
                <a:latin typeface="Arial" panose="020B0604020202020204" pitchFamily="34" charset="0"/>
                <a:cs typeface="Arial" panose="020B0604020202020204" pitchFamily="34" charset="0"/>
                <a:sym typeface="Wingdings" pitchFamily="2" charset="2"/>
              </a:rPr>
              <a:t></a:t>
            </a:r>
            <a:r>
              <a:rPr lang="en-US" sz="1800" dirty="0">
                <a:solidFill>
                  <a:srgbClr val="212121"/>
                </a:solidFill>
                <a:latin typeface="Arial" panose="020B0604020202020204" pitchFamily="34" charset="0"/>
                <a:cs typeface="Arial" panose="020B0604020202020204" pitchFamily="34" charset="0"/>
              </a:rPr>
              <a:t> </a:t>
            </a:r>
            <a:r>
              <a:rPr lang="en-US" sz="1800" b="0" i="0" dirty="0">
                <a:solidFill>
                  <a:srgbClr val="212121"/>
                </a:solidFill>
                <a:effectLst/>
                <a:latin typeface="Arial" panose="020B0604020202020204" pitchFamily="34" charset="0"/>
                <a:cs typeface="Arial" panose="020B0604020202020204" pitchFamily="34" charset="0"/>
              </a:rPr>
              <a:t>15, 30, 60, 90 mg BID or 30, 60, 120 mg QD)</a:t>
            </a:r>
          </a:p>
          <a:p>
            <a:pPr marL="512064" indent="-173736">
              <a:spcBef>
                <a:spcPts val="1200"/>
              </a:spcBef>
              <a:buClr>
                <a:srgbClr val="7A0000"/>
              </a:buClr>
              <a:buFont typeface="Arial" panose="020B0604020202020204" pitchFamily="34" charset="0"/>
              <a:buChar char="•"/>
            </a:pPr>
            <a:r>
              <a:rPr lang="en-US" sz="1400" b="0" i="0" dirty="0" err="1">
                <a:solidFill>
                  <a:srgbClr val="212121"/>
                </a:solidFill>
                <a:effectLst/>
                <a:highlight>
                  <a:srgbClr val="FFFF00"/>
                </a:highlight>
                <a:latin typeface="Arial" panose="020B0604020202020204" pitchFamily="34" charset="0"/>
                <a:cs typeface="Arial" panose="020B0604020202020204" pitchFamily="34" charset="0"/>
              </a:rPr>
              <a:t>Fezolinetant</a:t>
            </a:r>
            <a:r>
              <a:rPr lang="en-US" sz="1400" b="0" i="0" dirty="0">
                <a:solidFill>
                  <a:srgbClr val="212121"/>
                </a:solidFill>
                <a:effectLst/>
                <a:highlight>
                  <a:srgbClr val="FFFF00"/>
                </a:highlight>
                <a:latin typeface="Arial" panose="020B0604020202020204" pitchFamily="34" charset="0"/>
                <a:cs typeface="Arial" panose="020B0604020202020204" pitchFamily="34" charset="0"/>
              </a:rPr>
              <a:t> reduced moderate/severe VMS frequency by -1.9 to -3.5/day at week 4 and -1.8 to -2.6/day at week 12 (all P &lt; 0.05 vs placebo)</a:t>
            </a:r>
          </a:p>
        </p:txBody>
      </p:sp>
      <p:pic>
        <p:nvPicPr>
          <p:cNvPr id="9" name="Picture 8">
            <a:extLst>
              <a:ext uri="{FF2B5EF4-FFF2-40B4-BE49-F238E27FC236}">
                <a16:creationId xmlns:a16="http://schemas.microsoft.com/office/drawing/2014/main" id="{44EF6314-DF2A-AB74-3706-C4C836701BC9}"/>
              </a:ext>
            </a:extLst>
          </p:cNvPr>
          <p:cNvPicPr>
            <a:picLocks noChangeAspect="1"/>
          </p:cNvPicPr>
          <p:nvPr/>
        </p:nvPicPr>
        <p:blipFill>
          <a:blip r:embed="rId2"/>
          <a:stretch>
            <a:fillRect/>
          </a:stretch>
        </p:blipFill>
        <p:spPr>
          <a:xfrm>
            <a:off x="8572422" y="1810603"/>
            <a:ext cx="3224636" cy="2874328"/>
          </a:xfrm>
          <a:prstGeom prst="rect">
            <a:avLst/>
          </a:prstGeom>
        </p:spPr>
      </p:pic>
    </p:spTree>
    <p:extLst>
      <p:ext uri="{BB962C8B-B14F-4D97-AF65-F5344CB8AC3E}">
        <p14:creationId xmlns:p14="http://schemas.microsoft.com/office/powerpoint/2010/main" val="2425791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B2677-7A02-A9AD-F48C-CD1BC25A70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C75DC1-A3FB-CD46-3316-1FCC42BCDED7}"/>
              </a:ext>
            </a:extLst>
          </p:cNvPr>
          <p:cNvSpPr>
            <a:spLocks noGrp="1"/>
          </p:cNvSpPr>
          <p:nvPr>
            <p:ph type="title"/>
          </p:nvPr>
        </p:nvSpPr>
        <p:spPr>
          <a:xfrm>
            <a:off x="838200" y="685801"/>
            <a:ext cx="10515600" cy="609599"/>
          </a:xfrm>
        </p:spPr>
        <p:txBody>
          <a:bodyPr anchor="ctr">
            <a:normAutofit/>
          </a:bodyPr>
          <a:lstStyle/>
          <a:p>
            <a:r>
              <a:rPr lang="en-US" sz="2800" dirty="0" err="1"/>
              <a:t>Fezolinetant</a:t>
            </a:r>
            <a:r>
              <a:rPr lang="en-US" sz="2800" dirty="0"/>
              <a:t> – So many trials!!</a:t>
            </a:r>
          </a:p>
        </p:txBody>
      </p:sp>
      <p:sp>
        <p:nvSpPr>
          <p:cNvPr id="9" name="Content Placeholder 8">
            <a:extLst>
              <a:ext uri="{FF2B5EF4-FFF2-40B4-BE49-F238E27FC236}">
                <a16:creationId xmlns:a16="http://schemas.microsoft.com/office/drawing/2014/main" id="{7C6C09CD-F2BC-1898-98B3-06D34E225BC7}"/>
              </a:ext>
            </a:extLst>
          </p:cNvPr>
          <p:cNvSpPr>
            <a:spLocks noGrp="1"/>
          </p:cNvSpPr>
          <p:nvPr>
            <p:ph sz="half" idx="1"/>
          </p:nvPr>
        </p:nvSpPr>
        <p:spPr>
          <a:xfrm>
            <a:off x="304800" y="1600200"/>
            <a:ext cx="7543800" cy="4800599"/>
          </a:xfrm>
        </p:spPr>
        <p:txBody>
          <a:bodyPr>
            <a:normAutofit fontScale="85000" lnSpcReduction="20000"/>
          </a:bodyPr>
          <a:lstStyle/>
          <a:p>
            <a:pPr algn="l">
              <a:lnSpc>
                <a:spcPct val="120000"/>
              </a:lnSpc>
              <a:spcBef>
                <a:spcPts val="1200"/>
              </a:spcBef>
              <a:buClr>
                <a:srgbClr val="7A0000"/>
              </a:buClr>
              <a:buFont typeface="Arial" panose="020B0604020202020204" pitchFamily="34" charset="0"/>
              <a:buChar char="•"/>
            </a:pPr>
            <a:r>
              <a:rPr lang="en-US" b="1" i="0" dirty="0">
                <a:solidFill>
                  <a:srgbClr val="001D35"/>
                </a:solidFill>
                <a:effectLst/>
                <a:latin typeface="Arial" panose="020B0604020202020204" pitchFamily="34" charset="0"/>
                <a:cs typeface="Arial" panose="020B0604020202020204" pitchFamily="34" charset="0"/>
              </a:rPr>
              <a:t>Skylight 1 and 2 </a:t>
            </a:r>
            <a:r>
              <a:rPr lang="en-US" b="0" i="0" dirty="0">
                <a:solidFill>
                  <a:srgbClr val="001D35"/>
                </a:solidFill>
                <a:effectLst/>
                <a:latin typeface="Arial" panose="020B0604020202020204" pitchFamily="34" charset="0"/>
                <a:cs typeface="Arial" panose="020B0604020202020204" pitchFamily="34" charset="0"/>
              </a:rPr>
              <a:t>- These two 12-week randomized controlled trials (RCTs) were conducted from July 2019 to August 2021 and April 2021, respectively. They were followed by a 40-wk extension phase.</a:t>
            </a:r>
          </a:p>
          <a:p>
            <a:pPr algn="l">
              <a:lnSpc>
                <a:spcPct val="120000"/>
              </a:lnSpc>
              <a:spcBef>
                <a:spcPts val="1200"/>
              </a:spcBef>
              <a:buClr>
                <a:srgbClr val="7A0000"/>
              </a:buClr>
              <a:buFont typeface="Arial" panose="020B0604020202020204" pitchFamily="34" charset="0"/>
              <a:buChar char="•"/>
            </a:pPr>
            <a:r>
              <a:rPr lang="en-US" b="1" i="0" dirty="0">
                <a:solidFill>
                  <a:srgbClr val="001D35"/>
                </a:solidFill>
                <a:effectLst/>
                <a:latin typeface="Arial" panose="020B0604020202020204" pitchFamily="34" charset="0"/>
                <a:cs typeface="Arial" panose="020B0604020202020204" pitchFamily="34" charset="0"/>
              </a:rPr>
              <a:t>Skylight 4 </a:t>
            </a:r>
            <a:r>
              <a:rPr lang="en-US" b="0" i="0" dirty="0">
                <a:solidFill>
                  <a:srgbClr val="001D35"/>
                </a:solidFill>
                <a:effectLst/>
                <a:latin typeface="Arial" panose="020B0604020202020204" pitchFamily="34" charset="0"/>
                <a:cs typeface="Arial" panose="020B0604020202020204" pitchFamily="34" charset="0"/>
              </a:rPr>
              <a:t>-  This 52-week RCT was designed to investigate the long-term safety of </a:t>
            </a:r>
            <a:r>
              <a:rPr lang="en-US" b="0" i="0" dirty="0" err="1">
                <a:solidFill>
                  <a:srgbClr val="001D35"/>
                </a:solidFill>
                <a:effectLst/>
                <a:latin typeface="Arial" panose="020B0604020202020204" pitchFamily="34" charset="0"/>
                <a:cs typeface="Arial" panose="020B0604020202020204" pitchFamily="34" charset="0"/>
              </a:rPr>
              <a:t>fezolinetant</a:t>
            </a:r>
            <a:r>
              <a:rPr lang="en-US" b="0" i="0" dirty="0">
                <a:solidFill>
                  <a:srgbClr val="001D35"/>
                </a:solidFill>
                <a:effectLst/>
                <a:latin typeface="Arial" panose="020B0604020202020204" pitchFamily="34" charset="0"/>
                <a:cs typeface="Arial" panose="020B0604020202020204" pitchFamily="34" charset="0"/>
              </a:rPr>
              <a:t>. </a:t>
            </a:r>
          </a:p>
          <a:p>
            <a:pPr algn="l">
              <a:lnSpc>
                <a:spcPct val="120000"/>
              </a:lnSpc>
              <a:spcBef>
                <a:spcPts val="1200"/>
              </a:spcBef>
              <a:buClr>
                <a:srgbClr val="7A0000"/>
              </a:buClr>
              <a:buFont typeface="Arial" panose="020B0604020202020204" pitchFamily="34" charset="0"/>
              <a:buChar char="•"/>
            </a:pPr>
            <a:r>
              <a:rPr lang="en-US" b="1" i="0" dirty="0">
                <a:solidFill>
                  <a:srgbClr val="001D35"/>
                </a:solidFill>
                <a:effectLst/>
                <a:latin typeface="Arial" panose="020B0604020202020204" pitchFamily="34" charset="0"/>
                <a:cs typeface="Arial" panose="020B0604020202020204" pitchFamily="34" charset="0"/>
              </a:rPr>
              <a:t>Moonlight 1</a:t>
            </a:r>
            <a:r>
              <a:rPr lang="en-US" b="0" i="0" dirty="0">
                <a:solidFill>
                  <a:srgbClr val="001D35"/>
                </a:solidFill>
                <a:effectLst/>
                <a:latin typeface="Arial" panose="020B0604020202020204" pitchFamily="34" charset="0"/>
                <a:cs typeface="Arial" panose="020B0604020202020204" pitchFamily="34" charset="0"/>
              </a:rPr>
              <a:t> - This RCT examined the efficacy of a lower 30 mg dose only in an Asian population.</a:t>
            </a:r>
          </a:p>
          <a:p>
            <a:pPr algn="l">
              <a:lnSpc>
                <a:spcPct val="120000"/>
              </a:lnSpc>
              <a:spcBef>
                <a:spcPts val="1200"/>
              </a:spcBef>
              <a:buClr>
                <a:srgbClr val="7A0000"/>
              </a:buClr>
              <a:buFont typeface="Arial" panose="020B0604020202020204" pitchFamily="34" charset="0"/>
              <a:buChar char="•"/>
            </a:pPr>
            <a:r>
              <a:rPr lang="en-US" b="1" i="0" dirty="0">
                <a:solidFill>
                  <a:srgbClr val="001D35"/>
                </a:solidFill>
                <a:effectLst/>
                <a:latin typeface="Arial" panose="020B0604020202020204" pitchFamily="34" charset="0"/>
                <a:cs typeface="Arial" panose="020B0604020202020204" pitchFamily="34" charset="0"/>
              </a:rPr>
              <a:t>Trial 2693-CL-0301, Trial 2693-CL-0302, and Trial 2693-CL-0304 </a:t>
            </a:r>
            <a:r>
              <a:rPr lang="en-US" b="0" i="0" dirty="0">
                <a:solidFill>
                  <a:srgbClr val="001D35"/>
                </a:solidFill>
                <a:effectLst/>
                <a:latin typeface="Arial" panose="020B0604020202020204" pitchFamily="34" charset="0"/>
                <a:cs typeface="Arial" panose="020B0604020202020204" pitchFamily="34" charset="0"/>
              </a:rPr>
              <a:t>- These three randomized controlled trials were submitted to the FDA to support their assessment of </a:t>
            </a:r>
            <a:r>
              <a:rPr lang="en-US" b="0" i="0" dirty="0" err="1">
                <a:solidFill>
                  <a:srgbClr val="001D35"/>
                </a:solidFill>
                <a:effectLst/>
                <a:latin typeface="Arial" panose="020B0604020202020204" pitchFamily="34" charset="0"/>
                <a:cs typeface="Arial" panose="020B0604020202020204" pitchFamily="34" charset="0"/>
              </a:rPr>
              <a:t>fezolinetant's</a:t>
            </a:r>
            <a:r>
              <a:rPr lang="en-US" b="0" i="0" dirty="0">
                <a:solidFill>
                  <a:srgbClr val="001D35"/>
                </a:solidFill>
                <a:effectLst/>
                <a:latin typeface="Arial" panose="020B0604020202020204" pitchFamily="34" charset="0"/>
                <a:cs typeface="Arial" panose="020B0604020202020204" pitchFamily="34" charset="0"/>
              </a:rPr>
              <a:t> safety and effectiveness. </a:t>
            </a:r>
          </a:p>
          <a:p>
            <a:pPr algn="l">
              <a:lnSpc>
                <a:spcPct val="120000"/>
              </a:lnSpc>
              <a:spcBef>
                <a:spcPts val="1200"/>
              </a:spcBef>
              <a:buClr>
                <a:srgbClr val="7A0000"/>
              </a:buClr>
              <a:buFont typeface="Arial" panose="020B0604020202020204" pitchFamily="34" charset="0"/>
              <a:buChar char="•"/>
            </a:pPr>
            <a:r>
              <a:rPr lang="en-US" b="1" i="0" dirty="0">
                <a:solidFill>
                  <a:srgbClr val="001D35"/>
                </a:solidFill>
                <a:effectLst/>
                <a:highlight>
                  <a:srgbClr val="FFFF00"/>
                </a:highlight>
                <a:latin typeface="Arial" panose="020B0604020202020204" pitchFamily="34" charset="0"/>
                <a:cs typeface="Arial" panose="020B0604020202020204" pitchFamily="34" charset="0"/>
              </a:rPr>
              <a:t>HIGHLIGHT 1</a:t>
            </a:r>
            <a:r>
              <a:rPr lang="en-US" b="0" i="0" dirty="0">
                <a:solidFill>
                  <a:srgbClr val="001D35"/>
                </a:solidFill>
                <a:effectLst/>
                <a:highlight>
                  <a:srgbClr val="FFFF00"/>
                </a:highlight>
                <a:latin typeface="Arial" panose="020B0604020202020204" pitchFamily="34" charset="0"/>
                <a:cs typeface="Arial" panose="020B0604020202020204" pitchFamily="34" charset="0"/>
              </a:rPr>
              <a:t> - This Phase 3 randomized placebo controlled clinical study will assess the efficacy and safety of </a:t>
            </a:r>
            <a:r>
              <a:rPr lang="en-US" b="0" i="0" dirty="0" err="1">
                <a:solidFill>
                  <a:srgbClr val="001D35"/>
                </a:solidFill>
                <a:effectLst/>
                <a:highlight>
                  <a:srgbClr val="FFFF00"/>
                </a:highlight>
                <a:latin typeface="Arial" panose="020B0604020202020204" pitchFamily="34" charset="0"/>
                <a:cs typeface="Arial" panose="020B0604020202020204" pitchFamily="34" charset="0"/>
              </a:rPr>
              <a:t>fezolinetant</a:t>
            </a:r>
            <a:r>
              <a:rPr lang="en-US" b="0" i="0" dirty="0">
                <a:solidFill>
                  <a:srgbClr val="001D35"/>
                </a:solidFill>
                <a:effectLst/>
                <a:highlight>
                  <a:srgbClr val="FFFF00"/>
                </a:highlight>
                <a:latin typeface="Arial" panose="020B0604020202020204" pitchFamily="34" charset="0"/>
                <a:cs typeface="Arial" panose="020B0604020202020204" pitchFamily="34" charset="0"/>
              </a:rPr>
              <a:t> for the treatment of VMS in hormone receptor-positive breast cancer</a:t>
            </a:r>
            <a:r>
              <a:rPr lang="en-US" dirty="0">
                <a:solidFill>
                  <a:srgbClr val="001D35"/>
                </a:solidFill>
                <a:highlight>
                  <a:srgbClr val="FFFF00"/>
                </a:highlight>
                <a:latin typeface="Arial" panose="020B0604020202020204" pitchFamily="34" charset="0"/>
                <a:cs typeface="Arial" panose="020B0604020202020204" pitchFamily="34" charset="0"/>
              </a:rPr>
              <a:t> pts</a:t>
            </a:r>
            <a:endParaRPr lang="en-US" b="0" i="0" dirty="0">
              <a:solidFill>
                <a:srgbClr val="001D35"/>
              </a:solidFill>
              <a:effectLst/>
              <a:highlight>
                <a:srgbClr val="FFFF00"/>
              </a:highlight>
              <a:latin typeface="Arial" panose="020B0604020202020204" pitchFamily="34" charset="0"/>
              <a:cs typeface="Arial" panose="020B0604020202020204" pitchFamily="34" charset="0"/>
            </a:endParaRPr>
          </a:p>
          <a:p>
            <a:pPr lvl="1">
              <a:lnSpc>
                <a:spcPct val="120000"/>
              </a:lnSpc>
              <a:spcBef>
                <a:spcPts val="1200"/>
              </a:spcBef>
              <a:buClr>
                <a:srgbClr val="7A0000"/>
              </a:buClr>
            </a:pPr>
            <a:r>
              <a:rPr lang="en-US" b="0" i="0" dirty="0">
                <a:solidFill>
                  <a:srgbClr val="001D35"/>
                </a:solidFill>
                <a:effectLst/>
                <a:highlight>
                  <a:srgbClr val="FFFF00"/>
                </a:highlight>
                <a:latin typeface="Arial" panose="020B0604020202020204" pitchFamily="34" charset="0"/>
                <a:cs typeface="Arial" panose="020B0604020202020204" pitchFamily="34" charset="0"/>
              </a:rPr>
              <a:t>540 pts and no sites in the US</a:t>
            </a:r>
          </a:p>
          <a:p>
            <a:pPr>
              <a:buClr>
                <a:srgbClr val="7A0000"/>
              </a:buClr>
            </a:pPr>
            <a:endParaRPr lang="en-US"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2998E17-B6E3-0BC6-B16C-016002BBB74B}"/>
              </a:ext>
            </a:extLst>
          </p:cNvPr>
          <p:cNvPicPr>
            <a:picLocks noChangeAspect="1"/>
          </p:cNvPicPr>
          <p:nvPr/>
        </p:nvPicPr>
        <p:blipFill>
          <a:blip r:embed="rId2"/>
          <a:stretch>
            <a:fillRect/>
          </a:stretch>
        </p:blipFill>
        <p:spPr>
          <a:xfrm>
            <a:off x="8305800" y="2514600"/>
            <a:ext cx="3676577" cy="2362200"/>
          </a:xfrm>
          <a:prstGeom prst="rect">
            <a:avLst/>
          </a:prstGeom>
          <a:noFill/>
        </p:spPr>
      </p:pic>
    </p:spTree>
    <p:extLst>
      <p:ext uri="{BB962C8B-B14F-4D97-AF65-F5344CB8AC3E}">
        <p14:creationId xmlns:p14="http://schemas.microsoft.com/office/powerpoint/2010/main" val="450958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B5FF4-906F-3CA2-4BE1-C2763B730D07}"/>
              </a:ext>
            </a:extLst>
          </p:cNvPr>
          <p:cNvSpPr>
            <a:spLocks noGrp="1"/>
          </p:cNvSpPr>
          <p:nvPr>
            <p:ph type="title"/>
          </p:nvPr>
        </p:nvSpPr>
        <p:spPr>
          <a:xfrm>
            <a:off x="381000" y="381001"/>
            <a:ext cx="10515600" cy="1371600"/>
          </a:xfrm>
        </p:spPr>
        <p:txBody>
          <a:bodyPr>
            <a:normAutofit/>
          </a:bodyPr>
          <a:lstStyle/>
          <a:p>
            <a:pPr marL="173736" indent="-173736">
              <a:lnSpc>
                <a:spcPct val="100000"/>
              </a:lnSpc>
              <a:spcBef>
                <a:spcPts val="1200"/>
              </a:spcBef>
            </a:pPr>
            <a:r>
              <a:rPr lang="en-US" sz="2400" b="1" i="0" dirty="0" err="1">
                <a:solidFill>
                  <a:srgbClr val="212121"/>
                </a:solidFill>
                <a:effectLst/>
              </a:rPr>
              <a:t>Fezolinetant</a:t>
            </a:r>
            <a:r>
              <a:rPr lang="en-US" sz="2400" b="1" i="0" dirty="0">
                <a:solidFill>
                  <a:srgbClr val="212121"/>
                </a:solidFill>
                <a:effectLst/>
              </a:rPr>
              <a:t> For Treatment Of Moderate-To-Severe Vasomotor Symptoms Associated With Menopause (SKYLIGHT 1): A Phase 3 Randomized Controlled Study</a:t>
            </a:r>
            <a:endParaRPr lang="en-US" sz="2400" dirty="0"/>
          </a:p>
        </p:txBody>
      </p:sp>
      <p:sp>
        <p:nvSpPr>
          <p:cNvPr id="3" name="Content Placeholder 2">
            <a:extLst>
              <a:ext uri="{FF2B5EF4-FFF2-40B4-BE49-F238E27FC236}">
                <a16:creationId xmlns:a16="http://schemas.microsoft.com/office/drawing/2014/main" id="{3EBC7234-70A8-7CBC-56DD-C84F58811F05}"/>
              </a:ext>
            </a:extLst>
          </p:cNvPr>
          <p:cNvSpPr>
            <a:spLocks noGrp="1"/>
          </p:cNvSpPr>
          <p:nvPr>
            <p:ph idx="1"/>
          </p:nvPr>
        </p:nvSpPr>
        <p:spPr>
          <a:xfrm>
            <a:off x="304800" y="1727202"/>
            <a:ext cx="11277600" cy="5130798"/>
          </a:xfrm>
        </p:spPr>
        <p:txBody>
          <a:bodyPr>
            <a:normAutofit/>
          </a:bodyPr>
          <a:lstStyle/>
          <a:p>
            <a:pPr algn="l">
              <a:lnSpc>
                <a:spcPct val="100000"/>
              </a:lnSpc>
              <a:spcBef>
                <a:spcPts val="1200"/>
              </a:spcBef>
            </a:pPr>
            <a:r>
              <a:rPr lang="en-US" sz="2000" dirty="0">
                <a:solidFill>
                  <a:srgbClr val="212121"/>
                </a:solidFill>
                <a:latin typeface="Arial" panose="020B0604020202020204" pitchFamily="34" charset="0"/>
                <a:cs typeface="Arial" panose="020B0604020202020204" pitchFamily="34" charset="0"/>
              </a:rPr>
              <a:t>R</a:t>
            </a:r>
            <a:r>
              <a:rPr lang="en-US" sz="2000" b="0" i="0" dirty="0">
                <a:solidFill>
                  <a:srgbClr val="212121"/>
                </a:solidFill>
                <a:effectLst/>
                <a:latin typeface="Arial" panose="020B0604020202020204" pitchFamily="34" charset="0"/>
                <a:cs typeface="Arial" panose="020B0604020202020204" pitchFamily="34" charset="0"/>
              </a:rPr>
              <a:t>andomized, double-blind, placebo-controlled, 12-wk, phase 3 trial with a 40-week active treatment extension. </a:t>
            </a:r>
          </a:p>
          <a:p>
            <a:pPr algn="l">
              <a:lnSpc>
                <a:spcPct val="100000"/>
              </a:lnSpc>
              <a:spcBef>
                <a:spcPts val="1200"/>
              </a:spcBef>
            </a:pPr>
            <a:r>
              <a:rPr lang="en-US" sz="2000" b="0" i="0" dirty="0">
                <a:solidFill>
                  <a:srgbClr val="212121"/>
                </a:solidFill>
                <a:effectLst/>
                <a:latin typeface="Arial" panose="020B0604020202020204" pitchFamily="34" charset="0"/>
                <a:cs typeface="Arial" panose="020B0604020202020204" pitchFamily="34" charset="0"/>
              </a:rPr>
              <a:t>Between 7/11/19 and 8/11/21, women aged 40-65 yrs with seven or more moderate-to-severe hot flashes per day were randomized (1:1:1) to placebo (n=175), </a:t>
            </a:r>
            <a:r>
              <a:rPr lang="en-US" sz="2000" b="0" i="0" dirty="0" err="1">
                <a:solidFill>
                  <a:srgbClr val="212121"/>
                </a:solidFill>
                <a:effectLst/>
                <a:latin typeface="Arial" panose="020B0604020202020204" pitchFamily="34" charset="0"/>
                <a:cs typeface="Arial" panose="020B0604020202020204" pitchFamily="34" charset="0"/>
              </a:rPr>
              <a:t>fezolinetant</a:t>
            </a:r>
            <a:r>
              <a:rPr lang="en-US" sz="2000" b="0" i="0" dirty="0">
                <a:solidFill>
                  <a:srgbClr val="212121"/>
                </a:solidFill>
                <a:effectLst/>
                <a:latin typeface="Arial" panose="020B0604020202020204" pitchFamily="34" charset="0"/>
                <a:cs typeface="Arial" panose="020B0604020202020204" pitchFamily="34" charset="0"/>
              </a:rPr>
              <a:t> 30 mg, (n=176) or </a:t>
            </a:r>
            <a:r>
              <a:rPr lang="en-US" sz="2000" b="0" i="0" dirty="0" err="1">
                <a:solidFill>
                  <a:srgbClr val="212121"/>
                </a:solidFill>
                <a:effectLst/>
                <a:latin typeface="Arial" panose="020B0604020202020204" pitchFamily="34" charset="0"/>
                <a:cs typeface="Arial" panose="020B0604020202020204" pitchFamily="34" charset="0"/>
              </a:rPr>
              <a:t>fezolinetant</a:t>
            </a:r>
            <a:r>
              <a:rPr lang="en-US" sz="2000" b="0" i="0" dirty="0">
                <a:solidFill>
                  <a:srgbClr val="212121"/>
                </a:solidFill>
                <a:effectLst/>
                <a:latin typeface="Arial" panose="020B0604020202020204" pitchFamily="34" charset="0"/>
                <a:cs typeface="Arial" panose="020B0604020202020204" pitchFamily="34" charset="0"/>
              </a:rPr>
              <a:t> 45 mg (n= 176</a:t>
            </a:r>
          </a:p>
          <a:p>
            <a:pPr algn="l">
              <a:lnSpc>
                <a:spcPct val="100000"/>
              </a:lnSpc>
              <a:spcBef>
                <a:spcPts val="1200"/>
              </a:spcBef>
            </a:pPr>
            <a:r>
              <a:rPr lang="en-US" sz="2000" b="0" i="0" dirty="0">
                <a:solidFill>
                  <a:srgbClr val="212121"/>
                </a:solidFill>
                <a:effectLst/>
                <a:latin typeface="Arial" panose="020B0604020202020204" pitchFamily="34" charset="0"/>
                <a:cs typeface="Arial" panose="020B0604020202020204" pitchFamily="34" charset="0"/>
              </a:rPr>
              <a:t>Compared with placebo, </a:t>
            </a:r>
            <a:r>
              <a:rPr lang="en-US" sz="2000" b="0" i="0" dirty="0" err="1">
                <a:solidFill>
                  <a:srgbClr val="212121"/>
                </a:solidFill>
                <a:effectLst/>
                <a:latin typeface="Arial" panose="020B0604020202020204" pitchFamily="34" charset="0"/>
                <a:cs typeface="Arial" panose="020B0604020202020204" pitchFamily="34" charset="0"/>
              </a:rPr>
              <a:t>fezolinetant</a:t>
            </a:r>
            <a:r>
              <a:rPr lang="en-US" sz="2000" b="0" i="0" dirty="0">
                <a:solidFill>
                  <a:srgbClr val="212121"/>
                </a:solidFill>
                <a:effectLst/>
                <a:latin typeface="Arial" panose="020B0604020202020204" pitchFamily="34" charset="0"/>
                <a:cs typeface="Arial" panose="020B0604020202020204" pitchFamily="34" charset="0"/>
              </a:rPr>
              <a:t> 30 mg and </a:t>
            </a:r>
            <a:r>
              <a:rPr lang="en-US" sz="2000" b="0" i="0" dirty="0" err="1">
                <a:solidFill>
                  <a:srgbClr val="212121"/>
                </a:solidFill>
                <a:effectLst/>
                <a:latin typeface="Arial" panose="020B0604020202020204" pitchFamily="34" charset="0"/>
                <a:cs typeface="Arial" panose="020B0604020202020204" pitchFamily="34" charset="0"/>
              </a:rPr>
              <a:t>fezolinetant</a:t>
            </a:r>
            <a:r>
              <a:rPr lang="en-US" sz="2000" b="0" i="0" dirty="0">
                <a:solidFill>
                  <a:srgbClr val="212121"/>
                </a:solidFill>
                <a:effectLst/>
                <a:latin typeface="Arial" panose="020B0604020202020204" pitchFamily="34" charset="0"/>
                <a:cs typeface="Arial" panose="020B0604020202020204" pitchFamily="34" charset="0"/>
              </a:rPr>
              <a:t> 45 mg significantly reduced the frequency </a:t>
            </a:r>
            <a:r>
              <a:rPr lang="en-US" sz="2000" dirty="0">
                <a:solidFill>
                  <a:srgbClr val="212121"/>
                </a:solidFill>
                <a:latin typeface="Arial" panose="020B0604020202020204" pitchFamily="34" charset="0"/>
                <a:cs typeface="Arial" panose="020B0604020202020204" pitchFamily="34" charset="0"/>
              </a:rPr>
              <a:t>AND</a:t>
            </a:r>
            <a:r>
              <a:rPr lang="en-US" sz="2000" b="0" i="0" dirty="0">
                <a:solidFill>
                  <a:srgbClr val="212121"/>
                </a:solidFill>
                <a:effectLst/>
                <a:latin typeface="Arial" panose="020B0604020202020204" pitchFamily="34" charset="0"/>
                <a:cs typeface="Arial" panose="020B0604020202020204" pitchFamily="34" charset="0"/>
              </a:rPr>
              <a:t> severity of vasomotor symptoms </a:t>
            </a:r>
            <a:r>
              <a:rPr lang="en-US" sz="2000" b="1" i="0" dirty="0">
                <a:solidFill>
                  <a:srgbClr val="7A0000"/>
                </a:solidFill>
                <a:effectLst/>
                <a:latin typeface="Arial" panose="020B0604020202020204" pitchFamily="34" charset="0"/>
                <a:cs typeface="Arial" panose="020B0604020202020204" pitchFamily="34" charset="0"/>
              </a:rPr>
              <a:t>at week 4 and week 12 </a:t>
            </a:r>
            <a:r>
              <a:rPr lang="en-US" sz="2000" b="1" i="0" dirty="0">
                <a:solidFill>
                  <a:srgbClr val="7A0000"/>
                </a:solidFill>
                <a:effectLst/>
                <a:latin typeface="Arial" panose="020B0604020202020204" pitchFamily="34" charset="0"/>
                <a:cs typeface="Arial" panose="020B0604020202020204" pitchFamily="34" charset="0"/>
                <a:sym typeface="Wingdings" pitchFamily="2" charset="2"/>
              </a:rPr>
              <a:t> </a:t>
            </a:r>
            <a:r>
              <a:rPr lang="en-US" sz="2000" b="0" i="0" dirty="0">
                <a:solidFill>
                  <a:srgbClr val="212121"/>
                </a:solidFill>
                <a:effectLst/>
                <a:latin typeface="Arial" panose="020B0604020202020204" pitchFamily="34" charset="0"/>
                <a:cs typeface="Arial" panose="020B0604020202020204" pitchFamily="34" charset="0"/>
              </a:rPr>
              <a:t>Improvements in frequency/severity of VMS were observed after 1 week and maintained over 52 weeks</a:t>
            </a:r>
          </a:p>
          <a:p>
            <a:pPr>
              <a:lnSpc>
                <a:spcPct val="100000"/>
              </a:lnSpc>
              <a:spcBef>
                <a:spcPts val="1200"/>
              </a:spcBef>
            </a:pPr>
            <a:r>
              <a:rPr lang="en-US" sz="2000" b="0" i="0" dirty="0">
                <a:solidFill>
                  <a:srgbClr val="212121"/>
                </a:solidFill>
                <a:effectLst/>
                <a:highlight>
                  <a:srgbClr val="FFFF00"/>
                </a:highlight>
                <a:latin typeface="Arial" panose="020B0604020202020204" pitchFamily="34" charset="0"/>
                <a:cs typeface="Arial" panose="020B0604020202020204" pitchFamily="34" charset="0"/>
              </a:rPr>
              <a:t>During the first 12 weeks, treatment-emergent AEs occurred in 37% of pts in the </a:t>
            </a:r>
            <a:r>
              <a:rPr lang="en-US" sz="2000" b="0" i="0" dirty="0" err="1">
                <a:solidFill>
                  <a:srgbClr val="212121"/>
                </a:solidFill>
                <a:effectLst/>
                <a:highlight>
                  <a:srgbClr val="FFFF00"/>
                </a:highlight>
                <a:latin typeface="Arial" panose="020B0604020202020204" pitchFamily="34" charset="0"/>
                <a:cs typeface="Arial" panose="020B0604020202020204" pitchFamily="34" charset="0"/>
              </a:rPr>
              <a:t>fezolinetant</a:t>
            </a:r>
            <a:r>
              <a:rPr lang="en-US" sz="2000" b="0" i="0" dirty="0">
                <a:solidFill>
                  <a:srgbClr val="212121"/>
                </a:solidFill>
                <a:effectLst/>
                <a:highlight>
                  <a:srgbClr val="FFFF00"/>
                </a:highlight>
                <a:latin typeface="Arial" panose="020B0604020202020204" pitchFamily="34" charset="0"/>
                <a:cs typeface="Arial" panose="020B0604020202020204" pitchFamily="34" charset="0"/>
              </a:rPr>
              <a:t> 30 mg group, 43%  in the </a:t>
            </a:r>
            <a:r>
              <a:rPr lang="en-US" sz="2000" b="0" i="0" dirty="0" err="1">
                <a:solidFill>
                  <a:srgbClr val="212121"/>
                </a:solidFill>
                <a:effectLst/>
                <a:highlight>
                  <a:srgbClr val="FFFF00"/>
                </a:highlight>
                <a:latin typeface="Arial" panose="020B0604020202020204" pitchFamily="34" charset="0"/>
                <a:cs typeface="Arial" panose="020B0604020202020204" pitchFamily="34" charset="0"/>
              </a:rPr>
              <a:t>fezolinetant</a:t>
            </a:r>
            <a:r>
              <a:rPr lang="en-US" sz="2000" b="0" i="0" dirty="0">
                <a:solidFill>
                  <a:srgbClr val="212121"/>
                </a:solidFill>
                <a:effectLst/>
                <a:highlight>
                  <a:srgbClr val="FFFF00"/>
                </a:highlight>
                <a:latin typeface="Arial" panose="020B0604020202020204" pitchFamily="34" charset="0"/>
                <a:cs typeface="Arial" panose="020B0604020202020204" pitchFamily="34" charset="0"/>
              </a:rPr>
              <a:t> 45 mg group, and 45% in the placebo group. </a:t>
            </a:r>
          </a:p>
          <a:p>
            <a:pPr algn="l">
              <a:lnSpc>
                <a:spcPct val="100000"/>
              </a:lnSpc>
              <a:spcBef>
                <a:spcPts val="1200"/>
              </a:spcBef>
            </a:pPr>
            <a:r>
              <a:rPr lang="en-US" sz="2000" b="0" i="0" dirty="0">
                <a:solidFill>
                  <a:srgbClr val="212121"/>
                </a:solidFill>
                <a:effectLst/>
                <a:highlight>
                  <a:srgbClr val="FFFF00"/>
                </a:highlight>
                <a:latin typeface="Arial" panose="020B0604020202020204" pitchFamily="34" charset="0"/>
                <a:cs typeface="Arial" panose="020B0604020202020204" pitchFamily="34" charset="0"/>
              </a:rPr>
              <a:t>Incidence of liver enzyme elevations was low (placebo n=1; </a:t>
            </a:r>
            <a:r>
              <a:rPr lang="en-US" sz="2000" b="0" i="0" dirty="0" err="1">
                <a:solidFill>
                  <a:srgbClr val="212121"/>
                </a:solidFill>
                <a:effectLst/>
                <a:highlight>
                  <a:srgbClr val="FFFF00"/>
                </a:highlight>
                <a:latin typeface="Arial" panose="020B0604020202020204" pitchFamily="34" charset="0"/>
                <a:cs typeface="Arial" panose="020B0604020202020204" pitchFamily="34" charset="0"/>
              </a:rPr>
              <a:t>fezolinetant</a:t>
            </a:r>
            <a:r>
              <a:rPr lang="en-US" sz="2000" b="0" i="0" dirty="0">
                <a:solidFill>
                  <a:srgbClr val="212121"/>
                </a:solidFill>
                <a:effectLst/>
                <a:highlight>
                  <a:srgbClr val="FFFF00"/>
                </a:highlight>
                <a:latin typeface="Arial" panose="020B0604020202020204" pitchFamily="34" charset="0"/>
                <a:cs typeface="Arial" panose="020B0604020202020204" pitchFamily="34" charset="0"/>
              </a:rPr>
              <a:t> 30 mg n=2; </a:t>
            </a:r>
            <a:r>
              <a:rPr lang="en-US" sz="2000" b="0" i="0" dirty="0" err="1">
                <a:solidFill>
                  <a:srgbClr val="212121"/>
                </a:solidFill>
                <a:effectLst/>
                <a:highlight>
                  <a:srgbClr val="FFFF00"/>
                </a:highlight>
                <a:latin typeface="Arial" panose="020B0604020202020204" pitchFamily="34" charset="0"/>
                <a:cs typeface="Arial" panose="020B0604020202020204" pitchFamily="34" charset="0"/>
              </a:rPr>
              <a:t>fezolinetant</a:t>
            </a:r>
            <a:r>
              <a:rPr lang="en-US" sz="2000" b="0" i="0" dirty="0">
                <a:solidFill>
                  <a:srgbClr val="212121"/>
                </a:solidFill>
                <a:effectLst/>
                <a:highlight>
                  <a:srgbClr val="FFFF00"/>
                </a:highlight>
                <a:latin typeface="Arial" panose="020B0604020202020204" pitchFamily="34" charset="0"/>
                <a:cs typeface="Arial" panose="020B0604020202020204" pitchFamily="34" charset="0"/>
              </a:rPr>
              <a:t> 45 mg n=0)</a:t>
            </a:r>
            <a:endParaRPr lang="en-US" sz="2000" dirty="0">
              <a:highlight>
                <a:srgbClr val="FFFF00"/>
              </a:highligh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8CEE40E-B099-53D1-6303-6E29DCCD94F1}"/>
              </a:ext>
            </a:extLst>
          </p:cNvPr>
          <p:cNvSpPr txBox="1"/>
          <p:nvPr/>
        </p:nvSpPr>
        <p:spPr>
          <a:xfrm>
            <a:off x="8077200" y="6338499"/>
            <a:ext cx="3048000" cy="276999"/>
          </a:xfrm>
          <a:prstGeom prst="rect">
            <a:avLst/>
          </a:prstGeom>
          <a:noFill/>
        </p:spPr>
        <p:txBody>
          <a:bodyPr wrap="square" rtlCol="0">
            <a:spAutoFit/>
          </a:bodyPr>
          <a:lstStyle/>
          <a:p>
            <a:r>
              <a:rPr lang="en-US" sz="1200" b="1" i="0" cap="small" dirty="0" err="1">
                <a:solidFill>
                  <a:srgbClr val="5B616B"/>
                </a:solidFill>
                <a:effectLst/>
                <a:latin typeface="Arial" panose="020B0604020202020204" pitchFamily="34" charset="0"/>
                <a:cs typeface="Arial" panose="020B0604020202020204" pitchFamily="34" charset="0"/>
              </a:rPr>
              <a:t>lederman</a:t>
            </a:r>
            <a:r>
              <a:rPr lang="en-US" sz="1200" b="1" i="0" cap="small" dirty="0">
                <a:solidFill>
                  <a:srgbClr val="5B616B"/>
                </a:solidFill>
                <a:effectLst/>
                <a:latin typeface="Arial" panose="020B0604020202020204" pitchFamily="34" charset="0"/>
                <a:cs typeface="Arial" panose="020B0604020202020204" pitchFamily="34" charset="0"/>
              </a:rPr>
              <a:t> et al. l</a:t>
            </a:r>
            <a:r>
              <a:rPr lang="en-US" sz="1200" b="1" cap="small" dirty="0">
                <a:solidFill>
                  <a:srgbClr val="5B616B"/>
                </a:solidFill>
                <a:latin typeface="Arial" panose="020B0604020202020204" pitchFamily="34" charset="0"/>
                <a:cs typeface="Arial" panose="020B0604020202020204" pitchFamily="34" charset="0"/>
              </a:rPr>
              <a:t>ancet </a:t>
            </a:r>
            <a:r>
              <a:rPr lang="en-US" sz="1200" b="1" i="0" dirty="0">
                <a:solidFill>
                  <a:srgbClr val="5B616B"/>
                </a:solidFill>
                <a:effectLst/>
                <a:latin typeface="Arial" panose="020B0604020202020204" pitchFamily="34" charset="0"/>
                <a:cs typeface="Arial" panose="020B0604020202020204" pitchFamily="34" charset="0"/>
              </a:rPr>
              <a:t>2023 </a:t>
            </a:r>
            <a:r>
              <a:rPr lang="en-US" sz="1200" b="1" i="0" dirty="0" err="1">
                <a:solidFill>
                  <a:srgbClr val="5B616B"/>
                </a:solidFill>
                <a:effectLst/>
                <a:latin typeface="Arial" panose="020B0604020202020204" pitchFamily="34" charset="0"/>
                <a:cs typeface="Arial" panose="020B0604020202020204" pitchFamily="34" charset="0"/>
              </a:rPr>
              <a:t>apr</a:t>
            </a:r>
            <a:r>
              <a:rPr lang="en-US" sz="1200" b="1" i="0" dirty="0">
                <a:solidFill>
                  <a:srgbClr val="5B616B"/>
                </a:solidFill>
                <a:effectLst/>
                <a:latin typeface="Arial" panose="020B0604020202020204" pitchFamily="34" charset="0"/>
                <a:cs typeface="Arial" panose="020B0604020202020204" pitchFamily="34" charset="0"/>
              </a:rPr>
              <a:t> 1;401</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245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6E2E8-372E-FBA6-CE04-451F64FD9F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791BA3-EE85-B793-617C-796CC8EC4A82}"/>
              </a:ext>
            </a:extLst>
          </p:cNvPr>
          <p:cNvSpPr>
            <a:spLocks noGrp="1"/>
          </p:cNvSpPr>
          <p:nvPr>
            <p:ph type="title"/>
          </p:nvPr>
        </p:nvSpPr>
        <p:spPr>
          <a:xfrm>
            <a:off x="685800" y="350192"/>
            <a:ext cx="10515600" cy="1250008"/>
          </a:xfrm>
        </p:spPr>
        <p:txBody>
          <a:bodyPr>
            <a:normAutofit fontScale="90000"/>
          </a:bodyPr>
          <a:lstStyle/>
          <a:p>
            <a:pPr>
              <a:lnSpc>
                <a:spcPct val="100000"/>
              </a:lnSpc>
              <a:spcBef>
                <a:spcPts val="1200"/>
              </a:spcBef>
            </a:pPr>
            <a:r>
              <a:rPr lang="en-US" b="1" i="0" dirty="0">
                <a:solidFill>
                  <a:srgbClr val="212121"/>
                </a:solidFill>
                <a:effectLst/>
              </a:rPr>
              <a:t>Efficacy And Safety Of </a:t>
            </a:r>
            <a:r>
              <a:rPr lang="en-US" b="1" i="0" dirty="0" err="1">
                <a:solidFill>
                  <a:srgbClr val="212121"/>
                </a:solidFill>
                <a:effectLst/>
              </a:rPr>
              <a:t>Fezolinetant</a:t>
            </a:r>
            <a:r>
              <a:rPr lang="en-US" b="1" i="0" dirty="0">
                <a:solidFill>
                  <a:srgbClr val="212121"/>
                </a:solidFill>
                <a:effectLst/>
              </a:rPr>
              <a:t> For Moderate To Severe Vasomotor Symptoms Associated With Menopause Among Women In East Asia:</a:t>
            </a:r>
            <a:br>
              <a:rPr lang="en-US" b="1" i="0" dirty="0">
                <a:solidFill>
                  <a:srgbClr val="212121"/>
                </a:solidFill>
                <a:effectLst/>
              </a:rPr>
            </a:br>
            <a:r>
              <a:rPr lang="en-US" b="1" i="0" dirty="0">
                <a:solidFill>
                  <a:srgbClr val="212121"/>
                </a:solidFill>
                <a:effectLst/>
              </a:rPr>
              <a:t>A Phase 3 Randomized Study (MOONLIGHT I)</a:t>
            </a:r>
            <a:endParaRPr lang="en-US" dirty="0"/>
          </a:p>
        </p:txBody>
      </p:sp>
      <p:sp>
        <p:nvSpPr>
          <p:cNvPr id="3" name="Content Placeholder 2">
            <a:extLst>
              <a:ext uri="{FF2B5EF4-FFF2-40B4-BE49-F238E27FC236}">
                <a16:creationId xmlns:a16="http://schemas.microsoft.com/office/drawing/2014/main" id="{21C5AED8-7B7F-78BC-DAA8-3AAFB7A4F7E2}"/>
              </a:ext>
            </a:extLst>
          </p:cNvPr>
          <p:cNvSpPr>
            <a:spLocks noGrp="1"/>
          </p:cNvSpPr>
          <p:nvPr>
            <p:ph idx="1"/>
          </p:nvPr>
        </p:nvSpPr>
        <p:spPr>
          <a:xfrm>
            <a:off x="381000" y="1600200"/>
            <a:ext cx="10972800" cy="4749798"/>
          </a:xfrm>
        </p:spPr>
        <p:txBody>
          <a:bodyPr>
            <a:normAutofit/>
          </a:bodyPr>
          <a:lstStyle/>
          <a:p>
            <a:pPr algn="l">
              <a:lnSpc>
                <a:spcPct val="100000"/>
              </a:lnSpc>
              <a:spcBef>
                <a:spcPts val="1200"/>
              </a:spcBef>
            </a:pPr>
            <a:r>
              <a:rPr lang="en-US" sz="2000" dirty="0">
                <a:solidFill>
                  <a:srgbClr val="212121"/>
                </a:solidFill>
                <a:latin typeface="Arial" panose="020B0604020202020204" pitchFamily="34" charset="0"/>
                <a:cs typeface="Arial" panose="020B0604020202020204" pitchFamily="34" charset="0"/>
              </a:rPr>
              <a:t>P</a:t>
            </a:r>
            <a:r>
              <a:rPr lang="en-US" sz="2000" b="0" i="0" dirty="0">
                <a:solidFill>
                  <a:srgbClr val="212121"/>
                </a:solidFill>
                <a:effectLst/>
                <a:latin typeface="Arial" panose="020B0604020202020204" pitchFamily="34" charset="0"/>
                <a:cs typeface="Arial" panose="020B0604020202020204" pitchFamily="34" charset="0"/>
              </a:rPr>
              <a:t>hase 3, randomized, double-blind study; postmenopausal women with moderate to severe VMS (min avg frequency in the 10 days before randomization, ≥7/day or 50/week) received </a:t>
            </a:r>
            <a:r>
              <a:rPr lang="en-US" sz="2000" b="0" i="0" dirty="0" err="1">
                <a:solidFill>
                  <a:srgbClr val="212121"/>
                </a:solidFill>
                <a:effectLst/>
                <a:latin typeface="Arial" panose="020B0604020202020204" pitchFamily="34" charset="0"/>
                <a:cs typeface="Arial" panose="020B0604020202020204" pitchFamily="34" charset="0"/>
              </a:rPr>
              <a:t>fezolinetant</a:t>
            </a:r>
            <a:r>
              <a:rPr lang="en-US" sz="2000" b="0" i="0" dirty="0">
                <a:solidFill>
                  <a:srgbClr val="212121"/>
                </a:solidFill>
                <a:effectLst/>
                <a:latin typeface="Arial" panose="020B0604020202020204" pitchFamily="34" charset="0"/>
                <a:cs typeface="Arial" panose="020B0604020202020204" pitchFamily="34" charset="0"/>
              </a:rPr>
              <a:t> 30 mg/day or placebo (weeks 1-12), followed by an open-label extension phase with </a:t>
            </a:r>
            <a:r>
              <a:rPr lang="en-US" sz="2000" b="0" i="0" dirty="0" err="1">
                <a:solidFill>
                  <a:srgbClr val="212121"/>
                </a:solidFill>
                <a:effectLst/>
                <a:latin typeface="Arial" panose="020B0604020202020204" pitchFamily="34" charset="0"/>
                <a:cs typeface="Arial" panose="020B0604020202020204" pitchFamily="34" charset="0"/>
              </a:rPr>
              <a:t>fezolinetant</a:t>
            </a:r>
            <a:r>
              <a:rPr lang="en-US" sz="2000" b="0" i="0" dirty="0">
                <a:solidFill>
                  <a:srgbClr val="212121"/>
                </a:solidFill>
                <a:effectLst/>
                <a:latin typeface="Arial" panose="020B0604020202020204" pitchFamily="34" charset="0"/>
                <a:cs typeface="Arial" panose="020B0604020202020204" pitchFamily="34" charset="0"/>
              </a:rPr>
              <a:t> 30 mg/day (weeks 13-24)</a:t>
            </a:r>
          </a:p>
          <a:p>
            <a:pPr algn="l">
              <a:lnSpc>
                <a:spcPct val="100000"/>
              </a:lnSpc>
              <a:spcBef>
                <a:spcPts val="1200"/>
              </a:spcBef>
            </a:pPr>
            <a:r>
              <a:rPr lang="en-US" sz="2000" b="0" i="0" dirty="0">
                <a:solidFill>
                  <a:srgbClr val="212121"/>
                </a:solidFill>
                <a:effectLst/>
                <a:latin typeface="Arial" panose="020B0604020202020204" pitchFamily="34" charset="0"/>
                <a:cs typeface="Arial" panose="020B0604020202020204" pitchFamily="34" charset="0"/>
              </a:rPr>
              <a:t>Among 301 pts, the difference in the least squares mean change (95% CI) from baseline in the daily frequency of moderate to severe VMS vs placebo </a:t>
            </a:r>
            <a:r>
              <a:rPr lang="en-US" sz="2000" b="1" i="0" dirty="0">
                <a:solidFill>
                  <a:srgbClr val="7A0000"/>
                </a:solidFill>
                <a:effectLst/>
                <a:latin typeface="Arial" panose="020B0604020202020204" pitchFamily="34" charset="0"/>
                <a:cs typeface="Arial" panose="020B0604020202020204" pitchFamily="34" charset="0"/>
              </a:rPr>
              <a:t>was -0.65 (-1.41 to 0.12) at </a:t>
            </a:r>
            <a:r>
              <a:rPr lang="en-US" sz="2000" b="1" dirty="0">
                <a:solidFill>
                  <a:srgbClr val="7A0000"/>
                </a:solidFill>
                <a:latin typeface="Arial" panose="020B0604020202020204" pitchFamily="34" charset="0"/>
                <a:cs typeface="Arial" panose="020B0604020202020204" pitchFamily="34" charset="0"/>
              </a:rPr>
              <a:t>wee</a:t>
            </a:r>
            <a:r>
              <a:rPr lang="en-US" sz="2000" b="1" i="0" dirty="0">
                <a:solidFill>
                  <a:srgbClr val="7A0000"/>
                </a:solidFill>
                <a:effectLst/>
                <a:latin typeface="Arial" panose="020B0604020202020204" pitchFamily="34" charset="0"/>
                <a:cs typeface="Arial" panose="020B0604020202020204" pitchFamily="34" charset="0"/>
              </a:rPr>
              <a:t>k 4 and -0.55 (-1.35 to 0.26) at week 12</a:t>
            </a:r>
          </a:p>
          <a:p>
            <a:pPr algn="l">
              <a:lnSpc>
                <a:spcPct val="100000"/>
              </a:lnSpc>
              <a:spcBef>
                <a:spcPts val="1200"/>
              </a:spcBef>
            </a:pPr>
            <a:r>
              <a:rPr lang="en-US" sz="2000" b="0" i="0" dirty="0">
                <a:solidFill>
                  <a:srgbClr val="212121"/>
                </a:solidFill>
                <a:effectLst/>
                <a:latin typeface="Arial" panose="020B0604020202020204" pitchFamily="34" charset="0"/>
                <a:cs typeface="Arial" panose="020B0604020202020204" pitchFamily="34" charset="0"/>
              </a:rPr>
              <a:t>Differences in the least squares mean change from baseline in the VMS severity score vs placebo were </a:t>
            </a:r>
            <a:r>
              <a:rPr lang="en-US" sz="2000" b="1" i="0" dirty="0">
                <a:solidFill>
                  <a:srgbClr val="7A0000"/>
                </a:solidFill>
                <a:effectLst/>
                <a:latin typeface="Arial" panose="020B0604020202020204" pitchFamily="34" charset="0"/>
                <a:cs typeface="Arial" panose="020B0604020202020204" pitchFamily="34" charset="0"/>
              </a:rPr>
              <a:t>-0.06 (-0.14 to 0.03) and -0.13 (-0.27 to 0.01) at weeks 4 and 12</a:t>
            </a:r>
            <a:r>
              <a:rPr lang="en-US" sz="2000" b="0" i="0" dirty="0">
                <a:solidFill>
                  <a:srgbClr val="212121"/>
                </a:solidFill>
                <a:effectLst/>
                <a:latin typeface="Arial" panose="020B0604020202020204" pitchFamily="34" charset="0"/>
                <a:cs typeface="Arial" panose="020B0604020202020204" pitchFamily="34" charset="0"/>
              </a:rPr>
              <a:t>, respectively.</a:t>
            </a:r>
          </a:p>
          <a:p>
            <a:pPr algn="l">
              <a:lnSpc>
                <a:spcPct val="100000"/>
              </a:lnSpc>
              <a:spcBef>
                <a:spcPts val="1200"/>
              </a:spcBef>
            </a:pPr>
            <a:r>
              <a:rPr lang="en-US" sz="2000" b="0" i="0" dirty="0">
                <a:solidFill>
                  <a:srgbClr val="212121"/>
                </a:solidFill>
                <a:effectLst/>
                <a:latin typeface="Arial" panose="020B0604020202020204" pitchFamily="34" charset="0"/>
                <a:cs typeface="Arial" panose="020B0604020202020204" pitchFamily="34" charset="0"/>
              </a:rPr>
              <a:t>Serious adverse events occurred in 0.7% of participants receiving </a:t>
            </a:r>
            <a:r>
              <a:rPr lang="en-US" sz="2000" b="0" i="0" dirty="0" err="1">
                <a:solidFill>
                  <a:srgbClr val="212121"/>
                </a:solidFill>
                <a:effectLst/>
                <a:latin typeface="Arial" panose="020B0604020202020204" pitchFamily="34" charset="0"/>
                <a:cs typeface="Arial" panose="020B0604020202020204" pitchFamily="34" charset="0"/>
              </a:rPr>
              <a:t>fezolinetant</a:t>
            </a:r>
            <a:r>
              <a:rPr lang="en-US" sz="2000" b="0" i="0" dirty="0">
                <a:solidFill>
                  <a:srgbClr val="212121"/>
                </a:solidFill>
                <a:effectLst/>
                <a:latin typeface="Arial" panose="020B0604020202020204" pitchFamily="34" charset="0"/>
                <a:cs typeface="Arial" panose="020B0604020202020204" pitchFamily="34" charset="0"/>
              </a:rPr>
              <a:t> in weeks 1 to 12, compared with 1.3% of those receiving placebo</a:t>
            </a:r>
          </a:p>
          <a:p>
            <a:pPr algn="l">
              <a:lnSpc>
                <a:spcPct val="100000"/>
              </a:lnSpc>
              <a:spcBef>
                <a:spcPts val="1200"/>
              </a:spcBef>
            </a:pPr>
            <a:r>
              <a:rPr lang="en-US" sz="2000" b="0" i="0" dirty="0" err="1">
                <a:solidFill>
                  <a:srgbClr val="212121"/>
                </a:solidFill>
                <a:effectLst/>
                <a:highlight>
                  <a:srgbClr val="FFFF00"/>
                </a:highlight>
                <a:latin typeface="Arial" panose="020B0604020202020204" pitchFamily="34" charset="0"/>
                <a:cs typeface="Arial" panose="020B0604020202020204" pitchFamily="34" charset="0"/>
              </a:rPr>
              <a:t>Fezolinetant</a:t>
            </a:r>
            <a:r>
              <a:rPr lang="en-US" sz="2000" b="0" i="0" dirty="0">
                <a:solidFill>
                  <a:srgbClr val="212121"/>
                </a:solidFill>
                <a:effectLst/>
                <a:highlight>
                  <a:srgbClr val="FFFF00"/>
                </a:highlight>
                <a:latin typeface="Arial" panose="020B0604020202020204" pitchFamily="34" charset="0"/>
                <a:cs typeface="Arial" panose="020B0604020202020204" pitchFamily="34" charset="0"/>
              </a:rPr>
              <a:t> was generally safe but did not reduce the frequency or severity of VMS versus placebo in postmenopausal women in this study</a:t>
            </a:r>
            <a:endParaRPr lang="en-US" sz="2000" dirty="0">
              <a:highlight>
                <a:srgbClr val="FFFF00"/>
              </a:highligh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97E6783-E8C0-3EE3-769E-37B541E7745E}"/>
              </a:ext>
            </a:extLst>
          </p:cNvPr>
          <p:cNvSpPr txBox="1"/>
          <p:nvPr/>
        </p:nvSpPr>
        <p:spPr>
          <a:xfrm>
            <a:off x="228600" y="6346195"/>
            <a:ext cx="4568879"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Ruan et al. J Int Med Res. 2024 May;52(5):3000605241247684. </a:t>
            </a:r>
          </a:p>
        </p:txBody>
      </p:sp>
    </p:spTree>
    <p:extLst>
      <p:ext uri="{BB962C8B-B14F-4D97-AF65-F5344CB8AC3E}">
        <p14:creationId xmlns:p14="http://schemas.microsoft.com/office/powerpoint/2010/main" val="12597424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3_Default Design">
  <a:themeElements>
    <a:clrScheme name="3_Default Design 15">
      <a:dk1>
        <a:srgbClr val="000000"/>
      </a:dk1>
      <a:lt1>
        <a:srgbClr val="FFFFFF"/>
      </a:lt1>
      <a:dk2>
        <a:srgbClr val="005792"/>
      </a:dk2>
      <a:lt2>
        <a:srgbClr val="808080"/>
      </a:lt2>
      <a:accent1>
        <a:srgbClr val="CC0000"/>
      </a:accent1>
      <a:accent2>
        <a:srgbClr val="FF9900"/>
      </a:accent2>
      <a:accent3>
        <a:srgbClr val="FFFFFF"/>
      </a:accent3>
      <a:accent4>
        <a:srgbClr val="000000"/>
      </a:accent4>
      <a:accent5>
        <a:srgbClr val="E2AAAA"/>
      </a:accent5>
      <a:accent6>
        <a:srgbClr val="E78A00"/>
      </a:accent6>
      <a:hlink>
        <a:srgbClr val="009999"/>
      </a:hlink>
      <a:folHlink>
        <a:srgbClr val="C0C0C0"/>
      </a:folHlink>
    </a:clrScheme>
    <a:fontScheme name="3_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lg"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lg"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005792"/>
        </a:dk2>
        <a:lt2>
          <a:srgbClr val="808080"/>
        </a:lt2>
        <a:accent1>
          <a:srgbClr val="FF9900"/>
        </a:accent1>
        <a:accent2>
          <a:srgbClr val="CC0000"/>
        </a:accent2>
        <a:accent3>
          <a:srgbClr val="FFFFFF"/>
        </a:accent3>
        <a:accent4>
          <a:srgbClr val="000000"/>
        </a:accent4>
        <a:accent5>
          <a:srgbClr val="FFCAAA"/>
        </a:accent5>
        <a:accent6>
          <a:srgbClr val="B90000"/>
        </a:accent6>
        <a:hlink>
          <a:srgbClr val="009999"/>
        </a:hlink>
        <a:folHlink>
          <a:srgbClr val="C5E8FF"/>
        </a:folHlink>
      </a:clrScheme>
      <a:clrMap bg1="lt1" tx1="dk1" bg2="lt2" tx2="dk2" accent1="accent1" accent2="accent2" accent3="accent3" accent4="accent4" accent5="accent5" accent6="accent6" hlink="hlink" folHlink="folHlink"/>
    </a:extraClrScheme>
    <a:extraClrScheme>
      <a:clrScheme name="3_Default Design 14">
        <a:dk1>
          <a:srgbClr val="000000"/>
        </a:dk1>
        <a:lt1>
          <a:srgbClr val="FFFFFF"/>
        </a:lt1>
        <a:dk2>
          <a:srgbClr val="005792"/>
        </a:dk2>
        <a:lt2>
          <a:srgbClr val="808080"/>
        </a:lt2>
        <a:accent1>
          <a:srgbClr val="FF9900"/>
        </a:accent1>
        <a:accent2>
          <a:srgbClr val="CC0000"/>
        </a:accent2>
        <a:accent3>
          <a:srgbClr val="FFFFFF"/>
        </a:accent3>
        <a:accent4>
          <a:srgbClr val="000000"/>
        </a:accent4>
        <a:accent5>
          <a:srgbClr val="FFCAAA"/>
        </a:accent5>
        <a:accent6>
          <a:srgbClr val="B90000"/>
        </a:accent6>
        <a:hlink>
          <a:srgbClr val="009999"/>
        </a:hlink>
        <a:folHlink>
          <a:srgbClr val="C0C0C0"/>
        </a:folHlink>
      </a:clrScheme>
      <a:clrMap bg1="lt1" tx1="dk1" bg2="lt2" tx2="dk2" accent1="accent1" accent2="accent2" accent3="accent3" accent4="accent4" accent5="accent5" accent6="accent6" hlink="hlink" folHlink="folHlink"/>
    </a:extraClrScheme>
    <a:extraClrScheme>
      <a:clrScheme name="3_Default Design 15">
        <a:dk1>
          <a:srgbClr val="000000"/>
        </a:dk1>
        <a:lt1>
          <a:srgbClr val="FFFFFF"/>
        </a:lt1>
        <a:dk2>
          <a:srgbClr val="005792"/>
        </a:dk2>
        <a:lt2>
          <a:srgbClr val="808080"/>
        </a:lt2>
        <a:accent1>
          <a:srgbClr val="CC0000"/>
        </a:accent1>
        <a:accent2>
          <a:srgbClr val="FF9900"/>
        </a:accent2>
        <a:accent3>
          <a:srgbClr val="FFFFFF"/>
        </a:accent3>
        <a:accent4>
          <a:srgbClr val="000000"/>
        </a:accent4>
        <a:accent5>
          <a:srgbClr val="E2AAAA"/>
        </a:accent5>
        <a:accent6>
          <a:srgbClr val="E78A00"/>
        </a:accent6>
        <a:hlink>
          <a:srgbClr val="009999"/>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013 OSUWMC Template">
  <a:themeElements>
    <a:clrScheme name="OSUWMC Sept 2013">
      <a:dk1>
        <a:srgbClr val="000000"/>
      </a:dk1>
      <a:lt1>
        <a:srgbClr val="FFFFFF"/>
      </a:lt1>
      <a:dk2>
        <a:srgbClr val="666666"/>
      </a:dk2>
      <a:lt2>
        <a:srgbClr val="F2F2F2"/>
      </a:lt2>
      <a:accent1>
        <a:srgbClr val="BB0000"/>
      </a:accent1>
      <a:accent2>
        <a:srgbClr val="D25F15"/>
      </a:accent2>
      <a:accent3>
        <a:srgbClr val="7DA1C4"/>
      </a:accent3>
      <a:accent4>
        <a:srgbClr val="880063"/>
      </a:accent4>
      <a:accent5>
        <a:srgbClr val="999500"/>
      </a:accent5>
      <a:accent6>
        <a:srgbClr val="65513C"/>
      </a:accent6>
      <a:hlink>
        <a:srgbClr val="4B79A5"/>
      </a:hlink>
      <a:folHlink>
        <a:srgbClr val="A3A3A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2013 OSUWMC Template">
  <a:themeElements>
    <a:clrScheme name="OSUWMC Sept 2013">
      <a:dk1>
        <a:srgbClr val="000000"/>
      </a:dk1>
      <a:lt1>
        <a:srgbClr val="FFFFFF"/>
      </a:lt1>
      <a:dk2>
        <a:srgbClr val="666666"/>
      </a:dk2>
      <a:lt2>
        <a:srgbClr val="F2F2F2"/>
      </a:lt2>
      <a:accent1>
        <a:srgbClr val="BB0000"/>
      </a:accent1>
      <a:accent2>
        <a:srgbClr val="D25F15"/>
      </a:accent2>
      <a:accent3>
        <a:srgbClr val="7DA1C4"/>
      </a:accent3>
      <a:accent4>
        <a:srgbClr val="880063"/>
      </a:accent4>
      <a:accent5>
        <a:srgbClr val="999500"/>
      </a:accent5>
      <a:accent6>
        <a:srgbClr val="65513C"/>
      </a:accent6>
      <a:hlink>
        <a:srgbClr val="4B79A5"/>
      </a:hlink>
      <a:folHlink>
        <a:srgbClr val="A3A3A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oboSlideLibraryMaster0206">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boSlideLibraryMaster0708" id="{DD3C033B-F9DA-4449-A10A-41414DC3F02E}" vid="{6F88A1AF-7BB8-9444-B68F-5E584693898D}"/>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9E166F0CC97B47B53690FEF2A49C61" ma:contentTypeVersion="17" ma:contentTypeDescription="Create a new document." ma:contentTypeScope="" ma:versionID="62bcf0d535e8160328420235242ad947">
  <xsd:schema xmlns:xsd="http://www.w3.org/2001/XMLSchema" xmlns:xs="http://www.w3.org/2001/XMLSchema" xmlns:p="http://schemas.microsoft.com/office/2006/metadata/properties" xmlns:ns2="45e9ec89-519e-4911-95c9-484d5e7a405c" xmlns:ns3="810f3a55-5827-4867-b053-f8bf38e98e1a" targetNamespace="http://schemas.microsoft.com/office/2006/metadata/properties" ma:root="true" ma:fieldsID="e2631bbb7d3fab08e0f44285d288a533" ns2:_="" ns3:_="">
    <xsd:import namespace="45e9ec89-519e-4911-95c9-484d5e7a405c"/>
    <xsd:import namespace="810f3a55-5827-4867-b053-f8bf38e98e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e9ec89-519e-4911-95c9-484d5e7a40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daa770b-274f-4e4a-afff-5f5d15b22ac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0f3a55-5827-4867-b053-f8bf38e98e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d9185a4-0929-4e2e-b0c0-6e8acd2f8ff4}" ma:internalName="TaxCatchAll" ma:showField="CatchAllData" ma:web="810f3a55-5827-4867-b053-f8bf38e98e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10f3a55-5827-4867-b053-f8bf38e98e1a" xsi:nil="true"/>
    <lcf76f155ced4ddcb4097134ff3c332f xmlns="45e9ec89-519e-4911-95c9-484d5e7a405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C68B53-BEAA-4702-9E5D-938577896A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e9ec89-519e-4911-95c9-484d5e7a405c"/>
    <ds:schemaRef ds:uri="810f3a55-5827-4867-b053-f8bf38e98e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384407-2850-4828-A235-2B7A15EAF6C5}">
  <ds:schemaRefs>
    <ds:schemaRef ds:uri="http://schemas.microsoft.com/office/2006/metadata/properties"/>
    <ds:schemaRef ds:uri="http://schemas.microsoft.com/office/infopath/2007/PartnerControls"/>
    <ds:schemaRef ds:uri="810f3a55-5827-4867-b053-f8bf38e98e1a"/>
    <ds:schemaRef ds:uri="45e9ec89-519e-4911-95c9-484d5e7a405c"/>
  </ds:schemaRefs>
</ds:datastoreItem>
</file>

<file path=customXml/itemProps3.xml><?xml version="1.0" encoding="utf-8"?>
<ds:datastoreItem xmlns:ds="http://schemas.openxmlformats.org/officeDocument/2006/customXml" ds:itemID="{32C0A52A-58C1-4EC3-914F-1122FE59F865}">
  <ds:schemaRefs>
    <ds:schemaRef ds:uri="http://schemas.microsoft.com/sharepoint/v3/contenttype/forms"/>
  </ds:schemaRefs>
</ds:datastoreItem>
</file>

<file path=docMetadata/LabelInfo.xml><?xml version="1.0" encoding="utf-8"?>
<clbl:labelList xmlns:clbl="http://schemas.microsoft.com/office/2020/mipLabelMetadata">
  <clbl:label id="{a25fff9c-3f63-4fb2-9a8a-d9bdd0321f9a}" enabled="0" method="" siteId="{a25fff9c-3f63-4fb2-9a8a-d9bdd0321f9a}" removed="1"/>
</clbl:labelList>
</file>

<file path=docProps/app.xml><?xml version="1.0" encoding="utf-8"?>
<Properties xmlns="http://schemas.openxmlformats.org/officeDocument/2006/extended-properties" xmlns:vt="http://schemas.openxmlformats.org/officeDocument/2006/docPropsVTypes">
  <Template>C:\Program Files\Microsoft Office\Templates\Mayo PPT Templates\darkblueclouds.pot</Template>
  <TotalTime>16626</TotalTime>
  <Words>5341</Words>
  <Application>Microsoft Office PowerPoint</Application>
  <PresentationFormat>Widescreen</PresentationFormat>
  <Paragraphs>313</Paragraphs>
  <Slides>44</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44</vt:i4>
      </vt:variant>
    </vt:vector>
  </HeadingPairs>
  <TitlesOfParts>
    <vt:vector size="54" baseType="lpstr">
      <vt:lpstr>Arial</vt:lpstr>
      <vt:lpstr>Calibri</vt:lpstr>
      <vt:lpstr>Garamond</vt:lpstr>
      <vt:lpstr>Symbol</vt:lpstr>
      <vt:lpstr>Times New Roman</vt:lpstr>
      <vt:lpstr>Wingdings</vt:lpstr>
      <vt:lpstr>3_Default Design</vt:lpstr>
      <vt:lpstr>2013 OSUWMC Template</vt:lpstr>
      <vt:lpstr>1_2013 OSUWMC Template</vt:lpstr>
      <vt:lpstr>SoboSlideLibraryMaster0206</vt:lpstr>
      <vt:lpstr>PowerPoint Presentation</vt:lpstr>
      <vt:lpstr>Topics To Cover</vt:lpstr>
      <vt:lpstr>Overview Of Mayo/NCCTG Randomized Hot Flash Studies Mean Hot Flash Score % Reduction Randomized Studies (Positive Trials)</vt:lpstr>
      <vt:lpstr>Mean Hot Flash Score % Reduction Randomized Studies (Negative Trials)</vt:lpstr>
      <vt:lpstr>Oxybutynin vs Placebo For Hot Flashes In Women With Or Without Breast Cancer: A Randomized, Double-blind Clinical Trial (ACCRU SC-1603) </vt:lpstr>
      <vt:lpstr>Fezolinetant – NK3 Antagonist</vt:lpstr>
      <vt:lpstr>Fezolinetant – So many trials!!</vt:lpstr>
      <vt:lpstr>Fezolinetant For Treatment Of Moderate-To-Severe Vasomotor Symptoms Associated With Menopause (SKYLIGHT 1): A Phase 3 Randomized Controlled Study</vt:lpstr>
      <vt:lpstr>Efficacy And Safety Of Fezolinetant For Moderate To Severe Vasomotor Symptoms Associated With Menopause Among Women In East Asia: A Phase 3 Randomized Study (MOONLIGHT I)</vt:lpstr>
      <vt:lpstr>Effectiveness And Safety Of Fezolinetant In Alleviating Vasomotor Symptoms Linked To Menopause: A Systematic Review And Meta-analysis</vt:lpstr>
      <vt:lpstr>Safety Issues And Takeaway On Fezolinetant</vt:lpstr>
      <vt:lpstr>Elinzanetant For Vasomotor Symptoms From Endocrine Therapy For Breast Cancer</vt:lpstr>
      <vt:lpstr>PowerPoint Presentation</vt:lpstr>
      <vt:lpstr>Lynkuet® (elinzanetant)</vt:lpstr>
      <vt:lpstr>PowerPoint Presentation</vt:lpstr>
      <vt:lpstr>Topics To Cover</vt:lpstr>
      <vt:lpstr>Vaginal Dryness</vt:lpstr>
      <vt:lpstr>Vaginal Moisturizers/Gels</vt:lpstr>
      <vt:lpstr>Vaginal pH-Balanced Gel For The Control Of Atrophic Vaginitis Among Breast Cancer Survivors</vt:lpstr>
      <vt:lpstr>Is Vaginal Hyaluronic Acid As Effective As Vaginal Estriol For Vaginal Dryness Relief?</vt:lpstr>
      <vt:lpstr>Do Vaginal Estrogens (Estring Or Vagifem) Increase Serum Estradiol In Breast Cancer Patients On AIs?</vt:lpstr>
      <vt:lpstr>Does Testosterone Improve Sexual Functioning In Breast Cancer Patients?  </vt:lpstr>
      <vt:lpstr>Vaginal Testosterone Cream Vs Estradiol Vaginal Ring For Vaginal Dryness Or Decreased Libido In Women Receiving Aromatase Inhibitors For Early-Stage Breast Cancer: A Randomized Clinical Trial</vt:lpstr>
      <vt:lpstr>Evaluating The Efficacy Of Vaginal Dehydroepiandosterone For Vaginal Symptoms In Postmenopausal Cancer Survivors: NCCTG N10C1 (Alliance)</vt:lpstr>
      <vt:lpstr>Systemic Or Vaginal Hormone Therapy After Early Breast Cancer: A Danish Observational Cohort Study</vt:lpstr>
      <vt:lpstr>Vaginal Estrogen Therapy Use and Survival in Females With Breast Cancer</vt:lpstr>
      <vt:lpstr>Use Of Local Estrogen Therapy Among Breast Cancer Patients In SEER-MHOS Database </vt:lpstr>
      <vt:lpstr>A Practical Solution For Dyspareunia In Breast Cancer Survivors: A Randomized Controlled Trial</vt:lpstr>
      <vt:lpstr>Medical Treatments For Sexual Desire</vt:lpstr>
      <vt:lpstr>Efficacy And Safety Of Flibanserin For The Treatment Of Hypoactive Sexual Desire Disorder In Women: A Systematic Review And Meta-analysis</vt:lpstr>
      <vt:lpstr>Meta Analysis Pooled Results</vt:lpstr>
      <vt:lpstr>Effect Of Flibanserin On Libido In Women With Breast Cancer On Adjuvant Endocrine Therapy </vt:lpstr>
      <vt:lpstr>Vaginal Laser Therapy - September 2021-23:  Pubmed Search</vt:lpstr>
      <vt:lpstr>Effects Of Local Laser Treatment On Vulvovaginal Atrophy (VVA) Among Women With Breast Cancer: A Prospective Study With Long-term Follow-Up </vt:lpstr>
      <vt:lpstr>Long-Term Follow-Up of Fractional CO2 Laser Therapy for Genitourinary Syndrome of Menopause in Breast Cancer Survivors</vt:lpstr>
      <vt:lpstr>Long-term Follow-up Of Fractional CO2 Laser Therapy For Genitourinary Syndrome Of Menopause In Breast Cancer Survivors </vt:lpstr>
      <vt:lpstr>PowerPoint Presentation</vt:lpstr>
      <vt:lpstr>PowerPoint Presentation</vt:lpstr>
      <vt:lpstr>What About HRT In Breast Cancer Survivors?</vt:lpstr>
      <vt:lpstr>Eligibility Criteria For Using Menopausal Hormone Therapy In Breast Cancer Survivors: A Safety Report Based On A Systematic Review And Meta-analysis</vt:lpstr>
      <vt:lpstr>Hormone Replacement Therapy After Breast Cancer: 10 Year Follow Up Of The Stockholm Randomized Trial</vt:lpstr>
      <vt:lpstr>No Increase In Incidence Or Risk Of Recurrence Of Breast Cancer In Ospemifene-Treated Patients With  Vulvovaginal Atrophy (VVA)</vt:lpstr>
      <vt:lpstr>No Increase In Incidence Or Risk Of Recurrence Of Breast Cancer In Ospemifene-treated Patients With  Vulvovaginal Atrophy (VVA)</vt:lpstr>
      <vt:lpstr>PowerPoint Presentation</vt:lpstr>
    </vt:vector>
  </TitlesOfParts>
  <Company>Mayo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HMK02</dc:creator>
  <cp:lastModifiedBy>Peter Gray</cp:lastModifiedBy>
  <cp:revision>476</cp:revision>
  <dcterms:created xsi:type="dcterms:W3CDTF">2004-08-20T19:51:09Z</dcterms:created>
  <dcterms:modified xsi:type="dcterms:W3CDTF">2025-11-08T19:26:05Z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0x0101004C9E166F0CC97B47B53690FEF2A49C61</vt:lpwstr>
  </property>
  <property fmtid="{D5CDD505-2E9C-101B-9397-08002B2CF9AE}" pid="3" name="MediaServiceImageTags">
    <vt:lpwstr/>
  </property>
</Properties>
</file>