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321_B2FE084A.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06" r:id="rId3"/>
  </p:sldMasterIdLst>
  <p:notesMasterIdLst>
    <p:notesMasterId r:id="rId73"/>
  </p:notesMasterIdLst>
  <p:handoutMasterIdLst>
    <p:handoutMasterId r:id="rId74"/>
  </p:handoutMasterIdLst>
  <p:sldIdLst>
    <p:sldId id="849" r:id="rId4"/>
    <p:sldId id="855" r:id="rId5"/>
    <p:sldId id="793" r:id="rId6"/>
    <p:sldId id="478" r:id="rId7"/>
    <p:sldId id="794" r:id="rId8"/>
    <p:sldId id="786" r:id="rId9"/>
    <p:sldId id="787" r:id="rId10"/>
    <p:sldId id="795" r:id="rId11"/>
    <p:sldId id="779" r:id="rId12"/>
    <p:sldId id="796" r:id="rId13"/>
    <p:sldId id="798" r:id="rId14"/>
    <p:sldId id="724" r:id="rId15"/>
    <p:sldId id="838" r:id="rId16"/>
    <p:sldId id="426" r:id="rId17"/>
    <p:sldId id="443" r:id="rId18"/>
    <p:sldId id="847" r:id="rId19"/>
    <p:sldId id="801" r:id="rId20"/>
    <p:sldId id="857" r:id="rId21"/>
    <p:sldId id="370" r:id="rId22"/>
    <p:sldId id="841" r:id="rId23"/>
    <p:sldId id="842" r:id="rId24"/>
    <p:sldId id="843" r:id="rId25"/>
    <p:sldId id="858" r:id="rId26"/>
    <p:sldId id="866" r:id="rId27"/>
    <p:sldId id="852" r:id="rId28"/>
    <p:sldId id="844" r:id="rId29"/>
    <p:sldId id="859" r:id="rId30"/>
    <p:sldId id="818" r:id="rId31"/>
    <p:sldId id="763" r:id="rId32"/>
    <p:sldId id="701" r:id="rId33"/>
    <p:sldId id="702" r:id="rId34"/>
    <p:sldId id="764" r:id="rId35"/>
    <p:sldId id="706" r:id="rId36"/>
    <p:sldId id="707" r:id="rId37"/>
    <p:sldId id="861" r:id="rId38"/>
    <p:sldId id="820" r:id="rId39"/>
    <p:sldId id="835" r:id="rId40"/>
    <p:sldId id="853" r:id="rId41"/>
    <p:sldId id="854" r:id="rId42"/>
    <p:sldId id="378" r:id="rId43"/>
    <p:sldId id="377" r:id="rId44"/>
    <p:sldId id="862" r:id="rId45"/>
    <p:sldId id="856" r:id="rId46"/>
    <p:sldId id="863" r:id="rId47"/>
    <p:sldId id="393" r:id="rId48"/>
    <p:sldId id="750" r:id="rId49"/>
    <p:sldId id="751" r:id="rId50"/>
    <p:sldId id="752" r:id="rId51"/>
    <p:sldId id="753" r:id="rId52"/>
    <p:sldId id="754" r:id="rId53"/>
    <p:sldId id="755" r:id="rId54"/>
    <p:sldId id="756" r:id="rId55"/>
    <p:sldId id="850" r:id="rId56"/>
    <p:sldId id="722" r:id="rId57"/>
    <p:sldId id="665" r:id="rId58"/>
    <p:sldId id="663" r:id="rId59"/>
    <p:sldId id="846" r:id="rId60"/>
    <p:sldId id="799" r:id="rId61"/>
    <p:sldId id="681" r:id="rId62"/>
    <p:sldId id="693" r:id="rId63"/>
    <p:sldId id="682" r:id="rId64"/>
    <p:sldId id="865" r:id="rId65"/>
    <p:sldId id="683" r:id="rId66"/>
    <p:sldId id="684" r:id="rId67"/>
    <p:sldId id="715" r:id="rId68"/>
    <p:sldId id="714" r:id="rId69"/>
    <p:sldId id="864" r:id="rId70"/>
    <p:sldId id="692" r:id="rId71"/>
    <p:sldId id="800" r:id="rId72"/>
  </p:sldIdLst>
  <p:sldSz cx="12192000" cy="6858000"/>
  <p:notesSz cx="7053263" cy="93091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ECA360-C1DB-31E3-1ACC-518351D67F32}" name="Steven Nair" initials="SN" userId="S::snair@gotoper.com::634b8c3a-a10b-4010-857a-efd223460a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50CF5-D004-4F31-BB00-F7BC35954302}" v="2" dt="2025-11-04T15:11:36.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autoAdjust="0"/>
    <p:restoredTop sz="94660"/>
  </p:normalViewPr>
  <p:slideViewPr>
    <p:cSldViewPr showGuides="1">
      <p:cViewPr varScale="1">
        <p:scale>
          <a:sx n="56" d="100"/>
          <a:sy n="56" d="100"/>
        </p:scale>
        <p:origin x="1044" y="5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106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handoutMaster" Target="handoutMasters/handoutMaster1.xml"/><Relationship Id="rId79"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microsoft.com/office/2018/10/relationships/authors" Target="author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s>
</file>

<file path=ppt/comments/modernComment_321_B2FE084A.xml><?xml version="1.0" encoding="utf-8"?>
<p188:cmLst xmlns:a="http://schemas.openxmlformats.org/drawingml/2006/main" xmlns:r="http://schemas.openxmlformats.org/officeDocument/2006/relationships" xmlns:p188="http://schemas.microsoft.com/office/powerpoint/2018/8/main">
  <p188:cm id="{2DD3954C-370A-4E47-91E6-580FC6361386}" authorId="{73ECA360-C1DB-31E3-1ACC-518351D67F32}" created="2023-10-23T19:06:48.456">
    <pc:sldMkLst xmlns:pc="http://schemas.microsoft.com/office/powerpoint/2013/main/command">
      <pc:docMk/>
      <pc:sldMk cId="3002992714" sldId="801"/>
    </pc:sldMkLst>
    <p188:txBody>
      <a:bodyPr/>
      <a:lstStyle/>
      <a:p>
        <a:r>
          <a:rPr lang="en-US"/>
          <a:t>Not sure what the two floating arrows are for</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769D833-B590-C397-87E7-72A7320D83C9}"/>
              </a:ext>
            </a:extLst>
          </p:cNvPr>
          <p:cNvSpPr>
            <a:spLocks noGrp="1" noChangeArrowheads="1"/>
          </p:cNvSpPr>
          <p:nvPr>
            <p:ph type="hdr" sz="quarter"/>
          </p:nvPr>
        </p:nvSpPr>
        <p:spPr bwMode="auto">
          <a:xfrm>
            <a:off x="0" y="0"/>
            <a:ext cx="3057525" cy="466725"/>
          </a:xfrm>
          <a:prstGeom prst="rect">
            <a:avLst/>
          </a:prstGeom>
          <a:noFill/>
          <a:ln w="9525">
            <a:noFill/>
            <a:miter lim="800000"/>
            <a:headEnd/>
            <a:tailEnd/>
          </a:ln>
          <a:effectLst/>
        </p:spPr>
        <p:txBody>
          <a:bodyPr vert="horz" wrap="square" lIns="93414" tIns="46707" rIns="93414" bIns="46707" numCol="1" anchor="t" anchorCtr="0" compatLnSpc="1">
            <a:prstTxWarp prst="textNoShape">
              <a:avLst/>
            </a:prstTxWarp>
          </a:bodyPr>
          <a:lstStyle>
            <a:lvl1pPr defTabSz="933982">
              <a:defRPr sz="1200">
                <a:latin typeface="Times New Roman" pitchFamily="18" charset="0"/>
              </a:defRPr>
            </a:lvl1pPr>
          </a:lstStyle>
          <a:p>
            <a:pPr>
              <a:defRPr/>
            </a:pPr>
            <a:endParaRPr lang="en-US"/>
          </a:p>
        </p:txBody>
      </p:sp>
      <p:sp>
        <p:nvSpPr>
          <p:cNvPr id="39939" name="Rectangle 3">
            <a:extLst>
              <a:ext uri="{FF2B5EF4-FFF2-40B4-BE49-F238E27FC236}">
                <a16:creationId xmlns:a16="http://schemas.microsoft.com/office/drawing/2014/main" id="{A7380170-3D09-8786-5458-3EABAE066E80}"/>
              </a:ext>
            </a:extLst>
          </p:cNvPr>
          <p:cNvSpPr>
            <a:spLocks noGrp="1" noChangeArrowheads="1"/>
          </p:cNvSpPr>
          <p:nvPr>
            <p:ph type="dt" sz="quarter" idx="1"/>
          </p:nvPr>
        </p:nvSpPr>
        <p:spPr bwMode="auto">
          <a:xfrm>
            <a:off x="3997325" y="0"/>
            <a:ext cx="3055938" cy="466725"/>
          </a:xfrm>
          <a:prstGeom prst="rect">
            <a:avLst/>
          </a:prstGeom>
          <a:noFill/>
          <a:ln w="9525">
            <a:noFill/>
            <a:miter lim="800000"/>
            <a:headEnd/>
            <a:tailEnd/>
          </a:ln>
          <a:effectLst/>
        </p:spPr>
        <p:txBody>
          <a:bodyPr vert="horz" wrap="square" lIns="93414" tIns="46707" rIns="93414" bIns="46707" numCol="1" anchor="t" anchorCtr="0" compatLnSpc="1">
            <a:prstTxWarp prst="textNoShape">
              <a:avLst/>
            </a:prstTxWarp>
          </a:bodyPr>
          <a:lstStyle>
            <a:lvl1pPr algn="r" defTabSz="933982">
              <a:defRPr sz="1200">
                <a:latin typeface="Times New Roman" pitchFamily="18" charset="0"/>
              </a:defRPr>
            </a:lvl1pPr>
          </a:lstStyle>
          <a:p>
            <a:pPr>
              <a:defRPr/>
            </a:pPr>
            <a:endParaRPr lang="en-US"/>
          </a:p>
        </p:txBody>
      </p:sp>
      <p:sp>
        <p:nvSpPr>
          <p:cNvPr id="39940" name="Rectangle 4">
            <a:extLst>
              <a:ext uri="{FF2B5EF4-FFF2-40B4-BE49-F238E27FC236}">
                <a16:creationId xmlns:a16="http://schemas.microsoft.com/office/drawing/2014/main" id="{6EA7BC0F-DF19-2DCC-ED29-C79C34295A94}"/>
              </a:ext>
            </a:extLst>
          </p:cNvPr>
          <p:cNvSpPr>
            <a:spLocks noGrp="1" noChangeArrowheads="1"/>
          </p:cNvSpPr>
          <p:nvPr>
            <p:ph type="ftr" sz="quarter" idx="2"/>
          </p:nvPr>
        </p:nvSpPr>
        <p:spPr bwMode="auto">
          <a:xfrm>
            <a:off x="0" y="8842375"/>
            <a:ext cx="3057525" cy="466725"/>
          </a:xfrm>
          <a:prstGeom prst="rect">
            <a:avLst/>
          </a:prstGeom>
          <a:noFill/>
          <a:ln w="9525">
            <a:noFill/>
            <a:miter lim="800000"/>
            <a:headEnd/>
            <a:tailEnd/>
          </a:ln>
          <a:effectLst/>
        </p:spPr>
        <p:txBody>
          <a:bodyPr vert="horz" wrap="square" lIns="93414" tIns="46707" rIns="93414" bIns="46707" numCol="1" anchor="b" anchorCtr="0" compatLnSpc="1">
            <a:prstTxWarp prst="textNoShape">
              <a:avLst/>
            </a:prstTxWarp>
          </a:bodyPr>
          <a:lstStyle>
            <a:lvl1pPr defTabSz="933982">
              <a:defRPr sz="1200">
                <a:latin typeface="Times New Roman" pitchFamily="18" charset="0"/>
              </a:defRPr>
            </a:lvl1pPr>
          </a:lstStyle>
          <a:p>
            <a:pPr>
              <a:defRPr/>
            </a:pPr>
            <a:endParaRPr lang="en-US"/>
          </a:p>
        </p:txBody>
      </p:sp>
      <p:sp>
        <p:nvSpPr>
          <p:cNvPr id="39941" name="Rectangle 5">
            <a:extLst>
              <a:ext uri="{FF2B5EF4-FFF2-40B4-BE49-F238E27FC236}">
                <a16:creationId xmlns:a16="http://schemas.microsoft.com/office/drawing/2014/main" id="{2934F5E1-50C7-730D-FF54-C34292D764DE}"/>
              </a:ext>
            </a:extLst>
          </p:cNvPr>
          <p:cNvSpPr>
            <a:spLocks noGrp="1" noChangeArrowheads="1"/>
          </p:cNvSpPr>
          <p:nvPr>
            <p:ph type="sldNum" sz="quarter" idx="3"/>
          </p:nvPr>
        </p:nvSpPr>
        <p:spPr bwMode="auto">
          <a:xfrm>
            <a:off x="3997325" y="8842375"/>
            <a:ext cx="3055938" cy="466725"/>
          </a:xfrm>
          <a:prstGeom prst="rect">
            <a:avLst/>
          </a:prstGeom>
          <a:noFill/>
          <a:ln w="9525">
            <a:noFill/>
            <a:miter lim="800000"/>
            <a:headEnd/>
            <a:tailEnd/>
          </a:ln>
          <a:effectLst/>
        </p:spPr>
        <p:txBody>
          <a:bodyPr vert="horz" wrap="square" lIns="93414" tIns="46707" rIns="93414" bIns="46707" numCol="1" anchor="b" anchorCtr="0" compatLnSpc="1">
            <a:prstTxWarp prst="textNoShape">
              <a:avLst/>
            </a:prstTxWarp>
          </a:bodyPr>
          <a:lstStyle>
            <a:lvl1pPr algn="r" defTabSz="933450">
              <a:defRPr sz="1200" smtClean="0">
                <a:latin typeface="Times New Roman" panose="02020603050405020304" pitchFamily="18" charset="0"/>
              </a:defRPr>
            </a:lvl1pPr>
          </a:lstStyle>
          <a:p>
            <a:pPr>
              <a:defRPr/>
            </a:pPr>
            <a:fld id="{6E4773B2-1817-8D4B-81CF-94B75B00E00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DCAF37E-8199-ACB5-240A-6AF86AC3B260}"/>
              </a:ext>
            </a:extLst>
          </p:cNvPr>
          <p:cNvSpPr>
            <a:spLocks noGrp="1" noChangeArrowheads="1"/>
          </p:cNvSpPr>
          <p:nvPr>
            <p:ph type="hdr" sz="quarter"/>
          </p:nvPr>
        </p:nvSpPr>
        <p:spPr bwMode="auto">
          <a:xfrm>
            <a:off x="0" y="0"/>
            <a:ext cx="3057525" cy="466725"/>
          </a:xfrm>
          <a:prstGeom prst="rect">
            <a:avLst/>
          </a:prstGeom>
          <a:noFill/>
          <a:ln w="9525">
            <a:noFill/>
            <a:miter lim="800000"/>
            <a:headEnd/>
            <a:tailEnd/>
          </a:ln>
          <a:effectLst/>
        </p:spPr>
        <p:txBody>
          <a:bodyPr vert="horz" wrap="square" lIns="93414" tIns="46707" rIns="93414" bIns="46707" numCol="1" anchor="t" anchorCtr="0" compatLnSpc="1">
            <a:prstTxWarp prst="textNoShape">
              <a:avLst/>
            </a:prstTxWarp>
          </a:bodyPr>
          <a:lstStyle>
            <a:lvl1pPr defTabSz="933982">
              <a:defRPr sz="1200">
                <a:latin typeface="Times New Roman" pitchFamily="18" charset="0"/>
              </a:defRPr>
            </a:lvl1pPr>
          </a:lstStyle>
          <a:p>
            <a:pPr>
              <a:defRPr/>
            </a:pPr>
            <a:endParaRPr lang="en-US"/>
          </a:p>
        </p:txBody>
      </p:sp>
      <p:sp>
        <p:nvSpPr>
          <p:cNvPr id="44035" name="Rectangle 3">
            <a:extLst>
              <a:ext uri="{FF2B5EF4-FFF2-40B4-BE49-F238E27FC236}">
                <a16:creationId xmlns:a16="http://schemas.microsoft.com/office/drawing/2014/main" id="{E3434340-3D3E-12E3-3998-762350DB1DA1}"/>
              </a:ext>
            </a:extLst>
          </p:cNvPr>
          <p:cNvSpPr>
            <a:spLocks noGrp="1" noChangeArrowheads="1"/>
          </p:cNvSpPr>
          <p:nvPr>
            <p:ph type="dt" idx="1"/>
          </p:nvPr>
        </p:nvSpPr>
        <p:spPr bwMode="auto">
          <a:xfrm>
            <a:off x="3997325" y="0"/>
            <a:ext cx="3055938" cy="466725"/>
          </a:xfrm>
          <a:prstGeom prst="rect">
            <a:avLst/>
          </a:prstGeom>
          <a:noFill/>
          <a:ln w="9525">
            <a:noFill/>
            <a:miter lim="800000"/>
            <a:headEnd/>
            <a:tailEnd/>
          </a:ln>
          <a:effectLst/>
        </p:spPr>
        <p:txBody>
          <a:bodyPr vert="horz" wrap="square" lIns="93414" tIns="46707" rIns="93414" bIns="46707" numCol="1" anchor="t" anchorCtr="0" compatLnSpc="1">
            <a:prstTxWarp prst="textNoShape">
              <a:avLst/>
            </a:prstTxWarp>
          </a:bodyPr>
          <a:lstStyle>
            <a:lvl1pPr algn="r" defTabSz="933982">
              <a:defRPr sz="1200">
                <a:latin typeface="Times New Roman" pitchFamily="18" charset="0"/>
              </a:defRPr>
            </a:lvl1pPr>
          </a:lstStyle>
          <a:p>
            <a:pPr>
              <a:defRPr/>
            </a:pPr>
            <a:endParaRPr lang="en-US"/>
          </a:p>
        </p:txBody>
      </p:sp>
      <p:sp>
        <p:nvSpPr>
          <p:cNvPr id="7172" name="Rectangle 4">
            <a:extLst>
              <a:ext uri="{FF2B5EF4-FFF2-40B4-BE49-F238E27FC236}">
                <a16:creationId xmlns:a16="http://schemas.microsoft.com/office/drawing/2014/main" id="{B35945B3-9DF9-8361-F822-B513EC4E177D}"/>
              </a:ext>
            </a:extLst>
          </p:cNvPr>
          <p:cNvSpPr>
            <a:spLocks noGrp="1" noRot="1" noChangeAspect="1" noChangeArrowheads="1" noTextEdit="1"/>
          </p:cNvSpPr>
          <p:nvPr>
            <p:ph type="sldImg" idx="2"/>
          </p:nvPr>
        </p:nvSpPr>
        <p:spPr bwMode="auto">
          <a:xfrm>
            <a:off x="423863" y="696913"/>
            <a:ext cx="6205537" cy="3490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7" name="Rectangle 5">
            <a:extLst>
              <a:ext uri="{FF2B5EF4-FFF2-40B4-BE49-F238E27FC236}">
                <a16:creationId xmlns:a16="http://schemas.microsoft.com/office/drawing/2014/main" id="{74B9AF89-E1B5-03BC-AFA4-DAAB27D6149A}"/>
              </a:ext>
            </a:extLst>
          </p:cNvPr>
          <p:cNvSpPr>
            <a:spLocks noGrp="1" noChangeArrowheads="1"/>
          </p:cNvSpPr>
          <p:nvPr>
            <p:ph type="body" sz="quarter" idx="3"/>
          </p:nvPr>
        </p:nvSpPr>
        <p:spPr bwMode="auto">
          <a:xfrm>
            <a:off x="941388" y="4422775"/>
            <a:ext cx="5170487" cy="4189413"/>
          </a:xfrm>
          <a:prstGeom prst="rect">
            <a:avLst/>
          </a:prstGeom>
          <a:noFill/>
          <a:ln w="9525">
            <a:noFill/>
            <a:miter lim="800000"/>
            <a:headEnd/>
            <a:tailEnd/>
          </a:ln>
          <a:effectLst/>
        </p:spPr>
        <p:txBody>
          <a:bodyPr vert="horz" wrap="square" lIns="93414" tIns="46707" rIns="93414" bIns="4670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4038" name="Rectangle 6">
            <a:extLst>
              <a:ext uri="{FF2B5EF4-FFF2-40B4-BE49-F238E27FC236}">
                <a16:creationId xmlns:a16="http://schemas.microsoft.com/office/drawing/2014/main" id="{3C61460C-57C4-532E-39B2-5AD6FC1627DB}"/>
              </a:ext>
            </a:extLst>
          </p:cNvPr>
          <p:cNvSpPr>
            <a:spLocks noGrp="1" noChangeArrowheads="1"/>
          </p:cNvSpPr>
          <p:nvPr>
            <p:ph type="ftr" sz="quarter" idx="4"/>
          </p:nvPr>
        </p:nvSpPr>
        <p:spPr bwMode="auto">
          <a:xfrm>
            <a:off x="0" y="8842375"/>
            <a:ext cx="3057525" cy="466725"/>
          </a:xfrm>
          <a:prstGeom prst="rect">
            <a:avLst/>
          </a:prstGeom>
          <a:noFill/>
          <a:ln w="9525">
            <a:noFill/>
            <a:miter lim="800000"/>
            <a:headEnd/>
            <a:tailEnd/>
          </a:ln>
          <a:effectLst/>
        </p:spPr>
        <p:txBody>
          <a:bodyPr vert="horz" wrap="square" lIns="93414" tIns="46707" rIns="93414" bIns="46707" numCol="1" anchor="b" anchorCtr="0" compatLnSpc="1">
            <a:prstTxWarp prst="textNoShape">
              <a:avLst/>
            </a:prstTxWarp>
          </a:bodyPr>
          <a:lstStyle>
            <a:lvl1pPr defTabSz="933982">
              <a:defRPr sz="1200">
                <a:latin typeface="Times New Roman" pitchFamily="18" charset="0"/>
              </a:defRPr>
            </a:lvl1pPr>
          </a:lstStyle>
          <a:p>
            <a:pPr>
              <a:defRPr/>
            </a:pPr>
            <a:endParaRPr lang="en-US"/>
          </a:p>
        </p:txBody>
      </p:sp>
      <p:sp>
        <p:nvSpPr>
          <p:cNvPr id="44039" name="Rectangle 7">
            <a:extLst>
              <a:ext uri="{FF2B5EF4-FFF2-40B4-BE49-F238E27FC236}">
                <a16:creationId xmlns:a16="http://schemas.microsoft.com/office/drawing/2014/main" id="{6FF2224D-25A7-0E89-FA36-37B4AAC46325}"/>
              </a:ext>
            </a:extLst>
          </p:cNvPr>
          <p:cNvSpPr>
            <a:spLocks noGrp="1" noChangeArrowheads="1"/>
          </p:cNvSpPr>
          <p:nvPr>
            <p:ph type="sldNum" sz="quarter" idx="5"/>
          </p:nvPr>
        </p:nvSpPr>
        <p:spPr bwMode="auto">
          <a:xfrm>
            <a:off x="3997325" y="8842375"/>
            <a:ext cx="3055938" cy="466725"/>
          </a:xfrm>
          <a:prstGeom prst="rect">
            <a:avLst/>
          </a:prstGeom>
          <a:noFill/>
          <a:ln w="9525">
            <a:noFill/>
            <a:miter lim="800000"/>
            <a:headEnd/>
            <a:tailEnd/>
          </a:ln>
          <a:effectLst/>
        </p:spPr>
        <p:txBody>
          <a:bodyPr vert="horz" wrap="square" lIns="93414" tIns="46707" rIns="93414" bIns="46707" numCol="1" anchor="b" anchorCtr="0" compatLnSpc="1">
            <a:prstTxWarp prst="textNoShape">
              <a:avLst/>
            </a:prstTxWarp>
          </a:bodyPr>
          <a:lstStyle>
            <a:lvl1pPr algn="r" defTabSz="933450">
              <a:defRPr sz="1200" smtClean="0">
                <a:latin typeface="Times New Roman" panose="02020603050405020304" pitchFamily="18" charset="0"/>
              </a:defRPr>
            </a:lvl1pPr>
          </a:lstStyle>
          <a:p>
            <a:pPr>
              <a:defRPr/>
            </a:pPr>
            <a:fld id="{6DAFE55E-51A8-4745-BC6D-98BE13D8CFE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DAFE55E-51A8-4745-BC6D-98BE13D8CFE9}" type="slidenum">
              <a:rPr lang="en-US" altLang="en-US" smtClean="0"/>
              <a:pPr>
                <a:defRPr/>
              </a:pPr>
              <a:t>8</a:t>
            </a:fld>
            <a:endParaRPr lang="en-US" altLang="en-US"/>
          </a:p>
        </p:txBody>
      </p:sp>
    </p:spTree>
    <p:extLst>
      <p:ext uri="{BB962C8B-B14F-4D97-AF65-F5344CB8AC3E}">
        <p14:creationId xmlns:p14="http://schemas.microsoft.com/office/powerpoint/2010/main" val="279880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A77697D3-6539-7688-D966-BFC85133865B}"/>
              </a:ext>
            </a:extLst>
          </p:cNvPr>
          <p:cNvSpPr>
            <a:spLocks noGrp="1" noRot="1" noChangeAspect="1" noChangeArrowheads="1" noTextEdit="1"/>
          </p:cNvSpPr>
          <p:nvPr>
            <p:ph type="sldImg"/>
          </p:nvPr>
        </p:nvSpPr>
        <p:spPr>
          <a:xfrm>
            <a:off x="423863" y="698500"/>
            <a:ext cx="6205537" cy="3490913"/>
          </a:xfrm>
          <a:ln/>
        </p:spPr>
      </p:sp>
      <p:sp>
        <p:nvSpPr>
          <p:cNvPr id="3" name="Notes Placeholder 2">
            <a:extLst>
              <a:ext uri="{FF2B5EF4-FFF2-40B4-BE49-F238E27FC236}">
                <a16:creationId xmlns:a16="http://schemas.microsoft.com/office/drawing/2014/main" id="{0FAC8F0D-012A-FF20-DF50-BC8BEB9A9578}"/>
              </a:ext>
            </a:extLst>
          </p:cNvPr>
          <p:cNvSpPr>
            <a:spLocks noGrp="1"/>
          </p:cNvSpPr>
          <p:nvPr>
            <p:ph type="body" idx="1"/>
          </p:nvPr>
        </p:nvSpPr>
        <p:spPr/>
        <p:txBody>
          <a:bodyPr/>
          <a:lstStyle/>
          <a:p>
            <a:pPr defTabSz="917509" eaLnBrk="1" hangingPunct="1">
              <a:defRPr/>
            </a:pPr>
            <a:r>
              <a:rPr lang="en-US" dirty="0">
                <a:latin typeface="+mn-lt"/>
              </a:rPr>
              <a:t> </a:t>
            </a:r>
            <a:endParaRPr lang="en-US" dirty="0"/>
          </a:p>
        </p:txBody>
      </p:sp>
      <p:sp>
        <p:nvSpPr>
          <p:cNvPr id="39940" name="Slide Number Placeholder 3">
            <a:extLst>
              <a:ext uri="{FF2B5EF4-FFF2-40B4-BE49-F238E27FC236}">
                <a16:creationId xmlns:a16="http://schemas.microsoft.com/office/drawing/2014/main" id="{81EE7607-6789-503C-BB0D-5AD4C7E971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Times New Roman" panose="02020603050405020304" pitchFamily="18" charset="0"/>
              </a:defRPr>
            </a:lvl1pPr>
            <a:lvl2pPr marL="742950" indent="-285750" defTabSz="933450">
              <a:spcBef>
                <a:spcPct val="30000"/>
              </a:spcBef>
              <a:defRPr sz="1200">
                <a:solidFill>
                  <a:schemeClr val="tx1"/>
                </a:solidFill>
                <a:latin typeface="Times New Roman" panose="02020603050405020304" pitchFamily="18" charset="0"/>
              </a:defRPr>
            </a:lvl2pPr>
            <a:lvl3pPr marL="1143000" indent="-228600" defTabSz="933450">
              <a:spcBef>
                <a:spcPct val="30000"/>
              </a:spcBef>
              <a:defRPr sz="1200">
                <a:solidFill>
                  <a:schemeClr val="tx1"/>
                </a:solidFill>
                <a:latin typeface="Times New Roman" panose="02020603050405020304" pitchFamily="18" charset="0"/>
              </a:defRPr>
            </a:lvl3pPr>
            <a:lvl4pPr marL="1600200" indent="-228600" defTabSz="933450">
              <a:spcBef>
                <a:spcPct val="30000"/>
              </a:spcBef>
              <a:defRPr sz="1200">
                <a:solidFill>
                  <a:schemeClr val="tx1"/>
                </a:solidFill>
                <a:latin typeface="Times New Roman" panose="02020603050405020304" pitchFamily="18" charset="0"/>
              </a:defRPr>
            </a:lvl4pPr>
            <a:lvl5pPr marL="2057400" indent="-228600" defTabSz="933450">
              <a:spcBef>
                <a:spcPct val="30000"/>
              </a:spcBef>
              <a:defRPr sz="1200">
                <a:solidFill>
                  <a:schemeClr val="tx1"/>
                </a:solidFill>
                <a:latin typeface="Times New Roman" panose="02020603050405020304" pitchFamily="18" charset="0"/>
              </a:defRPr>
            </a:lvl5pPr>
            <a:lvl6pPr marL="2514600" indent="-228600" defTabSz="9334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34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34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34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441112-7AA1-834C-9DA2-9186956E69F6}" type="slidenum">
              <a:rPr lang="en-US" altLang="en-US"/>
              <a:pPr>
                <a:spcBef>
                  <a:spcPct val="0"/>
                </a:spcBef>
              </a:pPr>
              <a:t>30</a:t>
            </a:fld>
            <a:endParaRPr lang="en-US" altLang="en-US"/>
          </a:p>
        </p:txBody>
      </p:sp>
    </p:spTree>
    <p:extLst>
      <p:ext uri="{BB962C8B-B14F-4D97-AF65-F5344CB8AC3E}">
        <p14:creationId xmlns:p14="http://schemas.microsoft.com/office/powerpoint/2010/main" val="2763492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B789065F-7032-BE06-1C28-5CC957E41AB6}"/>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AE056F3C-468F-7989-EB01-AC601B0BBA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a:p>
            <a:r>
              <a:rPr lang="en-CA" altLang="en-US"/>
              <a:t>In this magnified view the failure rate at 5 years was 2.3% for APBI and 1.7% for WBI and at 8 years was 3.0% for APBI and 2.8 % for WBI.</a:t>
            </a:r>
          </a:p>
          <a:p>
            <a:r>
              <a:rPr lang="en-CA" altLang="en-US"/>
              <a:t>The HR was 1.27 with </a:t>
            </a:r>
            <a:r>
              <a:rPr lang="en-CA" altLang="en-US" sz="1400" b="1">
                <a:solidFill>
                  <a:srgbClr val="0000CC"/>
                </a:solidFill>
              </a:rPr>
              <a:t>90% CI </a:t>
            </a:r>
            <a:r>
              <a:rPr lang="en-CA" altLang="en-US"/>
              <a:t>of … meeting the trial criteria for non inferiority of HR &lt; 2.02</a:t>
            </a:r>
          </a:p>
        </p:txBody>
      </p:sp>
      <p:sp>
        <p:nvSpPr>
          <p:cNvPr id="4" name="Slide Number Placeholder 3">
            <a:extLst>
              <a:ext uri="{FF2B5EF4-FFF2-40B4-BE49-F238E27FC236}">
                <a16:creationId xmlns:a16="http://schemas.microsoft.com/office/drawing/2014/main" id="{A58B81CC-15B4-9188-2352-F2AEBFE5F49A}"/>
              </a:ext>
            </a:extLst>
          </p:cNvPr>
          <p:cNvSpPr>
            <a:spLocks noGrp="1"/>
          </p:cNvSpPr>
          <p:nvPr>
            <p:ph type="sldNum" sz="quarter" idx="5"/>
          </p:nvPr>
        </p:nvSpPr>
        <p:spPr/>
        <p:txBody>
          <a:bodyPr/>
          <a:lstStyle>
            <a:lvl1pPr defTabSz="933450">
              <a:defRPr sz="2400">
                <a:solidFill>
                  <a:schemeClr val="tx1"/>
                </a:solidFill>
                <a:latin typeface="Arial" panose="020B0604020202020204" pitchFamily="34" charset="0"/>
              </a:defRPr>
            </a:lvl1pPr>
            <a:lvl2pPr marL="742950" indent="-285750" defTabSz="933450">
              <a:defRPr sz="2400">
                <a:solidFill>
                  <a:schemeClr val="tx1"/>
                </a:solidFill>
                <a:latin typeface="Arial" panose="020B0604020202020204" pitchFamily="34" charset="0"/>
              </a:defRPr>
            </a:lvl2pPr>
            <a:lvl3pPr marL="1143000" indent="-228600" defTabSz="933450">
              <a:defRPr sz="2400">
                <a:solidFill>
                  <a:schemeClr val="tx1"/>
                </a:solidFill>
                <a:latin typeface="Arial" panose="020B0604020202020204" pitchFamily="34" charset="0"/>
              </a:defRPr>
            </a:lvl3pPr>
            <a:lvl4pPr marL="1600200" indent="-228600" defTabSz="933450">
              <a:defRPr sz="2400">
                <a:solidFill>
                  <a:schemeClr val="tx1"/>
                </a:solidFill>
                <a:latin typeface="Arial" panose="020B0604020202020204" pitchFamily="34" charset="0"/>
              </a:defRPr>
            </a:lvl4pPr>
            <a:lvl5pPr marL="2057400" indent="-228600" defTabSz="933450">
              <a:defRPr sz="2400">
                <a:solidFill>
                  <a:schemeClr val="tx1"/>
                </a:solidFill>
                <a:latin typeface="Arial" panose="020B0604020202020204" pitchFamily="34" charset="0"/>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defRPr>
            </a:lvl9pPr>
          </a:lstStyle>
          <a:p>
            <a:pPr>
              <a:defRPr/>
            </a:pPr>
            <a:fld id="{9E1B16E4-66B2-1744-9152-8851CE3800C6}" type="slidenum">
              <a:rPr lang="en-US" altLang="en-US" sz="1200" smtClean="0">
                <a:effectLst>
                  <a:outerShdw blurRad="38100" dist="38100" dir="2700000" algn="tl">
                    <a:srgbClr val="C0C0C0"/>
                  </a:outerShdw>
                </a:effectLst>
                <a:latin typeface="Tahoma" panose="020B0604030504040204" pitchFamily="34" charset="0"/>
              </a:rPr>
              <a:pPr>
                <a:defRPr/>
              </a:pPr>
              <a:t>32</a:t>
            </a:fld>
            <a:endParaRPr lang="en-US" altLang="en-US" sz="1200">
              <a:effectLst>
                <a:outerShdw blurRad="38100" dist="38100" dir="2700000" algn="tl">
                  <a:srgbClr val="C0C0C0"/>
                </a:outerShdw>
              </a:effectLst>
              <a:latin typeface="Tahoma" panose="020B0604030504040204" pitchFamily="34" charset="0"/>
            </a:endParaRPr>
          </a:p>
        </p:txBody>
      </p:sp>
    </p:spTree>
    <p:extLst>
      <p:ext uri="{BB962C8B-B14F-4D97-AF65-F5344CB8AC3E}">
        <p14:creationId xmlns:p14="http://schemas.microsoft.com/office/powerpoint/2010/main" val="1470708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idx="4294967295"/>
          </p:nvPr>
        </p:nvSpPr>
        <p:spPr>
          <a:xfrm>
            <a:off x="914400" y="1676402"/>
            <a:ext cx="10363200" cy="1470025"/>
          </a:xfrm>
          <a:prstGeom prst="rect">
            <a:avLst/>
          </a:prstGeom>
        </p:spPr>
        <p:txBody>
          <a:bodyPr/>
          <a:lstStyle>
            <a:lvl1pPr algn="l">
              <a:defRPr>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10" name="Subtitle 2"/>
          <p:cNvSpPr>
            <a:spLocks noGrp="1"/>
          </p:cNvSpPr>
          <p:nvPr>
            <p:ph type="subTitle" idx="4294967295"/>
          </p:nvPr>
        </p:nvSpPr>
        <p:spPr>
          <a:xfrm>
            <a:off x="914400" y="3505200"/>
            <a:ext cx="8534400" cy="1752600"/>
          </a:xfrm>
          <a:prstGeom prst="rect">
            <a:avLst/>
          </a:prstGeo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subtitle style</a:t>
            </a:r>
          </a:p>
        </p:txBody>
      </p:sp>
      <p:pic>
        <p:nvPicPr>
          <p:cNvPr id="2" name="Picture 1">
            <a:extLst>
              <a:ext uri="{FF2B5EF4-FFF2-40B4-BE49-F238E27FC236}">
                <a16:creationId xmlns:a16="http://schemas.microsoft.com/office/drawing/2014/main" id="{44F9F266-BA4A-64BC-5091-25C4F8BC34BD}"/>
              </a:ext>
            </a:extLst>
          </p:cNvPr>
          <p:cNvPicPr>
            <a:picLocks noChangeAspect="1"/>
          </p:cNvPicPr>
          <p:nvPr userDrawn="1"/>
        </p:nvPicPr>
        <p:blipFill>
          <a:blip r:embed="rId2"/>
          <a:stretch>
            <a:fillRect/>
          </a:stretch>
        </p:blipFill>
        <p:spPr>
          <a:xfrm>
            <a:off x="11064240" y="6108192"/>
            <a:ext cx="1111583" cy="731520"/>
          </a:xfrm>
          <a:prstGeom prst="rect">
            <a:avLst/>
          </a:prstGeom>
        </p:spPr>
      </p:pic>
    </p:spTree>
    <p:extLst>
      <p:ext uri="{BB962C8B-B14F-4D97-AF65-F5344CB8AC3E}">
        <p14:creationId xmlns:p14="http://schemas.microsoft.com/office/powerpoint/2010/main" val="2666257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01355"/>
            <a:ext cx="10972800" cy="1143000"/>
          </a:xfrm>
          <a:prstGeom prst="rect">
            <a:avLst/>
          </a:prstGeom>
        </p:spPr>
        <p:txBody>
          <a:bodyPr/>
          <a:lstStyle>
            <a:lvl1pPr>
              <a:defRPr>
                <a:solidFill>
                  <a:srgbClr val="FFBA00"/>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lvl1pPr>
              <a:spcBef>
                <a:spcPts val="1200"/>
              </a:spcBef>
              <a:buClr>
                <a:srgbClr val="FF0000"/>
              </a:buClr>
              <a:defRPr>
                <a:latin typeface="Roboto" panose="02000000000000000000" pitchFamily="2" charset="0"/>
                <a:ea typeface="Roboto" panose="02000000000000000000" pitchFamily="2" charset="0"/>
                <a:cs typeface="Roboto" panose="02000000000000000000" pitchFamily="2" charset="0"/>
              </a:defRPr>
            </a:lvl1pPr>
            <a:lvl2pPr>
              <a:spcBef>
                <a:spcPts val="0"/>
              </a:spcBef>
              <a:buClr>
                <a:srgbClr val="FF0000"/>
              </a:buClr>
              <a:defRPr>
                <a:latin typeface="Roboto" panose="02000000000000000000" pitchFamily="2" charset="0"/>
                <a:ea typeface="Roboto" panose="02000000000000000000" pitchFamily="2" charset="0"/>
                <a:cs typeface="Roboto" panose="02000000000000000000" pitchFamily="2" charset="0"/>
              </a:defRPr>
            </a:lvl2pPr>
            <a:lvl3pPr>
              <a:spcBef>
                <a:spcPts val="0"/>
              </a:spcBef>
              <a:buClr>
                <a:srgbClr val="FF0000"/>
              </a:buClr>
              <a:defRPr>
                <a:latin typeface="Roboto" panose="02000000000000000000" pitchFamily="2" charset="0"/>
                <a:ea typeface="Roboto" panose="02000000000000000000" pitchFamily="2" charset="0"/>
                <a:cs typeface="Roboto" panose="02000000000000000000" pitchFamily="2" charset="0"/>
              </a:defRPr>
            </a:lvl3pPr>
            <a:lvl4pPr>
              <a:buClr>
                <a:srgbClr val="FFC000"/>
              </a:buClr>
              <a:defRPr>
                <a:latin typeface="Roboto" panose="02000000000000000000" pitchFamily="2" charset="0"/>
                <a:ea typeface="Roboto" panose="02000000000000000000" pitchFamily="2" charset="0"/>
                <a:cs typeface="Roboto" panose="02000000000000000000" pitchFamily="2" charset="0"/>
              </a:defRPr>
            </a:lvl4pPr>
            <a:lvl5pPr>
              <a:buClr>
                <a:srgbClr val="FFC000"/>
              </a:buCl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3D1184B7-9ACD-4AFB-91A9-01C755F6AAF5}"/>
              </a:ext>
            </a:extLst>
          </p:cNvPr>
          <p:cNvPicPr>
            <a:picLocks noChangeAspect="1"/>
          </p:cNvPicPr>
          <p:nvPr userDrawn="1"/>
        </p:nvPicPr>
        <p:blipFill>
          <a:blip r:embed="rId2"/>
          <a:stretch>
            <a:fillRect/>
          </a:stretch>
        </p:blipFill>
        <p:spPr>
          <a:xfrm>
            <a:off x="11064240" y="6108192"/>
            <a:ext cx="1111583" cy="731520"/>
          </a:xfrm>
          <a:prstGeom prst="rect">
            <a:avLst/>
          </a:prstGeom>
        </p:spPr>
      </p:pic>
    </p:spTree>
    <p:extLst>
      <p:ext uri="{BB962C8B-B14F-4D97-AF65-F5344CB8AC3E}">
        <p14:creationId xmlns:p14="http://schemas.microsoft.com/office/powerpoint/2010/main" val="21021219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solidFill>
                  <a:srgbClr val="FFBA00"/>
                </a:solidFill>
              </a:defRPr>
            </a:lvl1pPr>
          </a:lstStyle>
          <a:p>
            <a:r>
              <a:rPr lang="en-US" dirty="0"/>
              <a:t>Click to edit Master title style</a:t>
            </a:r>
          </a:p>
        </p:txBody>
      </p:sp>
      <p:sp>
        <p:nvSpPr>
          <p:cNvPr id="3" name="Text Placeholder 2"/>
          <p:cNvSpPr>
            <a:spLocks noGrp="1"/>
          </p:cNvSpPr>
          <p:nvPr>
            <p:ph type="body" idx="1"/>
          </p:nvPr>
        </p:nvSpPr>
        <p:spPr>
          <a:xfrm>
            <a:off x="609600" y="1535114"/>
            <a:ext cx="5386917"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382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clip_image001">
            <a:extLst>
              <a:ext uri="{FF2B5EF4-FFF2-40B4-BE49-F238E27FC236}">
                <a16:creationId xmlns:a16="http://schemas.microsoft.com/office/drawing/2014/main" id="{92F2B53C-8DF7-3429-2744-A955C0BD20CB}"/>
              </a:ext>
            </a:extLst>
          </p:cNvPr>
          <p:cNvPicPr>
            <a:picLocks noChangeAspect="1" noChangeArrowheads="1"/>
          </p:cNvPicPr>
          <p:nvPr userDrawn="1"/>
        </p:nvPicPr>
        <p:blipFill>
          <a:blip r:embed="rId2" cstate="print"/>
          <a:srcRect/>
          <a:stretch>
            <a:fillRect/>
          </a:stretch>
        </p:blipFill>
        <p:spPr bwMode="auto">
          <a:xfrm>
            <a:off x="9906000" y="6096000"/>
            <a:ext cx="2387600" cy="847958"/>
          </a:xfrm>
          <a:prstGeom prst="rect">
            <a:avLst/>
          </a:prstGeom>
          <a:ln>
            <a:noFill/>
          </a:ln>
          <a:effectLst>
            <a:softEdge rad="112500"/>
          </a:effectLst>
        </p:spPr>
      </p:pic>
      <p:sp>
        <p:nvSpPr>
          <p:cNvPr id="2" name="Title 1"/>
          <p:cNvSpPr>
            <a:spLocks noGrp="1"/>
          </p:cNvSpPr>
          <p:nvPr>
            <p:ph type="title"/>
          </p:nvPr>
        </p:nvSpPr>
        <p:spPr>
          <a:xfrm>
            <a:off x="609600" y="274639"/>
            <a:ext cx="10972800" cy="1143000"/>
          </a:xfrm>
          <a:prstGeom prst="rect">
            <a:avLst/>
          </a:prstGeom>
        </p:spPr>
        <p:txBody>
          <a:bodyPr/>
          <a:lstStyle>
            <a:lvl1pPr>
              <a:defRPr>
                <a:solidFill>
                  <a:srgbClr val="FFBA00"/>
                </a:solidFill>
              </a:defRPr>
            </a:lvl1pPr>
          </a:lstStyle>
          <a:p>
            <a:r>
              <a:rPr lang="en-US" dirty="0"/>
              <a:t>Click to edit Master title style</a:t>
            </a:r>
          </a:p>
        </p:txBody>
      </p:sp>
    </p:spTree>
    <p:extLst>
      <p:ext uri="{BB962C8B-B14F-4D97-AF65-F5344CB8AC3E}">
        <p14:creationId xmlns:p14="http://schemas.microsoft.com/office/powerpoint/2010/main" val="1364662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1DD682F5-F819-4112-BD67-890106EF5232}"/>
              </a:ext>
            </a:extLst>
          </p:cNvPr>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46F2349-2FC1-84D4-796E-2356F07546C3}"/>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B21EC8E-6CEC-98B1-8EA4-4E37A5E1F540}"/>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F67181BC-6949-BA44-8A08-3958E019B858}" type="slidenum">
              <a:rPr lang="en-US" altLang="en-US"/>
              <a:pPr>
                <a:defRPr/>
              </a:pPr>
              <a:t>‹#›</a:t>
            </a:fld>
            <a:endParaRPr lang="en-US" altLang="en-US"/>
          </a:p>
        </p:txBody>
      </p:sp>
      <p:pic>
        <p:nvPicPr>
          <p:cNvPr id="6" name="Picture 5">
            <a:extLst>
              <a:ext uri="{FF2B5EF4-FFF2-40B4-BE49-F238E27FC236}">
                <a16:creationId xmlns:a16="http://schemas.microsoft.com/office/drawing/2014/main" id="{D5C5BD1E-F868-7683-106E-AA8707A4AD0E}"/>
              </a:ext>
            </a:extLst>
          </p:cNvPr>
          <p:cNvPicPr>
            <a:picLocks noChangeAspect="1"/>
          </p:cNvPicPr>
          <p:nvPr userDrawn="1"/>
        </p:nvPicPr>
        <p:blipFill>
          <a:blip r:embed="rId2"/>
          <a:stretch>
            <a:fillRect/>
          </a:stretch>
        </p:blipFill>
        <p:spPr>
          <a:xfrm>
            <a:off x="11064240" y="6108192"/>
            <a:ext cx="1111583" cy="731520"/>
          </a:xfrm>
          <a:prstGeom prst="rect">
            <a:avLst/>
          </a:prstGeom>
        </p:spPr>
      </p:pic>
    </p:spTree>
    <p:extLst>
      <p:ext uri="{BB962C8B-B14F-4D97-AF65-F5344CB8AC3E}">
        <p14:creationId xmlns:p14="http://schemas.microsoft.com/office/powerpoint/2010/main" val="1452150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BA20EA-5F7B-6D99-6D7B-3B68F5CC10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2913" y="5365750"/>
            <a:ext cx="1335087"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15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625600" y="381000"/>
            <a:ext cx="8636000" cy="685800"/>
          </a:xfrm>
          <a:prstGeom prst="rect">
            <a:avLst/>
          </a:prstGeom>
        </p:spPr>
        <p:txBody>
          <a:bodyPr/>
          <a:lstStyle>
            <a:lvl1pPr marL="0" indent="0" algn="ctr">
              <a:buNone/>
              <a:defRPr baseline="0">
                <a:solidFill>
                  <a:srgbClr val="98012E"/>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Text Placeholder 5"/>
          <p:cNvSpPr>
            <a:spLocks noGrp="1"/>
          </p:cNvSpPr>
          <p:nvPr>
            <p:ph type="body" sz="quarter" idx="11"/>
          </p:nvPr>
        </p:nvSpPr>
        <p:spPr>
          <a:xfrm>
            <a:off x="1625600" y="1600200"/>
            <a:ext cx="9448800" cy="4114800"/>
          </a:xfrm>
          <a:prstGeom prst="rect">
            <a:avLst/>
          </a:prstGeom>
        </p:spPr>
        <p:txBody>
          <a:bodyPr/>
          <a:lstStyle>
            <a:lvl1pPr marL="0" indent="0">
              <a:buNone/>
              <a:defRPr sz="2800" b="1">
                <a:solidFill>
                  <a:srgbClr val="515151"/>
                </a:solidFill>
                <a:latin typeface="Arial" panose="020B0604020202020204" pitchFamily="34" charset="0"/>
                <a:cs typeface="Arial" panose="020B0604020202020204" pitchFamily="34" charset="0"/>
              </a:defRPr>
            </a:lvl1pPr>
            <a:lvl2pPr marL="742950" indent="-285750">
              <a:buClr>
                <a:srgbClr val="98012E"/>
              </a:buClr>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2569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30656" y="1868423"/>
            <a:ext cx="5165344" cy="4257740"/>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17056" y="1868423"/>
            <a:ext cx="5165344" cy="4257740"/>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2"/>
          <p:cNvSpPr>
            <a:spLocks noGrp="1"/>
          </p:cNvSpPr>
          <p:nvPr>
            <p:ph type="title"/>
          </p:nvPr>
        </p:nvSpPr>
        <p:spPr bwMode="auto">
          <a:xfrm>
            <a:off x="1056795" y="405384"/>
            <a:ext cx="10525607" cy="1143000"/>
          </a:xfrm>
          <a:prstGeom prst="rect">
            <a:avLst/>
          </a:prstGeom>
          <a:noFill/>
          <a:ln>
            <a:noFill/>
          </a:ln>
        </p:spPr>
        <p:txBody>
          <a:bodyPr vert="horz" wrap="square" lIns="91438" tIns="45719" rIns="91438" bIns="45719" numCol="1" anchor="ctr" anchorCtr="0" compatLnSpc="1">
            <a:prstTxWarp prst="textNoShape">
              <a:avLst/>
            </a:prstTxWarp>
          </a:bodyPr>
          <a:lstStyle/>
          <a:p>
            <a:pPr lvl="0"/>
            <a:r>
              <a:rPr lang="en-US" altLang="de-DE"/>
              <a:t>Title</a:t>
            </a:r>
          </a:p>
        </p:txBody>
      </p:sp>
    </p:spTree>
    <p:extLst>
      <p:ext uri="{BB962C8B-B14F-4D97-AF65-F5344CB8AC3E}">
        <p14:creationId xmlns:p14="http://schemas.microsoft.com/office/powerpoint/2010/main" val="153897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pic>
        <p:nvPicPr>
          <p:cNvPr id="5" name="Picture 7" descr="clip_image001">
            <a:extLst>
              <a:ext uri="{FF2B5EF4-FFF2-40B4-BE49-F238E27FC236}">
                <a16:creationId xmlns:a16="http://schemas.microsoft.com/office/drawing/2014/main" id="{2C896F31-8FE4-FEFE-21E2-7EB5ADCF3FC3}"/>
              </a:ext>
            </a:extLst>
          </p:cNvPr>
          <p:cNvPicPr>
            <a:picLocks noChangeAspect="1" noChangeArrowheads="1"/>
          </p:cNvPicPr>
          <p:nvPr userDrawn="1"/>
        </p:nvPicPr>
        <p:blipFill>
          <a:blip r:embed="rId2" cstate="print"/>
          <a:srcRect/>
          <a:stretch>
            <a:fillRect/>
          </a:stretch>
        </p:blipFill>
        <p:spPr bwMode="auto">
          <a:xfrm>
            <a:off x="9906000" y="6096000"/>
            <a:ext cx="2387600" cy="847958"/>
          </a:xfrm>
          <a:prstGeom prst="rect">
            <a:avLst/>
          </a:prstGeom>
          <a:ln>
            <a:noFill/>
          </a:ln>
          <a:effectLst>
            <a:softEdge rad="112500"/>
          </a:effectLst>
        </p:spPr>
      </p:pic>
      <p:sp>
        <p:nvSpPr>
          <p:cNvPr id="2" name="Title 1"/>
          <p:cNvSpPr>
            <a:spLocks noGrp="1"/>
          </p:cNvSpPr>
          <p:nvPr>
            <p:ph type="title"/>
          </p:nvPr>
        </p:nvSpPr>
        <p:spPr>
          <a:xfrm>
            <a:off x="0" y="609600"/>
            <a:ext cx="121920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2AA515F8-28B8-9E98-5060-20574596019C}"/>
              </a:ext>
            </a:extLst>
          </p:cNvPr>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US"/>
          </a:p>
        </p:txBody>
      </p:sp>
      <p:sp>
        <p:nvSpPr>
          <p:cNvPr id="7" name="Footer Placeholder 6">
            <a:extLst>
              <a:ext uri="{FF2B5EF4-FFF2-40B4-BE49-F238E27FC236}">
                <a16:creationId xmlns:a16="http://schemas.microsoft.com/office/drawing/2014/main" id="{84BE7F5D-E852-EBF5-86D4-0621566207CF}"/>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59AB6F01-333B-6106-BB59-7BB4EBEDF4A5}"/>
              </a:ext>
            </a:extLst>
          </p:cNvPr>
          <p:cNvSpPr>
            <a:spLocks noGrp="1" noChangeArrowheads="1"/>
          </p:cNvSpPr>
          <p:nvPr>
            <p:ph type="sldNum" sz="quarter" idx="12"/>
          </p:nvPr>
        </p:nvSpPr>
        <p:spPr>
          <a:xfrm>
            <a:off x="9652000" y="5867400"/>
            <a:ext cx="2540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28589DEF-C1C8-2142-B8CB-7A627114FDD6}" type="slidenum">
              <a:rPr lang="en-US" altLang="en-US"/>
              <a:pPr>
                <a:defRPr/>
              </a:pPr>
              <a:t>‹#›</a:t>
            </a:fld>
            <a:endParaRPr lang="en-US" altLang="en-US"/>
          </a:p>
        </p:txBody>
      </p:sp>
    </p:spTree>
    <p:extLst>
      <p:ext uri="{BB962C8B-B14F-4D97-AF65-F5344CB8AC3E}">
        <p14:creationId xmlns:p14="http://schemas.microsoft.com/office/powerpoint/2010/main" val="1179158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B78875-9600-8B03-1756-A24A9A7A180A}"/>
              </a:ext>
            </a:extLst>
          </p:cNvPr>
          <p:cNvGrpSpPr/>
          <p:nvPr userDrawn="1"/>
        </p:nvGrpSpPr>
        <p:grpSpPr>
          <a:xfrm>
            <a:off x="0" y="-20320"/>
            <a:ext cx="12192000" cy="498478"/>
            <a:chOff x="0" y="-20320"/>
            <a:chExt cx="12192000" cy="498478"/>
          </a:xfrm>
        </p:grpSpPr>
        <p:sp>
          <p:nvSpPr>
            <p:cNvPr id="3" name="Rectangle 2">
              <a:extLst>
                <a:ext uri="{FF2B5EF4-FFF2-40B4-BE49-F238E27FC236}">
                  <a16:creationId xmlns:a16="http://schemas.microsoft.com/office/drawing/2014/main" id="{94693972-52DF-D076-28A8-33A41CDCA6FF}"/>
                </a:ext>
              </a:extLst>
            </p:cNvPr>
            <p:cNvSpPr/>
            <p:nvPr userDrawn="1"/>
          </p:nvSpPr>
          <p:spPr bwMode="auto">
            <a:xfrm>
              <a:off x="1" y="-20320"/>
              <a:ext cx="12191999" cy="498478"/>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ndParaRPr>
            </a:p>
          </p:txBody>
        </p:sp>
        <p:sp>
          <p:nvSpPr>
            <p:cNvPr id="4" name="Rectangle 3">
              <a:extLst>
                <a:ext uri="{FF2B5EF4-FFF2-40B4-BE49-F238E27FC236}">
                  <a16:creationId xmlns:a16="http://schemas.microsoft.com/office/drawing/2014/main" id="{16573525-7FAC-AD3D-472F-4E1FC7679A3E}"/>
                </a:ext>
              </a:extLst>
            </p:cNvPr>
            <p:cNvSpPr/>
            <p:nvPr userDrawn="1"/>
          </p:nvSpPr>
          <p:spPr>
            <a:xfrm>
              <a:off x="3176416" y="84233"/>
              <a:ext cx="6369302" cy="307777"/>
            </a:xfrm>
            <a:prstGeom prst="rect">
              <a:avLst/>
            </a:prstGeom>
          </p:spPr>
          <p:txBody>
            <a:bodyPr wrap="square">
              <a:spAutoFit/>
            </a:bodyPr>
            <a:lstStyle/>
            <a:p>
              <a:r>
                <a:rPr lang="en-US" sz="700" kern="1200" dirty="0">
                  <a:solidFill>
                    <a:schemeClr val="bg1">
                      <a:lumMod val="50000"/>
                      <a:lumOff val="50000"/>
                    </a:schemeClr>
                  </a:solidFill>
                  <a:effectLst/>
                  <a:latin typeface="+mn-lt"/>
                  <a:ea typeface="+mn-ea"/>
                  <a:cs typeface="+mn-cs"/>
                </a:rPr>
                <a:t>Disclaimer: This presentation is the property of Physicians’ Education Resource, LLC (“PER”) and is protected by U.S. and international copyright laws. </a:t>
              </a:r>
              <a:br>
                <a:rPr lang="en-US" sz="700" kern="1200" dirty="0">
                  <a:solidFill>
                    <a:schemeClr val="bg1">
                      <a:lumMod val="50000"/>
                      <a:lumOff val="50000"/>
                    </a:schemeClr>
                  </a:solidFill>
                  <a:effectLst/>
                  <a:latin typeface="+mn-lt"/>
                  <a:ea typeface="+mn-ea"/>
                  <a:cs typeface="+mn-cs"/>
                </a:rPr>
              </a:br>
              <a:r>
                <a:rPr lang="en-US" sz="700" kern="1200" dirty="0">
                  <a:solidFill>
                    <a:schemeClr val="bg1">
                      <a:lumMod val="50000"/>
                      <a:lumOff val="50000"/>
                    </a:schemeClr>
                  </a:solidFill>
                  <a:effectLst/>
                  <a:latin typeface="+mn-lt"/>
                  <a:ea typeface="+mn-ea"/>
                  <a:cs typeface="+mn-cs"/>
                </a:rPr>
                <a:t>You may not copy, reproduce, distribute, transmit, modify, or create derivative works of the presentation without the prior written permission from PER.</a:t>
              </a:r>
            </a:p>
          </p:txBody>
        </p:sp>
        <p:pic>
          <p:nvPicPr>
            <p:cNvPr id="5" name="Picture 4">
              <a:extLst>
                <a:ext uri="{FF2B5EF4-FFF2-40B4-BE49-F238E27FC236}">
                  <a16:creationId xmlns:a16="http://schemas.microsoft.com/office/drawing/2014/main" id="{3D4FCC71-B930-69A1-0E4B-8C1F60BD00D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0" y="6896"/>
              <a:ext cx="3176416" cy="408011"/>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677E5A01-D934-A420-8529-3F07BED4E54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136412" y="61427"/>
              <a:ext cx="1055588" cy="408011"/>
            </a:xfrm>
            <a:prstGeom prst="rect">
              <a:avLst/>
            </a:prstGeom>
          </p:spPr>
        </p:pic>
      </p:grpSp>
      <p:sp>
        <p:nvSpPr>
          <p:cNvPr id="6" name="Rectangle 5">
            <a:extLst>
              <a:ext uri="{FF2B5EF4-FFF2-40B4-BE49-F238E27FC236}">
                <a16:creationId xmlns:a16="http://schemas.microsoft.com/office/drawing/2014/main" id="{D827E492-DC37-F96E-16CB-09AFFF7BF768}"/>
              </a:ext>
            </a:extLst>
          </p:cNvPr>
          <p:cNvSpPr/>
          <p:nvPr userDrawn="1"/>
        </p:nvSpPr>
        <p:spPr>
          <a:xfrm>
            <a:off x="1532878" y="6896"/>
            <a:ext cx="7467600" cy="46254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4681" r:id="rId1"/>
    <p:sldLayoutId id="2147484684" r:id="rId2"/>
    <p:sldLayoutId id="2147484685" r:id="rId3"/>
    <p:sldLayoutId id="2147484686" r:id="rId4"/>
    <p:sldLayoutId id="2147484687" r:id="rId5"/>
    <p:sldLayoutId id="2147484689" r:id="rId6"/>
    <p:sldLayoutId id="2147484700" r:id="rId7"/>
    <p:sldLayoutId id="2147484701" r:id="rId8"/>
    <p:sldLayoutId id="2147484702" r:id="rId9"/>
  </p:sldLayoutIdLst>
  <p:txStyles>
    <p:titleStyle>
      <a:lvl1pPr algn="ctr" defTabSz="457200" rtl="0" eaLnBrk="0" fontAlgn="base" hangingPunct="0">
        <a:spcBef>
          <a:spcPct val="0"/>
        </a:spcBef>
        <a:spcAft>
          <a:spcPct val="0"/>
        </a:spcAft>
        <a:defRPr sz="4400" kern="1200">
          <a:solidFill>
            <a:srgbClr val="FFBA00"/>
          </a:solidFill>
          <a:latin typeface="+mj-lt"/>
          <a:ea typeface="+mj-ea"/>
          <a:cs typeface="+mj-cs"/>
        </a:defRPr>
      </a:lvl1pPr>
      <a:lvl2pPr algn="ctr" defTabSz="457200" rtl="0" eaLnBrk="0" fontAlgn="base" hangingPunct="0">
        <a:spcBef>
          <a:spcPct val="0"/>
        </a:spcBef>
        <a:spcAft>
          <a:spcPct val="0"/>
        </a:spcAft>
        <a:defRPr sz="4400">
          <a:solidFill>
            <a:srgbClr val="FFBA00"/>
          </a:solidFill>
          <a:latin typeface="Calibri" pitchFamily="34" charset="0"/>
        </a:defRPr>
      </a:lvl2pPr>
      <a:lvl3pPr algn="ctr" defTabSz="457200" rtl="0" eaLnBrk="0" fontAlgn="base" hangingPunct="0">
        <a:spcBef>
          <a:spcPct val="0"/>
        </a:spcBef>
        <a:spcAft>
          <a:spcPct val="0"/>
        </a:spcAft>
        <a:defRPr sz="4400">
          <a:solidFill>
            <a:srgbClr val="FFBA00"/>
          </a:solidFill>
          <a:latin typeface="Calibri" pitchFamily="34" charset="0"/>
        </a:defRPr>
      </a:lvl3pPr>
      <a:lvl4pPr algn="ctr" defTabSz="457200" rtl="0" eaLnBrk="0" fontAlgn="base" hangingPunct="0">
        <a:spcBef>
          <a:spcPct val="0"/>
        </a:spcBef>
        <a:spcAft>
          <a:spcPct val="0"/>
        </a:spcAft>
        <a:defRPr sz="4400">
          <a:solidFill>
            <a:srgbClr val="FFBA00"/>
          </a:solidFill>
          <a:latin typeface="Calibri" pitchFamily="34" charset="0"/>
        </a:defRPr>
      </a:lvl4pPr>
      <a:lvl5pPr algn="ctr" defTabSz="457200" rtl="0" eaLnBrk="0" fontAlgn="base" hangingPunct="0">
        <a:spcBef>
          <a:spcPct val="0"/>
        </a:spcBef>
        <a:spcAft>
          <a:spcPct val="0"/>
        </a:spcAft>
        <a:defRPr sz="4400">
          <a:solidFill>
            <a:srgbClr val="FFBA00"/>
          </a:solidFill>
          <a:latin typeface="Calibri" pitchFamily="34" charset="0"/>
        </a:defRPr>
      </a:lvl5pPr>
      <a:lvl6pPr marL="457200" algn="ctr" defTabSz="457200" rtl="0" fontAlgn="base">
        <a:spcBef>
          <a:spcPct val="0"/>
        </a:spcBef>
        <a:spcAft>
          <a:spcPct val="0"/>
        </a:spcAft>
        <a:defRPr sz="4400">
          <a:solidFill>
            <a:srgbClr val="FFBA00"/>
          </a:solidFill>
          <a:latin typeface="Calibri" pitchFamily="34" charset="0"/>
        </a:defRPr>
      </a:lvl6pPr>
      <a:lvl7pPr marL="914400" algn="ctr" defTabSz="457200" rtl="0" fontAlgn="base">
        <a:spcBef>
          <a:spcPct val="0"/>
        </a:spcBef>
        <a:spcAft>
          <a:spcPct val="0"/>
        </a:spcAft>
        <a:defRPr sz="4400">
          <a:solidFill>
            <a:srgbClr val="FFBA00"/>
          </a:solidFill>
          <a:latin typeface="Calibri" pitchFamily="34" charset="0"/>
        </a:defRPr>
      </a:lvl7pPr>
      <a:lvl8pPr marL="1371600" algn="ctr" defTabSz="457200" rtl="0" fontAlgn="base">
        <a:spcBef>
          <a:spcPct val="0"/>
        </a:spcBef>
        <a:spcAft>
          <a:spcPct val="0"/>
        </a:spcAft>
        <a:defRPr sz="4400">
          <a:solidFill>
            <a:srgbClr val="FFBA00"/>
          </a:solidFill>
          <a:latin typeface="Calibri" pitchFamily="34" charset="0"/>
        </a:defRPr>
      </a:lvl8pPr>
      <a:lvl9pPr marL="1828800" algn="ctr" defTabSz="457200" rtl="0" fontAlgn="base">
        <a:spcBef>
          <a:spcPct val="0"/>
        </a:spcBef>
        <a:spcAft>
          <a:spcPct val="0"/>
        </a:spcAft>
        <a:defRPr sz="4400">
          <a:solidFill>
            <a:srgbClr val="FFBA00"/>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321_B2FE084A.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2"/>
          <a:stretch>
            <a:fillRect/>
          </a:stretch>
        </p:blipFill>
        <p:spPr>
          <a:xfrm>
            <a:off x="-65222" y="-73375"/>
            <a:ext cx="12322444" cy="6931375"/>
          </a:xfrm>
          <a:prstGeom prst="rect">
            <a:avLst/>
          </a:prstGeom>
        </p:spPr>
      </p:pic>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3"/>
          <a:stretch>
            <a:fillRect/>
          </a:stretch>
        </p:blipFill>
        <p:spPr>
          <a:xfrm>
            <a:off x="3870187" y="4244008"/>
            <a:ext cx="2354190" cy="1102415"/>
          </a:xfrm>
          <a:prstGeom prst="rect">
            <a:avLst/>
          </a:prstGeom>
        </p:spPr>
      </p:pic>
      <p:sp>
        <p:nvSpPr>
          <p:cNvPr id="2" name="Rectangle 2">
            <a:extLst>
              <a:ext uri="{FF2B5EF4-FFF2-40B4-BE49-F238E27FC236}">
                <a16:creationId xmlns:a16="http://schemas.microsoft.com/office/drawing/2014/main" id="{71878280-B2BC-3ACB-07A6-90D887CB11C7}"/>
              </a:ext>
            </a:extLst>
          </p:cNvPr>
          <p:cNvSpPr txBox="1">
            <a:spLocks noChangeArrowheads="1"/>
          </p:cNvSpPr>
          <p:nvPr/>
        </p:nvSpPr>
        <p:spPr>
          <a:xfrm>
            <a:off x="465949" y="2133600"/>
            <a:ext cx="8713694" cy="1909484"/>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2800" dirty="0"/>
              <a:t>Accelerated Breast Radiotherapy</a:t>
            </a:r>
          </a:p>
          <a:p>
            <a:pPr algn="l">
              <a:defRPr/>
            </a:pPr>
            <a:endParaRPr lang="en-US" sz="1800" dirty="0">
              <a:solidFill>
                <a:schemeClr val="bg1"/>
              </a:solidFill>
            </a:endParaRPr>
          </a:p>
          <a:p>
            <a:pPr algn="l">
              <a:defRPr/>
            </a:pPr>
            <a:r>
              <a:rPr lang="en-US" sz="1800" dirty="0">
                <a:solidFill>
                  <a:schemeClr val="bg1"/>
                </a:solidFill>
              </a:rPr>
              <a:t>Douglas W. Arthur, M.D.</a:t>
            </a:r>
          </a:p>
          <a:p>
            <a:pPr algn="l">
              <a:defRPr/>
            </a:pPr>
            <a:r>
              <a:rPr lang="en-US" sz="1800" b="0" dirty="0">
                <a:solidFill>
                  <a:schemeClr val="bg1"/>
                </a:solidFill>
              </a:rPr>
              <a:t>Professor and Chair, Department of Radiation Oncology</a:t>
            </a:r>
            <a:endParaRPr lang="en-US" sz="1800" b="0" dirty="0">
              <a:solidFill>
                <a:schemeClr val="tx1"/>
              </a:solidFill>
            </a:endParaRPr>
          </a:p>
          <a:p>
            <a:pPr algn="l">
              <a:defRPr/>
            </a:pPr>
            <a:r>
              <a:rPr lang="en-US" sz="1800" b="0" dirty="0">
                <a:solidFill>
                  <a:schemeClr val="bg1"/>
                </a:solidFill>
              </a:rPr>
              <a:t>Virginia Commonwealth University School of Medicine</a:t>
            </a:r>
          </a:p>
          <a:p>
            <a:pPr algn="l">
              <a:defRPr/>
            </a:pPr>
            <a:r>
              <a:rPr lang="en-US" sz="1800" b="0" dirty="0">
                <a:solidFill>
                  <a:schemeClr val="bg1"/>
                </a:solidFill>
              </a:rPr>
              <a:t>Massey Cancer Center</a:t>
            </a:r>
          </a:p>
          <a:p>
            <a:pPr algn="l">
              <a:defRPr/>
            </a:pPr>
            <a:r>
              <a:rPr lang="en-US" sz="1800" b="0" dirty="0">
                <a:solidFill>
                  <a:schemeClr val="bg1"/>
                </a:solidFill>
              </a:rPr>
              <a:t>Richmond, VA</a:t>
            </a:r>
          </a:p>
          <a:p>
            <a:pPr algn="l">
              <a:defRPr/>
            </a:pPr>
            <a:endParaRPr lang="en-US" sz="1800" b="0" dirty="0">
              <a:solidFill>
                <a:schemeClr val="tx1"/>
              </a:solidFill>
            </a:endParaRPr>
          </a:p>
        </p:txBody>
      </p:sp>
      <p:pic>
        <p:nvPicPr>
          <p:cNvPr id="5" name="Picture 4">
            <a:extLst>
              <a:ext uri="{FF2B5EF4-FFF2-40B4-BE49-F238E27FC236}">
                <a16:creationId xmlns:a16="http://schemas.microsoft.com/office/drawing/2014/main" id="{428D6AFD-A1B5-9DFE-0E02-2B2171AA6AB4}"/>
              </a:ext>
            </a:extLst>
          </p:cNvPr>
          <p:cNvPicPr>
            <a:picLocks noChangeAspect="1"/>
          </p:cNvPicPr>
          <p:nvPr/>
        </p:nvPicPr>
        <p:blipFill>
          <a:blip r:embed="rId4"/>
          <a:stretch>
            <a:fillRect/>
          </a:stretch>
        </p:blipFill>
        <p:spPr>
          <a:xfrm>
            <a:off x="10372163" y="4208607"/>
            <a:ext cx="1657574" cy="1088739"/>
          </a:xfrm>
          <a:prstGeom prst="rect">
            <a:avLst/>
          </a:prstGeom>
        </p:spPr>
      </p:pic>
    </p:spTree>
    <p:extLst>
      <p:ext uri="{BB962C8B-B14F-4D97-AF65-F5344CB8AC3E}">
        <p14:creationId xmlns:p14="http://schemas.microsoft.com/office/powerpoint/2010/main" val="3642938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93E3535-1A2A-216F-36DE-3DF9E7947B0A}"/>
              </a:ext>
            </a:extLst>
          </p:cNvPr>
          <p:cNvSpPr>
            <a:spLocks noGrp="1" noChangeArrowheads="1"/>
          </p:cNvSpPr>
          <p:nvPr>
            <p:ph type="title"/>
          </p:nvPr>
        </p:nvSpPr>
        <p:spPr bwMode="auto">
          <a:xfrm>
            <a:off x="533400" y="685800"/>
            <a:ext cx="109728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t>Target and Dose</a:t>
            </a:r>
          </a:p>
        </p:txBody>
      </p:sp>
      <p:sp>
        <p:nvSpPr>
          <p:cNvPr id="16387" name="Content Placeholder 2">
            <a:extLst>
              <a:ext uri="{FF2B5EF4-FFF2-40B4-BE49-F238E27FC236}">
                <a16:creationId xmlns:a16="http://schemas.microsoft.com/office/drawing/2014/main" id="{9D10E625-3763-293D-9422-D7576A71F2CF}"/>
              </a:ext>
            </a:extLst>
          </p:cNvPr>
          <p:cNvSpPr>
            <a:spLocks noGrp="1" noChangeArrowheads="1"/>
          </p:cNvSpPr>
          <p:nvPr>
            <p:ph idx="1"/>
          </p:nvPr>
        </p:nvSpPr>
        <p:spPr bwMode="auto">
          <a:xfrm>
            <a:off x="2209800" y="1600200"/>
            <a:ext cx="94488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Target volume definition</a:t>
            </a:r>
          </a:p>
          <a:p>
            <a:pPr lvl="1"/>
            <a:r>
              <a:rPr lang="en-US" altLang="en-US" sz="2400" dirty="0"/>
              <a:t>Where does microscopic disease remain?</a:t>
            </a:r>
          </a:p>
          <a:p>
            <a:pPr lvl="1"/>
            <a:r>
              <a:rPr lang="en-US" altLang="en-US" sz="2400" dirty="0"/>
              <a:t>Localized vs diffuse?</a:t>
            </a:r>
          </a:p>
          <a:p>
            <a:pPr lvl="1"/>
            <a:r>
              <a:rPr lang="en-US" altLang="en-US" sz="2400" dirty="0"/>
              <a:t>Why treat more than we need to?</a:t>
            </a:r>
          </a:p>
          <a:p>
            <a:endParaRPr lang="en-US" altLang="en-US" sz="900" dirty="0"/>
          </a:p>
          <a:p>
            <a:r>
              <a:rPr lang="en-US" altLang="en-US" dirty="0"/>
              <a:t>Dose delivery</a:t>
            </a:r>
          </a:p>
          <a:p>
            <a:pPr lvl="1">
              <a:spcBef>
                <a:spcPts val="600"/>
              </a:spcBef>
            </a:pPr>
            <a:r>
              <a:rPr lang="en-US" altLang="en-US" sz="2400" dirty="0"/>
              <a:t>Disease control</a:t>
            </a:r>
          </a:p>
          <a:p>
            <a:pPr lvl="2"/>
            <a:r>
              <a:rPr lang="en-US" altLang="en-US" sz="2000" dirty="0"/>
              <a:t>Radiobiological equivalent dose</a:t>
            </a:r>
          </a:p>
          <a:p>
            <a:pPr lvl="2"/>
            <a:r>
              <a:rPr lang="en-US" altLang="en-US" sz="2000" dirty="0"/>
              <a:t>‘Conventional’ </a:t>
            </a:r>
            <a:r>
              <a:rPr lang="en-US" altLang="en-US" sz="2000" dirty="0">
                <a:solidFill>
                  <a:schemeClr val="accent3"/>
                </a:solidFill>
              </a:rPr>
              <a:t>vs</a:t>
            </a:r>
            <a:r>
              <a:rPr lang="en-US" altLang="en-US" sz="2000" dirty="0"/>
              <a:t> moderate hypofractionation </a:t>
            </a:r>
            <a:r>
              <a:rPr lang="en-US" altLang="en-US" sz="2000" dirty="0">
                <a:solidFill>
                  <a:schemeClr val="accent3"/>
                </a:solidFill>
              </a:rPr>
              <a:t>vs</a:t>
            </a:r>
            <a:r>
              <a:rPr lang="en-US" altLang="en-US" sz="2000" dirty="0"/>
              <a:t> ultra hypofractionation </a:t>
            </a:r>
          </a:p>
          <a:p>
            <a:pPr lvl="1">
              <a:spcBef>
                <a:spcPts val="600"/>
              </a:spcBef>
            </a:pPr>
            <a:r>
              <a:rPr lang="en-US" altLang="en-US" sz="2400" dirty="0"/>
              <a:t>Normal tissue impact</a:t>
            </a:r>
          </a:p>
          <a:p>
            <a:pPr lvl="2"/>
            <a:r>
              <a:rPr lang="en-US" altLang="en-US" sz="2000" dirty="0"/>
              <a:t>How fast is too fast?</a:t>
            </a:r>
          </a:p>
          <a:p>
            <a:pPr lvl="2"/>
            <a:r>
              <a:rPr lang="en-US" altLang="en-US" sz="2000" dirty="0"/>
              <a:t>Dependent on volume? Patient’s normal tissue response?</a:t>
            </a:r>
          </a:p>
          <a:p>
            <a:pPr lvl="1"/>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D09553A-AA0C-4A92-D4E2-C1000030417C}"/>
              </a:ext>
            </a:extLst>
          </p:cNvPr>
          <p:cNvSpPr>
            <a:spLocks noGrp="1"/>
          </p:cNvSpPr>
          <p:nvPr>
            <p:ph type="title"/>
          </p:nvPr>
        </p:nvSpPr>
        <p:spPr bwMode="auto">
          <a:xfrm>
            <a:off x="609600" y="762000"/>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t>Why evolve at all?</a:t>
            </a:r>
          </a:p>
        </p:txBody>
      </p:sp>
      <p:sp>
        <p:nvSpPr>
          <p:cNvPr id="18435" name="Content Placeholder 2">
            <a:extLst>
              <a:ext uri="{FF2B5EF4-FFF2-40B4-BE49-F238E27FC236}">
                <a16:creationId xmlns:a16="http://schemas.microsoft.com/office/drawing/2014/main" id="{E675254A-BE0D-225D-DDD2-07FBF777FC9B}"/>
              </a:ext>
            </a:extLst>
          </p:cNvPr>
          <p:cNvSpPr>
            <a:spLocks noGrp="1"/>
          </p:cNvSpPr>
          <p:nvPr>
            <p:ph idx="1"/>
          </p:nvPr>
        </p:nvSpPr>
        <p:spPr bwMode="auto">
          <a:xfrm>
            <a:off x="1981200" y="1676400"/>
            <a:ext cx="8839200"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pPr>
            <a:r>
              <a:rPr lang="en-US" altLang="en-US" sz="2400" dirty="0"/>
              <a:t>Historical interest in reducing burden of radiation treatment to increase compliance and reduce recurrence rate</a:t>
            </a:r>
          </a:p>
          <a:p>
            <a:pPr>
              <a:spcBef>
                <a:spcPts val="0"/>
              </a:spcBef>
            </a:pPr>
            <a:endParaRPr lang="en-US" altLang="en-US" sz="2000" dirty="0"/>
          </a:p>
          <a:p>
            <a:r>
              <a:rPr lang="en-US" altLang="en-US" sz="2400" dirty="0"/>
              <a:t>Historical interest in avoiding radiation if possible</a:t>
            </a:r>
          </a:p>
          <a:p>
            <a:pPr lvl="1"/>
            <a:r>
              <a:rPr lang="en-US" altLang="en-US" sz="2000" dirty="0"/>
              <a:t>Time (6-7 weeks), Toxicity (skin, breast tissue, cosmesis, etc.)</a:t>
            </a:r>
          </a:p>
          <a:p>
            <a:pPr lvl="1"/>
            <a:endParaRPr lang="en-US" altLang="en-US" sz="2000" dirty="0"/>
          </a:p>
          <a:p>
            <a:r>
              <a:rPr lang="en-US" altLang="en-US" sz="2400" dirty="0"/>
              <a:t>Evidence that biomarkers can identify</a:t>
            </a:r>
          </a:p>
          <a:p>
            <a:pPr lvl="1"/>
            <a:r>
              <a:rPr lang="en-US" altLang="en-US" sz="2000" dirty="0"/>
              <a:t>Patients with </a:t>
            </a:r>
            <a:r>
              <a:rPr lang="en-US" altLang="en-US" sz="2000" u="sng" dirty="0"/>
              <a:t>sufficiently</a:t>
            </a:r>
            <a:r>
              <a:rPr lang="en-US" altLang="en-US" sz="2000" dirty="0"/>
              <a:t> low risk of recurrence to avoid XRT</a:t>
            </a:r>
          </a:p>
          <a:p>
            <a:pPr lvl="1"/>
            <a:endParaRPr lang="en-US" altLang="en-US" sz="2000" dirty="0"/>
          </a:p>
          <a:p>
            <a:r>
              <a:rPr lang="en-US" altLang="en-US" sz="2400" dirty="0"/>
              <a:t>What is sufficiently low?</a:t>
            </a:r>
          </a:p>
          <a:p>
            <a:pPr lvl="1"/>
            <a:r>
              <a:rPr lang="en-US" altLang="en-US" sz="2000" dirty="0"/>
              <a:t>Added benefit of radiation vs time/toxicity risk</a:t>
            </a:r>
          </a:p>
          <a:p>
            <a:pPr lvl="1"/>
            <a:r>
              <a:rPr lang="en-US" altLang="en-US" sz="2000" dirty="0"/>
              <a:t>What local failure rate is acceptable? 10%, 5%, 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12FE7DD-E98B-E365-2BE6-BA0A5F44291B}"/>
              </a:ext>
            </a:extLst>
          </p:cNvPr>
          <p:cNvSpPr>
            <a:spLocks noGrp="1"/>
          </p:cNvSpPr>
          <p:nvPr>
            <p:ph type="title"/>
          </p:nvPr>
        </p:nvSpPr>
        <p:spPr bwMode="auto">
          <a:xfrm>
            <a:off x="1905000" y="914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Agenda</a:t>
            </a:r>
          </a:p>
        </p:txBody>
      </p:sp>
      <p:sp>
        <p:nvSpPr>
          <p:cNvPr id="15363" name="Content Placeholder 2">
            <a:extLst>
              <a:ext uri="{FF2B5EF4-FFF2-40B4-BE49-F238E27FC236}">
                <a16:creationId xmlns:a16="http://schemas.microsoft.com/office/drawing/2014/main" id="{57288372-B364-0C3C-C3D8-70AB7C7F4E99}"/>
              </a:ext>
            </a:extLst>
          </p:cNvPr>
          <p:cNvSpPr>
            <a:spLocks noGrp="1"/>
          </p:cNvSpPr>
          <p:nvPr>
            <p:ph idx="1"/>
          </p:nvPr>
        </p:nvSpPr>
        <p:spPr bwMode="auto">
          <a:xfrm>
            <a:off x="2438400" y="2133600"/>
            <a:ext cx="822960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Accelerated Whole Breast Irradiation</a:t>
            </a:r>
          </a:p>
          <a:p>
            <a:r>
              <a:rPr lang="en-US" altLang="en-US" dirty="0"/>
              <a:t>Accelerated Loco-Regional Irradiation</a:t>
            </a:r>
          </a:p>
          <a:p>
            <a:r>
              <a:rPr lang="en-US" altLang="en-US" dirty="0"/>
              <a:t>Accelerated Partial Breast Irradiation</a:t>
            </a:r>
          </a:p>
          <a:p>
            <a:r>
              <a:rPr lang="en-US" altLang="en-US" dirty="0"/>
              <a:t>Intraoperative radiation therapy </a:t>
            </a:r>
            <a:r>
              <a:rPr lang="en-US" altLang="en-US" dirty="0">
                <a:solidFill>
                  <a:srgbClr val="FF0000"/>
                </a:solidFill>
              </a:rPr>
              <a:t>***</a:t>
            </a:r>
          </a:p>
          <a:p>
            <a:r>
              <a:rPr lang="en-US" altLang="en-US" dirty="0"/>
              <a:t>Breast conserving surgery only </a:t>
            </a:r>
            <a:r>
              <a:rPr lang="en-US" altLang="en-US" dirty="0">
                <a:solidFill>
                  <a:srgbClr val="FF0000"/>
                </a:solidFill>
              </a:rPr>
              <a:t>***</a:t>
            </a:r>
          </a:p>
          <a:p>
            <a:r>
              <a:rPr lang="en-US" altLang="en-US" dirty="0"/>
              <a:t>Repeat Lumpectomy and Re-irradiation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CAC05-20F9-A382-1A44-5E450AAE455B}"/>
              </a:ext>
            </a:extLst>
          </p:cNvPr>
          <p:cNvSpPr>
            <a:spLocks noGrp="1"/>
          </p:cNvSpPr>
          <p:nvPr>
            <p:ph type="title"/>
          </p:nvPr>
        </p:nvSpPr>
        <p:spPr>
          <a:xfrm>
            <a:off x="685800" y="2590800"/>
            <a:ext cx="10972800" cy="1143000"/>
          </a:xfrm>
        </p:spPr>
        <p:txBody>
          <a:bodyPr/>
          <a:lstStyle/>
          <a:p>
            <a:pPr algn="l"/>
            <a:r>
              <a:rPr lang="en-US" dirty="0"/>
              <a:t>					Accelerated Whole Breast</a:t>
            </a:r>
            <a:br>
              <a:rPr lang="en-US" dirty="0"/>
            </a:br>
            <a:r>
              <a:rPr lang="en-US" dirty="0"/>
              <a:t>							</a:t>
            </a:r>
            <a:r>
              <a:rPr lang="en-US" sz="2800" u="sng" dirty="0"/>
              <a:t>target</a:t>
            </a:r>
            <a:r>
              <a:rPr lang="en-US" sz="2800" dirty="0"/>
              <a:t> – no change</a:t>
            </a:r>
            <a:br>
              <a:rPr lang="en-US" sz="2800" dirty="0"/>
            </a:br>
            <a:r>
              <a:rPr lang="en-US" sz="2800" dirty="0"/>
              <a:t>							</a:t>
            </a:r>
            <a:r>
              <a:rPr lang="en-US" sz="2800" u="sng" dirty="0"/>
              <a:t>dose</a:t>
            </a:r>
            <a:r>
              <a:rPr lang="en-US" sz="2800" dirty="0"/>
              <a:t>   – RBE slight decrease</a:t>
            </a:r>
            <a:endParaRPr lang="en-US" dirty="0"/>
          </a:p>
        </p:txBody>
      </p:sp>
    </p:spTree>
    <p:extLst>
      <p:ext uri="{BB962C8B-B14F-4D97-AF65-F5344CB8AC3E}">
        <p14:creationId xmlns:p14="http://schemas.microsoft.com/office/powerpoint/2010/main" val="4084239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B3CB15CA-EB73-945B-B708-E01990490D05}"/>
              </a:ext>
            </a:extLst>
          </p:cNvPr>
          <p:cNvSpPr>
            <a:spLocks noChangeArrowheads="1"/>
          </p:cNvSpPr>
          <p:nvPr/>
        </p:nvSpPr>
        <p:spPr bwMode="auto">
          <a:xfrm>
            <a:off x="3695700" y="2231618"/>
            <a:ext cx="4953000" cy="1219910"/>
          </a:xfrm>
          <a:prstGeom prst="rect">
            <a:avLst/>
          </a:prstGeom>
          <a:solidFill>
            <a:srgbClr val="77777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499714" name="Rectangle 2">
            <a:extLst>
              <a:ext uri="{FF2B5EF4-FFF2-40B4-BE49-F238E27FC236}">
                <a16:creationId xmlns:a16="http://schemas.microsoft.com/office/drawing/2014/main" id="{4011BF3B-AA62-B2DE-1604-01F6074F5F89}"/>
              </a:ext>
            </a:extLst>
          </p:cNvPr>
          <p:cNvSpPr>
            <a:spLocks noGrp="1" noChangeArrowheads="1"/>
          </p:cNvSpPr>
          <p:nvPr>
            <p:ph idx="1"/>
          </p:nvPr>
        </p:nvSpPr>
        <p:spPr>
          <a:xfrm>
            <a:off x="2438400" y="610112"/>
            <a:ext cx="7467600" cy="3049142"/>
          </a:xfrm>
        </p:spPr>
        <p:txBody>
          <a:bodyPr/>
          <a:lstStyle/>
          <a:p>
            <a:pPr algn="ctr" eaLnBrk="1" fontAlgn="auto" hangingPunct="1">
              <a:lnSpc>
                <a:spcPct val="90000"/>
              </a:lnSpc>
              <a:spcAft>
                <a:spcPts val="0"/>
              </a:spcAft>
              <a:buFont typeface="Arial" panose="020B0604020202020204" pitchFamily="34" charset="0"/>
              <a:buNone/>
              <a:defRPr/>
            </a:pPr>
            <a:r>
              <a:rPr lang="en-US" b="1" dirty="0">
                <a:solidFill>
                  <a:srgbClr val="FFC000"/>
                </a:solidFill>
              </a:rPr>
              <a:t>Canadian Randomized Trial:</a:t>
            </a:r>
          </a:p>
          <a:p>
            <a:pPr marL="1828800" lvl="3" eaLnBrk="1" fontAlgn="auto" hangingPunct="1">
              <a:lnSpc>
                <a:spcPct val="90000"/>
              </a:lnSpc>
              <a:spcAft>
                <a:spcPts val="0"/>
              </a:spcAft>
              <a:buClr>
                <a:srgbClr val="FF0000"/>
              </a:buClr>
              <a:buFont typeface="Arial" panose="020B0604020202020204" pitchFamily="34" charset="0"/>
              <a:buChar char="•"/>
              <a:defRPr/>
            </a:pPr>
            <a:r>
              <a:rPr lang="en-US" dirty="0"/>
              <a:t>1234 patients (T1 – T2 )</a:t>
            </a:r>
          </a:p>
          <a:p>
            <a:pPr marL="1828800" lvl="3" eaLnBrk="1" fontAlgn="auto" hangingPunct="1">
              <a:lnSpc>
                <a:spcPct val="90000"/>
              </a:lnSpc>
              <a:spcAft>
                <a:spcPts val="0"/>
              </a:spcAft>
              <a:buClr>
                <a:srgbClr val="FF0000"/>
              </a:buClr>
              <a:buFont typeface="Arial" panose="020B0604020202020204" pitchFamily="34" charset="0"/>
              <a:buChar char="•"/>
              <a:defRPr/>
            </a:pPr>
            <a:r>
              <a:rPr lang="en-US" dirty="0"/>
              <a:t>Median f/u 144 months</a:t>
            </a:r>
          </a:p>
          <a:p>
            <a:pPr marL="1828800" lvl="3" eaLnBrk="1" fontAlgn="auto" hangingPunct="1">
              <a:lnSpc>
                <a:spcPct val="90000"/>
              </a:lnSpc>
              <a:spcAft>
                <a:spcPts val="0"/>
              </a:spcAft>
              <a:buClr>
                <a:srgbClr val="FF0000"/>
              </a:buClr>
              <a:buFont typeface="Arial" panose="020B0604020202020204" pitchFamily="34" charset="0"/>
              <a:buChar char="•"/>
              <a:defRPr/>
            </a:pPr>
            <a:r>
              <a:rPr lang="en-US" dirty="0"/>
              <a:t>Accelerated Whole Breast Irradiation</a:t>
            </a:r>
          </a:p>
          <a:p>
            <a:pPr marL="0" lvl="3" indent="0" algn="ctr" eaLnBrk="1" fontAlgn="auto" hangingPunct="1">
              <a:lnSpc>
                <a:spcPct val="90000"/>
              </a:lnSpc>
              <a:spcAft>
                <a:spcPts val="0"/>
              </a:spcAft>
              <a:buClr>
                <a:srgbClr val="FF0000"/>
              </a:buClr>
              <a:buFont typeface="Arial" panose="020B0604020202020204" pitchFamily="34" charset="0"/>
              <a:buNone/>
              <a:defRPr/>
            </a:pPr>
            <a:endParaRPr lang="en-US" sz="700" dirty="0">
              <a:effectLst>
                <a:outerShdw blurRad="38100" dist="38100" dir="2700000" algn="tl">
                  <a:srgbClr val="000000">
                    <a:alpha val="43137"/>
                  </a:srgbClr>
                </a:outerShdw>
              </a:effectLst>
            </a:endParaRPr>
          </a:p>
          <a:p>
            <a:pPr marL="0" lvl="3" indent="0" algn="ctr" eaLnBrk="1" fontAlgn="auto" hangingPunct="1">
              <a:lnSpc>
                <a:spcPct val="90000"/>
              </a:lnSpc>
              <a:spcAft>
                <a:spcPts val="0"/>
              </a:spcAft>
              <a:buClr>
                <a:srgbClr val="FF0000"/>
              </a:buClr>
              <a:buFont typeface="Arial" panose="020B0604020202020204" pitchFamily="34" charset="0"/>
              <a:buNone/>
              <a:defRPr/>
            </a:pPr>
            <a:r>
              <a:rPr lang="en-US" sz="1800" dirty="0">
                <a:effectLst>
                  <a:outerShdw blurRad="38100" dist="38100" dir="2700000" algn="tl">
                    <a:srgbClr val="000000">
                      <a:alpha val="43137"/>
                    </a:srgbClr>
                  </a:outerShdw>
                </a:effectLst>
              </a:rPr>
              <a:t>42.5 </a:t>
            </a:r>
            <a:r>
              <a:rPr lang="en-US" sz="1800" dirty="0" err="1">
                <a:effectLst>
                  <a:outerShdw blurRad="38100" dist="38100" dir="2700000" algn="tl">
                    <a:srgbClr val="000000">
                      <a:alpha val="43137"/>
                    </a:srgbClr>
                  </a:outerShdw>
                </a:effectLst>
              </a:rPr>
              <a:t>Gy</a:t>
            </a:r>
            <a:r>
              <a:rPr lang="en-US" sz="1800" dirty="0">
                <a:effectLst>
                  <a:outerShdw blurRad="38100" dist="38100" dir="2700000" algn="tl">
                    <a:srgbClr val="000000">
                      <a:alpha val="43137"/>
                    </a:srgbClr>
                  </a:outerShdw>
                </a:effectLst>
              </a:rPr>
              <a:t> in 16 fractions (2.66 </a:t>
            </a:r>
            <a:r>
              <a:rPr lang="en-US" sz="1800" dirty="0" err="1">
                <a:effectLst>
                  <a:outerShdw blurRad="38100" dist="38100" dir="2700000" algn="tl">
                    <a:srgbClr val="000000">
                      <a:alpha val="43137"/>
                    </a:srgbClr>
                  </a:outerShdw>
                </a:effectLst>
              </a:rPr>
              <a:t>Gy</a:t>
            </a:r>
            <a:r>
              <a:rPr lang="en-US" sz="1800" dirty="0">
                <a:effectLst>
                  <a:outerShdw blurRad="38100" dist="38100" dir="2700000" algn="tl">
                    <a:srgbClr val="000000">
                      <a:alpha val="43137"/>
                    </a:srgbClr>
                  </a:outerShdw>
                </a:effectLst>
              </a:rPr>
              <a:t>/fraction)</a:t>
            </a:r>
          </a:p>
          <a:p>
            <a:pPr marL="0" lvl="3" indent="0" algn="ctr" eaLnBrk="1" fontAlgn="auto" hangingPunct="1">
              <a:lnSpc>
                <a:spcPct val="90000"/>
              </a:lnSpc>
              <a:spcAft>
                <a:spcPts val="0"/>
              </a:spcAft>
              <a:buClr>
                <a:srgbClr val="FF0000"/>
              </a:buClr>
              <a:buFont typeface="Arial" panose="020B0604020202020204" pitchFamily="34" charset="0"/>
              <a:buNone/>
              <a:defRPr/>
            </a:pPr>
            <a:r>
              <a:rPr lang="en-US" sz="1800" dirty="0">
                <a:effectLst>
                  <a:outerShdw blurRad="38100" dist="38100" dir="2700000" algn="tl">
                    <a:srgbClr val="000000">
                      <a:alpha val="43137"/>
                    </a:srgbClr>
                  </a:outerShdw>
                </a:effectLst>
              </a:rPr>
              <a:t>Vs</a:t>
            </a:r>
          </a:p>
          <a:p>
            <a:pPr marL="0" lvl="3" indent="0" algn="ctr" eaLnBrk="1" fontAlgn="auto" hangingPunct="1">
              <a:lnSpc>
                <a:spcPct val="90000"/>
              </a:lnSpc>
              <a:spcAft>
                <a:spcPts val="0"/>
              </a:spcAft>
              <a:buClr>
                <a:srgbClr val="FF0000"/>
              </a:buClr>
              <a:buFont typeface="Arial" panose="020B0604020202020204" pitchFamily="34" charset="0"/>
              <a:buNone/>
              <a:defRPr/>
            </a:pPr>
            <a:r>
              <a:rPr lang="en-US" sz="1800" dirty="0">
                <a:effectLst>
                  <a:outerShdw blurRad="38100" dist="38100" dir="2700000" algn="tl">
                    <a:srgbClr val="000000">
                      <a:alpha val="43137"/>
                    </a:srgbClr>
                  </a:outerShdw>
                </a:effectLst>
              </a:rPr>
              <a:t>50 </a:t>
            </a:r>
            <a:r>
              <a:rPr lang="en-US" sz="1800" dirty="0" err="1">
                <a:effectLst>
                  <a:outerShdw blurRad="38100" dist="38100" dir="2700000" algn="tl">
                    <a:srgbClr val="000000">
                      <a:alpha val="43137"/>
                    </a:srgbClr>
                  </a:outerShdw>
                </a:effectLst>
              </a:rPr>
              <a:t>Gy</a:t>
            </a:r>
            <a:r>
              <a:rPr lang="en-US" sz="1800" dirty="0">
                <a:effectLst>
                  <a:outerShdw blurRad="38100" dist="38100" dir="2700000" algn="tl">
                    <a:srgbClr val="000000">
                      <a:alpha val="43137"/>
                    </a:srgbClr>
                  </a:outerShdw>
                </a:effectLst>
              </a:rPr>
              <a:t> in 25 fractions (2 </a:t>
            </a:r>
            <a:r>
              <a:rPr lang="en-US" sz="1800" dirty="0" err="1">
                <a:effectLst>
                  <a:outerShdw blurRad="38100" dist="38100" dir="2700000" algn="tl">
                    <a:srgbClr val="000000">
                      <a:alpha val="43137"/>
                    </a:srgbClr>
                  </a:outerShdw>
                </a:effectLst>
              </a:rPr>
              <a:t>Gy</a:t>
            </a:r>
            <a:r>
              <a:rPr lang="en-US" sz="1800" dirty="0">
                <a:effectLst>
                  <a:outerShdw blurRad="38100" dist="38100" dir="2700000" algn="tl">
                    <a:srgbClr val="000000">
                      <a:alpha val="43137"/>
                    </a:srgbClr>
                  </a:outerShdw>
                </a:effectLst>
              </a:rPr>
              <a:t>/fraction)</a:t>
            </a:r>
          </a:p>
          <a:p>
            <a:pPr marL="0" lvl="3" indent="0" algn="ctr" eaLnBrk="1" fontAlgn="auto" hangingPunct="1">
              <a:lnSpc>
                <a:spcPct val="90000"/>
              </a:lnSpc>
              <a:spcAft>
                <a:spcPts val="0"/>
              </a:spcAft>
              <a:buClr>
                <a:srgbClr val="FF0000"/>
              </a:buClr>
              <a:buFont typeface="Arial" panose="020B0604020202020204" pitchFamily="34" charset="0"/>
              <a:buNone/>
              <a:defRPr/>
            </a:pPr>
            <a:r>
              <a:rPr lang="en-US" sz="1800" dirty="0">
                <a:effectLst>
                  <a:outerShdw blurRad="38100" dist="38100" dir="2700000" algn="tl">
                    <a:srgbClr val="000000">
                      <a:alpha val="43137"/>
                    </a:srgbClr>
                  </a:outerShdw>
                </a:effectLst>
              </a:rPr>
              <a:t>(no boost either arm)</a:t>
            </a:r>
            <a:endParaRPr lang="en-US" sz="1600" dirty="0">
              <a:effectLst>
                <a:outerShdw blurRad="38100" dist="38100" dir="2700000" algn="tl">
                  <a:srgbClr val="000000"/>
                </a:outerShdw>
              </a:effectLst>
            </a:endParaRPr>
          </a:p>
        </p:txBody>
      </p:sp>
      <p:sp>
        <p:nvSpPr>
          <p:cNvPr id="4" name="Rectangle 3">
            <a:extLst>
              <a:ext uri="{FF2B5EF4-FFF2-40B4-BE49-F238E27FC236}">
                <a16:creationId xmlns:a16="http://schemas.microsoft.com/office/drawing/2014/main" id="{C1A09039-3379-68AA-609F-A4E4C2BCEF73}"/>
              </a:ext>
            </a:extLst>
          </p:cNvPr>
          <p:cNvSpPr/>
          <p:nvPr/>
        </p:nvSpPr>
        <p:spPr>
          <a:xfrm>
            <a:off x="76200" y="6345439"/>
            <a:ext cx="6629400" cy="523220"/>
          </a:xfrm>
          <a:prstGeom prst="rect">
            <a:avLst/>
          </a:prstGeom>
        </p:spPr>
        <p:txBody>
          <a:bodyPr>
            <a:spAutoFit/>
          </a:bodyPr>
          <a:lstStyle/>
          <a:p>
            <a:pPr>
              <a:defRPr/>
            </a:pPr>
            <a:r>
              <a:rPr lang="en-US" sz="1400" dirty="0">
                <a:latin typeface="+mn-lt"/>
              </a:rPr>
              <a:t>Whelan T et al. </a:t>
            </a:r>
            <a:r>
              <a:rPr lang="en-US" sz="1400" i="1" dirty="0">
                <a:latin typeface="+mn-lt"/>
              </a:rPr>
              <a:t>N Engl J Med.</a:t>
            </a:r>
            <a:r>
              <a:rPr lang="en-US" sz="1400" dirty="0">
                <a:latin typeface="+mn-lt"/>
              </a:rPr>
              <a:t> 2010;362:513–520.</a:t>
            </a:r>
          </a:p>
          <a:p>
            <a:pPr>
              <a:defRPr/>
            </a:pPr>
            <a:r>
              <a:rPr lang="en-US" sz="1400" dirty="0">
                <a:latin typeface="+mn-lt"/>
              </a:rPr>
              <a:t>Arsenault J et al. </a:t>
            </a:r>
            <a:r>
              <a:rPr lang="en-US" sz="1400" i="1" dirty="0">
                <a:latin typeface="+mn-lt"/>
              </a:rPr>
              <a:t>Int J </a:t>
            </a:r>
            <a:r>
              <a:rPr lang="en-US" sz="1400" i="1" dirty="0" err="1">
                <a:latin typeface="+mn-lt"/>
              </a:rPr>
              <a:t>Radiat</a:t>
            </a:r>
            <a:r>
              <a:rPr lang="en-US" sz="1400" i="1" dirty="0">
                <a:latin typeface="+mn-lt"/>
              </a:rPr>
              <a:t> Oncol Biol Phys.</a:t>
            </a:r>
            <a:r>
              <a:rPr lang="en-US" sz="1400" dirty="0">
                <a:latin typeface="+mn-lt"/>
              </a:rPr>
              <a:t> 2020;107(5):943-8.</a:t>
            </a:r>
          </a:p>
        </p:txBody>
      </p:sp>
      <p:sp>
        <p:nvSpPr>
          <p:cNvPr id="5" name="TextBox 4">
            <a:extLst>
              <a:ext uri="{FF2B5EF4-FFF2-40B4-BE49-F238E27FC236}">
                <a16:creationId xmlns:a16="http://schemas.microsoft.com/office/drawing/2014/main" id="{47D2BAC5-4657-209E-95CB-E134E653D2AF}"/>
              </a:ext>
            </a:extLst>
          </p:cNvPr>
          <p:cNvSpPr txBox="1"/>
          <p:nvPr/>
        </p:nvSpPr>
        <p:spPr>
          <a:xfrm>
            <a:off x="3505200" y="3627584"/>
            <a:ext cx="4800600" cy="1311128"/>
          </a:xfrm>
          <a:prstGeom prst="rect">
            <a:avLst/>
          </a:prstGeom>
          <a:noFill/>
        </p:spPr>
        <p:txBody>
          <a:bodyPr>
            <a:spAutoFit/>
          </a:bodyPr>
          <a:lstStyle/>
          <a:p>
            <a:pPr lvl="1" eaLnBrk="1" hangingPunct="1">
              <a:lnSpc>
                <a:spcPct val="90000"/>
              </a:lnSpc>
              <a:defRPr/>
            </a:pPr>
            <a:r>
              <a:rPr lang="en-US" dirty="0">
                <a:latin typeface="+mn-lt"/>
              </a:rPr>
              <a:t>Good/Excellent Cosmesis</a:t>
            </a:r>
          </a:p>
          <a:p>
            <a:pPr lvl="1" eaLnBrk="1" hangingPunct="1">
              <a:lnSpc>
                <a:spcPct val="90000"/>
              </a:lnSpc>
              <a:defRPr/>
            </a:pPr>
            <a:r>
              <a:rPr lang="en-US" dirty="0">
                <a:latin typeface="+mn-lt"/>
              </a:rPr>
              <a:t>  </a:t>
            </a:r>
            <a:r>
              <a:rPr lang="en-US" dirty="0">
                <a:solidFill>
                  <a:srgbClr val="FF0000"/>
                </a:solidFill>
                <a:latin typeface="+mn-lt"/>
              </a:rPr>
              <a:t>-</a:t>
            </a:r>
            <a:r>
              <a:rPr lang="en-US" dirty="0">
                <a:solidFill>
                  <a:srgbClr val="FFC000"/>
                </a:solidFill>
                <a:latin typeface="+mn-lt"/>
              </a:rPr>
              <a:t> </a:t>
            </a:r>
            <a:r>
              <a:rPr lang="en-US" sz="2000" dirty="0">
                <a:latin typeface="+mn-lt"/>
              </a:rPr>
              <a:t>short arm – 69.8 %</a:t>
            </a:r>
          </a:p>
          <a:p>
            <a:pPr lvl="1" eaLnBrk="1" hangingPunct="1">
              <a:lnSpc>
                <a:spcPct val="90000"/>
              </a:lnSpc>
              <a:defRPr/>
            </a:pPr>
            <a:r>
              <a:rPr lang="en-US" sz="2000" dirty="0">
                <a:latin typeface="+mn-lt"/>
              </a:rPr>
              <a:t>  </a:t>
            </a:r>
            <a:r>
              <a:rPr lang="en-US" sz="2000" dirty="0">
                <a:solidFill>
                  <a:srgbClr val="FFC000"/>
                </a:solidFill>
                <a:latin typeface="+mn-lt"/>
              </a:rPr>
              <a:t> </a:t>
            </a:r>
            <a:r>
              <a:rPr lang="en-US" sz="2000" dirty="0">
                <a:solidFill>
                  <a:srgbClr val="FF0000"/>
                </a:solidFill>
                <a:latin typeface="+mn-lt"/>
              </a:rPr>
              <a:t>- </a:t>
            </a:r>
            <a:r>
              <a:rPr lang="en-US" sz="2000" dirty="0">
                <a:latin typeface="+mn-lt"/>
              </a:rPr>
              <a:t>long arm   - 71.3 %</a:t>
            </a:r>
          </a:p>
          <a:p>
            <a:pPr lvl="2" eaLnBrk="1" hangingPunct="1">
              <a:lnSpc>
                <a:spcPct val="90000"/>
              </a:lnSpc>
              <a:defRPr/>
            </a:pPr>
            <a:endParaRPr lang="en-US" sz="2000" dirty="0">
              <a:effectLst>
                <a:outerShdw blurRad="38100" dist="38100" dir="2700000" algn="tl">
                  <a:srgbClr val="000000"/>
                </a:outerShdw>
              </a:effectLst>
              <a:latin typeface="Arial" charset="0"/>
            </a:endParaRPr>
          </a:p>
        </p:txBody>
      </p:sp>
      <p:sp>
        <p:nvSpPr>
          <p:cNvPr id="8" name="TextBox 7">
            <a:extLst>
              <a:ext uri="{FF2B5EF4-FFF2-40B4-BE49-F238E27FC236}">
                <a16:creationId xmlns:a16="http://schemas.microsoft.com/office/drawing/2014/main" id="{7EC2C1FB-3117-EA05-78F7-FC15EAFEFEA3}"/>
              </a:ext>
            </a:extLst>
          </p:cNvPr>
          <p:cNvSpPr txBox="1"/>
          <p:nvPr/>
        </p:nvSpPr>
        <p:spPr>
          <a:xfrm>
            <a:off x="-350027" y="3615086"/>
            <a:ext cx="5486400" cy="1228028"/>
          </a:xfrm>
          <a:prstGeom prst="rect">
            <a:avLst/>
          </a:prstGeom>
          <a:noFill/>
        </p:spPr>
        <p:txBody>
          <a:bodyPr>
            <a:spAutoFit/>
          </a:bodyPr>
          <a:lstStyle/>
          <a:p>
            <a:pPr lvl="1" eaLnBrk="1" hangingPunct="1">
              <a:lnSpc>
                <a:spcPct val="90000"/>
              </a:lnSpc>
              <a:defRPr/>
            </a:pPr>
            <a:r>
              <a:rPr lang="en-US" dirty="0">
                <a:latin typeface="+mn-lt"/>
              </a:rPr>
              <a:t>Local Recurrence</a:t>
            </a:r>
          </a:p>
          <a:p>
            <a:pPr lvl="1" eaLnBrk="1" hangingPunct="1">
              <a:lnSpc>
                <a:spcPct val="90000"/>
              </a:lnSpc>
              <a:defRPr/>
            </a:pPr>
            <a:r>
              <a:rPr lang="en-US" sz="2000" dirty="0">
                <a:solidFill>
                  <a:srgbClr val="FFC000"/>
                </a:solidFill>
                <a:latin typeface="+mn-lt"/>
              </a:rPr>
              <a:t>  </a:t>
            </a:r>
            <a:r>
              <a:rPr lang="en-US" sz="2000" dirty="0">
                <a:solidFill>
                  <a:srgbClr val="FF0000"/>
                </a:solidFill>
                <a:latin typeface="+mn-lt"/>
              </a:rPr>
              <a:t>-</a:t>
            </a:r>
            <a:r>
              <a:rPr lang="en-US" sz="2000" dirty="0">
                <a:latin typeface="+mn-lt"/>
              </a:rPr>
              <a:t> short arm – 6.2%</a:t>
            </a:r>
          </a:p>
          <a:p>
            <a:pPr lvl="1" eaLnBrk="1" hangingPunct="1">
              <a:lnSpc>
                <a:spcPct val="90000"/>
              </a:lnSpc>
              <a:defRPr/>
            </a:pPr>
            <a:r>
              <a:rPr lang="en-US" sz="2000" dirty="0">
                <a:solidFill>
                  <a:srgbClr val="FFC000"/>
                </a:solidFill>
                <a:latin typeface="+mn-lt"/>
              </a:rPr>
              <a:t>  </a:t>
            </a:r>
            <a:r>
              <a:rPr lang="en-US" sz="2000" dirty="0">
                <a:solidFill>
                  <a:srgbClr val="FF0000"/>
                </a:solidFill>
                <a:latin typeface="+mn-lt"/>
              </a:rPr>
              <a:t>- </a:t>
            </a:r>
            <a:r>
              <a:rPr lang="en-US" sz="2000" dirty="0">
                <a:latin typeface="+mn-lt"/>
              </a:rPr>
              <a:t>long arm   - 6.7%</a:t>
            </a:r>
          </a:p>
          <a:p>
            <a:pPr lvl="1" eaLnBrk="1" hangingPunct="1">
              <a:lnSpc>
                <a:spcPct val="90000"/>
              </a:lnSpc>
              <a:defRPr/>
            </a:pPr>
            <a:r>
              <a:rPr lang="en-US" sz="1600" i="1" dirty="0">
                <a:solidFill>
                  <a:srgbClr val="FFC000"/>
                </a:solidFill>
                <a:effectLst>
                  <a:outerShdw blurRad="38100" dist="38100" dir="2700000" algn="tl">
                    <a:srgbClr val="000000">
                      <a:alpha val="43137"/>
                    </a:srgbClr>
                  </a:outerShdw>
                </a:effectLst>
                <a:latin typeface="+mn-lt"/>
              </a:rPr>
              <a:t>** (?) less effective in G3 (15.6% v 4.7%)</a:t>
            </a:r>
          </a:p>
        </p:txBody>
      </p:sp>
      <p:sp>
        <p:nvSpPr>
          <p:cNvPr id="9" name="TextBox 8">
            <a:extLst>
              <a:ext uri="{FF2B5EF4-FFF2-40B4-BE49-F238E27FC236}">
                <a16:creationId xmlns:a16="http://schemas.microsoft.com/office/drawing/2014/main" id="{AD705B17-E190-5FAC-3320-F1106AD0C264}"/>
              </a:ext>
            </a:extLst>
          </p:cNvPr>
          <p:cNvSpPr txBox="1"/>
          <p:nvPr/>
        </p:nvSpPr>
        <p:spPr>
          <a:xfrm>
            <a:off x="7162800" y="3657600"/>
            <a:ext cx="6324600" cy="1172629"/>
          </a:xfrm>
          <a:prstGeom prst="rect">
            <a:avLst/>
          </a:prstGeom>
          <a:noFill/>
        </p:spPr>
        <p:txBody>
          <a:bodyPr>
            <a:spAutoFit/>
          </a:bodyPr>
          <a:lstStyle/>
          <a:p>
            <a:pPr lvl="1" eaLnBrk="1" hangingPunct="1">
              <a:lnSpc>
                <a:spcPct val="90000"/>
              </a:lnSpc>
              <a:defRPr/>
            </a:pPr>
            <a:r>
              <a:rPr lang="en-US" dirty="0">
                <a:latin typeface="+mn-lt"/>
              </a:rPr>
              <a:t>Mod/severe Late Toxicity:</a:t>
            </a:r>
          </a:p>
          <a:p>
            <a:pPr lvl="1" eaLnBrk="1" hangingPunct="1">
              <a:lnSpc>
                <a:spcPct val="90000"/>
              </a:lnSpc>
              <a:defRPr/>
            </a:pPr>
            <a:r>
              <a:rPr lang="en-US" sz="1800" dirty="0">
                <a:latin typeface="+mn-lt"/>
              </a:rPr>
              <a:t>Skin		             	 Subcutaneous tissue</a:t>
            </a:r>
          </a:p>
          <a:p>
            <a:pPr lvl="1" eaLnBrk="1" hangingPunct="1">
              <a:lnSpc>
                <a:spcPct val="90000"/>
              </a:lnSpc>
              <a:defRPr/>
            </a:pPr>
            <a:r>
              <a:rPr lang="en-US" sz="1800" dirty="0">
                <a:latin typeface="+mn-lt"/>
              </a:rPr>
              <a:t> </a:t>
            </a:r>
            <a:r>
              <a:rPr lang="en-US" sz="1800" dirty="0">
                <a:solidFill>
                  <a:schemeClr val="hlink"/>
                </a:solidFill>
                <a:latin typeface="+mn-lt"/>
              </a:rPr>
              <a:t>-</a:t>
            </a:r>
            <a:r>
              <a:rPr lang="en-US" sz="1800" dirty="0">
                <a:latin typeface="+mn-lt"/>
              </a:rPr>
              <a:t> short arm –  8.9 %	    short arm – 11.9%   </a:t>
            </a:r>
          </a:p>
          <a:p>
            <a:pPr lvl="1" eaLnBrk="1" hangingPunct="1">
              <a:lnSpc>
                <a:spcPct val="90000"/>
              </a:lnSpc>
              <a:defRPr/>
            </a:pPr>
            <a:r>
              <a:rPr lang="en-US" sz="1800" dirty="0">
                <a:latin typeface="+mn-lt"/>
              </a:rPr>
              <a:t>   long arm   –  3.2 %	  </a:t>
            </a:r>
            <a:r>
              <a:rPr lang="en-US" sz="1800" dirty="0">
                <a:solidFill>
                  <a:schemeClr val="hlink"/>
                </a:solidFill>
                <a:latin typeface="+mn-lt"/>
              </a:rPr>
              <a:t>-</a:t>
            </a:r>
            <a:r>
              <a:rPr lang="en-US" sz="1800" dirty="0">
                <a:latin typeface="+mn-lt"/>
              </a:rPr>
              <a:t> long arm   – 10.4%</a:t>
            </a:r>
          </a:p>
        </p:txBody>
      </p:sp>
      <p:cxnSp>
        <p:nvCxnSpPr>
          <p:cNvPr id="3" name="Straight Connector 2">
            <a:extLst>
              <a:ext uri="{FF2B5EF4-FFF2-40B4-BE49-F238E27FC236}">
                <a16:creationId xmlns:a16="http://schemas.microsoft.com/office/drawing/2014/main" id="{472BC1D1-3ECD-C455-3A74-EE6B657C582B}"/>
              </a:ext>
            </a:extLst>
          </p:cNvPr>
          <p:cNvCxnSpPr/>
          <p:nvPr/>
        </p:nvCxnSpPr>
        <p:spPr>
          <a:xfrm>
            <a:off x="3695700" y="3733800"/>
            <a:ext cx="0" cy="99060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0BD528B8-B434-C280-D136-7028BACC3F5D}"/>
              </a:ext>
            </a:extLst>
          </p:cNvPr>
          <p:cNvCxnSpPr/>
          <p:nvPr/>
        </p:nvCxnSpPr>
        <p:spPr>
          <a:xfrm>
            <a:off x="7391400" y="3794937"/>
            <a:ext cx="0" cy="99060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CBA581C8-3C11-C20E-308A-4071809B023D}"/>
              </a:ext>
            </a:extLst>
          </p:cNvPr>
          <p:cNvSpPr txBox="1"/>
          <p:nvPr/>
        </p:nvSpPr>
        <p:spPr>
          <a:xfrm>
            <a:off x="2971800" y="5144784"/>
            <a:ext cx="5943600" cy="923330"/>
          </a:xfrm>
          <a:prstGeom prst="rect">
            <a:avLst/>
          </a:prstGeom>
          <a:noFill/>
          <a:ln>
            <a:solidFill>
              <a:srgbClr val="FFC000"/>
            </a:solidFill>
          </a:ln>
        </p:spPr>
        <p:txBody>
          <a:bodyPr wrap="square" rtlCol="0">
            <a:spAutoFit/>
          </a:bodyPr>
          <a:lstStyle/>
          <a:p>
            <a:r>
              <a:rPr lang="en-US" sz="1800" dirty="0"/>
              <a:t>QOL – </a:t>
            </a:r>
          </a:p>
          <a:p>
            <a:r>
              <a:rPr lang="en-US" sz="1800" dirty="0"/>
              <a:t>4 weeks, 8 weeks post </a:t>
            </a:r>
            <a:r>
              <a:rPr lang="en-US" sz="1800" dirty="0" err="1"/>
              <a:t>tx</a:t>
            </a:r>
            <a:r>
              <a:rPr lang="en-US" sz="1800" dirty="0"/>
              <a:t> </a:t>
            </a:r>
          </a:p>
          <a:p>
            <a:r>
              <a:rPr lang="en-US" sz="1800" dirty="0" err="1"/>
              <a:t>Hypofractionated</a:t>
            </a:r>
            <a:r>
              <a:rPr lang="en-US" sz="1800" dirty="0"/>
              <a:t> WBI was less toxic with improved QOL</a:t>
            </a:r>
          </a:p>
        </p:txBody>
      </p:sp>
    </p:spTree>
    <p:extLst>
      <p:ext uri="{BB962C8B-B14F-4D97-AF65-F5344CB8AC3E}">
        <p14:creationId xmlns:p14="http://schemas.microsoft.com/office/powerpoint/2010/main" val="3517951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a:extLst>
              <a:ext uri="{FF2B5EF4-FFF2-40B4-BE49-F238E27FC236}">
                <a16:creationId xmlns:a16="http://schemas.microsoft.com/office/drawing/2014/main" id="{2165DA14-EB00-2F21-2A54-D1A5CCD83CD5}"/>
              </a:ext>
            </a:extLst>
          </p:cNvPr>
          <p:cNvSpPr>
            <a:spLocks noChangeArrowheads="1"/>
          </p:cNvSpPr>
          <p:nvPr/>
        </p:nvSpPr>
        <p:spPr bwMode="auto">
          <a:xfrm>
            <a:off x="3402013" y="2082126"/>
            <a:ext cx="4979987" cy="1117600"/>
          </a:xfrm>
          <a:prstGeom prst="rect">
            <a:avLst/>
          </a:prstGeom>
          <a:solidFill>
            <a:srgbClr val="77777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18146" name="Rectangle 2">
            <a:extLst>
              <a:ext uri="{FF2B5EF4-FFF2-40B4-BE49-F238E27FC236}">
                <a16:creationId xmlns:a16="http://schemas.microsoft.com/office/drawing/2014/main" id="{63DD5E1F-83A7-F79F-43BF-342B8741BAEB}"/>
              </a:ext>
            </a:extLst>
          </p:cNvPr>
          <p:cNvSpPr>
            <a:spLocks noGrp="1" noChangeArrowheads="1"/>
          </p:cNvSpPr>
          <p:nvPr>
            <p:ph idx="1"/>
          </p:nvPr>
        </p:nvSpPr>
        <p:spPr>
          <a:xfrm>
            <a:off x="1792605" y="542589"/>
            <a:ext cx="9144000" cy="2400300"/>
          </a:xfrm>
        </p:spPr>
        <p:txBody>
          <a:bodyPr/>
          <a:lstStyle/>
          <a:p>
            <a:pPr eaLnBrk="1" fontAlgn="auto" hangingPunct="1">
              <a:lnSpc>
                <a:spcPct val="90000"/>
              </a:lnSpc>
              <a:spcAft>
                <a:spcPts val="0"/>
              </a:spcAft>
              <a:buFont typeface="Arial" panose="020B0604020202020204" pitchFamily="34" charset="0"/>
              <a:buNone/>
              <a:defRPr/>
            </a:pPr>
            <a:r>
              <a:rPr lang="en-US" sz="2800" b="1" dirty="0">
                <a:solidFill>
                  <a:schemeClr val="tx2"/>
                </a:solidFill>
                <a:effectLst>
                  <a:outerShdw blurRad="38100" dist="38100" dir="2700000" algn="tl">
                    <a:srgbClr val="000000"/>
                  </a:outerShdw>
                </a:effectLst>
              </a:rPr>
              <a:t>          </a:t>
            </a:r>
            <a:r>
              <a:rPr lang="en-US" sz="2800" b="1" dirty="0">
                <a:solidFill>
                  <a:srgbClr val="FFC000"/>
                </a:solidFill>
                <a:effectLst>
                  <a:outerShdw blurRad="38100" dist="38100" dir="2700000" algn="tl">
                    <a:srgbClr val="000000"/>
                  </a:outerShdw>
                </a:effectLst>
              </a:rPr>
              <a:t>Royal Marsden Randomized Trial Series:</a:t>
            </a:r>
            <a:endParaRPr lang="en-US" sz="100" b="1" dirty="0">
              <a:solidFill>
                <a:srgbClr val="FFC000"/>
              </a:solidFill>
              <a:effectLst>
                <a:outerShdw blurRad="38100" dist="38100" dir="2700000" algn="tl">
                  <a:srgbClr val="000000"/>
                </a:outerShdw>
              </a:effectLst>
            </a:endParaRPr>
          </a:p>
          <a:p>
            <a:pPr eaLnBrk="1" fontAlgn="auto" hangingPunct="1">
              <a:lnSpc>
                <a:spcPct val="90000"/>
              </a:lnSpc>
              <a:spcAft>
                <a:spcPts val="0"/>
              </a:spcAft>
              <a:buFont typeface="Arial" panose="020B0604020202020204" pitchFamily="34" charset="0"/>
              <a:buNone/>
              <a:defRPr/>
            </a:pPr>
            <a:endParaRPr lang="en-US" sz="100" b="1" dirty="0">
              <a:solidFill>
                <a:srgbClr val="FFC000"/>
              </a:solidFill>
              <a:effectLst>
                <a:outerShdw blurRad="38100" dist="38100" dir="2700000" algn="tl">
                  <a:srgbClr val="000000"/>
                </a:outerShdw>
              </a:effectLst>
            </a:endParaRPr>
          </a:p>
          <a:p>
            <a:pPr lvl="1" eaLnBrk="1" fontAlgn="auto" hangingPunct="1">
              <a:lnSpc>
                <a:spcPct val="90000"/>
              </a:lnSpc>
              <a:spcAft>
                <a:spcPts val="0"/>
              </a:spcAft>
              <a:buFont typeface="Arial" panose="020B0604020202020204" pitchFamily="34" charset="0"/>
              <a:buNone/>
              <a:defRPr/>
            </a:pPr>
            <a:endParaRPr lang="en-US" sz="300" dirty="0">
              <a:effectLst>
                <a:outerShdw blurRad="38100" dist="38100" dir="2700000" algn="tl">
                  <a:srgbClr val="000000"/>
                </a:outerShdw>
              </a:effectLst>
            </a:endParaRPr>
          </a:p>
          <a:p>
            <a:pPr lvl="1" eaLnBrk="1" fontAlgn="auto" hangingPunct="1">
              <a:lnSpc>
                <a:spcPct val="90000"/>
              </a:lnSpc>
              <a:spcAft>
                <a:spcPts val="0"/>
              </a:spcAft>
              <a:buFont typeface="Arial" panose="020B0604020202020204" pitchFamily="34" charset="0"/>
              <a:buNone/>
              <a:defRPr/>
            </a:pPr>
            <a:r>
              <a:rPr lang="en-US" sz="2000" dirty="0"/>
              <a:t>START A TRIAL</a:t>
            </a:r>
            <a:endParaRPr lang="en-US" sz="2400" dirty="0"/>
          </a:p>
          <a:p>
            <a:pPr lvl="2" eaLnBrk="1" fontAlgn="auto" hangingPunct="1">
              <a:lnSpc>
                <a:spcPct val="90000"/>
              </a:lnSpc>
              <a:spcAft>
                <a:spcPts val="0"/>
              </a:spcAft>
              <a:buFont typeface="Arial"/>
              <a:buChar char="•"/>
              <a:defRPr/>
            </a:pPr>
            <a:r>
              <a:rPr lang="en-US" sz="1600" dirty="0"/>
              <a:t>Pilot of </a:t>
            </a:r>
            <a:r>
              <a:rPr lang="en-US" sz="1600" dirty="0" err="1"/>
              <a:t>Hypofractionated</a:t>
            </a:r>
            <a:r>
              <a:rPr lang="en-US" sz="1600" dirty="0"/>
              <a:t> WBI</a:t>
            </a:r>
          </a:p>
          <a:p>
            <a:pPr lvl="2" eaLnBrk="1" fontAlgn="auto" hangingPunct="1">
              <a:lnSpc>
                <a:spcPct val="90000"/>
              </a:lnSpc>
              <a:spcAft>
                <a:spcPts val="0"/>
              </a:spcAft>
              <a:buFont typeface="Arial"/>
              <a:buChar char="•"/>
              <a:defRPr/>
            </a:pPr>
            <a:r>
              <a:rPr lang="en-US" sz="1400" dirty="0"/>
              <a:t>2236 pts</a:t>
            </a:r>
            <a:r>
              <a:rPr lang="en-US" sz="1100" dirty="0"/>
              <a:t>,     </a:t>
            </a:r>
            <a:r>
              <a:rPr lang="en-US" sz="1400" dirty="0"/>
              <a:t>pT1-3a pN0-1 M0,  med f/u 5.1 years</a:t>
            </a:r>
          </a:p>
          <a:p>
            <a:pPr lvl="2" eaLnBrk="1" fontAlgn="auto" hangingPunct="1">
              <a:lnSpc>
                <a:spcPct val="90000"/>
              </a:lnSpc>
              <a:spcAft>
                <a:spcPts val="0"/>
              </a:spcAft>
              <a:buFont typeface="Arial"/>
              <a:buChar char="•"/>
              <a:defRPr/>
            </a:pPr>
            <a:r>
              <a:rPr lang="en-US" sz="1400" dirty="0"/>
              <a:t>All given over 5 weeks – to equate overall time delivered</a:t>
            </a:r>
          </a:p>
          <a:p>
            <a:pPr lvl="2" eaLnBrk="1" fontAlgn="auto" hangingPunct="1">
              <a:lnSpc>
                <a:spcPct val="90000"/>
              </a:lnSpc>
              <a:spcAft>
                <a:spcPts val="0"/>
              </a:spcAft>
              <a:buFont typeface="Arial"/>
              <a:buChar char="•"/>
              <a:defRPr/>
            </a:pPr>
            <a:endParaRPr lang="en-US" sz="100" dirty="0"/>
          </a:p>
          <a:p>
            <a:pPr lvl="1" eaLnBrk="1" fontAlgn="auto" hangingPunct="1">
              <a:lnSpc>
                <a:spcPct val="90000"/>
              </a:lnSpc>
              <a:spcAft>
                <a:spcPts val="0"/>
              </a:spcAft>
              <a:buFont typeface="Arial" panose="020B0604020202020204" pitchFamily="34" charset="0"/>
              <a:buNone/>
              <a:defRPr/>
            </a:pPr>
            <a:r>
              <a:rPr lang="en-US" sz="1600" dirty="0"/>
              <a:t>		</a:t>
            </a:r>
            <a:endParaRPr lang="en-US" sz="1800" dirty="0"/>
          </a:p>
        </p:txBody>
      </p:sp>
      <p:sp>
        <p:nvSpPr>
          <p:cNvPr id="23556" name="Rectangle 4">
            <a:extLst>
              <a:ext uri="{FF2B5EF4-FFF2-40B4-BE49-F238E27FC236}">
                <a16:creationId xmlns:a16="http://schemas.microsoft.com/office/drawing/2014/main" id="{E13ED98F-3A01-3BFF-86DE-66609CFAB674}"/>
              </a:ext>
            </a:extLst>
          </p:cNvPr>
          <p:cNvSpPr>
            <a:spLocks noChangeArrowheads="1"/>
          </p:cNvSpPr>
          <p:nvPr/>
        </p:nvSpPr>
        <p:spPr bwMode="auto">
          <a:xfrm>
            <a:off x="3378200" y="4616450"/>
            <a:ext cx="4978400" cy="695325"/>
          </a:xfrm>
          <a:prstGeom prst="rect">
            <a:avLst/>
          </a:prstGeom>
          <a:solidFill>
            <a:srgbClr val="77777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18437" name="Text Box 3">
            <a:extLst>
              <a:ext uri="{FF2B5EF4-FFF2-40B4-BE49-F238E27FC236}">
                <a16:creationId xmlns:a16="http://schemas.microsoft.com/office/drawing/2014/main" id="{976FD511-1BFB-4BD2-FD25-9BF8CF647E95}"/>
              </a:ext>
            </a:extLst>
          </p:cNvPr>
          <p:cNvSpPr txBox="1">
            <a:spLocks noChangeArrowheads="1"/>
          </p:cNvSpPr>
          <p:nvPr/>
        </p:nvSpPr>
        <p:spPr bwMode="auto">
          <a:xfrm>
            <a:off x="76200" y="6491288"/>
            <a:ext cx="6416675" cy="307975"/>
          </a:xfrm>
          <a:prstGeom prst="rect">
            <a:avLst/>
          </a:prstGeom>
          <a:noFill/>
          <a:ln>
            <a:noFill/>
          </a:ln>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r>
              <a:rPr lang="en-US" sz="1400" dirty="0">
                <a:latin typeface="+mn-lt"/>
              </a:rPr>
              <a:t>Haviland JS et al. </a:t>
            </a:r>
            <a:r>
              <a:rPr lang="fr-FR" sz="1400" i="1" dirty="0">
                <a:latin typeface="+mn-lt"/>
              </a:rPr>
              <a:t>Lancet </a:t>
            </a:r>
            <a:r>
              <a:rPr lang="fr-FR" sz="1400" i="1" dirty="0" err="1">
                <a:latin typeface="+mn-lt"/>
              </a:rPr>
              <a:t>Oncol</a:t>
            </a:r>
            <a:r>
              <a:rPr lang="fr-FR" sz="1400" i="1" dirty="0">
                <a:latin typeface="+mn-lt"/>
              </a:rPr>
              <a:t>.</a:t>
            </a:r>
            <a:r>
              <a:rPr lang="fr-FR" sz="1400" dirty="0">
                <a:latin typeface="+mn-lt"/>
              </a:rPr>
              <a:t> 2013;14:1086–94.</a:t>
            </a:r>
            <a:endParaRPr lang="en-US" sz="1400" dirty="0">
              <a:latin typeface="+mn-lt"/>
            </a:endParaRPr>
          </a:p>
        </p:txBody>
      </p:sp>
      <p:sp>
        <p:nvSpPr>
          <p:cNvPr id="6" name="Rectangle 2">
            <a:extLst>
              <a:ext uri="{FF2B5EF4-FFF2-40B4-BE49-F238E27FC236}">
                <a16:creationId xmlns:a16="http://schemas.microsoft.com/office/drawing/2014/main" id="{C324CEC5-7573-3F60-9DBA-A3354E2AE56A}"/>
              </a:ext>
            </a:extLst>
          </p:cNvPr>
          <p:cNvSpPr txBox="1">
            <a:spLocks noChangeArrowheads="1"/>
          </p:cNvSpPr>
          <p:nvPr/>
        </p:nvSpPr>
        <p:spPr bwMode="auto">
          <a:xfrm>
            <a:off x="1828800" y="3421034"/>
            <a:ext cx="8229600" cy="1533525"/>
          </a:xfrm>
          <a:prstGeom prst="rect">
            <a:avLst/>
          </a:prstGeom>
          <a:noFill/>
          <a:ln w="9525">
            <a:noFill/>
            <a:miter lim="800000"/>
            <a:headEnd/>
            <a:tailEnd/>
          </a:ln>
        </p:spPr>
        <p:txBody>
          <a:bodyPr/>
          <a:lstStyle/>
          <a:p>
            <a:pPr marL="742950" lvl="1" indent="-285750" eaLnBrk="1" hangingPunct="1">
              <a:spcBef>
                <a:spcPct val="20000"/>
              </a:spcBef>
              <a:buClr>
                <a:schemeClr val="hlink"/>
              </a:buClr>
              <a:defRPr/>
            </a:pPr>
            <a:r>
              <a:rPr lang="en-US" sz="2000" kern="0" dirty="0">
                <a:solidFill>
                  <a:srgbClr val="EAEAEA"/>
                </a:solidFill>
                <a:latin typeface="+mn-lt"/>
              </a:rPr>
              <a:t>START B Trial</a:t>
            </a:r>
          </a:p>
          <a:p>
            <a:pPr marL="1143000" lvl="2" indent="-228600" eaLnBrk="1" hangingPunct="1">
              <a:spcBef>
                <a:spcPct val="20000"/>
              </a:spcBef>
              <a:buClr>
                <a:srgbClr val="FF0000"/>
              </a:buClr>
              <a:buFontTx/>
              <a:buChar char="•"/>
              <a:defRPr/>
            </a:pPr>
            <a:r>
              <a:rPr lang="en-US" sz="1400" kern="0" dirty="0">
                <a:solidFill>
                  <a:srgbClr val="EAEAEA"/>
                </a:solidFill>
                <a:latin typeface="+mn-lt"/>
              </a:rPr>
              <a:t>Parallel initiation with START A</a:t>
            </a:r>
          </a:p>
          <a:p>
            <a:pPr marL="1143000" lvl="2" indent="-228600" eaLnBrk="1" hangingPunct="1">
              <a:spcBef>
                <a:spcPct val="20000"/>
              </a:spcBef>
              <a:buClr>
                <a:srgbClr val="FF0000"/>
              </a:buClr>
              <a:buFontTx/>
              <a:buChar char="•"/>
              <a:defRPr/>
            </a:pPr>
            <a:r>
              <a:rPr lang="en-US" sz="1400" kern="0" dirty="0">
                <a:solidFill>
                  <a:srgbClr val="EAEAEA"/>
                </a:solidFill>
                <a:latin typeface="+mn-lt"/>
              </a:rPr>
              <a:t>2215 pts, (pT1-3a pN0-1 M0), Med f/u 6 years</a:t>
            </a:r>
          </a:p>
          <a:p>
            <a:pPr marL="1143000" lvl="2" indent="-228600" eaLnBrk="1" hangingPunct="1">
              <a:spcBef>
                <a:spcPct val="20000"/>
              </a:spcBef>
              <a:buClr>
                <a:srgbClr val="FF0000"/>
              </a:buClr>
              <a:buFontTx/>
              <a:buChar char="•"/>
              <a:defRPr/>
            </a:pPr>
            <a:r>
              <a:rPr lang="en-US" sz="1400" kern="0" dirty="0">
                <a:solidFill>
                  <a:srgbClr val="EAEAEA"/>
                </a:solidFill>
                <a:latin typeface="+mn-lt"/>
              </a:rPr>
              <a:t>Delivered daily</a:t>
            </a:r>
          </a:p>
          <a:p>
            <a:pPr marL="1143000" lvl="2" indent="-228600" eaLnBrk="1" hangingPunct="1">
              <a:spcBef>
                <a:spcPct val="20000"/>
              </a:spcBef>
              <a:buClr>
                <a:schemeClr val="hlink"/>
              </a:buClr>
              <a:buFontTx/>
              <a:buChar char="•"/>
              <a:defRPr/>
            </a:pPr>
            <a:endParaRPr lang="en-US" sz="100" kern="0" dirty="0">
              <a:solidFill>
                <a:srgbClr val="EAEAEA"/>
              </a:solidFill>
              <a:latin typeface="+mn-lt"/>
            </a:endParaRPr>
          </a:p>
          <a:p>
            <a:pPr marL="742950" lvl="1" indent="-285750" eaLnBrk="1" hangingPunct="1">
              <a:spcBef>
                <a:spcPct val="20000"/>
              </a:spcBef>
              <a:buClr>
                <a:schemeClr val="hlink"/>
              </a:buClr>
              <a:defRPr/>
            </a:pPr>
            <a:r>
              <a:rPr lang="en-US" sz="1600" kern="0" dirty="0">
                <a:solidFill>
                  <a:srgbClr val="EAEAEA"/>
                </a:solidFill>
                <a:latin typeface="+mn-lt"/>
              </a:rPr>
              <a:t>      </a:t>
            </a:r>
          </a:p>
        </p:txBody>
      </p:sp>
      <p:cxnSp>
        <p:nvCxnSpPr>
          <p:cNvPr id="23559" name="Straight Connector 8">
            <a:extLst>
              <a:ext uri="{FF2B5EF4-FFF2-40B4-BE49-F238E27FC236}">
                <a16:creationId xmlns:a16="http://schemas.microsoft.com/office/drawing/2014/main" id="{D73C4E5D-B113-C4D2-CC84-01C1BF4AF0D5}"/>
              </a:ext>
            </a:extLst>
          </p:cNvPr>
          <p:cNvCxnSpPr>
            <a:cxnSpLocks noChangeShapeType="1"/>
          </p:cNvCxnSpPr>
          <p:nvPr/>
        </p:nvCxnSpPr>
        <p:spPr bwMode="auto">
          <a:xfrm>
            <a:off x="1752600" y="3320554"/>
            <a:ext cx="8382000" cy="0"/>
          </a:xfrm>
          <a:prstGeom prst="line">
            <a:avLst/>
          </a:prstGeom>
          <a:noFill/>
          <a:ln w="22225" algn="ctr">
            <a:solidFill>
              <a:srgbClr val="FF0000"/>
            </a:solidFill>
            <a:round/>
            <a:headEnd/>
            <a:tailEnd/>
          </a:ln>
          <a:extLst>
            <a:ext uri="{909E8E84-426E-40DD-AFC4-6F175D3DCCD1}">
              <a14:hiddenFill xmlns:a14="http://schemas.microsoft.com/office/drawing/2010/main">
                <a:noFill/>
              </a14:hiddenFill>
            </a:ext>
          </a:extLst>
        </p:spPr>
      </p:cxnSp>
      <p:sp>
        <p:nvSpPr>
          <p:cNvPr id="23560" name="TextBox 2">
            <a:extLst>
              <a:ext uri="{FF2B5EF4-FFF2-40B4-BE49-F238E27FC236}">
                <a16:creationId xmlns:a16="http://schemas.microsoft.com/office/drawing/2014/main" id="{4E634C10-3C4A-DC3C-F323-B4455306F997}"/>
              </a:ext>
            </a:extLst>
          </p:cNvPr>
          <p:cNvSpPr txBox="1">
            <a:spLocks noChangeArrowheads="1"/>
          </p:cNvSpPr>
          <p:nvPr/>
        </p:nvSpPr>
        <p:spPr bwMode="auto">
          <a:xfrm>
            <a:off x="3657600" y="2133600"/>
            <a:ext cx="69723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200" dirty="0"/>
              <a:t>50 </a:t>
            </a:r>
            <a:r>
              <a:rPr lang="en-US" altLang="en-US" sz="1200" dirty="0" err="1"/>
              <a:t>Gy</a:t>
            </a:r>
            <a:r>
              <a:rPr lang="en-US" altLang="en-US" sz="1200" dirty="0"/>
              <a:t> in 25 fractions (2 </a:t>
            </a:r>
            <a:r>
              <a:rPr lang="en-US" altLang="en-US" sz="1200" dirty="0" err="1"/>
              <a:t>Gy</a:t>
            </a:r>
            <a:r>
              <a:rPr lang="en-US" altLang="en-US" sz="1200" dirty="0"/>
              <a:t>/fraction)        -  LR rate – 7.4%</a:t>
            </a:r>
          </a:p>
          <a:p>
            <a:r>
              <a:rPr lang="en-US" altLang="en-US" sz="1200" dirty="0"/>
              <a:t>	 vs</a:t>
            </a:r>
          </a:p>
          <a:p>
            <a:r>
              <a:rPr lang="en-US" altLang="en-US" sz="1200" dirty="0"/>
              <a:t>41.6 </a:t>
            </a:r>
            <a:r>
              <a:rPr lang="en-US" altLang="en-US" sz="1200" dirty="0" err="1"/>
              <a:t>Gy</a:t>
            </a:r>
            <a:r>
              <a:rPr lang="en-US" altLang="en-US" sz="1200" dirty="0"/>
              <a:t> in 13 fractions (3.2 </a:t>
            </a:r>
            <a:r>
              <a:rPr lang="en-US" altLang="en-US" sz="1200" dirty="0" err="1"/>
              <a:t>Gy</a:t>
            </a:r>
            <a:r>
              <a:rPr lang="en-US" altLang="en-US" sz="1200" dirty="0"/>
              <a:t>/fraction)   -  LR Rate – 6.3%</a:t>
            </a:r>
          </a:p>
          <a:p>
            <a:r>
              <a:rPr lang="en-US" altLang="en-US" sz="1200" dirty="0"/>
              <a:t>	vs</a:t>
            </a:r>
          </a:p>
          <a:p>
            <a:r>
              <a:rPr lang="en-US" altLang="en-US" sz="1200" dirty="0"/>
              <a:t>39. </a:t>
            </a:r>
            <a:r>
              <a:rPr lang="en-US" altLang="en-US" sz="1200" dirty="0" err="1"/>
              <a:t>Gy</a:t>
            </a:r>
            <a:r>
              <a:rPr lang="en-US" altLang="en-US" sz="1200" dirty="0"/>
              <a:t> in 13 fractions (3 </a:t>
            </a:r>
            <a:r>
              <a:rPr lang="en-US" altLang="en-US" sz="1200" dirty="0" err="1"/>
              <a:t>Gy</a:t>
            </a:r>
            <a:r>
              <a:rPr lang="en-US" altLang="en-US" sz="1200" dirty="0"/>
              <a:t>/fraction)        -  LR rate – 8.8 %</a:t>
            </a:r>
          </a:p>
          <a:p>
            <a:endParaRPr lang="en-US" altLang="en-US" sz="2800" dirty="0"/>
          </a:p>
        </p:txBody>
      </p:sp>
      <p:sp>
        <p:nvSpPr>
          <p:cNvPr id="17416" name="TextBox 1">
            <a:extLst>
              <a:ext uri="{FF2B5EF4-FFF2-40B4-BE49-F238E27FC236}">
                <a16:creationId xmlns:a16="http://schemas.microsoft.com/office/drawing/2014/main" id="{8FF2BE7A-631F-8A08-CAF0-94753E5E61E0}"/>
              </a:ext>
            </a:extLst>
          </p:cNvPr>
          <p:cNvSpPr txBox="1">
            <a:spLocks noChangeArrowheads="1"/>
          </p:cNvSpPr>
          <p:nvPr/>
        </p:nvSpPr>
        <p:spPr bwMode="auto">
          <a:xfrm>
            <a:off x="762000" y="5473885"/>
            <a:ext cx="11201400" cy="922338"/>
          </a:xfrm>
          <a:prstGeom prst="rect">
            <a:avLst/>
          </a:prstGeom>
          <a:noFill/>
          <a:ln>
            <a:noFill/>
          </a:ln>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r>
              <a:rPr lang="en-US" sz="1800" dirty="0">
                <a:solidFill>
                  <a:schemeClr val="accent3"/>
                </a:solidFill>
                <a:latin typeface="+mj-lt"/>
              </a:rPr>
              <a:t>***</a:t>
            </a:r>
            <a:r>
              <a:rPr lang="en-US" sz="1800" dirty="0">
                <a:latin typeface="+mj-lt"/>
              </a:rPr>
              <a:t>START  Meta-analysis - subgroup analyses -although numbers are small in some groups –</a:t>
            </a:r>
          </a:p>
          <a:p>
            <a:pPr>
              <a:defRPr/>
            </a:pPr>
            <a:r>
              <a:rPr lang="en-US" sz="1800" dirty="0">
                <a:latin typeface="+mj-lt"/>
              </a:rPr>
              <a:t>        	No difference in regards to patient age, breast size, tumor grade, axillary node status, type of surgery, 	cytotoxic 	chemotherapy, tumor bed boost radiotherapy, and lymphatic radiotherapy </a:t>
            </a:r>
          </a:p>
        </p:txBody>
      </p:sp>
      <p:sp>
        <p:nvSpPr>
          <p:cNvPr id="23562" name="TextBox 3">
            <a:extLst>
              <a:ext uri="{FF2B5EF4-FFF2-40B4-BE49-F238E27FC236}">
                <a16:creationId xmlns:a16="http://schemas.microsoft.com/office/drawing/2014/main" id="{9B9C2621-0842-B80B-1E4C-B8C35FFB79D2}"/>
              </a:ext>
            </a:extLst>
          </p:cNvPr>
          <p:cNvSpPr txBox="1">
            <a:spLocks noChangeArrowheads="1"/>
          </p:cNvSpPr>
          <p:nvPr/>
        </p:nvSpPr>
        <p:spPr bwMode="auto">
          <a:xfrm>
            <a:off x="3746500" y="4633466"/>
            <a:ext cx="495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200" dirty="0"/>
              <a:t>50 </a:t>
            </a:r>
            <a:r>
              <a:rPr lang="en-US" altLang="en-US" sz="1200" dirty="0" err="1"/>
              <a:t>Gy</a:t>
            </a:r>
            <a:r>
              <a:rPr lang="en-US" altLang="en-US" sz="1200" dirty="0"/>
              <a:t> in 25 fractions (2 </a:t>
            </a:r>
            <a:r>
              <a:rPr lang="en-US" altLang="en-US" sz="1200" dirty="0" err="1"/>
              <a:t>Gy</a:t>
            </a:r>
            <a:r>
              <a:rPr lang="en-US" altLang="en-US" sz="1200" dirty="0"/>
              <a:t>/fraction)       -  LR rate – 5.5%</a:t>
            </a:r>
          </a:p>
          <a:p>
            <a:r>
              <a:rPr lang="en-US" altLang="en-US" sz="1200" dirty="0"/>
              <a:t>	vs</a:t>
            </a:r>
          </a:p>
          <a:p>
            <a:r>
              <a:rPr lang="en-US" altLang="en-US" sz="1200" dirty="0"/>
              <a:t>40 </a:t>
            </a:r>
            <a:r>
              <a:rPr lang="en-US" altLang="en-US" sz="1200" dirty="0" err="1"/>
              <a:t>Gy</a:t>
            </a:r>
            <a:r>
              <a:rPr lang="en-US" altLang="en-US" sz="1200" dirty="0"/>
              <a:t> in 15 fractions (2.67 </a:t>
            </a:r>
            <a:r>
              <a:rPr lang="en-US" altLang="en-US" sz="1200" dirty="0" err="1"/>
              <a:t>Gy</a:t>
            </a:r>
            <a:r>
              <a:rPr lang="en-US" altLang="en-US" sz="1200" dirty="0"/>
              <a:t>/fraction)   -  LR Rate – 4.4%</a:t>
            </a:r>
          </a:p>
        </p:txBody>
      </p:sp>
      <p:sp>
        <p:nvSpPr>
          <p:cNvPr id="23563" name="TextBox 4">
            <a:extLst>
              <a:ext uri="{FF2B5EF4-FFF2-40B4-BE49-F238E27FC236}">
                <a16:creationId xmlns:a16="http://schemas.microsoft.com/office/drawing/2014/main" id="{6E637D01-0ACE-3364-9D6C-A7A761EC6F25}"/>
              </a:ext>
            </a:extLst>
          </p:cNvPr>
          <p:cNvSpPr txBox="1">
            <a:spLocks noChangeArrowheads="1"/>
          </p:cNvSpPr>
          <p:nvPr/>
        </p:nvSpPr>
        <p:spPr bwMode="auto">
          <a:xfrm>
            <a:off x="8382000" y="4724400"/>
            <a:ext cx="2362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dirty="0"/>
              <a:t>Boost allowed</a:t>
            </a:r>
          </a:p>
        </p:txBody>
      </p:sp>
      <p:cxnSp>
        <p:nvCxnSpPr>
          <p:cNvPr id="23564" name="Straight Connector 8">
            <a:extLst>
              <a:ext uri="{FF2B5EF4-FFF2-40B4-BE49-F238E27FC236}">
                <a16:creationId xmlns:a16="http://schemas.microsoft.com/office/drawing/2014/main" id="{C9C4AAFF-89DA-8D02-EA3B-01544321C354}"/>
              </a:ext>
            </a:extLst>
          </p:cNvPr>
          <p:cNvCxnSpPr>
            <a:cxnSpLocks noChangeShapeType="1"/>
          </p:cNvCxnSpPr>
          <p:nvPr/>
        </p:nvCxnSpPr>
        <p:spPr bwMode="auto">
          <a:xfrm>
            <a:off x="1752600" y="5432610"/>
            <a:ext cx="8382000" cy="0"/>
          </a:xfrm>
          <a:prstGeom prst="line">
            <a:avLst/>
          </a:prstGeom>
          <a:noFill/>
          <a:ln w="22225" algn="ctr">
            <a:solidFill>
              <a:srgbClr val="FF0000"/>
            </a:solidFill>
            <a:round/>
            <a:headEnd/>
            <a:tailEnd/>
          </a:ln>
          <a:extLst>
            <a:ext uri="{909E8E84-426E-40DD-AFC4-6F175D3DCCD1}">
              <a14:hiddenFill xmlns:a14="http://schemas.microsoft.com/office/drawing/2010/main">
                <a:noFill/>
              </a14:hiddenFill>
            </a:ext>
          </a:extLst>
        </p:spPr>
      </p:cxnSp>
      <p:pic>
        <p:nvPicPr>
          <p:cNvPr id="2" name="Picture 1">
            <a:extLst>
              <a:ext uri="{FF2B5EF4-FFF2-40B4-BE49-F238E27FC236}">
                <a16:creationId xmlns:a16="http://schemas.microsoft.com/office/drawing/2014/main" id="{0CCC45DE-D907-7E94-A9AF-D96BB44911C7}"/>
              </a:ext>
            </a:extLst>
          </p:cNvPr>
          <p:cNvPicPr>
            <a:picLocks noChangeAspect="1"/>
          </p:cNvPicPr>
          <p:nvPr/>
        </p:nvPicPr>
        <p:blipFill>
          <a:blip r:embed="rId2"/>
          <a:stretch>
            <a:fillRect/>
          </a:stretch>
        </p:blipFill>
        <p:spPr>
          <a:xfrm>
            <a:off x="10168920" y="1145962"/>
            <a:ext cx="1036410" cy="987638"/>
          </a:xfrm>
          <a:prstGeom prst="rect">
            <a:avLst/>
          </a:prstGeom>
        </p:spPr>
      </p:pic>
    </p:spTree>
    <p:extLst>
      <p:ext uri="{BB962C8B-B14F-4D97-AF65-F5344CB8AC3E}">
        <p14:creationId xmlns:p14="http://schemas.microsoft.com/office/powerpoint/2010/main" val="3167412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75A5A8C-9065-21A7-0542-F1FBC05079FD}"/>
              </a:ext>
            </a:extLst>
          </p:cNvPr>
          <p:cNvSpPr>
            <a:spLocks noGrp="1"/>
          </p:cNvSpPr>
          <p:nvPr>
            <p:ph type="title"/>
          </p:nvPr>
        </p:nvSpPr>
        <p:spPr bwMode="auto">
          <a:xfrm>
            <a:off x="1866900" y="533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dirty="0"/>
              <a:t>UK Fast Trial</a:t>
            </a:r>
            <a:endParaRPr lang="en-US" altLang="en-US" sz="1600" dirty="0"/>
          </a:p>
        </p:txBody>
      </p:sp>
      <p:sp>
        <p:nvSpPr>
          <p:cNvPr id="22531" name="Content Placeholder 2">
            <a:extLst>
              <a:ext uri="{FF2B5EF4-FFF2-40B4-BE49-F238E27FC236}">
                <a16:creationId xmlns:a16="http://schemas.microsoft.com/office/drawing/2014/main" id="{93E7D6F4-4C16-8CDB-856D-DC00EAD81DEB}"/>
              </a:ext>
            </a:extLst>
          </p:cNvPr>
          <p:cNvSpPr>
            <a:spLocks noGrp="1"/>
          </p:cNvSpPr>
          <p:nvPr>
            <p:ph idx="1"/>
          </p:nvPr>
        </p:nvSpPr>
        <p:spPr bwMode="auto">
          <a:xfrm>
            <a:off x="2186641" y="1258794"/>
            <a:ext cx="10020300" cy="5562600"/>
          </a:xfrm>
        </p:spPr>
        <p:txBody>
          <a:bodyPr vert="horz" wrap="square" lIns="91440" tIns="45720" rIns="91440" bIns="45720" numCol="1" anchor="t" anchorCtr="0" compatLnSpc="1">
            <a:prstTxWarp prst="textNoShape">
              <a:avLst/>
            </a:prstTxWarp>
          </a:bodyPr>
          <a:lstStyle/>
          <a:p>
            <a:pPr eaLnBrk="1" hangingPunct="1">
              <a:spcBef>
                <a:spcPts val="0"/>
              </a:spcBef>
              <a:spcAft>
                <a:spcPts val="600"/>
              </a:spcAft>
              <a:defRPr/>
            </a:pPr>
            <a:r>
              <a:rPr lang="en-US" altLang="en-US" sz="2000" dirty="0"/>
              <a:t>2004-2007, 915 women, age &gt;50</a:t>
            </a:r>
          </a:p>
          <a:p>
            <a:pPr eaLnBrk="1" hangingPunct="1">
              <a:spcBef>
                <a:spcPts val="0"/>
              </a:spcBef>
              <a:spcAft>
                <a:spcPts val="600"/>
              </a:spcAft>
              <a:defRPr/>
            </a:pPr>
            <a:r>
              <a:rPr lang="en-US" altLang="en-US" sz="2000" dirty="0"/>
              <a:t>Early-stage invasive breast cancer (tumor size &lt;3 cm, pN0)</a:t>
            </a:r>
          </a:p>
          <a:p>
            <a:pPr eaLnBrk="1" hangingPunct="1">
              <a:spcBef>
                <a:spcPts val="0"/>
              </a:spcBef>
              <a:spcAft>
                <a:spcPts val="600"/>
              </a:spcAft>
              <a:defRPr/>
            </a:pPr>
            <a:r>
              <a:rPr lang="en-US" altLang="en-US" sz="2000" dirty="0"/>
              <a:t>s/p BCS not receiving a lumpectomy boost or chemotherapy</a:t>
            </a:r>
          </a:p>
          <a:p>
            <a:pPr eaLnBrk="1" hangingPunct="1">
              <a:spcBef>
                <a:spcPts val="0"/>
              </a:spcBef>
              <a:spcAft>
                <a:spcPts val="600"/>
              </a:spcAft>
              <a:defRPr/>
            </a:pPr>
            <a:r>
              <a:rPr lang="en-US" altLang="en-US" sz="2000" dirty="0"/>
              <a:t>Not powered for local control comparison – overall LC 1.3%</a:t>
            </a:r>
          </a:p>
          <a:p>
            <a:pPr eaLnBrk="1" hangingPunct="1">
              <a:spcBef>
                <a:spcPts val="0"/>
              </a:spcBef>
              <a:spcAft>
                <a:spcPts val="600"/>
              </a:spcAft>
              <a:defRPr/>
            </a:pPr>
            <a:r>
              <a:rPr lang="en-US" altLang="en-US" sz="2000" dirty="0"/>
              <a:t>Randomly assigned to whole breast schedules:</a:t>
            </a:r>
          </a:p>
          <a:p>
            <a:pPr lvl="3" eaLnBrk="1" hangingPunct="1">
              <a:spcBef>
                <a:spcPts val="0"/>
              </a:spcBef>
              <a:spcAft>
                <a:spcPts val="0"/>
              </a:spcAft>
              <a:defRPr/>
            </a:pPr>
            <a:r>
              <a:rPr lang="en-US" altLang="en-US" sz="1600" dirty="0"/>
              <a:t>50 </a:t>
            </a:r>
            <a:r>
              <a:rPr lang="en-US" altLang="en-US" sz="1600" dirty="0" err="1"/>
              <a:t>Gy</a:t>
            </a:r>
            <a:r>
              <a:rPr lang="en-US" altLang="en-US" sz="1600" dirty="0"/>
              <a:t> at 2 </a:t>
            </a:r>
            <a:r>
              <a:rPr lang="en-US" altLang="en-US" sz="1600" dirty="0" err="1"/>
              <a:t>Gy</a:t>
            </a:r>
            <a:r>
              <a:rPr lang="en-US" altLang="en-US" sz="1600" dirty="0"/>
              <a:t>/F once daily</a:t>
            </a:r>
          </a:p>
          <a:p>
            <a:pPr lvl="3" eaLnBrk="1" hangingPunct="1">
              <a:spcBef>
                <a:spcPts val="0"/>
              </a:spcBef>
              <a:spcAft>
                <a:spcPts val="0"/>
              </a:spcAft>
              <a:defRPr/>
            </a:pPr>
            <a:r>
              <a:rPr lang="en-US" altLang="en-US" sz="1600" dirty="0"/>
              <a:t>28.5 </a:t>
            </a:r>
            <a:r>
              <a:rPr lang="en-US" altLang="en-US" sz="1600" dirty="0" err="1"/>
              <a:t>Gy</a:t>
            </a:r>
            <a:r>
              <a:rPr lang="en-US" altLang="en-US" sz="1600" dirty="0"/>
              <a:t> at 5.7 </a:t>
            </a:r>
            <a:r>
              <a:rPr lang="en-US" altLang="en-US" sz="1600" dirty="0" err="1"/>
              <a:t>Gy</a:t>
            </a:r>
            <a:r>
              <a:rPr lang="en-US" altLang="en-US" sz="1600" dirty="0"/>
              <a:t>/F once weekly</a:t>
            </a:r>
          </a:p>
          <a:p>
            <a:pPr lvl="3" eaLnBrk="1" hangingPunct="1">
              <a:spcBef>
                <a:spcPts val="0"/>
              </a:spcBef>
              <a:spcAft>
                <a:spcPts val="0"/>
              </a:spcAft>
              <a:defRPr/>
            </a:pPr>
            <a:r>
              <a:rPr lang="en-US" altLang="en-US" sz="1600" dirty="0"/>
              <a:t>30 </a:t>
            </a:r>
            <a:r>
              <a:rPr lang="en-US" altLang="en-US" sz="1600" dirty="0" err="1"/>
              <a:t>Gy</a:t>
            </a:r>
            <a:r>
              <a:rPr lang="en-US" altLang="en-US" sz="1600" dirty="0"/>
              <a:t> at 6 </a:t>
            </a:r>
            <a:r>
              <a:rPr lang="en-US" altLang="en-US" sz="1600" dirty="0" err="1"/>
              <a:t>Gy</a:t>
            </a:r>
            <a:r>
              <a:rPr lang="en-US" altLang="en-US" sz="1600" dirty="0"/>
              <a:t>/F once weekly</a:t>
            </a:r>
          </a:p>
          <a:p>
            <a:pPr eaLnBrk="1" hangingPunct="1">
              <a:defRPr/>
            </a:pPr>
            <a:endParaRPr lang="en-US" altLang="en-US" dirty="0"/>
          </a:p>
          <a:p>
            <a:pPr eaLnBrk="1" hangingPunct="1">
              <a:defRPr/>
            </a:pPr>
            <a:endParaRPr lang="en-US" altLang="en-US" sz="2800" dirty="0"/>
          </a:p>
        </p:txBody>
      </p:sp>
      <p:sp>
        <p:nvSpPr>
          <p:cNvPr id="2" name="TextBox 1">
            <a:extLst>
              <a:ext uri="{FF2B5EF4-FFF2-40B4-BE49-F238E27FC236}">
                <a16:creationId xmlns:a16="http://schemas.microsoft.com/office/drawing/2014/main" id="{5A176B79-686B-6B6E-742E-F1557FFEFF77}"/>
              </a:ext>
            </a:extLst>
          </p:cNvPr>
          <p:cNvSpPr txBox="1"/>
          <p:nvPr/>
        </p:nvSpPr>
        <p:spPr>
          <a:xfrm>
            <a:off x="0" y="6477000"/>
            <a:ext cx="4946468" cy="307777"/>
          </a:xfrm>
          <a:prstGeom prst="rect">
            <a:avLst/>
          </a:prstGeom>
          <a:noFill/>
        </p:spPr>
        <p:txBody>
          <a:bodyPr wrap="square" rtlCol="0">
            <a:spAutoFit/>
          </a:bodyPr>
          <a:lstStyle/>
          <a:p>
            <a:r>
              <a:rPr lang="en-US" sz="1400" dirty="0">
                <a:latin typeface="+mj-lt"/>
              </a:rPr>
              <a:t>Brunt AM et al. </a:t>
            </a:r>
            <a:r>
              <a:rPr lang="en-US" sz="1400" i="1" dirty="0">
                <a:latin typeface="+mj-lt"/>
              </a:rPr>
              <a:t>J Clin Oncol. </a:t>
            </a:r>
            <a:r>
              <a:rPr lang="en-US" sz="1400" dirty="0">
                <a:latin typeface="+mj-lt"/>
              </a:rPr>
              <a:t>2020;38(28):3261-3272.</a:t>
            </a:r>
          </a:p>
        </p:txBody>
      </p:sp>
      <p:pic>
        <p:nvPicPr>
          <p:cNvPr id="4" name="Picture 3" descr="Chart, line chart&#10;&#10;Description automatically generated">
            <a:extLst>
              <a:ext uri="{FF2B5EF4-FFF2-40B4-BE49-F238E27FC236}">
                <a16:creationId xmlns:a16="http://schemas.microsoft.com/office/drawing/2014/main" id="{364A5866-988C-C5A4-E227-20542DB104F0}"/>
              </a:ext>
            </a:extLst>
          </p:cNvPr>
          <p:cNvPicPr>
            <a:picLocks noChangeAspect="1"/>
          </p:cNvPicPr>
          <p:nvPr/>
        </p:nvPicPr>
        <p:blipFill>
          <a:blip r:embed="rId2"/>
          <a:stretch>
            <a:fillRect/>
          </a:stretch>
        </p:blipFill>
        <p:spPr>
          <a:xfrm>
            <a:off x="7010400" y="3864578"/>
            <a:ext cx="3643223" cy="2406242"/>
          </a:xfrm>
          <a:prstGeom prst="rect">
            <a:avLst/>
          </a:prstGeom>
        </p:spPr>
      </p:pic>
      <p:sp>
        <p:nvSpPr>
          <p:cNvPr id="5" name="TextBox 4">
            <a:extLst>
              <a:ext uri="{FF2B5EF4-FFF2-40B4-BE49-F238E27FC236}">
                <a16:creationId xmlns:a16="http://schemas.microsoft.com/office/drawing/2014/main" id="{3846D88A-811C-08CB-6113-77FE29BC8E11}"/>
              </a:ext>
            </a:extLst>
          </p:cNvPr>
          <p:cNvSpPr txBox="1"/>
          <p:nvPr/>
        </p:nvSpPr>
        <p:spPr>
          <a:xfrm>
            <a:off x="1219200" y="4492805"/>
            <a:ext cx="5638800" cy="1354217"/>
          </a:xfrm>
          <a:prstGeom prst="rect">
            <a:avLst/>
          </a:prstGeom>
          <a:noFill/>
        </p:spPr>
        <p:txBody>
          <a:bodyPr wrap="square" rtlCol="0">
            <a:spAutoFit/>
          </a:bodyPr>
          <a:lstStyle/>
          <a:p>
            <a:r>
              <a:rPr lang="en-US" sz="1800" dirty="0"/>
              <a:t>10-year results:</a:t>
            </a:r>
          </a:p>
          <a:p>
            <a:pPr marL="285750" indent="-285750">
              <a:spcBef>
                <a:spcPts val="600"/>
              </a:spcBef>
              <a:buClr>
                <a:srgbClr val="FF0000"/>
              </a:buClr>
              <a:buFont typeface="Arial" panose="020B0604020202020204" pitchFamily="34" charset="0"/>
              <a:buChar char="•"/>
            </a:pPr>
            <a:r>
              <a:rPr lang="en-US" sz="1800" dirty="0"/>
              <a:t>No significant difference in normal tissue effects with 28.5 </a:t>
            </a:r>
            <a:r>
              <a:rPr lang="en-US" sz="1800" dirty="0" err="1"/>
              <a:t>Gy</a:t>
            </a:r>
            <a:r>
              <a:rPr lang="en-US" sz="1800" dirty="0"/>
              <a:t> at 5.7 </a:t>
            </a:r>
            <a:r>
              <a:rPr lang="en-US" sz="1800" dirty="0" err="1"/>
              <a:t>Gy</a:t>
            </a:r>
            <a:r>
              <a:rPr lang="en-US" sz="1800" dirty="0"/>
              <a:t>/F once weekly.</a:t>
            </a:r>
          </a:p>
          <a:p>
            <a:pPr marL="285750" indent="-285750">
              <a:spcBef>
                <a:spcPts val="600"/>
              </a:spcBef>
              <a:buClr>
                <a:srgbClr val="FF0000"/>
              </a:buClr>
              <a:buFont typeface="Arial" panose="020B0604020202020204" pitchFamily="34" charset="0"/>
              <a:buChar char="•"/>
            </a:pPr>
            <a:r>
              <a:rPr lang="en-US" sz="1800" dirty="0"/>
              <a:t>30 </a:t>
            </a:r>
            <a:r>
              <a:rPr lang="en-US" sz="1800" dirty="0" err="1"/>
              <a:t>Gy</a:t>
            </a:r>
            <a:r>
              <a:rPr lang="en-US" sz="1800" dirty="0"/>
              <a:t> at 6 </a:t>
            </a:r>
            <a:r>
              <a:rPr lang="en-US" sz="1800" dirty="0" err="1"/>
              <a:t>Gy</a:t>
            </a:r>
            <a:r>
              <a:rPr lang="en-US" sz="1800" dirty="0"/>
              <a:t>/F once weekly was worse.</a:t>
            </a:r>
          </a:p>
        </p:txBody>
      </p:sp>
    </p:spTree>
    <p:extLst>
      <p:ext uri="{BB962C8B-B14F-4D97-AF65-F5344CB8AC3E}">
        <p14:creationId xmlns:p14="http://schemas.microsoft.com/office/powerpoint/2010/main" val="126756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75A5A8C-9065-21A7-0542-F1FBC05079FD}"/>
              </a:ext>
            </a:extLst>
          </p:cNvPr>
          <p:cNvSpPr>
            <a:spLocks noGrp="1"/>
          </p:cNvSpPr>
          <p:nvPr>
            <p:ph type="title"/>
          </p:nvPr>
        </p:nvSpPr>
        <p:spPr bwMode="auto">
          <a:xfrm>
            <a:off x="1866900" y="58674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dirty="0"/>
              <a:t>UK Fast Forward Trial</a:t>
            </a:r>
            <a:endParaRPr lang="en-US" altLang="en-US" sz="1800" dirty="0"/>
          </a:p>
        </p:txBody>
      </p:sp>
      <p:sp>
        <p:nvSpPr>
          <p:cNvPr id="22531" name="Content Placeholder 2">
            <a:extLst>
              <a:ext uri="{FF2B5EF4-FFF2-40B4-BE49-F238E27FC236}">
                <a16:creationId xmlns:a16="http://schemas.microsoft.com/office/drawing/2014/main" id="{93E7D6F4-4C16-8CDB-856D-DC00EAD81DEB}"/>
              </a:ext>
            </a:extLst>
          </p:cNvPr>
          <p:cNvSpPr>
            <a:spLocks noGrp="1"/>
          </p:cNvSpPr>
          <p:nvPr>
            <p:ph idx="1"/>
          </p:nvPr>
        </p:nvSpPr>
        <p:spPr bwMode="auto">
          <a:xfrm>
            <a:off x="152400" y="1394012"/>
            <a:ext cx="10020300" cy="5562600"/>
          </a:xfrm>
        </p:spPr>
        <p:txBody>
          <a:bodyPr vert="horz" wrap="square" lIns="91440" tIns="45720" rIns="91440" bIns="45720" numCol="1" anchor="t" anchorCtr="0" compatLnSpc="1">
            <a:prstTxWarp prst="textNoShape">
              <a:avLst/>
            </a:prstTxWarp>
          </a:bodyPr>
          <a:lstStyle/>
          <a:p>
            <a:pPr eaLnBrk="1" hangingPunct="1">
              <a:defRPr/>
            </a:pPr>
            <a:r>
              <a:rPr lang="en-US" altLang="en-US" sz="1800" dirty="0"/>
              <a:t>Three arm - Phase III trial – 10-year endpoint</a:t>
            </a:r>
          </a:p>
          <a:p>
            <a:pPr eaLnBrk="1" hangingPunct="1">
              <a:defRPr/>
            </a:pPr>
            <a:r>
              <a:rPr lang="en-US" altLang="en-US" sz="1800" dirty="0"/>
              <a:t>4096 pts, pT1-3, pN0-1, M0 – Lumpectomy or Mastectomy</a:t>
            </a:r>
          </a:p>
          <a:p>
            <a:pPr eaLnBrk="1" hangingPunct="1">
              <a:defRPr/>
            </a:pPr>
            <a:r>
              <a:rPr lang="en-US" altLang="en-US" sz="1800" dirty="0"/>
              <a:t>89.1% received adjuvant endocrine </a:t>
            </a:r>
            <a:r>
              <a:rPr lang="en-US" altLang="en-US" sz="1800" dirty="0" err="1"/>
              <a:t>tx</a:t>
            </a:r>
            <a:endParaRPr lang="en-US" altLang="en-US" sz="1800" dirty="0"/>
          </a:p>
          <a:p>
            <a:pPr eaLnBrk="1" hangingPunct="1">
              <a:defRPr/>
            </a:pPr>
            <a:r>
              <a:rPr lang="en-US" altLang="en-US" sz="1800" dirty="0"/>
              <a:t>Breast or chest wall </a:t>
            </a:r>
          </a:p>
          <a:p>
            <a:pPr eaLnBrk="1" hangingPunct="1">
              <a:defRPr/>
            </a:pPr>
            <a:r>
              <a:rPr lang="en-US" altLang="en-US" sz="1800" dirty="0"/>
              <a:t>40Gy/15fx </a:t>
            </a:r>
            <a:r>
              <a:rPr lang="en-US" altLang="en-US" sz="1200" dirty="0"/>
              <a:t>(3 </a:t>
            </a:r>
            <a:r>
              <a:rPr lang="en-US" altLang="en-US" sz="1200" dirty="0" err="1"/>
              <a:t>wk</a:t>
            </a:r>
            <a:r>
              <a:rPr lang="en-US" altLang="en-US" sz="1200" dirty="0"/>
              <a:t>) </a:t>
            </a:r>
            <a:r>
              <a:rPr lang="en-US" altLang="en-US" sz="1800" dirty="0">
                <a:solidFill>
                  <a:srgbClr val="FFC000"/>
                </a:solidFill>
              </a:rPr>
              <a:t>vs</a:t>
            </a:r>
            <a:r>
              <a:rPr lang="en-US" altLang="en-US" sz="1800" dirty="0"/>
              <a:t> 27Gy/5fx </a:t>
            </a:r>
            <a:r>
              <a:rPr lang="en-US" altLang="en-US" sz="1200" dirty="0"/>
              <a:t>(1 </a:t>
            </a:r>
            <a:r>
              <a:rPr lang="en-US" altLang="en-US" sz="1200" dirty="0" err="1"/>
              <a:t>wk</a:t>
            </a:r>
            <a:r>
              <a:rPr lang="en-US" altLang="en-US" sz="1200" dirty="0"/>
              <a:t>) </a:t>
            </a:r>
            <a:r>
              <a:rPr lang="en-US" altLang="en-US" sz="1800" dirty="0">
                <a:solidFill>
                  <a:srgbClr val="FFC000"/>
                </a:solidFill>
              </a:rPr>
              <a:t>vs</a:t>
            </a:r>
            <a:r>
              <a:rPr lang="en-US" altLang="en-US" sz="1800" dirty="0"/>
              <a:t> 26Gy/5fx </a:t>
            </a:r>
            <a:r>
              <a:rPr lang="en-US" altLang="en-US" sz="1200" dirty="0"/>
              <a:t>(1 </a:t>
            </a:r>
            <a:r>
              <a:rPr lang="en-US" altLang="en-US" sz="1200" dirty="0" err="1"/>
              <a:t>wk</a:t>
            </a:r>
            <a:r>
              <a:rPr lang="en-US" altLang="en-US" sz="1200" dirty="0"/>
              <a:t>)</a:t>
            </a:r>
          </a:p>
          <a:p>
            <a:pPr lvl="1" eaLnBrk="1" hangingPunct="1">
              <a:defRPr/>
            </a:pPr>
            <a:r>
              <a:rPr lang="en-US" altLang="en-US" sz="1400" dirty="0"/>
              <a:t>25% received 5-8 boost treatments</a:t>
            </a:r>
          </a:p>
          <a:p>
            <a:pPr eaLnBrk="1" hangingPunct="1">
              <a:defRPr/>
            </a:pPr>
            <a:r>
              <a:rPr lang="en-US" altLang="en-US" sz="1800" dirty="0"/>
              <a:t>Med follow up – 71.5 months now 10 year data</a:t>
            </a:r>
          </a:p>
          <a:p>
            <a:pPr eaLnBrk="1" hangingPunct="1">
              <a:defRPr/>
            </a:pPr>
            <a:endParaRPr lang="en-US" altLang="en-US" sz="1200" dirty="0"/>
          </a:p>
          <a:p>
            <a:pPr eaLnBrk="1" hangingPunct="1">
              <a:defRPr/>
            </a:pPr>
            <a:endParaRPr lang="en-US" altLang="en-US" sz="1200" dirty="0"/>
          </a:p>
          <a:p>
            <a:pPr eaLnBrk="1" hangingPunct="1">
              <a:defRPr/>
            </a:pPr>
            <a:r>
              <a:rPr lang="en-US" altLang="en-US" sz="2000" dirty="0"/>
              <a:t>26GY / 5.2Gy / 5 </a:t>
            </a:r>
            <a:r>
              <a:rPr lang="en-US" altLang="en-US" sz="2000" dirty="0" err="1"/>
              <a:t>Fx</a:t>
            </a:r>
            <a:r>
              <a:rPr lang="en-US" altLang="en-US" sz="2000" dirty="0"/>
              <a:t> - Non-inferior tumor control, safe normal tissue effects</a:t>
            </a:r>
          </a:p>
          <a:p>
            <a:pPr lvl="1" eaLnBrk="1" hangingPunct="1">
              <a:defRPr/>
            </a:pPr>
            <a:r>
              <a:rPr lang="en-US" altLang="en-US" sz="1600" dirty="0"/>
              <a:t>26OO </a:t>
            </a:r>
            <a:r>
              <a:rPr lang="en-US" altLang="en-US" sz="1600" dirty="0" err="1"/>
              <a:t>cGy</a:t>
            </a:r>
            <a:r>
              <a:rPr lang="en-US" altLang="en-US" sz="1600" dirty="0"/>
              <a:t> in 5 fractions +/- boost -</a:t>
            </a:r>
          </a:p>
          <a:p>
            <a:pPr lvl="2" eaLnBrk="1" hangingPunct="1">
              <a:defRPr/>
            </a:pPr>
            <a:r>
              <a:rPr lang="en-US" altLang="en-US" sz="1400" dirty="0"/>
              <a:t>Boost – will this become a 5 fraction or 10 fraction solution</a:t>
            </a:r>
          </a:p>
          <a:p>
            <a:pPr lvl="1" eaLnBrk="1" hangingPunct="1">
              <a:defRPr/>
            </a:pPr>
            <a:r>
              <a:rPr lang="en-US" altLang="en-US" sz="1800" dirty="0">
                <a:solidFill>
                  <a:schemeClr val="accent3"/>
                </a:solidFill>
              </a:rPr>
              <a:t>?</a:t>
            </a:r>
            <a:r>
              <a:rPr lang="en-US" altLang="en-US" sz="1800" dirty="0"/>
              <a:t> With </a:t>
            </a:r>
            <a:r>
              <a:rPr lang="en-US" altLang="en-US" sz="1800" dirty="0" err="1"/>
              <a:t>chemotx</a:t>
            </a:r>
            <a:endParaRPr lang="en-US" altLang="en-US" sz="1800" dirty="0"/>
          </a:p>
          <a:p>
            <a:pPr lvl="1" eaLnBrk="1" hangingPunct="1">
              <a:defRPr/>
            </a:pPr>
            <a:r>
              <a:rPr lang="en-US" altLang="en-US" sz="1800" dirty="0">
                <a:solidFill>
                  <a:schemeClr val="accent3"/>
                </a:solidFill>
              </a:rPr>
              <a:t>?</a:t>
            </a:r>
            <a:r>
              <a:rPr lang="en-US" altLang="en-US" sz="1800" dirty="0"/>
              <a:t> Application to higher risk disease</a:t>
            </a:r>
          </a:p>
          <a:p>
            <a:pPr eaLnBrk="1" hangingPunct="1">
              <a:defRPr/>
            </a:pPr>
            <a:endParaRPr lang="en-US" altLang="en-US" dirty="0"/>
          </a:p>
          <a:p>
            <a:pPr eaLnBrk="1" hangingPunct="1">
              <a:defRPr/>
            </a:pPr>
            <a:endParaRPr lang="en-US" altLang="en-US" sz="2800" dirty="0"/>
          </a:p>
        </p:txBody>
      </p:sp>
      <p:sp>
        <p:nvSpPr>
          <p:cNvPr id="18436" name="TextBox 1">
            <a:extLst>
              <a:ext uri="{FF2B5EF4-FFF2-40B4-BE49-F238E27FC236}">
                <a16:creationId xmlns:a16="http://schemas.microsoft.com/office/drawing/2014/main" id="{85175019-2C96-EBC9-B73F-14AF13DBE314}"/>
              </a:ext>
            </a:extLst>
          </p:cNvPr>
          <p:cNvSpPr txBox="1">
            <a:spLocks noChangeArrowheads="1"/>
          </p:cNvSpPr>
          <p:nvPr/>
        </p:nvSpPr>
        <p:spPr bwMode="auto">
          <a:xfrm>
            <a:off x="76200" y="6477000"/>
            <a:ext cx="678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400" dirty="0">
                <a:latin typeface="Calibri" panose="020F0502020204030204" pitchFamily="34" charset="0"/>
                <a:ea typeface="Calibri" panose="020F0502020204030204" pitchFamily="34" charset="0"/>
                <a:cs typeface="Calibri" panose="020F0502020204030204" pitchFamily="34" charset="0"/>
              </a:rPr>
              <a:t>Brunt AM et al. </a:t>
            </a:r>
            <a:r>
              <a:rPr lang="en-US" altLang="en-US" sz="1400" i="1" dirty="0">
                <a:latin typeface="Calibri" panose="020F0502020204030204" pitchFamily="34" charset="0"/>
                <a:ea typeface="Calibri" panose="020F0502020204030204" pitchFamily="34" charset="0"/>
                <a:cs typeface="Calibri" panose="020F0502020204030204" pitchFamily="34" charset="0"/>
              </a:rPr>
              <a:t>Lancet</a:t>
            </a:r>
            <a:r>
              <a:rPr lang="en-US" altLang="en-US" sz="1400" dirty="0">
                <a:latin typeface="Calibri" panose="020F0502020204030204" pitchFamily="34" charset="0"/>
                <a:ea typeface="Calibri" panose="020F0502020204030204" pitchFamily="34" charset="0"/>
                <a:cs typeface="Calibri" panose="020F0502020204030204" pitchFamily="34" charset="0"/>
              </a:rPr>
              <a:t>. 2020;395:1613-26.</a:t>
            </a:r>
          </a:p>
        </p:txBody>
      </p:sp>
      <p:pic>
        <p:nvPicPr>
          <p:cNvPr id="3" name="Picture 2">
            <a:extLst>
              <a:ext uri="{FF2B5EF4-FFF2-40B4-BE49-F238E27FC236}">
                <a16:creationId xmlns:a16="http://schemas.microsoft.com/office/drawing/2014/main" id="{B30006B2-C2E3-BBD6-D9F4-44EB5C82F450}"/>
              </a:ext>
            </a:extLst>
          </p:cNvPr>
          <p:cNvPicPr>
            <a:picLocks noChangeAspect="1"/>
          </p:cNvPicPr>
          <p:nvPr/>
        </p:nvPicPr>
        <p:blipFill>
          <a:blip r:embed="rId3"/>
          <a:stretch>
            <a:fillRect/>
          </a:stretch>
        </p:blipFill>
        <p:spPr>
          <a:xfrm>
            <a:off x="6553200" y="1371600"/>
            <a:ext cx="5422074" cy="3186397"/>
          </a:xfrm>
          <a:prstGeom prst="rect">
            <a:avLst/>
          </a:prstGeom>
        </p:spPr>
      </p:pic>
    </p:spTree>
    <p:extLst>
      <p:ext uri="{BB962C8B-B14F-4D97-AF65-F5344CB8AC3E}">
        <p14:creationId xmlns:p14="http://schemas.microsoft.com/office/powerpoint/2010/main" val="3002992714"/>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DF1923-650C-C3EB-8376-6DB2B52EDEBD}"/>
              </a:ext>
            </a:extLst>
          </p:cNvPr>
          <p:cNvPicPr>
            <a:picLocks noChangeAspect="1"/>
          </p:cNvPicPr>
          <p:nvPr/>
        </p:nvPicPr>
        <p:blipFill>
          <a:blip r:embed="rId2"/>
          <a:stretch>
            <a:fillRect/>
          </a:stretch>
        </p:blipFill>
        <p:spPr>
          <a:xfrm>
            <a:off x="228600" y="1295400"/>
            <a:ext cx="5270813" cy="4015574"/>
          </a:xfrm>
          <a:prstGeom prst="rect">
            <a:avLst/>
          </a:prstGeom>
        </p:spPr>
      </p:pic>
      <p:pic>
        <p:nvPicPr>
          <p:cNvPr id="5" name="Picture 4">
            <a:extLst>
              <a:ext uri="{FF2B5EF4-FFF2-40B4-BE49-F238E27FC236}">
                <a16:creationId xmlns:a16="http://schemas.microsoft.com/office/drawing/2014/main" id="{CAAE90D4-B8E0-2440-70EC-5E9536E7A733}"/>
              </a:ext>
            </a:extLst>
          </p:cNvPr>
          <p:cNvPicPr>
            <a:picLocks noChangeAspect="1"/>
          </p:cNvPicPr>
          <p:nvPr/>
        </p:nvPicPr>
        <p:blipFill>
          <a:blip r:embed="rId3"/>
          <a:stretch>
            <a:fillRect/>
          </a:stretch>
        </p:blipFill>
        <p:spPr>
          <a:xfrm>
            <a:off x="5791200" y="790879"/>
            <a:ext cx="5767058" cy="3200400"/>
          </a:xfrm>
          <a:prstGeom prst="rect">
            <a:avLst/>
          </a:prstGeom>
        </p:spPr>
      </p:pic>
      <p:pic>
        <p:nvPicPr>
          <p:cNvPr id="7" name="Picture 6">
            <a:extLst>
              <a:ext uri="{FF2B5EF4-FFF2-40B4-BE49-F238E27FC236}">
                <a16:creationId xmlns:a16="http://schemas.microsoft.com/office/drawing/2014/main" id="{FCE02484-3779-B6F4-0928-E1192C46150B}"/>
              </a:ext>
            </a:extLst>
          </p:cNvPr>
          <p:cNvPicPr>
            <a:picLocks noChangeAspect="1"/>
          </p:cNvPicPr>
          <p:nvPr/>
        </p:nvPicPr>
        <p:blipFill>
          <a:blip r:embed="rId4"/>
          <a:stretch>
            <a:fillRect/>
          </a:stretch>
        </p:blipFill>
        <p:spPr>
          <a:xfrm>
            <a:off x="4837561" y="3998003"/>
            <a:ext cx="3685531" cy="2021797"/>
          </a:xfrm>
          <a:prstGeom prst="rect">
            <a:avLst/>
          </a:prstGeom>
        </p:spPr>
      </p:pic>
      <p:pic>
        <p:nvPicPr>
          <p:cNvPr id="9" name="Picture 8">
            <a:extLst>
              <a:ext uri="{FF2B5EF4-FFF2-40B4-BE49-F238E27FC236}">
                <a16:creationId xmlns:a16="http://schemas.microsoft.com/office/drawing/2014/main" id="{6CF7C16D-8506-AE5D-A8F0-E93DBFB7C7D8}"/>
              </a:ext>
            </a:extLst>
          </p:cNvPr>
          <p:cNvPicPr>
            <a:picLocks noChangeAspect="1"/>
          </p:cNvPicPr>
          <p:nvPr/>
        </p:nvPicPr>
        <p:blipFill>
          <a:blip r:embed="rId5"/>
          <a:stretch>
            <a:fillRect/>
          </a:stretch>
        </p:blipFill>
        <p:spPr>
          <a:xfrm>
            <a:off x="8534400" y="3998004"/>
            <a:ext cx="3616630" cy="2021797"/>
          </a:xfrm>
          <a:prstGeom prst="rect">
            <a:avLst/>
          </a:prstGeom>
        </p:spPr>
      </p:pic>
    </p:spTree>
    <p:extLst>
      <p:ext uri="{BB962C8B-B14F-4D97-AF65-F5344CB8AC3E}">
        <p14:creationId xmlns:p14="http://schemas.microsoft.com/office/powerpoint/2010/main" val="1050217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7FAD5A6-A2E3-83E4-1B7C-6324782F4F18}"/>
              </a:ext>
            </a:extLst>
          </p:cNvPr>
          <p:cNvSpPr>
            <a:spLocks noGrp="1"/>
          </p:cNvSpPr>
          <p:nvPr>
            <p:ph type="title"/>
          </p:nvPr>
        </p:nvSpPr>
        <p:spPr>
          <a:xfrm>
            <a:off x="457200" y="758720"/>
            <a:ext cx="11094026" cy="655592"/>
          </a:xfrm>
        </p:spPr>
        <p:txBody>
          <a:bodyPr>
            <a:normAutofit/>
          </a:bodyPr>
          <a:lstStyle/>
          <a:p>
            <a:r>
              <a:rPr lang="en-US" sz="2800" dirty="0"/>
              <a:t>Early stage : Hypofractionation : current status </a:t>
            </a:r>
            <a:endParaRPr lang="en-US" sz="2800" b="1" dirty="0"/>
          </a:p>
        </p:txBody>
      </p:sp>
      <p:sp>
        <p:nvSpPr>
          <p:cNvPr id="19" name="TextBox 18">
            <a:extLst>
              <a:ext uri="{FF2B5EF4-FFF2-40B4-BE49-F238E27FC236}">
                <a16:creationId xmlns:a16="http://schemas.microsoft.com/office/drawing/2014/main" id="{9FABF2CD-C782-9FA7-0A3B-F76839EE9E69}"/>
              </a:ext>
            </a:extLst>
          </p:cNvPr>
          <p:cNvSpPr txBox="1"/>
          <p:nvPr/>
        </p:nvSpPr>
        <p:spPr>
          <a:xfrm>
            <a:off x="6096000" y="5184648"/>
            <a:ext cx="3745427" cy="1477328"/>
          </a:xfrm>
          <a:prstGeom prst="rect">
            <a:avLst/>
          </a:prstGeom>
          <a:noFill/>
        </p:spPr>
        <p:txBody>
          <a:bodyPr wrap="square" rtlCol="0">
            <a:spAutoFit/>
          </a:bodyPr>
          <a:lstStyle/>
          <a:p>
            <a:r>
              <a:rPr lang="en-US" sz="1800" dirty="0"/>
              <a:t>From ASTRO Guidelines 2018</a:t>
            </a:r>
          </a:p>
          <a:p>
            <a:r>
              <a:rPr lang="en-US" sz="1800" dirty="0"/>
              <a:t>When to avoid</a:t>
            </a:r>
          </a:p>
          <a:p>
            <a:pPr marL="285750" indent="-285750">
              <a:buClr>
                <a:srgbClr val="FF0000"/>
              </a:buClr>
              <a:buFont typeface="Arial" panose="020B0604020202020204" pitchFamily="34" charset="0"/>
              <a:buChar char="•"/>
            </a:pPr>
            <a:r>
              <a:rPr lang="en-US" sz="1800" dirty="0"/>
              <a:t>Regional nodal treatment (?)</a:t>
            </a:r>
          </a:p>
          <a:p>
            <a:pPr marL="285750" indent="-285750">
              <a:buClr>
                <a:srgbClr val="FF0000"/>
              </a:buClr>
              <a:buFont typeface="Arial" panose="020B0604020202020204" pitchFamily="34" charset="0"/>
              <a:buChar char="•"/>
            </a:pPr>
            <a:r>
              <a:rPr lang="en-US" sz="1800" dirty="0"/>
              <a:t>Breast reconstruction (?)</a:t>
            </a:r>
          </a:p>
          <a:p>
            <a:pPr marL="285750" indent="-285750">
              <a:buClr>
                <a:srgbClr val="FF0000"/>
              </a:buClr>
              <a:buFont typeface="Arial" panose="020B0604020202020204" pitchFamily="34" charset="0"/>
              <a:buChar char="•"/>
            </a:pPr>
            <a:r>
              <a:rPr lang="en-US" sz="1800" dirty="0"/>
              <a:t>Rare tumor types</a:t>
            </a:r>
          </a:p>
        </p:txBody>
      </p:sp>
      <p:sp>
        <p:nvSpPr>
          <p:cNvPr id="2" name="TextBox 1">
            <a:extLst>
              <a:ext uri="{FF2B5EF4-FFF2-40B4-BE49-F238E27FC236}">
                <a16:creationId xmlns:a16="http://schemas.microsoft.com/office/drawing/2014/main" id="{E12F6F5D-BDA1-8C01-AE6C-97CE11D167C2}"/>
              </a:ext>
            </a:extLst>
          </p:cNvPr>
          <p:cNvSpPr txBox="1"/>
          <p:nvPr/>
        </p:nvSpPr>
        <p:spPr>
          <a:xfrm>
            <a:off x="0" y="6534358"/>
            <a:ext cx="4946468" cy="307777"/>
          </a:xfrm>
          <a:prstGeom prst="rect">
            <a:avLst/>
          </a:prstGeom>
          <a:noFill/>
        </p:spPr>
        <p:txBody>
          <a:bodyPr wrap="square" rtlCol="0">
            <a:spAutoFit/>
          </a:bodyPr>
          <a:lstStyle/>
          <a:p>
            <a:r>
              <a:rPr lang="en-US" sz="1400" dirty="0">
                <a:latin typeface="+mj-lt"/>
              </a:rPr>
              <a:t>NCCN Guidelines. Invasive Breast Cancer. V4.2025.</a:t>
            </a:r>
          </a:p>
        </p:txBody>
      </p:sp>
      <p:grpSp>
        <p:nvGrpSpPr>
          <p:cNvPr id="29" name="Group 28">
            <a:extLst>
              <a:ext uri="{FF2B5EF4-FFF2-40B4-BE49-F238E27FC236}">
                <a16:creationId xmlns:a16="http://schemas.microsoft.com/office/drawing/2014/main" id="{D4DF3CAA-87A1-F28A-690E-7D40605A0C16}"/>
              </a:ext>
            </a:extLst>
          </p:cNvPr>
          <p:cNvGrpSpPr/>
          <p:nvPr/>
        </p:nvGrpSpPr>
        <p:grpSpPr>
          <a:xfrm>
            <a:off x="221008" y="1951974"/>
            <a:ext cx="4932579" cy="651710"/>
            <a:chOff x="477621" y="3958508"/>
            <a:chExt cx="4932579" cy="651710"/>
          </a:xfrm>
        </p:grpSpPr>
        <p:pic>
          <p:nvPicPr>
            <p:cNvPr id="12" name="Picture 11">
              <a:extLst>
                <a:ext uri="{FF2B5EF4-FFF2-40B4-BE49-F238E27FC236}">
                  <a16:creationId xmlns:a16="http://schemas.microsoft.com/office/drawing/2014/main" id="{F35DA7B9-B1B9-C043-C81C-4219AA53928C}"/>
                </a:ext>
              </a:extLst>
            </p:cNvPr>
            <p:cNvPicPr>
              <a:picLocks noChangeAspect="1"/>
            </p:cNvPicPr>
            <p:nvPr/>
          </p:nvPicPr>
          <p:blipFill>
            <a:blip r:embed="rId2"/>
            <a:stretch>
              <a:fillRect/>
            </a:stretch>
          </p:blipFill>
          <p:spPr>
            <a:xfrm>
              <a:off x="477621" y="3958508"/>
              <a:ext cx="4932579" cy="651710"/>
            </a:xfrm>
            <a:prstGeom prst="rect">
              <a:avLst/>
            </a:prstGeom>
          </p:spPr>
        </p:pic>
        <p:pic>
          <p:nvPicPr>
            <p:cNvPr id="28" name="Picture 27">
              <a:extLst>
                <a:ext uri="{FF2B5EF4-FFF2-40B4-BE49-F238E27FC236}">
                  <a16:creationId xmlns:a16="http://schemas.microsoft.com/office/drawing/2014/main" id="{27223EEE-4E05-7B61-0E99-E1D057EDC672}"/>
                </a:ext>
              </a:extLst>
            </p:cNvPr>
            <p:cNvPicPr>
              <a:picLocks noChangeAspect="1"/>
            </p:cNvPicPr>
            <p:nvPr/>
          </p:nvPicPr>
          <p:blipFill>
            <a:blip r:embed="rId3"/>
            <a:stretch>
              <a:fillRect/>
            </a:stretch>
          </p:blipFill>
          <p:spPr>
            <a:xfrm>
              <a:off x="4671963" y="4035763"/>
              <a:ext cx="662037" cy="203025"/>
            </a:xfrm>
            <a:prstGeom prst="rect">
              <a:avLst/>
            </a:prstGeom>
          </p:spPr>
        </p:pic>
      </p:grpSp>
      <p:pic>
        <p:nvPicPr>
          <p:cNvPr id="35" name="Picture 34">
            <a:extLst>
              <a:ext uri="{FF2B5EF4-FFF2-40B4-BE49-F238E27FC236}">
                <a16:creationId xmlns:a16="http://schemas.microsoft.com/office/drawing/2014/main" id="{6F0A82D8-CB13-9D61-03FE-AC739802C445}"/>
              </a:ext>
            </a:extLst>
          </p:cNvPr>
          <p:cNvPicPr>
            <a:picLocks noChangeAspect="1"/>
          </p:cNvPicPr>
          <p:nvPr/>
        </p:nvPicPr>
        <p:blipFill>
          <a:blip r:embed="rId4"/>
          <a:stretch>
            <a:fillRect/>
          </a:stretch>
        </p:blipFill>
        <p:spPr>
          <a:xfrm>
            <a:off x="221008" y="2803761"/>
            <a:ext cx="11658600" cy="1966511"/>
          </a:xfrm>
          <a:prstGeom prst="rect">
            <a:avLst/>
          </a:prstGeom>
        </p:spPr>
      </p:pic>
      <p:cxnSp>
        <p:nvCxnSpPr>
          <p:cNvPr id="8" name="Straight Connector 7">
            <a:extLst>
              <a:ext uri="{FF2B5EF4-FFF2-40B4-BE49-F238E27FC236}">
                <a16:creationId xmlns:a16="http://schemas.microsoft.com/office/drawing/2014/main" id="{7FAE6B27-D327-E20A-0F96-02B43764B0F6}"/>
              </a:ext>
            </a:extLst>
          </p:cNvPr>
          <p:cNvCxnSpPr>
            <a:cxnSpLocks/>
          </p:cNvCxnSpPr>
          <p:nvPr/>
        </p:nvCxnSpPr>
        <p:spPr>
          <a:xfrm>
            <a:off x="1905000" y="3538728"/>
            <a:ext cx="98298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623B75E-38FC-2302-C146-C0F34585FDDF}"/>
              </a:ext>
            </a:extLst>
          </p:cNvPr>
          <p:cNvCxnSpPr>
            <a:cxnSpLocks/>
          </p:cNvCxnSpPr>
          <p:nvPr/>
        </p:nvCxnSpPr>
        <p:spPr>
          <a:xfrm>
            <a:off x="1905000" y="3538728"/>
            <a:ext cx="56823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4829A8EC-A00F-102D-E2BD-77A066586D69}"/>
              </a:ext>
            </a:extLst>
          </p:cNvPr>
          <p:cNvCxnSpPr>
            <a:cxnSpLocks/>
          </p:cNvCxnSpPr>
          <p:nvPr/>
        </p:nvCxnSpPr>
        <p:spPr>
          <a:xfrm>
            <a:off x="456139" y="4361688"/>
            <a:ext cx="647932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3E6BD44-8A08-AFBA-0771-67583FB7C9C2}"/>
              </a:ext>
            </a:extLst>
          </p:cNvPr>
          <p:cNvCxnSpPr>
            <a:cxnSpLocks/>
          </p:cNvCxnSpPr>
          <p:nvPr/>
        </p:nvCxnSpPr>
        <p:spPr>
          <a:xfrm>
            <a:off x="6935460" y="4361688"/>
            <a:ext cx="152274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Star: 5 Points 4">
            <a:extLst>
              <a:ext uri="{FF2B5EF4-FFF2-40B4-BE49-F238E27FC236}">
                <a16:creationId xmlns:a16="http://schemas.microsoft.com/office/drawing/2014/main" id="{026DD981-02B1-F36B-AC8A-C63D4F8E8C94}"/>
              </a:ext>
            </a:extLst>
          </p:cNvPr>
          <p:cNvSpPr/>
          <p:nvPr/>
        </p:nvSpPr>
        <p:spPr>
          <a:xfrm>
            <a:off x="10439400" y="1163956"/>
            <a:ext cx="914400" cy="865273"/>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CF53CE43-3BD3-09C7-668F-54508FC78AAF}"/>
              </a:ext>
            </a:extLst>
          </p:cNvPr>
          <p:cNvSpPr>
            <a:spLocks noGrp="1"/>
          </p:cNvSpPr>
          <p:nvPr>
            <p:ph type="title"/>
          </p:nvPr>
        </p:nvSpPr>
        <p:spPr bwMode="auto">
          <a:xfrm>
            <a:off x="533400" y="1600200"/>
            <a:ext cx="10972800"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I have no relevant disclosures.</a:t>
            </a:r>
          </a:p>
        </p:txBody>
      </p:sp>
      <p:sp>
        <p:nvSpPr>
          <p:cNvPr id="2" name="TextBox 1">
            <a:extLst>
              <a:ext uri="{FF2B5EF4-FFF2-40B4-BE49-F238E27FC236}">
                <a16:creationId xmlns:a16="http://schemas.microsoft.com/office/drawing/2014/main" id="{E8627A18-326C-0D5A-AD13-DB35B5BE196E}"/>
              </a:ext>
            </a:extLst>
          </p:cNvPr>
          <p:cNvSpPr txBox="1"/>
          <p:nvPr/>
        </p:nvSpPr>
        <p:spPr>
          <a:xfrm>
            <a:off x="3886200" y="3200400"/>
            <a:ext cx="3886200" cy="1815882"/>
          </a:xfrm>
          <a:prstGeom prst="rect">
            <a:avLst/>
          </a:prstGeom>
          <a:noFill/>
        </p:spPr>
        <p:txBody>
          <a:bodyPr wrap="square" rtlCol="0">
            <a:spAutoFit/>
          </a:bodyPr>
          <a:lstStyle/>
          <a:p>
            <a:pPr algn="ctr"/>
            <a:r>
              <a:rPr lang="en-US" sz="2800" dirty="0"/>
              <a:t>However;</a:t>
            </a:r>
            <a:br>
              <a:rPr lang="en-US" sz="2800" dirty="0"/>
            </a:br>
            <a:r>
              <a:rPr lang="en-US" sz="2800" dirty="0"/>
              <a:t>Radiation Oncologist</a:t>
            </a:r>
            <a:br>
              <a:rPr lang="en-US" sz="2800" dirty="0"/>
            </a:br>
            <a:r>
              <a:rPr lang="en-US" sz="2800" dirty="0"/>
              <a:t>Partial Breast</a:t>
            </a:r>
            <a:br>
              <a:rPr lang="en-US" sz="2800" dirty="0"/>
            </a:br>
            <a:r>
              <a:rPr lang="en-US" sz="2800" dirty="0"/>
              <a:t>Brachytherapy</a:t>
            </a:r>
          </a:p>
        </p:txBody>
      </p:sp>
    </p:spTree>
    <p:extLst>
      <p:ext uri="{BB962C8B-B14F-4D97-AF65-F5344CB8AC3E}">
        <p14:creationId xmlns:p14="http://schemas.microsoft.com/office/powerpoint/2010/main" val="285408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1A87E95C-7D19-4D8D-0B44-1A26234239D6}"/>
              </a:ext>
            </a:extLst>
          </p:cNvPr>
          <p:cNvSpPr>
            <a:spLocks noGrp="1" noChangeArrowheads="1"/>
          </p:cNvSpPr>
          <p:nvPr>
            <p:ph type="title"/>
          </p:nvPr>
        </p:nvSpPr>
        <p:spPr bwMode="auto">
          <a:xfrm>
            <a:off x="495300" y="1676400"/>
            <a:ext cx="11201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t>Hypofractionation for Loco-Regional</a:t>
            </a:r>
            <a:br>
              <a:rPr lang="en-US" altLang="en-US" sz="4000" dirty="0"/>
            </a:br>
            <a:br>
              <a:rPr lang="en-US" altLang="en-US" sz="3200" dirty="0"/>
            </a:br>
            <a:br>
              <a:rPr lang="en-US" altLang="en-US" sz="4000" dirty="0"/>
            </a:br>
            <a:r>
              <a:rPr lang="en-US" altLang="en-US" sz="4000" dirty="0">
                <a:solidFill>
                  <a:schemeClr val="tx1"/>
                </a:solidFill>
              </a:rPr>
              <a:t>Concerns raised – lymphedema, brachial plexus</a:t>
            </a:r>
            <a:endParaRPr lang="en-US" altLang="en-US"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7897D248-1508-190B-BF46-778B7044D3E9}"/>
              </a:ext>
            </a:extLst>
          </p:cNvPr>
          <p:cNvSpPr>
            <a:spLocks noGrp="1" noChangeArrowheads="1"/>
          </p:cNvSpPr>
          <p:nvPr>
            <p:ph idx="1"/>
          </p:nvPr>
        </p:nvSpPr>
        <p:spPr bwMode="auto">
          <a:xfrm>
            <a:off x="457200" y="3124200"/>
            <a:ext cx="118110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t>….and 318 (14%) received lymphatic radiotherapy (details of radiation fields?)</a:t>
            </a:r>
          </a:p>
          <a:p>
            <a:pPr marL="0" indent="0">
              <a:buNone/>
            </a:pPr>
            <a:endParaRPr lang="en-US" altLang="en-US" sz="700" dirty="0"/>
          </a:p>
          <a:p>
            <a:r>
              <a:rPr lang="en-US" altLang="en-US" sz="2400" dirty="0"/>
              <a:t>…assessments of arm and shoulder effects showed no evidence of a detrimental effect for the </a:t>
            </a:r>
            <a:r>
              <a:rPr lang="en-US" altLang="en-US" sz="2400" dirty="0" err="1"/>
              <a:t>hypofractionated</a:t>
            </a:r>
            <a:r>
              <a:rPr lang="en-US" altLang="en-US" sz="2400" dirty="0"/>
              <a:t> schedules</a:t>
            </a:r>
          </a:p>
          <a:p>
            <a:endParaRPr lang="en-US" altLang="en-US" sz="800" dirty="0"/>
          </a:p>
          <a:p>
            <a:r>
              <a:rPr lang="en-US" altLang="en-US" sz="2400" dirty="0"/>
              <a:t>Can we trust basics of radiobiology and the equivalent dose calculations?:</a:t>
            </a:r>
          </a:p>
          <a:p>
            <a:pPr lvl="1"/>
            <a:r>
              <a:rPr lang="en-US" altLang="en-US" sz="2000" dirty="0"/>
              <a:t>40 </a:t>
            </a:r>
            <a:r>
              <a:rPr lang="en-US" altLang="en-US" sz="2000" dirty="0" err="1"/>
              <a:t>Gy</a:t>
            </a:r>
            <a:r>
              <a:rPr lang="en-US" altLang="en-US" sz="2000" dirty="0"/>
              <a:t> in 15 fractions should be less damaging to the brachial plexus than is 50 </a:t>
            </a:r>
            <a:r>
              <a:rPr lang="en-US" altLang="en-US" sz="2000" dirty="0" err="1"/>
              <a:t>Gy</a:t>
            </a:r>
            <a:r>
              <a:rPr lang="en-US" altLang="en-US" sz="2000" dirty="0"/>
              <a:t> in 25 </a:t>
            </a:r>
            <a:r>
              <a:rPr lang="en-US" altLang="en-US" sz="2000" dirty="0" err="1"/>
              <a:t>fxns</a:t>
            </a:r>
            <a:endParaRPr lang="en-US" altLang="en-US" sz="2000" dirty="0"/>
          </a:p>
          <a:p>
            <a:pPr marL="457200" lvl="1" indent="0">
              <a:buNone/>
            </a:pPr>
            <a:endParaRPr lang="en-US" altLang="en-US" sz="2000" dirty="0"/>
          </a:p>
          <a:p>
            <a:endParaRPr lang="en-US" altLang="en-US" sz="2400" dirty="0"/>
          </a:p>
        </p:txBody>
      </p:sp>
      <p:pic>
        <p:nvPicPr>
          <p:cNvPr id="25603" name="Picture 5">
            <a:extLst>
              <a:ext uri="{FF2B5EF4-FFF2-40B4-BE49-F238E27FC236}">
                <a16:creationId xmlns:a16="http://schemas.microsoft.com/office/drawing/2014/main" id="{0698AA85-0BDE-6ADB-E325-2F486C2AA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685800"/>
            <a:ext cx="6727609"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7A4CAB5F-E2F5-4025-B28D-7A5FC9FA04B4}"/>
              </a:ext>
            </a:extLst>
          </p:cNvPr>
          <p:cNvSpPr txBox="1">
            <a:spLocks noChangeArrowheads="1"/>
          </p:cNvSpPr>
          <p:nvPr/>
        </p:nvSpPr>
        <p:spPr bwMode="auto">
          <a:xfrm>
            <a:off x="76200" y="6491288"/>
            <a:ext cx="6416675" cy="307975"/>
          </a:xfrm>
          <a:prstGeom prst="rect">
            <a:avLst/>
          </a:prstGeom>
          <a:noFill/>
          <a:ln>
            <a:noFill/>
          </a:ln>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r>
              <a:rPr lang="en-US" sz="1400" i="1" dirty="0" err="1">
                <a:latin typeface="+mn-lt"/>
              </a:rPr>
              <a:t>Haviland</a:t>
            </a:r>
            <a:r>
              <a:rPr lang="en-US" sz="1400" i="1" dirty="0">
                <a:latin typeface="+mn-lt"/>
              </a:rPr>
              <a:t> JS, </a:t>
            </a:r>
            <a:r>
              <a:rPr lang="fr-FR" sz="1400" i="1" dirty="0">
                <a:latin typeface="+mn-lt"/>
              </a:rPr>
              <a:t>Lancet </a:t>
            </a:r>
            <a:r>
              <a:rPr lang="fr-FR" sz="1400" i="1" dirty="0" err="1">
                <a:latin typeface="+mn-lt"/>
              </a:rPr>
              <a:t>Oncol</a:t>
            </a:r>
            <a:r>
              <a:rPr lang="fr-FR" sz="1400" i="1" dirty="0">
                <a:latin typeface="+mn-lt"/>
              </a:rPr>
              <a:t> 2013; 14: 1086–94.</a:t>
            </a:r>
            <a:endParaRPr lang="en-US" sz="1400" i="1" dirty="0">
              <a:latin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a:extLst>
              <a:ext uri="{FF2B5EF4-FFF2-40B4-BE49-F238E27FC236}">
                <a16:creationId xmlns:a16="http://schemas.microsoft.com/office/drawing/2014/main" id="{E60BA193-9C44-7BA3-955E-FAA432AD71D2}"/>
              </a:ext>
            </a:extLst>
          </p:cNvPr>
          <p:cNvSpPr>
            <a:spLocks noGrp="1" noChangeArrowheads="1"/>
          </p:cNvSpPr>
          <p:nvPr>
            <p:ph idx="1"/>
          </p:nvPr>
        </p:nvSpPr>
        <p:spPr bwMode="auto">
          <a:xfrm>
            <a:off x="2221706" y="2708683"/>
            <a:ext cx="10972800" cy="3535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t>Single institution, Phase III trial</a:t>
            </a:r>
          </a:p>
          <a:p>
            <a:r>
              <a:rPr lang="en-US" altLang="en-US" sz="2400" dirty="0"/>
              <a:t>Chest wall and nodal irradiation</a:t>
            </a:r>
          </a:p>
          <a:p>
            <a:pPr lvl="1"/>
            <a:r>
              <a:rPr lang="en-US" altLang="en-US" sz="2000" dirty="0"/>
              <a:t>Nodal = </a:t>
            </a:r>
            <a:r>
              <a:rPr lang="en-US" altLang="en-US" sz="2000" dirty="0" err="1"/>
              <a:t>supraclav</a:t>
            </a:r>
            <a:r>
              <a:rPr lang="en-US" altLang="en-US" sz="2000" dirty="0"/>
              <a:t> and level III ax</a:t>
            </a:r>
          </a:p>
          <a:p>
            <a:r>
              <a:rPr lang="en-US" altLang="en-US" sz="2400" dirty="0"/>
              <a:t>50Gy in 25fx (5 </a:t>
            </a:r>
            <a:r>
              <a:rPr lang="en-US" altLang="en-US" sz="2400" dirty="0" err="1"/>
              <a:t>wk</a:t>
            </a:r>
            <a:r>
              <a:rPr lang="en-US" altLang="en-US" sz="2400" dirty="0"/>
              <a:t>) vs 43.5Gy in 15fx (3 </a:t>
            </a:r>
            <a:r>
              <a:rPr lang="en-US" altLang="en-US" sz="2400" dirty="0" err="1"/>
              <a:t>wk</a:t>
            </a:r>
            <a:r>
              <a:rPr lang="en-US" altLang="en-US" sz="2400" dirty="0"/>
              <a:t>)</a:t>
            </a:r>
          </a:p>
          <a:p>
            <a:r>
              <a:rPr lang="en-US" altLang="en-US" sz="2400" dirty="0"/>
              <a:t>820 pts - Med F/U 58.5 </a:t>
            </a:r>
            <a:r>
              <a:rPr lang="en-US" altLang="en-US" sz="2400" dirty="0" err="1"/>
              <a:t>mo</a:t>
            </a:r>
            <a:endParaRPr lang="en-US" altLang="en-US" sz="2400" dirty="0"/>
          </a:p>
          <a:p>
            <a:r>
              <a:rPr lang="en-US" altLang="en-US" sz="2400" dirty="0"/>
              <a:t>Locoregional recurrence - hypo 8.3% vs conv 8.1%</a:t>
            </a:r>
          </a:p>
          <a:p>
            <a:r>
              <a:rPr lang="en-US" altLang="en-US" sz="2400" dirty="0"/>
              <a:t>No sig diff in acute and late toxicity (&lt; G3 acute skin in hypo)</a:t>
            </a:r>
          </a:p>
        </p:txBody>
      </p:sp>
      <p:pic>
        <p:nvPicPr>
          <p:cNvPr id="26627" name="Picture 5">
            <a:extLst>
              <a:ext uri="{FF2B5EF4-FFF2-40B4-BE49-F238E27FC236}">
                <a16:creationId xmlns:a16="http://schemas.microsoft.com/office/drawing/2014/main" id="{A7C541FD-68C1-4A94-C612-6C0CEFB73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734705"/>
            <a:ext cx="6659563" cy="185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4A47331-6DD3-425C-D44D-EF8A1E0F70C6}"/>
              </a:ext>
            </a:extLst>
          </p:cNvPr>
          <p:cNvSpPr txBox="1"/>
          <p:nvPr/>
        </p:nvSpPr>
        <p:spPr>
          <a:xfrm>
            <a:off x="23813" y="6507163"/>
            <a:ext cx="4395787" cy="307975"/>
          </a:xfrm>
          <a:prstGeom prst="rect">
            <a:avLst/>
          </a:prstGeom>
          <a:noFill/>
        </p:spPr>
        <p:txBody>
          <a:bodyPr>
            <a:spAutoFit/>
          </a:bodyPr>
          <a:lstStyle/>
          <a:p>
            <a:pPr>
              <a:defRPr/>
            </a:pPr>
            <a:r>
              <a:rPr lang="en-US" sz="1400" dirty="0">
                <a:effectLst>
                  <a:outerShdw blurRad="38100" dist="38100" dir="2700000" algn="tl">
                    <a:srgbClr val="000000">
                      <a:alpha val="43137"/>
                    </a:srgbClr>
                  </a:outerShdw>
                </a:effectLst>
                <a:latin typeface="+mn-lt"/>
              </a:rPr>
              <a:t>Wang et al. </a:t>
            </a:r>
            <a:r>
              <a:rPr lang="en-US" sz="1400" i="1" dirty="0">
                <a:effectLst>
                  <a:outerShdw blurRad="38100" dist="38100" dir="2700000" algn="tl">
                    <a:srgbClr val="000000">
                      <a:alpha val="43137"/>
                    </a:srgbClr>
                  </a:outerShdw>
                </a:effectLst>
                <a:latin typeface="+mn-lt"/>
              </a:rPr>
              <a:t>Lancet Oncol.</a:t>
            </a:r>
            <a:r>
              <a:rPr lang="en-US" sz="1400" dirty="0">
                <a:effectLst>
                  <a:outerShdw blurRad="38100" dist="38100" dir="2700000" algn="tl">
                    <a:srgbClr val="000000">
                      <a:alpha val="43137"/>
                    </a:srgbClr>
                  </a:outerShdw>
                </a:effectLst>
                <a:latin typeface="+mn-lt"/>
              </a:rPr>
              <a:t> 2019; 20:352-60.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6D8A17-AB3A-82B6-171B-9256F7A2E491}"/>
              </a:ext>
            </a:extLst>
          </p:cNvPr>
          <p:cNvSpPr>
            <a:spLocks noGrp="1"/>
          </p:cNvSpPr>
          <p:nvPr>
            <p:ph idx="1"/>
          </p:nvPr>
        </p:nvSpPr>
        <p:spPr>
          <a:xfrm>
            <a:off x="2133600" y="2286000"/>
            <a:ext cx="11277600" cy="3886200"/>
          </a:xfrm>
        </p:spPr>
        <p:txBody>
          <a:bodyPr/>
          <a:lstStyle/>
          <a:p>
            <a:r>
              <a:rPr lang="en-US" sz="2400" dirty="0"/>
              <a:t>469 pts recruited into FAST Forward nodal sub study</a:t>
            </a:r>
          </a:p>
          <a:p>
            <a:r>
              <a:rPr lang="en-US" sz="2400" dirty="0"/>
              <a:t>#182 – 40Gy/15fx     #183 – 26Gy/5fx     #104 – 27Gy/5fx</a:t>
            </a:r>
          </a:p>
          <a:p>
            <a:pPr lvl="1"/>
            <a:r>
              <a:rPr lang="en-US" sz="2000" dirty="0"/>
              <a:t>Stopped 27Gy/5fx</a:t>
            </a:r>
          </a:p>
          <a:p>
            <a:r>
              <a:rPr lang="en-US" sz="2400" dirty="0"/>
              <a:t>Coverage of level I, level II, level III and SCF reported</a:t>
            </a:r>
          </a:p>
          <a:p>
            <a:r>
              <a:rPr lang="en-US" sz="2400" dirty="0"/>
              <a:t>55% BCT, 55% axillary dissection, 46% adj </a:t>
            </a:r>
            <a:r>
              <a:rPr lang="en-US" sz="2400" dirty="0" err="1"/>
              <a:t>chemotx</a:t>
            </a:r>
            <a:r>
              <a:rPr lang="en-US" sz="2400" dirty="0"/>
              <a:t>, 26# boost</a:t>
            </a:r>
          </a:p>
          <a:p>
            <a:r>
              <a:rPr lang="en-US" sz="2400" dirty="0"/>
              <a:t>Med f/u 76 </a:t>
            </a:r>
            <a:r>
              <a:rPr lang="en-US" sz="2400" dirty="0" err="1"/>
              <a:t>mo’s</a:t>
            </a:r>
            <a:endParaRPr lang="en-US" sz="2400" dirty="0"/>
          </a:p>
          <a:p>
            <a:r>
              <a:rPr lang="en-US" sz="2400" dirty="0"/>
              <a:t>No brachial plexopathy reported</a:t>
            </a:r>
          </a:p>
          <a:p>
            <a:r>
              <a:rPr lang="en-US" sz="2400" dirty="0"/>
              <a:t>Mod or marked hand or arm swelling</a:t>
            </a:r>
          </a:p>
          <a:p>
            <a:pPr lvl="1"/>
            <a:r>
              <a:rPr lang="en-US" sz="2400" dirty="0"/>
              <a:t>10% 40Gy/15fx   vs   11% 26Gy/5fx </a:t>
            </a:r>
          </a:p>
        </p:txBody>
      </p:sp>
      <p:pic>
        <p:nvPicPr>
          <p:cNvPr id="7" name="Picture 6">
            <a:extLst>
              <a:ext uri="{FF2B5EF4-FFF2-40B4-BE49-F238E27FC236}">
                <a16:creationId xmlns:a16="http://schemas.microsoft.com/office/drawing/2014/main" id="{5861EA75-6773-343E-30F6-8CFCA0C92BB0}"/>
              </a:ext>
            </a:extLst>
          </p:cNvPr>
          <p:cNvPicPr>
            <a:picLocks noChangeAspect="1"/>
          </p:cNvPicPr>
          <p:nvPr/>
        </p:nvPicPr>
        <p:blipFill>
          <a:blip r:embed="rId2"/>
          <a:stretch>
            <a:fillRect/>
          </a:stretch>
        </p:blipFill>
        <p:spPr>
          <a:xfrm>
            <a:off x="1923696" y="561975"/>
            <a:ext cx="8344608" cy="1348941"/>
          </a:xfrm>
          <a:prstGeom prst="rect">
            <a:avLst/>
          </a:prstGeom>
        </p:spPr>
      </p:pic>
      <p:sp>
        <p:nvSpPr>
          <p:cNvPr id="8" name="TextBox 7">
            <a:extLst>
              <a:ext uri="{FF2B5EF4-FFF2-40B4-BE49-F238E27FC236}">
                <a16:creationId xmlns:a16="http://schemas.microsoft.com/office/drawing/2014/main" id="{29FF9163-5B2A-8219-B6CD-FE73EB60244E}"/>
              </a:ext>
            </a:extLst>
          </p:cNvPr>
          <p:cNvSpPr txBox="1"/>
          <p:nvPr/>
        </p:nvSpPr>
        <p:spPr>
          <a:xfrm>
            <a:off x="1923696" y="1897658"/>
            <a:ext cx="8344608" cy="276999"/>
          </a:xfrm>
          <a:prstGeom prst="rect">
            <a:avLst/>
          </a:prstGeom>
          <a:solidFill>
            <a:schemeClr val="tx1"/>
          </a:solidFill>
        </p:spPr>
        <p:txBody>
          <a:bodyPr wrap="square" rtlCol="0">
            <a:spAutoFit/>
          </a:bodyPr>
          <a:lstStyle/>
          <a:p>
            <a:r>
              <a:rPr lang="en-US" sz="1200" i="1" dirty="0">
                <a:solidFill>
                  <a:schemeClr val="accent1"/>
                </a:solidFill>
              </a:rPr>
              <a:t>Brunt AM, et al  Radiotherapy and Oncology 207 (2025)</a:t>
            </a:r>
            <a:endParaRPr lang="en-US" sz="2000" i="1" dirty="0">
              <a:solidFill>
                <a:schemeClr val="accent1"/>
              </a:solidFill>
            </a:endParaRPr>
          </a:p>
        </p:txBody>
      </p:sp>
    </p:spTree>
    <p:extLst>
      <p:ext uri="{BB962C8B-B14F-4D97-AF65-F5344CB8AC3E}">
        <p14:creationId xmlns:p14="http://schemas.microsoft.com/office/powerpoint/2010/main" val="1248467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98C30-A9B8-7128-B79C-0B2E9BF30624}"/>
              </a:ext>
            </a:extLst>
          </p:cNvPr>
          <p:cNvSpPr>
            <a:spLocks noGrp="1"/>
          </p:cNvSpPr>
          <p:nvPr>
            <p:ph type="title"/>
          </p:nvPr>
        </p:nvSpPr>
        <p:spPr/>
        <p:txBody>
          <a:bodyPr/>
          <a:lstStyle/>
          <a:p>
            <a:r>
              <a:rPr lang="en-US" dirty="0"/>
              <a:t>DBCG SKAGEN Trial 1</a:t>
            </a:r>
          </a:p>
        </p:txBody>
      </p:sp>
      <p:sp>
        <p:nvSpPr>
          <p:cNvPr id="3" name="Content Placeholder 2">
            <a:extLst>
              <a:ext uri="{FF2B5EF4-FFF2-40B4-BE49-F238E27FC236}">
                <a16:creationId xmlns:a16="http://schemas.microsoft.com/office/drawing/2014/main" id="{BCD4A4E4-FF50-E268-0A54-ED987E20B0E2}"/>
              </a:ext>
            </a:extLst>
          </p:cNvPr>
          <p:cNvSpPr>
            <a:spLocks noGrp="1"/>
          </p:cNvSpPr>
          <p:nvPr>
            <p:ph idx="1"/>
          </p:nvPr>
        </p:nvSpPr>
        <p:spPr>
          <a:xfrm>
            <a:off x="423333" y="1832504"/>
            <a:ext cx="11711152" cy="4525963"/>
          </a:xfrm>
        </p:spPr>
        <p:txBody>
          <a:bodyPr/>
          <a:lstStyle/>
          <a:p>
            <a:r>
              <a:rPr lang="en-US" sz="2000" dirty="0"/>
              <a:t>ESTRO 2025 abstract</a:t>
            </a:r>
          </a:p>
          <a:p>
            <a:r>
              <a:rPr lang="en-US" sz="2000" dirty="0"/>
              <a:t>Loco-Regional Radiation therapy</a:t>
            </a:r>
          </a:p>
          <a:p>
            <a:r>
              <a:rPr lang="en-US" sz="2000" dirty="0"/>
              <a:t>50Gy in 25 </a:t>
            </a:r>
            <a:r>
              <a:rPr lang="en-US" sz="2000" dirty="0" err="1"/>
              <a:t>fx</a:t>
            </a:r>
            <a:r>
              <a:rPr lang="en-US" sz="2000" dirty="0"/>
              <a:t>   vs   40Gy in 15 </a:t>
            </a:r>
            <a:r>
              <a:rPr lang="en-US" sz="2000" dirty="0" err="1"/>
              <a:t>fx</a:t>
            </a:r>
            <a:endParaRPr lang="en-US" sz="2000" dirty="0"/>
          </a:p>
          <a:p>
            <a:r>
              <a:rPr lang="en-US" sz="2000" dirty="0"/>
              <a:t>2963 patients</a:t>
            </a:r>
          </a:p>
          <a:p>
            <a:r>
              <a:rPr lang="en-US" sz="2000" dirty="0"/>
              <a:t>Median f/u 4.1 yrs</a:t>
            </a:r>
          </a:p>
          <a:p>
            <a:r>
              <a:rPr lang="en-US" sz="2000" dirty="0"/>
              <a:t>Lymphedema risk – no difference</a:t>
            </a:r>
          </a:p>
          <a:p>
            <a:r>
              <a:rPr lang="en-US" sz="2000" dirty="0"/>
              <a:t>Loco-regional recurrence – no difference</a:t>
            </a:r>
          </a:p>
          <a:p>
            <a:r>
              <a:rPr lang="en-US" sz="2000" dirty="0"/>
              <a:t>Distant recurrence – no difference</a:t>
            </a:r>
          </a:p>
          <a:p>
            <a:r>
              <a:rPr lang="en-US" sz="2400" i="1" dirty="0">
                <a:solidFill>
                  <a:schemeClr val="accent3"/>
                </a:solidFill>
              </a:rPr>
              <a:t>Caution Signal – breast cancer mortality worse with 40Gy in 15 </a:t>
            </a:r>
            <a:r>
              <a:rPr lang="en-US" sz="2400" i="1" dirty="0" err="1">
                <a:solidFill>
                  <a:schemeClr val="accent3"/>
                </a:solidFill>
              </a:rPr>
              <a:t>fx</a:t>
            </a:r>
            <a:r>
              <a:rPr lang="en-US" sz="2400" i="1" dirty="0">
                <a:solidFill>
                  <a:schemeClr val="accent3"/>
                </a:solidFill>
              </a:rPr>
              <a:t> in all subgroups</a:t>
            </a:r>
            <a:endParaRPr lang="en-US" sz="3600" i="1" dirty="0">
              <a:solidFill>
                <a:schemeClr val="accent3"/>
              </a:solidFill>
            </a:endParaRPr>
          </a:p>
        </p:txBody>
      </p:sp>
      <p:pic>
        <p:nvPicPr>
          <p:cNvPr id="4" name="Picture 3">
            <a:extLst>
              <a:ext uri="{FF2B5EF4-FFF2-40B4-BE49-F238E27FC236}">
                <a16:creationId xmlns:a16="http://schemas.microsoft.com/office/drawing/2014/main" id="{9C501892-1FD5-E785-CB81-69A2091B3EB9}"/>
              </a:ext>
            </a:extLst>
          </p:cNvPr>
          <p:cNvPicPr>
            <a:picLocks noChangeAspect="1"/>
          </p:cNvPicPr>
          <p:nvPr/>
        </p:nvPicPr>
        <p:blipFill>
          <a:blip r:embed="rId2"/>
          <a:stretch>
            <a:fillRect/>
          </a:stretch>
        </p:blipFill>
        <p:spPr>
          <a:xfrm>
            <a:off x="6248400" y="2149817"/>
            <a:ext cx="5549388" cy="3094434"/>
          </a:xfrm>
          <a:prstGeom prst="rect">
            <a:avLst/>
          </a:prstGeom>
        </p:spPr>
      </p:pic>
    </p:spTree>
    <p:extLst>
      <p:ext uri="{BB962C8B-B14F-4D97-AF65-F5344CB8AC3E}">
        <p14:creationId xmlns:p14="http://schemas.microsoft.com/office/powerpoint/2010/main" val="3468203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C88881-C7D4-94B4-83B2-95A5EF967A95}"/>
              </a:ext>
            </a:extLst>
          </p:cNvPr>
          <p:cNvPicPr>
            <a:picLocks noChangeAspect="1"/>
          </p:cNvPicPr>
          <p:nvPr/>
        </p:nvPicPr>
        <p:blipFill>
          <a:blip r:embed="rId2"/>
          <a:stretch>
            <a:fillRect/>
          </a:stretch>
        </p:blipFill>
        <p:spPr>
          <a:xfrm>
            <a:off x="2362200" y="701075"/>
            <a:ext cx="8229600" cy="1727901"/>
          </a:xfrm>
          <a:prstGeom prst="rect">
            <a:avLst/>
          </a:prstGeom>
        </p:spPr>
      </p:pic>
      <p:pic>
        <p:nvPicPr>
          <p:cNvPr id="8" name="Picture 7">
            <a:extLst>
              <a:ext uri="{FF2B5EF4-FFF2-40B4-BE49-F238E27FC236}">
                <a16:creationId xmlns:a16="http://schemas.microsoft.com/office/drawing/2014/main" id="{FC8237C7-06E2-FD2B-72E4-6A7A9C8C726C}"/>
              </a:ext>
            </a:extLst>
          </p:cNvPr>
          <p:cNvPicPr>
            <a:picLocks noChangeAspect="1"/>
          </p:cNvPicPr>
          <p:nvPr/>
        </p:nvPicPr>
        <p:blipFill rotWithShape="1">
          <a:blip r:embed="rId3"/>
          <a:srcRect b="21875"/>
          <a:stretch/>
        </p:blipFill>
        <p:spPr>
          <a:xfrm>
            <a:off x="685800" y="2667000"/>
            <a:ext cx="4730906" cy="3809999"/>
          </a:xfrm>
          <a:prstGeom prst="rect">
            <a:avLst/>
          </a:prstGeom>
        </p:spPr>
      </p:pic>
      <p:sp>
        <p:nvSpPr>
          <p:cNvPr id="9" name="TextBox 8">
            <a:extLst>
              <a:ext uri="{FF2B5EF4-FFF2-40B4-BE49-F238E27FC236}">
                <a16:creationId xmlns:a16="http://schemas.microsoft.com/office/drawing/2014/main" id="{8977782C-F268-13AD-474A-E60257AF6539}"/>
              </a:ext>
            </a:extLst>
          </p:cNvPr>
          <p:cNvSpPr txBox="1"/>
          <p:nvPr/>
        </p:nvSpPr>
        <p:spPr>
          <a:xfrm>
            <a:off x="5890260" y="3124200"/>
            <a:ext cx="6324600" cy="2462213"/>
          </a:xfrm>
          <a:prstGeom prst="rect">
            <a:avLst/>
          </a:prstGeom>
          <a:noFill/>
        </p:spPr>
        <p:txBody>
          <a:bodyPr wrap="square" rtlCol="0">
            <a:spAutoFit/>
          </a:bodyPr>
          <a:lstStyle/>
          <a:p>
            <a:r>
              <a:rPr lang="en-US" sz="2000" dirty="0"/>
              <a:t>109 patients, all with 5 year follow up</a:t>
            </a:r>
          </a:p>
          <a:p>
            <a:endParaRPr lang="en-US" sz="1100" dirty="0"/>
          </a:p>
          <a:p>
            <a:r>
              <a:rPr lang="en-US" sz="2000" dirty="0"/>
              <a:t>Rates of Lymphedema acceptable</a:t>
            </a:r>
          </a:p>
          <a:p>
            <a:r>
              <a:rPr lang="en-US" sz="2000" dirty="0"/>
              <a:t>	compares to historical rates</a:t>
            </a:r>
          </a:p>
          <a:p>
            <a:endParaRPr lang="en-US" sz="1100" dirty="0"/>
          </a:p>
          <a:p>
            <a:r>
              <a:rPr lang="en-US" sz="2000" dirty="0"/>
              <a:t>Majority of lymphedema – G1</a:t>
            </a:r>
          </a:p>
          <a:p>
            <a:endParaRPr lang="en-US" sz="1200" dirty="0"/>
          </a:p>
          <a:p>
            <a:r>
              <a:rPr lang="en-US" sz="2000" dirty="0"/>
              <a:t>Observation – Patients with reconstruction experienced higher rates of G3 cosmetic outcomes</a:t>
            </a:r>
          </a:p>
        </p:txBody>
      </p:sp>
      <p:sp>
        <p:nvSpPr>
          <p:cNvPr id="2" name="TextBox 1">
            <a:extLst>
              <a:ext uri="{FF2B5EF4-FFF2-40B4-BE49-F238E27FC236}">
                <a16:creationId xmlns:a16="http://schemas.microsoft.com/office/drawing/2014/main" id="{0EA27F05-EE0B-EECD-CEF1-FA7D8E5B5FD3}"/>
              </a:ext>
            </a:extLst>
          </p:cNvPr>
          <p:cNvSpPr txBox="1"/>
          <p:nvPr/>
        </p:nvSpPr>
        <p:spPr>
          <a:xfrm>
            <a:off x="23813" y="6507163"/>
            <a:ext cx="8739187" cy="307777"/>
          </a:xfrm>
          <a:prstGeom prst="rect">
            <a:avLst/>
          </a:prstGeom>
          <a:noFill/>
        </p:spPr>
        <p:txBody>
          <a:bodyPr wrap="square">
            <a:spAutoFit/>
          </a:bodyPr>
          <a:lstStyle/>
          <a:p>
            <a:pPr>
              <a:defRPr/>
            </a:pPr>
            <a:r>
              <a:rPr lang="en-US" sz="1400" dirty="0">
                <a:effectLst>
                  <a:outerShdw blurRad="38100" dist="38100" dir="2700000" algn="tl">
                    <a:srgbClr val="000000">
                      <a:alpha val="43137"/>
                    </a:srgbClr>
                  </a:outerShdw>
                </a:effectLst>
                <a:latin typeface="+mn-lt"/>
              </a:rPr>
              <a:t>Urdaneta A et al. ASCO 2024</a:t>
            </a:r>
          </a:p>
        </p:txBody>
      </p:sp>
    </p:spTree>
    <p:extLst>
      <p:ext uri="{BB962C8B-B14F-4D97-AF65-F5344CB8AC3E}">
        <p14:creationId xmlns:p14="http://schemas.microsoft.com/office/powerpoint/2010/main" val="172116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B0DD60EF-636F-861E-5F10-58F3BD6B7CFF}"/>
              </a:ext>
            </a:extLst>
          </p:cNvPr>
          <p:cNvSpPr>
            <a:spLocks noGrp="1" noChangeArrowheads="1"/>
          </p:cNvSpPr>
          <p:nvPr>
            <p:ph type="title"/>
          </p:nvPr>
        </p:nvSpPr>
        <p:spPr bwMode="auto">
          <a:xfrm>
            <a:off x="685800" y="762000"/>
            <a:ext cx="10820400" cy="1173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b="1" dirty="0"/>
              <a:t>Alliance A221505 – RT CHARM</a:t>
            </a:r>
            <a:br>
              <a:rPr lang="en-US" altLang="en-US" sz="3200" b="1" dirty="0"/>
            </a:br>
            <a:r>
              <a:rPr lang="en-US" altLang="en-US" sz="1800" dirty="0"/>
              <a:t>Phase III Randomized Trial of </a:t>
            </a:r>
            <a:r>
              <a:rPr lang="en-US" altLang="en-US" sz="1800" dirty="0" err="1"/>
              <a:t>Hypofractionated</a:t>
            </a:r>
            <a:r>
              <a:rPr lang="en-US" altLang="en-US" sz="1800" dirty="0"/>
              <a:t> Post Mastectomy Radiation with Breast Reconstruction</a:t>
            </a:r>
            <a:br>
              <a:rPr lang="en-US" altLang="en-US" sz="1800" dirty="0"/>
            </a:br>
            <a:r>
              <a:rPr lang="en-US" altLang="en-US" sz="1800" dirty="0"/>
              <a:t>Poppe MM, et al.  ASTRO Plenary 2024</a:t>
            </a:r>
            <a:endParaRPr lang="en-US" altLang="en-US" sz="1800" b="1" dirty="0"/>
          </a:p>
        </p:txBody>
      </p:sp>
      <p:pic>
        <p:nvPicPr>
          <p:cNvPr id="27651" name="Picture 7">
            <a:extLst>
              <a:ext uri="{FF2B5EF4-FFF2-40B4-BE49-F238E27FC236}">
                <a16:creationId xmlns:a16="http://schemas.microsoft.com/office/drawing/2014/main" id="{DC0B95F2-10D8-CC36-5997-C44E38C693D7}"/>
              </a:ext>
            </a:extLst>
          </p:cNvPr>
          <p:cNvPicPr>
            <a:picLocks noChangeAspect="1"/>
          </p:cNvPicPr>
          <p:nvPr/>
        </p:nvPicPr>
        <p:blipFill>
          <a:blip r:embed="rId2">
            <a:extLst>
              <a:ext uri="{28A0092B-C50C-407E-A947-70E740481C1C}">
                <a14:useLocalDpi xmlns:a14="http://schemas.microsoft.com/office/drawing/2010/main" val="0"/>
              </a:ext>
            </a:extLst>
          </a:blip>
          <a:srcRect l="10889" r="10381"/>
          <a:stretch>
            <a:fillRect/>
          </a:stretch>
        </p:blipFill>
        <p:spPr bwMode="auto">
          <a:xfrm>
            <a:off x="76200" y="2555264"/>
            <a:ext cx="5884655" cy="2822503"/>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8461F1-CD63-ED5C-F3A8-66D9879EE57A}"/>
              </a:ext>
            </a:extLst>
          </p:cNvPr>
          <p:cNvSpPr txBox="1"/>
          <p:nvPr/>
        </p:nvSpPr>
        <p:spPr>
          <a:xfrm>
            <a:off x="23813" y="6507163"/>
            <a:ext cx="8739187" cy="307777"/>
          </a:xfrm>
          <a:prstGeom prst="rect">
            <a:avLst/>
          </a:prstGeom>
          <a:noFill/>
        </p:spPr>
        <p:txBody>
          <a:bodyPr wrap="square">
            <a:spAutoFit/>
          </a:bodyPr>
          <a:lstStyle/>
          <a:p>
            <a:pPr>
              <a:defRPr/>
            </a:pPr>
            <a:r>
              <a:rPr lang="en-US" sz="1400" dirty="0" err="1">
                <a:effectLst>
                  <a:outerShdw blurRad="38100" dist="38100" dir="2700000" algn="tl">
                    <a:srgbClr val="000000">
                      <a:alpha val="43137"/>
                    </a:srgbClr>
                  </a:outerShdw>
                </a:effectLst>
                <a:latin typeface="+mn-lt"/>
              </a:rPr>
              <a:t>Poppe</a:t>
            </a:r>
            <a:r>
              <a:rPr lang="en-US" sz="1400" dirty="0">
                <a:effectLst>
                  <a:outerShdw blurRad="38100" dist="38100" dir="2700000" algn="tl">
                    <a:srgbClr val="000000">
                      <a:alpha val="43137"/>
                    </a:srgbClr>
                  </a:outerShdw>
                </a:effectLst>
                <a:latin typeface="+mn-lt"/>
              </a:rPr>
              <a:t> MM et al. ASTRO 2024. Abstract 1.</a:t>
            </a:r>
          </a:p>
        </p:txBody>
      </p:sp>
      <p:sp>
        <p:nvSpPr>
          <p:cNvPr id="3" name="TextBox 2">
            <a:extLst>
              <a:ext uri="{FF2B5EF4-FFF2-40B4-BE49-F238E27FC236}">
                <a16:creationId xmlns:a16="http://schemas.microsoft.com/office/drawing/2014/main" id="{5440764B-8247-0897-EA42-F3EB5AF78E73}"/>
              </a:ext>
            </a:extLst>
          </p:cNvPr>
          <p:cNvSpPr txBox="1"/>
          <p:nvPr/>
        </p:nvSpPr>
        <p:spPr>
          <a:xfrm>
            <a:off x="6019800" y="2366078"/>
            <a:ext cx="6172200" cy="3200876"/>
          </a:xfrm>
          <a:prstGeom prst="rect">
            <a:avLst/>
          </a:prstGeom>
          <a:noFill/>
        </p:spPr>
        <p:txBody>
          <a:bodyPr wrap="square" rtlCol="0">
            <a:spAutoFit/>
          </a:bodyPr>
          <a:lstStyle/>
          <a:p>
            <a:pPr>
              <a:spcAft>
                <a:spcPts val="1200"/>
              </a:spcAft>
            </a:pPr>
            <a:r>
              <a:rPr lang="en-US" sz="1900" dirty="0"/>
              <a:t>#898 patients</a:t>
            </a:r>
          </a:p>
          <a:p>
            <a:pPr>
              <a:spcAft>
                <a:spcPts val="1200"/>
              </a:spcAft>
            </a:pPr>
            <a:r>
              <a:rPr lang="en-US" sz="1900" dirty="0"/>
              <a:t>Median f/u – 4.5 years</a:t>
            </a:r>
          </a:p>
          <a:p>
            <a:pPr>
              <a:spcAft>
                <a:spcPts val="1200"/>
              </a:spcAft>
            </a:pPr>
            <a:r>
              <a:rPr lang="en-US" sz="1900" dirty="0"/>
              <a:t>Acute/Late toxicities equivalent</a:t>
            </a:r>
          </a:p>
          <a:p>
            <a:pPr>
              <a:spcAft>
                <a:spcPts val="1200"/>
              </a:spcAft>
            </a:pPr>
            <a:r>
              <a:rPr lang="en-US" sz="1900" dirty="0"/>
              <a:t>Locoregional recurrences equivalent and 36 </a:t>
            </a:r>
            <a:r>
              <a:rPr lang="en-US" sz="1900" dirty="0" err="1"/>
              <a:t>mo</a:t>
            </a:r>
            <a:r>
              <a:rPr lang="en-US" sz="1900" dirty="0"/>
              <a:t> –    </a:t>
            </a:r>
            <a:r>
              <a:rPr lang="en-US" sz="1900" dirty="0">
                <a:solidFill>
                  <a:schemeClr val="tx1">
                    <a:lumMod val="65000"/>
                  </a:schemeClr>
                </a:solidFill>
              </a:rPr>
              <a:t>1.5% hypofractionation vs 2.3% conventional</a:t>
            </a:r>
          </a:p>
          <a:p>
            <a:pPr>
              <a:spcAft>
                <a:spcPts val="1200"/>
              </a:spcAft>
            </a:pPr>
            <a:r>
              <a:rPr lang="en-US" sz="1900" dirty="0"/>
              <a:t>24 </a:t>
            </a:r>
            <a:r>
              <a:rPr lang="en-US" sz="1900" dirty="0" err="1"/>
              <a:t>mo</a:t>
            </a:r>
            <a:r>
              <a:rPr lang="en-US" sz="1900" dirty="0"/>
              <a:t> incidence of recon complications –                  </a:t>
            </a:r>
            <a:r>
              <a:rPr lang="en-US" sz="1900" dirty="0">
                <a:solidFill>
                  <a:schemeClr val="tx1">
                    <a:lumMod val="65000"/>
                  </a:schemeClr>
                </a:solidFill>
              </a:rPr>
              <a:t>14% hypofractionation vs 11.7% conventional</a:t>
            </a:r>
          </a:p>
          <a:p>
            <a:pPr>
              <a:spcAft>
                <a:spcPts val="1200"/>
              </a:spcAft>
            </a:pPr>
            <a:r>
              <a:rPr lang="en-US" sz="1900" dirty="0"/>
              <a:t>Decreased complication rate with autologous vs implant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7FAD5A6-A2E3-83E4-1B7C-6324782F4F18}"/>
              </a:ext>
            </a:extLst>
          </p:cNvPr>
          <p:cNvSpPr>
            <a:spLocks noGrp="1"/>
          </p:cNvSpPr>
          <p:nvPr>
            <p:ph type="title"/>
          </p:nvPr>
        </p:nvSpPr>
        <p:spPr>
          <a:xfrm>
            <a:off x="587087" y="513179"/>
            <a:ext cx="11094026" cy="655592"/>
          </a:xfrm>
        </p:spPr>
        <p:txBody>
          <a:bodyPr>
            <a:normAutofit/>
          </a:bodyPr>
          <a:lstStyle/>
          <a:p>
            <a:r>
              <a:rPr lang="en-US" sz="2800" dirty="0"/>
              <a:t>Advanced Stage : Hypofractionation : current status </a:t>
            </a:r>
            <a:endParaRPr lang="en-US" sz="2800" b="1" dirty="0"/>
          </a:p>
        </p:txBody>
      </p:sp>
      <p:grpSp>
        <p:nvGrpSpPr>
          <p:cNvPr id="29" name="Group 28">
            <a:extLst>
              <a:ext uri="{FF2B5EF4-FFF2-40B4-BE49-F238E27FC236}">
                <a16:creationId xmlns:a16="http://schemas.microsoft.com/office/drawing/2014/main" id="{D4DF3CAA-87A1-F28A-690E-7D40605A0C16}"/>
              </a:ext>
            </a:extLst>
          </p:cNvPr>
          <p:cNvGrpSpPr/>
          <p:nvPr/>
        </p:nvGrpSpPr>
        <p:grpSpPr>
          <a:xfrm>
            <a:off x="228600" y="1051347"/>
            <a:ext cx="4932579" cy="651710"/>
            <a:chOff x="477621" y="3958508"/>
            <a:chExt cx="4932579" cy="651710"/>
          </a:xfrm>
        </p:grpSpPr>
        <p:pic>
          <p:nvPicPr>
            <p:cNvPr id="12" name="Picture 11">
              <a:extLst>
                <a:ext uri="{FF2B5EF4-FFF2-40B4-BE49-F238E27FC236}">
                  <a16:creationId xmlns:a16="http://schemas.microsoft.com/office/drawing/2014/main" id="{F35DA7B9-B1B9-C043-C81C-4219AA53928C}"/>
                </a:ext>
              </a:extLst>
            </p:cNvPr>
            <p:cNvPicPr>
              <a:picLocks noChangeAspect="1"/>
            </p:cNvPicPr>
            <p:nvPr/>
          </p:nvPicPr>
          <p:blipFill>
            <a:blip r:embed="rId2"/>
            <a:stretch>
              <a:fillRect/>
            </a:stretch>
          </p:blipFill>
          <p:spPr>
            <a:xfrm>
              <a:off x="477621" y="3958508"/>
              <a:ext cx="4932579" cy="651710"/>
            </a:xfrm>
            <a:prstGeom prst="rect">
              <a:avLst/>
            </a:prstGeom>
          </p:spPr>
        </p:pic>
        <p:pic>
          <p:nvPicPr>
            <p:cNvPr id="28" name="Picture 27">
              <a:extLst>
                <a:ext uri="{FF2B5EF4-FFF2-40B4-BE49-F238E27FC236}">
                  <a16:creationId xmlns:a16="http://schemas.microsoft.com/office/drawing/2014/main" id="{27223EEE-4E05-7B61-0E99-E1D057EDC672}"/>
                </a:ext>
              </a:extLst>
            </p:cNvPr>
            <p:cNvPicPr>
              <a:picLocks noChangeAspect="1"/>
            </p:cNvPicPr>
            <p:nvPr/>
          </p:nvPicPr>
          <p:blipFill>
            <a:blip r:embed="rId3"/>
            <a:stretch>
              <a:fillRect/>
            </a:stretch>
          </p:blipFill>
          <p:spPr>
            <a:xfrm>
              <a:off x="4671963" y="4035763"/>
              <a:ext cx="662037" cy="203025"/>
            </a:xfrm>
            <a:prstGeom prst="rect">
              <a:avLst/>
            </a:prstGeom>
          </p:spPr>
        </p:pic>
      </p:grpSp>
      <p:pic>
        <p:nvPicPr>
          <p:cNvPr id="5" name="Picture 4">
            <a:extLst>
              <a:ext uri="{FF2B5EF4-FFF2-40B4-BE49-F238E27FC236}">
                <a16:creationId xmlns:a16="http://schemas.microsoft.com/office/drawing/2014/main" id="{DBA56F93-8FCC-179E-25DC-2497CC165525}"/>
              </a:ext>
            </a:extLst>
          </p:cNvPr>
          <p:cNvPicPr>
            <a:picLocks noChangeAspect="1"/>
          </p:cNvPicPr>
          <p:nvPr/>
        </p:nvPicPr>
        <p:blipFill>
          <a:blip r:embed="rId4"/>
          <a:stretch>
            <a:fillRect/>
          </a:stretch>
        </p:blipFill>
        <p:spPr>
          <a:xfrm>
            <a:off x="238476" y="1696888"/>
            <a:ext cx="11811000" cy="1430268"/>
          </a:xfrm>
          <a:prstGeom prst="rect">
            <a:avLst/>
          </a:prstGeom>
        </p:spPr>
      </p:pic>
      <p:pic>
        <p:nvPicPr>
          <p:cNvPr id="7" name="Picture 6">
            <a:extLst>
              <a:ext uri="{FF2B5EF4-FFF2-40B4-BE49-F238E27FC236}">
                <a16:creationId xmlns:a16="http://schemas.microsoft.com/office/drawing/2014/main" id="{D364B5AB-6BCB-5F4A-E600-A2F4DFE7FDBD}"/>
              </a:ext>
            </a:extLst>
          </p:cNvPr>
          <p:cNvPicPr>
            <a:picLocks noChangeAspect="1"/>
          </p:cNvPicPr>
          <p:nvPr/>
        </p:nvPicPr>
        <p:blipFill>
          <a:blip r:embed="rId5"/>
          <a:srcRect t="38133"/>
          <a:stretch/>
        </p:blipFill>
        <p:spPr>
          <a:xfrm>
            <a:off x="228600" y="3309786"/>
            <a:ext cx="5477639" cy="612945"/>
          </a:xfrm>
          <a:prstGeom prst="rect">
            <a:avLst/>
          </a:prstGeom>
        </p:spPr>
      </p:pic>
      <p:sp>
        <p:nvSpPr>
          <p:cNvPr id="9" name="TextBox 8">
            <a:extLst>
              <a:ext uri="{FF2B5EF4-FFF2-40B4-BE49-F238E27FC236}">
                <a16:creationId xmlns:a16="http://schemas.microsoft.com/office/drawing/2014/main" id="{69952AAF-BD15-770E-6CC2-6A46E04101C6}"/>
              </a:ext>
            </a:extLst>
          </p:cNvPr>
          <p:cNvSpPr txBox="1"/>
          <p:nvPr/>
        </p:nvSpPr>
        <p:spPr>
          <a:xfrm>
            <a:off x="8001000" y="3782222"/>
            <a:ext cx="4048476" cy="954107"/>
          </a:xfrm>
          <a:prstGeom prst="rect">
            <a:avLst/>
          </a:prstGeom>
          <a:noFill/>
        </p:spPr>
        <p:txBody>
          <a:bodyPr wrap="square" rtlCol="0">
            <a:spAutoFit/>
          </a:bodyPr>
          <a:lstStyle/>
          <a:p>
            <a:r>
              <a:rPr lang="en-US" sz="1400" dirty="0"/>
              <a:t>	Jimenez RB, et al.</a:t>
            </a:r>
          </a:p>
          <a:p>
            <a:r>
              <a:rPr lang="en-US" sz="1400" dirty="0"/>
              <a:t>	Practical Radiation Oncology 2025</a:t>
            </a:r>
          </a:p>
          <a:p>
            <a:r>
              <a:rPr lang="en-US" sz="1400" dirty="0"/>
              <a:t>	J Clin Oncol  2025</a:t>
            </a:r>
          </a:p>
          <a:p>
            <a:r>
              <a:rPr lang="en-US" sz="1400" dirty="0"/>
              <a:t>	Ann Surg Oncol 2025</a:t>
            </a:r>
            <a:endParaRPr lang="en-US" sz="1800" dirty="0"/>
          </a:p>
        </p:txBody>
      </p:sp>
      <p:pic>
        <p:nvPicPr>
          <p:cNvPr id="15" name="Picture 14">
            <a:extLst>
              <a:ext uri="{FF2B5EF4-FFF2-40B4-BE49-F238E27FC236}">
                <a16:creationId xmlns:a16="http://schemas.microsoft.com/office/drawing/2014/main" id="{70ABF9C8-E1CE-2F38-FA3E-1CFED14F6A94}"/>
              </a:ext>
            </a:extLst>
          </p:cNvPr>
          <p:cNvPicPr>
            <a:picLocks noChangeAspect="1"/>
          </p:cNvPicPr>
          <p:nvPr/>
        </p:nvPicPr>
        <p:blipFill>
          <a:blip r:embed="rId6"/>
          <a:stretch>
            <a:fillRect/>
          </a:stretch>
        </p:blipFill>
        <p:spPr>
          <a:xfrm>
            <a:off x="228599" y="3922731"/>
            <a:ext cx="5477639" cy="247685"/>
          </a:xfrm>
          <a:prstGeom prst="rect">
            <a:avLst/>
          </a:prstGeom>
        </p:spPr>
      </p:pic>
      <p:pic>
        <p:nvPicPr>
          <p:cNvPr id="18" name="Picture 17">
            <a:extLst>
              <a:ext uri="{FF2B5EF4-FFF2-40B4-BE49-F238E27FC236}">
                <a16:creationId xmlns:a16="http://schemas.microsoft.com/office/drawing/2014/main" id="{FE49B0A4-9EAD-5098-BBD1-07C957CBCF88}"/>
              </a:ext>
            </a:extLst>
          </p:cNvPr>
          <p:cNvPicPr>
            <a:picLocks noChangeAspect="1"/>
          </p:cNvPicPr>
          <p:nvPr/>
        </p:nvPicPr>
        <p:blipFill>
          <a:blip r:embed="rId7"/>
          <a:stretch>
            <a:fillRect/>
          </a:stretch>
        </p:blipFill>
        <p:spPr>
          <a:xfrm>
            <a:off x="228599" y="4170416"/>
            <a:ext cx="8518623" cy="2616307"/>
          </a:xfrm>
          <a:prstGeom prst="rect">
            <a:avLst/>
          </a:prstGeom>
        </p:spPr>
      </p:pic>
    </p:spTree>
    <p:extLst>
      <p:ext uri="{BB962C8B-B14F-4D97-AF65-F5344CB8AC3E}">
        <p14:creationId xmlns:p14="http://schemas.microsoft.com/office/powerpoint/2010/main" val="3960928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7589DA0-2333-126E-408D-0629C27D6E1B}"/>
              </a:ext>
            </a:extLst>
          </p:cNvPr>
          <p:cNvSpPr>
            <a:spLocks noGrp="1"/>
          </p:cNvSpPr>
          <p:nvPr>
            <p:ph type="title"/>
          </p:nvPr>
        </p:nvSpPr>
        <p:spPr bwMode="auto">
          <a:xfrm>
            <a:off x="609600" y="1981200"/>
            <a:ext cx="109728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Accelerated Partial Breast Irradiation</a:t>
            </a:r>
            <a:br>
              <a:rPr lang="en-US" altLang="en-US" sz="1800" dirty="0"/>
            </a:br>
            <a:br>
              <a:rPr lang="en-US" altLang="en-US" sz="1800" dirty="0"/>
            </a:br>
            <a:endParaRPr lang="en-US" altLang="en-US" dirty="0">
              <a:solidFill>
                <a:schemeClr val="tx1">
                  <a:lumMod val="95000"/>
                </a:schemeClr>
              </a:solidFill>
            </a:endParaRPr>
          </a:p>
        </p:txBody>
      </p:sp>
      <p:grpSp>
        <p:nvGrpSpPr>
          <p:cNvPr id="5" name="Group 4">
            <a:extLst>
              <a:ext uri="{FF2B5EF4-FFF2-40B4-BE49-F238E27FC236}">
                <a16:creationId xmlns:a16="http://schemas.microsoft.com/office/drawing/2014/main" id="{ED1745FE-DC73-F1D4-8397-FD37F91546A1}"/>
              </a:ext>
            </a:extLst>
          </p:cNvPr>
          <p:cNvGrpSpPr/>
          <p:nvPr/>
        </p:nvGrpSpPr>
        <p:grpSpPr>
          <a:xfrm>
            <a:off x="3048000" y="3276600"/>
            <a:ext cx="5638800" cy="3046988"/>
            <a:chOff x="3048000" y="3276600"/>
            <a:chExt cx="5638800" cy="3046988"/>
          </a:xfrm>
        </p:grpSpPr>
        <p:sp>
          <p:nvSpPr>
            <p:cNvPr id="2" name="TextBox 1">
              <a:extLst>
                <a:ext uri="{FF2B5EF4-FFF2-40B4-BE49-F238E27FC236}">
                  <a16:creationId xmlns:a16="http://schemas.microsoft.com/office/drawing/2014/main" id="{06A6C038-F508-A6F7-5263-2378A1670281}"/>
                </a:ext>
              </a:extLst>
            </p:cNvPr>
            <p:cNvSpPr txBox="1"/>
            <p:nvPr/>
          </p:nvSpPr>
          <p:spPr>
            <a:xfrm>
              <a:off x="3048000" y="3276600"/>
              <a:ext cx="5638800" cy="3046988"/>
            </a:xfrm>
            <a:prstGeom prst="rect">
              <a:avLst/>
            </a:prstGeom>
            <a:noFill/>
          </p:spPr>
          <p:txBody>
            <a:bodyPr wrap="square" rtlCol="0">
              <a:spAutoFit/>
            </a:bodyPr>
            <a:lstStyle/>
            <a:p>
              <a:pPr algn="ctr"/>
              <a:r>
                <a:rPr lang="en-US" dirty="0"/>
                <a:t>How fast?</a:t>
              </a:r>
              <a:br>
                <a:rPr lang="en-US" dirty="0"/>
              </a:br>
              <a:br>
                <a:rPr lang="en-US" dirty="0"/>
              </a:br>
              <a:r>
                <a:rPr lang="en-US" dirty="0"/>
                <a:t>10 </a:t>
              </a:r>
              <a:r>
                <a:rPr lang="en-US" dirty="0" err="1"/>
                <a:t>tx</a:t>
              </a:r>
              <a:r>
                <a:rPr lang="en-US" dirty="0"/>
                <a:t> in 5 days, bid</a:t>
              </a:r>
              <a:br>
                <a:rPr lang="en-US" dirty="0"/>
              </a:br>
              <a:br>
                <a:rPr lang="en-US" dirty="0"/>
              </a:br>
              <a:r>
                <a:rPr lang="en-US" dirty="0"/>
                <a:t>3tx in 2 days, bid</a:t>
              </a:r>
              <a:br>
                <a:rPr lang="en-US" dirty="0"/>
              </a:br>
              <a:br>
                <a:rPr lang="en-US" dirty="0"/>
              </a:br>
              <a:r>
                <a:rPr lang="en-US" dirty="0"/>
                <a:t>1 </a:t>
              </a:r>
              <a:r>
                <a:rPr lang="en-US" dirty="0" err="1"/>
                <a:t>fxn</a:t>
              </a:r>
              <a:r>
                <a:rPr lang="en-US" dirty="0"/>
                <a:t> ?</a:t>
              </a:r>
              <a:br>
                <a:rPr lang="en-US" dirty="0"/>
              </a:br>
              <a:endParaRPr lang="en-US" dirty="0"/>
            </a:p>
          </p:txBody>
        </p:sp>
        <p:cxnSp>
          <p:nvCxnSpPr>
            <p:cNvPr id="3" name="Straight Arrow Connector 2">
              <a:extLst>
                <a:ext uri="{FF2B5EF4-FFF2-40B4-BE49-F238E27FC236}">
                  <a16:creationId xmlns:a16="http://schemas.microsoft.com/office/drawing/2014/main" id="{8B3BF15E-76AA-2795-7486-70728B61DA1D}"/>
                </a:ext>
              </a:extLst>
            </p:cNvPr>
            <p:cNvCxnSpPr/>
            <p:nvPr/>
          </p:nvCxnSpPr>
          <p:spPr>
            <a:xfrm>
              <a:off x="5867400" y="4419600"/>
              <a:ext cx="0" cy="457200"/>
            </a:xfrm>
            <a:prstGeom prst="straightConnector1">
              <a:avLst/>
            </a:prstGeom>
            <a:ln w="5715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01E22EFB-DED6-D02E-ACAC-C0D217BD1B06}"/>
                </a:ext>
              </a:extLst>
            </p:cNvPr>
            <p:cNvCxnSpPr/>
            <p:nvPr/>
          </p:nvCxnSpPr>
          <p:spPr>
            <a:xfrm>
              <a:off x="5867400" y="5181600"/>
              <a:ext cx="0" cy="457200"/>
            </a:xfrm>
            <a:prstGeom prst="straightConnector1">
              <a:avLst/>
            </a:prstGeom>
            <a:ln w="5715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34D5C1-3B94-E365-2854-9D95BF8AD42E}"/>
              </a:ext>
            </a:extLst>
          </p:cNvPr>
          <p:cNvSpPr/>
          <p:nvPr/>
        </p:nvSpPr>
        <p:spPr>
          <a:xfrm>
            <a:off x="1874520" y="1743256"/>
            <a:ext cx="8534400" cy="46575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fontAlgn="auto">
              <a:spcBef>
                <a:spcPts val="0"/>
              </a:spcBef>
              <a:spcAft>
                <a:spcPts val="600"/>
              </a:spcAft>
              <a:buClr>
                <a:srgbClr val="FF0000"/>
              </a:buClr>
              <a:buFont typeface="Arial" panose="020B0604020202020204" pitchFamily="34" charset="0"/>
              <a:buNone/>
              <a:defRPr/>
            </a:pPr>
            <a:r>
              <a:rPr lang="en-US" sz="1600" b="1" dirty="0">
                <a:solidFill>
                  <a:schemeClr val="bg1"/>
                </a:solidFill>
                <a:latin typeface="Arial" panose="020B0604020202020204" pitchFamily="34" charset="0"/>
                <a:cs typeface="Arial" panose="020B0604020202020204" pitchFamily="34" charset="0"/>
              </a:rPr>
              <a:t>Randomized Phase III, non-inferiority</a:t>
            </a:r>
          </a:p>
          <a:p>
            <a:pPr marL="0" indent="0" fontAlgn="auto">
              <a:spcBef>
                <a:spcPts val="0"/>
              </a:spcBef>
              <a:spcAft>
                <a:spcPts val="600"/>
              </a:spcAft>
              <a:buClr>
                <a:srgbClr val="FF0000"/>
              </a:buClr>
              <a:buFont typeface="Arial" panose="020B0604020202020204" pitchFamily="34" charset="0"/>
              <a:buNone/>
              <a:defRPr/>
            </a:pPr>
            <a:r>
              <a:rPr lang="en-US" sz="1600" b="1" dirty="0">
                <a:solidFill>
                  <a:schemeClr val="bg1"/>
                </a:solidFill>
                <a:latin typeface="Arial" panose="020B0604020202020204" pitchFamily="34" charset="0"/>
                <a:cs typeface="Arial" panose="020B0604020202020204" pitchFamily="34" charset="0"/>
              </a:rPr>
              <a:t>16 European centers – GEC-ESTRO</a:t>
            </a:r>
          </a:p>
          <a:p>
            <a:pPr marL="0" indent="0" fontAlgn="auto">
              <a:spcBef>
                <a:spcPts val="0"/>
              </a:spcBef>
              <a:spcAft>
                <a:spcPts val="600"/>
              </a:spcAft>
              <a:buClr>
                <a:srgbClr val="FF0000"/>
              </a:buClr>
              <a:buFont typeface="Arial" panose="020B0604020202020204" pitchFamily="34" charset="0"/>
              <a:buNone/>
              <a:defRPr/>
            </a:pPr>
            <a:r>
              <a:rPr lang="en-US" sz="1600" b="1" dirty="0">
                <a:solidFill>
                  <a:schemeClr val="bg1"/>
                </a:solidFill>
                <a:latin typeface="Arial" panose="020B0604020202020204" pitchFamily="34" charset="0"/>
                <a:cs typeface="Arial" panose="020B0604020202020204" pitchFamily="34" charset="0"/>
              </a:rPr>
              <a:t>≥40yo, </a:t>
            </a:r>
            <a:r>
              <a:rPr lang="en-US" sz="1600" b="1" dirty="0" err="1">
                <a:solidFill>
                  <a:schemeClr val="bg1"/>
                </a:solidFill>
                <a:latin typeface="Arial" panose="020B0604020202020204" pitchFamily="34" charset="0"/>
                <a:cs typeface="Arial" panose="020B0604020202020204" pitchFamily="34" charset="0"/>
              </a:rPr>
              <a:t>pTis</a:t>
            </a:r>
            <a:r>
              <a:rPr lang="en-US" sz="1600" b="1" dirty="0">
                <a:solidFill>
                  <a:schemeClr val="bg1"/>
                </a:solidFill>
                <a:latin typeface="Arial" panose="020B0604020202020204" pitchFamily="34" charset="0"/>
                <a:cs typeface="Arial" panose="020B0604020202020204" pitchFamily="34" charset="0"/>
              </a:rPr>
              <a:t> – pT1-2a (≤3cm), ≥2mm margin (5 if ILC), no LVI</a:t>
            </a:r>
          </a:p>
          <a:p>
            <a:pPr marL="0" indent="0" fontAlgn="auto">
              <a:spcBef>
                <a:spcPts val="0"/>
              </a:spcBef>
              <a:spcAft>
                <a:spcPts val="600"/>
              </a:spcAft>
              <a:buClr>
                <a:srgbClr val="FF0000"/>
              </a:buClr>
              <a:buFont typeface="Arial" panose="020B0604020202020204" pitchFamily="34" charset="0"/>
              <a:buNone/>
              <a:defRPr/>
            </a:pPr>
            <a:r>
              <a:rPr lang="en-US" sz="1600" b="1" dirty="0">
                <a:solidFill>
                  <a:schemeClr val="bg1"/>
                </a:solidFill>
                <a:latin typeface="Arial" panose="020B0604020202020204" pitchFamily="34" charset="0"/>
                <a:cs typeface="Arial" panose="020B0604020202020204" pitchFamily="34" charset="0"/>
              </a:rPr>
              <a:t>Multi Cath APBI vs WBI</a:t>
            </a:r>
          </a:p>
          <a:p>
            <a:pPr marL="0" indent="0" fontAlgn="auto">
              <a:spcBef>
                <a:spcPts val="0"/>
              </a:spcBef>
              <a:spcAft>
                <a:spcPts val="600"/>
              </a:spcAft>
              <a:buClr>
                <a:srgbClr val="FF0000"/>
              </a:buClr>
              <a:buFont typeface="Arial" panose="020B0604020202020204" pitchFamily="34" charset="0"/>
              <a:buNone/>
              <a:defRPr/>
            </a:pPr>
            <a:endParaRPr lang="en-US" sz="600" b="1" dirty="0">
              <a:solidFill>
                <a:schemeClr val="bg1"/>
              </a:solidFill>
              <a:latin typeface="Arial" panose="020B0604020202020204" pitchFamily="34" charset="0"/>
              <a:cs typeface="Arial" panose="020B0604020202020204" pitchFamily="34" charset="0"/>
            </a:endParaRPr>
          </a:p>
          <a:p>
            <a:pPr marL="0" indent="0" fontAlgn="auto">
              <a:spcBef>
                <a:spcPts val="0"/>
              </a:spcBef>
              <a:spcAft>
                <a:spcPts val="600"/>
              </a:spcAft>
              <a:buClr>
                <a:srgbClr val="FF0000"/>
              </a:buClr>
              <a:buFont typeface="Arial" panose="020B0604020202020204" pitchFamily="34" charset="0"/>
              <a:buNone/>
              <a:defRPr/>
            </a:pPr>
            <a:r>
              <a:rPr lang="en-US" sz="1600" b="1" dirty="0">
                <a:solidFill>
                  <a:schemeClr val="bg1"/>
                </a:solidFill>
                <a:latin typeface="Arial" panose="020B0604020202020204" pitchFamily="34" charset="0"/>
                <a:cs typeface="Arial" panose="020B0604020202020204" pitchFamily="34" charset="0"/>
              </a:rPr>
              <a:t>1184 patients – med f/u 10.36 years</a:t>
            </a:r>
          </a:p>
          <a:p>
            <a:pPr marL="0" indent="0" fontAlgn="auto">
              <a:spcBef>
                <a:spcPts val="0"/>
              </a:spcBef>
              <a:spcAft>
                <a:spcPts val="600"/>
              </a:spcAft>
              <a:buClr>
                <a:srgbClr val="FF0000"/>
              </a:buClr>
              <a:buFont typeface="Arial" panose="020B0604020202020204" pitchFamily="34" charset="0"/>
              <a:buNone/>
              <a:defRPr/>
            </a:pPr>
            <a:r>
              <a:rPr lang="en-US" sz="1600" b="1" dirty="0">
                <a:solidFill>
                  <a:schemeClr val="bg1"/>
                </a:solidFill>
                <a:latin typeface="Arial" panose="020B0604020202020204" pitchFamily="34" charset="0"/>
                <a:cs typeface="Arial" panose="020B0604020202020204" pitchFamily="34" charset="0"/>
              </a:rPr>
              <a:t> </a:t>
            </a:r>
          </a:p>
          <a:p>
            <a:pPr marL="0" indent="0" fontAlgn="auto">
              <a:spcBef>
                <a:spcPts val="0"/>
              </a:spcBef>
              <a:spcAft>
                <a:spcPts val="600"/>
              </a:spcAft>
              <a:buClr>
                <a:srgbClr val="FF0000"/>
              </a:buClr>
              <a:buFont typeface="Arial" panose="020B0604020202020204" pitchFamily="34" charset="0"/>
              <a:buNone/>
              <a:defRPr/>
            </a:pPr>
            <a:endParaRPr lang="en-US" sz="1600" b="1" dirty="0">
              <a:solidFill>
                <a:schemeClr val="bg1"/>
              </a:solidFill>
              <a:latin typeface="Arial" panose="020B0604020202020204" pitchFamily="34" charset="0"/>
              <a:cs typeface="Arial" panose="020B0604020202020204" pitchFamily="34" charset="0"/>
            </a:endParaRPr>
          </a:p>
          <a:p>
            <a:pPr marL="0" indent="0" fontAlgn="auto">
              <a:spcBef>
                <a:spcPts val="0"/>
              </a:spcBef>
              <a:spcAft>
                <a:spcPts val="600"/>
              </a:spcAft>
              <a:buClr>
                <a:srgbClr val="FF0000"/>
              </a:buClr>
              <a:buFont typeface="Arial" panose="020B0604020202020204" pitchFamily="34" charset="0"/>
              <a:buNone/>
              <a:defRPr/>
            </a:pPr>
            <a:endParaRPr lang="en-US" sz="100" b="1" dirty="0">
              <a:solidFill>
                <a:schemeClr val="bg1"/>
              </a:solidFill>
              <a:latin typeface="Arial" panose="020B0604020202020204" pitchFamily="34" charset="0"/>
              <a:cs typeface="Arial" panose="020B0604020202020204" pitchFamily="34" charset="0"/>
            </a:endParaRPr>
          </a:p>
          <a:p>
            <a:pPr marL="0" indent="0" fontAlgn="auto">
              <a:spcBef>
                <a:spcPts val="0"/>
              </a:spcBef>
              <a:spcAft>
                <a:spcPts val="600"/>
              </a:spcAft>
              <a:buClr>
                <a:srgbClr val="FF0000"/>
              </a:buClr>
              <a:buFont typeface="Arial" panose="020B0604020202020204" pitchFamily="34" charset="0"/>
              <a:buNone/>
              <a:defRPr/>
            </a:pPr>
            <a:r>
              <a:rPr lang="en-US" sz="1600" b="1" dirty="0">
                <a:solidFill>
                  <a:schemeClr val="bg1"/>
                </a:solidFill>
                <a:latin typeface="Arial" panose="020B0604020202020204" pitchFamily="34" charset="0"/>
                <a:cs typeface="Arial" panose="020B0604020202020204" pitchFamily="34" charset="0"/>
              </a:rPr>
              <a:t>Toxicity</a:t>
            </a:r>
          </a:p>
          <a:p>
            <a:pPr marL="742950" lvl="1" indent="-285750" fontAlgn="auto">
              <a:spcBef>
                <a:spcPts val="0"/>
              </a:spcBef>
              <a:spcAft>
                <a:spcPts val="0"/>
              </a:spcAft>
              <a:buClr>
                <a:srgbClr val="FF0000"/>
              </a:buClr>
              <a:buFont typeface="Arial" panose="020B0604020202020204" pitchFamily="34" charset="0"/>
              <a:buChar char="‒"/>
              <a:defRPr/>
            </a:pPr>
            <a:r>
              <a:rPr lang="en-US" sz="1600" b="1" dirty="0">
                <a:solidFill>
                  <a:schemeClr val="bg1"/>
                </a:solidFill>
                <a:latin typeface="Arial" panose="020B0604020202020204" pitchFamily="34" charset="0"/>
                <a:cs typeface="Arial" panose="020B0604020202020204" pitchFamily="34" charset="0"/>
              </a:rPr>
              <a:t> Grade 4 toxicities were not observed in either treatment group.</a:t>
            </a:r>
          </a:p>
          <a:p>
            <a:pPr marL="742950" lvl="1" indent="-285750" fontAlgn="auto">
              <a:spcBef>
                <a:spcPts val="0"/>
              </a:spcBef>
              <a:spcAft>
                <a:spcPts val="0"/>
              </a:spcAft>
              <a:buClr>
                <a:srgbClr val="FF0000"/>
              </a:buClr>
              <a:buFont typeface="Arial" panose="020B0604020202020204" pitchFamily="34" charset="0"/>
              <a:buChar char="‒"/>
              <a:defRPr/>
            </a:pPr>
            <a:r>
              <a:rPr lang="en-US" sz="1600" b="1" dirty="0">
                <a:solidFill>
                  <a:schemeClr val="bg1"/>
                </a:solidFill>
                <a:latin typeface="Arial" panose="020B0604020202020204" pitchFamily="34" charset="0"/>
                <a:cs typeface="Arial" panose="020B0604020202020204" pitchFamily="34" charset="0"/>
              </a:rPr>
              <a:t> APBI lower incidence of treatment-related G3 late side-effects (</a:t>
            </a:r>
            <a:r>
              <a:rPr lang="en-US" sz="1600" b="1" i="1" dirty="0">
                <a:solidFill>
                  <a:schemeClr val="bg1"/>
                </a:solidFill>
                <a:latin typeface="Arial" panose="020B0604020202020204" pitchFamily="34" charset="0"/>
                <a:cs typeface="Arial" panose="020B0604020202020204" pitchFamily="34" charset="0"/>
              </a:rPr>
              <a:t>P </a:t>
            </a:r>
            <a:r>
              <a:rPr lang="en-US" sz="1600" b="1" dirty="0">
                <a:solidFill>
                  <a:schemeClr val="bg1"/>
                </a:solidFill>
                <a:latin typeface="Arial" panose="020B0604020202020204" pitchFamily="34" charset="0"/>
                <a:cs typeface="Arial" panose="020B0604020202020204" pitchFamily="34" charset="0"/>
              </a:rPr>
              <a:t>= .021).</a:t>
            </a:r>
          </a:p>
          <a:p>
            <a:pPr marL="1200150" lvl="2" indent="-285750" fontAlgn="auto">
              <a:spcBef>
                <a:spcPts val="0"/>
              </a:spcBef>
              <a:spcAft>
                <a:spcPts val="0"/>
              </a:spcAft>
              <a:buClr>
                <a:srgbClr val="FF0000"/>
              </a:buClr>
              <a:buFont typeface="Wingdings" panose="05000000000000000000" pitchFamily="2" charset="2"/>
              <a:buChar char="§"/>
              <a:defRPr/>
            </a:pPr>
            <a:r>
              <a:rPr lang="en-US" sz="1400" b="1" dirty="0">
                <a:solidFill>
                  <a:schemeClr val="bg1"/>
                </a:solidFill>
                <a:latin typeface="Arial" panose="020B0604020202020204" pitchFamily="34" charset="0"/>
                <a:cs typeface="Arial" panose="020B0604020202020204" pitchFamily="34" charset="0"/>
              </a:rPr>
              <a:t> Fibrosis most common G3</a:t>
            </a:r>
          </a:p>
          <a:p>
            <a:pPr lvl="2" fontAlgn="auto">
              <a:spcBef>
                <a:spcPts val="0"/>
              </a:spcBef>
              <a:spcAft>
                <a:spcPts val="0"/>
              </a:spcAft>
              <a:buClr>
                <a:srgbClr val="FF0000"/>
              </a:buClr>
              <a:buFont typeface="Arial"/>
              <a:buChar char="–"/>
              <a:defRPr/>
            </a:pPr>
            <a:endParaRPr lang="en-US" sz="1050" b="1" dirty="0">
              <a:solidFill>
                <a:schemeClr val="bg1"/>
              </a:solidFill>
              <a:latin typeface="Arial" panose="020B0604020202020204" pitchFamily="34" charset="0"/>
              <a:cs typeface="Arial" panose="020B0604020202020204" pitchFamily="34" charset="0"/>
            </a:endParaRPr>
          </a:p>
          <a:p>
            <a:pPr marL="0" indent="0" fontAlgn="auto">
              <a:spcBef>
                <a:spcPts val="0"/>
              </a:spcBef>
              <a:spcAft>
                <a:spcPts val="0"/>
              </a:spcAft>
              <a:buClr>
                <a:srgbClr val="FF0000"/>
              </a:buClr>
              <a:buFont typeface="Arial" panose="020B0604020202020204" pitchFamily="34" charset="0"/>
              <a:buNone/>
              <a:defRPr/>
            </a:pPr>
            <a:r>
              <a:rPr lang="en-US" sz="1600" b="1" dirty="0">
                <a:solidFill>
                  <a:schemeClr val="bg1"/>
                </a:solidFill>
                <a:latin typeface="Arial" panose="020B0604020202020204" pitchFamily="34" charset="0"/>
                <a:cs typeface="Arial" panose="020B0604020202020204" pitchFamily="34" charset="0"/>
              </a:rPr>
              <a:t>Cosmesis</a:t>
            </a:r>
          </a:p>
          <a:p>
            <a:pPr marL="742950" lvl="1" indent="-285750" fontAlgn="auto">
              <a:spcBef>
                <a:spcPts val="0"/>
              </a:spcBef>
              <a:spcAft>
                <a:spcPts val="0"/>
              </a:spcAft>
              <a:buClr>
                <a:srgbClr val="FF0000"/>
              </a:buClr>
              <a:buFont typeface="Arial" panose="020B0604020202020204" pitchFamily="34" charset="0"/>
              <a:buChar char="‒"/>
              <a:defRPr/>
            </a:pPr>
            <a:r>
              <a:rPr lang="en-US" sz="1600" b="1" dirty="0">
                <a:solidFill>
                  <a:schemeClr val="bg1"/>
                </a:solidFill>
                <a:latin typeface="Arial" panose="020B0604020202020204" pitchFamily="34" charset="0"/>
                <a:cs typeface="Arial" panose="020B0604020202020204" pitchFamily="34" charset="0"/>
              </a:rPr>
              <a:t>Excellent rating</a:t>
            </a:r>
          </a:p>
          <a:p>
            <a:pPr marL="1147763" lvl="1" fontAlgn="auto">
              <a:spcBef>
                <a:spcPts val="0"/>
              </a:spcBef>
              <a:spcAft>
                <a:spcPts val="0"/>
              </a:spcAft>
              <a:buClr>
                <a:srgbClr val="FF0000"/>
              </a:buClr>
              <a:defRPr/>
            </a:pPr>
            <a:r>
              <a:rPr lang="en-US" sz="1400" b="1" dirty="0">
                <a:solidFill>
                  <a:schemeClr val="bg1"/>
                </a:solidFill>
                <a:latin typeface="Arial" panose="020B0604020202020204" pitchFamily="34" charset="0"/>
                <a:cs typeface="Arial" panose="020B0604020202020204" pitchFamily="34" charset="0"/>
              </a:rPr>
              <a:t>Patient-rated: 	APBI 45%, WBI 34%</a:t>
            </a:r>
          </a:p>
          <a:p>
            <a:pPr marL="1147763" lvl="1" fontAlgn="auto">
              <a:spcBef>
                <a:spcPts val="0"/>
              </a:spcBef>
              <a:spcAft>
                <a:spcPts val="0"/>
              </a:spcAft>
              <a:buClr>
                <a:srgbClr val="FF0000"/>
              </a:buClr>
              <a:defRPr/>
            </a:pPr>
            <a:r>
              <a:rPr lang="en-US" sz="1400" b="1" dirty="0">
                <a:solidFill>
                  <a:schemeClr val="bg1"/>
                </a:solidFill>
                <a:latin typeface="Arial" panose="020B0604020202020204" pitchFamily="34" charset="0"/>
                <a:cs typeface="Arial" panose="020B0604020202020204" pitchFamily="34" charset="0"/>
              </a:rPr>
              <a:t>Physician-rated: 	APBI 40%, WBI 33%</a:t>
            </a:r>
            <a:endParaRPr lang="en-US" sz="1800" dirty="0"/>
          </a:p>
        </p:txBody>
      </p:sp>
      <p:sp>
        <p:nvSpPr>
          <p:cNvPr id="4" name="Rectangle 3">
            <a:extLst>
              <a:ext uri="{FF2B5EF4-FFF2-40B4-BE49-F238E27FC236}">
                <a16:creationId xmlns:a16="http://schemas.microsoft.com/office/drawing/2014/main" id="{AF916C0F-CEF2-312E-97EF-BAA10CC2AA03}"/>
              </a:ext>
            </a:extLst>
          </p:cNvPr>
          <p:cNvSpPr/>
          <p:nvPr/>
        </p:nvSpPr>
        <p:spPr>
          <a:xfrm>
            <a:off x="2975610" y="3551182"/>
            <a:ext cx="6240780" cy="838200"/>
          </a:xfrm>
          <a:prstGeom prst="rect">
            <a:avLst/>
          </a:prstGeom>
          <a:gradFill flip="none" rotWithShape="1">
            <a:gsLst>
              <a:gs pos="0">
                <a:srgbClr val="FE392A">
                  <a:tint val="66000"/>
                  <a:satMod val="160000"/>
                </a:srgbClr>
              </a:gs>
              <a:gs pos="50000">
                <a:srgbClr val="FE392A">
                  <a:tint val="44500"/>
                  <a:satMod val="160000"/>
                </a:srgbClr>
              </a:gs>
              <a:gs pos="100000">
                <a:srgbClr val="FE392A">
                  <a:tint val="23500"/>
                  <a:satMod val="16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600" b="1" dirty="0">
                <a:solidFill>
                  <a:schemeClr val="bg1"/>
                </a:solidFill>
                <a:latin typeface="Arial" panose="020B0604020202020204" pitchFamily="34" charset="0"/>
                <a:cs typeface="Arial" panose="020B0604020202020204" pitchFamily="34" charset="0"/>
              </a:rPr>
              <a:t>APBI – cumulative incidence of LR – 3.51%</a:t>
            </a:r>
          </a:p>
          <a:p>
            <a:pPr>
              <a:defRPr/>
            </a:pPr>
            <a:r>
              <a:rPr lang="en-US" sz="1600" b="1" dirty="0">
                <a:solidFill>
                  <a:schemeClr val="bg1"/>
                </a:solidFill>
                <a:latin typeface="Arial" panose="020B0604020202020204" pitchFamily="34" charset="0"/>
                <a:cs typeface="Arial" panose="020B0604020202020204" pitchFamily="34" charset="0"/>
              </a:rPr>
              <a:t>WBI – cumulative incidence of LR – 1.93%  </a:t>
            </a:r>
            <a:r>
              <a:rPr lang="en-US" sz="1600" b="1" i="1" dirty="0">
                <a:solidFill>
                  <a:schemeClr val="bg1"/>
                </a:solidFill>
                <a:latin typeface="Arial" panose="020B0604020202020204" pitchFamily="34" charset="0"/>
                <a:cs typeface="Arial" panose="020B0604020202020204" pitchFamily="34" charset="0"/>
              </a:rPr>
              <a:t>P </a:t>
            </a:r>
            <a:r>
              <a:rPr lang="en-US" sz="1600" b="1" dirty="0">
                <a:solidFill>
                  <a:schemeClr val="bg1"/>
                </a:solidFill>
                <a:latin typeface="Arial" panose="020B0604020202020204" pitchFamily="34" charset="0"/>
                <a:cs typeface="Arial" panose="020B0604020202020204" pitchFamily="34" charset="0"/>
              </a:rPr>
              <a:t>= .074</a:t>
            </a:r>
          </a:p>
          <a:p>
            <a:pPr>
              <a:defRPr/>
            </a:pPr>
            <a:r>
              <a:rPr lang="en-US" sz="1600" b="1" dirty="0">
                <a:solidFill>
                  <a:schemeClr val="bg1"/>
                </a:solidFill>
                <a:latin typeface="Arial" panose="020B0604020202020204" pitchFamily="34" charset="0"/>
                <a:cs typeface="Arial" panose="020B0604020202020204" pitchFamily="34" charset="0"/>
              </a:rPr>
              <a:t>No difference in 10yr DFS, OVS, or contralateral breast cancer</a:t>
            </a:r>
          </a:p>
        </p:txBody>
      </p:sp>
      <p:sp>
        <p:nvSpPr>
          <p:cNvPr id="31746" name="Title 1">
            <a:extLst>
              <a:ext uri="{FF2B5EF4-FFF2-40B4-BE49-F238E27FC236}">
                <a16:creationId xmlns:a16="http://schemas.microsoft.com/office/drawing/2014/main" id="{552D7495-DA18-471F-0E14-154570B6BE40}"/>
              </a:ext>
            </a:extLst>
          </p:cNvPr>
          <p:cNvSpPr>
            <a:spLocks noGrp="1"/>
          </p:cNvSpPr>
          <p:nvPr>
            <p:ph type="title" idx="4294967295"/>
          </p:nvPr>
        </p:nvSpPr>
        <p:spPr bwMode="auto">
          <a:xfrm>
            <a:off x="423068" y="533400"/>
            <a:ext cx="11345863" cy="856885"/>
          </a:xfrm>
          <a:prstGeom prst="rect">
            <a:avLst/>
          </a:prstGeom>
        </p:spPr>
        <p:txBody>
          <a:bodyPr/>
          <a:lstStyle/>
          <a:p>
            <a:pPr fontAlgn="auto">
              <a:spcAft>
                <a:spcPts val="0"/>
              </a:spcAft>
              <a:defRPr/>
            </a:pPr>
            <a:r>
              <a:rPr lang="en-US" altLang="en-US" sz="2000" dirty="0">
                <a:solidFill>
                  <a:schemeClr val="accent3"/>
                </a:solidFill>
                <a:latin typeface="Roboto" panose="02000000000000000000" pitchFamily="2" charset="0"/>
                <a:ea typeface="Roboto" panose="02000000000000000000" pitchFamily="2" charset="0"/>
                <a:cs typeface="Roboto" panose="02000000000000000000" pitchFamily="2" charset="0"/>
              </a:rPr>
              <a:t>10-yr results of APBI using sole Multi-catheter Interstitial </a:t>
            </a:r>
            <a:r>
              <a:rPr lang="en-US" altLang="en-US" sz="2000" dirty="0" err="1">
                <a:solidFill>
                  <a:schemeClr val="accent3"/>
                </a:solidFill>
                <a:latin typeface="Roboto" panose="02000000000000000000" pitchFamily="2" charset="0"/>
                <a:ea typeface="Roboto" panose="02000000000000000000" pitchFamily="2" charset="0"/>
                <a:cs typeface="Roboto" panose="02000000000000000000" pitchFamily="2" charset="0"/>
              </a:rPr>
              <a:t>Brachytx</a:t>
            </a:r>
            <a:r>
              <a:rPr lang="en-US" altLang="en-US" sz="2000" dirty="0">
                <a:solidFill>
                  <a:schemeClr val="accent3"/>
                </a:solidFill>
                <a:latin typeface="Roboto" panose="02000000000000000000" pitchFamily="2" charset="0"/>
                <a:ea typeface="Roboto" panose="02000000000000000000" pitchFamily="2" charset="0"/>
                <a:cs typeface="Roboto" panose="02000000000000000000" pitchFamily="2" charset="0"/>
              </a:rPr>
              <a:t> vs WBI after BCS for </a:t>
            </a:r>
            <a:br>
              <a:rPr lang="en-US" altLang="en-US" sz="2000" dirty="0">
                <a:solidFill>
                  <a:schemeClr val="accent3"/>
                </a:solidFill>
                <a:latin typeface="Roboto" panose="02000000000000000000" pitchFamily="2" charset="0"/>
                <a:ea typeface="Roboto" panose="02000000000000000000" pitchFamily="2" charset="0"/>
                <a:cs typeface="Roboto" panose="02000000000000000000" pitchFamily="2" charset="0"/>
              </a:rPr>
            </a:br>
            <a:r>
              <a:rPr lang="en-US" altLang="en-US" sz="2000" dirty="0">
                <a:solidFill>
                  <a:schemeClr val="accent3"/>
                </a:solidFill>
                <a:latin typeface="Roboto" panose="02000000000000000000" pitchFamily="2" charset="0"/>
                <a:ea typeface="Roboto" panose="02000000000000000000" pitchFamily="2" charset="0"/>
                <a:cs typeface="Roboto" panose="02000000000000000000" pitchFamily="2" charset="0"/>
              </a:rPr>
              <a:t>low-risk IDC and DCIS – a randomized, phase 3, non-inferiority trial </a:t>
            </a:r>
            <a:br>
              <a:rPr lang="en-US" altLang="en-US" sz="2000" dirty="0">
                <a:solidFill>
                  <a:schemeClr val="tx1"/>
                </a:solidFill>
                <a:latin typeface="Roboto" panose="02000000000000000000" pitchFamily="2" charset="0"/>
                <a:ea typeface="Roboto" panose="02000000000000000000" pitchFamily="2" charset="0"/>
                <a:cs typeface="Roboto" panose="02000000000000000000" pitchFamily="2" charset="0"/>
              </a:rPr>
            </a:br>
            <a:br>
              <a:rPr lang="en-US" altLang="en-US" sz="2000" dirty="0">
                <a:solidFill>
                  <a:schemeClr val="tx1"/>
                </a:solidFill>
                <a:latin typeface="Roboto" panose="02000000000000000000" pitchFamily="2" charset="0"/>
                <a:ea typeface="Roboto" panose="02000000000000000000" pitchFamily="2" charset="0"/>
                <a:cs typeface="Roboto" panose="02000000000000000000" pitchFamily="2" charset="0"/>
              </a:rPr>
            </a:br>
            <a:endParaRPr lang="en-US" altLang="en-US" sz="2000" b="1"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1748" name="TextBox 3">
            <a:extLst>
              <a:ext uri="{FF2B5EF4-FFF2-40B4-BE49-F238E27FC236}">
                <a16:creationId xmlns:a16="http://schemas.microsoft.com/office/drawing/2014/main" id="{522705B8-71A6-8302-0570-8EC226A194A9}"/>
              </a:ext>
            </a:extLst>
          </p:cNvPr>
          <p:cNvSpPr txBox="1">
            <a:spLocks noChangeArrowheads="1"/>
          </p:cNvSpPr>
          <p:nvPr/>
        </p:nvSpPr>
        <p:spPr bwMode="auto">
          <a:xfrm>
            <a:off x="0" y="6550279"/>
            <a:ext cx="7620000" cy="307777"/>
          </a:xfrm>
          <a:prstGeom prst="rect">
            <a:avLst/>
          </a:prstGeom>
          <a:noFill/>
          <a:ln>
            <a:noFill/>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defRPr/>
            </a:pPr>
            <a:r>
              <a:rPr lang="en-US" altLang="en-US" sz="1400" dirty="0" err="1">
                <a:latin typeface="+mn-lt"/>
              </a:rPr>
              <a:t>Strnad</a:t>
            </a:r>
            <a:r>
              <a:rPr lang="en-US" altLang="en-US" sz="1400" dirty="0">
                <a:latin typeface="+mn-lt"/>
              </a:rPr>
              <a:t> V et al. </a:t>
            </a:r>
            <a:r>
              <a:rPr lang="en-US" altLang="en-US" sz="1400" i="1" dirty="0">
                <a:latin typeface="+mn-lt"/>
              </a:rPr>
              <a:t>Lancet.</a:t>
            </a:r>
            <a:r>
              <a:rPr lang="en-US" altLang="en-US" sz="1400" dirty="0">
                <a:latin typeface="+mn-lt"/>
              </a:rPr>
              <a:t> 2023;24:262-72.</a:t>
            </a:r>
          </a:p>
        </p:txBody>
      </p:sp>
      <p:sp>
        <p:nvSpPr>
          <p:cNvPr id="6" name="Content Placeholder 2">
            <a:extLst>
              <a:ext uri="{FF2B5EF4-FFF2-40B4-BE49-F238E27FC236}">
                <a16:creationId xmlns:a16="http://schemas.microsoft.com/office/drawing/2014/main" id="{98F9C6A6-BE14-E4DF-AD38-11E16826FDE8}"/>
              </a:ext>
            </a:extLst>
          </p:cNvPr>
          <p:cNvSpPr txBox="1">
            <a:spLocks/>
          </p:cNvSpPr>
          <p:nvPr/>
        </p:nvSpPr>
        <p:spPr>
          <a:xfrm>
            <a:off x="2057400" y="1524000"/>
            <a:ext cx="8686800" cy="49530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1200"/>
              </a:spcAft>
              <a:buFont typeface="Arial"/>
              <a:buChar char="•"/>
              <a:defRPr/>
            </a:pPr>
            <a:endParaRPr lang="en-US" sz="1800" dirty="0"/>
          </a:p>
        </p:txBody>
      </p:sp>
      <p:sp>
        <p:nvSpPr>
          <p:cNvPr id="8" name="TextBox 7">
            <a:extLst>
              <a:ext uri="{FF2B5EF4-FFF2-40B4-BE49-F238E27FC236}">
                <a16:creationId xmlns:a16="http://schemas.microsoft.com/office/drawing/2014/main" id="{69A15F6E-0910-56A2-18B7-407227FE8F6C}"/>
              </a:ext>
            </a:extLst>
          </p:cNvPr>
          <p:cNvSpPr txBox="1"/>
          <p:nvPr/>
        </p:nvSpPr>
        <p:spPr>
          <a:xfrm>
            <a:off x="3043518" y="1390285"/>
            <a:ext cx="6104964" cy="369332"/>
          </a:xfrm>
          <a:prstGeom prst="rect">
            <a:avLst/>
          </a:prstGeom>
          <a:noFill/>
        </p:spPr>
        <p:txBody>
          <a:bodyPr wrap="square">
            <a:spAutoFit/>
          </a:bodyPr>
          <a:lstStyle/>
          <a:p>
            <a:pPr algn="ctr"/>
            <a:r>
              <a:rPr lang="en-US" altLang="en-US" sz="1800" b="1" dirty="0">
                <a:solidFill>
                  <a:schemeClr val="tx1"/>
                </a:solidFill>
                <a:latin typeface="Roboto" panose="02000000000000000000" pitchFamily="2" charset="0"/>
                <a:ea typeface="Roboto" panose="02000000000000000000" pitchFamily="2" charset="0"/>
                <a:cs typeface="Roboto" panose="02000000000000000000" pitchFamily="2" charset="0"/>
              </a:rPr>
              <a:t>Multi-Catheter Brachytherapy</a:t>
            </a:r>
            <a:endParaRPr lang="en-US" sz="1800" dirty="0"/>
          </a:p>
        </p:txBody>
      </p:sp>
      <p:pic>
        <p:nvPicPr>
          <p:cNvPr id="3" name="Picture 2">
            <a:extLst>
              <a:ext uri="{FF2B5EF4-FFF2-40B4-BE49-F238E27FC236}">
                <a16:creationId xmlns:a16="http://schemas.microsoft.com/office/drawing/2014/main" id="{DC57A5DF-7574-447A-0D68-39649847F922}"/>
              </a:ext>
            </a:extLst>
          </p:cNvPr>
          <p:cNvPicPr>
            <a:picLocks noChangeAspect="1"/>
          </p:cNvPicPr>
          <p:nvPr/>
        </p:nvPicPr>
        <p:blipFill>
          <a:blip r:embed="rId2"/>
          <a:stretch>
            <a:fillRect/>
          </a:stretch>
        </p:blipFill>
        <p:spPr>
          <a:xfrm>
            <a:off x="10876833" y="1072952"/>
            <a:ext cx="1036410" cy="987638"/>
          </a:xfrm>
          <a:prstGeom prst="rect">
            <a:avLst/>
          </a:prstGeom>
        </p:spPr>
      </p:pic>
    </p:spTree>
    <p:extLst>
      <p:ext uri="{BB962C8B-B14F-4D97-AF65-F5344CB8AC3E}">
        <p14:creationId xmlns:p14="http://schemas.microsoft.com/office/powerpoint/2010/main" val="943290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CF53CE43-3BD3-09C7-668F-54508FC78AAF}"/>
              </a:ext>
            </a:extLst>
          </p:cNvPr>
          <p:cNvSpPr>
            <a:spLocks noGrp="1"/>
          </p:cNvSpPr>
          <p:nvPr>
            <p:ph type="title"/>
          </p:nvPr>
        </p:nvSpPr>
        <p:spPr bwMode="auto">
          <a:xfrm>
            <a:off x="609600" y="1166397"/>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Where we were</a:t>
            </a:r>
          </a:p>
        </p:txBody>
      </p:sp>
      <p:grpSp>
        <p:nvGrpSpPr>
          <p:cNvPr id="11267" name="Group 5">
            <a:extLst>
              <a:ext uri="{FF2B5EF4-FFF2-40B4-BE49-F238E27FC236}">
                <a16:creationId xmlns:a16="http://schemas.microsoft.com/office/drawing/2014/main" id="{7C551164-5AAD-0232-4B1B-C9E863E8770E}"/>
              </a:ext>
            </a:extLst>
          </p:cNvPr>
          <p:cNvGrpSpPr>
            <a:grpSpLocks/>
          </p:cNvGrpSpPr>
          <p:nvPr/>
        </p:nvGrpSpPr>
        <p:grpSpPr bwMode="auto">
          <a:xfrm>
            <a:off x="1143000" y="3276600"/>
            <a:ext cx="10296525" cy="1168400"/>
            <a:chOff x="-137663" y="1368399"/>
            <a:chExt cx="10297662" cy="1168905"/>
          </a:xfrm>
        </p:grpSpPr>
        <p:sp>
          <p:nvSpPr>
            <p:cNvPr id="11268" name="TextBox 6">
              <a:extLst>
                <a:ext uri="{FF2B5EF4-FFF2-40B4-BE49-F238E27FC236}">
                  <a16:creationId xmlns:a16="http://schemas.microsoft.com/office/drawing/2014/main" id="{70EF6745-8747-9B60-7638-5963A48FD99A}"/>
                </a:ext>
              </a:extLst>
            </p:cNvPr>
            <p:cNvSpPr txBox="1">
              <a:spLocks noChangeArrowheads="1"/>
            </p:cNvSpPr>
            <p:nvPr/>
          </p:nvSpPr>
          <p:spPr bwMode="auto">
            <a:xfrm>
              <a:off x="3663381" y="2075639"/>
              <a:ext cx="142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a:t>BCS</a:t>
              </a:r>
            </a:p>
          </p:txBody>
        </p:sp>
        <p:grpSp>
          <p:nvGrpSpPr>
            <p:cNvPr id="11269" name="Group 7">
              <a:extLst>
                <a:ext uri="{FF2B5EF4-FFF2-40B4-BE49-F238E27FC236}">
                  <a16:creationId xmlns:a16="http://schemas.microsoft.com/office/drawing/2014/main" id="{8467E4A6-AC53-A866-9AD1-55FEDA4FD8C3}"/>
                </a:ext>
              </a:extLst>
            </p:cNvPr>
            <p:cNvGrpSpPr>
              <a:grpSpLocks/>
            </p:cNvGrpSpPr>
            <p:nvPr/>
          </p:nvGrpSpPr>
          <p:grpSpPr bwMode="auto">
            <a:xfrm>
              <a:off x="-137663" y="1368399"/>
              <a:ext cx="10297662" cy="1168905"/>
              <a:chOff x="-137663" y="1368399"/>
              <a:chExt cx="10297662" cy="1168905"/>
            </a:xfrm>
          </p:grpSpPr>
          <p:sp>
            <p:nvSpPr>
              <p:cNvPr id="9" name="TextBox 8">
                <a:extLst>
                  <a:ext uri="{FF2B5EF4-FFF2-40B4-BE49-F238E27FC236}">
                    <a16:creationId xmlns:a16="http://schemas.microsoft.com/office/drawing/2014/main" id="{05C2517B-DAB2-9C91-E64F-5435067D1EBB}"/>
                  </a:ext>
                </a:extLst>
              </p:cNvPr>
              <p:cNvSpPr txBox="1"/>
              <p:nvPr/>
            </p:nvSpPr>
            <p:spPr>
              <a:xfrm>
                <a:off x="-137663" y="1755916"/>
                <a:ext cx="2262438" cy="462163"/>
              </a:xfrm>
              <a:prstGeom prst="rect">
                <a:avLst/>
              </a:prstGeom>
              <a:noFill/>
            </p:spPr>
            <p:txBody>
              <a:bodyPr>
                <a:spAutoFit/>
              </a:bodyPr>
              <a:lstStyle/>
              <a:p>
                <a:pPr>
                  <a:buClr>
                    <a:schemeClr val="accent2">
                      <a:lumMod val="75000"/>
                    </a:schemeClr>
                  </a:buClr>
                  <a:defRPr/>
                </a:pPr>
                <a:r>
                  <a:rPr lang="en-US" b="1" dirty="0"/>
                  <a:t>Early stage</a:t>
                </a:r>
              </a:p>
            </p:txBody>
          </p:sp>
          <p:sp>
            <p:nvSpPr>
              <p:cNvPr id="11271" name="TextBox 9">
                <a:extLst>
                  <a:ext uri="{FF2B5EF4-FFF2-40B4-BE49-F238E27FC236}">
                    <a16:creationId xmlns:a16="http://schemas.microsoft.com/office/drawing/2014/main" id="{054AE494-514F-CA9F-4131-0B90B240FC14}"/>
                  </a:ext>
                </a:extLst>
              </p:cNvPr>
              <p:cNvSpPr txBox="1">
                <a:spLocks noChangeArrowheads="1"/>
              </p:cNvSpPr>
              <p:nvPr/>
            </p:nvSpPr>
            <p:spPr bwMode="auto">
              <a:xfrm>
                <a:off x="3663381" y="1368399"/>
                <a:ext cx="2737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a:t>Mastectomy</a:t>
                </a:r>
              </a:p>
            </p:txBody>
          </p:sp>
          <p:sp>
            <p:nvSpPr>
              <p:cNvPr id="11272" name="TextBox 10">
                <a:extLst>
                  <a:ext uri="{FF2B5EF4-FFF2-40B4-BE49-F238E27FC236}">
                    <a16:creationId xmlns:a16="http://schemas.microsoft.com/office/drawing/2014/main" id="{4B84FA54-35C4-2955-FD21-72FFC2DBC80F}"/>
                  </a:ext>
                </a:extLst>
              </p:cNvPr>
              <p:cNvSpPr txBox="1">
                <a:spLocks noChangeArrowheads="1"/>
              </p:cNvSpPr>
              <p:nvPr/>
            </p:nvSpPr>
            <p:spPr bwMode="auto">
              <a:xfrm>
                <a:off x="5979234" y="2075639"/>
                <a:ext cx="41807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a:t>WBI – 50Gy + 10Gy boost </a:t>
                </a:r>
              </a:p>
            </p:txBody>
          </p:sp>
          <p:cxnSp>
            <p:nvCxnSpPr>
              <p:cNvPr id="11273" name="Straight Arrow Connector 11">
                <a:extLst>
                  <a:ext uri="{FF2B5EF4-FFF2-40B4-BE49-F238E27FC236}">
                    <a16:creationId xmlns:a16="http://schemas.microsoft.com/office/drawing/2014/main" id="{6ED7EDA5-5801-C449-38B9-358D52CBBCD7}"/>
                  </a:ext>
                </a:extLst>
              </p:cNvPr>
              <p:cNvCxnSpPr>
                <a:cxnSpLocks noChangeShapeType="1"/>
              </p:cNvCxnSpPr>
              <p:nvPr/>
            </p:nvCxnSpPr>
            <p:spPr bwMode="auto">
              <a:xfrm flipV="1">
                <a:off x="2033978" y="1635920"/>
                <a:ext cx="1492773" cy="388287"/>
              </a:xfrm>
              <a:prstGeom prst="straightConnector1">
                <a:avLst/>
              </a:prstGeom>
              <a:noFill/>
              <a:ln w="38100"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1274" name="Straight Arrow Connector 12">
                <a:extLst>
                  <a:ext uri="{FF2B5EF4-FFF2-40B4-BE49-F238E27FC236}">
                    <a16:creationId xmlns:a16="http://schemas.microsoft.com/office/drawing/2014/main" id="{63EF2AE6-69FC-2F8C-E779-0A138055322F}"/>
                  </a:ext>
                </a:extLst>
              </p:cNvPr>
              <p:cNvCxnSpPr>
                <a:cxnSpLocks noChangeShapeType="1"/>
              </p:cNvCxnSpPr>
              <p:nvPr/>
            </p:nvCxnSpPr>
            <p:spPr bwMode="auto">
              <a:xfrm>
                <a:off x="2045866" y="2015446"/>
                <a:ext cx="1500355" cy="254546"/>
              </a:xfrm>
              <a:prstGeom prst="straightConnector1">
                <a:avLst/>
              </a:prstGeom>
              <a:noFill/>
              <a:ln w="38100"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1275" name="Straight Arrow Connector 13">
                <a:extLst>
                  <a:ext uri="{FF2B5EF4-FFF2-40B4-BE49-F238E27FC236}">
                    <a16:creationId xmlns:a16="http://schemas.microsoft.com/office/drawing/2014/main" id="{0B0110B4-BB62-4CCF-D849-0CA290B13BFC}"/>
                  </a:ext>
                </a:extLst>
              </p:cNvPr>
              <p:cNvCxnSpPr>
                <a:cxnSpLocks noChangeShapeType="1"/>
                <a:endCxn id="11272" idx="1"/>
              </p:cNvCxnSpPr>
              <p:nvPr/>
            </p:nvCxnSpPr>
            <p:spPr bwMode="auto">
              <a:xfrm>
                <a:off x="4544775" y="2306471"/>
                <a:ext cx="1434459" cy="1"/>
              </a:xfrm>
              <a:prstGeom prst="straightConnector1">
                <a:avLst/>
              </a:prstGeom>
              <a:noFill/>
              <a:ln w="38100" algn="ctr">
                <a:solidFill>
                  <a:schemeClr val="accent1"/>
                </a:solidFill>
                <a:round/>
                <a:headEnd/>
                <a:tailEnd type="arrow" w="med" len="med"/>
              </a:ln>
              <a:extLst>
                <a:ext uri="{909E8E84-426E-40DD-AFC4-6F175D3DCCD1}">
                  <a14:hiddenFill xmlns:a14="http://schemas.microsoft.com/office/drawing/2010/main">
                    <a:noFill/>
                  </a14:hiddenFill>
                </a:ext>
              </a:extLst>
            </p:spPr>
          </p:cxn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59720FBA-5CA3-C4B1-F34E-D9C92FE562E7}"/>
              </a:ext>
            </a:extLst>
          </p:cNvPr>
          <p:cNvSpPr>
            <a:spLocks noGrp="1"/>
          </p:cNvSpPr>
          <p:nvPr>
            <p:ph type="ctrTitle" idx="4294967295"/>
          </p:nvPr>
        </p:nvSpPr>
        <p:spPr>
          <a:xfrm>
            <a:off x="1752600" y="1066800"/>
            <a:ext cx="8686800" cy="3810000"/>
          </a:xfrm>
          <a:prstGeom prst="rect">
            <a:avLst/>
          </a:prstGeom>
          <a:solidFill>
            <a:srgbClr val="FFC000"/>
          </a:solidFill>
          <a:ln>
            <a:miter lim="800000"/>
            <a:headEnd/>
            <a:tailEnd/>
          </a:ln>
        </p:spPr>
        <p:txBody>
          <a:bodyPr/>
          <a:lstStyle/>
          <a:p>
            <a:pPr eaLnBrk="1" hangingPunct="1">
              <a:defRPr/>
            </a:pPr>
            <a:r>
              <a:rPr lang="en-US" sz="4000" spc="50" dirty="0">
                <a:ln w="0"/>
                <a:solidFill>
                  <a:schemeClr val="bg1"/>
                </a:solidFill>
                <a:effectLst>
                  <a:innerShdw blurRad="63500" dist="50800" dir="13500000">
                    <a:srgbClr val="000000">
                      <a:alpha val="50000"/>
                    </a:srgbClr>
                  </a:innerShdw>
                </a:effectLst>
              </a:rPr>
              <a:t>RAPID</a:t>
            </a:r>
            <a:br>
              <a:rPr lang="en-US" sz="3600" dirty="0">
                <a:solidFill>
                  <a:schemeClr val="bg1"/>
                </a:solidFill>
              </a:rPr>
            </a:br>
            <a:r>
              <a:rPr lang="en-US" sz="3200" dirty="0">
                <a:solidFill>
                  <a:schemeClr val="bg1"/>
                </a:solidFill>
              </a:rPr>
              <a:t>Randomized Trial of Accelerated Partial Breast Irradiation using 3-Dimensional Conformal Radiotherapy (3D-CRT)</a:t>
            </a:r>
          </a:p>
        </p:txBody>
      </p:sp>
      <p:pic>
        <p:nvPicPr>
          <p:cNvPr id="38915" name="Picture 8">
            <a:extLst>
              <a:ext uri="{FF2B5EF4-FFF2-40B4-BE49-F238E27FC236}">
                <a16:creationId xmlns:a16="http://schemas.microsoft.com/office/drawing/2014/main" id="{597AA0D0-7461-6017-34A5-8615250DD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52600"/>
            <a:ext cx="8534400" cy="268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6" name="TextBox 1">
            <a:extLst>
              <a:ext uri="{FF2B5EF4-FFF2-40B4-BE49-F238E27FC236}">
                <a16:creationId xmlns:a16="http://schemas.microsoft.com/office/drawing/2014/main" id="{E3F7C80F-F124-0090-0E7F-C49F2F507832}"/>
              </a:ext>
            </a:extLst>
          </p:cNvPr>
          <p:cNvSpPr txBox="1">
            <a:spLocks noChangeArrowheads="1"/>
          </p:cNvSpPr>
          <p:nvPr/>
        </p:nvSpPr>
        <p:spPr bwMode="auto">
          <a:xfrm>
            <a:off x="0" y="6400800"/>
            <a:ext cx="693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400" dirty="0">
                <a:latin typeface="+mj-lt"/>
              </a:rPr>
              <a:t>Whelan TJ et al. </a:t>
            </a:r>
            <a:r>
              <a:rPr lang="en-US" altLang="en-US" sz="1400" i="1" dirty="0">
                <a:latin typeface="+mj-lt"/>
              </a:rPr>
              <a:t>Lancet. </a:t>
            </a:r>
            <a:r>
              <a:rPr lang="en-US" altLang="en-US" sz="1400" dirty="0">
                <a:latin typeface="+mj-lt"/>
              </a:rPr>
              <a:t>2019; 394: 2165–72.</a:t>
            </a:r>
          </a:p>
        </p:txBody>
      </p:sp>
    </p:spTree>
    <p:extLst>
      <p:ext uri="{BB962C8B-B14F-4D97-AF65-F5344CB8AC3E}">
        <p14:creationId xmlns:p14="http://schemas.microsoft.com/office/powerpoint/2010/main" val="1473277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3">
            <a:extLst>
              <a:ext uri="{FF2B5EF4-FFF2-40B4-BE49-F238E27FC236}">
                <a16:creationId xmlns:a16="http://schemas.microsoft.com/office/drawing/2014/main" id="{AE1448F8-2B0E-443A-4D6F-D8CB59F6D83E}"/>
              </a:ext>
            </a:extLst>
          </p:cNvPr>
          <p:cNvSpPr txBox="1">
            <a:spLocks noChangeArrowheads="1"/>
          </p:cNvSpPr>
          <p:nvPr/>
        </p:nvSpPr>
        <p:spPr bwMode="auto">
          <a:xfrm>
            <a:off x="1816100" y="3951287"/>
            <a:ext cx="4197350" cy="1790700"/>
          </a:xfrm>
          <a:prstGeom prst="rect">
            <a:avLst/>
          </a:prstGeom>
          <a:noFill/>
          <a:ln w="25400">
            <a:solidFill>
              <a:schemeClr val="accent3"/>
            </a:solidFill>
            <a:miter lim="800000"/>
            <a:headEnd/>
            <a:tailEnd/>
          </a:ln>
        </p:spPr>
        <p:txBody>
          <a:bodyPr lIns="91436" tIns="45718" rIns="91436" bIns="45718"/>
          <a:lstStyle>
            <a:lvl1pPr defTabSz="684213" eaLnBrk="0" hangingPunct="0">
              <a:defRPr sz="2400">
                <a:solidFill>
                  <a:schemeClr val="tx1"/>
                </a:solidFill>
                <a:latin typeface="Arial" pitchFamily="34" charset="0"/>
                <a:cs typeface="Arial" pitchFamily="34" charset="0"/>
              </a:defRPr>
            </a:lvl1pPr>
            <a:lvl2pPr marL="742950" indent="-285750" defTabSz="684213" eaLnBrk="0" hangingPunct="0">
              <a:defRPr sz="2400">
                <a:solidFill>
                  <a:schemeClr val="tx1"/>
                </a:solidFill>
                <a:latin typeface="Arial" pitchFamily="34" charset="0"/>
                <a:cs typeface="Arial" pitchFamily="34" charset="0"/>
              </a:defRPr>
            </a:lvl2pPr>
            <a:lvl3pPr marL="1143000" indent="-228600" defTabSz="684213" eaLnBrk="0" hangingPunct="0">
              <a:defRPr sz="2400">
                <a:solidFill>
                  <a:schemeClr val="tx1"/>
                </a:solidFill>
                <a:latin typeface="Arial" pitchFamily="34" charset="0"/>
                <a:cs typeface="Arial" pitchFamily="34" charset="0"/>
              </a:defRPr>
            </a:lvl3pPr>
            <a:lvl4pPr marL="1600200" indent="-228600" defTabSz="684213" eaLnBrk="0" hangingPunct="0">
              <a:defRPr sz="2400">
                <a:solidFill>
                  <a:schemeClr val="tx1"/>
                </a:solidFill>
                <a:latin typeface="Arial" pitchFamily="34" charset="0"/>
                <a:cs typeface="Arial" pitchFamily="34" charset="0"/>
              </a:defRPr>
            </a:lvl4pPr>
            <a:lvl5pPr marL="2057400" indent="-228600" defTabSz="684213" eaLnBrk="0" hangingPunct="0">
              <a:defRPr sz="2400">
                <a:solidFill>
                  <a:schemeClr val="tx1"/>
                </a:solidFill>
                <a:latin typeface="Arial" pitchFamily="34" charset="0"/>
                <a:cs typeface="Arial" pitchFamily="34" charset="0"/>
              </a:defRPr>
            </a:lvl5pPr>
            <a:lvl6pPr marL="2514600" indent="-228600" defTabSz="684213"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684213"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684213"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684213" eaLnBrk="0" fontAlgn="base" hangingPunct="0">
              <a:spcBef>
                <a:spcPct val="0"/>
              </a:spcBef>
              <a:spcAft>
                <a:spcPct val="0"/>
              </a:spcAft>
              <a:defRPr sz="2400">
                <a:solidFill>
                  <a:schemeClr val="tx1"/>
                </a:solidFill>
                <a:latin typeface="Arial" pitchFamily="34" charset="0"/>
                <a:cs typeface="Arial" pitchFamily="34" charset="0"/>
              </a:defRPr>
            </a:lvl9pPr>
          </a:lstStyle>
          <a:p>
            <a:pPr algn="ctr">
              <a:spcAft>
                <a:spcPts val="600"/>
              </a:spcAft>
              <a:defRPr/>
            </a:pPr>
            <a:endParaRPr lang="en-US" altLang="en-US" sz="1600" b="1" dirty="0"/>
          </a:p>
          <a:p>
            <a:pPr algn="ctr">
              <a:spcAft>
                <a:spcPts val="600"/>
              </a:spcAft>
              <a:defRPr/>
            </a:pPr>
            <a:r>
              <a:rPr lang="en-US" altLang="en-US" sz="1600" b="1" dirty="0"/>
              <a:t>Whole Breast Irradiation </a:t>
            </a:r>
          </a:p>
          <a:p>
            <a:pPr algn="ctr">
              <a:spcAft>
                <a:spcPts val="600"/>
              </a:spcAft>
              <a:defRPr/>
            </a:pPr>
            <a:r>
              <a:rPr lang="en-US" altLang="en-US" sz="1600" dirty="0"/>
              <a:t>50 </a:t>
            </a:r>
            <a:r>
              <a:rPr lang="en-US" altLang="en-US" sz="1600" dirty="0" err="1"/>
              <a:t>Gy</a:t>
            </a:r>
            <a:r>
              <a:rPr lang="en-US" altLang="en-US" sz="1600" dirty="0"/>
              <a:t> (2.0 </a:t>
            </a:r>
            <a:r>
              <a:rPr lang="en-US" altLang="en-US" sz="1600" dirty="0" err="1"/>
              <a:t>Gy</a:t>
            </a:r>
            <a:r>
              <a:rPr lang="en-US" altLang="en-US" sz="1600" dirty="0"/>
              <a:t>/fraction) or</a:t>
            </a:r>
          </a:p>
          <a:p>
            <a:pPr algn="ctr">
              <a:defRPr/>
            </a:pPr>
            <a:r>
              <a:rPr lang="en-US" altLang="en-US" sz="1600" dirty="0"/>
              <a:t>42.5 </a:t>
            </a:r>
            <a:r>
              <a:rPr lang="en-US" altLang="en-US" sz="1600" dirty="0" err="1"/>
              <a:t>Gy</a:t>
            </a:r>
            <a:r>
              <a:rPr lang="en-US" altLang="en-US" sz="1600" dirty="0"/>
              <a:t> 16/fraction)  followed by optional boost 10 </a:t>
            </a:r>
            <a:r>
              <a:rPr lang="en-US" altLang="en-US" sz="1600" dirty="0" err="1"/>
              <a:t>Gy</a:t>
            </a:r>
            <a:r>
              <a:rPr lang="en-US" altLang="en-US" sz="1600" dirty="0"/>
              <a:t>/4-5fx</a:t>
            </a:r>
            <a:endParaRPr lang="en-US" altLang="en-US" sz="1400" dirty="0"/>
          </a:p>
        </p:txBody>
      </p:sp>
      <p:sp>
        <p:nvSpPr>
          <p:cNvPr id="58371" name="Text Box 4">
            <a:extLst>
              <a:ext uri="{FF2B5EF4-FFF2-40B4-BE49-F238E27FC236}">
                <a16:creationId xmlns:a16="http://schemas.microsoft.com/office/drawing/2014/main" id="{3DF91D38-4BE0-9128-670F-9B4E3C34956C}"/>
              </a:ext>
            </a:extLst>
          </p:cNvPr>
          <p:cNvSpPr txBox="1">
            <a:spLocks noChangeArrowheads="1"/>
          </p:cNvSpPr>
          <p:nvPr/>
        </p:nvSpPr>
        <p:spPr bwMode="auto">
          <a:xfrm>
            <a:off x="6242050" y="3938587"/>
            <a:ext cx="4202113" cy="1803400"/>
          </a:xfrm>
          <a:prstGeom prst="rect">
            <a:avLst/>
          </a:prstGeom>
          <a:noFill/>
          <a:ln w="25400">
            <a:solidFill>
              <a:schemeClr val="accent3"/>
            </a:solidFill>
            <a:miter lim="800000"/>
            <a:headEnd/>
            <a:tailEnd/>
          </a:ln>
        </p:spPr>
        <p:txBody>
          <a:bodyPr lIns="91436" tIns="45718" rIns="91436" bIns="45718"/>
          <a:lstStyle>
            <a:lvl1pPr defTabSz="684213" eaLnBrk="0" hangingPunct="0">
              <a:defRPr sz="2400">
                <a:solidFill>
                  <a:schemeClr val="tx1"/>
                </a:solidFill>
                <a:latin typeface="Arial" pitchFamily="34" charset="0"/>
                <a:cs typeface="Arial" pitchFamily="34" charset="0"/>
              </a:defRPr>
            </a:lvl1pPr>
            <a:lvl2pPr marL="742950" indent="-285750" defTabSz="684213" eaLnBrk="0" hangingPunct="0">
              <a:defRPr sz="2400">
                <a:solidFill>
                  <a:schemeClr val="tx1"/>
                </a:solidFill>
                <a:latin typeface="Arial" pitchFamily="34" charset="0"/>
                <a:cs typeface="Arial" pitchFamily="34" charset="0"/>
              </a:defRPr>
            </a:lvl2pPr>
            <a:lvl3pPr marL="1143000" indent="-228600" defTabSz="684213" eaLnBrk="0" hangingPunct="0">
              <a:defRPr sz="2400">
                <a:solidFill>
                  <a:schemeClr val="tx1"/>
                </a:solidFill>
                <a:latin typeface="Arial" pitchFamily="34" charset="0"/>
                <a:cs typeface="Arial" pitchFamily="34" charset="0"/>
              </a:defRPr>
            </a:lvl3pPr>
            <a:lvl4pPr marL="1600200" indent="-228600" defTabSz="684213" eaLnBrk="0" hangingPunct="0">
              <a:defRPr sz="2400">
                <a:solidFill>
                  <a:schemeClr val="tx1"/>
                </a:solidFill>
                <a:latin typeface="Arial" pitchFamily="34" charset="0"/>
                <a:cs typeface="Arial" pitchFamily="34" charset="0"/>
              </a:defRPr>
            </a:lvl4pPr>
            <a:lvl5pPr marL="2057400" indent="-228600" defTabSz="684213" eaLnBrk="0" hangingPunct="0">
              <a:defRPr sz="2400">
                <a:solidFill>
                  <a:schemeClr val="tx1"/>
                </a:solidFill>
                <a:latin typeface="Arial" pitchFamily="34" charset="0"/>
                <a:cs typeface="Arial" pitchFamily="34" charset="0"/>
              </a:defRPr>
            </a:lvl5pPr>
            <a:lvl6pPr marL="2514600" indent="-228600" defTabSz="684213"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684213"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684213"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684213" eaLnBrk="0" fontAlgn="base" hangingPunct="0">
              <a:spcBef>
                <a:spcPct val="0"/>
              </a:spcBef>
              <a:spcAft>
                <a:spcPct val="0"/>
              </a:spcAft>
              <a:defRPr sz="2400">
                <a:solidFill>
                  <a:schemeClr val="tx1"/>
                </a:solidFill>
                <a:latin typeface="Arial" pitchFamily="34" charset="0"/>
                <a:cs typeface="Arial" pitchFamily="34" charset="0"/>
              </a:defRPr>
            </a:lvl9pPr>
          </a:lstStyle>
          <a:p>
            <a:pPr algn="ctr">
              <a:spcAft>
                <a:spcPts val="600"/>
              </a:spcAft>
              <a:defRPr/>
            </a:pPr>
            <a:endParaRPr lang="en-US" altLang="en-US" sz="1600" b="1" dirty="0"/>
          </a:p>
          <a:p>
            <a:pPr algn="ctr">
              <a:spcAft>
                <a:spcPts val="600"/>
              </a:spcAft>
              <a:defRPr/>
            </a:pPr>
            <a:r>
              <a:rPr lang="en-US" altLang="en-US" sz="1600" b="1" dirty="0"/>
              <a:t>Partial Breast Irradiation </a:t>
            </a:r>
          </a:p>
          <a:p>
            <a:pPr algn="ctr">
              <a:spcAft>
                <a:spcPts val="600"/>
              </a:spcAft>
              <a:defRPr/>
            </a:pPr>
            <a:r>
              <a:rPr lang="en-US" altLang="en-US" sz="500" b="1" dirty="0"/>
              <a:t>            </a:t>
            </a:r>
          </a:p>
          <a:p>
            <a:pPr algn="ctr">
              <a:defRPr/>
            </a:pPr>
            <a:r>
              <a:rPr lang="en-US" altLang="en-US" sz="1400" dirty="0"/>
              <a:t>38.5 </a:t>
            </a:r>
            <a:r>
              <a:rPr lang="en-US" altLang="en-US" sz="1400" dirty="0" err="1"/>
              <a:t>Gy</a:t>
            </a:r>
            <a:r>
              <a:rPr lang="en-US" altLang="en-US" sz="1400" dirty="0"/>
              <a:t> in 3.85 </a:t>
            </a:r>
            <a:r>
              <a:rPr lang="en-US" altLang="en-US" sz="1400" dirty="0" err="1"/>
              <a:t>Gy</a:t>
            </a:r>
            <a:r>
              <a:rPr lang="en-US" altLang="en-US" sz="1400" dirty="0"/>
              <a:t> fractions</a:t>
            </a:r>
          </a:p>
          <a:p>
            <a:pPr algn="ctr">
              <a:defRPr/>
            </a:pPr>
            <a:r>
              <a:rPr lang="en-US" altLang="en-US" sz="1400" dirty="0"/>
              <a:t>3D Conformal External Beam or IMRT </a:t>
            </a:r>
          </a:p>
        </p:txBody>
      </p:sp>
      <p:sp>
        <p:nvSpPr>
          <p:cNvPr id="11" name="Text Box 5">
            <a:extLst>
              <a:ext uri="{FF2B5EF4-FFF2-40B4-BE49-F238E27FC236}">
                <a16:creationId xmlns:a16="http://schemas.microsoft.com/office/drawing/2014/main" id="{39795567-5D9D-BE3F-4264-8856A52DFEB7}"/>
              </a:ext>
            </a:extLst>
          </p:cNvPr>
          <p:cNvSpPr txBox="1">
            <a:spLocks noChangeArrowheads="1"/>
          </p:cNvSpPr>
          <p:nvPr/>
        </p:nvSpPr>
        <p:spPr bwMode="auto">
          <a:xfrm>
            <a:off x="3914775" y="1579562"/>
            <a:ext cx="4391025" cy="1292225"/>
          </a:xfrm>
          <a:prstGeom prst="rect">
            <a:avLst/>
          </a:prstGeom>
          <a:noFill/>
          <a:ln w="25400">
            <a:solidFill>
              <a:schemeClr val="accent3"/>
            </a:solidFill>
            <a:miter lim="800000"/>
            <a:headEnd/>
            <a:tailEnd/>
          </a:ln>
          <a:effectLst/>
        </p:spPr>
        <p:txBody>
          <a:bodyPr lIns="91436" tIns="45718" rIns="91436" bIns="45718">
            <a:spAutoFit/>
          </a:bodyPr>
          <a:lstStyle/>
          <a:p>
            <a:pPr algn="ctr" defTabSz="685783" fontAlgn="auto">
              <a:spcBef>
                <a:spcPts val="0"/>
              </a:spcBef>
              <a:spcAft>
                <a:spcPts val="0"/>
              </a:spcAft>
              <a:buClr>
                <a:srgbClr val="ED7D31"/>
              </a:buClr>
              <a:defRPr/>
            </a:pPr>
            <a:r>
              <a:rPr lang="en-US" altLang="en-US" sz="1400" b="1" u="sng" dirty="0">
                <a:latin typeface="Arial" charset="0"/>
              </a:rPr>
              <a:t>STRATIFICATION</a:t>
            </a:r>
            <a:endParaRPr lang="en-US" altLang="en-US" sz="1400" b="1" dirty="0">
              <a:latin typeface="Arial" charset="0"/>
            </a:endParaRPr>
          </a:p>
          <a:p>
            <a:pPr marL="457200" indent="-285750">
              <a:spcBef>
                <a:spcPts val="0"/>
              </a:spcBef>
              <a:buClr>
                <a:srgbClr val="FF0000"/>
              </a:buClr>
              <a:buSzPct val="120000"/>
              <a:buFont typeface="Wingdings" pitchFamily="2" charset="2"/>
              <a:buChar char="§"/>
              <a:defRPr/>
            </a:pPr>
            <a:r>
              <a:rPr lang="en-US" sz="1600" b="1" dirty="0">
                <a:latin typeface="Arial" charset="0"/>
              </a:rPr>
              <a:t>Age</a:t>
            </a:r>
            <a:r>
              <a:rPr lang="en-US" sz="1600" dirty="0">
                <a:latin typeface="Arial" charset="0"/>
              </a:rPr>
              <a:t> (&lt;50, ≥50)</a:t>
            </a:r>
          </a:p>
          <a:p>
            <a:pPr marL="457200" indent="-285750">
              <a:spcBef>
                <a:spcPts val="0"/>
              </a:spcBef>
              <a:buClr>
                <a:srgbClr val="FF0000"/>
              </a:buClr>
              <a:buSzPct val="120000"/>
              <a:buFont typeface="Wingdings" pitchFamily="2" charset="2"/>
              <a:buChar char="§"/>
              <a:defRPr/>
            </a:pPr>
            <a:r>
              <a:rPr lang="en-US" sz="1600" b="1" dirty="0">
                <a:latin typeface="Arial" charset="0"/>
              </a:rPr>
              <a:t>Histology </a:t>
            </a:r>
            <a:r>
              <a:rPr lang="en-US" sz="1600" dirty="0">
                <a:latin typeface="Arial" charset="0"/>
              </a:rPr>
              <a:t>(DCIS only, Invasive disease)</a:t>
            </a:r>
          </a:p>
          <a:p>
            <a:pPr marL="457200" indent="-285750">
              <a:spcBef>
                <a:spcPts val="0"/>
              </a:spcBef>
              <a:buClr>
                <a:srgbClr val="FF0000"/>
              </a:buClr>
              <a:buSzPct val="120000"/>
              <a:buFont typeface="Wingdings" pitchFamily="2" charset="2"/>
              <a:buChar char="§"/>
              <a:defRPr/>
            </a:pPr>
            <a:r>
              <a:rPr lang="en-US" sz="1600" b="1" dirty="0">
                <a:latin typeface="Arial" charset="0"/>
              </a:rPr>
              <a:t>Tumor Size </a:t>
            </a:r>
            <a:r>
              <a:rPr lang="en-US" sz="1600" dirty="0">
                <a:latin typeface="Arial" charset="0"/>
              </a:rPr>
              <a:t>(&lt;1.5, ≥1.5 cm)</a:t>
            </a:r>
          </a:p>
          <a:p>
            <a:pPr marL="457200" indent="-285750">
              <a:spcBef>
                <a:spcPts val="0"/>
              </a:spcBef>
              <a:buClr>
                <a:srgbClr val="FF0000"/>
              </a:buClr>
              <a:buSzPct val="120000"/>
              <a:buFont typeface="Wingdings" pitchFamily="2" charset="2"/>
              <a:buChar char="§"/>
              <a:defRPr/>
            </a:pPr>
            <a:r>
              <a:rPr lang="en-US" sz="1600" b="1" dirty="0">
                <a:latin typeface="Arial" charset="0"/>
              </a:rPr>
              <a:t>ER </a:t>
            </a:r>
            <a:r>
              <a:rPr lang="en-CA" sz="1600" b="1" dirty="0">
                <a:latin typeface="Arial" charset="0"/>
              </a:rPr>
              <a:t>S</a:t>
            </a:r>
            <a:r>
              <a:rPr lang="en-US" sz="1600" b="1" dirty="0" err="1">
                <a:latin typeface="Arial" charset="0"/>
              </a:rPr>
              <a:t>tatus</a:t>
            </a:r>
            <a:r>
              <a:rPr lang="en-US" sz="1600" b="1" dirty="0">
                <a:latin typeface="Arial" charset="0"/>
              </a:rPr>
              <a:t> </a:t>
            </a:r>
            <a:r>
              <a:rPr lang="en-US" sz="1600" dirty="0">
                <a:latin typeface="Arial" charset="0"/>
              </a:rPr>
              <a:t>(</a:t>
            </a:r>
            <a:r>
              <a:rPr lang="en-US" sz="1600" dirty="0" err="1">
                <a:latin typeface="Arial" charset="0"/>
              </a:rPr>
              <a:t>Pos</a:t>
            </a:r>
            <a:r>
              <a:rPr lang="en-US" sz="1600" dirty="0">
                <a:latin typeface="Arial" charset="0"/>
              </a:rPr>
              <a:t>, </a:t>
            </a:r>
            <a:r>
              <a:rPr lang="en-US" sz="1600" dirty="0" err="1">
                <a:latin typeface="Arial" charset="0"/>
              </a:rPr>
              <a:t>Neg</a:t>
            </a:r>
            <a:r>
              <a:rPr lang="en-US" sz="1600" dirty="0">
                <a:latin typeface="Arial" charset="0"/>
              </a:rPr>
              <a:t>)</a:t>
            </a:r>
          </a:p>
        </p:txBody>
      </p:sp>
      <p:sp>
        <p:nvSpPr>
          <p:cNvPr id="58373" name="Text Box 6">
            <a:extLst>
              <a:ext uri="{FF2B5EF4-FFF2-40B4-BE49-F238E27FC236}">
                <a16:creationId xmlns:a16="http://schemas.microsoft.com/office/drawing/2014/main" id="{20A13C3B-A73C-355D-6521-43B5E3EA2647}"/>
              </a:ext>
            </a:extLst>
          </p:cNvPr>
          <p:cNvSpPr txBox="1">
            <a:spLocks noChangeArrowheads="1"/>
          </p:cNvSpPr>
          <p:nvPr/>
        </p:nvSpPr>
        <p:spPr bwMode="auto">
          <a:xfrm>
            <a:off x="4572000" y="3173412"/>
            <a:ext cx="2971800" cy="307975"/>
          </a:xfrm>
          <a:prstGeom prst="rect">
            <a:avLst/>
          </a:prstGeom>
          <a:noFill/>
          <a:ln w="25400">
            <a:solidFill>
              <a:schemeClr val="accent3"/>
            </a:solidFill>
            <a:miter lim="800000"/>
            <a:headEnd/>
            <a:tailEnd/>
          </a:ln>
        </p:spPr>
        <p:txBody>
          <a:bodyPr lIns="91436" tIns="45718" rIns="91436" bIns="45718">
            <a:spAutoFit/>
          </a:bodyPr>
          <a:lstStyle>
            <a:lvl1pPr defTabSz="684213" eaLnBrk="0" hangingPunct="0">
              <a:defRPr sz="2400">
                <a:solidFill>
                  <a:schemeClr val="tx1"/>
                </a:solidFill>
                <a:latin typeface="Arial" pitchFamily="34" charset="0"/>
                <a:cs typeface="Arial" pitchFamily="34" charset="0"/>
              </a:defRPr>
            </a:lvl1pPr>
            <a:lvl2pPr marL="742950" indent="-285750" defTabSz="684213" eaLnBrk="0" hangingPunct="0">
              <a:defRPr sz="2400">
                <a:solidFill>
                  <a:schemeClr val="tx1"/>
                </a:solidFill>
                <a:latin typeface="Arial" pitchFamily="34" charset="0"/>
                <a:cs typeface="Arial" pitchFamily="34" charset="0"/>
              </a:defRPr>
            </a:lvl2pPr>
            <a:lvl3pPr marL="1143000" indent="-228600" defTabSz="684213" eaLnBrk="0" hangingPunct="0">
              <a:defRPr sz="2400">
                <a:solidFill>
                  <a:schemeClr val="tx1"/>
                </a:solidFill>
                <a:latin typeface="Arial" pitchFamily="34" charset="0"/>
                <a:cs typeface="Arial" pitchFamily="34" charset="0"/>
              </a:defRPr>
            </a:lvl3pPr>
            <a:lvl4pPr marL="1600200" indent="-228600" defTabSz="684213" eaLnBrk="0" hangingPunct="0">
              <a:defRPr sz="2400">
                <a:solidFill>
                  <a:schemeClr val="tx1"/>
                </a:solidFill>
                <a:latin typeface="Arial" pitchFamily="34" charset="0"/>
                <a:cs typeface="Arial" pitchFamily="34" charset="0"/>
              </a:defRPr>
            </a:lvl4pPr>
            <a:lvl5pPr marL="2057400" indent="-228600" defTabSz="684213" eaLnBrk="0" hangingPunct="0">
              <a:defRPr sz="2400">
                <a:solidFill>
                  <a:schemeClr val="tx1"/>
                </a:solidFill>
                <a:latin typeface="Arial" pitchFamily="34" charset="0"/>
                <a:cs typeface="Arial" pitchFamily="34" charset="0"/>
              </a:defRPr>
            </a:lvl5pPr>
            <a:lvl6pPr marL="2514600" indent="-228600" defTabSz="684213"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684213"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684213"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684213"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defRPr/>
            </a:pPr>
            <a:r>
              <a:rPr lang="en-US" altLang="en-US" sz="1400" b="1" dirty="0"/>
              <a:t>RANDOMIZED</a:t>
            </a:r>
          </a:p>
        </p:txBody>
      </p:sp>
      <p:sp>
        <p:nvSpPr>
          <p:cNvPr id="58374" name="Line 7">
            <a:extLst>
              <a:ext uri="{FF2B5EF4-FFF2-40B4-BE49-F238E27FC236}">
                <a16:creationId xmlns:a16="http://schemas.microsoft.com/office/drawing/2014/main" id="{EC4C7086-B5BD-3CCB-7405-03CD5583E58E}"/>
              </a:ext>
            </a:extLst>
          </p:cNvPr>
          <p:cNvSpPr>
            <a:spLocks noChangeShapeType="1"/>
          </p:cNvSpPr>
          <p:nvPr/>
        </p:nvSpPr>
        <p:spPr bwMode="auto">
          <a:xfrm>
            <a:off x="6081713" y="2871787"/>
            <a:ext cx="0" cy="301625"/>
          </a:xfrm>
          <a:prstGeom prst="line">
            <a:avLst/>
          </a:prstGeom>
          <a:noFill/>
          <a:ln w="25400">
            <a:solidFill>
              <a:schemeClr val="accent3"/>
            </a:solidFill>
            <a:round/>
            <a:headEnd/>
            <a:tailEnd/>
          </a:ln>
          <a:effectLst/>
        </p:spPr>
        <p:txBody>
          <a:bodyPr lIns="91436" tIns="45718" rIns="91436" bIns="45718"/>
          <a:lstStyle/>
          <a:p>
            <a:pPr>
              <a:defRPr/>
            </a:pPr>
            <a:endParaRPr lang="en-US"/>
          </a:p>
        </p:txBody>
      </p:sp>
      <p:sp>
        <p:nvSpPr>
          <p:cNvPr id="58375" name="Line 8">
            <a:extLst>
              <a:ext uri="{FF2B5EF4-FFF2-40B4-BE49-F238E27FC236}">
                <a16:creationId xmlns:a16="http://schemas.microsoft.com/office/drawing/2014/main" id="{2E91C810-2376-1B9D-D3A3-6E6CE2FC5FD7}"/>
              </a:ext>
            </a:extLst>
          </p:cNvPr>
          <p:cNvSpPr>
            <a:spLocks noChangeShapeType="1"/>
          </p:cNvSpPr>
          <p:nvPr/>
        </p:nvSpPr>
        <p:spPr bwMode="auto">
          <a:xfrm>
            <a:off x="6081713" y="3481387"/>
            <a:ext cx="0" cy="266700"/>
          </a:xfrm>
          <a:prstGeom prst="line">
            <a:avLst/>
          </a:prstGeom>
          <a:noFill/>
          <a:ln w="25400">
            <a:solidFill>
              <a:schemeClr val="accent3"/>
            </a:solidFill>
            <a:round/>
            <a:headEnd/>
            <a:tailEnd/>
          </a:ln>
          <a:effectLst/>
        </p:spPr>
        <p:txBody>
          <a:bodyPr lIns="91436" tIns="45718" rIns="91436" bIns="45718"/>
          <a:lstStyle/>
          <a:p>
            <a:pPr>
              <a:defRPr/>
            </a:pPr>
            <a:endParaRPr lang="en-US"/>
          </a:p>
        </p:txBody>
      </p:sp>
      <p:sp>
        <p:nvSpPr>
          <p:cNvPr id="58376" name="Line 9">
            <a:extLst>
              <a:ext uri="{FF2B5EF4-FFF2-40B4-BE49-F238E27FC236}">
                <a16:creationId xmlns:a16="http://schemas.microsoft.com/office/drawing/2014/main" id="{8CD5654F-3AA4-72EE-B174-0CB4390E11B1}"/>
              </a:ext>
            </a:extLst>
          </p:cNvPr>
          <p:cNvSpPr>
            <a:spLocks noChangeShapeType="1"/>
          </p:cNvSpPr>
          <p:nvPr/>
        </p:nvSpPr>
        <p:spPr bwMode="auto">
          <a:xfrm>
            <a:off x="3754438" y="3748087"/>
            <a:ext cx="4724400" cy="0"/>
          </a:xfrm>
          <a:prstGeom prst="line">
            <a:avLst/>
          </a:prstGeom>
          <a:noFill/>
          <a:ln w="25400">
            <a:solidFill>
              <a:schemeClr val="accent3"/>
            </a:solidFill>
            <a:round/>
            <a:headEnd/>
            <a:tailEnd/>
          </a:ln>
          <a:effectLst/>
        </p:spPr>
        <p:txBody>
          <a:bodyPr lIns="91436" tIns="45718" rIns="91436" bIns="45718"/>
          <a:lstStyle/>
          <a:p>
            <a:pPr>
              <a:defRPr/>
            </a:pPr>
            <a:endParaRPr lang="en-US"/>
          </a:p>
        </p:txBody>
      </p:sp>
      <p:sp>
        <p:nvSpPr>
          <p:cNvPr id="58377" name="Line 10">
            <a:extLst>
              <a:ext uri="{FF2B5EF4-FFF2-40B4-BE49-F238E27FC236}">
                <a16:creationId xmlns:a16="http://schemas.microsoft.com/office/drawing/2014/main" id="{1AE02B24-50C8-54E8-0BF6-9B645CD091A0}"/>
              </a:ext>
            </a:extLst>
          </p:cNvPr>
          <p:cNvSpPr>
            <a:spLocks noChangeShapeType="1"/>
          </p:cNvSpPr>
          <p:nvPr/>
        </p:nvSpPr>
        <p:spPr bwMode="auto">
          <a:xfrm flipH="1">
            <a:off x="3763963" y="3748087"/>
            <a:ext cx="0" cy="176213"/>
          </a:xfrm>
          <a:prstGeom prst="line">
            <a:avLst/>
          </a:prstGeom>
          <a:noFill/>
          <a:ln w="25400">
            <a:solidFill>
              <a:schemeClr val="accent3"/>
            </a:solidFill>
            <a:round/>
            <a:headEnd/>
            <a:tailEnd/>
          </a:ln>
          <a:effectLst/>
        </p:spPr>
        <p:txBody>
          <a:bodyPr lIns="91436" tIns="45718" rIns="91436" bIns="45718"/>
          <a:lstStyle/>
          <a:p>
            <a:pPr>
              <a:defRPr/>
            </a:pPr>
            <a:endParaRPr lang="en-US"/>
          </a:p>
        </p:txBody>
      </p:sp>
      <p:sp>
        <p:nvSpPr>
          <p:cNvPr id="58378" name="Line 11">
            <a:extLst>
              <a:ext uri="{FF2B5EF4-FFF2-40B4-BE49-F238E27FC236}">
                <a16:creationId xmlns:a16="http://schemas.microsoft.com/office/drawing/2014/main" id="{E3CEAC89-87F3-5FE2-1144-99B9CC2183B0}"/>
              </a:ext>
            </a:extLst>
          </p:cNvPr>
          <p:cNvSpPr>
            <a:spLocks noChangeShapeType="1"/>
          </p:cNvSpPr>
          <p:nvPr/>
        </p:nvSpPr>
        <p:spPr bwMode="auto">
          <a:xfrm flipH="1">
            <a:off x="8474075" y="3748087"/>
            <a:ext cx="0" cy="176213"/>
          </a:xfrm>
          <a:prstGeom prst="line">
            <a:avLst/>
          </a:prstGeom>
          <a:noFill/>
          <a:ln w="25400">
            <a:solidFill>
              <a:schemeClr val="accent3"/>
            </a:solidFill>
            <a:round/>
            <a:headEnd/>
            <a:tailEnd/>
          </a:ln>
          <a:effectLst/>
        </p:spPr>
        <p:txBody>
          <a:bodyPr lIns="91436" tIns="45718" rIns="91436" bIns="45718"/>
          <a:lstStyle/>
          <a:p>
            <a:pPr>
              <a:defRPr/>
            </a:pPr>
            <a:endParaRPr lang="en-US"/>
          </a:p>
        </p:txBody>
      </p:sp>
      <p:sp>
        <p:nvSpPr>
          <p:cNvPr id="39947" name="TextBox 17">
            <a:extLst>
              <a:ext uri="{FF2B5EF4-FFF2-40B4-BE49-F238E27FC236}">
                <a16:creationId xmlns:a16="http://schemas.microsoft.com/office/drawing/2014/main" id="{CF393B15-1B88-FAED-DE19-5EB3A2992BC4}"/>
              </a:ext>
            </a:extLst>
          </p:cNvPr>
          <p:cNvSpPr txBox="1">
            <a:spLocks noChangeArrowheads="1"/>
          </p:cNvSpPr>
          <p:nvPr/>
        </p:nvSpPr>
        <p:spPr bwMode="auto">
          <a:xfrm>
            <a:off x="3848100" y="463550"/>
            <a:ext cx="4419600" cy="1262062"/>
          </a:xfrm>
          <a:prstGeom prst="rect">
            <a:avLst/>
          </a:prstGeom>
          <a:noFill/>
          <a:ln>
            <a:noFill/>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defRPr/>
            </a:pPr>
            <a:r>
              <a:rPr lang="en-US" altLang="en-US" sz="3200" dirty="0">
                <a:solidFill>
                  <a:schemeClr val="accent3"/>
                </a:solidFill>
                <a:cs typeface="Arial" pitchFamily="34" charset="0"/>
              </a:rPr>
              <a:t>RAPID Trial</a:t>
            </a:r>
          </a:p>
          <a:p>
            <a:pPr algn="ctr">
              <a:defRPr/>
            </a:pPr>
            <a:r>
              <a:rPr lang="en-US" altLang="en-US" sz="2000" dirty="0"/>
              <a:t>2,135 patients </a:t>
            </a:r>
          </a:p>
          <a:p>
            <a:pPr>
              <a:defRPr/>
            </a:pPr>
            <a:endParaRPr lang="en-US" altLang="en-US" dirty="0">
              <a:cs typeface="Arial" pitchFamily="34" charset="0"/>
            </a:endParaRPr>
          </a:p>
        </p:txBody>
      </p:sp>
      <p:sp>
        <p:nvSpPr>
          <p:cNvPr id="40972" name="TextBox 19">
            <a:extLst>
              <a:ext uri="{FF2B5EF4-FFF2-40B4-BE49-F238E27FC236}">
                <a16:creationId xmlns:a16="http://schemas.microsoft.com/office/drawing/2014/main" id="{E56ADD32-C853-F860-089F-A1896A82D6D7}"/>
              </a:ext>
            </a:extLst>
          </p:cNvPr>
          <p:cNvSpPr txBox="1">
            <a:spLocks noChangeArrowheads="1"/>
          </p:cNvSpPr>
          <p:nvPr/>
        </p:nvSpPr>
        <p:spPr bwMode="auto">
          <a:xfrm>
            <a:off x="2057400" y="6119812"/>
            <a:ext cx="952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i="1">
                <a:cs typeface="Arial" panose="020B0604020202020204" pitchFamily="34" charset="0"/>
              </a:rPr>
              <a:t>Inclusion Criteria</a:t>
            </a:r>
            <a:r>
              <a:rPr lang="en-US" altLang="en-US" sz="1800">
                <a:cs typeface="Arial" panose="020B0604020202020204" pitchFamily="34" charset="0"/>
              </a:rPr>
              <a:t>: IDC or DCIS, ≤ 3 cm in size, Microscopically clear margins, Node neg</a:t>
            </a:r>
          </a:p>
          <a:p>
            <a:r>
              <a:rPr lang="en-US" altLang="en-US" sz="1800" i="1">
                <a:cs typeface="Arial" panose="020B0604020202020204" pitchFamily="34" charset="0"/>
              </a:rPr>
              <a:t>Exclusion Criteria</a:t>
            </a:r>
            <a:r>
              <a:rPr lang="en-US" altLang="en-US" sz="1800">
                <a:cs typeface="Arial" panose="020B0604020202020204" pitchFamily="34" charset="0"/>
              </a:rPr>
              <a:t>: &lt; 40 years of age, Lobular histology only, Multi-centric disease</a:t>
            </a:r>
          </a:p>
        </p:txBody>
      </p:sp>
      <p:pic>
        <p:nvPicPr>
          <p:cNvPr id="40973" name="Picture 6">
            <a:extLst>
              <a:ext uri="{FF2B5EF4-FFF2-40B4-BE49-F238E27FC236}">
                <a16:creationId xmlns:a16="http://schemas.microsoft.com/office/drawing/2014/main" id="{6B03D6EA-4CBD-A5FB-8C93-A37E8F03C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867400"/>
            <a:ext cx="811213"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7641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EE4256E-3339-4129-96F2-FE56C6233026}"/>
              </a:ext>
            </a:extLst>
          </p:cNvPr>
          <p:cNvPicPr>
            <a:picLocks noChangeAspect="1"/>
          </p:cNvPicPr>
          <p:nvPr/>
        </p:nvPicPr>
        <p:blipFill>
          <a:blip r:embed="rId3"/>
          <a:stretch>
            <a:fillRect/>
          </a:stretch>
        </p:blipFill>
        <p:spPr>
          <a:xfrm>
            <a:off x="6651697" y="917540"/>
            <a:ext cx="5154355" cy="2736920"/>
          </a:xfrm>
          <a:prstGeom prst="rect">
            <a:avLst/>
          </a:prstGeom>
        </p:spPr>
      </p:pic>
      <p:sp>
        <p:nvSpPr>
          <p:cNvPr id="41987" name="Rectangle 74">
            <a:extLst>
              <a:ext uri="{FF2B5EF4-FFF2-40B4-BE49-F238E27FC236}">
                <a16:creationId xmlns:a16="http://schemas.microsoft.com/office/drawing/2014/main" id="{36F06F77-A721-703C-A74E-1B1EFD3C40E8}"/>
              </a:ext>
            </a:extLst>
          </p:cNvPr>
          <p:cNvSpPr>
            <a:spLocks noChangeArrowheads="1"/>
          </p:cNvSpPr>
          <p:nvPr/>
        </p:nvSpPr>
        <p:spPr bwMode="auto">
          <a:xfrm>
            <a:off x="1676400" y="-317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defTabSz="457200">
              <a:defRPr sz="2400">
                <a:solidFill>
                  <a:schemeClr val="tx1"/>
                </a:solidFill>
                <a:latin typeface="Arial" panose="020B0604020202020204" pitchFamily="34" charset="0"/>
              </a:defRPr>
            </a:lvl1pPr>
            <a:lvl2pPr marL="742950" indent="-285750" defTabSz="457200">
              <a:defRPr sz="2400">
                <a:solidFill>
                  <a:schemeClr val="tx1"/>
                </a:solidFill>
                <a:latin typeface="Arial" panose="020B0604020202020204" pitchFamily="34" charset="0"/>
              </a:defRPr>
            </a:lvl2pPr>
            <a:lvl3pPr marL="1143000" indent="-228600" defTabSz="457200">
              <a:defRPr sz="2400">
                <a:solidFill>
                  <a:schemeClr val="tx1"/>
                </a:solidFill>
                <a:latin typeface="Arial" panose="020B0604020202020204" pitchFamily="34" charset="0"/>
              </a:defRPr>
            </a:lvl3pPr>
            <a:lvl4pPr marL="1600200" indent="-228600" defTabSz="457200">
              <a:defRPr sz="2400">
                <a:solidFill>
                  <a:schemeClr val="tx1"/>
                </a:solidFill>
                <a:latin typeface="Arial" panose="020B0604020202020204" pitchFamily="34" charset="0"/>
              </a:defRPr>
            </a:lvl4pPr>
            <a:lvl5pPr marL="2057400" indent="-228600" defTabSz="457200">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CA" altLang="en-US" sz="1800">
              <a:solidFill>
                <a:srgbClr val="000000"/>
              </a:solidFill>
              <a:latin typeface="Calibri" panose="020F0502020204030204" pitchFamily="34" charset="0"/>
              <a:cs typeface="Arial" panose="020B0604020202020204" pitchFamily="34" charset="0"/>
            </a:endParaRPr>
          </a:p>
        </p:txBody>
      </p:sp>
      <p:sp>
        <p:nvSpPr>
          <p:cNvPr id="73" name="Rectangle 6">
            <a:extLst>
              <a:ext uri="{FF2B5EF4-FFF2-40B4-BE49-F238E27FC236}">
                <a16:creationId xmlns:a16="http://schemas.microsoft.com/office/drawing/2014/main" id="{72F69440-21C8-0B46-9E27-1018F01D8666}"/>
              </a:ext>
            </a:extLst>
          </p:cNvPr>
          <p:cNvSpPr>
            <a:spLocks noChangeArrowheads="1"/>
          </p:cNvSpPr>
          <p:nvPr/>
        </p:nvSpPr>
        <p:spPr bwMode="auto">
          <a:xfrm>
            <a:off x="1073150" y="418557"/>
            <a:ext cx="3444588" cy="683671"/>
          </a:xfrm>
          <a:prstGeom prst="rect">
            <a:avLst/>
          </a:prstGeom>
          <a:noFill/>
          <a:ln>
            <a:noFill/>
          </a:ln>
        </p:spPr>
        <p:txBody>
          <a:bodyPr lIns="0" tIns="0" rIns="0" bIns="0" anchor="ctr" anchorCtr="1"/>
          <a:lstStyle/>
          <a:p>
            <a:pPr algn="ctr">
              <a:defRPr/>
            </a:pPr>
            <a:r>
              <a:rPr lang="en-US" altLang="zh-CN" dirty="0">
                <a:solidFill>
                  <a:srgbClr val="FFC000"/>
                </a:solidFill>
                <a:latin typeface="Arial"/>
              </a:rPr>
              <a:t>RAPID - IBTR</a:t>
            </a:r>
          </a:p>
        </p:txBody>
      </p:sp>
      <p:sp>
        <p:nvSpPr>
          <p:cNvPr id="42004" name="Rectangle 8">
            <a:extLst>
              <a:ext uri="{FF2B5EF4-FFF2-40B4-BE49-F238E27FC236}">
                <a16:creationId xmlns:a16="http://schemas.microsoft.com/office/drawing/2014/main" id="{38B27331-2F8A-D5D4-48AF-3507F8FA5F6B}"/>
              </a:ext>
            </a:extLst>
          </p:cNvPr>
          <p:cNvSpPr>
            <a:spLocks noChangeArrowheads="1"/>
          </p:cNvSpPr>
          <p:nvPr/>
        </p:nvSpPr>
        <p:spPr bwMode="auto">
          <a:xfrm>
            <a:off x="4575175" y="6105525"/>
            <a:ext cx="29987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zh-CN" sz="1600" b="1">
                <a:solidFill>
                  <a:srgbClr val="000000"/>
                </a:solidFill>
                <a:cs typeface="Arial" panose="020B0604020202020204" pitchFamily="34" charset="0"/>
              </a:rPr>
              <a:t>Years Since Randomization</a:t>
            </a:r>
            <a:endParaRPr lang="en-US" altLang="zh-CN" sz="3600" b="1">
              <a:solidFill>
                <a:srgbClr val="000000"/>
              </a:solidFill>
              <a:cs typeface="Arial" panose="020B0604020202020204" pitchFamily="34" charset="0"/>
            </a:endParaRPr>
          </a:p>
        </p:txBody>
      </p:sp>
      <p:pic>
        <p:nvPicPr>
          <p:cNvPr id="42005" name="Picture 23">
            <a:extLst>
              <a:ext uri="{FF2B5EF4-FFF2-40B4-BE49-F238E27FC236}">
                <a16:creationId xmlns:a16="http://schemas.microsoft.com/office/drawing/2014/main" id="{D5CD9B07-5869-12B5-2A9B-52221A745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043405"/>
            <a:ext cx="5306758" cy="3294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006" name="Picture 4" descr="OCOG">
            <a:extLst>
              <a:ext uri="{FF2B5EF4-FFF2-40B4-BE49-F238E27FC236}">
                <a16:creationId xmlns:a16="http://schemas.microsoft.com/office/drawing/2014/main" id="{87D116B0-CC2C-60B5-1384-53D76A5443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034" b="36324"/>
          <a:stretch>
            <a:fillRect/>
          </a:stretch>
        </p:blipFill>
        <p:spPr bwMode="auto">
          <a:xfrm>
            <a:off x="58737" y="5945981"/>
            <a:ext cx="8159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a:extLst>
              <a:ext uri="{FF2B5EF4-FFF2-40B4-BE49-F238E27FC236}">
                <a16:creationId xmlns:a16="http://schemas.microsoft.com/office/drawing/2014/main" id="{05A92A3F-7721-CD28-C205-3456724589EB}"/>
              </a:ext>
            </a:extLst>
          </p:cNvPr>
          <p:cNvSpPr txBox="1">
            <a:spLocks noChangeArrowheads="1"/>
          </p:cNvSpPr>
          <p:nvPr/>
        </p:nvSpPr>
        <p:spPr bwMode="auto">
          <a:xfrm>
            <a:off x="762000" y="6351587"/>
            <a:ext cx="2438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en-US" altLang="en-US" sz="1400" dirty="0">
                <a:latin typeface="+mj-lt"/>
              </a:rPr>
              <a:t>Whelan et al, </a:t>
            </a:r>
            <a:r>
              <a:rPr lang="en-US" altLang="en-US" sz="1400" i="1" dirty="0">
                <a:latin typeface="+mj-lt"/>
              </a:rPr>
              <a:t>Lancet </a:t>
            </a:r>
            <a:r>
              <a:rPr lang="en-US" altLang="en-US" sz="1400" dirty="0">
                <a:latin typeface="+mj-lt"/>
              </a:rPr>
              <a:t>2019.</a:t>
            </a:r>
          </a:p>
        </p:txBody>
      </p:sp>
      <p:pic>
        <p:nvPicPr>
          <p:cNvPr id="6" name="Picture 5">
            <a:extLst>
              <a:ext uri="{FF2B5EF4-FFF2-40B4-BE49-F238E27FC236}">
                <a16:creationId xmlns:a16="http://schemas.microsoft.com/office/drawing/2014/main" id="{ECF65228-A4C6-D022-66C5-208B5F48FFE0}"/>
              </a:ext>
            </a:extLst>
          </p:cNvPr>
          <p:cNvPicPr>
            <a:picLocks noChangeAspect="1"/>
          </p:cNvPicPr>
          <p:nvPr/>
        </p:nvPicPr>
        <p:blipFill>
          <a:blip r:embed="rId6"/>
          <a:stretch>
            <a:fillRect/>
          </a:stretch>
        </p:blipFill>
        <p:spPr>
          <a:xfrm>
            <a:off x="838200" y="4365419"/>
            <a:ext cx="4248743" cy="1476581"/>
          </a:xfrm>
          <a:prstGeom prst="rect">
            <a:avLst/>
          </a:prstGeom>
        </p:spPr>
      </p:pic>
      <p:pic>
        <p:nvPicPr>
          <p:cNvPr id="7" name="Picture 6">
            <a:extLst>
              <a:ext uri="{FF2B5EF4-FFF2-40B4-BE49-F238E27FC236}">
                <a16:creationId xmlns:a16="http://schemas.microsoft.com/office/drawing/2014/main" id="{B01D39ED-7FFC-8152-29C3-86D5027DF855}"/>
              </a:ext>
            </a:extLst>
          </p:cNvPr>
          <p:cNvPicPr>
            <a:picLocks noChangeAspect="1"/>
          </p:cNvPicPr>
          <p:nvPr/>
        </p:nvPicPr>
        <p:blipFill>
          <a:blip r:embed="rId7"/>
          <a:stretch>
            <a:fillRect/>
          </a:stretch>
        </p:blipFill>
        <p:spPr>
          <a:xfrm>
            <a:off x="6722950" y="951653"/>
            <a:ext cx="5011850" cy="2629747"/>
          </a:xfrm>
          <a:prstGeom prst="rect">
            <a:avLst/>
          </a:prstGeom>
        </p:spPr>
      </p:pic>
      <p:pic>
        <p:nvPicPr>
          <p:cNvPr id="8" name="Picture 7">
            <a:extLst>
              <a:ext uri="{FF2B5EF4-FFF2-40B4-BE49-F238E27FC236}">
                <a16:creationId xmlns:a16="http://schemas.microsoft.com/office/drawing/2014/main" id="{93BDBBD2-F167-A623-C711-D314D2CC7B51}"/>
              </a:ext>
            </a:extLst>
          </p:cNvPr>
          <p:cNvPicPr>
            <a:picLocks noChangeAspect="1"/>
          </p:cNvPicPr>
          <p:nvPr/>
        </p:nvPicPr>
        <p:blipFill>
          <a:blip r:embed="rId8"/>
          <a:stretch>
            <a:fillRect/>
          </a:stretch>
        </p:blipFill>
        <p:spPr>
          <a:xfrm>
            <a:off x="6698219" y="4038600"/>
            <a:ext cx="5154355" cy="2620764"/>
          </a:xfrm>
          <a:prstGeom prst="rect">
            <a:avLst/>
          </a:prstGeom>
        </p:spPr>
      </p:pic>
      <p:pic>
        <p:nvPicPr>
          <p:cNvPr id="11" name="Picture 10">
            <a:extLst>
              <a:ext uri="{FF2B5EF4-FFF2-40B4-BE49-F238E27FC236}">
                <a16:creationId xmlns:a16="http://schemas.microsoft.com/office/drawing/2014/main" id="{5C8C4D82-0784-CDD6-0D79-2FBCE8C4339B}"/>
              </a:ext>
            </a:extLst>
          </p:cNvPr>
          <p:cNvPicPr>
            <a:picLocks noChangeAspect="1"/>
          </p:cNvPicPr>
          <p:nvPr/>
        </p:nvPicPr>
        <p:blipFill>
          <a:blip r:embed="rId9"/>
          <a:stretch>
            <a:fillRect/>
          </a:stretch>
        </p:blipFill>
        <p:spPr>
          <a:xfrm>
            <a:off x="7123321" y="539457"/>
            <a:ext cx="4304149" cy="451143"/>
          </a:xfrm>
          <a:prstGeom prst="rect">
            <a:avLst/>
          </a:prstGeom>
        </p:spPr>
      </p:pic>
      <p:pic>
        <p:nvPicPr>
          <p:cNvPr id="12" name="Picture 11">
            <a:extLst>
              <a:ext uri="{FF2B5EF4-FFF2-40B4-BE49-F238E27FC236}">
                <a16:creationId xmlns:a16="http://schemas.microsoft.com/office/drawing/2014/main" id="{77A5C079-CEE6-ED1C-52BE-9683CC7A171A}"/>
              </a:ext>
            </a:extLst>
          </p:cNvPr>
          <p:cNvPicPr>
            <a:picLocks noChangeAspect="1"/>
          </p:cNvPicPr>
          <p:nvPr/>
        </p:nvPicPr>
        <p:blipFill>
          <a:blip r:embed="rId10"/>
          <a:stretch>
            <a:fillRect/>
          </a:stretch>
        </p:blipFill>
        <p:spPr>
          <a:xfrm>
            <a:off x="7274158" y="3702147"/>
            <a:ext cx="4084707" cy="412653"/>
          </a:xfrm>
          <a:prstGeom prst="rect">
            <a:avLst/>
          </a:prstGeom>
        </p:spPr>
      </p:pic>
      <p:cxnSp>
        <p:nvCxnSpPr>
          <p:cNvPr id="4" name="Straight Arrow Connector 3">
            <a:extLst>
              <a:ext uri="{FF2B5EF4-FFF2-40B4-BE49-F238E27FC236}">
                <a16:creationId xmlns:a16="http://schemas.microsoft.com/office/drawing/2014/main" id="{BC312BAA-87FA-31AF-01B2-11AF1DC3E45D}"/>
              </a:ext>
            </a:extLst>
          </p:cNvPr>
          <p:cNvCxnSpPr/>
          <p:nvPr/>
        </p:nvCxnSpPr>
        <p:spPr>
          <a:xfrm>
            <a:off x="1768475" y="1672143"/>
            <a:ext cx="762000" cy="274320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806599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E1FB73F-65E7-225E-4E23-B7DD800AFC76}"/>
              </a:ext>
            </a:extLst>
          </p:cNvPr>
          <p:cNvSpPr txBox="1">
            <a:spLocks/>
          </p:cNvSpPr>
          <p:nvPr/>
        </p:nvSpPr>
        <p:spPr>
          <a:xfrm>
            <a:off x="1905000" y="1219200"/>
            <a:ext cx="8686800" cy="3810000"/>
          </a:xfrm>
          <a:prstGeom prst="rect">
            <a:avLst/>
          </a:prstGeom>
          <a:solidFill>
            <a:srgbClr val="FFC000"/>
          </a:solidFill>
          <a:ln>
            <a:miter lim="800000"/>
            <a:headEnd/>
            <a:tailEnd/>
          </a:ln>
        </p:spPr>
        <p:txBody>
          <a:bodyPr/>
          <a:lstStyle>
            <a:lvl1pPr algn="ctr" defTabSz="457200" rtl="0" eaLnBrk="0" fontAlgn="base" hangingPunct="0">
              <a:spcBef>
                <a:spcPct val="0"/>
              </a:spcBef>
              <a:spcAft>
                <a:spcPct val="0"/>
              </a:spcAft>
              <a:defRPr sz="4400" kern="1200">
                <a:solidFill>
                  <a:srgbClr val="FFBA00"/>
                </a:solidFill>
                <a:latin typeface="+mj-lt"/>
                <a:ea typeface="+mj-ea"/>
                <a:cs typeface="+mj-cs"/>
              </a:defRPr>
            </a:lvl1pPr>
            <a:lvl2pPr algn="ctr" defTabSz="457200" rtl="0" eaLnBrk="0" fontAlgn="base" hangingPunct="0">
              <a:spcBef>
                <a:spcPct val="0"/>
              </a:spcBef>
              <a:spcAft>
                <a:spcPct val="0"/>
              </a:spcAft>
              <a:defRPr sz="4400">
                <a:solidFill>
                  <a:srgbClr val="FFBA00"/>
                </a:solidFill>
                <a:latin typeface="Calibri" pitchFamily="34" charset="0"/>
              </a:defRPr>
            </a:lvl2pPr>
            <a:lvl3pPr algn="ctr" defTabSz="457200" rtl="0" eaLnBrk="0" fontAlgn="base" hangingPunct="0">
              <a:spcBef>
                <a:spcPct val="0"/>
              </a:spcBef>
              <a:spcAft>
                <a:spcPct val="0"/>
              </a:spcAft>
              <a:defRPr sz="4400">
                <a:solidFill>
                  <a:srgbClr val="FFBA00"/>
                </a:solidFill>
                <a:latin typeface="Calibri" pitchFamily="34" charset="0"/>
              </a:defRPr>
            </a:lvl3pPr>
            <a:lvl4pPr algn="ctr" defTabSz="457200" rtl="0" eaLnBrk="0" fontAlgn="base" hangingPunct="0">
              <a:spcBef>
                <a:spcPct val="0"/>
              </a:spcBef>
              <a:spcAft>
                <a:spcPct val="0"/>
              </a:spcAft>
              <a:defRPr sz="4400">
                <a:solidFill>
                  <a:srgbClr val="FFBA00"/>
                </a:solidFill>
                <a:latin typeface="Calibri" pitchFamily="34" charset="0"/>
              </a:defRPr>
            </a:lvl4pPr>
            <a:lvl5pPr algn="ctr" defTabSz="457200" rtl="0" eaLnBrk="0" fontAlgn="base" hangingPunct="0">
              <a:spcBef>
                <a:spcPct val="0"/>
              </a:spcBef>
              <a:spcAft>
                <a:spcPct val="0"/>
              </a:spcAft>
              <a:defRPr sz="4400">
                <a:solidFill>
                  <a:srgbClr val="FFBA00"/>
                </a:solidFill>
                <a:latin typeface="Calibri" pitchFamily="34" charset="0"/>
              </a:defRPr>
            </a:lvl5pPr>
            <a:lvl6pPr marL="457200" algn="ctr" defTabSz="457200" rtl="0" fontAlgn="base">
              <a:spcBef>
                <a:spcPct val="0"/>
              </a:spcBef>
              <a:spcAft>
                <a:spcPct val="0"/>
              </a:spcAft>
              <a:defRPr sz="4400">
                <a:solidFill>
                  <a:srgbClr val="FFBA00"/>
                </a:solidFill>
                <a:latin typeface="Calibri" pitchFamily="34" charset="0"/>
              </a:defRPr>
            </a:lvl6pPr>
            <a:lvl7pPr marL="914400" algn="ctr" defTabSz="457200" rtl="0" fontAlgn="base">
              <a:spcBef>
                <a:spcPct val="0"/>
              </a:spcBef>
              <a:spcAft>
                <a:spcPct val="0"/>
              </a:spcAft>
              <a:defRPr sz="4400">
                <a:solidFill>
                  <a:srgbClr val="FFBA00"/>
                </a:solidFill>
                <a:latin typeface="Calibri" pitchFamily="34" charset="0"/>
              </a:defRPr>
            </a:lvl7pPr>
            <a:lvl8pPr marL="1371600" algn="ctr" defTabSz="457200" rtl="0" fontAlgn="base">
              <a:spcBef>
                <a:spcPct val="0"/>
              </a:spcBef>
              <a:spcAft>
                <a:spcPct val="0"/>
              </a:spcAft>
              <a:defRPr sz="4400">
                <a:solidFill>
                  <a:srgbClr val="FFBA00"/>
                </a:solidFill>
                <a:latin typeface="Calibri" pitchFamily="34" charset="0"/>
              </a:defRPr>
            </a:lvl8pPr>
            <a:lvl9pPr marL="1828800" algn="ctr" defTabSz="457200" rtl="0" fontAlgn="base">
              <a:spcBef>
                <a:spcPct val="0"/>
              </a:spcBef>
              <a:spcAft>
                <a:spcPct val="0"/>
              </a:spcAft>
              <a:defRPr sz="4400">
                <a:solidFill>
                  <a:srgbClr val="FFBA00"/>
                </a:solidFill>
                <a:latin typeface="Calibri" pitchFamily="34" charset="0"/>
              </a:defRPr>
            </a:lvl9pPr>
          </a:lstStyle>
          <a:p>
            <a:pPr eaLnBrk="1" hangingPunct="1">
              <a:defRPr/>
            </a:pPr>
            <a:r>
              <a:rPr lang="en-US" sz="4000" spc="50" dirty="0">
                <a:ln w="0"/>
                <a:solidFill>
                  <a:schemeClr val="bg1"/>
                </a:solidFill>
                <a:effectLst>
                  <a:innerShdw blurRad="63500" dist="50800" dir="13500000">
                    <a:srgbClr val="000000">
                      <a:alpha val="50000"/>
                    </a:srgbClr>
                  </a:innerShdw>
                </a:effectLst>
              </a:rPr>
              <a:t>NRG-Oncology  B39/0413</a:t>
            </a:r>
            <a:br>
              <a:rPr lang="en-US" sz="3600" dirty="0">
                <a:solidFill>
                  <a:schemeClr val="bg1"/>
                </a:solidFill>
              </a:rPr>
            </a:br>
            <a:endParaRPr lang="en-US" sz="3200" dirty="0">
              <a:solidFill>
                <a:schemeClr val="bg1"/>
              </a:solidFill>
            </a:endParaRPr>
          </a:p>
        </p:txBody>
      </p:sp>
      <p:pic>
        <p:nvPicPr>
          <p:cNvPr id="48131" name="Picture 6">
            <a:extLst>
              <a:ext uri="{FF2B5EF4-FFF2-40B4-BE49-F238E27FC236}">
                <a16:creationId xmlns:a16="http://schemas.microsoft.com/office/drawing/2014/main" id="{2C11FEF7-85F9-7CFC-54CC-E84FF2204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2209800"/>
            <a:ext cx="8340725" cy="236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2" name="Rectangle 1">
            <a:extLst>
              <a:ext uri="{FF2B5EF4-FFF2-40B4-BE49-F238E27FC236}">
                <a16:creationId xmlns:a16="http://schemas.microsoft.com/office/drawing/2014/main" id="{6B40FF03-0024-6093-4145-70E20DC5CC28}"/>
              </a:ext>
            </a:extLst>
          </p:cNvPr>
          <p:cNvSpPr>
            <a:spLocks noChangeArrowheads="1"/>
          </p:cNvSpPr>
          <p:nvPr/>
        </p:nvSpPr>
        <p:spPr bwMode="auto">
          <a:xfrm>
            <a:off x="152400" y="6248400"/>
            <a:ext cx="32605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400" dirty="0" err="1">
                <a:latin typeface="+mj-lt"/>
              </a:rPr>
              <a:t>Vicini</a:t>
            </a:r>
            <a:r>
              <a:rPr lang="en-US" altLang="en-US" sz="1400" dirty="0">
                <a:latin typeface="+mj-lt"/>
              </a:rPr>
              <a:t> FA et al. </a:t>
            </a:r>
            <a:r>
              <a:rPr lang="en-US" altLang="en-US" sz="1400" i="1" dirty="0">
                <a:latin typeface="+mj-lt"/>
              </a:rPr>
              <a:t>Lancet. </a:t>
            </a:r>
            <a:r>
              <a:rPr lang="en-US" altLang="en-US" sz="1400" dirty="0">
                <a:latin typeface="+mj-lt"/>
              </a:rPr>
              <a:t>2019;394:2155–64.</a:t>
            </a:r>
          </a:p>
        </p:txBody>
      </p:sp>
    </p:spTree>
    <p:extLst>
      <p:ext uri="{BB962C8B-B14F-4D97-AF65-F5344CB8AC3E}">
        <p14:creationId xmlns:p14="http://schemas.microsoft.com/office/powerpoint/2010/main" val="3606292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7" descr="LogoForPPwhite.jpg">
            <a:extLst>
              <a:ext uri="{FF2B5EF4-FFF2-40B4-BE49-F238E27FC236}">
                <a16:creationId xmlns:a16="http://schemas.microsoft.com/office/drawing/2014/main" id="{5FCEAA3E-649E-289F-2208-B1A171EEC6A0}"/>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 y="5943600"/>
            <a:ext cx="9906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Placeholder 1">
            <a:extLst>
              <a:ext uri="{FF2B5EF4-FFF2-40B4-BE49-F238E27FC236}">
                <a16:creationId xmlns:a16="http://schemas.microsoft.com/office/drawing/2014/main" id="{925601D6-021C-C863-53F0-9F18E5AE5516}"/>
              </a:ext>
            </a:extLst>
          </p:cNvPr>
          <p:cNvSpPr txBox="1">
            <a:spLocks noGrp="1"/>
          </p:cNvSpPr>
          <p:nvPr>
            <p:ph type="title"/>
          </p:nvPr>
        </p:nvSpPr>
        <p:spPr>
          <a:xfrm>
            <a:off x="2328862" y="793750"/>
            <a:ext cx="7826375" cy="438150"/>
          </a:xfrm>
        </p:spPr>
        <p:txBody>
          <a:bodyPr/>
          <a:lstStyle/>
          <a:p>
            <a:pPr>
              <a:defRPr/>
            </a:pPr>
            <a:r>
              <a:rPr lang="en-US" altLang="en-US" sz="3200" dirty="0">
                <a:solidFill>
                  <a:schemeClr val="accent3"/>
                </a:solidFill>
                <a:latin typeface="Arial" pitchFamily="34" charset="0"/>
                <a:cs typeface="Helvetica" pitchFamily="34" charset="0"/>
              </a:rPr>
              <a:t>NRG-Oncology  B39/0413</a:t>
            </a:r>
            <a:br>
              <a:rPr lang="en-US" altLang="en-US" sz="3200" b="1" dirty="0">
                <a:solidFill>
                  <a:schemeClr val="accent3"/>
                </a:solidFill>
                <a:latin typeface="Arial" pitchFamily="34" charset="0"/>
                <a:cs typeface="Helvetica" pitchFamily="34" charset="0"/>
              </a:rPr>
            </a:br>
            <a:r>
              <a:rPr lang="en-US" altLang="en-US" sz="2000" dirty="0">
                <a:solidFill>
                  <a:schemeClr val="tx1"/>
                </a:solidFill>
                <a:latin typeface="Arial" pitchFamily="34" charset="0"/>
                <a:cs typeface="Helvetica" pitchFamily="34" charset="0"/>
              </a:rPr>
              <a:t>4,216 patients</a:t>
            </a:r>
            <a:endParaRPr lang="en-US" altLang="en-US" sz="2800" dirty="0">
              <a:solidFill>
                <a:schemeClr val="tx1"/>
              </a:solidFill>
              <a:latin typeface="Arial" pitchFamily="34" charset="0"/>
              <a:cs typeface="Helvetica" pitchFamily="34" charset="0"/>
            </a:endParaRPr>
          </a:p>
        </p:txBody>
      </p:sp>
      <p:grpSp>
        <p:nvGrpSpPr>
          <p:cNvPr id="49156" name="Group 1">
            <a:extLst>
              <a:ext uri="{FF2B5EF4-FFF2-40B4-BE49-F238E27FC236}">
                <a16:creationId xmlns:a16="http://schemas.microsoft.com/office/drawing/2014/main" id="{662A9908-7EE2-AAD4-2192-6EBA02E71B08}"/>
              </a:ext>
            </a:extLst>
          </p:cNvPr>
          <p:cNvGrpSpPr>
            <a:grpSpLocks/>
          </p:cNvGrpSpPr>
          <p:nvPr/>
        </p:nvGrpSpPr>
        <p:grpSpPr bwMode="auto">
          <a:xfrm>
            <a:off x="1816100" y="1509712"/>
            <a:ext cx="8628063" cy="4518025"/>
            <a:chOff x="1816100" y="1030288"/>
            <a:chExt cx="8628063" cy="4518025"/>
          </a:xfrm>
        </p:grpSpPr>
        <p:sp>
          <p:nvSpPr>
            <p:cNvPr id="45062" name="Text Box 3">
              <a:extLst>
                <a:ext uri="{FF2B5EF4-FFF2-40B4-BE49-F238E27FC236}">
                  <a16:creationId xmlns:a16="http://schemas.microsoft.com/office/drawing/2014/main" id="{036F5834-DDC1-2DD1-44BF-36C479837117}"/>
                </a:ext>
              </a:extLst>
            </p:cNvPr>
            <p:cNvSpPr txBox="1">
              <a:spLocks noChangeArrowheads="1"/>
            </p:cNvSpPr>
            <p:nvPr/>
          </p:nvSpPr>
          <p:spPr bwMode="auto">
            <a:xfrm>
              <a:off x="1816100" y="3314701"/>
              <a:ext cx="4197350" cy="2233612"/>
            </a:xfrm>
            <a:prstGeom prst="rect">
              <a:avLst/>
            </a:prstGeom>
            <a:noFill/>
            <a:ln w="25400">
              <a:solidFill>
                <a:schemeClr val="accent3"/>
              </a:solidFill>
              <a:miter lim="800000"/>
              <a:headEnd/>
              <a:tailEnd/>
            </a:ln>
          </p:spPr>
          <p:txBody>
            <a:bodyPr lIns="91436" tIns="45718" rIns="91436" bIns="45718"/>
            <a:lstStyle>
              <a:lvl1pPr defTabSz="684213">
                <a:defRPr sz="2400">
                  <a:solidFill>
                    <a:schemeClr val="tx1"/>
                  </a:solidFill>
                  <a:latin typeface="Arial" pitchFamily="34" charset="0"/>
                </a:defRPr>
              </a:lvl1pPr>
              <a:lvl2pPr marL="742950" indent="-285750" defTabSz="684213">
                <a:defRPr sz="2400">
                  <a:solidFill>
                    <a:schemeClr val="tx1"/>
                  </a:solidFill>
                  <a:latin typeface="Arial" pitchFamily="34" charset="0"/>
                </a:defRPr>
              </a:lvl2pPr>
              <a:lvl3pPr marL="1143000" indent="-228600" defTabSz="684213">
                <a:defRPr sz="2400">
                  <a:solidFill>
                    <a:schemeClr val="tx1"/>
                  </a:solidFill>
                  <a:latin typeface="Arial" pitchFamily="34" charset="0"/>
                </a:defRPr>
              </a:lvl3pPr>
              <a:lvl4pPr marL="1600200" indent="-228600" defTabSz="684213">
                <a:defRPr sz="2400">
                  <a:solidFill>
                    <a:schemeClr val="tx1"/>
                  </a:solidFill>
                  <a:latin typeface="Arial" pitchFamily="34" charset="0"/>
                </a:defRPr>
              </a:lvl4pPr>
              <a:lvl5pPr marL="2057400" indent="-228600" defTabSz="684213">
                <a:defRPr sz="2400">
                  <a:solidFill>
                    <a:schemeClr val="tx1"/>
                  </a:solidFill>
                  <a:latin typeface="Arial" pitchFamily="34" charset="0"/>
                </a:defRPr>
              </a:lvl5pPr>
              <a:lvl6pPr marL="2514600" indent="-228600" defTabSz="684213" eaLnBrk="0" fontAlgn="base" hangingPunct="0">
                <a:spcBef>
                  <a:spcPct val="0"/>
                </a:spcBef>
                <a:spcAft>
                  <a:spcPct val="0"/>
                </a:spcAft>
                <a:defRPr sz="2400">
                  <a:solidFill>
                    <a:schemeClr val="tx1"/>
                  </a:solidFill>
                  <a:latin typeface="Arial" pitchFamily="34" charset="0"/>
                </a:defRPr>
              </a:lvl6pPr>
              <a:lvl7pPr marL="2971800" indent="-228600" defTabSz="684213" eaLnBrk="0" fontAlgn="base" hangingPunct="0">
                <a:spcBef>
                  <a:spcPct val="0"/>
                </a:spcBef>
                <a:spcAft>
                  <a:spcPct val="0"/>
                </a:spcAft>
                <a:defRPr sz="2400">
                  <a:solidFill>
                    <a:schemeClr val="tx1"/>
                  </a:solidFill>
                  <a:latin typeface="Arial" pitchFamily="34" charset="0"/>
                </a:defRPr>
              </a:lvl7pPr>
              <a:lvl8pPr marL="3429000" indent="-228600" defTabSz="684213" eaLnBrk="0" fontAlgn="base" hangingPunct="0">
                <a:spcBef>
                  <a:spcPct val="0"/>
                </a:spcBef>
                <a:spcAft>
                  <a:spcPct val="0"/>
                </a:spcAft>
                <a:defRPr sz="2400">
                  <a:solidFill>
                    <a:schemeClr val="tx1"/>
                  </a:solidFill>
                  <a:latin typeface="Arial" pitchFamily="34" charset="0"/>
                </a:defRPr>
              </a:lvl8pPr>
              <a:lvl9pPr marL="3886200" indent="-228600" defTabSz="684213" eaLnBrk="0" fontAlgn="base" hangingPunct="0">
                <a:spcBef>
                  <a:spcPct val="0"/>
                </a:spcBef>
                <a:spcAft>
                  <a:spcPct val="0"/>
                </a:spcAft>
                <a:defRPr sz="2400">
                  <a:solidFill>
                    <a:schemeClr val="tx1"/>
                  </a:solidFill>
                  <a:latin typeface="Arial" pitchFamily="34" charset="0"/>
                </a:defRPr>
              </a:lvl9pPr>
            </a:lstStyle>
            <a:p>
              <a:pPr algn="ctr">
                <a:spcAft>
                  <a:spcPts val="600"/>
                </a:spcAft>
                <a:defRPr/>
              </a:pPr>
              <a:endParaRPr lang="en-US" altLang="en-US" sz="1600" b="1" dirty="0">
                <a:cs typeface="Arial" pitchFamily="34" charset="0"/>
              </a:endParaRPr>
            </a:p>
            <a:p>
              <a:pPr algn="ctr">
                <a:spcAft>
                  <a:spcPts val="600"/>
                </a:spcAft>
                <a:defRPr/>
              </a:pPr>
              <a:r>
                <a:rPr lang="en-US" altLang="en-US" sz="1600" b="1" dirty="0">
                  <a:cs typeface="Arial" pitchFamily="34" charset="0"/>
                </a:rPr>
                <a:t>Whole Breast Irradiation after Adjuvant Chemotherapy</a:t>
              </a:r>
              <a:endParaRPr lang="en-US" altLang="en-US" sz="1600" dirty="0">
                <a:cs typeface="Arial" pitchFamily="34" charset="0"/>
              </a:endParaRPr>
            </a:p>
            <a:p>
              <a:pPr algn="ctr">
                <a:defRPr/>
              </a:pPr>
              <a:r>
                <a:rPr lang="en-US" altLang="en-US" sz="1600" dirty="0">
                  <a:cs typeface="Arial" pitchFamily="34" charset="0"/>
                </a:rPr>
                <a:t>50 </a:t>
              </a:r>
              <a:r>
                <a:rPr lang="en-US" altLang="en-US" sz="1600" dirty="0" err="1">
                  <a:cs typeface="Arial" pitchFamily="34" charset="0"/>
                </a:rPr>
                <a:t>Gy</a:t>
              </a:r>
              <a:r>
                <a:rPr lang="en-US" altLang="en-US" sz="1600" dirty="0">
                  <a:cs typeface="Arial" pitchFamily="34" charset="0"/>
                </a:rPr>
                <a:t> (2.0 </a:t>
              </a:r>
              <a:r>
                <a:rPr lang="en-US" altLang="en-US" sz="1600" dirty="0" err="1">
                  <a:cs typeface="Arial" pitchFamily="34" charset="0"/>
                </a:rPr>
                <a:t>Gy</a:t>
              </a:r>
              <a:r>
                <a:rPr lang="en-US" altLang="en-US" sz="1600" dirty="0">
                  <a:cs typeface="Arial" pitchFamily="34" charset="0"/>
                </a:rPr>
                <a:t>/fraction) or</a:t>
              </a:r>
            </a:p>
            <a:p>
              <a:pPr algn="ctr">
                <a:defRPr/>
              </a:pPr>
              <a:r>
                <a:rPr lang="en-US" altLang="en-US" sz="1600" dirty="0">
                  <a:cs typeface="Arial" pitchFamily="34" charset="0"/>
                </a:rPr>
                <a:t>50.4 </a:t>
              </a:r>
              <a:r>
                <a:rPr lang="en-US" altLang="en-US" sz="1600" dirty="0" err="1">
                  <a:cs typeface="Arial" pitchFamily="34" charset="0"/>
                </a:rPr>
                <a:t>Gy</a:t>
              </a:r>
              <a:r>
                <a:rPr lang="en-US" altLang="en-US" sz="1600" dirty="0">
                  <a:cs typeface="Arial" pitchFamily="34" charset="0"/>
                </a:rPr>
                <a:t> (1.8 </a:t>
              </a:r>
              <a:r>
                <a:rPr lang="en-US" altLang="en-US" sz="1600" dirty="0" err="1">
                  <a:cs typeface="Arial" pitchFamily="34" charset="0"/>
                </a:rPr>
                <a:t>Gy</a:t>
              </a:r>
              <a:r>
                <a:rPr lang="en-US" altLang="en-US" sz="1600" dirty="0">
                  <a:cs typeface="Arial" pitchFamily="34" charset="0"/>
                </a:rPr>
                <a:t>/fraction) to whole breast, followed by optional boost to ≥ 60 </a:t>
              </a:r>
              <a:r>
                <a:rPr lang="en-US" altLang="en-US" sz="1600" dirty="0" err="1">
                  <a:cs typeface="Arial" pitchFamily="34" charset="0"/>
                </a:rPr>
                <a:t>Gy</a:t>
              </a:r>
              <a:r>
                <a:rPr lang="en-US" altLang="en-US" sz="1400" dirty="0">
                  <a:cs typeface="Arial" pitchFamily="34" charset="0"/>
                </a:rPr>
                <a:t> </a:t>
              </a:r>
            </a:p>
          </p:txBody>
        </p:sp>
        <p:sp>
          <p:nvSpPr>
            <p:cNvPr id="45063" name="Text Box 4">
              <a:extLst>
                <a:ext uri="{FF2B5EF4-FFF2-40B4-BE49-F238E27FC236}">
                  <a16:creationId xmlns:a16="http://schemas.microsoft.com/office/drawing/2014/main" id="{6F313CEB-B5CF-7150-8284-6C8104C63EE0}"/>
                </a:ext>
              </a:extLst>
            </p:cNvPr>
            <p:cNvSpPr txBox="1">
              <a:spLocks noChangeArrowheads="1"/>
            </p:cNvSpPr>
            <p:nvPr/>
          </p:nvSpPr>
          <p:spPr bwMode="auto">
            <a:xfrm>
              <a:off x="6242050" y="3300413"/>
              <a:ext cx="4202113" cy="2247900"/>
            </a:xfrm>
            <a:prstGeom prst="rect">
              <a:avLst/>
            </a:prstGeom>
            <a:noFill/>
            <a:ln w="25400">
              <a:solidFill>
                <a:schemeClr val="accent3"/>
              </a:solidFill>
              <a:miter lim="800000"/>
              <a:headEnd/>
              <a:tailEnd/>
            </a:ln>
          </p:spPr>
          <p:txBody>
            <a:bodyPr lIns="91436" tIns="45718" rIns="91436" bIns="45718"/>
            <a:lstStyle>
              <a:lvl1pPr defTabSz="684213">
                <a:defRPr sz="2400">
                  <a:solidFill>
                    <a:schemeClr val="tx1"/>
                  </a:solidFill>
                  <a:latin typeface="Arial" pitchFamily="34" charset="0"/>
                </a:defRPr>
              </a:lvl1pPr>
              <a:lvl2pPr marL="742950" indent="-285750" defTabSz="684213">
                <a:defRPr sz="2400">
                  <a:solidFill>
                    <a:schemeClr val="tx1"/>
                  </a:solidFill>
                  <a:latin typeface="Arial" pitchFamily="34" charset="0"/>
                </a:defRPr>
              </a:lvl2pPr>
              <a:lvl3pPr marL="1143000" indent="-228600" defTabSz="684213">
                <a:defRPr sz="2400">
                  <a:solidFill>
                    <a:schemeClr val="tx1"/>
                  </a:solidFill>
                  <a:latin typeface="Arial" pitchFamily="34" charset="0"/>
                </a:defRPr>
              </a:lvl3pPr>
              <a:lvl4pPr marL="1600200" indent="-228600" defTabSz="684213">
                <a:defRPr sz="2400">
                  <a:solidFill>
                    <a:schemeClr val="tx1"/>
                  </a:solidFill>
                  <a:latin typeface="Arial" pitchFamily="34" charset="0"/>
                </a:defRPr>
              </a:lvl4pPr>
              <a:lvl5pPr marL="2057400" indent="-228600" defTabSz="684213">
                <a:defRPr sz="2400">
                  <a:solidFill>
                    <a:schemeClr val="tx1"/>
                  </a:solidFill>
                  <a:latin typeface="Arial" pitchFamily="34" charset="0"/>
                </a:defRPr>
              </a:lvl5pPr>
              <a:lvl6pPr marL="2514600" indent="-228600" defTabSz="684213" eaLnBrk="0" fontAlgn="base" hangingPunct="0">
                <a:spcBef>
                  <a:spcPct val="0"/>
                </a:spcBef>
                <a:spcAft>
                  <a:spcPct val="0"/>
                </a:spcAft>
                <a:defRPr sz="2400">
                  <a:solidFill>
                    <a:schemeClr val="tx1"/>
                  </a:solidFill>
                  <a:latin typeface="Arial" pitchFamily="34" charset="0"/>
                </a:defRPr>
              </a:lvl6pPr>
              <a:lvl7pPr marL="2971800" indent="-228600" defTabSz="684213" eaLnBrk="0" fontAlgn="base" hangingPunct="0">
                <a:spcBef>
                  <a:spcPct val="0"/>
                </a:spcBef>
                <a:spcAft>
                  <a:spcPct val="0"/>
                </a:spcAft>
                <a:defRPr sz="2400">
                  <a:solidFill>
                    <a:schemeClr val="tx1"/>
                  </a:solidFill>
                  <a:latin typeface="Arial" pitchFamily="34" charset="0"/>
                </a:defRPr>
              </a:lvl7pPr>
              <a:lvl8pPr marL="3429000" indent="-228600" defTabSz="684213" eaLnBrk="0" fontAlgn="base" hangingPunct="0">
                <a:spcBef>
                  <a:spcPct val="0"/>
                </a:spcBef>
                <a:spcAft>
                  <a:spcPct val="0"/>
                </a:spcAft>
                <a:defRPr sz="2400">
                  <a:solidFill>
                    <a:schemeClr val="tx1"/>
                  </a:solidFill>
                  <a:latin typeface="Arial" pitchFamily="34" charset="0"/>
                </a:defRPr>
              </a:lvl8pPr>
              <a:lvl9pPr marL="3886200" indent="-228600" defTabSz="684213" eaLnBrk="0" fontAlgn="base" hangingPunct="0">
                <a:spcBef>
                  <a:spcPct val="0"/>
                </a:spcBef>
                <a:spcAft>
                  <a:spcPct val="0"/>
                </a:spcAft>
                <a:defRPr sz="2400">
                  <a:solidFill>
                    <a:schemeClr val="tx1"/>
                  </a:solidFill>
                  <a:latin typeface="Arial" pitchFamily="34" charset="0"/>
                </a:defRPr>
              </a:lvl9pPr>
            </a:lstStyle>
            <a:p>
              <a:pPr algn="ctr">
                <a:spcAft>
                  <a:spcPts val="600"/>
                </a:spcAft>
                <a:defRPr/>
              </a:pPr>
              <a:endParaRPr lang="en-US" altLang="en-US" sz="1600" b="1" dirty="0">
                <a:cs typeface="Arial" pitchFamily="34" charset="0"/>
              </a:endParaRPr>
            </a:p>
            <a:p>
              <a:pPr algn="ctr">
                <a:spcAft>
                  <a:spcPts val="600"/>
                </a:spcAft>
                <a:defRPr/>
              </a:pPr>
              <a:r>
                <a:rPr lang="en-US" altLang="en-US" sz="1600" b="1" dirty="0">
                  <a:cs typeface="Arial" pitchFamily="34" charset="0"/>
                </a:rPr>
                <a:t>Partial Breast Irradiation prior to Adjuvant Chemotherapy</a:t>
              </a:r>
              <a:endParaRPr lang="en-US" altLang="en-US" sz="1400" b="1" dirty="0">
                <a:cs typeface="Arial" pitchFamily="34" charset="0"/>
              </a:endParaRPr>
            </a:p>
            <a:p>
              <a:pPr algn="ctr">
                <a:defRPr/>
              </a:pPr>
              <a:r>
                <a:rPr lang="en-US" altLang="en-US" sz="1400" b="1" dirty="0">
                  <a:cs typeface="Arial" pitchFamily="34" charset="0"/>
                </a:rPr>
                <a:t>For a total of 10 treatments given on             </a:t>
              </a:r>
            </a:p>
            <a:p>
              <a:pPr algn="ctr">
                <a:defRPr/>
              </a:pPr>
              <a:r>
                <a:rPr lang="en-US" altLang="en-US" sz="1400" b="1" dirty="0">
                  <a:cs typeface="Arial" pitchFamily="34" charset="0"/>
                </a:rPr>
                <a:t>5 days over 5 to 10 days:</a:t>
              </a:r>
              <a:endParaRPr lang="en-US" altLang="en-US" sz="1600" b="1" dirty="0">
                <a:cs typeface="Arial" pitchFamily="34" charset="0"/>
              </a:endParaRPr>
            </a:p>
            <a:p>
              <a:pPr algn="ctr">
                <a:spcBef>
                  <a:spcPct val="20000"/>
                </a:spcBef>
                <a:defRPr/>
              </a:pPr>
              <a:r>
                <a:rPr lang="en-US" altLang="en-US" sz="1400" dirty="0">
                  <a:cs typeface="Arial" pitchFamily="34" charset="0"/>
                </a:rPr>
                <a:t>34 </a:t>
              </a:r>
              <a:r>
                <a:rPr lang="en-US" altLang="en-US" sz="1400" dirty="0" err="1">
                  <a:cs typeface="Arial" pitchFamily="34" charset="0"/>
                </a:rPr>
                <a:t>Gy</a:t>
              </a:r>
              <a:r>
                <a:rPr lang="en-US" altLang="en-US" sz="1400" dirty="0">
                  <a:cs typeface="Arial" pitchFamily="34" charset="0"/>
                </a:rPr>
                <a:t> in 3.4 </a:t>
              </a:r>
              <a:r>
                <a:rPr lang="en-US" altLang="en-US" sz="1400" dirty="0" err="1">
                  <a:cs typeface="Arial" pitchFamily="34" charset="0"/>
                </a:rPr>
                <a:t>Gy</a:t>
              </a:r>
              <a:r>
                <a:rPr lang="en-US" altLang="en-US" sz="1400" dirty="0">
                  <a:cs typeface="Arial" pitchFamily="34" charset="0"/>
                </a:rPr>
                <a:t> fractions </a:t>
              </a:r>
              <a:r>
                <a:rPr lang="en-US" altLang="en-US" sz="1400" i="1" dirty="0">
                  <a:solidFill>
                    <a:schemeClr val="accent3"/>
                  </a:solidFill>
                  <a:cs typeface="Arial" pitchFamily="34" charset="0"/>
                </a:rPr>
                <a:t>Interstitial Brachytherapy </a:t>
              </a:r>
              <a:r>
                <a:rPr lang="en-US" altLang="en-US" sz="1400" dirty="0">
                  <a:cs typeface="Arial" pitchFamily="34" charset="0"/>
                </a:rPr>
                <a:t>or </a:t>
              </a:r>
              <a:r>
                <a:rPr lang="en-US" altLang="en-US" sz="1400" i="1" dirty="0" err="1">
                  <a:solidFill>
                    <a:schemeClr val="accent3"/>
                  </a:solidFill>
                  <a:cs typeface="Arial" pitchFamily="34" charset="0"/>
                </a:rPr>
                <a:t>Mammosite</a:t>
              </a:r>
              <a:r>
                <a:rPr lang="en-US" altLang="en-US" sz="1400" i="1" dirty="0">
                  <a:solidFill>
                    <a:schemeClr val="accent3"/>
                  </a:solidFill>
                  <a:cs typeface="Arial" pitchFamily="34" charset="0"/>
                </a:rPr>
                <a:t> Balloon </a:t>
              </a:r>
              <a:r>
                <a:rPr lang="en-US" altLang="en-US" sz="1400" dirty="0">
                  <a:solidFill>
                    <a:schemeClr val="accent3"/>
                  </a:solidFill>
                  <a:cs typeface="Arial" pitchFamily="34" charset="0"/>
                </a:rPr>
                <a:t>Catheter </a:t>
              </a:r>
            </a:p>
            <a:p>
              <a:pPr algn="ctr">
                <a:defRPr/>
              </a:pPr>
              <a:r>
                <a:rPr lang="en-US" altLang="en-US" sz="1400" dirty="0">
                  <a:cs typeface="Arial" pitchFamily="34" charset="0"/>
                </a:rPr>
                <a:t>or 38.5 </a:t>
              </a:r>
              <a:r>
                <a:rPr lang="en-US" altLang="en-US" sz="1400" dirty="0" err="1">
                  <a:cs typeface="Arial" pitchFamily="34" charset="0"/>
                </a:rPr>
                <a:t>Gy</a:t>
              </a:r>
              <a:r>
                <a:rPr lang="en-US" altLang="en-US" sz="1400" dirty="0">
                  <a:cs typeface="Arial" pitchFamily="34" charset="0"/>
                </a:rPr>
                <a:t> in 3.85 </a:t>
              </a:r>
              <a:r>
                <a:rPr lang="en-US" altLang="en-US" sz="1400" dirty="0" err="1">
                  <a:cs typeface="Arial" pitchFamily="34" charset="0"/>
                </a:rPr>
                <a:t>Gy</a:t>
              </a:r>
              <a:r>
                <a:rPr lang="en-US" altLang="en-US" sz="1400" dirty="0">
                  <a:cs typeface="Arial" pitchFamily="34" charset="0"/>
                </a:rPr>
                <a:t> fractions</a:t>
              </a:r>
            </a:p>
            <a:p>
              <a:pPr algn="ctr">
                <a:defRPr/>
              </a:pPr>
              <a:r>
                <a:rPr lang="en-US" altLang="en-US" sz="1400" i="1" dirty="0">
                  <a:solidFill>
                    <a:schemeClr val="accent3"/>
                  </a:solidFill>
                  <a:cs typeface="Arial" pitchFamily="34" charset="0"/>
                </a:rPr>
                <a:t>3D Conformal External Beam </a:t>
              </a:r>
            </a:p>
          </p:txBody>
        </p:sp>
        <p:sp>
          <p:nvSpPr>
            <p:cNvPr id="16" name="Text Box 5">
              <a:extLst>
                <a:ext uri="{FF2B5EF4-FFF2-40B4-BE49-F238E27FC236}">
                  <a16:creationId xmlns:a16="http://schemas.microsoft.com/office/drawing/2014/main" id="{E6A2F840-7F10-8290-EA1D-E348A0DA8240}"/>
                </a:ext>
              </a:extLst>
            </p:cNvPr>
            <p:cNvSpPr txBox="1">
              <a:spLocks noChangeArrowheads="1"/>
            </p:cNvSpPr>
            <p:nvPr/>
          </p:nvSpPr>
          <p:spPr bwMode="auto">
            <a:xfrm>
              <a:off x="2767013" y="1030288"/>
              <a:ext cx="6657975" cy="1193800"/>
            </a:xfrm>
            <a:prstGeom prst="rect">
              <a:avLst/>
            </a:prstGeom>
            <a:noFill/>
            <a:ln w="25400">
              <a:solidFill>
                <a:schemeClr val="accent3"/>
              </a:solidFill>
              <a:miter lim="800000"/>
              <a:headEnd/>
              <a:tailEnd/>
            </a:ln>
            <a:effectLst/>
          </p:spPr>
          <p:txBody>
            <a:bodyPr lIns="91436" tIns="45718" rIns="91436" bIns="45718">
              <a:spAutoFit/>
            </a:bodyPr>
            <a:lstStyle/>
            <a:p>
              <a:pPr algn="ctr" defTabSz="685783" fontAlgn="auto">
                <a:spcBef>
                  <a:spcPts val="0"/>
                </a:spcBef>
                <a:spcAft>
                  <a:spcPts val="0"/>
                </a:spcAft>
                <a:buClr>
                  <a:srgbClr val="ED7D31"/>
                </a:buClr>
                <a:defRPr/>
              </a:pPr>
              <a:r>
                <a:rPr lang="en-US" altLang="en-US" sz="1400" b="1" u="sng" dirty="0">
                  <a:latin typeface="Arial" charset="0"/>
                </a:rPr>
                <a:t>STRATIFICATION</a:t>
              </a:r>
              <a:endParaRPr lang="en-US" altLang="en-US" sz="1400" b="1" dirty="0">
                <a:latin typeface="Arial" charset="0"/>
              </a:endParaRPr>
            </a:p>
            <a:p>
              <a:pPr marL="285736" indent="-285736" defTabSz="685783" fontAlgn="auto">
                <a:lnSpc>
                  <a:spcPct val="90000"/>
                </a:lnSpc>
                <a:spcBef>
                  <a:spcPts val="0"/>
                </a:spcBef>
                <a:spcAft>
                  <a:spcPts val="0"/>
                </a:spcAft>
                <a:buClr>
                  <a:schemeClr val="accent2"/>
                </a:buClr>
                <a:buFont typeface="Arial" panose="020B0604020202020204" pitchFamily="34" charset="0"/>
                <a:buChar char="•"/>
                <a:defRPr/>
              </a:pPr>
              <a:r>
                <a:rPr lang="en-US" altLang="en-US" sz="1600" b="1" dirty="0">
                  <a:latin typeface="Arial" charset="0"/>
                </a:rPr>
                <a:t>Disease Stage (DCIS; Invasive N0; Invasive N1)</a:t>
              </a:r>
            </a:p>
            <a:p>
              <a:pPr marL="285736" indent="-285736" defTabSz="685783" fontAlgn="auto">
                <a:lnSpc>
                  <a:spcPct val="90000"/>
                </a:lnSpc>
                <a:spcBef>
                  <a:spcPts val="0"/>
                </a:spcBef>
                <a:spcAft>
                  <a:spcPts val="0"/>
                </a:spcAft>
                <a:buClr>
                  <a:schemeClr val="accent2"/>
                </a:buClr>
                <a:buFont typeface="Arial" panose="020B0604020202020204" pitchFamily="34" charset="0"/>
                <a:buChar char="•"/>
                <a:defRPr/>
              </a:pPr>
              <a:r>
                <a:rPr lang="en-US" altLang="en-US" sz="1600" b="1" dirty="0">
                  <a:latin typeface="Arial" charset="0"/>
                </a:rPr>
                <a:t>Menopausal Status (pre- and post-)</a:t>
              </a:r>
            </a:p>
            <a:p>
              <a:pPr marL="285736" indent="-285736" defTabSz="685783" fontAlgn="auto">
                <a:lnSpc>
                  <a:spcPct val="90000"/>
                </a:lnSpc>
                <a:spcBef>
                  <a:spcPts val="0"/>
                </a:spcBef>
                <a:spcAft>
                  <a:spcPts val="0"/>
                </a:spcAft>
                <a:buClr>
                  <a:schemeClr val="accent2"/>
                </a:buClr>
                <a:buFont typeface="Arial" panose="020B0604020202020204" pitchFamily="34" charset="0"/>
                <a:buChar char="•"/>
                <a:defRPr/>
              </a:pPr>
              <a:r>
                <a:rPr lang="en-US" altLang="en-US" sz="1600" b="1" dirty="0">
                  <a:latin typeface="Arial" charset="0"/>
                </a:rPr>
                <a:t>Hormone Receptor Status (ER and/or PR+; ER and PR–)</a:t>
              </a:r>
            </a:p>
            <a:p>
              <a:pPr marL="285736" indent="-285736" defTabSz="685783" fontAlgn="auto">
                <a:lnSpc>
                  <a:spcPct val="90000"/>
                </a:lnSpc>
                <a:spcBef>
                  <a:spcPts val="0"/>
                </a:spcBef>
                <a:spcAft>
                  <a:spcPts val="0"/>
                </a:spcAft>
                <a:buClr>
                  <a:schemeClr val="accent2"/>
                </a:buClr>
                <a:buFont typeface="Arial" panose="020B0604020202020204" pitchFamily="34" charset="0"/>
                <a:buChar char="•"/>
                <a:defRPr/>
              </a:pPr>
              <a:r>
                <a:rPr lang="en-US" altLang="en-US" sz="1600" b="1" dirty="0">
                  <a:latin typeface="Arial" charset="0"/>
                </a:rPr>
                <a:t>Intention to Receive Chemotherapy </a:t>
              </a:r>
              <a:endParaRPr lang="en-US" altLang="en-US" sz="1600" dirty="0">
                <a:latin typeface="Arial" charset="0"/>
              </a:endParaRPr>
            </a:p>
          </p:txBody>
        </p:sp>
        <p:sp>
          <p:nvSpPr>
            <p:cNvPr id="45068" name="Line 9">
              <a:extLst>
                <a:ext uri="{FF2B5EF4-FFF2-40B4-BE49-F238E27FC236}">
                  <a16:creationId xmlns:a16="http://schemas.microsoft.com/office/drawing/2014/main" id="{441B8DED-FEBE-73CF-3019-C15B34864DD5}"/>
                </a:ext>
              </a:extLst>
            </p:cNvPr>
            <p:cNvSpPr>
              <a:spLocks noChangeShapeType="1"/>
            </p:cNvSpPr>
            <p:nvPr/>
          </p:nvSpPr>
          <p:spPr bwMode="auto">
            <a:xfrm>
              <a:off x="3733800" y="3119438"/>
              <a:ext cx="4724400" cy="0"/>
            </a:xfrm>
            <a:prstGeom prst="line">
              <a:avLst/>
            </a:prstGeom>
            <a:noFill/>
            <a:ln w="25400">
              <a:solidFill>
                <a:schemeClr val="accent3"/>
              </a:solidFill>
              <a:round/>
              <a:headEnd/>
              <a:tailEnd/>
            </a:ln>
            <a:effectLst/>
          </p:spPr>
          <p:txBody>
            <a:bodyPr lIns="91436" tIns="45718" rIns="91436" bIns="45718"/>
            <a:lstStyle/>
            <a:p>
              <a:pPr>
                <a:defRPr/>
              </a:pPr>
              <a:endParaRPr lang="en-US"/>
            </a:p>
          </p:txBody>
        </p:sp>
        <p:sp>
          <p:nvSpPr>
            <p:cNvPr id="45069" name="Line 10">
              <a:extLst>
                <a:ext uri="{FF2B5EF4-FFF2-40B4-BE49-F238E27FC236}">
                  <a16:creationId xmlns:a16="http://schemas.microsoft.com/office/drawing/2014/main" id="{43E0ABB1-C3EC-19E4-CB7F-2059C5C7952F}"/>
                </a:ext>
              </a:extLst>
            </p:cNvPr>
            <p:cNvSpPr>
              <a:spLocks noChangeShapeType="1"/>
            </p:cNvSpPr>
            <p:nvPr/>
          </p:nvSpPr>
          <p:spPr bwMode="auto">
            <a:xfrm flipH="1">
              <a:off x="3733800" y="3106738"/>
              <a:ext cx="0" cy="193675"/>
            </a:xfrm>
            <a:prstGeom prst="line">
              <a:avLst/>
            </a:prstGeom>
            <a:noFill/>
            <a:ln w="25400">
              <a:solidFill>
                <a:schemeClr val="accent3"/>
              </a:solidFill>
              <a:round/>
              <a:headEnd/>
              <a:tailEnd/>
            </a:ln>
            <a:effectLst/>
          </p:spPr>
          <p:txBody>
            <a:bodyPr lIns="91436" tIns="45718" rIns="91436" bIns="45718"/>
            <a:lstStyle/>
            <a:p>
              <a:pPr>
                <a:defRPr/>
              </a:pPr>
              <a:endParaRPr lang="en-US"/>
            </a:p>
          </p:txBody>
        </p:sp>
        <p:sp>
          <p:nvSpPr>
            <p:cNvPr id="45070" name="Line 11">
              <a:extLst>
                <a:ext uri="{FF2B5EF4-FFF2-40B4-BE49-F238E27FC236}">
                  <a16:creationId xmlns:a16="http://schemas.microsoft.com/office/drawing/2014/main" id="{E5944E8A-618B-4E34-ED9E-F4D2034AD3B0}"/>
                </a:ext>
              </a:extLst>
            </p:cNvPr>
            <p:cNvSpPr>
              <a:spLocks noChangeShapeType="1"/>
            </p:cNvSpPr>
            <p:nvPr/>
          </p:nvSpPr>
          <p:spPr bwMode="auto">
            <a:xfrm>
              <a:off x="8458200" y="3105151"/>
              <a:ext cx="15875" cy="195262"/>
            </a:xfrm>
            <a:prstGeom prst="line">
              <a:avLst/>
            </a:prstGeom>
            <a:noFill/>
            <a:ln w="25400">
              <a:solidFill>
                <a:schemeClr val="accent3"/>
              </a:solidFill>
              <a:round/>
              <a:headEnd/>
              <a:tailEnd/>
            </a:ln>
            <a:effectLst/>
          </p:spPr>
          <p:txBody>
            <a:bodyPr lIns="91436" tIns="45718" rIns="91436" bIns="45718"/>
            <a:lstStyle/>
            <a:p>
              <a:pPr>
                <a:defRPr/>
              </a:pPr>
              <a:endParaRPr lang="en-US"/>
            </a:p>
          </p:txBody>
        </p:sp>
        <p:sp>
          <p:nvSpPr>
            <p:cNvPr id="15" name="Text Box 6">
              <a:extLst>
                <a:ext uri="{FF2B5EF4-FFF2-40B4-BE49-F238E27FC236}">
                  <a16:creationId xmlns:a16="http://schemas.microsoft.com/office/drawing/2014/main" id="{960EED73-9503-A3D1-0F46-CF960AFF027C}"/>
                </a:ext>
              </a:extLst>
            </p:cNvPr>
            <p:cNvSpPr txBox="1">
              <a:spLocks noChangeArrowheads="1"/>
            </p:cNvSpPr>
            <p:nvPr/>
          </p:nvSpPr>
          <p:spPr bwMode="auto">
            <a:xfrm>
              <a:off x="4603750" y="2533651"/>
              <a:ext cx="2971800" cy="307975"/>
            </a:xfrm>
            <a:prstGeom prst="rect">
              <a:avLst/>
            </a:prstGeom>
            <a:noFill/>
            <a:ln w="25400">
              <a:solidFill>
                <a:schemeClr val="accent3"/>
              </a:solidFill>
              <a:miter lim="800000"/>
              <a:headEnd/>
              <a:tailEnd/>
            </a:ln>
          </p:spPr>
          <p:txBody>
            <a:bodyPr lIns="91436" tIns="45718" rIns="91436" bIns="45718">
              <a:spAutoFit/>
            </a:bodyPr>
            <a:lstStyle>
              <a:lvl1pPr defTabSz="684213">
                <a:defRPr sz="2400">
                  <a:solidFill>
                    <a:schemeClr val="tx1"/>
                  </a:solidFill>
                  <a:latin typeface="Arial" pitchFamily="34" charset="0"/>
                </a:defRPr>
              </a:lvl1pPr>
              <a:lvl2pPr marL="742950" indent="-285750" defTabSz="684213">
                <a:defRPr sz="2400">
                  <a:solidFill>
                    <a:schemeClr val="tx1"/>
                  </a:solidFill>
                  <a:latin typeface="Arial" pitchFamily="34" charset="0"/>
                </a:defRPr>
              </a:lvl2pPr>
              <a:lvl3pPr marL="1143000" indent="-228600" defTabSz="684213">
                <a:defRPr sz="2400">
                  <a:solidFill>
                    <a:schemeClr val="tx1"/>
                  </a:solidFill>
                  <a:latin typeface="Arial" pitchFamily="34" charset="0"/>
                </a:defRPr>
              </a:lvl3pPr>
              <a:lvl4pPr marL="1600200" indent="-228600" defTabSz="684213">
                <a:defRPr sz="2400">
                  <a:solidFill>
                    <a:schemeClr val="tx1"/>
                  </a:solidFill>
                  <a:latin typeface="Arial" pitchFamily="34" charset="0"/>
                </a:defRPr>
              </a:lvl4pPr>
              <a:lvl5pPr marL="2057400" indent="-228600" defTabSz="684213">
                <a:defRPr sz="2400">
                  <a:solidFill>
                    <a:schemeClr val="tx1"/>
                  </a:solidFill>
                  <a:latin typeface="Arial" pitchFamily="34" charset="0"/>
                </a:defRPr>
              </a:lvl5pPr>
              <a:lvl6pPr marL="2514600" indent="-228600" defTabSz="684213" eaLnBrk="0" fontAlgn="base" hangingPunct="0">
                <a:spcBef>
                  <a:spcPct val="0"/>
                </a:spcBef>
                <a:spcAft>
                  <a:spcPct val="0"/>
                </a:spcAft>
                <a:defRPr sz="2400">
                  <a:solidFill>
                    <a:schemeClr val="tx1"/>
                  </a:solidFill>
                  <a:latin typeface="Arial" pitchFamily="34" charset="0"/>
                </a:defRPr>
              </a:lvl6pPr>
              <a:lvl7pPr marL="2971800" indent="-228600" defTabSz="684213" eaLnBrk="0" fontAlgn="base" hangingPunct="0">
                <a:spcBef>
                  <a:spcPct val="0"/>
                </a:spcBef>
                <a:spcAft>
                  <a:spcPct val="0"/>
                </a:spcAft>
                <a:defRPr sz="2400">
                  <a:solidFill>
                    <a:schemeClr val="tx1"/>
                  </a:solidFill>
                  <a:latin typeface="Arial" pitchFamily="34" charset="0"/>
                </a:defRPr>
              </a:lvl7pPr>
              <a:lvl8pPr marL="3429000" indent="-228600" defTabSz="684213" eaLnBrk="0" fontAlgn="base" hangingPunct="0">
                <a:spcBef>
                  <a:spcPct val="0"/>
                </a:spcBef>
                <a:spcAft>
                  <a:spcPct val="0"/>
                </a:spcAft>
                <a:defRPr sz="2400">
                  <a:solidFill>
                    <a:schemeClr val="tx1"/>
                  </a:solidFill>
                  <a:latin typeface="Arial" pitchFamily="34" charset="0"/>
                </a:defRPr>
              </a:lvl8pPr>
              <a:lvl9pPr marL="3886200" indent="-228600" defTabSz="684213" eaLnBrk="0" fontAlgn="base" hangingPunct="0">
                <a:spcBef>
                  <a:spcPct val="0"/>
                </a:spcBef>
                <a:spcAft>
                  <a:spcPct val="0"/>
                </a:spcAft>
                <a:defRPr sz="2400">
                  <a:solidFill>
                    <a:schemeClr val="tx1"/>
                  </a:solidFill>
                  <a:latin typeface="Arial" pitchFamily="34" charset="0"/>
                </a:defRPr>
              </a:lvl9pPr>
            </a:lstStyle>
            <a:p>
              <a:pPr algn="ctr" eaLnBrk="1" hangingPunct="1">
                <a:defRPr/>
              </a:pPr>
              <a:r>
                <a:rPr lang="en-US" altLang="en-US" sz="1400" b="1" dirty="0">
                  <a:cs typeface="Arial" pitchFamily="34" charset="0"/>
                </a:rPr>
                <a:t>RANDOMIZED</a:t>
              </a:r>
            </a:p>
          </p:txBody>
        </p:sp>
        <p:sp>
          <p:nvSpPr>
            <p:cNvPr id="17" name="Line 7">
              <a:extLst>
                <a:ext uri="{FF2B5EF4-FFF2-40B4-BE49-F238E27FC236}">
                  <a16:creationId xmlns:a16="http://schemas.microsoft.com/office/drawing/2014/main" id="{F59CFCAA-90D6-692F-F348-9737E9C62E47}"/>
                </a:ext>
              </a:extLst>
            </p:cNvPr>
            <p:cNvSpPr>
              <a:spLocks noChangeShapeType="1"/>
            </p:cNvSpPr>
            <p:nvPr/>
          </p:nvSpPr>
          <p:spPr bwMode="auto">
            <a:xfrm>
              <a:off x="6096000" y="2225676"/>
              <a:ext cx="0" cy="300037"/>
            </a:xfrm>
            <a:prstGeom prst="line">
              <a:avLst/>
            </a:prstGeom>
            <a:noFill/>
            <a:ln w="25400">
              <a:solidFill>
                <a:schemeClr val="accent3"/>
              </a:solidFill>
              <a:round/>
              <a:headEnd/>
              <a:tailEnd/>
            </a:ln>
            <a:effectLst/>
          </p:spPr>
          <p:txBody>
            <a:bodyPr lIns="91436" tIns="45718" rIns="91436" bIns="45718"/>
            <a:lstStyle/>
            <a:p>
              <a:pPr>
                <a:defRPr/>
              </a:pPr>
              <a:endParaRPr lang="en-US"/>
            </a:p>
          </p:txBody>
        </p:sp>
        <p:sp>
          <p:nvSpPr>
            <p:cNvPr id="18" name="Line 8">
              <a:extLst>
                <a:ext uri="{FF2B5EF4-FFF2-40B4-BE49-F238E27FC236}">
                  <a16:creationId xmlns:a16="http://schemas.microsoft.com/office/drawing/2014/main" id="{CBDEE74A-99D3-449A-3F07-0DD7AEB13B50}"/>
                </a:ext>
              </a:extLst>
            </p:cNvPr>
            <p:cNvSpPr>
              <a:spLocks noChangeShapeType="1"/>
            </p:cNvSpPr>
            <p:nvPr/>
          </p:nvSpPr>
          <p:spPr bwMode="auto">
            <a:xfrm>
              <a:off x="6096000" y="2841626"/>
              <a:ext cx="0" cy="265112"/>
            </a:xfrm>
            <a:prstGeom prst="line">
              <a:avLst/>
            </a:prstGeom>
            <a:noFill/>
            <a:ln w="25400">
              <a:solidFill>
                <a:schemeClr val="accent3"/>
              </a:solidFill>
              <a:round/>
              <a:headEnd/>
              <a:tailEnd/>
            </a:ln>
            <a:effectLst/>
          </p:spPr>
          <p:txBody>
            <a:bodyPr lIns="91436" tIns="45718" rIns="91436" bIns="45718"/>
            <a:lstStyle/>
            <a:p>
              <a:pPr>
                <a:defRPr/>
              </a:pPr>
              <a:endParaRPr lang="en-US"/>
            </a:p>
          </p:txBody>
        </p:sp>
      </p:grpSp>
      <p:sp>
        <p:nvSpPr>
          <p:cNvPr id="49157" name="TextBox 1">
            <a:extLst>
              <a:ext uri="{FF2B5EF4-FFF2-40B4-BE49-F238E27FC236}">
                <a16:creationId xmlns:a16="http://schemas.microsoft.com/office/drawing/2014/main" id="{A9EDC6C6-6B78-31A9-44A2-E216762ABE19}"/>
              </a:ext>
            </a:extLst>
          </p:cNvPr>
          <p:cNvSpPr txBox="1">
            <a:spLocks noChangeArrowheads="1"/>
          </p:cNvSpPr>
          <p:nvPr/>
        </p:nvSpPr>
        <p:spPr bwMode="auto">
          <a:xfrm>
            <a:off x="1600200" y="6034087"/>
            <a:ext cx="1051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a:t>Inclusion:</a:t>
            </a:r>
          </a:p>
          <a:p>
            <a:r>
              <a:rPr lang="en-US" altLang="en-US" sz="1800"/>
              <a:t>Women &gt;18 yo, invasive or in situ disease, ≤ 3 cm, 3 positive ALN, ER+ &amp; ER-, EIC + w/ neg margins </a:t>
            </a:r>
          </a:p>
        </p:txBody>
      </p:sp>
    </p:spTree>
    <p:extLst>
      <p:ext uri="{BB962C8B-B14F-4D97-AF65-F5344CB8AC3E}">
        <p14:creationId xmlns:p14="http://schemas.microsoft.com/office/powerpoint/2010/main" val="660517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5898A9-F31D-EA78-86B2-1E2D395E43DC}"/>
              </a:ext>
            </a:extLst>
          </p:cNvPr>
          <p:cNvPicPr>
            <a:picLocks noChangeAspect="1"/>
          </p:cNvPicPr>
          <p:nvPr/>
        </p:nvPicPr>
        <p:blipFill>
          <a:blip r:embed="rId2"/>
          <a:stretch>
            <a:fillRect/>
          </a:stretch>
        </p:blipFill>
        <p:spPr>
          <a:xfrm>
            <a:off x="3962399" y="561636"/>
            <a:ext cx="7307205" cy="3095963"/>
          </a:xfrm>
          <a:prstGeom prst="rect">
            <a:avLst/>
          </a:prstGeom>
        </p:spPr>
      </p:pic>
      <p:sp>
        <p:nvSpPr>
          <p:cNvPr id="4" name="Text Placeholder 1">
            <a:extLst>
              <a:ext uri="{FF2B5EF4-FFF2-40B4-BE49-F238E27FC236}">
                <a16:creationId xmlns:a16="http://schemas.microsoft.com/office/drawing/2014/main" id="{F04938AF-9196-EC62-68CD-D899D4A791C7}"/>
              </a:ext>
            </a:extLst>
          </p:cNvPr>
          <p:cNvSpPr txBox="1">
            <a:spLocks/>
          </p:cNvSpPr>
          <p:nvPr/>
        </p:nvSpPr>
        <p:spPr>
          <a:xfrm>
            <a:off x="228600" y="1447800"/>
            <a:ext cx="3657600" cy="228600"/>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a:defRPr/>
            </a:pPr>
            <a:r>
              <a:rPr lang="en-US" dirty="0">
                <a:solidFill>
                  <a:schemeClr val="accent3"/>
                </a:solidFill>
              </a:rPr>
              <a:t>NRG Oncology</a:t>
            </a:r>
          </a:p>
          <a:p>
            <a:pPr>
              <a:defRPr/>
            </a:pPr>
            <a:r>
              <a:rPr lang="en-US" dirty="0">
                <a:solidFill>
                  <a:schemeClr val="accent3"/>
                </a:solidFill>
              </a:rPr>
              <a:t>NSABP B39/RTOG 0413 Phase III Results</a:t>
            </a:r>
          </a:p>
        </p:txBody>
      </p:sp>
      <p:sp>
        <p:nvSpPr>
          <p:cNvPr id="5" name="TextBox 4">
            <a:extLst>
              <a:ext uri="{FF2B5EF4-FFF2-40B4-BE49-F238E27FC236}">
                <a16:creationId xmlns:a16="http://schemas.microsoft.com/office/drawing/2014/main" id="{5A52A590-CE17-347F-38E4-C10056C67FB1}"/>
              </a:ext>
            </a:extLst>
          </p:cNvPr>
          <p:cNvSpPr txBox="1"/>
          <p:nvPr/>
        </p:nvSpPr>
        <p:spPr>
          <a:xfrm>
            <a:off x="228600" y="4209871"/>
            <a:ext cx="3505200" cy="1200329"/>
          </a:xfrm>
          <a:prstGeom prst="rect">
            <a:avLst/>
          </a:prstGeom>
          <a:noFill/>
        </p:spPr>
        <p:txBody>
          <a:bodyPr wrap="square" rtlCol="0">
            <a:spAutoFit/>
          </a:bodyPr>
          <a:lstStyle/>
          <a:p>
            <a:r>
              <a:rPr lang="en-US" dirty="0">
                <a:solidFill>
                  <a:schemeClr val="accent3"/>
                </a:solidFill>
              </a:rPr>
              <a:t>Quality of Life outcomes</a:t>
            </a:r>
          </a:p>
          <a:p>
            <a:r>
              <a:rPr lang="en-US" dirty="0">
                <a:solidFill>
                  <a:schemeClr val="accent3"/>
                </a:solidFill>
              </a:rPr>
              <a:t>Ganz PA et al</a:t>
            </a:r>
          </a:p>
          <a:p>
            <a:r>
              <a:rPr lang="en-US" dirty="0">
                <a:solidFill>
                  <a:schemeClr val="accent3"/>
                </a:solidFill>
              </a:rPr>
              <a:t>JNCI 2025 </a:t>
            </a:r>
          </a:p>
        </p:txBody>
      </p:sp>
      <p:sp>
        <p:nvSpPr>
          <p:cNvPr id="6" name="TextBox 5">
            <a:extLst>
              <a:ext uri="{FF2B5EF4-FFF2-40B4-BE49-F238E27FC236}">
                <a16:creationId xmlns:a16="http://schemas.microsoft.com/office/drawing/2014/main" id="{7C97332C-0157-045F-61FF-51B59AF1A504}"/>
              </a:ext>
            </a:extLst>
          </p:cNvPr>
          <p:cNvSpPr txBox="1"/>
          <p:nvPr/>
        </p:nvSpPr>
        <p:spPr>
          <a:xfrm>
            <a:off x="4419600" y="3837811"/>
            <a:ext cx="7696200" cy="2554545"/>
          </a:xfrm>
          <a:prstGeom prst="rect">
            <a:avLst/>
          </a:prstGeom>
          <a:noFill/>
        </p:spPr>
        <p:txBody>
          <a:bodyPr wrap="square" rtlCol="0">
            <a:spAutoFit/>
          </a:bodyPr>
          <a:lstStyle/>
          <a:p>
            <a:pPr marL="285750" indent="-285750">
              <a:buClr>
                <a:schemeClr val="accent1">
                  <a:lumMod val="60000"/>
                  <a:lumOff val="40000"/>
                </a:schemeClr>
              </a:buClr>
              <a:buFont typeface="Arial" panose="020B0604020202020204" pitchFamily="34" charset="0"/>
              <a:buChar char="•"/>
            </a:pPr>
            <a:r>
              <a:rPr lang="en-US" sz="1600" dirty="0"/>
              <a:t>950 pts enrolled with data in QOL </a:t>
            </a:r>
            <a:r>
              <a:rPr lang="en-US" sz="1600" dirty="0" err="1"/>
              <a:t>substudy</a:t>
            </a:r>
            <a:endParaRPr lang="en-US" sz="1600" dirty="0"/>
          </a:p>
          <a:p>
            <a:pPr marL="285750" indent="-285750">
              <a:buClr>
                <a:schemeClr val="accent1">
                  <a:lumMod val="60000"/>
                  <a:lumOff val="40000"/>
                </a:schemeClr>
              </a:buClr>
              <a:buFont typeface="Arial" panose="020B0604020202020204" pitchFamily="34" charset="0"/>
              <a:buChar char="•"/>
            </a:pPr>
            <a:r>
              <a:rPr lang="en-US" sz="1600" dirty="0"/>
              <a:t>Breast Cancer Treatment Outcomes Scale (BCTOS)</a:t>
            </a:r>
          </a:p>
          <a:p>
            <a:pPr marL="285750" indent="-285750">
              <a:buClr>
                <a:schemeClr val="accent1">
                  <a:lumMod val="60000"/>
                  <a:lumOff val="40000"/>
                </a:schemeClr>
              </a:buClr>
              <a:buFont typeface="Arial" panose="020B0604020202020204" pitchFamily="34" charset="0"/>
              <a:buChar char="•"/>
            </a:pPr>
            <a:r>
              <a:rPr lang="en-US" sz="1600" dirty="0"/>
              <a:t>Primary endpoint</a:t>
            </a:r>
          </a:p>
          <a:p>
            <a:pPr marL="742950" lvl="1" indent="-285750">
              <a:buClr>
                <a:schemeClr val="accent1">
                  <a:lumMod val="60000"/>
                  <a:lumOff val="40000"/>
                </a:schemeClr>
              </a:buClr>
              <a:buFont typeface="Arial" panose="020B0604020202020204" pitchFamily="34" charset="0"/>
              <a:buChar char="•"/>
            </a:pPr>
            <a:r>
              <a:rPr lang="en-US" sz="1600" dirty="0"/>
              <a:t>Cosmesis – not difference 3 years</a:t>
            </a:r>
          </a:p>
          <a:p>
            <a:pPr marL="742950" lvl="1" indent="-285750">
              <a:buClr>
                <a:schemeClr val="accent1">
                  <a:lumMod val="60000"/>
                  <a:lumOff val="40000"/>
                </a:schemeClr>
              </a:buClr>
              <a:buFont typeface="Arial" panose="020B0604020202020204" pitchFamily="34" charset="0"/>
              <a:buChar char="•"/>
            </a:pPr>
            <a:r>
              <a:rPr lang="en-US" sz="1600" dirty="0"/>
              <a:t>Vitality or fatigue at EOT –</a:t>
            </a:r>
          </a:p>
          <a:p>
            <a:pPr marL="1200150" lvl="2" indent="-285750">
              <a:buClr>
                <a:schemeClr val="accent1">
                  <a:lumMod val="60000"/>
                  <a:lumOff val="40000"/>
                </a:schemeClr>
              </a:buClr>
              <a:buFont typeface="Arial" panose="020B0604020202020204" pitchFamily="34" charset="0"/>
              <a:buChar char="•"/>
            </a:pPr>
            <a:r>
              <a:rPr lang="en-US" sz="1600" dirty="0"/>
              <a:t>non-</a:t>
            </a:r>
            <a:r>
              <a:rPr lang="en-US" sz="1600" dirty="0" err="1"/>
              <a:t>chemotx</a:t>
            </a:r>
            <a:r>
              <a:rPr lang="en-US" sz="1600" dirty="0"/>
              <a:t> - favored APBI</a:t>
            </a:r>
          </a:p>
          <a:p>
            <a:pPr marL="1200150" lvl="2" indent="-285750">
              <a:buClr>
                <a:schemeClr val="accent1">
                  <a:lumMod val="60000"/>
                  <a:lumOff val="40000"/>
                </a:schemeClr>
              </a:buClr>
              <a:buFont typeface="Arial" panose="020B0604020202020204" pitchFamily="34" charset="0"/>
              <a:buChar char="•"/>
            </a:pPr>
            <a:r>
              <a:rPr lang="en-US" sz="1600" dirty="0" err="1"/>
              <a:t>chemotx</a:t>
            </a:r>
            <a:r>
              <a:rPr lang="en-US" sz="1600" dirty="0"/>
              <a:t>, depended on timing – favored WBI</a:t>
            </a:r>
          </a:p>
          <a:p>
            <a:pPr marL="285750" indent="-285750">
              <a:buClr>
                <a:schemeClr val="accent1">
                  <a:lumMod val="60000"/>
                  <a:lumOff val="40000"/>
                </a:schemeClr>
              </a:buClr>
              <a:buFont typeface="Arial" panose="020B0604020202020204" pitchFamily="34" charset="0"/>
              <a:buChar char="•"/>
            </a:pPr>
            <a:r>
              <a:rPr lang="en-US" sz="1600" dirty="0"/>
              <a:t>Secondary endpoints</a:t>
            </a:r>
          </a:p>
          <a:p>
            <a:pPr marL="1200150" lvl="2" indent="-285750">
              <a:buClr>
                <a:schemeClr val="accent1">
                  <a:lumMod val="60000"/>
                  <a:lumOff val="40000"/>
                </a:schemeClr>
              </a:buClr>
              <a:buFont typeface="Arial" panose="020B0604020202020204" pitchFamily="34" charset="0"/>
              <a:buChar char="•"/>
            </a:pPr>
            <a:r>
              <a:rPr lang="en-US" sz="1600" dirty="0"/>
              <a:t>Treatment-related symptoms – favored APBI (EOT, 3mo’s, 6mo’s)</a:t>
            </a:r>
          </a:p>
          <a:p>
            <a:pPr marL="1200150" lvl="2" indent="-285750">
              <a:buClr>
                <a:schemeClr val="accent1">
                  <a:lumMod val="60000"/>
                  <a:lumOff val="40000"/>
                </a:schemeClr>
              </a:buClr>
              <a:buFont typeface="Arial" panose="020B0604020202020204" pitchFamily="34" charset="0"/>
              <a:buChar char="•"/>
            </a:pPr>
            <a:r>
              <a:rPr lang="en-US" sz="1600" dirty="0"/>
              <a:t>Convenience of care – favored APBI</a:t>
            </a:r>
          </a:p>
        </p:txBody>
      </p:sp>
      <p:cxnSp>
        <p:nvCxnSpPr>
          <p:cNvPr id="7" name="Straight Connector 6">
            <a:extLst>
              <a:ext uri="{FF2B5EF4-FFF2-40B4-BE49-F238E27FC236}">
                <a16:creationId xmlns:a16="http://schemas.microsoft.com/office/drawing/2014/main" id="{614ADD61-D592-3D99-019C-0AB1AB7CED9B}"/>
              </a:ext>
            </a:extLst>
          </p:cNvPr>
          <p:cNvCxnSpPr/>
          <p:nvPr/>
        </p:nvCxnSpPr>
        <p:spPr>
          <a:xfrm>
            <a:off x="2209800" y="3810000"/>
            <a:ext cx="7467600"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4325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2">
            <a:extLst>
              <a:ext uri="{FF2B5EF4-FFF2-40B4-BE49-F238E27FC236}">
                <a16:creationId xmlns:a16="http://schemas.microsoft.com/office/drawing/2014/main" id="{E0968AD1-FB0A-5B32-9AFB-8436DB5CF45D}"/>
              </a:ext>
            </a:extLst>
          </p:cNvPr>
          <p:cNvSpPr>
            <a:spLocks noGrp="1"/>
          </p:cNvSpPr>
          <p:nvPr>
            <p:ph idx="1"/>
          </p:nvPr>
        </p:nvSpPr>
        <p:spPr bwMode="auto">
          <a:xfrm>
            <a:off x="2667000" y="2665506"/>
            <a:ext cx="8610600" cy="1674812"/>
          </a:xfrm>
        </p:spPr>
        <p:txBody>
          <a:bodyPr vert="horz" wrap="square" lIns="91440" tIns="45720" rIns="91440" bIns="45720" numCol="1" anchor="t" anchorCtr="0" compatLnSpc="1">
            <a:prstTxWarp prst="textNoShape">
              <a:avLst/>
            </a:prstTxWarp>
          </a:bodyPr>
          <a:lstStyle/>
          <a:p>
            <a:pPr marL="0" indent="0">
              <a:spcBef>
                <a:spcPts val="0"/>
              </a:spcBef>
              <a:buFont typeface="Arial" panose="020B0604020202020204" pitchFamily="34" charset="0"/>
              <a:buNone/>
              <a:defRPr/>
            </a:pPr>
            <a:r>
              <a:rPr lang="en-US" altLang="en-US" dirty="0"/>
              <a:t>		</a:t>
            </a:r>
            <a:r>
              <a:rPr lang="en-US" altLang="en-US" sz="2400" dirty="0"/>
              <a:t>   </a:t>
            </a:r>
            <a:r>
              <a:rPr lang="en-US" altLang="en-US" sz="2400" dirty="0">
                <a:solidFill>
                  <a:schemeClr val="accent3"/>
                </a:solidFill>
              </a:rPr>
              <a:t>WBI 50Gy in 25 </a:t>
            </a:r>
            <a:r>
              <a:rPr lang="en-US" altLang="en-US" sz="2400" dirty="0" err="1">
                <a:solidFill>
                  <a:schemeClr val="accent3"/>
                </a:solidFill>
              </a:rPr>
              <a:t>fx</a:t>
            </a:r>
            <a:r>
              <a:rPr lang="en-US" altLang="en-US" sz="2400" dirty="0">
                <a:solidFill>
                  <a:schemeClr val="accent3"/>
                </a:solidFill>
              </a:rPr>
              <a:t>  + 10Gy boost</a:t>
            </a:r>
          </a:p>
          <a:p>
            <a:pPr marL="0" indent="0">
              <a:spcBef>
                <a:spcPts val="0"/>
              </a:spcBef>
              <a:buFont typeface="Arial" panose="020B0604020202020204" pitchFamily="34" charset="0"/>
              <a:buNone/>
              <a:defRPr/>
            </a:pPr>
            <a:r>
              <a:rPr lang="en-US" altLang="en-US" sz="2400" dirty="0">
                <a:solidFill>
                  <a:schemeClr val="accent3"/>
                </a:solidFill>
              </a:rPr>
              <a:t>							   vs </a:t>
            </a:r>
          </a:p>
          <a:p>
            <a:pPr marL="0" indent="0">
              <a:spcBef>
                <a:spcPts val="0"/>
              </a:spcBef>
              <a:buFont typeface="Arial" panose="020B0604020202020204" pitchFamily="34" charset="0"/>
              <a:buNone/>
              <a:defRPr/>
            </a:pPr>
            <a:r>
              <a:rPr lang="en-US" altLang="en-US" sz="2400" dirty="0">
                <a:solidFill>
                  <a:schemeClr val="accent3"/>
                </a:solidFill>
              </a:rPr>
              <a:t>       APBI  30Gy in 5 </a:t>
            </a:r>
            <a:r>
              <a:rPr lang="en-US" altLang="en-US" sz="2400" dirty="0" err="1">
                <a:solidFill>
                  <a:schemeClr val="accent3"/>
                </a:solidFill>
              </a:rPr>
              <a:t>fx</a:t>
            </a:r>
            <a:r>
              <a:rPr lang="en-US" altLang="en-US" sz="2400" dirty="0">
                <a:solidFill>
                  <a:schemeClr val="accent3"/>
                </a:solidFill>
              </a:rPr>
              <a:t> (non-consecutive days)</a:t>
            </a:r>
          </a:p>
          <a:p>
            <a:pPr marL="0" indent="0">
              <a:buFont typeface="Arial" panose="020B0604020202020204" pitchFamily="34" charset="0"/>
              <a:buNone/>
              <a:defRPr/>
            </a:pPr>
            <a:endParaRPr lang="en-US" altLang="en-US" dirty="0"/>
          </a:p>
        </p:txBody>
      </p:sp>
      <p:pic>
        <p:nvPicPr>
          <p:cNvPr id="21508" name="Picture 1">
            <a:extLst>
              <a:ext uri="{FF2B5EF4-FFF2-40B4-BE49-F238E27FC236}">
                <a16:creationId xmlns:a16="http://schemas.microsoft.com/office/drawing/2014/main" id="{8D36AD2E-C649-387B-A34B-F98DC91103B6}"/>
              </a:ext>
            </a:extLst>
          </p:cNvPr>
          <p:cNvPicPr>
            <a:picLocks noChangeAspect="1"/>
          </p:cNvPicPr>
          <p:nvPr/>
        </p:nvPicPr>
        <p:blipFill>
          <a:blip r:embed="rId2">
            <a:extLst>
              <a:ext uri="{28A0092B-C50C-407E-A947-70E740481C1C}">
                <a14:useLocalDpi xmlns:a14="http://schemas.microsoft.com/office/drawing/2010/main" val="0"/>
              </a:ext>
            </a:extLst>
          </a:blip>
          <a:srcRect b="29073"/>
          <a:stretch>
            <a:fillRect/>
          </a:stretch>
        </p:blipFill>
        <p:spPr bwMode="auto">
          <a:xfrm>
            <a:off x="2286000" y="609600"/>
            <a:ext cx="74676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2">
            <a:extLst>
              <a:ext uri="{FF2B5EF4-FFF2-40B4-BE49-F238E27FC236}">
                <a16:creationId xmlns:a16="http://schemas.microsoft.com/office/drawing/2014/main" id="{2E0FAD9C-758F-E6F9-24FB-B5316CCD1A53}"/>
              </a:ext>
            </a:extLst>
          </p:cNvPr>
          <p:cNvSpPr txBox="1">
            <a:spLocks noChangeArrowheads="1"/>
          </p:cNvSpPr>
          <p:nvPr/>
        </p:nvSpPr>
        <p:spPr bwMode="auto">
          <a:xfrm>
            <a:off x="2286000" y="2271712"/>
            <a:ext cx="74676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400" dirty="0">
                <a:solidFill>
                  <a:srgbClr val="0070C0"/>
                </a:solidFill>
              </a:rPr>
              <a:t>Meattini, I, et al.  Journal of Clinical Oncology, ascopubs.org/journal/</a:t>
            </a:r>
            <a:r>
              <a:rPr lang="en-US" altLang="en-US" sz="1400" dirty="0" err="1">
                <a:solidFill>
                  <a:srgbClr val="0070C0"/>
                </a:solidFill>
              </a:rPr>
              <a:t>jco</a:t>
            </a:r>
            <a:r>
              <a:rPr lang="en-US" altLang="en-US" sz="1400" dirty="0">
                <a:solidFill>
                  <a:srgbClr val="0070C0"/>
                </a:solidFill>
              </a:rPr>
              <a:t> August 2020</a:t>
            </a:r>
          </a:p>
        </p:txBody>
      </p:sp>
      <p:sp>
        <p:nvSpPr>
          <p:cNvPr id="21510" name="TextBox 3">
            <a:extLst>
              <a:ext uri="{FF2B5EF4-FFF2-40B4-BE49-F238E27FC236}">
                <a16:creationId xmlns:a16="http://schemas.microsoft.com/office/drawing/2014/main" id="{98D8792A-9CAB-599D-6BF8-528BA43460F9}"/>
              </a:ext>
            </a:extLst>
          </p:cNvPr>
          <p:cNvSpPr txBox="1">
            <a:spLocks noChangeArrowheads="1"/>
          </p:cNvSpPr>
          <p:nvPr/>
        </p:nvSpPr>
        <p:spPr bwMode="auto">
          <a:xfrm>
            <a:off x="3048000" y="4322128"/>
            <a:ext cx="7162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ts val="600"/>
              </a:spcBef>
              <a:buClr>
                <a:srgbClr val="FF0000"/>
              </a:buClr>
              <a:buFont typeface="Arial" panose="020B0604020202020204" pitchFamily="34" charset="0"/>
              <a:buChar char="•"/>
            </a:pPr>
            <a:r>
              <a:rPr lang="en-US" altLang="en-US" dirty="0"/>
              <a:t>520 pts, &gt;90% low recurrence risk</a:t>
            </a:r>
          </a:p>
          <a:p>
            <a:pPr>
              <a:spcBef>
                <a:spcPts val="600"/>
              </a:spcBef>
              <a:buClr>
                <a:srgbClr val="FF0000"/>
              </a:buClr>
              <a:buFont typeface="Arial" panose="020B0604020202020204" pitchFamily="34" charset="0"/>
              <a:buChar char="•"/>
            </a:pPr>
            <a:r>
              <a:rPr lang="en-US" altLang="en-US" dirty="0"/>
              <a:t>Median follow up 10.5 years</a:t>
            </a:r>
          </a:p>
          <a:p>
            <a:pPr>
              <a:spcBef>
                <a:spcPts val="600"/>
              </a:spcBef>
              <a:buClr>
                <a:srgbClr val="FF0000"/>
              </a:buClr>
              <a:buFont typeface="Arial" panose="020B0604020202020204" pitchFamily="34" charset="0"/>
              <a:buChar char="•"/>
            </a:pPr>
            <a:r>
              <a:rPr lang="en-US" altLang="en-US" dirty="0"/>
              <a:t>IBTR – 2.5% WBI vs. 3.7% APBI</a:t>
            </a:r>
          </a:p>
          <a:p>
            <a:pPr>
              <a:spcBef>
                <a:spcPts val="600"/>
              </a:spcBef>
              <a:buClr>
                <a:srgbClr val="FF0000"/>
              </a:buClr>
              <a:buFont typeface="Arial" panose="020B0604020202020204" pitchFamily="34" charset="0"/>
              <a:buChar char="•"/>
            </a:pPr>
            <a:r>
              <a:rPr lang="en-US" altLang="en-US" dirty="0"/>
              <a:t>OVS / Breast Ca specific survival – equivalent</a:t>
            </a:r>
          </a:p>
          <a:p>
            <a:pPr>
              <a:spcBef>
                <a:spcPts val="600"/>
              </a:spcBef>
              <a:buClr>
                <a:srgbClr val="FF0000"/>
              </a:buClr>
              <a:buFont typeface="Arial" panose="020B0604020202020204" pitchFamily="34" charset="0"/>
              <a:buChar char="•"/>
            </a:pPr>
            <a:r>
              <a:rPr lang="en-US" altLang="en-US" dirty="0"/>
              <a:t>Cosmesis/toxicity – favors APBI</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a:extLst>
              <a:ext uri="{FF2B5EF4-FFF2-40B4-BE49-F238E27FC236}">
                <a16:creationId xmlns:a16="http://schemas.microsoft.com/office/drawing/2014/main" id="{2D2F78A8-6A54-DE2C-F48F-E827B54A395C}"/>
              </a:ext>
            </a:extLst>
          </p:cNvPr>
          <p:cNvSpPr>
            <a:spLocks noGrp="1" noChangeArrowheads="1"/>
          </p:cNvSpPr>
          <p:nvPr>
            <p:ph idx="1"/>
          </p:nvPr>
        </p:nvSpPr>
        <p:spPr bwMode="auto">
          <a:xfrm>
            <a:off x="2743200" y="3124200"/>
            <a:ext cx="109728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t>Prospective phase II multi-institutional</a:t>
            </a:r>
          </a:p>
          <a:p>
            <a:r>
              <a:rPr lang="en-US" altLang="en-US" sz="2400" dirty="0"/>
              <a:t>22.5 </a:t>
            </a:r>
            <a:r>
              <a:rPr lang="en-US" altLang="en-US" sz="2400" dirty="0" err="1"/>
              <a:t>Gy</a:t>
            </a:r>
            <a:r>
              <a:rPr lang="en-US" altLang="en-US" sz="2400" dirty="0"/>
              <a:t> in 3 </a:t>
            </a:r>
            <a:r>
              <a:rPr lang="en-US" altLang="en-US" sz="2400" dirty="0" err="1"/>
              <a:t>fx</a:t>
            </a:r>
            <a:r>
              <a:rPr lang="en-US" altLang="en-US" sz="2400" dirty="0"/>
              <a:t> (2 days)</a:t>
            </a:r>
          </a:p>
          <a:p>
            <a:r>
              <a:rPr lang="en-US" altLang="en-US" sz="2400" dirty="0"/>
              <a:t>Med f/u 3.63 years</a:t>
            </a:r>
          </a:p>
          <a:p>
            <a:pPr lvl="1"/>
            <a:r>
              <a:rPr lang="en-US" altLang="en-US" sz="2000" dirty="0"/>
              <a:t>Cosmesis - G/E 94%</a:t>
            </a:r>
          </a:p>
          <a:p>
            <a:pPr lvl="1"/>
            <a:r>
              <a:rPr lang="en-US" altLang="en-US" sz="2000" dirty="0"/>
              <a:t>Toxicity – </a:t>
            </a:r>
          </a:p>
          <a:p>
            <a:pPr lvl="2"/>
            <a:r>
              <a:rPr lang="en-US" altLang="en-US" sz="1800" dirty="0"/>
              <a:t>32% G1/2, 1.7% G3, no G4 fibrosis</a:t>
            </a:r>
          </a:p>
          <a:p>
            <a:pPr lvl="2"/>
            <a:r>
              <a:rPr lang="en-US" altLang="en-US" sz="1800" dirty="0"/>
              <a:t>7.4% G1 </a:t>
            </a:r>
            <a:r>
              <a:rPr lang="en-US" altLang="en-US" sz="1800" dirty="0" err="1"/>
              <a:t>hyperpig</a:t>
            </a:r>
            <a:r>
              <a:rPr lang="en-US" altLang="en-US" sz="1800" dirty="0"/>
              <a:t>, 2% G1 telangiectasias, 1.7% </a:t>
            </a:r>
            <a:r>
              <a:rPr lang="en-US" altLang="en-US" sz="1800" dirty="0" err="1"/>
              <a:t>symp</a:t>
            </a:r>
            <a:r>
              <a:rPr lang="en-US" altLang="en-US" sz="1800" dirty="0"/>
              <a:t> seromas </a:t>
            </a:r>
          </a:p>
          <a:p>
            <a:pPr lvl="1"/>
            <a:r>
              <a:rPr lang="en-US" altLang="en-US" sz="2000" dirty="0"/>
              <a:t>Recurrence – local 1.1%, nodal 1.1%, distant 0%</a:t>
            </a:r>
          </a:p>
          <a:p>
            <a:pPr lvl="2"/>
            <a:endParaRPr lang="en-US" altLang="en-US" dirty="0"/>
          </a:p>
        </p:txBody>
      </p:sp>
      <p:grpSp>
        <p:nvGrpSpPr>
          <p:cNvPr id="2" name="Group 1">
            <a:extLst>
              <a:ext uri="{FF2B5EF4-FFF2-40B4-BE49-F238E27FC236}">
                <a16:creationId xmlns:a16="http://schemas.microsoft.com/office/drawing/2014/main" id="{AB26193F-50DF-3F07-EF91-CC6D750BD876}"/>
              </a:ext>
            </a:extLst>
          </p:cNvPr>
          <p:cNvGrpSpPr/>
          <p:nvPr/>
        </p:nvGrpSpPr>
        <p:grpSpPr>
          <a:xfrm>
            <a:off x="2895600" y="714253"/>
            <a:ext cx="6288088" cy="1876547"/>
            <a:chOff x="2895600" y="583724"/>
            <a:chExt cx="6288088" cy="1876547"/>
          </a:xfrm>
        </p:grpSpPr>
        <p:pic>
          <p:nvPicPr>
            <p:cNvPr id="23555" name="Picture 1">
              <a:extLst>
                <a:ext uri="{FF2B5EF4-FFF2-40B4-BE49-F238E27FC236}">
                  <a16:creationId xmlns:a16="http://schemas.microsoft.com/office/drawing/2014/main" id="{20919221-2F5A-009E-426F-3F066206C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0369"/>
            <a:stretch>
              <a:fillRect/>
            </a:stretch>
          </p:blipFill>
          <p:spPr bwMode="auto">
            <a:xfrm>
              <a:off x="2895600" y="583724"/>
              <a:ext cx="6288088"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3">
              <a:extLst>
                <a:ext uri="{FF2B5EF4-FFF2-40B4-BE49-F238E27FC236}">
                  <a16:creationId xmlns:a16="http://schemas.microsoft.com/office/drawing/2014/main" id="{48518610-3376-E01B-CE58-DDC441AA9646}"/>
                </a:ext>
              </a:extLst>
            </p:cNvPr>
            <p:cNvSpPr txBox="1">
              <a:spLocks noChangeArrowheads="1"/>
            </p:cNvSpPr>
            <p:nvPr/>
          </p:nvSpPr>
          <p:spPr bwMode="auto">
            <a:xfrm>
              <a:off x="2895600" y="2152296"/>
              <a:ext cx="6288088" cy="307975"/>
            </a:xfrm>
            <a:prstGeom prst="rect">
              <a:avLst/>
            </a:prstGeom>
            <a:solidFill>
              <a:schemeClr val="tx1"/>
            </a:solidFill>
            <a:ln w="9525">
              <a:noFill/>
              <a:miter lim="800000"/>
              <a:headEnd/>
              <a:tailEnd/>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400" dirty="0">
                  <a:solidFill>
                    <a:schemeClr val="bg1"/>
                  </a:solidFill>
                </a:rPr>
                <a:t>Yashar C, Khan AJ, Chen P, et al. </a:t>
              </a:r>
              <a:r>
                <a:rPr lang="en-US" altLang="en-US" sz="1400" i="1" dirty="0" err="1">
                  <a:solidFill>
                    <a:schemeClr val="bg1"/>
                  </a:solidFill>
                </a:rPr>
                <a:t>Pract</a:t>
              </a:r>
              <a:r>
                <a:rPr lang="en-US" altLang="en-US" sz="1400" i="1" dirty="0">
                  <a:solidFill>
                    <a:schemeClr val="bg1"/>
                  </a:solidFill>
                </a:rPr>
                <a:t> </a:t>
              </a:r>
              <a:r>
                <a:rPr lang="en-US" altLang="en-US" sz="1400" i="1" dirty="0" err="1">
                  <a:solidFill>
                    <a:schemeClr val="bg1"/>
                  </a:solidFill>
                </a:rPr>
                <a:t>Radiat</a:t>
              </a:r>
              <a:r>
                <a:rPr lang="en-US" altLang="en-US" sz="1400" i="1" dirty="0">
                  <a:solidFill>
                    <a:schemeClr val="bg1"/>
                  </a:solidFill>
                </a:rPr>
                <a:t> Oncol</a:t>
              </a:r>
              <a:r>
                <a:rPr lang="en-US" altLang="en-US" sz="1400" dirty="0">
                  <a:solidFill>
                    <a:schemeClr val="bg1"/>
                  </a:solidFill>
                </a:rPr>
                <a:t>. 2023; 13(4):314-320.</a:t>
              </a:r>
            </a:p>
          </p:txBody>
        </p:sp>
      </p:grpSp>
      <p:cxnSp>
        <p:nvCxnSpPr>
          <p:cNvPr id="4" name="Straight Connector 3">
            <a:extLst>
              <a:ext uri="{FF2B5EF4-FFF2-40B4-BE49-F238E27FC236}">
                <a16:creationId xmlns:a16="http://schemas.microsoft.com/office/drawing/2014/main" id="{CD6674B0-E57D-961D-5588-91968B5FB443}"/>
              </a:ext>
            </a:extLst>
          </p:cNvPr>
          <p:cNvCxnSpPr/>
          <p:nvPr/>
        </p:nvCxnSpPr>
        <p:spPr>
          <a:xfrm>
            <a:off x="3429000" y="2743200"/>
            <a:ext cx="53340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F3A07E-9D97-D418-A4E9-0D90D172AF75}"/>
              </a:ext>
            </a:extLst>
          </p:cNvPr>
          <p:cNvSpPr txBox="1">
            <a:spLocks/>
          </p:cNvSpPr>
          <p:nvPr/>
        </p:nvSpPr>
        <p:spPr>
          <a:xfrm>
            <a:off x="1143000" y="3810000"/>
            <a:ext cx="11677533" cy="2209800"/>
          </a:xfrm>
          <a:prstGeom prst="rect">
            <a:avLst/>
          </a:prstGeom>
        </p:spPr>
        <p:txBody>
          <a:bodyPr vert="horz" lIns="91440" tIns="45720" rIns="91440" bIns="45720" numCol="2"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rgbClr val="FF0000"/>
              </a:buClr>
              <a:buFont typeface="Arial" panose="020B0604020202020204" pitchFamily="34" charset="0"/>
              <a:buChar char="•"/>
            </a:pPr>
            <a:r>
              <a:rPr lang="en-US" sz="2100" dirty="0">
                <a:latin typeface="Arial" panose="020B0604020202020204" pitchFamily="34" charset="0"/>
                <a:cs typeface="Arial" panose="020B0604020202020204" pitchFamily="34" charset="0"/>
              </a:rPr>
              <a:t>268 patients, 2008-2021</a:t>
            </a:r>
          </a:p>
          <a:p>
            <a:pPr marL="342900" indent="-342900" algn="l">
              <a:buClr>
                <a:srgbClr val="FF0000"/>
              </a:buClr>
              <a:buFont typeface="Arial" panose="020B0604020202020204" pitchFamily="34" charset="0"/>
              <a:buChar char="•"/>
            </a:pPr>
            <a:r>
              <a:rPr lang="en-US" sz="2100" dirty="0">
                <a:latin typeface="Arial" panose="020B0604020202020204" pitchFamily="34" charset="0"/>
                <a:cs typeface="Arial" panose="020B0604020202020204" pitchFamily="34" charset="0"/>
              </a:rPr>
              <a:t>64-77 years old</a:t>
            </a:r>
          </a:p>
          <a:p>
            <a:pPr marL="342900" indent="-342900" algn="l">
              <a:buClr>
                <a:srgbClr val="FF0000"/>
              </a:buClr>
              <a:buFont typeface="Arial" panose="020B0604020202020204" pitchFamily="34" charset="0"/>
              <a:buChar char="•"/>
            </a:pPr>
            <a:r>
              <a:rPr lang="en-US" sz="2100" dirty="0">
                <a:latin typeface="Arial" panose="020B0604020202020204" pitchFamily="34" charset="0"/>
                <a:cs typeface="Arial" panose="020B0604020202020204" pitchFamily="34" charset="0"/>
              </a:rPr>
              <a:t>HDR brachytherapy, single fraction, 16-21Gy</a:t>
            </a:r>
          </a:p>
          <a:p>
            <a:pPr marL="342900" indent="-342900" algn="l">
              <a:buClr>
                <a:srgbClr val="FF0000"/>
              </a:buClr>
              <a:buFont typeface="Arial" panose="020B0604020202020204" pitchFamily="34" charset="0"/>
              <a:buChar char="•"/>
            </a:pPr>
            <a:r>
              <a:rPr lang="en-US" sz="2100" dirty="0">
                <a:latin typeface="Arial" panose="020B0604020202020204" pitchFamily="34" charset="0"/>
                <a:cs typeface="Arial" panose="020B0604020202020204" pitchFamily="34" charset="0"/>
              </a:rPr>
              <a:t>Follow-up 60-72 months</a:t>
            </a:r>
          </a:p>
          <a:p>
            <a:pPr marL="342900" indent="-342900" algn="l">
              <a:buClr>
                <a:srgbClr val="FF0000"/>
              </a:buClr>
              <a:buFont typeface="Arial" panose="020B0604020202020204" pitchFamily="34" charset="0"/>
              <a:buChar char="•"/>
            </a:pPr>
            <a:r>
              <a:rPr lang="en-US" sz="2100" dirty="0">
                <a:latin typeface="Arial" panose="020B0604020202020204" pitchFamily="34" charset="0"/>
                <a:cs typeface="Arial" panose="020B0604020202020204" pitchFamily="34" charset="0"/>
              </a:rPr>
              <a:t>6 years: freedom from LR: 100%</a:t>
            </a:r>
          </a:p>
          <a:p>
            <a:pPr marL="342900" indent="-342900" algn="l">
              <a:buClr>
                <a:srgbClr val="FF0000"/>
              </a:buClr>
              <a:buFont typeface="Arial" panose="020B0604020202020204" pitchFamily="34" charset="0"/>
              <a:buChar char="•"/>
            </a:pPr>
            <a:r>
              <a:rPr lang="en-US" sz="2100" dirty="0">
                <a:latin typeface="Arial" panose="020B0604020202020204" pitchFamily="34" charset="0"/>
                <a:cs typeface="Arial" panose="020B0604020202020204" pitchFamily="34" charset="0"/>
              </a:rPr>
              <a:t>DFS: 82-200%</a:t>
            </a:r>
          </a:p>
          <a:p>
            <a:pPr marL="342900" indent="-342900" algn="l">
              <a:buClr>
                <a:srgbClr val="FF0000"/>
              </a:buClr>
              <a:buFont typeface="Arial" panose="020B0604020202020204" pitchFamily="34" charset="0"/>
              <a:buChar char="•"/>
            </a:pPr>
            <a:r>
              <a:rPr lang="en-US" sz="2100" dirty="0">
                <a:latin typeface="Arial" panose="020B0604020202020204" pitchFamily="34" charset="0"/>
                <a:cs typeface="Arial" panose="020B0604020202020204" pitchFamily="34" charset="0"/>
              </a:rPr>
              <a:t>OS: 82-100%</a:t>
            </a:r>
          </a:p>
          <a:p>
            <a:pPr marL="342900" indent="-342900" algn="l">
              <a:buClr>
                <a:srgbClr val="FF0000"/>
              </a:buClr>
              <a:buFont typeface="Arial" panose="020B0604020202020204" pitchFamily="34" charset="0"/>
              <a:buChar char="•"/>
            </a:pPr>
            <a:r>
              <a:rPr lang="en-US" sz="2100" dirty="0">
                <a:latin typeface="Arial" panose="020B0604020202020204" pitchFamily="34" charset="0"/>
                <a:cs typeface="Arial" panose="020B0604020202020204" pitchFamily="34" charset="0"/>
              </a:rPr>
              <a:t>Acute toxicities &lt;5% (16-18Gy)</a:t>
            </a:r>
          </a:p>
          <a:p>
            <a:pPr marL="342900" indent="-342900" algn="l">
              <a:buClr>
                <a:srgbClr val="FF0000"/>
              </a:buClr>
              <a:buFont typeface="Arial" panose="020B0604020202020204" pitchFamily="34" charset="0"/>
              <a:buChar char="•"/>
            </a:pPr>
            <a:r>
              <a:rPr lang="en-US" sz="2100" dirty="0">
                <a:latin typeface="Arial" panose="020B0604020202020204" pitchFamily="34" charset="0"/>
                <a:cs typeface="Arial" panose="020B0604020202020204" pitchFamily="34" charset="0"/>
              </a:rPr>
              <a:t>Excellent to good cosmesis: 76-100%</a:t>
            </a:r>
          </a:p>
        </p:txBody>
      </p:sp>
      <p:pic>
        <p:nvPicPr>
          <p:cNvPr id="8" name="Picture 7">
            <a:extLst>
              <a:ext uri="{FF2B5EF4-FFF2-40B4-BE49-F238E27FC236}">
                <a16:creationId xmlns:a16="http://schemas.microsoft.com/office/drawing/2014/main" id="{19770B6A-A750-17AA-33B7-5C6AA93EF9E9}"/>
              </a:ext>
            </a:extLst>
          </p:cNvPr>
          <p:cNvPicPr>
            <a:picLocks noChangeAspect="1"/>
          </p:cNvPicPr>
          <p:nvPr/>
        </p:nvPicPr>
        <p:blipFill>
          <a:blip r:embed="rId2"/>
          <a:stretch>
            <a:fillRect/>
          </a:stretch>
        </p:blipFill>
        <p:spPr>
          <a:xfrm>
            <a:off x="2743200" y="838200"/>
            <a:ext cx="7028319" cy="2470055"/>
          </a:xfrm>
          <a:prstGeom prst="rect">
            <a:avLst/>
          </a:prstGeom>
          <a:ln w="38100">
            <a:solidFill>
              <a:schemeClr val="bg1"/>
            </a:solidFill>
          </a:ln>
        </p:spPr>
      </p:pic>
      <p:sp>
        <p:nvSpPr>
          <p:cNvPr id="3" name="TextBox 3">
            <a:extLst>
              <a:ext uri="{FF2B5EF4-FFF2-40B4-BE49-F238E27FC236}">
                <a16:creationId xmlns:a16="http://schemas.microsoft.com/office/drawing/2014/main" id="{006D3A36-795A-8B1D-4E16-21E8AB630AE4}"/>
              </a:ext>
            </a:extLst>
          </p:cNvPr>
          <p:cNvSpPr txBox="1">
            <a:spLocks noChangeArrowheads="1"/>
          </p:cNvSpPr>
          <p:nvPr/>
        </p:nvSpPr>
        <p:spPr bwMode="auto">
          <a:xfrm>
            <a:off x="5791200" y="3016625"/>
            <a:ext cx="3276600" cy="261610"/>
          </a:xfrm>
          <a:prstGeom prst="rect">
            <a:avLst/>
          </a:prstGeom>
          <a:solidFill>
            <a:schemeClr val="tx1"/>
          </a:solidFill>
          <a:ln w="9525">
            <a:noFill/>
            <a:miter lim="800000"/>
            <a:headEnd/>
            <a:tailEnd/>
          </a:ln>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050" i="1" dirty="0">
                <a:solidFill>
                  <a:schemeClr val="bg1"/>
                </a:solidFill>
              </a:rPr>
              <a:t>J </a:t>
            </a:r>
            <a:r>
              <a:rPr lang="en-US" altLang="en-US" sz="1050" i="1" dirty="0" err="1">
                <a:solidFill>
                  <a:schemeClr val="bg1"/>
                </a:solidFill>
              </a:rPr>
              <a:t>Contemp</a:t>
            </a:r>
            <a:r>
              <a:rPr lang="en-US" altLang="en-US" sz="1050" i="1" dirty="0">
                <a:solidFill>
                  <a:schemeClr val="bg1"/>
                </a:solidFill>
              </a:rPr>
              <a:t> Brachytherapy</a:t>
            </a:r>
            <a:r>
              <a:rPr lang="en-US" altLang="en-US" sz="1050" dirty="0">
                <a:solidFill>
                  <a:schemeClr val="bg1"/>
                </a:solidFill>
              </a:rPr>
              <a:t>. 2022;14(5):481-494.</a:t>
            </a:r>
            <a:endParaRPr lang="en-US" altLang="en-US" sz="1050" i="1" dirty="0">
              <a:solidFill>
                <a:schemeClr val="bg1"/>
              </a:solidFill>
            </a:endParaRPr>
          </a:p>
        </p:txBody>
      </p:sp>
    </p:spTree>
    <p:extLst>
      <p:ext uri="{BB962C8B-B14F-4D97-AF65-F5344CB8AC3E}">
        <p14:creationId xmlns:p14="http://schemas.microsoft.com/office/powerpoint/2010/main" val="1215143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755B-E138-149A-BCAB-5AF2F41A6976}"/>
              </a:ext>
            </a:extLst>
          </p:cNvPr>
          <p:cNvSpPr>
            <a:spLocks noGrp="1"/>
          </p:cNvSpPr>
          <p:nvPr>
            <p:ph type="title"/>
          </p:nvPr>
        </p:nvSpPr>
        <p:spPr>
          <a:xfrm>
            <a:off x="685800" y="533400"/>
            <a:ext cx="10972800" cy="1143000"/>
          </a:xfrm>
        </p:spPr>
        <p:txBody>
          <a:bodyPr/>
          <a:lstStyle/>
          <a:p>
            <a:r>
              <a:rPr lang="en-US" sz="2000" dirty="0"/>
              <a:t>Single fraction</a:t>
            </a:r>
          </a:p>
        </p:txBody>
      </p:sp>
      <p:pic>
        <p:nvPicPr>
          <p:cNvPr id="4" name="Picture 3">
            <a:extLst>
              <a:ext uri="{FF2B5EF4-FFF2-40B4-BE49-F238E27FC236}">
                <a16:creationId xmlns:a16="http://schemas.microsoft.com/office/drawing/2014/main" id="{6117A492-2E1B-6F1E-E164-5A672C0FF5BE}"/>
              </a:ext>
            </a:extLst>
          </p:cNvPr>
          <p:cNvPicPr>
            <a:picLocks noChangeAspect="1"/>
          </p:cNvPicPr>
          <p:nvPr/>
        </p:nvPicPr>
        <p:blipFill>
          <a:blip r:embed="rId2"/>
          <a:stretch>
            <a:fillRect/>
          </a:stretch>
        </p:blipFill>
        <p:spPr>
          <a:xfrm>
            <a:off x="1212951" y="969581"/>
            <a:ext cx="9912249" cy="5355019"/>
          </a:xfrm>
          <a:prstGeom prst="rect">
            <a:avLst/>
          </a:prstGeom>
        </p:spPr>
      </p:pic>
      <p:sp>
        <p:nvSpPr>
          <p:cNvPr id="3" name="TextBox 3">
            <a:extLst>
              <a:ext uri="{FF2B5EF4-FFF2-40B4-BE49-F238E27FC236}">
                <a16:creationId xmlns:a16="http://schemas.microsoft.com/office/drawing/2014/main" id="{9A31A619-43B8-68FD-1467-FA2F8EEFE743}"/>
              </a:ext>
            </a:extLst>
          </p:cNvPr>
          <p:cNvSpPr txBox="1">
            <a:spLocks noChangeArrowheads="1"/>
          </p:cNvSpPr>
          <p:nvPr/>
        </p:nvSpPr>
        <p:spPr bwMode="auto">
          <a:xfrm>
            <a:off x="0" y="6400800"/>
            <a:ext cx="4953000" cy="307777"/>
          </a:xfrm>
          <a:prstGeom prst="rect">
            <a:avLst/>
          </a:prstGeom>
          <a:noFill/>
          <a:ln w="9525">
            <a:noFill/>
            <a:miter lim="800000"/>
            <a:headEnd/>
            <a:tailEnd/>
          </a:ln>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400" dirty="0" err="1">
                <a:latin typeface="+mj-lt"/>
                <a:cs typeface="Arial" panose="020B0604020202020204" pitchFamily="34" charset="0"/>
              </a:rPr>
              <a:t>Kazemi</a:t>
            </a:r>
            <a:r>
              <a:rPr lang="en-US" altLang="en-US" sz="1400" dirty="0">
                <a:latin typeface="+mj-lt"/>
                <a:cs typeface="Arial" panose="020B0604020202020204" pitchFamily="34" charset="0"/>
              </a:rPr>
              <a:t> M et al. </a:t>
            </a:r>
            <a:r>
              <a:rPr lang="en-US" altLang="en-US" sz="1400" i="1" dirty="0">
                <a:latin typeface="+mj-lt"/>
                <a:cs typeface="Arial" panose="020B0604020202020204" pitchFamily="34" charset="0"/>
              </a:rPr>
              <a:t>J </a:t>
            </a:r>
            <a:r>
              <a:rPr lang="en-US" altLang="en-US" sz="1400" i="1" dirty="0" err="1">
                <a:latin typeface="+mj-lt"/>
                <a:cs typeface="Arial" panose="020B0604020202020204" pitchFamily="34" charset="0"/>
              </a:rPr>
              <a:t>Contemp</a:t>
            </a:r>
            <a:r>
              <a:rPr lang="en-US" altLang="en-US" sz="1400" i="1" dirty="0">
                <a:latin typeface="+mj-lt"/>
                <a:cs typeface="Arial" panose="020B0604020202020204" pitchFamily="34" charset="0"/>
              </a:rPr>
              <a:t> Brachytherapy</a:t>
            </a:r>
            <a:r>
              <a:rPr lang="en-US" altLang="en-US" sz="1400" dirty="0">
                <a:latin typeface="+mj-lt"/>
                <a:cs typeface="Arial" panose="020B0604020202020204" pitchFamily="34" charset="0"/>
              </a:rPr>
              <a:t>. 2022;14(5):481-494.</a:t>
            </a:r>
            <a:endParaRPr lang="en-US" altLang="en-US" sz="1400" i="1" dirty="0">
              <a:latin typeface="+mj-lt"/>
              <a:cs typeface="Arial" panose="020B0604020202020204" pitchFamily="34" charset="0"/>
            </a:endParaRPr>
          </a:p>
        </p:txBody>
      </p:sp>
    </p:spTree>
    <p:extLst>
      <p:ext uri="{BB962C8B-B14F-4D97-AF65-F5344CB8AC3E}">
        <p14:creationId xmlns:p14="http://schemas.microsoft.com/office/powerpoint/2010/main" val="383141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74BF2223-3972-6131-9C3C-1DC1AEFA2669}"/>
              </a:ext>
            </a:extLst>
          </p:cNvPr>
          <p:cNvSpPr>
            <a:spLocks noGrp="1"/>
          </p:cNvSpPr>
          <p:nvPr>
            <p:ph type="title"/>
          </p:nvPr>
        </p:nvSpPr>
        <p:spPr bwMode="auto">
          <a:xfrm>
            <a:off x="723900" y="685800"/>
            <a:ext cx="10972800" cy="1143000"/>
          </a:xfrm>
          <a:noFill/>
          <a:ln>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hangingPunct="1"/>
            <a:r>
              <a:rPr lang="en-US" altLang="en-US" sz="2800" dirty="0"/>
              <a:t>Traditional Whole Breast Irradiation</a:t>
            </a:r>
            <a:br>
              <a:rPr lang="en-US" altLang="en-US" sz="2400" dirty="0"/>
            </a:br>
            <a:r>
              <a:rPr lang="en-US" altLang="en-US" sz="2000" dirty="0"/>
              <a:t>WBI – 25-28 daily </a:t>
            </a:r>
            <a:r>
              <a:rPr lang="en-US" altLang="en-US" sz="2000" dirty="0" err="1"/>
              <a:t>tx</a:t>
            </a:r>
            <a:r>
              <a:rPr lang="en-US" altLang="en-US" sz="2000" dirty="0"/>
              <a:t> followed by 5-8 boost </a:t>
            </a:r>
            <a:r>
              <a:rPr lang="en-US" altLang="en-US" sz="2000" dirty="0" err="1"/>
              <a:t>tx</a:t>
            </a:r>
            <a:br>
              <a:rPr lang="en-US" altLang="en-US" sz="2000" dirty="0"/>
            </a:br>
            <a:r>
              <a:rPr lang="en-US" altLang="en-US" sz="2000" dirty="0"/>
              <a:t>Ole’-Fractionation?</a:t>
            </a:r>
          </a:p>
        </p:txBody>
      </p:sp>
      <p:sp>
        <p:nvSpPr>
          <p:cNvPr id="11267" name="Content Placeholder 2">
            <a:extLst>
              <a:ext uri="{FF2B5EF4-FFF2-40B4-BE49-F238E27FC236}">
                <a16:creationId xmlns:a16="http://schemas.microsoft.com/office/drawing/2014/main" id="{211C570D-5007-C158-8F78-8DEF4C467849}"/>
              </a:ext>
            </a:extLst>
          </p:cNvPr>
          <p:cNvSpPr>
            <a:spLocks noGrp="1"/>
          </p:cNvSpPr>
          <p:nvPr>
            <p:ph idx="1"/>
          </p:nvPr>
        </p:nvSpPr>
        <p:spPr bwMode="auto">
          <a:xfrm>
            <a:off x="2895600" y="2057401"/>
            <a:ext cx="10972800" cy="48005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1" eaLnBrk="1" hangingPunct="1"/>
            <a:r>
              <a:rPr lang="en-US" altLang="en-US" sz="2400" dirty="0"/>
              <a:t>Anticipated results :</a:t>
            </a:r>
          </a:p>
          <a:p>
            <a:pPr lvl="2" eaLnBrk="1" hangingPunct="1"/>
            <a:r>
              <a:rPr lang="en-US" altLang="en-US" sz="2000" dirty="0"/>
              <a:t>In-breast failures rates of ≤1% per year</a:t>
            </a:r>
          </a:p>
          <a:p>
            <a:pPr lvl="2" eaLnBrk="1" hangingPunct="1"/>
            <a:r>
              <a:rPr lang="en-US" altLang="en-US" sz="2000" dirty="0"/>
              <a:t>85-90% good to excellent cosmetic results</a:t>
            </a:r>
          </a:p>
          <a:p>
            <a:pPr lvl="1" eaLnBrk="1" hangingPunct="1"/>
            <a:endParaRPr lang="en-US" altLang="en-US" sz="2600" dirty="0"/>
          </a:p>
          <a:p>
            <a:pPr marL="457200" lvl="1" indent="0" eaLnBrk="1" hangingPunct="1">
              <a:buNone/>
            </a:pPr>
            <a:r>
              <a:rPr lang="en-US" altLang="en-US" sz="2400" dirty="0"/>
              <a:t>Goals</a:t>
            </a:r>
          </a:p>
          <a:p>
            <a:pPr lvl="1" eaLnBrk="1" hangingPunct="1"/>
            <a:r>
              <a:rPr lang="en-US" altLang="en-US" sz="2400" dirty="0"/>
              <a:t>Avoid In-Breast Failure </a:t>
            </a:r>
          </a:p>
          <a:p>
            <a:pPr lvl="2" eaLnBrk="1" hangingPunct="1"/>
            <a:r>
              <a:rPr lang="en-US" altLang="en-US" sz="2000" dirty="0"/>
              <a:t>Psychologically damaging</a:t>
            </a:r>
          </a:p>
          <a:p>
            <a:pPr lvl="2" eaLnBrk="1" hangingPunct="1"/>
            <a:r>
              <a:rPr lang="en-US" altLang="en-US" sz="2000" dirty="0"/>
              <a:t>Leads to mastectomy</a:t>
            </a:r>
          </a:p>
          <a:p>
            <a:pPr lvl="2" eaLnBrk="1" hangingPunct="1"/>
            <a:r>
              <a:rPr lang="en-US" altLang="en-US" sz="2000" dirty="0"/>
              <a:t>Has the potential to negatively impact survival</a:t>
            </a:r>
          </a:p>
          <a:p>
            <a:pPr lvl="1" eaLnBrk="1" hangingPunct="1"/>
            <a:r>
              <a:rPr lang="en-US" altLang="en-US" sz="2400" dirty="0"/>
              <a:t>Avoid Toxicity</a:t>
            </a:r>
          </a:p>
          <a:p>
            <a:pPr lvl="2" eaLnBrk="1" hangingPunct="1"/>
            <a:r>
              <a:rPr lang="en-US" altLang="en-US" sz="2000" dirty="0"/>
              <a:t>Negatively impacts cosmesis</a:t>
            </a:r>
          </a:p>
          <a:p>
            <a:pPr lvl="2" eaLnBrk="1" hangingPunct="1"/>
            <a:r>
              <a:rPr lang="en-US" altLang="en-US" sz="2000" dirty="0"/>
              <a:t>Negatively impacts quality of life</a:t>
            </a:r>
          </a:p>
          <a:p>
            <a:pPr lvl="2" eaLnBrk="1" hangingPunct="1"/>
            <a:r>
              <a:rPr lang="en-US" altLang="en-US" sz="2000" dirty="0"/>
              <a:t>May lead to mastectomy</a:t>
            </a:r>
          </a:p>
          <a:p>
            <a:pPr lvl="2" eaLnBrk="1" hangingPunct="1"/>
            <a:endParaRPr lang="en-US" altLang="en-US" sz="200" dirty="0"/>
          </a:p>
        </p:txBody>
      </p:sp>
      <p:cxnSp>
        <p:nvCxnSpPr>
          <p:cNvPr id="11268" name="Straight Connector 4">
            <a:extLst>
              <a:ext uri="{FF2B5EF4-FFF2-40B4-BE49-F238E27FC236}">
                <a16:creationId xmlns:a16="http://schemas.microsoft.com/office/drawing/2014/main" id="{D079BCCF-6EB6-930B-076D-40089D144715}"/>
              </a:ext>
            </a:extLst>
          </p:cNvPr>
          <p:cNvCxnSpPr>
            <a:cxnSpLocks noChangeShapeType="1"/>
          </p:cNvCxnSpPr>
          <p:nvPr/>
        </p:nvCxnSpPr>
        <p:spPr bwMode="auto">
          <a:xfrm>
            <a:off x="2438400" y="1905000"/>
            <a:ext cx="7848600" cy="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cxnSp>
      <p:pic>
        <p:nvPicPr>
          <p:cNvPr id="3" name="Picture 2">
            <a:extLst>
              <a:ext uri="{FF2B5EF4-FFF2-40B4-BE49-F238E27FC236}">
                <a16:creationId xmlns:a16="http://schemas.microsoft.com/office/drawing/2014/main" id="{E49C1B6E-8AA1-5F60-5B9D-A9F2890DCF2B}"/>
              </a:ext>
            </a:extLst>
          </p:cNvPr>
          <p:cNvPicPr>
            <a:picLocks noChangeAspect="1"/>
          </p:cNvPicPr>
          <p:nvPr/>
        </p:nvPicPr>
        <p:blipFill>
          <a:blip r:embed="rId2"/>
          <a:stretch>
            <a:fillRect/>
          </a:stretch>
        </p:blipFill>
        <p:spPr>
          <a:xfrm>
            <a:off x="2438400" y="3276600"/>
            <a:ext cx="7858425" cy="1219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122D0F-5C62-7907-C5AE-C73017949D26}"/>
              </a:ext>
            </a:extLst>
          </p:cNvPr>
          <p:cNvSpPr txBox="1">
            <a:spLocks/>
          </p:cNvSpPr>
          <p:nvPr/>
        </p:nvSpPr>
        <p:spPr>
          <a:xfrm>
            <a:off x="685800" y="87095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3"/>
                </a:solidFill>
              </a:rPr>
              <a:t>Accelerated Partial Breast Irradiation:</a:t>
            </a:r>
          </a:p>
          <a:p>
            <a:r>
              <a:rPr lang="en-US" sz="3200" b="1" dirty="0">
                <a:solidFill>
                  <a:schemeClr val="accent3"/>
                </a:solidFill>
              </a:rPr>
              <a:t>Eligibility?</a:t>
            </a:r>
          </a:p>
        </p:txBody>
      </p:sp>
      <p:sp>
        <p:nvSpPr>
          <p:cNvPr id="4" name="Content Placeholder 3">
            <a:extLst>
              <a:ext uri="{FF2B5EF4-FFF2-40B4-BE49-F238E27FC236}">
                <a16:creationId xmlns:a16="http://schemas.microsoft.com/office/drawing/2014/main" id="{38577B26-CB36-644C-C063-DE845CCBC369}"/>
              </a:ext>
            </a:extLst>
          </p:cNvPr>
          <p:cNvSpPr>
            <a:spLocks noGrp="1"/>
          </p:cNvSpPr>
          <p:nvPr>
            <p:ph idx="1"/>
          </p:nvPr>
        </p:nvSpPr>
        <p:spPr>
          <a:xfrm>
            <a:off x="457200" y="2286000"/>
            <a:ext cx="3594234" cy="4351338"/>
          </a:xfrm>
        </p:spPr>
        <p:txBody>
          <a:bodyPr>
            <a:normAutofit/>
          </a:bodyPr>
          <a:lstStyle/>
          <a:p>
            <a:r>
              <a:rPr lang="en-US" sz="2400" dirty="0"/>
              <a:t>Guidelines published by ASTRO, GEC-ESTRO, ABS, ASBS and more…</a:t>
            </a:r>
          </a:p>
          <a:p>
            <a:r>
              <a:rPr lang="en-US" sz="2400" dirty="0"/>
              <a:t>Updated ABS guidelines just published last year.</a:t>
            </a:r>
          </a:p>
          <a:p>
            <a:pPr marL="0" indent="0">
              <a:buNone/>
            </a:pPr>
            <a:endParaRPr lang="en-US" sz="2400" dirty="0"/>
          </a:p>
        </p:txBody>
      </p:sp>
      <p:pic>
        <p:nvPicPr>
          <p:cNvPr id="3" name="Picture 2" descr="A picture containing table&#10;&#10;Description automatically generated">
            <a:extLst>
              <a:ext uri="{FF2B5EF4-FFF2-40B4-BE49-F238E27FC236}">
                <a16:creationId xmlns:a16="http://schemas.microsoft.com/office/drawing/2014/main" id="{75323804-F4EE-AC63-FBD0-C8DFD0996BF1}"/>
              </a:ext>
            </a:extLst>
          </p:cNvPr>
          <p:cNvPicPr>
            <a:picLocks noChangeAspect="1"/>
          </p:cNvPicPr>
          <p:nvPr/>
        </p:nvPicPr>
        <p:blipFill>
          <a:blip r:embed="rId2"/>
          <a:stretch>
            <a:fillRect/>
          </a:stretch>
        </p:blipFill>
        <p:spPr>
          <a:xfrm>
            <a:off x="4230704" y="1784931"/>
            <a:ext cx="7696200" cy="4140200"/>
          </a:xfrm>
          <a:prstGeom prst="rect">
            <a:avLst/>
          </a:prstGeom>
        </p:spPr>
      </p:pic>
      <p:sp>
        <p:nvSpPr>
          <p:cNvPr id="2" name="TextBox 1">
            <a:extLst>
              <a:ext uri="{FF2B5EF4-FFF2-40B4-BE49-F238E27FC236}">
                <a16:creationId xmlns:a16="http://schemas.microsoft.com/office/drawing/2014/main" id="{12D5C282-ECFF-4918-0EF6-2FAD452216F9}"/>
              </a:ext>
            </a:extLst>
          </p:cNvPr>
          <p:cNvSpPr txBox="1"/>
          <p:nvPr/>
        </p:nvSpPr>
        <p:spPr>
          <a:xfrm>
            <a:off x="0" y="6366554"/>
            <a:ext cx="5826034" cy="307777"/>
          </a:xfrm>
          <a:prstGeom prst="rect">
            <a:avLst/>
          </a:prstGeom>
          <a:noFill/>
        </p:spPr>
        <p:txBody>
          <a:bodyPr wrap="square" rtlCol="0">
            <a:spAutoFit/>
          </a:bodyPr>
          <a:lstStyle/>
          <a:p>
            <a:r>
              <a:rPr lang="en-US" sz="1400" dirty="0">
                <a:latin typeface="+mj-lt"/>
              </a:rPr>
              <a:t>Anderson B et al. </a:t>
            </a:r>
            <a:r>
              <a:rPr lang="en-US" sz="1400" i="1" dirty="0">
                <a:latin typeface="+mj-lt"/>
              </a:rPr>
              <a:t>Brachytherapy. </a:t>
            </a:r>
            <a:r>
              <a:rPr lang="en-US" sz="1400" dirty="0">
                <a:latin typeface="+mj-lt"/>
              </a:rPr>
              <a:t>2022;S1538-4721(22)00119-2.</a:t>
            </a:r>
          </a:p>
        </p:txBody>
      </p:sp>
    </p:spTree>
    <p:extLst>
      <p:ext uri="{BB962C8B-B14F-4D97-AF65-F5344CB8AC3E}">
        <p14:creationId xmlns:p14="http://schemas.microsoft.com/office/powerpoint/2010/main" val="2946520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122D0F-5C62-7907-C5AE-C73017949D26}"/>
              </a:ext>
            </a:extLst>
          </p:cNvPr>
          <p:cNvSpPr txBox="1">
            <a:spLocks/>
          </p:cNvSpPr>
          <p:nvPr/>
        </p:nvSpPr>
        <p:spPr>
          <a:xfrm>
            <a:off x="381000" y="61761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3"/>
                </a:solidFill>
              </a:rPr>
              <a:t>Accelerated Partial Breast Irradiation:</a:t>
            </a:r>
          </a:p>
          <a:p>
            <a:r>
              <a:rPr lang="en-US" sz="3200" b="1" dirty="0">
                <a:solidFill>
                  <a:schemeClr val="accent3"/>
                </a:solidFill>
              </a:rPr>
              <a:t>Eligible Patients ASTRO</a:t>
            </a:r>
          </a:p>
        </p:txBody>
      </p:sp>
      <p:sp>
        <p:nvSpPr>
          <p:cNvPr id="4" name="Content Placeholder 3">
            <a:extLst>
              <a:ext uri="{FF2B5EF4-FFF2-40B4-BE49-F238E27FC236}">
                <a16:creationId xmlns:a16="http://schemas.microsoft.com/office/drawing/2014/main" id="{38577B26-CB36-644C-C063-DE845CCBC369}"/>
              </a:ext>
            </a:extLst>
          </p:cNvPr>
          <p:cNvSpPr>
            <a:spLocks noGrp="1"/>
          </p:cNvSpPr>
          <p:nvPr>
            <p:ph idx="1"/>
          </p:nvPr>
        </p:nvSpPr>
        <p:spPr>
          <a:xfrm>
            <a:off x="303100" y="2122685"/>
            <a:ext cx="7049350" cy="4351338"/>
          </a:xfrm>
          <a:ln>
            <a:noFill/>
          </a:ln>
        </p:spPr>
        <p:txBody>
          <a:bodyPr>
            <a:normAutofit/>
          </a:bodyPr>
          <a:lstStyle/>
          <a:p>
            <a:r>
              <a:rPr lang="en-US" sz="2400" dirty="0"/>
              <a:t>Current NCCN guidelines endorse current ASTRO guidelines</a:t>
            </a:r>
          </a:p>
          <a:p>
            <a:r>
              <a:rPr lang="en-US" sz="2400" dirty="0"/>
              <a:t>Guidelines published by ASTRO, GEC-ESTRO, ABS, ASBS and more…</a:t>
            </a:r>
          </a:p>
          <a:p>
            <a:r>
              <a:rPr lang="en-US" sz="2400" dirty="0"/>
              <a:t>Thoughts:</a:t>
            </a:r>
          </a:p>
          <a:p>
            <a:pPr lvl="1"/>
            <a:r>
              <a:rPr lang="en-US" sz="2000" dirty="0"/>
              <a:t>The more people </a:t>
            </a:r>
            <a:r>
              <a:rPr lang="en-US" sz="2000" dirty="0">
                <a:latin typeface="Calibri" panose="020F0502020204030204" pitchFamily="34" charset="0"/>
                <a:cs typeface="Calibri" panose="020F0502020204030204" pitchFamily="34" charset="0"/>
              </a:rPr>
              <a:t>→ the l</a:t>
            </a:r>
            <a:r>
              <a:rPr lang="en-US" sz="2000" dirty="0"/>
              <a:t>ess logic </a:t>
            </a:r>
            <a:r>
              <a:rPr lang="en-US" sz="2000" dirty="0">
                <a:latin typeface="Calibri" panose="020F0502020204030204" pitchFamily="34" charset="0"/>
                <a:cs typeface="Calibri" panose="020F0502020204030204" pitchFamily="34" charset="0"/>
              </a:rPr>
              <a:t>→</a:t>
            </a:r>
            <a:r>
              <a:rPr lang="en-US" sz="2000" dirty="0"/>
              <a:t> </a:t>
            </a:r>
          </a:p>
          <a:p>
            <a:pPr lvl="3">
              <a:buClr>
                <a:srgbClr val="FF0000"/>
              </a:buClr>
              <a:buFont typeface="Arial" panose="020B0604020202020204" pitchFamily="34" charset="0"/>
              <a:buChar char="☺"/>
            </a:pPr>
            <a:r>
              <a:rPr lang="en-US" dirty="0"/>
              <a:t>More complicated guidelines </a:t>
            </a:r>
          </a:p>
          <a:p>
            <a:pPr lvl="1"/>
            <a:endParaRPr lang="en-US" sz="1050" dirty="0"/>
          </a:p>
          <a:p>
            <a:pPr lvl="1"/>
            <a:r>
              <a:rPr lang="en-US" sz="2000" dirty="0"/>
              <a:t>Same data </a:t>
            </a:r>
            <a:r>
              <a:rPr lang="en-US" sz="2000" dirty="0">
                <a:latin typeface="Calibri" panose="020F0502020204030204" pitchFamily="34" charset="0"/>
                <a:cs typeface="Calibri" panose="020F0502020204030204" pitchFamily="34" charset="0"/>
              </a:rPr>
              <a:t>→ </a:t>
            </a:r>
            <a:r>
              <a:rPr lang="en-US" sz="2000" dirty="0"/>
              <a:t>different smart  people</a:t>
            </a:r>
          </a:p>
          <a:p>
            <a:pPr lvl="3">
              <a:buClr>
                <a:srgbClr val="FF0000"/>
              </a:buClr>
              <a:buFont typeface="Arial" panose="020B0604020202020204" pitchFamily="34" charset="0"/>
              <a:buChar char="☺"/>
            </a:pPr>
            <a:r>
              <a:rPr lang="en-US" dirty="0"/>
              <a:t>Different conclusions</a:t>
            </a:r>
          </a:p>
          <a:p>
            <a:pPr lvl="1"/>
            <a:endParaRPr lang="en-US" sz="1200" dirty="0"/>
          </a:p>
          <a:p>
            <a:endParaRPr lang="en-US" sz="2400" dirty="0"/>
          </a:p>
        </p:txBody>
      </p:sp>
      <p:sp>
        <p:nvSpPr>
          <p:cNvPr id="11" name="TextBox 10">
            <a:extLst>
              <a:ext uri="{FF2B5EF4-FFF2-40B4-BE49-F238E27FC236}">
                <a16:creationId xmlns:a16="http://schemas.microsoft.com/office/drawing/2014/main" id="{33F61B74-CD93-24F3-4D2B-66FDB9AB33EE}"/>
              </a:ext>
            </a:extLst>
          </p:cNvPr>
          <p:cNvSpPr txBox="1"/>
          <p:nvPr/>
        </p:nvSpPr>
        <p:spPr>
          <a:xfrm>
            <a:off x="0" y="6474023"/>
            <a:ext cx="4495800" cy="307777"/>
          </a:xfrm>
          <a:prstGeom prst="rect">
            <a:avLst/>
          </a:prstGeom>
          <a:noFill/>
        </p:spPr>
        <p:txBody>
          <a:bodyPr wrap="square" rtlCol="0">
            <a:spAutoFit/>
          </a:bodyPr>
          <a:lstStyle/>
          <a:p>
            <a:r>
              <a:rPr lang="en-US" sz="1400" dirty="0" err="1">
                <a:latin typeface="+mj-lt"/>
              </a:rPr>
              <a:t>Shaitelman</a:t>
            </a:r>
            <a:r>
              <a:rPr lang="en-US" sz="1400" dirty="0">
                <a:latin typeface="+mj-lt"/>
              </a:rPr>
              <a:t> S et al. </a:t>
            </a:r>
            <a:r>
              <a:rPr lang="en-US" sz="1400" i="1" dirty="0" err="1">
                <a:latin typeface="+mj-lt"/>
              </a:rPr>
              <a:t>Pract</a:t>
            </a:r>
            <a:r>
              <a:rPr lang="en-US" sz="1400" i="1" dirty="0">
                <a:latin typeface="+mj-lt"/>
              </a:rPr>
              <a:t> </a:t>
            </a:r>
            <a:r>
              <a:rPr lang="en-US" sz="1400" i="1" dirty="0" err="1">
                <a:latin typeface="+mj-lt"/>
              </a:rPr>
              <a:t>Radiat</a:t>
            </a:r>
            <a:r>
              <a:rPr lang="en-US" sz="1400" i="1" dirty="0">
                <a:latin typeface="+mj-lt"/>
              </a:rPr>
              <a:t> Oncol. </a:t>
            </a:r>
            <a:r>
              <a:rPr lang="en-US" sz="1400" dirty="0">
                <a:latin typeface="+mj-lt"/>
              </a:rPr>
              <a:t>2024;14(2):112-132.</a:t>
            </a:r>
          </a:p>
        </p:txBody>
      </p:sp>
      <p:sp>
        <p:nvSpPr>
          <p:cNvPr id="3" name="Rectangle 2">
            <a:extLst>
              <a:ext uri="{FF2B5EF4-FFF2-40B4-BE49-F238E27FC236}">
                <a16:creationId xmlns:a16="http://schemas.microsoft.com/office/drawing/2014/main" id="{3FCF3BCA-E4D7-2E01-1139-23524013E35E}"/>
              </a:ext>
            </a:extLst>
          </p:cNvPr>
          <p:cNvSpPr/>
          <p:nvPr/>
        </p:nvSpPr>
        <p:spPr>
          <a:xfrm>
            <a:off x="10896600" y="6019800"/>
            <a:ext cx="1295400" cy="8382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BEAA3F-912C-622C-94C3-2C1F74E88A42}"/>
              </a:ext>
            </a:extLst>
          </p:cNvPr>
          <p:cNvPicPr>
            <a:picLocks noChangeAspect="1"/>
          </p:cNvPicPr>
          <p:nvPr/>
        </p:nvPicPr>
        <p:blipFill>
          <a:blip r:embed="rId2"/>
          <a:stretch>
            <a:fillRect/>
          </a:stretch>
        </p:blipFill>
        <p:spPr>
          <a:xfrm>
            <a:off x="7428651" y="576232"/>
            <a:ext cx="4763349" cy="6205568"/>
          </a:xfrm>
          <a:prstGeom prst="rect">
            <a:avLst/>
          </a:prstGeom>
        </p:spPr>
      </p:pic>
      <p:pic>
        <p:nvPicPr>
          <p:cNvPr id="7" name="Picture 6">
            <a:extLst>
              <a:ext uri="{FF2B5EF4-FFF2-40B4-BE49-F238E27FC236}">
                <a16:creationId xmlns:a16="http://schemas.microsoft.com/office/drawing/2014/main" id="{DB74F2CF-41E7-C771-852A-5389057C8C73}"/>
              </a:ext>
            </a:extLst>
          </p:cNvPr>
          <p:cNvPicPr>
            <a:picLocks noChangeAspect="1"/>
          </p:cNvPicPr>
          <p:nvPr/>
        </p:nvPicPr>
        <p:blipFill>
          <a:blip r:embed="rId3"/>
          <a:stretch>
            <a:fillRect/>
          </a:stretch>
        </p:blipFill>
        <p:spPr>
          <a:xfrm>
            <a:off x="5885860" y="996913"/>
            <a:ext cx="1036410" cy="987638"/>
          </a:xfrm>
          <a:prstGeom prst="rect">
            <a:avLst/>
          </a:prstGeom>
        </p:spPr>
      </p:pic>
    </p:spTree>
    <p:extLst>
      <p:ext uri="{BB962C8B-B14F-4D97-AF65-F5344CB8AC3E}">
        <p14:creationId xmlns:p14="http://schemas.microsoft.com/office/powerpoint/2010/main" val="688944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F510FD-AEA2-9C3B-1C5B-81A8AB23F9E3}"/>
              </a:ext>
            </a:extLst>
          </p:cNvPr>
          <p:cNvPicPr>
            <a:picLocks noChangeAspect="1"/>
          </p:cNvPicPr>
          <p:nvPr/>
        </p:nvPicPr>
        <p:blipFill>
          <a:blip r:embed="rId2"/>
          <a:stretch>
            <a:fillRect/>
          </a:stretch>
        </p:blipFill>
        <p:spPr>
          <a:xfrm>
            <a:off x="685800" y="1828800"/>
            <a:ext cx="4663844" cy="3938357"/>
          </a:xfrm>
          <a:prstGeom prst="rect">
            <a:avLst/>
          </a:prstGeom>
        </p:spPr>
      </p:pic>
      <p:sp>
        <p:nvSpPr>
          <p:cNvPr id="3" name="TextBox 2">
            <a:extLst>
              <a:ext uri="{FF2B5EF4-FFF2-40B4-BE49-F238E27FC236}">
                <a16:creationId xmlns:a16="http://schemas.microsoft.com/office/drawing/2014/main" id="{5AA5FFF5-D897-5DDC-E00F-7DBC60FC541A}"/>
              </a:ext>
            </a:extLst>
          </p:cNvPr>
          <p:cNvSpPr txBox="1"/>
          <p:nvPr/>
        </p:nvSpPr>
        <p:spPr>
          <a:xfrm>
            <a:off x="6124575" y="762000"/>
            <a:ext cx="4880200" cy="5632311"/>
          </a:xfrm>
          <a:prstGeom prst="rect">
            <a:avLst/>
          </a:prstGeom>
          <a:solidFill>
            <a:schemeClr val="accent3"/>
          </a:solidFill>
        </p:spPr>
        <p:txBody>
          <a:bodyPr wrap="square" rtlCol="0">
            <a:spAutoFit/>
          </a:bodyPr>
          <a:lstStyle/>
          <a:p>
            <a:r>
              <a:rPr lang="en-US" sz="2000" u="sng" dirty="0">
                <a:solidFill>
                  <a:schemeClr val="bg1"/>
                </a:solidFill>
              </a:rPr>
              <a:t>IDC / DCIS </a:t>
            </a:r>
            <a:r>
              <a:rPr lang="en-US" sz="2000" dirty="0">
                <a:solidFill>
                  <a:schemeClr val="bg1"/>
                </a:solidFill>
              </a:rPr>
              <a:t>conservative</a:t>
            </a:r>
          </a:p>
          <a:p>
            <a:r>
              <a:rPr lang="en-US" sz="2000" dirty="0">
                <a:solidFill>
                  <a:schemeClr val="bg1"/>
                </a:solidFill>
              </a:rPr>
              <a:t>G1-2</a:t>
            </a:r>
          </a:p>
          <a:p>
            <a:r>
              <a:rPr lang="en-US" sz="2000" dirty="0">
                <a:solidFill>
                  <a:schemeClr val="bg1"/>
                </a:solidFill>
              </a:rPr>
              <a:t>ER+</a:t>
            </a:r>
          </a:p>
          <a:p>
            <a:r>
              <a:rPr lang="en-US" sz="2000" dirty="0">
                <a:solidFill>
                  <a:schemeClr val="bg1"/>
                </a:solidFill>
              </a:rPr>
              <a:t>Age </a:t>
            </a:r>
            <a:r>
              <a:rPr lang="en-US" sz="2000" u="sng" dirty="0">
                <a:solidFill>
                  <a:schemeClr val="bg1"/>
                </a:solidFill>
              </a:rPr>
              <a:t>&gt;</a:t>
            </a:r>
            <a:r>
              <a:rPr lang="en-US" sz="2000" dirty="0">
                <a:solidFill>
                  <a:schemeClr val="bg1"/>
                </a:solidFill>
              </a:rPr>
              <a:t> 40yo </a:t>
            </a:r>
          </a:p>
          <a:p>
            <a:r>
              <a:rPr lang="en-US" sz="2000" dirty="0">
                <a:solidFill>
                  <a:schemeClr val="bg1"/>
                </a:solidFill>
              </a:rPr>
              <a:t>Size </a:t>
            </a:r>
            <a:r>
              <a:rPr lang="en-US" sz="2000" u="sng" dirty="0">
                <a:solidFill>
                  <a:schemeClr val="bg1"/>
                </a:solidFill>
              </a:rPr>
              <a:t>&lt;</a:t>
            </a:r>
            <a:r>
              <a:rPr lang="en-US" sz="2000" dirty="0">
                <a:solidFill>
                  <a:schemeClr val="bg1"/>
                </a:solidFill>
              </a:rPr>
              <a:t> 2cm</a:t>
            </a:r>
          </a:p>
          <a:p>
            <a:endParaRPr lang="en-US" sz="2000" dirty="0">
              <a:solidFill>
                <a:schemeClr val="bg1"/>
              </a:solidFill>
            </a:endParaRPr>
          </a:p>
          <a:p>
            <a:r>
              <a:rPr lang="en-US" sz="2000" u="sng" dirty="0">
                <a:solidFill>
                  <a:schemeClr val="bg1"/>
                </a:solidFill>
              </a:rPr>
              <a:t>IDC</a:t>
            </a:r>
            <a:r>
              <a:rPr lang="en-US" sz="2000" dirty="0">
                <a:solidFill>
                  <a:schemeClr val="bg1"/>
                </a:solidFill>
              </a:rPr>
              <a:t> real (recommended + conditional)</a:t>
            </a:r>
          </a:p>
          <a:p>
            <a:r>
              <a:rPr lang="en-US" sz="2000" dirty="0">
                <a:solidFill>
                  <a:schemeClr val="bg1"/>
                </a:solidFill>
              </a:rPr>
              <a:t>Lobular</a:t>
            </a:r>
          </a:p>
          <a:p>
            <a:r>
              <a:rPr lang="en-US" sz="2000" dirty="0">
                <a:solidFill>
                  <a:schemeClr val="bg1"/>
                </a:solidFill>
              </a:rPr>
              <a:t>G1-3</a:t>
            </a:r>
          </a:p>
          <a:p>
            <a:r>
              <a:rPr lang="en-US" sz="2000" dirty="0">
                <a:solidFill>
                  <a:schemeClr val="bg1"/>
                </a:solidFill>
              </a:rPr>
              <a:t>ER+ or ER-</a:t>
            </a:r>
          </a:p>
          <a:p>
            <a:r>
              <a:rPr lang="en-US" sz="2000" dirty="0">
                <a:solidFill>
                  <a:schemeClr val="bg1"/>
                </a:solidFill>
              </a:rPr>
              <a:t>Her2+ if anti HER2 therapy</a:t>
            </a:r>
          </a:p>
          <a:p>
            <a:r>
              <a:rPr lang="en-US" sz="2000" dirty="0">
                <a:solidFill>
                  <a:schemeClr val="bg1"/>
                </a:solidFill>
              </a:rPr>
              <a:t>Size </a:t>
            </a:r>
            <a:r>
              <a:rPr lang="en-US" sz="2000" u="sng" dirty="0">
                <a:solidFill>
                  <a:schemeClr val="bg1"/>
                </a:solidFill>
              </a:rPr>
              <a:t>&lt;</a:t>
            </a:r>
            <a:r>
              <a:rPr lang="en-US" sz="2000" dirty="0">
                <a:solidFill>
                  <a:schemeClr val="bg1"/>
                </a:solidFill>
              </a:rPr>
              <a:t> 3cm</a:t>
            </a:r>
          </a:p>
          <a:p>
            <a:endParaRPr lang="en-US" sz="2000" dirty="0">
              <a:solidFill>
                <a:schemeClr val="bg1"/>
              </a:solidFill>
            </a:endParaRPr>
          </a:p>
          <a:p>
            <a:r>
              <a:rPr lang="en-US" sz="2000" b="1" dirty="0">
                <a:solidFill>
                  <a:schemeClr val="bg1"/>
                </a:solidFill>
              </a:rPr>
              <a:t>No fly zone</a:t>
            </a:r>
          </a:p>
          <a:p>
            <a:r>
              <a:rPr lang="en-US" sz="2000" b="1" dirty="0">
                <a:solidFill>
                  <a:schemeClr val="bg1"/>
                </a:solidFill>
              </a:rPr>
              <a:t> - positive nodes</a:t>
            </a:r>
          </a:p>
          <a:p>
            <a:r>
              <a:rPr lang="en-US" sz="2000" b="1" dirty="0">
                <a:solidFill>
                  <a:schemeClr val="bg1"/>
                </a:solidFill>
              </a:rPr>
              <a:t> - age &lt;40yo</a:t>
            </a:r>
          </a:p>
          <a:p>
            <a:r>
              <a:rPr lang="en-US" sz="2000" b="1" dirty="0">
                <a:solidFill>
                  <a:schemeClr val="bg1"/>
                </a:solidFill>
              </a:rPr>
              <a:t> - Positive margins (but…)</a:t>
            </a:r>
          </a:p>
          <a:p>
            <a:r>
              <a:rPr lang="en-US" sz="2000" b="1" dirty="0">
                <a:solidFill>
                  <a:schemeClr val="bg1"/>
                </a:solidFill>
              </a:rPr>
              <a:t> - germline BRCA 1/2 mutation (but….)</a:t>
            </a:r>
            <a:endParaRPr lang="en-US" sz="2000" dirty="0">
              <a:solidFill>
                <a:schemeClr val="bg1"/>
              </a:solidFill>
            </a:endParaRPr>
          </a:p>
        </p:txBody>
      </p:sp>
      <p:sp>
        <p:nvSpPr>
          <p:cNvPr id="4" name="TextBox 3">
            <a:extLst>
              <a:ext uri="{FF2B5EF4-FFF2-40B4-BE49-F238E27FC236}">
                <a16:creationId xmlns:a16="http://schemas.microsoft.com/office/drawing/2014/main" id="{DA78DB47-9126-66DE-6305-F35039E232C0}"/>
              </a:ext>
            </a:extLst>
          </p:cNvPr>
          <p:cNvSpPr txBox="1"/>
          <p:nvPr/>
        </p:nvSpPr>
        <p:spPr>
          <a:xfrm>
            <a:off x="762000" y="762000"/>
            <a:ext cx="4880200" cy="584775"/>
          </a:xfrm>
          <a:prstGeom prst="rect">
            <a:avLst/>
          </a:prstGeom>
          <a:noFill/>
        </p:spPr>
        <p:txBody>
          <a:bodyPr wrap="square" rtlCol="0">
            <a:spAutoFit/>
          </a:bodyPr>
          <a:lstStyle/>
          <a:p>
            <a:r>
              <a:rPr lang="en-US" sz="3200" dirty="0"/>
              <a:t>APBI eligibility summary</a:t>
            </a:r>
          </a:p>
        </p:txBody>
      </p:sp>
      <p:pic>
        <p:nvPicPr>
          <p:cNvPr id="5" name="Picture 4">
            <a:extLst>
              <a:ext uri="{FF2B5EF4-FFF2-40B4-BE49-F238E27FC236}">
                <a16:creationId xmlns:a16="http://schemas.microsoft.com/office/drawing/2014/main" id="{CE1E18E1-C41B-DC47-FFF9-22913A557338}"/>
              </a:ext>
            </a:extLst>
          </p:cNvPr>
          <p:cNvPicPr>
            <a:picLocks noChangeAspect="1"/>
          </p:cNvPicPr>
          <p:nvPr/>
        </p:nvPicPr>
        <p:blipFill>
          <a:blip r:embed="rId3"/>
          <a:stretch>
            <a:fillRect/>
          </a:stretch>
        </p:blipFill>
        <p:spPr>
          <a:xfrm>
            <a:off x="8153400" y="1334981"/>
            <a:ext cx="1036410" cy="987638"/>
          </a:xfrm>
          <a:prstGeom prst="rect">
            <a:avLst/>
          </a:prstGeom>
        </p:spPr>
      </p:pic>
    </p:spTree>
    <p:extLst>
      <p:ext uri="{BB962C8B-B14F-4D97-AF65-F5344CB8AC3E}">
        <p14:creationId xmlns:p14="http://schemas.microsoft.com/office/powerpoint/2010/main" val="231700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CF3BCA-E4D7-2E01-1139-23524013E35E}"/>
              </a:ext>
            </a:extLst>
          </p:cNvPr>
          <p:cNvSpPr/>
          <p:nvPr/>
        </p:nvSpPr>
        <p:spPr>
          <a:xfrm>
            <a:off x="10896600" y="6019800"/>
            <a:ext cx="1295400" cy="8382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1D0BB2C-C9DD-BC43-E50E-9C8456A96131}"/>
              </a:ext>
            </a:extLst>
          </p:cNvPr>
          <p:cNvPicPr>
            <a:picLocks noChangeAspect="1"/>
          </p:cNvPicPr>
          <p:nvPr/>
        </p:nvPicPr>
        <p:blipFill>
          <a:blip r:embed="rId2"/>
          <a:stretch>
            <a:fillRect/>
          </a:stretch>
        </p:blipFill>
        <p:spPr>
          <a:xfrm>
            <a:off x="228600" y="586540"/>
            <a:ext cx="6240462" cy="6254941"/>
          </a:xfrm>
          <a:prstGeom prst="rect">
            <a:avLst/>
          </a:prstGeom>
        </p:spPr>
      </p:pic>
      <p:sp>
        <p:nvSpPr>
          <p:cNvPr id="13" name="TextBox 12">
            <a:extLst>
              <a:ext uri="{FF2B5EF4-FFF2-40B4-BE49-F238E27FC236}">
                <a16:creationId xmlns:a16="http://schemas.microsoft.com/office/drawing/2014/main" id="{E639E07C-297E-1B3E-41F4-DFCE1DCB650A}"/>
              </a:ext>
            </a:extLst>
          </p:cNvPr>
          <p:cNvSpPr txBox="1"/>
          <p:nvPr/>
        </p:nvSpPr>
        <p:spPr>
          <a:xfrm>
            <a:off x="6629400" y="1524000"/>
            <a:ext cx="5410200" cy="4154984"/>
          </a:xfrm>
          <a:prstGeom prst="rect">
            <a:avLst/>
          </a:prstGeom>
          <a:noFill/>
        </p:spPr>
        <p:txBody>
          <a:bodyPr wrap="square" rtlCol="0">
            <a:spAutoFit/>
          </a:bodyPr>
          <a:lstStyle/>
          <a:p>
            <a:r>
              <a:rPr lang="en-US" dirty="0"/>
              <a:t>Designed to look for patterns of thought disorder in schizophrenia and has evolved to include other areas, like personality, emotional disorders, and intelligence.</a:t>
            </a:r>
          </a:p>
          <a:p>
            <a:endParaRPr lang="en-US" dirty="0"/>
          </a:p>
          <a:p>
            <a:endParaRPr lang="en-US" dirty="0"/>
          </a:p>
          <a:p>
            <a:r>
              <a:rPr lang="en-US" dirty="0"/>
              <a:t>The Rorschach has been standardized using the Exner system and is effective in measuring depression, psychosis, and anxiety.</a:t>
            </a:r>
          </a:p>
        </p:txBody>
      </p:sp>
    </p:spTree>
    <p:extLst>
      <p:ext uri="{BB962C8B-B14F-4D97-AF65-F5344CB8AC3E}">
        <p14:creationId xmlns:p14="http://schemas.microsoft.com/office/powerpoint/2010/main" val="1522509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912E1-039D-5981-9EFB-1225131F8729}"/>
              </a:ext>
            </a:extLst>
          </p:cNvPr>
          <p:cNvPicPr>
            <a:picLocks noChangeAspect="1"/>
          </p:cNvPicPr>
          <p:nvPr/>
        </p:nvPicPr>
        <p:blipFill>
          <a:blip r:embed="rId2"/>
          <a:stretch>
            <a:fillRect/>
          </a:stretch>
        </p:blipFill>
        <p:spPr>
          <a:xfrm>
            <a:off x="1952625" y="838200"/>
            <a:ext cx="9093033" cy="5579982"/>
          </a:xfrm>
          <a:prstGeom prst="rect">
            <a:avLst/>
          </a:prstGeom>
        </p:spPr>
      </p:pic>
      <p:sp>
        <p:nvSpPr>
          <p:cNvPr id="4" name="TextBox 3">
            <a:extLst>
              <a:ext uri="{FF2B5EF4-FFF2-40B4-BE49-F238E27FC236}">
                <a16:creationId xmlns:a16="http://schemas.microsoft.com/office/drawing/2014/main" id="{EDD95286-7980-A471-2BBC-859CA72E28F8}"/>
              </a:ext>
            </a:extLst>
          </p:cNvPr>
          <p:cNvSpPr txBox="1"/>
          <p:nvPr/>
        </p:nvSpPr>
        <p:spPr>
          <a:xfrm>
            <a:off x="1981200" y="1600200"/>
            <a:ext cx="8839200" cy="609600"/>
          </a:xfrm>
          <a:prstGeom prst="rect">
            <a:avLst/>
          </a:prstGeom>
          <a:noFill/>
          <a:ln w="28575">
            <a:solidFill>
              <a:schemeClr val="accent1">
                <a:lumMod val="60000"/>
                <a:lumOff val="40000"/>
              </a:schemeClr>
            </a:solidFill>
          </a:ln>
        </p:spPr>
        <p:txBody>
          <a:bodyPr wrap="square" rtlCol="0">
            <a:spAutoFit/>
          </a:bodyPr>
          <a:lstStyle/>
          <a:p>
            <a:endParaRPr lang="en-US" dirty="0"/>
          </a:p>
        </p:txBody>
      </p:sp>
      <p:pic>
        <p:nvPicPr>
          <p:cNvPr id="7" name="Picture 6">
            <a:extLst>
              <a:ext uri="{FF2B5EF4-FFF2-40B4-BE49-F238E27FC236}">
                <a16:creationId xmlns:a16="http://schemas.microsoft.com/office/drawing/2014/main" id="{C6C0B0E6-83AA-6838-A819-E6CF5D3A1782}"/>
              </a:ext>
            </a:extLst>
          </p:cNvPr>
          <p:cNvPicPr>
            <a:picLocks noChangeAspect="1"/>
          </p:cNvPicPr>
          <p:nvPr/>
        </p:nvPicPr>
        <p:blipFill>
          <a:blip r:embed="rId3"/>
          <a:stretch>
            <a:fillRect/>
          </a:stretch>
        </p:blipFill>
        <p:spPr>
          <a:xfrm>
            <a:off x="2009775" y="2743201"/>
            <a:ext cx="8870449" cy="457200"/>
          </a:xfrm>
          <a:prstGeom prst="rect">
            <a:avLst/>
          </a:prstGeom>
        </p:spPr>
      </p:pic>
      <p:pic>
        <p:nvPicPr>
          <p:cNvPr id="8" name="Picture 7">
            <a:extLst>
              <a:ext uri="{FF2B5EF4-FFF2-40B4-BE49-F238E27FC236}">
                <a16:creationId xmlns:a16="http://schemas.microsoft.com/office/drawing/2014/main" id="{B3C387EE-D292-D247-3E43-46C151091B6C}"/>
              </a:ext>
            </a:extLst>
          </p:cNvPr>
          <p:cNvPicPr>
            <a:picLocks noChangeAspect="1"/>
          </p:cNvPicPr>
          <p:nvPr/>
        </p:nvPicPr>
        <p:blipFill>
          <a:blip r:embed="rId4"/>
          <a:stretch>
            <a:fillRect/>
          </a:stretch>
        </p:blipFill>
        <p:spPr>
          <a:xfrm>
            <a:off x="2019300" y="3505200"/>
            <a:ext cx="8870449" cy="608726"/>
          </a:xfrm>
          <a:prstGeom prst="rect">
            <a:avLst/>
          </a:prstGeom>
        </p:spPr>
      </p:pic>
    </p:spTree>
    <p:extLst>
      <p:ext uri="{BB962C8B-B14F-4D97-AF65-F5344CB8AC3E}">
        <p14:creationId xmlns:p14="http://schemas.microsoft.com/office/powerpoint/2010/main" val="1768905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122D0F-5C62-7907-C5AE-C73017949D26}"/>
              </a:ext>
            </a:extLst>
          </p:cNvPr>
          <p:cNvSpPr txBox="1">
            <a:spLocks/>
          </p:cNvSpPr>
          <p:nvPr/>
        </p:nvSpPr>
        <p:spPr>
          <a:xfrm>
            <a:off x="838200" y="8080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3"/>
                </a:solidFill>
                <a:latin typeface="Roboto" panose="02000000000000000000" pitchFamily="2" charset="0"/>
                <a:ea typeface="Roboto" panose="02000000000000000000" pitchFamily="2" charset="0"/>
                <a:cs typeface="Roboto" panose="02000000000000000000" pitchFamily="2" charset="0"/>
              </a:rPr>
              <a:t>Accelerated Partial Breast Irradiation:</a:t>
            </a:r>
          </a:p>
          <a:p>
            <a:r>
              <a:rPr lang="en-US" sz="3200" b="1" dirty="0">
                <a:solidFill>
                  <a:schemeClr val="accent3"/>
                </a:solidFill>
                <a:latin typeface="Roboto" panose="02000000000000000000" pitchFamily="2" charset="0"/>
                <a:ea typeface="Roboto" panose="02000000000000000000" pitchFamily="2" charset="0"/>
                <a:cs typeface="Roboto" panose="02000000000000000000" pitchFamily="2" charset="0"/>
              </a:rPr>
              <a:t>Dose delivered</a:t>
            </a:r>
          </a:p>
        </p:txBody>
      </p:sp>
      <p:sp>
        <p:nvSpPr>
          <p:cNvPr id="16" name="TextBox 15">
            <a:extLst>
              <a:ext uri="{FF2B5EF4-FFF2-40B4-BE49-F238E27FC236}">
                <a16:creationId xmlns:a16="http://schemas.microsoft.com/office/drawing/2014/main" id="{0B543747-8DCF-D995-C451-7695235E2A58}"/>
              </a:ext>
            </a:extLst>
          </p:cNvPr>
          <p:cNvSpPr txBox="1"/>
          <p:nvPr/>
        </p:nvSpPr>
        <p:spPr>
          <a:xfrm>
            <a:off x="0" y="6408851"/>
            <a:ext cx="4413068" cy="307777"/>
          </a:xfrm>
          <a:prstGeom prst="rect">
            <a:avLst/>
          </a:prstGeom>
          <a:noFill/>
        </p:spPr>
        <p:txBody>
          <a:bodyPr wrap="square" rtlCol="0">
            <a:spAutoFit/>
          </a:bodyPr>
          <a:lstStyle/>
          <a:p>
            <a:r>
              <a:rPr lang="en-US" sz="1400" dirty="0">
                <a:latin typeface="+mj-lt"/>
              </a:rPr>
              <a:t>NCCN Guidelines. Invasive Breast Cancer. V4.2025.</a:t>
            </a:r>
          </a:p>
        </p:txBody>
      </p:sp>
      <p:pic>
        <p:nvPicPr>
          <p:cNvPr id="4" name="Picture 3">
            <a:extLst>
              <a:ext uri="{FF2B5EF4-FFF2-40B4-BE49-F238E27FC236}">
                <a16:creationId xmlns:a16="http://schemas.microsoft.com/office/drawing/2014/main" id="{5E80CCA4-6280-ED8D-2FDF-D3AC0E907CB3}"/>
              </a:ext>
            </a:extLst>
          </p:cNvPr>
          <p:cNvPicPr>
            <a:picLocks noChangeAspect="1"/>
          </p:cNvPicPr>
          <p:nvPr/>
        </p:nvPicPr>
        <p:blipFill>
          <a:blip r:embed="rId2"/>
          <a:stretch>
            <a:fillRect/>
          </a:stretch>
        </p:blipFill>
        <p:spPr>
          <a:xfrm>
            <a:off x="419100" y="1881427"/>
            <a:ext cx="5987457" cy="791914"/>
          </a:xfrm>
          <a:prstGeom prst="rect">
            <a:avLst/>
          </a:prstGeom>
        </p:spPr>
      </p:pic>
      <p:pic>
        <p:nvPicPr>
          <p:cNvPr id="9" name="Picture 8">
            <a:extLst>
              <a:ext uri="{FF2B5EF4-FFF2-40B4-BE49-F238E27FC236}">
                <a16:creationId xmlns:a16="http://schemas.microsoft.com/office/drawing/2014/main" id="{CCDF1992-B29A-1286-DC17-6AB392C9D5E6}"/>
              </a:ext>
            </a:extLst>
          </p:cNvPr>
          <p:cNvPicPr>
            <a:picLocks noChangeAspect="1"/>
          </p:cNvPicPr>
          <p:nvPr/>
        </p:nvPicPr>
        <p:blipFill>
          <a:blip r:embed="rId3"/>
          <a:stretch>
            <a:fillRect/>
          </a:stretch>
        </p:blipFill>
        <p:spPr>
          <a:xfrm>
            <a:off x="419100" y="2799652"/>
            <a:ext cx="10510778" cy="3448747"/>
          </a:xfrm>
          <a:prstGeom prst="rect">
            <a:avLst/>
          </a:prstGeom>
        </p:spPr>
      </p:pic>
      <p:pic>
        <p:nvPicPr>
          <p:cNvPr id="2" name="Picture 1">
            <a:extLst>
              <a:ext uri="{FF2B5EF4-FFF2-40B4-BE49-F238E27FC236}">
                <a16:creationId xmlns:a16="http://schemas.microsoft.com/office/drawing/2014/main" id="{FBA06669-CAE2-B5CB-0E74-FCF35068CD04}"/>
              </a:ext>
            </a:extLst>
          </p:cNvPr>
          <p:cNvPicPr>
            <a:picLocks noChangeAspect="1"/>
          </p:cNvPicPr>
          <p:nvPr/>
        </p:nvPicPr>
        <p:blipFill>
          <a:blip r:embed="rId4"/>
          <a:stretch>
            <a:fillRect/>
          </a:stretch>
        </p:blipFill>
        <p:spPr>
          <a:xfrm>
            <a:off x="9935509" y="1226188"/>
            <a:ext cx="1036410" cy="987638"/>
          </a:xfrm>
          <a:prstGeom prst="rect">
            <a:avLst/>
          </a:prstGeom>
        </p:spPr>
      </p:pic>
    </p:spTree>
    <p:extLst>
      <p:ext uri="{BB962C8B-B14F-4D97-AF65-F5344CB8AC3E}">
        <p14:creationId xmlns:p14="http://schemas.microsoft.com/office/powerpoint/2010/main" val="3112337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0BAEB39A-4825-5340-4FE3-814B5A4BCD55}"/>
              </a:ext>
            </a:extLst>
          </p:cNvPr>
          <p:cNvSpPr>
            <a:spLocks noGrp="1"/>
          </p:cNvSpPr>
          <p:nvPr>
            <p:ph type="title"/>
          </p:nvPr>
        </p:nvSpPr>
        <p:spPr bwMode="auto">
          <a:xfrm>
            <a:off x="1371600" y="838200"/>
            <a:ext cx="91440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t>Partial Breast vs Whole Breast</a:t>
            </a:r>
            <a:br>
              <a:rPr lang="en-US" altLang="en-US" dirty="0"/>
            </a:br>
            <a:endParaRPr lang="en-US" altLang="en-US" dirty="0"/>
          </a:p>
        </p:txBody>
      </p:sp>
      <p:sp>
        <p:nvSpPr>
          <p:cNvPr id="81923" name="Content Placeholder 2">
            <a:extLst>
              <a:ext uri="{FF2B5EF4-FFF2-40B4-BE49-F238E27FC236}">
                <a16:creationId xmlns:a16="http://schemas.microsoft.com/office/drawing/2014/main" id="{763AC343-06EC-B069-5493-5EDCED739659}"/>
              </a:ext>
            </a:extLst>
          </p:cNvPr>
          <p:cNvSpPr>
            <a:spLocks noGrp="1"/>
          </p:cNvSpPr>
          <p:nvPr>
            <p:ph idx="1"/>
          </p:nvPr>
        </p:nvSpPr>
        <p:spPr bwMode="auto">
          <a:xfrm>
            <a:off x="762000" y="1905000"/>
            <a:ext cx="108966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t>Why deviate from Whole Breast Irradiation?</a:t>
            </a:r>
          </a:p>
          <a:p>
            <a:r>
              <a:rPr lang="en-US" altLang="en-US" sz="2400" dirty="0"/>
              <a:t>Evidence-based target volume reduction has transformed how we approach radiation therapy for lymphoma and tumors of the lung, head and neck, GI tract, prostate, and other sites. </a:t>
            </a:r>
          </a:p>
          <a:p>
            <a:pPr>
              <a:spcBef>
                <a:spcPts val="1800"/>
              </a:spcBef>
            </a:pPr>
            <a:r>
              <a:rPr lang="en-US" altLang="en-US" sz="2400" dirty="0"/>
              <a:t>Needless irradiation of normal tissue can and should be avoided.</a:t>
            </a:r>
          </a:p>
          <a:p>
            <a:pPr>
              <a:spcBef>
                <a:spcPts val="1800"/>
              </a:spcBef>
            </a:pPr>
            <a:r>
              <a:rPr lang="en-US" altLang="en-US" sz="2400" dirty="0"/>
              <a:t>No matter how schedule convenient or safe WBRT becomes, PBI will always offer a greater potential to reduce toxicity simply because of smaller treatment volumes.</a:t>
            </a:r>
          </a:p>
          <a:p>
            <a:endParaRPr lang="en-US" altLang="en-US" sz="2000" dirty="0"/>
          </a:p>
        </p:txBody>
      </p:sp>
      <p:sp>
        <p:nvSpPr>
          <p:cNvPr id="81924" name="TextBox 1">
            <a:extLst>
              <a:ext uri="{FF2B5EF4-FFF2-40B4-BE49-F238E27FC236}">
                <a16:creationId xmlns:a16="http://schemas.microsoft.com/office/drawing/2014/main" id="{0440EF2C-7644-41A1-52FB-EE2C554A42BE}"/>
              </a:ext>
            </a:extLst>
          </p:cNvPr>
          <p:cNvSpPr txBox="1">
            <a:spLocks noChangeArrowheads="1"/>
          </p:cNvSpPr>
          <p:nvPr/>
        </p:nvSpPr>
        <p:spPr bwMode="auto">
          <a:xfrm>
            <a:off x="152400" y="6324600"/>
            <a:ext cx="8153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400" dirty="0">
                <a:latin typeface="+mj-lt"/>
              </a:rPr>
              <a:t>Hepel J, </a:t>
            </a:r>
            <a:r>
              <a:rPr lang="en-US" altLang="en-US" sz="1400" dirty="0" err="1">
                <a:latin typeface="+mj-lt"/>
              </a:rPr>
              <a:t>Wazer</a:t>
            </a:r>
            <a:r>
              <a:rPr lang="en-US" altLang="en-US" sz="1400" dirty="0">
                <a:latin typeface="+mj-lt"/>
              </a:rPr>
              <a:t> D. </a:t>
            </a:r>
            <a:r>
              <a:rPr lang="it-IT" altLang="en-US" sz="1400" i="1" dirty="0">
                <a:latin typeface="+mj-lt"/>
              </a:rPr>
              <a:t>J Clin Oncol.</a:t>
            </a:r>
            <a:r>
              <a:rPr lang="it-IT" altLang="en-US" sz="1400" dirty="0">
                <a:latin typeface="+mj-lt"/>
              </a:rPr>
              <a:t> 2020;38(20):2268-2272.</a:t>
            </a:r>
            <a:endParaRPr lang="en-US" altLang="en-US" sz="1050" dirty="0">
              <a:latin typeface="+mj-lt"/>
            </a:endParaRPr>
          </a:p>
        </p:txBody>
      </p:sp>
    </p:spTree>
    <p:extLst>
      <p:ext uri="{BB962C8B-B14F-4D97-AF65-F5344CB8AC3E}">
        <p14:creationId xmlns:p14="http://schemas.microsoft.com/office/powerpoint/2010/main" val="1049990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a:extLst>
              <a:ext uri="{FF2B5EF4-FFF2-40B4-BE49-F238E27FC236}">
                <a16:creationId xmlns:a16="http://schemas.microsoft.com/office/drawing/2014/main" id="{FDEF9D7E-0B78-1BD8-9BE1-758CE16C23A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184" t="6570" r="11389"/>
          <a:stretch>
            <a:fillRect/>
          </a:stretch>
        </p:blipFill>
        <p:spPr bwMode="auto">
          <a:xfrm>
            <a:off x="2581275" y="1158875"/>
            <a:ext cx="7400925" cy="4556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C6C189A-07C1-3058-5F5B-8FF6A375F59F}"/>
              </a:ext>
            </a:extLst>
          </p:cNvPr>
          <p:cNvSpPr txBox="1"/>
          <p:nvPr/>
        </p:nvSpPr>
        <p:spPr>
          <a:xfrm rot="229987">
            <a:off x="2286000" y="5334000"/>
            <a:ext cx="7543800" cy="609600"/>
          </a:xfrm>
          <a:prstGeom prst="rect">
            <a:avLst/>
          </a:prstGeom>
          <a:solidFill>
            <a:schemeClr val="bg1"/>
          </a:solidFill>
          <a:ln>
            <a:noFill/>
          </a:ln>
        </p:spPr>
        <p:txBody>
          <a:bodyPr wrap="square" rtlCol="0">
            <a:spAutoFit/>
          </a:bodyPr>
          <a:lstStyle/>
          <a:p>
            <a:endParaRPr lang="en-US" dirty="0"/>
          </a:p>
        </p:txBody>
      </p:sp>
      <p:sp>
        <p:nvSpPr>
          <p:cNvPr id="3" name="TextBox 2">
            <a:extLst>
              <a:ext uri="{FF2B5EF4-FFF2-40B4-BE49-F238E27FC236}">
                <a16:creationId xmlns:a16="http://schemas.microsoft.com/office/drawing/2014/main" id="{A5825AE6-4279-9BDF-3481-098E7AEE8CE3}"/>
              </a:ext>
            </a:extLst>
          </p:cNvPr>
          <p:cNvSpPr txBox="1"/>
          <p:nvPr/>
        </p:nvSpPr>
        <p:spPr>
          <a:xfrm rot="653440">
            <a:off x="5257800" y="790317"/>
            <a:ext cx="1371600" cy="609600"/>
          </a:xfrm>
          <a:prstGeom prst="rect">
            <a:avLst/>
          </a:prstGeom>
          <a:solidFill>
            <a:schemeClr val="bg1"/>
          </a:solidFill>
          <a:ln>
            <a:noFill/>
          </a:ln>
        </p:spPr>
        <p:txBody>
          <a:bodyPr wrap="square" rtlCol="0">
            <a:spAutoFit/>
          </a:bodyPr>
          <a:lstStyle/>
          <a:p>
            <a:endParaRPr lang="en-US" dirty="0"/>
          </a:p>
        </p:txBody>
      </p:sp>
    </p:spTree>
    <p:extLst>
      <p:ext uri="{BB962C8B-B14F-4D97-AF65-F5344CB8AC3E}">
        <p14:creationId xmlns:p14="http://schemas.microsoft.com/office/powerpoint/2010/main" val="3146935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Content Placeholder 3">
            <a:extLst>
              <a:ext uri="{FF2B5EF4-FFF2-40B4-BE49-F238E27FC236}">
                <a16:creationId xmlns:a16="http://schemas.microsoft.com/office/drawing/2014/main" id="{C077E808-353A-5497-6288-BA9A849C076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184" t="6570" r="11389"/>
          <a:stretch>
            <a:fillRect/>
          </a:stretch>
        </p:blipFill>
        <p:spPr bwMode="auto">
          <a:xfrm>
            <a:off x="2581275" y="1158875"/>
            <a:ext cx="7400925" cy="4556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a:extLst>
              <a:ext uri="{FF2B5EF4-FFF2-40B4-BE49-F238E27FC236}">
                <a16:creationId xmlns:a16="http://schemas.microsoft.com/office/drawing/2014/main" id="{D709A424-86F9-7111-A6CA-50F628E366C6}"/>
              </a:ext>
            </a:extLst>
          </p:cNvPr>
          <p:cNvSpPr/>
          <p:nvPr/>
        </p:nvSpPr>
        <p:spPr>
          <a:xfrm>
            <a:off x="4403725" y="2217738"/>
            <a:ext cx="600075" cy="641350"/>
          </a:xfrm>
          <a:custGeom>
            <a:avLst/>
            <a:gdLst>
              <a:gd name="connsiteX0" fmla="*/ 102358 w 600501"/>
              <a:gd name="connsiteY0" fmla="*/ 54591 h 634621"/>
              <a:gd name="connsiteX1" fmla="*/ 68238 w 600501"/>
              <a:gd name="connsiteY1" fmla="*/ 81887 h 634621"/>
              <a:gd name="connsiteX2" fmla="*/ 54591 w 600501"/>
              <a:gd name="connsiteY2" fmla="*/ 122830 h 634621"/>
              <a:gd name="connsiteX3" fmla="*/ 27295 w 600501"/>
              <a:gd name="connsiteY3" fmla="*/ 204717 h 634621"/>
              <a:gd name="connsiteX4" fmla="*/ 6823 w 600501"/>
              <a:gd name="connsiteY4" fmla="*/ 266132 h 634621"/>
              <a:gd name="connsiteX5" fmla="*/ 0 w 600501"/>
              <a:gd name="connsiteY5" fmla="*/ 286603 h 634621"/>
              <a:gd name="connsiteX6" fmla="*/ 6823 w 600501"/>
              <a:gd name="connsiteY6" fmla="*/ 504967 h 634621"/>
              <a:gd name="connsiteX7" fmla="*/ 13647 w 600501"/>
              <a:gd name="connsiteY7" fmla="*/ 532263 h 634621"/>
              <a:gd name="connsiteX8" fmla="*/ 47767 w 600501"/>
              <a:gd name="connsiteY8" fmla="*/ 573206 h 634621"/>
              <a:gd name="connsiteX9" fmla="*/ 61415 w 600501"/>
              <a:gd name="connsiteY9" fmla="*/ 593678 h 634621"/>
              <a:gd name="connsiteX10" fmla="*/ 81886 w 600501"/>
              <a:gd name="connsiteY10" fmla="*/ 600502 h 634621"/>
              <a:gd name="connsiteX11" fmla="*/ 102358 w 600501"/>
              <a:gd name="connsiteY11" fmla="*/ 614149 h 634621"/>
              <a:gd name="connsiteX12" fmla="*/ 143301 w 600501"/>
              <a:gd name="connsiteY12" fmla="*/ 627797 h 634621"/>
              <a:gd name="connsiteX13" fmla="*/ 163773 w 600501"/>
              <a:gd name="connsiteY13" fmla="*/ 634621 h 634621"/>
              <a:gd name="connsiteX14" fmla="*/ 204716 w 600501"/>
              <a:gd name="connsiteY14" fmla="*/ 620973 h 634621"/>
              <a:gd name="connsiteX15" fmla="*/ 225188 w 600501"/>
              <a:gd name="connsiteY15" fmla="*/ 614149 h 634621"/>
              <a:gd name="connsiteX16" fmla="*/ 245659 w 600501"/>
              <a:gd name="connsiteY16" fmla="*/ 600502 h 634621"/>
              <a:gd name="connsiteX17" fmla="*/ 266131 w 600501"/>
              <a:gd name="connsiteY17" fmla="*/ 580030 h 634621"/>
              <a:gd name="connsiteX18" fmla="*/ 286603 w 600501"/>
              <a:gd name="connsiteY18" fmla="*/ 573206 h 634621"/>
              <a:gd name="connsiteX19" fmla="*/ 307074 w 600501"/>
              <a:gd name="connsiteY19" fmla="*/ 559558 h 634621"/>
              <a:gd name="connsiteX20" fmla="*/ 395785 w 600501"/>
              <a:gd name="connsiteY20" fmla="*/ 545911 h 634621"/>
              <a:gd name="connsiteX21" fmla="*/ 423080 w 600501"/>
              <a:gd name="connsiteY21" fmla="*/ 504967 h 634621"/>
              <a:gd name="connsiteX22" fmla="*/ 429904 w 600501"/>
              <a:gd name="connsiteY22" fmla="*/ 484496 h 634621"/>
              <a:gd name="connsiteX23" fmla="*/ 470847 w 600501"/>
              <a:gd name="connsiteY23" fmla="*/ 450376 h 634621"/>
              <a:gd name="connsiteX24" fmla="*/ 511791 w 600501"/>
              <a:gd name="connsiteY24" fmla="*/ 436729 h 634621"/>
              <a:gd name="connsiteX25" fmla="*/ 532262 w 600501"/>
              <a:gd name="connsiteY25" fmla="*/ 429905 h 634621"/>
              <a:gd name="connsiteX26" fmla="*/ 559558 w 600501"/>
              <a:gd name="connsiteY26" fmla="*/ 388961 h 634621"/>
              <a:gd name="connsiteX27" fmla="*/ 566382 w 600501"/>
              <a:gd name="connsiteY27" fmla="*/ 368490 h 634621"/>
              <a:gd name="connsiteX28" fmla="*/ 580029 w 600501"/>
              <a:gd name="connsiteY28" fmla="*/ 348018 h 634621"/>
              <a:gd name="connsiteX29" fmla="*/ 593677 w 600501"/>
              <a:gd name="connsiteY29" fmla="*/ 307075 h 634621"/>
              <a:gd name="connsiteX30" fmla="*/ 600501 w 600501"/>
              <a:gd name="connsiteY30" fmla="*/ 286603 h 634621"/>
              <a:gd name="connsiteX31" fmla="*/ 593677 w 600501"/>
              <a:gd name="connsiteY31" fmla="*/ 150126 h 634621"/>
              <a:gd name="connsiteX32" fmla="*/ 573206 w 600501"/>
              <a:gd name="connsiteY32" fmla="*/ 109182 h 634621"/>
              <a:gd name="connsiteX33" fmla="*/ 532262 w 600501"/>
              <a:gd name="connsiteY33" fmla="*/ 81887 h 634621"/>
              <a:gd name="connsiteX34" fmla="*/ 511791 w 600501"/>
              <a:gd name="connsiteY34" fmla="*/ 68239 h 634621"/>
              <a:gd name="connsiteX35" fmla="*/ 491319 w 600501"/>
              <a:gd name="connsiteY35" fmla="*/ 47767 h 634621"/>
              <a:gd name="connsiteX36" fmla="*/ 470847 w 600501"/>
              <a:gd name="connsiteY36" fmla="*/ 40943 h 634621"/>
              <a:gd name="connsiteX37" fmla="*/ 423080 w 600501"/>
              <a:gd name="connsiteY37" fmla="*/ 20472 h 634621"/>
              <a:gd name="connsiteX38" fmla="*/ 382137 w 600501"/>
              <a:gd name="connsiteY38" fmla="*/ 6824 h 634621"/>
              <a:gd name="connsiteX39" fmla="*/ 361665 w 600501"/>
              <a:gd name="connsiteY39" fmla="*/ 0 h 634621"/>
              <a:gd name="connsiteX40" fmla="*/ 300250 w 600501"/>
              <a:gd name="connsiteY40" fmla="*/ 6824 h 634621"/>
              <a:gd name="connsiteX41" fmla="*/ 170597 w 600501"/>
              <a:gd name="connsiteY41" fmla="*/ 20472 h 634621"/>
              <a:gd name="connsiteX42" fmla="*/ 150125 w 600501"/>
              <a:gd name="connsiteY42" fmla="*/ 34120 h 634621"/>
              <a:gd name="connsiteX43" fmla="*/ 129653 w 600501"/>
              <a:gd name="connsiteY43" fmla="*/ 40943 h 634621"/>
              <a:gd name="connsiteX44" fmla="*/ 122829 w 600501"/>
              <a:gd name="connsiteY44" fmla="*/ 61415 h 634621"/>
              <a:gd name="connsiteX45" fmla="*/ 102358 w 600501"/>
              <a:gd name="connsiteY45" fmla="*/ 54591 h 634621"/>
              <a:gd name="connsiteX0" fmla="*/ 102358 w 600501"/>
              <a:gd name="connsiteY0" fmla="*/ 54591 h 634621"/>
              <a:gd name="connsiteX1" fmla="*/ 68238 w 600501"/>
              <a:gd name="connsiteY1" fmla="*/ 81887 h 634621"/>
              <a:gd name="connsiteX2" fmla="*/ 54591 w 600501"/>
              <a:gd name="connsiteY2" fmla="*/ 122830 h 634621"/>
              <a:gd name="connsiteX3" fmla="*/ 27295 w 600501"/>
              <a:gd name="connsiteY3" fmla="*/ 204717 h 634621"/>
              <a:gd name="connsiteX4" fmla="*/ 6823 w 600501"/>
              <a:gd name="connsiteY4" fmla="*/ 266132 h 634621"/>
              <a:gd name="connsiteX5" fmla="*/ 0 w 600501"/>
              <a:gd name="connsiteY5" fmla="*/ 286603 h 634621"/>
              <a:gd name="connsiteX6" fmla="*/ 6823 w 600501"/>
              <a:gd name="connsiteY6" fmla="*/ 504967 h 634621"/>
              <a:gd name="connsiteX7" fmla="*/ 13647 w 600501"/>
              <a:gd name="connsiteY7" fmla="*/ 532263 h 634621"/>
              <a:gd name="connsiteX8" fmla="*/ 47767 w 600501"/>
              <a:gd name="connsiteY8" fmla="*/ 573206 h 634621"/>
              <a:gd name="connsiteX9" fmla="*/ 61415 w 600501"/>
              <a:gd name="connsiteY9" fmla="*/ 593678 h 634621"/>
              <a:gd name="connsiteX10" fmla="*/ 81886 w 600501"/>
              <a:gd name="connsiteY10" fmla="*/ 600502 h 634621"/>
              <a:gd name="connsiteX11" fmla="*/ 102358 w 600501"/>
              <a:gd name="connsiteY11" fmla="*/ 614149 h 634621"/>
              <a:gd name="connsiteX12" fmla="*/ 143301 w 600501"/>
              <a:gd name="connsiteY12" fmla="*/ 627797 h 634621"/>
              <a:gd name="connsiteX13" fmla="*/ 163773 w 600501"/>
              <a:gd name="connsiteY13" fmla="*/ 634621 h 634621"/>
              <a:gd name="connsiteX14" fmla="*/ 204716 w 600501"/>
              <a:gd name="connsiteY14" fmla="*/ 620973 h 634621"/>
              <a:gd name="connsiteX15" fmla="*/ 225188 w 600501"/>
              <a:gd name="connsiteY15" fmla="*/ 614149 h 634621"/>
              <a:gd name="connsiteX16" fmla="*/ 245659 w 600501"/>
              <a:gd name="connsiteY16" fmla="*/ 600502 h 634621"/>
              <a:gd name="connsiteX17" fmla="*/ 266131 w 600501"/>
              <a:gd name="connsiteY17" fmla="*/ 580030 h 634621"/>
              <a:gd name="connsiteX18" fmla="*/ 286603 w 600501"/>
              <a:gd name="connsiteY18" fmla="*/ 573206 h 634621"/>
              <a:gd name="connsiteX19" fmla="*/ 307074 w 600501"/>
              <a:gd name="connsiteY19" fmla="*/ 559558 h 634621"/>
              <a:gd name="connsiteX20" fmla="*/ 368489 w 600501"/>
              <a:gd name="connsiteY20" fmla="*/ 620973 h 634621"/>
              <a:gd name="connsiteX21" fmla="*/ 395785 w 600501"/>
              <a:gd name="connsiteY21" fmla="*/ 545911 h 634621"/>
              <a:gd name="connsiteX22" fmla="*/ 423080 w 600501"/>
              <a:gd name="connsiteY22" fmla="*/ 504967 h 634621"/>
              <a:gd name="connsiteX23" fmla="*/ 429904 w 600501"/>
              <a:gd name="connsiteY23" fmla="*/ 484496 h 634621"/>
              <a:gd name="connsiteX24" fmla="*/ 470847 w 600501"/>
              <a:gd name="connsiteY24" fmla="*/ 450376 h 634621"/>
              <a:gd name="connsiteX25" fmla="*/ 511791 w 600501"/>
              <a:gd name="connsiteY25" fmla="*/ 436729 h 634621"/>
              <a:gd name="connsiteX26" fmla="*/ 532262 w 600501"/>
              <a:gd name="connsiteY26" fmla="*/ 429905 h 634621"/>
              <a:gd name="connsiteX27" fmla="*/ 559558 w 600501"/>
              <a:gd name="connsiteY27" fmla="*/ 388961 h 634621"/>
              <a:gd name="connsiteX28" fmla="*/ 566382 w 600501"/>
              <a:gd name="connsiteY28" fmla="*/ 368490 h 634621"/>
              <a:gd name="connsiteX29" fmla="*/ 580029 w 600501"/>
              <a:gd name="connsiteY29" fmla="*/ 348018 h 634621"/>
              <a:gd name="connsiteX30" fmla="*/ 593677 w 600501"/>
              <a:gd name="connsiteY30" fmla="*/ 307075 h 634621"/>
              <a:gd name="connsiteX31" fmla="*/ 600501 w 600501"/>
              <a:gd name="connsiteY31" fmla="*/ 286603 h 634621"/>
              <a:gd name="connsiteX32" fmla="*/ 593677 w 600501"/>
              <a:gd name="connsiteY32" fmla="*/ 150126 h 634621"/>
              <a:gd name="connsiteX33" fmla="*/ 573206 w 600501"/>
              <a:gd name="connsiteY33" fmla="*/ 109182 h 634621"/>
              <a:gd name="connsiteX34" fmla="*/ 532262 w 600501"/>
              <a:gd name="connsiteY34" fmla="*/ 81887 h 634621"/>
              <a:gd name="connsiteX35" fmla="*/ 511791 w 600501"/>
              <a:gd name="connsiteY35" fmla="*/ 68239 h 634621"/>
              <a:gd name="connsiteX36" fmla="*/ 491319 w 600501"/>
              <a:gd name="connsiteY36" fmla="*/ 47767 h 634621"/>
              <a:gd name="connsiteX37" fmla="*/ 470847 w 600501"/>
              <a:gd name="connsiteY37" fmla="*/ 40943 h 634621"/>
              <a:gd name="connsiteX38" fmla="*/ 423080 w 600501"/>
              <a:gd name="connsiteY38" fmla="*/ 20472 h 634621"/>
              <a:gd name="connsiteX39" fmla="*/ 382137 w 600501"/>
              <a:gd name="connsiteY39" fmla="*/ 6824 h 634621"/>
              <a:gd name="connsiteX40" fmla="*/ 361665 w 600501"/>
              <a:gd name="connsiteY40" fmla="*/ 0 h 634621"/>
              <a:gd name="connsiteX41" fmla="*/ 300250 w 600501"/>
              <a:gd name="connsiteY41" fmla="*/ 6824 h 634621"/>
              <a:gd name="connsiteX42" fmla="*/ 170597 w 600501"/>
              <a:gd name="connsiteY42" fmla="*/ 20472 h 634621"/>
              <a:gd name="connsiteX43" fmla="*/ 150125 w 600501"/>
              <a:gd name="connsiteY43" fmla="*/ 34120 h 634621"/>
              <a:gd name="connsiteX44" fmla="*/ 129653 w 600501"/>
              <a:gd name="connsiteY44" fmla="*/ 40943 h 634621"/>
              <a:gd name="connsiteX45" fmla="*/ 122829 w 600501"/>
              <a:gd name="connsiteY45" fmla="*/ 61415 h 634621"/>
              <a:gd name="connsiteX46" fmla="*/ 102358 w 600501"/>
              <a:gd name="connsiteY46" fmla="*/ 54591 h 634621"/>
              <a:gd name="connsiteX0" fmla="*/ 102358 w 600501"/>
              <a:gd name="connsiteY0" fmla="*/ 54591 h 634621"/>
              <a:gd name="connsiteX1" fmla="*/ 68238 w 600501"/>
              <a:gd name="connsiteY1" fmla="*/ 81887 h 634621"/>
              <a:gd name="connsiteX2" fmla="*/ 54591 w 600501"/>
              <a:gd name="connsiteY2" fmla="*/ 122830 h 634621"/>
              <a:gd name="connsiteX3" fmla="*/ 27295 w 600501"/>
              <a:gd name="connsiteY3" fmla="*/ 204717 h 634621"/>
              <a:gd name="connsiteX4" fmla="*/ 6823 w 600501"/>
              <a:gd name="connsiteY4" fmla="*/ 266132 h 634621"/>
              <a:gd name="connsiteX5" fmla="*/ 0 w 600501"/>
              <a:gd name="connsiteY5" fmla="*/ 286603 h 634621"/>
              <a:gd name="connsiteX6" fmla="*/ 6823 w 600501"/>
              <a:gd name="connsiteY6" fmla="*/ 504967 h 634621"/>
              <a:gd name="connsiteX7" fmla="*/ 13647 w 600501"/>
              <a:gd name="connsiteY7" fmla="*/ 532263 h 634621"/>
              <a:gd name="connsiteX8" fmla="*/ 47767 w 600501"/>
              <a:gd name="connsiteY8" fmla="*/ 573206 h 634621"/>
              <a:gd name="connsiteX9" fmla="*/ 61415 w 600501"/>
              <a:gd name="connsiteY9" fmla="*/ 593678 h 634621"/>
              <a:gd name="connsiteX10" fmla="*/ 81886 w 600501"/>
              <a:gd name="connsiteY10" fmla="*/ 600502 h 634621"/>
              <a:gd name="connsiteX11" fmla="*/ 102358 w 600501"/>
              <a:gd name="connsiteY11" fmla="*/ 614149 h 634621"/>
              <a:gd name="connsiteX12" fmla="*/ 143301 w 600501"/>
              <a:gd name="connsiteY12" fmla="*/ 627797 h 634621"/>
              <a:gd name="connsiteX13" fmla="*/ 163773 w 600501"/>
              <a:gd name="connsiteY13" fmla="*/ 634621 h 634621"/>
              <a:gd name="connsiteX14" fmla="*/ 204716 w 600501"/>
              <a:gd name="connsiteY14" fmla="*/ 620973 h 634621"/>
              <a:gd name="connsiteX15" fmla="*/ 225188 w 600501"/>
              <a:gd name="connsiteY15" fmla="*/ 614149 h 634621"/>
              <a:gd name="connsiteX16" fmla="*/ 245659 w 600501"/>
              <a:gd name="connsiteY16" fmla="*/ 600502 h 634621"/>
              <a:gd name="connsiteX17" fmla="*/ 266131 w 600501"/>
              <a:gd name="connsiteY17" fmla="*/ 580030 h 634621"/>
              <a:gd name="connsiteX18" fmla="*/ 293427 w 600501"/>
              <a:gd name="connsiteY18" fmla="*/ 614149 h 634621"/>
              <a:gd name="connsiteX19" fmla="*/ 307074 w 600501"/>
              <a:gd name="connsiteY19" fmla="*/ 559558 h 634621"/>
              <a:gd name="connsiteX20" fmla="*/ 368489 w 600501"/>
              <a:gd name="connsiteY20" fmla="*/ 620973 h 634621"/>
              <a:gd name="connsiteX21" fmla="*/ 395785 w 600501"/>
              <a:gd name="connsiteY21" fmla="*/ 545911 h 634621"/>
              <a:gd name="connsiteX22" fmla="*/ 423080 w 600501"/>
              <a:gd name="connsiteY22" fmla="*/ 504967 h 634621"/>
              <a:gd name="connsiteX23" fmla="*/ 429904 w 600501"/>
              <a:gd name="connsiteY23" fmla="*/ 484496 h 634621"/>
              <a:gd name="connsiteX24" fmla="*/ 470847 w 600501"/>
              <a:gd name="connsiteY24" fmla="*/ 450376 h 634621"/>
              <a:gd name="connsiteX25" fmla="*/ 511791 w 600501"/>
              <a:gd name="connsiteY25" fmla="*/ 436729 h 634621"/>
              <a:gd name="connsiteX26" fmla="*/ 532262 w 600501"/>
              <a:gd name="connsiteY26" fmla="*/ 429905 h 634621"/>
              <a:gd name="connsiteX27" fmla="*/ 559558 w 600501"/>
              <a:gd name="connsiteY27" fmla="*/ 388961 h 634621"/>
              <a:gd name="connsiteX28" fmla="*/ 566382 w 600501"/>
              <a:gd name="connsiteY28" fmla="*/ 368490 h 634621"/>
              <a:gd name="connsiteX29" fmla="*/ 580029 w 600501"/>
              <a:gd name="connsiteY29" fmla="*/ 348018 h 634621"/>
              <a:gd name="connsiteX30" fmla="*/ 593677 w 600501"/>
              <a:gd name="connsiteY30" fmla="*/ 307075 h 634621"/>
              <a:gd name="connsiteX31" fmla="*/ 600501 w 600501"/>
              <a:gd name="connsiteY31" fmla="*/ 286603 h 634621"/>
              <a:gd name="connsiteX32" fmla="*/ 593677 w 600501"/>
              <a:gd name="connsiteY32" fmla="*/ 150126 h 634621"/>
              <a:gd name="connsiteX33" fmla="*/ 573206 w 600501"/>
              <a:gd name="connsiteY33" fmla="*/ 109182 h 634621"/>
              <a:gd name="connsiteX34" fmla="*/ 532262 w 600501"/>
              <a:gd name="connsiteY34" fmla="*/ 81887 h 634621"/>
              <a:gd name="connsiteX35" fmla="*/ 511791 w 600501"/>
              <a:gd name="connsiteY35" fmla="*/ 68239 h 634621"/>
              <a:gd name="connsiteX36" fmla="*/ 491319 w 600501"/>
              <a:gd name="connsiteY36" fmla="*/ 47767 h 634621"/>
              <a:gd name="connsiteX37" fmla="*/ 470847 w 600501"/>
              <a:gd name="connsiteY37" fmla="*/ 40943 h 634621"/>
              <a:gd name="connsiteX38" fmla="*/ 423080 w 600501"/>
              <a:gd name="connsiteY38" fmla="*/ 20472 h 634621"/>
              <a:gd name="connsiteX39" fmla="*/ 382137 w 600501"/>
              <a:gd name="connsiteY39" fmla="*/ 6824 h 634621"/>
              <a:gd name="connsiteX40" fmla="*/ 361665 w 600501"/>
              <a:gd name="connsiteY40" fmla="*/ 0 h 634621"/>
              <a:gd name="connsiteX41" fmla="*/ 300250 w 600501"/>
              <a:gd name="connsiteY41" fmla="*/ 6824 h 634621"/>
              <a:gd name="connsiteX42" fmla="*/ 170597 w 600501"/>
              <a:gd name="connsiteY42" fmla="*/ 20472 h 634621"/>
              <a:gd name="connsiteX43" fmla="*/ 150125 w 600501"/>
              <a:gd name="connsiteY43" fmla="*/ 34120 h 634621"/>
              <a:gd name="connsiteX44" fmla="*/ 129653 w 600501"/>
              <a:gd name="connsiteY44" fmla="*/ 40943 h 634621"/>
              <a:gd name="connsiteX45" fmla="*/ 122829 w 600501"/>
              <a:gd name="connsiteY45" fmla="*/ 61415 h 634621"/>
              <a:gd name="connsiteX46" fmla="*/ 102358 w 600501"/>
              <a:gd name="connsiteY46" fmla="*/ 54591 h 634621"/>
              <a:gd name="connsiteX0" fmla="*/ 102358 w 600501"/>
              <a:gd name="connsiteY0" fmla="*/ 54591 h 634693"/>
              <a:gd name="connsiteX1" fmla="*/ 68238 w 600501"/>
              <a:gd name="connsiteY1" fmla="*/ 81887 h 634693"/>
              <a:gd name="connsiteX2" fmla="*/ 54591 w 600501"/>
              <a:gd name="connsiteY2" fmla="*/ 122830 h 634693"/>
              <a:gd name="connsiteX3" fmla="*/ 27295 w 600501"/>
              <a:gd name="connsiteY3" fmla="*/ 204717 h 634693"/>
              <a:gd name="connsiteX4" fmla="*/ 6823 w 600501"/>
              <a:gd name="connsiteY4" fmla="*/ 266132 h 634693"/>
              <a:gd name="connsiteX5" fmla="*/ 0 w 600501"/>
              <a:gd name="connsiteY5" fmla="*/ 286603 h 634693"/>
              <a:gd name="connsiteX6" fmla="*/ 6823 w 600501"/>
              <a:gd name="connsiteY6" fmla="*/ 504967 h 634693"/>
              <a:gd name="connsiteX7" fmla="*/ 13647 w 600501"/>
              <a:gd name="connsiteY7" fmla="*/ 532263 h 634693"/>
              <a:gd name="connsiteX8" fmla="*/ 47767 w 600501"/>
              <a:gd name="connsiteY8" fmla="*/ 573206 h 634693"/>
              <a:gd name="connsiteX9" fmla="*/ 61415 w 600501"/>
              <a:gd name="connsiteY9" fmla="*/ 593678 h 634693"/>
              <a:gd name="connsiteX10" fmla="*/ 81886 w 600501"/>
              <a:gd name="connsiteY10" fmla="*/ 600502 h 634693"/>
              <a:gd name="connsiteX11" fmla="*/ 102358 w 600501"/>
              <a:gd name="connsiteY11" fmla="*/ 614149 h 634693"/>
              <a:gd name="connsiteX12" fmla="*/ 143301 w 600501"/>
              <a:gd name="connsiteY12" fmla="*/ 627797 h 634693"/>
              <a:gd name="connsiteX13" fmla="*/ 163773 w 600501"/>
              <a:gd name="connsiteY13" fmla="*/ 634621 h 634693"/>
              <a:gd name="connsiteX14" fmla="*/ 204716 w 600501"/>
              <a:gd name="connsiteY14" fmla="*/ 620973 h 634693"/>
              <a:gd name="connsiteX15" fmla="*/ 225188 w 600501"/>
              <a:gd name="connsiteY15" fmla="*/ 614149 h 634693"/>
              <a:gd name="connsiteX16" fmla="*/ 245659 w 600501"/>
              <a:gd name="connsiteY16" fmla="*/ 600502 h 634693"/>
              <a:gd name="connsiteX17" fmla="*/ 266131 w 600501"/>
              <a:gd name="connsiteY17" fmla="*/ 580030 h 634693"/>
              <a:gd name="connsiteX18" fmla="*/ 300251 w 600501"/>
              <a:gd name="connsiteY18" fmla="*/ 634620 h 634693"/>
              <a:gd name="connsiteX19" fmla="*/ 307074 w 600501"/>
              <a:gd name="connsiteY19" fmla="*/ 559558 h 634693"/>
              <a:gd name="connsiteX20" fmla="*/ 368489 w 600501"/>
              <a:gd name="connsiteY20" fmla="*/ 620973 h 634693"/>
              <a:gd name="connsiteX21" fmla="*/ 395785 w 600501"/>
              <a:gd name="connsiteY21" fmla="*/ 545911 h 634693"/>
              <a:gd name="connsiteX22" fmla="*/ 423080 w 600501"/>
              <a:gd name="connsiteY22" fmla="*/ 504967 h 634693"/>
              <a:gd name="connsiteX23" fmla="*/ 429904 w 600501"/>
              <a:gd name="connsiteY23" fmla="*/ 484496 h 634693"/>
              <a:gd name="connsiteX24" fmla="*/ 470847 w 600501"/>
              <a:gd name="connsiteY24" fmla="*/ 450376 h 634693"/>
              <a:gd name="connsiteX25" fmla="*/ 511791 w 600501"/>
              <a:gd name="connsiteY25" fmla="*/ 436729 h 634693"/>
              <a:gd name="connsiteX26" fmla="*/ 532262 w 600501"/>
              <a:gd name="connsiteY26" fmla="*/ 429905 h 634693"/>
              <a:gd name="connsiteX27" fmla="*/ 559558 w 600501"/>
              <a:gd name="connsiteY27" fmla="*/ 388961 h 634693"/>
              <a:gd name="connsiteX28" fmla="*/ 566382 w 600501"/>
              <a:gd name="connsiteY28" fmla="*/ 368490 h 634693"/>
              <a:gd name="connsiteX29" fmla="*/ 580029 w 600501"/>
              <a:gd name="connsiteY29" fmla="*/ 348018 h 634693"/>
              <a:gd name="connsiteX30" fmla="*/ 593677 w 600501"/>
              <a:gd name="connsiteY30" fmla="*/ 307075 h 634693"/>
              <a:gd name="connsiteX31" fmla="*/ 600501 w 600501"/>
              <a:gd name="connsiteY31" fmla="*/ 286603 h 634693"/>
              <a:gd name="connsiteX32" fmla="*/ 593677 w 600501"/>
              <a:gd name="connsiteY32" fmla="*/ 150126 h 634693"/>
              <a:gd name="connsiteX33" fmla="*/ 573206 w 600501"/>
              <a:gd name="connsiteY33" fmla="*/ 109182 h 634693"/>
              <a:gd name="connsiteX34" fmla="*/ 532262 w 600501"/>
              <a:gd name="connsiteY34" fmla="*/ 81887 h 634693"/>
              <a:gd name="connsiteX35" fmla="*/ 511791 w 600501"/>
              <a:gd name="connsiteY35" fmla="*/ 68239 h 634693"/>
              <a:gd name="connsiteX36" fmla="*/ 491319 w 600501"/>
              <a:gd name="connsiteY36" fmla="*/ 47767 h 634693"/>
              <a:gd name="connsiteX37" fmla="*/ 470847 w 600501"/>
              <a:gd name="connsiteY37" fmla="*/ 40943 h 634693"/>
              <a:gd name="connsiteX38" fmla="*/ 423080 w 600501"/>
              <a:gd name="connsiteY38" fmla="*/ 20472 h 634693"/>
              <a:gd name="connsiteX39" fmla="*/ 382137 w 600501"/>
              <a:gd name="connsiteY39" fmla="*/ 6824 h 634693"/>
              <a:gd name="connsiteX40" fmla="*/ 361665 w 600501"/>
              <a:gd name="connsiteY40" fmla="*/ 0 h 634693"/>
              <a:gd name="connsiteX41" fmla="*/ 300250 w 600501"/>
              <a:gd name="connsiteY41" fmla="*/ 6824 h 634693"/>
              <a:gd name="connsiteX42" fmla="*/ 170597 w 600501"/>
              <a:gd name="connsiteY42" fmla="*/ 20472 h 634693"/>
              <a:gd name="connsiteX43" fmla="*/ 150125 w 600501"/>
              <a:gd name="connsiteY43" fmla="*/ 34120 h 634693"/>
              <a:gd name="connsiteX44" fmla="*/ 129653 w 600501"/>
              <a:gd name="connsiteY44" fmla="*/ 40943 h 634693"/>
              <a:gd name="connsiteX45" fmla="*/ 122829 w 600501"/>
              <a:gd name="connsiteY45" fmla="*/ 61415 h 634693"/>
              <a:gd name="connsiteX46" fmla="*/ 102358 w 600501"/>
              <a:gd name="connsiteY46" fmla="*/ 54591 h 634693"/>
              <a:gd name="connsiteX0" fmla="*/ 102358 w 600501"/>
              <a:gd name="connsiteY0" fmla="*/ 54591 h 641444"/>
              <a:gd name="connsiteX1" fmla="*/ 68238 w 600501"/>
              <a:gd name="connsiteY1" fmla="*/ 81887 h 641444"/>
              <a:gd name="connsiteX2" fmla="*/ 54591 w 600501"/>
              <a:gd name="connsiteY2" fmla="*/ 122830 h 641444"/>
              <a:gd name="connsiteX3" fmla="*/ 27295 w 600501"/>
              <a:gd name="connsiteY3" fmla="*/ 204717 h 641444"/>
              <a:gd name="connsiteX4" fmla="*/ 6823 w 600501"/>
              <a:gd name="connsiteY4" fmla="*/ 266132 h 641444"/>
              <a:gd name="connsiteX5" fmla="*/ 0 w 600501"/>
              <a:gd name="connsiteY5" fmla="*/ 286603 h 641444"/>
              <a:gd name="connsiteX6" fmla="*/ 6823 w 600501"/>
              <a:gd name="connsiteY6" fmla="*/ 504967 h 641444"/>
              <a:gd name="connsiteX7" fmla="*/ 13647 w 600501"/>
              <a:gd name="connsiteY7" fmla="*/ 532263 h 641444"/>
              <a:gd name="connsiteX8" fmla="*/ 47767 w 600501"/>
              <a:gd name="connsiteY8" fmla="*/ 573206 h 641444"/>
              <a:gd name="connsiteX9" fmla="*/ 61415 w 600501"/>
              <a:gd name="connsiteY9" fmla="*/ 593678 h 641444"/>
              <a:gd name="connsiteX10" fmla="*/ 81886 w 600501"/>
              <a:gd name="connsiteY10" fmla="*/ 600502 h 641444"/>
              <a:gd name="connsiteX11" fmla="*/ 102358 w 600501"/>
              <a:gd name="connsiteY11" fmla="*/ 614149 h 641444"/>
              <a:gd name="connsiteX12" fmla="*/ 143301 w 600501"/>
              <a:gd name="connsiteY12" fmla="*/ 627797 h 641444"/>
              <a:gd name="connsiteX13" fmla="*/ 163773 w 600501"/>
              <a:gd name="connsiteY13" fmla="*/ 634621 h 641444"/>
              <a:gd name="connsiteX14" fmla="*/ 204716 w 600501"/>
              <a:gd name="connsiteY14" fmla="*/ 641444 h 641444"/>
              <a:gd name="connsiteX15" fmla="*/ 225188 w 600501"/>
              <a:gd name="connsiteY15" fmla="*/ 614149 h 641444"/>
              <a:gd name="connsiteX16" fmla="*/ 245659 w 600501"/>
              <a:gd name="connsiteY16" fmla="*/ 600502 h 641444"/>
              <a:gd name="connsiteX17" fmla="*/ 266131 w 600501"/>
              <a:gd name="connsiteY17" fmla="*/ 580030 h 641444"/>
              <a:gd name="connsiteX18" fmla="*/ 300251 w 600501"/>
              <a:gd name="connsiteY18" fmla="*/ 634620 h 641444"/>
              <a:gd name="connsiteX19" fmla="*/ 307074 w 600501"/>
              <a:gd name="connsiteY19" fmla="*/ 559558 h 641444"/>
              <a:gd name="connsiteX20" fmla="*/ 368489 w 600501"/>
              <a:gd name="connsiteY20" fmla="*/ 620973 h 641444"/>
              <a:gd name="connsiteX21" fmla="*/ 395785 w 600501"/>
              <a:gd name="connsiteY21" fmla="*/ 545911 h 641444"/>
              <a:gd name="connsiteX22" fmla="*/ 423080 w 600501"/>
              <a:gd name="connsiteY22" fmla="*/ 504967 h 641444"/>
              <a:gd name="connsiteX23" fmla="*/ 429904 w 600501"/>
              <a:gd name="connsiteY23" fmla="*/ 484496 h 641444"/>
              <a:gd name="connsiteX24" fmla="*/ 470847 w 600501"/>
              <a:gd name="connsiteY24" fmla="*/ 450376 h 641444"/>
              <a:gd name="connsiteX25" fmla="*/ 511791 w 600501"/>
              <a:gd name="connsiteY25" fmla="*/ 436729 h 641444"/>
              <a:gd name="connsiteX26" fmla="*/ 532262 w 600501"/>
              <a:gd name="connsiteY26" fmla="*/ 429905 h 641444"/>
              <a:gd name="connsiteX27" fmla="*/ 559558 w 600501"/>
              <a:gd name="connsiteY27" fmla="*/ 388961 h 641444"/>
              <a:gd name="connsiteX28" fmla="*/ 566382 w 600501"/>
              <a:gd name="connsiteY28" fmla="*/ 368490 h 641444"/>
              <a:gd name="connsiteX29" fmla="*/ 580029 w 600501"/>
              <a:gd name="connsiteY29" fmla="*/ 348018 h 641444"/>
              <a:gd name="connsiteX30" fmla="*/ 593677 w 600501"/>
              <a:gd name="connsiteY30" fmla="*/ 307075 h 641444"/>
              <a:gd name="connsiteX31" fmla="*/ 600501 w 600501"/>
              <a:gd name="connsiteY31" fmla="*/ 286603 h 641444"/>
              <a:gd name="connsiteX32" fmla="*/ 593677 w 600501"/>
              <a:gd name="connsiteY32" fmla="*/ 150126 h 641444"/>
              <a:gd name="connsiteX33" fmla="*/ 573206 w 600501"/>
              <a:gd name="connsiteY33" fmla="*/ 109182 h 641444"/>
              <a:gd name="connsiteX34" fmla="*/ 532262 w 600501"/>
              <a:gd name="connsiteY34" fmla="*/ 81887 h 641444"/>
              <a:gd name="connsiteX35" fmla="*/ 511791 w 600501"/>
              <a:gd name="connsiteY35" fmla="*/ 68239 h 641444"/>
              <a:gd name="connsiteX36" fmla="*/ 491319 w 600501"/>
              <a:gd name="connsiteY36" fmla="*/ 47767 h 641444"/>
              <a:gd name="connsiteX37" fmla="*/ 470847 w 600501"/>
              <a:gd name="connsiteY37" fmla="*/ 40943 h 641444"/>
              <a:gd name="connsiteX38" fmla="*/ 423080 w 600501"/>
              <a:gd name="connsiteY38" fmla="*/ 20472 h 641444"/>
              <a:gd name="connsiteX39" fmla="*/ 382137 w 600501"/>
              <a:gd name="connsiteY39" fmla="*/ 6824 h 641444"/>
              <a:gd name="connsiteX40" fmla="*/ 361665 w 600501"/>
              <a:gd name="connsiteY40" fmla="*/ 0 h 641444"/>
              <a:gd name="connsiteX41" fmla="*/ 300250 w 600501"/>
              <a:gd name="connsiteY41" fmla="*/ 6824 h 641444"/>
              <a:gd name="connsiteX42" fmla="*/ 170597 w 600501"/>
              <a:gd name="connsiteY42" fmla="*/ 20472 h 641444"/>
              <a:gd name="connsiteX43" fmla="*/ 150125 w 600501"/>
              <a:gd name="connsiteY43" fmla="*/ 34120 h 641444"/>
              <a:gd name="connsiteX44" fmla="*/ 129653 w 600501"/>
              <a:gd name="connsiteY44" fmla="*/ 40943 h 641444"/>
              <a:gd name="connsiteX45" fmla="*/ 122829 w 600501"/>
              <a:gd name="connsiteY45" fmla="*/ 61415 h 641444"/>
              <a:gd name="connsiteX46" fmla="*/ 102358 w 600501"/>
              <a:gd name="connsiteY46" fmla="*/ 54591 h 641444"/>
              <a:gd name="connsiteX0" fmla="*/ 102358 w 600501"/>
              <a:gd name="connsiteY0" fmla="*/ 54591 h 641444"/>
              <a:gd name="connsiteX1" fmla="*/ 68238 w 600501"/>
              <a:gd name="connsiteY1" fmla="*/ 81887 h 641444"/>
              <a:gd name="connsiteX2" fmla="*/ 54591 w 600501"/>
              <a:gd name="connsiteY2" fmla="*/ 122830 h 641444"/>
              <a:gd name="connsiteX3" fmla="*/ 27295 w 600501"/>
              <a:gd name="connsiteY3" fmla="*/ 204717 h 641444"/>
              <a:gd name="connsiteX4" fmla="*/ 6823 w 600501"/>
              <a:gd name="connsiteY4" fmla="*/ 266132 h 641444"/>
              <a:gd name="connsiteX5" fmla="*/ 0 w 600501"/>
              <a:gd name="connsiteY5" fmla="*/ 286603 h 641444"/>
              <a:gd name="connsiteX6" fmla="*/ 6823 w 600501"/>
              <a:gd name="connsiteY6" fmla="*/ 504967 h 641444"/>
              <a:gd name="connsiteX7" fmla="*/ 13647 w 600501"/>
              <a:gd name="connsiteY7" fmla="*/ 532263 h 641444"/>
              <a:gd name="connsiteX8" fmla="*/ 47767 w 600501"/>
              <a:gd name="connsiteY8" fmla="*/ 573206 h 641444"/>
              <a:gd name="connsiteX9" fmla="*/ 61415 w 600501"/>
              <a:gd name="connsiteY9" fmla="*/ 593678 h 641444"/>
              <a:gd name="connsiteX10" fmla="*/ 81886 w 600501"/>
              <a:gd name="connsiteY10" fmla="*/ 600502 h 641444"/>
              <a:gd name="connsiteX11" fmla="*/ 102358 w 600501"/>
              <a:gd name="connsiteY11" fmla="*/ 614149 h 641444"/>
              <a:gd name="connsiteX12" fmla="*/ 143301 w 600501"/>
              <a:gd name="connsiteY12" fmla="*/ 627797 h 641444"/>
              <a:gd name="connsiteX13" fmla="*/ 163773 w 600501"/>
              <a:gd name="connsiteY13" fmla="*/ 634621 h 641444"/>
              <a:gd name="connsiteX14" fmla="*/ 204716 w 600501"/>
              <a:gd name="connsiteY14" fmla="*/ 641444 h 641444"/>
              <a:gd name="connsiteX15" fmla="*/ 225188 w 600501"/>
              <a:gd name="connsiteY15" fmla="*/ 614149 h 641444"/>
              <a:gd name="connsiteX16" fmla="*/ 245659 w 600501"/>
              <a:gd name="connsiteY16" fmla="*/ 600502 h 641444"/>
              <a:gd name="connsiteX17" fmla="*/ 313899 w 600501"/>
              <a:gd name="connsiteY17" fmla="*/ 614150 h 641444"/>
              <a:gd name="connsiteX18" fmla="*/ 300251 w 600501"/>
              <a:gd name="connsiteY18" fmla="*/ 634620 h 641444"/>
              <a:gd name="connsiteX19" fmla="*/ 307074 w 600501"/>
              <a:gd name="connsiteY19" fmla="*/ 559558 h 641444"/>
              <a:gd name="connsiteX20" fmla="*/ 368489 w 600501"/>
              <a:gd name="connsiteY20" fmla="*/ 620973 h 641444"/>
              <a:gd name="connsiteX21" fmla="*/ 395785 w 600501"/>
              <a:gd name="connsiteY21" fmla="*/ 545911 h 641444"/>
              <a:gd name="connsiteX22" fmla="*/ 423080 w 600501"/>
              <a:gd name="connsiteY22" fmla="*/ 504967 h 641444"/>
              <a:gd name="connsiteX23" fmla="*/ 429904 w 600501"/>
              <a:gd name="connsiteY23" fmla="*/ 484496 h 641444"/>
              <a:gd name="connsiteX24" fmla="*/ 470847 w 600501"/>
              <a:gd name="connsiteY24" fmla="*/ 450376 h 641444"/>
              <a:gd name="connsiteX25" fmla="*/ 511791 w 600501"/>
              <a:gd name="connsiteY25" fmla="*/ 436729 h 641444"/>
              <a:gd name="connsiteX26" fmla="*/ 532262 w 600501"/>
              <a:gd name="connsiteY26" fmla="*/ 429905 h 641444"/>
              <a:gd name="connsiteX27" fmla="*/ 559558 w 600501"/>
              <a:gd name="connsiteY27" fmla="*/ 388961 h 641444"/>
              <a:gd name="connsiteX28" fmla="*/ 566382 w 600501"/>
              <a:gd name="connsiteY28" fmla="*/ 368490 h 641444"/>
              <a:gd name="connsiteX29" fmla="*/ 580029 w 600501"/>
              <a:gd name="connsiteY29" fmla="*/ 348018 h 641444"/>
              <a:gd name="connsiteX30" fmla="*/ 593677 w 600501"/>
              <a:gd name="connsiteY30" fmla="*/ 307075 h 641444"/>
              <a:gd name="connsiteX31" fmla="*/ 600501 w 600501"/>
              <a:gd name="connsiteY31" fmla="*/ 286603 h 641444"/>
              <a:gd name="connsiteX32" fmla="*/ 593677 w 600501"/>
              <a:gd name="connsiteY32" fmla="*/ 150126 h 641444"/>
              <a:gd name="connsiteX33" fmla="*/ 573206 w 600501"/>
              <a:gd name="connsiteY33" fmla="*/ 109182 h 641444"/>
              <a:gd name="connsiteX34" fmla="*/ 532262 w 600501"/>
              <a:gd name="connsiteY34" fmla="*/ 81887 h 641444"/>
              <a:gd name="connsiteX35" fmla="*/ 511791 w 600501"/>
              <a:gd name="connsiteY35" fmla="*/ 68239 h 641444"/>
              <a:gd name="connsiteX36" fmla="*/ 491319 w 600501"/>
              <a:gd name="connsiteY36" fmla="*/ 47767 h 641444"/>
              <a:gd name="connsiteX37" fmla="*/ 470847 w 600501"/>
              <a:gd name="connsiteY37" fmla="*/ 40943 h 641444"/>
              <a:gd name="connsiteX38" fmla="*/ 423080 w 600501"/>
              <a:gd name="connsiteY38" fmla="*/ 20472 h 641444"/>
              <a:gd name="connsiteX39" fmla="*/ 382137 w 600501"/>
              <a:gd name="connsiteY39" fmla="*/ 6824 h 641444"/>
              <a:gd name="connsiteX40" fmla="*/ 361665 w 600501"/>
              <a:gd name="connsiteY40" fmla="*/ 0 h 641444"/>
              <a:gd name="connsiteX41" fmla="*/ 300250 w 600501"/>
              <a:gd name="connsiteY41" fmla="*/ 6824 h 641444"/>
              <a:gd name="connsiteX42" fmla="*/ 170597 w 600501"/>
              <a:gd name="connsiteY42" fmla="*/ 20472 h 641444"/>
              <a:gd name="connsiteX43" fmla="*/ 150125 w 600501"/>
              <a:gd name="connsiteY43" fmla="*/ 34120 h 641444"/>
              <a:gd name="connsiteX44" fmla="*/ 129653 w 600501"/>
              <a:gd name="connsiteY44" fmla="*/ 40943 h 641444"/>
              <a:gd name="connsiteX45" fmla="*/ 122829 w 600501"/>
              <a:gd name="connsiteY45" fmla="*/ 61415 h 641444"/>
              <a:gd name="connsiteX46" fmla="*/ 102358 w 600501"/>
              <a:gd name="connsiteY46" fmla="*/ 54591 h 641444"/>
              <a:gd name="connsiteX0" fmla="*/ 102358 w 600501"/>
              <a:gd name="connsiteY0" fmla="*/ 54591 h 641444"/>
              <a:gd name="connsiteX1" fmla="*/ 68238 w 600501"/>
              <a:gd name="connsiteY1" fmla="*/ 81887 h 641444"/>
              <a:gd name="connsiteX2" fmla="*/ 54591 w 600501"/>
              <a:gd name="connsiteY2" fmla="*/ 122830 h 641444"/>
              <a:gd name="connsiteX3" fmla="*/ 27295 w 600501"/>
              <a:gd name="connsiteY3" fmla="*/ 204717 h 641444"/>
              <a:gd name="connsiteX4" fmla="*/ 6823 w 600501"/>
              <a:gd name="connsiteY4" fmla="*/ 266132 h 641444"/>
              <a:gd name="connsiteX5" fmla="*/ 0 w 600501"/>
              <a:gd name="connsiteY5" fmla="*/ 286603 h 641444"/>
              <a:gd name="connsiteX6" fmla="*/ 6823 w 600501"/>
              <a:gd name="connsiteY6" fmla="*/ 504967 h 641444"/>
              <a:gd name="connsiteX7" fmla="*/ 13647 w 600501"/>
              <a:gd name="connsiteY7" fmla="*/ 532263 h 641444"/>
              <a:gd name="connsiteX8" fmla="*/ 47767 w 600501"/>
              <a:gd name="connsiteY8" fmla="*/ 573206 h 641444"/>
              <a:gd name="connsiteX9" fmla="*/ 61415 w 600501"/>
              <a:gd name="connsiteY9" fmla="*/ 593678 h 641444"/>
              <a:gd name="connsiteX10" fmla="*/ 81886 w 600501"/>
              <a:gd name="connsiteY10" fmla="*/ 600502 h 641444"/>
              <a:gd name="connsiteX11" fmla="*/ 102358 w 600501"/>
              <a:gd name="connsiteY11" fmla="*/ 614149 h 641444"/>
              <a:gd name="connsiteX12" fmla="*/ 143301 w 600501"/>
              <a:gd name="connsiteY12" fmla="*/ 627797 h 641444"/>
              <a:gd name="connsiteX13" fmla="*/ 163773 w 600501"/>
              <a:gd name="connsiteY13" fmla="*/ 634621 h 641444"/>
              <a:gd name="connsiteX14" fmla="*/ 204716 w 600501"/>
              <a:gd name="connsiteY14" fmla="*/ 641444 h 641444"/>
              <a:gd name="connsiteX15" fmla="*/ 225188 w 600501"/>
              <a:gd name="connsiteY15" fmla="*/ 614149 h 641444"/>
              <a:gd name="connsiteX16" fmla="*/ 245659 w 600501"/>
              <a:gd name="connsiteY16" fmla="*/ 627797 h 641444"/>
              <a:gd name="connsiteX17" fmla="*/ 313899 w 600501"/>
              <a:gd name="connsiteY17" fmla="*/ 614150 h 641444"/>
              <a:gd name="connsiteX18" fmla="*/ 300251 w 600501"/>
              <a:gd name="connsiteY18" fmla="*/ 634620 h 641444"/>
              <a:gd name="connsiteX19" fmla="*/ 307074 w 600501"/>
              <a:gd name="connsiteY19" fmla="*/ 559558 h 641444"/>
              <a:gd name="connsiteX20" fmla="*/ 368489 w 600501"/>
              <a:gd name="connsiteY20" fmla="*/ 620973 h 641444"/>
              <a:gd name="connsiteX21" fmla="*/ 395785 w 600501"/>
              <a:gd name="connsiteY21" fmla="*/ 545911 h 641444"/>
              <a:gd name="connsiteX22" fmla="*/ 423080 w 600501"/>
              <a:gd name="connsiteY22" fmla="*/ 504967 h 641444"/>
              <a:gd name="connsiteX23" fmla="*/ 429904 w 600501"/>
              <a:gd name="connsiteY23" fmla="*/ 484496 h 641444"/>
              <a:gd name="connsiteX24" fmla="*/ 470847 w 600501"/>
              <a:gd name="connsiteY24" fmla="*/ 450376 h 641444"/>
              <a:gd name="connsiteX25" fmla="*/ 511791 w 600501"/>
              <a:gd name="connsiteY25" fmla="*/ 436729 h 641444"/>
              <a:gd name="connsiteX26" fmla="*/ 532262 w 600501"/>
              <a:gd name="connsiteY26" fmla="*/ 429905 h 641444"/>
              <a:gd name="connsiteX27" fmla="*/ 559558 w 600501"/>
              <a:gd name="connsiteY27" fmla="*/ 388961 h 641444"/>
              <a:gd name="connsiteX28" fmla="*/ 566382 w 600501"/>
              <a:gd name="connsiteY28" fmla="*/ 368490 h 641444"/>
              <a:gd name="connsiteX29" fmla="*/ 580029 w 600501"/>
              <a:gd name="connsiteY29" fmla="*/ 348018 h 641444"/>
              <a:gd name="connsiteX30" fmla="*/ 593677 w 600501"/>
              <a:gd name="connsiteY30" fmla="*/ 307075 h 641444"/>
              <a:gd name="connsiteX31" fmla="*/ 600501 w 600501"/>
              <a:gd name="connsiteY31" fmla="*/ 286603 h 641444"/>
              <a:gd name="connsiteX32" fmla="*/ 593677 w 600501"/>
              <a:gd name="connsiteY32" fmla="*/ 150126 h 641444"/>
              <a:gd name="connsiteX33" fmla="*/ 573206 w 600501"/>
              <a:gd name="connsiteY33" fmla="*/ 109182 h 641444"/>
              <a:gd name="connsiteX34" fmla="*/ 532262 w 600501"/>
              <a:gd name="connsiteY34" fmla="*/ 81887 h 641444"/>
              <a:gd name="connsiteX35" fmla="*/ 511791 w 600501"/>
              <a:gd name="connsiteY35" fmla="*/ 68239 h 641444"/>
              <a:gd name="connsiteX36" fmla="*/ 491319 w 600501"/>
              <a:gd name="connsiteY36" fmla="*/ 47767 h 641444"/>
              <a:gd name="connsiteX37" fmla="*/ 470847 w 600501"/>
              <a:gd name="connsiteY37" fmla="*/ 40943 h 641444"/>
              <a:gd name="connsiteX38" fmla="*/ 423080 w 600501"/>
              <a:gd name="connsiteY38" fmla="*/ 20472 h 641444"/>
              <a:gd name="connsiteX39" fmla="*/ 382137 w 600501"/>
              <a:gd name="connsiteY39" fmla="*/ 6824 h 641444"/>
              <a:gd name="connsiteX40" fmla="*/ 361665 w 600501"/>
              <a:gd name="connsiteY40" fmla="*/ 0 h 641444"/>
              <a:gd name="connsiteX41" fmla="*/ 300250 w 600501"/>
              <a:gd name="connsiteY41" fmla="*/ 6824 h 641444"/>
              <a:gd name="connsiteX42" fmla="*/ 170597 w 600501"/>
              <a:gd name="connsiteY42" fmla="*/ 20472 h 641444"/>
              <a:gd name="connsiteX43" fmla="*/ 150125 w 600501"/>
              <a:gd name="connsiteY43" fmla="*/ 34120 h 641444"/>
              <a:gd name="connsiteX44" fmla="*/ 129653 w 600501"/>
              <a:gd name="connsiteY44" fmla="*/ 40943 h 641444"/>
              <a:gd name="connsiteX45" fmla="*/ 122829 w 600501"/>
              <a:gd name="connsiteY45" fmla="*/ 61415 h 641444"/>
              <a:gd name="connsiteX46" fmla="*/ 102358 w 600501"/>
              <a:gd name="connsiteY46" fmla="*/ 54591 h 641444"/>
              <a:gd name="connsiteX0" fmla="*/ 102358 w 600501"/>
              <a:gd name="connsiteY0" fmla="*/ 54591 h 641444"/>
              <a:gd name="connsiteX1" fmla="*/ 68238 w 600501"/>
              <a:gd name="connsiteY1" fmla="*/ 81887 h 641444"/>
              <a:gd name="connsiteX2" fmla="*/ 54591 w 600501"/>
              <a:gd name="connsiteY2" fmla="*/ 122830 h 641444"/>
              <a:gd name="connsiteX3" fmla="*/ 27295 w 600501"/>
              <a:gd name="connsiteY3" fmla="*/ 204717 h 641444"/>
              <a:gd name="connsiteX4" fmla="*/ 6823 w 600501"/>
              <a:gd name="connsiteY4" fmla="*/ 266132 h 641444"/>
              <a:gd name="connsiteX5" fmla="*/ 0 w 600501"/>
              <a:gd name="connsiteY5" fmla="*/ 286603 h 641444"/>
              <a:gd name="connsiteX6" fmla="*/ 6823 w 600501"/>
              <a:gd name="connsiteY6" fmla="*/ 504967 h 641444"/>
              <a:gd name="connsiteX7" fmla="*/ 13647 w 600501"/>
              <a:gd name="connsiteY7" fmla="*/ 532263 h 641444"/>
              <a:gd name="connsiteX8" fmla="*/ 47767 w 600501"/>
              <a:gd name="connsiteY8" fmla="*/ 573206 h 641444"/>
              <a:gd name="connsiteX9" fmla="*/ 61415 w 600501"/>
              <a:gd name="connsiteY9" fmla="*/ 593678 h 641444"/>
              <a:gd name="connsiteX10" fmla="*/ 81886 w 600501"/>
              <a:gd name="connsiteY10" fmla="*/ 600502 h 641444"/>
              <a:gd name="connsiteX11" fmla="*/ 102358 w 600501"/>
              <a:gd name="connsiteY11" fmla="*/ 614149 h 641444"/>
              <a:gd name="connsiteX12" fmla="*/ 143301 w 600501"/>
              <a:gd name="connsiteY12" fmla="*/ 627797 h 641444"/>
              <a:gd name="connsiteX13" fmla="*/ 163773 w 600501"/>
              <a:gd name="connsiteY13" fmla="*/ 634621 h 641444"/>
              <a:gd name="connsiteX14" fmla="*/ 204716 w 600501"/>
              <a:gd name="connsiteY14" fmla="*/ 641444 h 641444"/>
              <a:gd name="connsiteX15" fmla="*/ 225188 w 600501"/>
              <a:gd name="connsiteY15" fmla="*/ 614149 h 641444"/>
              <a:gd name="connsiteX16" fmla="*/ 245659 w 600501"/>
              <a:gd name="connsiteY16" fmla="*/ 627797 h 641444"/>
              <a:gd name="connsiteX17" fmla="*/ 313899 w 600501"/>
              <a:gd name="connsiteY17" fmla="*/ 614150 h 641444"/>
              <a:gd name="connsiteX18" fmla="*/ 300251 w 600501"/>
              <a:gd name="connsiteY18" fmla="*/ 634620 h 641444"/>
              <a:gd name="connsiteX19" fmla="*/ 348018 w 600501"/>
              <a:gd name="connsiteY19" fmla="*/ 593678 h 641444"/>
              <a:gd name="connsiteX20" fmla="*/ 368489 w 600501"/>
              <a:gd name="connsiteY20" fmla="*/ 620973 h 641444"/>
              <a:gd name="connsiteX21" fmla="*/ 395785 w 600501"/>
              <a:gd name="connsiteY21" fmla="*/ 545911 h 641444"/>
              <a:gd name="connsiteX22" fmla="*/ 423080 w 600501"/>
              <a:gd name="connsiteY22" fmla="*/ 504967 h 641444"/>
              <a:gd name="connsiteX23" fmla="*/ 429904 w 600501"/>
              <a:gd name="connsiteY23" fmla="*/ 484496 h 641444"/>
              <a:gd name="connsiteX24" fmla="*/ 470847 w 600501"/>
              <a:gd name="connsiteY24" fmla="*/ 450376 h 641444"/>
              <a:gd name="connsiteX25" fmla="*/ 511791 w 600501"/>
              <a:gd name="connsiteY25" fmla="*/ 436729 h 641444"/>
              <a:gd name="connsiteX26" fmla="*/ 532262 w 600501"/>
              <a:gd name="connsiteY26" fmla="*/ 429905 h 641444"/>
              <a:gd name="connsiteX27" fmla="*/ 559558 w 600501"/>
              <a:gd name="connsiteY27" fmla="*/ 388961 h 641444"/>
              <a:gd name="connsiteX28" fmla="*/ 566382 w 600501"/>
              <a:gd name="connsiteY28" fmla="*/ 368490 h 641444"/>
              <a:gd name="connsiteX29" fmla="*/ 580029 w 600501"/>
              <a:gd name="connsiteY29" fmla="*/ 348018 h 641444"/>
              <a:gd name="connsiteX30" fmla="*/ 593677 w 600501"/>
              <a:gd name="connsiteY30" fmla="*/ 307075 h 641444"/>
              <a:gd name="connsiteX31" fmla="*/ 600501 w 600501"/>
              <a:gd name="connsiteY31" fmla="*/ 286603 h 641444"/>
              <a:gd name="connsiteX32" fmla="*/ 593677 w 600501"/>
              <a:gd name="connsiteY32" fmla="*/ 150126 h 641444"/>
              <a:gd name="connsiteX33" fmla="*/ 573206 w 600501"/>
              <a:gd name="connsiteY33" fmla="*/ 109182 h 641444"/>
              <a:gd name="connsiteX34" fmla="*/ 532262 w 600501"/>
              <a:gd name="connsiteY34" fmla="*/ 81887 h 641444"/>
              <a:gd name="connsiteX35" fmla="*/ 511791 w 600501"/>
              <a:gd name="connsiteY35" fmla="*/ 68239 h 641444"/>
              <a:gd name="connsiteX36" fmla="*/ 491319 w 600501"/>
              <a:gd name="connsiteY36" fmla="*/ 47767 h 641444"/>
              <a:gd name="connsiteX37" fmla="*/ 470847 w 600501"/>
              <a:gd name="connsiteY37" fmla="*/ 40943 h 641444"/>
              <a:gd name="connsiteX38" fmla="*/ 423080 w 600501"/>
              <a:gd name="connsiteY38" fmla="*/ 20472 h 641444"/>
              <a:gd name="connsiteX39" fmla="*/ 382137 w 600501"/>
              <a:gd name="connsiteY39" fmla="*/ 6824 h 641444"/>
              <a:gd name="connsiteX40" fmla="*/ 361665 w 600501"/>
              <a:gd name="connsiteY40" fmla="*/ 0 h 641444"/>
              <a:gd name="connsiteX41" fmla="*/ 300250 w 600501"/>
              <a:gd name="connsiteY41" fmla="*/ 6824 h 641444"/>
              <a:gd name="connsiteX42" fmla="*/ 170597 w 600501"/>
              <a:gd name="connsiteY42" fmla="*/ 20472 h 641444"/>
              <a:gd name="connsiteX43" fmla="*/ 150125 w 600501"/>
              <a:gd name="connsiteY43" fmla="*/ 34120 h 641444"/>
              <a:gd name="connsiteX44" fmla="*/ 129653 w 600501"/>
              <a:gd name="connsiteY44" fmla="*/ 40943 h 641444"/>
              <a:gd name="connsiteX45" fmla="*/ 122829 w 600501"/>
              <a:gd name="connsiteY45" fmla="*/ 61415 h 641444"/>
              <a:gd name="connsiteX46" fmla="*/ 102358 w 600501"/>
              <a:gd name="connsiteY46" fmla="*/ 54591 h 64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0501" h="641444">
                <a:moveTo>
                  <a:pt x="102358" y="54591"/>
                </a:moveTo>
                <a:cubicBezTo>
                  <a:pt x="93259" y="58003"/>
                  <a:pt x="76590" y="69955"/>
                  <a:pt x="68238" y="81887"/>
                </a:cubicBezTo>
                <a:cubicBezTo>
                  <a:pt x="59988" y="93672"/>
                  <a:pt x="59140" y="109182"/>
                  <a:pt x="54591" y="122830"/>
                </a:cubicBezTo>
                <a:lnTo>
                  <a:pt x="27295" y="204717"/>
                </a:lnTo>
                <a:lnTo>
                  <a:pt x="6823" y="266132"/>
                </a:lnTo>
                <a:lnTo>
                  <a:pt x="0" y="286603"/>
                </a:lnTo>
                <a:cubicBezTo>
                  <a:pt x="2274" y="359391"/>
                  <a:pt x="2784" y="432256"/>
                  <a:pt x="6823" y="504967"/>
                </a:cubicBezTo>
                <a:cubicBezTo>
                  <a:pt x="7343" y="514331"/>
                  <a:pt x="9953" y="523643"/>
                  <a:pt x="13647" y="532263"/>
                </a:cubicBezTo>
                <a:cubicBezTo>
                  <a:pt x="22617" y="553194"/>
                  <a:pt x="33298" y="555844"/>
                  <a:pt x="47767" y="573206"/>
                </a:cubicBezTo>
                <a:cubicBezTo>
                  <a:pt x="53018" y="579506"/>
                  <a:pt x="55011" y="588555"/>
                  <a:pt x="61415" y="593678"/>
                </a:cubicBezTo>
                <a:cubicBezTo>
                  <a:pt x="67032" y="598171"/>
                  <a:pt x="75453" y="597285"/>
                  <a:pt x="81886" y="600502"/>
                </a:cubicBezTo>
                <a:cubicBezTo>
                  <a:pt x="89221" y="604170"/>
                  <a:pt x="94864" y="610818"/>
                  <a:pt x="102358" y="614149"/>
                </a:cubicBezTo>
                <a:cubicBezTo>
                  <a:pt x="115504" y="619992"/>
                  <a:pt x="129653" y="623248"/>
                  <a:pt x="143301" y="627797"/>
                </a:cubicBezTo>
                <a:cubicBezTo>
                  <a:pt x="150125" y="630072"/>
                  <a:pt x="153537" y="632347"/>
                  <a:pt x="163773" y="634621"/>
                </a:cubicBezTo>
                <a:cubicBezTo>
                  <a:pt x="174009" y="636895"/>
                  <a:pt x="191068" y="639170"/>
                  <a:pt x="204716" y="641444"/>
                </a:cubicBezTo>
                <a:cubicBezTo>
                  <a:pt x="211540" y="639169"/>
                  <a:pt x="218364" y="616424"/>
                  <a:pt x="225188" y="614149"/>
                </a:cubicBezTo>
                <a:cubicBezTo>
                  <a:pt x="232012" y="611874"/>
                  <a:pt x="230874" y="627797"/>
                  <a:pt x="245659" y="627797"/>
                </a:cubicBezTo>
                <a:cubicBezTo>
                  <a:pt x="260444" y="627797"/>
                  <a:pt x="304800" y="613013"/>
                  <a:pt x="313899" y="614150"/>
                </a:cubicBezTo>
                <a:cubicBezTo>
                  <a:pt x="322998" y="615287"/>
                  <a:pt x="293427" y="636895"/>
                  <a:pt x="300251" y="634620"/>
                </a:cubicBezTo>
                <a:cubicBezTo>
                  <a:pt x="307075" y="630071"/>
                  <a:pt x="336645" y="595953"/>
                  <a:pt x="348018" y="593678"/>
                </a:cubicBezTo>
                <a:cubicBezTo>
                  <a:pt x="359391" y="591404"/>
                  <a:pt x="353704" y="623247"/>
                  <a:pt x="368489" y="620973"/>
                </a:cubicBezTo>
                <a:cubicBezTo>
                  <a:pt x="383274" y="618699"/>
                  <a:pt x="381000" y="555009"/>
                  <a:pt x="395785" y="545911"/>
                </a:cubicBezTo>
                <a:cubicBezTo>
                  <a:pt x="412010" y="497235"/>
                  <a:pt x="389004" y="556081"/>
                  <a:pt x="423080" y="504967"/>
                </a:cubicBezTo>
                <a:cubicBezTo>
                  <a:pt x="427070" y="498982"/>
                  <a:pt x="425914" y="490481"/>
                  <a:pt x="429904" y="484496"/>
                </a:cubicBezTo>
                <a:cubicBezTo>
                  <a:pt x="436669" y="474348"/>
                  <a:pt x="458922" y="455676"/>
                  <a:pt x="470847" y="450376"/>
                </a:cubicBezTo>
                <a:cubicBezTo>
                  <a:pt x="483993" y="444533"/>
                  <a:pt x="498143" y="441278"/>
                  <a:pt x="511791" y="436729"/>
                </a:cubicBezTo>
                <a:lnTo>
                  <a:pt x="532262" y="429905"/>
                </a:lnTo>
                <a:cubicBezTo>
                  <a:pt x="541361" y="416257"/>
                  <a:pt x="554371" y="404522"/>
                  <a:pt x="559558" y="388961"/>
                </a:cubicBezTo>
                <a:cubicBezTo>
                  <a:pt x="561833" y="382137"/>
                  <a:pt x="563165" y="374923"/>
                  <a:pt x="566382" y="368490"/>
                </a:cubicBezTo>
                <a:cubicBezTo>
                  <a:pt x="570050" y="361155"/>
                  <a:pt x="576698" y="355512"/>
                  <a:pt x="580029" y="348018"/>
                </a:cubicBezTo>
                <a:cubicBezTo>
                  <a:pt x="585872" y="334872"/>
                  <a:pt x="589128" y="320723"/>
                  <a:pt x="593677" y="307075"/>
                </a:cubicBezTo>
                <a:lnTo>
                  <a:pt x="600501" y="286603"/>
                </a:lnTo>
                <a:cubicBezTo>
                  <a:pt x="598226" y="241111"/>
                  <a:pt x="597623" y="195504"/>
                  <a:pt x="593677" y="150126"/>
                </a:cubicBezTo>
                <a:cubicBezTo>
                  <a:pt x="592704" y="138932"/>
                  <a:pt x="581215" y="116190"/>
                  <a:pt x="573206" y="109182"/>
                </a:cubicBezTo>
                <a:cubicBezTo>
                  <a:pt x="560862" y="98381"/>
                  <a:pt x="545910" y="90986"/>
                  <a:pt x="532262" y="81887"/>
                </a:cubicBezTo>
                <a:cubicBezTo>
                  <a:pt x="525438" y="77338"/>
                  <a:pt x="517590" y="74038"/>
                  <a:pt x="511791" y="68239"/>
                </a:cubicBezTo>
                <a:cubicBezTo>
                  <a:pt x="504967" y="61415"/>
                  <a:pt x="499349" y="53120"/>
                  <a:pt x="491319" y="47767"/>
                </a:cubicBezTo>
                <a:cubicBezTo>
                  <a:pt x="485334" y="43777"/>
                  <a:pt x="477281" y="44160"/>
                  <a:pt x="470847" y="40943"/>
                </a:cubicBezTo>
                <a:cubicBezTo>
                  <a:pt x="411301" y="11171"/>
                  <a:pt x="494094" y="41777"/>
                  <a:pt x="423080" y="20472"/>
                </a:cubicBezTo>
                <a:cubicBezTo>
                  <a:pt x="409301" y="16338"/>
                  <a:pt x="395785" y="11373"/>
                  <a:pt x="382137" y="6824"/>
                </a:cubicBezTo>
                <a:lnTo>
                  <a:pt x="361665" y="0"/>
                </a:lnTo>
                <a:cubicBezTo>
                  <a:pt x="341193" y="2275"/>
                  <a:pt x="320776" y="5113"/>
                  <a:pt x="300250" y="6824"/>
                </a:cubicBezTo>
                <a:cubicBezTo>
                  <a:pt x="177363" y="17065"/>
                  <a:pt x="234130" y="4588"/>
                  <a:pt x="170597" y="20472"/>
                </a:cubicBezTo>
                <a:cubicBezTo>
                  <a:pt x="163773" y="25021"/>
                  <a:pt x="157461" y="30452"/>
                  <a:pt x="150125" y="34120"/>
                </a:cubicBezTo>
                <a:cubicBezTo>
                  <a:pt x="143691" y="37337"/>
                  <a:pt x="134739" y="35857"/>
                  <a:pt x="129653" y="40943"/>
                </a:cubicBezTo>
                <a:cubicBezTo>
                  <a:pt x="124567" y="46029"/>
                  <a:pt x="127915" y="56329"/>
                  <a:pt x="122829" y="61415"/>
                </a:cubicBezTo>
                <a:cubicBezTo>
                  <a:pt x="93010" y="91235"/>
                  <a:pt x="111457" y="51179"/>
                  <a:pt x="102358" y="54591"/>
                </a:cubicBezTo>
                <a:close/>
              </a:path>
            </a:pathLst>
          </a:custGeom>
          <a:noFill/>
          <a:ln w="57150">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ED0CA7E1-C549-34B8-3D05-B97B7FB37E02}"/>
              </a:ext>
            </a:extLst>
          </p:cNvPr>
          <p:cNvSpPr/>
          <p:nvPr/>
        </p:nvSpPr>
        <p:spPr>
          <a:xfrm rot="225063">
            <a:off x="2209800" y="5334000"/>
            <a:ext cx="7772400" cy="91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5C0287-C6BB-288C-C092-31EEA0C63368}"/>
              </a:ext>
            </a:extLst>
          </p:cNvPr>
          <p:cNvSpPr txBox="1"/>
          <p:nvPr/>
        </p:nvSpPr>
        <p:spPr>
          <a:xfrm rot="653440">
            <a:off x="5257800" y="790317"/>
            <a:ext cx="1371600" cy="609600"/>
          </a:xfrm>
          <a:prstGeom prst="rect">
            <a:avLst/>
          </a:prstGeom>
          <a:solidFill>
            <a:schemeClr val="bg1"/>
          </a:solidFill>
          <a:ln>
            <a:noFill/>
          </a:ln>
        </p:spPr>
        <p:txBody>
          <a:bodyPr wrap="square" rtlCol="0">
            <a:spAutoFit/>
          </a:bodyPr>
          <a:lstStyle/>
          <a:p>
            <a:endParaRPr lang="en-US" dirty="0"/>
          </a:p>
        </p:txBody>
      </p:sp>
    </p:spTree>
    <p:extLst>
      <p:ext uri="{BB962C8B-B14F-4D97-AF65-F5344CB8AC3E}">
        <p14:creationId xmlns:p14="http://schemas.microsoft.com/office/powerpoint/2010/main" val="2531414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a:extLst>
              <a:ext uri="{FF2B5EF4-FFF2-40B4-BE49-F238E27FC236}">
                <a16:creationId xmlns:a16="http://schemas.microsoft.com/office/drawing/2014/main" id="{4676663D-83D6-19DB-511B-F52C2F9B6DCB}"/>
              </a:ext>
            </a:extLst>
          </p:cNvPr>
          <p:cNvPicPr>
            <a:picLocks noChangeAspect="1"/>
          </p:cNvPicPr>
          <p:nvPr/>
        </p:nvPicPr>
        <p:blipFill>
          <a:blip r:embed="rId2">
            <a:extLst>
              <a:ext uri="{28A0092B-C50C-407E-A947-70E740481C1C}">
                <a14:useLocalDpi xmlns:a14="http://schemas.microsoft.com/office/drawing/2010/main" val="0"/>
              </a:ext>
            </a:extLst>
          </a:blip>
          <a:srcRect b="5283"/>
          <a:stretch>
            <a:fillRect/>
          </a:stretch>
        </p:blipFill>
        <p:spPr bwMode="auto">
          <a:xfrm>
            <a:off x="3048000" y="762000"/>
            <a:ext cx="6446838"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Box 1">
            <a:extLst>
              <a:ext uri="{FF2B5EF4-FFF2-40B4-BE49-F238E27FC236}">
                <a16:creationId xmlns:a16="http://schemas.microsoft.com/office/drawing/2014/main" id="{F63C4D7F-4D84-772D-007D-C2C3383C8F64}"/>
              </a:ext>
            </a:extLst>
          </p:cNvPr>
          <p:cNvSpPr txBox="1">
            <a:spLocks noChangeArrowheads="1"/>
          </p:cNvSpPr>
          <p:nvPr/>
        </p:nvSpPr>
        <p:spPr bwMode="auto">
          <a:xfrm>
            <a:off x="509588" y="488950"/>
            <a:ext cx="31162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4400" dirty="0">
                <a:solidFill>
                  <a:srgbClr val="FFC000"/>
                </a:solidFill>
              </a:rPr>
              <a:t>Prone</a:t>
            </a:r>
          </a:p>
        </p:txBody>
      </p:sp>
    </p:spTree>
    <p:extLst>
      <p:ext uri="{BB962C8B-B14F-4D97-AF65-F5344CB8AC3E}">
        <p14:creationId xmlns:p14="http://schemas.microsoft.com/office/powerpoint/2010/main" val="2707775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7EB186-000A-FA5C-F819-6FB733C8831C}"/>
              </a:ext>
            </a:extLst>
          </p:cNvPr>
          <p:cNvSpPr>
            <a:spLocks noGrp="1"/>
          </p:cNvSpPr>
          <p:nvPr>
            <p:ph idx="1"/>
          </p:nvPr>
        </p:nvSpPr>
        <p:spPr>
          <a:xfrm>
            <a:off x="1143000" y="1828800"/>
            <a:ext cx="10439400" cy="4932363"/>
          </a:xfrm>
        </p:spPr>
        <p:txBody>
          <a:bodyPr/>
          <a:lstStyle/>
          <a:p>
            <a:pPr>
              <a:spcBef>
                <a:spcPts val="1200"/>
              </a:spcBef>
              <a:defRPr/>
            </a:pPr>
            <a:r>
              <a:rPr lang="en-US" sz="2400" dirty="0">
                <a:latin typeface="Roboto" panose="02000000000000000000" pitchFamily="2" charset="0"/>
                <a:ea typeface="Roboto" panose="02000000000000000000" pitchFamily="2" charset="0"/>
                <a:cs typeface="Roboto" panose="02000000000000000000" pitchFamily="2" charset="0"/>
              </a:rPr>
              <a:t>70’s through 90’s</a:t>
            </a:r>
          </a:p>
          <a:p>
            <a:pPr>
              <a:spcBef>
                <a:spcPts val="1200"/>
              </a:spcBef>
              <a:defRPr/>
            </a:pPr>
            <a:r>
              <a:rPr lang="en-US" sz="2400" dirty="0">
                <a:latin typeface="Roboto" panose="02000000000000000000" pitchFamily="2" charset="0"/>
                <a:ea typeface="Roboto" panose="02000000000000000000" pitchFamily="2" charset="0"/>
                <a:cs typeface="Roboto" panose="02000000000000000000" pitchFamily="2" charset="0"/>
              </a:rPr>
              <a:t>Transition from Mastectomy to Breast Conservation</a:t>
            </a:r>
          </a:p>
          <a:p>
            <a:pPr>
              <a:spcBef>
                <a:spcPts val="1200"/>
              </a:spcBef>
              <a:defRPr/>
            </a:pPr>
            <a:r>
              <a:rPr lang="en-US" sz="2400" dirty="0">
                <a:latin typeface="Roboto" panose="02000000000000000000" pitchFamily="2" charset="0"/>
                <a:ea typeface="Roboto" panose="02000000000000000000" pitchFamily="2" charset="0"/>
                <a:cs typeface="Roboto" panose="02000000000000000000" pitchFamily="2" charset="0"/>
              </a:rPr>
              <a:t>Following Lumpectomy –</a:t>
            </a:r>
          </a:p>
          <a:p>
            <a:pPr lvl="1">
              <a:defRPr/>
            </a:pPr>
            <a:r>
              <a:rPr lang="en-US" sz="2000" dirty="0"/>
              <a:t>All received Whole Breast Irradiation, all a boost, 30-35 fractions</a:t>
            </a:r>
          </a:p>
          <a:p>
            <a:pPr>
              <a:spcBef>
                <a:spcPts val="1200"/>
              </a:spcBef>
              <a:defRPr/>
            </a:pPr>
            <a:r>
              <a:rPr lang="en-US" sz="2400" dirty="0"/>
              <a:t>Innovation focused on optimizing Whole Breast dose delivery</a:t>
            </a:r>
          </a:p>
          <a:p>
            <a:pPr lvl="1">
              <a:defRPr/>
            </a:pPr>
            <a:r>
              <a:rPr lang="en-US" sz="2000" dirty="0"/>
              <a:t>Skin dose reduction</a:t>
            </a:r>
          </a:p>
          <a:p>
            <a:pPr lvl="1">
              <a:defRPr/>
            </a:pPr>
            <a:r>
              <a:rPr lang="en-US" sz="2000" dirty="0"/>
              <a:t>Energy used, LINAC capabilities</a:t>
            </a:r>
          </a:p>
          <a:p>
            <a:pPr lvl="1">
              <a:defRPr/>
            </a:pPr>
            <a:r>
              <a:rPr lang="en-US" sz="2000" dirty="0"/>
              <a:t>Optimized dose homogeneity and CT based 3D planning</a:t>
            </a:r>
          </a:p>
          <a:p>
            <a:pPr lvl="1">
              <a:defRPr/>
            </a:pPr>
            <a:r>
              <a:rPr lang="en-US" sz="2000" dirty="0"/>
              <a:t>Skin reaction, pneumonitis, rib pain, in-breast fibrosis, cosmesis –</a:t>
            </a:r>
            <a:r>
              <a:rPr lang="en-US" sz="2400" i="1" u="sng" dirty="0">
                <a:solidFill>
                  <a:schemeClr val="accent3"/>
                </a:solidFill>
              </a:rPr>
              <a:t>All Improved</a:t>
            </a:r>
            <a:endParaRPr lang="en-US" sz="2000" i="1" u="sng" dirty="0">
              <a:solidFill>
                <a:schemeClr val="accent3"/>
              </a:solidFill>
            </a:endParaRPr>
          </a:p>
          <a:p>
            <a:pPr lvl="1">
              <a:defRPr/>
            </a:pPr>
            <a:endParaRPr lang="en-US" dirty="0"/>
          </a:p>
        </p:txBody>
      </p:sp>
      <p:sp>
        <p:nvSpPr>
          <p:cNvPr id="2" name="Title 1">
            <a:extLst>
              <a:ext uri="{FF2B5EF4-FFF2-40B4-BE49-F238E27FC236}">
                <a16:creationId xmlns:a16="http://schemas.microsoft.com/office/drawing/2014/main" id="{2407DB99-E16D-2334-E296-457E133A4A87}"/>
              </a:ext>
            </a:extLst>
          </p:cNvPr>
          <p:cNvSpPr txBox="1">
            <a:spLocks noChangeArrowheads="1"/>
          </p:cNvSpPr>
          <p:nvPr/>
        </p:nvSpPr>
        <p:spPr bwMode="auto">
          <a:xfrm>
            <a:off x="457200" y="685800"/>
            <a:ext cx="109728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rgbClr val="FFBA00"/>
                </a:solidFill>
                <a:latin typeface="Roboto" panose="02000000000000000000" pitchFamily="2" charset="0"/>
                <a:ea typeface="Roboto" panose="02000000000000000000" pitchFamily="2" charset="0"/>
                <a:cs typeface="Roboto" panose="02000000000000000000" pitchFamily="2" charset="0"/>
              </a:defRPr>
            </a:lvl1pPr>
            <a:lvl2pPr algn="ctr" defTabSz="457200" rtl="0" eaLnBrk="0" fontAlgn="base" hangingPunct="0">
              <a:spcBef>
                <a:spcPct val="0"/>
              </a:spcBef>
              <a:spcAft>
                <a:spcPct val="0"/>
              </a:spcAft>
              <a:defRPr sz="4400">
                <a:solidFill>
                  <a:srgbClr val="FFBA00"/>
                </a:solidFill>
                <a:latin typeface="Calibri" pitchFamily="34" charset="0"/>
              </a:defRPr>
            </a:lvl2pPr>
            <a:lvl3pPr algn="ctr" defTabSz="457200" rtl="0" eaLnBrk="0" fontAlgn="base" hangingPunct="0">
              <a:spcBef>
                <a:spcPct val="0"/>
              </a:spcBef>
              <a:spcAft>
                <a:spcPct val="0"/>
              </a:spcAft>
              <a:defRPr sz="4400">
                <a:solidFill>
                  <a:srgbClr val="FFBA00"/>
                </a:solidFill>
                <a:latin typeface="Calibri" pitchFamily="34" charset="0"/>
              </a:defRPr>
            </a:lvl3pPr>
            <a:lvl4pPr algn="ctr" defTabSz="457200" rtl="0" eaLnBrk="0" fontAlgn="base" hangingPunct="0">
              <a:spcBef>
                <a:spcPct val="0"/>
              </a:spcBef>
              <a:spcAft>
                <a:spcPct val="0"/>
              </a:spcAft>
              <a:defRPr sz="4400">
                <a:solidFill>
                  <a:srgbClr val="FFBA00"/>
                </a:solidFill>
                <a:latin typeface="Calibri" pitchFamily="34" charset="0"/>
              </a:defRPr>
            </a:lvl4pPr>
            <a:lvl5pPr algn="ctr" defTabSz="457200" rtl="0" eaLnBrk="0" fontAlgn="base" hangingPunct="0">
              <a:spcBef>
                <a:spcPct val="0"/>
              </a:spcBef>
              <a:spcAft>
                <a:spcPct val="0"/>
              </a:spcAft>
              <a:defRPr sz="4400">
                <a:solidFill>
                  <a:srgbClr val="FFBA00"/>
                </a:solidFill>
                <a:latin typeface="Calibri" pitchFamily="34" charset="0"/>
              </a:defRPr>
            </a:lvl5pPr>
            <a:lvl6pPr marL="457200" algn="ctr" defTabSz="457200" rtl="0" fontAlgn="base">
              <a:spcBef>
                <a:spcPct val="0"/>
              </a:spcBef>
              <a:spcAft>
                <a:spcPct val="0"/>
              </a:spcAft>
              <a:defRPr sz="4400">
                <a:solidFill>
                  <a:srgbClr val="FFBA00"/>
                </a:solidFill>
                <a:latin typeface="Calibri" pitchFamily="34" charset="0"/>
              </a:defRPr>
            </a:lvl6pPr>
            <a:lvl7pPr marL="914400" algn="ctr" defTabSz="457200" rtl="0" fontAlgn="base">
              <a:spcBef>
                <a:spcPct val="0"/>
              </a:spcBef>
              <a:spcAft>
                <a:spcPct val="0"/>
              </a:spcAft>
              <a:defRPr sz="4400">
                <a:solidFill>
                  <a:srgbClr val="FFBA00"/>
                </a:solidFill>
                <a:latin typeface="Calibri" pitchFamily="34" charset="0"/>
              </a:defRPr>
            </a:lvl7pPr>
            <a:lvl8pPr marL="1371600" algn="ctr" defTabSz="457200" rtl="0" fontAlgn="base">
              <a:spcBef>
                <a:spcPct val="0"/>
              </a:spcBef>
              <a:spcAft>
                <a:spcPct val="0"/>
              </a:spcAft>
              <a:defRPr sz="4400">
                <a:solidFill>
                  <a:srgbClr val="FFBA00"/>
                </a:solidFill>
                <a:latin typeface="Calibri" pitchFamily="34" charset="0"/>
              </a:defRPr>
            </a:lvl8pPr>
            <a:lvl9pPr marL="1828800" algn="ctr" defTabSz="457200" rtl="0" fontAlgn="base">
              <a:spcBef>
                <a:spcPct val="0"/>
              </a:spcBef>
              <a:spcAft>
                <a:spcPct val="0"/>
              </a:spcAft>
              <a:defRPr sz="4400">
                <a:solidFill>
                  <a:srgbClr val="FFBA00"/>
                </a:solidFill>
                <a:latin typeface="Calibri" pitchFamily="34" charset="0"/>
              </a:defRPr>
            </a:lvl9pPr>
          </a:lstStyle>
          <a:p>
            <a:r>
              <a:rPr lang="en-US" altLang="en-US" sz="4000" dirty="0"/>
              <a:t>Where We Have Been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a:extLst>
              <a:ext uri="{FF2B5EF4-FFF2-40B4-BE49-F238E27FC236}">
                <a16:creationId xmlns:a16="http://schemas.microsoft.com/office/drawing/2014/main" id="{6DBBFAFF-F54C-B77D-2985-E19A426949DD}"/>
              </a:ext>
            </a:extLst>
          </p:cNvPr>
          <p:cNvPicPr>
            <a:picLocks noChangeAspect="1"/>
          </p:cNvPicPr>
          <p:nvPr/>
        </p:nvPicPr>
        <p:blipFill>
          <a:blip r:embed="rId2">
            <a:extLst>
              <a:ext uri="{28A0092B-C50C-407E-A947-70E740481C1C}">
                <a14:useLocalDpi xmlns:a14="http://schemas.microsoft.com/office/drawing/2010/main" val="0"/>
              </a:ext>
            </a:extLst>
          </a:blip>
          <a:srcRect b="5283"/>
          <a:stretch>
            <a:fillRect/>
          </a:stretch>
        </p:blipFill>
        <p:spPr bwMode="auto">
          <a:xfrm>
            <a:off x="3048000" y="762000"/>
            <a:ext cx="6446838"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7">
            <a:extLst>
              <a:ext uri="{FF2B5EF4-FFF2-40B4-BE49-F238E27FC236}">
                <a16:creationId xmlns:a16="http://schemas.microsoft.com/office/drawing/2014/main" id="{EF429046-9DEC-0925-59D6-1922B92EB280}"/>
              </a:ext>
            </a:extLst>
          </p:cNvPr>
          <p:cNvPicPr>
            <a:picLocks noChangeAspect="1"/>
          </p:cNvPicPr>
          <p:nvPr/>
        </p:nvPicPr>
        <p:blipFill>
          <a:blip r:embed="rId3">
            <a:extLst>
              <a:ext uri="{28A0092B-C50C-407E-A947-70E740481C1C}">
                <a14:useLocalDpi xmlns:a14="http://schemas.microsoft.com/office/drawing/2010/main" val="0"/>
              </a:ext>
            </a:extLst>
          </a:blip>
          <a:srcRect b="5251"/>
          <a:stretch>
            <a:fillRect/>
          </a:stretch>
        </p:blipFill>
        <p:spPr bwMode="auto">
          <a:xfrm>
            <a:off x="2960688" y="758825"/>
            <a:ext cx="705485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7D053C3-FAE9-6998-9175-7EAA5A0EDFB0}"/>
              </a:ext>
            </a:extLst>
          </p:cNvPr>
          <p:cNvSpPr txBox="1">
            <a:spLocks noChangeArrowheads="1"/>
          </p:cNvSpPr>
          <p:nvPr/>
        </p:nvSpPr>
        <p:spPr bwMode="auto">
          <a:xfrm>
            <a:off x="509588" y="488950"/>
            <a:ext cx="31162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4400" dirty="0">
                <a:solidFill>
                  <a:srgbClr val="FFC000"/>
                </a:solidFill>
              </a:rPr>
              <a:t>Prone</a:t>
            </a:r>
          </a:p>
        </p:txBody>
      </p:sp>
    </p:spTree>
    <p:extLst>
      <p:ext uri="{BB962C8B-B14F-4D97-AF65-F5344CB8AC3E}">
        <p14:creationId xmlns:p14="http://schemas.microsoft.com/office/powerpoint/2010/main" val="2290383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5">
            <a:extLst>
              <a:ext uri="{FF2B5EF4-FFF2-40B4-BE49-F238E27FC236}">
                <a16:creationId xmlns:a16="http://schemas.microsoft.com/office/drawing/2014/main" id="{AEB42D19-8C81-F57F-9C24-7D95D2BCC2F7}"/>
              </a:ext>
            </a:extLst>
          </p:cNvPr>
          <p:cNvPicPr>
            <a:picLocks noChangeAspect="1"/>
          </p:cNvPicPr>
          <p:nvPr/>
        </p:nvPicPr>
        <p:blipFill>
          <a:blip r:embed="rId2">
            <a:extLst>
              <a:ext uri="{28A0092B-C50C-407E-A947-70E740481C1C}">
                <a14:useLocalDpi xmlns:a14="http://schemas.microsoft.com/office/drawing/2010/main" val="0"/>
              </a:ext>
            </a:extLst>
          </a:blip>
          <a:srcRect b="5283"/>
          <a:stretch>
            <a:fillRect/>
          </a:stretch>
        </p:blipFill>
        <p:spPr bwMode="auto">
          <a:xfrm>
            <a:off x="3048000" y="762000"/>
            <a:ext cx="6446838"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7">
            <a:extLst>
              <a:ext uri="{FF2B5EF4-FFF2-40B4-BE49-F238E27FC236}">
                <a16:creationId xmlns:a16="http://schemas.microsoft.com/office/drawing/2014/main" id="{70A55BAF-443C-C6CB-3EED-BDFBDBC762A5}"/>
              </a:ext>
            </a:extLst>
          </p:cNvPr>
          <p:cNvPicPr>
            <a:picLocks noChangeAspect="1"/>
          </p:cNvPicPr>
          <p:nvPr/>
        </p:nvPicPr>
        <p:blipFill>
          <a:blip r:embed="rId3">
            <a:extLst>
              <a:ext uri="{28A0092B-C50C-407E-A947-70E740481C1C}">
                <a14:useLocalDpi xmlns:a14="http://schemas.microsoft.com/office/drawing/2010/main" val="0"/>
              </a:ext>
            </a:extLst>
          </a:blip>
          <a:srcRect b="5251"/>
          <a:stretch>
            <a:fillRect/>
          </a:stretch>
        </p:blipFill>
        <p:spPr bwMode="auto">
          <a:xfrm>
            <a:off x="2960688" y="758825"/>
            <a:ext cx="705485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a:extLst>
              <a:ext uri="{FF2B5EF4-FFF2-40B4-BE49-F238E27FC236}">
                <a16:creationId xmlns:a16="http://schemas.microsoft.com/office/drawing/2014/main" id="{39674E1C-4182-5BC2-2F1D-1B2CCB61AE7E}"/>
              </a:ext>
            </a:extLst>
          </p:cNvPr>
          <p:cNvSpPr/>
          <p:nvPr/>
        </p:nvSpPr>
        <p:spPr bwMode="auto">
          <a:xfrm>
            <a:off x="4775200" y="3806825"/>
            <a:ext cx="603250" cy="720725"/>
          </a:xfrm>
          <a:custGeom>
            <a:avLst/>
            <a:gdLst>
              <a:gd name="connsiteX0" fmla="*/ 120769 w 603849"/>
              <a:gd name="connsiteY0" fmla="*/ 30679 h 738045"/>
              <a:gd name="connsiteX1" fmla="*/ 77637 w 603849"/>
              <a:gd name="connsiteY1" fmla="*/ 39305 h 738045"/>
              <a:gd name="connsiteX2" fmla="*/ 69011 w 603849"/>
              <a:gd name="connsiteY2" fmla="*/ 65184 h 738045"/>
              <a:gd name="connsiteX3" fmla="*/ 60384 w 603849"/>
              <a:gd name="connsiteY3" fmla="*/ 99690 h 738045"/>
              <a:gd name="connsiteX4" fmla="*/ 25879 w 603849"/>
              <a:gd name="connsiteY4" fmla="*/ 151449 h 738045"/>
              <a:gd name="connsiteX5" fmla="*/ 8626 w 603849"/>
              <a:gd name="connsiteY5" fmla="*/ 203207 h 738045"/>
              <a:gd name="connsiteX6" fmla="*/ 0 w 603849"/>
              <a:gd name="connsiteY6" fmla="*/ 229086 h 738045"/>
              <a:gd name="connsiteX7" fmla="*/ 8626 w 603849"/>
              <a:gd name="connsiteY7" fmla="*/ 306724 h 738045"/>
              <a:gd name="connsiteX8" fmla="*/ 17252 w 603849"/>
              <a:gd name="connsiteY8" fmla="*/ 332603 h 738045"/>
              <a:gd name="connsiteX9" fmla="*/ 34505 w 603849"/>
              <a:gd name="connsiteY9" fmla="*/ 444747 h 738045"/>
              <a:gd name="connsiteX10" fmla="*/ 51758 w 603849"/>
              <a:gd name="connsiteY10" fmla="*/ 470626 h 738045"/>
              <a:gd name="connsiteX11" fmla="*/ 94890 w 603849"/>
              <a:gd name="connsiteY11" fmla="*/ 548264 h 738045"/>
              <a:gd name="connsiteX12" fmla="*/ 112143 w 603849"/>
              <a:gd name="connsiteY12" fmla="*/ 574143 h 738045"/>
              <a:gd name="connsiteX13" fmla="*/ 129396 w 603849"/>
              <a:gd name="connsiteY13" fmla="*/ 600022 h 738045"/>
              <a:gd name="connsiteX14" fmla="*/ 155275 w 603849"/>
              <a:gd name="connsiteY14" fmla="*/ 617275 h 738045"/>
              <a:gd name="connsiteX15" fmla="*/ 181154 w 603849"/>
              <a:gd name="connsiteY15" fmla="*/ 625901 h 738045"/>
              <a:gd name="connsiteX16" fmla="*/ 215660 w 603849"/>
              <a:gd name="connsiteY16" fmla="*/ 651781 h 738045"/>
              <a:gd name="connsiteX17" fmla="*/ 284671 w 603849"/>
              <a:gd name="connsiteY17" fmla="*/ 686286 h 738045"/>
              <a:gd name="connsiteX18" fmla="*/ 319177 w 603849"/>
              <a:gd name="connsiteY18" fmla="*/ 703539 h 738045"/>
              <a:gd name="connsiteX19" fmla="*/ 345056 w 603849"/>
              <a:gd name="connsiteY19" fmla="*/ 720792 h 738045"/>
              <a:gd name="connsiteX20" fmla="*/ 396815 w 603849"/>
              <a:gd name="connsiteY20" fmla="*/ 738045 h 738045"/>
              <a:gd name="connsiteX21" fmla="*/ 448573 w 603849"/>
              <a:gd name="connsiteY21" fmla="*/ 712166 h 738045"/>
              <a:gd name="connsiteX22" fmla="*/ 483079 w 603849"/>
              <a:gd name="connsiteY22" fmla="*/ 669034 h 738045"/>
              <a:gd name="connsiteX23" fmla="*/ 543464 w 603849"/>
              <a:gd name="connsiteY23" fmla="*/ 608649 h 738045"/>
              <a:gd name="connsiteX24" fmla="*/ 586596 w 603849"/>
              <a:gd name="connsiteY24" fmla="*/ 565517 h 738045"/>
              <a:gd name="connsiteX25" fmla="*/ 603849 w 603849"/>
              <a:gd name="connsiteY25" fmla="*/ 513758 h 738045"/>
              <a:gd name="connsiteX26" fmla="*/ 595222 w 603849"/>
              <a:gd name="connsiteY26" fmla="*/ 349856 h 738045"/>
              <a:gd name="connsiteX27" fmla="*/ 586596 w 603849"/>
              <a:gd name="connsiteY27" fmla="*/ 323977 h 738045"/>
              <a:gd name="connsiteX28" fmla="*/ 569343 w 603849"/>
              <a:gd name="connsiteY28" fmla="*/ 298098 h 738045"/>
              <a:gd name="connsiteX29" fmla="*/ 560717 w 603849"/>
              <a:gd name="connsiteY29" fmla="*/ 272218 h 738045"/>
              <a:gd name="connsiteX30" fmla="*/ 543464 w 603849"/>
              <a:gd name="connsiteY30" fmla="*/ 185954 h 738045"/>
              <a:gd name="connsiteX31" fmla="*/ 526211 w 603849"/>
              <a:gd name="connsiteY31" fmla="*/ 160075 h 738045"/>
              <a:gd name="connsiteX32" fmla="*/ 500332 w 603849"/>
              <a:gd name="connsiteY32" fmla="*/ 108317 h 738045"/>
              <a:gd name="connsiteX33" fmla="*/ 448573 w 603849"/>
              <a:gd name="connsiteY33" fmla="*/ 73811 h 738045"/>
              <a:gd name="connsiteX34" fmla="*/ 422694 w 603849"/>
              <a:gd name="connsiteY34" fmla="*/ 47932 h 738045"/>
              <a:gd name="connsiteX35" fmla="*/ 370935 w 603849"/>
              <a:gd name="connsiteY35" fmla="*/ 30679 h 738045"/>
              <a:gd name="connsiteX36" fmla="*/ 345056 w 603849"/>
              <a:gd name="connsiteY36" fmla="*/ 13426 h 738045"/>
              <a:gd name="connsiteX37" fmla="*/ 129396 w 603849"/>
              <a:gd name="connsiteY37" fmla="*/ 13426 h 738045"/>
              <a:gd name="connsiteX38" fmla="*/ 120769 w 603849"/>
              <a:gd name="connsiteY38" fmla="*/ 30679 h 738045"/>
              <a:gd name="connsiteX0" fmla="*/ 120769 w 603849"/>
              <a:gd name="connsiteY0" fmla="*/ 30679 h 739776"/>
              <a:gd name="connsiteX1" fmla="*/ 77637 w 603849"/>
              <a:gd name="connsiteY1" fmla="*/ 39305 h 739776"/>
              <a:gd name="connsiteX2" fmla="*/ 69011 w 603849"/>
              <a:gd name="connsiteY2" fmla="*/ 65184 h 739776"/>
              <a:gd name="connsiteX3" fmla="*/ 60384 w 603849"/>
              <a:gd name="connsiteY3" fmla="*/ 99690 h 739776"/>
              <a:gd name="connsiteX4" fmla="*/ 25879 w 603849"/>
              <a:gd name="connsiteY4" fmla="*/ 151449 h 739776"/>
              <a:gd name="connsiteX5" fmla="*/ 8626 w 603849"/>
              <a:gd name="connsiteY5" fmla="*/ 203207 h 739776"/>
              <a:gd name="connsiteX6" fmla="*/ 0 w 603849"/>
              <a:gd name="connsiteY6" fmla="*/ 229086 h 739776"/>
              <a:gd name="connsiteX7" fmla="*/ 8626 w 603849"/>
              <a:gd name="connsiteY7" fmla="*/ 306724 h 739776"/>
              <a:gd name="connsiteX8" fmla="*/ 17252 w 603849"/>
              <a:gd name="connsiteY8" fmla="*/ 332603 h 739776"/>
              <a:gd name="connsiteX9" fmla="*/ 34505 w 603849"/>
              <a:gd name="connsiteY9" fmla="*/ 444747 h 739776"/>
              <a:gd name="connsiteX10" fmla="*/ 51758 w 603849"/>
              <a:gd name="connsiteY10" fmla="*/ 470626 h 739776"/>
              <a:gd name="connsiteX11" fmla="*/ 94890 w 603849"/>
              <a:gd name="connsiteY11" fmla="*/ 548264 h 739776"/>
              <a:gd name="connsiteX12" fmla="*/ 112143 w 603849"/>
              <a:gd name="connsiteY12" fmla="*/ 574143 h 739776"/>
              <a:gd name="connsiteX13" fmla="*/ 129396 w 603849"/>
              <a:gd name="connsiteY13" fmla="*/ 600022 h 739776"/>
              <a:gd name="connsiteX14" fmla="*/ 155275 w 603849"/>
              <a:gd name="connsiteY14" fmla="*/ 617275 h 739776"/>
              <a:gd name="connsiteX15" fmla="*/ 181154 w 603849"/>
              <a:gd name="connsiteY15" fmla="*/ 625901 h 739776"/>
              <a:gd name="connsiteX16" fmla="*/ 215660 w 603849"/>
              <a:gd name="connsiteY16" fmla="*/ 651781 h 739776"/>
              <a:gd name="connsiteX17" fmla="*/ 284671 w 603849"/>
              <a:gd name="connsiteY17" fmla="*/ 686286 h 739776"/>
              <a:gd name="connsiteX18" fmla="*/ 319177 w 603849"/>
              <a:gd name="connsiteY18" fmla="*/ 703539 h 739776"/>
              <a:gd name="connsiteX19" fmla="*/ 345056 w 603849"/>
              <a:gd name="connsiteY19" fmla="*/ 720792 h 739776"/>
              <a:gd name="connsiteX20" fmla="*/ 396815 w 603849"/>
              <a:gd name="connsiteY20" fmla="*/ 738045 h 739776"/>
              <a:gd name="connsiteX21" fmla="*/ 448573 w 603849"/>
              <a:gd name="connsiteY21" fmla="*/ 677661 h 739776"/>
              <a:gd name="connsiteX22" fmla="*/ 483079 w 603849"/>
              <a:gd name="connsiteY22" fmla="*/ 669034 h 739776"/>
              <a:gd name="connsiteX23" fmla="*/ 543464 w 603849"/>
              <a:gd name="connsiteY23" fmla="*/ 608649 h 739776"/>
              <a:gd name="connsiteX24" fmla="*/ 586596 w 603849"/>
              <a:gd name="connsiteY24" fmla="*/ 565517 h 739776"/>
              <a:gd name="connsiteX25" fmla="*/ 603849 w 603849"/>
              <a:gd name="connsiteY25" fmla="*/ 513758 h 739776"/>
              <a:gd name="connsiteX26" fmla="*/ 595222 w 603849"/>
              <a:gd name="connsiteY26" fmla="*/ 349856 h 739776"/>
              <a:gd name="connsiteX27" fmla="*/ 586596 w 603849"/>
              <a:gd name="connsiteY27" fmla="*/ 323977 h 739776"/>
              <a:gd name="connsiteX28" fmla="*/ 569343 w 603849"/>
              <a:gd name="connsiteY28" fmla="*/ 298098 h 739776"/>
              <a:gd name="connsiteX29" fmla="*/ 560717 w 603849"/>
              <a:gd name="connsiteY29" fmla="*/ 272218 h 739776"/>
              <a:gd name="connsiteX30" fmla="*/ 543464 w 603849"/>
              <a:gd name="connsiteY30" fmla="*/ 185954 h 739776"/>
              <a:gd name="connsiteX31" fmla="*/ 526211 w 603849"/>
              <a:gd name="connsiteY31" fmla="*/ 160075 h 739776"/>
              <a:gd name="connsiteX32" fmla="*/ 500332 w 603849"/>
              <a:gd name="connsiteY32" fmla="*/ 108317 h 739776"/>
              <a:gd name="connsiteX33" fmla="*/ 448573 w 603849"/>
              <a:gd name="connsiteY33" fmla="*/ 73811 h 739776"/>
              <a:gd name="connsiteX34" fmla="*/ 422694 w 603849"/>
              <a:gd name="connsiteY34" fmla="*/ 47932 h 739776"/>
              <a:gd name="connsiteX35" fmla="*/ 370935 w 603849"/>
              <a:gd name="connsiteY35" fmla="*/ 30679 h 739776"/>
              <a:gd name="connsiteX36" fmla="*/ 345056 w 603849"/>
              <a:gd name="connsiteY36" fmla="*/ 13426 h 739776"/>
              <a:gd name="connsiteX37" fmla="*/ 129396 w 603849"/>
              <a:gd name="connsiteY37" fmla="*/ 13426 h 739776"/>
              <a:gd name="connsiteX38" fmla="*/ 120769 w 603849"/>
              <a:gd name="connsiteY38" fmla="*/ 30679 h 739776"/>
              <a:gd name="connsiteX0" fmla="*/ 120769 w 603849"/>
              <a:gd name="connsiteY0" fmla="*/ 30679 h 739776"/>
              <a:gd name="connsiteX1" fmla="*/ 77637 w 603849"/>
              <a:gd name="connsiteY1" fmla="*/ 39305 h 739776"/>
              <a:gd name="connsiteX2" fmla="*/ 69011 w 603849"/>
              <a:gd name="connsiteY2" fmla="*/ 65184 h 739776"/>
              <a:gd name="connsiteX3" fmla="*/ 60384 w 603849"/>
              <a:gd name="connsiteY3" fmla="*/ 99690 h 739776"/>
              <a:gd name="connsiteX4" fmla="*/ 25879 w 603849"/>
              <a:gd name="connsiteY4" fmla="*/ 151449 h 739776"/>
              <a:gd name="connsiteX5" fmla="*/ 8626 w 603849"/>
              <a:gd name="connsiteY5" fmla="*/ 203207 h 739776"/>
              <a:gd name="connsiteX6" fmla="*/ 0 w 603849"/>
              <a:gd name="connsiteY6" fmla="*/ 229086 h 739776"/>
              <a:gd name="connsiteX7" fmla="*/ 8626 w 603849"/>
              <a:gd name="connsiteY7" fmla="*/ 306724 h 739776"/>
              <a:gd name="connsiteX8" fmla="*/ 17252 w 603849"/>
              <a:gd name="connsiteY8" fmla="*/ 332603 h 739776"/>
              <a:gd name="connsiteX9" fmla="*/ 34505 w 603849"/>
              <a:gd name="connsiteY9" fmla="*/ 444747 h 739776"/>
              <a:gd name="connsiteX10" fmla="*/ 51758 w 603849"/>
              <a:gd name="connsiteY10" fmla="*/ 470626 h 739776"/>
              <a:gd name="connsiteX11" fmla="*/ 94890 w 603849"/>
              <a:gd name="connsiteY11" fmla="*/ 548264 h 739776"/>
              <a:gd name="connsiteX12" fmla="*/ 112143 w 603849"/>
              <a:gd name="connsiteY12" fmla="*/ 574143 h 739776"/>
              <a:gd name="connsiteX13" fmla="*/ 129396 w 603849"/>
              <a:gd name="connsiteY13" fmla="*/ 600022 h 739776"/>
              <a:gd name="connsiteX14" fmla="*/ 155275 w 603849"/>
              <a:gd name="connsiteY14" fmla="*/ 617275 h 739776"/>
              <a:gd name="connsiteX15" fmla="*/ 181154 w 603849"/>
              <a:gd name="connsiteY15" fmla="*/ 625901 h 739776"/>
              <a:gd name="connsiteX16" fmla="*/ 215660 w 603849"/>
              <a:gd name="connsiteY16" fmla="*/ 651781 h 739776"/>
              <a:gd name="connsiteX17" fmla="*/ 284671 w 603849"/>
              <a:gd name="connsiteY17" fmla="*/ 686286 h 739776"/>
              <a:gd name="connsiteX18" fmla="*/ 319177 w 603849"/>
              <a:gd name="connsiteY18" fmla="*/ 703539 h 739776"/>
              <a:gd name="connsiteX19" fmla="*/ 345056 w 603849"/>
              <a:gd name="connsiteY19" fmla="*/ 720792 h 739776"/>
              <a:gd name="connsiteX20" fmla="*/ 396815 w 603849"/>
              <a:gd name="connsiteY20" fmla="*/ 738045 h 739776"/>
              <a:gd name="connsiteX21" fmla="*/ 448573 w 603849"/>
              <a:gd name="connsiteY21" fmla="*/ 677661 h 739776"/>
              <a:gd name="connsiteX22" fmla="*/ 508958 w 603849"/>
              <a:gd name="connsiteY22" fmla="*/ 677660 h 739776"/>
              <a:gd name="connsiteX23" fmla="*/ 543464 w 603849"/>
              <a:gd name="connsiteY23" fmla="*/ 608649 h 739776"/>
              <a:gd name="connsiteX24" fmla="*/ 586596 w 603849"/>
              <a:gd name="connsiteY24" fmla="*/ 565517 h 739776"/>
              <a:gd name="connsiteX25" fmla="*/ 603849 w 603849"/>
              <a:gd name="connsiteY25" fmla="*/ 513758 h 739776"/>
              <a:gd name="connsiteX26" fmla="*/ 595222 w 603849"/>
              <a:gd name="connsiteY26" fmla="*/ 349856 h 739776"/>
              <a:gd name="connsiteX27" fmla="*/ 586596 w 603849"/>
              <a:gd name="connsiteY27" fmla="*/ 323977 h 739776"/>
              <a:gd name="connsiteX28" fmla="*/ 569343 w 603849"/>
              <a:gd name="connsiteY28" fmla="*/ 298098 h 739776"/>
              <a:gd name="connsiteX29" fmla="*/ 560717 w 603849"/>
              <a:gd name="connsiteY29" fmla="*/ 272218 h 739776"/>
              <a:gd name="connsiteX30" fmla="*/ 543464 w 603849"/>
              <a:gd name="connsiteY30" fmla="*/ 185954 h 739776"/>
              <a:gd name="connsiteX31" fmla="*/ 526211 w 603849"/>
              <a:gd name="connsiteY31" fmla="*/ 160075 h 739776"/>
              <a:gd name="connsiteX32" fmla="*/ 500332 w 603849"/>
              <a:gd name="connsiteY32" fmla="*/ 108317 h 739776"/>
              <a:gd name="connsiteX33" fmla="*/ 448573 w 603849"/>
              <a:gd name="connsiteY33" fmla="*/ 73811 h 739776"/>
              <a:gd name="connsiteX34" fmla="*/ 422694 w 603849"/>
              <a:gd name="connsiteY34" fmla="*/ 47932 h 739776"/>
              <a:gd name="connsiteX35" fmla="*/ 370935 w 603849"/>
              <a:gd name="connsiteY35" fmla="*/ 30679 h 739776"/>
              <a:gd name="connsiteX36" fmla="*/ 345056 w 603849"/>
              <a:gd name="connsiteY36" fmla="*/ 13426 h 739776"/>
              <a:gd name="connsiteX37" fmla="*/ 129396 w 603849"/>
              <a:gd name="connsiteY37" fmla="*/ 13426 h 739776"/>
              <a:gd name="connsiteX38" fmla="*/ 120769 w 603849"/>
              <a:gd name="connsiteY38" fmla="*/ 30679 h 739776"/>
              <a:gd name="connsiteX0" fmla="*/ 120769 w 603849"/>
              <a:gd name="connsiteY0" fmla="*/ 30679 h 720792"/>
              <a:gd name="connsiteX1" fmla="*/ 77637 w 603849"/>
              <a:gd name="connsiteY1" fmla="*/ 39305 h 720792"/>
              <a:gd name="connsiteX2" fmla="*/ 69011 w 603849"/>
              <a:gd name="connsiteY2" fmla="*/ 65184 h 720792"/>
              <a:gd name="connsiteX3" fmla="*/ 60384 w 603849"/>
              <a:gd name="connsiteY3" fmla="*/ 99690 h 720792"/>
              <a:gd name="connsiteX4" fmla="*/ 25879 w 603849"/>
              <a:gd name="connsiteY4" fmla="*/ 151449 h 720792"/>
              <a:gd name="connsiteX5" fmla="*/ 8626 w 603849"/>
              <a:gd name="connsiteY5" fmla="*/ 203207 h 720792"/>
              <a:gd name="connsiteX6" fmla="*/ 0 w 603849"/>
              <a:gd name="connsiteY6" fmla="*/ 229086 h 720792"/>
              <a:gd name="connsiteX7" fmla="*/ 8626 w 603849"/>
              <a:gd name="connsiteY7" fmla="*/ 306724 h 720792"/>
              <a:gd name="connsiteX8" fmla="*/ 17252 w 603849"/>
              <a:gd name="connsiteY8" fmla="*/ 332603 h 720792"/>
              <a:gd name="connsiteX9" fmla="*/ 34505 w 603849"/>
              <a:gd name="connsiteY9" fmla="*/ 444747 h 720792"/>
              <a:gd name="connsiteX10" fmla="*/ 51758 w 603849"/>
              <a:gd name="connsiteY10" fmla="*/ 470626 h 720792"/>
              <a:gd name="connsiteX11" fmla="*/ 94890 w 603849"/>
              <a:gd name="connsiteY11" fmla="*/ 548264 h 720792"/>
              <a:gd name="connsiteX12" fmla="*/ 112143 w 603849"/>
              <a:gd name="connsiteY12" fmla="*/ 574143 h 720792"/>
              <a:gd name="connsiteX13" fmla="*/ 129396 w 603849"/>
              <a:gd name="connsiteY13" fmla="*/ 600022 h 720792"/>
              <a:gd name="connsiteX14" fmla="*/ 155275 w 603849"/>
              <a:gd name="connsiteY14" fmla="*/ 617275 h 720792"/>
              <a:gd name="connsiteX15" fmla="*/ 181154 w 603849"/>
              <a:gd name="connsiteY15" fmla="*/ 625901 h 720792"/>
              <a:gd name="connsiteX16" fmla="*/ 215660 w 603849"/>
              <a:gd name="connsiteY16" fmla="*/ 651781 h 720792"/>
              <a:gd name="connsiteX17" fmla="*/ 284671 w 603849"/>
              <a:gd name="connsiteY17" fmla="*/ 686286 h 720792"/>
              <a:gd name="connsiteX18" fmla="*/ 319177 w 603849"/>
              <a:gd name="connsiteY18" fmla="*/ 703539 h 720792"/>
              <a:gd name="connsiteX19" fmla="*/ 345056 w 603849"/>
              <a:gd name="connsiteY19" fmla="*/ 720792 h 720792"/>
              <a:gd name="connsiteX20" fmla="*/ 405441 w 603849"/>
              <a:gd name="connsiteY20" fmla="*/ 703539 h 720792"/>
              <a:gd name="connsiteX21" fmla="*/ 448573 w 603849"/>
              <a:gd name="connsiteY21" fmla="*/ 677661 h 720792"/>
              <a:gd name="connsiteX22" fmla="*/ 508958 w 603849"/>
              <a:gd name="connsiteY22" fmla="*/ 677660 h 720792"/>
              <a:gd name="connsiteX23" fmla="*/ 543464 w 603849"/>
              <a:gd name="connsiteY23" fmla="*/ 608649 h 720792"/>
              <a:gd name="connsiteX24" fmla="*/ 586596 w 603849"/>
              <a:gd name="connsiteY24" fmla="*/ 565517 h 720792"/>
              <a:gd name="connsiteX25" fmla="*/ 603849 w 603849"/>
              <a:gd name="connsiteY25" fmla="*/ 513758 h 720792"/>
              <a:gd name="connsiteX26" fmla="*/ 595222 w 603849"/>
              <a:gd name="connsiteY26" fmla="*/ 349856 h 720792"/>
              <a:gd name="connsiteX27" fmla="*/ 586596 w 603849"/>
              <a:gd name="connsiteY27" fmla="*/ 323977 h 720792"/>
              <a:gd name="connsiteX28" fmla="*/ 569343 w 603849"/>
              <a:gd name="connsiteY28" fmla="*/ 298098 h 720792"/>
              <a:gd name="connsiteX29" fmla="*/ 560717 w 603849"/>
              <a:gd name="connsiteY29" fmla="*/ 272218 h 720792"/>
              <a:gd name="connsiteX30" fmla="*/ 543464 w 603849"/>
              <a:gd name="connsiteY30" fmla="*/ 185954 h 720792"/>
              <a:gd name="connsiteX31" fmla="*/ 526211 w 603849"/>
              <a:gd name="connsiteY31" fmla="*/ 160075 h 720792"/>
              <a:gd name="connsiteX32" fmla="*/ 500332 w 603849"/>
              <a:gd name="connsiteY32" fmla="*/ 108317 h 720792"/>
              <a:gd name="connsiteX33" fmla="*/ 448573 w 603849"/>
              <a:gd name="connsiteY33" fmla="*/ 73811 h 720792"/>
              <a:gd name="connsiteX34" fmla="*/ 422694 w 603849"/>
              <a:gd name="connsiteY34" fmla="*/ 47932 h 720792"/>
              <a:gd name="connsiteX35" fmla="*/ 370935 w 603849"/>
              <a:gd name="connsiteY35" fmla="*/ 30679 h 720792"/>
              <a:gd name="connsiteX36" fmla="*/ 345056 w 603849"/>
              <a:gd name="connsiteY36" fmla="*/ 13426 h 720792"/>
              <a:gd name="connsiteX37" fmla="*/ 129396 w 603849"/>
              <a:gd name="connsiteY37" fmla="*/ 13426 h 720792"/>
              <a:gd name="connsiteX38" fmla="*/ 120769 w 603849"/>
              <a:gd name="connsiteY38" fmla="*/ 30679 h 72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3849" h="720792">
                <a:moveTo>
                  <a:pt x="120769" y="30679"/>
                </a:moveTo>
                <a:cubicBezTo>
                  <a:pt x="112143" y="34992"/>
                  <a:pt x="89837" y="31172"/>
                  <a:pt x="77637" y="39305"/>
                </a:cubicBezTo>
                <a:cubicBezTo>
                  <a:pt x="70071" y="44349"/>
                  <a:pt x="71509" y="56441"/>
                  <a:pt x="69011" y="65184"/>
                </a:cubicBezTo>
                <a:cubicBezTo>
                  <a:pt x="65754" y="76584"/>
                  <a:pt x="65686" y="89086"/>
                  <a:pt x="60384" y="99690"/>
                </a:cubicBezTo>
                <a:cubicBezTo>
                  <a:pt x="51111" y="118236"/>
                  <a:pt x="32436" y="131778"/>
                  <a:pt x="25879" y="151449"/>
                </a:cubicBezTo>
                <a:lnTo>
                  <a:pt x="8626" y="203207"/>
                </a:lnTo>
                <a:lnTo>
                  <a:pt x="0" y="229086"/>
                </a:lnTo>
                <a:cubicBezTo>
                  <a:pt x="2875" y="254965"/>
                  <a:pt x="4345" y="281040"/>
                  <a:pt x="8626" y="306724"/>
                </a:cubicBezTo>
                <a:cubicBezTo>
                  <a:pt x="10121" y="315693"/>
                  <a:pt x="15869" y="323616"/>
                  <a:pt x="17252" y="332603"/>
                </a:cubicBezTo>
                <a:cubicBezTo>
                  <a:pt x="21649" y="361181"/>
                  <a:pt x="18357" y="412451"/>
                  <a:pt x="34505" y="444747"/>
                </a:cubicBezTo>
                <a:cubicBezTo>
                  <a:pt x="39141" y="454020"/>
                  <a:pt x="46007" y="462000"/>
                  <a:pt x="51758" y="470626"/>
                </a:cubicBezTo>
                <a:cubicBezTo>
                  <a:pt x="66941" y="516176"/>
                  <a:pt x="55340" y="488940"/>
                  <a:pt x="94890" y="548264"/>
                </a:cubicBezTo>
                <a:lnTo>
                  <a:pt x="112143" y="574143"/>
                </a:lnTo>
                <a:cubicBezTo>
                  <a:pt x="117894" y="582769"/>
                  <a:pt x="120770" y="594271"/>
                  <a:pt x="129396" y="600022"/>
                </a:cubicBezTo>
                <a:cubicBezTo>
                  <a:pt x="138022" y="605773"/>
                  <a:pt x="146002" y="612638"/>
                  <a:pt x="155275" y="617275"/>
                </a:cubicBezTo>
                <a:cubicBezTo>
                  <a:pt x="163408" y="621341"/>
                  <a:pt x="172528" y="623026"/>
                  <a:pt x="181154" y="625901"/>
                </a:cubicBezTo>
                <a:cubicBezTo>
                  <a:pt x="192656" y="634528"/>
                  <a:pt x="203241" y="644537"/>
                  <a:pt x="215660" y="651781"/>
                </a:cubicBezTo>
                <a:cubicBezTo>
                  <a:pt x="237875" y="664740"/>
                  <a:pt x="261667" y="674784"/>
                  <a:pt x="284671" y="686286"/>
                </a:cubicBezTo>
                <a:cubicBezTo>
                  <a:pt x="296173" y="692037"/>
                  <a:pt x="308477" y="696406"/>
                  <a:pt x="319177" y="703539"/>
                </a:cubicBezTo>
                <a:cubicBezTo>
                  <a:pt x="327803" y="709290"/>
                  <a:pt x="330679" y="720792"/>
                  <a:pt x="345056" y="720792"/>
                </a:cubicBezTo>
                <a:cubicBezTo>
                  <a:pt x="359433" y="720792"/>
                  <a:pt x="388188" y="710728"/>
                  <a:pt x="405441" y="703539"/>
                </a:cubicBezTo>
                <a:cubicBezTo>
                  <a:pt x="422694" y="696351"/>
                  <a:pt x="431320" y="681974"/>
                  <a:pt x="448573" y="677661"/>
                </a:cubicBezTo>
                <a:cubicBezTo>
                  <a:pt x="465826" y="673348"/>
                  <a:pt x="434795" y="727100"/>
                  <a:pt x="508958" y="677660"/>
                </a:cubicBezTo>
                <a:cubicBezTo>
                  <a:pt x="548507" y="618335"/>
                  <a:pt x="497913" y="623832"/>
                  <a:pt x="543464" y="608649"/>
                </a:cubicBezTo>
                <a:cubicBezTo>
                  <a:pt x="567072" y="592910"/>
                  <a:pt x="574489" y="592758"/>
                  <a:pt x="586596" y="565517"/>
                </a:cubicBezTo>
                <a:cubicBezTo>
                  <a:pt x="593982" y="548898"/>
                  <a:pt x="603849" y="513758"/>
                  <a:pt x="603849" y="513758"/>
                </a:cubicBezTo>
                <a:cubicBezTo>
                  <a:pt x="600973" y="459124"/>
                  <a:pt x="600175" y="404341"/>
                  <a:pt x="595222" y="349856"/>
                </a:cubicBezTo>
                <a:cubicBezTo>
                  <a:pt x="594399" y="340800"/>
                  <a:pt x="590662" y="332110"/>
                  <a:pt x="586596" y="323977"/>
                </a:cubicBezTo>
                <a:cubicBezTo>
                  <a:pt x="581959" y="314704"/>
                  <a:pt x="575094" y="306724"/>
                  <a:pt x="569343" y="298098"/>
                </a:cubicBezTo>
                <a:cubicBezTo>
                  <a:pt x="566468" y="289471"/>
                  <a:pt x="562690" y="281095"/>
                  <a:pt x="560717" y="272218"/>
                </a:cubicBezTo>
                <a:cubicBezTo>
                  <a:pt x="557426" y="257407"/>
                  <a:pt x="551394" y="204457"/>
                  <a:pt x="543464" y="185954"/>
                </a:cubicBezTo>
                <a:cubicBezTo>
                  <a:pt x="539380" y="176425"/>
                  <a:pt x="530848" y="169348"/>
                  <a:pt x="526211" y="160075"/>
                </a:cubicBezTo>
                <a:cubicBezTo>
                  <a:pt x="514589" y="136832"/>
                  <a:pt x="522304" y="127543"/>
                  <a:pt x="500332" y="108317"/>
                </a:cubicBezTo>
                <a:cubicBezTo>
                  <a:pt x="484727" y="94663"/>
                  <a:pt x="463235" y="88473"/>
                  <a:pt x="448573" y="73811"/>
                </a:cubicBezTo>
                <a:cubicBezTo>
                  <a:pt x="439947" y="65185"/>
                  <a:pt x="433358" y="53857"/>
                  <a:pt x="422694" y="47932"/>
                </a:cubicBezTo>
                <a:cubicBezTo>
                  <a:pt x="406796" y="39100"/>
                  <a:pt x="370935" y="30679"/>
                  <a:pt x="370935" y="30679"/>
                </a:cubicBezTo>
                <a:cubicBezTo>
                  <a:pt x="362309" y="24928"/>
                  <a:pt x="354329" y="18063"/>
                  <a:pt x="345056" y="13426"/>
                </a:cubicBezTo>
                <a:cubicBezTo>
                  <a:pt x="285367" y="-16418"/>
                  <a:pt x="145335" y="12702"/>
                  <a:pt x="129396" y="13426"/>
                </a:cubicBezTo>
                <a:cubicBezTo>
                  <a:pt x="101125" y="32274"/>
                  <a:pt x="129395" y="26366"/>
                  <a:pt x="120769" y="30679"/>
                </a:cubicBezTo>
                <a:close/>
              </a:path>
            </a:pathLst>
          </a:cu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a16="http://schemas.microsoft.com/office/drawing/2014/main" id="{EC6318CD-8F93-6DAB-FDF2-00426BBA1B0B}"/>
              </a:ext>
            </a:extLst>
          </p:cNvPr>
          <p:cNvSpPr txBox="1">
            <a:spLocks noChangeArrowheads="1"/>
          </p:cNvSpPr>
          <p:nvPr/>
        </p:nvSpPr>
        <p:spPr bwMode="auto">
          <a:xfrm>
            <a:off x="509588" y="488950"/>
            <a:ext cx="31162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4400" dirty="0">
                <a:solidFill>
                  <a:srgbClr val="FFC000"/>
                </a:solidFill>
              </a:rPr>
              <a:t>Prone</a:t>
            </a:r>
          </a:p>
        </p:txBody>
      </p:sp>
    </p:spTree>
    <p:extLst>
      <p:ext uri="{BB962C8B-B14F-4D97-AF65-F5344CB8AC3E}">
        <p14:creationId xmlns:p14="http://schemas.microsoft.com/office/powerpoint/2010/main" val="1393048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a:extLst>
              <a:ext uri="{FF2B5EF4-FFF2-40B4-BE49-F238E27FC236}">
                <a16:creationId xmlns:a16="http://schemas.microsoft.com/office/drawing/2014/main" id="{5D5FB519-7151-A534-DB5B-C3A7F25C7DD8}"/>
              </a:ext>
            </a:extLst>
          </p:cNvPr>
          <p:cNvPicPr>
            <a:picLocks noChangeAspect="1"/>
          </p:cNvPicPr>
          <p:nvPr/>
        </p:nvPicPr>
        <p:blipFill>
          <a:blip r:embed="rId2">
            <a:extLst>
              <a:ext uri="{28A0092B-C50C-407E-A947-70E740481C1C}">
                <a14:useLocalDpi xmlns:a14="http://schemas.microsoft.com/office/drawing/2010/main" val="0"/>
              </a:ext>
            </a:extLst>
          </a:blip>
          <a:srcRect l="6667" t="7472" r="7249" b="4034"/>
          <a:stretch>
            <a:fillRect/>
          </a:stretch>
        </p:blipFill>
        <p:spPr bwMode="auto">
          <a:xfrm>
            <a:off x="838200" y="563562"/>
            <a:ext cx="9610725"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1">
            <a:extLst>
              <a:ext uri="{FF2B5EF4-FFF2-40B4-BE49-F238E27FC236}">
                <a16:creationId xmlns:a16="http://schemas.microsoft.com/office/drawing/2014/main" id="{C6D4E9F2-CF3C-AE60-5136-B3EFE0CBE20F}"/>
              </a:ext>
            </a:extLst>
          </p:cNvPr>
          <p:cNvSpPr txBox="1">
            <a:spLocks noChangeArrowheads="1"/>
          </p:cNvSpPr>
          <p:nvPr/>
        </p:nvSpPr>
        <p:spPr bwMode="auto">
          <a:xfrm>
            <a:off x="384175" y="717550"/>
            <a:ext cx="25352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4400" dirty="0">
                <a:solidFill>
                  <a:srgbClr val="FFC000"/>
                </a:solidFill>
              </a:rPr>
              <a:t>IMRT</a:t>
            </a:r>
          </a:p>
        </p:txBody>
      </p:sp>
      <p:sp>
        <p:nvSpPr>
          <p:cNvPr id="3" name="Rectangle 2">
            <a:extLst>
              <a:ext uri="{FF2B5EF4-FFF2-40B4-BE49-F238E27FC236}">
                <a16:creationId xmlns:a16="http://schemas.microsoft.com/office/drawing/2014/main" id="{17BA6F0A-C5D5-A378-74B3-903D2648347F}"/>
              </a:ext>
            </a:extLst>
          </p:cNvPr>
          <p:cNvSpPr/>
          <p:nvPr/>
        </p:nvSpPr>
        <p:spPr>
          <a:xfrm>
            <a:off x="1371600" y="5334000"/>
            <a:ext cx="9077325" cy="91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A4466FF-C37B-3CF7-F12D-FBB981FA4F36}"/>
              </a:ext>
            </a:extLst>
          </p:cNvPr>
          <p:cNvSpPr/>
          <p:nvPr/>
        </p:nvSpPr>
        <p:spPr>
          <a:xfrm>
            <a:off x="609600" y="533400"/>
            <a:ext cx="9982200" cy="304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E5AA0-0898-F52E-302E-B12E2A60B450}"/>
              </a:ext>
            </a:extLst>
          </p:cNvPr>
          <p:cNvSpPr/>
          <p:nvPr/>
        </p:nvSpPr>
        <p:spPr>
          <a:xfrm>
            <a:off x="6019800" y="838200"/>
            <a:ext cx="4572000" cy="7683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706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a:extLst>
              <a:ext uri="{FF2B5EF4-FFF2-40B4-BE49-F238E27FC236}">
                <a16:creationId xmlns:a16="http://schemas.microsoft.com/office/drawing/2014/main" id="{5D5FB519-7151-A534-DB5B-C3A7F25C7DD8}"/>
              </a:ext>
            </a:extLst>
          </p:cNvPr>
          <p:cNvPicPr>
            <a:picLocks noChangeAspect="1"/>
          </p:cNvPicPr>
          <p:nvPr/>
        </p:nvPicPr>
        <p:blipFill>
          <a:blip r:embed="rId2">
            <a:extLst>
              <a:ext uri="{28A0092B-C50C-407E-A947-70E740481C1C}">
                <a14:useLocalDpi xmlns:a14="http://schemas.microsoft.com/office/drawing/2010/main" val="0"/>
              </a:ext>
            </a:extLst>
          </a:blip>
          <a:srcRect l="6667" t="7472" r="7249" b="4034"/>
          <a:stretch>
            <a:fillRect/>
          </a:stretch>
        </p:blipFill>
        <p:spPr bwMode="auto">
          <a:xfrm>
            <a:off x="838200" y="563562"/>
            <a:ext cx="9610725"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1">
            <a:extLst>
              <a:ext uri="{FF2B5EF4-FFF2-40B4-BE49-F238E27FC236}">
                <a16:creationId xmlns:a16="http://schemas.microsoft.com/office/drawing/2014/main" id="{C6D4E9F2-CF3C-AE60-5136-B3EFE0CBE20F}"/>
              </a:ext>
            </a:extLst>
          </p:cNvPr>
          <p:cNvSpPr txBox="1">
            <a:spLocks noChangeArrowheads="1"/>
          </p:cNvSpPr>
          <p:nvPr/>
        </p:nvSpPr>
        <p:spPr bwMode="auto">
          <a:xfrm>
            <a:off x="384175" y="717550"/>
            <a:ext cx="25352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4400" dirty="0">
                <a:solidFill>
                  <a:srgbClr val="FFC000"/>
                </a:solidFill>
              </a:rPr>
              <a:t>IMRT</a:t>
            </a:r>
          </a:p>
        </p:txBody>
      </p:sp>
      <p:sp>
        <p:nvSpPr>
          <p:cNvPr id="3" name="Rectangle 2">
            <a:extLst>
              <a:ext uri="{FF2B5EF4-FFF2-40B4-BE49-F238E27FC236}">
                <a16:creationId xmlns:a16="http://schemas.microsoft.com/office/drawing/2014/main" id="{17BA6F0A-C5D5-A378-74B3-903D2648347F}"/>
              </a:ext>
            </a:extLst>
          </p:cNvPr>
          <p:cNvSpPr/>
          <p:nvPr/>
        </p:nvSpPr>
        <p:spPr>
          <a:xfrm>
            <a:off x="1371600" y="5334000"/>
            <a:ext cx="9077325" cy="91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A4466FF-C37B-3CF7-F12D-FBB981FA4F36}"/>
              </a:ext>
            </a:extLst>
          </p:cNvPr>
          <p:cNvSpPr/>
          <p:nvPr/>
        </p:nvSpPr>
        <p:spPr>
          <a:xfrm>
            <a:off x="609600" y="533400"/>
            <a:ext cx="9982200" cy="304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E5AA0-0898-F52E-302E-B12E2A60B450}"/>
              </a:ext>
            </a:extLst>
          </p:cNvPr>
          <p:cNvSpPr/>
          <p:nvPr/>
        </p:nvSpPr>
        <p:spPr>
          <a:xfrm>
            <a:off x="6019800" y="838200"/>
            <a:ext cx="4572000" cy="7683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2">
            <a:extLst>
              <a:ext uri="{FF2B5EF4-FFF2-40B4-BE49-F238E27FC236}">
                <a16:creationId xmlns:a16="http://schemas.microsoft.com/office/drawing/2014/main" id="{97AF1155-F310-83E6-BE1E-88066FA8DC1D}"/>
              </a:ext>
            </a:extLst>
          </p:cNvPr>
          <p:cNvSpPr/>
          <p:nvPr/>
        </p:nvSpPr>
        <p:spPr>
          <a:xfrm rot="21229607">
            <a:off x="5152661" y="1810520"/>
            <a:ext cx="762000" cy="336550"/>
          </a:xfrm>
          <a:custGeom>
            <a:avLst/>
            <a:gdLst>
              <a:gd name="connsiteX0" fmla="*/ 88711 w 532263"/>
              <a:gd name="connsiteY0" fmla="*/ 47767 h 307075"/>
              <a:gd name="connsiteX1" fmla="*/ 54591 w 532263"/>
              <a:gd name="connsiteY1" fmla="*/ 81887 h 307075"/>
              <a:gd name="connsiteX2" fmla="*/ 20472 w 532263"/>
              <a:gd name="connsiteY2" fmla="*/ 116006 h 307075"/>
              <a:gd name="connsiteX3" fmla="*/ 6824 w 532263"/>
              <a:gd name="connsiteY3" fmla="*/ 156949 h 307075"/>
              <a:gd name="connsiteX4" fmla="*/ 0 w 532263"/>
              <a:gd name="connsiteY4" fmla="*/ 177421 h 307075"/>
              <a:gd name="connsiteX5" fmla="*/ 13648 w 532263"/>
              <a:gd name="connsiteY5" fmla="*/ 266131 h 307075"/>
              <a:gd name="connsiteX6" fmla="*/ 27296 w 532263"/>
              <a:gd name="connsiteY6" fmla="*/ 286603 h 307075"/>
              <a:gd name="connsiteX7" fmla="*/ 47767 w 532263"/>
              <a:gd name="connsiteY7" fmla="*/ 300251 h 307075"/>
              <a:gd name="connsiteX8" fmla="*/ 68239 w 532263"/>
              <a:gd name="connsiteY8" fmla="*/ 307075 h 307075"/>
              <a:gd name="connsiteX9" fmla="*/ 218364 w 532263"/>
              <a:gd name="connsiteY9" fmla="*/ 300251 h 307075"/>
              <a:gd name="connsiteX10" fmla="*/ 259308 w 532263"/>
              <a:gd name="connsiteY10" fmla="*/ 286603 h 307075"/>
              <a:gd name="connsiteX11" fmla="*/ 313899 w 532263"/>
              <a:gd name="connsiteY11" fmla="*/ 272955 h 307075"/>
              <a:gd name="connsiteX12" fmla="*/ 341194 w 532263"/>
              <a:gd name="connsiteY12" fmla="*/ 266131 h 307075"/>
              <a:gd name="connsiteX13" fmla="*/ 361666 w 532263"/>
              <a:gd name="connsiteY13" fmla="*/ 259308 h 307075"/>
              <a:gd name="connsiteX14" fmla="*/ 402609 w 532263"/>
              <a:gd name="connsiteY14" fmla="*/ 252484 h 307075"/>
              <a:gd name="connsiteX15" fmla="*/ 423081 w 532263"/>
              <a:gd name="connsiteY15" fmla="*/ 245660 h 307075"/>
              <a:gd name="connsiteX16" fmla="*/ 450376 w 532263"/>
              <a:gd name="connsiteY16" fmla="*/ 238836 h 307075"/>
              <a:gd name="connsiteX17" fmla="*/ 498144 w 532263"/>
              <a:gd name="connsiteY17" fmla="*/ 225188 h 307075"/>
              <a:gd name="connsiteX18" fmla="*/ 532263 w 532263"/>
              <a:gd name="connsiteY18" fmla="*/ 163773 h 307075"/>
              <a:gd name="connsiteX19" fmla="*/ 518615 w 532263"/>
              <a:gd name="connsiteY19" fmla="*/ 109182 h 307075"/>
              <a:gd name="connsiteX20" fmla="*/ 498144 w 532263"/>
              <a:gd name="connsiteY20" fmla="*/ 95534 h 307075"/>
              <a:gd name="connsiteX21" fmla="*/ 457200 w 532263"/>
              <a:gd name="connsiteY21" fmla="*/ 81887 h 307075"/>
              <a:gd name="connsiteX22" fmla="*/ 436729 w 532263"/>
              <a:gd name="connsiteY22" fmla="*/ 75063 h 307075"/>
              <a:gd name="connsiteX23" fmla="*/ 395785 w 532263"/>
              <a:gd name="connsiteY23" fmla="*/ 54591 h 307075"/>
              <a:gd name="connsiteX24" fmla="*/ 348018 w 532263"/>
              <a:gd name="connsiteY24" fmla="*/ 27296 h 307075"/>
              <a:gd name="connsiteX25" fmla="*/ 307075 w 532263"/>
              <a:gd name="connsiteY25" fmla="*/ 13648 h 307075"/>
              <a:gd name="connsiteX26" fmla="*/ 286603 w 532263"/>
              <a:gd name="connsiteY26" fmla="*/ 6824 h 307075"/>
              <a:gd name="connsiteX27" fmla="*/ 238836 w 532263"/>
              <a:gd name="connsiteY27" fmla="*/ 0 h 307075"/>
              <a:gd name="connsiteX28" fmla="*/ 122830 w 532263"/>
              <a:gd name="connsiteY28" fmla="*/ 6824 h 307075"/>
              <a:gd name="connsiteX29" fmla="*/ 81887 w 532263"/>
              <a:gd name="connsiteY29" fmla="*/ 20472 h 307075"/>
              <a:gd name="connsiteX30" fmla="*/ 61415 w 532263"/>
              <a:gd name="connsiteY30" fmla="*/ 40943 h 307075"/>
              <a:gd name="connsiteX31" fmla="*/ 40944 w 532263"/>
              <a:gd name="connsiteY31" fmla="*/ 68239 h 30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2263" h="307075">
                <a:moveTo>
                  <a:pt x="88711" y="47767"/>
                </a:moveTo>
                <a:cubicBezTo>
                  <a:pt x="77338" y="59140"/>
                  <a:pt x="65183" y="69782"/>
                  <a:pt x="54591" y="81887"/>
                </a:cubicBezTo>
                <a:cubicBezTo>
                  <a:pt x="22746" y="118281"/>
                  <a:pt x="61417" y="88709"/>
                  <a:pt x="20472" y="116006"/>
                </a:cubicBezTo>
                <a:lnTo>
                  <a:pt x="6824" y="156949"/>
                </a:lnTo>
                <a:lnTo>
                  <a:pt x="0" y="177421"/>
                </a:lnTo>
                <a:cubicBezTo>
                  <a:pt x="1957" y="196994"/>
                  <a:pt x="1351" y="241538"/>
                  <a:pt x="13648" y="266131"/>
                </a:cubicBezTo>
                <a:cubicBezTo>
                  <a:pt x="17316" y="273467"/>
                  <a:pt x="21497" y="280804"/>
                  <a:pt x="27296" y="286603"/>
                </a:cubicBezTo>
                <a:cubicBezTo>
                  <a:pt x="33095" y="292402"/>
                  <a:pt x="40432" y="296583"/>
                  <a:pt x="47767" y="300251"/>
                </a:cubicBezTo>
                <a:cubicBezTo>
                  <a:pt x="54201" y="303468"/>
                  <a:pt x="61415" y="304800"/>
                  <a:pt x="68239" y="307075"/>
                </a:cubicBezTo>
                <a:cubicBezTo>
                  <a:pt x="118281" y="304800"/>
                  <a:pt x="168556" y="305588"/>
                  <a:pt x="218364" y="300251"/>
                </a:cubicBezTo>
                <a:cubicBezTo>
                  <a:pt x="232668" y="298718"/>
                  <a:pt x="245351" y="290092"/>
                  <a:pt x="259308" y="286603"/>
                </a:cubicBezTo>
                <a:lnTo>
                  <a:pt x="313899" y="272955"/>
                </a:lnTo>
                <a:cubicBezTo>
                  <a:pt x="322997" y="270680"/>
                  <a:pt x="332297" y="269096"/>
                  <a:pt x="341194" y="266131"/>
                </a:cubicBezTo>
                <a:cubicBezTo>
                  <a:pt x="348018" y="263857"/>
                  <a:pt x="354644" y="260868"/>
                  <a:pt x="361666" y="259308"/>
                </a:cubicBezTo>
                <a:cubicBezTo>
                  <a:pt x="375172" y="256307"/>
                  <a:pt x="389103" y="255485"/>
                  <a:pt x="402609" y="252484"/>
                </a:cubicBezTo>
                <a:cubicBezTo>
                  <a:pt x="409631" y="250924"/>
                  <a:pt x="416165" y="247636"/>
                  <a:pt x="423081" y="245660"/>
                </a:cubicBezTo>
                <a:cubicBezTo>
                  <a:pt x="432099" y="243084"/>
                  <a:pt x="441358" y="241412"/>
                  <a:pt x="450376" y="238836"/>
                </a:cubicBezTo>
                <a:cubicBezTo>
                  <a:pt x="518893" y="219259"/>
                  <a:pt x="412827" y="246517"/>
                  <a:pt x="498144" y="225188"/>
                </a:cubicBezTo>
                <a:cubicBezTo>
                  <a:pt x="529429" y="178260"/>
                  <a:pt x="520252" y="199806"/>
                  <a:pt x="532263" y="163773"/>
                </a:cubicBezTo>
                <a:cubicBezTo>
                  <a:pt x="531923" y="162073"/>
                  <a:pt x="524210" y="116177"/>
                  <a:pt x="518615" y="109182"/>
                </a:cubicBezTo>
                <a:cubicBezTo>
                  <a:pt x="513492" y="102778"/>
                  <a:pt x="505638" y="98865"/>
                  <a:pt x="498144" y="95534"/>
                </a:cubicBezTo>
                <a:cubicBezTo>
                  <a:pt x="484998" y="89691"/>
                  <a:pt x="470848" y="86436"/>
                  <a:pt x="457200" y="81887"/>
                </a:cubicBezTo>
                <a:cubicBezTo>
                  <a:pt x="450376" y="79612"/>
                  <a:pt x="442714" y="79053"/>
                  <a:pt x="436729" y="75063"/>
                </a:cubicBezTo>
                <a:cubicBezTo>
                  <a:pt x="410272" y="57425"/>
                  <a:pt x="424038" y="64009"/>
                  <a:pt x="395785" y="54591"/>
                </a:cubicBezTo>
                <a:cubicBezTo>
                  <a:pt x="377316" y="42278"/>
                  <a:pt x="369668" y="35956"/>
                  <a:pt x="348018" y="27296"/>
                </a:cubicBezTo>
                <a:cubicBezTo>
                  <a:pt x="334661" y="21953"/>
                  <a:pt x="320723" y="18197"/>
                  <a:pt x="307075" y="13648"/>
                </a:cubicBezTo>
                <a:cubicBezTo>
                  <a:pt x="300251" y="11373"/>
                  <a:pt x="293724" y="7841"/>
                  <a:pt x="286603" y="6824"/>
                </a:cubicBezTo>
                <a:lnTo>
                  <a:pt x="238836" y="0"/>
                </a:lnTo>
                <a:cubicBezTo>
                  <a:pt x="200167" y="2275"/>
                  <a:pt x="161240" y="1814"/>
                  <a:pt x="122830" y="6824"/>
                </a:cubicBezTo>
                <a:cubicBezTo>
                  <a:pt x="108565" y="8685"/>
                  <a:pt x="81887" y="20472"/>
                  <a:pt x="81887" y="20472"/>
                </a:cubicBezTo>
                <a:cubicBezTo>
                  <a:pt x="75063" y="27296"/>
                  <a:pt x="67593" y="33529"/>
                  <a:pt x="61415" y="40943"/>
                </a:cubicBezTo>
                <a:cubicBezTo>
                  <a:pt x="22812" y="87266"/>
                  <a:pt x="62654" y="46526"/>
                  <a:pt x="40944" y="68239"/>
                </a:cubicBezTo>
              </a:path>
            </a:pathLst>
          </a:custGeom>
          <a:noFill/>
          <a:ln w="57150">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224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B9E2A983-2861-597E-A1E6-DE1ADF909681}"/>
              </a:ext>
            </a:extLst>
          </p:cNvPr>
          <p:cNvSpPr>
            <a:spLocks noGrp="1"/>
          </p:cNvSpPr>
          <p:nvPr>
            <p:ph type="title"/>
          </p:nvPr>
        </p:nvSpPr>
        <p:spPr bwMode="auto">
          <a:xfrm>
            <a:off x="1905000" y="914400"/>
            <a:ext cx="8229600" cy="944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Summary</a:t>
            </a:r>
          </a:p>
        </p:txBody>
      </p:sp>
      <p:sp>
        <p:nvSpPr>
          <p:cNvPr id="90115" name="Content Placeholder 2">
            <a:extLst>
              <a:ext uri="{FF2B5EF4-FFF2-40B4-BE49-F238E27FC236}">
                <a16:creationId xmlns:a16="http://schemas.microsoft.com/office/drawing/2014/main" id="{56DD6B66-A86C-942D-76E1-3BC8AAB3DA70}"/>
              </a:ext>
            </a:extLst>
          </p:cNvPr>
          <p:cNvSpPr>
            <a:spLocks noGrp="1"/>
          </p:cNvSpPr>
          <p:nvPr>
            <p:ph idx="1"/>
          </p:nvPr>
        </p:nvSpPr>
        <p:spPr bwMode="auto">
          <a:xfrm>
            <a:off x="2209800" y="2332037"/>
            <a:ext cx="84582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1200"/>
              </a:spcBef>
            </a:pPr>
            <a:r>
              <a:rPr lang="en-US" altLang="en-US" dirty="0"/>
              <a:t>PBI – Local control equivalent to WBRT</a:t>
            </a:r>
          </a:p>
          <a:p>
            <a:pPr lvl="1">
              <a:spcBef>
                <a:spcPts val="1200"/>
              </a:spcBef>
            </a:pPr>
            <a:r>
              <a:rPr lang="en-US" altLang="en-US" dirty="0"/>
              <a:t>Toxicity/Cosmetic outcome – mixed results</a:t>
            </a:r>
          </a:p>
          <a:p>
            <a:pPr lvl="1">
              <a:spcBef>
                <a:spcPts val="1200"/>
              </a:spcBef>
            </a:pPr>
            <a:r>
              <a:rPr lang="en-US" altLang="en-US" dirty="0"/>
              <a:t>Technique dependent</a:t>
            </a:r>
          </a:p>
          <a:p>
            <a:pPr lvl="1">
              <a:spcBef>
                <a:spcPts val="1200"/>
              </a:spcBef>
            </a:pPr>
            <a:r>
              <a:rPr lang="en-US" altLang="en-US" dirty="0"/>
              <a:t>Basic concept – smaller irradiated volumes, potential for less toxicity/superior cosmesis</a:t>
            </a:r>
          </a:p>
          <a:p>
            <a:pPr lvl="1">
              <a:spcBef>
                <a:spcPts val="1200"/>
              </a:spcBef>
            </a:pPr>
            <a:r>
              <a:rPr lang="en-US" altLang="en-US" dirty="0"/>
              <a:t>Multiple RCTs – no difference</a:t>
            </a:r>
          </a:p>
          <a:p>
            <a:endParaRPr lang="en-US" altLang="en-US" dirty="0"/>
          </a:p>
        </p:txBody>
      </p:sp>
    </p:spTree>
    <p:extLst>
      <p:ext uri="{BB962C8B-B14F-4D97-AF65-F5344CB8AC3E}">
        <p14:creationId xmlns:p14="http://schemas.microsoft.com/office/powerpoint/2010/main" val="338367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24884F50-7223-7A94-72FA-0FA2FFBA525E}"/>
              </a:ext>
            </a:extLst>
          </p:cNvPr>
          <p:cNvSpPr>
            <a:spLocks noGrp="1" noChangeArrowheads="1"/>
          </p:cNvSpPr>
          <p:nvPr>
            <p:ph idx="1"/>
          </p:nvPr>
        </p:nvSpPr>
        <p:spPr bwMode="auto">
          <a:xfrm>
            <a:off x="1143000" y="722174"/>
            <a:ext cx="109728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r>
              <a:rPr lang="en-US" altLang="en-US" dirty="0">
                <a:solidFill>
                  <a:srgbClr val="FF0000"/>
                </a:solidFill>
              </a:rPr>
              <a:t>Note – must remember as we explore single fraction</a:t>
            </a:r>
          </a:p>
          <a:p>
            <a:pPr marL="0" indent="0" eaLnBrk="1" hangingPunct="1">
              <a:buFont typeface="Arial" panose="020B0604020202020204" pitchFamily="34" charset="0"/>
              <a:buNone/>
            </a:pPr>
            <a:r>
              <a:rPr lang="en-US" altLang="en-US" dirty="0">
                <a:solidFill>
                  <a:schemeClr val="accent3"/>
                </a:solidFill>
              </a:rPr>
              <a:t>Intraoperative Radiotherapy (IORT)</a:t>
            </a:r>
          </a:p>
          <a:p>
            <a:pPr marL="0" indent="0" eaLnBrk="1" hangingPunct="1">
              <a:buFont typeface="Arial" panose="020B0604020202020204" pitchFamily="34" charset="0"/>
              <a:buNone/>
            </a:pPr>
            <a:endParaRPr lang="en-US" altLang="en-US" sz="900" dirty="0">
              <a:solidFill>
                <a:schemeClr val="accent3"/>
              </a:solidFill>
            </a:endParaRPr>
          </a:p>
          <a:p>
            <a:pPr marL="1257300" lvl="2" indent="-457200" eaLnBrk="1" hangingPunct="1"/>
            <a:r>
              <a:rPr lang="en-US" altLang="en-US" i="1" dirty="0"/>
              <a:t>All radiation at time of surgery</a:t>
            </a:r>
          </a:p>
          <a:p>
            <a:pPr marL="1257300" lvl="2" indent="-457200" eaLnBrk="1" hangingPunct="1"/>
            <a:r>
              <a:rPr lang="en-US" altLang="en-US" i="1" dirty="0"/>
              <a:t>Surgically manipulated target to fit radiation</a:t>
            </a:r>
          </a:p>
          <a:p>
            <a:pPr marL="1257300" lvl="2" indent="-457200" eaLnBrk="1" hangingPunct="1"/>
            <a:r>
              <a:rPr lang="en-US" altLang="en-US" i="1" dirty="0"/>
              <a:t>Final pathology unknown</a:t>
            </a:r>
          </a:p>
          <a:p>
            <a:pPr marL="1257300" lvl="2" indent="-457200" eaLnBrk="1" hangingPunct="1"/>
            <a:r>
              <a:rPr lang="en-US" altLang="en-US" i="1" dirty="0"/>
              <a:t>Target coverage unconfirmed</a:t>
            </a:r>
          </a:p>
          <a:p>
            <a:pPr marL="1257300" lvl="2" indent="-457200" eaLnBrk="1" hangingPunct="1"/>
            <a:r>
              <a:rPr lang="en-US" altLang="en-US" i="1" dirty="0">
                <a:solidFill>
                  <a:schemeClr val="accent3"/>
                </a:solidFill>
              </a:rPr>
              <a:t>ELIOT </a:t>
            </a:r>
            <a:r>
              <a:rPr lang="en-US" altLang="en-US" i="1" dirty="0"/>
              <a:t>– Electron Intraoperative Radiotherapy - Milan, Italy</a:t>
            </a:r>
          </a:p>
          <a:p>
            <a:pPr marL="1257300" lvl="2" indent="-457200" eaLnBrk="1" hangingPunct="1"/>
            <a:r>
              <a:rPr lang="en-US" altLang="en-US" i="1" dirty="0">
                <a:solidFill>
                  <a:schemeClr val="accent3"/>
                </a:solidFill>
              </a:rPr>
              <a:t>TARGIT</a:t>
            </a:r>
            <a:r>
              <a:rPr lang="en-US" altLang="en-US" i="1" dirty="0"/>
              <a:t> – Targeted Intraoperative Radiotherapy – Photoelectron – UK</a:t>
            </a:r>
          </a:p>
          <a:p>
            <a:pPr marL="1257300" lvl="2" indent="-457200" eaLnBrk="1" hangingPunct="1"/>
            <a:r>
              <a:rPr lang="en-US" altLang="en-US" i="1" dirty="0"/>
              <a:t>Data yet to support as equivalent alternative</a:t>
            </a:r>
          </a:p>
          <a:p>
            <a:pPr marL="1257300" lvl="2" indent="-457200" eaLnBrk="1" hangingPunct="1"/>
            <a:endParaRPr lang="en-US" altLang="en-US" sz="1100" i="1" dirty="0"/>
          </a:p>
          <a:p>
            <a:pPr marL="1257300" lvl="2" indent="-457200" eaLnBrk="1" hangingPunct="1"/>
            <a:r>
              <a:rPr lang="en-US" altLang="en-US" i="1" dirty="0"/>
              <a:t>Future </a:t>
            </a:r>
            <a:r>
              <a:rPr lang="en-US" altLang="en-US" sz="2800" i="1" dirty="0"/>
              <a:t>of IORT still uncertain</a:t>
            </a:r>
          </a:p>
          <a:p>
            <a:pPr marL="0" indent="0" algn="ctr" eaLnBrk="1" hangingPunct="1">
              <a:buFont typeface="Arial" panose="020B0604020202020204" pitchFamily="34" charset="0"/>
              <a:buNone/>
            </a:pPr>
            <a:endParaRPr lang="en-US" altLang="en-US" dirty="0"/>
          </a:p>
        </p:txBody>
      </p:sp>
      <p:sp>
        <p:nvSpPr>
          <p:cNvPr id="2" name="Rectangle 2">
            <a:extLst>
              <a:ext uri="{FF2B5EF4-FFF2-40B4-BE49-F238E27FC236}">
                <a16:creationId xmlns:a16="http://schemas.microsoft.com/office/drawing/2014/main" id="{9FA648D1-E92B-829F-53E0-F4ED54B29360}"/>
              </a:ext>
            </a:extLst>
          </p:cNvPr>
          <p:cNvSpPr>
            <a:spLocks noChangeArrowheads="1"/>
          </p:cNvSpPr>
          <p:nvPr/>
        </p:nvSpPr>
        <p:spPr bwMode="auto">
          <a:xfrm>
            <a:off x="38100" y="6019800"/>
            <a:ext cx="5943600" cy="738664"/>
          </a:xfrm>
          <a:prstGeom prst="rect">
            <a:avLst/>
          </a:prstGeom>
          <a:noFill/>
          <a:ln>
            <a:noFill/>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defRPr/>
            </a:pPr>
            <a:endParaRPr lang="fr-FR" altLang="en-US" sz="1400" i="1" dirty="0">
              <a:latin typeface="+mn-lt"/>
            </a:endParaRPr>
          </a:p>
          <a:p>
            <a:pPr>
              <a:defRPr/>
            </a:pPr>
            <a:r>
              <a:rPr lang="fr-FR" altLang="en-US" sz="1400" i="1" dirty="0">
                <a:latin typeface="+mn-lt"/>
              </a:rPr>
              <a:t>ELIOT</a:t>
            </a:r>
          </a:p>
          <a:p>
            <a:pPr>
              <a:defRPr/>
            </a:pPr>
            <a:r>
              <a:rPr lang="fr-FR" altLang="en-US" sz="1400" dirty="0" err="1">
                <a:latin typeface="+mn-lt"/>
              </a:rPr>
              <a:t>Orecchia</a:t>
            </a:r>
            <a:r>
              <a:rPr lang="fr-FR" altLang="en-US" sz="1400" dirty="0">
                <a:latin typeface="+mn-lt"/>
              </a:rPr>
              <a:t> R et al. </a:t>
            </a:r>
            <a:r>
              <a:rPr lang="fr-FR" altLang="en-US" sz="1400" i="1" dirty="0">
                <a:latin typeface="+mn-lt"/>
              </a:rPr>
              <a:t>Lancet.</a:t>
            </a:r>
            <a:r>
              <a:rPr lang="fr-FR" altLang="en-US" sz="1400" dirty="0">
                <a:latin typeface="+mn-lt"/>
              </a:rPr>
              <a:t> 2021;22:597-608.</a:t>
            </a:r>
            <a:endParaRPr lang="en-US" altLang="en-US" sz="1400" dirty="0">
              <a:latin typeface="+mn-lt"/>
            </a:endParaRPr>
          </a:p>
        </p:txBody>
      </p:sp>
      <p:sp>
        <p:nvSpPr>
          <p:cNvPr id="3" name="TextBox 3">
            <a:extLst>
              <a:ext uri="{FF2B5EF4-FFF2-40B4-BE49-F238E27FC236}">
                <a16:creationId xmlns:a16="http://schemas.microsoft.com/office/drawing/2014/main" id="{3B67042D-A946-5445-1419-F7BAB50C98AB}"/>
              </a:ext>
            </a:extLst>
          </p:cNvPr>
          <p:cNvSpPr txBox="1">
            <a:spLocks noChangeArrowheads="1"/>
          </p:cNvSpPr>
          <p:nvPr/>
        </p:nvSpPr>
        <p:spPr bwMode="auto">
          <a:xfrm>
            <a:off x="38100" y="5231249"/>
            <a:ext cx="6477000" cy="1169551"/>
          </a:xfrm>
          <a:prstGeom prst="rect">
            <a:avLst/>
          </a:prstGeom>
          <a:noFill/>
          <a:ln>
            <a:noFill/>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defRPr/>
            </a:pPr>
            <a:r>
              <a:rPr lang="en-US" altLang="en-US" sz="1400" i="1" dirty="0">
                <a:latin typeface="+mn-lt"/>
              </a:rPr>
              <a:t>TARGIT</a:t>
            </a:r>
          </a:p>
          <a:p>
            <a:pPr>
              <a:defRPr/>
            </a:pPr>
            <a:r>
              <a:rPr lang="en-US" altLang="en-US" sz="1400" dirty="0">
                <a:latin typeface="+mn-lt"/>
              </a:rPr>
              <a:t>Vaidya JS et al. </a:t>
            </a:r>
            <a:r>
              <a:rPr lang="en-US" altLang="en-US" sz="1400" i="1" dirty="0">
                <a:latin typeface="+mn-lt"/>
              </a:rPr>
              <a:t>Lancet</a:t>
            </a:r>
            <a:r>
              <a:rPr lang="en-US" altLang="en-US" sz="1400" dirty="0">
                <a:latin typeface="+mn-lt"/>
              </a:rPr>
              <a:t>. 2014;383(9917):603-13.</a:t>
            </a:r>
          </a:p>
          <a:p>
            <a:pPr>
              <a:defRPr/>
            </a:pPr>
            <a:r>
              <a:rPr lang="en-US" altLang="en-US" sz="1400" dirty="0">
                <a:latin typeface="+mn-lt"/>
              </a:rPr>
              <a:t>Vaidya JS et al. </a:t>
            </a:r>
            <a:r>
              <a:rPr lang="it-IT" altLang="en-US" sz="1400" i="1" dirty="0">
                <a:latin typeface="+mn-lt"/>
              </a:rPr>
              <a:t>JAMA Oncol</a:t>
            </a:r>
            <a:r>
              <a:rPr lang="it-IT" altLang="en-US" sz="1400" dirty="0">
                <a:latin typeface="+mn-lt"/>
              </a:rPr>
              <a:t>. 2020;6(7):e200249.</a:t>
            </a:r>
          </a:p>
          <a:p>
            <a:pPr>
              <a:defRPr/>
            </a:pPr>
            <a:r>
              <a:rPr lang="it-IT" altLang="en-US" sz="1400" dirty="0">
                <a:latin typeface="+mn-lt"/>
              </a:rPr>
              <a:t>Vaidya JS et al. </a:t>
            </a:r>
            <a:r>
              <a:rPr lang="it-IT" altLang="en-US" sz="1400" i="1" dirty="0">
                <a:latin typeface="+mn-lt"/>
              </a:rPr>
              <a:t>BMJ</a:t>
            </a:r>
            <a:r>
              <a:rPr lang="it-IT" altLang="en-US" sz="1400" dirty="0">
                <a:latin typeface="+mn-lt"/>
              </a:rPr>
              <a:t>. 2020;370:m2836.</a:t>
            </a:r>
            <a:endParaRPr lang="en-US" altLang="en-US" sz="1400" dirty="0">
              <a:latin typeface="+mn-lt"/>
            </a:endParaRPr>
          </a:p>
          <a:p>
            <a:pPr>
              <a:defRPr/>
            </a:pPr>
            <a:endParaRPr lang="en-US" altLang="en-US" sz="1400" i="1" dirty="0">
              <a:latin typeface="+mn-lt"/>
            </a:endParaRPr>
          </a:p>
        </p:txBody>
      </p:sp>
    </p:spTree>
    <p:extLst>
      <p:ext uri="{BB962C8B-B14F-4D97-AF65-F5344CB8AC3E}">
        <p14:creationId xmlns:p14="http://schemas.microsoft.com/office/powerpoint/2010/main" val="4145809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a:extLst>
              <a:ext uri="{FF2B5EF4-FFF2-40B4-BE49-F238E27FC236}">
                <a16:creationId xmlns:a16="http://schemas.microsoft.com/office/drawing/2014/main" id="{01AEE872-D6D9-C4BE-136E-60230F06E859}"/>
              </a:ext>
            </a:extLst>
          </p:cNvPr>
          <p:cNvSpPr>
            <a:spLocks noGrp="1" noChangeArrowheads="1"/>
          </p:cNvSpPr>
          <p:nvPr>
            <p:ph idx="1"/>
          </p:nvPr>
        </p:nvSpPr>
        <p:spPr bwMode="auto">
          <a:xfrm>
            <a:off x="3352800" y="2133600"/>
            <a:ext cx="9144000" cy="4114800"/>
          </a:xfrm>
        </p:spPr>
        <p:txBody>
          <a:bodyPr vert="horz" wrap="square" lIns="91440" tIns="45720" rIns="91440" bIns="45720" numCol="1" anchor="t" anchorCtr="0" compatLnSpc="1">
            <a:prstTxWarp prst="textNoShape">
              <a:avLst/>
            </a:prstTxWarp>
          </a:bodyPr>
          <a:lstStyle/>
          <a:p>
            <a:pPr eaLnBrk="1" hangingPunct="1">
              <a:defRPr/>
            </a:pPr>
            <a:endParaRPr lang="en-US" altLang="en-US" dirty="0">
              <a:solidFill>
                <a:srgbClr val="FFC000"/>
              </a:solidFill>
            </a:endParaRPr>
          </a:p>
          <a:p>
            <a:pPr marL="0" indent="0" eaLnBrk="1" hangingPunct="1">
              <a:buFont typeface="Arial" panose="020B0604020202020204" pitchFamily="34" charset="0"/>
              <a:buNone/>
              <a:defRPr/>
            </a:pPr>
            <a:r>
              <a:rPr lang="en-US" altLang="en-US" dirty="0">
                <a:solidFill>
                  <a:schemeClr val="accent3"/>
                </a:solidFill>
              </a:rPr>
              <a:t>Breast Conserving Surgery only</a:t>
            </a:r>
          </a:p>
          <a:p>
            <a:pPr eaLnBrk="1" hangingPunct="1">
              <a:defRPr/>
            </a:pPr>
            <a:endParaRPr lang="en-US" altLang="en-US" dirty="0"/>
          </a:p>
        </p:txBody>
      </p:sp>
    </p:spTree>
    <p:extLst>
      <p:ext uri="{BB962C8B-B14F-4D97-AF65-F5344CB8AC3E}">
        <p14:creationId xmlns:p14="http://schemas.microsoft.com/office/powerpoint/2010/main" val="30423368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B38097-9F54-AFA8-8BD5-EA72365B6F7F}"/>
              </a:ext>
            </a:extLst>
          </p:cNvPr>
          <p:cNvSpPr>
            <a:spLocks noGrp="1"/>
          </p:cNvSpPr>
          <p:nvPr>
            <p:ph idx="1"/>
          </p:nvPr>
        </p:nvSpPr>
        <p:spPr>
          <a:xfrm>
            <a:off x="1143000" y="1242666"/>
            <a:ext cx="10972800" cy="4525963"/>
          </a:xfrm>
        </p:spPr>
        <p:txBody>
          <a:bodyPr/>
          <a:lstStyle/>
          <a:p>
            <a:r>
              <a:rPr lang="en-US" sz="2400" dirty="0"/>
              <a:t>Modest disease control benefit in select patient groups</a:t>
            </a:r>
          </a:p>
          <a:p>
            <a:r>
              <a:rPr lang="en-US" sz="2400" dirty="0"/>
              <a:t>Patient decision depends on how onerous and toxic radiotherapy may be</a:t>
            </a:r>
          </a:p>
          <a:p>
            <a:r>
              <a:rPr lang="en-US" sz="2400" dirty="0"/>
              <a:t>Recent advances have minimized the toxicity and reduced the burden of radiation therapy </a:t>
            </a:r>
          </a:p>
          <a:p>
            <a:r>
              <a:rPr lang="en-US" sz="2400" dirty="0"/>
              <a:t>Are genomic biomarkers able to identify?</a:t>
            </a:r>
          </a:p>
          <a:p>
            <a:r>
              <a:rPr lang="en-US" sz="2400" dirty="0"/>
              <a:t>To forego radiotherapy forces reliance on endocrine therapy</a:t>
            </a:r>
          </a:p>
          <a:p>
            <a:r>
              <a:rPr lang="en-US" sz="2400" dirty="0"/>
              <a:t>If question is risk reduction – where does QOL fit in?</a:t>
            </a:r>
          </a:p>
          <a:p>
            <a:r>
              <a:rPr lang="en-US" sz="2400" i="1" dirty="0"/>
              <a:t>Should it be short course XRT vs 5 years endocrine for older patients?</a:t>
            </a:r>
          </a:p>
          <a:p>
            <a:pPr marL="0" indent="0">
              <a:buNone/>
            </a:pPr>
            <a:r>
              <a:rPr lang="en-US" sz="2400" i="1" dirty="0"/>
              <a:t>         </a:t>
            </a:r>
            <a:r>
              <a:rPr lang="en-US" sz="2400" i="1" dirty="0">
                <a:solidFill>
                  <a:schemeClr val="accent3"/>
                </a:solidFill>
              </a:rPr>
              <a:t>***</a:t>
            </a:r>
          </a:p>
        </p:txBody>
      </p:sp>
      <p:sp>
        <p:nvSpPr>
          <p:cNvPr id="2" name="Title 1">
            <a:extLst>
              <a:ext uri="{FF2B5EF4-FFF2-40B4-BE49-F238E27FC236}">
                <a16:creationId xmlns:a16="http://schemas.microsoft.com/office/drawing/2014/main" id="{8D2A908B-AECD-A256-8512-E0CFE53DFB32}"/>
              </a:ext>
            </a:extLst>
          </p:cNvPr>
          <p:cNvSpPr>
            <a:spLocks noGrp="1"/>
          </p:cNvSpPr>
          <p:nvPr>
            <p:ph type="title"/>
          </p:nvPr>
        </p:nvSpPr>
        <p:spPr>
          <a:xfrm>
            <a:off x="762000" y="609600"/>
            <a:ext cx="10972800" cy="1143000"/>
          </a:xfrm>
        </p:spPr>
        <p:txBody>
          <a:bodyPr/>
          <a:lstStyle/>
          <a:p>
            <a:r>
              <a:rPr lang="en-US" sz="3200" dirty="0"/>
              <a:t>Lumpectomy Only Thoughts</a:t>
            </a:r>
          </a:p>
        </p:txBody>
      </p:sp>
      <p:sp>
        <p:nvSpPr>
          <p:cNvPr id="4" name="TextBox 3">
            <a:extLst>
              <a:ext uri="{FF2B5EF4-FFF2-40B4-BE49-F238E27FC236}">
                <a16:creationId xmlns:a16="http://schemas.microsoft.com/office/drawing/2014/main" id="{8F54D590-C230-4B53-2A6A-D5F81A1E3E10}"/>
              </a:ext>
            </a:extLst>
          </p:cNvPr>
          <p:cNvSpPr txBox="1"/>
          <p:nvPr/>
        </p:nvSpPr>
        <p:spPr>
          <a:xfrm>
            <a:off x="2286000" y="5334000"/>
            <a:ext cx="9829800" cy="1231106"/>
          </a:xfrm>
          <a:prstGeom prst="rect">
            <a:avLst/>
          </a:prstGeom>
          <a:noFill/>
        </p:spPr>
        <p:txBody>
          <a:bodyPr wrap="square" rtlCol="0">
            <a:spAutoFit/>
          </a:bodyPr>
          <a:lstStyle/>
          <a:p>
            <a:r>
              <a:rPr lang="en-US" sz="1600" dirty="0" err="1"/>
              <a:t>Meattini</a:t>
            </a:r>
            <a:r>
              <a:rPr lang="en-US" sz="1600" dirty="0"/>
              <a:t> et al. </a:t>
            </a:r>
            <a:r>
              <a:rPr lang="en-US" sz="1600" i="1" dirty="0"/>
              <a:t>Lancet Oncol. </a:t>
            </a:r>
            <a:r>
              <a:rPr lang="en-US" sz="1600" dirty="0"/>
              <a:t>2025;26 (1):37-50</a:t>
            </a:r>
          </a:p>
          <a:p>
            <a:r>
              <a:rPr lang="en-US" sz="1200" dirty="0"/>
              <a:t>EUROPA trial—age &gt;70 T1N0 luminal A tumors randomized to PBI alone or endocrine therapy alone</a:t>
            </a:r>
          </a:p>
          <a:p>
            <a:pPr marL="742950" lvl="1" indent="-285750">
              <a:buClr>
                <a:srgbClr val="FF0000"/>
              </a:buClr>
              <a:buFont typeface="Arial" panose="020B0604020202020204" pitchFamily="34" charset="0"/>
              <a:buChar char="•"/>
            </a:pPr>
            <a:r>
              <a:rPr lang="en-US" sz="1200" dirty="0"/>
              <a:t>Patient-reported </a:t>
            </a:r>
            <a:r>
              <a:rPr lang="en-US" sz="1200" dirty="0" err="1"/>
              <a:t>HRQoL</a:t>
            </a:r>
            <a:r>
              <a:rPr lang="en-US" sz="1200" dirty="0"/>
              <a:t> &amp; local control</a:t>
            </a:r>
          </a:p>
          <a:p>
            <a:pPr marL="742950" lvl="1" indent="-285750">
              <a:buClr>
                <a:srgbClr val="FF0000"/>
              </a:buClr>
              <a:buFont typeface="Arial" panose="020B0604020202020204" pitchFamily="34" charset="0"/>
              <a:buChar char="•"/>
            </a:pPr>
            <a:r>
              <a:rPr lang="en-US" sz="1200" dirty="0"/>
              <a:t>DM, BCSS, OS</a:t>
            </a:r>
          </a:p>
          <a:p>
            <a:pPr marL="742950" lvl="1" indent="-285750">
              <a:buClr>
                <a:srgbClr val="FF0000"/>
              </a:buClr>
              <a:buFont typeface="Arial" panose="020B0604020202020204" pitchFamily="34" charset="0"/>
              <a:buChar char="•"/>
            </a:pPr>
            <a:endParaRPr lang="en-US" sz="500" dirty="0"/>
          </a:p>
          <a:p>
            <a:pPr marL="742950" lvl="1" indent="-285750">
              <a:buClr>
                <a:srgbClr val="FF0000"/>
              </a:buClr>
              <a:buFont typeface="Arial" panose="020B0604020202020204" pitchFamily="34" charset="0"/>
              <a:buChar char="•"/>
            </a:pPr>
            <a:r>
              <a:rPr lang="en-US" sz="1400" dirty="0"/>
              <a:t>At 24 </a:t>
            </a:r>
            <a:r>
              <a:rPr lang="en-US" sz="1400" dirty="0" err="1"/>
              <a:t>mo</a:t>
            </a:r>
            <a:r>
              <a:rPr lang="en-US" sz="1400" dirty="0"/>
              <a:t> interval – ET associated with greater reduction in HRQOL as compared with radiotherapy</a:t>
            </a:r>
          </a:p>
        </p:txBody>
      </p:sp>
    </p:spTree>
    <p:extLst>
      <p:ext uri="{BB962C8B-B14F-4D97-AF65-F5344CB8AC3E}">
        <p14:creationId xmlns:p14="http://schemas.microsoft.com/office/powerpoint/2010/main" val="33912316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1988420D-1B54-4806-0C64-1F83B5B5FB19}"/>
              </a:ext>
            </a:extLst>
          </p:cNvPr>
          <p:cNvSpPr>
            <a:spLocks noGrp="1"/>
          </p:cNvSpPr>
          <p:nvPr>
            <p:ph type="title"/>
          </p:nvPr>
        </p:nvSpPr>
        <p:spPr bwMode="auto">
          <a:xfrm>
            <a:off x="381000" y="609600"/>
            <a:ext cx="10972800" cy="839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Conclusions</a:t>
            </a:r>
          </a:p>
        </p:txBody>
      </p:sp>
      <p:sp>
        <p:nvSpPr>
          <p:cNvPr id="34819" name="Content Placeholder 2">
            <a:extLst>
              <a:ext uri="{FF2B5EF4-FFF2-40B4-BE49-F238E27FC236}">
                <a16:creationId xmlns:a16="http://schemas.microsoft.com/office/drawing/2014/main" id="{3AEE96FE-B26A-6666-2C4C-CBC448933F38}"/>
              </a:ext>
            </a:extLst>
          </p:cNvPr>
          <p:cNvSpPr>
            <a:spLocks noGrp="1"/>
          </p:cNvSpPr>
          <p:nvPr>
            <p:ph idx="1"/>
          </p:nvPr>
        </p:nvSpPr>
        <p:spPr bwMode="auto">
          <a:xfrm>
            <a:off x="228600" y="1634960"/>
            <a:ext cx="11963400" cy="5246688"/>
          </a:xfrm>
        </p:spPr>
        <p:txBody>
          <a:bodyPr vert="horz" wrap="square" lIns="91440" tIns="45720" rIns="91440" bIns="45720" numCol="1" anchor="t" anchorCtr="0" compatLnSpc="1">
            <a:prstTxWarp prst="textNoShape">
              <a:avLst/>
            </a:prstTxWarp>
          </a:bodyPr>
          <a:lstStyle/>
          <a:p>
            <a:pPr>
              <a:defRPr/>
            </a:pPr>
            <a:r>
              <a:rPr lang="en-US" altLang="en-US" sz="2400" dirty="0"/>
              <a:t>We are in an appropriate phase of de-escalation of post-lumpectomy radiation </a:t>
            </a:r>
            <a:r>
              <a:rPr lang="en-US" altLang="en-US" sz="2000" dirty="0"/>
              <a:t>(impact of improved mammography, surgery, pathology)</a:t>
            </a:r>
          </a:p>
          <a:p>
            <a:pPr lvl="1">
              <a:defRPr/>
            </a:pPr>
            <a:endParaRPr lang="en-US" altLang="en-US" sz="100" dirty="0"/>
          </a:p>
          <a:p>
            <a:pPr lvl="1">
              <a:defRPr/>
            </a:pPr>
            <a:endParaRPr lang="en-US" altLang="en-US" sz="100" dirty="0"/>
          </a:p>
          <a:p>
            <a:pPr>
              <a:defRPr/>
            </a:pPr>
            <a:r>
              <a:rPr lang="en-US" altLang="en-US" sz="2400" dirty="0"/>
              <a:t>WBI delivered with 30-35 fractions after lumpectomy should be a rare occurrence</a:t>
            </a:r>
            <a:endParaRPr lang="en-US" altLang="en-US" sz="1050" dirty="0"/>
          </a:p>
          <a:p>
            <a:pPr>
              <a:defRPr/>
            </a:pPr>
            <a:r>
              <a:rPr lang="en-US" altLang="en-US" sz="2400" i="1" dirty="0">
                <a:solidFill>
                  <a:schemeClr val="accent3"/>
                </a:solidFill>
              </a:rPr>
              <a:t>Breast Only</a:t>
            </a:r>
          </a:p>
          <a:p>
            <a:pPr lvl="1">
              <a:defRPr/>
            </a:pPr>
            <a:r>
              <a:rPr lang="en-US" altLang="en-US" sz="2000" dirty="0"/>
              <a:t>Moderate hypofractionation as a foundation</a:t>
            </a:r>
          </a:p>
          <a:p>
            <a:pPr lvl="1">
              <a:defRPr/>
            </a:pPr>
            <a:r>
              <a:rPr lang="en-US" altLang="en-US" sz="2000" dirty="0"/>
              <a:t>Should (should have?) move towards increased partial breast use – </a:t>
            </a:r>
            <a:r>
              <a:rPr lang="en-US" altLang="en-US" sz="2000" dirty="0" err="1"/>
              <a:t>hypofractionated</a:t>
            </a:r>
            <a:endParaRPr lang="en-US" altLang="en-US" sz="2000" dirty="0"/>
          </a:p>
          <a:p>
            <a:pPr lvl="1">
              <a:defRPr/>
            </a:pPr>
            <a:r>
              <a:rPr lang="en-US" altLang="en-US" sz="2000" dirty="0"/>
              <a:t>Increasingly - appropriately selected early-stage pts should have access to an ultra-short options</a:t>
            </a:r>
            <a:endParaRPr lang="en-US" altLang="en-US" sz="1000" dirty="0"/>
          </a:p>
          <a:p>
            <a:pPr>
              <a:defRPr/>
            </a:pPr>
            <a:r>
              <a:rPr lang="en-US" altLang="en-US" sz="2400" i="1" dirty="0">
                <a:solidFill>
                  <a:schemeClr val="accent3"/>
                </a:solidFill>
              </a:rPr>
              <a:t>Local Regional treatment</a:t>
            </a:r>
          </a:p>
          <a:p>
            <a:pPr lvl="1">
              <a:defRPr/>
            </a:pPr>
            <a:r>
              <a:rPr lang="en-US" altLang="en-US" sz="2000" dirty="0"/>
              <a:t>Logic and increasing data suggest Moderate hypofractionation should be safe</a:t>
            </a:r>
          </a:p>
          <a:p>
            <a:pPr lvl="2">
              <a:defRPr/>
            </a:pPr>
            <a:r>
              <a:rPr lang="en-US" altLang="en-US" sz="1600" dirty="0"/>
              <a:t>Caution: Phase III data limited, studies did not include advanced (T4) disease, brachial plexus impact &lt;10yrs f/u </a:t>
            </a:r>
          </a:p>
          <a:p>
            <a:pPr lvl="1">
              <a:defRPr/>
            </a:pPr>
            <a:r>
              <a:rPr lang="en-US" altLang="en-US" sz="2000" dirty="0"/>
              <a:t>Should be moving towards increased use</a:t>
            </a:r>
          </a:p>
          <a:p>
            <a:pPr lvl="1">
              <a:defRPr/>
            </a:pPr>
            <a:r>
              <a:rPr lang="en-US" altLang="en-US" sz="2000" dirty="0"/>
              <a:t>Extreme locoregional fractionation new</a:t>
            </a:r>
          </a:p>
          <a:p>
            <a:pPr lvl="1">
              <a:defRPr/>
            </a:pPr>
            <a:endParaRPr lang="en-US" altLang="en-US" sz="2400" dirty="0"/>
          </a:p>
          <a:p>
            <a:pPr>
              <a:defRPr/>
            </a:pPr>
            <a:endParaRPr lang="en-US" altLang="en-US" sz="12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1">
            <a:extLst>
              <a:ext uri="{FF2B5EF4-FFF2-40B4-BE49-F238E27FC236}">
                <a16:creationId xmlns:a16="http://schemas.microsoft.com/office/drawing/2014/main" id="{515365EE-F3AA-AC2A-278A-D4E0D5BFC825}"/>
              </a:ext>
            </a:extLst>
          </p:cNvPr>
          <p:cNvSpPr>
            <a:spLocks noGrp="1"/>
          </p:cNvSpPr>
          <p:nvPr>
            <p:ph idx="1"/>
          </p:nvPr>
        </p:nvSpPr>
        <p:spPr bwMode="auto">
          <a:xfrm>
            <a:off x="2019300" y="2590800"/>
            <a:ext cx="8153400" cy="2681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2800" dirty="0">
                <a:solidFill>
                  <a:srgbClr val="FFC000"/>
                </a:solidFill>
              </a:rPr>
              <a:t>Repeat lumpectomy &amp; Partial Breast Re-Irradiation (</a:t>
            </a:r>
            <a:r>
              <a:rPr lang="en-US" altLang="en-US" sz="2800" dirty="0" err="1">
                <a:solidFill>
                  <a:srgbClr val="FFC000"/>
                </a:solidFill>
              </a:rPr>
              <a:t>PBrI</a:t>
            </a:r>
            <a:r>
              <a:rPr lang="en-US" altLang="en-US" sz="2800" dirty="0">
                <a:solidFill>
                  <a:srgbClr val="FFC000"/>
                </a:solidFill>
              </a:rPr>
              <a:t>) for in-breast recurrence after WBI</a:t>
            </a:r>
          </a:p>
        </p:txBody>
      </p:sp>
    </p:spTree>
    <p:extLst>
      <p:ext uri="{BB962C8B-B14F-4D97-AF65-F5344CB8AC3E}">
        <p14:creationId xmlns:p14="http://schemas.microsoft.com/office/powerpoint/2010/main" val="1130856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a:extLst>
              <a:ext uri="{FF2B5EF4-FFF2-40B4-BE49-F238E27FC236}">
                <a16:creationId xmlns:a16="http://schemas.microsoft.com/office/drawing/2014/main" id="{E51FF452-192D-C299-5AFE-24E46A4D58F5}"/>
              </a:ext>
            </a:extLst>
          </p:cNvPr>
          <p:cNvSpPr>
            <a:spLocks noGrp="1" noChangeArrowheads="1"/>
          </p:cNvSpPr>
          <p:nvPr>
            <p:ph idx="1"/>
          </p:nvPr>
        </p:nvSpPr>
        <p:spPr bwMode="auto">
          <a:xfrm>
            <a:off x="1219200" y="1600200"/>
            <a:ext cx="975360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pPr>
            <a:r>
              <a:rPr lang="en-US" altLang="en-US" sz="2400" dirty="0"/>
              <a:t>In the early 90’s</a:t>
            </a:r>
          </a:p>
          <a:p>
            <a:pPr lvl="1">
              <a:spcBef>
                <a:spcPts val="1200"/>
              </a:spcBef>
            </a:pPr>
            <a:r>
              <a:rPr lang="en-US" altLang="en-US" sz="2400" dirty="0"/>
              <a:t>Began challenging the target needed to treat</a:t>
            </a:r>
          </a:p>
          <a:p>
            <a:pPr lvl="2">
              <a:spcBef>
                <a:spcPts val="0"/>
              </a:spcBef>
            </a:pPr>
            <a:r>
              <a:rPr lang="en-US" altLang="en-US" sz="2000" dirty="0"/>
              <a:t>Whole breast vs Partial breast</a:t>
            </a:r>
          </a:p>
          <a:p>
            <a:pPr lvl="1">
              <a:spcBef>
                <a:spcPts val="1200"/>
              </a:spcBef>
            </a:pPr>
            <a:r>
              <a:rPr lang="en-US" altLang="en-US" sz="2400" dirty="0"/>
              <a:t>Unlocked the door to explore dose acceleration</a:t>
            </a:r>
          </a:p>
          <a:p>
            <a:pPr lvl="1">
              <a:spcBef>
                <a:spcPts val="1200"/>
              </a:spcBef>
            </a:pPr>
            <a:r>
              <a:rPr lang="en-US" altLang="en-US" sz="2400" dirty="0"/>
              <a:t>Accelerated Partial Breast Brachytherapy</a:t>
            </a:r>
          </a:p>
          <a:p>
            <a:pPr lvl="2">
              <a:spcBef>
                <a:spcPts val="0"/>
              </a:spcBef>
            </a:pPr>
            <a:r>
              <a:rPr lang="en-US" altLang="en-US" sz="2000" dirty="0"/>
              <a:t>Technology innovation</a:t>
            </a:r>
          </a:p>
          <a:p>
            <a:pPr lvl="1">
              <a:spcBef>
                <a:spcPts val="1200"/>
              </a:spcBef>
            </a:pPr>
            <a:r>
              <a:rPr lang="en-US" altLang="en-US" sz="2400" dirty="0"/>
              <a:t>Accelerated Partial breast with external beam</a:t>
            </a:r>
          </a:p>
          <a:p>
            <a:pPr lvl="2">
              <a:spcBef>
                <a:spcPts val="0"/>
              </a:spcBef>
            </a:pPr>
            <a:r>
              <a:rPr lang="en-US" altLang="en-US" sz="2000" dirty="0"/>
              <a:t>Technology application</a:t>
            </a:r>
          </a:p>
          <a:p>
            <a:pPr lvl="1">
              <a:spcBef>
                <a:spcPts val="1200"/>
              </a:spcBef>
            </a:pPr>
            <a:r>
              <a:rPr lang="en-US" altLang="en-US" sz="2400" dirty="0"/>
              <a:t>Learned more about normal tissue tolerance, radiobiologic effect</a:t>
            </a:r>
          </a:p>
          <a:p>
            <a:pPr lvl="2">
              <a:spcBef>
                <a:spcPts val="0"/>
              </a:spcBef>
            </a:pPr>
            <a:r>
              <a:rPr lang="en-US" altLang="en-US" sz="2000" dirty="0"/>
              <a:t>Accelerated whole breast with external beam</a:t>
            </a:r>
          </a:p>
        </p:txBody>
      </p:sp>
      <p:sp>
        <p:nvSpPr>
          <p:cNvPr id="2" name="Title 1">
            <a:extLst>
              <a:ext uri="{FF2B5EF4-FFF2-40B4-BE49-F238E27FC236}">
                <a16:creationId xmlns:a16="http://schemas.microsoft.com/office/drawing/2014/main" id="{4EDCF7F3-A4CF-55E1-B276-0FF2884AEA65}"/>
              </a:ext>
            </a:extLst>
          </p:cNvPr>
          <p:cNvSpPr txBox="1">
            <a:spLocks noChangeArrowheads="1"/>
          </p:cNvSpPr>
          <p:nvPr/>
        </p:nvSpPr>
        <p:spPr bwMode="auto">
          <a:xfrm>
            <a:off x="457200" y="685800"/>
            <a:ext cx="109728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rgbClr val="FFBA00"/>
                </a:solidFill>
                <a:latin typeface="Roboto" panose="02000000000000000000" pitchFamily="2" charset="0"/>
                <a:ea typeface="Roboto" panose="02000000000000000000" pitchFamily="2" charset="0"/>
                <a:cs typeface="Roboto" panose="02000000000000000000" pitchFamily="2" charset="0"/>
              </a:defRPr>
            </a:lvl1pPr>
            <a:lvl2pPr algn="ctr" defTabSz="457200" rtl="0" eaLnBrk="0" fontAlgn="base" hangingPunct="0">
              <a:spcBef>
                <a:spcPct val="0"/>
              </a:spcBef>
              <a:spcAft>
                <a:spcPct val="0"/>
              </a:spcAft>
              <a:defRPr sz="4400">
                <a:solidFill>
                  <a:srgbClr val="FFBA00"/>
                </a:solidFill>
                <a:latin typeface="Calibri" pitchFamily="34" charset="0"/>
              </a:defRPr>
            </a:lvl2pPr>
            <a:lvl3pPr algn="ctr" defTabSz="457200" rtl="0" eaLnBrk="0" fontAlgn="base" hangingPunct="0">
              <a:spcBef>
                <a:spcPct val="0"/>
              </a:spcBef>
              <a:spcAft>
                <a:spcPct val="0"/>
              </a:spcAft>
              <a:defRPr sz="4400">
                <a:solidFill>
                  <a:srgbClr val="FFBA00"/>
                </a:solidFill>
                <a:latin typeface="Calibri" pitchFamily="34" charset="0"/>
              </a:defRPr>
            </a:lvl3pPr>
            <a:lvl4pPr algn="ctr" defTabSz="457200" rtl="0" eaLnBrk="0" fontAlgn="base" hangingPunct="0">
              <a:spcBef>
                <a:spcPct val="0"/>
              </a:spcBef>
              <a:spcAft>
                <a:spcPct val="0"/>
              </a:spcAft>
              <a:defRPr sz="4400">
                <a:solidFill>
                  <a:srgbClr val="FFBA00"/>
                </a:solidFill>
                <a:latin typeface="Calibri" pitchFamily="34" charset="0"/>
              </a:defRPr>
            </a:lvl4pPr>
            <a:lvl5pPr algn="ctr" defTabSz="457200" rtl="0" eaLnBrk="0" fontAlgn="base" hangingPunct="0">
              <a:spcBef>
                <a:spcPct val="0"/>
              </a:spcBef>
              <a:spcAft>
                <a:spcPct val="0"/>
              </a:spcAft>
              <a:defRPr sz="4400">
                <a:solidFill>
                  <a:srgbClr val="FFBA00"/>
                </a:solidFill>
                <a:latin typeface="Calibri" pitchFamily="34" charset="0"/>
              </a:defRPr>
            </a:lvl5pPr>
            <a:lvl6pPr marL="457200" algn="ctr" defTabSz="457200" rtl="0" fontAlgn="base">
              <a:spcBef>
                <a:spcPct val="0"/>
              </a:spcBef>
              <a:spcAft>
                <a:spcPct val="0"/>
              </a:spcAft>
              <a:defRPr sz="4400">
                <a:solidFill>
                  <a:srgbClr val="FFBA00"/>
                </a:solidFill>
                <a:latin typeface="Calibri" pitchFamily="34" charset="0"/>
              </a:defRPr>
            </a:lvl6pPr>
            <a:lvl7pPr marL="914400" algn="ctr" defTabSz="457200" rtl="0" fontAlgn="base">
              <a:spcBef>
                <a:spcPct val="0"/>
              </a:spcBef>
              <a:spcAft>
                <a:spcPct val="0"/>
              </a:spcAft>
              <a:defRPr sz="4400">
                <a:solidFill>
                  <a:srgbClr val="FFBA00"/>
                </a:solidFill>
                <a:latin typeface="Calibri" pitchFamily="34" charset="0"/>
              </a:defRPr>
            </a:lvl7pPr>
            <a:lvl8pPr marL="1371600" algn="ctr" defTabSz="457200" rtl="0" fontAlgn="base">
              <a:spcBef>
                <a:spcPct val="0"/>
              </a:spcBef>
              <a:spcAft>
                <a:spcPct val="0"/>
              </a:spcAft>
              <a:defRPr sz="4400">
                <a:solidFill>
                  <a:srgbClr val="FFBA00"/>
                </a:solidFill>
                <a:latin typeface="Calibri" pitchFamily="34" charset="0"/>
              </a:defRPr>
            </a:lvl8pPr>
            <a:lvl9pPr marL="1828800" algn="ctr" defTabSz="457200" rtl="0" fontAlgn="base">
              <a:spcBef>
                <a:spcPct val="0"/>
              </a:spcBef>
              <a:spcAft>
                <a:spcPct val="0"/>
              </a:spcAft>
              <a:defRPr sz="4400">
                <a:solidFill>
                  <a:srgbClr val="FFBA00"/>
                </a:solidFill>
                <a:latin typeface="Calibri" pitchFamily="34" charset="0"/>
              </a:defRPr>
            </a:lvl9pPr>
          </a:lstStyle>
          <a:p>
            <a:r>
              <a:rPr lang="en-US" altLang="en-US" sz="4000" dirty="0"/>
              <a:t>Where We Have Been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0B6F5DD7-B466-F2CC-CE27-C04E06A810CF}"/>
              </a:ext>
            </a:extLst>
          </p:cNvPr>
          <p:cNvSpPr>
            <a:spLocks noGrp="1"/>
          </p:cNvSpPr>
          <p:nvPr>
            <p:ph type="title"/>
          </p:nvPr>
        </p:nvSpPr>
        <p:spPr bwMode="auto">
          <a:xfrm>
            <a:off x="1524000" y="838200"/>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t>Repeat BCS and re-irradiation PBI</a:t>
            </a:r>
          </a:p>
        </p:txBody>
      </p:sp>
      <p:sp>
        <p:nvSpPr>
          <p:cNvPr id="72707" name="Content Placeholder 2">
            <a:extLst>
              <a:ext uri="{FF2B5EF4-FFF2-40B4-BE49-F238E27FC236}">
                <a16:creationId xmlns:a16="http://schemas.microsoft.com/office/drawing/2014/main" id="{6CCA4923-CA6A-3283-F76F-A98DF412B366}"/>
              </a:ext>
            </a:extLst>
          </p:cNvPr>
          <p:cNvSpPr txBox="1">
            <a:spLocks/>
          </p:cNvSpPr>
          <p:nvPr/>
        </p:nvSpPr>
        <p:spPr bwMode="auto">
          <a:xfrm>
            <a:off x="2590800" y="2209800"/>
            <a:ext cx="8610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sz="2400">
                <a:solidFill>
                  <a:schemeClr val="tx1"/>
                </a:solidFill>
                <a:latin typeface="Arial" panose="020B0604020202020204" pitchFamily="34" charset="0"/>
              </a:defRPr>
            </a:lvl1pPr>
            <a:lvl2pPr marL="742950" indent="-285750" defTabSz="457200">
              <a:defRPr sz="2400">
                <a:solidFill>
                  <a:schemeClr val="tx1"/>
                </a:solidFill>
                <a:latin typeface="Arial" panose="020B0604020202020204" pitchFamily="34" charset="0"/>
              </a:defRPr>
            </a:lvl2pPr>
            <a:lvl3pPr marL="1143000" indent="-228600" defTabSz="457200">
              <a:defRPr sz="2400">
                <a:solidFill>
                  <a:schemeClr val="tx1"/>
                </a:solidFill>
                <a:latin typeface="Arial" panose="020B0604020202020204" pitchFamily="34" charset="0"/>
              </a:defRPr>
            </a:lvl3pPr>
            <a:lvl4pPr marL="1600200" indent="-228600" defTabSz="457200">
              <a:defRPr sz="2400">
                <a:solidFill>
                  <a:schemeClr val="tx1"/>
                </a:solidFill>
                <a:latin typeface="Arial" panose="020B0604020202020204" pitchFamily="34" charset="0"/>
              </a:defRPr>
            </a:lvl4pPr>
            <a:lvl5pPr marL="2057400" indent="-228600" defTabSz="457200">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defRPr>
            </a:lvl9pPr>
          </a:lstStyle>
          <a:p>
            <a:pPr>
              <a:spcBef>
                <a:spcPct val="20000"/>
              </a:spcBef>
              <a:buClr>
                <a:srgbClr val="FF0000"/>
              </a:buClr>
              <a:buFont typeface="Arial" panose="020B0604020202020204" pitchFamily="34" charset="0"/>
              <a:buChar char="•"/>
            </a:pPr>
            <a:r>
              <a:rPr lang="en-US" altLang="en-US" sz="2800" dirty="0">
                <a:latin typeface="Calibri" panose="020F0502020204030204" pitchFamily="34" charset="0"/>
              </a:rPr>
              <a:t>Following BCT ( surgery + WBI) </a:t>
            </a:r>
          </a:p>
          <a:p>
            <a:pPr lvl="1">
              <a:spcBef>
                <a:spcPct val="20000"/>
              </a:spcBef>
              <a:buClr>
                <a:srgbClr val="FF0000"/>
              </a:buClr>
              <a:buFont typeface="Arial" panose="020B0604020202020204" pitchFamily="34" charset="0"/>
              <a:buChar char="–"/>
            </a:pPr>
            <a:r>
              <a:rPr lang="en-US" altLang="en-US" dirty="0">
                <a:latin typeface="Calibri" panose="020F0502020204030204" pitchFamily="34" charset="0"/>
              </a:rPr>
              <a:t>~10% (5-15%) will experience in-breast failure</a:t>
            </a:r>
          </a:p>
          <a:p>
            <a:pPr>
              <a:spcBef>
                <a:spcPct val="20000"/>
              </a:spcBef>
              <a:buClr>
                <a:srgbClr val="FF0000"/>
              </a:buClr>
              <a:buFont typeface="Arial" panose="020B0604020202020204" pitchFamily="34" charset="0"/>
              <a:buChar char="•"/>
            </a:pPr>
            <a:endParaRPr lang="en-US" altLang="en-US" sz="900" dirty="0">
              <a:latin typeface="Calibri" panose="020F0502020204030204" pitchFamily="34" charset="0"/>
            </a:endParaRPr>
          </a:p>
          <a:p>
            <a:pPr>
              <a:spcBef>
                <a:spcPct val="20000"/>
              </a:spcBef>
              <a:buClr>
                <a:srgbClr val="FF0000"/>
              </a:buClr>
              <a:buFont typeface="Arial" panose="020B0604020202020204" pitchFamily="34" charset="0"/>
              <a:buChar char="•"/>
            </a:pPr>
            <a:r>
              <a:rPr lang="en-US" altLang="en-US" sz="2800" dirty="0">
                <a:latin typeface="Calibri" panose="020F0502020204030204" pitchFamily="34" charset="0"/>
              </a:rPr>
              <a:t>Present standard of care of in-breast failure</a:t>
            </a:r>
          </a:p>
          <a:p>
            <a:pPr lvl="1">
              <a:spcBef>
                <a:spcPct val="20000"/>
              </a:spcBef>
              <a:buClr>
                <a:srgbClr val="FF0000"/>
              </a:buClr>
              <a:buFont typeface="Arial" panose="020B0604020202020204" pitchFamily="34" charset="0"/>
              <a:buChar char="–"/>
            </a:pPr>
            <a:r>
              <a:rPr lang="en-US" altLang="en-US" dirty="0">
                <a:latin typeface="Calibri" panose="020F0502020204030204" pitchFamily="34" charset="0"/>
              </a:rPr>
              <a:t>Mastectomy</a:t>
            </a:r>
          </a:p>
          <a:p>
            <a:pPr lvl="2">
              <a:spcBef>
                <a:spcPct val="20000"/>
              </a:spcBef>
              <a:buClr>
                <a:srgbClr val="FF0000"/>
              </a:buClr>
              <a:buFont typeface="Arial" panose="020B0604020202020204" pitchFamily="34" charset="0"/>
              <a:buChar char="•"/>
            </a:pPr>
            <a:r>
              <a:rPr lang="en-US" altLang="en-US" sz="2000" dirty="0">
                <a:latin typeface="Calibri" panose="020F0502020204030204" pitchFamily="34" charset="0"/>
              </a:rPr>
              <a:t>Literature – 2-31% chest wall failure – is it necessary?</a:t>
            </a:r>
          </a:p>
          <a:p>
            <a:pPr lvl="1">
              <a:spcBef>
                <a:spcPct val="20000"/>
              </a:spcBef>
              <a:buClr>
                <a:srgbClr val="FF0000"/>
              </a:buClr>
              <a:buFont typeface="Arial" panose="020B0604020202020204" pitchFamily="34" charset="0"/>
              <a:buChar char="–"/>
            </a:pPr>
            <a:r>
              <a:rPr lang="en-US" altLang="en-US" dirty="0">
                <a:latin typeface="Calibri" panose="020F0502020204030204" pitchFamily="34" charset="0"/>
              </a:rPr>
              <a:t>Lumpectomy only</a:t>
            </a:r>
          </a:p>
          <a:p>
            <a:pPr lvl="2">
              <a:spcBef>
                <a:spcPct val="20000"/>
              </a:spcBef>
              <a:buClr>
                <a:srgbClr val="FF0000"/>
              </a:buClr>
              <a:buFont typeface="Arial" panose="020B0604020202020204" pitchFamily="34" charset="0"/>
              <a:buChar char="•"/>
            </a:pPr>
            <a:r>
              <a:rPr lang="en-US" altLang="en-US" sz="2000" dirty="0">
                <a:latin typeface="Calibri" panose="020F0502020204030204" pitchFamily="34" charset="0"/>
              </a:rPr>
              <a:t>Literature – 19-62% 3rd in-breast event – is it enough?</a:t>
            </a:r>
          </a:p>
        </p:txBody>
      </p:sp>
    </p:spTree>
    <p:extLst>
      <p:ext uri="{BB962C8B-B14F-4D97-AF65-F5344CB8AC3E}">
        <p14:creationId xmlns:p14="http://schemas.microsoft.com/office/powerpoint/2010/main" val="3714738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70410CFC-A6CE-09FF-983D-D11200B0C02C}"/>
              </a:ext>
            </a:extLst>
          </p:cNvPr>
          <p:cNvSpPr>
            <a:spLocks noGrp="1"/>
          </p:cNvSpPr>
          <p:nvPr>
            <p:ph type="title"/>
          </p:nvPr>
        </p:nvSpPr>
        <p:spPr bwMode="auto">
          <a:xfrm>
            <a:off x="1371600" y="685800"/>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t>Repeat BCS and re-irradiation PBI</a:t>
            </a:r>
          </a:p>
        </p:txBody>
      </p:sp>
      <p:sp>
        <p:nvSpPr>
          <p:cNvPr id="73731" name="Content Placeholder 2">
            <a:extLst>
              <a:ext uri="{FF2B5EF4-FFF2-40B4-BE49-F238E27FC236}">
                <a16:creationId xmlns:a16="http://schemas.microsoft.com/office/drawing/2014/main" id="{7E716174-56F1-2963-37EA-0E9C2DBED731}"/>
              </a:ext>
            </a:extLst>
          </p:cNvPr>
          <p:cNvSpPr>
            <a:spLocks noGrp="1"/>
          </p:cNvSpPr>
          <p:nvPr>
            <p:ph idx="1"/>
          </p:nvPr>
        </p:nvSpPr>
        <p:spPr bwMode="auto">
          <a:xfrm>
            <a:off x="2667000" y="1676400"/>
            <a:ext cx="90678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t>Limited data, small numbers</a:t>
            </a:r>
          </a:p>
          <a:p>
            <a:pPr lvl="1">
              <a:spcBef>
                <a:spcPct val="0"/>
              </a:spcBef>
            </a:pPr>
            <a:r>
              <a:rPr lang="en-US" altLang="en-US" sz="2400" dirty="0"/>
              <a:t>Exception – GEC-ESTRO retrospective series </a:t>
            </a:r>
          </a:p>
          <a:p>
            <a:pPr>
              <a:spcBef>
                <a:spcPts val="1200"/>
              </a:spcBef>
            </a:pPr>
            <a:r>
              <a:rPr lang="en-US" altLang="en-US" sz="2400" dirty="0"/>
              <a:t>Varying XRT Techniques</a:t>
            </a:r>
          </a:p>
          <a:p>
            <a:pPr lvl="1">
              <a:spcBef>
                <a:spcPct val="0"/>
              </a:spcBef>
            </a:pPr>
            <a:r>
              <a:rPr lang="en-US" altLang="en-US" sz="2400" dirty="0"/>
              <a:t>External beam, </a:t>
            </a:r>
            <a:r>
              <a:rPr lang="en-US" altLang="en-US" sz="2400" dirty="0" err="1"/>
              <a:t>Brachytx</a:t>
            </a:r>
            <a:r>
              <a:rPr lang="en-US" altLang="en-US" sz="2400" dirty="0"/>
              <a:t> (Multi-catheter and Balloon based)</a:t>
            </a:r>
          </a:p>
          <a:p>
            <a:pPr>
              <a:spcBef>
                <a:spcPts val="1200"/>
              </a:spcBef>
            </a:pPr>
            <a:r>
              <a:rPr lang="en-US" altLang="en-US" sz="2400" dirty="0"/>
              <a:t>Many treatment details lacking</a:t>
            </a:r>
          </a:p>
          <a:p>
            <a:pPr lvl="1">
              <a:spcBef>
                <a:spcPct val="0"/>
              </a:spcBef>
            </a:pPr>
            <a:r>
              <a:rPr lang="en-US" altLang="en-US" sz="2400" dirty="0"/>
              <a:t>Surgical margins</a:t>
            </a:r>
          </a:p>
          <a:p>
            <a:pPr lvl="1">
              <a:spcBef>
                <a:spcPct val="0"/>
              </a:spcBef>
            </a:pPr>
            <a:r>
              <a:rPr lang="en-US" altLang="en-US" sz="2400" dirty="0"/>
              <a:t>Radiation dose coverage</a:t>
            </a:r>
          </a:p>
          <a:p>
            <a:pPr>
              <a:spcBef>
                <a:spcPts val="1200"/>
              </a:spcBef>
            </a:pPr>
            <a:r>
              <a:rPr lang="en-US" altLang="en-US" sz="2400" dirty="0"/>
              <a:t>Suggests improvement in disease control</a:t>
            </a:r>
          </a:p>
          <a:p>
            <a:pPr>
              <a:spcBef>
                <a:spcPts val="1200"/>
              </a:spcBef>
            </a:pPr>
            <a:r>
              <a:rPr lang="en-US" altLang="en-US" sz="2400" dirty="0"/>
              <a:t>Suggest acceptable toxicity</a:t>
            </a:r>
          </a:p>
          <a:p>
            <a:pPr>
              <a:spcBef>
                <a:spcPts val="1200"/>
              </a:spcBef>
            </a:pPr>
            <a:r>
              <a:rPr lang="en-US" altLang="en-US" sz="2400" dirty="0"/>
              <a:t>Generates hypothesis for study</a:t>
            </a:r>
          </a:p>
        </p:txBody>
      </p:sp>
    </p:spTree>
    <p:extLst>
      <p:ext uri="{BB962C8B-B14F-4D97-AF65-F5344CB8AC3E}">
        <p14:creationId xmlns:p14="http://schemas.microsoft.com/office/powerpoint/2010/main" val="429699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F878F-1C65-5230-7D98-33EEBEB422E2}"/>
              </a:ext>
            </a:extLst>
          </p:cNvPr>
          <p:cNvSpPr txBox="1">
            <a:spLocks/>
          </p:cNvSpPr>
          <p:nvPr/>
        </p:nvSpPr>
        <p:spPr>
          <a:xfrm>
            <a:off x="685800" y="503237"/>
            <a:ext cx="11201400" cy="2316163"/>
          </a:xfrm>
          <a:prstGeom prst="rect">
            <a:avLst/>
          </a:prstGeom>
        </p:spPr>
        <p:txBody>
          <a:bodyPr/>
          <a:lstStyle>
            <a:lvl1pPr algn="ctr" defTabSz="457200" rtl="0" eaLnBrk="0" fontAlgn="base" hangingPunct="0">
              <a:spcBef>
                <a:spcPct val="0"/>
              </a:spcBef>
              <a:spcAft>
                <a:spcPct val="0"/>
              </a:spcAft>
              <a:defRPr sz="4400" kern="1200">
                <a:solidFill>
                  <a:srgbClr val="FFBA00"/>
                </a:solidFill>
                <a:latin typeface="+mj-lt"/>
                <a:ea typeface="+mj-ea"/>
                <a:cs typeface="+mj-cs"/>
              </a:defRPr>
            </a:lvl1pPr>
            <a:lvl2pPr algn="ctr" defTabSz="457200" rtl="0" eaLnBrk="0" fontAlgn="base" hangingPunct="0">
              <a:spcBef>
                <a:spcPct val="0"/>
              </a:spcBef>
              <a:spcAft>
                <a:spcPct val="0"/>
              </a:spcAft>
              <a:defRPr sz="4400">
                <a:solidFill>
                  <a:srgbClr val="FFBA00"/>
                </a:solidFill>
                <a:latin typeface="Calibri" pitchFamily="34" charset="0"/>
              </a:defRPr>
            </a:lvl2pPr>
            <a:lvl3pPr algn="ctr" defTabSz="457200" rtl="0" eaLnBrk="0" fontAlgn="base" hangingPunct="0">
              <a:spcBef>
                <a:spcPct val="0"/>
              </a:spcBef>
              <a:spcAft>
                <a:spcPct val="0"/>
              </a:spcAft>
              <a:defRPr sz="4400">
                <a:solidFill>
                  <a:srgbClr val="FFBA00"/>
                </a:solidFill>
                <a:latin typeface="Calibri" pitchFamily="34" charset="0"/>
              </a:defRPr>
            </a:lvl3pPr>
            <a:lvl4pPr algn="ctr" defTabSz="457200" rtl="0" eaLnBrk="0" fontAlgn="base" hangingPunct="0">
              <a:spcBef>
                <a:spcPct val="0"/>
              </a:spcBef>
              <a:spcAft>
                <a:spcPct val="0"/>
              </a:spcAft>
              <a:defRPr sz="4400">
                <a:solidFill>
                  <a:srgbClr val="FFBA00"/>
                </a:solidFill>
                <a:latin typeface="Calibri" pitchFamily="34" charset="0"/>
              </a:defRPr>
            </a:lvl4pPr>
            <a:lvl5pPr algn="ctr" defTabSz="457200" rtl="0" eaLnBrk="0" fontAlgn="base" hangingPunct="0">
              <a:spcBef>
                <a:spcPct val="0"/>
              </a:spcBef>
              <a:spcAft>
                <a:spcPct val="0"/>
              </a:spcAft>
              <a:defRPr sz="4400">
                <a:solidFill>
                  <a:srgbClr val="FFBA00"/>
                </a:solidFill>
                <a:latin typeface="Calibri" pitchFamily="34" charset="0"/>
              </a:defRPr>
            </a:lvl5pPr>
            <a:lvl6pPr marL="457200" algn="ctr" defTabSz="457200" rtl="0" fontAlgn="base">
              <a:spcBef>
                <a:spcPct val="0"/>
              </a:spcBef>
              <a:spcAft>
                <a:spcPct val="0"/>
              </a:spcAft>
              <a:defRPr sz="4400">
                <a:solidFill>
                  <a:srgbClr val="FFBA00"/>
                </a:solidFill>
                <a:latin typeface="Calibri" pitchFamily="34" charset="0"/>
              </a:defRPr>
            </a:lvl6pPr>
            <a:lvl7pPr marL="914400" algn="ctr" defTabSz="457200" rtl="0" fontAlgn="base">
              <a:spcBef>
                <a:spcPct val="0"/>
              </a:spcBef>
              <a:spcAft>
                <a:spcPct val="0"/>
              </a:spcAft>
              <a:defRPr sz="4400">
                <a:solidFill>
                  <a:srgbClr val="FFBA00"/>
                </a:solidFill>
                <a:latin typeface="Calibri" pitchFamily="34" charset="0"/>
              </a:defRPr>
            </a:lvl7pPr>
            <a:lvl8pPr marL="1371600" algn="ctr" defTabSz="457200" rtl="0" fontAlgn="base">
              <a:spcBef>
                <a:spcPct val="0"/>
              </a:spcBef>
              <a:spcAft>
                <a:spcPct val="0"/>
              </a:spcAft>
              <a:defRPr sz="4400">
                <a:solidFill>
                  <a:srgbClr val="FFBA00"/>
                </a:solidFill>
                <a:latin typeface="Calibri" pitchFamily="34" charset="0"/>
              </a:defRPr>
            </a:lvl8pPr>
            <a:lvl9pPr marL="1828800" algn="ctr" defTabSz="457200" rtl="0" fontAlgn="base">
              <a:spcBef>
                <a:spcPct val="0"/>
              </a:spcBef>
              <a:spcAft>
                <a:spcPct val="0"/>
              </a:spcAft>
              <a:defRPr sz="4400">
                <a:solidFill>
                  <a:srgbClr val="FFBA00"/>
                </a:solidFill>
                <a:latin typeface="Calibri" pitchFamily="34" charset="0"/>
              </a:defRPr>
            </a:lvl9pPr>
          </a:lstStyle>
          <a:p>
            <a:pPr>
              <a:defRPr/>
            </a:pPr>
            <a:r>
              <a:rPr lang="en-US" sz="2800" dirty="0">
                <a:solidFill>
                  <a:schemeClr val="accent3"/>
                </a:solidFill>
              </a:rPr>
              <a:t>Salvage Mastectomy vs Second Conservative Treatment for Second </a:t>
            </a:r>
            <a:r>
              <a:rPr lang="en-US" sz="2800" dirty="0" err="1">
                <a:solidFill>
                  <a:schemeClr val="accent3"/>
                </a:solidFill>
              </a:rPr>
              <a:t>Ipsilatieral</a:t>
            </a:r>
            <a:r>
              <a:rPr lang="en-US" sz="2800" dirty="0">
                <a:solidFill>
                  <a:schemeClr val="accent3"/>
                </a:solidFill>
              </a:rPr>
              <a:t> Breast Tumor Event: A Propensity Score-Matched Cohort Analysis of the GEC_ESTRO Breast Cancer Working Group Database</a:t>
            </a:r>
            <a:br>
              <a:rPr lang="en-US" sz="2800" dirty="0">
                <a:solidFill>
                  <a:schemeClr val="tx1"/>
                </a:solidFill>
              </a:rPr>
            </a:br>
            <a:r>
              <a:rPr lang="en-US" sz="2400" dirty="0">
                <a:solidFill>
                  <a:schemeClr val="tx1">
                    <a:lumMod val="75000"/>
                  </a:schemeClr>
                </a:solidFill>
              </a:rPr>
              <a:t>Hannoun-Levi JM, et al</a:t>
            </a:r>
            <a:br>
              <a:rPr lang="en-US" sz="2400" dirty="0">
                <a:solidFill>
                  <a:schemeClr val="tx1">
                    <a:lumMod val="75000"/>
                  </a:schemeClr>
                </a:solidFill>
              </a:rPr>
            </a:br>
            <a:r>
              <a:rPr lang="en-US" sz="2000" dirty="0">
                <a:solidFill>
                  <a:schemeClr val="tx1">
                    <a:lumMod val="75000"/>
                  </a:schemeClr>
                </a:solidFill>
              </a:rPr>
              <a:t>Int J Radiation Oncol Biol Phys. 2021;110(2):452-461</a:t>
            </a:r>
            <a:endParaRPr lang="en-US" sz="2400" dirty="0">
              <a:solidFill>
                <a:schemeClr val="tx1">
                  <a:lumMod val="75000"/>
                </a:schemeClr>
              </a:solidFill>
            </a:endParaRPr>
          </a:p>
        </p:txBody>
      </p:sp>
      <p:sp>
        <p:nvSpPr>
          <p:cNvPr id="3" name="Content Placeholder 2">
            <a:extLst>
              <a:ext uri="{FF2B5EF4-FFF2-40B4-BE49-F238E27FC236}">
                <a16:creationId xmlns:a16="http://schemas.microsoft.com/office/drawing/2014/main" id="{E587EEE1-149F-CB60-B911-A43571D03571}"/>
              </a:ext>
            </a:extLst>
          </p:cNvPr>
          <p:cNvSpPr txBox="1">
            <a:spLocks/>
          </p:cNvSpPr>
          <p:nvPr/>
        </p:nvSpPr>
        <p:spPr bwMode="auto">
          <a:xfrm>
            <a:off x="457200" y="2819400"/>
            <a:ext cx="10972800" cy="472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1">
                  <a:lumMod val="60000"/>
                  <a:lumOff val="40000"/>
                </a:schemeClr>
              </a:buClr>
            </a:pPr>
            <a:r>
              <a:rPr lang="en-US" altLang="en-US" sz="2400" dirty="0"/>
              <a:t>377 mastectomy vs 377 repeat conservation</a:t>
            </a:r>
          </a:p>
          <a:p>
            <a:pPr>
              <a:buClr>
                <a:schemeClr val="accent1">
                  <a:lumMod val="60000"/>
                  <a:lumOff val="40000"/>
                </a:schemeClr>
              </a:buClr>
            </a:pPr>
            <a:r>
              <a:rPr lang="en-US" altLang="en-US" sz="2400" dirty="0"/>
              <a:t>Med age 62  </a:t>
            </a:r>
            <a:r>
              <a:rPr lang="en-US" altLang="en-US" sz="2400" dirty="0" err="1"/>
              <a:t>yo</a:t>
            </a:r>
            <a:r>
              <a:rPr lang="en-US" altLang="en-US" sz="2400" dirty="0"/>
              <a:t>, Median f/u – 75.4 months</a:t>
            </a:r>
          </a:p>
          <a:p>
            <a:pPr>
              <a:buClr>
                <a:schemeClr val="accent1">
                  <a:lumMod val="60000"/>
                  <a:lumOff val="40000"/>
                </a:schemeClr>
              </a:buClr>
            </a:pPr>
            <a:r>
              <a:rPr lang="en-US" altLang="en-US" sz="2400" dirty="0"/>
              <a:t>Tumor size 92% &lt;3cm</a:t>
            </a:r>
          </a:p>
          <a:p>
            <a:pPr>
              <a:buClr>
                <a:schemeClr val="accent1">
                  <a:lumMod val="60000"/>
                  <a:lumOff val="40000"/>
                </a:schemeClr>
              </a:buClr>
            </a:pPr>
            <a:r>
              <a:rPr lang="en-US" altLang="en-US" sz="2400" dirty="0"/>
              <a:t>85% IDC, 34% G3, 76% ER+, 82% Her2-</a:t>
            </a:r>
          </a:p>
          <a:p>
            <a:pPr>
              <a:buClr>
                <a:schemeClr val="accent1">
                  <a:lumMod val="60000"/>
                  <a:lumOff val="40000"/>
                </a:schemeClr>
              </a:buClr>
            </a:pPr>
            <a:r>
              <a:rPr lang="en-US" altLang="en-US" sz="2400" dirty="0"/>
              <a:t>68% received HT, 22% Chemo</a:t>
            </a:r>
          </a:p>
          <a:p>
            <a:pPr>
              <a:buClr>
                <a:schemeClr val="accent1">
                  <a:lumMod val="60000"/>
                  <a:lumOff val="40000"/>
                </a:schemeClr>
              </a:buClr>
            </a:pPr>
            <a:r>
              <a:rPr lang="en-US" altLang="en-US" sz="2400" dirty="0"/>
              <a:t>Catheters place intra or post operatively</a:t>
            </a:r>
          </a:p>
          <a:p>
            <a:pPr lvl="1">
              <a:buClr>
                <a:schemeClr val="accent1">
                  <a:lumMod val="60000"/>
                  <a:lumOff val="40000"/>
                </a:schemeClr>
              </a:buClr>
              <a:buFont typeface="Calibri" panose="020F0502020204030204" pitchFamily="34" charset="0"/>
              <a:buChar char="‒"/>
            </a:pPr>
            <a:r>
              <a:rPr lang="en-US" altLang="en-US" sz="2000" dirty="0"/>
              <a:t>6.8% LDR med dose 46Gy</a:t>
            </a:r>
          </a:p>
          <a:p>
            <a:pPr lvl="1">
              <a:buClr>
                <a:schemeClr val="accent1">
                  <a:lumMod val="60000"/>
                  <a:lumOff val="40000"/>
                </a:schemeClr>
              </a:buClr>
              <a:buFont typeface="Calibri" panose="020F0502020204030204" pitchFamily="34" charset="0"/>
              <a:buChar char="‒"/>
            </a:pPr>
            <a:r>
              <a:rPr lang="en-US" altLang="en-US" sz="2000" dirty="0"/>
              <a:t>31.9% PDR med dose 50.4 </a:t>
            </a:r>
            <a:r>
              <a:rPr lang="en-US" altLang="en-US" sz="2000" dirty="0" err="1"/>
              <a:t>Gy</a:t>
            </a:r>
            <a:endParaRPr lang="en-US" altLang="en-US" sz="2000" dirty="0"/>
          </a:p>
          <a:p>
            <a:pPr lvl="1">
              <a:buClr>
                <a:schemeClr val="accent1">
                  <a:lumMod val="60000"/>
                  <a:lumOff val="40000"/>
                </a:schemeClr>
              </a:buClr>
              <a:buFont typeface="Calibri" panose="020F0502020204030204" pitchFamily="34" charset="0"/>
              <a:buChar char="‒"/>
            </a:pPr>
            <a:r>
              <a:rPr lang="en-US" altLang="en-US" sz="2000" dirty="0"/>
              <a:t>61.3% HDR med dose 32 </a:t>
            </a:r>
            <a:r>
              <a:rPr lang="en-US" altLang="en-US" sz="2000" dirty="0" err="1"/>
              <a:t>Gy</a:t>
            </a:r>
            <a:endParaRPr lang="en-US" altLang="en-US" sz="2000" dirty="0"/>
          </a:p>
        </p:txBody>
      </p:sp>
      <p:sp>
        <p:nvSpPr>
          <p:cNvPr id="4" name="Content Placeholder 2">
            <a:extLst>
              <a:ext uri="{FF2B5EF4-FFF2-40B4-BE49-F238E27FC236}">
                <a16:creationId xmlns:a16="http://schemas.microsoft.com/office/drawing/2014/main" id="{83642DA9-0C14-32C8-D3A8-5130A9B89D71}"/>
              </a:ext>
            </a:extLst>
          </p:cNvPr>
          <p:cNvSpPr txBox="1">
            <a:spLocks/>
          </p:cNvSpPr>
          <p:nvPr/>
        </p:nvSpPr>
        <p:spPr bwMode="auto">
          <a:xfrm>
            <a:off x="6858000" y="3297101"/>
            <a:ext cx="5029200" cy="2113100"/>
          </a:xfrm>
          <a:prstGeom prst="rect">
            <a:avLst/>
          </a:prstGeom>
          <a:noFill/>
          <a:ln w="2857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1">
                  <a:lumMod val="60000"/>
                  <a:lumOff val="40000"/>
                </a:schemeClr>
              </a:buClr>
            </a:pPr>
            <a:r>
              <a:rPr lang="en-US" altLang="en-US" sz="2400" dirty="0"/>
              <a:t>5 yr cum incidence 3</a:t>
            </a:r>
            <a:r>
              <a:rPr lang="en-US" altLang="en-US" sz="2400" baseline="30000" dirty="0"/>
              <a:t>rd</a:t>
            </a:r>
            <a:r>
              <a:rPr lang="en-US" altLang="en-US" sz="2400" dirty="0"/>
              <a:t> breast event </a:t>
            </a:r>
          </a:p>
          <a:p>
            <a:pPr lvl="1">
              <a:buClr>
                <a:schemeClr val="accent1">
                  <a:lumMod val="60000"/>
                  <a:lumOff val="40000"/>
                </a:schemeClr>
              </a:buClr>
              <a:buFont typeface="Calibri" panose="020F0502020204030204" pitchFamily="34" charset="0"/>
              <a:buChar char="–"/>
            </a:pPr>
            <a:r>
              <a:rPr lang="en-US" altLang="en-US" sz="2000" dirty="0"/>
              <a:t>2.3% vs 2.8%</a:t>
            </a:r>
          </a:p>
          <a:p>
            <a:pPr>
              <a:buClr>
                <a:schemeClr val="accent1">
                  <a:lumMod val="60000"/>
                  <a:lumOff val="40000"/>
                </a:schemeClr>
              </a:buClr>
            </a:pPr>
            <a:r>
              <a:rPr lang="en-US" altLang="en-US" sz="2400" dirty="0"/>
              <a:t>5 yr cum incidence of mastectomy </a:t>
            </a:r>
          </a:p>
          <a:p>
            <a:pPr lvl="1">
              <a:buClr>
                <a:schemeClr val="accent1">
                  <a:lumMod val="60000"/>
                  <a:lumOff val="40000"/>
                </a:schemeClr>
              </a:buClr>
              <a:buFont typeface="Calibri" panose="020F0502020204030204" pitchFamily="34" charset="0"/>
              <a:buChar char="‒"/>
            </a:pPr>
            <a:r>
              <a:rPr lang="en-US" altLang="en-US" sz="2000" dirty="0"/>
              <a:t> 3.1% </a:t>
            </a:r>
          </a:p>
          <a:p>
            <a:pPr>
              <a:buClr>
                <a:schemeClr val="accent1">
                  <a:lumMod val="60000"/>
                  <a:lumOff val="40000"/>
                </a:schemeClr>
              </a:buClr>
            </a:pPr>
            <a:r>
              <a:rPr lang="en-US" altLang="en-US" sz="2400" dirty="0"/>
              <a:t>5 yr OVS – 88% vs 87%</a:t>
            </a:r>
          </a:p>
        </p:txBody>
      </p:sp>
      <p:pic>
        <p:nvPicPr>
          <p:cNvPr id="5" name="Picture 4">
            <a:extLst>
              <a:ext uri="{FF2B5EF4-FFF2-40B4-BE49-F238E27FC236}">
                <a16:creationId xmlns:a16="http://schemas.microsoft.com/office/drawing/2014/main" id="{9BE474DE-5446-7740-1BA0-F48DAA3873D5}"/>
              </a:ext>
            </a:extLst>
          </p:cNvPr>
          <p:cNvPicPr>
            <a:picLocks noChangeAspect="1"/>
          </p:cNvPicPr>
          <p:nvPr/>
        </p:nvPicPr>
        <p:blipFill>
          <a:blip r:embed="rId2"/>
          <a:stretch>
            <a:fillRect/>
          </a:stretch>
        </p:blipFill>
        <p:spPr>
          <a:xfrm>
            <a:off x="10622190" y="1905000"/>
            <a:ext cx="1036410" cy="987638"/>
          </a:xfrm>
          <a:prstGeom prst="rect">
            <a:avLst/>
          </a:prstGeom>
        </p:spPr>
      </p:pic>
    </p:spTree>
    <p:extLst>
      <p:ext uri="{BB962C8B-B14F-4D97-AF65-F5344CB8AC3E}">
        <p14:creationId xmlns:p14="http://schemas.microsoft.com/office/powerpoint/2010/main" val="397426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a:extLst>
              <a:ext uri="{FF2B5EF4-FFF2-40B4-BE49-F238E27FC236}">
                <a16:creationId xmlns:a16="http://schemas.microsoft.com/office/drawing/2014/main" id="{06AC8C73-4D42-4468-C8A7-35D346618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990600"/>
            <a:ext cx="6248400" cy="494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5" name="TextBox 1">
            <a:extLst>
              <a:ext uri="{FF2B5EF4-FFF2-40B4-BE49-F238E27FC236}">
                <a16:creationId xmlns:a16="http://schemas.microsoft.com/office/drawing/2014/main" id="{311B2296-E513-877D-7098-802E460FA059}"/>
              </a:ext>
            </a:extLst>
          </p:cNvPr>
          <p:cNvSpPr txBox="1">
            <a:spLocks noChangeArrowheads="1"/>
          </p:cNvSpPr>
          <p:nvPr/>
        </p:nvSpPr>
        <p:spPr bwMode="auto">
          <a:xfrm>
            <a:off x="9677400" y="6096000"/>
            <a:ext cx="25146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19164389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FA50F67F-A130-E8BB-662F-BCC745F1B2DB}"/>
              </a:ext>
            </a:extLst>
          </p:cNvPr>
          <p:cNvSpPr txBox="1">
            <a:spLocks/>
          </p:cNvSpPr>
          <p:nvPr/>
        </p:nvSpPr>
        <p:spPr>
          <a:xfrm>
            <a:off x="1524000" y="2711451"/>
            <a:ext cx="9144000" cy="533400"/>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defRPr/>
            </a:pPr>
            <a:r>
              <a:rPr lang="en-US" dirty="0">
                <a:solidFill>
                  <a:schemeClr val="accent3"/>
                </a:solidFill>
              </a:rPr>
              <a:t>Treatment Scheme</a:t>
            </a:r>
          </a:p>
        </p:txBody>
      </p:sp>
      <p:cxnSp>
        <p:nvCxnSpPr>
          <p:cNvPr id="6" name="Straight Connector 5">
            <a:extLst>
              <a:ext uri="{FF2B5EF4-FFF2-40B4-BE49-F238E27FC236}">
                <a16:creationId xmlns:a16="http://schemas.microsoft.com/office/drawing/2014/main" id="{79590299-7743-1F87-EF82-BE740A3D774C}"/>
              </a:ext>
            </a:extLst>
          </p:cNvPr>
          <p:cNvCxnSpPr/>
          <p:nvPr/>
        </p:nvCxnSpPr>
        <p:spPr>
          <a:xfrm>
            <a:off x="4038600" y="2514600"/>
            <a:ext cx="441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83D06563-B5A1-13C6-6F53-179042DFEF01}"/>
              </a:ext>
            </a:extLst>
          </p:cNvPr>
          <p:cNvGraphicFramePr>
            <a:graphicFrameLocks noGrp="1"/>
          </p:cNvGraphicFramePr>
          <p:nvPr>
            <p:extLst>
              <p:ext uri="{D42A27DB-BD31-4B8C-83A1-F6EECF244321}">
                <p14:modId xmlns:p14="http://schemas.microsoft.com/office/powerpoint/2010/main" val="637409732"/>
              </p:ext>
            </p:extLst>
          </p:nvPr>
        </p:nvGraphicFramePr>
        <p:xfrm>
          <a:off x="240632" y="3505200"/>
          <a:ext cx="5867400" cy="2880360"/>
        </p:xfrm>
        <a:graphic>
          <a:graphicData uri="http://schemas.openxmlformats.org/drawingml/2006/table">
            <a:tbl>
              <a:tblPr firstRow="1" firstCol="1" lastRow="1" lastCol="1" bandRow="1" bandCol="1">
                <a:tableStyleId>{5C22544A-7EE6-4342-B048-85BDC9FD1C3A}</a:tableStyleId>
              </a:tblPr>
              <a:tblGrid>
                <a:gridCol w="1500963">
                  <a:extLst>
                    <a:ext uri="{9D8B030D-6E8A-4147-A177-3AD203B41FA5}">
                      <a16:colId xmlns:a16="http://schemas.microsoft.com/office/drawing/2014/main" val="20000"/>
                    </a:ext>
                  </a:extLst>
                </a:gridCol>
                <a:gridCol w="4366437">
                  <a:extLst>
                    <a:ext uri="{9D8B030D-6E8A-4147-A177-3AD203B41FA5}">
                      <a16:colId xmlns:a16="http://schemas.microsoft.com/office/drawing/2014/main" val="20001"/>
                    </a:ext>
                  </a:extLst>
                </a:gridCol>
              </a:tblGrid>
              <a:tr h="2228850">
                <a:tc>
                  <a:txBody>
                    <a:bodyPr/>
                    <a:lstStyle/>
                    <a:p>
                      <a:pPr marL="0" marR="0" algn="ctr">
                        <a:spcBef>
                          <a:spcPts val="0"/>
                        </a:spcBef>
                        <a:spcAft>
                          <a:spcPts val="0"/>
                        </a:spcAft>
                      </a:pPr>
                      <a:r>
                        <a:rPr lang="en-US" sz="2100" dirty="0">
                          <a:solidFill>
                            <a:schemeClr val="bg1"/>
                          </a:solidFill>
                          <a:effectLst/>
                        </a:rPr>
                        <a:t>R</a:t>
                      </a:r>
                    </a:p>
                    <a:p>
                      <a:pPr marL="0" marR="0" algn="ctr">
                        <a:spcBef>
                          <a:spcPts val="0"/>
                        </a:spcBef>
                        <a:spcAft>
                          <a:spcPts val="0"/>
                        </a:spcAft>
                      </a:pPr>
                      <a:r>
                        <a:rPr lang="en-US" sz="2100" dirty="0">
                          <a:solidFill>
                            <a:schemeClr val="bg1"/>
                          </a:solidFill>
                          <a:effectLst/>
                        </a:rPr>
                        <a:t>E</a:t>
                      </a:r>
                      <a:br>
                        <a:rPr lang="en-US" sz="2100" dirty="0">
                          <a:solidFill>
                            <a:schemeClr val="bg1"/>
                          </a:solidFill>
                          <a:effectLst/>
                        </a:rPr>
                      </a:br>
                      <a:r>
                        <a:rPr lang="en-US" sz="2100" dirty="0">
                          <a:solidFill>
                            <a:schemeClr val="bg1"/>
                          </a:solidFill>
                          <a:effectLst/>
                        </a:rPr>
                        <a:t>G</a:t>
                      </a:r>
                      <a:br>
                        <a:rPr lang="en-US" sz="2100" dirty="0">
                          <a:solidFill>
                            <a:schemeClr val="bg1"/>
                          </a:solidFill>
                          <a:effectLst/>
                        </a:rPr>
                      </a:br>
                      <a:r>
                        <a:rPr lang="en-US" sz="2100" dirty="0">
                          <a:solidFill>
                            <a:schemeClr val="bg1"/>
                          </a:solidFill>
                          <a:effectLst/>
                        </a:rPr>
                        <a:t>I</a:t>
                      </a:r>
                      <a:br>
                        <a:rPr lang="en-US" sz="2100" dirty="0">
                          <a:solidFill>
                            <a:schemeClr val="bg1"/>
                          </a:solidFill>
                          <a:effectLst/>
                        </a:rPr>
                      </a:br>
                      <a:r>
                        <a:rPr lang="en-US" sz="2100" dirty="0">
                          <a:solidFill>
                            <a:schemeClr val="bg1"/>
                          </a:solidFill>
                          <a:effectLst/>
                        </a:rPr>
                        <a:t>S</a:t>
                      </a:r>
                      <a:br>
                        <a:rPr lang="en-US" sz="2100" dirty="0">
                          <a:solidFill>
                            <a:schemeClr val="bg1"/>
                          </a:solidFill>
                          <a:effectLst/>
                        </a:rPr>
                      </a:br>
                      <a:r>
                        <a:rPr lang="en-US" sz="2100" dirty="0">
                          <a:solidFill>
                            <a:schemeClr val="bg1"/>
                          </a:solidFill>
                          <a:effectLst/>
                        </a:rPr>
                        <a:t>T</a:t>
                      </a:r>
                      <a:br>
                        <a:rPr lang="en-US" sz="2100" dirty="0">
                          <a:solidFill>
                            <a:schemeClr val="bg1"/>
                          </a:solidFill>
                          <a:effectLst/>
                        </a:rPr>
                      </a:br>
                      <a:r>
                        <a:rPr lang="en-US" sz="2100" dirty="0">
                          <a:solidFill>
                            <a:schemeClr val="bg1"/>
                          </a:solidFill>
                          <a:effectLst/>
                        </a:rPr>
                        <a:t>E</a:t>
                      </a:r>
                      <a:br>
                        <a:rPr lang="en-US" sz="2100" dirty="0">
                          <a:solidFill>
                            <a:schemeClr val="bg1"/>
                          </a:solidFill>
                          <a:effectLst/>
                        </a:rPr>
                      </a:br>
                      <a:r>
                        <a:rPr lang="en-US" sz="2100" dirty="0">
                          <a:solidFill>
                            <a:schemeClr val="bg1"/>
                          </a:solidFill>
                          <a:effectLst/>
                        </a:rPr>
                        <a:t>R</a:t>
                      </a:r>
                      <a:endParaRPr lang="en-US" sz="2100" dirty="0">
                        <a:solidFill>
                          <a:schemeClr val="bg1"/>
                        </a:solidFill>
                        <a:effectLst/>
                        <a:latin typeface="Arial"/>
                        <a:ea typeface="Times New Roman"/>
                        <a:cs typeface="Times New Roman"/>
                      </a:endParaRPr>
                    </a:p>
                  </a:txBody>
                  <a:tcPr marL="68580" marR="68580" marT="0" marB="0" anchor="ctr">
                    <a:solidFill>
                      <a:schemeClr val="accent3"/>
                    </a:solidFill>
                  </a:tcPr>
                </a:tc>
                <a:tc>
                  <a:txBody>
                    <a:bodyPr/>
                    <a:lstStyle/>
                    <a:p>
                      <a:pPr marL="0" marR="0" algn="ctr">
                        <a:spcBef>
                          <a:spcPts val="0"/>
                        </a:spcBef>
                        <a:spcAft>
                          <a:spcPts val="0"/>
                        </a:spcAft>
                      </a:pPr>
                      <a:r>
                        <a:rPr lang="en-US" sz="2700" dirty="0">
                          <a:effectLst/>
                        </a:rPr>
                        <a:t> </a:t>
                      </a:r>
                    </a:p>
                    <a:p>
                      <a:pPr marL="0" marR="0" algn="ctr">
                        <a:spcBef>
                          <a:spcPts val="0"/>
                        </a:spcBef>
                        <a:spcAft>
                          <a:spcPts val="0"/>
                        </a:spcAft>
                      </a:pPr>
                      <a:r>
                        <a:rPr lang="en-US" sz="2700" dirty="0">
                          <a:effectLst/>
                        </a:rPr>
                        <a:t> </a:t>
                      </a:r>
                    </a:p>
                    <a:p>
                      <a:pPr marL="0" marR="0" algn="ctr">
                        <a:spcBef>
                          <a:spcPts val="0"/>
                        </a:spcBef>
                        <a:spcAft>
                          <a:spcPts val="0"/>
                        </a:spcAft>
                      </a:pPr>
                      <a:r>
                        <a:rPr lang="en-US" sz="2700" dirty="0">
                          <a:solidFill>
                            <a:schemeClr val="bg1"/>
                          </a:solidFill>
                          <a:effectLst/>
                        </a:rPr>
                        <a:t>Partial Breast Re-Irradiation (</a:t>
                      </a:r>
                      <a:r>
                        <a:rPr lang="en-US" sz="2700" dirty="0" err="1">
                          <a:solidFill>
                            <a:schemeClr val="bg1"/>
                          </a:solidFill>
                          <a:effectLst/>
                        </a:rPr>
                        <a:t>PBrI</a:t>
                      </a:r>
                      <a:r>
                        <a:rPr lang="en-US" sz="2700" dirty="0">
                          <a:solidFill>
                            <a:schemeClr val="bg1"/>
                          </a:solidFill>
                          <a:effectLst/>
                        </a:rPr>
                        <a:t>)</a:t>
                      </a:r>
                    </a:p>
                    <a:p>
                      <a:pPr marL="0" marR="0" algn="ctr">
                        <a:spcBef>
                          <a:spcPts val="0"/>
                        </a:spcBef>
                        <a:spcAft>
                          <a:spcPts val="0"/>
                        </a:spcAft>
                      </a:pPr>
                      <a:r>
                        <a:rPr lang="en-US" sz="2700" dirty="0">
                          <a:solidFill>
                            <a:schemeClr val="bg1"/>
                          </a:solidFill>
                          <a:effectLst/>
                        </a:rPr>
                        <a:t>3D-Conformal External Beam</a:t>
                      </a:r>
                    </a:p>
                    <a:p>
                      <a:pPr marL="0" marR="0" algn="ctr">
                        <a:spcBef>
                          <a:spcPts val="0"/>
                        </a:spcBef>
                        <a:spcAft>
                          <a:spcPts val="0"/>
                        </a:spcAft>
                      </a:pPr>
                      <a:r>
                        <a:rPr lang="en-US" sz="2700" dirty="0">
                          <a:solidFill>
                            <a:schemeClr val="bg1"/>
                          </a:solidFill>
                          <a:effectLst/>
                        </a:rPr>
                        <a:t>1.5 GY x 15 (BID) to 45 </a:t>
                      </a:r>
                      <a:r>
                        <a:rPr lang="en-US" sz="2700" dirty="0" err="1">
                          <a:solidFill>
                            <a:schemeClr val="bg1"/>
                          </a:solidFill>
                          <a:effectLst/>
                        </a:rPr>
                        <a:t>Gy</a:t>
                      </a:r>
                      <a:r>
                        <a:rPr lang="en-US" sz="2700" dirty="0">
                          <a:solidFill>
                            <a:schemeClr val="bg1"/>
                          </a:solidFill>
                          <a:effectLst/>
                        </a:rPr>
                        <a:t> Total</a:t>
                      </a:r>
                      <a:endParaRPr lang="en-US" sz="2700" dirty="0">
                        <a:solidFill>
                          <a:schemeClr val="bg1"/>
                        </a:solidFill>
                        <a:effectLst/>
                        <a:latin typeface="Arial"/>
                        <a:ea typeface="Times New Roman"/>
                        <a:cs typeface="Times New Roman"/>
                      </a:endParaRPr>
                    </a:p>
                  </a:txBody>
                  <a:tcPr marL="68580" marR="68580" marT="0" marB="0">
                    <a:solidFill>
                      <a:schemeClr val="accent3"/>
                    </a:solidFill>
                  </a:tcPr>
                </a:tc>
                <a:extLst>
                  <a:ext uri="{0D108BD9-81ED-4DB2-BD59-A6C34878D82A}">
                    <a16:rowId xmlns:a16="http://schemas.microsoft.com/office/drawing/2014/main" val="10000"/>
                  </a:ext>
                </a:extLst>
              </a:tr>
            </a:tbl>
          </a:graphicData>
        </a:graphic>
      </p:graphicFrame>
      <p:sp>
        <p:nvSpPr>
          <p:cNvPr id="75788" name="TextBox 7">
            <a:extLst>
              <a:ext uri="{FF2B5EF4-FFF2-40B4-BE49-F238E27FC236}">
                <a16:creationId xmlns:a16="http://schemas.microsoft.com/office/drawing/2014/main" id="{128B1594-2A9A-90CF-AEEA-B3EF452EEAD6}"/>
              </a:ext>
            </a:extLst>
          </p:cNvPr>
          <p:cNvSpPr txBox="1">
            <a:spLocks noChangeArrowheads="1"/>
          </p:cNvSpPr>
          <p:nvPr/>
        </p:nvSpPr>
        <p:spPr bwMode="auto">
          <a:xfrm>
            <a:off x="6248400" y="3975101"/>
            <a:ext cx="7543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600" dirty="0"/>
              <a:t>Technique  </a:t>
            </a:r>
          </a:p>
          <a:p>
            <a:r>
              <a:rPr lang="en-US" altLang="en-US" sz="1600" dirty="0"/>
              <a:t>     - One technique for consistency and analysis</a:t>
            </a:r>
          </a:p>
          <a:p>
            <a:r>
              <a:rPr lang="en-US" altLang="en-US" sz="1600" dirty="0"/>
              <a:t>     - Maximize homogeneity and widely available for enrollment</a:t>
            </a:r>
          </a:p>
          <a:p>
            <a:endParaRPr lang="en-US" altLang="en-US" sz="1600" dirty="0"/>
          </a:p>
          <a:p>
            <a:r>
              <a:rPr lang="en-US" altLang="en-US" sz="1600" dirty="0"/>
              <a:t>Dose fractionation scheme</a:t>
            </a:r>
          </a:p>
          <a:p>
            <a:r>
              <a:rPr lang="en-US" altLang="en-US" sz="1600" dirty="0"/>
              <a:t>     - Previously used in Head and Neck re-treatment</a:t>
            </a:r>
          </a:p>
          <a:p>
            <a:r>
              <a:rPr lang="en-US" altLang="en-US" sz="1600" dirty="0"/>
              <a:t>     - Reduces risk of toxicity </a:t>
            </a:r>
          </a:p>
        </p:txBody>
      </p:sp>
      <p:sp>
        <p:nvSpPr>
          <p:cNvPr id="75789" name="TextBox 7">
            <a:extLst>
              <a:ext uri="{FF2B5EF4-FFF2-40B4-BE49-F238E27FC236}">
                <a16:creationId xmlns:a16="http://schemas.microsoft.com/office/drawing/2014/main" id="{25E87C5C-B370-F960-6B9B-0541702F6286}"/>
              </a:ext>
            </a:extLst>
          </p:cNvPr>
          <p:cNvSpPr txBox="1">
            <a:spLocks noChangeArrowheads="1"/>
          </p:cNvSpPr>
          <p:nvPr/>
        </p:nvSpPr>
        <p:spPr bwMode="auto">
          <a:xfrm>
            <a:off x="9677400" y="6096000"/>
            <a:ext cx="25146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2" name="TextBox 1">
            <a:extLst>
              <a:ext uri="{FF2B5EF4-FFF2-40B4-BE49-F238E27FC236}">
                <a16:creationId xmlns:a16="http://schemas.microsoft.com/office/drawing/2014/main" id="{B4C6B1C5-0F3F-EC2C-5351-1C86A1711808}"/>
              </a:ext>
            </a:extLst>
          </p:cNvPr>
          <p:cNvSpPr txBox="1"/>
          <p:nvPr/>
        </p:nvSpPr>
        <p:spPr>
          <a:xfrm>
            <a:off x="5105400" y="563970"/>
            <a:ext cx="1905000" cy="461665"/>
          </a:xfrm>
          <a:prstGeom prst="rect">
            <a:avLst/>
          </a:prstGeom>
          <a:noFill/>
        </p:spPr>
        <p:txBody>
          <a:bodyPr wrap="square" rtlCol="0">
            <a:spAutoFit/>
          </a:bodyPr>
          <a:lstStyle/>
          <a:p>
            <a:pPr algn="ctr"/>
            <a:r>
              <a:rPr lang="en-US" dirty="0">
                <a:solidFill>
                  <a:schemeClr val="accent3"/>
                </a:solidFill>
              </a:rPr>
              <a:t>Eligibility</a:t>
            </a:r>
          </a:p>
        </p:txBody>
      </p:sp>
      <p:sp>
        <p:nvSpPr>
          <p:cNvPr id="3" name="TextBox 2">
            <a:extLst>
              <a:ext uri="{FF2B5EF4-FFF2-40B4-BE49-F238E27FC236}">
                <a16:creationId xmlns:a16="http://schemas.microsoft.com/office/drawing/2014/main" id="{2F8435F5-2227-455F-F633-8DF691D1E4B9}"/>
              </a:ext>
            </a:extLst>
          </p:cNvPr>
          <p:cNvSpPr txBox="1"/>
          <p:nvPr/>
        </p:nvSpPr>
        <p:spPr>
          <a:xfrm>
            <a:off x="2667000" y="1021504"/>
            <a:ext cx="7543800" cy="1200329"/>
          </a:xfrm>
          <a:prstGeom prst="rect">
            <a:avLst/>
          </a:prstGeom>
          <a:noFill/>
        </p:spPr>
        <p:txBody>
          <a:bodyPr wrap="square" rtlCol="0">
            <a:spAutoFit/>
          </a:bodyPr>
          <a:lstStyle/>
          <a:p>
            <a:pPr marL="342900" indent="-342900">
              <a:buFontTx/>
              <a:buChar char="-"/>
            </a:pPr>
            <a:r>
              <a:rPr lang="en-US" sz="1800" dirty="0"/>
              <a:t>In-breast recurrence/new primary </a:t>
            </a:r>
            <a:r>
              <a:rPr lang="en-US" sz="1800" u="sng" dirty="0"/>
              <a:t>&lt;</a:t>
            </a:r>
            <a:r>
              <a:rPr lang="en-US" sz="1800" dirty="0"/>
              <a:t> 3 cm</a:t>
            </a:r>
          </a:p>
          <a:p>
            <a:pPr marL="342900" indent="-342900">
              <a:buFontTx/>
              <a:buChar char="-"/>
            </a:pPr>
            <a:r>
              <a:rPr lang="en-US" sz="1800" dirty="0"/>
              <a:t>Occurring &gt;1 year from completion of original whole breast irradiation</a:t>
            </a:r>
          </a:p>
          <a:p>
            <a:pPr marL="342900" indent="-342900">
              <a:buFontTx/>
              <a:buChar char="-"/>
            </a:pPr>
            <a:r>
              <a:rPr lang="en-US" sz="1800" dirty="0"/>
              <a:t>Negative margins, negative nodes</a:t>
            </a:r>
          </a:p>
          <a:p>
            <a:pPr marL="342900" indent="-342900">
              <a:buFontTx/>
              <a:buChar char="-"/>
            </a:pPr>
            <a:r>
              <a:rPr lang="en-US" sz="1800" dirty="0"/>
              <a:t>Target less than 30% of whole breast reference volume</a:t>
            </a:r>
          </a:p>
        </p:txBody>
      </p:sp>
    </p:spTree>
    <p:extLst>
      <p:ext uri="{BB962C8B-B14F-4D97-AF65-F5344CB8AC3E}">
        <p14:creationId xmlns:p14="http://schemas.microsoft.com/office/powerpoint/2010/main" val="4216232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0E2000-277A-CA93-BDFE-93411391CFB9}"/>
              </a:ext>
            </a:extLst>
          </p:cNvPr>
          <p:cNvSpPr txBox="1">
            <a:spLocks/>
          </p:cNvSpPr>
          <p:nvPr/>
        </p:nvSpPr>
        <p:spPr bwMode="auto">
          <a:xfrm>
            <a:off x="3217863" y="152400"/>
            <a:ext cx="6172200" cy="1143000"/>
          </a:xfrm>
          <a:prstGeom prst="rect">
            <a:avLst/>
          </a:prstGeom>
          <a:noFill/>
        </p:spPr>
        <p:txBody>
          <a:bodyPr lIns="68580" tIns="34290" rIns="68580" bIns="3429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altLang="en-US" sz="4000" dirty="0">
              <a:solidFill>
                <a:schemeClr val="accent3"/>
              </a:solidFill>
            </a:endParaRPr>
          </a:p>
        </p:txBody>
      </p:sp>
      <p:sp>
        <p:nvSpPr>
          <p:cNvPr id="71684" name="Content Placeholder 2">
            <a:extLst>
              <a:ext uri="{FF2B5EF4-FFF2-40B4-BE49-F238E27FC236}">
                <a16:creationId xmlns:a16="http://schemas.microsoft.com/office/drawing/2014/main" id="{233860A9-2C72-AAFE-BADE-CE516F945116}"/>
              </a:ext>
            </a:extLst>
          </p:cNvPr>
          <p:cNvSpPr txBox="1">
            <a:spLocks/>
          </p:cNvSpPr>
          <p:nvPr/>
        </p:nvSpPr>
        <p:spPr bwMode="auto">
          <a:xfrm>
            <a:off x="2024063" y="1254853"/>
            <a:ext cx="8559800" cy="5611812"/>
          </a:xfrm>
          <a:prstGeom prst="rect">
            <a:avLst/>
          </a:prstGeom>
          <a:noFill/>
          <a:ln>
            <a:noFill/>
          </a:ln>
        </p:spPr>
        <p:txBody>
          <a:bodyPr lIns="68580" tIns="34290" rIns="68580" bIns="34290"/>
          <a:lstStyle>
            <a:lvl1pPr>
              <a:defRPr sz="2400">
                <a:solidFill>
                  <a:schemeClr val="tx1"/>
                </a:solidFill>
                <a:latin typeface="Arial" panose="020B0604020202020204" pitchFamily="34" charset="0"/>
              </a:defRPr>
            </a:lvl1pPr>
            <a:lvl2pPr marL="685800" indent="-22860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ts val="1000"/>
              </a:spcBef>
              <a:defRPr/>
            </a:pPr>
            <a:r>
              <a:rPr lang="en-US" altLang="en-US" b="1" dirty="0">
                <a:solidFill>
                  <a:srgbClr val="FF0000"/>
                </a:solidFill>
                <a:latin typeface="Roboto" panose="02000000000000000000" pitchFamily="2" charset="0"/>
                <a:ea typeface="Roboto" panose="02000000000000000000" pitchFamily="2" charset="0"/>
                <a:cs typeface="Roboto" panose="02000000000000000000" pitchFamily="2" charset="0"/>
              </a:rPr>
              <a:t>Primary Endpoint</a:t>
            </a:r>
          </a:p>
          <a:p>
            <a:pPr eaLnBrk="1" hangingPunct="1">
              <a:lnSpc>
                <a:spcPct val="90000"/>
              </a:lnSpc>
              <a:spcBef>
                <a:spcPts val="1000"/>
              </a:spcBef>
              <a:defRPr/>
            </a:pPr>
            <a:r>
              <a:rPr lang="en-US" altLang="en-US" sz="2000" dirty="0">
                <a:latin typeface="Roboto" panose="02000000000000000000" pitchFamily="2" charset="0"/>
                <a:ea typeface="Roboto" panose="02000000000000000000" pitchFamily="2" charset="0"/>
                <a:cs typeface="Roboto" panose="02000000000000000000" pitchFamily="2" charset="0"/>
              </a:rPr>
              <a:t>To evaluate skin, breast, and chest wall adverse events occurring within 1 year from the completion of re-irradiation</a:t>
            </a:r>
            <a:r>
              <a:rPr lang="en-US" altLang="en-US" sz="2000" b="1" dirty="0">
                <a:latin typeface="Roboto" panose="02000000000000000000" pitchFamily="2" charset="0"/>
                <a:ea typeface="Roboto" panose="02000000000000000000" pitchFamily="2" charset="0"/>
                <a:cs typeface="Roboto" panose="02000000000000000000" pitchFamily="2" charset="0"/>
              </a:rPr>
              <a:t>.</a:t>
            </a:r>
          </a:p>
          <a:p>
            <a:pPr eaLnBrk="1" hangingPunct="1">
              <a:lnSpc>
                <a:spcPct val="90000"/>
              </a:lnSpc>
              <a:spcBef>
                <a:spcPts val="1000"/>
              </a:spcBef>
              <a:defRPr/>
            </a:pPr>
            <a:r>
              <a:rPr lang="en-US" altLang="en-US" sz="1400" b="1" i="1" dirty="0">
                <a:solidFill>
                  <a:schemeClr val="accent3"/>
                </a:solidFill>
                <a:latin typeface="Roboto" panose="02000000000000000000" pitchFamily="2" charset="0"/>
                <a:ea typeface="Roboto" panose="02000000000000000000" pitchFamily="2" charset="0"/>
                <a:cs typeface="Roboto" panose="02000000000000000000" pitchFamily="2" charset="0"/>
              </a:rPr>
              <a:t>Presented ASTRO 2015</a:t>
            </a:r>
          </a:p>
          <a:p>
            <a:pPr eaLnBrk="1" hangingPunct="1">
              <a:lnSpc>
                <a:spcPct val="90000"/>
              </a:lnSpc>
              <a:spcBef>
                <a:spcPts val="1000"/>
              </a:spcBef>
              <a:defRPr/>
            </a:pPr>
            <a:r>
              <a:rPr lang="en-US" altLang="en-US" sz="1400" b="1" i="1" dirty="0">
                <a:solidFill>
                  <a:schemeClr val="accent3"/>
                </a:solidFill>
                <a:latin typeface="Roboto" panose="02000000000000000000" pitchFamily="2" charset="0"/>
                <a:ea typeface="Roboto" panose="02000000000000000000" pitchFamily="2" charset="0"/>
                <a:cs typeface="Roboto" panose="02000000000000000000" pitchFamily="2" charset="0"/>
              </a:rPr>
              <a:t>Arthur DW, Winter KA, </a:t>
            </a:r>
            <a:r>
              <a:rPr lang="en-US" altLang="en-US" sz="1400" b="1" i="1" dirty="0" err="1">
                <a:solidFill>
                  <a:schemeClr val="accent3"/>
                </a:solidFill>
                <a:latin typeface="Roboto" panose="02000000000000000000" pitchFamily="2" charset="0"/>
                <a:ea typeface="Roboto" panose="02000000000000000000" pitchFamily="2" charset="0"/>
                <a:cs typeface="Roboto" panose="02000000000000000000" pitchFamily="2" charset="0"/>
              </a:rPr>
              <a:t>Kuerer</a:t>
            </a:r>
            <a:r>
              <a:rPr lang="en-US" altLang="en-US" sz="1400" b="1" i="1" dirty="0">
                <a:solidFill>
                  <a:schemeClr val="accent3"/>
                </a:solidFill>
                <a:latin typeface="Roboto" panose="02000000000000000000" pitchFamily="2" charset="0"/>
                <a:ea typeface="Roboto" panose="02000000000000000000" pitchFamily="2" charset="0"/>
                <a:cs typeface="Roboto" panose="02000000000000000000" pitchFamily="2" charset="0"/>
              </a:rPr>
              <a:t> HM, et al.  </a:t>
            </a:r>
            <a:r>
              <a:rPr lang="en-US" altLang="en-US" sz="1400" b="1" i="1" dirty="0" err="1">
                <a:solidFill>
                  <a:schemeClr val="accent3"/>
                </a:solidFill>
                <a:latin typeface="Roboto" panose="02000000000000000000" pitchFamily="2" charset="0"/>
                <a:ea typeface="Roboto" panose="02000000000000000000" pitchFamily="2" charset="0"/>
                <a:cs typeface="Roboto" panose="02000000000000000000" pitchFamily="2" charset="0"/>
              </a:rPr>
              <a:t>Int</a:t>
            </a:r>
            <a:r>
              <a:rPr lang="en-US" altLang="en-US" sz="1400" b="1" i="1" dirty="0">
                <a:solidFill>
                  <a:schemeClr val="accent3"/>
                </a:solidFill>
                <a:latin typeface="Roboto" panose="02000000000000000000" pitchFamily="2" charset="0"/>
                <a:ea typeface="Roboto" panose="02000000000000000000" pitchFamily="2" charset="0"/>
                <a:cs typeface="Roboto" panose="02000000000000000000" pitchFamily="2" charset="0"/>
              </a:rPr>
              <a:t> J </a:t>
            </a:r>
            <a:r>
              <a:rPr lang="en-US" altLang="en-US" sz="1400" b="1" i="1" dirty="0" err="1">
                <a:solidFill>
                  <a:schemeClr val="accent3"/>
                </a:solidFill>
                <a:latin typeface="Roboto" panose="02000000000000000000" pitchFamily="2" charset="0"/>
                <a:ea typeface="Roboto" panose="02000000000000000000" pitchFamily="2" charset="0"/>
                <a:cs typeface="Roboto" panose="02000000000000000000" pitchFamily="2" charset="0"/>
              </a:rPr>
              <a:t>Radiat</a:t>
            </a:r>
            <a:r>
              <a:rPr lang="en-US" altLang="en-US" sz="1400" b="1" i="1" dirty="0">
                <a:solidFill>
                  <a:schemeClr val="accent3"/>
                </a:solidFill>
                <a:latin typeface="Roboto" panose="02000000000000000000" pitchFamily="2" charset="0"/>
                <a:ea typeface="Roboto" panose="02000000000000000000" pitchFamily="2" charset="0"/>
                <a:cs typeface="Roboto" panose="02000000000000000000" pitchFamily="2" charset="0"/>
              </a:rPr>
              <a:t> </a:t>
            </a:r>
            <a:r>
              <a:rPr lang="en-US" altLang="en-US" sz="1400" b="1" i="1" dirty="0" err="1">
                <a:solidFill>
                  <a:schemeClr val="accent3"/>
                </a:solidFill>
                <a:latin typeface="Roboto" panose="02000000000000000000" pitchFamily="2" charset="0"/>
                <a:ea typeface="Roboto" panose="02000000000000000000" pitchFamily="2" charset="0"/>
                <a:cs typeface="Roboto" panose="02000000000000000000" pitchFamily="2" charset="0"/>
              </a:rPr>
              <a:t>Oncol</a:t>
            </a:r>
            <a:r>
              <a:rPr lang="en-US" altLang="en-US" sz="1400" b="1" i="1" dirty="0">
                <a:solidFill>
                  <a:schemeClr val="accent3"/>
                </a:solidFill>
                <a:latin typeface="Roboto" panose="02000000000000000000" pitchFamily="2" charset="0"/>
                <a:ea typeface="Roboto" panose="02000000000000000000" pitchFamily="2" charset="0"/>
                <a:cs typeface="Roboto" panose="02000000000000000000" pitchFamily="2" charset="0"/>
              </a:rPr>
              <a:t> </a:t>
            </a:r>
            <a:r>
              <a:rPr lang="en-US" altLang="en-US" sz="1400" b="1" i="1" dirty="0" err="1">
                <a:solidFill>
                  <a:schemeClr val="accent3"/>
                </a:solidFill>
                <a:latin typeface="Roboto" panose="02000000000000000000" pitchFamily="2" charset="0"/>
                <a:ea typeface="Roboto" panose="02000000000000000000" pitchFamily="2" charset="0"/>
                <a:cs typeface="Roboto" panose="02000000000000000000" pitchFamily="2" charset="0"/>
              </a:rPr>
              <a:t>Biol</a:t>
            </a:r>
            <a:r>
              <a:rPr lang="en-US" altLang="en-US" sz="1400" b="1" i="1" dirty="0">
                <a:solidFill>
                  <a:schemeClr val="accent3"/>
                </a:solidFill>
                <a:latin typeface="Roboto" panose="02000000000000000000" pitchFamily="2" charset="0"/>
                <a:ea typeface="Roboto" panose="02000000000000000000" pitchFamily="2" charset="0"/>
                <a:cs typeface="Roboto" panose="02000000000000000000" pitchFamily="2" charset="0"/>
              </a:rPr>
              <a:t> </a:t>
            </a:r>
            <a:r>
              <a:rPr lang="en-US" altLang="en-US" sz="1400" b="1" i="1" dirty="0" err="1">
                <a:solidFill>
                  <a:schemeClr val="accent3"/>
                </a:solidFill>
                <a:latin typeface="Roboto" panose="02000000000000000000" pitchFamily="2" charset="0"/>
                <a:ea typeface="Roboto" panose="02000000000000000000" pitchFamily="2" charset="0"/>
                <a:cs typeface="Roboto" panose="02000000000000000000" pitchFamily="2" charset="0"/>
              </a:rPr>
              <a:t>Phys</a:t>
            </a:r>
            <a:r>
              <a:rPr lang="en-US" altLang="en-US" sz="1400" b="1" i="1" dirty="0">
                <a:solidFill>
                  <a:schemeClr val="accent3"/>
                </a:solidFill>
                <a:latin typeface="Roboto" panose="02000000000000000000" pitchFamily="2" charset="0"/>
                <a:ea typeface="Roboto" panose="02000000000000000000" pitchFamily="2" charset="0"/>
                <a:cs typeface="Roboto" panose="02000000000000000000" pitchFamily="2" charset="0"/>
              </a:rPr>
              <a:t> – 2017;98(5):1028-1035</a:t>
            </a:r>
          </a:p>
          <a:p>
            <a:pPr eaLnBrk="1" hangingPunct="1">
              <a:lnSpc>
                <a:spcPct val="90000"/>
              </a:lnSpc>
              <a:spcBef>
                <a:spcPts val="1000"/>
              </a:spcBef>
              <a:defRPr/>
            </a:pPr>
            <a:endParaRPr lang="en-US" altLang="en-US" sz="1600" dirty="0">
              <a:latin typeface="Calibri" panose="020F0502020204030204" pitchFamily="34" charset="0"/>
            </a:endParaRPr>
          </a:p>
        </p:txBody>
      </p:sp>
      <p:sp>
        <p:nvSpPr>
          <p:cNvPr id="4" name="TextBox 3">
            <a:extLst>
              <a:ext uri="{FF2B5EF4-FFF2-40B4-BE49-F238E27FC236}">
                <a16:creationId xmlns:a16="http://schemas.microsoft.com/office/drawing/2014/main" id="{54A95357-F8EA-08BD-6525-237D51018BD0}"/>
              </a:ext>
            </a:extLst>
          </p:cNvPr>
          <p:cNvSpPr txBox="1"/>
          <p:nvPr/>
        </p:nvSpPr>
        <p:spPr>
          <a:xfrm>
            <a:off x="4114800" y="685800"/>
            <a:ext cx="4724400" cy="461962"/>
          </a:xfrm>
          <a:prstGeom prst="rect">
            <a:avLst/>
          </a:prstGeom>
          <a:noFill/>
        </p:spPr>
        <p:txBody>
          <a:bodyPr>
            <a:spAutoFit/>
          </a:bodyPr>
          <a:lstStyle/>
          <a:p>
            <a:pPr>
              <a:defRPr/>
            </a:pPr>
            <a:r>
              <a:rPr lang="en-US" b="1" dirty="0">
                <a:solidFill>
                  <a:schemeClr val="accent3"/>
                </a:solidFill>
                <a:latin typeface="Roboto" panose="02000000000000000000" pitchFamily="2" charset="0"/>
                <a:ea typeface="Roboto" panose="02000000000000000000" pitchFamily="2" charset="0"/>
                <a:cs typeface="Roboto" panose="02000000000000000000" pitchFamily="2" charset="0"/>
              </a:rPr>
              <a:t>NRG Oncology/RTOG 1014</a:t>
            </a:r>
          </a:p>
        </p:txBody>
      </p:sp>
      <p:sp>
        <p:nvSpPr>
          <p:cNvPr id="5" name="Text Placeholder 2">
            <a:extLst>
              <a:ext uri="{FF2B5EF4-FFF2-40B4-BE49-F238E27FC236}">
                <a16:creationId xmlns:a16="http://schemas.microsoft.com/office/drawing/2014/main" id="{3BE42426-43A1-F873-E6A5-DEE2CDA5D0C9}"/>
              </a:ext>
            </a:extLst>
          </p:cNvPr>
          <p:cNvSpPr txBox="1">
            <a:spLocks/>
          </p:cNvSpPr>
          <p:nvPr/>
        </p:nvSpPr>
        <p:spPr>
          <a:xfrm>
            <a:off x="2743200" y="3785311"/>
            <a:ext cx="7729536" cy="3046413"/>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205740">
              <a:spcBef>
                <a:spcPts val="1350"/>
              </a:spcBef>
              <a:buClr>
                <a:srgbClr val="FF0000"/>
              </a:buClr>
              <a:defRPr/>
            </a:pPr>
            <a:r>
              <a:rPr lang="en-US" sz="2000" dirty="0">
                <a:solidFill>
                  <a:schemeClr val="tx1">
                    <a:lumMod val="95000"/>
                  </a:schemeClr>
                </a:solidFill>
                <a:latin typeface="Roboto" panose="02000000000000000000" pitchFamily="2" charset="0"/>
                <a:ea typeface="Roboto" panose="02000000000000000000" pitchFamily="2" charset="0"/>
                <a:cs typeface="Roboto" panose="02000000000000000000" pitchFamily="2" charset="0"/>
              </a:rPr>
              <a:t>Partial breast re-irradiation with 3DCRT following second lumpectomy for patients experiencing in-breast failures after WBI is:</a:t>
            </a:r>
          </a:p>
          <a:p>
            <a:pPr marL="1037273" lvl="1" indent="-342900">
              <a:spcBef>
                <a:spcPts val="0"/>
              </a:spcBef>
              <a:buClr>
                <a:srgbClr val="FF0000"/>
              </a:buClr>
              <a:defRPr/>
            </a:pPr>
            <a:r>
              <a:rPr lang="en-US" sz="1800" b="1" i="1" u="sng" dirty="0">
                <a:solidFill>
                  <a:schemeClr val="tx1">
                    <a:lumMod val="95000"/>
                  </a:schemeClr>
                </a:solidFill>
                <a:latin typeface="Roboto" panose="02000000000000000000" pitchFamily="2" charset="0"/>
                <a:ea typeface="Roboto" panose="02000000000000000000" pitchFamily="2" charset="0"/>
                <a:cs typeface="Roboto" panose="02000000000000000000" pitchFamily="2" charset="0"/>
              </a:rPr>
              <a:t>Safe and feasible </a:t>
            </a:r>
            <a:endParaRPr lang="en-US" sz="1800" b="1" dirty="0">
              <a:solidFill>
                <a:schemeClr val="tx1">
                  <a:lumMod val="95000"/>
                </a:schemeClr>
              </a:solidFill>
              <a:latin typeface="Roboto" panose="02000000000000000000" pitchFamily="2" charset="0"/>
              <a:ea typeface="Roboto" panose="02000000000000000000" pitchFamily="2" charset="0"/>
              <a:cs typeface="Roboto" panose="02000000000000000000" pitchFamily="2" charset="0"/>
            </a:endParaRPr>
          </a:p>
          <a:p>
            <a:pPr marL="1037273" lvl="1" indent="-342900">
              <a:spcBef>
                <a:spcPts val="0"/>
              </a:spcBef>
              <a:buClr>
                <a:srgbClr val="FF0000"/>
              </a:buClr>
              <a:defRPr/>
            </a:pPr>
            <a:r>
              <a:rPr lang="en-US" sz="1800" b="1" i="1" u="sng" dirty="0">
                <a:solidFill>
                  <a:schemeClr val="tx1">
                    <a:lumMod val="95000"/>
                  </a:schemeClr>
                </a:solidFill>
                <a:latin typeface="Roboto" panose="02000000000000000000" pitchFamily="2" charset="0"/>
                <a:ea typeface="Roboto" panose="02000000000000000000" pitchFamily="2" charset="0"/>
                <a:cs typeface="Roboto" panose="02000000000000000000" pitchFamily="2" charset="0"/>
              </a:rPr>
              <a:t>Acceptable treatment quality</a:t>
            </a:r>
            <a:r>
              <a:rPr lang="en-US" sz="1800" b="1" dirty="0">
                <a:solidFill>
                  <a:schemeClr val="tx1">
                    <a:lumMod val="95000"/>
                  </a:schemeClr>
                </a:solidFill>
                <a:latin typeface="Roboto" panose="02000000000000000000" pitchFamily="2" charset="0"/>
                <a:ea typeface="Roboto" panose="02000000000000000000" pitchFamily="2" charset="0"/>
                <a:cs typeface="Roboto" panose="02000000000000000000" pitchFamily="2" charset="0"/>
              </a:rPr>
              <a:t> achieved.  </a:t>
            </a:r>
          </a:p>
          <a:p>
            <a:pPr marL="342900" indent="-205740">
              <a:spcBef>
                <a:spcPts val="1350"/>
              </a:spcBef>
              <a:buClr>
                <a:srgbClr val="FF0000"/>
              </a:buClr>
              <a:defRPr/>
            </a:pPr>
            <a:r>
              <a:rPr lang="en-US" sz="2000" dirty="0">
                <a:solidFill>
                  <a:schemeClr val="tx1">
                    <a:lumMod val="95000"/>
                  </a:schemeClr>
                </a:solidFill>
                <a:latin typeface="Roboto" panose="02000000000000000000" pitchFamily="2" charset="0"/>
                <a:ea typeface="Roboto" panose="02000000000000000000" pitchFamily="2" charset="0"/>
                <a:cs typeface="Roboto" panose="02000000000000000000" pitchFamily="2" charset="0"/>
              </a:rPr>
              <a:t>Skin, fibrosis and breast pain toxicity was acceptable</a:t>
            </a:r>
          </a:p>
          <a:p>
            <a:pPr marL="1037273" lvl="1" indent="-342900">
              <a:spcBef>
                <a:spcPts val="0"/>
              </a:spcBef>
              <a:buClr>
                <a:srgbClr val="FF0000"/>
              </a:buClr>
              <a:defRPr/>
            </a:pPr>
            <a:r>
              <a:rPr lang="en-US" sz="1800" b="1" i="1" u="sng" dirty="0">
                <a:solidFill>
                  <a:schemeClr val="tx1">
                    <a:lumMod val="95000"/>
                  </a:schemeClr>
                </a:solidFill>
                <a:latin typeface="Roboto" panose="02000000000000000000" pitchFamily="2" charset="0"/>
                <a:ea typeface="Roboto" panose="02000000000000000000" pitchFamily="2" charset="0"/>
                <a:cs typeface="Roboto" panose="02000000000000000000" pitchFamily="2" charset="0"/>
              </a:rPr>
              <a:t>Primarily G1-2</a:t>
            </a:r>
          </a:p>
          <a:p>
            <a:pPr marL="342900" indent="-205740">
              <a:spcBef>
                <a:spcPts val="1350"/>
              </a:spcBef>
              <a:buClr>
                <a:srgbClr val="FF0000"/>
              </a:buClr>
              <a:defRPr/>
            </a:pPr>
            <a:r>
              <a:rPr lang="en-US" sz="2000" b="1" dirty="0">
                <a:solidFill>
                  <a:schemeClr val="tx1">
                    <a:lumMod val="95000"/>
                  </a:schemeClr>
                </a:solidFill>
                <a:latin typeface="Roboto" panose="02000000000000000000" pitchFamily="2" charset="0"/>
                <a:ea typeface="Roboto" panose="02000000000000000000" pitchFamily="2" charset="0"/>
                <a:cs typeface="Roboto" panose="02000000000000000000" pitchFamily="2" charset="0"/>
              </a:rPr>
              <a:t>G3 toxicity was </a:t>
            </a:r>
            <a:r>
              <a:rPr lang="en-US" sz="2000" b="1" i="1" u="sng" dirty="0">
                <a:solidFill>
                  <a:schemeClr val="tx1">
                    <a:lumMod val="95000"/>
                  </a:schemeClr>
                </a:solidFill>
                <a:latin typeface="Roboto" panose="02000000000000000000" pitchFamily="2" charset="0"/>
                <a:ea typeface="Roboto" panose="02000000000000000000" pitchFamily="2" charset="0"/>
                <a:cs typeface="Roboto" panose="02000000000000000000" pitchFamily="2" charset="0"/>
              </a:rPr>
              <a:t>rare</a:t>
            </a:r>
            <a:r>
              <a:rPr lang="en-US" sz="2000" b="1" dirty="0">
                <a:solidFill>
                  <a:schemeClr val="tx1">
                    <a:lumMod val="95000"/>
                  </a:schemeClr>
                </a:solidFill>
                <a:latin typeface="Roboto" panose="02000000000000000000" pitchFamily="2" charset="0"/>
                <a:ea typeface="Roboto" panose="02000000000000000000" pitchFamily="2" charset="0"/>
                <a:cs typeface="Roboto" panose="02000000000000000000" pitchFamily="2" charset="0"/>
              </a:rPr>
              <a:t> (&lt;2%) at the one-</a:t>
            </a:r>
            <a:r>
              <a:rPr lang="en-US" sz="2000" b="1" dirty="0" err="1">
                <a:solidFill>
                  <a:schemeClr val="tx1">
                    <a:lumMod val="95000"/>
                  </a:schemeClr>
                </a:solidFill>
                <a:latin typeface="Roboto" panose="02000000000000000000" pitchFamily="2" charset="0"/>
                <a:ea typeface="Roboto" panose="02000000000000000000" pitchFamily="2" charset="0"/>
                <a:cs typeface="Roboto" panose="02000000000000000000" pitchFamily="2" charset="0"/>
              </a:rPr>
              <a:t>yr</a:t>
            </a:r>
            <a:r>
              <a:rPr lang="en-US" sz="2000" b="1" dirty="0">
                <a:solidFill>
                  <a:schemeClr val="tx1">
                    <a:lumMod val="95000"/>
                  </a:schemeClr>
                </a:solidFill>
                <a:latin typeface="Roboto" panose="02000000000000000000" pitchFamily="2" charset="0"/>
                <a:ea typeface="Roboto" panose="02000000000000000000" pitchFamily="2" charset="0"/>
                <a:cs typeface="Roboto" panose="02000000000000000000" pitchFamily="2" charset="0"/>
              </a:rPr>
              <a:t> f/u interval. </a:t>
            </a:r>
          </a:p>
        </p:txBody>
      </p:sp>
      <p:sp>
        <p:nvSpPr>
          <p:cNvPr id="76806" name="TextBox 5">
            <a:extLst>
              <a:ext uri="{FF2B5EF4-FFF2-40B4-BE49-F238E27FC236}">
                <a16:creationId xmlns:a16="http://schemas.microsoft.com/office/drawing/2014/main" id="{F5D9B00D-2C89-08B4-64CC-67CCF200B8D5}"/>
              </a:ext>
            </a:extLst>
          </p:cNvPr>
          <p:cNvSpPr txBox="1">
            <a:spLocks noChangeArrowheads="1"/>
          </p:cNvSpPr>
          <p:nvPr/>
        </p:nvSpPr>
        <p:spPr bwMode="auto">
          <a:xfrm>
            <a:off x="9677400" y="6096000"/>
            <a:ext cx="25146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24080958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7">
            <a:extLst>
              <a:ext uri="{FF2B5EF4-FFF2-40B4-BE49-F238E27FC236}">
                <a16:creationId xmlns:a16="http://schemas.microsoft.com/office/drawing/2014/main" id="{F9C01B6B-9CB4-0905-8C1D-FB85A462C161}"/>
              </a:ext>
            </a:extLst>
          </p:cNvPr>
          <p:cNvSpPr txBox="1">
            <a:spLocks noChangeArrowheads="1"/>
          </p:cNvSpPr>
          <p:nvPr/>
        </p:nvSpPr>
        <p:spPr bwMode="auto">
          <a:xfrm>
            <a:off x="9677400" y="6096000"/>
            <a:ext cx="25146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71684" name="Content Placeholder 2">
            <a:extLst>
              <a:ext uri="{FF2B5EF4-FFF2-40B4-BE49-F238E27FC236}">
                <a16:creationId xmlns:a16="http://schemas.microsoft.com/office/drawing/2014/main" id="{CBBBCEBF-6B1D-AA33-FAC3-A61F5723F8BC}"/>
              </a:ext>
            </a:extLst>
          </p:cNvPr>
          <p:cNvSpPr txBox="1">
            <a:spLocks/>
          </p:cNvSpPr>
          <p:nvPr/>
        </p:nvSpPr>
        <p:spPr bwMode="auto">
          <a:xfrm>
            <a:off x="800100" y="846575"/>
            <a:ext cx="10591800" cy="5610225"/>
          </a:xfrm>
          <a:prstGeom prst="rect">
            <a:avLst/>
          </a:prstGeom>
          <a:noFill/>
          <a:ln>
            <a:noFill/>
          </a:ln>
        </p:spPr>
        <p:txBody>
          <a:bodyPr lIns="68580" tIns="34290" rIns="68580" bIns="34290"/>
          <a:lstStyle>
            <a:lvl1pPr>
              <a:defRPr sz="2400">
                <a:solidFill>
                  <a:schemeClr val="tx1"/>
                </a:solidFill>
                <a:latin typeface="Arial" panose="020B0604020202020204" pitchFamily="34" charset="0"/>
              </a:defRPr>
            </a:lvl1pPr>
            <a:lvl2pPr marL="685800" indent="-22860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ts val="1000"/>
              </a:spcBef>
              <a:defRPr/>
            </a:pPr>
            <a:r>
              <a:rPr lang="en-US" altLang="en-US" b="1" dirty="0">
                <a:solidFill>
                  <a:srgbClr val="FF0000"/>
                </a:solidFill>
                <a:latin typeface="Roboto" panose="02000000000000000000" pitchFamily="2" charset="0"/>
                <a:ea typeface="Roboto" panose="02000000000000000000" pitchFamily="2" charset="0"/>
                <a:cs typeface="Roboto" panose="02000000000000000000" pitchFamily="2" charset="0"/>
              </a:rPr>
              <a:t>Secondary Endpoints</a:t>
            </a:r>
          </a:p>
          <a:p>
            <a:pPr eaLnBrk="1" hangingPunct="1">
              <a:lnSpc>
                <a:spcPct val="90000"/>
              </a:lnSpc>
              <a:spcBef>
                <a:spcPts val="1000"/>
              </a:spcBef>
              <a:defRPr/>
            </a:pPr>
            <a:r>
              <a:rPr lang="en-US" altLang="en-US" sz="1600" dirty="0">
                <a:latin typeface="Roboto" panose="02000000000000000000" pitchFamily="2" charset="0"/>
                <a:ea typeface="Roboto" panose="02000000000000000000" pitchFamily="2" charset="0"/>
                <a:cs typeface="Roboto" panose="02000000000000000000" pitchFamily="2" charset="0"/>
              </a:rPr>
              <a:t>AEs &gt; 1 </a:t>
            </a:r>
            <a:r>
              <a:rPr lang="en-US" altLang="en-US" sz="1600" dirty="0" err="1">
                <a:latin typeface="Roboto" panose="02000000000000000000" pitchFamily="2" charset="0"/>
                <a:ea typeface="Roboto" panose="02000000000000000000" pitchFamily="2" charset="0"/>
                <a:cs typeface="Roboto" panose="02000000000000000000" pitchFamily="2" charset="0"/>
              </a:rPr>
              <a:t>yr</a:t>
            </a:r>
            <a:r>
              <a:rPr lang="en-US" altLang="en-US" sz="1600" dirty="0">
                <a:latin typeface="Roboto" panose="02000000000000000000" pitchFamily="2" charset="0"/>
                <a:ea typeface="Roboto" panose="02000000000000000000" pitchFamily="2" charset="0"/>
                <a:cs typeface="Roboto" panose="02000000000000000000" pitchFamily="2" charset="0"/>
              </a:rPr>
              <a:t> from completion of </a:t>
            </a:r>
            <a:r>
              <a:rPr lang="en-US" altLang="en-US" sz="1600" dirty="0" err="1">
                <a:latin typeface="Roboto" panose="02000000000000000000" pitchFamily="2" charset="0"/>
                <a:ea typeface="Roboto" panose="02000000000000000000" pitchFamily="2" charset="0"/>
                <a:cs typeface="Roboto" panose="02000000000000000000" pitchFamily="2" charset="0"/>
              </a:rPr>
              <a:t>PBrI</a:t>
            </a:r>
            <a:r>
              <a:rPr lang="en-US" altLang="en-US" sz="1600" dirty="0">
                <a:latin typeface="Roboto" panose="02000000000000000000" pitchFamily="2" charset="0"/>
                <a:ea typeface="Roboto" panose="02000000000000000000" pitchFamily="2" charset="0"/>
                <a:cs typeface="Roboto" panose="02000000000000000000" pitchFamily="2" charset="0"/>
              </a:rPr>
              <a:t>, In-breast control rate, Freedom from mastectomy, DMFS, OVS</a:t>
            </a:r>
          </a:p>
          <a:p>
            <a:pPr eaLnBrk="1" hangingPunct="1">
              <a:lnSpc>
                <a:spcPct val="90000"/>
              </a:lnSpc>
              <a:spcBef>
                <a:spcPts val="1000"/>
              </a:spcBef>
              <a:defRPr/>
            </a:pPr>
            <a:r>
              <a:rPr lang="en-US" altLang="en-US" sz="1400" b="1" i="1" dirty="0">
                <a:solidFill>
                  <a:schemeClr val="accent3"/>
                </a:solidFill>
                <a:latin typeface="Roboto" panose="02000000000000000000" pitchFamily="2" charset="0"/>
                <a:ea typeface="Roboto" panose="02000000000000000000" pitchFamily="2" charset="0"/>
                <a:cs typeface="Roboto" panose="02000000000000000000" pitchFamily="2" charset="0"/>
              </a:rPr>
              <a:t>Presented ASTRO 2016, 3 year</a:t>
            </a:r>
          </a:p>
          <a:p>
            <a:pPr eaLnBrk="1" hangingPunct="1">
              <a:lnSpc>
                <a:spcPct val="90000"/>
              </a:lnSpc>
              <a:spcBef>
                <a:spcPts val="1000"/>
              </a:spcBef>
              <a:defRPr/>
            </a:pPr>
            <a:r>
              <a:rPr lang="en-US" altLang="en-US" sz="1400" b="1" i="1" dirty="0">
                <a:solidFill>
                  <a:schemeClr val="accent3"/>
                </a:solidFill>
                <a:latin typeface="Roboto" panose="02000000000000000000" pitchFamily="2" charset="0"/>
                <a:ea typeface="Roboto" panose="02000000000000000000" pitchFamily="2" charset="0"/>
                <a:cs typeface="Roboto" panose="02000000000000000000" pitchFamily="2" charset="0"/>
              </a:rPr>
              <a:t>Arthur DW et al. JAMA ONC. </a:t>
            </a:r>
            <a:r>
              <a:rPr lang="it-IT" sz="1400" i="1" dirty="0">
                <a:solidFill>
                  <a:schemeClr val="accent3"/>
                </a:solidFill>
                <a:latin typeface="Roboto" panose="02000000000000000000" pitchFamily="2" charset="0"/>
                <a:ea typeface="Roboto" panose="02000000000000000000" pitchFamily="2" charset="0"/>
                <a:cs typeface="Roboto" panose="02000000000000000000" pitchFamily="2" charset="0"/>
              </a:rPr>
              <a:t>2019;6:75-82</a:t>
            </a:r>
            <a:endParaRPr lang="en-US" altLang="en-US" sz="1600" b="1" i="1" dirty="0">
              <a:solidFill>
                <a:schemeClr val="accent3"/>
              </a:solidFill>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C02E1EAE-FD67-24A2-03B7-51FAE117DDFA}"/>
              </a:ext>
            </a:extLst>
          </p:cNvPr>
          <p:cNvSpPr txBox="1"/>
          <p:nvPr/>
        </p:nvSpPr>
        <p:spPr>
          <a:xfrm>
            <a:off x="4038600" y="498475"/>
            <a:ext cx="4724400" cy="460375"/>
          </a:xfrm>
          <a:prstGeom prst="rect">
            <a:avLst/>
          </a:prstGeom>
          <a:noFill/>
        </p:spPr>
        <p:txBody>
          <a:bodyPr>
            <a:spAutoFit/>
          </a:bodyPr>
          <a:lstStyle/>
          <a:p>
            <a:pPr>
              <a:defRPr/>
            </a:pPr>
            <a:r>
              <a:rPr lang="en-US" b="1" dirty="0">
                <a:solidFill>
                  <a:schemeClr val="accent3"/>
                </a:solidFill>
                <a:latin typeface="Roboto" panose="02000000000000000000" pitchFamily="2" charset="0"/>
                <a:ea typeface="Roboto" panose="02000000000000000000" pitchFamily="2" charset="0"/>
                <a:cs typeface="Roboto" panose="02000000000000000000" pitchFamily="2" charset="0"/>
              </a:rPr>
              <a:t>NRG Oncology 1014/RTOG</a:t>
            </a:r>
          </a:p>
        </p:txBody>
      </p:sp>
      <p:sp>
        <p:nvSpPr>
          <p:cNvPr id="6" name="Title 4">
            <a:extLst>
              <a:ext uri="{FF2B5EF4-FFF2-40B4-BE49-F238E27FC236}">
                <a16:creationId xmlns:a16="http://schemas.microsoft.com/office/drawing/2014/main" id="{CB06AB2A-0F5B-90CF-606F-D091E3493D94}"/>
              </a:ext>
            </a:extLst>
          </p:cNvPr>
          <p:cNvSpPr txBox="1">
            <a:spLocks/>
          </p:cNvSpPr>
          <p:nvPr/>
        </p:nvSpPr>
        <p:spPr bwMode="auto">
          <a:xfrm>
            <a:off x="-457200" y="2317750"/>
            <a:ext cx="6858000" cy="1143000"/>
          </a:xfrm>
          <a:prstGeom prst="rect">
            <a:avLst/>
          </a:prstGeom>
          <a:noFill/>
        </p:spPr>
        <p:txBody>
          <a:bodyPr lIns="68580" tIns="34290" rIns="68580" bIns="3429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en-US" sz="4800" dirty="0"/>
              <a:t> </a:t>
            </a:r>
            <a:r>
              <a:rPr lang="en-US" altLang="en-US" sz="2800" dirty="0">
                <a:solidFill>
                  <a:schemeClr val="accent3"/>
                </a:solidFill>
                <a:latin typeface="Roboto" panose="02000000000000000000" pitchFamily="2" charset="0"/>
                <a:ea typeface="Roboto" panose="02000000000000000000" pitchFamily="2" charset="0"/>
                <a:cs typeface="Roboto" panose="02000000000000000000" pitchFamily="2" charset="0"/>
              </a:rPr>
              <a:t>Median Follow-up:  </a:t>
            </a:r>
            <a:r>
              <a:rPr lang="en-US" altLang="en-US" sz="2800" u="sng" dirty="0">
                <a:solidFill>
                  <a:schemeClr val="accent3"/>
                </a:solidFill>
                <a:latin typeface="Roboto" panose="02000000000000000000" pitchFamily="2" charset="0"/>
                <a:ea typeface="Roboto" panose="02000000000000000000" pitchFamily="2" charset="0"/>
                <a:cs typeface="Roboto" panose="02000000000000000000" pitchFamily="2" charset="0"/>
              </a:rPr>
              <a:t>5 years </a:t>
            </a:r>
            <a:br>
              <a:rPr lang="en-US" altLang="en-US" sz="2800" dirty="0">
                <a:solidFill>
                  <a:schemeClr val="accent3"/>
                </a:solidFill>
              </a:rPr>
            </a:br>
            <a:endParaRPr lang="en-US" altLang="en-US" sz="2400" dirty="0">
              <a:solidFill>
                <a:schemeClr val="accent3"/>
              </a:solidFill>
            </a:endParaRPr>
          </a:p>
        </p:txBody>
      </p:sp>
      <p:graphicFrame>
        <p:nvGraphicFramePr>
          <p:cNvPr id="5" name="Table 4">
            <a:extLst>
              <a:ext uri="{FF2B5EF4-FFF2-40B4-BE49-F238E27FC236}">
                <a16:creationId xmlns:a16="http://schemas.microsoft.com/office/drawing/2014/main" id="{D9D5A8DC-9438-BAB7-F839-4C87560EF80F}"/>
              </a:ext>
            </a:extLst>
          </p:cNvPr>
          <p:cNvGraphicFramePr>
            <a:graphicFrameLocks noGrp="1"/>
          </p:cNvGraphicFramePr>
          <p:nvPr/>
        </p:nvGraphicFramePr>
        <p:xfrm>
          <a:off x="1905000" y="3124200"/>
          <a:ext cx="8610600" cy="3609975"/>
        </p:xfrm>
        <a:graphic>
          <a:graphicData uri="http://schemas.openxmlformats.org/drawingml/2006/table">
            <a:tbl>
              <a:tblPr>
                <a:tableStyleId>{5C22544A-7EE6-4342-B048-85BDC9FD1C3A}</a:tableStyleId>
              </a:tblPr>
              <a:tblGrid>
                <a:gridCol w="981910">
                  <a:extLst>
                    <a:ext uri="{9D8B030D-6E8A-4147-A177-3AD203B41FA5}">
                      <a16:colId xmlns:a16="http://schemas.microsoft.com/office/drawing/2014/main" val="20000"/>
                    </a:ext>
                  </a:extLst>
                </a:gridCol>
                <a:gridCol w="1284036">
                  <a:extLst>
                    <a:ext uri="{9D8B030D-6E8A-4147-A177-3AD203B41FA5}">
                      <a16:colId xmlns:a16="http://schemas.microsoft.com/office/drawing/2014/main" val="20001"/>
                    </a:ext>
                  </a:extLst>
                </a:gridCol>
                <a:gridCol w="934454">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714540">
                  <a:extLst>
                    <a:ext uri="{9D8B030D-6E8A-4147-A177-3AD203B41FA5}">
                      <a16:colId xmlns:a16="http://schemas.microsoft.com/office/drawing/2014/main" val="20004"/>
                    </a:ext>
                  </a:extLst>
                </a:gridCol>
                <a:gridCol w="945984">
                  <a:extLst>
                    <a:ext uri="{9D8B030D-6E8A-4147-A177-3AD203B41FA5}">
                      <a16:colId xmlns:a16="http://schemas.microsoft.com/office/drawing/2014/main" val="20005"/>
                    </a:ext>
                  </a:extLst>
                </a:gridCol>
                <a:gridCol w="1471028">
                  <a:extLst>
                    <a:ext uri="{9D8B030D-6E8A-4147-A177-3AD203B41FA5}">
                      <a16:colId xmlns:a16="http://schemas.microsoft.com/office/drawing/2014/main" val="20006"/>
                    </a:ext>
                  </a:extLst>
                </a:gridCol>
                <a:gridCol w="830848">
                  <a:extLst>
                    <a:ext uri="{9D8B030D-6E8A-4147-A177-3AD203B41FA5}">
                      <a16:colId xmlns:a16="http://schemas.microsoft.com/office/drawing/2014/main" val="20007"/>
                    </a:ext>
                  </a:extLst>
                </a:gridCol>
              </a:tblGrid>
              <a:tr h="332985">
                <a:tc rowSpan="2">
                  <a:txBody>
                    <a:bodyPr/>
                    <a:lstStyle/>
                    <a:p>
                      <a:pPr marL="0" marR="0">
                        <a:lnSpc>
                          <a:spcPct val="115000"/>
                        </a:lnSpc>
                        <a:spcBef>
                          <a:spcPts val="0"/>
                        </a:spcBef>
                        <a:spcAft>
                          <a:spcPts val="0"/>
                        </a:spcAft>
                      </a:pPr>
                      <a:endParaRPr lang="en-US" sz="1600" b="1" dirty="0">
                        <a:solidFill>
                          <a:sysClr val="windowText" lastClr="000000"/>
                        </a:solidFill>
                        <a:effectLst/>
                      </a:endParaRPr>
                    </a:p>
                    <a:p>
                      <a:pPr marL="0" marR="0">
                        <a:lnSpc>
                          <a:spcPct val="115000"/>
                        </a:lnSpc>
                        <a:spcBef>
                          <a:spcPts val="0"/>
                        </a:spcBef>
                        <a:spcAft>
                          <a:spcPts val="0"/>
                        </a:spcAft>
                      </a:pPr>
                      <a:r>
                        <a:rPr lang="en-US" sz="1600" b="1" dirty="0">
                          <a:solidFill>
                            <a:sysClr val="windowText" lastClr="000000"/>
                          </a:solidFill>
                          <a:effectLst/>
                        </a:rPr>
                        <a:t>Endpoints</a:t>
                      </a:r>
                    </a:p>
                  </a:txBody>
                  <a:tcPr marL="51435" marR="51435" marT="0" marB="0" anchor="ctr">
                    <a:solidFill>
                      <a:srgbClr val="FFC000"/>
                    </a:solidFill>
                  </a:tcPr>
                </a:tc>
                <a:tc rowSpan="2">
                  <a:txBody>
                    <a:bodyPr/>
                    <a:lstStyle/>
                    <a:p>
                      <a:pPr marL="0" marR="0" algn="ctr">
                        <a:lnSpc>
                          <a:spcPct val="115000"/>
                        </a:lnSpc>
                        <a:spcBef>
                          <a:spcPts val="0"/>
                        </a:spcBef>
                        <a:spcAft>
                          <a:spcPts val="0"/>
                        </a:spcAft>
                      </a:pPr>
                      <a:endParaRPr lang="en-US" sz="1600" b="1" dirty="0">
                        <a:solidFill>
                          <a:sysClr val="windowText" lastClr="000000"/>
                        </a:solidFill>
                        <a:effectLst/>
                      </a:endParaRPr>
                    </a:p>
                    <a:p>
                      <a:pPr marL="0" marR="0" algn="ctr">
                        <a:lnSpc>
                          <a:spcPct val="115000"/>
                        </a:lnSpc>
                        <a:spcBef>
                          <a:spcPts val="0"/>
                        </a:spcBef>
                        <a:spcAft>
                          <a:spcPts val="0"/>
                        </a:spcAft>
                      </a:pPr>
                      <a:r>
                        <a:rPr lang="en-US" sz="1600" b="1" dirty="0">
                          <a:solidFill>
                            <a:sysClr val="windowText" lastClr="000000"/>
                          </a:solidFill>
                          <a:effectLst/>
                        </a:rPr>
                        <a:t>#</a:t>
                      </a:r>
                      <a:r>
                        <a:rPr lang="en-US" sz="1600" b="1" baseline="0" dirty="0">
                          <a:solidFill>
                            <a:sysClr val="windowText" lastClr="000000"/>
                          </a:solidFill>
                          <a:effectLst/>
                        </a:rPr>
                        <a:t> </a:t>
                      </a:r>
                      <a:r>
                        <a:rPr lang="en-US" sz="1600" b="1" dirty="0">
                          <a:solidFill>
                            <a:sysClr val="windowText" lastClr="000000"/>
                          </a:solidFill>
                          <a:effectLst/>
                        </a:rPr>
                        <a:t>Failures</a:t>
                      </a:r>
                      <a:endParaRPr lang="en-US" sz="1600" b="1" dirty="0">
                        <a:solidFill>
                          <a:sysClr val="windowText" lastClr="000000"/>
                        </a:solidFill>
                        <a:effectLst/>
                        <a:latin typeface="Calibri"/>
                        <a:ea typeface="Calibri"/>
                        <a:cs typeface="Times New Roman"/>
                      </a:endParaRPr>
                    </a:p>
                  </a:txBody>
                  <a:tcPr marL="51435" marR="51435" marT="0" marB="0" anchor="ctr">
                    <a:solidFill>
                      <a:srgbClr val="FFC000"/>
                    </a:solidFill>
                  </a:tcPr>
                </a:tc>
                <a:tc gridSpan="3">
                  <a:txBody>
                    <a:bodyPr/>
                    <a:lstStyle/>
                    <a:p>
                      <a:pPr marL="0" marR="0" algn="ctr">
                        <a:lnSpc>
                          <a:spcPct val="115000"/>
                        </a:lnSpc>
                        <a:spcBef>
                          <a:spcPts val="0"/>
                        </a:spcBef>
                        <a:spcAft>
                          <a:spcPts val="0"/>
                        </a:spcAft>
                      </a:pPr>
                      <a:r>
                        <a:rPr lang="en-US" sz="1900" dirty="0">
                          <a:solidFill>
                            <a:sysClr val="windowText" lastClr="000000"/>
                          </a:solidFill>
                          <a:effectLst/>
                        </a:rPr>
                        <a:t>3-year</a:t>
                      </a:r>
                      <a:endParaRPr lang="en-US" sz="1900" dirty="0">
                        <a:solidFill>
                          <a:sysClr val="windowText" lastClr="000000"/>
                        </a:solidFill>
                        <a:effectLst/>
                        <a:latin typeface="Calibri"/>
                        <a:ea typeface="Calibri"/>
                        <a:cs typeface="Times New Roman"/>
                      </a:endParaRPr>
                    </a:p>
                  </a:txBody>
                  <a:tcPr marL="51435" marR="51435" marT="0" marB="0" anchor="b">
                    <a:solidFill>
                      <a:srgbClr val="FFC000"/>
                    </a:solidFill>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900" dirty="0">
                          <a:solidFill>
                            <a:sysClr val="windowText" lastClr="000000"/>
                          </a:solidFill>
                          <a:effectLst/>
                          <a:latin typeface="Calibri"/>
                          <a:ea typeface="Calibri"/>
                          <a:cs typeface="Times New Roman"/>
                        </a:rPr>
                        <a:t>4-year</a:t>
                      </a:r>
                    </a:p>
                  </a:txBody>
                  <a:tcPr marL="51435" marR="51435" marT="0" marB="0" anchor="b">
                    <a:solidFill>
                      <a:srgbClr val="FFC000"/>
                    </a:solidFill>
                  </a:tcPr>
                </a:tc>
                <a:tc hMerge="1">
                  <a:txBody>
                    <a:bodyPr/>
                    <a:lstStyle/>
                    <a:p>
                      <a:pPr marL="0" marR="0" algn="ctr">
                        <a:lnSpc>
                          <a:spcPct val="115000"/>
                        </a:lnSpc>
                        <a:spcBef>
                          <a:spcPts val="0"/>
                        </a:spcBef>
                        <a:spcAft>
                          <a:spcPts val="0"/>
                        </a:spcAft>
                      </a:pPr>
                      <a:endParaRPr lang="en-US" sz="1800" dirty="0">
                        <a:solidFill>
                          <a:sysClr val="windowText" lastClr="000000"/>
                        </a:solidFill>
                        <a:effectLst/>
                        <a:latin typeface="Calibri"/>
                        <a:ea typeface="Calibri"/>
                        <a:cs typeface="Times New Roman"/>
                      </a:endParaRPr>
                    </a:p>
                  </a:txBody>
                  <a:tcPr marL="68580" marR="68580" marT="0" marB="0" anchor="b">
                    <a:solidFill>
                      <a:srgbClr val="FFC000"/>
                    </a:solidFill>
                  </a:tcPr>
                </a:tc>
                <a:tc hMerge="1">
                  <a:txBody>
                    <a:bodyPr/>
                    <a:lstStyle/>
                    <a:p>
                      <a:pPr marL="0" marR="0" algn="ctr">
                        <a:lnSpc>
                          <a:spcPct val="115000"/>
                        </a:lnSpc>
                        <a:spcBef>
                          <a:spcPts val="0"/>
                        </a:spcBef>
                        <a:spcAft>
                          <a:spcPts val="0"/>
                        </a:spcAft>
                      </a:pPr>
                      <a:endParaRPr lang="en-US" sz="1800" dirty="0">
                        <a:solidFill>
                          <a:sysClr val="windowText" lastClr="000000"/>
                        </a:solidFill>
                        <a:effectLst/>
                        <a:latin typeface="Calibri"/>
                        <a:ea typeface="Calibri"/>
                        <a:cs typeface="Times New Roman"/>
                      </a:endParaRPr>
                    </a:p>
                  </a:txBody>
                  <a:tcPr marL="68580" marR="68580" marT="0" marB="0" anchor="b">
                    <a:solidFill>
                      <a:srgbClr val="FFC000"/>
                    </a:solidFill>
                  </a:tcPr>
                </a:tc>
                <a:extLst>
                  <a:ext uri="{0D108BD9-81ED-4DB2-BD59-A6C34878D82A}">
                    <a16:rowId xmlns:a16="http://schemas.microsoft.com/office/drawing/2014/main" val="10000"/>
                  </a:ext>
                </a:extLst>
              </a:tr>
              <a:tr h="560535">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600" b="1" dirty="0">
                          <a:solidFill>
                            <a:sysClr val="windowText" lastClr="000000"/>
                          </a:solidFill>
                          <a:effectLst/>
                        </a:rPr>
                        <a:t>Estimates</a:t>
                      </a:r>
                    </a:p>
                  </a:txBody>
                  <a:tcPr marL="51435" marR="51435" marT="0" marB="0" anchor="ctr">
                    <a:solidFill>
                      <a:srgbClr val="FFC000"/>
                    </a:solidFill>
                  </a:tcPr>
                </a:tc>
                <a:tc>
                  <a:txBody>
                    <a:bodyPr/>
                    <a:lstStyle/>
                    <a:p>
                      <a:pPr marL="0" marR="0" algn="ctr">
                        <a:lnSpc>
                          <a:spcPct val="115000"/>
                        </a:lnSpc>
                        <a:spcBef>
                          <a:spcPts val="0"/>
                        </a:spcBef>
                        <a:spcAft>
                          <a:spcPts val="0"/>
                        </a:spcAft>
                      </a:pPr>
                      <a:r>
                        <a:rPr lang="en-US" sz="1600" b="1" dirty="0">
                          <a:solidFill>
                            <a:sysClr val="windowText" lastClr="000000"/>
                          </a:solidFill>
                          <a:effectLst/>
                        </a:rPr>
                        <a:t>95% CI</a:t>
                      </a:r>
                      <a:endParaRPr lang="en-US" sz="1600" b="1" dirty="0">
                        <a:solidFill>
                          <a:sysClr val="windowText" lastClr="000000"/>
                        </a:solidFill>
                        <a:effectLst/>
                        <a:latin typeface="Calibri"/>
                        <a:ea typeface="Calibri"/>
                        <a:cs typeface="Times New Roman"/>
                      </a:endParaRPr>
                    </a:p>
                  </a:txBody>
                  <a:tcPr marL="51435" marR="51435" marT="0" marB="0" anchor="ctr">
                    <a:solidFill>
                      <a:srgbClr val="FFC000"/>
                    </a:solidFill>
                  </a:tcPr>
                </a:tc>
                <a:tc>
                  <a:txBody>
                    <a:bodyPr/>
                    <a:lstStyle/>
                    <a:p>
                      <a:pPr marL="0" marR="0" algn="ctr">
                        <a:lnSpc>
                          <a:spcPct val="115000"/>
                        </a:lnSpc>
                        <a:spcBef>
                          <a:spcPts val="0"/>
                        </a:spcBef>
                        <a:spcAft>
                          <a:spcPts val="0"/>
                        </a:spcAft>
                      </a:pPr>
                      <a:r>
                        <a:rPr lang="en-US" sz="1600" b="1" dirty="0">
                          <a:solidFill>
                            <a:sysClr val="windowText" lastClr="000000"/>
                          </a:solidFill>
                          <a:effectLst/>
                        </a:rPr>
                        <a:t>At risk</a:t>
                      </a:r>
                    </a:p>
                  </a:txBody>
                  <a:tcPr marL="51435" marR="51435" marT="0" marB="0" anchor="ctr">
                    <a:solidFill>
                      <a:srgbClr val="FFC000"/>
                    </a:solidFill>
                  </a:tcPr>
                </a:tc>
                <a:tc>
                  <a:txBody>
                    <a:bodyPr/>
                    <a:lstStyle/>
                    <a:p>
                      <a:pPr marL="0" marR="0" algn="ctr">
                        <a:lnSpc>
                          <a:spcPct val="115000"/>
                        </a:lnSpc>
                        <a:spcBef>
                          <a:spcPts val="0"/>
                        </a:spcBef>
                        <a:spcAft>
                          <a:spcPts val="0"/>
                        </a:spcAft>
                      </a:pPr>
                      <a:r>
                        <a:rPr lang="en-US" sz="1600" b="1" dirty="0">
                          <a:solidFill>
                            <a:sysClr val="windowText" lastClr="000000"/>
                          </a:solidFill>
                          <a:effectLst/>
                          <a:latin typeface="+mn-lt"/>
                          <a:ea typeface="Calibri"/>
                          <a:cs typeface="Times New Roman"/>
                        </a:rPr>
                        <a:t>Estimates</a:t>
                      </a:r>
                    </a:p>
                  </a:txBody>
                  <a:tcPr marL="51435" marR="51435" marT="0" marB="0" anchor="ctr">
                    <a:solidFill>
                      <a:srgbClr val="FFC000"/>
                    </a:solidFill>
                  </a:tcPr>
                </a:tc>
                <a:tc>
                  <a:txBody>
                    <a:bodyPr/>
                    <a:lstStyle/>
                    <a:p>
                      <a:pPr marL="0" marR="0" algn="ctr">
                        <a:lnSpc>
                          <a:spcPct val="115000"/>
                        </a:lnSpc>
                        <a:spcBef>
                          <a:spcPts val="0"/>
                        </a:spcBef>
                        <a:spcAft>
                          <a:spcPts val="0"/>
                        </a:spcAft>
                      </a:pPr>
                      <a:r>
                        <a:rPr lang="en-US" sz="1600" b="1" dirty="0">
                          <a:solidFill>
                            <a:sysClr val="windowText" lastClr="000000"/>
                          </a:solidFill>
                          <a:effectLst/>
                          <a:latin typeface="+mn-lt"/>
                          <a:ea typeface="Calibri"/>
                          <a:cs typeface="Times New Roman"/>
                        </a:rPr>
                        <a:t>95% CI</a:t>
                      </a:r>
                    </a:p>
                  </a:txBody>
                  <a:tcPr marL="51435" marR="51435" marT="0" marB="0" anchor="ctr">
                    <a:solidFill>
                      <a:srgbClr val="FFC000"/>
                    </a:solidFill>
                  </a:tcPr>
                </a:tc>
                <a:tc>
                  <a:txBody>
                    <a:bodyPr/>
                    <a:lstStyle/>
                    <a:p>
                      <a:pPr marL="0" marR="0" algn="ctr">
                        <a:lnSpc>
                          <a:spcPct val="115000"/>
                        </a:lnSpc>
                        <a:spcBef>
                          <a:spcPts val="0"/>
                        </a:spcBef>
                        <a:spcAft>
                          <a:spcPts val="0"/>
                        </a:spcAft>
                      </a:pPr>
                      <a:r>
                        <a:rPr lang="en-US" sz="1600" b="1" dirty="0">
                          <a:solidFill>
                            <a:sysClr val="windowText" lastClr="000000"/>
                          </a:solidFill>
                          <a:effectLst/>
                          <a:latin typeface="+mn-lt"/>
                          <a:ea typeface="Calibri"/>
                          <a:cs typeface="Times New Roman"/>
                        </a:rPr>
                        <a:t>At risk</a:t>
                      </a:r>
                    </a:p>
                  </a:txBody>
                  <a:tcPr marL="51435" marR="51435" marT="0" marB="0" anchor="ctr">
                    <a:solidFill>
                      <a:srgbClr val="FFC000"/>
                    </a:solidFill>
                  </a:tcPr>
                </a:tc>
                <a:extLst>
                  <a:ext uri="{0D108BD9-81ED-4DB2-BD59-A6C34878D82A}">
                    <a16:rowId xmlns:a16="http://schemas.microsoft.com/office/drawing/2014/main" val="10001"/>
                  </a:ext>
                </a:extLst>
              </a:tr>
              <a:tr h="876276">
                <a:tc>
                  <a:txBody>
                    <a:bodyPr/>
                    <a:lstStyle/>
                    <a:p>
                      <a:pPr marL="0" marR="0">
                        <a:lnSpc>
                          <a:spcPct val="115000"/>
                        </a:lnSpc>
                        <a:spcBef>
                          <a:spcPts val="0"/>
                        </a:spcBef>
                        <a:spcAft>
                          <a:spcPts val="0"/>
                        </a:spcAft>
                      </a:pPr>
                      <a:r>
                        <a:rPr lang="en-US" sz="2000" b="1" dirty="0">
                          <a:solidFill>
                            <a:sysClr val="windowText" lastClr="000000"/>
                          </a:solidFill>
                          <a:effectLst/>
                        </a:rPr>
                        <a:t>IBR</a:t>
                      </a:r>
                      <a:r>
                        <a:rPr lang="en-US" sz="2000" b="1" baseline="30000" dirty="0">
                          <a:solidFill>
                            <a:sysClr val="windowText" lastClr="000000"/>
                          </a:solidFill>
                          <a:effectLst/>
                        </a:rPr>
                        <a:t>*</a:t>
                      </a:r>
                      <a:endParaRPr lang="en-US" sz="20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2000" b="1" dirty="0">
                          <a:solidFill>
                            <a:sysClr val="windowText" lastClr="000000"/>
                          </a:solidFill>
                          <a:effectLst/>
                        </a:rPr>
                        <a:t>3 </a:t>
                      </a:r>
                    </a:p>
                    <a:p>
                      <a:pPr marL="0" marR="0" algn="l">
                        <a:lnSpc>
                          <a:spcPct val="115000"/>
                        </a:lnSpc>
                        <a:spcBef>
                          <a:spcPts val="0"/>
                        </a:spcBef>
                        <a:spcAft>
                          <a:spcPts val="0"/>
                        </a:spcAft>
                      </a:pPr>
                      <a:r>
                        <a:rPr lang="en-US" sz="1500" b="1" dirty="0">
                          <a:solidFill>
                            <a:schemeClr val="tx1">
                              <a:lumMod val="75000"/>
                              <a:lumOff val="25000"/>
                            </a:schemeClr>
                          </a:solidFill>
                          <a:effectLst/>
                        </a:rPr>
                        <a:t>2 inside</a:t>
                      </a:r>
                    </a:p>
                    <a:p>
                      <a:pPr marL="0" marR="0" algn="l">
                        <a:lnSpc>
                          <a:spcPct val="115000"/>
                        </a:lnSpc>
                        <a:spcBef>
                          <a:spcPts val="0"/>
                        </a:spcBef>
                        <a:spcAft>
                          <a:spcPts val="0"/>
                        </a:spcAft>
                      </a:pPr>
                      <a:r>
                        <a:rPr lang="en-US" sz="1500" b="1" dirty="0">
                          <a:solidFill>
                            <a:schemeClr val="tx1">
                              <a:lumMod val="75000"/>
                              <a:lumOff val="25000"/>
                            </a:schemeClr>
                          </a:solidFill>
                          <a:effectLst/>
                        </a:rPr>
                        <a:t>1 outside</a:t>
                      </a:r>
                      <a:endParaRPr lang="en-US" sz="1500" b="1" dirty="0">
                        <a:solidFill>
                          <a:schemeClr val="tx1">
                            <a:lumMod val="75000"/>
                            <a:lumOff val="25000"/>
                          </a:schemeClr>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1600" b="1" dirty="0">
                          <a:solidFill>
                            <a:sysClr val="windowText" lastClr="000000"/>
                          </a:solidFill>
                          <a:effectLst/>
                        </a:rPr>
                        <a:t>3.4%</a:t>
                      </a:r>
                      <a:endParaRPr lang="en-US" sz="16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1600" b="1" dirty="0">
                          <a:solidFill>
                            <a:sysClr val="windowText" lastClr="000000"/>
                          </a:solidFill>
                          <a:effectLst/>
                        </a:rPr>
                        <a:t>(0.6%, 10.7%)</a:t>
                      </a:r>
                      <a:endParaRPr lang="en-US" sz="16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1600" b="1" dirty="0">
                          <a:solidFill>
                            <a:sysClr val="windowText" lastClr="000000"/>
                          </a:solidFill>
                          <a:effectLst/>
                        </a:rPr>
                        <a:t>52</a:t>
                      </a:r>
                      <a:endParaRPr lang="en-US" sz="16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1600" b="1" dirty="0">
                          <a:solidFill>
                            <a:sysClr val="windowText" lastClr="000000"/>
                          </a:solidFill>
                          <a:effectLst/>
                          <a:latin typeface="Calibri"/>
                          <a:ea typeface="Calibri"/>
                          <a:cs typeface="Times New Roman"/>
                        </a:rPr>
                        <a:t>3.4%</a:t>
                      </a: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1600" b="1" dirty="0">
                          <a:solidFill>
                            <a:sysClr val="windowText" lastClr="000000"/>
                          </a:solidFill>
                          <a:effectLst/>
                          <a:latin typeface="Calibri"/>
                          <a:ea typeface="Calibri"/>
                          <a:cs typeface="Times New Roman"/>
                        </a:rPr>
                        <a:t>(0.6%,</a:t>
                      </a:r>
                      <a:r>
                        <a:rPr lang="en-US" sz="1600" b="1" baseline="0" dirty="0">
                          <a:solidFill>
                            <a:sysClr val="windowText" lastClr="000000"/>
                          </a:solidFill>
                          <a:effectLst/>
                          <a:latin typeface="Calibri"/>
                          <a:ea typeface="Calibri"/>
                          <a:cs typeface="Times New Roman"/>
                        </a:rPr>
                        <a:t> 10.7%)</a:t>
                      </a:r>
                      <a:endParaRPr lang="en-US" sz="16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1600" b="1" dirty="0">
                          <a:solidFill>
                            <a:sysClr val="windowText" lastClr="000000"/>
                          </a:solidFill>
                          <a:effectLst/>
                          <a:latin typeface="Calibri"/>
                          <a:ea typeface="Calibri"/>
                          <a:cs typeface="Times New Roman"/>
                        </a:rPr>
                        <a:t>50</a:t>
                      </a:r>
                    </a:p>
                  </a:txBody>
                  <a:tcPr marL="51435" marR="51435" marT="0" marB="0" anchor="ctr">
                    <a:solidFill>
                      <a:schemeClr val="tx1">
                        <a:lumMod val="65000"/>
                      </a:schemeClr>
                    </a:solidFill>
                  </a:tcPr>
                </a:tc>
                <a:extLst>
                  <a:ext uri="{0D108BD9-81ED-4DB2-BD59-A6C34878D82A}">
                    <a16:rowId xmlns:a16="http://schemas.microsoft.com/office/drawing/2014/main" val="10002"/>
                  </a:ext>
                </a:extLst>
              </a:tr>
              <a:tr h="1139159">
                <a:tc>
                  <a:txBody>
                    <a:bodyPr/>
                    <a:lstStyle/>
                    <a:p>
                      <a:pPr marL="0" marR="0">
                        <a:lnSpc>
                          <a:spcPct val="115000"/>
                        </a:lnSpc>
                        <a:spcBef>
                          <a:spcPts val="0"/>
                        </a:spcBef>
                        <a:spcAft>
                          <a:spcPts val="0"/>
                        </a:spcAft>
                      </a:pPr>
                      <a:r>
                        <a:rPr lang="en-US" sz="2000" b="1" dirty="0">
                          <a:solidFill>
                            <a:sysClr val="windowText" lastClr="000000"/>
                          </a:solidFill>
                          <a:effectLst/>
                        </a:rPr>
                        <a:t>MF</a:t>
                      </a:r>
                      <a:endParaRPr lang="en-US" sz="20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2000" b="1" dirty="0">
                          <a:solidFill>
                            <a:sysClr val="windowText" lastClr="000000"/>
                          </a:solidFill>
                          <a:effectLst/>
                        </a:rPr>
                        <a:t>6 </a:t>
                      </a:r>
                    </a:p>
                    <a:p>
                      <a:pPr marL="0" marR="0" algn="l">
                        <a:lnSpc>
                          <a:spcPct val="115000"/>
                        </a:lnSpc>
                        <a:spcBef>
                          <a:spcPts val="0"/>
                        </a:spcBef>
                        <a:spcAft>
                          <a:spcPts val="0"/>
                        </a:spcAft>
                      </a:pPr>
                      <a:r>
                        <a:rPr lang="en-US" sz="1500" b="1" dirty="0">
                          <a:solidFill>
                            <a:schemeClr val="bg2">
                              <a:lumMod val="25000"/>
                            </a:schemeClr>
                          </a:solidFill>
                          <a:effectLst/>
                        </a:rPr>
                        <a:t>3 IBR, </a:t>
                      </a:r>
                    </a:p>
                    <a:p>
                      <a:pPr marL="0" marR="0" algn="l">
                        <a:lnSpc>
                          <a:spcPct val="115000"/>
                        </a:lnSpc>
                        <a:spcBef>
                          <a:spcPts val="0"/>
                        </a:spcBef>
                        <a:spcAft>
                          <a:spcPts val="0"/>
                        </a:spcAft>
                      </a:pPr>
                      <a:r>
                        <a:rPr lang="en-US" sz="1500" b="1" dirty="0">
                          <a:solidFill>
                            <a:schemeClr val="bg2">
                              <a:lumMod val="25000"/>
                            </a:schemeClr>
                          </a:solidFill>
                          <a:effectLst/>
                        </a:rPr>
                        <a:t>2 non-healing              1 </a:t>
                      </a:r>
                      <a:r>
                        <a:rPr lang="en-US" sz="1500" b="1" dirty="0" err="1">
                          <a:solidFill>
                            <a:schemeClr val="bg2">
                              <a:lumMod val="25000"/>
                            </a:schemeClr>
                          </a:solidFill>
                          <a:effectLst/>
                        </a:rPr>
                        <a:t>contralat</a:t>
                      </a:r>
                      <a:endParaRPr lang="en-US" sz="1600" b="1" dirty="0">
                        <a:solidFill>
                          <a:schemeClr val="bg2">
                            <a:lumMod val="25000"/>
                          </a:schemeClr>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1600" b="1" dirty="0">
                          <a:solidFill>
                            <a:sysClr val="windowText" lastClr="000000"/>
                          </a:solidFill>
                          <a:effectLst/>
                        </a:rPr>
                        <a:t>5.2%</a:t>
                      </a:r>
                      <a:endParaRPr lang="en-US" sz="16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1600" b="1" dirty="0">
                          <a:solidFill>
                            <a:sysClr val="windowText" lastClr="000000"/>
                          </a:solidFill>
                          <a:effectLst/>
                        </a:rPr>
                        <a:t>(1.3%, 13.1%)</a:t>
                      </a:r>
                      <a:endParaRPr lang="en-US" sz="16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1600" b="1" dirty="0">
                          <a:solidFill>
                            <a:sysClr val="windowText" lastClr="000000"/>
                          </a:solidFill>
                          <a:effectLst/>
                        </a:rPr>
                        <a:t>51</a:t>
                      </a:r>
                      <a:endParaRPr lang="en-US" sz="16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1600" b="1" dirty="0">
                          <a:solidFill>
                            <a:sysClr val="windowText" lastClr="000000"/>
                          </a:solidFill>
                          <a:effectLst/>
                          <a:latin typeface="Calibri"/>
                          <a:ea typeface="Calibri"/>
                          <a:cs typeface="Times New Roman"/>
                        </a:rPr>
                        <a:t>8.7%</a:t>
                      </a: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1600" b="1" dirty="0">
                          <a:solidFill>
                            <a:sysClr val="windowText" lastClr="000000"/>
                          </a:solidFill>
                          <a:effectLst/>
                          <a:latin typeface="Calibri"/>
                          <a:ea typeface="Calibri"/>
                          <a:cs typeface="Times New Roman"/>
                        </a:rPr>
                        <a:t>(3.2%, 18.8%)</a:t>
                      </a: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1600" b="1" dirty="0">
                          <a:solidFill>
                            <a:sysClr val="windowText" lastClr="000000"/>
                          </a:solidFill>
                          <a:effectLst/>
                          <a:latin typeface="Calibri"/>
                          <a:ea typeface="Calibri"/>
                          <a:cs typeface="Times New Roman"/>
                        </a:rPr>
                        <a:t>47</a:t>
                      </a:r>
                    </a:p>
                  </a:txBody>
                  <a:tcPr marL="51435" marR="51435" marT="0" marB="0" anchor="ctr">
                    <a:solidFill>
                      <a:schemeClr val="tx1">
                        <a:lumMod val="65000"/>
                      </a:schemeClr>
                    </a:solidFill>
                  </a:tcPr>
                </a:tc>
                <a:extLst>
                  <a:ext uri="{0D108BD9-81ED-4DB2-BD59-A6C34878D82A}">
                    <a16:rowId xmlns:a16="http://schemas.microsoft.com/office/drawing/2014/main" val="10003"/>
                  </a:ext>
                </a:extLst>
              </a:tr>
              <a:tr h="350510">
                <a:tc>
                  <a:txBody>
                    <a:bodyPr/>
                    <a:lstStyle/>
                    <a:p>
                      <a:pPr marL="0" marR="0">
                        <a:lnSpc>
                          <a:spcPct val="115000"/>
                        </a:lnSpc>
                        <a:spcBef>
                          <a:spcPts val="0"/>
                        </a:spcBef>
                        <a:spcAft>
                          <a:spcPts val="0"/>
                        </a:spcAft>
                      </a:pPr>
                      <a:r>
                        <a:rPr lang="en-US" sz="2000" b="1" dirty="0">
                          <a:solidFill>
                            <a:sysClr val="windowText" lastClr="000000"/>
                          </a:solidFill>
                          <a:effectLst/>
                        </a:rPr>
                        <a:t>DMFS</a:t>
                      </a:r>
                      <a:endParaRPr lang="en-US" sz="20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2000" b="1" dirty="0">
                          <a:solidFill>
                            <a:sysClr val="windowText" lastClr="000000"/>
                          </a:solidFill>
                          <a:effectLst/>
                        </a:rPr>
                        <a:t>3</a:t>
                      </a:r>
                      <a:endParaRPr lang="en-US" sz="20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algn="ctr">
                        <a:lnSpc>
                          <a:spcPct val="115000"/>
                        </a:lnSpc>
                      </a:pPr>
                      <a:r>
                        <a:rPr lang="en-US" sz="1600" b="1" dirty="0">
                          <a:solidFill>
                            <a:sysClr val="windowText" lastClr="000000"/>
                          </a:solidFill>
                          <a:effectLst/>
                        </a:rPr>
                        <a:t>94.8%</a:t>
                      </a:r>
                      <a:endParaRPr lang="en-US" sz="1600" b="1" dirty="0">
                        <a:solidFill>
                          <a:sysClr val="windowText" lastClr="000000"/>
                        </a:solidFill>
                        <a:effectLst/>
                        <a:latin typeface="Calibri"/>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1600" b="1" dirty="0">
                          <a:solidFill>
                            <a:sysClr val="windowText" lastClr="000000"/>
                          </a:solidFill>
                          <a:effectLst/>
                        </a:rPr>
                        <a:t>(84.8%, 98.3%)</a:t>
                      </a:r>
                      <a:endParaRPr lang="en-US" sz="16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algn="ctr">
                        <a:lnSpc>
                          <a:spcPct val="115000"/>
                        </a:lnSpc>
                      </a:pPr>
                      <a:r>
                        <a:rPr lang="en-US" sz="1600" b="1" dirty="0">
                          <a:solidFill>
                            <a:sysClr val="windowText" lastClr="000000"/>
                          </a:solidFill>
                          <a:effectLst/>
                        </a:rPr>
                        <a:t>53</a:t>
                      </a:r>
                      <a:endParaRPr lang="en-US" sz="1600" b="1" dirty="0">
                        <a:solidFill>
                          <a:sysClr val="windowText" lastClr="000000"/>
                        </a:solidFill>
                        <a:effectLst/>
                        <a:latin typeface="Calibri"/>
                      </a:endParaRPr>
                    </a:p>
                  </a:txBody>
                  <a:tcPr marL="51435" marR="51435" marT="0" marB="0" anchor="ctr">
                    <a:solidFill>
                      <a:schemeClr val="tx1">
                        <a:lumMod val="65000"/>
                      </a:schemeClr>
                    </a:solidFill>
                  </a:tcPr>
                </a:tc>
                <a:tc>
                  <a:txBody>
                    <a:bodyPr/>
                    <a:lstStyle/>
                    <a:p>
                      <a:pPr algn="ctr">
                        <a:lnSpc>
                          <a:spcPct val="115000"/>
                        </a:lnSpc>
                      </a:pPr>
                      <a:r>
                        <a:rPr lang="en-US" sz="1600" b="1" dirty="0">
                          <a:solidFill>
                            <a:sysClr val="windowText" lastClr="000000"/>
                          </a:solidFill>
                          <a:effectLst/>
                          <a:latin typeface="Calibri"/>
                        </a:rPr>
                        <a:t>94.8%</a:t>
                      </a:r>
                    </a:p>
                  </a:txBody>
                  <a:tcPr marL="51435" marR="51435" marT="0" marB="0" anchor="ctr">
                    <a:solidFill>
                      <a:schemeClr val="tx1">
                        <a:lumMod val="65000"/>
                      </a:schemeClr>
                    </a:solidFill>
                  </a:tcPr>
                </a:tc>
                <a:tc>
                  <a:txBody>
                    <a:bodyPr/>
                    <a:lstStyle/>
                    <a:p>
                      <a:pPr algn="ctr">
                        <a:lnSpc>
                          <a:spcPct val="115000"/>
                        </a:lnSpc>
                      </a:pPr>
                      <a:r>
                        <a:rPr lang="en-US" sz="1600" b="1" dirty="0">
                          <a:solidFill>
                            <a:sysClr val="windowText" lastClr="000000"/>
                          </a:solidFill>
                          <a:effectLst/>
                          <a:latin typeface="Calibri"/>
                        </a:rPr>
                        <a:t>(84.8%, 98.3%)</a:t>
                      </a:r>
                    </a:p>
                  </a:txBody>
                  <a:tcPr marL="51435" marR="51435" marT="0" marB="0" anchor="ctr">
                    <a:solidFill>
                      <a:schemeClr val="tx1">
                        <a:lumMod val="65000"/>
                      </a:schemeClr>
                    </a:solidFill>
                  </a:tcPr>
                </a:tc>
                <a:tc>
                  <a:txBody>
                    <a:bodyPr/>
                    <a:lstStyle/>
                    <a:p>
                      <a:pPr algn="ctr">
                        <a:lnSpc>
                          <a:spcPct val="115000"/>
                        </a:lnSpc>
                      </a:pPr>
                      <a:r>
                        <a:rPr lang="en-US" sz="1600" b="1" dirty="0">
                          <a:solidFill>
                            <a:sysClr val="windowText" lastClr="000000"/>
                          </a:solidFill>
                          <a:effectLst/>
                          <a:latin typeface="Calibri"/>
                        </a:rPr>
                        <a:t>51</a:t>
                      </a:r>
                    </a:p>
                  </a:txBody>
                  <a:tcPr marL="51435" marR="51435" marT="0" marB="0" anchor="ctr">
                    <a:solidFill>
                      <a:schemeClr val="tx1">
                        <a:lumMod val="65000"/>
                      </a:schemeClr>
                    </a:solidFill>
                  </a:tcPr>
                </a:tc>
                <a:extLst>
                  <a:ext uri="{0D108BD9-81ED-4DB2-BD59-A6C34878D82A}">
                    <a16:rowId xmlns:a16="http://schemas.microsoft.com/office/drawing/2014/main" val="10004"/>
                  </a:ext>
                </a:extLst>
              </a:tr>
              <a:tr h="350510">
                <a:tc>
                  <a:txBody>
                    <a:bodyPr/>
                    <a:lstStyle/>
                    <a:p>
                      <a:pPr marL="0" marR="0">
                        <a:lnSpc>
                          <a:spcPct val="115000"/>
                        </a:lnSpc>
                        <a:spcBef>
                          <a:spcPts val="0"/>
                        </a:spcBef>
                        <a:spcAft>
                          <a:spcPts val="0"/>
                        </a:spcAft>
                      </a:pPr>
                      <a:r>
                        <a:rPr lang="en-US" sz="2000" b="1" dirty="0">
                          <a:solidFill>
                            <a:sysClr val="windowText" lastClr="000000"/>
                          </a:solidFill>
                          <a:effectLst/>
                        </a:rPr>
                        <a:t>OS</a:t>
                      </a:r>
                      <a:endParaRPr lang="en-US" sz="20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2000" b="1" dirty="0">
                          <a:solidFill>
                            <a:sysClr val="windowText" lastClr="000000"/>
                          </a:solidFill>
                          <a:effectLst/>
                        </a:rPr>
                        <a:t>3</a:t>
                      </a:r>
                      <a:endParaRPr lang="en-US" sz="20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algn="ctr">
                        <a:lnSpc>
                          <a:spcPct val="115000"/>
                        </a:lnSpc>
                      </a:pPr>
                      <a:r>
                        <a:rPr lang="en-US" sz="1600" b="1" dirty="0">
                          <a:solidFill>
                            <a:sysClr val="windowText" lastClr="000000"/>
                          </a:solidFill>
                          <a:effectLst/>
                        </a:rPr>
                        <a:t>94.8%</a:t>
                      </a:r>
                      <a:endParaRPr lang="en-US" sz="1600" b="1" dirty="0">
                        <a:solidFill>
                          <a:sysClr val="windowText" lastClr="000000"/>
                        </a:solidFill>
                        <a:effectLst/>
                        <a:latin typeface="Calibri"/>
                      </a:endParaRPr>
                    </a:p>
                  </a:txBody>
                  <a:tcPr marL="51435" marR="51435" marT="0" marB="0" anchor="ctr">
                    <a:solidFill>
                      <a:schemeClr val="tx1">
                        <a:lumMod val="65000"/>
                      </a:schemeClr>
                    </a:solidFill>
                  </a:tcPr>
                </a:tc>
                <a:tc>
                  <a:txBody>
                    <a:bodyPr/>
                    <a:lstStyle/>
                    <a:p>
                      <a:pPr marL="0" marR="0" algn="ctr">
                        <a:lnSpc>
                          <a:spcPct val="115000"/>
                        </a:lnSpc>
                        <a:spcBef>
                          <a:spcPts val="0"/>
                        </a:spcBef>
                        <a:spcAft>
                          <a:spcPts val="0"/>
                        </a:spcAft>
                      </a:pPr>
                      <a:r>
                        <a:rPr lang="en-US" sz="1600" b="1" dirty="0">
                          <a:solidFill>
                            <a:sysClr val="windowText" lastClr="000000"/>
                          </a:solidFill>
                          <a:effectLst/>
                        </a:rPr>
                        <a:t>(84.8%, 98.3%)</a:t>
                      </a:r>
                      <a:endParaRPr lang="en-US" sz="1600" b="1" dirty="0">
                        <a:solidFill>
                          <a:sysClr val="windowText" lastClr="000000"/>
                        </a:solidFill>
                        <a:effectLst/>
                        <a:latin typeface="Calibri"/>
                        <a:ea typeface="Calibri"/>
                        <a:cs typeface="Times New Roman"/>
                      </a:endParaRPr>
                    </a:p>
                  </a:txBody>
                  <a:tcPr marL="51435" marR="51435" marT="0" marB="0" anchor="ctr">
                    <a:solidFill>
                      <a:schemeClr val="tx1">
                        <a:lumMod val="65000"/>
                      </a:schemeClr>
                    </a:solidFill>
                  </a:tcPr>
                </a:tc>
                <a:tc>
                  <a:txBody>
                    <a:bodyPr/>
                    <a:lstStyle/>
                    <a:p>
                      <a:pPr algn="ctr">
                        <a:lnSpc>
                          <a:spcPct val="115000"/>
                        </a:lnSpc>
                      </a:pPr>
                      <a:r>
                        <a:rPr lang="en-US" sz="1600" b="1" dirty="0">
                          <a:solidFill>
                            <a:sysClr val="windowText" lastClr="000000"/>
                          </a:solidFill>
                          <a:effectLst/>
                        </a:rPr>
                        <a:t>53</a:t>
                      </a:r>
                      <a:endParaRPr lang="en-US" sz="1600" b="1" dirty="0">
                        <a:solidFill>
                          <a:sysClr val="windowText" lastClr="000000"/>
                        </a:solidFill>
                        <a:effectLst/>
                        <a:latin typeface="Calibri"/>
                      </a:endParaRPr>
                    </a:p>
                  </a:txBody>
                  <a:tcPr marL="51435" marR="51435" marT="0" marB="0" anchor="ctr">
                    <a:solidFill>
                      <a:schemeClr val="tx1">
                        <a:lumMod val="65000"/>
                      </a:schemeClr>
                    </a:solidFill>
                  </a:tcPr>
                </a:tc>
                <a:tc>
                  <a:txBody>
                    <a:bodyPr/>
                    <a:lstStyle/>
                    <a:p>
                      <a:pPr algn="ctr">
                        <a:lnSpc>
                          <a:spcPct val="115000"/>
                        </a:lnSpc>
                      </a:pPr>
                      <a:r>
                        <a:rPr lang="en-US" sz="1600" b="1" dirty="0">
                          <a:solidFill>
                            <a:sysClr val="windowText" lastClr="000000"/>
                          </a:solidFill>
                          <a:effectLst/>
                          <a:latin typeface="Calibri"/>
                        </a:rPr>
                        <a:t>94.8%</a:t>
                      </a:r>
                    </a:p>
                  </a:txBody>
                  <a:tcPr marL="51435" marR="51435" marT="0" marB="0" anchor="ctr">
                    <a:solidFill>
                      <a:schemeClr val="tx1">
                        <a:lumMod val="65000"/>
                      </a:schemeClr>
                    </a:solidFill>
                  </a:tcPr>
                </a:tc>
                <a:tc>
                  <a:txBody>
                    <a:bodyPr/>
                    <a:lstStyle/>
                    <a:p>
                      <a:pPr algn="ctr">
                        <a:lnSpc>
                          <a:spcPct val="115000"/>
                        </a:lnSpc>
                      </a:pPr>
                      <a:r>
                        <a:rPr lang="en-US" sz="1600" b="1" dirty="0">
                          <a:solidFill>
                            <a:sysClr val="windowText" lastClr="000000"/>
                          </a:solidFill>
                          <a:effectLst/>
                          <a:latin typeface="+mn-lt"/>
                        </a:rPr>
                        <a:t>(84.8%, 98.3%)</a:t>
                      </a:r>
                    </a:p>
                  </a:txBody>
                  <a:tcPr marL="51435" marR="51435" marT="0" marB="0" anchor="ctr">
                    <a:solidFill>
                      <a:schemeClr val="tx1">
                        <a:lumMod val="65000"/>
                      </a:schemeClr>
                    </a:solidFill>
                  </a:tcPr>
                </a:tc>
                <a:tc>
                  <a:txBody>
                    <a:bodyPr/>
                    <a:lstStyle/>
                    <a:p>
                      <a:pPr algn="ctr">
                        <a:lnSpc>
                          <a:spcPct val="115000"/>
                        </a:lnSpc>
                      </a:pPr>
                      <a:r>
                        <a:rPr lang="en-US" sz="1600" b="1" dirty="0">
                          <a:solidFill>
                            <a:sysClr val="windowText" lastClr="000000"/>
                          </a:solidFill>
                          <a:effectLst/>
                          <a:latin typeface="Calibri"/>
                        </a:rPr>
                        <a:t>51</a:t>
                      </a:r>
                    </a:p>
                  </a:txBody>
                  <a:tcPr marL="51435" marR="51435" marT="0" marB="0" anchor="ctr">
                    <a:solidFill>
                      <a:schemeClr val="tx1">
                        <a:lumMod val="65000"/>
                      </a:schemeClr>
                    </a:solidFill>
                  </a:tcPr>
                </a:tc>
                <a:extLst>
                  <a:ext uri="{0D108BD9-81ED-4DB2-BD59-A6C34878D82A}">
                    <a16:rowId xmlns:a16="http://schemas.microsoft.com/office/drawing/2014/main" val="10005"/>
                  </a:ext>
                </a:extLst>
              </a:tr>
            </a:tbl>
          </a:graphicData>
        </a:graphic>
      </p:graphicFrame>
      <p:sp>
        <p:nvSpPr>
          <p:cNvPr id="77889" name="Rectangle 8">
            <a:extLst>
              <a:ext uri="{FF2B5EF4-FFF2-40B4-BE49-F238E27FC236}">
                <a16:creationId xmlns:a16="http://schemas.microsoft.com/office/drawing/2014/main" id="{81945451-F046-503C-D9A9-4AEBDF413E96}"/>
              </a:ext>
            </a:extLst>
          </p:cNvPr>
          <p:cNvSpPr>
            <a:spLocks noChangeArrowheads="1"/>
          </p:cNvSpPr>
          <p:nvPr/>
        </p:nvSpPr>
        <p:spPr bwMode="auto">
          <a:xfrm>
            <a:off x="6858000" y="2773363"/>
            <a:ext cx="5715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100" dirty="0"/>
              <a:t>*</a:t>
            </a:r>
            <a:r>
              <a:rPr lang="en-US" altLang="en-US" sz="1100" dirty="0">
                <a:latin typeface="Roboto" panose="02000000000000000000" pitchFamily="2" charset="0"/>
                <a:ea typeface="Roboto" panose="02000000000000000000" pitchFamily="2" charset="0"/>
                <a:cs typeface="Roboto" panose="02000000000000000000" pitchFamily="2" charset="0"/>
              </a:rPr>
              <a:t>No patients had distant metastases with their IBR.</a:t>
            </a:r>
          </a:p>
        </p:txBody>
      </p:sp>
      <p:sp>
        <p:nvSpPr>
          <p:cNvPr id="77890" name="TextBox 3">
            <a:extLst>
              <a:ext uri="{FF2B5EF4-FFF2-40B4-BE49-F238E27FC236}">
                <a16:creationId xmlns:a16="http://schemas.microsoft.com/office/drawing/2014/main" id="{1873D29F-761D-66EA-FB46-FDB4F06736DA}"/>
              </a:ext>
            </a:extLst>
          </p:cNvPr>
          <p:cNvSpPr txBox="1">
            <a:spLocks noChangeArrowheads="1"/>
          </p:cNvSpPr>
          <p:nvPr/>
        </p:nvSpPr>
        <p:spPr bwMode="auto">
          <a:xfrm>
            <a:off x="6858000" y="2246313"/>
            <a:ext cx="506253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100" dirty="0">
                <a:latin typeface="Roboto" panose="02000000000000000000" pitchFamily="2" charset="0"/>
                <a:ea typeface="Roboto" panose="02000000000000000000" pitchFamily="2" charset="0"/>
                <a:cs typeface="Roboto" panose="02000000000000000000" pitchFamily="2" charset="0"/>
              </a:rPr>
              <a:t>Based on the 3-year IBR estimate, it can be concluded with 90% power that the hypothesized reduction from 25% to at least 9% has been met (p=0.0001) </a:t>
            </a:r>
          </a:p>
        </p:txBody>
      </p:sp>
      <p:pic>
        <p:nvPicPr>
          <p:cNvPr id="2" name="Picture 1">
            <a:extLst>
              <a:ext uri="{FF2B5EF4-FFF2-40B4-BE49-F238E27FC236}">
                <a16:creationId xmlns:a16="http://schemas.microsoft.com/office/drawing/2014/main" id="{BE4D68DD-4E1D-1C7D-9840-DAAADDD78111}"/>
              </a:ext>
            </a:extLst>
          </p:cNvPr>
          <p:cNvPicPr>
            <a:picLocks noChangeAspect="1"/>
          </p:cNvPicPr>
          <p:nvPr/>
        </p:nvPicPr>
        <p:blipFill>
          <a:blip r:embed="rId2"/>
          <a:stretch>
            <a:fillRect/>
          </a:stretch>
        </p:blipFill>
        <p:spPr>
          <a:xfrm>
            <a:off x="10619809" y="846575"/>
            <a:ext cx="1036410" cy="987638"/>
          </a:xfrm>
          <a:prstGeom prst="rect">
            <a:avLst/>
          </a:prstGeom>
        </p:spPr>
      </p:pic>
    </p:spTree>
    <p:extLst>
      <p:ext uri="{BB962C8B-B14F-4D97-AF65-F5344CB8AC3E}">
        <p14:creationId xmlns:p14="http://schemas.microsoft.com/office/powerpoint/2010/main" val="3795266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D6276-2D25-1731-CDD2-AB55907356F6}"/>
              </a:ext>
            </a:extLst>
          </p:cNvPr>
          <p:cNvSpPr>
            <a:spLocks noGrp="1"/>
          </p:cNvSpPr>
          <p:nvPr>
            <p:ph type="title"/>
          </p:nvPr>
        </p:nvSpPr>
        <p:spPr/>
        <p:txBody>
          <a:bodyPr/>
          <a:lstStyle/>
          <a:p>
            <a:r>
              <a:rPr lang="en-US" sz="2800" dirty="0"/>
              <a:t>PRESERVE</a:t>
            </a:r>
            <a:br>
              <a:rPr lang="en-US" sz="2800" dirty="0"/>
            </a:br>
            <a:r>
              <a:rPr lang="en-US" sz="1800" dirty="0"/>
              <a:t>Partial Breast Re-irradiation Using Ultra-Hypofractionation: A Phase II Multi-</a:t>
            </a:r>
            <a:r>
              <a:rPr lang="en-US" sz="1800" dirty="0" err="1"/>
              <a:t>Instutional</a:t>
            </a:r>
            <a:r>
              <a:rPr lang="en-US" sz="1800" dirty="0"/>
              <a:t> Study</a:t>
            </a:r>
            <a:br>
              <a:rPr lang="en-US" sz="1800" dirty="0"/>
            </a:br>
            <a:r>
              <a:rPr lang="en-US" sz="1800" dirty="0"/>
              <a:t>PI – Danielle Rodin  co-PI Anne Koch</a:t>
            </a:r>
            <a:br>
              <a:rPr lang="en-US" sz="1800" dirty="0"/>
            </a:br>
            <a:r>
              <a:rPr lang="en-US" sz="1800" dirty="0"/>
              <a:t>Princess Margaret Cancer Centre</a:t>
            </a:r>
            <a:endParaRPr lang="en-US" sz="2800" dirty="0"/>
          </a:p>
        </p:txBody>
      </p:sp>
      <p:sp>
        <p:nvSpPr>
          <p:cNvPr id="3" name="Content Placeholder 2">
            <a:extLst>
              <a:ext uri="{FF2B5EF4-FFF2-40B4-BE49-F238E27FC236}">
                <a16:creationId xmlns:a16="http://schemas.microsoft.com/office/drawing/2014/main" id="{7D761D25-F647-3124-B423-BAACB524E9D8}"/>
              </a:ext>
            </a:extLst>
          </p:cNvPr>
          <p:cNvSpPr>
            <a:spLocks noGrp="1"/>
          </p:cNvSpPr>
          <p:nvPr>
            <p:ph idx="1"/>
          </p:nvPr>
        </p:nvSpPr>
        <p:spPr>
          <a:xfrm>
            <a:off x="1295400" y="2370137"/>
            <a:ext cx="11887200" cy="4525963"/>
          </a:xfrm>
        </p:spPr>
        <p:txBody>
          <a:bodyPr/>
          <a:lstStyle/>
          <a:p>
            <a:r>
              <a:rPr lang="en-US" sz="2400" dirty="0"/>
              <a:t>safety and effectiveness of 26Gy/5 </a:t>
            </a:r>
            <a:r>
              <a:rPr lang="en-US" sz="2400" dirty="0" err="1"/>
              <a:t>fx</a:t>
            </a:r>
            <a:r>
              <a:rPr lang="en-US" sz="2400" dirty="0"/>
              <a:t>/5 days partial breast re-irradiation</a:t>
            </a:r>
          </a:p>
          <a:p>
            <a:r>
              <a:rPr lang="en-US" sz="2400" dirty="0"/>
              <a:t>171 pts, global participation (69 as of 8/25)</a:t>
            </a:r>
          </a:p>
          <a:p>
            <a:r>
              <a:rPr lang="en-US" sz="2400" dirty="0"/>
              <a:t>Eligibility</a:t>
            </a:r>
          </a:p>
          <a:p>
            <a:pPr lvl="1"/>
            <a:r>
              <a:rPr lang="en-US" sz="2000" dirty="0"/>
              <a:t>Age </a:t>
            </a:r>
            <a:r>
              <a:rPr lang="en-US" sz="2000" u="sng" dirty="0"/>
              <a:t>&gt;</a:t>
            </a:r>
            <a:r>
              <a:rPr lang="en-US" sz="2000" dirty="0"/>
              <a:t> 18yo</a:t>
            </a:r>
          </a:p>
          <a:p>
            <a:pPr lvl="1"/>
            <a:r>
              <a:rPr lang="en-US" sz="2000" dirty="0"/>
              <a:t>In- breast recurrence/new primary after BCT with WBI</a:t>
            </a:r>
          </a:p>
          <a:p>
            <a:pPr lvl="1"/>
            <a:r>
              <a:rPr lang="en-US" sz="2000" dirty="0"/>
              <a:t>Size ≤ 3 cm, IDC of DCIS, any receptor status</a:t>
            </a:r>
          </a:p>
          <a:p>
            <a:pPr lvl="1"/>
            <a:r>
              <a:rPr lang="en-US" sz="2000" dirty="0"/>
              <a:t>≥ 5 years post WBI</a:t>
            </a:r>
          </a:p>
          <a:p>
            <a:pPr lvl="1"/>
            <a:r>
              <a:rPr lang="en-US" sz="2000" dirty="0"/>
              <a:t>Clinically node negative</a:t>
            </a:r>
          </a:p>
          <a:p>
            <a:pPr lvl="1"/>
            <a:r>
              <a:rPr lang="en-US" sz="2000" dirty="0"/>
              <a:t>Negative repeat lumpectomy margins</a:t>
            </a:r>
          </a:p>
          <a:p>
            <a:endParaRPr lang="en-US" sz="2400" dirty="0"/>
          </a:p>
        </p:txBody>
      </p:sp>
    </p:spTree>
    <p:extLst>
      <p:ext uri="{BB962C8B-B14F-4D97-AF65-F5344CB8AC3E}">
        <p14:creationId xmlns:p14="http://schemas.microsoft.com/office/powerpoint/2010/main" val="1601038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4887A3AB-261E-EDE2-4E95-2962C3967D47}"/>
              </a:ext>
            </a:extLst>
          </p:cNvPr>
          <p:cNvSpPr>
            <a:spLocks noGrp="1"/>
          </p:cNvSpPr>
          <p:nvPr>
            <p:ph type="title"/>
          </p:nvPr>
        </p:nvSpPr>
        <p:spPr bwMode="auto">
          <a:xfrm>
            <a:off x="1524000" y="685800"/>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t>Overall Conclusions</a:t>
            </a:r>
            <a:br>
              <a:rPr lang="en-US" altLang="en-US" sz="3200" dirty="0"/>
            </a:br>
            <a:r>
              <a:rPr lang="en-US" altLang="en-US" sz="3200" dirty="0"/>
              <a:t>Partial Breast Re-Irradiation</a:t>
            </a:r>
          </a:p>
        </p:txBody>
      </p:sp>
      <p:sp>
        <p:nvSpPr>
          <p:cNvPr id="2" name="Rectangle 1">
            <a:extLst>
              <a:ext uri="{FF2B5EF4-FFF2-40B4-BE49-F238E27FC236}">
                <a16:creationId xmlns:a16="http://schemas.microsoft.com/office/drawing/2014/main" id="{BDBCFFEC-1177-4F8C-EF37-8CE2FDA0480E}"/>
              </a:ext>
            </a:extLst>
          </p:cNvPr>
          <p:cNvSpPr/>
          <p:nvPr/>
        </p:nvSpPr>
        <p:spPr>
          <a:xfrm>
            <a:off x="762000" y="1981200"/>
            <a:ext cx="10668000" cy="4478149"/>
          </a:xfrm>
          <a:prstGeom prst="rect">
            <a:avLst/>
          </a:prstGeom>
        </p:spPr>
        <p:txBody>
          <a:bodyPr>
            <a:spAutoFit/>
          </a:bodyPr>
          <a:lstStyle/>
          <a:p>
            <a:pPr marL="457200" indent="-457200">
              <a:buClr>
                <a:srgbClr val="FF0000"/>
              </a:buClr>
              <a:buFont typeface="Arial" panose="020B0604020202020204" pitchFamily="34" charset="0"/>
              <a:buChar char="•"/>
              <a:defRPr/>
            </a:pPr>
            <a:r>
              <a:rPr lang="en-US" altLang="en-US" sz="2800" dirty="0">
                <a:latin typeface="Roboto" panose="02000000000000000000" pitchFamily="2" charset="0"/>
                <a:ea typeface="Roboto" panose="02000000000000000000" pitchFamily="2" charset="0"/>
                <a:cs typeface="Roboto" panose="02000000000000000000" pitchFamily="2" charset="0"/>
              </a:rPr>
              <a:t>Data supporting as viable option to mastectomy in selected pts</a:t>
            </a:r>
          </a:p>
          <a:p>
            <a:pPr marL="457200" indent="-457200">
              <a:buClr>
                <a:srgbClr val="FF0000"/>
              </a:buClr>
              <a:buFont typeface="Arial" panose="020B0604020202020204" pitchFamily="34" charset="0"/>
              <a:buChar char="•"/>
              <a:defRPr/>
            </a:pPr>
            <a:r>
              <a:rPr lang="en-US" altLang="en-US" sz="2800" dirty="0">
                <a:latin typeface="Roboto" panose="02000000000000000000" pitchFamily="2" charset="0"/>
                <a:ea typeface="Roboto" panose="02000000000000000000" pitchFamily="2" charset="0"/>
                <a:cs typeface="Roboto" panose="02000000000000000000" pitchFamily="2" charset="0"/>
              </a:rPr>
              <a:t>External Beam / Brachytherapy both appropriate</a:t>
            </a:r>
          </a:p>
          <a:p>
            <a:pPr>
              <a:buClr>
                <a:srgbClr val="FF0000"/>
              </a:buClr>
              <a:defRPr/>
            </a:pPr>
            <a:endParaRPr lang="en-US" altLang="en-US" sz="2800" dirty="0">
              <a:latin typeface="Roboto" panose="02000000000000000000" pitchFamily="2" charset="0"/>
              <a:ea typeface="Roboto" panose="02000000000000000000" pitchFamily="2" charset="0"/>
              <a:cs typeface="Roboto" panose="02000000000000000000" pitchFamily="2" charset="0"/>
            </a:endParaRPr>
          </a:p>
          <a:p>
            <a:pPr marL="171450" indent="-171450">
              <a:buClr>
                <a:srgbClr val="FF0000"/>
              </a:buClr>
              <a:buFont typeface="Arial" panose="020B0604020202020204" pitchFamily="34" charset="0"/>
              <a:buChar char="•"/>
              <a:defRPr/>
            </a:pPr>
            <a:endParaRPr lang="en-US" altLang="en-US" sz="500" dirty="0">
              <a:latin typeface="Roboto" panose="02000000000000000000" pitchFamily="2" charset="0"/>
              <a:ea typeface="Roboto" panose="02000000000000000000" pitchFamily="2" charset="0"/>
              <a:cs typeface="Roboto" panose="02000000000000000000" pitchFamily="2" charset="0"/>
            </a:endParaRPr>
          </a:p>
          <a:p>
            <a:pPr marL="457200" indent="-457200">
              <a:buClr>
                <a:srgbClr val="FF0000"/>
              </a:buClr>
              <a:buFont typeface="Arial" panose="020B0604020202020204" pitchFamily="34" charset="0"/>
              <a:buChar char="•"/>
              <a:defRPr/>
            </a:pPr>
            <a:r>
              <a:rPr lang="en-US" altLang="en-US" sz="2800" dirty="0">
                <a:latin typeface="Roboto" panose="02000000000000000000" pitchFamily="2" charset="0"/>
                <a:ea typeface="Roboto" panose="02000000000000000000" pitchFamily="2" charset="0"/>
                <a:cs typeface="Roboto" panose="02000000000000000000" pitchFamily="2" charset="0"/>
              </a:rPr>
              <a:t>Important to consider</a:t>
            </a:r>
          </a:p>
          <a:p>
            <a:pPr marL="1005840" lvl="1" indent="-342900">
              <a:buClr>
                <a:srgbClr val="FF0000"/>
              </a:buClr>
              <a:buFont typeface="Arial" panose="020B0604020202020204" pitchFamily="34" charset="0"/>
              <a:buChar char="‒"/>
              <a:defRPr/>
            </a:pPr>
            <a:r>
              <a:rPr lang="en-US" altLang="en-US" dirty="0">
                <a:latin typeface="Roboto" panose="02000000000000000000" pitchFamily="2" charset="0"/>
                <a:ea typeface="Roboto" panose="02000000000000000000" pitchFamily="2" charset="0"/>
                <a:cs typeface="Roboto" panose="02000000000000000000" pitchFamily="2" charset="0"/>
              </a:rPr>
              <a:t>Patient age</a:t>
            </a:r>
          </a:p>
          <a:p>
            <a:pPr marL="1005840" lvl="1" indent="-342900">
              <a:buClr>
                <a:srgbClr val="FF0000"/>
              </a:buClr>
              <a:buFont typeface="Arial" panose="020B0604020202020204" pitchFamily="34" charset="0"/>
              <a:buChar char="‒"/>
              <a:defRPr/>
            </a:pPr>
            <a:r>
              <a:rPr lang="en-US" altLang="en-US" dirty="0">
                <a:latin typeface="Roboto" panose="02000000000000000000" pitchFamily="2" charset="0"/>
                <a:ea typeface="Roboto" panose="02000000000000000000" pitchFamily="2" charset="0"/>
                <a:cs typeface="Roboto" panose="02000000000000000000" pitchFamily="2" charset="0"/>
              </a:rPr>
              <a:t>Time to in-breast failure</a:t>
            </a:r>
          </a:p>
          <a:p>
            <a:pPr marL="1005840" lvl="1" indent="-342900">
              <a:buClr>
                <a:srgbClr val="FF0000"/>
              </a:buClr>
              <a:buFont typeface="Arial" panose="020B0604020202020204" pitchFamily="34" charset="0"/>
              <a:buChar char="‒"/>
              <a:defRPr/>
            </a:pPr>
            <a:r>
              <a:rPr lang="en-US" altLang="en-US" dirty="0">
                <a:latin typeface="Roboto" panose="02000000000000000000" pitchFamily="2" charset="0"/>
                <a:ea typeface="Roboto" panose="02000000000000000000" pitchFamily="2" charset="0"/>
                <a:cs typeface="Roboto" panose="02000000000000000000" pitchFamily="2" charset="0"/>
              </a:rPr>
              <a:t>Characteristics of 2</a:t>
            </a:r>
            <a:r>
              <a:rPr lang="en-US" altLang="en-US" baseline="30000" dirty="0">
                <a:latin typeface="Roboto" panose="02000000000000000000" pitchFamily="2" charset="0"/>
                <a:ea typeface="Roboto" panose="02000000000000000000" pitchFamily="2" charset="0"/>
                <a:cs typeface="Roboto" panose="02000000000000000000" pitchFamily="2" charset="0"/>
              </a:rPr>
              <a:t>nd</a:t>
            </a:r>
            <a:r>
              <a:rPr lang="en-US" altLang="en-US" dirty="0">
                <a:latin typeface="Roboto" panose="02000000000000000000" pitchFamily="2" charset="0"/>
                <a:ea typeface="Roboto" panose="02000000000000000000" pitchFamily="2" charset="0"/>
                <a:cs typeface="Roboto" panose="02000000000000000000" pitchFamily="2" charset="0"/>
              </a:rPr>
              <a:t> tumor</a:t>
            </a:r>
          </a:p>
          <a:p>
            <a:pPr marL="1005840" lvl="1" indent="-342900">
              <a:buClr>
                <a:srgbClr val="FF0000"/>
              </a:buClr>
              <a:buFont typeface="Arial" panose="020B0604020202020204" pitchFamily="34" charset="0"/>
              <a:buChar char="‒"/>
              <a:defRPr/>
            </a:pPr>
            <a:r>
              <a:rPr lang="en-US" altLang="en-US" dirty="0">
                <a:latin typeface="Roboto" panose="02000000000000000000" pitchFamily="2" charset="0"/>
                <a:ea typeface="Roboto" panose="02000000000000000000" pitchFamily="2" charset="0"/>
                <a:cs typeface="Roboto" panose="02000000000000000000" pitchFamily="2" charset="0"/>
              </a:rPr>
              <a:t>Post WBI breast condition</a:t>
            </a:r>
          </a:p>
          <a:p>
            <a:pPr marL="1005840" lvl="1" indent="-342900">
              <a:buClr>
                <a:srgbClr val="FF0000"/>
              </a:buClr>
              <a:buFont typeface="Arial" panose="020B0604020202020204" pitchFamily="34" charset="0"/>
              <a:buChar char="‒"/>
              <a:defRPr/>
            </a:pPr>
            <a:r>
              <a:rPr lang="en-US" altLang="en-US" dirty="0">
                <a:latin typeface="Roboto" panose="02000000000000000000" pitchFamily="2" charset="0"/>
                <a:ea typeface="Roboto" panose="02000000000000000000" pitchFamily="2" charset="0"/>
                <a:cs typeface="Roboto" panose="02000000000000000000" pitchFamily="2" charset="0"/>
              </a:rPr>
              <a:t>Ability to achieve - margins with acceptable cosmesis</a:t>
            </a:r>
          </a:p>
          <a:p>
            <a:pPr marL="1005840" lvl="1" indent="-342900">
              <a:buClr>
                <a:srgbClr val="FF0000"/>
              </a:buClr>
              <a:buFont typeface="Arial" panose="020B0604020202020204" pitchFamily="34" charset="0"/>
              <a:buChar char="‒"/>
              <a:defRPr/>
            </a:pPr>
            <a:r>
              <a:rPr lang="en-US" altLang="en-US" dirty="0">
                <a:latin typeface="Roboto" panose="02000000000000000000" pitchFamily="2" charset="0"/>
                <a:ea typeface="Roboto" panose="02000000000000000000" pitchFamily="2" charset="0"/>
                <a:cs typeface="Roboto" panose="02000000000000000000" pitchFamily="2" charset="0"/>
              </a:rPr>
              <a:t>Anticipated size of PBI target</a:t>
            </a:r>
          </a:p>
          <a:p>
            <a:pPr marL="1005840" lvl="1" indent="-342900">
              <a:buClr>
                <a:srgbClr val="FF0000"/>
              </a:buClr>
              <a:buFont typeface="Arial" panose="020B0604020202020204" pitchFamily="34" charset="0"/>
              <a:buChar char="‒"/>
              <a:defRPr/>
            </a:pPr>
            <a:r>
              <a:rPr lang="en-US" altLang="en-US" dirty="0">
                <a:latin typeface="Roboto" panose="02000000000000000000" pitchFamily="2" charset="0"/>
                <a:ea typeface="Roboto" panose="02000000000000000000" pitchFamily="2" charset="0"/>
                <a:cs typeface="Roboto" panose="02000000000000000000" pitchFamily="2" charset="0"/>
              </a:rPr>
              <a:t>Technique (EXBT vs Brachy)</a:t>
            </a:r>
          </a:p>
        </p:txBody>
      </p:sp>
    </p:spTree>
    <p:extLst>
      <p:ext uri="{BB962C8B-B14F-4D97-AF65-F5344CB8AC3E}">
        <p14:creationId xmlns:p14="http://schemas.microsoft.com/office/powerpoint/2010/main" val="2810380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2">
            <a:extLst>
              <a:ext uri="{FF2B5EF4-FFF2-40B4-BE49-F238E27FC236}">
                <a16:creationId xmlns:a16="http://schemas.microsoft.com/office/drawing/2014/main" id="{C3E47601-F56A-E1BD-76A8-9CDDCC371970}"/>
              </a:ext>
            </a:extLst>
          </p:cNvPr>
          <p:cNvSpPr txBox="1">
            <a:spLocks noChangeArrowheads="1"/>
          </p:cNvSpPr>
          <p:nvPr/>
        </p:nvSpPr>
        <p:spPr bwMode="auto">
          <a:xfrm>
            <a:off x="4724400" y="6073775"/>
            <a:ext cx="297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4000" dirty="0">
                <a:latin typeface="Script MT Bold" panose="03040602040607080904" pitchFamily="66" charset="0"/>
              </a:rPr>
              <a:t>Thank You!</a:t>
            </a:r>
          </a:p>
        </p:txBody>
      </p:sp>
      <p:pic>
        <p:nvPicPr>
          <p:cNvPr id="2" name="Picture 1">
            <a:extLst>
              <a:ext uri="{FF2B5EF4-FFF2-40B4-BE49-F238E27FC236}">
                <a16:creationId xmlns:a16="http://schemas.microsoft.com/office/drawing/2014/main" id="{1B8A29AA-EF92-56ED-4AC7-0B209BFC92F3}"/>
              </a:ext>
            </a:extLst>
          </p:cNvPr>
          <p:cNvPicPr>
            <a:picLocks noChangeAspect="1"/>
          </p:cNvPicPr>
          <p:nvPr/>
        </p:nvPicPr>
        <p:blipFill>
          <a:blip r:embed="rId2"/>
          <a:stretch>
            <a:fillRect/>
          </a:stretch>
        </p:blipFill>
        <p:spPr>
          <a:xfrm>
            <a:off x="2209800" y="628650"/>
            <a:ext cx="7543800" cy="5657850"/>
          </a:xfrm>
          <a:prstGeom prst="rect">
            <a:avLst/>
          </a:prstGeom>
          <a:effectLst>
            <a:softEdge rad="190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9BED73-9D48-581B-5A42-B3ECB9491D92}"/>
              </a:ext>
            </a:extLst>
          </p:cNvPr>
          <p:cNvSpPr>
            <a:spLocks noGrp="1"/>
          </p:cNvSpPr>
          <p:nvPr>
            <p:ph idx="1"/>
          </p:nvPr>
        </p:nvSpPr>
        <p:spPr>
          <a:xfrm>
            <a:off x="3048000" y="2355483"/>
            <a:ext cx="6172200" cy="4525963"/>
          </a:xfrm>
        </p:spPr>
        <p:txBody>
          <a:bodyPr/>
          <a:lstStyle/>
          <a:p>
            <a:pPr marL="0" indent="0" algn="ctr">
              <a:buNone/>
              <a:defRPr/>
            </a:pPr>
            <a:r>
              <a:rPr lang="en-US" dirty="0"/>
              <a:t>State of evolution</a:t>
            </a:r>
          </a:p>
          <a:p>
            <a:pPr algn="ctr">
              <a:defRPr/>
            </a:pPr>
            <a:endParaRPr lang="en-US" dirty="0"/>
          </a:p>
          <a:p>
            <a:pPr marL="0" indent="0" algn="ctr">
              <a:buFont typeface="Arial" panose="020B0604020202020204" pitchFamily="34" charset="0"/>
              <a:buNone/>
              <a:defRPr/>
            </a:pPr>
            <a:r>
              <a:rPr lang="en-US" dirty="0"/>
              <a:t>With a better sense of focus</a:t>
            </a:r>
          </a:p>
        </p:txBody>
      </p:sp>
      <p:sp>
        <p:nvSpPr>
          <p:cNvPr id="14339" name="Title 1">
            <a:extLst>
              <a:ext uri="{FF2B5EF4-FFF2-40B4-BE49-F238E27FC236}">
                <a16:creationId xmlns:a16="http://schemas.microsoft.com/office/drawing/2014/main" id="{EC1B168F-D1AF-7318-4AEA-3B7E2C53AFED}"/>
              </a:ext>
            </a:extLst>
          </p:cNvPr>
          <p:cNvSpPr>
            <a:spLocks noGrp="1" noChangeArrowheads="1"/>
          </p:cNvSpPr>
          <p:nvPr>
            <p:ph type="title"/>
          </p:nvPr>
        </p:nvSpPr>
        <p:spPr bwMode="auto">
          <a:xfrm>
            <a:off x="609600" y="990600"/>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t>Where We Are Now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F78096-7F30-8D7A-1331-91031F0B9CAC}"/>
              </a:ext>
            </a:extLst>
          </p:cNvPr>
          <p:cNvSpPr txBox="1">
            <a:spLocks noChangeArrowheads="1"/>
          </p:cNvSpPr>
          <p:nvPr/>
        </p:nvSpPr>
        <p:spPr bwMode="auto">
          <a:xfrm>
            <a:off x="3074133" y="1676400"/>
            <a:ext cx="2590800" cy="3140075"/>
          </a:xfrm>
          <a:prstGeom prst="rect">
            <a:avLst/>
          </a:prstGeom>
          <a:solidFill>
            <a:srgbClr val="FFC000"/>
          </a:solidFill>
          <a:ln w="9525">
            <a:solidFill>
              <a:schemeClr val="tx2"/>
            </a:solidFill>
            <a:miter lim="800000"/>
            <a:headEnd/>
            <a:tailEnd/>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b="1">
                <a:solidFill>
                  <a:schemeClr val="bg1"/>
                </a:solidFill>
              </a:rPr>
              <a:t>APBI</a:t>
            </a:r>
            <a:endParaRPr lang="en-US" altLang="en-US" sz="800" b="1">
              <a:solidFill>
                <a:schemeClr val="bg1"/>
              </a:solidFill>
            </a:endParaRPr>
          </a:p>
          <a:p>
            <a:r>
              <a:rPr lang="en-US" altLang="en-US" sz="1800" b="1">
                <a:solidFill>
                  <a:schemeClr val="bg1"/>
                </a:solidFill>
              </a:rPr>
              <a:t>   Brachytherapy</a:t>
            </a:r>
          </a:p>
          <a:p>
            <a:r>
              <a:rPr lang="en-US" altLang="en-US" sz="1800" b="1">
                <a:solidFill>
                  <a:schemeClr val="bg1"/>
                </a:solidFill>
              </a:rPr>
              <a:t>     - MultiCatheter</a:t>
            </a:r>
          </a:p>
          <a:p>
            <a:r>
              <a:rPr lang="en-US" altLang="en-US" sz="1800" b="1">
                <a:solidFill>
                  <a:schemeClr val="bg1"/>
                </a:solidFill>
              </a:rPr>
              <a:t>     - Intracavitary</a:t>
            </a:r>
          </a:p>
          <a:p>
            <a:r>
              <a:rPr lang="en-US" altLang="en-US" sz="1800" b="1">
                <a:solidFill>
                  <a:schemeClr val="bg1"/>
                </a:solidFill>
              </a:rPr>
              <a:t>     - Permanent Seeds</a:t>
            </a:r>
          </a:p>
          <a:p>
            <a:r>
              <a:rPr lang="en-US" altLang="en-US" sz="1800" b="1">
                <a:solidFill>
                  <a:schemeClr val="bg1"/>
                </a:solidFill>
              </a:rPr>
              <a:t>     - Precision IORT</a:t>
            </a:r>
          </a:p>
          <a:p>
            <a:r>
              <a:rPr lang="en-US" altLang="en-US" sz="1800" b="1">
                <a:solidFill>
                  <a:schemeClr val="bg1"/>
                </a:solidFill>
              </a:rPr>
              <a:t>   External beam</a:t>
            </a:r>
          </a:p>
          <a:p>
            <a:r>
              <a:rPr lang="en-US" altLang="en-US" sz="1800" b="1">
                <a:solidFill>
                  <a:schemeClr val="bg1"/>
                </a:solidFill>
              </a:rPr>
              <a:t>     - 3D-CRT </a:t>
            </a:r>
          </a:p>
          <a:p>
            <a:r>
              <a:rPr lang="en-US" altLang="en-US" sz="1800" b="1">
                <a:solidFill>
                  <a:schemeClr val="bg1"/>
                </a:solidFill>
              </a:rPr>
              <a:t>     - IMRT</a:t>
            </a:r>
          </a:p>
          <a:p>
            <a:r>
              <a:rPr lang="en-US" altLang="en-US" sz="1800" b="1">
                <a:solidFill>
                  <a:schemeClr val="bg1"/>
                </a:solidFill>
              </a:rPr>
              <a:t>     - Tomotherapy</a:t>
            </a:r>
          </a:p>
          <a:p>
            <a:r>
              <a:rPr lang="en-US" altLang="en-US" sz="1800" b="1">
                <a:solidFill>
                  <a:schemeClr val="bg1"/>
                </a:solidFill>
              </a:rPr>
              <a:t>     - Protons</a:t>
            </a:r>
          </a:p>
        </p:txBody>
      </p:sp>
      <p:sp>
        <p:nvSpPr>
          <p:cNvPr id="6" name="TextBox 5">
            <a:extLst>
              <a:ext uri="{FF2B5EF4-FFF2-40B4-BE49-F238E27FC236}">
                <a16:creationId xmlns:a16="http://schemas.microsoft.com/office/drawing/2014/main" id="{EBF5BA9A-D1A8-DC0F-CEA9-6B95485B1B5B}"/>
              </a:ext>
            </a:extLst>
          </p:cNvPr>
          <p:cNvSpPr txBox="1">
            <a:spLocks noChangeArrowheads="1"/>
          </p:cNvSpPr>
          <p:nvPr/>
        </p:nvSpPr>
        <p:spPr bwMode="auto">
          <a:xfrm>
            <a:off x="3074133" y="5105400"/>
            <a:ext cx="2590800" cy="1047750"/>
          </a:xfrm>
          <a:prstGeom prst="rect">
            <a:avLst/>
          </a:prstGeom>
          <a:solidFill>
            <a:srgbClr val="FFC000"/>
          </a:solidFill>
          <a:ln w="9525">
            <a:solidFill>
              <a:schemeClr val="tx2"/>
            </a:solidFill>
            <a:miter lim="800000"/>
            <a:headEnd/>
            <a:tailEnd/>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b="1" dirty="0">
                <a:solidFill>
                  <a:schemeClr val="bg1"/>
                </a:solidFill>
              </a:rPr>
              <a:t>IORT </a:t>
            </a:r>
          </a:p>
          <a:p>
            <a:endParaRPr lang="en-US" altLang="en-US" sz="800" b="1" dirty="0">
              <a:solidFill>
                <a:schemeClr val="bg1"/>
              </a:solidFill>
            </a:endParaRPr>
          </a:p>
          <a:p>
            <a:r>
              <a:rPr lang="en-US" altLang="en-US" sz="1800" b="1" dirty="0">
                <a:solidFill>
                  <a:schemeClr val="bg1"/>
                </a:solidFill>
              </a:rPr>
              <a:t>  ELIOT – Electrons</a:t>
            </a:r>
          </a:p>
          <a:p>
            <a:r>
              <a:rPr lang="en-US" altLang="en-US" sz="1800" b="1" dirty="0">
                <a:solidFill>
                  <a:schemeClr val="bg1"/>
                </a:solidFill>
              </a:rPr>
              <a:t>  TARGIT – soft </a:t>
            </a:r>
            <a:r>
              <a:rPr lang="en-US" altLang="en-US" sz="1800" b="1" dirty="0" err="1">
                <a:solidFill>
                  <a:schemeClr val="bg1"/>
                </a:solidFill>
              </a:rPr>
              <a:t>xrays</a:t>
            </a:r>
            <a:r>
              <a:rPr lang="en-US" altLang="en-US" sz="1800" b="1" dirty="0">
                <a:solidFill>
                  <a:schemeClr val="bg1"/>
                </a:solidFill>
              </a:rPr>
              <a:t>  </a:t>
            </a:r>
          </a:p>
        </p:txBody>
      </p:sp>
      <p:sp>
        <p:nvSpPr>
          <p:cNvPr id="7" name="TextBox 6">
            <a:extLst>
              <a:ext uri="{FF2B5EF4-FFF2-40B4-BE49-F238E27FC236}">
                <a16:creationId xmlns:a16="http://schemas.microsoft.com/office/drawing/2014/main" id="{308F0DBA-23D7-EC39-C284-E8F0579BEF59}"/>
              </a:ext>
            </a:extLst>
          </p:cNvPr>
          <p:cNvSpPr txBox="1">
            <a:spLocks noChangeArrowheads="1"/>
          </p:cNvSpPr>
          <p:nvPr/>
        </p:nvSpPr>
        <p:spPr bwMode="auto">
          <a:xfrm>
            <a:off x="152400" y="1458913"/>
            <a:ext cx="2590800" cy="4962525"/>
          </a:xfrm>
          <a:prstGeom prst="rect">
            <a:avLst/>
          </a:prstGeom>
          <a:solidFill>
            <a:srgbClr val="FFC000"/>
          </a:solidFill>
          <a:ln w="9525">
            <a:solidFill>
              <a:schemeClr val="tx2"/>
            </a:solidFill>
            <a:miter lim="800000"/>
            <a:headEnd/>
            <a:tailEnd/>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en-US" altLang="en-US" sz="1800" b="1" dirty="0">
                <a:solidFill>
                  <a:schemeClr val="bg1"/>
                </a:solidFill>
              </a:rPr>
              <a:t>WBI</a:t>
            </a:r>
          </a:p>
          <a:p>
            <a:pPr>
              <a:defRPr/>
            </a:pPr>
            <a:endParaRPr lang="en-US" altLang="en-US" sz="800" b="1" dirty="0">
              <a:solidFill>
                <a:schemeClr val="bg1"/>
              </a:solidFill>
            </a:endParaRPr>
          </a:p>
          <a:p>
            <a:pPr>
              <a:defRPr/>
            </a:pPr>
            <a:r>
              <a:rPr lang="en-US" altLang="en-US" sz="1800" b="1" dirty="0">
                <a:solidFill>
                  <a:schemeClr val="bg1"/>
                </a:solidFill>
              </a:rPr>
              <a:t>    - photons/electrons</a:t>
            </a:r>
          </a:p>
          <a:p>
            <a:pPr>
              <a:defRPr/>
            </a:pPr>
            <a:r>
              <a:rPr lang="en-US" altLang="en-US" sz="1800" b="1" dirty="0">
                <a:solidFill>
                  <a:schemeClr val="bg1"/>
                </a:solidFill>
              </a:rPr>
              <a:t>    - protons</a:t>
            </a:r>
            <a:endParaRPr lang="en-US" altLang="en-US" sz="1050" b="1" dirty="0">
              <a:solidFill>
                <a:schemeClr val="bg1"/>
              </a:solidFill>
            </a:endParaRPr>
          </a:p>
          <a:p>
            <a:pPr>
              <a:defRPr/>
            </a:pPr>
            <a:endParaRPr lang="en-US" altLang="en-US" sz="1000" b="1" dirty="0">
              <a:solidFill>
                <a:schemeClr val="bg1"/>
              </a:solidFill>
            </a:endParaRPr>
          </a:p>
          <a:p>
            <a:pPr>
              <a:defRPr/>
            </a:pPr>
            <a:r>
              <a:rPr lang="en-US" altLang="en-US" sz="1800" b="1" dirty="0">
                <a:solidFill>
                  <a:schemeClr val="bg1"/>
                </a:solidFill>
              </a:rPr>
              <a:t>   Position</a:t>
            </a:r>
          </a:p>
          <a:p>
            <a:pPr>
              <a:defRPr/>
            </a:pPr>
            <a:r>
              <a:rPr lang="en-US" altLang="en-US" sz="1800" b="1" dirty="0">
                <a:solidFill>
                  <a:schemeClr val="bg1"/>
                </a:solidFill>
              </a:rPr>
              <a:t>    - prone</a:t>
            </a:r>
          </a:p>
          <a:p>
            <a:pPr>
              <a:defRPr/>
            </a:pPr>
            <a:r>
              <a:rPr lang="en-US" altLang="en-US" sz="1800" b="1" dirty="0">
                <a:solidFill>
                  <a:schemeClr val="bg1"/>
                </a:solidFill>
              </a:rPr>
              <a:t>    - supine</a:t>
            </a:r>
          </a:p>
          <a:p>
            <a:pPr>
              <a:defRPr/>
            </a:pPr>
            <a:endParaRPr lang="en-US" altLang="en-US" sz="1050" b="1" dirty="0">
              <a:solidFill>
                <a:schemeClr val="bg1"/>
              </a:solidFill>
            </a:endParaRPr>
          </a:p>
          <a:p>
            <a:pPr>
              <a:defRPr/>
            </a:pPr>
            <a:r>
              <a:rPr lang="en-US" altLang="en-US" sz="1800" b="1" dirty="0">
                <a:solidFill>
                  <a:schemeClr val="bg1"/>
                </a:solidFill>
              </a:rPr>
              <a:t>   Dose/Fractionation</a:t>
            </a:r>
          </a:p>
          <a:p>
            <a:pPr>
              <a:defRPr/>
            </a:pPr>
            <a:r>
              <a:rPr lang="en-US" altLang="en-US" sz="1800" b="1" dirty="0">
                <a:solidFill>
                  <a:schemeClr val="bg1"/>
                </a:solidFill>
              </a:rPr>
              <a:t>    - conventional</a:t>
            </a:r>
          </a:p>
          <a:p>
            <a:pPr>
              <a:defRPr/>
            </a:pPr>
            <a:r>
              <a:rPr lang="en-US" altLang="en-US" sz="1800" b="1" dirty="0">
                <a:solidFill>
                  <a:schemeClr val="bg1"/>
                </a:solidFill>
              </a:rPr>
              <a:t>    - accelerated</a:t>
            </a:r>
          </a:p>
          <a:p>
            <a:pPr>
              <a:defRPr/>
            </a:pPr>
            <a:r>
              <a:rPr lang="en-US" altLang="en-US" sz="1800" b="1" dirty="0">
                <a:solidFill>
                  <a:schemeClr val="bg1"/>
                </a:solidFill>
              </a:rPr>
              <a:t>    - boost/no boost</a:t>
            </a:r>
            <a:endParaRPr lang="en-US" altLang="en-US" sz="1200" b="1" dirty="0">
              <a:solidFill>
                <a:schemeClr val="bg1"/>
              </a:solidFill>
            </a:endParaRPr>
          </a:p>
          <a:p>
            <a:pPr>
              <a:defRPr/>
            </a:pPr>
            <a:endParaRPr lang="en-US" altLang="en-US" sz="1100" b="1" dirty="0">
              <a:solidFill>
                <a:schemeClr val="bg1"/>
              </a:solidFill>
            </a:endParaRPr>
          </a:p>
          <a:p>
            <a:pPr>
              <a:defRPr/>
            </a:pPr>
            <a:r>
              <a:rPr lang="en-US" altLang="en-US" sz="1800" b="1" dirty="0">
                <a:solidFill>
                  <a:schemeClr val="bg1"/>
                </a:solidFill>
              </a:rPr>
              <a:t>   Approach</a:t>
            </a:r>
          </a:p>
          <a:p>
            <a:pPr>
              <a:defRPr/>
            </a:pPr>
            <a:r>
              <a:rPr lang="en-US" altLang="en-US" sz="1800" b="1" dirty="0">
                <a:solidFill>
                  <a:schemeClr val="bg1"/>
                </a:solidFill>
              </a:rPr>
              <a:t>    - 3D-CRT</a:t>
            </a:r>
          </a:p>
          <a:p>
            <a:pPr>
              <a:defRPr/>
            </a:pPr>
            <a:r>
              <a:rPr lang="en-US" altLang="en-US" sz="1800" b="1" dirty="0">
                <a:solidFill>
                  <a:schemeClr val="bg1"/>
                </a:solidFill>
              </a:rPr>
              <a:t>    - IMRT</a:t>
            </a:r>
          </a:p>
          <a:p>
            <a:pPr>
              <a:defRPr/>
            </a:pPr>
            <a:r>
              <a:rPr lang="en-US" altLang="en-US" sz="1800" b="1" dirty="0">
                <a:solidFill>
                  <a:schemeClr val="bg1"/>
                </a:solidFill>
              </a:rPr>
              <a:t>    - </a:t>
            </a:r>
            <a:r>
              <a:rPr lang="en-US" altLang="en-US" sz="1800" b="1" dirty="0" err="1">
                <a:solidFill>
                  <a:schemeClr val="bg1"/>
                </a:solidFill>
              </a:rPr>
              <a:t>Tomotherapy</a:t>
            </a:r>
            <a:endParaRPr lang="en-US" altLang="en-US" sz="1800" b="1" dirty="0">
              <a:solidFill>
                <a:schemeClr val="bg1"/>
              </a:solidFill>
            </a:endParaRPr>
          </a:p>
          <a:p>
            <a:pPr>
              <a:defRPr/>
            </a:pPr>
            <a:r>
              <a:rPr lang="en-US" altLang="en-US" sz="1800" b="1" dirty="0">
                <a:solidFill>
                  <a:schemeClr val="bg1"/>
                </a:solidFill>
              </a:rPr>
              <a:t>    - Arc Therapy</a:t>
            </a:r>
          </a:p>
        </p:txBody>
      </p:sp>
      <p:sp>
        <p:nvSpPr>
          <p:cNvPr id="9" name="TextBox 8">
            <a:extLst>
              <a:ext uri="{FF2B5EF4-FFF2-40B4-BE49-F238E27FC236}">
                <a16:creationId xmlns:a16="http://schemas.microsoft.com/office/drawing/2014/main" id="{5ECC95EF-0286-70C6-0729-2BAC88CDF8D3}"/>
              </a:ext>
            </a:extLst>
          </p:cNvPr>
          <p:cNvSpPr txBox="1"/>
          <p:nvPr/>
        </p:nvSpPr>
        <p:spPr>
          <a:xfrm>
            <a:off x="8991600" y="1905000"/>
            <a:ext cx="3048000" cy="4016375"/>
          </a:xfrm>
          <a:prstGeom prst="rect">
            <a:avLst/>
          </a:prstGeom>
          <a:solidFill>
            <a:srgbClr val="FFC000"/>
          </a:solidFill>
          <a:ln>
            <a:solidFill>
              <a:schemeClr val="accent3"/>
            </a:solidFill>
          </a:ln>
        </p:spPr>
        <p:txBody>
          <a:bodyPr>
            <a:spAutoFit/>
          </a:bodyPr>
          <a:lstStyle/>
          <a:p>
            <a:pPr>
              <a:defRPr/>
            </a:pPr>
            <a:r>
              <a:rPr lang="en-US" b="1" dirty="0">
                <a:solidFill>
                  <a:schemeClr val="bg1"/>
                </a:solidFill>
              </a:rPr>
              <a:t>Dose Delivery</a:t>
            </a:r>
          </a:p>
          <a:p>
            <a:pPr>
              <a:defRPr/>
            </a:pPr>
            <a:endParaRPr lang="en-US" sz="1100" b="1" dirty="0">
              <a:solidFill>
                <a:schemeClr val="bg1"/>
              </a:solidFill>
            </a:endParaRPr>
          </a:p>
          <a:p>
            <a:pPr>
              <a:defRPr/>
            </a:pPr>
            <a:r>
              <a:rPr lang="en-US" sz="2000" b="1" dirty="0">
                <a:solidFill>
                  <a:schemeClr val="bg1"/>
                </a:solidFill>
              </a:rPr>
              <a:t>    </a:t>
            </a:r>
            <a:r>
              <a:rPr lang="en-US" sz="1800" b="1" dirty="0">
                <a:solidFill>
                  <a:schemeClr val="bg1"/>
                </a:solidFill>
              </a:rPr>
              <a:t>5Gy X 1</a:t>
            </a:r>
          </a:p>
          <a:p>
            <a:pPr>
              <a:defRPr/>
            </a:pPr>
            <a:r>
              <a:rPr lang="en-US" sz="1800" b="1" dirty="0">
                <a:solidFill>
                  <a:schemeClr val="bg1"/>
                </a:solidFill>
              </a:rPr>
              <a:t>     12.5Gy X 1</a:t>
            </a:r>
          </a:p>
          <a:p>
            <a:pPr>
              <a:defRPr/>
            </a:pPr>
            <a:r>
              <a:rPr lang="en-US" sz="1800" b="1" dirty="0">
                <a:solidFill>
                  <a:schemeClr val="bg1"/>
                </a:solidFill>
              </a:rPr>
              <a:t>     16 </a:t>
            </a:r>
            <a:r>
              <a:rPr lang="en-US" sz="1800" b="1" dirty="0" err="1">
                <a:solidFill>
                  <a:schemeClr val="bg1"/>
                </a:solidFill>
              </a:rPr>
              <a:t>Gy</a:t>
            </a:r>
            <a:r>
              <a:rPr lang="en-US" sz="1800" b="1" dirty="0">
                <a:solidFill>
                  <a:schemeClr val="bg1"/>
                </a:solidFill>
              </a:rPr>
              <a:t>  X 1</a:t>
            </a:r>
          </a:p>
          <a:p>
            <a:pPr>
              <a:defRPr/>
            </a:pPr>
            <a:r>
              <a:rPr lang="en-US" sz="1800" b="1" dirty="0">
                <a:solidFill>
                  <a:schemeClr val="bg1"/>
                </a:solidFill>
              </a:rPr>
              <a:t>     21 </a:t>
            </a:r>
            <a:r>
              <a:rPr lang="en-US" sz="1800" b="1" dirty="0" err="1">
                <a:solidFill>
                  <a:schemeClr val="bg1"/>
                </a:solidFill>
              </a:rPr>
              <a:t>Gy</a:t>
            </a:r>
            <a:r>
              <a:rPr lang="en-US" sz="1800" b="1" dirty="0">
                <a:solidFill>
                  <a:schemeClr val="bg1"/>
                </a:solidFill>
              </a:rPr>
              <a:t> X 1</a:t>
            </a:r>
          </a:p>
          <a:p>
            <a:pPr>
              <a:defRPr/>
            </a:pPr>
            <a:r>
              <a:rPr lang="en-US" sz="1800" b="1" dirty="0">
                <a:solidFill>
                  <a:schemeClr val="bg1"/>
                </a:solidFill>
              </a:rPr>
              <a:t>     7.5Gy X 3 - BID</a:t>
            </a:r>
          </a:p>
          <a:p>
            <a:pPr>
              <a:defRPr/>
            </a:pPr>
            <a:r>
              <a:rPr lang="en-US" sz="1800" b="1" dirty="0">
                <a:solidFill>
                  <a:schemeClr val="bg1"/>
                </a:solidFill>
              </a:rPr>
              <a:t>     7.0Gy X 4 - BID</a:t>
            </a:r>
          </a:p>
          <a:p>
            <a:pPr>
              <a:defRPr/>
            </a:pPr>
            <a:r>
              <a:rPr lang="en-US" sz="1800" b="1" dirty="0">
                <a:solidFill>
                  <a:schemeClr val="bg1"/>
                </a:solidFill>
              </a:rPr>
              <a:t>     28.5 X 5</a:t>
            </a:r>
          </a:p>
          <a:p>
            <a:pPr>
              <a:defRPr/>
            </a:pPr>
            <a:r>
              <a:rPr lang="en-US" sz="1800" b="1" dirty="0">
                <a:solidFill>
                  <a:schemeClr val="bg1"/>
                </a:solidFill>
              </a:rPr>
              <a:t>     30Gy X 5  - non </a:t>
            </a:r>
            <a:r>
              <a:rPr lang="en-US" sz="1800" b="1" dirty="0" err="1">
                <a:solidFill>
                  <a:schemeClr val="bg1"/>
                </a:solidFill>
              </a:rPr>
              <a:t>consec</a:t>
            </a:r>
            <a:endParaRPr lang="en-US" sz="1800" b="1" dirty="0">
              <a:solidFill>
                <a:schemeClr val="bg1"/>
              </a:solidFill>
            </a:endParaRPr>
          </a:p>
          <a:p>
            <a:pPr>
              <a:defRPr/>
            </a:pPr>
            <a:r>
              <a:rPr lang="en-US" sz="1800" b="1" dirty="0">
                <a:solidFill>
                  <a:schemeClr val="bg1"/>
                </a:solidFill>
              </a:rPr>
              <a:t>     32Gy X 8 - BID</a:t>
            </a:r>
          </a:p>
          <a:p>
            <a:pPr>
              <a:defRPr/>
            </a:pPr>
            <a:r>
              <a:rPr lang="en-US" sz="1800" b="1" dirty="0">
                <a:solidFill>
                  <a:schemeClr val="bg1"/>
                </a:solidFill>
              </a:rPr>
              <a:t>     34Gy X 10 - BID</a:t>
            </a:r>
          </a:p>
          <a:p>
            <a:pPr>
              <a:defRPr/>
            </a:pPr>
            <a:r>
              <a:rPr lang="en-US" sz="1800" b="1" dirty="0">
                <a:solidFill>
                  <a:schemeClr val="bg1"/>
                </a:solidFill>
              </a:rPr>
              <a:t>     38.5Gy x 10 - BID</a:t>
            </a:r>
          </a:p>
          <a:p>
            <a:pPr>
              <a:defRPr/>
            </a:pPr>
            <a:r>
              <a:rPr lang="en-US" sz="1800" b="1" dirty="0">
                <a:solidFill>
                  <a:schemeClr val="bg1"/>
                </a:solidFill>
              </a:rPr>
              <a:t>     80Gy over months</a:t>
            </a:r>
            <a:r>
              <a:rPr lang="en-US" sz="2000" b="1" dirty="0">
                <a:solidFill>
                  <a:schemeClr val="bg1"/>
                </a:solidFill>
              </a:rPr>
              <a:t>   </a:t>
            </a:r>
            <a:r>
              <a:rPr lang="en-US" sz="2000" dirty="0"/>
              <a:t> </a:t>
            </a:r>
          </a:p>
        </p:txBody>
      </p:sp>
      <p:sp>
        <p:nvSpPr>
          <p:cNvPr id="11" name="TextBox 10">
            <a:extLst>
              <a:ext uri="{FF2B5EF4-FFF2-40B4-BE49-F238E27FC236}">
                <a16:creationId xmlns:a16="http://schemas.microsoft.com/office/drawing/2014/main" id="{BCA92CA0-AB4F-6A67-72E6-907648C31345}"/>
              </a:ext>
            </a:extLst>
          </p:cNvPr>
          <p:cNvSpPr txBox="1"/>
          <p:nvPr/>
        </p:nvSpPr>
        <p:spPr>
          <a:xfrm>
            <a:off x="6092825" y="2759075"/>
            <a:ext cx="2441575" cy="2616200"/>
          </a:xfrm>
          <a:prstGeom prst="rect">
            <a:avLst/>
          </a:prstGeom>
          <a:noFill/>
          <a:ln w="19050">
            <a:solidFill>
              <a:schemeClr val="accent3"/>
            </a:solidFill>
          </a:ln>
        </p:spPr>
        <p:txBody>
          <a:bodyPr>
            <a:spAutoFit/>
          </a:bodyPr>
          <a:lstStyle/>
          <a:p>
            <a:pPr>
              <a:defRPr/>
            </a:pPr>
            <a:r>
              <a:rPr lang="en-US" dirty="0">
                <a:solidFill>
                  <a:schemeClr val="accent3"/>
                </a:solidFill>
              </a:rPr>
              <a:t>Target coverage</a:t>
            </a:r>
          </a:p>
          <a:p>
            <a:pPr>
              <a:defRPr/>
            </a:pPr>
            <a:r>
              <a:rPr lang="en-US" sz="2000" dirty="0"/>
              <a:t>   </a:t>
            </a:r>
            <a:r>
              <a:rPr lang="en-US" sz="2000" dirty="0">
                <a:solidFill>
                  <a:srgbClr val="FFC000"/>
                </a:solidFill>
              </a:rPr>
              <a:t>- beyond cavity</a:t>
            </a:r>
          </a:p>
          <a:p>
            <a:pPr algn="ctr">
              <a:defRPr/>
            </a:pPr>
            <a:endParaRPr lang="en-US" dirty="0"/>
          </a:p>
          <a:p>
            <a:pPr algn="ctr">
              <a:defRPr/>
            </a:pPr>
            <a:r>
              <a:rPr lang="en-US" dirty="0"/>
              <a:t>Whole Breast    </a:t>
            </a:r>
            <a:endParaRPr lang="en-US" sz="3200" dirty="0"/>
          </a:p>
          <a:p>
            <a:pPr algn="ctr">
              <a:defRPr/>
            </a:pPr>
            <a:r>
              <a:rPr lang="en-US" dirty="0"/>
              <a:t>2cm</a:t>
            </a:r>
          </a:p>
          <a:p>
            <a:pPr algn="ctr">
              <a:defRPr/>
            </a:pPr>
            <a:r>
              <a:rPr lang="en-US" dirty="0"/>
              <a:t>1cm</a:t>
            </a:r>
          </a:p>
          <a:p>
            <a:pPr algn="ctr">
              <a:defRPr/>
            </a:pPr>
            <a:r>
              <a:rPr lang="en-US" dirty="0"/>
              <a:t>2mm</a:t>
            </a:r>
          </a:p>
        </p:txBody>
      </p:sp>
      <p:sp>
        <p:nvSpPr>
          <p:cNvPr id="15369" name="Title 1">
            <a:extLst>
              <a:ext uri="{FF2B5EF4-FFF2-40B4-BE49-F238E27FC236}">
                <a16:creationId xmlns:a16="http://schemas.microsoft.com/office/drawing/2014/main" id="{CC4E852E-96F7-8052-DC21-255E969A5A8D}"/>
              </a:ext>
            </a:extLst>
          </p:cNvPr>
          <p:cNvSpPr>
            <a:spLocks noGrp="1" noChangeArrowheads="1"/>
          </p:cNvSpPr>
          <p:nvPr>
            <p:ph type="title"/>
          </p:nvPr>
        </p:nvSpPr>
        <p:spPr bwMode="auto">
          <a:xfrm>
            <a:off x="606425" y="504508"/>
            <a:ext cx="10972800"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t>It has been a bit chaotic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605DA32C-2ED1-BA3C-276A-0499A7A6F9FE}"/>
              </a:ext>
            </a:extLst>
          </p:cNvPr>
          <p:cNvSpPr>
            <a:spLocks noGrp="1"/>
          </p:cNvSpPr>
          <p:nvPr>
            <p:ph type="title"/>
          </p:nvPr>
        </p:nvSpPr>
        <p:spPr bwMode="auto">
          <a:xfrm>
            <a:off x="609600" y="838200"/>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t>Why so many approaches?</a:t>
            </a:r>
          </a:p>
        </p:txBody>
      </p:sp>
      <p:sp>
        <p:nvSpPr>
          <p:cNvPr id="65539" name="Content Placeholder 2">
            <a:extLst>
              <a:ext uri="{FF2B5EF4-FFF2-40B4-BE49-F238E27FC236}">
                <a16:creationId xmlns:a16="http://schemas.microsoft.com/office/drawing/2014/main" id="{0DB555FD-A2E5-91D6-8351-4C53A1FF40AE}"/>
              </a:ext>
            </a:extLst>
          </p:cNvPr>
          <p:cNvSpPr>
            <a:spLocks noGrp="1"/>
          </p:cNvSpPr>
          <p:nvPr>
            <p:ph idx="1"/>
          </p:nvPr>
        </p:nvSpPr>
        <p:spPr bwMode="auto">
          <a:xfrm>
            <a:off x="2209800" y="1828800"/>
            <a:ext cx="109728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t>Patient preference</a:t>
            </a:r>
          </a:p>
          <a:p>
            <a:r>
              <a:rPr lang="en-US" altLang="en-US" sz="2800" dirty="0"/>
              <a:t>Physician preference/philosophy</a:t>
            </a:r>
          </a:p>
          <a:p>
            <a:r>
              <a:rPr lang="en-US" altLang="en-US" sz="2800" dirty="0"/>
              <a:t>Physician and facility capability</a:t>
            </a:r>
          </a:p>
          <a:p>
            <a:r>
              <a:rPr lang="en-US" altLang="en-US" sz="2800" dirty="0"/>
              <a:t>Facility limitations (patient volume/physician time)</a:t>
            </a:r>
          </a:p>
          <a:p>
            <a:r>
              <a:rPr lang="en-US" altLang="en-US" sz="2800" dirty="0"/>
              <a:t>Physician support (physics/dosimetry capability)</a:t>
            </a:r>
          </a:p>
          <a:p>
            <a:r>
              <a:rPr lang="en-US" altLang="en-US" sz="2800" dirty="0"/>
              <a:t>Opportunity for innovation</a:t>
            </a:r>
          </a:p>
          <a:p>
            <a:r>
              <a:rPr lang="en-US" altLang="en-US" sz="2800" dirty="0"/>
              <a:t>Industry influence</a:t>
            </a:r>
          </a:p>
        </p:txBody>
      </p:sp>
    </p:spTree>
    <p:extLst>
      <p:ext uri="{BB962C8B-B14F-4D97-AF65-F5344CB8AC3E}">
        <p14:creationId xmlns:p14="http://schemas.microsoft.com/office/powerpoint/2010/main" val="3403701666"/>
      </p:ext>
    </p:extLst>
  </p:cSld>
  <p:clrMapOvr>
    <a:masterClrMapping/>
  </p:clrMapOvr>
</p:sld>
</file>

<file path=ppt/theme/theme1.xml><?xml version="1.0" encoding="utf-8"?>
<a:theme xmlns:a="http://schemas.openxmlformats.org/drawingml/2006/main" name="VCU_General">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6" ma:contentTypeDescription="Create a new document." ma:contentTypeScope="" ma:versionID="45b9b9b388e3fa9bf1e4ebdddd333b31">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f7a20e744d22b4b2dae1502f02aff4af"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87FFA1-B1D0-432C-BCD8-A44031F5AAF0}">
  <ds:schemaRefs>
    <ds:schemaRef ds:uri="http://schemas.microsoft.com/sharepoint/v3/contenttype/forms"/>
  </ds:schemaRefs>
</ds:datastoreItem>
</file>

<file path=customXml/itemProps2.xml><?xml version="1.0" encoding="utf-8"?>
<ds:datastoreItem xmlns:ds="http://schemas.openxmlformats.org/officeDocument/2006/customXml" ds:itemID="{E94C77F8-93BF-409C-BA43-4F750466D8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46064</TotalTime>
  <Words>4403</Words>
  <Application>Microsoft Office PowerPoint</Application>
  <PresentationFormat>Widescreen</PresentationFormat>
  <Paragraphs>677</Paragraphs>
  <Slides>69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Calibri</vt:lpstr>
      <vt:lpstr>Roboto</vt:lpstr>
      <vt:lpstr>Script MT Bold</vt:lpstr>
      <vt:lpstr>Tahoma</vt:lpstr>
      <vt:lpstr>Times New Roman</vt:lpstr>
      <vt:lpstr>Wingdings</vt:lpstr>
      <vt:lpstr>VCU_General</vt:lpstr>
      <vt:lpstr>PowerPoint Presentation</vt:lpstr>
      <vt:lpstr>I have no relevant disclosures.</vt:lpstr>
      <vt:lpstr>Where we were</vt:lpstr>
      <vt:lpstr>Traditional Whole Breast Irradiation WBI – 25-28 daily tx followed by 5-8 boost tx Ole’-Fractionation?</vt:lpstr>
      <vt:lpstr>PowerPoint Presentation</vt:lpstr>
      <vt:lpstr>PowerPoint Presentation</vt:lpstr>
      <vt:lpstr>Where We Are Now</vt:lpstr>
      <vt:lpstr>It has been a bit chaotic</vt:lpstr>
      <vt:lpstr>Why so many approaches?</vt:lpstr>
      <vt:lpstr>Target and Dose</vt:lpstr>
      <vt:lpstr>Why evolve at all?</vt:lpstr>
      <vt:lpstr>Agenda</vt:lpstr>
      <vt:lpstr>     Accelerated Whole Breast        target – no change        dose   – RBE slight decrease</vt:lpstr>
      <vt:lpstr>PowerPoint Presentation</vt:lpstr>
      <vt:lpstr>PowerPoint Presentation</vt:lpstr>
      <vt:lpstr>UK Fast Trial</vt:lpstr>
      <vt:lpstr>UK Fast Forward Trial</vt:lpstr>
      <vt:lpstr>PowerPoint Presentation</vt:lpstr>
      <vt:lpstr>Early stage : Hypofractionation : current status </vt:lpstr>
      <vt:lpstr>Hypofractionation for Loco-Regional   Concerns raised – lymphedema, brachial plexus</vt:lpstr>
      <vt:lpstr>PowerPoint Presentation</vt:lpstr>
      <vt:lpstr>PowerPoint Presentation</vt:lpstr>
      <vt:lpstr>PowerPoint Presentation</vt:lpstr>
      <vt:lpstr>DBCG SKAGEN Trial 1</vt:lpstr>
      <vt:lpstr>PowerPoint Presentation</vt:lpstr>
      <vt:lpstr>Alliance A221505 – RT CHARM Phase III Randomized Trial of Hypofractionated Post Mastectomy Radiation with Breast Reconstruction Poppe MM, et al.  ASTRO Plenary 2024</vt:lpstr>
      <vt:lpstr>Advanced Stage : Hypofractionation : current status </vt:lpstr>
      <vt:lpstr>Accelerated Partial Breast Irradiation  </vt:lpstr>
      <vt:lpstr>10-yr results of APBI using sole Multi-catheter Interstitial Brachytx vs WBI after BCS for  low-risk IDC and DCIS – a randomized, phase 3, non-inferiority trial   </vt:lpstr>
      <vt:lpstr>RAPID Randomized Trial of Accelerated Partial Breast Irradiation using 3-Dimensional Conformal Radiotherapy (3D-CRT)</vt:lpstr>
      <vt:lpstr>PowerPoint Presentation</vt:lpstr>
      <vt:lpstr>PowerPoint Presentation</vt:lpstr>
      <vt:lpstr>PowerPoint Presentation</vt:lpstr>
      <vt:lpstr>NRG-Oncology  B39/0413 4,216 patients</vt:lpstr>
      <vt:lpstr>PowerPoint Presentation</vt:lpstr>
      <vt:lpstr>PowerPoint Presentation</vt:lpstr>
      <vt:lpstr>PowerPoint Presentation</vt:lpstr>
      <vt:lpstr>PowerPoint Presentation</vt:lpstr>
      <vt:lpstr>Single fraction</vt:lpstr>
      <vt:lpstr>PowerPoint Presentation</vt:lpstr>
      <vt:lpstr>PowerPoint Presentation</vt:lpstr>
      <vt:lpstr>PowerPoint Presentation</vt:lpstr>
      <vt:lpstr>PowerPoint Presentation</vt:lpstr>
      <vt:lpstr>PowerPoint Presentation</vt:lpstr>
      <vt:lpstr>PowerPoint Presentation</vt:lpstr>
      <vt:lpstr>Partial Breast vs Whole Breast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Lumpectomy Only Thoughts</vt:lpstr>
      <vt:lpstr>Conclusions</vt:lpstr>
      <vt:lpstr>PowerPoint Presentation</vt:lpstr>
      <vt:lpstr>Repeat BCS and re-irradiation PBI</vt:lpstr>
      <vt:lpstr>Repeat BCS and re-irradiation PBI</vt:lpstr>
      <vt:lpstr>PowerPoint Presentation</vt:lpstr>
      <vt:lpstr>PowerPoint Presentation</vt:lpstr>
      <vt:lpstr>PowerPoint Presentation</vt:lpstr>
      <vt:lpstr>PowerPoint Presentation</vt:lpstr>
      <vt:lpstr>PowerPoint Presentation</vt:lpstr>
      <vt:lpstr>PRESERVE Partial Breast Re-irradiation Using Ultra-Hypofractionation: A Phase II Multi-Instutional Study PI – Danielle Rodin  co-PI Anne Koch Princess Margaret Cancer Centre</vt:lpstr>
      <vt:lpstr>Overall Conclusions Partial Breast Re-Irradiation</vt:lpstr>
      <vt:lpstr>PowerPoint Presentation</vt:lpstr>
    </vt:vector>
  </TitlesOfParts>
  <Company>VCU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Tx Early Stage Breast ca</dc:title>
  <dc:creator>Doug Arthur</dc:creator>
  <cp:lastModifiedBy>Peter Gray</cp:lastModifiedBy>
  <cp:revision>669</cp:revision>
  <cp:lastPrinted>2016-11-02T18:42:36Z</cp:lastPrinted>
  <dcterms:created xsi:type="dcterms:W3CDTF">2001-05-20T22:58:16Z</dcterms:created>
  <dcterms:modified xsi:type="dcterms:W3CDTF">2025-11-06T22:10:43Z</dcterms:modified>
</cp:coreProperties>
</file>