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92" r:id="rId3"/>
  </p:sldMasterIdLst>
  <p:notesMasterIdLst>
    <p:notesMasterId r:id="rId66"/>
  </p:notesMasterIdLst>
  <p:sldIdLst>
    <p:sldId id="2145706838" r:id="rId4"/>
    <p:sldId id="2145706840" r:id="rId5"/>
    <p:sldId id="2145706839" r:id="rId6"/>
    <p:sldId id="837" r:id="rId7"/>
    <p:sldId id="1892" r:id="rId8"/>
    <p:sldId id="486" r:id="rId9"/>
    <p:sldId id="303" r:id="rId10"/>
    <p:sldId id="1914" r:id="rId11"/>
    <p:sldId id="2145706795" r:id="rId12"/>
    <p:sldId id="871" r:id="rId13"/>
    <p:sldId id="2147475405" r:id="rId14"/>
    <p:sldId id="2145706802" r:id="rId15"/>
    <p:sldId id="283" r:id="rId16"/>
    <p:sldId id="469" r:id="rId17"/>
    <p:sldId id="2147475362" r:id="rId18"/>
    <p:sldId id="2147475366" r:id="rId19"/>
    <p:sldId id="2147475382" r:id="rId20"/>
    <p:sldId id="2147475383" r:id="rId21"/>
    <p:sldId id="2147475384" r:id="rId22"/>
    <p:sldId id="2147475385" r:id="rId23"/>
    <p:sldId id="2147475367" r:id="rId24"/>
    <p:sldId id="2147475368" r:id="rId25"/>
    <p:sldId id="2147475369" r:id="rId26"/>
    <p:sldId id="2147475391" r:id="rId27"/>
    <p:sldId id="2147475370" r:id="rId28"/>
    <p:sldId id="2147475371" r:id="rId29"/>
    <p:sldId id="2145706835" r:id="rId30"/>
    <p:sldId id="2147475373" r:id="rId31"/>
    <p:sldId id="2145706813" r:id="rId32"/>
    <p:sldId id="1826" r:id="rId33"/>
    <p:sldId id="834" r:id="rId34"/>
    <p:sldId id="2147475377" r:id="rId35"/>
    <p:sldId id="2147475392" r:id="rId36"/>
    <p:sldId id="2147475378" r:id="rId37"/>
    <p:sldId id="2147475386" r:id="rId38"/>
    <p:sldId id="2147475403" r:id="rId39"/>
    <p:sldId id="2147475404" r:id="rId40"/>
    <p:sldId id="1838" r:id="rId41"/>
    <p:sldId id="2147475402" r:id="rId42"/>
    <p:sldId id="2147475389" r:id="rId43"/>
    <p:sldId id="2147475380" r:id="rId44"/>
    <p:sldId id="257" r:id="rId45"/>
    <p:sldId id="2147475396" r:id="rId46"/>
    <p:sldId id="2147475393" r:id="rId47"/>
    <p:sldId id="263" r:id="rId48"/>
    <p:sldId id="262" r:id="rId49"/>
    <p:sldId id="267" r:id="rId50"/>
    <p:sldId id="268" r:id="rId51"/>
    <p:sldId id="947" r:id="rId52"/>
    <p:sldId id="284" r:id="rId53"/>
    <p:sldId id="2147475400" r:id="rId54"/>
    <p:sldId id="2147475387" r:id="rId55"/>
    <p:sldId id="2145706829" r:id="rId56"/>
    <p:sldId id="2147475399" r:id="rId57"/>
    <p:sldId id="2147475398" r:id="rId58"/>
    <p:sldId id="2147475397" r:id="rId59"/>
    <p:sldId id="2147475401" r:id="rId60"/>
    <p:sldId id="1811" r:id="rId61"/>
    <p:sldId id="1864" r:id="rId62"/>
    <p:sldId id="1862" r:id="rId63"/>
    <p:sldId id="2147475379" r:id="rId64"/>
    <p:sldId id="187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728"/>
  </p:normalViewPr>
  <p:slideViewPr>
    <p:cSldViewPr snapToGrid="0">
      <p:cViewPr varScale="1">
        <p:scale>
          <a:sx n="70" d="100"/>
          <a:sy n="70" d="100"/>
        </p:scale>
        <p:origin x="77" y="27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modSld">
      <pc:chgData name="Susan Peck" userId="904e0207acc3a1a6" providerId="LiveId" clId="{9603E2BD-8268-4A33-978C-48C504CB5CBC}" dt="2025-11-06T11:52:42.283" v="9" actId="1036"/>
      <pc:docMkLst>
        <pc:docMk/>
      </pc:docMkLst>
      <pc:sldChg chg="modSp mod">
        <pc:chgData name="Susan Peck" userId="904e0207acc3a1a6" providerId="LiveId" clId="{9603E2BD-8268-4A33-978C-48C504CB5CBC}" dt="2025-11-06T11:52:42.283" v="9" actId="1036"/>
        <pc:sldMkLst>
          <pc:docMk/>
          <pc:sldMk cId="4202701179" sldId="2147475368"/>
        </pc:sldMkLst>
        <pc:spChg chg="mod">
          <ac:chgData name="Susan Peck" userId="904e0207acc3a1a6" providerId="LiveId" clId="{9603E2BD-8268-4A33-978C-48C504CB5CBC}" dt="2025-11-06T11:52:42.283" v="9" actId="1036"/>
          <ac:spMkLst>
            <pc:docMk/>
            <pc:sldMk cId="4202701179" sldId="2147475368"/>
            <ac:spMk id="18" creationId="{7485CD95-7E97-E53B-A39E-3C0588FE61C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8138B8-A0D3-0A42-8B2D-12D042F213B1}"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en-US"/>
        </a:p>
      </dgm:t>
    </dgm:pt>
    <dgm:pt modelId="{9ECA53F3-7555-BB48-A80C-2A15B25FF7A1}">
      <dgm:prSet phldrT="[Text]" custT="1"/>
      <dgm:spPr>
        <a:solidFill>
          <a:srgbClr val="D4EBF6">
            <a:alpha val="90000"/>
          </a:srgbClr>
        </a:solidFill>
        <a:ln w="22225">
          <a:solidFill>
            <a:schemeClr val="tx1">
              <a:lumMod val="75000"/>
              <a:lumOff val="25000"/>
              <a:alpha val="90000"/>
            </a:schemeClr>
          </a:solidFill>
          <a:prstDash val="dash"/>
        </a:ln>
      </dgm:spPr>
      <dgm:t>
        <a:bodyPr/>
        <a:lstStyle/>
        <a:p>
          <a:r>
            <a:rPr lang="en-US" sz="1800" b="1" dirty="0">
              <a:latin typeface="Arial" panose="020B0604020202020204" pitchFamily="34" charset="0"/>
              <a:cs typeface="Arial" panose="020B0604020202020204" pitchFamily="34" charset="0"/>
            </a:rPr>
            <a:t>Increased Risk if Undertreated</a:t>
          </a:r>
        </a:p>
      </dgm:t>
    </dgm:pt>
    <dgm:pt modelId="{5FAFE3C3-F653-9F42-B774-8909E91D3A99}" type="parTrans" cxnId="{59D3A50F-9C48-FB43-B2A4-3CA81CF8CFB1}">
      <dgm:prSet/>
      <dgm:spPr/>
      <dgm:t>
        <a:bodyPr/>
        <a:lstStyle/>
        <a:p>
          <a:endParaRPr lang="en-US" sz="1800" b="1">
            <a:latin typeface="Arial" panose="020B0604020202020204" pitchFamily="34" charset="0"/>
            <a:cs typeface="Arial" panose="020B0604020202020204" pitchFamily="34" charset="0"/>
          </a:endParaRPr>
        </a:p>
      </dgm:t>
    </dgm:pt>
    <dgm:pt modelId="{D6653DF4-5B03-3048-B57A-6915D8AA689E}" type="sibTrans" cxnId="{59D3A50F-9C48-FB43-B2A4-3CA81CF8CFB1}">
      <dgm:prSet/>
      <dgm:spPr/>
      <dgm:t>
        <a:bodyPr/>
        <a:lstStyle/>
        <a:p>
          <a:endParaRPr lang="en-US" sz="1800" b="1">
            <a:latin typeface="Arial" panose="020B0604020202020204" pitchFamily="34" charset="0"/>
            <a:cs typeface="Arial" panose="020B0604020202020204" pitchFamily="34" charset="0"/>
          </a:endParaRPr>
        </a:p>
      </dgm:t>
    </dgm:pt>
    <dgm:pt modelId="{0835EB1C-5870-FF45-B7E4-8EA328A17505}">
      <dgm:prSet phldrT="[Text]" custT="1"/>
      <dgm:spPr>
        <a:solidFill>
          <a:srgbClr val="D4EBF6"/>
        </a:solidFill>
      </dgm:spPr>
      <dgm:t>
        <a:bodyPr/>
        <a:lstStyle/>
        <a:p>
          <a:r>
            <a:rPr lang="en-US" sz="1800" b="1" dirty="0">
              <a:solidFill>
                <a:schemeClr val="tx2"/>
              </a:solidFill>
              <a:latin typeface="Arial" panose="020B0604020202020204" pitchFamily="34" charset="0"/>
              <a:cs typeface="Arial" panose="020B0604020202020204" pitchFamily="34" charset="0"/>
            </a:rPr>
            <a:t>Mortality from breast cancer</a:t>
          </a:r>
        </a:p>
      </dgm:t>
    </dgm:pt>
    <dgm:pt modelId="{3003926F-09CA-CE42-9DBE-2359CFA18538}" type="parTrans" cxnId="{52AAAB22-4337-8F4D-9360-78C5B3DFF289}">
      <dgm:prSet/>
      <dgm:spPr/>
      <dgm:t>
        <a:bodyPr/>
        <a:lstStyle/>
        <a:p>
          <a:endParaRPr lang="en-US" sz="1800" b="1">
            <a:latin typeface="Arial" panose="020B0604020202020204" pitchFamily="34" charset="0"/>
            <a:cs typeface="Arial" panose="020B0604020202020204" pitchFamily="34" charset="0"/>
          </a:endParaRPr>
        </a:p>
      </dgm:t>
    </dgm:pt>
    <dgm:pt modelId="{EE30F02E-E619-974C-AF93-E208C43EE156}" type="sibTrans" cxnId="{52AAAB22-4337-8F4D-9360-78C5B3DFF289}">
      <dgm:prSet/>
      <dgm:spPr/>
      <dgm:t>
        <a:bodyPr/>
        <a:lstStyle/>
        <a:p>
          <a:endParaRPr lang="en-US" sz="1800" b="1">
            <a:latin typeface="Arial" panose="020B0604020202020204" pitchFamily="34" charset="0"/>
            <a:cs typeface="Arial" panose="020B0604020202020204" pitchFamily="34" charset="0"/>
          </a:endParaRPr>
        </a:p>
      </dgm:t>
    </dgm:pt>
    <dgm:pt modelId="{15E1D4DF-CAC0-A64A-9711-E09D66C14973}">
      <dgm:prSet phldrT="[Text]" custT="1"/>
      <dgm:spPr>
        <a:solidFill>
          <a:srgbClr val="D4EBF6"/>
        </a:solidFill>
      </dgm:spPr>
      <dgm:t>
        <a:bodyPr/>
        <a:lstStyle/>
        <a:p>
          <a:r>
            <a:rPr lang="en-US" sz="1800" b="1" dirty="0">
              <a:solidFill>
                <a:schemeClr val="tx2"/>
              </a:solidFill>
              <a:latin typeface="Arial" panose="020B0604020202020204" pitchFamily="34" charset="0"/>
              <a:cs typeface="Arial" panose="020B0604020202020204" pitchFamily="34" charset="0"/>
            </a:rPr>
            <a:t>Cancer Recurrence</a:t>
          </a:r>
        </a:p>
      </dgm:t>
    </dgm:pt>
    <dgm:pt modelId="{A34C4125-6217-3C4B-8E6F-2EE803FF0049}" type="parTrans" cxnId="{FEC788CE-6321-B34B-8528-182920B9285C}">
      <dgm:prSet/>
      <dgm:spPr/>
      <dgm:t>
        <a:bodyPr/>
        <a:lstStyle/>
        <a:p>
          <a:endParaRPr lang="en-US" sz="1800" b="1">
            <a:latin typeface="Arial" panose="020B0604020202020204" pitchFamily="34" charset="0"/>
            <a:cs typeface="Arial" panose="020B0604020202020204" pitchFamily="34" charset="0"/>
          </a:endParaRPr>
        </a:p>
      </dgm:t>
    </dgm:pt>
    <dgm:pt modelId="{14637458-E389-D74D-8044-A5EA6B198F1F}" type="sibTrans" cxnId="{FEC788CE-6321-B34B-8528-182920B9285C}">
      <dgm:prSet/>
      <dgm:spPr/>
      <dgm:t>
        <a:bodyPr/>
        <a:lstStyle/>
        <a:p>
          <a:endParaRPr lang="en-US" sz="1800" b="1">
            <a:latin typeface="Arial" panose="020B0604020202020204" pitchFamily="34" charset="0"/>
            <a:cs typeface="Arial" panose="020B0604020202020204" pitchFamily="34" charset="0"/>
          </a:endParaRPr>
        </a:p>
      </dgm:t>
    </dgm:pt>
    <dgm:pt modelId="{28BF62A3-09AA-114F-862E-7F9F9A32A8A0}">
      <dgm:prSet phldrT="[Text]" custT="1"/>
      <dgm:spPr>
        <a:solidFill>
          <a:srgbClr val="6CC5B2">
            <a:alpha val="90000"/>
          </a:srgbClr>
        </a:solidFill>
        <a:ln w="22225">
          <a:prstDash val="dash"/>
        </a:ln>
      </dgm:spPr>
      <dgm:t>
        <a:bodyPr/>
        <a:lstStyle/>
        <a:p>
          <a:r>
            <a:rPr lang="en-US" sz="1800" b="1" dirty="0">
              <a:latin typeface="Arial" panose="020B0604020202020204" pitchFamily="34" charset="0"/>
              <a:cs typeface="Arial" panose="020B0604020202020204" pitchFamily="34" charset="0"/>
            </a:rPr>
            <a:t>Increased Risk if Overtreated</a:t>
          </a:r>
        </a:p>
      </dgm:t>
    </dgm:pt>
    <dgm:pt modelId="{16B8719C-B7AF-0546-9582-B3E47312D1E1}" type="parTrans" cxnId="{6F5F561D-3DE1-784B-B79F-53A44DC61875}">
      <dgm:prSet/>
      <dgm:spPr/>
      <dgm:t>
        <a:bodyPr/>
        <a:lstStyle/>
        <a:p>
          <a:endParaRPr lang="en-US" sz="1800" b="1">
            <a:latin typeface="Arial" panose="020B0604020202020204" pitchFamily="34" charset="0"/>
            <a:cs typeface="Arial" panose="020B0604020202020204" pitchFamily="34" charset="0"/>
          </a:endParaRPr>
        </a:p>
      </dgm:t>
    </dgm:pt>
    <dgm:pt modelId="{305123D7-BE0A-054F-8C17-C6B3380110C5}" type="sibTrans" cxnId="{6F5F561D-3DE1-784B-B79F-53A44DC61875}">
      <dgm:prSet/>
      <dgm:spPr/>
      <dgm:t>
        <a:bodyPr/>
        <a:lstStyle/>
        <a:p>
          <a:endParaRPr lang="en-US" sz="1800" b="1">
            <a:latin typeface="Arial" panose="020B0604020202020204" pitchFamily="34" charset="0"/>
            <a:cs typeface="Arial" panose="020B0604020202020204" pitchFamily="34" charset="0"/>
          </a:endParaRPr>
        </a:p>
      </dgm:t>
    </dgm:pt>
    <dgm:pt modelId="{8BB350AB-6525-B541-8051-0EEC56751A15}">
      <dgm:prSet phldrT="[Text]" custT="1"/>
      <dgm:spPr>
        <a:solidFill>
          <a:srgbClr val="6CC5B2"/>
        </a:solidFill>
      </dgm:spPr>
      <dgm:t>
        <a:bodyPr/>
        <a:lstStyle/>
        <a:p>
          <a:r>
            <a:rPr lang="en-US" sz="1800" b="1" dirty="0">
              <a:solidFill>
                <a:schemeClr val="tx2"/>
              </a:solidFill>
              <a:latin typeface="Arial" panose="020B0604020202020204" pitchFamily="34" charset="0"/>
              <a:cs typeface="Arial" panose="020B0604020202020204" pitchFamily="34" charset="0"/>
            </a:rPr>
            <a:t>Competing causes of death, no impact on breast cancer survival</a:t>
          </a:r>
        </a:p>
      </dgm:t>
    </dgm:pt>
    <dgm:pt modelId="{72CA09F2-EAE8-F941-91D7-DFA4A3EB559F}" type="parTrans" cxnId="{539DEF8B-6B71-3F4F-8CC6-0196BF9130E2}">
      <dgm:prSet/>
      <dgm:spPr/>
      <dgm:t>
        <a:bodyPr/>
        <a:lstStyle/>
        <a:p>
          <a:endParaRPr lang="en-US" sz="1800" b="1">
            <a:latin typeface="Arial" panose="020B0604020202020204" pitchFamily="34" charset="0"/>
            <a:cs typeface="Arial" panose="020B0604020202020204" pitchFamily="34" charset="0"/>
          </a:endParaRPr>
        </a:p>
      </dgm:t>
    </dgm:pt>
    <dgm:pt modelId="{9C7DDF24-E5B9-7048-9A2E-5C6374AFB988}" type="sibTrans" cxnId="{539DEF8B-6B71-3F4F-8CC6-0196BF9130E2}">
      <dgm:prSet/>
      <dgm:spPr/>
      <dgm:t>
        <a:bodyPr/>
        <a:lstStyle/>
        <a:p>
          <a:endParaRPr lang="en-US" sz="1800" b="1">
            <a:latin typeface="Arial" panose="020B0604020202020204" pitchFamily="34" charset="0"/>
            <a:cs typeface="Arial" panose="020B0604020202020204" pitchFamily="34" charset="0"/>
          </a:endParaRPr>
        </a:p>
      </dgm:t>
    </dgm:pt>
    <dgm:pt modelId="{8F923111-AC22-BF49-B536-734E9255EB98}">
      <dgm:prSet phldrT="[Text]" custT="1"/>
      <dgm:spPr>
        <a:solidFill>
          <a:srgbClr val="6CC5B2"/>
        </a:solidFill>
      </dgm:spPr>
      <dgm:t>
        <a:bodyPr/>
        <a:lstStyle/>
        <a:p>
          <a:r>
            <a:rPr lang="en-US" sz="1800" b="1" dirty="0">
              <a:solidFill>
                <a:schemeClr val="tx2"/>
              </a:solidFill>
              <a:latin typeface="Arial" panose="020B0604020202020204" pitchFamily="34" charset="0"/>
              <a:cs typeface="Arial" panose="020B0604020202020204" pitchFamily="34" charset="0"/>
            </a:rPr>
            <a:t>Decreased functional status </a:t>
          </a:r>
        </a:p>
      </dgm:t>
    </dgm:pt>
    <dgm:pt modelId="{7F72058E-5C1F-984C-9FC3-C27C6B68EEFA}" type="parTrans" cxnId="{6869ECD0-01C3-6A4C-AA4A-951946374200}">
      <dgm:prSet/>
      <dgm:spPr/>
      <dgm:t>
        <a:bodyPr/>
        <a:lstStyle/>
        <a:p>
          <a:endParaRPr lang="en-US" sz="1800" b="1">
            <a:latin typeface="Arial" panose="020B0604020202020204" pitchFamily="34" charset="0"/>
            <a:cs typeface="Arial" panose="020B0604020202020204" pitchFamily="34" charset="0"/>
          </a:endParaRPr>
        </a:p>
      </dgm:t>
    </dgm:pt>
    <dgm:pt modelId="{2D38F08A-B16B-DC47-AD8B-1019AEE87B0A}" type="sibTrans" cxnId="{6869ECD0-01C3-6A4C-AA4A-951946374200}">
      <dgm:prSet/>
      <dgm:spPr/>
      <dgm:t>
        <a:bodyPr/>
        <a:lstStyle/>
        <a:p>
          <a:endParaRPr lang="en-US" sz="1800" b="1">
            <a:latin typeface="Arial" panose="020B0604020202020204" pitchFamily="34" charset="0"/>
            <a:cs typeface="Arial" panose="020B0604020202020204" pitchFamily="34" charset="0"/>
          </a:endParaRPr>
        </a:p>
      </dgm:t>
    </dgm:pt>
    <dgm:pt modelId="{633DD2C5-85D5-A14C-B201-4B9DCC9EC55E}">
      <dgm:prSet phldrT="[Text]" custT="1"/>
      <dgm:spPr>
        <a:solidFill>
          <a:srgbClr val="6CC5B2"/>
        </a:solidFill>
      </dgm:spPr>
      <dgm:t>
        <a:bodyPr/>
        <a:lstStyle/>
        <a:p>
          <a:r>
            <a:rPr lang="en-US" sz="1800" b="1" dirty="0">
              <a:solidFill>
                <a:schemeClr val="tx2"/>
              </a:solidFill>
              <a:latin typeface="Arial" panose="020B0604020202020204" pitchFamily="34" charset="0"/>
              <a:cs typeface="Arial" panose="020B0604020202020204" pitchFamily="34" charset="0"/>
            </a:rPr>
            <a:t>Treatment-related toxicity</a:t>
          </a:r>
        </a:p>
      </dgm:t>
    </dgm:pt>
    <dgm:pt modelId="{ADBDE98C-E24B-6E4C-B9AD-366A1CF27A4D}" type="parTrans" cxnId="{DADE2C50-650C-3D42-A386-EFC75F4312BE}">
      <dgm:prSet/>
      <dgm:spPr/>
      <dgm:t>
        <a:bodyPr/>
        <a:lstStyle/>
        <a:p>
          <a:endParaRPr lang="en-US" sz="1800" b="1">
            <a:latin typeface="Arial" panose="020B0604020202020204" pitchFamily="34" charset="0"/>
            <a:cs typeface="Arial" panose="020B0604020202020204" pitchFamily="34" charset="0"/>
          </a:endParaRPr>
        </a:p>
      </dgm:t>
    </dgm:pt>
    <dgm:pt modelId="{6E0FF82F-4ABA-EA4E-8AF7-BC0107B71DFD}" type="sibTrans" cxnId="{DADE2C50-650C-3D42-A386-EFC75F4312BE}">
      <dgm:prSet/>
      <dgm:spPr/>
      <dgm:t>
        <a:bodyPr/>
        <a:lstStyle/>
        <a:p>
          <a:endParaRPr lang="en-US" sz="1800" b="1">
            <a:latin typeface="Arial" panose="020B0604020202020204" pitchFamily="34" charset="0"/>
            <a:cs typeface="Arial" panose="020B0604020202020204" pitchFamily="34" charset="0"/>
          </a:endParaRPr>
        </a:p>
      </dgm:t>
    </dgm:pt>
    <dgm:pt modelId="{617011DF-4A19-5E4F-B593-91CD2612340D}">
      <dgm:prSet custT="1"/>
      <dgm:spPr>
        <a:solidFill>
          <a:srgbClr val="D4EBF6"/>
        </a:solidFill>
      </dgm:spPr>
      <dgm:t>
        <a:bodyPr/>
        <a:lstStyle/>
        <a:p>
          <a:r>
            <a:rPr lang="en-US" sz="1800" b="1" dirty="0">
              <a:solidFill>
                <a:schemeClr val="tx2"/>
              </a:solidFill>
              <a:latin typeface="Arial" panose="020B0604020202020204" pitchFamily="34" charset="0"/>
              <a:cs typeface="Arial" panose="020B0604020202020204" pitchFamily="34" charset="0"/>
            </a:rPr>
            <a:t>Symptoms from recurrence</a:t>
          </a:r>
        </a:p>
      </dgm:t>
    </dgm:pt>
    <dgm:pt modelId="{ADCC7B59-F565-1F48-983D-38A22A339D41}" type="parTrans" cxnId="{7A4E610E-4F92-804D-A45B-DBAB7E42C3FE}">
      <dgm:prSet/>
      <dgm:spPr/>
      <dgm:t>
        <a:bodyPr/>
        <a:lstStyle/>
        <a:p>
          <a:endParaRPr lang="en-US" sz="1800" b="1">
            <a:latin typeface="Arial" panose="020B0604020202020204" pitchFamily="34" charset="0"/>
            <a:cs typeface="Arial" panose="020B0604020202020204" pitchFamily="34" charset="0"/>
          </a:endParaRPr>
        </a:p>
      </dgm:t>
    </dgm:pt>
    <dgm:pt modelId="{41AD86CE-D0CE-E148-BACF-818AA3387F23}" type="sibTrans" cxnId="{7A4E610E-4F92-804D-A45B-DBAB7E42C3FE}">
      <dgm:prSet/>
      <dgm:spPr/>
      <dgm:t>
        <a:bodyPr/>
        <a:lstStyle/>
        <a:p>
          <a:endParaRPr lang="en-US" sz="1800" b="1">
            <a:latin typeface="Arial" panose="020B0604020202020204" pitchFamily="34" charset="0"/>
            <a:cs typeface="Arial" panose="020B0604020202020204" pitchFamily="34" charset="0"/>
          </a:endParaRPr>
        </a:p>
      </dgm:t>
    </dgm:pt>
    <dgm:pt modelId="{CE5CE792-3A1B-4D47-802D-70CE437631B9}" type="pres">
      <dgm:prSet presAssocID="{2C8138B8-A0D3-0A42-8B2D-12D042F213B1}" presName="outerComposite" presStyleCnt="0">
        <dgm:presLayoutVars>
          <dgm:chMax val="2"/>
          <dgm:animLvl val="lvl"/>
          <dgm:resizeHandles val="exact"/>
        </dgm:presLayoutVars>
      </dgm:prSet>
      <dgm:spPr/>
    </dgm:pt>
    <dgm:pt modelId="{1FBA7DE6-1632-A345-8E1B-6FA8EB05B368}" type="pres">
      <dgm:prSet presAssocID="{2C8138B8-A0D3-0A42-8B2D-12D042F213B1}" presName="dummyMaxCanvas" presStyleCnt="0"/>
      <dgm:spPr/>
    </dgm:pt>
    <dgm:pt modelId="{CE961F5D-3B98-844C-80A8-E3373A7BDCD7}" type="pres">
      <dgm:prSet presAssocID="{2C8138B8-A0D3-0A42-8B2D-12D042F213B1}" presName="parentComposite" presStyleCnt="0"/>
      <dgm:spPr/>
    </dgm:pt>
    <dgm:pt modelId="{300010C6-B21B-4A4B-A019-860E8EAC2BCC}" type="pres">
      <dgm:prSet presAssocID="{2C8138B8-A0D3-0A42-8B2D-12D042F213B1}" presName="parent1" presStyleLbl="alignAccFollowNode1" presStyleIdx="0" presStyleCnt="4" custScaleX="122882">
        <dgm:presLayoutVars>
          <dgm:chMax val="4"/>
        </dgm:presLayoutVars>
      </dgm:prSet>
      <dgm:spPr/>
    </dgm:pt>
    <dgm:pt modelId="{5F3E4626-6A48-8248-A666-185C988E39CE}" type="pres">
      <dgm:prSet presAssocID="{2C8138B8-A0D3-0A42-8B2D-12D042F213B1}" presName="parent2" presStyleLbl="alignAccFollowNode1" presStyleIdx="1" presStyleCnt="4" custScaleX="121892" custLinFactNeighborY="-852">
        <dgm:presLayoutVars>
          <dgm:chMax val="4"/>
        </dgm:presLayoutVars>
      </dgm:prSet>
      <dgm:spPr/>
    </dgm:pt>
    <dgm:pt modelId="{15B2B742-1993-A844-A615-8F7DF89795F3}" type="pres">
      <dgm:prSet presAssocID="{2C8138B8-A0D3-0A42-8B2D-12D042F213B1}" presName="childrenComposite" presStyleCnt="0"/>
      <dgm:spPr/>
    </dgm:pt>
    <dgm:pt modelId="{213143E8-B8DA-A849-B013-BCC2904E9251}" type="pres">
      <dgm:prSet presAssocID="{2C8138B8-A0D3-0A42-8B2D-12D042F213B1}" presName="dummyMaxCanvas_ChildArea" presStyleCnt="0"/>
      <dgm:spPr/>
    </dgm:pt>
    <dgm:pt modelId="{A947A35A-393F-F94B-AAFC-20B09C9CA122}" type="pres">
      <dgm:prSet presAssocID="{2C8138B8-A0D3-0A42-8B2D-12D042F213B1}" presName="fulcrum" presStyleLbl="alignAccFollowNode1" presStyleIdx="2" presStyleCnt="4" custScaleX="82509" custScaleY="96850" custLinFactNeighborX="1650" custLinFactNeighborY="-1728"/>
      <dgm:spPr>
        <a:solidFill>
          <a:schemeClr val="tx1">
            <a:alpha val="90000"/>
          </a:schemeClr>
        </a:solidFill>
      </dgm:spPr>
    </dgm:pt>
    <dgm:pt modelId="{2299B259-9D34-1347-AEBC-15C7DBEBD749}" type="pres">
      <dgm:prSet presAssocID="{2C8138B8-A0D3-0A42-8B2D-12D042F213B1}" presName="balance_33" presStyleLbl="alignAccFollowNode1" presStyleIdx="3" presStyleCnt="4" custScaleX="107261" custScaleY="127748">
        <dgm:presLayoutVars>
          <dgm:bulletEnabled val="1"/>
        </dgm:presLayoutVars>
      </dgm:prSet>
      <dgm:spPr/>
    </dgm:pt>
    <dgm:pt modelId="{6534A5C0-FBA4-314E-80BC-EF23C4170F76}" type="pres">
      <dgm:prSet presAssocID="{2C8138B8-A0D3-0A42-8B2D-12D042F213B1}" presName="right_33_1" presStyleLbl="node1" presStyleIdx="0" presStyleCnt="6" custScaleX="129208">
        <dgm:presLayoutVars>
          <dgm:bulletEnabled val="1"/>
        </dgm:presLayoutVars>
      </dgm:prSet>
      <dgm:spPr/>
    </dgm:pt>
    <dgm:pt modelId="{016CBC0F-DD26-CB40-B504-AAC5D9A7122B}" type="pres">
      <dgm:prSet presAssocID="{2C8138B8-A0D3-0A42-8B2D-12D042F213B1}" presName="right_33_2" presStyleLbl="node1" presStyleIdx="1" presStyleCnt="6" custScaleX="125083">
        <dgm:presLayoutVars>
          <dgm:bulletEnabled val="1"/>
        </dgm:presLayoutVars>
      </dgm:prSet>
      <dgm:spPr/>
    </dgm:pt>
    <dgm:pt modelId="{17FCF808-CBD4-B142-8AFC-A48BAF3DA05D}" type="pres">
      <dgm:prSet presAssocID="{2C8138B8-A0D3-0A42-8B2D-12D042F213B1}" presName="right_33_3" presStyleLbl="node1" presStyleIdx="2" presStyleCnt="6" custScaleX="127833">
        <dgm:presLayoutVars>
          <dgm:bulletEnabled val="1"/>
        </dgm:presLayoutVars>
      </dgm:prSet>
      <dgm:spPr/>
    </dgm:pt>
    <dgm:pt modelId="{1DAAC147-F7A3-D54C-97BB-6F697B30BFE0}" type="pres">
      <dgm:prSet presAssocID="{2C8138B8-A0D3-0A42-8B2D-12D042F213B1}" presName="left_33_1" presStyleLbl="node1" presStyleIdx="3" presStyleCnt="6" custScaleX="122332">
        <dgm:presLayoutVars>
          <dgm:bulletEnabled val="1"/>
        </dgm:presLayoutVars>
      </dgm:prSet>
      <dgm:spPr/>
    </dgm:pt>
    <dgm:pt modelId="{74B40CA6-D11E-914E-A76A-DFE7B2203933}" type="pres">
      <dgm:prSet presAssocID="{2C8138B8-A0D3-0A42-8B2D-12D042F213B1}" presName="left_33_2" presStyleLbl="node1" presStyleIdx="4" presStyleCnt="6" custScaleX="122332">
        <dgm:presLayoutVars>
          <dgm:bulletEnabled val="1"/>
        </dgm:presLayoutVars>
      </dgm:prSet>
      <dgm:spPr/>
    </dgm:pt>
    <dgm:pt modelId="{94026ED1-173C-AE43-A12C-07AD62D19157}" type="pres">
      <dgm:prSet presAssocID="{2C8138B8-A0D3-0A42-8B2D-12D042F213B1}" presName="left_33_3" presStyleLbl="node1" presStyleIdx="5" presStyleCnt="6" custScaleX="125082">
        <dgm:presLayoutVars>
          <dgm:bulletEnabled val="1"/>
        </dgm:presLayoutVars>
      </dgm:prSet>
      <dgm:spPr/>
    </dgm:pt>
  </dgm:ptLst>
  <dgm:cxnLst>
    <dgm:cxn modelId="{7A4E610E-4F92-804D-A45B-DBAB7E42C3FE}" srcId="{9ECA53F3-7555-BB48-A80C-2A15B25FF7A1}" destId="{617011DF-4A19-5E4F-B593-91CD2612340D}" srcOrd="1" destOrd="0" parTransId="{ADCC7B59-F565-1F48-983D-38A22A339D41}" sibTransId="{41AD86CE-D0CE-E148-BACF-818AA3387F23}"/>
    <dgm:cxn modelId="{59D3A50F-9C48-FB43-B2A4-3CA81CF8CFB1}" srcId="{2C8138B8-A0D3-0A42-8B2D-12D042F213B1}" destId="{9ECA53F3-7555-BB48-A80C-2A15B25FF7A1}" srcOrd="0" destOrd="0" parTransId="{5FAFE3C3-F653-9F42-B774-8909E91D3A99}" sibTransId="{D6653DF4-5B03-3048-B57A-6915D8AA689E}"/>
    <dgm:cxn modelId="{8652F011-918A-A749-A250-17987BAE4129}" type="presOf" srcId="{617011DF-4A19-5E4F-B593-91CD2612340D}" destId="{74B40CA6-D11E-914E-A76A-DFE7B2203933}" srcOrd="0" destOrd="0" presId="urn:microsoft.com/office/officeart/2005/8/layout/balance1"/>
    <dgm:cxn modelId="{DB7ABD1A-CA8A-2B41-ADBD-9C4EC8FC1045}" type="presOf" srcId="{8BB350AB-6525-B541-8051-0EEC56751A15}" destId="{6534A5C0-FBA4-314E-80BC-EF23C4170F76}" srcOrd="0" destOrd="0" presId="urn:microsoft.com/office/officeart/2005/8/layout/balance1"/>
    <dgm:cxn modelId="{6F5F561D-3DE1-784B-B79F-53A44DC61875}" srcId="{2C8138B8-A0D3-0A42-8B2D-12D042F213B1}" destId="{28BF62A3-09AA-114F-862E-7F9F9A32A8A0}" srcOrd="1" destOrd="0" parTransId="{16B8719C-B7AF-0546-9582-B3E47312D1E1}" sibTransId="{305123D7-BE0A-054F-8C17-C6B3380110C5}"/>
    <dgm:cxn modelId="{52AAAB22-4337-8F4D-9360-78C5B3DFF289}" srcId="{9ECA53F3-7555-BB48-A80C-2A15B25FF7A1}" destId="{0835EB1C-5870-FF45-B7E4-8EA328A17505}" srcOrd="0" destOrd="0" parTransId="{3003926F-09CA-CE42-9DBE-2359CFA18538}" sibTransId="{EE30F02E-E619-974C-AF93-E208C43EE156}"/>
    <dgm:cxn modelId="{02970B2A-1A2D-1C4C-84CC-A6F5DB0B49AB}" type="presOf" srcId="{15E1D4DF-CAC0-A64A-9711-E09D66C14973}" destId="{94026ED1-173C-AE43-A12C-07AD62D19157}" srcOrd="0" destOrd="0" presId="urn:microsoft.com/office/officeart/2005/8/layout/balance1"/>
    <dgm:cxn modelId="{224E612C-B81F-A049-9872-0A9121F8FE94}" type="presOf" srcId="{2C8138B8-A0D3-0A42-8B2D-12D042F213B1}" destId="{CE5CE792-3A1B-4D47-802D-70CE437631B9}" srcOrd="0" destOrd="0" presId="urn:microsoft.com/office/officeart/2005/8/layout/balance1"/>
    <dgm:cxn modelId="{2191A668-116E-A94B-A05A-3E6D4AE19379}" type="presOf" srcId="{8F923111-AC22-BF49-B536-734E9255EB98}" destId="{016CBC0F-DD26-CB40-B504-AAC5D9A7122B}" srcOrd="0" destOrd="0" presId="urn:microsoft.com/office/officeart/2005/8/layout/balance1"/>
    <dgm:cxn modelId="{DADE2C50-650C-3D42-A386-EFC75F4312BE}" srcId="{28BF62A3-09AA-114F-862E-7F9F9A32A8A0}" destId="{633DD2C5-85D5-A14C-B201-4B9DCC9EC55E}" srcOrd="2" destOrd="0" parTransId="{ADBDE98C-E24B-6E4C-B9AD-366A1CF27A4D}" sibTransId="{6E0FF82F-4ABA-EA4E-8AF7-BC0107B71DFD}"/>
    <dgm:cxn modelId="{0AD8BF80-306E-0441-812C-38070C2A6708}" type="presOf" srcId="{28BF62A3-09AA-114F-862E-7F9F9A32A8A0}" destId="{5F3E4626-6A48-8248-A666-185C988E39CE}" srcOrd="0" destOrd="0" presId="urn:microsoft.com/office/officeart/2005/8/layout/balance1"/>
    <dgm:cxn modelId="{539DEF8B-6B71-3F4F-8CC6-0196BF9130E2}" srcId="{28BF62A3-09AA-114F-862E-7F9F9A32A8A0}" destId="{8BB350AB-6525-B541-8051-0EEC56751A15}" srcOrd="0" destOrd="0" parTransId="{72CA09F2-EAE8-F941-91D7-DFA4A3EB559F}" sibTransId="{9C7DDF24-E5B9-7048-9A2E-5C6374AFB988}"/>
    <dgm:cxn modelId="{2FB995AD-880D-2544-884E-BF54E9255F36}" type="presOf" srcId="{9ECA53F3-7555-BB48-A80C-2A15B25FF7A1}" destId="{300010C6-B21B-4A4B-A019-860E8EAC2BCC}" srcOrd="0" destOrd="0" presId="urn:microsoft.com/office/officeart/2005/8/layout/balance1"/>
    <dgm:cxn modelId="{FEC788CE-6321-B34B-8528-182920B9285C}" srcId="{9ECA53F3-7555-BB48-A80C-2A15B25FF7A1}" destId="{15E1D4DF-CAC0-A64A-9711-E09D66C14973}" srcOrd="2" destOrd="0" parTransId="{A34C4125-6217-3C4B-8E6F-2EE803FF0049}" sibTransId="{14637458-E389-D74D-8044-A5EA6B198F1F}"/>
    <dgm:cxn modelId="{6869ECD0-01C3-6A4C-AA4A-951946374200}" srcId="{28BF62A3-09AA-114F-862E-7F9F9A32A8A0}" destId="{8F923111-AC22-BF49-B536-734E9255EB98}" srcOrd="1" destOrd="0" parTransId="{7F72058E-5C1F-984C-9FC3-C27C6B68EEFA}" sibTransId="{2D38F08A-B16B-DC47-AD8B-1019AEE87B0A}"/>
    <dgm:cxn modelId="{04654BD7-3455-F546-B625-CE0DABB8F8FC}" type="presOf" srcId="{633DD2C5-85D5-A14C-B201-4B9DCC9EC55E}" destId="{17FCF808-CBD4-B142-8AFC-A48BAF3DA05D}" srcOrd="0" destOrd="0" presId="urn:microsoft.com/office/officeart/2005/8/layout/balance1"/>
    <dgm:cxn modelId="{1C928DED-54F6-3A4C-BC10-D9BF7E7D86B5}" type="presOf" srcId="{0835EB1C-5870-FF45-B7E4-8EA328A17505}" destId="{1DAAC147-F7A3-D54C-97BB-6F697B30BFE0}" srcOrd="0" destOrd="0" presId="urn:microsoft.com/office/officeart/2005/8/layout/balance1"/>
    <dgm:cxn modelId="{8BC1C8F3-5C40-4040-A205-C0B7EF960673}" type="presParOf" srcId="{CE5CE792-3A1B-4D47-802D-70CE437631B9}" destId="{1FBA7DE6-1632-A345-8E1B-6FA8EB05B368}" srcOrd="0" destOrd="0" presId="urn:microsoft.com/office/officeart/2005/8/layout/balance1"/>
    <dgm:cxn modelId="{34AE615F-3BD5-0241-B51B-C8B0B8F15450}" type="presParOf" srcId="{CE5CE792-3A1B-4D47-802D-70CE437631B9}" destId="{CE961F5D-3B98-844C-80A8-E3373A7BDCD7}" srcOrd="1" destOrd="0" presId="urn:microsoft.com/office/officeart/2005/8/layout/balance1"/>
    <dgm:cxn modelId="{D5AA51AE-F367-2647-B799-1AEDF19175EA}" type="presParOf" srcId="{CE961F5D-3B98-844C-80A8-E3373A7BDCD7}" destId="{300010C6-B21B-4A4B-A019-860E8EAC2BCC}" srcOrd="0" destOrd="0" presId="urn:microsoft.com/office/officeart/2005/8/layout/balance1"/>
    <dgm:cxn modelId="{6A044DC6-589E-AD45-9E00-6D00C8690237}" type="presParOf" srcId="{CE961F5D-3B98-844C-80A8-E3373A7BDCD7}" destId="{5F3E4626-6A48-8248-A666-185C988E39CE}" srcOrd="1" destOrd="0" presId="urn:microsoft.com/office/officeart/2005/8/layout/balance1"/>
    <dgm:cxn modelId="{AC81BC77-58A4-784F-9B02-0BB21251BD55}" type="presParOf" srcId="{CE5CE792-3A1B-4D47-802D-70CE437631B9}" destId="{15B2B742-1993-A844-A615-8F7DF89795F3}" srcOrd="2" destOrd="0" presId="urn:microsoft.com/office/officeart/2005/8/layout/balance1"/>
    <dgm:cxn modelId="{98FE25D0-733D-E64C-9610-C49626565A2A}" type="presParOf" srcId="{15B2B742-1993-A844-A615-8F7DF89795F3}" destId="{213143E8-B8DA-A849-B013-BCC2904E9251}" srcOrd="0" destOrd="0" presId="urn:microsoft.com/office/officeart/2005/8/layout/balance1"/>
    <dgm:cxn modelId="{509D47D8-77A4-0A41-B7BE-E6BA37FDE4D6}" type="presParOf" srcId="{15B2B742-1993-A844-A615-8F7DF89795F3}" destId="{A947A35A-393F-F94B-AAFC-20B09C9CA122}" srcOrd="1" destOrd="0" presId="urn:microsoft.com/office/officeart/2005/8/layout/balance1"/>
    <dgm:cxn modelId="{D5226146-2EBF-2043-8912-BFDC6A4AF616}" type="presParOf" srcId="{15B2B742-1993-A844-A615-8F7DF89795F3}" destId="{2299B259-9D34-1347-AEBC-15C7DBEBD749}" srcOrd="2" destOrd="0" presId="urn:microsoft.com/office/officeart/2005/8/layout/balance1"/>
    <dgm:cxn modelId="{06E10583-93D1-1847-BED3-1B763C1255A8}" type="presParOf" srcId="{15B2B742-1993-A844-A615-8F7DF89795F3}" destId="{6534A5C0-FBA4-314E-80BC-EF23C4170F76}" srcOrd="3" destOrd="0" presId="urn:microsoft.com/office/officeart/2005/8/layout/balance1"/>
    <dgm:cxn modelId="{20C31DD8-1BA8-A548-B281-75618E730554}" type="presParOf" srcId="{15B2B742-1993-A844-A615-8F7DF89795F3}" destId="{016CBC0F-DD26-CB40-B504-AAC5D9A7122B}" srcOrd="4" destOrd="0" presId="urn:microsoft.com/office/officeart/2005/8/layout/balance1"/>
    <dgm:cxn modelId="{460DE252-1C97-244B-882F-D526E55E8156}" type="presParOf" srcId="{15B2B742-1993-A844-A615-8F7DF89795F3}" destId="{17FCF808-CBD4-B142-8AFC-A48BAF3DA05D}" srcOrd="5" destOrd="0" presId="urn:microsoft.com/office/officeart/2005/8/layout/balance1"/>
    <dgm:cxn modelId="{7EBD815F-9AA5-8745-89DC-8BEDC1A53DF3}" type="presParOf" srcId="{15B2B742-1993-A844-A615-8F7DF89795F3}" destId="{1DAAC147-F7A3-D54C-97BB-6F697B30BFE0}" srcOrd="6" destOrd="0" presId="urn:microsoft.com/office/officeart/2005/8/layout/balance1"/>
    <dgm:cxn modelId="{4E02AA66-DAE7-2A42-84D6-83F713803818}" type="presParOf" srcId="{15B2B742-1993-A844-A615-8F7DF89795F3}" destId="{74B40CA6-D11E-914E-A76A-DFE7B2203933}" srcOrd="7" destOrd="0" presId="urn:microsoft.com/office/officeart/2005/8/layout/balance1"/>
    <dgm:cxn modelId="{C496D713-FC30-424B-B47E-AA3D7A1A5865}" type="presParOf" srcId="{15B2B742-1993-A844-A615-8F7DF89795F3}" destId="{94026ED1-173C-AE43-A12C-07AD62D19157}"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335A12-A4EA-1441-8CC6-1834D6A719C6}"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1F76FE3-72EA-904C-B280-FDD100D95386}">
      <dgm:prSet phldrT="[Text]" custT="1"/>
      <dgm:spPr/>
      <dgm:t>
        <a:bodyPr/>
        <a:lstStyle/>
        <a:p>
          <a:r>
            <a:rPr lang="en-US" sz="2100" dirty="0"/>
            <a:t>Geriatrician available for further assessment when recommended by GA</a:t>
          </a:r>
        </a:p>
      </dgm:t>
    </dgm:pt>
    <dgm:pt modelId="{53DDD63A-7252-B940-94B9-880527D7BBE6}" type="parTrans" cxnId="{5C9C599C-8A53-8342-B5AA-81E801E020E6}">
      <dgm:prSet/>
      <dgm:spPr/>
      <dgm:t>
        <a:bodyPr/>
        <a:lstStyle/>
        <a:p>
          <a:endParaRPr lang="en-US"/>
        </a:p>
      </dgm:t>
    </dgm:pt>
    <dgm:pt modelId="{233EE05B-9F7C-3A4C-9138-252CC6F378C9}" type="sibTrans" cxnId="{5C9C599C-8A53-8342-B5AA-81E801E020E6}">
      <dgm:prSet/>
      <dgm:spPr/>
      <dgm:t>
        <a:bodyPr/>
        <a:lstStyle/>
        <a:p>
          <a:endParaRPr lang="en-US"/>
        </a:p>
      </dgm:t>
    </dgm:pt>
    <dgm:pt modelId="{F24099EB-995D-2E46-8601-329987A65D09}">
      <dgm:prSet phldrT="[Text]" custT="1"/>
      <dgm:spPr/>
      <dgm:t>
        <a:bodyPr/>
        <a:lstStyle/>
        <a:p>
          <a:r>
            <a:rPr lang="en-US" sz="2100" dirty="0"/>
            <a:t>Longitudinal follow-up –     customized support, check-ins as needed; annual reassessment</a:t>
          </a:r>
        </a:p>
      </dgm:t>
    </dgm:pt>
    <dgm:pt modelId="{BD0819CD-ACB9-7C45-AC81-5C5C5A70FC18}" type="parTrans" cxnId="{F02E0E90-E9DD-5A43-A814-9EC1D4406A55}">
      <dgm:prSet/>
      <dgm:spPr/>
      <dgm:t>
        <a:bodyPr/>
        <a:lstStyle/>
        <a:p>
          <a:endParaRPr lang="en-US"/>
        </a:p>
      </dgm:t>
    </dgm:pt>
    <dgm:pt modelId="{64405D32-D179-AD44-BCD6-0D83B0E21B31}" type="sibTrans" cxnId="{F02E0E90-E9DD-5A43-A814-9EC1D4406A55}">
      <dgm:prSet/>
      <dgm:spPr/>
      <dgm:t>
        <a:bodyPr/>
        <a:lstStyle/>
        <a:p>
          <a:endParaRPr lang="en-US"/>
        </a:p>
      </dgm:t>
    </dgm:pt>
    <dgm:pt modelId="{0E4B55E9-E984-5F40-966E-AD42CEBB85F8}">
      <dgm:prSet phldrT="[Text]" custT="1"/>
      <dgm:spPr/>
      <dgm:t>
        <a:bodyPr/>
        <a:lstStyle/>
        <a:p>
          <a:r>
            <a:rPr lang="en-US" sz="2100" dirty="0"/>
            <a:t>Single point of contact for patients for non-medical issues</a:t>
          </a:r>
        </a:p>
      </dgm:t>
    </dgm:pt>
    <dgm:pt modelId="{E0A2C774-F36F-F640-BDF3-BB3C12C5C6E1}" type="parTrans" cxnId="{E2C60701-D6E3-C746-ACA5-48EB892D3719}">
      <dgm:prSet/>
      <dgm:spPr/>
      <dgm:t>
        <a:bodyPr/>
        <a:lstStyle/>
        <a:p>
          <a:endParaRPr lang="en-US"/>
        </a:p>
      </dgm:t>
    </dgm:pt>
    <dgm:pt modelId="{78D73BB9-0DD8-E546-9E09-9B3C9CBF9A40}" type="sibTrans" cxnId="{E2C60701-D6E3-C746-ACA5-48EB892D3719}">
      <dgm:prSet/>
      <dgm:spPr/>
      <dgm:t>
        <a:bodyPr/>
        <a:lstStyle/>
        <a:p>
          <a:endParaRPr lang="en-US"/>
        </a:p>
      </dgm:t>
    </dgm:pt>
    <dgm:pt modelId="{60922706-D3D4-E049-B86B-B3FDED6789A2}" type="pres">
      <dgm:prSet presAssocID="{E9335A12-A4EA-1441-8CC6-1834D6A719C6}" presName="linear" presStyleCnt="0">
        <dgm:presLayoutVars>
          <dgm:dir/>
          <dgm:resizeHandles val="exact"/>
        </dgm:presLayoutVars>
      </dgm:prSet>
      <dgm:spPr/>
    </dgm:pt>
    <dgm:pt modelId="{F09EA3A4-6AFB-BE47-81CF-9516E4784CFA}" type="pres">
      <dgm:prSet presAssocID="{51F76FE3-72EA-904C-B280-FDD100D95386}" presName="comp" presStyleCnt="0"/>
      <dgm:spPr/>
    </dgm:pt>
    <dgm:pt modelId="{828F2491-0808-7141-B809-8BF4777F1ABE}" type="pres">
      <dgm:prSet presAssocID="{51F76FE3-72EA-904C-B280-FDD100D95386}" presName="box" presStyleLbl="node1" presStyleIdx="0" presStyleCnt="3" custLinFactNeighborX="12654" custLinFactNeighborY="2354"/>
      <dgm:spPr/>
    </dgm:pt>
    <dgm:pt modelId="{6B74815A-15A4-AB42-A7AB-B0A368F3D54C}" type="pres">
      <dgm:prSet presAssocID="{51F76FE3-72EA-904C-B280-FDD100D95386}"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Doctor female with solid fill"/>
        </a:ext>
      </dgm:extLst>
    </dgm:pt>
    <dgm:pt modelId="{E38CE69F-3C15-8F43-A490-958D7ADD4B42}" type="pres">
      <dgm:prSet presAssocID="{51F76FE3-72EA-904C-B280-FDD100D95386}" presName="text" presStyleLbl="node1" presStyleIdx="0" presStyleCnt="3">
        <dgm:presLayoutVars>
          <dgm:bulletEnabled val="1"/>
        </dgm:presLayoutVars>
      </dgm:prSet>
      <dgm:spPr/>
    </dgm:pt>
    <dgm:pt modelId="{5158893A-5EAF-F741-87E5-938D636EBE8F}" type="pres">
      <dgm:prSet presAssocID="{233EE05B-9F7C-3A4C-9138-252CC6F378C9}" presName="spacer" presStyleCnt="0"/>
      <dgm:spPr/>
    </dgm:pt>
    <dgm:pt modelId="{B48B50E9-B919-E241-9401-D39029802EBD}" type="pres">
      <dgm:prSet presAssocID="{F24099EB-995D-2E46-8601-329987A65D09}" presName="comp" presStyleCnt="0"/>
      <dgm:spPr/>
    </dgm:pt>
    <dgm:pt modelId="{4751B119-839F-7245-A2FA-38FEB0D7A16D}" type="pres">
      <dgm:prSet presAssocID="{F24099EB-995D-2E46-8601-329987A65D09}" presName="box" presStyleLbl="node1" presStyleIdx="1" presStyleCnt="3"/>
      <dgm:spPr/>
    </dgm:pt>
    <dgm:pt modelId="{92A8C583-733B-694F-9B76-9F7BAF1249FD}" type="pres">
      <dgm:prSet presAssocID="{F24099EB-995D-2E46-8601-329987A65D09}"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dgm:spPr>
      <dgm:extLst>
        <a:ext uri="{E40237B7-FDA0-4F09-8148-C483321AD2D9}">
          <dgm14:cNvPr xmlns:dgm14="http://schemas.microsoft.com/office/drawing/2010/diagram" id="0" name="" descr="Telephone with solid fill"/>
        </a:ext>
      </dgm:extLst>
    </dgm:pt>
    <dgm:pt modelId="{6560ADD9-8204-4443-A92E-1951573911F2}" type="pres">
      <dgm:prSet presAssocID="{F24099EB-995D-2E46-8601-329987A65D09}" presName="text" presStyleLbl="node1" presStyleIdx="1" presStyleCnt="3">
        <dgm:presLayoutVars>
          <dgm:bulletEnabled val="1"/>
        </dgm:presLayoutVars>
      </dgm:prSet>
      <dgm:spPr/>
    </dgm:pt>
    <dgm:pt modelId="{9A2745FA-386B-C04F-AD12-974B6ABFB59B}" type="pres">
      <dgm:prSet presAssocID="{64405D32-D179-AD44-BCD6-0D83B0E21B31}" presName="spacer" presStyleCnt="0"/>
      <dgm:spPr/>
    </dgm:pt>
    <dgm:pt modelId="{7B24F10F-A859-E24A-AC8D-0983FAE337D3}" type="pres">
      <dgm:prSet presAssocID="{0E4B55E9-E984-5F40-966E-AD42CEBB85F8}" presName="comp" presStyleCnt="0"/>
      <dgm:spPr/>
    </dgm:pt>
    <dgm:pt modelId="{3B28360B-F68F-7A48-99BF-61F13FFD99D1}" type="pres">
      <dgm:prSet presAssocID="{0E4B55E9-E984-5F40-966E-AD42CEBB85F8}" presName="box" presStyleLbl="node1" presStyleIdx="2" presStyleCnt="3"/>
      <dgm:spPr/>
    </dgm:pt>
    <dgm:pt modelId="{A2A7E58A-D40B-2C4F-9F03-7FD56BD8F4A8}" type="pres">
      <dgm:prSet presAssocID="{0E4B55E9-E984-5F40-966E-AD42CEBB85F8}"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0000" b="-10000"/>
          </a:stretch>
        </a:blipFill>
      </dgm:spPr>
      <dgm:extLst>
        <a:ext uri="{E40237B7-FDA0-4F09-8148-C483321AD2D9}">
          <dgm14:cNvPr xmlns:dgm14="http://schemas.microsoft.com/office/drawing/2010/diagram" id="0" name="" descr="Woman with solid fill"/>
        </a:ext>
      </dgm:extLst>
    </dgm:pt>
    <dgm:pt modelId="{12A05240-41A2-3A44-A843-F9A9FFF870E3}" type="pres">
      <dgm:prSet presAssocID="{0E4B55E9-E984-5F40-966E-AD42CEBB85F8}" presName="text" presStyleLbl="node1" presStyleIdx="2" presStyleCnt="3">
        <dgm:presLayoutVars>
          <dgm:bulletEnabled val="1"/>
        </dgm:presLayoutVars>
      </dgm:prSet>
      <dgm:spPr/>
    </dgm:pt>
  </dgm:ptLst>
  <dgm:cxnLst>
    <dgm:cxn modelId="{E2C60701-D6E3-C746-ACA5-48EB892D3719}" srcId="{E9335A12-A4EA-1441-8CC6-1834D6A719C6}" destId="{0E4B55E9-E984-5F40-966E-AD42CEBB85F8}" srcOrd="2" destOrd="0" parTransId="{E0A2C774-F36F-F640-BDF3-BB3C12C5C6E1}" sibTransId="{78D73BB9-0DD8-E546-9E09-9B3C9CBF9A40}"/>
    <dgm:cxn modelId="{7C596F27-519B-9B4C-958A-7983F2A9EDA1}" type="presOf" srcId="{0E4B55E9-E984-5F40-966E-AD42CEBB85F8}" destId="{12A05240-41A2-3A44-A843-F9A9FFF870E3}" srcOrd="1" destOrd="0" presId="urn:microsoft.com/office/officeart/2005/8/layout/vList4"/>
    <dgm:cxn modelId="{0C0C3F41-3810-EA4A-8398-A8935994B523}" type="presOf" srcId="{E9335A12-A4EA-1441-8CC6-1834D6A719C6}" destId="{60922706-D3D4-E049-B86B-B3FDED6789A2}" srcOrd="0" destOrd="0" presId="urn:microsoft.com/office/officeart/2005/8/layout/vList4"/>
    <dgm:cxn modelId="{D38F956B-A420-F146-A23D-32C0BE9C4B44}" type="presOf" srcId="{0E4B55E9-E984-5F40-966E-AD42CEBB85F8}" destId="{3B28360B-F68F-7A48-99BF-61F13FFD99D1}" srcOrd="0" destOrd="0" presId="urn:microsoft.com/office/officeart/2005/8/layout/vList4"/>
    <dgm:cxn modelId="{F02E0E90-E9DD-5A43-A814-9EC1D4406A55}" srcId="{E9335A12-A4EA-1441-8CC6-1834D6A719C6}" destId="{F24099EB-995D-2E46-8601-329987A65D09}" srcOrd="1" destOrd="0" parTransId="{BD0819CD-ACB9-7C45-AC81-5C5C5A70FC18}" sibTransId="{64405D32-D179-AD44-BCD6-0D83B0E21B31}"/>
    <dgm:cxn modelId="{5C9C599C-8A53-8342-B5AA-81E801E020E6}" srcId="{E9335A12-A4EA-1441-8CC6-1834D6A719C6}" destId="{51F76FE3-72EA-904C-B280-FDD100D95386}" srcOrd="0" destOrd="0" parTransId="{53DDD63A-7252-B940-94B9-880527D7BBE6}" sibTransId="{233EE05B-9F7C-3A4C-9138-252CC6F378C9}"/>
    <dgm:cxn modelId="{60453CA2-A5A9-6C42-822C-ED7B60EA5273}" type="presOf" srcId="{F24099EB-995D-2E46-8601-329987A65D09}" destId="{4751B119-839F-7245-A2FA-38FEB0D7A16D}" srcOrd="0" destOrd="0" presId="urn:microsoft.com/office/officeart/2005/8/layout/vList4"/>
    <dgm:cxn modelId="{0A2FAFB2-D3D6-E146-8B98-EBE25FD832C2}" type="presOf" srcId="{51F76FE3-72EA-904C-B280-FDD100D95386}" destId="{E38CE69F-3C15-8F43-A490-958D7ADD4B42}" srcOrd="1" destOrd="0" presId="urn:microsoft.com/office/officeart/2005/8/layout/vList4"/>
    <dgm:cxn modelId="{601496B3-B14C-CB46-8F3F-C4671F0F1F67}" type="presOf" srcId="{F24099EB-995D-2E46-8601-329987A65D09}" destId="{6560ADD9-8204-4443-A92E-1951573911F2}" srcOrd="1" destOrd="0" presId="urn:microsoft.com/office/officeart/2005/8/layout/vList4"/>
    <dgm:cxn modelId="{4ECE91E4-DCA9-304C-8E83-B27A98D67B3B}" type="presOf" srcId="{51F76FE3-72EA-904C-B280-FDD100D95386}" destId="{828F2491-0808-7141-B809-8BF4777F1ABE}" srcOrd="0" destOrd="0" presId="urn:microsoft.com/office/officeart/2005/8/layout/vList4"/>
    <dgm:cxn modelId="{4EE180E8-741E-9A42-93AF-E22D289EE21F}" type="presParOf" srcId="{60922706-D3D4-E049-B86B-B3FDED6789A2}" destId="{F09EA3A4-6AFB-BE47-81CF-9516E4784CFA}" srcOrd="0" destOrd="0" presId="urn:microsoft.com/office/officeart/2005/8/layout/vList4"/>
    <dgm:cxn modelId="{176EC5C9-D822-3342-B31C-E9200E49429D}" type="presParOf" srcId="{F09EA3A4-6AFB-BE47-81CF-9516E4784CFA}" destId="{828F2491-0808-7141-B809-8BF4777F1ABE}" srcOrd="0" destOrd="0" presId="urn:microsoft.com/office/officeart/2005/8/layout/vList4"/>
    <dgm:cxn modelId="{21778DA7-865D-A844-8FF6-8EAB99DF5403}" type="presParOf" srcId="{F09EA3A4-6AFB-BE47-81CF-9516E4784CFA}" destId="{6B74815A-15A4-AB42-A7AB-B0A368F3D54C}" srcOrd="1" destOrd="0" presId="urn:microsoft.com/office/officeart/2005/8/layout/vList4"/>
    <dgm:cxn modelId="{2FDBE7A6-2DBF-6F4E-A706-FFA5E07F8DDE}" type="presParOf" srcId="{F09EA3A4-6AFB-BE47-81CF-9516E4784CFA}" destId="{E38CE69F-3C15-8F43-A490-958D7ADD4B42}" srcOrd="2" destOrd="0" presId="urn:microsoft.com/office/officeart/2005/8/layout/vList4"/>
    <dgm:cxn modelId="{902EDC31-FE8F-8749-8508-01BD2BC8DC93}" type="presParOf" srcId="{60922706-D3D4-E049-B86B-B3FDED6789A2}" destId="{5158893A-5EAF-F741-87E5-938D636EBE8F}" srcOrd="1" destOrd="0" presId="urn:microsoft.com/office/officeart/2005/8/layout/vList4"/>
    <dgm:cxn modelId="{06843991-803A-FF4A-AC39-A14CB41A9DAD}" type="presParOf" srcId="{60922706-D3D4-E049-B86B-B3FDED6789A2}" destId="{B48B50E9-B919-E241-9401-D39029802EBD}" srcOrd="2" destOrd="0" presId="urn:microsoft.com/office/officeart/2005/8/layout/vList4"/>
    <dgm:cxn modelId="{A6385BF9-C88D-2C48-B6B3-B91A9332E96F}" type="presParOf" srcId="{B48B50E9-B919-E241-9401-D39029802EBD}" destId="{4751B119-839F-7245-A2FA-38FEB0D7A16D}" srcOrd="0" destOrd="0" presId="urn:microsoft.com/office/officeart/2005/8/layout/vList4"/>
    <dgm:cxn modelId="{2B690B5A-6A64-934B-8917-96D977173D5D}" type="presParOf" srcId="{B48B50E9-B919-E241-9401-D39029802EBD}" destId="{92A8C583-733B-694F-9B76-9F7BAF1249FD}" srcOrd="1" destOrd="0" presId="urn:microsoft.com/office/officeart/2005/8/layout/vList4"/>
    <dgm:cxn modelId="{D79A953F-539E-314B-9780-EFD5B4087F2D}" type="presParOf" srcId="{B48B50E9-B919-E241-9401-D39029802EBD}" destId="{6560ADD9-8204-4443-A92E-1951573911F2}" srcOrd="2" destOrd="0" presId="urn:microsoft.com/office/officeart/2005/8/layout/vList4"/>
    <dgm:cxn modelId="{1AB97ED1-00D4-5E47-84A9-103ACA50E500}" type="presParOf" srcId="{60922706-D3D4-E049-B86B-B3FDED6789A2}" destId="{9A2745FA-386B-C04F-AD12-974B6ABFB59B}" srcOrd="3" destOrd="0" presId="urn:microsoft.com/office/officeart/2005/8/layout/vList4"/>
    <dgm:cxn modelId="{5AC90B67-7311-974C-93F8-16FFBCD6C4FE}" type="presParOf" srcId="{60922706-D3D4-E049-B86B-B3FDED6789A2}" destId="{7B24F10F-A859-E24A-AC8D-0983FAE337D3}" srcOrd="4" destOrd="0" presId="urn:microsoft.com/office/officeart/2005/8/layout/vList4"/>
    <dgm:cxn modelId="{7C21772C-A2B6-F44D-937A-BD04C8E9CB1B}" type="presParOf" srcId="{7B24F10F-A859-E24A-AC8D-0983FAE337D3}" destId="{3B28360B-F68F-7A48-99BF-61F13FFD99D1}" srcOrd="0" destOrd="0" presId="urn:microsoft.com/office/officeart/2005/8/layout/vList4"/>
    <dgm:cxn modelId="{75DBB8C6-0AB1-6E40-9CE2-F25928EB8499}" type="presParOf" srcId="{7B24F10F-A859-E24A-AC8D-0983FAE337D3}" destId="{A2A7E58A-D40B-2C4F-9F03-7FD56BD8F4A8}" srcOrd="1" destOrd="0" presId="urn:microsoft.com/office/officeart/2005/8/layout/vList4"/>
    <dgm:cxn modelId="{6932E71B-B366-2C41-88E2-7D19422694E5}" type="presParOf" srcId="{7B24F10F-A859-E24A-AC8D-0983FAE337D3}" destId="{12A05240-41A2-3A44-A843-F9A9FFF870E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610D7-0992-0D41-BFE8-A7E0B11954E6}"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85CF4184-64DD-5A43-82C7-8DA08D2EFB2B}">
      <dgm:prSet phldrT="[Text]"/>
      <dgm:spPr/>
      <dgm:t>
        <a:bodyPr/>
        <a:lstStyle/>
        <a:p>
          <a:r>
            <a:rPr lang="en-US" dirty="0"/>
            <a:t>Geriatric Assessment; summary with recommendations provided to patients</a:t>
          </a:r>
        </a:p>
      </dgm:t>
    </dgm:pt>
    <dgm:pt modelId="{A29E2BF4-B517-7647-ABD1-BA254C18C9FB}" type="parTrans" cxnId="{4EA4F4B0-2623-F244-B681-560BF8280062}">
      <dgm:prSet/>
      <dgm:spPr/>
      <dgm:t>
        <a:bodyPr/>
        <a:lstStyle/>
        <a:p>
          <a:endParaRPr lang="en-US"/>
        </a:p>
      </dgm:t>
    </dgm:pt>
    <dgm:pt modelId="{530BADF1-0AA5-C34F-AF90-E1438E94DC17}" type="sibTrans" cxnId="{4EA4F4B0-2623-F244-B681-560BF8280062}">
      <dgm:prSet/>
      <dgm:spPr/>
      <dgm:t>
        <a:bodyPr/>
        <a:lstStyle/>
        <a:p>
          <a:endParaRPr lang="en-US"/>
        </a:p>
      </dgm:t>
    </dgm:pt>
    <dgm:pt modelId="{FD30F871-346E-C342-A0C9-2C773AB37D12}">
      <dgm:prSet phldrT="[Text]"/>
      <dgm:spPr/>
      <dgm:t>
        <a:bodyPr/>
        <a:lstStyle/>
        <a:p>
          <a:r>
            <a:rPr lang="en-US" dirty="0"/>
            <a:t>Collaborative Action Plan with patient + caregiver based on GA recommendations</a:t>
          </a:r>
        </a:p>
      </dgm:t>
    </dgm:pt>
    <dgm:pt modelId="{4FCEAB24-5653-B547-9B4E-9B50D0AEA9BA}" type="parTrans" cxnId="{5155811B-11AE-D441-A07A-5160BDDF1A26}">
      <dgm:prSet/>
      <dgm:spPr/>
      <dgm:t>
        <a:bodyPr/>
        <a:lstStyle/>
        <a:p>
          <a:endParaRPr lang="en-US"/>
        </a:p>
      </dgm:t>
    </dgm:pt>
    <dgm:pt modelId="{AD89F5B4-B75A-C546-9EC2-C7C09398EA42}" type="sibTrans" cxnId="{5155811B-11AE-D441-A07A-5160BDDF1A26}">
      <dgm:prSet/>
      <dgm:spPr/>
      <dgm:t>
        <a:bodyPr/>
        <a:lstStyle/>
        <a:p>
          <a:endParaRPr lang="en-US"/>
        </a:p>
      </dgm:t>
    </dgm:pt>
    <dgm:pt modelId="{98F0605F-AAE7-D148-BDA5-21824E800802}">
      <dgm:prSet phldrT="[Text]"/>
      <dgm:spPr/>
      <dgm:t>
        <a:bodyPr/>
        <a:lstStyle/>
        <a:p>
          <a:r>
            <a:rPr lang="en-US" dirty="0"/>
            <a:t>Facilitation of referrals (until completion) and navigation assistance</a:t>
          </a:r>
        </a:p>
      </dgm:t>
    </dgm:pt>
    <dgm:pt modelId="{8334859E-EF95-314B-9566-5A081C56B325}" type="parTrans" cxnId="{38A15ABE-8201-C740-A7D7-F0C4863E497E}">
      <dgm:prSet/>
      <dgm:spPr/>
      <dgm:t>
        <a:bodyPr/>
        <a:lstStyle/>
        <a:p>
          <a:endParaRPr lang="en-US"/>
        </a:p>
      </dgm:t>
    </dgm:pt>
    <dgm:pt modelId="{F43F51BE-BEB4-464B-B784-5364AB1B1E0C}" type="sibTrans" cxnId="{38A15ABE-8201-C740-A7D7-F0C4863E497E}">
      <dgm:prSet/>
      <dgm:spPr/>
      <dgm:t>
        <a:bodyPr/>
        <a:lstStyle/>
        <a:p>
          <a:endParaRPr lang="en-US"/>
        </a:p>
      </dgm:t>
    </dgm:pt>
    <dgm:pt modelId="{C3BE9FC4-66BB-0E4D-8F5F-802E390BBDAB}" type="pres">
      <dgm:prSet presAssocID="{170610D7-0992-0D41-BFE8-A7E0B11954E6}" presName="linear" presStyleCnt="0">
        <dgm:presLayoutVars>
          <dgm:dir/>
          <dgm:resizeHandles val="exact"/>
        </dgm:presLayoutVars>
      </dgm:prSet>
      <dgm:spPr/>
    </dgm:pt>
    <dgm:pt modelId="{E64E9C71-EEC7-4B4A-B15E-8E1314E8D114}" type="pres">
      <dgm:prSet presAssocID="{85CF4184-64DD-5A43-82C7-8DA08D2EFB2B}" presName="comp" presStyleCnt="0"/>
      <dgm:spPr/>
    </dgm:pt>
    <dgm:pt modelId="{F531F734-EBEA-994C-B272-AC14E148553B}" type="pres">
      <dgm:prSet presAssocID="{85CF4184-64DD-5A43-82C7-8DA08D2EFB2B}" presName="box" presStyleLbl="node1" presStyleIdx="0" presStyleCnt="3" custLinFactNeighborX="4827" custLinFactNeighborY="-21748"/>
      <dgm:spPr/>
    </dgm:pt>
    <dgm:pt modelId="{1A1FE3A8-F237-194E-AB4C-40327603F44C}" type="pres">
      <dgm:prSet presAssocID="{85CF4184-64DD-5A43-82C7-8DA08D2EFB2B}"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lipboard Mixed with solid fill"/>
        </a:ext>
      </dgm:extLst>
    </dgm:pt>
    <dgm:pt modelId="{54919558-8653-C042-8A18-EB3795A16D04}" type="pres">
      <dgm:prSet presAssocID="{85CF4184-64DD-5A43-82C7-8DA08D2EFB2B}" presName="text" presStyleLbl="node1" presStyleIdx="0" presStyleCnt="3">
        <dgm:presLayoutVars>
          <dgm:bulletEnabled val="1"/>
        </dgm:presLayoutVars>
      </dgm:prSet>
      <dgm:spPr/>
    </dgm:pt>
    <dgm:pt modelId="{4DF659F5-2E4F-0449-881B-4E8F02E5F242}" type="pres">
      <dgm:prSet presAssocID="{530BADF1-0AA5-C34F-AF90-E1438E94DC17}" presName="spacer" presStyleCnt="0"/>
      <dgm:spPr/>
    </dgm:pt>
    <dgm:pt modelId="{518D3B79-D142-6D43-93D7-02F7ED14156C}" type="pres">
      <dgm:prSet presAssocID="{FD30F871-346E-C342-A0C9-2C773AB37D12}" presName="comp" presStyleCnt="0"/>
      <dgm:spPr/>
    </dgm:pt>
    <dgm:pt modelId="{82393387-D904-9F43-B380-DDAEDC902646}" type="pres">
      <dgm:prSet presAssocID="{FD30F871-346E-C342-A0C9-2C773AB37D12}" presName="box" presStyleLbl="node1" presStyleIdx="1" presStyleCnt="3"/>
      <dgm:spPr/>
    </dgm:pt>
    <dgm:pt modelId="{A9F7408C-6432-0B4F-BDF5-5D8E47CF854B}" type="pres">
      <dgm:prSet presAssocID="{FD30F871-346E-C342-A0C9-2C773AB37D12}"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6000" r="-6000"/>
          </a:stretch>
        </a:blipFill>
      </dgm:spPr>
      <dgm:extLst>
        <a:ext uri="{E40237B7-FDA0-4F09-8148-C483321AD2D9}">
          <dgm14:cNvPr xmlns:dgm14="http://schemas.microsoft.com/office/drawing/2010/diagram" id="0" name="" descr="Handshake with solid fill"/>
        </a:ext>
      </dgm:extLst>
    </dgm:pt>
    <dgm:pt modelId="{E62CC22E-9FD0-5F45-9AEB-40EABAC16C6C}" type="pres">
      <dgm:prSet presAssocID="{FD30F871-346E-C342-A0C9-2C773AB37D12}" presName="text" presStyleLbl="node1" presStyleIdx="1" presStyleCnt="3">
        <dgm:presLayoutVars>
          <dgm:bulletEnabled val="1"/>
        </dgm:presLayoutVars>
      </dgm:prSet>
      <dgm:spPr/>
    </dgm:pt>
    <dgm:pt modelId="{A3CA0F68-3163-AA49-868C-959D4B19F712}" type="pres">
      <dgm:prSet presAssocID="{AD89F5B4-B75A-C546-9EC2-C7C09398EA42}" presName="spacer" presStyleCnt="0"/>
      <dgm:spPr/>
    </dgm:pt>
    <dgm:pt modelId="{AFEEE62C-59C9-3F4A-B176-B7CA58FA2A88}" type="pres">
      <dgm:prSet presAssocID="{98F0605F-AAE7-D148-BDA5-21824E800802}" presName="comp" presStyleCnt="0"/>
      <dgm:spPr/>
    </dgm:pt>
    <dgm:pt modelId="{9EF073FC-963F-BF4F-9BCC-CB6EA15232A7}" type="pres">
      <dgm:prSet presAssocID="{98F0605F-AAE7-D148-BDA5-21824E800802}" presName="box" presStyleLbl="node1" presStyleIdx="2" presStyleCnt="3"/>
      <dgm:spPr/>
    </dgm:pt>
    <dgm:pt modelId="{A5815DE3-2458-0D42-8FEA-758544356D1F}" type="pres">
      <dgm:prSet presAssocID="{98F0605F-AAE7-D148-BDA5-21824E800802}"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6000" r="-6000"/>
          </a:stretch>
        </a:blipFill>
      </dgm:spPr>
      <dgm:extLst>
        <a:ext uri="{E40237B7-FDA0-4F09-8148-C483321AD2D9}">
          <dgm14:cNvPr xmlns:dgm14="http://schemas.microsoft.com/office/drawing/2010/diagram" id="0" name="" descr="Heart with pulse with solid fill"/>
        </a:ext>
      </dgm:extLst>
    </dgm:pt>
    <dgm:pt modelId="{478BB559-A9A8-4C41-AB15-5ECB877BE67C}" type="pres">
      <dgm:prSet presAssocID="{98F0605F-AAE7-D148-BDA5-21824E800802}" presName="text" presStyleLbl="node1" presStyleIdx="2" presStyleCnt="3">
        <dgm:presLayoutVars>
          <dgm:bulletEnabled val="1"/>
        </dgm:presLayoutVars>
      </dgm:prSet>
      <dgm:spPr/>
    </dgm:pt>
  </dgm:ptLst>
  <dgm:cxnLst>
    <dgm:cxn modelId="{5155811B-11AE-D441-A07A-5160BDDF1A26}" srcId="{170610D7-0992-0D41-BFE8-A7E0B11954E6}" destId="{FD30F871-346E-C342-A0C9-2C773AB37D12}" srcOrd="1" destOrd="0" parTransId="{4FCEAB24-5653-B547-9B4E-9B50D0AEA9BA}" sibTransId="{AD89F5B4-B75A-C546-9EC2-C7C09398EA42}"/>
    <dgm:cxn modelId="{CC920A25-6535-054D-9E19-35FA2B2A12A9}" type="presOf" srcId="{FD30F871-346E-C342-A0C9-2C773AB37D12}" destId="{82393387-D904-9F43-B380-DDAEDC902646}" srcOrd="0" destOrd="0" presId="urn:microsoft.com/office/officeart/2005/8/layout/vList4"/>
    <dgm:cxn modelId="{85005369-4915-A04B-AE42-D5A83BE1B79E}" type="presOf" srcId="{FD30F871-346E-C342-A0C9-2C773AB37D12}" destId="{E62CC22E-9FD0-5F45-9AEB-40EABAC16C6C}" srcOrd="1" destOrd="0" presId="urn:microsoft.com/office/officeart/2005/8/layout/vList4"/>
    <dgm:cxn modelId="{E7C3D07C-ABC5-4B4F-9894-BF9EF3A4B505}" type="presOf" srcId="{170610D7-0992-0D41-BFE8-A7E0B11954E6}" destId="{C3BE9FC4-66BB-0E4D-8F5F-802E390BBDAB}" srcOrd="0" destOrd="0" presId="urn:microsoft.com/office/officeart/2005/8/layout/vList4"/>
    <dgm:cxn modelId="{4EA4F4B0-2623-F244-B681-560BF8280062}" srcId="{170610D7-0992-0D41-BFE8-A7E0B11954E6}" destId="{85CF4184-64DD-5A43-82C7-8DA08D2EFB2B}" srcOrd="0" destOrd="0" parTransId="{A29E2BF4-B517-7647-ABD1-BA254C18C9FB}" sibTransId="{530BADF1-0AA5-C34F-AF90-E1438E94DC17}"/>
    <dgm:cxn modelId="{38A15ABE-8201-C740-A7D7-F0C4863E497E}" srcId="{170610D7-0992-0D41-BFE8-A7E0B11954E6}" destId="{98F0605F-AAE7-D148-BDA5-21824E800802}" srcOrd="2" destOrd="0" parTransId="{8334859E-EF95-314B-9566-5A081C56B325}" sibTransId="{F43F51BE-BEB4-464B-B784-5364AB1B1E0C}"/>
    <dgm:cxn modelId="{AFDE7AC7-C1A2-F14D-8E4C-F562475FFD8B}" type="presOf" srcId="{85CF4184-64DD-5A43-82C7-8DA08D2EFB2B}" destId="{F531F734-EBEA-994C-B272-AC14E148553B}" srcOrd="0" destOrd="0" presId="urn:microsoft.com/office/officeart/2005/8/layout/vList4"/>
    <dgm:cxn modelId="{307FF9D0-7F5E-8C4C-9202-231E41FF2CFF}" type="presOf" srcId="{98F0605F-AAE7-D148-BDA5-21824E800802}" destId="{478BB559-A9A8-4C41-AB15-5ECB877BE67C}" srcOrd="1" destOrd="0" presId="urn:microsoft.com/office/officeart/2005/8/layout/vList4"/>
    <dgm:cxn modelId="{CA9671EE-532D-AE48-8315-A14156C3D030}" type="presOf" srcId="{85CF4184-64DD-5A43-82C7-8DA08D2EFB2B}" destId="{54919558-8653-C042-8A18-EB3795A16D04}" srcOrd="1" destOrd="0" presId="urn:microsoft.com/office/officeart/2005/8/layout/vList4"/>
    <dgm:cxn modelId="{A242D2F4-D9D0-2C4E-97FA-0B07D7366D29}" type="presOf" srcId="{98F0605F-AAE7-D148-BDA5-21824E800802}" destId="{9EF073FC-963F-BF4F-9BCC-CB6EA15232A7}" srcOrd="0" destOrd="0" presId="urn:microsoft.com/office/officeart/2005/8/layout/vList4"/>
    <dgm:cxn modelId="{FCDD1426-EB93-C745-A8D6-1BC97FE1B882}" type="presParOf" srcId="{C3BE9FC4-66BB-0E4D-8F5F-802E390BBDAB}" destId="{E64E9C71-EEC7-4B4A-B15E-8E1314E8D114}" srcOrd="0" destOrd="0" presId="urn:microsoft.com/office/officeart/2005/8/layout/vList4"/>
    <dgm:cxn modelId="{27E4066C-0D61-CB4D-8060-89130E2FDCC2}" type="presParOf" srcId="{E64E9C71-EEC7-4B4A-B15E-8E1314E8D114}" destId="{F531F734-EBEA-994C-B272-AC14E148553B}" srcOrd="0" destOrd="0" presId="urn:microsoft.com/office/officeart/2005/8/layout/vList4"/>
    <dgm:cxn modelId="{3E76FA31-178C-F14B-BC44-BC1DBB0FE020}" type="presParOf" srcId="{E64E9C71-EEC7-4B4A-B15E-8E1314E8D114}" destId="{1A1FE3A8-F237-194E-AB4C-40327603F44C}" srcOrd="1" destOrd="0" presId="urn:microsoft.com/office/officeart/2005/8/layout/vList4"/>
    <dgm:cxn modelId="{85D04AA3-6EFA-3740-B63F-E26A8348ADE8}" type="presParOf" srcId="{E64E9C71-EEC7-4B4A-B15E-8E1314E8D114}" destId="{54919558-8653-C042-8A18-EB3795A16D04}" srcOrd="2" destOrd="0" presId="urn:microsoft.com/office/officeart/2005/8/layout/vList4"/>
    <dgm:cxn modelId="{5D468721-860B-8343-8F43-47DA0731D008}" type="presParOf" srcId="{C3BE9FC4-66BB-0E4D-8F5F-802E390BBDAB}" destId="{4DF659F5-2E4F-0449-881B-4E8F02E5F242}" srcOrd="1" destOrd="0" presId="urn:microsoft.com/office/officeart/2005/8/layout/vList4"/>
    <dgm:cxn modelId="{0DC39CEB-4845-EB42-B614-87337D9EFB51}" type="presParOf" srcId="{C3BE9FC4-66BB-0E4D-8F5F-802E390BBDAB}" destId="{518D3B79-D142-6D43-93D7-02F7ED14156C}" srcOrd="2" destOrd="0" presId="urn:microsoft.com/office/officeart/2005/8/layout/vList4"/>
    <dgm:cxn modelId="{D67351F0-0D3E-1D46-8915-69C11342508D}" type="presParOf" srcId="{518D3B79-D142-6D43-93D7-02F7ED14156C}" destId="{82393387-D904-9F43-B380-DDAEDC902646}" srcOrd="0" destOrd="0" presId="urn:microsoft.com/office/officeart/2005/8/layout/vList4"/>
    <dgm:cxn modelId="{9C5D7B74-58E9-D740-BDF4-23FC4C0DAD32}" type="presParOf" srcId="{518D3B79-D142-6D43-93D7-02F7ED14156C}" destId="{A9F7408C-6432-0B4F-BDF5-5D8E47CF854B}" srcOrd="1" destOrd="0" presId="urn:microsoft.com/office/officeart/2005/8/layout/vList4"/>
    <dgm:cxn modelId="{FA0FE13E-A3FF-5C4F-BECA-E974AD0D15F8}" type="presParOf" srcId="{518D3B79-D142-6D43-93D7-02F7ED14156C}" destId="{E62CC22E-9FD0-5F45-9AEB-40EABAC16C6C}" srcOrd="2" destOrd="0" presId="urn:microsoft.com/office/officeart/2005/8/layout/vList4"/>
    <dgm:cxn modelId="{61222F5B-A52A-CF4D-8CBA-49AF5DDE151C}" type="presParOf" srcId="{C3BE9FC4-66BB-0E4D-8F5F-802E390BBDAB}" destId="{A3CA0F68-3163-AA49-868C-959D4B19F712}" srcOrd="3" destOrd="0" presId="urn:microsoft.com/office/officeart/2005/8/layout/vList4"/>
    <dgm:cxn modelId="{84CC11A6-302C-524E-9790-5DF4669648C3}" type="presParOf" srcId="{C3BE9FC4-66BB-0E4D-8F5F-802E390BBDAB}" destId="{AFEEE62C-59C9-3F4A-B176-B7CA58FA2A88}" srcOrd="4" destOrd="0" presId="urn:microsoft.com/office/officeart/2005/8/layout/vList4"/>
    <dgm:cxn modelId="{31C3A453-D24D-E041-8DBA-E2511E57E053}" type="presParOf" srcId="{AFEEE62C-59C9-3F4A-B176-B7CA58FA2A88}" destId="{9EF073FC-963F-BF4F-9BCC-CB6EA15232A7}" srcOrd="0" destOrd="0" presId="urn:microsoft.com/office/officeart/2005/8/layout/vList4"/>
    <dgm:cxn modelId="{54592E32-05B3-2C40-AD33-B08F79312D02}" type="presParOf" srcId="{AFEEE62C-59C9-3F4A-B176-B7CA58FA2A88}" destId="{A5815DE3-2458-0D42-8FEA-758544356D1F}" srcOrd="1" destOrd="0" presId="urn:microsoft.com/office/officeart/2005/8/layout/vList4"/>
    <dgm:cxn modelId="{7BE575F0-22A4-9B4B-ABA7-30422A67E0DA}" type="presParOf" srcId="{AFEEE62C-59C9-3F4A-B176-B7CA58FA2A88}" destId="{478BB559-A9A8-4C41-AB15-5ECB877BE67C}"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463016-2BDF-7D40-9380-50D9567EF241}"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E43F9E3F-B328-2740-81E2-BE00D3BF6BD7}">
      <dgm:prSet phldrT="[Text]" custT="1"/>
      <dgm:spPr>
        <a:solidFill>
          <a:srgbClr val="00B0F0"/>
        </a:solidFill>
      </dgm:spPr>
      <dgm:t>
        <a:bodyPr/>
        <a:lstStyle/>
        <a:p>
          <a:r>
            <a:rPr lang="en-US" sz="1800" b="1" dirty="0"/>
            <a:t>GERIATRIC ASSESSMENT</a:t>
          </a:r>
        </a:p>
      </dgm:t>
    </dgm:pt>
    <dgm:pt modelId="{D8A3D226-C726-F14A-AF4B-D317499832CD}" type="parTrans" cxnId="{D934B98C-BF98-E74E-9D06-1B3838E59BB9}">
      <dgm:prSet/>
      <dgm:spPr/>
      <dgm:t>
        <a:bodyPr/>
        <a:lstStyle/>
        <a:p>
          <a:endParaRPr lang="en-US"/>
        </a:p>
      </dgm:t>
    </dgm:pt>
    <dgm:pt modelId="{9F399C8F-4A9D-C948-B0D3-28593DCA0B57}" type="sibTrans" cxnId="{D934B98C-BF98-E74E-9D06-1B3838E59BB9}">
      <dgm:prSet/>
      <dgm:spPr/>
      <dgm:t>
        <a:bodyPr/>
        <a:lstStyle/>
        <a:p>
          <a:endParaRPr lang="en-US"/>
        </a:p>
      </dgm:t>
    </dgm:pt>
    <dgm:pt modelId="{4C78D446-F29B-DE4D-A3B0-70BCA3DD9942}">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Functional Status Mobility/ ADLs</a:t>
          </a:r>
        </a:p>
      </dgm:t>
    </dgm:pt>
    <dgm:pt modelId="{4CCAE4E5-B976-9F4E-A7B8-84EE16566E2F}" type="parTrans" cxnId="{E0C90129-8882-F94A-8CD8-E95876505A97}">
      <dgm:prSet/>
      <dgm:spPr>
        <a:ln w="19050"/>
      </dgm:spPr>
      <dgm:t>
        <a:bodyPr/>
        <a:lstStyle/>
        <a:p>
          <a:endParaRPr lang="en-US" dirty="0"/>
        </a:p>
      </dgm:t>
    </dgm:pt>
    <dgm:pt modelId="{FFBB1B42-3603-B84F-BBD0-679B306158BB}" type="sibTrans" cxnId="{E0C90129-8882-F94A-8CD8-E95876505A97}">
      <dgm:prSet/>
      <dgm:spPr/>
      <dgm:t>
        <a:bodyPr/>
        <a:lstStyle/>
        <a:p>
          <a:endParaRPr lang="en-US"/>
        </a:p>
      </dgm:t>
    </dgm:pt>
    <dgm:pt modelId="{8B93EA36-2F32-CC43-89B2-3AE0BE06DFDE}">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Mental Health/ Substance Use</a:t>
          </a:r>
        </a:p>
      </dgm:t>
    </dgm:pt>
    <dgm:pt modelId="{4F5F1FD1-13FB-4D4A-BC5E-9E0B6F6535A3}" type="parTrans" cxnId="{94E06BEE-3FDF-1542-8BD0-CA6B3894ADDE}">
      <dgm:prSet/>
      <dgm:spPr>
        <a:ln w="19050"/>
      </dgm:spPr>
      <dgm:t>
        <a:bodyPr/>
        <a:lstStyle/>
        <a:p>
          <a:endParaRPr lang="en-US" dirty="0"/>
        </a:p>
      </dgm:t>
    </dgm:pt>
    <dgm:pt modelId="{67E36D23-1BBE-9342-A1AC-6DAEA806E8CF}" type="sibTrans" cxnId="{94E06BEE-3FDF-1542-8BD0-CA6B3894ADDE}">
      <dgm:prSet/>
      <dgm:spPr/>
      <dgm:t>
        <a:bodyPr/>
        <a:lstStyle/>
        <a:p>
          <a:endParaRPr lang="en-US"/>
        </a:p>
      </dgm:t>
    </dgm:pt>
    <dgm:pt modelId="{CA90D0A2-1883-5640-B440-7C4CF2CA5F51}">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Resource Needs</a:t>
          </a:r>
        </a:p>
      </dgm:t>
    </dgm:pt>
    <dgm:pt modelId="{C0181F8B-3025-2947-BAF9-2DF3FFC02E09}" type="parTrans" cxnId="{E016FA61-450F-4349-8FDC-BF3C1D7E5B5D}">
      <dgm:prSet/>
      <dgm:spPr>
        <a:ln w="19050"/>
      </dgm:spPr>
      <dgm:t>
        <a:bodyPr/>
        <a:lstStyle/>
        <a:p>
          <a:endParaRPr lang="en-US" dirty="0"/>
        </a:p>
      </dgm:t>
    </dgm:pt>
    <dgm:pt modelId="{1D6BBA6A-FC55-B549-AA44-ADFE00316023}" type="sibTrans" cxnId="{E016FA61-450F-4349-8FDC-BF3C1D7E5B5D}">
      <dgm:prSet/>
      <dgm:spPr/>
      <dgm:t>
        <a:bodyPr/>
        <a:lstStyle/>
        <a:p>
          <a:endParaRPr lang="en-US"/>
        </a:p>
      </dgm:t>
    </dgm:pt>
    <dgm:pt modelId="{33B78578-FD64-8B42-B30A-C5ABF7772284}">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Physical Health</a:t>
          </a:r>
        </a:p>
      </dgm:t>
    </dgm:pt>
    <dgm:pt modelId="{3EFC06F1-3433-F24A-8BB3-B232880B2368}" type="parTrans" cxnId="{30B692C9-53B1-F44A-BF5A-7CA943A2BA35}">
      <dgm:prSet/>
      <dgm:spPr>
        <a:ln w="19050"/>
      </dgm:spPr>
      <dgm:t>
        <a:bodyPr/>
        <a:lstStyle/>
        <a:p>
          <a:endParaRPr lang="en-US" dirty="0"/>
        </a:p>
      </dgm:t>
    </dgm:pt>
    <dgm:pt modelId="{2BED14A6-75C0-8948-A822-D0B805AB3C03}" type="sibTrans" cxnId="{30B692C9-53B1-F44A-BF5A-7CA943A2BA35}">
      <dgm:prSet/>
      <dgm:spPr/>
      <dgm:t>
        <a:bodyPr/>
        <a:lstStyle/>
        <a:p>
          <a:endParaRPr lang="en-US"/>
        </a:p>
      </dgm:t>
    </dgm:pt>
    <dgm:pt modelId="{6B8A1C0F-55B7-A043-BF71-B797064B32DB}">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What Matters</a:t>
          </a:r>
        </a:p>
      </dgm:t>
    </dgm:pt>
    <dgm:pt modelId="{7C171F9E-4EDF-F74F-A556-9A5C0D32CC82}" type="parTrans" cxnId="{840F0C7D-B28C-2D4B-86EA-99C31AD311A3}">
      <dgm:prSet/>
      <dgm:spPr>
        <a:ln w="19050"/>
      </dgm:spPr>
      <dgm:t>
        <a:bodyPr/>
        <a:lstStyle/>
        <a:p>
          <a:endParaRPr lang="en-US" dirty="0"/>
        </a:p>
      </dgm:t>
    </dgm:pt>
    <dgm:pt modelId="{5C506842-F941-7B4E-BE20-CD77C8E597FE}" type="sibTrans" cxnId="{840F0C7D-B28C-2D4B-86EA-99C31AD311A3}">
      <dgm:prSet/>
      <dgm:spPr/>
      <dgm:t>
        <a:bodyPr/>
        <a:lstStyle/>
        <a:p>
          <a:endParaRPr lang="en-US"/>
        </a:p>
      </dgm:t>
    </dgm:pt>
    <dgm:pt modelId="{9BEC2C39-6A2C-784A-B29A-AA5A09D83DBC}">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Cognition</a:t>
          </a:r>
        </a:p>
      </dgm:t>
    </dgm:pt>
    <dgm:pt modelId="{19C93663-479B-634A-B8B9-E624A2AA8FFF}" type="parTrans" cxnId="{8891073D-9EE3-BB4C-AC5C-6480D11A52F9}">
      <dgm:prSet/>
      <dgm:spPr>
        <a:ln w="19050"/>
      </dgm:spPr>
      <dgm:t>
        <a:bodyPr/>
        <a:lstStyle/>
        <a:p>
          <a:endParaRPr lang="en-US" dirty="0"/>
        </a:p>
      </dgm:t>
    </dgm:pt>
    <dgm:pt modelId="{BB961247-6AF9-254E-8B5C-ADCDCD414611}" type="sibTrans" cxnId="{8891073D-9EE3-BB4C-AC5C-6480D11A52F9}">
      <dgm:prSet/>
      <dgm:spPr/>
      <dgm:t>
        <a:bodyPr/>
        <a:lstStyle/>
        <a:p>
          <a:endParaRPr lang="en-US"/>
        </a:p>
      </dgm:t>
    </dgm:pt>
    <dgm:pt modelId="{5B88070D-9BFD-864E-924A-BD20BE70010D}">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Nutrition</a:t>
          </a:r>
        </a:p>
      </dgm:t>
    </dgm:pt>
    <dgm:pt modelId="{AD3542EA-6AD1-AD49-8C96-2E8BB1B059B0}" type="parTrans" cxnId="{707D099B-EFD7-BA4E-AF48-61B239B6F689}">
      <dgm:prSet/>
      <dgm:spPr>
        <a:ln w="19050"/>
      </dgm:spPr>
      <dgm:t>
        <a:bodyPr/>
        <a:lstStyle/>
        <a:p>
          <a:endParaRPr lang="en-US" dirty="0"/>
        </a:p>
      </dgm:t>
    </dgm:pt>
    <dgm:pt modelId="{1C37E1E2-B0EA-DF4D-AF76-0854ED2FC686}" type="sibTrans" cxnId="{707D099B-EFD7-BA4E-AF48-61B239B6F689}">
      <dgm:prSet/>
      <dgm:spPr/>
      <dgm:t>
        <a:bodyPr/>
        <a:lstStyle/>
        <a:p>
          <a:endParaRPr lang="en-US"/>
        </a:p>
      </dgm:t>
    </dgm:pt>
    <dgm:pt modelId="{1C3F068F-2262-F34D-8AE3-C1E4979758E1}">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Social Support &amp; Activities</a:t>
          </a:r>
        </a:p>
      </dgm:t>
    </dgm:pt>
    <dgm:pt modelId="{4E07F7FC-2B23-2D4F-9370-09F025D0BFCA}" type="parTrans" cxnId="{C88197B1-7CD4-D04D-9AA7-967844CBCB9B}">
      <dgm:prSet/>
      <dgm:spPr>
        <a:ln w="19050"/>
      </dgm:spPr>
      <dgm:t>
        <a:bodyPr/>
        <a:lstStyle/>
        <a:p>
          <a:endParaRPr lang="en-US" dirty="0"/>
        </a:p>
      </dgm:t>
    </dgm:pt>
    <dgm:pt modelId="{59356F4F-8AC5-1E4A-9B99-50036BE36A37}" type="sibTrans" cxnId="{C88197B1-7CD4-D04D-9AA7-967844CBCB9B}">
      <dgm:prSet/>
      <dgm:spPr/>
      <dgm:t>
        <a:bodyPr/>
        <a:lstStyle/>
        <a:p>
          <a:endParaRPr lang="en-US"/>
        </a:p>
      </dgm:t>
    </dgm:pt>
    <dgm:pt modelId="{F2E727E3-3E4B-A848-86F7-A0EBFB054EA1}">
      <dgm:prSet phldrT="[Text]" custT="1"/>
      <dgm:spPr>
        <a:solidFill>
          <a:srgbClr val="0070C0"/>
        </a:solidFill>
      </dgm:spPr>
      <dgm:t>
        <a:bodyPr/>
        <a:lstStyle/>
        <a:p>
          <a:r>
            <a:rPr lang="en-US" sz="1500" dirty="0">
              <a:latin typeface="Arial" panose="020B0604020202020204" pitchFamily="34" charset="0"/>
              <a:cs typeface="Arial" panose="020B0604020202020204" pitchFamily="34" charset="0"/>
            </a:rPr>
            <a:t>Medications</a:t>
          </a:r>
        </a:p>
      </dgm:t>
    </dgm:pt>
    <dgm:pt modelId="{AA35DE3B-0BF2-8643-82D4-149B5CE66AEA}" type="parTrans" cxnId="{349CC00F-0D18-E443-8D6B-4231EF42E313}">
      <dgm:prSet/>
      <dgm:spPr>
        <a:ln w="19050"/>
      </dgm:spPr>
      <dgm:t>
        <a:bodyPr/>
        <a:lstStyle/>
        <a:p>
          <a:endParaRPr lang="en-US" dirty="0"/>
        </a:p>
      </dgm:t>
    </dgm:pt>
    <dgm:pt modelId="{672CA89E-C9C8-8649-AD23-F5781F1F1EE3}" type="sibTrans" cxnId="{349CC00F-0D18-E443-8D6B-4231EF42E313}">
      <dgm:prSet/>
      <dgm:spPr/>
      <dgm:t>
        <a:bodyPr/>
        <a:lstStyle/>
        <a:p>
          <a:endParaRPr lang="en-US"/>
        </a:p>
      </dgm:t>
    </dgm:pt>
    <dgm:pt modelId="{49BC7783-5C91-4741-A057-5874D1385A92}" type="pres">
      <dgm:prSet presAssocID="{56463016-2BDF-7D40-9380-50D9567EF241}" presName="cycle" presStyleCnt="0">
        <dgm:presLayoutVars>
          <dgm:chMax val="1"/>
          <dgm:dir/>
          <dgm:animLvl val="ctr"/>
          <dgm:resizeHandles val="exact"/>
        </dgm:presLayoutVars>
      </dgm:prSet>
      <dgm:spPr/>
    </dgm:pt>
    <dgm:pt modelId="{E037268F-5AAA-2D4A-A4BB-9633E7F317F0}" type="pres">
      <dgm:prSet presAssocID="{E43F9E3F-B328-2740-81E2-BE00D3BF6BD7}" presName="centerShape" presStyleLbl="node0" presStyleIdx="0" presStyleCnt="1" custScaleX="160887" custScaleY="119902"/>
      <dgm:spPr/>
    </dgm:pt>
    <dgm:pt modelId="{769D2857-996D-8044-8413-CEAA9F530269}" type="pres">
      <dgm:prSet presAssocID="{4CCAE4E5-B976-9F4E-A7B8-84EE16566E2F}" presName="Name9" presStyleLbl="parChTrans1D2" presStyleIdx="0" presStyleCnt="9"/>
      <dgm:spPr/>
    </dgm:pt>
    <dgm:pt modelId="{CEB50DA2-7B86-8447-8BED-6A9674321F96}" type="pres">
      <dgm:prSet presAssocID="{4CCAE4E5-B976-9F4E-A7B8-84EE16566E2F}" presName="connTx" presStyleLbl="parChTrans1D2" presStyleIdx="0" presStyleCnt="9"/>
      <dgm:spPr/>
    </dgm:pt>
    <dgm:pt modelId="{4B4FF638-B080-1841-81F0-EA96C3C4F525}" type="pres">
      <dgm:prSet presAssocID="{4C78D446-F29B-DE4D-A3B0-70BCA3DD9942}" presName="node" presStyleLbl="node1" presStyleIdx="0" presStyleCnt="9" custScaleX="113250">
        <dgm:presLayoutVars>
          <dgm:bulletEnabled val="1"/>
        </dgm:presLayoutVars>
      </dgm:prSet>
      <dgm:spPr/>
    </dgm:pt>
    <dgm:pt modelId="{7614F146-38EF-BC4D-A3D5-506B7917399A}" type="pres">
      <dgm:prSet presAssocID="{4F5F1FD1-13FB-4D4A-BC5E-9E0B6F6535A3}" presName="Name9" presStyleLbl="parChTrans1D2" presStyleIdx="1" presStyleCnt="9"/>
      <dgm:spPr/>
    </dgm:pt>
    <dgm:pt modelId="{C1FB07C2-026E-7543-BAD5-D9D077E264BE}" type="pres">
      <dgm:prSet presAssocID="{4F5F1FD1-13FB-4D4A-BC5E-9E0B6F6535A3}" presName="connTx" presStyleLbl="parChTrans1D2" presStyleIdx="1" presStyleCnt="9"/>
      <dgm:spPr/>
    </dgm:pt>
    <dgm:pt modelId="{64296962-36DF-FB46-83FC-739467655DAD}" type="pres">
      <dgm:prSet presAssocID="{8B93EA36-2F32-CC43-89B2-3AE0BE06DFDE}" presName="node" presStyleLbl="node1" presStyleIdx="1" presStyleCnt="9" custScaleX="131118">
        <dgm:presLayoutVars>
          <dgm:bulletEnabled val="1"/>
        </dgm:presLayoutVars>
      </dgm:prSet>
      <dgm:spPr/>
    </dgm:pt>
    <dgm:pt modelId="{42E47B12-A4B3-DA49-8874-4AB4DE3D1FFB}" type="pres">
      <dgm:prSet presAssocID="{C0181F8B-3025-2947-BAF9-2DF3FFC02E09}" presName="Name9" presStyleLbl="parChTrans1D2" presStyleIdx="2" presStyleCnt="9"/>
      <dgm:spPr/>
    </dgm:pt>
    <dgm:pt modelId="{A5DC311D-44DA-7444-A344-12812B31F144}" type="pres">
      <dgm:prSet presAssocID="{C0181F8B-3025-2947-BAF9-2DF3FFC02E09}" presName="connTx" presStyleLbl="parChTrans1D2" presStyleIdx="2" presStyleCnt="9"/>
      <dgm:spPr/>
    </dgm:pt>
    <dgm:pt modelId="{D2D45226-887A-8647-9B3D-C469FCCF59CD}" type="pres">
      <dgm:prSet presAssocID="{CA90D0A2-1883-5640-B440-7C4CF2CA5F51}" presName="node" presStyleLbl="node1" presStyleIdx="2" presStyleCnt="9" custScaleX="135424">
        <dgm:presLayoutVars>
          <dgm:bulletEnabled val="1"/>
        </dgm:presLayoutVars>
      </dgm:prSet>
      <dgm:spPr/>
    </dgm:pt>
    <dgm:pt modelId="{064BB4C9-B203-6440-8249-F8C41139ADC9}" type="pres">
      <dgm:prSet presAssocID="{3EFC06F1-3433-F24A-8BB3-B232880B2368}" presName="Name9" presStyleLbl="parChTrans1D2" presStyleIdx="3" presStyleCnt="9"/>
      <dgm:spPr/>
    </dgm:pt>
    <dgm:pt modelId="{C7442463-CDF3-A044-90DC-7E29284FAE66}" type="pres">
      <dgm:prSet presAssocID="{3EFC06F1-3433-F24A-8BB3-B232880B2368}" presName="connTx" presStyleLbl="parChTrans1D2" presStyleIdx="3" presStyleCnt="9"/>
      <dgm:spPr/>
    </dgm:pt>
    <dgm:pt modelId="{2C9E14E1-04AB-D843-A00B-847F1D0C511B}" type="pres">
      <dgm:prSet presAssocID="{33B78578-FD64-8B42-B30A-C5ABF7772284}" presName="node" presStyleLbl="node1" presStyleIdx="3" presStyleCnt="9">
        <dgm:presLayoutVars>
          <dgm:bulletEnabled val="1"/>
        </dgm:presLayoutVars>
      </dgm:prSet>
      <dgm:spPr/>
    </dgm:pt>
    <dgm:pt modelId="{316734B6-A9EB-0E4D-B889-4B73DB2F6826}" type="pres">
      <dgm:prSet presAssocID="{7C171F9E-4EDF-F74F-A556-9A5C0D32CC82}" presName="Name9" presStyleLbl="parChTrans1D2" presStyleIdx="4" presStyleCnt="9"/>
      <dgm:spPr/>
    </dgm:pt>
    <dgm:pt modelId="{E2537EBE-AC11-D942-94C7-56391583EE03}" type="pres">
      <dgm:prSet presAssocID="{7C171F9E-4EDF-F74F-A556-9A5C0D32CC82}" presName="connTx" presStyleLbl="parChTrans1D2" presStyleIdx="4" presStyleCnt="9"/>
      <dgm:spPr/>
    </dgm:pt>
    <dgm:pt modelId="{2BFA5BED-C103-9F44-B99C-F90FCB0E5FB4}" type="pres">
      <dgm:prSet presAssocID="{6B8A1C0F-55B7-A043-BF71-B797064B32DB}" presName="node" presStyleLbl="node1" presStyleIdx="4" presStyleCnt="9">
        <dgm:presLayoutVars>
          <dgm:bulletEnabled val="1"/>
        </dgm:presLayoutVars>
      </dgm:prSet>
      <dgm:spPr/>
    </dgm:pt>
    <dgm:pt modelId="{B3E3B2F9-9AB8-D341-867E-A15D7EEC3DFA}" type="pres">
      <dgm:prSet presAssocID="{19C93663-479B-634A-B8B9-E624A2AA8FFF}" presName="Name9" presStyleLbl="parChTrans1D2" presStyleIdx="5" presStyleCnt="9"/>
      <dgm:spPr/>
    </dgm:pt>
    <dgm:pt modelId="{E484261E-4B87-D846-98F7-79FB47539BA6}" type="pres">
      <dgm:prSet presAssocID="{19C93663-479B-634A-B8B9-E624A2AA8FFF}" presName="connTx" presStyleLbl="parChTrans1D2" presStyleIdx="5" presStyleCnt="9"/>
      <dgm:spPr/>
    </dgm:pt>
    <dgm:pt modelId="{0AC7A37F-50AE-EC47-818F-7C80E52A16D3}" type="pres">
      <dgm:prSet presAssocID="{9BEC2C39-6A2C-784A-B29A-AA5A09D83DBC}" presName="node" presStyleLbl="node1" presStyleIdx="5" presStyleCnt="9">
        <dgm:presLayoutVars>
          <dgm:bulletEnabled val="1"/>
        </dgm:presLayoutVars>
      </dgm:prSet>
      <dgm:spPr/>
    </dgm:pt>
    <dgm:pt modelId="{D2096460-7892-BC46-9F14-583D375CCC3A}" type="pres">
      <dgm:prSet presAssocID="{AD3542EA-6AD1-AD49-8C96-2E8BB1B059B0}" presName="Name9" presStyleLbl="parChTrans1D2" presStyleIdx="6" presStyleCnt="9"/>
      <dgm:spPr/>
    </dgm:pt>
    <dgm:pt modelId="{7311EB0F-0089-AC49-8EA8-C5963825BC26}" type="pres">
      <dgm:prSet presAssocID="{AD3542EA-6AD1-AD49-8C96-2E8BB1B059B0}" presName="connTx" presStyleLbl="parChTrans1D2" presStyleIdx="6" presStyleCnt="9"/>
      <dgm:spPr/>
    </dgm:pt>
    <dgm:pt modelId="{C9DB3487-BE7D-FD45-AF34-5E01C4AA1E78}" type="pres">
      <dgm:prSet presAssocID="{5B88070D-9BFD-864E-924A-BD20BE70010D}" presName="node" presStyleLbl="node1" presStyleIdx="6" presStyleCnt="9">
        <dgm:presLayoutVars>
          <dgm:bulletEnabled val="1"/>
        </dgm:presLayoutVars>
      </dgm:prSet>
      <dgm:spPr/>
    </dgm:pt>
    <dgm:pt modelId="{3FF448D7-6C45-964E-94BA-EA1A0596ABEB}" type="pres">
      <dgm:prSet presAssocID="{AA35DE3B-0BF2-8643-82D4-149B5CE66AEA}" presName="Name9" presStyleLbl="parChTrans1D2" presStyleIdx="7" presStyleCnt="9"/>
      <dgm:spPr/>
    </dgm:pt>
    <dgm:pt modelId="{A7C204C6-F8DD-284D-AB42-8CBB241EBAD0}" type="pres">
      <dgm:prSet presAssocID="{AA35DE3B-0BF2-8643-82D4-149B5CE66AEA}" presName="connTx" presStyleLbl="parChTrans1D2" presStyleIdx="7" presStyleCnt="9"/>
      <dgm:spPr/>
    </dgm:pt>
    <dgm:pt modelId="{F97F547E-A7BE-4B48-BF5F-AA83770F3DB5}" type="pres">
      <dgm:prSet presAssocID="{F2E727E3-3E4B-A848-86F7-A0EBFB054EA1}" presName="node" presStyleLbl="node1" presStyleIdx="7" presStyleCnt="9" custScaleX="123013">
        <dgm:presLayoutVars>
          <dgm:bulletEnabled val="1"/>
        </dgm:presLayoutVars>
      </dgm:prSet>
      <dgm:spPr/>
    </dgm:pt>
    <dgm:pt modelId="{D13BC3B4-A270-AC4A-A6F8-5CE374939922}" type="pres">
      <dgm:prSet presAssocID="{4E07F7FC-2B23-2D4F-9370-09F025D0BFCA}" presName="Name9" presStyleLbl="parChTrans1D2" presStyleIdx="8" presStyleCnt="9"/>
      <dgm:spPr/>
    </dgm:pt>
    <dgm:pt modelId="{71FAA4AD-E0C2-8944-8907-35AFEFA16E4E}" type="pres">
      <dgm:prSet presAssocID="{4E07F7FC-2B23-2D4F-9370-09F025D0BFCA}" presName="connTx" presStyleLbl="parChTrans1D2" presStyleIdx="8" presStyleCnt="9"/>
      <dgm:spPr/>
    </dgm:pt>
    <dgm:pt modelId="{9480A728-D312-5F46-BD52-AF158EE95353}" type="pres">
      <dgm:prSet presAssocID="{1C3F068F-2262-F34D-8AE3-C1E4979758E1}" presName="node" presStyleLbl="node1" presStyleIdx="8" presStyleCnt="9">
        <dgm:presLayoutVars>
          <dgm:bulletEnabled val="1"/>
        </dgm:presLayoutVars>
      </dgm:prSet>
      <dgm:spPr/>
    </dgm:pt>
  </dgm:ptLst>
  <dgm:cxnLst>
    <dgm:cxn modelId="{6DAD6C0A-8EAF-D84D-9D44-B6CFDF745429}" type="presOf" srcId="{3EFC06F1-3433-F24A-8BB3-B232880B2368}" destId="{C7442463-CDF3-A044-90DC-7E29284FAE66}" srcOrd="1" destOrd="0" presId="urn:microsoft.com/office/officeart/2005/8/layout/radial1"/>
    <dgm:cxn modelId="{607E370D-F43A-FB42-AB8E-B6CEB822DE27}" type="presOf" srcId="{AD3542EA-6AD1-AD49-8C96-2E8BB1B059B0}" destId="{7311EB0F-0089-AC49-8EA8-C5963825BC26}" srcOrd="1" destOrd="0" presId="urn:microsoft.com/office/officeart/2005/8/layout/radial1"/>
    <dgm:cxn modelId="{96F1FF0E-64B1-5149-91E7-49FE08CD8451}" type="presOf" srcId="{E43F9E3F-B328-2740-81E2-BE00D3BF6BD7}" destId="{E037268F-5AAA-2D4A-A4BB-9633E7F317F0}" srcOrd="0" destOrd="0" presId="urn:microsoft.com/office/officeart/2005/8/layout/radial1"/>
    <dgm:cxn modelId="{349CC00F-0D18-E443-8D6B-4231EF42E313}" srcId="{E43F9E3F-B328-2740-81E2-BE00D3BF6BD7}" destId="{F2E727E3-3E4B-A848-86F7-A0EBFB054EA1}" srcOrd="7" destOrd="0" parTransId="{AA35DE3B-0BF2-8643-82D4-149B5CE66AEA}" sibTransId="{672CA89E-C9C8-8649-AD23-F5781F1F1EE3}"/>
    <dgm:cxn modelId="{B2897010-B50D-6A49-9AC0-5ACA3B84CB11}" type="presOf" srcId="{4CCAE4E5-B976-9F4E-A7B8-84EE16566E2F}" destId="{CEB50DA2-7B86-8447-8BED-6A9674321F96}" srcOrd="1" destOrd="0" presId="urn:microsoft.com/office/officeart/2005/8/layout/radial1"/>
    <dgm:cxn modelId="{8795901E-3357-4745-BCC2-3A52D4D890D0}" type="presOf" srcId="{5B88070D-9BFD-864E-924A-BD20BE70010D}" destId="{C9DB3487-BE7D-FD45-AF34-5E01C4AA1E78}" srcOrd="0" destOrd="0" presId="urn:microsoft.com/office/officeart/2005/8/layout/radial1"/>
    <dgm:cxn modelId="{5164C123-0923-5C4C-B3A5-85C0121EDC77}" type="presOf" srcId="{3EFC06F1-3433-F24A-8BB3-B232880B2368}" destId="{064BB4C9-B203-6440-8249-F8C41139ADC9}" srcOrd="0" destOrd="0" presId="urn:microsoft.com/office/officeart/2005/8/layout/radial1"/>
    <dgm:cxn modelId="{E0C90129-8882-F94A-8CD8-E95876505A97}" srcId="{E43F9E3F-B328-2740-81E2-BE00D3BF6BD7}" destId="{4C78D446-F29B-DE4D-A3B0-70BCA3DD9942}" srcOrd="0" destOrd="0" parTransId="{4CCAE4E5-B976-9F4E-A7B8-84EE16566E2F}" sibTransId="{FFBB1B42-3603-B84F-BBD0-679B306158BB}"/>
    <dgm:cxn modelId="{2E52143C-CD47-634F-993D-E216BE089B83}" type="presOf" srcId="{AD3542EA-6AD1-AD49-8C96-2E8BB1B059B0}" destId="{D2096460-7892-BC46-9F14-583D375CCC3A}" srcOrd="0" destOrd="0" presId="urn:microsoft.com/office/officeart/2005/8/layout/radial1"/>
    <dgm:cxn modelId="{DED3CB3C-1EB0-0146-8097-84F8C9642AB4}" type="presOf" srcId="{4C78D446-F29B-DE4D-A3B0-70BCA3DD9942}" destId="{4B4FF638-B080-1841-81F0-EA96C3C4F525}" srcOrd="0" destOrd="0" presId="urn:microsoft.com/office/officeart/2005/8/layout/radial1"/>
    <dgm:cxn modelId="{8891073D-9EE3-BB4C-AC5C-6480D11A52F9}" srcId="{E43F9E3F-B328-2740-81E2-BE00D3BF6BD7}" destId="{9BEC2C39-6A2C-784A-B29A-AA5A09D83DBC}" srcOrd="5" destOrd="0" parTransId="{19C93663-479B-634A-B8B9-E624A2AA8FFF}" sibTransId="{BB961247-6AF9-254E-8B5C-ADCDCD414611}"/>
    <dgm:cxn modelId="{E016FA61-450F-4349-8FDC-BF3C1D7E5B5D}" srcId="{E43F9E3F-B328-2740-81E2-BE00D3BF6BD7}" destId="{CA90D0A2-1883-5640-B440-7C4CF2CA5F51}" srcOrd="2" destOrd="0" parTransId="{C0181F8B-3025-2947-BAF9-2DF3FFC02E09}" sibTransId="{1D6BBA6A-FC55-B549-AA44-ADFE00316023}"/>
    <dgm:cxn modelId="{F90B6563-ABC0-D949-94F1-1CCA5F5967CE}" type="presOf" srcId="{4CCAE4E5-B976-9F4E-A7B8-84EE16566E2F}" destId="{769D2857-996D-8044-8413-CEAA9F530269}" srcOrd="0" destOrd="0" presId="urn:microsoft.com/office/officeart/2005/8/layout/radial1"/>
    <dgm:cxn modelId="{FF90A94F-A286-7847-B6AF-1C33917AF16E}" type="presOf" srcId="{4F5F1FD1-13FB-4D4A-BC5E-9E0B6F6535A3}" destId="{7614F146-38EF-BC4D-A3D5-506B7917399A}" srcOrd="0" destOrd="0" presId="urn:microsoft.com/office/officeart/2005/8/layout/radial1"/>
    <dgm:cxn modelId="{4F208855-13E5-3844-96BF-9943359FE5EC}" type="presOf" srcId="{7C171F9E-4EDF-F74F-A556-9A5C0D32CC82}" destId="{316734B6-A9EB-0E4D-B889-4B73DB2F6826}" srcOrd="0" destOrd="0" presId="urn:microsoft.com/office/officeart/2005/8/layout/radial1"/>
    <dgm:cxn modelId="{7F6D0878-33F0-544F-B216-8C7E0E2773F2}" type="presOf" srcId="{C0181F8B-3025-2947-BAF9-2DF3FFC02E09}" destId="{A5DC311D-44DA-7444-A344-12812B31F144}" srcOrd="1" destOrd="0" presId="urn:microsoft.com/office/officeart/2005/8/layout/radial1"/>
    <dgm:cxn modelId="{840F0C7D-B28C-2D4B-86EA-99C31AD311A3}" srcId="{E43F9E3F-B328-2740-81E2-BE00D3BF6BD7}" destId="{6B8A1C0F-55B7-A043-BF71-B797064B32DB}" srcOrd="4" destOrd="0" parTransId="{7C171F9E-4EDF-F74F-A556-9A5C0D32CC82}" sibTransId="{5C506842-F941-7B4E-BE20-CD77C8E597FE}"/>
    <dgm:cxn modelId="{7A83C67D-1BBA-3749-A444-F56A94D2E77C}" type="presOf" srcId="{19C93663-479B-634A-B8B9-E624A2AA8FFF}" destId="{B3E3B2F9-9AB8-D341-867E-A15D7EEC3DFA}" srcOrd="0" destOrd="0" presId="urn:microsoft.com/office/officeart/2005/8/layout/radial1"/>
    <dgm:cxn modelId="{48B0BA84-93E4-FE49-AFFA-C073484F0AB1}" type="presOf" srcId="{56463016-2BDF-7D40-9380-50D9567EF241}" destId="{49BC7783-5C91-4741-A057-5874D1385A92}" srcOrd="0" destOrd="0" presId="urn:microsoft.com/office/officeart/2005/8/layout/radial1"/>
    <dgm:cxn modelId="{62ED5588-3ACC-2D44-A9F8-17A5C44B0F75}" type="presOf" srcId="{F2E727E3-3E4B-A848-86F7-A0EBFB054EA1}" destId="{F97F547E-A7BE-4B48-BF5F-AA83770F3DB5}" srcOrd="0" destOrd="0" presId="urn:microsoft.com/office/officeart/2005/8/layout/radial1"/>
    <dgm:cxn modelId="{B863718C-6E07-F541-BE9E-4D86044296BB}" type="presOf" srcId="{6B8A1C0F-55B7-A043-BF71-B797064B32DB}" destId="{2BFA5BED-C103-9F44-B99C-F90FCB0E5FB4}" srcOrd="0" destOrd="0" presId="urn:microsoft.com/office/officeart/2005/8/layout/radial1"/>
    <dgm:cxn modelId="{D934B98C-BF98-E74E-9D06-1B3838E59BB9}" srcId="{56463016-2BDF-7D40-9380-50D9567EF241}" destId="{E43F9E3F-B328-2740-81E2-BE00D3BF6BD7}" srcOrd="0" destOrd="0" parTransId="{D8A3D226-C726-F14A-AF4B-D317499832CD}" sibTransId="{9F399C8F-4A9D-C948-B0D3-28593DCA0B57}"/>
    <dgm:cxn modelId="{0B89448D-D4D0-9140-A0B1-19BE541625FA}" type="presOf" srcId="{8B93EA36-2F32-CC43-89B2-3AE0BE06DFDE}" destId="{64296962-36DF-FB46-83FC-739467655DAD}" srcOrd="0" destOrd="0" presId="urn:microsoft.com/office/officeart/2005/8/layout/radial1"/>
    <dgm:cxn modelId="{ECC6DF98-6A0B-8444-8A20-B66B54971697}" type="presOf" srcId="{19C93663-479B-634A-B8B9-E624A2AA8FFF}" destId="{E484261E-4B87-D846-98F7-79FB47539BA6}" srcOrd="1" destOrd="0" presId="urn:microsoft.com/office/officeart/2005/8/layout/radial1"/>
    <dgm:cxn modelId="{707D099B-EFD7-BA4E-AF48-61B239B6F689}" srcId="{E43F9E3F-B328-2740-81E2-BE00D3BF6BD7}" destId="{5B88070D-9BFD-864E-924A-BD20BE70010D}" srcOrd="6" destOrd="0" parTransId="{AD3542EA-6AD1-AD49-8C96-2E8BB1B059B0}" sibTransId="{1C37E1E2-B0EA-DF4D-AF76-0854ED2FC686}"/>
    <dgm:cxn modelId="{D5616F9D-BBBF-FB40-B2BD-74E56B3D76D1}" type="presOf" srcId="{AA35DE3B-0BF2-8643-82D4-149B5CE66AEA}" destId="{3FF448D7-6C45-964E-94BA-EA1A0596ABEB}" srcOrd="0" destOrd="0" presId="urn:microsoft.com/office/officeart/2005/8/layout/radial1"/>
    <dgm:cxn modelId="{F942B6A0-031D-3C46-A91E-D4A39C3C7D2D}" type="presOf" srcId="{4F5F1FD1-13FB-4D4A-BC5E-9E0B6F6535A3}" destId="{C1FB07C2-026E-7543-BAD5-D9D077E264BE}" srcOrd="1" destOrd="0" presId="urn:microsoft.com/office/officeart/2005/8/layout/radial1"/>
    <dgm:cxn modelId="{DE382FAB-A09D-6D4E-AD42-80F519FA8960}" type="presOf" srcId="{4E07F7FC-2B23-2D4F-9370-09F025D0BFCA}" destId="{D13BC3B4-A270-AC4A-A6F8-5CE374939922}" srcOrd="0" destOrd="0" presId="urn:microsoft.com/office/officeart/2005/8/layout/radial1"/>
    <dgm:cxn modelId="{C88197B1-7CD4-D04D-9AA7-967844CBCB9B}" srcId="{E43F9E3F-B328-2740-81E2-BE00D3BF6BD7}" destId="{1C3F068F-2262-F34D-8AE3-C1E4979758E1}" srcOrd="8" destOrd="0" parTransId="{4E07F7FC-2B23-2D4F-9370-09F025D0BFCA}" sibTransId="{59356F4F-8AC5-1E4A-9B99-50036BE36A37}"/>
    <dgm:cxn modelId="{EE3CA0B4-CE4D-5A4F-B797-9C74C55638B3}" type="presOf" srcId="{33B78578-FD64-8B42-B30A-C5ABF7772284}" destId="{2C9E14E1-04AB-D843-A00B-847F1D0C511B}" srcOrd="0" destOrd="0" presId="urn:microsoft.com/office/officeart/2005/8/layout/radial1"/>
    <dgm:cxn modelId="{FB35B0C4-0ADB-5247-BBA6-1831686ED214}" type="presOf" srcId="{7C171F9E-4EDF-F74F-A556-9A5C0D32CC82}" destId="{E2537EBE-AC11-D942-94C7-56391583EE03}" srcOrd="1" destOrd="0" presId="urn:microsoft.com/office/officeart/2005/8/layout/radial1"/>
    <dgm:cxn modelId="{30B692C9-53B1-F44A-BF5A-7CA943A2BA35}" srcId="{E43F9E3F-B328-2740-81E2-BE00D3BF6BD7}" destId="{33B78578-FD64-8B42-B30A-C5ABF7772284}" srcOrd="3" destOrd="0" parTransId="{3EFC06F1-3433-F24A-8BB3-B232880B2368}" sibTransId="{2BED14A6-75C0-8948-A822-D0B805AB3C03}"/>
    <dgm:cxn modelId="{3252DFD9-99D1-A64B-AF33-DF5F96E1639B}" type="presOf" srcId="{C0181F8B-3025-2947-BAF9-2DF3FFC02E09}" destId="{42E47B12-A4B3-DA49-8874-4AB4DE3D1FFB}" srcOrd="0" destOrd="0" presId="urn:microsoft.com/office/officeart/2005/8/layout/radial1"/>
    <dgm:cxn modelId="{F569A4DA-B561-6F40-A1B3-DD869F3D2E86}" type="presOf" srcId="{1C3F068F-2262-F34D-8AE3-C1E4979758E1}" destId="{9480A728-D312-5F46-BD52-AF158EE95353}" srcOrd="0" destOrd="0" presId="urn:microsoft.com/office/officeart/2005/8/layout/radial1"/>
    <dgm:cxn modelId="{95F34ADC-8C96-0549-9895-AB14EC490288}" type="presOf" srcId="{4E07F7FC-2B23-2D4F-9370-09F025D0BFCA}" destId="{71FAA4AD-E0C2-8944-8907-35AFEFA16E4E}" srcOrd="1" destOrd="0" presId="urn:microsoft.com/office/officeart/2005/8/layout/radial1"/>
    <dgm:cxn modelId="{94E06BEE-3FDF-1542-8BD0-CA6B3894ADDE}" srcId="{E43F9E3F-B328-2740-81E2-BE00D3BF6BD7}" destId="{8B93EA36-2F32-CC43-89B2-3AE0BE06DFDE}" srcOrd="1" destOrd="0" parTransId="{4F5F1FD1-13FB-4D4A-BC5E-9E0B6F6535A3}" sibTransId="{67E36D23-1BBE-9342-A1AC-6DAEA806E8CF}"/>
    <dgm:cxn modelId="{9530F9F0-F3FC-8C40-8EAC-CD9DBB21E9AC}" type="presOf" srcId="{9BEC2C39-6A2C-784A-B29A-AA5A09D83DBC}" destId="{0AC7A37F-50AE-EC47-818F-7C80E52A16D3}" srcOrd="0" destOrd="0" presId="urn:microsoft.com/office/officeart/2005/8/layout/radial1"/>
    <dgm:cxn modelId="{C16960FD-8E6B-C549-A4EC-B9672650F181}" type="presOf" srcId="{AA35DE3B-0BF2-8643-82D4-149B5CE66AEA}" destId="{A7C204C6-F8DD-284D-AB42-8CBB241EBAD0}" srcOrd="1" destOrd="0" presId="urn:microsoft.com/office/officeart/2005/8/layout/radial1"/>
    <dgm:cxn modelId="{A56FFBFF-00D3-1A4D-B3A6-3B0C5A7C7FF6}" type="presOf" srcId="{CA90D0A2-1883-5640-B440-7C4CF2CA5F51}" destId="{D2D45226-887A-8647-9B3D-C469FCCF59CD}" srcOrd="0" destOrd="0" presId="urn:microsoft.com/office/officeart/2005/8/layout/radial1"/>
    <dgm:cxn modelId="{3C6B4EDB-424E-0B4B-95B8-B17F83D3AC4A}" type="presParOf" srcId="{49BC7783-5C91-4741-A057-5874D1385A92}" destId="{E037268F-5AAA-2D4A-A4BB-9633E7F317F0}" srcOrd="0" destOrd="0" presId="urn:microsoft.com/office/officeart/2005/8/layout/radial1"/>
    <dgm:cxn modelId="{8A730029-4CDA-8C41-869B-C24B46663FB3}" type="presParOf" srcId="{49BC7783-5C91-4741-A057-5874D1385A92}" destId="{769D2857-996D-8044-8413-CEAA9F530269}" srcOrd="1" destOrd="0" presId="urn:microsoft.com/office/officeart/2005/8/layout/radial1"/>
    <dgm:cxn modelId="{9DD5526E-6E66-9346-82DE-0CCEB8E7202F}" type="presParOf" srcId="{769D2857-996D-8044-8413-CEAA9F530269}" destId="{CEB50DA2-7B86-8447-8BED-6A9674321F96}" srcOrd="0" destOrd="0" presId="urn:microsoft.com/office/officeart/2005/8/layout/radial1"/>
    <dgm:cxn modelId="{98CA0615-D78F-B347-9866-D2B302049F63}" type="presParOf" srcId="{49BC7783-5C91-4741-A057-5874D1385A92}" destId="{4B4FF638-B080-1841-81F0-EA96C3C4F525}" srcOrd="2" destOrd="0" presId="urn:microsoft.com/office/officeart/2005/8/layout/radial1"/>
    <dgm:cxn modelId="{D3A7A1AE-FAC0-4942-AB1B-3F28D2E3EF16}" type="presParOf" srcId="{49BC7783-5C91-4741-A057-5874D1385A92}" destId="{7614F146-38EF-BC4D-A3D5-506B7917399A}" srcOrd="3" destOrd="0" presId="urn:microsoft.com/office/officeart/2005/8/layout/radial1"/>
    <dgm:cxn modelId="{0DB150FC-8C2F-B942-B91D-B2801FADB645}" type="presParOf" srcId="{7614F146-38EF-BC4D-A3D5-506B7917399A}" destId="{C1FB07C2-026E-7543-BAD5-D9D077E264BE}" srcOrd="0" destOrd="0" presId="urn:microsoft.com/office/officeart/2005/8/layout/radial1"/>
    <dgm:cxn modelId="{378315E5-06F6-FD46-96AB-C5DBE3B0DD8D}" type="presParOf" srcId="{49BC7783-5C91-4741-A057-5874D1385A92}" destId="{64296962-36DF-FB46-83FC-739467655DAD}" srcOrd="4" destOrd="0" presId="urn:microsoft.com/office/officeart/2005/8/layout/radial1"/>
    <dgm:cxn modelId="{EF41449D-DF95-8740-814E-E3FD2A580206}" type="presParOf" srcId="{49BC7783-5C91-4741-A057-5874D1385A92}" destId="{42E47B12-A4B3-DA49-8874-4AB4DE3D1FFB}" srcOrd="5" destOrd="0" presId="urn:microsoft.com/office/officeart/2005/8/layout/radial1"/>
    <dgm:cxn modelId="{5D0C07D1-F25D-3044-A551-7B6102960BED}" type="presParOf" srcId="{42E47B12-A4B3-DA49-8874-4AB4DE3D1FFB}" destId="{A5DC311D-44DA-7444-A344-12812B31F144}" srcOrd="0" destOrd="0" presId="urn:microsoft.com/office/officeart/2005/8/layout/radial1"/>
    <dgm:cxn modelId="{68549CA2-DD3F-F646-A229-D7EE11F6879E}" type="presParOf" srcId="{49BC7783-5C91-4741-A057-5874D1385A92}" destId="{D2D45226-887A-8647-9B3D-C469FCCF59CD}" srcOrd="6" destOrd="0" presId="urn:microsoft.com/office/officeart/2005/8/layout/radial1"/>
    <dgm:cxn modelId="{9AB6858A-5BC6-F846-8011-022E944FD503}" type="presParOf" srcId="{49BC7783-5C91-4741-A057-5874D1385A92}" destId="{064BB4C9-B203-6440-8249-F8C41139ADC9}" srcOrd="7" destOrd="0" presId="urn:microsoft.com/office/officeart/2005/8/layout/radial1"/>
    <dgm:cxn modelId="{7CB84A11-8CA0-914C-830A-C6C2FAFCF8A1}" type="presParOf" srcId="{064BB4C9-B203-6440-8249-F8C41139ADC9}" destId="{C7442463-CDF3-A044-90DC-7E29284FAE66}" srcOrd="0" destOrd="0" presId="urn:microsoft.com/office/officeart/2005/8/layout/radial1"/>
    <dgm:cxn modelId="{9069515A-B40D-F54F-A694-C2886305522B}" type="presParOf" srcId="{49BC7783-5C91-4741-A057-5874D1385A92}" destId="{2C9E14E1-04AB-D843-A00B-847F1D0C511B}" srcOrd="8" destOrd="0" presId="urn:microsoft.com/office/officeart/2005/8/layout/radial1"/>
    <dgm:cxn modelId="{EBA2A675-5E24-C241-96EB-61596E6BDD15}" type="presParOf" srcId="{49BC7783-5C91-4741-A057-5874D1385A92}" destId="{316734B6-A9EB-0E4D-B889-4B73DB2F6826}" srcOrd="9" destOrd="0" presId="urn:microsoft.com/office/officeart/2005/8/layout/radial1"/>
    <dgm:cxn modelId="{812FBB84-F9CF-3345-BA81-8F1E3DF5365F}" type="presParOf" srcId="{316734B6-A9EB-0E4D-B889-4B73DB2F6826}" destId="{E2537EBE-AC11-D942-94C7-56391583EE03}" srcOrd="0" destOrd="0" presId="urn:microsoft.com/office/officeart/2005/8/layout/radial1"/>
    <dgm:cxn modelId="{E7ADB98E-CFA7-934D-ABAF-6A752F3B2896}" type="presParOf" srcId="{49BC7783-5C91-4741-A057-5874D1385A92}" destId="{2BFA5BED-C103-9F44-B99C-F90FCB0E5FB4}" srcOrd="10" destOrd="0" presId="urn:microsoft.com/office/officeart/2005/8/layout/radial1"/>
    <dgm:cxn modelId="{D5AA7ECE-D4C3-7446-B735-0DE01F0C97D9}" type="presParOf" srcId="{49BC7783-5C91-4741-A057-5874D1385A92}" destId="{B3E3B2F9-9AB8-D341-867E-A15D7EEC3DFA}" srcOrd="11" destOrd="0" presId="urn:microsoft.com/office/officeart/2005/8/layout/radial1"/>
    <dgm:cxn modelId="{F48787B3-FF92-B441-BEB6-5B9D9E4EA914}" type="presParOf" srcId="{B3E3B2F9-9AB8-D341-867E-A15D7EEC3DFA}" destId="{E484261E-4B87-D846-98F7-79FB47539BA6}" srcOrd="0" destOrd="0" presId="urn:microsoft.com/office/officeart/2005/8/layout/radial1"/>
    <dgm:cxn modelId="{9B607540-3D0D-2E47-8FE0-867328D0365E}" type="presParOf" srcId="{49BC7783-5C91-4741-A057-5874D1385A92}" destId="{0AC7A37F-50AE-EC47-818F-7C80E52A16D3}" srcOrd="12" destOrd="0" presId="urn:microsoft.com/office/officeart/2005/8/layout/radial1"/>
    <dgm:cxn modelId="{CBB84F97-A944-9F45-8B6E-60B7FE72D606}" type="presParOf" srcId="{49BC7783-5C91-4741-A057-5874D1385A92}" destId="{D2096460-7892-BC46-9F14-583D375CCC3A}" srcOrd="13" destOrd="0" presId="urn:microsoft.com/office/officeart/2005/8/layout/radial1"/>
    <dgm:cxn modelId="{CDAB35D5-83E3-B142-ABA6-01182B2EC784}" type="presParOf" srcId="{D2096460-7892-BC46-9F14-583D375CCC3A}" destId="{7311EB0F-0089-AC49-8EA8-C5963825BC26}" srcOrd="0" destOrd="0" presId="urn:microsoft.com/office/officeart/2005/8/layout/radial1"/>
    <dgm:cxn modelId="{AD8A5325-DAF2-8F43-8B7B-C0374D9AC961}" type="presParOf" srcId="{49BC7783-5C91-4741-A057-5874D1385A92}" destId="{C9DB3487-BE7D-FD45-AF34-5E01C4AA1E78}" srcOrd="14" destOrd="0" presId="urn:microsoft.com/office/officeart/2005/8/layout/radial1"/>
    <dgm:cxn modelId="{272CACBA-083F-414A-9CAB-864FEF255975}" type="presParOf" srcId="{49BC7783-5C91-4741-A057-5874D1385A92}" destId="{3FF448D7-6C45-964E-94BA-EA1A0596ABEB}" srcOrd="15" destOrd="0" presId="urn:microsoft.com/office/officeart/2005/8/layout/radial1"/>
    <dgm:cxn modelId="{6C37D173-1CD2-C149-8CF1-AB943762236E}" type="presParOf" srcId="{3FF448D7-6C45-964E-94BA-EA1A0596ABEB}" destId="{A7C204C6-F8DD-284D-AB42-8CBB241EBAD0}" srcOrd="0" destOrd="0" presId="urn:microsoft.com/office/officeart/2005/8/layout/radial1"/>
    <dgm:cxn modelId="{CD2D4E30-881F-D44A-9D58-1D8469E07964}" type="presParOf" srcId="{49BC7783-5C91-4741-A057-5874D1385A92}" destId="{F97F547E-A7BE-4B48-BF5F-AA83770F3DB5}" srcOrd="16" destOrd="0" presId="urn:microsoft.com/office/officeart/2005/8/layout/radial1"/>
    <dgm:cxn modelId="{240CD004-A9AA-AE49-8332-6264CD1324EE}" type="presParOf" srcId="{49BC7783-5C91-4741-A057-5874D1385A92}" destId="{D13BC3B4-A270-AC4A-A6F8-5CE374939922}" srcOrd="17" destOrd="0" presId="urn:microsoft.com/office/officeart/2005/8/layout/radial1"/>
    <dgm:cxn modelId="{B068F809-D9BE-4048-9AA6-122DDA7EC32A}" type="presParOf" srcId="{D13BC3B4-A270-AC4A-A6F8-5CE374939922}" destId="{71FAA4AD-E0C2-8944-8907-35AFEFA16E4E}" srcOrd="0" destOrd="0" presId="urn:microsoft.com/office/officeart/2005/8/layout/radial1"/>
    <dgm:cxn modelId="{B36B5D69-F212-A042-BC13-FFFCD6788982}" type="presParOf" srcId="{49BC7783-5C91-4741-A057-5874D1385A92}" destId="{9480A728-D312-5F46-BD52-AF158EE95353}"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010C6-B21B-4A4B-A019-860E8EAC2BCC}">
      <dsp:nvSpPr>
        <dsp:cNvPr id="0" name=""/>
        <dsp:cNvSpPr/>
      </dsp:nvSpPr>
      <dsp:spPr>
        <a:xfrm>
          <a:off x="1942530" y="0"/>
          <a:ext cx="2553456" cy="1154430"/>
        </a:xfrm>
        <a:prstGeom prst="roundRect">
          <a:avLst>
            <a:gd name="adj" fmla="val 10000"/>
          </a:avLst>
        </a:prstGeom>
        <a:solidFill>
          <a:srgbClr val="D4EBF6">
            <a:alpha val="90000"/>
          </a:srgbClr>
        </a:solidFill>
        <a:ln w="22225" cap="flat" cmpd="sng" algn="ctr">
          <a:solidFill>
            <a:schemeClr val="tx1">
              <a:lumMod val="75000"/>
              <a:lumOff val="25000"/>
              <a:alpha val="90000"/>
            </a:schemeClr>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Increased Risk if Undertreated</a:t>
          </a:r>
        </a:p>
      </dsp:txBody>
      <dsp:txXfrm>
        <a:off x="1976342" y="33812"/>
        <a:ext cx="2485832" cy="1086806"/>
      </dsp:txXfrm>
    </dsp:sp>
    <dsp:sp modelId="{5F3E4626-6A48-8248-A666-185C988E39CE}">
      <dsp:nvSpPr>
        <dsp:cNvPr id="0" name=""/>
        <dsp:cNvSpPr/>
      </dsp:nvSpPr>
      <dsp:spPr>
        <a:xfrm>
          <a:off x="4954334" y="0"/>
          <a:ext cx="2532884" cy="1154430"/>
        </a:xfrm>
        <a:prstGeom prst="roundRect">
          <a:avLst>
            <a:gd name="adj" fmla="val 10000"/>
          </a:avLst>
        </a:prstGeom>
        <a:solidFill>
          <a:srgbClr val="6CC5B2">
            <a:alpha val="90000"/>
          </a:srgbClr>
        </a:solidFill>
        <a:ln w="22225" cap="flat" cmpd="sng" algn="ctr">
          <a:solidFill>
            <a:scrgbClr r="0" g="0" b="0"/>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Increased Risk if Overtreated</a:t>
          </a:r>
        </a:p>
      </dsp:txBody>
      <dsp:txXfrm>
        <a:off x="4988146" y="33812"/>
        <a:ext cx="2465260" cy="1086806"/>
      </dsp:txXfrm>
    </dsp:sp>
    <dsp:sp modelId="{A947A35A-393F-F94B-AAFC-20B09C9CA122}">
      <dsp:nvSpPr>
        <dsp:cNvPr id="0" name=""/>
        <dsp:cNvSpPr/>
      </dsp:nvSpPr>
      <dsp:spPr>
        <a:xfrm>
          <a:off x="4371969" y="4905002"/>
          <a:ext cx="714381" cy="838549"/>
        </a:xfrm>
        <a:prstGeom prst="triangle">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99B259-9D34-1347-AEBC-15C7DBEBD749}">
      <dsp:nvSpPr>
        <dsp:cNvPr id="0" name=""/>
        <dsp:cNvSpPr/>
      </dsp:nvSpPr>
      <dsp:spPr>
        <a:xfrm>
          <a:off x="1928804" y="4495146"/>
          <a:ext cx="5572139" cy="4483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34A5C0-FBA4-314E-80BC-EF23C4170F76}">
      <dsp:nvSpPr>
        <dsp:cNvPr id="0" name=""/>
        <dsp:cNvSpPr/>
      </dsp:nvSpPr>
      <dsp:spPr>
        <a:xfrm>
          <a:off x="4873179" y="3532555"/>
          <a:ext cx="2684908" cy="969721"/>
        </a:xfrm>
        <a:prstGeom prst="roundRect">
          <a:avLst/>
        </a:prstGeom>
        <a:solidFill>
          <a:srgbClr val="6CC5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Arial" panose="020B0604020202020204" pitchFamily="34" charset="0"/>
              <a:cs typeface="Arial" panose="020B0604020202020204" pitchFamily="34" charset="0"/>
            </a:rPr>
            <a:t>Competing causes of death, no impact on breast cancer survival</a:t>
          </a:r>
        </a:p>
      </dsp:txBody>
      <dsp:txXfrm>
        <a:off x="4920517" y="3579893"/>
        <a:ext cx="2590232" cy="875045"/>
      </dsp:txXfrm>
    </dsp:sp>
    <dsp:sp modelId="{016CBC0F-DD26-CB40-B504-AAC5D9A7122B}">
      <dsp:nvSpPr>
        <dsp:cNvPr id="0" name=""/>
        <dsp:cNvSpPr/>
      </dsp:nvSpPr>
      <dsp:spPr>
        <a:xfrm>
          <a:off x="4916037" y="2493568"/>
          <a:ext cx="2599192" cy="969721"/>
        </a:xfrm>
        <a:prstGeom prst="roundRect">
          <a:avLst/>
        </a:prstGeom>
        <a:solidFill>
          <a:srgbClr val="6CC5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Arial" panose="020B0604020202020204" pitchFamily="34" charset="0"/>
              <a:cs typeface="Arial" panose="020B0604020202020204" pitchFamily="34" charset="0"/>
            </a:rPr>
            <a:t>Decreased functional status </a:t>
          </a:r>
        </a:p>
      </dsp:txBody>
      <dsp:txXfrm>
        <a:off x="4963375" y="2540906"/>
        <a:ext cx="2504516" cy="875045"/>
      </dsp:txXfrm>
    </dsp:sp>
    <dsp:sp modelId="{17FCF808-CBD4-B142-8AFC-A48BAF3DA05D}">
      <dsp:nvSpPr>
        <dsp:cNvPr id="0" name=""/>
        <dsp:cNvSpPr/>
      </dsp:nvSpPr>
      <dsp:spPr>
        <a:xfrm>
          <a:off x="4887465" y="1454581"/>
          <a:ext cx="2656336" cy="969721"/>
        </a:xfrm>
        <a:prstGeom prst="roundRect">
          <a:avLst/>
        </a:prstGeom>
        <a:solidFill>
          <a:srgbClr val="6CC5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Arial" panose="020B0604020202020204" pitchFamily="34" charset="0"/>
              <a:cs typeface="Arial" panose="020B0604020202020204" pitchFamily="34" charset="0"/>
            </a:rPr>
            <a:t>Treatment-related toxicity</a:t>
          </a:r>
        </a:p>
      </dsp:txBody>
      <dsp:txXfrm>
        <a:off x="4934803" y="1501919"/>
        <a:ext cx="2561660" cy="875045"/>
      </dsp:txXfrm>
    </dsp:sp>
    <dsp:sp modelId="{1DAAC147-F7A3-D54C-97BB-6F697B30BFE0}">
      <dsp:nvSpPr>
        <dsp:cNvPr id="0" name=""/>
        <dsp:cNvSpPr/>
      </dsp:nvSpPr>
      <dsp:spPr>
        <a:xfrm>
          <a:off x="1943101" y="3532555"/>
          <a:ext cx="2542027" cy="969721"/>
        </a:xfrm>
        <a:prstGeom prst="roundRect">
          <a:avLst/>
        </a:prstGeom>
        <a:solidFill>
          <a:srgbClr val="D4EB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Arial" panose="020B0604020202020204" pitchFamily="34" charset="0"/>
              <a:cs typeface="Arial" panose="020B0604020202020204" pitchFamily="34" charset="0"/>
            </a:rPr>
            <a:t>Mortality from breast cancer</a:t>
          </a:r>
        </a:p>
      </dsp:txBody>
      <dsp:txXfrm>
        <a:off x="1990439" y="3579893"/>
        <a:ext cx="2447351" cy="875045"/>
      </dsp:txXfrm>
    </dsp:sp>
    <dsp:sp modelId="{74B40CA6-D11E-914E-A76A-DFE7B2203933}">
      <dsp:nvSpPr>
        <dsp:cNvPr id="0" name=""/>
        <dsp:cNvSpPr/>
      </dsp:nvSpPr>
      <dsp:spPr>
        <a:xfrm>
          <a:off x="1943101" y="2493568"/>
          <a:ext cx="2542027" cy="969721"/>
        </a:xfrm>
        <a:prstGeom prst="roundRect">
          <a:avLst/>
        </a:prstGeom>
        <a:solidFill>
          <a:srgbClr val="D4EB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Arial" panose="020B0604020202020204" pitchFamily="34" charset="0"/>
              <a:cs typeface="Arial" panose="020B0604020202020204" pitchFamily="34" charset="0"/>
            </a:rPr>
            <a:t>Symptoms from recurrence</a:t>
          </a:r>
        </a:p>
      </dsp:txBody>
      <dsp:txXfrm>
        <a:off x="1990439" y="2540906"/>
        <a:ext cx="2447351" cy="875045"/>
      </dsp:txXfrm>
    </dsp:sp>
    <dsp:sp modelId="{94026ED1-173C-AE43-A12C-07AD62D19157}">
      <dsp:nvSpPr>
        <dsp:cNvPr id="0" name=""/>
        <dsp:cNvSpPr/>
      </dsp:nvSpPr>
      <dsp:spPr>
        <a:xfrm>
          <a:off x="1914529" y="1454581"/>
          <a:ext cx="2599171" cy="969721"/>
        </a:xfrm>
        <a:prstGeom prst="roundRect">
          <a:avLst/>
        </a:prstGeom>
        <a:solidFill>
          <a:srgbClr val="D4EB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Arial" panose="020B0604020202020204" pitchFamily="34" charset="0"/>
              <a:cs typeface="Arial" panose="020B0604020202020204" pitchFamily="34" charset="0"/>
            </a:rPr>
            <a:t>Cancer Recurrence</a:t>
          </a:r>
        </a:p>
      </dsp:txBody>
      <dsp:txXfrm>
        <a:off x="1961867" y="1501919"/>
        <a:ext cx="2504495" cy="875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F2491-0808-7141-B809-8BF4777F1ABE}">
      <dsp:nvSpPr>
        <dsp:cNvPr id="0" name=""/>
        <dsp:cNvSpPr/>
      </dsp:nvSpPr>
      <dsp:spPr>
        <a:xfrm>
          <a:off x="0" y="28827"/>
          <a:ext cx="5472546" cy="1224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Geriatrician available for further assessment when recommended by GA</a:t>
          </a:r>
        </a:p>
      </dsp:txBody>
      <dsp:txXfrm>
        <a:off x="1216971" y="28827"/>
        <a:ext cx="4255574" cy="1224619"/>
      </dsp:txXfrm>
    </dsp:sp>
    <dsp:sp modelId="{6B74815A-15A4-AB42-A7AB-B0A368F3D54C}">
      <dsp:nvSpPr>
        <dsp:cNvPr id="0" name=""/>
        <dsp:cNvSpPr/>
      </dsp:nvSpPr>
      <dsp:spPr>
        <a:xfrm>
          <a:off x="122461" y="122461"/>
          <a:ext cx="1094509" cy="979695"/>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51B119-839F-7245-A2FA-38FEB0D7A16D}">
      <dsp:nvSpPr>
        <dsp:cNvPr id="0" name=""/>
        <dsp:cNvSpPr/>
      </dsp:nvSpPr>
      <dsp:spPr>
        <a:xfrm>
          <a:off x="0" y="1347081"/>
          <a:ext cx="5472546" cy="1224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Longitudinal follow-up –     customized support, check-ins as needed; annual reassessment</a:t>
          </a:r>
        </a:p>
      </dsp:txBody>
      <dsp:txXfrm>
        <a:off x="1216971" y="1347081"/>
        <a:ext cx="4255574" cy="1224619"/>
      </dsp:txXfrm>
    </dsp:sp>
    <dsp:sp modelId="{92A8C583-733B-694F-9B76-9F7BAF1249FD}">
      <dsp:nvSpPr>
        <dsp:cNvPr id="0" name=""/>
        <dsp:cNvSpPr/>
      </dsp:nvSpPr>
      <dsp:spPr>
        <a:xfrm>
          <a:off x="122461" y="1469543"/>
          <a:ext cx="1094509" cy="979695"/>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8360B-F68F-7A48-99BF-61F13FFD99D1}">
      <dsp:nvSpPr>
        <dsp:cNvPr id="0" name=""/>
        <dsp:cNvSpPr/>
      </dsp:nvSpPr>
      <dsp:spPr>
        <a:xfrm>
          <a:off x="0" y="2694163"/>
          <a:ext cx="5472546" cy="1224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Single point of contact for patients for non-medical issues</a:t>
          </a:r>
        </a:p>
      </dsp:txBody>
      <dsp:txXfrm>
        <a:off x="1216971" y="2694163"/>
        <a:ext cx="4255574" cy="1224619"/>
      </dsp:txXfrm>
    </dsp:sp>
    <dsp:sp modelId="{A2A7E58A-D40B-2C4F-9F03-7FD56BD8F4A8}">
      <dsp:nvSpPr>
        <dsp:cNvPr id="0" name=""/>
        <dsp:cNvSpPr/>
      </dsp:nvSpPr>
      <dsp:spPr>
        <a:xfrm>
          <a:off x="122461" y="2816625"/>
          <a:ext cx="1094509" cy="979695"/>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1F734-EBEA-994C-B272-AC14E148553B}">
      <dsp:nvSpPr>
        <dsp:cNvPr id="0" name=""/>
        <dsp:cNvSpPr/>
      </dsp:nvSpPr>
      <dsp:spPr>
        <a:xfrm>
          <a:off x="0" y="0"/>
          <a:ext cx="4731767" cy="1224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Geriatric Assessment; summary with recommendations provided to patients</a:t>
          </a:r>
        </a:p>
      </dsp:txBody>
      <dsp:txXfrm>
        <a:off x="1068815" y="0"/>
        <a:ext cx="3662951" cy="1224619"/>
      </dsp:txXfrm>
    </dsp:sp>
    <dsp:sp modelId="{1A1FE3A8-F237-194E-AB4C-40327603F44C}">
      <dsp:nvSpPr>
        <dsp:cNvPr id="0" name=""/>
        <dsp:cNvSpPr/>
      </dsp:nvSpPr>
      <dsp:spPr>
        <a:xfrm>
          <a:off x="122461" y="122461"/>
          <a:ext cx="946353" cy="979695"/>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393387-D904-9F43-B380-DDAEDC902646}">
      <dsp:nvSpPr>
        <dsp:cNvPr id="0" name=""/>
        <dsp:cNvSpPr/>
      </dsp:nvSpPr>
      <dsp:spPr>
        <a:xfrm>
          <a:off x="0" y="1347081"/>
          <a:ext cx="4731767" cy="1224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Collaborative Action Plan with patient + caregiver based on GA recommendations</a:t>
          </a:r>
        </a:p>
      </dsp:txBody>
      <dsp:txXfrm>
        <a:off x="1068815" y="1347081"/>
        <a:ext cx="3662951" cy="1224619"/>
      </dsp:txXfrm>
    </dsp:sp>
    <dsp:sp modelId="{A9F7408C-6432-0B4F-BDF5-5D8E47CF854B}">
      <dsp:nvSpPr>
        <dsp:cNvPr id="0" name=""/>
        <dsp:cNvSpPr/>
      </dsp:nvSpPr>
      <dsp:spPr>
        <a:xfrm>
          <a:off x="122461" y="1469543"/>
          <a:ext cx="946353" cy="979695"/>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F073FC-963F-BF4F-9BCC-CB6EA15232A7}">
      <dsp:nvSpPr>
        <dsp:cNvPr id="0" name=""/>
        <dsp:cNvSpPr/>
      </dsp:nvSpPr>
      <dsp:spPr>
        <a:xfrm>
          <a:off x="0" y="2694163"/>
          <a:ext cx="4731767" cy="1224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Facilitation of referrals (until completion) and navigation assistance</a:t>
          </a:r>
        </a:p>
      </dsp:txBody>
      <dsp:txXfrm>
        <a:off x="1068815" y="2694163"/>
        <a:ext cx="3662951" cy="1224619"/>
      </dsp:txXfrm>
    </dsp:sp>
    <dsp:sp modelId="{A5815DE3-2458-0D42-8FEA-758544356D1F}">
      <dsp:nvSpPr>
        <dsp:cNvPr id="0" name=""/>
        <dsp:cNvSpPr/>
      </dsp:nvSpPr>
      <dsp:spPr>
        <a:xfrm>
          <a:off x="122461" y="2816625"/>
          <a:ext cx="946353" cy="979695"/>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7268F-5AAA-2D4A-A4BB-9633E7F317F0}">
      <dsp:nvSpPr>
        <dsp:cNvPr id="0" name=""/>
        <dsp:cNvSpPr/>
      </dsp:nvSpPr>
      <dsp:spPr>
        <a:xfrm>
          <a:off x="4343369" y="2250370"/>
          <a:ext cx="1985636" cy="147980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GERIATRIC ASSESSMENT</a:t>
          </a:r>
        </a:p>
      </dsp:txBody>
      <dsp:txXfrm>
        <a:off x="4634159" y="2467083"/>
        <a:ext cx="1404056" cy="1046381"/>
      </dsp:txXfrm>
    </dsp:sp>
    <dsp:sp modelId="{769D2857-996D-8044-8413-CEAA9F530269}">
      <dsp:nvSpPr>
        <dsp:cNvPr id="0" name=""/>
        <dsp:cNvSpPr/>
      </dsp:nvSpPr>
      <dsp:spPr>
        <a:xfrm rot="16200000">
          <a:off x="4839673" y="1743522"/>
          <a:ext cx="993029" cy="20667"/>
        </a:xfrm>
        <a:custGeom>
          <a:avLst/>
          <a:gdLst/>
          <a:ahLst/>
          <a:cxnLst/>
          <a:rect l="0" t="0" r="0" b="0"/>
          <a:pathLst>
            <a:path>
              <a:moveTo>
                <a:pt x="0" y="10333"/>
              </a:moveTo>
              <a:lnTo>
                <a:pt x="993029"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11362" y="1729030"/>
        <a:ext cx="49651" cy="49651"/>
      </dsp:txXfrm>
    </dsp:sp>
    <dsp:sp modelId="{4B4FF638-B080-1841-81F0-EA96C3C4F525}">
      <dsp:nvSpPr>
        <dsp:cNvPr id="0" name=""/>
        <dsp:cNvSpPr/>
      </dsp:nvSpPr>
      <dsp:spPr>
        <a:xfrm>
          <a:off x="4637333" y="23161"/>
          <a:ext cx="1397709"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Functional Status Mobility/ ADLs</a:t>
          </a:r>
        </a:p>
      </dsp:txBody>
      <dsp:txXfrm>
        <a:off x="4842023" y="203902"/>
        <a:ext cx="988329" cy="872698"/>
      </dsp:txXfrm>
    </dsp:sp>
    <dsp:sp modelId="{7614F146-38EF-BC4D-A3D5-506B7917399A}">
      <dsp:nvSpPr>
        <dsp:cNvPr id="0" name=""/>
        <dsp:cNvSpPr/>
      </dsp:nvSpPr>
      <dsp:spPr>
        <a:xfrm rot="18600000">
          <a:off x="5710312" y="2026043"/>
          <a:ext cx="852580" cy="20667"/>
        </a:xfrm>
        <a:custGeom>
          <a:avLst/>
          <a:gdLst/>
          <a:ahLst/>
          <a:cxnLst/>
          <a:rect l="0" t="0" r="0" b="0"/>
          <a:pathLst>
            <a:path>
              <a:moveTo>
                <a:pt x="0" y="10333"/>
              </a:moveTo>
              <a:lnTo>
                <a:pt x="852580"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115288" y="2015062"/>
        <a:ext cx="42629" cy="42629"/>
      </dsp:txXfrm>
    </dsp:sp>
    <dsp:sp modelId="{64296962-36DF-FB46-83FC-739467655DAD}">
      <dsp:nvSpPr>
        <dsp:cNvPr id="0" name=""/>
        <dsp:cNvSpPr/>
      </dsp:nvSpPr>
      <dsp:spPr>
        <a:xfrm>
          <a:off x="6037637" y="572962"/>
          <a:ext cx="1618232"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Mental Health/ Substance Use</a:t>
          </a:r>
        </a:p>
      </dsp:txBody>
      <dsp:txXfrm>
        <a:off x="6274622" y="753703"/>
        <a:ext cx="1144262" cy="872698"/>
      </dsp:txXfrm>
    </dsp:sp>
    <dsp:sp modelId="{42E47B12-A4B3-DA49-8874-4AB4DE3D1FFB}">
      <dsp:nvSpPr>
        <dsp:cNvPr id="0" name=""/>
        <dsp:cNvSpPr/>
      </dsp:nvSpPr>
      <dsp:spPr>
        <a:xfrm rot="21000000">
          <a:off x="6298203" y="2762385"/>
          <a:ext cx="543599" cy="20667"/>
        </a:xfrm>
        <a:custGeom>
          <a:avLst/>
          <a:gdLst/>
          <a:ahLst/>
          <a:cxnLst/>
          <a:rect l="0" t="0" r="0" b="0"/>
          <a:pathLst>
            <a:path>
              <a:moveTo>
                <a:pt x="0" y="10333"/>
              </a:moveTo>
              <a:lnTo>
                <a:pt x="543599"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56412" y="2759129"/>
        <a:ext cx="27179" cy="27179"/>
      </dsp:txXfrm>
    </dsp:sp>
    <dsp:sp modelId="{D2D45226-887A-8647-9B3D-C469FCCF59CD}">
      <dsp:nvSpPr>
        <dsp:cNvPr id="0" name=""/>
        <dsp:cNvSpPr/>
      </dsp:nvSpPr>
      <dsp:spPr>
        <a:xfrm>
          <a:off x="6814820" y="1965106"/>
          <a:ext cx="1671376"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Resource Needs</a:t>
          </a:r>
        </a:p>
      </dsp:txBody>
      <dsp:txXfrm>
        <a:off x="7059587" y="2145847"/>
        <a:ext cx="1181842" cy="872698"/>
      </dsp:txXfrm>
    </dsp:sp>
    <dsp:sp modelId="{064BB4C9-B203-6440-8249-F8C41139ADC9}">
      <dsp:nvSpPr>
        <dsp:cNvPr id="0" name=""/>
        <dsp:cNvSpPr/>
      </dsp:nvSpPr>
      <dsp:spPr>
        <a:xfrm rot="1800000">
          <a:off x="6065664" y="3639741"/>
          <a:ext cx="826663" cy="20667"/>
        </a:xfrm>
        <a:custGeom>
          <a:avLst/>
          <a:gdLst/>
          <a:ahLst/>
          <a:cxnLst/>
          <a:rect l="0" t="0" r="0" b="0"/>
          <a:pathLst>
            <a:path>
              <a:moveTo>
                <a:pt x="0" y="10333"/>
              </a:moveTo>
              <a:lnTo>
                <a:pt x="826663"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458329" y="3629408"/>
        <a:ext cx="41333" cy="41333"/>
      </dsp:txXfrm>
    </dsp:sp>
    <dsp:sp modelId="{2C9E14E1-04AB-D843-A00B-847F1D0C511B}">
      <dsp:nvSpPr>
        <dsp:cNvPr id="0" name=""/>
        <dsp:cNvSpPr/>
      </dsp:nvSpPr>
      <dsp:spPr>
        <a:xfrm>
          <a:off x="6754277" y="3548195"/>
          <a:ext cx="1234180"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Physical Health</a:t>
          </a:r>
        </a:p>
      </dsp:txBody>
      <dsp:txXfrm>
        <a:off x="6935018" y="3728936"/>
        <a:ext cx="872698" cy="872698"/>
      </dsp:txXfrm>
    </dsp:sp>
    <dsp:sp modelId="{316734B6-A9EB-0E4D-B889-4B73DB2F6826}">
      <dsp:nvSpPr>
        <dsp:cNvPr id="0" name=""/>
        <dsp:cNvSpPr/>
      </dsp:nvSpPr>
      <dsp:spPr>
        <a:xfrm rot="4200000">
          <a:off x="5275990" y="4151202"/>
          <a:ext cx="973004" cy="20667"/>
        </a:xfrm>
        <a:custGeom>
          <a:avLst/>
          <a:gdLst/>
          <a:ahLst/>
          <a:cxnLst/>
          <a:rect l="0" t="0" r="0" b="0"/>
          <a:pathLst>
            <a:path>
              <a:moveTo>
                <a:pt x="0" y="10333"/>
              </a:moveTo>
              <a:lnTo>
                <a:pt x="973004"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38167" y="4137210"/>
        <a:ext cx="48650" cy="48650"/>
      </dsp:txXfrm>
    </dsp:sp>
    <dsp:sp modelId="{2BFA5BED-C103-9F44-B99C-F90FCB0E5FB4}">
      <dsp:nvSpPr>
        <dsp:cNvPr id="0" name=""/>
        <dsp:cNvSpPr/>
      </dsp:nvSpPr>
      <dsp:spPr>
        <a:xfrm>
          <a:off x="5522852" y="4581483"/>
          <a:ext cx="1234180"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What Matters</a:t>
          </a:r>
        </a:p>
      </dsp:txBody>
      <dsp:txXfrm>
        <a:off x="5703593" y="4762224"/>
        <a:ext cx="872698" cy="872698"/>
      </dsp:txXfrm>
    </dsp:sp>
    <dsp:sp modelId="{B3E3B2F9-9AB8-D341-867E-A15D7EEC3DFA}">
      <dsp:nvSpPr>
        <dsp:cNvPr id="0" name=""/>
        <dsp:cNvSpPr/>
      </dsp:nvSpPr>
      <dsp:spPr>
        <a:xfrm rot="6600000">
          <a:off x="4423381" y="4151202"/>
          <a:ext cx="973004" cy="20667"/>
        </a:xfrm>
        <a:custGeom>
          <a:avLst/>
          <a:gdLst/>
          <a:ahLst/>
          <a:cxnLst/>
          <a:rect l="0" t="0" r="0" b="0"/>
          <a:pathLst>
            <a:path>
              <a:moveTo>
                <a:pt x="0" y="10333"/>
              </a:moveTo>
              <a:lnTo>
                <a:pt x="973004"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885558" y="4137210"/>
        <a:ext cx="48650" cy="48650"/>
      </dsp:txXfrm>
    </dsp:sp>
    <dsp:sp modelId="{0AC7A37F-50AE-EC47-818F-7C80E52A16D3}">
      <dsp:nvSpPr>
        <dsp:cNvPr id="0" name=""/>
        <dsp:cNvSpPr/>
      </dsp:nvSpPr>
      <dsp:spPr>
        <a:xfrm>
          <a:off x="3915342" y="4581483"/>
          <a:ext cx="1234180"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Cognition</a:t>
          </a:r>
        </a:p>
      </dsp:txBody>
      <dsp:txXfrm>
        <a:off x="4096083" y="4762224"/>
        <a:ext cx="872698" cy="872698"/>
      </dsp:txXfrm>
    </dsp:sp>
    <dsp:sp modelId="{D2096460-7892-BC46-9F14-583D375CCC3A}">
      <dsp:nvSpPr>
        <dsp:cNvPr id="0" name=""/>
        <dsp:cNvSpPr/>
      </dsp:nvSpPr>
      <dsp:spPr>
        <a:xfrm rot="9000000">
          <a:off x="3780048" y="3639741"/>
          <a:ext cx="826663" cy="20667"/>
        </a:xfrm>
        <a:custGeom>
          <a:avLst/>
          <a:gdLst/>
          <a:ahLst/>
          <a:cxnLst/>
          <a:rect l="0" t="0" r="0" b="0"/>
          <a:pathLst>
            <a:path>
              <a:moveTo>
                <a:pt x="0" y="10333"/>
              </a:moveTo>
              <a:lnTo>
                <a:pt x="826663"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172713" y="3629408"/>
        <a:ext cx="41333" cy="41333"/>
      </dsp:txXfrm>
    </dsp:sp>
    <dsp:sp modelId="{C9DB3487-BE7D-FD45-AF34-5E01C4AA1E78}">
      <dsp:nvSpPr>
        <dsp:cNvPr id="0" name=""/>
        <dsp:cNvSpPr/>
      </dsp:nvSpPr>
      <dsp:spPr>
        <a:xfrm>
          <a:off x="2683918" y="3548195"/>
          <a:ext cx="1234180"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Nutrition</a:t>
          </a:r>
        </a:p>
      </dsp:txBody>
      <dsp:txXfrm>
        <a:off x="2864659" y="3728936"/>
        <a:ext cx="872698" cy="872698"/>
      </dsp:txXfrm>
    </dsp:sp>
    <dsp:sp modelId="{3FF448D7-6C45-964E-94BA-EA1A0596ABEB}">
      <dsp:nvSpPr>
        <dsp:cNvPr id="0" name=""/>
        <dsp:cNvSpPr/>
      </dsp:nvSpPr>
      <dsp:spPr>
        <a:xfrm rot="11400000">
          <a:off x="3759040" y="2756127"/>
          <a:ext cx="615679" cy="20667"/>
        </a:xfrm>
        <a:custGeom>
          <a:avLst/>
          <a:gdLst/>
          <a:ahLst/>
          <a:cxnLst/>
          <a:rect l="0" t="0" r="0" b="0"/>
          <a:pathLst>
            <a:path>
              <a:moveTo>
                <a:pt x="0" y="10333"/>
              </a:moveTo>
              <a:lnTo>
                <a:pt x="615679"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051488" y="2751069"/>
        <a:ext cx="30783" cy="30783"/>
      </dsp:txXfrm>
    </dsp:sp>
    <dsp:sp modelId="{F97F547E-A7BE-4B48-BF5F-AA83770F3DB5}">
      <dsp:nvSpPr>
        <dsp:cNvPr id="0" name=""/>
        <dsp:cNvSpPr/>
      </dsp:nvSpPr>
      <dsp:spPr>
        <a:xfrm>
          <a:off x="2262765" y="1965106"/>
          <a:ext cx="1518202"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Medications</a:t>
          </a:r>
        </a:p>
      </dsp:txBody>
      <dsp:txXfrm>
        <a:off x="2485101" y="2145847"/>
        <a:ext cx="1073530" cy="872698"/>
      </dsp:txXfrm>
    </dsp:sp>
    <dsp:sp modelId="{D13BC3B4-A270-AC4A-A6F8-5CE374939922}">
      <dsp:nvSpPr>
        <dsp:cNvPr id="0" name=""/>
        <dsp:cNvSpPr/>
      </dsp:nvSpPr>
      <dsp:spPr>
        <a:xfrm rot="13800000">
          <a:off x="4059034" y="2002518"/>
          <a:ext cx="913998" cy="20667"/>
        </a:xfrm>
        <a:custGeom>
          <a:avLst/>
          <a:gdLst/>
          <a:ahLst/>
          <a:cxnLst/>
          <a:rect l="0" t="0" r="0" b="0"/>
          <a:pathLst>
            <a:path>
              <a:moveTo>
                <a:pt x="0" y="10333"/>
              </a:moveTo>
              <a:lnTo>
                <a:pt x="913998" y="10333"/>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493183" y="1990002"/>
        <a:ext cx="45699" cy="45699"/>
      </dsp:txXfrm>
    </dsp:sp>
    <dsp:sp modelId="{9480A728-D312-5F46-BD52-AF158EE95353}">
      <dsp:nvSpPr>
        <dsp:cNvPr id="0" name=""/>
        <dsp:cNvSpPr/>
      </dsp:nvSpPr>
      <dsp:spPr>
        <a:xfrm>
          <a:off x="3208532" y="572962"/>
          <a:ext cx="1234180" cy="123418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Social Support &amp; Activities</a:t>
          </a:r>
        </a:p>
      </dsp:txBody>
      <dsp:txXfrm>
        <a:off x="3389273" y="753703"/>
        <a:ext cx="872698" cy="872698"/>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89EDE-EAB7-EC4A-B07E-664FFB134738}" type="datetimeFigureOut">
              <a:rPr lang="en-US" smtClean="0"/>
              <a:t>11/6/2025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5FCCA-9119-0040-B32A-EC703AD0636B}" type="slidenum">
              <a:rPr lang="en-US" smtClean="0"/>
              <a:t>‹#›</a:t>
            </a:fld>
            <a:endParaRPr lang="en-US" dirty="0"/>
          </a:p>
        </p:txBody>
      </p:sp>
    </p:spTree>
    <p:extLst>
      <p:ext uri="{BB962C8B-B14F-4D97-AF65-F5344CB8AC3E}">
        <p14:creationId xmlns:p14="http://schemas.microsoft.com/office/powerpoint/2010/main" val="188831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ncer.org/research/cancer-facts-statistics/all-cancer-facts-figures/cancer-facts-figures-2019.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hlinkClick r:id="rId3"/>
              </a:rPr>
              <a:t>https://www.cancer.org/research/cancer-facts-statistics/all-cancer-facts-figures/cancer-facts-figures-2019.html</a:t>
            </a:r>
            <a:endParaRPr lang="en-US" dirty="0"/>
          </a:p>
        </p:txBody>
      </p:sp>
    </p:spTree>
    <p:extLst>
      <p:ext uri="{BB962C8B-B14F-4D97-AF65-F5344CB8AC3E}">
        <p14:creationId xmlns:p14="http://schemas.microsoft.com/office/powerpoint/2010/main" val="275317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treatment received, around 21% of patients randomized to chemotherapy did not end up receiving this treatment. These patients who declined chemo were more likely to have worse ECOG scores, worse G8 scores, and worse comorbidity index. </a:t>
            </a:r>
          </a:p>
          <a:p>
            <a:r>
              <a:rPr lang="en-US" dirty="0"/>
              <a:t>TC x4 was the most common chemotherapy regimen received. </a:t>
            </a:r>
          </a:p>
          <a:p>
            <a:r>
              <a:rPr lang="en-US" dirty="0"/>
              <a:t>In terms of adverse events, only 8% of patients discontinued chemotherapy early, while 34% experienced a grade 3 adverse event- most commonly hematologic, GI, skin, infections. There were 3 deaths in the chemo group during treatment, 1 in the non-chemo group. </a:t>
            </a:r>
          </a:p>
        </p:txBody>
      </p:sp>
      <p:sp>
        <p:nvSpPr>
          <p:cNvPr id="4" name="Slide Number Placeholder 3"/>
          <p:cNvSpPr>
            <a:spLocks noGrp="1"/>
          </p:cNvSpPr>
          <p:nvPr>
            <p:ph type="sldNum" sz="quarter" idx="5"/>
          </p:nvPr>
        </p:nvSpPr>
        <p:spPr/>
        <p:txBody>
          <a:bodyPr/>
          <a:lstStyle/>
          <a:p>
            <a:fld id="{C294FEC1-36A0-664F-A2EA-55D91BA5D6DF}" type="slidenum">
              <a:rPr lang="en-US" smtClean="0"/>
              <a:t>46</a:t>
            </a:fld>
            <a:endParaRPr lang="en-US"/>
          </a:p>
        </p:txBody>
      </p:sp>
    </p:spTree>
    <p:extLst>
      <p:ext uri="{BB962C8B-B14F-4D97-AF65-F5344CB8AC3E}">
        <p14:creationId xmlns:p14="http://schemas.microsoft.com/office/powerpoint/2010/main" val="1946472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intent to treat analysis of disease free survival showing similar findings, no statistically significant difference </a:t>
            </a:r>
          </a:p>
        </p:txBody>
      </p:sp>
      <p:sp>
        <p:nvSpPr>
          <p:cNvPr id="4" name="Slide Number Placeholder 3"/>
          <p:cNvSpPr>
            <a:spLocks noGrp="1"/>
          </p:cNvSpPr>
          <p:nvPr>
            <p:ph type="sldNum" sz="quarter" idx="5"/>
          </p:nvPr>
        </p:nvSpPr>
        <p:spPr/>
        <p:txBody>
          <a:bodyPr/>
          <a:lstStyle/>
          <a:p>
            <a:fld id="{C294FEC1-36A0-664F-A2EA-55D91BA5D6DF}" type="slidenum">
              <a:rPr lang="en-US" smtClean="0"/>
              <a:t>47</a:t>
            </a:fld>
            <a:endParaRPr lang="en-US"/>
          </a:p>
        </p:txBody>
      </p:sp>
    </p:spTree>
    <p:extLst>
      <p:ext uri="{BB962C8B-B14F-4D97-AF65-F5344CB8AC3E}">
        <p14:creationId xmlns:p14="http://schemas.microsoft.com/office/powerpoint/2010/main" val="364583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is illustrating that there was a fair amount of death from other causes during the 8 year follow up period, 42-48%, demonstrating that despite these being 70yo patients considered well enough to participate in this trial, that age still is a significant predictor of mortality. </a:t>
            </a:r>
          </a:p>
        </p:txBody>
      </p:sp>
      <p:sp>
        <p:nvSpPr>
          <p:cNvPr id="4" name="Slide Number Placeholder 3"/>
          <p:cNvSpPr>
            <a:spLocks noGrp="1"/>
          </p:cNvSpPr>
          <p:nvPr>
            <p:ph type="sldNum" sz="quarter" idx="5"/>
          </p:nvPr>
        </p:nvSpPr>
        <p:spPr/>
        <p:txBody>
          <a:bodyPr/>
          <a:lstStyle/>
          <a:p>
            <a:fld id="{C294FEC1-36A0-664F-A2EA-55D91BA5D6DF}" type="slidenum">
              <a:rPr lang="en-US" smtClean="0"/>
              <a:t>48</a:t>
            </a:fld>
            <a:endParaRPr lang="en-US"/>
          </a:p>
        </p:txBody>
      </p:sp>
    </p:spTree>
    <p:extLst>
      <p:ext uri="{BB962C8B-B14F-4D97-AF65-F5344CB8AC3E}">
        <p14:creationId xmlns:p14="http://schemas.microsoft.com/office/powerpoint/2010/main" val="737904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3 </a:t>
            </a:r>
            <a:r>
              <a:rPr lang="en-US" dirty="0" err="1"/>
              <a:t>yr</a:t>
            </a:r>
            <a:r>
              <a:rPr lang="en-US" dirty="0"/>
              <a:t> data </a:t>
            </a:r>
          </a:p>
          <a:p>
            <a:pPr marL="171450" indent="-171450">
              <a:buFontTx/>
              <a:buChar char="-"/>
            </a:pPr>
            <a:r>
              <a:rPr lang="en-US" dirty="0"/>
              <a:t>Keep in mind the n value for those </a:t>
            </a:r>
            <a:r>
              <a:rPr lang="en-US" u="sng" dirty="0"/>
              <a:t>&gt;</a:t>
            </a:r>
            <a:r>
              <a:rPr lang="en-US" dirty="0"/>
              <a:t> 65 </a:t>
            </a:r>
            <a:r>
              <a:rPr lang="en-US" dirty="0" err="1"/>
              <a:t>yo</a:t>
            </a:r>
            <a:r>
              <a:rPr lang="en-US" dirty="0"/>
              <a:t> is a smaller number</a:t>
            </a:r>
          </a:p>
          <a:p>
            <a:pPr marL="171450" indent="-171450">
              <a:buFontTx/>
              <a:buChar char="-"/>
            </a:pPr>
            <a:r>
              <a:rPr lang="en-US" dirty="0"/>
              <a:t>LFT elevation 10-11%. Then arthralgias, then neutropenia/Cr elevation</a:t>
            </a:r>
          </a:p>
          <a:p>
            <a:pPr marL="171450" indent="-171450">
              <a:buFontTx/>
              <a:buChar char="-"/>
            </a:pPr>
            <a:r>
              <a:rPr lang="en-US" dirty="0"/>
              <a:t>QOL measures slightly higher in RIB + NSAI groups, for both old and young, with HR 0.97-1.15 but all CI crossed 1</a:t>
            </a:r>
          </a:p>
        </p:txBody>
      </p:sp>
      <p:sp>
        <p:nvSpPr>
          <p:cNvPr id="4" name="Slide Number Placeholder 3"/>
          <p:cNvSpPr>
            <a:spLocks noGrp="1"/>
          </p:cNvSpPr>
          <p:nvPr>
            <p:ph type="sldNum" sz="quarter" idx="5"/>
          </p:nvPr>
        </p:nvSpPr>
        <p:spPr/>
        <p:txBody>
          <a:bodyPr/>
          <a:lstStyle/>
          <a:p>
            <a:fld id="{08B6F4F1-729A-7946-88AE-EB46D10D974E}" type="slidenum">
              <a:rPr lang="en-US" smtClean="0"/>
              <a:t>50</a:t>
            </a:fld>
            <a:endParaRPr lang="en-US"/>
          </a:p>
        </p:txBody>
      </p:sp>
    </p:spTree>
    <p:extLst>
      <p:ext uri="{BB962C8B-B14F-4D97-AF65-F5344CB8AC3E}">
        <p14:creationId xmlns:p14="http://schemas.microsoft.com/office/powerpoint/2010/main" val="191235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5FCCA-9119-0040-B32A-EC703AD0636B}" type="slidenum">
              <a:rPr lang="en-US" smtClean="0"/>
              <a:t>62</a:t>
            </a:fld>
            <a:endParaRPr lang="en-US" dirty="0"/>
          </a:p>
        </p:txBody>
      </p:sp>
    </p:spTree>
    <p:extLst>
      <p:ext uri="{BB962C8B-B14F-4D97-AF65-F5344CB8AC3E}">
        <p14:creationId xmlns:p14="http://schemas.microsoft.com/office/powerpoint/2010/main" val="280197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6</a:t>
            </a:fld>
            <a:endParaRPr lang="en-US"/>
          </a:p>
        </p:txBody>
      </p:sp>
    </p:spTree>
    <p:extLst>
      <p:ext uri="{BB962C8B-B14F-4D97-AF65-F5344CB8AC3E}">
        <p14:creationId xmlns:p14="http://schemas.microsoft.com/office/powerpoint/2010/main" val="2643192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A7B290-871B-4BC1-9BC8-24156D339094}" type="slidenum">
              <a:rPr lang="en-US" smtClean="0"/>
              <a:pPr/>
              <a:t>23</a:t>
            </a:fld>
            <a:endParaRPr lang="en-US"/>
          </a:p>
        </p:txBody>
      </p:sp>
    </p:spTree>
    <p:extLst>
      <p:ext uri="{BB962C8B-B14F-4D97-AF65-F5344CB8AC3E}">
        <p14:creationId xmlns:p14="http://schemas.microsoft.com/office/powerpoint/2010/main" val="127349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D0B7-CA79-0594-135C-66CC109F3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A790F-AE24-CAA3-2DAF-34E78EA98A77}"/>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05C36413-945A-F92A-C69B-321AD1212B3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39943DB-DF78-5AAE-3178-BD4CE9F53E2C}"/>
              </a:ext>
            </a:extLst>
          </p:cNvPr>
          <p:cNvSpPr>
            <a:spLocks noGrp="1"/>
          </p:cNvSpPr>
          <p:nvPr>
            <p:ph type="sldNum" sz="quarter" idx="10"/>
          </p:nvPr>
        </p:nvSpPr>
        <p:spPr/>
        <p:txBody>
          <a:bodyPr/>
          <a:lstStyle/>
          <a:p>
            <a:fld id="{C9A7B290-871B-4BC1-9BC8-24156D339094}" type="slidenum">
              <a:rPr lang="en-US" smtClean="0"/>
              <a:pPr/>
              <a:t>24</a:t>
            </a:fld>
            <a:endParaRPr lang="en-US"/>
          </a:p>
        </p:txBody>
      </p:sp>
    </p:spTree>
    <p:extLst>
      <p:ext uri="{BB962C8B-B14F-4D97-AF65-F5344CB8AC3E}">
        <p14:creationId xmlns:p14="http://schemas.microsoft.com/office/powerpoint/2010/main" val="141521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5FCCA-9119-0040-B32A-EC703AD0636B}" type="slidenum">
              <a:rPr lang="en-US" smtClean="0"/>
              <a:t>37</a:t>
            </a:fld>
            <a:endParaRPr lang="en-US" dirty="0"/>
          </a:p>
        </p:txBody>
      </p:sp>
    </p:spTree>
    <p:extLst>
      <p:ext uri="{BB962C8B-B14F-4D97-AF65-F5344CB8AC3E}">
        <p14:creationId xmlns:p14="http://schemas.microsoft.com/office/powerpoint/2010/main" val="163870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477D5-7CCA-3A44-9025-3F2D726C46D7}" type="slidenum">
              <a:rPr lang="en-US" smtClean="0"/>
              <a:t>39</a:t>
            </a:fld>
            <a:endParaRPr lang="en-US"/>
          </a:p>
        </p:txBody>
      </p:sp>
    </p:spTree>
    <p:extLst>
      <p:ext uri="{BB962C8B-B14F-4D97-AF65-F5344CB8AC3E}">
        <p14:creationId xmlns:p14="http://schemas.microsoft.com/office/powerpoint/2010/main" val="335233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F83ADF2-7D78-4A3C-8543-D9BBB54379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0229D098-EFB1-4106-9F17-6A0ECF0F171E}" type="slidenum">
              <a:rPr lang="en-US" altLang="en-US" sz="1300"/>
              <a:pPr/>
              <a:t>42</a:t>
            </a:fld>
            <a:endParaRPr lang="en-US" altLang="en-US" sz="1300" dirty="0"/>
          </a:p>
        </p:txBody>
      </p:sp>
      <p:sp>
        <p:nvSpPr>
          <p:cNvPr id="110595" name="Rectangle 2">
            <a:extLst>
              <a:ext uri="{FF2B5EF4-FFF2-40B4-BE49-F238E27FC236}">
                <a16:creationId xmlns:a16="http://schemas.microsoft.com/office/drawing/2014/main" id="{C9587642-09BE-46AF-9D29-B35B0CDB4EC4}"/>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A25A915-C283-425E-9D8D-C44D87980170}"/>
              </a:ext>
            </a:extLst>
          </p:cNvPr>
          <p:cNvSpPr>
            <a:spLocks noGrp="1" noChangeArrowheads="1"/>
          </p:cNvSpPr>
          <p:nvPr>
            <p:ph type="body" idx="1"/>
          </p:nvPr>
        </p:nvSpPr>
        <p:spPr>
          <a:xfrm>
            <a:off x="731838" y="4479925"/>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The trail design is shown above</a:t>
            </a:r>
          </a:p>
          <a:p>
            <a:pPr eaLnBrk="1" hangingPunct="1"/>
            <a:r>
              <a:rPr lang="en-US" altLang="en-US" sz="1600" dirty="0">
                <a:latin typeface="Arial" panose="020B0604020202020204" pitchFamily="34" charset="0"/>
              </a:rPr>
              <a:t>Patients were stratified by age, performance status and HER-2 status,.</a:t>
            </a:r>
          </a:p>
          <a:p>
            <a:pPr eaLnBrk="1" hangingPunct="1"/>
            <a:r>
              <a:rPr lang="en-US" altLang="en-US" sz="1600" dirty="0">
                <a:latin typeface="Arial" panose="020B0604020202020204" pitchFamily="34" charset="0"/>
              </a:rPr>
              <a:t>and then randomized to standard chemotherapy with either CMF or AC or capecitabine.</a:t>
            </a:r>
          </a:p>
          <a:p>
            <a:pPr eaLnBrk="1" hangingPunct="1"/>
            <a:r>
              <a:rPr lang="en-US" altLang="en-US" sz="1600" dirty="0">
                <a:latin typeface="Arial" panose="020B0604020202020204" pitchFamily="34" charset="0"/>
              </a:rPr>
              <a:t> For patients randomized to standard chemotherapy the patient and her physician selected whether to use  CMF or AC. </a:t>
            </a:r>
          </a:p>
          <a:p>
            <a:pPr eaLnBrk="1" hangingPunct="1"/>
            <a:r>
              <a:rPr lang="en-US" altLang="en-US" sz="1600" dirty="0">
                <a:latin typeface="Arial" panose="020B0604020202020204" pitchFamily="34" charset="0"/>
              </a:rPr>
              <a:t>CMF was given for 6 cycles repeated every 4 weeks and used  oral cyclophosphamide. </a:t>
            </a:r>
          </a:p>
          <a:p>
            <a:pPr eaLnBrk="1" hangingPunct="1"/>
            <a:r>
              <a:rPr lang="en-US" altLang="en-US" sz="1600" dirty="0">
                <a:latin typeface="Arial" panose="020B0604020202020204" pitchFamily="34" charset="0"/>
              </a:rPr>
              <a:t>AC was given for 4 cycles every 3 weeks. Both regimens used standard doses as defined in previous randomized trials.</a:t>
            </a:r>
          </a:p>
          <a:p>
            <a:pPr eaLnBrk="1" hangingPunct="1"/>
            <a:r>
              <a:rPr lang="en-US" altLang="en-US" sz="1600" dirty="0">
                <a:latin typeface="Arial" panose="020B0604020202020204" pitchFamily="34" charset="0"/>
              </a:rPr>
              <a:t>Capecitabine 2000 mg/m2 in 2 divided doses was given every 3 weeks for 6 cycles. </a:t>
            </a:r>
            <a:endParaRPr lang="en-US" altLang="en-US" sz="1600" b="1" dirty="0">
              <a:latin typeface="Arial" panose="020B0604020202020204" pitchFamily="34" charset="0"/>
            </a:endParaRPr>
          </a:p>
          <a:p>
            <a:pPr eaLnBrk="1" hangingPunct="1"/>
            <a:endParaRPr lang="en-US" altLang="en-US" sz="1600" b="1" dirty="0">
              <a:latin typeface="Arial" panose="020B0604020202020204" pitchFamily="34" charset="0"/>
            </a:endParaRPr>
          </a:p>
          <a:p>
            <a:pPr eaLnBrk="1" hangingPunct="1"/>
            <a:endParaRPr lang="en-US" altLang="en-US" sz="1600" dirty="0">
              <a:latin typeface="Arial" panose="020B0604020202020204" pitchFamily="34" charset="0"/>
            </a:endParaRPr>
          </a:p>
        </p:txBody>
      </p:sp>
    </p:spTree>
    <p:extLst>
      <p:ext uri="{BB962C8B-B14F-4D97-AF65-F5344CB8AC3E}">
        <p14:creationId xmlns:p14="http://schemas.microsoft.com/office/powerpoint/2010/main" val="291536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62D44-A511-7246-BE5F-14EBBB8267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92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4FEC1-36A0-664F-A2EA-55D91BA5D6DF}" type="slidenum">
              <a:rPr lang="en-US" smtClean="0"/>
              <a:t>45</a:t>
            </a:fld>
            <a:endParaRPr lang="en-US"/>
          </a:p>
        </p:txBody>
      </p:sp>
    </p:spTree>
    <p:extLst>
      <p:ext uri="{BB962C8B-B14F-4D97-AF65-F5344CB8AC3E}">
        <p14:creationId xmlns:p14="http://schemas.microsoft.com/office/powerpoint/2010/main" val="241981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9192-90DE-E982-9563-8634F0FE3FA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919FB4A-FC5E-5430-7CDA-27F6580C4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BC4566B-7510-217E-322A-56B190D503AA}"/>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5" name="Footer Placeholder 4">
            <a:extLst>
              <a:ext uri="{FF2B5EF4-FFF2-40B4-BE49-F238E27FC236}">
                <a16:creationId xmlns:a16="http://schemas.microsoft.com/office/drawing/2014/main" id="{2B5554E5-1505-E718-CB68-B1A708E1C1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483CA9-7689-0176-52F1-46CB697569BC}"/>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85752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A873-84E1-B1EB-5CE3-CA83C42C8A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DCD2EC-4B5F-D163-EED1-532B42F566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EAA75-53FE-B1FF-F340-98AB6638B77E}"/>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5" name="Footer Placeholder 4">
            <a:extLst>
              <a:ext uri="{FF2B5EF4-FFF2-40B4-BE49-F238E27FC236}">
                <a16:creationId xmlns:a16="http://schemas.microsoft.com/office/drawing/2014/main" id="{B189D91A-5570-226B-A38D-4C83DA6CF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26F857-1836-8044-2FE5-E0CCD89D95A2}"/>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124323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3CB50A-59E7-8C16-3A15-1465286403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40209-8E33-AA89-EE53-9A14FF8C11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6004-B934-B285-1A99-A0E5F929C6F7}"/>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5" name="Footer Placeholder 4">
            <a:extLst>
              <a:ext uri="{FF2B5EF4-FFF2-40B4-BE49-F238E27FC236}">
                <a16:creationId xmlns:a16="http://schemas.microsoft.com/office/drawing/2014/main" id="{1DBA226A-86C6-B0BD-C9B4-96600BF366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489B52-C113-D1AF-6C0F-CDAA17039355}"/>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88936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5B25D963-EA1D-414F-BF9B-F7DEB0EDA4B9}" type="datetime1">
              <a:rPr lang="en-US" smtClean="0"/>
              <a:t>11/6/2025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79067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E90D7C33-A406-3F4B-8762-417E00510B7C}" type="datetime1">
              <a:rPr lang="en-US" smtClean="0"/>
              <a:t>11/6/2025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8961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userDrawn="1"/>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2FFACB24-9E75-5745-B645-AEEBF044E105}" type="datetime1">
              <a:rPr lang="en-US" smtClean="0"/>
              <a:t>11/6/2025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562265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23FF8142-44A7-C142-AB30-7C7B20D2B05B}" type="datetime1">
              <a:rPr lang="en-US" smtClean="0"/>
              <a:t>11/6/2025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063348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28837E0D-0C15-B840-800F-2E299FFDBD7B}" type="datetime1">
              <a:rPr lang="en-US" smtClean="0"/>
              <a:t>11/6/2025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0008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8DA73F62-ECFE-CA48-8378-CA95DD9603E9}" type="datetime1">
              <a:rPr lang="en-US" smtClean="0"/>
              <a:t>11/6/2025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842365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9CF06D28-0BE3-284D-A172-81E312E501C2}" type="slidenum">
              <a:rPr lang="en-US" smtClean="0"/>
              <a:t>‹#›</a:t>
            </a:fld>
            <a:endParaRPr lang="en-US"/>
          </a:p>
        </p:txBody>
      </p:sp>
      <p:sp>
        <p:nvSpPr>
          <p:cNvPr id="5" name="Rectangle 4">
            <a:extLst>
              <a:ext uri="{FF2B5EF4-FFF2-40B4-BE49-F238E27FC236}">
                <a16:creationId xmlns:a16="http://schemas.microsoft.com/office/drawing/2014/main" id="{4F9216F0-9A6D-EB3B-823B-78CD729D2E35}"/>
              </a:ext>
            </a:extLst>
          </p:cNvPr>
          <p:cNvSpPr/>
          <p:nvPr userDrawn="1"/>
        </p:nvSpPr>
        <p:spPr>
          <a:xfrm>
            <a:off x="3807725" y="0"/>
            <a:ext cx="6005015" cy="327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753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858BC84E-04DC-BC4C-AE96-25384F9EA66E}" type="datetime1">
              <a:rPr lang="en-US" smtClean="0"/>
              <a:t>11/6/2025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222936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C288-3847-BA84-9BEC-59F8CBAB405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AB8A4C0-EBBA-3950-CA05-1D6315B55F4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717886-138E-F99B-02DA-7E7FADB491DA}"/>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5" name="Footer Placeholder 4">
            <a:extLst>
              <a:ext uri="{FF2B5EF4-FFF2-40B4-BE49-F238E27FC236}">
                <a16:creationId xmlns:a16="http://schemas.microsoft.com/office/drawing/2014/main" id="{90C797E2-DA54-8102-490C-FFAFB42F4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C3C1FD-7141-CCEA-735E-03E4CBBDAE8D}"/>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419902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316CFC73-3EDD-FF41-90F3-78702F6A493F}" type="datetime1">
              <a:rPr lang="en-US" smtClean="0"/>
              <a:t>11/6/2025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84303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userDrawn="1"/>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userDrawn="1"/>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6F58DDB4-46C9-FA43-94C2-5C1575342DD3}" type="datetime1">
              <a:rPr lang="en-US" smtClean="0"/>
              <a:t>11/6/2025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111864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A6628256-E9A9-B648-ABD3-1FE7A3D45929}" type="datetime1">
              <a:rPr lang="en-US" smtClean="0"/>
              <a:t>11/6/2025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52302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532425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8862A787-F01B-D54C-89F4-0E3239919BB3}"/>
              </a:ext>
            </a:extLst>
          </p:cNvPr>
          <p:cNvSpPr>
            <a:spLocks noGrp="1"/>
          </p:cNvSpPr>
          <p:nvPr>
            <p:ph type="body" sz="quarter" idx="11" hasCustomPrompt="1"/>
          </p:nvPr>
        </p:nvSpPr>
        <p:spPr>
          <a:xfrm>
            <a:off x="1329178" y="1991533"/>
            <a:ext cx="10024621" cy="4102413"/>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12" name="Text Placeholder 10">
            <a:extLst>
              <a:ext uri="{FF2B5EF4-FFF2-40B4-BE49-F238E27FC236}">
                <a16:creationId xmlns:a16="http://schemas.microsoft.com/office/drawing/2014/main" id="{C024580C-E0EF-AE44-9E9F-FD1D4AFF92BA}"/>
              </a:ext>
            </a:extLst>
          </p:cNvPr>
          <p:cNvSpPr>
            <a:spLocks noGrp="1"/>
          </p:cNvSpPr>
          <p:nvPr>
            <p:ph type="body" sz="quarter" idx="12" hasCustomPrompt="1"/>
          </p:nvPr>
        </p:nvSpPr>
        <p:spPr>
          <a:xfrm>
            <a:off x="1329178" y="764053"/>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pic>
        <p:nvPicPr>
          <p:cNvPr id="8" name="Picture 7">
            <a:extLst>
              <a:ext uri="{FF2B5EF4-FFF2-40B4-BE49-F238E27FC236}">
                <a16:creationId xmlns:a16="http://schemas.microsoft.com/office/drawing/2014/main" id="{826619EB-9E0E-1849-AB6F-0B2D71FB84C1}"/>
              </a:ext>
            </a:extLst>
          </p:cNvPr>
          <p:cNvPicPr>
            <a:picLocks noChangeAspect="1"/>
          </p:cNvPicPr>
          <p:nvPr userDrawn="1"/>
        </p:nvPicPr>
        <p:blipFill>
          <a:blip r:embed="rId2"/>
          <a:stretch>
            <a:fillRect/>
          </a:stretch>
        </p:blipFill>
        <p:spPr>
          <a:xfrm>
            <a:off x="0" y="-1911"/>
            <a:ext cx="12192000" cy="395179"/>
          </a:xfrm>
          <a:prstGeom prst="rect">
            <a:avLst/>
          </a:prstGeom>
        </p:spPr>
      </p:pic>
    </p:spTree>
    <p:extLst>
      <p:ext uri="{BB962C8B-B14F-4D97-AF65-F5344CB8AC3E}">
        <p14:creationId xmlns:p14="http://schemas.microsoft.com/office/powerpoint/2010/main" val="3212938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r>
              <a:rPr lang="en-US" noProof="0" dirty="0"/>
              <a:t>Click icon to add chart</a:t>
            </a:r>
          </a:p>
        </p:txBody>
      </p:sp>
    </p:spTree>
    <p:extLst>
      <p:ext uri="{BB962C8B-B14F-4D97-AF65-F5344CB8AC3E}">
        <p14:creationId xmlns:p14="http://schemas.microsoft.com/office/powerpoint/2010/main" val="3116522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341301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454F-D0D5-FEFA-E15A-155409E39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4B6370-4456-7D90-DC56-82BDD91ADF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49F542-1CAE-1F0E-8B26-3921BC113943}"/>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5" name="Footer Placeholder 4">
            <a:extLst>
              <a:ext uri="{FF2B5EF4-FFF2-40B4-BE49-F238E27FC236}">
                <a16:creationId xmlns:a16="http://schemas.microsoft.com/office/drawing/2014/main" id="{DC341C7D-EA80-0258-0CEC-82D8D6901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A331C-B61A-7E18-2C72-E7AF42976B94}"/>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4157013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42E86-AB74-83F9-1F44-6F32F3BDD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3E0EB-E312-E499-68CE-6DA34A78A5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26471-9E87-8ECA-3F5A-32F1957D2005}"/>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5" name="Footer Placeholder 4">
            <a:extLst>
              <a:ext uri="{FF2B5EF4-FFF2-40B4-BE49-F238E27FC236}">
                <a16:creationId xmlns:a16="http://schemas.microsoft.com/office/drawing/2014/main" id="{341302D0-FEAC-4082-E32A-F7D7AA7DF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50AD4-C132-2773-8E95-D89C27DB8CD5}"/>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424037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B800-BEF7-59DE-949D-A175336F8B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2F301F-8606-0E4E-9434-FC56B47E19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A2F21-7C19-DDAE-1226-C3B87D814CEB}"/>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5" name="Footer Placeholder 4">
            <a:extLst>
              <a:ext uri="{FF2B5EF4-FFF2-40B4-BE49-F238E27FC236}">
                <a16:creationId xmlns:a16="http://schemas.microsoft.com/office/drawing/2014/main" id="{D690BFFE-5940-0581-15DB-C86FE9306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A0944-5EF4-2B3D-1055-80EB1D32A714}"/>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232931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141D-6A84-1B5B-472B-225446BF70A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CC3A9E2-49CC-B2D0-D621-EBDC2DEE6E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34AC29-8DB8-949E-235F-DFC16A27BEDF}"/>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5" name="Footer Placeholder 4">
            <a:extLst>
              <a:ext uri="{FF2B5EF4-FFF2-40B4-BE49-F238E27FC236}">
                <a16:creationId xmlns:a16="http://schemas.microsoft.com/office/drawing/2014/main" id="{D55B2216-6793-90CA-20D3-49731DF452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1B4082-1222-E688-E071-562A0D0AABA4}"/>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2199766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89D2-007D-2B26-28F4-7B1414CD7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79D23-0B6D-9486-CB68-2CF2A777CC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1B715E-10A0-D09A-4383-279E61D035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8708D3-8F8B-05DE-8457-682550D8188C}"/>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6" name="Footer Placeholder 5">
            <a:extLst>
              <a:ext uri="{FF2B5EF4-FFF2-40B4-BE49-F238E27FC236}">
                <a16:creationId xmlns:a16="http://schemas.microsoft.com/office/drawing/2014/main" id="{CBB4BC5C-DF3A-6448-AD6B-20B30FD410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E9DF4-314F-5533-ED04-38AA7BD48A1B}"/>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337650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1192-91C2-D35B-204C-019E53AAF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B1CBA2-C9E6-2EB9-8BB8-A86E36FA1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6C122F-F9D6-E014-2FF4-D7C1A15846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D622-A264-0675-00FD-6D6D99E58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89FE5-DDE8-83F3-A9DC-7C1AFCB391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A1E08B-D3A3-B1E2-2B84-0633642110A3}"/>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8" name="Footer Placeholder 7">
            <a:extLst>
              <a:ext uri="{FF2B5EF4-FFF2-40B4-BE49-F238E27FC236}">
                <a16:creationId xmlns:a16="http://schemas.microsoft.com/office/drawing/2014/main" id="{47AC0233-9FC5-81D8-83B6-E741DE06DF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DD9246-598F-646F-2716-81123C25EB98}"/>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3352846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790D-D907-D794-0415-8151DEFB4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56D718-0AD1-83EB-D0A1-A7A07B78BC41}"/>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4" name="Footer Placeholder 3">
            <a:extLst>
              <a:ext uri="{FF2B5EF4-FFF2-40B4-BE49-F238E27FC236}">
                <a16:creationId xmlns:a16="http://schemas.microsoft.com/office/drawing/2014/main" id="{3C3ADF3A-7E0C-A032-374B-D9DE8DEDA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0AEA-A44E-E9E6-29FB-917B599AC80A}"/>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3533995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87CB5-4CE4-88F0-A106-B1DBDE1A0EF1}"/>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3" name="Footer Placeholder 2">
            <a:extLst>
              <a:ext uri="{FF2B5EF4-FFF2-40B4-BE49-F238E27FC236}">
                <a16:creationId xmlns:a16="http://schemas.microsoft.com/office/drawing/2014/main" id="{8AE068EE-8983-0625-ED8B-F4B9AAD834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07859C-CF8F-0869-626B-0A521F1078F3}"/>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819980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CEB8-2A60-66D4-28BC-480D51668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68D956-32EF-7E0C-F94A-D13BD5637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7671EA-17D3-C1C6-139C-9FA2B7B52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89728-2101-6A15-DE86-B68A73B170CA}"/>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6" name="Footer Placeholder 5">
            <a:extLst>
              <a:ext uri="{FF2B5EF4-FFF2-40B4-BE49-F238E27FC236}">
                <a16:creationId xmlns:a16="http://schemas.microsoft.com/office/drawing/2014/main" id="{6D97F2A2-F840-DB5D-0874-C69BDD149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3507B-4C2E-7D11-5B86-BD3155BEB21B}"/>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869722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DE71-E65A-2F26-38C9-701C6306B9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B88B1E-DDB5-0EE0-6B73-C516AB645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2B9A3-7E04-A3BC-EBC0-F30829E8D7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E19B9-8EDA-AA97-F881-793A95CF21D8}"/>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6" name="Footer Placeholder 5">
            <a:extLst>
              <a:ext uri="{FF2B5EF4-FFF2-40B4-BE49-F238E27FC236}">
                <a16:creationId xmlns:a16="http://schemas.microsoft.com/office/drawing/2014/main" id="{3DCEF3F7-716C-4266-1AB7-333101D74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C63EB-C0FF-B40F-63AA-2CACCBEEE9F5}"/>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3410615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7612-F7B5-4534-E914-1775A19CB3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7050B-C136-A23A-9DDF-EFD3FD2EB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26E5C-D944-FA79-278A-1ADE431A5974}"/>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5" name="Footer Placeholder 4">
            <a:extLst>
              <a:ext uri="{FF2B5EF4-FFF2-40B4-BE49-F238E27FC236}">
                <a16:creationId xmlns:a16="http://schemas.microsoft.com/office/drawing/2014/main" id="{55B9EB43-5851-3B6D-1C5B-DC862F101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D7982-F14F-CA9C-B6E9-5FD1FD1BBB31}"/>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2939100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1E9AA-CB97-582F-8A8C-DD0F237E91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7BBBA-71A6-6C18-FB3B-AF97AB8DDB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BAB6C-1B12-3950-A915-E59BDF757928}"/>
              </a:ext>
            </a:extLst>
          </p:cNvPr>
          <p:cNvSpPr>
            <a:spLocks noGrp="1"/>
          </p:cNvSpPr>
          <p:nvPr>
            <p:ph type="dt" sz="half" idx="10"/>
          </p:nvPr>
        </p:nvSpPr>
        <p:spPr/>
        <p:txBody>
          <a:bodyPr/>
          <a:lstStyle/>
          <a:p>
            <a:fld id="{5A4376BC-C146-4ABB-89E6-A8E274E69DAB}" type="datetimeFigureOut">
              <a:rPr lang="en-US" smtClean="0"/>
              <a:t>11/6/2025</a:t>
            </a:fld>
            <a:endParaRPr lang="en-US"/>
          </a:p>
        </p:txBody>
      </p:sp>
      <p:sp>
        <p:nvSpPr>
          <p:cNvPr id="5" name="Footer Placeholder 4">
            <a:extLst>
              <a:ext uri="{FF2B5EF4-FFF2-40B4-BE49-F238E27FC236}">
                <a16:creationId xmlns:a16="http://schemas.microsoft.com/office/drawing/2014/main" id="{4BC98946-90A1-ADA5-CF45-DE72FF3D3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5AD1A-3894-C962-D036-3ECDE14850EB}"/>
              </a:ext>
            </a:extLst>
          </p:cNvPr>
          <p:cNvSpPr>
            <a:spLocks noGrp="1"/>
          </p:cNvSpPr>
          <p:nvPr>
            <p:ph type="sldNum" sz="quarter" idx="12"/>
          </p:nvPr>
        </p:nvSpPr>
        <p:spPr/>
        <p:txBody>
          <a:bodyPr/>
          <a:lstStyle/>
          <a:p>
            <a:fld id="{1A59813B-30D1-450B-80EC-3EC30CA490A8}" type="slidenum">
              <a:rPr lang="en-US" smtClean="0"/>
              <a:t>‹#›</a:t>
            </a:fld>
            <a:endParaRPr lang="en-US"/>
          </a:p>
        </p:txBody>
      </p:sp>
    </p:spTree>
    <p:extLst>
      <p:ext uri="{BB962C8B-B14F-4D97-AF65-F5344CB8AC3E}">
        <p14:creationId xmlns:p14="http://schemas.microsoft.com/office/powerpoint/2010/main" val="114091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47BC-51F4-9A5B-6AB4-5ADD7299B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B01CE7-FF8A-DC1B-8E9D-43A1AB62DE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D56D80-90EE-11FF-91EF-1C03D894F8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30AB7C-28CB-EF4B-5C59-FC610C26251D}"/>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6" name="Footer Placeholder 5">
            <a:extLst>
              <a:ext uri="{FF2B5EF4-FFF2-40B4-BE49-F238E27FC236}">
                <a16:creationId xmlns:a16="http://schemas.microsoft.com/office/drawing/2014/main" id="{B985DAEB-B3EC-81AE-572A-15B1324146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0EBA34-D7E4-EA44-093A-3971D7694691}"/>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242423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4D55-9750-E4DF-2E51-40CC9CFD34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746F42-B1FD-C1B8-0333-774E54646B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6C6043-4FEB-07B7-3D65-D4519E40E1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999FF1-9BBD-CB97-D83E-6B7AECC67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E8EF57-A974-BD90-2951-88FCAA04D4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58EC88-9601-3102-5738-C653104F656D}"/>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8" name="Footer Placeholder 7">
            <a:extLst>
              <a:ext uri="{FF2B5EF4-FFF2-40B4-BE49-F238E27FC236}">
                <a16:creationId xmlns:a16="http://schemas.microsoft.com/office/drawing/2014/main" id="{C3B2491D-F514-3B94-52F1-3D42D18A81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2EC3ADC-5064-9AFA-61C5-7529FCAD08A0}"/>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136657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E1E0-FB6D-4AB8-975B-79D7D09376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20FDB3-884A-8520-A02C-576CD4BECF6E}"/>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4" name="Footer Placeholder 3">
            <a:extLst>
              <a:ext uri="{FF2B5EF4-FFF2-40B4-BE49-F238E27FC236}">
                <a16:creationId xmlns:a16="http://schemas.microsoft.com/office/drawing/2014/main" id="{C7294BB0-9263-6293-EA91-50D0BBA25C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1FA7745-93FE-82EC-6BFC-CADACBD7BEEC}"/>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187218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808E8B-2243-63FE-C6A0-BF9667CFCE06}"/>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3" name="Footer Placeholder 2">
            <a:extLst>
              <a:ext uri="{FF2B5EF4-FFF2-40B4-BE49-F238E27FC236}">
                <a16:creationId xmlns:a16="http://schemas.microsoft.com/office/drawing/2014/main" id="{FD944601-A088-BFA1-56DB-1979F0FF25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787838-C9BD-958E-3003-E120F9D42146}"/>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389035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8716-438C-7B5B-7FCC-1ED6F1339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90E56B-8A72-83EA-A004-3E43977C35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7375FC-E9F0-8C2E-D369-EB2BD4C20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CB32B-59DD-899E-7BC7-036083203BE5}"/>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6" name="Footer Placeholder 5">
            <a:extLst>
              <a:ext uri="{FF2B5EF4-FFF2-40B4-BE49-F238E27FC236}">
                <a16:creationId xmlns:a16="http://schemas.microsoft.com/office/drawing/2014/main" id="{03BE4FCB-6A10-AA40-C574-83A0B7020C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8D65F4-67BF-83E6-0E6E-5CFACF3FEB1E}"/>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385530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F632-BAFC-1FC0-AC1C-DDA006120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E3BBE7-E430-75FD-B5A2-C0ADEBD7F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A0E5412-736E-D907-2B0D-4A62133DA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C5438-5D65-D356-A619-B887233B8AEC}"/>
              </a:ext>
            </a:extLst>
          </p:cNvPr>
          <p:cNvSpPr>
            <a:spLocks noGrp="1"/>
          </p:cNvSpPr>
          <p:nvPr>
            <p:ph type="dt" sz="half" idx="10"/>
          </p:nvPr>
        </p:nvSpPr>
        <p:spPr/>
        <p:txBody>
          <a:bodyPr/>
          <a:lstStyle/>
          <a:p>
            <a:fld id="{571104F1-2B06-8F43-8D89-5D6796D95B9D}" type="datetimeFigureOut">
              <a:rPr lang="en-US" smtClean="0"/>
              <a:t>11/6/2025</a:t>
            </a:fld>
            <a:endParaRPr lang="en-US" dirty="0"/>
          </a:p>
        </p:txBody>
      </p:sp>
      <p:sp>
        <p:nvSpPr>
          <p:cNvPr id="6" name="Footer Placeholder 5">
            <a:extLst>
              <a:ext uri="{FF2B5EF4-FFF2-40B4-BE49-F238E27FC236}">
                <a16:creationId xmlns:a16="http://schemas.microsoft.com/office/drawing/2014/main" id="{5582816A-BCD3-40AA-D82D-89BBA94C19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93E0AD-8A58-164D-5708-7E9EA234BBB9}"/>
              </a:ext>
            </a:extLst>
          </p:cNvPr>
          <p:cNvSpPr>
            <a:spLocks noGrp="1"/>
          </p:cNvSpPr>
          <p:nvPr>
            <p:ph type="sldNum" sz="quarter" idx="12"/>
          </p:nvPr>
        </p:nvSpPr>
        <p:spPr/>
        <p:txBody>
          <a:bodyPr/>
          <a:lstStyle/>
          <a:p>
            <a:fld id="{898260EC-789E-394F-BE9C-C3F134344B7E}" type="slidenum">
              <a:rPr lang="en-US" smtClean="0"/>
              <a:t>‹#›</a:t>
            </a:fld>
            <a:endParaRPr lang="en-US" dirty="0"/>
          </a:p>
        </p:txBody>
      </p:sp>
    </p:spTree>
    <p:extLst>
      <p:ext uri="{BB962C8B-B14F-4D97-AF65-F5344CB8AC3E}">
        <p14:creationId xmlns:p14="http://schemas.microsoft.com/office/powerpoint/2010/main" val="83954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E70A3-75DD-E77B-F6F7-F156DABAD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DD68207-8504-39A7-BD5C-CDD5679D2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3107FA-8154-2C83-140D-144E3D0728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1104F1-2B06-8F43-8D89-5D6796D95B9D}" type="datetimeFigureOut">
              <a:rPr lang="en-US" smtClean="0"/>
              <a:t>11/6/2025</a:t>
            </a:fld>
            <a:endParaRPr lang="en-US" dirty="0"/>
          </a:p>
        </p:txBody>
      </p:sp>
      <p:sp>
        <p:nvSpPr>
          <p:cNvPr id="5" name="Footer Placeholder 4">
            <a:extLst>
              <a:ext uri="{FF2B5EF4-FFF2-40B4-BE49-F238E27FC236}">
                <a16:creationId xmlns:a16="http://schemas.microsoft.com/office/drawing/2014/main" id="{1AAD20C0-B709-3DA4-0CA8-ABF19B736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9D500D8-452D-6691-52BE-A79D316EE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8260EC-789E-394F-BE9C-C3F134344B7E}" type="slidenum">
              <a:rPr lang="en-US" smtClean="0"/>
              <a:t>‹#›</a:t>
            </a:fld>
            <a:endParaRPr lang="en-US" dirty="0"/>
          </a:p>
        </p:txBody>
      </p:sp>
    </p:spTree>
    <p:extLst>
      <p:ext uri="{BB962C8B-B14F-4D97-AF65-F5344CB8AC3E}">
        <p14:creationId xmlns:p14="http://schemas.microsoft.com/office/powerpoint/2010/main" val="3536256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EE800-A340-8445-836D-B1386BEF5298}" type="datetime1">
              <a:rPr lang="en-US" smtClean="0"/>
              <a:t>11/6/2025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06D28-0BE3-284D-A172-81E312E501C2}" type="slidenum">
              <a:rPr lang="en-US" smtClean="0"/>
              <a:t>‹#›</a:t>
            </a:fld>
            <a:endParaRPr lang="en-US" dirty="0"/>
          </a:p>
        </p:txBody>
      </p:sp>
      <p:sp>
        <p:nvSpPr>
          <p:cNvPr id="10" name="Rectangle 9">
            <a:extLst>
              <a:ext uri="{FF2B5EF4-FFF2-40B4-BE49-F238E27FC236}">
                <a16:creationId xmlns:a16="http://schemas.microsoft.com/office/drawing/2014/main" id="{15C8DC3D-5D8A-B597-2EF2-20C1F4E452A8}"/>
              </a:ext>
            </a:extLst>
          </p:cNvPr>
          <p:cNvSpPr/>
          <p:nvPr userDrawn="1"/>
        </p:nvSpPr>
        <p:spPr bwMode="auto">
          <a:xfrm>
            <a:off x="1" y="-65877"/>
            <a:ext cx="12191999" cy="498478"/>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pic>
        <p:nvPicPr>
          <p:cNvPr id="7" name="Picture 6">
            <a:extLst>
              <a:ext uri="{FF2B5EF4-FFF2-40B4-BE49-F238E27FC236}">
                <a16:creationId xmlns:a16="http://schemas.microsoft.com/office/drawing/2014/main" id="{AB582A17-29A2-FE32-5325-ADF17E78207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65877"/>
            <a:ext cx="12191999" cy="482381"/>
          </a:xfrm>
          <a:prstGeom prst="rect">
            <a:avLst/>
          </a:prstGeom>
        </p:spPr>
      </p:pic>
      <p:sp>
        <p:nvSpPr>
          <p:cNvPr id="8" name="Rectangle 7">
            <a:extLst>
              <a:ext uri="{FF2B5EF4-FFF2-40B4-BE49-F238E27FC236}">
                <a16:creationId xmlns:a16="http://schemas.microsoft.com/office/drawing/2014/main" id="{2327676E-A724-6728-3BE9-A87ABF6C3F2A}"/>
              </a:ext>
            </a:extLst>
          </p:cNvPr>
          <p:cNvSpPr/>
          <p:nvPr userDrawn="1"/>
        </p:nvSpPr>
        <p:spPr>
          <a:xfrm>
            <a:off x="1802674" y="0"/>
            <a:ext cx="1907177" cy="416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7340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226C0-55FD-EBBA-60C8-D9BDB4774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52646D-3F00-5B97-7243-C90881159D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0CA4D-1BED-2772-BB9E-1F7A2DEA20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376BC-C146-4ABB-89E6-A8E274E69DAB}" type="datetimeFigureOut">
              <a:rPr lang="en-US" smtClean="0"/>
              <a:t>11/6/2025</a:t>
            </a:fld>
            <a:endParaRPr lang="en-US"/>
          </a:p>
        </p:txBody>
      </p:sp>
      <p:sp>
        <p:nvSpPr>
          <p:cNvPr id="5" name="Footer Placeholder 4">
            <a:extLst>
              <a:ext uri="{FF2B5EF4-FFF2-40B4-BE49-F238E27FC236}">
                <a16:creationId xmlns:a16="http://schemas.microsoft.com/office/drawing/2014/main" id="{156EB0EC-A8E9-D42C-5DD3-CF6FC8FC6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F91537-2FD7-3B1A-103E-E63247AB3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59813B-30D1-450B-80EC-3EC30CA490A8}" type="slidenum">
              <a:rPr lang="en-US" smtClean="0"/>
              <a:t>‹#›</a:t>
            </a:fld>
            <a:endParaRPr lang="en-US"/>
          </a:p>
        </p:txBody>
      </p:sp>
    </p:spTree>
    <p:extLst>
      <p:ext uri="{BB962C8B-B14F-4D97-AF65-F5344CB8AC3E}">
        <p14:creationId xmlns:p14="http://schemas.microsoft.com/office/powerpoint/2010/main" val="297694094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tif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8.tif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dana-farber.org/oabc" TargetMode="Externa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8.tiff"/><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p:spPr>
        <p:txBody>
          <a:body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393252" y="545907"/>
            <a:ext cx="8713694"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3000" dirty="0"/>
              <a:t>Geriatric Breast Oncology </a:t>
            </a:r>
            <a:br>
              <a:rPr lang="en-US" sz="1800" dirty="0">
                <a:solidFill>
                  <a:schemeClr val="tx1"/>
                </a:solidFill>
                <a:sym typeface="Symbol" charset="2"/>
              </a:rPr>
            </a:br>
            <a:endParaRPr lang="en-US" sz="1800" dirty="0">
              <a:solidFill>
                <a:schemeClr val="tx1"/>
              </a:solidFill>
              <a:sym typeface="Symbol" charset="2"/>
            </a:endParaRPr>
          </a:p>
          <a:p>
            <a:pPr algn="l">
              <a:defRPr/>
            </a:pPr>
            <a:r>
              <a:rPr lang="en-US" sz="1800" dirty="0">
                <a:solidFill>
                  <a:schemeClr val="tx1"/>
                </a:solidFill>
              </a:rPr>
              <a:t>Rachel A. Freedman, MD, MPH</a:t>
            </a:r>
          </a:p>
          <a:p>
            <a:pPr algn="l">
              <a:defRPr/>
            </a:pPr>
            <a:r>
              <a:rPr lang="en-US" sz="1800" dirty="0">
                <a:solidFill>
                  <a:schemeClr val="tx1"/>
                </a:solidFill>
              </a:rPr>
              <a:t>Dana-Farber Cancer Institute</a:t>
            </a:r>
          </a:p>
          <a:p>
            <a:pPr algn="l">
              <a:defRPr/>
            </a:pPr>
            <a:endParaRPr lang="en-US" sz="1800" dirty="0">
              <a:solidFill>
                <a:schemeClr val="tx1"/>
              </a:solidFill>
            </a:endParaRPr>
          </a:p>
          <a:p>
            <a:pPr algn="l">
              <a:defRPr/>
            </a:pPr>
            <a:r>
              <a:rPr lang="en-US" sz="1800" dirty="0">
                <a:solidFill>
                  <a:schemeClr val="tx1"/>
                </a:solidFill>
              </a:rPr>
              <a:t>23rd School of Breast Oncology, 2025</a:t>
            </a:r>
          </a:p>
          <a:p>
            <a:pPr algn="l">
              <a:defRPr/>
            </a:pPr>
            <a:r>
              <a:rPr lang="en-US" sz="1800" dirty="0">
                <a:solidFill>
                  <a:schemeClr val="tx1"/>
                </a:solidFill>
              </a:rPr>
              <a:t>Emory University Conference Center</a:t>
            </a:r>
          </a:p>
          <a:p>
            <a:pPr algn="l">
              <a:defRPr/>
            </a:pPr>
            <a:endParaRPr lang="en-US" sz="1800" dirty="0">
              <a:solidFill>
                <a:schemeClr val="tx1"/>
              </a:solidFill>
            </a:endParaRPr>
          </a:p>
          <a:p>
            <a:pPr algn="l">
              <a:defRPr/>
            </a:pPr>
            <a:r>
              <a:rPr lang="en-US" sz="1800" dirty="0">
                <a:solidFill>
                  <a:schemeClr val="tx1"/>
                </a:solidFill>
              </a:rPr>
              <a:t>November 6, 2025</a:t>
            </a:r>
          </a:p>
          <a:p>
            <a:pPr algn="l">
              <a:defRPr/>
            </a:pPr>
            <a:endParaRPr lang="en-US" sz="1800" dirty="0">
              <a:solidFill>
                <a:schemeClr val="tx1"/>
              </a:solidFill>
            </a:endParaRPr>
          </a:p>
          <a:p>
            <a:pPr algn="l">
              <a:defRPr/>
            </a:pPr>
            <a:endParaRPr lang="en-US" sz="1600" i="1" dirty="0">
              <a:solidFill>
                <a:schemeClr val="accent2"/>
              </a:solidFill>
              <a:effectLst>
                <a:outerShdw blurRad="38100" dist="38100" dir="2700000" algn="tl">
                  <a:srgbClr val="000000"/>
                </a:outerShdw>
              </a:effectLst>
              <a:cs typeface="+mj-cs"/>
            </a:endParaRP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pic>
        <p:nvPicPr>
          <p:cNvPr id="4" name="Picture 3" descr="Cartoon characters of two people&#10;&#10;AI-generated content may be incorrect.">
            <a:extLst>
              <a:ext uri="{FF2B5EF4-FFF2-40B4-BE49-F238E27FC236}">
                <a16:creationId xmlns:a16="http://schemas.microsoft.com/office/drawing/2014/main" id="{3D5564A8-A23B-1D78-231F-68EE5270F30F}"/>
              </a:ext>
            </a:extLst>
          </p:cNvPr>
          <p:cNvPicPr>
            <a:picLocks noChangeAspect="1"/>
          </p:cNvPicPr>
          <p:nvPr/>
        </p:nvPicPr>
        <p:blipFill>
          <a:blip r:embed="rId4"/>
          <a:srcRect r="49592"/>
          <a:stretch>
            <a:fillRect/>
          </a:stretch>
        </p:blipFill>
        <p:spPr>
          <a:xfrm>
            <a:off x="5499474" y="118942"/>
            <a:ext cx="1758575" cy="1464000"/>
          </a:xfrm>
          <a:prstGeom prst="rect">
            <a:avLst/>
          </a:prstGeom>
        </p:spPr>
      </p:pic>
      <p:pic>
        <p:nvPicPr>
          <p:cNvPr id="9" name="Graphic 8" descr="Badge Tm with solid fill">
            <a:extLst>
              <a:ext uri="{FF2B5EF4-FFF2-40B4-BE49-F238E27FC236}">
                <a16:creationId xmlns:a16="http://schemas.microsoft.com/office/drawing/2014/main" id="{40B03BC4-8C55-7FF6-EE02-36DF6BFFBF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9598" y="151297"/>
            <a:ext cx="298451" cy="298451"/>
          </a:xfrm>
          <a:prstGeom prst="rect">
            <a:avLst/>
          </a:prstGeom>
        </p:spPr>
      </p:pic>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A9AB-B716-9446-A264-8938D92C9F0B}"/>
              </a:ext>
            </a:extLst>
          </p:cNvPr>
          <p:cNvSpPr>
            <a:spLocks noGrp="1"/>
          </p:cNvSpPr>
          <p:nvPr>
            <p:ph type="title" idx="4294967295"/>
          </p:nvPr>
        </p:nvSpPr>
        <p:spPr>
          <a:xfrm>
            <a:off x="1686969" y="118449"/>
            <a:ext cx="8709796" cy="984250"/>
          </a:xfrm>
        </p:spPr>
        <p:txBody>
          <a:bodyPr>
            <a:noAutofit/>
          </a:bodyPr>
          <a:lstStyle/>
          <a:p>
            <a:pPr algn="ctr"/>
            <a:r>
              <a:rPr lang="en-US" sz="3400" dirty="0">
                <a:solidFill>
                  <a:srgbClr val="002060"/>
                </a:solidFill>
              </a:rPr>
              <a:t>Women Age 75+ Experience </a:t>
            </a:r>
            <a:br>
              <a:rPr lang="en-US" sz="3400" dirty="0">
                <a:solidFill>
                  <a:srgbClr val="002060"/>
                </a:solidFill>
              </a:rPr>
            </a:br>
            <a:r>
              <a:rPr lang="en-US" sz="3400" dirty="0">
                <a:solidFill>
                  <a:srgbClr val="002060"/>
                </a:solidFill>
              </a:rPr>
              <a:t>Worse Survival at Every Stage</a:t>
            </a:r>
          </a:p>
        </p:txBody>
      </p:sp>
      <p:sp>
        <p:nvSpPr>
          <p:cNvPr id="11" name="TextBox 10">
            <a:extLst>
              <a:ext uri="{FF2B5EF4-FFF2-40B4-BE49-F238E27FC236}">
                <a16:creationId xmlns:a16="http://schemas.microsoft.com/office/drawing/2014/main" id="{EE25ED96-A9E7-B74E-BEE5-9A53D684871E}"/>
              </a:ext>
            </a:extLst>
          </p:cNvPr>
          <p:cNvSpPr txBox="1"/>
          <p:nvPr/>
        </p:nvSpPr>
        <p:spPr>
          <a:xfrm>
            <a:off x="-108284" y="6517159"/>
            <a:ext cx="35493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Freedman et al Cancer 2018 (SEER data)</a:t>
            </a:r>
          </a:p>
        </p:txBody>
      </p:sp>
      <p:pic>
        <p:nvPicPr>
          <p:cNvPr id="13" name="Picture 12">
            <a:extLst>
              <a:ext uri="{FF2B5EF4-FFF2-40B4-BE49-F238E27FC236}">
                <a16:creationId xmlns:a16="http://schemas.microsoft.com/office/drawing/2014/main" id="{1798352E-D722-7D36-0FBD-BDA64FE844F4}"/>
              </a:ext>
            </a:extLst>
          </p:cNvPr>
          <p:cNvPicPr>
            <a:picLocks noChangeAspect="1"/>
          </p:cNvPicPr>
          <p:nvPr/>
        </p:nvPicPr>
        <p:blipFill rotWithShape="1">
          <a:blip r:embed="rId2"/>
          <a:srcRect l="11853" t="22224" r="58593" b="23031"/>
          <a:stretch/>
        </p:blipFill>
        <p:spPr>
          <a:xfrm>
            <a:off x="1516457" y="1072126"/>
            <a:ext cx="8709795" cy="5445033"/>
          </a:xfrm>
          <a:prstGeom prst="rect">
            <a:avLst/>
          </a:prstGeom>
        </p:spPr>
      </p:pic>
      <p:sp>
        <p:nvSpPr>
          <p:cNvPr id="14" name="TextBox 13">
            <a:extLst>
              <a:ext uri="{FF2B5EF4-FFF2-40B4-BE49-F238E27FC236}">
                <a16:creationId xmlns:a16="http://schemas.microsoft.com/office/drawing/2014/main" id="{A5AFA026-157E-4288-24F3-91785CBAE5CD}"/>
              </a:ext>
            </a:extLst>
          </p:cNvPr>
          <p:cNvSpPr txBox="1"/>
          <p:nvPr/>
        </p:nvSpPr>
        <p:spPr>
          <a:xfrm>
            <a:off x="10333930" y="1581642"/>
            <a:ext cx="1135589" cy="3539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Stage I</a:t>
            </a:r>
          </a:p>
        </p:txBody>
      </p:sp>
      <p:sp>
        <p:nvSpPr>
          <p:cNvPr id="15" name="TextBox 14">
            <a:extLst>
              <a:ext uri="{FF2B5EF4-FFF2-40B4-BE49-F238E27FC236}">
                <a16:creationId xmlns:a16="http://schemas.microsoft.com/office/drawing/2014/main" id="{3AE6C632-59B3-C3F9-346F-240AE35B4AE3}"/>
              </a:ext>
            </a:extLst>
          </p:cNvPr>
          <p:cNvSpPr txBox="1"/>
          <p:nvPr/>
        </p:nvSpPr>
        <p:spPr>
          <a:xfrm>
            <a:off x="10365516" y="2644459"/>
            <a:ext cx="1155867" cy="3539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Stage II</a:t>
            </a:r>
          </a:p>
        </p:txBody>
      </p:sp>
      <p:sp>
        <p:nvSpPr>
          <p:cNvPr id="16" name="TextBox 15">
            <a:extLst>
              <a:ext uri="{FF2B5EF4-FFF2-40B4-BE49-F238E27FC236}">
                <a16:creationId xmlns:a16="http://schemas.microsoft.com/office/drawing/2014/main" id="{9CEBFCF7-96D0-B805-A475-AD727BB6B1C0}"/>
              </a:ext>
            </a:extLst>
          </p:cNvPr>
          <p:cNvSpPr txBox="1"/>
          <p:nvPr/>
        </p:nvSpPr>
        <p:spPr>
          <a:xfrm>
            <a:off x="10375656" y="3509913"/>
            <a:ext cx="1135589" cy="3539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Stage III</a:t>
            </a:r>
          </a:p>
        </p:txBody>
      </p:sp>
      <p:sp>
        <p:nvSpPr>
          <p:cNvPr id="17" name="TextBox 16">
            <a:extLst>
              <a:ext uri="{FF2B5EF4-FFF2-40B4-BE49-F238E27FC236}">
                <a16:creationId xmlns:a16="http://schemas.microsoft.com/office/drawing/2014/main" id="{F645F8C7-CD93-178D-618D-1428B41E2BDD}"/>
              </a:ext>
            </a:extLst>
          </p:cNvPr>
          <p:cNvSpPr txBox="1"/>
          <p:nvPr/>
        </p:nvSpPr>
        <p:spPr>
          <a:xfrm>
            <a:off x="10396765" y="4287435"/>
            <a:ext cx="1585538" cy="61555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Stage IV- de novo only</a:t>
            </a:r>
          </a:p>
        </p:txBody>
      </p:sp>
      <p:sp>
        <p:nvSpPr>
          <p:cNvPr id="18" name="TextBox 17">
            <a:extLst>
              <a:ext uri="{FF2B5EF4-FFF2-40B4-BE49-F238E27FC236}">
                <a16:creationId xmlns:a16="http://schemas.microsoft.com/office/drawing/2014/main" id="{5513ECEB-8D0D-1A3C-C1F4-641B60AD34A6}"/>
              </a:ext>
            </a:extLst>
          </p:cNvPr>
          <p:cNvSpPr txBox="1"/>
          <p:nvPr/>
        </p:nvSpPr>
        <p:spPr>
          <a:xfrm>
            <a:off x="8157230" y="6530475"/>
            <a:ext cx="354931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Freedman et al Cancer 2018 (SEER data)</a:t>
            </a:r>
          </a:p>
        </p:txBody>
      </p:sp>
      <p:sp>
        <p:nvSpPr>
          <p:cNvPr id="19" name="TextBox 18">
            <a:extLst>
              <a:ext uri="{FF2B5EF4-FFF2-40B4-BE49-F238E27FC236}">
                <a16:creationId xmlns:a16="http://schemas.microsoft.com/office/drawing/2014/main" id="{A40D9E95-1767-64B1-BD86-EE36062C6E14}"/>
              </a:ext>
            </a:extLst>
          </p:cNvPr>
          <p:cNvSpPr txBox="1"/>
          <p:nvPr/>
        </p:nvSpPr>
        <p:spPr>
          <a:xfrm>
            <a:off x="5250046" y="5077327"/>
            <a:ext cx="1700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Reference group</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A5ECE6D-95AB-FBD5-A85C-E6DC7FEBA033}"/>
                  </a:ext>
                </a:extLst>
              </p:cNvPr>
              <p:cNvSpPr txBox="1"/>
              <p:nvPr/>
            </p:nvSpPr>
            <p:spPr>
              <a:xfrm>
                <a:off x="1890592" y="5779872"/>
                <a:ext cx="8478982"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a:t>
                </a:r>
                <a14:m>
                  <m:oMath xmlns:m="http://schemas.openxmlformats.org/officeDocument/2006/math">
                    <m:r>
                      <a:rPr kumimoji="0" lang="en-US"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m:rPr>
                        <m:nor/>
                      </m:rP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3</m:t>
                    </m:r>
                    <m:r>
                      <m:rPr>
                        <m:nor/>
                      </m:rP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5−</m:t>
                    </m:r>
                    <m:r>
                      <m:rPr>
                        <m:nor/>
                      </m:rP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44</m:t>
                    </m:r>
                  </m:oMath>
                </a14:m>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45-54        55-64             65-74          75-84        ≥ 85</a:t>
                </a:r>
              </a:p>
            </p:txBody>
          </p:sp>
        </mc:Choice>
        <mc:Fallback xmlns="">
          <p:sp>
            <p:nvSpPr>
              <p:cNvPr id="20" name="TextBox 19">
                <a:extLst>
                  <a:ext uri="{FF2B5EF4-FFF2-40B4-BE49-F238E27FC236}">
                    <a16:creationId xmlns:a16="http://schemas.microsoft.com/office/drawing/2014/main" id="{DA5ECE6D-95AB-FBD5-A85C-E6DC7FEBA033}"/>
                  </a:ext>
                </a:extLst>
              </p:cNvPr>
              <p:cNvSpPr txBox="1">
                <a:spLocks noRot="1" noChangeAspect="1" noMove="1" noResize="1" noEditPoints="1" noAdjustHandles="1" noChangeArrowheads="1" noChangeShapeType="1" noTextEdit="1"/>
              </p:cNvSpPr>
              <p:nvPr/>
            </p:nvSpPr>
            <p:spPr>
              <a:xfrm>
                <a:off x="1890592" y="5779872"/>
                <a:ext cx="8478982" cy="369332"/>
              </a:xfrm>
              <a:prstGeom prst="rect">
                <a:avLst/>
              </a:prstGeom>
              <a:blipFill>
                <a:blip r:embed="rId3"/>
                <a:stretch>
                  <a:fillRect l="-598" t="-3226" b="-25806"/>
                </a:stretch>
              </a:blipFill>
              <a:ln>
                <a:solidFill>
                  <a:schemeClr val="bg1"/>
                </a:solid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8CFE7FFA-59FC-8464-BEEB-8E698320360C}"/>
              </a:ext>
            </a:extLst>
          </p:cNvPr>
          <p:cNvSpPr/>
          <p:nvPr/>
        </p:nvSpPr>
        <p:spPr>
          <a:xfrm>
            <a:off x="7804480" y="1090024"/>
            <a:ext cx="2571176" cy="5370235"/>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7FC4789-F372-49D4-BBED-5435E1675DE7}"/>
              </a:ext>
            </a:extLst>
          </p:cNvPr>
          <p:cNvSpPr txBox="1"/>
          <p:nvPr/>
        </p:nvSpPr>
        <p:spPr>
          <a:xfrm rot="16200000">
            <a:off x="-1315281" y="3492531"/>
            <a:ext cx="5252721" cy="407061"/>
          </a:xfrm>
          <a:prstGeom prst="rect">
            <a:avLst/>
          </a:prstGeom>
          <a:solidFill>
            <a:srgbClr val="D4EBF6"/>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Adjusted hazard ratio for breast  cancer mortality</a:t>
            </a:r>
          </a:p>
        </p:txBody>
      </p:sp>
      <p:sp>
        <p:nvSpPr>
          <p:cNvPr id="23" name="TextBox 22">
            <a:extLst>
              <a:ext uri="{FF2B5EF4-FFF2-40B4-BE49-F238E27FC236}">
                <a16:creationId xmlns:a16="http://schemas.microsoft.com/office/drawing/2014/main" id="{82829BA2-378C-E0EA-2CC3-BAE61D39E72D}"/>
              </a:ext>
            </a:extLst>
          </p:cNvPr>
          <p:cNvSpPr txBox="1"/>
          <p:nvPr/>
        </p:nvSpPr>
        <p:spPr>
          <a:xfrm>
            <a:off x="2368051" y="6193934"/>
            <a:ext cx="5344159" cy="307777"/>
          </a:xfrm>
          <a:prstGeom prst="rect">
            <a:avLst/>
          </a:prstGeom>
          <a:solidFill>
            <a:srgbClr val="D4EB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Age-group</a:t>
            </a:r>
          </a:p>
        </p:txBody>
      </p:sp>
    </p:spTree>
    <p:extLst>
      <p:ext uri="{BB962C8B-B14F-4D97-AF65-F5344CB8AC3E}">
        <p14:creationId xmlns:p14="http://schemas.microsoft.com/office/powerpoint/2010/main" val="92616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ABF25C-3C47-1DC8-D188-2322EB9C655B}"/>
              </a:ext>
            </a:extLst>
          </p:cNvPr>
          <p:cNvSpPr>
            <a:spLocks noGrp="1"/>
          </p:cNvSpPr>
          <p:nvPr>
            <p:ph type="sldNum" sz="quarter" idx="12"/>
          </p:nvPr>
        </p:nvSpPr>
        <p:spPr/>
        <p:txBody>
          <a:bodyPr/>
          <a:lstStyle/>
          <a:p>
            <a:fld id="{9CF06D28-0BE3-284D-A172-81E312E501C2}" type="slidenum">
              <a:rPr lang="en-US" smtClean="0"/>
              <a:t>11</a:t>
            </a:fld>
            <a:endParaRPr lang="en-US"/>
          </a:p>
        </p:txBody>
      </p:sp>
      <p:pic>
        <p:nvPicPr>
          <p:cNvPr id="3" name="Picture 2" descr="A graph of different stages of breast cancer&#10;&#10;AI-generated content may be incorrect.">
            <a:extLst>
              <a:ext uri="{FF2B5EF4-FFF2-40B4-BE49-F238E27FC236}">
                <a16:creationId xmlns:a16="http://schemas.microsoft.com/office/drawing/2014/main" id="{59FEB40B-8A2E-5E15-7D9A-0FB86E35C3E2}"/>
              </a:ext>
            </a:extLst>
          </p:cNvPr>
          <p:cNvPicPr>
            <a:picLocks noChangeAspect="1"/>
          </p:cNvPicPr>
          <p:nvPr/>
        </p:nvPicPr>
        <p:blipFill>
          <a:blip r:embed="rId2"/>
          <a:srcRect l="3210" t="4852" r="3594" b="3107"/>
          <a:stretch>
            <a:fillRect/>
          </a:stretch>
        </p:blipFill>
        <p:spPr>
          <a:xfrm>
            <a:off x="3514567" y="1759125"/>
            <a:ext cx="5054600" cy="4330525"/>
          </a:xfrm>
          <a:prstGeom prst="rect">
            <a:avLst/>
          </a:prstGeom>
          <a:ln>
            <a:solidFill>
              <a:schemeClr val="tx1"/>
            </a:solidFill>
          </a:ln>
        </p:spPr>
      </p:pic>
      <p:pic>
        <p:nvPicPr>
          <p:cNvPr id="5" name="Picture 4">
            <a:extLst>
              <a:ext uri="{FF2B5EF4-FFF2-40B4-BE49-F238E27FC236}">
                <a16:creationId xmlns:a16="http://schemas.microsoft.com/office/drawing/2014/main" id="{AC7C13BE-FE9B-B832-3915-EF284FC6A59B}"/>
              </a:ext>
            </a:extLst>
          </p:cNvPr>
          <p:cNvPicPr>
            <a:picLocks noChangeAspect="1"/>
          </p:cNvPicPr>
          <p:nvPr/>
        </p:nvPicPr>
        <p:blipFill>
          <a:blip r:embed="rId3"/>
          <a:srcRect l="3432" t="15305" b="1"/>
          <a:stretch>
            <a:fillRect/>
          </a:stretch>
        </p:blipFill>
        <p:spPr>
          <a:xfrm>
            <a:off x="2289017" y="1127515"/>
            <a:ext cx="7505700" cy="381000"/>
          </a:xfrm>
          <a:prstGeom prst="rect">
            <a:avLst/>
          </a:prstGeom>
        </p:spPr>
      </p:pic>
      <p:pic>
        <p:nvPicPr>
          <p:cNvPr id="7" name="Picture 6" descr="A number on a white background&#10;&#10;AI-generated content may be incorrect.">
            <a:extLst>
              <a:ext uri="{FF2B5EF4-FFF2-40B4-BE49-F238E27FC236}">
                <a16:creationId xmlns:a16="http://schemas.microsoft.com/office/drawing/2014/main" id="{32109166-E396-B420-7265-B0DDABB5C9EB}"/>
              </a:ext>
            </a:extLst>
          </p:cNvPr>
          <p:cNvPicPr>
            <a:picLocks noChangeAspect="1"/>
          </p:cNvPicPr>
          <p:nvPr/>
        </p:nvPicPr>
        <p:blipFill>
          <a:blip r:embed="rId4"/>
          <a:stretch>
            <a:fillRect/>
          </a:stretch>
        </p:blipFill>
        <p:spPr>
          <a:xfrm>
            <a:off x="5940267" y="1879600"/>
            <a:ext cx="2114672" cy="417369"/>
          </a:xfrm>
          <a:prstGeom prst="rect">
            <a:avLst/>
          </a:prstGeom>
        </p:spPr>
      </p:pic>
      <p:sp>
        <p:nvSpPr>
          <p:cNvPr id="9" name="TextBox 8">
            <a:extLst>
              <a:ext uri="{FF2B5EF4-FFF2-40B4-BE49-F238E27FC236}">
                <a16:creationId xmlns:a16="http://schemas.microsoft.com/office/drawing/2014/main" id="{682AC40B-D70E-FFFE-CFB6-010422A0FCD3}"/>
              </a:ext>
            </a:extLst>
          </p:cNvPr>
          <p:cNvSpPr txBox="1"/>
          <p:nvPr/>
        </p:nvSpPr>
        <p:spPr>
          <a:xfrm>
            <a:off x="163543" y="6274019"/>
            <a:ext cx="6096000"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www.cancer.org</a:t>
            </a:r>
            <a:r>
              <a:rPr lang="en-US" sz="1000" dirty="0">
                <a:latin typeface="Arial" panose="020B0604020202020204" pitchFamily="34" charset="0"/>
                <a:cs typeface="Arial" panose="020B0604020202020204" pitchFamily="34" charset="0"/>
              </a:rPr>
              <a:t>/content/dam/cancer-org/research/cancer-facts-and-statistics/annual-cancer-facts-and-figures/2019/cancer-facts-and-figures-special-section-cancer-in-the-oldest-old-2019.pdf</a:t>
            </a:r>
          </a:p>
        </p:txBody>
      </p:sp>
      <p:sp>
        <p:nvSpPr>
          <p:cNvPr id="11" name="Title 1">
            <a:extLst>
              <a:ext uri="{FF2B5EF4-FFF2-40B4-BE49-F238E27FC236}">
                <a16:creationId xmlns:a16="http://schemas.microsoft.com/office/drawing/2014/main" id="{A3519B7D-09B8-2EA1-5A7F-D47C3A1E576E}"/>
              </a:ext>
            </a:extLst>
          </p:cNvPr>
          <p:cNvSpPr txBox="1">
            <a:spLocks/>
          </p:cNvSpPr>
          <p:nvPr/>
        </p:nvSpPr>
        <p:spPr>
          <a:xfrm>
            <a:off x="1686969" y="118449"/>
            <a:ext cx="8709796" cy="9842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002060"/>
                </a:solidFill>
              </a:rPr>
              <a:t>5-Year Survival is Particularly </a:t>
            </a:r>
          </a:p>
          <a:p>
            <a:r>
              <a:rPr lang="en-US" sz="3200" dirty="0">
                <a:solidFill>
                  <a:srgbClr val="002060"/>
                </a:solidFill>
              </a:rPr>
              <a:t>Worse for the Oldest Old</a:t>
            </a:r>
          </a:p>
        </p:txBody>
      </p:sp>
      <p:sp>
        <p:nvSpPr>
          <p:cNvPr id="4" name="Rectangle 3">
            <a:extLst>
              <a:ext uri="{FF2B5EF4-FFF2-40B4-BE49-F238E27FC236}">
                <a16:creationId xmlns:a16="http://schemas.microsoft.com/office/drawing/2014/main" id="{00038273-CD9A-D3AD-99F4-30E4DFA659E8}"/>
              </a:ext>
            </a:extLst>
          </p:cNvPr>
          <p:cNvSpPr/>
          <p:nvPr/>
        </p:nvSpPr>
        <p:spPr>
          <a:xfrm>
            <a:off x="7116417" y="1879600"/>
            <a:ext cx="821635" cy="417369"/>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618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AC2635-BAFF-40BE-B583-9D2C849CFD1B}"/>
              </a:ext>
            </a:extLst>
          </p:cNvPr>
          <p:cNvSpPr>
            <a:spLocks noGrp="1"/>
          </p:cNvSpPr>
          <p:nvPr>
            <p:ph type="body" sz="quarter" idx="4294967295"/>
          </p:nvPr>
        </p:nvSpPr>
        <p:spPr>
          <a:xfrm>
            <a:off x="153988" y="438150"/>
            <a:ext cx="12038012" cy="674688"/>
          </a:xfrm>
        </p:spPr>
        <p:txBody>
          <a:bodyPr>
            <a:noAutofit/>
          </a:bodyPr>
          <a:lstStyle/>
          <a:p>
            <a:pPr marL="0" indent="0" algn="ctr">
              <a:buNone/>
            </a:pPr>
            <a:r>
              <a:rPr lang="en-US" sz="3400" b="1" dirty="0">
                <a:solidFill>
                  <a:srgbClr val="002060"/>
                </a:solidFill>
                <a:latin typeface="Arial" panose="020B0604020202020204" pitchFamily="34" charset="0"/>
                <a:cs typeface="Arial" panose="020B0604020202020204" pitchFamily="34" charset="0"/>
              </a:rPr>
              <a:t>Why Are Outcomes Worse for Older Patients?</a:t>
            </a:r>
          </a:p>
        </p:txBody>
      </p:sp>
      <p:sp>
        <p:nvSpPr>
          <p:cNvPr id="2" name="TextBox 1">
            <a:extLst>
              <a:ext uri="{FF2B5EF4-FFF2-40B4-BE49-F238E27FC236}">
                <a16:creationId xmlns:a16="http://schemas.microsoft.com/office/drawing/2014/main" id="{DB3DC5E4-1B5D-29FA-C086-F3307B86E487}"/>
              </a:ext>
            </a:extLst>
          </p:cNvPr>
          <p:cNvSpPr txBox="1"/>
          <p:nvPr/>
        </p:nvSpPr>
        <p:spPr>
          <a:xfrm>
            <a:off x="6096000" y="1464945"/>
            <a:ext cx="5095240" cy="4641215"/>
          </a:xfrm>
          <a:prstGeom prst="rect">
            <a:avLst/>
          </a:prstGeom>
          <a:solidFill>
            <a:srgbClr val="D4EBF6">
              <a:alpha val="43204"/>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7B835E8-3FF5-DE47-7133-A293EE71358B}"/>
              </a:ext>
            </a:extLst>
          </p:cNvPr>
          <p:cNvSpPr txBox="1"/>
          <p:nvPr/>
        </p:nvSpPr>
        <p:spPr>
          <a:xfrm>
            <a:off x="685800" y="1454785"/>
            <a:ext cx="5095240" cy="4641215"/>
          </a:xfrm>
          <a:prstGeom prst="rect">
            <a:avLst/>
          </a:prstGeom>
          <a:solidFill>
            <a:srgbClr val="D4EBF6">
              <a:alpha val="43204"/>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F80C21E1-D4E4-2444-B568-E0129364D177}"/>
              </a:ext>
            </a:extLst>
          </p:cNvPr>
          <p:cNvSpPr txBox="1">
            <a:spLocks/>
          </p:cNvSpPr>
          <p:nvPr/>
        </p:nvSpPr>
        <p:spPr>
          <a:xfrm>
            <a:off x="800100" y="1553211"/>
            <a:ext cx="4980621" cy="46412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2400">
                <a:latin typeface="Arial" panose="020B0604020202020204" pitchFamily="34" charset="0"/>
                <a:cs typeface="Arial" panose="020B0604020202020204" pitchFamily="34" charset="0"/>
              </a:rPr>
              <a:t>Older patients with cancer </a:t>
            </a:r>
            <a:r>
              <a:rPr lang="en-US" sz="2400" b="1">
                <a:solidFill>
                  <a:srgbClr val="0064A0"/>
                </a:solidFill>
                <a:latin typeface="Arial" panose="020B0604020202020204" pitchFamily="34" charset="0"/>
                <a:cs typeface="Arial" panose="020B0604020202020204" pitchFamily="34" charset="0"/>
              </a:rPr>
              <a:t>are under-represented in research</a:t>
            </a:r>
            <a:r>
              <a:rPr lang="en-US" sz="2400">
                <a:solidFill>
                  <a:srgbClr val="0064A0"/>
                </a:solidFill>
                <a:latin typeface="Arial" panose="020B0604020202020204" pitchFamily="34" charset="0"/>
                <a:cs typeface="Arial" panose="020B0604020202020204" pitchFamily="34" charset="0"/>
              </a:rPr>
              <a:t>, </a:t>
            </a:r>
            <a:r>
              <a:rPr lang="en-US" sz="2400" b="1">
                <a:solidFill>
                  <a:srgbClr val="0064A0"/>
                </a:solidFill>
                <a:latin typeface="Arial" panose="020B0604020202020204" pitchFamily="34" charset="0"/>
                <a:cs typeface="Arial" panose="020B0604020202020204" pitchFamily="34" charset="0"/>
              </a:rPr>
              <a:t>have more barriers to care</a:t>
            </a:r>
            <a:r>
              <a:rPr lang="en-US" sz="2400">
                <a:solidFill>
                  <a:schemeClr val="accent1"/>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and are often</a:t>
            </a:r>
            <a:r>
              <a:rPr lang="en-US" sz="2400">
                <a:latin typeface="Aptos" panose="020B0004020202020204" pitchFamily="34" charset="0"/>
              </a:rPr>
              <a:t>…</a:t>
            </a:r>
            <a:endParaRPr lang="en-US" sz="1100">
              <a:latin typeface="Aptos" panose="020B0004020202020204" pitchFamily="34" charset="0"/>
            </a:endParaRPr>
          </a:p>
          <a:p>
            <a:pPr marL="0" indent="0">
              <a:lnSpc>
                <a:spcPct val="120000"/>
              </a:lnSpc>
              <a:spcBef>
                <a:spcPts val="0"/>
              </a:spcBef>
              <a:buFont typeface="Arial" panose="020B0604020202020204" pitchFamily="34" charset="0"/>
              <a:buNone/>
            </a:pPr>
            <a:endParaRPr lang="en-US" sz="1400">
              <a:latin typeface="Arial" panose="020B0604020202020204" pitchFamily="34" charset="0"/>
              <a:cs typeface="Arial" panose="020B0604020202020204" pitchFamily="34" charset="0"/>
            </a:endParaRPr>
          </a:p>
          <a:p>
            <a:pPr marL="571500" lvl="1" indent="-277813">
              <a:lnSpc>
                <a:spcPct val="105000"/>
              </a:lnSpc>
              <a:spcBef>
                <a:spcPts val="0"/>
              </a:spcBef>
              <a:buClr>
                <a:srgbClr val="41B7E6"/>
              </a:buClr>
            </a:pPr>
            <a:r>
              <a:rPr lang="en-US">
                <a:latin typeface="Arial" panose="020B0604020202020204" pitchFamily="34" charset="0"/>
                <a:cs typeface="Arial" panose="020B0604020202020204" pitchFamily="34" charset="0"/>
              </a:rPr>
              <a:t>Under-treated </a:t>
            </a:r>
            <a:br>
              <a:rPr lang="en-US">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(lower receipt, lower intensity,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non-standard care, worse adherence);</a:t>
            </a:r>
          </a:p>
          <a:p>
            <a:pPr marL="571500" lvl="1" indent="-277813">
              <a:lnSpc>
                <a:spcPct val="120000"/>
              </a:lnSpc>
              <a:spcBef>
                <a:spcPts val="1200"/>
              </a:spcBef>
              <a:buClr>
                <a:srgbClr val="41B7E6"/>
              </a:buClr>
            </a:pPr>
            <a:r>
              <a:rPr lang="en-US">
                <a:latin typeface="Arial" panose="020B0604020202020204" pitchFamily="34" charset="0"/>
                <a:cs typeface="Arial" panose="020B0604020202020204" pitchFamily="34" charset="0"/>
              </a:rPr>
              <a:t>Underserved</a:t>
            </a:r>
          </a:p>
          <a:p>
            <a:pPr marL="571500" lvl="1" indent="-277813">
              <a:lnSpc>
                <a:spcPct val="120000"/>
              </a:lnSpc>
              <a:spcBef>
                <a:spcPts val="1200"/>
              </a:spcBef>
              <a:buClr>
                <a:srgbClr val="41B7E6"/>
              </a:buClr>
            </a:pPr>
            <a:r>
              <a:rPr lang="en-US">
                <a:latin typeface="Arial" panose="020B0604020202020204" pitchFamily="34" charset="0"/>
                <a:cs typeface="Arial" panose="020B0604020202020204" pitchFamily="34" charset="0"/>
              </a:rPr>
              <a:t>With less support</a:t>
            </a:r>
          </a:p>
          <a:p>
            <a:endParaRPr lang="en-US" dirty="0"/>
          </a:p>
        </p:txBody>
      </p:sp>
      <p:grpSp>
        <p:nvGrpSpPr>
          <p:cNvPr id="6" name="Group 5">
            <a:extLst>
              <a:ext uri="{FF2B5EF4-FFF2-40B4-BE49-F238E27FC236}">
                <a16:creationId xmlns:a16="http://schemas.microsoft.com/office/drawing/2014/main" id="{8DBD926F-4ECA-98C7-BB39-C9144400CE60}"/>
              </a:ext>
            </a:extLst>
          </p:cNvPr>
          <p:cNvGrpSpPr/>
          <p:nvPr/>
        </p:nvGrpSpPr>
        <p:grpSpPr>
          <a:xfrm>
            <a:off x="414927" y="6403909"/>
            <a:ext cx="11624673" cy="415991"/>
            <a:chOff x="414927" y="6403909"/>
            <a:chExt cx="11624673" cy="415991"/>
          </a:xfrm>
        </p:grpSpPr>
        <p:pic>
          <p:nvPicPr>
            <p:cNvPr id="7" name="Picture 6">
              <a:extLst>
                <a:ext uri="{FF2B5EF4-FFF2-40B4-BE49-F238E27FC236}">
                  <a16:creationId xmlns:a16="http://schemas.microsoft.com/office/drawing/2014/main" id="{5CF0DED9-6406-52EC-7513-7A750940EA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9" name="Group 8">
              <a:extLst>
                <a:ext uri="{FF2B5EF4-FFF2-40B4-BE49-F238E27FC236}">
                  <a16:creationId xmlns:a16="http://schemas.microsoft.com/office/drawing/2014/main" id="{1F2D2594-D534-321D-EA8C-AF6459B8483A}"/>
                </a:ext>
              </a:extLst>
            </p:cNvPr>
            <p:cNvGrpSpPr/>
            <p:nvPr/>
          </p:nvGrpSpPr>
          <p:grpSpPr>
            <a:xfrm>
              <a:off x="9647339" y="6454775"/>
              <a:ext cx="2392261" cy="365125"/>
              <a:chOff x="9647339" y="6454775"/>
              <a:chExt cx="2392261" cy="365125"/>
            </a:xfrm>
          </p:grpSpPr>
          <p:sp>
            <p:nvSpPr>
              <p:cNvPr id="10" name="Footer Placeholder 6">
                <a:extLst>
                  <a:ext uri="{FF2B5EF4-FFF2-40B4-BE49-F238E27FC236}">
                    <a16:creationId xmlns:a16="http://schemas.microsoft.com/office/drawing/2014/main" id="{5B6EAC60-F571-32C3-4575-2082179AF07A}"/>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11" name="Slide Number Placeholder 8">
                <a:extLst>
                  <a:ext uri="{FF2B5EF4-FFF2-40B4-BE49-F238E27FC236}">
                    <a16:creationId xmlns:a16="http://schemas.microsoft.com/office/drawing/2014/main" id="{081920B2-3F28-D184-2DA7-1273F1DD478B}"/>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12</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3" name="Content Placeholder 2">
            <a:extLst>
              <a:ext uri="{FF2B5EF4-FFF2-40B4-BE49-F238E27FC236}">
                <a16:creationId xmlns:a16="http://schemas.microsoft.com/office/drawing/2014/main" id="{22F123B5-8267-6F44-4F1A-8CB55BC8C77D}"/>
              </a:ext>
            </a:extLst>
          </p:cNvPr>
          <p:cNvSpPr txBox="1">
            <a:spLocks/>
          </p:cNvSpPr>
          <p:nvPr/>
        </p:nvSpPr>
        <p:spPr>
          <a:xfrm>
            <a:off x="6248400" y="1573531"/>
            <a:ext cx="4980621" cy="4400550"/>
          </a:xfrm>
          <a:prstGeom prst="rect">
            <a:avLst/>
          </a:prstGeom>
        </p:spPr>
        <p:txBody>
          <a:bodyPr vert="horz" lIns="91440" tIns="45720" rIns="91440" bIns="45720" rtlCol="0" anchor="t">
            <a:no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b="1" dirty="0">
                <a:solidFill>
                  <a:srgbClr val="0064A0"/>
                </a:solidFill>
              </a:rPr>
              <a:t>They also have</a:t>
            </a:r>
            <a:r>
              <a:rPr lang="en-US" sz="2400" dirty="0">
                <a:latin typeface="Aptos" panose="020B0004020202020204" pitchFamily="34" charset="0"/>
              </a:rPr>
              <a:t> …</a:t>
            </a:r>
            <a:endParaRPr lang="en-US" sz="1400" dirty="0"/>
          </a:p>
          <a:p>
            <a:pPr marL="457200" lvl="1" indent="-342900">
              <a:lnSpc>
                <a:spcPct val="120000"/>
              </a:lnSpc>
              <a:spcBef>
                <a:spcPts val="1200"/>
              </a:spcBef>
              <a:buClr>
                <a:srgbClr val="41B7E6"/>
              </a:buClr>
              <a:buSzPct val="120000"/>
            </a:pPr>
            <a:r>
              <a:rPr lang="en-US" sz="2200" dirty="0"/>
              <a:t>Variable biology/genomics of </a:t>
            </a:r>
            <a:br>
              <a:rPr lang="en-US" sz="2200" dirty="0"/>
            </a:br>
            <a:r>
              <a:rPr lang="en-US" sz="2200" dirty="0"/>
              <a:t>their tumors</a:t>
            </a:r>
          </a:p>
          <a:p>
            <a:pPr marL="457200" lvl="1" indent="-342900">
              <a:lnSpc>
                <a:spcPct val="120000"/>
              </a:lnSpc>
              <a:spcBef>
                <a:spcPts val="1200"/>
              </a:spcBef>
              <a:buClr>
                <a:srgbClr val="41B7E6"/>
              </a:buClr>
              <a:buSzPct val="120000"/>
            </a:pPr>
            <a:r>
              <a:rPr lang="en-US" sz="2200" dirty="0"/>
              <a:t>More toxicity</a:t>
            </a:r>
          </a:p>
          <a:p>
            <a:pPr marL="457200" lvl="1" indent="-342900">
              <a:lnSpc>
                <a:spcPct val="120000"/>
              </a:lnSpc>
              <a:spcBef>
                <a:spcPts val="1200"/>
              </a:spcBef>
              <a:buClr>
                <a:srgbClr val="41B7E6"/>
              </a:buClr>
              <a:buSzPct val="120000"/>
            </a:pPr>
            <a:r>
              <a:rPr lang="en-US" sz="2200" dirty="0"/>
              <a:t>Competing priorities and </a:t>
            </a:r>
            <a:br>
              <a:rPr lang="en-US" sz="2200" dirty="0"/>
            </a:br>
            <a:r>
              <a:rPr lang="en-US" sz="2200" dirty="0"/>
              <a:t>medical conditions</a:t>
            </a:r>
          </a:p>
          <a:p>
            <a:pPr marL="457200" lvl="1" indent="-342900">
              <a:lnSpc>
                <a:spcPct val="120000"/>
              </a:lnSpc>
              <a:spcBef>
                <a:spcPts val="1200"/>
              </a:spcBef>
              <a:buClr>
                <a:srgbClr val="41B7E6"/>
              </a:buClr>
              <a:buSzPct val="120000"/>
            </a:pPr>
            <a:r>
              <a:rPr lang="en-US" sz="2200" dirty="0"/>
              <a:t>Unique needs, polypharmacy, functional fragility</a:t>
            </a:r>
          </a:p>
          <a:p>
            <a:pPr marL="0" indent="0">
              <a:buNone/>
            </a:pPr>
            <a:endParaRPr lang="en-US" dirty="0"/>
          </a:p>
        </p:txBody>
      </p:sp>
    </p:spTree>
    <p:extLst>
      <p:ext uri="{BB962C8B-B14F-4D97-AF65-F5344CB8AC3E}">
        <p14:creationId xmlns:p14="http://schemas.microsoft.com/office/powerpoint/2010/main" val="334179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4231B8C7-1415-0248-8819-AB6267CAACD3}"/>
              </a:ext>
            </a:extLst>
          </p:cNvPr>
          <p:cNvSpPr>
            <a:spLocks noGrp="1" noChangeArrowheads="1"/>
          </p:cNvSpPr>
          <p:nvPr>
            <p:ph type="title" idx="4294967295"/>
          </p:nvPr>
        </p:nvSpPr>
        <p:spPr>
          <a:xfrm>
            <a:off x="0" y="217574"/>
            <a:ext cx="11179175" cy="1066800"/>
          </a:xfrm>
        </p:spPr>
        <p:txBody>
          <a:bodyPr>
            <a:noAutofit/>
          </a:bodyPr>
          <a:lstStyle/>
          <a:p>
            <a:pPr algn="ctr"/>
            <a:r>
              <a:rPr lang="en-US" altLang="en-US" sz="3400" dirty="0">
                <a:solidFill>
                  <a:srgbClr val="002060"/>
                </a:solidFill>
              </a:rPr>
              <a:t>Much of What We Know Doesn’t </a:t>
            </a:r>
            <a:br>
              <a:rPr lang="en-US" altLang="en-US" sz="3400" dirty="0">
                <a:solidFill>
                  <a:srgbClr val="002060"/>
                </a:solidFill>
              </a:rPr>
            </a:br>
            <a:r>
              <a:rPr lang="en-US" altLang="en-US" sz="3400" dirty="0">
                <a:solidFill>
                  <a:srgbClr val="002060"/>
                </a:solidFill>
              </a:rPr>
              <a:t>Come from Prospective Data</a:t>
            </a:r>
          </a:p>
        </p:txBody>
      </p:sp>
      <p:sp>
        <p:nvSpPr>
          <p:cNvPr id="3" name="TextBox 2">
            <a:extLst>
              <a:ext uri="{FF2B5EF4-FFF2-40B4-BE49-F238E27FC236}">
                <a16:creationId xmlns:a16="http://schemas.microsoft.com/office/drawing/2014/main" id="{43046EC5-9880-9C80-5C90-CE279EF6D758}"/>
              </a:ext>
            </a:extLst>
          </p:cNvPr>
          <p:cNvSpPr txBox="1"/>
          <p:nvPr/>
        </p:nvSpPr>
        <p:spPr>
          <a:xfrm>
            <a:off x="412086" y="1568163"/>
            <a:ext cx="11516360" cy="4502732"/>
          </a:xfrm>
          <a:prstGeom prst="rect">
            <a:avLst/>
          </a:prstGeom>
          <a:solidFill>
            <a:srgbClr val="D4EBF6">
              <a:alpha val="43204"/>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54A0CFCF-7F31-63B5-7A6A-BF1393CA9420}"/>
              </a:ext>
            </a:extLst>
          </p:cNvPr>
          <p:cNvSpPr txBox="1">
            <a:spLocks noChangeArrowheads="1"/>
          </p:cNvSpPr>
          <p:nvPr/>
        </p:nvSpPr>
        <p:spPr>
          <a:xfrm>
            <a:off x="518507" y="1647107"/>
            <a:ext cx="11261407" cy="4356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spcBef>
                <a:spcPts val="1200"/>
              </a:spcBef>
              <a:buClr>
                <a:srgbClr val="41B7E6"/>
              </a:buClr>
              <a:defRPr/>
            </a:pPr>
            <a:r>
              <a:rPr lang="en-US" altLang="en-US" sz="2500" dirty="0">
                <a:solidFill>
                  <a:srgbClr val="003353"/>
                </a:solidFill>
                <a:latin typeface="Arial" panose="020B0604020202020204" pitchFamily="34" charset="0"/>
                <a:cs typeface="Arial" panose="020B0604020202020204" pitchFamily="34" charset="0"/>
              </a:rPr>
              <a:t>Data often come from pooled analyses, registries/claims, </a:t>
            </a:r>
            <a:br>
              <a:rPr lang="en-US" altLang="en-US" sz="2500" dirty="0">
                <a:solidFill>
                  <a:srgbClr val="003353"/>
                </a:solidFill>
                <a:latin typeface="Arial" panose="020B0604020202020204" pitchFamily="34" charset="0"/>
                <a:cs typeface="Arial" panose="020B0604020202020204" pitchFamily="34" charset="0"/>
              </a:rPr>
            </a:br>
            <a:r>
              <a:rPr lang="en-US" altLang="en-US" sz="2500" dirty="0">
                <a:solidFill>
                  <a:srgbClr val="003353"/>
                </a:solidFill>
                <a:latin typeface="Arial" panose="020B0604020202020204" pitchFamily="34" charset="0"/>
                <a:cs typeface="Arial" panose="020B0604020202020204" pitchFamily="34" charset="0"/>
              </a:rPr>
              <a:t>single experience studies</a:t>
            </a:r>
          </a:p>
          <a:p>
            <a:pPr marL="803275" lvl="1" indent="-346075">
              <a:lnSpc>
                <a:spcPct val="105000"/>
              </a:lnSpc>
              <a:spcBef>
                <a:spcPts val="1200"/>
              </a:spcBef>
              <a:buClr>
                <a:srgbClr val="41B7E6"/>
              </a:buClr>
              <a:buFont typeface="Wingdings" pitchFamily="2" charset="2"/>
              <a:buChar char="Ø"/>
              <a:defRPr/>
            </a:pPr>
            <a:r>
              <a:rPr lang="en-US" altLang="en-US" dirty="0">
                <a:solidFill>
                  <a:srgbClr val="003353"/>
                </a:solidFill>
                <a:latin typeface="Arial" panose="020B0604020202020204" pitchFamily="34" charset="0"/>
                <a:cs typeface="Arial" panose="020B0604020202020204" pitchFamily="34" charset="0"/>
              </a:rPr>
              <a:t>Variable, sometimes outdated regimens, different patient populations, different tumor types combined in pooled analyses</a:t>
            </a:r>
            <a:endParaRPr lang="en-US" altLang="en-US" sz="2100" dirty="0">
              <a:solidFill>
                <a:srgbClr val="003353"/>
              </a:solidFill>
              <a:latin typeface="Arial" panose="020B0604020202020204" pitchFamily="34" charset="0"/>
              <a:cs typeface="Arial" panose="020B0604020202020204" pitchFamily="34" charset="0"/>
            </a:endParaRPr>
          </a:p>
          <a:p>
            <a:pPr>
              <a:lnSpc>
                <a:spcPct val="105000"/>
              </a:lnSpc>
              <a:spcBef>
                <a:spcPts val="1200"/>
              </a:spcBef>
              <a:buClr>
                <a:srgbClr val="41B7E6"/>
              </a:buClr>
              <a:defRPr/>
            </a:pPr>
            <a:r>
              <a:rPr lang="en-US" altLang="en-US" sz="2500" dirty="0">
                <a:solidFill>
                  <a:srgbClr val="003353"/>
                </a:solidFill>
                <a:latin typeface="Arial" panose="020B0604020202020204" pitchFamily="34" charset="0"/>
                <a:cs typeface="Arial" panose="020B0604020202020204" pitchFamily="34" charset="0"/>
              </a:rPr>
              <a:t>No granularity, no geriatric/functional assessments</a:t>
            </a:r>
          </a:p>
          <a:p>
            <a:pPr>
              <a:lnSpc>
                <a:spcPct val="105000"/>
              </a:lnSpc>
              <a:spcBef>
                <a:spcPts val="1200"/>
              </a:spcBef>
              <a:buClr>
                <a:srgbClr val="41B7E6"/>
              </a:buClr>
              <a:defRPr/>
            </a:pPr>
            <a:r>
              <a:rPr lang="en-US" altLang="en-US" sz="2500" dirty="0">
                <a:solidFill>
                  <a:srgbClr val="003353"/>
                </a:solidFill>
                <a:latin typeface="Arial" panose="020B0604020202020204" pitchFamily="34" charset="0"/>
                <a:cs typeface="Arial" panose="020B0604020202020204" pitchFamily="34" charset="0"/>
              </a:rPr>
              <a:t>Analyses often underpowered and ad-hoc </a:t>
            </a:r>
          </a:p>
          <a:p>
            <a:pPr>
              <a:lnSpc>
                <a:spcPct val="105000"/>
              </a:lnSpc>
              <a:spcBef>
                <a:spcPts val="1200"/>
              </a:spcBef>
              <a:buClr>
                <a:srgbClr val="41B7E6"/>
              </a:buClr>
              <a:defRPr/>
            </a:pPr>
            <a:r>
              <a:rPr lang="en-US" altLang="en-US" sz="2500" dirty="0">
                <a:solidFill>
                  <a:srgbClr val="003353"/>
                </a:solidFill>
                <a:latin typeface="Arial" panose="020B0604020202020204" pitchFamily="34" charset="0"/>
                <a:cs typeface="Arial" panose="020B0604020202020204" pitchFamily="34" charset="0"/>
              </a:rPr>
              <a:t>Single center reports are often limited in generalizability; </a:t>
            </a:r>
            <a:br>
              <a:rPr lang="en-US" altLang="en-US" sz="2500" dirty="0">
                <a:solidFill>
                  <a:srgbClr val="003353"/>
                </a:solidFill>
                <a:latin typeface="Arial" panose="020B0604020202020204" pitchFamily="34" charset="0"/>
                <a:cs typeface="Arial" panose="020B0604020202020204" pitchFamily="34" charset="0"/>
              </a:rPr>
            </a:br>
            <a:r>
              <a:rPr lang="en-US" altLang="en-US" sz="2500" dirty="0">
                <a:solidFill>
                  <a:srgbClr val="003353"/>
                </a:solidFill>
                <a:latin typeface="Arial" panose="020B0604020202020204" pitchFamily="34" charset="0"/>
                <a:cs typeface="Arial" panose="020B0604020202020204" pitchFamily="34" charset="0"/>
              </a:rPr>
              <a:t>even meta-analyses like EBCTCG are underpowered for older patients</a:t>
            </a:r>
          </a:p>
          <a:p>
            <a:pPr>
              <a:lnSpc>
                <a:spcPct val="105000"/>
              </a:lnSpc>
              <a:spcBef>
                <a:spcPts val="1200"/>
              </a:spcBef>
              <a:buClr>
                <a:srgbClr val="41B7E6"/>
              </a:buClr>
              <a:defRPr/>
            </a:pPr>
            <a:r>
              <a:rPr lang="en-US" altLang="en-US" sz="2500" dirty="0">
                <a:solidFill>
                  <a:srgbClr val="003353"/>
                </a:solidFill>
                <a:latin typeface="Arial" panose="020B0604020202020204" pitchFamily="34" charset="0"/>
                <a:cs typeface="Arial" panose="020B0604020202020204" pitchFamily="34" charset="0"/>
              </a:rPr>
              <a:t>Optimal treatment is not known in many circumstances</a:t>
            </a:r>
          </a:p>
        </p:txBody>
      </p:sp>
      <p:pic>
        <p:nvPicPr>
          <p:cNvPr id="6" name="Picture 5" descr="A sign with text on it&#10;&#10;AI-generated content may be incorrect.">
            <a:extLst>
              <a:ext uri="{FF2B5EF4-FFF2-40B4-BE49-F238E27FC236}">
                <a16:creationId xmlns:a16="http://schemas.microsoft.com/office/drawing/2014/main" id="{1E10CCD4-3DAE-D15C-9232-7BB6F5856BD7}"/>
              </a:ext>
            </a:extLst>
          </p:cNvPr>
          <p:cNvPicPr>
            <a:picLocks noChangeAspect="1"/>
          </p:cNvPicPr>
          <p:nvPr/>
        </p:nvPicPr>
        <p:blipFill>
          <a:blip r:embed="rId2"/>
          <a:stretch>
            <a:fillRect/>
          </a:stretch>
        </p:blipFill>
        <p:spPr>
          <a:xfrm>
            <a:off x="10322560" y="309303"/>
            <a:ext cx="1457354" cy="2017337"/>
          </a:xfrm>
          <a:prstGeom prst="rect">
            <a:avLst/>
          </a:prstGeom>
        </p:spPr>
      </p:pic>
    </p:spTree>
    <p:extLst>
      <p:ext uri="{BB962C8B-B14F-4D97-AF65-F5344CB8AC3E}">
        <p14:creationId xmlns:p14="http://schemas.microsoft.com/office/powerpoint/2010/main" val="679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625" y="63500"/>
            <a:ext cx="12366625" cy="1125538"/>
          </a:xfrm>
        </p:spPr>
        <p:txBody>
          <a:bodyPr>
            <a:normAutofit/>
          </a:bodyPr>
          <a:lstStyle/>
          <a:p>
            <a:pPr algn="ctr"/>
            <a:r>
              <a:rPr lang="en-US" sz="3400" dirty="0">
                <a:solidFill>
                  <a:srgbClr val="002060"/>
                </a:solidFill>
              </a:rPr>
              <a:t>Trial Populations ≠ Populations with Cancer</a:t>
            </a:r>
          </a:p>
        </p:txBody>
      </p:sp>
      <p:sp>
        <p:nvSpPr>
          <p:cNvPr id="5" name="TextBox 4"/>
          <p:cNvSpPr txBox="1"/>
          <p:nvPr/>
        </p:nvSpPr>
        <p:spPr>
          <a:xfrm>
            <a:off x="84136" y="6455352"/>
            <a:ext cx="75908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Slide adapted from Heidi Klepin; Ludmir et al JAMA Oncology 2019</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067" t="17573" r="4463" b="14010"/>
          <a:stretch/>
        </p:blipFill>
        <p:spPr bwMode="auto">
          <a:xfrm>
            <a:off x="1848607" y="2113329"/>
            <a:ext cx="3070276" cy="183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356508" y="1364954"/>
            <a:ext cx="4054474"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Clinical trial patient</a:t>
            </a:r>
          </a:p>
        </p:txBody>
      </p:sp>
      <p:sp>
        <p:nvSpPr>
          <p:cNvPr id="9" name="TextBox 8"/>
          <p:cNvSpPr txBox="1"/>
          <p:nvPr/>
        </p:nvSpPr>
        <p:spPr>
          <a:xfrm>
            <a:off x="5604762" y="1364954"/>
            <a:ext cx="4914514"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Patient seen in practice</a:t>
            </a:r>
          </a:p>
        </p:txBody>
      </p:sp>
      <p:sp>
        <p:nvSpPr>
          <p:cNvPr id="4" name="Rectangle 3">
            <a:extLst>
              <a:ext uri="{FF2B5EF4-FFF2-40B4-BE49-F238E27FC236}">
                <a16:creationId xmlns:a16="http://schemas.microsoft.com/office/drawing/2014/main" id="{464B20B0-2EC2-6C47-AA1B-40EA18946838}"/>
              </a:ext>
            </a:extLst>
          </p:cNvPr>
          <p:cNvSpPr/>
          <p:nvPr/>
        </p:nvSpPr>
        <p:spPr>
          <a:xfrm>
            <a:off x="1560002" y="4943649"/>
            <a:ext cx="8089520" cy="769441"/>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Breast cancer trial participants are a mean of </a:t>
            </a:r>
            <a:r>
              <a:rPr kumimoji="0" lang="en-US" sz="22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7.8 yrs younger</a:t>
            </a:r>
            <a:r>
              <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than the ‘true’ U.S. cancer breast cancer population</a:t>
            </a:r>
          </a:p>
        </p:txBody>
      </p:sp>
      <p:pic>
        <p:nvPicPr>
          <p:cNvPr id="11" name="Picture 10" descr="A picture containing bicycle, seat, chair&#10;&#10;Description automatically generated">
            <a:extLst>
              <a:ext uri="{FF2B5EF4-FFF2-40B4-BE49-F238E27FC236}">
                <a16:creationId xmlns:a16="http://schemas.microsoft.com/office/drawing/2014/main" id="{0E2B5569-2F42-2742-A24B-7E7E52CA0FB3}"/>
              </a:ext>
            </a:extLst>
          </p:cNvPr>
          <p:cNvPicPr>
            <a:picLocks noChangeAspect="1"/>
          </p:cNvPicPr>
          <p:nvPr/>
        </p:nvPicPr>
        <p:blipFill>
          <a:blip r:embed="rId3"/>
          <a:stretch>
            <a:fillRect/>
          </a:stretch>
        </p:blipFill>
        <p:spPr>
          <a:xfrm>
            <a:off x="7132610" y="2113329"/>
            <a:ext cx="1858817" cy="2558999"/>
          </a:xfrm>
          <a:prstGeom prst="rect">
            <a:avLst/>
          </a:prstGeom>
        </p:spPr>
      </p:pic>
    </p:spTree>
    <p:extLst>
      <p:ext uri="{BB962C8B-B14F-4D97-AF65-F5344CB8AC3E}">
        <p14:creationId xmlns:p14="http://schemas.microsoft.com/office/powerpoint/2010/main" val="2954015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C5513-D9BA-644F-88E0-3131938B5773}"/>
              </a:ext>
            </a:extLst>
          </p:cNvPr>
          <p:cNvSpPr>
            <a:spLocks noGrp="1"/>
          </p:cNvSpPr>
          <p:nvPr>
            <p:ph idx="4294967295"/>
          </p:nvPr>
        </p:nvSpPr>
        <p:spPr>
          <a:xfrm>
            <a:off x="600710" y="987743"/>
            <a:ext cx="10515600" cy="2928937"/>
          </a:xfrm>
        </p:spPr>
        <p:txBody>
          <a:bodyPr/>
          <a:lstStyle/>
          <a:p>
            <a:pPr marL="0" indent="0">
              <a:lnSpc>
                <a:spcPct val="80000"/>
              </a:lnSpc>
              <a:buNone/>
            </a:pPr>
            <a:r>
              <a:rPr lang="en-US" dirty="0">
                <a:solidFill>
                  <a:srgbClr val="0064A0"/>
                </a:solidFill>
                <a:latin typeface="Arial" panose="020B0604020202020204" pitchFamily="34" charset="0"/>
                <a:cs typeface="Arial" panose="020B0604020202020204" pitchFamily="34" charset="0"/>
              </a:rPr>
              <a:t>Older patients likely derive the same relative benefits with therapy as younger women, but they</a:t>
            </a:r>
            <a:r>
              <a:rPr lang="en-US" sz="4000" dirty="0">
                <a:solidFill>
                  <a:srgbClr val="41B7E6">
                    <a:alpha val="41781"/>
                  </a:srgbClr>
                </a:solidFill>
                <a:latin typeface="Aptos" panose="020B0004020202020204" pitchFamily="34" charset="0"/>
              </a:rPr>
              <a:t>…</a:t>
            </a:r>
          </a:p>
          <a:p>
            <a:pPr marL="0" indent="0">
              <a:buNone/>
            </a:pPr>
            <a:endParaRPr lang="en-US" dirty="0">
              <a:solidFill>
                <a:srgbClr val="0064A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A4BD550-F0B1-9C44-1ED7-063F9BB78B15}"/>
              </a:ext>
            </a:extLst>
          </p:cNvPr>
          <p:cNvGrpSpPr/>
          <p:nvPr/>
        </p:nvGrpSpPr>
        <p:grpSpPr>
          <a:xfrm>
            <a:off x="414927" y="6403909"/>
            <a:ext cx="11624673" cy="415991"/>
            <a:chOff x="414927" y="6403909"/>
            <a:chExt cx="11624673" cy="415991"/>
          </a:xfrm>
        </p:grpSpPr>
        <p:pic>
          <p:nvPicPr>
            <p:cNvPr id="7" name="Picture 6">
              <a:extLst>
                <a:ext uri="{FF2B5EF4-FFF2-40B4-BE49-F238E27FC236}">
                  <a16:creationId xmlns:a16="http://schemas.microsoft.com/office/drawing/2014/main" id="{49976644-A7C9-A70C-B5D5-32343AFEBC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9" name="Group 8">
              <a:extLst>
                <a:ext uri="{FF2B5EF4-FFF2-40B4-BE49-F238E27FC236}">
                  <a16:creationId xmlns:a16="http://schemas.microsoft.com/office/drawing/2014/main" id="{F7A4386D-E8EA-CD17-2601-9CC2A7D75940}"/>
                </a:ext>
              </a:extLst>
            </p:cNvPr>
            <p:cNvGrpSpPr/>
            <p:nvPr/>
          </p:nvGrpSpPr>
          <p:grpSpPr>
            <a:xfrm>
              <a:off x="9647339" y="6454775"/>
              <a:ext cx="2392261" cy="365125"/>
              <a:chOff x="9647339" y="6454775"/>
              <a:chExt cx="2392261" cy="365125"/>
            </a:xfrm>
          </p:grpSpPr>
          <p:sp>
            <p:nvSpPr>
              <p:cNvPr id="10" name="Footer Placeholder 6">
                <a:extLst>
                  <a:ext uri="{FF2B5EF4-FFF2-40B4-BE49-F238E27FC236}">
                    <a16:creationId xmlns:a16="http://schemas.microsoft.com/office/drawing/2014/main" id="{2D34CF2B-C548-ECDA-8359-9BA610D1E29F}"/>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11" name="Slide Number Placeholder 8">
                <a:extLst>
                  <a:ext uri="{FF2B5EF4-FFF2-40B4-BE49-F238E27FC236}">
                    <a16:creationId xmlns:a16="http://schemas.microsoft.com/office/drawing/2014/main" id="{55E877B4-BA1D-1B06-E47C-EE8AFF115144}"/>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15</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2" name="Title 1">
            <a:extLst>
              <a:ext uri="{FF2B5EF4-FFF2-40B4-BE49-F238E27FC236}">
                <a16:creationId xmlns:a16="http://schemas.microsoft.com/office/drawing/2014/main" id="{482C1BAE-33D3-1F43-BA11-59A0F31DA496}"/>
              </a:ext>
            </a:extLst>
          </p:cNvPr>
          <p:cNvSpPr txBox="1">
            <a:spLocks/>
          </p:cNvSpPr>
          <p:nvPr/>
        </p:nvSpPr>
        <p:spPr>
          <a:xfrm>
            <a:off x="4154408" y="196388"/>
            <a:ext cx="5675811"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003353"/>
                </a:solidFill>
              </a:rPr>
              <a:t>What We </a:t>
            </a:r>
            <a:r>
              <a:rPr lang="en-US" sz="3200" b="1" u="sng" dirty="0">
                <a:solidFill>
                  <a:srgbClr val="003353"/>
                </a:solidFill>
              </a:rPr>
              <a:t>Do</a:t>
            </a:r>
            <a:r>
              <a:rPr lang="en-US" sz="3200" b="1" dirty="0">
                <a:solidFill>
                  <a:srgbClr val="003353"/>
                </a:solidFill>
              </a:rPr>
              <a:t> Know….</a:t>
            </a:r>
            <a:endParaRPr kumimoji="0" lang="en-US" sz="32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A14B5B3-5DFD-8807-8142-047ED151DCFB}"/>
              </a:ext>
            </a:extLst>
          </p:cNvPr>
          <p:cNvSpPr txBox="1"/>
          <p:nvPr/>
        </p:nvSpPr>
        <p:spPr>
          <a:xfrm>
            <a:off x="568960" y="2212341"/>
            <a:ext cx="2600960" cy="2258060"/>
          </a:xfrm>
          <a:prstGeom prst="rect">
            <a:avLst/>
          </a:prstGeom>
          <a:solidFill>
            <a:srgbClr val="6CC5B2">
              <a:alpha val="38744"/>
            </a:srgbClr>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are at higher risk for toxicity and severe toxicity</a:t>
            </a:r>
          </a:p>
        </p:txBody>
      </p:sp>
      <p:sp>
        <p:nvSpPr>
          <p:cNvPr id="15" name="TextBox 14">
            <a:extLst>
              <a:ext uri="{FF2B5EF4-FFF2-40B4-BE49-F238E27FC236}">
                <a16:creationId xmlns:a16="http://schemas.microsoft.com/office/drawing/2014/main" id="{133BDDC8-84F6-FB90-7E18-F2FFEE228257}"/>
              </a:ext>
            </a:extLst>
          </p:cNvPr>
          <p:cNvSpPr txBox="1"/>
          <p:nvPr/>
        </p:nvSpPr>
        <p:spPr>
          <a:xfrm>
            <a:off x="3266440" y="2212340"/>
            <a:ext cx="2616200" cy="2258060"/>
          </a:xfrm>
          <a:prstGeom prst="rect">
            <a:avLst/>
          </a:prstGeom>
          <a:solidFill>
            <a:srgbClr val="D4EBF6"/>
          </a:solidFill>
          <a:ln>
            <a:noFill/>
          </a:ln>
        </p:spPr>
        <p:txBody>
          <a:bodyPr wrap="square" rtlCol="0" anchor="ctr" anchorCtr="0">
            <a:noAutofit/>
          </a:bodyPr>
          <a:lstStyle/>
          <a:p>
            <a:pPr marL="0" lvl="1" algn="ctr"/>
            <a:r>
              <a:rPr lang="en-US" sz="1800" b="1" dirty="0">
                <a:solidFill>
                  <a:srgbClr val="003353"/>
                </a:solidFill>
                <a:latin typeface="Arial" panose="020B0604020202020204" pitchFamily="34" charset="0"/>
                <a:cs typeface="Arial" panose="020B0604020202020204" pitchFamily="34" charset="0"/>
              </a:rPr>
              <a:t>are at more risk for functional decline (less reserve)</a:t>
            </a:r>
          </a:p>
        </p:txBody>
      </p:sp>
      <p:sp>
        <p:nvSpPr>
          <p:cNvPr id="16" name="TextBox 15">
            <a:extLst>
              <a:ext uri="{FF2B5EF4-FFF2-40B4-BE49-F238E27FC236}">
                <a16:creationId xmlns:a16="http://schemas.microsoft.com/office/drawing/2014/main" id="{0B877473-BFCC-C9EA-B7B7-71450BBFC962}"/>
              </a:ext>
            </a:extLst>
          </p:cNvPr>
          <p:cNvSpPr txBox="1"/>
          <p:nvPr/>
        </p:nvSpPr>
        <p:spPr>
          <a:xfrm>
            <a:off x="5989320" y="2212340"/>
            <a:ext cx="2809240" cy="2258060"/>
          </a:xfrm>
          <a:prstGeom prst="rect">
            <a:avLst/>
          </a:prstGeom>
          <a:solidFill>
            <a:srgbClr val="FFA300">
              <a:alpha val="21030"/>
            </a:srgbClr>
          </a:solidFill>
          <a:ln>
            <a:noFill/>
          </a:ln>
        </p:spPr>
        <p:txBody>
          <a:bodyPr wrap="square" rtlCol="0" anchor="ctr" anchorCtr="0">
            <a:noAutofit/>
          </a:bodyPr>
          <a:lstStyle/>
          <a:p>
            <a:pPr marL="0" lvl="1" algn="ctr"/>
            <a:r>
              <a:rPr lang="en-US" sz="1800" b="1" dirty="0">
                <a:solidFill>
                  <a:srgbClr val="003353"/>
                </a:solidFill>
                <a:latin typeface="Arial" panose="020B0604020202020204" pitchFamily="34" charset="0"/>
                <a:cs typeface="Arial" panose="020B0604020202020204" pitchFamily="34" charset="0"/>
              </a:rPr>
              <a:t>often have different timeline considerations for risk and benefit</a:t>
            </a:r>
          </a:p>
        </p:txBody>
      </p:sp>
      <p:sp>
        <p:nvSpPr>
          <p:cNvPr id="17" name="TextBox 16">
            <a:extLst>
              <a:ext uri="{FF2B5EF4-FFF2-40B4-BE49-F238E27FC236}">
                <a16:creationId xmlns:a16="http://schemas.microsoft.com/office/drawing/2014/main" id="{9A4C984A-D240-FC5E-A7E5-1CECFEC264E8}"/>
              </a:ext>
            </a:extLst>
          </p:cNvPr>
          <p:cNvSpPr txBox="1"/>
          <p:nvPr/>
        </p:nvSpPr>
        <p:spPr>
          <a:xfrm>
            <a:off x="8915400" y="2222500"/>
            <a:ext cx="2860040" cy="2258060"/>
          </a:xfrm>
          <a:prstGeom prst="rect">
            <a:avLst/>
          </a:prstGeom>
          <a:solidFill>
            <a:srgbClr val="41B7E6">
              <a:alpha val="13000"/>
            </a:srgbClr>
          </a:solidFill>
          <a:ln>
            <a:noFill/>
          </a:ln>
        </p:spPr>
        <p:txBody>
          <a:bodyPr wrap="square" rtlCol="0" anchor="ctr" anchorCtr="0">
            <a:noAutofit/>
          </a:bodyPr>
          <a:lstStyle/>
          <a:p>
            <a:pPr marL="0" lvl="1" algn="ctr"/>
            <a:r>
              <a:rPr lang="en-US" sz="1800" b="1" dirty="0">
                <a:solidFill>
                  <a:srgbClr val="003353"/>
                </a:solidFill>
                <a:latin typeface="Arial" panose="020B0604020202020204" pitchFamily="34" charset="0"/>
                <a:cs typeface="Arial" panose="020B0604020202020204" pitchFamily="34" charset="0"/>
              </a:rPr>
              <a:t>and their caregivers may have specific preferences, perspectives, priorities</a:t>
            </a:r>
          </a:p>
        </p:txBody>
      </p:sp>
      <p:sp>
        <p:nvSpPr>
          <p:cNvPr id="18" name="TextBox 17">
            <a:extLst>
              <a:ext uri="{FF2B5EF4-FFF2-40B4-BE49-F238E27FC236}">
                <a16:creationId xmlns:a16="http://schemas.microsoft.com/office/drawing/2014/main" id="{27022828-F0EB-043B-8A6D-BFD2BFD8A06C}"/>
              </a:ext>
            </a:extLst>
          </p:cNvPr>
          <p:cNvSpPr txBox="1"/>
          <p:nvPr/>
        </p:nvSpPr>
        <p:spPr>
          <a:xfrm>
            <a:off x="843280" y="2160657"/>
            <a:ext cx="1341120" cy="707886"/>
          </a:xfrm>
          <a:prstGeom prst="rect">
            <a:avLst/>
          </a:prstGeom>
          <a:noFill/>
        </p:spPr>
        <p:txBody>
          <a:bodyPr wrap="square" rtlCol="0">
            <a:spAutoFit/>
          </a:bodyPr>
          <a:lstStyle/>
          <a:p>
            <a:r>
              <a:rPr lang="en-US" sz="4000" dirty="0">
                <a:solidFill>
                  <a:srgbClr val="41B7E6">
                    <a:alpha val="41781"/>
                  </a:srgbClr>
                </a:solidFill>
              </a:rPr>
              <a:t>…</a:t>
            </a:r>
          </a:p>
        </p:txBody>
      </p:sp>
      <p:sp>
        <p:nvSpPr>
          <p:cNvPr id="19" name="TextBox 18">
            <a:extLst>
              <a:ext uri="{FF2B5EF4-FFF2-40B4-BE49-F238E27FC236}">
                <a16:creationId xmlns:a16="http://schemas.microsoft.com/office/drawing/2014/main" id="{E1C2CDF8-1D3F-D190-5704-6099EDCB331E}"/>
              </a:ext>
            </a:extLst>
          </p:cNvPr>
          <p:cNvSpPr txBox="1"/>
          <p:nvPr/>
        </p:nvSpPr>
        <p:spPr>
          <a:xfrm>
            <a:off x="3322320" y="2160657"/>
            <a:ext cx="1341120" cy="707886"/>
          </a:xfrm>
          <a:prstGeom prst="rect">
            <a:avLst/>
          </a:prstGeom>
          <a:noFill/>
        </p:spPr>
        <p:txBody>
          <a:bodyPr wrap="square" rtlCol="0">
            <a:spAutoFit/>
          </a:bodyPr>
          <a:lstStyle/>
          <a:p>
            <a:r>
              <a:rPr lang="en-US" sz="4000" dirty="0">
                <a:solidFill>
                  <a:srgbClr val="41B7E6">
                    <a:alpha val="41781"/>
                  </a:srgbClr>
                </a:solidFill>
              </a:rPr>
              <a:t>…</a:t>
            </a:r>
          </a:p>
        </p:txBody>
      </p:sp>
      <p:sp>
        <p:nvSpPr>
          <p:cNvPr id="20" name="TextBox 19">
            <a:extLst>
              <a:ext uri="{FF2B5EF4-FFF2-40B4-BE49-F238E27FC236}">
                <a16:creationId xmlns:a16="http://schemas.microsoft.com/office/drawing/2014/main" id="{C0EF7DFA-12B6-1098-6855-CCA9316CBD7A}"/>
              </a:ext>
            </a:extLst>
          </p:cNvPr>
          <p:cNvSpPr txBox="1"/>
          <p:nvPr/>
        </p:nvSpPr>
        <p:spPr>
          <a:xfrm>
            <a:off x="5994400" y="2160657"/>
            <a:ext cx="1341120" cy="707886"/>
          </a:xfrm>
          <a:prstGeom prst="rect">
            <a:avLst/>
          </a:prstGeom>
          <a:noFill/>
        </p:spPr>
        <p:txBody>
          <a:bodyPr wrap="square" rtlCol="0">
            <a:spAutoFit/>
          </a:bodyPr>
          <a:lstStyle/>
          <a:p>
            <a:r>
              <a:rPr lang="en-US" sz="4000" dirty="0">
                <a:solidFill>
                  <a:srgbClr val="41B7E6">
                    <a:alpha val="41781"/>
                  </a:srgbClr>
                </a:solidFill>
              </a:rPr>
              <a:t>…</a:t>
            </a:r>
          </a:p>
        </p:txBody>
      </p:sp>
      <p:sp>
        <p:nvSpPr>
          <p:cNvPr id="21" name="TextBox 20">
            <a:extLst>
              <a:ext uri="{FF2B5EF4-FFF2-40B4-BE49-F238E27FC236}">
                <a16:creationId xmlns:a16="http://schemas.microsoft.com/office/drawing/2014/main" id="{91D4DEAB-FC4D-A0D0-CFA6-7DB2AEBBAA73}"/>
              </a:ext>
            </a:extLst>
          </p:cNvPr>
          <p:cNvSpPr txBox="1"/>
          <p:nvPr/>
        </p:nvSpPr>
        <p:spPr>
          <a:xfrm>
            <a:off x="9011920" y="2143760"/>
            <a:ext cx="1341120" cy="707886"/>
          </a:xfrm>
          <a:prstGeom prst="rect">
            <a:avLst/>
          </a:prstGeom>
          <a:noFill/>
        </p:spPr>
        <p:txBody>
          <a:bodyPr wrap="square" rtlCol="0">
            <a:spAutoFit/>
          </a:bodyPr>
          <a:lstStyle/>
          <a:p>
            <a:r>
              <a:rPr lang="en-US" sz="4000" dirty="0">
                <a:solidFill>
                  <a:srgbClr val="41B7E6">
                    <a:alpha val="41781"/>
                  </a:srgbClr>
                </a:solidFill>
              </a:rPr>
              <a:t>…</a:t>
            </a:r>
          </a:p>
        </p:txBody>
      </p:sp>
      <p:pic>
        <p:nvPicPr>
          <p:cNvPr id="24" name="Picture 23" descr="A gauge with text and a needle&#10;&#10;AI-generated content may be incorrect.">
            <a:extLst>
              <a:ext uri="{FF2B5EF4-FFF2-40B4-BE49-F238E27FC236}">
                <a16:creationId xmlns:a16="http://schemas.microsoft.com/office/drawing/2014/main" id="{242A597B-1133-AE7E-1613-41901EE5A496}"/>
              </a:ext>
            </a:extLst>
          </p:cNvPr>
          <p:cNvPicPr>
            <a:picLocks noChangeAspect="1"/>
          </p:cNvPicPr>
          <p:nvPr/>
        </p:nvPicPr>
        <p:blipFill>
          <a:blip r:embed="rId3"/>
          <a:stretch>
            <a:fillRect/>
          </a:stretch>
        </p:blipFill>
        <p:spPr>
          <a:xfrm>
            <a:off x="4287520" y="4708035"/>
            <a:ext cx="3281680" cy="1666203"/>
          </a:xfrm>
          <a:prstGeom prst="rect">
            <a:avLst/>
          </a:prstGeom>
        </p:spPr>
      </p:pic>
    </p:spTree>
    <p:extLst>
      <p:ext uri="{BB962C8B-B14F-4D97-AF65-F5344CB8AC3E}">
        <p14:creationId xmlns:p14="http://schemas.microsoft.com/office/powerpoint/2010/main" val="1357585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5A3F-6C14-549C-A240-D2439C9451E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CF1836A-73AD-596C-DE17-3E91AF35EA0E}"/>
              </a:ext>
            </a:extLst>
          </p:cNvPr>
          <p:cNvGrpSpPr/>
          <p:nvPr/>
        </p:nvGrpSpPr>
        <p:grpSpPr>
          <a:xfrm>
            <a:off x="414927" y="6403909"/>
            <a:ext cx="11624673" cy="415991"/>
            <a:chOff x="414927" y="6403909"/>
            <a:chExt cx="11624673" cy="415991"/>
          </a:xfrm>
        </p:grpSpPr>
        <p:pic>
          <p:nvPicPr>
            <p:cNvPr id="7" name="Picture 6">
              <a:extLst>
                <a:ext uri="{FF2B5EF4-FFF2-40B4-BE49-F238E27FC236}">
                  <a16:creationId xmlns:a16="http://schemas.microsoft.com/office/drawing/2014/main" id="{475E20A6-CB04-FA9B-3A50-BDEBE8C022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9" name="Group 8">
              <a:extLst>
                <a:ext uri="{FF2B5EF4-FFF2-40B4-BE49-F238E27FC236}">
                  <a16:creationId xmlns:a16="http://schemas.microsoft.com/office/drawing/2014/main" id="{382F090C-4AA4-4FAF-C09B-64C2FA76DDAF}"/>
                </a:ext>
              </a:extLst>
            </p:cNvPr>
            <p:cNvGrpSpPr/>
            <p:nvPr/>
          </p:nvGrpSpPr>
          <p:grpSpPr>
            <a:xfrm>
              <a:off x="9647339" y="6454775"/>
              <a:ext cx="2392261" cy="365125"/>
              <a:chOff x="9647339" y="6454775"/>
              <a:chExt cx="2392261" cy="365125"/>
            </a:xfrm>
          </p:grpSpPr>
          <p:sp>
            <p:nvSpPr>
              <p:cNvPr id="10" name="Footer Placeholder 6">
                <a:extLst>
                  <a:ext uri="{FF2B5EF4-FFF2-40B4-BE49-F238E27FC236}">
                    <a16:creationId xmlns:a16="http://schemas.microsoft.com/office/drawing/2014/main" id="{DA9CF2A2-DB12-437C-4093-338A23C502C4}"/>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11" name="Slide Number Placeholder 8">
                <a:extLst>
                  <a:ext uri="{FF2B5EF4-FFF2-40B4-BE49-F238E27FC236}">
                    <a16:creationId xmlns:a16="http://schemas.microsoft.com/office/drawing/2014/main" id="{EC4CC159-940F-8F0D-C894-0AA697C2626B}"/>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16</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2" name="Title 1">
            <a:extLst>
              <a:ext uri="{FF2B5EF4-FFF2-40B4-BE49-F238E27FC236}">
                <a16:creationId xmlns:a16="http://schemas.microsoft.com/office/drawing/2014/main" id="{4DDDB826-811F-CC47-F8BB-301138874E47}"/>
              </a:ext>
            </a:extLst>
          </p:cNvPr>
          <p:cNvSpPr txBox="1">
            <a:spLocks/>
          </p:cNvSpPr>
          <p:nvPr/>
        </p:nvSpPr>
        <p:spPr>
          <a:xfrm>
            <a:off x="685800" y="90936"/>
            <a:ext cx="11352258"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2"/>
                </a:solidFill>
              </a:rPr>
              <a:t>Balancing Cancer Risk vs. Competing Risk</a:t>
            </a:r>
            <a:endParaRPr kumimoji="0" lang="en-US" sz="3200" b="1" i="0" u="none" strike="noStrike" kern="1200" cap="none" spc="0" normalizeH="0" baseline="0" noProof="0" dirty="0">
              <a:ln>
                <a:noFill/>
              </a:ln>
              <a:solidFill>
                <a:schemeClr val="tx2"/>
              </a:solidFill>
              <a:effectLst/>
              <a:uLnTx/>
              <a:uFillTx/>
              <a:ea typeface="+mn-ea"/>
            </a:endParaRPr>
          </a:p>
        </p:txBody>
      </p:sp>
      <p:graphicFrame>
        <p:nvGraphicFramePr>
          <p:cNvPr id="2" name="Diagram 1">
            <a:extLst>
              <a:ext uri="{FF2B5EF4-FFF2-40B4-BE49-F238E27FC236}">
                <a16:creationId xmlns:a16="http://schemas.microsoft.com/office/drawing/2014/main" id="{55C77E28-046E-F588-2DAA-24787398FE6D}"/>
              </a:ext>
            </a:extLst>
          </p:cNvPr>
          <p:cNvGraphicFramePr/>
          <p:nvPr/>
        </p:nvGraphicFramePr>
        <p:xfrm>
          <a:off x="1428750" y="1085852"/>
          <a:ext cx="9429749" cy="577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7020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2A09-F73F-B40B-D084-589AF75DC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9A7A3-94E5-595A-7380-C267D536EC0E}"/>
              </a:ext>
            </a:extLst>
          </p:cNvPr>
          <p:cNvSpPr>
            <a:spLocks noGrp="1"/>
          </p:cNvSpPr>
          <p:nvPr>
            <p:ph type="title"/>
          </p:nvPr>
        </p:nvSpPr>
        <p:spPr>
          <a:xfrm>
            <a:off x="157651" y="6417"/>
            <a:ext cx="11776171" cy="1058285"/>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Decisions on Cancer-Directed Therapy in the Older Patient</a:t>
            </a:r>
          </a:p>
        </p:txBody>
      </p:sp>
      <p:sp>
        <p:nvSpPr>
          <p:cNvPr id="3" name="TextBox 2">
            <a:extLst>
              <a:ext uri="{FF2B5EF4-FFF2-40B4-BE49-F238E27FC236}">
                <a16:creationId xmlns:a16="http://schemas.microsoft.com/office/drawing/2014/main" id="{E0661CFB-2DF8-A752-3FDB-4125069EACA8}"/>
              </a:ext>
            </a:extLst>
          </p:cNvPr>
          <p:cNvSpPr txBox="1"/>
          <p:nvPr/>
        </p:nvSpPr>
        <p:spPr>
          <a:xfrm>
            <a:off x="121022" y="1053809"/>
            <a:ext cx="3606530" cy="707886"/>
          </a:xfrm>
          <a:prstGeom prst="rect">
            <a:avLst/>
          </a:prstGeom>
          <a:noFill/>
        </p:spPr>
        <p:txBody>
          <a:bodyPr wrap="square" rtlCol="0">
            <a:spAutoFit/>
          </a:bodyPr>
          <a:lstStyle/>
          <a:p>
            <a:r>
              <a:rPr lang="en-US" sz="2200" b="1" u="sng" dirty="0"/>
              <a:t>Very low risk cancer- </a:t>
            </a:r>
          </a:p>
          <a:p>
            <a:r>
              <a:rPr lang="en-US" b="1" dirty="0"/>
              <a:t>menu of options, de-escalation safe</a:t>
            </a:r>
          </a:p>
        </p:txBody>
      </p:sp>
      <p:sp>
        <p:nvSpPr>
          <p:cNvPr id="12" name="TextBox 11">
            <a:extLst>
              <a:ext uri="{FF2B5EF4-FFF2-40B4-BE49-F238E27FC236}">
                <a16:creationId xmlns:a16="http://schemas.microsoft.com/office/drawing/2014/main" id="{6C9B731B-F3A9-DE86-C129-88BA8968671E}"/>
              </a:ext>
            </a:extLst>
          </p:cNvPr>
          <p:cNvSpPr txBox="1"/>
          <p:nvPr/>
        </p:nvSpPr>
        <p:spPr>
          <a:xfrm>
            <a:off x="121022" y="5636081"/>
            <a:ext cx="6545996" cy="1046440"/>
          </a:xfrm>
          <a:prstGeom prst="rect">
            <a:avLst/>
          </a:prstGeom>
          <a:noFill/>
        </p:spPr>
        <p:txBody>
          <a:bodyPr wrap="square" rtlCol="0">
            <a:spAutoFit/>
          </a:bodyPr>
          <a:lstStyle/>
          <a:p>
            <a:r>
              <a:rPr lang="en-US" sz="2200" b="1" u="sng" dirty="0"/>
              <a:t>Very healthy patient, moderate to higher risk cancer, benefits of treatment likely outweigh risks </a:t>
            </a:r>
            <a:r>
              <a:rPr lang="en-US" b="1" dirty="0"/>
              <a:t>– treat with standard or adapted approaches</a:t>
            </a:r>
          </a:p>
        </p:txBody>
      </p:sp>
      <p:pic>
        <p:nvPicPr>
          <p:cNvPr id="19" name="Graphic 18" descr="Traffic light with solid fill">
            <a:extLst>
              <a:ext uri="{FF2B5EF4-FFF2-40B4-BE49-F238E27FC236}">
                <a16:creationId xmlns:a16="http://schemas.microsoft.com/office/drawing/2014/main" id="{BA94407F-AB81-6F68-1A87-86E328C0BF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805" y="4522308"/>
            <a:ext cx="1173365" cy="1173365"/>
          </a:xfrm>
          <a:prstGeom prst="rect">
            <a:avLst/>
          </a:prstGeom>
        </p:spPr>
      </p:pic>
      <p:sp>
        <p:nvSpPr>
          <p:cNvPr id="20" name="Oval 19">
            <a:extLst>
              <a:ext uri="{FF2B5EF4-FFF2-40B4-BE49-F238E27FC236}">
                <a16:creationId xmlns:a16="http://schemas.microsoft.com/office/drawing/2014/main" id="{B964A096-4EEB-1CB1-4297-2072743DA741}"/>
              </a:ext>
            </a:extLst>
          </p:cNvPr>
          <p:cNvSpPr/>
          <p:nvPr/>
        </p:nvSpPr>
        <p:spPr>
          <a:xfrm>
            <a:off x="784556" y="4728201"/>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raffic light with solid fill">
            <a:extLst>
              <a:ext uri="{FF2B5EF4-FFF2-40B4-BE49-F238E27FC236}">
                <a16:creationId xmlns:a16="http://schemas.microsoft.com/office/drawing/2014/main" id="{F399A8B8-37CD-D468-E969-972353BEFE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822" y="1715297"/>
            <a:ext cx="1173365" cy="1173365"/>
          </a:xfrm>
          <a:prstGeom prst="rect">
            <a:avLst/>
          </a:prstGeom>
        </p:spPr>
      </p:pic>
      <p:sp>
        <p:nvSpPr>
          <p:cNvPr id="13" name="Oval 12">
            <a:extLst>
              <a:ext uri="{FF2B5EF4-FFF2-40B4-BE49-F238E27FC236}">
                <a16:creationId xmlns:a16="http://schemas.microsoft.com/office/drawing/2014/main" id="{A9430F86-84B2-26CA-BF2D-01E12ECB6422}"/>
              </a:ext>
            </a:extLst>
          </p:cNvPr>
          <p:cNvSpPr/>
          <p:nvPr/>
        </p:nvSpPr>
        <p:spPr>
          <a:xfrm>
            <a:off x="721573" y="1922496"/>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896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CDBC-C52E-B0EA-DCB1-31D843AB5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CEF4E-1AAD-6112-07D1-AA059A8CB680}"/>
              </a:ext>
            </a:extLst>
          </p:cNvPr>
          <p:cNvSpPr>
            <a:spLocks noGrp="1"/>
          </p:cNvSpPr>
          <p:nvPr>
            <p:ph type="title"/>
          </p:nvPr>
        </p:nvSpPr>
        <p:spPr>
          <a:xfrm>
            <a:off x="157651" y="6417"/>
            <a:ext cx="11776171" cy="1058285"/>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Decisions on Cancer-Directed Therapy in the Older Patient</a:t>
            </a:r>
          </a:p>
        </p:txBody>
      </p:sp>
      <p:sp>
        <p:nvSpPr>
          <p:cNvPr id="3" name="TextBox 2">
            <a:extLst>
              <a:ext uri="{FF2B5EF4-FFF2-40B4-BE49-F238E27FC236}">
                <a16:creationId xmlns:a16="http://schemas.microsoft.com/office/drawing/2014/main" id="{E2DF8156-D242-A806-D7D8-ADC3C0A19ED6}"/>
              </a:ext>
            </a:extLst>
          </p:cNvPr>
          <p:cNvSpPr txBox="1"/>
          <p:nvPr/>
        </p:nvSpPr>
        <p:spPr>
          <a:xfrm>
            <a:off x="121022" y="1053809"/>
            <a:ext cx="3606530" cy="707886"/>
          </a:xfrm>
          <a:prstGeom prst="rect">
            <a:avLst/>
          </a:prstGeom>
          <a:noFill/>
        </p:spPr>
        <p:txBody>
          <a:bodyPr wrap="square" rtlCol="0">
            <a:spAutoFit/>
          </a:bodyPr>
          <a:lstStyle/>
          <a:p>
            <a:r>
              <a:rPr lang="en-US" sz="2200" b="1" u="sng" dirty="0"/>
              <a:t>Very low risk cancer- </a:t>
            </a:r>
          </a:p>
          <a:p>
            <a:r>
              <a:rPr lang="en-US" b="1" dirty="0"/>
              <a:t>menu of options, de-escalation safe</a:t>
            </a:r>
          </a:p>
        </p:txBody>
      </p:sp>
      <p:sp>
        <p:nvSpPr>
          <p:cNvPr id="4" name="TextBox 3">
            <a:extLst>
              <a:ext uri="{FF2B5EF4-FFF2-40B4-BE49-F238E27FC236}">
                <a16:creationId xmlns:a16="http://schemas.microsoft.com/office/drawing/2014/main" id="{D6A08854-421F-684A-8CEF-9822FF47A1B5}"/>
              </a:ext>
            </a:extLst>
          </p:cNvPr>
          <p:cNvSpPr txBox="1"/>
          <p:nvPr/>
        </p:nvSpPr>
        <p:spPr>
          <a:xfrm>
            <a:off x="9504578" y="1118866"/>
            <a:ext cx="2660275" cy="2215991"/>
          </a:xfrm>
          <a:prstGeom prst="rect">
            <a:avLst/>
          </a:prstGeom>
          <a:noFill/>
        </p:spPr>
        <p:txBody>
          <a:bodyPr wrap="square" rtlCol="0">
            <a:spAutoFit/>
          </a:bodyPr>
          <a:lstStyle/>
          <a:p>
            <a:r>
              <a:rPr lang="en-US" sz="2200" b="1" u="sng" dirty="0"/>
              <a:t>Very frail patient, high competing risk, high risk for toxicity– </a:t>
            </a:r>
            <a:r>
              <a:rPr lang="en-US" b="1" dirty="0"/>
              <a:t>discuss goals of care, consider alternative approaches (dose modification </a:t>
            </a:r>
            <a:r>
              <a:rPr lang="en-US" b="1" dirty="0" err="1"/>
              <a:t>etc</a:t>
            </a:r>
            <a:r>
              <a:rPr lang="en-US" b="1" dirty="0"/>
              <a:t>)</a:t>
            </a:r>
          </a:p>
        </p:txBody>
      </p:sp>
      <p:sp>
        <p:nvSpPr>
          <p:cNvPr id="12" name="TextBox 11">
            <a:extLst>
              <a:ext uri="{FF2B5EF4-FFF2-40B4-BE49-F238E27FC236}">
                <a16:creationId xmlns:a16="http://schemas.microsoft.com/office/drawing/2014/main" id="{3A175FEF-2C5F-725A-813B-E1A68F672A2D}"/>
              </a:ext>
            </a:extLst>
          </p:cNvPr>
          <p:cNvSpPr txBox="1"/>
          <p:nvPr/>
        </p:nvSpPr>
        <p:spPr>
          <a:xfrm>
            <a:off x="121022" y="5636081"/>
            <a:ext cx="6545996" cy="1046440"/>
          </a:xfrm>
          <a:prstGeom prst="rect">
            <a:avLst/>
          </a:prstGeom>
          <a:noFill/>
        </p:spPr>
        <p:txBody>
          <a:bodyPr wrap="square" rtlCol="0">
            <a:spAutoFit/>
          </a:bodyPr>
          <a:lstStyle/>
          <a:p>
            <a:r>
              <a:rPr lang="en-US" sz="2200" b="1" u="sng" dirty="0"/>
              <a:t>Very healthy patient, moderate to higher risk cancer, benefits of treatment likely outweigh risks </a:t>
            </a:r>
            <a:r>
              <a:rPr lang="en-US" b="1" dirty="0"/>
              <a:t>– treat with standard or closely adapted approaches</a:t>
            </a:r>
          </a:p>
        </p:txBody>
      </p:sp>
      <p:pic>
        <p:nvPicPr>
          <p:cNvPr id="19" name="Graphic 18" descr="Traffic light with solid fill">
            <a:extLst>
              <a:ext uri="{FF2B5EF4-FFF2-40B4-BE49-F238E27FC236}">
                <a16:creationId xmlns:a16="http://schemas.microsoft.com/office/drawing/2014/main" id="{6421E4C9-5C9C-A677-140B-847D60A9D9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805" y="4522308"/>
            <a:ext cx="1173365" cy="1173365"/>
          </a:xfrm>
          <a:prstGeom prst="rect">
            <a:avLst/>
          </a:prstGeom>
        </p:spPr>
      </p:pic>
      <p:sp>
        <p:nvSpPr>
          <p:cNvPr id="20" name="Oval 19">
            <a:extLst>
              <a:ext uri="{FF2B5EF4-FFF2-40B4-BE49-F238E27FC236}">
                <a16:creationId xmlns:a16="http://schemas.microsoft.com/office/drawing/2014/main" id="{9FA07CB7-F14F-7DF9-34FD-487237CAC8AB}"/>
              </a:ext>
            </a:extLst>
          </p:cNvPr>
          <p:cNvSpPr/>
          <p:nvPr/>
        </p:nvSpPr>
        <p:spPr>
          <a:xfrm>
            <a:off x="784556" y="4728201"/>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raffic light with solid fill">
            <a:extLst>
              <a:ext uri="{FF2B5EF4-FFF2-40B4-BE49-F238E27FC236}">
                <a16:creationId xmlns:a16="http://schemas.microsoft.com/office/drawing/2014/main" id="{06512FF9-7013-DB7D-FFA6-60C53D34A3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1476" y="716266"/>
            <a:ext cx="1126137" cy="1126137"/>
          </a:xfrm>
          <a:prstGeom prst="rect">
            <a:avLst/>
          </a:prstGeom>
        </p:spPr>
      </p:pic>
      <p:sp>
        <p:nvSpPr>
          <p:cNvPr id="23" name="Oval 22">
            <a:extLst>
              <a:ext uri="{FF2B5EF4-FFF2-40B4-BE49-F238E27FC236}">
                <a16:creationId xmlns:a16="http://schemas.microsoft.com/office/drawing/2014/main" id="{3D359DD0-275D-1951-EEAE-848ED3F56197}"/>
              </a:ext>
            </a:extLst>
          </p:cNvPr>
          <p:cNvSpPr/>
          <p:nvPr/>
        </p:nvSpPr>
        <p:spPr>
          <a:xfrm>
            <a:off x="9037613" y="1418497"/>
            <a:ext cx="193861" cy="2293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raffic light with solid fill">
            <a:extLst>
              <a:ext uri="{FF2B5EF4-FFF2-40B4-BE49-F238E27FC236}">
                <a16:creationId xmlns:a16="http://schemas.microsoft.com/office/drawing/2014/main" id="{F1292EA3-8B12-DA67-4EB5-3E040F8DAC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822" y="1715297"/>
            <a:ext cx="1173365" cy="1173365"/>
          </a:xfrm>
          <a:prstGeom prst="rect">
            <a:avLst/>
          </a:prstGeom>
        </p:spPr>
      </p:pic>
      <p:sp>
        <p:nvSpPr>
          <p:cNvPr id="13" name="Oval 12">
            <a:extLst>
              <a:ext uri="{FF2B5EF4-FFF2-40B4-BE49-F238E27FC236}">
                <a16:creationId xmlns:a16="http://schemas.microsoft.com/office/drawing/2014/main" id="{C95E08D6-C4C1-8C34-52AC-30BA88A23626}"/>
              </a:ext>
            </a:extLst>
          </p:cNvPr>
          <p:cNvSpPr/>
          <p:nvPr/>
        </p:nvSpPr>
        <p:spPr>
          <a:xfrm>
            <a:off x="721573" y="1937010"/>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86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EE350-5D51-3EFD-309E-D32B04138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7DBFF-E479-8F30-9A88-D02231376CCA}"/>
              </a:ext>
            </a:extLst>
          </p:cNvPr>
          <p:cNvSpPr>
            <a:spLocks noGrp="1"/>
          </p:cNvSpPr>
          <p:nvPr>
            <p:ph type="title"/>
          </p:nvPr>
        </p:nvSpPr>
        <p:spPr>
          <a:xfrm>
            <a:off x="157651" y="6417"/>
            <a:ext cx="11776171" cy="1058285"/>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Decisions on Cancer-Directed Therapy in the Older Patient</a:t>
            </a:r>
          </a:p>
        </p:txBody>
      </p:sp>
      <p:sp>
        <p:nvSpPr>
          <p:cNvPr id="3" name="TextBox 2">
            <a:extLst>
              <a:ext uri="{FF2B5EF4-FFF2-40B4-BE49-F238E27FC236}">
                <a16:creationId xmlns:a16="http://schemas.microsoft.com/office/drawing/2014/main" id="{FF1C27B8-0F76-FD62-1BA0-3C20B249AD64}"/>
              </a:ext>
            </a:extLst>
          </p:cNvPr>
          <p:cNvSpPr txBox="1"/>
          <p:nvPr/>
        </p:nvSpPr>
        <p:spPr>
          <a:xfrm>
            <a:off x="121022" y="1053809"/>
            <a:ext cx="3606530" cy="707886"/>
          </a:xfrm>
          <a:prstGeom prst="rect">
            <a:avLst/>
          </a:prstGeom>
          <a:noFill/>
        </p:spPr>
        <p:txBody>
          <a:bodyPr wrap="square" rtlCol="0">
            <a:spAutoFit/>
          </a:bodyPr>
          <a:lstStyle/>
          <a:p>
            <a:r>
              <a:rPr lang="en-US" sz="2200" b="1" u="sng" dirty="0"/>
              <a:t>Very low risk cancer- </a:t>
            </a:r>
          </a:p>
          <a:p>
            <a:r>
              <a:rPr lang="en-US" b="1" dirty="0"/>
              <a:t>menu of options, de-escalation safe</a:t>
            </a:r>
          </a:p>
        </p:txBody>
      </p:sp>
      <p:sp>
        <p:nvSpPr>
          <p:cNvPr id="4" name="TextBox 3">
            <a:extLst>
              <a:ext uri="{FF2B5EF4-FFF2-40B4-BE49-F238E27FC236}">
                <a16:creationId xmlns:a16="http://schemas.microsoft.com/office/drawing/2014/main" id="{E3CBB3CE-CE5C-E3A9-E705-C6E6AD497376}"/>
              </a:ext>
            </a:extLst>
          </p:cNvPr>
          <p:cNvSpPr txBox="1"/>
          <p:nvPr/>
        </p:nvSpPr>
        <p:spPr>
          <a:xfrm>
            <a:off x="9504578" y="1118866"/>
            <a:ext cx="2660275" cy="2215991"/>
          </a:xfrm>
          <a:prstGeom prst="rect">
            <a:avLst/>
          </a:prstGeom>
          <a:noFill/>
        </p:spPr>
        <p:txBody>
          <a:bodyPr wrap="square" rtlCol="0">
            <a:spAutoFit/>
          </a:bodyPr>
          <a:lstStyle/>
          <a:p>
            <a:r>
              <a:rPr lang="en-US" sz="2200" b="1" u="sng" dirty="0"/>
              <a:t>Very frail patient, high competing risk, high risk for toxicity– </a:t>
            </a:r>
            <a:r>
              <a:rPr lang="en-US" b="1" dirty="0"/>
              <a:t>discuss goals of care, consider alternative approaches (dose modification etc.)</a:t>
            </a:r>
          </a:p>
        </p:txBody>
      </p:sp>
      <p:sp>
        <p:nvSpPr>
          <p:cNvPr id="11" name="TextBox 10">
            <a:extLst>
              <a:ext uri="{FF2B5EF4-FFF2-40B4-BE49-F238E27FC236}">
                <a16:creationId xmlns:a16="http://schemas.microsoft.com/office/drawing/2014/main" id="{8526D093-6618-4BBE-A187-A4FD68E11226}"/>
              </a:ext>
            </a:extLst>
          </p:cNvPr>
          <p:cNvSpPr txBox="1"/>
          <p:nvPr/>
        </p:nvSpPr>
        <p:spPr>
          <a:xfrm>
            <a:off x="8694366" y="5658171"/>
            <a:ext cx="3499502" cy="769441"/>
          </a:xfrm>
          <a:prstGeom prst="rect">
            <a:avLst/>
          </a:prstGeom>
          <a:noFill/>
        </p:spPr>
        <p:txBody>
          <a:bodyPr wrap="square" rtlCol="0">
            <a:spAutoFit/>
          </a:bodyPr>
          <a:lstStyle/>
          <a:p>
            <a:r>
              <a:rPr lang="en-US" sz="2200" b="1" u="sng" dirty="0"/>
              <a:t>Advanced, symptomatic disease</a:t>
            </a:r>
            <a:r>
              <a:rPr lang="en-US" sz="2200" b="1" dirty="0"/>
              <a:t> - </a:t>
            </a:r>
            <a:r>
              <a:rPr lang="en-US" b="1" dirty="0"/>
              <a:t>proceed with caution</a:t>
            </a:r>
          </a:p>
        </p:txBody>
      </p:sp>
      <p:sp>
        <p:nvSpPr>
          <p:cNvPr id="12" name="TextBox 11">
            <a:extLst>
              <a:ext uri="{FF2B5EF4-FFF2-40B4-BE49-F238E27FC236}">
                <a16:creationId xmlns:a16="http://schemas.microsoft.com/office/drawing/2014/main" id="{8B42653E-3EF2-AB8E-85AA-581DE38C8A93}"/>
              </a:ext>
            </a:extLst>
          </p:cNvPr>
          <p:cNvSpPr txBox="1"/>
          <p:nvPr/>
        </p:nvSpPr>
        <p:spPr>
          <a:xfrm>
            <a:off x="121022" y="5636081"/>
            <a:ext cx="6545996" cy="1046440"/>
          </a:xfrm>
          <a:prstGeom prst="rect">
            <a:avLst/>
          </a:prstGeom>
          <a:noFill/>
        </p:spPr>
        <p:txBody>
          <a:bodyPr wrap="square" rtlCol="0">
            <a:spAutoFit/>
          </a:bodyPr>
          <a:lstStyle/>
          <a:p>
            <a:r>
              <a:rPr lang="en-US" sz="2200" b="1" u="sng" dirty="0"/>
              <a:t>Very healthy patient, moderate to higher risk cancer, benefits of treatment likely outweigh risks </a:t>
            </a:r>
            <a:r>
              <a:rPr lang="en-US" b="1" dirty="0"/>
              <a:t>– treat with standard or closely adapted approaches</a:t>
            </a:r>
          </a:p>
        </p:txBody>
      </p:sp>
      <p:pic>
        <p:nvPicPr>
          <p:cNvPr id="19" name="Graphic 18" descr="Traffic light with solid fill">
            <a:extLst>
              <a:ext uri="{FF2B5EF4-FFF2-40B4-BE49-F238E27FC236}">
                <a16:creationId xmlns:a16="http://schemas.microsoft.com/office/drawing/2014/main" id="{1A09B164-0038-657D-ABE4-37B200FB9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805" y="4522308"/>
            <a:ext cx="1173365" cy="1173365"/>
          </a:xfrm>
          <a:prstGeom prst="rect">
            <a:avLst/>
          </a:prstGeom>
        </p:spPr>
      </p:pic>
      <p:sp>
        <p:nvSpPr>
          <p:cNvPr id="20" name="Oval 19">
            <a:extLst>
              <a:ext uri="{FF2B5EF4-FFF2-40B4-BE49-F238E27FC236}">
                <a16:creationId xmlns:a16="http://schemas.microsoft.com/office/drawing/2014/main" id="{228A1569-510E-3666-6F30-AC08D392A7C2}"/>
              </a:ext>
            </a:extLst>
          </p:cNvPr>
          <p:cNvSpPr/>
          <p:nvPr/>
        </p:nvSpPr>
        <p:spPr>
          <a:xfrm>
            <a:off x="784556" y="4728201"/>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Warning with solid fill">
            <a:extLst>
              <a:ext uri="{FF2B5EF4-FFF2-40B4-BE49-F238E27FC236}">
                <a16:creationId xmlns:a16="http://schemas.microsoft.com/office/drawing/2014/main" id="{ABCAAF4A-8DC3-04DD-33B8-4B8176336F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7613" y="4969362"/>
            <a:ext cx="691275" cy="691275"/>
          </a:xfrm>
          <a:prstGeom prst="rect">
            <a:avLst/>
          </a:prstGeom>
        </p:spPr>
      </p:pic>
      <p:pic>
        <p:nvPicPr>
          <p:cNvPr id="21" name="Graphic 20" descr="Traffic light with solid fill">
            <a:extLst>
              <a:ext uri="{FF2B5EF4-FFF2-40B4-BE49-F238E27FC236}">
                <a16:creationId xmlns:a16="http://schemas.microsoft.com/office/drawing/2014/main" id="{F6F4F2B4-D2AE-2088-3FBB-2FAA3235C9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1476" y="716266"/>
            <a:ext cx="1126137" cy="1126137"/>
          </a:xfrm>
          <a:prstGeom prst="rect">
            <a:avLst/>
          </a:prstGeom>
        </p:spPr>
      </p:pic>
      <p:sp>
        <p:nvSpPr>
          <p:cNvPr id="23" name="Oval 22">
            <a:extLst>
              <a:ext uri="{FF2B5EF4-FFF2-40B4-BE49-F238E27FC236}">
                <a16:creationId xmlns:a16="http://schemas.microsoft.com/office/drawing/2014/main" id="{B4E95C89-99E4-624B-300C-8C834BB2FCE6}"/>
              </a:ext>
            </a:extLst>
          </p:cNvPr>
          <p:cNvSpPr/>
          <p:nvPr/>
        </p:nvSpPr>
        <p:spPr>
          <a:xfrm>
            <a:off x="9037613" y="1418497"/>
            <a:ext cx="193861" cy="2293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raffic light with solid fill">
            <a:extLst>
              <a:ext uri="{FF2B5EF4-FFF2-40B4-BE49-F238E27FC236}">
                <a16:creationId xmlns:a16="http://schemas.microsoft.com/office/drawing/2014/main" id="{B8CDA52E-A826-7654-C68C-4CCCB0988E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822" y="1715297"/>
            <a:ext cx="1173365" cy="1173365"/>
          </a:xfrm>
          <a:prstGeom prst="rect">
            <a:avLst/>
          </a:prstGeom>
        </p:spPr>
      </p:pic>
      <p:sp>
        <p:nvSpPr>
          <p:cNvPr id="13" name="Oval 12">
            <a:extLst>
              <a:ext uri="{FF2B5EF4-FFF2-40B4-BE49-F238E27FC236}">
                <a16:creationId xmlns:a16="http://schemas.microsoft.com/office/drawing/2014/main" id="{5CAA2B78-1FD2-51DD-FB1C-84BB9943C60B}"/>
              </a:ext>
            </a:extLst>
          </p:cNvPr>
          <p:cNvSpPr/>
          <p:nvPr/>
        </p:nvSpPr>
        <p:spPr>
          <a:xfrm>
            <a:off x="721573" y="1937010"/>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93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F87A-06E7-9C5D-3606-833340FA735B}"/>
              </a:ext>
            </a:extLst>
          </p:cNvPr>
          <p:cNvSpPr>
            <a:spLocks noGrp="1"/>
          </p:cNvSpPr>
          <p:nvPr>
            <p:ph type="title"/>
          </p:nvPr>
        </p:nvSpPr>
        <p:spPr/>
        <p:txBody>
          <a:bodyPr>
            <a:normAutofit/>
          </a:bodyPr>
          <a:lstStyle/>
          <a:p>
            <a:pPr algn="ctr"/>
            <a:r>
              <a:rPr lang="en-US" sz="3400" b="1" dirty="0">
                <a:solidFill>
                  <a:srgbClr val="002060"/>
                </a:solidFill>
              </a:rPr>
              <a:t>Disclosures</a:t>
            </a:r>
          </a:p>
        </p:txBody>
      </p:sp>
      <p:sp>
        <p:nvSpPr>
          <p:cNvPr id="3" name="Content Placeholder 2">
            <a:extLst>
              <a:ext uri="{FF2B5EF4-FFF2-40B4-BE49-F238E27FC236}">
                <a16:creationId xmlns:a16="http://schemas.microsoft.com/office/drawing/2014/main" id="{122B9632-6523-D158-8AC6-64944F588F99}"/>
              </a:ext>
            </a:extLst>
          </p:cNvPr>
          <p:cNvSpPr>
            <a:spLocks noGrp="1"/>
          </p:cNvSpPr>
          <p:nvPr>
            <p:ph idx="1"/>
          </p:nvPr>
        </p:nvSpPr>
        <p:spPr/>
        <p:txBody>
          <a:bodyPr/>
          <a:lstStyle/>
          <a:p>
            <a:r>
              <a:rPr lang="en-US" dirty="0"/>
              <a:t>I have no relevant disclosures</a:t>
            </a:r>
          </a:p>
          <a:p>
            <a:pPr marL="0" indent="0">
              <a:buNone/>
            </a:pPr>
            <a:endParaRPr lang="en-US" dirty="0"/>
          </a:p>
          <a:p>
            <a:r>
              <a:rPr lang="en-US" dirty="0"/>
              <a:t>My husband is co-founder and shareholder for a digital primary care company, Firefly Health</a:t>
            </a:r>
          </a:p>
        </p:txBody>
      </p:sp>
    </p:spTree>
    <p:extLst>
      <p:ext uri="{BB962C8B-B14F-4D97-AF65-F5344CB8AC3E}">
        <p14:creationId xmlns:p14="http://schemas.microsoft.com/office/powerpoint/2010/main" val="1352576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52426-9E7E-C414-7155-F140624C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0D515-FCC9-1EA9-58D7-1C6B4E2D1E4D}"/>
              </a:ext>
            </a:extLst>
          </p:cNvPr>
          <p:cNvSpPr>
            <a:spLocks noGrp="1"/>
          </p:cNvSpPr>
          <p:nvPr>
            <p:ph type="title"/>
          </p:nvPr>
        </p:nvSpPr>
        <p:spPr>
          <a:xfrm>
            <a:off x="157651" y="6417"/>
            <a:ext cx="11776171" cy="1058285"/>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Decisions on Cancer-Directed Therapy in the Older Patient</a:t>
            </a:r>
          </a:p>
        </p:txBody>
      </p:sp>
      <p:sp>
        <p:nvSpPr>
          <p:cNvPr id="3" name="TextBox 2">
            <a:extLst>
              <a:ext uri="{FF2B5EF4-FFF2-40B4-BE49-F238E27FC236}">
                <a16:creationId xmlns:a16="http://schemas.microsoft.com/office/drawing/2014/main" id="{AB82A1DE-42B6-600F-AC1A-C6E9653AA1D6}"/>
              </a:ext>
            </a:extLst>
          </p:cNvPr>
          <p:cNvSpPr txBox="1"/>
          <p:nvPr/>
        </p:nvSpPr>
        <p:spPr>
          <a:xfrm>
            <a:off x="121022" y="1053809"/>
            <a:ext cx="3606530" cy="707886"/>
          </a:xfrm>
          <a:prstGeom prst="rect">
            <a:avLst/>
          </a:prstGeom>
          <a:noFill/>
        </p:spPr>
        <p:txBody>
          <a:bodyPr wrap="square" rtlCol="0">
            <a:spAutoFit/>
          </a:bodyPr>
          <a:lstStyle/>
          <a:p>
            <a:r>
              <a:rPr lang="en-US" sz="2200" b="1" u="sng" dirty="0"/>
              <a:t>Very low risk cancer- </a:t>
            </a:r>
          </a:p>
          <a:p>
            <a:r>
              <a:rPr lang="en-US" b="1" dirty="0"/>
              <a:t>menu of options, de-escalation safe</a:t>
            </a:r>
          </a:p>
        </p:txBody>
      </p:sp>
      <p:sp>
        <p:nvSpPr>
          <p:cNvPr id="4" name="TextBox 3">
            <a:extLst>
              <a:ext uri="{FF2B5EF4-FFF2-40B4-BE49-F238E27FC236}">
                <a16:creationId xmlns:a16="http://schemas.microsoft.com/office/drawing/2014/main" id="{AE9EDE15-2536-67DC-7044-C1CCFB2604A1}"/>
              </a:ext>
            </a:extLst>
          </p:cNvPr>
          <p:cNvSpPr txBox="1"/>
          <p:nvPr/>
        </p:nvSpPr>
        <p:spPr>
          <a:xfrm>
            <a:off x="9504578" y="1118866"/>
            <a:ext cx="2660275" cy="2215991"/>
          </a:xfrm>
          <a:prstGeom prst="rect">
            <a:avLst/>
          </a:prstGeom>
          <a:noFill/>
        </p:spPr>
        <p:txBody>
          <a:bodyPr wrap="square" rtlCol="0">
            <a:spAutoFit/>
          </a:bodyPr>
          <a:lstStyle/>
          <a:p>
            <a:r>
              <a:rPr lang="en-US" sz="2200" b="1" u="sng" dirty="0"/>
              <a:t>Very frail patient, high competing risk, high risk for toxicity– </a:t>
            </a:r>
            <a:r>
              <a:rPr lang="en-US" b="1" dirty="0"/>
              <a:t>discuss goals of care, consider alternative approaches (dose modification etc.)</a:t>
            </a:r>
          </a:p>
        </p:txBody>
      </p:sp>
      <p:sp>
        <p:nvSpPr>
          <p:cNvPr id="11" name="TextBox 10">
            <a:extLst>
              <a:ext uri="{FF2B5EF4-FFF2-40B4-BE49-F238E27FC236}">
                <a16:creationId xmlns:a16="http://schemas.microsoft.com/office/drawing/2014/main" id="{AD99807B-F073-3687-FA2F-80CF9A1AEA4F}"/>
              </a:ext>
            </a:extLst>
          </p:cNvPr>
          <p:cNvSpPr txBox="1"/>
          <p:nvPr/>
        </p:nvSpPr>
        <p:spPr>
          <a:xfrm>
            <a:off x="8694366" y="5658171"/>
            <a:ext cx="3499502" cy="769441"/>
          </a:xfrm>
          <a:prstGeom prst="rect">
            <a:avLst/>
          </a:prstGeom>
          <a:noFill/>
        </p:spPr>
        <p:txBody>
          <a:bodyPr wrap="square" rtlCol="0">
            <a:spAutoFit/>
          </a:bodyPr>
          <a:lstStyle/>
          <a:p>
            <a:r>
              <a:rPr lang="en-US" sz="2200" b="1" u="sng" dirty="0"/>
              <a:t>Advanced, symptomatic disease</a:t>
            </a:r>
            <a:r>
              <a:rPr lang="en-US" sz="2200" b="1" dirty="0"/>
              <a:t> - </a:t>
            </a:r>
            <a:r>
              <a:rPr lang="en-US" b="1" dirty="0"/>
              <a:t>proceed with caution</a:t>
            </a:r>
          </a:p>
        </p:txBody>
      </p:sp>
      <p:sp>
        <p:nvSpPr>
          <p:cNvPr id="12" name="TextBox 11">
            <a:extLst>
              <a:ext uri="{FF2B5EF4-FFF2-40B4-BE49-F238E27FC236}">
                <a16:creationId xmlns:a16="http://schemas.microsoft.com/office/drawing/2014/main" id="{C272941E-B671-0F04-5FC5-EA35E7299D1A}"/>
              </a:ext>
            </a:extLst>
          </p:cNvPr>
          <p:cNvSpPr txBox="1"/>
          <p:nvPr/>
        </p:nvSpPr>
        <p:spPr>
          <a:xfrm>
            <a:off x="121022" y="5636081"/>
            <a:ext cx="6545996" cy="1046440"/>
          </a:xfrm>
          <a:prstGeom prst="rect">
            <a:avLst/>
          </a:prstGeom>
          <a:noFill/>
        </p:spPr>
        <p:txBody>
          <a:bodyPr wrap="square" rtlCol="0">
            <a:spAutoFit/>
          </a:bodyPr>
          <a:lstStyle/>
          <a:p>
            <a:r>
              <a:rPr lang="en-US" sz="2200" b="1" u="sng" dirty="0"/>
              <a:t>Very healthy patient, moderate to higher risk cancer, benefits of treatment likely outweigh risks </a:t>
            </a:r>
            <a:r>
              <a:rPr lang="en-US" b="1" dirty="0"/>
              <a:t>– treat with standard or adapted approaches</a:t>
            </a:r>
          </a:p>
        </p:txBody>
      </p:sp>
      <p:pic>
        <p:nvPicPr>
          <p:cNvPr id="19" name="Graphic 18" descr="Traffic light with solid fill">
            <a:extLst>
              <a:ext uri="{FF2B5EF4-FFF2-40B4-BE49-F238E27FC236}">
                <a16:creationId xmlns:a16="http://schemas.microsoft.com/office/drawing/2014/main" id="{5A9FDF27-5540-FAB6-A970-E11E1A5C21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805" y="4522308"/>
            <a:ext cx="1173365" cy="1173365"/>
          </a:xfrm>
          <a:prstGeom prst="rect">
            <a:avLst/>
          </a:prstGeom>
        </p:spPr>
      </p:pic>
      <p:sp>
        <p:nvSpPr>
          <p:cNvPr id="20" name="Oval 19">
            <a:extLst>
              <a:ext uri="{FF2B5EF4-FFF2-40B4-BE49-F238E27FC236}">
                <a16:creationId xmlns:a16="http://schemas.microsoft.com/office/drawing/2014/main" id="{AE5B5F97-ADB0-4B8E-2DFD-7F2116E4E45C}"/>
              </a:ext>
            </a:extLst>
          </p:cNvPr>
          <p:cNvSpPr/>
          <p:nvPr/>
        </p:nvSpPr>
        <p:spPr>
          <a:xfrm>
            <a:off x="784556" y="4728201"/>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Warning with solid fill">
            <a:extLst>
              <a:ext uri="{FF2B5EF4-FFF2-40B4-BE49-F238E27FC236}">
                <a16:creationId xmlns:a16="http://schemas.microsoft.com/office/drawing/2014/main" id="{CFD11BF2-51B8-085F-DE0E-4125B3401D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7613" y="4969362"/>
            <a:ext cx="691275" cy="691275"/>
          </a:xfrm>
          <a:prstGeom prst="rect">
            <a:avLst/>
          </a:prstGeom>
        </p:spPr>
      </p:pic>
      <p:grpSp>
        <p:nvGrpSpPr>
          <p:cNvPr id="27" name="Group 26">
            <a:extLst>
              <a:ext uri="{FF2B5EF4-FFF2-40B4-BE49-F238E27FC236}">
                <a16:creationId xmlns:a16="http://schemas.microsoft.com/office/drawing/2014/main" id="{857EA0CA-39CD-9A99-61D4-ADDE6CEAB82A}"/>
              </a:ext>
            </a:extLst>
          </p:cNvPr>
          <p:cNvGrpSpPr/>
          <p:nvPr/>
        </p:nvGrpSpPr>
        <p:grpSpPr>
          <a:xfrm>
            <a:off x="1848536" y="1842403"/>
            <a:ext cx="6758267" cy="3691495"/>
            <a:chOff x="2587129" y="1827790"/>
            <a:chExt cx="6758267" cy="3691495"/>
          </a:xfrm>
        </p:grpSpPr>
        <p:pic>
          <p:nvPicPr>
            <p:cNvPr id="6" name="Graphic 5" descr="Route (Two Pins With A Path) with solid fill">
              <a:extLst>
                <a:ext uri="{FF2B5EF4-FFF2-40B4-BE49-F238E27FC236}">
                  <a16:creationId xmlns:a16="http://schemas.microsoft.com/office/drawing/2014/main" id="{46778469-7782-869D-1BBB-5302A29F67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0990" y="2279443"/>
              <a:ext cx="2178424" cy="2178424"/>
            </a:xfrm>
            <a:prstGeom prst="rect">
              <a:avLst/>
            </a:prstGeom>
          </p:spPr>
        </p:pic>
        <p:sp>
          <p:nvSpPr>
            <p:cNvPr id="7" name="TextBox 6">
              <a:extLst>
                <a:ext uri="{FF2B5EF4-FFF2-40B4-BE49-F238E27FC236}">
                  <a16:creationId xmlns:a16="http://schemas.microsoft.com/office/drawing/2014/main" id="{2EF8FF2D-6C7E-0F99-D5F0-02E1F6C877A8}"/>
                </a:ext>
              </a:extLst>
            </p:cNvPr>
            <p:cNvSpPr txBox="1"/>
            <p:nvPr/>
          </p:nvSpPr>
          <p:spPr>
            <a:xfrm>
              <a:off x="4480544" y="1827790"/>
              <a:ext cx="3222812" cy="477054"/>
            </a:xfrm>
            <a:prstGeom prst="rect">
              <a:avLst/>
            </a:prstGeom>
            <a:noFill/>
          </p:spPr>
          <p:txBody>
            <a:bodyPr wrap="square" rtlCol="0">
              <a:spAutoFit/>
            </a:bodyPr>
            <a:lstStyle/>
            <a:p>
              <a:r>
                <a:rPr lang="en-US" sz="2500" b="1" dirty="0"/>
                <a:t>Everything in between</a:t>
              </a:r>
            </a:p>
          </p:txBody>
        </p:sp>
        <p:sp>
          <p:nvSpPr>
            <p:cNvPr id="8" name="TextBox 7">
              <a:extLst>
                <a:ext uri="{FF2B5EF4-FFF2-40B4-BE49-F238E27FC236}">
                  <a16:creationId xmlns:a16="http://schemas.microsoft.com/office/drawing/2014/main" id="{A10FCC2A-F383-32BF-69E9-C7ADC93C55C4}"/>
                </a:ext>
              </a:extLst>
            </p:cNvPr>
            <p:cNvSpPr txBox="1"/>
            <p:nvPr/>
          </p:nvSpPr>
          <p:spPr>
            <a:xfrm>
              <a:off x="7382711" y="2927194"/>
              <a:ext cx="1791543" cy="1107996"/>
            </a:xfrm>
            <a:prstGeom prst="rect">
              <a:avLst/>
            </a:prstGeom>
            <a:solidFill>
              <a:schemeClr val="accent4"/>
            </a:solidFill>
          </p:spPr>
          <p:txBody>
            <a:bodyPr wrap="square" rtlCol="0">
              <a:spAutoFit/>
            </a:bodyPr>
            <a:lstStyle/>
            <a:p>
              <a:r>
                <a:rPr lang="en-US" sz="2200" dirty="0"/>
                <a:t>Pre-frail or mild frailty, any age</a:t>
              </a:r>
            </a:p>
          </p:txBody>
        </p:sp>
        <p:sp>
          <p:nvSpPr>
            <p:cNvPr id="9" name="TextBox 8">
              <a:extLst>
                <a:ext uri="{FF2B5EF4-FFF2-40B4-BE49-F238E27FC236}">
                  <a16:creationId xmlns:a16="http://schemas.microsoft.com/office/drawing/2014/main" id="{3D35B0EE-DBB2-2B48-A65E-D2661E7D0EA3}"/>
                </a:ext>
              </a:extLst>
            </p:cNvPr>
            <p:cNvSpPr txBox="1"/>
            <p:nvPr/>
          </p:nvSpPr>
          <p:spPr>
            <a:xfrm>
              <a:off x="2817160" y="2932697"/>
              <a:ext cx="2423830" cy="1107996"/>
            </a:xfrm>
            <a:prstGeom prst="rect">
              <a:avLst/>
            </a:prstGeom>
            <a:solidFill>
              <a:schemeClr val="accent4"/>
            </a:solidFill>
          </p:spPr>
          <p:txBody>
            <a:bodyPr wrap="square" rtlCol="0">
              <a:spAutoFit/>
            </a:bodyPr>
            <a:lstStyle/>
            <a:p>
              <a:r>
                <a:rPr lang="en-US" sz="2200" dirty="0"/>
                <a:t>Healthy but advanced chronological age</a:t>
              </a:r>
            </a:p>
          </p:txBody>
        </p:sp>
        <p:sp>
          <p:nvSpPr>
            <p:cNvPr id="10" name="TextBox 9">
              <a:extLst>
                <a:ext uri="{FF2B5EF4-FFF2-40B4-BE49-F238E27FC236}">
                  <a16:creationId xmlns:a16="http://schemas.microsoft.com/office/drawing/2014/main" id="{C95CF7C3-EC10-BB87-95C4-548F1C8486D5}"/>
                </a:ext>
              </a:extLst>
            </p:cNvPr>
            <p:cNvSpPr txBox="1"/>
            <p:nvPr/>
          </p:nvSpPr>
          <p:spPr>
            <a:xfrm>
              <a:off x="4029075" y="4546665"/>
              <a:ext cx="4638087" cy="769441"/>
            </a:xfrm>
            <a:prstGeom prst="rect">
              <a:avLst/>
            </a:prstGeom>
            <a:solidFill>
              <a:schemeClr val="accent4"/>
            </a:solidFill>
          </p:spPr>
          <p:txBody>
            <a:bodyPr wrap="square" rtlCol="0">
              <a:spAutoFit/>
            </a:bodyPr>
            <a:lstStyle/>
            <a:p>
              <a:r>
                <a:rPr lang="en-US" sz="2200" dirty="0"/>
                <a:t>Moderate risk disease, modest  anticipated benefits of therapy</a:t>
              </a:r>
            </a:p>
          </p:txBody>
        </p:sp>
        <p:sp>
          <p:nvSpPr>
            <p:cNvPr id="26" name="Rectangle 25">
              <a:extLst>
                <a:ext uri="{FF2B5EF4-FFF2-40B4-BE49-F238E27FC236}">
                  <a16:creationId xmlns:a16="http://schemas.microsoft.com/office/drawing/2014/main" id="{B7DDFCAF-DFE3-0908-7342-B4427D5F4581}"/>
                </a:ext>
              </a:extLst>
            </p:cNvPr>
            <p:cNvSpPr/>
            <p:nvPr/>
          </p:nvSpPr>
          <p:spPr>
            <a:xfrm>
              <a:off x="2587129" y="1827790"/>
              <a:ext cx="6758267" cy="36914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Traffic light with solid fill">
            <a:extLst>
              <a:ext uri="{FF2B5EF4-FFF2-40B4-BE49-F238E27FC236}">
                <a16:creationId xmlns:a16="http://schemas.microsoft.com/office/drawing/2014/main" id="{FB2DC756-4ACD-1FE5-5BF7-014ED0715E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1476" y="716266"/>
            <a:ext cx="1126137" cy="1126137"/>
          </a:xfrm>
          <a:prstGeom prst="rect">
            <a:avLst/>
          </a:prstGeom>
        </p:spPr>
      </p:pic>
      <p:sp>
        <p:nvSpPr>
          <p:cNvPr id="23" name="Oval 22">
            <a:extLst>
              <a:ext uri="{FF2B5EF4-FFF2-40B4-BE49-F238E27FC236}">
                <a16:creationId xmlns:a16="http://schemas.microsoft.com/office/drawing/2014/main" id="{AAC8B8EA-8532-5FE0-D29E-3B1BA7E2830B}"/>
              </a:ext>
            </a:extLst>
          </p:cNvPr>
          <p:cNvSpPr/>
          <p:nvPr/>
        </p:nvSpPr>
        <p:spPr>
          <a:xfrm>
            <a:off x="9037613" y="1418497"/>
            <a:ext cx="193861" cy="2293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raffic light with solid fill">
            <a:extLst>
              <a:ext uri="{FF2B5EF4-FFF2-40B4-BE49-F238E27FC236}">
                <a16:creationId xmlns:a16="http://schemas.microsoft.com/office/drawing/2014/main" id="{F60C436E-A571-766B-4E61-FBB41BF206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822" y="1715297"/>
            <a:ext cx="1173365" cy="1173365"/>
          </a:xfrm>
          <a:prstGeom prst="rect">
            <a:avLst/>
          </a:prstGeom>
        </p:spPr>
      </p:pic>
      <p:sp>
        <p:nvSpPr>
          <p:cNvPr id="13" name="Oval 12">
            <a:extLst>
              <a:ext uri="{FF2B5EF4-FFF2-40B4-BE49-F238E27FC236}">
                <a16:creationId xmlns:a16="http://schemas.microsoft.com/office/drawing/2014/main" id="{861F0C36-A711-0DD4-A535-734EC0859DBB}"/>
              </a:ext>
            </a:extLst>
          </p:cNvPr>
          <p:cNvSpPr/>
          <p:nvPr/>
        </p:nvSpPr>
        <p:spPr>
          <a:xfrm>
            <a:off x="721573" y="1937010"/>
            <a:ext cx="193861" cy="2293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35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26271873"/>
              </p:ext>
            </p:extLst>
          </p:nvPr>
        </p:nvGraphicFramePr>
        <p:xfrm>
          <a:off x="852170" y="1242696"/>
          <a:ext cx="10487660" cy="5212079"/>
        </p:xfrm>
        <a:graphic>
          <a:graphicData uri="http://schemas.openxmlformats.org/drawingml/2006/table">
            <a:tbl>
              <a:tblPr firstRow="1" bandRow="1">
                <a:tableStyleId>{F5AB1C69-6EDB-4FF4-983F-18BD219EF322}</a:tableStyleId>
              </a:tblPr>
              <a:tblGrid>
                <a:gridCol w="3484880">
                  <a:extLst>
                    <a:ext uri="{9D8B030D-6E8A-4147-A177-3AD203B41FA5}">
                      <a16:colId xmlns:a16="http://schemas.microsoft.com/office/drawing/2014/main" val="20000"/>
                    </a:ext>
                  </a:extLst>
                </a:gridCol>
                <a:gridCol w="7002780">
                  <a:extLst>
                    <a:ext uri="{9D8B030D-6E8A-4147-A177-3AD203B41FA5}">
                      <a16:colId xmlns:a16="http://schemas.microsoft.com/office/drawing/2014/main" val="20001"/>
                    </a:ext>
                  </a:extLst>
                </a:gridCol>
              </a:tblGrid>
              <a:tr h="383550">
                <a:tc>
                  <a:txBody>
                    <a:bodyPr/>
                    <a:lstStyle/>
                    <a:p>
                      <a:pPr marL="0" marR="0" algn="ctr">
                        <a:spcBef>
                          <a:spcPts val="600"/>
                        </a:spcBef>
                        <a:spcAft>
                          <a:spcPts val="0"/>
                        </a:spcAft>
                      </a:pPr>
                      <a:r>
                        <a:rPr lang="en-US" sz="1600" dirty="0">
                          <a:latin typeface="Arial" panose="020B0604020202020204" pitchFamily="34" charset="0"/>
                          <a:cs typeface="Arial" panose="020B0604020202020204" pitchFamily="34" charset="0"/>
                        </a:rPr>
                        <a:t>DOMAIN ASSESSED</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algn="ctr">
                        <a:spcBef>
                          <a:spcPts val="600"/>
                        </a:spcBef>
                        <a:spcAft>
                          <a:spcPts val="0"/>
                        </a:spcAft>
                        <a:tabLst>
                          <a:tab pos="1600200" algn="ctr"/>
                          <a:tab pos="3200400" algn="r"/>
                        </a:tabLst>
                      </a:pPr>
                      <a:r>
                        <a:rPr lang="en-US" sz="1600" dirty="0">
                          <a:latin typeface="Arial" panose="020B0604020202020204" pitchFamily="34" charset="0"/>
                          <a:cs typeface="Arial" panose="020B0604020202020204" pitchFamily="34" charset="0"/>
                        </a:rPr>
                        <a:t>TESTS TO BE ADMINISTERED</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907243">
                <a:tc>
                  <a:txBody>
                    <a:bodyPr/>
                    <a:lstStyle/>
                    <a:p>
                      <a:pPr marL="0" marR="0">
                        <a:spcBef>
                          <a:spcPts val="600"/>
                        </a:spcBef>
                        <a:spcAft>
                          <a:spcPts val="0"/>
                        </a:spcAft>
                      </a:pPr>
                      <a:r>
                        <a:rPr lang="en-US" sz="1400" b="1" dirty="0">
                          <a:solidFill>
                            <a:srgbClr val="003353"/>
                          </a:solidFill>
                          <a:latin typeface="Arial" panose="020B0604020202020204" pitchFamily="34" charset="0"/>
                          <a:cs typeface="Arial" panose="020B0604020202020204" pitchFamily="34" charset="0"/>
                        </a:rPr>
                        <a:t>Functional status</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marL="0" marR="0" algn="just">
                        <a:spcBef>
                          <a:spcPts val="600"/>
                        </a:spcBef>
                        <a:spcAft>
                          <a:spcPts val="0"/>
                        </a:spcAft>
                        <a:tabLst>
                          <a:tab pos="1600200" algn="ctr"/>
                          <a:tab pos="3200400" algn="r"/>
                        </a:tabLst>
                      </a:pPr>
                      <a:r>
                        <a:rPr lang="en-US" sz="1600" dirty="0">
                          <a:solidFill>
                            <a:srgbClr val="003353"/>
                          </a:solidFill>
                          <a:latin typeface="Arial" panose="020B0604020202020204" pitchFamily="34" charset="0"/>
                          <a:cs typeface="Arial" panose="020B0604020202020204" pitchFamily="34" charset="0"/>
                        </a:rPr>
                        <a:t>Older</a:t>
                      </a:r>
                      <a:r>
                        <a:rPr lang="en-US" sz="1600" baseline="0" dirty="0">
                          <a:solidFill>
                            <a:srgbClr val="003353"/>
                          </a:solidFill>
                          <a:latin typeface="Arial" panose="020B0604020202020204" pitchFamily="34" charset="0"/>
                          <a:cs typeface="Arial" panose="020B0604020202020204" pitchFamily="34" charset="0"/>
                        </a:rPr>
                        <a:t> American Resources and Services (OARS)</a:t>
                      </a:r>
                      <a:r>
                        <a:rPr lang="en-US" sz="1600" dirty="0">
                          <a:solidFill>
                            <a:srgbClr val="003353"/>
                          </a:solidFill>
                          <a:latin typeface="Arial" panose="020B0604020202020204" pitchFamily="34" charset="0"/>
                          <a:cs typeface="Arial" panose="020B0604020202020204" pitchFamily="34" charset="0"/>
                        </a:rPr>
                        <a:t> MFAQ (IADL)</a:t>
                      </a:r>
                    </a:p>
                    <a:p>
                      <a:pPr marL="0" marR="0" algn="just">
                        <a:spcBef>
                          <a:spcPts val="600"/>
                        </a:spcBef>
                        <a:spcAft>
                          <a:spcPts val="0"/>
                        </a:spcAft>
                      </a:pPr>
                      <a:r>
                        <a:rPr lang="en-US" sz="1600" dirty="0">
                          <a:solidFill>
                            <a:srgbClr val="003353"/>
                          </a:solidFill>
                          <a:latin typeface="Arial" panose="020B0604020202020204" pitchFamily="34" charset="0"/>
                          <a:cs typeface="Arial" panose="020B0604020202020204" pitchFamily="34" charset="0"/>
                        </a:rPr>
                        <a:t>Medical</a:t>
                      </a:r>
                      <a:r>
                        <a:rPr lang="en-US" sz="1600" baseline="0" dirty="0">
                          <a:solidFill>
                            <a:srgbClr val="003353"/>
                          </a:solidFill>
                          <a:latin typeface="Arial" panose="020B0604020202020204" pitchFamily="34" charset="0"/>
                          <a:cs typeface="Arial" panose="020B0604020202020204" pitchFamily="34" charset="0"/>
                        </a:rPr>
                        <a:t> Outcome </a:t>
                      </a:r>
                      <a:r>
                        <a:rPr lang="en-US" sz="1600" dirty="0">
                          <a:solidFill>
                            <a:srgbClr val="003353"/>
                          </a:solidFill>
                          <a:latin typeface="Arial" panose="020B0604020202020204" pitchFamily="34" charset="0"/>
                          <a:cs typeface="Arial" panose="020B0604020202020204" pitchFamily="34" charset="0"/>
                        </a:rPr>
                        <a:t>Study Physical Functioning</a:t>
                      </a:r>
                    </a:p>
                    <a:p>
                      <a:pPr marL="0" marR="0" algn="just">
                        <a:spcBef>
                          <a:spcPts val="600"/>
                        </a:spcBef>
                        <a:spcAft>
                          <a:spcPts val="0"/>
                        </a:spcAft>
                      </a:pPr>
                      <a:r>
                        <a:rPr lang="en-US" sz="1600" dirty="0">
                          <a:solidFill>
                            <a:schemeClr val="accent2"/>
                          </a:solidFill>
                          <a:latin typeface="Arial" panose="020B0604020202020204" pitchFamily="34" charset="0"/>
                          <a:cs typeface="Arial" panose="020B0604020202020204" pitchFamily="34" charset="0"/>
                        </a:rPr>
                        <a:t>Karnofsky Performance Status Rated Healthcare Professional*</a:t>
                      </a:r>
                    </a:p>
                    <a:p>
                      <a:pPr marL="0" marR="0" algn="just">
                        <a:spcBef>
                          <a:spcPts val="600"/>
                        </a:spcBef>
                        <a:spcAft>
                          <a:spcPts val="0"/>
                        </a:spcAft>
                      </a:pPr>
                      <a:r>
                        <a:rPr lang="en-US" sz="1600" dirty="0">
                          <a:solidFill>
                            <a:srgbClr val="003353"/>
                          </a:solidFill>
                          <a:latin typeface="Arial" panose="020B0604020202020204" pitchFamily="34" charset="0"/>
                          <a:cs typeface="Arial" panose="020B0604020202020204" pitchFamily="34" charset="0"/>
                        </a:rPr>
                        <a:t>Karnofsky Performance Status Rated by Patient</a:t>
                      </a:r>
                    </a:p>
                    <a:p>
                      <a:pPr marL="0" marR="0" algn="just">
                        <a:spcBef>
                          <a:spcPts val="600"/>
                        </a:spcBef>
                        <a:spcAft>
                          <a:spcPts val="0"/>
                        </a:spcAft>
                      </a:pPr>
                      <a:r>
                        <a:rPr lang="en-US" sz="1600" dirty="0">
                          <a:solidFill>
                            <a:schemeClr val="accent2"/>
                          </a:solidFill>
                          <a:latin typeface="Arial" panose="020B0604020202020204" pitchFamily="34" charset="0"/>
                          <a:cs typeface="Arial" panose="020B0604020202020204" pitchFamily="34" charset="0"/>
                        </a:rPr>
                        <a:t>Timed “Up and Go”*</a:t>
                      </a:r>
                    </a:p>
                    <a:p>
                      <a:pPr marL="0" marR="0" algn="just">
                        <a:spcBef>
                          <a:spcPts val="600"/>
                        </a:spcBef>
                        <a:spcAft>
                          <a:spcPts val="0"/>
                        </a:spcAft>
                      </a:pPr>
                      <a:r>
                        <a:rPr lang="en-US" sz="1600" dirty="0">
                          <a:solidFill>
                            <a:srgbClr val="003353"/>
                          </a:solidFill>
                          <a:latin typeface="Arial" panose="020B0604020202020204" pitchFamily="34" charset="0"/>
                          <a:cs typeface="Arial" panose="020B0604020202020204" pitchFamily="34" charset="0"/>
                        </a:rPr>
                        <a:t>Number of falls in last 6 months</a:t>
                      </a:r>
                      <a:endParaRPr lang="en-US" sz="16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1"/>
                  </a:ext>
                </a:extLst>
              </a:tr>
              <a:tr h="383550">
                <a:tc>
                  <a:txBody>
                    <a:bodyPr/>
                    <a:lstStyle/>
                    <a:p>
                      <a:pPr marL="0" marR="0">
                        <a:spcBef>
                          <a:spcPts val="600"/>
                        </a:spcBef>
                        <a:spcAft>
                          <a:spcPts val="0"/>
                        </a:spcAft>
                        <a:tabLst>
                          <a:tab pos="1600200" algn="ctr"/>
                          <a:tab pos="3200400" algn="r"/>
                        </a:tabLst>
                      </a:pPr>
                      <a:r>
                        <a:rPr lang="en-US" sz="1400" b="1" dirty="0">
                          <a:solidFill>
                            <a:srgbClr val="003353"/>
                          </a:solidFill>
                          <a:latin typeface="Arial" panose="020B0604020202020204" pitchFamily="34" charset="0"/>
                          <a:cs typeface="Arial" panose="020B0604020202020204" pitchFamily="34" charset="0"/>
                        </a:rPr>
                        <a:t>Comorbidity</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just">
                        <a:spcBef>
                          <a:spcPts val="600"/>
                        </a:spcBef>
                        <a:spcAft>
                          <a:spcPts val="0"/>
                        </a:spcAft>
                        <a:tabLst>
                          <a:tab pos="1600200" algn="ctr"/>
                          <a:tab pos="3200400" algn="r"/>
                        </a:tabLst>
                      </a:pPr>
                      <a:r>
                        <a:rPr lang="en-US" sz="1600" dirty="0">
                          <a:solidFill>
                            <a:srgbClr val="003353"/>
                          </a:solidFill>
                          <a:latin typeface="Arial" panose="020B0604020202020204" pitchFamily="34" charset="0"/>
                          <a:cs typeface="Arial" panose="020B0604020202020204" pitchFamily="34" charset="0"/>
                        </a:rPr>
                        <a:t>OARS Physical Health Section</a:t>
                      </a:r>
                      <a:endParaRPr lang="en-US" sz="16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3550">
                <a:tc>
                  <a:txBody>
                    <a:bodyPr/>
                    <a:lstStyle/>
                    <a:p>
                      <a:pPr marL="0" marR="0">
                        <a:spcBef>
                          <a:spcPts val="600"/>
                        </a:spcBef>
                        <a:spcAft>
                          <a:spcPts val="0"/>
                        </a:spcAft>
                        <a:tabLst>
                          <a:tab pos="1600200" algn="ctr"/>
                          <a:tab pos="3200400" algn="r"/>
                        </a:tabLst>
                      </a:pPr>
                      <a:r>
                        <a:rPr lang="en-US" sz="1400" b="1" dirty="0">
                          <a:solidFill>
                            <a:srgbClr val="003353"/>
                          </a:solidFill>
                          <a:latin typeface="Arial" panose="020B0604020202020204" pitchFamily="34" charset="0"/>
                          <a:cs typeface="Arial" panose="020B0604020202020204" pitchFamily="34" charset="0"/>
                        </a:rPr>
                        <a:t>Medication Review</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marL="0" marR="0" algn="just">
                        <a:spcBef>
                          <a:spcPts val="600"/>
                        </a:spcBef>
                        <a:spcAft>
                          <a:spcPts val="0"/>
                        </a:spcAft>
                        <a:tabLst>
                          <a:tab pos="1600200" algn="ctr"/>
                          <a:tab pos="3200400" algn="r"/>
                        </a:tabLst>
                      </a:pPr>
                      <a:r>
                        <a:rPr lang="en-US" sz="1600" dirty="0">
                          <a:solidFill>
                            <a:srgbClr val="003353"/>
                          </a:solidFill>
                          <a:latin typeface="Arial" panose="020B0604020202020204" pitchFamily="34" charset="0"/>
                          <a:cs typeface="Arial" panose="020B0604020202020204" pitchFamily="34" charset="0"/>
                        </a:rPr>
                        <a:t>Number and names of medications, herbs, or vitamins</a:t>
                      </a:r>
                      <a:endParaRPr lang="en-US" sz="16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3"/>
                  </a:ext>
                </a:extLst>
              </a:tr>
              <a:tr h="383550">
                <a:tc>
                  <a:txBody>
                    <a:bodyPr/>
                    <a:lstStyle/>
                    <a:p>
                      <a:pPr marL="0" marR="0">
                        <a:spcBef>
                          <a:spcPts val="600"/>
                        </a:spcBef>
                        <a:spcAft>
                          <a:spcPts val="0"/>
                        </a:spcAft>
                        <a:tabLst>
                          <a:tab pos="1600200" algn="ctr"/>
                          <a:tab pos="3200400" algn="r"/>
                        </a:tabLst>
                      </a:pPr>
                      <a:r>
                        <a:rPr lang="en-US" sz="1400" b="1" dirty="0">
                          <a:solidFill>
                            <a:srgbClr val="003353"/>
                          </a:solidFill>
                          <a:latin typeface="Arial" panose="020B0604020202020204" pitchFamily="34" charset="0"/>
                          <a:cs typeface="Arial" panose="020B0604020202020204" pitchFamily="34" charset="0"/>
                        </a:rPr>
                        <a:t>Cognition</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just">
                        <a:spcBef>
                          <a:spcPts val="600"/>
                        </a:spcBef>
                        <a:spcAft>
                          <a:spcPts val="0"/>
                        </a:spcAft>
                        <a:tabLst>
                          <a:tab pos="1600200" algn="ctr"/>
                          <a:tab pos="3200400" algn="r"/>
                        </a:tabLst>
                      </a:pPr>
                      <a:r>
                        <a:rPr lang="en-US" sz="1600" dirty="0">
                          <a:solidFill>
                            <a:schemeClr val="accent2"/>
                          </a:solidFill>
                          <a:latin typeface="Arial" panose="020B0604020202020204" pitchFamily="34" charset="0"/>
                          <a:cs typeface="Arial" panose="020B0604020202020204" pitchFamily="34" charset="0"/>
                        </a:rPr>
                        <a:t>Blessed Orientation-Memory-Concentration Test*</a:t>
                      </a:r>
                      <a:endParaRPr lang="en-US" sz="1600" dirty="0">
                        <a:solidFill>
                          <a:schemeClr val="accent2"/>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3550">
                <a:tc>
                  <a:txBody>
                    <a:bodyPr/>
                    <a:lstStyle/>
                    <a:p>
                      <a:pPr marL="0" marR="0">
                        <a:spcBef>
                          <a:spcPts val="600"/>
                        </a:spcBef>
                        <a:spcAft>
                          <a:spcPts val="0"/>
                        </a:spcAft>
                        <a:tabLst>
                          <a:tab pos="1600200" algn="ctr"/>
                          <a:tab pos="3200400" algn="r"/>
                        </a:tabLst>
                      </a:pPr>
                      <a:r>
                        <a:rPr lang="en-US" sz="1400" b="1" dirty="0">
                          <a:solidFill>
                            <a:srgbClr val="003353"/>
                          </a:solidFill>
                          <a:latin typeface="Arial" panose="020B0604020202020204" pitchFamily="34" charset="0"/>
                          <a:cs typeface="Arial" panose="020B0604020202020204" pitchFamily="34" charset="0"/>
                        </a:rPr>
                        <a:t>Psychological Status</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marL="0" marR="0" algn="just">
                        <a:spcBef>
                          <a:spcPts val="600"/>
                        </a:spcBef>
                        <a:spcAft>
                          <a:spcPts val="0"/>
                        </a:spcAft>
                        <a:tabLst>
                          <a:tab pos="1600200" algn="ctr"/>
                          <a:tab pos="3200400" algn="r"/>
                        </a:tabLst>
                      </a:pPr>
                      <a:r>
                        <a:rPr lang="en-US" sz="1600" dirty="0">
                          <a:solidFill>
                            <a:srgbClr val="003353"/>
                          </a:solidFill>
                          <a:latin typeface="Arial" panose="020B0604020202020204" pitchFamily="34" charset="0"/>
                          <a:cs typeface="Arial" panose="020B0604020202020204" pitchFamily="34" charset="0"/>
                        </a:rPr>
                        <a:t>Hospital Anxiety and Depression Scale</a:t>
                      </a:r>
                      <a:endParaRPr lang="en-US" sz="16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5"/>
                  </a:ext>
                </a:extLst>
              </a:tr>
              <a:tr h="504395">
                <a:tc>
                  <a:txBody>
                    <a:bodyPr/>
                    <a:lstStyle/>
                    <a:p>
                      <a:pPr marL="0" marR="0">
                        <a:spcBef>
                          <a:spcPts val="600"/>
                        </a:spcBef>
                        <a:spcAft>
                          <a:spcPts val="0"/>
                        </a:spcAft>
                        <a:tabLst>
                          <a:tab pos="1600200" algn="ctr"/>
                          <a:tab pos="3200400" algn="r"/>
                        </a:tabLst>
                      </a:pPr>
                      <a:r>
                        <a:rPr lang="en-US" sz="1400" b="1" dirty="0">
                          <a:solidFill>
                            <a:srgbClr val="003353"/>
                          </a:solidFill>
                          <a:latin typeface="Arial" panose="020B0604020202020204" pitchFamily="34" charset="0"/>
                          <a:cs typeface="Arial" panose="020B0604020202020204" pitchFamily="34" charset="0"/>
                        </a:rPr>
                        <a:t>Nutritional Status</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just">
                        <a:spcBef>
                          <a:spcPts val="0"/>
                        </a:spcBef>
                        <a:spcAft>
                          <a:spcPts val="0"/>
                        </a:spcAft>
                        <a:tabLst>
                          <a:tab pos="1600200" algn="ctr"/>
                          <a:tab pos="3200400" algn="r"/>
                        </a:tabLst>
                      </a:pPr>
                      <a:r>
                        <a:rPr lang="en-US" sz="1600" dirty="0">
                          <a:solidFill>
                            <a:srgbClr val="003353"/>
                          </a:solidFill>
                          <a:latin typeface="Arial" panose="020B0604020202020204" pitchFamily="34" charset="0"/>
                          <a:cs typeface="Arial" panose="020B0604020202020204" pitchFamily="34" charset="0"/>
                        </a:rPr>
                        <a:t>% Unintentional Weight Loss in last 6 months</a:t>
                      </a:r>
                    </a:p>
                    <a:p>
                      <a:pPr marL="0" marR="0" algn="just">
                        <a:spcBef>
                          <a:spcPts val="0"/>
                        </a:spcBef>
                        <a:spcAft>
                          <a:spcPts val="0"/>
                        </a:spcAft>
                      </a:pPr>
                      <a:r>
                        <a:rPr lang="en-US" sz="1600" dirty="0">
                          <a:solidFill>
                            <a:srgbClr val="003353"/>
                          </a:solidFill>
                          <a:latin typeface="Arial" panose="020B0604020202020204" pitchFamily="34" charset="0"/>
                          <a:cs typeface="Arial" panose="020B0604020202020204" pitchFamily="34" charset="0"/>
                        </a:rPr>
                        <a:t>Body Mass Index</a:t>
                      </a:r>
                      <a:endParaRPr lang="en-US" sz="16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4395">
                <a:tc>
                  <a:txBody>
                    <a:bodyPr/>
                    <a:lstStyle/>
                    <a:p>
                      <a:pPr marL="0" marR="0">
                        <a:spcBef>
                          <a:spcPts val="600"/>
                        </a:spcBef>
                        <a:spcAft>
                          <a:spcPts val="0"/>
                        </a:spcAft>
                        <a:tabLst>
                          <a:tab pos="1600200" algn="ctr"/>
                          <a:tab pos="3200400" algn="r"/>
                        </a:tabLst>
                      </a:pPr>
                      <a:r>
                        <a:rPr lang="en-US" sz="1400" b="1" dirty="0">
                          <a:solidFill>
                            <a:srgbClr val="003353"/>
                          </a:solidFill>
                          <a:latin typeface="Arial" panose="020B0604020202020204" pitchFamily="34" charset="0"/>
                          <a:cs typeface="Arial" panose="020B0604020202020204" pitchFamily="34" charset="0"/>
                        </a:rPr>
                        <a:t>Social Functioning and Social Support</a:t>
                      </a:r>
                      <a:endParaRPr lang="en-US" sz="1400" b="1"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marL="0" marR="0" algn="just">
                        <a:spcBef>
                          <a:spcPts val="0"/>
                        </a:spcBef>
                        <a:spcAft>
                          <a:spcPts val="0"/>
                        </a:spcAft>
                        <a:tabLst>
                          <a:tab pos="1600200" algn="ctr"/>
                          <a:tab pos="3200400" algn="r"/>
                        </a:tabLst>
                      </a:pPr>
                      <a:r>
                        <a:rPr lang="en-US" sz="1600" dirty="0">
                          <a:solidFill>
                            <a:srgbClr val="003353"/>
                          </a:solidFill>
                          <a:latin typeface="Arial" panose="020B0604020202020204" pitchFamily="34" charset="0"/>
                          <a:cs typeface="Arial" panose="020B0604020202020204" pitchFamily="34" charset="0"/>
                        </a:rPr>
                        <a:t>Medical</a:t>
                      </a:r>
                      <a:r>
                        <a:rPr lang="en-US" sz="1600" baseline="0" dirty="0">
                          <a:solidFill>
                            <a:srgbClr val="003353"/>
                          </a:solidFill>
                          <a:latin typeface="Arial" panose="020B0604020202020204" pitchFamily="34" charset="0"/>
                          <a:cs typeface="Arial" panose="020B0604020202020204" pitchFamily="34" charset="0"/>
                        </a:rPr>
                        <a:t> Outcomes Study</a:t>
                      </a:r>
                      <a:r>
                        <a:rPr lang="en-US" sz="1600" dirty="0">
                          <a:solidFill>
                            <a:srgbClr val="003353"/>
                          </a:solidFill>
                          <a:latin typeface="Arial" panose="020B0604020202020204" pitchFamily="34" charset="0"/>
                          <a:cs typeface="Arial" panose="020B0604020202020204" pitchFamily="34" charset="0"/>
                        </a:rPr>
                        <a:t> Social Activity Limitation Scale </a:t>
                      </a:r>
                    </a:p>
                    <a:p>
                      <a:pPr marL="0" marR="0" algn="just">
                        <a:spcBef>
                          <a:spcPts val="0"/>
                        </a:spcBef>
                        <a:spcAft>
                          <a:spcPts val="0"/>
                        </a:spcAft>
                      </a:pPr>
                      <a:r>
                        <a:rPr lang="en-US" sz="1600" dirty="0">
                          <a:solidFill>
                            <a:srgbClr val="003353"/>
                          </a:solidFill>
                          <a:latin typeface="Arial" panose="020B0604020202020204" pitchFamily="34" charset="0"/>
                          <a:cs typeface="Arial" panose="020B0604020202020204" pitchFamily="34" charset="0"/>
                        </a:rPr>
                        <a:t>Medical Outcomes Study Social Support Survey Subscale </a:t>
                      </a:r>
                      <a:endParaRPr lang="en-US" sz="16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7"/>
                  </a:ext>
                </a:extLst>
              </a:tr>
              <a:tr h="378296">
                <a:tc gridSpan="2">
                  <a:txBody>
                    <a:bodyPr/>
                    <a:lstStyle/>
                    <a:p>
                      <a:pPr marL="0" marR="0">
                        <a:spcBef>
                          <a:spcPts val="600"/>
                        </a:spcBef>
                        <a:spcAft>
                          <a:spcPts val="0"/>
                        </a:spcAft>
                        <a:tabLst>
                          <a:tab pos="1600200" algn="ctr"/>
                          <a:tab pos="3200400" algn="r"/>
                        </a:tabLst>
                      </a:pPr>
                      <a:r>
                        <a:rPr lang="en-US" sz="1200" dirty="0">
                          <a:solidFill>
                            <a:srgbClr val="003353"/>
                          </a:solidFill>
                          <a:latin typeface="Arial" panose="020B0604020202020204" pitchFamily="34" charset="0"/>
                          <a:cs typeface="Arial" panose="020B0604020202020204" pitchFamily="34" charset="0"/>
                        </a:rPr>
                        <a:t>MFAQ, Multidimensional Functional Assessment Questionnaire; IADL, Instrumental Activities of Daily Living </a:t>
                      </a:r>
                      <a:br>
                        <a:rPr lang="en-US" sz="1200" dirty="0">
                          <a:solidFill>
                            <a:srgbClr val="003353"/>
                          </a:solidFill>
                          <a:latin typeface="Arial" panose="020B0604020202020204" pitchFamily="34" charset="0"/>
                          <a:cs typeface="Arial" panose="020B0604020202020204" pitchFamily="34" charset="0"/>
                        </a:rPr>
                      </a:br>
                      <a:r>
                        <a:rPr lang="en-US" sz="1200" dirty="0">
                          <a:solidFill>
                            <a:srgbClr val="003353"/>
                          </a:solidFill>
                          <a:latin typeface="Arial" panose="020B0604020202020204" pitchFamily="34" charset="0"/>
                          <a:cs typeface="Arial" panose="020B0604020202020204" pitchFamily="34" charset="0"/>
                        </a:rPr>
                        <a:t>*Items completed by the healthcare professional</a:t>
                      </a:r>
                      <a:endParaRPr lang="en-US" sz="1200" dirty="0">
                        <a:solidFill>
                          <a:srgbClr val="003353"/>
                        </a:solidFill>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marL="0" marR="0" algn="just">
                        <a:spcBef>
                          <a:spcPts val="0"/>
                        </a:spcBef>
                        <a:spcAft>
                          <a:spcPts val="0"/>
                        </a:spcAft>
                      </a:pPr>
                      <a:endParaRPr lang="en-US" sz="1800" dirty="0">
                        <a:latin typeface="+mn-lt"/>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p:pic>
        <p:nvPicPr>
          <p:cNvPr id="3" name="Picture 2">
            <a:extLst>
              <a:ext uri="{FF2B5EF4-FFF2-40B4-BE49-F238E27FC236}">
                <a16:creationId xmlns:a16="http://schemas.microsoft.com/office/drawing/2014/main" id="{27180F48-6528-9F7F-26A3-D804FD165C4E}"/>
              </a:ext>
            </a:extLst>
          </p:cNvPr>
          <p:cNvPicPr>
            <a:picLocks noChangeAspect="1"/>
          </p:cNvPicPr>
          <p:nvPr/>
        </p:nvPicPr>
        <p:blipFill rotWithShape="1">
          <a:blip r:embed="rId2">
            <a:alphaModFix/>
          </a:blip>
          <a:srcRect l="5796" r="546"/>
          <a:stretch/>
        </p:blipFill>
        <p:spPr>
          <a:xfrm>
            <a:off x="9977120" y="4448992"/>
            <a:ext cx="1524000" cy="1627200"/>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38D18BBD-0021-D7D6-67C6-590C42CC8CE4}"/>
              </a:ext>
            </a:extLst>
          </p:cNvPr>
          <p:cNvGrpSpPr/>
          <p:nvPr/>
        </p:nvGrpSpPr>
        <p:grpSpPr>
          <a:xfrm>
            <a:off x="414927" y="6403909"/>
            <a:ext cx="11624673" cy="415991"/>
            <a:chOff x="414927" y="6403909"/>
            <a:chExt cx="11624673" cy="415991"/>
          </a:xfrm>
        </p:grpSpPr>
        <p:pic>
          <p:nvPicPr>
            <p:cNvPr id="5" name="Picture 4">
              <a:extLst>
                <a:ext uri="{FF2B5EF4-FFF2-40B4-BE49-F238E27FC236}">
                  <a16:creationId xmlns:a16="http://schemas.microsoft.com/office/drawing/2014/main" id="{66DC2748-5EFB-E495-8F36-0D33B92154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6" name="Group 5">
              <a:extLst>
                <a:ext uri="{FF2B5EF4-FFF2-40B4-BE49-F238E27FC236}">
                  <a16:creationId xmlns:a16="http://schemas.microsoft.com/office/drawing/2014/main" id="{BDE73C02-7E79-5BF8-A9A8-C040857519A4}"/>
                </a:ext>
              </a:extLst>
            </p:cNvPr>
            <p:cNvGrpSpPr/>
            <p:nvPr/>
          </p:nvGrpSpPr>
          <p:grpSpPr>
            <a:xfrm>
              <a:off x="9647339" y="6454775"/>
              <a:ext cx="2392261" cy="365125"/>
              <a:chOff x="9647339" y="6454775"/>
              <a:chExt cx="2392261" cy="365125"/>
            </a:xfrm>
          </p:grpSpPr>
          <p:sp>
            <p:nvSpPr>
              <p:cNvPr id="8" name="Footer Placeholder 6">
                <a:extLst>
                  <a:ext uri="{FF2B5EF4-FFF2-40B4-BE49-F238E27FC236}">
                    <a16:creationId xmlns:a16="http://schemas.microsoft.com/office/drawing/2014/main" id="{6EC08458-2E72-3251-D319-18CB3CBBF40A}"/>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9" name="Slide Number Placeholder 8">
                <a:extLst>
                  <a:ext uri="{FF2B5EF4-FFF2-40B4-BE49-F238E27FC236}">
                    <a16:creationId xmlns:a16="http://schemas.microsoft.com/office/drawing/2014/main" id="{46DF0CC0-5D11-F5D1-3E5F-FA66DE31C9E9}"/>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21</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0" name="Title 1">
            <a:extLst>
              <a:ext uri="{FF2B5EF4-FFF2-40B4-BE49-F238E27FC236}">
                <a16:creationId xmlns:a16="http://schemas.microsoft.com/office/drawing/2014/main" id="{83537D8C-F6BD-E801-AA1A-69EF7A464C2F}"/>
              </a:ext>
            </a:extLst>
          </p:cNvPr>
          <p:cNvSpPr txBox="1">
            <a:spLocks/>
          </p:cNvSpPr>
          <p:nvPr/>
        </p:nvSpPr>
        <p:spPr>
          <a:xfrm>
            <a:off x="852170" y="0"/>
            <a:ext cx="10226040" cy="1514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003353"/>
                </a:solidFill>
              </a:rPr>
              <a:t>The Importance of Functional Age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003353"/>
                </a:solidFill>
              </a:rPr>
              <a:t>The Geriatric Assessment Can Help</a:t>
            </a:r>
            <a:endParaRPr kumimoji="0" lang="en-US" sz="30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125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A32AF6F-B2C1-B41E-2CDE-E28025E6D717}"/>
              </a:ext>
            </a:extLst>
          </p:cNvPr>
          <p:cNvPicPr>
            <a:picLocks noChangeAspect="1"/>
          </p:cNvPicPr>
          <p:nvPr/>
        </p:nvPicPr>
        <p:blipFill>
          <a:blip r:embed="rId2"/>
          <a:srcRect/>
          <a:stretch/>
        </p:blipFill>
        <p:spPr>
          <a:xfrm>
            <a:off x="7849925" y="3176270"/>
            <a:ext cx="3276489" cy="2616794"/>
          </a:xfrm>
          <a:prstGeom prst="rect">
            <a:avLst/>
          </a:prstGeom>
        </p:spPr>
      </p:pic>
      <p:sp>
        <p:nvSpPr>
          <p:cNvPr id="5" name="TextBox 4"/>
          <p:cNvSpPr txBox="1"/>
          <p:nvPr/>
        </p:nvSpPr>
        <p:spPr>
          <a:xfrm>
            <a:off x="809831" y="1426576"/>
            <a:ext cx="3609763" cy="923330"/>
          </a:xfrm>
          <a:prstGeom prst="rect">
            <a:avLst/>
          </a:prstGeom>
          <a:solidFill>
            <a:srgbClr val="00335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500 patients aged 65+ with diagnosis of cancer about to start new chemotherapy regimen</a:t>
            </a:r>
          </a:p>
        </p:txBody>
      </p:sp>
      <p:sp>
        <p:nvSpPr>
          <p:cNvPr id="6" name="TextBox 5"/>
          <p:cNvSpPr txBox="1"/>
          <p:nvPr/>
        </p:nvSpPr>
        <p:spPr>
          <a:xfrm>
            <a:off x="812801" y="2833193"/>
            <a:ext cx="3602820" cy="646331"/>
          </a:xfrm>
          <a:prstGeom prst="rect">
            <a:avLst/>
          </a:prstGeom>
          <a:solidFill>
            <a:srgbClr val="00335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Baseline geriatric assessment, labs, clinical information</a:t>
            </a:r>
          </a:p>
        </p:txBody>
      </p:sp>
      <p:sp>
        <p:nvSpPr>
          <p:cNvPr id="8" name="TextBox 7"/>
          <p:cNvSpPr txBox="1"/>
          <p:nvPr/>
        </p:nvSpPr>
        <p:spPr>
          <a:xfrm>
            <a:off x="812801" y="4027454"/>
            <a:ext cx="3602821" cy="646331"/>
          </a:xfrm>
          <a:prstGeom prst="rect">
            <a:avLst/>
          </a:prstGeom>
          <a:solidFill>
            <a:srgbClr val="00335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Toxicities evaluated at </a:t>
            </a:r>
            <a:b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each visit</a:t>
            </a:r>
          </a:p>
        </p:txBody>
      </p:sp>
      <p:sp>
        <p:nvSpPr>
          <p:cNvPr id="17" name="TextBox 16"/>
          <p:cNvSpPr txBox="1"/>
          <p:nvPr/>
        </p:nvSpPr>
        <p:spPr>
          <a:xfrm>
            <a:off x="812800" y="5170706"/>
            <a:ext cx="3602822" cy="646331"/>
          </a:xfrm>
          <a:prstGeom prst="rect">
            <a:avLst/>
          </a:prstGeom>
          <a:solidFill>
            <a:srgbClr val="003353"/>
          </a:solidFill>
          <a:ln>
            <a:solidFill>
              <a:schemeClr val="tx1"/>
            </a:solidFill>
          </a:ln>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REPEAT GERIATRIC ASSESSMENT</a:t>
            </a:r>
          </a:p>
        </p:txBody>
      </p:sp>
      <p:sp>
        <p:nvSpPr>
          <p:cNvPr id="15" name="TextBox 14"/>
          <p:cNvSpPr txBox="1"/>
          <p:nvPr/>
        </p:nvSpPr>
        <p:spPr>
          <a:xfrm>
            <a:off x="9900920" y="6269943"/>
            <a:ext cx="174171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Hurria et al JCO 2011</a:t>
            </a:r>
          </a:p>
        </p:txBody>
      </p:sp>
      <p:cxnSp>
        <p:nvCxnSpPr>
          <p:cNvPr id="19" name="Straight Arrow Connector 18">
            <a:extLst>
              <a:ext uri="{FF2B5EF4-FFF2-40B4-BE49-F238E27FC236}">
                <a16:creationId xmlns:a16="http://schemas.microsoft.com/office/drawing/2014/main" id="{79B43C5C-8A55-AC41-BFAB-56B6E5D20203}"/>
              </a:ext>
            </a:extLst>
          </p:cNvPr>
          <p:cNvCxnSpPr>
            <a:cxnSpLocks/>
          </p:cNvCxnSpPr>
          <p:nvPr/>
        </p:nvCxnSpPr>
        <p:spPr>
          <a:xfrm rot="5400000">
            <a:off x="2421751" y="4930513"/>
            <a:ext cx="448270" cy="1588"/>
          </a:xfrm>
          <a:prstGeom prst="straightConnector1">
            <a:avLst/>
          </a:prstGeom>
          <a:ln w="79375" cap="rnd">
            <a:solidFill>
              <a:srgbClr val="00B0F0"/>
            </a:solidFill>
            <a:round/>
            <a:headEnd w="med" len="lg"/>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CD2FE66-7A9B-300A-FE62-016720335BF8}"/>
              </a:ext>
            </a:extLst>
          </p:cNvPr>
          <p:cNvSpPr txBox="1"/>
          <p:nvPr/>
        </p:nvSpPr>
        <p:spPr>
          <a:xfrm>
            <a:off x="800100" y="5942640"/>
            <a:ext cx="11005819" cy="369332"/>
          </a:xfrm>
          <a:prstGeom prst="rect">
            <a:avLst/>
          </a:prstGeom>
          <a:solidFill>
            <a:srgbClr val="FFA300"/>
          </a:solidFill>
          <a:ln>
            <a:noFill/>
          </a:ln>
        </p:spPr>
        <p:txBody>
          <a:bodyPr wrap="square" rtlCol="0">
            <a:spAutoFit/>
          </a:bodyPr>
          <a:lstStyle/>
          <a:p>
            <a:pPr marL="0" lvl="1" algn="ctr"/>
            <a:r>
              <a:rPr lang="en-US" b="1" dirty="0">
                <a:solidFill>
                  <a:schemeClr val="bg1"/>
                </a:solidFill>
                <a:latin typeface="Arial" panose="020B0604020202020204" pitchFamily="34" charset="0"/>
                <a:cs typeface="Arial" panose="020B0604020202020204" pitchFamily="34" charset="0"/>
              </a:rPr>
              <a:t>Toxicities Observed: 53% grade 3, 12% grade 4, 2% grade 5</a:t>
            </a:r>
          </a:p>
        </p:txBody>
      </p:sp>
      <p:grpSp>
        <p:nvGrpSpPr>
          <p:cNvPr id="4" name="Group 3">
            <a:extLst>
              <a:ext uri="{FF2B5EF4-FFF2-40B4-BE49-F238E27FC236}">
                <a16:creationId xmlns:a16="http://schemas.microsoft.com/office/drawing/2014/main" id="{F16ABF1F-2FB5-6A2E-8E23-A87237E9210A}"/>
              </a:ext>
            </a:extLst>
          </p:cNvPr>
          <p:cNvGrpSpPr/>
          <p:nvPr/>
        </p:nvGrpSpPr>
        <p:grpSpPr>
          <a:xfrm>
            <a:off x="414927" y="6418899"/>
            <a:ext cx="11624673" cy="415991"/>
            <a:chOff x="414927" y="6403909"/>
            <a:chExt cx="11624673" cy="415991"/>
          </a:xfrm>
        </p:grpSpPr>
        <p:pic>
          <p:nvPicPr>
            <p:cNvPr id="7" name="Picture 6">
              <a:extLst>
                <a:ext uri="{FF2B5EF4-FFF2-40B4-BE49-F238E27FC236}">
                  <a16:creationId xmlns:a16="http://schemas.microsoft.com/office/drawing/2014/main" id="{7C4721C2-CBCE-3617-C688-D2E60C2F7A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9" name="Group 8">
              <a:extLst>
                <a:ext uri="{FF2B5EF4-FFF2-40B4-BE49-F238E27FC236}">
                  <a16:creationId xmlns:a16="http://schemas.microsoft.com/office/drawing/2014/main" id="{B0583C5C-8891-1221-181E-7AA676AE9994}"/>
                </a:ext>
              </a:extLst>
            </p:cNvPr>
            <p:cNvGrpSpPr/>
            <p:nvPr/>
          </p:nvGrpSpPr>
          <p:grpSpPr>
            <a:xfrm>
              <a:off x="9647339" y="6454775"/>
              <a:ext cx="2392261" cy="365125"/>
              <a:chOff x="9647339" y="6454775"/>
              <a:chExt cx="2392261" cy="365125"/>
            </a:xfrm>
          </p:grpSpPr>
          <p:sp>
            <p:nvSpPr>
              <p:cNvPr id="10" name="Footer Placeholder 6">
                <a:extLst>
                  <a:ext uri="{FF2B5EF4-FFF2-40B4-BE49-F238E27FC236}">
                    <a16:creationId xmlns:a16="http://schemas.microsoft.com/office/drawing/2014/main" id="{958F20C8-0F13-E05F-E093-4F4995F1E561}"/>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13" name="Slide Number Placeholder 8">
                <a:extLst>
                  <a:ext uri="{FF2B5EF4-FFF2-40B4-BE49-F238E27FC236}">
                    <a16:creationId xmlns:a16="http://schemas.microsoft.com/office/drawing/2014/main" id="{22A759A1-10BD-12F1-F00B-D1FB8FF9E984}"/>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22</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8" name="Title 1">
            <a:extLst>
              <a:ext uri="{FF2B5EF4-FFF2-40B4-BE49-F238E27FC236}">
                <a16:creationId xmlns:a16="http://schemas.microsoft.com/office/drawing/2014/main" id="{7485CD95-7E97-E53B-A39E-3C0588FE61C0}"/>
              </a:ext>
            </a:extLst>
          </p:cNvPr>
          <p:cNvSpPr txBox="1">
            <a:spLocks/>
          </p:cNvSpPr>
          <p:nvPr/>
        </p:nvSpPr>
        <p:spPr>
          <a:xfrm>
            <a:off x="494950" y="-2485"/>
            <a:ext cx="11465560" cy="1514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3353"/>
                </a:solidFill>
                <a:latin typeface="Arial" panose="020B0604020202020204" pitchFamily="34" charset="0"/>
                <a:cs typeface="Arial" panose="020B0604020202020204" pitchFamily="34" charset="0"/>
              </a:rPr>
              <a:t>The ‘CARG’ Model Predicts Severe </a:t>
            </a:r>
            <a:br>
              <a:rPr lang="en-US" sz="3200" b="1" dirty="0">
                <a:solidFill>
                  <a:srgbClr val="003353"/>
                </a:solidFill>
                <a:latin typeface="Arial" panose="020B0604020202020204" pitchFamily="34" charset="0"/>
                <a:cs typeface="Arial" panose="020B0604020202020204" pitchFamily="34" charset="0"/>
              </a:rPr>
            </a:br>
            <a:r>
              <a:rPr lang="en-US" sz="3200" b="1" dirty="0">
                <a:solidFill>
                  <a:srgbClr val="003353"/>
                </a:solidFill>
                <a:latin typeface="Arial" panose="020B0604020202020204" pitchFamily="34" charset="0"/>
                <a:cs typeface="Arial" panose="020B0604020202020204" pitchFamily="34" charset="0"/>
              </a:rPr>
              <a:t>Chemotherapy Toxicity</a:t>
            </a:r>
            <a:endParaRPr kumimoji="0" lang="en-US" sz="32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cxnSp>
        <p:nvCxnSpPr>
          <p:cNvPr id="22" name="Straight Arrow Connector 21">
            <a:extLst>
              <a:ext uri="{FF2B5EF4-FFF2-40B4-BE49-F238E27FC236}">
                <a16:creationId xmlns:a16="http://schemas.microsoft.com/office/drawing/2014/main" id="{9AE2B8F1-78C3-392B-C131-4EB5BFA53FB0}"/>
              </a:ext>
            </a:extLst>
          </p:cNvPr>
          <p:cNvCxnSpPr>
            <a:cxnSpLocks/>
          </p:cNvCxnSpPr>
          <p:nvPr/>
        </p:nvCxnSpPr>
        <p:spPr>
          <a:xfrm rot="5400000">
            <a:off x="2411591" y="3762112"/>
            <a:ext cx="448270" cy="1588"/>
          </a:xfrm>
          <a:prstGeom prst="straightConnector1">
            <a:avLst/>
          </a:prstGeom>
          <a:ln w="79375" cap="rnd">
            <a:solidFill>
              <a:srgbClr val="00B0F0"/>
            </a:solidFill>
            <a:round/>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D34CB0-18DB-5EB2-935D-F21D0265E365}"/>
              </a:ext>
            </a:extLst>
          </p:cNvPr>
          <p:cNvCxnSpPr>
            <a:cxnSpLocks/>
          </p:cNvCxnSpPr>
          <p:nvPr/>
        </p:nvCxnSpPr>
        <p:spPr>
          <a:xfrm rot="5400000">
            <a:off x="2414603" y="2590325"/>
            <a:ext cx="448270" cy="1588"/>
          </a:xfrm>
          <a:prstGeom prst="straightConnector1">
            <a:avLst/>
          </a:prstGeom>
          <a:ln w="79375" cap="rnd">
            <a:solidFill>
              <a:srgbClr val="00B0F0"/>
            </a:solidFill>
            <a:round/>
            <a:headEnd w="med" len="lg"/>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DB34446-30AC-7C0B-18B5-0603470FA5C7}"/>
              </a:ext>
            </a:extLst>
          </p:cNvPr>
          <p:cNvPicPr>
            <a:picLocks noChangeAspect="1"/>
          </p:cNvPicPr>
          <p:nvPr/>
        </p:nvPicPr>
        <p:blipFill rotWithShape="1">
          <a:blip r:embed="rId4">
            <a:alphaModFix/>
          </a:blip>
          <a:srcRect l="5796" r="546"/>
          <a:stretch/>
        </p:blipFill>
        <p:spPr>
          <a:xfrm>
            <a:off x="10691806" y="160747"/>
            <a:ext cx="1268704" cy="1354616"/>
          </a:xfrm>
          <a:prstGeom prst="rect">
            <a:avLst/>
          </a:prstGeom>
          <a:effectLst>
            <a:outerShdw blurRad="50800" dist="38100" dir="2700000" algn="tl" rotWithShape="0">
              <a:prstClr val="black">
                <a:alpha val="40000"/>
              </a:prstClr>
            </a:outerShdw>
          </a:effectLst>
        </p:spPr>
      </p:pic>
      <p:pic>
        <p:nvPicPr>
          <p:cNvPr id="26" name="Picture 25" descr="A graph of a high level of risk&#10;&#10;AI-generated content may be incorrect.">
            <a:extLst>
              <a:ext uri="{FF2B5EF4-FFF2-40B4-BE49-F238E27FC236}">
                <a16:creationId xmlns:a16="http://schemas.microsoft.com/office/drawing/2014/main" id="{6B2326A5-1C9F-F3CA-0575-BF5C57551A23}"/>
              </a:ext>
            </a:extLst>
          </p:cNvPr>
          <p:cNvPicPr>
            <a:picLocks noChangeAspect="1"/>
          </p:cNvPicPr>
          <p:nvPr/>
        </p:nvPicPr>
        <p:blipFill>
          <a:blip r:embed="rId5"/>
          <a:stretch>
            <a:fillRect/>
          </a:stretch>
        </p:blipFill>
        <p:spPr>
          <a:xfrm>
            <a:off x="4616450" y="1758048"/>
            <a:ext cx="3263900" cy="2346532"/>
          </a:xfrm>
          <a:prstGeom prst="rect">
            <a:avLst/>
          </a:prstGeom>
        </p:spPr>
      </p:pic>
    </p:spTree>
    <p:extLst>
      <p:ext uri="{BB962C8B-B14F-4D97-AF65-F5344CB8AC3E}">
        <p14:creationId xmlns:p14="http://schemas.microsoft.com/office/powerpoint/2010/main" val="4202701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87360" y="3011329"/>
            <a:ext cx="3505200" cy="2831544"/>
          </a:xfrm>
          <a:prstGeom prst="rect">
            <a:avLst/>
          </a:prstGeom>
          <a:noFill/>
        </p:spPr>
        <p:txBody>
          <a:bodyPr wrap="square" rtlCol="0">
            <a:spAutoFit/>
          </a:bodyPr>
          <a:lstStyle/>
          <a:p>
            <a:r>
              <a:rPr lang="en-US" sz="2000" b="1" dirty="0">
                <a:solidFill>
                  <a:srgbClr val="003353"/>
                </a:solidFill>
                <a:latin typeface="Arial" panose="020B0604020202020204" pitchFamily="34" charset="0"/>
                <a:cs typeface="Arial" panose="020B0604020202020204" pitchFamily="34" charset="0"/>
              </a:rPr>
              <a:t>Low risk</a:t>
            </a:r>
            <a:r>
              <a:rPr lang="en-US" sz="2000" dirty="0">
                <a:solidFill>
                  <a:srgbClr val="003353"/>
                </a:solidFill>
                <a:latin typeface="Arial" panose="020B0604020202020204" pitchFamily="34" charset="0"/>
                <a:cs typeface="Arial" panose="020B0604020202020204" pitchFamily="34" charset="0"/>
              </a:rPr>
              <a:t>: </a:t>
            </a:r>
            <a:br>
              <a:rPr lang="en-US" sz="2000" dirty="0">
                <a:solidFill>
                  <a:srgbClr val="003353"/>
                </a:solidFill>
                <a:latin typeface="Arial" panose="020B0604020202020204" pitchFamily="34" charset="0"/>
                <a:cs typeface="Arial" panose="020B0604020202020204" pitchFamily="34" charset="0"/>
              </a:rPr>
            </a:br>
            <a:r>
              <a:rPr lang="en-US" sz="2000" dirty="0">
                <a:solidFill>
                  <a:srgbClr val="003353"/>
                </a:solidFill>
                <a:latin typeface="Arial" panose="020B0604020202020204" pitchFamily="34" charset="0"/>
                <a:cs typeface="Arial" panose="020B0604020202020204" pitchFamily="34" charset="0"/>
              </a:rPr>
              <a:t>0-5 points, 30% risk</a:t>
            </a:r>
          </a:p>
          <a:p>
            <a:endParaRPr lang="en-US" sz="2000" dirty="0">
              <a:solidFill>
                <a:srgbClr val="003353"/>
              </a:solidFill>
              <a:latin typeface="Arial" panose="020B0604020202020204" pitchFamily="34" charset="0"/>
              <a:cs typeface="Arial" panose="020B0604020202020204" pitchFamily="34" charset="0"/>
            </a:endParaRPr>
          </a:p>
          <a:p>
            <a:r>
              <a:rPr lang="en-US" sz="2000" b="1" dirty="0">
                <a:solidFill>
                  <a:srgbClr val="003353"/>
                </a:solidFill>
                <a:latin typeface="Arial" panose="020B0604020202020204" pitchFamily="34" charset="0"/>
                <a:cs typeface="Arial" panose="020B0604020202020204" pitchFamily="34" charset="0"/>
              </a:rPr>
              <a:t>Intermediate risk: </a:t>
            </a:r>
            <a:br>
              <a:rPr lang="en-US" sz="2000" b="1" dirty="0">
                <a:solidFill>
                  <a:srgbClr val="003353"/>
                </a:solidFill>
                <a:latin typeface="Arial" panose="020B0604020202020204" pitchFamily="34" charset="0"/>
                <a:cs typeface="Arial" panose="020B0604020202020204" pitchFamily="34" charset="0"/>
              </a:rPr>
            </a:br>
            <a:r>
              <a:rPr lang="en-US" sz="2000" dirty="0">
                <a:solidFill>
                  <a:srgbClr val="003353"/>
                </a:solidFill>
                <a:latin typeface="Arial" panose="020B0604020202020204" pitchFamily="34" charset="0"/>
                <a:cs typeface="Arial" panose="020B0604020202020204" pitchFamily="34" charset="0"/>
              </a:rPr>
              <a:t>6-9 points, 52% risk</a:t>
            </a:r>
          </a:p>
          <a:p>
            <a:endParaRPr lang="en-US" sz="2000" dirty="0">
              <a:solidFill>
                <a:srgbClr val="003353"/>
              </a:solidFill>
              <a:latin typeface="Arial" panose="020B0604020202020204" pitchFamily="34" charset="0"/>
              <a:cs typeface="Arial" panose="020B0604020202020204" pitchFamily="34" charset="0"/>
            </a:endParaRPr>
          </a:p>
          <a:p>
            <a:r>
              <a:rPr lang="en-US" sz="2000" b="1" dirty="0">
                <a:solidFill>
                  <a:srgbClr val="003353"/>
                </a:solidFill>
                <a:latin typeface="Arial" panose="020B0604020202020204" pitchFamily="34" charset="0"/>
                <a:cs typeface="Arial" panose="020B0604020202020204" pitchFamily="34" charset="0"/>
              </a:rPr>
              <a:t>High risk</a:t>
            </a:r>
            <a:r>
              <a:rPr lang="en-US" sz="2000" dirty="0">
                <a:solidFill>
                  <a:srgbClr val="003353"/>
                </a:solidFill>
                <a:latin typeface="Arial" panose="020B0604020202020204" pitchFamily="34" charset="0"/>
                <a:cs typeface="Arial" panose="020B0604020202020204" pitchFamily="34" charset="0"/>
              </a:rPr>
              <a:t>: </a:t>
            </a:r>
            <a:br>
              <a:rPr lang="en-US" sz="2000" dirty="0">
                <a:solidFill>
                  <a:srgbClr val="003353"/>
                </a:solidFill>
                <a:latin typeface="Arial" panose="020B0604020202020204" pitchFamily="34" charset="0"/>
                <a:cs typeface="Arial" panose="020B0604020202020204" pitchFamily="34" charset="0"/>
              </a:rPr>
            </a:br>
            <a:r>
              <a:rPr lang="en-US" sz="2000" dirty="0">
                <a:solidFill>
                  <a:srgbClr val="003353"/>
                </a:solidFill>
                <a:latin typeface="Arial" panose="020B0604020202020204" pitchFamily="34" charset="0"/>
                <a:cs typeface="Arial" panose="020B0604020202020204" pitchFamily="34" charset="0"/>
              </a:rPr>
              <a:t>10-19 points, 83% risk</a:t>
            </a:r>
          </a:p>
          <a:p>
            <a:endParaRPr lang="en-US" dirty="0">
              <a:solidFill>
                <a:schemeClr val="tx2"/>
              </a:solidFill>
            </a:endParaRPr>
          </a:p>
        </p:txBody>
      </p:sp>
      <p:graphicFrame>
        <p:nvGraphicFramePr>
          <p:cNvPr id="10" name="Table 9"/>
          <p:cNvGraphicFramePr>
            <a:graphicFrameLocks noGrp="1"/>
          </p:cNvGraphicFramePr>
          <p:nvPr/>
        </p:nvGraphicFramePr>
        <p:xfrm>
          <a:off x="800100" y="824507"/>
          <a:ext cx="6771640" cy="5220693"/>
        </p:xfrm>
        <a:graphic>
          <a:graphicData uri="http://schemas.openxmlformats.org/drawingml/2006/table">
            <a:tbl>
              <a:tblPr firstRow="1" bandRow="1">
                <a:tableStyleId>{7DF18680-E054-41AD-8BC1-D1AEF772440D}</a:tableStyleId>
              </a:tblPr>
              <a:tblGrid>
                <a:gridCol w="5684834">
                  <a:extLst>
                    <a:ext uri="{9D8B030D-6E8A-4147-A177-3AD203B41FA5}">
                      <a16:colId xmlns:a16="http://schemas.microsoft.com/office/drawing/2014/main" val="20000"/>
                    </a:ext>
                  </a:extLst>
                </a:gridCol>
                <a:gridCol w="1086806">
                  <a:extLst>
                    <a:ext uri="{9D8B030D-6E8A-4147-A177-3AD203B41FA5}">
                      <a16:colId xmlns:a16="http://schemas.microsoft.com/office/drawing/2014/main" val="20001"/>
                    </a:ext>
                  </a:extLst>
                </a:gridCol>
              </a:tblGrid>
              <a:tr h="458534">
                <a:tc>
                  <a:txBody>
                    <a:bodyPr/>
                    <a:lstStyle/>
                    <a:p>
                      <a:r>
                        <a:rPr lang="en-US" sz="2100" dirty="0"/>
                        <a:t>Risk Factor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tc>
                  <a:txBody>
                    <a:bodyPr/>
                    <a:lstStyle/>
                    <a:p>
                      <a:pPr algn="ctr"/>
                      <a:r>
                        <a:rPr lang="en-US" sz="2100" dirty="0"/>
                        <a:t>Score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extLst>
                  <a:ext uri="{0D108BD9-81ED-4DB2-BD59-A6C34878D82A}">
                    <a16:rowId xmlns:a16="http://schemas.microsoft.com/office/drawing/2014/main" val="10000"/>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Age ≥72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1"/>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Cancer type</a:t>
                      </a:r>
                      <a:r>
                        <a:rPr lang="en-US" sz="1800" baseline="0" dirty="0">
                          <a:solidFill>
                            <a:srgbClr val="003353"/>
                          </a:solidFill>
                          <a:latin typeface="Arial" panose="020B0604020202020204" pitchFamily="34" charset="0"/>
                          <a:cs typeface="Arial" panose="020B0604020202020204" pitchFamily="34" charset="0"/>
                        </a:rPr>
                        <a:t> GI or GU</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Standard</a:t>
                      </a:r>
                      <a:r>
                        <a:rPr lang="en-US" sz="1800" baseline="0" dirty="0">
                          <a:solidFill>
                            <a:srgbClr val="003353"/>
                          </a:solidFill>
                          <a:latin typeface="Arial" panose="020B0604020202020204" pitchFamily="34" charset="0"/>
                          <a:cs typeface="Arial" panose="020B0604020202020204" pitchFamily="34" charset="0"/>
                        </a:rPr>
                        <a:t> chemo dose</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3"/>
                  </a:ext>
                </a:extLst>
              </a:tr>
              <a:tr h="421931">
                <a:tc>
                  <a:txBody>
                    <a:bodyPr/>
                    <a:lstStyle/>
                    <a:p>
                      <a:r>
                        <a:rPr lang="en-US" sz="1800" dirty="0">
                          <a:solidFill>
                            <a:srgbClr val="003353"/>
                          </a:solidFill>
                          <a:latin typeface="Arial" panose="020B0604020202020204" pitchFamily="34" charset="0"/>
                          <a:cs typeface="Arial" panose="020B0604020202020204" pitchFamily="34" charset="0"/>
                        </a:rPr>
                        <a:t>Hemoglobin &lt;11 g/</a:t>
                      </a:r>
                      <a:r>
                        <a:rPr lang="en-US" sz="1800" dirty="0" err="1">
                          <a:solidFill>
                            <a:srgbClr val="003353"/>
                          </a:solidFill>
                          <a:latin typeface="Arial" panose="020B0604020202020204" pitchFamily="34" charset="0"/>
                          <a:cs typeface="Arial" panose="020B0604020202020204" pitchFamily="34" charset="0"/>
                        </a:rPr>
                        <a:t>dL</a:t>
                      </a:r>
                      <a:r>
                        <a:rPr lang="en-US" sz="1800" dirty="0">
                          <a:solidFill>
                            <a:srgbClr val="003353"/>
                          </a:solidFill>
                          <a:latin typeface="Arial" panose="020B0604020202020204" pitchFamily="34" charset="0"/>
                          <a:cs typeface="Arial" panose="020B0604020202020204" pitchFamily="34" charset="0"/>
                        </a:rPr>
                        <a:t> (male), &lt;10 g/</a:t>
                      </a:r>
                      <a:r>
                        <a:rPr lang="en-US" sz="1800" dirty="0" err="1">
                          <a:solidFill>
                            <a:srgbClr val="003353"/>
                          </a:solidFill>
                          <a:latin typeface="Arial" panose="020B0604020202020204" pitchFamily="34" charset="0"/>
                          <a:cs typeface="Arial" panose="020B0604020202020204" pitchFamily="34" charset="0"/>
                        </a:rPr>
                        <a:t>dL</a:t>
                      </a:r>
                      <a:r>
                        <a:rPr lang="en-US" sz="1800" dirty="0">
                          <a:solidFill>
                            <a:srgbClr val="003353"/>
                          </a:solidFill>
                          <a:latin typeface="Arial" panose="020B0604020202020204" pitchFamily="34" charset="0"/>
                          <a:cs typeface="Arial" panose="020B0604020202020204" pitchFamily="34" charset="0"/>
                        </a:rPr>
                        <a:t> (female)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07585">
                <a:tc>
                  <a:txBody>
                    <a:bodyPr/>
                    <a:lstStyle/>
                    <a:p>
                      <a:r>
                        <a:rPr lang="en-US" sz="1800" dirty="0">
                          <a:solidFill>
                            <a:srgbClr val="003353"/>
                          </a:solidFill>
                          <a:latin typeface="Arial" panose="020B0604020202020204" pitchFamily="34" charset="0"/>
                          <a:cs typeface="Arial" panose="020B0604020202020204" pitchFamily="34" charset="0"/>
                        </a:rPr>
                        <a:t>Cr</a:t>
                      </a:r>
                      <a:r>
                        <a:rPr lang="en-US" sz="1800" baseline="0" dirty="0">
                          <a:solidFill>
                            <a:srgbClr val="003353"/>
                          </a:solidFill>
                          <a:latin typeface="Arial" panose="020B0604020202020204" pitchFamily="34" charset="0"/>
                          <a:cs typeface="Arial" panose="020B0604020202020204" pitchFamily="34" charset="0"/>
                        </a:rPr>
                        <a:t> clearance &lt;34 </a:t>
                      </a:r>
                      <a:r>
                        <a:rPr lang="en-US" sz="1800" baseline="0" dirty="0" err="1">
                          <a:solidFill>
                            <a:srgbClr val="003353"/>
                          </a:solidFill>
                          <a:latin typeface="Arial" panose="020B0604020202020204" pitchFamily="34" charset="0"/>
                          <a:cs typeface="Arial" panose="020B0604020202020204" pitchFamily="34" charset="0"/>
                        </a:rPr>
                        <a:t>mL</a:t>
                      </a:r>
                      <a:r>
                        <a:rPr lang="en-US" sz="1800" baseline="0" dirty="0">
                          <a:solidFill>
                            <a:srgbClr val="003353"/>
                          </a:solidFill>
                          <a:latin typeface="Arial" panose="020B0604020202020204" pitchFamily="34" charset="0"/>
                          <a:cs typeface="Arial" panose="020B0604020202020204" pitchFamily="34" charset="0"/>
                        </a:rPr>
                        <a:t>/min</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5"/>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Hearing, fair or worse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&gt;/=</a:t>
                      </a:r>
                      <a:r>
                        <a:rPr lang="en-US" sz="1800" baseline="0" dirty="0">
                          <a:solidFill>
                            <a:srgbClr val="003353"/>
                          </a:solidFill>
                          <a:latin typeface="Arial" panose="020B0604020202020204" pitchFamily="34" charset="0"/>
                          <a:cs typeface="Arial" panose="020B0604020202020204" pitchFamily="34" charset="0"/>
                        </a:rPr>
                        <a:t> 1</a:t>
                      </a:r>
                      <a:r>
                        <a:rPr lang="en-US" sz="1800" dirty="0">
                          <a:solidFill>
                            <a:srgbClr val="003353"/>
                          </a:solidFill>
                          <a:latin typeface="Arial" panose="020B0604020202020204" pitchFamily="34" charset="0"/>
                          <a:cs typeface="Arial" panose="020B0604020202020204" pitchFamily="34" charset="0"/>
                        </a:rPr>
                        <a:t> fall</a:t>
                      </a:r>
                      <a:r>
                        <a:rPr lang="en-US" sz="1800" baseline="0" dirty="0">
                          <a:solidFill>
                            <a:srgbClr val="003353"/>
                          </a:solidFill>
                          <a:latin typeface="Arial" panose="020B0604020202020204" pitchFamily="34" charset="0"/>
                          <a:cs typeface="Arial" panose="020B0604020202020204" pitchFamily="34" charset="0"/>
                        </a:rPr>
                        <a:t> in</a:t>
                      </a:r>
                      <a:r>
                        <a:rPr lang="en-US" sz="1800" dirty="0">
                          <a:solidFill>
                            <a:srgbClr val="003353"/>
                          </a:solidFill>
                          <a:latin typeface="Arial" panose="020B0604020202020204" pitchFamily="34" charset="0"/>
                          <a:cs typeface="Arial" panose="020B0604020202020204" pitchFamily="34" charset="0"/>
                        </a:rPr>
                        <a:t> last 6 </a:t>
                      </a:r>
                      <a:r>
                        <a:rPr lang="en-US" sz="1800" dirty="0" err="1">
                          <a:solidFill>
                            <a:srgbClr val="003353"/>
                          </a:solidFill>
                          <a:latin typeface="Arial" panose="020B0604020202020204" pitchFamily="34" charset="0"/>
                          <a:cs typeface="Arial" panose="020B0604020202020204" pitchFamily="34" charset="0"/>
                        </a:rPr>
                        <a:t>mos</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7"/>
                  </a:ext>
                </a:extLst>
              </a:tr>
              <a:tr h="713275">
                <a:tc>
                  <a:txBody>
                    <a:bodyPr/>
                    <a:lstStyle/>
                    <a:p>
                      <a:r>
                        <a:rPr lang="en-US" sz="1800" dirty="0">
                          <a:solidFill>
                            <a:srgbClr val="003353"/>
                          </a:solidFill>
                          <a:latin typeface="Arial" panose="020B0604020202020204" pitchFamily="34" charset="0"/>
                          <a:cs typeface="Arial" panose="020B0604020202020204" pitchFamily="34" charset="0"/>
                        </a:rPr>
                        <a:t>IADLs:</a:t>
                      </a:r>
                      <a:r>
                        <a:rPr lang="en-US" sz="1800" baseline="0" dirty="0">
                          <a:solidFill>
                            <a:srgbClr val="003353"/>
                          </a:solidFill>
                          <a:latin typeface="Arial" panose="020B0604020202020204" pitchFamily="34" charset="0"/>
                          <a:cs typeface="Arial" panose="020B0604020202020204" pitchFamily="34" charset="0"/>
                        </a:rPr>
                        <a:t> Unable to take medications or need some help </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24568">
                <a:tc>
                  <a:txBody>
                    <a:bodyPr/>
                    <a:lstStyle/>
                    <a:p>
                      <a:r>
                        <a:rPr lang="en-US" sz="1800" dirty="0">
                          <a:solidFill>
                            <a:srgbClr val="003353"/>
                          </a:solidFill>
                          <a:latin typeface="Arial" panose="020B0604020202020204" pitchFamily="34" charset="0"/>
                          <a:cs typeface="Arial" panose="020B0604020202020204" pitchFamily="34" charset="0"/>
                        </a:rPr>
                        <a:t>Limited</a:t>
                      </a:r>
                      <a:r>
                        <a:rPr lang="en-US" sz="1800" baseline="0" dirty="0">
                          <a:solidFill>
                            <a:srgbClr val="003353"/>
                          </a:solidFill>
                          <a:latin typeface="Arial" panose="020B0604020202020204" pitchFamily="34" charset="0"/>
                          <a:cs typeface="Arial" panose="020B0604020202020204" pitchFamily="34" charset="0"/>
                        </a:rPr>
                        <a:t> in walking 1 block</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9"/>
                  </a:ext>
                </a:extLst>
              </a:tr>
              <a:tr h="713275">
                <a:tc>
                  <a:txBody>
                    <a:bodyPr/>
                    <a:lstStyle/>
                    <a:p>
                      <a:r>
                        <a:rPr lang="en-US" sz="1800" dirty="0">
                          <a:solidFill>
                            <a:srgbClr val="003353"/>
                          </a:solidFill>
                          <a:latin typeface="Arial" panose="020B0604020202020204" pitchFamily="34" charset="0"/>
                          <a:cs typeface="Arial" panose="020B0604020202020204" pitchFamily="34" charset="0"/>
                        </a:rPr>
                        <a:t>Decreased social activity</a:t>
                      </a:r>
                      <a:r>
                        <a:rPr lang="en-US" sz="1800" baseline="0" dirty="0">
                          <a:solidFill>
                            <a:srgbClr val="003353"/>
                          </a:solidFill>
                          <a:latin typeface="Arial" panose="020B0604020202020204" pitchFamily="34" charset="0"/>
                          <a:cs typeface="Arial" panose="020B0604020202020204" pitchFamily="34" charset="0"/>
                        </a:rPr>
                        <a:t> because of emotional health</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8" name="TextBox 7"/>
          <p:cNvSpPr txBox="1"/>
          <p:nvPr/>
        </p:nvSpPr>
        <p:spPr>
          <a:xfrm>
            <a:off x="7225343" y="6236680"/>
            <a:ext cx="4419600" cy="215444"/>
          </a:xfrm>
          <a:prstGeom prst="rect">
            <a:avLst/>
          </a:prstGeom>
          <a:noFill/>
        </p:spPr>
        <p:txBody>
          <a:bodyPr wrap="square" rtlCol="0">
            <a:spAutoFit/>
          </a:bodyPr>
          <a:lstStyle/>
          <a:p>
            <a:pPr algn="r"/>
            <a:r>
              <a:rPr lang="en-US" sz="800" dirty="0">
                <a:solidFill>
                  <a:schemeClr val="bg1">
                    <a:lumMod val="50000"/>
                  </a:schemeClr>
                </a:solidFill>
                <a:latin typeface="Arial" panose="020B0604020202020204" pitchFamily="34" charset="0"/>
                <a:cs typeface="Arial" panose="020B0604020202020204" pitchFamily="34" charset="0"/>
              </a:rPr>
              <a:t>Adapted from Hurria et al JCO 2011</a:t>
            </a:r>
          </a:p>
        </p:txBody>
      </p:sp>
      <p:grpSp>
        <p:nvGrpSpPr>
          <p:cNvPr id="3" name="Group 2">
            <a:extLst>
              <a:ext uri="{FF2B5EF4-FFF2-40B4-BE49-F238E27FC236}">
                <a16:creationId xmlns:a16="http://schemas.microsoft.com/office/drawing/2014/main" id="{B7435BD5-D200-8C5B-73F7-D1F14EAF4987}"/>
              </a:ext>
            </a:extLst>
          </p:cNvPr>
          <p:cNvGrpSpPr/>
          <p:nvPr/>
        </p:nvGrpSpPr>
        <p:grpSpPr>
          <a:xfrm>
            <a:off x="414927" y="6403909"/>
            <a:ext cx="11624673" cy="415991"/>
            <a:chOff x="414927" y="6403909"/>
            <a:chExt cx="11624673" cy="415991"/>
          </a:xfrm>
        </p:grpSpPr>
        <p:pic>
          <p:nvPicPr>
            <p:cNvPr id="4" name="Picture 3">
              <a:extLst>
                <a:ext uri="{FF2B5EF4-FFF2-40B4-BE49-F238E27FC236}">
                  <a16:creationId xmlns:a16="http://schemas.microsoft.com/office/drawing/2014/main" id="{6BF3CA20-1237-4EAE-6400-543E86DA9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5" name="Group 4">
              <a:extLst>
                <a:ext uri="{FF2B5EF4-FFF2-40B4-BE49-F238E27FC236}">
                  <a16:creationId xmlns:a16="http://schemas.microsoft.com/office/drawing/2014/main" id="{C44845EE-1822-C767-214B-DE239D1BADDC}"/>
                </a:ext>
              </a:extLst>
            </p:cNvPr>
            <p:cNvGrpSpPr/>
            <p:nvPr/>
          </p:nvGrpSpPr>
          <p:grpSpPr>
            <a:xfrm>
              <a:off x="9647339" y="6454775"/>
              <a:ext cx="2392261" cy="365125"/>
              <a:chOff x="9647339" y="6454775"/>
              <a:chExt cx="2392261" cy="365125"/>
            </a:xfrm>
          </p:grpSpPr>
          <p:sp>
            <p:nvSpPr>
              <p:cNvPr id="7" name="Footer Placeholder 6">
                <a:extLst>
                  <a:ext uri="{FF2B5EF4-FFF2-40B4-BE49-F238E27FC236}">
                    <a16:creationId xmlns:a16="http://schemas.microsoft.com/office/drawing/2014/main" id="{783A879F-5F26-A7BB-EA5B-EF9A55965253}"/>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9" name="Slide Number Placeholder 8">
                <a:extLst>
                  <a:ext uri="{FF2B5EF4-FFF2-40B4-BE49-F238E27FC236}">
                    <a16:creationId xmlns:a16="http://schemas.microsoft.com/office/drawing/2014/main" id="{B00001FE-C74C-6249-FC60-6CEEC612103C}"/>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23</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3" name="Title 1">
            <a:extLst>
              <a:ext uri="{FF2B5EF4-FFF2-40B4-BE49-F238E27FC236}">
                <a16:creationId xmlns:a16="http://schemas.microsoft.com/office/drawing/2014/main" id="{31646956-1525-5A28-98AD-09E8EC07E37A}"/>
              </a:ext>
            </a:extLst>
          </p:cNvPr>
          <p:cNvSpPr txBox="1">
            <a:spLocks/>
          </p:cNvSpPr>
          <p:nvPr/>
        </p:nvSpPr>
        <p:spPr>
          <a:xfrm>
            <a:off x="706120" y="220660"/>
            <a:ext cx="11668760" cy="683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003353"/>
                </a:solidFill>
              </a:rPr>
              <a:t>Baseline Factors that Predicted for Grade 3-5 Toxicity</a:t>
            </a:r>
            <a:endParaRPr kumimoji="0" lang="en-US" sz="2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pic>
        <p:nvPicPr>
          <p:cNvPr id="16" name="Picture 15" descr="A gauge with a needle and a needle&#10;&#10;AI-generated content may be incorrect.">
            <a:extLst>
              <a:ext uri="{FF2B5EF4-FFF2-40B4-BE49-F238E27FC236}">
                <a16:creationId xmlns:a16="http://schemas.microsoft.com/office/drawing/2014/main" id="{2331F0CA-4FF7-752C-993F-5955051DA5AF}"/>
              </a:ext>
            </a:extLst>
          </p:cNvPr>
          <p:cNvPicPr>
            <a:picLocks noChangeAspect="1"/>
          </p:cNvPicPr>
          <p:nvPr/>
        </p:nvPicPr>
        <p:blipFill>
          <a:blip r:embed="rId4"/>
          <a:stretch>
            <a:fillRect/>
          </a:stretch>
        </p:blipFill>
        <p:spPr>
          <a:xfrm>
            <a:off x="8199120" y="1103502"/>
            <a:ext cx="3307269" cy="1679196"/>
          </a:xfrm>
          <a:prstGeom prst="rect">
            <a:avLst/>
          </a:prstGeom>
        </p:spPr>
      </p:pic>
      <p:sp>
        <p:nvSpPr>
          <p:cNvPr id="2" name="Rectangle 1">
            <a:extLst>
              <a:ext uri="{FF2B5EF4-FFF2-40B4-BE49-F238E27FC236}">
                <a16:creationId xmlns:a16="http://schemas.microsoft.com/office/drawing/2014/main" id="{9C07FF84-754D-DAEA-4EF4-600993CC9380}"/>
              </a:ext>
            </a:extLst>
          </p:cNvPr>
          <p:cNvSpPr/>
          <p:nvPr/>
        </p:nvSpPr>
        <p:spPr>
          <a:xfrm>
            <a:off x="780288" y="829056"/>
            <a:ext cx="6766560" cy="2511552"/>
          </a:xfrm>
          <a:prstGeom prst="rect">
            <a:avLst/>
          </a:prstGeom>
          <a:noFill/>
          <a:ln w="38100">
            <a:solidFill>
              <a:srgbClr val="FFA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65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96E9-B67D-01FF-77F2-D7615E4B55A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F553B3C-BD7A-8771-9398-B7322F2BDD3F}"/>
              </a:ext>
            </a:extLst>
          </p:cNvPr>
          <p:cNvSpPr txBox="1"/>
          <p:nvPr/>
        </p:nvSpPr>
        <p:spPr>
          <a:xfrm>
            <a:off x="8087360" y="3011329"/>
            <a:ext cx="3505200" cy="2831544"/>
          </a:xfrm>
          <a:prstGeom prst="rect">
            <a:avLst/>
          </a:prstGeom>
          <a:noFill/>
        </p:spPr>
        <p:txBody>
          <a:bodyPr wrap="square" rtlCol="0">
            <a:spAutoFit/>
          </a:bodyPr>
          <a:lstStyle/>
          <a:p>
            <a:r>
              <a:rPr lang="en-US" sz="2000" b="1" dirty="0">
                <a:solidFill>
                  <a:srgbClr val="003353"/>
                </a:solidFill>
                <a:latin typeface="Arial" panose="020B0604020202020204" pitchFamily="34" charset="0"/>
                <a:cs typeface="Arial" panose="020B0604020202020204" pitchFamily="34" charset="0"/>
              </a:rPr>
              <a:t>Low risk</a:t>
            </a:r>
            <a:r>
              <a:rPr lang="en-US" sz="2000" dirty="0">
                <a:solidFill>
                  <a:srgbClr val="003353"/>
                </a:solidFill>
                <a:latin typeface="Arial" panose="020B0604020202020204" pitchFamily="34" charset="0"/>
                <a:cs typeface="Arial" panose="020B0604020202020204" pitchFamily="34" charset="0"/>
              </a:rPr>
              <a:t>: </a:t>
            </a:r>
            <a:br>
              <a:rPr lang="en-US" sz="2000" dirty="0">
                <a:solidFill>
                  <a:srgbClr val="003353"/>
                </a:solidFill>
                <a:latin typeface="Arial" panose="020B0604020202020204" pitchFamily="34" charset="0"/>
                <a:cs typeface="Arial" panose="020B0604020202020204" pitchFamily="34" charset="0"/>
              </a:rPr>
            </a:br>
            <a:r>
              <a:rPr lang="en-US" sz="2000" dirty="0">
                <a:solidFill>
                  <a:srgbClr val="003353"/>
                </a:solidFill>
                <a:latin typeface="Arial" panose="020B0604020202020204" pitchFamily="34" charset="0"/>
                <a:cs typeface="Arial" panose="020B0604020202020204" pitchFamily="34" charset="0"/>
              </a:rPr>
              <a:t>0-5 points, 30% risk</a:t>
            </a:r>
          </a:p>
          <a:p>
            <a:endParaRPr lang="en-US" sz="2000" dirty="0">
              <a:solidFill>
                <a:srgbClr val="003353"/>
              </a:solidFill>
              <a:latin typeface="Arial" panose="020B0604020202020204" pitchFamily="34" charset="0"/>
              <a:cs typeface="Arial" panose="020B0604020202020204" pitchFamily="34" charset="0"/>
            </a:endParaRPr>
          </a:p>
          <a:p>
            <a:r>
              <a:rPr lang="en-US" sz="2000" b="1" dirty="0">
                <a:solidFill>
                  <a:srgbClr val="003353"/>
                </a:solidFill>
                <a:latin typeface="Arial" panose="020B0604020202020204" pitchFamily="34" charset="0"/>
                <a:cs typeface="Arial" panose="020B0604020202020204" pitchFamily="34" charset="0"/>
              </a:rPr>
              <a:t>Intermediate risk: </a:t>
            </a:r>
            <a:br>
              <a:rPr lang="en-US" sz="2000" b="1" dirty="0">
                <a:solidFill>
                  <a:srgbClr val="003353"/>
                </a:solidFill>
                <a:latin typeface="Arial" panose="020B0604020202020204" pitchFamily="34" charset="0"/>
                <a:cs typeface="Arial" panose="020B0604020202020204" pitchFamily="34" charset="0"/>
              </a:rPr>
            </a:br>
            <a:r>
              <a:rPr lang="en-US" sz="2000" dirty="0">
                <a:solidFill>
                  <a:srgbClr val="003353"/>
                </a:solidFill>
                <a:latin typeface="Arial" panose="020B0604020202020204" pitchFamily="34" charset="0"/>
                <a:cs typeface="Arial" panose="020B0604020202020204" pitchFamily="34" charset="0"/>
              </a:rPr>
              <a:t>6-9 points, 52% risk</a:t>
            </a:r>
          </a:p>
          <a:p>
            <a:endParaRPr lang="en-US" sz="2000" dirty="0">
              <a:solidFill>
                <a:srgbClr val="003353"/>
              </a:solidFill>
              <a:latin typeface="Arial" panose="020B0604020202020204" pitchFamily="34" charset="0"/>
              <a:cs typeface="Arial" panose="020B0604020202020204" pitchFamily="34" charset="0"/>
            </a:endParaRPr>
          </a:p>
          <a:p>
            <a:r>
              <a:rPr lang="en-US" sz="2000" b="1" dirty="0">
                <a:solidFill>
                  <a:srgbClr val="003353"/>
                </a:solidFill>
                <a:latin typeface="Arial" panose="020B0604020202020204" pitchFamily="34" charset="0"/>
                <a:cs typeface="Arial" panose="020B0604020202020204" pitchFamily="34" charset="0"/>
              </a:rPr>
              <a:t>High risk</a:t>
            </a:r>
            <a:r>
              <a:rPr lang="en-US" sz="2000" dirty="0">
                <a:solidFill>
                  <a:srgbClr val="003353"/>
                </a:solidFill>
                <a:latin typeface="Arial" panose="020B0604020202020204" pitchFamily="34" charset="0"/>
                <a:cs typeface="Arial" panose="020B0604020202020204" pitchFamily="34" charset="0"/>
              </a:rPr>
              <a:t>: </a:t>
            </a:r>
            <a:br>
              <a:rPr lang="en-US" sz="2000" dirty="0">
                <a:solidFill>
                  <a:srgbClr val="003353"/>
                </a:solidFill>
                <a:latin typeface="Arial" panose="020B0604020202020204" pitchFamily="34" charset="0"/>
                <a:cs typeface="Arial" panose="020B0604020202020204" pitchFamily="34" charset="0"/>
              </a:rPr>
            </a:br>
            <a:r>
              <a:rPr lang="en-US" sz="2000" dirty="0">
                <a:solidFill>
                  <a:srgbClr val="003353"/>
                </a:solidFill>
                <a:latin typeface="Arial" panose="020B0604020202020204" pitchFamily="34" charset="0"/>
                <a:cs typeface="Arial" panose="020B0604020202020204" pitchFamily="34" charset="0"/>
              </a:rPr>
              <a:t>10-19 points, 83% risk</a:t>
            </a:r>
          </a:p>
          <a:p>
            <a:endParaRPr lang="en-US" dirty="0">
              <a:solidFill>
                <a:schemeClr val="tx2"/>
              </a:solidFill>
            </a:endParaRPr>
          </a:p>
        </p:txBody>
      </p:sp>
      <p:graphicFrame>
        <p:nvGraphicFramePr>
          <p:cNvPr id="10" name="Table 9">
            <a:extLst>
              <a:ext uri="{FF2B5EF4-FFF2-40B4-BE49-F238E27FC236}">
                <a16:creationId xmlns:a16="http://schemas.microsoft.com/office/drawing/2014/main" id="{75660D48-09E5-E68A-366E-C70EFC6A5E55}"/>
              </a:ext>
            </a:extLst>
          </p:cNvPr>
          <p:cNvGraphicFramePr>
            <a:graphicFrameLocks noGrp="1"/>
          </p:cNvGraphicFramePr>
          <p:nvPr/>
        </p:nvGraphicFramePr>
        <p:xfrm>
          <a:off x="800100" y="824507"/>
          <a:ext cx="6771640" cy="5220693"/>
        </p:xfrm>
        <a:graphic>
          <a:graphicData uri="http://schemas.openxmlformats.org/drawingml/2006/table">
            <a:tbl>
              <a:tblPr firstRow="1" bandRow="1">
                <a:tableStyleId>{7DF18680-E054-41AD-8BC1-D1AEF772440D}</a:tableStyleId>
              </a:tblPr>
              <a:tblGrid>
                <a:gridCol w="5684834">
                  <a:extLst>
                    <a:ext uri="{9D8B030D-6E8A-4147-A177-3AD203B41FA5}">
                      <a16:colId xmlns:a16="http://schemas.microsoft.com/office/drawing/2014/main" val="20000"/>
                    </a:ext>
                  </a:extLst>
                </a:gridCol>
                <a:gridCol w="1086806">
                  <a:extLst>
                    <a:ext uri="{9D8B030D-6E8A-4147-A177-3AD203B41FA5}">
                      <a16:colId xmlns:a16="http://schemas.microsoft.com/office/drawing/2014/main" val="20001"/>
                    </a:ext>
                  </a:extLst>
                </a:gridCol>
              </a:tblGrid>
              <a:tr h="458534">
                <a:tc>
                  <a:txBody>
                    <a:bodyPr/>
                    <a:lstStyle/>
                    <a:p>
                      <a:r>
                        <a:rPr lang="en-US" sz="2100" dirty="0"/>
                        <a:t>Risk Factor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tc>
                  <a:txBody>
                    <a:bodyPr/>
                    <a:lstStyle/>
                    <a:p>
                      <a:pPr algn="ctr"/>
                      <a:r>
                        <a:rPr lang="en-US" sz="2100" dirty="0"/>
                        <a:t>Score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extLst>
                  <a:ext uri="{0D108BD9-81ED-4DB2-BD59-A6C34878D82A}">
                    <a16:rowId xmlns:a16="http://schemas.microsoft.com/office/drawing/2014/main" val="10000"/>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Age ≥72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1"/>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Cancer type</a:t>
                      </a:r>
                      <a:r>
                        <a:rPr lang="en-US" sz="1800" baseline="0" dirty="0">
                          <a:solidFill>
                            <a:srgbClr val="003353"/>
                          </a:solidFill>
                          <a:latin typeface="Arial" panose="020B0604020202020204" pitchFamily="34" charset="0"/>
                          <a:cs typeface="Arial" panose="020B0604020202020204" pitchFamily="34" charset="0"/>
                        </a:rPr>
                        <a:t> GI or GU</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Standard</a:t>
                      </a:r>
                      <a:r>
                        <a:rPr lang="en-US" sz="1800" baseline="0" dirty="0">
                          <a:solidFill>
                            <a:srgbClr val="003353"/>
                          </a:solidFill>
                          <a:latin typeface="Arial" panose="020B0604020202020204" pitchFamily="34" charset="0"/>
                          <a:cs typeface="Arial" panose="020B0604020202020204" pitchFamily="34" charset="0"/>
                        </a:rPr>
                        <a:t> chemo dose</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3"/>
                  </a:ext>
                </a:extLst>
              </a:tr>
              <a:tr h="421931">
                <a:tc>
                  <a:txBody>
                    <a:bodyPr/>
                    <a:lstStyle/>
                    <a:p>
                      <a:r>
                        <a:rPr lang="en-US" sz="1800" dirty="0">
                          <a:solidFill>
                            <a:srgbClr val="003353"/>
                          </a:solidFill>
                          <a:latin typeface="Arial" panose="020B0604020202020204" pitchFamily="34" charset="0"/>
                          <a:cs typeface="Arial" panose="020B0604020202020204" pitchFamily="34" charset="0"/>
                        </a:rPr>
                        <a:t>Hemoglobin &lt;11 g/</a:t>
                      </a:r>
                      <a:r>
                        <a:rPr lang="en-US" sz="1800" dirty="0" err="1">
                          <a:solidFill>
                            <a:srgbClr val="003353"/>
                          </a:solidFill>
                          <a:latin typeface="Arial" panose="020B0604020202020204" pitchFamily="34" charset="0"/>
                          <a:cs typeface="Arial" panose="020B0604020202020204" pitchFamily="34" charset="0"/>
                        </a:rPr>
                        <a:t>dL</a:t>
                      </a:r>
                      <a:r>
                        <a:rPr lang="en-US" sz="1800" dirty="0">
                          <a:solidFill>
                            <a:srgbClr val="003353"/>
                          </a:solidFill>
                          <a:latin typeface="Arial" panose="020B0604020202020204" pitchFamily="34" charset="0"/>
                          <a:cs typeface="Arial" panose="020B0604020202020204" pitchFamily="34" charset="0"/>
                        </a:rPr>
                        <a:t> (male), &lt;10 g/</a:t>
                      </a:r>
                      <a:r>
                        <a:rPr lang="en-US" sz="1800" dirty="0" err="1">
                          <a:solidFill>
                            <a:srgbClr val="003353"/>
                          </a:solidFill>
                          <a:latin typeface="Arial" panose="020B0604020202020204" pitchFamily="34" charset="0"/>
                          <a:cs typeface="Arial" panose="020B0604020202020204" pitchFamily="34" charset="0"/>
                        </a:rPr>
                        <a:t>dL</a:t>
                      </a:r>
                      <a:r>
                        <a:rPr lang="en-US" sz="1800" dirty="0">
                          <a:solidFill>
                            <a:srgbClr val="003353"/>
                          </a:solidFill>
                          <a:latin typeface="Arial" panose="020B0604020202020204" pitchFamily="34" charset="0"/>
                          <a:cs typeface="Arial" panose="020B0604020202020204" pitchFamily="34" charset="0"/>
                        </a:rPr>
                        <a:t> (female)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07585">
                <a:tc>
                  <a:txBody>
                    <a:bodyPr/>
                    <a:lstStyle/>
                    <a:p>
                      <a:r>
                        <a:rPr lang="en-US" sz="1800" dirty="0">
                          <a:solidFill>
                            <a:srgbClr val="003353"/>
                          </a:solidFill>
                          <a:latin typeface="Arial" panose="020B0604020202020204" pitchFamily="34" charset="0"/>
                          <a:cs typeface="Arial" panose="020B0604020202020204" pitchFamily="34" charset="0"/>
                        </a:rPr>
                        <a:t>Cr</a:t>
                      </a:r>
                      <a:r>
                        <a:rPr lang="en-US" sz="1800" baseline="0" dirty="0">
                          <a:solidFill>
                            <a:srgbClr val="003353"/>
                          </a:solidFill>
                          <a:latin typeface="Arial" panose="020B0604020202020204" pitchFamily="34" charset="0"/>
                          <a:cs typeface="Arial" panose="020B0604020202020204" pitchFamily="34" charset="0"/>
                        </a:rPr>
                        <a:t> clearance &lt;34 </a:t>
                      </a:r>
                      <a:r>
                        <a:rPr lang="en-US" sz="1800" baseline="0" dirty="0" err="1">
                          <a:solidFill>
                            <a:srgbClr val="003353"/>
                          </a:solidFill>
                          <a:latin typeface="Arial" panose="020B0604020202020204" pitchFamily="34" charset="0"/>
                          <a:cs typeface="Arial" panose="020B0604020202020204" pitchFamily="34" charset="0"/>
                        </a:rPr>
                        <a:t>mL</a:t>
                      </a:r>
                      <a:r>
                        <a:rPr lang="en-US" sz="1800" baseline="0" dirty="0">
                          <a:solidFill>
                            <a:srgbClr val="003353"/>
                          </a:solidFill>
                          <a:latin typeface="Arial" panose="020B0604020202020204" pitchFamily="34" charset="0"/>
                          <a:cs typeface="Arial" panose="020B0604020202020204" pitchFamily="34" charset="0"/>
                        </a:rPr>
                        <a:t>/min</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5"/>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Hearing, fair or worse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6305">
                <a:tc>
                  <a:txBody>
                    <a:bodyPr/>
                    <a:lstStyle/>
                    <a:p>
                      <a:r>
                        <a:rPr lang="en-US" sz="1800" dirty="0">
                          <a:solidFill>
                            <a:srgbClr val="003353"/>
                          </a:solidFill>
                          <a:latin typeface="Arial" panose="020B0604020202020204" pitchFamily="34" charset="0"/>
                          <a:cs typeface="Arial" panose="020B0604020202020204" pitchFamily="34" charset="0"/>
                        </a:rPr>
                        <a:t>&gt;/=</a:t>
                      </a:r>
                      <a:r>
                        <a:rPr lang="en-US" sz="1800" baseline="0" dirty="0">
                          <a:solidFill>
                            <a:srgbClr val="003353"/>
                          </a:solidFill>
                          <a:latin typeface="Arial" panose="020B0604020202020204" pitchFamily="34" charset="0"/>
                          <a:cs typeface="Arial" panose="020B0604020202020204" pitchFamily="34" charset="0"/>
                        </a:rPr>
                        <a:t> 1</a:t>
                      </a:r>
                      <a:r>
                        <a:rPr lang="en-US" sz="1800" dirty="0">
                          <a:solidFill>
                            <a:srgbClr val="003353"/>
                          </a:solidFill>
                          <a:latin typeface="Arial" panose="020B0604020202020204" pitchFamily="34" charset="0"/>
                          <a:cs typeface="Arial" panose="020B0604020202020204" pitchFamily="34" charset="0"/>
                        </a:rPr>
                        <a:t> fall</a:t>
                      </a:r>
                      <a:r>
                        <a:rPr lang="en-US" sz="1800" baseline="0" dirty="0">
                          <a:solidFill>
                            <a:srgbClr val="003353"/>
                          </a:solidFill>
                          <a:latin typeface="Arial" panose="020B0604020202020204" pitchFamily="34" charset="0"/>
                          <a:cs typeface="Arial" panose="020B0604020202020204" pitchFamily="34" charset="0"/>
                        </a:rPr>
                        <a:t> in</a:t>
                      </a:r>
                      <a:r>
                        <a:rPr lang="en-US" sz="1800" dirty="0">
                          <a:solidFill>
                            <a:srgbClr val="003353"/>
                          </a:solidFill>
                          <a:latin typeface="Arial" panose="020B0604020202020204" pitchFamily="34" charset="0"/>
                          <a:cs typeface="Arial" panose="020B0604020202020204" pitchFamily="34" charset="0"/>
                        </a:rPr>
                        <a:t> last 6 </a:t>
                      </a:r>
                      <a:r>
                        <a:rPr lang="en-US" sz="1800" dirty="0" err="1">
                          <a:solidFill>
                            <a:srgbClr val="003353"/>
                          </a:solidFill>
                          <a:latin typeface="Arial" panose="020B0604020202020204" pitchFamily="34" charset="0"/>
                          <a:cs typeface="Arial" panose="020B0604020202020204" pitchFamily="34" charset="0"/>
                        </a:rPr>
                        <a:t>mos</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7"/>
                  </a:ext>
                </a:extLst>
              </a:tr>
              <a:tr h="713275">
                <a:tc>
                  <a:txBody>
                    <a:bodyPr/>
                    <a:lstStyle/>
                    <a:p>
                      <a:r>
                        <a:rPr lang="en-US" sz="1800" dirty="0">
                          <a:solidFill>
                            <a:srgbClr val="003353"/>
                          </a:solidFill>
                          <a:latin typeface="Arial" panose="020B0604020202020204" pitchFamily="34" charset="0"/>
                          <a:cs typeface="Arial" panose="020B0604020202020204" pitchFamily="34" charset="0"/>
                        </a:rPr>
                        <a:t>IADLs:</a:t>
                      </a:r>
                      <a:r>
                        <a:rPr lang="en-US" sz="1800" baseline="0" dirty="0">
                          <a:solidFill>
                            <a:srgbClr val="003353"/>
                          </a:solidFill>
                          <a:latin typeface="Arial" panose="020B0604020202020204" pitchFamily="34" charset="0"/>
                          <a:cs typeface="Arial" panose="020B0604020202020204" pitchFamily="34" charset="0"/>
                        </a:rPr>
                        <a:t> Unable to take medications or need some help </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24568">
                <a:tc>
                  <a:txBody>
                    <a:bodyPr/>
                    <a:lstStyle/>
                    <a:p>
                      <a:r>
                        <a:rPr lang="en-US" sz="1800" dirty="0">
                          <a:solidFill>
                            <a:srgbClr val="003353"/>
                          </a:solidFill>
                          <a:latin typeface="Arial" panose="020B0604020202020204" pitchFamily="34" charset="0"/>
                          <a:cs typeface="Arial" panose="020B0604020202020204" pitchFamily="34" charset="0"/>
                        </a:rPr>
                        <a:t>Limited</a:t>
                      </a:r>
                      <a:r>
                        <a:rPr lang="en-US" sz="1800" baseline="0" dirty="0">
                          <a:solidFill>
                            <a:srgbClr val="003353"/>
                          </a:solidFill>
                          <a:latin typeface="Arial" panose="020B0604020202020204" pitchFamily="34" charset="0"/>
                          <a:cs typeface="Arial" panose="020B0604020202020204" pitchFamily="34" charset="0"/>
                        </a:rPr>
                        <a:t> in walking 1 block</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009"/>
                  </a:ext>
                </a:extLst>
              </a:tr>
              <a:tr h="713275">
                <a:tc>
                  <a:txBody>
                    <a:bodyPr/>
                    <a:lstStyle/>
                    <a:p>
                      <a:r>
                        <a:rPr lang="en-US" sz="1800" dirty="0">
                          <a:solidFill>
                            <a:srgbClr val="003353"/>
                          </a:solidFill>
                          <a:latin typeface="Arial" panose="020B0604020202020204" pitchFamily="34" charset="0"/>
                          <a:cs typeface="Arial" panose="020B0604020202020204" pitchFamily="34" charset="0"/>
                        </a:rPr>
                        <a:t>Decreased social activity</a:t>
                      </a:r>
                      <a:r>
                        <a:rPr lang="en-US" sz="1800" baseline="0" dirty="0">
                          <a:solidFill>
                            <a:srgbClr val="003353"/>
                          </a:solidFill>
                          <a:latin typeface="Arial" panose="020B0604020202020204" pitchFamily="34" charset="0"/>
                          <a:cs typeface="Arial" panose="020B0604020202020204" pitchFamily="34" charset="0"/>
                        </a:rPr>
                        <a:t> because of emotional health</a:t>
                      </a:r>
                      <a:endParaRPr lang="en-US" sz="1800" dirty="0">
                        <a:solidFill>
                          <a:srgbClr val="003353"/>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8" name="TextBox 7">
            <a:extLst>
              <a:ext uri="{FF2B5EF4-FFF2-40B4-BE49-F238E27FC236}">
                <a16:creationId xmlns:a16="http://schemas.microsoft.com/office/drawing/2014/main" id="{38FEE599-FBAA-D671-3383-5FC5928A5466}"/>
              </a:ext>
            </a:extLst>
          </p:cNvPr>
          <p:cNvSpPr txBox="1"/>
          <p:nvPr/>
        </p:nvSpPr>
        <p:spPr>
          <a:xfrm>
            <a:off x="7225343" y="6236680"/>
            <a:ext cx="4419600" cy="215444"/>
          </a:xfrm>
          <a:prstGeom prst="rect">
            <a:avLst/>
          </a:prstGeom>
          <a:noFill/>
        </p:spPr>
        <p:txBody>
          <a:bodyPr wrap="square" rtlCol="0">
            <a:spAutoFit/>
          </a:bodyPr>
          <a:lstStyle/>
          <a:p>
            <a:pPr algn="r"/>
            <a:r>
              <a:rPr lang="en-US" sz="800" dirty="0">
                <a:solidFill>
                  <a:schemeClr val="bg1">
                    <a:lumMod val="50000"/>
                  </a:schemeClr>
                </a:solidFill>
                <a:latin typeface="Arial" panose="020B0604020202020204" pitchFamily="34" charset="0"/>
                <a:cs typeface="Arial" panose="020B0604020202020204" pitchFamily="34" charset="0"/>
              </a:rPr>
              <a:t>Adapted from Hurria et al JCO 2011</a:t>
            </a:r>
          </a:p>
        </p:txBody>
      </p:sp>
      <p:grpSp>
        <p:nvGrpSpPr>
          <p:cNvPr id="3" name="Group 2">
            <a:extLst>
              <a:ext uri="{FF2B5EF4-FFF2-40B4-BE49-F238E27FC236}">
                <a16:creationId xmlns:a16="http://schemas.microsoft.com/office/drawing/2014/main" id="{128BAFC4-7E29-6863-13DC-AD7C8D0D7633}"/>
              </a:ext>
            </a:extLst>
          </p:cNvPr>
          <p:cNvGrpSpPr/>
          <p:nvPr/>
        </p:nvGrpSpPr>
        <p:grpSpPr>
          <a:xfrm>
            <a:off x="414927" y="6403909"/>
            <a:ext cx="11624673" cy="415991"/>
            <a:chOff x="414927" y="6403909"/>
            <a:chExt cx="11624673" cy="415991"/>
          </a:xfrm>
        </p:grpSpPr>
        <p:pic>
          <p:nvPicPr>
            <p:cNvPr id="4" name="Picture 3">
              <a:extLst>
                <a:ext uri="{FF2B5EF4-FFF2-40B4-BE49-F238E27FC236}">
                  <a16:creationId xmlns:a16="http://schemas.microsoft.com/office/drawing/2014/main" id="{57B10BAF-2146-C244-52CD-ECD7962702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5" name="Group 4">
              <a:extLst>
                <a:ext uri="{FF2B5EF4-FFF2-40B4-BE49-F238E27FC236}">
                  <a16:creationId xmlns:a16="http://schemas.microsoft.com/office/drawing/2014/main" id="{03F49C58-018A-2E11-13D4-421A57B5F0BB}"/>
                </a:ext>
              </a:extLst>
            </p:cNvPr>
            <p:cNvGrpSpPr/>
            <p:nvPr/>
          </p:nvGrpSpPr>
          <p:grpSpPr>
            <a:xfrm>
              <a:off x="9647339" y="6454775"/>
              <a:ext cx="2392261" cy="365125"/>
              <a:chOff x="9647339" y="6454775"/>
              <a:chExt cx="2392261" cy="365125"/>
            </a:xfrm>
          </p:grpSpPr>
          <p:sp>
            <p:nvSpPr>
              <p:cNvPr id="7" name="Footer Placeholder 6">
                <a:extLst>
                  <a:ext uri="{FF2B5EF4-FFF2-40B4-BE49-F238E27FC236}">
                    <a16:creationId xmlns:a16="http://schemas.microsoft.com/office/drawing/2014/main" id="{E52AC885-8FEA-5195-F501-FBFC27378D7A}"/>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9" name="Slide Number Placeholder 8">
                <a:extLst>
                  <a:ext uri="{FF2B5EF4-FFF2-40B4-BE49-F238E27FC236}">
                    <a16:creationId xmlns:a16="http://schemas.microsoft.com/office/drawing/2014/main" id="{6304B70F-5768-81D6-B0E8-D5EEB47CF1CF}"/>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24</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3" name="Title 1">
            <a:extLst>
              <a:ext uri="{FF2B5EF4-FFF2-40B4-BE49-F238E27FC236}">
                <a16:creationId xmlns:a16="http://schemas.microsoft.com/office/drawing/2014/main" id="{0C0A1AA1-A96F-169E-A877-20CBDCB5D2EA}"/>
              </a:ext>
            </a:extLst>
          </p:cNvPr>
          <p:cNvSpPr txBox="1">
            <a:spLocks/>
          </p:cNvSpPr>
          <p:nvPr/>
        </p:nvSpPr>
        <p:spPr>
          <a:xfrm>
            <a:off x="706120" y="220660"/>
            <a:ext cx="11668760" cy="683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003353"/>
                </a:solidFill>
              </a:rPr>
              <a:t>Baseline Factors that Predicted for Grade 3-5 Toxicity</a:t>
            </a:r>
            <a:endParaRPr kumimoji="0" lang="en-US" sz="2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pic>
        <p:nvPicPr>
          <p:cNvPr id="16" name="Picture 15" descr="A gauge with a needle and a needle&#10;&#10;AI-generated content may be incorrect.">
            <a:extLst>
              <a:ext uri="{FF2B5EF4-FFF2-40B4-BE49-F238E27FC236}">
                <a16:creationId xmlns:a16="http://schemas.microsoft.com/office/drawing/2014/main" id="{72E2EA3A-5716-4AFE-C5A7-1DDB998EA831}"/>
              </a:ext>
            </a:extLst>
          </p:cNvPr>
          <p:cNvPicPr>
            <a:picLocks noChangeAspect="1"/>
          </p:cNvPicPr>
          <p:nvPr/>
        </p:nvPicPr>
        <p:blipFill>
          <a:blip r:embed="rId4"/>
          <a:stretch>
            <a:fillRect/>
          </a:stretch>
        </p:blipFill>
        <p:spPr>
          <a:xfrm>
            <a:off x="8199120" y="1103502"/>
            <a:ext cx="3307269" cy="1679196"/>
          </a:xfrm>
          <a:prstGeom prst="rect">
            <a:avLst/>
          </a:prstGeom>
        </p:spPr>
      </p:pic>
      <p:sp>
        <p:nvSpPr>
          <p:cNvPr id="11" name="Rectangle 10">
            <a:extLst>
              <a:ext uri="{FF2B5EF4-FFF2-40B4-BE49-F238E27FC236}">
                <a16:creationId xmlns:a16="http://schemas.microsoft.com/office/drawing/2014/main" id="{D1EFE1AC-5BAD-0C5F-D8AA-FDC27070E463}"/>
              </a:ext>
            </a:extLst>
          </p:cNvPr>
          <p:cNvSpPr/>
          <p:nvPr/>
        </p:nvSpPr>
        <p:spPr>
          <a:xfrm>
            <a:off x="786384" y="3346704"/>
            <a:ext cx="6766560" cy="2688336"/>
          </a:xfrm>
          <a:prstGeom prst="rect">
            <a:avLst/>
          </a:prstGeom>
          <a:noFill/>
          <a:ln w="38100">
            <a:solidFill>
              <a:srgbClr val="FFA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445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6649" y="1669774"/>
            <a:ext cx="8009791" cy="3845515"/>
          </a:xfrm>
          <a:prstGeom prst="rect">
            <a:avLst/>
          </a:prstGeom>
        </p:spPr>
      </p:pic>
      <p:sp>
        <p:nvSpPr>
          <p:cNvPr id="5" name="TextBox 4"/>
          <p:cNvSpPr txBox="1"/>
          <p:nvPr/>
        </p:nvSpPr>
        <p:spPr>
          <a:xfrm>
            <a:off x="5921064" y="6199082"/>
            <a:ext cx="5753101" cy="215444"/>
          </a:xfrm>
          <a:prstGeom prst="rect">
            <a:avLst/>
          </a:prstGeom>
          <a:noFill/>
        </p:spPr>
        <p:txBody>
          <a:bodyPr wrap="square" rtlCol="0">
            <a:spAutoFit/>
          </a:bodyPr>
          <a:lstStyle/>
          <a:p>
            <a:pPr algn="r"/>
            <a:r>
              <a:rPr lang="en-US" sz="800" dirty="0">
                <a:solidFill>
                  <a:schemeClr val="bg1">
                    <a:lumMod val="50000"/>
                  </a:schemeClr>
                </a:solidFill>
                <a:latin typeface="Arial" panose="020B0604020202020204" pitchFamily="34" charset="0"/>
                <a:cs typeface="Arial" panose="020B0604020202020204" pitchFamily="34" charset="0"/>
              </a:rPr>
              <a:t>Magnuson (Hurria)…Freedman et al SABCS 2018 and JCO 2021</a:t>
            </a:r>
          </a:p>
        </p:txBody>
      </p:sp>
      <p:grpSp>
        <p:nvGrpSpPr>
          <p:cNvPr id="6" name="Group 5">
            <a:extLst>
              <a:ext uri="{FF2B5EF4-FFF2-40B4-BE49-F238E27FC236}">
                <a16:creationId xmlns:a16="http://schemas.microsoft.com/office/drawing/2014/main" id="{8669071F-0C97-42E6-465D-8BA35338EF56}"/>
              </a:ext>
            </a:extLst>
          </p:cNvPr>
          <p:cNvGrpSpPr/>
          <p:nvPr/>
        </p:nvGrpSpPr>
        <p:grpSpPr>
          <a:xfrm>
            <a:off x="414927" y="6403909"/>
            <a:ext cx="11624673" cy="415991"/>
            <a:chOff x="414927" y="6403909"/>
            <a:chExt cx="11624673" cy="415991"/>
          </a:xfrm>
        </p:grpSpPr>
        <p:pic>
          <p:nvPicPr>
            <p:cNvPr id="7" name="Picture 6">
              <a:extLst>
                <a:ext uri="{FF2B5EF4-FFF2-40B4-BE49-F238E27FC236}">
                  <a16:creationId xmlns:a16="http://schemas.microsoft.com/office/drawing/2014/main" id="{CAFD1D55-A2FD-B9E8-5419-E26CBC1C09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8" name="Group 7">
              <a:extLst>
                <a:ext uri="{FF2B5EF4-FFF2-40B4-BE49-F238E27FC236}">
                  <a16:creationId xmlns:a16="http://schemas.microsoft.com/office/drawing/2014/main" id="{B9DCE82B-3558-866B-B6D9-7033C9F1838C}"/>
                </a:ext>
              </a:extLst>
            </p:cNvPr>
            <p:cNvGrpSpPr/>
            <p:nvPr/>
          </p:nvGrpSpPr>
          <p:grpSpPr>
            <a:xfrm>
              <a:off x="9647339" y="6454775"/>
              <a:ext cx="2392261" cy="365125"/>
              <a:chOff x="9647339" y="6454775"/>
              <a:chExt cx="2392261" cy="365125"/>
            </a:xfrm>
          </p:grpSpPr>
          <p:sp>
            <p:nvSpPr>
              <p:cNvPr id="9" name="Footer Placeholder 6">
                <a:extLst>
                  <a:ext uri="{FF2B5EF4-FFF2-40B4-BE49-F238E27FC236}">
                    <a16:creationId xmlns:a16="http://schemas.microsoft.com/office/drawing/2014/main" id="{610063A8-8EC4-9229-5E51-480BB55221A5}"/>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10" name="Slide Number Placeholder 8">
                <a:extLst>
                  <a:ext uri="{FF2B5EF4-FFF2-40B4-BE49-F238E27FC236}">
                    <a16:creationId xmlns:a16="http://schemas.microsoft.com/office/drawing/2014/main" id="{0778CDB1-EC64-D1BA-962F-7FF252E316BA}"/>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25</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1" name="Title 1">
            <a:extLst>
              <a:ext uri="{FF2B5EF4-FFF2-40B4-BE49-F238E27FC236}">
                <a16:creationId xmlns:a16="http://schemas.microsoft.com/office/drawing/2014/main" id="{BCEFBC29-7B0F-C678-135B-7E7A7A2B8018}"/>
              </a:ext>
            </a:extLst>
          </p:cNvPr>
          <p:cNvSpPr txBox="1">
            <a:spLocks/>
          </p:cNvSpPr>
          <p:nvPr/>
        </p:nvSpPr>
        <p:spPr>
          <a:xfrm>
            <a:off x="685800" y="301300"/>
            <a:ext cx="11668760" cy="9961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003353"/>
                </a:solidFill>
              </a:rPr>
              <a:t>Bringing the CARG Model to Breast Cancer— </a:t>
            </a:r>
            <a:br>
              <a:rPr lang="en-US" sz="3200" b="1" dirty="0">
                <a:solidFill>
                  <a:srgbClr val="003353"/>
                </a:solidFill>
              </a:rPr>
            </a:br>
            <a:r>
              <a:rPr lang="en-US" sz="3200" b="1" dirty="0">
                <a:solidFill>
                  <a:srgbClr val="003353"/>
                </a:solidFill>
              </a:rPr>
              <a:t>The </a:t>
            </a:r>
            <a:r>
              <a:rPr lang="en-US" sz="3200" b="1" u="sng" dirty="0">
                <a:solidFill>
                  <a:srgbClr val="003353"/>
                </a:solidFill>
              </a:rPr>
              <a:t>H</a:t>
            </a:r>
            <a:r>
              <a:rPr lang="en-US" sz="3200" b="1" dirty="0">
                <a:solidFill>
                  <a:srgbClr val="003353"/>
                </a:solidFill>
              </a:rPr>
              <a:t>urria </a:t>
            </a:r>
            <a:r>
              <a:rPr lang="en-US" sz="3200" b="1" u="sng" dirty="0">
                <a:solidFill>
                  <a:srgbClr val="003353"/>
                </a:solidFill>
              </a:rPr>
              <a:t>O</a:t>
            </a:r>
            <a:r>
              <a:rPr lang="en-US" sz="3200" b="1" dirty="0">
                <a:solidFill>
                  <a:srgbClr val="003353"/>
                </a:solidFill>
              </a:rPr>
              <a:t>lder </a:t>
            </a:r>
            <a:r>
              <a:rPr lang="en-US" sz="3200" b="1" u="sng" dirty="0" err="1">
                <a:solidFill>
                  <a:srgbClr val="003353"/>
                </a:solidFill>
              </a:rPr>
              <a:t>P</a:t>
            </a:r>
            <a:r>
              <a:rPr lang="en-US" sz="3200" b="1" dirty="0" err="1">
                <a:solidFill>
                  <a:srgbClr val="003353"/>
                </a:solidFill>
              </a:rPr>
              <a:t>ati</a:t>
            </a:r>
            <a:r>
              <a:rPr lang="en-US" sz="3200" b="1" u="sng" dirty="0" err="1">
                <a:solidFill>
                  <a:srgbClr val="003353"/>
                </a:solidFill>
              </a:rPr>
              <a:t>E</a:t>
            </a:r>
            <a:r>
              <a:rPr lang="en-US" sz="3200" b="1" dirty="0" err="1">
                <a:solidFill>
                  <a:srgbClr val="003353"/>
                </a:solidFill>
              </a:rPr>
              <a:t>nts</a:t>
            </a:r>
            <a:r>
              <a:rPr lang="en-US" sz="3200" b="1" dirty="0">
                <a:solidFill>
                  <a:srgbClr val="003353"/>
                </a:solidFill>
              </a:rPr>
              <a:t> (HOPE) Cohort Study (n=473)</a:t>
            </a:r>
            <a:endParaRPr kumimoji="0" lang="en-US" sz="2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562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8BA56E2-D2C1-BB46-8CC4-719AA712D09F}"/>
              </a:ext>
            </a:extLst>
          </p:cNvPr>
          <p:cNvGraphicFramePr>
            <a:graphicFrameLocks noGrp="1"/>
          </p:cNvGraphicFramePr>
          <p:nvPr/>
        </p:nvGraphicFramePr>
        <p:xfrm>
          <a:off x="491067" y="817299"/>
          <a:ext cx="7467600" cy="5486400"/>
        </p:xfrm>
        <a:graphic>
          <a:graphicData uri="http://schemas.openxmlformats.org/drawingml/2006/table">
            <a:tbl>
              <a:tblPr firstRow="1" bandRow="1">
                <a:tableStyleId>{5C22544A-7EE6-4342-B048-85BDC9FD1C3A}</a:tableStyleId>
              </a:tblPr>
              <a:tblGrid>
                <a:gridCol w="3510936">
                  <a:extLst>
                    <a:ext uri="{9D8B030D-6E8A-4147-A177-3AD203B41FA5}">
                      <a16:colId xmlns:a16="http://schemas.microsoft.com/office/drawing/2014/main" val="504385355"/>
                    </a:ext>
                  </a:extLst>
                </a:gridCol>
                <a:gridCol w="2960652">
                  <a:extLst>
                    <a:ext uri="{9D8B030D-6E8A-4147-A177-3AD203B41FA5}">
                      <a16:colId xmlns:a16="http://schemas.microsoft.com/office/drawing/2014/main" val="998845386"/>
                    </a:ext>
                  </a:extLst>
                </a:gridCol>
                <a:gridCol w="996012">
                  <a:extLst>
                    <a:ext uri="{9D8B030D-6E8A-4147-A177-3AD203B41FA5}">
                      <a16:colId xmlns:a16="http://schemas.microsoft.com/office/drawing/2014/main" val="1075345304"/>
                    </a:ext>
                  </a:extLst>
                </a:gridCol>
              </a:tblGrid>
              <a:tr h="299162">
                <a:tc>
                  <a:txBody>
                    <a:bodyPr/>
                    <a:lstStyle/>
                    <a:p>
                      <a:pPr algn="ctr"/>
                      <a:r>
                        <a:rPr lang="en-US" sz="1800" dirty="0">
                          <a:latin typeface="Arial" panose="020B0604020202020204" pitchFamily="34" charset="0"/>
                          <a:cs typeface="Arial" panose="020B0604020202020204" pitchFamily="34" charset="0"/>
                        </a:rPr>
                        <a:t>Risk Predictor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tc>
                  <a:txBody>
                    <a:bodyPr/>
                    <a:lstStyle/>
                    <a:p>
                      <a:pPr algn="ctr"/>
                      <a:r>
                        <a:rPr lang="en-US" sz="1800" dirty="0">
                          <a:latin typeface="Arial" panose="020B0604020202020204" pitchFamily="34" charset="0"/>
                          <a:cs typeface="Arial" panose="020B0604020202020204" pitchFamily="34" charset="0"/>
                        </a:rPr>
                        <a:t>Response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tc>
                  <a:txBody>
                    <a:bodyPr/>
                    <a:lstStyle/>
                    <a:p>
                      <a:pPr algn="ctr"/>
                      <a:r>
                        <a:rPr lang="en-US" sz="1800" dirty="0">
                          <a:latin typeface="Arial" panose="020B0604020202020204" pitchFamily="34" charset="0"/>
                          <a:cs typeface="Arial" panose="020B0604020202020204" pitchFamily="34" charset="0"/>
                        </a:rPr>
                        <a:t>Score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3"/>
                    </a:solidFill>
                  </a:tcPr>
                </a:tc>
                <a:extLst>
                  <a:ext uri="{0D108BD9-81ED-4DB2-BD59-A6C34878D82A}">
                    <a16:rowId xmlns:a16="http://schemas.microsoft.com/office/drawing/2014/main" val="2167822844"/>
                  </a:ext>
                </a:extLst>
              </a:tr>
              <a:tr h="357135">
                <a:tc>
                  <a:txBody>
                    <a:bodyPr/>
                    <a:lstStyle/>
                    <a:p>
                      <a:r>
                        <a:rPr lang="en-US" sz="1800" dirty="0">
                          <a:solidFill>
                            <a:srgbClr val="003353"/>
                          </a:solidFill>
                          <a:latin typeface="Arial" panose="020B0604020202020204" pitchFamily="34" charset="0"/>
                          <a:cs typeface="Arial" panose="020B0604020202020204" pitchFamily="34" charset="0"/>
                        </a:rPr>
                        <a:t>Breast cancer stage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r>
                        <a:rPr lang="en-US" sz="1800" dirty="0">
                          <a:solidFill>
                            <a:srgbClr val="003353"/>
                          </a:solidFill>
                          <a:latin typeface="Arial" panose="020B0604020202020204" pitchFamily="34" charset="0"/>
                          <a:cs typeface="Arial" panose="020B0604020202020204" pitchFamily="34" charset="0"/>
                        </a:rPr>
                        <a:t>II or III</a:t>
                      </a:r>
                    </a:p>
                    <a:p>
                      <a:r>
                        <a:rPr lang="en-US" sz="1800" dirty="0">
                          <a:solidFill>
                            <a:srgbClr val="003353"/>
                          </a:solidFill>
                          <a:latin typeface="Arial" panose="020B0604020202020204" pitchFamily="34" charset="0"/>
                          <a:cs typeface="Arial" panose="020B0604020202020204" pitchFamily="34" charset="0"/>
                        </a:rPr>
                        <a:t>I</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755042750"/>
                  </a:ext>
                </a:extLst>
              </a:tr>
              <a:tr h="455218">
                <a:tc>
                  <a:txBody>
                    <a:bodyPr/>
                    <a:lstStyle/>
                    <a:p>
                      <a:r>
                        <a:rPr lang="en-US" sz="1800" dirty="0">
                          <a:solidFill>
                            <a:srgbClr val="003353"/>
                          </a:solidFill>
                          <a:latin typeface="Arial" panose="020B0604020202020204" pitchFamily="34" charset="0"/>
                          <a:cs typeface="Arial" panose="020B0604020202020204" pitchFamily="34" charset="0"/>
                        </a:rPr>
                        <a:t>Use of anthracyclines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800" dirty="0">
                          <a:solidFill>
                            <a:srgbClr val="003353"/>
                          </a:solidFill>
                          <a:latin typeface="Arial" panose="020B0604020202020204" pitchFamily="34" charset="0"/>
                          <a:cs typeface="Arial" panose="020B0604020202020204" pitchFamily="34" charset="0"/>
                        </a:rPr>
                        <a:t>Yes</a:t>
                      </a:r>
                    </a:p>
                    <a:p>
                      <a:r>
                        <a:rPr lang="en-US" sz="1800" dirty="0">
                          <a:solidFill>
                            <a:srgbClr val="003353"/>
                          </a:solidFill>
                          <a:latin typeface="Arial" panose="020B0604020202020204" pitchFamily="34" charset="0"/>
                          <a:cs typeface="Arial" panose="020B0604020202020204" pitchFamily="34" charset="0"/>
                        </a:rPr>
                        <a:t>No</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1</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2486198"/>
                  </a:ext>
                </a:extLst>
              </a:tr>
              <a:tr h="522159">
                <a:tc>
                  <a:txBody>
                    <a:bodyPr/>
                    <a:lstStyle/>
                    <a:p>
                      <a:r>
                        <a:rPr lang="en-US" sz="1800" dirty="0">
                          <a:solidFill>
                            <a:srgbClr val="003353"/>
                          </a:solidFill>
                          <a:latin typeface="Arial" panose="020B0604020202020204" pitchFamily="34" charset="0"/>
                          <a:cs typeface="Arial" panose="020B0604020202020204" pitchFamily="34" charset="0"/>
                        </a:rPr>
                        <a:t>Planned treatment duration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r>
                        <a:rPr lang="en-US" sz="1800" dirty="0">
                          <a:solidFill>
                            <a:srgbClr val="003353"/>
                          </a:solidFill>
                          <a:latin typeface="Arial" panose="020B0604020202020204" pitchFamily="34" charset="0"/>
                          <a:cs typeface="Arial" panose="020B0604020202020204" pitchFamily="34" charset="0"/>
                        </a:rPr>
                        <a:t>&gt;3 months </a:t>
                      </a:r>
                    </a:p>
                    <a:p>
                      <a:r>
                        <a:rPr lang="en-US" sz="1800" dirty="0">
                          <a:solidFill>
                            <a:srgbClr val="003353"/>
                          </a:solidFill>
                          <a:latin typeface="Arial" panose="020B0604020202020204" pitchFamily="34" charset="0"/>
                          <a:cs typeface="Arial" panose="020B0604020202020204" pitchFamily="34" charset="0"/>
                        </a:rPr>
                        <a:t>&lt;/= 3 months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4</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1018438053"/>
                  </a:ext>
                </a:extLst>
              </a:tr>
              <a:tr h="468836">
                <a:tc>
                  <a:txBody>
                    <a:bodyPr/>
                    <a:lstStyle/>
                    <a:p>
                      <a:r>
                        <a:rPr lang="en-US" sz="1800" dirty="0">
                          <a:solidFill>
                            <a:srgbClr val="003353"/>
                          </a:solidFill>
                          <a:latin typeface="Arial" panose="020B0604020202020204" pitchFamily="34" charset="0"/>
                          <a:cs typeface="Arial" panose="020B0604020202020204" pitchFamily="34" charset="0"/>
                        </a:rPr>
                        <a:t>Hemoglobin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800" dirty="0">
                          <a:solidFill>
                            <a:srgbClr val="003353"/>
                          </a:solidFill>
                          <a:latin typeface="Arial" panose="020B0604020202020204" pitchFamily="34" charset="0"/>
                          <a:cs typeface="Arial" panose="020B0604020202020204" pitchFamily="34" charset="0"/>
                        </a:rPr>
                        <a:t>&lt;/= 12 g/dL</a:t>
                      </a:r>
                    </a:p>
                    <a:p>
                      <a:r>
                        <a:rPr lang="en-US" sz="1800" dirty="0">
                          <a:solidFill>
                            <a:srgbClr val="003353"/>
                          </a:solidFill>
                          <a:latin typeface="Arial" panose="020B0604020202020204" pitchFamily="34" charset="0"/>
                          <a:cs typeface="Arial" panose="020B0604020202020204" pitchFamily="34" charset="0"/>
                        </a:rPr>
                        <a:t>&gt;12 g/dL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462006"/>
                  </a:ext>
                </a:extLst>
              </a:tr>
              <a:tr h="455270">
                <a:tc>
                  <a:txBody>
                    <a:bodyPr/>
                    <a:lstStyle/>
                    <a:p>
                      <a:r>
                        <a:rPr lang="en-US" sz="1800" dirty="0">
                          <a:solidFill>
                            <a:srgbClr val="003353"/>
                          </a:solidFill>
                          <a:latin typeface="Arial" panose="020B0604020202020204" pitchFamily="34" charset="0"/>
                          <a:cs typeface="Arial" panose="020B0604020202020204" pitchFamily="34" charset="0"/>
                        </a:rPr>
                        <a:t>Liver function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r>
                        <a:rPr lang="en-US" sz="1800" dirty="0">
                          <a:solidFill>
                            <a:srgbClr val="003353"/>
                          </a:solidFill>
                          <a:latin typeface="Arial" panose="020B0604020202020204" pitchFamily="34" charset="0"/>
                          <a:cs typeface="Arial" panose="020B0604020202020204" pitchFamily="34" charset="0"/>
                        </a:rPr>
                        <a:t>Abnormal LFTs </a:t>
                      </a:r>
                    </a:p>
                    <a:p>
                      <a:r>
                        <a:rPr lang="en-US" sz="1800" dirty="0">
                          <a:solidFill>
                            <a:srgbClr val="003353"/>
                          </a:solidFill>
                          <a:latin typeface="Arial" panose="020B0604020202020204" pitchFamily="34" charset="0"/>
                          <a:cs typeface="Arial" panose="020B0604020202020204" pitchFamily="34" charset="0"/>
                        </a:rPr>
                        <a:t>Normal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4203656103"/>
                  </a:ext>
                </a:extLst>
              </a:tr>
              <a:tr h="382069">
                <a:tc>
                  <a:txBody>
                    <a:bodyPr/>
                    <a:lstStyle/>
                    <a:p>
                      <a:r>
                        <a:rPr lang="en-US" sz="1800" b="1" dirty="0">
                          <a:solidFill>
                            <a:srgbClr val="003353"/>
                          </a:solidFill>
                          <a:latin typeface="Arial" panose="020B0604020202020204" pitchFamily="34" charset="0"/>
                          <a:cs typeface="Arial" panose="020B0604020202020204" pitchFamily="34" charset="0"/>
                        </a:rPr>
                        <a:t>How many falls in last 6 months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800" dirty="0">
                          <a:solidFill>
                            <a:srgbClr val="003353"/>
                          </a:solidFill>
                          <a:latin typeface="Arial" panose="020B0604020202020204" pitchFamily="34" charset="0"/>
                          <a:cs typeface="Arial" panose="020B0604020202020204" pitchFamily="34" charset="0"/>
                        </a:rPr>
                        <a:t>&gt;/= 1</a:t>
                      </a:r>
                    </a:p>
                    <a:p>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4</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8435964"/>
                  </a:ext>
                </a:extLst>
              </a:tr>
              <a:tr h="448016">
                <a:tc>
                  <a:txBody>
                    <a:bodyPr/>
                    <a:lstStyle/>
                    <a:p>
                      <a:r>
                        <a:rPr lang="en-US" sz="1800" b="1" dirty="0">
                          <a:solidFill>
                            <a:srgbClr val="003353"/>
                          </a:solidFill>
                          <a:latin typeface="Arial" panose="020B0604020202020204" pitchFamily="34" charset="0"/>
                          <a:cs typeface="Arial" panose="020B0604020202020204" pitchFamily="34" charset="0"/>
                        </a:rPr>
                        <a:t>Does your health limit you in walking for &gt;1 mile?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r>
                        <a:rPr lang="en-US" sz="1800" dirty="0">
                          <a:solidFill>
                            <a:srgbClr val="003353"/>
                          </a:solidFill>
                          <a:latin typeface="Arial" panose="020B0604020202020204" pitchFamily="34" charset="0"/>
                          <a:cs typeface="Arial" panose="020B0604020202020204" pitchFamily="34" charset="0"/>
                        </a:rPr>
                        <a:t>Somewhat/very limited</a:t>
                      </a:r>
                    </a:p>
                    <a:p>
                      <a:r>
                        <a:rPr lang="en-US" sz="1800" dirty="0">
                          <a:solidFill>
                            <a:srgbClr val="003353"/>
                          </a:solidFill>
                          <a:latin typeface="Arial" panose="020B0604020202020204" pitchFamily="34" charset="0"/>
                          <a:cs typeface="Arial" panose="020B0604020202020204" pitchFamily="34" charset="0"/>
                        </a:rPr>
                        <a:t>Not limited at all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3EBF5"/>
                    </a:solidFill>
                  </a:tcPr>
                </a:tc>
                <a:extLst>
                  <a:ext uri="{0D108BD9-81ED-4DB2-BD59-A6C34878D82A}">
                    <a16:rowId xmlns:a16="http://schemas.microsoft.com/office/drawing/2014/main" val="388207108"/>
                  </a:ext>
                </a:extLst>
              </a:tr>
              <a:tr h="454328">
                <a:tc>
                  <a:txBody>
                    <a:bodyPr/>
                    <a:lstStyle/>
                    <a:p>
                      <a:r>
                        <a:rPr lang="en-US" sz="1800" b="1" dirty="0">
                          <a:solidFill>
                            <a:srgbClr val="003353"/>
                          </a:solidFill>
                          <a:latin typeface="Arial" panose="020B0604020202020204" pitchFamily="34" charset="0"/>
                          <a:cs typeface="Arial" panose="020B0604020202020204" pitchFamily="34" charset="0"/>
                        </a:rPr>
                        <a:t>How often is someone available to you in a crisis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800" dirty="0">
                          <a:solidFill>
                            <a:srgbClr val="003353"/>
                          </a:solidFill>
                          <a:latin typeface="Arial" panose="020B0604020202020204" pitchFamily="34" charset="0"/>
                          <a:cs typeface="Arial" panose="020B0604020202020204" pitchFamily="34" charset="0"/>
                        </a:rPr>
                        <a:t>None/little/some of time</a:t>
                      </a:r>
                    </a:p>
                    <a:p>
                      <a:r>
                        <a:rPr lang="en-US" sz="1800" dirty="0">
                          <a:solidFill>
                            <a:srgbClr val="003353"/>
                          </a:solidFill>
                          <a:latin typeface="Arial" panose="020B0604020202020204" pitchFamily="34" charset="0"/>
                          <a:cs typeface="Arial" panose="020B0604020202020204" pitchFamily="34" charset="0"/>
                        </a:rPr>
                        <a:t>Most of the time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dirty="0">
                          <a:solidFill>
                            <a:srgbClr val="003353"/>
                          </a:solidFill>
                          <a:latin typeface="Arial" panose="020B0604020202020204" pitchFamily="34" charset="0"/>
                          <a:cs typeface="Arial" panose="020B0604020202020204" pitchFamily="34" charset="0"/>
                        </a:rPr>
                        <a:t>3</a:t>
                      </a:r>
                    </a:p>
                    <a:p>
                      <a:pPr algn="ctr"/>
                      <a:r>
                        <a:rPr lang="en-US" sz="1800" dirty="0">
                          <a:solidFill>
                            <a:srgbClr val="003353"/>
                          </a:solidFill>
                          <a:latin typeface="Arial" panose="020B0604020202020204" pitchFamily="34" charset="0"/>
                          <a:cs typeface="Arial" panose="020B0604020202020204" pitchFamily="34" charset="0"/>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1133019"/>
                  </a:ext>
                </a:extLst>
              </a:tr>
            </a:tbl>
          </a:graphicData>
        </a:graphic>
      </p:graphicFrame>
      <p:sp>
        <p:nvSpPr>
          <p:cNvPr id="9" name="Rectangle 8">
            <a:extLst>
              <a:ext uri="{FF2B5EF4-FFF2-40B4-BE49-F238E27FC236}">
                <a16:creationId xmlns:a16="http://schemas.microsoft.com/office/drawing/2014/main" id="{CAD78AA6-CDE4-EB45-9A82-7A34AFEFFD01}"/>
              </a:ext>
            </a:extLst>
          </p:cNvPr>
          <p:cNvSpPr/>
          <p:nvPr/>
        </p:nvSpPr>
        <p:spPr>
          <a:xfrm>
            <a:off x="1523079" y="6470650"/>
            <a:ext cx="3082895"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Magnuson …Freedman et al J Clin Oncol Jan 2021</a:t>
            </a:r>
          </a:p>
        </p:txBody>
      </p:sp>
      <p:grpSp>
        <p:nvGrpSpPr>
          <p:cNvPr id="2" name="Group 1">
            <a:extLst>
              <a:ext uri="{FF2B5EF4-FFF2-40B4-BE49-F238E27FC236}">
                <a16:creationId xmlns:a16="http://schemas.microsoft.com/office/drawing/2014/main" id="{2B325CE7-5BFC-6464-36C2-52E95A6C4E52}"/>
              </a:ext>
            </a:extLst>
          </p:cNvPr>
          <p:cNvGrpSpPr/>
          <p:nvPr/>
        </p:nvGrpSpPr>
        <p:grpSpPr>
          <a:xfrm>
            <a:off x="414927" y="6403909"/>
            <a:ext cx="11624673" cy="415991"/>
            <a:chOff x="414927" y="6403909"/>
            <a:chExt cx="11624673" cy="415991"/>
          </a:xfrm>
        </p:grpSpPr>
        <p:pic>
          <p:nvPicPr>
            <p:cNvPr id="5" name="Picture 4">
              <a:extLst>
                <a:ext uri="{FF2B5EF4-FFF2-40B4-BE49-F238E27FC236}">
                  <a16:creationId xmlns:a16="http://schemas.microsoft.com/office/drawing/2014/main" id="{2030F32F-9014-966C-CA7D-CD077FDC73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927" y="6403909"/>
              <a:ext cx="901111" cy="233431"/>
            </a:xfrm>
            <a:prstGeom prst="rect">
              <a:avLst/>
            </a:prstGeom>
          </p:spPr>
        </p:pic>
        <p:grpSp>
          <p:nvGrpSpPr>
            <p:cNvPr id="7" name="Group 6">
              <a:extLst>
                <a:ext uri="{FF2B5EF4-FFF2-40B4-BE49-F238E27FC236}">
                  <a16:creationId xmlns:a16="http://schemas.microsoft.com/office/drawing/2014/main" id="{39510E44-C2F7-B1DD-C242-8A97CED11E2B}"/>
                </a:ext>
              </a:extLst>
            </p:cNvPr>
            <p:cNvGrpSpPr/>
            <p:nvPr/>
          </p:nvGrpSpPr>
          <p:grpSpPr>
            <a:xfrm>
              <a:off x="9647339" y="6454775"/>
              <a:ext cx="2392261" cy="365125"/>
              <a:chOff x="9647339" y="6454775"/>
              <a:chExt cx="2392261" cy="365125"/>
            </a:xfrm>
          </p:grpSpPr>
          <p:sp>
            <p:nvSpPr>
              <p:cNvPr id="8" name="Footer Placeholder 6">
                <a:extLst>
                  <a:ext uri="{FF2B5EF4-FFF2-40B4-BE49-F238E27FC236}">
                    <a16:creationId xmlns:a16="http://schemas.microsoft.com/office/drawing/2014/main" id="{E69BE162-481F-A895-E9CA-E6C795BE7956}"/>
                  </a:ext>
                </a:extLst>
              </p:cNvPr>
              <p:cNvSpPr txBox="1">
                <a:spLocks/>
              </p:cNvSpPr>
              <p:nvPr/>
            </p:nvSpPr>
            <p:spPr>
              <a:xfrm>
                <a:off x="9647339" y="6454775"/>
                <a:ext cx="20112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a:solidFill>
                      <a:schemeClr val="bg1">
                        <a:lumMod val="50000"/>
                      </a:schemeClr>
                    </a:solidFill>
                    <a:latin typeface="Arial" panose="020B0604020202020204" pitchFamily="34" charset="0"/>
                    <a:cs typeface="Arial" panose="020B0604020202020204" pitchFamily="34" charset="0"/>
                  </a:rPr>
                  <a:t>Rachel A. Freedman, MD, MPH  |  2025</a:t>
                </a:r>
              </a:p>
            </p:txBody>
          </p:sp>
          <p:sp>
            <p:nvSpPr>
              <p:cNvPr id="10" name="Slide Number Placeholder 8">
                <a:extLst>
                  <a:ext uri="{FF2B5EF4-FFF2-40B4-BE49-F238E27FC236}">
                    <a16:creationId xmlns:a16="http://schemas.microsoft.com/office/drawing/2014/main" id="{9F7E203F-AA8A-2A40-9D2F-84860F99ED53}"/>
                  </a:ext>
                </a:extLst>
              </p:cNvPr>
              <p:cNvSpPr txBox="1">
                <a:spLocks/>
              </p:cNvSpPr>
              <p:nvPr/>
            </p:nvSpPr>
            <p:spPr>
              <a:xfrm>
                <a:off x="11658599" y="6454775"/>
                <a:ext cx="3810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61143-DB11-6346-89FC-B5D1F7C2E9C5}" type="slidenum">
                  <a:rPr lang="en-US" sz="800" smtClean="0">
                    <a:solidFill>
                      <a:schemeClr val="bg1">
                        <a:lumMod val="50000"/>
                      </a:schemeClr>
                    </a:solidFill>
                    <a:latin typeface="Arial" panose="020B0604020202020204" pitchFamily="34" charset="0"/>
                    <a:cs typeface="Arial" panose="020B0604020202020204" pitchFamily="34" charset="0"/>
                  </a:rPr>
                  <a:pPr/>
                  <a:t>26</a:t>
                </a:fld>
                <a:endParaRPr lang="en-US" sz="800" dirty="0">
                  <a:solidFill>
                    <a:schemeClr val="bg1">
                      <a:lumMod val="50000"/>
                    </a:schemeClr>
                  </a:solidFill>
                  <a:latin typeface="Arial" panose="020B0604020202020204" pitchFamily="34" charset="0"/>
                  <a:cs typeface="Arial" panose="020B0604020202020204" pitchFamily="34" charset="0"/>
                </a:endParaRPr>
              </a:p>
            </p:txBody>
          </p:sp>
        </p:grpSp>
      </p:grpSp>
      <p:sp>
        <p:nvSpPr>
          <p:cNvPr id="11" name="Title 1">
            <a:extLst>
              <a:ext uri="{FF2B5EF4-FFF2-40B4-BE49-F238E27FC236}">
                <a16:creationId xmlns:a16="http://schemas.microsoft.com/office/drawing/2014/main" id="{3008848A-4E9C-B8D5-6D3B-92053187FEA1}"/>
              </a:ext>
            </a:extLst>
          </p:cNvPr>
          <p:cNvSpPr txBox="1">
            <a:spLocks/>
          </p:cNvSpPr>
          <p:nvPr/>
        </p:nvSpPr>
        <p:spPr>
          <a:xfrm>
            <a:off x="706120" y="281845"/>
            <a:ext cx="11485880" cy="5449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u="sng" dirty="0">
                <a:solidFill>
                  <a:srgbClr val="003353"/>
                </a:solidFill>
              </a:rPr>
              <a:t>CARG-BC</a:t>
            </a:r>
            <a:r>
              <a:rPr lang="en-US" sz="3200" b="1" dirty="0">
                <a:solidFill>
                  <a:srgbClr val="003353"/>
                </a:solidFill>
              </a:rPr>
              <a:t>: Refining the CARG Model for Breast Cancer</a:t>
            </a:r>
            <a:endParaRPr kumimoji="0" lang="en-US" sz="2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A57AF6F-1009-ACE5-FC2B-89FF94159AC9}"/>
              </a:ext>
            </a:extLst>
          </p:cNvPr>
          <p:cNvSpPr txBox="1"/>
          <p:nvPr/>
        </p:nvSpPr>
        <p:spPr>
          <a:xfrm>
            <a:off x="8288865" y="1669521"/>
            <a:ext cx="3369734" cy="2516716"/>
          </a:xfrm>
          <a:prstGeom prst="rect">
            <a:avLst/>
          </a:prstGeom>
          <a:solidFill>
            <a:srgbClr val="D4EBF6">
              <a:alpha val="43204"/>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SUM to calculate </a:t>
            </a:r>
            <a:br>
              <a:rPr kumimoji="0" lang="en-US" sz="24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toxicity risk:</a:t>
            </a:r>
          </a:p>
          <a:p>
            <a:pPr marL="355600" marR="0" lvl="0" indent="-238125" algn="l" defTabSz="914400" rtl="0" eaLnBrk="1" fontAlgn="auto" latinLnBrk="0" hangingPunct="1">
              <a:lnSpc>
                <a:spcPct val="100000"/>
              </a:lnSpc>
              <a:spcBef>
                <a:spcPts val="1200"/>
              </a:spcBef>
              <a:spcAft>
                <a:spcPts val="0"/>
              </a:spcAft>
              <a:buClr>
                <a:srgbClr val="41B7E6"/>
              </a:buClr>
              <a:buSzTx/>
              <a:buFont typeface="Arial" panose="020B0604020202020204" pitchFamily="34" charset="0"/>
              <a:buChar char="•"/>
              <a:defRPr/>
            </a:pPr>
            <a:r>
              <a:rPr kumimoji="0" lang="en-US" sz="2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Low &lt;/=5</a:t>
            </a:r>
          </a:p>
          <a:p>
            <a:pPr marL="355600" marR="0" lvl="0" indent="-238125" algn="l" defTabSz="914400" rtl="0" eaLnBrk="1" fontAlgn="auto" latinLnBrk="0" hangingPunct="1">
              <a:lnSpc>
                <a:spcPct val="100000"/>
              </a:lnSpc>
              <a:spcBef>
                <a:spcPts val="1200"/>
              </a:spcBef>
              <a:spcAft>
                <a:spcPts val="0"/>
              </a:spcAft>
              <a:buClr>
                <a:srgbClr val="41B7E6"/>
              </a:buClr>
              <a:buSzTx/>
              <a:buFont typeface="Arial" panose="020B0604020202020204" pitchFamily="34" charset="0"/>
              <a:buChar char="•"/>
              <a:defRPr/>
            </a:pPr>
            <a:r>
              <a:rPr kumimoji="0" lang="en-US" sz="2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Intermediate 6-10</a:t>
            </a:r>
          </a:p>
          <a:p>
            <a:pPr marL="355600" marR="0" lvl="0" indent="-238125" algn="l" defTabSz="914400" rtl="0" eaLnBrk="1" fontAlgn="auto" latinLnBrk="0" hangingPunct="1">
              <a:lnSpc>
                <a:spcPct val="100000"/>
              </a:lnSpc>
              <a:spcBef>
                <a:spcPts val="1200"/>
              </a:spcBef>
              <a:spcAft>
                <a:spcPts val="0"/>
              </a:spcAft>
              <a:buClr>
                <a:srgbClr val="41B7E6"/>
              </a:buClr>
              <a:buSzTx/>
              <a:buFont typeface="Arial" panose="020B0604020202020204" pitchFamily="34" charset="0"/>
              <a:buChar char="•"/>
              <a:defRPr/>
            </a:pPr>
            <a:r>
              <a:rPr kumimoji="0" lang="en-US" sz="2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High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7375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3AF9-7FCA-2B03-3291-7E504569C58F}"/>
              </a:ext>
            </a:extLst>
          </p:cNvPr>
          <p:cNvSpPr>
            <a:spLocks noGrp="1"/>
          </p:cNvSpPr>
          <p:nvPr>
            <p:ph type="title" idx="4294967295"/>
          </p:nvPr>
        </p:nvSpPr>
        <p:spPr>
          <a:xfrm>
            <a:off x="189087" y="510467"/>
            <a:ext cx="2611438" cy="2463800"/>
          </a:xfrm>
        </p:spPr>
        <p:txBody>
          <a:bodyPr>
            <a:normAutofit/>
          </a:bodyPr>
          <a:lstStyle/>
          <a:p>
            <a:pPr algn="l"/>
            <a:r>
              <a:rPr lang="en-US" sz="3400" dirty="0">
                <a:solidFill>
                  <a:srgbClr val="002060"/>
                </a:solidFill>
              </a:rPr>
              <a:t>CARG-BC Predicted Clinical Outcomes </a:t>
            </a:r>
          </a:p>
        </p:txBody>
      </p:sp>
      <p:pic>
        <p:nvPicPr>
          <p:cNvPr id="4" name="Picture 3">
            <a:extLst>
              <a:ext uri="{FF2B5EF4-FFF2-40B4-BE49-F238E27FC236}">
                <a16:creationId xmlns:a16="http://schemas.microsoft.com/office/drawing/2014/main" id="{8113CC5E-080C-6BD0-C5C3-C6B342DA53DA}"/>
              </a:ext>
            </a:extLst>
          </p:cNvPr>
          <p:cNvPicPr>
            <a:picLocks noChangeAspect="1"/>
          </p:cNvPicPr>
          <p:nvPr/>
        </p:nvPicPr>
        <p:blipFill>
          <a:blip r:embed="rId2"/>
          <a:stretch>
            <a:fillRect/>
          </a:stretch>
        </p:blipFill>
        <p:spPr>
          <a:xfrm>
            <a:off x="2664246" y="-51340"/>
            <a:ext cx="6460946" cy="6909340"/>
          </a:xfrm>
          <a:prstGeom prst="rect">
            <a:avLst/>
          </a:prstGeom>
        </p:spPr>
      </p:pic>
      <p:sp>
        <p:nvSpPr>
          <p:cNvPr id="5" name="TextBox 4">
            <a:extLst>
              <a:ext uri="{FF2B5EF4-FFF2-40B4-BE49-F238E27FC236}">
                <a16:creationId xmlns:a16="http://schemas.microsoft.com/office/drawing/2014/main" id="{31758352-04D5-D11E-7752-A316DF409AF5}"/>
              </a:ext>
            </a:extLst>
          </p:cNvPr>
          <p:cNvSpPr txBox="1"/>
          <p:nvPr/>
        </p:nvSpPr>
        <p:spPr>
          <a:xfrm>
            <a:off x="88900" y="6492875"/>
            <a:ext cx="166423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Magnuson et al JCO 2021</a:t>
            </a:r>
          </a:p>
        </p:txBody>
      </p:sp>
      <p:sp>
        <p:nvSpPr>
          <p:cNvPr id="6" name="TextBox 5">
            <a:extLst>
              <a:ext uri="{FF2B5EF4-FFF2-40B4-BE49-F238E27FC236}">
                <a16:creationId xmlns:a16="http://schemas.microsoft.com/office/drawing/2014/main" id="{8EF7BD41-0335-2C26-EA31-8409BA19D5A5}"/>
              </a:ext>
            </a:extLst>
          </p:cNvPr>
          <p:cNvSpPr txBox="1"/>
          <p:nvPr/>
        </p:nvSpPr>
        <p:spPr>
          <a:xfrm>
            <a:off x="189087" y="2974267"/>
            <a:ext cx="2387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Toxicity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Hospitalizations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Dose reductions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Dose delays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Early treatment d/c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RDI</a:t>
            </a:r>
          </a:p>
        </p:txBody>
      </p:sp>
      <p:sp>
        <p:nvSpPr>
          <p:cNvPr id="3" name="TextBox 2">
            <a:extLst>
              <a:ext uri="{FF2B5EF4-FFF2-40B4-BE49-F238E27FC236}">
                <a16:creationId xmlns:a16="http://schemas.microsoft.com/office/drawing/2014/main" id="{4929C58B-9F07-BB33-21AC-21303F542CC7}"/>
              </a:ext>
            </a:extLst>
          </p:cNvPr>
          <p:cNvSpPr txBox="1"/>
          <p:nvPr/>
        </p:nvSpPr>
        <p:spPr>
          <a:xfrm>
            <a:off x="9317971" y="1165455"/>
            <a:ext cx="2764069" cy="4792134"/>
          </a:xfrm>
          <a:prstGeom prst="rect">
            <a:avLst/>
          </a:prstGeom>
          <a:solidFill>
            <a:srgbClr val="D4EBF6">
              <a:alpha val="43204"/>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9DF215AA-63CA-8BE5-9190-DF3393511C50}"/>
              </a:ext>
            </a:extLst>
          </p:cNvPr>
          <p:cNvSpPr txBox="1">
            <a:spLocks/>
          </p:cNvSpPr>
          <p:nvPr/>
        </p:nvSpPr>
        <p:spPr>
          <a:xfrm>
            <a:off x="9302469" y="1451194"/>
            <a:ext cx="2779571" cy="422065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2200"/>
              </a:spcBef>
              <a:buClr>
                <a:srgbClr val="0064A0"/>
              </a:buClr>
            </a:pPr>
            <a:r>
              <a:rPr lang="en-US" sz="2000" dirty="0">
                <a:solidFill>
                  <a:srgbClr val="003353"/>
                </a:solidFill>
              </a:rPr>
              <a:t>98% started with standard  doses</a:t>
            </a:r>
          </a:p>
          <a:p>
            <a:pPr>
              <a:lnSpc>
                <a:spcPct val="110000"/>
              </a:lnSpc>
              <a:spcBef>
                <a:spcPts val="2200"/>
              </a:spcBef>
              <a:buClr>
                <a:srgbClr val="0064A0"/>
              </a:buClr>
            </a:pPr>
            <a:r>
              <a:rPr lang="en-US" sz="2000" dirty="0">
                <a:solidFill>
                  <a:srgbClr val="003353"/>
                </a:solidFill>
              </a:rPr>
              <a:t>24% required a dose reduction</a:t>
            </a:r>
          </a:p>
          <a:p>
            <a:pPr>
              <a:lnSpc>
                <a:spcPct val="110000"/>
              </a:lnSpc>
              <a:spcBef>
                <a:spcPts val="2200"/>
              </a:spcBef>
              <a:buClr>
                <a:srgbClr val="0064A0"/>
              </a:buClr>
            </a:pPr>
            <a:r>
              <a:rPr lang="en-US" sz="2000" dirty="0">
                <a:solidFill>
                  <a:srgbClr val="003353"/>
                </a:solidFill>
              </a:rPr>
              <a:t>26% had 1+ dose delay</a:t>
            </a:r>
          </a:p>
          <a:p>
            <a:pPr>
              <a:lnSpc>
                <a:spcPct val="110000"/>
              </a:lnSpc>
              <a:spcBef>
                <a:spcPts val="2200"/>
              </a:spcBef>
              <a:buClr>
                <a:srgbClr val="0064A0"/>
              </a:buClr>
            </a:pPr>
            <a:r>
              <a:rPr lang="en-US" sz="2000" dirty="0">
                <a:solidFill>
                  <a:srgbClr val="003353"/>
                </a:solidFill>
              </a:rPr>
              <a:t>24% discontinued therapy</a:t>
            </a:r>
          </a:p>
          <a:p>
            <a:pPr>
              <a:lnSpc>
                <a:spcPct val="110000"/>
              </a:lnSpc>
              <a:spcBef>
                <a:spcPts val="2200"/>
              </a:spcBef>
              <a:buClr>
                <a:srgbClr val="0064A0"/>
              </a:buClr>
            </a:pPr>
            <a:r>
              <a:rPr lang="en-US" sz="2000" dirty="0">
                <a:solidFill>
                  <a:srgbClr val="003353"/>
                </a:solidFill>
              </a:rPr>
              <a:t>25% received RDI of &lt;85%</a:t>
            </a:r>
          </a:p>
          <a:p>
            <a:pPr>
              <a:lnSpc>
                <a:spcPct val="110000"/>
              </a:lnSpc>
              <a:spcBef>
                <a:spcPts val="2200"/>
              </a:spcBef>
              <a:buClr>
                <a:srgbClr val="0064A0"/>
              </a:buClr>
            </a:pPr>
            <a:r>
              <a:rPr lang="en-US" sz="2000" dirty="0">
                <a:solidFill>
                  <a:srgbClr val="003353"/>
                </a:solidFill>
              </a:rPr>
              <a:t>23% were hospitalized</a:t>
            </a:r>
          </a:p>
        </p:txBody>
      </p:sp>
    </p:spTree>
    <p:extLst>
      <p:ext uri="{BB962C8B-B14F-4D97-AF65-F5344CB8AC3E}">
        <p14:creationId xmlns:p14="http://schemas.microsoft.com/office/powerpoint/2010/main" val="256707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EE29E8E3-09EE-D74D-A320-E66964F6B578}"/>
              </a:ext>
            </a:extLst>
          </p:cNvPr>
          <p:cNvSpPr txBox="1">
            <a:spLocks noChangeArrowheads="1"/>
          </p:cNvSpPr>
          <p:nvPr/>
        </p:nvSpPr>
        <p:spPr bwMode="auto">
          <a:xfrm>
            <a:off x="1576065" y="1673303"/>
            <a:ext cx="8685535" cy="3785652"/>
          </a:xfrm>
          <a:prstGeom prst="rect">
            <a:avLst/>
          </a:prstGeom>
          <a:noFill/>
          <a:ln w="9525">
            <a:noFill/>
            <a:miter lim="800000"/>
            <a:headEnd/>
            <a:tailEnd/>
          </a:ln>
        </p:spPr>
        <p:txBody>
          <a:bodyPr wrap="square">
            <a:spAutoFit/>
          </a:bodyPr>
          <a:lstStyle/>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schemeClr val="bg1">
                    <a:lumMod val="65000"/>
                  </a:schemeClr>
                </a:solidFill>
                <a:effectLst/>
                <a:uLnTx/>
                <a:uFillTx/>
                <a:latin typeface="Arial"/>
                <a:ea typeface="ＭＳ Ｐゴシック"/>
                <a:cs typeface="+mn-cs"/>
              </a:rPr>
              <a:t>Uncovers problems not detected by routine H&amp;P</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schemeClr val="bg1">
                    <a:lumMod val="65000"/>
                  </a:schemeClr>
                </a:solidFill>
                <a:effectLst/>
                <a:uLnTx/>
                <a:uFillTx/>
                <a:latin typeface="Arial"/>
                <a:ea typeface="ＭＳ Ｐゴシック"/>
                <a:cs typeface="+mn-cs"/>
              </a:rPr>
              <a:t>Predicts for severe toxicity </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schemeClr val="bg1">
                    <a:lumMod val="65000"/>
                  </a:schemeClr>
                </a:solidFill>
                <a:effectLst/>
                <a:uLnTx/>
                <a:uFillTx/>
                <a:latin typeface="Arial"/>
                <a:ea typeface="ＭＳ Ｐゴシック"/>
                <a:cs typeface="+mn-cs"/>
              </a:rPr>
              <a:t>Predicts hospitalizations</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Predicts survival</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Feasible in oncology practice</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Helps clinicians with decision-making, impacts</a:t>
            </a:r>
            <a:r>
              <a:rPr kumimoji="0" lang="en-US" sz="2400" b="0" i="0" u="none" strike="noStrike" kern="1200" cap="none" spc="0" normalizeH="0" noProof="0" dirty="0">
                <a:ln>
                  <a:noFill/>
                </a:ln>
                <a:solidFill>
                  <a:prstClr val="black"/>
                </a:solidFill>
                <a:effectLst/>
                <a:uLnTx/>
                <a:uFillTx/>
                <a:latin typeface="Arial"/>
                <a:ea typeface="ＭＳ Ｐゴシック"/>
                <a:cs typeface="+mn-cs"/>
              </a:rPr>
              <a:t> care plans</a:t>
            </a:r>
            <a:endParaRPr kumimoji="0" lang="en-US" sz="2400" b="0" i="0" u="none" strike="noStrike" kern="1200" cap="none" spc="0" normalizeH="0" baseline="0" noProof="0" dirty="0">
              <a:ln>
                <a:noFill/>
              </a:ln>
              <a:solidFill>
                <a:prstClr val="black"/>
              </a:solidFill>
              <a:effectLst/>
              <a:uLnTx/>
              <a:uFillTx/>
              <a:latin typeface="Arial"/>
              <a:ea typeface="ＭＳ Ｐゴシック"/>
              <a:cs typeface="+mn-cs"/>
            </a:endParaRP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Helps teams mitigate toxicity</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Personalizes referrals</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Improves communication</a:t>
            </a:r>
          </a:p>
          <a:p>
            <a:pPr marL="344488" marR="0" lvl="0" indent="-344488" algn="l" defTabSz="914400" rtl="0" eaLnBrk="1" fontAlgn="base" latinLnBrk="0" hangingPunct="1">
              <a:lnSpc>
                <a:spcPct val="100000"/>
              </a:lnSpc>
              <a:spcBef>
                <a:spcPts val="0"/>
              </a:spcBef>
              <a:spcAft>
                <a:spcPts val="0"/>
              </a:spcAft>
              <a:buClr>
                <a:prstClr val="black"/>
              </a:buClr>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cs typeface="+mn-cs"/>
              </a:rPr>
              <a:t>No detrimental effects on survival</a:t>
            </a:r>
          </a:p>
        </p:txBody>
      </p:sp>
      <p:sp>
        <p:nvSpPr>
          <p:cNvPr id="11" name="Text Box 2">
            <a:extLst>
              <a:ext uri="{FF2B5EF4-FFF2-40B4-BE49-F238E27FC236}">
                <a16:creationId xmlns:a16="http://schemas.microsoft.com/office/drawing/2014/main" id="{13064BD1-2A1B-6A40-9BF5-6130502B5984}"/>
              </a:ext>
            </a:extLst>
          </p:cNvPr>
          <p:cNvSpPr txBox="1">
            <a:spLocks noChangeArrowheads="1"/>
          </p:cNvSpPr>
          <p:nvPr/>
        </p:nvSpPr>
        <p:spPr bwMode="auto">
          <a:xfrm>
            <a:off x="534133" y="124355"/>
            <a:ext cx="11476892" cy="107721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a:cs typeface="Arial" panose="020B0604020202020204" pitchFamily="34" charset="0"/>
              </a:rPr>
              <a:t>Benefits of Geriatric Assessment </a:t>
            </a:r>
            <a:b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a:cs typeface="Arial" panose="020B0604020202020204" pitchFamily="34" charset="0"/>
              </a:rPr>
            </a:b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a:cs typeface="Arial" panose="020B0604020202020204" pitchFamily="34" charset="0"/>
              </a:rPr>
              <a:t>for Older Patients with Cancer</a:t>
            </a:r>
          </a:p>
        </p:txBody>
      </p:sp>
      <p:sp>
        <p:nvSpPr>
          <p:cNvPr id="12" name="Rectangle 11">
            <a:extLst>
              <a:ext uri="{FF2B5EF4-FFF2-40B4-BE49-F238E27FC236}">
                <a16:creationId xmlns:a16="http://schemas.microsoft.com/office/drawing/2014/main" id="{88C55D8A-C369-914C-871D-1D8283D4A0EB}"/>
              </a:ext>
            </a:extLst>
          </p:cNvPr>
          <p:cNvSpPr/>
          <p:nvPr/>
        </p:nvSpPr>
        <p:spPr>
          <a:xfrm>
            <a:off x="217165" y="6463244"/>
            <a:ext cx="11681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cs typeface="+mn-cs"/>
              </a:rPr>
              <a:t>2018 ASCO Guidelines for Geriatric Oncology: Systematic Review and </a:t>
            </a:r>
            <a:r>
              <a:rPr kumimoji="0" lang="en-US" sz="1000" b="0" i="0" u="none" strike="noStrike" kern="1200" cap="none" spc="0" normalizeH="0" baseline="0" noProof="0" dirty="0" err="1">
                <a:ln>
                  <a:noFill/>
                </a:ln>
                <a:solidFill>
                  <a:srgbClr val="000000"/>
                </a:solidFill>
                <a:effectLst/>
                <a:uLnTx/>
                <a:uFillTx/>
                <a:latin typeface="Arial"/>
                <a:ea typeface="ＭＳ Ｐゴシック"/>
                <a:cs typeface="+mn-cs"/>
              </a:rPr>
              <a:t>Rosoft</a:t>
            </a:r>
            <a:r>
              <a:rPr kumimoji="0" lang="en-US" sz="1000" b="0" i="0" u="none" strike="noStrike" kern="1200" cap="none" spc="0" normalizeH="0" baseline="0" noProof="0" dirty="0">
                <a:ln>
                  <a:noFill/>
                </a:ln>
                <a:solidFill>
                  <a:srgbClr val="000000"/>
                </a:solidFill>
                <a:effectLst/>
                <a:uLnTx/>
                <a:uFillTx/>
                <a:latin typeface="Arial"/>
                <a:ea typeface="ＭＳ Ｐゴシック"/>
                <a:cs typeface="+mn-cs"/>
              </a:rPr>
              <a:t> et al J Clin Oncol 2021</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87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D43F7B-28FF-5636-45EE-BA30C5875A93}"/>
              </a:ext>
            </a:extLst>
          </p:cNvPr>
          <p:cNvGrpSpPr>
            <a:grpSpLocks noChangeAspect="1"/>
          </p:cNvGrpSpPr>
          <p:nvPr/>
        </p:nvGrpSpPr>
        <p:grpSpPr>
          <a:xfrm>
            <a:off x="464992" y="733165"/>
            <a:ext cx="7315200" cy="2494187"/>
            <a:chOff x="360218" y="104829"/>
            <a:chExt cx="7924800" cy="2702034"/>
          </a:xfrm>
        </p:grpSpPr>
        <p:pic>
          <p:nvPicPr>
            <p:cNvPr id="2" name="Picture 1" descr="A close-up of a list of medical personnel&#10;&#10;Description automatically generated">
              <a:extLst>
                <a:ext uri="{FF2B5EF4-FFF2-40B4-BE49-F238E27FC236}">
                  <a16:creationId xmlns:a16="http://schemas.microsoft.com/office/drawing/2014/main" id="{6D294F0A-3CB2-613D-D7D5-CF1031151230}"/>
                </a:ext>
              </a:extLst>
            </p:cNvPr>
            <p:cNvPicPr>
              <a:picLocks noChangeAspect="1"/>
            </p:cNvPicPr>
            <p:nvPr/>
          </p:nvPicPr>
          <p:blipFill>
            <a:blip r:embed="rId2"/>
            <a:stretch>
              <a:fillRect/>
            </a:stretch>
          </p:blipFill>
          <p:spPr>
            <a:xfrm>
              <a:off x="360218" y="219822"/>
              <a:ext cx="7581900" cy="2587041"/>
            </a:xfrm>
            <a:prstGeom prst="rect">
              <a:avLst/>
            </a:prstGeom>
          </p:spPr>
        </p:pic>
        <p:sp>
          <p:nvSpPr>
            <p:cNvPr id="11" name="Rectangle 10">
              <a:extLst>
                <a:ext uri="{FF2B5EF4-FFF2-40B4-BE49-F238E27FC236}">
                  <a16:creationId xmlns:a16="http://schemas.microsoft.com/office/drawing/2014/main" id="{A24DAFDF-2046-505C-6970-F26DE35F766A}"/>
                </a:ext>
              </a:extLst>
            </p:cNvPr>
            <p:cNvSpPr/>
            <p:nvPr/>
          </p:nvSpPr>
          <p:spPr>
            <a:xfrm>
              <a:off x="6317673" y="104829"/>
              <a:ext cx="1967345" cy="393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screenshot of a medical survey&#10;&#10;Description automatically generated">
            <a:extLst>
              <a:ext uri="{FF2B5EF4-FFF2-40B4-BE49-F238E27FC236}">
                <a16:creationId xmlns:a16="http://schemas.microsoft.com/office/drawing/2014/main" id="{6F1CA80F-1090-102C-E809-FC1B26BF4D69}"/>
              </a:ext>
            </a:extLst>
          </p:cNvPr>
          <p:cNvPicPr>
            <a:picLocks noChangeAspect="1"/>
          </p:cNvPicPr>
          <p:nvPr/>
        </p:nvPicPr>
        <p:blipFill>
          <a:blip r:embed="rId3"/>
          <a:stretch>
            <a:fillRect/>
          </a:stretch>
        </p:blipFill>
        <p:spPr>
          <a:xfrm>
            <a:off x="7780192" y="227300"/>
            <a:ext cx="4189064" cy="2110907"/>
          </a:xfrm>
          <a:prstGeom prst="rect">
            <a:avLst/>
          </a:prstGeom>
        </p:spPr>
      </p:pic>
      <p:sp>
        <p:nvSpPr>
          <p:cNvPr id="6" name="TextBox 5">
            <a:extLst>
              <a:ext uri="{FF2B5EF4-FFF2-40B4-BE49-F238E27FC236}">
                <a16:creationId xmlns:a16="http://schemas.microsoft.com/office/drawing/2014/main" id="{BB1D7D76-BDEC-54CB-2D61-2B05D6A2A571}"/>
              </a:ext>
            </a:extLst>
          </p:cNvPr>
          <p:cNvSpPr txBox="1"/>
          <p:nvPr/>
        </p:nvSpPr>
        <p:spPr>
          <a:xfrm>
            <a:off x="88900" y="6460783"/>
            <a:ext cx="10813473"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Dale, et al JCO 2023 and https://society.asco.org/sites/new-www.asco.org/files/content-files/practice-patients/documents/2023-PGA-Final.pdf</a:t>
            </a:r>
          </a:p>
        </p:txBody>
      </p:sp>
      <p:pic>
        <p:nvPicPr>
          <p:cNvPr id="10" name="Picture 9" descr="A close-up of a white paper&#10;&#10;Description automatically generated">
            <a:extLst>
              <a:ext uri="{FF2B5EF4-FFF2-40B4-BE49-F238E27FC236}">
                <a16:creationId xmlns:a16="http://schemas.microsoft.com/office/drawing/2014/main" id="{2CCE0803-214D-CD46-060A-B9A1246B6F65}"/>
              </a:ext>
            </a:extLst>
          </p:cNvPr>
          <p:cNvPicPr>
            <a:picLocks noChangeAspect="1"/>
          </p:cNvPicPr>
          <p:nvPr/>
        </p:nvPicPr>
        <p:blipFill>
          <a:blip r:embed="rId4"/>
          <a:stretch>
            <a:fillRect/>
          </a:stretch>
        </p:blipFill>
        <p:spPr>
          <a:xfrm>
            <a:off x="360218" y="3227352"/>
            <a:ext cx="11447112" cy="2812942"/>
          </a:xfrm>
          <a:prstGeom prst="rect">
            <a:avLst/>
          </a:prstGeom>
        </p:spPr>
      </p:pic>
      <p:sp>
        <p:nvSpPr>
          <p:cNvPr id="13" name="Rectangle 12">
            <a:extLst>
              <a:ext uri="{FF2B5EF4-FFF2-40B4-BE49-F238E27FC236}">
                <a16:creationId xmlns:a16="http://schemas.microsoft.com/office/drawing/2014/main" id="{1C5ADF7C-45AE-8F6D-A6D6-1F04880E3CD2}"/>
              </a:ext>
            </a:extLst>
          </p:cNvPr>
          <p:cNvSpPr/>
          <p:nvPr/>
        </p:nvSpPr>
        <p:spPr>
          <a:xfrm>
            <a:off x="277792" y="3935392"/>
            <a:ext cx="11529538" cy="2104902"/>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E2D65C1-40EC-B302-DC85-26F15B02CB53}"/>
              </a:ext>
            </a:extLst>
          </p:cNvPr>
          <p:cNvSpPr txBox="1"/>
          <p:nvPr/>
        </p:nvSpPr>
        <p:spPr>
          <a:xfrm>
            <a:off x="855407" y="179171"/>
            <a:ext cx="6493395" cy="615553"/>
          </a:xfrm>
          <a:prstGeom prst="rect">
            <a:avLst/>
          </a:prstGeom>
          <a:noFill/>
        </p:spPr>
        <p:txBody>
          <a:bodyPr wrap="square" rtlCol="0">
            <a:spAutoFit/>
          </a:bodyPr>
          <a:lstStyle/>
          <a:p>
            <a:pPr algn="ctr"/>
            <a:r>
              <a:rPr lang="en-US" sz="3400" b="1" dirty="0">
                <a:solidFill>
                  <a:srgbClr val="002060"/>
                </a:solidFill>
                <a:latin typeface="Arial" panose="020B0604020202020204" pitchFamily="34" charset="0"/>
                <a:cs typeface="Arial" panose="020B0604020202020204" pitchFamily="34" charset="0"/>
              </a:rPr>
              <a:t>National Efforts to Do Better</a:t>
            </a:r>
          </a:p>
        </p:txBody>
      </p:sp>
    </p:spTree>
    <p:extLst>
      <p:ext uri="{BB962C8B-B14F-4D97-AF65-F5344CB8AC3E}">
        <p14:creationId xmlns:p14="http://schemas.microsoft.com/office/powerpoint/2010/main" val="4928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63CF-7EA4-FD5C-89CE-B5FE8AC7F27C}"/>
              </a:ext>
            </a:extLst>
          </p:cNvPr>
          <p:cNvSpPr>
            <a:spLocks noGrp="1"/>
          </p:cNvSpPr>
          <p:nvPr>
            <p:ph type="title"/>
          </p:nvPr>
        </p:nvSpPr>
        <p:spPr>
          <a:xfrm>
            <a:off x="838200" y="641281"/>
            <a:ext cx="10515600" cy="752475"/>
          </a:xfrm>
        </p:spPr>
        <p:txBody>
          <a:bodyPr>
            <a:noAutofit/>
          </a:bodyPr>
          <a:lstStyle/>
          <a:p>
            <a:r>
              <a:rPr lang="en-US" sz="3300" dirty="0">
                <a:solidFill>
                  <a:srgbClr val="002060"/>
                </a:solidFill>
              </a:rPr>
              <a:t>Learning Objectives – Breast Cancer in the Elderly</a:t>
            </a:r>
          </a:p>
        </p:txBody>
      </p:sp>
      <p:sp>
        <p:nvSpPr>
          <p:cNvPr id="3" name="Content Placeholder 2">
            <a:extLst>
              <a:ext uri="{FF2B5EF4-FFF2-40B4-BE49-F238E27FC236}">
                <a16:creationId xmlns:a16="http://schemas.microsoft.com/office/drawing/2014/main" id="{B48CCBB5-CA2B-AD5E-53AF-11CA5C4073D4}"/>
              </a:ext>
            </a:extLst>
          </p:cNvPr>
          <p:cNvSpPr>
            <a:spLocks noGrp="1"/>
          </p:cNvSpPr>
          <p:nvPr>
            <p:ph idx="1"/>
          </p:nvPr>
        </p:nvSpPr>
        <p:spPr>
          <a:xfrm>
            <a:off x="1174749" y="1685926"/>
            <a:ext cx="9842501" cy="4645094"/>
          </a:xfrm>
        </p:spPr>
        <p:txBody>
          <a:bodyPr/>
          <a:lstStyle/>
          <a:p>
            <a:pPr marL="514350" indent="-514350">
              <a:buFont typeface="+mj-lt"/>
              <a:buAutoNum type="arabicPeriod"/>
            </a:pPr>
            <a:r>
              <a:rPr lang="en-US" dirty="0">
                <a:latin typeface="Arial" panose="020B0604020202020204" pitchFamily="34" charset="0"/>
                <a:cs typeface="Arial" panose="020B0604020202020204" pitchFamily="34" charset="0"/>
              </a:rPr>
              <a:t>Understand the epidemiology of breast cancer in the older adult</a:t>
            </a:r>
          </a:p>
          <a:p>
            <a:pPr marL="514350" indent="-514350">
              <a:buFont typeface="+mj-lt"/>
              <a:buAutoNum type="arabicPeriod"/>
            </a:pPr>
            <a:r>
              <a:rPr lang="en-US" dirty="0">
                <a:latin typeface="Arial" panose="020B0604020202020204" pitchFamily="34" charset="0"/>
                <a:cs typeface="Arial" panose="020B0604020202020204" pitchFamily="34" charset="0"/>
              </a:rPr>
              <a:t>Understand the importance of the geriatric assessment and/or assessments of functional age in the older adult</a:t>
            </a:r>
          </a:p>
          <a:p>
            <a:pPr marL="514350" indent="-514350">
              <a:buFont typeface="+mj-lt"/>
              <a:buAutoNum type="arabicPeriod"/>
            </a:pPr>
            <a:r>
              <a:rPr lang="en-US" dirty="0">
                <a:latin typeface="Arial" panose="020B0604020202020204" pitchFamily="34" charset="0"/>
                <a:cs typeface="Arial" panose="020B0604020202020204" pitchFamily="34" charset="0"/>
              </a:rPr>
              <a:t>Describe factors important for predicting chemotherapy toxicity</a:t>
            </a:r>
          </a:p>
          <a:p>
            <a:pPr marL="514350" indent="-514350">
              <a:buFont typeface="+mj-lt"/>
              <a:buAutoNum type="arabicPeriod"/>
            </a:pPr>
            <a:r>
              <a:rPr lang="en-US" dirty="0">
                <a:latin typeface="Arial" panose="020B0604020202020204" pitchFamily="34" charset="0"/>
                <a:cs typeface="Arial" panose="020B0604020202020204" pitchFamily="34" charset="0"/>
              </a:rPr>
              <a:t>Appreciate the considerations required for treatment selection, including the benefits and risks of treatment</a:t>
            </a:r>
          </a:p>
          <a:p>
            <a:pPr marL="514350" indent="-514350">
              <a:buFont typeface="+mj-lt"/>
              <a:buAutoNum type="arabicPeriod"/>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6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9DD4-D125-6C4F-A147-EA237336D4AF}"/>
              </a:ext>
            </a:extLst>
          </p:cNvPr>
          <p:cNvSpPr>
            <a:spLocks noGrp="1"/>
          </p:cNvSpPr>
          <p:nvPr>
            <p:ph type="title" idx="4294967295"/>
          </p:nvPr>
        </p:nvSpPr>
        <p:spPr>
          <a:xfrm>
            <a:off x="1246650" y="-29684"/>
            <a:ext cx="10515600" cy="873126"/>
          </a:xfrm>
        </p:spPr>
        <p:txBody>
          <a:bodyPr>
            <a:normAutofit/>
          </a:bodyPr>
          <a:lstStyle/>
          <a:p>
            <a:pPr algn="ctr"/>
            <a:r>
              <a:rPr lang="en-US" sz="3400" dirty="0">
                <a:solidFill>
                  <a:srgbClr val="002060"/>
                </a:solidFill>
                <a:latin typeface="Arial" panose="020B0604020202020204" pitchFamily="34" charset="0"/>
                <a:cs typeface="Arial" panose="020B0604020202020204" pitchFamily="34" charset="0"/>
              </a:rPr>
              <a:t>Other Assessments of ‘Functional Age’</a:t>
            </a:r>
          </a:p>
        </p:txBody>
      </p:sp>
      <p:pic>
        <p:nvPicPr>
          <p:cNvPr id="2050" name="Picture 2" descr="Geriatric-8 screening tool [83]. | Download Scientific Diagram">
            <a:extLst>
              <a:ext uri="{FF2B5EF4-FFF2-40B4-BE49-F238E27FC236}">
                <a16:creationId xmlns:a16="http://schemas.microsoft.com/office/drawing/2014/main" id="{5D7B0FF3-7F47-BF40-A110-6B5665E84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57" y="1190226"/>
            <a:ext cx="4324834" cy="4823983"/>
          </a:xfrm>
          <a:prstGeom prst="rect">
            <a:avLst/>
          </a:prstGeom>
          <a:solidFill>
            <a:schemeClr val="accent1"/>
          </a:solidFill>
          <a:ln>
            <a:solidFill>
              <a:schemeClr val="tx1"/>
            </a:solidFill>
          </a:ln>
        </p:spPr>
      </p:pic>
      <p:pic>
        <p:nvPicPr>
          <p:cNvPr id="2052" name="Picture 4" descr="Table 2 from Aging, frailty, and chemotherapy. | Semantic Scholar">
            <a:extLst>
              <a:ext uri="{FF2B5EF4-FFF2-40B4-BE49-F238E27FC236}">
                <a16:creationId xmlns:a16="http://schemas.microsoft.com/office/drawing/2014/main" id="{32DC3E1B-52EC-9948-89EF-8D1250DD8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6"/>
          <a:stretch/>
        </p:blipFill>
        <p:spPr bwMode="auto">
          <a:xfrm>
            <a:off x="4636802" y="1190226"/>
            <a:ext cx="3735297" cy="49547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446E0BD-13E9-1248-B030-B1E8D3CE628E}"/>
              </a:ext>
            </a:extLst>
          </p:cNvPr>
          <p:cNvSpPr/>
          <p:nvPr/>
        </p:nvSpPr>
        <p:spPr>
          <a:xfrm>
            <a:off x="870437" y="841414"/>
            <a:ext cx="33737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Geriatric-8 (G8) Screening Tool</a:t>
            </a:r>
          </a:p>
        </p:txBody>
      </p:sp>
      <p:sp>
        <p:nvSpPr>
          <p:cNvPr id="6" name="Rectangle 5">
            <a:extLst>
              <a:ext uri="{FF2B5EF4-FFF2-40B4-BE49-F238E27FC236}">
                <a16:creationId xmlns:a16="http://schemas.microsoft.com/office/drawing/2014/main" id="{DDA8BF61-DBE1-0C4C-8350-A3D80A24B036}"/>
              </a:ext>
            </a:extLst>
          </p:cNvPr>
          <p:cNvSpPr/>
          <p:nvPr/>
        </p:nvSpPr>
        <p:spPr>
          <a:xfrm>
            <a:off x="4670264" y="820894"/>
            <a:ext cx="37924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Vulnerable Elders Survey (VES-13)</a:t>
            </a:r>
          </a:p>
        </p:txBody>
      </p:sp>
      <p:pic>
        <p:nvPicPr>
          <p:cNvPr id="7" name="Picture 6" descr="A picture containing table&#10;&#10;Description automatically generated">
            <a:extLst>
              <a:ext uri="{FF2B5EF4-FFF2-40B4-BE49-F238E27FC236}">
                <a16:creationId xmlns:a16="http://schemas.microsoft.com/office/drawing/2014/main" id="{0EFEF668-0111-48B5-AB94-F6E0A5C5DDEB}"/>
              </a:ext>
            </a:extLst>
          </p:cNvPr>
          <p:cNvPicPr>
            <a:picLocks noChangeAspect="1"/>
          </p:cNvPicPr>
          <p:nvPr/>
        </p:nvPicPr>
        <p:blipFill>
          <a:blip r:embed="rId4"/>
          <a:stretch>
            <a:fillRect/>
          </a:stretch>
        </p:blipFill>
        <p:spPr>
          <a:xfrm>
            <a:off x="8463975" y="1190226"/>
            <a:ext cx="3728025" cy="3087367"/>
          </a:xfrm>
          <a:prstGeom prst="rect">
            <a:avLst/>
          </a:prstGeom>
          <a:ln>
            <a:solidFill>
              <a:schemeClr val="tx1"/>
            </a:solidFill>
          </a:ln>
        </p:spPr>
      </p:pic>
      <p:sp>
        <p:nvSpPr>
          <p:cNvPr id="8" name="Rectangle 7">
            <a:extLst>
              <a:ext uri="{FF2B5EF4-FFF2-40B4-BE49-F238E27FC236}">
                <a16:creationId xmlns:a16="http://schemas.microsoft.com/office/drawing/2014/main" id="{42BB1C69-8A2F-4A71-B3EA-600990B827D0}"/>
              </a:ext>
            </a:extLst>
          </p:cNvPr>
          <p:cNvSpPr/>
          <p:nvPr/>
        </p:nvSpPr>
        <p:spPr>
          <a:xfrm>
            <a:off x="9738506" y="820894"/>
            <a:ext cx="14542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Frailty Scale</a:t>
            </a:r>
          </a:p>
        </p:txBody>
      </p:sp>
    </p:spTree>
    <p:extLst>
      <p:ext uri="{BB962C8B-B14F-4D97-AF65-F5344CB8AC3E}">
        <p14:creationId xmlns:p14="http://schemas.microsoft.com/office/powerpoint/2010/main" val="2246766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p:cNvPicPr>
            <a:picLocks noChangeAspect="1"/>
          </p:cNvPicPr>
          <p:nvPr/>
        </p:nvPicPr>
        <p:blipFill rotWithShape="1">
          <a:blip r:embed="rId3">
            <a:extLst>
              <a:ext uri="{28A0092B-C50C-407E-A947-70E740481C1C}">
                <a14:useLocalDpi xmlns:a14="http://schemas.microsoft.com/office/drawing/2010/main" val="0"/>
              </a:ext>
            </a:extLst>
          </a:blip>
          <a:srcRect l="1891" t="-6659" r="-1891" b="32214"/>
          <a:stretch/>
        </p:blipFill>
        <p:spPr bwMode="auto">
          <a:xfrm>
            <a:off x="1364456" y="876300"/>
            <a:ext cx="9463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p:cNvSpPr txBox="1">
            <a:spLocks noChangeArrowheads="1"/>
          </p:cNvSpPr>
          <p:nvPr/>
        </p:nvSpPr>
        <p:spPr bwMode="auto">
          <a:xfrm>
            <a:off x="219974" y="6427272"/>
            <a:ext cx="283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None/>
              <a:defRPr/>
            </a:pPr>
            <a:r>
              <a:rPr lang="en-US" altLang="en-US" sz="1800" kern="0" dirty="0"/>
              <a:t>www.ePrognosis.ucsf.edu</a:t>
            </a:r>
          </a:p>
        </p:txBody>
      </p:sp>
      <p:sp>
        <p:nvSpPr>
          <p:cNvPr id="2" name="Slide Number Placeholder 1"/>
          <p:cNvSpPr>
            <a:spLocks noGrp="1"/>
          </p:cNvSpPr>
          <p:nvPr>
            <p:ph type="sldNum" sz="quarter" idx="12"/>
          </p:nvPr>
        </p:nvSpPr>
        <p:spPr/>
        <p:txBody>
          <a:bodyPr/>
          <a:lstStyle/>
          <a:p>
            <a:pPr>
              <a:defRPr/>
            </a:pPr>
            <a:fld id="{728745DE-21D1-4B69-B0B4-082034E418FB}" type="slidenum">
              <a:rPr lang="en-US" altLang="en-US" smtClean="0">
                <a:solidFill>
                  <a:schemeClr val="bg1"/>
                </a:solidFill>
              </a:rPr>
              <a:pPr>
                <a:defRPr/>
              </a:pPr>
              <a:t>31</a:t>
            </a:fld>
            <a:endParaRPr lang="en-US" altLang="en-US" dirty="0">
              <a:solidFill>
                <a:schemeClr val="bg1"/>
              </a:solidFill>
            </a:endParaRPr>
          </a:p>
        </p:txBody>
      </p:sp>
      <p:sp>
        <p:nvSpPr>
          <p:cNvPr id="3" name="Title 2">
            <a:extLst>
              <a:ext uri="{FF2B5EF4-FFF2-40B4-BE49-F238E27FC236}">
                <a16:creationId xmlns:a16="http://schemas.microsoft.com/office/drawing/2014/main" id="{8A0D3EC4-7C97-DF84-0B9A-EF4D17BB9467}"/>
              </a:ext>
            </a:extLst>
          </p:cNvPr>
          <p:cNvSpPr>
            <a:spLocks noGrp="1"/>
          </p:cNvSpPr>
          <p:nvPr>
            <p:ph type="title" idx="4294967295"/>
          </p:nvPr>
        </p:nvSpPr>
        <p:spPr>
          <a:xfrm>
            <a:off x="438150" y="161925"/>
            <a:ext cx="11753850" cy="1038225"/>
          </a:xfrm>
        </p:spPr>
        <p:txBody>
          <a:bodyPr>
            <a:normAutofit fontScale="90000"/>
          </a:bodyPr>
          <a:lstStyle/>
          <a:p>
            <a:pPr algn="ctr"/>
            <a:r>
              <a:rPr lang="en-US" sz="3400" dirty="0">
                <a:solidFill>
                  <a:srgbClr val="002060"/>
                </a:solidFill>
                <a:latin typeface="Arial" panose="020B0604020202020204" pitchFamily="34" charset="0"/>
                <a:cs typeface="Arial" panose="020B0604020202020204" pitchFamily="34" charset="0"/>
              </a:rPr>
              <a:t>Calculating Life Expectancy </a:t>
            </a:r>
            <a:br>
              <a:rPr lang="en-US" sz="3400" dirty="0">
                <a:solidFill>
                  <a:srgbClr val="002060"/>
                </a:solidFill>
                <a:latin typeface="Arial" panose="020B0604020202020204" pitchFamily="34" charset="0"/>
                <a:cs typeface="Arial" panose="020B0604020202020204" pitchFamily="34" charset="0"/>
              </a:rPr>
            </a:br>
            <a:r>
              <a:rPr lang="en-US" sz="3400" dirty="0">
                <a:solidFill>
                  <a:srgbClr val="002060"/>
                </a:solidFill>
                <a:latin typeface="Arial" panose="020B0604020202020204" pitchFamily="34" charset="0"/>
                <a:cs typeface="Arial" panose="020B0604020202020204" pitchFamily="34" charset="0"/>
              </a:rPr>
              <a:t>Based on Comorbidity, Function, and Behaviors: ePrognosis</a:t>
            </a:r>
          </a:p>
        </p:txBody>
      </p:sp>
    </p:spTree>
    <p:custDataLst>
      <p:tags r:id="rId1"/>
    </p:custDataLst>
    <p:extLst>
      <p:ext uri="{BB962C8B-B14F-4D97-AF65-F5344CB8AC3E}">
        <p14:creationId xmlns:p14="http://schemas.microsoft.com/office/powerpoint/2010/main" val="136554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15D80-2EFC-B80B-3F15-A19E48EA0D12}"/>
              </a:ext>
            </a:extLst>
          </p:cNvPr>
          <p:cNvSpPr>
            <a:spLocks noGrp="1"/>
          </p:cNvSpPr>
          <p:nvPr>
            <p:ph type="title"/>
          </p:nvPr>
        </p:nvSpPr>
        <p:spPr>
          <a:xfrm>
            <a:off x="506895" y="152718"/>
            <a:ext cx="6185455" cy="1100614"/>
          </a:xfrm>
        </p:spPr>
        <p:txBody>
          <a:bodyPr>
            <a:normAutofit/>
          </a:bodyPr>
          <a:lstStyle/>
          <a:p>
            <a:r>
              <a:rPr lang="en-US" sz="3200" b="1" dirty="0">
                <a:solidFill>
                  <a:srgbClr val="002060"/>
                </a:solidFill>
              </a:rPr>
              <a:t>A Case to Consider….</a:t>
            </a:r>
          </a:p>
        </p:txBody>
      </p:sp>
      <p:sp>
        <p:nvSpPr>
          <p:cNvPr id="3" name="Content Placeholder 2">
            <a:extLst>
              <a:ext uri="{FF2B5EF4-FFF2-40B4-BE49-F238E27FC236}">
                <a16:creationId xmlns:a16="http://schemas.microsoft.com/office/drawing/2014/main" id="{DCD49872-A8E7-34A5-8528-8915872BA6E1}"/>
              </a:ext>
            </a:extLst>
          </p:cNvPr>
          <p:cNvSpPr>
            <a:spLocks noGrp="1"/>
          </p:cNvSpPr>
          <p:nvPr>
            <p:ph idx="1"/>
          </p:nvPr>
        </p:nvSpPr>
        <p:spPr>
          <a:xfrm>
            <a:off x="241852" y="1253331"/>
            <a:ext cx="5522843" cy="3884726"/>
          </a:xfrm>
        </p:spPr>
        <p:txBody>
          <a:bodyPr>
            <a:normAutofit/>
          </a:bodyPr>
          <a:lstStyle/>
          <a:p>
            <a:pPr marL="0" indent="0">
              <a:buNone/>
            </a:pPr>
            <a:r>
              <a:rPr lang="en-US" dirty="0"/>
              <a:t>84 </a:t>
            </a:r>
            <a:r>
              <a:rPr lang="en-US" dirty="0" err="1"/>
              <a:t>yo</a:t>
            </a:r>
            <a:r>
              <a:rPr lang="en-US" dirty="0"/>
              <a:t> woman presents to you with a 4.5 cm, clinical N2 TNBC. She has HTN, had an MI 3 years ago, fell once in the last 6 months, and remotely smoked for 30 years. </a:t>
            </a:r>
          </a:p>
          <a:p>
            <a:pPr marL="0" indent="0">
              <a:buNone/>
            </a:pPr>
            <a:endParaRPr lang="en-US" dirty="0"/>
          </a:p>
          <a:p>
            <a:pPr marL="0" indent="0">
              <a:buNone/>
            </a:pPr>
            <a:r>
              <a:rPr lang="en-US" dirty="0"/>
              <a:t>You do a GA with her and are considering treatment options:</a:t>
            </a:r>
          </a:p>
        </p:txBody>
      </p:sp>
      <p:graphicFrame>
        <p:nvGraphicFramePr>
          <p:cNvPr id="5" name="Table 4">
            <a:extLst>
              <a:ext uri="{FF2B5EF4-FFF2-40B4-BE49-F238E27FC236}">
                <a16:creationId xmlns:a16="http://schemas.microsoft.com/office/drawing/2014/main" id="{F13D1802-FF71-530D-37A1-4A1BD44B4413}"/>
              </a:ext>
            </a:extLst>
          </p:cNvPr>
          <p:cNvGraphicFramePr>
            <a:graphicFrameLocks noGrp="1"/>
          </p:cNvGraphicFramePr>
          <p:nvPr/>
        </p:nvGraphicFramePr>
        <p:xfrm>
          <a:off x="5764695" y="544989"/>
          <a:ext cx="6185455" cy="4937760"/>
        </p:xfrm>
        <a:graphic>
          <a:graphicData uri="http://schemas.openxmlformats.org/drawingml/2006/table">
            <a:tbl>
              <a:tblPr firstRow="1" bandRow="1">
                <a:tableStyleId>{5C22544A-7EE6-4342-B048-85BDC9FD1C3A}</a:tableStyleId>
              </a:tblPr>
              <a:tblGrid>
                <a:gridCol w="2732648">
                  <a:extLst>
                    <a:ext uri="{9D8B030D-6E8A-4147-A177-3AD203B41FA5}">
                      <a16:colId xmlns:a16="http://schemas.microsoft.com/office/drawing/2014/main" val="504385355"/>
                    </a:ext>
                  </a:extLst>
                </a:gridCol>
                <a:gridCol w="2344828">
                  <a:extLst>
                    <a:ext uri="{9D8B030D-6E8A-4147-A177-3AD203B41FA5}">
                      <a16:colId xmlns:a16="http://schemas.microsoft.com/office/drawing/2014/main" val="998845386"/>
                    </a:ext>
                  </a:extLst>
                </a:gridCol>
                <a:gridCol w="1107979">
                  <a:extLst>
                    <a:ext uri="{9D8B030D-6E8A-4147-A177-3AD203B41FA5}">
                      <a16:colId xmlns:a16="http://schemas.microsoft.com/office/drawing/2014/main" val="1075345304"/>
                    </a:ext>
                  </a:extLst>
                </a:gridCol>
              </a:tblGrid>
              <a:tr h="299162">
                <a:tc>
                  <a:txBody>
                    <a:bodyPr/>
                    <a:lstStyle/>
                    <a:p>
                      <a:r>
                        <a:rPr lang="en-US" sz="2000" dirty="0">
                          <a:latin typeface="Arial" panose="020B0604020202020204" pitchFamily="34" charset="0"/>
                          <a:cs typeface="Arial" panose="020B0604020202020204" pitchFamily="34" charset="0"/>
                        </a:rPr>
                        <a:t>Risk Predictor –</a:t>
                      </a:r>
                    </a:p>
                    <a:p>
                      <a:r>
                        <a:rPr lang="en-US" sz="2000" dirty="0">
                          <a:latin typeface="Arial" panose="020B0604020202020204" pitchFamily="34" charset="0"/>
                          <a:cs typeface="Arial" panose="020B0604020202020204" pitchFamily="34" charset="0"/>
                        </a:rPr>
                        <a:t>CARG BC</a:t>
                      </a:r>
                    </a:p>
                  </a:txBody>
                  <a:tcPr/>
                </a:tc>
                <a:tc>
                  <a:txBody>
                    <a:bodyPr/>
                    <a:lstStyle/>
                    <a:p>
                      <a:r>
                        <a:rPr lang="en-US" sz="2000" dirty="0">
                          <a:latin typeface="Arial" panose="020B0604020202020204" pitchFamily="34" charset="0"/>
                          <a:cs typeface="Arial" panose="020B0604020202020204" pitchFamily="34" charset="0"/>
                        </a:rPr>
                        <a:t>Response</a:t>
                      </a:r>
                    </a:p>
                  </a:txBody>
                  <a:tcPr/>
                </a:tc>
                <a:tc>
                  <a:txBody>
                    <a:bodyPr/>
                    <a:lstStyle/>
                    <a:p>
                      <a:pPr algn="ctr"/>
                      <a:r>
                        <a:rPr lang="en-US" sz="2000" dirty="0">
                          <a:latin typeface="Arial" panose="020B0604020202020204" pitchFamily="34" charset="0"/>
                          <a:cs typeface="Arial" panose="020B0604020202020204" pitchFamily="34" charset="0"/>
                        </a:rPr>
                        <a:t>Score</a:t>
                      </a:r>
                    </a:p>
                  </a:txBody>
                  <a:tcPr/>
                </a:tc>
                <a:extLst>
                  <a:ext uri="{0D108BD9-81ED-4DB2-BD59-A6C34878D82A}">
                    <a16:rowId xmlns:a16="http://schemas.microsoft.com/office/drawing/2014/main" val="2167822844"/>
                  </a:ext>
                </a:extLst>
              </a:tr>
              <a:tr h="243150">
                <a:tc>
                  <a:txBody>
                    <a:bodyPr/>
                    <a:lstStyle/>
                    <a:p>
                      <a:r>
                        <a:rPr lang="en-US" sz="1600" b="1" dirty="0">
                          <a:latin typeface="Arial" panose="020B0604020202020204" pitchFamily="34" charset="0"/>
                          <a:cs typeface="Arial" panose="020B0604020202020204" pitchFamily="34" charset="0"/>
                        </a:rPr>
                        <a:t>Stage</a:t>
                      </a:r>
                    </a:p>
                  </a:txBody>
                  <a:tcPr/>
                </a:tc>
                <a:tc>
                  <a:txBody>
                    <a:bodyPr/>
                    <a:lstStyle/>
                    <a:p>
                      <a:r>
                        <a:rPr lang="en-US" sz="1600" dirty="0">
                          <a:latin typeface="Arial" panose="020B0604020202020204" pitchFamily="34" charset="0"/>
                          <a:cs typeface="Arial" panose="020B0604020202020204" pitchFamily="34" charset="0"/>
                        </a:rPr>
                        <a:t>II</a:t>
                      </a:r>
                    </a:p>
                  </a:txBody>
                  <a:tcPr/>
                </a:tc>
                <a:tc>
                  <a:txBody>
                    <a:bodyPr/>
                    <a:lstStyle/>
                    <a:p>
                      <a:pPr algn="ctr"/>
                      <a:r>
                        <a:rPr lang="en-US" sz="16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755042750"/>
                  </a:ext>
                </a:extLst>
              </a:tr>
              <a:tr h="0">
                <a:tc>
                  <a:txBody>
                    <a:bodyPr/>
                    <a:lstStyle/>
                    <a:p>
                      <a:r>
                        <a:rPr lang="en-US" sz="1600" b="1" dirty="0">
                          <a:latin typeface="Arial" panose="020B0604020202020204" pitchFamily="34" charset="0"/>
                          <a:cs typeface="Arial" panose="020B0604020202020204" pitchFamily="34" charset="0"/>
                        </a:rPr>
                        <a:t>Anthracyclines planned?</a:t>
                      </a:r>
                    </a:p>
                  </a:txBody>
                  <a:tcPr/>
                </a:tc>
                <a:tc>
                  <a:txBody>
                    <a:bodyPr/>
                    <a:lstStyle/>
                    <a:p>
                      <a:r>
                        <a:rPr lang="en-US" sz="1600" dirty="0">
                          <a:latin typeface="Arial" panose="020B0604020202020204" pitchFamily="34" charset="0"/>
                          <a:cs typeface="Arial" panose="020B0604020202020204" pitchFamily="34" charset="0"/>
                        </a:rPr>
                        <a:t>No</a:t>
                      </a:r>
                    </a:p>
                  </a:txBody>
                  <a:tcPr/>
                </a:tc>
                <a:tc>
                  <a:txBody>
                    <a:bodyPr/>
                    <a:lstStyle/>
                    <a:p>
                      <a:pPr algn="ctr"/>
                      <a:r>
                        <a:rPr lang="en-US" sz="16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282486198"/>
                  </a:ext>
                </a:extLst>
              </a:tr>
              <a:tr h="202092">
                <a:tc>
                  <a:txBody>
                    <a:bodyPr/>
                    <a:lstStyle/>
                    <a:p>
                      <a:r>
                        <a:rPr lang="en-US" sz="1600" b="1" dirty="0">
                          <a:latin typeface="Arial" panose="020B0604020202020204" pitchFamily="34" charset="0"/>
                          <a:cs typeface="Arial" panose="020B0604020202020204" pitchFamily="34" charset="0"/>
                        </a:rPr>
                        <a:t>Planned </a:t>
                      </a:r>
                      <a:r>
                        <a:rPr lang="en-US" sz="1600" b="1" dirty="0" err="1">
                          <a:latin typeface="Arial" panose="020B0604020202020204" pitchFamily="34" charset="0"/>
                          <a:cs typeface="Arial" panose="020B0604020202020204" pitchFamily="34" charset="0"/>
                        </a:rPr>
                        <a:t>tx</a:t>
                      </a:r>
                      <a:r>
                        <a:rPr lang="en-US" sz="1600" b="1" dirty="0">
                          <a:latin typeface="Arial" panose="020B0604020202020204" pitchFamily="34" charset="0"/>
                          <a:cs typeface="Arial" panose="020B0604020202020204" pitchFamily="34" charset="0"/>
                        </a:rPr>
                        <a:t> duration</a:t>
                      </a:r>
                    </a:p>
                  </a:txBody>
                  <a:tcPr/>
                </a:tc>
                <a:tc>
                  <a:txBody>
                    <a:bodyPr/>
                    <a:lstStyle/>
                    <a:p>
                      <a:r>
                        <a:rPr lang="en-US" sz="1600" dirty="0">
                          <a:latin typeface="Arial" panose="020B0604020202020204" pitchFamily="34" charset="0"/>
                          <a:cs typeface="Arial" panose="020B0604020202020204" pitchFamily="34" charset="0"/>
                        </a:rPr>
                        <a:t>&gt;3 months </a:t>
                      </a:r>
                    </a:p>
                    <a:p>
                      <a:r>
                        <a:rPr lang="en-US" sz="1600" dirty="0">
                          <a:latin typeface="Arial" panose="020B0604020202020204" pitchFamily="34" charset="0"/>
                          <a:cs typeface="Arial" panose="020B0604020202020204" pitchFamily="34" charset="0"/>
                        </a:rPr>
                        <a:t>&lt;/= 3 months</a:t>
                      </a:r>
                    </a:p>
                  </a:txBody>
                  <a:tcPr/>
                </a:tc>
                <a:tc>
                  <a:txBody>
                    <a:bodyPr/>
                    <a:lstStyle/>
                    <a:p>
                      <a:pPr algn="ctr"/>
                      <a:r>
                        <a:rPr lang="en-US" sz="1600" dirty="0">
                          <a:latin typeface="Arial" panose="020B0604020202020204" pitchFamily="34" charset="0"/>
                          <a:cs typeface="Arial" panose="020B0604020202020204" pitchFamily="34" charset="0"/>
                        </a:rPr>
                        <a:t>4</a:t>
                      </a:r>
                    </a:p>
                    <a:p>
                      <a:pPr algn="ctr"/>
                      <a:r>
                        <a:rPr lang="en-US" sz="16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18438053"/>
                  </a:ext>
                </a:extLst>
              </a:tr>
              <a:tr h="0">
                <a:tc>
                  <a:txBody>
                    <a:bodyPr/>
                    <a:lstStyle/>
                    <a:p>
                      <a:r>
                        <a:rPr lang="en-US" sz="1600" b="1" dirty="0">
                          <a:latin typeface="Arial" panose="020B0604020202020204" pitchFamily="34" charset="0"/>
                          <a:cs typeface="Arial" panose="020B0604020202020204" pitchFamily="34" charset="0"/>
                        </a:rPr>
                        <a:t>Hgb</a:t>
                      </a:r>
                    </a:p>
                  </a:txBody>
                  <a:tcPr/>
                </a:tc>
                <a:tc>
                  <a:txBody>
                    <a:bodyPr/>
                    <a:lstStyle/>
                    <a:p>
                      <a:r>
                        <a:rPr lang="en-US" sz="1600" dirty="0">
                          <a:latin typeface="Arial" panose="020B0604020202020204" pitchFamily="34" charset="0"/>
                          <a:cs typeface="Arial" panose="020B0604020202020204" pitchFamily="34" charset="0"/>
                        </a:rPr>
                        <a:t>&gt;12 g/dL</a:t>
                      </a:r>
                    </a:p>
                  </a:txBody>
                  <a:tcPr/>
                </a:tc>
                <a:tc>
                  <a:txBody>
                    <a:bodyPr/>
                    <a:lstStyle/>
                    <a:p>
                      <a:pPr algn="ctr"/>
                      <a:r>
                        <a:rPr lang="en-US" sz="16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85462006"/>
                  </a:ext>
                </a:extLst>
              </a:tr>
              <a:tr h="0">
                <a:tc>
                  <a:txBody>
                    <a:bodyPr/>
                    <a:lstStyle/>
                    <a:p>
                      <a:r>
                        <a:rPr lang="en-US" sz="1600" b="1" dirty="0">
                          <a:latin typeface="Arial" panose="020B0604020202020204" pitchFamily="34" charset="0"/>
                          <a:cs typeface="Arial" panose="020B0604020202020204" pitchFamily="34" charset="0"/>
                        </a:rPr>
                        <a:t>LFTs</a:t>
                      </a:r>
                    </a:p>
                  </a:txBody>
                  <a:tcPr/>
                </a:tc>
                <a:tc>
                  <a:txBody>
                    <a:bodyPr/>
                    <a:lstStyle/>
                    <a:p>
                      <a:r>
                        <a:rPr lang="en-US" sz="1600" dirty="0">
                          <a:latin typeface="Arial" panose="020B0604020202020204" pitchFamily="34" charset="0"/>
                          <a:cs typeface="Arial" panose="020B0604020202020204" pitchFamily="34" charset="0"/>
                        </a:rPr>
                        <a:t>Normal </a:t>
                      </a:r>
                    </a:p>
                  </a:txBody>
                  <a:tcPr/>
                </a:tc>
                <a:tc>
                  <a:txBody>
                    <a:bodyPr/>
                    <a:lstStyle/>
                    <a:p>
                      <a:pPr algn="ctr"/>
                      <a:r>
                        <a:rPr lang="en-US" sz="16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4203656103"/>
                  </a:ext>
                </a:extLst>
              </a:tr>
              <a:tr h="0">
                <a:tc>
                  <a:txBody>
                    <a:bodyPr/>
                    <a:lstStyle/>
                    <a:p>
                      <a:r>
                        <a:rPr lang="en-US" sz="1600" b="1" dirty="0">
                          <a:solidFill>
                            <a:schemeClr val="tx1"/>
                          </a:solidFill>
                          <a:latin typeface="Arial" panose="020B0604020202020204" pitchFamily="34" charset="0"/>
                          <a:cs typeface="Arial" panose="020B0604020202020204" pitchFamily="34" charset="0"/>
                        </a:rPr>
                        <a:t>Falls in 6 </a:t>
                      </a:r>
                      <a:r>
                        <a:rPr lang="en-US" sz="1600" b="1" dirty="0" err="1">
                          <a:solidFill>
                            <a:schemeClr val="tx1"/>
                          </a:solidFill>
                          <a:latin typeface="Arial" panose="020B0604020202020204" pitchFamily="34" charset="0"/>
                          <a:cs typeface="Arial" panose="020B0604020202020204" pitchFamily="34" charset="0"/>
                        </a:rPr>
                        <a:t>mos</a:t>
                      </a:r>
                      <a:r>
                        <a:rPr lang="en-US" sz="1600" b="1" dirty="0">
                          <a:solidFill>
                            <a:schemeClr val="tx1"/>
                          </a:solidFill>
                          <a:latin typeface="Arial" panose="020B0604020202020204" pitchFamily="34" charset="0"/>
                          <a:cs typeface="Arial" panose="020B0604020202020204" pitchFamily="34" charset="0"/>
                        </a:rPr>
                        <a:t>?</a:t>
                      </a:r>
                    </a:p>
                  </a:txBody>
                  <a:tcPr/>
                </a:tc>
                <a:tc>
                  <a:txBody>
                    <a:bodyPr/>
                    <a:lstStyle/>
                    <a:p>
                      <a:r>
                        <a:rPr lang="en-US" sz="1600" dirty="0">
                          <a:latin typeface="Arial" panose="020B0604020202020204" pitchFamily="34" charset="0"/>
                          <a:cs typeface="Arial" panose="020B0604020202020204" pitchFamily="34" charset="0"/>
                        </a:rPr>
                        <a:t>&gt;/= 1</a:t>
                      </a:r>
                    </a:p>
                  </a:txBody>
                  <a:tcPr/>
                </a:tc>
                <a:tc>
                  <a:txBody>
                    <a:bodyPr/>
                    <a:lstStyle/>
                    <a:p>
                      <a:pPr algn="ctr"/>
                      <a:r>
                        <a:rPr lang="en-US" sz="16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2178435964"/>
                  </a:ext>
                </a:extLst>
              </a:tr>
              <a:tr h="0">
                <a:tc>
                  <a:txBody>
                    <a:bodyPr/>
                    <a:lstStyle/>
                    <a:p>
                      <a:r>
                        <a:rPr lang="en-US" sz="1600" b="1" dirty="0">
                          <a:solidFill>
                            <a:schemeClr val="tx1"/>
                          </a:solidFill>
                          <a:latin typeface="Arial" panose="020B0604020202020204" pitchFamily="34" charset="0"/>
                          <a:cs typeface="Arial" panose="020B0604020202020204" pitchFamily="34" charset="0"/>
                        </a:rPr>
                        <a:t>Limited in walking &gt;1 mile?</a:t>
                      </a:r>
                    </a:p>
                  </a:txBody>
                  <a:tcPr/>
                </a:tc>
                <a:tc>
                  <a:txBody>
                    <a:bodyPr/>
                    <a:lstStyle/>
                    <a:p>
                      <a:r>
                        <a:rPr lang="en-US" sz="1600" dirty="0">
                          <a:latin typeface="Arial" panose="020B0604020202020204" pitchFamily="34" charset="0"/>
                          <a:cs typeface="Arial" panose="020B0604020202020204" pitchFamily="34" charset="0"/>
                        </a:rPr>
                        <a:t>Somewhat/very limited</a:t>
                      </a:r>
                    </a:p>
                  </a:txBody>
                  <a:tcPr/>
                </a:tc>
                <a:tc>
                  <a:txBody>
                    <a:bodyPr/>
                    <a:lstStyle/>
                    <a:p>
                      <a:pPr algn="ctr"/>
                      <a:r>
                        <a:rPr lang="en-US" sz="16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88207108"/>
                  </a:ext>
                </a:extLst>
              </a:tr>
              <a:tr h="0">
                <a:tc>
                  <a:txBody>
                    <a:bodyPr/>
                    <a:lstStyle/>
                    <a:p>
                      <a:r>
                        <a:rPr lang="en-US" sz="1600" b="1" dirty="0">
                          <a:solidFill>
                            <a:schemeClr val="tx1"/>
                          </a:solidFill>
                          <a:latin typeface="Arial" panose="020B0604020202020204" pitchFamily="34" charset="0"/>
                          <a:cs typeface="Arial" panose="020B0604020202020204" pitchFamily="34" charset="0"/>
                        </a:rPr>
                        <a:t>Someone avail to you in a crisis</a:t>
                      </a:r>
                    </a:p>
                  </a:txBody>
                  <a:tcPr/>
                </a:tc>
                <a:tc>
                  <a:txBody>
                    <a:bodyPr/>
                    <a:lstStyle/>
                    <a:p>
                      <a:r>
                        <a:rPr lang="en-US" sz="1600" dirty="0">
                          <a:latin typeface="Arial" panose="020B0604020202020204" pitchFamily="34" charset="0"/>
                          <a:cs typeface="Arial" panose="020B0604020202020204" pitchFamily="34" charset="0"/>
                        </a:rPr>
                        <a:t>Most of the time</a:t>
                      </a:r>
                    </a:p>
                  </a:txBody>
                  <a:tcPr/>
                </a:tc>
                <a:tc>
                  <a:txBody>
                    <a:bodyPr/>
                    <a:lstStyle/>
                    <a:p>
                      <a:pPr algn="ctr"/>
                      <a:r>
                        <a:rPr lang="en-US" sz="16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281133019"/>
                  </a:ext>
                </a:extLst>
              </a:tr>
              <a:tr h="454328">
                <a:tc gridSpan="3">
                  <a:txBody>
                    <a:bodyPr/>
                    <a:lstStyle/>
                    <a:p>
                      <a:r>
                        <a:rPr lang="en-US" sz="1600" b="1" dirty="0">
                          <a:solidFill>
                            <a:schemeClr val="bg1"/>
                          </a:solidFill>
                          <a:latin typeface="Arial" panose="020B0604020202020204" pitchFamily="34" charset="0"/>
                          <a:cs typeface="Arial" panose="020B0604020202020204" pitchFamily="34" charset="0"/>
                        </a:rPr>
                        <a:t>If longer chemo = 14 = high risk</a:t>
                      </a:r>
                    </a:p>
                    <a:p>
                      <a:endParaRPr lang="en-US" sz="1600" b="1"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latin typeface="Arial" panose="020B0604020202020204" pitchFamily="34" charset="0"/>
                          <a:cs typeface="Arial" panose="020B0604020202020204" pitchFamily="34" charset="0"/>
                        </a:rPr>
                        <a:t>If shorter chemo = 10 = high end of intermediate</a:t>
                      </a:r>
                    </a:p>
                  </a:txBody>
                  <a:tcPr>
                    <a:solidFill>
                      <a:srgbClr val="002060"/>
                    </a:solidFill>
                  </a:tcPr>
                </a:tc>
                <a:tc hMerge="1">
                  <a:txBody>
                    <a:bodyPr/>
                    <a:lstStyle/>
                    <a:p>
                      <a:endParaRPr dirty="0"/>
                    </a:p>
                  </a:txBody>
                  <a:tcPr/>
                </a:tc>
                <a:tc hMerge="1">
                  <a:txBody>
                    <a:bodyPr/>
                    <a:lstStyle/>
                    <a:p>
                      <a:pPr algn="ctr"/>
                      <a:endParaRPr lang="en-US"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5627317"/>
                  </a:ext>
                </a:extLst>
              </a:tr>
            </a:tbl>
          </a:graphicData>
        </a:graphic>
      </p:graphicFrame>
      <p:sp>
        <p:nvSpPr>
          <p:cNvPr id="4" name="TextBox 3">
            <a:extLst>
              <a:ext uri="{FF2B5EF4-FFF2-40B4-BE49-F238E27FC236}">
                <a16:creationId xmlns:a16="http://schemas.microsoft.com/office/drawing/2014/main" id="{13686FAC-1AD5-EFF5-ED62-7BA97928F93F}"/>
              </a:ext>
            </a:extLst>
          </p:cNvPr>
          <p:cNvSpPr txBox="1"/>
          <p:nvPr/>
        </p:nvSpPr>
        <p:spPr>
          <a:xfrm>
            <a:off x="1232708" y="5875020"/>
            <a:ext cx="8808108" cy="707886"/>
          </a:xfrm>
          <a:prstGeom prst="rect">
            <a:avLst/>
          </a:prstGeom>
          <a:solidFill>
            <a:schemeClr val="accent2"/>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Depending on duration of treatment, she has a 51-81% chance of having grade 3+ toxicity during treatment</a:t>
            </a:r>
          </a:p>
        </p:txBody>
      </p:sp>
    </p:spTree>
    <p:extLst>
      <p:ext uri="{BB962C8B-B14F-4D97-AF65-F5344CB8AC3E}">
        <p14:creationId xmlns:p14="http://schemas.microsoft.com/office/powerpoint/2010/main" val="362700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5ACAC-F243-0FF7-AF64-D24B655B8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C0CC2-D8A8-839D-ADB9-454861225BD0}"/>
              </a:ext>
            </a:extLst>
          </p:cNvPr>
          <p:cNvSpPr>
            <a:spLocks noGrp="1"/>
          </p:cNvSpPr>
          <p:nvPr>
            <p:ph type="title"/>
          </p:nvPr>
        </p:nvSpPr>
        <p:spPr>
          <a:xfrm>
            <a:off x="506895" y="152718"/>
            <a:ext cx="5589105" cy="1100614"/>
          </a:xfrm>
        </p:spPr>
        <p:txBody>
          <a:bodyPr>
            <a:normAutofit/>
          </a:bodyPr>
          <a:lstStyle/>
          <a:p>
            <a:r>
              <a:rPr lang="en-US" sz="3200" b="1" dirty="0">
                <a:solidFill>
                  <a:srgbClr val="002060"/>
                </a:solidFill>
              </a:rPr>
              <a:t>A Case to Consider, cont.</a:t>
            </a:r>
          </a:p>
        </p:txBody>
      </p:sp>
      <p:sp>
        <p:nvSpPr>
          <p:cNvPr id="3" name="Content Placeholder 2">
            <a:extLst>
              <a:ext uri="{FF2B5EF4-FFF2-40B4-BE49-F238E27FC236}">
                <a16:creationId xmlns:a16="http://schemas.microsoft.com/office/drawing/2014/main" id="{1CD0B6DA-690D-4421-0DE2-06B380EA944B}"/>
              </a:ext>
            </a:extLst>
          </p:cNvPr>
          <p:cNvSpPr>
            <a:spLocks noGrp="1"/>
          </p:cNvSpPr>
          <p:nvPr>
            <p:ph idx="1"/>
          </p:nvPr>
        </p:nvSpPr>
        <p:spPr>
          <a:xfrm>
            <a:off x="350330" y="1253331"/>
            <a:ext cx="5414365" cy="4351338"/>
          </a:xfrm>
        </p:spPr>
        <p:txBody>
          <a:bodyPr>
            <a:normAutofit/>
          </a:bodyPr>
          <a:lstStyle/>
          <a:p>
            <a:pPr marL="0" indent="0">
              <a:buNone/>
            </a:pPr>
            <a:r>
              <a:rPr lang="en-US" dirty="0"/>
              <a:t>This patient has HTN, had an MI 3 years ago, fell once in the last 6 months, and remotely smoked for 30 years. </a:t>
            </a:r>
          </a:p>
          <a:p>
            <a:pPr marL="0" indent="0">
              <a:buNone/>
            </a:pPr>
            <a:endParaRPr lang="en-US" dirty="0"/>
          </a:p>
          <a:p>
            <a:pPr marL="0" indent="0">
              <a:buNone/>
            </a:pPr>
            <a:r>
              <a:rPr lang="en-US" dirty="0"/>
              <a:t>You calculate a Schonberg Index for her:</a:t>
            </a:r>
          </a:p>
        </p:txBody>
      </p:sp>
      <p:graphicFrame>
        <p:nvGraphicFramePr>
          <p:cNvPr id="8" name="Table 7">
            <a:extLst>
              <a:ext uri="{FF2B5EF4-FFF2-40B4-BE49-F238E27FC236}">
                <a16:creationId xmlns:a16="http://schemas.microsoft.com/office/drawing/2014/main" id="{88BD8A85-13D3-95CA-0197-A789262C4700}"/>
              </a:ext>
            </a:extLst>
          </p:cNvPr>
          <p:cNvGraphicFramePr>
            <a:graphicFrameLocks noGrp="1"/>
          </p:cNvGraphicFramePr>
          <p:nvPr/>
        </p:nvGraphicFramePr>
        <p:xfrm>
          <a:off x="6096000" y="567307"/>
          <a:ext cx="5257800" cy="4190794"/>
        </p:xfrm>
        <a:graphic>
          <a:graphicData uri="http://schemas.openxmlformats.org/drawingml/2006/table">
            <a:tbl>
              <a:tblPr firstRow="1" bandRow="1">
                <a:tableStyleId>{5C22544A-7EE6-4342-B048-85BDC9FD1C3A}</a:tableStyleId>
              </a:tblPr>
              <a:tblGrid>
                <a:gridCol w="3916757">
                  <a:extLst>
                    <a:ext uri="{9D8B030D-6E8A-4147-A177-3AD203B41FA5}">
                      <a16:colId xmlns:a16="http://schemas.microsoft.com/office/drawing/2014/main" val="2566604959"/>
                    </a:ext>
                  </a:extLst>
                </a:gridCol>
                <a:gridCol w="1341043">
                  <a:extLst>
                    <a:ext uri="{9D8B030D-6E8A-4147-A177-3AD203B41FA5}">
                      <a16:colId xmlns:a16="http://schemas.microsoft.com/office/drawing/2014/main" val="904950877"/>
                    </a:ext>
                  </a:extLst>
                </a:gridCol>
              </a:tblGrid>
              <a:tr h="372973">
                <a:tc>
                  <a:txBody>
                    <a:bodyPr/>
                    <a:lstStyle/>
                    <a:p>
                      <a:r>
                        <a:rPr lang="en-US" sz="2000" dirty="0">
                          <a:latin typeface="Arial" panose="020B0604020202020204" pitchFamily="34" charset="0"/>
                          <a:cs typeface="Arial" panose="020B0604020202020204" pitchFamily="34" charset="0"/>
                        </a:rPr>
                        <a:t>Schonberg Index Factor</a:t>
                      </a:r>
                    </a:p>
                  </a:txBody>
                  <a:tcPr/>
                </a:tc>
                <a:tc>
                  <a:txBody>
                    <a:bodyPr/>
                    <a:lstStyle/>
                    <a:p>
                      <a:r>
                        <a:rPr lang="en-US" sz="2000" dirty="0">
                          <a:latin typeface="Arial" panose="020B0604020202020204" pitchFamily="34" charset="0"/>
                          <a:cs typeface="Arial" panose="020B0604020202020204" pitchFamily="34" charset="0"/>
                        </a:rPr>
                        <a:t>Score</a:t>
                      </a:r>
                    </a:p>
                  </a:txBody>
                  <a:tcPr/>
                </a:tc>
                <a:extLst>
                  <a:ext uri="{0D108BD9-81ED-4DB2-BD59-A6C34878D82A}">
                    <a16:rowId xmlns:a16="http://schemas.microsoft.com/office/drawing/2014/main" val="4188417341"/>
                  </a:ext>
                </a:extLst>
              </a:tr>
              <a:tr h="353339">
                <a:tc>
                  <a:txBody>
                    <a:bodyPr/>
                    <a:lstStyle/>
                    <a:p>
                      <a:r>
                        <a:rPr lang="en-US" sz="1700" dirty="0">
                          <a:latin typeface="Arial" panose="020B0604020202020204" pitchFamily="34" charset="0"/>
                          <a:cs typeface="Arial" panose="020B0604020202020204" pitchFamily="34" charset="0"/>
                        </a:rPr>
                        <a:t>Age</a:t>
                      </a:r>
                    </a:p>
                  </a:txBody>
                  <a:tcPr/>
                </a:tc>
                <a:tc>
                  <a:txBody>
                    <a:bodyPr/>
                    <a:lstStyle/>
                    <a:p>
                      <a:pPr algn="ctr"/>
                      <a:r>
                        <a:rPr lang="en-US" sz="17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3620749314"/>
                  </a:ext>
                </a:extLst>
              </a:tr>
              <a:tr h="353339">
                <a:tc>
                  <a:txBody>
                    <a:bodyPr/>
                    <a:lstStyle/>
                    <a:p>
                      <a:r>
                        <a:rPr lang="en-US" sz="1700" dirty="0">
                          <a:latin typeface="Arial" panose="020B0604020202020204" pitchFamily="34" charset="0"/>
                          <a:cs typeface="Arial" panose="020B0604020202020204" pitchFamily="34" charset="0"/>
                        </a:rPr>
                        <a:t>Weight</a:t>
                      </a:r>
                    </a:p>
                  </a:txBody>
                  <a:tcPr/>
                </a:tc>
                <a:tc>
                  <a:txBody>
                    <a:bodyPr/>
                    <a:lstStyle/>
                    <a:p>
                      <a:pPr algn="ctr"/>
                      <a:r>
                        <a:rPr lang="en-US" sz="17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4293547678"/>
                  </a:ext>
                </a:extLst>
              </a:tr>
              <a:tr h="353339">
                <a:tc>
                  <a:txBody>
                    <a:bodyPr/>
                    <a:lstStyle/>
                    <a:p>
                      <a:r>
                        <a:rPr lang="en-US" sz="1700" dirty="0">
                          <a:latin typeface="Arial" panose="020B0604020202020204" pitchFamily="34" charset="0"/>
                          <a:cs typeface="Arial" panose="020B0604020202020204" pitchFamily="34" charset="0"/>
                        </a:rPr>
                        <a:t>Overall health- Fair</a:t>
                      </a:r>
                    </a:p>
                  </a:txBody>
                  <a:tcPr/>
                </a:tc>
                <a:tc>
                  <a:txBody>
                    <a:bodyPr/>
                    <a:lstStyle/>
                    <a:p>
                      <a:pPr algn="ctr"/>
                      <a:r>
                        <a:rPr lang="en-US" sz="17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030869806"/>
                  </a:ext>
                </a:extLst>
              </a:tr>
              <a:tr h="353339">
                <a:tc>
                  <a:txBody>
                    <a:bodyPr/>
                    <a:lstStyle/>
                    <a:p>
                      <a:r>
                        <a:rPr lang="en-US" sz="1700" dirty="0">
                          <a:latin typeface="Arial" panose="020B0604020202020204" pitchFamily="34" charset="0"/>
                          <a:cs typeface="Arial" panose="020B0604020202020204" pitchFamily="34" charset="0"/>
                        </a:rPr>
                        <a:t>No COPD</a:t>
                      </a:r>
                    </a:p>
                  </a:txBody>
                  <a:tcPr/>
                </a:tc>
                <a:tc>
                  <a:txBody>
                    <a:bodyPr/>
                    <a:lstStyle/>
                    <a:p>
                      <a:pPr algn="ctr"/>
                      <a:r>
                        <a:rPr lang="en-US" sz="17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828474836"/>
                  </a:ext>
                </a:extLst>
              </a:tr>
              <a:tr h="353339">
                <a:tc>
                  <a:txBody>
                    <a:bodyPr/>
                    <a:lstStyle/>
                    <a:p>
                      <a:r>
                        <a:rPr lang="en-US" sz="1700" dirty="0">
                          <a:latin typeface="Arial" panose="020B0604020202020204" pitchFamily="34" charset="0"/>
                          <a:cs typeface="Arial" panose="020B0604020202020204" pitchFamily="34" charset="0"/>
                        </a:rPr>
                        <a:t>Other cancer</a:t>
                      </a:r>
                    </a:p>
                  </a:txBody>
                  <a:tcPr/>
                </a:tc>
                <a:tc>
                  <a:txBody>
                    <a:bodyPr/>
                    <a:lstStyle/>
                    <a:p>
                      <a:pPr algn="ctr"/>
                      <a:r>
                        <a:rPr lang="en-US" sz="17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549141279"/>
                  </a:ext>
                </a:extLst>
              </a:tr>
              <a:tr h="353339">
                <a:tc>
                  <a:txBody>
                    <a:bodyPr/>
                    <a:lstStyle/>
                    <a:p>
                      <a:r>
                        <a:rPr lang="en-US" sz="1700" dirty="0">
                          <a:latin typeface="Arial" panose="020B0604020202020204" pitchFamily="34" charset="0"/>
                          <a:cs typeface="Arial" panose="020B0604020202020204" pitchFamily="34" charset="0"/>
                        </a:rPr>
                        <a:t>DM</a:t>
                      </a:r>
                    </a:p>
                  </a:txBody>
                  <a:tcPr/>
                </a:tc>
                <a:tc>
                  <a:txBody>
                    <a:bodyPr/>
                    <a:lstStyle/>
                    <a:p>
                      <a:pPr algn="ctr"/>
                      <a:r>
                        <a:rPr lang="en-US" sz="17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525299922"/>
                  </a:ext>
                </a:extLst>
              </a:tr>
              <a:tr h="353339">
                <a:tc>
                  <a:txBody>
                    <a:bodyPr/>
                    <a:lstStyle/>
                    <a:p>
                      <a:r>
                        <a:rPr lang="en-US" sz="1700" dirty="0">
                          <a:latin typeface="Arial" panose="020B0604020202020204" pitchFamily="34" charset="0"/>
                          <a:cs typeface="Arial" panose="020B0604020202020204" pitchFamily="34" charset="0"/>
                        </a:rPr>
                        <a:t>Help w/ routine needs</a:t>
                      </a:r>
                    </a:p>
                  </a:txBody>
                  <a:tcPr/>
                </a:tc>
                <a:tc>
                  <a:txBody>
                    <a:bodyPr/>
                    <a:lstStyle/>
                    <a:p>
                      <a:pPr algn="ctr"/>
                      <a:r>
                        <a:rPr lang="en-US" sz="17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264603978"/>
                  </a:ext>
                </a:extLst>
              </a:tr>
              <a:tr h="353339">
                <a:tc>
                  <a:txBody>
                    <a:bodyPr/>
                    <a:lstStyle/>
                    <a:p>
                      <a:r>
                        <a:rPr lang="en-US" sz="1700" dirty="0">
                          <a:latin typeface="Arial" panose="020B0604020202020204" pitchFamily="34" charset="0"/>
                          <a:cs typeface="Arial" panose="020B0604020202020204" pitchFamily="34" charset="0"/>
                        </a:rPr>
                        <a:t>Cigarette use-remote</a:t>
                      </a:r>
                    </a:p>
                  </a:txBody>
                  <a:tcPr/>
                </a:tc>
                <a:tc>
                  <a:txBody>
                    <a:bodyPr/>
                    <a:lstStyle/>
                    <a:p>
                      <a:pPr algn="ctr"/>
                      <a:r>
                        <a:rPr lang="en-US" sz="17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567972762"/>
                  </a:ext>
                </a:extLst>
              </a:tr>
              <a:tr h="353339">
                <a:tc>
                  <a:txBody>
                    <a:bodyPr/>
                    <a:lstStyle/>
                    <a:p>
                      <a:r>
                        <a:rPr lang="en-US" sz="1700" dirty="0">
                          <a:latin typeface="Arial" panose="020B0604020202020204" pitchFamily="34" charset="0"/>
                          <a:cs typeface="Arial" panose="020B0604020202020204" pitchFamily="34" charset="0"/>
                        </a:rPr>
                        <a:t>Hospitalizations</a:t>
                      </a:r>
                    </a:p>
                  </a:txBody>
                  <a:tcPr/>
                </a:tc>
                <a:tc>
                  <a:txBody>
                    <a:bodyPr/>
                    <a:lstStyle/>
                    <a:p>
                      <a:pPr algn="ctr"/>
                      <a:r>
                        <a:rPr lang="en-US" sz="17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4232334536"/>
                  </a:ext>
                </a:extLst>
              </a:tr>
              <a:tr h="614503">
                <a:tc>
                  <a:txBody>
                    <a:bodyPr/>
                    <a:lstStyle/>
                    <a:p>
                      <a:r>
                        <a:rPr lang="en-US" sz="1700" b="1" dirty="0">
                          <a:solidFill>
                            <a:schemeClr val="bg1"/>
                          </a:solidFill>
                          <a:latin typeface="Arial" panose="020B0604020202020204" pitchFamily="34" charset="0"/>
                          <a:cs typeface="Arial" panose="020B0604020202020204" pitchFamily="34" charset="0"/>
                        </a:rPr>
                        <a:t>Risk of 5-year mortality</a:t>
                      </a:r>
                    </a:p>
                    <a:p>
                      <a:r>
                        <a:rPr lang="en-US" sz="1700" b="1" dirty="0">
                          <a:solidFill>
                            <a:schemeClr val="bg1"/>
                          </a:solidFill>
                          <a:latin typeface="Arial" panose="020B0604020202020204" pitchFamily="34" charset="0"/>
                          <a:cs typeface="Arial" panose="020B0604020202020204" pitchFamily="34" charset="0"/>
                        </a:rPr>
                        <a:t>Risk of 10-year mortality</a:t>
                      </a:r>
                    </a:p>
                  </a:txBody>
                  <a:tcPr>
                    <a:solidFill>
                      <a:srgbClr val="002060"/>
                    </a:solidFill>
                  </a:tcPr>
                </a:tc>
                <a:tc>
                  <a:txBody>
                    <a:bodyPr/>
                    <a:lstStyle/>
                    <a:p>
                      <a:pPr algn="ctr"/>
                      <a:r>
                        <a:rPr lang="en-US" sz="1700" b="1" dirty="0">
                          <a:solidFill>
                            <a:schemeClr val="bg1"/>
                          </a:solidFill>
                          <a:latin typeface="Arial" panose="020B0604020202020204" pitchFamily="34" charset="0"/>
                          <a:cs typeface="Arial" panose="020B0604020202020204" pitchFamily="34" charset="0"/>
                        </a:rPr>
                        <a:t>26-29%</a:t>
                      </a:r>
                    </a:p>
                    <a:p>
                      <a:pPr algn="ctr"/>
                      <a:r>
                        <a:rPr lang="en-US" sz="1700" b="1" dirty="0">
                          <a:solidFill>
                            <a:schemeClr val="bg1"/>
                          </a:solidFill>
                          <a:latin typeface="Arial" panose="020B0604020202020204" pitchFamily="34" charset="0"/>
                          <a:cs typeface="Arial" panose="020B0604020202020204" pitchFamily="34" charset="0"/>
                        </a:rPr>
                        <a:t>53-60%</a:t>
                      </a:r>
                    </a:p>
                  </a:txBody>
                  <a:tcPr>
                    <a:solidFill>
                      <a:srgbClr val="002060"/>
                    </a:solidFill>
                  </a:tcPr>
                </a:tc>
                <a:extLst>
                  <a:ext uri="{0D108BD9-81ED-4DB2-BD59-A6C34878D82A}">
                    <a16:rowId xmlns:a16="http://schemas.microsoft.com/office/drawing/2014/main" val="2726454616"/>
                  </a:ext>
                </a:extLst>
              </a:tr>
            </a:tbl>
          </a:graphicData>
        </a:graphic>
      </p:graphicFrame>
      <p:sp>
        <p:nvSpPr>
          <p:cNvPr id="4" name="TextBox 3">
            <a:extLst>
              <a:ext uri="{FF2B5EF4-FFF2-40B4-BE49-F238E27FC236}">
                <a16:creationId xmlns:a16="http://schemas.microsoft.com/office/drawing/2014/main" id="{79B4D8D3-EE00-8C35-D39F-E177EDB1E8F1}"/>
              </a:ext>
            </a:extLst>
          </p:cNvPr>
          <p:cNvSpPr txBox="1"/>
          <p:nvPr/>
        </p:nvSpPr>
        <p:spPr>
          <a:xfrm>
            <a:off x="506895" y="5182697"/>
            <a:ext cx="11111948" cy="1107996"/>
          </a:xfrm>
          <a:prstGeom prst="rect">
            <a:avLst/>
          </a:prstGeom>
          <a:solidFill>
            <a:schemeClr val="accent2"/>
          </a:solidFill>
        </p:spPr>
        <p:txBody>
          <a:bodyPr wrap="square" rtlCol="0">
            <a:spAutoFit/>
          </a:bodyPr>
          <a:lstStyle/>
          <a:p>
            <a:pPr algn="ctr"/>
            <a:r>
              <a:rPr lang="en-US" sz="2200" dirty="0">
                <a:solidFill>
                  <a:schemeClr val="bg1"/>
                </a:solidFill>
                <a:latin typeface="Arial" panose="020B0604020202020204" pitchFamily="34" charset="0"/>
                <a:cs typeface="Arial" panose="020B0604020202020204" pitchFamily="34" charset="0"/>
              </a:rPr>
              <a:t>Competing risk present (for mortality outside of breast cancer)</a:t>
            </a:r>
          </a:p>
          <a:p>
            <a:pPr algn="ctr"/>
            <a:endParaRPr lang="en-US" sz="2200"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An average 84 yr old woman in the US has a 7-year additional life expectancy </a:t>
            </a:r>
          </a:p>
        </p:txBody>
      </p:sp>
    </p:spTree>
    <p:extLst>
      <p:ext uri="{BB962C8B-B14F-4D97-AF65-F5344CB8AC3E}">
        <p14:creationId xmlns:p14="http://schemas.microsoft.com/office/powerpoint/2010/main" val="81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E26D-47AA-0346-62B1-5A8C5C86AC4F}"/>
              </a:ext>
            </a:extLst>
          </p:cNvPr>
          <p:cNvSpPr>
            <a:spLocks noGrp="1"/>
          </p:cNvSpPr>
          <p:nvPr>
            <p:ph type="title"/>
          </p:nvPr>
        </p:nvSpPr>
        <p:spPr>
          <a:xfrm>
            <a:off x="838200" y="194128"/>
            <a:ext cx="10515600" cy="973818"/>
          </a:xfrm>
        </p:spPr>
        <p:txBody>
          <a:bodyPr>
            <a:normAutofit/>
          </a:bodyPr>
          <a:lstStyle/>
          <a:p>
            <a:pPr algn="ctr"/>
            <a:r>
              <a:rPr lang="en-US" sz="3200" b="1" dirty="0">
                <a:solidFill>
                  <a:srgbClr val="002060"/>
                </a:solidFill>
              </a:rPr>
              <a:t>What Should You Do?</a:t>
            </a:r>
          </a:p>
        </p:txBody>
      </p:sp>
      <p:sp>
        <p:nvSpPr>
          <p:cNvPr id="3" name="Content Placeholder 2">
            <a:extLst>
              <a:ext uri="{FF2B5EF4-FFF2-40B4-BE49-F238E27FC236}">
                <a16:creationId xmlns:a16="http://schemas.microsoft.com/office/drawing/2014/main" id="{EBF20AF2-B3DD-94E1-C48F-64235BE9F4F8}"/>
              </a:ext>
            </a:extLst>
          </p:cNvPr>
          <p:cNvSpPr>
            <a:spLocks noGrp="1"/>
          </p:cNvSpPr>
          <p:nvPr>
            <p:ph idx="1"/>
          </p:nvPr>
        </p:nvSpPr>
        <p:spPr>
          <a:xfrm>
            <a:off x="696686" y="1094921"/>
            <a:ext cx="10951028" cy="4946877"/>
          </a:xfrm>
        </p:spPr>
        <p:txBody>
          <a:bodyPr>
            <a:normAutofit fontScale="92500" lnSpcReduction="10000"/>
          </a:bodyPr>
          <a:lstStyle/>
          <a:p>
            <a:pPr>
              <a:lnSpc>
                <a:spcPct val="120000"/>
              </a:lnSpc>
              <a:spcBef>
                <a:spcPts val="0"/>
              </a:spcBef>
            </a:pPr>
            <a:r>
              <a:rPr lang="en-US" dirty="0">
                <a:latin typeface="Arial" panose="020B0604020202020204" pitchFamily="34" charset="0"/>
                <a:cs typeface="Arial" panose="020B0604020202020204" pitchFamily="34" charset="0"/>
              </a:rPr>
              <a:t>Calculate what you anticipate the absolute benefits of treatment to be</a:t>
            </a:r>
          </a:p>
          <a:p>
            <a:pPr>
              <a:lnSpc>
                <a:spcPct val="120000"/>
              </a:lnSpc>
              <a:spcBef>
                <a:spcPts val="0"/>
              </a:spcBef>
            </a:pPr>
            <a:r>
              <a:rPr lang="en-US" dirty="0">
                <a:latin typeface="Arial" panose="020B0604020202020204" pitchFamily="34" charset="0"/>
                <a:cs typeface="Arial" panose="020B0604020202020204" pitchFamily="34" charset="0"/>
              </a:rPr>
              <a:t>Let patient know your concerns and recommendations</a:t>
            </a:r>
          </a:p>
          <a:p>
            <a:pPr>
              <a:lnSpc>
                <a:spcPct val="120000"/>
              </a:lnSpc>
              <a:spcBef>
                <a:spcPts val="0"/>
              </a:spcBef>
            </a:pPr>
            <a:r>
              <a:rPr lang="en-US" dirty="0">
                <a:latin typeface="Arial" panose="020B0604020202020204" pitchFamily="34" charset="0"/>
                <a:cs typeface="Arial" panose="020B0604020202020204" pitchFamily="34" charset="0"/>
              </a:rPr>
              <a:t>Elicit preferences</a:t>
            </a:r>
          </a:p>
          <a:p>
            <a:pPr>
              <a:lnSpc>
                <a:spcPct val="120000"/>
              </a:lnSpc>
              <a:spcBef>
                <a:spcPts val="0"/>
              </a:spcBef>
            </a:pPr>
            <a:r>
              <a:rPr lang="en-US" dirty="0">
                <a:latin typeface="Arial" panose="020B0604020202020204" pitchFamily="34" charset="0"/>
                <a:cs typeface="Arial" panose="020B0604020202020204" pitchFamily="34" charset="0"/>
              </a:rPr>
              <a:t>Given high toxicity risk, is there a way to modify therapy?</a:t>
            </a:r>
          </a:p>
          <a:p>
            <a:pPr lvl="1">
              <a:lnSpc>
                <a:spcPct val="120000"/>
              </a:lnSpc>
              <a:spcBef>
                <a:spcPts val="0"/>
              </a:spcBef>
            </a:pPr>
            <a:r>
              <a:rPr lang="en-US" dirty="0">
                <a:latin typeface="Arial" panose="020B0604020202020204" pitchFamily="34" charset="0"/>
                <a:cs typeface="Arial" panose="020B0604020202020204" pitchFamily="34" charset="0"/>
              </a:rPr>
              <a:t>Dosing, schedule, agent selection?</a:t>
            </a:r>
          </a:p>
          <a:p>
            <a:pPr>
              <a:lnSpc>
                <a:spcPct val="120000"/>
              </a:lnSpc>
              <a:spcBef>
                <a:spcPts val="0"/>
              </a:spcBef>
            </a:pPr>
            <a:r>
              <a:rPr lang="en-US" dirty="0">
                <a:latin typeface="Arial" panose="020B0604020202020204" pitchFamily="34" charset="0"/>
                <a:cs typeface="Arial" panose="020B0604020202020204" pitchFamily="34" charset="0"/>
              </a:rPr>
              <a:t>How might you optimize her health if you pursue chemotherapy and/or immunotherapy?</a:t>
            </a:r>
          </a:p>
          <a:p>
            <a:pPr lvl="1">
              <a:lnSpc>
                <a:spcPct val="120000"/>
              </a:lnSpc>
              <a:spcBef>
                <a:spcPts val="0"/>
              </a:spcBef>
            </a:pPr>
            <a:r>
              <a:rPr lang="en-US" dirty="0">
                <a:latin typeface="Arial" panose="020B0604020202020204" pitchFamily="34" charset="0"/>
                <a:cs typeface="Arial" panose="020B0604020202020204" pitchFamily="34" charset="0"/>
              </a:rPr>
              <a:t>PT?</a:t>
            </a:r>
          </a:p>
          <a:p>
            <a:pPr lvl="1">
              <a:lnSpc>
                <a:spcPct val="120000"/>
              </a:lnSpc>
              <a:spcBef>
                <a:spcPts val="0"/>
              </a:spcBef>
            </a:pPr>
            <a:r>
              <a:rPr lang="en-US" dirty="0">
                <a:latin typeface="Arial" panose="020B0604020202020204" pitchFamily="34" charset="0"/>
                <a:cs typeface="Arial" panose="020B0604020202020204" pitchFamily="34" charset="0"/>
              </a:rPr>
              <a:t>Pharmacy evaluation?</a:t>
            </a:r>
          </a:p>
          <a:p>
            <a:pPr lvl="1">
              <a:lnSpc>
                <a:spcPct val="120000"/>
              </a:lnSpc>
              <a:spcBef>
                <a:spcPts val="0"/>
              </a:spcBef>
            </a:pPr>
            <a:r>
              <a:rPr lang="en-US" dirty="0">
                <a:latin typeface="Arial" panose="020B0604020202020204" pitchFamily="34" charset="0"/>
                <a:cs typeface="Arial" panose="020B0604020202020204" pitchFamily="34" charset="0"/>
              </a:rPr>
              <a:t>Added nurse check-ins?</a:t>
            </a:r>
          </a:p>
          <a:p>
            <a:pPr lvl="1">
              <a:lnSpc>
                <a:spcPct val="120000"/>
              </a:lnSpc>
              <a:spcBef>
                <a:spcPts val="0"/>
              </a:spcBef>
            </a:pPr>
            <a:r>
              <a:rPr lang="en-US" dirty="0">
                <a:latin typeface="Arial" panose="020B0604020202020204" pitchFamily="34" charset="0"/>
                <a:cs typeface="Arial" panose="020B0604020202020204" pitchFamily="34" charset="0"/>
              </a:rPr>
              <a:t>Extra visits?</a:t>
            </a:r>
          </a:p>
          <a:p>
            <a:pPr lvl="1">
              <a:lnSpc>
                <a:spcPct val="120000"/>
              </a:lnSpc>
              <a:spcBef>
                <a:spcPts val="0"/>
              </a:spcBef>
            </a:pPr>
            <a:r>
              <a:rPr lang="en-US" dirty="0">
                <a:latin typeface="Arial" panose="020B0604020202020204" pitchFamily="34" charset="0"/>
                <a:cs typeface="Arial" panose="020B0604020202020204" pitchFamily="34" charset="0"/>
              </a:rPr>
              <a:t>Early consideration of growth factor</a:t>
            </a:r>
          </a:p>
        </p:txBody>
      </p:sp>
      <p:pic>
        <p:nvPicPr>
          <p:cNvPr id="5" name="Graphic 4" descr="Scales of justice with solid fill">
            <a:extLst>
              <a:ext uri="{FF2B5EF4-FFF2-40B4-BE49-F238E27FC236}">
                <a16:creationId xmlns:a16="http://schemas.microsoft.com/office/drawing/2014/main" id="{86422A1B-E49C-96BD-9A33-27161AB472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0713" y="4786311"/>
            <a:ext cx="1589315" cy="1589315"/>
          </a:xfrm>
          <a:prstGeom prst="rect">
            <a:avLst/>
          </a:prstGeom>
        </p:spPr>
      </p:pic>
    </p:spTree>
    <p:extLst>
      <p:ext uri="{BB962C8B-B14F-4D97-AF65-F5344CB8AC3E}">
        <p14:creationId xmlns:p14="http://schemas.microsoft.com/office/powerpoint/2010/main" val="285071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2C13BC-1CEA-B852-0B0A-4D262838735A}"/>
              </a:ext>
            </a:extLst>
          </p:cNvPr>
          <p:cNvSpPr>
            <a:spLocks noGrp="1"/>
          </p:cNvSpPr>
          <p:nvPr>
            <p:ph type="title"/>
          </p:nvPr>
        </p:nvSpPr>
        <p:spPr>
          <a:xfrm>
            <a:off x="838200" y="255022"/>
            <a:ext cx="10515600" cy="864544"/>
          </a:xfrm>
        </p:spPr>
        <p:txBody>
          <a:bodyPr>
            <a:normAutofit/>
          </a:bodyPr>
          <a:lstStyle/>
          <a:p>
            <a:pPr algn="ctr"/>
            <a:r>
              <a:rPr lang="en-US" sz="3200" b="1" dirty="0">
                <a:solidFill>
                  <a:srgbClr val="002060"/>
                </a:solidFill>
              </a:rPr>
              <a:t>Anthracycline-Free Regimen for Higher </a:t>
            </a:r>
            <a:r>
              <a:rPr lang="en-US" sz="3200" dirty="0">
                <a:solidFill>
                  <a:srgbClr val="002060"/>
                </a:solidFill>
              </a:rPr>
              <a:t>R</a:t>
            </a:r>
            <a:r>
              <a:rPr lang="en-US" sz="3200" b="1" dirty="0">
                <a:solidFill>
                  <a:srgbClr val="002060"/>
                </a:solidFill>
              </a:rPr>
              <a:t>isk </a:t>
            </a:r>
            <a:r>
              <a:rPr lang="en-US" sz="3200" b="1" u="sng" dirty="0">
                <a:solidFill>
                  <a:srgbClr val="002060"/>
                </a:solidFill>
              </a:rPr>
              <a:t>TNBC</a:t>
            </a:r>
            <a:r>
              <a:rPr lang="en-US" sz="3200" b="1" dirty="0">
                <a:solidFill>
                  <a:srgbClr val="002060"/>
                </a:solidFill>
              </a:rPr>
              <a:t>?</a:t>
            </a:r>
          </a:p>
        </p:txBody>
      </p:sp>
      <p:sp>
        <p:nvSpPr>
          <p:cNvPr id="6" name="Content Placeholder 4">
            <a:extLst>
              <a:ext uri="{FF2B5EF4-FFF2-40B4-BE49-F238E27FC236}">
                <a16:creationId xmlns:a16="http://schemas.microsoft.com/office/drawing/2014/main" id="{FFFD519C-2F25-F379-63BC-09034E5039AA}"/>
              </a:ext>
            </a:extLst>
          </p:cNvPr>
          <p:cNvSpPr txBox="1">
            <a:spLocks/>
          </p:cNvSpPr>
          <p:nvPr/>
        </p:nvSpPr>
        <p:spPr>
          <a:xfrm>
            <a:off x="5940515" y="1583701"/>
            <a:ext cx="5737402" cy="4351338"/>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p>
          <a:p>
            <a:endParaRPr lang="en-US" dirty="0"/>
          </a:p>
        </p:txBody>
      </p:sp>
      <p:sp>
        <p:nvSpPr>
          <p:cNvPr id="7" name="TextBox 6">
            <a:extLst>
              <a:ext uri="{FF2B5EF4-FFF2-40B4-BE49-F238E27FC236}">
                <a16:creationId xmlns:a16="http://schemas.microsoft.com/office/drawing/2014/main" id="{2071C982-73B2-AEE8-8FE2-B3FB19AD6E68}"/>
              </a:ext>
            </a:extLst>
          </p:cNvPr>
          <p:cNvSpPr txBox="1"/>
          <p:nvPr/>
        </p:nvSpPr>
        <p:spPr>
          <a:xfrm>
            <a:off x="5940515" y="2334782"/>
            <a:ext cx="2146337" cy="2031325"/>
          </a:xfrm>
          <a:prstGeom prst="rect">
            <a:avLst/>
          </a:prstGeom>
          <a:noFill/>
          <a:ln w="3810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TNBC or low ER&lt;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T2-4N0 or T1-3N1-2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T4/N+ or any N3 or IBC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invasive breast caner or positive LN N=2400</a:t>
            </a:r>
          </a:p>
        </p:txBody>
      </p:sp>
      <p:sp>
        <p:nvSpPr>
          <p:cNvPr id="8" name="Rectangle 7">
            <a:extLst>
              <a:ext uri="{FF2B5EF4-FFF2-40B4-BE49-F238E27FC236}">
                <a16:creationId xmlns:a16="http://schemas.microsoft.com/office/drawing/2014/main" id="{92880777-9F3F-7B88-1173-BBE3D15F2632}"/>
              </a:ext>
            </a:extLst>
          </p:cNvPr>
          <p:cNvSpPr/>
          <p:nvPr/>
        </p:nvSpPr>
        <p:spPr>
          <a:xfrm>
            <a:off x="8696156" y="2278029"/>
            <a:ext cx="1668460" cy="616394"/>
          </a:xfrm>
          <a:prstGeom prst="rect">
            <a:avLst/>
          </a:prstGeom>
          <a:solidFill>
            <a:srgbClr val="AF6F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Keynote 522</a:t>
            </a:r>
          </a:p>
        </p:txBody>
      </p:sp>
      <p:sp>
        <p:nvSpPr>
          <p:cNvPr id="9" name="Rectangle 8">
            <a:extLst>
              <a:ext uri="{FF2B5EF4-FFF2-40B4-BE49-F238E27FC236}">
                <a16:creationId xmlns:a16="http://schemas.microsoft.com/office/drawing/2014/main" id="{42D52FA0-08D5-DC4D-A733-515C831023CA}"/>
              </a:ext>
            </a:extLst>
          </p:cNvPr>
          <p:cNvSpPr/>
          <p:nvPr/>
        </p:nvSpPr>
        <p:spPr>
          <a:xfrm>
            <a:off x="8726615" y="3365572"/>
            <a:ext cx="1770093" cy="2029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NeoPACT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Docetaxel/Carbo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+Pembrolizumab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X 6 cycles  </a:t>
            </a:r>
          </a:p>
        </p:txBody>
      </p:sp>
      <p:pic>
        <p:nvPicPr>
          <p:cNvPr id="10" name="Picture 9">
            <a:extLst>
              <a:ext uri="{FF2B5EF4-FFF2-40B4-BE49-F238E27FC236}">
                <a16:creationId xmlns:a16="http://schemas.microsoft.com/office/drawing/2014/main" id="{83487693-C01B-9C06-4001-A6322D282097}"/>
              </a:ext>
            </a:extLst>
          </p:cNvPr>
          <p:cNvPicPr>
            <a:picLocks noChangeAspect="1"/>
          </p:cNvPicPr>
          <p:nvPr/>
        </p:nvPicPr>
        <p:blipFill>
          <a:blip r:embed="rId2"/>
          <a:stretch>
            <a:fillRect/>
          </a:stretch>
        </p:blipFill>
        <p:spPr>
          <a:xfrm>
            <a:off x="8160897" y="2844211"/>
            <a:ext cx="248100" cy="414145"/>
          </a:xfrm>
          <a:prstGeom prst="rect">
            <a:avLst/>
          </a:prstGeom>
        </p:spPr>
      </p:pic>
      <p:cxnSp>
        <p:nvCxnSpPr>
          <p:cNvPr id="11" name="Straight Arrow Connector 10">
            <a:extLst>
              <a:ext uri="{FF2B5EF4-FFF2-40B4-BE49-F238E27FC236}">
                <a16:creationId xmlns:a16="http://schemas.microsoft.com/office/drawing/2014/main" id="{6E3FEEEE-9D4E-C9A7-6193-9577BD218099}"/>
              </a:ext>
            </a:extLst>
          </p:cNvPr>
          <p:cNvCxnSpPr>
            <a:cxnSpLocks/>
          </p:cNvCxnSpPr>
          <p:nvPr/>
        </p:nvCxnSpPr>
        <p:spPr>
          <a:xfrm flipV="1">
            <a:off x="8420809" y="2494991"/>
            <a:ext cx="217832" cy="456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1F3B90-8B96-A3DD-BAF8-374CBCE5E34E}"/>
              </a:ext>
            </a:extLst>
          </p:cNvPr>
          <p:cNvCxnSpPr>
            <a:cxnSpLocks/>
          </p:cNvCxnSpPr>
          <p:nvPr/>
        </p:nvCxnSpPr>
        <p:spPr>
          <a:xfrm>
            <a:off x="8389473" y="3180876"/>
            <a:ext cx="281283" cy="420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7A596E5-E5C7-7314-7379-513CEA8BF2EB}"/>
              </a:ext>
            </a:extLst>
          </p:cNvPr>
          <p:cNvSpPr txBox="1"/>
          <p:nvPr/>
        </p:nvSpPr>
        <p:spPr>
          <a:xfrm>
            <a:off x="10559321" y="2274183"/>
            <a:ext cx="1155808" cy="3216265"/>
          </a:xfrm>
          <a:prstGeom prst="rect">
            <a:avLst/>
          </a:prstGeom>
          <a:solidFill>
            <a:srgbClr val="FFB648"/>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End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Primary: EFS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Secondary: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QOL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75DEE39-6CB7-2E4B-741A-9D79AFDD0520}"/>
              </a:ext>
            </a:extLst>
          </p:cNvPr>
          <p:cNvSpPr txBox="1"/>
          <p:nvPr/>
        </p:nvSpPr>
        <p:spPr>
          <a:xfrm>
            <a:off x="5940515" y="1541464"/>
            <a:ext cx="5737402" cy="461665"/>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SWOG 2212 (SCARLET)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NCT05929768 </a:t>
            </a:r>
          </a:p>
        </p:txBody>
      </p:sp>
      <p:pic>
        <p:nvPicPr>
          <p:cNvPr id="16" name="Picture 15" descr="A graph of different colored bars&#10;&#10;AI-generated content may be incorrect.">
            <a:extLst>
              <a:ext uri="{FF2B5EF4-FFF2-40B4-BE49-F238E27FC236}">
                <a16:creationId xmlns:a16="http://schemas.microsoft.com/office/drawing/2014/main" id="{58868A22-FD62-D084-F5E1-139DF8C19C5D}"/>
              </a:ext>
            </a:extLst>
          </p:cNvPr>
          <p:cNvPicPr>
            <a:picLocks noChangeAspect="1"/>
          </p:cNvPicPr>
          <p:nvPr/>
        </p:nvPicPr>
        <p:blipFill>
          <a:blip r:embed="rId3"/>
          <a:stretch>
            <a:fillRect/>
          </a:stretch>
        </p:blipFill>
        <p:spPr>
          <a:xfrm>
            <a:off x="291108" y="2107030"/>
            <a:ext cx="5135207" cy="2943749"/>
          </a:xfrm>
          <a:prstGeom prst="rect">
            <a:avLst/>
          </a:prstGeom>
          <a:ln>
            <a:solidFill>
              <a:schemeClr val="tx1"/>
            </a:solidFill>
          </a:ln>
        </p:spPr>
      </p:pic>
      <p:sp>
        <p:nvSpPr>
          <p:cNvPr id="17" name="TextBox 16">
            <a:extLst>
              <a:ext uri="{FF2B5EF4-FFF2-40B4-BE49-F238E27FC236}">
                <a16:creationId xmlns:a16="http://schemas.microsoft.com/office/drawing/2014/main" id="{E5DAC160-39BB-EDA8-79AC-A389C1C78622}"/>
              </a:ext>
            </a:extLst>
          </p:cNvPr>
          <p:cNvSpPr txBox="1"/>
          <p:nvPr/>
        </p:nvSpPr>
        <p:spPr>
          <a:xfrm>
            <a:off x="291108" y="5226777"/>
            <a:ext cx="5135207" cy="553998"/>
          </a:xfrm>
          <a:prstGeom prst="rect">
            <a:avLst/>
          </a:prstGeom>
          <a:solidFill>
            <a:schemeClr val="accent1">
              <a:lumMod val="20000"/>
              <a:lumOff val="80000"/>
            </a:schemeClr>
          </a:solidFill>
        </p:spPr>
        <p:txBody>
          <a:bodyPr wrap="square" rtlCol="0">
            <a:spAutoFit/>
          </a:bodyPr>
          <a:lstStyle/>
          <a:p>
            <a:r>
              <a:rPr lang="en-US" sz="1500" b="1" i="0" u="none" strike="noStrike" dirty="0">
                <a:solidFill>
                  <a:srgbClr val="333333"/>
                </a:solidFill>
                <a:effectLst/>
                <a:latin typeface="Arial" panose="020B0604020202020204" pitchFamily="34" charset="0"/>
                <a:cs typeface="Arial" panose="020B0604020202020204" pitchFamily="34" charset="0"/>
              </a:rPr>
              <a:t>Overall </a:t>
            </a:r>
            <a:r>
              <a:rPr lang="en-US" sz="1500" b="1" i="0" u="none" strike="noStrike" dirty="0" err="1">
                <a:solidFill>
                  <a:srgbClr val="333333"/>
                </a:solidFill>
                <a:effectLst/>
                <a:latin typeface="Arial" panose="020B0604020202020204" pitchFamily="34" charset="0"/>
                <a:cs typeface="Arial" panose="020B0604020202020204" pitchFamily="34" charset="0"/>
              </a:rPr>
              <a:t>pCR</a:t>
            </a:r>
            <a:r>
              <a:rPr lang="en-US" sz="1500" b="1" i="0" u="none" strike="noStrike" dirty="0">
                <a:solidFill>
                  <a:srgbClr val="333333"/>
                </a:solidFill>
                <a:effectLst/>
                <a:latin typeface="Arial" panose="020B0604020202020204" pitchFamily="34" charset="0"/>
                <a:cs typeface="Arial" panose="020B0604020202020204" pitchFamily="34" charset="0"/>
              </a:rPr>
              <a:t> rate = 58% </a:t>
            </a:r>
            <a:r>
              <a:rPr lang="en-US" sz="1500" b="0" i="0" u="none" strike="noStrike" dirty="0">
                <a:solidFill>
                  <a:srgbClr val="333333"/>
                </a:solidFill>
                <a:effectLst/>
                <a:latin typeface="Arial" panose="020B0604020202020204" pitchFamily="34" charset="0"/>
                <a:cs typeface="Arial" panose="020B0604020202020204" pitchFamily="34" charset="0"/>
              </a:rPr>
              <a:t>(95% CI, 48%-67%)</a:t>
            </a:r>
          </a:p>
          <a:p>
            <a:r>
              <a:rPr lang="en-US" sz="1500" b="1" dirty="0">
                <a:solidFill>
                  <a:srgbClr val="333333"/>
                </a:solidFill>
                <a:latin typeface="Arial" panose="020B0604020202020204" pitchFamily="34" charset="0"/>
                <a:cs typeface="Arial" panose="020B0604020202020204" pitchFamily="34" charset="0"/>
              </a:rPr>
              <a:t>Overall </a:t>
            </a:r>
            <a:r>
              <a:rPr lang="en-US" sz="1500" b="1" i="0" u="none" strike="noStrike" dirty="0">
                <a:solidFill>
                  <a:srgbClr val="333333"/>
                </a:solidFill>
                <a:effectLst/>
                <a:latin typeface="Arial" panose="020B0604020202020204" pitchFamily="34" charset="0"/>
                <a:cs typeface="Arial" panose="020B0604020202020204" pitchFamily="34" charset="0"/>
              </a:rPr>
              <a:t>RCB 0-I = 69% </a:t>
            </a:r>
            <a:r>
              <a:rPr lang="en-US" sz="1500" b="0" i="0" u="none" strike="noStrike" dirty="0">
                <a:solidFill>
                  <a:srgbClr val="333333"/>
                </a:solidFill>
                <a:effectLst/>
                <a:latin typeface="Arial" panose="020B0604020202020204" pitchFamily="34" charset="0"/>
                <a:cs typeface="Arial" panose="020B0604020202020204" pitchFamily="34" charset="0"/>
              </a:rPr>
              <a:t>(95% CI, 60%-78%)</a:t>
            </a:r>
            <a:endParaRPr lang="en-US" sz="15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A0C6300-BFAB-DA77-9391-8D09D8CB428B}"/>
              </a:ext>
            </a:extLst>
          </p:cNvPr>
          <p:cNvSpPr txBox="1"/>
          <p:nvPr/>
        </p:nvSpPr>
        <p:spPr>
          <a:xfrm>
            <a:off x="1296606" y="5909820"/>
            <a:ext cx="197041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Sharma et al JAMA Oncol 2024</a:t>
            </a:r>
          </a:p>
        </p:txBody>
      </p:sp>
      <p:sp>
        <p:nvSpPr>
          <p:cNvPr id="19" name="TextBox 18">
            <a:extLst>
              <a:ext uri="{FF2B5EF4-FFF2-40B4-BE49-F238E27FC236}">
                <a16:creationId xmlns:a16="http://schemas.microsoft.com/office/drawing/2014/main" id="{33EFCB58-F687-BF1C-F597-3B8C3A18DF83}"/>
              </a:ext>
            </a:extLst>
          </p:cNvPr>
          <p:cNvSpPr txBox="1"/>
          <p:nvPr/>
        </p:nvSpPr>
        <p:spPr>
          <a:xfrm>
            <a:off x="2242741" y="1588465"/>
            <a:ext cx="1231940" cy="369332"/>
          </a:xfrm>
          <a:prstGeom prst="rect">
            <a:avLst/>
          </a:prstGeom>
          <a:solidFill>
            <a:schemeClr val="accent2"/>
          </a:solidFill>
        </p:spPr>
        <p:txBody>
          <a:bodyPr wrap="none" rtlCol="0">
            <a:spAutoFit/>
          </a:bodyPr>
          <a:lstStyle/>
          <a:p>
            <a:r>
              <a:rPr lang="en-US" b="1" dirty="0" err="1">
                <a:solidFill>
                  <a:schemeClr val="bg1"/>
                </a:solidFill>
                <a:latin typeface="Arial" panose="020B0604020202020204" pitchFamily="34" charset="0"/>
                <a:cs typeface="Arial" panose="020B0604020202020204" pitchFamily="34" charset="0"/>
              </a:rPr>
              <a:t>NeoPACT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33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5" grpId="0" animBg="1"/>
      <p:bldP spid="17" grpId="0" animBg="1"/>
      <p:bldP spid="18" grpId="0"/>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BD18-F10E-894F-E98D-7BC5F5275EFD}"/>
              </a:ext>
            </a:extLst>
          </p:cNvPr>
          <p:cNvSpPr>
            <a:spLocks noGrp="1"/>
          </p:cNvSpPr>
          <p:nvPr>
            <p:ph type="title"/>
          </p:nvPr>
        </p:nvSpPr>
        <p:spPr>
          <a:xfrm>
            <a:off x="838200" y="522958"/>
            <a:ext cx="10515600" cy="752475"/>
          </a:xfrm>
        </p:spPr>
        <p:txBody>
          <a:bodyPr/>
          <a:lstStyle/>
          <a:p>
            <a:r>
              <a:rPr lang="en-US" dirty="0">
                <a:solidFill>
                  <a:srgbClr val="002060"/>
                </a:solidFill>
              </a:rPr>
              <a:t>Considerations for </a:t>
            </a:r>
            <a:r>
              <a:rPr lang="en-US" u="sng" dirty="0">
                <a:solidFill>
                  <a:srgbClr val="002060"/>
                </a:solidFill>
              </a:rPr>
              <a:t>TNBC</a:t>
            </a:r>
            <a:endParaRPr lang="en-US" dirty="0">
              <a:solidFill>
                <a:srgbClr val="002060"/>
              </a:solidFill>
            </a:endParaRPr>
          </a:p>
        </p:txBody>
      </p:sp>
      <p:sp>
        <p:nvSpPr>
          <p:cNvPr id="3" name="Slide Number Placeholder 2">
            <a:extLst>
              <a:ext uri="{FF2B5EF4-FFF2-40B4-BE49-F238E27FC236}">
                <a16:creationId xmlns:a16="http://schemas.microsoft.com/office/drawing/2014/main" id="{207BCA00-E5EA-F579-A238-A95D34273A12}"/>
              </a:ext>
            </a:extLst>
          </p:cNvPr>
          <p:cNvSpPr>
            <a:spLocks noGrp="1"/>
          </p:cNvSpPr>
          <p:nvPr>
            <p:ph type="sldNum" sz="quarter" idx="12"/>
          </p:nvPr>
        </p:nvSpPr>
        <p:spPr/>
        <p:txBody>
          <a:bodyPr/>
          <a:lstStyle/>
          <a:p>
            <a:fld id="{9CF06D28-0BE3-284D-A172-81E312E501C2}" type="slidenum">
              <a:rPr lang="en-US" smtClean="0"/>
              <a:t>36</a:t>
            </a:fld>
            <a:endParaRPr lang="en-US"/>
          </a:p>
        </p:txBody>
      </p:sp>
      <p:sp>
        <p:nvSpPr>
          <p:cNvPr id="4" name="Title 1">
            <a:extLst>
              <a:ext uri="{FF2B5EF4-FFF2-40B4-BE49-F238E27FC236}">
                <a16:creationId xmlns:a16="http://schemas.microsoft.com/office/drawing/2014/main" id="{F4310D42-D60B-56D9-BB54-F11C3699E037}"/>
              </a:ext>
            </a:extLst>
          </p:cNvPr>
          <p:cNvSpPr txBox="1">
            <a:spLocks/>
          </p:cNvSpPr>
          <p:nvPr/>
        </p:nvSpPr>
        <p:spPr>
          <a:xfrm>
            <a:off x="968375" y="1375159"/>
            <a:ext cx="10515600" cy="7524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400" dirty="0">
                <a:solidFill>
                  <a:srgbClr val="002060"/>
                </a:solidFill>
              </a:rPr>
              <a:t>Keynote 522 </a:t>
            </a:r>
            <a:r>
              <a:rPr lang="en-US" sz="2400" dirty="0">
                <a:solidFill>
                  <a:srgbClr val="002060"/>
                </a:solidFill>
              </a:rPr>
              <a:t>(Schmid, NEJM, 2020)</a:t>
            </a:r>
          </a:p>
        </p:txBody>
      </p:sp>
      <p:pic>
        <p:nvPicPr>
          <p:cNvPr id="5" name="Content Placeholder 4" descr="A screenshot of a computer&#10;&#10;Description automatically generated">
            <a:extLst>
              <a:ext uri="{FF2B5EF4-FFF2-40B4-BE49-F238E27FC236}">
                <a16:creationId xmlns:a16="http://schemas.microsoft.com/office/drawing/2014/main" id="{2EF06976-D696-46C2-48A5-1F7A4AF40339}"/>
              </a:ext>
            </a:extLst>
          </p:cNvPr>
          <p:cNvPicPr>
            <a:picLocks noChangeAspect="1"/>
          </p:cNvPicPr>
          <p:nvPr/>
        </p:nvPicPr>
        <p:blipFill rotWithShape="1">
          <a:blip r:embed="rId2"/>
          <a:srcRect l="2173" r="1270"/>
          <a:stretch/>
        </p:blipFill>
        <p:spPr>
          <a:xfrm>
            <a:off x="614362" y="2127634"/>
            <a:ext cx="11223625" cy="2708275"/>
          </a:xfrm>
          <a:prstGeom prst="rect">
            <a:avLst/>
          </a:prstGeom>
          <a:ln>
            <a:solidFill>
              <a:srgbClr val="7030A0"/>
            </a:solidFill>
          </a:ln>
        </p:spPr>
      </p:pic>
      <p:sp>
        <p:nvSpPr>
          <p:cNvPr id="6" name="TextBox 5">
            <a:extLst>
              <a:ext uri="{FF2B5EF4-FFF2-40B4-BE49-F238E27FC236}">
                <a16:creationId xmlns:a16="http://schemas.microsoft.com/office/drawing/2014/main" id="{26D7A9DC-0CEE-F283-A2DF-D33C6540EB85}"/>
              </a:ext>
            </a:extLst>
          </p:cNvPr>
          <p:cNvSpPr txBox="1"/>
          <p:nvPr/>
        </p:nvSpPr>
        <p:spPr>
          <a:xfrm>
            <a:off x="614362" y="2779780"/>
            <a:ext cx="6377650" cy="400110"/>
          </a:xfrm>
          <a:prstGeom prst="rect">
            <a:avLst/>
          </a:prstGeom>
          <a:solidFill>
            <a:schemeClr val="accent2"/>
          </a:solid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88-90% were ages &lt;65 years on Keynote 522</a:t>
            </a:r>
          </a:p>
        </p:txBody>
      </p:sp>
      <p:sp>
        <p:nvSpPr>
          <p:cNvPr id="8" name="TextBox 7">
            <a:extLst>
              <a:ext uri="{FF2B5EF4-FFF2-40B4-BE49-F238E27FC236}">
                <a16:creationId xmlns:a16="http://schemas.microsoft.com/office/drawing/2014/main" id="{780222C8-FB1D-6DAE-65EF-C19103C9C41D}"/>
              </a:ext>
            </a:extLst>
          </p:cNvPr>
          <p:cNvSpPr txBox="1"/>
          <p:nvPr/>
        </p:nvSpPr>
        <p:spPr>
          <a:xfrm>
            <a:off x="614362" y="5310474"/>
            <a:ext cx="6748964" cy="400110"/>
          </a:xfrm>
          <a:prstGeom prst="rect">
            <a:avLst/>
          </a:prstGeom>
          <a:solidFill>
            <a:schemeClr val="accent2"/>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Of note: </a:t>
            </a:r>
            <a:r>
              <a:rPr lang="en-US" sz="2000" dirty="0" err="1">
                <a:solidFill>
                  <a:schemeClr val="bg1"/>
                </a:solidFill>
                <a:latin typeface="Arial" panose="020B0604020202020204" pitchFamily="34" charset="0"/>
                <a:cs typeface="Arial" panose="020B0604020202020204" pitchFamily="34" charset="0"/>
              </a:rPr>
              <a:t>NeoPACT</a:t>
            </a:r>
            <a:r>
              <a:rPr lang="en-US" sz="2000" dirty="0">
                <a:solidFill>
                  <a:schemeClr val="bg1"/>
                </a:solidFill>
                <a:latin typeface="Arial" panose="020B0604020202020204" pitchFamily="34" charset="0"/>
                <a:cs typeface="Arial" panose="020B0604020202020204" pitchFamily="34" charset="0"/>
              </a:rPr>
              <a:t> trial: Median age 50; all were ≤ age 70</a:t>
            </a:r>
          </a:p>
        </p:txBody>
      </p:sp>
    </p:spTree>
    <p:extLst>
      <p:ext uri="{BB962C8B-B14F-4D97-AF65-F5344CB8AC3E}">
        <p14:creationId xmlns:p14="http://schemas.microsoft.com/office/powerpoint/2010/main" val="3261204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1C9202-F3BB-2F4C-B01F-9898FAE1F35F}"/>
              </a:ext>
            </a:extLst>
          </p:cNvPr>
          <p:cNvSpPr>
            <a:spLocks noGrp="1"/>
          </p:cNvSpPr>
          <p:nvPr>
            <p:ph type="sldNum" sz="quarter" idx="12"/>
          </p:nvPr>
        </p:nvSpPr>
        <p:spPr/>
        <p:txBody>
          <a:bodyPr/>
          <a:lstStyle/>
          <a:p>
            <a:fld id="{9CF06D28-0BE3-284D-A172-81E312E501C2}" type="slidenum">
              <a:rPr lang="en-US" smtClean="0"/>
              <a:t>37</a:t>
            </a:fld>
            <a:endParaRPr lang="en-US"/>
          </a:p>
        </p:txBody>
      </p:sp>
      <p:sp>
        <p:nvSpPr>
          <p:cNvPr id="5" name="Title 4">
            <a:extLst>
              <a:ext uri="{FF2B5EF4-FFF2-40B4-BE49-F238E27FC236}">
                <a16:creationId xmlns:a16="http://schemas.microsoft.com/office/drawing/2014/main" id="{13327023-9BEC-35BE-A011-EE3E4D95EBEA}"/>
              </a:ext>
            </a:extLst>
          </p:cNvPr>
          <p:cNvSpPr>
            <a:spLocks noGrp="1"/>
          </p:cNvSpPr>
          <p:nvPr>
            <p:ph type="title"/>
          </p:nvPr>
        </p:nvSpPr>
        <p:spPr>
          <a:xfrm>
            <a:off x="838200" y="635000"/>
            <a:ext cx="10515600" cy="529416"/>
          </a:xfrm>
        </p:spPr>
        <p:txBody>
          <a:bodyPr>
            <a:normAutofit fontScale="90000"/>
          </a:bodyPr>
          <a:lstStyle/>
          <a:p>
            <a:r>
              <a:rPr lang="en-US" dirty="0">
                <a:solidFill>
                  <a:srgbClr val="002060"/>
                </a:solidFill>
              </a:rPr>
              <a:t>Neoadjuvant Pembrolizumab in Older Adults: </a:t>
            </a:r>
            <a:br>
              <a:rPr lang="en-US" dirty="0">
                <a:solidFill>
                  <a:srgbClr val="002060"/>
                </a:solidFill>
              </a:rPr>
            </a:br>
            <a:r>
              <a:rPr lang="en-US" dirty="0">
                <a:solidFill>
                  <a:srgbClr val="002060"/>
                </a:solidFill>
              </a:rPr>
              <a:t>More Toxic than Anticipated?</a:t>
            </a:r>
            <a:endParaRPr lang="en-US" sz="1700" dirty="0">
              <a:solidFill>
                <a:srgbClr val="002060"/>
              </a:solidFill>
            </a:endParaRPr>
          </a:p>
        </p:txBody>
      </p:sp>
      <p:sp>
        <p:nvSpPr>
          <p:cNvPr id="8" name="TextBox 7">
            <a:extLst>
              <a:ext uri="{FF2B5EF4-FFF2-40B4-BE49-F238E27FC236}">
                <a16:creationId xmlns:a16="http://schemas.microsoft.com/office/drawing/2014/main" id="{3ED3E04B-B1A1-6BB0-BB8C-EF89BC06EC73}"/>
              </a:ext>
            </a:extLst>
          </p:cNvPr>
          <p:cNvSpPr txBox="1"/>
          <p:nvPr/>
        </p:nvSpPr>
        <p:spPr>
          <a:xfrm>
            <a:off x="433373" y="2003257"/>
            <a:ext cx="11216624" cy="2400657"/>
          </a:xfrm>
          <a:prstGeom prst="rect">
            <a:avLst/>
          </a:prstGeom>
          <a:solidFill>
            <a:schemeClr val="accent1"/>
          </a:solidFill>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In real-world analysis of older adults receiving neoadjuvant pembrolizumab, </a:t>
            </a:r>
            <a:r>
              <a:rPr lang="en-US" sz="2500" dirty="0" err="1">
                <a:solidFill>
                  <a:schemeClr val="bg1"/>
                </a:solidFill>
                <a:latin typeface="Arial" panose="020B0604020202020204" pitchFamily="34" charset="0"/>
                <a:cs typeface="Arial" panose="020B0604020202020204" pitchFamily="34" charset="0"/>
              </a:rPr>
              <a:t>pCR</a:t>
            </a:r>
            <a:r>
              <a:rPr lang="en-US" sz="2500" dirty="0">
                <a:solidFill>
                  <a:schemeClr val="bg1"/>
                </a:solidFill>
                <a:latin typeface="Arial" panose="020B0604020202020204" pitchFamily="34" charset="0"/>
                <a:cs typeface="Arial" panose="020B0604020202020204" pitchFamily="34" charset="0"/>
              </a:rPr>
              <a:t> rates were lower than anticipated and toxicity was higher than anticipated, including a high frequency of immune related AEs and hospitalizations; deaths also seen</a:t>
            </a:r>
          </a:p>
          <a:p>
            <a:pPr algn="ctr"/>
            <a:endParaRPr lang="en-US" sz="2500" dirty="0">
              <a:solidFill>
                <a:schemeClr val="bg1"/>
              </a:solidFill>
              <a:latin typeface="Arial" panose="020B0604020202020204" pitchFamily="34" charset="0"/>
              <a:cs typeface="Arial" panose="020B0604020202020204" pitchFamily="34" charset="0"/>
            </a:endParaRPr>
          </a:p>
          <a:p>
            <a:pPr algn="ctr"/>
            <a:r>
              <a:rPr lang="en-US" sz="2500" dirty="0">
                <a:solidFill>
                  <a:schemeClr val="bg1"/>
                </a:solidFill>
                <a:latin typeface="Arial" panose="020B0604020202020204" pitchFamily="34" charset="0"/>
                <a:cs typeface="Arial" panose="020B0604020202020204" pitchFamily="34" charset="0"/>
              </a:rPr>
              <a:t>Smith…Freedman, SABCS 2025 </a:t>
            </a:r>
          </a:p>
        </p:txBody>
      </p:sp>
    </p:spTree>
    <p:extLst>
      <p:ext uri="{BB962C8B-B14F-4D97-AF65-F5344CB8AC3E}">
        <p14:creationId xmlns:p14="http://schemas.microsoft.com/office/powerpoint/2010/main" val="3487905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A9D9-F2C9-6357-F251-16E16F8556E3}"/>
              </a:ext>
            </a:extLst>
          </p:cNvPr>
          <p:cNvSpPr>
            <a:spLocks noGrp="1"/>
          </p:cNvSpPr>
          <p:nvPr>
            <p:ph type="title"/>
          </p:nvPr>
        </p:nvSpPr>
        <p:spPr>
          <a:xfrm>
            <a:off x="115747" y="274071"/>
            <a:ext cx="12076253" cy="1144079"/>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Carboplatin-Paclitaxel for Older Patients with TNBC</a:t>
            </a:r>
          </a:p>
        </p:txBody>
      </p:sp>
      <p:sp>
        <p:nvSpPr>
          <p:cNvPr id="3" name="TextBox 2">
            <a:extLst>
              <a:ext uri="{FF2B5EF4-FFF2-40B4-BE49-F238E27FC236}">
                <a16:creationId xmlns:a16="http://schemas.microsoft.com/office/drawing/2014/main" id="{D735332B-3A7D-4DAD-8618-DA9997211B2E}"/>
              </a:ext>
            </a:extLst>
          </p:cNvPr>
          <p:cNvSpPr txBox="1"/>
          <p:nvPr/>
        </p:nvSpPr>
        <p:spPr>
          <a:xfrm>
            <a:off x="2528889" y="1401488"/>
            <a:ext cx="7134222" cy="400110"/>
          </a:xfrm>
          <a:prstGeom prst="rect">
            <a:avLst/>
          </a:prstGeom>
          <a:noFill/>
        </p:spPr>
        <p:txBody>
          <a:bodyPr wrap="square" rtlCol="0">
            <a:spAutoFit/>
          </a:bodyPr>
          <a:lstStyle/>
          <a:p>
            <a:pPr algn="ctr"/>
            <a:r>
              <a:rPr lang="en-US" sz="2000" b="1" dirty="0">
                <a:solidFill>
                  <a:schemeClr val="accent2"/>
                </a:solidFill>
                <a:latin typeface="Arial" panose="020B0604020202020204" pitchFamily="34" charset="0"/>
                <a:cs typeface="Arial" panose="020B0604020202020204" pitchFamily="34" charset="0"/>
              </a:rPr>
              <a:t>The ‘ADVANCE’ Trial – Feasibility Pilot in Age 70+</a:t>
            </a:r>
          </a:p>
        </p:txBody>
      </p:sp>
      <p:sp>
        <p:nvSpPr>
          <p:cNvPr id="4" name="TextBox 3">
            <a:extLst>
              <a:ext uri="{FF2B5EF4-FFF2-40B4-BE49-F238E27FC236}">
                <a16:creationId xmlns:a16="http://schemas.microsoft.com/office/drawing/2014/main" id="{0E9347E5-9ABC-FA3B-D2E7-83C951A8F304}"/>
              </a:ext>
            </a:extLst>
          </p:cNvPr>
          <p:cNvSpPr txBox="1"/>
          <p:nvPr/>
        </p:nvSpPr>
        <p:spPr>
          <a:xfrm>
            <a:off x="643773" y="2207628"/>
            <a:ext cx="3196891" cy="1477328"/>
          </a:xfrm>
          <a:prstGeom prst="rect">
            <a:avLst/>
          </a:prstGeom>
          <a:solidFill>
            <a:schemeClr val="accent4"/>
          </a:solid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Age 70+</a:t>
            </a:r>
          </a:p>
          <a:p>
            <a:r>
              <a:rPr lang="en-US" dirty="0">
                <a:latin typeface="Arial" panose="020B0604020202020204" pitchFamily="34" charset="0"/>
                <a:cs typeface="Arial" panose="020B0604020202020204" pitchFamily="34" charset="0"/>
              </a:rPr>
              <a:t>TN breast cancer</a:t>
            </a:r>
          </a:p>
          <a:p>
            <a:r>
              <a:rPr lang="en-US" dirty="0">
                <a:latin typeface="Arial" panose="020B0604020202020204" pitchFamily="34" charset="0"/>
                <a:cs typeface="Arial" panose="020B0604020202020204" pitchFamily="34" charset="0"/>
              </a:rPr>
              <a:t>Recommended for neo/adjuvant chemotherapy</a:t>
            </a:r>
          </a:p>
          <a:p>
            <a:r>
              <a:rPr lang="en-US" dirty="0">
                <a:latin typeface="Arial" panose="020B0604020202020204" pitchFamily="34" charset="0"/>
                <a:cs typeface="Arial" panose="020B0604020202020204" pitchFamily="34" charset="0"/>
              </a:rPr>
              <a:t>N=20</a:t>
            </a:r>
          </a:p>
        </p:txBody>
      </p:sp>
      <p:sp>
        <p:nvSpPr>
          <p:cNvPr id="7" name="TextBox 6">
            <a:extLst>
              <a:ext uri="{FF2B5EF4-FFF2-40B4-BE49-F238E27FC236}">
                <a16:creationId xmlns:a16="http://schemas.microsoft.com/office/drawing/2014/main" id="{D6EEC990-02DD-38BD-3841-D3952951F70E}"/>
              </a:ext>
            </a:extLst>
          </p:cNvPr>
          <p:cNvSpPr txBox="1"/>
          <p:nvPr/>
        </p:nvSpPr>
        <p:spPr>
          <a:xfrm>
            <a:off x="4159599" y="2207628"/>
            <a:ext cx="1608083" cy="1477328"/>
          </a:xfrm>
          <a:prstGeom prst="rect">
            <a:avLst/>
          </a:prstGeom>
          <a:solidFill>
            <a:schemeClr val="accent4"/>
          </a:solid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Baseline GA</a:t>
            </a:r>
          </a:p>
          <a:p>
            <a:r>
              <a:rPr lang="en-US" dirty="0">
                <a:latin typeface="Arial" panose="020B0604020202020204" pitchFamily="34" charset="0"/>
                <a:cs typeface="Arial" panose="020B0604020202020204" pitchFamily="34" charset="0"/>
              </a:rPr>
              <a:t>Correlative blood and tumor samples</a:t>
            </a:r>
          </a:p>
        </p:txBody>
      </p:sp>
      <p:sp>
        <p:nvSpPr>
          <p:cNvPr id="8" name="TextBox 7">
            <a:extLst>
              <a:ext uri="{FF2B5EF4-FFF2-40B4-BE49-F238E27FC236}">
                <a16:creationId xmlns:a16="http://schemas.microsoft.com/office/drawing/2014/main" id="{3B85459C-11C4-6C0E-FAB9-8C7C0D2868AD}"/>
              </a:ext>
            </a:extLst>
          </p:cNvPr>
          <p:cNvSpPr txBox="1"/>
          <p:nvPr/>
        </p:nvSpPr>
        <p:spPr>
          <a:xfrm>
            <a:off x="6086617" y="2207628"/>
            <a:ext cx="2423955" cy="1200329"/>
          </a:xfrm>
          <a:prstGeom prst="rect">
            <a:avLst/>
          </a:prstGeom>
          <a:solidFill>
            <a:schemeClr val="accent4"/>
          </a:solid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Carboplatin AUC 2 weekly and paclitaxel 80 mg/m2 weekly x 12 weeks</a:t>
            </a:r>
          </a:p>
        </p:txBody>
      </p:sp>
      <p:sp>
        <p:nvSpPr>
          <p:cNvPr id="9" name="TextBox 8">
            <a:extLst>
              <a:ext uri="{FF2B5EF4-FFF2-40B4-BE49-F238E27FC236}">
                <a16:creationId xmlns:a16="http://schemas.microsoft.com/office/drawing/2014/main" id="{A3B2B055-02E9-60CA-EE78-D53F082EA3DB}"/>
              </a:ext>
            </a:extLst>
          </p:cNvPr>
          <p:cNvSpPr txBox="1"/>
          <p:nvPr/>
        </p:nvSpPr>
        <p:spPr>
          <a:xfrm>
            <a:off x="6148988" y="3690729"/>
            <a:ext cx="2423955" cy="646331"/>
          </a:xfrm>
          <a:prstGeom prst="rect">
            <a:avLst/>
          </a:prstGeom>
          <a:solidFill>
            <a:schemeClr val="accent4"/>
          </a:solid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PRO, GA, CTCAE assessments</a:t>
            </a:r>
          </a:p>
        </p:txBody>
      </p:sp>
      <p:sp>
        <p:nvSpPr>
          <p:cNvPr id="10" name="TextBox 9">
            <a:extLst>
              <a:ext uri="{FF2B5EF4-FFF2-40B4-BE49-F238E27FC236}">
                <a16:creationId xmlns:a16="http://schemas.microsoft.com/office/drawing/2014/main" id="{A243E0E0-E601-CD58-BE16-7F5A226DA7FF}"/>
              </a:ext>
            </a:extLst>
          </p:cNvPr>
          <p:cNvSpPr txBox="1"/>
          <p:nvPr/>
        </p:nvSpPr>
        <p:spPr>
          <a:xfrm>
            <a:off x="8829506" y="2207628"/>
            <a:ext cx="2423955" cy="1477328"/>
          </a:xfrm>
          <a:prstGeom prst="rect">
            <a:avLst/>
          </a:prstGeom>
          <a:solidFill>
            <a:schemeClr val="accent4"/>
          </a:solidFill>
          <a:ln>
            <a:solidFill>
              <a:schemeClr val="tx1"/>
            </a:solidFill>
          </a:ln>
        </p:spPr>
        <p:txBody>
          <a:bodyPr wrap="square" rtlCol="0">
            <a:spAutoFit/>
          </a:bodyPr>
          <a:lstStyle/>
          <a:p>
            <a:r>
              <a:rPr lang="en-US" u="sng" dirty="0">
                <a:latin typeface="Arial" panose="020B0604020202020204" pitchFamily="34" charset="0"/>
                <a:cs typeface="Arial" panose="020B0604020202020204" pitchFamily="34" charset="0"/>
              </a:rPr>
              <a:t>Primary endpoint- </a:t>
            </a:r>
            <a:r>
              <a:rPr lang="en-US" b="1" dirty="0">
                <a:latin typeface="Arial" panose="020B0604020202020204" pitchFamily="34" charset="0"/>
                <a:cs typeface="Arial" panose="020B0604020202020204" pitchFamily="34" charset="0"/>
              </a:rPr>
              <a:t>Feasibility </a:t>
            </a:r>
            <a:r>
              <a:rPr lang="en-US" dirty="0">
                <a:latin typeface="Arial" panose="020B0604020202020204" pitchFamily="34" charset="0"/>
                <a:cs typeface="Arial" panose="020B0604020202020204" pitchFamily="34" charset="0"/>
              </a:rPr>
              <a:t>of treatment administration as planned</a:t>
            </a:r>
          </a:p>
        </p:txBody>
      </p:sp>
      <p:sp>
        <p:nvSpPr>
          <p:cNvPr id="13" name="Right Arrow 12">
            <a:extLst>
              <a:ext uri="{FF2B5EF4-FFF2-40B4-BE49-F238E27FC236}">
                <a16:creationId xmlns:a16="http://schemas.microsoft.com/office/drawing/2014/main" id="{3AE8AFB1-ECC9-14EB-5905-B92870A5FCAD}"/>
              </a:ext>
            </a:extLst>
          </p:cNvPr>
          <p:cNvSpPr/>
          <p:nvPr/>
        </p:nvSpPr>
        <p:spPr>
          <a:xfrm>
            <a:off x="3840664" y="2710919"/>
            <a:ext cx="318935" cy="235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E1A59D5D-5D94-F94A-12B0-627D4A3B0110}"/>
              </a:ext>
            </a:extLst>
          </p:cNvPr>
          <p:cNvSpPr/>
          <p:nvPr/>
        </p:nvSpPr>
        <p:spPr>
          <a:xfrm>
            <a:off x="5790344" y="2710919"/>
            <a:ext cx="318935" cy="235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94D73CB9-9047-449F-4DCB-F6EA3C6E3154}"/>
              </a:ext>
            </a:extLst>
          </p:cNvPr>
          <p:cNvSpPr/>
          <p:nvPr/>
        </p:nvSpPr>
        <p:spPr>
          <a:xfrm>
            <a:off x="8528298" y="2710919"/>
            <a:ext cx="318935" cy="235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3E729FE-8FA6-1617-73BF-0A29A8485045}"/>
              </a:ext>
            </a:extLst>
          </p:cNvPr>
          <p:cNvCxnSpPr>
            <a:cxnSpLocks/>
            <a:endCxn id="9" idx="0"/>
          </p:cNvCxnSpPr>
          <p:nvPr/>
        </p:nvCxnSpPr>
        <p:spPr>
          <a:xfrm>
            <a:off x="7360966" y="3362925"/>
            <a:ext cx="0" cy="32780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8F310F-E4C0-6DD6-A7DA-189289514216}"/>
              </a:ext>
            </a:extLst>
          </p:cNvPr>
          <p:cNvSpPr txBox="1"/>
          <p:nvPr/>
        </p:nvSpPr>
        <p:spPr>
          <a:xfrm>
            <a:off x="396371" y="4737425"/>
            <a:ext cx="11505234" cy="1323439"/>
          </a:xfrm>
          <a:prstGeom prst="rect">
            <a:avLst/>
          </a:prstGeom>
          <a:solidFill>
            <a:schemeClr val="accent1"/>
          </a:solid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Only 40% (95% CI 19-64%) of patients met feasibility (with 10+ weeks of therapy, as planned)</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65% had grade 3-4 neutropenia (grade 3 events were otherwise rare except for anemia in 15%)</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Growth factor not mandated</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Treatments tolerated well outside of myelosuppression</a:t>
            </a:r>
          </a:p>
        </p:txBody>
      </p:sp>
      <p:sp>
        <p:nvSpPr>
          <p:cNvPr id="5" name="TextBox 4">
            <a:extLst>
              <a:ext uri="{FF2B5EF4-FFF2-40B4-BE49-F238E27FC236}">
                <a16:creationId xmlns:a16="http://schemas.microsoft.com/office/drawing/2014/main" id="{83C3A470-C1D7-E8F6-5B3B-6C3088D11278}"/>
              </a:ext>
            </a:extLst>
          </p:cNvPr>
          <p:cNvSpPr txBox="1"/>
          <p:nvPr/>
        </p:nvSpPr>
        <p:spPr>
          <a:xfrm>
            <a:off x="0" y="6287058"/>
            <a:ext cx="5579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JGO Freedman, et 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JNCI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Mayerhofer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…Freedman, Miller 2023</a:t>
            </a:r>
          </a:p>
        </p:txBody>
      </p:sp>
    </p:spTree>
    <p:extLst>
      <p:ext uri="{BB962C8B-B14F-4D97-AF65-F5344CB8AC3E}">
        <p14:creationId xmlns:p14="http://schemas.microsoft.com/office/powerpoint/2010/main" val="3978535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E8F62C96-32CC-C1B0-A29D-086C2F682AC2}"/>
              </a:ext>
            </a:extLst>
          </p:cNvPr>
          <p:cNvCxnSpPr>
            <a:cxnSpLocks/>
          </p:cNvCxnSpPr>
          <p:nvPr/>
        </p:nvCxnSpPr>
        <p:spPr>
          <a:xfrm>
            <a:off x="7375224" y="3692209"/>
            <a:ext cx="0" cy="109397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836031A-E393-9261-A65B-81F1B3FE8C43}"/>
              </a:ext>
            </a:extLst>
          </p:cNvPr>
          <p:cNvCxnSpPr>
            <a:cxnSpLocks/>
          </p:cNvCxnSpPr>
          <p:nvPr/>
        </p:nvCxnSpPr>
        <p:spPr>
          <a:xfrm>
            <a:off x="8540685" y="3667645"/>
            <a:ext cx="0" cy="108821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D8C07A3-8C3B-8578-2FB8-56DDDD386565}"/>
              </a:ext>
            </a:extLst>
          </p:cNvPr>
          <p:cNvCxnSpPr>
            <a:cxnSpLocks/>
          </p:cNvCxnSpPr>
          <p:nvPr/>
        </p:nvCxnSpPr>
        <p:spPr>
          <a:xfrm>
            <a:off x="7910445" y="1801859"/>
            <a:ext cx="0" cy="109486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29D57242-7C50-059A-8BCF-887B98BDD2F2}"/>
              </a:ext>
            </a:extLst>
          </p:cNvPr>
          <p:cNvSpPr/>
          <p:nvPr/>
        </p:nvSpPr>
        <p:spPr>
          <a:xfrm>
            <a:off x="3496242" y="1151185"/>
            <a:ext cx="1342459" cy="6431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err="1">
                <a:solidFill>
                  <a:srgbClr val="FFFFFF"/>
                </a:solidFill>
                <a:latin typeface="Arial" panose="020B0604020202020204" pitchFamily="34" charset="0"/>
                <a:ea typeface="Times New Roman" panose="02020603050405020304" pitchFamily="18" charset="0"/>
                <a:cs typeface="Arial" panose="020B0604020202020204" pitchFamily="34" charset="0"/>
              </a:rPr>
              <a:t>Tmic</a:t>
            </a: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 T1a, T1b</a:t>
            </a:r>
          </a:p>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N0</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12" name="Rounded Rectangle 11">
            <a:extLst>
              <a:ext uri="{FF2B5EF4-FFF2-40B4-BE49-F238E27FC236}">
                <a16:creationId xmlns:a16="http://schemas.microsoft.com/office/drawing/2014/main" id="{AFD54B78-FD16-47B2-1332-FBBA204F3215}"/>
              </a:ext>
            </a:extLst>
          </p:cNvPr>
          <p:cNvSpPr/>
          <p:nvPr/>
        </p:nvSpPr>
        <p:spPr>
          <a:xfrm>
            <a:off x="5239191" y="1143229"/>
            <a:ext cx="1342459" cy="64317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T1b / T1c</a:t>
            </a:r>
          </a:p>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N0</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13" name="Rounded Rectangle 12">
            <a:extLst>
              <a:ext uri="{FF2B5EF4-FFF2-40B4-BE49-F238E27FC236}">
                <a16:creationId xmlns:a16="http://schemas.microsoft.com/office/drawing/2014/main" id="{3B21739D-A2A7-B533-EBE5-E8AB3E722CB9}"/>
              </a:ext>
            </a:extLst>
          </p:cNvPr>
          <p:cNvSpPr/>
          <p:nvPr/>
        </p:nvSpPr>
        <p:spPr>
          <a:xfrm>
            <a:off x="6982139" y="1131728"/>
            <a:ext cx="1789104" cy="643178"/>
          </a:xfrm>
          <a:prstGeom prst="roundRect">
            <a:avLst/>
          </a:prstGeom>
          <a:solidFill>
            <a:srgbClr val="002060"/>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≥T2 or Lymph Node +</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14" name="Rounded Rectangle 13">
            <a:extLst>
              <a:ext uri="{FF2B5EF4-FFF2-40B4-BE49-F238E27FC236}">
                <a16:creationId xmlns:a16="http://schemas.microsoft.com/office/drawing/2014/main" id="{7BC71C06-8219-5AB1-4FF9-699CCC098EE5}"/>
              </a:ext>
            </a:extLst>
          </p:cNvPr>
          <p:cNvSpPr/>
          <p:nvPr/>
        </p:nvSpPr>
        <p:spPr>
          <a:xfrm>
            <a:off x="3459490" y="2021943"/>
            <a:ext cx="1342459" cy="6431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observation </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15" name="Rounded Rectangle 14">
            <a:extLst>
              <a:ext uri="{FF2B5EF4-FFF2-40B4-BE49-F238E27FC236}">
                <a16:creationId xmlns:a16="http://schemas.microsoft.com/office/drawing/2014/main" id="{34ED256E-3C75-E48C-E663-301FF27897B1}"/>
              </a:ext>
            </a:extLst>
          </p:cNvPr>
          <p:cNvSpPr/>
          <p:nvPr/>
        </p:nvSpPr>
        <p:spPr>
          <a:xfrm>
            <a:off x="3273558" y="3034188"/>
            <a:ext cx="1528389" cy="580228"/>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Low/Intermediate</a:t>
            </a:r>
            <a:r>
              <a:rPr lang="en-US" sz="1100" dirty="0">
                <a:latin typeface="Arial" panose="020B0604020202020204" pitchFamily="34" charset="0"/>
                <a:ea typeface="Times New Roman" panose="02020603050405020304" pitchFamily="18" charset="0"/>
                <a:cs typeface="Arial" panose="020B0604020202020204" pitchFamily="34" charset="0"/>
              </a:rPr>
              <a:t> Risk of Toxicity, Robust</a:t>
            </a:r>
          </a:p>
        </p:txBody>
      </p:sp>
      <p:sp>
        <p:nvSpPr>
          <p:cNvPr id="16" name="Rounded Rectangle 15">
            <a:extLst>
              <a:ext uri="{FF2B5EF4-FFF2-40B4-BE49-F238E27FC236}">
                <a16:creationId xmlns:a16="http://schemas.microsoft.com/office/drawing/2014/main" id="{39505212-A75E-8E2D-0D09-0024CA69F73E}"/>
              </a:ext>
            </a:extLst>
          </p:cNvPr>
          <p:cNvSpPr/>
          <p:nvPr/>
        </p:nvSpPr>
        <p:spPr>
          <a:xfrm>
            <a:off x="4948459" y="3027176"/>
            <a:ext cx="1528368" cy="587240"/>
          </a:xfrm>
          <a:prstGeom prst="round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High</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Risk of Toxicity, Frail or Pre-frail</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17" name="Rounded Rectangle 16">
            <a:extLst>
              <a:ext uri="{FF2B5EF4-FFF2-40B4-BE49-F238E27FC236}">
                <a16:creationId xmlns:a16="http://schemas.microsoft.com/office/drawing/2014/main" id="{17A4D8A8-F5D2-0A64-EA30-DC7AF5175F06}"/>
              </a:ext>
            </a:extLst>
          </p:cNvPr>
          <p:cNvSpPr/>
          <p:nvPr/>
        </p:nvSpPr>
        <p:spPr>
          <a:xfrm>
            <a:off x="3273558" y="3792736"/>
            <a:ext cx="1528390" cy="72224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Adjuvant TC, CMF, weekly paclitaxel-carboplatin</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18" name="Rounded Rectangle 17">
            <a:extLst>
              <a:ext uri="{FF2B5EF4-FFF2-40B4-BE49-F238E27FC236}">
                <a16:creationId xmlns:a16="http://schemas.microsoft.com/office/drawing/2014/main" id="{DBEAB70F-79A8-2559-635E-6B14D58B6752}"/>
              </a:ext>
            </a:extLst>
          </p:cNvPr>
          <p:cNvSpPr/>
          <p:nvPr/>
        </p:nvSpPr>
        <p:spPr>
          <a:xfrm>
            <a:off x="4948458" y="3789070"/>
            <a:ext cx="1528369" cy="722249"/>
          </a:xfrm>
          <a:prstGeom prst="round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omission of chemotherapy or adapted approaches</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Rounded Rectangle 18">
            <a:extLst>
              <a:ext uri="{FF2B5EF4-FFF2-40B4-BE49-F238E27FC236}">
                <a16:creationId xmlns:a16="http://schemas.microsoft.com/office/drawing/2014/main" id="{2A6C9758-645D-FE22-9FA7-4884A85D699D}"/>
              </a:ext>
            </a:extLst>
          </p:cNvPr>
          <p:cNvSpPr/>
          <p:nvPr/>
        </p:nvSpPr>
        <p:spPr>
          <a:xfrm>
            <a:off x="6939281" y="2923681"/>
            <a:ext cx="2195574" cy="768528"/>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Neoadjuvant Therapy </a:t>
            </a:r>
            <a:endParaRPr lang="en-US" sz="1100" dirty="0">
              <a:latin typeface="Arial" panose="020B0604020202020204" pitchFamily="34" charset="0"/>
              <a:ea typeface="Times New Roman" panose="02020603050405020304" pitchFamily="18" charset="0"/>
              <a:cs typeface="Arial" panose="020B0604020202020204" pitchFamily="34" charset="0"/>
            </a:endParaRPr>
          </a:p>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(or up-front surgery if patient is frail and unlikely to tolerate chemotherapy</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a:extLst>
              <a:ext uri="{FF2B5EF4-FFF2-40B4-BE49-F238E27FC236}">
                <a16:creationId xmlns:a16="http://schemas.microsoft.com/office/drawing/2014/main" id="{C3668FD2-8AE6-17A8-D660-1E1FA9510F60}"/>
              </a:ext>
            </a:extLst>
          </p:cNvPr>
          <p:cNvSpPr/>
          <p:nvPr/>
        </p:nvSpPr>
        <p:spPr>
          <a:xfrm>
            <a:off x="6702209" y="3808465"/>
            <a:ext cx="1313650" cy="485459"/>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Low/Intermediate</a:t>
            </a:r>
            <a:r>
              <a:rPr lang="en-US" sz="1100" dirty="0">
                <a:latin typeface="Arial" panose="020B0604020202020204" pitchFamily="34" charset="0"/>
                <a:ea typeface="Times New Roman" panose="02020603050405020304" pitchFamily="18" charset="0"/>
                <a:cs typeface="Arial" panose="020B0604020202020204" pitchFamily="34" charset="0"/>
              </a:rPr>
              <a:t> Risk of Toxicity, Robust</a:t>
            </a:r>
          </a:p>
        </p:txBody>
      </p:sp>
      <p:sp>
        <p:nvSpPr>
          <p:cNvPr id="21" name="Rounded Rectangle 20">
            <a:extLst>
              <a:ext uri="{FF2B5EF4-FFF2-40B4-BE49-F238E27FC236}">
                <a16:creationId xmlns:a16="http://schemas.microsoft.com/office/drawing/2014/main" id="{5F9C1342-4AEF-72C8-7698-5706CBDAE2FA}"/>
              </a:ext>
            </a:extLst>
          </p:cNvPr>
          <p:cNvSpPr/>
          <p:nvPr/>
        </p:nvSpPr>
        <p:spPr>
          <a:xfrm>
            <a:off x="8133128" y="3797197"/>
            <a:ext cx="1521331" cy="494290"/>
          </a:xfrm>
          <a:prstGeom prst="roundRect">
            <a:avLst/>
          </a:prstGeom>
          <a:solidFill>
            <a:srgbClr val="0070C0"/>
          </a:solidFill>
          <a:ln>
            <a:solidFill>
              <a:schemeClr val="tx1"/>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High</a:t>
            </a:r>
            <a:r>
              <a:rPr lang="en-US" sz="1100" dirty="0">
                <a:latin typeface="Arial" panose="020B0604020202020204" pitchFamily="34" charset="0"/>
                <a:ea typeface="Times New Roman" panose="02020603050405020304" pitchFamily="18" charset="0"/>
                <a:cs typeface="Arial" panose="020B0604020202020204" pitchFamily="34" charset="0"/>
              </a:rPr>
              <a:t> </a:t>
            </a: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Risk of Toxicity, Frail or Pre-frail</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22" name="Rounded Rectangle 21">
            <a:extLst>
              <a:ext uri="{FF2B5EF4-FFF2-40B4-BE49-F238E27FC236}">
                <a16:creationId xmlns:a16="http://schemas.microsoft.com/office/drawing/2014/main" id="{E088A3C6-F99C-3FFE-43E4-4B94DBBCB481}"/>
              </a:ext>
            </a:extLst>
          </p:cNvPr>
          <p:cNvSpPr/>
          <p:nvPr/>
        </p:nvSpPr>
        <p:spPr>
          <a:xfrm>
            <a:off x="4630000" y="4786182"/>
            <a:ext cx="3246691" cy="121944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For higher risk disease in fit patients:</a:t>
            </a:r>
            <a:endParaRPr lang="en-US" sz="1100" dirty="0">
              <a:latin typeface="Arial" panose="020B0604020202020204" pitchFamily="34" charset="0"/>
              <a:ea typeface="Times New Roman" panose="02020603050405020304" pitchFamily="18" charset="0"/>
              <a:cs typeface="Arial" panose="020B0604020202020204" pitchFamily="34" charset="0"/>
            </a:endParaRPr>
          </a:p>
          <a:p>
            <a:r>
              <a:rPr lang="en-US" sz="1100" dirty="0">
                <a:latin typeface="Arial" panose="020B0604020202020204" pitchFamily="34" charset="0"/>
                <a:ea typeface="Times New Roman" panose="02020603050405020304" pitchFamily="18" charset="0"/>
                <a:cs typeface="Arial" panose="020B0604020202020204" pitchFamily="34" charset="0"/>
              </a:rPr>
              <a:t>KEYNOTE522</a:t>
            </a:r>
          </a:p>
          <a:p>
            <a:r>
              <a:rPr lang="en-US" sz="1100" dirty="0">
                <a:latin typeface="Arial" panose="020B0604020202020204" pitchFamily="34" charset="0"/>
                <a:ea typeface="Times New Roman" panose="02020603050405020304" pitchFamily="18" charset="0"/>
                <a:cs typeface="Arial" panose="020B0604020202020204" pitchFamily="34" charset="0"/>
              </a:rPr>
              <a:t>For lower risk disease (T2N0), cardiac risk factors, or less fit: </a:t>
            </a:r>
          </a:p>
          <a:p>
            <a:r>
              <a:rPr lang="en-US" sz="1100" dirty="0">
                <a:latin typeface="Arial" panose="020B0604020202020204" pitchFamily="34" charset="0"/>
                <a:ea typeface="Times New Roman" panose="02020603050405020304" pitchFamily="18" charset="0"/>
                <a:cs typeface="Arial" panose="020B0604020202020204" pitchFamily="34" charset="0"/>
              </a:rPr>
              <a:t>Weely carbo/</a:t>
            </a:r>
            <a:r>
              <a:rPr lang="en-US" sz="1100" dirty="0" err="1">
                <a:latin typeface="Arial" panose="020B0604020202020204" pitchFamily="34" charset="0"/>
                <a:ea typeface="Times New Roman" panose="02020603050405020304" pitchFamily="18" charset="0"/>
                <a:cs typeface="Arial" panose="020B0604020202020204" pitchFamily="34" charset="0"/>
              </a:rPr>
              <a:t>taxol</a:t>
            </a:r>
            <a:r>
              <a:rPr lang="en-US" sz="1100" dirty="0">
                <a:latin typeface="Arial" panose="020B0604020202020204" pitchFamily="34" charset="0"/>
                <a:ea typeface="Times New Roman" panose="02020603050405020304" pitchFamily="18" charset="0"/>
                <a:cs typeface="Arial" panose="020B0604020202020204" pitchFamily="34" charset="0"/>
              </a:rPr>
              <a:t>/ pembrolizumab or </a:t>
            </a:r>
            <a:r>
              <a:rPr lang="en-US" sz="1100" dirty="0" err="1">
                <a:latin typeface="Arial" panose="020B0604020202020204" pitchFamily="34" charset="0"/>
                <a:ea typeface="Times New Roman" panose="02020603050405020304" pitchFamily="18" charset="0"/>
                <a:cs typeface="Arial" panose="020B0604020202020204" pitchFamily="34" charset="0"/>
              </a:rPr>
              <a:t>NeoPACT</a:t>
            </a:r>
            <a:r>
              <a:rPr lang="en-US" sz="1100" dirty="0">
                <a:latin typeface="Arial" panose="020B0604020202020204" pitchFamily="34" charset="0"/>
                <a:ea typeface="Times New Roman" panose="02020603050405020304" pitchFamily="18" charset="0"/>
                <a:cs typeface="Arial" panose="020B0604020202020204" pitchFamily="34" charset="0"/>
              </a:rPr>
              <a:t> regimen</a:t>
            </a:r>
          </a:p>
        </p:txBody>
      </p:sp>
      <p:sp>
        <p:nvSpPr>
          <p:cNvPr id="23" name="Rounded Rectangle 22">
            <a:extLst>
              <a:ext uri="{FF2B5EF4-FFF2-40B4-BE49-F238E27FC236}">
                <a16:creationId xmlns:a16="http://schemas.microsoft.com/office/drawing/2014/main" id="{586334E5-48A2-B2F3-1B08-101B84A401A2}"/>
              </a:ext>
            </a:extLst>
          </p:cNvPr>
          <p:cNvSpPr/>
          <p:nvPr/>
        </p:nvSpPr>
        <p:spPr>
          <a:xfrm>
            <a:off x="8037068" y="4753441"/>
            <a:ext cx="3056953" cy="715748"/>
          </a:xfrm>
          <a:prstGeom prst="roundRect">
            <a:avLst/>
          </a:prstGeom>
          <a:solidFill>
            <a:srgbClr val="0070C0"/>
          </a:solidFill>
          <a:ln>
            <a:solidFill>
              <a:schemeClr val="tx1"/>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adapted approaches: up front dose reduction, adapted schedules with close monitoring</a:t>
            </a:r>
          </a:p>
        </p:txBody>
      </p:sp>
      <p:cxnSp>
        <p:nvCxnSpPr>
          <p:cNvPr id="24" name="Straight Arrow Connector 23">
            <a:extLst>
              <a:ext uri="{FF2B5EF4-FFF2-40B4-BE49-F238E27FC236}">
                <a16:creationId xmlns:a16="http://schemas.microsoft.com/office/drawing/2014/main" id="{1C74E2BF-440C-06B9-E92C-CF1DADFCDB6E}"/>
              </a:ext>
            </a:extLst>
          </p:cNvPr>
          <p:cNvCxnSpPr>
            <a:cxnSpLocks/>
          </p:cNvCxnSpPr>
          <p:nvPr/>
        </p:nvCxnSpPr>
        <p:spPr>
          <a:xfrm>
            <a:off x="4130720" y="1794364"/>
            <a:ext cx="0" cy="25151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253BD4-4EDB-7662-AB8E-D0195E50024C}"/>
              </a:ext>
            </a:extLst>
          </p:cNvPr>
          <p:cNvCxnSpPr>
            <a:cxnSpLocks/>
          </p:cNvCxnSpPr>
          <p:nvPr/>
        </p:nvCxnSpPr>
        <p:spPr>
          <a:xfrm>
            <a:off x="5888990" y="1774906"/>
            <a:ext cx="0" cy="126641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E436E8E-265F-4832-F262-9388B39407BD}"/>
              </a:ext>
            </a:extLst>
          </p:cNvPr>
          <p:cNvCxnSpPr>
            <a:cxnSpLocks/>
            <a:stCxn id="12" idx="2"/>
          </p:cNvCxnSpPr>
          <p:nvPr/>
        </p:nvCxnSpPr>
        <p:spPr>
          <a:xfrm flipH="1">
            <a:off x="4614532" y="1786408"/>
            <a:ext cx="1295888" cy="124076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41DD3F94-FD1B-CD75-84C6-15FA9DD57F59}"/>
              </a:ext>
            </a:extLst>
          </p:cNvPr>
          <p:cNvSpPr/>
          <p:nvPr/>
        </p:nvSpPr>
        <p:spPr>
          <a:xfrm>
            <a:off x="5216254" y="1965023"/>
            <a:ext cx="3551104" cy="722249"/>
          </a:xfrm>
          <a:prstGeom prst="roundRect">
            <a:avLst/>
          </a:prstGeom>
          <a:solidFill>
            <a:srgbClr val="7A81FF"/>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Consider:</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Clinical judgement, Anticipated benefit, </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Patient Preference</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Toxicity risk (CARG-BC score), Frailty, </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Functional status</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Competing mortality risk</a:t>
            </a:r>
          </a:p>
        </p:txBody>
      </p:sp>
      <p:cxnSp>
        <p:nvCxnSpPr>
          <p:cNvPr id="70" name="Straight Arrow Connector 69">
            <a:extLst>
              <a:ext uri="{FF2B5EF4-FFF2-40B4-BE49-F238E27FC236}">
                <a16:creationId xmlns:a16="http://schemas.microsoft.com/office/drawing/2014/main" id="{27CAFFAD-D2EB-1B21-C24D-11487AD40F83}"/>
              </a:ext>
            </a:extLst>
          </p:cNvPr>
          <p:cNvCxnSpPr>
            <a:cxnSpLocks/>
          </p:cNvCxnSpPr>
          <p:nvPr/>
        </p:nvCxnSpPr>
        <p:spPr>
          <a:xfrm>
            <a:off x="5923406" y="3540763"/>
            <a:ext cx="0" cy="2517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F00FF12-CE02-0C92-B0E4-676197454520}"/>
              </a:ext>
            </a:extLst>
          </p:cNvPr>
          <p:cNvCxnSpPr>
            <a:cxnSpLocks/>
          </p:cNvCxnSpPr>
          <p:nvPr/>
        </p:nvCxnSpPr>
        <p:spPr>
          <a:xfrm>
            <a:off x="4501510" y="3566345"/>
            <a:ext cx="0" cy="2517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D2F360-36F7-3550-445D-F6FC8EAF1408}"/>
              </a:ext>
            </a:extLst>
          </p:cNvPr>
          <p:cNvSpPr txBox="1"/>
          <p:nvPr/>
        </p:nvSpPr>
        <p:spPr>
          <a:xfrm>
            <a:off x="1863273" y="270323"/>
            <a:ext cx="85477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Potential Approach for TNBC</a:t>
            </a:r>
          </a:p>
        </p:txBody>
      </p:sp>
    </p:spTree>
    <p:extLst>
      <p:ext uri="{BB962C8B-B14F-4D97-AF65-F5344CB8AC3E}">
        <p14:creationId xmlns:p14="http://schemas.microsoft.com/office/powerpoint/2010/main" val="16427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C6D2-EA8C-4F67-80D9-814AFC1E32DD}"/>
              </a:ext>
            </a:extLst>
          </p:cNvPr>
          <p:cNvSpPr>
            <a:spLocks noGrp="1"/>
          </p:cNvSpPr>
          <p:nvPr>
            <p:ph type="title" idx="4294967295"/>
          </p:nvPr>
        </p:nvSpPr>
        <p:spPr>
          <a:xfrm>
            <a:off x="0" y="356789"/>
            <a:ext cx="11979275" cy="609600"/>
          </a:xfrm>
        </p:spPr>
        <p:txBody>
          <a:bodyPr>
            <a:noAutofit/>
          </a:bodyPr>
          <a:lstStyle/>
          <a:p>
            <a:pPr algn="ctr"/>
            <a:r>
              <a:rPr lang="en-US" sz="3400" dirty="0">
                <a:solidFill>
                  <a:srgbClr val="002060"/>
                </a:solidFill>
                <a:latin typeface="Arial" panose="020B0604020202020204" pitchFamily="34" charset="0"/>
                <a:cs typeface="Arial" panose="020B0604020202020204" pitchFamily="34" charset="0"/>
              </a:rPr>
              <a:t>The Number of Older U.S. Adults is Increasing</a:t>
            </a:r>
          </a:p>
        </p:txBody>
      </p:sp>
      <p:grpSp>
        <p:nvGrpSpPr>
          <p:cNvPr id="3" name="Group 2">
            <a:extLst>
              <a:ext uri="{FF2B5EF4-FFF2-40B4-BE49-F238E27FC236}">
                <a16:creationId xmlns:a16="http://schemas.microsoft.com/office/drawing/2014/main" id="{AECDFFC8-51D7-0206-4395-E8B97ED12E31}"/>
              </a:ext>
            </a:extLst>
          </p:cNvPr>
          <p:cNvGrpSpPr>
            <a:grpSpLocks noChangeAspect="1"/>
          </p:cNvGrpSpPr>
          <p:nvPr/>
        </p:nvGrpSpPr>
        <p:grpSpPr>
          <a:xfrm>
            <a:off x="524031" y="1309159"/>
            <a:ext cx="10783325" cy="5284625"/>
            <a:chOff x="1364346" y="1191264"/>
            <a:chExt cx="8991085" cy="4309241"/>
          </a:xfrm>
        </p:grpSpPr>
        <p:pic>
          <p:nvPicPr>
            <p:cNvPr id="4" name="Picture 3">
              <a:extLst>
                <a:ext uri="{FF2B5EF4-FFF2-40B4-BE49-F238E27FC236}">
                  <a16:creationId xmlns:a16="http://schemas.microsoft.com/office/drawing/2014/main" id="{E0D6F048-702B-46F0-B1A4-D3E5D407B1AA}"/>
                </a:ext>
              </a:extLst>
            </p:cNvPr>
            <p:cNvPicPr>
              <a:picLocks noChangeAspect="1"/>
            </p:cNvPicPr>
            <p:nvPr/>
          </p:nvPicPr>
          <p:blipFill rotWithShape="1">
            <a:blip r:embed="rId3"/>
            <a:srcRect l="62299" t="20285" r="3448" b="44192"/>
            <a:stretch/>
          </p:blipFill>
          <p:spPr>
            <a:xfrm>
              <a:off x="1369227" y="1191264"/>
              <a:ext cx="8986204" cy="3291439"/>
            </a:xfrm>
            <a:prstGeom prst="rect">
              <a:avLst/>
            </a:prstGeom>
          </p:spPr>
        </p:pic>
        <p:pic>
          <p:nvPicPr>
            <p:cNvPr id="7" name="Picture 6">
              <a:extLst>
                <a:ext uri="{FF2B5EF4-FFF2-40B4-BE49-F238E27FC236}">
                  <a16:creationId xmlns:a16="http://schemas.microsoft.com/office/drawing/2014/main" id="{3BF5F9E0-4518-453D-B702-FE1311F0610B}"/>
                </a:ext>
              </a:extLst>
            </p:cNvPr>
            <p:cNvPicPr>
              <a:picLocks noChangeAspect="1"/>
            </p:cNvPicPr>
            <p:nvPr/>
          </p:nvPicPr>
          <p:blipFill rotWithShape="1">
            <a:blip r:embed="rId3"/>
            <a:srcRect l="62299" t="75539" r="3448" b="12964"/>
            <a:stretch/>
          </p:blipFill>
          <p:spPr>
            <a:xfrm>
              <a:off x="1364346" y="4435168"/>
              <a:ext cx="8986204" cy="1065337"/>
            </a:xfrm>
            <a:prstGeom prst="rect">
              <a:avLst/>
            </a:prstGeom>
          </p:spPr>
        </p:pic>
      </p:grpSp>
      <p:sp>
        <p:nvSpPr>
          <p:cNvPr id="8" name="TextBox 7">
            <a:extLst>
              <a:ext uri="{FF2B5EF4-FFF2-40B4-BE49-F238E27FC236}">
                <a16:creationId xmlns:a16="http://schemas.microsoft.com/office/drawing/2014/main" id="{D276E264-7A15-4A63-8DF8-9D1329158E17}"/>
              </a:ext>
            </a:extLst>
          </p:cNvPr>
          <p:cNvSpPr txBox="1"/>
          <p:nvPr/>
        </p:nvSpPr>
        <p:spPr>
          <a:xfrm>
            <a:off x="163800" y="6501236"/>
            <a:ext cx="831294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Adapted from Cancer Facts and Figures, 2019 Special Section: Cancer in the Oldest Old</a:t>
            </a:r>
          </a:p>
        </p:txBody>
      </p:sp>
      <p:sp>
        <p:nvSpPr>
          <p:cNvPr id="12" name="Rectangle 11">
            <a:extLst>
              <a:ext uri="{FF2B5EF4-FFF2-40B4-BE49-F238E27FC236}">
                <a16:creationId xmlns:a16="http://schemas.microsoft.com/office/drawing/2014/main" id="{7642C01D-93B3-1FF1-8F92-0AF5A19288F5}"/>
              </a:ext>
            </a:extLst>
          </p:cNvPr>
          <p:cNvSpPr/>
          <p:nvPr/>
        </p:nvSpPr>
        <p:spPr>
          <a:xfrm>
            <a:off x="713765" y="1502740"/>
            <a:ext cx="9906758" cy="25527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E51637A-A8C7-0730-1F20-C03D8255BB45}"/>
              </a:ext>
            </a:extLst>
          </p:cNvPr>
          <p:cNvSpPr/>
          <p:nvPr/>
        </p:nvSpPr>
        <p:spPr>
          <a:xfrm>
            <a:off x="2137893" y="967852"/>
            <a:ext cx="7328079"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Numbers Aged 70+ Will Double by 2060</a:t>
            </a:r>
          </a:p>
        </p:txBody>
      </p:sp>
    </p:spTree>
    <p:extLst>
      <p:ext uri="{BB962C8B-B14F-4D97-AF65-F5344CB8AC3E}">
        <p14:creationId xmlns:p14="http://schemas.microsoft.com/office/powerpoint/2010/main" val="2038626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2BFC-E415-65A6-50B4-AC78BF99CD91}"/>
              </a:ext>
            </a:extLst>
          </p:cNvPr>
          <p:cNvSpPr>
            <a:spLocks noGrp="1"/>
          </p:cNvSpPr>
          <p:nvPr>
            <p:ph type="title"/>
          </p:nvPr>
        </p:nvSpPr>
        <p:spPr>
          <a:xfrm>
            <a:off x="962187" y="2271416"/>
            <a:ext cx="10515600" cy="1325563"/>
          </a:xfrm>
        </p:spPr>
        <p:txBody>
          <a:bodyPr>
            <a:normAutofit/>
          </a:bodyPr>
          <a:lstStyle/>
          <a:p>
            <a:pPr algn="ctr"/>
            <a:r>
              <a:rPr lang="en-US" sz="3200" b="1" dirty="0">
                <a:solidFill>
                  <a:srgbClr val="002060"/>
                </a:solidFill>
              </a:rPr>
              <a:t>Other Considerations By Disease Subtype</a:t>
            </a:r>
          </a:p>
        </p:txBody>
      </p:sp>
    </p:spTree>
    <p:extLst>
      <p:ext uri="{BB962C8B-B14F-4D97-AF65-F5344CB8AC3E}">
        <p14:creationId xmlns:p14="http://schemas.microsoft.com/office/powerpoint/2010/main" val="2451285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26AE-6F3C-1D76-AB81-4A7E75884C38}"/>
              </a:ext>
            </a:extLst>
          </p:cNvPr>
          <p:cNvSpPr>
            <a:spLocks noGrp="1"/>
          </p:cNvSpPr>
          <p:nvPr>
            <p:ph type="title"/>
          </p:nvPr>
        </p:nvSpPr>
        <p:spPr>
          <a:xfrm>
            <a:off x="640080" y="269673"/>
            <a:ext cx="11157179" cy="1064941"/>
          </a:xfrm>
        </p:spPr>
        <p:txBody>
          <a:bodyPr>
            <a:normAutofit/>
          </a:bodyPr>
          <a:lstStyle/>
          <a:p>
            <a:pPr algn="ctr"/>
            <a:r>
              <a:rPr lang="en-US" sz="3200" b="1" dirty="0">
                <a:solidFill>
                  <a:srgbClr val="002060"/>
                </a:solidFill>
              </a:rPr>
              <a:t>Chemotherapy Considerations for </a:t>
            </a:r>
            <a:r>
              <a:rPr lang="en-US" sz="3200" b="1" u="sng" dirty="0">
                <a:solidFill>
                  <a:srgbClr val="002060"/>
                </a:solidFill>
              </a:rPr>
              <a:t>HR+HER2- </a:t>
            </a:r>
            <a:r>
              <a:rPr lang="en-US" sz="3200" b="1" dirty="0">
                <a:solidFill>
                  <a:srgbClr val="002060"/>
                </a:solidFill>
              </a:rPr>
              <a:t>Disease</a:t>
            </a:r>
          </a:p>
        </p:txBody>
      </p:sp>
      <p:sp>
        <p:nvSpPr>
          <p:cNvPr id="3" name="Content Placeholder 2">
            <a:extLst>
              <a:ext uri="{FF2B5EF4-FFF2-40B4-BE49-F238E27FC236}">
                <a16:creationId xmlns:a16="http://schemas.microsoft.com/office/drawing/2014/main" id="{08DE0C17-183D-F9FF-00F3-FC91981F79B8}"/>
              </a:ext>
            </a:extLst>
          </p:cNvPr>
          <p:cNvSpPr>
            <a:spLocks noGrp="1"/>
          </p:cNvSpPr>
          <p:nvPr>
            <p:ph idx="1"/>
          </p:nvPr>
        </p:nvSpPr>
        <p:spPr>
          <a:xfrm>
            <a:off x="640080" y="1379219"/>
            <a:ext cx="10952652" cy="4571638"/>
          </a:xfrm>
        </p:spPr>
        <p:txBody>
          <a:bodyPr>
            <a:normAutofit/>
          </a:bodyPr>
          <a:lstStyle/>
          <a:p>
            <a:pPr>
              <a:lnSpc>
                <a:spcPct val="110000"/>
              </a:lnSpc>
              <a:spcBef>
                <a:spcPts val="0"/>
              </a:spcBef>
            </a:pPr>
            <a:r>
              <a:rPr lang="en-US" dirty="0">
                <a:latin typeface="Arial" panose="020B0604020202020204" pitchFamily="34" charset="0"/>
                <a:cs typeface="Arial" panose="020B0604020202020204" pitchFamily="34" charset="0"/>
              </a:rPr>
              <a:t>In ER+, we have Oncotype, HT, extended HT, CDK 4/6i, adjuvant bisphosphonates</a:t>
            </a: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a:p>
            <a:pPr>
              <a:lnSpc>
                <a:spcPct val="110000"/>
              </a:lnSpc>
              <a:spcBef>
                <a:spcPts val="0"/>
              </a:spcBef>
            </a:pPr>
            <a:r>
              <a:rPr lang="en-US" dirty="0">
                <a:latin typeface="Arial" panose="020B0604020202020204" pitchFamily="34" charset="0"/>
                <a:cs typeface="Arial" panose="020B0604020202020204" pitchFamily="34" charset="0"/>
              </a:rPr>
              <a:t>Alternative chemotherapy regimens haven’t proven efficacious (e.g., capecitabine) compared with standard treatment, so the options remain similar to younger patients</a:t>
            </a:r>
          </a:p>
          <a:p>
            <a:pPr lvl="1">
              <a:lnSpc>
                <a:spcPct val="110000"/>
              </a:lnSpc>
              <a:spcBef>
                <a:spcPts val="0"/>
              </a:spcBef>
            </a:pPr>
            <a:r>
              <a:rPr lang="en-US" dirty="0">
                <a:latin typeface="Arial" panose="020B0604020202020204" pitchFamily="34" charset="0"/>
                <a:cs typeface="Arial" panose="020B0604020202020204" pitchFamily="34" charset="0"/>
              </a:rPr>
              <a:t>Docetaxel-cyclophosphamide (TC)</a:t>
            </a:r>
          </a:p>
          <a:p>
            <a:pPr lvl="1">
              <a:lnSpc>
                <a:spcPct val="110000"/>
              </a:lnSpc>
              <a:spcBef>
                <a:spcPts val="0"/>
              </a:spcBef>
            </a:pPr>
            <a:r>
              <a:rPr lang="en-US" dirty="0">
                <a:latin typeface="Arial" panose="020B0604020202020204" pitchFamily="34" charset="0"/>
                <a:cs typeface="Arial" panose="020B0604020202020204" pitchFamily="34" charset="0"/>
              </a:rPr>
              <a:t>Cyclophosphamide-methotrexate-5-FU (CMF)</a:t>
            </a:r>
          </a:p>
          <a:p>
            <a:pPr lvl="1">
              <a:lnSpc>
                <a:spcPct val="110000"/>
              </a:lnSpc>
              <a:spcBef>
                <a:spcPts val="0"/>
              </a:spcBef>
            </a:pPr>
            <a:r>
              <a:rPr lang="en-US" dirty="0">
                <a:latin typeface="Arial" panose="020B0604020202020204" pitchFamily="34" charset="0"/>
                <a:cs typeface="Arial" panose="020B0604020202020204" pitchFamily="34" charset="0"/>
              </a:rPr>
              <a:t>Doxorubicin-cyclophosphamide-paclitaxel (ACT) in highest risk patients</a:t>
            </a: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a:p>
            <a:pPr>
              <a:lnSpc>
                <a:spcPct val="110000"/>
              </a:lnSpc>
              <a:spcBef>
                <a:spcPts val="0"/>
              </a:spcBef>
            </a:pPr>
            <a:endParaRPr lang="en-US" dirty="0"/>
          </a:p>
          <a:p>
            <a:pPr marL="0" indent="0">
              <a:lnSpc>
                <a:spcPct val="110000"/>
              </a:lnSpc>
              <a:spcBef>
                <a:spcPts val="0"/>
              </a:spcBef>
              <a:buNone/>
            </a:pPr>
            <a:endParaRPr lang="en-US" dirty="0"/>
          </a:p>
          <a:p>
            <a:pPr lvl="3"/>
            <a:endParaRPr lang="en-US" dirty="0"/>
          </a:p>
        </p:txBody>
      </p:sp>
    </p:spTree>
    <p:extLst>
      <p:ext uri="{BB962C8B-B14F-4D97-AF65-F5344CB8AC3E}">
        <p14:creationId xmlns:p14="http://schemas.microsoft.com/office/powerpoint/2010/main" val="4244713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700B0133-D4AB-473D-96EF-40DBB4D132E6}"/>
              </a:ext>
            </a:extLst>
          </p:cNvPr>
          <p:cNvSpPr txBox="1">
            <a:spLocks noChangeArrowheads="1"/>
          </p:cNvSpPr>
          <p:nvPr/>
        </p:nvSpPr>
        <p:spPr bwMode="auto">
          <a:xfrm>
            <a:off x="1306286" y="21272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400" b="1" dirty="0">
                <a:solidFill>
                  <a:srgbClr val="002060"/>
                </a:solidFill>
              </a:rPr>
              <a:t>CALGB/Alliance 49907</a:t>
            </a:r>
          </a:p>
        </p:txBody>
      </p:sp>
      <p:sp>
        <p:nvSpPr>
          <p:cNvPr id="109572" name="Text Box 3">
            <a:extLst>
              <a:ext uri="{FF2B5EF4-FFF2-40B4-BE49-F238E27FC236}">
                <a16:creationId xmlns:a16="http://schemas.microsoft.com/office/drawing/2014/main" id="{9F9B58C4-9B38-4022-BD68-F7B2AEDDBA36}"/>
              </a:ext>
            </a:extLst>
          </p:cNvPr>
          <p:cNvSpPr txBox="1">
            <a:spLocks noChangeArrowheads="1"/>
          </p:cNvSpPr>
          <p:nvPr/>
        </p:nvSpPr>
        <p:spPr bwMode="auto">
          <a:xfrm>
            <a:off x="215901" y="2893830"/>
            <a:ext cx="2070093" cy="553998"/>
          </a:xfrm>
          <a:prstGeom prst="rect">
            <a:avLst/>
          </a:prstGeom>
          <a:solidFill>
            <a:schemeClr val="accent5"/>
          </a:solidFill>
          <a:ln w="9525">
            <a:solidFill>
              <a:schemeClr val="accent2"/>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500" b="1" dirty="0">
                <a:solidFill>
                  <a:schemeClr val="bg1"/>
                </a:solidFill>
                <a:cs typeface="Arial" panose="020B0604020202020204" pitchFamily="34" charset="0"/>
              </a:rPr>
              <a:t>CMF 6 cycles or                   AC 4 cycles</a:t>
            </a:r>
          </a:p>
        </p:txBody>
      </p:sp>
      <p:sp>
        <p:nvSpPr>
          <p:cNvPr id="109573" name="Text Box 4">
            <a:extLst>
              <a:ext uri="{FF2B5EF4-FFF2-40B4-BE49-F238E27FC236}">
                <a16:creationId xmlns:a16="http://schemas.microsoft.com/office/drawing/2014/main" id="{6762CD03-76D3-4CC7-974D-5B83574B514D}"/>
              </a:ext>
            </a:extLst>
          </p:cNvPr>
          <p:cNvSpPr txBox="1">
            <a:spLocks noChangeArrowheads="1"/>
          </p:cNvSpPr>
          <p:nvPr/>
        </p:nvSpPr>
        <p:spPr bwMode="auto">
          <a:xfrm>
            <a:off x="2674830" y="2880448"/>
            <a:ext cx="1500171" cy="553998"/>
          </a:xfrm>
          <a:prstGeom prst="rect">
            <a:avLst/>
          </a:prstGeom>
          <a:solidFill>
            <a:schemeClr val="accent5"/>
          </a:solidFill>
          <a:ln w="9525">
            <a:solidFill>
              <a:schemeClr val="accent2"/>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500" b="1" dirty="0">
                <a:solidFill>
                  <a:schemeClr val="bg1"/>
                </a:solidFill>
                <a:cs typeface="Arial" panose="020B0604020202020204" pitchFamily="34" charset="0"/>
              </a:rPr>
              <a:t>Capecitabine  for 6 cycles</a:t>
            </a:r>
          </a:p>
        </p:txBody>
      </p:sp>
      <p:sp>
        <p:nvSpPr>
          <p:cNvPr id="109574" name="Text Box 5">
            <a:extLst>
              <a:ext uri="{FF2B5EF4-FFF2-40B4-BE49-F238E27FC236}">
                <a16:creationId xmlns:a16="http://schemas.microsoft.com/office/drawing/2014/main" id="{9C1C518C-C2CD-4423-962F-B66C3D89E195}"/>
              </a:ext>
            </a:extLst>
          </p:cNvPr>
          <p:cNvSpPr txBox="1">
            <a:spLocks noChangeArrowheads="1"/>
          </p:cNvSpPr>
          <p:nvPr/>
        </p:nvSpPr>
        <p:spPr bwMode="auto">
          <a:xfrm>
            <a:off x="1259683" y="2042173"/>
            <a:ext cx="2513013" cy="323165"/>
          </a:xfrm>
          <a:prstGeom prst="rect">
            <a:avLst/>
          </a:prstGeom>
          <a:solidFill>
            <a:schemeClr val="accent5"/>
          </a:solidFill>
          <a:ln w="9525">
            <a:solidFill>
              <a:schemeClr val="accent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500" b="1" dirty="0">
                <a:solidFill>
                  <a:schemeClr val="bg1"/>
                </a:solidFill>
                <a:cs typeface="Arial" panose="020B0604020202020204" pitchFamily="34" charset="0"/>
              </a:rPr>
              <a:t>Randomize</a:t>
            </a:r>
          </a:p>
        </p:txBody>
      </p:sp>
      <p:sp>
        <p:nvSpPr>
          <p:cNvPr id="109575" name="Text Box 9">
            <a:extLst>
              <a:ext uri="{FF2B5EF4-FFF2-40B4-BE49-F238E27FC236}">
                <a16:creationId xmlns:a16="http://schemas.microsoft.com/office/drawing/2014/main" id="{F71AD2AC-35B3-4C78-A242-0E9EFF3C9865}"/>
              </a:ext>
            </a:extLst>
          </p:cNvPr>
          <p:cNvSpPr txBox="1">
            <a:spLocks noChangeArrowheads="1"/>
          </p:cNvSpPr>
          <p:nvPr/>
        </p:nvSpPr>
        <p:spPr bwMode="auto">
          <a:xfrm>
            <a:off x="215901" y="1006046"/>
            <a:ext cx="4678360" cy="669414"/>
          </a:xfrm>
          <a:prstGeom prst="rect">
            <a:avLst/>
          </a:prstGeom>
          <a:solidFill>
            <a:schemeClr val="accent1"/>
          </a:solidFill>
          <a:ln w="47625">
            <a:noFill/>
            <a:miter lim="800000"/>
            <a:headEnd/>
            <a:tailEnd/>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500" b="1" u="sng" dirty="0">
                <a:solidFill>
                  <a:schemeClr val="bg1"/>
                </a:solidFill>
                <a:cs typeface="Arial" panose="020B0604020202020204" pitchFamily="34" charset="0"/>
              </a:rPr>
              <a:t>Stratification</a:t>
            </a:r>
          </a:p>
          <a:p>
            <a:pPr algn="ctr">
              <a:spcBef>
                <a:spcPct val="50000"/>
              </a:spcBef>
            </a:pPr>
            <a:r>
              <a:rPr lang="en-US" altLang="en-US" sz="1500" b="1" dirty="0">
                <a:solidFill>
                  <a:schemeClr val="bg1"/>
                </a:solidFill>
                <a:cs typeface="Arial" panose="020B0604020202020204" pitchFamily="34" charset="0"/>
              </a:rPr>
              <a:t>Age 65-69,70-80,80+; PS 0-1 vs 2;HER-2 +/-/unk</a:t>
            </a:r>
          </a:p>
        </p:txBody>
      </p:sp>
      <p:sp>
        <p:nvSpPr>
          <p:cNvPr id="109576" name="Line 10">
            <a:extLst>
              <a:ext uri="{FF2B5EF4-FFF2-40B4-BE49-F238E27FC236}">
                <a16:creationId xmlns:a16="http://schemas.microsoft.com/office/drawing/2014/main" id="{C1062E2A-870D-49C6-A91E-058097B2F56D}"/>
              </a:ext>
            </a:extLst>
          </p:cNvPr>
          <p:cNvSpPr>
            <a:spLocks noChangeShapeType="1"/>
          </p:cNvSpPr>
          <p:nvPr/>
        </p:nvSpPr>
        <p:spPr bwMode="auto">
          <a:xfrm flipH="1">
            <a:off x="2555081" y="1688159"/>
            <a:ext cx="0" cy="381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500" dirty="0">
              <a:latin typeface="Arial" panose="020B0604020202020204" pitchFamily="34" charset="0"/>
              <a:cs typeface="Arial" panose="020B0604020202020204" pitchFamily="34" charset="0"/>
            </a:endParaRPr>
          </a:p>
        </p:txBody>
      </p:sp>
      <p:cxnSp>
        <p:nvCxnSpPr>
          <p:cNvPr id="109577" name="AutoShape 14">
            <a:extLst>
              <a:ext uri="{FF2B5EF4-FFF2-40B4-BE49-F238E27FC236}">
                <a16:creationId xmlns:a16="http://schemas.microsoft.com/office/drawing/2014/main" id="{C5852A30-33A3-4468-8A46-398727532BE9}"/>
              </a:ext>
            </a:extLst>
          </p:cNvPr>
          <p:cNvCxnSpPr>
            <a:cxnSpLocks noChangeShapeType="1"/>
          </p:cNvCxnSpPr>
          <p:nvPr/>
        </p:nvCxnSpPr>
        <p:spPr bwMode="auto">
          <a:xfrm rot="16200000" flipH="1">
            <a:off x="2868824" y="1974603"/>
            <a:ext cx="349623" cy="1054891"/>
          </a:xfrm>
          <a:prstGeom prst="bentConnector2">
            <a:avLst/>
          </a:prstGeom>
          <a:noFill/>
          <a:ln w="76200">
            <a:solidFill>
              <a:schemeClr val="tx1"/>
            </a:solidFill>
            <a:miter lim="800000"/>
            <a:headEnd/>
            <a:tailEnd/>
          </a:ln>
          <a:extLst>
            <a:ext uri="{909E8E84-426E-40DD-AFC4-6F175D3DCCD1}">
              <a14:hiddenFill xmlns:a14="http://schemas.microsoft.com/office/drawing/2010/main">
                <a:noFill/>
              </a14:hiddenFill>
            </a:ext>
          </a:extLst>
        </p:spPr>
      </p:cxnSp>
      <p:sp>
        <p:nvSpPr>
          <p:cNvPr id="109578" name="Line 16">
            <a:extLst>
              <a:ext uri="{FF2B5EF4-FFF2-40B4-BE49-F238E27FC236}">
                <a16:creationId xmlns:a16="http://schemas.microsoft.com/office/drawing/2014/main" id="{38841D82-4C58-4CA4-9D4A-EB0E2EF9A301}"/>
              </a:ext>
            </a:extLst>
          </p:cNvPr>
          <p:cNvSpPr>
            <a:spLocks noChangeShapeType="1"/>
          </p:cNvSpPr>
          <p:nvPr/>
        </p:nvSpPr>
        <p:spPr bwMode="auto">
          <a:xfrm flipH="1">
            <a:off x="1481139" y="2661515"/>
            <a:ext cx="1073931" cy="2698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500" dirty="0">
              <a:latin typeface="Arial" panose="020B0604020202020204" pitchFamily="34" charset="0"/>
              <a:cs typeface="Arial" panose="020B0604020202020204" pitchFamily="34" charset="0"/>
            </a:endParaRPr>
          </a:p>
        </p:txBody>
      </p:sp>
      <p:sp>
        <p:nvSpPr>
          <p:cNvPr id="109579" name="Line 17">
            <a:extLst>
              <a:ext uri="{FF2B5EF4-FFF2-40B4-BE49-F238E27FC236}">
                <a16:creationId xmlns:a16="http://schemas.microsoft.com/office/drawing/2014/main" id="{18907C1C-F1DF-41C5-B470-1DE7EC524FAC}"/>
              </a:ext>
            </a:extLst>
          </p:cNvPr>
          <p:cNvSpPr>
            <a:spLocks noChangeShapeType="1"/>
          </p:cNvSpPr>
          <p:nvPr/>
        </p:nvSpPr>
        <p:spPr bwMode="auto">
          <a:xfrm>
            <a:off x="1524799" y="2701743"/>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500" dirty="0">
              <a:latin typeface="Arial" panose="020B0604020202020204" pitchFamily="34" charset="0"/>
              <a:cs typeface="Arial" panose="020B0604020202020204" pitchFamily="34" charset="0"/>
            </a:endParaRPr>
          </a:p>
        </p:txBody>
      </p:sp>
      <p:sp>
        <p:nvSpPr>
          <p:cNvPr id="109580" name="Line 18">
            <a:extLst>
              <a:ext uri="{FF2B5EF4-FFF2-40B4-BE49-F238E27FC236}">
                <a16:creationId xmlns:a16="http://schemas.microsoft.com/office/drawing/2014/main" id="{24E0EC70-D34A-4296-BAD5-0F289BD7B0B8}"/>
              </a:ext>
            </a:extLst>
          </p:cNvPr>
          <p:cNvSpPr>
            <a:spLocks noChangeShapeType="1"/>
          </p:cNvSpPr>
          <p:nvPr/>
        </p:nvSpPr>
        <p:spPr bwMode="auto">
          <a:xfrm>
            <a:off x="3571081" y="2663102"/>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500" dirty="0">
              <a:latin typeface="Arial" panose="020B0604020202020204" pitchFamily="34" charset="0"/>
              <a:cs typeface="Arial" panose="020B0604020202020204" pitchFamily="34" charset="0"/>
            </a:endParaRPr>
          </a:p>
        </p:txBody>
      </p:sp>
      <p:sp>
        <p:nvSpPr>
          <p:cNvPr id="109582" name="Text Box 21">
            <a:extLst>
              <a:ext uri="{FF2B5EF4-FFF2-40B4-BE49-F238E27FC236}">
                <a16:creationId xmlns:a16="http://schemas.microsoft.com/office/drawing/2014/main" id="{9132AEFD-3A80-40D1-9919-9842B851E2D4}"/>
              </a:ext>
            </a:extLst>
          </p:cNvPr>
          <p:cNvSpPr txBox="1">
            <a:spLocks noChangeArrowheads="1"/>
          </p:cNvSpPr>
          <p:nvPr/>
        </p:nvSpPr>
        <p:spPr bwMode="auto">
          <a:xfrm>
            <a:off x="215901" y="6508480"/>
            <a:ext cx="9779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1000" b="0" i="1" dirty="0">
                <a:effectLst/>
                <a:cs typeface="Arial" panose="020B0604020202020204" pitchFamily="34" charset="0"/>
              </a:rPr>
              <a:t>Muss et al N Engl J Med 2009; 360:2055-206;  </a:t>
            </a:r>
            <a:r>
              <a:rPr lang="en-US" sz="1000" i="1" dirty="0">
                <a:cs typeface="Arial" panose="020B0604020202020204" pitchFamily="34" charset="0"/>
              </a:rPr>
              <a:t>J Clin Onc  2019;37(26):2338-2348.; von </a:t>
            </a:r>
            <a:r>
              <a:rPr lang="en-US" sz="1000" i="1" dirty="0" err="1">
                <a:cs typeface="Arial" panose="020B0604020202020204" pitchFamily="34" charset="0"/>
              </a:rPr>
              <a:t>Minckwitz</a:t>
            </a:r>
            <a:r>
              <a:rPr lang="en-US" sz="1000" i="1" dirty="0">
                <a:cs typeface="Arial" panose="020B0604020202020204" pitchFamily="34" charset="0"/>
              </a:rPr>
              <a:t> et al. Perrone et al Ann Oncol 2015</a:t>
            </a:r>
          </a:p>
        </p:txBody>
      </p:sp>
      <p:pic>
        <p:nvPicPr>
          <p:cNvPr id="3" name="Picture 2" descr="RFShr">
            <a:extLst>
              <a:ext uri="{FF2B5EF4-FFF2-40B4-BE49-F238E27FC236}">
                <a16:creationId xmlns:a16="http://schemas.microsoft.com/office/drawing/2014/main" id="{528A39F7-3EBA-CE3D-0204-980E94D08002}"/>
              </a:ext>
            </a:extLst>
          </p:cNvPr>
          <p:cNvPicPr>
            <a:picLocks noChangeAspect="1"/>
          </p:cNvPicPr>
          <p:nvPr/>
        </p:nvPicPr>
        <p:blipFill rotWithShape="1">
          <a:blip r:embed="rId3">
            <a:extLst>
              <a:ext uri="{28A0092B-C50C-407E-A947-70E740481C1C}">
                <a14:useLocalDpi xmlns:a14="http://schemas.microsoft.com/office/drawing/2010/main" val="0"/>
              </a:ext>
            </a:extLst>
          </a:blip>
          <a:srcRect b="38378"/>
          <a:stretch/>
        </p:blipFill>
        <p:spPr bwMode="auto">
          <a:xfrm>
            <a:off x="4668947" y="2037437"/>
            <a:ext cx="6953932" cy="3389166"/>
          </a:xfrm>
          <a:prstGeom prst="rect">
            <a:avLst/>
          </a:prstGeom>
          <a:noFill/>
          <a:ln>
            <a:solidFill>
              <a:schemeClr val="tx1"/>
            </a:solidFill>
          </a:ln>
        </p:spPr>
      </p:pic>
      <p:sp>
        <p:nvSpPr>
          <p:cNvPr id="5" name="TextBox 4">
            <a:extLst>
              <a:ext uri="{FF2B5EF4-FFF2-40B4-BE49-F238E27FC236}">
                <a16:creationId xmlns:a16="http://schemas.microsoft.com/office/drawing/2014/main" id="{4839C69A-D395-F3A2-E96A-15EE3C916D63}"/>
              </a:ext>
            </a:extLst>
          </p:cNvPr>
          <p:cNvSpPr txBox="1"/>
          <p:nvPr/>
        </p:nvSpPr>
        <p:spPr>
          <a:xfrm>
            <a:off x="6096000" y="5686007"/>
            <a:ext cx="5137288" cy="369332"/>
          </a:xfrm>
          <a:prstGeom prst="rect">
            <a:avLst/>
          </a:prstGeom>
          <a:solidFill>
            <a:schemeClr val="accent4"/>
          </a:solidFill>
        </p:spPr>
        <p:txBody>
          <a:bodyPr wrap="square">
            <a:spAutoFit/>
          </a:bodyPr>
          <a:lstStyle/>
          <a:p>
            <a:pPr algn="ctr"/>
            <a:r>
              <a:rPr lang="en-US" sz="1800" dirty="0"/>
              <a:t>Capecitabine (Still) Inferior at 11+ yrs of Follow-up</a:t>
            </a:r>
            <a:endParaRPr lang="en-US" dirty="0"/>
          </a:p>
        </p:txBody>
      </p:sp>
      <p:sp>
        <p:nvSpPr>
          <p:cNvPr id="6" name="TextBox 5">
            <a:extLst>
              <a:ext uri="{FF2B5EF4-FFF2-40B4-BE49-F238E27FC236}">
                <a16:creationId xmlns:a16="http://schemas.microsoft.com/office/drawing/2014/main" id="{430291AC-787C-A14C-FB18-DC5B95D3B11A}"/>
              </a:ext>
            </a:extLst>
          </p:cNvPr>
          <p:cNvSpPr txBox="1"/>
          <p:nvPr/>
        </p:nvSpPr>
        <p:spPr>
          <a:xfrm>
            <a:off x="291912" y="3782529"/>
            <a:ext cx="4102288" cy="2169825"/>
          </a:xfrm>
          <a:prstGeom prst="rect">
            <a:avLst/>
          </a:prstGeom>
          <a:noFill/>
        </p:spPr>
        <p:txBody>
          <a:bodyPr wrap="square" rtlCol="0">
            <a:spAutoFit/>
          </a:bodyPr>
          <a:lstStyle/>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Capecitabine also no better than ibandronate on ICE</a:t>
            </a:r>
          </a:p>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Capecitabine + nab-paclitaxel more toxic than EC/CMF</a:t>
            </a:r>
          </a:p>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Weekly docetaxel not equivalent and more toxic than CMF</a:t>
            </a:r>
          </a:p>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Carboplatin-paclitaxel and paclitaxel-cyclophosphamide with high rates of neutropenia (ADVANCE trial, age 70+)</a:t>
            </a:r>
          </a:p>
        </p:txBody>
      </p:sp>
    </p:spTree>
    <p:extLst>
      <p:ext uri="{BB962C8B-B14F-4D97-AF65-F5344CB8AC3E}">
        <p14:creationId xmlns:p14="http://schemas.microsoft.com/office/powerpoint/2010/main" val="1243956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 Bracket 9">
            <a:extLst>
              <a:ext uri="{FF2B5EF4-FFF2-40B4-BE49-F238E27FC236}">
                <a16:creationId xmlns:a16="http://schemas.microsoft.com/office/drawing/2014/main" id="{7C30003D-1059-444A-ACB4-93C32E480BB1}"/>
              </a:ext>
            </a:extLst>
          </p:cNvPr>
          <p:cNvSpPr/>
          <p:nvPr/>
        </p:nvSpPr>
        <p:spPr>
          <a:xfrm>
            <a:off x="3132335" y="2382407"/>
            <a:ext cx="796284" cy="245364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ounded Rectangle 49">
            <a:extLst>
              <a:ext uri="{FF2B5EF4-FFF2-40B4-BE49-F238E27FC236}">
                <a16:creationId xmlns:a16="http://schemas.microsoft.com/office/drawing/2014/main" id="{0A7530BA-3ABF-FA47-83A4-CF2A6F7B13A4}"/>
              </a:ext>
            </a:extLst>
          </p:cNvPr>
          <p:cNvSpPr/>
          <p:nvPr/>
        </p:nvSpPr>
        <p:spPr>
          <a:xfrm>
            <a:off x="203123" y="1874214"/>
            <a:ext cx="2507026" cy="37663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Eligibility</a:t>
            </a:r>
          </a:p>
          <a:p>
            <a:pPr marL="144663" marR="0" lvl="0" indent="-144663" algn="l" defTabSz="914400" rtl="0" eaLnBrk="1" fontAlgn="auto" latinLnBrk="0" hangingPunct="1">
              <a:lnSpc>
                <a:spcPct val="100000"/>
              </a:lnSpc>
              <a:spcBef>
                <a:spcPts val="0"/>
              </a:spcBef>
              <a:spcAft>
                <a:spcPts val="506"/>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Age </a:t>
            </a: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65</a:t>
            </a:r>
          </a:p>
          <a:p>
            <a:pPr marL="144663" marR="0" lvl="0" indent="-144663" algn="l" defTabSz="914400" rtl="0" eaLnBrk="1" fontAlgn="auto" latinLnBrk="0" hangingPunct="1">
              <a:lnSpc>
                <a:spcPct val="100000"/>
              </a:lnSpc>
              <a:spcBef>
                <a:spcPts val="0"/>
              </a:spcBef>
              <a:spcAft>
                <a:spcPts val="506"/>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Stage I-III BC</a:t>
            </a:r>
          </a:p>
          <a:p>
            <a:pPr marL="144663" marR="0" lvl="0" indent="-144663" algn="l" defTabSz="914400" rtl="0" eaLnBrk="1" fontAlgn="auto" latinLnBrk="0" hangingPunct="1">
              <a:lnSpc>
                <a:spcPct val="100000"/>
              </a:lnSpc>
              <a:spcBef>
                <a:spcPts val="0"/>
              </a:spcBef>
              <a:spcAft>
                <a:spcPts val="506"/>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HER2-neg</a:t>
            </a:r>
          </a:p>
          <a:p>
            <a:pPr marL="144663" marR="0" lvl="0" indent="-144663" algn="l" defTabSz="914400" rtl="0" eaLnBrk="1" fontAlgn="auto" latinLnBrk="0" hangingPunct="1">
              <a:lnSpc>
                <a:spcPct val="100000"/>
              </a:lnSpc>
              <a:spcBef>
                <a:spcPts val="0"/>
              </a:spcBef>
              <a:spcAft>
                <a:spcPts val="506"/>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Neo/Adj TC chemo per physician and patient decision</a:t>
            </a:r>
          </a:p>
          <a:p>
            <a:pPr marL="144663" marR="0" lvl="0" indent="-144663" algn="l" defTabSz="914400" rtl="0" eaLnBrk="1" fontAlgn="auto" latinLnBrk="0" hangingPunct="1">
              <a:lnSpc>
                <a:spcPct val="100000"/>
              </a:lnSpc>
              <a:spcBef>
                <a:spcPts val="0"/>
              </a:spcBef>
              <a:spcAft>
                <a:spcPts val="506"/>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Immunotherapy allowed in TN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dz</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4663" marR="0" lvl="0" indent="-144663" algn="l" defTabSz="914400" rtl="0" eaLnBrk="1" fontAlgn="auto" latinLnBrk="0" hangingPunct="1">
              <a:lnSpc>
                <a:spcPct val="100000"/>
              </a:lnSpc>
              <a:spcBef>
                <a:spcPts val="0"/>
              </a:spcBef>
              <a:spcAft>
                <a:spcPts val="506"/>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Baseline GA </a:t>
            </a:r>
          </a:p>
        </p:txBody>
      </p:sp>
      <p:sp>
        <p:nvSpPr>
          <p:cNvPr id="13" name="Rectangle 14">
            <a:extLst>
              <a:ext uri="{FF2B5EF4-FFF2-40B4-BE49-F238E27FC236}">
                <a16:creationId xmlns:a16="http://schemas.microsoft.com/office/drawing/2014/main" id="{85599E6D-6934-7C4E-8F49-F437B1988F9F}"/>
              </a:ext>
            </a:extLst>
          </p:cNvPr>
          <p:cNvSpPr>
            <a:spLocks noChangeArrowheads="1"/>
          </p:cNvSpPr>
          <p:nvPr/>
        </p:nvSpPr>
        <p:spPr bwMode="auto">
          <a:xfrm>
            <a:off x="3659345" y="993120"/>
            <a:ext cx="3024703" cy="400110"/>
          </a:xfrm>
          <a:prstGeom prst="rect">
            <a:avLst/>
          </a:prstGeom>
          <a:solidFill>
            <a:schemeClr val="bg1">
              <a:lumMod val="85000"/>
            </a:schemeClr>
          </a:solidFill>
          <a:ln>
            <a:noFill/>
          </a:ln>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Cycle 1, 2, 3, 4</a:t>
            </a:r>
          </a:p>
        </p:txBody>
      </p:sp>
      <p:sp>
        <p:nvSpPr>
          <p:cNvPr id="14" name="Rounded Rectangle 49">
            <a:extLst>
              <a:ext uri="{FF2B5EF4-FFF2-40B4-BE49-F238E27FC236}">
                <a16:creationId xmlns:a16="http://schemas.microsoft.com/office/drawing/2014/main" id="{2BE4B2BB-7728-5549-A556-5020ED491675}"/>
              </a:ext>
            </a:extLst>
          </p:cNvPr>
          <p:cNvSpPr/>
          <p:nvPr/>
        </p:nvSpPr>
        <p:spPr>
          <a:xfrm>
            <a:off x="7184694" y="1147823"/>
            <a:ext cx="4756246" cy="1213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PRIMARY</a:t>
            </a:r>
          </a:p>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RDI</a:t>
            </a:r>
          </a:p>
        </p:txBody>
      </p:sp>
      <p:sp>
        <p:nvSpPr>
          <p:cNvPr id="18" name="Rounded Rectangle 17">
            <a:extLst>
              <a:ext uri="{FF2B5EF4-FFF2-40B4-BE49-F238E27FC236}">
                <a16:creationId xmlns:a16="http://schemas.microsoft.com/office/drawing/2014/main" id="{8119649D-54D3-D647-84DB-2A2EBBE5B8C1}"/>
              </a:ext>
            </a:extLst>
          </p:cNvPr>
          <p:cNvSpPr/>
          <p:nvPr/>
        </p:nvSpPr>
        <p:spPr>
          <a:xfrm>
            <a:off x="3624548" y="4182905"/>
            <a:ext cx="3019952" cy="1306286"/>
          </a:xfrm>
          <a:prstGeom prst="roundRect">
            <a:avLst/>
          </a:prstGeom>
          <a:solidFill>
            <a:srgbClr val="065696"/>
          </a:solidFill>
          <a:ln w="12700">
            <a:solidFill>
              <a:srgbClr val="0352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20000"/>
                    <a:lumOff val="80000"/>
                  </a:srgbClr>
                </a:solidFill>
                <a:effectLst/>
                <a:uLnTx/>
                <a:uFillTx/>
                <a:latin typeface="Calibri" panose="020F0502020204030204" pitchFamily="34" charset="0"/>
                <a:ea typeface="+mn-ea"/>
                <a:cs typeface="Calibri" panose="020F0502020204030204" pitchFamily="34" charset="0"/>
              </a:rPr>
              <a:t>Docetaxel </a:t>
            </a:r>
            <a:r>
              <a:rPr kumimoji="0" lang="en-US" sz="2000" b="1" i="0" u="sng" strike="noStrike" kern="1200" cap="none" spc="0" normalizeH="0" baseline="0" noProof="0" dirty="0">
                <a:ln>
                  <a:noFill/>
                </a:ln>
                <a:solidFill>
                  <a:srgbClr val="ED7D31">
                    <a:lumMod val="20000"/>
                    <a:lumOff val="80000"/>
                  </a:srgbClr>
                </a:solidFill>
                <a:effectLst/>
                <a:uLnTx/>
                <a:uFillTx/>
                <a:latin typeface="Calibri" panose="020F0502020204030204" pitchFamily="34" charset="0"/>
                <a:ea typeface="+mn-ea"/>
                <a:cs typeface="Calibri" panose="020F0502020204030204" pitchFamily="34" charset="0"/>
              </a:rPr>
              <a:t>75</a:t>
            </a:r>
            <a:r>
              <a:rPr kumimoji="0" lang="en-US" sz="2000" b="1" i="0" u="none" strike="noStrike" kern="1200" cap="none" spc="0" normalizeH="0" baseline="0" noProof="0" dirty="0">
                <a:ln>
                  <a:noFill/>
                </a:ln>
                <a:solidFill>
                  <a:srgbClr val="ED7D31">
                    <a:lumMod val="20000"/>
                    <a:lumOff val="80000"/>
                  </a:srgbClr>
                </a:solidFill>
                <a:effectLst/>
                <a:uLnTx/>
                <a:uFillTx/>
                <a:latin typeface="Calibri" panose="020F0502020204030204" pitchFamily="34" charset="0"/>
                <a:ea typeface="+mn-ea"/>
                <a:cs typeface="Calibri" panose="020F0502020204030204" pitchFamily="34" charset="0"/>
              </a:rPr>
              <a:t> mg/m</a:t>
            </a:r>
            <a:r>
              <a:rPr kumimoji="0" lang="en-US" sz="2000" b="1" i="0" u="none" strike="noStrike" kern="1200" cap="none" spc="0" normalizeH="0" baseline="30000" noProof="0" dirty="0">
                <a:ln>
                  <a:noFill/>
                </a:ln>
                <a:solidFill>
                  <a:srgbClr val="ED7D31">
                    <a:lumMod val="20000"/>
                    <a:lumOff val="80000"/>
                  </a:srgbClr>
                </a:solidFill>
                <a:effectLst/>
                <a:uLnTx/>
                <a:uFillTx/>
                <a:latin typeface="Calibri" panose="020F0502020204030204" pitchFamily="34" charset="0"/>
                <a:ea typeface="+mn-ea"/>
                <a:cs typeface="Calibri" panose="020F0502020204030204" pitchFamily="34" charset="0"/>
              </a:rPr>
              <a:t>2</a:t>
            </a:r>
            <a:r>
              <a:rPr kumimoji="0" lang="en-US" sz="2000" b="1" i="0" u="none" strike="noStrike" kern="1200" cap="none" spc="0" normalizeH="0" baseline="0" noProof="0" dirty="0">
                <a:ln>
                  <a:noFill/>
                </a:ln>
                <a:solidFill>
                  <a:srgbClr val="ED7D31">
                    <a:lumMod val="20000"/>
                    <a:lumOff val="80000"/>
                  </a:srgbClr>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Cyclophosphamide 600 mg/m</a:t>
            </a:r>
            <a:r>
              <a:rPr kumimoji="0" lang="en-US" sz="1600" b="1" i="0" u="none" strike="noStrike" kern="120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Oval 1">
            <a:extLst>
              <a:ext uri="{FF2B5EF4-FFF2-40B4-BE49-F238E27FC236}">
                <a16:creationId xmlns:a16="http://schemas.microsoft.com/office/drawing/2014/main" id="{E606E926-8108-1C4A-A5C1-29A2C66ABF27}"/>
              </a:ext>
            </a:extLst>
          </p:cNvPr>
          <p:cNvSpPr/>
          <p:nvPr/>
        </p:nvSpPr>
        <p:spPr>
          <a:xfrm>
            <a:off x="2710148" y="3070908"/>
            <a:ext cx="914400" cy="95410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R</a:t>
            </a:r>
          </a:p>
        </p:txBody>
      </p:sp>
      <p:sp>
        <p:nvSpPr>
          <p:cNvPr id="3" name="Rectangle 2">
            <a:extLst>
              <a:ext uri="{FF2B5EF4-FFF2-40B4-BE49-F238E27FC236}">
                <a16:creationId xmlns:a16="http://schemas.microsoft.com/office/drawing/2014/main" id="{DFB2C3A0-BEAC-7748-BBEF-15C534F0A41B}"/>
              </a:ext>
            </a:extLst>
          </p:cNvPr>
          <p:cNvSpPr/>
          <p:nvPr/>
        </p:nvSpPr>
        <p:spPr>
          <a:xfrm>
            <a:off x="7158328" y="2542251"/>
            <a:ext cx="4830550" cy="30982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6"/>
              </a:spcAft>
              <a:buClrTx/>
              <a:buSzTx/>
              <a:buFontTx/>
              <a:buNone/>
              <a:tabLst>
                <a:tab pos="169863" algn="l"/>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SECONDARY</a:t>
            </a:r>
          </a:p>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3-year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dRFS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iDFs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OS</a:t>
            </a:r>
          </a:p>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Treatment success </a:t>
            </a:r>
          </a:p>
          <a:p>
            <a:pPr marL="0" marR="0" lvl="0" indent="0" algn="l" defTabSz="914400" rtl="0" eaLnBrk="1" fontAlgn="auto" latinLnBrk="0" hangingPunct="1">
              <a:lnSpc>
                <a:spcPct val="100000"/>
              </a:lnSpc>
              <a:spcBef>
                <a:spcPts val="0"/>
              </a:spcBef>
              <a:spcAft>
                <a:spcPts val="506"/>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Was It Worth It (WIWI) questionnaire </a:t>
            </a:r>
          </a:p>
          <a:p>
            <a:pPr marL="0" marR="0" lvl="0" indent="0" algn="l" defTabSz="914400" rtl="0" eaLnBrk="1" fontAlgn="auto" latinLnBrk="0" hangingPunct="1">
              <a:lnSpc>
                <a:spcPct val="100000"/>
              </a:lnSpc>
              <a:spcBef>
                <a:spcPts val="0"/>
              </a:spcBef>
              <a:spcAft>
                <a:spcPts val="506"/>
              </a:spcAft>
              <a:buClrTx/>
              <a:buSzTx/>
              <a:buFontTx/>
              <a:buNone/>
              <a:tabLst>
                <a:tab pos="169863"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Patient-reported toxicities (PRO-CTCAEs)</a:t>
            </a:r>
          </a:p>
          <a:p>
            <a:pPr marL="0" marR="0" lvl="0" indent="0" algn="l" defTabSz="914400" rtl="0" eaLnBrk="1" fontAlgn="auto" latinLnBrk="0" hangingPunct="1">
              <a:lnSpc>
                <a:spcPct val="100000"/>
              </a:lnSpc>
              <a:spcBef>
                <a:spcPts val="0"/>
              </a:spcBef>
              <a:spcAft>
                <a:spcPts val="506"/>
              </a:spcAft>
              <a:buClrTx/>
              <a:buSzTx/>
              <a:buFontTx/>
              <a:buNone/>
              <a:tabLst>
                <a:tab pos="169863"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Clinician-reported toxicities (NCI CTCAE v5)</a:t>
            </a:r>
          </a:p>
          <a:p>
            <a:pPr marL="0" marR="0" lvl="0" indent="0" algn="l" defTabSz="914400" rtl="0" eaLnBrk="1" fontAlgn="auto" latinLnBrk="0" hangingPunct="1">
              <a:lnSpc>
                <a:spcPct val="100000"/>
              </a:lnSpc>
              <a:spcBef>
                <a:spcPts val="0"/>
              </a:spcBef>
              <a:spcAft>
                <a:spcPts val="506"/>
              </a:spcAft>
              <a:buClrTx/>
              <a:buSzTx/>
              <a:buFontTx/>
              <a:buNone/>
              <a:tabLst>
                <a:tab pos="169863"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Changes in GA over time</a:t>
            </a:r>
          </a:p>
        </p:txBody>
      </p:sp>
      <p:sp>
        <p:nvSpPr>
          <p:cNvPr id="12" name="Rounded Rectangle 11">
            <a:extLst>
              <a:ext uri="{FF2B5EF4-FFF2-40B4-BE49-F238E27FC236}">
                <a16:creationId xmlns:a16="http://schemas.microsoft.com/office/drawing/2014/main" id="{31566C19-97D8-1D41-99F2-D9D98B6CE296}"/>
              </a:ext>
            </a:extLst>
          </p:cNvPr>
          <p:cNvSpPr/>
          <p:nvPr/>
        </p:nvSpPr>
        <p:spPr>
          <a:xfrm>
            <a:off x="3646163" y="1984156"/>
            <a:ext cx="3024703" cy="1228270"/>
          </a:xfrm>
          <a:prstGeom prst="roundRect">
            <a:avLst/>
          </a:prstGeom>
          <a:solidFill>
            <a:srgbClr val="065696"/>
          </a:solidFill>
          <a:ln w="12700">
            <a:solidFill>
              <a:srgbClr val="0352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Docetaxel </a:t>
            </a:r>
            <a:r>
              <a:rPr kumimoji="0" lang="en-US" sz="2000" b="1" i="0"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60</a:t>
            </a:r>
            <a:r>
              <a:rPr kumimoji="0" lang="en-US" sz="2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mg/m</a:t>
            </a:r>
            <a:r>
              <a:rPr kumimoji="0" lang="en-US" sz="2000" b="1" i="0" u="none" strike="noStrike" kern="1200" cap="none" spc="0" normalizeH="0" baseline="30000" noProof="0" dirty="0">
                <a:ln>
                  <a:noFill/>
                </a:ln>
                <a:solidFill>
                  <a:srgbClr val="FFFF00"/>
                </a:solidFill>
                <a:effectLst/>
                <a:uLnTx/>
                <a:uFillTx/>
                <a:latin typeface="Calibri" panose="020F0502020204030204" pitchFamily="34" charset="0"/>
                <a:ea typeface="+mn-ea"/>
                <a:cs typeface="Calibri" panose="020F0502020204030204" pitchFamily="34" charset="0"/>
              </a:rPr>
              <a:t>2</a:t>
            </a:r>
            <a:r>
              <a:rPr kumimoji="0" lang="en-US" sz="2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Cyclophosphamide 600 mg/m</a:t>
            </a:r>
            <a:r>
              <a:rPr kumimoji="0" lang="en-US" sz="1600" b="1" i="0" u="none" strike="noStrike" kern="120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8BD93DA8-39B2-7641-B568-62978CDB75AC}"/>
              </a:ext>
            </a:extLst>
          </p:cNvPr>
          <p:cNvSpPr txBox="1"/>
          <p:nvPr/>
        </p:nvSpPr>
        <p:spPr>
          <a:xfrm>
            <a:off x="3659345" y="1519061"/>
            <a:ext cx="29983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80% of standard dose Docetaxel</a:t>
            </a:r>
          </a:p>
        </p:txBody>
      </p:sp>
      <p:sp>
        <p:nvSpPr>
          <p:cNvPr id="17" name="TextBox 16">
            <a:extLst>
              <a:ext uri="{FF2B5EF4-FFF2-40B4-BE49-F238E27FC236}">
                <a16:creationId xmlns:a16="http://schemas.microsoft.com/office/drawing/2014/main" id="{2992F9F9-F62F-7C42-9BFA-5D986D2A50DA}"/>
              </a:ext>
            </a:extLst>
          </p:cNvPr>
          <p:cNvSpPr txBox="1"/>
          <p:nvPr/>
        </p:nvSpPr>
        <p:spPr>
          <a:xfrm>
            <a:off x="3622495" y="3747728"/>
            <a:ext cx="29998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100% of standard dose Docetaxel</a:t>
            </a:r>
          </a:p>
        </p:txBody>
      </p:sp>
      <p:sp>
        <p:nvSpPr>
          <p:cNvPr id="19" name="TextBox 2">
            <a:extLst>
              <a:ext uri="{FF2B5EF4-FFF2-40B4-BE49-F238E27FC236}">
                <a16:creationId xmlns:a16="http://schemas.microsoft.com/office/drawing/2014/main" id="{C5AA5C26-0A41-1C44-9277-EF8E6FAC34DE}"/>
              </a:ext>
            </a:extLst>
          </p:cNvPr>
          <p:cNvSpPr txBox="1">
            <a:spLocks noChangeArrowheads="1"/>
          </p:cNvSpPr>
          <p:nvPr/>
        </p:nvSpPr>
        <p:spPr bwMode="auto">
          <a:xfrm>
            <a:off x="203123" y="285990"/>
            <a:ext cx="1198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Now Enrolling: the DOROTHY Study (HR+HER2- and TNBC)</a:t>
            </a:r>
          </a:p>
        </p:txBody>
      </p:sp>
      <p:sp>
        <p:nvSpPr>
          <p:cNvPr id="15" name="Rounded Rectangle 14">
            <a:extLst>
              <a:ext uri="{FF2B5EF4-FFF2-40B4-BE49-F238E27FC236}">
                <a16:creationId xmlns:a16="http://schemas.microsoft.com/office/drawing/2014/main" id="{C3B16ADB-DFCA-1D43-A249-C34CBCBE3ACC}"/>
              </a:ext>
            </a:extLst>
          </p:cNvPr>
          <p:cNvSpPr/>
          <p:nvPr/>
        </p:nvSpPr>
        <p:spPr>
          <a:xfrm>
            <a:off x="2986259" y="5752136"/>
            <a:ext cx="4344508" cy="97696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Beyond Cycle 1, TC dose de-escalation is allowed per discretion of the treating physician.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Dose escalation of docetaxel in intervention arm is </a:t>
            </a:r>
            <a:r>
              <a:rPr kumimoji="0" lang="en-US" altLang="en-US" sz="1600" b="1"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not</a:t>
            </a:r>
            <a:r>
              <a:rPr kumimoji="0" lang="en-US" altLang="en-US" sz="1600" b="0"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allowed for cycles 2, 3, and 4. </a:t>
            </a:r>
          </a:p>
        </p:txBody>
      </p:sp>
      <p:sp>
        <p:nvSpPr>
          <p:cNvPr id="5" name="TextBox 4">
            <a:extLst>
              <a:ext uri="{FF2B5EF4-FFF2-40B4-BE49-F238E27FC236}">
                <a16:creationId xmlns:a16="http://schemas.microsoft.com/office/drawing/2014/main" id="{C44AE6FB-C472-9D87-811C-D2FE1B9E346B}"/>
              </a:ext>
            </a:extLst>
          </p:cNvPr>
          <p:cNvSpPr txBox="1"/>
          <p:nvPr/>
        </p:nvSpPr>
        <p:spPr>
          <a:xfrm>
            <a:off x="8681013" y="6082769"/>
            <a:ext cx="3259927" cy="646331"/>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Funded by Rising Tide </a:t>
            </a:r>
            <a:r>
              <a:rPr lang="en-US" dirty="0">
                <a:solidFill>
                  <a:prstClr val="black"/>
                </a:solidFill>
                <a:latin typeface="Calibri" panose="020F0502020204030204"/>
              </a:rPr>
              <a:t>to City of Hope,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 Freedman</a:t>
            </a:r>
          </a:p>
        </p:txBody>
      </p:sp>
      <p:sp>
        <p:nvSpPr>
          <p:cNvPr id="6" name="TextBox 5">
            <a:extLst>
              <a:ext uri="{FF2B5EF4-FFF2-40B4-BE49-F238E27FC236}">
                <a16:creationId xmlns:a16="http://schemas.microsoft.com/office/drawing/2014/main" id="{F6B305AD-5D29-BADE-9388-F8859E5D8B1C}"/>
              </a:ext>
            </a:extLst>
          </p:cNvPr>
          <p:cNvSpPr txBox="1"/>
          <p:nvPr/>
        </p:nvSpPr>
        <p:spPr>
          <a:xfrm>
            <a:off x="8681013" y="1070064"/>
            <a:ext cx="3259927" cy="646331"/>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Pembrolizumab allowed for TNBC, per provider discretion</a:t>
            </a:r>
          </a:p>
        </p:txBody>
      </p:sp>
    </p:spTree>
    <p:extLst>
      <p:ext uri="{BB962C8B-B14F-4D97-AF65-F5344CB8AC3E}">
        <p14:creationId xmlns:p14="http://schemas.microsoft.com/office/powerpoint/2010/main" val="3451094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275" y="813204"/>
            <a:ext cx="10321449" cy="580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5823"/>
            <a:ext cx="12192000" cy="1021416"/>
          </a:xfrm>
        </p:spPr>
        <p:txBody>
          <a:bodyPr>
            <a:normAutofit/>
          </a:bodyPr>
          <a:lstStyle/>
          <a:p>
            <a:pPr algn="ctr"/>
            <a:r>
              <a:rPr lang="en-US" sz="3200" b="1" dirty="0">
                <a:solidFill>
                  <a:srgbClr val="002060"/>
                </a:solidFill>
                <a:latin typeface="Arial" charset="0"/>
                <a:ea typeface="+mn-ea"/>
                <a:cs typeface="+mn-cs"/>
              </a:rPr>
              <a:t>Who Needs Chemotherapy for HR+HER2- Disease?</a:t>
            </a:r>
          </a:p>
        </p:txBody>
      </p:sp>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b="1" dirty="0">
                <a:solidFill>
                  <a:schemeClr val="tx1"/>
                </a:solidFill>
                <a:latin typeface="Arial" charset="0"/>
                <a:ea typeface="+mn-ea"/>
                <a:cs typeface="+mn-cs"/>
              </a:rPr>
              <a:t>SLIDE PROVIDED BY DR. ETIENNE BRAIN, ASCO 2022 </a:t>
            </a:r>
          </a:p>
        </p:txBody>
      </p:sp>
      <p:sp>
        <p:nvSpPr>
          <p:cNvPr id="3" name="TextBox 2">
            <a:extLst>
              <a:ext uri="{FF2B5EF4-FFF2-40B4-BE49-F238E27FC236}">
                <a16:creationId xmlns:a16="http://schemas.microsoft.com/office/drawing/2014/main" id="{E82965D8-4953-6542-ADE0-DC8934656F7A}"/>
              </a:ext>
            </a:extLst>
          </p:cNvPr>
          <p:cNvSpPr txBox="1"/>
          <p:nvPr/>
        </p:nvSpPr>
        <p:spPr>
          <a:xfrm>
            <a:off x="7579724" y="2323008"/>
            <a:ext cx="2446317"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(GGI=Genomic grade index)</a:t>
            </a:r>
          </a:p>
        </p:txBody>
      </p:sp>
    </p:spTree>
    <p:extLst>
      <p:ext uri="{BB962C8B-B14F-4D97-AF65-F5344CB8AC3E}">
        <p14:creationId xmlns:p14="http://schemas.microsoft.com/office/powerpoint/2010/main" val="159991311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DBFA-3457-EC46-012E-5E8675E96DA2}"/>
              </a:ext>
            </a:extLst>
          </p:cNvPr>
          <p:cNvSpPr>
            <a:spLocks noGrp="1"/>
          </p:cNvSpPr>
          <p:nvPr>
            <p:ph type="title"/>
          </p:nvPr>
        </p:nvSpPr>
        <p:spPr>
          <a:xfrm>
            <a:off x="221848" y="203080"/>
            <a:ext cx="11748303" cy="866701"/>
          </a:xfrm>
        </p:spPr>
        <p:txBody>
          <a:bodyPr>
            <a:noAutofit/>
          </a:bodyPr>
          <a:lstStyle/>
          <a:p>
            <a:pPr algn="ctr"/>
            <a:r>
              <a:rPr lang="en-US" sz="3200" b="1" dirty="0">
                <a:solidFill>
                  <a:srgbClr val="002060"/>
                </a:solidFill>
              </a:rPr>
              <a:t>ASTER 70s</a:t>
            </a:r>
            <a:endParaRPr lang="en-US" sz="2500" b="1" dirty="0">
              <a:solidFill>
                <a:srgbClr val="002060"/>
              </a:solidFill>
            </a:endParaRPr>
          </a:p>
        </p:txBody>
      </p:sp>
      <p:pic>
        <p:nvPicPr>
          <p:cNvPr id="5" name="Content Placeholder 4" descr="A graph with numbers and a line&#10;&#10;AI-generated content may be incorrect.">
            <a:extLst>
              <a:ext uri="{FF2B5EF4-FFF2-40B4-BE49-F238E27FC236}">
                <a16:creationId xmlns:a16="http://schemas.microsoft.com/office/drawing/2014/main" id="{E4B57918-6640-EAD2-16CA-2ADAB5D24D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5696" y="3137158"/>
            <a:ext cx="8399972" cy="3446459"/>
          </a:xfrm>
          <a:ln>
            <a:solidFill>
              <a:schemeClr val="tx1"/>
            </a:solidFill>
          </a:ln>
        </p:spPr>
      </p:pic>
      <p:sp>
        <p:nvSpPr>
          <p:cNvPr id="6" name="TextBox 5">
            <a:extLst>
              <a:ext uri="{FF2B5EF4-FFF2-40B4-BE49-F238E27FC236}">
                <a16:creationId xmlns:a16="http://schemas.microsoft.com/office/drawing/2014/main" id="{655499F1-B2C6-613D-AB8A-AD058A941430}"/>
              </a:ext>
            </a:extLst>
          </p:cNvPr>
          <p:cNvSpPr txBox="1"/>
          <p:nvPr/>
        </p:nvSpPr>
        <p:spPr>
          <a:xfrm>
            <a:off x="4489421" y="2775838"/>
            <a:ext cx="685904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Overall Survival – </a:t>
            </a:r>
            <a:r>
              <a:rPr lang="en-US" sz="2000" u="sng" dirty="0">
                <a:latin typeface="Arial" panose="020B0604020202020204" pitchFamily="34" charset="0"/>
                <a:cs typeface="Arial" panose="020B0604020202020204" pitchFamily="34" charset="0"/>
              </a:rPr>
              <a:t>Intent to Treat Analysis </a:t>
            </a:r>
          </a:p>
        </p:txBody>
      </p:sp>
      <p:pic>
        <p:nvPicPr>
          <p:cNvPr id="7" name="Picture 6">
            <a:extLst>
              <a:ext uri="{FF2B5EF4-FFF2-40B4-BE49-F238E27FC236}">
                <a16:creationId xmlns:a16="http://schemas.microsoft.com/office/drawing/2014/main" id="{9765D515-AB4F-975F-2378-04E5AD74EEC4}"/>
              </a:ext>
            </a:extLst>
          </p:cNvPr>
          <p:cNvPicPr>
            <a:picLocks noChangeAspect="1"/>
          </p:cNvPicPr>
          <p:nvPr/>
        </p:nvPicPr>
        <p:blipFill>
          <a:blip r:embed="rId4"/>
          <a:stretch>
            <a:fillRect/>
          </a:stretch>
        </p:blipFill>
        <p:spPr>
          <a:xfrm>
            <a:off x="314661" y="1069781"/>
            <a:ext cx="5781338" cy="1544177"/>
          </a:xfrm>
          <a:prstGeom prst="rect">
            <a:avLst/>
          </a:prstGeom>
        </p:spPr>
      </p:pic>
      <p:pic>
        <p:nvPicPr>
          <p:cNvPr id="9" name="Picture 8">
            <a:extLst>
              <a:ext uri="{FF2B5EF4-FFF2-40B4-BE49-F238E27FC236}">
                <a16:creationId xmlns:a16="http://schemas.microsoft.com/office/drawing/2014/main" id="{C75ADFA2-15B2-9861-FFE3-8899DD67C86E}"/>
              </a:ext>
            </a:extLst>
          </p:cNvPr>
          <p:cNvPicPr>
            <a:picLocks noChangeAspect="1"/>
          </p:cNvPicPr>
          <p:nvPr/>
        </p:nvPicPr>
        <p:blipFill>
          <a:blip r:embed="rId5"/>
          <a:stretch>
            <a:fillRect/>
          </a:stretch>
        </p:blipFill>
        <p:spPr>
          <a:xfrm>
            <a:off x="221848" y="2759519"/>
            <a:ext cx="2080888" cy="465462"/>
          </a:xfrm>
          <a:prstGeom prst="rect">
            <a:avLst/>
          </a:prstGeom>
        </p:spPr>
      </p:pic>
      <p:sp>
        <p:nvSpPr>
          <p:cNvPr id="10" name="Rectangle 9">
            <a:extLst>
              <a:ext uri="{FF2B5EF4-FFF2-40B4-BE49-F238E27FC236}">
                <a16:creationId xmlns:a16="http://schemas.microsoft.com/office/drawing/2014/main" id="{2A650C08-BC07-2C4C-58BD-2BBB022073F1}"/>
              </a:ext>
            </a:extLst>
          </p:cNvPr>
          <p:cNvSpPr/>
          <p:nvPr/>
        </p:nvSpPr>
        <p:spPr>
          <a:xfrm>
            <a:off x="221848" y="988180"/>
            <a:ext cx="6110022" cy="168973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147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F689-713E-89F0-042A-7D37920CE11C}"/>
              </a:ext>
            </a:extLst>
          </p:cNvPr>
          <p:cNvSpPr>
            <a:spLocks noGrp="1"/>
          </p:cNvSpPr>
          <p:nvPr>
            <p:ph type="title"/>
          </p:nvPr>
        </p:nvSpPr>
        <p:spPr>
          <a:xfrm>
            <a:off x="838200" y="153672"/>
            <a:ext cx="10515600" cy="847884"/>
          </a:xfrm>
        </p:spPr>
        <p:txBody>
          <a:bodyPr>
            <a:normAutofit/>
          </a:bodyPr>
          <a:lstStyle/>
          <a:p>
            <a:pPr algn="ctr"/>
            <a:r>
              <a:rPr lang="en-US" sz="3200" b="1" dirty="0">
                <a:solidFill>
                  <a:srgbClr val="002060"/>
                </a:solidFill>
              </a:rPr>
              <a:t>ASTER 70s – Treatments and Adverse Events</a:t>
            </a:r>
          </a:p>
        </p:txBody>
      </p:sp>
      <p:pic>
        <p:nvPicPr>
          <p:cNvPr id="5" name="Content Placeholder 4" descr="A screenshot of a medical report&#10;&#10;AI-generated content may be incorrect.">
            <a:extLst>
              <a:ext uri="{FF2B5EF4-FFF2-40B4-BE49-F238E27FC236}">
                <a16:creationId xmlns:a16="http://schemas.microsoft.com/office/drawing/2014/main" id="{A310F56C-FB5E-8C24-A325-8072E442BB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1228" y="1001556"/>
            <a:ext cx="4340162" cy="5702772"/>
          </a:xfrm>
        </p:spPr>
      </p:pic>
      <p:sp>
        <p:nvSpPr>
          <p:cNvPr id="6" name="Rectangle 5">
            <a:extLst>
              <a:ext uri="{FF2B5EF4-FFF2-40B4-BE49-F238E27FC236}">
                <a16:creationId xmlns:a16="http://schemas.microsoft.com/office/drawing/2014/main" id="{4D8F64FA-9A25-8F31-0115-AA9FEAF7588E}"/>
              </a:ext>
            </a:extLst>
          </p:cNvPr>
          <p:cNvSpPr/>
          <p:nvPr/>
        </p:nvSpPr>
        <p:spPr>
          <a:xfrm>
            <a:off x="4146280" y="2595283"/>
            <a:ext cx="3899441" cy="268940"/>
          </a:xfrm>
          <a:prstGeom prst="rect">
            <a:avLst/>
          </a:prstGeom>
          <a:solidFill>
            <a:srgbClr val="FFFF00">
              <a:alpha val="3283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5C46492-0A20-CE3C-5EFA-F138456F0AA3}"/>
              </a:ext>
            </a:extLst>
          </p:cNvPr>
          <p:cNvSpPr txBox="1"/>
          <p:nvPr/>
        </p:nvSpPr>
        <p:spPr>
          <a:xfrm>
            <a:off x="8260773" y="2032337"/>
            <a:ext cx="3705483" cy="20313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Patients randomly assigned to chemotherapy but </a:t>
            </a:r>
            <a:r>
              <a:rPr lang="en-US" b="1" u="sng" dirty="0">
                <a:latin typeface="Arial" panose="020B0604020202020204" pitchFamily="34" charset="0"/>
                <a:cs typeface="Arial" panose="020B0604020202020204" pitchFamily="34" charset="0"/>
              </a:rPr>
              <a:t>declined</a:t>
            </a:r>
            <a:r>
              <a:rPr lang="en-US" b="1" dirty="0">
                <a:latin typeface="Arial" panose="020B0604020202020204" pitchFamily="34" charset="0"/>
                <a:cs typeface="Arial" panose="020B0604020202020204" pitchFamily="34" charset="0"/>
              </a:rPr>
              <a:t> chemo were more likely to have:</a:t>
            </a:r>
          </a:p>
          <a:p>
            <a:pPr marL="285750" indent="-285750">
              <a:buFontTx/>
              <a:buChar char="-"/>
            </a:pPr>
            <a:r>
              <a:rPr lang="en-US" b="1" dirty="0">
                <a:latin typeface="Arial" panose="020B0604020202020204" pitchFamily="34" charset="0"/>
                <a:cs typeface="Arial" panose="020B0604020202020204" pitchFamily="34" charset="0"/>
              </a:rPr>
              <a:t>Worse ECOG</a:t>
            </a:r>
          </a:p>
          <a:p>
            <a:pPr marL="285750" indent="-285750">
              <a:buFontTx/>
              <a:buChar char="-"/>
            </a:pPr>
            <a:r>
              <a:rPr lang="en-US" b="1" dirty="0">
                <a:latin typeface="Arial" panose="020B0604020202020204" pitchFamily="34" charset="0"/>
                <a:cs typeface="Arial" panose="020B0604020202020204" pitchFamily="34" charset="0"/>
              </a:rPr>
              <a:t>Worse G8 scores </a:t>
            </a:r>
          </a:p>
          <a:p>
            <a:pPr marL="285750" indent="-285750">
              <a:buFontTx/>
              <a:buChar char="-"/>
            </a:pPr>
            <a:r>
              <a:rPr lang="en-US" b="1" dirty="0">
                <a:latin typeface="Arial" panose="020B0604020202020204" pitchFamily="34" charset="0"/>
                <a:cs typeface="Arial" panose="020B0604020202020204" pitchFamily="34" charset="0"/>
              </a:rPr>
              <a:t>Worse Charlston Comorbidity Index</a:t>
            </a:r>
          </a:p>
        </p:txBody>
      </p:sp>
      <p:sp>
        <p:nvSpPr>
          <p:cNvPr id="8" name="TextBox 7">
            <a:extLst>
              <a:ext uri="{FF2B5EF4-FFF2-40B4-BE49-F238E27FC236}">
                <a16:creationId xmlns:a16="http://schemas.microsoft.com/office/drawing/2014/main" id="{3E5FC6F3-986F-B34F-AA0C-558E5AFD1CF7}"/>
              </a:ext>
            </a:extLst>
          </p:cNvPr>
          <p:cNvSpPr txBox="1"/>
          <p:nvPr/>
        </p:nvSpPr>
        <p:spPr>
          <a:xfrm>
            <a:off x="236362" y="2032337"/>
            <a:ext cx="3479814" cy="369331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Most common grade 3 AE:</a:t>
            </a:r>
          </a:p>
          <a:p>
            <a:pPr marL="285750" indent="-285750">
              <a:buFontTx/>
              <a:buChar char="-"/>
            </a:pPr>
            <a:r>
              <a:rPr lang="en-US" dirty="0">
                <a:latin typeface="Arial" panose="020B0604020202020204" pitchFamily="34" charset="0"/>
                <a:cs typeface="Arial" panose="020B0604020202020204" pitchFamily="34" charset="0"/>
              </a:rPr>
              <a:t>hematologic</a:t>
            </a:r>
          </a:p>
          <a:p>
            <a:pPr marL="285750" indent="-285750">
              <a:buFontTx/>
              <a:buChar char="-"/>
            </a:pPr>
            <a:r>
              <a:rPr lang="en-US" dirty="0">
                <a:latin typeface="Arial" panose="020B0604020202020204" pitchFamily="34" charset="0"/>
                <a:cs typeface="Arial" panose="020B0604020202020204" pitchFamily="34" charset="0"/>
              </a:rPr>
              <a:t>gastrointestinal</a:t>
            </a:r>
          </a:p>
          <a:p>
            <a:pPr marL="285750" indent="-285750">
              <a:buFontTx/>
              <a:buChar char="-"/>
            </a:pPr>
            <a:r>
              <a:rPr lang="en-US" dirty="0">
                <a:latin typeface="Arial" panose="020B0604020202020204" pitchFamily="34" charset="0"/>
                <a:cs typeface="Arial" panose="020B0604020202020204" pitchFamily="34" charset="0"/>
              </a:rPr>
              <a:t>skin</a:t>
            </a:r>
          </a:p>
          <a:p>
            <a:pPr marL="285750" indent="-285750">
              <a:buFontTx/>
              <a:buChar char="-"/>
            </a:pPr>
            <a:r>
              <a:rPr lang="en-US" dirty="0">
                <a:latin typeface="Arial" panose="020B0604020202020204" pitchFamily="34" charset="0"/>
                <a:cs typeface="Arial" panose="020B0604020202020204" pitchFamily="34" charset="0"/>
              </a:rPr>
              <a:t>infections</a:t>
            </a:r>
          </a:p>
          <a:p>
            <a:pPr marL="285750" indent="-285750">
              <a:buFontTx/>
              <a:buChar cha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3 deaths in the chemo group</a:t>
            </a:r>
            <a:r>
              <a:rPr lang="en-US" dirty="0">
                <a:latin typeface="Arial" panose="020B0604020202020204" pitchFamily="34" charset="0"/>
                <a:cs typeface="Arial" panose="020B0604020202020204" pitchFamily="34" charset="0"/>
              </a:rPr>
              <a:t>:</a:t>
            </a:r>
          </a:p>
          <a:p>
            <a:pPr marL="285750" indent="-285750">
              <a:buFontTx/>
              <a:buChar char="-"/>
            </a:pPr>
            <a:r>
              <a:rPr lang="en-US" dirty="0">
                <a:latin typeface="Arial" panose="020B0604020202020204" pitchFamily="34" charset="0"/>
                <a:cs typeface="Arial" panose="020B0604020202020204" pitchFamily="34" charset="0"/>
              </a:rPr>
              <a:t>peritonitis</a:t>
            </a:r>
          </a:p>
          <a:p>
            <a:pPr marL="285750" indent="-285750">
              <a:buFontTx/>
              <a:buChar char="-"/>
            </a:pPr>
            <a:r>
              <a:rPr lang="en-US" dirty="0">
                <a:latin typeface="Arial" panose="020B0604020202020204" pitchFamily="34" charset="0"/>
                <a:cs typeface="Arial" panose="020B0604020202020204" pitchFamily="34" charset="0"/>
              </a:rPr>
              <a:t>cardiac event</a:t>
            </a:r>
          </a:p>
          <a:p>
            <a:pPr marL="285750" indent="-285750">
              <a:buFontTx/>
              <a:buChar char="-"/>
            </a:pPr>
            <a:r>
              <a:rPr lang="en-US" dirty="0">
                <a:latin typeface="Arial" panose="020B0604020202020204" pitchFamily="34" charset="0"/>
                <a:cs typeface="Arial" panose="020B0604020202020204" pitchFamily="34" charset="0"/>
              </a:rPr>
              <a:t>general deterioration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 death in the no chemo group</a:t>
            </a:r>
            <a:r>
              <a:rPr lang="en-US" dirty="0">
                <a:latin typeface="Arial" panose="020B0604020202020204" pitchFamily="34" charset="0"/>
                <a:cs typeface="Arial" panose="020B0604020202020204" pitchFamily="34" charset="0"/>
              </a:rPr>
              <a:t> (stroke)</a:t>
            </a:r>
          </a:p>
        </p:txBody>
      </p:sp>
      <p:sp>
        <p:nvSpPr>
          <p:cNvPr id="9" name="Right Brace 8">
            <a:extLst>
              <a:ext uri="{FF2B5EF4-FFF2-40B4-BE49-F238E27FC236}">
                <a16:creationId xmlns:a16="http://schemas.microsoft.com/office/drawing/2014/main" id="{6661FF28-3B9D-462B-80DA-B91542980712}"/>
              </a:ext>
            </a:extLst>
          </p:cNvPr>
          <p:cNvSpPr/>
          <p:nvPr/>
        </p:nvSpPr>
        <p:spPr>
          <a:xfrm>
            <a:off x="3200299" y="1849440"/>
            <a:ext cx="730929" cy="41830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86925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C51A0-7438-C39B-38F5-CFFDD466C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C29A5-1862-29B0-D3B0-4A4FFE302022}"/>
              </a:ext>
            </a:extLst>
          </p:cNvPr>
          <p:cNvSpPr>
            <a:spLocks noGrp="1"/>
          </p:cNvSpPr>
          <p:nvPr>
            <p:ph type="title"/>
          </p:nvPr>
        </p:nvSpPr>
        <p:spPr/>
        <p:txBody>
          <a:bodyPr>
            <a:noAutofit/>
          </a:bodyPr>
          <a:lstStyle/>
          <a:p>
            <a:pPr algn="ctr"/>
            <a:r>
              <a:rPr lang="en-US" sz="3200" b="1" dirty="0">
                <a:solidFill>
                  <a:srgbClr val="002060"/>
                </a:solidFill>
              </a:rPr>
              <a:t>ASTER 70s – There was no statistically significant difference in DFS at 8 years </a:t>
            </a:r>
            <a:br>
              <a:rPr lang="en-US" sz="3200" b="1" dirty="0">
                <a:solidFill>
                  <a:srgbClr val="002060"/>
                </a:solidFill>
              </a:rPr>
            </a:br>
            <a:r>
              <a:rPr lang="en-US" sz="2500" b="1" dirty="0">
                <a:solidFill>
                  <a:srgbClr val="002060"/>
                </a:solidFill>
              </a:rPr>
              <a:t>(absolute 3% benefit favoring the chemo group, NS)</a:t>
            </a:r>
          </a:p>
        </p:txBody>
      </p:sp>
      <p:pic>
        <p:nvPicPr>
          <p:cNvPr id="8" name="Picture 7" descr="A graph with numbers and a line&#10;&#10;AI-generated content may be incorrect.">
            <a:extLst>
              <a:ext uri="{FF2B5EF4-FFF2-40B4-BE49-F238E27FC236}">
                <a16:creationId xmlns:a16="http://schemas.microsoft.com/office/drawing/2014/main" id="{18C69776-5E20-3502-155E-4D62D803E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42370"/>
            <a:ext cx="9703578" cy="3964441"/>
          </a:xfrm>
          <a:prstGeom prst="rect">
            <a:avLst/>
          </a:prstGeom>
        </p:spPr>
      </p:pic>
      <p:sp>
        <p:nvSpPr>
          <p:cNvPr id="9" name="TextBox 8">
            <a:extLst>
              <a:ext uri="{FF2B5EF4-FFF2-40B4-BE49-F238E27FC236}">
                <a16:creationId xmlns:a16="http://schemas.microsoft.com/office/drawing/2014/main" id="{BA39010A-D586-E32F-02A6-374877CA61FB}"/>
              </a:ext>
            </a:extLst>
          </p:cNvPr>
          <p:cNvSpPr txBox="1"/>
          <p:nvPr/>
        </p:nvSpPr>
        <p:spPr>
          <a:xfrm>
            <a:off x="2533831" y="1888481"/>
            <a:ext cx="6500441" cy="369332"/>
          </a:xfrm>
          <a:prstGeom prst="rect">
            <a:avLst/>
          </a:prstGeom>
          <a:noFill/>
        </p:spPr>
        <p:txBody>
          <a:bodyPr wrap="square" rtlCol="0">
            <a:spAutoFit/>
          </a:bodyPr>
          <a:lstStyle/>
          <a:p>
            <a:r>
              <a:rPr lang="en-US" dirty="0"/>
              <a:t>Invasive Disease-Free Survival – Intent to Treat </a:t>
            </a:r>
          </a:p>
        </p:txBody>
      </p:sp>
    </p:spTree>
    <p:extLst>
      <p:ext uri="{BB962C8B-B14F-4D97-AF65-F5344CB8AC3E}">
        <p14:creationId xmlns:p14="http://schemas.microsoft.com/office/powerpoint/2010/main" val="702612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98577-E1E1-A432-9F94-9127B83BC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1C1FDF-BC3A-B084-41EE-57979C67FDA4}"/>
              </a:ext>
            </a:extLst>
          </p:cNvPr>
          <p:cNvSpPr>
            <a:spLocks noGrp="1"/>
          </p:cNvSpPr>
          <p:nvPr>
            <p:ph type="title"/>
          </p:nvPr>
        </p:nvSpPr>
        <p:spPr>
          <a:xfrm>
            <a:off x="838200" y="132901"/>
            <a:ext cx="10515600" cy="884941"/>
          </a:xfrm>
        </p:spPr>
        <p:txBody>
          <a:bodyPr>
            <a:normAutofit/>
          </a:bodyPr>
          <a:lstStyle/>
          <a:p>
            <a:pPr algn="ctr"/>
            <a:r>
              <a:rPr lang="en-US" sz="3200" b="1" dirty="0">
                <a:solidFill>
                  <a:srgbClr val="002060"/>
                </a:solidFill>
              </a:rPr>
              <a:t>ASTER 70s – Causes of Death </a:t>
            </a:r>
          </a:p>
        </p:txBody>
      </p:sp>
      <p:pic>
        <p:nvPicPr>
          <p:cNvPr id="11" name="Picture 10" descr="A table with text and numbers&#10;&#10;AI-generated content may be incorrect.">
            <a:extLst>
              <a:ext uri="{FF2B5EF4-FFF2-40B4-BE49-F238E27FC236}">
                <a16:creationId xmlns:a16="http://schemas.microsoft.com/office/drawing/2014/main" id="{3674D577-B892-4336-EBD0-F875C4DBB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941" y="1017842"/>
            <a:ext cx="8190369" cy="5136734"/>
          </a:xfrm>
          <a:prstGeom prst="rect">
            <a:avLst/>
          </a:prstGeom>
        </p:spPr>
      </p:pic>
      <p:sp>
        <p:nvSpPr>
          <p:cNvPr id="3" name="Rectangle 2">
            <a:extLst>
              <a:ext uri="{FF2B5EF4-FFF2-40B4-BE49-F238E27FC236}">
                <a16:creationId xmlns:a16="http://schemas.microsoft.com/office/drawing/2014/main" id="{7A7D19A3-3DF1-A899-EF85-794CF6C108D2}"/>
              </a:ext>
            </a:extLst>
          </p:cNvPr>
          <p:cNvSpPr/>
          <p:nvPr/>
        </p:nvSpPr>
        <p:spPr>
          <a:xfrm>
            <a:off x="3060202" y="2564404"/>
            <a:ext cx="6693398" cy="146018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My takeaway: Findings do not rule out a small benefit for some patients but are reassuring for many - the benefits of chemotherapy in this population, if any, are likely very small and limited to a selected group of TBD patients</a:t>
            </a:r>
          </a:p>
        </p:txBody>
      </p:sp>
    </p:spTree>
    <p:extLst>
      <p:ext uri="{BB962C8B-B14F-4D97-AF65-F5344CB8AC3E}">
        <p14:creationId xmlns:p14="http://schemas.microsoft.com/office/powerpoint/2010/main" val="34449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1B6F-5EFD-E648-87F9-03E4469C4E92}"/>
              </a:ext>
            </a:extLst>
          </p:cNvPr>
          <p:cNvSpPr>
            <a:spLocks noGrp="1"/>
          </p:cNvSpPr>
          <p:nvPr>
            <p:ph type="title" idx="4294967295"/>
          </p:nvPr>
        </p:nvSpPr>
        <p:spPr>
          <a:xfrm>
            <a:off x="363538" y="171450"/>
            <a:ext cx="11828462" cy="1135063"/>
          </a:xfrm>
        </p:spPr>
        <p:txBody>
          <a:bodyPr>
            <a:noAutofit/>
          </a:bodyPr>
          <a:lstStyle/>
          <a:p>
            <a:r>
              <a:rPr lang="en-US" sz="3300" u="sng" dirty="0">
                <a:solidFill>
                  <a:srgbClr val="002060"/>
                </a:solidFill>
                <a:latin typeface="Arial" panose="020B0604020202020204" pitchFamily="34" charset="0"/>
                <a:cs typeface="Arial" panose="020B0604020202020204" pitchFamily="34" charset="0"/>
              </a:rPr>
              <a:t>A</a:t>
            </a:r>
            <a:r>
              <a:rPr lang="en-US" sz="3300" dirty="0">
                <a:solidFill>
                  <a:srgbClr val="002060"/>
                </a:solidFill>
                <a:latin typeface="Arial" panose="020B0604020202020204" pitchFamily="34" charset="0"/>
                <a:cs typeface="Arial" panose="020B0604020202020204" pitchFamily="34" charset="0"/>
              </a:rPr>
              <a:t>djuvant </a:t>
            </a:r>
            <a:r>
              <a:rPr lang="en-US" sz="3300" u="sng" dirty="0">
                <a:solidFill>
                  <a:srgbClr val="002060"/>
                </a:solidFill>
                <a:latin typeface="Arial" panose="020B0604020202020204" pitchFamily="34" charset="0"/>
                <a:cs typeface="Arial" panose="020B0604020202020204" pitchFamily="34" charset="0"/>
              </a:rPr>
              <a:t>PAL</a:t>
            </a:r>
            <a:r>
              <a:rPr lang="en-US" sz="3300" dirty="0">
                <a:solidFill>
                  <a:srgbClr val="002060"/>
                </a:solidFill>
                <a:latin typeface="Arial" panose="020B0604020202020204" pitchFamily="34" charset="0"/>
                <a:cs typeface="Arial" panose="020B0604020202020204" pitchFamily="34" charset="0"/>
              </a:rPr>
              <a:t>bociclib as an </a:t>
            </a:r>
            <a:r>
              <a:rPr lang="en-US" sz="3300" u="sng" dirty="0">
                <a:solidFill>
                  <a:srgbClr val="002060"/>
                </a:solidFill>
                <a:latin typeface="Arial" panose="020B0604020202020204" pitchFamily="34" charset="0"/>
                <a:cs typeface="Arial" panose="020B0604020202020204" pitchFamily="34" charset="0"/>
              </a:rPr>
              <a:t>A</a:t>
            </a:r>
            <a:r>
              <a:rPr lang="en-US" sz="3300" dirty="0">
                <a:solidFill>
                  <a:srgbClr val="002060"/>
                </a:solidFill>
                <a:latin typeface="Arial" panose="020B0604020202020204" pitchFamily="34" charset="0"/>
                <a:cs typeface="Arial" panose="020B0604020202020204" pitchFamily="34" charset="0"/>
              </a:rPr>
              <a:t>lternative to </a:t>
            </a:r>
            <a:r>
              <a:rPr lang="en-US" sz="3300" u="sng" dirty="0">
                <a:solidFill>
                  <a:srgbClr val="002060"/>
                </a:solidFill>
                <a:latin typeface="Arial" panose="020B0604020202020204" pitchFamily="34" charset="0"/>
                <a:cs typeface="Arial" panose="020B0604020202020204" pitchFamily="34" charset="0"/>
              </a:rPr>
              <a:t>CH</a:t>
            </a:r>
            <a:r>
              <a:rPr lang="en-US" sz="3300" dirty="0">
                <a:solidFill>
                  <a:srgbClr val="002060"/>
                </a:solidFill>
                <a:latin typeface="Arial" panose="020B0604020202020204" pitchFamily="34" charset="0"/>
                <a:cs typeface="Arial" panose="020B0604020202020204" pitchFamily="34" charset="0"/>
              </a:rPr>
              <a:t>emotherapy in </a:t>
            </a:r>
            <a:r>
              <a:rPr lang="en-US" sz="3300" u="sng" dirty="0">
                <a:solidFill>
                  <a:srgbClr val="002060"/>
                </a:solidFill>
                <a:latin typeface="Arial" panose="020B0604020202020204" pitchFamily="34" charset="0"/>
                <a:cs typeface="Arial" panose="020B0604020202020204" pitchFamily="34" charset="0"/>
              </a:rPr>
              <a:t>E</a:t>
            </a:r>
            <a:r>
              <a:rPr lang="en-US" sz="3300" dirty="0">
                <a:solidFill>
                  <a:srgbClr val="002060"/>
                </a:solidFill>
                <a:latin typeface="Arial" panose="020B0604020202020204" pitchFamily="34" charset="0"/>
                <a:cs typeface="Arial" panose="020B0604020202020204" pitchFamily="34" charset="0"/>
              </a:rPr>
              <a:t>lderly patient</a:t>
            </a:r>
            <a:r>
              <a:rPr lang="en-US" sz="3300" u="sng" dirty="0">
                <a:solidFill>
                  <a:srgbClr val="002060"/>
                </a:solidFill>
                <a:latin typeface="Arial" panose="020B0604020202020204" pitchFamily="34" charset="0"/>
                <a:cs typeface="Arial" panose="020B0604020202020204" pitchFamily="34" charset="0"/>
              </a:rPr>
              <a:t>S</a:t>
            </a:r>
            <a:r>
              <a:rPr lang="en-US" sz="3300" dirty="0">
                <a:solidFill>
                  <a:srgbClr val="002060"/>
                </a:solidFill>
                <a:latin typeface="Arial" panose="020B0604020202020204" pitchFamily="34" charset="0"/>
                <a:cs typeface="Arial" panose="020B0604020202020204" pitchFamily="34" charset="0"/>
              </a:rPr>
              <a:t> with high-risk ER+/HER2- early breast cancer (‘APPALACHES’) </a:t>
            </a:r>
            <a:r>
              <a:rPr lang="en-US" sz="2300" dirty="0">
                <a:solidFill>
                  <a:srgbClr val="002060"/>
                </a:solidFill>
                <a:latin typeface="Arial" panose="020B0604020202020204" pitchFamily="34" charset="0"/>
                <a:cs typeface="Arial" panose="020B0604020202020204" pitchFamily="34" charset="0"/>
              </a:rPr>
              <a:t>[EORTC/IBCSG]</a:t>
            </a:r>
          </a:p>
        </p:txBody>
      </p:sp>
      <p:pic>
        <p:nvPicPr>
          <p:cNvPr id="11" name="Picture 10" descr="Graphical user interface, application&#10;&#10;Description automatically generated">
            <a:extLst>
              <a:ext uri="{FF2B5EF4-FFF2-40B4-BE49-F238E27FC236}">
                <a16:creationId xmlns:a16="http://schemas.microsoft.com/office/drawing/2014/main" id="{1DB4DFF8-3141-6E44-A2B9-54CA43029D69}"/>
              </a:ext>
            </a:extLst>
          </p:cNvPr>
          <p:cNvPicPr>
            <a:picLocks noChangeAspect="1"/>
          </p:cNvPicPr>
          <p:nvPr/>
        </p:nvPicPr>
        <p:blipFill rotWithShape="1">
          <a:blip r:embed="rId2"/>
          <a:srcRect l="3770" t="5049" r="3509" b="9255"/>
          <a:stretch/>
        </p:blipFill>
        <p:spPr>
          <a:xfrm>
            <a:off x="1033154" y="1610851"/>
            <a:ext cx="9674431" cy="5247149"/>
          </a:xfrm>
          <a:prstGeom prst="rect">
            <a:avLst/>
          </a:prstGeom>
        </p:spPr>
      </p:pic>
      <p:sp>
        <p:nvSpPr>
          <p:cNvPr id="14" name="TextBox 13">
            <a:extLst>
              <a:ext uri="{FF2B5EF4-FFF2-40B4-BE49-F238E27FC236}">
                <a16:creationId xmlns:a16="http://schemas.microsoft.com/office/drawing/2014/main" id="{F6B0D019-EA64-2E41-82C9-5C3D788056D4}"/>
              </a:ext>
            </a:extLst>
          </p:cNvPr>
          <p:cNvSpPr txBox="1"/>
          <p:nvPr/>
        </p:nvSpPr>
        <p:spPr>
          <a:xfrm>
            <a:off x="1266377" y="1867541"/>
            <a:ext cx="1753590" cy="369332"/>
          </a:xfrm>
          <a:prstGeom prst="rect">
            <a:avLst/>
          </a:prstGeom>
          <a:noFill/>
        </p:spPr>
        <p:txBody>
          <a:bodyPr wrap="square" rtlCol="0">
            <a:spAutoFit/>
          </a:bodyPr>
          <a:lstStyle/>
          <a:p>
            <a:r>
              <a:rPr lang="en-US" dirty="0"/>
              <a:t>Planned N = 366</a:t>
            </a:r>
          </a:p>
        </p:txBody>
      </p:sp>
    </p:spTree>
    <p:extLst>
      <p:ext uri="{BB962C8B-B14F-4D97-AF65-F5344CB8AC3E}">
        <p14:creationId xmlns:p14="http://schemas.microsoft.com/office/powerpoint/2010/main" val="1645909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54572DE-8F93-DB6F-DFF0-DD5004E0B7BE}"/>
              </a:ext>
            </a:extLst>
          </p:cNvPr>
          <p:cNvSpPr txBox="1"/>
          <p:nvPr/>
        </p:nvSpPr>
        <p:spPr>
          <a:xfrm>
            <a:off x="615402" y="151327"/>
            <a:ext cx="11299011"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Breast Cancer is Common in Older Women</a:t>
            </a:r>
          </a:p>
        </p:txBody>
      </p:sp>
      <p:pic>
        <p:nvPicPr>
          <p:cNvPr id="16" name="Picture 15" descr="A graph with numbers and a line&#10;&#10;AI-generated content may be incorrect.">
            <a:extLst>
              <a:ext uri="{FF2B5EF4-FFF2-40B4-BE49-F238E27FC236}">
                <a16:creationId xmlns:a16="http://schemas.microsoft.com/office/drawing/2014/main" id="{3F36C265-A2B2-D3A2-000F-3D907FC5DF54}"/>
              </a:ext>
            </a:extLst>
          </p:cNvPr>
          <p:cNvPicPr>
            <a:picLocks noChangeAspect="1"/>
          </p:cNvPicPr>
          <p:nvPr/>
        </p:nvPicPr>
        <p:blipFill>
          <a:blip r:embed="rId2"/>
          <a:stretch>
            <a:fillRect/>
          </a:stretch>
        </p:blipFill>
        <p:spPr>
          <a:xfrm>
            <a:off x="1864784" y="1356783"/>
            <a:ext cx="7772400" cy="5434836"/>
          </a:xfrm>
          <a:prstGeom prst="rect">
            <a:avLst/>
          </a:prstGeom>
        </p:spPr>
      </p:pic>
      <p:sp>
        <p:nvSpPr>
          <p:cNvPr id="18" name="TextBox 17">
            <a:extLst>
              <a:ext uri="{FF2B5EF4-FFF2-40B4-BE49-F238E27FC236}">
                <a16:creationId xmlns:a16="http://schemas.microsoft.com/office/drawing/2014/main" id="{30547DE8-8C96-B70F-BD6A-97D614E812AC}"/>
              </a:ext>
            </a:extLst>
          </p:cNvPr>
          <p:cNvSpPr txBox="1"/>
          <p:nvPr/>
        </p:nvSpPr>
        <p:spPr>
          <a:xfrm>
            <a:off x="685800" y="864429"/>
            <a:ext cx="11446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A300"/>
                </a:solidFill>
                <a:effectLst/>
                <a:uLnTx/>
                <a:uFillTx/>
                <a:latin typeface="Arial" panose="020B0604020202020204" pitchFamily="34" charset="0"/>
                <a:ea typeface="+mn-ea"/>
                <a:cs typeface="Arial" panose="020B0604020202020204" pitchFamily="34" charset="0"/>
              </a:rPr>
              <a:t>Total US </a:t>
            </a:r>
            <a:r>
              <a:rPr lang="en-US" sz="2400" b="1" dirty="0">
                <a:solidFill>
                  <a:srgbClr val="FFA300"/>
                </a:solidFill>
                <a:latin typeface="Arial" panose="020B0604020202020204" pitchFamily="34" charset="0"/>
                <a:cs typeface="Arial" panose="020B0604020202020204" pitchFamily="34" charset="0"/>
              </a:rPr>
              <a:t>C</a:t>
            </a:r>
            <a:r>
              <a:rPr kumimoji="0" lang="en-US" sz="2400" b="1" i="0" u="none" strike="noStrike" kern="1200" cap="none" spc="0" normalizeH="0" baseline="0" noProof="0" dirty="0" err="1">
                <a:ln>
                  <a:noFill/>
                </a:ln>
                <a:solidFill>
                  <a:srgbClr val="FFA300"/>
                </a:solidFill>
                <a:effectLst/>
                <a:uLnTx/>
                <a:uFillTx/>
                <a:latin typeface="Arial" panose="020B0604020202020204" pitchFamily="34" charset="0"/>
                <a:ea typeface="+mn-ea"/>
                <a:cs typeface="Arial" panose="020B0604020202020204" pitchFamily="34" charset="0"/>
              </a:rPr>
              <a:t>ases</a:t>
            </a:r>
            <a:r>
              <a:rPr kumimoji="0" lang="en-US" sz="2400" b="1" i="0" u="none" strike="noStrike" kern="1200" cap="none" spc="0" normalizeH="0" baseline="0" noProof="0" dirty="0">
                <a:ln>
                  <a:noFill/>
                </a:ln>
                <a:solidFill>
                  <a:srgbClr val="FFA300"/>
                </a:solidFill>
                <a:effectLst/>
                <a:uLnTx/>
                <a:uFillTx/>
                <a:latin typeface="Arial" panose="020B0604020202020204" pitchFamily="34" charset="0"/>
                <a:ea typeface="+mn-ea"/>
                <a:cs typeface="Arial" panose="020B0604020202020204" pitchFamily="34" charset="0"/>
              </a:rPr>
              <a:t> </a:t>
            </a:r>
            <a:r>
              <a:rPr lang="en-US" sz="2400" b="1" dirty="0">
                <a:solidFill>
                  <a:srgbClr val="FFA300"/>
                </a:solidFill>
                <a:latin typeface="Arial" panose="020B0604020202020204" pitchFamily="34" charset="0"/>
                <a:cs typeface="Arial" panose="020B0604020202020204" pitchFamily="34" charset="0"/>
              </a:rPr>
              <a:t>E</a:t>
            </a:r>
            <a:r>
              <a:rPr kumimoji="0" lang="en-US" sz="2400" b="1" i="0" u="none" strike="noStrike" kern="1200" cap="none" spc="0" normalizeH="0" baseline="0" noProof="0" dirty="0" err="1">
                <a:ln>
                  <a:noFill/>
                </a:ln>
                <a:solidFill>
                  <a:srgbClr val="FFA300"/>
                </a:solidFill>
                <a:effectLst/>
                <a:uLnTx/>
                <a:uFillTx/>
                <a:latin typeface="Arial" panose="020B0604020202020204" pitchFamily="34" charset="0"/>
                <a:ea typeface="+mn-ea"/>
                <a:cs typeface="Arial" panose="020B0604020202020204" pitchFamily="34" charset="0"/>
              </a:rPr>
              <a:t>stimated</a:t>
            </a:r>
            <a:r>
              <a:rPr kumimoji="0" lang="en-US" sz="2400" b="1" i="0" u="none" strike="noStrike" kern="1200" cap="none" spc="0" normalizeH="0" baseline="0" noProof="0" dirty="0">
                <a:ln>
                  <a:noFill/>
                </a:ln>
                <a:solidFill>
                  <a:srgbClr val="FFA300"/>
                </a:solidFill>
                <a:effectLst/>
                <a:uLnTx/>
                <a:uFillTx/>
                <a:latin typeface="Arial" panose="020B0604020202020204" pitchFamily="34" charset="0"/>
                <a:ea typeface="+mn-ea"/>
                <a:cs typeface="Arial" panose="020B0604020202020204" pitchFamily="34" charset="0"/>
              </a:rPr>
              <a:t> for 2025 = </a:t>
            </a:r>
            <a:r>
              <a:rPr lang="en-US" sz="2400" b="1" dirty="0">
                <a:solidFill>
                  <a:srgbClr val="FFA300"/>
                </a:solidFill>
                <a:latin typeface="Arial" panose="020B0604020202020204" pitchFamily="34" charset="0"/>
                <a:cs typeface="Arial" panose="020B0604020202020204" pitchFamily="34" charset="0"/>
              </a:rPr>
              <a:t>316,9500</a:t>
            </a:r>
            <a:endParaRPr kumimoji="0" lang="en-US" sz="2400" b="1" i="0" u="none" strike="noStrike" kern="1200" cap="none" spc="0" normalizeH="0" baseline="0" noProof="0" dirty="0">
              <a:ln>
                <a:noFill/>
              </a:ln>
              <a:solidFill>
                <a:srgbClr val="FFA300"/>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16DBDBA-4F85-BED0-379E-C2BE729D51B0}"/>
              </a:ext>
            </a:extLst>
          </p:cNvPr>
          <p:cNvSpPr/>
          <p:nvPr/>
        </p:nvSpPr>
        <p:spPr>
          <a:xfrm>
            <a:off x="206947" y="6460452"/>
            <a:ext cx="220605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Adapted from www.seer.cancer.gov</a:t>
            </a:r>
          </a:p>
        </p:txBody>
      </p:sp>
      <p:sp>
        <p:nvSpPr>
          <p:cNvPr id="20" name="TextBox 19">
            <a:extLst>
              <a:ext uri="{FF2B5EF4-FFF2-40B4-BE49-F238E27FC236}">
                <a16:creationId xmlns:a16="http://schemas.microsoft.com/office/drawing/2014/main" id="{89B69B25-EE0D-5566-425B-5AC16BA6BC0C}"/>
              </a:ext>
            </a:extLst>
          </p:cNvPr>
          <p:cNvSpPr txBox="1"/>
          <p:nvPr/>
        </p:nvSpPr>
        <p:spPr>
          <a:xfrm>
            <a:off x="6520332" y="2115511"/>
            <a:ext cx="3427813" cy="338554"/>
          </a:xfrm>
          <a:prstGeom prst="rect">
            <a:avLst/>
          </a:prstGeom>
          <a:solidFill>
            <a:srgbClr val="FFA3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≈46% are diagnosed at ages 65+</a:t>
            </a:r>
          </a:p>
        </p:txBody>
      </p:sp>
      <p:sp>
        <p:nvSpPr>
          <p:cNvPr id="23" name="TextBox 22">
            <a:extLst>
              <a:ext uri="{FF2B5EF4-FFF2-40B4-BE49-F238E27FC236}">
                <a16:creationId xmlns:a16="http://schemas.microsoft.com/office/drawing/2014/main" id="{208BE8F7-AA11-D0A6-B850-EAE7043903E0}"/>
              </a:ext>
            </a:extLst>
          </p:cNvPr>
          <p:cNvSpPr txBox="1"/>
          <p:nvPr/>
        </p:nvSpPr>
        <p:spPr>
          <a:xfrm>
            <a:off x="2192867" y="2506133"/>
            <a:ext cx="440266" cy="2480734"/>
          </a:xfrm>
          <a:prstGeom prst="rect">
            <a:avLst/>
          </a:prstGeom>
          <a:solidFill>
            <a:schemeClr val="accent1">
              <a:lumMod val="20000"/>
              <a:lumOff val="80000"/>
              <a:alpha val="27354"/>
            </a:schemeClr>
          </a:solidFill>
        </p:spPr>
        <p:txBody>
          <a:bodyPr wrap="square" lIns="182880" tIns="91440" rIns="18288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4DEC983F-163F-EA50-42A2-AAB93983460B}"/>
              </a:ext>
            </a:extLst>
          </p:cNvPr>
          <p:cNvSpPr txBox="1"/>
          <p:nvPr/>
        </p:nvSpPr>
        <p:spPr>
          <a:xfrm rot="5400000">
            <a:off x="5899151" y="5725584"/>
            <a:ext cx="588432" cy="1143000"/>
          </a:xfrm>
          <a:prstGeom prst="rect">
            <a:avLst/>
          </a:prstGeom>
          <a:solidFill>
            <a:schemeClr val="accent1">
              <a:lumMod val="20000"/>
              <a:lumOff val="80000"/>
              <a:alpha val="27354"/>
            </a:schemeClr>
          </a:solidFill>
        </p:spPr>
        <p:txBody>
          <a:bodyPr wrap="square" lIns="182880" tIns="91440" rIns="18288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0" name="Group 29">
            <a:extLst>
              <a:ext uri="{FF2B5EF4-FFF2-40B4-BE49-F238E27FC236}">
                <a16:creationId xmlns:a16="http://schemas.microsoft.com/office/drawing/2014/main" id="{22E453E4-C994-83A6-96F9-2B41AA1B4BD4}"/>
              </a:ext>
            </a:extLst>
          </p:cNvPr>
          <p:cNvGrpSpPr/>
          <p:nvPr/>
        </p:nvGrpSpPr>
        <p:grpSpPr>
          <a:xfrm>
            <a:off x="9948145" y="1290320"/>
            <a:ext cx="1319296" cy="1291079"/>
            <a:chOff x="10582925" y="447798"/>
            <a:chExt cx="1252516" cy="1225727"/>
          </a:xfrm>
        </p:grpSpPr>
        <p:sp>
          <p:nvSpPr>
            <p:cNvPr id="31" name="Oval 30">
              <a:extLst>
                <a:ext uri="{FF2B5EF4-FFF2-40B4-BE49-F238E27FC236}">
                  <a16:creationId xmlns:a16="http://schemas.microsoft.com/office/drawing/2014/main" id="{FB734579-AA21-E7BB-41A8-99CE45EA2034}"/>
                </a:ext>
              </a:extLst>
            </p:cNvPr>
            <p:cNvSpPr/>
            <p:nvPr/>
          </p:nvSpPr>
          <p:spPr>
            <a:xfrm>
              <a:off x="10582925" y="447798"/>
              <a:ext cx="1252516" cy="1225727"/>
            </a:xfrm>
            <a:prstGeom prst="ellipse">
              <a:avLst/>
            </a:prstGeom>
            <a:solidFill>
              <a:srgbClr val="41B6E6">
                <a:alpha val="398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F3B14DC-700B-BF5F-2524-B5E1E46F9285}"/>
                </a:ext>
              </a:extLst>
            </p:cNvPr>
            <p:cNvPicPr>
              <a:picLocks noChangeAspect="1"/>
            </p:cNvPicPr>
            <p:nvPr/>
          </p:nvPicPr>
          <p:blipFill>
            <a:blip r:embed="rId3"/>
            <a:srcRect/>
            <a:stretch/>
          </p:blipFill>
          <p:spPr>
            <a:xfrm>
              <a:off x="10915510" y="577155"/>
              <a:ext cx="617524" cy="896406"/>
            </a:xfrm>
            <a:prstGeom prst="rect">
              <a:avLst/>
            </a:prstGeom>
          </p:spPr>
        </p:pic>
      </p:grpSp>
      <p:sp>
        <p:nvSpPr>
          <p:cNvPr id="33" name="TextBox 32">
            <a:extLst>
              <a:ext uri="{FF2B5EF4-FFF2-40B4-BE49-F238E27FC236}">
                <a16:creationId xmlns:a16="http://schemas.microsoft.com/office/drawing/2014/main" id="{B511EDE3-040A-336C-7569-C29A8D899A9B}"/>
              </a:ext>
            </a:extLst>
          </p:cNvPr>
          <p:cNvSpPr txBox="1"/>
          <p:nvPr/>
        </p:nvSpPr>
        <p:spPr>
          <a:xfrm>
            <a:off x="7793174" y="3351580"/>
            <a:ext cx="3006060" cy="338554"/>
          </a:xfrm>
          <a:prstGeom prst="rect">
            <a:avLst/>
          </a:prstGeom>
          <a:solidFill>
            <a:srgbClr val="FFA3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≈20 % are diagnosed at 75+</a:t>
            </a:r>
          </a:p>
        </p:txBody>
      </p:sp>
      <p:sp>
        <p:nvSpPr>
          <p:cNvPr id="34" name="Right Brace 33">
            <a:extLst>
              <a:ext uri="{FF2B5EF4-FFF2-40B4-BE49-F238E27FC236}">
                <a16:creationId xmlns:a16="http://schemas.microsoft.com/office/drawing/2014/main" id="{CC2352CA-D50F-EDD1-172C-2D0777D3C38E}"/>
              </a:ext>
            </a:extLst>
          </p:cNvPr>
          <p:cNvSpPr/>
          <p:nvPr/>
        </p:nvSpPr>
        <p:spPr>
          <a:xfrm rot="16200000">
            <a:off x="8495015" y="3010727"/>
            <a:ext cx="440331" cy="1844012"/>
          </a:xfrm>
          <a:prstGeom prst="rightBrace">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92172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B558C7-CC4D-D519-2881-FC4539641378}"/>
              </a:ext>
            </a:extLst>
          </p:cNvPr>
          <p:cNvSpPr>
            <a:spLocks noGrp="1"/>
          </p:cNvSpPr>
          <p:nvPr>
            <p:ph type="body" sz="quarter" idx="12"/>
          </p:nvPr>
        </p:nvSpPr>
        <p:spPr>
          <a:xfrm>
            <a:off x="165655" y="325879"/>
            <a:ext cx="11772344" cy="674688"/>
          </a:xfrm>
        </p:spPr>
        <p:txBody>
          <a:bodyPr>
            <a:noAutofit/>
          </a:bodyPr>
          <a:lstStyle/>
          <a:p>
            <a:pPr algn="ctr"/>
            <a:r>
              <a:rPr lang="en-US" sz="3400" dirty="0">
                <a:solidFill>
                  <a:srgbClr val="002060"/>
                </a:solidFill>
                <a:latin typeface="Arial" panose="020B0604020202020204" pitchFamily="34" charset="0"/>
                <a:cs typeface="Arial" panose="020B0604020202020204" pitchFamily="34" charset="0"/>
              </a:rPr>
              <a:t>Adjuvant CDK 4/6 Inhibitors- NATALEE in Older Adults</a:t>
            </a:r>
          </a:p>
          <a:p>
            <a:pPr algn="ctr"/>
            <a:r>
              <a:rPr lang="en-US" sz="3400" dirty="0">
                <a:solidFill>
                  <a:srgbClr val="002060"/>
                </a:solidFill>
                <a:latin typeface="Arial" panose="020B0604020202020204" pitchFamily="34" charset="0"/>
                <a:cs typeface="Arial" panose="020B0604020202020204" pitchFamily="34" charset="0"/>
              </a:rPr>
              <a:t>*Subgroup Analysis* </a:t>
            </a:r>
          </a:p>
        </p:txBody>
      </p:sp>
      <p:sp>
        <p:nvSpPr>
          <p:cNvPr id="15" name="TextBox 14">
            <a:extLst>
              <a:ext uri="{FF2B5EF4-FFF2-40B4-BE49-F238E27FC236}">
                <a16:creationId xmlns:a16="http://schemas.microsoft.com/office/drawing/2014/main" id="{BF3C5E33-D910-A8A0-A44A-EBB48E23BD2D}"/>
              </a:ext>
            </a:extLst>
          </p:cNvPr>
          <p:cNvSpPr txBox="1"/>
          <p:nvPr/>
        </p:nvSpPr>
        <p:spPr>
          <a:xfrm>
            <a:off x="165655" y="6405444"/>
            <a:ext cx="3308491"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Untch</a:t>
            </a:r>
            <a:r>
              <a:rPr lang="en-US" sz="1200" dirty="0">
                <a:latin typeface="Arial" panose="020B0604020202020204" pitchFamily="34" charset="0"/>
                <a:cs typeface="Arial" panose="020B0604020202020204" pitchFamily="34" charset="0"/>
              </a:rPr>
              <a:t> et. al. ESMO 2024 </a:t>
            </a:r>
          </a:p>
        </p:txBody>
      </p:sp>
      <p:sp>
        <p:nvSpPr>
          <p:cNvPr id="4" name="TextBox 3">
            <a:extLst>
              <a:ext uri="{FF2B5EF4-FFF2-40B4-BE49-F238E27FC236}">
                <a16:creationId xmlns:a16="http://schemas.microsoft.com/office/drawing/2014/main" id="{722417C8-A6CD-A8F7-DF2C-E91340D7AF5F}"/>
              </a:ext>
            </a:extLst>
          </p:cNvPr>
          <p:cNvSpPr txBox="1"/>
          <p:nvPr/>
        </p:nvSpPr>
        <p:spPr>
          <a:xfrm>
            <a:off x="165655" y="1861076"/>
            <a:ext cx="5437821" cy="2862322"/>
          </a:xfrm>
          <a:prstGeom prst="rect">
            <a:avLst/>
          </a:prstGeom>
          <a:noFill/>
          <a:ln>
            <a:solidFill>
              <a:schemeClr val="tx1"/>
            </a:solidFill>
          </a:ln>
        </p:spPr>
        <p:txBody>
          <a:bodyPr wrap="square" rtlCol="0">
            <a:spAutoFit/>
          </a:bodyPr>
          <a:lstStyle/>
          <a:p>
            <a:r>
              <a:rPr lang="en-US" sz="2000" b="1" dirty="0">
                <a:latin typeface="Arial" panose="020B0604020202020204" pitchFamily="34" charset="0"/>
                <a:cs typeface="Arial" panose="020B0604020202020204" pitchFamily="34" charset="0"/>
              </a:rPr>
              <a:t>EFFICACY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Consistent benefit seen with </a:t>
            </a:r>
            <a:r>
              <a:rPr lang="en-US" sz="2000" dirty="0" err="1">
                <a:latin typeface="Arial" panose="020B0604020202020204" pitchFamily="34" charset="0"/>
                <a:cs typeface="Arial" panose="020B0604020202020204" pitchFamily="34" charset="0"/>
              </a:rPr>
              <a:t>ribo</a:t>
            </a:r>
            <a:r>
              <a:rPr lang="en-US" sz="2000" dirty="0">
                <a:latin typeface="Arial" panose="020B0604020202020204" pitchFamily="34" charset="0"/>
                <a:cs typeface="Arial" panose="020B0604020202020204" pitchFamily="34" charset="0"/>
              </a:rPr>
              <a:t> + NSAI:</a:t>
            </a:r>
          </a:p>
          <a:p>
            <a:pPr marL="742950" lvl="1" indent="-285750">
              <a:buFont typeface="Arial" panose="020B0604020202020204" pitchFamily="34" charset="0"/>
              <a:buChar char="•"/>
            </a:pPr>
            <a:r>
              <a:rPr lang="en-US" sz="2000" b="1" dirty="0">
                <a:solidFill>
                  <a:schemeClr val="accent1"/>
                </a:solidFill>
                <a:latin typeface="Arial" panose="020B0604020202020204" pitchFamily="34" charset="0"/>
                <a:cs typeface="Arial" panose="020B0604020202020204" pitchFamily="34" charset="0"/>
              </a:rPr>
              <a:t>iDFS: </a:t>
            </a:r>
          </a:p>
          <a:p>
            <a:pPr lvl="1"/>
            <a:r>
              <a:rPr lang="en-US" sz="2000" dirty="0">
                <a:latin typeface="Arial" panose="020B0604020202020204" pitchFamily="34" charset="0"/>
                <a:cs typeface="Arial" panose="020B0604020202020204" pitchFamily="34" charset="0"/>
              </a:rPr>
              <a:t>&lt; 65 </a:t>
            </a:r>
            <a:r>
              <a:rPr lang="en-US" sz="2000" dirty="0" err="1">
                <a:latin typeface="Arial" panose="020B0604020202020204" pitchFamily="34" charset="0"/>
                <a:cs typeface="Arial" panose="020B0604020202020204" pitchFamily="34" charset="0"/>
              </a:rPr>
              <a:t>yo</a:t>
            </a:r>
            <a:r>
              <a:rPr lang="en-US" sz="2000" dirty="0">
                <a:latin typeface="Arial" panose="020B0604020202020204" pitchFamily="34" charset="0"/>
                <a:cs typeface="Arial" panose="020B0604020202020204" pitchFamily="34" charset="0"/>
              </a:rPr>
              <a:t> 2.9%, HR 0.769 (0.633-0.935) vs. </a:t>
            </a:r>
          </a:p>
          <a:p>
            <a:pPr lvl="1"/>
            <a:r>
              <a:rPr lang="en-US" sz="2000" b="1" u="sng" dirty="0">
                <a:latin typeface="Arial" panose="020B0604020202020204" pitchFamily="34" charset="0"/>
                <a:cs typeface="Arial" panose="020B0604020202020204" pitchFamily="34" charset="0"/>
              </a:rPr>
              <a:t>&gt;</a:t>
            </a:r>
            <a:r>
              <a:rPr lang="en-US" sz="2000" b="1" dirty="0">
                <a:latin typeface="Arial" panose="020B0604020202020204" pitchFamily="34" charset="0"/>
                <a:cs typeface="Arial" panose="020B0604020202020204" pitchFamily="34" charset="0"/>
              </a:rPr>
              <a:t> 65 </a:t>
            </a:r>
            <a:r>
              <a:rPr lang="en-US" sz="2000" b="1" dirty="0" err="1">
                <a:latin typeface="Arial" panose="020B0604020202020204" pitchFamily="34" charset="0"/>
                <a:cs typeface="Arial" panose="020B0604020202020204" pitchFamily="34" charset="0"/>
              </a:rPr>
              <a:t>yo</a:t>
            </a:r>
            <a:r>
              <a:rPr lang="en-US" sz="2000" b="1" dirty="0">
                <a:latin typeface="Arial" panose="020B0604020202020204" pitchFamily="34" charset="0"/>
                <a:cs typeface="Arial" panose="020B0604020202020204" pitchFamily="34" charset="0"/>
              </a:rPr>
              <a:t> 4.2%, HR 0.671 (0.449-1.003)</a:t>
            </a:r>
          </a:p>
          <a:p>
            <a:pPr lvl="1"/>
            <a:endParaRPr lang="en-US" sz="2000"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b="1" dirty="0">
                <a:solidFill>
                  <a:schemeClr val="accent1"/>
                </a:solidFill>
                <a:latin typeface="Arial" panose="020B0604020202020204" pitchFamily="34" charset="0"/>
                <a:cs typeface="Arial" panose="020B0604020202020204" pitchFamily="34" charset="0"/>
              </a:rPr>
              <a:t>DDFS: </a:t>
            </a:r>
          </a:p>
          <a:p>
            <a:pPr lvl="1"/>
            <a:r>
              <a:rPr lang="en-US" sz="2000" dirty="0">
                <a:latin typeface="Arial" panose="020B0604020202020204" pitchFamily="34" charset="0"/>
                <a:cs typeface="Arial" panose="020B0604020202020204" pitchFamily="34" charset="0"/>
              </a:rPr>
              <a:t>&lt; 65 </a:t>
            </a:r>
            <a:r>
              <a:rPr lang="en-US" sz="2000" dirty="0" err="1">
                <a:latin typeface="Arial" panose="020B0604020202020204" pitchFamily="34" charset="0"/>
                <a:cs typeface="Arial" panose="020B0604020202020204" pitchFamily="34" charset="0"/>
              </a:rPr>
              <a:t>yo</a:t>
            </a:r>
            <a:r>
              <a:rPr lang="en-US" sz="2000" dirty="0">
                <a:latin typeface="Arial" panose="020B0604020202020204" pitchFamily="34" charset="0"/>
                <a:cs typeface="Arial" panose="020B0604020202020204" pitchFamily="34" charset="0"/>
              </a:rPr>
              <a:t> 2.4%, HR 0.781 (0.636-0.959) vs. </a:t>
            </a:r>
            <a:r>
              <a:rPr lang="en-US" sz="2000" b="1" u="sng" dirty="0">
                <a:latin typeface="Arial" panose="020B0604020202020204" pitchFamily="34" charset="0"/>
                <a:cs typeface="Arial" panose="020B0604020202020204" pitchFamily="34" charset="0"/>
              </a:rPr>
              <a:t>&gt;</a:t>
            </a:r>
            <a:r>
              <a:rPr lang="en-US" sz="2000" b="1" dirty="0">
                <a:latin typeface="Arial" panose="020B0604020202020204" pitchFamily="34" charset="0"/>
                <a:cs typeface="Arial" panose="020B0604020202020204" pitchFamily="34" charset="0"/>
              </a:rPr>
              <a:t> 65 </a:t>
            </a:r>
            <a:r>
              <a:rPr lang="en-US" sz="2000" b="1" dirty="0" err="1">
                <a:latin typeface="Arial" panose="020B0604020202020204" pitchFamily="34" charset="0"/>
                <a:cs typeface="Arial" panose="020B0604020202020204" pitchFamily="34" charset="0"/>
              </a:rPr>
              <a:t>yo</a:t>
            </a:r>
            <a:r>
              <a:rPr lang="en-US" sz="2000" b="1" dirty="0">
                <a:latin typeface="Arial" panose="020B0604020202020204" pitchFamily="34" charset="0"/>
                <a:cs typeface="Arial" panose="020B0604020202020204" pitchFamily="34" charset="0"/>
              </a:rPr>
              <a:t> 4.1%, HR 0.630 (0.412-0.961)</a:t>
            </a:r>
          </a:p>
        </p:txBody>
      </p:sp>
      <p:sp>
        <p:nvSpPr>
          <p:cNvPr id="6" name="TextBox 5">
            <a:extLst>
              <a:ext uri="{FF2B5EF4-FFF2-40B4-BE49-F238E27FC236}">
                <a16:creationId xmlns:a16="http://schemas.microsoft.com/office/drawing/2014/main" id="{F619C131-94FF-37AA-0ECE-4EBAFEFBE86B}"/>
              </a:ext>
            </a:extLst>
          </p:cNvPr>
          <p:cNvSpPr txBox="1"/>
          <p:nvPr/>
        </p:nvSpPr>
        <p:spPr>
          <a:xfrm>
            <a:off x="6408641" y="1861076"/>
            <a:ext cx="5437821" cy="4093428"/>
          </a:xfrm>
          <a:prstGeom prst="rect">
            <a:avLst/>
          </a:prstGeom>
          <a:noFill/>
          <a:ln>
            <a:solidFill>
              <a:schemeClr val="tx1"/>
            </a:solidFill>
          </a:ln>
        </p:spPr>
        <p:txBody>
          <a:bodyPr wrap="square" rtlCol="0">
            <a:spAutoFit/>
          </a:bodyPr>
          <a:lstStyle/>
          <a:p>
            <a:r>
              <a:rPr lang="en-US" sz="2000" b="1" dirty="0">
                <a:latin typeface="Arial" panose="020B0604020202020204" pitchFamily="34" charset="0"/>
                <a:cs typeface="Arial" panose="020B0604020202020204" pitchFamily="34" charset="0"/>
              </a:rPr>
              <a:t>ADVERSE EVENTS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Rate and type of </a:t>
            </a:r>
            <a:r>
              <a:rPr lang="en-US" sz="2000" b="1" dirty="0">
                <a:latin typeface="Arial" panose="020B0604020202020204" pitchFamily="34" charset="0"/>
                <a:cs typeface="Arial" panose="020B0604020202020204" pitchFamily="34" charset="0"/>
              </a:rPr>
              <a:t>AEs were similar </a:t>
            </a:r>
            <a:r>
              <a:rPr lang="en-US" sz="2000" dirty="0">
                <a:latin typeface="Arial" panose="020B0604020202020204" pitchFamily="34" charset="0"/>
                <a:cs typeface="Arial" panose="020B0604020202020204" pitchFamily="34" charset="0"/>
              </a:rPr>
              <a:t>across age groups: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Neutropenia: 45.6% vs. 37.1% G3/G4 in </a:t>
            </a:r>
            <a:r>
              <a:rPr lang="en-US" sz="2000" dirty="0" err="1">
                <a:latin typeface="Arial" panose="020B0604020202020204" pitchFamily="34" charset="0"/>
                <a:cs typeface="Arial" panose="020B0604020202020204" pitchFamily="34" charset="0"/>
              </a:rPr>
              <a:t>ribo</a:t>
            </a:r>
            <a:r>
              <a:rPr lang="en-US" sz="2000" dirty="0">
                <a:latin typeface="Arial" panose="020B0604020202020204" pitchFamily="34" charset="0"/>
                <a:cs typeface="Arial" panose="020B0604020202020204" pitchFamily="34" charset="0"/>
              </a:rPr>
              <a:t> + NSAI for those &lt; 65 vs. </a:t>
            </a:r>
            <a:r>
              <a:rPr lang="en-US" sz="2000" u="sng" dirty="0">
                <a:latin typeface="Arial" panose="020B0604020202020204" pitchFamily="34" charset="0"/>
                <a:cs typeface="Arial" panose="020B0604020202020204" pitchFamily="34" charset="0"/>
              </a:rPr>
              <a:t>&gt;</a:t>
            </a:r>
            <a:r>
              <a:rPr lang="en-US" sz="2000" dirty="0">
                <a:latin typeface="Arial" panose="020B0604020202020204" pitchFamily="34" charset="0"/>
                <a:cs typeface="Arial" panose="020B0604020202020204" pitchFamily="34" charset="0"/>
              </a:rPr>
              <a:t> 65 </a:t>
            </a:r>
            <a:r>
              <a:rPr lang="en-US" sz="2000" dirty="0" err="1">
                <a:latin typeface="Arial" panose="020B0604020202020204" pitchFamily="34" charset="0"/>
                <a:cs typeface="Arial" panose="020B0604020202020204" pitchFamily="34" charset="0"/>
              </a:rPr>
              <a:t>yo</a:t>
            </a: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Similar % </a:t>
            </a:r>
            <a:r>
              <a:rPr lang="en-US" sz="2000" dirty="0" err="1">
                <a:latin typeface="Arial" panose="020B0604020202020204" pitchFamily="34" charset="0"/>
                <a:cs typeface="Arial" panose="020B0604020202020204" pitchFamily="34" charset="0"/>
              </a:rPr>
              <a:t>ribo</a:t>
            </a:r>
            <a:r>
              <a:rPr lang="en-US" sz="2000" dirty="0">
                <a:latin typeface="Arial" panose="020B0604020202020204" pitchFamily="34" charset="0"/>
                <a:cs typeface="Arial" panose="020B0604020202020204" pitchFamily="34" charset="0"/>
              </a:rPr>
              <a:t> dose reduction due to AE (~22%), primarily due to neutropenia</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Higher % discontinuation due to AE for those </a:t>
            </a:r>
            <a:r>
              <a:rPr lang="en-US" sz="2000" u="sng" dirty="0">
                <a:latin typeface="Arial" panose="020B0604020202020204" pitchFamily="34" charset="0"/>
                <a:cs typeface="Arial" panose="020B0604020202020204" pitchFamily="34" charset="0"/>
              </a:rPr>
              <a:t>&gt;</a:t>
            </a:r>
            <a:r>
              <a:rPr lang="en-US" sz="2000" dirty="0">
                <a:latin typeface="Arial" panose="020B0604020202020204" pitchFamily="34" charset="0"/>
                <a:cs typeface="Arial" panose="020B0604020202020204" pitchFamily="34" charset="0"/>
              </a:rPr>
              <a:t> 65 </a:t>
            </a:r>
            <a:r>
              <a:rPr lang="en-US" sz="2000" dirty="0" err="1">
                <a:latin typeface="Arial" panose="020B0604020202020204" pitchFamily="34" charset="0"/>
                <a:cs typeface="Arial" panose="020B0604020202020204" pitchFamily="34" charset="0"/>
              </a:rPr>
              <a:t>yo</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ribo</a:t>
            </a:r>
            <a:r>
              <a:rPr lang="en-US" sz="2000" dirty="0">
                <a:latin typeface="Arial" panose="020B0604020202020204" pitchFamily="34" charset="0"/>
                <a:cs typeface="Arial" panose="020B0604020202020204" pitchFamily="34" charset="0"/>
              </a:rPr>
              <a:t> + NSAI (28.6% vs. 19.3%), primarily due to LFT elevation (despite similar rates of LFT AEs)</a:t>
            </a:r>
          </a:p>
        </p:txBody>
      </p:sp>
    </p:spTree>
    <p:extLst>
      <p:ext uri="{BB962C8B-B14F-4D97-AF65-F5344CB8AC3E}">
        <p14:creationId xmlns:p14="http://schemas.microsoft.com/office/powerpoint/2010/main" val="57122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B0BD4C57-BEC2-7422-F3F7-21E8CD9BFEC8}"/>
              </a:ext>
            </a:extLst>
          </p:cNvPr>
          <p:cNvSpPr/>
          <p:nvPr/>
        </p:nvSpPr>
        <p:spPr>
          <a:xfrm>
            <a:off x="3547172" y="987276"/>
            <a:ext cx="1260226" cy="619571"/>
          </a:xfrm>
          <a:prstGeom prst="roundRect">
            <a:avLst/>
          </a:prstGeom>
          <a:solidFill>
            <a:schemeClr val="accent4"/>
          </a:solidFill>
        </p:spPr>
        <p:style>
          <a:lnRef idx="2">
            <a:schemeClr val="accent4">
              <a:shade val="15000"/>
            </a:schemeClr>
          </a:lnRef>
          <a:fillRef idx="1">
            <a:schemeClr val="accent4"/>
          </a:fillRef>
          <a:effectRef idx="0">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Low anatomical risk, favorable biology </a:t>
            </a:r>
          </a:p>
        </p:txBody>
      </p:sp>
      <p:sp>
        <p:nvSpPr>
          <p:cNvPr id="39" name="Rounded Rectangle 38">
            <a:extLst>
              <a:ext uri="{FF2B5EF4-FFF2-40B4-BE49-F238E27FC236}">
                <a16:creationId xmlns:a16="http://schemas.microsoft.com/office/drawing/2014/main" id="{59A590B3-13BB-90CB-600D-3F28C44E5642}"/>
              </a:ext>
            </a:extLst>
          </p:cNvPr>
          <p:cNvSpPr/>
          <p:nvPr/>
        </p:nvSpPr>
        <p:spPr>
          <a:xfrm>
            <a:off x="4930809" y="987276"/>
            <a:ext cx="1260226" cy="6195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High anatomical risk, favorable biology </a:t>
            </a:r>
          </a:p>
        </p:txBody>
      </p:sp>
      <p:sp>
        <p:nvSpPr>
          <p:cNvPr id="40" name="Rounded Rectangle 39">
            <a:extLst>
              <a:ext uri="{FF2B5EF4-FFF2-40B4-BE49-F238E27FC236}">
                <a16:creationId xmlns:a16="http://schemas.microsoft.com/office/drawing/2014/main" id="{7902286D-5506-4628-DE60-A97B028E94A4}"/>
              </a:ext>
            </a:extLst>
          </p:cNvPr>
          <p:cNvSpPr/>
          <p:nvPr/>
        </p:nvSpPr>
        <p:spPr>
          <a:xfrm>
            <a:off x="6274914" y="987276"/>
            <a:ext cx="1260226" cy="6195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Low anatomical risk, aggressive biology </a:t>
            </a:r>
          </a:p>
        </p:txBody>
      </p:sp>
      <p:sp>
        <p:nvSpPr>
          <p:cNvPr id="41" name="Rounded Rectangle 40">
            <a:extLst>
              <a:ext uri="{FF2B5EF4-FFF2-40B4-BE49-F238E27FC236}">
                <a16:creationId xmlns:a16="http://schemas.microsoft.com/office/drawing/2014/main" id="{B53EFEDF-6F87-F384-0AE3-F82DFFCC62F0}"/>
              </a:ext>
            </a:extLst>
          </p:cNvPr>
          <p:cNvSpPr/>
          <p:nvPr/>
        </p:nvSpPr>
        <p:spPr>
          <a:xfrm>
            <a:off x="7611111" y="987276"/>
            <a:ext cx="1260226" cy="61957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High anatomical risk, aggressive biology  </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42" name="Rounded Rectangle 41">
            <a:extLst>
              <a:ext uri="{FF2B5EF4-FFF2-40B4-BE49-F238E27FC236}">
                <a16:creationId xmlns:a16="http://schemas.microsoft.com/office/drawing/2014/main" id="{C7B13581-B8B7-B803-AEFE-08077980EC6E}"/>
              </a:ext>
            </a:extLst>
          </p:cNvPr>
          <p:cNvSpPr/>
          <p:nvPr/>
        </p:nvSpPr>
        <p:spPr>
          <a:xfrm>
            <a:off x="3547172" y="1833716"/>
            <a:ext cx="1259845" cy="619525"/>
          </a:xfrm>
          <a:prstGeom prst="roundRect">
            <a:avLst/>
          </a:prstGeom>
          <a:solidFill>
            <a:schemeClr val="accent4"/>
          </a:solidFill>
        </p:spPr>
        <p:style>
          <a:lnRef idx="2">
            <a:schemeClr val="accent4">
              <a:shade val="15000"/>
            </a:schemeClr>
          </a:lnRef>
          <a:fillRef idx="1">
            <a:schemeClr val="accent4"/>
          </a:fillRef>
          <a:effectRef idx="0">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Endocrine Therapy alone </a:t>
            </a:r>
          </a:p>
        </p:txBody>
      </p:sp>
      <p:sp>
        <p:nvSpPr>
          <p:cNvPr id="43" name="Rounded Rectangle 42">
            <a:extLst>
              <a:ext uri="{FF2B5EF4-FFF2-40B4-BE49-F238E27FC236}">
                <a16:creationId xmlns:a16="http://schemas.microsoft.com/office/drawing/2014/main" id="{EA1DDD6C-61C9-7A8A-951F-8AF4AFD036DD}"/>
              </a:ext>
            </a:extLst>
          </p:cNvPr>
          <p:cNvSpPr/>
          <p:nvPr/>
        </p:nvSpPr>
        <p:spPr>
          <a:xfrm>
            <a:off x="4930809" y="1833716"/>
            <a:ext cx="1259845" cy="619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Send Recurrence Score  (RS)</a:t>
            </a:r>
          </a:p>
        </p:txBody>
      </p:sp>
      <p:sp>
        <p:nvSpPr>
          <p:cNvPr id="44" name="Rounded Rectangle 43">
            <a:extLst>
              <a:ext uri="{FF2B5EF4-FFF2-40B4-BE49-F238E27FC236}">
                <a16:creationId xmlns:a16="http://schemas.microsoft.com/office/drawing/2014/main" id="{C558DC0D-E1DA-EF13-9F7F-BF957F77A23E}"/>
              </a:ext>
            </a:extLst>
          </p:cNvPr>
          <p:cNvSpPr/>
          <p:nvPr/>
        </p:nvSpPr>
        <p:spPr>
          <a:xfrm>
            <a:off x="6274914" y="1833716"/>
            <a:ext cx="1259845" cy="619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Endocrine therapy alone, or send RS</a:t>
            </a:r>
          </a:p>
        </p:txBody>
      </p:sp>
      <p:sp>
        <p:nvSpPr>
          <p:cNvPr id="45" name="Rounded Rectangle 44">
            <a:extLst>
              <a:ext uri="{FF2B5EF4-FFF2-40B4-BE49-F238E27FC236}">
                <a16:creationId xmlns:a16="http://schemas.microsoft.com/office/drawing/2014/main" id="{A1CE978E-3F3D-4318-1E98-63B97DD56896}"/>
              </a:ext>
            </a:extLst>
          </p:cNvPr>
          <p:cNvSpPr/>
          <p:nvPr/>
        </p:nvSpPr>
        <p:spPr>
          <a:xfrm>
            <a:off x="4921388" y="2645961"/>
            <a:ext cx="1260227" cy="7496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dirty="0">
                <a:latin typeface="Arial" panose="020B0604020202020204" pitchFamily="34" charset="0"/>
                <a:ea typeface="Times New Roman" panose="02020603050405020304" pitchFamily="18" charset="0"/>
                <a:cs typeface="Arial" panose="020B0604020202020204" pitchFamily="34" charset="0"/>
              </a:rPr>
              <a:t>If low or intermediate RS, endocrine therapy alone +/- CDK4/6 inhibitor  </a:t>
            </a:r>
          </a:p>
        </p:txBody>
      </p:sp>
      <p:sp>
        <p:nvSpPr>
          <p:cNvPr id="46" name="Rounded Rectangle 45">
            <a:extLst>
              <a:ext uri="{FF2B5EF4-FFF2-40B4-BE49-F238E27FC236}">
                <a16:creationId xmlns:a16="http://schemas.microsoft.com/office/drawing/2014/main" id="{41BD6ECA-BBEE-3640-5525-C3E74125CD59}"/>
              </a:ext>
            </a:extLst>
          </p:cNvPr>
          <p:cNvSpPr/>
          <p:nvPr/>
        </p:nvSpPr>
        <p:spPr>
          <a:xfrm>
            <a:off x="6274915" y="2645962"/>
            <a:ext cx="1259844" cy="7243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dirty="0">
                <a:latin typeface="Arial" panose="020B0604020202020204" pitchFamily="34" charset="0"/>
                <a:ea typeface="Times New Roman" panose="02020603050405020304" pitchFamily="18" charset="0"/>
                <a:cs typeface="Arial" panose="020B0604020202020204" pitchFamily="34" charset="0"/>
              </a:rPr>
              <a:t>If high RS, weigh chemotherapy</a:t>
            </a:r>
          </a:p>
        </p:txBody>
      </p:sp>
      <p:sp>
        <p:nvSpPr>
          <p:cNvPr id="47" name="Rounded Rectangle 46">
            <a:extLst>
              <a:ext uri="{FF2B5EF4-FFF2-40B4-BE49-F238E27FC236}">
                <a16:creationId xmlns:a16="http://schemas.microsoft.com/office/drawing/2014/main" id="{7396069B-E292-58D3-F12D-EA6D19FD8C9D}"/>
              </a:ext>
            </a:extLst>
          </p:cNvPr>
          <p:cNvSpPr/>
          <p:nvPr/>
        </p:nvSpPr>
        <p:spPr>
          <a:xfrm>
            <a:off x="7657635" y="2636165"/>
            <a:ext cx="1259845" cy="71255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050" dirty="0">
                <a:solidFill>
                  <a:srgbClr val="FFFFFF"/>
                </a:solidFill>
                <a:latin typeface="Arial" panose="020B0604020202020204" pitchFamily="34" charset="0"/>
                <a:ea typeface="Times New Roman" panose="02020603050405020304" pitchFamily="18" charset="0"/>
                <a:cs typeface="Arial" panose="020B0604020202020204" pitchFamily="34" charset="0"/>
              </a:rPr>
              <a:t>Weigh chemo; Endocrine therapy, CDK 4/6 inhibitor</a:t>
            </a:r>
            <a:endParaRPr lang="en-US" sz="1050" dirty="0">
              <a:latin typeface="Arial" panose="020B0604020202020204" pitchFamily="34" charset="0"/>
              <a:ea typeface="Times New Roman" panose="02020603050405020304" pitchFamily="18" charset="0"/>
              <a:cs typeface="Arial" panose="020B0604020202020204" pitchFamily="34" charset="0"/>
            </a:endParaRPr>
          </a:p>
        </p:txBody>
      </p:sp>
      <p:sp>
        <p:nvSpPr>
          <p:cNvPr id="48" name="Rounded Rectangle 47">
            <a:extLst>
              <a:ext uri="{FF2B5EF4-FFF2-40B4-BE49-F238E27FC236}">
                <a16:creationId xmlns:a16="http://schemas.microsoft.com/office/drawing/2014/main" id="{282E3290-A05A-D5C9-B874-FB0D039A6FDC}"/>
              </a:ext>
            </a:extLst>
          </p:cNvPr>
          <p:cNvSpPr/>
          <p:nvPr/>
        </p:nvSpPr>
        <p:spPr>
          <a:xfrm>
            <a:off x="6141923" y="3537676"/>
            <a:ext cx="3173523" cy="787276"/>
          </a:xfrm>
          <a:prstGeom prst="roundRect">
            <a:avLst/>
          </a:prstGeom>
          <a:solidFill>
            <a:srgbClr val="7A81FF"/>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u="sng" dirty="0">
                <a:latin typeface="Arial" panose="020B0604020202020204" pitchFamily="34" charset="0"/>
                <a:ea typeface="Times New Roman" panose="02020603050405020304" pitchFamily="18" charset="0"/>
                <a:cs typeface="Arial" panose="020B0604020202020204" pitchFamily="34" charset="0"/>
              </a:rPr>
              <a:t>Consider</a:t>
            </a:r>
            <a:r>
              <a:rPr lang="en-US" sz="1100" dirty="0">
                <a:latin typeface="Arial" panose="020B0604020202020204" pitchFamily="34" charset="0"/>
                <a:ea typeface="Times New Roman" panose="02020603050405020304" pitchFamily="18" charset="0"/>
                <a:cs typeface="Arial" panose="020B0604020202020204" pitchFamily="34" charset="0"/>
              </a:rPr>
              <a:t>:</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Toxicity risk (CARG-BC), Frailty, </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Functional status, anticipated benefit</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Clinical judgement, Patient preferences</a:t>
            </a:r>
          </a:p>
          <a:p>
            <a:pPr algn="ctr"/>
            <a:r>
              <a:rPr lang="en-US" sz="1100" kern="100" dirty="0">
                <a:latin typeface="Arial" panose="020B0604020202020204" pitchFamily="34" charset="0"/>
                <a:ea typeface="Times New Roman" panose="02020603050405020304" pitchFamily="18" charset="0"/>
                <a:cs typeface="Arial" panose="020B0604020202020204" pitchFamily="34" charset="0"/>
              </a:rPr>
              <a:t>Competing risk for mortality</a:t>
            </a:r>
          </a:p>
        </p:txBody>
      </p:sp>
      <p:sp>
        <p:nvSpPr>
          <p:cNvPr id="49" name="Rounded Rectangle 48">
            <a:extLst>
              <a:ext uri="{FF2B5EF4-FFF2-40B4-BE49-F238E27FC236}">
                <a16:creationId xmlns:a16="http://schemas.microsoft.com/office/drawing/2014/main" id="{839BF65F-8553-9E3E-9D8F-F3355F6A9AA0}"/>
              </a:ext>
            </a:extLst>
          </p:cNvPr>
          <p:cNvSpPr/>
          <p:nvPr/>
        </p:nvSpPr>
        <p:spPr>
          <a:xfrm>
            <a:off x="5911347" y="4516471"/>
            <a:ext cx="1559710" cy="371228"/>
          </a:xfrm>
          <a:prstGeom prst="roundRec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Low/Intermediate Risk for Toxicity, Robust</a:t>
            </a:r>
          </a:p>
        </p:txBody>
      </p:sp>
      <p:sp>
        <p:nvSpPr>
          <p:cNvPr id="50" name="Rounded Rectangle 49">
            <a:extLst>
              <a:ext uri="{FF2B5EF4-FFF2-40B4-BE49-F238E27FC236}">
                <a16:creationId xmlns:a16="http://schemas.microsoft.com/office/drawing/2014/main" id="{AE0108C1-5D7E-0F68-0406-AF73A90DA4CF}"/>
              </a:ext>
            </a:extLst>
          </p:cNvPr>
          <p:cNvSpPr/>
          <p:nvPr/>
        </p:nvSpPr>
        <p:spPr>
          <a:xfrm>
            <a:off x="7612779" y="4511607"/>
            <a:ext cx="1492285" cy="370447"/>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High Risk of Toxicity, Pre-frail or frail</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51" name="Rounded Rectangle 50">
            <a:extLst>
              <a:ext uri="{FF2B5EF4-FFF2-40B4-BE49-F238E27FC236}">
                <a16:creationId xmlns:a16="http://schemas.microsoft.com/office/drawing/2014/main" id="{ECDCDB27-FFBD-855E-6214-DA144D3338BB}"/>
              </a:ext>
            </a:extLst>
          </p:cNvPr>
          <p:cNvSpPr/>
          <p:nvPr/>
        </p:nvSpPr>
        <p:spPr>
          <a:xfrm>
            <a:off x="5911347" y="5029626"/>
            <a:ext cx="1623193" cy="1205235"/>
          </a:xfrm>
          <a:prstGeom prst="roundRect">
            <a:avLst/>
          </a:prstGeom>
          <a:solidFill>
            <a:schemeClr val="accent1">
              <a:lumMod val="40000"/>
              <a:lumOff val="6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n-US" sz="1100" u="sng"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standard regimens:    </a:t>
            </a: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257175" indent="-257175">
              <a:lnSpc>
                <a:spcPct val="115000"/>
              </a:lnSpc>
              <a:buFont typeface="Aptos" panose="020B0004020202020204" pitchFamily="34" charset="0"/>
              <a:buChar char="-"/>
            </a:pPr>
            <a:r>
              <a:rPr lang="en-US" sz="1100" kern="100" dirty="0">
                <a:solidFill>
                  <a:srgbClr val="FFFFFF"/>
                </a:solidFill>
                <a:latin typeface="Arial" panose="020B0604020202020204" pitchFamily="34" charset="0"/>
                <a:ea typeface="Aptos" panose="020B0004020202020204" pitchFamily="34" charset="0"/>
                <a:cs typeface="Arial" panose="020B0604020202020204" pitchFamily="34" charset="0"/>
              </a:rPr>
              <a:t>TC (preferred)</a:t>
            </a:r>
            <a:endParaRPr lang="en-US" sz="1100" kern="100" dirty="0">
              <a:latin typeface="Arial" panose="020B0604020202020204" pitchFamily="34" charset="0"/>
              <a:ea typeface="Aptos" panose="020B0004020202020204" pitchFamily="34" charset="0"/>
              <a:cs typeface="Arial" panose="020B0604020202020204" pitchFamily="34" charset="0"/>
            </a:endParaRPr>
          </a:p>
          <a:p>
            <a:pPr marL="257175" indent="-257175">
              <a:lnSpc>
                <a:spcPct val="115000"/>
              </a:lnSpc>
              <a:buFont typeface="Aptos" panose="020B0004020202020204" pitchFamily="34" charset="0"/>
              <a:buChar char="-"/>
            </a:pPr>
            <a:r>
              <a:rPr lang="en-US" sz="1100" kern="100" dirty="0">
                <a:solidFill>
                  <a:srgbClr val="FFFFFF"/>
                </a:solidFill>
                <a:latin typeface="Arial" panose="020B0604020202020204" pitchFamily="34" charset="0"/>
                <a:ea typeface="Aptos" panose="020B0004020202020204" pitchFamily="34" charset="0"/>
                <a:cs typeface="Arial" panose="020B0604020202020204" pitchFamily="34" charset="0"/>
              </a:rPr>
              <a:t>CMF </a:t>
            </a:r>
            <a:endParaRPr lang="en-US" sz="1100" kern="100" dirty="0">
              <a:latin typeface="Arial" panose="020B0604020202020204" pitchFamily="34" charset="0"/>
              <a:ea typeface="Aptos" panose="020B00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89E886BA-70AB-C3E2-BB82-D6C237BE5D21}"/>
              </a:ext>
            </a:extLst>
          </p:cNvPr>
          <p:cNvSpPr/>
          <p:nvPr/>
        </p:nvSpPr>
        <p:spPr>
          <a:xfrm>
            <a:off x="7607396" y="4990319"/>
            <a:ext cx="1524840" cy="1241214"/>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42863" indent="-42863"/>
            <a:r>
              <a:rPr lang="en-US" sz="1100" u="sng"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adapted approaches:</a:t>
            </a:r>
          </a:p>
          <a:p>
            <a:pPr marL="42863" indent="-42863"/>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-Dosing or schedule modification</a:t>
            </a:r>
          </a:p>
          <a:p>
            <a:pPr marL="42863" indent="-42863"/>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-Non-chemotherapy approaches</a:t>
            </a:r>
          </a:p>
          <a:p>
            <a:pPr marL="42863" indent="-42863"/>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54" name="Straight Arrow Connector 53">
            <a:extLst>
              <a:ext uri="{FF2B5EF4-FFF2-40B4-BE49-F238E27FC236}">
                <a16:creationId xmlns:a16="http://schemas.microsoft.com/office/drawing/2014/main" id="{1627F0AB-4885-A637-15E8-74D416CB1445}"/>
              </a:ext>
            </a:extLst>
          </p:cNvPr>
          <p:cNvCxnSpPr>
            <a:cxnSpLocks/>
          </p:cNvCxnSpPr>
          <p:nvPr/>
        </p:nvCxnSpPr>
        <p:spPr>
          <a:xfrm>
            <a:off x="4157729" y="1632625"/>
            <a:ext cx="0" cy="17425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495C67D-1BC5-2BE1-643E-B36FA8121737}"/>
              </a:ext>
            </a:extLst>
          </p:cNvPr>
          <p:cNvCxnSpPr>
            <a:cxnSpLocks/>
          </p:cNvCxnSpPr>
          <p:nvPr/>
        </p:nvCxnSpPr>
        <p:spPr>
          <a:xfrm>
            <a:off x="5580898" y="1632625"/>
            <a:ext cx="0" cy="17425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780658-3B9B-9DA6-FC6F-A6F179AF0E0F}"/>
              </a:ext>
            </a:extLst>
          </p:cNvPr>
          <p:cNvCxnSpPr>
            <a:cxnSpLocks/>
          </p:cNvCxnSpPr>
          <p:nvPr/>
        </p:nvCxnSpPr>
        <p:spPr>
          <a:xfrm>
            <a:off x="6901283" y="1632625"/>
            <a:ext cx="0" cy="17425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9422598-AC03-C3CE-48AA-43F1B6F1F51E}"/>
              </a:ext>
            </a:extLst>
          </p:cNvPr>
          <p:cNvCxnSpPr>
            <a:cxnSpLocks/>
          </p:cNvCxnSpPr>
          <p:nvPr/>
        </p:nvCxnSpPr>
        <p:spPr>
          <a:xfrm>
            <a:off x="8269107" y="1632625"/>
            <a:ext cx="0" cy="17425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0DAA532-10EF-73D2-F2F9-D42E43C0B2A9}"/>
              </a:ext>
            </a:extLst>
          </p:cNvPr>
          <p:cNvCxnSpPr>
            <a:cxnSpLocks/>
            <a:stCxn id="43" idx="2"/>
          </p:cNvCxnSpPr>
          <p:nvPr/>
        </p:nvCxnSpPr>
        <p:spPr>
          <a:xfrm>
            <a:off x="5560732" y="2453241"/>
            <a:ext cx="4354" cy="19764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39260B9-A69A-003E-E331-34883D0AE662}"/>
              </a:ext>
            </a:extLst>
          </p:cNvPr>
          <p:cNvCxnSpPr/>
          <p:nvPr/>
        </p:nvCxnSpPr>
        <p:spPr>
          <a:xfrm>
            <a:off x="6901283" y="2476659"/>
            <a:ext cx="0" cy="1742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5B63607-EDAC-20D6-E5F9-1F94373B78B5}"/>
              </a:ext>
            </a:extLst>
          </p:cNvPr>
          <p:cNvCxnSpPr>
            <a:cxnSpLocks/>
          </p:cNvCxnSpPr>
          <p:nvPr/>
        </p:nvCxnSpPr>
        <p:spPr>
          <a:xfrm>
            <a:off x="6943615" y="4317001"/>
            <a:ext cx="0" cy="19438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F7404C9-3B56-92D9-BD8C-7692BCB826A5}"/>
              </a:ext>
            </a:extLst>
          </p:cNvPr>
          <p:cNvCxnSpPr>
            <a:cxnSpLocks/>
          </p:cNvCxnSpPr>
          <p:nvPr/>
        </p:nvCxnSpPr>
        <p:spPr>
          <a:xfrm>
            <a:off x="8268193" y="4317001"/>
            <a:ext cx="0" cy="2167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93AECEE-1E4F-5C03-9469-799D03AE42B1}"/>
              </a:ext>
            </a:extLst>
          </p:cNvPr>
          <p:cNvCxnSpPr/>
          <p:nvPr/>
        </p:nvCxnSpPr>
        <p:spPr>
          <a:xfrm>
            <a:off x="6974170" y="3364614"/>
            <a:ext cx="0" cy="1742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B53EFEDF-6F87-F384-0AE3-F82DFFCC62F0}"/>
              </a:ext>
            </a:extLst>
          </p:cNvPr>
          <p:cNvSpPr/>
          <p:nvPr/>
        </p:nvSpPr>
        <p:spPr>
          <a:xfrm>
            <a:off x="7664009" y="1829667"/>
            <a:ext cx="1260226" cy="61957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Send RS and/or proceed with chemotherapy </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918E29EB-E05A-7AE7-3D43-93BDBEFE1E3E}"/>
              </a:ext>
            </a:extLst>
          </p:cNvPr>
          <p:cNvCxnSpPr/>
          <p:nvPr/>
        </p:nvCxnSpPr>
        <p:spPr>
          <a:xfrm>
            <a:off x="8327313" y="3364614"/>
            <a:ext cx="0" cy="1742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68C311-31A6-BEFF-D44A-1BC65DE1A830}"/>
              </a:ext>
            </a:extLst>
          </p:cNvPr>
          <p:cNvCxnSpPr/>
          <p:nvPr/>
        </p:nvCxnSpPr>
        <p:spPr>
          <a:xfrm>
            <a:off x="8349745" y="2485935"/>
            <a:ext cx="0" cy="1742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8D1F9F-C38F-D721-8CA2-586967B66ECE}"/>
              </a:ext>
            </a:extLst>
          </p:cNvPr>
          <p:cNvCxnSpPr>
            <a:cxnSpLocks/>
          </p:cNvCxnSpPr>
          <p:nvPr/>
        </p:nvCxnSpPr>
        <p:spPr>
          <a:xfrm>
            <a:off x="6986896" y="4882053"/>
            <a:ext cx="0" cy="19438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B41C587-B954-5275-86ED-ECE0A2304A9C}"/>
              </a:ext>
            </a:extLst>
          </p:cNvPr>
          <p:cNvCxnSpPr>
            <a:cxnSpLocks/>
          </p:cNvCxnSpPr>
          <p:nvPr/>
        </p:nvCxnSpPr>
        <p:spPr>
          <a:xfrm>
            <a:off x="8327312" y="4876820"/>
            <a:ext cx="0" cy="19438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7167221D-3C6B-7E89-DDF7-36B8BA98B04E}"/>
              </a:ext>
            </a:extLst>
          </p:cNvPr>
          <p:cNvCxnSpPr>
            <a:cxnSpLocks/>
          </p:cNvCxnSpPr>
          <p:nvPr/>
        </p:nvCxnSpPr>
        <p:spPr>
          <a:xfrm>
            <a:off x="6141923" y="2466704"/>
            <a:ext cx="164344" cy="176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CA1A629-C77D-C548-C329-32EB8831A138}"/>
              </a:ext>
            </a:extLst>
          </p:cNvPr>
          <p:cNvSpPr txBox="1"/>
          <p:nvPr/>
        </p:nvSpPr>
        <p:spPr>
          <a:xfrm>
            <a:off x="1863273" y="241747"/>
            <a:ext cx="85477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Potential Approach for HR+ Disease</a:t>
            </a:r>
          </a:p>
        </p:txBody>
      </p:sp>
    </p:spTree>
    <p:extLst>
      <p:ext uri="{BB962C8B-B14F-4D97-AF65-F5344CB8AC3E}">
        <p14:creationId xmlns:p14="http://schemas.microsoft.com/office/powerpoint/2010/main" val="29227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1369-9257-6956-3FCF-53BF7D7BDA29}"/>
              </a:ext>
            </a:extLst>
          </p:cNvPr>
          <p:cNvSpPr>
            <a:spLocks noGrp="1"/>
          </p:cNvSpPr>
          <p:nvPr>
            <p:ph type="title"/>
          </p:nvPr>
        </p:nvSpPr>
        <p:spPr>
          <a:xfrm>
            <a:off x="1113231" y="44657"/>
            <a:ext cx="10515600" cy="911399"/>
          </a:xfrm>
        </p:spPr>
        <p:txBody>
          <a:bodyPr>
            <a:normAutofit/>
          </a:bodyPr>
          <a:lstStyle/>
          <a:p>
            <a:pPr algn="ctr"/>
            <a:r>
              <a:rPr lang="en-US" sz="3200" b="1" dirty="0">
                <a:solidFill>
                  <a:srgbClr val="002060"/>
                </a:solidFill>
              </a:rPr>
              <a:t>Considerations for </a:t>
            </a:r>
            <a:r>
              <a:rPr lang="en-US" sz="3200" b="1" u="sng" dirty="0">
                <a:solidFill>
                  <a:srgbClr val="002060"/>
                </a:solidFill>
              </a:rPr>
              <a:t>HER2+</a:t>
            </a:r>
            <a:r>
              <a:rPr lang="en-US" sz="3200" b="1" dirty="0">
                <a:solidFill>
                  <a:srgbClr val="002060"/>
                </a:solidFill>
              </a:rPr>
              <a:t> Disease</a:t>
            </a:r>
          </a:p>
        </p:txBody>
      </p:sp>
      <p:pic>
        <p:nvPicPr>
          <p:cNvPr id="6" name="Picture 5" descr="A graph of a patient's risk&#10;&#10;AI-generated content may be incorrect.">
            <a:extLst>
              <a:ext uri="{FF2B5EF4-FFF2-40B4-BE49-F238E27FC236}">
                <a16:creationId xmlns:a16="http://schemas.microsoft.com/office/drawing/2014/main" id="{FF119C77-4EC0-3B34-4EC7-26DE631FC943}"/>
              </a:ext>
            </a:extLst>
          </p:cNvPr>
          <p:cNvPicPr>
            <a:picLocks noChangeAspect="1"/>
          </p:cNvPicPr>
          <p:nvPr/>
        </p:nvPicPr>
        <p:blipFill>
          <a:blip r:embed="rId2"/>
          <a:srcRect l="2707" t="2862" b="13733"/>
          <a:stretch/>
        </p:blipFill>
        <p:spPr>
          <a:xfrm>
            <a:off x="6649624" y="1651579"/>
            <a:ext cx="4565131" cy="3361591"/>
          </a:xfrm>
          <a:prstGeom prst="rect">
            <a:avLst/>
          </a:prstGeom>
          <a:ln>
            <a:solidFill>
              <a:schemeClr val="tx1"/>
            </a:solidFill>
          </a:ln>
        </p:spPr>
      </p:pic>
      <p:sp>
        <p:nvSpPr>
          <p:cNvPr id="8" name="TextBox 7">
            <a:extLst>
              <a:ext uri="{FF2B5EF4-FFF2-40B4-BE49-F238E27FC236}">
                <a16:creationId xmlns:a16="http://schemas.microsoft.com/office/drawing/2014/main" id="{7952C91A-9FB2-A9AB-8C74-DADE4A38733E}"/>
              </a:ext>
            </a:extLst>
          </p:cNvPr>
          <p:cNvSpPr txBox="1"/>
          <p:nvPr/>
        </p:nvSpPr>
        <p:spPr>
          <a:xfrm>
            <a:off x="6271730" y="5601484"/>
            <a:ext cx="5561352" cy="369332"/>
          </a:xfrm>
          <a:prstGeom prst="rect">
            <a:avLst/>
          </a:prstGeom>
          <a:solidFill>
            <a:schemeClr val="accent1"/>
          </a:solidFill>
        </p:spPr>
        <p:txBody>
          <a:bodyPr wrap="square">
            <a:spAutoFit/>
          </a:bodyPr>
          <a:lstStyle/>
          <a:p>
            <a:pPr algn="ctr">
              <a:buNone/>
            </a:pPr>
            <a:r>
              <a:rPr lang="en-US" dirty="0">
                <a:solidFill>
                  <a:schemeClr val="bg1"/>
                </a:solidFill>
                <a:effectLst/>
                <a:latin typeface="Helvetica" pitchFamily="2" charset="0"/>
              </a:rPr>
              <a:t>5-year </a:t>
            </a:r>
            <a:r>
              <a:rPr lang="en-US" dirty="0" err="1">
                <a:solidFill>
                  <a:schemeClr val="bg1"/>
                </a:solidFill>
                <a:effectLst/>
                <a:latin typeface="Helvetica" pitchFamily="2" charset="0"/>
              </a:rPr>
              <a:t>iDFS</a:t>
            </a:r>
            <a:r>
              <a:rPr lang="en-US" dirty="0">
                <a:solidFill>
                  <a:schemeClr val="bg1"/>
                </a:solidFill>
                <a:effectLst/>
                <a:latin typeface="Helvetica" pitchFamily="2" charset="0"/>
              </a:rPr>
              <a:t> = 97.0% with 3 distant recurrences</a:t>
            </a:r>
          </a:p>
        </p:txBody>
      </p:sp>
      <p:sp>
        <p:nvSpPr>
          <p:cNvPr id="9" name="TextBox 8">
            <a:extLst>
              <a:ext uri="{FF2B5EF4-FFF2-40B4-BE49-F238E27FC236}">
                <a16:creationId xmlns:a16="http://schemas.microsoft.com/office/drawing/2014/main" id="{122F0835-784E-F3DE-D462-88694BB77587}"/>
              </a:ext>
            </a:extLst>
          </p:cNvPr>
          <p:cNvSpPr txBox="1"/>
          <p:nvPr/>
        </p:nvSpPr>
        <p:spPr>
          <a:xfrm>
            <a:off x="7492139" y="5122661"/>
            <a:ext cx="330113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Tarantino et al JCO 2024</a:t>
            </a:r>
          </a:p>
        </p:txBody>
      </p:sp>
      <p:pic>
        <p:nvPicPr>
          <p:cNvPr id="11" name="Picture 10" descr="A graph of a number of events&#10;&#10;AI-generated content may be incorrect.">
            <a:extLst>
              <a:ext uri="{FF2B5EF4-FFF2-40B4-BE49-F238E27FC236}">
                <a16:creationId xmlns:a16="http://schemas.microsoft.com/office/drawing/2014/main" id="{408DCAA5-2A4C-957E-897C-28D0DFCD7DD6}"/>
              </a:ext>
            </a:extLst>
          </p:cNvPr>
          <p:cNvPicPr>
            <a:picLocks noChangeAspect="1"/>
          </p:cNvPicPr>
          <p:nvPr/>
        </p:nvPicPr>
        <p:blipFill>
          <a:blip r:embed="rId3"/>
          <a:srcRect l="2693" t="6787" r="6048" b="13614"/>
          <a:stretch/>
        </p:blipFill>
        <p:spPr>
          <a:xfrm>
            <a:off x="806174" y="1650541"/>
            <a:ext cx="4373190" cy="3361590"/>
          </a:xfrm>
          <a:prstGeom prst="rect">
            <a:avLst/>
          </a:prstGeom>
          <a:ln>
            <a:solidFill>
              <a:schemeClr val="tx1"/>
            </a:solidFill>
          </a:ln>
        </p:spPr>
      </p:pic>
      <p:sp>
        <p:nvSpPr>
          <p:cNvPr id="13" name="TextBox 12">
            <a:extLst>
              <a:ext uri="{FF2B5EF4-FFF2-40B4-BE49-F238E27FC236}">
                <a16:creationId xmlns:a16="http://schemas.microsoft.com/office/drawing/2014/main" id="{43363D65-B6CB-A86D-ECF8-04A86BCAFE73}"/>
              </a:ext>
            </a:extLst>
          </p:cNvPr>
          <p:cNvSpPr txBox="1"/>
          <p:nvPr/>
        </p:nvSpPr>
        <p:spPr>
          <a:xfrm>
            <a:off x="212093" y="5630613"/>
            <a:ext cx="5561352" cy="369332"/>
          </a:xfrm>
          <a:prstGeom prst="rect">
            <a:avLst/>
          </a:prstGeom>
          <a:solidFill>
            <a:schemeClr val="accent1"/>
          </a:solidFill>
        </p:spPr>
        <p:txBody>
          <a:bodyPr wrap="square">
            <a:spAutoFit/>
          </a:bodyPr>
          <a:lstStyle/>
          <a:p>
            <a:pPr>
              <a:buNone/>
            </a:pPr>
            <a:r>
              <a:rPr lang="en-US" dirty="0">
                <a:solidFill>
                  <a:schemeClr val="bg1"/>
                </a:solidFill>
                <a:effectLst/>
                <a:latin typeface="Helvetica" pitchFamily="2" charset="0"/>
              </a:rPr>
              <a:t>7-year DFS = 93% with 4 (1.0%) distant recurrences</a:t>
            </a:r>
          </a:p>
        </p:txBody>
      </p:sp>
      <p:sp>
        <p:nvSpPr>
          <p:cNvPr id="14" name="TextBox 13">
            <a:extLst>
              <a:ext uri="{FF2B5EF4-FFF2-40B4-BE49-F238E27FC236}">
                <a16:creationId xmlns:a16="http://schemas.microsoft.com/office/drawing/2014/main" id="{F32CF79A-BDA3-738C-A925-41E1E7307ED3}"/>
              </a:ext>
            </a:extLst>
          </p:cNvPr>
          <p:cNvSpPr txBox="1"/>
          <p:nvPr/>
        </p:nvSpPr>
        <p:spPr>
          <a:xfrm>
            <a:off x="976874" y="5122661"/>
            <a:ext cx="3963049"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Tolaney</a:t>
            </a:r>
            <a:r>
              <a:rPr lang="en-US" dirty="0">
                <a:latin typeface="Arial" panose="020B0604020202020204" pitchFamily="34" charset="0"/>
                <a:cs typeface="Arial" panose="020B0604020202020204" pitchFamily="34" charset="0"/>
              </a:rPr>
              <a:t> et al J Clin Oncol, 2019</a:t>
            </a:r>
          </a:p>
        </p:txBody>
      </p:sp>
      <p:sp>
        <p:nvSpPr>
          <p:cNvPr id="15" name="TextBox 14">
            <a:extLst>
              <a:ext uri="{FF2B5EF4-FFF2-40B4-BE49-F238E27FC236}">
                <a16:creationId xmlns:a16="http://schemas.microsoft.com/office/drawing/2014/main" id="{095EA287-334A-AFE5-DD9D-F392E0722C7A}"/>
              </a:ext>
            </a:extLst>
          </p:cNvPr>
          <p:cNvSpPr txBox="1"/>
          <p:nvPr/>
        </p:nvSpPr>
        <p:spPr>
          <a:xfrm>
            <a:off x="806175" y="949369"/>
            <a:ext cx="4373190" cy="646331"/>
          </a:xfrm>
          <a:prstGeom prst="rect">
            <a:avLst/>
          </a:prstGeom>
          <a:solidFill>
            <a:schemeClr val="accent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APT TRIAL</a:t>
            </a:r>
          </a:p>
          <a:p>
            <a:pPr algn="ctr"/>
            <a:r>
              <a:rPr lang="en-US" b="1" dirty="0">
                <a:solidFill>
                  <a:schemeClr val="bg1"/>
                </a:solidFill>
                <a:latin typeface="Arial" panose="020B0604020202020204" pitchFamily="34" charset="0"/>
                <a:cs typeface="Arial" panose="020B0604020202020204" pitchFamily="34" charset="0"/>
              </a:rPr>
              <a:t>paclitaxel-trastuzumab</a:t>
            </a:r>
          </a:p>
        </p:txBody>
      </p:sp>
      <p:sp>
        <p:nvSpPr>
          <p:cNvPr id="16" name="TextBox 15">
            <a:extLst>
              <a:ext uri="{FF2B5EF4-FFF2-40B4-BE49-F238E27FC236}">
                <a16:creationId xmlns:a16="http://schemas.microsoft.com/office/drawing/2014/main" id="{D473FA46-16F1-3967-4A6F-BB642BB8E224}"/>
              </a:ext>
            </a:extLst>
          </p:cNvPr>
          <p:cNvSpPr txBox="1"/>
          <p:nvPr/>
        </p:nvSpPr>
        <p:spPr>
          <a:xfrm>
            <a:off x="6649623" y="956056"/>
            <a:ext cx="4565131" cy="646331"/>
          </a:xfrm>
          <a:prstGeom prst="rect">
            <a:avLst/>
          </a:prstGeom>
          <a:solidFill>
            <a:schemeClr val="accent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ATEMPT TRIAL</a:t>
            </a:r>
          </a:p>
          <a:p>
            <a:pPr algn="ctr"/>
            <a:r>
              <a:rPr lang="en-US" b="1" dirty="0">
                <a:solidFill>
                  <a:schemeClr val="bg1"/>
                </a:solidFill>
                <a:latin typeface="Arial" panose="020B0604020202020204" pitchFamily="34" charset="0"/>
                <a:cs typeface="Arial" panose="020B0604020202020204" pitchFamily="34" charset="0"/>
              </a:rPr>
              <a:t>Paclitaxel-trastuzumab vs. </a:t>
            </a:r>
            <a:r>
              <a:rPr lang="en-US" b="1" dirty="0">
                <a:solidFill>
                  <a:schemeClr val="tx1">
                    <a:lumMod val="95000"/>
                    <a:lumOff val="5000"/>
                  </a:schemeClr>
                </a:solidFill>
                <a:latin typeface="Arial" panose="020B0604020202020204" pitchFamily="34" charset="0"/>
                <a:cs typeface="Arial" panose="020B0604020202020204" pitchFamily="34" charset="0"/>
              </a:rPr>
              <a:t>T-DM1</a:t>
            </a:r>
          </a:p>
        </p:txBody>
      </p:sp>
    </p:spTree>
    <p:extLst>
      <p:ext uri="{BB962C8B-B14F-4D97-AF65-F5344CB8AC3E}">
        <p14:creationId xmlns:p14="http://schemas.microsoft.com/office/powerpoint/2010/main" val="2282750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C147-01BA-2FE4-FE7E-5DC564E2B47B}"/>
              </a:ext>
            </a:extLst>
          </p:cNvPr>
          <p:cNvSpPr>
            <a:spLocks noGrp="1"/>
          </p:cNvSpPr>
          <p:nvPr>
            <p:ph type="title" idx="4294967295"/>
          </p:nvPr>
        </p:nvSpPr>
        <p:spPr>
          <a:xfrm>
            <a:off x="838199" y="228599"/>
            <a:ext cx="10515600" cy="911225"/>
          </a:xfrm>
        </p:spPr>
        <p:txBody>
          <a:bodyPr>
            <a:normAutofit/>
          </a:bodyPr>
          <a:lstStyle/>
          <a:p>
            <a:pPr algn="ctr"/>
            <a:r>
              <a:rPr lang="en-US" sz="3200" dirty="0">
                <a:solidFill>
                  <a:srgbClr val="002060"/>
                </a:solidFill>
              </a:rPr>
              <a:t>Older Patients (Age 50+) on ATEMPT</a:t>
            </a:r>
          </a:p>
        </p:txBody>
      </p:sp>
      <p:sp>
        <p:nvSpPr>
          <p:cNvPr id="3" name="Content Placeholder 2">
            <a:extLst>
              <a:ext uri="{FF2B5EF4-FFF2-40B4-BE49-F238E27FC236}">
                <a16:creationId xmlns:a16="http://schemas.microsoft.com/office/drawing/2014/main" id="{6139C9BD-A72D-4596-8608-113C6692E441}"/>
              </a:ext>
            </a:extLst>
          </p:cNvPr>
          <p:cNvSpPr>
            <a:spLocks noGrp="1"/>
          </p:cNvSpPr>
          <p:nvPr>
            <p:ph idx="4294967295"/>
          </p:nvPr>
        </p:nvSpPr>
        <p:spPr>
          <a:xfrm>
            <a:off x="1264024" y="2984500"/>
            <a:ext cx="9699251" cy="3189288"/>
          </a:xfrm>
        </p:spPr>
        <p:txBody>
          <a:bodyPr/>
          <a:lstStyle/>
          <a:p>
            <a:r>
              <a:rPr lang="en-US" dirty="0">
                <a:latin typeface="Arial" panose="020B0604020202020204" pitchFamily="34" charset="0"/>
                <a:cs typeface="Arial" panose="020B0604020202020204" pitchFamily="34" charset="0"/>
              </a:rPr>
              <a:t>Early T-DM1 discontinuation was higher for those aged &gt;50 vs (&lt;/=50 (23% vs 9%, p=0.003)</a:t>
            </a:r>
          </a:p>
          <a:p>
            <a:r>
              <a:rPr lang="en-US" dirty="0">
                <a:latin typeface="Arial" panose="020B0604020202020204" pitchFamily="34" charset="0"/>
                <a:cs typeface="Arial" panose="020B0604020202020204" pitchFamily="34" charset="0"/>
              </a:rPr>
              <a:t>Among those 50+: </a:t>
            </a:r>
          </a:p>
          <a:p>
            <a:pPr lvl="1"/>
            <a:r>
              <a:rPr lang="en-US" dirty="0">
                <a:latin typeface="Arial" panose="020B0604020202020204" pitchFamily="34" charset="0"/>
                <a:cs typeface="Arial" panose="020B0604020202020204" pitchFamily="34" charset="0"/>
              </a:rPr>
              <a:t>T-DM1 (vs. paclitaxel) had superior QOL and less activity impairment </a:t>
            </a:r>
          </a:p>
          <a:p>
            <a:pPr lvl="1"/>
            <a:r>
              <a:rPr lang="en-US" dirty="0">
                <a:latin typeface="Arial" panose="020B0604020202020204" pitchFamily="34" charset="0"/>
                <a:cs typeface="Arial" panose="020B0604020202020204" pitchFamily="34" charset="0"/>
              </a:rPr>
              <a:t>Less neuropathy with T-DM1 (vs. paclitaxel)</a:t>
            </a:r>
          </a:p>
        </p:txBody>
      </p:sp>
      <p:sp>
        <p:nvSpPr>
          <p:cNvPr id="5" name="TextBox 4">
            <a:extLst>
              <a:ext uri="{FF2B5EF4-FFF2-40B4-BE49-F238E27FC236}">
                <a16:creationId xmlns:a16="http://schemas.microsoft.com/office/drawing/2014/main" id="{A217B153-AEB2-38A7-EC31-66863488BCD1}"/>
              </a:ext>
            </a:extLst>
          </p:cNvPr>
          <p:cNvSpPr txBox="1"/>
          <p:nvPr/>
        </p:nvSpPr>
        <p:spPr>
          <a:xfrm>
            <a:off x="166949" y="6474809"/>
            <a:ext cx="4276464" cy="369332"/>
          </a:xfrm>
          <a:prstGeom prst="rect">
            <a:avLst/>
          </a:prstGeom>
          <a:noFill/>
        </p:spPr>
        <p:txBody>
          <a:bodyPr wrap="square" rtlCol="0">
            <a:spAutoFit/>
          </a:bodyPr>
          <a:lstStyle/>
          <a:p>
            <a:r>
              <a:rPr lang="en-US" dirty="0"/>
              <a:t>Sella NPJ Breast Cancer, 2022 </a:t>
            </a:r>
          </a:p>
        </p:txBody>
      </p:sp>
      <p:pic>
        <p:nvPicPr>
          <p:cNvPr id="6" name="Picture 5">
            <a:extLst>
              <a:ext uri="{FF2B5EF4-FFF2-40B4-BE49-F238E27FC236}">
                <a16:creationId xmlns:a16="http://schemas.microsoft.com/office/drawing/2014/main" id="{30F9B560-F709-F492-36EE-1260CAC006B6}"/>
              </a:ext>
            </a:extLst>
          </p:cNvPr>
          <p:cNvPicPr>
            <a:picLocks noChangeAspect="1"/>
          </p:cNvPicPr>
          <p:nvPr/>
        </p:nvPicPr>
        <p:blipFill>
          <a:blip r:embed="rId2"/>
          <a:stretch>
            <a:fillRect/>
          </a:stretch>
        </p:blipFill>
        <p:spPr>
          <a:xfrm>
            <a:off x="321247" y="1259977"/>
            <a:ext cx="11549505" cy="1422898"/>
          </a:xfrm>
          <a:prstGeom prst="rect">
            <a:avLst/>
          </a:prstGeom>
        </p:spPr>
      </p:pic>
    </p:spTree>
    <p:extLst>
      <p:ext uri="{BB962C8B-B14F-4D97-AF65-F5344CB8AC3E}">
        <p14:creationId xmlns:p14="http://schemas.microsoft.com/office/powerpoint/2010/main" val="317386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2BA6-D580-8BA5-CEFE-9FBA3198C047}"/>
              </a:ext>
            </a:extLst>
          </p:cNvPr>
          <p:cNvSpPr>
            <a:spLocks noGrp="1"/>
          </p:cNvSpPr>
          <p:nvPr>
            <p:ph type="title"/>
          </p:nvPr>
        </p:nvSpPr>
        <p:spPr>
          <a:xfrm>
            <a:off x="838199" y="488731"/>
            <a:ext cx="10515600" cy="752475"/>
          </a:xfrm>
        </p:spPr>
        <p:txBody>
          <a:bodyPr>
            <a:normAutofit fontScale="90000"/>
          </a:bodyPr>
          <a:lstStyle/>
          <a:p>
            <a:pPr algn="ctr"/>
            <a:r>
              <a:rPr lang="en-US" sz="3200" b="1" dirty="0">
                <a:solidFill>
                  <a:srgbClr val="002060"/>
                </a:solidFill>
              </a:rPr>
              <a:t>Other De-Escalation Considerations—</a:t>
            </a:r>
            <a:br>
              <a:rPr lang="en-US" sz="3200" b="1" dirty="0">
                <a:solidFill>
                  <a:srgbClr val="002060"/>
                </a:solidFill>
              </a:rPr>
            </a:br>
            <a:r>
              <a:rPr lang="en-US" sz="3200" b="1" dirty="0">
                <a:solidFill>
                  <a:srgbClr val="002060"/>
                </a:solidFill>
              </a:rPr>
              <a:t>Can </a:t>
            </a:r>
            <a:r>
              <a:rPr lang="en-US" sz="3200" dirty="0">
                <a:solidFill>
                  <a:srgbClr val="002060"/>
                </a:solidFill>
              </a:rPr>
              <a:t>W</a:t>
            </a:r>
            <a:r>
              <a:rPr lang="en-US" sz="3200" b="1" dirty="0">
                <a:solidFill>
                  <a:srgbClr val="002060"/>
                </a:solidFill>
              </a:rPr>
              <a:t>e Omit Carboplatin in Pre-Op HER2+ Setting?</a:t>
            </a:r>
          </a:p>
        </p:txBody>
      </p:sp>
      <p:sp>
        <p:nvSpPr>
          <p:cNvPr id="3" name="Content Placeholder 2">
            <a:extLst>
              <a:ext uri="{FF2B5EF4-FFF2-40B4-BE49-F238E27FC236}">
                <a16:creationId xmlns:a16="http://schemas.microsoft.com/office/drawing/2014/main" id="{BFD13EF3-D240-5843-AD0C-0178ECA5FC0B}"/>
              </a:ext>
            </a:extLst>
          </p:cNvPr>
          <p:cNvSpPr>
            <a:spLocks noGrp="1"/>
          </p:cNvSpPr>
          <p:nvPr>
            <p:ph idx="1"/>
          </p:nvPr>
        </p:nvSpPr>
        <p:spPr>
          <a:xfrm>
            <a:off x="838199" y="1690688"/>
            <a:ext cx="10828283" cy="4678581"/>
          </a:xfrm>
        </p:spPr>
        <p:txBody>
          <a:bodyPr/>
          <a:lstStyle/>
          <a:p>
            <a:r>
              <a:rPr lang="en-US" b="1" dirty="0">
                <a:latin typeface="Arial" panose="020B0604020202020204" pitchFamily="34" charset="0"/>
                <a:cs typeface="Arial" panose="020B0604020202020204" pitchFamily="34" charset="0"/>
              </a:rPr>
              <a:t>HELEN-006</a:t>
            </a:r>
            <a:r>
              <a:rPr lang="en-US"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(Lancet Oncol 2025)</a:t>
            </a:r>
          </a:p>
          <a:p>
            <a:pPr lvl="1"/>
            <a:r>
              <a:rPr lang="en-US" dirty="0">
                <a:latin typeface="Arial" panose="020B0604020202020204" pitchFamily="34" charset="0"/>
                <a:cs typeface="Arial" panose="020B0604020202020204" pitchFamily="34" charset="0"/>
              </a:rPr>
              <a:t>RCT (China) for those 18-70 </a:t>
            </a:r>
            <a:r>
              <a:rPr lang="en-US" dirty="0" err="1">
                <a:latin typeface="Arial" panose="020B0604020202020204" pitchFamily="34" charset="0"/>
                <a:cs typeface="Arial" panose="020B0604020202020204" pitchFamily="34" charset="0"/>
              </a:rPr>
              <a:t>yo</a:t>
            </a:r>
            <a:r>
              <a:rPr lang="en-US" dirty="0">
                <a:latin typeface="Arial" panose="020B0604020202020204" pitchFamily="34" charset="0"/>
                <a:cs typeface="Arial" panose="020B0604020202020204" pitchFamily="34" charset="0"/>
              </a:rPr>
              <a:t> with stage II-III HER2+ breast cancer</a:t>
            </a:r>
          </a:p>
          <a:p>
            <a:pPr lvl="2"/>
            <a:r>
              <a:rPr lang="en-US" dirty="0">
                <a:latin typeface="Arial" panose="020B0604020202020204" pitchFamily="34" charset="0"/>
                <a:cs typeface="Arial" panose="020B0604020202020204" pitchFamily="34" charset="0"/>
              </a:rPr>
              <a:t>Nab-paclitaxel or docetaxel alone or plus carboplatin x 6 cycles (all with trastuzumab)</a:t>
            </a:r>
          </a:p>
          <a:p>
            <a:pPr lvl="2"/>
            <a:r>
              <a:rPr lang="en-US" b="1" dirty="0" err="1">
                <a:solidFill>
                  <a:schemeClr val="accent2"/>
                </a:solidFill>
                <a:latin typeface="Arial" panose="020B0604020202020204" pitchFamily="34" charset="0"/>
                <a:cs typeface="Arial" panose="020B0604020202020204" pitchFamily="34" charset="0"/>
              </a:rPr>
              <a:t>pCR</a:t>
            </a:r>
            <a:r>
              <a:rPr lang="en-US" b="1" dirty="0">
                <a:solidFill>
                  <a:schemeClr val="accent2"/>
                </a:solidFill>
                <a:latin typeface="Arial" panose="020B0604020202020204" pitchFamily="34" charset="0"/>
                <a:cs typeface="Arial" panose="020B0604020202020204" pitchFamily="34" charset="0"/>
              </a:rPr>
              <a:t> with carbo 57.6% vs 66.3% without carbo</a:t>
            </a:r>
          </a:p>
          <a:p>
            <a:pPr lvl="2"/>
            <a:r>
              <a:rPr lang="en-US" dirty="0">
                <a:latin typeface="Arial" panose="020B0604020202020204" pitchFamily="34" charset="0"/>
                <a:cs typeface="Arial" panose="020B0604020202020204" pitchFamily="34" charset="0"/>
              </a:rPr>
              <a:t>Numerically higher AEs with carbo</a:t>
            </a:r>
          </a:p>
          <a:p>
            <a:pPr marL="914400" lvl="2" indent="0">
              <a:buNone/>
            </a:pPr>
            <a:endParaRPr lang="en-US"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neoCARHP</a:t>
            </a:r>
            <a:r>
              <a:rPr lang="en-US"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(ASCO 2025, LBA500, Gao et al)</a:t>
            </a:r>
          </a:p>
          <a:p>
            <a:pPr lvl="1"/>
            <a:r>
              <a:rPr lang="en-US" dirty="0">
                <a:latin typeface="Arial" panose="020B0604020202020204" pitchFamily="34" charset="0"/>
                <a:cs typeface="Arial" panose="020B0604020202020204" pitchFamily="34" charset="0"/>
              </a:rPr>
              <a:t>RCT  (China) for those with stage II-III HER2+ breast cancer</a:t>
            </a:r>
          </a:p>
          <a:p>
            <a:pPr lvl="2"/>
            <a:r>
              <a:rPr lang="en-US" dirty="0">
                <a:latin typeface="Arial" panose="020B0604020202020204" pitchFamily="34" charset="0"/>
                <a:cs typeface="Arial" panose="020B0604020202020204" pitchFamily="34" charset="0"/>
              </a:rPr>
              <a:t>Taxane plus H and P vs. with carboplatin (x 6 cycles)</a:t>
            </a:r>
          </a:p>
          <a:p>
            <a:pPr lvl="2"/>
            <a:r>
              <a:rPr lang="en-US" b="1" dirty="0" err="1">
                <a:solidFill>
                  <a:schemeClr val="accent2"/>
                </a:solidFill>
                <a:latin typeface="Arial" panose="020B0604020202020204" pitchFamily="34" charset="0"/>
                <a:cs typeface="Arial" panose="020B0604020202020204" pitchFamily="34" charset="0"/>
              </a:rPr>
              <a:t>pCR</a:t>
            </a:r>
            <a:r>
              <a:rPr lang="en-US" b="1" dirty="0">
                <a:solidFill>
                  <a:schemeClr val="accent2"/>
                </a:solidFill>
                <a:latin typeface="Arial" panose="020B0604020202020204" pitchFamily="34" charset="0"/>
                <a:cs typeface="Arial" panose="020B0604020202020204" pitchFamily="34" charset="0"/>
              </a:rPr>
              <a:t> 65.9% with carbo vs 64.1 with THP</a:t>
            </a:r>
          </a:p>
          <a:p>
            <a:pPr lvl="2"/>
            <a:r>
              <a:rPr lang="en-US" dirty="0">
                <a:latin typeface="Arial" panose="020B0604020202020204" pitchFamily="34" charset="0"/>
                <a:cs typeface="Arial" panose="020B0604020202020204" pitchFamily="34" charset="0"/>
              </a:rPr>
              <a:t>Less AEs with THP</a:t>
            </a:r>
          </a:p>
        </p:txBody>
      </p:sp>
    </p:spTree>
    <p:extLst>
      <p:ext uri="{BB962C8B-B14F-4D97-AF65-F5344CB8AC3E}">
        <p14:creationId xmlns:p14="http://schemas.microsoft.com/office/powerpoint/2010/main" val="1476942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00067-1273-946B-5EBA-BAA6079EBAA4}"/>
              </a:ext>
            </a:extLst>
          </p:cNvPr>
          <p:cNvSpPr>
            <a:spLocks noGrp="1"/>
          </p:cNvSpPr>
          <p:nvPr>
            <p:ph type="title"/>
          </p:nvPr>
        </p:nvSpPr>
        <p:spPr>
          <a:xfrm>
            <a:off x="419100" y="165564"/>
            <a:ext cx="11353800" cy="1325563"/>
          </a:xfrm>
        </p:spPr>
        <p:txBody>
          <a:bodyPr>
            <a:normAutofit/>
          </a:bodyPr>
          <a:lstStyle/>
          <a:p>
            <a:pPr algn="ctr"/>
            <a:r>
              <a:rPr lang="en-US" sz="3200" b="1" dirty="0">
                <a:solidFill>
                  <a:srgbClr val="002060"/>
                </a:solidFill>
              </a:rPr>
              <a:t>RESPECT Trial – Chemo + Trastuzumab vs. Trastuzumab in Early Stage HER2+ Disease, Ages 70-80</a:t>
            </a:r>
            <a:endParaRPr lang="en-US" sz="1600" dirty="0">
              <a:solidFill>
                <a:srgbClr val="002060"/>
              </a:solidFill>
            </a:endParaRPr>
          </a:p>
        </p:txBody>
      </p:sp>
      <p:sp>
        <p:nvSpPr>
          <p:cNvPr id="5" name="TextBox 4">
            <a:extLst>
              <a:ext uri="{FF2B5EF4-FFF2-40B4-BE49-F238E27FC236}">
                <a16:creationId xmlns:a16="http://schemas.microsoft.com/office/drawing/2014/main" id="{F1F753FE-60EA-8CB1-BC83-989191DB910A}"/>
              </a:ext>
            </a:extLst>
          </p:cNvPr>
          <p:cNvSpPr txBox="1"/>
          <p:nvPr/>
        </p:nvSpPr>
        <p:spPr>
          <a:xfrm>
            <a:off x="150779" y="6384659"/>
            <a:ext cx="6099242" cy="307777"/>
          </a:xfrm>
          <a:prstGeom prst="rect">
            <a:avLst/>
          </a:prstGeom>
          <a:noFill/>
        </p:spPr>
        <p:txBody>
          <a:bodyPr wrap="square">
            <a:spAutoFit/>
          </a:bodyPr>
          <a:lstStyle/>
          <a:p>
            <a:r>
              <a:rPr lang="en-US" sz="1400" dirty="0" err="1">
                <a:solidFill>
                  <a:srgbClr val="002060"/>
                </a:solidFill>
                <a:latin typeface="Arial" panose="020B0604020202020204" pitchFamily="34" charset="0"/>
                <a:cs typeface="Arial" panose="020B0604020202020204" pitchFamily="34" charset="0"/>
              </a:rPr>
              <a:t>Sawaki</a:t>
            </a:r>
            <a:r>
              <a:rPr lang="en-US" sz="1400" dirty="0">
                <a:solidFill>
                  <a:srgbClr val="002060"/>
                </a:solidFill>
                <a:latin typeface="Arial" panose="020B0604020202020204" pitchFamily="34" charset="0"/>
                <a:cs typeface="Arial" panose="020B0604020202020204" pitchFamily="34" charset="0"/>
              </a:rPr>
              <a:t> et. al, JCO 2020</a:t>
            </a:r>
            <a:endParaRPr lang="en-US" sz="1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D8F3F02-ABD6-37A4-3A48-487390DAADB7}"/>
              </a:ext>
            </a:extLst>
          </p:cNvPr>
          <p:cNvGrpSpPr/>
          <p:nvPr/>
        </p:nvGrpSpPr>
        <p:grpSpPr>
          <a:xfrm>
            <a:off x="1829043" y="1614238"/>
            <a:ext cx="9221578" cy="4553098"/>
            <a:chOff x="1829043" y="1614238"/>
            <a:chExt cx="9221578" cy="4553098"/>
          </a:xfrm>
        </p:grpSpPr>
        <p:pic>
          <p:nvPicPr>
            <p:cNvPr id="3" name="Picture 2">
              <a:extLst>
                <a:ext uri="{FF2B5EF4-FFF2-40B4-BE49-F238E27FC236}">
                  <a16:creationId xmlns:a16="http://schemas.microsoft.com/office/drawing/2014/main" id="{573AD021-1716-3D48-54CE-D6E8E0FD34CB}"/>
                </a:ext>
              </a:extLst>
            </p:cNvPr>
            <p:cNvPicPr>
              <a:picLocks noChangeAspect="1"/>
            </p:cNvPicPr>
            <p:nvPr/>
          </p:nvPicPr>
          <p:blipFill>
            <a:blip r:embed="rId2"/>
            <a:srcRect l="3420" t="7239" r="1602" b="4406"/>
            <a:stretch/>
          </p:blipFill>
          <p:spPr>
            <a:xfrm>
              <a:off x="1829043" y="1614238"/>
              <a:ext cx="8841955" cy="4553098"/>
            </a:xfrm>
            <a:prstGeom prst="rect">
              <a:avLst/>
            </a:prstGeom>
          </p:spPr>
        </p:pic>
        <p:sp>
          <p:nvSpPr>
            <p:cNvPr id="6" name="Rectangle 5">
              <a:extLst>
                <a:ext uri="{FF2B5EF4-FFF2-40B4-BE49-F238E27FC236}">
                  <a16:creationId xmlns:a16="http://schemas.microsoft.com/office/drawing/2014/main" id="{4254F0F8-6207-8F6E-30EC-183C49BF7B06}"/>
                </a:ext>
              </a:extLst>
            </p:cNvPr>
            <p:cNvSpPr/>
            <p:nvPr/>
          </p:nvSpPr>
          <p:spPr>
            <a:xfrm>
              <a:off x="8424153" y="1614238"/>
              <a:ext cx="2626468" cy="2340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9" name="TextBox 8">
            <a:extLst>
              <a:ext uri="{FF2B5EF4-FFF2-40B4-BE49-F238E27FC236}">
                <a16:creationId xmlns:a16="http://schemas.microsoft.com/office/drawing/2014/main" id="{DED1FB84-31F8-E768-2A14-0A236032FE4E}"/>
              </a:ext>
            </a:extLst>
          </p:cNvPr>
          <p:cNvSpPr txBox="1"/>
          <p:nvPr/>
        </p:nvSpPr>
        <p:spPr>
          <a:xfrm>
            <a:off x="150780" y="2066836"/>
            <a:ext cx="3251326" cy="2031325"/>
          </a:xfrm>
          <a:prstGeom prst="rect">
            <a:avLst/>
          </a:prstGeom>
          <a:solidFill>
            <a:schemeClr val="tx2"/>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N</a:t>
            </a:r>
            <a:r>
              <a:rPr lang="en-US" b="0" i="0" u="none" strike="noStrike" dirty="0">
                <a:solidFill>
                  <a:schemeClr val="bg1"/>
                </a:solidFill>
                <a:effectLst/>
                <a:latin typeface="Arial" panose="020B0604020202020204" pitchFamily="34" charset="0"/>
                <a:cs typeface="Arial" panose="020B0604020202020204" pitchFamily="34" charset="0"/>
              </a:rPr>
              <a:t>oninferiority for trastuzumab monotherapy was not met. </a:t>
            </a:r>
          </a:p>
          <a:p>
            <a:endParaRPr lang="en-US" dirty="0">
              <a:solidFill>
                <a:schemeClr val="bg1"/>
              </a:solidFill>
              <a:latin typeface="Arial" panose="020B0604020202020204" pitchFamily="34" charset="0"/>
              <a:cs typeface="Arial" panose="020B0604020202020204" pitchFamily="34" charset="0"/>
            </a:endParaRPr>
          </a:p>
          <a:p>
            <a:r>
              <a:rPr lang="en-US" b="0" i="0" u="none" strike="noStrike" dirty="0">
                <a:solidFill>
                  <a:schemeClr val="bg1"/>
                </a:solidFill>
                <a:effectLst/>
                <a:latin typeface="Arial" panose="020B0604020202020204" pitchFamily="34" charset="0"/>
                <a:cs typeface="Arial" panose="020B0604020202020204" pitchFamily="34" charset="0"/>
              </a:rPr>
              <a:t>“However, the observed loss of survival without chemotherapy was &lt; 1 month at 3 years.”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395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449" y="188795"/>
            <a:ext cx="10393041" cy="878004"/>
          </a:xfrm>
        </p:spPr>
        <p:txBody>
          <a:bodyPr>
            <a:noAutofit/>
          </a:bodyPr>
          <a:lstStyle/>
          <a:p>
            <a:pPr algn="ctr"/>
            <a:r>
              <a:rPr lang="en-US" sz="3200" b="1" dirty="0">
                <a:solidFill>
                  <a:srgbClr val="002060"/>
                </a:solidFill>
              </a:rPr>
              <a:t>ATOP- </a:t>
            </a:r>
            <a:r>
              <a:rPr lang="en-US" sz="3200" b="1" u="sng" dirty="0">
                <a:solidFill>
                  <a:srgbClr val="002060"/>
                </a:solidFill>
              </a:rPr>
              <a:t>A</a:t>
            </a:r>
            <a:r>
              <a:rPr lang="en-US" sz="3200" b="1" dirty="0">
                <a:solidFill>
                  <a:srgbClr val="002060"/>
                </a:solidFill>
              </a:rPr>
              <a:t>djuvant </a:t>
            </a:r>
            <a:r>
              <a:rPr lang="en-US" sz="3200" b="1" u="sng" dirty="0">
                <a:solidFill>
                  <a:srgbClr val="002060"/>
                </a:solidFill>
              </a:rPr>
              <a:t>T</a:t>
            </a:r>
            <a:r>
              <a:rPr lang="en-US" sz="3200" b="1" dirty="0">
                <a:solidFill>
                  <a:srgbClr val="002060"/>
                </a:solidFill>
              </a:rPr>
              <a:t>-DM1 in the </a:t>
            </a:r>
            <a:r>
              <a:rPr lang="en-US" sz="3200" b="1" u="sng" dirty="0">
                <a:solidFill>
                  <a:srgbClr val="002060"/>
                </a:solidFill>
              </a:rPr>
              <a:t>O</a:t>
            </a:r>
            <a:r>
              <a:rPr lang="en-US" sz="3200" b="1" dirty="0">
                <a:solidFill>
                  <a:srgbClr val="002060"/>
                </a:solidFill>
              </a:rPr>
              <a:t>lder </a:t>
            </a:r>
            <a:r>
              <a:rPr lang="en-US" sz="3200" b="1" u="sng" dirty="0">
                <a:solidFill>
                  <a:srgbClr val="002060"/>
                </a:solidFill>
              </a:rPr>
              <a:t>P</a:t>
            </a:r>
            <a:r>
              <a:rPr lang="en-US" sz="3200" b="1" dirty="0">
                <a:solidFill>
                  <a:srgbClr val="002060"/>
                </a:solidFill>
              </a:rPr>
              <a:t>atient</a:t>
            </a:r>
          </a:p>
        </p:txBody>
      </p:sp>
      <p:sp>
        <p:nvSpPr>
          <p:cNvPr id="4" name="TextBox 3"/>
          <p:cNvSpPr txBox="1"/>
          <p:nvPr/>
        </p:nvSpPr>
        <p:spPr>
          <a:xfrm>
            <a:off x="3810000" y="1238070"/>
            <a:ext cx="5257800" cy="923330"/>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Stage I-III HER2+ breast cancer; age 60+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*unfit for/preference to avoid standard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trastuzumab-based chemotherapy* </a:t>
            </a:r>
          </a:p>
        </p:txBody>
      </p:sp>
      <p:sp>
        <p:nvSpPr>
          <p:cNvPr id="5" name="TextBox 4"/>
          <p:cNvSpPr txBox="1"/>
          <p:nvPr/>
        </p:nvSpPr>
        <p:spPr>
          <a:xfrm>
            <a:off x="4495800" y="3676806"/>
            <a:ext cx="3810000" cy="646331"/>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panose="020B0604020202020204" pitchFamily="34" charset="0"/>
                <a:cs typeface="Arial" panose="020B0604020202020204" pitchFamily="34" charset="0"/>
              </a:rPr>
              <a:t>T-DM1 for one year, administered every 3 weeks as 3.6 mg/kg IV</a:t>
            </a:r>
          </a:p>
        </p:txBody>
      </p:sp>
      <p:sp>
        <p:nvSpPr>
          <p:cNvPr id="6" name="TextBox 5"/>
          <p:cNvSpPr txBox="1"/>
          <p:nvPr/>
        </p:nvSpPr>
        <p:spPr>
          <a:xfrm>
            <a:off x="4495800" y="2582205"/>
            <a:ext cx="3810000" cy="646331"/>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Baseline geriatric assessment (GA), biomarkers, PROs, QOL</a:t>
            </a:r>
          </a:p>
        </p:txBody>
      </p:sp>
      <p:sp>
        <p:nvSpPr>
          <p:cNvPr id="8" name="TextBox 7"/>
          <p:cNvSpPr txBox="1"/>
          <p:nvPr/>
        </p:nvSpPr>
        <p:spPr>
          <a:xfrm>
            <a:off x="4533900" y="4780002"/>
            <a:ext cx="3733800" cy="646331"/>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Onetime 6-12 month follow-up with GA, biomarkers, EF, PROs, QOL </a:t>
            </a:r>
          </a:p>
        </p:txBody>
      </p:sp>
      <p:sp>
        <p:nvSpPr>
          <p:cNvPr id="10" name="Down Arrow 9"/>
          <p:cNvSpPr/>
          <p:nvPr/>
        </p:nvSpPr>
        <p:spPr bwMode="auto">
          <a:xfrm>
            <a:off x="6377942" y="3256336"/>
            <a:ext cx="45719" cy="381000"/>
          </a:xfrm>
          <a:prstGeom prst="downArrow">
            <a:avLst/>
          </a:prstGeom>
          <a:solidFill>
            <a:schemeClr val="accent1">
              <a:lumMod val="75000"/>
            </a:schemeClr>
          </a:solidFill>
          <a:ln w="254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 name="Down Arrow 10"/>
          <p:cNvSpPr/>
          <p:nvPr/>
        </p:nvSpPr>
        <p:spPr bwMode="auto">
          <a:xfrm>
            <a:off x="6377942" y="2173068"/>
            <a:ext cx="45719" cy="381000"/>
          </a:xfrm>
          <a:prstGeom prst="downArrow">
            <a:avLst/>
          </a:prstGeom>
          <a:solidFill>
            <a:schemeClr val="accent1">
              <a:lumMod val="75000"/>
            </a:schemeClr>
          </a:solidFill>
          <a:ln w="254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 name="Down Arrow 11"/>
          <p:cNvSpPr/>
          <p:nvPr/>
        </p:nvSpPr>
        <p:spPr bwMode="auto">
          <a:xfrm>
            <a:off x="6377942" y="4334134"/>
            <a:ext cx="45719" cy="409136"/>
          </a:xfrm>
          <a:prstGeom prst="downArrow">
            <a:avLst/>
          </a:prstGeom>
          <a:solidFill>
            <a:schemeClr val="accent1">
              <a:lumMod val="75000"/>
            </a:schemeClr>
          </a:solidFill>
          <a:ln w="254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8610599" y="4054732"/>
            <a:ext cx="2436341" cy="1200329"/>
          </a:xfrm>
          <a:prstGeom prst="rect">
            <a:avLst/>
          </a:prstGeom>
          <a:no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Serial PROs and QOL in iPads</a:t>
            </a:r>
            <a:r>
              <a:rPr lang="en-US" kern="0" dirty="0">
                <a:latin typeface="Arial" panose="020B0604020202020204" pitchFamily="34" charset="0"/>
                <a:cs typeface="Arial" panose="020B0604020202020204" pitchFamily="34" charset="0"/>
              </a:rPr>
              <a:t>,</a:t>
            </a: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 biomarkers of aging, </a:t>
            </a:r>
            <a:r>
              <a:rPr lang="en-US" kern="0" dirty="0">
                <a:latin typeface="Arial" panose="020B0604020202020204" pitchFamily="34" charset="0"/>
                <a:cs typeface="Arial" panose="020B0604020202020204" pitchFamily="34" charset="0"/>
              </a:rPr>
              <a:t>cardiac </a:t>
            </a: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evaluations</a:t>
            </a:r>
          </a:p>
        </p:txBody>
      </p:sp>
      <p:cxnSp>
        <p:nvCxnSpPr>
          <p:cNvPr id="16" name="Straight Connector 15"/>
          <p:cNvCxnSpPr/>
          <p:nvPr/>
        </p:nvCxnSpPr>
        <p:spPr bwMode="auto">
          <a:xfrm flipH="1" flipV="1">
            <a:off x="6391835" y="4511933"/>
            <a:ext cx="2209800" cy="4465"/>
          </a:xfrm>
          <a:prstGeom prst="line">
            <a:avLst/>
          </a:prstGeom>
          <a:noFill/>
          <a:ln w="25400" cap="flat" cmpd="sng" algn="ctr">
            <a:solidFill>
              <a:schemeClr val="accent1">
                <a:lumMod val="75000"/>
              </a:schemeClr>
            </a:solidFill>
            <a:prstDash val="solid"/>
            <a:round/>
            <a:headEnd type="none" w="med" len="med"/>
            <a:tailEnd type="none" w="med" len="med"/>
          </a:ln>
          <a:effectLst/>
        </p:spPr>
      </p:cxnSp>
      <p:sp>
        <p:nvSpPr>
          <p:cNvPr id="19" name="TextBox 18"/>
          <p:cNvSpPr txBox="1"/>
          <p:nvPr/>
        </p:nvSpPr>
        <p:spPr>
          <a:xfrm>
            <a:off x="4533900" y="5906869"/>
            <a:ext cx="3733800" cy="646331"/>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Follow-up per routine care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**Primary endpoint: 5-year IDFS**</a:t>
            </a:r>
          </a:p>
        </p:txBody>
      </p:sp>
      <p:sp>
        <p:nvSpPr>
          <p:cNvPr id="20" name="Down Arrow 19"/>
          <p:cNvSpPr/>
          <p:nvPr/>
        </p:nvSpPr>
        <p:spPr bwMode="auto">
          <a:xfrm>
            <a:off x="6377942" y="5458263"/>
            <a:ext cx="45719" cy="409136"/>
          </a:xfrm>
          <a:prstGeom prst="downArrow">
            <a:avLst/>
          </a:prstGeom>
          <a:solidFill>
            <a:schemeClr val="accent1">
              <a:lumMod val="75000"/>
            </a:schemeClr>
          </a:solidFill>
          <a:ln w="254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15" name="Picture 2"/>
          <p:cNvPicPr>
            <a:picLocks noChangeAspect="1" noChangeArrowheads="1"/>
          </p:cNvPicPr>
          <p:nvPr/>
        </p:nvPicPr>
        <p:blipFill>
          <a:blip r:embed="rId2" cstate="print"/>
          <a:srcRect r="61832" b="5012"/>
          <a:stretch>
            <a:fillRect/>
          </a:stretch>
        </p:blipFill>
        <p:spPr bwMode="auto">
          <a:xfrm>
            <a:off x="424293" y="382812"/>
            <a:ext cx="1447800" cy="3118348"/>
          </a:xfrm>
          <a:prstGeom prst="rect">
            <a:avLst/>
          </a:prstGeom>
          <a:noFill/>
          <a:ln w="9525">
            <a:noFill/>
            <a:miter lim="800000"/>
            <a:headEnd/>
            <a:tailEnd/>
          </a:ln>
        </p:spPr>
      </p:pic>
      <p:sp>
        <p:nvSpPr>
          <p:cNvPr id="18" name="TextBox 17"/>
          <p:cNvSpPr txBox="1"/>
          <p:nvPr/>
        </p:nvSpPr>
        <p:spPr>
          <a:xfrm>
            <a:off x="190499" y="5913354"/>
            <a:ext cx="3933631"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PI= Rachel Freedman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Funded by Gateway for Cancer Research, Genentech, Susan G. Komen, Gloria Spivak Award</a:t>
            </a:r>
          </a:p>
        </p:txBody>
      </p:sp>
      <p:pic>
        <p:nvPicPr>
          <p:cNvPr id="3074" name="Picture 2"/>
          <p:cNvPicPr>
            <a:picLocks noChangeAspect="1" noChangeArrowheads="1"/>
          </p:cNvPicPr>
          <p:nvPr/>
        </p:nvPicPr>
        <p:blipFill>
          <a:blip r:embed="rId3" cstate="print"/>
          <a:srcRect l="47407" t="17029" r="9701" b="12425"/>
          <a:stretch>
            <a:fillRect/>
          </a:stretch>
        </p:blipFill>
        <p:spPr bwMode="auto">
          <a:xfrm>
            <a:off x="457200" y="3657600"/>
            <a:ext cx="1447800" cy="2209800"/>
          </a:xfrm>
          <a:prstGeom prst="rect">
            <a:avLst/>
          </a:prstGeom>
          <a:noFill/>
          <a:ln w="9525">
            <a:noFill/>
            <a:miter lim="800000"/>
            <a:headEnd/>
            <a:tailEnd/>
          </a:ln>
        </p:spPr>
      </p:pic>
      <p:sp>
        <p:nvSpPr>
          <p:cNvPr id="7" name="TextBox 6">
            <a:extLst>
              <a:ext uri="{FF2B5EF4-FFF2-40B4-BE49-F238E27FC236}">
                <a16:creationId xmlns:a16="http://schemas.microsoft.com/office/drawing/2014/main" id="{90B7F4A3-45A4-1183-A848-5842FBF4BEF2}"/>
              </a:ext>
            </a:extLst>
          </p:cNvPr>
          <p:cNvSpPr txBox="1"/>
          <p:nvPr/>
        </p:nvSpPr>
        <p:spPr>
          <a:xfrm>
            <a:off x="2415426" y="2554068"/>
            <a:ext cx="8514081" cy="1631216"/>
          </a:xfrm>
          <a:prstGeom prst="rect">
            <a:avLst/>
          </a:prstGeom>
          <a:solidFill>
            <a:schemeClr val="accent1"/>
          </a:solidFill>
          <a:ln>
            <a:solidFill>
              <a:schemeClr val="accent1"/>
            </a:solidFill>
          </a:ln>
        </p:spPr>
        <p:txBody>
          <a:bodyPr wrap="square" rtlCol="0">
            <a:spAutoFit/>
          </a:bodyPr>
          <a:lstStyle/>
          <a:p>
            <a:pPr algn="ctr"/>
            <a:endParaRPr lang="en-US" sz="2500" dirty="0">
              <a:solidFill>
                <a:schemeClr val="bg1"/>
              </a:solidFill>
              <a:latin typeface="Arial" panose="020B0604020202020204" pitchFamily="34" charset="0"/>
              <a:cs typeface="Arial" panose="020B0604020202020204" pitchFamily="34" charset="0"/>
            </a:endParaRPr>
          </a:p>
          <a:p>
            <a:pPr algn="ctr"/>
            <a:r>
              <a:rPr lang="en-US" sz="2500" dirty="0">
                <a:solidFill>
                  <a:schemeClr val="bg1"/>
                </a:solidFill>
                <a:latin typeface="Arial" panose="020B0604020202020204" pitchFamily="34" charset="0"/>
                <a:cs typeface="Arial" panose="020B0604020202020204" pitchFamily="34" charset="0"/>
              </a:rPr>
              <a:t>Abstract to be presented at SABCS 2025</a:t>
            </a:r>
          </a:p>
          <a:p>
            <a:pPr algn="ctr"/>
            <a:r>
              <a:rPr lang="en-US" sz="2500" dirty="0">
                <a:solidFill>
                  <a:schemeClr val="bg1"/>
                </a:solidFill>
                <a:latin typeface="Arial" panose="020B0604020202020204" pitchFamily="34" charset="0"/>
                <a:cs typeface="Arial" panose="020B0604020202020204" pitchFamily="34" charset="0"/>
              </a:rPr>
              <a:t>(Abstract #1079, PS3-11-04)</a:t>
            </a:r>
          </a:p>
          <a:p>
            <a:pPr algn="ctr"/>
            <a:endParaRPr lang="en-US" sz="2500" dirty="0">
              <a:solidFill>
                <a:schemeClr val="bg1"/>
              </a:solidFill>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C1D7A7E9-4DF3-6DE9-44C4-A40B6BE677C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212121"/>
                </a:solidFill>
                <a:effectLst/>
                <a:latin typeface="Aptos" panose="020B0004020202020204" pitchFamily="34" charset="0"/>
              </a:rPr>
              <a:t>Abstract Number:</a:t>
            </a:r>
            <a:r>
              <a:rPr kumimoji="0" lang="en-US" altLang="en-US" sz="1200" b="0" i="0" u="none" strike="noStrike" cap="none" normalizeH="0" baseline="0">
                <a:ln>
                  <a:noFill/>
                </a:ln>
                <a:solidFill>
                  <a:srgbClr val="212121"/>
                </a:solidFill>
                <a:effectLst/>
                <a:latin typeface="Aptos" panose="020B0004020202020204" pitchFamily="34" charset="0"/>
              </a:rPr>
              <a:t> 1079</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212121"/>
                </a:solidFill>
                <a:effectLst/>
                <a:latin typeface="Aptos" panose="020B0004020202020204" pitchFamily="34" charset="0"/>
              </a:rPr>
              <a:t>Presentation Number: </a:t>
            </a:r>
            <a:r>
              <a:rPr kumimoji="0" lang="en-US" altLang="en-US" sz="1200" b="0" i="0" u="none" strike="noStrike" cap="none" normalizeH="0" baseline="0">
                <a:ln>
                  <a:noFill/>
                </a:ln>
                <a:solidFill>
                  <a:srgbClr val="212121"/>
                </a:solidFill>
                <a:effectLst/>
                <a:latin typeface="Aptos" panose="020B0004020202020204" pitchFamily="34" charset="0"/>
              </a:rPr>
              <a:t>PS3-11-04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13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27A1635E-B94D-C429-9711-4693EDCEB295}"/>
              </a:ext>
            </a:extLst>
          </p:cNvPr>
          <p:cNvSpPr/>
          <p:nvPr/>
        </p:nvSpPr>
        <p:spPr>
          <a:xfrm>
            <a:off x="3644517" y="1232881"/>
            <a:ext cx="1550007" cy="5252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err="1">
                <a:solidFill>
                  <a:srgbClr val="FFFFFF"/>
                </a:solidFill>
                <a:latin typeface="Arial" panose="020B0604020202020204" pitchFamily="34" charset="0"/>
                <a:ea typeface="Times New Roman" panose="02020603050405020304" pitchFamily="18" charset="0"/>
                <a:cs typeface="Arial" panose="020B0604020202020204" pitchFamily="34" charset="0"/>
              </a:rPr>
              <a:t>Tmic</a:t>
            </a: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 / T1a</a:t>
            </a:r>
          </a:p>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and N0</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43" name="Rounded Rectangle 42">
            <a:extLst>
              <a:ext uri="{FF2B5EF4-FFF2-40B4-BE49-F238E27FC236}">
                <a16:creationId xmlns:a16="http://schemas.microsoft.com/office/drawing/2014/main" id="{AD4D3F80-3645-90EF-395A-51F78085D0A3}"/>
              </a:ext>
            </a:extLst>
          </p:cNvPr>
          <p:cNvSpPr/>
          <p:nvPr/>
        </p:nvSpPr>
        <p:spPr>
          <a:xfrm>
            <a:off x="5508314" y="1232881"/>
            <a:ext cx="1550007" cy="531670"/>
          </a:xfrm>
          <a:prstGeom prst="roundRect">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T1b/ T1c</a:t>
            </a:r>
          </a:p>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and N0</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44" name="Rounded Rectangle 43">
            <a:extLst>
              <a:ext uri="{FF2B5EF4-FFF2-40B4-BE49-F238E27FC236}">
                <a16:creationId xmlns:a16="http://schemas.microsoft.com/office/drawing/2014/main" id="{E443A305-073F-207F-BE02-51A4579F0163}"/>
              </a:ext>
            </a:extLst>
          </p:cNvPr>
          <p:cNvSpPr/>
          <p:nvPr/>
        </p:nvSpPr>
        <p:spPr>
          <a:xfrm>
            <a:off x="7372110" y="1232882"/>
            <a:ext cx="1550007" cy="55613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≥T2 and/or</a:t>
            </a:r>
          </a:p>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lymph node-positive</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45" name="Rounded Rectangle 44">
            <a:extLst>
              <a:ext uri="{FF2B5EF4-FFF2-40B4-BE49-F238E27FC236}">
                <a16:creationId xmlns:a16="http://schemas.microsoft.com/office/drawing/2014/main" id="{48E6F471-86A5-7A5F-DCDB-58640DAED7B8}"/>
              </a:ext>
            </a:extLst>
          </p:cNvPr>
          <p:cNvSpPr/>
          <p:nvPr/>
        </p:nvSpPr>
        <p:spPr>
          <a:xfrm>
            <a:off x="2685031" y="1970650"/>
            <a:ext cx="1550007" cy="928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observation + endocrine therapy if hormone receptor (HR)-positive</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46" name="Rounded Rectangle 45">
            <a:extLst>
              <a:ext uri="{FF2B5EF4-FFF2-40B4-BE49-F238E27FC236}">
                <a16:creationId xmlns:a16="http://schemas.microsoft.com/office/drawing/2014/main" id="{37EAC780-6E49-B60A-5C1B-352386B3DF99}"/>
              </a:ext>
            </a:extLst>
          </p:cNvPr>
          <p:cNvSpPr/>
          <p:nvPr/>
        </p:nvSpPr>
        <p:spPr>
          <a:xfrm>
            <a:off x="3387192" y="3166203"/>
            <a:ext cx="1378849" cy="468736"/>
          </a:xfrm>
          <a:prstGeom prst="roundRect">
            <a:avLst/>
          </a:prstGeom>
          <a:solidFill>
            <a:schemeClr val="accent4"/>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Low/Intermediate Risk of Toxicity, Robust</a:t>
            </a:r>
            <a:r>
              <a:rPr lang="en-US" sz="1100" dirty="0">
                <a:latin typeface="Arial" panose="020B0604020202020204" pitchFamily="34" charset="0"/>
                <a:ea typeface="Times New Roman" panose="02020603050405020304" pitchFamily="18" charset="0"/>
                <a:cs typeface="Arial" panose="020B0604020202020204" pitchFamily="34" charset="0"/>
              </a:rPr>
              <a:t> </a:t>
            </a:r>
          </a:p>
        </p:txBody>
      </p:sp>
      <p:sp>
        <p:nvSpPr>
          <p:cNvPr id="47" name="Rounded Rectangle 46">
            <a:extLst>
              <a:ext uri="{FF2B5EF4-FFF2-40B4-BE49-F238E27FC236}">
                <a16:creationId xmlns:a16="http://schemas.microsoft.com/office/drawing/2014/main" id="{2B8C45B5-97B4-8A8E-574E-A02BC76D7C9E}"/>
              </a:ext>
            </a:extLst>
          </p:cNvPr>
          <p:cNvSpPr/>
          <p:nvPr/>
        </p:nvSpPr>
        <p:spPr>
          <a:xfrm>
            <a:off x="4952802" y="3156549"/>
            <a:ext cx="1329862" cy="468736"/>
          </a:xfrm>
          <a:prstGeom prst="roundRect">
            <a:avLst/>
          </a:prstGeom>
          <a:solidFill>
            <a:schemeClr val="accent4"/>
          </a:solidFill>
          <a:ln>
            <a:solidFill>
              <a:schemeClr val="tx1">
                <a:lumMod val="95000"/>
                <a:lumOff val="5000"/>
              </a:schemeClr>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High Risk of Toxicity, Frail or Pre-frail</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48" name="Rounded Rectangle 47">
            <a:extLst>
              <a:ext uri="{FF2B5EF4-FFF2-40B4-BE49-F238E27FC236}">
                <a16:creationId xmlns:a16="http://schemas.microsoft.com/office/drawing/2014/main" id="{8D035D1F-8BA1-987D-5E1E-7C450C791436}"/>
              </a:ext>
            </a:extLst>
          </p:cNvPr>
          <p:cNvSpPr/>
          <p:nvPr/>
        </p:nvSpPr>
        <p:spPr>
          <a:xfrm>
            <a:off x="8517352" y="3120658"/>
            <a:ext cx="1202033" cy="480653"/>
          </a:xfrm>
          <a:prstGeom prst="round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High Risk of Toxicity, Frail or Pre-frail</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49" name="Rounded Rectangle 48">
            <a:extLst>
              <a:ext uri="{FF2B5EF4-FFF2-40B4-BE49-F238E27FC236}">
                <a16:creationId xmlns:a16="http://schemas.microsoft.com/office/drawing/2014/main" id="{106D414C-5508-8237-7B11-3D49B81A8C69}"/>
              </a:ext>
            </a:extLst>
          </p:cNvPr>
          <p:cNvSpPr/>
          <p:nvPr/>
        </p:nvSpPr>
        <p:spPr>
          <a:xfrm>
            <a:off x="6939241" y="3154285"/>
            <a:ext cx="1378849" cy="480654"/>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Low/Intermediate</a:t>
            </a:r>
            <a:r>
              <a:rPr lang="en-US" sz="1100" dirty="0">
                <a:latin typeface="Arial" panose="020B0604020202020204" pitchFamily="34" charset="0"/>
                <a:ea typeface="Times New Roman" panose="02020603050405020304" pitchFamily="18" charset="0"/>
                <a:cs typeface="Arial" panose="020B0604020202020204" pitchFamily="34" charset="0"/>
              </a:rPr>
              <a:t> Risk of Toxicity Robust</a:t>
            </a:r>
          </a:p>
        </p:txBody>
      </p:sp>
      <p:sp>
        <p:nvSpPr>
          <p:cNvPr id="50" name="Rounded Rectangle 49">
            <a:extLst>
              <a:ext uri="{FF2B5EF4-FFF2-40B4-BE49-F238E27FC236}">
                <a16:creationId xmlns:a16="http://schemas.microsoft.com/office/drawing/2014/main" id="{06C61BAA-9FFC-5AA6-011F-ED49B7B8F171}"/>
              </a:ext>
            </a:extLst>
          </p:cNvPr>
          <p:cNvSpPr/>
          <p:nvPr/>
        </p:nvSpPr>
        <p:spPr>
          <a:xfrm>
            <a:off x="3387191" y="3863052"/>
            <a:ext cx="1362524" cy="1369348"/>
          </a:xfrm>
          <a:prstGeom prst="roundRect">
            <a:avLst/>
          </a:prstGeom>
          <a:solidFill>
            <a:schemeClr val="accent4"/>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Adjuvant paclitaxel-trastuzumab </a:t>
            </a:r>
          </a:p>
          <a:p>
            <a:pPr marL="171450" indent="-171450">
              <a:buFontTx/>
              <a:buChar char="-"/>
            </a:pPr>
            <a:r>
              <a:rPr lang="en-US" sz="1100" dirty="0">
                <a:latin typeface="Arial" panose="020B0604020202020204" pitchFamily="34" charset="0"/>
                <a:ea typeface="Times New Roman" panose="02020603050405020304" pitchFamily="18" charset="0"/>
                <a:cs typeface="Arial" panose="020B0604020202020204" pitchFamily="34" charset="0"/>
              </a:rPr>
              <a:t>T-DM1 </a:t>
            </a: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endocrine therapy if HR+</a:t>
            </a:r>
            <a:r>
              <a:rPr lang="en-US" sz="1100" dirty="0">
                <a:latin typeface="Arial" panose="020B0604020202020204" pitchFamily="34" charset="0"/>
                <a:ea typeface="Times New Roman" panose="02020603050405020304" pitchFamily="18" charset="0"/>
                <a:cs typeface="Arial" panose="020B0604020202020204" pitchFamily="34" charset="0"/>
              </a:rPr>
              <a:t> </a:t>
            </a:r>
          </a:p>
          <a:p>
            <a:pPr marL="171450" indent="-171450">
              <a:buFontTx/>
              <a:buChar char="-"/>
            </a:pP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51" name="Rounded Rectangle 50">
            <a:extLst>
              <a:ext uri="{FF2B5EF4-FFF2-40B4-BE49-F238E27FC236}">
                <a16:creationId xmlns:a16="http://schemas.microsoft.com/office/drawing/2014/main" id="{F9BB8697-5F9D-5B32-936E-7DE3A4D60C88}"/>
              </a:ext>
            </a:extLst>
          </p:cNvPr>
          <p:cNvSpPr/>
          <p:nvPr/>
        </p:nvSpPr>
        <p:spPr>
          <a:xfrm>
            <a:off x="4869180" y="3857934"/>
            <a:ext cx="1529688" cy="1315661"/>
          </a:xfrm>
          <a:prstGeom prst="roundRect">
            <a:avLst/>
          </a:prstGeom>
          <a:solidFill>
            <a:schemeClr val="accent4"/>
          </a:solidFill>
          <a:ln>
            <a:solidFill>
              <a:schemeClr val="tx1">
                <a:lumMod val="95000"/>
                <a:lumOff val="5000"/>
              </a:schemeClr>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No treatment</a:t>
            </a: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T-DM1 </a:t>
            </a: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Trastuzumab monotherapy?</a:t>
            </a: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endocrine therapy if HR+</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52" name="Rounded Rectangle 51">
            <a:extLst>
              <a:ext uri="{FF2B5EF4-FFF2-40B4-BE49-F238E27FC236}">
                <a16:creationId xmlns:a16="http://schemas.microsoft.com/office/drawing/2014/main" id="{2518715F-7C80-6211-3CAD-4599F3061174}"/>
              </a:ext>
            </a:extLst>
          </p:cNvPr>
          <p:cNvSpPr/>
          <p:nvPr/>
        </p:nvSpPr>
        <p:spPr>
          <a:xfrm>
            <a:off x="6570384" y="3809402"/>
            <a:ext cx="1530926" cy="202764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u="sng" dirty="0">
                <a:solidFill>
                  <a:srgbClr val="FFFFFF"/>
                </a:solidFill>
                <a:latin typeface="Arial" panose="020B0604020202020204" pitchFamily="34" charset="0"/>
                <a:ea typeface="Times New Roman" panose="02020603050405020304" pitchFamily="18" charset="0"/>
                <a:cs typeface="Arial" panose="020B0604020202020204" pitchFamily="34" charset="0"/>
              </a:rPr>
              <a:t>Neoadjuvant -</a:t>
            </a: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taxane-trastuzumab-pertuzumab </a:t>
            </a:r>
            <a:endParaRPr lang="en-US" sz="1100" dirty="0">
              <a:latin typeface="Arial" panose="020B0604020202020204" pitchFamily="34" charset="0"/>
              <a:ea typeface="Times New Roman" panose="02020603050405020304" pitchFamily="18" charset="0"/>
              <a:cs typeface="Arial" panose="020B0604020202020204" pitchFamily="34" charset="0"/>
            </a:endParaRPr>
          </a:p>
          <a:p>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-Reserve multiagent chemotherapy  for highest anatomic risk patients who are fit</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55" name="Rounded Rectangle 54">
            <a:extLst>
              <a:ext uri="{FF2B5EF4-FFF2-40B4-BE49-F238E27FC236}">
                <a16:creationId xmlns:a16="http://schemas.microsoft.com/office/drawing/2014/main" id="{C68A0F27-ECC4-DBB7-AF02-DD2D1A82C5DE}"/>
              </a:ext>
            </a:extLst>
          </p:cNvPr>
          <p:cNvSpPr/>
          <p:nvPr/>
        </p:nvSpPr>
        <p:spPr>
          <a:xfrm>
            <a:off x="8231485" y="3795353"/>
            <a:ext cx="1663312" cy="2041695"/>
          </a:xfrm>
          <a:prstGeom prst="round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u="sng" dirty="0">
                <a:solidFill>
                  <a:srgbClr val="FFFFFF"/>
                </a:solidFill>
                <a:latin typeface="Arial" panose="020B0604020202020204" pitchFamily="34" charset="0"/>
                <a:ea typeface="Times New Roman" panose="02020603050405020304" pitchFamily="18" charset="0"/>
                <a:cs typeface="Arial" panose="020B0604020202020204" pitchFamily="34" charset="0"/>
              </a:rPr>
              <a:t>Consider adapted approaches such as:</a:t>
            </a:r>
          </a:p>
          <a:p>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    Dose modification of standard neo-adjuvant regimens</a:t>
            </a: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T-DM1 +/- </a:t>
            </a:r>
            <a:r>
              <a:rPr lang="en-US" sz="1100" dirty="0" err="1">
                <a:solidFill>
                  <a:srgbClr val="FFFFFF"/>
                </a:solidFill>
                <a:latin typeface="Arial" panose="020B0604020202020204" pitchFamily="34" charset="0"/>
                <a:ea typeface="Times New Roman" panose="02020603050405020304" pitchFamily="18" charset="0"/>
                <a:cs typeface="Arial" panose="020B0604020202020204" pitchFamily="34" charset="0"/>
              </a:rPr>
              <a:t>pertuzumab</a:t>
            </a: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 </a:t>
            </a: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Upfront surgery if needed  </a:t>
            </a:r>
          </a:p>
          <a:p>
            <a:pPr marL="171450" indent="-171450">
              <a:buFontTx/>
              <a:buChar char="-"/>
            </a:pPr>
            <a:r>
              <a:rPr lang="en-US" sz="1100" dirty="0">
                <a:solidFill>
                  <a:srgbClr val="FFFFFF"/>
                </a:solidFill>
                <a:latin typeface="Arial" panose="020B0604020202020204" pitchFamily="34" charset="0"/>
                <a:ea typeface="Times New Roman" panose="02020603050405020304" pitchFamily="18" charset="0"/>
                <a:cs typeface="Arial" panose="020B0604020202020204" pitchFamily="34" charset="0"/>
              </a:rPr>
              <a:t>Endocrine therapy for HR+</a:t>
            </a:r>
          </a:p>
        </p:txBody>
      </p:sp>
      <p:cxnSp>
        <p:nvCxnSpPr>
          <p:cNvPr id="57" name="Straight Arrow Connector 56">
            <a:extLst>
              <a:ext uri="{FF2B5EF4-FFF2-40B4-BE49-F238E27FC236}">
                <a16:creationId xmlns:a16="http://schemas.microsoft.com/office/drawing/2014/main" id="{ED9F8E2F-42F8-4C8D-B57E-9EF06688EE49}"/>
              </a:ext>
            </a:extLst>
          </p:cNvPr>
          <p:cNvCxnSpPr>
            <a:cxnSpLocks/>
          </p:cNvCxnSpPr>
          <p:nvPr/>
        </p:nvCxnSpPr>
        <p:spPr>
          <a:xfrm>
            <a:off x="7927201" y="1789336"/>
            <a:ext cx="1274611" cy="13429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B713132-F658-D0DE-FB36-CCCFB9991324}"/>
              </a:ext>
            </a:extLst>
          </p:cNvPr>
          <p:cNvCxnSpPr>
            <a:cxnSpLocks/>
          </p:cNvCxnSpPr>
          <p:nvPr/>
        </p:nvCxnSpPr>
        <p:spPr>
          <a:xfrm flipH="1">
            <a:off x="4068454" y="1756051"/>
            <a:ext cx="340143" cy="21459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B21F691-BA83-5017-0077-E20C1E8E615B}"/>
              </a:ext>
            </a:extLst>
          </p:cNvPr>
          <p:cNvCxnSpPr>
            <a:cxnSpLocks/>
          </p:cNvCxnSpPr>
          <p:nvPr/>
        </p:nvCxnSpPr>
        <p:spPr>
          <a:xfrm flipH="1">
            <a:off x="5947917" y="1732192"/>
            <a:ext cx="59486" cy="14438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A48200D-BAF6-FF62-D138-718245FCBEC5}"/>
              </a:ext>
            </a:extLst>
          </p:cNvPr>
          <p:cNvCxnSpPr>
            <a:cxnSpLocks/>
          </p:cNvCxnSpPr>
          <p:nvPr/>
        </p:nvCxnSpPr>
        <p:spPr>
          <a:xfrm flipH="1">
            <a:off x="4297780" y="1759619"/>
            <a:ext cx="1709233" cy="131566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4E2E9EF-D2FD-6A81-6E23-8133F4117C6C}"/>
              </a:ext>
            </a:extLst>
          </p:cNvPr>
          <p:cNvCxnSpPr>
            <a:cxnSpLocks/>
          </p:cNvCxnSpPr>
          <p:nvPr/>
        </p:nvCxnSpPr>
        <p:spPr>
          <a:xfrm>
            <a:off x="7769883" y="1764551"/>
            <a:ext cx="0" cy="13987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1677F40-E6F8-BEB4-BF66-C495EF0595B3}"/>
              </a:ext>
            </a:extLst>
          </p:cNvPr>
          <p:cNvCxnSpPr/>
          <p:nvPr/>
        </p:nvCxnSpPr>
        <p:spPr>
          <a:xfrm flipH="1">
            <a:off x="5930779" y="3653953"/>
            <a:ext cx="1238" cy="17701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7DDAB1-745A-69EB-0CC0-21659180B927}"/>
              </a:ext>
            </a:extLst>
          </p:cNvPr>
          <p:cNvCxnSpPr>
            <a:cxnSpLocks/>
          </p:cNvCxnSpPr>
          <p:nvPr/>
        </p:nvCxnSpPr>
        <p:spPr>
          <a:xfrm>
            <a:off x="4011818" y="3660008"/>
            <a:ext cx="0" cy="16449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D859AE0-BF8A-4B5E-D8CE-61B73F5F64CA}"/>
              </a:ext>
            </a:extLst>
          </p:cNvPr>
          <p:cNvCxnSpPr/>
          <p:nvPr/>
        </p:nvCxnSpPr>
        <p:spPr>
          <a:xfrm>
            <a:off x="7767374" y="3645288"/>
            <a:ext cx="1" cy="1667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720371D-F514-9716-3C5B-A8DF669F3442}"/>
              </a:ext>
            </a:extLst>
          </p:cNvPr>
          <p:cNvCxnSpPr>
            <a:cxnSpLocks/>
            <a:stCxn id="48" idx="2"/>
          </p:cNvCxnSpPr>
          <p:nvPr/>
        </p:nvCxnSpPr>
        <p:spPr>
          <a:xfrm flipH="1">
            <a:off x="9118368" y="3601311"/>
            <a:ext cx="1" cy="22045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E62F63E9-4231-2568-F937-C99E1DF5C8C0}"/>
              </a:ext>
            </a:extLst>
          </p:cNvPr>
          <p:cNvSpPr/>
          <p:nvPr/>
        </p:nvSpPr>
        <p:spPr>
          <a:xfrm>
            <a:off x="5287434" y="2000928"/>
            <a:ext cx="3781595" cy="770123"/>
          </a:xfrm>
          <a:prstGeom prst="roundRect">
            <a:avLst/>
          </a:prstGeom>
          <a:solidFill>
            <a:srgbClr val="7A81FF"/>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dirty="0">
                <a:latin typeface="Arial" panose="020B0604020202020204" pitchFamily="34" charset="0"/>
                <a:ea typeface="Times New Roman" panose="02020603050405020304" pitchFamily="18" charset="0"/>
                <a:cs typeface="Arial" panose="020B0604020202020204" pitchFamily="34" charset="0"/>
              </a:rPr>
              <a:t>Consider:</a:t>
            </a:r>
          </a:p>
          <a:p>
            <a:pPr algn="ctr"/>
            <a:r>
              <a:rPr lang="en-US" sz="1050" kern="100" dirty="0">
                <a:latin typeface="Arial" panose="020B0604020202020204" pitchFamily="34" charset="0"/>
                <a:ea typeface="Times New Roman" panose="02020603050405020304" pitchFamily="18" charset="0"/>
                <a:cs typeface="Arial" panose="020B0604020202020204" pitchFamily="34" charset="0"/>
              </a:rPr>
              <a:t>Clinical judgement, Anticipated benefit, Patient Preference, </a:t>
            </a:r>
          </a:p>
          <a:p>
            <a:pPr algn="ctr"/>
            <a:r>
              <a:rPr lang="en-US" sz="1050" kern="100" dirty="0">
                <a:latin typeface="Arial" panose="020B0604020202020204" pitchFamily="34" charset="0"/>
                <a:ea typeface="Times New Roman" panose="02020603050405020304" pitchFamily="18" charset="0"/>
                <a:cs typeface="Arial" panose="020B0604020202020204" pitchFamily="34" charset="0"/>
              </a:rPr>
              <a:t>Toxicity risk (CARG-BC score), Frailty Functional status,</a:t>
            </a:r>
          </a:p>
          <a:p>
            <a:pPr algn="ctr"/>
            <a:r>
              <a:rPr lang="en-US" sz="1050" kern="100" dirty="0">
                <a:latin typeface="Arial" panose="020B0604020202020204" pitchFamily="34" charset="0"/>
                <a:ea typeface="Times New Roman" panose="02020603050405020304" pitchFamily="18" charset="0"/>
                <a:cs typeface="Arial" panose="020B0604020202020204" pitchFamily="34" charset="0"/>
              </a:rPr>
              <a:t>Competing mortality risk</a:t>
            </a:r>
          </a:p>
        </p:txBody>
      </p:sp>
      <p:sp>
        <p:nvSpPr>
          <p:cNvPr id="3" name="TextBox 2">
            <a:extLst>
              <a:ext uri="{FF2B5EF4-FFF2-40B4-BE49-F238E27FC236}">
                <a16:creationId xmlns:a16="http://schemas.microsoft.com/office/drawing/2014/main" id="{253308FD-6A0B-4378-6AB7-417C33A3DFD6}"/>
              </a:ext>
            </a:extLst>
          </p:cNvPr>
          <p:cNvSpPr txBox="1"/>
          <p:nvPr/>
        </p:nvSpPr>
        <p:spPr>
          <a:xfrm>
            <a:off x="2070941" y="240286"/>
            <a:ext cx="85477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Potential Approach for HER2+ Disease</a:t>
            </a:r>
          </a:p>
        </p:txBody>
      </p:sp>
    </p:spTree>
    <p:extLst>
      <p:ext uri="{BB962C8B-B14F-4D97-AF65-F5344CB8AC3E}">
        <p14:creationId xmlns:p14="http://schemas.microsoft.com/office/powerpoint/2010/main" val="202246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4" grpId="1" animBg="1"/>
      <p:bldP spid="45" grpId="0" animBg="1"/>
      <p:bldP spid="46" grpId="0" animBg="1"/>
      <p:bldP spid="47" grpId="0" animBg="1"/>
      <p:bldP spid="48" grpId="0" animBg="1"/>
      <p:bldP spid="49" grpId="0" animBg="1"/>
      <p:bldP spid="50" grpId="0" animBg="1"/>
      <p:bldP spid="51" grpId="0" animBg="1"/>
      <p:bldP spid="52" grpId="0" animBg="1"/>
      <p:bldP spid="55"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5F43A-E84E-B346-B0BC-47DF18473A64}"/>
              </a:ext>
            </a:extLst>
          </p:cNvPr>
          <p:cNvSpPr/>
          <p:nvPr/>
        </p:nvSpPr>
        <p:spPr>
          <a:xfrm>
            <a:off x="782333" y="5393301"/>
            <a:ext cx="4606574"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(617) 632-4300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oabc@dfci.harvard.edu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https://www.dana-farber.org/oabc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8963666-43F3-6645-9391-31560E96C182}"/>
              </a:ext>
            </a:extLst>
          </p:cNvPr>
          <p:cNvSpPr/>
          <p:nvPr/>
        </p:nvSpPr>
        <p:spPr>
          <a:xfrm>
            <a:off x="236643" y="1733371"/>
            <a:ext cx="5463223" cy="258532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689B"/>
                </a:solidFill>
                <a:effectLst/>
                <a:uLnTx/>
                <a:uFillTx/>
                <a:latin typeface="Arial" panose="020B0604020202020204" pitchFamily="34" charset="0"/>
                <a:ea typeface="+mn-ea"/>
                <a:cs typeface="Arial" panose="020B0604020202020204" pitchFamily="34" charset="0"/>
              </a:rPr>
              <a:t>Mission: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optimize treatment, clinical outcomes and quality of life for older patients with breast cancer throughout their cancer journey.  We provide personalized, supportive care that addresses the unique needs of older adults and their caregivers and is integrated with state-of-the-art, team-based, patient-centered medical care.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D01FFD79-0571-4D43-BFBF-72FA62615FB5}"/>
              </a:ext>
            </a:extLst>
          </p:cNvPr>
          <p:cNvSpPr txBox="1"/>
          <p:nvPr/>
        </p:nvSpPr>
        <p:spPr>
          <a:xfrm>
            <a:off x="236643" y="244992"/>
            <a:ext cx="117187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Building a Clinical Program for Older Adults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Breast Cancer (OABC) at Dana-Farber Cancer Institute</a:t>
            </a:r>
          </a:p>
        </p:txBody>
      </p:sp>
      <p:pic>
        <p:nvPicPr>
          <p:cNvPr id="3" name="Picture 2">
            <a:extLst>
              <a:ext uri="{FF2B5EF4-FFF2-40B4-BE49-F238E27FC236}">
                <a16:creationId xmlns:a16="http://schemas.microsoft.com/office/drawing/2014/main" id="{24AEE209-D9A5-4B8D-5248-F95720D9E883}"/>
              </a:ext>
            </a:extLst>
          </p:cNvPr>
          <p:cNvPicPr>
            <a:picLocks noChangeAspect="1"/>
          </p:cNvPicPr>
          <p:nvPr/>
        </p:nvPicPr>
        <p:blipFill>
          <a:blip r:embed="rId3"/>
          <a:stretch>
            <a:fillRect/>
          </a:stretch>
        </p:blipFill>
        <p:spPr>
          <a:xfrm>
            <a:off x="6096000" y="1310579"/>
            <a:ext cx="5463223" cy="2377513"/>
          </a:xfrm>
          <a:prstGeom prst="rect">
            <a:avLst/>
          </a:prstGeom>
        </p:spPr>
      </p:pic>
      <p:pic>
        <p:nvPicPr>
          <p:cNvPr id="6" name="Picture 5">
            <a:extLst>
              <a:ext uri="{FF2B5EF4-FFF2-40B4-BE49-F238E27FC236}">
                <a16:creationId xmlns:a16="http://schemas.microsoft.com/office/drawing/2014/main" id="{7D541DFF-F90C-EF5C-BF3C-FF85520C84B1}"/>
              </a:ext>
            </a:extLst>
          </p:cNvPr>
          <p:cNvPicPr>
            <a:picLocks noChangeAspect="1"/>
          </p:cNvPicPr>
          <p:nvPr/>
        </p:nvPicPr>
        <p:blipFill>
          <a:blip r:embed="rId4"/>
          <a:srcRect l="5702" t="9335" r="11470" b="20441"/>
          <a:stretch/>
        </p:blipFill>
        <p:spPr>
          <a:xfrm>
            <a:off x="7709758" y="4343425"/>
            <a:ext cx="3849465" cy="2172394"/>
          </a:xfrm>
          <a:prstGeom prst="rect">
            <a:avLst/>
          </a:prstGeom>
        </p:spPr>
      </p:pic>
    </p:spTree>
    <p:extLst>
      <p:ext uri="{BB962C8B-B14F-4D97-AF65-F5344CB8AC3E}">
        <p14:creationId xmlns:p14="http://schemas.microsoft.com/office/powerpoint/2010/main" val="12832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219B120-C4E9-9BE8-77CC-F27F96D98840}"/>
              </a:ext>
            </a:extLst>
          </p:cNvPr>
          <p:cNvGraphicFramePr/>
          <p:nvPr/>
        </p:nvGraphicFramePr>
        <p:xfrm>
          <a:off x="5881694" y="2050472"/>
          <a:ext cx="5472546" cy="3918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EDDA6F46-DD6B-A62E-2D43-1244F140DA3D}"/>
              </a:ext>
            </a:extLst>
          </p:cNvPr>
          <p:cNvGraphicFramePr/>
          <p:nvPr/>
        </p:nvGraphicFramePr>
        <p:xfrm>
          <a:off x="837760" y="2105889"/>
          <a:ext cx="4731767" cy="39187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 Placeholder 2">
            <a:extLst>
              <a:ext uri="{FF2B5EF4-FFF2-40B4-BE49-F238E27FC236}">
                <a16:creationId xmlns:a16="http://schemas.microsoft.com/office/drawing/2014/main" id="{5B6F06CD-0C0A-4949-C64B-218B165A8D85}"/>
              </a:ext>
            </a:extLst>
          </p:cNvPr>
          <p:cNvSpPr txBox="1">
            <a:spLocks/>
          </p:cNvSpPr>
          <p:nvPr/>
        </p:nvSpPr>
        <p:spPr>
          <a:xfrm>
            <a:off x="1083469" y="551401"/>
            <a:ext cx="10025062" cy="674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OABC’s Core Services for Patients</a:t>
            </a:r>
          </a:p>
        </p:txBody>
      </p:sp>
    </p:spTree>
    <p:extLst>
      <p:ext uri="{BB962C8B-B14F-4D97-AF65-F5344CB8AC3E}">
        <p14:creationId xmlns:p14="http://schemas.microsoft.com/office/powerpoint/2010/main" val="3673761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51A8DE-E3D4-3C41-B24B-29DCF0D7E702}"/>
              </a:ext>
            </a:extLst>
          </p:cNvPr>
          <p:cNvSpPr txBox="1"/>
          <p:nvPr/>
        </p:nvSpPr>
        <p:spPr>
          <a:xfrm>
            <a:off x="34837" y="6432911"/>
            <a:ext cx="1745673" cy="379656"/>
          </a:xfrm>
          <a:prstGeom prst="rect">
            <a:avLst/>
          </a:prstGeom>
          <a:noFill/>
        </p:spPr>
        <p:txBody>
          <a:bodyPr wrap="square" rtlCol="0">
            <a:spAutoFit/>
          </a:bodyPr>
          <a:lstStyle/>
          <a:p>
            <a:r>
              <a:rPr lang="en-US" sz="1867" b="1" dirty="0">
                <a:solidFill>
                  <a:schemeClr val="bg1"/>
                </a:solidFill>
              </a:rPr>
              <a:t>DO NOT POST</a:t>
            </a:r>
          </a:p>
        </p:txBody>
      </p:sp>
      <p:sp>
        <p:nvSpPr>
          <p:cNvPr id="5" name="TextBox 4">
            <a:extLst>
              <a:ext uri="{FF2B5EF4-FFF2-40B4-BE49-F238E27FC236}">
                <a16:creationId xmlns:a16="http://schemas.microsoft.com/office/drawing/2014/main" id="{F881B8F0-708B-E74B-ADD9-F504346350DA}"/>
              </a:ext>
            </a:extLst>
          </p:cNvPr>
          <p:cNvSpPr txBox="1"/>
          <p:nvPr/>
        </p:nvSpPr>
        <p:spPr>
          <a:xfrm>
            <a:off x="10608890" y="6406401"/>
            <a:ext cx="1745673" cy="379656"/>
          </a:xfrm>
          <a:prstGeom prst="rect">
            <a:avLst/>
          </a:prstGeom>
          <a:noFill/>
        </p:spPr>
        <p:txBody>
          <a:bodyPr wrap="square" rtlCol="0">
            <a:spAutoFit/>
          </a:bodyPr>
          <a:lstStyle/>
          <a:p>
            <a:r>
              <a:rPr lang="en-US" sz="1867" b="1" dirty="0">
                <a:solidFill>
                  <a:schemeClr val="bg1"/>
                </a:solidFill>
              </a:rPr>
              <a:t>DO NOT POST</a:t>
            </a:r>
          </a:p>
        </p:txBody>
      </p:sp>
      <p:sp>
        <p:nvSpPr>
          <p:cNvPr id="7" name="Title 2">
            <a:extLst>
              <a:ext uri="{FF2B5EF4-FFF2-40B4-BE49-F238E27FC236}">
                <a16:creationId xmlns:a16="http://schemas.microsoft.com/office/drawing/2014/main" id="{187A94D6-67D7-8787-155B-EA2010963A1B}"/>
              </a:ext>
            </a:extLst>
          </p:cNvPr>
          <p:cNvSpPr>
            <a:spLocks noGrp="1"/>
          </p:cNvSpPr>
          <p:nvPr>
            <p:ph type="title" idx="4294967295"/>
          </p:nvPr>
        </p:nvSpPr>
        <p:spPr>
          <a:xfrm>
            <a:off x="0" y="315537"/>
            <a:ext cx="11763375" cy="631825"/>
          </a:xfrm>
        </p:spPr>
        <p:txBody>
          <a:bodyPr>
            <a:normAutofit/>
          </a:bodyPr>
          <a:lstStyle/>
          <a:p>
            <a:pPr algn="ctr"/>
            <a:r>
              <a:rPr lang="en-US" sz="3400" dirty="0">
                <a:solidFill>
                  <a:srgbClr val="002060"/>
                </a:solidFill>
                <a:latin typeface="Arial" panose="020B0604020202020204" pitchFamily="34" charset="0"/>
                <a:cs typeface="Arial" panose="020B0604020202020204" pitchFamily="34" charset="0"/>
              </a:rPr>
              <a:t>≈ 80% of Breast Cancers in Women 65+ Are HR+HER2-</a:t>
            </a:r>
            <a:endParaRPr lang="en-US" sz="3400" dirty="0">
              <a:solidFill>
                <a:srgbClr val="002060"/>
              </a:solidFill>
            </a:endParaRPr>
          </a:p>
        </p:txBody>
      </p:sp>
      <p:sp>
        <p:nvSpPr>
          <p:cNvPr id="13" name="TextBox 12">
            <a:extLst>
              <a:ext uri="{FF2B5EF4-FFF2-40B4-BE49-F238E27FC236}">
                <a16:creationId xmlns:a16="http://schemas.microsoft.com/office/drawing/2014/main" id="{5ED5311B-3112-F7AA-4E9F-8F1D214E2629}"/>
              </a:ext>
            </a:extLst>
          </p:cNvPr>
          <p:cNvSpPr txBox="1"/>
          <p:nvPr/>
        </p:nvSpPr>
        <p:spPr>
          <a:xfrm>
            <a:off x="8402304" y="5727845"/>
            <a:ext cx="181425" cy="420564"/>
          </a:xfrm>
          <a:prstGeom prst="rect">
            <a:avLst/>
          </a:prstGeom>
          <a:solidFill>
            <a:schemeClr val="bg1"/>
          </a:solidFill>
          <a:ln>
            <a:noFill/>
          </a:ln>
        </p:spPr>
        <p:txBody>
          <a:bodyPr wrap="square" rtlCol="0">
            <a:spAutoFit/>
          </a:bodyPr>
          <a:lstStyle/>
          <a:p>
            <a:pPr algn="ctr"/>
            <a:r>
              <a:rPr lang="en-US" sz="2133" dirty="0"/>
              <a:t>+</a:t>
            </a:r>
          </a:p>
        </p:txBody>
      </p:sp>
      <p:sp>
        <p:nvSpPr>
          <p:cNvPr id="14" name="TextBox 13">
            <a:extLst>
              <a:ext uri="{FF2B5EF4-FFF2-40B4-BE49-F238E27FC236}">
                <a16:creationId xmlns:a16="http://schemas.microsoft.com/office/drawing/2014/main" id="{9E85A4CF-C921-3A2F-29F1-AA210D615D83}"/>
              </a:ext>
            </a:extLst>
          </p:cNvPr>
          <p:cNvSpPr txBox="1"/>
          <p:nvPr/>
        </p:nvSpPr>
        <p:spPr>
          <a:xfrm rot="16200000">
            <a:off x="1328715" y="3270305"/>
            <a:ext cx="1689921" cy="441211"/>
          </a:xfrm>
          <a:prstGeom prst="rect">
            <a:avLst/>
          </a:prstGeom>
          <a:noFill/>
        </p:spPr>
        <p:txBody>
          <a:bodyPr wrap="square" rtlCol="0">
            <a:spAutoFit/>
          </a:bodyPr>
          <a:lstStyle/>
          <a:p>
            <a:r>
              <a:rPr lang="en-US" sz="2267" dirty="0">
                <a:latin typeface="Arial" panose="020B0604020202020204" pitchFamily="34" charset="0"/>
                <a:cs typeface="Arial" panose="020B0604020202020204" pitchFamily="34" charset="0"/>
              </a:rPr>
              <a:t>Percent</a:t>
            </a:r>
          </a:p>
        </p:txBody>
      </p:sp>
      <p:sp>
        <p:nvSpPr>
          <p:cNvPr id="9" name="TextBox 8">
            <a:extLst>
              <a:ext uri="{FF2B5EF4-FFF2-40B4-BE49-F238E27FC236}">
                <a16:creationId xmlns:a16="http://schemas.microsoft.com/office/drawing/2014/main" id="{160CBDD4-249D-7618-9F31-6BF9154EEF43}"/>
              </a:ext>
            </a:extLst>
          </p:cNvPr>
          <p:cNvSpPr txBox="1"/>
          <p:nvPr/>
        </p:nvSpPr>
        <p:spPr>
          <a:xfrm>
            <a:off x="137209" y="6489949"/>
            <a:ext cx="2288385"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Howlader</a:t>
            </a:r>
            <a:r>
              <a:rPr lang="en-US" sz="1000" dirty="0">
                <a:latin typeface="Arial" panose="020B0604020202020204" pitchFamily="34" charset="0"/>
                <a:cs typeface="Arial" panose="020B0604020202020204" pitchFamily="34" charset="0"/>
              </a:rPr>
              <a:t> JNCI 2012</a:t>
            </a:r>
          </a:p>
        </p:txBody>
      </p:sp>
      <p:grpSp>
        <p:nvGrpSpPr>
          <p:cNvPr id="12" name="Group 11">
            <a:extLst>
              <a:ext uri="{FF2B5EF4-FFF2-40B4-BE49-F238E27FC236}">
                <a16:creationId xmlns:a16="http://schemas.microsoft.com/office/drawing/2014/main" id="{838954CE-43B1-097F-492C-7B1A16C94C37}"/>
              </a:ext>
            </a:extLst>
          </p:cNvPr>
          <p:cNvGrpSpPr/>
          <p:nvPr/>
        </p:nvGrpSpPr>
        <p:grpSpPr>
          <a:xfrm>
            <a:off x="2456908" y="969605"/>
            <a:ext cx="7475581" cy="5640135"/>
            <a:chOff x="2456908" y="969605"/>
            <a:chExt cx="7475581" cy="5640135"/>
          </a:xfrm>
        </p:grpSpPr>
        <p:grpSp>
          <p:nvGrpSpPr>
            <p:cNvPr id="19" name="Group 18">
              <a:extLst>
                <a:ext uri="{FF2B5EF4-FFF2-40B4-BE49-F238E27FC236}">
                  <a16:creationId xmlns:a16="http://schemas.microsoft.com/office/drawing/2014/main" id="{3FDD8A8A-F855-4457-D617-E40945C6CDE1}"/>
                </a:ext>
              </a:extLst>
            </p:cNvPr>
            <p:cNvGrpSpPr/>
            <p:nvPr/>
          </p:nvGrpSpPr>
          <p:grpSpPr>
            <a:xfrm>
              <a:off x="2456908" y="969605"/>
              <a:ext cx="7475581" cy="5640135"/>
              <a:chOff x="1988289" y="515797"/>
              <a:chExt cx="5606686" cy="4230101"/>
            </a:xfrm>
          </p:grpSpPr>
          <p:pic>
            <p:nvPicPr>
              <p:cNvPr id="17" name="Picture 16">
                <a:extLst>
                  <a:ext uri="{FF2B5EF4-FFF2-40B4-BE49-F238E27FC236}">
                    <a16:creationId xmlns:a16="http://schemas.microsoft.com/office/drawing/2014/main" id="{C11F4FDB-4F4D-3AFD-8702-583C0F6A1F65}"/>
                  </a:ext>
                </a:extLst>
              </p:cNvPr>
              <p:cNvPicPr>
                <a:picLocks noChangeAspect="1"/>
              </p:cNvPicPr>
              <p:nvPr/>
            </p:nvPicPr>
            <p:blipFill rotWithShape="1">
              <a:blip r:embed="rId3"/>
              <a:srcRect l="5951" r="12927" b="1813"/>
              <a:stretch/>
            </p:blipFill>
            <p:spPr>
              <a:xfrm>
                <a:off x="1988289" y="515797"/>
                <a:ext cx="5606686" cy="4230101"/>
              </a:xfrm>
              <a:prstGeom prst="rect">
                <a:avLst/>
              </a:prstGeom>
            </p:spPr>
          </p:pic>
          <p:sp>
            <p:nvSpPr>
              <p:cNvPr id="18" name="TextBox 17">
                <a:extLst>
                  <a:ext uri="{FF2B5EF4-FFF2-40B4-BE49-F238E27FC236}">
                    <a16:creationId xmlns:a16="http://schemas.microsoft.com/office/drawing/2014/main" id="{5BABBED2-0191-AE6C-121D-E37775050E48}"/>
                  </a:ext>
                </a:extLst>
              </p:cNvPr>
              <p:cNvSpPr txBox="1"/>
              <p:nvPr/>
            </p:nvSpPr>
            <p:spPr>
              <a:xfrm>
                <a:off x="5995401" y="4429755"/>
                <a:ext cx="136070" cy="315423"/>
              </a:xfrm>
              <a:prstGeom prst="rect">
                <a:avLst/>
              </a:prstGeom>
              <a:solidFill>
                <a:schemeClr val="bg1"/>
              </a:solidFill>
              <a:ln>
                <a:noFill/>
              </a:ln>
            </p:spPr>
            <p:txBody>
              <a:bodyPr wrap="square" rtlCol="0">
                <a:spAutoFit/>
              </a:bodyPr>
              <a:lstStyle/>
              <a:p>
                <a:pPr algn="ctr"/>
                <a:r>
                  <a:rPr lang="en-US" sz="2133" dirty="0"/>
                  <a:t>+</a:t>
                </a:r>
              </a:p>
            </p:txBody>
          </p:sp>
        </p:grpSp>
        <p:sp>
          <p:nvSpPr>
            <p:cNvPr id="2" name="Rectangle 1">
              <a:extLst>
                <a:ext uri="{FF2B5EF4-FFF2-40B4-BE49-F238E27FC236}">
                  <a16:creationId xmlns:a16="http://schemas.microsoft.com/office/drawing/2014/main" id="{810CC416-91C3-747C-3668-BB7CDD5EDE5A}"/>
                </a:ext>
              </a:extLst>
            </p:cNvPr>
            <p:cNvSpPr/>
            <p:nvPr/>
          </p:nvSpPr>
          <p:spPr>
            <a:xfrm>
              <a:off x="4277032" y="1253613"/>
              <a:ext cx="1445342" cy="50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97D201B-A1EB-9549-13B9-A22B518EC171}"/>
              </a:ext>
            </a:extLst>
          </p:cNvPr>
          <p:cNvGrpSpPr/>
          <p:nvPr/>
        </p:nvGrpSpPr>
        <p:grpSpPr>
          <a:xfrm>
            <a:off x="3303638" y="2523336"/>
            <a:ext cx="5457073" cy="3625074"/>
            <a:chOff x="3303638" y="2523336"/>
            <a:chExt cx="5457073" cy="3625074"/>
          </a:xfrm>
        </p:grpSpPr>
        <p:sp>
          <p:nvSpPr>
            <p:cNvPr id="3" name="Rectangle 2">
              <a:extLst>
                <a:ext uri="{FF2B5EF4-FFF2-40B4-BE49-F238E27FC236}">
                  <a16:creationId xmlns:a16="http://schemas.microsoft.com/office/drawing/2014/main" id="{58700F03-6642-9FC1-8D94-90A51E8B6D29}"/>
                </a:ext>
              </a:extLst>
            </p:cNvPr>
            <p:cNvSpPr/>
            <p:nvPr/>
          </p:nvSpPr>
          <p:spPr>
            <a:xfrm rot="5400000">
              <a:off x="1741825" y="4085152"/>
              <a:ext cx="3625071" cy="50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D31A15-A343-F7AA-0A87-49A865C9030A}"/>
                </a:ext>
              </a:extLst>
            </p:cNvPr>
            <p:cNvSpPr/>
            <p:nvPr/>
          </p:nvSpPr>
          <p:spPr>
            <a:xfrm rot="5400000">
              <a:off x="3393646" y="4085151"/>
              <a:ext cx="3625071" cy="50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771821-C296-5495-F0B6-74B29B050A06}"/>
                </a:ext>
              </a:extLst>
            </p:cNvPr>
            <p:cNvSpPr/>
            <p:nvPr/>
          </p:nvSpPr>
          <p:spPr>
            <a:xfrm rot="5400000">
              <a:off x="5045466" y="4085150"/>
              <a:ext cx="3625071" cy="50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18E9FE-282E-0D6B-E1AD-155944DE56FB}"/>
                </a:ext>
              </a:extLst>
            </p:cNvPr>
            <p:cNvSpPr/>
            <p:nvPr/>
          </p:nvSpPr>
          <p:spPr>
            <a:xfrm rot="5400000">
              <a:off x="6697453" y="4085149"/>
              <a:ext cx="3625071" cy="501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FB94E5A-54F6-EBCE-A14C-058B25F53D90}"/>
              </a:ext>
            </a:extLst>
          </p:cNvPr>
          <p:cNvSpPr/>
          <p:nvPr/>
        </p:nvSpPr>
        <p:spPr>
          <a:xfrm>
            <a:off x="3303638" y="1755058"/>
            <a:ext cx="1484262" cy="4986273"/>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CC0A2E-2B7D-3146-54ED-2A2B4234A197}"/>
              </a:ext>
            </a:extLst>
          </p:cNvPr>
          <p:cNvSpPr/>
          <p:nvPr/>
        </p:nvSpPr>
        <p:spPr>
          <a:xfrm>
            <a:off x="6598022" y="5156200"/>
            <a:ext cx="3028052" cy="1564126"/>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1A8903-C7F9-7ECD-5EC6-8F9BAFC4C51A}"/>
              </a:ext>
            </a:extLst>
          </p:cNvPr>
          <p:cNvSpPr/>
          <p:nvPr/>
        </p:nvSpPr>
        <p:spPr>
          <a:xfrm>
            <a:off x="4984924" y="5141043"/>
            <a:ext cx="1474900" cy="1564126"/>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39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4E6B49-91C5-F74A-9672-A12B5D2D3E36}"/>
              </a:ext>
            </a:extLst>
          </p:cNvPr>
          <p:cNvSpPr>
            <a:spLocks noGrp="1"/>
          </p:cNvSpPr>
          <p:nvPr>
            <p:ph type="body" sz="quarter" idx="4294967295"/>
          </p:nvPr>
        </p:nvSpPr>
        <p:spPr>
          <a:xfrm>
            <a:off x="915988" y="135135"/>
            <a:ext cx="9832975" cy="647700"/>
          </a:xfrm>
        </p:spPr>
        <p:txBody>
          <a:bodyPr>
            <a:noAutofit/>
          </a:bodyPr>
          <a:lstStyle/>
          <a:p>
            <a:pPr marL="0" indent="0" algn="ctr">
              <a:buNone/>
            </a:pPr>
            <a:r>
              <a:rPr lang="en-US" sz="3400" b="1" dirty="0">
                <a:solidFill>
                  <a:srgbClr val="002060"/>
                </a:solidFill>
                <a:latin typeface="Arial" panose="020B0604020202020204" pitchFamily="34" charset="0"/>
                <a:cs typeface="Arial" panose="020B0604020202020204" pitchFamily="34" charset="0"/>
              </a:rPr>
              <a:t>Geriatric Assessment in OABC</a:t>
            </a:r>
          </a:p>
          <a:p>
            <a:pPr algn="ctr"/>
            <a:endParaRPr lang="en-US" sz="2400" b="0" dirty="0"/>
          </a:p>
        </p:txBody>
      </p:sp>
      <p:graphicFrame>
        <p:nvGraphicFramePr>
          <p:cNvPr id="4" name="Picture Placeholder 3">
            <a:extLst>
              <a:ext uri="{FF2B5EF4-FFF2-40B4-BE49-F238E27FC236}">
                <a16:creationId xmlns:a16="http://schemas.microsoft.com/office/drawing/2014/main" id="{0430CED5-6CC4-2D44-A42D-02594CD1BF4A}"/>
              </a:ext>
            </a:extLst>
          </p:cNvPr>
          <p:cNvGraphicFramePr>
            <a:graphicFrameLocks noGrp="1"/>
          </p:cNvGraphicFramePr>
          <p:nvPr>
            <p:ph type="pic" sz="quarter" idx="4294967295"/>
            <p:extLst>
              <p:ext uri="{D42A27DB-BD31-4B8C-83A1-F6EECF244321}">
                <p14:modId xmlns:p14="http://schemas.microsoft.com/office/powerpoint/2010/main" val="145637918"/>
              </p:ext>
            </p:extLst>
          </p:nvPr>
        </p:nvGraphicFramePr>
        <p:xfrm>
          <a:off x="0" y="887413"/>
          <a:ext cx="10748963" cy="583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27C69CB3-342A-FF44-BEB0-146ACA97EA85}"/>
              </a:ext>
            </a:extLst>
          </p:cNvPr>
          <p:cNvCxnSpPr>
            <a:cxnSpLocks/>
          </p:cNvCxnSpPr>
          <p:nvPr/>
        </p:nvCxnSpPr>
        <p:spPr>
          <a:xfrm>
            <a:off x="7664702" y="2167487"/>
            <a:ext cx="117536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BC5B9C-2F55-A040-A1C4-D48F23990A03}"/>
              </a:ext>
            </a:extLst>
          </p:cNvPr>
          <p:cNvCxnSpPr>
            <a:cxnSpLocks/>
          </p:cNvCxnSpPr>
          <p:nvPr/>
        </p:nvCxnSpPr>
        <p:spPr>
          <a:xfrm>
            <a:off x="7975013" y="5130081"/>
            <a:ext cx="728719" cy="38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18C934D-39B6-9E47-84F5-33E536860455}"/>
              </a:ext>
            </a:extLst>
          </p:cNvPr>
          <p:cNvCxnSpPr>
            <a:cxnSpLocks/>
          </p:cNvCxnSpPr>
          <p:nvPr/>
        </p:nvCxnSpPr>
        <p:spPr>
          <a:xfrm>
            <a:off x="5969437" y="1192180"/>
            <a:ext cx="269298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F65BC3-05BD-FE48-A41F-CB5598242763}"/>
              </a:ext>
            </a:extLst>
          </p:cNvPr>
          <p:cNvCxnSpPr>
            <a:cxnSpLocks/>
          </p:cNvCxnSpPr>
          <p:nvPr/>
        </p:nvCxnSpPr>
        <p:spPr>
          <a:xfrm>
            <a:off x="8339373" y="3806825"/>
            <a:ext cx="58196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6E48F8B-0D42-824A-9EFB-D28E2ACF38F0}"/>
              </a:ext>
            </a:extLst>
          </p:cNvPr>
          <p:cNvSpPr txBox="1"/>
          <p:nvPr/>
        </p:nvSpPr>
        <p:spPr>
          <a:xfrm>
            <a:off x="8921337" y="3490773"/>
            <a:ext cx="2233325" cy="1015663"/>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Patient Navigation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Resource Specialists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Financial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Technology Assistance</a:t>
            </a:r>
          </a:p>
        </p:txBody>
      </p:sp>
      <p:sp>
        <p:nvSpPr>
          <p:cNvPr id="13" name="TextBox 12">
            <a:extLst>
              <a:ext uri="{FF2B5EF4-FFF2-40B4-BE49-F238E27FC236}">
                <a16:creationId xmlns:a16="http://schemas.microsoft.com/office/drawing/2014/main" id="{D2F3C491-3245-F64C-8CD9-215D21EEA57E}"/>
              </a:ext>
            </a:extLst>
          </p:cNvPr>
          <p:cNvSpPr txBox="1"/>
          <p:nvPr/>
        </p:nvSpPr>
        <p:spPr>
          <a:xfrm>
            <a:off x="8840069" y="1945221"/>
            <a:ext cx="2196918" cy="1246495"/>
          </a:xfrm>
          <a:prstGeom prst="rect">
            <a:avLst/>
          </a:prstGeom>
          <a:solidFill>
            <a:srgbClr val="CFE2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Social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Psychiatry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Psychology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Spiritual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Zakim Center</a:t>
            </a:r>
          </a:p>
        </p:txBody>
      </p:sp>
      <p:sp>
        <p:nvSpPr>
          <p:cNvPr id="15" name="TextBox 14">
            <a:extLst>
              <a:ext uri="{FF2B5EF4-FFF2-40B4-BE49-F238E27FC236}">
                <a16:creationId xmlns:a16="http://schemas.microsoft.com/office/drawing/2014/main" id="{DCB2014E-7961-8C43-A8BD-453F33C7532C}"/>
              </a:ext>
            </a:extLst>
          </p:cNvPr>
          <p:cNvSpPr txBox="1"/>
          <p:nvPr/>
        </p:nvSpPr>
        <p:spPr>
          <a:xfrm>
            <a:off x="8734665" y="4775648"/>
            <a:ext cx="2217148" cy="784830"/>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Med Onc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Geriatrician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Palliative Care</a:t>
            </a:r>
          </a:p>
        </p:txBody>
      </p:sp>
      <p:sp>
        <p:nvSpPr>
          <p:cNvPr id="28" name="TextBox 27">
            <a:extLst>
              <a:ext uri="{FF2B5EF4-FFF2-40B4-BE49-F238E27FC236}">
                <a16:creationId xmlns:a16="http://schemas.microsoft.com/office/drawing/2014/main" id="{226226C9-68E9-834E-B5D6-4D53FA4C270D}"/>
              </a:ext>
            </a:extLst>
          </p:cNvPr>
          <p:cNvSpPr txBox="1"/>
          <p:nvPr/>
        </p:nvSpPr>
        <p:spPr>
          <a:xfrm>
            <a:off x="8661607" y="764443"/>
            <a:ext cx="2233325" cy="954107"/>
          </a:xfrm>
          <a:prstGeom prst="rect">
            <a:avLst/>
          </a:prstGeom>
          <a:solidFill>
            <a:srgbClr val="CFE2FF"/>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Geriatrician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PT/OT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FA7B2116-12F5-184A-9A0A-97978DA5C4B4}"/>
              </a:ext>
            </a:extLst>
          </p:cNvPr>
          <p:cNvSpPr txBox="1"/>
          <p:nvPr/>
        </p:nvSpPr>
        <p:spPr>
          <a:xfrm>
            <a:off x="764989" y="1102262"/>
            <a:ext cx="1623478" cy="1184940"/>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Social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Spiritual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Peer Mentor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A214FB5A-A569-BB40-AD87-3A3884C056A0}"/>
              </a:ext>
            </a:extLst>
          </p:cNvPr>
          <p:cNvSpPr txBox="1"/>
          <p:nvPr/>
        </p:nvSpPr>
        <p:spPr>
          <a:xfrm>
            <a:off x="764989" y="4005798"/>
            <a:ext cx="1623478" cy="954107"/>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Nutrition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Zakim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235926FB-EB57-2647-A4AF-47C1E0F357B0}"/>
              </a:ext>
            </a:extLst>
          </p:cNvPr>
          <p:cNvSpPr txBox="1"/>
          <p:nvPr/>
        </p:nvSpPr>
        <p:spPr>
          <a:xfrm>
            <a:off x="764989" y="5294448"/>
            <a:ext cx="1591460" cy="954107"/>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Geriatrics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Neurology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013399EC-733B-1642-B1F0-E9146B8F9387}"/>
              </a:ext>
            </a:extLst>
          </p:cNvPr>
          <p:cNvSpPr txBox="1"/>
          <p:nvPr/>
        </p:nvSpPr>
        <p:spPr>
          <a:xfrm>
            <a:off x="7315930" y="5829690"/>
            <a:ext cx="1744639" cy="1015663"/>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Social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Psychiatry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Psychology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Spiritual Care</a:t>
            </a:r>
          </a:p>
        </p:txBody>
      </p:sp>
      <p:cxnSp>
        <p:nvCxnSpPr>
          <p:cNvPr id="54" name="Straight Arrow Connector 53">
            <a:extLst>
              <a:ext uri="{FF2B5EF4-FFF2-40B4-BE49-F238E27FC236}">
                <a16:creationId xmlns:a16="http://schemas.microsoft.com/office/drawing/2014/main" id="{116EC6BA-EBD0-8F4D-BD60-13F68EB975A0}"/>
              </a:ext>
            </a:extLst>
          </p:cNvPr>
          <p:cNvCxnSpPr>
            <a:cxnSpLocks/>
            <a:endCxn id="36" idx="3"/>
          </p:cNvCxnSpPr>
          <p:nvPr/>
        </p:nvCxnSpPr>
        <p:spPr>
          <a:xfrm flipH="1">
            <a:off x="2388467" y="1694732"/>
            <a:ext cx="9818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13248CB-BF0A-CC48-8E42-BADA495558AF}"/>
              </a:ext>
            </a:extLst>
          </p:cNvPr>
          <p:cNvCxnSpPr>
            <a:cxnSpLocks/>
          </p:cNvCxnSpPr>
          <p:nvPr/>
        </p:nvCxnSpPr>
        <p:spPr>
          <a:xfrm flipH="1">
            <a:off x="2594644" y="3096688"/>
            <a:ext cx="57135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74C79B9-D8FD-F940-A8AA-5BEE0A8019E6}"/>
              </a:ext>
            </a:extLst>
          </p:cNvPr>
          <p:cNvCxnSpPr>
            <a:cxnSpLocks/>
          </p:cNvCxnSpPr>
          <p:nvPr/>
        </p:nvCxnSpPr>
        <p:spPr>
          <a:xfrm flipH="1">
            <a:off x="2356449" y="5997928"/>
            <a:ext cx="199611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9722C8E-3828-E147-8D99-7E5171018C1C}"/>
              </a:ext>
            </a:extLst>
          </p:cNvPr>
          <p:cNvCxnSpPr>
            <a:cxnSpLocks/>
          </p:cNvCxnSpPr>
          <p:nvPr/>
        </p:nvCxnSpPr>
        <p:spPr>
          <a:xfrm flipH="1">
            <a:off x="2356449" y="4765752"/>
            <a:ext cx="78640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5078FF9-380C-CD18-1A95-438DC0EDC138}"/>
              </a:ext>
            </a:extLst>
          </p:cNvPr>
          <p:cNvSpPr txBox="1"/>
          <p:nvPr/>
        </p:nvSpPr>
        <p:spPr>
          <a:xfrm>
            <a:off x="415501" y="2774062"/>
            <a:ext cx="1591460" cy="754053"/>
          </a:xfrm>
          <a:prstGeom prst="rect">
            <a:avLst/>
          </a:prstGeom>
          <a:solidFill>
            <a:srgbClr val="C8E0FF"/>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Pharmacist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4" name="Straight Arrow Connector 23">
            <a:extLst>
              <a:ext uri="{FF2B5EF4-FFF2-40B4-BE49-F238E27FC236}">
                <a16:creationId xmlns:a16="http://schemas.microsoft.com/office/drawing/2014/main" id="{FDCA0D1A-1489-724F-630D-6104642B3418}"/>
              </a:ext>
            </a:extLst>
          </p:cNvPr>
          <p:cNvCxnSpPr>
            <a:cxnSpLocks/>
          </p:cNvCxnSpPr>
          <p:nvPr/>
        </p:nvCxnSpPr>
        <p:spPr>
          <a:xfrm>
            <a:off x="6779143" y="6221786"/>
            <a:ext cx="53678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5F9C7ADE-0FBC-20C2-425C-61C0F2748EBF}"/>
              </a:ext>
            </a:extLst>
          </p:cNvPr>
          <p:cNvCxnSpPr>
            <a:cxnSpLocks/>
          </p:cNvCxnSpPr>
          <p:nvPr/>
        </p:nvCxnSpPr>
        <p:spPr>
          <a:xfrm flipH="1">
            <a:off x="1908844" y="3096688"/>
            <a:ext cx="479623" cy="29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199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34" y="145891"/>
            <a:ext cx="11700933" cy="1064482"/>
          </a:xfrm>
        </p:spPr>
        <p:txBody>
          <a:bodyPr>
            <a:normAutofit/>
          </a:bodyPr>
          <a:lstStyle/>
          <a:p>
            <a:pPr algn="ctr"/>
            <a:r>
              <a:rPr lang="en-US" sz="3200" b="1" dirty="0">
                <a:solidFill>
                  <a:srgbClr val="002060"/>
                </a:solidFill>
              </a:rPr>
              <a:t>Putting it All Together – </a:t>
            </a:r>
            <a:r>
              <a:rPr lang="en-US" sz="3200" b="1" dirty="0">
                <a:solidFill>
                  <a:srgbClr val="002060"/>
                </a:solidFill>
                <a:latin typeface="Arial" panose="020B0604020202020204" pitchFamily="34" charset="0"/>
                <a:cs typeface="Arial" panose="020B0604020202020204" pitchFamily="34" charset="0"/>
              </a:rPr>
              <a:t>What We Can Do </a:t>
            </a:r>
            <a:r>
              <a:rPr lang="en-US" sz="3200" b="1" u="sng" dirty="0">
                <a:solidFill>
                  <a:srgbClr val="002060"/>
                </a:solidFill>
                <a:latin typeface="Arial" panose="020B0604020202020204" pitchFamily="34" charset="0"/>
                <a:cs typeface="Arial" panose="020B0604020202020204" pitchFamily="34" charset="0"/>
              </a:rPr>
              <a:t>Now</a:t>
            </a:r>
            <a:r>
              <a:rPr lang="en-US" sz="3200" b="1" dirty="0">
                <a:solidFill>
                  <a:srgbClr val="002060"/>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714585" y="1362773"/>
            <a:ext cx="10901629" cy="5063428"/>
          </a:xfrm>
        </p:spPr>
        <p:txBody>
          <a:bodyPr>
            <a:normAutofit/>
          </a:bodyPr>
          <a:lstStyle/>
          <a:p>
            <a:pPr>
              <a:lnSpc>
                <a:spcPct val="120000"/>
              </a:lnSpc>
              <a:spcBef>
                <a:spcPts val="0"/>
              </a:spcBef>
            </a:pPr>
            <a:r>
              <a:rPr lang="en-US" sz="2200" dirty="0">
                <a:latin typeface="Arial" panose="020B0604020202020204" pitchFamily="34" charset="0"/>
                <a:cs typeface="Arial" panose="020B0604020202020204" pitchFamily="34" charset="0"/>
              </a:rPr>
              <a:t>Ask a few extra questions.</a:t>
            </a:r>
          </a:p>
          <a:p>
            <a:pPr>
              <a:lnSpc>
                <a:spcPct val="120000"/>
              </a:lnSpc>
              <a:spcBef>
                <a:spcPts val="0"/>
              </a:spcBef>
            </a:pPr>
            <a:r>
              <a:rPr lang="en-US" sz="2200" dirty="0">
                <a:latin typeface="Arial" panose="020B0604020202020204" pitchFamily="34" charset="0"/>
                <a:cs typeface="Arial" panose="020B0604020202020204" pitchFamily="34" charset="0"/>
              </a:rPr>
              <a:t>Consider some (any) form of life expectancy and functional screening as you make decisions</a:t>
            </a:r>
          </a:p>
          <a:p>
            <a:pPr lvl="1">
              <a:lnSpc>
                <a:spcPct val="120000"/>
              </a:lnSpc>
              <a:spcBef>
                <a:spcPts val="0"/>
              </a:spcBef>
            </a:pPr>
            <a:r>
              <a:rPr lang="en-US" sz="2200" dirty="0">
                <a:latin typeface="Arial" panose="020B0604020202020204" pitchFamily="34" charset="0"/>
                <a:cs typeface="Arial" panose="020B0604020202020204" pitchFamily="34" charset="0"/>
              </a:rPr>
              <a:t>Use it as platform to confirm, re-consider, or change therapy plans along with patient input and preferences</a:t>
            </a:r>
          </a:p>
          <a:p>
            <a:pPr lvl="1">
              <a:lnSpc>
                <a:spcPct val="120000"/>
              </a:lnSpc>
              <a:spcBef>
                <a:spcPts val="0"/>
              </a:spcBef>
            </a:pPr>
            <a:r>
              <a:rPr lang="en-US" sz="2200" dirty="0">
                <a:latin typeface="Arial" panose="020B0604020202020204" pitchFamily="34" charset="0"/>
                <a:cs typeface="Arial" panose="020B0604020202020204" pitchFamily="34" charset="0"/>
              </a:rPr>
              <a:t>Consider avoidance of chemotherapy if toxicity risk is exceedingly high</a:t>
            </a:r>
          </a:p>
          <a:p>
            <a:pPr>
              <a:lnSpc>
                <a:spcPct val="120000"/>
              </a:lnSpc>
              <a:spcBef>
                <a:spcPts val="0"/>
              </a:spcBef>
            </a:pPr>
            <a:r>
              <a:rPr lang="en-US" sz="2200" dirty="0">
                <a:latin typeface="Arial" panose="020B0604020202020204" pitchFamily="34" charset="0"/>
                <a:cs typeface="Arial" panose="020B0604020202020204" pitchFamily="34" charset="0"/>
              </a:rPr>
              <a:t>If you choose to include this information in discussions, many patients are comfortable having these conversations, </a:t>
            </a:r>
            <a:r>
              <a:rPr lang="en-US" sz="2200" b="1" dirty="0">
                <a:latin typeface="Arial" panose="020B0604020202020204" pitchFamily="34" charset="0"/>
                <a:cs typeface="Arial" panose="020B0604020202020204" pitchFamily="34" charset="0"/>
              </a:rPr>
              <a:t>but how you frame them has great impact</a:t>
            </a:r>
          </a:p>
          <a:p>
            <a:pPr>
              <a:lnSpc>
                <a:spcPct val="120000"/>
              </a:lnSpc>
              <a:spcBef>
                <a:spcPts val="0"/>
              </a:spcBef>
            </a:pPr>
            <a:r>
              <a:rPr lang="en-US" sz="2200" dirty="0">
                <a:latin typeface="Arial" panose="020B0604020202020204" pitchFamily="34" charset="0"/>
                <a:cs typeface="Arial" panose="020B0604020202020204" pitchFamily="34" charset="0"/>
              </a:rPr>
              <a:t>Consider clinical trial enrollment whenever possible</a:t>
            </a:r>
          </a:p>
          <a:p>
            <a:pPr>
              <a:lnSpc>
                <a:spcPct val="100000"/>
              </a:lnSpc>
            </a:pPr>
            <a:r>
              <a:rPr lang="en-US" sz="2200" dirty="0">
                <a:latin typeface="Arial" panose="020B0604020202020204" pitchFamily="34" charset="0"/>
                <a:cs typeface="Arial" panose="020B0604020202020204" pitchFamily="34" charset="0"/>
              </a:rPr>
              <a:t>Consider early interventions </a:t>
            </a:r>
            <a:r>
              <a:rPr lang="en-US" sz="2200" dirty="0">
                <a:latin typeface="Arial" panose="020B0604020202020204" pitchFamily="34" charset="0"/>
                <a:cs typeface="Arial" panose="020B0604020202020204" pitchFamily="34" charset="0"/>
                <a:sym typeface="Wingdings" pitchFamily="2" charset="2"/>
              </a:rPr>
              <a:t></a:t>
            </a:r>
            <a:r>
              <a:rPr lang="en-US" sz="2200" dirty="0">
                <a:latin typeface="Arial" panose="020B0604020202020204" pitchFamily="34" charset="0"/>
                <a:cs typeface="Arial" panose="020B0604020202020204" pitchFamily="34" charset="0"/>
              </a:rPr>
              <a:t> growth factor, exercise?, geriatrician, GA-led interventions and referrals</a:t>
            </a:r>
          </a:p>
          <a:p>
            <a:pPr>
              <a:lnSpc>
                <a:spcPct val="120000"/>
              </a:lnSpc>
              <a:spcBef>
                <a:spcPts val="0"/>
              </a:spcBef>
            </a:pPr>
            <a:endParaRPr lang="en-US" sz="2400" dirty="0">
              <a:latin typeface="Arial" panose="020B0604020202020204" pitchFamily="34" charset="0"/>
              <a:cs typeface="Arial" panose="020B0604020202020204" pitchFamily="34" charset="0"/>
            </a:endParaRPr>
          </a:p>
          <a:p>
            <a:pPr>
              <a:lnSpc>
                <a:spcPct val="120000"/>
              </a:lnSpc>
              <a:spcBef>
                <a:spcPts val="0"/>
              </a:spcBef>
            </a:pPr>
            <a:endParaRPr lang="en-US" sz="2800" b="1" dirty="0"/>
          </a:p>
          <a:p>
            <a:pPr>
              <a:lnSpc>
                <a:spcPct val="120000"/>
              </a:lnSpc>
              <a:spcBef>
                <a:spcPts val="0"/>
              </a:spcBef>
            </a:pPr>
            <a:endParaRPr lang="en-US" sz="2800" b="1" dirty="0"/>
          </a:p>
          <a:p>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7697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1FC7B9-3188-2265-4C52-BC7F79A91F7B}"/>
              </a:ext>
            </a:extLst>
          </p:cNvPr>
          <p:cNvSpPr>
            <a:spLocks noGrp="1"/>
          </p:cNvSpPr>
          <p:nvPr>
            <p:ph type="title" idx="4294967295"/>
          </p:nvPr>
        </p:nvSpPr>
        <p:spPr>
          <a:xfrm>
            <a:off x="4114800" y="106595"/>
            <a:ext cx="3359150" cy="1131887"/>
          </a:xfrm>
        </p:spPr>
        <p:txBody>
          <a:bodyPr>
            <a:normAutofit/>
          </a:bodyPr>
          <a:lstStyle/>
          <a:p>
            <a:pPr algn="ctr"/>
            <a:r>
              <a:rPr lang="en-US" sz="3400" b="1" dirty="0">
                <a:solidFill>
                  <a:srgbClr val="002060"/>
                </a:solidFill>
                <a:latin typeface="Arial" panose="020B0604020202020204" pitchFamily="34" charset="0"/>
                <a:cs typeface="Arial" panose="020B0604020202020204" pitchFamily="34" charset="0"/>
              </a:rPr>
              <a:t>Thank you!</a:t>
            </a:r>
          </a:p>
        </p:txBody>
      </p:sp>
      <p:pic>
        <p:nvPicPr>
          <p:cNvPr id="16" name="Picture 15">
            <a:extLst>
              <a:ext uri="{FF2B5EF4-FFF2-40B4-BE49-F238E27FC236}">
                <a16:creationId xmlns:a16="http://schemas.microsoft.com/office/drawing/2014/main" id="{E7119AB4-35C8-0284-0E12-8FAA7B395077}"/>
              </a:ext>
            </a:extLst>
          </p:cNvPr>
          <p:cNvPicPr>
            <a:picLocks noChangeAspect="1"/>
          </p:cNvPicPr>
          <p:nvPr/>
        </p:nvPicPr>
        <p:blipFill rotWithShape="1">
          <a:blip r:embed="rId3">
            <a:alphaModFix/>
          </a:blip>
          <a:srcRect l="5796" r="546"/>
          <a:stretch/>
        </p:blipFill>
        <p:spPr>
          <a:xfrm>
            <a:off x="751990" y="5428124"/>
            <a:ext cx="1241910" cy="1326008"/>
          </a:xfrm>
          <a:prstGeom prst="rect">
            <a:avLst/>
          </a:prstGeom>
        </p:spPr>
      </p:pic>
      <p:pic>
        <p:nvPicPr>
          <p:cNvPr id="2" name="Graphic 1" descr="Stars with solid fill">
            <a:extLst>
              <a:ext uri="{FF2B5EF4-FFF2-40B4-BE49-F238E27FC236}">
                <a16:creationId xmlns:a16="http://schemas.microsoft.com/office/drawing/2014/main" id="{E5FEF860-8DC3-5ECF-4B5D-BD5D249BB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40" y="5870209"/>
            <a:ext cx="883923" cy="883923"/>
          </a:xfrm>
          <a:prstGeom prst="rect">
            <a:avLst/>
          </a:prstGeom>
        </p:spPr>
      </p:pic>
      <p:sp>
        <p:nvSpPr>
          <p:cNvPr id="4" name="TextBox 3">
            <a:extLst>
              <a:ext uri="{FF2B5EF4-FFF2-40B4-BE49-F238E27FC236}">
                <a16:creationId xmlns:a16="http://schemas.microsoft.com/office/drawing/2014/main" id="{6CC9B72B-AA97-2DB5-6F8B-4DDDB43FAE39}"/>
              </a:ext>
            </a:extLst>
          </p:cNvPr>
          <p:cNvSpPr txBox="1"/>
          <p:nvPr/>
        </p:nvSpPr>
        <p:spPr>
          <a:xfrm>
            <a:off x="1248132" y="1196940"/>
            <a:ext cx="4647567" cy="4154984"/>
          </a:xfrm>
          <a:prstGeom prst="rect">
            <a:avLst/>
          </a:prstGeom>
          <a:noFill/>
        </p:spPr>
        <p:txBody>
          <a:bodyPr wrap="square">
            <a:spAutoFit/>
          </a:bodyPr>
          <a:lstStyle/>
          <a:p>
            <a:r>
              <a:rPr lang="en-US" sz="2200" b="1" u="sng" dirty="0">
                <a:solidFill>
                  <a:srgbClr val="000000"/>
                </a:solidFill>
                <a:latin typeface="Arial" panose="020B0604020202020204" pitchFamily="34" charset="0"/>
                <a:cs typeface="Arial" panose="020B0604020202020204" pitchFamily="34" charset="0"/>
              </a:rPr>
              <a:t>Collaborators and Mentors</a:t>
            </a:r>
          </a:p>
          <a:p>
            <a:r>
              <a:rPr lang="en-US" sz="2200" dirty="0">
                <a:solidFill>
                  <a:srgbClr val="000000"/>
                </a:solidFill>
                <a:latin typeface="Arial" panose="020B0604020202020204" pitchFamily="34" charset="0"/>
                <a:cs typeface="Arial" panose="020B0604020202020204" pitchFamily="34" charset="0"/>
              </a:rPr>
              <a:t>Dr. O’Shaughnessy and SOBO staff</a:t>
            </a:r>
          </a:p>
          <a:p>
            <a:r>
              <a:rPr lang="en-US" sz="2200" dirty="0">
                <a:solidFill>
                  <a:srgbClr val="000000"/>
                </a:solidFill>
                <a:latin typeface="Arial" panose="020B0604020202020204" pitchFamily="34" charset="0"/>
                <a:cs typeface="Arial" panose="020B0604020202020204" pitchFamily="34" charset="0"/>
              </a:rPr>
              <a:t>Susan Peck</a:t>
            </a:r>
          </a:p>
          <a:p>
            <a:r>
              <a:rPr lang="en-US" sz="2200" dirty="0">
                <a:solidFill>
                  <a:srgbClr val="000000"/>
                </a:solidFill>
                <a:latin typeface="Arial" panose="020B0604020202020204" pitchFamily="34" charset="0"/>
                <a:cs typeface="Arial" panose="020B0604020202020204" pitchFamily="34" charset="0"/>
              </a:rPr>
              <a:t>Our OABC Program</a:t>
            </a:r>
          </a:p>
          <a:p>
            <a:r>
              <a:rPr lang="en-US" sz="2200" dirty="0">
                <a:solidFill>
                  <a:srgbClr val="000000"/>
                </a:solidFill>
                <a:latin typeface="Arial" panose="020B0604020202020204" pitchFamily="34" charset="0"/>
                <a:cs typeface="Arial" panose="020B0604020202020204" pitchFamily="34" charset="0"/>
              </a:rPr>
              <a:t>Mara Schonberg</a:t>
            </a:r>
          </a:p>
          <a:p>
            <a:r>
              <a:rPr lang="en-US" sz="2200" dirty="0">
                <a:solidFill>
                  <a:srgbClr val="000000"/>
                </a:solidFill>
                <a:latin typeface="Arial" panose="020B0604020202020204" pitchFamily="34" charset="0"/>
                <a:cs typeface="Arial" panose="020B0604020202020204" pitchFamily="34" charset="0"/>
              </a:rPr>
              <a:t>Nancy Keating</a:t>
            </a:r>
          </a:p>
          <a:p>
            <a:r>
              <a:rPr lang="en-US" sz="2200" dirty="0">
                <a:solidFill>
                  <a:srgbClr val="000000"/>
                </a:solidFill>
                <a:latin typeface="Arial" panose="020B0604020202020204" pitchFamily="34" charset="0"/>
                <a:cs typeface="Arial" panose="020B0604020202020204" pitchFamily="34" charset="0"/>
              </a:rPr>
              <a:t>Hy Muss</a:t>
            </a:r>
          </a:p>
          <a:p>
            <a:r>
              <a:rPr lang="en-US" sz="2200" dirty="0">
                <a:solidFill>
                  <a:srgbClr val="000000"/>
                </a:solidFill>
                <a:latin typeface="Arial" panose="020B0604020202020204" pitchFamily="34" charset="0"/>
                <a:cs typeface="Arial" panose="020B0604020202020204" pitchFamily="34" charset="0"/>
              </a:rPr>
              <a:t>Eric Winer</a:t>
            </a:r>
          </a:p>
          <a:p>
            <a:r>
              <a:rPr lang="en-US" sz="2200" dirty="0">
                <a:solidFill>
                  <a:srgbClr val="000000"/>
                </a:solidFill>
                <a:latin typeface="Arial" panose="020B0604020202020204" pitchFamily="34" charset="0"/>
                <a:cs typeface="Arial" panose="020B0604020202020204" pitchFamily="34" charset="0"/>
              </a:rPr>
              <a:t>Sara </a:t>
            </a:r>
            <a:r>
              <a:rPr lang="en-US" sz="2200" dirty="0" err="1">
                <a:solidFill>
                  <a:srgbClr val="000000"/>
                </a:solidFill>
                <a:latin typeface="Arial" panose="020B0604020202020204" pitchFamily="34" charset="0"/>
                <a:cs typeface="Arial" panose="020B0604020202020204" pitchFamily="34" charset="0"/>
              </a:rPr>
              <a:t>Tolaney</a:t>
            </a:r>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Nancy Lin</a:t>
            </a:r>
          </a:p>
          <a:p>
            <a:r>
              <a:rPr lang="en-US" sz="2200" dirty="0">
                <a:solidFill>
                  <a:srgbClr val="000000"/>
                </a:solidFill>
                <a:latin typeface="Arial" panose="020B0604020202020204" pitchFamily="34" charset="0"/>
                <a:cs typeface="Arial" panose="020B0604020202020204" pitchFamily="34" charset="0"/>
              </a:rPr>
              <a:t>Arti Hurria</a:t>
            </a:r>
          </a:p>
          <a:p>
            <a:r>
              <a:rPr lang="en-US" sz="2200" dirty="0">
                <a:solidFill>
                  <a:srgbClr val="000000"/>
                </a:solidFill>
                <a:latin typeface="Arial" panose="020B0604020202020204" pitchFamily="34" charset="0"/>
                <a:cs typeface="Arial" panose="020B0604020202020204" pitchFamily="34" charset="0"/>
              </a:rPr>
              <a:t>Claire Smith</a:t>
            </a:r>
          </a:p>
        </p:txBody>
      </p:sp>
      <p:sp>
        <p:nvSpPr>
          <p:cNvPr id="6" name="TextBox 5">
            <a:extLst>
              <a:ext uri="{FF2B5EF4-FFF2-40B4-BE49-F238E27FC236}">
                <a16:creationId xmlns:a16="http://schemas.microsoft.com/office/drawing/2014/main" id="{32F698AA-4DEF-6AD5-29C4-CBD14BE0AA45}"/>
              </a:ext>
            </a:extLst>
          </p:cNvPr>
          <p:cNvSpPr txBox="1"/>
          <p:nvPr/>
        </p:nvSpPr>
        <p:spPr>
          <a:xfrm>
            <a:off x="6109842" y="1216680"/>
            <a:ext cx="3467966" cy="2800767"/>
          </a:xfrm>
          <a:prstGeom prst="rect">
            <a:avLst/>
          </a:prstGeom>
          <a:noFill/>
        </p:spPr>
        <p:txBody>
          <a:bodyPr wrap="square" rtlCol="0">
            <a:spAutoFit/>
          </a:bodyPr>
          <a:lstStyle/>
          <a:p>
            <a:r>
              <a:rPr lang="en-US" sz="2200" b="1" u="sng" dirty="0">
                <a:latin typeface="Arial" panose="020B0604020202020204" pitchFamily="34" charset="0"/>
                <a:cs typeface="Arial" panose="020B0604020202020204" pitchFamily="34" charset="0"/>
              </a:rPr>
              <a:t>Funders of this work:</a:t>
            </a:r>
          </a:p>
          <a:p>
            <a:r>
              <a:rPr lang="en-US" sz="2200" dirty="0">
                <a:latin typeface="Arial" panose="020B0604020202020204" pitchFamily="34" charset="0"/>
                <a:cs typeface="Arial" panose="020B0604020202020204" pitchFamily="34" charset="0"/>
              </a:rPr>
              <a:t>NIA</a:t>
            </a:r>
          </a:p>
          <a:p>
            <a:r>
              <a:rPr lang="en-US" sz="2200" dirty="0">
                <a:latin typeface="Arial" panose="020B0604020202020204" pitchFamily="34" charset="0"/>
                <a:cs typeface="Arial" panose="020B0604020202020204" pitchFamily="34" charset="0"/>
              </a:rPr>
              <a:t>NCI</a:t>
            </a:r>
          </a:p>
          <a:p>
            <a:r>
              <a:rPr lang="en-US" sz="2200" dirty="0">
                <a:latin typeface="Arial" panose="020B0604020202020204" pitchFamily="34" charset="0"/>
                <a:cs typeface="Arial" panose="020B0604020202020204" pitchFamily="34" charset="0"/>
              </a:rPr>
              <a:t>Susan G Komen</a:t>
            </a:r>
          </a:p>
          <a:p>
            <a:r>
              <a:rPr lang="en-US" sz="2200" dirty="0">
                <a:latin typeface="Arial" panose="020B0604020202020204" pitchFamily="34" charset="0"/>
                <a:cs typeface="Arial" panose="020B0604020202020204" pitchFamily="34" charset="0"/>
              </a:rPr>
              <a:t>Gateway for Cancer Research</a:t>
            </a:r>
          </a:p>
          <a:p>
            <a:r>
              <a:rPr lang="en-US" sz="2200" dirty="0">
                <a:latin typeface="Arial" panose="020B0604020202020204" pitchFamily="34" charset="0"/>
                <a:cs typeface="Arial" panose="020B0604020202020204" pitchFamily="34" charset="0"/>
              </a:rPr>
              <a:t>Rising Tide</a:t>
            </a:r>
          </a:p>
          <a:p>
            <a:r>
              <a:rPr lang="en-US" sz="2200" dirty="0">
                <a:latin typeface="Arial" panose="020B0604020202020204" pitchFamily="34" charset="0"/>
                <a:cs typeface="Arial" panose="020B0604020202020204" pitchFamily="34" charset="0"/>
              </a:rPr>
              <a:t>The Alliance</a:t>
            </a:r>
          </a:p>
        </p:txBody>
      </p:sp>
      <p:pic>
        <p:nvPicPr>
          <p:cNvPr id="3" name="Picture 2">
            <a:extLst>
              <a:ext uri="{FF2B5EF4-FFF2-40B4-BE49-F238E27FC236}">
                <a16:creationId xmlns:a16="http://schemas.microsoft.com/office/drawing/2014/main" id="{05CEB5D8-F8DF-048B-B40E-4206B75617F9}"/>
              </a:ext>
            </a:extLst>
          </p:cNvPr>
          <p:cNvPicPr>
            <a:picLocks noChangeAspect="1"/>
          </p:cNvPicPr>
          <p:nvPr/>
        </p:nvPicPr>
        <p:blipFill>
          <a:blip r:embed="rId6"/>
          <a:srcRect l="5702" t="9335" r="11470" b="20441"/>
          <a:stretch/>
        </p:blipFill>
        <p:spPr>
          <a:xfrm>
            <a:off x="3269567" y="4561588"/>
            <a:ext cx="3849465" cy="2172394"/>
          </a:xfrm>
          <a:prstGeom prst="rect">
            <a:avLst/>
          </a:prstGeom>
        </p:spPr>
      </p:pic>
      <p:pic>
        <p:nvPicPr>
          <p:cNvPr id="9" name="Picture 8" descr="Cartoon characters of two people&#10;&#10;AI-generated content may be incorrect.">
            <a:extLst>
              <a:ext uri="{FF2B5EF4-FFF2-40B4-BE49-F238E27FC236}">
                <a16:creationId xmlns:a16="http://schemas.microsoft.com/office/drawing/2014/main" id="{1D4CDAAC-156E-A523-69A7-EE506A0169E4}"/>
              </a:ext>
            </a:extLst>
          </p:cNvPr>
          <p:cNvPicPr>
            <a:picLocks noChangeAspect="1"/>
          </p:cNvPicPr>
          <p:nvPr/>
        </p:nvPicPr>
        <p:blipFill>
          <a:blip r:embed="rId7"/>
          <a:srcRect l="48234"/>
          <a:stretch>
            <a:fillRect/>
          </a:stretch>
        </p:blipFill>
        <p:spPr>
          <a:xfrm>
            <a:off x="7716251" y="4876134"/>
            <a:ext cx="2220441" cy="1800026"/>
          </a:xfrm>
          <a:prstGeom prst="rect">
            <a:avLst/>
          </a:prstGeom>
        </p:spPr>
      </p:pic>
      <p:pic>
        <p:nvPicPr>
          <p:cNvPr id="11" name="Graphic 10" descr="Badge Tm with solid fill">
            <a:extLst>
              <a:ext uri="{FF2B5EF4-FFF2-40B4-BE49-F238E27FC236}">
                <a16:creationId xmlns:a16="http://schemas.microsoft.com/office/drawing/2014/main" id="{0965B4F5-39FD-6A1C-AEC8-BE21866571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1993" y="4561588"/>
            <a:ext cx="511396" cy="511396"/>
          </a:xfrm>
          <a:prstGeom prst="rect">
            <a:avLst/>
          </a:prstGeom>
        </p:spPr>
      </p:pic>
    </p:spTree>
    <p:extLst>
      <p:ext uri="{BB962C8B-B14F-4D97-AF65-F5344CB8AC3E}">
        <p14:creationId xmlns:p14="http://schemas.microsoft.com/office/powerpoint/2010/main" val="362415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09613" y="185738"/>
            <a:ext cx="11482387" cy="842962"/>
          </a:xfrm>
        </p:spPr>
        <p:txBody>
          <a:bodyPr>
            <a:noAutofit/>
          </a:bodyPr>
          <a:lstStyle/>
          <a:p>
            <a:pPr algn="ctr"/>
            <a:r>
              <a:rPr lang="en-US" sz="3400" dirty="0">
                <a:solidFill>
                  <a:srgbClr val="002060"/>
                </a:solidFill>
                <a:latin typeface="Arial" panose="020B0604020202020204" pitchFamily="34" charset="0"/>
                <a:cs typeface="Arial" panose="020B0604020202020204" pitchFamily="34" charset="0"/>
              </a:rPr>
              <a:t>Breast Cancer Mortality Is Improving</a:t>
            </a:r>
          </a:p>
        </p:txBody>
      </p:sp>
      <p:sp>
        <p:nvSpPr>
          <p:cNvPr id="21" name="TextBox 20">
            <a:extLst>
              <a:ext uri="{FF2B5EF4-FFF2-40B4-BE49-F238E27FC236}">
                <a16:creationId xmlns:a16="http://schemas.microsoft.com/office/drawing/2014/main" id="{1CD26A2B-FBAF-334F-BF55-F0A5067387DF}"/>
              </a:ext>
            </a:extLst>
          </p:cNvPr>
          <p:cNvSpPr txBox="1"/>
          <p:nvPr/>
        </p:nvSpPr>
        <p:spPr>
          <a:xfrm>
            <a:off x="108569" y="6493041"/>
            <a:ext cx="178766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Adapted from www.seer.gov</a:t>
            </a:r>
          </a:p>
        </p:txBody>
      </p:sp>
      <p:grpSp>
        <p:nvGrpSpPr>
          <p:cNvPr id="16" name="Group 15">
            <a:extLst>
              <a:ext uri="{FF2B5EF4-FFF2-40B4-BE49-F238E27FC236}">
                <a16:creationId xmlns:a16="http://schemas.microsoft.com/office/drawing/2014/main" id="{91871D23-3498-86C3-3778-5E7390B6200B}"/>
              </a:ext>
            </a:extLst>
          </p:cNvPr>
          <p:cNvGrpSpPr/>
          <p:nvPr/>
        </p:nvGrpSpPr>
        <p:grpSpPr>
          <a:xfrm>
            <a:off x="306893" y="1203607"/>
            <a:ext cx="11578214" cy="4896568"/>
            <a:chOff x="513490" y="1241185"/>
            <a:chExt cx="10764109" cy="4375844"/>
          </a:xfrm>
        </p:grpSpPr>
        <p:pic>
          <p:nvPicPr>
            <p:cNvPr id="5" name="Picture 4">
              <a:extLst>
                <a:ext uri="{FF2B5EF4-FFF2-40B4-BE49-F238E27FC236}">
                  <a16:creationId xmlns:a16="http://schemas.microsoft.com/office/drawing/2014/main" id="{ADF704AD-C1CF-1DB3-7C4F-F568383109F5}"/>
                </a:ext>
              </a:extLst>
            </p:cNvPr>
            <p:cNvPicPr>
              <a:picLocks noChangeAspect="1"/>
            </p:cNvPicPr>
            <p:nvPr/>
          </p:nvPicPr>
          <p:blipFill>
            <a:blip r:embed="rId2"/>
            <a:stretch>
              <a:fillRect/>
            </a:stretch>
          </p:blipFill>
          <p:spPr>
            <a:xfrm>
              <a:off x="513490" y="1241185"/>
              <a:ext cx="10764109" cy="4375844"/>
            </a:xfrm>
            <a:prstGeom prst="rect">
              <a:avLst/>
            </a:prstGeom>
          </p:spPr>
        </p:pic>
        <p:sp>
          <p:nvSpPr>
            <p:cNvPr id="8" name="Rectangle 7">
              <a:extLst>
                <a:ext uri="{FF2B5EF4-FFF2-40B4-BE49-F238E27FC236}">
                  <a16:creationId xmlns:a16="http://schemas.microsoft.com/office/drawing/2014/main" id="{41406DC9-B57B-5D81-02DC-7E21C6366BDF}"/>
                </a:ext>
              </a:extLst>
            </p:cNvPr>
            <p:cNvSpPr/>
            <p:nvPr/>
          </p:nvSpPr>
          <p:spPr>
            <a:xfrm>
              <a:off x="1611086" y="1892216"/>
              <a:ext cx="8766628" cy="807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C99CFE4-461D-16AE-58F1-E0DE61B4F141}"/>
                </a:ext>
              </a:extLst>
            </p:cNvPr>
            <p:cNvSpPr txBox="1"/>
            <p:nvPr/>
          </p:nvSpPr>
          <p:spPr>
            <a:xfrm>
              <a:off x="1611086" y="3105834"/>
              <a:ext cx="1219200" cy="646331"/>
            </a:xfrm>
            <a:prstGeom prst="rect">
              <a:avLst/>
            </a:prstGeom>
            <a:solidFill>
              <a:srgbClr val="FFC000"/>
            </a:solidFill>
          </p:spPr>
          <p:txBody>
            <a:bodyPr wrap="square" rtlCol="0">
              <a:spAutoFit/>
            </a:bodyPr>
            <a:lstStyle/>
            <a:p>
              <a:r>
                <a:rPr lang="en-US" dirty="0"/>
                <a:t>32 per 100,000</a:t>
              </a:r>
            </a:p>
          </p:txBody>
        </p:sp>
        <p:sp>
          <p:nvSpPr>
            <p:cNvPr id="12" name="TextBox 11">
              <a:extLst>
                <a:ext uri="{FF2B5EF4-FFF2-40B4-BE49-F238E27FC236}">
                  <a16:creationId xmlns:a16="http://schemas.microsoft.com/office/drawing/2014/main" id="{ECA1910F-1B76-40D3-7A3F-6404E4BC682A}"/>
                </a:ext>
              </a:extLst>
            </p:cNvPr>
            <p:cNvSpPr txBox="1"/>
            <p:nvPr/>
          </p:nvSpPr>
          <p:spPr>
            <a:xfrm>
              <a:off x="10160000" y="3350297"/>
              <a:ext cx="1117599" cy="646331"/>
            </a:xfrm>
            <a:prstGeom prst="rect">
              <a:avLst/>
            </a:prstGeom>
            <a:solidFill>
              <a:srgbClr val="FFC000"/>
            </a:solidFill>
          </p:spPr>
          <p:txBody>
            <a:bodyPr wrap="square" rtlCol="0">
              <a:spAutoFit/>
            </a:bodyPr>
            <a:lstStyle/>
            <a:p>
              <a:r>
                <a:rPr lang="en-US" dirty="0"/>
                <a:t>19 per 100,000</a:t>
              </a:r>
            </a:p>
          </p:txBody>
        </p:sp>
        <p:sp>
          <p:nvSpPr>
            <p:cNvPr id="15" name="TextBox 14">
              <a:extLst>
                <a:ext uri="{FF2B5EF4-FFF2-40B4-BE49-F238E27FC236}">
                  <a16:creationId xmlns:a16="http://schemas.microsoft.com/office/drawing/2014/main" id="{348C6314-8BBF-6CA3-F64C-93473768929D}"/>
                </a:ext>
              </a:extLst>
            </p:cNvPr>
            <p:cNvSpPr txBox="1"/>
            <p:nvPr/>
          </p:nvSpPr>
          <p:spPr>
            <a:xfrm>
              <a:off x="3744686" y="5036457"/>
              <a:ext cx="1988457" cy="551543"/>
            </a:xfrm>
            <a:prstGeom prst="rect">
              <a:avLst/>
            </a:prstGeom>
            <a:solidFill>
              <a:schemeClr val="bg1"/>
            </a:solidFill>
            <a:ln>
              <a:noFill/>
            </a:ln>
          </p:spPr>
          <p:txBody>
            <a:bodyPr wrap="square" rtlCol="0">
              <a:spAutoFit/>
            </a:bodyPr>
            <a:lstStyle/>
            <a:p>
              <a:endParaRPr lang="en-US" dirty="0"/>
            </a:p>
          </p:txBody>
        </p:sp>
      </p:grpSp>
    </p:spTree>
    <p:extLst>
      <p:ext uri="{BB962C8B-B14F-4D97-AF65-F5344CB8AC3E}">
        <p14:creationId xmlns:p14="http://schemas.microsoft.com/office/powerpoint/2010/main" val="3910264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CE1F-40D9-BB72-2E05-4AFDA3727FAC}"/>
              </a:ext>
            </a:extLst>
          </p:cNvPr>
          <p:cNvSpPr>
            <a:spLocks noGrp="1"/>
          </p:cNvSpPr>
          <p:nvPr>
            <p:ph type="title" idx="4294967295"/>
          </p:nvPr>
        </p:nvSpPr>
        <p:spPr>
          <a:xfrm>
            <a:off x="311115" y="300111"/>
            <a:ext cx="11122025" cy="941440"/>
          </a:xfrm>
        </p:spPr>
        <p:txBody>
          <a:bodyPr>
            <a:noAutofit/>
          </a:bodyPr>
          <a:lstStyle/>
          <a:p>
            <a:pPr algn="ctr"/>
            <a:r>
              <a:rPr lang="en-US" sz="3400" dirty="0">
                <a:solidFill>
                  <a:srgbClr val="002060"/>
                </a:solidFill>
              </a:rPr>
              <a:t>We Are Seeing More Older Survivors</a:t>
            </a:r>
          </a:p>
        </p:txBody>
      </p:sp>
      <p:pic>
        <p:nvPicPr>
          <p:cNvPr id="18" name="Picture 17">
            <a:extLst>
              <a:ext uri="{FF2B5EF4-FFF2-40B4-BE49-F238E27FC236}">
                <a16:creationId xmlns:a16="http://schemas.microsoft.com/office/drawing/2014/main" id="{7A236FF7-279A-6622-4B37-887A15CE103D}"/>
              </a:ext>
            </a:extLst>
          </p:cNvPr>
          <p:cNvPicPr>
            <a:picLocks noChangeAspect="1"/>
          </p:cNvPicPr>
          <p:nvPr/>
        </p:nvPicPr>
        <p:blipFill>
          <a:blip r:embed="rId2"/>
          <a:srcRect/>
          <a:stretch/>
        </p:blipFill>
        <p:spPr>
          <a:xfrm>
            <a:off x="9650186" y="1916437"/>
            <a:ext cx="2220686" cy="3218333"/>
          </a:xfrm>
          <a:prstGeom prst="rect">
            <a:avLst/>
          </a:prstGeom>
        </p:spPr>
      </p:pic>
      <p:sp>
        <p:nvSpPr>
          <p:cNvPr id="19" name="TextBox 18">
            <a:extLst>
              <a:ext uri="{FF2B5EF4-FFF2-40B4-BE49-F238E27FC236}">
                <a16:creationId xmlns:a16="http://schemas.microsoft.com/office/drawing/2014/main" id="{837616E2-4C6B-8DE8-2A3F-0465386EEE92}"/>
              </a:ext>
            </a:extLst>
          </p:cNvPr>
          <p:cNvSpPr txBox="1"/>
          <p:nvPr/>
        </p:nvSpPr>
        <p:spPr>
          <a:xfrm>
            <a:off x="685800" y="3728358"/>
            <a:ext cx="2324100" cy="1295400"/>
          </a:xfrm>
          <a:prstGeom prst="rect">
            <a:avLst/>
          </a:prstGeom>
          <a:solidFill>
            <a:srgbClr val="D4EBF6"/>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People living longer; </a:t>
            </a:r>
            <a:b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population </a:t>
            </a:r>
            <a:b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growth</a:t>
            </a:r>
          </a:p>
        </p:txBody>
      </p:sp>
      <p:pic>
        <p:nvPicPr>
          <p:cNvPr id="20" name="Graphic 19" descr="Badge Follow with solid fill">
            <a:extLst>
              <a:ext uri="{FF2B5EF4-FFF2-40B4-BE49-F238E27FC236}">
                <a16:creationId xmlns:a16="http://schemas.microsoft.com/office/drawing/2014/main" id="{C6ECD903-880A-5174-86B3-355D07C7B2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8739" y="2101475"/>
            <a:ext cx="914400" cy="914400"/>
          </a:xfrm>
          <a:prstGeom prst="rect">
            <a:avLst/>
          </a:prstGeom>
        </p:spPr>
      </p:pic>
      <p:sp>
        <p:nvSpPr>
          <p:cNvPr id="21" name="TextBox 20">
            <a:extLst>
              <a:ext uri="{FF2B5EF4-FFF2-40B4-BE49-F238E27FC236}">
                <a16:creationId xmlns:a16="http://schemas.microsoft.com/office/drawing/2014/main" id="{8757DB9F-2605-EEE6-CD38-FF2ED7031175}"/>
              </a:ext>
            </a:extLst>
          </p:cNvPr>
          <p:cNvSpPr txBox="1"/>
          <p:nvPr/>
        </p:nvSpPr>
        <p:spPr>
          <a:xfrm>
            <a:off x="3778514" y="3731406"/>
            <a:ext cx="2240280" cy="1292352"/>
          </a:xfrm>
          <a:prstGeom prst="rect">
            <a:avLst/>
          </a:prstGeom>
          <a:solidFill>
            <a:srgbClr val="D4EBF6"/>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Increased </a:t>
            </a:r>
            <a:b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risk for breast cancer with increasing age</a:t>
            </a:r>
          </a:p>
        </p:txBody>
      </p:sp>
      <p:pic>
        <p:nvPicPr>
          <p:cNvPr id="23" name="Graphic 22" descr="Badge Follow with solid fill">
            <a:extLst>
              <a:ext uri="{FF2B5EF4-FFF2-40B4-BE49-F238E27FC236}">
                <a16:creationId xmlns:a16="http://schemas.microsoft.com/office/drawing/2014/main" id="{26C8CD37-7BA0-B0D6-DD4A-00DE70CF04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0002" y="2091727"/>
            <a:ext cx="914400" cy="914400"/>
          </a:xfrm>
          <a:prstGeom prst="rect">
            <a:avLst/>
          </a:prstGeom>
        </p:spPr>
      </p:pic>
      <p:sp>
        <p:nvSpPr>
          <p:cNvPr id="25" name="TextBox 24">
            <a:extLst>
              <a:ext uri="{FF2B5EF4-FFF2-40B4-BE49-F238E27FC236}">
                <a16:creationId xmlns:a16="http://schemas.microsoft.com/office/drawing/2014/main" id="{0BB94FB7-0109-B656-6026-CB0D77EABE6D}"/>
              </a:ext>
            </a:extLst>
          </p:cNvPr>
          <p:cNvSpPr txBox="1"/>
          <p:nvPr/>
        </p:nvSpPr>
        <p:spPr>
          <a:xfrm>
            <a:off x="6669064" y="3728357"/>
            <a:ext cx="2240280" cy="1295400"/>
          </a:xfrm>
          <a:prstGeom prst="rect">
            <a:avLst/>
          </a:prstGeom>
          <a:solidFill>
            <a:srgbClr val="D4EBF6"/>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Improved </a:t>
            </a:r>
            <a:b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breast cancer mortality</a:t>
            </a:r>
          </a:p>
        </p:txBody>
      </p:sp>
      <p:sp>
        <p:nvSpPr>
          <p:cNvPr id="26" name="TextBox 25">
            <a:extLst>
              <a:ext uri="{FF2B5EF4-FFF2-40B4-BE49-F238E27FC236}">
                <a16:creationId xmlns:a16="http://schemas.microsoft.com/office/drawing/2014/main" id="{C2C58CD7-2D61-F5A5-9DC5-87E54D4EBB5E}"/>
              </a:ext>
            </a:extLst>
          </p:cNvPr>
          <p:cNvSpPr txBox="1"/>
          <p:nvPr/>
        </p:nvSpPr>
        <p:spPr>
          <a:xfrm>
            <a:off x="8729183" y="2275544"/>
            <a:ext cx="692404" cy="630942"/>
          </a:xfrm>
          <a:prstGeom prst="rect">
            <a:avLst/>
          </a:prstGeom>
          <a:solidFill>
            <a:srgbClr val="41B7E6"/>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27" name="Picture 26" descr="A group of people with disabilities&#10;&#10;AI-generated content may be incorrect.">
            <a:extLst>
              <a:ext uri="{FF2B5EF4-FFF2-40B4-BE49-F238E27FC236}">
                <a16:creationId xmlns:a16="http://schemas.microsoft.com/office/drawing/2014/main" id="{66504ED8-2101-3232-41E2-00FA2E52B656}"/>
              </a:ext>
            </a:extLst>
          </p:cNvPr>
          <p:cNvPicPr>
            <a:picLocks noChangeAspect="1"/>
          </p:cNvPicPr>
          <p:nvPr/>
        </p:nvPicPr>
        <p:blipFill>
          <a:blip r:embed="rId5"/>
          <a:stretch>
            <a:fillRect/>
          </a:stretch>
        </p:blipFill>
        <p:spPr>
          <a:xfrm>
            <a:off x="814616" y="2302329"/>
            <a:ext cx="1650998" cy="941440"/>
          </a:xfrm>
          <a:prstGeom prst="rect">
            <a:avLst/>
          </a:prstGeom>
        </p:spPr>
      </p:pic>
      <p:pic>
        <p:nvPicPr>
          <p:cNvPr id="28" name="Picture 27">
            <a:extLst>
              <a:ext uri="{FF2B5EF4-FFF2-40B4-BE49-F238E27FC236}">
                <a16:creationId xmlns:a16="http://schemas.microsoft.com/office/drawing/2014/main" id="{49E2DB28-F73D-1113-8CF3-C3387CFD893B}"/>
              </a:ext>
            </a:extLst>
          </p:cNvPr>
          <p:cNvPicPr>
            <a:picLocks noChangeAspect="1"/>
          </p:cNvPicPr>
          <p:nvPr/>
        </p:nvPicPr>
        <p:blipFill>
          <a:blip r:embed="rId6"/>
          <a:srcRect/>
          <a:stretch/>
        </p:blipFill>
        <p:spPr>
          <a:xfrm>
            <a:off x="6947170" y="1890203"/>
            <a:ext cx="1472660" cy="1217667"/>
          </a:xfrm>
          <a:prstGeom prst="rect">
            <a:avLst/>
          </a:prstGeom>
        </p:spPr>
      </p:pic>
      <p:pic>
        <p:nvPicPr>
          <p:cNvPr id="29" name="Picture 28" descr="A group of people with disabilities&#10;&#10;AI-generated content may be incorrect.">
            <a:extLst>
              <a:ext uri="{FF2B5EF4-FFF2-40B4-BE49-F238E27FC236}">
                <a16:creationId xmlns:a16="http://schemas.microsoft.com/office/drawing/2014/main" id="{32AB0BCA-AC6E-7316-EC7F-47330E3A3E77}"/>
              </a:ext>
            </a:extLst>
          </p:cNvPr>
          <p:cNvPicPr>
            <a:picLocks noChangeAspect="1"/>
          </p:cNvPicPr>
          <p:nvPr/>
        </p:nvPicPr>
        <p:blipFill>
          <a:blip r:embed="rId5"/>
          <a:stretch>
            <a:fillRect/>
          </a:stretch>
        </p:blipFill>
        <p:spPr>
          <a:xfrm>
            <a:off x="3855495" y="2292359"/>
            <a:ext cx="1650998" cy="941440"/>
          </a:xfrm>
          <a:prstGeom prst="rect">
            <a:avLst/>
          </a:prstGeom>
        </p:spPr>
      </p:pic>
      <p:sp>
        <p:nvSpPr>
          <p:cNvPr id="30" name="Right Arrow 29">
            <a:extLst>
              <a:ext uri="{FF2B5EF4-FFF2-40B4-BE49-F238E27FC236}">
                <a16:creationId xmlns:a16="http://schemas.microsoft.com/office/drawing/2014/main" id="{441A98FD-AE16-47C8-7892-0D073A0BAF7C}"/>
              </a:ext>
            </a:extLst>
          </p:cNvPr>
          <p:cNvSpPr/>
          <p:nvPr/>
        </p:nvSpPr>
        <p:spPr>
          <a:xfrm rot="19443134">
            <a:off x="5158701" y="2865728"/>
            <a:ext cx="692270" cy="342900"/>
          </a:xfrm>
          <a:prstGeom prst="rightArrow">
            <a:avLst/>
          </a:prstGeom>
          <a:solidFill>
            <a:srgbClr val="0064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285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86131B-3C17-9E8D-CFC4-4A3F052F04BE}"/>
              </a:ext>
            </a:extLst>
          </p:cNvPr>
          <p:cNvSpPr>
            <a:spLocks noGrp="1"/>
          </p:cNvSpPr>
          <p:nvPr>
            <p:ph type="title" idx="4294967295"/>
          </p:nvPr>
        </p:nvSpPr>
        <p:spPr>
          <a:xfrm>
            <a:off x="0" y="206044"/>
            <a:ext cx="12090400" cy="949325"/>
          </a:xfrm>
        </p:spPr>
        <p:txBody>
          <a:bodyPr>
            <a:normAutofit/>
          </a:bodyPr>
          <a:lstStyle/>
          <a:p>
            <a:pPr algn="ctr"/>
            <a:r>
              <a:rPr lang="en-US" sz="3400" dirty="0">
                <a:solidFill>
                  <a:srgbClr val="002060"/>
                </a:solidFill>
              </a:rPr>
              <a:t>38% Breast Cancer Deaths Occur in Those 75+ </a:t>
            </a:r>
            <a:br>
              <a:rPr lang="en-US" sz="3400" dirty="0">
                <a:solidFill>
                  <a:srgbClr val="002060"/>
                </a:solidFill>
              </a:rPr>
            </a:br>
            <a:r>
              <a:rPr lang="en-US" sz="2200" dirty="0">
                <a:solidFill>
                  <a:srgbClr val="002060"/>
                </a:solidFill>
              </a:rPr>
              <a:t>*The Pace of Survival Improvements Has Been Slower than in Younger Women*</a:t>
            </a:r>
          </a:p>
        </p:txBody>
      </p:sp>
      <p:sp>
        <p:nvSpPr>
          <p:cNvPr id="4" name="TextBox 3">
            <a:extLst>
              <a:ext uri="{FF2B5EF4-FFF2-40B4-BE49-F238E27FC236}">
                <a16:creationId xmlns:a16="http://schemas.microsoft.com/office/drawing/2014/main" id="{919C0C0E-0C6D-4901-CD97-AAF78F7AB547}"/>
              </a:ext>
            </a:extLst>
          </p:cNvPr>
          <p:cNvSpPr txBox="1"/>
          <p:nvPr/>
        </p:nvSpPr>
        <p:spPr>
          <a:xfrm>
            <a:off x="7000240" y="1373967"/>
            <a:ext cx="4988560" cy="2588895"/>
          </a:xfrm>
          <a:prstGeom prst="rect">
            <a:avLst/>
          </a:prstGeom>
          <a:solidFill>
            <a:srgbClr val="D4EBF6">
              <a:alpha val="43204"/>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0D2D009-A77B-B03F-E816-156090D1DA92}"/>
              </a:ext>
            </a:extLst>
          </p:cNvPr>
          <p:cNvSpPr txBox="1"/>
          <p:nvPr/>
        </p:nvSpPr>
        <p:spPr>
          <a:xfrm>
            <a:off x="6893560" y="1256779"/>
            <a:ext cx="5095240" cy="5271135"/>
          </a:xfrm>
          <a:prstGeom prst="rect">
            <a:avLst/>
          </a:prstGeom>
          <a:solidFill>
            <a:srgbClr val="D4EBF6">
              <a:alpha val="43204"/>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675BE1F-B024-D6D3-173C-3C5295FC5E54}"/>
              </a:ext>
            </a:extLst>
          </p:cNvPr>
          <p:cNvSpPr txBox="1"/>
          <p:nvPr/>
        </p:nvSpPr>
        <p:spPr>
          <a:xfrm>
            <a:off x="6987540" y="1603233"/>
            <a:ext cx="4622800" cy="2062103"/>
          </a:xfrm>
          <a:prstGeom prst="rect">
            <a:avLst/>
          </a:prstGeom>
          <a:noFill/>
        </p:spPr>
        <p:txBody>
          <a:bodyPr wrap="square" rtlCol="0">
            <a:spAutoFit/>
          </a:bodyPr>
          <a:lstStyle/>
          <a:p>
            <a:pPr marL="285750" indent="-285750">
              <a:spcBef>
                <a:spcPts val="1200"/>
              </a:spcBef>
              <a:buClr>
                <a:srgbClr val="41B7E6"/>
              </a:buClr>
              <a:buFont typeface="Arial" panose="020B0604020202020204" pitchFamily="34" charset="0"/>
              <a:buChar char="•"/>
            </a:pPr>
            <a:r>
              <a:rPr lang="en-US" dirty="0">
                <a:solidFill>
                  <a:srgbClr val="003353"/>
                </a:solidFill>
                <a:latin typeface="Arial" panose="020B0604020202020204" pitchFamily="34" charset="0"/>
                <a:cs typeface="Arial" panose="020B0604020202020204" pitchFamily="34" charset="0"/>
              </a:rPr>
              <a:t>Many will relapse years after initial diagnosis</a:t>
            </a:r>
          </a:p>
          <a:p>
            <a:pPr marL="285750" indent="-285750">
              <a:spcBef>
                <a:spcPts val="1200"/>
              </a:spcBef>
              <a:buClr>
                <a:srgbClr val="41B7E6"/>
              </a:buClr>
              <a:buFont typeface="Arial" panose="020B0604020202020204" pitchFamily="34" charset="0"/>
              <a:buChar char="•"/>
            </a:pPr>
            <a:r>
              <a:rPr lang="en-US" dirty="0">
                <a:solidFill>
                  <a:srgbClr val="003353"/>
                </a:solidFill>
                <a:latin typeface="Arial" panose="020B0604020202020204" pitchFamily="34" charset="0"/>
                <a:cs typeface="Arial" panose="020B0604020202020204" pitchFamily="34" charset="0"/>
              </a:rPr>
              <a:t>Many will live years with MBC, aging during this process</a:t>
            </a:r>
          </a:p>
          <a:p>
            <a:pPr marL="285750" indent="-285750">
              <a:spcBef>
                <a:spcPts val="1200"/>
              </a:spcBef>
              <a:buClr>
                <a:srgbClr val="41B7E6"/>
              </a:buClr>
              <a:buFont typeface="Arial" panose="020B0604020202020204" pitchFamily="34" charset="0"/>
              <a:buChar char="•"/>
            </a:pPr>
            <a:r>
              <a:rPr lang="en-US" dirty="0">
                <a:solidFill>
                  <a:srgbClr val="003353"/>
                </a:solidFill>
                <a:latin typeface="Arial" panose="020B0604020202020204" pitchFamily="34" charset="0"/>
                <a:cs typeface="Arial" panose="020B0604020202020204" pitchFamily="34" charset="0"/>
              </a:rPr>
              <a:t>The pace of survival improvements has </a:t>
            </a:r>
            <a:br>
              <a:rPr lang="en-US" dirty="0">
                <a:solidFill>
                  <a:srgbClr val="003353"/>
                </a:solidFill>
                <a:latin typeface="Arial" panose="020B0604020202020204" pitchFamily="34" charset="0"/>
                <a:cs typeface="Arial" panose="020B0604020202020204" pitchFamily="34" charset="0"/>
              </a:rPr>
            </a:br>
            <a:r>
              <a:rPr lang="en-US" dirty="0">
                <a:solidFill>
                  <a:srgbClr val="003353"/>
                </a:solidFill>
                <a:latin typeface="Arial" panose="020B0604020202020204" pitchFamily="34" charset="0"/>
                <a:cs typeface="Arial" panose="020B0604020202020204" pitchFamily="34" charset="0"/>
              </a:rPr>
              <a:t>been slower than in younger women</a:t>
            </a:r>
          </a:p>
        </p:txBody>
      </p:sp>
      <p:pic>
        <p:nvPicPr>
          <p:cNvPr id="9" name="Content Placeholder 4" descr="A graph of death from a person&#10;&#10;Description automatically generated with medium confidence">
            <a:extLst>
              <a:ext uri="{FF2B5EF4-FFF2-40B4-BE49-F238E27FC236}">
                <a16:creationId xmlns:a16="http://schemas.microsoft.com/office/drawing/2014/main" id="{2703372E-5D3B-F882-18AA-3F83A6CF10BD}"/>
              </a:ext>
            </a:extLst>
          </p:cNvPr>
          <p:cNvPicPr>
            <a:picLocks noChangeAspect="1"/>
          </p:cNvPicPr>
          <p:nvPr/>
        </p:nvPicPr>
        <p:blipFill>
          <a:blip r:embed="rId2"/>
          <a:stretch>
            <a:fillRect/>
          </a:stretch>
        </p:blipFill>
        <p:spPr>
          <a:xfrm>
            <a:off x="685800" y="1329573"/>
            <a:ext cx="5951686" cy="5137729"/>
          </a:xfrm>
          <a:prstGeom prst="rect">
            <a:avLst/>
          </a:prstGeom>
          <a:noFill/>
          <a:ln>
            <a:solidFill>
              <a:schemeClr val="tx1"/>
            </a:solidFill>
          </a:ln>
        </p:spPr>
      </p:pic>
      <p:sp>
        <p:nvSpPr>
          <p:cNvPr id="10" name="Left Bracket 9">
            <a:extLst>
              <a:ext uri="{FF2B5EF4-FFF2-40B4-BE49-F238E27FC236}">
                <a16:creationId xmlns:a16="http://schemas.microsoft.com/office/drawing/2014/main" id="{210F1666-9B62-C49F-2CD0-5612BA2AE962}"/>
              </a:ext>
            </a:extLst>
          </p:cNvPr>
          <p:cNvSpPr/>
          <p:nvPr/>
        </p:nvSpPr>
        <p:spPr>
          <a:xfrm rot="5400000">
            <a:off x="5403576" y="2774597"/>
            <a:ext cx="300992" cy="92329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15370CF-F714-127B-05BC-1B8B3F38FE7A}"/>
              </a:ext>
            </a:extLst>
          </p:cNvPr>
          <p:cNvSpPr txBox="1"/>
          <p:nvPr/>
        </p:nvSpPr>
        <p:spPr>
          <a:xfrm>
            <a:off x="7411720" y="3802881"/>
            <a:ext cx="4175760" cy="20928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5-year Survival by Age: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86% for age &lt;40</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90% for ages 40-64</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srgbClr val="003353"/>
                </a:solidFill>
                <a:effectLst/>
                <a:uLnTx/>
                <a:uFillTx/>
                <a:latin typeface="Arial" panose="020B0604020202020204" pitchFamily="34" charset="0"/>
                <a:ea typeface="+mn-ea"/>
                <a:cs typeface="Arial" panose="020B0604020202020204" pitchFamily="34" charset="0"/>
              </a:rPr>
              <a:t>90% for 65-74</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900" b="1" i="0" u="none" strike="noStrike" kern="1200" cap="none" spc="0" normalizeH="0" baseline="0" noProof="0" dirty="0">
                <a:ln>
                  <a:noFill/>
                </a:ln>
                <a:solidFill>
                  <a:srgbClr val="41B7E6"/>
                </a:solidFill>
                <a:effectLst/>
                <a:uLnTx/>
                <a:uFillTx/>
                <a:latin typeface="Arial" panose="020B0604020202020204" pitchFamily="34" charset="0"/>
                <a:ea typeface="+mn-ea"/>
                <a:cs typeface="Arial" panose="020B0604020202020204" pitchFamily="34" charset="0"/>
              </a:rPr>
              <a:t>87% for ages 75+</a:t>
            </a:r>
          </a:p>
        </p:txBody>
      </p:sp>
      <p:sp>
        <p:nvSpPr>
          <p:cNvPr id="12" name="TextBox 11">
            <a:extLst>
              <a:ext uri="{FF2B5EF4-FFF2-40B4-BE49-F238E27FC236}">
                <a16:creationId xmlns:a16="http://schemas.microsoft.com/office/drawing/2014/main" id="{B7C8EAFB-C887-9A3D-886E-2B4FAD4CBCAD}"/>
              </a:ext>
            </a:extLst>
          </p:cNvPr>
          <p:cNvSpPr txBox="1"/>
          <p:nvPr/>
        </p:nvSpPr>
        <p:spPr>
          <a:xfrm>
            <a:off x="5109028" y="2577698"/>
            <a:ext cx="914400" cy="369332"/>
          </a:xfrm>
          <a:prstGeom prst="rect">
            <a:avLst/>
          </a:prstGeom>
          <a:solidFill>
            <a:schemeClr val="accent2"/>
          </a:solidFill>
        </p:spPr>
        <p:txBody>
          <a:bodyPr wrap="square" rtlCol="0">
            <a:spAutoFit/>
          </a:bodyPr>
          <a:lstStyle/>
          <a:p>
            <a:pPr algn="ctr"/>
            <a:r>
              <a:rPr lang="en-US" b="1" dirty="0">
                <a:solidFill>
                  <a:schemeClr val="bg1"/>
                </a:solidFill>
              </a:rPr>
              <a:t>38%</a:t>
            </a:r>
          </a:p>
        </p:txBody>
      </p:sp>
      <p:sp>
        <p:nvSpPr>
          <p:cNvPr id="13" name="Rectangle 12">
            <a:extLst>
              <a:ext uri="{FF2B5EF4-FFF2-40B4-BE49-F238E27FC236}">
                <a16:creationId xmlns:a16="http://schemas.microsoft.com/office/drawing/2014/main" id="{987A0025-9B3C-0176-3C74-5E6B33263DC4}"/>
              </a:ext>
            </a:extLst>
          </p:cNvPr>
          <p:cNvSpPr/>
          <p:nvPr/>
        </p:nvSpPr>
        <p:spPr>
          <a:xfrm>
            <a:off x="0" y="6588570"/>
            <a:ext cx="220605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Adapted from www.seer.cancer.gov</a:t>
            </a:r>
          </a:p>
        </p:txBody>
      </p:sp>
    </p:spTree>
    <p:extLst>
      <p:ext uri="{BB962C8B-B14F-4D97-AF65-F5344CB8AC3E}">
        <p14:creationId xmlns:p14="http://schemas.microsoft.com/office/powerpoint/2010/main" val="2453849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TIMING" val="|2.1|6.9|1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42593</TotalTime>
  <Words>5104</Words>
  <Application>Microsoft Office PowerPoint</Application>
  <PresentationFormat>Widescreen</PresentationFormat>
  <Paragraphs>818</Paragraphs>
  <Slides>62</Slides>
  <Notes>14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62</vt:i4>
      </vt:variant>
    </vt:vector>
  </HeadingPairs>
  <TitlesOfParts>
    <vt:vector size="75" baseType="lpstr">
      <vt:lpstr>Aptos</vt:lpstr>
      <vt:lpstr>Aptos Display</vt:lpstr>
      <vt:lpstr>Arial</vt:lpstr>
      <vt:lpstr>Calibri</vt:lpstr>
      <vt:lpstr>Cambria Math</vt:lpstr>
      <vt:lpstr>Courier New</vt:lpstr>
      <vt:lpstr>Helvetica</vt:lpstr>
      <vt:lpstr>Lucida Grande</vt:lpstr>
      <vt:lpstr>Symbol</vt:lpstr>
      <vt:lpstr>Wingdings</vt:lpstr>
      <vt:lpstr>Office Theme</vt:lpstr>
      <vt:lpstr>2_Office Theme</vt:lpstr>
      <vt:lpstr>Custom Design</vt:lpstr>
      <vt:lpstr>PowerPoint Presentation</vt:lpstr>
      <vt:lpstr>Disclosures</vt:lpstr>
      <vt:lpstr>Learning Objectives – Breast Cancer in the Elderly</vt:lpstr>
      <vt:lpstr>The Number of Older U.S. Adults is Increasing</vt:lpstr>
      <vt:lpstr>PowerPoint Presentation</vt:lpstr>
      <vt:lpstr>≈ 80% of Breast Cancers in Women 65+ Are HR+HER2-</vt:lpstr>
      <vt:lpstr>Breast Cancer Mortality Is Improving</vt:lpstr>
      <vt:lpstr>We Are Seeing More Older Survivors</vt:lpstr>
      <vt:lpstr>38% Breast Cancer Deaths Occur in Those 75+  *The Pace of Survival Improvements Has Been Slower than in Younger Women*</vt:lpstr>
      <vt:lpstr>Women Age 75+ Experience  Worse Survival at Every Stage</vt:lpstr>
      <vt:lpstr>PowerPoint Presentation</vt:lpstr>
      <vt:lpstr>PowerPoint Presentation</vt:lpstr>
      <vt:lpstr>Much of What We Know Doesn’t  Come from Prospective Data</vt:lpstr>
      <vt:lpstr>Trial Populations ≠ Populations with Cancer</vt:lpstr>
      <vt:lpstr>PowerPoint Presentation</vt:lpstr>
      <vt:lpstr>PowerPoint Presentation</vt:lpstr>
      <vt:lpstr>Decisions on Cancer-Directed Therapy in the Older Patient</vt:lpstr>
      <vt:lpstr>Decisions on Cancer-Directed Therapy in the Older Patient</vt:lpstr>
      <vt:lpstr>Decisions on Cancer-Directed Therapy in the Older Patient</vt:lpstr>
      <vt:lpstr>Decisions on Cancer-Directed Therapy in the Older Patient</vt:lpstr>
      <vt:lpstr>PowerPoint Presentation</vt:lpstr>
      <vt:lpstr>PowerPoint Presentation</vt:lpstr>
      <vt:lpstr>PowerPoint Presentation</vt:lpstr>
      <vt:lpstr>PowerPoint Presentation</vt:lpstr>
      <vt:lpstr>PowerPoint Presentation</vt:lpstr>
      <vt:lpstr>PowerPoint Presentation</vt:lpstr>
      <vt:lpstr>CARG-BC Predicted Clinical Outcomes </vt:lpstr>
      <vt:lpstr>PowerPoint Presentation</vt:lpstr>
      <vt:lpstr>PowerPoint Presentation</vt:lpstr>
      <vt:lpstr>Other Assessments of ‘Functional Age’</vt:lpstr>
      <vt:lpstr>Calculating Life Expectancy  Based on Comorbidity, Function, and Behaviors: ePrognosis</vt:lpstr>
      <vt:lpstr>A Case to Consider….</vt:lpstr>
      <vt:lpstr>A Case to Consider, cont.</vt:lpstr>
      <vt:lpstr>What Should You Do?</vt:lpstr>
      <vt:lpstr>Anthracycline-Free Regimen for Higher Risk TNBC?</vt:lpstr>
      <vt:lpstr>Considerations for TNBC</vt:lpstr>
      <vt:lpstr>Neoadjuvant Pembrolizumab in Older Adults:  More Toxic than Anticipated?</vt:lpstr>
      <vt:lpstr>Carboplatin-Paclitaxel for Older Patients with TNBC</vt:lpstr>
      <vt:lpstr>PowerPoint Presentation</vt:lpstr>
      <vt:lpstr>Other Considerations By Disease Subtype</vt:lpstr>
      <vt:lpstr>Chemotherapy Considerations for HR+HER2- Disease</vt:lpstr>
      <vt:lpstr>PowerPoint Presentation</vt:lpstr>
      <vt:lpstr>PowerPoint Presentation</vt:lpstr>
      <vt:lpstr>Who Needs Chemotherapy for HR+HER2- Disease?</vt:lpstr>
      <vt:lpstr>ASTER 70s</vt:lpstr>
      <vt:lpstr>ASTER 70s – Treatments and Adverse Events</vt:lpstr>
      <vt:lpstr>ASTER 70s – There was no statistically significant difference in DFS at 8 years  (absolute 3% benefit favoring the chemo group, NS)</vt:lpstr>
      <vt:lpstr>ASTER 70s – Causes of Death </vt:lpstr>
      <vt:lpstr>Adjuvant PALbociclib as an Alternative to CHemotherapy in Elderly patientS with high-risk ER+/HER2- early breast cancer (‘APPALACHES’) [EORTC/IBCSG]</vt:lpstr>
      <vt:lpstr>PowerPoint Presentation</vt:lpstr>
      <vt:lpstr>PowerPoint Presentation</vt:lpstr>
      <vt:lpstr>Considerations for HER2+ Disease</vt:lpstr>
      <vt:lpstr>Older Patients (Age 50+) on ATEMPT</vt:lpstr>
      <vt:lpstr>Other De-Escalation Considerations— Can We Omit Carboplatin in Pre-Op HER2+ Setting?</vt:lpstr>
      <vt:lpstr>RESPECT Trial – Chemo + Trastuzumab vs. Trastuzumab in Early Stage HER2+ Disease, Ages 70-80</vt:lpstr>
      <vt:lpstr>ATOP- Adjuvant T-DM1 in the Older Patient</vt:lpstr>
      <vt:lpstr>PowerPoint Presentation</vt:lpstr>
      <vt:lpstr>PowerPoint Presentation</vt:lpstr>
      <vt:lpstr>PowerPoint Presentation</vt:lpstr>
      <vt:lpstr>PowerPoint Presentation</vt:lpstr>
      <vt:lpstr>Putting it All Together – What We Can Do Now…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 of Treating the Older Patient With Triple Negative Breast Cancer</dc:title>
  <dc:creator>Freedman, Rachel A.,MD, MPH</dc:creator>
  <cp:lastModifiedBy>Susan Peck</cp:lastModifiedBy>
  <cp:revision>101</cp:revision>
  <dcterms:created xsi:type="dcterms:W3CDTF">2024-04-27T13:31:27Z</dcterms:created>
  <dcterms:modified xsi:type="dcterms:W3CDTF">2025-11-06T11:52:50Z</dcterms:modified>
</cp:coreProperties>
</file>