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5"/>
    <p:sldMasterId id="2147483678" r:id="rId6"/>
    <p:sldMasterId id="2147483690" r:id="rId7"/>
    <p:sldMasterId id="2147483702" r:id="rId8"/>
  </p:sldMasterIdLst>
  <p:notesMasterIdLst>
    <p:notesMasterId r:id="rId67"/>
  </p:notesMasterIdLst>
  <p:sldIdLst>
    <p:sldId id="2487" r:id="rId9"/>
    <p:sldId id="491" r:id="rId10"/>
    <p:sldId id="2147473066" r:id="rId11"/>
    <p:sldId id="545" r:id="rId12"/>
    <p:sldId id="3265" r:id="rId13"/>
    <p:sldId id="3256" r:id="rId14"/>
    <p:sldId id="3258" r:id="rId15"/>
    <p:sldId id="2147473075" r:id="rId16"/>
    <p:sldId id="2147473074" r:id="rId17"/>
    <p:sldId id="2147473076" r:id="rId18"/>
    <p:sldId id="2147473092" r:id="rId19"/>
    <p:sldId id="2147473087" r:id="rId20"/>
    <p:sldId id="2147473089" r:id="rId21"/>
    <p:sldId id="2147473111" r:id="rId22"/>
    <p:sldId id="2147473112" r:id="rId23"/>
    <p:sldId id="2147471264" r:id="rId24"/>
    <p:sldId id="2147473088" r:id="rId25"/>
    <p:sldId id="2147471265" r:id="rId26"/>
    <p:sldId id="2147471268" r:id="rId27"/>
    <p:sldId id="289" r:id="rId28"/>
    <p:sldId id="290" r:id="rId29"/>
    <p:sldId id="2147473077" r:id="rId30"/>
    <p:sldId id="315" r:id="rId31"/>
    <p:sldId id="510" r:id="rId32"/>
    <p:sldId id="2147473094" r:id="rId33"/>
    <p:sldId id="2147473095" r:id="rId34"/>
    <p:sldId id="2147473096" r:id="rId35"/>
    <p:sldId id="2147473097" r:id="rId36"/>
    <p:sldId id="2147473078" r:id="rId37"/>
    <p:sldId id="265" r:id="rId38"/>
    <p:sldId id="2147473098" r:id="rId39"/>
    <p:sldId id="2147473099" r:id="rId40"/>
    <p:sldId id="2147473100" r:id="rId41"/>
    <p:sldId id="2147473101" r:id="rId42"/>
    <p:sldId id="2147473079" r:id="rId43"/>
    <p:sldId id="2147473093" r:id="rId44"/>
    <p:sldId id="2147473080" r:id="rId45"/>
    <p:sldId id="2147471226" r:id="rId46"/>
    <p:sldId id="2147473082" r:id="rId47"/>
    <p:sldId id="2147473084" r:id="rId48"/>
    <p:sldId id="2147473085" r:id="rId49"/>
    <p:sldId id="2147473086" r:id="rId50"/>
    <p:sldId id="2147473090" r:id="rId51"/>
    <p:sldId id="2147473091" r:id="rId52"/>
    <p:sldId id="2147471216" r:id="rId53"/>
    <p:sldId id="2147473064" r:id="rId54"/>
    <p:sldId id="2147473102" r:id="rId55"/>
    <p:sldId id="2147473103" r:id="rId56"/>
    <p:sldId id="2147473104" r:id="rId57"/>
    <p:sldId id="2147473105" r:id="rId58"/>
    <p:sldId id="2147473107" r:id="rId59"/>
    <p:sldId id="2147473108" r:id="rId60"/>
    <p:sldId id="2147473109" r:id="rId61"/>
    <p:sldId id="2147473110" r:id="rId62"/>
    <p:sldId id="2147473059" r:id="rId63"/>
    <p:sldId id="521" r:id="rId64"/>
    <p:sldId id="2147471282" r:id="rId65"/>
    <p:sldId id="272" r:id="rId66"/>
  </p:sldIdLst>
  <p:sldSz cx="9372600" cy="6858000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800" kern="1200">
        <a:solidFill>
          <a:schemeClr val="tx1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092"/>
    <a:srgbClr val="19458D"/>
    <a:srgbClr val="CFD0D2"/>
    <a:srgbClr val="B32317"/>
    <a:srgbClr val="B2730E"/>
    <a:srgbClr val="BDDEB1"/>
    <a:srgbClr val="E7D8AC"/>
    <a:srgbClr val="80A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2B6E15-FBC7-4371-BA55-E07F292B6C2F}" v="20" dt="2025-11-08T00:34:22.8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948" autoAdjust="0"/>
    <p:restoredTop sz="95303" autoAdjust="0"/>
  </p:normalViewPr>
  <p:slideViewPr>
    <p:cSldViewPr snapToGrid="0">
      <p:cViewPr varScale="1">
        <p:scale>
          <a:sx n="72" d="100"/>
          <a:sy n="72" d="100"/>
        </p:scale>
        <p:origin x="475" y="283"/>
      </p:cViewPr>
      <p:guideLst>
        <p:guide orient="horz" pos="2160"/>
        <p:guide pos="29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5" Type="http://schemas.openxmlformats.org/officeDocument/2006/relationships/slideMaster" Target="slideMasters/slideMaster1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4.xml"/><Relationship Id="rId51" Type="http://schemas.openxmlformats.org/officeDocument/2006/relationships/slide" Target="slides/slide43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microsoft.com/office/2015/10/relationships/revisionInfo" Target="revisionInfo.xml"/><Relationship Id="rId4" Type="http://schemas.openxmlformats.org/officeDocument/2006/relationships/customXml" Target="../customXml/item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" Type="http://schemas.openxmlformats.org/officeDocument/2006/relationships/slideMaster" Target="slideMasters/slideMaster3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san Peck" userId="904e0207acc3a1a6" providerId="LiveId" clId="{9603E2BD-8268-4A33-978C-48C504CB5CBC}"/>
    <pc:docChg chg="custSel modSld">
      <pc:chgData name="Susan Peck" userId="904e0207acc3a1a6" providerId="LiveId" clId="{9603E2BD-8268-4A33-978C-48C504CB5CBC}" dt="2025-11-08T00:34:28.475" v="79" actId="20577"/>
      <pc:docMkLst>
        <pc:docMk/>
      </pc:docMkLst>
      <pc:sldChg chg="modSp">
        <pc:chgData name="Susan Peck" userId="904e0207acc3a1a6" providerId="LiveId" clId="{9603E2BD-8268-4A33-978C-48C504CB5CBC}" dt="2025-11-07T23:56:33.052" v="0" actId="1076"/>
        <pc:sldMkLst>
          <pc:docMk/>
          <pc:sldMk cId="3307129335" sldId="315"/>
        </pc:sldMkLst>
        <pc:cxnChg chg="mod">
          <ac:chgData name="Susan Peck" userId="904e0207acc3a1a6" providerId="LiveId" clId="{9603E2BD-8268-4A33-978C-48C504CB5CBC}" dt="2025-11-07T23:56:33.052" v="0" actId="1076"/>
          <ac:cxnSpMkLst>
            <pc:docMk/>
            <pc:sldMk cId="3307129335" sldId="315"/>
            <ac:cxnSpMk id="30789" creationId="{00000000-0000-0000-0000-000000000000}"/>
          </ac:cxnSpMkLst>
        </pc:cxnChg>
      </pc:sldChg>
      <pc:sldChg chg="modSp mod">
        <pc:chgData name="Susan Peck" userId="904e0207acc3a1a6" providerId="LiveId" clId="{9603E2BD-8268-4A33-978C-48C504CB5CBC}" dt="2025-11-07T23:57:35.805" v="3" actId="208"/>
        <pc:sldMkLst>
          <pc:docMk/>
          <pc:sldMk cId="1403068725" sldId="510"/>
        </pc:sldMkLst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85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101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113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171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191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201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215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228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246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22.507" v="2" actId="1076"/>
          <ac:spMkLst>
            <pc:docMk/>
            <pc:sldMk cId="1403068725" sldId="510"/>
            <ac:spMk id="254" creationId="{00000000-0000-0000-0000-000000000000}"/>
          </ac:spMkLst>
        </pc:spChg>
        <pc:spChg chg="mod">
          <ac:chgData name="Susan Peck" userId="904e0207acc3a1a6" providerId="LiveId" clId="{9603E2BD-8268-4A33-978C-48C504CB5CBC}" dt="2025-11-07T23:57:35.805" v="3" actId="208"/>
          <ac:spMkLst>
            <pc:docMk/>
            <pc:sldMk cId="1403068725" sldId="510"/>
            <ac:spMk id="361" creationId="{00000000-0000-0000-0000-000000000000}"/>
          </ac:spMkLst>
        </pc:spChg>
      </pc:sldChg>
      <pc:sldChg chg="modSp mod">
        <pc:chgData name="Susan Peck" userId="904e0207acc3a1a6" providerId="LiveId" clId="{9603E2BD-8268-4A33-978C-48C504CB5CBC}" dt="2025-11-08T00:13:33.771" v="45" actId="20577"/>
        <pc:sldMkLst>
          <pc:docMk/>
          <pc:sldMk cId="1251575395" sldId="2147473082"/>
        </pc:sldMkLst>
        <pc:spChg chg="mod">
          <ac:chgData name="Susan Peck" userId="904e0207acc3a1a6" providerId="LiveId" clId="{9603E2BD-8268-4A33-978C-48C504CB5CBC}" dt="2025-11-08T00:13:33.771" v="45" actId="20577"/>
          <ac:spMkLst>
            <pc:docMk/>
            <pc:sldMk cId="1251575395" sldId="2147473082"/>
            <ac:spMk id="7" creationId="{2F13E17D-24A7-D34C-0346-E49CFFFEC979}"/>
          </ac:spMkLst>
        </pc:spChg>
      </pc:sldChg>
      <pc:sldChg chg="addSp delSp modSp mod">
        <pc:chgData name="Susan Peck" userId="904e0207acc3a1a6" providerId="LiveId" clId="{9603E2BD-8268-4A33-978C-48C504CB5CBC}" dt="2025-11-08T00:13:42.059" v="47"/>
        <pc:sldMkLst>
          <pc:docMk/>
          <pc:sldMk cId="2867907161" sldId="2147473084"/>
        </pc:sldMkLst>
        <pc:spChg chg="del">
          <ac:chgData name="Susan Peck" userId="904e0207acc3a1a6" providerId="LiveId" clId="{9603E2BD-8268-4A33-978C-48C504CB5CBC}" dt="2025-11-08T00:13:40.977" v="46" actId="478"/>
          <ac:spMkLst>
            <pc:docMk/>
            <pc:sldMk cId="2867907161" sldId="2147473084"/>
            <ac:spMk id="8" creationId="{2C415928-721F-F0E6-80D7-9F11B6FED7B7}"/>
          </ac:spMkLst>
        </pc:spChg>
        <pc:spChg chg="add mod">
          <ac:chgData name="Susan Peck" userId="904e0207acc3a1a6" providerId="LiveId" clId="{9603E2BD-8268-4A33-978C-48C504CB5CBC}" dt="2025-11-08T00:13:42.059" v="47"/>
          <ac:spMkLst>
            <pc:docMk/>
            <pc:sldMk cId="2867907161" sldId="2147473084"/>
            <ac:spMk id="10" creationId="{B836B6A2-50F8-4056-E44F-868AF0C1F36A}"/>
          </ac:spMkLst>
        </pc:spChg>
      </pc:sldChg>
      <pc:sldChg chg="addSp delSp modSp mod">
        <pc:chgData name="Susan Peck" userId="904e0207acc3a1a6" providerId="LiveId" clId="{9603E2BD-8268-4A33-978C-48C504CB5CBC}" dt="2025-11-08T00:14:37.312" v="50"/>
        <pc:sldMkLst>
          <pc:docMk/>
          <pc:sldMk cId="1582087362" sldId="2147473085"/>
        </pc:sldMkLst>
        <pc:spChg chg="add mod">
          <ac:chgData name="Susan Peck" userId="904e0207acc3a1a6" providerId="LiveId" clId="{9603E2BD-8268-4A33-978C-48C504CB5CBC}" dt="2025-11-08T00:14:30.661" v="48"/>
          <ac:spMkLst>
            <pc:docMk/>
            <pc:sldMk cId="1582087362" sldId="2147473085"/>
            <ac:spMk id="4" creationId="{9125AE58-A4BC-FBEB-557D-C230EA3FB3E7}"/>
          </ac:spMkLst>
        </pc:spChg>
        <pc:spChg chg="add mod">
          <ac:chgData name="Susan Peck" userId="904e0207acc3a1a6" providerId="LiveId" clId="{9603E2BD-8268-4A33-978C-48C504CB5CBC}" dt="2025-11-08T00:14:37.312" v="50"/>
          <ac:spMkLst>
            <pc:docMk/>
            <pc:sldMk cId="1582087362" sldId="2147473085"/>
            <ac:spMk id="5" creationId="{D13BDABA-9AD7-6C67-364D-EC4062FECEF7}"/>
          </ac:spMkLst>
        </pc:spChg>
        <pc:spChg chg="del">
          <ac:chgData name="Susan Peck" userId="904e0207acc3a1a6" providerId="LiveId" clId="{9603E2BD-8268-4A33-978C-48C504CB5CBC}" dt="2025-11-08T00:14:36.028" v="49" actId="478"/>
          <ac:spMkLst>
            <pc:docMk/>
            <pc:sldMk cId="1582087362" sldId="2147473085"/>
            <ac:spMk id="8" creationId="{2C618598-74EF-65DC-BC82-2E485DA07DC4}"/>
          </ac:spMkLst>
        </pc:spChg>
      </pc:sldChg>
      <pc:sldChg chg="addSp delSp modSp mod">
        <pc:chgData name="Susan Peck" userId="904e0207acc3a1a6" providerId="LiveId" clId="{9603E2BD-8268-4A33-978C-48C504CB5CBC}" dt="2025-11-08T00:14:49.174" v="52"/>
        <pc:sldMkLst>
          <pc:docMk/>
          <pc:sldMk cId="1903611913" sldId="2147473086"/>
        </pc:sldMkLst>
        <pc:spChg chg="del">
          <ac:chgData name="Susan Peck" userId="904e0207acc3a1a6" providerId="LiveId" clId="{9603E2BD-8268-4A33-978C-48C504CB5CBC}" dt="2025-11-08T00:14:48.567" v="51" actId="478"/>
          <ac:spMkLst>
            <pc:docMk/>
            <pc:sldMk cId="1903611913" sldId="2147473086"/>
            <ac:spMk id="6" creationId="{C31AF9D0-C86D-B845-9C9F-961E03F750A4}"/>
          </ac:spMkLst>
        </pc:spChg>
        <pc:spChg chg="add mod">
          <ac:chgData name="Susan Peck" userId="904e0207acc3a1a6" providerId="LiveId" clId="{9603E2BD-8268-4A33-978C-48C504CB5CBC}" dt="2025-11-08T00:14:49.174" v="52"/>
          <ac:spMkLst>
            <pc:docMk/>
            <pc:sldMk cId="1903611913" sldId="2147473086"/>
            <ac:spMk id="7" creationId="{EA01AD12-0DEB-A95F-6EAF-FF87B4FF1474}"/>
          </ac:spMkLst>
        </pc:spChg>
      </pc:sldChg>
      <pc:sldChg chg="modSp mod">
        <pc:chgData name="Susan Peck" userId="904e0207acc3a1a6" providerId="LiveId" clId="{9603E2BD-8268-4A33-978C-48C504CB5CBC}" dt="2025-11-08T00:16:07.362" v="58" actId="1076"/>
        <pc:sldMkLst>
          <pc:docMk/>
          <pc:sldMk cId="2733150514" sldId="2147473091"/>
        </pc:sldMkLst>
        <pc:spChg chg="mod">
          <ac:chgData name="Susan Peck" userId="904e0207acc3a1a6" providerId="LiveId" clId="{9603E2BD-8268-4A33-978C-48C504CB5CBC}" dt="2025-11-08T00:16:07.362" v="58" actId="1076"/>
          <ac:spMkLst>
            <pc:docMk/>
            <pc:sldMk cId="2733150514" sldId="2147473091"/>
            <ac:spMk id="7" creationId="{DC165F98-B9E7-228F-5338-9772E3C2DF4F}"/>
          </ac:spMkLst>
        </pc:spChg>
      </pc:sldChg>
      <pc:sldChg chg="modSp mod">
        <pc:chgData name="Susan Peck" userId="904e0207acc3a1a6" providerId="LiveId" clId="{9603E2BD-8268-4A33-978C-48C504CB5CBC}" dt="2025-11-07T23:58:30.471" v="11" actId="20577"/>
        <pc:sldMkLst>
          <pc:docMk/>
          <pc:sldMk cId="2042209411" sldId="2147473094"/>
        </pc:sldMkLst>
        <pc:spChg chg="mod">
          <ac:chgData name="Susan Peck" userId="904e0207acc3a1a6" providerId="LiveId" clId="{9603E2BD-8268-4A33-978C-48C504CB5CBC}" dt="2025-11-07T23:58:30.471" v="11" actId="20577"/>
          <ac:spMkLst>
            <pc:docMk/>
            <pc:sldMk cId="2042209411" sldId="2147473094"/>
            <ac:spMk id="6" creationId="{51DF17B0-786B-DAF2-E8DB-37A90D3D126F}"/>
          </ac:spMkLst>
        </pc:spChg>
      </pc:sldChg>
      <pc:sldChg chg="modSp mod">
        <pc:chgData name="Susan Peck" userId="904e0207acc3a1a6" providerId="LiveId" clId="{9603E2BD-8268-4A33-978C-48C504CB5CBC}" dt="2025-11-07T23:58:39.220" v="19" actId="20577"/>
        <pc:sldMkLst>
          <pc:docMk/>
          <pc:sldMk cId="2963851877" sldId="2147473095"/>
        </pc:sldMkLst>
        <pc:spChg chg="mod">
          <ac:chgData name="Susan Peck" userId="904e0207acc3a1a6" providerId="LiveId" clId="{9603E2BD-8268-4A33-978C-48C504CB5CBC}" dt="2025-11-07T23:58:39.220" v="19" actId="20577"/>
          <ac:spMkLst>
            <pc:docMk/>
            <pc:sldMk cId="2963851877" sldId="2147473095"/>
            <ac:spMk id="9" creationId="{4650688D-B6C5-4EBE-4AC7-43E201401C49}"/>
          </ac:spMkLst>
        </pc:spChg>
      </pc:sldChg>
      <pc:sldChg chg="modSp mod">
        <pc:chgData name="Susan Peck" userId="904e0207acc3a1a6" providerId="LiveId" clId="{9603E2BD-8268-4A33-978C-48C504CB5CBC}" dt="2025-11-07T23:58:58.828" v="27" actId="20577"/>
        <pc:sldMkLst>
          <pc:docMk/>
          <pc:sldMk cId="2298948157" sldId="2147473096"/>
        </pc:sldMkLst>
        <pc:spChg chg="mod">
          <ac:chgData name="Susan Peck" userId="904e0207acc3a1a6" providerId="LiveId" clId="{9603E2BD-8268-4A33-978C-48C504CB5CBC}" dt="2025-11-07T23:58:58.828" v="27" actId="20577"/>
          <ac:spMkLst>
            <pc:docMk/>
            <pc:sldMk cId="2298948157" sldId="2147473096"/>
            <ac:spMk id="8" creationId="{232F66E4-B2DF-5D88-92D8-0A0D9EAED320}"/>
          </ac:spMkLst>
        </pc:spChg>
      </pc:sldChg>
      <pc:sldChg chg="modSp mod">
        <pc:chgData name="Susan Peck" userId="904e0207acc3a1a6" providerId="LiveId" clId="{9603E2BD-8268-4A33-978C-48C504CB5CBC}" dt="2025-11-07T23:59:10.458" v="37" actId="20577"/>
        <pc:sldMkLst>
          <pc:docMk/>
          <pc:sldMk cId="2484967069" sldId="2147473097"/>
        </pc:sldMkLst>
        <pc:spChg chg="mod">
          <ac:chgData name="Susan Peck" userId="904e0207acc3a1a6" providerId="LiveId" clId="{9603E2BD-8268-4A33-978C-48C504CB5CBC}" dt="2025-11-07T23:59:10.458" v="37" actId="20577"/>
          <ac:spMkLst>
            <pc:docMk/>
            <pc:sldMk cId="2484967069" sldId="2147473097"/>
            <ac:spMk id="6" creationId="{3314626D-5D11-E976-44B4-9C8690133984}"/>
          </ac:spMkLst>
        </pc:spChg>
      </pc:sldChg>
      <pc:sldChg chg="addSp delSp modSp mod">
        <pc:chgData name="Susan Peck" userId="904e0207acc3a1a6" providerId="LiveId" clId="{9603E2BD-8268-4A33-978C-48C504CB5CBC}" dt="2025-11-08T00:32:59.609" v="73"/>
        <pc:sldMkLst>
          <pc:docMk/>
          <pc:sldMk cId="966229943" sldId="2147473104"/>
        </pc:sldMkLst>
        <pc:spChg chg="mod">
          <ac:chgData name="Susan Peck" userId="904e0207acc3a1a6" providerId="LiveId" clId="{9603E2BD-8268-4A33-978C-48C504CB5CBC}" dt="2025-11-08T00:17:57.693" v="61" actId="20577"/>
          <ac:spMkLst>
            <pc:docMk/>
            <pc:sldMk cId="966229943" sldId="2147473104"/>
            <ac:spMk id="2" creationId="{1ABA34AB-1083-06FE-4A10-5A14DF515258}"/>
          </ac:spMkLst>
        </pc:spChg>
        <pc:spChg chg="del">
          <ac:chgData name="Susan Peck" userId="904e0207acc3a1a6" providerId="LiveId" clId="{9603E2BD-8268-4A33-978C-48C504CB5CBC}" dt="2025-11-08T00:32:58.897" v="72" actId="478"/>
          <ac:spMkLst>
            <pc:docMk/>
            <pc:sldMk cId="966229943" sldId="2147473104"/>
            <ac:spMk id="7" creationId="{3DDAE610-7CD6-EE61-3DA7-FAA566E422B6}"/>
          </ac:spMkLst>
        </pc:spChg>
        <pc:spChg chg="add mod">
          <ac:chgData name="Susan Peck" userId="904e0207acc3a1a6" providerId="LiveId" clId="{9603E2BD-8268-4A33-978C-48C504CB5CBC}" dt="2025-11-08T00:32:59.609" v="73"/>
          <ac:spMkLst>
            <pc:docMk/>
            <pc:sldMk cId="966229943" sldId="2147473104"/>
            <ac:spMk id="8" creationId="{AF9329E4-E874-9ADC-5CC9-761CD76A37C6}"/>
          </ac:spMkLst>
        </pc:spChg>
      </pc:sldChg>
      <pc:sldChg chg="modSp mod">
        <pc:chgData name="Susan Peck" userId="904e0207acc3a1a6" providerId="LiveId" clId="{9603E2BD-8268-4A33-978C-48C504CB5CBC}" dt="2025-11-08T00:32:10.090" v="71" actId="1036"/>
        <pc:sldMkLst>
          <pc:docMk/>
          <pc:sldMk cId="1981415478" sldId="2147473105"/>
        </pc:sldMkLst>
        <pc:spChg chg="mod">
          <ac:chgData name="Susan Peck" userId="904e0207acc3a1a6" providerId="LiveId" clId="{9603E2BD-8268-4A33-978C-48C504CB5CBC}" dt="2025-11-08T00:32:10.090" v="71" actId="1036"/>
          <ac:spMkLst>
            <pc:docMk/>
            <pc:sldMk cId="1981415478" sldId="2147473105"/>
            <ac:spMk id="12" creationId="{E299771F-945E-82FE-D465-796B6B0905E3}"/>
          </ac:spMkLst>
        </pc:spChg>
      </pc:sldChg>
      <pc:sldChg chg="addSp delSp modSp mod">
        <pc:chgData name="Susan Peck" userId="904e0207acc3a1a6" providerId="LiveId" clId="{9603E2BD-8268-4A33-978C-48C504CB5CBC}" dt="2025-11-08T00:33:04.258" v="75"/>
        <pc:sldMkLst>
          <pc:docMk/>
          <pc:sldMk cId="43850954" sldId="2147473107"/>
        </pc:sldMkLst>
        <pc:spChg chg="add mod">
          <ac:chgData name="Susan Peck" userId="904e0207acc3a1a6" providerId="LiveId" clId="{9603E2BD-8268-4A33-978C-48C504CB5CBC}" dt="2025-11-08T00:33:04.258" v="75"/>
          <ac:spMkLst>
            <pc:docMk/>
            <pc:sldMk cId="43850954" sldId="2147473107"/>
            <ac:spMk id="2" creationId="{750931AC-43B6-C92D-8458-10231899FE69}"/>
          </ac:spMkLst>
        </pc:spChg>
        <pc:spChg chg="del">
          <ac:chgData name="Susan Peck" userId="904e0207acc3a1a6" providerId="LiveId" clId="{9603E2BD-8268-4A33-978C-48C504CB5CBC}" dt="2025-11-08T00:33:03.814" v="74" actId="478"/>
          <ac:spMkLst>
            <pc:docMk/>
            <pc:sldMk cId="43850954" sldId="2147473107"/>
            <ac:spMk id="6" creationId="{1430558D-0341-B9EF-1876-B8CD23B568F6}"/>
          </ac:spMkLst>
        </pc:spChg>
      </pc:sldChg>
      <pc:sldChg chg="modSp mod">
        <pc:chgData name="Susan Peck" userId="904e0207acc3a1a6" providerId="LiveId" clId="{9603E2BD-8268-4A33-978C-48C504CB5CBC}" dt="2025-11-08T00:34:28.475" v="79" actId="20577"/>
        <pc:sldMkLst>
          <pc:docMk/>
          <pc:sldMk cId="269890555" sldId="2147473109"/>
        </pc:sldMkLst>
        <pc:spChg chg="mod">
          <ac:chgData name="Susan Peck" userId="904e0207acc3a1a6" providerId="LiveId" clId="{9603E2BD-8268-4A33-978C-48C504CB5CBC}" dt="2025-11-08T00:34:28.475" v="79" actId="20577"/>
          <ac:spMkLst>
            <pc:docMk/>
            <pc:sldMk cId="269890555" sldId="2147473109"/>
            <ac:spMk id="7" creationId="{5FB1D55C-756B-0C21-8422-4D2C4E33A89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Verdan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Verdan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85850" y="685800"/>
            <a:ext cx="46863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68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smtClean="0">
                <a:latin typeface="Verdana" pitchFamily="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8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A9EC404C-9126-4B71-96DE-ACE200D9BEE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1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1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1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1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1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849B29-8D8D-C644-97A7-E49AA7D62D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914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4873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>
              <a:defRPr/>
            </a:pPr>
            <a:fld id="{88C28D95-B03A-468D-B80C-1B96D1972B0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91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werpoint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>
            <a:lvl1pPr marL="0" indent="0" algn="ctr">
              <a:buFont typeface="Verdana" pitchFamily="1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28559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2A5834-4AAB-40EF-B592-ADC43301CA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159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613" y="244475"/>
            <a:ext cx="2046287" cy="56483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3750" y="244475"/>
            <a:ext cx="5986463" cy="56483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F64C5ED-2C4B-44B4-BC09-2A7AC0002A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0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553244" y="1604435"/>
            <a:ext cx="8524836" cy="4512733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2" hasCustomPrompt="1"/>
          </p:nvPr>
        </p:nvSpPr>
        <p:spPr>
          <a:xfrm>
            <a:off x="8072793" y="6611053"/>
            <a:ext cx="1013098" cy="146194"/>
          </a:xfrm>
        </p:spPr>
        <p:txBody>
          <a:bodyPr wrap="none" lIns="0" tIns="0" rIns="0" bIns="0" anchor="b">
            <a:spAutoFit/>
          </a:bodyPr>
          <a:lstStyle>
            <a:lvl1pPr algn="r">
              <a:lnSpc>
                <a:spcPct val="95000"/>
              </a:lnSpc>
              <a:spcBef>
                <a:spcPts val="0"/>
              </a:spcBef>
              <a:defRPr sz="1000"/>
            </a:lvl1pPr>
          </a:lstStyle>
          <a:p>
            <a:pPr lvl="0"/>
            <a:r>
              <a:rPr lang="en-US" dirty="0"/>
              <a:t>Edit reference</a:t>
            </a:r>
          </a:p>
        </p:txBody>
      </p:sp>
    </p:spTree>
    <p:extLst>
      <p:ext uri="{BB962C8B-B14F-4D97-AF65-F5344CB8AC3E}">
        <p14:creationId xmlns:p14="http://schemas.microsoft.com/office/powerpoint/2010/main" val="2300672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5613" y="5958858"/>
            <a:ext cx="2189162" cy="1688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061" y="1828799"/>
            <a:ext cx="843534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5636" y="6271847"/>
            <a:ext cx="4498848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69">
                <a:solidFill>
                  <a:srgbClr val="002557"/>
                </a:solidFill>
              </a:defRPr>
            </a:lvl1pPr>
            <a:lvl2pPr>
              <a:defRPr sz="692">
                <a:solidFill>
                  <a:srgbClr val="002557"/>
                </a:solidFill>
              </a:defRPr>
            </a:lvl2pPr>
            <a:lvl3pPr>
              <a:defRPr sz="692">
                <a:solidFill>
                  <a:srgbClr val="002557"/>
                </a:solidFill>
              </a:defRPr>
            </a:lvl3pPr>
            <a:lvl4pPr>
              <a:defRPr sz="692">
                <a:solidFill>
                  <a:srgbClr val="002557"/>
                </a:solidFill>
              </a:defRPr>
            </a:lvl4pPr>
            <a:lvl5pPr>
              <a:defRPr sz="692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38433190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F019-F863-44AE-B94B-A2CDE4263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DFBA2-7410-4086-8E43-4DC1C0EF5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05613" y="5958858"/>
            <a:ext cx="2189162" cy="16889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E33F7A0-71F0-446B-9DE8-6D75BE64E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B8C6B39-612B-4E29-BDFC-1129EF94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2061" y="1828799"/>
            <a:ext cx="843534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7BC0B0E-85B0-5647-8D1C-9EE40FB0FA1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555636" y="6271847"/>
            <a:ext cx="4498848" cy="281354"/>
          </a:xfrm>
        </p:spPr>
        <p:txBody>
          <a:bodyPr lIns="0" tIns="0" rIns="0" bIns="0" anchor="b" anchorCtr="0"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sz="769">
                <a:solidFill>
                  <a:srgbClr val="002557"/>
                </a:solidFill>
              </a:defRPr>
            </a:lvl1pPr>
            <a:lvl2pPr>
              <a:defRPr sz="692">
                <a:solidFill>
                  <a:srgbClr val="002557"/>
                </a:solidFill>
              </a:defRPr>
            </a:lvl2pPr>
            <a:lvl3pPr>
              <a:defRPr sz="692">
                <a:solidFill>
                  <a:srgbClr val="002557"/>
                </a:solidFill>
              </a:defRPr>
            </a:lvl3pPr>
            <a:lvl4pPr>
              <a:defRPr sz="692">
                <a:solidFill>
                  <a:srgbClr val="002557"/>
                </a:solidFill>
              </a:defRPr>
            </a:lvl4pPr>
            <a:lvl5pPr>
              <a:defRPr sz="692">
                <a:solidFill>
                  <a:srgbClr val="002557"/>
                </a:solidFill>
              </a:defRPr>
            </a:lvl5pPr>
          </a:lstStyle>
          <a:p>
            <a:pPr lvl="0"/>
            <a:r>
              <a:rPr lang="en-US"/>
              <a:t>Insert Speaker Name and Title</a:t>
            </a:r>
          </a:p>
        </p:txBody>
      </p:sp>
    </p:spTree>
    <p:extLst>
      <p:ext uri="{BB962C8B-B14F-4D97-AF65-F5344CB8AC3E}">
        <p14:creationId xmlns:p14="http://schemas.microsoft.com/office/powerpoint/2010/main" val="206879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werpoint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>
            <a:lvl1pPr marL="0" indent="0" algn="ctr">
              <a:buFont typeface="Verdana" pitchFamily="1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210382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4ABC7F-F069-4F76-AB34-224BCD4A4E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1227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676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676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0A40BF-0C07-4879-9F0B-38B2C3F557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3259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750" y="1230313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30313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1189841-44DD-49D1-9DAF-56C3B52319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96163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35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41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41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913" y="1535113"/>
            <a:ext cx="4143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2174875"/>
            <a:ext cx="4143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71ECCD4-8081-4112-8EDA-FC53AEB819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79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5C11B4-91A0-4173-AA63-6D25579CD0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784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C39602-E40F-4757-89E7-B0F8A2A2543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3193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F36240-BF2A-4AA3-B51E-C6D46BEE56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6760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8451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950" y="273050"/>
            <a:ext cx="5240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845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AFAB83-611E-4839-A2C4-5F20C511A1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7227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8" y="4800600"/>
            <a:ext cx="562451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6738" y="612775"/>
            <a:ext cx="562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6738" y="5367338"/>
            <a:ext cx="562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6AEE02-A1EC-44E4-8CCD-2CEA48367B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35790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77511E-3617-4A7C-A1FF-3F5C939C26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39413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613" y="177800"/>
            <a:ext cx="2046287" cy="5094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3750" y="177800"/>
            <a:ext cx="5986463" cy="5094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4203FE-56DD-4D59-9C8B-1B0A69E7C9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899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werpoint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>
            <a:lvl1pPr marL="0" indent="0" algn="ctr">
              <a:buFont typeface="Verdana" pitchFamily="1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3563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4560DAD-5232-4826-AB26-4D16BEB03B46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34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676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676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81E67D7-C432-4C58-9772-9A523BBE440A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579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750" y="1230313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30313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5F5DE6-1540-49DC-A274-39737492E89E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61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676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676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7765039-4110-4D5D-B3CE-89E15B9B503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9616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35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41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41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913" y="1535113"/>
            <a:ext cx="4143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2174875"/>
            <a:ext cx="4143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51646A-A892-49FE-ABFA-B597E08BFF78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3019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5C1090C-B23B-4781-8AB9-08E523A534E7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1815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A6915ED-2B58-4D15-AE7A-5F5522E2CCB4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695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8451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950" y="273050"/>
            <a:ext cx="5240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845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302BF4F-9753-40C7-9C92-4AFF57D4134D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13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8" y="4800600"/>
            <a:ext cx="562451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6738" y="612775"/>
            <a:ext cx="562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6738" y="5367338"/>
            <a:ext cx="562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BE66CF7-6CCD-4BE4-BFF5-C84F50DA47F3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87611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F08AF72-B2EC-45FC-926B-3F88D65EFFE7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7148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613" y="177800"/>
            <a:ext cx="2046287" cy="5094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3750" y="177800"/>
            <a:ext cx="5986463" cy="5094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7F0074A-7466-4083-A6CF-6E982FC981FF}" type="slidenum">
              <a:rPr lang="en-US" altLang="en-US"/>
              <a:pPr/>
              <a:t>‹#›</a:t>
            </a:fld>
            <a:endParaRPr lang="en-US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336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owerpoint_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8001000" cy="1143000"/>
          </a:xfrm>
        </p:spPr>
        <p:txBody>
          <a:bodyPr anchor="ctr"/>
          <a:lstStyle>
            <a:lvl1pPr algn="ctr"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629400" cy="1752600"/>
          </a:xfrm>
        </p:spPr>
        <p:txBody>
          <a:bodyPr/>
          <a:lstStyle>
            <a:lvl1pPr marL="0" indent="0" algn="ctr">
              <a:buFont typeface="Verdana" pitchFamily="1" charset="0"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89151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6F916-A65D-43AA-89E2-127C1928CB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2592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775" y="4406900"/>
            <a:ext cx="7967663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906713"/>
            <a:ext cx="7967663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E32F7B-746C-4E90-920B-E5FB7AFE1C6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1185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750" y="1230313"/>
            <a:ext cx="4016375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30313"/>
            <a:ext cx="4016375" cy="4662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A1933B-8304-4299-9F43-73FDA2BDAD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09090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93750" y="1230313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62525" y="1230313"/>
            <a:ext cx="4016375" cy="4041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AA0431-F37D-4369-A72A-6958817C45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98106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35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41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41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913" y="1535113"/>
            <a:ext cx="4143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2174875"/>
            <a:ext cx="4143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840D398-9283-41B9-A76D-C1E3FAEB28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84500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8C8C15-F83D-44E9-BE0C-20D480308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35843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C02B77-59AF-4E81-AB71-7D9C991DB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8764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8451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950" y="273050"/>
            <a:ext cx="5240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845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E39704-9F2D-4BF1-82A5-8A8F83FEAD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081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8" y="4800600"/>
            <a:ext cx="562451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6738" y="612775"/>
            <a:ext cx="562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6738" y="5367338"/>
            <a:ext cx="562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AEFC57-BF9B-4F52-B7E2-B69078BA3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5894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22372-BD06-4E73-AC3A-58F43194E5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1669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2613" y="244475"/>
            <a:ext cx="2046287" cy="50276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93750" y="244475"/>
            <a:ext cx="5986463" cy="50276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4DB581-3ECB-4AD2-989F-0E1C5C864B0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2066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50" y="244475"/>
            <a:ext cx="8086725" cy="7477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793750" y="1230313"/>
            <a:ext cx="8185150" cy="4041775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723AEC7-2614-4339-9356-A8CB38D67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6553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4638"/>
            <a:ext cx="8435975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13" y="1535113"/>
            <a:ext cx="414178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313" y="2174875"/>
            <a:ext cx="41417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0913" y="1535113"/>
            <a:ext cx="41433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0913" y="2174875"/>
            <a:ext cx="41433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DD302-4106-493D-80C2-93B1066737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45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7356C-CE9B-4489-A52B-3AB4A332E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2229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479243-7BD0-44C1-8EBE-7A34D3384E8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219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13" y="273050"/>
            <a:ext cx="3084512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63950" y="273050"/>
            <a:ext cx="524033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8313" y="1435100"/>
            <a:ext cx="308451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4350A68-A169-4E59-9F80-9A1B82305B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5189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6738" y="4800600"/>
            <a:ext cx="5624512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36738" y="612775"/>
            <a:ext cx="5624512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36738" y="5367338"/>
            <a:ext cx="5624512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806B81-E118-4FC1-A084-F00B920BD7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39605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Powerpoint_Text4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244475"/>
            <a:ext cx="80867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230313"/>
            <a:ext cx="8185150" cy="466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1688" y="5973763"/>
            <a:ext cx="3849687" cy="15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10000"/>
              </a:lnSpc>
              <a:spcBef>
                <a:spcPct val="20000"/>
              </a:spcBef>
              <a:defRPr sz="900"/>
            </a:lvl1pPr>
          </a:lstStyle>
          <a:p>
            <a:endParaRPr lang="en-US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5942013"/>
            <a:ext cx="2189162" cy="185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0000"/>
              </a:lnSpc>
              <a:defRPr sz="1100"/>
            </a:lvl1pPr>
          </a:lstStyle>
          <a:p>
            <a:fld id="{714AF642-A975-426F-8438-23C98A47B24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716" r:id="rId12"/>
    <p:sldLayoutId id="2147483724" r:id="rId13"/>
    <p:sldLayoutId id="2147483725" r:id="rId14"/>
  </p:sldLayoutIdLst>
  <p:hf hdr="0" ftr="0" dt="0"/>
  <p:txStyles>
    <p:titleStyle>
      <a:lvl1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+mj-lt"/>
          <a:ea typeface="+mj-ea"/>
          <a:cs typeface="+mj-cs"/>
        </a:defRPr>
      </a:lvl1pPr>
      <a:lvl2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2pPr>
      <a:lvl3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3pPr>
      <a:lvl4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4pPr>
      <a:lvl5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5pPr>
      <a:lvl6pPr marL="4572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6pPr>
      <a:lvl7pPr marL="9144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7pPr>
      <a:lvl8pPr marL="13716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8pPr>
      <a:lvl9pPr marL="18288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9pPr>
    </p:titleStyle>
    <p:bodyStyle>
      <a:lvl1pPr marL="107950" indent="-107950" algn="l" defTabSz="928688" rtl="0" fontAlgn="base">
        <a:lnSpc>
          <a:spcPct val="14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 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2pPr>
      <a:lvl3pPr marL="636588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3pPr>
      <a:lvl4pPr marL="890588" indent="-149225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4pPr>
      <a:lvl5pPr marL="11557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5pPr>
      <a:lvl6pPr marL="16129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6pPr>
      <a:lvl7pPr marL="20701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7pPr>
      <a:lvl8pPr marL="25273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8pPr>
      <a:lvl9pPr marL="29845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Powerpoint_Text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177800"/>
            <a:ext cx="8086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230313"/>
            <a:ext cx="81851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1688" y="5399088"/>
            <a:ext cx="3849687" cy="15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10000"/>
              </a:lnSpc>
              <a:spcBef>
                <a:spcPct val="20000"/>
              </a:spcBef>
              <a:defRPr sz="900"/>
            </a:lvl1pPr>
          </a:lstStyle>
          <a:p>
            <a:endParaRPr lang="en-US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5367338"/>
            <a:ext cx="2189162" cy="185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0000"/>
              </a:lnSpc>
              <a:defRPr sz="1100"/>
            </a:lvl1pPr>
          </a:lstStyle>
          <a:p>
            <a:fld id="{7AEC52DA-8824-476A-A2D3-A01C8C67D4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844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hf hdr="0" ftr="0" dt="0"/>
  <p:txStyles>
    <p:titleStyle>
      <a:lvl1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2pPr>
      <a:lvl3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3pPr>
      <a:lvl4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4pPr>
      <a:lvl5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5pPr>
      <a:lvl6pPr marL="4572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6pPr>
      <a:lvl7pPr marL="9144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7pPr>
      <a:lvl8pPr marL="13716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8pPr>
      <a:lvl9pPr marL="18288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9pPr>
    </p:titleStyle>
    <p:bodyStyle>
      <a:lvl1pPr marL="107950" indent="-107950" algn="l" defTabSz="928688" rtl="0" fontAlgn="base">
        <a:lnSpc>
          <a:spcPct val="14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 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2pPr>
      <a:lvl3pPr marL="636588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3pPr>
      <a:lvl4pPr marL="890588" indent="-149225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4pPr>
      <a:lvl5pPr marL="11557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5pPr>
      <a:lvl6pPr marL="16129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6pPr>
      <a:lvl7pPr marL="20701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7pPr>
      <a:lvl8pPr marL="25273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8pPr>
      <a:lvl9pPr marL="29845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Powerpoint_Text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177800"/>
            <a:ext cx="8086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230313"/>
            <a:ext cx="81851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1688" y="5399088"/>
            <a:ext cx="3849687" cy="15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10000"/>
              </a:lnSpc>
              <a:spcBef>
                <a:spcPct val="20000"/>
              </a:spcBef>
              <a:defRPr sz="900"/>
            </a:lvl1pPr>
          </a:lstStyle>
          <a:p>
            <a:endParaRPr lang="en-US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5367338"/>
            <a:ext cx="2189162" cy="185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0000"/>
              </a:lnSpc>
              <a:defRPr sz="1100">
                <a:solidFill>
                  <a:schemeClr val="bg1"/>
                </a:solidFill>
              </a:defRPr>
            </a:lvl1pPr>
          </a:lstStyle>
          <a:p>
            <a:fld id="{665C2309-0734-4F96-B2C2-57FA6AC3CA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87730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ftr="0" dt="0"/>
  <p:txStyles>
    <p:titleStyle>
      <a:lvl1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+mj-lt"/>
          <a:ea typeface="+mj-ea"/>
          <a:cs typeface="+mj-cs"/>
        </a:defRPr>
      </a:lvl1pPr>
      <a:lvl2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2pPr>
      <a:lvl3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3pPr>
      <a:lvl4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4pPr>
      <a:lvl5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5pPr>
      <a:lvl6pPr marL="4572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6pPr>
      <a:lvl7pPr marL="9144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7pPr>
      <a:lvl8pPr marL="13716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8pPr>
      <a:lvl9pPr marL="18288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Verdana" pitchFamily="1" charset="0"/>
        </a:defRPr>
      </a:lvl9pPr>
    </p:titleStyle>
    <p:bodyStyle>
      <a:lvl1pPr marL="107950" indent="-107950" algn="l" defTabSz="928688" rtl="0" fontAlgn="base">
        <a:lnSpc>
          <a:spcPct val="14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 "/>
        <a:defRPr sz="1700">
          <a:solidFill>
            <a:schemeClr val="bg1"/>
          </a:solidFill>
          <a:latin typeface="+mn-lt"/>
          <a:ea typeface="+mn-ea"/>
          <a:cs typeface="+mn-cs"/>
        </a:defRPr>
      </a:lvl1pPr>
      <a:lvl2pPr marL="373063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2pPr>
      <a:lvl3pPr marL="636588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3pPr>
      <a:lvl4pPr marL="890588" indent="-149225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4pPr>
      <a:lvl5pPr marL="11557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5pPr>
      <a:lvl6pPr marL="16129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6pPr>
      <a:lvl7pPr marL="20701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7pPr>
      <a:lvl8pPr marL="25273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8pPr>
      <a:lvl9pPr marL="29845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7" descr="Powerpoint_Text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82650" y="244475"/>
            <a:ext cx="8086725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93750" y="1230313"/>
            <a:ext cx="8185150" cy="404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01688" y="5399088"/>
            <a:ext cx="3849687" cy="150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 algn="l">
              <a:lnSpc>
                <a:spcPct val="110000"/>
              </a:lnSpc>
              <a:spcBef>
                <a:spcPct val="20000"/>
              </a:spcBef>
              <a:defRPr sz="900"/>
            </a:lvl1pPr>
          </a:lstStyle>
          <a:p>
            <a:endParaRPr lang="en-US" altLang="en-US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05613" y="5367338"/>
            <a:ext cx="2189162" cy="1857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spAutoFit/>
          </a:bodyPr>
          <a:lstStyle>
            <a:lvl1pPr>
              <a:lnSpc>
                <a:spcPct val="110000"/>
              </a:lnSpc>
              <a:defRPr sz="1100"/>
            </a:lvl1pPr>
          </a:lstStyle>
          <a:p>
            <a:fld id="{9BD82823-CE6C-4887-9390-9AD3802685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2850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</p:sldLayoutIdLst>
  <p:hf hdr="0" ftr="0" dt="0"/>
  <p:txStyles>
    <p:titleStyle>
      <a:lvl1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+mj-lt"/>
          <a:ea typeface="+mj-ea"/>
          <a:cs typeface="+mj-cs"/>
        </a:defRPr>
      </a:lvl1pPr>
      <a:lvl2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2pPr>
      <a:lvl3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3pPr>
      <a:lvl4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4pPr>
      <a:lvl5pPr algn="l" defTabSz="833438" rtl="0" fontAlgn="base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5pPr>
      <a:lvl6pPr marL="4572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6pPr>
      <a:lvl7pPr marL="9144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7pPr>
      <a:lvl8pPr marL="13716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8pPr>
      <a:lvl9pPr marL="1828800" algn="l" defTabSz="833438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400" b="1">
          <a:solidFill>
            <a:srgbClr val="19458D"/>
          </a:solidFill>
          <a:latin typeface="Verdana" pitchFamily="1" charset="0"/>
        </a:defRPr>
      </a:lvl9pPr>
    </p:titleStyle>
    <p:bodyStyle>
      <a:lvl1pPr marL="107950" indent="-107950" algn="l" defTabSz="928688" rtl="0" fontAlgn="base">
        <a:lnSpc>
          <a:spcPct val="140000"/>
        </a:lnSpc>
        <a:spcBef>
          <a:spcPct val="50000"/>
        </a:spcBef>
        <a:spcAft>
          <a:spcPct val="0"/>
        </a:spcAft>
        <a:buFont typeface="Verdana" panose="020B0604030504040204" pitchFamily="34" charset="0"/>
        <a:buChar char=" 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373063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2pPr>
      <a:lvl3pPr marL="636588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3pPr>
      <a:lvl4pPr marL="890588" indent="-149225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4pPr>
      <a:lvl5pPr marL="1155700" indent="-158750" algn="l" defTabSz="928688" rtl="0" fontAlgn="base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5pPr>
      <a:lvl6pPr marL="16129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6pPr>
      <a:lvl7pPr marL="20701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7pPr>
      <a:lvl8pPr marL="25273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8pPr>
      <a:lvl9pPr marL="2984500" indent="-158750" algn="l" defTabSz="928688" rtl="0" eaLnBrk="1" fontAlgn="base" hangingPunct="1">
        <a:lnSpc>
          <a:spcPct val="140000"/>
        </a:lnSpc>
        <a:spcBef>
          <a:spcPct val="0"/>
        </a:spcBef>
        <a:spcAft>
          <a:spcPct val="0"/>
        </a:spcAft>
        <a:buSzPct val="85000"/>
        <a:buChar char="•"/>
        <a:defRPr sz="17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1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236" y="304139"/>
            <a:ext cx="8992128" cy="1835468"/>
          </a:xfrm>
        </p:spPr>
        <p:txBody>
          <a:bodyPr>
            <a:noAutofit/>
          </a:bodyPr>
          <a:lstStyle/>
          <a:p>
            <a:r>
              <a:rPr lang="en-US" sz="3280" dirty="0"/>
              <a:t>Hormone receptor-positive metastatic breast cancer</a:t>
            </a:r>
            <a:br>
              <a:rPr lang="en-US" sz="3280" dirty="0"/>
            </a:br>
            <a:endParaRPr lang="en-US" sz="328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2676789"/>
            <a:ext cx="7029450" cy="2028592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Ruth </a:t>
            </a:r>
            <a:r>
              <a:rPr lang="en-US" sz="1800" dirty="0" err="1">
                <a:solidFill>
                  <a:schemeClr val="bg1"/>
                </a:solidFill>
              </a:rPr>
              <a:t>O’Regan</a:t>
            </a:r>
            <a:r>
              <a:rPr lang="en-US" sz="1800" dirty="0">
                <a:solidFill>
                  <a:schemeClr val="bg1"/>
                </a:solidFill>
              </a:rPr>
              <a:t>, MD</a:t>
            </a:r>
          </a:p>
          <a:p>
            <a:r>
              <a:rPr lang="en-US" sz="1800" dirty="0"/>
              <a:t>Chair and Charles A. Dewey Professor,</a:t>
            </a:r>
          </a:p>
          <a:p>
            <a:r>
              <a:rPr lang="en-US" sz="1800" dirty="0"/>
              <a:t>Department of Medicine</a:t>
            </a:r>
          </a:p>
          <a:p>
            <a:r>
              <a:rPr lang="en-US" sz="1800" dirty="0"/>
              <a:t>Associate Director for Education and Mentoring, </a:t>
            </a:r>
          </a:p>
          <a:p>
            <a:r>
              <a:rPr lang="en-US" sz="1800" dirty="0"/>
              <a:t>Wilmot Cancer Institute</a:t>
            </a:r>
          </a:p>
          <a:p>
            <a:r>
              <a:rPr lang="en-US" sz="1800" dirty="0">
                <a:solidFill>
                  <a:schemeClr val="bg1"/>
                </a:solidFill>
              </a:rPr>
              <a:t>University of Rochester</a:t>
            </a:r>
          </a:p>
        </p:txBody>
      </p:sp>
      <p:pic>
        <p:nvPicPr>
          <p:cNvPr id="1028" name="Picture 4" descr="Wilmot Cancer Institute (@WilmotCancer) | Twitter">
            <a:extLst>
              <a:ext uri="{FF2B5EF4-FFF2-40B4-BE49-F238E27FC236}">
                <a16:creationId xmlns:a16="http://schemas.microsoft.com/office/drawing/2014/main" id="{24728A38-A8E1-5C42-A83F-0F94A60D5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41" y="5029203"/>
            <a:ext cx="1035841" cy="103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754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C8AC0D-D4DF-CDA1-8FB8-9A3398DF566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INAVO 120 Trial: </a:t>
                </a:r>
                <a:r>
                  <a:rPr lang="en-US" dirty="0" err="1"/>
                  <a:t>Fulvestrant</a:t>
                </a:r>
                <a:r>
                  <a:rPr lang="en-US" dirty="0"/>
                  <a:t> and palbociclib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inavolisib</a:t>
                </a:r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EC8AC0D-D4DF-CDA1-8FB8-9A3398DF56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51" t="-5000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C5FC2FE1-E71F-0582-DCCA-767DD514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790" y="1094570"/>
            <a:ext cx="5622471" cy="19315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8722F7-5A6E-4FD5-052E-A8D4EF794853}"/>
              </a:ext>
            </a:extLst>
          </p:cNvPr>
          <p:cNvSpPr txBox="1"/>
          <p:nvPr/>
        </p:nvSpPr>
        <p:spPr>
          <a:xfrm>
            <a:off x="2897363" y="5751321"/>
            <a:ext cx="6005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Turner et al N Engl J Med 2024, </a:t>
            </a:r>
            <a:r>
              <a:rPr lang="en-US" sz="1400" dirty="0" err="1"/>
              <a:t>Jhaveri</a:t>
            </a:r>
            <a:r>
              <a:rPr lang="en-US" sz="1400" dirty="0"/>
              <a:t> et al N Engl J Med 2025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98DAC21-9211-AABD-9C54-3F6EF6BDD73B}"/>
              </a:ext>
            </a:extLst>
          </p:cNvPr>
          <p:cNvGrpSpPr/>
          <p:nvPr/>
        </p:nvGrpSpPr>
        <p:grpSpPr>
          <a:xfrm>
            <a:off x="5905452" y="677251"/>
            <a:ext cx="3397453" cy="2562447"/>
            <a:chOff x="5905452" y="677251"/>
            <a:chExt cx="3397453" cy="256244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8A11509-8B47-A48A-3BC8-651E25A4251E}"/>
                </a:ext>
              </a:extLst>
            </p:cNvPr>
            <p:cNvGrpSpPr/>
            <p:nvPr/>
          </p:nvGrpSpPr>
          <p:grpSpPr>
            <a:xfrm>
              <a:off x="6289834" y="677251"/>
              <a:ext cx="2679541" cy="2072408"/>
              <a:chOff x="451778" y="757025"/>
              <a:chExt cx="5359080" cy="4679552"/>
            </a:xfrm>
          </p:grpSpPr>
          <p:pic>
            <p:nvPicPr>
              <p:cNvPr id="6" name="Picture 2">
                <a:extLst>
                  <a:ext uri="{FF2B5EF4-FFF2-40B4-BE49-F238E27FC236}">
                    <a16:creationId xmlns:a16="http://schemas.microsoft.com/office/drawing/2014/main" id="{07385C65-C0DD-0DA2-58FA-6A6C1BCF70E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1778" y="1660484"/>
                <a:ext cx="5359080" cy="37760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B7E065F-DB0E-5EEC-A8AB-6713AB047384}"/>
                  </a:ext>
                </a:extLst>
              </p:cNvPr>
              <p:cNvSpPr txBox="1"/>
              <p:nvPr/>
            </p:nvSpPr>
            <p:spPr>
              <a:xfrm>
                <a:off x="1115414" y="757025"/>
                <a:ext cx="3375795" cy="9034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/>
                  <a:t>MONALEESA</a:t>
                </a:r>
                <a:r>
                  <a:rPr lang="en-US" sz="2000" dirty="0"/>
                  <a:t> </a:t>
                </a:r>
                <a:r>
                  <a:rPr lang="en-US" sz="1600" dirty="0"/>
                  <a:t>2</a:t>
                </a:r>
                <a:endParaRPr lang="en-US" sz="2000" dirty="0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A43978A-8F6D-A9B5-C8D0-7A99914654AD}"/>
                  </a:ext>
                </a:extLst>
              </p:cNvPr>
              <p:cNvSpPr/>
              <p:nvPr/>
            </p:nvSpPr>
            <p:spPr>
              <a:xfrm>
                <a:off x="1399220" y="1826178"/>
                <a:ext cx="1732097" cy="523221"/>
              </a:xfrm>
              <a:prstGeom prst="ellipse">
                <a:avLst/>
              </a:prstGeom>
              <a:noFill/>
              <a:ln w="317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671D0C9-7E7A-0C75-2D0C-15FFA56AEF5B}"/>
                </a:ext>
              </a:extLst>
            </p:cNvPr>
            <p:cNvSpPr txBox="1"/>
            <p:nvPr/>
          </p:nvSpPr>
          <p:spPr>
            <a:xfrm>
              <a:off x="5905452" y="2778033"/>
              <a:ext cx="33974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Despite patients being off ET for at least 12-months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727ED3D-F55C-A85E-E101-703055500A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1500" y="3323284"/>
            <a:ext cx="6468050" cy="23100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E33423-F2E7-38AA-4FB7-7E59AA224FAC}"/>
              </a:ext>
            </a:extLst>
          </p:cNvPr>
          <p:cNvSpPr txBox="1"/>
          <p:nvPr/>
        </p:nvSpPr>
        <p:spPr>
          <a:xfrm>
            <a:off x="469747" y="5658715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NCCN Category 1</a:t>
            </a:r>
          </a:p>
        </p:txBody>
      </p:sp>
    </p:spTree>
    <p:extLst>
      <p:ext uri="{BB962C8B-B14F-4D97-AF65-F5344CB8AC3E}">
        <p14:creationId xmlns:p14="http://schemas.microsoft.com/office/powerpoint/2010/main" val="41608375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A4393-50F8-B6FE-1922-E2F04349E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016" y="0"/>
            <a:ext cx="8086725" cy="747713"/>
          </a:xfrm>
        </p:spPr>
        <p:txBody>
          <a:bodyPr/>
          <a:lstStyle/>
          <a:p>
            <a:r>
              <a:rPr lang="en-US" dirty="0"/>
              <a:t>INAVO 120:  Final overall survival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52FC7-155B-0C0B-C54E-1D838730430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82EFEA-AD08-01EF-5D3E-3F3477ADE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859" y="915987"/>
            <a:ext cx="7230731" cy="24616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2DDFAC-B30B-4295-37DC-F426A3EC4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859" y="3563364"/>
            <a:ext cx="7344882" cy="237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748521E-60B0-1B63-9BC3-1648462C3422}"/>
              </a:ext>
            </a:extLst>
          </p:cNvPr>
          <p:cNvSpPr txBox="1"/>
          <p:nvPr/>
        </p:nvSpPr>
        <p:spPr>
          <a:xfrm>
            <a:off x="2114039" y="5977834"/>
            <a:ext cx="469157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50" dirty="0" err="1"/>
              <a:t>Jhaveri</a:t>
            </a:r>
            <a:r>
              <a:rPr lang="en-US" sz="1050" dirty="0"/>
              <a:t> et al N Engl J Med 2025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663EE0-B88A-1CEB-0111-F867D00736C0}"/>
              </a:ext>
            </a:extLst>
          </p:cNvPr>
          <p:cNvSpPr/>
          <p:nvPr/>
        </p:nvSpPr>
        <p:spPr bwMode="auto">
          <a:xfrm>
            <a:off x="1013859" y="5051280"/>
            <a:ext cx="7230731" cy="18573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8240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0E996-CC2A-7B69-6B73-C068E7113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34" y="150147"/>
            <a:ext cx="8438557" cy="747713"/>
          </a:xfrm>
        </p:spPr>
        <p:txBody>
          <a:bodyPr/>
          <a:lstStyle/>
          <a:p>
            <a:r>
              <a:rPr lang="en-US" dirty="0"/>
              <a:t>Machine-learning model of clinical and genomic data to predict outcome from CDK 4/6i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19D59F0-3042-DDB7-59EA-4FCAED7137D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E69C90-CD83-4B2D-92EF-D9B89296D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96" y="1156188"/>
            <a:ext cx="4731216" cy="20383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4B05F-284F-A411-188B-5013BA4B2C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66" y="1210163"/>
            <a:ext cx="3308093" cy="1930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4E149B-30E5-4307-C195-CF8816485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797" y="3482976"/>
            <a:ext cx="3861009" cy="2120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6878854-6275-2B87-051C-051937CAB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7675" y="3398891"/>
            <a:ext cx="4711700" cy="2222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F510DF-6CCF-3BD9-8BFD-2C8C519B4C67}"/>
              </a:ext>
            </a:extLst>
          </p:cNvPr>
          <p:cNvSpPr txBox="1"/>
          <p:nvPr/>
        </p:nvSpPr>
        <p:spPr>
          <a:xfrm>
            <a:off x="557384" y="5788124"/>
            <a:ext cx="24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Razavi</a:t>
            </a:r>
            <a:r>
              <a:rPr lang="en-US" sz="1400" dirty="0"/>
              <a:t> et al SABCS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835F29-4C24-5552-70A6-8582B576452B}"/>
              </a:ext>
            </a:extLst>
          </p:cNvPr>
          <p:cNvSpPr txBox="1"/>
          <p:nvPr/>
        </p:nvSpPr>
        <p:spPr>
          <a:xfrm>
            <a:off x="3395997" y="5728455"/>
            <a:ext cx="52726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1087 patients split 70/30 between training and test sets</a:t>
            </a:r>
          </a:p>
        </p:txBody>
      </p:sp>
    </p:spTree>
    <p:extLst>
      <p:ext uri="{BB962C8B-B14F-4D97-AF65-F5344CB8AC3E}">
        <p14:creationId xmlns:p14="http://schemas.microsoft.com/office/powerpoint/2010/main" val="3484830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A24FD-20AC-29D5-BFAB-05C0DAE9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53" y="122915"/>
            <a:ext cx="8086725" cy="747713"/>
          </a:xfrm>
        </p:spPr>
        <p:txBody>
          <a:bodyPr/>
          <a:lstStyle/>
          <a:p>
            <a:r>
              <a:rPr lang="en-US" dirty="0"/>
              <a:t>SERENA 6: </a:t>
            </a:r>
            <a:r>
              <a:rPr lang="en-US" dirty="0" err="1"/>
              <a:t>Camizestrant</a:t>
            </a:r>
            <a:r>
              <a:rPr lang="en-US" dirty="0"/>
              <a:t> versus AI upon detection of </a:t>
            </a:r>
            <a:r>
              <a:rPr lang="en-US" i="1" dirty="0"/>
              <a:t>ESR1</a:t>
            </a:r>
            <a:r>
              <a:rPr lang="en-US" dirty="0"/>
              <a:t> mutation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6D2AED4-02D2-F8EB-281D-41CCFD5C8E4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13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6AE1E-EBF1-6873-A642-196C45E542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453" y="1032214"/>
            <a:ext cx="8190074" cy="223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C6AAB-992F-0CA1-9E39-6E25E2DCC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3" y="3545227"/>
            <a:ext cx="8086724" cy="2222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8F76429-C70C-EEFD-2D24-04F672632C39}"/>
              </a:ext>
            </a:extLst>
          </p:cNvPr>
          <p:cNvSpPr txBox="1"/>
          <p:nvPr/>
        </p:nvSpPr>
        <p:spPr>
          <a:xfrm>
            <a:off x="3558012" y="5896381"/>
            <a:ext cx="2579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Bidard</a:t>
            </a:r>
            <a:r>
              <a:rPr lang="en-US" sz="1200" dirty="0"/>
              <a:t> et al N Engl J Med 2025</a:t>
            </a:r>
          </a:p>
        </p:txBody>
      </p:sp>
    </p:spTree>
    <p:extLst>
      <p:ext uri="{BB962C8B-B14F-4D97-AF65-F5344CB8AC3E}">
        <p14:creationId xmlns:p14="http://schemas.microsoft.com/office/powerpoint/2010/main" val="3828010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B530A-2AC2-F6E9-94CC-FE23A09A3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BFF8-ADC8-A948-B795-1C789B209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53" y="0"/>
            <a:ext cx="8086725" cy="747713"/>
          </a:xfrm>
        </p:spPr>
        <p:txBody>
          <a:bodyPr/>
          <a:lstStyle/>
          <a:p>
            <a:r>
              <a:rPr lang="en-US" dirty="0"/>
              <a:t>SERENA 6: </a:t>
            </a:r>
            <a:r>
              <a:rPr lang="en-US" dirty="0" err="1"/>
              <a:t>Camizestrant</a:t>
            </a:r>
            <a:r>
              <a:rPr lang="en-US" dirty="0"/>
              <a:t> versus AI upon detection of </a:t>
            </a:r>
            <a:r>
              <a:rPr lang="en-US" i="1" dirty="0"/>
              <a:t>ESR1</a:t>
            </a:r>
            <a:r>
              <a:rPr lang="en-US" dirty="0"/>
              <a:t> mutation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50A6086-D26F-59ED-F6D5-9186480501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F9B336-8DF5-90D0-E5D1-E756EA4DB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1" y="3422312"/>
            <a:ext cx="7779887" cy="2502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261A4B-B6DE-C4AD-925A-FAD9F54FF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1" y="765514"/>
            <a:ext cx="7779887" cy="2501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925D88-8A98-F8F0-7389-39FBD494E3E7}"/>
              </a:ext>
            </a:extLst>
          </p:cNvPr>
          <p:cNvSpPr txBox="1"/>
          <p:nvPr/>
        </p:nvSpPr>
        <p:spPr>
          <a:xfrm>
            <a:off x="6562699" y="4458044"/>
            <a:ext cx="2432076" cy="430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100" dirty="0"/>
              <a:t>PFS2 events 38 C versus 47 AI </a:t>
            </a:r>
          </a:p>
          <a:p>
            <a:pPr algn="l"/>
            <a:r>
              <a:rPr lang="en-US" sz="1100" dirty="0"/>
              <a:t>HR 0.52 p=.0038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EB2EF9-5847-E157-D5B7-B56D08DE45A3}"/>
              </a:ext>
            </a:extLst>
          </p:cNvPr>
          <p:cNvSpPr txBox="1"/>
          <p:nvPr/>
        </p:nvSpPr>
        <p:spPr>
          <a:xfrm>
            <a:off x="3759990" y="5896381"/>
            <a:ext cx="23775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Bidard</a:t>
            </a:r>
            <a:r>
              <a:rPr lang="en-US" sz="1100" dirty="0"/>
              <a:t> et al N Engl J Med 2025</a:t>
            </a:r>
          </a:p>
        </p:txBody>
      </p:sp>
    </p:spTree>
    <p:extLst>
      <p:ext uri="{BB962C8B-B14F-4D97-AF65-F5344CB8AC3E}">
        <p14:creationId xmlns:p14="http://schemas.microsoft.com/office/powerpoint/2010/main" val="4927086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D9572-3294-BFBC-564F-02B5E6CAD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6DC93-890E-0B22-CC8F-ADDA2D271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453" y="122915"/>
            <a:ext cx="8086725" cy="747713"/>
          </a:xfrm>
        </p:spPr>
        <p:txBody>
          <a:bodyPr/>
          <a:lstStyle/>
          <a:p>
            <a:r>
              <a:rPr lang="en-US" dirty="0"/>
              <a:t>SERENA 6: </a:t>
            </a:r>
            <a:r>
              <a:rPr lang="en-US" dirty="0" err="1"/>
              <a:t>Camizestrant</a:t>
            </a:r>
            <a:r>
              <a:rPr lang="en-US" dirty="0"/>
              <a:t> versus AI: Adverse events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86C8E42-0891-5327-23CB-2AB0E05498A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2783DA-7E72-314E-B782-7A5EC088C3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7244" y="1207604"/>
            <a:ext cx="7720142" cy="4445051"/>
          </a:xfrm>
          <a:prstGeom prst="rect">
            <a:avLst/>
          </a:prstGeom>
        </p:spPr>
      </p:pic>
      <p:sp>
        <p:nvSpPr>
          <p:cNvPr id="4" name="Right Arrow 3">
            <a:extLst>
              <a:ext uri="{FF2B5EF4-FFF2-40B4-BE49-F238E27FC236}">
                <a16:creationId xmlns:a16="http://schemas.microsoft.com/office/drawing/2014/main" id="{7F55F51F-CB87-103B-D57A-A5E063990397}"/>
              </a:ext>
            </a:extLst>
          </p:cNvPr>
          <p:cNvSpPr/>
          <p:nvPr/>
        </p:nvSpPr>
        <p:spPr bwMode="auto">
          <a:xfrm>
            <a:off x="427453" y="2812473"/>
            <a:ext cx="710989" cy="235528"/>
          </a:xfrm>
          <a:prstGeom prst="rightArrow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A46D22-2CEF-B0AC-EF80-259ED3BAF19D}"/>
              </a:ext>
            </a:extLst>
          </p:cNvPr>
          <p:cNvSpPr txBox="1"/>
          <p:nvPr/>
        </p:nvSpPr>
        <p:spPr>
          <a:xfrm>
            <a:off x="3558012" y="5896381"/>
            <a:ext cx="25795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Bidard</a:t>
            </a:r>
            <a:r>
              <a:rPr lang="en-US" sz="1200" dirty="0"/>
              <a:t> et al N Engl J Med 2025</a:t>
            </a:r>
          </a:p>
        </p:txBody>
      </p:sp>
    </p:spTree>
    <p:extLst>
      <p:ext uri="{BB962C8B-B14F-4D97-AF65-F5344CB8AC3E}">
        <p14:creationId xmlns:p14="http://schemas.microsoft.com/office/powerpoint/2010/main" val="28999757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6EF785-BABF-AF24-210E-8F0DCA370B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16</a:t>
            </a:fld>
            <a:endParaRPr lang="en-US" altLang="en-US"/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2E9F15B3-C7CE-5E5A-18DD-557EDCFA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Genomic landscape of metastatic HR-positive breast cancer</a:t>
            </a:r>
          </a:p>
        </p:txBody>
      </p:sp>
      <p:pic>
        <p:nvPicPr>
          <p:cNvPr id="6" name="Picture 5" descr="cropped_comut.png">
            <a:extLst>
              <a:ext uri="{FF2B5EF4-FFF2-40B4-BE49-F238E27FC236}">
                <a16:creationId xmlns:a16="http://schemas.microsoft.com/office/drawing/2014/main" id="{9BEE0E0B-4D29-8B82-5E4A-8D733EF67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984" y="1186543"/>
            <a:ext cx="6136775" cy="47554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3C0356-B2F1-1090-B8CA-1ED2886C3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6078" y="4422325"/>
            <a:ext cx="2353103" cy="105984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64BFFF-45A1-F112-B737-427F569B6151}"/>
              </a:ext>
            </a:extLst>
          </p:cNvPr>
          <p:cNvGrpSpPr/>
          <p:nvPr/>
        </p:nvGrpSpPr>
        <p:grpSpPr>
          <a:xfrm>
            <a:off x="6239441" y="1240698"/>
            <a:ext cx="2466212" cy="1227125"/>
            <a:chOff x="6228555" y="907841"/>
            <a:chExt cx="2466212" cy="973263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FA7F8A1-214F-5460-BD99-FA00AB7FB776}"/>
                </a:ext>
              </a:extLst>
            </p:cNvPr>
            <p:cNvGrpSpPr/>
            <p:nvPr/>
          </p:nvGrpSpPr>
          <p:grpSpPr>
            <a:xfrm>
              <a:off x="6228555" y="907841"/>
              <a:ext cx="609600" cy="973263"/>
              <a:chOff x="6228555" y="907841"/>
              <a:chExt cx="609600" cy="973263"/>
            </a:xfrm>
          </p:grpSpPr>
          <p:sp>
            <p:nvSpPr>
              <p:cNvPr id="17" name="Right Arrow 16">
                <a:extLst>
                  <a:ext uri="{FF2B5EF4-FFF2-40B4-BE49-F238E27FC236}">
                    <a16:creationId xmlns:a16="http://schemas.microsoft.com/office/drawing/2014/main" id="{AF2FAF77-EF15-8E7E-4CAA-BB9A0BECA579}"/>
                  </a:ext>
                </a:extLst>
              </p:cNvPr>
              <p:cNvSpPr/>
              <p:nvPr/>
            </p:nvSpPr>
            <p:spPr>
              <a:xfrm rot="10800000">
                <a:off x="6228555" y="907841"/>
                <a:ext cx="598965" cy="167638"/>
              </a:xfrm>
              <a:prstGeom prst="rightArrow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Right Arrow 17">
                <a:extLst>
                  <a:ext uri="{FF2B5EF4-FFF2-40B4-BE49-F238E27FC236}">
                    <a16:creationId xmlns:a16="http://schemas.microsoft.com/office/drawing/2014/main" id="{A7688E51-0B0E-AD3D-0F3B-9A89E124296B}"/>
                  </a:ext>
                </a:extLst>
              </p:cNvPr>
              <p:cNvSpPr/>
              <p:nvPr/>
            </p:nvSpPr>
            <p:spPr>
              <a:xfrm rot="10800000">
                <a:off x="6239190" y="1713466"/>
                <a:ext cx="598965" cy="167638"/>
              </a:xfrm>
              <a:prstGeom prst="rightArrow">
                <a:avLst/>
              </a:prstGeom>
              <a:solidFill>
                <a:srgbClr val="0070C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CC45E4-48C7-9481-1D0B-242183246303}"/>
                </a:ext>
              </a:extLst>
            </p:cNvPr>
            <p:cNvSpPr txBox="1"/>
            <p:nvPr/>
          </p:nvSpPr>
          <p:spPr>
            <a:xfrm>
              <a:off x="7010400" y="991659"/>
              <a:ext cx="1684367" cy="366158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Present at diagnosis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C198817-6264-A089-DB08-23B374459808}"/>
              </a:ext>
            </a:extLst>
          </p:cNvPr>
          <p:cNvGrpSpPr/>
          <p:nvPr/>
        </p:nvGrpSpPr>
        <p:grpSpPr>
          <a:xfrm>
            <a:off x="6244758" y="1550770"/>
            <a:ext cx="2407873" cy="1608827"/>
            <a:chOff x="6233872" y="1153766"/>
            <a:chExt cx="2407873" cy="1276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D3FF98-75F6-B3AC-4ABD-E1C84EBD7E01}"/>
                </a:ext>
              </a:extLst>
            </p:cNvPr>
            <p:cNvGrpSpPr/>
            <p:nvPr/>
          </p:nvGrpSpPr>
          <p:grpSpPr>
            <a:xfrm>
              <a:off x="6233872" y="1153766"/>
              <a:ext cx="604282" cy="1276000"/>
              <a:chOff x="6233872" y="1153766"/>
              <a:chExt cx="604282" cy="1276000"/>
            </a:xfrm>
          </p:grpSpPr>
          <p:sp>
            <p:nvSpPr>
              <p:cNvPr id="12" name="Right Arrow 11">
                <a:extLst>
                  <a:ext uri="{FF2B5EF4-FFF2-40B4-BE49-F238E27FC236}">
                    <a16:creationId xmlns:a16="http://schemas.microsoft.com/office/drawing/2014/main" id="{6C1A4F4E-3EBF-D391-B3EC-72B55722905D}"/>
                  </a:ext>
                </a:extLst>
              </p:cNvPr>
              <p:cNvSpPr/>
              <p:nvPr/>
            </p:nvSpPr>
            <p:spPr>
              <a:xfrm rot="10800000">
                <a:off x="6239189" y="2262128"/>
                <a:ext cx="598965" cy="16763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3" name="Right Arrow 12">
                <a:extLst>
                  <a:ext uri="{FF2B5EF4-FFF2-40B4-BE49-F238E27FC236}">
                    <a16:creationId xmlns:a16="http://schemas.microsoft.com/office/drawing/2014/main" id="{7D58F5F9-02EA-C30A-B87C-54DF25143B10}"/>
                  </a:ext>
                </a:extLst>
              </p:cNvPr>
              <p:cNvSpPr/>
              <p:nvPr/>
            </p:nvSpPr>
            <p:spPr>
              <a:xfrm rot="10800000">
                <a:off x="6233872" y="1153766"/>
                <a:ext cx="598965" cy="16763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Right Arrow 13">
                <a:extLst>
                  <a:ext uri="{FF2B5EF4-FFF2-40B4-BE49-F238E27FC236}">
                    <a16:creationId xmlns:a16="http://schemas.microsoft.com/office/drawing/2014/main" id="{98506008-9D19-1DDA-20FD-9EE59CA67091}"/>
                  </a:ext>
                </a:extLst>
              </p:cNvPr>
              <p:cNvSpPr/>
              <p:nvPr/>
            </p:nvSpPr>
            <p:spPr>
              <a:xfrm rot="10800000">
                <a:off x="6239189" y="2097136"/>
                <a:ext cx="598965" cy="16763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C87D5E-538F-05DA-266F-798AB4AC0774}"/>
                </a:ext>
              </a:extLst>
            </p:cNvPr>
            <p:cNvSpPr txBox="1"/>
            <p:nvPr/>
          </p:nvSpPr>
          <p:spPr>
            <a:xfrm>
              <a:off x="7522028" y="1865865"/>
              <a:ext cx="1119717" cy="2196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Acquired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640E88-E5B5-579B-2FC7-FF86FECC73E7}"/>
              </a:ext>
            </a:extLst>
          </p:cNvPr>
          <p:cNvSpPr txBox="1"/>
          <p:nvPr/>
        </p:nvSpPr>
        <p:spPr>
          <a:xfrm>
            <a:off x="6752625" y="5864362"/>
            <a:ext cx="1900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Angus et al Nat Genet 2019</a:t>
            </a:r>
          </a:p>
        </p:txBody>
      </p:sp>
    </p:spTree>
    <p:extLst>
      <p:ext uri="{BB962C8B-B14F-4D97-AF65-F5344CB8AC3E}">
        <p14:creationId xmlns:p14="http://schemas.microsoft.com/office/powerpoint/2010/main" val="426476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59"/>
    </mc:Choice>
    <mc:Fallback xmlns="">
      <p:transition spd="slow" advTm="23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70801D4-BF44-BF69-3C20-DAB1666BF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08" y="268769"/>
            <a:ext cx="8086725" cy="747713"/>
          </a:xfrm>
        </p:spPr>
        <p:txBody>
          <a:bodyPr/>
          <a:lstStyle/>
          <a:p>
            <a:r>
              <a:rPr lang="en-US" dirty="0"/>
              <a:t>Increase in actionable mutations in higher risk disease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24589D-0326-9878-46A4-F3D45B535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25" y="1205826"/>
            <a:ext cx="8185150" cy="3826556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9772C54-E017-EE80-E09A-2CD0A1B702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5613" y="5942013"/>
            <a:ext cx="2189162" cy="18573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6C47356C-CE9B-4489-A52B-3AB4A332E479}" type="slidenum">
              <a:rPr lang="en-US" altLang="en-US" smtClean="0"/>
              <a:pPr>
                <a:spcAft>
                  <a:spcPts val="600"/>
                </a:spcAft>
              </a:pPr>
              <a:t>17</a:t>
            </a:fld>
            <a:endParaRPr lang="en-US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6221F-E55D-4A34-5617-19968511F253}"/>
              </a:ext>
            </a:extLst>
          </p:cNvPr>
          <p:cNvSpPr txBox="1"/>
          <p:nvPr/>
        </p:nvSpPr>
        <p:spPr>
          <a:xfrm>
            <a:off x="557384" y="5788124"/>
            <a:ext cx="24270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Razavi</a:t>
            </a:r>
            <a:r>
              <a:rPr lang="en-US" sz="1400" dirty="0"/>
              <a:t> et al SABCS 2024</a:t>
            </a:r>
          </a:p>
        </p:txBody>
      </p:sp>
    </p:spTree>
    <p:extLst>
      <p:ext uri="{BB962C8B-B14F-4D97-AF65-F5344CB8AC3E}">
        <p14:creationId xmlns:p14="http://schemas.microsoft.com/office/powerpoint/2010/main" val="27124383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F4B70-D51E-5E92-2ABD-979CD8A37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B2E53-329F-A817-F91A-D7985D7246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725" y="1135857"/>
            <a:ext cx="8185150" cy="4662487"/>
          </a:xfrm>
        </p:spPr>
        <p:txBody>
          <a:bodyPr/>
          <a:lstStyle/>
          <a:p>
            <a:r>
              <a:rPr lang="en-US" sz="2000" dirty="0"/>
              <a:t>Check genomics on metastatic tissue or via </a:t>
            </a:r>
            <a:r>
              <a:rPr lang="en-US" sz="2000" dirty="0" err="1"/>
              <a:t>ctDNA</a:t>
            </a:r>
            <a:endParaRPr lang="en-US" sz="2000" dirty="0"/>
          </a:p>
          <a:p>
            <a:pPr lvl="1"/>
            <a:r>
              <a:rPr lang="en-US" sz="2000" dirty="0"/>
              <a:t>Tumor genomics on biopsy from diagnosis of metastatic disease</a:t>
            </a:r>
          </a:p>
          <a:p>
            <a:pPr lvl="1"/>
            <a:r>
              <a:rPr lang="en-US" sz="2000" dirty="0"/>
              <a:t>Recheck genomics in </a:t>
            </a:r>
            <a:r>
              <a:rPr lang="en-US" sz="2000" dirty="0" err="1"/>
              <a:t>ctDNA</a:t>
            </a:r>
            <a:r>
              <a:rPr lang="en-US" sz="2000" dirty="0"/>
              <a:t> at disease progression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/>
              <a:t>Looking for acquired alterations: </a:t>
            </a:r>
            <a:r>
              <a:rPr lang="en-US" sz="2000" i="1" dirty="0"/>
              <a:t>ESR1</a:t>
            </a:r>
            <a:r>
              <a:rPr lang="en-US" sz="2000" dirty="0"/>
              <a:t>, </a:t>
            </a:r>
            <a:r>
              <a:rPr lang="en-US" sz="2000" i="1" dirty="0"/>
              <a:t>ERB2</a:t>
            </a:r>
            <a:r>
              <a:rPr lang="en-US" sz="2000" dirty="0"/>
              <a:t>, </a:t>
            </a:r>
            <a:r>
              <a:rPr lang="en-US" sz="2000" i="1" dirty="0"/>
              <a:t>AKT1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If needed can test genomics on primary tissue for non-acquired alterations</a:t>
            </a:r>
          </a:p>
          <a:p>
            <a:pPr lvl="2">
              <a:buFont typeface="Wingdings" pitchFamily="2" charset="2"/>
              <a:buChar char="§"/>
            </a:pPr>
            <a:r>
              <a:rPr lang="en-US" sz="2000" dirty="0"/>
              <a:t>PI3-kinase</a:t>
            </a:r>
          </a:p>
          <a:p>
            <a:pPr lvl="1">
              <a:buFont typeface="Wingdings" pitchFamily="2" charset="2"/>
              <a:buChar char="§"/>
            </a:pPr>
            <a:r>
              <a:rPr lang="en-US" sz="2000" dirty="0"/>
              <a:t>Determine combinational partner with endocrine therapy based on presence or absence of genomic alterations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5B3972-A853-6376-CE60-BB6536E9024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5C11B4-91A0-4173-AA63-6D25579CD001}" type="slidenum">
              <a:rPr lang="en-US" altLang="en-US" smtClean="0"/>
              <a:pPr/>
              <a:t>18</a:t>
            </a:fld>
            <a:endParaRPr lang="en-US" altLang="en-US"/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5765B709-6F69-4D88-8AA9-E5CF21272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470" y="244475"/>
            <a:ext cx="8086725" cy="747713"/>
          </a:xfrm>
        </p:spPr>
        <p:txBody>
          <a:bodyPr/>
          <a:lstStyle/>
          <a:p>
            <a:r>
              <a:rPr lang="en-US" sz="2500" dirty="0"/>
              <a:t>When and how should we check tumor genomics?</a:t>
            </a:r>
          </a:p>
        </p:txBody>
      </p:sp>
    </p:spTree>
    <p:extLst>
      <p:ext uri="{BB962C8B-B14F-4D97-AF65-F5344CB8AC3E}">
        <p14:creationId xmlns:p14="http://schemas.microsoft.com/office/powerpoint/2010/main" val="84516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20"/>
    </mc:Choice>
    <mc:Fallback xmlns="">
      <p:transition spd="slow" advTm="1722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906C747F-54E1-1A94-0EEA-C256A71DD2A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6394" y="-99971"/>
            <a:ext cx="8740775" cy="747713"/>
          </a:xfrm>
          <a:prstGeom prst="rect">
            <a:avLst/>
          </a:prstGeom>
        </p:spPr>
        <p:txBody>
          <a:bodyPr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200" dirty="0">
                <a:solidFill>
                  <a:srgbClr val="19458D"/>
                </a:solidFill>
              </a:rPr>
              <a:t>CDK 4/6 Inhibitors: Post-Progression trials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06CAC13F-A2AE-656D-529C-B62D5C5112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61989"/>
              </p:ext>
            </p:extLst>
          </p:nvPr>
        </p:nvGraphicFramePr>
        <p:xfrm>
          <a:off x="209590" y="647742"/>
          <a:ext cx="8785185" cy="503620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77605">
                  <a:extLst>
                    <a:ext uri="{9D8B030D-6E8A-4147-A177-3AD203B41FA5}">
                      <a16:colId xmlns:a16="http://schemas.microsoft.com/office/drawing/2014/main" val="3877383412"/>
                    </a:ext>
                  </a:extLst>
                </a:gridCol>
                <a:gridCol w="1130782">
                  <a:extLst>
                    <a:ext uri="{9D8B030D-6E8A-4147-A177-3AD203B41FA5}">
                      <a16:colId xmlns:a16="http://schemas.microsoft.com/office/drawing/2014/main" val="2819692896"/>
                    </a:ext>
                  </a:extLst>
                </a:gridCol>
                <a:gridCol w="1630239">
                  <a:extLst>
                    <a:ext uri="{9D8B030D-6E8A-4147-A177-3AD203B41FA5}">
                      <a16:colId xmlns:a16="http://schemas.microsoft.com/office/drawing/2014/main" val="1434603922"/>
                    </a:ext>
                  </a:extLst>
                </a:gridCol>
                <a:gridCol w="815121">
                  <a:extLst>
                    <a:ext uri="{9D8B030D-6E8A-4147-A177-3AD203B41FA5}">
                      <a16:colId xmlns:a16="http://schemas.microsoft.com/office/drawing/2014/main" val="483498656"/>
                    </a:ext>
                  </a:extLst>
                </a:gridCol>
                <a:gridCol w="652097">
                  <a:extLst>
                    <a:ext uri="{9D8B030D-6E8A-4147-A177-3AD203B41FA5}">
                      <a16:colId xmlns:a16="http://schemas.microsoft.com/office/drawing/2014/main" val="3195151086"/>
                    </a:ext>
                  </a:extLst>
                </a:gridCol>
                <a:gridCol w="1059657">
                  <a:extLst>
                    <a:ext uri="{9D8B030D-6E8A-4147-A177-3AD203B41FA5}">
                      <a16:colId xmlns:a16="http://schemas.microsoft.com/office/drawing/2014/main" val="426922316"/>
                    </a:ext>
                  </a:extLst>
                </a:gridCol>
                <a:gridCol w="2019684">
                  <a:extLst>
                    <a:ext uri="{9D8B030D-6E8A-4147-A177-3AD203B41FA5}">
                      <a16:colId xmlns:a16="http://schemas.microsoft.com/office/drawing/2014/main" val="3190830704"/>
                    </a:ext>
                  </a:extLst>
                </a:gridCol>
              </a:tblGrid>
              <a:tr h="255136"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Agent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Setting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Phase 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Prior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CDKi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Study Design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val="2888466442"/>
                  </a:ext>
                </a:extLst>
              </a:tr>
              <a:tr h="117581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MAINTAIN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kern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NCT02632045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HR+/HER2- locally advanced or MBC following progression on a CDK 4/6 inhibitor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at 24-weeks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exemestane/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ribociclib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 </a:t>
                      </a:r>
                      <a:r>
                        <a:rPr lang="en-US" sz="1400" baseline="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exemestane/placebo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val="2189200253"/>
                  </a:ext>
                </a:extLst>
              </a:tr>
              <a:tr h="117581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PACE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NCT03147287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Endocrine pre-treated ER+/HER2- MBC;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after CDK and endocrine therapy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 vs</a:t>
                      </a: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fulvestrant/palbociclib vs fulvestrant/palbociclib/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avelumab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val="3211495319"/>
                  </a:ext>
                </a:extLst>
              </a:tr>
              <a:tr h="117581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PALMIRA</a:t>
                      </a:r>
                    </a:p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NCT03809988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Palbociclib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HR+/HER2- locally advanced or MBC following progression on palbociclib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 or letrozole vs fulvestrant or letrozole + palbociclib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val="2685261009"/>
                  </a:ext>
                </a:extLst>
              </a:tr>
              <a:tr h="1175816"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PostMONARCH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400" b="0" i="0" kern="120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NCT05169567</a:t>
                      </a:r>
                    </a:p>
                    <a:p>
                      <a:b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>
                        <a:lnSpc>
                          <a:spcPts val="1600"/>
                        </a:lnSpc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HR+/HER2- locally advanced or MBC following progression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CDKi</a:t>
                      </a: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ts val="16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368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</a:t>
                      </a: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>
                        <a:lnSpc>
                          <a:spcPts val="1600"/>
                        </a:lnSpc>
                      </a:pP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abemaciclib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vs </a:t>
                      </a:r>
                      <a:r>
                        <a:rPr lang="en-US" sz="14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fulvestrant</a:t>
                      </a:r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/placebo</a:t>
                      </a:r>
                    </a:p>
                  </a:txBody>
                  <a:tcPr marL="51435" marR="51435" marT="34290" marB="34290"/>
                </a:tc>
                <a:extLst>
                  <a:ext uri="{0D108BD9-81ED-4DB2-BD59-A6C34878D82A}">
                    <a16:rowId xmlns:a16="http://schemas.microsoft.com/office/drawing/2014/main" val="385558964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4D15F6C-F249-A9D9-467A-38664A82AE92}"/>
              </a:ext>
            </a:extLst>
          </p:cNvPr>
          <p:cNvSpPr txBox="1"/>
          <p:nvPr/>
        </p:nvSpPr>
        <p:spPr>
          <a:xfrm>
            <a:off x="206394" y="5773271"/>
            <a:ext cx="9076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Kalinsky</a:t>
            </a:r>
            <a:r>
              <a:rPr lang="en-US" sz="1100" dirty="0"/>
              <a:t> et al J Clin Oncol 2023:41:4004, ASCO 2024, Mayer et al. J Clin Oncol 2024:42:2050, </a:t>
            </a:r>
            <a:r>
              <a:rPr lang="en-US" sz="1100" dirty="0" err="1"/>
              <a:t>Llombart</a:t>
            </a:r>
            <a:r>
              <a:rPr lang="en-US" sz="1100" dirty="0"/>
              <a:t> </a:t>
            </a:r>
            <a:r>
              <a:rPr lang="en-US" sz="1100" dirty="0" err="1"/>
              <a:t>Cussac</a:t>
            </a:r>
            <a:r>
              <a:rPr lang="en-US" sz="1100" dirty="0"/>
              <a:t> ASCO 2022 </a:t>
            </a:r>
          </a:p>
        </p:txBody>
      </p:sp>
    </p:spTree>
    <p:extLst>
      <p:ext uri="{BB962C8B-B14F-4D97-AF65-F5344CB8AC3E}">
        <p14:creationId xmlns:p14="http://schemas.microsoft.com/office/powerpoint/2010/main" val="675014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052" y="-57369"/>
            <a:ext cx="8525724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Changing landscape of targeted agents in ER-positive metastatic breast cancer</a:t>
            </a:r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163844" y="4391657"/>
            <a:ext cx="9208756" cy="11269"/>
          </a:xfrm>
          <a:prstGeom prst="straightConnector1">
            <a:avLst/>
          </a:prstGeom>
          <a:ln w="1905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223" y="4801581"/>
            <a:ext cx="11112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1970/80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175766" y="4809183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</p:txBody>
      </p:sp>
      <p:cxnSp>
        <p:nvCxnSpPr>
          <p:cNvPr id="18" name="Straight Arrow Connector 17"/>
          <p:cNvCxnSpPr>
            <a:stCxn id="17" idx="2"/>
          </p:cNvCxnSpPr>
          <p:nvPr/>
        </p:nvCxnSpPr>
        <p:spPr>
          <a:xfrm flipH="1">
            <a:off x="2461014" y="2850402"/>
            <a:ext cx="4470" cy="15121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2206038" y="480158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2002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212216" y="4793015"/>
            <a:ext cx="769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59174" y="2420650"/>
            <a:ext cx="1353704" cy="40011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Tamoxifen</a:t>
            </a:r>
          </a:p>
        </p:txBody>
      </p:sp>
      <p:cxnSp>
        <p:nvCxnSpPr>
          <p:cNvPr id="16" name="Straight Arrow Connector 15"/>
          <p:cNvCxnSpPr>
            <a:stCxn id="6" idx="2"/>
          </p:cNvCxnSpPr>
          <p:nvPr/>
        </p:nvCxnSpPr>
        <p:spPr>
          <a:xfrm>
            <a:off x="617678" y="2820760"/>
            <a:ext cx="2" cy="1369948"/>
          </a:xfrm>
          <a:prstGeom prst="straightConnector1">
            <a:avLst/>
          </a:prstGeom>
          <a:ln w="28575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57434" y="2884085"/>
            <a:ext cx="625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AIs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03897" y="2450292"/>
            <a:ext cx="15231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Fulvestrant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40042" y="3051037"/>
            <a:ext cx="196560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Fulvestrant HD/</a:t>
            </a:r>
          </a:p>
          <a:p>
            <a:pPr algn="ctr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everolimus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3502158" y="3742526"/>
            <a:ext cx="4470" cy="518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2"/>
          </p:cNvCxnSpPr>
          <p:nvPr/>
        </p:nvCxnSpPr>
        <p:spPr>
          <a:xfrm>
            <a:off x="1470180" y="3284195"/>
            <a:ext cx="9743" cy="101600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E33CAD46-DFB9-650A-89CF-42CB1C4B9CB5}"/>
              </a:ext>
            </a:extLst>
          </p:cNvPr>
          <p:cNvGrpSpPr/>
          <p:nvPr/>
        </p:nvGrpSpPr>
        <p:grpSpPr>
          <a:xfrm>
            <a:off x="4373409" y="3267219"/>
            <a:ext cx="1212191" cy="1895709"/>
            <a:chOff x="4713908" y="3297416"/>
            <a:chExt cx="1212191" cy="1895709"/>
          </a:xfrm>
        </p:grpSpPr>
        <p:sp>
          <p:nvSpPr>
            <p:cNvPr id="38" name="TextBox 37"/>
            <p:cNvSpPr txBox="1"/>
            <p:nvPr/>
          </p:nvSpPr>
          <p:spPr>
            <a:xfrm>
              <a:off x="4764622" y="4793015"/>
              <a:ext cx="1111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2015/17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713908" y="3297416"/>
              <a:ext cx="12121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CDK 4/6i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 flipH="1">
              <a:off x="5320003" y="3783273"/>
              <a:ext cx="4470" cy="5182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02F2DB95-D83B-00FF-52BE-262173BA20B7}"/>
              </a:ext>
            </a:extLst>
          </p:cNvPr>
          <p:cNvGrpSpPr/>
          <p:nvPr/>
        </p:nvGrpSpPr>
        <p:grpSpPr>
          <a:xfrm>
            <a:off x="5306426" y="2595510"/>
            <a:ext cx="1213794" cy="2567418"/>
            <a:chOff x="5920889" y="2641875"/>
            <a:chExt cx="1213794" cy="2567418"/>
          </a:xfrm>
        </p:grpSpPr>
        <p:cxnSp>
          <p:nvCxnSpPr>
            <p:cNvPr id="23" name="Straight Arrow Connector 22"/>
            <p:cNvCxnSpPr/>
            <p:nvPr/>
          </p:nvCxnSpPr>
          <p:spPr>
            <a:xfrm flipH="1">
              <a:off x="6528936" y="3132518"/>
              <a:ext cx="4468" cy="12043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011A433-69CC-A642-98F7-E9AF7F8F72ED}"/>
                </a:ext>
              </a:extLst>
            </p:cNvPr>
            <p:cNvSpPr txBox="1"/>
            <p:nvPr/>
          </p:nvSpPr>
          <p:spPr>
            <a:xfrm>
              <a:off x="6172903" y="4809183"/>
              <a:ext cx="77136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2019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BCDD25-3196-7CFA-61C6-BC7223CBF528}"/>
                </a:ext>
              </a:extLst>
            </p:cNvPr>
            <p:cNvSpPr txBox="1"/>
            <p:nvPr/>
          </p:nvSpPr>
          <p:spPr>
            <a:xfrm>
              <a:off x="5920889" y="2641875"/>
              <a:ext cx="121379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Alpelisib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84C734F-6633-F756-83FF-2630C8165613}"/>
              </a:ext>
            </a:extLst>
          </p:cNvPr>
          <p:cNvGrpSpPr/>
          <p:nvPr/>
        </p:nvGrpSpPr>
        <p:grpSpPr>
          <a:xfrm>
            <a:off x="6062048" y="2995620"/>
            <a:ext cx="1611339" cy="2150871"/>
            <a:chOff x="7096755" y="3031894"/>
            <a:chExt cx="1611339" cy="2150871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30B1E46-AC9C-BD5F-FD93-A12BFFBB394B}"/>
                </a:ext>
              </a:extLst>
            </p:cNvPr>
            <p:cNvCxnSpPr/>
            <p:nvPr/>
          </p:nvCxnSpPr>
          <p:spPr>
            <a:xfrm flipH="1">
              <a:off x="7902420" y="3742433"/>
              <a:ext cx="4470" cy="51827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F6992FF-C983-AA2C-9034-4003BE097C22}"/>
                </a:ext>
              </a:extLst>
            </p:cNvPr>
            <p:cNvSpPr txBox="1"/>
            <p:nvPr/>
          </p:nvSpPr>
          <p:spPr>
            <a:xfrm>
              <a:off x="7096755" y="3031894"/>
              <a:ext cx="16113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Elacestrant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</a:p>
            <a:p>
              <a:pPr algn="ctr"/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Capivasertib</a:t>
              </a:r>
              <a:endParaRPr lang="en-US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24A117B-6466-6E31-55B2-497A8813C5E9}"/>
                </a:ext>
              </a:extLst>
            </p:cNvPr>
            <p:cNvSpPr txBox="1"/>
            <p:nvPr/>
          </p:nvSpPr>
          <p:spPr>
            <a:xfrm>
              <a:off x="7640899" y="4782655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2023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C1CBC73-1EE5-6D0C-52AE-6348527EFBF3}"/>
              </a:ext>
            </a:extLst>
          </p:cNvPr>
          <p:cNvGrpSpPr/>
          <p:nvPr/>
        </p:nvGrpSpPr>
        <p:grpSpPr>
          <a:xfrm>
            <a:off x="6974912" y="2561096"/>
            <a:ext cx="1326004" cy="2585395"/>
            <a:chOff x="7635985" y="2639152"/>
            <a:chExt cx="1326004" cy="258539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11C17E2-15E6-B1EF-A207-649AD37049DE}"/>
                </a:ext>
              </a:extLst>
            </p:cNvPr>
            <p:cNvCxnSpPr/>
            <p:nvPr/>
          </p:nvCxnSpPr>
          <p:spPr>
            <a:xfrm flipH="1">
              <a:off x="8355092" y="3104692"/>
              <a:ext cx="4468" cy="120432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0724B81-8377-EE5B-6029-DF1686CFB997}"/>
                </a:ext>
              </a:extLst>
            </p:cNvPr>
            <p:cNvSpPr txBox="1"/>
            <p:nvPr/>
          </p:nvSpPr>
          <p:spPr>
            <a:xfrm>
              <a:off x="7635985" y="2639152"/>
              <a:ext cx="132600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Inavolisib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46ADCB1-F8E3-2FE9-BF18-44DE8DD0A279}"/>
                </a:ext>
              </a:extLst>
            </p:cNvPr>
            <p:cNvSpPr txBox="1"/>
            <p:nvPr/>
          </p:nvSpPr>
          <p:spPr>
            <a:xfrm>
              <a:off x="8046166" y="4824437"/>
              <a:ext cx="75533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2024</a:t>
              </a:r>
            </a:p>
          </p:txBody>
        </p:sp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5C3C971-106F-753E-4D9C-9CD31355939D}"/>
              </a:ext>
            </a:extLst>
          </p:cNvPr>
          <p:cNvCxnSpPr/>
          <p:nvPr/>
        </p:nvCxnSpPr>
        <p:spPr>
          <a:xfrm flipH="1">
            <a:off x="8296446" y="3726265"/>
            <a:ext cx="4470" cy="51827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A2083DFE-C2C9-63A6-5BF1-10F09D2B56FC}"/>
              </a:ext>
            </a:extLst>
          </p:cNvPr>
          <p:cNvSpPr txBox="1"/>
          <p:nvPr/>
        </p:nvSpPr>
        <p:spPr>
          <a:xfrm>
            <a:off x="7758736" y="3267219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Imlunestrant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C600648-01CA-DF79-61E4-4E14A4437AC4}"/>
              </a:ext>
            </a:extLst>
          </p:cNvPr>
          <p:cNvSpPr txBox="1"/>
          <p:nvPr/>
        </p:nvSpPr>
        <p:spPr>
          <a:xfrm>
            <a:off x="8149869" y="4732631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2025</a:t>
            </a:r>
          </a:p>
        </p:txBody>
      </p:sp>
    </p:spTree>
    <p:extLst>
      <p:ext uri="{BB962C8B-B14F-4D97-AF65-F5344CB8AC3E}">
        <p14:creationId xmlns:p14="http://schemas.microsoft.com/office/powerpoint/2010/main" val="13581121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A761-A6C2-2218-91B7-369D3228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489" y="-54619"/>
            <a:ext cx="8435340" cy="1054418"/>
          </a:xfrm>
        </p:spPr>
        <p:txBody>
          <a:bodyPr/>
          <a:lstStyle/>
          <a:p>
            <a:r>
              <a:rPr lang="en-US" dirty="0"/>
              <a:t>Post progression </a:t>
            </a:r>
            <a:r>
              <a:rPr lang="en-US" dirty="0" err="1"/>
              <a:t>CDKi</a:t>
            </a:r>
            <a:r>
              <a:rPr lang="en-US" dirty="0"/>
              <a:t> trials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4C99B-EB20-FBEB-10BB-E0D43D60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20</a:t>
            </a:fld>
            <a:endParaRPr lang="en-US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D08DCBD-9782-994B-A091-7AD42DCA55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653474"/>
              </p:ext>
            </p:extLst>
          </p:nvPr>
        </p:nvGraphicFramePr>
        <p:xfrm>
          <a:off x="658769" y="1495929"/>
          <a:ext cx="8055060" cy="313591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11012">
                  <a:extLst>
                    <a:ext uri="{9D8B030D-6E8A-4147-A177-3AD203B41FA5}">
                      <a16:colId xmlns:a16="http://schemas.microsoft.com/office/drawing/2014/main" val="1188525700"/>
                    </a:ext>
                  </a:extLst>
                </a:gridCol>
                <a:gridCol w="1611012">
                  <a:extLst>
                    <a:ext uri="{9D8B030D-6E8A-4147-A177-3AD203B41FA5}">
                      <a16:colId xmlns:a16="http://schemas.microsoft.com/office/drawing/2014/main" val="342647712"/>
                    </a:ext>
                  </a:extLst>
                </a:gridCol>
                <a:gridCol w="1611012">
                  <a:extLst>
                    <a:ext uri="{9D8B030D-6E8A-4147-A177-3AD203B41FA5}">
                      <a16:colId xmlns:a16="http://schemas.microsoft.com/office/drawing/2014/main" val="2028124532"/>
                    </a:ext>
                  </a:extLst>
                </a:gridCol>
                <a:gridCol w="1611012">
                  <a:extLst>
                    <a:ext uri="{9D8B030D-6E8A-4147-A177-3AD203B41FA5}">
                      <a16:colId xmlns:a16="http://schemas.microsoft.com/office/drawing/2014/main" val="1645019753"/>
                    </a:ext>
                  </a:extLst>
                </a:gridCol>
                <a:gridCol w="1611012">
                  <a:extLst>
                    <a:ext uri="{9D8B030D-6E8A-4147-A177-3AD203B41FA5}">
                      <a16:colId xmlns:a16="http://schemas.microsoft.com/office/drawing/2014/main" val="755978306"/>
                    </a:ext>
                  </a:extLst>
                </a:gridCol>
              </a:tblGrid>
              <a:tr h="285083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postMONARCH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MAINTAIN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PALMIRA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PACE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763741503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Phase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3360247238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Patient #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368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132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198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220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3158111895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Prior chemo 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16%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1895292870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Prior </a:t>
                      </a:r>
                      <a:r>
                        <a:rPr lang="en-US" sz="1400" dirty="0" err="1"/>
                        <a:t>Palbo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85%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91%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958882134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Prior </a:t>
                      </a:r>
                      <a:r>
                        <a:rPr lang="en-US" sz="1400" dirty="0" err="1"/>
                        <a:t>Ribo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33%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4.5%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2285854757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Prior </a:t>
                      </a:r>
                      <a:r>
                        <a:rPr lang="en-US" sz="1400" dirty="0" err="1"/>
                        <a:t>Abema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4.1%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937044973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Second-line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65%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77%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3718569719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&gt; Second-line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18.5%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0%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17%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1021111663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 err="1"/>
                        <a:t>CDKi</a:t>
                      </a:r>
                      <a:r>
                        <a:rPr lang="en-US" sz="1400" dirty="0"/>
                        <a:t> on trial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ABEMA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RIBO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PALBO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PALBO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3401395924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ET on trial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 or EXEM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LET or FULV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FULV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1241314021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0BB0CDD6-275F-F247-BDD6-D0E9525530DB}"/>
              </a:ext>
            </a:extLst>
          </p:cNvPr>
          <p:cNvSpPr/>
          <p:nvPr/>
        </p:nvSpPr>
        <p:spPr>
          <a:xfrm>
            <a:off x="658771" y="2958788"/>
            <a:ext cx="8055059" cy="21585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5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EF1B3F-2031-4B9D-2C46-7A27A6694DFF}"/>
              </a:ext>
            </a:extLst>
          </p:cNvPr>
          <p:cNvSpPr/>
          <p:nvPr/>
        </p:nvSpPr>
        <p:spPr>
          <a:xfrm>
            <a:off x="658768" y="3201467"/>
            <a:ext cx="8055059" cy="26026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5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4BD24D-B323-3709-FB56-2E5D0485B11D}"/>
              </a:ext>
            </a:extLst>
          </p:cNvPr>
          <p:cNvSpPr/>
          <p:nvPr/>
        </p:nvSpPr>
        <p:spPr>
          <a:xfrm>
            <a:off x="658770" y="4083591"/>
            <a:ext cx="8055059" cy="310908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5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1F5363-0BEC-D28B-A343-2CD010573976}"/>
              </a:ext>
            </a:extLst>
          </p:cNvPr>
          <p:cNvSpPr txBox="1"/>
          <p:nvPr/>
        </p:nvSpPr>
        <p:spPr>
          <a:xfrm>
            <a:off x="206394" y="5773271"/>
            <a:ext cx="9076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Kalinsky</a:t>
            </a:r>
            <a:r>
              <a:rPr lang="en-US" sz="1100" dirty="0"/>
              <a:t> et al J Clin Oncol 2023:41:4004, ASCO 2024, Mayer et al. J Clin Oncol 2024:42:2050, </a:t>
            </a:r>
            <a:r>
              <a:rPr lang="en-US" sz="1100" dirty="0" err="1"/>
              <a:t>Llombart</a:t>
            </a:r>
            <a:r>
              <a:rPr lang="en-US" sz="1100" dirty="0"/>
              <a:t> </a:t>
            </a:r>
            <a:r>
              <a:rPr lang="en-US" sz="1100" dirty="0" err="1"/>
              <a:t>Cussac</a:t>
            </a:r>
            <a:r>
              <a:rPr lang="en-US" sz="1100" dirty="0"/>
              <a:t> ASCO 2022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901285-B0A0-EC97-28E8-1BD5E1FD1DCF}"/>
              </a:ext>
            </a:extLst>
          </p:cNvPr>
          <p:cNvSpPr/>
          <p:nvPr/>
        </p:nvSpPr>
        <p:spPr>
          <a:xfrm>
            <a:off x="658768" y="2619188"/>
            <a:ext cx="8055059" cy="32297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5"/>
          </a:p>
        </p:txBody>
      </p:sp>
    </p:spTree>
    <p:extLst>
      <p:ext uri="{BB962C8B-B14F-4D97-AF65-F5344CB8AC3E}">
        <p14:creationId xmlns:p14="http://schemas.microsoft.com/office/powerpoint/2010/main" val="327872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BA761-A6C2-2218-91B7-369D3228A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844" y="-222410"/>
            <a:ext cx="8435340" cy="1054418"/>
          </a:xfrm>
        </p:spPr>
        <p:txBody>
          <a:bodyPr/>
          <a:lstStyle/>
          <a:p>
            <a:r>
              <a:rPr lang="en-US" dirty="0"/>
              <a:t>Post progression </a:t>
            </a:r>
            <a:r>
              <a:rPr lang="en-US" dirty="0" err="1"/>
              <a:t>CDKi</a:t>
            </a:r>
            <a:r>
              <a:rPr lang="en-US" dirty="0"/>
              <a:t> trials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934C99B-EB20-FBEB-10BB-E0D43D60F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3F7A0-71F0-446B-9DE8-6D75BE64EE0F}" type="slidenum">
              <a:rPr lang="en-US" smtClean="0"/>
              <a:pPr/>
              <a:t>21</a:t>
            </a:fld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1844C860-ACA5-6D9B-2989-8A687986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6694997"/>
              </p:ext>
            </p:extLst>
          </p:nvPr>
        </p:nvGraphicFramePr>
        <p:xfrm>
          <a:off x="557916" y="1846050"/>
          <a:ext cx="8057268" cy="24845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5252">
                  <a:extLst>
                    <a:ext uri="{9D8B030D-6E8A-4147-A177-3AD203B41FA5}">
                      <a16:colId xmlns:a16="http://schemas.microsoft.com/office/drawing/2014/main" val="678482816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527215382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3132400496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112819856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4219938914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1740174561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2180031473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3711669018"/>
                    </a:ext>
                  </a:extLst>
                </a:gridCol>
                <a:gridCol w="895252">
                  <a:extLst>
                    <a:ext uri="{9D8B030D-6E8A-4147-A177-3AD203B41FA5}">
                      <a16:colId xmlns:a16="http://schemas.microsoft.com/office/drawing/2014/main" val="3132722358"/>
                    </a:ext>
                  </a:extLst>
                </a:gridCol>
              </a:tblGrid>
              <a:tr h="395487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L="70295" marR="70295" marT="35147" marB="3514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 err="1"/>
                        <a:t>postMONARCH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MAINTAIN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PALMIRA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PACE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2738296"/>
                  </a:ext>
                </a:extLst>
              </a:tr>
              <a:tr h="395487">
                <a:tc>
                  <a:txBody>
                    <a:bodyPr/>
                    <a:lstStyle/>
                    <a:p>
                      <a:r>
                        <a:rPr lang="en-US" sz="1400" dirty="0"/>
                        <a:t>ARM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ABEMA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PLAC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RIBO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PLAC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PALBO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CONT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PALBO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CONT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936589332"/>
                  </a:ext>
                </a:extLst>
              </a:tr>
              <a:tr h="492062">
                <a:tc>
                  <a:txBody>
                    <a:bodyPr/>
                    <a:lstStyle/>
                    <a:p>
                      <a:r>
                        <a:rPr lang="en-US" sz="1400" dirty="0"/>
                        <a:t>PFS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6.0 mos.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5.3 mos.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5.3 mos.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2.8 mos.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 mos.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3.6 mos.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4.6 </a:t>
                      </a:r>
                      <a:r>
                        <a:rPr lang="en-US" sz="1400" dirty="0" err="1"/>
                        <a:t>mos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4.8 mos.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2225832298"/>
                  </a:ext>
                </a:extLst>
              </a:tr>
              <a:tr h="398336">
                <a:tc>
                  <a:txBody>
                    <a:bodyPr/>
                    <a:lstStyle/>
                    <a:p>
                      <a:r>
                        <a:rPr lang="en-US" sz="2200" dirty="0"/>
                        <a:t>▲</a:t>
                      </a:r>
                    </a:p>
                  </a:txBody>
                  <a:tcPr marL="70295" marR="70295" marT="35147" marB="3514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 mos.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2.5 mos.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1.3 </a:t>
                      </a:r>
                      <a:r>
                        <a:rPr lang="en-US" sz="1400" dirty="0" err="1"/>
                        <a:t>mos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-0.2 </a:t>
                      </a:r>
                      <a:r>
                        <a:rPr lang="en-US" sz="1400" dirty="0" err="1"/>
                        <a:t>mos</a:t>
                      </a:r>
                      <a:endParaRPr lang="en-US" sz="1400" dirty="0"/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501064"/>
                  </a:ext>
                </a:extLst>
              </a:tr>
              <a:tr h="395487">
                <a:tc>
                  <a:txBody>
                    <a:bodyPr/>
                    <a:lstStyle/>
                    <a:p>
                      <a:r>
                        <a:rPr lang="en-US" sz="1400" dirty="0"/>
                        <a:t>HR</a:t>
                      </a:r>
                    </a:p>
                  </a:txBody>
                  <a:tcPr marL="70295" marR="70295" marT="35147" marB="3514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0.73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0.57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0.84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1.11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721930"/>
                  </a:ext>
                </a:extLst>
              </a:tr>
              <a:tr h="395487">
                <a:tc>
                  <a:txBody>
                    <a:bodyPr/>
                    <a:lstStyle/>
                    <a:p>
                      <a:r>
                        <a:rPr lang="en-US" sz="1400" dirty="0"/>
                        <a:t>P value</a:t>
                      </a:r>
                    </a:p>
                  </a:txBody>
                  <a:tcPr marL="70295" marR="70295" marT="35147" marB="35147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0.006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0.149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0.06</a:t>
                      </a:r>
                    </a:p>
                  </a:txBody>
                  <a:tcPr marL="70295" marR="70295" marT="35147" marB="35147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360706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4F824530-E86D-2443-211F-CFCA6470F429}"/>
              </a:ext>
            </a:extLst>
          </p:cNvPr>
          <p:cNvSpPr/>
          <p:nvPr/>
        </p:nvSpPr>
        <p:spPr>
          <a:xfrm>
            <a:off x="1462871" y="3116820"/>
            <a:ext cx="3583867" cy="371639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5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8E9EC-DE92-4AE3-EDB0-D7AA7CA5262B}"/>
              </a:ext>
            </a:extLst>
          </p:cNvPr>
          <p:cNvSpPr txBox="1"/>
          <p:nvPr/>
        </p:nvSpPr>
        <p:spPr>
          <a:xfrm>
            <a:off x="206394" y="5773271"/>
            <a:ext cx="907652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Kalinsky</a:t>
            </a:r>
            <a:r>
              <a:rPr lang="en-US" sz="1100" dirty="0"/>
              <a:t> et al J Clin Oncol 2023:41:4004, ASCO 2024, Mayer et al. J Clin Oncol 2024:42:2050, </a:t>
            </a:r>
            <a:r>
              <a:rPr lang="en-US" sz="1100" dirty="0" err="1"/>
              <a:t>Llombart</a:t>
            </a:r>
            <a:r>
              <a:rPr lang="en-US" sz="1100" dirty="0"/>
              <a:t> </a:t>
            </a:r>
            <a:r>
              <a:rPr lang="en-US" sz="1100" dirty="0" err="1"/>
              <a:t>Cussac</a:t>
            </a:r>
            <a:r>
              <a:rPr lang="en-US" sz="1100" dirty="0"/>
              <a:t> ASCO 2022 </a:t>
            </a:r>
          </a:p>
        </p:txBody>
      </p:sp>
    </p:spTree>
    <p:extLst>
      <p:ext uri="{BB962C8B-B14F-4D97-AF65-F5344CB8AC3E}">
        <p14:creationId xmlns:p14="http://schemas.microsoft.com/office/powerpoint/2010/main" val="3651744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4C3ED-CA19-2AD9-15B0-15CADCFE8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377" y="226243"/>
            <a:ext cx="8086725" cy="747713"/>
          </a:xfrm>
        </p:spPr>
        <p:txBody>
          <a:bodyPr/>
          <a:lstStyle/>
          <a:p>
            <a:r>
              <a:rPr lang="en-US" dirty="0" err="1"/>
              <a:t>postMONARCH</a:t>
            </a:r>
            <a:r>
              <a:rPr lang="en-US" dirty="0"/>
              <a:t>: Fulvestrant and abemaciclib post first-line </a:t>
            </a:r>
            <a:r>
              <a:rPr lang="en-US" dirty="0" err="1"/>
              <a:t>CDKi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DED4F6-E873-94FF-9743-9F49A196321F}"/>
              </a:ext>
            </a:extLst>
          </p:cNvPr>
          <p:cNvGrpSpPr/>
          <p:nvPr/>
        </p:nvGrpSpPr>
        <p:grpSpPr>
          <a:xfrm>
            <a:off x="188912" y="1490956"/>
            <a:ext cx="8994776" cy="3004843"/>
            <a:chOff x="0" y="2122328"/>
            <a:chExt cx="8994776" cy="30048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5924FE-BE5C-BA94-71C0-C9C371063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2628340"/>
              <a:ext cx="4656905" cy="249883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5207C68-BD2D-B480-9119-B4512D031585}"/>
                </a:ext>
              </a:extLst>
            </p:cNvPr>
            <p:cNvSpPr txBox="1"/>
            <p:nvPr/>
          </p:nvSpPr>
          <p:spPr>
            <a:xfrm>
              <a:off x="545015" y="2122328"/>
              <a:ext cx="356687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Investigator-assessed PFS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610DDE-7803-D91A-8FBB-7143BAFA50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56906" y="2603892"/>
              <a:ext cx="4337870" cy="249883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1F5DF89-9131-1215-826E-DB8381239DAA}"/>
                </a:ext>
              </a:extLst>
            </p:cNvPr>
            <p:cNvSpPr txBox="1"/>
            <p:nvPr/>
          </p:nvSpPr>
          <p:spPr>
            <a:xfrm>
              <a:off x="5503492" y="2122328"/>
              <a:ext cx="26446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BICR-assessed PFS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7997D75-1D70-F15F-55F2-2F8DC823A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695185"/>
              </p:ext>
            </p:extLst>
          </p:nvPr>
        </p:nvGraphicFramePr>
        <p:xfrm>
          <a:off x="468312" y="4560206"/>
          <a:ext cx="8435975" cy="122195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01651">
                  <a:extLst>
                    <a:ext uri="{9D8B030D-6E8A-4147-A177-3AD203B41FA5}">
                      <a16:colId xmlns:a16="http://schemas.microsoft.com/office/drawing/2014/main" val="215979879"/>
                    </a:ext>
                  </a:extLst>
                </a:gridCol>
                <a:gridCol w="1794918">
                  <a:extLst>
                    <a:ext uri="{9D8B030D-6E8A-4147-A177-3AD203B41FA5}">
                      <a16:colId xmlns:a16="http://schemas.microsoft.com/office/drawing/2014/main" val="3269447032"/>
                    </a:ext>
                  </a:extLst>
                </a:gridCol>
                <a:gridCol w="1820199">
                  <a:extLst>
                    <a:ext uri="{9D8B030D-6E8A-4147-A177-3AD203B41FA5}">
                      <a16:colId xmlns:a16="http://schemas.microsoft.com/office/drawing/2014/main" val="3610237743"/>
                    </a:ext>
                  </a:extLst>
                </a:gridCol>
                <a:gridCol w="1137624">
                  <a:extLst>
                    <a:ext uri="{9D8B030D-6E8A-4147-A177-3AD203B41FA5}">
                      <a16:colId xmlns:a16="http://schemas.microsoft.com/office/drawing/2014/main" val="3317397672"/>
                    </a:ext>
                  </a:extLst>
                </a:gridCol>
                <a:gridCol w="1281583">
                  <a:extLst>
                    <a:ext uri="{9D8B030D-6E8A-4147-A177-3AD203B41FA5}">
                      <a16:colId xmlns:a16="http://schemas.microsoft.com/office/drawing/2014/main" val="1929415945"/>
                    </a:ext>
                  </a:extLst>
                </a:gridCol>
              </a:tblGrid>
              <a:tr h="251274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ABEMA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PLAC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2728493"/>
                  </a:ext>
                </a:extLst>
              </a:tr>
              <a:tr h="305717">
                <a:tc>
                  <a:txBody>
                    <a:bodyPr/>
                    <a:lstStyle/>
                    <a:p>
                      <a:r>
                        <a:rPr lang="en-US" sz="1400" dirty="0"/>
                        <a:t>Interim 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5.6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3.9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6126780"/>
                  </a:ext>
                </a:extLst>
              </a:tr>
              <a:tr h="305717">
                <a:tc>
                  <a:txBody>
                    <a:bodyPr/>
                    <a:lstStyle/>
                    <a:p>
                      <a:r>
                        <a:rPr lang="en-US" sz="1400" dirty="0"/>
                        <a:t>Investigator-assessed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6.0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5.3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9142607"/>
                  </a:ext>
                </a:extLst>
              </a:tr>
              <a:tr h="305717">
                <a:tc>
                  <a:txBody>
                    <a:bodyPr/>
                    <a:lstStyle/>
                    <a:p>
                      <a:r>
                        <a:rPr lang="en-US" sz="1400" dirty="0"/>
                        <a:t>BICR-assessed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12.9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5.6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10966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BC32C61-8349-3106-14B5-2CED367BD314}"/>
              </a:ext>
            </a:extLst>
          </p:cNvPr>
          <p:cNvSpPr txBox="1"/>
          <p:nvPr/>
        </p:nvSpPr>
        <p:spPr>
          <a:xfrm>
            <a:off x="6549225" y="5866140"/>
            <a:ext cx="19960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Kalinsky</a:t>
            </a:r>
            <a:r>
              <a:rPr lang="en-US" sz="1100" dirty="0"/>
              <a:t> et al ASCO 2024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9462132-1E7C-49EF-0512-AA5883E91F21}"/>
              </a:ext>
            </a:extLst>
          </p:cNvPr>
          <p:cNvSpPr/>
          <p:nvPr/>
        </p:nvSpPr>
        <p:spPr bwMode="auto">
          <a:xfrm>
            <a:off x="8066314" y="3221936"/>
            <a:ext cx="1208315" cy="95817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87869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132774" y="214187"/>
            <a:ext cx="83968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800" b="1" dirty="0">
                <a:solidFill>
                  <a:srgbClr val="1945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factor pathways in endocrine resistance</a:t>
            </a: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6863618" y="5791201"/>
            <a:ext cx="2289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Comic Sans MS" charset="0"/>
              </a:rPr>
              <a:t>From Johnston </a:t>
            </a:r>
            <a:r>
              <a:rPr lang="en-US" sz="1400" i="1" dirty="0">
                <a:latin typeface="Comic Sans MS" charset="0"/>
              </a:rPr>
              <a:t>CCR</a:t>
            </a:r>
            <a:r>
              <a:rPr lang="en-US" sz="1400" dirty="0">
                <a:latin typeface="Comic Sans MS" charset="0"/>
              </a:rPr>
              <a:t> 2005</a:t>
            </a:r>
          </a:p>
        </p:txBody>
      </p:sp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4762500" y="1493839"/>
            <a:ext cx="241300" cy="1428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616326" y="4722813"/>
            <a:ext cx="1749425" cy="2159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ER Target Gene Transcription</a:t>
            </a:r>
          </a:p>
        </p:txBody>
      </p:sp>
      <p:sp>
        <p:nvSpPr>
          <p:cNvPr id="30726" name="Oval 6"/>
          <p:cNvSpPr>
            <a:spLocks noChangeArrowheads="1"/>
          </p:cNvSpPr>
          <p:nvPr/>
        </p:nvSpPr>
        <p:spPr bwMode="auto">
          <a:xfrm>
            <a:off x="4762500" y="2066926"/>
            <a:ext cx="361950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SOS</a:t>
            </a:r>
          </a:p>
        </p:txBody>
      </p:sp>
      <p:sp>
        <p:nvSpPr>
          <p:cNvPr id="30727" name="Oval 7"/>
          <p:cNvSpPr>
            <a:spLocks noChangeArrowheads="1"/>
          </p:cNvSpPr>
          <p:nvPr/>
        </p:nvSpPr>
        <p:spPr bwMode="auto">
          <a:xfrm rot="1800000">
            <a:off x="4641851" y="1995489"/>
            <a:ext cx="1809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8" name="Oval 8"/>
          <p:cNvSpPr>
            <a:spLocks noChangeArrowheads="1"/>
          </p:cNvSpPr>
          <p:nvPr/>
        </p:nvSpPr>
        <p:spPr bwMode="auto">
          <a:xfrm rot="1800000">
            <a:off x="4581526" y="1924051"/>
            <a:ext cx="180975" cy="142875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29" name="Oval 9"/>
          <p:cNvSpPr>
            <a:spLocks noChangeArrowheads="1"/>
          </p:cNvSpPr>
          <p:nvPr/>
        </p:nvSpPr>
        <p:spPr bwMode="auto">
          <a:xfrm>
            <a:off x="2649538" y="1493839"/>
            <a:ext cx="1206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730" name="Oval 10"/>
          <p:cNvSpPr>
            <a:spLocks noChangeArrowheads="1"/>
          </p:cNvSpPr>
          <p:nvPr/>
        </p:nvSpPr>
        <p:spPr bwMode="auto">
          <a:xfrm>
            <a:off x="3133725" y="1493839"/>
            <a:ext cx="1206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731" name="Oval 11"/>
          <p:cNvSpPr>
            <a:spLocks noChangeArrowheads="1"/>
          </p:cNvSpPr>
          <p:nvPr/>
        </p:nvSpPr>
        <p:spPr bwMode="auto">
          <a:xfrm>
            <a:off x="839789" y="1349376"/>
            <a:ext cx="4948237" cy="4594225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9" name="Group 12"/>
          <p:cNvGrpSpPr>
            <a:grpSpLocks/>
          </p:cNvGrpSpPr>
          <p:nvPr/>
        </p:nvGrpSpPr>
        <p:grpSpPr bwMode="auto">
          <a:xfrm>
            <a:off x="2709864" y="1133476"/>
            <a:ext cx="484187" cy="574675"/>
            <a:chOff x="2016" y="432"/>
            <a:chExt cx="384" cy="384"/>
          </a:xfrm>
        </p:grpSpPr>
        <p:sp>
          <p:nvSpPr>
            <p:cNvPr id="30832" name="Oval 13"/>
            <p:cNvSpPr>
              <a:spLocks noChangeArrowheads="1"/>
            </p:cNvSpPr>
            <p:nvPr/>
          </p:nvSpPr>
          <p:spPr bwMode="auto">
            <a:xfrm>
              <a:off x="2064" y="432"/>
              <a:ext cx="193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33" name="Oval 14"/>
            <p:cNvSpPr>
              <a:spLocks noChangeArrowheads="1"/>
            </p:cNvSpPr>
            <p:nvPr/>
          </p:nvSpPr>
          <p:spPr bwMode="auto">
            <a:xfrm>
              <a:off x="2160" y="432"/>
              <a:ext cx="193" cy="336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34" name="Oval 15"/>
            <p:cNvSpPr>
              <a:spLocks noChangeArrowheads="1"/>
            </p:cNvSpPr>
            <p:nvPr/>
          </p:nvSpPr>
          <p:spPr bwMode="auto">
            <a:xfrm>
              <a:off x="2016" y="721"/>
              <a:ext cx="240" cy="9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35" name="Oval 16"/>
            <p:cNvSpPr>
              <a:spLocks noChangeArrowheads="1"/>
            </p:cNvSpPr>
            <p:nvPr/>
          </p:nvSpPr>
          <p:spPr bwMode="auto">
            <a:xfrm>
              <a:off x="2160" y="721"/>
              <a:ext cx="240" cy="95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33" name="Oval 17"/>
          <p:cNvSpPr>
            <a:spLocks noChangeArrowheads="1"/>
          </p:cNvSpPr>
          <p:nvPr/>
        </p:nvSpPr>
        <p:spPr bwMode="auto">
          <a:xfrm>
            <a:off x="2709863" y="1708151"/>
            <a:ext cx="120650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734" name="Oval 18"/>
          <p:cNvSpPr>
            <a:spLocks noChangeArrowheads="1"/>
          </p:cNvSpPr>
          <p:nvPr/>
        </p:nvSpPr>
        <p:spPr bwMode="auto">
          <a:xfrm>
            <a:off x="3073400" y="1708151"/>
            <a:ext cx="120650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735" name="Oval 19"/>
          <p:cNvSpPr>
            <a:spLocks noChangeArrowheads="1"/>
          </p:cNvSpPr>
          <p:nvPr/>
        </p:nvSpPr>
        <p:spPr bwMode="auto">
          <a:xfrm>
            <a:off x="3013076" y="2211389"/>
            <a:ext cx="663575" cy="287337"/>
          </a:xfrm>
          <a:prstGeom prst="ellipse">
            <a:avLst/>
          </a:prstGeom>
          <a:solidFill>
            <a:srgbClr val="FF99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PI3-K</a:t>
            </a:r>
          </a:p>
        </p:txBody>
      </p:sp>
      <p:sp>
        <p:nvSpPr>
          <p:cNvPr id="30736" name="Oval 20"/>
          <p:cNvSpPr>
            <a:spLocks noChangeArrowheads="1"/>
          </p:cNvSpPr>
          <p:nvPr/>
        </p:nvSpPr>
        <p:spPr bwMode="auto">
          <a:xfrm>
            <a:off x="2649538" y="2784475"/>
            <a:ext cx="544512" cy="287338"/>
          </a:xfrm>
          <a:prstGeom prst="ellipse">
            <a:avLst/>
          </a:prstGeom>
          <a:solidFill>
            <a:srgbClr val="33CC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Akt</a:t>
            </a:r>
          </a:p>
        </p:txBody>
      </p:sp>
      <p:sp>
        <p:nvSpPr>
          <p:cNvPr id="30737" name="Oval 21"/>
          <p:cNvSpPr>
            <a:spLocks noChangeArrowheads="1"/>
          </p:cNvSpPr>
          <p:nvPr/>
        </p:nvSpPr>
        <p:spPr bwMode="auto">
          <a:xfrm rot="1800000">
            <a:off x="4762501" y="1636713"/>
            <a:ext cx="180975" cy="501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8" name="Oval 22"/>
          <p:cNvSpPr>
            <a:spLocks noChangeArrowheads="1"/>
          </p:cNvSpPr>
          <p:nvPr/>
        </p:nvSpPr>
        <p:spPr bwMode="auto">
          <a:xfrm rot="1800000">
            <a:off x="4702176" y="1565275"/>
            <a:ext cx="180975" cy="5016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39" name="Oval 23"/>
          <p:cNvSpPr>
            <a:spLocks noChangeArrowheads="1"/>
          </p:cNvSpPr>
          <p:nvPr/>
        </p:nvSpPr>
        <p:spPr bwMode="auto">
          <a:xfrm>
            <a:off x="4460875" y="1924051"/>
            <a:ext cx="1206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740" name="Oval 24"/>
          <p:cNvSpPr>
            <a:spLocks noChangeArrowheads="1"/>
          </p:cNvSpPr>
          <p:nvPr/>
        </p:nvSpPr>
        <p:spPr bwMode="auto">
          <a:xfrm>
            <a:off x="4581525" y="2066926"/>
            <a:ext cx="120650" cy="14446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</a:p>
        </p:txBody>
      </p:sp>
      <p:sp>
        <p:nvSpPr>
          <p:cNvPr id="30741" name="Oval 25"/>
          <p:cNvSpPr>
            <a:spLocks noChangeArrowheads="1"/>
          </p:cNvSpPr>
          <p:nvPr/>
        </p:nvSpPr>
        <p:spPr bwMode="auto">
          <a:xfrm>
            <a:off x="4883150" y="2211389"/>
            <a:ext cx="361950" cy="142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RAS</a:t>
            </a:r>
          </a:p>
        </p:txBody>
      </p:sp>
      <p:sp>
        <p:nvSpPr>
          <p:cNvPr id="30742" name="Oval 26"/>
          <p:cNvSpPr>
            <a:spLocks noChangeArrowheads="1"/>
          </p:cNvSpPr>
          <p:nvPr/>
        </p:nvSpPr>
        <p:spPr bwMode="auto">
          <a:xfrm>
            <a:off x="5003800" y="2354263"/>
            <a:ext cx="361950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RAF</a:t>
            </a:r>
          </a:p>
        </p:txBody>
      </p:sp>
      <p:sp>
        <p:nvSpPr>
          <p:cNvPr id="30743" name="Rectangle 27"/>
          <p:cNvSpPr>
            <a:spLocks noChangeArrowheads="1"/>
          </p:cNvSpPr>
          <p:nvPr/>
        </p:nvSpPr>
        <p:spPr bwMode="auto">
          <a:xfrm>
            <a:off x="4883150" y="2784475"/>
            <a:ext cx="361950" cy="215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MEK</a:t>
            </a:r>
          </a:p>
        </p:txBody>
      </p:sp>
      <p:sp>
        <p:nvSpPr>
          <p:cNvPr id="30744" name="Rectangle 28"/>
          <p:cNvSpPr>
            <a:spLocks noChangeArrowheads="1"/>
          </p:cNvSpPr>
          <p:nvPr/>
        </p:nvSpPr>
        <p:spPr bwMode="auto">
          <a:xfrm>
            <a:off x="4460875" y="3144838"/>
            <a:ext cx="603250" cy="21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MAPK</a:t>
            </a:r>
          </a:p>
        </p:txBody>
      </p:sp>
      <p:sp>
        <p:nvSpPr>
          <p:cNvPr id="30745" name="Rectangle 29"/>
          <p:cNvSpPr>
            <a:spLocks noChangeArrowheads="1"/>
          </p:cNvSpPr>
          <p:nvPr/>
        </p:nvSpPr>
        <p:spPr bwMode="auto">
          <a:xfrm>
            <a:off x="3556001" y="3144838"/>
            <a:ext cx="663575" cy="2143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p90</a:t>
            </a:r>
            <a:r>
              <a:rPr lang="en-US" sz="1200" baseline="30000">
                <a:latin typeface="Arial" panose="020B0604020202020204" pitchFamily="34" charset="0"/>
                <a:cs typeface="Arial" panose="020B0604020202020204" pitchFamily="34" charset="0"/>
              </a:rPr>
              <a:t>RSK</a:t>
            </a:r>
          </a:p>
        </p:txBody>
      </p:sp>
      <p:sp>
        <p:nvSpPr>
          <p:cNvPr id="30746" name="Oval 30"/>
          <p:cNvSpPr>
            <a:spLocks noChangeArrowheads="1"/>
          </p:cNvSpPr>
          <p:nvPr/>
        </p:nvSpPr>
        <p:spPr bwMode="auto">
          <a:xfrm>
            <a:off x="1563688" y="3789363"/>
            <a:ext cx="482600" cy="2159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latin typeface="Arial" panose="020B0604020202020204" pitchFamily="34" charset="0"/>
                <a:cs typeface="Arial" panose="020B0604020202020204" pitchFamily="34" charset="0"/>
              </a:rPr>
              <a:t>ER</a:t>
            </a:r>
          </a:p>
        </p:txBody>
      </p:sp>
      <p:grpSp>
        <p:nvGrpSpPr>
          <p:cNvPr id="27674" name="Group 31"/>
          <p:cNvGrpSpPr>
            <a:grpSpLocks/>
          </p:cNvGrpSpPr>
          <p:nvPr/>
        </p:nvGrpSpPr>
        <p:grpSpPr bwMode="auto">
          <a:xfrm>
            <a:off x="2709863" y="4221163"/>
            <a:ext cx="2474912" cy="430212"/>
            <a:chOff x="2016" y="2496"/>
            <a:chExt cx="1968" cy="288"/>
          </a:xfrm>
        </p:grpSpPr>
        <p:sp>
          <p:nvSpPr>
            <p:cNvPr id="30796" name="Oval 32"/>
            <p:cNvSpPr>
              <a:spLocks noChangeArrowheads="1"/>
            </p:cNvSpPr>
            <p:nvPr/>
          </p:nvSpPr>
          <p:spPr bwMode="auto">
            <a:xfrm>
              <a:off x="2400" y="2544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0797" name="Oval 33"/>
            <p:cNvSpPr>
              <a:spLocks noChangeArrowheads="1"/>
            </p:cNvSpPr>
            <p:nvPr/>
          </p:nvSpPr>
          <p:spPr bwMode="auto">
            <a:xfrm>
              <a:off x="2448" y="2641"/>
              <a:ext cx="384" cy="96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p160</a:t>
              </a:r>
            </a:p>
          </p:txBody>
        </p:sp>
        <p:sp>
          <p:nvSpPr>
            <p:cNvPr id="30798" name="Oval 34"/>
            <p:cNvSpPr>
              <a:spLocks noChangeArrowheads="1"/>
            </p:cNvSpPr>
            <p:nvPr/>
          </p:nvSpPr>
          <p:spPr bwMode="auto">
            <a:xfrm>
              <a:off x="2736" y="2592"/>
              <a:ext cx="337" cy="145"/>
            </a:xfrm>
            <a:prstGeom prst="ellipse">
              <a:avLst/>
            </a:prstGeom>
            <a:solidFill>
              <a:srgbClr val="99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99" name="Oval 35"/>
            <p:cNvSpPr>
              <a:spLocks noChangeArrowheads="1"/>
            </p:cNvSpPr>
            <p:nvPr/>
          </p:nvSpPr>
          <p:spPr bwMode="auto">
            <a:xfrm>
              <a:off x="3025" y="2544"/>
              <a:ext cx="384" cy="192"/>
            </a:xfrm>
            <a:prstGeom prst="ellipse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500">
                  <a:latin typeface="Arial" panose="020B0604020202020204" pitchFamily="34" charset="0"/>
                  <a:cs typeface="Arial" panose="020B0604020202020204" pitchFamily="34" charset="0"/>
                </a:rPr>
                <a:t>Basal</a:t>
              </a:r>
            </a:p>
            <a:p>
              <a:pPr algn="ctr">
                <a:defRPr/>
              </a:pPr>
              <a:r>
                <a:rPr lang="en-US" sz="500">
                  <a:latin typeface="Arial" panose="020B0604020202020204" pitchFamily="34" charset="0"/>
                  <a:cs typeface="Arial" panose="020B0604020202020204" pitchFamily="34" charset="0"/>
                </a:rPr>
                <a:t>Transcription</a:t>
              </a:r>
            </a:p>
            <a:p>
              <a:pPr algn="ctr">
                <a:defRPr/>
              </a:pPr>
              <a:r>
                <a:rPr lang="en-US" sz="500">
                  <a:latin typeface="Arial" panose="020B0604020202020204" pitchFamily="34" charset="0"/>
                  <a:cs typeface="Arial" panose="020B0604020202020204" pitchFamily="34" charset="0"/>
                </a:rPr>
                <a:t>Machinery</a:t>
              </a:r>
            </a:p>
          </p:txBody>
        </p:sp>
        <p:sp>
          <p:nvSpPr>
            <p:cNvPr id="30800" name="Rectangle 36"/>
            <p:cNvSpPr>
              <a:spLocks noChangeArrowheads="1"/>
            </p:cNvSpPr>
            <p:nvPr/>
          </p:nvSpPr>
          <p:spPr bwMode="auto">
            <a:xfrm>
              <a:off x="2784" y="2641"/>
              <a:ext cx="241" cy="96"/>
            </a:xfrm>
            <a:prstGeom prst="rect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CBP</a:t>
              </a:r>
            </a:p>
          </p:txBody>
        </p:sp>
        <p:grpSp>
          <p:nvGrpSpPr>
            <p:cNvPr id="27728" name="Group 37"/>
            <p:cNvGrpSpPr>
              <a:grpSpLocks/>
            </p:cNvGrpSpPr>
            <p:nvPr/>
          </p:nvGrpSpPr>
          <p:grpSpPr bwMode="auto">
            <a:xfrm>
              <a:off x="2016" y="2736"/>
              <a:ext cx="528" cy="48"/>
              <a:chOff x="3648" y="3936"/>
              <a:chExt cx="528" cy="48"/>
            </a:xfrm>
          </p:grpSpPr>
          <p:sp>
            <p:nvSpPr>
              <p:cNvPr id="30827" name="AutoShape 38"/>
              <p:cNvSpPr>
                <a:spLocks noChangeArrowheads="1"/>
              </p:cNvSpPr>
              <p:nvPr/>
            </p:nvSpPr>
            <p:spPr bwMode="auto">
              <a:xfrm>
                <a:off x="3648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8" name="AutoShape 39"/>
              <p:cNvSpPr>
                <a:spLocks noChangeArrowheads="1"/>
              </p:cNvSpPr>
              <p:nvPr/>
            </p:nvSpPr>
            <p:spPr bwMode="auto">
              <a:xfrm>
                <a:off x="3744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9" name="AutoShape 40"/>
              <p:cNvSpPr>
                <a:spLocks noChangeArrowheads="1"/>
              </p:cNvSpPr>
              <p:nvPr/>
            </p:nvSpPr>
            <p:spPr bwMode="auto">
              <a:xfrm>
                <a:off x="3840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30" name="AutoShape 41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31" name="AutoShape 42"/>
              <p:cNvSpPr>
                <a:spLocks noChangeArrowheads="1"/>
              </p:cNvSpPr>
              <p:nvPr/>
            </p:nvSpPr>
            <p:spPr bwMode="auto">
              <a:xfrm>
                <a:off x="4032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729" name="Group 43"/>
            <p:cNvGrpSpPr>
              <a:grpSpLocks/>
            </p:cNvGrpSpPr>
            <p:nvPr/>
          </p:nvGrpSpPr>
          <p:grpSpPr bwMode="auto">
            <a:xfrm>
              <a:off x="2496" y="2736"/>
              <a:ext cx="528" cy="48"/>
              <a:chOff x="3648" y="3936"/>
              <a:chExt cx="528" cy="48"/>
            </a:xfrm>
          </p:grpSpPr>
          <p:sp>
            <p:nvSpPr>
              <p:cNvPr id="30822" name="AutoShape 44"/>
              <p:cNvSpPr>
                <a:spLocks noChangeArrowheads="1"/>
              </p:cNvSpPr>
              <p:nvPr/>
            </p:nvSpPr>
            <p:spPr bwMode="auto">
              <a:xfrm>
                <a:off x="3648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3" name="AutoShape 45"/>
              <p:cNvSpPr>
                <a:spLocks noChangeArrowheads="1"/>
              </p:cNvSpPr>
              <p:nvPr/>
            </p:nvSpPr>
            <p:spPr bwMode="auto">
              <a:xfrm>
                <a:off x="3744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4" name="AutoShape 46"/>
              <p:cNvSpPr>
                <a:spLocks noChangeArrowheads="1"/>
              </p:cNvSpPr>
              <p:nvPr/>
            </p:nvSpPr>
            <p:spPr bwMode="auto">
              <a:xfrm>
                <a:off x="3840" y="3936"/>
                <a:ext cx="145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5" name="AutoShape 47"/>
              <p:cNvSpPr>
                <a:spLocks noChangeArrowheads="1"/>
              </p:cNvSpPr>
              <p:nvPr/>
            </p:nvSpPr>
            <p:spPr bwMode="auto">
              <a:xfrm>
                <a:off x="3937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6" name="AutoShape 48"/>
              <p:cNvSpPr>
                <a:spLocks noChangeArrowheads="1"/>
              </p:cNvSpPr>
              <p:nvPr/>
            </p:nvSpPr>
            <p:spPr bwMode="auto">
              <a:xfrm>
                <a:off x="4033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7730" name="Group 49"/>
            <p:cNvGrpSpPr>
              <a:grpSpLocks/>
            </p:cNvGrpSpPr>
            <p:nvPr/>
          </p:nvGrpSpPr>
          <p:grpSpPr bwMode="auto">
            <a:xfrm>
              <a:off x="2976" y="2736"/>
              <a:ext cx="528" cy="48"/>
              <a:chOff x="3648" y="3936"/>
              <a:chExt cx="528" cy="48"/>
            </a:xfrm>
          </p:grpSpPr>
          <p:sp>
            <p:nvSpPr>
              <p:cNvPr id="30817" name="AutoShape 50"/>
              <p:cNvSpPr>
                <a:spLocks noChangeArrowheads="1"/>
              </p:cNvSpPr>
              <p:nvPr/>
            </p:nvSpPr>
            <p:spPr bwMode="auto">
              <a:xfrm>
                <a:off x="3647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18" name="AutoShape 51"/>
              <p:cNvSpPr>
                <a:spLocks noChangeArrowheads="1"/>
              </p:cNvSpPr>
              <p:nvPr/>
            </p:nvSpPr>
            <p:spPr bwMode="auto">
              <a:xfrm>
                <a:off x="3743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19" name="AutoShape 52"/>
              <p:cNvSpPr>
                <a:spLocks noChangeArrowheads="1"/>
              </p:cNvSpPr>
              <p:nvPr/>
            </p:nvSpPr>
            <p:spPr bwMode="auto">
              <a:xfrm>
                <a:off x="3839" y="3936"/>
                <a:ext cx="145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0" name="AutoShape 53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21" name="AutoShape 54"/>
              <p:cNvSpPr>
                <a:spLocks noChangeArrowheads="1"/>
              </p:cNvSpPr>
              <p:nvPr/>
            </p:nvSpPr>
            <p:spPr bwMode="auto">
              <a:xfrm>
                <a:off x="4032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804" name="Oval 55"/>
            <p:cNvSpPr>
              <a:spLocks noChangeArrowheads="1"/>
            </p:cNvSpPr>
            <p:nvPr/>
          </p:nvSpPr>
          <p:spPr bwMode="auto">
            <a:xfrm>
              <a:off x="2160" y="2592"/>
              <a:ext cx="192" cy="1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</a:p>
          </p:txBody>
        </p:sp>
        <p:sp>
          <p:nvSpPr>
            <p:cNvPr id="30805" name="Oval 56"/>
            <p:cNvSpPr>
              <a:spLocks noChangeArrowheads="1"/>
            </p:cNvSpPr>
            <p:nvPr/>
          </p:nvSpPr>
          <p:spPr bwMode="auto">
            <a:xfrm>
              <a:off x="2304" y="2592"/>
              <a:ext cx="192" cy="145"/>
            </a:xfrm>
            <a:prstGeom prst="ellipse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000">
                  <a:latin typeface="Arial" panose="020B0604020202020204" pitchFamily="34" charset="0"/>
                  <a:cs typeface="Arial" panose="020B0604020202020204" pitchFamily="34" charset="0"/>
                </a:rPr>
                <a:t>ER</a:t>
              </a:r>
            </a:p>
          </p:txBody>
        </p:sp>
        <p:sp>
          <p:nvSpPr>
            <p:cNvPr id="30806" name="Oval 57"/>
            <p:cNvSpPr>
              <a:spLocks noChangeArrowheads="1"/>
            </p:cNvSpPr>
            <p:nvPr/>
          </p:nvSpPr>
          <p:spPr bwMode="auto">
            <a:xfrm>
              <a:off x="2112" y="2544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0807" name="Oval 58"/>
            <p:cNvSpPr>
              <a:spLocks noChangeArrowheads="1"/>
            </p:cNvSpPr>
            <p:nvPr/>
          </p:nvSpPr>
          <p:spPr bwMode="auto">
            <a:xfrm>
              <a:off x="2160" y="2496"/>
              <a:ext cx="96" cy="9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sp>
          <p:nvSpPr>
            <p:cNvPr id="30808" name="Oval 59"/>
            <p:cNvSpPr>
              <a:spLocks noChangeArrowheads="1"/>
            </p:cNvSpPr>
            <p:nvPr/>
          </p:nvSpPr>
          <p:spPr bwMode="auto">
            <a:xfrm>
              <a:off x="2256" y="2544"/>
              <a:ext cx="96" cy="9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P</a:t>
              </a:r>
            </a:p>
          </p:txBody>
        </p:sp>
        <p:grpSp>
          <p:nvGrpSpPr>
            <p:cNvPr id="27736" name="Group 60"/>
            <p:cNvGrpSpPr>
              <a:grpSpLocks/>
            </p:cNvGrpSpPr>
            <p:nvPr/>
          </p:nvGrpSpPr>
          <p:grpSpPr bwMode="auto">
            <a:xfrm>
              <a:off x="3456" y="2736"/>
              <a:ext cx="528" cy="48"/>
              <a:chOff x="3648" y="3936"/>
              <a:chExt cx="528" cy="48"/>
            </a:xfrm>
          </p:grpSpPr>
          <p:sp>
            <p:nvSpPr>
              <p:cNvPr id="30812" name="AutoShape 61"/>
              <p:cNvSpPr>
                <a:spLocks noChangeArrowheads="1"/>
              </p:cNvSpPr>
              <p:nvPr/>
            </p:nvSpPr>
            <p:spPr bwMode="auto">
              <a:xfrm>
                <a:off x="3648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13" name="AutoShape 62"/>
              <p:cNvSpPr>
                <a:spLocks noChangeArrowheads="1"/>
              </p:cNvSpPr>
              <p:nvPr/>
            </p:nvSpPr>
            <p:spPr bwMode="auto">
              <a:xfrm>
                <a:off x="3744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14" name="AutoShape 63"/>
              <p:cNvSpPr>
                <a:spLocks noChangeArrowheads="1"/>
              </p:cNvSpPr>
              <p:nvPr/>
            </p:nvSpPr>
            <p:spPr bwMode="auto">
              <a:xfrm>
                <a:off x="3840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15" name="AutoShape 64"/>
              <p:cNvSpPr>
                <a:spLocks noChangeArrowheads="1"/>
              </p:cNvSpPr>
              <p:nvPr/>
            </p:nvSpPr>
            <p:spPr bwMode="auto">
              <a:xfrm>
                <a:off x="3936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816" name="AutoShape 65"/>
              <p:cNvSpPr>
                <a:spLocks noChangeArrowheads="1"/>
              </p:cNvSpPr>
              <p:nvPr/>
            </p:nvSpPr>
            <p:spPr bwMode="auto">
              <a:xfrm>
                <a:off x="4032" y="3936"/>
                <a:ext cx="144" cy="48"/>
              </a:xfrm>
              <a:prstGeom prst="triangle">
                <a:avLst>
                  <a:gd name="adj" fmla="val 50000"/>
                </a:avLst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810" name="Line 66"/>
            <p:cNvSpPr>
              <a:spLocks noChangeShapeType="1"/>
            </p:cNvSpPr>
            <p:nvPr/>
          </p:nvSpPr>
          <p:spPr bwMode="auto">
            <a:xfrm flipV="1">
              <a:off x="3552" y="2592"/>
              <a:ext cx="0" cy="14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811" name="Line 67"/>
            <p:cNvSpPr>
              <a:spLocks noChangeShapeType="1"/>
            </p:cNvSpPr>
            <p:nvPr/>
          </p:nvSpPr>
          <p:spPr bwMode="auto">
            <a:xfrm>
              <a:off x="3552" y="2592"/>
              <a:ext cx="14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48" name="Rectangle 68"/>
          <p:cNvSpPr>
            <a:spLocks noChangeArrowheads="1"/>
          </p:cNvSpPr>
          <p:nvPr/>
        </p:nvSpPr>
        <p:spPr bwMode="auto">
          <a:xfrm>
            <a:off x="2951164" y="4722813"/>
            <a:ext cx="484187" cy="21590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ERE</a:t>
            </a:r>
          </a:p>
        </p:txBody>
      </p:sp>
      <p:sp>
        <p:nvSpPr>
          <p:cNvPr id="30749" name="Oval 69"/>
          <p:cNvSpPr>
            <a:spLocks noChangeArrowheads="1"/>
          </p:cNvSpPr>
          <p:nvPr/>
        </p:nvSpPr>
        <p:spPr bwMode="auto">
          <a:xfrm>
            <a:off x="2770189" y="990601"/>
            <a:ext cx="242887" cy="142875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0" name="Line 70"/>
          <p:cNvSpPr>
            <a:spLocks noChangeShapeType="1"/>
          </p:cNvSpPr>
          <p:nvPr/>
        </p:nvSpPr>
        <p:spPr bwMode="auto">
          <a:xfrm>
            <a:off x="1985964" y="4005263"/>
            <a:ext cx="542925" cy="2159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1" name="Line 71"/>
          <p:cNvSpPr>
            <a:spLocks noChangeShapeType="1"/>
          </p:cNvSpPr>
          <p:nvPr/>
        </p:nvSpPr>
        <p:spPr bwMode="auto">
          <a:xfrm flipV="1">
            <a:off x="1925639" y="1924051"/>
            <a:ext cx="904875" cy="1793875"/>
          </a:xfrm>
          <a:prstGeom prst="line">
            <a:avLst/>
          </a:prstGeom>
          <a:noFill/>
          <a:ln w="28575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2" name="Line 72"/>
          <p:cNvSpPr>
            <a:spLocks noChangeShapeType="1"/>
          </p:cNvSpPr>
          <p:nvPr/>
        </p:nvSpPr>
        <p:spPr bwMode="auto">
          <a:xfrm flipV="1">
            <a:off x="2709864" y="1924051"/>
            <a:ext cx="1570037" cy="214313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3" name="Line 73"/>
          <p:cNvSpPr>
            <a:spLocks noChangeShapeType="1"/>
          </p:cNvSpPr>
          <p:nvPr/>
        </p:nvSpPr>
        <p:spPr bwMode="auto">
          <a:xfrm flipH="1">
            <a:off x="3736975" y="2138363"/>
            <a:ext cx="723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4" name="Line 74"/>
          <p:cNvSpPr>
            <a:spLocks noChangeShapeType="1"/>
          </p:cNvSpPr>
          <p:nvPr/>
        </p:nvSpPr>
        <p:spPr bwMode="auto">
          <a:xfrm flipH="1">
            <a:off x="3073400" y="2498725"/>
            <a:ext cx="120650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5" name="Line 75"/>
          <p:cNvSpPr>
            <a:spLocks noChangeShapeType="1"/>
          </p:cNvSpPr>
          <p:nvPr/>
        </p:nvSpPr>
        <p:spPr bwMode="auto">
          <a:xfrm flipH="1">
            <a:off x="5124451" y="2498725"/>
            <a:ext cx="60325" cy="2857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6" name="Line 76"/>
          <p:cNvSpPr>
            <a:spLocks noChangeShapeType="1"/>
          </p:cNvSpPr>
          <p:nvPr/>
        </p:nvSpPr>
        <p:spPr bwMode="auto">
          <a:xfrm flipH="1">
            <a:off x="4762501" y="3000376"/>
            <a:ext cx="3016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7" name="Line 77"/>
          <p:cNvSpPr>
            <a:spLocks noChangeShapeType="1"/>
          </p:cNvSpPr>
          <p:nvPr/>
        </p:nvSpPr>
        <p:spPr bwMode="auto">
          <a:xfrm>
            <a:off x="3013076" y="3144839"/>
            <a:ext cx="60325" cy="107632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8" name="Line 78"/>
          <p:cNvSpPr>
            <a:spLocks noChangeShapeType="1"/>
          </p:cNvSpPr>
          <p:nvPr/>
        </p:nvSpPr>
        <p:spPr bwMode="auto">
          <a:xfrm flipH="1">
            <a:off x="3194051" y="3430589"/>
            <a:ext cx="663575" cy="719137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59" name="Line 79"/>
          <p:cNvSpPr>
            <a:spLocks noChangeShapeType="1"/>
          </p:cNvSpPr>
          <p:nvPr/>
        </p:nvSpPr>
        <p:spPr bwMode="auto">
          <a:xfrm flipH="1">
            <a:off x="3375026" y="3430589"/>
            <a:ext cx="1387475" cy="719137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0" name="Line 80"/>
          <p:cNvSpPr>
            <a:spLocks noChangeShapeType="1"/>
          </p:cNvSpPr>
          <p:nvPr/>
        </p:nvSpPr>
        <p:spPr bwMode="auto">
          <a:xfrm>
            <a:off x="5064125" y="3430588"/>
            <a:ext cx="965200" cy="1149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61" name="Text Box 81"/>
          <p:cNvSpPr txBox="1">
            <a:spLocks noChangeArrowheads="1"/>
          </p:cNvSpPr>
          <p:nvPr/>
        </p:nvSpPr>
        <p:spPr bwMode="auto">
          <a:xfrm>
            <a:off x="5672139" y="4673601"/>
            <a:ext cx="879475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Cell</a:t>
            </a:r>
          </a:p>
          <a:p>
            <a:pPr algn="ctr" eaLnBrk="1" hangingPunct="1">
              <a:defRPr/>
            </a:pPr>
            <a:r>
              <a:rPr lang="en-US" sz="160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</a:p>
        </p:txBody>
      </p:sp>
      <p:sp>
        <p:nvSpPr>
          <p:cNvPr id="30762" name="Text Box 82"/>
          <p:cNvSpPr txBox="1">
            <a:spLocks noChangeArrowheads="1"/>
          </p:cNvSpPr>
          <p:nvPr/>
        </p:nvSpPr>
        <p:spPr bwMode="auto">
          <a:xfrm>
            <a:off x="673388" y="5172730"/>
            <a:ext cx="105670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Plasma</a:t>
            </a:r>
          </a:p>
          <a:p>
            <a:pPr eaLnBrk="1" hangingPunct="1">
              <a:defRPr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Membrane</a:t>
            </a:r>
          </a:p>
        </p:txBody>
      </p:sp>
      <p:sp>
        <p:nvSpPr>
          <p:cNvPr id="30763" name="Text Box 83"/>
          <p:cNvSpPr txBox="1">
            <a:spLocks noChangeArrowheads="1"/>
          </p:cNvSpPr>
          <p:nvPr/>
        </p:nvSpPr>
        <p:spPr bwMode="auto">
          <a:xfrm>
            <a:off x="1254965" y="4387851"/>
            <a:ext cx="102944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Cytoplasm</a:t>
            </a:r>
          </a:p>
        </p:txBody>
      </p:sp>
      <p:sp>
        <p:nvSpPr>
          <p:cNvPr id="30764" name="Text Box 84"/>
          <p:cNvSpPr txBox="1">
            <a:spLocks noChangeArrowheads="1"/>
          </p:cNvSpPr>
          <p:nvPr/>
        </p:nvSpPr>
        <p:spPr bwMode="auto">
          <a:xfrm>
            <a:off x="3435351" y="5033963"/>
            <a:ext cx="835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Nucleus</a:t>
            </a:r>
          </a:p>
        </p:txBody>
      </p:sp>
      <p:sp>
        <p:nvSpPr>
          <p:cNvPr id="30765" name="Oval 85"/>
          <p:cNvSpPr>
            <a:spLocks noChangeArrowheads="1"/>
          </p:cNvSpPr>
          <p:nvPr/>
        </p:nvSpPr>
        <p:spPr bwMode="auto">
          <a:xfrm>
            <a:off x="1503364" y="4005263"/>
            <a:ext cx="180975" cy="21590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900">
                <a:latin typeface="Arial" panose="020B0604020202020204" pitchFamily="34" charset="0"/>
                <a:cs typeface="Arial" panose="020B0604020202020204" pitchFamily="34" charset="0"/>
              </a:rPr>
              <a:t>E2</a:t>
            </a:r>
          </a:p>
        </p:txBody>
      </p:sp>
      <p:grpSp>
        <p:nvGrpSpPr>
          <p:cNvPr id="27693" name="Group 86"/>
          <p:cNvGrpSpPr>
            <a:grpSpLocks/>
          </p:cNvGrpSpPr>
          <p:nvPr/>
        </p:nvGrpSpPr>
        <p:grpSpPr bwMode="auto">
          <a:xfrm>
            <a:off x="719139" y="3430589"/>
            <a:ext cx="1146175" cy="719137"/>
            <a:chOff x="432" y="2256"/>
            <a:chExt cx="912" cy="480"/>
          </a:xfrm>
        </p:grpSpPr>
        <p:sp>
          <p:nvSpPr>
            <p:cNvPr id="30793" name="AutoShape 87"/>
            <p:cNvSpPr>
              <a:spLocks noChangeArrowheads="1"/>
            </p:cNvSpPr>
            <p:nvPr/>
          </p:nvSpPr>
          <p:spPr bwMode="auto">
            <a:xfrm>
              <a:off x="816" y="2256"/>
              <a:ext cx="528" cy="241"/>
            </a:xfrm>
            <a:prstGeom prst="irregularSeal1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SERD</a:t>
              </a:r>
            </a:p>
          </p:txBody>
        </p:sp>
        <p:sp>
          <p:nvSpPr>
            <p:cNvPr id="30794" name="AutoShape 88"/>
            <p:cNvSpPr>
              <a:spLocks noChangeArrowheads="1"/>
            </p:cNvSpPr>
            <p:nvPr/>
          </p:nvSpPr>
          <p:spPr bwMode="auto">
            <a:xfrm>
              <a:off x="432" y="2497"/>
              <a:ext cx="384" cy="239"/>
            </a:xfrm>
            <a:prstGeom prst="irregularSeal1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AI</a:t>
              </a:r>
            </a:p>
          </p:txBody>
        </p:sp>
        <p:sp>
          <p:nvSpPr>
            <p:cNvPr id="30795" name="Oval 89"/>
            <p:cNvSpPr>
              <a:spLocks noChangeArrowheads="1"/>
            </p:cNvSpPr>
            <p:nvPr/>
          </p:nvSpPr>
          <p:spPr bwMode="auto">
            <a:xfrm>
              <a:off x="912" y="2497"/>
              <a:ext cx="144" cy="143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900">
                  <a:latin typeface="Arial" panose="020B0604020202020204" pitchFamily="34" charset="0"/>
                  <a:cs typeface="Arial" panose="020B0604020202020204" pitchFamily="34" charset="0"/>
                </a:rPr>
                <a:t>T</a:t>
              </a:r>
            </a:p>
          </p:txBody>
        </p:sp>
      </p:grpSp>
      <p:sp>
        <p:nvSpPr>
          <p:cNvPr id="30767" name="Text Box 90"/>
          <p:cNvSpPr txBox="1">
            <a:spLocks noChangeArrowheads="1"/>
          </p:cNvSpPr>
          <p:nvPr/>
        </p:nvSpPr>
        <p:spPr bwMode="auto">
          <a:xfrm>
            <a:off x="3061434" y="1014413"/>
            <a:ext cx="71205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IGF1R</a:t>
            </a:r>
          </a:p>
        </p:txBody>
      </p:sp>
      <p:sp>
        <p:nvSpPr>
          <p:cNvPr id="30768" name="Text Box 91"/>
          <p:cNvSpPr txBox="1">
            <a:spLocks noChangeArrowheads="1"/>
          </p:cNvSpPr>
          <p:nvPr/>
        </p:nvSpPr>
        <p:spPr bwMode="auto">
          <a:xfrm>
            <a:off x="4139273" y="1158875"/>
            <a:ext cx="12121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EGFR/HER2</a:t>
            </a:r>
          </a:p>
        </p:txBody>
      </p:sp>
      <p:sp>
        <p:nvSpPr>
          <p:cNvPr id="30788" name="Text Box 93"/>
          <p:cNvSpPr txBox="1">
            <a:spLocks noChangeArrowheads="1"/>
          </p:cNvSpPr>
          <p:nvPr/>
        </p:nvSpPr>
        <p:spPr bwMode="auto">
          <a:xfrm>
            <a:off x="6491216" y="3962401"/>
            <a:ext cx="279114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signaling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through PI3-K pathway</a:t>
            </a:r>
          </a:p>
        </p:txBody>
      </p:sp>
      <p:cxnSp>
        <p:nvCxnSpPr>
          <p:cNvPr id="30789" name="AutoShape 94"/>
          <p:cNvCxnSpPr>
            <a:cxnSpLocks noChangeShapeType="1"/>
          </p:cNvCxnSpPr>
          <p:nvPr/>
        </p:nvCxnSpPr>
        <p:spPr bwMode="auto">
          <a:xfrm rot="16200000" flipV="1">
            <a:off x="5114844" y="1301757"/>
            <a:ext cx="701674" cy="4241637"/>
          </a:xfrm>
          <a:prstGeom prst="curvedConnector2">
            <a:avLst/>
          </a:prstGeom>
          <a:noFill/>
          <a:ln w="9525">
            <a:solidFill>
              <a:srgbClr val="FF0000"/>
            </a:solidFill>
            <a:prstDash val="lg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grpSp>
        <p:nvGrpSpPr>
          <p:cNvPr id="27717" name="Group 95"/>
          <p:cNvGrpSpPr>
            <a:grpSpLocks/>
          </p:cNvGrpSpPr>
          <p:nvPr/>
        </p:nvGrpSpPr>
        <p:grpSpPr bwMode="auto">
          <a:xfrm>
            <a:off x="2648203" y="3810000"/>
            <a:ext cx="915987" cy="382588"/>
            <a:chOff x="1407" y="1920"/>
            <a:chExt cx="577" cy="241"/>
          </a:xfrm>
        </p:grpSpPr>
        <p:sp>
          <p:nvSpPr>
            <p:cNvPr id="30791" name="AutoShape 96"/>
            <p:cNvSpPr>
              <a:spLocks noChangeArrowheads="1"/>
            </p:cNvSpPr>
            <p:nvPr/>
          </p:nvSpPr>
          <p:spPr bwMode="auto">
            <a:xfrm>
              <a:off x="1407" y="1935"/>
              <a:ext cx="304" cy="226"/>
            </a:xfrm>
            <a:prstGeom prst="irregularSeal1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CCI</a:t>
              </a:r>
            </a:p>
          </p:txBody>
        </p:sp>
        <p:sp>
          <p:nvSpPr>
            <p:cNvPr id="30792" name="AutoShape 97"/>
            <p:cNvSpPr>
              <a:spLocks noChangeArrowheads="1"/>
            </p:cNvSpPr>
            <p:nvPr/>
          </p:nvSpPr>
          <p:spPr bwMode="auto">
            <a:xfrm>
              <a:off x="1680" y="1920"/>
              <a:ext cx="304" cy="226"/>
            </a:xfrm>
            <a:prstGeom prst="irregularSeal1">
              <a:avLst/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RAD</a:t>
              </a:r>
            </a:p>
          </p:txBody>
        </p:sp>
      </p:grpSp>
      <p:sp>
        <p:nvSpPr>
          <p:cNvPr id="30770" name="AutoShape 98"/>
          <p:cNvSpPr>
            <a:spLocks noChangeArrowheads="1"/>
          </p:cNvSpPr>
          <p:nvPr/>
        </p:nvSpPr>
        <p:spPr bwMode="auto">
          <a:xfrm>
            <a:off x="5064126" y="1349375"/>
            <a:ext cx="663575" cy="503238"/>
          </a:xfrm>
          <a:prstGeom prst="irregularSeal2">
            <a:avLst/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30771" name="AutoShape 99"/>
          <p:cNvSpPr>
            <a:spLocks noChangeArrowheads="1"/>
          </p:cNvSpPr>
          <p:nvPr/>
        </p:nvSpPr>
        <p:spPr bwMode="auto">
          <a:xfrm>
            <a:off x="4400550" y="2211389"/>
            <a:ext cx="482600" cy="358775"/>
          </a:xfrm>
          <a:prstGeom prst="irregularSeal1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TKI</a:t>
            </a:r>
          </a:p>
        </p:txBody>
      </p:sp>
      <p:grpSp>
        <p:nvGrpSpPr>
          <p:cNvPr id="27699" name="Group 100"/>
          <p:cNvGrpSpPr>
            <a:grpSpLocks/>
          </p:cNvGrpSpPr>
          <p:nvPr/>
        </p:nvGrpSpPr>
        <p:grpSpPr bwMode="auto">
          <a:xfrm>
            <a:off x="3417888" y="1014414"/>
            <a:ext cx="5889627" cy="1144587"/>
            <a:chOff x="2081" y="639"/>
            <a:chExt cx="3710" cy="721"/>
          </a:xfrm>
        </p:grpSpPr>
        <p:sp>
          <p:nvSpPr>
            <p:cNvPr id="30785" name="Text Box 101"/>
            <p:cNvSpPr txBox="1">
              <a:spLocks noChangeArrowheads="1"/>
            </p:cNvSpPr>
            <p:nvPr/>
          </p:nvSpPr>
          <p:spPr bwMode="auto">
            <a:xfrm>
              <a:off x="4026" y="720"/>
              <a:ext cx="1765" cy="6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Increased upstream </a:t>
              </a:r>
            </a:p>
            <a:p>
              <a:pPr eaLnBrk="1" hangingPunct="1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signaling through</a:t>
              </a:r>
            </a:p>
            <a:p>
              <a:pPr eaLnBrk="1" hangingPunct="1">
                <a:defRPr/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growth factor receptors</a:t>
              </a:r>
            </a:p>
          </p:txBody>
        </p:sp>
        <p:cxnSp>
          <p:nvCxnSpPr>
            <p:cNvPr id="30786" name="AutoShape 102"/>
            <p:cNvCxnSpPr>
              <a:cxnSpLocks noChangeShapeType="1"/>
              <a:stCxn id="30785" idx="0"/>
              <a:endCxn id="30767" idx="0"/>
            </p:cNvCxnSpPr>
            <p:nvPr/>
          </p:nvCxnSpPr>
          <p:spPr bwMode="auto">
            <a:xfrm rot="16200000" flipV="1">
              <a:off x="3454" y="-734"/>
              <a:ext cx="81" cy="2828"/>
            </a:xfrm>
            <a:prstGeom prst="curvedConnector3">
              <a:avLst>
                <a:gd name="adj1" fmla="val 277777"/>
              </a:avLst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30787" name="AutoShape 103"/>
            <p:cNvCxnSpPr>
              <a:cxnSpLocks noChangeShapeType="1"/>
              <a:stCxn id="30785" idx="2"/>
              <a:endCxn id="30738" idx="6"/>
            </p:cNvCxnSpPr>
            <p:nvPr/>
          </p:nvCxnSpPr>
          <p:spPr bwMode="auto">
            <a:xfrm rot="5400000" flipH="1">
              <a:off x="3859" y="310"/>
              <a:ext cx="188" cy="1912"/>
            </a:xfrm>
            <a:prstGeom prst="curvedConnector4">
              <a:avLst>
                <a:gd name="adj1" fmla="val -76800"/>
                <a:gd name="adj2" fmla="val 72877"/>
              </a:avLst>
            </a:prstGeom>
            <a:noFill/>
            <a:ln w="9525">
              <a:solidFill>
                <a:srgbClr val="FF0000"/>
              </a:solidFill>
              <a:prstDash val="lgDash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27700" name="Group 104"/>
          <p:cNvGrpSpPr>
            <a:grpSpLocks/>
          </p:cNvGrpSpPr>
          <p:nvPr/>
        </p:nvGrpSpPr>
        <p:grpSpPr bwMode="auto">
          <a:xfrm>
            <a:off x="2019300" y="1143000"/>
            <a:ext cx="787400" cy="838200"/>
            <a:chOff x="1200" y="720"/>
            <a:chExt cx="496" cy="528"/>
          </a:xfrm>
        </p:grpSpPr>
        <p:sp>
          <p:nvSpPr>
            <p:cNvPr id="30783" name="AutoShape 105"/>
            <p:cNvSpPr>
              <a:spLocks noChangeArrowheads="1"/>
            </p:cNvSpPr>
            <p:nvPr/>
          </p:nvSpPr>
          <p:spPr bwMode="auto">
            <a:xfrm>
              <a:off x="1200" y="720"/>
              <a:ext cx="448" cy="288"/>
            </a:xfrm>
            <a:prstGeom prst="irregularSeal1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TKI</a:t>
              </a:r>
            </a:p>
          </p:txBody>
        </p:sp>
        <p:sp>
          <p:nvSpPr>
            <p:cNvPr id="30784" name="AutoShape 106"/>
            <p:cNvSpPr>
              <a:spLocks noChangeArrowheads="1"/>
            </p:cNvSpPr>
            <p:nvPr/>
          </p:nvSpPr>
          <p:spPr bwMode="auto">
            <a:xfrm>
              <a:off x="1248" y="960"/>
              <a:ext cx="448" cy="288"/>
            </a:xfrm>
            <a:prstGeom prst="irregularSeal1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1200">
                  <a:latin typeface="Arial" panose="020B0604020202020204" pitchFamily="34" charset="0"/>
                  <a:cs typeface="Arial" panose="020B0604020202020204" pitchFamily="34" charset="0"/>
                </a:rPr>
                <a:t>AB</a:t>
              </a:r>
            </a:p>
          </p:txBody>
        </p:sp>
      </p:grpSp>
      <p:grpSp>
        <p:nvGrpSpPr>
          <p:cNvPr id="27701" name="Group 107"/>
          <p:cNvGrpSpPr>
            <a:grpSpLocks/>
          </p:cNvGrpSpPr>
          <p:nvPr/>
        </p:nvGrpSpPr>
        <p:grpSpPr bwMode="auto">
          <a:xfrm>
            <a:off x="1485900" y="1524001"/>
            <a:ext cx="484188" cy="574675"/>
            <a:chOff x="2016" y="432"/>
            <a:chExt cx="384" cy="384"/>
          </a:xfrm>
        </p:grpSpPr>
        <p:sp>
          <p:nvSpPr>
            <p:cNvPr id="30779" name="Oval 108"/>
            <p:cNvSpPr>
              <a:spLocks noChangeArrowheads="1"/>
            </p:cNvSpPr>
            <p:nvPr/>
          </p:nvSpPr>
          <p:spPr bwMode="auto">
            <a:xfrm>
              <a:off x="2064" y="432"/>
              <a:ext cx="193" cy="3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80" name="Oval 109"/>
            <p:cNvSpPr>
              <a:spLocks noChangeArrowheads="1"/>
            </p:cNvSpPr>
            <p:nvPr/>
          </p:nvSpPr>
          <p:spPr bwMode="auto">
            <a:xfrm>
              <a:off x="2160" y="432"/>
              <a:ext cx="193" cy="336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81" name="Oval 110"/>
            <p:cNvSpPr>
              <a:spLocks noChangeArrowheads="1"/>
            </p:cNvSpPr>
            <p:nvPr/>
          </p:nvSpPr>
          <p:spPr bwMode="auto">
            <a:xfrm>
              <a:off x="2016" y="721"/>
              <a:ext cx="240" cy="9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782" name="Oval 111"/>
            <p:cNvSpPr>
              <a:spLocks noChangeArrowheads="1"/>
            </p:cNvSpPr>
            <p:nvPr/>
          </p:nvSpPr>
          <p:spPr bwMode="auto">
            <a:xfrm>
              <a:off x="2160" y="721"/>
              <a:ext cx="240" cy="95"/>
            </a:xfrm>
            <a:prstGeom prst="ellipse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0775" name="Text Box 112"/>
          <p:cNvSpPr txBox="1">
            <a:spLocks noChangeArrowheads="1"/>
          </p:cNvSpPr>
          <p:nvPr/>
        </p:nvSpPr>
        <p:spPr bwMode="auto">
          <a:xfrm>
            <a:off x="823762" y="1371600"/>
            <a:ext cx="8034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VEGFR</a:t>
            </a:r>
          </a:p>
        </p:txBody>
      </p:sp>
      <p:sp>
        <p:nvSpPr>
          <p:cNvPr id="30776" name="AutoShape 113"/>
          <p:cNvSpPr>
            <a:spLocks noChangeArrowheads="1"/>
          </p:cNvSpPr>
          <p:nvPr/>
        </p:nvSpPr>
        <p:spPr bwMode="auto">
          <a:xfrm>
            <a:off x="1181101" y="914400"/>
            <a:ext cx="663575" cy="503238"/>
          </a:xfrm>
          <a:prstGeom prst="irregularSeal2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MoAb</a:t>
            </a:r>
          </a:p>
        </p:txBody>
      </p:sp>
      <p:sp>
        <p:nvSpPr>
          <p:cNvPr id="30777" name="AutoShape 114"/>
          <p:cNvSpPr>
            <a:spLocks noChangeArrowheads="1"/>
          </p:cNvSpPr>
          <p:nvPr/>
        </p:nvSpPr>
        <p:spPr bwMode="auto">
          <a:xfrm>
            <a:off x="1181100" y="1981201"/>
            <a:ext cx="482600" cy="358775"/>
          </a:xfrm>
          <a:prstGeom prst="irregularSeal1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r>
              <a:rPr lang="en-US" sz="1000">
                <a:latin typeface="Arial" panose="020B0604020202020204" pitchFamily="34" charset="0"/>
                <a:cs typeface="Arial" panose="020B0604020202020204" pitchFamily="34" charset="0"/>
              </a:rPr>
              <a:t>TKI</a:t>
            </a:r>
          </a:p>
        </p:txBody>
      </p:sp>
    </p:spTree>
    <p:extLst>
      <p:ext uri="{BB962C8B-B14F-4D97-AF65-F5344CB8AC3E}">
        <p14:creationId xmlns:p14="http://schemas.microsoft.com/office/powerpoint/2010/main" val="3307129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175657" y="757757"/>
            <a:ext cx="7364911" cy="2563222"/>
            <a:chOff x="953681" y="1049338"/>
            <a:chExt cx="8223981" cy="4098075"/>
          </a:xfrm>
        </p:grpSpPr>
        <p:sp>
          <p:nvSpPr>
            <p:cNvPr id="4" name="Text Box 6"/>
            <p:cNvSpPr txBox="1">
              <a:spLocks noChangeArrowheads="1"/>
            </p:cNvSpPr>
            <p:nvPr/>
          </p:nvSpPr>
          <p:spPr bwMode="auto">
            <a:xfrm>
              <a:off x="4610102" y="1188398"/>
              <a:ext cx="2283447" cy="856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1262063" algn="l"/>
                </a:tabLs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TAM	4.5 mo.</a:t>
              </a:r>
            </a:p>
            <a:p>
              <a:pPr eaLnBrk="1" hangingPunct="1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TAM + RAD	8.6 mo.</a:t>
              </a:r>
            </a:p>
          </p:txBody>
        </p:sp>
        <p:sp>
          <p:nvSpPr>
            <p:cNvPr id="5" name="Text Box 7"/>
            <p:cNvSpPr txBox="1">
              <a:spLocks noChangeArrowheads="1"/>
            </p:cNvSpPr>
            <p:nvPr/>
          </p:nvSpPr>
          <p:spPr bwMode="auto">
            <a:xfrm>
              <a:off x="4529022" y="2063724"/>
              <a:ext cx="4648640" cy="856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Hazard Ratio (HR) = 0.53 (95% CI: 0.35-0.81)</a:t>
              </a:r>
            </a:p>
            <a:p>
              <a:pPr eaLnBrk="1" hangingPunct="1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Exploratory log-rank: </a:t>
              </a:r>
              <a:r>
                <a:rPr lang="en-US" sz="1600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 </a:t>
              </a:r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.0026</a:t>
              </a:r>
            </a:p>
          </p:txBody>
        </p:sp>
        <p:sp>
          <p:nvSpPr>
            <p:cNvPr id="6" name="Line 9"/>
            <p:cNvSpPr>
              <a:spLocks noChangeShapeType="1"/>
            </p:cNvSpPr>
            <p:nvPr/>
          </p:nvSpPr>
          <p:spPr bwMode="auto">
            <a:xfrm flipH="1">
              <a:off x="4408488" y="1535113"/>
              <a:ext cx="250825" cy="0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Line 10"/>
            <p:cNvSpPr>
              <a:spLocks noChangeShapeType="1"/>
            </p:cNvSpPr>
            <p:nvPr/>
          </p:nvSpPr>
          <p:spPr bwMode="auto">
            <a:xfrm flipH="1">
              <a:off x="4408488" y="1774825"/>
              <a:ext cx="250825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auto">
            <a:xfrm>
              <a:off x="1863725" y="1152525"/>
              <a:ext cx="5973763" cy="3213100"/>
            </a:xfrm>
            <a:custGeom>
              <a:avLst/>
              <a:gdLst>
                <a:gd name="T0" fmla="*/ 2147483647 w 3011"/>
                <a:gd name="T1" fmla="*/ 2147483647 h 1755"/>
                <a:gd name="T2" fmla="*/ 0 w 3011"/>
                <a:gd name="T3" fmla="*/ 2147483647 h 1755"/>
                <a:gd name="T4" fmla="*/ 0 w 3011"/>
                <a:gd name="T5" fmla="*/ 0 h 1755"/>
                <a:gd name="T6" fmla="*/ 0 60000 65536"/>
                <a:gd name="T7" fmla="*/ 0 60000 65536"/>
                <a:gd name="T8" fmla="*/ 0 60000 65536"/>
                <a:gd name="T9" fmla="*/ 0 w 3011"/>
                <a:gd name="T10" fmla="*/ 0 h 1755"/>
                <a:gd name="T11" fmla="*/ 3011 w 3011"/>
                <a:gd name="T12" fmla="*/ 1755 h 175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011" h="1755">
                  <a:moveTo>
                    <a:pt x="3011" y="1755"/>
                  </a:moveTo>
                  <a:lnTo>
                    <a:pt x="0" y="1755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 Box 12"/>
            <p:cNvSpPr txBox="1">
              <a:spLocks noChangeArrowheads="1"/>
            </p:cNvSpPr>
            <p:nvPr/>
          </p:nvSpPr>
          <p:spPr bwMode="auto">
            <a:xfrm>
              <a:off x="1306885" y="4178301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10" name="Line 13"/>
            <p:cNvSpPr>
              <a:spLocks noChangeShapeType="1"/>
            </p:cNvSpPr>
            <p:nvPr/>
          </p:nvSpPr>
          <p:spPr bwMode="auto">
            <a:xfrm flipH="1">
              <a:off x="1760538" y="4370388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Text Box 14"/>
            <p:cNvSpPr txBox="1">
              <a:spLocks noChangeArrowheads="1"/>
            </p:cNvSpPr>
            <p:nvPr/>
          </p:nvSpPr>
          <p:spPr bwMode="auto">
            <a:xfrm>
              <a:off x="1324203" y="3854451"/>
              <a:ext cx="501427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12" name="Line 15"/>
            <p:cNvSpPr>
              <a:spLocks noChangeShapeType="1"/>
            </p:cNvSpPr>
            <p:nvPr/>
          </p:nvSpPr>
          <p:spPr bwMode="auto">
            <a:xfrm flipH="1">
              <a:off x="1760538" y="4046538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Text Box 16"/>
            <p:cNvSpPr txBox="1">
              <a:spLocks noChangeArrowheads="1"/>
            </p:cNvSpPr>
            <p:nvPr/>
          </p:nvSpPr>
          <p:spPr bwMode="auto">
            <a:xfrm>
              <a:off x="1306885" y="3546476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14" name="Line 17"/>
            <p:cNvSpPr>
              <a:spLocks noChangeShapeType="1"/>
            </p:cNvSpPr>
            <p:nvPr/>
          </p:nvSpPr>
          <p:spPr bwMode="auto">
            <a:xfrm flipH="1">
              <a:off x="1760538" y="3738563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 Box 18"/>
            <p:cNvSpPr txBox="1">
              <a:spLocks noChangeArrowheads="1"/>
            </p:cNvSpPr>
            <p:nvPr/>
          </p:nvSpPr>
          <p:spPr bwMode="auto">
            <a:xfrm>
              <a:off x="1306885" y="3232153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16" name="Line 19"/>
            <p:cNvSpPr>
              <a:spLocks noChangeShapeType="1"/>
            </p:cNvSpPr>
            <p:nvPr/>
          </p:nvSpPr>
          <p:spPr bwMode="auto">
            <a:xfrm flipH="1">
              <a:off x="1760538" y="3424238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 Box 20"/>
            <p:cNvSpPr txBox="1">
              <a:spLocks noChangeArrowheads="1"/>
            </p:cNvSpPr>
            <p:nvPr/>
          </p:nvSpPr>
          <p:spPr bwMode="auto">
            <a:xfrm>
              <a:off x="1324229" y="2908302"/>
              <a:ext cx="501427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18" name="Line 21"/>
            <p:cNvSpPr>
              <a:spLocks noChangeShapeType="1"/>
            </p:cNvSpPr>
            <p:nvPr/>
          </p:nvSpPr>
          <p:spPr bwMode="auto">
            <a:xfrm flipH="1">
              <a:off x="1760538" y="3100388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 Box 22"/>
            <p:cNvSpPr txBox="1">
              <a:spLocks noChangeArrowheads="1"/>
            </p:cNvSpPr>
            <p:nvPr/>
          </p:nvSpPr>
          <p:spPr bwMode="auto">
            <a:xfrm>
              <a:off x="1306885" y="2600325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20" name="Text Box 23"/>
            <p:cNvSpPr txBox="1">
              <a:spLocks noChangeArrowheads="1"/>
            </p:cNvSpPr>
            <p:nvPr/>
          </p:nvSpPr>
          <p:spPr bwMode="auto">
            <a:xfrm>
              <a:off x="1306885" y="2300287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21" name="Line 24"/>
            <p:cNvSpPr>
              <a:spLocks noChangeShapeType="1"/>
            </p:cNvSpPr>
            <p:nvPr/>
          </p:nvSpPr>
          <p:spPr bwMode="auto">
            <a:xfrm flipH="1">
              <a:off x="1760538" y="2492375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 Box 25"/>
            <p:cNvSpPr txBox="1">
              <a:spLocks noChangeArrowheads="1"/>
            </p:cNvSpPr>
            <p:nvPr/>
          </p:nvSpPr>
          <p:spPr bwMode="auto">
            <a:xfrm>
              <a:off x="1324229" y="1976440"/>
              <a:ext cx="501427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23" name="Line 26"/>
            <p:cNvSpPr>
              <a:spLocks noChangeShapeType="1"/>
            </p:cNvSpPr>
            <p:nvPr/>
          </p:nvSpPr>
          <p:spPr bwMode="auto">
            <a:xfrm flipH="1">
              <a:off x="1760538" y="2168525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27"/>
            <p:cNvSpPr txBox="1">
              <a:spLocks noChangeArrowheads="1"/>
            </p:cNvSpPr>
            <p:nvPr/>
          </p:nvSpPr>
          <p:spPr bwMode="auto">
            <a:xfrm>
              <a:off x="1306885" y="1668464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25" name="Line 28"/>
            <p:cNvSpPr>
              <a:spLocks noChangeShapeType="1"/>
            </p:cNvSpPr>
            <p:nvPr/>
          </p:nvSpPr>
          <p:spPr bwMode="auto">
            <a:xfrm flipH="1">
              <a:off x="1760538" y="2803525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Line 29"/>
            <p:cNvSpPr>
              <a:spLocks noChangeShapeType="1"/>
            </p:cNvSpPr>
            <p:nvPr/>
          </p:nvSpPr>
          <p:spPr bwMode="auto">
            <a:xfrm flipH="1">
              <a:off x="1760538" y="1865313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 Box 30"/>
            <p:cNvSpPr txBox="1">
              <a:spLocks noChangeArrowheads="1"/>
            </p:cNvSpPr>
            <p:nvPr/>
          </p:nvSpPr>
          <p:spPr bwMode="auto">
            <a:xfrm>
              <a:off x="1306885" y="1357312"/>
              <a:ext cx="51874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 flipH="1">
              <a:off x="1760538" y="1549400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32"/>
            <p:cNvSpPr txBox="1">
              <a:spLocks noChangeArrowheads="1"/>
            </p:cNvSpPr>
            <p:nvPr/>
          </p:nvSpPr>
          <p:spPr bwMode="auto">
            <a:xfrm>
              <a:off x="1324199" y="1049338"/>
              <a:ext cx="501427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 flipH="1">
              <a:off x="1760538" y="1247775"/>
              <a:ext cx="10477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Text Box 34"/>
            <p:cNvSpPr txBox="1">
              <a:spLocks noChangeArrowheads="1"/>
            </p:cNvSpPr>
            <p:nvPr/>
          </p:nvSpPr>
          <p:spPr bwMode="auto">
            <a:xfrm rot="16200000">
              <a:off x="-419605" y="2622931"/>
              <a:ext cx="3107764" cy="361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Probability of survival</a:t>
              </a:r>
            </a:p>
          </p:txBody>
        </p:sp>
        <p:sp>
          <p:nvSpPr>
            <p:cNvPr id="32" name="Line 36"/>
            <p:cNvSpPr>
              <a:spLocks noChangeShapeType="1"/>
            </p:cNvSpPr>
            <p:nvPr/>
          </p:nvSpPr>
          <p:spPr bwMode="auto">
            <a:xfrm>
              <a:off x="1862138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Line 38"/>
            <p:cNvSpPr>
              <a:spLocks noChangeShapeType="1"/>
            </p:cNvSpPr>
            <p:nvPr/>
          </p:nvSpPr>
          <p:spPr bwMode="auto">
            <a:xfrm>
              <a:off x="2298700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Line 40"/>
            <p:cNvSpPr>
              <a:spLocks noChangeShapeType="1"/>
            </p:cNvSpPr>
            <p:nvPr/>
          </p:nvSpPr>
          <p:spPr bwMode="auto">
            <a:xfrm>
              <a:off x="2708275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Line 42"/>
            <p:cNvSpPr>
              <a:spLocks noChangeShapeType="1"/>
            </p:cNvSpPr>
            <p:nvPr/>
          </p:nvSpPr>
          <p:spPr bwMode="auto">
            <a:xfrm>
              <a:off x="3136900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Line 44"/>
            <p:cNvSpPr>
              <a:spLocks noChangeShapeType="1"/>
            </p:cNvSpPr>
            <p:nvPr/>
          </p:nvSpPr>
          <p:spPr bwMode="auto">
            <a:xfrm>
              <a:off x="3562350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Line 46"/>
            <p:cNvSpPr>
              <a:spLocks noChangeShapeType="1"/>
            </p:cNvSpPr>
            <p:nvPr/>
          </p:nvSpPr>
          <p:spPr bwMode="auto">
            <a:xfrm>
              <a:off x="3997325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Line 48"/>
            <p:cNvSpPr>
              <a:spLocks noChangeShapeType="1"/>
            </p:cNvSpPr>
            <p:nvPr/>
          </p:nvSpPr>
          <p:spPr bwMode="auto">
            <a:xfrm>
              <a:off x="4408488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" name="Line 50"/>
            <p:cNvSpPr>
              <a:spLocks noChangeShapeType="1"/>
            </p:cNvSpPr>
            <p:nvPr/>
          </p:nvSpPr>
          <p:spPr bwMode="auto">
            <a:xfrm>
              <a:off x="4837113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Line 52"/>
            <p:cNvSpPr>
              <a:spLocks noChangeShapeType="1"/>
            </p:cNvSpPr>
            <p:nvPr/>
          </p:nvSpPr>
          <p:spPr bwMode="auto">
            <a:xfrm>
              <a:off x="5259388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Line 54"/>
            <p:cNvSpPr>
              <a:spLocks noChangeShapeType="1"/>
            </p:cNvSpPr>
            <p:nvPr/>
          </p:nvSpPr>
          <p:spPr bwMode="auto">
            <a:xfrm>
              <a:off x="5695950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Line 56"/>
            <p:cNvSpPr>
              <a:spLocks noChangeShapeType="1"/>
            </p:cNvSpPr>
            <p:nvPr/>
          </p:nvSpPr>
          <p:spPr bwMode="auto">
            <a:xfrm>
              <a:off x="6107113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Line 58"/>
            <p:cNvSpPr>
              <a:spLocks noChangeShapeType="1"/>
            </p:cNvSpPr>
            <p:nvPr/>
          </p:nvSpPr>
          <p:spPr bwMode="auto">
            <a:xfrm>
              <a:off x="6535738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Line 60"/>
            <p:cNvSpPr>
              <a:spLocks noChangeShapeType="1"/>
            </p:cNvSpPr>
            <p:nvPr/>
          </p:nvSpPr>
          <p:spPr bwMode="auto">
            <a:xfrm>
              <a:off x="6961188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5" name="Line 62"/>
            <p:cNvSpPr>
              <a:spLocks noChangeShapeType="1"/>
            </p:cNvSpPr>
            <p:nvPr/>
          </p:nvSpPr>
          <p:spPr bwMode="auto">
            <a:xfrm>
              <a:off x="7397750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6" name="Group 88"/>
            <p:cNvGrpSpPr>
              <a:grpSpLocks/>
            </p:cNvGrpSpPr>
            <p:nvPr/>
          </p:nvGrpSpPr>
          <p:grpSpPr bwMode="auto">
            <a:xfrm>
              <a:off x="1701008" y="4387855"/>
              <a:ext cx="6325788" cy="495327"/>
              <a:chOff x="1296" y="2882"/>
              <a:chExt cx="3189" cy="271"/>
            </a:xfrm>
            <a:noFill/>
          </p:grpSpPr>
          <p:sp>
            <p:nvSpPr>
              <p:cNvPr id="68" name="Text Box 35"/>
              <p:cNvSpPr txBox="1">
                <a:spLocks noChangeArrowheads="1"/>
              </p:cNvSpPr>
              <p:nvPr/>
            </p:nvSpPr>
            <p:spPr bwMode="auto">
              <a:xfrm>
                <a:off x="1296" y="2882"/>
                <a:ext cx="161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69" name="Text Box 37"/>
              <p:cNvSpPr txBox="1">
                <a:spLocks noChangeArrowheads="1"/>
              </p:cNvSpPr>
              <p:nvPr/>
            </p:nvSpPr>
            <p:spPr bwMode="auto">
              <a:xfrm>
                <a:off x="1515" y="2882"/>
                <a:ext cx="161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70" name="Text Box 39"/>
              <p:cNvSpPr txBox="1">
                <a:spLocks noChangeArrowheads="1"/>
              </p:cNvSpPr>
              <p:nvPr/>
            </p:nvSpPr>
            <p:spPr bwMode="auto">
              <a:xfrm>
                <a:off x="1724" y="2882"/>
                <a:ext cx="161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</a:t>
                </a:r>
              </a:p>
            </p:txBody>
          </p:sp>
          <p:sp>
            <p:nvSpPr>
              <p:cNvPr id="71" name="Text Box 41"/>
              <p:cNvSpPr txBox="1">
                <a:spLocks noChangeArrowheads="1"/>
              </p:cNvSpPr>
              <p:nvPr/>
            </p:nvSpPr>
            <p:spPr bwMode="auto">
              <a:xfrm>
                <a:off x="1939" y="2882"/>
                <a:ext cx="161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</p:txBody>
          </p:sp>
          <p:sp>
            <p:nvSpPr>
              <p:cNvPr id="72" name="Text Box 43"/>
              <p:cNvSpPr txBox="1">
                <a:spLocks noChangeArrowheads="1"/>
              </p:cNvSpPr>
              <p:nvPr/>
            </p:nvSpPr>
            <p:spPr bwMode="auto">
              <a:xfrm>
                <a:off x="2152" y="2882"/>
                <a:ext cx="161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</a:t>
                </a:r>
              </a:p>
            </p:txBody>
          </p:sp>
          <p:sp>
            <p:nvSpPr>
              <p:cNvPr id="73" name="Text Box 45"/>
              <p:cNvSpPr txBox="1">
                <a:spLocks noChangeArrowheads="1"/>
              </p:cNvSpPr>
              <p:nvPr/>
            </p:nvSpPr>
            <p:spPr bwMode="auto">
              <a:xfrm>
                <a:off x="2341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74" name="Text Box 47"/>
              <p:cNvSpPr txBox="1">
                <a:spLocks noChangeArrowheads="1"/>
              </p:cNvSpPr>
              <p:nvPr/>
            </p:nvSpPr>
            <p:spPr bwMode="auto">
              <a:xfrm>
                <a:off x="2549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</a:p>
            </p:txBody>
          </p:sp>
          <p:sp>
            <p:nvSpPr>
              <p:cNvPr id="75" name="Text Box 49"/>
              <p:cNvSpPr txBox="1">
                <a:spLocks noChangeArrowheads="1"/>
              </p:cNvSpPr>
              <p:nvPr/>
            </p:nvSpPr>
            <p:spPr bwMode="auto">
              <a:xfrm>
                <a:off x="2767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14</a:t>
                </a:r>
              </a:p>
            </p:txBody>
          </p:sp>
          <p:sp>
            <p:nvSpPr>
              <p:cNvPr id="76" name="Text Box 51"/>
              <p:cNvSpPr txBox="1">
                <a:spLocks noChangeArrowheads="1"/>
              </p:cNvSpPr>
              <p:nvPr/>
            </p:nvSpPr>
            <p:spPr bwMode="auto">
              <a:xfrm>
                <a:off x="2978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16</a:t>
                </a:r>
              </a:p>
            </p:txBody>
          </p:sp>
          <p:sp>
            <p:nvSpPr>
              <p:cNvPr id="77" name="Text Box 53"/>
              <p:cNvSpPr txBox="1">
                <a:spLocks noChangeArrowheads="1"/>
              </p:cNvSpPr>
              <p:nvPr/>
            </p:nvSpPr>
            <p:spPr bwMode="auto">
              <a:xfrm>
                <a:off x="3198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18</a:t>
                </a:r>
              </a:p>
            </p:txBody>
          </p:sp>
          <p:sp>
            <p:nvSpPr>
              <p:cNvPr id="78" name="Text Box 55"/>
              <p:cNvSpPr txBox="1">
                <a:spLocks noChangeArrowheads="1"/>
              </p:cNvSpPr>
              <p:nvPr/>
            </p:nvSpPr>
            <p:spPr bwMode="auto">
              <a:xfrm>
                <a:off x="3405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79" name="Text Box 57"/>
              <p:cNvSpPr txBox="1">
                <a:spLocks noChangeArrowheads="1"/>
              </p:cNvSpPr>
              <p:nvPr/>
            </p:nvSpPr>
            <p:spPr bwMode="auto">
              <a:xfrm>
                <a:off x="3621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22</a:t>
                </a:r>
              </a:p>
            </p:txBody>
          </p:sp>
          <p:sp>
            <p:nvSpPr>
              <p:cNvPr id="80" name="Text Box 59"/>
              <p:cNvSpPr txBox="1">
                <a:spLocks noChangeArrowheads="1"/>
              </p:cNvSpPr>
              <p:nvPr/>
            </p:nvSpPr>
            <p:spPr bwMode="auto">
              <a:xfrm>
                <a:off x="3835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24</a:t>
                </a:r>
              </a:p>
            </p:txBody>
          </p:sp>
          <p:sp>
            <p:nvSpPr>
              <p:cNvPr id="81" name="Text Box 61"/>
              <p:cNvSpPr txBox="1">
                <a:spLocks noChangeArrowheads="1"/>
              </p:cNvSpPr>
              <p:nvPr/>
            </p:nvSpPr>
            <p:spPr bwMode="auto">
              <a:xfrm>
                <a:off x="4055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26</a:t>
                </a:r>
              </a:p>
            </p:txBody>
          </p:sp>
          <p:sp>
            <p:nvSpPr>
              <p:cNvPr id="82" name="Text Box 63"/>
              <p:cNvSpPr txBox="1">
                <a:spLocks noChangeArrowheads="1"/>
              </p:cNvSpPr>
              <p:nvPr/>
            </p:nvSpPr>
            <p:spPr bwMode="auto">
              <a:xfrm>
                <a:off x="4263" y="2882"/>
                <a:ext cx="222" cy="27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2pPr>
                <a:lvl3pPr marL="11430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3pPr>
                <a:lvl4pPr marL="16002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4pPr>
                <a:lvl5pPr marL="2057400" indent="-228600"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bg1"/>
                    </a:solidFill>
                    <a:latin typeface="Comic Sans MS" charset="0"/>
                    <a:ea typeface="ＭＳ Ｐゴシック" charset="0"/>
                  </a:defRPr>
                </a:lvl9pPr>
              </a:lstStyle>
              <a:p>
                <a:pPr algn="ctr" eaLnBrk="1" hangingPunct="1"/>
                <a:r>
                  <a:rPr lang="en-US" sz="16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sp>
          <p:nvSpPr>
            <p:cNvPr id="47" name="Line 64"/>
            <p:cNvSpPr>
              <a:spLocks noChangeShapeType="1"/>
            </p:cNvSpPr>
            <p:nvPr/>
          </p:nvSpPr>
          <p:spPr bwMode="auto">
            <a:xfrm>
              <a:off x="7808913" y="4359275"/>
              <a:ext cx="0" cy="9842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Line 67"/>
            <p:cNvSpPr>
              <a:spLocks noChangeShapeType="1"/>
            </p:cNvSpPr>
            <p:nvPr/>
          </p:nvSpPr>
          <p:spPr bwMode="auto">
            <a:xfrm flipH="1">
              <a:off x="5032375" y="3190875"/>
              <a:ext cx="4763" cy="1476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Line 68"/>
            <p:cNvSpPr>
              <a:spLocks noChangeShapeType="1"/>
            </p:cNvSpPr>
            <p:nvPr/>
          </p:nvSpPr>
          <p:spPr bwMode="auto">
            <a:xfrm flipH="1">
              <a:off x="4837113" y="3125788"/>
              <a:ext cx="6350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Line 69"/>
            <p:cNvSpPr>
              <a:spLocks noChangeShapeType="1"/>
            </p:cNvSpPr>
            <p:nvPr/>
          </p:nvSpPr>
          <p:spPr bwMode="auto">
            <a:xfrm flipH="1">
              <a:off x="5192713" y="3190875"/>
              <a:ext cx="6350" cy="1476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Line 70"/>
            <p:cNvSpPr>
              <a:spLocks noChangeShapeType="1"/>
            </p:cNvSpPr>
            <p:nvPr/>
          </p:nvSpPr>
          <p:spPr bwMode="auto">
            <a:xfrm flipH="1">
              <a:off x="5335588" y="3190875"/>
              <a:ext cx="4762" cy="1476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Line 71"/>
            <p:cNvSpPr>
              <a:spLocks noChangeShapeType="1"/>
            </p:cNvSpPr>
            <p:nvPr/>
          </p:nvSpPr>
          <p:spPr bwMode="auto">
            <a:xfrm flipH="1">
              <a:off x="5497513" y="3190875"/>
              <a:ext cx="6350" cy="1476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Line 72"/>
            <p:cNvSpPr>
              <a:spLocks noChangeShapeType="1"/>
            </p:cNvSpPr>
            <p:nvPr/>
          </p:nvSpPr>
          <p:spPr bwMode="auto">
            <a:xfrm flipH="1">
              <a:off x="5521325" y="3190875"/>
              <a:ext cx="6350" cy="14763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Line 73"/>
            <p:cNvSpPr>
              <a:spLocks noChangeShapeType="1"/>
            </p:cNvSpPr>
            <p:nvPr/>
          </p:nvSpPr>
          <p:spPr bwMode="auto">
            <a:xfrm flipH="1">
              <a:off x="5726113" y="3276600"/>
              <a:ext cx="6350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Line 74"/>
            <p:cNvSpPr>
              <a:spLocks noChangeShapeType="1"/>
            </p:cNvSpPr>
            <p:nvPr/>
          </p:nvSpPr>
          <p:spPr bwMode="auto">
            <a:xfrm flipH="1">
              <a:off x="5807075" y="3367088"/>
              <a:ext cx="6350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Line 75"/>
            <p:cNvSpPr>
              <a:spLocks noChangeShapeType="1"/>
            </p:cNvSpPr>
            <p:nvPr/>
          </p:nvSpPr>
          <p:spPr bwMode="auto">
            <a:xfrm flipH="1">
              <a:off x="6110288" y="3367088"/>
              <a:ext cx="6350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Line 76"/>
            <p:cNvSpPr>
              <a:spLocks noChangeShapeType="1"/>
            </p:cNvSpPr>
            <p:nvPr/>
          </p:nvSpPr>
          <p:spPr bwMode="auto">
            <a:xfrm flipH="1">
              <a:off x="5745163" y="4024313"/>
              <a:ext cx="6350" cy="147637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Line 77"/>
            <p:cNvSpPr>
              <a:spLocks noChangeShapeType="1"/>
            </p:cNvSpPr>
            <p:nvPr/>
          </p:nvSpPr>
          <p:spPr bwMode="auto">
            <a:xfrm flipH="1">
              <a:off x="5761038" y="4095750"/>
              <a:ext cx="6350" cy="147638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9" name="Line 78"/>
            <p:cNvSpPr>
              <a:spLocks noChangeShapeType="1"/>
            </p:cNvSpPr>
            <p:nvPr/>
          </p:nvSpPr>
          <p:spPr bwMode="auto">
            <a:xfrm flipH="1">
              <a:off x="6892925" y="4192588"/>
              <a:ext cx="4763" cy="147637"/>
            </a:xfrm>
            <a:prstGeom prst="line">
              <a:avLst/>
            </a:prstGeom>
            <a:noFill/>
            <a:ln w="9525">
              <a:solidFill>
                <a:srgbClr val="33CC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0" name="Line 79"/>
            <p:cNvSpPr>
              <a:spLocks noChangeShapeType="1"/>
            </p:cNvSpPr>
            <p:nvPr/>
          </p:nvSpPr>
          <p:spPr bwMode="auto">
            <a:xfrm flipH="1">
              <a:off x="6664325" y="3724275"/>
              <a:ext cx="6350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Line 80"/>
            <p:cNvSpPr>
              <a:spLocks noChangeShapeType="1"/>
            </p:cNvSpPr>
            <p:nvPr/>
          </p:nvSpPr>
          <p:spPr bwMode="auto">
            <a:xfrm flipH="1">
              <a:off x="6894513" y="3724275"/>
              <a:ext cx="6350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2" name="Line 81"/>
            <p:cNvSpPr>
              <a:spLocks noChangeShapeType="1"/>
            </p:cNvSpPr>
            <p:nvPr/>
          </p:nvSpPr>
          <p:spPr bwMode="auto">
            <a:xfrm flipH="1">
              <a:off x="7504113" y="4005263"/>
              <a:ext cx="4762" cy="146050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Freeform 82"/>
            <p:cNvSpPr>
              <a:spLocks/>
            </p:cNvSpPr>
            <p:nvPr/>
          </p:nvSpPr>
          <p:spPr bwMode="auto">
            <a:xfrm>
              <a:off x="3498850" y="2686050"/>
              <a:ext cx="4008438" cy="1393825"/>
            </a:xfrm>
            <a:custGeom>
              <a:avLst/>
              <a:gdLst>
                <a:gd name="T0" fmla="*/ 2147483647 w 2021"/>
                <a:gd name="T1" fmla="*/ 2147483647 h 761"/>
                <a:gd name="T2" fmla="*/ 2147483647 w 2021"/>
                <a:gd name="T3" fmla="*/ 2147483647 h 761"/>
                <a:gd name="T4" fmla="*/ 2147483647 w 2021"/>
                <a:gd name="T5" fmla="*/ 2147483647 h 761"/>
                <a:gd name="T6" fmla="*/ 2147483647 w 2021"/>
                <a:gd name="T7" fmla="*/ 2147483647 h 761"/>
                <a:gd name="T8" fmla="*/ 2147483647 w 2021"/>
                <a:gd name="T9" fmla="*/ 2147483647 h 761"/>
                <a:gd name="T10" fmla="*/ 2147483647 w 2021"/>
                <a:gd name="T11" fmla="*/ 2147483647 h 761"/>
                <a:gd name="T12" fmla="*/ 2147483647 w 2021"/>
                <a:gd name="T13" fmla="*/ 2147483647 h 761"/>
                <a:gd name="T14" fmla="*/ 2147483647 w 2021"/>
                <a:gd name="T15" fmla="*/ 2147483647 h 761"/>
                <a:gd name="T16" fmla="*/ 2147483647 w 2021"/>
                <a:gd name="T17" fmla="*/ 2147483647 h 761"/>
                <a:gd name="T18" fmla="*/ 2147483647 w 2021"/>
                <a:gd name="T19" fmla="*/ 2147483647 h 761"/>
                <a:gd name="T20" fmla="*/ 2147483647 w 2021"/>
                <a:gd name="T21" fmla="*/ 2147483647 h 761"/>
                <a:gd name="T22" fmla="*/ 2147483647 w 2021"/>
                <a:gd name="T23" fmla="*/ 2147483647 h 761"/>
                <a:gd name="T24" fmla="*/ 2147483647 w 2021"/>
                <a:gd name="T25" fmla="*/ 2147483647 h 761"/>
                <a:gd name="T26" fmla="*/ 2147483647 w 2021"/>
                <a:gd name="T27" fmla="*/ 2147483647 h 761"/>
                <a:gd name="T28" fmla="*/ 2147483647 w 2021"/>
                <a:gd name="T29" fmla="*/ 2147483647 h 761"/>
                <a:gd name="T30" fmla="*/ 2147483647 w 2021"/>
                <a:gd name="T31" fmla="*/ 2147483647 h 761"/>
                <a:gd name="T32" fmla="*/ 2147483647 w 2021"/>
                <a:gd name="T33" fmla="*/ 2147483647 h 761"/>
                <a:gd name="T34" fmla="*/ 2147483647 w 2021"/>
                <a:gd name="T35" fmla="*/ 2147483647 h 761"/>
                <a:gd name="T36" fmla="*/ 2147483647 w 2021"/>
                <a:gd name="T37" fmla="*/ 2147483647 h 761"/>
                <a:gd name="T38" fmla="*/ 2147483647 w 2021"/>
                <a:gd name="T39" fmla="*/ 2147483647 h 761"/>
                <a:gd name="T40" fmla="*/ 2147483647 w 2021"/>
                <a:gd name="T41" fmla="*/ 2147483647 h 761"/>
                <a:gd name="T42" fmla="*/ 2147483647 w 2021"/>
                <a:gd name="T43" fmla="*/ 2147483647 h 761"/>
                <a:gd name="T44" fmla="*/ 2147483647 w 2021"/>
                <a:gd name="T45" fmla="*/ 2147483647 h 761"/>
                <a:gd name="T46" fmla="*/ 2147483647 w 2021"/>
                <a:gd name="T47" fmla="*/ 2147483647 h 761"/>
                <a:gd name="T48" fmla="*/ 2147483647 w 2021"/>
                <a:gd name="T49" fmla="*/ 2147483647 h 761"/>
                <a:gd name="T50" fmla="*/ 2147483647 w 2021"/>
                <a:gd name="T51" fmla="*/ 2147483647 h 761"/>
                <a:gd name="T52" fmla="*/ 2147483647 w 2021"/>
                <a:gd name="T53" fmla="*/ 2147483647 h 761"/>
                <a:gd name="T54" fmla="*/ 2147483647 w 2021"/>
                <a:gd name="T55" fmla="*/ 2147483647 h 761"/>
                <a:gd name="T56" fmla="*/ 2147483647 w 2021"/>
                <a:gd name="T57" fmla="*/ 2147483647 h 761"/>
                <a:gd name="T58" fmla="*/ 2147483647 w 2021"/>
                <a:gd name="T59" fmla="*/ 2147483647 h 761"/>
                <a:gd name="T60" fmla="*/ 2147483647 w 2021"/>
                <a:gd name="T61" fmla="*/ 2147483647 h 761"/>
                <a:gd name="T62" fmla="*/ 2147483647 w 2021"/>
                <a:gd name="T63" fmla="*/ 2147483647 h 761"/>
                <a:gd name="T64" fmla="*/ 2147483647 w 2021"/>
                <a:gd name="T65" fmla="*/ 0 h 761"/>
                <a:gd name="T66" fmla="*/ 0 w 2021"/>
                <a:gd name="T67" fmla="*/ 2147483647 h 7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021"/>
                <a:gd name="T103" fmla="*/ 0 h 761"/>
                <a:gd name="T104" fmla="*/ 2021 w 2021"/>
                <a:gd name="T105" fmla="*/ 761 h 761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021" h="761">
                  <a:moveTo>
                    <a:pt x="2021" y="761"/>
                  </a:moveTo>
                  <a:lnTo>
                    <a:pt x="1727" y="761"/>
                  </a:lnTo>
                  <a:lnTo>
                    <a:pt x="1727" y="606"/>
                  </a:lnTo>
                  <a:lnTo>
                    <a:pt x="1577" y="606"/>
                  </a:lnTo>
                  <a:lnTo>
                    <a:pt x="1577" y="540"/>
                  </a:lnTo>
                  <a:lnTo>
                    <a:pt x="1565" y="542"/>
                  </a:lnTo>
                  <a:lnTo>
                    <a:pt x="1565" y="480"/>
                  </a:lnTo>
                  <a:lnTo>
                    <a:pt x="1370" y="480"/>
                  </a:lnTo>
                  <a:lnTo>
                    <a:pt x="1370" y="414"/>
                  </a:lnTo>
                  <a:lnTo>
                    <a:pt x="1124" y="414"/>
                  </a:lnTo>
                  <a:lnTo>
                    <a:pt x="1124" y="362"/>
                  </a:lnTo>
                  <a:lnTo>
                    <a:pt x="1046" y="362"/>
                  </a:lnTo>
                  <a:lnTo>
                    <a:pt x="1046" y="315"/>
                  </a:lnTo>
                  <a:lnTo>
                    <a:pt x="758" y="315"/>
                  </a:lnTo>
                  <a:lnTo>
                    <a:pt x="758" y="279"/>
                  </a:lnTo>
                  <a:lnTo>
                    <a:pt x="669" y="279"/>
                  </a:lnTo>
                  <a:lnTo>
                    <a:pt x="669" y="251"/>
                  </a:lnTo>
                  <a:lnTo>
                    <a:pt x="654" y="251"/>
                  </a:lnTo>
                  <a:lnTo>
                    <a:pt x="654" y="219"/>
                  </a:lnTo>
                  <a:lnTo>
                    <a:pt x="620" y="219"/>
                  </a:lnTo>
                  <a:lnTo>
                    <a:pt x="620" y="186"/>
                  </a:lnTo>
                  <a:lnTo>
                    <a:pt x="503" y="186"/>
                  </a:lnTo>
                  <a:lnTo>
                    <a:pt x="503" y="159"/>
                  </a:lnTo>
                  <a:lnTo>
                    <a:pt x="476" y="159"/>
                  </a:lnTo>
                  <a:lnTo>
                    <a:pt x="476" y="125"/>
                  </a:lnTo>
                  <a:lnTo>
                    <a:pt x="347" y="125"/>
                  </a:lnTo>
                  <a:lnTo>
                    <a:pt x="344" y="93"/>
                  </a:lnTo>
                  <a:lnTo>
                    <a:pt x="108" y="93"/>
                  </a:lnTo>
                  <a:lnTo>
                    <a:pt x="105" y="62"/>
                  </a:lnTo>
                  <a:lnTo>
                    <a:pt x="89" y="62"/>
                  </a:lnTo>
                  <a:lnTo>
                    <a:pt x="84" y="32"/>
                  </a:lnTo>
                  <a:lnTo>
                    <a:pt x="17" y="30"/>
                  </a:lnTo>
                  <a:lnTo>
                    <a:pt x="15" y="0"/>
                  </a:lnTo>
                  <a:lnTo>
                    <a:pt x="0" y="2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Freeform 83"/>
            <p:cNvSpPr>
              <a:spLocks/>
            </p:cNvSpPr>
            <p:nvPr/>
          </p:nvSpPr>
          <p:spPr bwMode="auto">
            <a:xfrm>
              <a:off x="3008313" y="2944813"/>
              <a:ext cx="3886200" cy="1323975"/>
            </a:xfrm>
            <a:custGeom>
              <a:avLst/>
              <a:gdLst>
                <a:gd name="T0" fmla="*/ 2147483647 w 1959"/>
                <a:gd name="T1" fmla="*/ 2147483647 h 723"/>
                <a:gd name="T2" fmla="*/ 2147483647 w 1959"/>
                <a:gd name="T3" fmla="*/ 2147483647 h 723"/>
                <a:gd name="T4" fmla="*/ 2147483647 w 1959"/>
                <a:gd name="T5" fmla="*/ 2147483647 h 723"/>
                <a:gd name="T6" fmla="*/ 2147483647 w 1959"/>
                <a:gd name="T7" fmla="*/ 2147483647 h 723"/>
                <a:gd name="T8" fmla="*/ 2147483647 w 1959"/>
                <a:gd name="T9" fmla="*/ 2147483647 h 723"/>
                <a:gd name="T10" fmla="*/ 2147483647 w 1959"/>
                <a:gd name="T11" fmla="*/ 2147483647 h 723"/>
                <a:gd name="T12" fmla="*/ 2147483647 w 1959"/>
                <a:gd name="T13" fmla="*/ 2147483647 h 723"/>
                <a:gd name="T14" fmla="*/ 2147483647 w 1959"/>
                <a:gd name="T15" fmla="*/ 2147483647 h 723"/>
                <a:gd name="T16" fmla="*/ 2147483647 w 1959"/>
                <a:gd name="T17" fmla="*/ 2147483647 h 723"/>
                <a:gd name="T18" fmla="*/ 2147483647 w 1959"/>
                <a:gd name="T19" fmla="*/ 2147483647 h 723"/>
                <a:gd name="T20" fmla="*/ 2147483647 w 1959"/>
                <a:gd name="T21" fmla="*/ 2147483647 h 723"/>
                <a:gd name="T22" fmla="*/ 2147483647 w 1959"/>
                <a:gd name="T23" fmla="*/ 2147483647 h 723"/>
                <a:gd name="T24" fmla="*/ 2147483647 w 1959"/>
                <a:gd name="T25" fmla="*/ 2147483647 h 723"/>
                <a:gd name="T26" fmla="*/ 2147483647 w 1959"/>
                <a:gd name="T27" fmla="*/ 2147483647 h 723"/>
                <a:gd name="T28" fmla="*/ 2147483647 w 1959"/>
                <a:gd name="T29" fmla="*/ 2147483647 h 723"/>
                <a:gd name="T30" fmla="*/ 2147483647 w 1959"/>
                <a:gd name="T31" fmla="*/ 2147483647 h 723"/>
                <a:gd name="T32" fmla="*/ 2147483647 w 1959"/>
                <a:gd name="T33" fmla="*/ 2147483647 h 723"/>
                <a:gd name="T34" fmla="*/ 2147483647 w 1959"/>
                <a:gd name="T35" fmla="*/ 2147483647 h 723"/>
                <a:gd name="T36" fmla="*/ 2147483647 w 1959"/>
                <a:gd name="T37" fmla="*/ 2147483647 h 723"/>
                <a:gd name="T38" fmla="*/ 2147483647 w 1959"/>
                <a:gd name="T39" fmla="*/ 2147483647 h 723"/>
                <a:gd name="T40" fmla="*/ 2147483647 w 1959"/>
                <a:gd name="T41" fmla="*/ 2147483647 h 723"/>
                <a:gd name="T42" fmla="*/ 2147483647 w 1959"/>
                <a:gd name="T43" fmla="*/ 2147483647 h 723"/>
                <a:gd name="T44" fmla="*/ 2147483647 w 1959"/>
                <a:gd name="T45" fmla="*/ 2147483647 h 723"/>
                <a:gd name="T46" fmla="*/ 2147483647 w 1959"/>
                <a:gd name="T47" fmla="*/ 2147483647 h 723"/>
                <a:gd name="T48" fmla="*/ 2147483647 w 1959"/>
                <a:gd name="T49" fmla="*/ 2147483647 h 723"/>
                <a:gd name="T50" fmla="*/ 2147483647 w 1959"/>
                <a:gd name="T51" fmla="*/ 2147483647 h 723"/>
                <a:gd name="T52" fmla="*/ 2147483647 w 1959"/>
                <a:gd name="T53" fmla="*/ 2147483647 h 723"/>
                <a:gd name="T54" fmla="*/ 2147483647 w 1959"/>
                <a:gd name="T55" fmla="*/ 2147483647 h 723"/>
                <a:gd name="T56" fmla="*/ 2147483647 w 1959"/>
                <a:gd name="T57" fmla="*/ 2147483647 h 723"/>
                <a:gd name="T58" fmla="*/ 2147483647 w 1959"/>
                <a:gd name="T59" fmla="*/ 2147483647 h 723"/>
                <a:gd name="T60" fmla="*/ 2147483647 w 1959"/>
                <a:gd name="T61" fmla="*/ 2147483647 h 723"/>
                <a:gd name="T62" fmla="*/ 2147483647 w 1959"/>
                <a:gd name="T63" fmla="*/ 2147483647 h 723"/>
                <a:gd name="T64" fmla="*/ 2147483647 w 1959"/>
                <a:gd name="T65" fmla="*/ 2147483647 h 723"/>
                <a:gd name="T66" fmla="*/ 2147483647 w 1959"/>
                <a:gd name="T67" fmla="*/ 2147483647 h 723"/>
                <a:gd name="T68" fmla="*/ 2147483647 w 1959"/>
                <a:gd name="T69" fmla="*/ 2147483647 h 723"/>
                <a:gd name="T70" fmla="*/ 2147483647 w 1959"/>
                <a:gd name="T71" fmla="*/ 2147483647 h 723"/>
                <a:gd name="T72" fmla="*/ 2147483647 w 1959"/>
                <a:gd name="T73" fmla="*/ 2147483647 h 723"/>
                <a:gd name="T74" fmla="*/ 2147483647 w 1959"/>
                <a:gd name="T75" fmla="*/ 2147483647 h 723"/>
                <a:gd name="T76" fmla="*/ 2147483647 w 1959"/>
                <a:gd name="T77" fmla="*/ 2147483647 h 723"/>
                <a:gd name="T78" fmla="*/ 2147483647 w 1959"/>
                <a:gd name="T79" fmla="*/ 2147483647 h 723"/>
                <a:gd name="T80" fmla="*/ 2147483647 w 1959"/>
                <a:gd name="T81" fmla="*/ 2147483647 h 723"/>
                <a:gd name="T82" fmla="*/ 2147483647 w 1959"/>
                <a:gd name="T83" fmla="*/ 2147483647 h 723"/>
                <a:gd name="T84" fmla="*/ 2147483647 w 1959"/>
                <a:gd name="T85" fmla="*/ 2147483647 h 723"/>
                <a:gd name="T86" fmla="*/ 2147483647 w 1959"/>
                <a:gd name="T87" fmla="*/ 2147483647 h 723"/>
                <a:gd name="T88" fmla="*/ 2147483647 w 1959"/>
                <a:gd name="T89" fmla="*/ 2147483647 h 723"/>
                <a:gd name="T90" fmla="*/ 0 w 1959"/>
                <a:gd name="T91" fmla="*/ 2147483647 h 723"/>
                <a:gd name="T92" fmla="*/ 2147483647 w 1959"/>
                <a:gd name="T93" fmla="*/ 0 h 72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959"/>
                <a:gd name="T142" fmla="*/ 0 h 723"/>
                <a:gd name="T143" fmla="*/ 1959 w 1959"/>
                <a:gd name="T144" fmla="*/ 723 h 72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959" h="723">
                  <a:moveTo>
                    <a:pt x="1959" y="723"/>
                  </a:moveTo>
                  <a:lnTo>
                    <a:pt x="1621" y="723"/>
                  </a:lnTo>
                  <a:lnTo>
                    <a:pt x="1621" y="666"/>
                  </a:lnTo>
                  <a:lnTo>
                    <a:pt x="1387" y="666"/>
                  </a:lnTo>
                  <a:lnTo>
                    <a:pt x="1387" y="626"/>
                  </a:lnTo>
                  <a:lnTo>
                    <a:pt x="1371" y="626"/>
                  </a:lnTo>
                  <a:lnTo>
                    <a:pt x="1371" y="591"/>
                  </a:lnTo>
                  <a:lnTo>
                    <a:pt x="1324" y="591"/>
                  </a:lnTo>
                  <a:lnTo>
                    <a:pt x="1324" y="564"/>
                  </a:lnTo>
                  <a:lnTo>
                    <a:pt x="1084" y="564"/>
                  </a:lnTo>
                  <a:lnTo>
                    <a:pt x="1084" y="539"/>
                  </a:lnTo>
                  <a:lnTo>
                    <a:pt x="1069" y="542"/>
                  </a:lnTo>
                  <a:lnTo>
                    <a:pt x="1069" y="506"/>
                  </a:lnTo>
                  <a:lnTo>
                    <a:pt x="1018" y="506"/>
                  </a:lnTo>
                  <a:lnTo>
                    <a:pt x="1018" y="473"/>
                  </a:lnTo>
                  <a:lnTo>
                    <a:pt x="951" y="473"/>
                  </a:lnTo>
                  <a:lnTo>
                    <a:pt x="951" y="444"/>
                  </a:lnTo>
                  <a:lnTo>
                    <a:pt x="766" y="444"/>
                  </a:lnTo>
                  <a:lnTo>
                    <a:pt x="766" y="416"/>
                  </a:lnTo>
                  <a:lnTo>
                    <a:pt x="742" y="416"/>
                  </a:lnTo>
                  <a:lnTo>
                    <a:pt x="742" y="383"/>
                  </a:lnTo>
                  <a:lnTo>
                    <a:pt x="633" y="383"/>
                  </a:lnTo>
                  <a:lnTo>
                    <a:pt x="633" y="357"/>
                  </a:lnTo>
                  <a:lnTo>
                    <a:pt x="547" y="357"/>
                  </a:lnTo>
                  <a:lnTo>
                    <a:pt x="547" y="329"/>
                  </a:lnTo>
                  <a:lnTo>
                    <a:pt x="513" y="329"/>
                  </a:lnTo>
                  <a:lnTo>
                    <a:pt x="513" y="297"/>
                  </a:lnTo>
                  <a:lnTo>
                    <a:pt x="451" y="297"/>
                  </a:lnTo>
                  <a:lnTo>
                    <a:pt x="451" y="270"/>
                  </a:lnTo>
                  <a:lnTo>
                    <a:pt x="427" y="270"/>
                  </a:lnTo>
                  <a:lnTo>
                    <a:pt x="427" y="234"/>
                  </a:lnTo>
                  <a:lnTo>
                    <a:pt x="414" y="234"/>
                  </a:lnTo>
                  <a:lnTo>
                    <a:pt x="414" y="210"/>
                  </a:lnTo>
                  <a:lnTo>
                    <a:pt x="396" y="207"/>
                  </a:lnTo>
                  <a:lnTo>
                    <a:pt x="394" y="176"/>
                  </a:lnTo>
                  <a:lnTo>
                    <a:pt x="372" y="174"/>
                  </a:lnTo>
                  <a:lnTo>
                    <a:pt x="370" y="150"/>
                  </a:lnTo>
                  <a:lnTo>
                    <a:pt x="352" y="149"/>
                  </a:lnTo>
                  <a:lnTo>
                    <a:pt x="352" y="120"/>
                  </a:lnTo>
                  <a:lnTo>
                    <a:pt x="163" y="119"/>
                  </a:lnTo>
                  <a:lnTo>
                    <a:pt x="160" y="89"/>
                  </a:lnTo>
                  <a:lnTo>
                    <a:pt x="102" y="86"/>
                  </a:lnTo>
                  <a:lnTo>
                    <a:pt x="97" y="54"/>
                  </a:lnTo>
                  <a:lnTo>
                    <a:pt x="15" y="54"/>
                  </a:lnTo>
                  <a:lnTo>
                    <a:pt x="12" y="29"/>
                  </a:lnTo>
                  <a:lnTo>
                    <a:pt x="0" y="27"/>
                  </a:lnTo>
                  <a:lnTo>
                    <a:pt x="1" y="0"/>
                  </a:lnTo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Freeform 84"/>
            <p:cNvSpPr>
              <a:spLocks/>
            </p:cNvSpPr>
            <p:nvPr/>
          </p:nvSpPr>
          <p:spPr bwMode="auto">
            <a:xfrm>
              <a:off x="1866900" y="1244600"/>
              <a:ext cx="1658938" cy="1447800"/>
            </a:xfrm>
            <a:custGeom>
              <a:avLst/>
              <a:gdLst>
                <a:gd name="T0" fmla="*/ 2147483647 w 836"/>
                <a:gd name="T1" fmla="*/ 2147483647 h 790"/>
                <a:gd name="T2" fmla="*/ 2147483647 w 836"/>
                <a:gd name="T3" fmla="*/ 2147483647 h 790"/>
                <a:gd name="T4" fmla="*/ 2147483647 w 836"/>
                <a:gd name="T5" fmla="*/ 2147483647 h 790"/>
                <a:gd name="T6" fmla="*/ 2147483647 w 836"/>
                <a:gd name="T7" fmla="*/ 2147483647 h 790"/>
                <a:gd name="T8" fmla="*/ 2147483647 w 836"/>
                <a:gd name="T9" fmla="*/ 2147483647 h 790"/>
                <a:gd name="T10" fmla="*/ 2147483647 w 836"/>
                <a:gd name="T11" fmla="*/ 2147483647 h 790"/>
                <a:gd name="T12" fmla="*/ 2147483647 w 836"/>
                <a:gd name="T13" fmla="*/ 2147483647 h 790"/>
                <a:gd name="T14" fmla="*/ 2147483647 w 836"/>
                <a:gd name="T15" fmla="*/ 2147483647 h 790"/>
                <a:gd name="T16" fmla="*/ 2147483647 w 836"/>
                <a:gd name="T17" fmla="*/ 2147483647 h 790"/>
                <a:gd name="T18" fmla="*/ 2147483647 w 836"/>
                <a:gd name="T19" fmla="*/ 2147483647 h 790"/>
                <a:gd name="T20" fmla="*/ 2147483647 w 836"/>
                <a:gd name="T21" fmla="*/ 2147483647 h 790"/>
                <a:gd name="T22" fmla="*/ 2147483647 w 836"/>
                <a:gd name="T23" fmla="*/ 2147483647 h 790"/>
                <a:gd name="T24" fmla="*/ 2147483647 w 836"/>
                <a:gd name="T25" fmla="*/ 2147483647 h 790"/>
                <a:gd name="T26" fmla="*/ 2147483647 w 836"/>
                <a:gd name="T27" fmla="*/ 2147483647 h 790"/>
                <a:gd name="T28" fmla="*/ 2147483647 w 836"/>
                <a:gd name="T29" fmla="*/ 2147483647 h 790"/>
                <a:gd name="T30" fmla="*/ 2147483647 w 836"/>
                <a:gd name="T31" fmla="*/ 2147483647 h 790"/>
                <a:gd name="T32" fmla="*/ 2147483647 w 836"/>
                <a:gd name="T33" fmla="*/ 2147483647 h 790"/>
                <a:gd name="T34" fmla="*/ 2147483647 w 836"/>
                <a:gd name="T35" fmla="*/ 2147483647 h 790"/>
                <a:gd name="T36" fmla="*/ 2147483647 w 836"/>
                <a:gd name="T37" fmla="*/ 2147483647 h 790"/>
                <a:gd name="T38" fmla="*/ 2147483647 w 836"/>
                <a:gd name="T39" fmla="*/ 2147483647 h 790"/>
                <a:gd name="T40" fmla="*/ 2147483647 w 836"/>
                <a:gd name="T41" fmla="*/ 2147483647 h 790"/>
                <a:gd name="T42" fmla="*/ 2147483647 w 836"/>
                <a:gd name="T43" fmla="*/ 2147483647 h 790"/>
                <a:gd name="T44" fmla="*/ 2147483647 w 836"/>
                <a:gd name="T45" fmla="*/ 2147483647 h 790"/>
                <a:gd name="T46" fmla="*/ 2147483647 w 836"/>
                <a:gd name="T47" fmla="*/ 2147483647 h 790"/>
                <a:gd name="T48" fmla="*/ 2147483647 w 836"/>
                <a:gd name="T49" fmla="*/ 2147483647 h 790"/>
                <a:gd name="T50" fmla="*/ 2147483647 w 836"/>
                <a:gd name="T51" fmla="*/ 2147483647 h 790"/>
                <a:gd name="T52" fmla="*/ 2147483647 w 836"/>
                <a:gd name="T53" fmla="*/ 2147483647 h 790"/>
                <a:gd name="T54" fmla="*/ 2147483647 w 836"/>
                <a:gd name="T55" fmla="*/ 2147483647 h 790"/>
                <a:gd name="T56" fmla="*/ 2147483647 w 836"/>
                <a:gd name="T57" fmla="*/ 2147483647 h 790"/>
                <a:gd name="T58" fmla="*/ 2147483647 w 836"/>
                <a:gd name="T59" fmla="*/ 2147483647 h 790"/>
                <a:gd name="T60" fmla="*/ 2147483647 w 836"/>
                <a:gd name="T61" fmla="*/ 2147483647 h 790"/>
                <a:gd name="T62" fmla="*/ 2147483647 w 836"/>
                <a:gd name="T63" fmla="*/ 2147483647 h 790"/>
                <a:gd name="T64" fmla="*/ 2147483647 w 836"/>
                <a:gd name="T65" fmla="*/ 2147483647 h 790"/>
                <a:gd name="T66" fmla="*/ 2147483647 w 836"/>
                <a:gd name="T67" fmla="*/ 2147483647 h 790"/>
                <a:gd name="T68" fmla="*/ 2147483647 w 836"/>
                <a:gd name="T69" fmla="*/ 2147483647 h 790"/>
                <a:gd name="T70" fmla="*/ 2147483647 w 836"/>
                <a:gd name="T71" fmla="*/ 2147483647 h 790"/>
                <a:gd name="T72" fmla="*/ 2147483647 w 836"/>
                <a:gd name="T73" fmla="*/ 2147483647 h 790"/>
                <a:gd name="T74" fmla="*/ 2147483647 w 836"/>
                <a:gd name="T75" fmla="*/ 2147483647 h 790"/>
                <a:gd name="T76" fmla="*/ 2147483647 w 836"/>
                <a:gd name="T77" fmla="*/ 2147483647 h 790"/>
                <a:gd name="T78" fmla="*/ 2147483647 w 836"/>
                <a:gd name="T79" fmla="*/ 2147483647 h 790"/>
                <a:gd name="T80" fmla="*/ 2147483647 w 836"/>
                <a:gd name="T81" fmla="*/ 2147483647 h 790"/>
                <a:gd name="T82" fmla="*/ 2147483647 w 836"/>
                <a:gd name="T83" fmla="*/ 2147483647 h 790"/>
                <a:gd name="T84" fmla="*/ 2147483647 w 836"/>
                <a:gd name="T85" fmla="*/ 2147483647 h 790"/>
                <a:gd name="T86" fmla="*/ 2147483647 w 836"/>
                <a:gd name="T87" fmla="*/ 2147483647 h 790"/>
                <a:gd name="T88" fmla="*/ 2147483647 w 836"/>
                <a:gd name="T89" fmla="*/ 2147483647 h 790"/>
                <a:gd name="T90" fmla="*/ 2147483647 w 836"/>
                <a:gd name="T91" fmla="*/ 2147483647 h 790"/>
                <a:gd name="T92" fmla="*/ 2147483647 w 836"/>
                <a:gd name="T93" fmla="*/ 0 h 790"/>
                <a:gd name="T94" fmla="*/ 0 w 836"/>
                <a:gd name="T95" fmla="*/ 0 h 79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36"/>
                <a:gd name="T145" fmla="*/ 0 h 790"/>
                <a:gd name="T146" fmla="*/ 836 w 836"/>
                <a:gd name="T147" fmla="*/ 790 h 790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36" h="790">
                  <a:moveTo>
                    <a:pt x="836" y="790"/>
                  </a:moveTo>
                  <a:lnTo>
                    <a:pt x="795" y="790"/>
                  </a:lnTo>
                  <a:lnTo>
                    <a:pt x="795" y="754"/>
                  </a:lnTo>
                  <a:lnTo>
                    <a:pt x="710" y="754"/>
                  </a:lnTo>
                  <a:lnTo>
                    <a:pt x="710" y="726"/>
                  </a:lnTo>
                  <a:lnTo>
                    <a:pt x="686" y="726"/>
                  </a:lnTo>
                  <a:lnTo>
                    <a:pt x="686" y="693"/>
                  </a:lnTo>
                  <a:lnTo>
                    <a:pt x="665" y="693"/>
                  </a:lnTo>
                  <a:lnTo>
                    <a:pt x="665" y="658"/>
                  </a:lnTo>
                  <a:lnTo>
                    <a:pt x="638" y="658"/>
                  </a:lnTo>
                  <a:lnTo>
                    <a:pt x="638" y="627"/>
                  </a:lnTo>
                  <a:lnTo>
                    <a:pt x="624" y="627"/>
                  </a:lnTo>
                  <a:lnTo>
                    <a:pt x="624" y="595"/>
                  </a:lnTo>
                  <a:lnTo>
                    <a:pt x="584" y="595"/>
                  </a:lnTo>
                  <a:lnTo>
                    <a:pt x="584" y="568"/>
                  </a:lnTo>
                  <a:lnTo>
                    <a:pt x="557" y="568"/>
                  </a:lnTo>
                  <a:lnTo>
                    <a:pt x="557" y="534"/>
                  </a:lnTo>
                  <a:lnTo>
                    <a:pt x="450" y="534"/>
                  </a:lnTo>
                  <a:lnTo>
                    <a:pt x="450" y="501"/>
                  </a:lnTo>
                  <a:lnTo>
                    <a:pt x="426" y="501"/>
                  </a:lnTo>
                  <a:lnTo>
                    <a:pt x="426" y="472"/>
                  </a:lnTo>
                  <a:lnTo>
                    <a:pt x="413" y="472"/>
                  </a:lnTo>
                  <a:lnTo>
                    <a:pt x="413" y="406"/>
                  </a:lnTo>
                  <a:lnTo>
                    <a:pt x="335" y="406"/>
                  </a:lnTo>
                  <a:lnTo>
                    <a:pt x="335" y="378"/>
                  </a:lnTo>
                  <a:lnTo>
                    <a:pt x="284" y="378"/>
                  </a:lnTo>
                  <a:lnTo>
                    <a:pt x="284" y="349"/>
                  </a:lnTo>
                  <a:lnTo>
                    <a:pt x="257" y="349"/>
                  </a:lnTo>
                  <a:lnTo>
                    <a:pt x="257" y="315"/>
                  </a:lnTo>
                  <a:lnTo>
                    <a:pt x="239" y="315"/>
                  </a:lnTo>
                  <a:lnTo>
                    <a:pt x="239" y="280"/>
                  </a:lnTo>
                  <a:lnTo>
                    <a:pt x="207" y="280"/>
                  </a:lnTo>
                  <a:lnTo>
                    <a:pt x="207" y="244"/>
                  </a:lnTo>
                  <a:lnTo>
                    <a:pt x="201" y="235"/>
                  </a:lnTo>
                  <a:lnTo>
                    <a:pt x="201" y="213"/>
                  </a:lnTo>
                  <a:lnTo>
                    <a:pt x="200" y="198"/>
                  </a:lnTo>
                  <a:lnTo>
                    <a:pt x="200" y="184"/>
                  </a:lnTo>
                  <a:lnTo>
                    <a:pt x="183" y="184"/>
                  </a:lnTo>
                  <a:lnTo>
                    <a:pt x="183" y="118"/>
                  </a:lnTo>
                  <a:lnTo>
                    <a:pt x="174" y="114"/>
                  </a:lnTo>
                  <a:lnTo>
                    <a:pt x="174" y="90"/>
                  </a:lnTo>
                  <a:lnTo>
                    <a:pt x="123" y="90"/>
                  </a:lnTo>
                  <a:lnTo>
                    <a:pt x="123" y="55"/>
                  </a:lnTo>
                  <a:lnTo>
                    <a:pt x="107" y="55"/>
                  </a:lnTo>
                  <a:lnTo>
                    <a:pt x="107" y="30"/>
                  </a:lnTo>
                  <a:lnTo>
                    <a:pt x="96" y="30"/>
                  </a:lnTo>
                  <a:lnTo>
                    <a:pt x="96" y="0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Freeform 85"/>
            <p:cNvSpPr>
              <a:spLocks/>
            </p:cNvSpPr>
            <p:nvPr/>
          </p:nvSpPr>
          <p:spPr bwMode="auto">
            <a:xfrm>
              <a:off x="2005013" y="1247775"/>
              <a:ext cx="1003300" cy="1706563"/>
            </a:xfrm>
            <a:custGeom>
              <a:avLst/>
              <a:gdLst>
                <a:gd name="T0" fmla="*/ 0 w 506"/>
                <a:gd name="T1" fmla="*/ 0 h 932"/>
                <a:gd name="T2" fmla="*/ 0 w 506"/>
                <a:gd name="T3" fmla="*/ 2147483647 h 932"/>
                <a:gd name="T4" fmla="*/ 2147483647 w 506"/>
                <a:gd name="T5" fmla="*/ 2147483647 h 932"/>
                <a:gd name="T6" fmla="*/ 2147483647 w 506"/>
                <a:gd name="T7" fmla="*/ 2147483647 h 932"/>
                <a:gd name="T8" fmla="*/ 2147483647 w 506"/>
                <a:gd name="T9" fmla="*/ 2147483647 h 932"/>
                <a:gd name="T10" fmla="*/ 2147483647 w 506"/>
                <a:gd name="T11" fmla="*/ 2147483647 h 932"/>
                <a:gd name="T12" fmla="*/ 2147483647 w 506"/>
                <a:gd name="T13" fmla="*/ 2147483647 h 932"/>
                <a:gd name="T14" fmla="*/ 2147483647 w 506"/>
                <a:gd name="T15" fmla="*/ 2147483647 h 932"/>
                <a:gd name="T16" fmla="*/ 2147483647 w 506"/>
                <a:gd name="T17" fmla="*/ 2147483647 h 932"/>
                <a:gd name="T18" fmla="*/ 2147483647 w 506"/>
                <a:gd name="T19" fmla="*/ 2147483647 h 932"/>
                <a:gd name="T20" fmla="*/ 2147483647 w 506"/>
                <a:gd name="T21" fmla="*/ 2147483647 h 932"/>
                <a:gd name="T22" fmla="*/ 2147483647 w 506"/>
                <a:gd name="T23" fmla="*/ 2147483647 h 932"/>
                <a:gd name="T24" fmla="*/ 2147483647 w 506"/>
                <a:gd name="T25" fmla="*/ 2147483647 h 932"/>
                <a:gd name="T26" fmla="*/ 2147483647 w 506"/>
                <a:gd name="T27" fmla="*/ 2147483647 h 932"/>
                <a:gd name="T28" fmla="*/ 2147483647 w 506"/>
                <a:gd name="T29" fmla="*/ 2147483647 h 932"/>
                <a:gd name="T30" fmla="*/ 2147483647 w 506"/>
                <a:gd name="T31" fmla="*/ 2147483647 h 932"/>
                <a:gd name="T32" fmla="*/ 2147483647 w 506"/>
                <a:gd name="T33" fmla="*/ 2147483647 h 932"/>
                <a:gd name="T34" fmla="*/ 2147483647 w 506"/>
                <a:gd name="T35" fmla="*/ 2147483647 h 932"/>
                <a:gd name="T36" fmla="*/ 2147483647 w 506"/>
                <a:gd name="T37" fmla="*/ 2147483647 h 932"/>
                <a:gd name="T38" fmla="*/ 2147483647 w 506"/>
                <a:gd name="T39" fmla="*/ 2147483647 h 932"/>
                <a:gd name="T40" fmla="*/ 2147483647 w 506"/>
                <a:gd name="T41" fmla="*/ 2147483647 h 932"/>
                <a:gd name="T42" fmla="*/ 2147483647 w 506"/>
                <a:gd name="T43" fmla="*/ 2147483647 h 932"/>
                <a:gd name="T44" fmla="*/ 2147483647 w 506"/>
                <a:gd name="T45" fmla="*/ 2147483647 h 932"/>
                <a:gd name="T46" fmla="*/ 2147483647 w 506"/>
                <a:gd name="T47" fmla="*/ 2147483647 h 932"/>
                <a:gd name="T48" fmla="*/ 2147483647 w 506"/>
                <a:gd name="T49" fmla="*/ 2147483647 h 932"/>
                <a:gd name="T50" fmla="*/ 2147483647 w 506"/>
                <a:gd name="T51" fmla="*/ 2147483647 h 932"/>
                <a:gd name="T52" fmla="*/ 2147483647 w 506"/>
                <a:gd name="T53" fmla="*/ 2147483647 h 932"/>
                <a:gd name="T54" fmla="*/ 2147483647 w 506"/>
                <a:gd name="T55" fmla="*/ 2147483647 h 932"/>
                <a:gd name="T56" fmla="*/ 2147483647 w 506"/>
                <a:gd name="T57" fmla="*/ 2147483647 h 932"/>
                <a:gd name="T58" fmla="*/ 2147483647 w 506"/>
                <a:gd name="T59" fmla="*/ 2147483647 h 932"/>
                <a:gd name="T60" fmla="*/ 2147483647 w 506"/>
                <a:gd name="T61" fmla="*/ 2147483647 h 932"/>
                <a:gd name="T62" fmla="*/ 2147483647 w 506"/>
                <a:gd name="T63" fmla="*/ 2147483647 h 932"/>
                <a:gd name="T64" fmla="*/ 2147483647 w 506"/>
                <a:gd name="T65" fmla="*/ 2147483647 h 932"/>
                <a:gd name="T66" fmla="*/ 2147483647 w 506"/>
                <a:gd name="T67" fmla="*/ 2147483647 h 932"/>
                <a:gd name="T68" fmla="*/ 2147483647 w 506"/>
                <a:gd name="T69" fmla="*/ 2147483647 h 932"/>
                <a:gd name="T70" fmla="*/ 2147483647 w 506"/>
                <a:gd name="T71" fmla="*/ 2147483647 h 932"/>
                <a:gd name="T72" fmla="*/ 2147483647 w 506"/>
                <a:gd name="T73" fmla="*/ 2147483647 h 932"/>
                <a:gd name="T74" fmla="*/ 2147483647 w 506"/>
                <a:gd name="T75" fmla="*/ 2147483647 h 932"/>
                <a:gd name="T76" fmla="*/ 2147483647 w 506"/>
                <a:gd name="T77" fmla="*/ 2147483647 h 932"/>
                <a:gd name="T78" fmla="*/ 2147483647 w 506"/>
                <a:gd name="T79" fmla="*/ 2147483647 h 932"/>
                <a:gd name="T80" fmla="*/ 2147483647 w 506"/>
                <a:gd name="T81" fmla="*/ 2147483647 h 932"/>
                <a:gd name="T82" fmla="*/ 2147483647 w 506"/>
                <a:gd name="T83" fmla="*/ 2147483647 h 932"/>
                <a:gd name="T84" fmla="*/ 2147483647 w 506"/>
                <a:gd name="T85" fmla="*/ 2147483647 h 932"/>
                <a:gd name="T86" fmla="*/ 2147483647 w 506"/>
                <a:gd name="T87" fmla="*/ 2147483647 h 932"/>
                <a:gd name="T88" fmla="*/ 2147483647 w 506"/>
                <a:gd name="T89" fmla="*/ 2147483647 h 932"/>
                <a:gd name="T90" fmla="*/ 2147483647 w 506"/>
                <a:gd name="T91" fmla="*/ 2147483647 h 932"/>
                <a:gd name="T92" fmla="*/ 2147483647 w 506"/>
                <a:gd name="T93" fmla="*/ 2147483647 h 932"/>
                <a:gd name="T94" fmla="*/ 2147483647 w 506"/>
                <a:gd name="T95" fmla="*/ 2147483647 h 932"/>
                <a:gd name="T96" fmla="*/ 2147483647 w 506"/>
                <a:gd name="T97" fmla="*/ 2147483647 h 932"/>
                <a:gd name="T98" fmla="*/ 2147483647 w 506"/>
                <a:gd name="T99" fmla="*/ 2147483647 h 932"/>
                <a:gd name="T100" fmla="*/ 2147483647 w 506"/>
                <a:gd name="T101" fmla="*/ 2147483647 h 932"/>
                <a:gd name="T102" fmla="*/ 2147483647 w 506"/>
                <a:gd name="T103" fmla="*/ 2147483647 h 93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506"/>
                <a:gd name="T157" fmla="*/ 0 h 932"/>
                <a:gd name="T158" fmla="*/ 506 w 506"/>
                <a:gd name="T159" fmla="*/ 932 h 93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506" h="932">
                  <a:moveTo>
                    <a:pt x="0" y="0"/>
                  </a:moveTo>
                  <a:lnTo>
                    <a:pt x="0" y="27"/>
                  </a:lnTo>
                  <a:lnTo>
                    <a:pt x="17" y="27"/>
                  </a:lnTo>
                  <a:lnTo>
                    <a:pt x="17" y="53"/>
                  </a:lnTo>
                  <a:lnTo>
                    <a:pt x="28" y="56"/>
                  </a:lnTo>
                  <a:lnTo>
                    <a:pt x="35" y="82"/>
                  </a:lnTo>
                  <a:lnTo>
                    <a:pt x="51" y="86"/>
                  </a:lnTo>
                  <a:lnTo>
                    <a:pt x="51" y="114"/>
                  </a:lnTo>
                  <a:lnTo>
                    <a:pt x="66" y="114"/>
                  </a:lnTo>
                  <a:lnTo>
                    <a:pt x="66" y="143"/>
                  </a:lnTo>
                  <a:lnTo>
                    <a:pt x="81" y="146"/>
                  </a:lnTo>
                  <a:lnTo>
                    <a:pt x="81" y="173"/>
                  </a:lnTo>
                  <a:lnTo>
                    <a:pt x="89" y="174"/>
                  </a:lnTo>
                  <a:lnTo>
                    <a:pt x="87" y="206"/>
                  </a:lnTo>
                  <a:lnTo>
                    <a:pt x="96" y="209"/>
                  </a:lnTo>
                  <a:lnTo>
                    <a:pt x="93" y="273"/>
                  </a:lnTo>
                  <a:lnTo>
                    <a:pt x="108" y="276"/>
                  </a:lnTo>
                  <a:lnTo>
                    <a:pt x="107" y="296"/>
                  </a:lnTo>
                  <a:lnTo>
                    <a:pt x="119" y="296"/>
                  </a:lnTo>
                  <a:lnTo>
                    <a:pt x="119" y="327"/>
                  </a:lnTo>
                  <a:lnTo>
                    <a:pt x="130" y="330"/>
                  </a:lnTo>
                  <a:lnTo>
                    <a:pt x="130" y="384"/>
                  </a:lnTo>
                  <a:lnTo>
                    <a:pt x="153" y="387"/>
                  </a:lnTo>
                  <a:lnTo>
                    <a:pt x="152" y="446"/>
                  </a:lnTo>
                  <a:lnTo>
                    <a:pt x="164" y="446"/>
                  </a:lnTo>
                  <a:lnTo>
                    <a:pt x="164" y="480"/>
                  </a:lnTo>
                  <a:lnTo>
                    <a:pt x="174" y="482"/>
                  </a:lnTo>
                  <a:lnTo>
                    <a:pt x="176" y="504"/>
                  </a:lnTo>
                  <a:lnTo>
                    <a:pt x="188" y="507"/>
                  </a:lnTo>
                  <a:lnTo>
                    <a:pt x="188" y="537"/>
                  </a:lnTo>
                  <a:lnTo>
                    <a:pt x="201" y="540"/>
                  </a:lnTo>
                  <a:lnTo>
                    <a:pt x="201" y="566"/>
                  </a:lnTo>
                  <a:lnTo>
                    <a:pt x="221" y="566"/>
                  </a:lnTo>
                  <a:lnTo>
                    <a:pt x="221" y="594"/>
                  </a:lnTo>
                  <a:lnTo>
                    <a:pt x="311" y="594"/>
                  </a:lnTo>
                  <a:lnTo>
                    <a:pt x="311" y="630"/>
                  </a:lnTo>
                  <a:lnTo>
                    <a:pt x="326" y="630"/>
                  </a:lnTo>
                  <a:lnTo>
                    <a:pt x="326" y="689"/>
                  </a:lnTo>
                  <a:lnTo>
                    <a:pt x="336" y="689"/>
                  </a:lnTo>
                  <a:lnTo>
                    <a:pt x="335" y="717"/>
                  </a:lnTo>
                  <a:lnTo>
                    <a:pt x="351" y="717"/>
                  </a:lnTo>
                  <a:lnTo>
                    <a:pt x="351" y="798"/>
                  </a:lnTo>
                  <a:lnTo>
                    <a:pt x="387" y="798"/>
                  </a:lnTo>
                  <a:lnTo>
                    <a:pt x="387" y="833"/>
                  </a:lnTo>
                  <a:lnTo>
                    <a:pt x="417" y="833"/>
                  </a:lnTo>
                  <a:lnTo>
                    <a:pt x="417" y="864"/>
                  </a:lnTo>
                  <a:lnTo>
                    <a:pt x="443" y="864"/>
                  </a:lnTo>
                  <a:lnTo>
                    <a:pt x="443" y="893"/>
                  </a:lnTo>
                  <a:lnTo>
                    <a:pt x="465" y="893"/>
                  </a:lnTo>
                  <a:lnTo>
                    <a:pt x="464" y="918"/>
                  </a:lnTo>
                  <a:lnTo>
                    <a:pt x="503" y="921"/>
                  </a:lnTo>
                  <a:lnTo>
                    <a:pt x="506" y="932"/>
                  </a:lnTo>
                </a:path>
              </a:pathLst>
            </a:custGeom>
            <a:noFill/>
            <a:ln w="2857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7" name="Text Box 86"/>
            <p:cNvSpPr txBox="1">
              <a:spLocks noChangeArrowheads="1"/>
            </p:cNvSpPr>
            <p:nvPr/>
          </p:nvSpPr>
          <p:spPr bwMode="auto">
            <a:xfrm>
              <a:off x="4380259" y="4651373"/>
              <a:ext cx="915294" cy="4960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bg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16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Months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230923" y="3305095"/>
            <a:ext cx="6713986" cy="2802955"/>
            <a:chOff x="570048" y="1648968"/>
            <a:chExt cx="8271295" cy="4444316"/>
          </a:xfrm>
        </p:grpSpPr>
        <p:sp>
          <p:nvSpPr>
            <p:cNvPr id="84" name="Rectangle 268"/>
            <p:cNvSpPr>
              <a:spLocks noChangeArrowheads="1"/>
            </p:cNvSpPr>
            <p:nvPr/>
          </p:nvSpPr>
          <p:spPr bwMode="auto">
            <a:xfrm>
              <a:off x="3819624" y="5753098"/>
              <a:ext cx="1646040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Time (weeks)</a:t>
              </a:r>
            </a:p>
          </p:txBody>
        </p:sp>
        <p:sp>
          <p:nvSpPr>
            <p:cNvPr id="85" name="Rectangle 276"/>
            <p:cNvSpPr>
              <a:spLocks noChangeArrowheads="1"/>
            </p:cNvSpPr>
            <p:nvPr/>
          </p:nvSpPr>
          <p:spPr bwMode="auto">
            <a:xfrm>
              <a:off x="4889837" y="1934439"/>
              <a:ext cx="3914039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HR = 0.36 (95% CI: 0.27–0.47)</a:t>
              </a:r>
            </a:p>
          </p:txBody>
        </p:sp>
        <p:sp>
          <p:nvSpPr>
            <p:cNvPr id="86" name="Rectangle 278"/>
            <p:cNvSpPr>
              <a:spLocks noChangeArrowheads="1"/>
            </p:cNvSpPr>
            <p:nvPr/>
          </p:nvSpPr>
          <p:spPr bwMode="auto">
            <a:xfrm>
              <a:off x="5569200" y="2755179"/>
              <a:ext cx="30027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EVE + EXE: 10.6 Months</a:t>
              </a:r>
            </a:p>
          </p:txBody>
        </p:sp>
        <p:sp>
          <p:nvSpPr>
            <p:cNvPr id="87" name="Rectangle 279"/>
            <p:cNvSpPr>
              <a:spLocks noChangeArrowheads="1"/>
            </p:cNvSpPr>
            <p:nvPr/>
          </p:nvSpPr>
          <p:spPr bwMode="auto">
            <a:xfrm>
              <a:off x="5585024" y="3050451"/>
              <a:ext cx="2880567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PBO + EXE: 4.1 Months</a:t>
              </a:r>
            </a:p>
          </p:txBody>
        </p:sp>
        <p:sp>
          <p:nvSpPr>
            <p:cNvPr id="88" name="Rectangle 280"/>
            <p:cNvSpPr>
              <a:spLocks noChangeArrowheads="1"/>
            </p:cNvSpPr>
            <p:nvPr/>
          </p:nvSpPr>
          <p:spPr bwMode="auto">
            <a:xfrm>
              <a:off x="5009531" y="2231301"/>
              <a:ext cx="3831812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Log rank </a:t>
              </a:r>
              <a:r>
                <a:rPr lang="en-US" sz="1600" i="1" dirty="0">
                  <a:solidFill>
                    <a:srgbClr val="000000"/>
                  </a:solidFill>
                </a:rPr>
                <a:t>P</a:t>
              </a:r>
              <a:r>
                <a:rPr lang="en-US" sz="1600" dirty="0">
                  <a:solidFill>
                    <a:srgbClr val="000000"/>
                  </a:solidFill>
                </a:rPr>
                <a:t>  value = 3.3 x 10 </a:t>
              </a:r>
              <a:r>
                <a:rPr lang="en-US" sz="1600" baseline="30000" dirty="0">
                  <a:solidFill>
                    <a:srgbClr val="000000"/>
                  </a:solidFill>
                </a:rPr>
                <a:t>-15</a:t>
              </a:r>
            </a:p>
          </p:txBody>
        </p:sp>
        <p:sp>
          <p:nvSpPr>
            <p:cNvPr id="89" name="Freeform 5"/>
            <p:cNvSpPr>
              <a:spLocks/>
            </p:cNvSpPr>
            <p:nvPr/>
          </p:nvSpPr>
          <p:spPr bwMode="auto">
            <a:xfrm>
              <a:off x="1577975" y="1760538"/>
              <a:ext cx="6665913" cy="3525837"/>
            </a:xfrm>
            <a:custGeom>
              <a:avLst/>
              <a:gdLst>
                <a:gd name="T0" fmla="*/ 0 w 4199"/>
                <a:gd name="T1" fmla="*/ 0 h 2221"/>
                <a:gd name="T2" fmla="*/ 0 w 4199"/>
                <a:gd name="T3" fmla="*/ 2147483647 h 2221"/>
                <a:gd name="T4" fmla="*/ 2147483647 w 4199"/>
                <a:gd name="T5" fmla="*/ 2147483647 h 2221"/>
                <a:gd name="T6" fmla="*/ 0 60000 65536"/>
                <a:gd name="T7" fmla="*/ 0 60000 65536"/>
                <a:gd name="T8" fmla="*/ 0 60000 65536"/>
                <a:gd name="T9" fmla="*/ 0 w 4199"/>
                <a:gd name="T10" fmla="*/ 0 h 2221"/>
                <a:gd name="T11" fmla="*/ 4199 w 4199"/>
                <a:gd name="T12" fmla="*/ 2221 h 222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199" h="2221">
                  <a:moveTo>
                    <a:pt x="0" y="0"/>
                  </a:moveTo>
                  <a:lnTo>
                    <a:pt x="0" y="2221"/>
                  </a:lnTo>
                  <a:lnTo>
                    <a:pt x="4199" y="2221"/>
                  </a:lnTo>
                </a:path>
              </a:pathLst>
            </a:custGeom>
            <a:noFill/>
            <a:ln w="19050" cap="sq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0" name="Line 6"/>
            <p:cNvSpPr>
              <a:spLocks noChangeShapeType="1"/>
            </p:cNvSpPr>
            <p:nvPr/>
          </p:nvSpPr>
          <p:spPr bwMode="auto">
            <a:xfrm flipH="1">
              <a:off x="1497013" y="176053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1" name="Line 7"/>
            <p:cNvSpPr>
              <a:spLocks noChangeShapeType="1"/>
            </p:cNvSpPr>
            <p:nvPr/>
          </p:nvSpPr>
          <p:spPr bwMode="auto">
            <a:xfrm flipH="1">
              <a:off x="1497013" y="198596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2" name="Line 8"/>
            <p:cNvSpPr>
              <a:spLocks noChangeShapeType="1"/>
            </p:cNvSpPr>
            <p:nvPr/>
          </p:nvSpPr>
          <p:spPr bwMode="auto">
            <a:xfrm flipH="1">
              <a:off x="1497013" y="221138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3" name="Line 9"/>
            <p:cNvSpPr>
              <a:spLocks noChangeShapeType="1"/>
            </p:cNvSpPr>
            <p:nvPr/>
          </p:nvSpPr>
          <p:spPr bwMode="auto">
            <a:xfrm flipH="1">
              <a:off x="1497013" y="187166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4" name="Line 10"/>
            <p:cNvSpPr>
              <a:spLocks noChangeShapeType="1"/>
            </p:cNvSpPr>
            <p:nvPr/>
          </p:nvSpPr>
          <p:spPr bwMode="auto">
            <a:xfrm flipH="1">
              <a:off x="1497013" y="2095500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5" name="Line 11"/>
            <p:cNvSpPr>
              <a:spLocks noChangeShapeType="1"/>
            </p:cNvSpPr>
            <p:nvPr/>
          </p:nvSpPr>
          <p:spPr bwMode="auto">
            <a:xfrm flipH="1">
              <a:off x="1497013" y="232092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6" name="Line 12"/>
            <p:cNvSpPr>
              <a:spLocks noChangeShapeType="1"/>
            </p:cNvSpPr>
            <p:nvPr/>
          </p:nvSpPr>
          <p:spPr bwMode="auto">
            <a:xfrm flipH="1">
              <a:off x="1497013" y="243681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7" name="Line 13"/>
            <p:cNvSpPr>
              <a:spLocks noChangeShapeType="1"/>
            </p:cNvSpPr>
            <p:nvPr/>
          </p:nvSpPr>
          <p:spPr bwMode="auto">
            <a:xfrm flipH="1">
              <a:off x="1497013" y="265588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8" name="Line 14"/>
            <p:cNvSpPr>
              <a:spLocks noChangeShapeType="1"/>
            </p:cNvSpPr>
            <p:nvPr/>
          </p:nvSpPr>
          <p:spPr bwMode="auto">
            <a:xfrm flipH="1">
              <a:off x="1497013" y="288131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99" name="Line 15"/>
            <p:cNvSpPr>
              <a:spLocks noChangeShapeType="1"/>
            </p:cNvSpPr>
            <p:nvPr/>
          </p:nvSpPr>
          <p:spPr bwMode="auto">
            <a:xfrm flipH="1">
              <a:off x="1497013" y="2546350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0" name="Line 16"/>
            <p:cNvSpPr>
              <a:spLocks noChangeShapeType="1"/>
            </p:cNvSpPr>
            <p:nvPr/>
          </p:nvSpPr>
          <p:spPr bwMode="auto">
            <a:xfrm flipH="1">
              <a:off x="1497013" y="277177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1" name="Line 17"/>
            <p:cNvSpPr>
              <a:spLocks noChangeShapeType="1"/>
            </p:cNvSpPr>
            <p:nvPr/>
          </p:nvSpPr>
          <p:spPr bwMode="auto">
            <a:xfrm flipH="1">
              <a:off x="1497013" y="2997200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2" name="Line 18"/>
            <p:cNvSpPr>
              <a:spLocks noChangeShapeType="1"/>
            </p:cNvSpPr>
            <p:nvPr/>
          </p:nvSpPr>
          <p:spPr bwMode="auto">
            <a:xfrm flipH="1">
              <a:off x="1497013" y="310673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3" name="Line 19"/>
            <p:cNvSpPr>
              <a:spLocks noChangeShapeType="1"/>
            </p:cNvSpPr>
            <p:nvPr/>
          </p:nvSpPr>
          <p:spPr bwMode="auto">
            <a:xfrm flipH="1">
              <a:off x="1497013" y="333216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4" name="Line 20"/>
            <p:cNvSpPr>
              <a:spLocks noChangeShapeType="1"/>
            </p:cNvSpPr>
            <p:nvPr/>
          </p:nvSpPr>
          <p:spPr bwMode="auto">
            <a:xfrm flipH="1">
              <a:off x="1497013" y="355758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5" name="Line 21"/>
            <p:cNvSpPr>
              <a:spLocks noChangeShapeType="1"/>
            </p:cNvSpPr>
            <p:nvPr/>
          </p:nvSpPr>
          <p:spPr bwMode="auto">
            <a:xfrm flipH="1">
              <a:off x="1497013" y="322103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6" name="Line 22"/>
            <p:cNvSpPr>
              <a:spLocks noChangeShapeType="1"/>
            </p:cNvSpPr>
            <p:nvPr/>
          </p:nvSpPr>
          <p:spPr bwMode="auto">
            <a:xfrm flipH="1">
              <a:off x="1497013" y="344646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7" name="Line 23"/>
            <p:cNvSpPr>
              <a:spLocks noChangeShapeType="1"/>
            </p:cNvSpPr>
            <p:nvPr/>
          </p:nvSpPr>
          <p:spPr bwMode="auto">
            <a:xfrm flipH="1">
              <a:off x="1497013" y="366712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8" name="Line 24"/>
            <p:cNvSpPr>
              <a:spLocks noChangeShapeType="1"/>
            </p:cNvSpPr>
            <p:nvPr/>
          </p:nvSpPr>
          <p:spPr bwMode="auto">
            <a:xfrm flipH="1">
              <a:off x="1497013" y="378142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09" name="Line 25"/>
            <p:cNvSpPr>
              <a:spLocks noChangeShapeType="1"/>
            </p:cNvSpPr>
            <p:nvPr/>
          </p:nvSpPr>
          <p:spPr bwMode="auto">
            <a:xfrm flipH="1">
              <a:off x="1497013" y="4006850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0" name="Line 26"/>
            <p:cNvSpPr>
              <a:spLocks noChangeShapeType="1"/>
            </p:cNvSpPr>
            <p:nvPr/>
          </p:nvSpPr>
          <p:spPr bwMode="auto">
            <a:xfrm flipH="1">
              <a:off x="1497013" y="423227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1" name="Line 27"/>
            <p:cNvSpPr>
              <a:spLocks noChangeShapeType="1"/>
            </p:cNvSpPr>
            <p:nvPr/>
          </p:nvSpPr>
          <p:spPr bwMode="auto">
            <a:xfrm flipH="1">
              <a:off x="1497013" y="3892550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2" name="Line 28"/>
            <p:cNvSpPr>
              <a:spLocks noChangeShapeType="1"/>
            </p:cNvSpPr>
            <p:nvPr/>
          </p:nvSpPr>
          <p:spPr bwMode="auto">
            <a:xfrm flipH="1">
              <a:off x="1497013" y="411797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3" name="Line 29"/>
            <p:cNvSpPr>
              <a:spLocks noChangeShapeType="1"/>
            </p:cNvSpPr>
            <p:nvPr/>
          </p:nvSpPr>
          <p:spPr bwMode="auto">
            <a:xfrm flipH="1">
              <a:off x="1497013" y="434181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4" name="Line 30"/>
            <p:cNvSpPr>
              <a:spLocks noChangeShapeType="1"/>
            </p:cNvSpPr>
            <p:nvPr/>
          </p:nvSpPr>
          <p:spPr bwMode="auto">
            <a:xfrm flipH="1">
              <a:off x="1497013" y="445293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5" name="Line 31"/>
            <p:cNvSpPr>
              <a:spLocks noChangeShapeType="1"/>
            </p:cNvSpPr>
            <p:nvPr/>
          </p:nvSpPr>
          <p:spPr bwMode="auto">
            <a:xfrm flipH="1">
              <a:off x="1497013" y="467677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6" name="Line 32"/>
            <p:cNvSpPr>
              <a:spLocks noChangeShapeType="1"/>
            </p:cNvSpPr>
            <p:nvPr/>
          </p:nvSpPr>
          <p:spPr bwMode="auto">
            <a:xfrm flipH="1">
              <a:off x="1497013" y="4902200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7" name="Line 33"/>
            <p:cNvSpPr>
              <a:spLocks noChangeShapeType="1"/>
            </p:cNvSpPr>
            <p:nvPr/>
          </p:nvSpPr>
          <p:spPr bwMode="auto">
            <a:xfrm flipH="1">
              <a:off x="1497013" y="456723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8" name="Line 34"/>
            <p:cNvSpPr>
              <a:spLocks noChangeShapeType="1"/>
            </p:cNvSpPr>
            <p:nvPr/>
          </p:nvSpPr>
          <p:spPr bwMode="auto">
            <a:xfrm flipH="1">
              <a:off x="1497013" y="4792663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19" name="Line 35"/>
            <p:cNvSpPr>
              <a:spLocks noChangeShapeType="1"/>
            </p:cNvSpPr>
            <p:nvPr/>
          </p:nvSpPr>
          <p:spPr bwMode="auto">
            <a:xfrm flipH="1">
              <a:off x="1497013" y="5018088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0" name="Line 36"/>
            <p:cNvSpPr>
              <a:spLocks noChangeShapeType="1"/>
            </p:cNvSpPr>
            <p:nvPr/>
          </p:nvSpPr>
          <p:spPr bwMode="auto">
            <a:xfrm flipH="1">
              <a:off x="1497013" y="5127625"/>
              <a:ext cx="80962" cy="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1" name="Line 37"/>
            <p:cNvSpPr>
              <a:spLocks noChangeShapeType="1"/>
            </p:cNvSpPr>
            <p:nvPr/>
          </p:nvSpPr>
          <p:spPr bwMode="auto">
            <a:xfrm>
              <a:off x="174625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2" name="Line 38"/>
            <p:cNvSpPr>
              <a:spLocks noChangeShapeType="1"/>
            </p:cNvSpPr>
            <p:nvPr/>
          </p:nvSpPr>
          <p:spPr bwMode="auto">
            <a:xfrm>
              <a:off x="20812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3" name="Line 39"/>
            <p:cNvSpPr>
              <a:spLocks noChangeShapeType="1"/>
            </p:cNvSpPr>
            <p:nvPr/>
          </p:nvSpPr>
          <p:spPr bwMode="auto">
            <a:xfrm>
              <a:off x="24161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4" name="Line 40"/>
            <p:cNvSpPr>
              <a:spLocks noChangeShapeType="1"/>
            </p:cNvSpPr>
            <p:nvPr/>
          </p:nvSpPr>
          <p:spPr bwMode="auto">
            <a:xfrm>
              <a:off x="19129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5" name="Line 41"/>
            <p:cNvSpPr>
              <a:spLocks noChangeShapeType="1"/>
            </p:cNvSpPr>
            <p:nvPr/>
          </p:nvSpPr>
          <p:spPr bwMode="auto">
            <a:xfrm>
              <a:off x="224790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6" name="Line 42"/>
            <p:cNvSpPr>
              <a:spLocks noChangeShapeType="1"/>
            </p:cNvSpPr>
            <p:nvPr/>
          </p:nvSpPr>
          <p:spPr bwMode="auto">
            <a:xfrm>
              <a:off x="257810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7" name="Line 43"/>
            <p:cNvSpPr>
              <a:spLocks noChangeShapeType="1"/>
            </p:cNvSpPr>
            <p:nvPr/>
          </p:nvSpPr>
          <p:spPr bwMode="auto">
            <a:xfrm>
              <a:off x="27463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8" name="Line 44"/>
            <p:cNvSpPr>
              <a:spLocks noChangeShapeType="1"/>
            </p:cNvSpPr>
            <p:nvPr/>
          </p:nvSpPr>
          <p:spPr bwMode="auto">
            <a:xfrm>
              <a:off x="30813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29" name="Line 45"/>
            <p:cNvSpPr>
              <a:spLocks noChangeShapeType="1"/>
            </p:cNvSpPr>
            <p:nvPr/>
          </p:nvSpPr>
          <p:spPr bwMode="auto">
            <a:xfrm>
              <a:off x="34115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0" name="Line 46"/>
            <p:cNvSpPr>
              <a:spLocks noChangeShapeType="1"/>
            </p:cNvSpPr>
            <p:nvPr/>
          </p:nvSpPr>
          <p:spPr bwMode="auto">
            <a:xfrm>
              <a:off x="291465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1" name="Line 47"/>
            <p:cNvSpPr>
              <a:spLocks noChangeShapeType="1"/>
            </p:cNvSpPr>
            <p:nvPr/>
          </p:nvSpPr>
          <p:spPr bwMode="auto">
            <a:xfrm>
              <a:off x="32496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2" name="Line 48"/>
            <p:cNvSpPr>
              <a:spLocks noChangeShapeType="1"/>
            </p:cNvSpPr>
            <p:nvPr/>
          </p:nvSpPr>
          <p:spPr bwMode="auto">
            <a:xfrm>
              <a:off x="35798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3" name="Line 49"/>
            <p:cNvSpPr>
              <a:spLocks noChangeShapeType="1"/>
            </p:cNvSpPr>
            <p:nvPr/>
          </p:nvSpPr>
          <p:spPr bwMode="auto">
            <a:xfrm>
              <a:off x="374650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4" name="Line 50"/>
            <p:cNvSpPr>
              <a:spLocks noChangeShapeType="1"/>
            </p:cNvSpPr>
            <p:nvPr/>
          </p:nvSpPr>
          <p:spPr bwMode="auto">
            <a:xfrm>
              <a:off x="42449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5" name="Line 51"/>
            <p:cNvSpPr>
              <a:spLocks noChangeShapeType="1"/>
            </p:cNvSpPr>
            <p:nvPr/>
          </p:nvSpPr>
          <p:spPr bwMode="auto">
            <a:xfrm>
              <a:off x="57435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6" name="Line 52"/>
            <p:cNvSpPr>
              <a:spLocks noChangeShapeType="1"/>
            </p:cNvSpPr>
            <p:nvPr/>
          </p:nvSpPr>
          <p:spPr bwMode="auto">
            <a:xfrm>
              <a:off x="39147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7" name="Line 53"/>
            <p:cNvSpPr>
              <a:spLocks noChangeShapeType="1"/>
            </p:cNvSpPr>
            <p:nvPr/>
          </p:nvSpPr>
          <p:spPr bwMode="auto">
            <a:xfrm>
              <a:off x="524668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8" name="Line 54"/>
            <p:cNvSpPr>
              <a:spLocks noChangeShapeType="1"/>
            </p:cNvSpPr>
            <p:nvPr/>
          </p:nvSpPr>
          <p:spPr bwMode="auto">
            <a:xfrm>
              <a:off x="60785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39" name="Line 55"/>
            <p:cNvSpPr>
              <a:spLocks noChangeShapeType="1"/>
            </p:cNvSpPr>
            <p:nvPr/>
          </p:nvSpPr>
          <p:spPr bwMode="auto">
            <a:xfrm>
              <a:off x="62468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0" name="Line 56"/>
            <p:cNvSpPr>
              <a:spLocks noChangeShapeType="1"/>
            </p:cNvSpPr>
            <p:nvPr/>
          </p:nvSpPr>
          <p:spPr bwMode="auto">
            <a:xfrm>
              <a:off x="65770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1" name="Line 57"/>
            <p:cNvSpPr>
              <a:spLocks noChangeShapeType="1"/>
            </p:cNvSpPr>
            <p:nvPr/>
          </p:nvSpPr>
          <p:spPr bwMode="auto">
            <a:xfrm>
              <a:off x="69119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2" name="Line 58"/>
            <p:cNvSpPr>
              <a:spLocks noChangeShapeType="1"/>
            </p:cNvSpPr>
            <p:nvPr/>
          </p:nvSpPr>
          <p:spPr bwMode="auto">
            <a:xfrm>
              <a:off x="64087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3" name="Line 59"/>
            <p:cNvSpPr>
              <a:spLocks noChangeShapeType="1"/>
            </p:cNvSpPr>
            <p:nvPr/>
          </p:nvSpPr>
          <p:spPr bwMode="auto">
            <a:xfrm>
              <a:off x="674528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4" name="Line 60"/>
            <p:cNvSpPr>
              <a:spLocks noChangeShapeType="1"/>
            </p:cNvSpPr>
            <p:nvPr/>
          </p:nvSpPr>
          <p:spPr bwMode="auto">
            <a:xfrm>
              <a:off x="708025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5" name="Line 61"/>
            <p:cNvSpPr>
              <a:spLocks noChangeShapeType="1"/>
            </p:cNvSpPr>
            <p:nvPr/>
          </p:nvSpPr>
          <p:spPr bwMode="auto">
            <a:xfrm>
              <a:off x="72421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6" name="Line 62"/>
            <p:cNvSpPr>
              <a:spLocks noChangeShapeType="1"/>
            </p:cNvSpPr>
            <p:nvPr/>
          </p:nvSpPr>
          <p:spPr bwMode="auto">
            <a:xfrm>
              <a:off x="75771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7" name="Line 63"/>
            <p:cNvSpPr>
              <a:spLocks noChangeShapeType="1"/>
            </p:cNvSpPr>
            <p:nvPr/>
          </p:nvSpPr>
          <p:spPr bwMode="auto">
            <a:xfrm>
              <a:off x="790892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8" name="Line 64"/>
            <p:cNvSpPr>
              <a:spLocks noChangeShapeType="1"/>
            </p:cNvSpPr>
            <p:nvPr/>
          </p:nvSpPr>
          <p:spPr bwMode="auto">
            <a:xfrm>
              <a:off x="741045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49" name="Line 65"/>
            <p:cNvSpPr>
              <a:spLocks noChangeShapeType="1"/>
            </p:cNvSpPr>
            <p:nvPr/>
          </p:nvSpPr>
          <p:spPr bwMode="auto">
            <a:xfrm>
              <a:off x="77454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0" name="Line 66"/>
            <p:cNvSpPr>
              <a:spLocks noChangeShapeType="1"/>
            </p:cNvSpPr>
            <p:nvPr/>
          </p:nvSpPr>
          <p:spPr bwMode="auto">
            <a:xfrm>
              <a:off x="80756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1" name="Line 67"/>
            <p:cNvSpPr>
              <a:spLocks noChangeShapeType="1"/>
            </p:cNvSpPr>
            <p:nvPr/>
          </p:nvSpPr>
          <p:spPr bwMode="auto">
            <a:xfrm>
              <a:off x="824388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2" name="Line 68"/>
            <p:cNvSpPr>
              <a:spLocks noChangeShapeType="1"/>
            </p:cNvSpPr>
            <p:nvPr/>
          </p:nvSpPr>
          <p:spPr bwMode="auto">
            <a:xfrm>
              <a:off x="45799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3" name="Line 69"/>
            <p:cNvSpPr>
              <a:spLocks noChangeShapeType="1"/>
            </p:cNvSpPr>
            <p:nvPr/>
          </p:nvSpPr>
          <p:spPr bwMode="auto">
            <a:xfrm>
              <a:off x="591185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4" name="Line 70"/>
            <p:cNvSpPr>
              <a:spLocks noChangeShapeType="1"/>
            </p:cNvSpPr>
            <p:nvPr/>
          </p:nvSpPr>
          <p:spPr bwMode="auto">
            <a:xfrm>
              <a:off x="407828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5" name="Line 71"/>
            <p:cNvSpPr>
              <a:spLocks noChangeShapeType="1"/>
            </p:cNvSpPr>
            <p:nvPr/>
          </p:nvSpPr>
          <p:spPr bwMode="auto">
            <a:xfrm>
              <a:off x="557688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6" name="Line 72"/>
            <p:cNvSpPr>
              <a:spLocks noChangeShapeType="1"/>
            </p:cNvSpPr>
            <p:nvPr/>
          </p:nvSpPr>
          <p:spPr bwMode="auto">
            <a:xfrm>
              <a:off x="4910138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7" name="Line 73"/>
            <p:cNvSpPr>
              <a:spLocks noChangeShapeType="1"/>
            </p:cNvSpPr>
            <p:nvPr/>
          </p:nvSpPr>
          <p:spPr bwMode="auto">
            <a:xfrm>
              <a:off x="4413250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8" name="Line 74"/>
            <p:cNvSpPr>
              <a:spLocks noChangeShapeType="1"/>
            </p:cNvSpPr>
            <p:nvPr/>
          </p:nvSpPr>
          <p:spPr bwMode="auto">
            <a:xfrm>
              <a:off x="5413375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59" name="Line 75"/>
            <p:cNvSpPr>
              <a:spLocks noChangeShapeType="1"/>
            </p:cNvSpPr>
            <p:nvPr/>
          </p:nvSpPr>
          <p:spPr bwMode="auto">
            <a:xfrm>
              <a:off x="50784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0" name="Line 76"/>
            <p:cNvSpPr>
              <a:spLocks noChangeShapeType="1"/>
            </p:cNvSpPr>
            <p:nvPr/>
          </p:nvSpPr>
          <p:spPr bwMode="auto">
            <a:xfrm>
              <a:off x="4748213" y="5291138"/>
              <a:ext cx="0" cy="95250"/>
            </a:xfrm>
            <a:prstGeom prst="line">
              <a:avLst/>
            </a:prstGeom>
            <a:noFill/>
            <a:ln w="19050" cap="sq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1" name="Line 77"/>
            <p:cNvSpPr>
              <a:spLocks noChangeShapeType="1"/>
            </p:cNvSpPr>
            <p:nvPr/>
          </p:nvSpPr>
          <p:spPr bwMode="auto">
            <a:xfrm>
              <a:off x="2846388" y="3206750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2" name="Line 78"/>
            <p:cNvSpPr>
              <a:spLocks noChangeShapeType="1"/>
            </p:cNvSpPr>
            <p:nvPr/>
          </p:nvSpPr>
          <p:spPr bwMode="auto">
            <a:xfrm>
              <a:off x="2822575" y="3173413"/>
              <a:ext cx="0" cy="92075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3" name="Line 79"/>
            <p:cNvSpPr>
              <a:spLocks noChangeShapeType="1"/>
            </p:cNvSpPr>
            <p:nvPr/>
          </p:nvSpPr>
          <p:spPr bwMode="auto">
            <a:xfrm>
              <a:off x="2779713" y="3030538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4" name="Line 80"/>
            <p:cNvSpPr>
              <a:spLocks noChangeShapeType="1"/>
            </p:cNvSpPr>
            <p:nvPr/>
          </p:nvSpPr>
          <p:spPr bwMode="auto">
            <a:xfrm>
              <a:off x="2387600" y="2613025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5" name="Line 81"/>
            <p:cNvSpPr>
              <a:spLocks noChangeShapeType="1"/>
            </p:cNvSpPr>
            <p:nvPr/>
          </p:nvSpPr>
          <p:spPr bwMode="auto">
            <a:xfrm>
              <a:off x="2238375" y="2076450"/>
              <a:ext cx="0" cy="92075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6" name="Line 82"/>
            <p:cNvSpPr>
              <a:spLocks noChangeShapeType="1"/>
            </p:cNvSpPr>
            <p:nvPr/>
          </p:nvSpPr>
          <p:spPr bwMode="auto">
            <a:xfrm>
              <a:off x="3181350" y="3254375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7" name="Line 83"/>
            <p:cNvSpPr>
              <a:spLocks noChangeShapeType="1"/>
            </p:cNvSpPr>
            <p:nvPr/>
          </p:nvSpPr>
          <p:spPr bwMode="auto">
            <a:xfrm>
              <a:off x="1765300" y="1684338"/>
              <a:ext cx="0" cy="90487"/>
            </a:xfrm>
            <a:prstGeom prst="line">
              <a:avLst/>
            </a:prstGeom>
            <a:noFill/>
            <a:ln w="19050">
              <a:solidFill>
                <a:srgbClr val="89888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8" name="Line 84"/>
            <p:cNvSpPr>
              <a:spLocks noChangeShapeType="1"/>
            </p:cNvSpPr>
            <p:nvPr/>
          </p:nvSpPr>
          <p:spPr bwMode="auto">
            <a:xfrm>
              <a:off x="2038350" y="1689100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69" name="Line 85"/>
            <p:cNvSpPr>
              <a:spLocks noChangeShapeType="1"/>
            </p:cNvSpPr>
            <p:nvPr/>
          </p:nvSpPr>
          <p:spPr bwMode="auto">
            <a:xfrm>
              <a:off x="2076450" y="168433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0" name="Line 86"/>
            <p:cNvSpPr>
              <a:spLocks noChangeShapeType="1"/>
            </p:cNvSpPr>
            <p:nvPr/>
          </p:nvSpPr>
          <p:spPr bwMode="auto">
            <a:xfrm>
              <a:off x="2105025" y="168910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1" name="Line 87"/>
            <p:cNvSpPr>
              <a:spLocks noChangeShapeType="1"/>
            </p:cNvSpPr>
            <p:nvPr/>
          </p:nvSpPr>
          <p:spPr bwMode="auto">
            <a:xfrm>
              <a:off x="2157413" y="1708150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2" name="Line 88"/>
            <p:cNvSpPr>
              <a:spLocks noChangeShapeType="1"/>
            </p:cNvSpPr>
            <p:nvPr/>
          </p:nvSpPr>
          <p:spPr bwMode="auto">
            <a:xfrm>
              <a:off x="2176463" y="17081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3" name="Line 89"/>
            <p:cNvSpPr>
              <a:spLocks noChangeShapeType="1"/>
            </p:cNvSpPr>
            <p:nvPr/>
          </p:nvSpPr>
          <p:spPr bwMode="auto">
            <a:xfrm>
              <a:off x="2190750" y="17414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4" name="Line 90"/>
            <p:cNvSpPr>
              <a:spLocks noChangeShapeType="1"/>
            </p:cNvSpPr>
            <p:nvPr/>
          </p:nvSpPr>
          <p:spPr bwMode="auto">
            <a:xfrm>
              <a:off x="2209800" y="1784350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5" name="Line 91"/>
            <p:cNvSpPr>
              <a:spLocks noChangeShapeType="1"/>
            </p:cNvSpPr>
            <p:nvPr/>
          </p:nvSpPr>
          <p:spPr bwMode="auto">
            <a:xfrm>
              <a:off x="2219325" y="1793875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6" name="Line 92"/>
            <p:cNvSpPr>
              <a:spLocks noChangeShapeType="1"/>
            </p:cNvSpPr>
            <p:nvPr/>
          </p:nvSpPr>
          <p:spPr bwMode="auto">
            <a:xfrm>
              <a:off x="2238375" y="17986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7" name="Line 93"/>
            <p:cNvSpPr>
              <a:spLocks noChangeShapeType="1"/>
            </p:cNvSpPr>
            <p:nvPr/>
          </p:nvSpPr>
          <p:spPr bwMode="auto">
            <a:xfrm>
              <a:off x="2247900" y="18367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8" name="Line 94"/>
            <p:cNvSpPr>
              <a:spLocks noChangeShapeType="1"/>
            </p:cNvSpPr>
            <p:nvPr/>
          </p:nvSpPr>
          <p:spPr bwMode="auto">
            <a:xfrm>
              <a:off x="2266950" y="19097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79" name="Line 95"/>
            <p:cNvSpPr>
              <a:spLocks noChangeShapeType="1"/>
            </p:cNvSpPr>
            <p:nvPr/>
          </p:nvSpPr>
          <p:spPr bwMode="auto">
            <a:xfrm>
              <a:off x="2271713" y="19097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0" name="Line 96"/>
            <p:cNvSpPr>
              <a:spLocks noChangeShapeType="1"/>
            </p:cNvSpPr>
            <p:nvPr/>
          </p:nvSpPr>
          <p:spPr bwMode="auto">
            <a:xfrm>
              <a:off x="2290763" y="19097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1" name="Line 97"/>
            <p:cNvSpPr>
              <a:spLocks noChangeShapeType="1"/>
            </p:cNvSpPr>
            <p:nvPr/>
          </p:nvSpPr>
          <p:spPr bwMode="auto">
            <a:xfrm>
              <a:off x="2320925" y="193833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2" name="Line 98"/>
            <p:cNvSpPr>
              <a:spLocks noChangeShapeType="1"/>
            </p:cNvSpPr>
            <p:nvPr/>
          </p:nvSpPr>
          <p:spPr bwMode="auto">
            <a:xfrm>
              <a:off x="2330450" y="19335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3" name="Line 99"/>
            <p:cNvSpPr>
              <a:spLocks noChangeShapeType="1"/>
            </p:cNvSpPr>
            <p:nvPr/>
          </p:nvSpPr>
          <p:spPr bwMode="auto">
            <a:xfrm>
              <a:off x="2363788" y="195262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4" name="Line 100"/>
            <p:cNvSpPr>
              <a:spLocks noChangeShapeType="1"/>
            </p:cNvSpPr>
            <p:nvPr/>
          </p:nvSpPr>
          <p:spPr bwMode="auto">
            <a:xfrm>
              <a:off x="2420938" y="195738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5" name="Line 101"/>
            <p:cNvSpPr>
              <a:spLocks noChangeShapeType="1"/>
            </p:cNvSpPr>
            <p:nvPr/>
          </p:nvSpPr>
          <p:spPr bwMode="auto">
            <a:xfrm>
              <a:off x="2463800" y="195738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6" name="Line 102"/>
            <p:cNvSpPr>
              <a:spLocks noChangeShapeType="1"/>
            </p:cNvSpPr>
            <p:nvPr/>
          </p:nvSpPr>
          <p:spPr bwMode="auto">
            <a:xfrm>
              <a:off x="2497138" y="195262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7" name="Line 103"/>
            <p:cNvSpPr>
              <a:spLocks noChangeShapeType="1"/>
            </p:cNvSpPr>
            <p:nvPr/>
          </p:nvSpPr>
          <p:spPr bwMode="auto">
            <a:xfrm>
              <a:off x="2559050" y="1952625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8" name="Line 104"/>
            <p:cNvSpPr>
              <a:spLocks noChangeShapeType="1"/>
            </p:cNvSpPr>
            <p:nvPr/>
          </p:nvSpPr>
          <p:spPr bwMode="auto">
            <a:xfrm>
              <a:off x="2587625" y="198120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89" name="Line 105"/>
            <p:cNvSpPr>
              <a:spLocks noChangeShapeType="1"/>
            </p:cNvSpPr>
            <p:nvPr/>
          </p:nvSpPr>
          <p:spPr bwMode="auto">
            <a:xfrm>
              <a:off x="2641600" y="1990725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0" name="Line 106"/>
            <p:cNvSpPr>
              <a:spLocks noChangeShapeType="1"/>
            </p:cNvSpPr>
            <p:nvPr/>
          </p:nvSpPr>
          <p:spPr bwMode="auto">
            <a:xfrm>
              <a:off x="2670175" y="2005013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1" name="Line 107"/>
            <p:cNvSpPr>
              <a:spLocks noChangeShapeType="1"/>
            </p:cNvSpPr>
            <p:nvPr/>
          </p:nvSpPr>
          <p:spPr bwMode="auto">
            <a:xfrm>
              <a:off x="2693988" y="20097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2" name="Line 108"/>
            <p:cNvSpPr>
              <a:spLocks noChangeShapeType="1"/>
            </p:cNvSpPr>
            <p:nvPr/>
          </p:nvSpPr>
          <p:spPr bwMode="auto">
            <a:xfrm>
              <a:off x="2713038" y="203358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3" name="Line 109"/>
            <p:cNvSpPr>
              <a:spLocks noChangeShapeType="1"/>
            </p:cNvSpPr>
            <p:nvPr/>
          </p:nvSpPr>
          <p:spPr bwMode="auto">
            <a:xfrm>
              <a:off x="2727325" y="204787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4" name="Line 110"/>
            <p:cNvSpPr>
              <a:spLocks noChangeShapeType="1"/>
            </p:cNvSpPr>
            <p:nvPr/>
          </p:nvSpPr>
          <p:spPr bwMode="auto">
            <a:xfrm>
              <a:off x="2751138" y="2057400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5" name="Line 111"/>
            <p:cNvSpPr>
              <a:spLocks noChangeShapeType="1"/>
            </p:cNvSpPr>
            <p:nvPr/>
          </p:nvSpPr>
          <p:spPr bwMode="auto">
            <a:xfrm>
              <a:off x="2770188" y="2081213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6" name="Line 112"/>
            <p:cNvSpPr>
              <a:spLocks noChangeShapeType="1"/>
            </p:cNvSpPr>
            <p:nvPr/>
          </p:nvSpPr>
          <p:spPr bwMode="auto">
            <a:xfrm>
              <a:off x="2779713" y="20907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7" name="Line 113"/>
            <p:cNvSpPr>
              <a:spLocks noChangeShapeType="1"/>
            </p:cNvSpPr>
            <p:nvPr/>
          </p:nvSpPr>
          <p:spPr bwMode="auto">
            <a:xfrm>
              <a:off x="2789238" y="2100263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8" name="Line 114"/>
            <p:cNvSpPr>
              <a:spLocks noChangeShapeType="1"/>
            </p:cNvSpPr>
            <p:nvPr/>
          </p:nvSpPr>
          <p:spPr bwMode="auto">
            <a:xfrm>
              <a:off x="2803525" y="210502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199" name="Line 115"/>
            <p:cNvSpPr>
              <a:spLocks noChangeShapeType="1"/>
            </p:cNvSpPr>
            <p:nvPr/>
          </p:nvSpPr>
          <p:spPr bwMode="auto">
            <a:xfrm>
              <a:off x="2822575" y="210502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0" name="Line 116"/>
            <p:cNvSpPr>
              <a:spLocks noChangeShapeType="1"/>
            </p:cNvSpPr>
            <p:nvPr/>
          </p:nvSpPr>
          <p:spPr bwMode="auto">
            <a:xfrm>
              <a:off x="2832100" y="210502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1" name="Line 117"/>
            <p:cNvSpPr>
              <a:spLocks noChangeShapeType="1"/>
            </p:cNvSpPr>
            <p:nvPr/>
          </p:nvSpPr>
          <p:spPr bwMode="auto">
            <a:xfrm>
              <a:off x="2870200" y="213518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2" name="Line 118"/>
            <p:cNvSpPr>
              <a:spLocks noChangeShapeType="1"/>
            </p:cNvSpPr>
            <p:nvPr/>
          </p:nvSpPr>
          <p:spPr bwMode="auto">
            <a:xfrm>
              <a:off x="2914650" y="21351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3" name="Line 119"/>
            <p:cNvSpPr>
              <a:spLocks noChangeShapeType="1"/>
            </p:cNvSpPr>
            <p:nvPr/>
          </p:nvSpPr>
          <p:spPr bwMode="auto">
            <a:xfrm>
              <a:off x="3000375" y="214471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4" name="Line 120"/>
            <p:cNvSpPr>
              <a:spLocks noChangeShapeType="1"/>
            </p:cNvSpPr>
            <p:nvPr/>
          </p:nvSpPr>
          <p:spPr bwMode="auto">
            <a:xfrm>
              <a:off x="3100388" y="21637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5" name="Line 121"/>
            <p:cNvSpPr>
              <a:spLocks noChangeShapeType="1"/>
            </p:cNvSpPr>
            <p:nvPr/>
          </p:nvSpPr>
          <p:spPr bwMode="auto">
            <a:xfrm>
              <a:off x="3128963" y="217328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6" name="Line 122"/>
            <p:cNvSpPr>
              <a:spLocks noChangeShapeType="1"/>
            </p:cNvSpPr>
            <p:nvPr/>
          </p:nvSpPr>
          <p:spPr bwMode="auto">
            <a:xfrm>
              <a:off x="3171825" y="21875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7" name="Line 123"/>
            <p:cNvSpPr>
              <a:spLocks noChangeShapeType="1"/>
            </p:cNvSpPr>
            <p:nvPr/>
          </p:nvSpPr>
          <p:spPr bwMode="auto">
            <a:xfrm>
              <a:off x="3186113" y="218281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8" name="Line 124"/>
            <p:cNvSpPr>
              <a:spLocks noChangeShapeType="1"/>
            </p:cNvSpPr>
            <p:nvPr/>
          </p:nvSpPr>
          <p:spPr bwMode="auto">
            <a:xfrm>
              <a:off x="3201988" y="2206625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09" name="Line 125"/>
            <p:cNvSpPr>
              <a:spLocks noChangeShapeType="1"/>
            </p:cNvSpPr>
            <p:nvPr/>
          </p:nvSpPr>
          <p:spPr bwMode="auto">
            <a:xfrm>
              <a:off x="3221038" y="22494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0" name="Line 126"/>
            <p:cNvSpPr>
              <a:spLocks noChangeShapeType="1"/>
            </p:cNvSpPr>
            <p:nvPr/>
          </p:nvSpPr>
          <p:spPr bwMode="auto">
            <a:xfrm>
              <a:off x="3225800" y="22923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1" name="Line 127"/>
            <p:cNvSpPr>
              <a:spLocks noChangeShapeType="1"/>
            </p:cNvSpPr>
            <p:nvPr/>
          </p:nvSpPr>
          <p:spPr bwMode="auto">
            <a:xfrm>
              <a:off x="3244850" y="22923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2" name="Line 128"/>
            <p:cNvSpPr>
              <a:spLocks noChangeShapeType="1"/>
            </p:cNvSpPr>
            <p:nvPr/>
          </p:nvSpPr>
          <p:spPr bwMode="auto">
            <a:xfrm>
              <a:off x="3259138" y="232092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3" name="Line 129"/>
            <p:cNvSpPr>
              <a:spLocks noChangeShapeType="1"/>
            </p:cNvSpPr>
            <p:nvPr/>
          </p:nvSpPr>
          <p:spPr bwMode="auto">
            <a:xfrm>
              <a:off x="3282950" y="2354263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4" name="Line 130"/>
            <p:cNvSpPr>
              <a:spLocks noChangeShapeType="1"/>
            </p:cNvSpPr>
            <p:nvPr/>
          </p:nvSpPr>
          <p:spPr bwMode="auto">
            <a:xfrm>
              <a:off x="3297238" y="2378075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5" name="Line 131"/>
            <p:cNvSpPr>
              <a:spLocks noChangeShapeType="1"/>
            </p:cNvSpPr>
            <p:nvPr/>
          </p:nvSpPr>
          <p:spPr bwMode="auto">
            <a:xfrm>
              <a:off x="3306763" y="237807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6" name="Line 132"/>
            <p:cNvSpPr>
              <a:spLocks noChangeShapeType="1"/>
            </p:cNvSpPr>
            <p:nvPr/>
          </p:nvSpPr>
          <p:spPr bwMode="auto">
            <a:xfrm>
              <a:off x="3311525" y="24320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7" name="Line 133"/>
            <p:cNvSpPr>
              <a:spLocks noChangeShapeType="1"/>
            </p:cNvSpPr>
            <p:nvPr/>
          </p:nvSpPr>
          <p:spPr bwMode="auto">
            <a:xfrm>
              <a:off x="3325813" y="24320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8" name="Line 134"/>
            <p:cNvSpPr>
              <a:spLocks noChangeShapeType="1"/>
            </p:cNvSpPr>
            <p:nvPr/>
          </p:nvSpPr>
          <p:spPr bwMode="auto">
            <a:xfrm>
              <a:off x="3349625" y="24320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19" name="Line 135"/>
            <p:cNvSpPr>
              <a:spLocks noChangeShapeType="1"/>
            </p:cNvSpPr>
            <p:nvPr/>
          </p:nvSpPr>
          <p:spPr bwMode="auto">
            <a:xfrm>
              <a:off x="3378200" y="2460625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0" name="Line 136"/>
            <p:cNvSpPr>
              <a:spLocks noChangeShapeType="1"/>
            </p:cNvSpPr>
            <p:nvPr/>
          </p:nvSpPr>
          <p:spPr bwMode="auto">
            <a:xfrm>
              <a:off x="3411538" y="24653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1" name="Line 137"/>
            <p:cNvSpPr>
              <a:spLocks noChangeShapeType="1"/>
            </p:cNvSpPr>
            <p:nvPr/>
          </p:nvSpPr>
          <p:spPr bwMode="auto">
            <a:xfrm>
              <a:off x="3513138" y="246062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2" name="Line 138"/>
            <p:cNvSpPr>
              <a:spLocks noChangeShapeType="1"/>
            </p:cNvSpPr>
            <p:nvPr/>
          </p:nvSpPr>
          <p:spPr bwMode="auto">
            <a:xfrm>
              <a:off x="3679825" y="252730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3" name="Line 139"/>
            <p:cNvSpPr>
              <a:spLocks noChangeShapeType="1"/>
            </p:cNvSpPr>
            <p:nvPr/>
          </p:nvSpPr>
          <p:spPr bwMode="auto">
            <a:xfrm>
              <a:off x="3694113" y="25558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4" name="Line 140"/>
            <p:cNvSpPr>
              <a:spLocks noChangeShapeType="1"/>
            </p:cNvSpPr>
            <p:nvPr/>
          </p:nvSpPr>
          <p:spPr bwMode="auto">
            <a:xfrm>
              <a:off x="3713163" y="2584450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5" name="Line 141"/>
            <p:cNvSpPr>
              <a:spLocks noChangeShapeType="1"/>
            </p:cNvSpPr>
            <p:nvPr/>
          </p:nvSpPr>
          <p:spPr bwMode="auto">
            <a:xfrm>
              <a:off x="3727450" y="2603500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6" name="Line 142"/>
            <p:cNvSpPr>
              <a:spLocks noChangeShapeType="1"/>
            </p:cNvSpPr>
            <p:nvPr/>
          </p:nvSpPr>
          <p:spPr bwMode="auto">
            <a:xfrm>
              <a:off x="3741738" y="2627313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7" name="Line 143"/>
            <p:cNvSpPr>
              <a:spLocks noChangeShapeType="1"/>
            </p:cNvSpPr>
            <p:nvPr/>
          </p:nvSpPr>
          <p:spPr bwMode="auto">
            <a:xfrm>
              <a:off x="3760788" y="2660650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8" name="Line 144"/>
            <p:cNvSpPr>
              <a:spLocks noChangeShapeType="1"/>
            </p:cNvSpPr>
            <p:nvPr/>
          </p:nvSpPr>
          <p:spPr bwMode="auto">
            <a:xfrm>
              <a:off x="3781425" y="2689225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29" name="Line 145"/>
            <p:cNvSpPr>
              <a:spLocks noChangeShapeType="1"/>
            </p:cNvSpPr>
            <p:nvPr/>
          </p:nvSpPr>
          <p:spPr bwMode="auto">
            <a:xfrm>
              <a:off x="3838575" y="271462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0" name="Line 146"/>
            <p:cNvSpPr>
              <a:spLocks noChangeShapeType="1"/>
            </p:cNvSpPr>
            <p:nvPr/>
          </p:nvSpPr>
          <p:spPr bwMode="auto">
            <a:xfrm>
              <a:off x="3871913" y="271462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1" name="Line 147"/>
            <p:cNvSpPr>
              <a:spLocks noChangeShapeType="1"/>
            </p:cNvSpPr>
            <p:nvPr/>
          </p:nvSpPr>
          <p:spPr bwMode="auto">
            <a:xfrm>
              <a:off x="4024313" y="27098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2" name="Line 148"/>
            <p:cNvSpPr>
              <a:spLocks noChangeShapeType="1"/>
            </p:cNvSpPr>
            <p:nvPr/>
          </p:nvSpPr>
          <p:spPr bwMode="auto">
            <a:xfrm>
              <a:off x="4043363" y="27098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3" name="Line 149"/>
            <p:cNvSpPr>
              <a:spLocks noChangeShapeType="1"/>
            </p:cNvSpPr>
            <p:nvPr/>
          </p:nvSpPr>
          <p:spPr bwMode="auto">
            <a:xfrm>
              <a:off x="4168775" y="27336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4" name="Line 150"/>
            <p:cNvSpPr>
              <a:spLocks noChangeShapeType="1"/>
            </p:cNvSpPr>
            <p:nvPr/>
          </p:nvSpPr>
          <p:spPr bwMode="auto">
            <a:xfrm>
              <a:off x="4197350" y="272891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5" name="Line 151"/>
            <p:cNvSpPr>
              <a:spLocks noChangeShapeType="1"/>
            </p:cNvSpPr>
            <p:nvPr/>
          </p:nvSpPr>
          <p:spPr bwMode="auto">
            <a:xfrm>
              <a:off x="4206875" y="27336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6" name="Line 152"/>
            <p:cNvSpPr>
              <a:spLocks noChangeShapeType="1"/>
            </p:cNvSpPr>
            <p:nvPr/>
          </p:nvSpPr>
          <p:spPr bwMode="auto">
            <a:xfrm>
              <a:off x="4230688" y="275748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7" name="Line 153"/>
            <p:cNvSpPr>
              <a:spLocks noChangeShapeType="1"/>
            </p:cNvSpPr>
            <p:nvPr/>
          </p:nvSpPr>
          <p:spPr bwMode="auto">
            <a:xfrm>
              <a:off x="4244975" y="2781300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8" name="Line 154"/>
            <p:cNvSpPr>
              <a:spLocks noChangeShapeType="1"/>
            </p:cNvSpPr>
            <p:nvPr/>
          </p:nvSpPr>
          <p:spPr bwMode="auto">
            <a:xfrm>
              <a:off x="4254500" y="27955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39" name="Line 155"/>
            <p:cNvSpPr>
              <a:spLocks noChangeShapeType="1"/>
            </p:cNvSpPr>
            <p:nvPr/>
          </p:nvSpPr>
          <p:spPr bwMode="auto">
            <a:xfrm>
              <a:off x="4264025" y="285750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0" name="Line 156"/>
            <p:cNvSpPr>
              <a:spLocks noChangeShapeType="1"/>
            </p:cNvSpPr>
            <p:nvPr/>
          </p:nvSpPr>
          <p:spPr bwMode="auto">
            <a:xfrm>
              <a:off x="4278313" y="2919413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1" name="Line 157"/>
            <p:cNvSpPr>
              <a:spLocks noChangeShapeType="1"/>
            </p:cNvSpPr>
            <p:nvPr/>
          </p:nvSpPr>
          <p:spPr bwMode="auto">
            <a:xfrm>
              <a:off x="4292600" y="2982913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2" name="Line 158"/>
            <p:cNvSpPr>
              <a:spLocks noChangeShapeType="1"/>
            </p:cNvSpPr>
            <p:nvPr/>
          </p:nvSpPr>
          <p:spPr bwMode="auto">
            <a:xfrm>
              <a:off x="4344988" y="3025775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3" name="Line 159"/>
            <p:cNvSpPr>
              <a:spLocks noChangeShapeType="1"/>
            </p:cNvSpPr>
            <p:nvPr/>
          </p:nvSpPr>
          <p:spPr bwMode="auto">
            <a:xfrm>
              <a:off x="4441825" y="303053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4" name="Line 160"/>
            <p:cNvSpPr>
              <a:spLocks noChangeShapeType="1"/>
            </p:cNvSpPr>
            <p:nvPr/>
          </p:nvSpPr>
          <p:spPr bwMode="auto">
            <a:xfrm>
              <a:off x="4513263" y="303053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5" name="Line 161"/>
            <p:cNvSpPr>
              <a:spLocks noChangeShapeType="1"/>
            </p:cNvSpPr>
            <p:nvPr/>
          </p:nvSpPr>
          <p:spPr bwMode="auto">
            <a:xfrm>
              <a:off x="4565650" y="303053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6" name="Line 162"/>
            <p:cNvSpPr>
              <a:spLocks noChangeShapeType="1"/>
            </p:cNvSpPr>
            <p:nvPr/>
          </p:nvSpPr>
          <p:spPr bwMode="auto">
            <a:xfrm>
              <a:off x="4667250" y="303053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7" name="Line 163"/>
            <p:cNvSpPr>
              <a:spLocks noChangeShapeType="1"/>
            </p:cNvSpPr>
            <p:nvPr/>
          </p:nvSpPr>
          <p:spPr bwMode="auto">
            <a:xfrm>
              <a:off x="4691063" y="3030538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8" name="Line 164"/>
            <p:cNvSpPr>
              <a:spLocks noChangeShapeType="1"/>
            </p:cNvSpPr>
            <p:nvPr/>
          </p:nvSpPr>
          <p:spPr bwMode="auto">
            <a:xfrm>
              <a:off x="4719638" y="303053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49" name="Line 165"/>
            <p:cNvSpPr>
              <a:spLocks noChangeShapeType="1"/>
            </p:cNvSpPr>
            <p:nvPr/>
          </p:nvSpPr>
          <p:spPr bwMode="auto">
            <a:xfrm>
              <a:off x="4743450" y="303053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0" name="Line 166"/>
            <p:cNvSpPr>
              <a:spLocks noChangeShapeType="1"/>
            </p:cNvSpPr>
            <p:nvPr/>
          </p:nvSpPr>
          <p:spPr bwMode="auto">
            <a:xfrm>
              <a:off x="4767263" y="3040063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1" name="Line 167"/>
            <p:cNvSpPr>
              <a:spLocks noChangeShapeType="1"/>
            </p:cNvSpPr>
            <p:nvPr/>
          </p:nvSpPr>
          <p:spPr bwMode="auto">
            <a:xfrm>
              <a:off x="4776788" y="305911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2" name="Line 168"/>
            <p:cNvSpPr>
              <a:spLocks noChangeShapeType="1"/>
            </p:cNvSpPr>
            <p:nvPr/>
          </p:nvSpPr>
          <p:spPr bwMode="auto">
            <a:xfrm>
              <a:off x="4824413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3" name="Line 169"/>
            <p:cNvSpPr>
              <a:spLocks noChangeShapeType="1"/>
            </p:cNvSpPr>
            <p:nvPr/>
          </p:nvSpPr>
          <p:spPr bwMode="auto">
            <a:xfrm>
              <a:off x="4848225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4" name="Line 170"/>
            <p:cNvSpPr>
              <a:spLocks noChangeShapeType="1"/>
            </p:cNvSpPr>
            <p:nvPr/>
          </p:nvSpPr>
          <p:spPr bwMode="auto">
            <a:xfrm>
              <a:off x="4891088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5" name="Line 171"/>
            <p:cNvSpPr>
              <a:spLocks noChangeShapeType="1"/>
            </p:cNvSpPr>
            <p:nvPr/>
          </p:nvSpPr>
          <p:spPr bwMode="auto">
            <a:xfrm>
              <a:off x="4929188" y="3092450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6" name="Line 172"/>
            <p:cNvSpPr>
              <a:spLocks noChangeShapeType="1"/>
            </p:cNvSpPr>
            <p:nvPr/>
          </p:nvSpPr>
          <p:spPr bwMode="auto">
            <a:xfrm>
              <a:off x="4954588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7" name="Line 173"/>
            <p:cNvSpPr>
              <a:spLocks noChangeShapeType="1"/>
            </p:cNvSpPr>
            <p:nvPr/>
          </p:nvSpPr>
          <p:spPr bwMode="auto">
            <a:xfrm>
              <a:off x="5011738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8" name="Line 174"/>
            <p:cNvSpPr>
              <a:spLocks noChangeShapeType="1"/>
            </p:cNvSpPr>
            <p:nvPr/>
          </p:nvSpPr>
          <p:spPr bwMode="auto">
            <a:xfrm>
              <a:off x="5130800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59" name="Line 175"/>
            <p:cNvSpPr>
              <a:spLocks noChangeShapeType="1"/>
            </p:cNvSpPr>
            <p:nvPr/>
          </p:nvSpPr>
          <p:spPr bwMode="auto">
            <a:xfrm>
              <a:off x="5164138" y="3092450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0" name="Line 176"/>
            <p:cNvSpPr>
              <a:spLocks noChangeShapeType="1"/>
            </p:cNvSpPr>
            <p:nvPr/>
          </p:nvSpPr>
          <p:spPr bwMode="auto">
            <a:xfrm>
              <a:off x="5178425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1" name="Line 177"/>
            <p:cNvSpPr>
              <a:spLocks noChangeShapeType="1"/>
            </p:cNvSpPr>
            <p:nvPr/>
          </p:nvSpPr>
          <p:spPr bwMode="auto">
            <a:xfrm>
              <a:off x="5192713" y="308768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2" name="Line 178"/>
            <p:cNvSpPr>
              <a:spLocks noChangeShapeType="1"/>
            </p:cNvSpPr>
            <p:nvPr/>
          </p:nvSpPr>
          <p:spPr bwMode="auto">
            <a:xfrm>
              <a:off x="5275263" y="3259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3" name="Line 179"/>
            <p:cNvSpPr>
              <a:spLocks noChangeShapeType="1"/>
            </p:cNvSpPr>
            <p:nvPr/>
          </p:nvSpPr>
          <p:spPr bwMode="auto">
            <a:xfrm>
              <a:off x="5251450" y="3225800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4" name="Line 180"/>
            <p:cNvSpPr>
              <a:spLocks noChangeShapeType="1"/>
            </p:cNvSpPr>
            <p:nvPr/>
          </p:nvSpPr>
          <p:spPr bwMode="auto">
            <a:xfrm>
              <a:off x="5327650" y="3346450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5" name="Line 181"/>
            <p:cNvSpPr>
              <a:spLocks noChangeShapeType="1"/>
            </p:cNvSpPr>
            <p:nvPr/>
          </p:nvSpPr>
          <p:spPr bwMode="auto">
            <a:xfrm>
              <a:off x="5576888" y="3351213"/>
              <a:ext cx="0" cy="9048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6" name="Line 182"/>
            <p:cNvSpPr>
              <a:spLocks noChangeShapeType="1"/>
            </p:cNvSpPr>
            <p:nvPr/>
          </p:nvSpPr>
          <p:spPr bwMode="auto">
            <a:xfrm>
              <a:off x="5710238" y="3451225"/>
              <a:ext cx="0" cy="9048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7" name="Line 183"/>
            <p:cNvSpPr>
              <a:spLocks noChangeShapeType="1"/>
            </p:cNvSpPr>
            <p:nvPr/>
          </p:nvSpPr>
          <p:spPr bwMode="auto">
            <a:xfrm>
              <a:off x="5738813" y="3446463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8" name="Line 184"/>
            <p:cNvSpPr>
              <a:spLocks noChangeShapeType="1"/>
            </p:cNvSpPr>
            <p:nvPr/>
          </p:nvSpPr>
          <p:spPr bwMode="auto">
            <a:xfrm>
              <a:off x="5753100" y="347027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69" name="Line 185"/>
            <p:cNvSpPr>
              <a:spLocks noChangeShapeType="1"/>
            </p:cNvSpPr>
            <p:nvPr/>
          </p:nvSpPr>
          <p:spPr bwMode="auto">
            <a:xfrm>
              <a:off x="5767388" y="3517900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0" name="Line 186"/>
            <p:cNvSpPr>
              <a:spLocks noChangeShapeType="1"/>
            </p:cNvSpPr>
            <p:nvPr/>
          </p:nvSpPr>
          <p:spPr bwMode="auto">
            <a:xfrm>
              <a:off x="5800725" y="3517900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1" name="Line 187"/>
            <p:cNvSpPr>
              <a:spLocks noChangeShapeType="1"/>
            </p:cNvSpPr>
            <p:nvPr/>
          </p:nvSpPr>
          <p:spPr bwMode="auto">
            <a:xfrm>
              <a:off x="6011863" y="35131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2" name="Line 188"/>
            <p:cNvSpPr>
              <a:spLocks noChangeShapeType="1"/>
            </p:cNvSpPr>
            <p:nvPr/>
          </p:nvSpPr>
          <p:spPr bwMode="auto">
            <a:xfrm>
              <a:off x="6180138" y="35131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3" name="Line 189"/>
            <p:cNvSpPr>
              <a:spLocks noChangeShapeType="1"/>
            </p:cNvSpPr>
            <p:nvPr/>
          </p:nvSpPr>
          <p:spPr bwMode="auto">
            <a:xfrm>
              <a:off x="6237288" y="35131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4" name="Line 190"/>
            <p:cNvSpPr>
              <a:spLocks noChangeShapeType="1"/>
            </p:cNvSpPr>
            <p:nvPr/>
          </p:nvSpPr>
          <p:spPr bwMode="auto">
            <a:xfrm>
              <a:off x="6218238" y="3513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5" name="Line 191"/>
            <p:cNvSpPr>
              <a:spLocks noChangeShapeType="1"/>
            </p:cNvSpPr>
            <p:nvPr/>
          </p:nvSpPr>
          <p:spPr bwMode="auto">
            <a:xfrm>
              <a:off x="6261100" y="3513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6" name="Line 192"/>
            <p:cNvSpPr>
              <a:spLocks noChangeShapeType="1"/>
            </p:cNvSpPr>
            <p:nvPr/>
          </p:nvSpPr>
          <p:spPr bwMode="auto">
            <a:xfrm>
              <a:off x="6591300" y="35131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7" name="Line 193"/>
            <p:cNvSpPr>
              <a:spLocks noChangeShapeType="1"/>
            </p:cNvSpPr>
            <p:nvPr/>
          </p:nvSpPr>
          <p:spPr bwMode="auto">
            <a:xfrm>
              <a:off x="6686550" y="3513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8" name="Line 194"/>
            <p:cNvSpPr>
              <a:spLocks noChangeShapeType="1"/>
            </p:cNvSpPr>
            <p:nvPr/>
          </p:nvSpPr>
          <p:spPr bwMode="auto">
            <a:xfrm>
              <a:off x="6716713" y="3513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79" name="Line 195"/>
            <p:cNvSpPr>
              <a:spLocks noChangeShapeType="1"/>
            </p:cNvSpPr>
            <p:nvPr/>
          </p:nvSpPr>
          <p:spPr bwMode="auto">
            <a:xfrm>
              <a:off x="6735763" y="3513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0" name="Line 196"/>
            <p:cNvSpPr>
              <a:spLocks noChangeShapeType="1"/>
            </p:cNvSpPr>
            <p:nvPr/>
          </p:nvSpPr>
          <p:spPr bwMode="auto">
            <a:xfrm>
              <a:off x="6764338" y="3513138"/>
              <a:ext cx="0" cy="92075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1" name="Line 197"/>
            <p:cNvSpPr>
              <a:spLocks noChangeShapeType="1"/>
            </p:cNvSpPr>
            <p:nvPr/>
          </p:nvSpPr>
          <p:spPr bwMode="auto">
            <a:xfrm>
              <a:off x="6826250" y="3513138"/>
              <a:ext cx="0" cy="96837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2" name="Line 198"/>
            <p:cNvSpPr>
              <a:spLocks noChangeShapeType="1"/>
            </p:cNvSpPr>
            <p:nvPr/>
          </p:nvSpPr>
          <p:spPr bwMode="auto">
            <a:xfrm>
              <a:off x="6883400" y="3517900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3" name="Line 199"/>
            <p:cNvSpPr>
              <a:spLocks noChangeShapeType="1"/>
            </p:cNvSpPr>
            <p:nvPr/>
          </p:nvSpPr>
          <p:spPr bwMode="auto">
            <a:xfrm>
              <a:off x="7764463" y="350837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4" name="Line 200"/>
            <p:cNvSpPr>
              <a:spLocks noChangeShapeType="1"/>
            </p:cNvSpPr>
            <p:nvPr/>
          </p:nvSpPr>
          <p:spPr bwMode="auto">
            <a:xfrm>
              <a:off x="7745413" y="3508375"/>
              <a:ext cx="0" cy="96838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5" name="Freeform 201"/>
            <p:cNvSpPr>
              <a:spLocks/>
            </p:cNvSpPr>
            <p:nvPr/>
          </p:nvSpPr>
          <p:spPr bwMode="auto">
            <a:xfrm>
              <a:off x="1751013" y="1774825"/>
              <a:ext cx="6018212" cy="2590800"/>
            </a:xfrm>
            <a:custGeom>
              <a:avLst/>
              <a:gdLst>
                <a:gd name="T0" fmla="*/ 2147483647 w 3791"/>
                <a:gd name="T1" fmla="*/ 0 h 1632"/>
                <a:gd name="T2" fmla="*/ 2147483647 w 3791"/>
                <a:gd name="T3" fmla="*/ 2147483647 h 1632"/>
                <a:gd name="T4" fmla="*/ 2147483647 w 3791"/>
                <a:gd name="T5" fmla="*/ 2147483647 h 1632"/>
                <a:gd name="T6" fmla="*/ 2147483647 w 3791"/>
                <a:gd name="T7" fmla="*/ 2147483647 h 1632"/>
                <a:gd name="T8" fmla="*/ 2147483647 w 3791"/>
                <a:gd name="T9" fmla="*/ 2147483647 h 1632"/>
                <a:gd name="T10" fmla="*/ 2147483647 w 3791"/>
                <a:gd name="T11" fmla="*/ 2147483647 h 1632"/>
                <a:gd name="T12" fmla="*/ 2147483647 w 3791"/>
                <a:gd name="T13" fmla="*/ 2147483647 h 1632"/>
                <a:gd name="T14" fmla="*/ 2147483647 w 3791"/>
                <a:gd name="T15" fmla="*/ 2147483647 h 1632"/>
                <a:gd name="T16" fmla="*/ 2147483647 w 3791"/>
                <a:gd name="T17" fmla="*/ 2147483647 h 1632"/>
                <a:gd name="T18" fmla="*/ 2147483647 w 3791"/>
                <a:gd name="T19" fmla="*/ 2147483647 h 1632"/>
                <a:gd name="T20" fmla="*/ 2147483647 w 3791"/>
                <a:gd name="T21" fmla="*/ 2147483647 h 1632"/>
                <a:gd name="T22" fmla="*/ 2147483647 w 3791"/>
                <a:gd name="T23" fmla="*/ 2147483647 h 1632"/>
                <a:gd name="T24" fmla="*/ 2147483647 w 3791"/>
                <a:gd name="T25" fmla="*/ 2147483647 h 1632"/>
                <a:gd name="T26" fmla="*/ 2147483647 w 3791"/>
                <a:gd name="T27" fmla="*/ 2147483647 h 1632"/>
                <a:gd name="T28" fmla="*/ 2147483647 w 3791"/>
                <a:gd name="T29" fmla="*/ 2147483647 h 1632"/>
                <a:gd name="T30" fmla="*/ 2147483647 w 3791"/>
                <a:gd name="T31" fmla="*/ 2147483647 h 1632"/>
                <a:gd name="T32" fmla="*/ 2147483647 w 3791"/>
                <a:gd name="T33" fmla="*/ 2147483647 h 1632"/>
                <a:gd name="T34" fmla="*/ 2147483647 w 3791"/>
                <a:gd name="T35" fmla="*/ 2147483647 h 1632"/>
                <a:gd name="T36" fmla="*/ 2147483647 w 3791"/>
                <a:gd name="T37" fmla="*/ 2147483647 h 1632"/>
                <a:gd name="T38" fmla="*/ 2147483647 w 3791"/>
                <a:gd name="T39" fmla="*/ 2147483647 h 1632"/>
                <a:gd name="T40" fmla="*/ 2147483647 w 3791"/>
                <a:gd name="T41" fmla="*/ 2147483647 h 1632"/>
                <a:gd name="T42" fmla="*/ 2147483647 w 3791"/>
                <a:gd name="T43" fmla="*/ 2147483647 h 1632"/>
                <a:gd name="T44" fmla="*/ 2147483647 w 3791"/>
                <a:gd name="T45" fmla="*/ 2147483647 h 1632"/>
                <a:gd name="T46" fmla="*/ 2147483647 w 3791"/>
                <a:gd name="T47" fmla="*/ 2147483647 h 1632"/>
                <a:gd name="T48" fmla="*/ 2147483647 w 3791"/>
                <a:gd name="T49" fmla="*/ 2147483647 h 1632"/>
                <a:gd name="T50" fmla="*/ 2147483647 w 3791"/>
                <a:gd name="T51" fmla="*/ 2147483647 h 1632"/>
                <a:gd name="T52" fmla="*/ 2147483647 w 3791"/>
                <a:gd name="T53" fmla="*/ 2147483647 h 1632"/>
                <a:gd name="T54" fmla="*/ 2147483647 w 3791"/>
                <a:gd name="T55" fmla="*/ 2147483647 h 1632"/>
                <a:gd name="T56" fmla="*/ 2147483647 w 3791"/>
                <a:gd name="T57" fmla="*/ 2147483647 h 1632"/>
                <a:gd name="T58" fmla="*/ 2147483647 w 3791"/>
                <a:gd name="T59" fmla="*/ 2147483647 h 1632"/>
                <a:gd name="T60" fmla="*/ 2147483647 w 3791"/>
                <a:gd name="T61" fmla="*/ 2147483647 h 1632"/>
                <a:gd name="T62" fmla="*/ 2147483647 w 3791"/>
                <a:gd name="T63" fmla="*/ 2147483647 h 1632"/>
                <a:gd name="T64" fmla="*/ 2147483647 w 3791"/>
                <a:gd name="T65" fmla="*/ 2147483647 h 1632"/>
                <a:gd name="T66" fmla="*/ 2147483647 w 3791"/>
                <a:gd name="T67" fmla="*/ 2147483647 h 1632"/>
                <a:gd name="T68" fmla="*/ 2147483647 w 3791"/>
                <a:gd name="T69" fmla="*/ 2147483647 h 1632"/>
                <a:gd name="T70" fmla="*/ 2147483647 w 3791"/>
                <a:gd name="T71" fmla="*/ 2147483647 h 1632"/>
                <a:gd name="T72" fmla="*/ 2147483647 w 3791"/>
                <a:gd name="T73" fmla="*/ 2147483647 h 1632"/>
                <a:gd name="T74" fmla="*/ 2147483647 w 3791"/>
                <a:gd name="T75" fmla="*/ 2147483647 h 1632"/>
                <a:gd name="T76" fmla="*/ 2147483647 w 3791"/>
                <a:gd name="T77" fmla="*/ 2147483647 h 1632"/>
                <a:gd name="T78" fmla="*/ 2147483647 w 3791"/>
                <a:gd name="T79" fmla="*/ 2147483647 h 1632"/>
                <a:gd name="T80" fmla="*/ 2147483647 w 3791"/>
                <a:gd name="T81" fmla="*/ 2147483647 h 1632"/>
                <a:gd name="T82" fmla="*/ 2147483647 w 3791"/>
                <a:gd name="T83" fmla="*/ 2147483647 h 1632"/>
                <a:gd name="T84" fmla="*/ 2147483647 w 3791"/>
                <a:gd name="T85" fmla="*/ 2147483647 h 1632"/>
                <a:gd name="T86" fmla="*/ 2147483647 w 3791"/>
                <a:gd name="T87" fmla="*/ 2147483647 h 1632"/>
                <a:gd name="T88" fmla="*/ 2147483647 w 3791"/>
                <a:gd name="T89" fmla="*/ 2147483647 h 1632"/>
                <a:gd name="T90" fmla="*/ 2147483647 w 3791"/>
                <a:gd name="T91" fmla="*/ 2147483647 h 1632"/>
                <a:gd name="T92" fmla="*/ 2147483647 w 3791"/>
                <a:gd name="T93" fmla="*/ 2147483647 h 1632"/>
                <a:gd name="T94" fmla="*/ 2147483647 w 3791"/>
                <a:gd name="T95" fmla="*/ 2147483647 h 1632"/>
                <a:gd name="T96" fmla="*/ 2147483647 w 3791"/>
                <a:gd name="T97" fmla="*/ 2147483647 h 1632"/>
                <a:gd name="T98" fmla="*/ 2147483647 w 3791"/>
                <a:gd name="T99" fmla="*/ 2147483647 h 1632"/>
                <a:gd name="T100" fmla="*/ 2147483647 w 3791"/>
                <a:gd name="T101" fmla="*/ 2147483647 h 1632"/>
                <a:gd name="T102" fmla="*/ 2147483647 w 3791"/>
                <a:gd name="T103" fmla="*/ 2147483647 h 1632"/>
                <a:gd name="T104" fmla="*/ 2147483647 w 3791"/>
                <a:gd name="T105" fmla="*/ 2147483647 h 1632"/>
                <a:gd name="T106" fmla="*/ 2147483647 w 3791"/>
                <a:gd name="T107" fmla="*/ 2147483647 h 163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791"/>
                <a:gd name="T163" fmla="*/ 0 h 1632"/>
                <a:gd name="T164" fmla="*/ 3791 w 3791"/>
                <a:gd name="T165" fmla="*/ 1632 h 163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791" h="1632">
                  <a:moveTo>
                    <a:pt x="0" y="0"/>
                  </a:moveTo>
                  <a:lnTo>
                    <a:pt x="244" y="0"/>
                  </a:lnTo>
                  <a:lnTo>
                    <a:pt x="244" y="15"/>
                  </a:lnTo>
                  <a:lnTo>
                    <a:pt x="277" y="15"/>
                  </a:lnTo>
                  <a:lnTo>
                    <a:pt x="277" y="36"/>
                  </a:lnTo>
                  <a:lnTo>
                    <a:pt x="289" y="36"/>
                  </a:lnTo>
                  <a:lnTo>
                    <a:pt x="289" y="70"/>
                  </a:lnTo>
                  <a:lnTo>
                    <a:pt x="313" y="70"/>
                  </a:lnTo>
                  <a:lnTo>
                    <a:pt x="313" y="94"/>
                  </a:lnTo>
                  <a:lnTo>
                    <a:pt x="322" y="94"/>
                  </a:lnTo>
                  <a:lnTo>
                    <a:pt x="322" y="121"/>
                  </a:lnTo>
                  <a:lnTo>
                    <a:pt x="331" y="121"/>
                  </a:lnTo>
                  <a:lnTo>
                    <a:pt x="331" y="139"/>
                  </a:lnTo>
                  <a:lnTo>
                    <a:pt x="349" y="139"/>
                  </a:lnTo>
                  <a:lnTo>
                    <a:pt x="349" y="157"/>
                  </a:lnTo>
                  <a:lnTo>
                    <a:pt x="386" y="157"/>
                  </a:lnTo>
                  <a:lnTo>
                    <a:pt x="386" y="166"/>
                  </a:lnTo>
                  <a:lnTo>
                    <a:pt x="527" y="166"/>
                  </a:lnTo>
                  <a:lnTo>
                    <a:pt x="527" y="187"/>
                  </a:lnTo>
                  <a:lnTo>
                    <a:pt x="564" y="187"/>
                  </a:lnTo>
                  <a:lnTo>
                    <a:pt x="564" y="202"/>
                  </a:lnTo>
                  <a:lnTo>
                    <a:pt x="600" y="202"/>
                  </a:lnTo>
                  <a:lnTo>
                    <a:pt x="600" y="217"/>
                  </a:lnTo>
                  <a:lnTo>
                    <a:pt x="612" y="217"/>
                  </a:lnTo>
                  <a:lnTo>
                    <a:pt x="612" y="233"/>
                  </a:lnTo>
                  <a:lnTo>
                    <a:pt x="636" y="233"/>
                  </a:lnTo>
                  <a:lnTo>
                    <a:pt x="636" y="248"/>
                  </a:lnTo>
                  <a:lnTo>
                    <a:pt x="648" y="248"/>
                  </a:lnTo>
                  <a:lnTo>
                    <a:pt x="648" y="263"/>
                  </a:lnTo>
                  <a:lnTo>
                    <a:pt x="699" y="263"/>
                  </a:lnTo>
                  <a:lnTo>
                    <a:pt x="699" y="287"/>
                  </a:lnTo>
                  <a:lnTo>
                    <a:pt x="796" y="287"/>
                  </a:lnTo>
                  <a:lnTo>
                    <a:pt x="796" y="296"/>
                  </a:lnTo>
                  <a:lnTo>
                    <a:pt x="823" y="296"/>
                  </a:lnTo>
                  <a:lnTo>
                    <a:pt x="823" y="305"/>
                  </a:lnTo>
                  <a:lnTo>
                    <a:pt x="877" y="305"/>
                  </a:lnTo>
                  <a:lnTo>
                    <a:pt x="877" y="311"/>
                  </a:lnTo>
                  <a:lnTo>
                    <a:pt x="917" y="311"/>
                  </a:lnTo>
                  <a:lnTo>
                    <a:pt x="917" y="332"/>
                  </a:lnTo>
                  <a:lnTo>
                    <a:pt x="929" y="332"/>
                  </a:lnTo>
                  <a:lnTo>
                    <a:pt x="929" y="383"/>
                  </a:lnTo>
                  <a:lnTo>
                    <a:pt x="944" y="383"/>
                  </a:lnTo>
                  <a:lnTo>
                    <a:pt x="944" y="395"/>
                  </a:lnTo>
                  <a:lnTo>
                    <a:pt x="956" y="395"/>
                  </a:lnTo>
                  <a:lnTo>
                    <a:pt x="956" y="417"/>
                  </a:lnTo>
                  <a:lnTo>
                    <a:pt x="971" y="417"/>
                  </a:lnTo>
                  <a:lnTo>
                    <a:pt x="971" y="438"/>
                  </a:lnTo>
                  <a:lnTo>
                    <a:pt x="983" y="438"/>
                  </a:lnTo>
                  <a:lnTo>
                    <a:pt x="983" y="465"/>
                  </a:lnTo>
                  <a:lnTo>
                    <a:pt x="1022" y="465"/>
                  </a:lnTo>
                  <a:lnTo>
                    <a:pt x="1022" y="486"/>
                  </a:lnTo>
                  <a:lnTo>
                    <a:pt x="1188" y="486"/>
                  </a:lnTo>
                  <a:lnTo>
                    <a:pt x="1188" y="501"/>
                  </a:lnTo>
                  <a:lnTo>
                    <a:pt x="1209" y="501"/>
                  </a:lnTo>
                  <a:lnTo>
                    <a:pt x="1209" y="531"/>
                  </a:lnTo>
                  <a:lnTo>
                    <a:pt x="1221" y="531"/>
                  </a:lnTo>
                  <a:lnTo>
                    <a:pt x="1221" y="543"/>
                  </a:lnTo>
                  <a:lnTo>
                    <a:pt x="1230" y="543"/>
                  </a:lnTo>
                  <a:lnTo>
                    <a:pt x="1230" y="564"/>
                  </a:lnTo>
                  <a:lnTo>
                    <a:pt x="1245" y="564"/>
                  </a:lnTo>
                  <a:lnTo>
                    <a:pt x="1245" y="576"/>
                  </a:lnTo>
                  <a:lnTo>
                    <a:pt x="1254" y="576"/>
                  </a:lnTo>
                  <a:lnTo>
                    <a:pt x="1254" y="598"/>
                  </a:lnTo>
                  <a:lnTo>
                    <a:pt x="1266" y="598"/>
                  </a:lnTo>
                  <a:lnTo>
                    <a:pt x="1266" y="622"/>
                  </a:lnTo>
                  <a:lnTo>
                    <a:pt x="1275" y="622"/>
                  </a:lnTo>
                  <a:lnTo>
                    <a:pt x="1275" y="634"/>
                  </a:lnTo>
                  <a:lnTo>
                    <a:pt x="1285" y="634"/>
                  </a:lnTo>
                  <a:lnTo>
                    <a:pt x="1285" y="646"/>
                  </a:lnTo>
                  <a:lnTo>
                    <a:pt x="1484" y="646"/>
                  </a:lnTo>
                  <a:lnTo>
                    <a:pt x="1484" y="658"/>
                  </a:lnTo>
                  <a:lnTo>
                    <a:pt x="1556" y="658"/>
                  </a:lnTo>
                  <a:lnTo>
                    <a:pt x="1556" y="679"/>
                  </a:lnTo>
                  <a:lnTo>
                    <a:pt x="1574" y="679"/>
                  </a:lnTo>
                  <a:lnTo>
                    <a:pt x="1574" y="718"/>
                  </a:lnTo>
                  <a:lnTo>
                    <a:pt x="1580" y="718"/>
                  </a:lnTo>
                  <a:lnTo>
                    <a:pt x="1580" y="761"/>
                  </a:lnTo>
                  <a:lnTo>
                    <a:pt x="1589" y="761"/>
                  </a:lnTo>
                  <a:lnTo>
                    <a:pt x="1589" y="803"/>
                  </a:lnTo>
                  <a:lnTo>
                    <a:pt x="1601" y="803"/>
                  </a:lnTo>
                  <a:lnTo>
                    <a:pt x="1601" y="815"/>
                  </a:lnTo>
                  <a:lnTo>
                    <a:pt x="1613" y="815"/>
                  </a:lnTo>
                  <a:lnTo>
                    <a:pt x="1613" y="827"/>
                  </a:lnTo>
                  <a:lnTo>
                    <a:pt x="1631" y="827"/>
                  </a:lnTo>
                  <a:lnTo>
                    <a:pt x="1631" y="848"/>
                  </a:lnTo>
                  <a:lnTo>
                    <a:pt x="1906" y="848"/>
                  </a:lnTo>
                  <a:lnTo>
                    <a:pt x="1906" y="863"/>
                  </a:lnTo>
                  <a:lnTo>
                    <a:pt x="1924" y="863"/>
                  </a:lnTo>
                  <a:lnTo>
                    <a:pt x="1924" y="881"/>
                  </a:lnTo>
                  <a:lnTo>
                    <a:pt x="2180" y="881"/>
                  </a:lnTo>
                  <a:lnTo>
                    <a:pt x="2180" y="914"/>
                  </a:lnTo>
                  <a:lnTo>
                    <a:pt x="2189" y="914"/>
                  </a:lnTo>
                  <a:lnTo>
                    <a:pt x="2189" y="945"/>
                  </a:lnTo>
                  <a:lnTo>
                    <a:pt x="2202" y="945"/>
                  </a:lnTo>
                  <a:lnTo>
                    <a:pt x="2202" y="969"/>
                  </a:lnTo>
                  <a:lnTo>
                    <a:pt x="2211" y="969"/>
                  </a:lnTo>
                  <a:lnTo>
                    <a:pt x="2211" y="996"/>
                  </a:lnTo>
                  <a:lnTo>
                    <a:pt x="2232" y="996"/>
                  </a:lnTo>
                  <a:lnTo>
                    <a:pt x="2232" y="1017"/>
                  </a:lnTo>
                  <a:lnTo>
                    <a:pt x="2253" y="1017"/>
                  </a:lnTo>
                  <a:lnTo>
                    <a:pt x="2253" y="1047"/>
                  </a:lnTo>
                  <a:lnTo>
                    <a:pt x="2422" y="1047"/>
                  </a:lnTo>
                  <a:lnTo>
                    <a:pt x="2422" y="1086"/>
                  </a:lnTo>
                  <a:lnTo>
                    <a:pt x="2494" y="1086"/>
                  </a:lnTo>
                  <a:lnTo>
                    <a:pt x="2494" y="1117"/>
                  </a:lnTo>
                  <a:lnTo>
                    <a:pt x="2521" y="1117"/>
                  </a:lnTo>
                  <a:lnTo>
                    <a:pt x="2521" y="1153"/>
                  </a:lnTo>
                  <a:lnTo>
                    <a:pt x="3791" y="1153"/>
                  </a:lnTo>
                  <a:lnTo>
                    <a:pt x="3791" y="1632"/>
                  </a:lnTo>
                </a:path>
              </a:pathLst>
            </a:custGeom>
            <a:noFill/>
            <a:ln w="38100" cap="sq" cmpd="sng">
              <a:solidFill>
                <a:srgbClr val="FF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6" name="Line 202"/>
            <p:cNvSpPr>
              <a:spLocks noChangeShapeType="1"/>
            </p:cNvSpPr>
            <p:nvPr/>
          </p:nvSpPr>
          <p:spPr bwMode="auto">
            <a:xfrm>
              <a:off x="1765300" y="1684338"/>
              <a:ext cx="0" cy="95250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7" name="Line 203"/>
            <p:cNvSpPr>
              <a:spLocks noChangeShapeType="1"/>
            </p:cNvSpPr>
            <p:nvPr/>
          </p:nvSpPr>
          <p:spPr bwMode="auto">
            <a:xfrm>
              <a:off x="2028825" y="1698625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8" name="Line 204"/>
            <p:cNvSpPr>
              <a:spLocks noChangeShapeType="1"/>
            </p:cNvSpPr>
            <p:nvPr/>
          </p:nvSpPr>
          <p:spPr bwMode="auto">
            <a:xfrm>
              <a:off x="2038350" y="1712913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89" name="Line 205"/>
            <p:cNvSpPr>
              <a:spLocks noChangeShapeType="1"/>
            </p:cNvSpPr>
            <p:nvPr/>
          </p:nvSpPr>
          <p:spPr bwMode="auto">
            <a:xfrm>
              <a:off x="2119313" y="1755775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0" name="Line 206"/>
            <p:cNvSpPr>
              <a:spLocks noChangeShapeType="1"/>
            </p:cNvSpPr>
            <p:nvPr/>
          </p:nvSpPr>
          <p:spPr bwMode="auto">
            <a:xfrm>
              <a:off x="2171700" y="1789113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1" name="Line 207"/>
            <p:cNvSpPr>
              <a:spLocks noChangeShapeType="1"/>
            </p:cNvSpPr>
            <p:nvPr/>
          </p:nvSpPr>
          <p:spPr bwMode="auto">
            <a:xfrm>
              <a:off x="2190750" y="1852613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2" name="Line 208"/>
            <p:cNvSpPr>
              <a:spLocks noChangeShapeType="1"/>
            </p:cNvSpPr>
            <p:nvPr/>
          </p:nvSpPr>
          <p:spPr bwMode="auto">
            <a:xfrm>
              <a:off x="2205038" y="1890713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3" name="Line 209"/>
            <p:cNvSpPr>
              <a:spLocks noChangeShapeType="1"/>
            </p:cNvSpPr>
            <p:nvPr/>
          </p:nvSpPr>
          <p:spPr bwMode="auto">
            <a:xfrm>
              <a:off x="2219325" y="1914525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4" name="Line 210"/>
            <p:cNvSpPr>
              <a:spLocks noChangeShapeType="1"/>
            </p:cNvSpPr>
            <p:nvPr/>
          </p:nvSpPr>
          <p:spPr bwMode="auto">
            <a:xfrm>
              <a:off x="2228850" y="2028825"/>
              <a:ext cx="0" cy="90488"/>
            </a:xfrm>
            <a:prstGeom prst="line">
              <a:avLst/>
            </a:prstGeom>
            <a:noFill/>
            <a:ln w="19050">
              <a:solidFill>
                <a:srgbClr val="898888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5" name="Line 211"/>
            <p:cNvSpPr>
              <a:spLocks noChangeShapeType="1"/>
            </p:cNvSpPr>
            <p:nvPr/>
          </p:nvSpPr>
          <p:spPr bwMode="auto">
            <a:xfrm>
              <a:off x="2257425" y="221615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6" name="Line 212"/>
            <p:cNvSpPr>
              <a:spLocks noChangeShapeType="1"/>
            </p:cNvSpPr>
            <p:nvPr/>
          </p:nvSpPr>
          <p:spPr bwMode="auto">
            <a:xfrm>
              <a:off x="2266950" y="2413000"/>
              <a:ext cx="0" cy="9048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7" name="Line 213"/>
            <p:cNvSpPr>
              <a:spLocks noChangeShapeType="1"/>
            </p:cNvSpPr>
            <p:nvPr/>
          </p:nvSpPr>
          <p:spPr bwMode="auto">
            <a:xfrm>
              <a:off x="2316163" y="2503488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8" name="Line 214"/>
            <p:cNvSpPr>
              <a:spLocks noChangeShapeType="1"/>
            </p:cNvSpPr>
            <p:nvPr/>
          </p:nvSpPr>
          <p:spPr bwMode="auto">
            <a:xfrm>
              <a:off x="2305050" y="2574925"/>
              <a:ext cx="0" cy="9048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299" name="Line 215"/>
            <p:cNvSpPr>
              <a:spLocks noChangeShapeType="1"/>
            </p:cNvSpPr>
            <p:nvPr/>
          </p:nvSpPr>
          <p:spPr bwMode="auto">
            <a:xfrm>
              <a:off x="2320925" y="2603500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0" name="Line 216"/>
            <p:cNvSpPr>
              <a:spLocks noChangeShapeType="1"/>
            </p:cNvSpPr>
            <p:nvPr/>
          </p:nvSpPr>
          <p:spPr bwMode="auto">
            <a:xfrm>
              <a:off x="2693988" y="2733675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1" name="Line 217"/>
            <p:cNvSpPr>
              <a:spLocks noChangeShapeType="1"/>
            </p:cNvSpPr>
            <p:nvPr/>
          </p:nvSpPr>
          <p:spPr bwMode="auto">
            <a:xfrm>
              <a:off x="2703513" y="2747963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2" name="Line 218"/>
            <p:cNvSpPr>
              <a:spLocks noChangeShapeType="1"/>
            </p:cNvSpPr>
            <p:nvPr/>
          </p:nvSpPr>
          <p:spPr bwMode="auto">
            <a:xfrm>
              <a:off x="2732088" y="283845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3" name="Line 219"/>
            <p:cNvSpPr>
              <a:spLocks noChangeShapeType="1"/>
            </p:cNvSpPr>
            <p:nvPr/>
          </p:nvSpPr>
          <p:spPr bwMode="auto">
            <a:xfrm>
              <a:off x="2765425" y="2952750"/>
              <a:ext cx="0" cy="92075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4" name="Line 220"/>
            <p:cNvSpPr>
              <a:spLocks noChangeShapeType="1"/>
            </p:cNvSpPr>
            <p:nvPr/>
          </p:nvSpPr>
          <p:spPr bwMode="auto">
            <a:xfrm>
              <a:off x="2770188" y="301625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5" name="Line 221"/>
            <p:cNvSpPr>
              <a:spLocks noChangeShapeType="1"/>
            </p:cNvSpPr>
            <p:nvPr/>
          </p:nvSpPr>
          <p:spPr bwMode="auto">
            <a:xfrm>
              <a:off x="2794000" y="3054350"/>
              <a:ext cx="0" cy="9048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6" name="Line 222"/>
            <p:cNvSpPr>
              <a:spLocks noChangeShapeType="1"/>
            </p:cNvSpPr>
            <p:nvPr/>
          </p:nvSpPr>
          <p:spPr bwMode="auto">
            <a:xfrm>
              <a:off x="2813050" y="3168650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7" name="Line 223"/>
            <p:cNvSpPr>
              <a:spLocks noChangeShapeType="1"/>
            </p:cNvSpPr>
            <p:nvPr/>
          </p:nvSpPr>
          <p:spPr bwMode="auto">
            <a:xfrm>
              <a:off x="3109913" y="3244850"/>
              <a:ext cx="0" cy="92075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8" name="Line 224"/>
            <p:cNvSpPr>
              <a:spLocks noChangeShapeType="1"/>
            </p:cNvSpPr>
            <p:nvPr/>
          </p:nvSpPr>
          <p:spPr bwMode="auto">
            <a:xfrm>
              <a:off x="3206750" y="3279775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09" name="Line 225"/>
            <p:cNvSpPr>
              <a:spLocks noChangeShapeType="1"/>
            </p:cNvSpPr>
            <p:nvPr/>
          </p:nvSpPr>
          <p:spPr bwMode="auto">
            <a:xfrm>
              <a:off x="3221038" y="3284538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0" name="Line 226"/>
            <p:cNvSpPr>
              <a:spLocks noChangeShapeType="1"/>
            </p:cNvSpPr>
            <p:nvPr/>
          </p:nvSpPr>
          <p:spPr bwMode="auto">
            <a:xfrm>
              <a:off x="3235325" y="3322638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1" name="Line 227"/>
            <p:cNvSpPr>
              <a:spLocks noChangeShapeType="1"/>
            </p:cNvSpPr>
            <p:nvPr/>
          </p:nvSpPr>
          <p:spPr bwMode="auto">
            <a:xfrm>
              <a:off x="3263900" y="3451225"/>
              <a:ext cx="0" cy="9048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2" name="Line 228"/>
            <p:cNvSpPr>
              <a:spLocks noChangeShapeType="1"/>
            </p:cNvSpPr>
            <p:nvPr/>
          </p:nvSpPr>
          <p:spPr bwMode="auto">
            <a:xfrm>
              <a:off x="3278188" y="3451225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3" name="Line 229"/>
            <p:cNvSpPr>
              <a:spLocks noChangeShapeType="1"/>
            </p:cNvSpPr>
            <p:nvPr/>
          </p:nvSpPr>
          <p:spPr bwMode="auto">
            <a:xfrm>
              <a:off x="3335338" y="3484563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4" name="Line 230"/>
            <p:cNvSpPr>
              <a:spLocks noChangeShapeType="1"/>
            </p:cNvSpPr>
            <p:nvPr/>
          </p:nvSpPr>
          <p:spPr bwMode="auto">
            <a:xfrm>
              <a:off x="3368675" y="3484563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5" name="Line 231"/>
            <p:cNvSpPr>
              <a:spLocks noChangeShapeType="1"/>
            </p:cNvSpPr>
            <p:nvPr/>
          </p:nvSpPr>
          <p:spPr bwMode="auto">
            <a:xfrm>
              <a:off x="3656013" y="3481388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6" name="Line 232"/>
            <p:cNvSpPr>
              <a:spLocks noChangeShapeType="1"/>
            </p:cNvSpPr>
            <p:nvPr/>
          </p:nvSpPr>
          <p:spPr bwMode="auto">
            <a:xfrm>
              <a:off x="3684588" y="3482975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7" name="Line 233"/>
            <p:cNvSpPr>
              <a:spLocks noChangeShapeType="1"/>
            </p:cNvSpPr>
            <p:nvPr/>
          </p:nvSpPr>
          <p:spPr bwMode="auto">
            <a:xfrm>
              <a:off x="3722688" y="3481388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8" name="Line 234"/>
            <p:cNvSpPr>
              <a:spLocks noChangeShapeType="1"/>
            </p:cNvSpPr>
            <p:nvPr/>
          </p:nvSpPr>
          <p:spPr bwMode="auto">
            <a:xfrm>
              <a:off x="3760788" y="3541713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19" name="Line 235"/>
            <p:cNvSpPr>
              <a:spLocks noChangeShapeType="1"/>
            </p:cNvSpPr>
            <p:nvPr/>
          </p:nvSpPr>
          <p:spPr bwMode="auto">
            <a:xfrm>
              <a:off x="3895725" y="3724275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0" name="Line 236"/>
            <p:cNvSpPr>
              <a:spLocks noChangeShapeType="1"/>
            </p:cNvSpPr>
            <p:nvPr/>
          </p:nvSpPr>
          <p:spPr bwMode="auto">
            <a:xfrm>
              <a:off x="4173538" y="3824288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1" name="Line 237"/>
            <p:cNvSpPr>
              <a:spLocks noChangeShapeType="1"/>
            </p:cNvSpPr>
            <p:nvPr/>
          </p:nvSpPr>
          <p:spPr bwMode="auto">
            <a:xfrm>
              <a:off x="4235450" y="3935413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2" name="Line 238"/>
            <p:cNvSpPr>
              <a:spLocks noChangeShapeType="1"/>
            </p:cNvSpPr>
            <p:nvPr/>
          </p:nvSpPr>
          <p:spPr bwMode="auto">
            <a:xfrm>
              <a:off x="4264025" y="3983038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3" name="Line 239"/>
            <p:cNvSpPr>
              <a:spLocks noChangeShapeType="1"/>
            </p:cNvSpPr>
            <p:nvPr/>
          </p:nvSpPr>
          <p:spPr bwMode="auto">
            <a:xfrm>
              <a:off x="4292600" y="4087813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4" name="Line 240"/>
            <p:cNvSpPr>
              <a:spLocks noChangeShapeType="1"/>
            </p:cNvSpPr>
            <p:nvPr/>
          </p:nvSpPr>
          <p:spPr bwMode="auto">
            <a:xfrm>
              <a:off x="4375150" y="41656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5" name="Line 241"/>
            <p:cNvSpPr>
              <a:spLocks noChangeShapeType="1"/>
            </p:cNvSpPr>
            <p:nvPr/>
          </p:nvSpPr>
          <p:spPr bwMode="auto">
            <a:xfrm>
              <a:off x="4575175" y="41656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6" name="Line 242"/>
            <p:cNvSpPr>
              <a:spLocks noChangeShapeType="1"/>
            </p:cNvSpPr>
            <p:nvPr/>
          </p:nvSpPr>
          <p:spPr bwMode="auto">
            <a:xfrm>
              <a:off x="4695825" y="4175125"/>
              <a:ext cx="0" cy="9048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7" name="Line 243"/>
            <p:cNvSpPr>
              <a:spLocks noChangeShapeType="1"/>
            </p:cNvSpPr>
            <p:nvPr/>
          </p:nvSpPr>
          <p:spPr bwMode="auto">
            <a:xfrm>
              <a:off x="5256213" y="41656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8" name="Line 244"/>
            <p:cNvSpPr>
              <a:spLocks noChangeShapeType="1"/>
            </p:cNvSpPr>
            <p:nvPr/>
          </p:nvSpPr>
          <p:spPr bwMode="auto">
            <a:xfrm>
              <a:off x="5299075" y="41656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29" name="Line 245"/>
            <p:cNvSpPr>
              <a:spLocks noChangeShapeType="1"/>
            </p:cNvSpPr>
            <p:nvPr/>
          </p:nvSpPr>
          <p:spPr bwMode="auto">
            <a:xfrm>
              <a:off x="5681663" y="4351338"/>
              <a:ext cx="0" cy="9683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0" name="Line 246"/>
            <p:cNvSpPr>
              <a:spLocks noChangeShapeType="1"/>
            </p:cNvSpPr>
            <p:nvPr/>
          </p:nvSpPr>
          <p:spPr bwMode="auto">
            <a:xfrm>
              <a:off x="5767388" y="4356100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1" name="Line 247"/>
            <p:cNvSpPr>
              <a:spLocks noChangeShapeType="1"/>
            </p:cNvSpPr>
            <p:nvPr/>
          </p:nvSpPr>
          <p:spPr bwMode="auto">
            <a:xfrm>
              <a:off x="5815013" y="44958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2" name="Line 248"/>
            <p:cNvSpPr>
              <a:spLocks noChangeShapeType="1"/>
            </p:cNvSpPr>
            <p:nvPr/>
          </p:nvSpPr>
          <p:spPr bwMode="auto">
            <a:xfrm>
              <a:off x="6754813" y="44958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3" name="Line 249"/>
            <p:cNvSpPr>
              <a:spLocks noChangeShapeType="1"/>
            </p:cNvSpPr>
            <p:nvPr/>
          </p:nvSpPr>
          <p:spPr bwMode="auto">
            <a:xfrm>
              <a:off x="6778625" y="4495800"/>
              <a:ext cx="0" cy="9048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4" name="Line 250"/>
            <p:cNvSpPr>
              <a:spLocks noChangeShapeType="1"/>
            </p:cNvSpPr>
            <p:nvPr/>
          </p:nvSpPr>
          <p:spPr bwMode="auto">
            <a:xfrm>
              <a:off x="7265988" y="4495800"/>
              <a:ext cx="0" cy="95250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5" name="Line 251"/>
            <p:cNvSpPr>
              <a:spLocks noChangeShapeType="1"/>
            </p:cNvSpPr>
            <p:nvPr/>
          </p:nvSpPr>
          <p:spPr bwMode="auto">
            <a:xfrm>
              <a:off x="2641600" y="2651125"/>
              <a:ext cx="0" cy="96838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6" name="Line 252"/>
            <p:cNvSpPr>
              <a:spLocks noChangeShapeType="1"/>
            </p:cNvSpPr>
            <p:nvPr/>
          </p:nvSpPr>
          <p:spPr bwMode="auto">
            <a:xfrm>
              <a:off x="2684463" y="2709863"/>
              <a:ext cx="0" cy="90487"/>
            </a:xfrm>
            <a:prstGeom prst="line">
              <a:avLst/>
            </a:prstGeom>
            <a:noFill/>
            <a:ln w="19050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  <p:sp>
          <p:nvSpPr>
            <p:cNvPr id="337" name="Freeform 253"/>
            <p:cNvSpPr>
              <a:spLocks/>
            </p:cNvSpPr>
            <p:nvPr/>
          </p:nvSpPr>
          <p:spPr bwMode="auto">
            <a:xfrm>
              <a:off x="1755775" y="1755775"/>
              <a:ext cx="5510213" cy="2830513"/>
            </a:xfrm>
            <a:custGeom>
              <a:avLst/>
              <a:gdLst>
                <a:gd name="T0" fmla="*/ 2147483647 w 3471"/>
                <a:gd name="T1" fmla="*/ 2147483647 h 1783"/>
                <a:gd name="T2" fmla="*/ 2147483647 w 3471"/>
                <a:gd name="T3" fmla="*/ 2147483647 h 1783"/>
                <a:gd name="T4" fmla="*/ 2147483647 w 3471"/>
                <a:gd name="T5" fmla="*/ 2147483647 h 1783"/>
                <a:gd name="T6" fmla="*/ 2147483647 w 3471"/>
                <a:gd name="T7" fmla="*/ 2147483647 h 1783"/>
                <a:gd name="T8" fmla="*/ 2147483647 w 3471"/>
                <a:gd name="T9" fmla="*/ 2147483647 h 1783"/>
                <a:gd name="T10" fmla="*/ 2147483647 w 3471"/>
                <a:gd name="T11" fmla="*/ 2147483647 h 1783"/>
                <a:gd name="T12" fmla="*/ 2147483647 w 3471"/>
                <a:gd name="T13" fmla="*/ 2147483647 h 1783"/>
                <a:gd name="T14" fmla="*/ 2147483647 w 3471"/>
                <a:gd name="T15" fmla="*/ 2147483647 h 1783"/>
                <a:gd name="T16" fmla="*/ 2147483647 w 3471"/>
                <a:gd name="T17" fmla="*/ 2147483647 h 1783"/>
                <a:gd name="T18" fmla="*/ 2147483647 w 3471"/>
                <a:gd name="T19" fmla="*/ 2147483647 h 1783"/>
                <a:gd name="T20" fmla="*/ 2147483647 w 3471"/>
                <a:gd name="T21" fmla="*/ 2147483647 h 1783"/>
                <a:gd name="T22" fmla="*/ 2147483647 w 3471"/>
                <a:gd name="T23" fmla="*/ 2147483647 h 1783"/>
                <a:gd name="T24" fmla="*/ 2147483647 w 3471"/>
                <a:gd name="T25" fmla="*/ 2147483647 h 1783"/>
                <a:gd name="T26" fmla="*/ 2147483647 w 3471"/>
                <a:gd name="T27" fmla="*/ 2147483647 h 1783"/>
                <a:gd name="T28" fmla="*/ 2147483647 w 3471"/>
                <a:gd name="T29" fmla="*/ 2147483647 h 1783"/>
                <a:gd name="T30" fmla="*/ 2147483647 w 3471"/>
                <a:gd name="T31" fmla="*/ 2147483647 h 1783"/>
                <a:gd name="T32" fmla="*/ 2147483647 w 3471"/>
                <a:gd name="T33" fmla="*/ 2147483647 h 1783"/>
                <a:gd name="T34" fmla="*/ 2147483647 w 3471"/>
                <a:gd name="T35" fmla="*/ 2147483647 h 1783"/>
                <a:gd name="T36" fmla="*/ 2147483647 w 3471"/>
                <a:gd name="T37" fmla="*/ 2147483647 h 1783"/>
                <a:gd name="T38" fmla="*/ 2147483647 w 3471"/>
                <a:gd name="T39" fmla="*/ 2147483647 h 1783"/>
                <a:gd name="T40" fmla="*/ 2147483647 w 3471"/>
                <a:gd name="T41" fmla="*/ 2147483647 h 1783"/>
                <a:gd name="T42" fmla="*/ 2147483647 w 3471"/>
                <a:gd name="T43" fmla="*/ 2147483647 h 1783"/>
                <a:gd name="T44" fmla="*/ 2147483647 w 3471"/>
                <a:gd name="T45" fmla="*/ 2147483647 h 1783"/>
                <a:gd name="T46" fmla="*/ 2147483647 w 3471"/>
                <a:gd name="T47" fmla="*/ 2147483647 h 1783"/>
                <a:gd name="T48" fmla="*/ 2147483647 w 3471"/>
                <a:gd name="T49" fmla="*/ 2147483647 h 1783"/>
                <a:gd name="T50" fmla="*/ 2147483647 w 3471"/>
                <a:gd name="T51" fmla="*/ 2147483647 h 1783"/>
                <a:gd name="T52" fmla="*/ 2147483647 w 3471"/>
                <a:gd name="T53" fmla="*/ 2147483647 h 1783"/>
                <a:gd name="T54" fmla="*/ 2147483647 w 3471"/>
                <a:gd name="T55" fmla="*/ 2147483647 h 1783"/>
                <a:gd name="T56" fmla="*/ 2147483647 w 3471"/>
                <a:gd name="T57" fmla="*/ 2147483647 h 1783"/>
                <a:gd name="T58" fmla="*/ 2147483647 w 3471"/>
                <a:gd name="T59" fmla="*/ 2147483647 h 1783"/>
                <a:gd name="T60" fmla="*/ 2147483647 w 3471"/>
                <a:gd name="T61" fmla="*/ 2147483647 h 1783"/>
                <a:gd name="T62" fmla="*/ 2147483647 w 3471"/>
                <a:gd name="T63" fmla="*/ 2147483647 h 1783"/>
                <a:gd name="T64" fmla="*/ 2147483647 w 3471"/>
                <a:gd name="T65" fmla="*/ 2147483647 h 1783"/>
                <a:gd name="T66" fmla="*/ 2147483647 w 3471"/>
                <a:gd name="T67" fmla="*/ 2147483647 h 1783"/>
                <a:gd name="T68" fmla="*/ 0 w 3471"/>
                <a:gd name="T69" fmla="*/ 0 h 178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471"/>
                <a:gd name="T106" fmla="*/ 0 h 1783"/>
                <a:gd name="T107" fmla="*/ 3471 w 3471"/>
                <a:gd name="T108" fmla="*/ 1783 h 178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471" h="1783">
                  <a:moveTo>
                    <a:pt x="3471" y="1783"/>
                  </a:moveTo>
                  <a:lnTo>
                    <a:pt x="2536" y="1783"/>
                  </a:lnTo>
                  <a:lnTo>
                    <a:pt x="2536" y="1699"/>
                  </a:lnTo>
                  <a:lnTo>
                    <a:pt x="2355" y="1699"/>
                  </a:lnTo>
                  <a:lnTo>
                    <a:pt x="2355" y="1635"/>
                  </a:lnTo>
                  <a:lnTo>
                    <a:pt x="2274" y="1635"/>
                  </a:lnTo>
                  <a:lnTo>
                    <a:pt x="2274" y="1575"/>
                  </a:lnTo>
                  <a:lnTo>
                    <a:pt x="1616" y="1575"/>
                  </a:lnTo>
                  <a:lnTo>
                    <a:pt x="1616" y="1524"/>
                  </a:lnTo>
                  <a:lnTo>
                    <a:pt x="1595" y="1524"/>
                  </a:lnTo>
                  <a:lnTo>
                    <a:pt x="1595" y="1497"/>
                  </a:lnTo>
                  <a:lnTo>
                    <a:pt x="1580" y="1497"/>
                  </a:lnTo>
                  <a:lnTo>
                    <a:pt x="1580" y="1427"/>
                  </a:lnTo>
                  <a:lnTo>
                    <a:pt x="1553" y="1427"/>
                  </a:lnTo>
                  <a:lnTo>
                    <a:pt x="1553" y="1364"/>
                  </a:lnTo>
                  <a:lnTo>
                    <a:pt x="1499" y="1364"/>
                  </a:lnTo>
                  <a:lnTo>
                    <a:pt x="1499" y="1331"/>
                  </a:lnTo>
                  <a:lnTo>
                    <a:pt x="1417" y="1331"/>
                  </a:lnTo>
                  <a:lnTo>
                    <a:pt x="1417" y="1300"/>
                  </a:lnTo>
                  <a:lnTo>
                    <a:pt x="1324" y="1300"/>
                  </a:lnTo>
                  <a:lnTo>
                    <a:pt x="1324" y="1237"/>
                  </a:lnTo>
                  <a:lnTo>
                    <a:pt x="1285" y="1237"/>
                  </a:lnTo>
                  <a:lnTo>
                    <a:pt x="1285" y="1180"/>
                  </a:lnTo>
                  <a:lnTo>
                    <a:pt x="1260" y="1180"/>
                  </a:lnTo>
                  <a:lnTo>
                    <a:pt x="1260" y="1141"/>
                  </a:lnTo>
                  <a:lnTo>
                    <a:pt x="995" y="1141"/>
                  </a:lnTo>
                  <a:lnTo>
                    <a:pt x="995" y="1119"/>
                  </a:lnTo>
                  <a:lnTo>
                    <a:pt x="941" y="1119"/>
                  </a:lnTo>
                  <a:lnTo>
                    <a:pt x="941" y="1044"/>
                  </a:lnTo>
                  <a:lnTo>
                    <a:pt x="926" y="1044"/>
                  </a:lnTo>
                  <a:lnTo>
                    <a:pt x="926" y="1014"/>
                  </a:lnTo>
                  <a:lnTo>
                    <a:pt x="901" y="1014"/>
                  </a:lnTo>
                  <a:lnTo>
                    <a:pt x="901" y="990"/>
                  </a:lnTo>
                  <a:lnTo>
                    <a:pt x="730" y="990"/>
                  </a:lnTo>
                  <a:lnTo>
                    <a:pt x="730" y="972"/>
                  </a:lnTo>
                  <a:lnTo>
                    <a:pt x="678" y="972"/>
                  </a:lnTo>
                  <a:lnTo>
                    <a:pt x="678" y="947"/>
                  </a:lnTo>
                  <a:lnTo>
                    <a:pt x="657" y="947"/>
                  </a:lnTo>
                  <a:lnTo>
                    <a:pt x="657" y="863"/>
                  </a:lnTo>
                  <a:lnTo>
                    <a:pt x="636" y="863"/>
                  </a:lnTo>
                  <a:lnTo>
                    <a:pt x="636" y="736"/>
                  </a:lnTo>
                  <a:lnTo>
                    <a:pt x="606" y="736"/>
                  </a:lnTo>
                  <a:lnTo>
                    <a:pt x="606" y="688"/>
                  </a:lnTo>
                  <a:lnTo>
                    <a:pt x="594" y="688"/>
                  </a:lnTo>
                  <a:lnTo>
                    <a:pt x="594" y="658"/>
                  </a:lnTo>
                  <a:lnTo>
                    <a:pt x="582" y="658"/>
                  </a:lnTo>
                  <a:lnTo>
                    <a:pt x="582" y="625"/>
                  </a:lnTo>
                  <a:lnTo>
                    <a:pt x="549" y="625"/>
                  </a:lnTo>
                  <a:lnTo>
                    <a:pt x="549" y="598"/>
                  </a:lnTo>
                  <a:lnTo>
                    <a:pt x="350" y="598"/>
                  </a:lnTo>
                  <a:lnTo>
                    <a:pt x="350" y="468"/>
                  </a:lnTo>
                  <a:lnTo>
                    <a:pt x="322" y="468"/>
                  </a:lnTo>
                  <a:lnTo>
                    <a:pt x="322" y="344"/>
                  </a:lnTo>
                  <a:lnTo>
                    <a:pt x="310" y="344"/>
                  </a:lnTo>
                  <a:lnTo>
                    <a:pt x="310" y="254"/>
                  </a:lnTo>
                  <a:lnTo>
                    <a:pt x="298" y="254"/>
                  </a:lnTo>
                  <a:lnTo>
                    <a:pt x="298" y="154"/>
                  </a:lnTo>
                  <a:lnTo>
                    <a:pt x="277" y="154"/>
                  </a:lnTo>
                  <a:lnTo>
                    <a:pt x="277" y="115"/>
                  </a:lnTo>
                  <a:lnTo>
                    <a:pt x="268" y="115"/>
                  </a:lnTo>
                  <a:lnTo>
                    <a:pt x="268" y="79"/>
                  </a:lnTo>
                  <a:lnTo>
                    <a:pt x="247" y="79"/>
                  </a:lnTo>
                  <a:lnTo>
                    <a:pt x="247" y="54"/>
                  </a:lnTo>
                  <a:lnTo>
                    <a:pt x="190" y="54"/>
                  </a:lnTo>
                  <a:lnTo>
                    <a:pt x="190" y="24"/>
                  </a:lnTo>
                  <a:lnTo>
                    <a:pt x="169" y="24"/>
                  </a:lnTo>
                  <a:lnTo>
                    <a:pt x="169" y="9"/>
                  </a:lnTo>
                  <a:lnTo>
                    <a:pt x="108" y="9"/>
                  </a:lnTo>
                  <a:lnTo>
                    <a:pt x="108" y="0"/>
                  </a:lnTo>
                  <a:lnTo>
                    <a:pt x="0" y="0"/>
                  </a:lnTo>
                </a:path>
              </a:pathLst>
            </a:custGeom>
            <a:noFill/>
            <a:ln w="38100" cap="sq" cmpd="sng">
              <a:solidFill>
                <a:srgbClr val="000090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38" name="Rectangle 254"/>
            <p:cNvSpPr>
              <a:spLocks noChangeArrowheads="1"/>
            </p:cNvSpPr>
            <p:nvPr/>
          </p:nvSpPr>
          <p:spPr bwMode="auto">
            <a:xfrm>
              <a:off x="1673323" y="5422902"/>
              <a:ext cx="152203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39" name="Rectangle 255"/>
            <p:cNvSpPr>
              <a:spLocks noChangeArrowheads="1"/>
            </p:cNvSpPr>
            <p:nvPr/>
          </p:nvSpPr>
          <p:spPr bwMode="auto">
            <a:xfrm>
              <a:off x="2594970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12</a:t>
              </a:r>
            </a:p>
          </p:txBody>
        </p:sp>
        <p:sp>
          <p:nvSpPr>
            <p:cNvPr id="340" name="Rectangle 256"/>
            <p:cNvSpPr>
              <a:spLocks noChangeArrowheads="1"/>
            </p:cNvSpPr>
            <p:nvPr/>
          </p:nvSpPr>
          <p:spPr bwMode="auto">
            <a:xfrm>
              <a:off x="2176562" y="5422902"/>
              <a:ext cx="152203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6</a:t>
              </a:r>
            </a:p>
          </p:txBody>
        </p:sp>
        <p:sp>
          <p:nvSpPr>
            <p:cNvPr id="341" name="Rectangle 257"/>
            <p:cNvSpPr>
              <a:spLocks noChangeArrowheads="1"/>
            </p:cNvSpPr>
            <p:nvPr/>
          </p:nvSpPr>
          <p:spPr bwMode="auto">
            <a:xfrm>
              <a:off x="3095029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18</a:t>
              </a:r>
            </a:p>
          </p:txBody>
        </p:sp>
        <p:sp>
          <p:nvSpPr>
            <p:cNvPr id="342" name="Rectangle 258"/>
            <p:cNvSpPr>
              <a:spLocks noChangeArrowheads="1"/>
            </p:cNvSpPr>
            <p:nvPr/>
          </p:nvSpPr>
          <p:spPr bwMode="auto">
            <a:xfrm>
              <a:off x="3589537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24</a:t>
              </a:r>
            </a:p>
          </p:txBody>
        </p:sp>
        <p:sp>
          <p:nvSpPr>
            <p:cNvPr id="343" name="Rectangle 259"/>
            <p:cNvSpPr>
              <a:spLocks noChangeArrowheads="1"/>
            </p:cNvSpPr>
            <p:nvPr/>
          </p:nvSpPr>
          <p:spPr bwMode="auto">
            <a:xfrm>
              <a:off x="4092777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30</a:t>
              </a:r>
            </a:p>
          </p:txBody>
        </p:sp>
        <p:sp>
          <p:nvSpPr>
            <p:cNvPr id="344" name="Rectangle 260"/>
            <p:cNvSpPr>
              <a:spLocks noChangeArrowheads="1"/>
            </p:cNvSpPr>
            <p:nvPr/>
          </p:nvSpPr>
          <p:spPr bwMode="auto">
            <a:xfrm>
              <a:off x="4594425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36</a:t>
              </a:r>
            </a:p>
          </p:txBody>
        </p:sp>
        <p:sp>
          <p:nvSpPr>
            <p:cNvPr id="345" name="Rectangle 261"/>
            <p:cNvSpPr>
              <a:spLocks noChangeArrowheads="1"/>
            </p:cNvSpPr>
            <p:nvPr/>
          </p:nvSpPr>
          <p:spPr bwMode="auto">
            <a:xfrm>
              <a:off x="5585024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48</a:t>
              </a:r>
            </a:p>
          </p:txBody>
        </p:sp>
        <p:sp>
          <p:nvSpPr>
            <p:cNvPr id="346" name="Rectangle 262"/>
            <p:cNvSpPr>
              <a:spLocks noChangeArrowheads="1"/>
            </p:cNvSpPr>
            <p:nvPr/>
          </p:nvSpPr>
          <p:spPr bwMode="auto">
            <a:xfrm>
              <a:off x="6591499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347" name="Rectangle 263"/>
            <p:cNvSpPr>
              <a:spLocks noChangeArrowheads="1"/>
            </p:cNvSpPr>
            <p:nvPr/>
          </p:nvSpPr>
          <p:spPr bwMode="auto">
            <a:xfrm>
              <a:off x="5094488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42</a:t>
              </a:r>
            </a:p>
          </p:txBody>
        </p:sp>
        <p:sp>
          <p:nvSpPr>
            <p:cNvPr id="348" name="Rectangle 264"/>
            <p:cNvSpPr>
              <a:spLocks noChangeArrowheads="1"/>
            </p:cNvSpPr>
            <p:nvPr/>
          </p:nvSpPr>
          <p:spPr bwMode="auto">
            <a:xfrm>
              <a:off x="6096199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54</a:t>
              </a:r>
            </a:p>
          </p:txBody>
        </p:sp>
        <p:sp>
          <p:nvSpPr>
            <p:cNvPr id="349" name="Rectangle 265"/>
            <p:cNvSpPr>
              <a:spLocks noChangeArrowheads="1"/>
            </p:cNvSpPr>
            <p:nvPr/>
          </p:nvSpPr>
          <p:spPr bwMode="auto">
            <a:xfrm>
              <a:off x="7590037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72</a:t>
              </a:r>
            </a:p>
          </p:txBody>
        </p:sp>
        <p:sp>
          <p:nvSpPr>
            <p:cNvPr id="350" name="Rectangle 266"/>
            <p:cNvSpPr>
              <a:spLocks noChangeArrowheads="1"/>
            </p:cNvSpPr>
            <p:nvPr/>
          </p:nvSpPr>
          <p:spPr bwMode="auto">
            <a:xfrm>
              <a:off x="7093150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66</a:t>
              </a:r>
            </a:p>
          </p:txBody>
        </p:sp>
        <p:sp>
          <p:nvSpPr>
            <p:cNvPr id="351" name="Rectangle 267"/>
            <p:cNvSpPr>
              <a:spLocks noChangeArrowheads="1"/>
            </p:cNvSpPr>
            <p:nvPr/>
          </p:nvSpPr>
          <p:spPr bwMode="auto">
            <a:xfrm>
              <a:off x="8091688" y="5422902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78</a:t>
              </a:r>
            </a:p>
          </p:txBody>
        </p:sp>
        <p:sp>
          <p:nvSpPr>
            <p:cNvPr id="352" name="Rectangle 269"/>
            <p:cNvSpPr>
              <a:spLocks noChangeArrowheads="1"/>
            </p:cNvSpPr>
            <p:nvPr/>
          </p:nvSpPr>
          <p:spPr bwMode="auto">
            <a:xfrm>
              <a:off x="1200345" y="2347913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80</a:t>
              </a:r>
            </a:p>
          </p:txBody>
        </p:sp>
        <p:sp>
          <p:nvSpPr>
            <p:cNvPr id="353" name="Rectangle 270"/>
            <p:cNvSpPr>
              <a:spLocks noChangeArrowheads="1"/>
            </p:cNvSpPr>
            <p:nvPr/>
          </p:nvSpPr>
          <p:spPr bwMode="auto">
            <a:xfrm>
              <a:off x="1200345" y="3021010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60</a:t>
              </a:r>
            </a:p>
          </p:txBody>
        </p:sp>
        <p:sp>
          <p:nvSpPr>
            <p:cNvPr id="354" name="Rectangle 271"/>
            <p:cNvSpPr>
              <a:spLocks noChangeArrowheads="1"/>
            </p:cNvSpPr>
            <p:nvPr/>
          </p:nvSpPr>
          <p:spPr bwMode="auto">
            <a:xfrm>
              <a:off x="1192410" y="3697286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40</a:t>
              </a:r>
            </a:p>
          </p:txBody>
        </p:sp>
        <p:sp>
          <p:nvSpPr>
            <p:cNvPr id="355" name="Rectangle 272"/>
            <p:cNvSpPr>
              <a:spLocks noChangeArrowheads="1"/>
            </p:cNvSpPr>
            <p:nvPr/>
          </p:nvSpPr>
          <p:spPr bwMode="auto">
            <a:xfrm>
              <a:off x="1192410" y="4370389"/>
              <a:ext cx="304405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20</a:t>
              </a:r>
            </a:p>
          </p:txBody>
        </p:sp>
        <p:sp>
          <p:nvSpPr>
            <p:cNvPr id="356" name="Rectangle 273"/>
            <p:cNvSpPr>
              <a:spLocks noChangeArrowheads="1"/>
            </p:cNvSpPr>
            <p:nvPr/>
          </p:nvSpPr>
          <p:spPr bwMode="auto">
            <a:xfrm>
              <a:off x="1086150" y="1674813"/>
              <a:ext cx="456607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100</a:t>
              </a:r>
            </a:p>
          </p:txBody>
        </p:sp>
        <p:sp>
          <p:nvSpPr>
            <p:cNvPr id="357" name="Rectangle 274"/>
            <p:cNvSpPr>
              <a:spLocks noChangeArrowheads="1"/>
            </p:cNvSpPr>
            <p:nvPr/>
          </p:nvSpPr>
          <p:spPr bwMode="auto">
            <a:xfrm>
              <a:off x="1316135" y="5043488"/>
              <a:ext cx="152203" cy="340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>
                  <a:solidFill>
                    <a:srgbClr val="000000"/>
                  </a:solidFill>
                </a:rPr>
                <a:t>0</a:t>
              </a:r>
            </a:p>
          </p:txBody>
        </p:sp>
        <p:sp>
          <p:nvSpPr>
            <p:cNvPr id="358" name="Rectangle 275"/>
            <p:cNvSpPr>
              <a:spLocks noChangeArrowheads="1"/>
            </p:cNvSpPr>
            <p:nvPr/>
          </p:nvSpPr>
          <p:spPr bwMode="auto">
            <a:xfrm rot="16200000">
              <a:off x="-1004557" y="3223573"/>
              <a:ext cx="3437829" cy="2886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Probability of Event (%)</a:t>
              </a:r>
            </a:p>
          </p:txBody>
        </p:sp>
        <p:sp>
          <p:nvSpPr>
            <p:cNvPr id="359" name="Rectangle 281"/>
            <p:cNvSpPr>
              <a:spLocks noChangeArrowheads="1"/>
            </p:cNvSpPr>
            <p:nvPr/>
          </p:nvSpPr>
          <p:spPr bwMode="auto">
            <a:xfrm>
              <a:off x="2226030" y="4764694"/>
              <a:ext cx="3370997" cy="2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050" dirty="0">
                  <a:solidFill>
                    <a:srgbClr val="000000"/>
                  </a:solidFill>
                </a:rPr>
                <a:t>Everolimus + Exemestane (E/N=114/485)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60" name="Rectangle 282"/>
            <p:cNvSpPr>
              <a:spLocks noChangeArrowheads="1"/>
            </p:cNvSpPr>
            <p:nvPr/>
          </p:nvSpPr>
          <p:spPr bwMode="auto">
            <a:xfrm>
              <a:off x="2296378" y="4985733"/>
              <a:ext cx="3100417" cy="223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0000"/>
                  </a:solidFill>
                </a:rPr>
                <a:t>Placebo + Exemestane (E/N=104/239)</a:t>
              </a:r>
              <a:endParaRPr lang="en-US" sz="1600" dirty="0">
                <a:solidFill>
                  <a:srgbClr val="000000"/>
                </a:solidFill>
              </a:endParaRPr>
            </a:p>
          </p:txBody>
        </p:sp>
        <p:sp>
          <p:nvSpPr>
            <p:cNvPr id="361" name="Line 65"/>
            <p:cNvSpPr>
              <a:spLocks noChangeShapeType="1"/>
            </p:cNvSpPr>
            <p:nvPr/>
          </p:nvSpPr>
          <p:spPr bwMode="auto">
            <a:xfrm>
              <a:off x="1676400" y="5030788"/>
              <a:ext cx="301625" cy="0"/>
            </a:xfrm>
            <a:prstGeom prst="line">
              <a:avLst/>
            </a:prstGeom>
            <a:noFill/>
            <a:ln w="38100" cap="sq">
              <a:solidFill>
                <a:srgbClr val="333092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latin typeface="Comic Sans MS" pitchFamily="66" charset="0"/>
              </a:endParaRPr>
            </a:p>
          </p:txBody>
        </p:sp>
        <p:sp>
          <p:nvSpPr>
            <p:cNvPr id="362" name="Line 65"/>
            <p:cNvSpPr>
              <a:spLocks noChangeShapeType="1"/>
            </p:cNvSpPr>
            <p:nvPr/>
          </p:nvSpPr>
          <p:spPr bwMode="auto">
            <a:xfrm>
              <a:off x="1692275" y="4868863"/>
              <a:ext cx="301625" cy="0"/>
            </a:xfrm>
            <a:prstGeom prst="line">
              <a:avLst/>
            </a:prstGeom>
            <a:noFill/>
            <a:ln w="38100" cap="sq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600">
                <a:solidFill>
                  <a:srgbClr val="000000"/>
                </a:solidFill>
              </a:endParaRPr>
            </a:p>
          </p:txBody>
        </p:sp>
      </p:grpSp>
      <p:sp>
        <p:nvSpPr>
          <p:cNvPr id="363" name="Title 362"/>
          <p:cNvSpPr>
            <a:spLocks noGrp="1"/>
          </p:cNvSpPr>
          <p:nvPr>
            <p:ph type="title"/>
          </p:nvPr>
        </p:nvSpPr>
        <p:spPr>
          <a:xfrm>
            <a:off x="126925" y="-571500"/>
            <a:ext cx="8431865" cy="1143000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Everolimus in hormone-refractory MBC</a:t>
            </a:r>
          </a:p>
        </p:txBody>
      </p:sp>
    </p:spTree>
    <p:extLst>
      <p:ext uri="{BB962C8B-B14F-4D97-AF65-F5344CB8AC3E}">
        <p14:creationId xmlns:p14="http://schemas.microsoft.com/office/powerpoint/2010/main" val="14030687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0E790-5DDF-3600-F6C6-BB7233605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759" y="168274"/>
            <a:ext cx="8884805" cy="747713"/>
          </a:xfrm>
        </p:spPr>
        <p:txBody>
          <a:bodyPr/>
          <a:lstStyle/>
          <a:p>
            <a:r>
              <a:rPr lang="en-US" dirty="0" err="1"/>
              <a:t>Giredestrant</a:t>
            </a:r>
            <a:r>
              <a:rPr lang="en-US" dirty="0"/>
              <a:t> + </a:t>
            </a:r>
            <a:r>
              <a:rPr lang="en-US" dirty="0" err="1"/>
              <a:t>everolimus</a:t>
            </a:r>
            <a:r>
              <a:rPr lang="en-US" dirty="0"/>
              <a:t> versus SOC endocrine therapy + </a:t>
            </a:r>
            <a:r>
              <a:rPr lang="en-US" dirty="0" err="1"/>
              <a:t>everolimus</a:t>
            </a:r>
            <a:r>
              <a:rPr lang="en-US" dirty="0"/>
              <a:t> in pretreated HR+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EDDA4CF-051A-CFAB-C095-70837C633A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25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9116B2-CB2D-1BE1-DEDA-D9CF86EFAB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22" y="1218222"/>
            <a:ext cx="8086724" cy="20964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BBF523-D277-4A8B-BBE1-C9ADC730B9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054" y="3314699"/>
            <a:ext cx="7994492" cy="26273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DF17B0-786B-DAF2-E8DB-37A90D3D126F}"/>
              </a:ext>
            </a:extLst>
          </p:cNvPr>
          <p:cNvSpPr txBox="1"/>
          <p:nvPr/>
        </p:nvSpPr>
        <p:spPr>
          <a:xfrm>
            <a:off x="5353825" y="5880993"/>
            <a:ext cx="3067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Mayer et al ESMO 2025. LBA16.</a:t>
            </a:r>
          </a:p>
        </p:txBody>
      </p:sp>
    </p:spTree>
    <p:extLst>
      <p:ext uri="{BB962C8B-B14F-4D97-AF65-F5344CB8AC3E}">
        <p14:creationId xmlns:p14="http://schemas.microsoft.com/office/powerpoint/2010/main" val="20422094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E822B7-B434-9B73-97BB-45FB79B37C5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26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E9E390-18DE-18EF-DD4B-E6129AABA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61" y="1123337"/>
            <a:ext cx="7944055" cy="23056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CBA4A2-DBD4-80F7-14F3-989280B296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261" y="3560150"/>
            <a:ext cx="7944055" cy="2250716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929AEAF-C027-DE4F-7957-2B6FD3EDD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32" y="244475"/>
            <a:ext cx="9085007" cy="747713"/>
          </a:xfrm>
        </p:spPr>
        <p:txBody>
          <a:bodyPr/>
          <a:lstStyle/>
          <a:p>
            <a:r>
              <a:rPr lang="en-US" dirty="0" err="1"/>
              <a:t>Giredestrant</a:t>
            </a:r>
            <a:r>
              <a:rPr lang="en-US" dirty="0"/>
              <a:t> + </a:t>
            </a:r>
            <a:r>
              <a:rPr lang="en-US" dirty="0" err="1"/>
              <a:t>everolimus</a:t>
            </a:r>
            <a:r>
              <a:rPr lang="en-US" dirty="0"/>
              <a:t> versus SOC endocrine therapy + </a:t>
            </a:r>
            <a:r>
              <a:rPr lang="en-US" dirty="0" err="1"/>
              <a:t>everolimus</a:t>
            </a:r>
            <a:r>
              <a:rPr lang="en-US" dirty="0"/>
              <a:t> in pretreated HR+ MBC: PFS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A3240B-BB2C-FDE2-3FF0-63A95E6C6B6F}"/>
              </a:ext>
            </a:extLst>
          </p:cNvPr>
          <p:cNvSpPr txBox="1"/>
          <p:nvPr/>
        </p:nvSpPr>
        <p:spPr>
          <a:xfrm>
            <a:off x="2973998" y="1296964"/>
            <a:ext cx="23214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ESR1mutant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806AE0-E820-1607-D52D-8A0C341EDA2E}"/>
              </a:ext>
            </a:extLst>
          </p:cNvPr>
          <p:cNvSpPr txBox="1"/>
          <p:nvPr/>
        </p:nvSpPr>
        <p:spPr>
          <a:xfrm>
            <a:off x="3897199" y="3763074"/>
            <a:ext cx="4750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ITT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50688D-B6C5-4EBE-4AC7-43E201401C49}"/>
              </a:ext>
            </a:extLst>
          </p:cNvPr>
          <p:cNvSpPr txBox="1"/>
          <p:nvPr/>
        </p:nvSpPr>
        <p:spPr>
          <a:xfrm>
            <a:off x="5367679" y="5788124"/>
            <a:ext cx="3067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Mayer et al ESMO 2025. LBA16.</a:t>
            </a:r>
          </a:p>
        </p:txBody>
      </p:sp>
    </p:spTree>
    <p:extLst>
      <p:ext uri="{BB962C8B-B14F-4D97-AF65-F5344CB8AC3E}">
        <p14:creationId xmlns:p14="http://schemas.microsoft.com/office/powerpoint/2010/main" val="2963851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5EDDFD-9CDF-AC80-6BEF-7ECF8987D2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27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FFABB-597D-9BD3-B1F0-AC5DAE2A6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81" y="1371600"/>
            <a:ext cx="4653526" cy="3898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863410-8F2D-0E6D-4190-38C8A6B910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300" y="1371600"/>
            <a:ext cx="4509319" cy="38981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87395EB-26EE-4A01-16F2-41A96FAA2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465" y="244475"/>
            <a:ext cx="9048135" cy="747713"/>
          </a:xfrm>
        </p:spPr>
        <p:txBody>
          <a:bodyPr/>
          <a:lstStyle/>
          <a:p>
            <a:r>
              <a:rPr lang="en-US" dirty="0" err="1"/>
              <a:t>Giredestrant</a:t>
            </a:r>
            <a:r>
              <a:rPr lang="en-US" dirty="0"/>
              <a:t> + </a:t>
            </a:r>
            <a:r>
              <a:rPr lang="en-US" dirty="0" err="1"/>
              <a:t>everolimus</a:t>
            </a:r>
            <a:r>
              <a:rPr lang="en-US" dirty="0"/>
              <a:t> versus SOC endocrine therapy + </a:t>
            </a:r>
            <a:r>
              <a:rPr lang="en-US" dirty="0" err="1"/>
              <a:t>everolimus</a:t>
            </a:r>
            <a:r>
              <a:rPr lang="en-US" dirty="0"/>
              <a:t> in pretreated HR+ MBC: 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F66E4-B2DF-5D88-92D8-0A0D9EAED320}"/>
              </a:ext>
            </a:extLst>
          </p:cNvPr>
          <p:cNvSpPr txBox="1"/>
          <p:nvPr/>
        </p:nvSpPr>
        <p:spPr>
          <a:xfrm>
            <a:off x="5367679" y="5788124"/>
            <a:ext cx="3067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Mayer et al ESMO 2025. LBA16.</a:t>
            </a:r>
          </a:p>
        </p:txBody>
      </p:sp>
    </p:spTree>
    <p:extLst>
      <p:ext uri="{BB962C8B-B14F-4D97-AF65-F5344CB8AC3E}">
        <p14:creationId xmlns:p14="http://schemas.microsoft.com/office/powerpoint/2010/main" val="2298948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816CDF-97A8-4430-DD5A-7387BFCFF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48" y="1519083"/>
            <a:ext cx="8506952" cy="401156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24F5B14-B7AA-871E-C870-BB2024BAFC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5613" y="5942013"/>
            <a:ext cx="2189162" cy="18573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6C47356C-CE9B-4489-A52B-3AB4A332E479}" type="slidenum">
              <a:rPr lang="en-US" altLang="en-US" smtClean="0"/>
              <a:pPr>
                <a:spcAft>
                  <a:spcPts val="600"/>
                </a:spcAft>
              </a:pPr>
              <a:t>28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4310A79-96BC-238B-EB0E-D0C394579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20" y="244475"/>
            <a:ext cx="8981768" cy="747713"/>
          </a:xfrm>
        </p:spPr>
        <p:txBody>
          <a:bodyPr/>
          <a:lstStyle/>
          <a:p>
            <a:r>
              <a:rPr lang="en-US" dirty="0" err="1"/>
              <a:t>Giredestrant</a:t>
            </a:r>
            <a:r>
              <a:rPr lang="en-US" dirty="0"/>
              <a:t> + </a:t>
            </a:r>
            <a:r>
              <a:rPr lang="en-US" dirty="0" err="1"/>
              <a:t>everolimus</a:t>
            </a:r>
            <a:r>
              <a:rPr lang="en-US" dirty="0"/>
              <a:t> versus SOC endocrine therapy + </a:t>
            </a:r>
            <a:r>
              <a:rPr lang="en-US" dirty="0" err="1"/>
              <a:t>everolimus</a:t>
            </a:r>
            <a:r>
              <a:rPr lang="en-US" dirty="0"/>
              <a:t> in pretreated HR+ MBC: AEs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14626D-5D11-E976-44B4-9C8690133984}"/>
              </a:ext>
            </a:extLst>
          </p:cNvPr>
          <p:cNvSpPr txBox="1"/>
          <p:nvPr/>
        </p:nvSpPr>
        <p:spPr>
          <a:xfrm>
            <a:off x="5367679" y="5788124"/>
            <a:ext cx="30670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Mayer et al ESMO 2025. LBA16.</a:t>
            </a:r>
          </a:p>
        </p:txBody>
      </p:sp>
    </p:spTree>
    <p:extLst>
      <p:ext uri="{BB962C8B-B14F-4D97-AF65-F5344CB8AC3E}">
        <p14:creationId xmlns:p14="http://schemas.microsoft.com/office/powerpoint/2010/main" val="2484967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88C9-7029-171E-9429-DAB05477A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36" y="22181"/>
            <a:ext cx="8086725" cy="747713"/>
          </a:xfrm>
        </p:spPr>
        <p:txBody>
          <a:bodyPr/>
          <a:lstStyle/>
          <a:p>
            <a:r>
              <a:rPr lang="en-US" dirty="0"/>
              <a:t>SOLAR 1: Addition of </a:t>
            </a:r>
            <a:r>
              <a:rPr lang="en-US" dirty="0" err="1"/>
              <a:t>alpelisib</a:t>
            </a:r>
            <a:r>
              <a:rPr lang="en-US" dirty="0"/>
              <a:t> to </a:t>
            </a:r>
            <a:r>
              <a:rPr lang="en-US" dirty="0" err="1"/>
              <a:t>fulvestrant</a:t>
            </a:r>
            <a:r>
              <a:rPr lang="en-US" dirty="0"/>
              <a:t> in PIK3ca-mutated cancers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777753-8A30-25D3-85AF-5BC59782EF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29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CB64F-85DC-6213-BAB0-BF45F578D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992" y="730250"/>
            <a:ext cx="5894615" cy="2590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AFE2766-7F15-A1D5-2301-9D29ACE10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3427960"/>
            <a:ext cx="4446814" cy="25839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22B5AB-B9CC-6607-E301-DDD40ACC65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830" y="3427960"/>
            <a:ext cx="4682315" cy="26907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5B1EB1-C7D8-2F3D-88FC-41BC01C6EC98}"/>
              </a:ext>
            </a:extLst>
          </p:cNvPr>
          <p:cNvSpPr txBox="1"/>
          <p:nvPr/>
        </p:nvSpPr>
        <p:spPr>
          <a:xfrm>
            <a:off x="908050" y="3321184"/>
            <a:ext cx="358463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Progression-free survival in PIK3ca-mutated cancers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701671-82D8-5F2D-7916-82BE58825D26}"/>
              </a:ext>
            </a:extLst>
          </p:cNvPr>
          <p:cNvSpPr txBox="1"/>
          <p:nvPr/>
        </p:nvSpPr>
        <p:spPr>
          <a:xfrm>
            <a:off x="6197903" y="3357455"/>
            <a:ext cx="29770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Overall survival in PIK3ca-mutated cancers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69EF3-C073-22DE-0092-FA2E7CA3F444}"/>
              </a:ext>
            </a:extLst>
          </p:cNvPr>
          <p:cNvSpPr txBox="1"/>
          <p:nvPr/>
        </p:nvSpPr>
        <p:spPr>
          <a:xfrm>
            <a:off x="2688170" y="6010027"/>
            <a:ext cx="4241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Andre et al N Engl J Med 2019:380:1929, Andre et al Ann Oncol 2021:32:208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FB8F89-8A17-D2BE-17D0-7D7F6A57A62B}"/>
              </a:ext>
            </a:extLst>
          </p:cNvPr>
          <p:cNvSpPr txBox="1"/>
          <p:nvPr/>
        </p:nvSpPr>
        <p:spPr>
          <a:xfrm>
            <a:off x="461331" y="5834835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NCCN Category 1</a:t>
            </a:r>
          </a:p>
        </p:txBody>
      </p:sp>
    </p:spTree>
    <p:extLst>
      <p:ext uri="{BB962C8B-B14F-4D97-AF65-F5344CB8AC3E}">
        <p14:creationId xmlns:p14="http://schemas.microsoft.com/office/powerpoint/2010/main" val="1542129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9607E-6E96-EC40-79EE-ED28AA7AF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Topics to cover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4DDDD-5EF7-3BEE-7070-C1D5A3E37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790" y="1097756"/>
            <a:ext cx="9020810" cy="4662487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US" sz="2400" dirty="0"/>
              <a:t>First-line approaches: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Endocrine therapy alone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Endocrine therapy with CDK 4/6 inhibitors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Endocrine-pretreated/refractory cancers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No actionable mutations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Actionable mutations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/>
              <a:t>Other investigational endocrine agents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/>
              <a:t>Antibody-drug-conjugates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14720D-0916-F097-F1C1-98E7AF7B4B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5C11B4-91A0-4173-AA63-6D25579CD001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794994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430" y="2514601"/>
            <a:ext cx="7805737" cy="344487"/>
          </a:xfrm>
        </p:spPr>
        <p:txBody>
          <a:bodyPr/>
          <a:lstStyle/>
          <a:p>
            <a:r>
              <a:rPr lang="en-US" sz="700" kern="1200" dirty="0">
                <a:solidFill>
                  <a:schemeClr val="tx1"/>
                </a:solidFill>
                <a:latin typeface="Arial" charset="0"/>
                <a:ea typeface="+mn-ea"/>
                <a:cs typeface="+mn-cs"/>
              </a:rPr>
              <a:t>&lt;br /&gt;Efficacy: Primary Endpoint and PFS Results&lt;br /&gt;&lt;br /&gt;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97536"/>
            <a:ext cx="9143999" cy="6760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507E05-20CF-BB57-101F-9A8C5F84E712}"/>
              </a:ext>
            </a:extLst>
          </p:cNvPr>
          <p:cNvSpPr txBox="1"/>
          <p:nvPr/>
        </p:nvSpPr>
        <p:spPr>
          <a:xfrm>
            <a:off x="6415174" y="5823858"/>
            <a:ext cx="217399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Rugo</a:t>
            </a:r>
            <a:r>
              <a:rPr lang="en-US" dirty="0"/>
              <a:t> et al Lancet Oncol  2022:22:489</a:t>
            </a:r>
          </a:p>
        </p:txBody>
      </p:sp>
    </p:spTree>
    <p:extLst>
      <p:ext uri="{BB962C8B-B14F-4D97-AF65-F5344CB8AC3E}">
        <p14:creationId xmlns:p14="http://schemas.microsoft.com/office/powerpoint/2010/main" val="122692977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663127-3A98-A045-8145-D18464BABFD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90932" y="-143452"/>
                <a:ext cx="8803843" cy="747713"/>
              </a:xfrm>
            </p:spPr>
            <p:txBody>
              <a:bodyPr/>
              <a:lstStyle/>
              <a:p>
                <a:r>
                  <a:rPr lang="en-US" dirty="0"/>
                  <a:t>VIKTORIA1: </a:t>
                </a:r>
                <a:r>
                  <a:rPr lang="en-US" dirty="0" err="1"/>
                  <a:t>Gedatolisib</a:t>
                </a:r>
                <a:r>
                  <a:rPr lang="en-US" dirty="0"/>
                  <a:t> + fulvestrant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dirty="0"/>
                  <a:t> palbociclib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BD663127-3A98-A045-8145-D18464BABF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90932" y="-143452"/>
                <a:ext cx="8803843" cy="747713"/>
              </a:xfrm>
              <a:blipFill>
                <a:blip r:embed="rId2"/>
                <a:stretch>
                  <a:fillRect l="-2014" r="-1295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81069-AD70-EE14-15EF-AA601F0AD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15C11B4-91A0-4173-AA63-6D25579CD001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F85AA0-1AEA-1AD9-DA8F-61041BDC4B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291" y="730250"/>
            <a:ext cx="7755659" cy="27555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2A80590-0961-1513-759D-3BF5A7C18F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291" y="3428999"/>
            <a:ext cx="7755659" cy="2513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CB56B9-FE79-F8DB-7F3A-78D6F39C12C7}"/>
              </a:ext>
            </a:extLst>
          </p:cNvPr>
          <p:cNvSpPr txBox="1"/>
          <p:nvPr/>
        </p:nvSpPr>
        <p:spPr>
          <a:xfrm>
            <a:off x="6166657" y="5942012"/>
            <a:ext cx="18469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Hurvitz</a:t>
            </a:r>
            <a:r>
              <a:rPr lang="en-US" sz="1050" dirty="0"/>
              <a:t> et al ESMO 2025</a:t>
            </a:r>
          </a:p>
        </p:txBody>
      </p:sp>
    </p:spTree>
    <p:extLst>
      <p:ext uri="{BB962C8B-B14F-4D97-AF65-F5344CB8AC3E}">
        <p14:creationId xmlns:p14="http://schemas.microsoft.com/office/powerpoint/2010/main" val="1937794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37A13DB-4ED7-0958-E78A-26660D8614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32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8B9498-F19E-9951-503F-C5318A72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0" y="1161473"/>
            <a:ext cx="7139131" cy="22675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302C48-2DD5-E9B2-9BCF-6344FB2AB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3425103"/>
            <a:ext cx="7139131" cy="2323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604D28-12AB-818A-549A-FD4F7E1F65E2}"/>
              </a:ext>
            </a:extLst>
          </p:cNvPr>
          <p:cNvSpPr txBox="1"/>
          <p:nvPr/>
        </p:nvSpPr>
        <p:spPr>
          <a:xfrm>
            <a:off x="2674325" y="1103818"/>
            <a:ext cx="27462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Triplet versus fulvestrant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6ECA21-B85B-FEB4-FC34-CC3E1F8CBB10}"/>
              </a:ext>
            </a:extLst>
          </p:cNvPr>
          <p:cNvSpPr txBox="1"/>
          <p:nvPr/>
        </p:nvSpPr>
        <p:spPr>
          <a:xfrm>
            <a:off x="2511590" y="3536725"/>
            <a:ext cx="29090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Doublet versus fulvestrant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A109431-4A24-2564-6FC1-C0313C5EB3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50" y="11076"/>
            <a:ext cx="8086725" cy="747713"/>
          </a:xfrm>
        </p:spPr>
        <p:txBody>
          <a:bodyPr/>
          <a:lstStyle/>
          <a:p>
            <a:r>
              <a:rPr lang="en-US" dirty="0"/>
              <a:t>VIKTORIA1: PFS by BICR in PI3-kinase </a:t>
            </a:r>
            <a:r>
              <a:rPr lang="en-US" dirty="0" err="1"/>
              <a:t>wt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F646A-F198-8895-8068-E1939C80180D}"/>
              </a:ext>
            </a:extLst>
          </p:cNvPr>
          <p:cNvSpPr txBox="1"/>
          <p:nvPr/>
        </p:nvSpPr>
        <p:spPr>
          <a:xfrm>
            <a:off x="6166657" y="5942012"/>
            <a:ext cx="18469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Hurvitz</a:t>
            </a:r>
            <a:r>
              <a:rPr lang="en-US" sz="1050" dirty="0"/>
              <a:t> et al ESMO 2025</a:t>
            </a:r>
          </a:p>
        </p:txBody>
      </p:sp>
    </p:spTree>
    <p:extLst>
      <p:ext uri="{BB962C8B-B14F-4D97-AF65-F5344CB8AC3E}">
        <p14:creationId xmlns:p14="http://schemas.microsoft.com/office/powerpoint/2010/main" val="102626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9B1BEA4-5C85-74D4-F21D-813A46E57E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33</a:t>
            </a:fld>
            <a:endParaRPr lang="en-US" alt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347DAA4-6FF7-2A80-D162-D416E6DC1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77" y="0"/>
            <a:ext cx="8086725" cy="747713"/>
          </a:xfrm>
        </p:spPr>
        <p:txBody>
          <a:bodyPr/>
          <a:lstStyle/>
          <a:p>
            <a:r>
              <a:rPr lang="en-US" dirty="0"/>
              <a:t>VIKTORIA1: Triplet versus doublet PFS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91A679-3413-E5EA-43A0-0EDC52D540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30" y="942109"/>
            <a:ext cx="8419233" cy="46135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ABAAE1-AA01-54DD-8030-B804DA2B798A}"/>
              </a:ext>
            </a:extLst>
          </p:cNvPr>
          <p:cNvSpPr txBox="1"/>
          <p:nvPr/>
        </p:nvSpPr>
        <p:spPr>
          <a:xfrm>
            <a:off x="6166657" y="5942012"/>
            <a:ext cx="18469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Hurvitz</a:t>
            </a:r>
            <a:r>
              <a:rPr lang="en-US" sz="1050" dirty="0"/>
              <a:t> et al ESMO 2025</a:t>
            </a:r>
          </a:p>
        </p:txBody>
      </p:sp>
    </p:spTree>
    <p:extLst>
      <p:ext uri="{BB962C8B-B14F-4D97-AF65-F5344CB8AC3E}">
        <p14:creationId xmlns:p14="http://schemas.microsoft.com/office/powerpoint/2010/main" val="9265809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A05460-8670-0073-B2DE-0F028118B3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DB35A4-E5BB-837B-07A4-DDEF57862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5" y="1349085"/>
            <a:ext cx="8188035" cy="2290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CB1DE8-D3B5-1BFC-8370-2E57C7C45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973" y="3838435"/>
            <a:ext cx="7176654" cy="1905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8E54055-ED91-8DE9-53F2-00D524AB9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902" y="128227"/>
            <a:ext cx="8086725" cy="747713"/>
          </a:xfrm>
        </p:spPr>
        <p:txBody>
          <a:bodyPr/>
          <a:lstStyle/>
          <a:p>
            <a:r>
              <a:rPr lang="en-US" dirty="0"/>
              <a:t>VIKTORIA1: Interim OS and adverse events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9CDAB-C4EC-EA5E-1527-0B6B5355DD41}"/>
              </a:ext>
            </a:extLst>
          </p:cNvPr>
          <p:cNvSpPr txBox="1"/>
          <p:nvPr/>
        </p:nvSpPr>
        <p:spPr>
          <a:xfrm>
            <a:off x="6166657" y="5942012"/>
            <a:ext cx="184698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Hurvitz</a:t>
            </a:r>
            <a:r>
              <a:rPr lang="en-US" sz="1050" dirty="0"/>
              <a:t> et al ESMO 2025</a:t>
            </a:r>
          </a:p>
        </p:txBody>
      </p:sp>
    </p:spTree>
    <p:extLst>
      <p:ext uri="{BB962C8B-B14F-4D97-AF65-F5344CB8AC3E}">
        <p14:creationId xmlns:p14="http://schemas.microsoft.com/office/powerpoint/2010/main" val="1359697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2C556-4DD2-ED23-FAD2-D44CA14E5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123" y="183630"/>
            <a:ext cx="8086725" cy="747713"/>
          </a:xfrm>
        </p:spPr>
        <p:txBody>
          <a:bodyPr/>
          <a:lstStyle/>
          <a:p>
            <a:r>
              <a:rPr lang="en-US" dirty="0"/>
              <a:t>CAPItello-291: Phase III trial of </a:t>
            </a:r>
            <a:r>
              <a:rPr lang="en-US" dirty="0" err="1"/>
              <a:t>capivasertib</a:t>
            </a:r>
            <a:r>
              <a:rPr lang="en-US" dirty="0"/>
              <a:t> in HR+ metastatic breast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FC73A7-80CA-D1B7-BED9-676A91D70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92" y="1241878"/>
            <a:ext cx="4445907" cy="20513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DE8217-7C7B-FB21-68FD-60B52873EA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985" y="1241879"/>
            <a:ext cx="4224790" cy="2094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2E1DB1E-AE90-0F61-A8B4-3A0D97BCA090}"/>
              </a:ext>
            </a:extLst>
          </p:cNvPr>
          <p:cNvSpPr txBox="1"/>
          <p:nvPr/>
        </p:nvSpPr>
        <p:spPr>
          <a:xfrm>
            <a:off x="5332506" y="5874479"/>
            <a:ext cx="300595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Turner et al N Engl J Med 2023:388:2058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A45F2-4A27-97AA-444D-321DBCEC0C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3" y="3711478"/>
            <a:ext cx="4283301" cy="201118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99832C-F0CD-CB56-93AC-5B6F34775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0486" y="3711478"/>
            <a:ext cx="4711475" cy="2108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9237008-1EE5-BDD6-360E-4BCF8B2FDED9}"/>
              </a:ext>
            </a:extLst>
          </p:cNvPr>
          <p:cNvSpPr txBox="1"/>
          <p:nvPr/>
        </p:nvSpPr>
        <p:spPr>
          <a:xfrm>
            <a:off x="1079019" y="3603756"/>
            <a:ext cx="1790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PFS Overall population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8AEFD0-65A1-FF8E-8F8E-D55710432786}"/>
              </a:ext>
            </a:extLst>
          </p:cNvPr>
          <p:cNvSpPr txBox="1"/>
          <p:nvPr/>
        </p:nvSpPr>
        <p:spPr>
          <a:xfrm>
            <a:off x="5647105" y="3624217"/>
            <a:ext cx="213071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PFS AKT-altered population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156DEF-4A14-92BC-DB03-005B644B5FC7}"/>
              </a:ext>
            </a:extLst>
          </p:cNvPr>
          <p:cNvSpPr txBox="1"/>
          <p:nvPr/>
        </p:nvSpPr>
        <p:spPr>
          <a:xfrm>
            <a:off x="433651" y="5728413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NCCN Category 1</a:t>
            </a:r>
          </a:p>
        </p:txBody>
      </p:sp>
    </p:spTree>
    <p:extLst>
      <p:ext uri="{BB962C8B-B14F-4D97-AF65-F5344CB8AC3E}">
        <p14:creationId xmlns:p14="http://schemas.microsoft.com/office/powerpoint/2010/main" val="228282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A76B3-04FF-0E29-5DEC-956FDBEF0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882" y="115155"/>
            <a:ext cx="9051718" cy="747713"/>
          </a:xfrm>
        </p:spPr>
        <p:txBody>
          <a:bodyPr/>
          <a:lstStyle/>
          <a:p>
            <a:r>
              <a:rPr lang="en-US" dirty="0" err="1"/>
              <a:t>Ipatasertib</a:t>
            </a:r>
            <a:r>
              <a:rPr lang="en-US" dirty="0"/>
              <a:t> + fulvestrant versus fulvestrant in pre-treated ER+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811211-CF9C-0DC3-B684-BF90C7530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36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0BD014-7A9A-85C4-2038-0D26F71466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208" y="1150483"/>
            <a:ext cx="7772400" cy="182206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8A20B1-A038-5C7E-4E21-4A9143228760}"/>
              </a:ext>
            </a:extLst>
          </p:cNvPr>
          <p:cNvGrpSpPr/>
          <p:nvPr/>
        </p:nvGrpSpPr>
        <p:grpSpPr>
          <a:xfrm>
            <a:off x="1366007" y="3172459"/>
            <a:ext cx="4737295" cy="2886524"/>
            <a:chOff x="2152760" y="3020900"/>
            <a:chExt cx="4737295" cy="288652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2457507-DEBD-6AF4-2491-7D2DF4F4F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2760" y="3020900"/>
              <a:ext cx="4737295" cy="28865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F5B49EF-5D36-5A57-B8E5-0EB2DD9EF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44670" y="3323222"/>
              <a:ext cx="2660943" cy="1021060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19BEC3F-5294-76FF-15EA-314882E301F8}"/>
              </a:ext>
            </a:extLst>
          </p:cNvPr>
          <p:cNvSpPr txBox="1"/>
          <p:nvPr/>
        </p:nvSpPr>
        <p:spPr>
          <a:xfrm>
            <a:off x="6690470" y="5904076"/>
            <a:ext cx="17171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Chia et al ASCO 2025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ACAE-A723-672D-74ED-63D0225169EF}"/>
              </a:ext>
            </a:extLst>
          </p:cNvPr>
          <p:cNvSpPr txBox="1"/>
          <p:nvPr/>
        </p:nvSpPr>
        <p:spPr>
          <a:xfrm>
            <a:off x="6217583" y="4184834"/>
            <a:ext cx="266290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/>
              <a:t>Results similar in ITT and patients </a:t>
            </a:r>
          </a:p>
          <a:p>
            <a:pPr algn="ctr"/>
            <a:r>
              <a:rPr lang="en-US" sz="1100" dirty="0"/>
              <a:t>with AKT-altered cancers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E8FCA3-A6E0-CE1F-05EF-3E80A815D37F}"/>
              </a:ext>
            </a:extLst>
          </p:cNvPr>
          <p:cNvSpPr txBox="1"/>
          <p:nvPr/>
        </p:nvSpPr>
        <p:spPr>
          <a:xfrm>
            <a:off x="2698357" y="2887840"/>
            <a:ext cx="2661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PFS in ITT population</a:t>
            </a:r>
          </a:p>
        </p:txBody>
      </p:sp>
    </p:spTree>
    <p:extLst>
      <p:ext uri="{BB962C8B-B14F-4D97-AF65-F5344CB8AC3E}">
        <p14:creationId xmlns:p14="http://schemas.microsoft.com/office/powerpoint/2010/main" val="3995640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D9E4A-7F46-AC55-4DD1-060491A9C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355" y="244474"/>
            <a:ext cx="8086725" cy="747713"/>
          </a:xfrm>
        </p:spPr>
        <p:txBody>
          <a:bodyPr/>
          <a:lstStyle/>
          <a:p>
            <a:r>
              <a:rPr lang="en-US" dirty="0"/>
              <a:t>EMERALD trial:  </a:t>
            </a:r>
            <a:r>
              <a:rPr lang="en-US" dirty="0" err="1"/>
              <a:t>Elacestrant</a:t>
            </a:r>
            <a:r>
              <a:rPr lang="en-US" dirty="0"/>
              <a:t> vs endocrine therapy in HR+ metastatic breast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4BCA9-14BD-4F29-F318-E9CB389D0A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244" y="1141569"/>
            <a:ext cx="5299602" cy="25889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5035FC-3AB8-DC4E-29CF-C0C7C5A8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39140"/>
            <a:ext cx="4748301" cy="21103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27E240-F0DD-D21D-9F13-9C8E57F8C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606" y="3882715"/>
            <a:ext cx="4396014" cy="205929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E25E226-5805-1217-E42E-839917926F6C}"/>
              </a:ext>
            </a:extLst>
          </p:cNvPr>
          <p:cNvSpPr txBox="1"/>
          <p:nvPr/>
        </p:nvSpPr>
        <p:spPr>
          <a:xfrm>
            <a:off x="6206059" y="5985588"/>
            <a:ext cx="27975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Bidard</a:t>
            </a:r>
            <a:r>
              <a:rPr lang="en-US" sz="1000" dirty="0"/>
              <a:t> et al J Clin Oncol 2022:40:3246,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2315F6-97AC-36A5-A0A4-3EE7C3B87FE9}"/>
              </a:ext>
            </a:extLst>
          </p:cNvPr>
          <p:cNvSpPr txBox="1"/>
          <p:nvPr/>
        </p:nvSpPr>
        <p:spPr>
          <a:xfrm>
            <a:off x="477355" y="5904192"/>
            <a:ext cx="1880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NCCN Category 2A</a:t>
            </a:r>
          </a:p>
        </p:txBody>
      </p:sp>
    </p:spTree>
    <p:extLst>
      <p:ext uri="{BB962C8B-B14F-4D97-AF65-F5344CB8AC3E}">
        <p14:creationId xmlns:p14="http://schemas.microsoft.com/office/powerpoint/2010/main" val="3966603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E4552-6C93-F936-7629-8FE87F611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330" y="301999"/>
            <a:ext cx="9015187" cy="515097"/>
          </a:xfrm>
        </p:spPr>
        <p:txBody>
          <a:bodyPr>
            <a:noAutofit/>
          </a:bodyPr>
          <a:lstStyle/>
          <a:p>
            <a:r>
              <a:rPr lang="en-US" sz="2614" dirty="0"/>
              <a:t>Patients with </a:t>
            </a:r>
            <a:r>
              <a:rPr lang="en-US" sz="2614" i="1" dirty="0"/>
              <a:t>ESR1</a:t>
            </a:r>
            <a:r>
              <a:rPr lang="en-US" sz="2614" dirty="0"/>
              <a:t>-mut Tumors: PFS by Duration of CDK4/6i (exploratory analysis)</a:t>
            </a:r>
            <a:endParaRPr lang="en-US" sz="2614" i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54C7A72-C6B9-3C22-8362-CD67F208777E}"/>
              </a:ext>
            </a:extLst>
          </p:cNvPr>
          <p:cNvGrpSpPr/>
          <p:nvPr/>
        </p:nvGrpSpPr>
        <p:grpSpPr>
          <a:xfrm>
            <a:off x="6178805" y="1800337"/>
            <a:ext cx="2945712" cy="2074055"/>
            <a:chOff x="-236724" y="1697598"/>
            <a:chExt cx="10980924" cy="4163487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9370874A-E011-FF37-6CFD-CC9F441F109A}"/>
                </a:ext>
              </a:extLst>
            </p:cNvPr>
            <p:cNvSpPr/>
            <p:nvPr/>
          </p:nvSpPr>
          <p:spPr>
            <a:xfrm>
              <a:off x="1532155" y="1718857"/>
              <a:ext cx="9212045" cy="315794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15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6EE7CD0-EB31-27F9-BBC1-876A620E144D}"/>
                </a:ext>
              </a:extLst>
            </p:cNvPr>
            <p:cNvSpPr txBox="1"/>
            <p:nvPr/>
          </p:nvSpPr>
          <p:spPr>
            <a:xfrm>
              <a:off x="852100" y="1697598"/>
              <a:ext cx="555735" cy="1899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100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F376AF3-5066-952C-9670-1BBC6EE7C6EA}"/>
                </a:ext>
              </a:extLst>
            </p:cNvPr>
            <p:cNvSpPr txBox="1"/>
            <p:nvPr/>
          </p:nvSpPr>
          <p:spPr>
            <a:xfrm>
              <a:off x="1037352" y="2286174"/>
              <a:ext cx="370488" cy="1899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80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9B69A5D6-9418-A0FD-6248-F5E6D48B54A6}"/>
                </a:ext>
              </a:extLst>
            </p:cNvPr>
            <p:cNvSpPr txBox="1"/>
            <p:nvPr/>
          </p:nvSpPr>
          <p:spPr>
            <a:xfrm>
              <a:off x="1037352" y="2878865"/>
              <a:ext cx="370488" cy="1899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60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04E1DF3-208B-8236-6096-3819150793E7}"/>
                </a:ext>
              </a:extLst>
            </p:cNvPr>
            <p:cNvSpPr txBox="1"/>
            <p:nvPr/>
          </p:nvSpPr>
          <p:spPr>
            <a:xfrm>
              <a:off x="-236724" y="3467440"/>
              <a:ext cx="1644563" cy="37996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1" algn="r"/>
              <a:r>
                <a:rPr lang="en-US" sz="615" dirty="0"/>
                <a:t>40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12D56C38-AA5F-213B-6E63-DE341E15F0DE}"/>
                </a:ext>
              </a:extLst>
            </p:cNvPr>
            <p:cNvSpPr txBox="1"/>
            <p:nvPr/>
          </p:nvSpPr>
          <p:spPr>
            <a:xfrm>
              <a:off x="1037352" y="4043669"/>
              <a:ext cx="370488" cy="1899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20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1DE2340-6F27-B245-1020-F7B8397D9745}"/>
                </a:ext>
              </a:extLst>
            </p:cNvPr>
            <p:cNvSpPr txBox="1"/>
            <p:nvPr/>
          </p:nvSpPr>
          <p:spPr>
            <a:xfrm>
              <a:off x="1222592" y="4636358"/>
              <a:ext cx="185248" cy="18998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0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9C60EBA1-9979-2B53-C8A0-8798874CB284}"/>
                </a:ext>
              </a:extLst>
            </p:cNvPr>
            <p:cNvGrpSpPr/>
            <p:nvPr/>
          </p:nvGrpSpPr>
          <p:grpSpPr>
            <a:xfrm>
              <a:off x="1438425" y="1812963"/>
              <a:ext cx="93730" cy="2938761"/>
              <a:chOff x="1410843" y="1812963"/>
              <a:chExt cx="121312" cy="2938761"/>
            </a:xfrm>
          </p:grpSpPr>
          <p:cxnSp>
            <p:nvCxnSpPr>
              <p:cNvPr id="317" name="Straight Connector 316">
                <a:extLst>
                  <a:ext uri="{FF2B5EF4-FFF2-40B4-BE49-F238E27FC236}">
                    <a16:creationId xmlns:a16="http://schemas.microsoft.com/office/drawing/2014/main" id="{A110E33B-0272-D034-701E-8EEA98BCF80D}"/>
                  </a:ext>
                </a:extLst>
              </p:cNvPr>
              <p:cNvCxnSpPr/>
              <p:nvPr/>
            </p:nvCxnSpPr>
            <p:spPr>
              <a:xfrm>
                <a:off x="1410843" y="1812963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8" name="Straight Connector 317">
                <a:extLst>
                  <a:ext uri="{FF2B5EF4-FFF2-40B4-BE49-F238E27FC236}">
                    <a16:creationId xmlns:a16="http://schemas.microsoft.com/office/drawing/2014/main" id="{3B5BC042-A05F-D0DE-D3C6-2C1559BBF3D0}"/>
                  </a:ext>
                </a:extLst>
              </p:cNvPr>
              <p:cNvCxnSpPr/>
              <p:nvPr/>
            </p:nvCxnSpPr>
            <p:spPr>
              <a:xfrm>
                <a:off x="1410843" y="2401538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9" name="Straight Connector 318">
                <a:extLst>
                  <a:ext uri="{FF2B5EF4-FFF2-40B4-BE49-F238E27FC236}">
                    <a16:creationId xmlns:a16="http://schemas.microsoft.com/office/drawing/2014/main" id="{69238E80-92A2-7216-8AD1-4808CC7EED0B}"/>
                  </a:ext>
                </a:extLst>
              </p:cNvPr>
              <p:cNvCxnSpPr/>
              <p:nvPr/>
            </p:nvCxnSpPr>
            <p:spPr>
              <a:xfrm>
                <a:off x="1410843" y="2994229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4" name="Straight Connector 383">
                <a:extLst>
                  <a:ext uri="{FF2B5EF4-FFF2-40B4-BE49-F238E27FC236}">
                    <a16:creationId xmlns:a16="http://schemas.microsoft.com/office/drawing/2014/main" id="{272E2B82-5B2E-C85D-A70C-3570A284A331}"/>
                  </a:ext>
                </a:extLst>
              </p:cNvPr>
              <p:cNvCxnSpPr/>
              <p:nvPr/>
            </p:nvCxnSpPr>
            <p:spPr>
              <a:xfrm>
                <a:off x="1410843" y="3582805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5" name="Straight Connector 384">
                <a:extLst>
                  <a:ext uri="{FF2B5EF4-FFF2-40B4-BE49-F238E27FC236}">
                    <a16:creationId xmlns:a16="http://schemas.microsoft.com/office/drawing/2014/main" id="{DF337DFF-55C9-A79D-FF6A-83B8B6CAFC29}"/>
                  </a:ext>
                </a:extLst>
              </p:cNvPr>
              <p:cNvCxnSpPr/>
              <p:nvPr/>
            </p:nvCxnSpPr>
            <p:spPr>
              <a:xfrm>
                <a:off x="1410843" y="4159032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6" name="Straight Connector 385">
                <a:extLst>
                  <a:ext uri="{FF2B5EF4-FFF2-40B4-BE49-F238E27FC236}">
                    <a16:creationId xmlns:a16="http://schemas.microsoft.com/office/drawing/2014/main" id="{F0DBC1D7-2EF5-FAC3-8B1D-69BA8BA13384}"/>
                  </a:ext>
                </a:extLst>
              </p:cNvPr>
              <p:cNvCxnSpPr/>
              <p:nvPr/>
            </p:nvCxnSpPr>
            <p:spPr>
              <a:xfrm>
                <a:off x="1410843" y="4751724"/>
                <a:ext cx="12131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3BF40B34-E0D6-520F-3AE7-A207F9C07D27}"/>
                </a:ext>
              </a:extLst>
            </p:cNvPr>
            <p:cNvGrpSpPr/>
            <p:nvPr/>
          </p:nvGrpSpPr>
          <p:grpSpPr>
            <a:xfrm>
              <a:off x="-116387" y="5528741"/>
              <a:ext cx="10764366" cy="332344"/>
              <a:chOff x="140079" y="3258974"/>
              <a:chExt cx="4729977" cy="256369"/>
            </a:xfrm>
          </p:grpSpPr>
          <p:sp>
            <p:nvSpPr>
              <p:cNvPr id="303" name="TextBox 302">
                <a:extLst>
                  <a:ext uri="{FF2B5EF4-FFF2-40B4-BE49-F238E27FC236}">
                    <a16:creationId xmlns:a16="http://schemas.microsoft.com/office/drawing/2014/main" id="{C02E82E9-3487-7391-37C8-249DB4322116}"/>
                  </a:ext>
                </a:extLst>
              </p:cNvPr>
              <p:cNvSpPr txBox="1"/>
              <p:nvPr/>
            </p:nvSpPr>
            <p:spPr>
              <a:xfrm>
                <a:off x="844388" y="3258974"/>
                <a:ext cx="141790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55</a:t>
                </a:r>
              </a:p>
              <a:p>
                <a:pPr algn="ctr"/>
                <a:r>
                  <a:rPr lang="en-US" sz="538" dirty="0"/>
                  <a:t>56</a:t>
                </a:r>
              </a:p>
            </p:txBody>
          </p:sp>
          <p:sp>
            <p:nvSpPr>
              <p:cNvPr id="304" name="TextBox 303">
                <a:extLst>
                  <a:ext uri="{FF2B5EF4-FFF2-40B4-BE49-F238E27FC236}">
                    <a16:creationId xmlns:a16="http://schemas.microsoft.com/office/drawing/2014/main" id="{771FAEEB-F8DE-F4CC-202E-82E4EFF8A3EC}"/>
                  </a:ext>
                </a:extLst>
              </p:cNvPr>
              <p:cNvSpPr txBox="1"/>
              <p:nvPr/>
            </p:nvSpPr>
            <p:spPr>
              <a:xfrm>
                <a:off x="140079" y="3258974"/>
                <a:ext cx="627029" cy="25636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538" dirty="0" err="1"/>
                  <a:t>Elacestrant</a:t>
                </a:r>
                <a:endParaRPr lang="en-US" sz="538" dirty="0"/>
              </a:p>
              <a:p>
                <a:pPr algn="r"/>
                <a:r>
                  <a:rPr lang="en-US" sz="538" dirty="0"/>
                  <a:t>SOC</a:t>
                </a:r>
              </a:p>
            </p:txBody>
          </p:sp>
          <p:sp>
            <p:nvSpPr>
              <p:cNvPr id="305" name="TextBox 304">
                <a:extLst>
                  <a:ext uri="{FF2B5EF4-FFF2-40B4-BE49-F238E27FC236}">
                    <a16:creationId xmlns:a16="http://schemas.microsoft.com/office/drawing/2014/main" id="{3025D69D-84C7-2BA0-D8F0-B7F1E5262375}"/>
                  </a:ext>
                </a:extLst>
              </p:cNvPr>
              <p:cNvSpPr txBox="1"/>
              <p:nvPr/>
            </p:nvSpPr>
            <p:spPr>
              <a:xfrm>
                <a:off x="1085690" y="3258974"/>
                <a:ext cx="141790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30</a:t>
                </a:r>
              </a:p>
              <a:p>
                <a:pPr algn="ctr"/>
                <a:r>
                  <a:rPr lang="en-US" sz="538" dirty="0"/>
                  <a:t>21</a:t>
                </a:r>
              </a:p>
            </p:txBody>
          </p:sp>
          <p:sp>
            <p:nvSpPr>
              <p:cNvPr id="306" name="TextBox 305">
                <a:extLst>
                  <a:ext uri="{FF2B5EF4-FFF2-40B4-BE49-F238E27FC236}">
                    <a16:creationId xmlns:a16="http://schemas.microsoft.com/office/drawing/2014/main" id="{4C374AA7-D0A3-0CD7-F3B0-B3DE33FB98C2}"/>
                  </a:ext>
                </a:extLst>
              </p:cNvPr>
              <p:cNvSpPr txBox="1"/>
              <p:nvPr/>
            </p:nvSpPr>
            <p:spPr>
              <a:xfrm>
                <a:off x="1361916" y="3258974"/>
                <a:ext cx="141790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23</a:t>
                </a:r>
              </a:p>
              <a:p>
                <a:pPr algn="ctr"/>
                <a:r>
                  <a:rPr lang="en-US" sz="538" dirty="0"/>
                  <a:t>9</a:t>
                </a:r>
              </a:p>
            </p:txBody>
          </p:sp>
          <p:sp>
            <p:nvSpPr>
              <p:cNvPr id="307" name="TextBox 306">
                <a:extLst>
                  <a:ext uri="{FF2B5EF4-FFF2-40B4-BE49-F238E27FC236}">
                    <a16:creationId xmlns:a16="http://schemas.microsoft.com/office/drawing/2014/main" id="{2BA18CBE-008A-A2DD-DBA8-67EBC0F27D34}"/>
                  </a:ext>
                </a:extLst>
              </p:cNvPr>
              <p:cNvSpPr txBox="1"/>
              <p:nvPr/>
            </p:nvSpPr>
            <p:spPr>
              <a:xfrm>
                <a:off x="1603218" y="3258974"/>
                <a:ext cx="141790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18</a:t>
                </a:r>
              </a:p>
              <a:p>
                <a:pPr algn="ctr"/>
                <a:r>
                  <a:rPr lang="en-US" sz="538" dirty="0"/>
                  <a:t>8</a:t>
                </a:r>
              </a:p>
            </p:txBody>
          </p:sp>
          <p:sp>
            <p:nvSpPr>
              <p:cNvPr id="308" name="TextBox 307">
                <a:extLst>
                  <a:ext uri="{FF2B5EF4-FFF2-40B4-BE49-F238E27FC236}">
                    <a16:creationId xmlns:a16="http://schemas.microsoft.com/office/drawing/2014/main" id="{33EE09B6-D1ED-CE11-765F-6DD21AE4644C}"/>
                  </a:ext>
                </a:extLst>
              </p:cNvPr>
              <p:cNvSpPr txBox="1"/>
              <p:nvPr/>
            </p:nvSpPr>
            <p:spPr>
              <a:xfrm>
                <a:off x="1885791" y="3258974"/>
                <a:ext cx="141790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16</a:t>
                </a:r>
              </a:p>
              <a:p>
                <a:pPr algn="ctr"/>
                <a:r>
                  <a:rPr lang="en-US" sz="538" dirty="0"/>
                  <a:t>7</a:t>
                </a:r>
              </a:p>
            </p:txBody>
          </p:sp>
          <p:sp>
            <p:nvSpPr>
              <p:cNvPr id="309" name="TextBox 308">
                <a:extLst>
                  <a:ext uri="{FF2B5EF4-FFF2-40B4-BE49-F238E27FC236}">
                    <a16:creationId xmlns:a16="http://schemas.microsoft.com/office/drawing/2014/main" id="{C75CC4BC-768C-BDB2-66C0-E1BE807C0DF6}"/>
                  </a:ext>
                </a:extLst>
              </p:cNvPr>
              <p:cNvSpPr txBox="1"/>
              <p:nvPr/>
            </p:nvSpPr>
            <p:spPr>
              <a:xfrm>
                <a:off x="2127091" y="3258974"/>
                <a:ext cx="141790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12</a:t>
                </a:r>
              </a:p>
              <a:p>
                <a:pPr algn="ctr"/>
                <a:r>
                  <a:rPr lang="en-US" sz="538" dirty="0"/>
                  <a:t>4</a:t>
                </a:r>
              </a:p>
            </p:txBody>
          </p:sp>
          <p:sp>
            <p:nvSpPr>
              <p:cNvPr id="310" name="TextBox 309">
                <a:extLst>
                  <a:ext uri="{FF2B5EF4-FFF2-40B4-BE49-F238E27FC236}">
                    <a16:creationId xmlns:a16="http://schemas.microsoft.com/office/drawing/2014/main" id="{C25072E9-FAB4-BE9A-1F6C-1B00B3D37ACF}"/>
                  </a:ext>
                </a:extLst>
              </p:cNvPr>
              <p:cNvSpPr txBox="1"/>
              <p:nvPr/>
            </p:nvSpPr>
            <p:spPr>
              <a:xfrm>
                <a:off x="2441939" y="3258974"/>
                <a:ext cx="70897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8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311" name="TextBox 310">
                <a:extLst>
                  <a:ext uri="{FF2B5EF4-FFF2-40B4-BE49-F238E27FC236}">
                    <a16:creationId xmlns:a16="http://schemas.microsoft.com/office/drawing/2014/main" id="{8C5B520B-0A40-297E-E95E-64F40F4A3918}"/>
                  </a:ext>
                </a:extLst>
              </p:cNvPr>
              <p:cNvSpPr txBox="1"/>
              <p:nvPr/>
            </p:nvSpPr>
            <p:spPr>
              <a:xfrm>
                <a:off x="2683236" y="3258974"/>
                <a:ext cx="70897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8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312" name="TextBox 311">
                <a:extLst>
                  <a:ext uri="{FF2B5EF4-FFF2-40B4-BE49-F238E27FC236}">
                    <a16:creationId xmlns:a16="http://schemas.microsoft.com/office/drawing/2014/main" id="{BD8CF8A2-CA60-A486-2FEF-87ED5F367D83}"/>
                  </a:ext>
                </a:extLst>
              </p:cNvPr>
              <p:cNvSpPr txBox="1"/>
              <p:nvPr/>
            </p:nvSpPr>
            <p:spPr>
              <a:xfrm>
                <a:off x="2962637" y="3258974"/>
                <a:ext cx="70897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7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313" name="TextBox 312">
                <a:extLst>
                  <a:ext uri="{FF2B5EF4-FFF2-40B4-BE49-F238E27FC236}">
                    <a16:creationId xmlns:a16="http://schemas.microsoft.com/office/drawing/2014/main" id="{9422F247-4719-3D50-887D-A5BBD4650EAA}"/>
                  </a:ext>
                </a:extLst>
              </p:cNvPr>
              <p:cNvSpPr txBox="1"/>
              <p:nvPr/>
            </p:nvSpPr>
            <p:spPr>
              <a:xfrm>
                <a:off x="3203938" y="3258974"/>
                <a:ext cx="70897" cy="2563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6</a:t>
                </a:r>
              </a:p>
              <a:p>
                <a:pPr algn="ctr"/>
                <a:r>
                  <a:rPr lang="en-US" sz="538" dirty="0"/>
                  <a:t>0</a:t>
                </a:r>
              </a:p>
            </p:txBody>
          </p:sp>
          <p:sp>
            <p:nvSpPr>
              <p:cNvPr id="314" name="TextBox 313">
                <a:extLst>
                  <a:ext uri="{FF2B5EF4-FFF2-40B4-BE49-F238E27FC236}">
                    <a16:creationId xmlns:a16="http://schemas.microsoft.com/office/drawing/2014/main" id="{346C92DE-A131-F93F-9AB5-84E74976562F}"/>
                  </a:ext>
                </a:extLst>
              </p:cNvPr>
              <p:cNvSpPr txBox="1"/>
              <p:nvPr/>
            </p:nvSpPr>
            <p:spPr>
              <a:xfrm>
                <a:off x="3486511" y="3258974"/>
                <a:ext cx="70897" cy="128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6</a:t>
                </a:r>
              </a:p>
            </p:txBody>
          </p:sp>
          <p:sp>
            <p:nvSpPr>
              <p:cNvPr id="315" name="TextBox 314">
                <a:extLst>
                  <a:ext uri="{FF2B5EF4-FFF2-40B4-BE49-F238E27FC236}">
                    <a16:creationId xmlns:a16="http://schemas.microsoft.com/office/drawing/2014/main" id="{04D75777-054D-5214-1605-AB849C9A8A80}"/>
                  </a:ext>
                </a:extLst>
              </p:cNvPr>
              <p:cNvSpPr txBox="1"/>
              <p:nvPr/>
            </p:nvSpPr>
            <p:spPr>
              <a:xfrm>
                <a:off x="3750039" y="3258974"/>
                <a:ext cx="70897" cy="128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316" name="TextBox 315">
                <a:extLst>
                  <a:ext uri="{FF2B5EF4-FFF2-40B4-BE49-F238E27FC236}">
                    <a16:creationId xmlns:a16="http://schemas.microsoft.com/office/drawing/2014/main" id="{914EFACF-492E-7569-7CB4-C8E7FC2CEBE7}"/>
                  </a:ext>
                </a:extLst>
              </p:cNvPr>
              <p:cNvSpPr txBox="1"/>
              <p:nvPr/>
            </p:nvSpPr>
            <p:spPr>
              <a:xfrm>
                <a:off x="4010386" y="3258974"/>
                <a:ext cx="70897" cy="128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402" name="TextBox 401">
                <a:extLst>
                  <a:ext uri="{FF2B5EF4-FFF2-40B4-BE49-F238E27FC236}">
                    <a16:creationId xmlns:a16="http://schemas.microsoft.com/office/drawing/2014/main" id="{DA912C3A-F676-D485-2264-E555D1F83270}"/>
                  </a:ext>
                </a:extLst>
              </p:cNvPr>
              <p:cNvSpPr txBox="1"/>
              <p:nvPr/>
            </p:nvSpPr>
            <p:spPr>
              <a:xfrm>
                <a:off x="4275282" y="3258974"/>
                <a:ext cx="70897" cy="128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403" name="TextBox 402">
                <a:extLst>
                  <a:ext uri="{FF2B5EF4-FFF2-40B4-BE49-F238E27FC236}">
                    <a16:creationId xmlns:a16="http://schemas.microsoft.com/office/drawing/2014/main" id="{229DFB26-32F9-F3EF-C13C-E2D5BA92D828}"/>
                  </a:ext>
                </a:extLst>
              </p:cNvPr>
              <p:cNvSpPr txBox="1"/>
              <p:nvPr/>
            </p:nvSpPr>
            <p:spPr>
              <a:xfrm>
                <a:off x="4538810" y="3258974"/>
                <a:ext cx="70897" cy="128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404" name="TextBox 403">
                <a:extLst>
                  <a:ext uri="{FF2B5EF4-FFF2-40B4-BE49-F238E27FC236}">
                    <a16:creationId xmlns:a16="http://schemas.microsoft.com/office/drawing/2014/main" id="{981D403B-22B1-7AC4-1505-93F63C79D2AA}"/>
                  </a:ext>
                </a:extLst>
              </p:cNvPr>
              <p:cNvSpPr txBox="1"/>
              <p:nvPr/>
            </p:nvSpPr>
            <p:spPr>
              <a:xfrm>
                <a:off x="4799159" y="3258974"/>
                <a:ext cx="70897" cy="1281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0</a:t>
                </a:r>
              </a:p>
            </p:txBody>
          </p:sp>
        </p:grp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015653FA-65F6-227D-BB5C-76A2215DE1C9}"/>
                </a:ext>
              </a:extLst>
            </p:cNvPr>
            <p:cNvSpPr/>
            <p:nvPr/>
          </p:nvSpPr>
          <p:spPr>
            <a:xfrm>
              <a:off x="1667473" y="1804424"/>
              <a:ext cx="8685152" cy="2588907"/>
            </a:xfrm>
            <a:custGeom>
              <a:avLst/>
              <a:gdLst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27075 w 3816350"/>
                <a:gd name="connsiteY20" fmla="*/ 895350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7900 w 3816350"/>
                <a:gd name="connsiteY24" fmla="*/ 1028700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7900 w 3816350"/>
                <a:gd name="connsiteY24" fmla="*/ 1028700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5200 w 3816350"/>
                <a:gd name="connsiteY24" fmla="*/ 1025525 h 1997075"/>
                <a:gd name="connsiteX25" fmla="*/ 955675 w 3816350"/>
                <a:gd name="connsiteY25" fmla="*/ 1098550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5200 w 3816350"/>
                <a:gd name="connsiteY24" fmla="*/ 102552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74725 w 3816350"/>
                <a:gd name="connsiteY24" fmla="*/ 1047750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206500 w 3816350"/>
                <a:gd name="connsiteY31" fmla="*/ 1244600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181100 w 3816350"/>
                <a:gd name="connsiteY33" fmla="*/ 1327150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196975 w 3816350"/>
                <a:gd name="connsiteY33" fmla="*/ 1330325 h 1997075"/>
                <a:gd name="connsiteX34" fmla="*/ 1228725 w 3816350"/>
                <a:gd name="connsiteY34" fmla="*/ 1327150 h 1997075"/>
                <a:gd name="connsiteX35" fmla="*/ 1193800 w 3816350"/>
                <a:gd name="connsiteY35" fmla="*/ 1390650 h 1997075"/>
                <a:gd name="connsiteX36" fmla="*/ 1400175 w 3816350"/>
                <a:gd name="connsiteY36" fmla="*/ 1390650 h 1997075"/>
                <a:gd name="connsiteX37" fmla="*/ 1400175 w 3816350"/>
                <a:gd name="connsiteY37" fmla="*/ 1463675 h 1997075"/>
                <a:gd name="connsiteX38" fmla="*/ 2197100 w 3816350"/>
                <a:gd name="connsiteY38" fmla="*/ 1463675 h 1997075"/>
                <a:gd name="connsiteX39" fmla="*/ 2197100 w 3816350"/>
                <a:gd name="connsiteY39" fmla="*/ 1581150 h 1997075"/>
                <a:gd name="connsiteX40" fmla="*/ 3155950 w 3816350"/>
                <a:gd name="connsiteY40" fmla="*/ 1581150 h 1997075"/>
                <a:gd name="connsiteX41" fmla="*/ 3155950 w 3816350"/>
                <a:gd name="connsiteY41" fmla="*/ 1724025 h 1997075"/>
                <a:gd name="connsiteX42" fmla="*/ 3238500 w 3816350"/>
                <a:gd name="connsiteY42" fmla="*/ 1724025 h 1997075"/>
                <a:gd name="connsiteX43" fmla="*/ 3238500 w 3816350"/>
                <a:gd name="connsiteY43" fmla="*/ 1860550 h 1997075"/>
                <a:gd name="connsiteX44" fmla="*/ 3365500 w 3816350"/>
                <a:gd name="connsiteY44" fmla="*/ 1860550 h 1997075"/>
                <a:gd name="connsiteX45" fmla="*/ 3365500 w 3816350"/>
                <a:gd name="connsiteY45" fmla="*/ 1997075 h 1997075"/>
                <a:gd name="connsiteX46" fmla="*/ 3810000 w 3816350"/>
                <a:gd name="connsiteY46" fmla="*/ 1997075 h 1997075"/>
                <a:gd name="connsiteX47" fmla="*/ 3816350 w 3816350"/>
                <a:gd name="connsiteY47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1100 w 3816350"/>
                <a:gd name="connsiteY32" fmla="*/ 1327150 h 1997075"/>
                <a:gd name="connsiteX33" fmla="*/ 1228725 w 3816350"/>
                <a:gd name="connsiteY33" fmla="*/ 1327150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28725 w 3816350"/>
                <a:gd name="connsiteY33" fmla="*/ 1327150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193800 w 3816350"/>
                <a:gd name="connsiteY34" fmla="*/ 1390650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3325 w 3816350"/>
                <a:gd name="connsiteY34" fmla="*/ 1393825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7550 w 3816350"/>
                <a:gd name="connsiteY20" fmla="*/ 898525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6115 w 3816350"/>
                <a:gd name="connsiteY34" fmla="*/ 1396274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  <a:gd name="connsiteX0" fmla="*/ 0 w 3816350"/>
                <a:gd name="connsiteY0" fmla="*/ 0 h 1997075"/>
                <a:gd name="connsiteX1" fmla="*/ 200025 w 3816350"/>
                <a:gd name="connsiteY1" fmla="*/ 0 h 1997075"/>
                <a:gd name="connsiteX2" fmla="*/ 200025 w 3816350"/>
                <a:gd name="connsiteY2" fmla="*/ 69850 h 1997075"/>
                <a:gd name="connsiteX3" fmla="*/ 200025 w 3816350"/>
                <a:gd name="connsiteY3" fmla="*/ 104775 h 1997075"/>
                <a:gd name="connsiteX4" fmla="*/ 225425 w 3816350"/>
                <a:gd name="connsiteY4" fmla="*/ 155575 h 1997075"/>
                <a:gd name="connsiteX5" fmla="*/ 231775 w 3816350"/>
                <a:gd name="connsiteY5" fmla="*/ 469900 h 1997075"/>
                <a:gd name="connsiteX6" fmla="*/ 231775 w 3816350"/>
                <a:gd name="connsiteY6" fmla="*/ 469900 h 1997075"/>
                <a:gd name="connsiteX7" fmla="*/ 247650 w 3816350"/>
                <a:gd name="connsiteY7" fmla="*/ 520700 h 1997075"/>
                <a:gd name="connsiteX8" fmla="*/ 250825 w 3816350"/>
                <a:gd name="connsiteY8" fmla="*/ 565150 h 1997075"/>
                <a:gd name="connsiteX9" fmla="*/ 250825 w 3816350"/>
                <a:gd name="connsiteY9" fmla="*/ 565150 h 1997075"/>
                <a:gd name="connsiteX10" fmla="*/ 269875 w 3816350"/>
                <a:gd name="connsiteY10" fmla="*/ 622300 h 1997075"/>
                <a:gd name="connsiteX11" fmla="*/ 279400 w 3816350"/>
                <a:gd name="connsiteY11" fmla="*/ 622300 h 1997075"/>
                <a:gd name="connsiteX12" fmla="*/ 279400 w 3816350"/>
                <a:gd name="connsiteY12" fmla="*/ 682625 h 1997075"/>
                <a:gd name="connsiteX13" fmla="*/ 469900 w 3816350"/>
                <a:gd name="connsiteY13" fmla="*/ 682625 h 1997075"/>
                <a:gd name="connsiteX14" fmla="*/ 469900 w 3816350"/>
                <a:gd name="connsiteY14" fmla="*/ 746125 h 1997075"/>
                <a:gd name="connsiteX15" fmla="*/ 536575 w 3816350"/>
                <a:gd name="connsiteY15" fmla="*/ 746125 h 1997075"/>
                <a:gd name="connsiteX16" fmla="*/ 536575 w 3816350"/>
                <a:gd name="connsiteY16" fmla="*/ 809625 h 1997075"/>
                <a:gd name="connsiteX17" fmla="*/ 695325 w 3816350"/>
                <a:gd name="connsiteY17" fmla="*/ 809625 h 1997075"/>
                <a:gd name="connsiteX18" fmla="*/ 695325 w 3816350"/>
                <a:gd name="connsiteY18" fmla="*/ 895350 h 1997075"/>
                <a:gd name="connsiteX19" fmla="*/ 695325 w 3816350"/>
                <a:gd name="connsiteY19" fmla="*/ 895350 h 1997075"/>
                <a:gd name="connsiteX20" fmla="*/ 710574 w 3816350"/>
                <a:gd name="connsiteY20" fmla="*/ 896076 h 1997075"/>
                <a:gd name="connsiteX21" fmla="*/ 711200 w 3816350"/>
                <a:gd name="connsiteY21" fmla="*/ 949325 h 1997075"/>
                <a:gd name="connsiteX22" fmla="*/ 946150 w 3816350"/>
                <a:gd name="connsiteY22" fmla="*/ 949325 h 1997075"/>
                <a:gd name="connsiteX23" fmla="*/ 946150 w 3816350"/>
                <a:gd name="connsiteY23" fmla="*/ 1028700 h 1997075"/>
                <a:gd name="connsiteX24" fmla="*/ 968375 w 3816350"/>
                <a:gd name="connsiteY24" fmla="*/ 1031875 h 1997075"/>
                <a:gd name="connsiteX25" fmla="*/ 968375 w 3816350"/>
                <a:gd name="connsiteY25" fmla="*/ 1101725 h 1997075"/>
                <a:gd name="connsiteX26" fmla="*/ 1117600 w 3816350"/>
                <a:gd name="connsiteY26" fmla="*/ 1098550 h 1997075"/>
                <a:gd name="connsiteX27" fmla="*/ 1117600 w 3816350"/>
                <a:gd name="connsiteY27" fmla="*/ 1174750 h 1997075"/>
                <a:gd name="connsiteX28" fmla="*/ 1165225 w 3816350"/>
                <a:gd name="connsiteY28" fmla="*/ 1174750 h 1997075"/>
                <a:gd name="connsiteX29" fmla="*/ 1165225 w 3816350"/>
                <a:gd name="connsiteY29" fmla="*/ 1244600 h 1997075"/>
                <a:gd name="connsiteX30" fmla="*/ 1165225 w 3816350"/>
                <a:gd name="connsiteY30" fmla="*/ 1244600 h 1997075"/>
                <a:gd name="connsiteX31" fmla="*/ 1187450 w 3816350"/>
                <a:gd name="connsiteY31" fmla="*/ 1247775 h 1997075"/>
                <a:gd name="connsiteX32" fmla="*/ 1187450 w 3816350"/>
                <a:gd name="connsiteY32" fmla="*/ 1336675 h 1997075"/>
                <a:gd name="connsiteX33" fmla="*/ 1206500 w 3816350"/>
                <a:gd name="connsiteY33" fmla="*/ 1336675 h 1997075"/>
                <a:gd name="connsiteX34" fmla="*/ 1206115 w 3816350"/>
                <a:gd name="connsiteY34" fmla="*/ 1396274 h 1997075"/>
                <a:gd name="connsiteX35" fmla="*/ 1400175 w 3816350"/>
                <a:gd name="connsiteY35" fmla="*/ 1390650 h 1997075"/>
                <a:gd name="connsiteX36" fmla="*/ 1400175 w 3816350"/>
                <a:gd name="connsiteY36" fmla="*/ 1463675 h 1997075"/>
                <a:gd name="connsiteX37" fmla="*/ 2197100 w 3816350"/>
                <a:gd name="connsiteY37" fmla="*/ 1463675 h 1997075"/>
                <a:gd name="connsiteX38" fmla="*/ 2197100 w 3816350"/>
                <a:gd name="connsiteY38" fmla="*/ 1581150 h 1997075"/>
                <a:gd name="connsiteX39" fmla="*/ 3155950 w 3816350"/>
                <a:gd name="connsiteY39" fmla="*/ 1581150 h 1997075"/>
                <a:gd name="connsiteX40" fmla="*/ 3155950 w 3816350"/>
                <a:gd name="connsiteY40" fmla="*/ 1724025 h 1997075"/>
                <a:gd name="connsiteX41" fmla="*/ 3238500 w 3816350"/>
                <a:gd name="connsiteY41" fmla="*/ 1724025 h 1997075"/>
                <a:gd name="connsiteX42" fmla="*/ 3238500 w 3816350"/>
                <a:gd name="connsiteY42" fmla="*/ 1860550 h 1997075"/>
                <a:gd name="connsiteX43" fmla="*/ 3365500 w 3816350"/>
                <a:gd name="connsiteY43" fmla="*/ 1860550 h 1997075"/>
                <a:gd name="connsiteX44" fmla="*/ 3365500 w 3816350"/>
                <a:gd name="connsiteY44" fmla="*/ 1997075 h 1997075"/>
                <a:gd name="connsiteX45" fmla="*/ 3810000 w 3816350"/>
                <a:gd name="connsiteY45" fmla="*/ 1997075 h 1997075"/>
                <a:gd name="connsiteX46" fmla="*/ 3816350 w 3816350"/>
                <a:gd name="connsiteY46" fmla="*/ 1997075 h 1997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3816350" h="1997075">
                  <a:moveTo>
                    <a:pt x="0" y="0"/>
                  </a:moveTo>
                  <a:lnTo>
                    <a:pt x="200025" y="0"/>
                  </a:lnTo>
                  <a:lnTo>
                    <a:pt x="200025" y="69850"/>
                  </a:lnTo>
                  <a:lnTo>
                    <a:pt x="200025" y="104775"/>
                  </a:lnTo>
                  <a:lnTo>
                    <a:pt x="225425" y="155575"/>
                  </a:lnTo>
                  <a:lnTo>
                    <a:pt x="231775" y="469900"/>
                  </a:lnTo>
                  <a:lnTo>
                    <a:pt x="231775" y="469900"/>
                  </a:lnTo>
                  <a:lnTo>
                    <a:pt x="247650" y="520700"/>
                  </a:lnTo>
                  <a:lnTo>
                    <a:pt x="250825" y="565150"/>
                  </a:lnTo>
                  <a:lnTo>
                    <a:pt x="250825" y="565150"/>
                  </a:lnTo>
                  <a:lnTo>
                    <a:pt x="269875" y="622300"/>
                  </a:lnTo>
                  <a:lnTo>
                    <a:pt x="279400" y="622300"/>
                  </a:lnTo>
                  <a:lnTo>
                    <a:pt x="279400" y="682625"/>
                  </a:lnTo>
                  <a:lnTo>
                    <a:pt x="469900" y="682625"/>
                  </a:lnTo>
                  <a:lnTo>
                    <a:pt x="469900" y="746125"/>
                  </a:lnTo>
                  <a:lnTo>
                    <a:pt x="536575" y="746125"/>
                  </a:lnTo>
                  <a:lnTo>
                    <a:pt x="536575" y="809625"/>
                  </a:lnTo>
                  <a:lnTo>
                    <a:pt x="695325" y="809625"/>
                  </a:lnTo>
                  <a:lnTo>
                    <a:pt x="695325" y="895350"/>
                  </a:lnTo>
                  <a:lnTo>
                    <a:pt x="695325" y="895350"/>
                  </a:lnTo>
                  <a:lnTo>
                    <a:pt x="710574" y="896076"/>
                  </a:lnTo>
                  <a:cubicBezTo>
                    <a:pt x="710783" y="913826"/>
                    <a:pt x="710991" y="931575"/>
                    <a:pt x="711200" y="949325"/>
                  </a:cubicBezTo>
                  <a:lnTo>
                    <a:pt x="946150" y="949325"/>
                  </a:lnTo>
                  <a:lnTo>
                    <a:pt x="946150" y="1028700"/>
                  </a:lnTo>
                  <a:lnTo>
                    <a:pt x="968375" y="1031875"/>
                  </a:lnTo>
                  <a:lnTo>
                    <a:pt x="968375" y="1101725"/>
                  </a:lnTo>
                  <a:lnTo>
                    <a:pt x="1117600" y="1098550"/>
                  </a:lnTo>
                  <a:lnTo>
                    <a:pt x="1117600" y="1174750"/>
                  </a:lnTo>
                  <a:lnTo>
                    <a:pt x="1165225" y="1174750"/>
                  </a:lnTo>
                  <a:lnTo>
                    <a:pt x="1165225" y="1244600"/>
                  </a:lnTo>
                  <a:lnTo>
                    <a:pt x="1165225" y="1244600"/>
                  </a:lnTo>
                  <a:lnTo>
                    <a:pt x="1187450" y="1247775"/>
                  </a:lnTo>
                  <a:lnTo>
                    <a:pt x="1187450" y="1336675"/>
                  </a:lnTo>
                  <a:lnTo>
                    <a:pt x="1206500" y="1336675"/>
                  </a:lnTo>
                  <a:cubicBezTo>
                    <a:pt x="1206372" y="1356541"/>
                    <a:pt x="1206243" y="1376408"/>
                    <a:pt x="1206115" y="1396274"/>
                  </a:cubicBezTo>
                  <a:lnTo>
                    <a:pt x="1400175" y="1390650"/>
                  </a:lnTo>
                  <a:lnTo>
                    <a:pt x="1400175" y="1463675"/>
                  </a:lnTo>
                  <a:lnTo>
                    <a:pt x="2197100" y="1463675"/>
                  </a:lnTo>
                  <a:lnTo>
                    <a:pt x="2197100" y="1581150"/>
                  </a:lnTo>
                  <a:lnTo>
                    <a:pt x="3155950" y="1581150"/>
                  </a:lnTo>
                  <a:lnTo>
                    <a:pt x="3155950" y="1724025"/>
                  </a:lnTo>
                  <a:lnTo>
                    <a:pt x="3238500" y="1724025"/>
                  </a:lnTo>
                  <a:lnTo>
                    <a:pt x="3238500" y="1860550"/>
                  </a:lnTo>
                  <a:lnTo>
                    <a:pt x="3365500" y="1860550"/>
                  </a:lnTo>
                  <a:lnTo>
                    <a:pt x="3365500" y="1997075"/>
                  </a:lnTo>
                  <a:lnTo>
                    <a:pt x="3810000" y="1997075"/>
                  </a:lnTo>
                  <a:lnTo>
                    <a:pt x="3816350" y="1997075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15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5647297-097A-D2F7-0825-070F4635FACA}"/>
                </a:ext>
              </a:extLst>
            </p:cNvPr>
            <p:cNvGrpSpPr/>
            <p:nvPr/>
          </p:nvGrpSpPr>
          <p:grpSpPr>
            <a:xfrm>
              <a:off x="1555189" y="4883780"/>
              <a:ext cx="9187018" cy="517792"/>
              <a:chOff x="1926354" y="4880106"/>
              <a:chExt cx="9138214" cy="477645"/>
            </a:xfrm>
          </p:grpSpPr>
          <p:sp>
            <p:nvSpPr>
              <p:cNvPr id="288" name="TextBox 287">
                <a:extLst>
                  <a:ext uri="{FF2B5EF4-FFF2-40B4-BE49-F238E27FC236}">
                    <a16:creationId xmlns:a16="http://schemas.microsoft.com/office/drawing/2014/main" id="{72C51059-45C2-C466-9671-E1F6B85C90EA}"/>
                  </a:ext>
                </a:extLst>
              </p:cNvPr>
              <p:cNvSpPr txBox="1"/>
              <p:nvPr/>
            </p:nvSpPr>
            <p:spPr>
              <a:xfrm>
                <a:off x="1926354" y="4943851"/>
                <a:ext cx="18426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0</a:t>
                </a:r>
              </a:p>
            </p:txBody>
          </p:sp>
          <p:cxnSp>
            <p:nvCxnSpPr>
              <p:cNvPr id="289" name="Straight Connector 288">
                <a:extLst>
                  <a:ext uri="{FF2B5EF4-FFF2-40B4-BE49-F238E27FC236}">
                    <a16:creationId xmlns:a16="http://schemas.microsoft.com/office/drawing/2014/main" id="{5B3F7A33-BD45-E86A-9B0B-F72334A12D46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986614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0" name="TextBox 289">
                <a:extLst>
                  <a:ext uri="{FF2B5EF4-FFF2-40B4-BE49-F238E27FC236}">
                    <a16:creationId xmlns:a16="http://schemas.microsoft.com/office/drawing/2014/main" id="{F4502BCA-0558-B600-76CE-0A4D09B6FD88}"/>
                  </a:ext>
                </a:extLst>
              </p:cNvPr>
              <p:cNvSpPr txBox="1"/>
              <p:nvPr/>
            </p:nvSpPr>
            <p:spPr>
              <a:xfrm>
                <a:off x="3392545" y="4943851"/>
                <a:ext cx="18426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5</a:t>
                </a:r>
              </a:p>
            </p:txBody>
          </p:sp>
          <p:cxnSp>
            <p:nvCxnSpPr>
              <p:cNvPr id="291" name="Straight Connector 290">
                <a:extLst>
                  <a:ext uri="{FF2B5EF4-FFF2-40B4-BE49-F238E27FC236}">
                    <a16:creationId xmlns:a16="http://schemas.microsoft.com/office/drawing/2014/main" id="{6DF27213-6FAD-D97B-189B-FF2578138AA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45280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2" name="TextBox 291">
                <a:extLst>
                  <a:ext uri="{FF2B5EF4-FFF2-40B4-BE49-F238E27FC236}">
                    <a16:creationId xmlns:a16="http://schemas.microsoft.com/office/drawing/2014/main" id="{CE9D1DAF-268E-69D0-8043-1FF0C2A3B0A4}"/>
                  </a:ext>
                </a:extLst>
              </p:cNvPr>
              <p:cNvSpPr txBox="1"/>
              <p:nvPr/>
            </p:nvSpPr>
            <p:spPr>
              <a:xfrm>
                <a:off x="4788167" y="4943851"/>
                <a:ext cx="36852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10</a:t>
                </a:r>
              </a:p>
            </p:txBody>
          </p:sp>
          <p:cxnSp>
            <p:nvCxnSpPr>
              <p:cNvPr id="293" name="Straight Connector 292">
                <a:extLst>
                  <a:ext uri="{FF2B5EF4-FFF2-40B4-BE49-F238E27FC236}">
                    <a16:creationId xmlns:a16="http://schemas.microsoft.com/office/drawing/2014/main" id="{1007F071-9AAA-274B-43E1-E4A20352C257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94055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4" name="TextBox 293">
                <a:extLst>
                  <a:ext uri="{FF2B5EF4-FFF2-40B4-BE49-F238E27FC236}">
                    <a16:creationId xmlns:a16="http://schemas.microsoft.com/office/drawing/2014/main" id="{05402427-7F58-3E23-0F53-F1191C059C16}"/>
                  </a:ext>
                </a:extLst>
              </p:cNvPr>
              <p:cNvSpPr txBox="1"/>
              <p:nvPr/>
            </p:nvSpPr>
            <p:spPr>
              <a:xfrm>
                <a:off x="6261544" y="4943851"/>
                <a:ext cx="36852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15</a:t>
                </a:r>
              </a:p>
            </p:txBody>
          </p:sp>
          <p:cxnSp>
            <p:nvCxnSpPr>
              <p:cNvPr id="295" name="Straight Connector 294">
                <a:extLst>
                  <a:ext uri="{FF2B5EF4-FFF2-40B4-BE49-F238E27FC236}">
                    <a16:creationId xmlns:a16="http://schemas.microsoft.com/office/drawing/2014/main" id="{4A60878A-56FB-576B-477B-149A21B11A7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413929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6" name="TextBox 295">
                <a:extLst>
                  <a:ext uri="{FF2B5EF4-FFF2-40B4-BE49-F238E27FC236}">
                    <a16:creationId xmlns:a16="http://schemas.microsoft.com/office/drawing/2014/main" id="{A7DB859F-FF37-A0A1-F59E-6EE4624B0E0C}"/>
                  </a:ext>
                </a:extLst>
              </p:cNvPr>
              <p:cNvSpPr txBox="1"/>
              <p:nvPr/>
            </p:nvSpPr>
            <p:spPr>
              <a:xfrm>
                <a:off x="7742108" y="4943851"/>
                <a:ext cx="36852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20</a:t>
                </a:r>
              </a:p>
            </p:txBody>
          </p:sp>
          <p:cxnSp>
            <p:nvCxnSpPr>
              <p:cNvPr id="297" name="Straight Connector 296">
                <a:extLst>
                  <a:ext uri="{FF2B5EF4-FFF2-40B4-BE49-F238E27FC236}">
                    <a16:creationId xmlns:a16="http://schemas.microsoft.com/office/drawing/2014/main" id="{C0BF6C11-DA82-B99D-572A-E9752607688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894493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8" name="TextBox 297">
                <a:extLst>
                  <a:ext uri="{FF2B5EF4-FFF2-40B4-BE49-F238E27FC236}">
                    <a16:creationId xmlns:a16="http://schemas.microsoft.com/office/drawing/2014/main" id="{DF6C4418-E747-FB4B-890F-1DB5C9822EDB}"/>
                  </a:ext>
                </a:extLst>
              </p:cNvPr>
              <p:cNvSpPr txBox="1"/>
              <p:nvPr/>
            </p:nvSpPr>
            <p:spPr>
              <a:xfrm>
                <a:off x="9215485" y="4943851"/>
                <a:ext cx="36852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25</a:t>
                </a:r>
              </a:p>
            </p:txBody>
          </p:sp>
          <p:cxnSp>
            <p:nvCxnSpPr>
              <p:cNvPr id="299" name="Straight Connector 298">
                <a:extLst>
                  <a:ext uri="{FF2B5EF4-FFF2-40B4-BE49-F238E27FC236}">
                    <a16:creationId xmlns:a16="http://schemas.microsoft.com/office/drawing/2014/main" id="{B021EA48-4340-2EC1-0B3A-4CB9DC8A362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367869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0" name="TextBox 299">
                <a:extLst>
                  <a:ext uri="{FF2B5EF4-FFF2-40B4-BE49-F238E27FC236}">
                    <a16:creationId xmlns:a16="http://schemas.microsoft.com/office/drawing/2014/main" id="{8D2DD030-E02A-4546-FB81-8D1FB3F458D8}"/>
                  </a:ext>
                </a:extLst>
              </p:cNvPr>
              <p:cNvSpPr txBox="1"/>
              <p:nvPr/>
            </p:nvSpPr>
            <p:spPr>
              <a:xfrm>
                <a:off x="10696045" y="4943851"/>
                <a:ext cx="36852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30</a:t>
                </a:r>
              </a:p>
            </p:txBody>
          </p:sp>
          <p:cxnSp>
            <p:nvCxnSpPr>
              <p:cNvPr id="301" name="Straight Connector 300">
                <a:extLst>
                  <a:ext uri="{FF2B5EF4-FFF2-40B4-BE49-F238E27FC236}">
                    <a16:creationId xmlns:a16="http://schemas.microsoft.com/office/drawing/2014/main" id="{6ED5F996-53CF-B2F5-75E3-49A7FB5168C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848432" y="4911979"/>
                <a:ext cx="63745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2" name="TextBox 301">
                <a:extLst>
                  <a:ext uri="{FF2B5EF4-FFF2-40B4-BE49-F238E27FC236}">
                    <a16:creationId xmlns:a16="http://schemas.microsoft.com/office/drawing/2014/main" id="{06EC1B72-BD3E-56D0-CBA3-4D1208642A95}"/>
                  </a:ext>
                </a:extLst>
              </p:cNvPr>
              <p:cNvSpPr txBox="1"/>
              <p:nvPr/>
            </p:nvSpPr>
            <p:spPr>
              <a:xfrm>
                <a:off x="5212658" y="5182498"/>
                <a:ext cx="2460763" cy="1752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b="1" dirty="0"/>
                  <a:t>Time (months)</a:t>
                </a: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375E62A-0C18-826B-07E9-A7A6315459BD}"/>
                </a:ext>
              </a:extLst>
            </p:cNvPr>
            <p:cNvSpPr txBox="1"/>
            <p:nvPr/>
          </p:nvSpPr>
          <p:spPr>
            <a:xfrm rot="16200000">
              <a:off x="-584158" y="3067546"/>
              <a:ext cx="2037419" cy="3527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15" b="1" dirty="0"/>
                <a:t>Probability of PFS (%)</a:t>
              </a:r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FC561CE-3363-38E9-77DA-95E10D0A70FA}"/>
                </a:ext>
              </a:extLst>
            </p:cNvPr>
            <p:cNvGrpSpPr/>
            <p:nvPr/>
          </p:nvGrpSpPr>
          <p:grpSpPr>
            <a:xfrm>
              <a:off x="1615100" y="4443525"/>
              <a:ext cx="2313319" cy="332342"/>
              <a:chOff x="2094875" y="4443525"/>
              <a:chExt cx="2313319" cy="332342"/>
            </a:xfrm>
          </p:grpSpPr>
          <p:cxnSp>
            <p:nvCxnSpPr>
              <p:cNvPr id="283" name="Straight Connector 282">
                <a:extLst>
                  <a:ext uri="{FF2B5EF4-FFF2-40B4-BE49-F238E27FC236}">
                    <a16:creationId xmlns:a16="http://schemas.microsoft.com/office/drawing/2014/main" id="{FC02C186-1052-8B47-EDB1-478804BD218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Connector 283">
                <a:extLst>
                  <a:ext uri="{FF2B5EF4-FFF2-40B4-BE49-F238E27FC236}">
                    <a16:creationId xmlns:a16="http://schemas.microsoft.com/office/drawing/2014/main" id="{2CEB6B41-9447-45C2-EC3E-BE08C0E758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5" name="TextBox 284">
                <a:extLst>
                  <a:ext uri="{FF2B5EF4-FFF2-40B4-BE49-F238E27FC236}">
                    <a16:creationId xmlns:a16="http://schemas.microsoft.com/office/drawing/2014/main" id="{E5D5C0F9-2377-61C0-270E-B77C43025B93}"/>
                  </a:ext>
                </a:extLst>
              </p:cNvPr>
              <p:cNvSpPr txBox="1"/>
              <p:nvPr/>
            </p:nvSpPr>
            <p:spPr>
              <a:xfrm>
                <a:off x="2209161" y="4443525"/>
                <a:ext cx="2199033" cy="3323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38" dirty="0" err="1"/>
                  <a:t>Elacestrant</a:t>
                </a:r>
                <a:endParaRPr lang="en-US" sz="538" dirty="0"/>
              </a:p>
              <a:p>
                <a:r>
                  <a:rPr lang="en-US" sz="538" dirty="0"/>
                  <a:t>Standard of Care</a:t>
                </a:r>
              </a:p>
            </p:txBody>
          </p:sp>
          <p:sp>
            <p:nvSpPr>
              <p:cNvPr id="286" name="Oval 285">
                <a:extLst>
                  <a:ext uri="{FF2B5EF4-FFF2-40B4-BE49-F238E27FC236}">
                    <a16:creationId xmlns:a16="http://schemas.microsoft.com/office/drawing/2014/main" id="{AFBC5CCA-2598-C79A-2E62-98EC1A64A491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87" name="Oval 286">
                <a:extLst>
                  <a:ext uri="{FF2B5EF4-FFF2-40B4-BE49-F238E27FC236}">
                    <a16:creationId xmlns:a16="http://schemas.microsoft.com/office/drawing/2014/main" id="{3709768F-09EE-FFDB-344D-AB82057A3B01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5CBDEADE-1F93-A03C-0B3F-D285E1BCFEF1}"/>
                </a:ext>
              </a:extLst>
            </p:cNvPr>
            <p:cNvGrpSpPr/>
            <p:nvPr/>
          </p:nvGrpSpPr>
          <p:grpSpPr>
            <a:xfrm>
              <a:off x="1866267" y="1758360"/>
              <a:ext cx="8497054" cy="2680568"/>
              <a:chOff x="1866267" y="1758360"/>
              <a:chExt cx="8497054" cy="2680568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F2889D27-9E64-A736-BFE1-C83250BCE5F9}"/>
                  </a:ext>
                </a:extLst>
              </p:cNvPr>
              <p:cNvSpPr/>
              <p:nvPr/>
            </p:nvSpPr>
            <p:spPr>
              <a:xfrm>
                <a:off x="10270399" y="43460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7C657099-654C-A4D2-E70A-E62AA8A25F25}"/>
                  </a:ext>
                </a:extLst>
              </p:cNvPr>
              <p:cNvSpPr/>
              <p:nvPr/>
            </p:nvSpPr>
            <p:spPr>
              <a:xfrm>
                <a:off x="9282974" y="43460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16" name="Oval 215">
                <a:extLst>
                  <a:ext uri="{FF2B5EF4-FFF2-40B4-BE49-F238E27FC236}">
                    <a16:creationId xmlns:a16="http://schemas.microsoft.com/office/drawing/2014/main" id="{86B0610B-1C70-F275-F226-C12272EC8828}"/>
                  </a:ext>
                </a:extLst>
              </p:cNvPr>
              <p:cNvSpPr/>
              <p:nvPr/>
            </p:nvSpPr>
            <p:spPr>
              <a:xfrm>
                <a:off x="7635149" y="38062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18" name="Oval 217">
                <a:extLst>
                  <a:ext uri="{FF2B5EF4-FFF2-40B4-BE49-F238E27FC236}">
                    <a16:creationId xmlns:a16="http://schemas.microsoft.com/office/drawing/2014/main" id="{E5182595-5072-0911-5FDB-26FD1C8B2F51}"/>
                  </a:ext>
                </a:extLst>
              </p:cNvPr>
              <p:cNvSpPr/>
              <p:nvPr/>
            </p:nvSpPr>
            <p:spPr>
              <a:xfrm>
                <a:off x="599367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19" name="Oval 218">
                <a:extLst>
                  <a:ext uri="{FF2B5EF4-FFF2-40B4-BE49-F238E27FC236}">
                    <a16:creationId xmlns:a16="http://schemas.microsoft.com/office/drawing/2014/main" id="{5FCE4391-6019-DC82-6391-709E621C5200}"/>
                  </a:ext>
                </a:extLst>
              </p:cNvPr>
              <p:cNvSpPr/>
              <p:nvPr/>
            </p:nvSpPr>
            <p:spPr>
              <a:xfrm>
                <a:off x="51364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21" name="Oval 220">
                <a:extLst>
                  <a:ext uri="{FF2B5EF4-FFF2-40B4-BE49-F238E27FC236}">
                    <a16:creationId xmlns:a16="http://schemas.microsoft.com/office/drawing/2014/main" id="{BF415568-8E56-2DBE-FF78-7320539D108C}"/>
                  </a:ext>
                </a:extLst>
              </p:cNvPr>
              <p:cNvSpPr/>
              <p:nvPr/>
            </p:nvSpPr>
            <p:spPr>
              <a:xfrm>
                <a:off x="49840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6088497-1EE6-A902-6922-3320B421E56B}"/>
                  </a:ext>
                </a:extLst>
              </p:cNvPr>
              <p:cNvSpPr/>
              <p:nvPr/>
            </p:nvSpPr>
            <p:spPr>
              <a:xfrm>
                <a:off x="4869724" y="365385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55" name="Oval 254">
                <a:extLst>
                  <a:ext uri="{FF2B5EF4-FFF2-40B4-BE49-F238E27FC236}">
                    <a16:creationId xmlns:a16="http://schemas.microsoft.com/office/drawing/2014/main" id="{2DE8426B-8795-2828-A899-2A40E20BE5FF}"/>
                  </a:ext>
                </a:extLst>
              </p:cNvPr>
              <p:cNvSpPr/>
              <p:nvPr/>
            </p:nvSpPr>
            <p:spPr>
              <a:xfrm>
                <a:off x="3244124" y="29902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56" name="Oval 255">
                <a:extLst>
                  <a:ext uri="{FF2B5EF4-FFF2-40B4-BE49-F238E27FC236}">
                    <a16:creationId xmlns:a16="http://schemas.microsoft.com/office/drawing/2014/main" id="{793170CF-39AE-F8C4-FF7E-0A96EE630074}"/>
                  </a:ext>
                </a:extLst>
              </p:cNvPr>
              <p:cNvSpPr/>
              <p:nvPr/>
            </p:nvSpPr>
            <p:spPr>
              <a:xfrm>
                <a:off x="3196499" y="28093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63" name="Oval 262">
                <a:extLst>
                  <a:ext uri="{FF2B5EF4-FFF2-40B4-BE49-F238E27FC236}">
                    <a16:creationId xmlns:a16="http://schemas.microsoft.com/office/drawing/2014/main" id="{2A20043A-1EBF-130A-9552-890F71411E06}"/>
                  </a:ext>
                </a:extLst>
              </p:cNvPr>
              <p:cNvSpPr/>
              <p:nvPr/>
            </p:nvSpPr>
            <p:spPr>
              <a:xfrm>
                <a:off x="2688499" y="27235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72" name="Oval 271">
                <a:extLst>
                  <a:ext uri="{FF2B5EF4-FFF2-40B4-BE49-F238E27FC236}">
                    <a16:creationId xmlns:a16="http://schemas.microsoft.com/office/drawing/2014/main" id="{52546590-F342-E796-558B-D9BCBDA1F1CD}"/>
                  </a:ext>
                </a:extLst>
              </p:cNvPr>
              <p:cNvSpPr/>
              <p:nvPr/>
            </p:nvSpPr>
            <p:spPr>
              <a:xfrm>
                <a:off x="2412274" y="26473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75" name="Oval 274">
                <a:extLst>
                  <a:ext uri="{FF2B5EF4-FFF2-40B4-BE49-F238E27FC236}">
                    <a16:creationId xmlns:a16="http://schemas.microsoft.com/office/drawing/2014/main" id="{00CB425F-6E64-64A9-C4E8-ABA17508D399}"/>
                  </a:ext>
                </a:extLst>
              </p:cNvPr>
              <p:cNvSpPr/>
              <p:nvPr/>
            </p:nvSpPr>
            <p:spPr>
              <a:xfrm>
                <a:off x="2190024" y="249498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76" name="Oval 275">
                <a:extLst>
                  <a:ext uri="{FF2B5EF4-FFF2-40B4-BE49-F238E27FC236}">
                    <a16:creationId xmlns:a16="http://schemas.microsoft.com/office/drawing/2014/main" id="{5FECB072-F4B1-C008-3935-B48218B489A6}"/>
                  </a:ext>
                </a:extLst>
              </p:cNvPr>
              <p:cNvSpPr/>
              <p:nvPr/>
            </p:nvSpPr>
            <p:spPr>
              <a:xfrm>
                <a:off x="2148842" y="23489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77" name="Oval 276">
                <a:extLst>
                  <a:ext uri="{FF2B5EF4-FFF2-40B4-BE49-F238E27FC236}">
                    <a16:creationId xmlns:a16="http://schemas.microsoft.com/office/drawing/2014/main" id="{26C83D74-D317-E411-F067-43E0EF621075}"/>
                  </a:ext>
                </a:extLst>
              </p:cNvPr>
              <p:cNvSpPr/>
              <p:nvPr/>
            </p:nvSpPr>
            <p:spPr>
              <a:xfrm>
                <a:off x="2145667" y="22187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78" name="Oval 277">
                <a:extLst>
                  <a:ext uri="{FF2B5EF4-FFF2-40B4-BE49-F238E27FC236}">
                    <a16:creationId xmlns:a16="http://schemas.microsoft.com/office/drawing/2014/main" id="{B67CACBB-2CD0-2C4A-2912-EDC11FE4AC46}"/>
                  </a:ext>
                </a:extLst>
              </p:cNvPr>
              <p:cNvSpPr/>
              <p:nvPr/>
            </p:nvSpPr>
            <p:spPr>
              <a:xfrm>
                <a:off x="2136142" y="208538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79" name="Oval 278">
                <a:extLst>
                  <a:ext uri="{FF2B5EF4-FFF2-40B4-BE49-F238E27FC236}">
                    <a16:creationId xmlns:a16="http://schemas.microsoft.com/office/drawing/2014/main" id="{F0E673D3-1A70-3A6F-B274-61F2C47D75EB}"/>
                  </a:ext>
                </a:extLst>
              </p:cNvPr>
              <p:cNvSpPr/>
              <p:nvPr/>
            </p:nvSpPr>
            <p:spPr>
              <a:xfrm>
                <a:off x="2101217" y="19139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80" name="Oval 279">
                <a:extLst>
                  <a:ext uri="{FF2B5EF4-FFF2-40B4-BE49-F238E27FC236}">
                    <a16:creationId xmlns:a16="http://schemas.microsoft.com/office/drawing/2014/main" id="{FFD43033-A49B-D4DC-CE93-D37A9831C4DA}"/>
                  </a:ext>
                </a:extLst>
              </p:cNvPr>
              <p:cNvSpPr/>
              <p:nvPr/>
            </p:nvSpPr>
            <p:spPr>
              <a:xfrm>
                <a:off x="2069467" y="18345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81" name="Oval 280">
                <a:extLst>
                  <a:ext uri="{FF2B5EF4-FFF2-40B4-BE49-F238E27FC236}">
                    <a16:creationId xmlns:a16="http://schemas.microsoft.com/office/drawing/2014/main" id="{6DB132BC-4069-C152-DDF1-B10EAF3E4AD8}"/>
                  </a:ext>
                </a:extLst>
              </p:cNvPr>
              <p:cNvSpPr/>
              <p:nvPr/>
            </p:nvSpPr>
            <p:spPr>
              <a:xfrm>
                <a:off x="1986917" y="17583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282" name="Oval 281">
                <a:extLst>
                  <a:ext uri="{FF2B5EF4-FFF2-40B4-BE49-F238E27FC236}">
                    <a16:creationId xmlns:a16="http://schemas.microsoft.com/office/drawing/2014/main" id="{212B53E5-737B-8F0B-1FA5-B86F86F9BEC9}"/>
                  </a:ext>
                </a:extLst>
              </p:cNvPr>
              <p:cNvSpPr/>
              <p:nvPr/>
            </p:nvSpPr>
            <p:spPr>
              <a:xfrm>
                <a:off x="1866267" y="17583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DF99B54A-D934-E0FF-A9A9-397DDD147AD1}"/>
                </a:ext>
              </a:extLst>
            </p:cNvPr>
            <p:cNvSpPr/>
            <p:nvPr/>
          </p:nvSpPr>
          <p:spPr>
            <a:xfrm>
              <a:off x="1645797" y="1808540"/>
              <a:ext cx="4963976" cy="2951108"/>
            </a:xfrm>
            <a:custGeom>
              <a:avLst/>
              <a:gdLst>
                <a:gd name="connsiteX0" fmla="*/ 0 w 2178050"/>
                <a:gd name="connsiteY0" fmla="*/ 0 h 2143125"/>
                <a:gd name="connsiteX1" fmla="*/ 95250 w 2178050"/>
                <a:gd name="connsiteY1" fmla="*/ 0 h 2143125"/>
                <a:gd name="connsiteX2" fmla="*/ 95250 w 2178050"/>
                <a:gd name="connsiteY2" fmla="*/ 57150 h 2143125"/>
                <a:gd name="connsiteX3" fmla="*/ 196850 w 2178050"/>
                <a:gd name="connsiteY3" fmla="*/ 57150 h 2143125"/>
                <a:gd name="connsiteX4" fmla="*/ 196850 w 2178050"/>
                <a:gd name="connsiteY4" fmla="*/ 114300 h 2143125"/>
                <a:gd name="connsiteX5" fmla="*/ 231775 w 2178050"/>
                <a:gd name="connsiteY5" fmla="*/ 114300 h 2143125"/>
                <a:gd name="connsiteX6" fmla="*/ 231775 w 2178050"/>
                <a:gd name="connsiteY6" fmla="*/ 276225 h 2143125"/>
                <a:gd name="connsiteX7" fmla="*/ 231775 w 2178050"/>
                <a:gd name="connsiteY7" fmla="*/ 342900 h 2143125"/>
                <a:gd name="connsiteX8" fmla="*/ 234950 w 2178050"/>
                <a:gd name="connsiteY8" fmla="*/ 422275 h 2143125"/>
                <a:gd name="connsiteX9" fmla="*/ 231775 w 2178050"/>
                <a:gd name="connsiteY9" fmla="*/ 568325 h 2143125"/>
                <a:gd name="connsiteX10" fmla="*/ 231775 w 2178050"/>
                <a:gd name="connsiteY10" fmla="*/ 568325 h 2143125"/>
                <a:gd name="connsiteX11" fmla="*/ 238125 w 2178050"/>
                <a:gd name="connsiteY11" fmla="*/ 619125 h 2143125"/>
                <a:gd name="connsiteX12" fmla="*/ 238125 w 2178050"/>
                <a:gd name="connsiteY12" fmla="*/ 1066800 h 2143125"/>
                <a:gd name="connsiteX13" fmla="*/ 273050 w 2178050"/>
                <a:gd name="connsiteY13" fmla="*/ 1066800 h 2143125"/>
                <a:gd name="connsiteX14" fmla="*/ 273050 w 2178050"/>
                <a:gd name="connsiteY14" fmla="*/ 1133475 h 2143125"/>
                <a:gd name="connsiteX15" fmla="*/ 273050 w 2178050"/>
                <a:gd name="connsiteY15" fmla="*/ 1133475 h 2143125"/>
                <a:gd name="connsiteX16" fmla="*/ 273050 w 2178050"/>
                <a:gd name="connsiteY16" fmla="*/ 1181100 h 2143125"/>
                <a:gd name="connsiteX17" fmla="*/ 428625 w 2178050"/>
                <a:gd name="connsiteY17" fmla="*/ 1181100 h 2143125"/>
                <a:gd name="connsiteX18" fmla="*/ 428625 w 2178050"/>
                <a:gd name="connsiteY18" fmla="*/ 1244600 h 2143125"/>
                <a:gd name="connsiteX19" fmla="*/ 466725 w 2178050"/>
                <a:gd name="connsiteY19" fmla="*/ 1244600 h 2143125"/>
                <a:gd name="connsiteX20" fmla="*/ 466725 w 2178050"/>
                <a:gd name="connsiteY20" fmla="*/ 1292225 h 2143125"/>
                <a:gd name="connsiteX21" fmla="*/ 466725 w 2178050"/>
                <a:gd name="connsiteY21" fmla="*/ 1292225 h 2143125"/>
                <a:gd name="connsiteX22" fmla="*/ 495300 w 2178050"/>
                <a:gd name="connsiteY22" fmla="*/ 1292225 h 2143125"/>
                <a:gd name="connsiteX23" fmla="*/ 479425 w 2178050"/>
                <a:gd name="connsiteY23" fmla="*/ 1485900 h 2143125"/>
                <a:gd name="connsiteX24" fmla="*/ 479425 w 2178050"/>
                <a:gd name="connsiteY24" fmla="*/ 1485900 h 2143125"/>
                <a:gd name="connsiteX25" fmla="*/ 479425 w 2178050"/>
                <a:gd name="connsiteY25" fmla="*/ 1600200 h 2143125"/>
                <a:gd name="connsiteX26" fmla="*/ 520700 w 2178050"/>
                <a:gd name="connsiteY26" fmla="*/ 1600200 h 2143125"/>
                <a:gd name="connsiteX27" fmla="*/ 520700 w 2178050"/>
                <a:gd name="connsiteY27" fmla="*/ 1663700 h 2143125"/>
                <a:gd name="connsiteX28" fmla="*/ 1174750 w 2178050"/>
                <a:gd name="connsiteY28" fmla="*/ 1663700 h 2143125"/>
                <a:gd name="connsiteX29" fmla="*/ 1174750 w 2178050"/>
                <a:gd name="connsiteY29" fmla="*/ 1739900 h 2143125"/>
                <a:gd name="connsiteX30" fmla="*/ 1212850 w 2178050"/>
                <a:gd name="connsiteY30" fmla="*/ 1739900 h 2143125"/>
                <a:gd name="connsiteX31" fmla="*/ 1212850 w 2178050"/>
                <a:gd name="connsiteY31" fmla="*/ 1924050 h 2143125"/>
                <a:gd name="connsiteX32" fmla="*/ 1457325 w 2178050"/>
                <a:gd name="connsiteY32" fmla="*/ 1924050 h 2143125"/>
                <a:gd name="connsiteX33" fmla="*/ 1457325 w 2178050"/>
                <a:gd name="connsiteY33" fmla="*/ 2105025 h 2143125"/>
                <a:gd name="connsiteX34" fmla="*/ 1508125 w 2178050"/>
                <a:gd name="connsiteY34" fmla="*/ 2098675 h 2143125"/>
                <a:gd name="connsiteX35" fmla="*/ 2178050 w 2178050"/>
                <a:gd name="connsiteY35" fmla="*/ 2098675 h 2143125"/>
                <a:gd name="connsiteX36" fmla="*/ 2178050 w 2178050"/>
                <a:gd name="connsiteY36" fmla="*/ 2143125 h 214312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12850 w 2181225"/>
                <a:gd name="connsiteY30" fmla="*/ 1739900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105025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12850 w 2181225"/>
                <a:gd name="connsiteY30" fmla="*/ 1739900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12850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196975 w 2181225"/>
                <a:gd name="connsiteY31" fmla="*/ 1927225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6500 w 2181225"/>
                <a:gd name="connsiteY31" fmla="*/ 193040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9675 w 2181225"/>
                <a:gd name="connsiteY31" fmla="*/ 1920875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95300 w 2181225"/>
                <a:gd name="connsiteY22" fmla="*/ 1292225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3325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  <a:gd name="connsiteX0" fmla="*/ 0 w 2181225"/>
                <a:gd name="connsiteY0" fmla="*/ 0 h 2276475"/>
                <a:gd name="connsiteX1" fmla="*/ 95250 w 2181225"/>
                <a:gd name="connsiteY1" fmla="*/ 0 h 2276475"/>
                <a:gd name="connsiteX2" fmla="*/ 95250 w 2181225"/>
                <a:gd name="connsiteY2" fmla="*/ 57150 h 2276475"/>
                <a:gd name="connsiteX3" fmla="*/ 196850 w 2181225"/>
                <a:gd name="connsiteY3" fmla="*/ 57150 h 2276475"/>
                <a:gd name="connsiteX4" fmla="*/ 196850 w 2181225"/>
                <a:gd name="connsiteY4" fmla="*/ 114300 h 2276475"/>
                <a:gd name="connsiteX5" fmla="*/ 231775 w 2181225"/>
                <a:gd name="connsiteY5" fmla="*/ 114300 h 2276475"/>
                <a:gd name="connsiteX6" fmla="*/ 231775 w 2181225"/>
                <a:gd name="connsiteY6" fmla="*/ 276225 h 2276475"/>
                <a:gd name="connsiteX7" fmla="*/ 231775 w 2181225"/>
                <a:gd name="connsiteY7" fmla="*/ 342900 h 2276475"/>
                <a:gd name="connsiteX8" fmla="*/ 234950 w 2181225"/>
                <a:gd name="connsiteY8" fmla="*/ 422275 h 2276475"/>
                <a:gd name="connsiteX9" fmla="*/ 231775 w 2181225"/>
                <a:gd name="connsiteY9" fmla="*/ 568325 h 2276475"/>
                <a:gd name="connsiteX10" fmla="*/ 231775 w 2181225"/>
                <a:gd name="connsiteY10" fmla="*/ 568325 h 2276475"/>
                <a:gd name="connsiteX11" fmla="*/ 238125 w 2181225"/>
                <a:gd name="connsiteY11" fmla="*/ 619125 h 2276475"/>
                <a:gd name="connsiteX12" fmla="*/ 238125 w 2181225"/>
                <a:gd name="connsiteY12" fmla="*/ 1066800 h 2276475"/>
                <a:gd name="connsiteX13" fmla="*/ 273050 w 2181225"/>
                <a:gd name="connsiteY13" fmla="*/ 1066800 h 2276475"/>
                <a:gd name="connsiteX14" fmla="*/ 273050 w 2181225"/>
                <a:gd name="connsiteY14" fmla="*/ 1133475 h 2276475"/>
                <a:gd name="connsiteX15" fmla="*/ 273050 w 2181225"/>
                <a:gd name="connsiteY15" fmla="*/ 1133475 h 2276475"/>
                <a:gd name="connsiteX16" fmla="*/ 273050 w 2181225"/>
                <a:gd name="connsiteY16" fmla="*/ 1181100 h 2276475"/>
                <a:gd name="connsiteX17" fmla="*/ 428625 w 2181225"/>
                <a:gd name="connsiteY17" fmla="*/ 1181100 h 2276475"/>
                <a:gd name="connsiteX18" fmla="*/ 428625 w 2181225"/>
                <a:gd name="connsiteY18" fmla="*/ 1244600 h 2276475"/>
                <a:gd name="connsiteX19" fmla="*/ 466725 w 2181225"/>
                <a:gd name="connsiteY19" fmla="*/ 1244600 h 2276475"/>
                <a:gd name="connsiteX20" fmla="*/ 466725 w 2181225"/>
                <a:gd name="connsiteY20" fmla="*/ 1292225 h 2276475"/>
                <a:gd name="connsiteX21" fmla="*/ 466725 w 2181225"/>
                <a:gd name="connsiteY21" fmla="*/ 1292225 h 2276475"/>
                <a:gd name="connsiteX22" fmla="*/ 479425 w 2181225"/>
                <a:gd name="connsiteY22" fmla="*/ 1295400 h 2276475"/>
                <a:gd name="connsiteX23" fmla="*/ 479425 w 2181225"/>
                <a:gd name="connsiteY23" fmla="*/ 1485900 h 2276475"/>
                <a:gd name="connsiteX24" fmla="*/ 479425 w 2181225"/>
                <a:gd name="connsiteY24" fmla="*/ 1485900 h 2276475"/>
                <a:gd name="connsiteX25" fmla="*/ 479425 w 2181225"/>
                <a:gd name="connsiteY25" fmla="*/ 1600200 h 2276475"/>
                <a:gd name="connsiteX26" fmla="*/ 520700 w 2181225"/>
                <a:gd name="connsiteY26" fmla="*/ 1600200 h 2276475"/>
                <a:gd name="connsiteX27" fmla="*/ 520700 w 2181225"/>
                <a:gd name="connsiteY27" fmla="*/ 1663700 h 2276475"/>
                <a:gd name="connsiteX28" fmla="*/ 1174750 w 2181225"/>
                <a:gd name="connsiteY28" fmla="*/ 1663700 h 2276475"/>
                <a:gd name="connsiteX29" fmla="*/ 1174750 w 2181225"/>
                <a:gd name="connsiteY29" fmla="*/ 1739900 h 2276475"/>
                <a:gd name="connsiteX30" fmla="*/ 1203325 w 2181225"/>
                <a:gd name="connsiteY30" fmla="*/ 1743075 h 2276475"/>
                <a:gd name="connsiteX31" fmla="*/ 1203325 w 2181225"/>
                <a:gd name="connsiteY31" fmla="*/ 1924050 h 2276475"/>
                <a:gd name="connsiteX32" fmla="*/ 1457325 w 2181225"/>
                <a:gd name="connsiteY32" fmla="*/ 1924050 h 2276475"/>
                <a:gd name="connsiteX33" fmla="*/ 1457325 w 2181225"/>
                <a:gd name="connsiteY33" fmla="*/ 2095500 h 2276475"/>
                <a:gd name="connsiteX34" fmla="*/ 1508125 w 2181225"/>
                <a:gd name="connsiteY34" fmla="*/ 2098675 h 2276475"/>
                <a:gd name="connsiteX35" fmla="*/ 2178050 w 2181225"/>
                <a:gd name="connsiteY35" fmla="*/ 2098675 h 2276475"/>
                <a:gd name="connsiteX36" fmla="*/ 2181225 w 2181225"/>
                <a:gd name="connsiteY36" fmla="*/ 2276475 h 2276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181225" h="2276475">
                  <a:moveTo>
                    <a:pt x="0" y="0"/>
                  </a:moveTo>
                  <a:lnTo>
                    <a:pt x="95250" y="0"/>
                  </a:lnTo>
                  <a:lnTo>
                    <a:pt x="95250" y="57150"/>
                  </a:lnTo>
                  <a:lnTo>
                    <a:pt x="196850" y="57150"/>
                  </a:lnTo>
                  <a:lnTo>
                    <a:pt x="196850" y="114300"/>
                  </a:lnTo>
                  <a:lnTo>
                    <a:pt x="231775" y="114300"/>
                  </a:lnTo>
                  <a:lnTo>
                    <a:pt x="231775" y="276225"/>
                  </a:lnTo>
                  <a:lnTo>
                    <a:pt x="231775" y="342900"/>
                  </a:lnTo>
                  <a:lnTo>
                    <a:pt x="234950" y="422275"/>
                  </a:lnTo>
                  <a:cubicBezTo>
                    <a:pt x="233892" y="470958"/>
                    <a:pt x="232833" y="519642"/>
                    <a:pt x="231775" y="568325"/>
                  </a:cubicBezTo>
                  <a:lnTo>
                    <a:pt x="231775" y="568325"/>
                  </a:lnTo>
                  <a:lnTo>
                    <a:pt x="238125" y="619125"/>
                  </a:lnTo>
                  <a:lnTo>
                    <a:pt x="238125" y="1066800"/>
                  </a:lnTo>
                  <a:lnTo>
                    <a:pt x="273050" y="1066800"/>
                  </a:lnTo>
                  <a:lnTo>
                    <a:pt x="273050" y="1133475"/>
                  </a:lnTo>
                  <a:lnTo>
                    <a:pt x="273050" y="1133475"/>
                  </a:lnTo>
                  <a:lnTo>
                    <a:pt x="273050" y="1181100"/>
                  </a:lnTo>
                  <a:lnTo>
                    <a:pt x="428625" y="1181100"/>
                  </a:lnTo>
                  <a:lnTo>
                    <a:pt x="428625" y="1244600"/>
                  </a:lnTo>
                  <a:lnTo>
                    <a:pt x="466725" y="1244600"/>
                  </a:lnTo>
                  <a:lnTo>
                    <a:pt x="466725" y="1292225"/>
                  </a:lnTo>
                  <a:lnTo>
                    <a:pt x="466725" y="1292225"/>
                  </a:lnTo>
                  <a:lnTo>
                    <a:pt x="479425" y="1295400"/>
                  </a:lnTo>
                  <a:lnTo>
                    <a:pt x="479425" y="1485900"/>
                  </a:lnTo>
                  <a:lnTo>
                    <a:pt x="479425" y="1485900"/>
                  </a:lnTo>
                  <a:lnTo>
                    <a:pt x="479425" y="1600200"/>
                  </a:lnTo>
                  <a:lnTo>
                    <a:pt x="520700" y="1600200"/>
                  </a:lnTo>
                  <a:lnTo>
                    <a:pt x="520700" y="1663700"/>
                  </a:lnTo>
                  <a:lnTo>
                    <a:pt x="1174750" y="1663700"/>
                  </a:lnTo>
                  <a:lnTo>
                    <a:pt x="1174750" y="1739900"/>
                  </a:lnTo>
                  <a:lnTo>
                    <a:pt x="1203325" y="1743075"/>
                  </a:lnTo>
                  <a:cubicBezTo>
                    <a:pt x="1204383" y="1805517"/>
                    <a:pt x="1202267" y="1861608"/>
                    <a:pt x="1203325" y="1924050"/>
                  </a:cubicBezTo>
                  <a:lnTo>
                    <a:pt x="1457325" y="1924050"/>
                  </a:lnTo>
                  <a:lnTo>
                    <a:pt x="1457325" y="2095500"/>
                  </a:lnTo>
                  <a:cubicBezTo>
                    <a:pt x="1504135" y="2092156"/>
                    <a:pt x="1488489" y="2108493"/>
                    <a:pt x="1508125" y="2098675"/>
                  </a:cubicBezTo>
                  <a:lnTo>
                    <a:pt x="2178050" y="2098675"/>
                  </a:lnTo>
                  <a:cubicBezTo>
                    <a:pt x="2178050" y="2113492"/>
                    <a:pt x="2181225" y="2261658"/>
                    <a:pt x="2181225" y="2276475"/>
                  </a:cubicBez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15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6028ACE-A4DA-FED0-CFBD-C082AF52E735}"/>
                </a:ext>
              </a:extLst>
            </p:cNvPr>
            <p:cNvGrpSpPr/>
            <p:nvPr/>
          </p:nvGrpSpPr>
          <p:grpSpPr>
            <a:xfrm>
              <a:off x="1599336" y="1759960"/>
              <a:ext cx="4794918" cy="2810722"/>
              <a:chOff x="1599336" y="1759960"/>
              <a:chExt cx="4794918" cy="2810722"/>
            </a:xfrm>
          </p:grpSpPr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45D184A6-3098-187B-44AA-421E25730572}"/>
                  </a:ext>
                </a:extLst>
              </p:cNvPr>
              <p:cNvSpPr/>
              <p:nvPr/>
            </p:nvSpPr>
            <p:spPr>
              <a:xfrm>
                <a:off x="6301332" y="44777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F832062E-451A-8C1D-95C2-88F9B7E97585}"/>
                  </a:ext>
                </a:extLst>
              </p:cNvPr>
              <p:cNvSpPr/>
              <p:nvPr/>
            </p:nvSpPr>
            <p:spPr>
              <a:xfrm>
                <a:off x="4828132" y="42555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4EAFD7DD-7C7C-681E-86DA-1A9CACEC4FFD}"/>
                  </a:ext>
                </a:extLst>
              </p:cNvPr>
              <p:cNvSpPr/>
              <p:nvPr/>
            </p:nvSpPr>
            <p:spPr>
              <a:xfrm>
                <a:off x="3723232" y="39126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0CA3AA9D-A660-4CED-CEB3-AF5E3B20A0DA}"/>
                  </a:ext>
                </a:extLst>
              </p:cNvPr>
              <p:cNvSpPr/>
              <p:nvPr/>
            </p:nvSpPr>
            <p:spPr>
              <a:xfrm>
                <a:off x="3180307" y="39126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782589A5-06D5-B65A-27B9-D764F73CBDE9}"/>
                  </a:ext>
                </a:extLst>
              </p:cNvPr>
              <p:cNvSpPr/>
              <p:nvPr/>
            </p:nvSpPr>
            <p:spPr>
              <a:xfrm>
                <a:off x="2700882" y="38300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6698757F-568C-5678-D2BB-2DCFD2ECEAD5}"/>
                  </a:ext>
                </a:extLst>
              </p:cNvPr>
              <p:cNvSpPr/>
              <p:nvPr/>
            </p:nvSpPr>
            <p:spPr>
              <a:xfrm>
                <a:off x="2691357" y="367448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F1DB2407-CAB3-1F5D-B8D8-DF64C3346E2F}"/>
                  </a:ext>
                </a:extLst>
              </p:cNvPr>
              <p:cNvSpPr/>
              <p:nvPr/>
            </p:nvSpPr>
            <p:spPr>
              <a:xfrm>
                <a:off x="2135732" y="29918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D63C5BDD-728D-3F6A-E495-0916091A0E02}"/>
                  </a:ext>
                </a:extLst>
              </p:cNvPr>
              <p:cNvSpPr/>
              <p:nvPr/>
            </p:nvSpPr>
            <p:spPr>
              <a:xfrm>
                <a:off x="2132557" y="25600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DBCFF14A-3AEB-4692-7162-37D15B4900DA}"/>
                  </a:ext>
                </a:extLst>
              </p:cNvPr>
              <p:cNvSpPr/>
              <p:nvPr/>
            </p:nvSpPr>
            <p:spPr>
              <a:xfrm>
                <a:off x="2135732" y="23600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C4DC0653-7442-3D44-DAC7-C17368392E94}"/>
                  </a:ext>
                </a:extLst>
              </p:cNvPr>
              <p:cNvSpPr/>
              <p:nvPr/>
            </p:nvSpPr>
            <p:spPr>
              <a:xfrm>
                <a:off x="2132557" y="209651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F6199642-21FB-6CA1-2686-C45DBA49D651}"/>
                  </a:ext>
                </a:extLst>
              </p:cNvPr>
              <p:cNvSpPr/>
              <p:nvPr/>
            </p:nvSpPr>
            <p:spPr>
              <a:xfrm>
                <a:off x="1935707" y="18361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DCB96D31-DE55-D6C2-5A89-4CD6EA8C059B}"/>
                  </a:ext>
                </a:extLst>
              </p:cNvPr>
              <p:cNvSpPr/>
              <p:nvPr/>
            </p:nvSpPr>
            <p:spPr>
              <a:xfrm>
                <a:off x="1599336" y="175996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</p:grpSp>
      <p:sp>
        <p:nvSpPr>
          <p:cNvPr id="395" name="TextBox 394">
            <a:extLst>
              <a:ext uri="{FF2B5EF4-FFF2-40B4-BE49-F238E27FC236}">
                <a16:creationId xmlns:a16="http://schemas.microsoft.com/office/drawing/2014/main" id="{0BB19FB4-4F55-68B8-EEEA-996C80DD4AD4}"/>
              </a:ext>
            </a:extLst>
          </p:cNvPr>
          <p:cNvSpPr txBox="1"/>
          <p:nvPr/>
        </p:nvSpPr>
        <p:spPr>
          <a:xfrm>
            <a:off x="6714477" y="1403668"/>
            <a:ext cx="225850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At least 18 mo CDK4/6i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B9DCF347-3012-3970-7A59-53E8CF3FE4ED}"/>
              </a:ext>
            </a:extLst>
          </p:cNvPr>
          <p:cNvSpPr txBox="1"/>
          <p:nvPr/>
        </p:nvSpPr>
        <p:spPr>
          <a:xfrm>
            <a:off x="3513942" y="1410543"/>
            <a:ext cx="255401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At least 12 mo CDK4/6i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01DB6A06-E0E0-C2D8-DFF8-B5A1112CDAF4}"/>
              </a:ext>
            </a:extLst>
          </p:cNvPr>
          <p:cNvSpPr txBox="1"/>
          <p:nvPr/>
        </p:nvSpPr>
        <p:spPr>
          <a:xfrm>
            <a:off x="565830" y="1402404"/>
            <a:ext cx="22840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/>
              <a:t>At least 6 mo CDK4/6i</a:t>
            </a:r>
          </a:p>
        </p:txBody>
      </p:sp>
      <p:grpSp>
        <p:nvGrpSpPr>
          <p:cNvPr id="528" name="Group 527">
            <a:extLst>
              <a:ext uri="{FF2B5EF4-FFF2-40B4-BE49-F238E27FC236}">
                <a16:creationId xmlns:a16="http://schemas.microsoft.com/office/drawing/2014/main" id="{4534AFB4-3381-04CA-5148-1D36FA1E3E9F}"/>
              </a:ext>
            </a:extLst>
          </p:cNvPr>
          <p:cNvGrpSpPr/>
          <p:nvPr/>
        </p:nvGrpSpPr>
        <p:grpSpPr>
          <a:xfrm>
            <a:off x="3073056" y="1791435"/>
            <a:ext cx="2945259" cy="2088119"/>
            <a:chOff x="-102604" y="1712799"/>
            <a:chExt cx="10846803" cy="4136669"/>
          </a:xfrm>
        </p:grpSpPr>
        <p:sp>
          <p:nvSpPr>
            <p:cNvPr id="529" name="Rectangle 528">
              <a:extLst>
                <a:ext uri="{FF2B5EF4-FFF2-40B4-BE49-F238E27FC236}">
                  <a16:creationId xmlns:a16="http://schemas.microsoft.com/office/drawing/2014/main" id="{BA1EE634-79C4-4005-622F-7E87781E68AD}"/>
                </a:ext>
              </a:extLst>
            </p:cNvPr>
            <p:cNvSpPr/>
            <p:nvPr/>
          </p:nvSpPr>
          <p:spPr>
            <a:xfrm>
              <a:off x="1524000" y="1734129"/>
              <a:ext cx="9220199" cy="316042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9"/>
            </a:p>
          </p:txBody>
        </p:sp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CA7D6673-2A62-5C8F-8BAE-88B17D59A4CE}"/>
                </a:ext>
              </a:extLst>
            </p:cNvPr>
            <p:cNvSpPr txBox="1"/>
            <p:nvPr/>
          </p:nvSpPr>
          <p:spPr>
            <a:xfrm>
              <a:off x="855201" y="1712799"/>
              <a:ext cx="549032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100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C7C1FE68-90B1-11E9-E515-E77EBED33E0E}"/>
                </a:ext>
              </a:extLst>
            </p:cNvPr>
            <p:cNvSpPr txBox="1"/>
            <p:nvPr/>
          </p:nvSpPr>
          <p:spPr>
            <a:xfrm>
              <a:off x="1038214" y="2303295"/>
              <a:ext cx="366019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80</a:t>
              </a:r>
            </a:p>
          </p:txBody>
        </p:sp>
        <p:sp>
          <p:nvSpPr>
            <p:cNvPr id="532" name="TextBox 531">
              <a:extLst>
                <a:ext uri="{FF2B5EF4-FFF2-40B4-BE49-F238E27FC236}">
                  <a16:creationId xmlns:a16="http://schemas.microsoft.com/office/drawing/2014/main" id="{9B3EEED8-7D92-B4A0-C35E-14AAEFBEF26E}"/>
                </a:ext>
              </a:extLst>
            </p:cNvPr>
            <p:cNvSpPr txBox="1"/>
            <p:nvPr/>
          </p:nvSpPr>
          <p:spPr>
            <a:xfrm>
              <a:off x="1038214" y="2897919"/>
              <a:ext cx="366019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60</a:t>
              </a:r>
            </a:p>
          </p:txBody>
        </p:sp>
        <p:sp>
          <p:nvSpPr>
            <p:cNvPr id="533" name="TextBox 532">
              <a:extLst>
                <a:ext uri="{FF2B5EF4-FFF2-40B4-BE49-F238E27FC236}">
                  <a16:creationId xmlns:a16="http://schemas.microsoft.com/office/drawing/2014/main" id="{D891C320-5917-8432-26E8-6CF3C1935384}"/>
                </a:ext>
              </a:extLst>
            </p:cNvPr>
            <p:cNvSpPr txBox="1"/>
            <p:nvPr/>
          </p:nvSpPr>
          <p:spPr>
            <a:xfrm>
              <a:off x="1038214" y="3488415"/>
              <a:ext cx="366019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40</a:t>
              </a:r>
            </a:p>
          </p:txBody>
        </p:sp>
        <p:sp>
          <p:nvSpPr>
            <p:cNvPr id="534" name="TextBox 533">
              <a:extLst>
                <a:ext uri="{FF2B5EF4-FFF2-40B4-BE49-F238E27FC236}">
                  <a16:creationId xmlns:a16="http://schemas.microsoft.com/office/drawing/2014/main" id="{239D07FF-A867-AFF4-C333-F893257B6765}"/>
                </a:ext>
              </a:extLst>
            </p:cNvPr>
            <p:cNvSpPr txBox="1"/>
            <p:nvPr/>
          </p:nvSpPr>
          <p:spPr>
            <a:xfrm>
              <a:off x="1038214" y="4066523"/>
              <a:ext cx="366019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20</a:t>
              </a: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37D75549-08EE-1C16-059A-493523728F75}"/>
                </a:ext>
              </a:extLst>
            </p:cNvPr>
            <p:cNvSpPr txBox="1"/>
            <p:nvPr/>
          </p:nvSpPr>
          <p:spPr>
            <a:xfrm>
              <a:off x="1221217" y="4661149"/>
              <a:ext cx="183013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0</a:t>
              </a:r>
            </a:p>
          </p:txBody>
        </p:sp>
        <p:grpSp>
          <p:nvGrpSpPr>
            <p:cNvPr id="536" name="Group 535">
              <a:extLst>
                <a:ext uri="{FF2B5EF4-FFF2-40B4-BE49-F238E27FC236}">
                  <a16:creationId xmlns:a16="http://schemas.microsoft.com/office/drawing/2014/main" id="{1403F9DE-2D8F-4B16-33BA-08151E6BA3B6}"/>
                </a:ext>
              </a:extLst>
            </p:cNvPr>
            <p:cNvGrpSpPr/>
            <p:nvPr/>
          </p:nvGrpSpPr>
          <p:grpSpPr>
            <a:xfrm>
              <a:off x="1436157" y="1828540"/>
              <a:ext cx="84935" cy="2948350"/>
              <a:chOff x="1015722" y="1828540"/>
              <a:chExt cx="121490" cy="2948350"/>
            </a:xfrm>
          </p:grpSpPr>
          <p:cxnSp>
            <p:nvCxnSpPr>
              <p:cNvPr id="621" name="Straight Connector 620">
                <a:extLst>
                  <a:ext uri="{FF2B5EF4-FFF2-40B4-BE49-F238E27FC236}">
                    <a16:creationId xmlns:a16="http://schemas.microsoft.com/office/drawing/2014/main" id="{F9114669-869F-4B52-48E1-A81CFAD0BEF8}"/>
                  </a:ext>
                </a:extLst>
              </p:cNvPr>
              <p:cNvCxnSpPr/>
              <p:nvPr/>
            </p:nvCxnSpPr>
            <p:spPr>
              <a:xfrm>
                <a:off x="1015722" y="182854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2" name="Straight Connector 621">
                <a:extLst>
                  <a:ext uri="{FF2B5EF4-FFF2-40B4-BE49-F238E27FC236}">
                    <a16:creationId xmlns:a16="http://schemas.microsoft.com/office/drawing/2014/main" id="{F7A26F8A-9C01-95C9-7D7F-11EBA01E2FB1}"/>
                  </a:ext>
                </a:extLst>
              </p:cNvPr>
              <p:cNvCxnSpPr/>
              <p:nvPr/>
            </p:nvCxnSpPr>
            <p:spPr>
              <a:xfrm>
                <a:off x="1015722" y="2419036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3" name="Straight Connector 622">
                <a:extLst>
                  <a:ext uri="{FF2B5EF4-FFF2-40B4-BE49-F238E27FC236}">
                    <a16:creationId xmlns:a16="http://schemas.microsoft.com/office/drawing/2014/main" id="{93810540-9CC4-E6D2-0C52-12CDC33A00E0}"/>
                  </a:ext>
                </a:extLst>
              </p:cNvPr>
              <p:cNvCxnSpPr/>
              <p:nvPr/>
            </p:nvCxnSpPr>
            <p:spPr>
              <a:xfrm>
                <a:off x="1015722" y="301366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4" name="Straight Connector 623">
                <a:extLst>
                  <a:ext uri="{FF2B5EF4-FFF2-40B4-BE49-F238E27FC236}">
                    <a16:creationId xmlns:a16="http://schemas.microsoft.com/office/drawing/2014/main" id="{FE920F3F-3816-5008-BCF0-BD32B7B386BF}"/>
                  </a:ext>
                </a:extLst>
              </p:cNvPr>
              <p:cNvCxnSpPr/>
              <p:nvPr/>
            </p:nvCxnSpPr>
            <p:spPr>
              <a:xfrm>
                <a:off x="1015722" y="360415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5" name="Straight Connector 624">
                <a:extLst>
                  <a:ext uri="{FF2B5EF4-FFF2-40B4-BE49-F238E27FC236}">
                    <a16:creationId xmlns:a16="http://schemas.microsoft.com/office/drawing/2014/main" id="{6F089DCE-94B4-D032-1344-9479A18408AF}"/>
                  </a:ext>
                </a:extLst>
              </p:cNvPr>
              <p:cNvCxnSpPr/>
              <p:nvPr/>
            </p:nvCxnSpPr>
            <p:spPr>
              <a:xfrm>
                <a:off x="1015722" y="4182264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6" name="Straight Connector 625">
                <a:extLst>
                  <a:ext uri="{FF2B5EF4-FFF2-40B4-BE49-F238E27FC236}">
                    <a16:creationId xmlns:a16="http://schemas.microsoft.com/office/drawing/2014/main" id="{839CDEA7-D7EF-F136-8576-30A0EE875FEE}"/>
                  </a:ext>
                </a:extLst>
              </p:cNvPr>
              <p:cNvCxnSpPr/>
              <p:nvPr/>
            </p:nvCxnSpPr>
            <p:spPr>
              <a:xfrm>
                <a:off x="1015722" y="4776890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7" name="Group 536">
              <a:extLst>
                <a:ext uri="{FF2B5EF4-FFF2-40B4-BE49-F238E27FC236}">
                  <a16:creationId xmlns:a16="http://schemas.microsoft.com/office/drawing/2014/main" id="{60999A16-C46C-E82C-E189-6196983906D0}"/>
                </a:ext>
              </a:extLst>
            </p:cNvPr>
            <p:cNvGrpSpPr/>
            <p:nvPr/>
          </p:nvGrpSpPr>
          <p:grpSpPr>
            <a:xfrm>
              <a:off x="1543030" y="4894452"/>
              <a:ext cx="9196666" cy="256817"/>
              <a:chOff x="1543030" y="5174056"/>
              <a:chExt cx="9196666" cy="256817"/>
            </a:xfrm>
          </p:grpSpPr>
          <p:sp>
            <p:nvSpPr>
              <p:cNvPr id="607" name="TextBox 606">
                <a:extLst>
                  <a:ext uri="{FF2B5EF4-FFF2-40B4-BE49-F238E27FC236}">
                    <a16:creationId xmlns:a16="http://schemas.microsoft.com/office/drawing/2014/main" id="{E55F5A0A-BC14-4512-18CC-584AAD9C31B5}"/>
                  </a:ext>
                </a:extLst>
              </p:cNvPr>
              <p:cNvSpPr txBox="1"/>
              <p:nvPr/>
            </p:nvSpPr>
            <p:spPr>
              <a:xfrm>
                <a:off x="1543030" y="5243385"/>
                <a:ext cx="183013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0</a:t>
                </a:r>
              </a:p>
            </p:txBody>
          </p:sp>
          <p:cxnSp>
            <p:nvCxnSpPr>
              <p:cNvPr id="608" name="Straight Connector 607">
                <a:extLst>
                  <a:ext uri="{FF2B5EF4-FFF2-40B4-BE49-F238E27FC236}">
                    <a16:creationId xmlns:a16="http://schemas.microsoft.com/office/drawing/2014/main" id="{308FB70A-18B1-039F-00F2-BAAF677BD26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86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9" name="TextBox 608">
                <a:extLst>
                  <a:ext uri="{FF2B5EF4-FFF2-40B4-BE49-F238E27FC236}">
                    <a16:creationId xmlns:a16="http://schemas.microsoft.com/office/drawing/2014/main" id="{952F9586-B7C0-0CBF-B012-5B970F26E12A}"/>
                  </a:ext>
                </a:extLst>
              </p:cNvPr>
              <p:cNvSpPr txBox="1"/>
              <p:nvPr/>
            </p:nvSpPr>
            <p:spPr>
              <a:xfrm>
                <a:off x="3019203" y="5243385"/>
                <a:ext cx="183013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5</a:t>
                </a:r>
              </a:p>
            </p:txBody>
          </p:sp>
          <p:cxnSp>
            <p:nvCxnSpPr>
              <p:cNvPr id="610" name="Straight Connector 609">
                <a:extLst>
                  <a:ext uri="{FF2B5EF4-FFF2-40B4-BE49-F238E27FC236}">
                    <a16:creationId xmlns:a16="http://schemas.microsoft.com/office/drawing/2014/main" id="{4C3E30FA-9D64-F6CA-C2C6-8810605AD87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6040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1" name="TextBox 610">
                <a:extLst>
                  <a:ext uri="{FF2B5EF4-FFF2-40B4-BE49-F238E27FC236}">
                    <a16:creationId xmlns:a16="http://schemas.microsoft.com/office/drawing/2014/main" id="{D0A00DA4-2CE9-78CE-3F07-C1505088AF10}"/>
                  </a:ext>
                </a:extLst>
              </p:cNvPr>
              <p:cNvSpPr txBox="1"/>
              <p:nvPr/>
            </p:nvSpPr>
            <p:spPr>
              <a:xfrm>
                <a:off x="4425576" y="5243385"/>
                <a:ext cx="366022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10</a:t>
                </a:r>
              </a:p>
            </p:txBody>
          </p:sp>
          <p:cxnSp>
            <p:nvCxnSpPr>
              <p:cNvPr id="612" name="Straight Connector 611">
                <a:extLst>
                  <a:ext uri="{FF2B5EF4-FFF2-40B4-BE49-F238E27FC236}">
                    <a16:creationId xmlns:a16="http://schemas.microsoft.com/office/drawing/2014/main" id="{5CBC29E6-F463-4307-C63F-34D70C43A522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91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3" name="TextBox 612">
                <a:extLst>
                  <a:ext uri="{FF2B5EF4-FFF2-40B4-BE49-F238E27FC236}">
                    <a16:creationId xmlns:a16="http://schemas.microsoft.com/office/drawing/2014/main" id="{8B209D5D-DFF4-3473-430C-71726EE78562}"/>
                  </a:ext>
                </a:extLst>
              </p:cNvPr>
              <p:cNvSpPr txBox="1"/>
              <p:nvPr/>
            </p:nvSpPr>
            <p:spPr>
              <a:xfrm>
                <a:off x="5908982" y="5243385"/>
                <a:ext cx="366022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15</a:t>
                </a:r>
              </a:p>
            </p:txBody>
          </p:sp>
          <p:cxnSp>
            <p:nvCxnSpPr>
              <p:cNvPr id="614" name="Straight Connector 613">
                <a:extLst>
                  <a:ext uri="{FF2B5EF4-FFF2-40B4-BE49-F238E27FC236}">
                    <a16:creationId xmlns:a16="http://schemas.microsoft.com/office/drawing/2014/main" id="{7826842C-D5CC-ED89-60C6-1EE72FBFB61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7326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" name="TextBox 614">
                <a:extLst>
                  <a:ext uri="{FF2B5EF4-FFF2-40B4-BE49-F238E27FC236}">
                    <a16:creationId xmlns:a16="http://schemas.microsoft.com/office/drawing/2014/main" id="{79A9ECDE-B041-8508-EF11-8B5870A3C65C}"/>
                  </a:ext>
                </a:extLst>
              </p:cNvPr>
              <p:cNvSpPr txBox="1"/>
              <p:nvPr/>
            </p:nvSpPr>
            <p:spPr>
              <a:xfrm>
                <a:off x="7399622" y="5243385"/>
                <a:ext cx="366022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20</a:t>
                </a:r>
              </a:p>
            </p:txBody>
          </p:sp>
          <p:cxnSp>
            <p:nvCxnSpPr>
              <p:cNvPr id="616" name="Straight Connector 615">
                <a:extLst>
                  <a:ext uri="{FF2B5EF4-FFF2-40B4-BE49-F238E27FC236}">
                    <a16:creationId xmlns:a16="http://schemas.microsoft.com/office/drawing/2014/main" id="{E9459407-004C-DDD4-A445-0C8039BC1EE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969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7" name="TextBox 616">
                <a:extLst>
                  <a:ext uri="{FF2B5EF4-FFF2-40B4-BE49-F238E27FC236}">
                    <a16:creationId xmlns:a16="http://schemas.microsoft.com/office/drawing/2014/main" id="{F84505AC-A6E1-3374-57CA-1C787BAFC413}"/>
                  </a:ext>
                </a:extLst>
              </p:cNvPr>
              <p:cNvSpPr txBox="1"/>
              <p:nvPr/>
            </p:nvSpPr>
            <p:spPr>
              <a:xfrm>
                <a:off x="8883031" y="5243385"/>
                <a:ext cx="366022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25</a:t>
                </a:r>
              </a:p>
            </p:txBody>
          </p:sp>
          <p:cxnSp>
            <p:nvCxnSpPr>
              <p:cNvPr id="618" name="Straight Connector 617">
                <a:extLst>
                  <a:ext uri="{FF2B5EF4-FFF2-40B4-BE49-F238E27FC236}">
                    <a16:creationId xmlns:a16="http://schemas.microsoft.com/office/drawing/2014/main" id="{74E11A9A-E69B-05FB-3A84-A48F496B5E0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376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9" name="TextBox 618">
                <a:extLst>
                  <a:ext uri="{FF2B5EF4-FFF2-40B4-BE49-F238E27FC236}">
                    <a16:creationId xmlns:a16="http://schemas.microsoft.com/office/drawing/2014/main" id="{30685FF1-9C03-A483-6322-BB36549DC5B6}"/>
                  </a:ext>
                </a:extLst>
              </p:cNvPr>
              <p:cNvSpPr txBox="1"/>
              <p:nvPr/>
            </p:nvSpPr>
            <p:spPr>
              <a:xfrm>
                <a:off x="10373674" y="5243385"/>
                <a:ext cx="366022" cy="18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30</a:t>
                </a:r>
              </a:p>
            </p:txBody>
          </p:sp>
          <p:cxnSp>
            <p:nvCxnSpPr>
              <p:cNvPr id="620" name="Straight Connector 619">
                <a:extLst>
                  <a:ext uri="{FF2B5EF4-FFF2-40B4-BE49-F238E27FC236}">
                    <a16:creationId xmlns:a16="http://schemas.microsoft.com/office/drawing/2014/main" id="{66B35361-354B-702D-19E4-982FAAF4FB8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2020" y="5208721"/>
                <a:ext cx="69329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8" name="Group 537">
              <a:extLst>
                <a:ext uri="{FF2B5EF4-FFF2-40B4-BE49-F238E27FC236}">
                  <a16:creationId xmlns:a16="http://schemas.microsoft.com/office/drawing/2014/main" id="{6CAD723D-74EC-7F52-8041-3499A97C9C64}"/>
                </a:ext>
              </a:extLst>
            </p:cNvPr>
            <p:cNvGrpSpPr/>
            <p:nvPr/>
          </p:nvGrpSpPr>
          <p:grpSpPr>
            <a:xfrm>
              <a:off x="-102604" y="5521488"/>
              <a:ext cx="10772967" cy="327980"/>
              <a:chOff x="153081" y="3258974"/>
              <a:chExt cx="4726859" cy="252180"/>
            </a:xfrm>
          </p:grpSpPr>
          <p:sp>
            <p:nvSpPr>
              <p:cNvPr id="590" name="TextBox 589">
                <a:extLst>
                  <a:ext uri="{FF2B5EF4-FFF2-40B4-BE49-F238E27FC236}">
                    <a16:creationId xmlns:a16="http://schemas.microsoft.com/office/drawing/2014/main" id="{3B86585D-3D6F-4A8E-73E0-44264D4B110F}"/>
                  </a:ext>
                </a:extLst>
              </p:cNvPr>
              <p:cNvSpPr txBox="1"/>
              <p:nvPr/>
            </p:nvSpPr>
            <p:spPr>
              <a:xfrm>
                <a:off x="845349" y="3258974"/>
                <a:ext cx="139876" cy="2521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78</a:t>
                </a:r>
              </a:p>
              <a:p>
                <a:pPr algn="ctr"/>
                <a:r>
                  <a:rPr lang="en-US" sz="538" dirty="0"/>
                  <a:t>81</a:t>
                </a:r>
              </a:p>
            </p:txBody>
          </p:sp>
          <p:sp>
            <p:nvSpPr>
              <p:cNvPr id="591" name="TextBox 590">
                <a:extLst>
                  <a:ext uri="{FF2B5EF4-FFF2-40B4-BE49-F238E27FC236}">
                    <a16:creationId xmlns:a16="http://schemas.microsoft.com/office/drawing/2014/main" id="{0CB6E267-1A11-ECE1-68EE-F0B0C626A097}"/>
                  </a:ext>
                </a:extLst>
              </p:cNvPr>
              <p:cNvSpPr txBox="1"/>
              <p:nvPr/>
            </p:nvSpPr>
            <p:spPr>
              <a:xfrm>
                <a:off x="153081" y="3258974"/>
                <a:ext cx="621672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:r>
                  <a:rPr lang="en-US" sz="538" dirty="0" err="1"/>
                  <a:t>Elacestrant</a:t>
                </a:r>
                <a:endParaRPr lang="en-US" sz="538" dirty="0"/>
              </a:p>
              <a:p>
                <a:pPr algn="r"/>
                <a:r>
                  <a:rPr lang="en-US" sz="538" dirty="0"/>
                  <a:t>SOC</a:t>
                </a:r>
              </a:p>
            </p:txBody>
          </p:sp>
          <p:sp>
            <p:nvSpPr>
              <p:cNvPr id="592" name="TextBox 591">
                <a:extLst>
                  <a:ext uri="{FF2B5EF4-FFF2-40B4-BE49-F238E27FC236}">
                    <a16:creationId xmlns:a16="http://schemas.microsoft.com/office/drawing/2014/main" id="{A95FA542-52C1-0791-A176-3276FE003138}"/>
                  </a:ext>
                </a:extLst>
              </p:cNvPr>
              <p:cNvSpPr txBox="1"/>
              <p:nvPr/>
            </p:nvSpPr>
            <p:spPr>
              <a:xfrm>
                <a:off x="1086649" y="3258974"/>
                <a:ext cx="139876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42</a:t>
                </a:r>
              </a:p>
              <a:p>
                <a:pPr algn="ctr"/>
                <a:r>
                  <a:rPr lang="en-US" sz="538" dirty="0"/>
                  <a:t>26</a:t>
                </a:r>
              </a:p>
            </p:txBody>
          </p:sp>
          <p:sp>
            <p:nvSpPr>
              <p:cNvPr id="593" name="TextBox 592">
                <a:extLst>
                  <a:ext uri="{FF2B5EF4-FFF2-40B4-BE49-F238E27FC236}">
                    <a16:creationId xmlns:a16="http://schemas.microsoft.com/office/drawing/2014/main" id="{4C74D939-51DC-8361-3203-1C902A419697}"/>
                  </a:ext>
                </a:extLst>
              </p:cNvPr>
              <p:cNvSpPr txBox="1"/>
              <p:nvPr/>
            </p:nvSpPr>
            <p:spPr>
              <a:xfrm>
                <a:off x="1362874" y="3258974"/>
                <a:ext cx="139876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31</a:t>
                </a:r>
              </a:p>
              <a:p>
                <a:pPr algn="ctr"/>
                <a:r>
                  <a:rPr lang="en-US" sz="538" dirty="0"/>
                  <a:t>12</a:t>
                </a:r>
              </a:p>
            </p:txBody>
          </p:sp>
          <p:sp>
            <p:nvSpPr>
              <p:cNvPr id="594" name="TextBox 593">
                <a:extLst>
                  <a:ext uri="{FF2B5EF4-FFF2-40B4-BE49-F238E27FC236}">
                    <a16:creationId xmlns:a16="http://schemas.microsoft.com/office/drawing/2014/main" id="{8A6EF76C-0BFA-635A-8362-4947C9B3A521}"/>
                  </a:ext>
                </a:extLst>
              </p:cNvPr>
              <p:cNvSpPr txBox="1"/>
              <p:nvPr/>
            </p:nvSpPr>
            <p:spPr>
              <a:xfrm>
                <a:off x="1604174" y="3258974"/>
                <a:ext cx="139876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24</a:t>
                </a:r>
              </a:p>
              <a:p>
                <a:pPr algn="ctr"/>
                <a:r>
                  <a:rPr lang="en-US" sz="538" dirty="0"/>
                  <a:t>10</a:t>
                </a:r>
              </a:p>
            </p:txBody>
          </p:sp>
          <p:sp>
            <p:nvSpPr>
              <p:cNvPr id="595" name="TextBox 594">
                <a:extLst>
                  <a:ext uri="{FF2B5EF4-FFF2-40B4-BE49-F238E27FC236}">
                    <a16:creationId xmlns:a16="http://schemas.microsoft.com/office/drawing/2014/main" id="{D075E696-87E9-A2B8-9FB0-0E8673208D5A}"/>
                  </a:ext>
                </a:extLst>
              </p:cNvPr>
              <p:cNvSpPr txBox="1"/>
              <p:nvPr/>
            </p:nvSpPr>
            <p:spPr>
              <a:xfrm>
                <a:off x="1886747" y="3258974"/>
                <a:ext cx="139876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20</a:t>
                </a:r>
              </a:p>
              <a:p>
                <a:pPr algn="ctr"/>
                <a:r>
                  <a:rPr lang="en-US" sz="538" dirty="0"/>
                  <a:t>9</a:t>
                </a:r>
              </a:p>
            </p:txBody>
          </p:sp>
          <p:sp>
            <p:nvSpPr>
              <p:cNvPr id="596" name="TextBox 595">
                <a:extLst>
                  <a:ext uri="{FF2B5EF4-FFF2-40B4-BE49-F238E27FC236}">
                    <a16:creationId xmlns:a16="http://schemas.microsoft.com/office/drawing/2014/main" id="{BF5BF4A1-3C2E-21DB-29B3-D64D792945E5}"/>
                  </a:ext>
                </a:extLst>
              </p:cNvPr>
              <p:cNvSpPr txBox="1"/>
              <p:nvPr/>
            </p:nvSpPr>
            <p:spPr>
              <a:xfrm>
                <a:off x="2128049" y="3258974"/>
                <a:ext cx="139876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16</a:t>
                </a:r>
              </a:p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597" name="TextBox 596">
                <a:extLst>
                  <a:ext uri="{FF2B5EF4-FFF2-40B4-BE49-F238E27FC236}">
                    <a16:creationId xmlns:a16="http://schemas.microsoft.com/office/drawing/2014/main" id="{901A7CD7-D02D-56E5-E25F-B48D55CD4135}"/>
                  </a:ext>
                </a:extLst>
              </p:cNvPr>
              <p:cNvSpPr txBox="1"/>
              <p:nvPr/>
            </p:nvSpPr>
            <p:spPr>
              <a:xfrm>
                <a:off x="2407451" y="3258974"/>
                <a:ext cx="139876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11</a:t>
                </a:r>
              </a:p>
              <a:p>
                <a:pPr algn="ctr"/>
                <a:r>
                  <a:rPr lang="en-US" sz="538" dirty="0"/>
                  <a:t>2</a:t>
                </a:r>
              </a:p>
            </p:txBody>
          </p:sp>
          <p:sp>
            <p:nvSpPr>
              <p:cNvPr id="598" name="TextBox 597">
                <a:extLst>
                  <a:ext uri="{FF2B5EF4-FFF2-40B4-BE49-F238E27FC236}">
                    <a16:creationId xmlns:a16="http://schemas.microsoft.com/office/drawing/2014/main" id="{A3D8D8C2-BAA9-2560-14E5-22A8109789FD}"/>
                  </a:ext>
                </a:extLst>
              </p:cNvPr>
              <p:cNvSpPr txBox="1"/>
              <p:nvPr/>
            </p:nvSpPr>
            <p:spPr>
              <a:xfrm>
                <a:off x="2683716" y="3258974"/>
                <a:ext cx="69940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9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599" name="TextBox 598">
                <a:extLst>
                  <a:ext uri="{FF2B5EF4-FFF2-40B4-BE49-F238E27FC236}">
                    <a16:creationId xmlns:a16="http://schemas.microsoft.com/office/drawing/2014/main" id="{575C6860-3F0D-85DF-8AB6-E46A94E5CD03}"/>
                  </a:ext>
                </a:extLst>
              </p:cNvPr>
              <p:cNvSpPr txBox="1"/>
              <p:nvPr/>
            </p:nvSpPr>
            <p:spPr>
              <a:xfrm>
                <a:off x="2963114" y="3258974"/>
                <a:ext cx="69940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8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600" name="TextBox 599">
                <a:extLst>
                  <a:ext uri="{FF2B5EF4-FFF2-40B4-BE49-F238E27FC236}">
                    <a16:creationId xmlns:a16="http://schemas.microsoft.com/office/drawing/2014/main" id="{54EC6A61-1C03-F39D-E7D1-D112E197EC2B}"/>
                  </a:ext>
                </a:extLst>
              </p:cNvPr>
              <p:cNvSpPr txBox="1"/>
              <p:nvPr/>
            </p:nvSpPr>
            <p:spPr>
              <a:xfrm>
                <a:off x="3204417" y="3258974"/>
                <a:ext cx="69940" cy="2521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7</a:t>
                </a:r>
              </a:p>
              <a:p>
                <a:pPr algn="ctr"/>
                <a:r>
                  <a:rPr lang="en-US" sz="538" dirty="0"/>
                  <a:t>0</a:t>
                </a:r>
              </a:p>
            </p:txBody>
          </p:sp>
          <p:sp>
            <p:nvSpPr>
              <p:cNvPr id="601" name="TextBox 600">
                <a:extLst>
                  <a:ext uri="{FF2B5EF4-FFF2-40B4-BE49-F238E27FC236}">
                    <a16:creationId xmlns:a16="http://schemas.microsoft.com/office/drawing/2014/main" id="{DDAA647B-EC04-BA65-6264-3EFBD9E1794E}"/>
                  </a:ext>
                </a:extLst>
              </p:cNvPr>
              <p:cNvSpPr txBox="1"/>
              <p:nvPr/>
            </p:nvSpPr>
            <p:spPr>
              <a:xfrm>
                <a:off x="3486990" y="3258974"/>
                <a:ext cx="69940" cy="12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6</a:t>
                </a:r>
              </a:p>
            </p:txBody>
          </p:sp>
          <p:sp>
            <p:nvSpPr>
              <p:cNvPr id="602" name="TextBox 601">
                <a:extLst>
                  <a:ext uri="{FF2B5EF4-FFF2-40B4-BE49-F238E27FC236}">
                    <a16:creationId xmlns:a16="http://schemas.microsoft.com/office/drawing/2014/main" id="{088C206C-91B0-22A6-7F5B-FB0A718439DE}"/>
                  </a:ext>
                </a:extLst>
              </p:cNvPr>
              <p:cNvSpPr txBox="1"/>
              <p:nvPr/>
            </p:nvSpPr>
            <p:spPr>
              <a:xfrm>
                <a:off x="3750516" y="3258974"/>
                <a:ext cx="69940" cy="12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603" name="TextBox 602">
                <a:extLst>
                  <a:ext uri="{FF2B5EF4-FFF2-40B4-BE49-F238E27FC236}">
                    <a16:creationId xmlns:a16="http://schemas.microsoft.com/office/drawing/2014/main" id="{A186E735-16CB-F3AF-B9B2-CDAE08E01B69}"/>
                  </a:ext>
                </a:extLst>
              </p:cNvPr>
              <p:cNvSpPr txBox="1"/>
              <p:nvPr/>
            </p:nvSpPr>
            <p:spPr>
              <a:xfrm>
                <a:off x="4010866" y="3258974"/>
                <a:ext cx="69940" cy="12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604" name="TextBox 603">
                <a:extLst>
                  <a:ext uri="{FF2B5EF4-FFF2-40B4-BE49-F238E27FC236}">
                    <a16:creationId xmlns:a16="http://schemas.microsoft.com/office/drawing/2014/main" id="{FBA845D1-BD8A-4351-DB3D-D8385B1596DD}"/>
                  </a:ext>
                </a:extLst>
              </p:cNvPr>
              <p:cNvSpPr txBox="1"/>
              <p:nvPr/>
            </p:nvSpPr>
            <p:spPr>
              <a:xfrm>
                <a:off x="4286121" y="3258974"/>
                <a:ext cx="69940" cy="12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605" name="TextBox 604">
                <a:extLst>
                  <a:ext uri="{FF2B5EF4-FFF2-40B4-BE49-F238E27FC236}">
                    <a16:creationId xmlns:a16="http://schemas.microsoft.com/office/drawing/2014/main" id="{EDA27E28-6DCA-97E2-4DAD-01ECEA4AE210}"/>
                  </a:ext>
                </a:extLst>
              </p:cNvPr>
              <p:cNvSpPr txBox="1"/>
              <p:nvPr/>
            </p:nvSpPr>
            <p:spPr>
              <a:xfrm>
                <a:off x="4549652" y="3258974"/>
                <a:ext cx="69940" cy="12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606" name="TextBox 605">
                <a:extLst>
                  <a:ext uri="{FF2B5EF4-FFF2-40B4-BE49-F238E27FC236}">
                    <a16:creationId xmlns:a16="http://schemas.microsoft.com/office/drawing/2014/main" id="{EFBB5A07-528F-F5A9-76C1-8C97412D2404}"/>
                  </a:ext>
                </a:extLst>
              </p:cNvPr>
              <p:cNvSpPr txBox="1"/>
              <p:nvPr/>
            </p:nvSpPr>
            <p:spPr>
              <a:xfrm>
                <a:off x="4810000" y="3258974"/>
                <a:ext cx="69940" cy="1260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0</a:t>
                </a:r>
              </a:p>
            </p:txBody>
          </p:sp>
        </p:grpSp>
        <p:sp>
          <p:nvSpPr>
            <p:cNvPr id="539" name="Freeform 538">
              <a:extLst>
                <a:ext uri="{FF2B5EF4-FFF2-40B4-BE49-F238E27FC236}">
                  <a16:creationId xmlns:a16="http://schemas.microsoft.com/office/drawing/2014/main" id="{DC00DC94-C167-2673-DE93-212000066471}"/>
                </a:ext>
              </a:extLst>
            </p:cNvPr>
            <p:cNvSpPr/>
            <p:nvPr/>
          </p:nvSpPr>
          <p:spPr>
            <a:xfrm>
              <a:off x="1668695" y="1824104"/>
              <a:ext cx="8632706" cy="2618002"/>
            </a:xfrm>
            <a:custGeom>
              <a:avLst/>
              <a:gdLst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87450 w 3787775"/>
                <a:gd name="connsiteY17" fmla="*/ 1279525 h 2012950"/>
                <a:gd name="connsiteX18" fmla="*/ 1168400 w 3787775"/>
                <a:gd name="connsiteY18" fmla="*/ 1222375 h 2012950"/>
                <a:gd name="connsiteX19" fmla="*/ 1168400 w 3787775"/>
                <a:gd name="connsiteY19" fmla="*/ 1222375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87450 w 3787775"/>
                <a:gd name="connsiteY17" fmla="*/ 127952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704850 w 3787775"/>
                <a:gd name="connsiteY30" fmla="*/ 898525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4375 w 3787775"/>
                <a:gd name="connsiteY28" fmla="*/ 1000125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20363 w 3787775"/>
                <a:gd name="connsiteY28" fmla="*/ 968644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63525 w 3787775"/>
                <a:gd name="connsiteY40" fmla="*/ 638175 h 2012950"/>
                <a:gd name="connsiteX41" fmla="*/ 263525 w 3787775"/>
                <a:gd name="connsiteY41" fmla="*/ 638175 h 2012950"/>
                <a:gd name="connsiteX42" fmla="*/ 241300 w 3787775"/>
                <a:gd name="connsiteY42" fmla="*/ 590550 h 2012950"/>
                <a:gd name="connsiteX43" fmla="*/ 225425 w 3787775"/>
                <a:gd name="connsiteY43" fmla="*/ 527050 h 2012950"/>
                <a:gd name="connsiteX44" fmla="*/ 225425 w 3787775"/>
                <a:gd name="connsiteY44" fmla="*/ 165100 h 2012950"/>
                <a:gd name="connsiteX45" fmla="*/ 200025 w 3787775"/>
                <a:gd name="connsiteY45" fmla="*/ 152400 h 2012950"/>
                <a:gd name="connsiteX46" fmla="*/ 193675 w 3787775"/>
                <a:gd name="connsiteY46" fmla="*/ 60325 h 2012950"/>
                <a:gd name="connsiteX47" fmla="*/ 193675 w 3787775"/>
                <a:gd name="connsiteY47" fmla="*/ 25400 h 2012950"/>
                <a:gd name="connsiteX48" fmla="*/ 193675 w 3787775"/>
                <a:gd name="connsiteY48" fmla="*/ 25400 h 2012950"/>
                <a:gd name="connsiteX49" fmla="*/ 171450 w 3787775"/>
                <a:gd name="connsiteY49" fmla="*/ 0 h 2012950"/>
                <a:gd name="connsiteX50" fmla="*/ 0 w 3787775"/>
                <a:gd name="connsiteY50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70899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6371 w 3787775"/>
                <a:gd name="connsiteY28" fmla="*/ 958150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41300 w 3787775"/>
                <a:gd name="connsiteY43" fmla="*/ 590550 h 2012950"/>
                <a:gd name="connsiteX44" fmla="*/ 225425 w 3787775"/>
                <a:gd name="connsiteY44" fmla="*/ 527050 h 2012950"/>
                <a:gd name="connsiteX45" fmla="*/ 225425 w 3787775"/>
                <a:gd name="connsiteY45" fmla="*/ 165100 h 2012950"/>
                <a:gd name="connsiteX46" fmla="*/ 200025 w 3787775"/>
                <a:gd name="connsiteY46" fmla="*/ 152400 h 2012950"/>
                <a:gd name="connsiteX47" fmla="*/ 193675 w 3787775"/>
                <a:gd name="connsiteY47" fmla="*/ 60325 h 2012950"/>
                <a:gd name="connsiteX48" fmla="*/ 193675 w 3787775"/>
                <a:gd name="connsiteY48" fmla="*/ 25400 h 2012950"/>
                <a:gd name="connsiteX49" fmla="*/ 193675 w 3787775"/>
                <a:gd name="connsiteY49" fmla="*/ 25400 h 2012950"/>
                <a:gd name="connsiteX50" fmla="*/ 171450 w 3787775"/>
                <a:gd name="connsiteY50" fmla="*/ 0 h 2012950"/>
                <a:gd name="connsiteX51" fmla="*/ 0 w 3787775"/>
                <a:gd name="connsiteY51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25425 w 3787775"/>
                <a:gd name="connsiteY45" fmla="*/ 527050 h 2012950"/>
                <a:gd name="connsiteX46" fmla="*/ 225425 w 3787775"/>
                <a:gd name="connsiteY46" fmla="*/ 165100 h 2012950"/>
                <a:gd name="connsiteX47" fmla="*/ 200025 w 3787775"/>
                <a:gd name="connsiteY47" fmla="*/ 152400 h 2012950"/>
                <a:gd name="connsiteX48" fmla="*/ 193675 w 3787775"/>
                <a:gd name="connsiteY48" fmla="*/ 60325 h 2012950"/>
                <a:gd name="connsiteX49" fmla="*/ 193675 w 3787775"/>
                <a:gd name="connsiteY49" fmla="*/ 25400 h 2012950"/>
                <a:gd name="connsiteX50" fmla="*/ 193675 w 3787775"/>
                <a:gd name="connsiteY50" fmla="*/ 25400 h 2012950"/>
                <a:gd name="connsiteX51" fmla="*/ 171450 w 3787775"/>
                <a:gd name="connsiteY51" fmla="*/ 0 h 2012950"/>
                <a:gd name="connsiteX52" fmla="*/ 0 w 3787775"/>
                <a:gd name="connsiteY52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68400 w 3787775"/>
                <a:gd name="connsiteY18" fmla="*/ 1222375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71853 w 3787775"/>
                <a:gd name="connsiteY41" fmla="*/ 643720 h 2012950"/>
                <a:gd name="connsiteX42" fmla="*/ 263525 w 3787775"/>
                <a:gd name="connsiteY42" fmla="*/ 638175 h 2012950"/>
                <a:gd name="connsiteX43" fmla="*/ 263525 w 3787775"/>
                <a:gd name="connsiteY43" fmla="*/ 638175 h 2012950"/>
                <a:gd name="connsiteX44" fmla="*/ 251892 w 3787775"/>
                <a:gd name="connsiteY44" fmla="*/ 598248 h 2012950"/>
                <a:gd name="connsiteX45" fmla="*/ 241300 w 3787775"/>
                <a:gd name="connsiteY45" fmla="*/ 590550 h 2012950"/>
                <a:gd name="connsiteX46" fmla="*/ 233928 w 3787775"/>
                <a:gd name="connsiteY46" fmla="*/ 531788 h 2012950"/>
                <a:gd name="connsiteX47" fmla="*/ 225425 w 3787775"/>
                <a:gd name="connsiteY47" fmla="*/ 527050 h 2012950"/>
                <a:gd name="connsiteX48" fmla="*/ 225425 w 3787775"/>
                <a:gd name="connsiteY48" fmla="*/ 165100 h 2012950"/>
                <a:gd name="connsiteX49" fmla="*/ 200025 w 3787775"/>
                <a:gd name="connsiteY49" fmla="*/ 152400 h 2012950"/>
                <a:gd name="connsiteX50" fmla="*/ 193675 w 3787775"/>
                <a:gd name="connsiteY50" fmla="*/ 60325 h 2012950"/>
                <a:gd name="connsiteX51" fmla="*/ 193675 w 3787775"/>
                <a:gd name="connsiteY51" fmla="*/ 25400 h 2012950"/>
                <a:gd name="connsiteX52" fmla="*/ 193675 w 3787775"/>
                <a:gd name="connsiteY52" fmla="*/ 25400 h 2012950"/>
                <a:gd name="connsiteX53" fmla="*/ 171450 w 3787775"/>
                <a:gd name="connsiteY53" fmla="*/ 0 h 2012950"/>
                <a:gd name="connsiteX54" fmla="*/ 0 w 3787775"/>
                <a:gd name="connsiteY54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78380 w 3787775"/>
                <a:gd name="connsiteY18" fmla="*/ 1236366 h 2012950"/>
                <a:gd name="connsiteX19" fmla="*/ 1152525 w 3787775"/>
                <a:gd name="connsiteY19" fmla="*/ 1225550 h 2012950"/>
                <a:gd name="connsiteX20" fmla="*/ 1149350 w 3787775"/>
                <a:gd name="connsiteY20" fmla="*/ 1162050 h 2012950"/>
                <a:gd name="connsiteX21" fmla="*/ 1095375 w 3787775"/>
                <a:gd name="connsiteY21" fmla="*/ 1162050 h 2012950"/>
                <a:gd name="connsiteX22" fmla="*/ 1095375 w 3787775"/>
                <a:gd name="connsiteY22" fmla="*/ 1114425 h 2012950"/>
                <a:gd name="connsiteX23" fmla="*/ 955675 w 3787775"/>
                <a:gd name="connsiteY23" fmla="*/ 1114425 h 2012950"/>
                <a:gd name="connsiteX24" fmla="*/ 955675 w 3787775"/>
                <a:gd name="connsiteY24" fmla="*/ 1054100 h 2012950"/>
                <a:gd name="connsiteX25" fmla="*/ 927100 w 3787775"/>
                <a:gd name="connsiteY25" fmla="*/ 1054100 h 2012950"/>
                <a:gd name="connsiteX26" fmla="*/ 927100 w 3787775"/>
                <a:gd name="connsiteY26" fmla="*/ 1000125 h 2012950"/>
                <a:gd name="connsiteX27" fmla="*/ 714375 w 3787775"/>
                <a:gd name="connsiteY27" fmla="*/ 1000125 h 2012950"/>
                <a:gd name="connsiteX28" fmla="*/ 710383 w 3787775"/>
                <a:gd name="connsiteY28" fmla="*/ 954653 h 2012950"/>
                <a:gd name="connsiteX29" fmla="*/ 698500 w 3787775"/>
                <a:gd name="connsiteY29" fmla="*/ 952500 h 2012950"/>
                <a:gd name="connsiteX30" fmla="*/ 699014 w 3787775"/>
                <a:gd name="connsiteY30" fmla="*/ 895567 h 2012950"/>
                <a:gd name="connsiteX31" fmla="*/ 688975 w 3787775"/>
                <a:gd name="connsiteY31" fmla="*/ 895350 h 2012950"/>
                <a:gd name="connsiteX32" fmla="*/ 682625 w 3787775"/>
                <a:gd name="connsiteY32" fmla="*/ 860425 h 2012950"/>
                <a:gd name="connsiteX33" fmla="*/ 520700 w 3787775"/>
                <a:gd name="connsiteY33" fmla="*/ 860425 h 2012950"/>
                <a:gd name="connsiteX34" fmla="*/ 520700 w 3787775"/>
                <a:gd name="connsiteY34" fmla="*/ 812800 h 2012950"/>
                <a:gd name="connsiteX35" fmla="*/ 469900 w 3787775"/>
                <a:gd name="connsiteY35" fmla="*/ 812800 h 2012950"/>
                <a:gd name="connsiteX36" fmla="*/ 469900 w 3787775"/>
                <a:gd name="connsiteY36" fmla="*/ 758825 h 2012950"/>
                <a:gd name="connsiteX37" fmla="*/ 469900 w 3787775"/>
                <a:gd name="connsiteY37" fmla="*/ 720725 h 2012950"/>
                <a:gd name="connsiteX38" fmla="*/ 285750 w 3787775"/>
                <a:gd name="connsiteY38" fmla="*/ 720725 h 2012950"/>
                <a:gd name="connsiteX39" fmla="*/ 285750 w 3787775"/>
                <a:gd name="connsiteY39" fmla="*/ 679450 h 2012950"/>
                <a:gd name="connsiteX40" fmla="*/ 285750 w 3787775"/>
                <a:gd name="connsiteY40" fmla="*/ 679450 h 2012950"/>
                <a:gd name="connsiteX41" fmla="*/ 271853 w 3787775"/>
                <a:gd name="connsiteY41" fmla="*/ 643720 h 2012950"/>
                <a:gd name="connsiteX42" fmla="*/ 263525 w 3787775"/>
                <a:gd name="connsiteY42" fmla="*/ 638175 h 2012950"/>
                <a:gd name="connsiteX43" fmla="*/ 263525 w 3787775"/>
                <a:gd name="connsiteY43" fmla="*/ 638175 h 2012950"/>
                <a:gd name="connsiteX44" fmla="*/ 251892 w 3787775"/>
                <a:gd name="connsiteY44" fmla="*/ 598248 h 2012950"/>
                <a:gd name="connsiteX45" fmla="*/ 241300 w 3787775"/>
                <a:gd name="connsiteY45" fmla="*/ 590550 h 2012950"/>
                <a:gd name="connsiteX46" fmla="*/ 233928 w 3787775"/>
                <a:gd name="connsiteY46" fmla="*/ 531788 h 2012950"/>
                <a:gd name="connsiteX47" fmla="*/ 225425 w 3787775"/>
                <a:gd name="connsiteY47" fmla="*/ 527050 h 2012950"/>
                <a:gd name="connsiteX48" fmla="*/ 225425 w 3787775"/>
                <a:gd name="connsiteY48" fmla="*/ 165100 h 2012950"/>
                <a:gd name="connsiteX49" fmla="*/ 200025 w 3787775"/>
                <a:gd name="connsiteY49" fmla="*/ 152400 h 2012950"/>
                <a:gd name="connsiteX50" fmla="*/ 193675 w 3787775"/>
                <a:gd name="connsiteY50" fmla="*/ 60325 h 2012950"/>
                <a:gd name="connsiteX51" fmla="*/ 193675 w 3787775"/>
                <a:gd name="connsiteY51" fmla="*/ 25400 h 2012950"/>
                <a:gd name="connsiteX52" fmla="*/ 193675 w 3787775"/>
                <a:gd name="connsiteY52" fmla="*/ 25400 h 2012950"/>
                <a:gd name="connsiteX53" fmla="*/ 171450 w 3787775"/>
                <a:gd name="connsiteY53" fmla="*/ 0 h 2012950"/>
                <a:gd name="connsiteX54" fmla="*/ 0 w 3787775"/>
                <a:gd name="connsiteY54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4750 w 3787775"/>
                <a:gd name="connsiteY17" fmla="*/ 1285875 h 2012950"/>
                <a:gd name="connsiteX18" fmla="*/ 1152525 w 3787775"/>
                <a:gd name="connsiteY18" fmla="*/ 1225550 h 2012950"/>
                <a:gd name="connsiteX19" fmla="*/ 1149350 w 3787775"/>
                <a:gd name="connsiteY19" fmla="*/ 1162050 h 2012950"/>
                <a:gd name="connsiteX20" fmla="*/ 1095375 w 3787775"/>
                <a:gd name="connsiteY20" fmla="*/ 1162050 h 2012950"/>
                <a:gd name="connsiteX21" fmla="*/ 1095375 w 3787775"/>
                <a:gd name="connsiteY21" fmla="*/ 1114425 h 2012950"/>
                <a:gd name="connsiteX22" fmla="*/ 955675 w 3787775"/>
                <a:gd name="connsiteY22" fmla="*/ 1114425 h 2012950"/>
                <a:gd name="connsiteX23" fmla="*/ 955675 w 3787775"/>
                <a:gd name="connsiteY23" fmla="*/ 1054100 h 2012950"/>
                <a:gd name="connsiteX24" fmla="*/ 927100 w 3787775"/>
                <a:gd name="connsiteY24" fmla="*/ 1054100 h 2012950"/>
                <a:gd name="connsiteX25" fmla="*/ 927100 w 3787775"/>
                <a:gd name="connsiteY25" fmla="*/ 1000125 h 2012950"/>
                <a:gd name="connsiteX26" fmla="*/ 714375 w 3787775"/>
                <a:gd name="connsiteY26" fmla="*/ 1000125 h 2012950"/>
                <a:gd name="connsiteX27" fmla="*/ 710383 w 3787775"/>
                <a:gd name="connsiteY27" fmla="*/ 954653 h 2012950"/>
                <a:gd name="connsiteX28" fmla="*/ 698500 w 3787775"/>
                <a:gd name="connsiteY28" fmla="*/ 952500 h 2012950"/>
                <a:gd name="connsiteX29" fmla="*/ 699014 w 3787775"/>
                <a:gd name="connsiteY29" fmla="*/ 895567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71853 w 3787775"/>
                <a:gd name="connsiteY40" fmla="*/ 64372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  <a:gd name="connsiteX0" fmla="*/ 3787775 w 3787775"/>
                <a:gd name="connsiteY0" fmla="*/ 2012950 h 2012950"/>
                <a:gd name="connsiteX1" fmla="*/ 3346450 w 3787775"/>
                <a:gd name="connsiteY1" fmla="*/ 2012950 h 2012950"/>
                <a:gd name="connsiteX2" fmla="*/ 3346450 w 3787775"/>
                <a:gd name="connsiteY2" fmla="*/ 1879600 h 2012950"/>
                <a:gd name="connsiteX3" fmla="*/ 3228975 w 3787775"/>
                <a:gd name="connsiteY3" fmla="*/ 1879600 h 2012950"/>
                <a:gd name="connsiteX4" fmla="*/ 3228975 w 3787775"/>
                <a:gd name="connsiteY4" fmla="*/ 1752600 h 2012950"/>
                <a:gd name="connsiteX5" fmla="*/ 3146425 w 3787775"/>
                <a:gd name="connsiteY5" fmla="*/ 1752600 h 2012950"/>
                <a:gd name="connsiteX6" fmla="*/ 3146425 w 3787775"/>
                <a:gd name="connsiteY6" fmla="*/ 1619250 h 2012950"/>
                <a:gd name="connsiteX7" fmla="*/ 2184400 w 3787775"/>
                <a:gd name="connsiteY7" fmla="*/ 1619250 h 2012950"/>
                <a:gd name="connsiteX8" fmla="*/ 2184400 w 3787775"/>
                <a:gd name="connsiteY8" fmla="*/ 1527175 h 2012950"/>
                <a:gd name="connsiteX9" fmla="*/ 1631950 w 3787775"/>
                <a:gd name="connsiteY9" fmla="*/ 1527175 h 2012950"/>
                <a:gd name="connsiteX10" fmla="*/ 1631950 w 3787775"/>
                <a:gd name="connsiteY10" fmla="*/ 1457325 h 2012950"/>
                <a:gd name="connsiteX11" fmla="*/ 1397000 w 3787775"/>
                <a:gd name="connsiteY11" fmla="*/ 1457325 h 2012950"/>
                <a:gd name="connsiteX12" fmla="*/ 1397000 w 3787775"/>
                <a:gd name="connsiteY12" fmla="*/ 1393825 h 2012950"/>
                <a:gd name="connsiteX13" fmla="*/ 1311275 w 3787775"/>
                <a:gd name="connsiteY13" fmla="*/ 1393825 h 2012950"/>
                <a:gd name="connsiteX14" fmla="*/ 1311275 w 3787775"/>
                <a:gd name="connsiteY14" fmla="*/ 1343025 h 2012950"/>
                <a:gd name="connsiteX15" fmla="*/ 1187450 w 3787775"/>
                <a:gd name="connsiteY15" fmla="*/ 1343025 h 2012950"/>
                <a:gd name="connsiteX16" fmla="*/ 1187450 w 3787775"/>
                <a:gd name="connsiteY16" fmla="*/ 1279525 h 2012950"/>
                <a:gd name="connsiteX17" fmla="*/ 1172754 w 3787775"/>
                <a:gd name="connsiteY17" fmla="*/ 1271884 h 2012950"/>
                <a:gd name="connsiteX18" fmla="*/ 1152525 w 3787775"/>
                <a:gd name="connsiteY18" fmla="*/ 1225550 h 2012950"/>
                <a:gd name="connsiteX19" fmla="*/ 1149350 w 3787775"/>
                <a:gd name="connsiteY19" fmla="*/ 1162050 h 2012950"/>
                <a:gd name="connsiteX20" fmla="*/ 1095375 w 3787775"/>
                <a:gd name="connsiteY20" fmla="*/ 1162050 h 2012950"/>
                <a:gd name="connsiteX21" fmla="*/ 1095375 w 3787775"/>
                <a:gd name="connsiteY21" fmla="*/ 1114425 h 2012950"/>
                <a:gd name="connsiteX22" fmla="*/ 955675 w 3787775"/>
                <a:gd name="connsiteY22" fmla="*/ 1114425 h 2012950"/>
                <a:gd name="connsiteX23" fmla="*/ 955675 w 3787775"/>
                <a:gd name="connsiteY23" fmla="*/ 1054100 h 2012950"/>
                <a:gd name="connsiteX24" fmla="*/ 927100 w 3787775"/>
                <a:gd name="connsiteY24" fmla="*/ 1054100 h 2012950"/>
                <a:gd name="connsiteX25" fmla="*/ 927100 w 3787775"/>
                <a:gd name="connsiteY25" fmla="*/ 1000125 h 2012950"/>
                <a:gd name="connsiteX26" fmla="*/ 714375 w 3787775"/>
                <a:gd name="connsiteY26" fmla="*/ 1000125 h 2012950"/>
                <a:gd name="connsiteX27" fmla="*/ 710383 w 3787775"/>
                <a:gd name="connsiteY27" fmla="*/ 954653 h 2012950"/>
                <a:gd name="connsiteX28" fmla="*/ 698500 w 3787775"/>
                <a:gd name="connsiteY28" fmla="*/ 952500 h 2012950"/>
                <a:gd name="connsiteX29" fmla="*/ 699014 w 3787775"/>
                <a:gd name="connsiteY29" fmla="*/ 895567 h 2012950"/>
                <a:gd name="connsiteX30" fmla="*/ 688975 w 3787775"/>
                <a:gd name="connsiteY30" fmla="*/ 895350 h 2012950"/>
                <a:gd name="connsiteX31" fmla="*/ 682625 w 3787775"/>
                <a:gd name="connsiteY31" fmla="*/ 860425 h 2012950"/>
                <a:gd name="connsiteX32" fmla="*/ 520700 w 3787775"/>
                <a:gd name="connsiteY32" fmla="*/ 860425 h 2012950"/>
                <a:gd name="connsiteX33" fmla="*/ 520700 w 3787775"/>
                <a:gd name="connsiteY33" fmla="*/ 812800 h 2012950"/>
                <a:gd name="connsiteX34" fmla="*/ 469900 w 3787775"/>
                <a:gd name="connsiteY34" fmla="*/ 812800 h 2012950"/>
                <a:gd name="connsiteX35" fmla="*/ 469900 w 3787775"/>
                <a:gd name="connsiteY35" fmla="*/ 758825 h 2012950"/>
                <a:gd name="connsiteX36" fmla="*/ 469900 w 3787775"/>
                <a:gd name="connsiteY36" fmla="*/ 720725 h 2012950"/>
                <a:gd name="connsiteX37" fmla="*/ 285750 w 3787775"/>
                <a:gd name="connsiteY37" fmla="*/ 720725 h 2012950"/>
                <a:gd name="connsiteX38" fmla="*/ 285750 w 3787775"/>
                <a:gd name="connsiteY38" fmla="*/ 679450 h 2012950"/>
                <a:gd name="connsiteX39" fmla="*/ 285750 w 3787775"/>
                <a:gd name="connsiteY39" fmla="*/ 679450 h 2012950"/>
                <a:gd name="connsiteX40" fmla="*/ 271853 w 3787775"/>
                <a:gd name="connsiteY40" fmla="*/ 643720 h 2012950"/>
                <a:gd name="connsiteX41" fmla="*/ 263525 w 3787775"/>
                <a:gd name="connsiteY41" fmla="*/ 638175 h 2012950"/>
                <a:gd name="connsiteX42" fmla="*/ 263525 w 3787775"/>
                <a:gd name="connsiteY42" fmla="*/ 638175 h 2012950"/>
                <a:gd name="connsiteX43" fmla="*/ 251892 w 3787775"/>
                <a:gd name="connsiteY43" fmla="*/ 598248 h 2012950"/>
                <a:gd name="connsiteX44" fmla="*/ 241300 w 3787775"/>
                <a:gd name="connsiteY44" fmla="*/ 590550 h 2012950"/>
                <a:gd name="connsiteX45" fmla="*/ 233928 w 3787775"/>
                <a:gd name="connsiteY45" fmla="*/ 531788 h 2012950"/>
                <a:gd name="connsiteX46" fmla="*/ 225425 w 3787775"/>
                <a:gd name="connsiteY46" fmla="*/ 527050 h 2012950"/>
                <a:gd name="connsiteX47" fmla="*/ 225425 w 3787775"/>
                <a:gd name="connsiteY47" fmla="*/ 165100 h 2012950"/>
                <a:gd name="connsiteX48" fmla="*/ 200025 w 3787775"/>
                <a:gd name="connsiteY48" fmla="*/ 152400 h 2012950"/>
                <a:gd name="connsiteX49" fmla="*/ 193675 w 3787775"/>
                <a:gd name="connsiteY49" fmla="*/ 60325 h 2012950"/>
                <a:gd name="connsiteX50" fmla="*/ 193675 w 3787775"/>
                <a:gd name="connsiteY50" fmla="*/ 25400 h 2012950"/>
                <a:gd name="connsiteX51" fmla="*/ 193675 w 3787775"/>
                <a:gd name="connsiteY51" fmla="*/ 25400 h 2012950"/>
                <a:gd name="connsiteX52" fmla="*/ 171450 w 3787775"/>
                <a:gd name="connsiteY52" fmla="*/ 0 h 2012950"/>
                <a:gd name="connsiteX53" fmla="*/ 0 w 3787775"/>
                <a:gd name="connsiteY53" fmla="*/ 0 h 201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787775" h="2012950">
                  <a:moveTo>
                    <a:pt x="3787775" y="2012950"/>
                  </a:moveTo>
                  <a:lnTo>
                    <a:pt x="3346450" y="2012950"/>
                  </a:lnTo>
                  <a:lnTo>
                    <a:pt x="3346450" y="1879600"/>
                  </a:lnTo>
                  <a:lnTo>
                    <a:pt x="3228975" y="1879600"/>
                  </a:lnTo>
                  <a:lnTo>
                    <a:pt x="3228975" y="1752600"/>
                  </a:lnTo>
                  <a:lnTo>
                    <a:pt x="3146425" y="1752600"/>
                  </a:lnTo>
                  <a:lnTo>
                    <a:pt x="3146425" y="1619250"/>
                  </a:lnTo>
                  <a:lnTo>
                    <a:pt x="2184400" y="1619250"/>
                  </a:lnTo>
                  <a:lnTo>
                    <a:pt x="2184400" y="1527175"/>
                  </a:lnTo>
                  <a:lnTo>
                    <a:pt x="1631950" y="1527175"/>
                  </a:lnTo>
                  <a:lnTo>
                    <a:pt x="1631950" y="1457325"/>
                  </a:lnTo>
                  <a:lnTo>
                    <a:pt x="1397000" y="1457325"/>
                  </a:lnTo>
                  <a:lnTo>
                    <a:pt x="1397000" y="1393825"/>
                  </a:lnTo>
                  <a:lnTo>
                    <a:pt x="1311275" y="1393825"/>
                  </a:lnTo>
                  <a:lnTo>
                    <a:pt x="1311275" y="1343025"/>
                  </a:lnTo>
                  <a:lnTo>
                    <a:pt x="1187450" y="1343025"/>
                  </a:lnTo>
                  <a:lnTo>
                    <a:pt x="1187450" y="1279525"/>
                  </a:lnTo>
                  <a:lnTo>
                    <a:pt x="1172754" y="1271884"/>
                  </a:lnTo>
                  <a:lnTo>
                    <a:pt x="1152525" y="1225550"/>
                  </a:lnTo>
                  <a:lnTo>
                    <a:pt x="1149350" y="1162050"/>
                  </a:lnTo>
                  <a:lnTo>
                    <a:pt x="1095375" y="1162050"/>
                  </a:lnTo>
                  <a:lnTo>
                    <a:pt x="1095375" y="1114425"/>
                  </a:lnTo>
                  <a:lnTo>
                    <a:pt x="955675" y="1114425"/>
                  </a:lnTo>
                  <a:lnTo>
                    <a:pt x="955675" y="1054100"/>
                  </a:lnTo>
                  <a:lnTo>
                    <a:pt x="927100" y="1054100"/>
                  </a:lnTo>
                  <a:lnTo>
                    <a:pt x="927100" y="1000125"/>
                  </a:lnTo>
                  <a:lnTo>
                    <a:pt x="714375" y="1000125"/>
                  </a:lnTo>
                  <a:cubicBezTo>
                    <a:pt x="715040" y="986133"/>
                    <a:pt x="709718" y="968645"/>
                    <a:pt x="710383" y="954653"/>
                  </a:cubicBezTo>
                  <a:lnTo>
                    <a:pt x="698500" y="952500"/>
                  </a:lnTo>
                  <a:cubicBezTo>
                    <a:pt x="697340" y="940518"/>
                    <a:pt x="700174" y="907549"/>
                    <a:pt x="699014" y="895567"/>
                  </a:cubicBezTo>
                  <a:lnTo>
                    <a:pt x="688975" y="895350"/>
                  </a:lnTo>
                  <a:lnTo>
                    <a:pt x="682625" y="860425"/>
                  </a:lnTo>
                  <a:lnTo>
                    <a:pt x="520700" y="860425"/>
                  </a:lnTo>
                  <a:lnTo>
                    <a:pt x="520700" y="812800"/>
                  </a:lnTo>
                  <a:lnTo>
                    <a:pt x="469900" y="812800"/>
                  </a:lnTo>
                  <a:lnTo>
                    <a:pt x="469900" y="758825"/>
                  </a:lnTo>
                  <a:lnTo>
                    <a:pt x="469900" y="720725"/>
                  </a:lnTo>
                  <a:lnTo>
                    <a:pt x="285750" y="720725"/>
                  </a:lnTo>
                  <a:lnTo>
                    <a:pt x="285750" y="679450"/>
                  </a:lnTo>
                  <a:lnTo>
                    <a:pt x="285750" y="679450"/>
                  </a:lnTo>
                  <a:cubicBezTo>
                    <a:pt x="281783" y="671038"/>
                    <a:pt x="275820" y="652132"/>
                    <a:pt x="271853" y="643720"/>
                  </a:cubicBezTo>
                  <a:lnTo>
                    <a:pt x="263525" y="638175"/>
                  </a:lnTo>
                  <a:lnTo>
                    <a:pt x="263525" y="638175"/>
                  </a:lnTo>
                  <a:cubicBezTo>
                    <a:pt x="259647" y="628364"/>
                    <a:pt x="255770" y="608059"/>
                    <a:pt x="251892" y="598248"/>
                  </a:cubicBezTo>
                  <a:lnTo>
                    <a:pt x="241300" y="590550"/>
                  </a:lnTo>
                  <a:cubicBezTo>
                    <a:pt x="237512" y="577959"/>
                    <a:pt x="237716" y="544379"/>
                    <a:pt x="233928" y="531788"/>
                  </a:cubicBezTo>
                  <a:lnTo>
                    <a:pt x="225425" y="527050"/>
                  </a:lnTo>
                  <a:lnTo>
                    <a:pt x="225425" y="165100"/>
                  </a:lnTo>
                  <a:lnTo>
                    <a:pt x="200025" y="152400"/>
                  </a:lnTo>
                  <a:lnTo>
                    <a:pt x="193675" y="60325"/>
                  </a:lnTo>
                  <a:lnTo>
                    <a:pt x="193675" y="25400"/>
                  </a:lnTo>
                  <a:lnTo>
                    <a:pt x="193675" y="25400"/>
                  </a:lnTo>
                  <a:lnTo>
                    <a:pt x="1714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9"/>
            </a:p>
          </p:txBody>
        </p:sp>
        <p:sp>
          <p:nvSpPr>
            <p:cNvPr id="540" name="TextBox 539">
              <a:extLst>
                <a:ext uri="{FF2B5EF4-FFF2-40B4-BE49-F238E27FC236}">
                  <a16:creationId xmlns:a16="http://schemas.microsoft.com/office/drawing/2014/main" id="{DA71D8C4-27D7-44A9-EB93-5BA6B3E99F48}"/>
                </a:ext>
              </a:extLst>
            </p:cNvPr>
            <p:cNvSpPr txBox="1"/>
            <p:nvPr/>
          </p:nvSpPr>
          <p:spPr>
            <a:xfrm>
              <a:off x="4873965" y="5211588"/>
              <a:ext cx="2444065" cy="18748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15" b="1" dirty="0"/>
                <a:t>Time (months)</a:t>
              </a:r>
            </a:p>
          </p:txBody>
        </p:sp>
        <p:sp>
          <p:nvSpPr>
            <p:cNvPr id="541" name="TextBox 540">
              <a:extLst>
                <a:ext uri="{FF2B5EF4-FFF2-40B4-BE49-F238E27FC236}">
                  <a16:creationId xmlns:a16="http://schemas.microsoft.com/office/drawing/2014/main" id="{A2282B09-BF9E-682D-A0B5-E97765D26C9F}"/>
                </a:ext>
              </a:extLst>
            </p:cNvPr>
            <p:cNvSpPr txBox="1"/>
            <p:nvPr/>
          </p:nvSpPr>
          <p:spPr>
            <a:xfrm rot="16200000">
              <a:off x="-550334" y="3069674"/>
              <a:ext cx="2037415" cy="3485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15" b="1" dirty="0"/>
                <a:t>Probability of PFS (%)</a:t>
              </a:r>
            </a:p>
          </p:txBody>
        </p:sp>
        <p:grpSp>
          <p:nvGrpSpPr>
            <p:cNvPr id="542" name="Group 541">
              <a:extLst>
                <a:ext uri="{FF2B5EF4-FFF2-40B4-BE49-F238E27FC236}">
                  <a16:creationId xmlns:a16="http://schemas.microsoft.com/office/drawing/2014/main" id="{2E916856-BA74-DFA8-B0EB-905F6BEAA16A}"/>
                </a:ext>
              </a:extLst>
            </p:cNvPr>
            <p:cNvGrpSpPr/>
            <p:nvPr/>
          </p:nvGrpSpPr>
          <p:grpSpPr>
            <a:xfrm>
              <a:off x="1615100" y="4443677"/>
              <a:ext cx="2268221" cy="327978"/>
              <a:chOff x="2094875" y="4443677"/>
              <a:chExt cx="2268221" cy="327978"/>
            </a:xfrm>
          </p:grpSpPr>
          <p:cxnSp>
            <p:nvCxnSpPr>
              <p:cNvPr id="585" name="Straight Connector 584">
                <a:extLst>
                  <a:ext uri="{FF2B5EF4-FFF2-40B4-BE49-F238E27FC236}">
                    <a16:creationId xmlns:a16="http://schemas.microsoft.com/office/drawing/2014/main" id="{EE1D030B-2F82-630E-EE7B-F1026B8AFDC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6" name="Straight Connector 585">
                <a:extLst>
                  <a:ext uri="{FF2B5EF4-FFF2-40B4-BE49-F238E27FC236}">
                    <a16:creationId xmlns:a16="http://schemas.microsoft.com/office/drawing/2014/main" id="{52F8FAB7-B0C4-8173-59F1-5D42C207E9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7" name="TextBox 586">
                <a:extLst>
                  <a:ext uri="{FF2B5EF4-FFF2-40B4-BE49-F238E27FC236}">
                    <a16:creationId xmlns:a16="http://schemas.microsoft.com/office/drawing/2014/main" id="{9E38A6F8-2045-1368-C5D1-193E439DDE3F}"/>
                  </a:ext>
                </a:extLst>
              </p:cNvPr>
              <p:cNvSpPr txBox="1"/>
              <p:nvPr/>
            </p:nvSpPr>
            <p:spPr>
              <a:xfrm>
                <a:off x="2190591" y="4443677"/>
                <a:ext cx="2172505" cy="3279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38" dirty="0"/>
                  <a:t>Elacestrant</a:t>
                </a:r>
              </a:p>
              <a:p>
                <a:r>
                  <a:rPr lang="en-US" sz="538" dirty="0"/>
                  <a:t>Standard of Care</a:t>
                </a:r>
              </a:p>
            </p:txBody>
          </p:sp>
          <p:sp>
            <p:nvSpPr>
              <p:cNvPr id="588" name="Oval 587">
                <a:extLst>
                  <a:ext uri="{FF2B5EF4-FFF2-40B4-BE49-F238E27FC236}">
                    <a16:creationId xmlns:a16="http://schemas.microsoft.com/office/drawing/2014/main" id="{8FF8E304-B5ED-E4D1-42F9-277A463F9364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9" name="Oval 588">
                <a:extLst>
                  <a:ext uri="{FF2B5EF4-FFF2-40B4-BE49-F238E27FC236}">
                    <a16:creationId xmlns:a16="http://schemas.microsoft.com/office/drawing/2014/main" id="{5ECB8361-6663-6AE4-8AC3-7FA2DD4DAC5F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  <p:grpSp>
          <p:nvGrpSpPr>
            <p:cNvPr id="543" name="Group 542">
              <a:extLst>
                <a:ext uri="{FF2B5EF4-FFF2-40B4-BE49-F238E27FC236}">
                  <a16:creationId xmlns:a16="http://schemas.microsoft.com/office/drawing/2014/main" id="{85E0CD73-F1AA-541F-EB5C-F6CA7AD8B7DE}"/>
                </a:ext>
              </a:extLst>
            </p:cNvPr>
            <p:cNvGrpSpPr/>
            <p:nvPr/>
          </p:nvGrpSpPr>
          <p:grpSpPr>
            <a:xfrm>
              <a:off x="1870489" y="1775944"/>
              <a:ext cx="8481747" cy="2704194"/>
              <a:chOff x="1870489" y="1775944"/>
              <a:chExt cx="8481747" cy="2704194"/>
            </a:xfrm>
          </p:grpSpPr>
          <p:sp>
            <p:nvSpPr>
              <p:cNvPr id="563" name="Oval 562">
                <a:extLst>
                  <a:ext uri="{FF2B5EF4-FFF2-40B4-BE49-F238E27FC236}">
                    <a16:creationId xmlns:a16="http://schemas.microsoft.com/office/drawing/2014/main" id="{7C3FE89E-2CB9-9BFD-D399-0F89F02FB180}"/>
                  </a:ext>
                </a:extLst>
              </p:cNvPr>
              <p:cNvSpPr/>
              <p:nvPr/>
            </p:nvSpPr>
            <p:spPr>
              <a:xfrm>
                <a:off x="10259314" y="4387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4" name="Oval 563">
                <a:extLst>
                  <a:ext uri="{FF2B5EF4-FFF2-40B4-BE49-F238E27FC236}">
                    <a16:creationId xmlns:a16="http://schemas.microsoft.com/office/drawing/2014/main" id="{53968926-A756-DC0B-BECE-D4B51D882E32}"/>
                  </a:ext>
                </a:extLst>
              </p:cNvPr>
              <p:cNvSpPr/>
              <p:nvPr/>
            </p:nvSpPr>
            <p:spPr>
              <a:xfrm>
                <a:off x="9253929" y="43872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5" name="Oval 564">
                <a:extLst>
                  <a:ext uri="{FF2B5EF4-FFF2-40B4-BE49-F238E27FC236}">
                    <a16:creationId xmlns:a16="http://schemas.microsoft.com/office/drawing/2014/main" id="{8AC04F56-A7D6-7959-6022-7764EB5BD763}"/>
                  </a:ext>
                </a:extLst>
              </p:cNvPr>
              <p:cNvSpPr/>
              <p:nvPr/>
            </p:nvSpPr>
            <p:spPr>
              <a:xfrm>
                <a:off x="7620747" y="38822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6" name="Oval 565">
                <a:extLst>
                  <a:ext uri="{FF2B5EF4-FFF2-40B4-BE49-F238E27FC236}">
                    <a16:creationId xmlns:a16="http://schemas.microsoft.com/office/drawing/2014/main" id="{4F8694CB-6906-5B51-26DD-4E43F245E9C8}"/>
                  </a:ext>
                </a:extLst>
              </p:cNvPr>
              <p:cNvSpPr/>
              <p:nvPr/>
            </p:nvSpPr>
            <p:spPr>
              <a:xfrm>
                <a:off x="7111231" y="38822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7" name="Oval 566">
                <a:extLst>
                  <a:ext uri="{FF2B5EF4-FFF2-40B4-BE49-F238E27FC236}">
                    <a16:creationId xmlns:a16="http://schemas.microsoft.com/office/drawing/2014/main" id="{53B7B95C-F46C-DE3C-D946-F83DE184DBC5}"/>
                  </a:ext>
                </a:extLst>
              </p:cNvPr>
              <p:cNvSpPr/>
              <p:nvPr/>
            </p:nvSpPr>
            <p:spPr>
              <a:xfrm>
                <a:off x="5983016" y="37548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8" name="Oval 567">
                <a:extLst>
                  <a:ext uri="{FF2B5EF4-FFF2-40B4-BE49-F238E27FC236}">
                    <a16:creationId xmlns:a16="http://schemas.microsoft.com/office/drawing/2014/main" id="{9990ACBE-BFCB-5C43-C5C5-693FD8F4517C}"/>
                  </a:ext>
                </a:extLst>
              </p:cNvPr>
              <p:cNvSpPr/>
              <p:nvPr/>
            </p:nvSpPr>
            <p:spPr>
              <a:xfrm>
                <a:off x="5546288" y="375544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9" name="Oval 568">
                <a:extLst>
                  <a:ext uri="{FF2B5EF4-FFF2-40B4-BE49-F238E27FC236}">
                    <a16:creationId xmlns:a16="http://schemas.microsoft.com/office/drawing/2014/main" id="{C388329F-5AA5-6C66-441D-D76A88FACD0F}"/>
                  </a:ext>
                </a:extLst>
              </p:cNvPr>
              <p:cNvSpPr/>
              <p:nvPr/>
            </p:nvSpPr>
            <p:spPr>
              <a:xfrm>
                <a:off x="5136855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0" name="Oval 569">
                <a:extLst>
                  <a:ext uri="{FF2B5EF4-FFF2-40B4-BE49-F238E27FC236}">
                    <a16:creationId xmlns:a16="http://schemas.microsoft.com/office/drawing/2014/main" id="{93E51159-D194-B084-5B1E-2998DD570F73}"/>
                  </a:ext>
                </a:extLst>
              </p:cNvPr>
              <p:cNvSpPr/>
              <p:nvPr/>
            </p:nvSpPr>
            <p:spPr>
              <a:xfrm>
                <a:off x="4977631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1" name="Oval 570">
                <a:extLst>
                  <a:ext uri="{FF2B5EF4-FFF2-40B4-BE49-F238E27FC236}">
                    <a16:creationId xmlns:a16="http://schemas.microsoft.com/office/drawing/2014/main" id="{5FE24151-51AF-68DC-E0A3-EAED122FBFC0}"/>
                  </a:ext>
                </a:extLst>
              </p:cNvPr>
              <p:cNvSpPr/>
              <p:nvPr/>
            </p:nvSpPr>
            <p:spPr>
              <a:xfrm>
                <a:off x="4868449" y="366843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2" name="Oval 571">
                <a:extLst>
                  <a:ext uri="{FF2B5EF4-FFF2-40B4-BE49-F238E27FC236}">
                    <a16:creationId xmlns:a16="http://schemas.microsoft.com/office/drawing/2014/main" id="{16BC0BF7-5178-21EE-4B71-1ADAFA65CF60}"/>
                  </a:ext>
                </a:extLst>
              </p:cNvPr>
              <p:cNvSpPr/>
              <p:nvPr/>
            </p:nvSpPr>
            <p:spPr>
              <a:xfrm>
                <a:off x="3799374" y="32180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3" name="Oval 572">
                <a:extLst>
                  <a:ext uri="{FF2B5EF4-FFF2-40B4-BE49-F238E27FC236}">
                    <a16:creationId xmlns:a16="http://schemas.microsoft.com/office/drawing/2014/main" id="{72445043-B68E-B371-8D01-F38F9E8C4BDF}"/>
                  </a:ext>
                </a:extLst>
              </p:cNvPr>
              <p:cNvSpPr/>
              <p:nvPr/>
            </p:nvSpPr>
            <p:spPr>
              <a:xfrm>
                <a:off x="3258013" y="307703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4" name="Oval 573">
                <a:extLst>
                  <a:ext uri="{FF2B5EF4-FFF2-40B4-BE49-F238E27FC236}">
                    <a16:creationId xmlns:a16="http://schemas.microsoft.com/office/drawing/2014/main" id="{3E600A32-0DC2-23B4-7D1A-5F794211AD01}"/>
                  </a:ext>
                </a:extLst>
              </p:cNvPr>
              <p:cNvSpPr/>
              <p:nvPr/>
            </p:nvSpPr>
            <p:spPr>
              <a:xfrm>
                <a:off x="3194323" y="289506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5" name="Oval 574">
                <a:extLst>
                  <a:ext uri="{FF2B5EF4-FFF2-40B4-BE49-F238E27FC236}">
                    <a16:creationId xmlns:a16="http://schemas.microsoft.com/office/drawing/2014/main" id="{AE7BE88D-6262-5B0F-83BF-D664BE2456C2}"/>
                  </a:ext>
                </a:extLst>
              </p:cNvPr>
              <p:cNvSpPr/>
              <p:nvPr/>
            </p:nvSpPr>
            <p:spPr>
              <a:xfrm>
                <a:off x="2698455" y="27676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6" name="Oval 575">
                <a:extLst>
                  <a:ext uri="{FF2B5EF4-FFF2-40B4-BE49-F238E27FC236}">
                    <a16:creationId xmlns:a16="http://schemas.microsoft.com/office/drawing/2014/main" id="{82A24A22-18C1-6B65-0468-9D4903083E53}"/>
                  </a:ext>
                </a:extLst>
              </p:cNvPr>
              <p:cNvSpPr/>
              <p:nvPr/>
            </p:nvSpPr>
            <p:spPr>
              <a:xfrm>
                <a:off x="2648413" y="27176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7" name="Oval 576">
                <a:extLst>
                  <a:ext uri="{FF2B5EF4-FFF2-40B4-BE49-F238E27FC236}">
                    <a16:creationId xmlns:a16="http://schemas.microsoft.com/office/drawing/2014/main" id="{6E7975AE-D0A5-BFDD-0729-911F857DBFEB}"/>
                  </a:ext>
                </a:extLst>
              </p:cNvPr>
              <p:cNvSpPr/>
              <p:nvPr/>
            </p:nvSpPr>
            <p:spPr>
              <a:xfrm>
                <a:off x="2420950" y="271764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8" name="Oval 577">
                <a:extLst>
                  <a:ext uri="{FF2B5EF4-FFF2-40B4-BE49-F238E27FC236}">
                    <a16:creationId xmlns:a16="http://schemas.microsoft.com/office/drawing/2014/main" id="{E9E9693F-50B1-BC12-038A-5B7B9C56E0A0}"/>
                  </a:ext>
                </a:extLst>
              </p:cNvPr>
              <p:cNvSpPr/>
              <p:nvPr/>
            </p:nvSpPr>
            <p:spPr>
              <a:xfrm>
                <a:off x="2188938" y="25584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79" name="Oval 578">
                <a:extLst>
                  <a:ext uri="{FF2B5EF4-FFF2-40B4-BE49-F238E27FC236}">
                    <a16:creationId xmlns:a16="http://schemas.microsoft.com/office/drawing/2014/main" id="{DD82FBD2-CBE4-21EB-A5D9-41D17D77BEBE}"/>
                  </a:ext>
                </a:extLst>
              </p:cNvPr>
              <p:cNvSpPr/>
              <p:nvPr/>
            </p:nvSpPr>
            <p:spPr>
              <a:xfrm>
                <a:off x="2143445" y="23991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0" name="Oval 579">
                <a:extLst>
                  <a:ext uri="{FF2B5EF4-FFF2-40B4-BE49-F238E27FC236}">
                    <a16:creationId xmlns:a16="http://schemas.microsoft.com/office/drawing/2014/main" id="{905D056B-C7EE-8E2E-8C0E-E6E5F4C90C08}"/>
                  </a:ext>
                </a:extLst>
              </p:cNvPr>
              <p:cNvSpPr/>
              <p:nvPr/>
            </p:nvSpPr>
            <p:spPr>
              <a:xfrm>
                <a:off x="2143445" y="221267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1" name="Oval 580">
                <a:extLst>
                  <a:ext uri="{FF2B5EF4-FFF2-40B4-BE49-F238E27FC236}">
                    <a16:creationId xmlns:a16="http://schemas.microsoft.com/office/drawing/2014/main" id="{963F5614-494F-72EA-94B5-09C77BB2A60E}"/>
                  </a:ext>
                </a:extLst>
              </p:cNvPr>
              <p:cNvSpPr/>
              <p:nvPr/>
            </p:nvSpPr>
            <p:spPr>
              <a:xfrm>
                <a:off x="2129797" y="207619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2" name="Oval 581">
                <a:extLst>
                  <a:ext uri="{FF2B5EF4-FFF2-40B4-BE49-F238E27FC236}">
                    <a16:creationId xmlns:a16="http://schemas.microsoft.com/office/drawing/2014/main" id="{A74107F9-6852-790D-E188-D7071E5D470C}"/>
                  </a:ext>
                </a:extLst>
              </p:cNvPr>
              <p:cNvSpPr/>
              <p:nvPr/>
            </p:nvSpPr>
            <p:spPr>
              <a:xfrm>
                <a:off x="2070656" y="18623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3" name="Oval 582">
                <a:extLst>
                  <a:ext uri="{FF2B5EF4-FFF2-40B4-BE49-F238E27FC236}">
                    <a16:creationId xmlns:a16="http://schemas.microsoft.com/office/drawing/2014/main" id="{C8B8D172-BBB2-355C-AB9A-043C5F741432}"/>
                  </a:ext>
                </a:extLst>
              </p:cNvPr>
              <p:cNvSpPr/>
              <p:nvPr/>
            </p:nvSpPr>
            <p:spPr>
              <a:xfrm>
                <a:off x="1988769" y="17759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84" name="Oval 583">
                <a:extLst>
                  <a:ext uri="{FF2B5EF4-FFF2-40B4-BE49-F238E27FC236}">
                    <a16:creationId xmlns:a16="http://schemas.microsoft.com/office/drawing/2014/main" id="{7911D374-3651-F87E-EAFD-C486F1468047}"/>
                  </a:ext>
                </a:extLst>
              </p:cNvPr>
              <p:cNvSpPr/>
              <p:nvPr/>
            </p:nvSpPr>
            <p:spPr>
              <a:xfrm>
                <a:off x="1870489" y="17759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  <p:sp>
          <p:nvSpPr>
            <p:cNvPr id="544" name="Freeform 543">
              <a:extLst>
                <a:ext uri="{FF2B5EF4-FFF2-40B4-BE49-F238E27FC236}">
                  <a16:creationId xmlns:a16="http://schemas.microsoft.com/office/drawing/2014/main" id="{020F52C8-0757-6352-01DE-CAE7766CDD7C}"/>
                </a:ext>
              </a:extLst>
            </p:cNvPr>
            <p:cNvSpPr/>
            <p:nvPr/>
          </p:nvSpPr>
          <p:spPr>
            <a:xfrm>
              <a:off x="1625278" y="1824104"/>
              <a:ext cx="4963987" cy="2952479"/>
            </a:xfrm>
            <a:custGeom>
              <a:avLst/>
              <a:gdLst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34950 w 2178050"/>
                <a:gd name="connsiteY23" fmla="*/ 152400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22250 w 2178050"/>
                <a:gd name="connsiteY23" fmla="*/ 16192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60350 w 2178050"/>
                <a:gd name="connsiteY21" fmla="*/ 469900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54025 w 2178050"/>
                <a:gd name="connsiteY15" fmla="*/ 136207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93800 w 2178050"/>
                <a:gd name="connsiteY7" fmla="*/ 1860550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8150 w 2178050"/>
                <a:gd name="connsiteY15" fmla="*/ 1365250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0550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6154 w 2178050"/>
                <a:gd name="connsiteY15" fmla="*/ 135825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  <a:gd name="connsiteX0" fmla="*/ 2178050 w 2178050"/>
                <a:gd name="connsiteY0" fmla="*/ 2270125 h 2270125"/>
                <a:gd name="connsiteX1" fmla="*/ 2178050 w 2178050"/>
                <a:gd name="connsiteY1" fmla="*/ 2079625 h 2270125"/>
                <a:gd name="connsiteX2" fmla="*/ 1457325 w 2178050"/>
                <a:gd name="connsiteY2" fmla="*/ 2079625 h 2270125"/>
                <a:gd name="connsiteX3" fmla="*/ 1457325 w 2178050"/>
                <a:gd name="connsiteY3" fmla="*/ 1981200 h 2270125"/>
                <a:gd name="connsiteX4" fmla="*/ 1193800 w 2178050"/>
                <a:gd name="connsiteY4" fmla="*/ 1981200 h 2270125"/>
                <a:gd name="connsiteX5" fmla="*/ 1193800 w 2178050"/>
                <a:gd name="connsiteY5" fmla="*/ 1860550 h 2270125"/>
                <a:gd name="connsiteX6" fmla="*/ 1193800 w 2178050"/>
                <a:gd name="connsiteY6" fmla="*/ 1867546 h 2270125"/>
                <a:gd name="connsiteX7" fmla="*/ 1174750 w 2178050"/>
                <a:gd name="connsiteY7" fmla="*/ 1863725 h 2270125"/>
                <a:gd name="connsiteX8" fmla="*/ 1171575 w 2178050"/>
                <a:gd name="connsiteY8" fmla="*/ 1752600 h 2270125"/>
                <a:gd name="connsiteX9" fmla="*/ 622300 w 2178050"/>
                <a:gd name="connsiteY9" fmla="*/ 1752600 h 2270125"/>
                <a:gd name="connsiteX10" fmla="*/ 622300 w 2178050"/>
                <a:gd name="connsiteY10" fmla="*/ 1704975 h 2270125"/>
                <a:gd name="connsiteX11" fmla="*/ 495300 w 2178050"/>
                <a:gd name="connsiteY11" fmla="*/ 1704975 h 2270125"/>
                <a:gd name="connsiteX12" fmla="*/ 495300 w 2178050"/>
                <a:gd name="connsiteY12" fmla="*/ 1416050 h 2270125"/>
                <a:gd name="connsiteX13" fmla="*/ 454025 w 2178050"/>
                <a:gd name="connsiteY13" fmla="*/ 1416050 h 2270125"/>
                <a:gd name="connsiteX14" fmla="*/ 454025 w 2178050"/>
                <a:gd name="connsiteY14" fmla="*/ 1362075 h 2270125"/>
                <a:gd name="connsiteX15" fmla="*/ 436154 w 2178050"/>
                <a:gd name="connsiteY15" fmla="*/ 1358255 h 2270125"/>
                <a:gd name="connsiteX16" fmla="*/ 422275 w 2178050"/>
                <a:gd name="connsiteY16" fmla="*/ 1317625 h 2270125"/>
                <a:gd name="connsiteX17" fmla="*/ 276225 w 2178050"/>
                <a:gd name="connsiteY17" fmla="*/ 1317625 h 2270125"/>
                <a:gd name="connsiteX18" fmla="*/ 273050 w 2178050"/>
                <a:gd name="connsiteY18" fmla="*/ 1289050 h 2270125"/>
                <a:gd name="connsiteX19" fmla="*/ 260350 w 2178050"/>
                <a:gd name="connsiteY19" fmla="*/ 1254125 h 2270125"/>
                <a:gd name="connsiteX20" fmla="*/ 260350 w 2178050"/>
                <a:gd name="connsiteY20" fmla="*/ 1254125 h 2270125"/>
                <a:gd name="connsiteX21" fmla="*/ 250825 w 2178050"/>
                <a:gd name="connsiteY21" fmla="*/ 479425 h 2270125"/>
                <a:gd name="connsiteX22" fmla="*/ 234950 w 2178050"/>
                <a:gd name="connsiteY22" fmla="*/ 438150 h 2270125"/>
                <a:gd name="connsiteX23" fmla="*/ 212725 w 2178050"/>
                <a:gd name="connsiteY23" fmla="*/ 180975 h 2270125"/>
                <a:gd name="connsiteX24" fmla="*/ 193675 w 2178050"/>
                <a:gd name="connsiteY24" fmla="*/ 117475 h 2270125"/>
                <a:gd name="connsiteX25" fmla="*/ 193675 w 2178050"/>
                <a:gd name="connsiteY25" fmla="*/ 117475 h 2270125"/>
                <a:gd name="connsiteX26" fmla="*/ 139700 w 2178050"/>
                <a:gd name="connsiteY26" fmla="*/ 92075 h 2270125"/>
                <a:gd name="connsiteX27" fmla="*/ 139700 w 2178050"/>
                <a:gd name="connsiteY27" fmla="*/ 63500 h 2270125"/>
                <a:gd name="connsiteX28" fmla="*/ 85725 w 2178050"/>
                <a:gd name="connsiteY28" fmla="*/ 63500 h 2270125"/>
                <a:gd name="connsiteX29" fmla="*/ 85725 w 2178050"/>
                <a:gd name="connsiteY29" fmla="*/ 31750 h 2270125"/>
                <a:gd name="connsiteX30" fmla="*/ 53975 w 2178050"/>
                <a:gd name="connsiteY30" fmla="*/ 31750 h 2270125"/>
                <a:gd name="connsiteX31" fmla="*/ 53975 w 2178050"/>
                <a:gd name="connsiteY31" fmla="*/ 0 h 2270125"/>
                <a:gd name="connsiteX32" fmla="*/ 0 w 2178050"/>
                <a:gd name="connsiteY32" fmla="*/ 0 h 2270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178050" h="2270125">
                  <a:moveTo>
                    <a:pt x="2178050" y="2270125"/>
                  </a:moveTo>
                  <a:lnTo>
                    <a:pt x="2178050" y="2079625"/>
                  </a:lnTo>
                  <a:lnTo>
                    <a:pt x="1457325" y="2079625"/>
                  </a:lnTo>
                  <a:lnTo>
                    <a:pt x="1457325" y="1981200"/>
                  </a:lnTo>
                  <a:lnTo>
                    <a:pt x="1193800" y="1981200"/>
                  </a:lnTo>
                  <a:lnTo>
                    <a:pt x="1193800" y="1860550"/>
                  </a:lnTo>
                  <a:lnTo>
                    <a:pt x="1193800" y="1867546"/>
                  </a:lnTo>
                  <a:lnTo>
                    <a:pt x="1174750" y="1863725"/>
                  </a:lnTo>
                  <a:cubicBezTo>
                    <a:pt x="1176867" y="1829858"/>
                    <a:pt x="1172633" y="1789642"/>
                    <a:pt x="1171575" y="1752600"/>
                  </a:cubicBezTo>
                  <a:lnTo>
                    <a:pt x="622300" y="1752600"/>
                  </a:lnTo>
                  <a:lnTo>
                    <a:pt x="622300" y="1704975"/>
                  </a:lnTo>
                  <a:lnTo>
                    <a:pt x="495300" y="1704975"/>
                  </a:lnTo>
                  <a:lnTo>
                    <a:pt x="495300" y="1416050"/>
                  </a:lnTo>
                  <a:lnTo>
                    <a:pt x="454025" y="1416050"/>
                  </a:lnTo>
                  <a:lnTo>
                    <a:pt x="454025" y="1362075"/>
                  </a:lnTo>
                  <a:lnTo>
                    <a:pt x="436154" y="1358255"/>
                  </a:lnTo>
                  <a:lnTo>
                    <a:pt x="422275" y="1317625"/>
                  </a:lnTo>
                  <a:lnTo>
                    <a:pt x="276225" y="1317625"/>
                  </a:lnTo>
                  <a:lnTo>
                    <a:pt x="273050" y="1289050"/>
                  </a:lnTo>
                  <a:lnTo>
                    <a:pt x="260350" y="1254125"/>
                  </a:lnTo>
                  <a:lnTo>
                    <a:pt x="260350" y="1254125"/>
                  </a:lnTo>
                  <a:lnTo>
                    <a:pt x="250825" y="479425"/>
                  </a:lnTo>
                  <a:lnTo>
                    <a:pt x="234950" y="438150"/>
                  </a:lnTo>
                  <a:lnTo>
                    <a:pt x="212725" y="180975"/>
                  </a:lnTo>
                  <a:lnTo>
                    <a:pt x="193675" y="117475"/>
                  </a:lnTo>
                  <a:lnTo>
                    <a:pt x="193675" y="117475"/>
                  </a:lnTo>
                  <a:lnTo>
                    <a:pt x="139700" y="92075"/>
                  </a:lnTo>
                  <a:lnTo>
                    <a:pt x="139700" y="63500"/>
                  </a:lnTo>
                  <a:lnTo>
                    <a:pt x="85725" y="63500"/>
                  </a:lnTo>
                  <a:lnTo>
                    <a:pt x="85725" y="31750"/>
                  </a:lnTo>
                  <a:lnTo>
                    <a:pt x="53975" y="31750"/>
                  </a:lnTo>
                  <a:lnTo>
                    <a:pt x="5397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9"/>
            </a:p>
          </p:txBody>
        </p:sp>
        <p:grpSp>
          <p:nvGrpSpPr>
            <p:cNvPr id="545" name="Group 544">
              <a:extLst>
                <a:ext uri="{FF2B5EF4-FFF2-40B4-BE49-F238E27FC236}">
                  <a16:creationId xmlns:a16="http://schemas.microsoft.com/office/drawing/2014/main" id="{B006BFF6-5F42-3DE9-9BF4-5A8606B3006B}"/>
                </a:ext>
              </a:extLst>
            </p:cNvPr>
            <p:cNvGrpSpPr/>
            <p:nvPr/>
          </p:nvGrpSpPr>
          <p:grpSpPr>
            <a:xfrm>
              <a:off x="1589612" y="1778158"/>
              <a:ext cx="3996181" cy="2799728"/>
              <a:chOff x="1589612" y="1778158"/>
              <a:chExt cx="3996181" cy="2799728"/>
            </a:xfrm>
          </p:grpSpPr>
          <p:sp>
            <p:nvSpPr>
              <p:cNvPr id="546" name="Oval 545">
                <a:extLst>
                  <a:ext uri="{FF2B5EF4-FFF2-40B4-BE49-F238E27FC236}">
                    <a16:creationId xmlns:a16="http://schemas.microsoft.com/office/drawing/2014/main" id="{40191F1A-DF87-CFA8-53FB-FDE756D17768}"/>
                  </a:ext>
                </a:extLst>
              </p:cNvPr>
              <p:cNvSpPr/>
              <p:nvPr/>
            </p:nvSpPr>
            <p:spPr>
              <a:xfrm>
                <a:off x="5492871" y="448496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47" name="Oval 546">
                <a:extLst>
                  <a:ext uri="{FF2B5EF4-FFF2-40B4-BE49-F238E27FC236}">
                    <a16:creationId xmlns:a16="http://schemas.microsoft.com/office/drawing/2014/main" id="{1CFFB496-0364-FD4A-3B51-EEF67A6AFF18}"/>
                  </a:ext>
                </a:extLst>
              </p:cNvPr>
              <p:cNvSpPr/>
              <p:nvPr/>
            </p:nvSpPr>
            <p:spPr>
              <a:xfrm>
                <a:off x="4824130" y="435303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48" name="Oval 547">
                <a:extLst>
                  <a:ext uri="{FF2B5EF4-FFF2-40B4-BE49-F238E27FC236}">
                    <a16:creationId xmlns:a16="http://schemas.microsoft.com/office/drawing/2014/main" id="{EBFCC095-99E0-43E4-0B91-3547E5860766}"/>
                  </a:ext>
                </a:extLst>
              </p:cNvPr>
              <p:cNvSpPr/>
              <p:nvPr/>
            </p:nvSpPr>
            <p:spPr>
              <a:xfrm>
                <a:off x="3718662" y="40573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49" name="Oval 548">
                <a:extLst>
                  <a:ext uri="{FF2B5EF4-FFF2-40B4-BE49-F238E27FC236}">
                    <a16:creationId xmlns:a16="http://schemas.microsoft.com/office/drawing/2014/main" id="{002A5174-5011-869D-E7FD-4A1DC6A84BFF}"/>
                  </a:ext>
                </a:extLst>
              </p:cNvPr>
              <p:cNvSpPr/>
              <p:nvPr/>
            </p:nvSpPr>
            <p:spPr>
              <a:xfrm>
                <a:off x="3177300" y="405733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0" name="Oval 549">
                <a:extLst>
                  <a:ext uri="{FF2B5EF4-FFF2-40B4-BE49-F238E27FC236}">
                    <a16:creationId xmlns:a16="http://schemas.microsoft.com/office/drawing/2014/main" id="{EBACDC98-5040-6AE3-B2F6-782C20C84059}"/>
                  </a:ext>
                </a:extLst>
              </p:cNvPr>
              <p:cNvSpPr/>
              <p:nvPr/>
            </p:nvSpPr>
            <p:spPr>
              <a:xfrm>
                <a:off x="2713277" y="394815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1" name="Oval 550">
                <a:extLst>
                  <a:ext uri="{FF2B5EF4-FFF2-40B4-BE49-F238E27FC236}">
                    <a16:creationId xmlns:a16="http://schemas.microsoft.com/office/drawing/2014/main" id="{B5F130D4-9720-F81F-6A63-6AB863E7512C}"/>
                  </a:ext>
                </a:extLst>
              </p:cNvPr>
              <p:cNvSpPr/>
              <p:nvPr/>
            </p:nvSpPr>
            <p:spPr>
              <a:xfrm>
                <a:off x="2695080" y="378437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2" name="Oval 551">
                <a:extLst>
                  <a:ext uri="{FF2B5EF4-FFF2-40B4-BE49-F238E27FC236}">
                    <a16:creationId xmlns:a16="http://schemas.microsoft.com/office/drawing/2014/main" id="{1259105E-F34E-7C4E-B306-126E73829009}"/>
                  </a:ext>
                </a:extLst>
              </p:cNvPr>
              <p:cNvSpPr/>
              <p:nvPr/>
            </p:nvSpPr>
            <p:spPr>
              <a:xfrm>
                <a:off x="2544955" y="350687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3" name="Oval 552">
                <a:extLst>
                  <a:ext uri="{FF2B5EF4-FFF2-40B4-BE49-F238E27FC236}">
                    <a16:creationId xmlns:a16="http://schemas.microsoft.com/office/drawing/2014/main" id="{0F3FED10-159B-9951-AC1C-3439B2DD275B}"/>
                  </a:ext>
                </a:extLst>
              </p:cNvPr>
              <p:cNvSpPr/>
              <p:nvPr/>
            </p:nvSpPr>
            <p:spPr>
              <a:xfrm>
                <a:off x="2162818" y="324756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4" name="Oval 553">
                <a:extLst>
                  <a:ext uri="{FF2B5EF4-FFF2-40B4-BE49-F238E27FC236}">
                    <a16:creationId xmlns:a16="http://schemas.microsoft.com/office/drawing/2014/main" id="{D0257E95-E7FD-BA74-08DE-902633D54D5F}"/>
                  </a:ext>
                </a:extLst>
              </p:cNvPr>
              <p:cNvSpPr/>
              <p:nvPr/>
            </p:nvSpPr>
            <p:spPr>
              <a:xfrm>
                <a:off x="2149170" y="280628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5" name="Oval 554">
                <a:extLst>
                  <a:ext uri="{FF2B5EF4-FFF2-40B4-BE49-F238E27FC236}">
                    <a16:creationId xmlns:a16="http://schemas.microsoft.com/office/drawing/2014/main" id="{8948480F-75C3-19F9-D005-32C5C8F8D83C}"/>
                  </a:ext>
                </a:extLst>
              </p:cNvPr>
              <p:cNvSpPr/>
              <p:nvPr/>
            </p:nvSpPr>
            <p:spPr>
              <a:xfrm>
                <a:off x="2140071" y="24832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6" name="Oval 555">
                <a:extLst>
                  <a:ext uri="{FF2B5EF4-FFF2-40B4-BE49-F238E27FC236}">
                    <a16:creationId xmlns:a16="http://schemas.microsoft.com/office/drawing/2014/main" id="{C1C7DD0E-6BE8-F73A-0BBB-2DEDA00BFE93}"/>
                  </a:ext>
                </a:extLst>
              </p:cNvPr>
              <p:cNvSpPr/>
              <p:nvPr/>
            </p:nvSpPr>
            <p:spPr>
              <a:xfrm>
                <a:off x="2135522" y="23877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7" name="Oval 556">
                <a:extLst>
                  <a:ext uri="{FF2B5EF4-FFF2-40B4-BE49-F238E27FC236}">
                    <a16:creationId xmlns:a16="http://schemas.microsoft.com/office/drawing/2014/main" id="{EC6CE64D-A5A5-2CB3-F92E-BA99C9AB7842}"/>
                  </a:ext>
                </a:extLst>
              </p:cNvPr>
              <p:cNvSpPr/>
              <p:nvPr/>
            </p:nvSpPr>
            <p:spPr>
              <a:xfrm>
                <a:off x="2085480" y="225128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8" name="Oval 557">
                <a:extLst>
                  <a:ext uri="{FF2B5EF4-FFF2-40B4-BE49-F238E27FC236}">
                    <a16:creationId xmlns:a16="http://schemas.microsoft.com/office/drawing/2014/main" id="{083344A3-EFA5-FEAE-B2C7-D1D91907D965}"/>
                  </a:ext>
                </a:extLst>
              </p:cNvPr>
              <p:cNvSpPr/>
              <p:nvPr/>
            </p:nvSpPr>
            <p:spPr>
              <a:xfrm>
                <a:off x="2085480" y="216484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59" name="Oval 558">
                <a:extLst>
                  <a:ext uri="{FF2B5EF4-FFF2-40B4-BE49-F238E27FC236}">
                    <a16:creationId xmlns:a16="http://schemas.microsoft.com/office/drawing/2014/main" id="{3AF033F2-4AD4-CB07-E103-DE0F6D2007FE}"/>
                  </a:ext>
                </a:extLst>
              </p:cNvPr>
              <p:cNvSpPr/>
              <p:nvPr/>
            </p:nvSpPr>
            <p:spPr>
              <a:xfrm>
                <a:off x="1989946" y="191008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0" name="Oval 559">
                <a:extLst>
                  <a:ext uri="{FF2B5EF4-FFF2-40B4-BE49-F238E27FC236}">
                    <a16:creationId xmlns:a16="http://schemas.microsoft.com/office/drawing/2014/main" id="{2A24E750-BCE2-D9AD-6DA8-7FF5C939DC0F}"/>
                  </a:ext>
                </a:extLst>
              </p:cNvPr>
              <p:cNvSpPr/>
              <p:nvPr/>
            </p:nvSpPr>
            <p:spPr>
              <a:xfrm>
                <a:off x="1930806" y="19055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1" name="Oval 560">
                <a:extLst>
                  <a:ext uri="{FF2B5EF4-FFF2-40B4-BE49-F238E27FC236}">
                    <a16:creationId xmlns:a16="http://schemas.microsoft.com/office/drawing/2014/main" id="{A4776EDA-8C16-E3BD-9A0E-3B42B68770DD}"/>
                  </a:ext>
                </a:extLst>
              </p:cNvPr>
              <p:cNvSpPr/>
              <p:nvPr/>
            </p:nvSpPr>
            <p:spPr>
              <a:xfrm>
                <a:off x="1903510" y="190553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562" name="Oval 561">
                <a:extLst>
                  <a:ext uri="{FF2B5EF4-FFF2-40B4-BE49-F238E27FC236}">
                    <a16:creationId xmlns:a16="http://schemas.microsoft.com/office/drawing/2014/main" id="{895D7A54-6C64-C97A-F2A7-9C94CB12D235}"/>
                  </a:ext>
                </a:extLst>
              </p:cNvPr>
              <p:cNvSpPr/>
              <p:nvPr/>
            </p:nvSpPr>
            <p:spPr>
              <a:xfrm>
                <a:off x="1589612" y="177815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</p:grpSp>
      <p:grpSp>
        <p:nvGrpSpPr>
          <p:cNvPr id="766" name="Group 765">
            <a:extLst>
              <a:ext uri="{FF2B5EF4-FFF2-40B4-BE49-F238E27FC236}">
                <a16:creationId xmlns:a16="http://schemas.microsoft.com/office/drawing/2014/main" id="{1F6CC7A2-2D41-2C4F-6774-B37069B09FD9}"/>
              </a:ext>
            </a:extLst>
          </p:cNvPr>
          <p:cNvGrpSpPr/>
          <p:nvPr/>
        </p:nvGrpSpPr>
        <p:grpSpPr>
          <a:xfrm>
            <a:off x="34229" y="1791435"/>
            <a:ext cx="2894223" cy="2107872"/>
            <a:chOff x="-130873" y="1693952"/>
            <a:chExt cx="10875072" cy="4162408"/>
          </a:xfrm>
        </p:grpSpPr>
        <p:grpSp>
          <p:nvGrpSpPr>
            <p:cNvPr id="767" name="Group 766">
              <a:extLst>
                <a:ext uri="{FF2B5EF4-FFF2-40B4-BE49-F238E27FC236}">
                  <a16:creationId xmlns:a16="http://schemas.microsoft.com/office/drawing/2014/main" id="{50B89F24-CA0A-C17C-BB4F-E230BC43FD27}"/>
                </a:ext>
              </a:extLst>
            </p:cNvPr>
            <p:cNvGrpSpPr/>
            <p:nvPr/>
          </p:nvGrpSpPr>
          <p:grpSpPr>
            <a:xfrm>
              <a:off x="1868345" y="1763804"/>
              <a:ext cx="8495777" cy="2823288"/>
              <a:chOff x="1868345" y="1763804"/>
              <a:chExt cx="8495777" cy="2823288"/>
            </a:xfrm>
          </p:grpSpPr>
          <p:sp>
            <p:nvSpPr>
              <p:cNvPr id="843" name="Oval 842">
                <a:extLst>
                  <a:ext uri="{FF2B5EF4-FFF2-40B4-BE49-F238E27FC236}">
                    <a16:creationId xmlns:a16="http://schemas.microsoft.com/office/drawing/2014/main" id="{90F3D04D-2BEC-57C5-A400-D421991CD73B}"/>
                  </a:ext>
                </a:extLst>
              </p:cNvPr>
              <p:cNvSpPr/>
              <p:nvPr/>
            </p:nvSpPr>
            <p:spPr>
              <a:xfrm>
                <a:off x="10271200" y="44941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44" name="Oval 843">
                <a:extLst>
                  <a:ext uri="{FF2B5EF4-FFF2-40B4-BE49-F238E27FC236}">
                    <a16:creationId xmlns:a16="http://schemas.microsoft.com/office/drawing/2014/main" id="{2A068F92-41F5-8D8B-3BDE-EAFA9F60D1FB}"/>
                  </a:ext>
                </a:extLst>
              </p:cNvPr>
              <p:cNvSpPr/>
              <p:nvPr/>
            </p:nvSpPr>
            <p:spPr>
              <a:xfrm>
                <a:off x="9254131" y="44941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45" name="Oval 844">
                <a:extLst>
                  <a:ext uri="{FF2B5EF4-FFF2-40B4-BE49-F238E27FC236}">
                    <a16:creationId xmlns:a16="http://schemas.microsoft.com/office/drawing/2014/main" id="{33A0B1C8-C524-2415-1DEA-DAFB62C8F72A}"/>
                  </a:ext>
                </a:extLst>
              </p:cNvPr>
              <p:cNvSpPr/>
              <p:nvPr/>
            </p:nvSpPr>
            <p:spPr>
              <a:xfrm>
                <a:off x="7621044" y="4115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46" name="Oval 845">
                <a:extLst>
                  <a:ext uri="{FF2B5EF4-FFF2-40B4-BE49-F238E27FC236}">
                    <a16:creationId xmlns:a16="http://schemas.microsoft.com/office/drawing/2014/main" id="{9252FCC9-91FA-CD3E-D971-3C636487460A}"/>
                  </a:ext>
                </a:extLst>
              </p:cNvPr>
              <p:cNvSpPr/>
              <p:nvPr/>
            </p:nvSpPr>
            <p:spPr>
              <a:xfrm>
                <a:off x="7114114" y="411557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47" name="Oval 846">
                <a:extLst>
                  <a:ext uri="{FF2B5EF4-FFF2-40B4-BE49-F238E27FC236}">
                    <a16:creationId xmlns:a16="http://schemas.microsoft.com/office/drawing/2014/main" id="{E206BD1B-64B9-5927-C1D9-50B65BE95053}"/>
                  </a:ext>
                </a:extLst>
              </p:cNvPr>
              <p:cNvSpPr/>
              <p:nvPr/>
            </p:nvSpPr>
            <p:spPr>
              <a:xfrm>
                <a:off x="5991166" y="402895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48" name="Oval 847">
                <a:extLst>
                  <a:ext uri="{FF2B5EF4-FFF2-40B4-BE49-F238E27FC236}">
                    <a16:creationId xmlns:a16="http://schemas.microsoft.com/office/drawing/2014/main" id="{3EDFC6BD-88BA-4ACD-4578-BA358F0B0ABA}"/>
                  </a:ext>
                </a:extLst>
              </p:cNvPr>
              <p:cNvSpPr/>
              <p:nvPr/>
            </p:nvSpPr>
            <p:spPr>
              <a:xfrm>
                <a:off x="5541987" y="402895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49" name="Oval 848">
                <a:extLst>
                  <a:ext uri="{FF2B5EF4-FFF2-40B4-BE49-F238E27FC236}">
                    <a16:creationId xmlns:a16="http://schemas.microsoft.com/office/drawing/2014/main" id="{E97B2492-3790-51C9-AA2B-02071967679A}"/>
                  </a:ext>
                </a:extLst>
              </p:cNvPr>
              <p:cNvSpPr/>
              <p:nvPr/>
            </p:nvSpPr>
            <p:spPr>
              <a:xfrm>
                <a:off x="5137725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0" name="Oval 849">
                <a:extLst>
                  <a:ext uri="{FF2B5EF4-FFF2-40B4-BE49-F238E27FC236}">
                    <a16:creationId xmlns:a16="http://schemas.microsoft.com/office/drawing/2014/main" id="{2C766919-D8D9-79F2-35DD-9C11BF1FF55E}"/>
                  </a:ext>
                </a:extLst>
              </p:cNvPr>
              <p:cNvSpPr/>
              <p:nvPr/>
            </p:nvSpPr>
            <p:spPr>
              <a:xfrm>
                <a:off x="4974095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1" name="Oval 850">
                <a:extLst>
                  <a:ext uri="{FF2B5EF4-FFF2-40B4-BE49-F238E27FC236}">
                    <a16:creationId xmlns:a16="http://schemas.microsoft.com/office/drawing/2014/main" id="{E348D42B-44CC-0CDE-5AFD-2FCC03EB9313}"/>
                  </a:ext>
                </a:extLst>
              </p:cNvPr>
              <p:cNvSpPr/>
              <p:nvPr/>
            </p:nvSpPr>
            <p:spPr>
              <a:xfrm>
                <a:off x="4871426" y="396478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2" name="Oval 851">
                <a:extLst>
                  <a:ext uri="{FF2B5EF4-FFF2-40B4-BE49-F238E27FC236}">
                    <a16:creationId xmlns:a16="http://schemas.microsoft.com/office/drawing/2014/main" id="{C27A68D1-16D5-0839-D08F-4F0614D54300}"/>
                  </a:ext>
                </a:extLst>
              </p:cNvPr>
              <p:cNvSpPr/>
              <p:nvPr/>
            </p:nvSpPr>
            <p:spPr>
              <a:xfrm>
                <a:off x="3809438" y="356693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3" name="Oval 852">
                <a:extLst>
                  <a:ext uri="{FF2B5EF4-FFF2-40B4-BE49-F238E27FC236}">
                    <a16:creationId xmlns:a16="http://schemas.microsoft.com/office/drawing/2014/main" id="{1258708A-E771-FC44-DE97-9D6BD1E732A3}"/>
                  </a:ext>
                </a:extLst>
              </p:cNvPr>
              <p:cNvSpPr/>
              <p:nvPr/>
            </p:nvSpPr>
            <p:spPr>
              <a:xfrm>
                <a:off x="3793396" y="356693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4" name="Oval 853">
                <a:extLst>
                  <a:ext uri="{FF2B5EF4-FFF2-40B4-BE49-F238E27FC236}">
                    <a16:creationId xmlns:a16="http://schemas.microsoft.com/office/drawing/2014/main" id="{D7AE8455-37AF-23AD-BC17-AE12BF847202}"/>
                  </a:ext>
                </a:extLst>
              </p:cNvPr>
              <p:cNvSpPr/>
              <p:nvPr/>
            </p:nvSpPr>
            <p:spPr>
              <a:xfrm>
                <a:off x="3254381" y="347389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5" name="Oval 854">
                <a:extLst>
                  <a:ext uri="{FF2B5EF4-FFF2-40B4-BE49-F238E27FC236}">
                    <a16:creationId xmlns:a16="http://schemas.microsoft.com/office/drawing/2014/main" id="{D30FDE67-A6EC-EBE4-215F-28B65032BC6D}"/>
                  </a:ext>
                </a:extLst>
              </p:cNvPr>
              <p:cNvSpPr/>
              <p:nvPr/>
            </p:nvSpPr>
            <p:spPr>
              <a:xfrm>
                <a:off x="3238339" y="347389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6" name="Oval 855">
                <a:extLst>
                  <a:ext uri="{FF2B5EF4-FFF2-40B4-BE49-F238E27FC236}">
                    <a16:creationId xmlns:a16="http://schemas.microsoft.com/office/drawing/2014/main" id="{44A17518-4BF5-2B69-2EBC-189B4BFA78A8}"/>
                  </a:ext>
                </a:extLst>
              </p:cNvPr>
              <p:cNvSpPr/>
              <p:nvPr/>
            </p:nvSpPr>
            <p:spPr>
              <a:xfrm>
                <a:off x="3183796" y="333272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7" name="Oval 856">
                <a:extLst>
                  <a:ext uri="{FF2B5EF4-FFF2-40B4-BE49-F238E27FC236}">
                    <a16:creationId xmlns:a16="http://schemas.microsoft.com/office/drawing/2014/main" id="{105FE7F2-2C30-1FCF-527E-B6BCC35DAB13}"/>
                  </a:ext>
                </a:extLst>
              </p:cNvPr>
              <p:cNvSpPr/>
              <p:nvPr/>
            </p:nvSpPr>
            <p:spPr>
              <a:xfrm>
                <a:off x="2683283" y="316909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8" name="Oval 857">
                <a:extLst>
                  <a:ext uri="{FF2B5EF4-FFF2-40B4-BE49-F238E27FC236}">
                    <a16:creationId xmlns:a16="http://schemas.microsoft.com/office/drawing/2014/main" id="{8E49A65B-3554-508D-F72B-08F72165EA35}"/>
                  </a:ext>
                </a:extLst>
              </p:cNvPr>
              <p:cNvSpPr/>
              <p:nvPr/>
            </p:nvSpPr>
            <p:spPr>
              <a:xfrm>
                <a:off x="2680075" y="312417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59" name="Oval 858">
                <a:extLst>
                  <a:ext uri="{FF2B5EF4-FFF2-40B4-BE49-F238E27FC236}">
                    <a16:creationId xmlns:a16="http://schemas.microsoft.com/office/drawing/2014/main" id="{14091BCC-677B-FB96-0F4B-EC7D60AD22B4}"/>
                  </a:ext>
                </a:extLst>
              </p:cNvPr>
              <p:cNvSpPr/>
              <p:nvPr/>
            </p:nvSpPr>
            <p:spPr>
              <a:xfrm>
                <a:off x="2651199" y="303113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0" name="Oval 859">
                <a:extLst>
                  <a:ext uri="{FF2B5EF4-FFF2-40B4-BE49-F238E27FC236}">
                    <a16:creationId xmlns:a16="http://schemas.microsoft.com/office/drawing/2014/main" id="{3E37C8F3-07BC-9461-CDC1-A4B08D19EA3A}"/>
                  </a:ext>
                </a:extLst>
              </p:cNvPr>
              <p:cNvSpPr/>
              <p:nvPr/>
            </p:nvSpPr>
            <p:spPr>
              <a:xfrm>
                <a:off x="2407359" y="298621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1" name="Oval 860">
                <a:extLst>
                  <a:ext uri="{FF2B5EF4-FFF2-40B4-BE49-F238E27FC236}">
                    <a16:creationId xmlns:a16="http://schemas.microsoft.com/office/drawing/2014/main" id="{BC3CC314-C33A-BD48-BA07-9BBDEC428EE3}"/>
                  </a:ext>
                </a:extLst>
              </p:cNvPr>
              <p:cNvSpPr/>
              <p:nvPr/>
            </p:nvSpPr>
            <p:spPr>
              <a:xfrm>
                <a:off x="2185978" y="279370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2" name="Oval 861">
                <a:extLst>
                  <a:ext uri="{FF2B5EF4-FFF2-40B4-BE49-F238E27FC236}">
                    <a16:creationId xmlns:a16="http://schemas.microsoft.com/office/drawing/2014/main" id="{AF0EB8B0-96DF-B26A-1F3A-7E37104400DF}"/>
                  </a:ext>
                </a:extLst>
              </p:cNvPr>
              <p:cNvSpPr/>
              <p:nvPr/>
            </p:nvSpPr>
            <p:spPr>
              <a:xfrm>
                <a:off x="2144269" y="26782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3" name="Oval 862">
                <a:extLst>
                  <a:ext uri="{FF2B5EF4-FFF2-40B4-BE49-F238E27FC236}">
                    <a16:creationId xmlns:a16="http://schemas.microsoft.com/office/drawing/2014/main" id="{561E3279-D0D6-1382-A2A1-D8CBAF8026DE}"/>
                  </a:ext>
                </a:extLst>
              </p:cNvPr>
              <p:cNvSpPr/>
              <p:nvPr/>
            </p:nvSpPr>
            <p:spPr>
              <a:xfrm>
                <a:off x="2150686" y="249211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4" name="Oval 863">
                <a:extLst>
                  <a:ext uri="{FF2B5EF4-FFF2-40B4-BE49-F238E27FC236}">
                    <a16:creationId xmlns:a16="http://schemas.microsoft.com/office/drawing/2014/main" id="{D61A46E8-8FD3-8A9B-CCDE-703565185C2E}"/>
                  </a:ext>
                </a:extLst>
              </p:cNvPr>
              <p:cNvSpPr/>
              <p:nvPr/>
            </p:nvSpPr>
            <p:spPr>
              <a:xfrm>
                <a:off x="2150686" y="232527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5" name="Oval 864">
                <a:extLst>
                  <a:ext uri="{FF2B5EF4-FFF2-40B4-BE49-F238E27FC236}">
                    <a16:creationId xmlns:a16="http://schemas.microsoft.com/office/drawing/2014/main" id="{E3C8FFBF-08B8-3F87-A0E7-A2AB9C6654CC}"/>
                  </a:ext>
                </a:extLst>
              </p:cNvPr>
              <p:cNvSpPr/>
              <p:nvPr/>
            </p:nvSpPr>
            <p:spPr>
              <a:xfrm>
                <a:off x="2134644" y="214239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6" name="Oval 865">
                <a:extLst>
                  <a:ext uri="{FF2B5EF4-FFF2-40B4-BE49-F238E27FC236}">
                    <a16:creationId xmlns:a16="http://schemas.microsoft.com/office/drawing/2014/main" id="{A5D7DA0A-FAD6-3BCA-B5C9-E5AE3D86819C}"/>
                  </a:ext>
                </a:extLst>
              </p:cNvPr>
              <p:cNvSpPr/>
              <p:nvPr/>
            </p:nvSpPr>
            <p:spPr>
              <a:xfrm>
                <a:off x="2112185" y="199160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7" name="Oval 866">
                <a:extLst>
                  <a:ext uri="{FF2B5EF4-FFF2-40B4-BE49-F238E27FC236}">
                    <a16:creationId xmlns:a16="http://schemas.microsoft.com/office/drawing/2014/main" id="{D9D7A471-9D79-57CB-1AB9-13034F17B879}"/>
                  </a:ext>
                </a:extLst>
              </p:cNvPr>
              <p:cNvSpPr/>
              <p:nvPr/>
            </p:nvSpPr>
            <p:spPr>
              <a:xfrm>
                <a:off x="2096143" y="19306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8" name="Oval 867">
                <a:extLst>
                  <a:ext uri="{FF2B5EF4-FFF2-40B4-BE49-F238E27FC236}">
                    <a16:creationId xmlns:a16="http://schemas.microsoft.com/office/drawing/2014/main" id="{A99F3D09-FC95-5C49-20C4-4339AFFB9C5F}"/>
                  </a:ext>
                </a:extLst>
              </p:cNvPr>
              <p:cNvSpPr/>
              <p:nvPr/>
            </p:nvSpPr>
            <p:spPr>
              <a:xfrm>
                <a:off x="2083309" y="186326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69" name="Oval 868">
                <a:extLst>
                  <a:ext uri="{FF2B5EF4-FFF2-40B4-BE49-F238E27FC236}">
                    <a16:creationId xmlns:a16="http://schemas.microsoft.com/office/drawing/2014/main" id="{C0913D85-DA91-29DE-96C1-2F776183CE40}"/>
                  </a:ext>
                </a:extLst>
              </p:cNvPr>
              <p:cNvSpPr/>
              <p:nvPr/>
            </p:nvSpPr>
            <p:spPr>
              <a:xfrm>
                <a:off x="1983848" y="17638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70" name="Oval 869">
                <a:extLst>
                  <a:ext uri="{FF2B5EF4-FFF2-40B4-BE49-F238E27FC236}">
                    <a16:creationId xmlns:a16="http://schemas.microsoft.com/office/drawing/2014/main" id="{69A70225-4FB4-3E0D-0909-1F669536F579}"/>
                  </a:ext>
                </a:extLst>
              </p:cNvPr>
              <p:cNvSpPr/>
              <p:nvPr/>
            </p:nvSpPr>
            <p:spPr>
              <a:xfrm>
                <a:off x="1868345" y="176380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2076D7A8-E657-D205-890D-FC43F99ECEB3}"/>
                </a:ext>
              </a:extLst>
            </p:cNvPr>
            <p:cNvSpPr/>
            <p:nvPr/>
          </p:nvSpPr>
          <p:spPr>
            <a:xfrm>
              <a:off x="1524000" y="1715489"/>
              <a:ext cx="9220199" cy="3161311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9"/>
            </a:p>
          </p:txBody>
        </p:sp>
        <p:sp>
          <p:nvSpPr>
            <p:cNvPr id="769" name="TextBox 768">
              <a:extLst>
                <a:ext uri="{FF2B5EF4-FFF2-40B4-BE49-F238E27FC236}">
                  <a16:creationId xmlns:a16="http://schemas.microsoft.com/office/drawing/2014/main" id="{A83B7057-B85D-0178-5DC9-C931B33B59EB}"/>
                </a:ext>
              </a:extLst>
            </p:cNvPr>
            <p:cNvSpPr txBox="1"/>
            <p:nvPr/>
          </p:nvSpPr>
          <p:spPr>
            <a:xfrm>
              <a:off x="833102" y="1693952"/>
              <a:ext cx="560170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100</a:t>
              </a:r>
            </a:p>
          </p:txBody>
        </p:sp>
        <p:sp>
          <p:nvSpPr>
            <p:cNvPr id="770" name="TextBox 769">
              <a:extLst>
                <a:ext uri="{FF2B5EF4-FFF2-40B4-BE49-F238E27FC236}">
                  <a16:creationId xmlns:a16="http://schemas.microsoft.com/office/drawing/2014/main" id="{745857BB-9B52-CC55-8FD2-8EE05B0C819E}"/>
                </a:ext>
              </a:extLst>
            </p:cNvPr>
            <p:cNvSpPr txBox="1"/>
            <p:nvPr/>
          </p:nvSpPr>
          <p:spPr>
            <a:xfrm>
              <a:off x="1019831" y="2290184"/>
              <a:ext cx="373444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80</a:t>
              </a:r>
            </a:p>
          </p:txBody>
        </p:sp>
        <p:sp>
          <p:nvSpPr>
            <p:cNvPr id="771" name="TextBox 770">
              <a:extLst>
                <a:ext uri="{FF2B5EF4-FFF2-40B4-BE49-F238E27FC236}">
                  <a16:creationId xmlns:a16="http://schemas.microsoft.com/office/drawing/2014/main" id="{806C7983-EF57-8C8D-780C-EE8E6F0F198A}"/>
                </a:ext>
              </a:extLst>
            </p:cNvPr>
            <p:cNvSpPr txBox="1"/>
            <p:nvPr/>
          </p:nvSpPr>
          <p:spPr>
            <a:xfrm>
              <a:off x="1019831" y="2890589"/>
              <a:ext cx="373444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60</a:t>
              </a:r>
            </a:p>
          </p:txBody>
        </p:sp>
        <p:sp>
          <p:nvSpPr>
            <p:cNvPr id="772" name="TextBox 771">
              <a:extLst>
                <a:ext uri="{FF2B5EF4-FFF2-40B4-BE49-F238E27FC236}">
                  <a16:creationId xmlns:a16="http://schemas.microsoft.com/office/drawing/2014/main" id="{04A9B66F-1B41-AC39-F3C4-289B56491A84}"/>
                </a:ext>
              </a:extLst>
            </p:cNvPr>
            <p:cNvSpPr txBox="1"/>
            <p:nvPr/>
          </p:nvSpPr>
          <p:spPr>
            <a:xfrm>
              <a:off x="1019831" y="3486823"/>
              <a:ext cx="373444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40</a:t>
              </a:r>
            </a:p>
          </p:txBody>
        </p:sp>
        <p:sp>
          <p:nvSpPr>
            <p:cNvPr id="773" name="TextBox 772">
              <a:extLst>
                <a:ext uri="{FF2B5EF4-FFF2-40B4-BE49-F238E27FC236}">
                  <a16:creationId xmlns:a16="http://schemas.microsoft.com/office/drawing/2014/main" id="{229EAFAE-ED71-6796-9999-52A91810C4F6}"/>
                </a:ext>
              </a:extLst>
            </p:cNvPr>
            <p:cNvSpPr txBox="1"/>
            <p:nvPr/>
          </p:nvSpPr>
          <p:spPr>
            <a:xfrm>
              <a:off x="1019831" y="4070549"/>
              <a:ext cx="373444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20</a:t>
              </a:r>
            </a:p>
          </p:txBody>
        </p:sp>
        <p:sp>
          <p:nvSpPr>
            <p:cNvPr id="774" name="TextBox 773">
              <a:extLst>
                <a:ext uri="{FF2B5EF4-FFF2-40B4-BE49-F238E27FC236}">
                  <a16:creationId xmlns:a16="http://schemas.microsoft.com/office/drawing/2014/main" id="{DEC64DD7-A446-DDAB-EFE1-7D9A681D06A9}"/>
                </a:ext>
              </a:extLst>
            </p:cNvPr>
            <p:cNvSpPr txBox="1"/>
            <p:nvPr/>
          </p:nvSpPr>
          <p:spPr>
            <a:xfrm>
              <a:off x="1206545" y="4670952"/>
              <a:ext cx="186726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615" dirty="0"/>
                <a:t>0</a:t>
              </a:r>
            </a:p>
          </p:txBody>
        </p:sp>
        <p:grpSp>
          <p:nvGrpSpPr>
            <p:cNvPr id="775" name="Group 774">
              <a:extLst>
                <a:ext uri="{FF2B5EF4-FFF2-40B4-BE49-F238E27FC236}">
                  <a16:creationId xmlns:a16="http://schemas.microsoft.com/office/drawing/2014/main" id="{4BA13DB5-0F32-A866-FBB1-51842687C746}"/>
                </a:ext>
              </a:extLst>
            </p:cNvPr>
            <p:cNvGrpSpPr/>
            <p:nvPr/>
          </p:nvGrpSpPr>
          <p:grpSpPr>
            <a:xfrm>
              <a:off x="1436697" y="1810818"/>
              <a:ext cx="81830" cy="2976999"/>
              <a:chOff x="1015722" y="1810818"/>
              <a:chExt cx="121490" cy="2976999"/>
            </a:xfrm>
          </p:grpSpPr>
          <p:cxnSp>
            <p:nvCxnSpPr>
              <p:cNvPr id="837" name="Straight Connector 836">
                <a:extLst>
                  <a:ext uri="{FF2B5EF4-FFF2-40B4-BE49-F238E27FC236}">
                    <a16:creationId xmlns:a16="http://schemas.microsoft.com/office/drawing/2014/main" id="{FC48C2E7-ADA4-75F5-D9A8-8015BB134382}"/>
                  </a:ext>
                </a:extLst>
              </p:cNvPr>
              <p:cNvCxnSpPr/>
              <p:nvPr/>
            </p:nvCxnSpPr>
            <p:spPr>
              <a:xfrm>
                <a:off x="1015722" y="1810818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8" name="Straight Connector 837">
                <a:extLst>
                  <a:ext uri="{FF2B5EF4-FFF2-40B4-BE49-F238E27FC236}">
                    <a16:creationId xmlns:a16="http://schemas.microsoft.com/office/drawing/2014/main" id="{48BC7C36-F40A-B01F-C7B5-FA4F023A0AD6}"/>
                  </a:ext>
                </a:extLst>
              </p:cNvPr>
              <p:cNvCxnSpPr/>
              <p:nvPr/>
            </p:nvCxnSpPr>
            <p:spPr>
              <a:xfrm>
                <a:off x="1015722" y="2407051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9" name="Straight Connector 838">
                <a:extLst>
                  <a:ext uri="{FF2B5EF4-FFF2-40B4-BE49-F238E27FC236}">
                    <a16:creationId xmlns:a16="http://schemas.microsoft.com/office/drawing/2014/main" id="{31977E9A-C4F9-A3DF-8C9F-F57DEC3DA2DC}"/>
                  </a:ext>
                </a:extLst>
              </p:cNvPr>
              <p:cNvCxnSpPr/>
              <p:nvPr/>
            </p:nvCxnSpPr>
            <p:spPr>
              <a:xfrm>
                <a:off x="1015722" y="3007455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0" name="Straight Connector 839">
                <a:extLst>
                  <a:ext uri="{FF2B5EF4-FFF2-40B4-BE49-F238E27FC236}">
                    <a16:creationId xmlns:a16="http://schemas.microsoft.com/office/drawing/2014/main" id="{288FB15E-62D6-6FEB-F80C-8BF6FBCB92CA}"/>
                  </a:ext>
                </a:extLst>
              </p:cNvPr>
              <p:cNvCxnSpPr/>
              <p:nvPr/>
            </p:nvCxnSpPr>
            <p:spPr>
              <a:xfrm>
                <a:off x="1015722" y="3603688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1" name="Straight Connector 840">
                <a:extLst>
                  <a:ext uri="{FF2B5EF4-FFF2-40B4-BE49-F238E27FC236}">
                    <a16:creationId xmlns:a16="http://schemas.microsoft.com/office/drawing/2014/main" id="{E787C2DC-2D24-2AA0-D79C-3F63CC0560A6}"/>
                  </a:ext>
                </a:extLst>
              </p:cNvPr>
              <p:cNvCxnSpPr/>
              <p:nvPr/>
            </p:nvCxnSpPr>
            <p:spPr>
              <a:xfrm>
                <a:off x="1015722" y="4187413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2" name="Straight Connector 841">
                <a:extLst>
                  <a:ext uri="{FF2B5EF4-FFF2-40B4-BE49-F238E27FC236}">
                    <a16:creationId xmlns:a16="http://schemas.microsoft.com/office/drawing/2014/main" id="{47EA104A-C8EE-9290-FF0D-62BBD74E42BD}"/>
                  </a:ext>
                </a:extLst>
              </p:cNvPr>
              <p:cNvCxnSpPr/>
              <p:nvPr/>
            </p:nvCxnSpPr>
            <p:spPr>
              <a:xfrm>
                <a:off x="1015722" y="4787817"/>
                <a:ext cx="12149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6" name="Group 775">
              <a:extLst>
                <a:ext uri="{FF2B5EF4-FFF2-40B4-BE49-F238E27FC236}">
                  <a16:creationId xmlns:a16="http://schemas.microsoft.com/office/drawing/2014/main" id="{5CD00443-1F67-4D17-489C-69890BFE0BC6}"/>
                </a:ext>
              </a:extLst>
            </p:cNvPr>
            <p:cNvGrpSpPr/>
            <p:nvPr/>
          </p:nvGrpSpPr>
          <p:grpSpPr>
            <a:xfrm>
              <a:off x="1541171" y="4870236"/>
              <a:ext cx="9202239" cy="256890"/>
              <a:chOff x="1541171" y="5188843"/>
              <a:chExt cx="9202239" cy="256890"/>
            </a:xfrm>
          </p:grpSpPr>
          <p:sp>
            <p:nvSpPr>
              <p:cNvPr id="823" name="TextBox 822">
                <a:extLst>
                  <a:ext uri="{FF2B5EF4-FFF2-40B4-BE49-F238E27FC236}">
                    <a16:creationId xmlns:a16="http://schemas.microsoft.com/office/drawing/2014/main" id="{0AAA2E38-4BBD-51B9-295D-BB89EEF244BE}"/>
                  </a:ext>
                </a:extLst>
              </p:cNvPr>
              <p:cNvSpPr txBox="1"/>
              <p:nvPr/>
            </p:nvSpPr>
            <p:spPr>
              <a:xfrm>
                <a:off x="1541171" y="5258846"/>
                <a:ext cx="186726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0</a:t>
                </a:r>
              </a:p>
            </p:txBody>
          </p:sp>
          <p:cxnSp>
            <p:nvCxnSpPr>
              <p:cNvPr id="824" name="Straight Connector 823">
                <a:extLst>
                  <a:ext uri="{FF2B5EF4-FFF2-40B4-BE49-F238E27FC236}">
                    <a16:creationId xmlns:a16="http://schemas.microsoft.com/office/drawing/2014/main" id="{169522D0-97DC-0721-665D-23D8CA7D08FD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599532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5" name="TextBox 824">
                <a:extLst>
                  <a:ext uri="{FF2B5EF4-FFF2-40B4-BE49-F238E27FC236}">
                    <a16:creationId xmlns:a16="http://schemas.microsoft.com/office/drawing/2014/main" id="{3BD5DDFA-9AA6-B6BC-B4A0-CA13369F4A14}"/>
                  </a:ext>
                </a:extLst>
              </p:cNvPr>
              <p:cNvSpPr txBox="1"/>
              <p:nvPr/>
            </p:nvSpPr>
            <p:spPr>
              <a:xfrm>
                <a:off x="3017342" y="5258846"/>
                <a:ext cx="186726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5</a:t>
                </a:r>
              </a:p>
            </p:txBody>
          </p:sp>
          <p:cxnSp>
            <p:nvCxnSpPr>
              <p:cNvPr id="826" name="Straight Connector 825">
                <a:extLst>
                  <a:ext uri="{FF2B5EF4-FFF2-40B4-BE49-F238E27FC236}">
                    <a16:creationId xmlns:a16="http://schemas.microsoft.com/office/drawing/2014/main" id="{3B8DA92E-BFD1-C857-74B2-24ADEAF988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307570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7" name="TextBox 826">
                <a:extLst>
                  <a:ext uri="{FF2B5EF4-FFF2-40B4-BE49-F238E27FC236}">
                    <a16:creationId xmlns:a16="http://schemas.microsoft.com/office/drawing/2014/main" id="{DB3DBECC-2B9D-C5B9-F8A6-8295D26A9B28}"/>
                  </a:ext>
                </a:extLst>
              </p:cNvPr>
              <p:cNvSpPr txBox="1"/>
              <p:nvPr/>
            </p:nvSpPr>
            <p:spPr>
              <a:xfrm>
                <a:off x="4421862" y="5258846"/>
                <a:ext cx="373448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10</a:t>
                </a:r>
              </a:p>
            </p:txBody>
          </p:sp>
          <p:cxnSp>
            <p:nvCxnSpPr>
              <p:cNvPr id="828" name="Straight Connector 827">
                <a:extLst>
                  <a:ext uri="{FF2B5EF4-FFF2-40B4-BE49-F238E27FC236}">
                    <a16:creationId xmlns:a16="http://schemas.microsoft.com/office/drawing/2014/main" id="{D22F4D7F-5539-6313-015D-45D40A5BEF5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73582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9" name="TextBox 828">
                <a:extLst>
                  <a:ext uri="{FF2B5EF4-FFF2-40B4-BE49-F238E27FC236}">
                    <a16:creationId xmlns:a16="http://schemas.microsoft.com/office/drawing/2014/main" id="{7CBB3D58-BB86-CDDB-F318-BCF79E8F4646}"/>
                  </a:ext>
                </a:extLst>
              </p:cNvPr>
              <p:cNvSpPr txBox="1"/>
              <p:nvPr/>
            </p:nvSpPr>
            <p:spPr>
              <a:xfrm>
                <a:off x="5905270" y="5258846"/>
                <a:ext cx="373448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15</a:t>
                </a:r>
              </a:p>
            </p:txBody>
          </p:sp>
          <p:cxnSp>
            <p:nvCxnSpPr>
              <p:cNvPr id="830" name="Straight Connector 829">
                <a:extLst>
                  <a:ext uri="{FF2B5EF4-FFF2-40B4-BE49-F238E27FC236}">
                    <a16:creationId xmlns:a16="http://schemas.microsoft.com/office/drawing/2014/main" id="{4D414214-31C3-3E2F-F154-83931D753C15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056989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1" name="TextBox 830">
                <a:extLst>
                  <a:ext uri="{FF2B5EF4-FFF2-40B4-BE49-F238E27FC236}">
                    <a16:creationId xmlns:a16="http://schemas.microsoft.com/office/drawing/2014/main" id="{9558F5EE-EDFB-171F-1E69-F8191CA4FBE3}"/>
                  </a:ext>
                </a:extLst>
              </p:cNvPr>
              <p:cNvSpPr txBox="1"/>
              <p:nvPr/>
            </p:nvSpPr>
            <p:spPr>
              <a:xfrm>
                <a:off x="7395912" y="5258846"/>
                <a:ext cx="373448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20</a:t>
                </a:r>
              </a:p>
            </p:txBody>
          </p:sp>
          <p:cxnSp>
            <p:nvCxnSpPr>
              <p:cNvPr id="832" name="Straight Connector 831">
                <a:extLst>
                  <a:ext uri="{FF2B5EF4-FFF2-40B4-BE49-F238E27FC236}">
                    <a16:creationId xmlns:a16="http://schemas.microsoft.com/office/drawing/2014/main" id="{1ACC09F7-AE33-806E-1F8A-143D722CBE6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54763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3" name="TextBox 832">
                <a:extLst>
                  <a:ext uri="{FF2B5EF4-FFF2-40B4-BE49-F238E27FC236}">
                    <a16:creationId xmlns:a16="http://schemas.microsoft.com/office/drawing/2014/main" id="{E7507EED-DE11-0FAD-B988-654158B3E012}"/>
                  </a:ext>
                </a:extLst>
              </p:cNvPr>
              <p:cNvSpPr txBox="1"/>
              <p:nvPr/>
            </p:nvSpPr>
            <p:spPr>
              <a:xfrm>
                <a:off x="8879320" y="5258846"/>
                <a:ext cx="373448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25</a:t>
                </a:r>
              </a:p>
            </p:txBody>
          </p:sp>
          <p:cxnSp>
            <p:nvCxnSpPr>
              <p:cNvPr id="834" name="Straight Connector 833">
                <a:extLst>
                  <a:ext uri="{FF2B5EF4-FFF2-40B4-BE49-F238E27FC236}">
                    <a16:creationId xmlns:a16="http://schemas.microsoft.com/office/drawing/2014/main" id="{75BD5E21-F694-D923-ED07-3732CB9B426F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031040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5" name="TextBox 834">
                <a:extLst>
                  <a:ext uri="{FF2B5EF4-FFF2-40B4-BE49-F238E27FC236}">
                    <a16:creationId xmlns:a16="http://schemas.microsoft.com/office/drawing/2014/main" id="{AA906F28-08C8-26B0-7161-FDB5184B6BC3}"/>
                  </a:ext>
                </a:extLst>
              </p:cNvPr>
              <p:cNvSpPr txBox="1"/>
              <p:nvPr/>
            </p:nvSpPr>
            <p:spPr>
              <a:xfrm>
                <a:off x="10369962" y="5258846"/>
                <a:ext cx="373448" cy="186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615" dirty="0"/>
                  <a:t>30</a:t>
                </a:r>
              </a:p>
            </p:txBody>
          </p:sp>
          <p:cxnSp>
            <p:nvCxnSpPr>
              <p:cNvPr id="836" name="Straight Connector 835">
                <a:extLst>
                  <a:ext uri="{FF2B5EF4-FFF2-40B4-BE49-F238E27FC236}">
                    <a16:creationId xmlns:a16="http://schemas.microsoft.com/office/drawing/2014/main" id="{7BE920AC-0110-2509-C0F5-358A90490B0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21683" y="5223844"/>
                <a:ext cx="70002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77" name="Group 776">
              <a:extLst>
                <a:ext uri="{FF2B5EF4-FFF2-40B4-BE49-F238E27FC236}">
                  <a16:creationId xmlns:a16="http://schemas.microsoft.com/office/drawing/2014/main" id="{C8952D8F-69C9-B7CC-4C35-8BE06E92D9F0}"/>
                </a:ext>
              </a:extLst>
            </p:cNvPr>
            <p:cNvGrpSpPr/>
            <p:nvPr/>
          </p:nvGrpSpPr>
          <p:grpSpPr>
            <a:xfrm>
              <a:off x="-130873" y="5529433"/>
              <a:ext cx="10781586" cy="326927"/>
              <a:chOff x="140675" y="3258974"/>
              <a:chExt cx="4730643" cy="248952"/>
            </a:xfrm>
          </p:grpSpPr>
          <p:sp>
            <p:nvSpPr>
              <p:cNvPr id="806" name="TextBox 805">
                <a:extLst>
                  <a:ext uri="{FF2B5EF4-FFF2-40B4-BE49-F238E27FC236}">
                    <a16:creationId xmlns:a16="http://schemas.microsoft.com/office/drawing/2014/main" id="{B4636E9E-4AA5-B9F4-C7F3-158486F98DC5}"/>
                  </a:ext>
                </a:extLst>
              </p:cNvPr>
              <p:cNvSpPr txBox="1"/>
              <p:nvPr/>
            </p:nvSpPr>
            <p:spPr>
              <a:xfrm>
                <a:off x="808251" y="3258974"/>
                <a:ext cx="214072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103</a:t>
                </a:r>
              </a:p>
              <a:p>
                <a:pPr algn="ctr"/>
                <a:r>
                  <a:rPr lang="en-US" sz="538" dirty="0"/>
                  <a:t>102</a:t>
                </a:r>
              </a:p>
            </p:txBody>
          </p:sp>
          <p:sp>
            <p:nvSpPr>
              <p:cNvPr id="807" name="TextBox 806">
                <a:extLst>
                  <a:ext uri="{FF2B5EF4-FFF2-40B4-BE49-F238E27FC236}">
                    <a16:creationId xmlns:a16="http://schemas.microsoft.com/office/drawing/2014/main" id="{85A5A8A6-961C-8CC3-694B-EC65BD252C9D}"/>
                  </a:ext>
                </a:extLst>
              </p:cNvPr>
              <p:cNvSpPr txBox="1"/>
              <p:nvPr/>
            </p:nvSpPr>
            <p:spPr>
              <a:xfrm>
                <a:off x="140675" y="3258974"/>
                <a:ext cx="634284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r"/>
                <a:r>
                  <a:rPr lang="en-US" sz="538" dirty="0" err="1"/>
                  <a:t>Elacestrant</a:t>
                </a:r>
                <a:endParaRPr lang="en-US" sz="538" dirty="0"/>
              </a:p>
              <a:p>
                <a:pPr algn="r"/>
                <a:r>
                  <a:rPr lang="en-US" sz="538" dirty="0"/>
                  <a:t>SOC</a:t>
                </a:r>
              </a:p>
            </p:txBody>
          </p:sp>
          <p:sp>
            <p:nvSpPr>
              <p:cNvPr id="808" name="TextBox 807">
                <a:extLst>
                  <a:ext uri="{FF2B5EF4-FFF2-40B4-BE49-F238E27FC236}">
                    <a16:creationId xmlns:a16="http://schemas.microsoft.com/office/drawing/2014/main" id="{B8AB122C-9800-F572-1473-1767AC41DD05}"/>
                  </a:ext>
                </a:extLst>
              </p:cNvPr>
              <p:cNvSpPr txBox="1"/>
              <p:nvPr/>
            </p:nvSpPr>
            <p:spPr>
              <a:xfrm>
                <a:off x="1085230" y="3258974"/>
                <a:ext cx="142713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50</a:t>
                </a:r>
              </a:p>
              <a:p>
                <a:pPr algn="ctr"/>
                <a:r>
                  <a:rPr lang="en-US" sz="538" dirty="0"/>
                  <a:t>34</a:t>
                </a:r>
              </a:p>
            </p:txBody>
          </p:sp>
          <p:sp>
            <p:nvSpPr>
              <p:cNvPr id="809" name="TextBox 808">
                <a:extLst>
                  <a:ext uri="{FF2B5EF4-FFF2-40B4-BE49-F238E27FC236}">
                    <a16:creationId xmlns:a16="http://schemas.microsoft.com/office/drawing/2014/main" id="{C6995796-3349-887B-3177-3C2340714E7D}"/>
                  </a:ext>
                </a:extLst>
              </p:cNvPr>
              <p:cNvSpPr txBox="1"/>
              <p:nvPr/>
            </p:nvSpPr>
            <p:spPr>
              <a:xfrm>
                <a:off x="1361455" y="3258974"/>
                <a:ext cx="142713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33</a:t>
                </a:r>
              </a:p>
              <a:p>
                <a:pPr algn="ctr"/>
                <a:r>
                  <a:rPr lang="en-US" sz="538" dirty="0"/>
                  <a:t>16</a:t>
                </a:r>
              </a:p>
            </p:txBody>
          </p:sp>
          <p:sp>
            <p:nvSpPr>
              <p:cNvPr id="810" name="TextBox 809">
                <a:extLst>
                  <a:ext uri="{FF2B5EF4-FFF2-40B4-BE49-F238E27FC236}">
                    <a16:creationId xmlns:a16="http://schemas.microsoft.com/office/drawing/2014/main" id="{DC8F7582-5F62-198C-7248-E53C89F749B7}"/>
                  </a:ext>
                </a:extLst>
              </p:cNvPr>
              <p:cNvSpPr txBox="1"/>
              <p:nvPr/>
            </p:nvSpPr>
            <p:spPr>
              <a:xfrm>
                <a:off x="1602757" y="3258974"/>
                <a:ext cx="142713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25</a:t>
                </a:r>
              </a:p>
              <a:p>
                <a:pPr algn="ctr"/>
                <a:r>
                  <a:rPr lang="en-US" sz="538" dirty="0"/>
                  <a:t>11</a:t>
                </a:r>
              </a:p>
            </p:txBody>
          </p:sp>
          <p:sp>
            <p:nvSpPr>
              <p:cNvPr id="811" name="TextBox 810">
                <a:extLst>
                  <a:ext uri="{FF2B5EF4-FFF2-40B4-BE49-F238E27FC236}">
                    <a16:creationId xmlns:a16="http://schemas.microsoft.com/office/drawing/2014/main" id="{C5A20811-EE55-9E97-7888-97B82E0073D3}"/>
                  </a:ext>
                </a:extLst>
              </p:cNvPr>
              <p:cNvSpPr txBox="1"/>
              <p:nvPr/>
            </p:nvSpPr>
            <p:spPr>
              <a:xfrm>
                <a:off x="1885330" y="3258974"/>
                <a:ext cx="142713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20</a:t>
                </a:r>
              </a:p>
              <a:p>
                <a:pPr algn="ctr"/>
                <a:r>
                  <a:rPr lang="en-US" sz="538" dirty="0"/>
                  <a:t>9</a:t>
                </a:r>
              </a:p>
            </p:txBody>
          </p:sp>
          <p:sp>
            <p:nvSpPr>
              <p:cNvPr id="812" name="TextBox 811">
                <a:extLst>
                  <a:ext uri="{FF2B5EF4-FFF2-40B4-BE49-F238E27FC236}">
                    <a16:creationId xmlns:a16="http://schemas.microsoft.com/office/drawing/2014/main" id="{B5DEAC14-3BAF-463D-BEAB-290866EAFA4D}"/>
                  </a:ext>
                </a:extLst>
              </p:cNvPr>
              <p:cNvSpPr txBox="1"/>
              <p:nvPr/>
            </p:nvSpPr>
            <p:spPr>
              <a:xfrm>
                <a:off x="2126631" y="3258974"/>
                <a:ext cx="142713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16</a:t>
                </a:r>
              </a:p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813" name="TextBox 812">
                <a:extLst>
                  <a:ext uri="{FF2B5EF4-FFF2-40B4-BE49-F238E27FC236}">
                    <a16:creationId xmlns:a16="http://schemas.microsoft.com/office/drawing/2014/main" id="{0B2ED7F2-3C56-AC9D-EFD0-8E79DE5D9988}"/>
                  </a:ext>
                </a:extLst>
              </p:cNvPr>
              <p:cNvSpPr txBox="1"/>
              <p:nvPr/>
            </p:nvSpPr>
            <p:spPr>
              <a:xfrm>
                <a:off x="2406030" y="3258974"/>
                <a:ext cx="142713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11</a:t>
                </a:r>
              </a:p>
              <a:p>
                <a:pPr algn="ctr"/>
                <a:r>
                  <a:rPr lang="en-US" sz="538" dirty="0"/>
                  <a:t>2</a:t>
                </a:r>
              </a:p>
            </p:txBody>
          </p:sp>
          <p:sp>
            <p:nvSpPr>
              <p:cNvPr id="814" name="TextBox 813">
                <a:extLst>
                  <a:ext uri="{FF2B5EF4-FFF2-40B4-BE49-F238E27FC236}">
                    <a16:creationId xmlns:a16="http://schemas.microsoft.com/office/drawing/2014/main" id="{3BAC869E-F531-4566-A021-BB43A931E6F8}"/>
                  </a:ext>
                </a:extLst>
              </p:cNvPr>
              <p:cNvSpPr txBox="1"/>
              <p:nvPr/>
            </p:nvSpPr>
            <p:spPr>
              <a:xfrm>
                <a:off x="2683006" y="3258974"/>
                <a:ext cx="71358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9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815" name="TextBox 814">
                <a:extLst>
                  <a:ext uri="{FF2B5EF4-FFF2-40B4-BE49-F238E27FC236}">
                    <a16:creationId xmlns:a16="http://schemas.microsoft.com/office/drawing/2014/main" id="{5C0CFAC4-D96E-EA78-D54E-6FAC5308632D}"/>
                  </a:ext>
                </a:extLst>
              </p:cNvPr>
              <p:cNvSpPr txBox="1"/>
              <p:nvPr/>
            </p:nvSpPr>
            <p:spPr>
              <a:xfrm>
                <a:off x="2962406" y="3258974"/>
                <a:ext cx="71358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8</a:t>
                </a:r>
              </a:p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816" name="TextBox 815">
                <a:extLst>
                  <a:ext uri="{FF2B5EF4-FFF2-40B4-BE49-F238E27FC236}">
                    <a16:creationId xmlns:a16="http://schemas.microsoft.com/office/drawing/2014/main" id="{A19FD59D-488D-759B-0454-35DF41F23869}"/>
                  </a:ext>
                </a:extLst>
              </p:cNvPr>
              <p:cNvSpPr txBox="1"/>
              <p:nvPr/>
            </p:nvSpPr>
            <p:spPr>
              <a:xfrm>
                <a:off x="3203707" y="3258974"/>
                <a:ext cx="71358" cy="2489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7</a:t>
                </a:r>
              </a:p>
              <a:p>
                <a:pPr algn="ctr"/>
                <a:r>
                  <a:rPr lang="en-US" sz="538" dirty="0"/>
                  <a:t>0</a:t>
                </a:r>
              </a:p>
            </p:txBody>
          </p:sp>
          <p:sp>
            <p:nvSpPr>
              <p:cNvPr id="817" name="TextBox 816">
                <a:extLst>
                  <a:ext uri="{FF2B5EF4-FFF2-40B4-BE49-F238E27FC236}">
                    <a16:creationId xmlns:a16="http://schemas.microsoft.com/office/drawing/2014/main" id="{1454C939-0229-689B-E2B4-9B9BE52E2BC2}"/>
                  </a:ext>
                </a:extLst>
              </p:cNvPr>
              <p:cNvSpPr txBox="1"/>
              <p:nvPr/>
            </p:nvSpPr>
            <p:spPr>
              <a:xfrm>
                <a:off x="3486282" y="3258974"/>
                <a:ext cx="71358" cy="124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6</a:t>
                </a:r>
              </a:p>
            </p:txBody>
          </p:sp>
          <p:sp>
            <p:nvSpPr>
              <p:cNvPr id="818" name="TextBox 817">
                <a:extLst>
                  <a:ext uri="{FF2B5EF4-FFF2-40B4-BE49-F238E27FC236}">
                    <a16:creationId xmlns:a16="http://schemas.microsoft.com/office/drawing/2014/main" id="{B1797D16-74A5-C33A-E73B-99EE0CE1EFDA}"/>
                  </a:ext>
                </a:extLst>
              </p:cNvPr>
              <p:cNvSpPr txBox="1"/>
              <p:nvPr/>
            </p:nvSpPr>
            <p:spPr>
              <a:xfrm>
                <a:off x="3749806" y="3258974"/>
                <a:ext cx="71358" cy="124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819" name="TextBox 818">
                <a:extLst>
                  <a:ext uri="{FF2B5EF4-FFF2-40B4-BE49-F238E27FC236}">
                    <a16:creationId xmlns:a16="http://schemas.microsoft.com/office/drawing/2014/main" id="{C17F6BCE-0316-9B61-92F9-BEB920DB6BDC}"/>
                  </a:ext>
                </a:extLst>
              </p:cNvPr>
              <p:cNvSpPr txBox="1"/>
              <p:nvPr/>
            </p:nvSpPr>
            <p:spPr>
              <a:xfrm>
                <a:off x="4010155" y="3258974"/>
                <a:ext cx="71358" cy="124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5</a:t>
                </a:r>
              </a:p>
            </p:txBody>
          </p:sp>
          <p:sp>
            <p:nvSpPr>
              <p:cNvPr id="820" name="TextBox 819">
                <a:extLst>
                  <a:ext uri="{FF2B5EF4-FFF2-40B4-BE49-F238E27FC236}">
                    <a16:creationId xmlns:a16="http://schemas.microsoft.com/office/drawing/2014/main" id="{DAD2AE1E-6968-DF9A-0D85-DFB7BB68530B}"/>
                  </a:ext>
                </a:extLst>
              </p:cNvPr>
              <p:cNvSpPr txBox="1"/>
              <p:nvPr/>
            </p:nvSpPr>
            <p:spPr>
              <a:xfrm>
                <a:off x="4283457" y="3258974"/>
                <a:ext cx="71358" cy="124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821" name="TextBox 820">
                <a:extLst>
                  <a:ext uri="{FF2B5EF4-FFF2-40B4-BE49-F238E27FC236}">
                    <a16:creationId xmlns:a16="http://schemas.microsoft.com/office/drawing/2014/main" id="{7336881F-1418-5976-367F-00C35F546A5B}"/>
                  </a:ext>
                </a:extLst>
              </p:cNvPr>
              <p:cNvSpPr txBox="1"/>
              <p:nvPr/>
            </p:nvSpPr>
            <p:spPr>
              <a:xfrm>
                <a:off x="4543807" y="3258974"/>
                <a:ext cx="71358" cy="124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1</a:t>
                </a:r>
              </a:p>
            </p:txBody>
          </p:sp>
          <p:sp>
            <p:nvSpPr>
              <p:cNvPr id="822" name="TextBox 821">
                <a:extLst>
                  <a:ext uri="{FF2B5EF4-FFF2-40B4-BE49-F238E27FC236}">
                    <a16:creationId xmlns:a16="http://schemas.microsoft.com/office/drawing/2014/main" id="{A50BFB01-14FC-131E-6222-0F38387A80A6}"/>
                  </a:ext>
                </a:extLst>
              </p:cNvPr>
              <p:cNvSpPr txBox="1"/>
              <p:nvPr/>
            </p:nvSpPr>
            <p:spPr>
              <a:xfrm>
                <a:off x="4799960" y="3258974"/>
                <a:ext cx="71358" cy="12447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538" dirty="0"/>
                  <a:t>0</a:t>
                </a:r>
              </a:p>
            </p:txBody>
          </p:sp>
        </p:grpSp>
        <p:sp>
          <p:nvSpPr>
            <p:cNvPr id="778" name="Freeform 777">
              <a:extLst>
                <a:ext uri="{FF2B5EF4-FFF2-40B4-BE49-F238E27FC236}">
                  <a16:creationId xmlns:a16="http://schemas.microsoft.com/office/drawing/2014/main" id="{88782418-6862-642A-DBF1-EDE96770FA79}"/>
                </a:ext>
              </a:extLst>
            </p:cNvPr>
            <p:cNvSpPr/>
            <p:nvPr/>
          </p:nvSpPr>
          <p:spPr>
            <a:xfrm>
              <a:off x="1697639" y="1806338"/>
              <a:ext cx="8639942" cy="2735170"/>
            </a:xfrm>
            <a:custGeom>
              <a:avLst/>
              <a:gdLst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54000 w 3790950"/>
                <a:gd name="connsiteY44" fmla="*/ 901700 h 2082800"/>
                <a:gd name="connsiteX45" fmla="*/ 257175 w 3790950"/>
                <a:gd name="connsiteY45" fmla="*/ 866775 h 2082800"/>
                <a:gd name="connsiteX46" fmla="*/ 2603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54000 w 3790950"/>
                <a:gd name="connsiteY44" fmla="*/ 901700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09550 w 3790950"/>
                <a:gd name="connsiteY48" fmla="*/ 781050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57175 w 3790950"/>
                <a:gd name="connsiteY45" fmla="*/ 866775 h 2082800"/>
                <a:gd name="connsiteX46" fmla="*/ 247650 w 3790950"/>
                <a:gd name="connsiteY46" fmla="*/ 819150 h 2082800"/>
                <a:gd name="connsiteX47" fmla="*/ 241300 w 3790950"/>
                <a:gd name="connsiteY47" fmla="*/ 787400 h 2082800"/>
                <a:gd name="connsiteX48" fmla="*/ 217997 w 3790950"/>
                <a:gd name="connsiteY48" fmla="*/ 783493 h 2082800"/>
                <a:gd name="connsiteX49" fmla="*/ 219075 w 3790950"/>
                <a:gd name="connsiteY49" fmla="*/ 701675 h 2082800"/>
                <a:gd name="connsiteX50" fmla="*/ 219075 w 3790950"/>
                <a:gd name="connsiteY50" fmla="*/ 393700 h 2082800"/>
                <a:gd name="connsiteX51" fmla="*/ 209550 w 3790950"/>
                <a:gd name="connsiteY51" fmla="*/ 282575 h 2082800"/>
                <a:gd name="connsiteX52" fmla="*/ 203200 w 3790950"/>
                <a:gd name="connsiteY52" fmla="*/ 161925 h 2082800"/>
                <a:gd name="connsiteX53" fmla="*/ 190500 w 3790950"/>
                <a:gd name="connsiteY53" fmla="*/ 101600 h 2082800"/>
                <a:gd name="connsiteX54" fmla="*/ 177800 w 3790950"/>
                <a:gd name="connsiteY54" fmla="*/ 57150 h 2082800"/>
                <a:gd name="connsiteX55" fmla="*/ 149225 w 3790950"/>
                <a:gd name="connsiteY55" fmla="*/ 0 h 2082800"/>
                <a:gd name="connsiteX56" fmla="*/ 0 w 3790950"/>
                <a:gd name="connsiteY56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3525 w 3790950"/>
                <a:gd name="connsiteY44" fmla="*/ 911225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7748 w 3790950"/>
                <a:gd name="connsiteY44" fmla="*/ 918554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  <a:gd name="connsiteX0" fmla="*/ 3790950 w 3790950"/>
                <a:gd name="connsiteY0" fmla="*/ 2082800 h 2082800"/>
                <a:gd name="connsiteX1" fmla="*/ 3330575 w 3790950"/>
                <a:gd name="connsiteY1" fmla="*/ 2082800 h 2082800"/>
                <a:gd name="connsiteX2" fmla="*/ 3330575 w 3790950"/>
                <a:gd name="connsiteY2" fmla="*/ 1990725 h 2082800"/>
                <a:gd name="connsiteX3" fmla="*/ 3209925 w 3790950"/>
                <a:gd name="connsiteY3" fmla="*/ 1990725 h 2082800"/>
                <a:gd name="connsiteX4" fmla="*/ 3209925 w 3790950"/>
                <a:gd name="connsiteY4" fmla="*/ 1895475 h 2082800"/>
                <a:gd name="connsiteX5" fmla="*/ 3130550 w 3790950"/>
                <a:gd name="connsiteY5" fmla="*/ 1895475 h 2082800"/>
                <a:gd name="connsiteX6" fmla="*/ 3130550 w 3790950"/>
                <a:gd name="connsiteY6" fmla="*/ 1797050 h 2082800"/>
                <a:gd name="connsiteX7" fmla="*/ 2171700 w 3790950"/>
                <a:gd name="connsiteY7" fmla="*/ 1797050 h 2082800"/>
                <a:gd name="connsiteX8" fmla="*/ 2171700 w 3790950"/>
                <a:gd name="connsiteY8" fmla="*/ 1730375 h 2082800"/>
                <a:gd name="connsiteX9" fmla="*/ 1612900 w 3790950"/>
                <a:gd name="connsiteY9" fmla="*/ 1730375 h 2082800"/>
                <a:gd name="connsiteX10" fmla="*/ 1612900 w 3790950"/>
                <a:gd name="connsiteY10" fmla="*/ 1682750 h 2082800"/>
                <a:gd name="connsiteX11" fmla="*/ 1377950 w 3790950"/>
                <a:gd name="connsiteY11" fmla="*/ 1682750 h 2082800"/>
                <a:gd name="connsiteX12" fmla="*/ 1377950 w 3790950"/>
                <a:gd name="connsiteY12" fmla="*/ 1635125 h 2082800"/>
                <a:gd name="connsiteX13" fmla="*/ 1301750 w 3790950"/>
                <a:gd name="connsiteY13" fmla="*/ 1635125 h 2082800"/>
                <a:gd name="connsiteX14" fmla="*/ 1301750 w 3790950"/>
                <a:gd name="connsiteY14" fmla="*/ 1593850 h 2082800"/>
                <a:gd name="connsiteX15" fmla="*/ 1177925 w 3790950"/>
                <a:gd name="connsiteY15" fmla="*/ 1593850 h 2082800"/>
                <a:gd name="connsiteX16" fmla="*/ 1177925 w 3790950"/>
                <a:gd name="connsiteY16" fmla="*/ 1555750 h 2082800"/>
                <a:gd name="connsiteX17" fmla="*/ 1177925 w 3790950"/>
                <a:gd name="connsiteY17" fmla="*/ 1555750 h 2082800"/>
                <a:gd name="connsiteX18" fmla="*/ 1155700 w 3790950"/>
                <a:gd name="connsiteY18" fmla="*/ 1514475 h 2082800"/>
                <a:gd name="connsiteX19" fmla="*/ 1143000 w 3790950"/>
                <a:gd name="connsiteY19" fmla="*/ 1508125 h 2082800"/>
                <a:gd name="connsiteX20" fmla="*/ 1146175 w 3790950"/>
                <a:gd name="connsiteY20" fmla="*/ 1460500 h 2082800"/>
                <a:gd name="connsiteX21" fmla="*/ 1092200 w 3790950"/>
                <a:gd name="connsiteY21" fmla="*/ 1460500 h 2082800"/>
                <a:gd name="connsiteX22" fmla="*/ 1092200 w 3790950"/>
                <a:gd name="connsiteY22" fmla="*/ 1425575 h 2082800"/>
                <a:gd name="connsiteX23" fmla="*/ 990600 w 3790950"/>
                <a:gd name="connsiteY23" fmla="*/ 1425575 h 2082800"/>
                <a:gd name="connsiteX24" fmla="*/ 990600 w 3790950"/>
                <a:gd name="connsiteY24" fmla="*/ 1381125 h 2082800"/>
                <a:gd name="connsiteX25" fmla="*/ 939800 w 3790950"/>
                <a:gd name="connsiteY25" fmla="*/ 1381125 h 2082800"/>
                <a:gd name="connsiteX26" fmla="*/ 939800 w 3790950"/>
                <a:gd name="connsiteY26" fmla="*/ 1343025 h 2082800"/>
                <a:gd name="connsiteX27" fmla="*/ 939800 w 3790950"/>
                <a:gd name="connsiteY27" fmla="*/ 1343025 h 2082800"/>
                <a:gd name="connsiteX28" fmla="*/ 917575 w 3790950"/>
                <a:gd name="connsiteY28" fmla="*/ 1308100 h 2082800"/>
                <a:gd name="connsiteX29" fmla="*/ 695325 w 3790950"/>
                <a:gd name="connsiteY29" fmla="*/ 1308100 h 2082800"/>
                <a:gd name="connsiteX30" fmla="*/ 676275 w 3790950"/>
                <a:gd name="connsiteY30" fmla="*/ 1260475 h 2082800"/>
                <a:gd name="connsiteX31" fmla="*/ 676275 w 3790950"/>
                <a:gd name="connsiteY31" fmla="*/ 1200150 h 2082800"/>
                <a:gd name="connsiteX32" fmla="*/ 669925 w 3790950"/>
                <a:gd name="connsiteY32" fmla="*/ 1165225 h 2082800"/>
                <a:gd name="connsiteX33" fmla="*/ 511175 w 3790950"/>
                <a:gd name="connsiteY33" fmla="*/ 1165225 h 2082800"/>
                <a:gd name="connsiteX34" fmla="*/ 511175 w 3790950"/>
                <a:gd name="connsiteY34" fmla="*/ 1133475 h 2082800"/>
                <a:gd name="connsiteX35" fmla="*/ 463550 w 3790950"/>
                <a:gd name="connsiteY35" fmla="*/ 1133475 h 2082800"/>
                <a:gd name="connsiteX36" fmla="*/ 460375 w 3790950"/>
                <a:gd name="connsiteY36" fmla="*/ 1060450 h 2082800"/>
                <a:gd name="connsiteX37" fmla="*/ 450850 w 3790950"/>
                <a:gd name="connsiteY37" fmla="*/ 1003300 h 2082800"/>
                <a:gd name="connsiteX38" fmla="*/ 441325 w 3790950"/>
                <a:gd name="connsiteY38" fmla="*/ 993775 h 2082800"/>
                <a:gd name="connsiteX39" fmla="*/ 441325 w 3790950"/>
                <a:gd name="connsiteY39" fmla="*/ 962025 h 2082800"/>
                <a:gd name="connsiteX40" fmla="*/ 333375 w 3790950"/>
                <a:gd name="connsiteY40" fmla="*/ 962025 h 2082800"/>
                <a:gd name="connsiteX41" fmla="*/ 333375 w 3790950"/>
                <a:gd name="connsiteY41" fmla="*/ 930275 h 2082800"/>
                <a:gd name="connsiteX42" fmla="*/ 269875 w 3790950"/>
                <a:gd name="connsiteY42" fmla="*/ 930275 h 2082800"/>
                <a:gd name="connsiteX43" fmla="*/ 269875 w 3790950"/>
                <a:gd name="connsiteY43" fmla="*/ 930275 h 2082800"/>
                <a:gd name="connsiteX44" fmla="*/ 267748 w 3790950"/>
                <a:gd name="connsiteY44" fmla="*/ 918554 h 2082800"/>
                <a:gd name="connsiteX45" fmla="*/ 264490 w 3790950"/>
                <a:gd name="connsiteY45" fmla="*/ 867330 h 2082800"/>
                <a:gd name="connsiteX46" fmla="*/ 257175 w 3790950"/>
                <a:gd name="connsiteY46" fmla="*/ 866775 h 2082800"/>
                <a:gd name="connsiteX47" fmla="*/ 247650 w 3790950"/>
                <a:gd name="connsiteY47" fmla="*/ 819150 h 2082800"/>
                <a:gd name="connsiteX48" fmla="*/ 241300 w 3790950"/>
                <a:gd name="connsiteY48" fmla="*/ 787400 h 2082800"/>
                <a:gd name="connsiteX49" fmla="*/ 217997 w 3790950"/>
                <a:gd name="connsiteY49" fmla="*/ 783493 h 2082800"/>
                <a:gd name="connsiteX50" fmla="*/ 219075 w 3790950"/>
                <a:gd name="connsiteY50" fmla="*/ 701675 h 2082800"/>
                <a:gd name="connsiteX51" fmla="*/ 219075 w 3790950"/>
                <a:gd name="connsiteY51" fmla="*/ 393700 h 2082800"/>
                <a:gd name="connsiteX52" fmla="*/ 209550 w 3790950"/>
                <a:gd name="connsiteY52" fmla="*/ 282575 h 2082800"/>
                <a:gd name="connsiteX53" fmla="*/ 203200 w 3790950"/>
                <a:gd name="connsiteY53" fmla="*/ 161925 h 2082800"/>
                <a:gd name="connsiteX54" fmla="*/ 190500 w 3790950"/>
                <a:gd name="connsiteY54" fmla="*/ 101600 h 2082800"/>
                <a:gd name="connsiteX55" fmla="*/ 177800 w 3790950"/>
                <a:gd name="connsiteY55" fmla="*/ 57150 h 2082800"/>
                <a:gd name="connsiteX56" fmla="*/ 149225 w 3790950"/>
                <a:gd name="connsiteY56" fmla="*/ 0 h 2082800"/>
                <a:gd name="connsiteX57" fmla="*/ 0 w 3790950"/>
                <a:gd name="connsiteY57" fmla="*/ 0 h 2082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790950" h="2082800">
                  <a:moveTo>
                    <a:pt x="3790950" y="2082800"/>
                  </a:moveTo>
                  <a:lnTo>
                    <a:pt x="3330575" y="2082800"/>
                  </a:lnTo>
                  <a:lnTo>
                    <a:pt x="3330575" y="1990725"/>
                  </a:lnTo>
                  <a:lnTo>
                    <a:pt x="3209925" y="1990725"/>
                  </a:lnTo>
                  <a:lnTo>
                    <a:pt x="3209925" y="1895475"/>
                  </a:lnTo>
                  <a:lnTo>
                    <a:pt x="3130550" y="1895475"/>
                  </a:lnTo>
                  <a:lnTo>
                    <a:pt x="3130550" y="1797050"/>
                  </a:lnTo>
                  <a:lnTo>
                    <a:pt x="2171700" y="1797050"/>
                  </a:lnTo>
                  <a:lnTo>
                    <a:pt x="2171700" y="1730375"/>
                  </a:lnTo>
                  <a:lnTo>
                    <a:pt x="1612900" y="1730375"/>
                  </a:lnTo>
                  <a:lnTo>
                    <a:pt x="1612900" y="1682750"/>
                  </a:lnTo>
                  <a:lnTo>
                    <a:pt x="1377950" y="1682750"/>
                  </a:lnTo>
                  <a:lnTo>
                    <a:pt x="1377950" y="1635125"/>
                  </a:lnTo>
                  <a:lnTo>
                    <a:pt x="1301750" y="1635125"/>
                  </a:lnTo>
                  <a:lnTo>
                    <a:pt x="1301750" y="1593850"/>
                  </a:lnTo>
                  <a:lnTo>
                    <a:pt x="1177925" y="1593850"/>
                  </a:lnTo>
                  <a:lnTo>
                    <a:pt x="1177925" y="1555750"/>
                  </a:lnTo>
                  <a:lnTo>
                    <a:pt x="1177925" y="1555750"/>
                  </a:lnTo>
                  <a:lnTo>
                    <a:pt x="1155700" y="1514475"/>
                  </a:lnTo>
                  <a:lnTo>
                    <a:pt x="1143000" y="1508125"/>
                  </a:lnTo>
                  <a:lnTo>
                    <a:pt x="1146175" y="1460500"/>
                  </a:lnTo>
                  <a:lnTo>
                    <a:pt x="1092200" y="1460500"/>
                  </a:lnTo>
                  <a:lnTo>
                    <a:pt x="1092200" y="1425575"/>
                  </a:lnTo>
                  <a:lnTo>
                    <a:pt x="990600" y="1425575"/>
                  </a:lnTo>
                  <a:lnTo>
                    <a:pt x="990600" y="1381125"/>
                  </a:lnTo>
                  <a:lnTo>
                    <a:pt x="939800" y="1381125"/>
                  </a:lnTo>
                  <a:lnTo>
                    <a:pt x="939800" y="1343025"/>
                  </a:lnTo>
                  <a:lnTo>
                    <a:pt x="939800" y="1343025"/>
                  </a:lnTo>
                  <a:lnTo>
                    <a:pt x="917575" y="1308100"/>
                  </a:lnTo>
                  <a:lnTo>
                    <a:pt x="695325" y="1308100"/>
                  </a:lnTo>
                  <a:lnTo>
                    <a:pt x="676275" y="1260475"/>
                  </a:lnTo>
                  <a:lnTo>
                    <a:pt x="676275" y="1200150"/>
                  </a:lnTo>
                  <a:lnTo>
                    <a:pt x="669925" y="1165225"/>
                  </a:lnTo>
                  <a:lnTo>
                    <a:pt x="511175" y="1165225"/>
                  </a:lnTo>
                  <a:lnTo>
                    <a:pt x="511175" y="1133475"/>
                  </a:lnTo>
                  <a:lnTo>
                    <a:pt x="463550" y="1133475"/>
                  </a:lnTo>
                  <a:lnTo>
                    <a:pt x="460375" y="1060450"/>
                  </a:lnTo>
                  <a:lnTo>
                    <a:pt x="450850" y="1003300"/>
                  </a:lnTo>
                  <a:lnTo>
                    <a:pt x="441325" y="993775"/>
                  </a:lnTo>
                  <a:lnTo>
                    <a:pt x="441325" y="962025"/>
                  </a:lnTo>
                  <a:lnTo>
                    <a:pt x="333375" y="962025"/>
                  </a:lnTo>
                  <a:lnTo>
                    <a:pt x="333375" y="930275"/>
                  </a:lnTo>
                  <a:lnTo>
                    <a:pt x="269875" y="930275"/>
                  </a:lnTo>
                  <a:lnTo>
                    <a:pt x="269875" y="930275"/>
                  </a:lnTo>
                  <a:lnTo>
                    <a:pt x="267748" y="918554"/>
                  </a:lnTo>
                  <a:cubicBezTo>
                    <a:pt x="267131" y="910437"/>
                    <a:pt x="265107" y="875447"/>
                    <a:pt x="264490" y="867330"/>
                  </a:cubicBezTo>
                  <a:lnTo>
                    <a:pt x="257175" y="866775"/>
                  </a:lnTo>
                  <a:cubicBezTo>
                    <a:pt x="256816" y="833798"/>
                    <a:pt x="250825" y="835025"/>
                    <a:pt x="247650" y="819150"/>
                  </a:cubicBezTo>
                  <a:lnTo>
                    <a:pt x="241300" y="787400"/>
                  </a:lnTo>
                  <a:lnTo>
                    <a:pt x="217997" y="783493"/>
                  </a:lnTo>
                  <a:cubicBezTo>
                    <a:pt x="218356" y="756220"/>
                    <a:pt x="218716" y="728948"/>
                    <a:pt x="219075" y="701675"/>
                  </a:cubicBezTo>
                  <a:lnTo>
                    <a:pt x="219075" y="393700"/>
                  </a:lnTo>
                  <a:lnTo>
                    <a:pt x="209550" y="282575"/>
                  </a:lnTo>
                  <a:lnTo>
                    <a:pt x="203200" y="161925"/>
                  </a:lnTo>
                  <a:lnTo>
                    <a:pt x="190500" y="101600"/>
                  </a:lnTo>
                  <a:lnTo>
                    <a:pt x="177800" y="57150"/>
                  </a:lnTo>
                  <a:lnTo>
                    <a:pt x="149225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4B917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9"/>
            </a:p>
          </p:txBody>
        </p:sp>
        <p:sp>
          <p:nvSpPr>
            <p:cNvPr id="779" name="Freeform 778">
              <a:extLst>
                <a:ext uri="{FF2B5EF4-FFF2-40B4-BE49-F238E27FC236}">
                  <a16:creationId xmlns:a16="http://schemas.microsoft.com/office/drawing/2014/main" id="{E1FB3C6E-6FFA-39D3-F6E6-399F668698BB}"/>
                </a:ext>
              </a:extLst>
            </p:cNvPr>
            <p:cNvSpPr/>
            <p:nvPr/>
          </p:nvSpPr>
          <p:spPr>
            <a:xfrm>
              <a:off x="1625278" y="1806338"/>
              <a:ext cx="4963987" cy="3002015"/>
            </a:xfrm>
            <a:custGeom>
              <a:avLst/>
              <a:gdLst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79425 w 2178050"/>
                <a:gd name="connsiteY17" fmla="*/ 168910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53975 w 2178050"/>
                <a:gd name="connsiteY37" fmla="*/ 41275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95300 w 2178050"/>
                <a:gd name="connsiteY17" fmla="*/ 169545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53975 w 2178050"/>
                <a:gd name="connsiteY37" fmla="*/ 41275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71575 w 2178050"/>
                <a:gd name="connsiteY8" fmla="*/ 1873250 h 2286000"/>
                <a:gd name="connsiteX9" fmla="*/ 939800 w 2178050"/>
                <a:gd name="connsiteY9" fmla="*/ 1873250 h 2286000"/>
                <a:gd name="connsiteX10" fmla="*/ 939800 w 2178050"/>
                <a:gd name="connsiteY10" fmla="*/ 1835150 h 2286000"/>
                <a:gd name="connsiteX11" fmla="*/ 704850 w 2178050"/>
                <a:gd name="connsiteY11" fmla="*/ 1835150 h 2286000"/>
                <a:gd name="connsiteX12" fmla="*/ 704850 w 2178050"/>
                <a:gd name="connsiteY12" fmla="*/ 1765300 h 2286000"/>
                <a:gd name="connsiteX13" fmla="*/ 619125 w 2178050"/>
                <a:gd name="connsiteY13" fmla="*/ 1765300 h 2286000"/>
                <a:gd name="connsiteX14" fmla="*/ 619125 w 2178050"/>
                <a:gd name="connsiteY14" fmla="*/ 1724025 h 2286000"/>
                <a:gd name="connsiteX15" fmla="*/ 514350 w 2178050"/>
                <a:gd name="connsiteY15" fmla="*/ 1724025 h 2286000"/>
                <a:gd name="connsiteX16" fmla="*/ 514350 w 2178050"/>
                <a:gd name="connsiteY16" fmla="*/ 1689100 h 2286000"/>
                <a:gd name="connsiteX17" fmla="*/ 495300 w 2178050"/>
                <a:gd name="connsiteY17" fmla="*/ 1695450 h 2286000"/>
                <a:gd name="connsiteX18" fmla="*/ 479425 w 2178050"/>
                <a:gd name="connsiteY18" fmla="*/ 1492250 h 2286000"/>
                <a:gd name="connsiteX19" fmla="*/ 454025 w 2178050"/>
                <a:gd name="connsiteY19" fmla="*/ 1406525 h 2286000"/>
                <a:gd name="connsiteX20" fmla="*/ 415925 w 2178050"/>
                <a:gd name="connsiteY20" fmla="*/ 1406525 h 2286000"/>
                <a:gd name="connsiteX21" fmla="*/ 415925 w 2178050"/>
                <a:gd name="connsiteY21" fmla="*/ 1374775 h 2286000"/>
                <a:gd name="connsiteX22" fmla="*/ 282575 w 2178050"/>
                <a:gd name="connsiteY22" fmla="*/ 1371600 h 2286000"/>
                <a:gd name="connsiteX23" fmla="*/ 273050 w 2178050"/>
                <a:gd name="connsiteY23" fmla="*/ 1327150 h 2286000"/>
                <a:gd name="connsiteX24" fmla="*/ 276225 w 2178050"/>
                <a:gd name="connsiteY24" fmla="*/ 1285875 h 2286000"/>
                <a:gd name="connsiteX25" fmla="*/ 257175 w 2178050"/>
                <a:gd name="connsiteY25" fmla="*/ 1254125 h 2286000"/>
                <a:gd name="connsiteX26" fmla="*/ 257175 w 2178050"/>
                <a:gd name="connsiteY26" fmla="*/ 1254125 h 2286000"/>
                <a:gd name="connsiteX27" fmla="*/ 250825 w 2178050"/>
                <a:gd name="connsiteY27" fmla="*/ 1162050 h 2286000"/>
                <a:gd name="connsiteX28" fmla="*/ 250825 w 2178050"/>
                <a:gd name="connsiteY28" fmla="*/ 460375 h 2286000"/>
                <a:gd name="connsiteX29" fmla="*/ 212725 w 2178050"/>
                <a:gd name="connsiteY29" fmla="*/ 460375 h 2286000"/>
                <a:gd name="connsiteX30" fmla="*/ 212725 w 2178050"/>
                <a:gd name="connsiteY30" fmla="*/ 133350 h 2286000"/>
                <a:gd name="connsiteX31" fmla="*/ 212725 w 2178050"/>
                <a:gd name="connsiteY31" fmla="*/ 133350 h 2286000"/>
                <a:gd name="connsiteX32" fmla="*/ 187325 w 2178050"/>
                <a:gd name="connsiteY32" fmla="*/ 95250 h 2286000"/>
                <a:gd name="connsiteX33" fmla="*/ 136525 w 2178050"/>
                <a:gd name="connsiteY33" fmla="*/ 95250 h 2286000"/>
                <a:gd name="connsiteX34" fmla="*/ 136525 w 2178050"/>
                <a:gd name="connsiteY34" fmla="*/ 63500 h 2286000"/>
                <a:gd name="connsiteX35" fmla="*/ 79375 w 2178050"/>
                <a:gd name="connsiteY35" fmla="*/ 66675 h 2286000"/>
                <a:gd name="connsiteX36" fmla="*/ 92075 w 2178050"/>
                <a:gd name="connsiteY36" fmla="*/ 41275 h 2286000"/>
                <a:gd name="connsiteX37" fmla="*/ 68053 w 2178050"/>
                <a:gd name="connsiteY37" fmla="*/ 43718 h 2286000"/>
                <a:gd name="connsiteX38" fmla="*/ 69850 w 2178050"/>
                <a:gd name="connsiteY38" fmla="*/ 0 h 2286000"/>
                <a:gd name="connsiteX39" fmla="*/ 0 w 2178050"/>
                <a:gd name="connsiteY39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54025 w 2178050"/>
                <a:gd name="connsiteY20" fmla="*/ 1406525 h 2286000"/>
                <a:gd name="connsiteX21" fmla="*/ 415925 w 2178050"/>
                <a:gd name="connsiteY21" fmla="*/ 1406525 h 2286000"/>
                <a:gd name="connsiteX22" fmla="*/ 415925 w 2178050"/>
                <a:gd name="connsiteY22" fmla="*/ 1374775 h 2286000"/>
                <a:gd name="connsiteX23" fmla="*/ 282575 w 2178050"/>
                <a:gd name="connsiteY23" fmla="*/ 1371600 h 2286000"/>
                <a:gd name="connsiteX24" fmla="*/ 273050 w 2178050"/>
                <a:gd name="connsiteY24" fmla="*/ 1327150 h 2286000"/>
                <a:gd name="connsiteX25" fmla="*/ 276225 w 2178050"/>
                <a:gd name="connsiteY25" fmla="*/ 1285875 h 2286000"/>
                <a:gd name="connsiteX26" fmla="*/ 257175 w 2178050"/>
                <a:gd name="connsiteY26" fmla="*/ 1254125 h 2286000"/>
                <a:gd name="connsiteX27" fmla="*/ 257175 w 2178050"/>
                <a:gd name="connsiteY27" fmla="*/ 1254125 h 2286000"/>
                <a:gd name="connsiteX28" fmla="*/ 250825 w 2178050"/>
                <a:gd name="connsiteY28" fmla="*/ 1162050 h 2286000"/>
                <a:gd name="connsiteX29" fmla="*/ 250825 w 2178050"/>
                <a:gd name="connsiteY29" fmla="*/ 460375 h 2286000"/>
                <a:gd name="connsiteX30" fmla="*/ 212725 w 2178050"/>
                <a:gd name="connsiteY30" fmla="*/ 460375 h 2286000"/>
                <a:gd name="connsiteX31" fmla="*/ 212725 w 2178050"/>
                <a:gd name="connsiteY31" fmla="*/ 133350 h 2286000"/>
                <a:gd name="connsiteX32" fmla="*/ 212725 w 2178050"/>
                <a:gd name="connsiteY32" fmla="*/ 133350 h 2286000"/>
                <a:gd name="connsiteX33" fmla="*/ 187325 w 2178050"/>
                <a:gd name="connsiteY33" fmla="*/ 95250 h 2286000"/>
                <a:gd name="connsiteX34" fmla="*/ 136525 w 2178050"/>
                <a:gd name="connsiteY34" fmla="*/ 95250 h 2286000"/>
                <a:gd name="connsiteX35" fmla="*/ 136525 w 2178050"/>
                <a:gd name="connsiteY35" fmla="*/ 63500 h 2286000"/>
                <a:gd name="connsiteX36" fmla="*/ 79375 w 2178050"/>
                <a:gd name="connsiteY36" fmla="*/ 66675 h 2286000"/>
                <a:gd name="connsiteX37" fmla="*/ 92075 w 2178050"/>
                <a:gd name="connsiteY37" fmla="*/ 41275 h 2286000"/>
                <a:gd name="connsiteX38" fmla="*/ 68053 w 2178050"/>
                <a:gd name="connsiteY38" fmla="*/ 43718 h 2286000"/>
                <a:gd name="connsiteX39" fmla="*/ 69850 w 2178050"/>
                <a:gd name="connsiteY39" fmla="*/ 0 h 2286000"/>
                <a:gd name="connsiteX40" fmla="*/ 0 w 2178050"/>
                <a:gd name="connsiteY40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54025 w 2178050"/>
                <a:gd name="connsiteY21" fmla="*/ 1406525 h 2286000"/>
                <a:gd name="connsiteX22" fmla="*/ 415925 w 2178050"/>
                <a:gd name="connsiteY22" fmla="*/ 1406525 h 2286000"/>
                <a:gd name="connsiteX23" fmla="*/ 415925 w 2178050"/>
                <a:gd name="connsiteY23" fmla="*/ 1374775 h 2286000"/>
                <a:gd name="connsiteX24" fmla="*/ 282575 w 2178050"/>
                <a:gd name="connsiteY24" fmla="*/ 1371600 h 2286000"/>
                <a:gd name="connsiteX25" fmla="*/ 273050 w 2178050"/>
                <a:gd name="connsiteY25" fmla="*/ 1327150 h 2286000"/>
                <a:gd name="connsiteX26" fmla="*/ 276225 w 2178050"/>
                <a:gd name="connsiteY26" fmla="*/ 1285875 h 2286000"/>
                <a:gd name="connsiteX27" fmla="*/ 257175 w 2178050"/>
                <a:gd name="connsiteY27" fmla="*/ 1254125 h 2286000"/>
                <a:gd name="connsiteX28" fmla="*/ 257175 w 2178050"/>
                <a:gd name="connsiteY28" fmla="*/ 1254125 h 2286000"/>
                <a:gd name="connsiteX29" fmla="*/ 250825 w 2178050"/>
                <a:gd name="connsiteY29" fmla="*/ 1162050 h 2286000"/>
                <a:gd name="connsiteX30" fmla="*/ 250825 w 2178050"/>
                <a:gd name="connsiteY30" fmla="*/ 460375 h 2286000"/>
                <a:gd name="connsiteX31" fmla="*/ 212725 w 2178050"/>
                <a:gd name="connsiteY31" fmla="*/ 460375 h 2286000"/>
                <a:gd name="connsiteX32" fmla="*/ 212725 w 2178050"/>
                <a:gd name="connsiteY32" fmla="*/ 133350 h 2286000"/>
                <a:gd name="connsiteX33" fmla="*/ 212725 w 2178050"/>
                <a:gd name="connsiteY33" fmla="*/ 133350 h 2286000"/>
                <a:gd name="connsiteX34" fmla="*/ 187325 w 2178050"/>
                <a:gd name="connsiteY34" fmla="*/ 95250 h 2286000"/>
                <a:gd name="connsiteX35" fmla="*/ 136525 w 2178050"/>
                <a:gd name="connsiteY35" fmla="*/ 95250 h 2286000"/>
                <a:gd name="connsiteX36" fmla="*/ 136525 w 2178050"/>
                <a:gd name="connsiteY36" fmla="*/ 63500 h 2286000"/>
                <a:gd name="connsiteX37" fmla="*/ 79375 w 2178050"/>
                <a:gd name="connsiteY37" fmla="*/ 66675 h 2286000"/>
                <a:gd name="connsiteX38" fmla="*/ 92075 w 2178050"/>
                <a:gd name="connsiteY38" fmla="*/ 41275 h 2286000"/>
                <a:gd name="connsiteX39" fmla="*/ 68053 w 2178050"/>
                <a:gd name="connsiteY39" fmla="*/ 43718 h 2286000"/>
                <a:gd name="connsiteX40" fmla="*/ 69850 w 2178050"/>
                <a:gd name="connsiteY40" fmla="*/ 0 h 2286000"/>
                <a:gd name="connsiteX41" fmla="*/ 0 w 2178050"/>
                <a:gd name="connsiteY41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6225 w 2178050"/>
                <a:gd name="connsiteY27" fmla="*/ 1285875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79375 w 2178050"/>
                <a:gd name="connsiteY38" fmla="*/ 66675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79375 w 2178050"/>
                <a:gd name="connsiteY38" fmla="*/ 66675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89229 w 2178050"/>
                <a:gd name="connsiteY38" fmla="*/ 71561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9118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12725 w 2178050"/>
                <a:gd name="connsiteY32" fmla="*/ 460375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2075 w 2178050"/>
                <a:gd name="connsiteY39" fmla="*/ 41275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5250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68053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50825 w 2178050"/>
                <a:gd name="connsiteY31" fmla="*/ 460375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46602 w 2178050"/>
                <a:gd name="connsiteY31" fmla="*/ 685146 h 2286000"/>
                <a:gd name="connsiteX32" fmla="*/ 226803 w 2178050"/>
                <a:gd name="connsiteY32" fmla="*/ 462818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  <a:gd name="connsiteX0" fmla="*/ 2178050 w 2178050"/>
                <a:gd name="connsiteY0" fmla="*/ 2286000 h 2286000"/>
                <a:gd name="connsiteX1" fmla="*/ 2178050 w 2178050"/>
                <a:gd name="connsiteY1" fmla="*/ 2117725 h 2286000"/>
                <a:gd name="connsiteX2" fmla="*/ 1454150 w 2178050"/>
                <a:gd name="connsiteY2" fmla="*/ 2117725 h 2286000"/>
                <a:gd name="connsiteX3" fmla="*/ 1454150 w 2178050"/>
                <a:gd name="connsiteY3" fmla="*/ 2051050 h 2286000"/>
                <a:gd name="connsiteX4" fmla="*/ 1193800 w 2178050"/>
                <a:gd name="connsiteY4" fmla="*/ 2051050 h 2286000"/>
                <a:gd name="connsiteX5" fmla="*/ 1193800 w 2178050"/>
                <a:gd name="connsiteY5" fmla="*/ 1968500 h 2286000"/>
                <a:gd name="connsiteX6" fmla="*/ 1193800 w 2178050"/>
                <a:gd name="connsiteY6" fmla="*/ 1968500 h 2286000"/>
                <a:gd name="connsiteX7" fmla="*/ 1193800 w 2178050"/>
                <a:gd name="connsiteY7" fmla="*/ 1968500 h 2286000"/>
                <a:gd name="connsiteX8" fmla="*/ 1180313 w 2178050"/>
                <a:gd name="connsiteY8" fmla="*/ 1964316 h 2286000"/>
                <a:gd name="connsiteX9" fmla="*/ 1171575 w 2178050"/>
                <a:gd name="connsiteY9" fmla="*/ 1873250 h 2286000"/>
                <a:gd name="connsiteX10" fmla="*/ 939800 w 2178050"/>
                <a:gd name="connsiteY10" fmla="*/ 1873250 h 2286000"/>
                <a:gd name="connsiteX11" fmla="*/ 939800 w 2178050"/>
                <a:gd name="connsiteY11" fmla="*/ 1835150 h 2286000"/>
                <a:gd name="connsiteX12" fmla="*/ 704850 w 2178050"/>
                <a:gd name="connsiteY12" fmla="*/ 1835150 h 2286000"/>
                <a:gd name="connsiteX13" fmla="*/ 704850 w 2178050"/>
                <a:gd name="connsiteY13" fmla="*/ 1765300 h 2286000"/>
                <a:gd name="connsiteX14" fmla="*/ 619125 w 2178050"/>
                <a:gd name="connsiteY14" fmla="*/ 1765300 h 2286000"/>
                <a:gd name="connsiteX15" fmla="*/ 619125 w 2178050"/>
                <a:gd name="connsiteY15" fmla="*/ 1724025 h 2286000"/>
                <a:gd name="connsiteX16" fmla="*/ 514350 w 2178050"/>
                <a:gd name="connsiteY16" fmla="*/ 1724025 h 2286000"/>
                <a:gd name="connsiteX17" fmla="*/ 514350 w 2178050"/>
                <a:gd name="connsiteY17" fmla="*/ 1689100 h 2286000"/>
                <a:gd name="connsiteX18" fmla="*/ 495300 w 2178050"/>
                <a:gd name="connsiteY18" fmla="*/ 1695450 h 2286000"/>
                <a:gd name="connsiteX19" fmla="*/ 479425 w 2178050"/>
                <a:gd name="connsiteY19" fmla="*/ 1492250 h 2286000"/>
                <a:gd name="connsiteX20" fmla="*/ 467987 w 2178050"/>
                <a:gd name="connsiteY20" fmla="*/ 1485453 h 2286000"/>
                <a:gd name="connsiteX21" fmla="*/ 462356 w 2178050"/>
                <a:gd name="connsiteY21" fmla="*/ 1417044 h 2286000"/>
                <a:gd name="connsiteX22" fmla="*/ 454025 w 2178050"/>
                <a:gd name="connsiteY22" fmla="*/ 1406525 h 2286000"/>
                <a:gd name="connsiteX23" fmla="*/ 415925 w 2178050"/>
                <a:gd name="connsiteY23" fmla="*/ 1406525 h 2286000"/>
                <a:gd name="connsiteX24" fmla="*/ 415925 w 2178050"/>
                <a:gd name="connsiteY24" fmla="*/ 1374775 h 2286000"/>
                <a:gd name="connsiteX25" fmla="*/ 282575 w 2178050"/>
                <a:gd name="connsiteY25" fmla="*/ 1371600 h 2286000"/>
                <a:gd name="connsiteX26" fmla="*/ 273050 w 2178050"/>
                <a:gd name="connsiteY26" fmla="*/ 1327150 h 2286000"/>
                <a:gd name="connsiteX27" fmla="*/ 270594 w 2178050"/>
                <a:gd name="connsiteY27" fmla="*/ 1280989 h 2286000"/>
                <a:gd name="connsiteX28" fmla="*/ 257175 w 2178050"/>
                <a:gd name="connsiteY28" fmla="*/ 1254125 h 2286000"/>
                <a:gd name="connsiteX29" fmla="*/ 257175 w 2178050"/>
                <a:gd name="connsiteY29" fmla="*/ 1254125 h 2286000"/>
                <a:gd name="connsiteX30" fmla="*/ 250825 w 2178050"/>
                <a:gd name="connsiteY30" fmla="*/ 1162050 h 2286000"/>
                <a:gd name="connsiteX31" fmla="*/ 246602 w 2178050"/>
                <a:gd name="connsiteY31" fmla="*/ 685146 h 2286000"/>
                <a:gd name="connsiteX32" fmla="*/ 231026 w 2178050"/>
                <a:gd name="connsiteY32" fmla="*/ 609409 h 2286000"/>
                <a:gd name="connsiteX33" fmla="*/ 212725 w 2178050"/>
                <a:gd name="connsiteY33" fmla="*/ 133350 h 2286000"/>
                <a:gd name="connsiteX34" fmla="*/ 212725 w 2178050"/>
                <a:gd name="connsiteY34" fmla="*/ 133350 h 2286000"/>
                <a:gd name="connsiteX35" fmla="*/ 187325 w 2178050"/>
                <a:gd name="connsiteY35" fmla="*/ 95250 h 2286000"/>
                <a:gd name="connsiteX36" fmla="*/ 136525 w 2178050"/>
                <a:gd name="connsiteY36" fmla="*/ 92807 h 2286000"/>
                <a:gd name="connsiteX37" fmla="*/ 136525 w 2178050"/>
                <a:gd name="connsiteY37" fmla="*/ 63500 h 2286000"/>
                <a:gd name="connsiteX38" fmla="*/ 96268 w 2178050"/>
                <a:gd name="connsiteY38" fmla="*/ 61789 h 2286000"/>
                <a:gd name="connsiteX39" fmla="*/ 93483 w 2178050"/>
                <a:gd name="connsiteY39" fmla="*/ 51048 h 2286000"/>
                <a:gd name="connsiteX40" fmla="*/ 73684 w 2178050"/>
                <a:gd name="connsiteY40" fmla="*/ 43718 h 2286000"/>
                <a:gd name="connsiteX41" fmla="*/ 69850 w 2178050"/>
                <a:gd name="connsiteY41" fmla="*/ 0 h 2286000"/>
                <a:gd name="connsiteX42" fmla="*/ 0 w 2178050"/>
                <a:gd name="connsiteY42" fmla="*/ 0 h 228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2178050" h="2286000">
                  <a:moveTo>
                    <a:pt x="2178050" y="2286000"/>
                  </a:moveTo>
                  <a:lnTo>
                    <a:pt x="2178050" y="2117725"/>
                  </a:lnTo>
                  <a:lnTo>
                    <a:pt x="1454150" y="2117725"/>
                  </a:lnTo>
                  <a:lnTo>
                    <a:pt x="1454150" y="2051050"/>
                  </a:lnTo>
                  <a:lnTo>
                    <a:pt x="1193800" y="2051050"/>
                  </a:lnTo>
                  <a:lnTo>
                    <a:pt x="1193800" y="1968500"/>
                  </a:lnTo>
                  <a:lnTo>
                    <a:pt x="1193800" y="1968500"/>
                  </a:lnTo>
                  <a:lnTo>
                    <a:pt x="1193800" y="1968500"/>
                  </a:lnTo>
                  <a:cubicBezTo>
                    <a:pt x="1191651" y="1960590"/>
                    <a:pt x="1182462" y="1972226"/>
                    <a:pt x="1180313" y="1964316"/>
                  </a:cubicBezTo>
                  <a:lnTo>
                    <a:pt x="1171575" y="1873250"/>
                  </a:lnTo>
                  <a:lnTo>
                    <a:pt x="939800" y="1873250"/>
                  </a:lnTo>
                  <a:lnTo>
                    <a:pt x="939800" y="1835150"/>
                  </a:lnTo>
                  <a:lnTo>
                    <a:pt x="704850" y="1835150"/>
                  </a:lnTo>
                  <a:lnTo>
                    <a:pt x="704850" y="1765300"/>
                  </a:lnTo>
                  <a:lnTo>
                    <a:pt x="619125" y="1765300"/>
                  </a:lnTo>
                  <a:lnTo>
                    <a:pt x="619125" y="1724025"/>
                  </a:lnTo>
                  <a:lnTo>
                    <a:pt x="514350" y="1724025"/>
                  </a:lnTo>
                  <a:lnTo>
                    <a:pt x="514350" y="1689100"/>
                  </a:lnTo>
                  <a:lnTo>
                    <a:pt x="495300" y="1695450"/>
                  </a:lnTo>
                  <a:lnTo>
                    <a:pt x="479425" y="1492250"/>
                  </a:lnTo>
                  <a:cubicBezTo>
                    <a:pt x="475612" y="1477769"/>
                    <a:pt x="471800" y="1499934"/>
                    <a:pt x="467987" y="1485453"/>
                  </a:cubicBezTo>
                  <a:cubicBezTo>
                    <a:pt x="465171" y="1468351"/>
                    <a:pt x="465172" y="1434146"/>
                    <a:pt x="462356" y="1417044"/>
                  </a:cubicBezTo>
                  <a:lnTo>
                    <a:pt x="454025" y="1406525"/>
                  </a:lnTo>
                  <a:lnTo>
                    <a:pt x="415925" y="1406525"/>
                  </a:lnTo>
                  <a:lnTo>
                    <a:pt x="415925" y="1374775"/>
                  </a:lnTo>
                  <a:lnTo>
                    <a:pt x="282575" y="1371600"/>
                  </a:lnTo>
                  <a:lnTo>
                    <a:pt x="273050" y="1327150"/>
                  </a:lnTo>
                  <a:lnTo>
                    <a:pt x="270594" y="1280989"/>
                  </a:lnTo>
                  <a:lnTo>
                    <a:pt x="257175" y="1254125"/>
                  </a:lnTo>
                  <a:lnTo>
                    <a:pt x="257175" y="1254125"/>
                  </a:lnTo>
                  <a:lnTo>
                    <a:pt x="250825" y="1162050"/>
                  </a:lnTo>
                  <a:cubicBezTo>
                    <a:pt x="249417" y="1003082"/>
                    <a:pt x="248010" y="844114"/>
                    <a:pt x="246602" y="685146"/>
                  </a:cubicBezTo>
                  <a:lnTo>
                    <a:pt x="231026" y="609409"/>
                  </a:lnTo>
                  <a:lnTo>
                    <a:pt x="212725" y="133350"/>
                  </a:lnTo>
                  <a:lnTo>
                    <a:pt x="212725" y="133350"/>
                  </a:lnTo>
                  <a:lnTo>
                    <a:pt x="187325" y="95250"/>
                  </a:lnTo>
                  <a:lnTo>
                    <a:pt x="136525" y="92807"/>
                  </a:lnTo>
                  <a:lnTo>
                    <a:pt x="136525" y="63500"/>
                  </a:lnTo>
                  <a:lnTo>
                    <a:pt x="96268" y="61789"/>
                  </a:lnTo>
                  <a:lnTo>
                    <a:pt x="93483" y="51048"/>
                  </a:lnTo>
                  <a:lnTo>
                    <a:pt x="73684" y="43718"/>
                  </a:lnTo>
                  <a:lnTo>
                    <a:pt x="69850" y="0"/>
                  </a:lnTo>
                  <a:lnTo>
                    <a:pt x="0" y="0"/>
                  </a:lnTo>
                </a:path>
              </a:pathLst>
            </a:custGeom>
            <a:noFill/>
            <a:ln w="19050">
              <a:solidFill>
                <a:srgbClr val="BEDEF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769"/>
            </a:p>
          </p:txBody>
        </p:sp>
        <p:sp>
          <p:nvSpPr>
            <p:cNvPr id="780" name="TextBox 779">
              <a:extLst>
                <a:ext uri="{FF2B5EF4-FFF2-40B4-BE49-F238E27FC236}">
                  <a16:creationId xmlns:a16="http://schemas.microsoft.com/office/drawing/2014/main" id="{937A0967-30AC-0472-4987-B37745ACA6F1}"/>
                </a:ext>
              </a:extLst>
            </p:cNvPr>
            <p:cNvSpPr txBox="1"/>
            <p:nvPr/>
          </p:nvSpPr>
          <p:spPr>
            <a:xfrm>
              <a:off x="4849181" y="5211588"/>
              <a:ext cx="2493645" cy="18688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615" b="1" dirty="0"/>
                <a:t>Time (months)</a:t>
              </a:r>
            </a:p>
          </p:txBody>
        </p:sp>
        <p:sp>
          <p:nvSpPr>
            <p:cNvPr id="781" name="TextBox 780">
              <a:extLst>
                <a:ext uri="{FF2B5EF4-FFF2-40B4-BE49-F238E27FC236}">
                  <a16:creationId xmlns:a16="http://schemas.microsoft.com/office/drawing/2014/main" id="{7A60E0E1-1C4B-2D1C-B530-841BCD666CF4}"/>
                </a:ext>
              </a:extLst>
            </p:cNvPr>
            <p:cNvSpPr txBox="1"/>
            <p:nvPr/>
          </p:nvSpPr>
          <p:spPr>
            <a:xfrm rot="16200000">
              <a:off x="-533590" y="3066137"/>
              <a:ext cx="2037417" cy="355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615" b="1" dirty="0"/>
                <a:t>Probability of PFS (%)</a:t>
              </a:r>
            </a:p>
          </p:txBody>
        </p:sp>
        <p:grpSp>
          <p:nvGrpSpPr>
            <p:cNvPr id="782" name="Group 781">
              <a:extLst>
                <a:ext uri="{FF2B5EF4-FFF2-40B4-BE49-F238E27FC236}">
                  <a16:creationId xmlns:a16="http://schemas.microsoft.com/office/drawing/2014/main" id="{07CF7786-C8B4-D783-DAE8-208512751930}"/>
                </a:ext>
              </a:extLst>
            </p:cNvPr>
            <p:cNvGrpSpPr/>
            <p:nvPr/>
          </p:nvGrpSpPr>
          <p:grpSpPr>
            <a:xfrm>
              <a:off x="1615100" y="4443713"/>
              <a:ext cx="2471067" cy="490394"/>
              <a:chOff x="2094875" y="4443713"/>
              <a:chExt cx="2471067" cy="490394"/>
            </a:xfrm>
          </p:grpSpPr>
          <p:cxnSp>
            <p:nvCxnSpPr>
              <p:cNvPr id="801" name="Straight Connector 800">
                <a:extLst>
                  <a:ext uri="{FF2B5EF4-FFF2-40B4-BE49-F238E27FC236}">
                    <a16:creationId xmlns:a16="http://schemas.microsoft.com/office/drawing/2014/main" id="{B30B0902-20D0-55DC-74CE-E8B6C773521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537128"/>
                <a:ext cx="289438" cy="0"/>
              </a:xfrm>
              <a:prstGeom prst="line">
                <a:avLst/>
              </a:prstGeom>
              <a:ln w="19050">
                <a:solidFill>
                  <a:srgbClr val="4B917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2" name="Straight Connector 801">
                <a:extLst>
                  <a:ext uri="{FF2B5EF4-FFF2-40B4-BE49-F238E27FC236}">
                    <a16:creationId xmlns:a16="http://schemas.microsoft.com/office/drawing/2014/main" id="{50E1CE4D-5712-F767-833F-7E3DF8C1B1C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094875" y="4692703"/>
                <a:ext cx="289438" cy="0"/>
              </a:xfrm>
              <a:prstGeom prst="line">
                <a:avLst/>
              </a:prstGeom>
              <a:ln w="19050">
                <a:solidFill>
                  <a:srgbClr val="BEDEF7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3" name="TextBox 802">
                <a:extLst>
                  <a:ext uri="{FF2B5EF4-FFF2-40B4-BE49-F238E27FC236}">
                    <a16:creationId xmlns:a16="http://schemas.microsoft.com/office/drawing/2014/main" id="{18A0D1E3-38FE-E009-F03A-5C875563108A}"/>
                  </a:ext>
                </a:extLst>
              </p:cNvPr>
              <p:cNvSpPr txBox="1"/>
              <p:nvPr/>
            </p:nvSpPr>
            <p:spPr>
              <a:xfrm>
                <a:off x="2449813" y="4443713"/>
                <a:ext cx="2116129" cy="49039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538" dirty="0" err="1"/>
                  <a:t>Elacestrant</a:t>
                </a:r>
                <a:endParaRPr lang="en-US" sz="384" dirty="0"/>
              </a:p>
              <a:p>
                <a:r>
                  <a:rPr lang="en-US" sz="538" dirty="0"/>
                  <a:t>Standard of Care</a:t>
                </a:r>
              </a:p>
            </p:txBody>
          </p:sp>
          <p:sp>
            <p:nvSpPr>
              <p:cNvPr id="804" name="Oval 803">
                <a:extLst>
                  <a:ext uri="{FF2B5EF4-FFF2-40B4-BE49-F238E27FC236}">
                    <a16:creationId xmlns:a16="http://schemas.microsoft.com/office/drawing/2014/main" id="{40BF8D50-D4AC-EDA8-F34F-E3E351335B1C}"/>
                  </a:ext>
                </a:extLst>
              </p:cNvPr>
              <p:cNvSpPr/>
              <p:nvPr/>
            </p:nvSpPr>
            <p:spPr>
              <a:xfrm>
                <a:off x="2190709" y="464624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05" name="Oval 804">
                <a:extLst>
                  <a:ext uri="{FF2B5EF4-FFF2-40B4-BE49-F238E27FC236}">
                    <a16:creationId xmlns:a16="http://schemas.microsoft.com/office/drawing/2014/main" id="{DF9165A9-D094-BBD7-34B4-2CC859F43CC7}"/>
                  </a:ext>
                </a:extLst>
              </p:cNvPr>
              <p:cNvSpPr/>
              <p:nvPr/>
            </p:nvSpPr>
            <p:spPr>
              <a:xfrm>
                <a:off x="2190709" y="4488845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4B917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  <p:grpSp>
          <p:nvGrpSpPr>
            <p:cNvPr id="783" name="Group 782">
              <a:extLst>
                <a:ext uri="{FF2B5EF4-FFF2-40B4-BE49-F238E27FC236}">
                  <a16:creationId xmlns:a16="http://schemas.microsoft.com/office/drawing/2014/main" id="{933CF37B-2831-2844-FED4-76AC938AAD7C}"/>
                </a:ext>
              </a:extLst>
            </p:cNvPr>
            <p:cNvGrpSpPr/>
            <p:nvPr/>
          </p:nvGrpSpPr>
          <p:grpSpPr>
            <a:xfrm>
              <a:off x="1590624" y="1757139"/>
              <a:ext cx="3994362" cy="2877832"/>
              <a:chOff x="1590624" y="1757139"/>
              <a:chExt cx="3994362" cy="2877832"/>
            </a:xfrm>
          </p:grpSpPr>
          <p:sp>
            <p:nvSpPr>
              <p:cNvPr id="784" name="Oval 783">
                <a:extLst>
                  <a:ext uri="{FF2B5EF4-FFF2-40B4-BE49-F238E27FC236}">
                    <a16:creationId xmlns:a16="http://schemas.microsoft.com/office/drawing/2014/main" id="{C065E2F6-6300-6F1A-E769-6CA800CA90D8}"/>
                  </a:ext>
                </a:extLst>
              </p:cNvPr>
              <p:cNvSpPr/>
              <p:nvPr/>
            </p:nvSpPr>
            <p:spPr>
              <a:xfrm>
                <a:off x="5492064" y="454204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85" name="Oval 784">
                <a:extLst>
                  <a:ext uri="{FF2B5EF4-FFF2-40B4-BE49-F238E27FC236}">
                    <a16:creationId xmlns:a16="http://schemas.microsoft.com/office/drawing/2014/main" id="{32EEC09F-2ED7-51DF-EEFC-DF9B27CDF959}"/>
                  </a:ext>
                </a:extLst>
              </p:cNvPr>
              <p:cNvSpPr/>
              <p:nvPr/>
            </p:nvSpPr>
            <p:spPr>
              <a:xfrm>
                <a:off x="4824712" y="445221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86" name="Oval 785">
                <a:extLst>
                  <a:ext uri="{FF2B5EF4-FFF2-40B4-BE49-F238E27FC236}">
                    <a16:creationId xmlns:a16="http://schemas.microsoft.com/office/drawing/2014/main" id="{A33B7B6A-D62B-343E-74EE-D42DC20898E6}"/>
                  </a:ext>
                </a:extLst>
              </p:cNvPr>
              <p:cNvSpPr/>
              <p:nvPr/>
            </p:nvSpPr>
            <p:spPr>
              <a:xfrm>
                <a:off x="3724223" y="420837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87" name="Oval 786">
                <a:extLst>
                  <a:ext uri="{FF2B5EF4-FFF2-40B4-BE49-F238E27FC236}">
                    <a16:creationId xmlns:a16="http://schemas.microsoft.com/office/drawing/2014/main" id="{84B3F64D-FB08-DA99-6F77-11F12289F297}"/>
                  </a:ext>
                </a:extLst>
              </p:cNvPr>
              <p:cNvSpPr/>
              <p:nvPr/>
            </p:nvSpPr>
            <p:spPr>
              <a:xfrm>
                <a:off x="3163344" y="408605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88" name="Oval 787">
                <a:extLst>
                  <a:ext uri="{FF2B5EF4-FFF2-40B4-BE49-F238E27FC236}">
                    <a16:creationId xmlns:a16="http://schemas.microsoft.com/office/drawing/2014/main" id="{AEFD1C24-92AD-BA4E-318B-E8BEFB64C45A}"/>
                  </a:ext>
                </a:extLst>
              </p:cNvPr>
              <p:cNvSpPr/>
              <p:nvPr/>
            </p:nvSpPr>
            <p:spPr>
              <a:xfrm>
                <a:off x="2700737" y="398057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89" name="Oval 788">
                <a:extLst>
                  <a:ext uri="{FF2B5EF4-FFF2-40B4-BE49-F238E27FC236}">
                    <a16:creationId xmlns:a16="http://schemas.microsoft.com/office/drawing/2014/main" id="{EE2967FE-5298-4A30-E4AC-3C6C3703352C}"/>
                  </a:ext>
                </a:extLst>
              </p:cNvPr>
              <p:cNvSpPr/>
              <p:nvPr/>
            </p:nvSpPr>
            <p:spPr>
              <a:xfrm>
                <a:off x="2684695" y="380411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0" name="Oval 789">
                <a:extLst>
                  <a:ext uri="{FF2B5EF4-FFF2-40B4-BE49-F238E27FC236}">
                    <a16:creationId xmlns:a16="http://schemas.microsoft.com/office/drawing/2014/main" id="{3AE78576-897A-F3E9-F7B7-199EA15449DF}"/>
                  </a:ext>
                </a:extLst>
              </p:cNvPr>
              <p:cNvSpPr/>
              <p:nvPr/>
            </p:nvSpPr>
            <p:spPr>
              <a:xfrm>
                <a:off x="2530690" y="3573106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1" name="Oval 790">
                <a:extLst>
                  <a:ext uri="{FF2B5EF4-FFF2-40B4-BE49-F238E27FC236}">
                    <a16:creationId xmlns:a16="http://schemas.microsoft.com/office/drawing/2014/main" id="{D49C892D-04B1-2484-BB11-01458A311769}"/>
                  </a:ext>
                </a:extLst>
              </p:cNvPr>
              <p:cNvSpPr/>
              <p:nvPr/>
            </p:nvSpPr>
            <p:spPr>
              <a:xfrm>
                <a:off x="2148888" y="3284348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2" name="Oval 791">
                <a:extLst>
                  <a:ext uri="{FF2B5EF4-FFF2-40B4-BE49-F238E27FC236}">
                    <a16:creationId xmlns:a16="http://schemas.microsoft.com/office/drawing/2014/main" id="{11C92D1E-7027-0765-020B-D86A95ED97C4}"/>
                  </a:ext>
                </a:extLst>
              </p:cNvPr>
              <p:cNvSpPr/>
              <p:nvPr/>
            </p:nvSpPr>
            <p:spPr>
              <a:xfrm>
                <a:off x="2145679" y="2912171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3" name="Oval 792">
                <a:extLst>
                  <a:ext uri="{FF2B5EF4-FFF2-40B4-BE49-F238E27FC236}">
                    <a16:creationId xmlns:a16="http://schemas.microsoft.com/office/drawing/2014/main" id="{40DB321D-708B-3AF1-7EE7-AC4F479E48A0}"/>
                  </a:ext>
                </a:extLst>
              </p:cNvPr>
              <p:cNvSpPr/>
              <p:nvPr/>
            </p:nvSpPr>
            <p:spPr>
              <a:xfrm>
                <a:off x="2103970" y="256886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4" name="Oval 793">
                <a:extLst>
                  <a:ext uri="{FF2B5EF4-FFF2-40B4-BE49-F238E27FC236}">
                    <a16:creationId xmlns:a16="http://schemas.microsoft.com/office/drawing/2014/main" id="{4B03A099-F8DB-F423-4BC5-69B5FA03F6A8}"/>
                  </a:ext>
                </a:extLst>
              </p:cNvPr>
              <p:cNvSpPr/>
              <p:nvPr/>
            </p:nvSpPr>
            <p:spPr>
              <a:xfrm>
                <a:off x="2110386" y="2472617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5" name="Oval 794">
                <a:extLst>
                  <a:ext uri="{FF2B5EF4-FFF2-40B4-BE49-F238E27FC236}">
                    <a16:creationId xmlns:a16="http://schemas.microsoft.com/office/drawing/2014/main" id="{BD2EF3A1-7A1F-34F2-CB00-4CCE18A5C535}"/>
                  </a:ext>
                </a:extLst>
              </p:cNvPr>
              <p:cNvSpPr/>
              <p:nvPr/>
            </p:nvSpPr>
            <p:spPr>
              <a:xfrm>
                <a:off x="2097553" y="236674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6" name="Oval 795">
                <a:extLst>
                  <a:ext uri="{FF2B5EF4-FFF2-40B4-BE49-F238E27FC236}">
                    <a16:creationId xmlns:a16="http://schemas.microsoft.com/office/drawing/2014/main" id="{933853D0-0225-DD26-A5C2-9419A8A89994}"/>
                  </a:ext>
                </a:extLst>
              </p:cNvPr>
              <p:cNvSpPr/>
              <p:nvPr/>
            </p:nvSpPr>
            <p:spPr>
              <a:xfrm>
                <a:off x="2081511" y="2264070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7" name="Oval 796">
                <a:extLst>
                  <a:ext uri="{FF2B5EF4-FFF2-40B4-BE49-F238E27FC236}">
                    <a16:creationId xmlns:a16="http://schemas.microsoft.com/office/drawing/2014/main" id="{9F875087-4D8F-D3F3-1CBB-1AEECE12E1DE}"/>
                  </a:ext>
                </a:extLst>
              </p:cNvPr>
              <p:cNvSpPr/>
              <p:nvPr/>
            </p:nvSpPr>
            <p:spPr>
              <a:xfrm>
                <a:off x="1991676" y="1888684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8" name="Oval 797">
                <a:extLst>
                  <a:ext uri="{FF2B5EF4-FFF2-40B4-BE49-F238E27FC236}">
                    <a16:creationId xmlns:a16="http://schemas.microsoft.com/office/drawing/2014/main" id="{0B844F12-2F1C-F82D-ADD8-DE19AA3D8AD1}"/>
                  </a:ext>
                </a:extLst>
              </p:cNvPr>
              <p:cNvSpPr/>
              <p:nvPr/>
            </p:nvSpPr>
            <p:spPr>
              <a:xfrm>
                <a:off x="1927508" y="1891892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799" name="Oval 798">
                <a:extLst>
                  <a:ext uri="{FF2B5EF4-FFF2-40B4-BE49-F238E27FC236}">
                    <a16:creationId xmlns:a16="http://schemas.microsoft.com/office/drawing/2014/main" id="{73C31155-86C8-5D29-B5F6-8198E96D5C70}"/>
                  </a:ext>
                </a:extLst>
              </p:cNvPr>
              <p:cNvSpPr/>
              <p:nvPr/>
            </p:nvSpPr>
            <p:spPr>
              <a:xfrm>
                <a:off x="1905049" y="1888683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  <p:sp>
            <p:nvSpPr>
              <p:cNvPr id="800" name="Oval 799">
                <a:extLst>
                  <a:ext uri="{FF2B5EF4-FFF2-40B4-BE49-F238E27FC236}">
                    <a16:creationId xmlns:a16="http://schemas.microsoft.com/office/drawing/2014/main" id="{9EE11D5D-E533-A759-955A-97AD6D0ADFAA}"/>
                  </a:ext>
                </a:extLst>
              </p:cNvPr>
              <p:cNvSpPr/>
              <p:nvPr/>
            </p:nvSpPr>
            <p:spPr>
              <a:xfrm>
                <a:off x="1590624" y="1757139"/>
                <a:ext cx="92922" cy="92922"/>
              </a:xfrm>
              <a:prstGeom prst="ellipse">
                <a:avLst/>
              </a:prstGeom>
              <a:noFill/>
              <a:ln>
                <a:solidFill>
                  <a:srgbClr val="BEDEF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769"/>
              </a:p>
            </p:txBody>
          </p:sp>
        </p:grpSp>
      </p:grpSp>
      <p:graphicFrame>
        <p:nvGraphicFramePr>
          <p:cNvPr id="872" name="Table 123">
            <a:extLst>
              <a:ext uri="{FF2B5EF4-FFF2-40B4-BE49-F238E27FC236}">
                <a16:creationId xmlns:a16="http://schemas.microsoft.com/office/drawing/2014/main" id="{72A1DB88-459C-F8FA-824D-22428EC36CE4}"/>
              </a:ext>
            </a:extLst>
          </p:cNvPr>
          <p:cNvGraphicFramePr>
            <a:graphicFrameLocks noGrp="1"/>
          </p:cNvGraphicFramePr>
          <p:nvPr/>
        </p:nvGraphicFramePr>
        <p:xfrm>
          <a:off x="408781" y="4049147"/>
          <a:ext cx="2558915" cy="1423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2112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682931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654861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35147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5147" marR="35147" marT="35147" marB="35147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35147" marR="35147" marT="35147" marB="35147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3587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800" dirty="0"/>
                        <a:t>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1" i="0" u="none" strike="noStrike" dirty="0">
                          <a:effectLst/>
                          <a:latin typeface="+mn-lt"/>
                        </a:rPr>
                        <a:t>4.14</a:t>
                      </a:r>
                      <a:br>
                        <a:rPr lang="it-IT" sz="8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(2.20 - 7.79)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1" i="0" u="none" strike="noStrike" dirty="0">
                          <a:effectLst/>
                          <a:latin typeface="+mn-lt"/>
                        </a:rPr>
                        <a:t>1.87</a:t>
                      </a:r>
                      <a:br>
                        <a:rPr lang="it-IT" sz="8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(1.87 - 3.29)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35879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800" dirty="0"/>
                        <a:t>PFS rate at 12 months, %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26.02</a:t>
                      </a:r>
                      <a:br>
                        <a:rPr lang="it-IT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(15.12 - 36.92)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6.45</a:t>
                      </a:r>
                      <a:br>
                        <a:rPr lang="it-IT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(0.00 - 13.65)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304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1" dirty="0">
                          <a:latin typeface="+mn-lt"/>
                        </a:rPr>
                        <a:t>0.517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0" dirty="0">
                          <a:latin typeface="+mn-lt"/>
                        </a:rPr>
                        <a:t>(0.361 - 0.738)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3" name="Table 123">
            <a:extLst>
              <a:ext uri="{FF2B5EF4-FFF2-40B4-BE49-F238E27FC236}">
                <a16:creationId xmlns:a16="http://schemas.microsoft.com/office/drawing/2014/main" id="{5570EC02-F960-4E8A-CA49-DB298A500FF8}"/>
              </a:ext>
            </a:extLst>
          </p:cNvPr>
          <p:cNvGraphicFramePr>
            <a:graphicFrameLocks noGrp="1"/>
          </p:cNvGraphicFramePr>
          <p:nvPr/>
        </p:nvGraphicFramePr>
        <p:xfrm>
          <a:off x="3493093" y="4037774"/>
          <a:ext cx="2558915" cy="1423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2112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682931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654861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35147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SOC</a:t>
                      </a:r>
                      <a:br>
                        <a:rPr lang="en-US" sz="800" dirty="0">
                          <a:solidFill>
                            <a:schemeClr val="tx1"/>
                          </a:solidFill>
                        </a:rPr>
                      </a:b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358795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800" dirty="0"/>
                        <a:t>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1" i="0" u="none" strike="noStrike" dirty="0">
                          <a:effectLst/>
                          <a:latin typeface="+mn-lt"/>
                        </a:rPr>
                        <a:t>8.61</a:t>
                      </a:r>
                      <a:br>
                        <a:rPr lang="it-IT" sz="8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(4.14 - 10.84)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1" i="0" u="none" strike="noStrike" dirty="0">
                          <a:effectLst/>
                          <a:latin typeface="+mn-lt"/>
                        </a:rPr>
                        <a:t>1.91</a:t>
                      </a:r>
                      <a:br>
                        <a:rPr lang="it-IT" sz="8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(1.87 - 3.68)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358795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800" dirty="0"/>
                        <a:t>PFS rate at 12 months, %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35.81</a:t>
                      </a:r>
                      <a:br>
                        <a:rPr lang="it-IT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(21.84 - 49.78)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8.39</a:t>
                      </a:r>
                      <a:br>
                        <a:rPr lang="it-IT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(0.00 - 17.66)</a:t>
                      </a:r>
                    </a:p>
                  </a:txBody>
                  <a:tcPr marL="7322" marR="7322" marT="7322" marB="0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304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1" dirty="0">
                          <a:latin typeface="+mn-lt"/>
                        </a:rPr>
                        <a:t>0.410 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0" dirty="0">
                          <a:latin typeface="+mn-lt"/>
                        </a:rPr>
                        <a:t>(0.262 - 0.634)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graphicFrame>
        <p:nvGraphicFramePr>
          <p:cNvPr id="874" name="Table 123">
            <a:extLst>
              <a:ext uri="{FF2B5EF4-FFF2-40B4-BE49-F238E27FC236}">
                <a16:creationId xmlns:a16="http://schemas.microsoft.com/office/drawing/2014/main" id="{EEC49186-F47E-6020-E5C1-C0CDAF1CE101}"/>
              </a:ext>
            </a:extLst>
          </p:cNvPr>
          <p:cNvGraphicFramePr>
            <a:graphicFrameLocks noGrp="1"/>
          </p:cNvGraphicFramePr>
          <p:nvPr/>
        </p:nvGraphicFramePr>
        <p:xfrm>
          <a:off x="6609460" y="4040513"/>
          <a:ext cx="2558915" cy="143667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221123">
                  <a:extLst>
                    <a:ext uri="{9D8B030D-6E8A-4147-A177-3AD203B41FA5}">
                      <a16:colId xmlns:a16="http://schemas.microsoft.com/office/drawing/2014/main" val="3370190440"/>
                    </a:ext>
                  </a:extLst>
                </a:gridCol>
                <a:gridCol w="682931">
                  <a:extLst>
                    <a:ext uri="{9D8B030D-6E8A-4147-A177-3AD203B41FA5}">
                      <a16:colId xmlns:a16="http://schemas.microsoft.com/office/drawing/2014/main" val="2280233735"/>
                    </a:ext>
                  </a:extLst>
                </a:gridCol>
                <a:gridCol w="654861">
                  <a:extLst>
                    <a:ext uri="{9D8B030D-6E8A-4147-A177-3AD203B41FA5}">
                      <a16:colId xmlns:a16="http://schemas.microsoft.com/office/drawing/2014/main" val="1138736743"/>
                    </a:ext>
                  </a:extLst>
                </a:gridCol>
              </a:tblGrid>
              <a:tr h="351473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5147" marR="35147" marT="35147" marB="35147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 err="1">
                          <a:solidFill>
                            <a:schemeClr val="tx1"/>
                          </a:solidFill>
                        </a:rPr>
                        <a:t>Elacestrant</a:t>
                      </a:r>
                      <a:endParaRPr lang="en-US" sz="800" dirty="0">
                        <a:solidFill>
                          <a:schemeClr val="tx1"/>
                        </a:solidFill>
                      </a:endParaRP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SOC</a:t>
                      </a:r>
                    </a:p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Hormonal Therapy</a:t>
                      </a:r>
                    </a:p>
                  </a:txBody>
                  <a:tcPr marL="35147" marR="35147" marT="35147" marB="35147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3F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6811187"/>
                  </a:ext>
                </a:extLst>
              </a:tr>
              <a:tr h="36553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</a:pPr>
                      <a:r>
                        <a:rPr lang="en-US" sz="800" dirty="0"/>
                        <a:t>Median PFS, months</a:t>
                      </a:r>
                    </a:p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800" dirty="0"/>
                        <a:t>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1" i="0" u="none" strike="noStrike" dirty="0">
                          <a:effectLst/>
                          <a:latin typeface="+mn-lt"/>
                        </a:rPr>
                        <a:t> 8.61</a:t>
                      </a:r>
                      <a:br>
                        <a:rPr lang="it-IT" sz="8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(5.45 - 16.89)</a:t>
                      </a:r>
                    </a:p>
                  </a:txBody>
                  <a:tcPr marL="7322" marR="7322" marT="7029" marB="7029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1" i="0" u="none" strike="noStrike" dirty="0">
                          <a:effectLst/>
                          <a:latin typeface="+mn-lt"/>
                        </a:rPr>
                        <a:t>2.10</a:t>
                      </a:r>
                      <a:br>
                        <a:rPr lang="it-IT" sz="800" b="1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(1.87 - 3.75)</a:t>
                      </a:r>
                    </a:p>
                  </a:txBody>
                  <a:tcPr marL="7322" marR="7322" marT="7029" marB="7029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9174028"/>
                  </a:ext>
                </a:extLst>
              </a:tr>
              <a:tr h="365531">
                <a:tc>
                  <a:txBody>
                    <a:bodyPr/>
                    <a:lstStyle/>
                    <a:p>
                      <a:pPr algn="l">
                        <a:lnSpc>
                          <a:spcPct val="80000"/>
                        </a:lnSpc>
                      </a:pPr>
                      <a:r>
                        <a:rPr lang="en-US" sz="800" dirty="0"/>
                        <a:t>PFS rate at 12 months, %</a:t>
                      </a:r>
                      <a:br>
                        <a:rPr lang="en-US" sz="800" dirty="0"/>
                      </a:br>
                      <a:r>
                        <a:rPr lang="en-US" sz="800" dirty="0"/>
                        <a:t>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35.79</a:t>
                      </a:r>
                      <a:br>
                        <a:rPr lang="it-IT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(19.54 - 52.05)</a:t>
                      </a:r>
                    </a:p>
                  </a:txBody>
                  <a:tcPr marL="7322" marR="7322" marT="7029" marB="7029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00000"/>
                        </a:lnSpc>
                      </a:pP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7.73</a:t>
                      </a:r>
                      <a:br>
                        <a:rPr lang="it-IT" sz="800" b="0" i="0" u="none" strike="noStrike" dirty="0">
                          <a:effectLst/>
                          <a:latin typeface="+mn-lt"/>
                        </a:rPr>
                      </a:br>
                      <a:r>
                        <a:rPr lang="it-IT" sz="800" b="0" i="0" u="none" strike="noStrike" dirty="0">
                          <a:effectLst/>
                          <a:latin typeface="+mn-lt"/>
                        </a:rPr>
                        <a:t>(0.00 - 20.20)</a:t>
                      </a:r>
                    </a:p>
                  </a:txBody>
                  <a:tcPr marL="7322" marR="7322" marT="7029" marB="7029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7413921"/>
                  </a:ext>
                </a:extLst>
              </a:tr>
              <a:tr h="30461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dirty="0">
                          <a:solidFill>
                            <a:schemeClr val="tx1"/>
                          </a:solidFill>
                        </a:rPr>
                        <a:t>Hazard ratio (95% CI)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1" dirty="0">
                          <a:latin typeface="+mn-lt"/>
                        </a:rPr>
                        <a:t>0.466 </a:t>
                      </a: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t-IT" sz="800" b="0" dirty="0">
                          <a:latin typeface="+mn-lt"/>
                        </a:rPr>
                        <a:t>(0.270 - 0.791)</a:t>
                      </a:r>
                    </a:p>
                  </a:txBody>
                  <a:tcPr marL="35147" marR="35147" marT="35147" marB="35147" anchor="ctr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en-US" sz="1000" dirty="0"/>
                    </a:p>
                  </a:txBody>
                  <a:tcPr marL="45720" marR="45720">
                    <a:lnL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645165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2864CEB-F621-0D8C-69D1-07FD6DFB4902}"/>
              </a:ext>
            </a:extLst>
          </p:cNvPr>
          <p:cNvSpPr txBox="1"/>
          <p:nvPr/>
        </p:nvSpPr>
        <p:spPr>
          <a:xfrm>
            <a:off x="4370413" y="5847461"/>
            <a:ext cx="4735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/>
              <a:t>Bardia</a:t>
            </a:r>
            <a:r>
              <a:rPr lang="en-US" sz="900" dirty="0"/>
              <a:t> et al Clin Cancer Res 2024:30:4299</a:t>
            </a:r>
          </a:p>
        </p:txBody>
      </p:sp>
    </p:spTree>
    <p:extLst>
      <p:ext uri="{BB962C8B-B14F-4D97-AF65-F5344CB8AC3E}">
        <p14:creationId xmlns:p14="http://schemas.microsoft.com/office/powerpoint/2010/main" val="27885081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59DB1B9-6B64-40ED-678C-F036C1B7B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463" y="0"/>
            <a:ext cx="8086725" cy="747713"/>
          </a:xfrm>
        </p:spPr>
        <p:txBody>
          <a:bodyPr/>
          <a:lstStyle/>
          <a:p>
            <a:r>
              <a:rPr lang="en-US" dirty="0"/>
              <a:t>EMBER3: Schema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37F896-A822-682E-9F58-082B730B22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39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594D7C-F97E-51B3-DC4D-EDFBCEC993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49" y="863064"/>
            <a:ext cx="7391195" cy="24028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8F7CB1-65DB-8704-E326-78A418468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49" y="3432095"/>
            <a:ext cx="7391195" cy="220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13E17D-24A7-D34C-0346-E49CFFFEC979}"/>
              </a:ext>
            </a:extLst>
          </p:cNvPr>
          <p:cNvSpPr txBox="1"/>
          <p:nvPr/>
        </p:nvSpPr>
        <p:spPr>
          <a:xfrm>
            <a:off x="326528" y="5772736"/>
            <a:ext cx="456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system-ui"/>
              </a:rPr>
              <a:t>Jhaveri et al. </a:t>
            </a:r>
            <a:r>
              <a:rPr lang="pt-BR" sz="1600" b="0" i="0" dirty="0">
                <a:solidFill>
                  <a:srgbClr val="212121"/>
                </a:solidFill>
                <a:effectLst/>
                <a:latin typeface="system-ui"/>
              </a:rPr>
              <a:t>N Engl J Med. 2025;392(12):1189-1202.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51575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5" y="644417"/>
            <a:ext cx="2210847" cy="772945"/>
          </a:xfrm>
        </p:spPr>
        <p:txBody>
          <a:bodyPr/>
          <a:lstStyle/>
          <a:p>
            <a:r>
              <a:rPr lang="en-GB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Endpoint: PFS</a:t>
            </a:r>
          </a:p>
        </p:txBody>
      </p:sp>
      <p:sp>
        <p:nvSpPr>
          <p:cNvPr id="180" name="Rectangle 14"/>
          <p:cNvSpPr>
            <a:spLocks noChangeArrowheads="1"/>
          </p:cNvSpPr>
          <p:nvPr/>
        </p:nvSpPr>
        <p:spPr bwMode="auto">
          <a:xfrm>
            <a:off x="1181640" y="2411964"/>
            <a:ext cx="2340449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500" b="0" kern="0" dirty="0">
                <a:solidFill>
                  <a:srgbClr val="000000"/>
                </a:solidFill>
                <a:cs typeface="Arial" panose="020B0604020202020204" pitchFamily="34" charset="0"/>
              </a:rPr>
              <a:t>HR 0.797 </a:t>
            </a:r>
          </a:p>
          <a:p>
            <a:pPr defTabSz="1219170">
              <a:defRPr/>
            </a:pPr>
            <a:r>
              <a:rPr lang="en-US" altLang="en-US" sz="1500" b="0" kern="0" dirty="0">
                <a:solidFill>
                  <a:srgbClr val="000000"/>
                </a:solidFill>
                <a:cs typeface="Arial" panose="020B0604020202020204" pitchFamily="34" charset="0"/>
              </a:rPr>
              <a:t>(95% CI 0.637, 0.999) </a:t>
            </a:r>
            <a:br>
              <a:rPr lang="en-US" altLang="en-US" sz="1500" b="0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500" b="0" i="1" kern="0" dirty="0">
                <a:solidFill>
                  <a:srgbClr val="000000"/>
                </a:solidFill>
                <a:cs typeface="Arial" panose="020B0604020202020204" pitchFamily="34" charset="0"/>
              </a:rPr>
              <a:t>P </a:t>
            </a:r>
            <a:r>
              <a:rPr lang="en-US" altLang="en-US" sz="1500" b="0" kern="0" dirty="0">
                <a:solidFill>
                  <a:srgbClr val="000000"/>
                </a:solidFill>
                <a:cs typeface="Arial" panose="020B0604020202020204" pitchFamily="34" charset="0"/>
              </a:rPr>
              <a:t>= .0486</a:t>
            </a:r>
          </a:p>
          <a:p>
            <a:pPr defTabSz="1219170">
              <a:defRPr/>
            </a:pPr>
            <a:endParaRPr lang="en-US" altLang="en-US" sz="15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1219170">
              <a:defRPr/>
            </a:pPr>
            <a:endParaRPr lang="en-US" altLang="en-US" sz="15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1219170">
              <a:defRPr/>
            </a:pPr>
            <a:endParaRPr lang="en-US" altLang="en-US" sz="1500" b="0" kern="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pPr defTabSz="1219170">
              <a:defRPr/>
            </a:pPr>
            <a:r>
              <a:rPr lang="en-US" altLang="en-US" sz="1500" kern="0" dirty="0">
                <a:solidFill>
                  <a:srgbClr val="000000"/>
                </a:solidFill>
                <a:cs typeface="Arial" panose="020B0604020202020204" pitchFamily="34" charset="0"/>
              </a:rPr>
              <a:t>Median PFS</a:t>
            </a:r>
          </a:p>
          <a:p>
            <a:pPr defTabSz="1219170">
              <a:defRPr/>
            </a:pPr>
            <a:r>
              <a:rPr lang="en-US" altLang="en-US" sz="1500" kern="0" dirty="0">
                <a:solidFill>
                  <a:srgbClr val="000000"/>
                </a:solidFill>
                <a:cs typeface="Arial" panose="020B0604020202020204" pitchFamily="34" charset="0"/>
              </a:rPr>
              <a:t>Fulvestrant: 16.6 months</a:t>
            </a:r>
          </a:p>
          <a:p>
            <a:pPr defTabSz="1219170">
              <a:defRPr/>
            </a:pPr>
            <a:r>
              <a:rPr lang="en-US" altLang="en-US" sz="1500" kern="0" dirty="0">
                <a:solidFill>
                  <a:srgbClr val="000000"/>
                </a:solidFill>
                <a:cs typeface="Arial" panose="020B0604020202020204" pitchFamily="34" charset="0"/>
              </a:rPr>
              <a:t>Anastrozole: 13.8 months</a:t>
            </a:r>
          </a:p>
        </p:txBody>
      </p:sp>
      <p:sp>
        <p:nvSpPr>
          <p:cNvPr id="214" name="Freeform 111"/>
          <p:cNvSpPr>
            <a:spLocks/>
          </p:cNvSpPr>
          <p:nvPr/>
        </p:nvSpPr>
        <p:spPr bwMode="auto">
          <a:xfrm>
            <a:off x="1133312" y="1126880"/>
            <a:ext cx="2947481" cy="2882446"/>
          </a:xfrm>
          <a:custGeom>
            <a:avLst/>
            <a:gdLst>
              <a:gd name="T0" fmla="*/ 2996 w 3534"/>
              <a:gd name="T1" fmla="*/ 1406 h 1434"/>
              <a:gd name="T2" fmla="*/ 2950 w 3534"/>
              <a:gd name="T3" fmla="*/ 1358 h 1434"/>
              <a:gd name="T4" fmla="*/ 2706 w 3534"/>
              <a:gd name="T5" fmla="*/ 1330 h 1434"/>
              <a:gd name="T6" fmla="*/ 2682 w 3534"/>
              <a:gd name="T7" fmla="*/ 1322 h 1434"/>
              <a:gd name="T8" fmla="*/ 2426 w 3534"/>
              <a:gd name="T9" fmla="*/ 1306 h 1434"/>
              <a:gd name="T10" fmla="*/ 2414 w 3534"/>
              <a:gd name="T11" fmla="*/ 1240 h 1434"/>
              <a:gd name="T12" fmla="*/ 2150 w 3534"/>
              <a:gd name="T13" fmla="*/ 1232 h 1434"/>
              <a:gd name="T14" fmla="*/ 2104 w 3534"/>
              <a:gd name="T15" fmla="*/ 1176 h 1434"/>
              <a:gd name="T16" fmla="*/ 1986 w 3534"/>
              <a:gd name="T17" fmla="*/ 1164 h 1434"/>
              <a:gd name="T18" fmla="*/ 1902 w 3534"/>
              <a:gd name="T19" fmla="*/ 1140 h 1434"/>
              <a:gd name="T20" fmla="*/ 1884 w 3534"/>
              <a:gd name="T21" fmla="*/ 1114 h 1434"/>
              <a:gd name="T22" fmla="*/ 1842 w 3534"/>
              <a:gd name="T23" fmla="*/ 1070 h 1434"/>
              <a:gd name="T24" fmla="*/ 1788 w 3534"/>
              <a:gd name="T25" fmla="*/ 1030 h 1434"/>
              <a:gd name="T26" fmla="*/ 1604 w 3534"/>
              <a:gd name="T27" fmla="*/ 1010 h 1434"/>
              <a:gd name="T28" fmla="*/ 1594 w 3534"/>
              <a:gd name="T29" fmla="*/ 936 h 1434"/>
              <a:gd name="T30" fmla="*/ 1580 w 3534"/>
              <a:gd name="T31" fmla="*/ 922 h 1434"/>
              <a:gd name="T32" fmla="*/ 1552 w 3534"/>
              <a:gd name="T33" fmla="*/ 906 h 1434"/>
              <a:gd name="T34" fmla="*/ 1518 w 3534"/>
              <a:gd name="T35" fmla="*/ 888 h 1434"/>
              <a:gd name="T36" fmla="*/ 1438 w 3534"/>
              <a:gd name="T37" fmla="*/ 874 h 1434"/>
              <a:gd name="T38" fmla="*/ 1324 w 3534"/>
              <a:gd name="T39" fmla="*/ 866 h 1434"/>
              <a:gd name="T40" fmla="*/ 1310 w 3534"/>
              <a:gd name="T41" fmla="*/ 800 h 1434"/>
              <a:gd name="T42" fmla="*/ 1284 w 3534"/>
              <a:gd name="T43" fmla="*/ 790 h 1434"/>
              <a:gd name="T44" fmla="*/ 1262 w 3534"/>
              <a:gd name="T45" fmla="*/ 774 h 1434"/>
              <a:gd name="T46" fmla="*/ 1238 w 3534"/>
              <a:gd name="T47" fmla="*/ 764 h 1434"/>
              <a:gd name="T48" fmla="*/ 1188 w 3534"/>
              <a:gd name="T49" fmla="*/ 748 h 1434"/>
              <a:gd name="T50" fmla="*/ 1096 w 3534"/>
              <a:gd name="T51" fmla="*/ 742 h 1434"/>
              <a:gd name="T52" fmla="*/ 1074 w 3534"/>
              <a:gd name="T53" fmla="*/ 726 h 1434"/>
              <a:gd name="T54" fmla="*/ 1066 w 3534"/>
              <a:gd name="T55" fmla="*/ 706 h 1434"/>
              <a:gd name="T56" fmla="*/ 1056 w 3534"/>
              <a:gd name="T57" fmla="*/ 690 h 1434"/>
              <a:gd name="T58" fmla="*/ 1032 w 3534"/>
              <a:gd name="T59" fmla="*/ 660 h 1434"/>
              <a:gd name="T60" fmla="*/ 1016 w 3534"/>
              <a:gd name="T61" fmla="*/ 638 h 1434"/>
              <a:gd name="T62" fmla="*/ 896 w 3534"/>
              <a:gd name="T63" fmla="*/ 626 h 1434"/>
              <a:gd name="T64" fmla="*/ 864 w 3534"/>
              <a:gd name="T65" fmla="*/ 612 h 1434"/>
              <a:gd name="T66" fmla="*/ 814 w 3534"/>
              <a:gd name="T67" fmla="*/ 610 h 1434"/>
              <a:gd name="T68" fmla="*/ 802 w 3534"/>
              <a:gd name="T69" fmla="*/ 584 h 1434"/>
              <a:gd name="T70" fmla="*/ 772 w 3534"/>
              <a:gd name="T71" fmla="*/ 522 h 1434"/>
              <a:gd name="T72" fmla="*/ 744 w 3534"/>
              <a:gd name="T73" fmla="*/ 486 h 1434"/>
              <a:gd name="T74" fmla="*/ 714 w 3534"/>
              <a:gd name="T75" fmla="*/ 482 h 1434"/>
              <a:gd name="T76" fmla="*/ 696 w 3534"/>
              <a:gd name="T77" fmla="*/ 468 h 1434"/>
              <a:gd name="T78" fmla="*/ 518 w 3534"/>
              <a:gd name="T79" fmla="*/ 456 h 1434"/>
              <a:gd name="T80" fmla="*/ 510 w 3534"/>
              <a:gd name="T81" fmla="*/ 372 h 1434"/>
              <a:gd name="T82" fmla="*/ 494 w 3534"/>
              <a:gd name="T83" fmla="*/ 368 h 1434"/>
              <a:gd name="T84" fmla="*/ 490 w 3534"/>
              <a:gd name="T85" fmla="*/ 340 h 1434"/>
              <a:gd name="T86" fmla="*/ 480 w 3534"/>
              <a:gd name="T87" fmla="*/ 308 h 1434"/>
              <a:gd name="T88" fmla="*/ 474 w 3534"/>
              <a:gd name="T89" fmla="*/ 280 h 1434"/>
              <a:gd name="T90" fmla="*/ 418 w 3534"/>
              <a:gd name="T91" fmla="*/ 276 h 1434"/>
              <a:gd name="T92" fmla="*/ 404 w 3534"/>
              <a:gd name="T93" fmla="*/ 264 h 1434"/>
              <a:gd name="T94" fmla="*/ 384 w 3534"/>
              <a:gd name="T95" fmla="*/ 244 h 1434"/>
              <a:gd name="T96" fmla="*/ 244 w 3534"/>
              <a:gd name="T97" fmla="*/ 242 h 1434"/>
              <a:gd name="T98" fmla="*/ 234 w 3534"/>
              <a:gd name="T99" fmla="*/ 224 h 1434"/>
              <a:gd name="T100" fmla="*/ 234 w 3534"/>
              <a:gd name="T101" fmla="*/ 204 h 1434"/>
              <a:gd name="T102" fmla="*/ 230 w 3534"/>
              <a:gd name="T103" fmla="*/ 104 h 1434"/>
              <a:gd name="T104" fmla="*/ 222 w 3534"/>
              <a:gd name="T105" fmla="*/ 70 h 1434"/>
              <a:gd name="T106" fmla="*/ 166 w 3534"/>
              <a:gd name="T107" fmla="*/ 48 h 1434"/>
              <a:gd name="T108" fmla="*/ 144 w 3534"/>
              <a:gd name="T109" fmla="*/ 22 h 1434"/>
              <a:gd name="T110" fmla="*/ 86 w 3534"/>
              <a:gd name="T111" fmla="*/ 18 h 14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534" h="1434">
                <a:moveTo>
                  <a:pt x="3534" y="1434"/>
                </a:moveTo>
                <a:lnTo>
                  <a:pt x="2996" y="1434"/>
                </a:lnTo>
                <a:lnTo>
                  <a:pt x="2996" y="1406"/>
                </a:lnTo>
                <a:lnTo>
                  <a:pt x="2974" y="1406"/>
                </a:lnTo>
                <a:lnTo>
                  <a:pt x="2974" y="1358"/>
                </a:lnTo>
                <a:lnTo>
                  <a:pt x="2950" y="1358"/>
                </a:lnTo>
                <a:lnTo>
                  <a:pt x="2950" y="1334"/>
                </a:lnTo>
                <a:lnTo>
                  <a:pt x="2706" y="1334"/>
                </a:lnTo>
                <a:lnTo>
                  <a:pt x="2706" y="1330"/>
                </a:lnTo>
                <a:lnTo>
                  <a:pt x="2688" y="1330"/>
                </a:lnTo>
                <a:lnTo>
                  <a:pt x="2688" y="1322"/>
                </a:lnTo>
                <a:lnTo>
                  <a:pt x="2682" y="1322"/>
                </a:lnTo>
                <a:lnTo>
                  <a:pt x="2668" y="1322"/>
                </a:lnTo>
                <a:lnTo>
                  <a:pt x="2668" y="1306"/>
                </a:lnTo>
                <a:lnTo>
                  <a:pt x="2426" y="1306"/>
                </a:lnTo>
                <a:lnTo>
                  <a:pt x="2426" y="1284"/>
                </a:lnTo>
                <a:lnTo>
                  <a:pt x="2414" y="1284"/>
                </a:lnTo>
                <a:lnTo>
                  <a:pt x="2414" y="1240"/>
                </a:lnTo>
                <a:lnTo>
                  <a:pt x="2168" y="1240"/>
                </a:lnTo>
                <a:lnTo>
                  <a:pt x="2168" y="1232"/>
                </a:lnTo>
                <a:lnTo>
                  <a:pt x="2150" y="1232"/>
                </a:lnTo>
                <a:lnTo>
                  <a:pt x="2150" y="1190"/>
                </a:lnTo>
                <a:lnTo>
                  <a:pt x="2150" y="1176"/>
                </a:lnTo>
                <a:lnTo>
                  <a:pt x="2104" y="1176"/>
                </a:lnTo>
                <a:lnTo>
                  <a:pt x="2104" y="1172"/>
                </a:lnTo>
                <a:lnTo>
                  <a:pt x="1986" y="1172"/>
                </a:lnTo>
                <a:lnTo>
                  <a:pt x="1986" y="1164"/>
                </a:lnTo>
                <a:lnTo>
                  <a:pt x="1944" y="1164"/>
                </a:lnTo>
                <a:lnTo>
                  <a:pt x="1944" y="1140"/>
                </a:lnTo>
                <a:lnTo>
                  <a:pt x="1902" y="1140"/>
                </a:lnTo>
                <a:lnTo>
                  <a:pt x="1902" y="1126"/>
                </a:lnTo>
                <a:lnTo>
                  <a:pt x="1884" y="1126"/>
                </a:lnTo>
                <a:lnTo>
                  <a:pt x="1884" y="1114"/>
                </a:lnTo>
                <a:lnTo>
                  <a:pt x="1880" y="1114"/>
                </a:lnTo>
                <a:lnTo>
                  <a:pt x="1880" y="1070"/>
                </a:lnTo>
                <a:lnTo>
                  <a:pt x="1842" y="1070"/>
                </a:lnTo>
                <a:lnTo>
                  <a:pt x="1842" y="1046"/>
                </a:lnTo>
                <a:lnTo>
                  <a:pt x="1788" y="1046"/>
                </a:lnTo>
                <a:lnTo>
                  <a:pt x="1788" y="1030"/>
                </a:lnTo>
                <a:lnTo>
                  <a:pt x="1622" y="1030"/>
                </a:lnTo>
                <a:lnTo>
                  <a:pt x="1622" y="1010"/>
                </a:lnTo>
                <a:lnTo>
                  <a:pt x="1604" y="1010"/>
                </a:lnTo>
                <a:lnTo>
                  <a:pt x="1604" y="970"/>
                </a:lnTo>
                <a:lnTo>
                  <a:pt x="1594" y="970"/>
                </a:lnTo>
                <a:lnTo>
                  <a:pt x="1594" y="936"/>
                </a:lnTo>
                <a:lnTo>
                  <a:pt x="1588" y="936"/>
                </a:lnTo>
                <a:lnTo>
                  <a:pt x="1588" y="922"/>
                </a:lnTo>
                <a:lnTo>
                  <a:pt x="1580" y="922"/>
                </a:lnTo>
                <a:lnTo>
                  <a:pt x="1580" y="916"/>
                </a:lnTo>
                <a:lnTo>
                  <a:pt x="1552" y="916"/>
                </a:lnTo>
                <a:lnTo>
                  <a:pt x="1552" y="906"/>
                </a:lnTo>
                <a:lnTo>
                  <a:pt x="1534" y="906"/>
                </a:lnTo>
                <a:lnTo>
                  <a:pt x="1534" y="888"/>
                </a:lnTo>
                <a:lnTo>
                  <a:pt x="1518" y="888"/>
                </a:lnTo>
                <a:lnTo>
                  <a:pt x="1518" y="878"/>
                </a:lnTo>
                <a:lnTo>
                  <a:pt x="1438" y="878"/>
                </a:lnTo>
                <a:lnTo>
                  <a:pt x="1438" y="874"/>
                </a:lnTo>
                <a:lnTo>
                  <a:pt x="1404" y="874"/>
                </a:lnTo>
                <a:lnTo>
                  <a:pt x="1404" y="866"/>
                </a:lnTo>
                <a:lnTo>
                  <a:pt x="1324" y="866"/>
                </a:lnTo>
                <a:lnTo>
                  <a:pt x="1324" y="814"/>
                </a:lnTo>
                <a:lnTo>
                  <a:pt x="1310" y="814"/>
                </a:lnTo>
                <a:lnTo>
                  <a:pt x="1310" y="800"/>
                </a:lnTo>
                <a:lnTo>
                  <a:pt x="1302" y="800"/>
                </a:lnTo>
                <a:lnTo>
                  <a:pt x="1302" y="790"/>
                </a:lnTo>
                <a:lnTo>
                  <a:pt x="1284" y="790"/>
                </a:lnTo>
                <a:lnTo>
                  <a:pt x="1284" y="776"/>
                </a:lnTo>
                <a:lnTo>
                  <a:pt x="1262" y="776"/>
                </a:lnTo>
                <a:lnTo>
                  <a:pt x="1262" y="774"/>
                </a:lnTo>
                <a:lnTo>
                  <a:pt x="1244" y="774"/>
                </a:lnTo>
                <a:lnTo>
                  <a:pt x="1244" y="764"/>
                </a:lnTo>
                <a:lnTo>
                  <a:pt x="1238" y="764"/>
                </a:lnTo>
                <a:lnTo>
                  <a:pt x="1238" y="760"/>
                </a:lnTo>
                <a:lnTo>
                  <a:pt x="1188" y="760"/>
                </a:lnTo>
                <a:lnTo>
                  <a:pt x="1188" y="748"/>
                </a:lnTo>
                <a:lnTo>
                  <a:pt x="1156" y="748"/>
                </a:lnTo>
                <a:lnTo>
                  <a:pt x="1156" y="742"/>
                </a:lnTo>
                <a:lnTo>
                  <a:pt x="1096" y="742"/>
                </a:lnTo>
                <a:lnTo>
                  <a:pt x="1096" y="732"/>
                </a:lnTo>
                <a:lnTo>
                  <a:pt x="1074" y="732"/>
                </a:lnTo>
                <a:lnTo>
                  <a:pt x="1074" y="726"/>
                </a:lnTo>
                <a:lnTo>
                  <a:pt x="1070" y="726"/>
                </a:lnTo>
                <a:lnTo>
                  <a:pt x="1070" y="706"/>
                </a:lnTo>
                <a:lnTo>
                  <a:pt x="1066" y="706"/>
                </a:lnTo>
                <a:lnTo>
                  <a:pt x="1066" y="700"/>
                </a:lnTo>
                <a:lnTo>
                  <a:pt x="1056" y="700"/>
                </a:lnTo>
                <a:lnTo>
                  <a:pt x="1056" y="690"/>
                </a:lnTo>
                <a:lnTo>
                  <a:pt x="1046" y="690"/>
                </a:lnTo>
                <a:lnTo>
                  <a:pt x="1046" y="660"/>
                </a:lnTo>
                <a:lnTo>
                  <a:pt x="1032" y="660"/>
                </a:lnTo>
                <a:lnTo>
                  <a:pt x="1032" y="648"/>
                </a:lnTo>
                <a:lnTo>
                  <a:pt x="1016" y="648"/>
                </a:lnTo>
                <a:lnTo>
                  <a:pt x="1016" y="638"/>
                </a:lnTo>
                <a:lnTo>
                  <a:pt x="964" y="638"/>
                </a:lnTo>
                <a:lnTo>
                  <a:pt x="964" y="626"/>
                </a:lnTo>
                <a:lnTo>
                  <a:pt x="896" y="626"/>
                </a:lnTo>
                <a:lnTo>
                  <a:pt x="896" y="624"/>
                </a:lnTo>
                <a:lnTo>
                  <a:pt x="864" y="624"/>
                </a:lnTo>
                <a:lnTo>
                  <a:pt x="864" y="612"/>
                </a:lnTo>
                <a:lnTo>
                  <a:pt x="830" y="612"/>
                </a:lnTo>
                <a:lnTo>
                  <a:pt x="830" y="610"/>
                </a:lnTo>
                <a:lnTo>
                  <a:pt x="814" y="610"/>
                </a:lnTo>
                <a:lnTo>
                  <a:pt x="814" y="594"/>
                </a:lnTo>
                <a:lnTo>
                  <a:pt x="802" y="594"/>
                </a:lnTo>
                <a:lnTo>
                  <a:pt x="802" y="584"/>
                </a:lnTo>
                <a:lnTo>
                  <a:pt x="780" y="584"/>
                </a:lnTo>
                <a:lnTo>
                  <a:pt x="780" y="522"/>
                </a:lnTo>
                <a:lnTo>
                  <a:pt x="772" y="522"/>
                </a:lnTo>
                <a:lnTo>
                  <a:pt x="772" y="504"/>
                </a:lnTo>
                <a:lnTo>
                  <a:pt x="744" y="504"/>
                </a:lnTo>
                <a:lnTo>
                  <a:pt x="744" y="486"/>
                </a:lnTo>
                <a:lnTo>
                  <a:pt x="728" y="486"/>
                </a:lnTo>
                <a:lnTo>
                  <a:pt x="728" y="482"/>
                </a:lnTo>
                <a:lnTo>
                  <a:pt x="714" y="482"/>
                </a:lnTo>
                <a:lnTo>
                  <a:pt x="714" y="474"/>
                </a:lnTo>
                <a:lnTo>
                  <a:pt x="696" y="474"/>
                </a:lnTo>
                <a:lnTo>
                  <a:pt x="696" y="468"/>
                </a:lnTo>
                <a:lnTo>
                  <a:pt x="674" y="468"/>
                </a:lnTo>
                <a:lnTo>
                  <a:pt x="674" y="456"/>
                </a:lnTo>
                <a:lnTo>
                  <a:pt x="518" y="456"/>
                </a:lnTo>
                <a:lnTo>
                  <a:pt x="518" y="450"/>
                </a:lnTo>
                <a:lnTo>
                  <a:pt x="510" y="450"/>
                </a:lnTo>
                <a:lnTo>
                  <a:pt x="510" y="372"/>
                </a:lnTo>
                <a:lnTo>
                  <a:pt x="498" y="372"/>
                </a:lnTo>
                <a:lnTo>
                  <a:pt x="498" y="368"/>
                </a:lnTo>
                <a:lnTo>
                  <a:pt x="494" y="368"/>
                </a:lnTo>
                <a:lnTo>
                  <a:pt x="494" y="364"/>
                </a:lnTo>
                <a:lnTo>
                  <a:pt x="490" y="364"/>
                </a:lnTo>
                <a:lnTo>
                  <a:pt x="490" y="340"/>
                </a:lnTo>
                <a:lnTo>
                  <a:pt x="486" y="340"/>
                </a:lnTo>
                <a:lnTo>
                  <a:pt x="486" y="308"/>
                </a:lnTo>
                <a:lnTo>
                  <a:pt x="480" y="308"/>
                </a:lnTo>
                <a:lnTo>
                  <a:pt x="480" y="296"/>
                </a:lnTo>
                <a:lnTo>
                  <a:pt x="474" y="296"/>
                </a:lnTo>
                <a:lnTo>
                  <a:pt x="474" y="280"/>
                </a:lnTo>
                <a:lnTo>
                  <a:pt x="448" y="280"/>
                </a:lnTo>
                <a:lnTo>
                  <a:pt x="448" y="276"/>
                </a:lnTo>
                <a:lnTo>
                  <a:pt x="418" y="276"/>
                </a:lnTo>
                <a:lnTo>
                  <a:pt x="418" y="268"/>
                </a:lnTo>
                <a:lnTo>
                  <a:pt x="404" y="268"/>
                </a:lnTo>
                <a:lnTo>
                  <a:pt x="404" y="264"/>
                </a:lnTo>
                <a:lnTo>
                  <a:pt x="396" y="264"/>
                </a:lnTo>
                <a:lnTo>
                  <a:pt x="384" y="264"/>
                </a:lnTo>
                <a:lnTo>
                  <a:pt x="384" y="244"/>
                </a:lnTo>
                <a:lnTo>
                  <a:pt x="266" y="244"/>
                </a:lnTo>
                <a:lnTo>
                  <a:pt x="266" y="242"/>
                </a:lnTo>
                <a:lnTo>
                  <a:pt x="244" y="242"/>
                </a:lnTo>
                <a:lnTo>
                  <a:pt x="244" y="224"/>
                </a:lnTo>
                <a:lnTo>
                  <a:pt x="234" y="224"/>
                </a:lnTo>
                <a:lnTo>
                  <a:pt x="234" y="224"/>
                </a:lnTo>
                <a:lnTo>
                  <a:pt x="234" y="214"/>
                </a:lnTo>
                <a:lnTo>
                  <a:pt x="234" y="204"/>
                </a:lnTo>
                <a:lnTo>
                  <a:pt x="234" y="204"/>
                </a:lnTo>
                <a:lnTo>
                  <a:pt x="232" y="204"/>
                </a:lnTo>
                <a:lnTo>
                  <a:pt x="230" y="204"/>
                </a:lnTo>
                <a:lnTo>
                  <a:pt x="230" y="104"/>
                </a:lnTo>
                <a:lnTo>
                  <a:pt x="222" y="104"/>
                </a:lnTo>
                <a:lnTo>
                  <a:pt x="222" y="80"/>
                </a:lnTo>
                <a:lnTo>
                  <a:pt x="222" y="70"/>
                </a:lnTo>
                <a:lnTo>
                  <a:pt x="204" y="70"/>
                </a:lnTo>
                <a:lnTo>
                  <a:pt x="204" y="48"/>
                </a:lnTo>
                <a:lnTo>
                  <a:pt x="166" y="48"/>
                </a:lnTo>
                <a:lnTo>
                  <a:pt x="166" y="30"/>
                </a:lnTo>
                <a:lnTo>
                  <a:pt x="144" y="30"/>
                </a:lnTo>
                <a:lnTo>
                  <a:pt x="144" y="22"/>
                </a:lnTo>
                <a:lnTo>
                  <a:pt x="132" y="22"/>
                </a:lnTo>
                <a:lnTo>
                  <a:pt x="132" y="18"/>
                </a:lnTo>
                <a:lnTo>
                  <a:pt x="86" y="18"/>
                </a:lnTo>
                <a:lnTo>
                  <a:pt x="86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0" name="Freeform 117"/>
          <p:cNvSpPr>
            <a:spLocks/>
          </p:cNvSpPr>
          <p:nvPr/>
        </p:nvSpPr>
        <p:spPr bwMode="auto">
          <a:xfrm>
            <a:off x="4062862" y="397817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Freeform 118"/>
          <p:cNvSpPr>
            <a:spLocks/>
          </p:cNvSpPr>
          <p:nvPr/>
        </p:nvSpPr>
        <p:spPr bwMode="auto">
          <a:xfrm>
            <a:off x="4046180" y="397817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2" name="Freeform 119"/>
          <p:cNvSpPr>
            <a:spLocks/>
          </p:cNvSpPr>
          <p:nvPr/>
        </p:nvSpPr>
        <p:spPr bwMode="auto">
          <a:xfrm>
            <a:off x="3827664" y="397817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3" name="Freeform 120"/>
          <p:cNvSpPr>
            <a:spLocks/>
          </p:cNvSpPr>
          <p:nvPr/>
        </p:nvSpPr>
        <p:spPr bwMode="auto">
          <a:xfrm>
            <a:off x="3787630" y="397817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4" name="Freeform 121"/>
          <p:cNvSpPr>
            <a:spLocks/>
          </p:cNvSpPr>
          <p:nvPr/>
        </p:nvSpPr>
        <p:spPr bwMode="auto">
          <a:xfrm>
            <a:off x="3595802" y="3821386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" name="Freeform 122"/>
          <p:cNvSpPr>
            <a:spLocks/>
          </p:cNvSpPr>
          <p:nvPr/>
        </p:nvSpPr>
        <p:spPr bwMode="auto">
          <a:xfrm>
            <a:off x="3582457" y="3821386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6" name="Freeform 123"/>
          <p:cNvSpPr>
            <a:spLocks/>
          </p:cNvSpPr>
          <p:nvPr/>
        </p:nvSpPr>
        <p:spPr bwMode="auto">
          <a:xfrm>
            <a:off x="3567444" y="3773144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7" name="Freeform 124"/>
          <p:cNvSpPr>
            <a:spLocks/>
          </p:cNvSpPr>
          <p:nvPr/>
        </p:nvSpPr>
        <p:spPr bwMode="auto">
          <a:xfrm>
            <a:off x="3410646" y="3773144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8" name="Freeform 125"/>
          <p:cNvSpPr>
            <a:spLocks/>
          </p:cNvSpPr>
          <p:nvPr/>
        </p:nvSpPr>
        <p:spPr bwMode="auto">
          <a:xfrm>
            <a:off x="3385625" y="3773144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9" name="Freeform 126"/>
          <p:cNvSpPr>
            <a:spLocks/>
          </p:cNvSpPr>
          <p:nvPr/>
        </p:nvSpPr>
        <p:spPr bwMode="auto">
          <a:xfrm>
            <a:off x="3372280" y="3773144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0" name="Freeform 127"/>
          <p:cNvSpPr>
            <a:spLocks/>
          </p:cNvSpPr>
          <p:nvPr/>
        </p:nvSpPr>
        <p:spPr bwMode="auto">
          <a:xfrm>
            <a:off x="3363170" y="374995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1" name="Freeform 128"/>
          <p:cNvSpPr>
            <a:spLocks/>
          </p:cNvSpPr>
          <p:nvPr/>
        </p:nvSpPr>
        <p:spPr bwMode="auto">
          <a:xfrm>
            <a:off x="3350595" y="3745003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2" name="Freeform 129"/>
          <p:cNvSpPr>
            <a:spLocks/>
          </p:cNvSpPr>
          <p:nvPr/>
        </p:nvSpPr>
        <p:spPr bwMode="auto">
          <a:xfrm>
            <a:off x="3213814" y="371686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3" name="Freeform 130"/>
          <p:cNvSpPr>
            <a:spLocks/>
          </p:cNvSpPr>
          <p:nvPr/>
        </p:nvSpPr>
        <p:spPr bwMode="auto">
          <a:xfrm>
            <a:off x="3178784" y="371686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4" name="Freeform 131"/>
          <p:cNvSpPr>
            <a:spLocks/>
          </p:cNvSpPr>
          <p:nvPr/>
        </p:nvSpPr>
        <p:spPr bwMode="auto">
          <a:xfrm>
            <a:off x="3160435" y="371686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" name="Freeform 132"/>
          <p:cNvSpPr>
            <a:spLocks/>
          </p:cNvSpPr>
          <p:nvPr/>
        </p:nvSpPr>
        <p:spPr bwMode="auto">
          <a:xfrm>
            <a:off x="3132591" y="3624398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2" name="Freeform 149"/>
          <p:cNvSpPr>
            <a:spLocks/>
          </p:cNvSpPr>
          <p:nvPr/>
        </p:nvSpPr>
        <p:spPr bwMode="auto">
          <a:xfrm>
            <a:off x="3047006" y="3580177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3" name="Freeform 150"/>
          <p:cNvSpPr>
            <a:spLocks/>
          </p:cNvSpPr>
          <p:nvPr/>
        </p:nvSpPr>
        <p:spPr bwMode="auto">
          <a:xfrm>
            <a:off x="2918565" y="3564096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4" name="Freeform 151"/>
          <p:cNvSpPr>
            <a:spLocks/>
          </p:cNvSpPr>
          <p:nvPr/>
        </p:nvSpPr>
        <p:spPr bwMode="auto">
          <a:xfrm>
            <a:off x="2908556" y="3539975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5" name="Freeform 152"/>
          <p:cNvSpPr>
            <a:spLocks/>
          </p:cNvSpPr>
          <p:nvPr/>
        </p:nvSpPr>
        <p:spPr bwMode="auto">
          <a:xfrm>
            <a:off x="2908556" y="3495752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6" name="Freeform 153"/>
          <p:cNvSpPr>
            <a:spLocks/>
          </p:cNvSpPr>
          <p:nvPr/>
        </p:nvSpPr>
        <p:spPr bwMode="auto">
          <a:xfrm>
            <a:off x="2903552" y="345957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3" name="Freeform 160"/>
          <p:cNvSpPr>
            <a:spLocks/>
          </p:cNvSpPr>
          <p:nvPr/>
        </p:nvSpPr>
        <p:spPr bwMode="auto">
          <a:xfrm>
            <a:off x="2691707" y="3351028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4" name="Freeform 161"/>
          <p:cNvSpPr>
            <a:spLocks/>
          </p:cNvSpPr>
          <p:nvPr/>
        </p:nvSpPr>
        <p:spPr bwMode="auto">
          <a:xfrm>
            <a:off x="2685420" y="3294745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Freeform 162"/>
          <p:cNvSpPr>
            <a:spLocks/>
          </p:cNvSpPr>
          <p:nvPr/>
        </p:nvSpPr>
        <p:spPr bwMode="auto">
          <a:xfrm>
            <a:off x="2679132" y="3247740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6" name="Freeform 163"/>
          <p:cNvSpPr>
            <a:spLocks/>
          </p:cNvSpPr>
          <p:nvPr/>
        </p:nvSpPr>
        <p:spPr bwMode="auto">
          <a:xfrm>
            <a:off x="2655522" y="3222382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7" name="Freeform 164"/>
          <p:cNvSpPr>
            <a:spLocks/>
          </p:cNvSpPr>
          <p:nvPr/>
        </p:nvSpPr>
        <p:spPr bwMode="auto">
          <a:xfrm>
            <a:off x="2666686" y="3250523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3" name="Freeform 170"/>
          <p:cNvSpPr>
            <a:spLocks/>
          </p:cNvSpPr>
          <p:nvPr/>
        </p:nvSpPr>
        <p:spPr bwMode="auto">
          <a:xfrm>
            <a:off x="2222979" y="2776147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4" name="Freeform 171"/>
          <p:cNvSpPr>
            <a:spLocks/>
          </p:cNvSpPr>
          <p:nvPr/>
        </p:nvSpPr>
        <p:spPr bwMode="auto">
          <a:xfrm>
            <a:off x="2227984" y="2828409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7" name="Freeform 174"/>
          <p:cNvSpPr>
            <a:spLocks/>
          </p:cNvSpPr>
          <p:nvPr/>
        </p:nvSpPr>
        <p:spPr bwMode="auto">
          <a:xfrm>
            <a:off x="1767596" y="2197246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8" name="Freeform 175"/>
          <p:cNvSpPr>
            <a:spLocks/>
          </p:cNvSpPr>
          <p:nvPr/>
        </p:nvSpPr>
        <p:spPr bwMode="auto">
          <a:xfrm>
            <a:off x="1762591" y="2144984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3" name="Freeform 180"/>
          <p:cNvSpPr>
            <a:spLocks/>
          </p:cNvSpPr>
          <p:nvPr/>
        </p:nvSpPr>
        <p:spPr bwMode="auto">
          <a:xfrm>
            <a:off x="1996122" y="2498756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4" name="Freeform 181"/>
          <p:cNvSpPr>
            <a:spLocks/>
          </p:cNvSpPr>
          <p:nvPr/>
        </p:nvSpPr>
        <p:spPr bwMode="auto">
          <a:xfrm>
            <a:off x="1541508" y="1867594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5" name="Freeform 182"/>
          <p:cNvSpPr>
            <a:spLocks/>
          </p:cNvSpPr>
          <p:nvPr/>
        </p:nvSpPr>
        <p:spPr bwMode="auto">
          <a:xfrm>
            <a:off x="1535349" y="1828320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7" name="Freeform 184"/>
          <p:cNvSpPr>
            <a:spLocks/>
          </p:cNvSpPr>
          <p:nvPr/>
        </p:nvSpPr>
        <p:spPr bwMode="auto">
          <a:xfrm>
            <a:off x="1517385" y="1710808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9" name="Freeform 186"/>
          <p:cNvSpPr>
            <a:spLocks/>
          </p:cNvSpPr>
          <p:nvPr/>
        </p:nvSpPr>
        <p:spPr bwMode="auto">
          <a:xfrm>
            <a:off x="1332229" y="1574122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0" name="Freeform 187"/>
          <p:cNvSpPr>
            <a:spLocks/>
          </p:cNvSpPr>
          <p:nvPr/>
        </p:nvSpPr>
        <p:spPr bwMode="auto">
          <a:xfrm>
            <a:off x="1330561" y="155000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1" name="Freeform 188"/>
          <p:cNvSpPr>
            <a:spLocks/>
          </p:cNvSpPr>
          <p:nvPr/>
        </p:nvSpPr>
        <p:spPr bwMode="auto">
          <a:xfrm>
            <a:off x="1317216" y="155000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2" name="Freeform 189"/>
          <p:cNvSpPr>
            <a:spLocks/>
          </p:cNvSpPr>
          <p:nvPr/>
        </p:nvSpPr>
        <p:spPr bwMode="auto">
          <a:xfrm>
            <a:off x="1310544" y="1521861"/>
            <a:ext cx="28370" cy="68374"/>
          </a:xfrm>
          <a:prstGeom prst="ellipse">
            <a:avLst/>
          </a:prstGeom>
          <a:noFill/>
          <a:ln w="19050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/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Freeform 110"/>
          <p:cNvSpPr>
            <a:spLocks/>
          </p:cNvSpPr>
          <p:nvPr/>
        </p:nvSpPr>
        <p:spPr bwMode="auto">
          <a:xfrm>
            <a:off x="1089942" y="1127138"/>
            <a:ext cx="3057574" cy="2753801"/>
          </a:xfrm>
          <a:custGeom>
            <a:avLst/>
            <a:gdLst>
              <a:gd name="T0" fmla="*/ 3570 w 3666"/>
              <a:gd name="T1" fmla="*/ 1318 h 1370"/>
              <a:gd name="T2" fmla="*/ 3250 w 3666"/>
              <a:gd name="T3" fmla="*/ 1282 h 1370"/>
              <a:gd name="T4" fmla="*/ 3022 w 3666"/>
              <a:gd name="T5" fmla="*/ 1226 h 1370"/>
              <a:gd name="T6" fmla="*/ 2758 w 3666"/>
              <a:gd name="T7" fmla="*/ 1204 h 1370"/>
              <a:gd name="T8" fmla="*/ 2754 w 3666"/>
              <a:gd name="T9" fmla="*/ 1166 h 1370"/>
              <a:gd name="T10" fmla="*/ 2588 w 3666"/>
              <a:gd name="T11" fmla="*/ 1152 h 1370"/>
              <a:gd name="T12" fmla="*/ 2534 w 3666"/>
              <a:gd name="T13" fmla="*/ 1128 h 1370"/>
              <a:gd name="T14" fmla="*/ 2402 w 3666"/>
              <a:gd name="T15" fmla="*/ 1084 h 1370"/>
              <a:gd name="T16" fmla="*/ 2392 w 3666"/>
              <a:gd name="T17" fmla="*/ 1062 h 1370"/>
              <a:gd name="T18" fmla="*/ 2206 w 3666"/>
              <a:gd name="T19" fmla="*/ 1034 h 1370"/>
              <a:gd name="T20" fmla="*/ 2184 w 3666"/>
              <a:gd name="T21" fmla="*/ 994 h 1370"/>
              <a:gd name="T22" fmla="*/ 2092 w 3666"/>
              <a:gd name="T23" fmla="*/ 984 h 1370"/>
              <a:gd name="T24" fmla="*/ 1964 w 3666"/>
              <a:gd name="T25" fmla="*/ 970 h 1370"/>
              <a:gd name="T26" fmla="*/ 1928 w 3666"/>
              <a:gd name="T27" fmla="*/ 954 h 1370"/>
              <a:gd name="T28" fmla="*/ 1924 w 3666"/>
              <a:gd name="T29" fmla="*/ 940 h 1370"/>
              <a:gd name="T30" fmla="*/ 1896 w 3666"/>
              <a:gd name="T31" fmla="*/ 934 h 1370"/>
              <a:gd name="T32" fmla="*/ 1882 w 3666"/>
              <a:gd name="T33" fmla="*/ 916 h 1370"/>
              <a:gd name="T34" fmla="*/ 1692 w 3666"/>
              <a:gd name="T35" fmla="*/ 906 h 1370"/>
              <a:gd name="T36" fmla="*/ 1678 w 3666"/>
              <a:gd name="T37" fmla="*/ 890 h 1370"/>
              <a:gd name="T38" fmla="*/ 1656 w 3666"/>
              <a:gd name="T39" fmla="*/ 880 h 1370"/>
              <a:gd name="T40" fmla="*/ 1646 w 3666"/>
              <a:gd name="T41" fmla="*/ 838 h 1370"/>
              <a:gd name="T42" fmla="*/ 1638 w 3666"/>
              <a:gd name="T43" fmla="*/ 830 h 1370"/>
              <a:gd name="T44" fmla="*/ 1610 w 3666"/>
              <a:gd name="T45" fmla="*/ 804 h 1370"/>
              <a:gd name="T46" fmla="*/ 1526 w 3666"/>
              <a:gd name="T47" fmla="*/ 798 h 1370"/>
              <a:gd name="T48" fmla="*/ 1408 w 3666"/>
              <a:gd name="T49" fmla="*/ 776 h 1370"/>
              <a:gd name="T50" fmla="*/ 1382 w 3666"/>
              <a:gd name="T51" fmla="*/ 770 h 1370"/>
              <a:gd name="T52" fmla="*/ 1376 w 3666"/>
              <a:gd name="T53" fmla="*/ 716 h 1370"/>
              <a:gd name="T54" fmla="*/ 1362 w 3666"/>
              <a:gd name="T55" fmla="*/ 702 h 1370"/>
              <a:gd name="T56" fmla="*/ 1354 w 3666"/>
              <a:gd name="T57" fmla="*/ 680 h 1370"/>
              <a:gd name="T58" fmla="*/ 1262 w 3666"/>
              <a:gd name="T59" fmla="*/ 676 h 1370"/>
              <a:gd name="T60" fmla="*/ 1120 w 3666"/>
              <a:gd name="T61" fmla="*/ 662 h 1370"/>
              <a:gd name="T62" fmla="*/ 1112 w 3666"/>
              <a:gd name="T63" fmla="*/ 650 h 1370"/>
              <a:gd name="T64" fmla="*/ 1108 w 3666"/>
              <a:gd name="T65" fmla="*/ 566 h 1370"/>
              <a:gd name="T66" fmla="*/ 1094 w 3666"/>
              <a:gd name="T67" fmla="*/ 556 h 1370"/>
              <a:gd name="T68" fmla="*/ 1090 w 3666"/>
              <a:gd name="T69" fmla="*/ 538 h 1370"/>
              <a:gd name="T70" fmla="*/ 1080 w 3666"/>
              <a:gd name="T71" fmla="*/ 528 h 1370"/>
              <a:gd name="T72" fmla="*/ 1072 w 3666"/>
              <a:gd name="T73" fmla="*/ 516 h 1370"/>
              <a:gd name="T74" fmla="*/ 926 w 3666"/>
              <a:gd name="T75" fmla="*/ 510 h 1370"/>
              <a:gd name="T76" fmla="*/ 912 w 3666"/>
              <a:gd name="T77" fmla="*/ 488 h 1370"/>
              <a:gd name="T78" fmla="*/ 838 w 3666"/>
              <a:gd name="T79" fmla="*/ 484 h 1370"/>
              <a:gd name="T80" fmla="*/ 836 w 3666"/>
              <a:gd name="T81" fmla="*/ 464 h 1370"/>
              <a:gd name="T82" fmla="*/ 824 w 3666"/>
              <a:gd name="T83" fmla="*/ 424 h 1370"/>
              <a:gd name="T84" fmla="*/ 820 w 3666"/>
              <a:gd name="T85" fmla="*/ 410 h 1370"/>
              <a:gd name="T86" fmla="*/ 808 w 3666"/>
              <a:gd name="T87" fmla="*/ 400 h 1370"/>
              <a:gd name="T88" fmla="*/ 802 w 3666"/>
              <a:gd name="T89" fmla="*/ 382 h 1370"/>
              <a:gd name="T90" fmla="*/ 748 w 3666"/>
              <a:gd name="T91" fmla="*/ 368 h 1370"/>
              <a:gd name="T92" fmla="*/ 692 w 3666"/>
              <a:gd name="T93" fmla="*/ 352 h 1370"/>
              <a:gd name="T94" fmla="*/ 634 w 3666"/>
              <a:gd name="T95" fmla="*/ 342 h 1370"/>
              <a:gd name="T96" fmla="*/ 570 w 3666"/>
              <a:gd name="T97" fmla="*/ 324 h 1370"/>
              <a:gd name="T98" fmla="*/ 552 w 3666"/>
              <a:gd name="T99" fmla="*/ 316 h 1370"/>
              <a:gd name="T100" fmla="*/ 534 w 3666"/>
              <a:gd name="T101" fmla="*/ 282 h 1370"/>
              <a:gd name="T102" fmla="*/ 512 w 3666"/>
              <a:gd name="T103" fmla="*/ 278 h 1370"/>
              <a:gd name="T104" fmla="*/ 492 w 3666"/>
              <a:gd name="T105" fmla="*/ 264 h 1370"/>
              <a:gd name="T106" fmla="*/ 392 w 3666"/>
              <a:gd name="T107" fmla="*/ 250 h 1370"/>
              <a:gd name="T108" fmla="*/ 300 w 3666"/>
              <a:gd name="T109" fmla="*/ 232 h 1370"/>
              <a:gd name="T110" fmla="*/ 284 w 3666"/>
              <a:gd name="T111" fmla="*/ 208 h 1370"/>
              <a:gd name="T112" fmla="*/ 278 w 3666"/>
              <a:gd name="T113" fmla="*/ 110 h 1370"/>
              <a:gd name="T114" fmla="*/ 268 w 3666"/>
              <a:gd name="T115" fmla="*/ 78 h 1370"/>
              <a:gd name="T116" fmla="*/ 238 w 3666"/>
              <a:gd name="T117" fmla="*/ 72 h 1370"/>
              <a:gd name="T118" fmla="*/ 232 w 3666"/>
              <a:gd name="T119" fmla="*/ 52 h 1370"/>
              <a:gd name="T120" fmla="*/ 198 w 3666"/>
              <a:gd name="T121" fmla="*/ 42 h 1370"/>
              <a:gd name="T122" fmla="*/ 186 w 3666"/>
              <a:gd name="T123" fmla="*/ 18 h 1370"/>
              <a:gd name="T124" fmla="*/ 142 w 3666"/>
              <a:gd name="T125" fmla="*/ 6 h 13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666" h="1370">
                <a:moveTo>
                  <a:pt x="3666" y="1370"/>
                </a:moveTo>
                <a:lnTo>
                  <a:pt x="3570" y="1370"/>
                </a:lnTo>
                <a:lnTo>
                  <a:pt x="3570" y="1318"/>
                </a:lnTo>
                <a:lnTo>
                  <a:pt x="3268" y="1318"/>
                </a:lnTo>
                <a:lnTo>
                  <a:pt x="3268" y="1282"/>
                </a:lnTo>
                <a:lnTo>
                  <a:pt x="3250" y="1282"/>
                </a:lnTo>
                <a:lnTo>
                  <a:pt x="3250" y="1246"/>
                </a:lnTo>
                <a:lnTo>
                  <a:pt x="3022" y="1246"/>
                </a:lnTo>
                <a:lnTo>
                  <a:pt x="3022" y="1226"/>
                </a:lnTo>
                <a:lnTo>
                  <a:pt x="3014" y="1226"/>
                </a:lnTo>
                <a:lnTo>
                  <a:pt x="3014" y="1204"/>
                </a:lnTo>
                <a:lnTo>
                  <a:pt x="2758" y="1204"/>
                </a:lnTo>
                <a:lnTo>
                  <a:pt x="2758" y="1184"/>
                </a:lnTo>
                <a:lnTo>
                  <a:pt x="2754" y="1184"/>
                </a:lnTo>
                <a:lnTo>
                  <a:pt x="2754" y="1166"/>
                </a:lnTo>
                <a:lnTo>
                  <a:pt x="2720" y="1166"/>
                </a:lnTo>
                <a:lnTo>
                  <a:pt x="2720" y="1152"/>
                </a:lnTo>
                <a:lnTo>
                  <a:pt x="2588" y="1152"/>
                </a:lnTo>
                <a:lnTo>
                  <a:pt x="2588" y="1138"/>
                </a:lnTo>
                <a:lnTo>
                  <a:pt x="2534" y="1138"/>
                </a:lnTo>
                <a:lnTo>
                  <a:pt x="2534" y="1128"/>
                </a:lnTo>
                <a:lnTo>
                  <a:pt x="2476" y="1128"/>
                </a:lnTo>
                <a:lnTo>
                  <a:pt x="2476" y="1084"/>
                </a:lnTo>
                <a:lnTo>
                  <a:pt x="2402" y="1084"/>
                </a:lnTo>
                <a:lnTo>
                  <a:pt x="2402" y="1076"/>
                </a:lnTo>
                <a:lnTo>
                  <a:pt x="2392" y="1076"/>
                </a:lnTo>
                <a:lnTo>
                  <a:pt x="2392" y="1062"/>
                </a:lnTo>
                <a:lnTo>
                  <a:pt x="2224" y="1062"/>
                </a:lnTo>
                <a:lnTo>
                  <a:pt x="2224" y="1034"/>
                </a:lnTo>
                <a:lnTo>
                  <a:pt x="2206" y="1034"/>
                </a:lnTo>
                <a:lnTo>
                  <a:pt x="2206" y="1006"/>
                </a:lnTo>
                <a:lnTo>
                  <a:pt x="2184" y="1006"/>
                </a:lnTo>
                <a:lnTo>
                  <a:pt x="2184" y="994"/>
                </a:lnTo>
                <a:lnTo>
                  <a:pt x="2178" y="994"/>
                </a:lnTo>
                <a:lnTo>
                  <a:pt x="2178" y="984"/>
                </a:lnTo>
                <a:lnTo>
                  <a:pt x="2092" y="984"/>
                </a:lnTo>
                <a:lnTo>
                  <a:pt x="2092" y="976"/>
                </a:lnTo>
                <a:lnTo>
                  <a:pt x="1964" y="976"/>
                </a:lnTo>
                <a:lnTo>
                  <a:pt x="1964" y="970"/>
                </a:lnTo>
                <a:lnTo>
                  <a:pt x="1932" y="970"/>
                </a:lnTo>
                <a:lnTo>
                  <a:pt x="1932" y="954"/>
                </a:lnTo>
                <a:lnTo>
                  <a:pt x="1928" y="954"/>
                </a:lnTo>
                <a:lnTo>
                  <a:pt x="1928" y="946"/>
                </a:lnTo>
                <a:lnTo>
                  <a:pt x="1924" y="946"/>
                </a:lnTo>
                <a:lnTo>
                  <a:pt x="1924" y="940"/>
                </a:lnTo>
                <a:lnTo>
                  <a:pt x="1918" y="940"/>
                </a:lnTo>
                <a:lnTo>
                  <a:pt x="1918" y="934"/>
                </a:lnTo>
                <a:lnTo>
                  <a:pt x="1896" y="934"/>
                </a:lnTo>
                <a:lnTo>
                  <a:pt x="1896" y="922"/>
                </a:lnTo>
                <a:lnTo>
                  <a:pt x="1882" y="922"/>
                </a:lnTo>
                <a:lnTo>
                  <a:pt x="1882" y="916"/>
                </a:lnTo>
                <a:lnTo>
                  <a:pt x="1842" y="916"/>
                </a:lnTo>
                <a:lnTo>
                  <a:pt x="1842" y="906"/>
                </a:lnTo>
                <a:lnTo>
                  <a:pt x="1692" y="906"/>
                </a:lnTo>
                <a:lnTo>
                  <a:pt x="1692" y="894"/>
                </a:lnTo>
                <a:lnTo>
                  <a:pt x="1678" y="894"/>
                </a:lnTo>
                <a:lnTo>
                  <a:pt x="1678" y="890"/>
                </a:lnTo>
                <a:lnTo>
                  <a:pt x="1658" y="890"/>
                </a:lnTo>
                <a:lnTo>
                  <a:pt x="1658" y="880"/>
                </a:lnTo>
                <a:lnTo>
                  <a:pt x="1656" y="880"/>
                </a:lnTo>
                <a:lnTo>
                  <a:pt x="1656" y="866"/>
                </a:lnTo>
                <a:lnTo>
                  <a:pt x="1646" y="866"/>
                </a:lnTo>
                <a:lnTo>
                  <a:pt x="1646" y="838"/>
                </a:lnTo>
                <a:lnTo>
                  <a:pt x="1642" y="838"/>
                </a:lnTo>
                <a:lnTo>
                  <a:pt x="1642" y="830"/>
                </a:lnTo>
                <a:lnTo>
                  <a:pt x="1638" y="830"/>
                </a:lnTo>
                <a:lnTo>
                  <a:pt x="1638" y="812"/>
                </a:lnTo>
                <a:lnTo>
                  <a:pt x="1610" y="812"/>
                </a:lnTo>
                <a:lnTo>
                  <a:pt x="1610" y="804"/>
                </a:lnTo>
                <a:lnTo>
                  <a:pt x="1554" y="804"/>
                </a:lnTo>
                <a:lnTo>
                  <a:pt x="1554" y="798"/>
                </a:lnTo>
                <a:lnTo>
                  <a:pt x="1526" y="798"/>
                </a:lnTo>
                <a:lnTo>
                  <a:pt x="1526" y="784"/>
                </a:lnTo>
                <a:lnTo>
                  <a:pt x="1408" y="784"/>
                </a:lnTo>
                <a:lnTo>
                  <a:pt x="1408" y="776"/>
                </a:lnTo>
                <a:lnTo>
                  <a:pt x="1386" y="776"/>
                </a:lnTo>
                <a:lnTo>
                  <a:pt x="1386" y="770"/>
                </a:lnTo>
                <a:lnTo>
                  <a:pt x="1382" y="770"/>
                </a:lnTo>
                <a:lnTo>
                  <a:pt x="1382" y="742"/>
                </a:lnTo>
                <a:lnTo>
                  <a:pt x="1376" y="742"/>
                </a:lnTo>
                <a:lnTo>
                  <a:pt x="1376" y="716"/>
                </a:lnTo>
                <a:lnTo>
                  <a:pt x="1368" y="716"/>
                </a:lnTo>
                <a:lnTo>
                  <a:pt x="1368" y="702"/>
                </a:lnTo>
                <a:lnTo>
                  <a:pt x="1362" y="702"/>
                </a:lnTo>
                <a:lnTo>
                  <a:pt x="1362" y="694"/>
                </a:lnTo>
                <a:lnTo>
                  <a:pt x="1354" y="694"/>
                </a:lnTo>
                <a:lnTo>
                  <a:pt x="1354" y="680"/>
                </a:lnTo>
                <a:lnTo>
                  <a:pt x="1294" y="680"/>
                </a:lnTo>
                <a:lnTo>
                  <a:pt x="1294" y="676"/>
                </a:lnTo>
                <a:lnTo>
                  <a:pt x="1262" y="676"/>
                </a:lnTo>
                <a:lnTo>
                  <a:pt x="1262" y="666"/>
                </a:lnTo>
                <a:lnTo>
                  <a:pt x="1120" y="666"/>
                </a:lnTo>
                <a:lnTo>
                  <a:pt x="1120" y="662"/>
                </a:lnTo>
                <a:lnTo>
                  <a:pt x="1116" y="662"/>
                </a:lnTo>
                <a:lnTo>
                  <a:pt x="1116" y="650"/>
                </a:lnTo>
                <a:lnTo>
                  <a:pt x="1112" y="650"/>
                </a:lnTo>
                <a:lnTo>
                  <a:pt x="1112" y="614"/>
                </a:lnTo>
                <a:lnTo>
                  <a:pt x="1108" y="614"/>
                </a:lnTo>
                <a:lnTo>
                  <a:pt x="1108" y="566"/>
                </a:lnTo>
                <a:lnTo>
                  <a:pt x="1098" y="566"/>
                </a:lnTo>
                <a:lnTo>
                  <a:pt x="1098" y="556"/>
                </a:lnTo>
                <a:lnTo>
                  <a:pt x="1094" y="556"/>
                </a:lnTo>
                <a:lnTo>
                  <a:pt x="1094" y="552"/>
                </a:lnTo>
                <a:lnTo>
                  <a:pt x="1090" y="552"/>
                </a:lnTo>
                <a:lnTo>
                  <a:pt x="1090" y="538"/>
                </a:lnTo>
                <a:lnTo>
                  <a:pt x="1084" y="538"/>
                </a:lnTo>
                <a:lnTo>
                  <a:pt x="1084" y="528"/>
                </a:lnTo>
                <a:lnTo>
                  <a:pt x="1080" y="528"/>
                </a:lnTo>
                <a:lnTo>
                  <a:pt x="1080" y="524"/>
                </a:lnTo>
                <a:lnTo>
                  <a:pt x="1072" y="524"/>
                </a:lnTo>
                <a:lnTo>
                  <a:pt x="1072" y="516"/>
                </a:lnTo>
                <a:lnTo>
                  <a:pt x="998" y="516"/>
                </a:lnTo>
                <a:lnTo>
                  <a:pt x="998" y="510"/>
                </a:lnTo>
                <a:lnTo>
                  <a:pt x="926" y="510"/>
                </a:lnTo>
                <a:lnTo>
                  <a:pt x="926" y="498"/>
                </a:lnTo>
                <a:lnTo>
                  <a:pt x="912" y="498"/>
                </a:lnTo>
                <a:lnTo>
                  <a:pt x="912" y="488"/>
                </a:lnTo>
                <a:lnTo>
                  <a:pt x="852" y="488"/>
                </a:lnTo>
                <a:lnTo>
                  <a:pt x="852" y="484"/>
                </a:lnTo>
                <a:lnTo>
                  <a:pt x="838" y="484"/>
                </a:lnTo>
                <a:lnTo>
                  <a:pt x="838" y="476"/>
                </a:lnTo>
                <a:lnTo>
                  <a:pt x="836" y="476"/>
                </a:lnTo>
                <a:lnTo>
                  <a:pt x="836" y="464"/>
                </a:lnTo>
                <a:lnTo>
                  <a:pt x="830" y="464"/>
                </a:lnTo>
                <a:lnTo>
                  <a:pt x="830" y="424"/>
                </a:lnTo>
                <a:lnTo>
                  <a:pt x="824" y="424"/>
                </a:lnTo>
                <a:lnTo>
                  <a:pt x="824" y="420"/>
                </a:lnTo>
                <a:lnTo>
                  <a:pt x="820" y="420"/>
                </a:lnTo>
                <a:lnTo>
                  <a:pt x="820" y="410"/>
                </a:lnTo>
                <a:lnTo>
                  <a:pt x="816" y="410"/>
                </a:lnTo>
                <a:lnTo>
                  <a:pt x="816" y="400"/>
                </a:lnTo>
                <a:lnTo>
                  <a:pt x="808" y="400"/>
                </a:lnTo>
                <a:lnTo>
                  <a:pt x="808" y="392"/>
                </a:lnTo>
                <a:lnTo>
                  <a:pt x="802" y="392"/>
                </a:lnTo>
                <a:lnTo>
                  <a:pt x="802" y="382"/>
                </a:lnTo>
                <a:lnTo>
                  <a:pt x="788" y="382"/>
                </a:lnTo>
                <a:lnTo>
                  <a:pt x="788" y="368"/>
                </a:lnTo>
                <a:lnTo>
                  <a:pt x="748" y="368"/>
                </a:lnTo>
                <a:lnTo>
                  <a:pt x="748" y="356"/>
                </a:lnTo>
                <a:lnTo>
                  <a:pt x="692" y="356"/>
                </a:lnTo>
                <a:lnTo>
                  <a:pt x="692" y="352"/>
                </a:lnTo>
                <a:lnTo>
                  <a:pt x="648" y="352"/>
                </a:lnTo>
                <a:lnTo>
                  <a:pt x="648" y="342"/>
                </a:lnTo>
                <a:lnTo>
                  <a:pt x="634" y="342"/>
                </a:lnTo>
                <a:lnTo>
                  <a:pt x="634" y="338"/>
                </a:lnTo>
                <a:lnTo>
                  <a:pt x="570" y="338"/>
                </a:lnTo>
                <a:lnTo>
                  <a:pt x="570" y="324"/>
                </a:lnTo>
                <a:lnTo>
                  <a:pt x="562" y="324"/>
                </a:lnTo>
                <a:lnTo>
                  <a:pt x="562" y="316"/>
                </a:lnTo>
                <a:lnTo>
                  <a:pt x="552" y="316"/>
                </a:lnTo>
                <a:lnTo>
                  <a:pt x="552" y="292"/>
                </a:lnTo>
                <a:lnTo>
                  <a:pt x="534" y="292"/>
                </a:lnTo>
                <a:lnTo>
                  <a:pt x="534" y="282"/>
                </a:lnTo>
                <a:lnTo>
                  <a:pt x="530" y="282"/>
                </a:lnTo>
                <a:lnTo>
                  <a:pt x="530" y="278"/>
                </a:lnTo>
                <a:lnTo>
                  <a:pt x="512" y="278"/>
                </a:lnTo>
                <a:lnTo>
                  <a:pt x="512" y="268"/>
                </a:lnTo>
                <a:lnTo>
                  <a:pt x="492" y="268"/>
                </a:lnTo>
                <a:lnTo>
                  <a:pt x="492" y="264"/>
                </a:lnTo>
                <a:lnTo>
                  <a:pt x="478" y="264"/>
                </a:lnTo>
                <a:lnTo>
                  <a:pt x="478" y="250"/>
                </a:lnTo>
                <a:lnTo>
                  <a:pt x="392" y="250"/>
                </a:lnTo>
                <a:lnTo>
                  <a:pt x="392" y="246"/>
                </a:lnTo>
                <a:lnTo>
                  <a:pt x="300" y="246"/>
                </a:lnTo>
                <a:lnTo>
                  <a:pt x="300" y="232"/>
                </a:lnTo>
                <a:lnTo>
                  <a:pt x="286" y="232"/>
                </a:lnTo>
                <a:lnTo>
                  <a:pt x="286" y="208"/>
                </a:lnTo>
                <a:lnTo>
                  <a:pt x="284" y="208"/>
                </a:lnTo>
                <a:lnTo>
                  <a:pt x="284" y="174"/>
                </a:lnTo>
                <a:lnTo>
                  <a:pt x="278" y="174"/>
                </a:lnTo>
                <a:lnTo>
                  <a:pt x="278" y="110"/>
                </a:lnTo>
                <a:lnTo>
                  <a:pt x="278" y="104"/>
                </a:lnTo>
                <a:lnTo>
                  <a:pt x="268" y="104"/>
                </a:lnTo>
                <a:lnTo>
                  <a:pt x="268" y="78"/>
                </a:lnTo>
                <a:lnTo>
                  <a:pt x="242" y="78"/>
                </a:lnTo>
                <a:lnTo>
                  <a:pt x="242" y="72"/>
                </a:lnTo>
                <a:lnTo>
                  <a:pt x="238" y="72"/>
                </a:lnTo>
                <a:lnTo>
                  <a:pt x="238" y="58"/>
                </a:lnTo>
                <a:lnTo>
                  <a:pt x="232" y="58"/>
                </a:lnTo>
                <a:lnTo>
                  <a:pt x="232" y="52"/>
                </a:lnTo>
                <a:lnTo>
                  <a:pt x="210" y="52"/>
                </a:lnTo>
                <a:lnTo>
                  <a:pt x="210" y="42"/>
                </a:lnTo>
                <a:lnTo>
                  <a:pt x="198" y="42"/>
                </a:lnTo>
                <a:lnTo>
                  <a:pt x="198" y="28"/>
                </a:lnTo>
                <a:lnTo>
                  <a:pt x="186" y="28"/>
                </a:lnTo>
                <a:lnTo>
                  <a:pt x="186" y="18"/>
                </a:lnTo>
                <a:lnTo>
                  <a:pt x="146" y="18"/>
                </a:lnTo>
                <a:lnTo>
                  <a:pt x="146" y="6"/>
                </a:lnTo>
                <a:lnTo>
                  <a:pt x="142" y="6"/>
                </a:lnTo>
                <a:lnTo>
                  <a:pt x="142" y="0"/>
                </a:lnTo>
                <a:lnTo>
                  <a:pt x="0" y="0"/>
                </a:lnTo>
              </a:path>
            </a:pathLst>
          </a:cu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" name="Freeform 112"/>
          <p:cNvSpPr>
            <a:spLocks/>
          </p:cNvSpPr>
          <p:nvPr/>
        </p:nvSpPr>
        <p:spPr bwMode="auto">
          <a:xfrm>
            <a:off x="3866029" y="3743766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6" name="Freeform 113"/>
          <p:cNvSpPr>
            <a:spLocks/>
          </p:cNvSpPr>
          <p:nvPr/>
        </p:nvSpPr>
        <p:spPr bwMode="auto">
          <a:xfrm>
            <a:off x="4047848" y="3743767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7" name="Freeform 114"/>
          <p:cNvSpPr>
            <a:spLocks/>
          </p:cNvSpPr>
          <p:nvPr/>
        </p:nvSpPr>
        <p:spPr bwMode="auto">
          <a:xfrm>
            <a:off x="4052853" y="3844271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8" name="Freeform 115"/>
          <p:cNvSpPr>
            <a:spLocks/>
          </p:cNvSpPr>
          <p:nvPr/>
        </p:nvSpPr>
        <p:spPr bwMode="auto">
          <a:xfrm>
            <a:off x="4072870" y="3844271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9" name="Freeform 116"/>
          <p:cNvSpPr>
            <a:spLocks/>
          </p:cNvSpPr>
          <p:nvPr/>
        </p:nvSpPr>
        <p:spPr bwMode="auto">
          <a:xfrm>
            <a:off x="4131252" y="3844271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6" name="Freeform 133"/>
          <p:cNvSpPr>
            <a:spLocks/>
          </p:cNvSpPr>
          <p:nvPr/>
        </p:nvSpPr>
        <p:spPr bwMode="auto">
          <a:xfrm>
            <a:off x="3435667" y="3510598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7" name="Freeform 134"/>
          <p:cNvSpPr>
            <a:spLocks/>
          </p:cNvSpPr>
          <p:nvPr/>
        </p:nvSpPr>
        <p:spPr bwMode="auto">
          <a:xfrm>
            <a:off x="3375616" y="3495754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8" name="Freeform 135"/>
          <p:cNvSpPr>
            <a:spLocks/>
          </p:cNvSpPr>
          <p:nvPr/>
        </p:nvSpPr>
        <p:spPr bwMode="auto">
          <a:xfrm>
            <a:off x="3338918" y="3405146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9" name="Freeform 136"/>
          <p:cNvSpPr>
            <a:spLocks/>
          </p:cNvSpPr>
          <p:nvPr/>
        </p:nvSpPr>
        <p:spPr bwMode="auto">
          <a:xfrm>
            <a:off x="3348927" y="3423390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Freeform 137"/>
          <p:cNvSpPr>
            <a:spLocks/>
          </p:cNvSpPr>
          <p:nvPr/>
        </p:nvSpPr>
        <p:spPr bwMode="auto">
          <a:xfrm>
            <a:off x="3363939" y="3433286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1" name="Freeform 138"/>
          <p:cNvSpPr>
            <a:spLocks/>
          </p:cNvSpPr>
          <p:nvPr/>
        </p:nvSpPr>
        <p:spPr bwMode="auto">
          <a:xfrm>
            <a:off x="3370612" y="3459572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2" name="Freeform 139"/>
          <p:cNvSpPr>
            <a:spLocks/>
          </p:cNvSpPr>
          <p:nvPr/>
        </p:nvSpPr>
        <p:spPr bwMode="auto">
          <a:xfrm>
            <a:off x="3589130" y="3539974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3" name="Freeform 140"/>
          <p:cNvSpPr>
            <a:spLocks/>
          </p:cNvSpPr>
          <p:nvPr/>
        </p:nvSpPr>
        <p:spPr bwMode="auto">
          <a:xfrm>
            <a:off x="3595801" y="3580175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4" name="Freeform 141"/>
          <p:cNvSpPr>
            <a:spLocks/>
          </p:cNvSpPr>
          <p:nvPr/>
        </p:nvSpPr>
        <p:spPr bwMode="auto">
          <a:xfrm>
            <a:off x="3614151" y="3590072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" name="Freeform 142"/>
          <p:cNvSpPr>
            <a:spLocks/>
          </p:cNvSpPr>
          <p:nvPr/>
        </p:nvSpPr>
        <p:spPr bwMode="auto">
          <a:xfrm>
            <a:off x="3243839" y="3405146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6" name="Freeform 143"/>
          <p:cNvSpPr>
            <a:spLocks/>
          </p:cNvSpPr>
          <p:nvPr/>
        </p:nvSpPr>
        <p:spPr bwMode="auto">
          <a:xfrm>
            <a:off x="3207141" y="3371129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7" name="Freeform 144"/>
          <p:cNvSpPr>
            <a:spLocks/>
          </p:cNvSpPr>
          <p:nvPr/>
        </p:nvSpPr>
        <p:spPr bwMode="auto">
          <a:xfrm>
            <a:off x="3192129" y="3371129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8" name="Freeform 145"/>
          <p:cNvSpPr>
            <a:spLocks/>
          </p:cNvSpPr>
          <p:nvPr/>
        </p:nvSpPr>
        <p:spPr bwMode="auto">
          <a:xfrm>
            <a:off x="3140418" y="3342988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9" name="Freeform 146"/>
          <p:cNvSpPr>
            <a:spLocks/>
          </p:cNvSpPr>
          <p:nvPr/>
        </p:nvSpPr>
        <p:spPr bwMode="auto">
          <a:xfrm>
            <a:off x="3145422" y="3342988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0" name="Freeform 147"/>
          <p:cNvSpPr>
            <a:spLocks/>
          </p:cNvSpPr>
          <p:nvPr/>
        </p:nvSpPr>
        <p:spPr bwMode="auto">
          <a:xfrm>
            <a:off x="3135414" y="3274644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1" name="Freeform 148"/>
          <p:cNvSpPr>
            <a:spLocks/>
          </p:cNvSpPr>
          <p:nvPr/>
        </p:nvSpPr>
        <p:spPr bwMode="auto">
          <a:xfrm>
            <a:off x="3122069" y="3274644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7" name="Freeform 154"/>
          <p:cNvSpPr>
            <a:spLocks/>
          </p:cNvSpPr>
          <p:nvPr/>
        </p:nvSpPr>
        <p:spPr bwMode="auto">
          <a:xfrm>
            <a:off x="2835161" y="3072402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8" name="Freeform 155"/>
          <p:cNvSpPr>
            <a:spLocks/>
          </p:cNvSpPr>
          <p:nvPr/>
        </p:nvSpPr>
        <p:spPr bwMode="auto">
          <a:xfrm>
            <a:off x="2758430" y="3052300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9" name="Freeform 156"/>
          <p:cNvSpPr>
            <a:spLocks/>
          </p:cNvSpPr>
          <p:nvPr/>
        </p:nvSpPr>
        <p:spPr bwMode="auto">
          <a:xfrm>
            <a:off x="2746754" y="3052300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0" name="Freeform 157"/>
          <p:cNvSpPr>
            <a:spLocks/>
          </p:cNvSpPr>
          <p:nvPr/>
        </p:nvSpPr>
        <p:spPr bwMode="auto">
          <a:xfrm>
            <a:off x="2683367" y="3005296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1" name="Freeform 158"/>
          <p:cNvSpPr>
            <a:spLocks/>
          </p:cNvSpPr>
          <p:nvPr/>
        </p:nvSpPr>
        <p:spPr bwMode="auto">
          <a:xfrm>
            <a:off x="2680031" y="2981173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Freeform 159"/>
          <p:cNvSpPr>
            <a:spLocks/>
          </p:cNvSpPr>
          <p:nvPr/>
        </p:nvSpPr>
        <p:spPr bwMode="auto">
          <a:xfrm>
            <a:off x="2665916" y="2962930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8" name="Freeform 165"/>
          <p:cNvSpPr>
            <a:spLocks/>
          </p:cNvSpPr>
          <p:nvPr/>
        </p:nvSpPr>
        <p:spPr bwMode="auto">
          <a:xfrm>
            <a:off x="2930241" y="3194241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9" name="Freeform 166"/>
          <p:cNvSpPr>
            <a:spLocks/>
          </p:cNvSpPr>
          <p:nvPr/>
        </p:nvSpPr>
        <p:spPr bwMode="auto">
          <a:xfrm>
            <a:off x="2925237" y="3174141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0" name="Freeform 167"/>
          <p:cNvSpPr>
            <a:spLocks/>
          </p:cNvSpPr>
          <p:nvPr/>
        </p:nvSpPr>
        <p:spPr bwMode="auto">
          <a:xfrm>
            <a:off x="2915229" y="3150021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1" name="Freeform 168"/>
          <p:cNvSpPr>
            <a:spLocks/>
          </p:cNvSpPr>
          <p:nvPr/>
        </p:nvSpPr>
        <p:spPr bwMode="auto">
          <a:xfrm>
            <a:off x="2890207" y="3073638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2" name="Freeform 169"/>
          <p:cNvSpPr>
            <a:spLocks/>
          </p:cNvSpPr>
          <p:nvPr/>
        </p:nvSpPr>
        <p:spPr bwMode="auto">
          <a:xfrm>
            <a:off x="2910225" y="3109819"/>
            <a:ext cx="28370" cy="68374"/>
          </a:xfrm>
          <a:prstGeom prst="ellipse">
            <a:avLst/>
          </a:prstGeom>
          <a:solidFill>
            <a:srgbClr val="FFFFFF"/>
          </a:solidFill>
          <a:ln w="19050">
            <a:solidFill>
              <a:srgbClr val="830051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5" name="Freeform 172"/>
          <p:cNvSpPr>
            <a:spLocks/>
          </p:cNvSpPr>
          <p:nvPr/>
        </p:nvSpPr>
        <p:spPr bwMode="auto">
          <a:xfrm>
            <a:off x="1997789" y="2229407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6" name="Freeform 173"/>
          <p:cNvSpPr>
            <a:spLocks/>
          </p:cNvSpPr>
          <p:nvPr/>
        </p:nvSpPr>
        <p:spPr bwMode="auto">
          <a:xfrm>
            <a:off x="1902709" y="2114679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Freeform 176"/>
          <p:cNvSpPr>
            <a:spLocks/>
          </p:cNvSpPr>
          <p:nvPr/>
        </p:nvSpPr>
        <p:spPr bwMode="auto">
          <a:xfrm>
            <a:off x="1762592" y="1931916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0" name="Freeform 177"/>
          <p:cNvSpPr>
            <a:spLocks/>
          </p:cNvSpPr>
          <p:nvPr/>
        </p:nvSpPr>
        <p:spPr bwMode="auto">
          <a:xfrm>
            <a:off x="1754251" y="1903775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1" name="Freeform 178"/>
          <p:cNvSpPr>
            <a:spLocks/>
          </p:cNvSpPr>
          <p:nvPr/>
        </p:nvSpPr>
        <p:spPr bwMode="auto">
          <a:xfrm>
            <a:off x="1997789" y="2309809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2" name="Freeform 179"/>
          <p:cNvSpPr>
            <a:spLocks/>
          </p:cNvSpPr>
          <p:nvPr/>
        </p:nvSpPr>
        <p:spPr bwMode="auto">
          <a:xfrm>
            <a:off x="2032819" y="2424229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" name="Freeform 183"/>
          <p:cNvSpPr>
            <a:spLocks/>
          </p:cNvSpPr>
          <p:nvPr/>
        </p:nvSpPr>
        <p:spPr bwMode="auto">
          <a:xfrm>
            <a:off x="1540738" y="1726889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8" name="Freeform 185"/>
          <p:cNvSpPr>
            <a:spLocks/>
          </p:cNvSpPr>
          <p:nvPr/>
        </p:nvSpPr>
        <p:spPr bwMode="auto">
          <a:xfrm>
            <a:off x="1531628" y="1671533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3" name="Freeform 190"/>
          <p:cNvSpPr>
            <a:spLocks/>
          </p:cNvSpPr>
          <p:nvPr/>
        </p:nvSpPr>
        <p:spPr bwMode="auto">
          <a:xfrm>
            <a:off x="1083686" y="1084593"/>
            <a:ext cx="28370" cy="68374"/>
          </a:xfrm>
          <a:prstGeom prst="ellipse">
            <a:avLst/>
          </a:prstGeom>
          <a:noFill/>
          <a:ln w="19050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5" name="Rectangle 5"/>
          <p:cNvSpPr>
            <a:spLocks noChangeArrowheads="1"/>
          </p:cNvSpPr>
          <p:nvPr/>
        </p:nvSpPr>
        <p:spPr bwMode="auto">
          <a:xfrm rot="16200000">
            <a:off x="-1339249" y="2712501"/>
            <a:ext cx="343526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Proportion of Patients Alive </a:t>
            </a:r>
            <a:br>
              <a:rPr lang="en-US" alt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</a:br>
            <a:r>
              <a:rPr lang="en-US" altLang="en-US" sz="1400" kern="0" dirty="0">
                <a:solidFill>
                  <a:srgbClr val="000000"/>
                </a:solidFill>
                <a:cs typeface="Arial" panose="020B0604020202020204" pitchFamily="34" charset="0"/>
              </a:rPr>
              <a:t>and Progression Free</a:t>
            </a:r>
          </a:p>
        </p:txBody>
      </p:sp>
      <p:sp>
        <p:nvSpPr>
          <p:cNvPr id="296" name="Rectangle 13"/>
          <p:cNvSpPr>
            <a:spLocks noChangeArrowheads="1"/>
          </p:cNvSpPr>
          <p:nvPr/>
        </p:nvSpPr>
        <p:spPr bwMode="auto">
          <a:xfrm>
            <a:off x="916846" y="4898638"/>
            <a:ext cx="3441230" cy="205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Time, Months</a:t>
            </a:r>
          </a:p>
        </p:txBody>
      </p:sp>
      <p:sp>
        <p:nvSpPr>
          <p:cNvPr id="297" name="Line 58"/>
          <p:cNvSpPr>
            <a:spLocks noChangeShapeType="1"/>
          </p:cNvSpPr>
          <p:nvPr/>
        </p:nvSpPr>
        <p:spPr bwMode="auto">
          <a:xfrm>
            <a:off x="918515" y="1102452"/>
            <a:ext cx="0" cy="3473407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8" name="Line 59"/>
          <p:cNvSpPr>
            <a:spLocks noChangeShapeType="1"/>
          </p:cNvSpPr>
          <p:nvPr/>
        </p:nvSpPr>
        <p:spPr bwMode="auto">
          <a:xfrm>
            <a:off x="891827" y="1448184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9" name="Rectangle 60"/>
          <p:cNvSpPr>
            <a:spLocks noChangeArrowheads="1"/>
          </p:cNvSpPr>
          <p:nvPr/>
        </p:nvSpPr>
        <p:spPr bwMode="auto">
          <a:xfrm>
            <a:off x="640296" y="1348845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0.9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0" name="Line 61"/>
          <p:cNvSpPr>
            <a:spLocks noChangeShapeType="1"/>
          </p:cNvSpPr>
          <p:nvPr/>
        </p:nvSpPr>
        <p:spPr bwMode="auto">
          <a:xfrm>
            <a:off x="891827" y="1102451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1" name="Rectangle 62"/>
          <p:cNvSpPr>
            <a:spLocks noChangeArrowheads="1"/>
          </p:cNvSpPr>
          <p:nvPr/>
        </p:nvSpPr>
        <p:spPr bwMode="auto">
          <a:xfrm>
            <a:off x="640296" y="1003111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1.0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2" name="Line 63"/>
          <p:cNvSpPr>
            <a:spLocks noChangeShapeType="1"/>
          </p:cNvSpPr>
          <p:nvPr/>
        </p:nvSpPr>
        <p:spPr bwMode="auto">
          <a:xfrm>
            <a:off x="891827" y="2147690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3" name="Rectangle 64"/>
          <p:cNvSpPr>
            <a:spLocks noChangeArrowheads="1"/>
          </p:cNvSpPr>
          <p:nvPr/>
        </p:nvSpPr>
        <p:spPr bwMode="auto">
          <a:xfrm>
            <a:off x="640296" y="2048349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0.7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4" name="Line 65"/>
          <p:cNvSpPr>
            <a:spLocks noChangeShapeType="1"/>
          </p:cNvSpPr>
          <p:nvPr/>
        </p:nvSpPr>
        <p:spPr bwMode="auto">
          <a:xfrm>
            <a:off x="891827" y="1797937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5" name="Rectangle 66"/>
          <p:cNvSpPr>
            <a:spLocks noChangeArrowheads="1"/>
          </p:cNvSpPr>
          <p:nvPr/>
        </p:nvSpPr>
        <p:spPr bwMode="auto">
          <a:xfrm>
            <a:off x="640296" y="1698597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0.8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6" name="Line 67"/>
          <p:cNvSpPr>
            <a:spLocks noChangeShapeType="1"/>
          </p:cNvSpPr>
          <p:nvPr/>
        </p:nvSpPr>
        <p:spPr bwMode="auto">
          <a:xfrm>
            <a:off x="891827" y="2843175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7" name="Rectangle 68"/>
          <p:cNvSpPr>
            <a:spLocks noChangeArrowheads="1"/>
          </p:cNvSpPr>
          <p:nvPr/>
        </p:nvSpPr>
        <p:spPr bwMode="auto">
          <a:xfrm>
            <a:off x="640296" y="2743833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0.5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08" name="Line 69"/>
          <p:cNvSpPr>
            <a:spLocks noChangeShapeType="1"/>
          </p:cNvSpPr>
          <p:nvPr/>
        </p:nvSpPr>
        <p:spPr bwMode="auto">
          <a:xfrm>
            <a:off x="891827" y="2493423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9" name="Rectangle 70"/>
          <p:cNvSpPr>
            <a:spLocks noChangeArrowheads="1"/>
          </p:cNvSpPr>
          <p:nvPr/>
        </p:nvSpPr>
        <p:spPr bwMode="auto">
          <a:xfrm>
            <a:off x="640296" y="2394082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0.6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0" name="Line 71"/>
          <p:cNvSpPr>
            <a:spLocks noChangeShapeType="1"/>
          </p:cNvSpPr>
          <p:nvPr/>
        </p:nvSpPr>
        <p:spPr bwMode="auto">
          <a:xfrm>
            <a:off x="891827" y="3530619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1" name="Rectangle 72"/>
          <p:cNvSpPr>
            <a:spLocks noChangeArrowheads="1"/>
          </p:cNvSpPr>
          <p:nvPr/>
        </p:nvSpPr>
        <p:spPr bwMode="auto">
          <a:xfrm>
            <a:off x="640296" y="3431279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0.3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2" name="Line 73"/>
          <p:cNvSpPr>
            <a:spLocks noChangeShapeType="1"/>
          </p:cNvSpPr>
          <p:nvPr/>
        </p:nvSpPr>
        <p:spPr bwMode="auto">
          <a:xfrm>
            <a:off x="891827" y="3184887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3" name="Rectangle 74"/>
          <p:cNvSpPr>
            <a:spLocks noChangeArrowheads="1"/>
          </p:cNvSpPr>
          <p:nvPr/>
        </p:nvSpPr>
        <p:spPr bwMode="auto">
          <a:xfrm>
            <a:off x="640296" y="3085546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0.4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4" name="Line 75"/>
          <p:cNvSpPr>
            <a:spLocks noChangeShapeType="1"/>
          </p:cNvSpPr>
          <p:nvPr/>
        </p:nvSpPr>
        <p:spPr bwMode="auto">
          <a:xfrm>
            <a:off x="891827" y="4226105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5" name="Rectangle 76"/>
          <p:cNvSpPr>
            <a:spLocks noChangeArrowheads="1"/>
          </p:cNvSpPr>
          <p:nvPr/>
        </p:nvSpPr>
        <p:spPr bwMode="auto">
          <a:xfrm>
            <a:off x="640296" y="4126763"/>
            <a:ext cx="232436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0.1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6" name="Line 77"/>
          <p:cNvSpPr>
            <a:spLocks noChangeShapeType="1"/>
          </p:cNvSpPr>
          <p:nvPr/>
        </p:nvSpPr>
        <p:spPr bwMode="auto">
          <a:xfrm>
            <a:off x="891827" y="4575858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7" name="Rectangle 78"/>
          <p:cNvSpPr>
            <a:spLocks noChangeArrowheads="1"/>
          </p:cNvSpPr>
          <p:nvPr/>
        </p:nvSpPr>
        <p:spPr bwMode="auto">
          <a:xfrm>
            <a:off x="640296" y="4476516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0.0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18" name="Line 79"/>
          <p:cNvSpPr>
            <a:spLocks noChangeShapeType="1"/>
          </p:cNvSpPr>
          <p:nvPr/>
        </p:nvSpPr>
        <p:spPr bwMode="auto">
          <a:xfrm flipV="1">
            <a:off x="1108675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Rectangle 80"/>
          <p:cNvSpPr>
            <a:spLocks noChangeArrowheads="1"/>
          </p:cNvSpPr>
          <p:nvPr/>
        </p:nvSpPr>
        <p:spPr bwMode="auto">
          <a:xfrm>
            <a:off x="1060308" y="4664815"/>
            <a:ext cx="92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0" name="Line 81"/>
          <p:cNvSpPr>
            <a:spLocks noChangeShapeType="1"/>
          </p:cNvSpPr>
          <p:nvPr/>
        </p:nvSpPr>
        <p:spPr bwMode="auto">
          <a:xfrm flipV="1">
            <a:off x="1360554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1" name="Rectangle 82"/>
          <p:cNvSpPr>
            <a:spLocks noChangeArrowheads="1"/>
          </p:cNvSpPr>
          <p:nvPr/>
        </p:nvSpPr>
        <p:spPr bwMode="auto">
          <a:xfrm>
            <a:off x="1317191" y="4664815"/>
            <a:ext cx="92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3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2" name="Line 83"/>
          <p:cNvSpPr>
            <a:spLocks noChangeShapeType="1"/>
          </p:cNvSpPr>
          <p:nvPr/>
        </p:nvSpPr>
        <p:spPr bwMode="auto">
          <a:xfrm flipV="1">
            <a:off x="1607428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Rectangle 84"/>
          <p:cNvSpPr>
            <a:spLocks noChangeArrowheads="1"/>
          </p:cNvSpPr>
          <p:nvPr/>
        </p:nvSpPr>
        <p:spPr bwMode="auto">
          <a:xfrm>
            <a:off x="1563958" y="4664815"/>
            <a:ext cx="92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6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4" name="Line 85"/>
          <p:cNvSpPr>
            <a:spLocks noChangeShapeType="1"/>
          </p:cNvSpPr>
          <p:nvPr/>
        </p:nvSpPr>
        <p:spPr bwMode="auto">
          <a:xfrm flipV="1">
            <a:off x="1859307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5" name="Rectangle 86"/>
          <p:cNvSpPr>
            <a:spLocks noChangeArrowheads="1"/>
          </p:cNvSpPr>
          <p:nvPr/>
        </p:nvSpPr>
        <p:spPr bwMode="auto">
          <a:xfrm>
            <a:off x="1810833" y="4664815"/>
            <a:ext cx="92974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9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6" name="Line 87"/>
          <p:cNvSpPr>
            <a:spLocks noChangeShapeType="1"/>
          </p:cNvSpPr>
          <p:nvPr/>
        </p:nvSpPr>
        <p:spPr bwMode="auto">
          <a:xfrm flipV="1">
            <a:off x="2106181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7" name="Rectangle 88"/>
          <p:cNvSpPr>
            <a:spLocks noChangeArrowheads="1"/>
          </p:cNvSpPr>
          <p:nvPr/>
        </p:nvSpPr>
        <p:spPr bwMode="auto">
          <a:xfrm>
            <a:off x="2016545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12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28" name="Line 89"/>
          <p:cNvSpPr>
            <a:spLocks noChangeShapeType="1"/>
          </p:cNvSpPr>
          <p:nvPr/>
        </p:nvSpPr>
        <p:spPr bwMode="auto">
          <a:xfrm flipV="1">
            <a:off x="2351388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Rectangle 90"/>
          <p:cNvSpPr>
            <a:spLocks noChangeArrowheads="1"/>
          </p:cNvSpPr>
          <p:nvPr/>
        </p:nvSpPr>
        <p:spPr bwMode="auto">
          <a:xfrm>
            <a:off x="2263270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15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0" name="Line 91"/>
          <p:cNvSpPr>
            <a:spLocks noChangeShapeType="1"/>
          </p:cNvSpPr>
          <p:nvPr/>
        </p:nvSpPr>
        <p:spPr bwMode="auto">
          <a:xfrm flipV="1">
            <a:off x="2598262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1" name="Rectangle 92"/>
          <p:cNvSpPr>
            <a:spLocks noChangeArrowheads="1"/>
          </p:cNvSpPr>
          <p:nvPr/>
        </p:nvSpPr>
        <p:spPr bwMode="auto">
          <a:xfrm>
            <a:off x="2513754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18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2" name="Line 93"/>
          <p:cNvSpPr>
            <a:spLocks noChangeShapeType="1"/>
          </p:cNvSpPr>
          <p:nvPr/>
        </p:nvSpPr>
        <p:spPr bwMode="auto">
          <a:xfrm flipV="1">
            <a:off x="2853477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3" name="Rectangle 94"/>
          <p:cNvSpPr>
            <a:spLocks noChangeArrowheads="1"/>
          </p:cNvSpPr>
          <p:nvPr/>
        </p:nvSpPr>
        <p:spPr bwMode="auto">
          <a:xfrm>
            <a:off x="2768967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21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4" name="Line 95"/>
          <p:cNvSpPr>
            <a:spLocks noChangeShapeType="1"/>
          </p:cNvSpPr>
          <p:nvPr/>
        </p:nvSpPr>
        <p:spPr bwMode="auto">
          <a:xfrm flipV="1">
            <a:off x="3100352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5" name="Rectangle 96"/>
          <p:cNvSpPr>
            <a:spLocks noChangeArrowheads="1"/>
          </p:cNvSpPr>
          <p:nvPr/>
        </p:nvSpPr>
        <p:spPr bwMode="auto">
          <a:xfrm>
            <a:off x="3015844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24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6" name="Line 97"/>
          <p:cNvSpPr>
            <a:spLocks noChangeShapeType="1"/>
          </p:cNvSpPr>
          <p:nvPr/>
        </p:nvSpPr>
        <p:spPr bwMode="auto">
          <a:xfrm flipV="1">
            <a:off x="3347226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7" name="Rectangle 98"/>
          <p:cNvSpPr>
            <a:spLocks noChangeArrowheads="1"/>
          </p:cNvSpPr>
          <p:nvPr/>
        </p:nvSpPr>
        <p:spPr bwMode="auto">
          <a:xfrm>
            <a:off x="3257715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27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38" name="Line 99"/>
          <p:cNvSpPr>
            <a:spLocks noChangeShapeType="1"/>
          </p:cNvSpPr>
          <p:nvPr/>
        </p:nvSpPr>
        <p:spPr bwMode="auto">
          <a:xfrm flipV="1">
            <a:off x="3595769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" name="Rectangle 100"/>
          <p:cNvSpPr>
            <a:spLocks noChangeArrowheads="1"/>
          </p:cNvSpPr>
          <p:nvPr/>
        </p:nvSpPr>
        <p:spPr bwMode="auto">
          <a:xfrm>
            <a:off x="3504588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30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0" name="Line 101"/>
          <p:cNvSpPr>
            <a:spLocks noChangeShapeType="1"/>
          </p:cNvSpPr>
          <p:nvPr/>
        </p:nvSpPr>
        <p:spPr bwMode="auto">
          <a:xfrm flipV="1">
            <a:off x="4096190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1" name="Rectangle 102"/>
          <p:cNvSpPr>
            <a:spLocks noChangeArrowheads="1"/>
          </p:cNvSpPr>
          <p:nvPr/>
        </p:nvSpPr>
        <p:spPr bwMode="auto">
          <a:xfrm>
            <a:off x="4004375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36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2" name="Line 103"/>
          <p:cNvSpPr>
            <a:spLocks noChangeShapeType="1"/>
          </p:cNvSpPr>
          <p:nvPr/>
        </p:nvSpPr>
        <p:spPr bwMode="auto">
          <a:xfrm flipV="1">
            <a:off x="3845979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3" name="Rectangle 104"/>
          <p:cNvSpPr>
            <a:spLocks noChangeArrowheads="1"/>
          </p:cNvSpPr>
          <p:nvPr/>
        </p:nvSpPr>
        <p:spPr bwMode="auto">
          <a:xfrm>
            <a:off x="3751357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33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4" name="Line 105"/>
          <p:cNvSpPr>
            <a:spLocks noChangeShapeType="1"/>
          </p:cNvSpPr>
          <p:nvPr/>
        </p:nvSpPr>
        <p:spPr bwMode="auto">
          <a:xfrm flipV="1">
            <a:off x="4344733" y="4575858"/>
            <a:ext cx="0" cy="64322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5" name="Rectangle 106"/>
          <p:cNvSpPr>
            <a:spLocks noChangeArrowheads="1"/>
          </p:cNvSpPr>
          <p:nvPr/>
        </p:nvSpPr>
        <p:spPr bwMode="auto">
          <a:xfrm>
            <a:off x="4252918" y="4664815"/>
            <a:ext cx="185948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39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6" name="Line 107"/>
          <p:cNvSpPr>
            <a:spLocks noChangeShapeType="1"/>
          </p:cNvSpPr>
          <p:nvPr/>
        </p:nvSpPr>
        <p:spPr bwMode="auto">
          <a:xfrm>
            <a:off x="891827" y="3880372"/>
            <a:ext cx="26689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7" name="Rectangle 108"/>
          <p:cNvSpPr>
            <a:spLocks noChangeArrowheads="1"/>
          </p:cNvSpPr>
          <p:nvPr/>
        </p:nvSpPr>
        <p:spPr bwMode="auto">
          <a:xfrm>
            <a:off x="640296" y="3781032"/>
            <a:ext cx="232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300" b="0" kern="0" dirty="0">
                <a:solidFill>
                  <a:srgbClr val="000000"/>
                </a:solidFill>
                <a:cs typeface="Arial" panose="020B0604020202020204" pitchFamily="34" charset="0"/>
              </a:rPr>
              <a:t>0.2</a:t>
            </a:r>
            <a:endParaRPr lang="en-US" altLang="en-US" b="0" kern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48" name="Line 109"/>
          <p:cNvSpPr>
            <a:spLocks noChangeShapeType="1"/>
          </p:cNvSpPr>
          <p:nvPr/>
        </p:nvSpPr>
        <p:spPr bwMode="auto">
          <a:xfrm>
            <a:off x="916847" y="4575858"/>
            <a:ext cx="3427886" cy="0"/>
          </a:xfrm>
          <a:prstGeom prst="line">
            <a:avLst/>
          </a:prstGeom>
          <a:noFill/>
          <a:ln w="15875">
            <a:solidFill>
              <a:srgbClr val="00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0" name="Rectangle 15"/>
          <p:cNvSpPr>
            <a:spLocks noChangeArrowheads="1"/>
          </p:cNvSpPr>
          <p:nvPr/>
        </p:nvSpPr>
        <p:spPr bwMode="auto">
          <a:xfrm>
            <a:off x="3342989" y="1542224"/>
            <a:ext cx="165429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400" b="0" kern="0" dirty="0">
                <a:solidFill>
                  <a:srgbClr val="000000"/>
                </a:solidFill>
                <a:cs typeface="Arial" panose="020B0604020202020204" pitchFamily="34" charset="0"/>
              </a:rPr>
              <a:t>Fulvestrant (n = 230)</a:t>
            </a:r>
          </a:p>
        </p:txBody>
      </p:sp>
      <p:sp>
        <p:nvSpPr>
          <p:cNvPr id="351" name="Rectangle 16"/>
          <p:cNvSpPr>
            <a:spLocks noChangeArrowheads="1"/>
          </p:cNvSpPr>
          <p:nvPr/>
        </p:nvSpPr>
        <p:spPr bwMode="auto">
          <a:xfrm>
            <a:off x="3316253" y="1817135"/>
            <a:ext cx="171521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defTabSz="1219170">
              <a:defRPr/>
            </a:pPr>
            <a:r>
              <a:rPr lang="en-US" altLang="en-US" sz="1400" b="0" kern="0" dirty="0">
                <a:solidFill>
                  <a:srgbClr val="000000"/>
                </a:solidFill>
                <a:cs typeface="Arial" panose="020B0604020202020204" pitchFamily="34" charset="0"/>
              </a:rPr>
              <a:t>Anastrozole (n = 232)</a:t>
            </a:r>
          </a:p>
        </p:txBody>
      </p:sp>
      <p:sp>
        <p:nvSpPr>
          <p:cNvPr id="352" name="Line 51"/>
          <p:cNvSpPr>
            <a:spLocks noChangeShapeType="1"/>
          </p:cNvSpPr>
          <p:nvPr/>
        </p:nvSpPr>
        <p:spPr bwMode="auto">
          <a:xfrm flipH="1">
            <a:off x="3064496" y="1647768"/>
            <a:ext cx="130109" cy="0"/>
          </a:xfrm>
          <a:prstGeom prst="line">
            <a:avLst/>
          </a:prstGeom>
          <a:noFill/>
          <a:ln w="28575">
            <a:solidFill>
              <a:srgbClr val="830051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" name="Line 51"/>
          <p:cNvSpPr>
            <a:spLocks noChangeShapeType="1"/>
          </p:cNvSpPr>
          <p:nvPr/>
        </p:nvSpPr>
        <p:spPr bwMode="auto">
          <a:xfrm flipH="1">
            <a:off x="3064496" y="1931305"/>
            <a:ext cx="130109" cy="0"/>
          </a:xfrm>
          <a:prstGeom prst="line">
            <a:avLst/>
          </a:prstGeom>
          <a:noFill/>
          <a:ln w="28575">
            <a:solidFill>
              <a:srgbClr val="002368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9170">
              <a:defRPr/>
            </a:pPr>
            <a:endParaRPr lang="en-US" sz="1600" kern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57" name="Group 356"/>
          <p:cNvGrpSpPr/>
          <p:nvPr/>
        </p:nvGrpSpPr>
        <p:grpSpPr>
          <a:xfrm>
            <a:off x="4983108" y="644994"/>
            <a:ext cx="4292234" cy="2624380"/>
            <a:chOff x="276538" y="1097862"/>
            <a:chExt cx="4331871" cy="3693877"/>
          </a:xfrm>
        </p:grpSpPr>
        <p:sp>
          <p:nvSpPr>
            <p:cNvPr id="359" name="TextBox 358"/>
            <p:cNvSpPr txBox="1"/>
            <p:nvPr/>
          </p:nvSpPr>
          <p:spPr>
            <a:xfrm>
              <a:off x="949209" y="1097862"/>
              <a:ext cx="3504069" cy="43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14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PFS Without Visceral Disease</a:t>
              </a:r>
            </a:p>
          </p:txBody>
        </p:sp>
        <p:sp>
          <p:nvSpPr>
            <p:cNvPr id="360" name="TextBox 359"/>
            <p:cNvSpPr txBox="1"/>
            <p:nvPr/>
          </p:nvSpPr>
          <p:spPr>
            <a:xfrm>
              <a:off x="838727" y="1937482"/>
              <a:ext cx="2410484" cy="2382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b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HR 0.59 </a:t>
              </a:r>
            </a:p>
            <a:p>
              <a:pPr defTabSz="914377">
                <a:defRPr/>
              </a:pPr>
              <a: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(95% CI 0.42, 0.84)</a:t>
              </a:r>
            </a:p>
            <a:p>
              <a:pPr defTabSz="914377">
                <a:defRPr/>
              </a:pPr>
              <a:b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endParaRPr lang="en-GB" sz="13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defTabSz="914377">
                <a:defRPr/>
              </a:pPr>
              <a: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Median PFS </a:t>
              </a:r>
            </a:p>
            <a:p>
              <a:pPr defTabSz="914377">
                <a:defRPr/>
              </a:pPr>
              <a: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Fulvestrant: 22.3 months</a:t>
              </a:r>
            </a:p>
            <a:p>
              <a:pPr defTabSz="914377">
                <a:defRPr/>
              </a:pPr>
              <a: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Anastrozole: 13.8 months</a:t>
              </a:r>
            </a:p>
          </p:txBody>
        </p:sp>
        <p:sp>
          <p:nvSpPr>
            <p:cNvPr id="361" name="Rectangle 5"/>
            <p:cNvSpPr>
              <a:spLocks noChangeArrowheads="1"/>
            </p:cNvSpPr>
            <p:nvPr/>
          </p:nvSpPr>
          <p:spPr bwMode="auto">
            <a:xfrm rot="16200000">
              <a:off x="-1006285" y="2634184"/>
              <a:ext cx="2938389" cy="37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377">
                <a:defRPr/>
              </a:pPr>
              <a:r>
                <a:rPr lang="en-US" altLang="en-US" sz="12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Proportion of Patients Alive and Progression Free</a:t>
              </a:r>
            </a:p>
          </p:txBody>
        </p:sp>
        <p:sp>
          <p:nvSpPr>
            <p:cNvPr id="362" name="Rectangle 13"/>
            <p:cNvSpPr>
              <a:spLocks noChangeArrowheads="1"/>
            </p:cNvSpPr>
            <p:nvPr/>
          </p:nvSpPr>
          <p:spPr bwMode="auto">
            <a:xfrm>
              <a:off x="883075" y="4531898"/>
              <a:ext cx="3533041" cy="259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377">
                <a:defRPr/>
              </a:pPr>
              <a:r>
                <a:rPr lang="en-US" altLang="en-US" sz="12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Time, Months</a:t>
              </a:r>
            </a:p>
          </p:txBody>
        </p:sp>
        <p:sp>
          <p:nvSpPr>
            <p:cNvPr id="363" name="Line 58"/>
            <p:cNvSpPr>
              <a:spLocks noChangeShapeType="1"/>
            </p:cNvSpPr>
            <p:nvPr/>
          </p:nvSpPr>
          <p:spPr bwMode="auto">
            <a:xfrm>
              <a:off x="884776" y="1351361"/>
              <a:ext cx="0" cy="2938389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4" name="Line 59"/>
            <p:cNvSpPr>
              <a:spLocks noChangeShapeType="1"/>
            </p:cNvSpPr>
            <p:nvPr/>
          </p:nvSpPr>
          <p:spPr bwMode="auto">
            <a:xfrm>
              <a:off x="857384" y="1643838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5" name="Rectangle 60"/>
            <p:cNvSpPr>
              <a:spLocks noChangeArrowheads="1"/>
            </p:cNvSpPr>
            <p:nvPr/>
          </p:nvSpPr>
          <p:spPr bwMode="auto">
            <a:xfrm>
              <a:off x="692168" y="1557776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366" name="Line 61"/>
            <p:cNvSpPr>
              <a:spLocks noChangeShapeType="1"/>
            </p:cNvSpPr>
            <p:nvPr/>
          </p:nvSpPr>
          <p:spPr bwMode="auto">
            <a:xfrm>
              <a:off x="857384" y="1351360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7" name="Rectangle 62"/>
            <p:cNvSpPr>
              <a:spLocks noChangeArrowheads="1"/>
            </p:cNvSpPr>
            <p:nvPr/>
          </p:nvSpPr>
          <p:spPr bwMode="auto">
            <a:xfrm>
              <a:off x="692168" y="1265297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368" name="Line 63"/>
            <p:cNvSpPr>
              <a:spLocks noChangeShapeType="1"/>
            </p:cNvSpPr>
            <p:nvPr/>
          </p:nvSpPr>
          <p:spPr bwMode="auto">
            <a:xfrm>
              <a:off x="857384" y="2235597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9" name="Rectangle 64"/>
            <p:cNvSpPr>
              <a:spLocks noChangeArrowheads="1"/>
            </p:cNvSpPr>
            <p:nvPr/>
          </p:nvSpPr>
          <p:spPr bwMode="auto">
            <a:xfrm>
              <a:off x="692168" y="2149534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370" name="Line 65"/>
            <p:cNvSpPr>
              <a:spLocks noChangeShapeType="1"/>
            </p:cNvSpPr>
            <p:nvPr/>
          </p:nvSpPr>
          <p:spPr bwMode="auto">
            <a:xfrm>
              <a:off x="857384" y="1939718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1" name="Rectangle 66"/>
            <p:cNvSpPr>
              <a:spLocks noChangeArrowheads="1"/>
            </p:cNvSpPr>
            <p:nvPr/>
          </p:nvSpPr>
          <p:spPr bwMode="auto">
            <a:xfrm>
              <a:off x="692168" y="1853654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372" name="Line 67"/>
            <p:cNvSpPr>
              <a:spLocks noChangeShapeType="1"/>
            </p:cNvSpPr>
            <p:nvPr/>
          </p:nvSpPr>
          <p:spPr bwMode="auto">
            <a:xfrm>
              <a:off x="857384" y="2823955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3" name="Rectangle 68"/>
            <p:cNvSpPr>
              <a:spLocks noChangeArrowheads="1"/>
            </p:cNvSpPr>
            <p:nvPr/>
          </p:nvSpPr>
          <p:spPr bwMode="auto">
            <a:xfrm>
              <a:off x="692168" y="2737892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374" name="Line 69"/>
            <p:cNvSpPr>
              <a:spLocks noChangeShapeType="1"/>
            </p:cNvSpPr>
            <p:nvPr/>
          </p:nvSpPr>
          <p:spPr bwMode="auto">
            <a:xfrm>
              <a:off x="857384" y="2528076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5" name="Rectangle 70"/>
            <p:cNvSpPr>
              <a:spLocks noChangeArrowheads="1"/>
            </p:cNvSpPr>
            <p:nvPr/>
          </p:nvSpPr>
          <p:spPr bwMode="auto">
            <a:xfrm>
              <a:off x="692168" y="2442012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376" name="Line 71"/>
            <p:cNvSpPr>
              <a:spLocks noChangeShapeType="1"/>
            </p:cNvSpPr>
            <p:nvPr/>
          </p:nvSpPr>
          <p:spPr bwMode="auto">
            <a:xfrm>
              <a:off x="857384" y="3405512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7" name="Rectangle 72"/>
            <p:cNvSpPr>
              <a:spLocks noChangeArrowheads="1"/>
            </p:cNvSpPr>
            <p:nvPr/>
          </p:nvSpPr>
          <p:spPr bwMode="auto">
            <a:xfrm>
              <a:off x="692168" y="3319451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378" name="Line 73"/>
            <p:cNvSpPr>
              <a:spLocks noChangeShapeType="1"/>
            </p:cNvSpPr>
            <p:nvPr/>
          </p:nvSpPr>
          <p:spPr bwMode="auto">
            <a:xfrm>
              <a:off x="857384" y="3113032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9" name="Rectangle 74"/>
            <p:cNvSpPr>
              <a:spLocks noChangeArrowheads="1"/>
            </p:cNvSpPr>
            <p:nvPr/>
          </p:nvSpPr>
          <p:spPr bwMode="auto">
            <a:xfrm>
              <a:off x="692166" y="3026969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380" name="Line 75"/>
            <p:cNvSpPr>
              <a:spLocks noChangeShapeType="1"/>
            </p:cNvSpPr>
            <p:nvPr/>
          </p:nvSpPr>
          <p:spPr bwMode="auto">
            <a:xfrm>
              <a:off x="857384" y="3993869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1" name="Rectangle 76"/>
            <p:cNvSpPr>
              <a:spLocks noChangeArrowheads="1"/>
            </p:cNvSpPr>
            <p:nvPr/>
          </p:nvSpPr>
          <p:spPr bwMode="auto">
            <a:xfrm>
              <a:off x="692169" y="3907806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382" name="Line 77"/>
            <p:cNvSpPr>
              <a:spLocks noChangeShapeType="1"/>
            </p:cNvSpPr>
            <p:nvPr/>
          </p:nvSpPr>
          <p:spPr bwMode="auto">
            <a:xfrm>
              <a:off x="857384" y="4289748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3" name="Rectangle 78"/>
            <p:cNvSpPr>
              <a:spLocks noChangeArrowheads="1"/>
            </p:cNvSpPr>
            <p:nvPr/>
          </p:nvSpPr>
          <p:spPr bwMode="auto">
            <a:xfrm>
              <a:off x="692168" y="4203688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0.0</a:t>
              </a:r>
            </a:p>
          </p:txBody>
        </p:sp>
        <p:sp>
          <p:nvSpPr>
            <p:cNvPr id="384" name="Line 107"/>
            <p:cNvSpPr>
              <a:spLocks noChangeShapeType="1"/>
            </p:cNvSpPr>
            <p:nvPr/>
          </p:nvSpPr>
          <p:spPr bwMode="auto">
            <a:xfrm>
              <a:off x="857384" y="3701390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5" name="Rectangle 108"/>
            <p:cNvSpPr>
              <a:spLocks noChangeArrowheads="1"/>
            </p:cNvSpPr>
            <p:nvPr/>
          </p:nvSpPr>
          <p:spPr bwMode="auto">
            <a:xfrm>
              <a:off x="692168" y="3615329"/>
              <a:ext cx="145602" cy="173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8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386" name="Line 109"/>
            <p:cNvSpPr>
              <a:spLocks noChangeShapeType="1"/>
            </p:cNvSpPr>
            <p:nvPr/>
          </p:nvSpPr>
          <p:spPr bwMode="auto">
            <a:xfrm>
              <a:off x="883078" y="4289748"/>
              <a:ext cx="3519339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87" name="Group 386"/>
            <p:cNvGrpSpPr/>
            <p:nvPr/>
          </p:nvGrpSpPr>
          <p:grpSpPr>
            <a:xfrm>
              <a:off x="900032" y="1330732"/>
              <a:ext cx="3193239" cy="2367278"/>
              <a:chOff x="900023" y="1138875"/>
              <a:chExt cx="3193239" cy="2367278"/>
            </a:xfrm>
          </p:grpSpPr>
          <p:sp>
            <p:nvSpPr>
              <p:cNvPr id="431" name="Freeform 5"/>
              <p:cNvSpPr>
                <a:spLocks/>
              </p:cNvSpPr>
              <p:nvPr/>
            </p:nvSpPr>
            <p:spPr bwMode="auto">
              <a:xfrm>
                <a:off x="921745" y="1172116"/>
                <a:ext cx="3148386" cy="2309550"/>
              </a:xfrm>
              <a:custGeom>
                <a:avLst/>
                <a:gdLst>
                  <a:gd name="T0" fmla="*/ 82 w 2065"/>
                  <a:gd name="T1" fmla="*/ 0 h 1239"/>
                  <a:gd name="T2" fmla="*/ 110 w 2065"/>
                  <a:gd name="T3" fmla="*/ 16 h 1239"/>
                  <a:gd name="T4" fmla="*/ 132 w 2065"/>
                  <a:gd name="T5" fmla="*/ 32 h 1239"/>
                  <a:gd name="T6" fmla="*/ 158 w 2065"/>
                  <a:gd name="T7" fmla="*/ 50 h 1239"/>
                  <a:gd name="T8" fmla="*/ 160 w 2065"/>
                  <a:gd name="T9" fmla="*/ 110 h 1239"/>
                  <a:gd name="T10" fmla="*/ 164 w 2065"/>
                  <a:gd name="T11" fmla="*/ 134 h 1239"/>
                  <a:gd name="T12" fmla="*/ 280 w 2065"/>
                  <a:gd name="T13" fmla="*/ 166 h 1239"/>
                  <a:gd name="T14" fmla="*/ 363 w 2065"/>
                  <a:gd name="T15" fmla="*/ 182 h 1239"/>
                  <a:gd name="T16" fmla="*/ 373 w 2065"/>
                  <a:gd name="T17" fmla="*/ 202 h 1239"/>
                  <a:gd name="T18" fmla="*/ 449 w 2065"/>
                  <a:gd name="T19" fmla="*/ 216 h 1239"/>
                  <a:gd name="T20" fmla="*/ 465 w 2065"/>
                  <a:gd name="T21" fmla="*/ 232 h 1239"/>
                  <a:gd name="T22" fmla="*/ 467 w 2065"/>
                  <a:gd name="T23" fmla="*/ 252 h 1239"/>
                  <a:gd name="T24" fmla="*/ 475 w 2065"/>
                  <a:gd name="T25" fmla="*/ 268 h 1239"/>
                  <a:gd name="T26" fmla="*/ 615 w 2065"/>
                  <a:gd name="T27" fmla="*/ 322 h 1239"/>
                  <a:gd name="T28" fmla="*/ 635 w 2065"/>
                  <a:gd name="T29" fmla="*/ 340 h 1239"/>
                  <a:gd name="T30" fmla="*/ 639 w 2065"/>
                  <a:gd name="T31" fmla="*/ 464 h 1239"/>
                  <a:gd name="T32" fmla="*/ 741 w 2065"/>
                  <a:gd name="T33" fmla="*/ 484 h 1239"/>
                  <a:gd name="T34" fmla="*/ 785 w 2065"/>
                  <a:gd name="T35" fmla="*/ 500 h 1239"/>
                  <a:gd name="T36" fmla="*/ 791 w 2065"/>
                  <a:gd name="T37" fmla="*/ 520 h 1239"/>
                  <a:gd name="T38" fmla="*/ 841 w 2065"/>
                  <a:gd name="T39" fmla="*/ 538 h 1239"/>
                  <a:gd name="T40" fmla="*/ 877 w 2065"/>
                  <a:gd name="T41" fmla="*/ 556 h 1239"/>
                  <a:gd name="T42" fmla="*/ 941 w 2065"/>
                  <a:gd name="T43" fmla="*/ 574 h 1239"/>
                  <a:gd name="T44" fmla="*/ 949 w 2065"/>
                  <a:gd name="T45" fmla="*/ 592 h 1239"/>
                  <a:gd name="T46" fmla="*/ 951 w 2065"/>
                  <a:gd name="T47" fmla="*/ 628 h 1239"/>
                  <a:gd name="T48" fmla="*/ 971 w 2065"/>
                  <a:gd name="T49" fmla="*/ 646 h 1239"/>
                  <a:gd name="T50" fmla="*/ 1058 w 2065"/>
                  <a:gd name="T51" fmla="*/ 664 h 1239"/>
                  <a:gd name="T52" fmla="*/ 1104 w 2065"/>
                  <a:gd name="T53" fmla="*/ 700 h 1239"/>
                  <a:gd name="T54" fmla="*/ 1126 w 2065"/>
                  <a:gd name="T55" fmla="*/ 719 h 1239"/>
                  <a:gd name="T56" fmla="*/ 1252 w 2065"/>
                  <a:gd name="T57" fmla="*/ 719 h 1239"/>
                  <a:gd name="T58" fmla="*/ 1274 w 2065"/>
                  <a:gd name="T59" fmla="*/ 741 h 1239"/>
                  <a:gd name="T60" fmla="*/ 1276 w 2065"/>
                  <a:gd name="T61" fmla="*/ 765 h 1239"/>
                  <a:gd name="T62" fmla="*/ 1278 w 2065"/>
                  <a:gd name="T63" fmla="*/ 783 h 1239"/>
                  <a:gd name="T64" fmla="*/ 1414 w 2065"/>
                  <a:gd name="T65" fmla="*/ 807 h 1239"/>
                  <a:gd name="T66" fmla="*/ 1422 w 2065"/>
                  <a:gd name="T67" fmla="*/ 817 h 1239"/>
                  <a:gd name="T68" fmla="*/ 1574 w 2065"/>
                  <a:gd name="T69" fmla="*/ 857 h 1239"/>
                  <a:gd name="T70" fmla="*/ 1729 w 2065"/>
                  <a:gd name="T71" fmla="*/ 909 h 1239"/>
                  <a:gd name="T72" fmla="*/ 1867 w 2065"/>
                  <a:gd name="T73" fmla="*/ 1021 h 1239"/>
                  <a:gd name="T74" fmla="*/ 1875 w 2065"/>
                  <a:gd name="T75" fmla="*/ 1129 h 1239"/>
                  <a:gd name="T76" fmla="*/ 2049 w 2065"/>
                  <a:gd name="T77" fmla="*/ 1239 h 1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2065" h="1239">
                    <a:moveTo>
                      <a:pt x="0" y="0"/>
                    </a:moveTo>
                    <a:lnTo>
                      <a:pt x="82" y="0"/>
                    </a:lnTo>
                    <a:lnTo>
                      <a:pt x="82" y="16"/>
                    </a:lnTo>
                    <a:lnTo>
                      <a:pt x="110" y="16"/>
                    </a:lnTo>
                    <a:lnTo>
                      <a:pt x="110" y="32"/>
                    </a:lnTo>
                    <a:lnTo>
                      <a:pt x="132" y="32"/>
                    </a:lnTo>
                    <a:lnTo>
                      <a:pt x="132" y="50"/>
                    </a:lnTo>
                    <a:lnTo>
                      <a:pt x="158" y="50"/>
                    </a:lnTo>
                    <a:lnTo>
                      <a:pt x="158" y="110"/>
                    </a:lnTo>
                    <a:lnTo>
                      <a:pt x="160" y="110"/>
                    </a:lnTo>
                    <a:lnTo>
                      <a:pt x="160" y="134"/>
                    </a:lnTo>
                    <a:lnTo>
                      <a:pt x="164" y="134"/>
                    </a:lnTo>
                    <a:lnTo>
                      <a:pt x="164" y="166"/>
                    </a:lnTo>
                    <a:lnTo>
                      <a:pt x="280" y="166"/>
                    </a:lnTo>
                    <a:lnTo>
                      <a:pt x="280" y="182"/>
                    </a:lnTo>
                    <a:lnTo>
                      <a:pt x="363" y="182"/>
                    </a:lnTo>
                    <a:lnTo>
                      <a:pt x="363" y="202"/>
                    </a:lnTo>
                    <a:lnTo>
                      <a:pt x="373" y="202"/>
                    </a:lnTo>
                    <a:lnTo>
                      <a:pt x="373" y="216"/>
                    </a:lnTo>
                    <a:lnTo>
                      <a:pt x="449" y="216"/>
                    </a:lnTo>
                    <a:lnTo>
                      <a:pt x="449" y="232"/>
                    </a:lnTo>
                    <a:lnTo>
                      <a:pt x="465" y="232"/>
                    </a:lnTo>
                    <a:lnTo>
                      <a:pt x="465" y="252"/>
                    </a:lnTo>
                    <a:lnTo>
                      <a:pt x="467" y="252"/>
                    </a:lnTo>
                    <a:lnTo>
                      <a:pt x="467" y="268"/>
                    </a:lnTo>
                    <a:lnTo>
                      <a:pt x="475" y="268"/>
                    </a:lnTo>
                    <a:lnTo>
                      <a:pt x="475" y="322"/>
                    </a:lnTo>
                    <a:lnTo>
                      <a:pt x="615" y="322"/>
                    </a:lnTo>
                    <a:lnTo>
                      <a:pt x="615" y="340"/>
                    </a:lnTo>
                    <a:lnTo>
                      <a:pt x="635" y="340"/>
                    </a:lnTo>
                    <a:lnTo>
                      <a:pt x="635" y="464"/>
                    </a:lnTo>
                    <a:lnTo>
                      <a:pt x="639" y="464"/>
                    </a:lnTo>
                    <a:lnTo>
                      <a:pt x="639" y="484"/>
                    </a:lnTo>
                    <a:lnTo>
                      <a:pt x="741" y="484"/>
                    </a:lnTo>
                    <a:lnTo>
                      <a:pt x="741" y="500"/>
                    </a:lnTo>
                    <a:lnTo>
                      <a:pt x="785" y="500"/>
                    </a:lnTo>
                    <a:lnTo>
                      <a:pt x="785" y="520"/>
                    </a:lnTo>
                    <a:lnTo>
                      <a:pt x="791" y="520"/>
                    </a:lnTo>
                    <a:lnTo>
                      <a:pt x="791" y="538"/>
                    </a:lnTo>
                    <a:lnTo>
                      <a:pt x="841" y="538"/>
                    </a:lnTo>
                    <a:lnTo>
                      <a:pt x="877" y="538"/>
                    </a:lnTo>
                    <a:lnTo>
                      <a:pt x="877" y="556"/>
                    </a:lnTo>
                    <a:lnTo>
                      <a:pt x="941" y="556"/>
                    </a:lnTo>
                    <a:lnTo>
                      <a:pt x="941" y="574"/>
                    </a:lnTo>
                    <a:lnTo>
                      <a:pt x="949" y="574"/>
                    </a:lnTo>
                    <a:lnTo>
                      <a:pt x="949" y="592"/>
                    </a:lnTo>
                    <a:lnTo>
                      <a:pt x="951" y="592"/>
                    </a:lnTo>
                    <a:lnTo>
                      <a:pt x="951" y="628"/>
                    </a:lnTo>
                    <a:lnTo>
                      <a:pt x="971" y="628"/>
                    </a:lnTo>
                    <a:lnTo>
                      <a:pt x="971" y="646"/>
                    </a:lnTo>
                    <a:lnTo>
                      <a:pt x="1058" y="646"/>
                    </a:lnTo>
                    <a:lnTo>
                      <a:pt x="1058" y="664"/>
                    </a:lnTo>
                    <a:lnTo>
                      <a:pt x="1104" y="664"/>
                    </a:lnTo>
                    <a:lnTo>
                      <a:pt x="1104" y="700"/>
                    </a:lnTo>
                    <a:lnTo>
                      <a:pt x="1126" y="700"/>
                    </a:lnTo>
                    <a:lnTo>
                      <a:pt x="1126" y="719"/>
                    </a:lnTo>
                    <a:lnTo>
                      <a:pt x="1208" y="719"/>
                    </a:lnTo>
                    <a:lnTo>
                      <a:pt x="1252" y="719"/>
                    </a:lnTo>
                    <a:lnTo>
                      <a:pt x="1252" y="741"/>
                    </a:lnTo>
                    <a:lnTo>
                      <a:pt x="1274" y="741"/>
                    </a:lnTo>
                    <a:lnTo>
                      <a:pt x="1274" y="765"/>
                    </a:lnTo>
                    <a:lnTo>
                      <a:pt x="1276" y="765"/>
                    </a:lnTo>
                    <a:lnTo>
                      <a:pt x="1276" y="783"/>
                    </a:lnTo>
                    <a:lnTo>
                      <a:pt x="1278" y="783"/>
                    </a:lnTo>
                    <a:lnTo>
                      <a:pt x="1278" y="807"/>
                    </a:lnTo>
                    <a:lnTo>
                      <a:pt x="1414" y="807"/>
                    </a:lnTo>
                    <a:lnTo>
                      <a:pt x="1414" y="817"/>
                    </a:lnTo>
                    <a:lnTo>
                      <a:pt x="1422" y="817"/>
                    </a:lnTo>
                    <a:lnTo>
                      <a:pt x="1422" y="857"/>
                    </a:lnTo>
                    <a:lnTo>
                      <a:pt x="1574" y="857"/>
                    </a:lnTo>
                    <a:lnTo>
                      <a:pt x="1729" y="857"/>
                    </a:lnTo>
                    <a:lnTo>
                      <a:pt x="1729" y="909"/>
                    </a:lnTo>
                    <a:lnTo>
                      <a:pt x="1867" y="909"/>
                    </a:lnTo>
                    <a:lnTo>
                      <a:pt x="1867" y="1021"/>
                    </a:lnTo>
                    <a:lnTo>
                      <a:pt x="1875" y="1021"/>
                    </a:lnTo>
                    <a:lnTo>
                      <a:pt x="1875" y="1129"/>
                    </a:lnTo>
                    <a:lnTo>
                      <a:pt x="2049" y="1129"/>
                    </a:lnTo>
                    <a:lnTo>
                      <a:pt x="2049" y="1239"/>
                    </a:lnTo>
                    <a:lnTo>
                      <a:pt x="2065" y="1239"/>
                    </a:lnTo>
                  </a:path>
                </a:pathLst>
              </a:custGeom>
              <a:noFill/>
              <a:ln w="1905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2" name="Oval 6"/>
              <p:cNvSpPr>
                <a:spLocks noChangeArrowheads="1"/>
              </p:cNvSpPr>
              <p:nvPr/>
            </p:nvSpPr>
            <p:spPr bwMode="auto">
              <a:xfrm>
                <a:off x="4024015" y="345215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3" name="Oval 7"/>
              <p:cNvSpPr>
                <a:spLocks noChangeArrowheads="1"/>
              </p:cNvSpPr>
              <p:nvPr/>
            </p:nvSpPr>
            <p:spPr bwMode="auto">
              <a:xfrm>
                <a:off x="4039262" y="345215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4" name="Oval 8"/>
              <p:cNvSpPr>
                <a:spLocks noChangeArrowheads="1"/>
              </p:cNvSpPr>
              <p:nvPr/>
            </p:nvSpPr>
            <p:spPr bwMode="auto">
              <a:xfrm>
                <a:off x="3551376" y="283329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5" name="Oval 9"/>
              <p:cNvSpPr>
                <a:spLocks noChangeArrowheads="1"/>
              </p:cNvSpPr>
              <p:nvPr/>
            </p:nvSpPr>
            <p:spPr bwMode="auto">
              <a:xfrm>
                <a:off x="3168690" y="2740088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6" name="Oval 10"/>
              <p:cNvSpPr>
                <a:spLocks noChangeArrowheads="1"/>
              </p:cNvSpPr>
              <p:nvPr/>
            </p:nvSpPr>
            <p:spPr bwMode="auto">
              <a:xfrm>
                <a:off x="2741791" y="248098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7" name="Oval 11"/>
              <p:cNvSpPr>
                <a:spLocks noChangeArrowheads="1"/>
              </p:cNvSpPr>
              <p:nvPr/>
            </p:nvSpPr>
            <p:spPr bwMode="auto">
              <a:xfrm>
                <a:off x="2647263" y="248098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8" name="Oval 12"/>
              <p:cNvSpPr>
                <a:spLocks noChangeArrowheads="1"/>
              </p:cNvSpPr>
              <p:nvPr/>
            </p:nvSpPr>
            <p:spPr bwMode="auto">
              <a:xfrm>
                <a:off x="2583228" y="244743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9" name="Oval 13"/>
              <p:cNvSpPr>
                <a:spLocks noChangeArrowheads="1"/>
              </p:cNvSpPr>
              <p:nvPr/>
            </p:nvSpPr>
            <p:spPr bwMode="auto">
              <a:xfrm>
                <a:off x="2564932" y="237660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0" name="Oval 14"/>
              <p:cNvSpPr>
                <a:spLocks noChangeArrowheads="1"/>
              </p:cNvSpPr>
              <p:nvPr/>
            </p:nvSpPr>
            <p:spPr bwMode="auto">
              <a:xfrm>
                <a:off x="2839368" y="2602149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1" name="Oval 15"/>
              <p:cNvSpPr>
                <a:spLocks noChangeArrowheads="1"/>
              </p:cNvSpPr>
              <p:nvPr/>
            </p:nvSpPr>
            <p:spPr bwMode="auto">
              <a:xfrm>
                <a:off x="2805826" y="2520131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2" name="Oval 16"/>
              <p:cNvSpPr>
                <a:spLocks noChangeArrowheads="1"/>
              </p:cNvSpPr>
              <p:nvPr/>
            </p:nvSpPr>
            <p:spPr bwMode="auto">
              <a:xfrm>
                <a:off x="2818023" y="2520131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3" name="Oval 17"/>
              <p:cNvSpPr>
                <a:spLocks noChangeArrowheads="1"/>
              </p:cNvSpPr>
              <p:nvPr/>
            </p:nvSpPr>
            <p:spPr bwMode="auto">
              <a:xfrm>
                <a:off x="1859023" y="177265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4" name="Oval 18"/>
              <p:cNvSpPr>
                <a:spLocks noChangeArrowheads="1"/>
              </p:cNvSpPr>
              <p:nvPr/>
            </p:nvSpPr>
            <p:spPr bwMode="auto">
              <a:xfrm>
                <a:off x="1859023" y="1873308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5" name="Oval 19"/>
              <p:cNvSpPr>
                <a:spLocks noChangeArrowheads="1"/>
              </p:cNvSpPr>
              <p:nvPr/>
            </p:nvSpPr>
            <p:spPr bwMode="auto">
              <a:xfrm>
                <a:off x="1755348" y="173909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6" name="Oval 20"/>
              <p:cNvSpPr>
                <a:spLocks noChangeArrowheads="1"/>
              </p:cNvSpPr>
              <p:nvPr/>
            </p:nvSpPr>
            <p:spPr bwMode="auto">
              <a:xfrm>
                <a:off x="1380286" y="148558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7" name="Oval 21"/>
              <p:cNvSpPr>
                <a:spLocks noChangeArrowheads="1"/>
              </p:cNvSpPr>
              <p:nvPr/>
            </p:nvSpPr>
            <p:spPr bwMode="auto">
              <a:xfrm>
                <a:off x="1365039" y="148558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8" name="Oval 22"/>
              <p:cNvSpPr>
                <a:spLocks noChangeArrowheads="1"/>
              </p:cNvSpPr>
              <p:nvPr/>
            </p:nvSpPr>
            <p:spPr bwMode="auto">
              <a:xfrm>
                <a:off x="900023" y="113887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9" name="Oval 23"/>
              <p:cNvSpPr>
                <a:spLocks noChangeArrowheads="1"/>
              </p:cNvSpPr>
              <p:nvPr/>
            </p:nvSpPr>
            <p:spPr bwMode="auto">
              <a:xfrm>
                <a:off x="3061966" y="2740088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0" name="Oval 24"/>
              <p:cNvSpPr>
                <a:spLocks noChangeArrowheads="1"/>
              </p:cNvSpPr>
              <p:nvPr/>
            </p:nvSpPr>
            <p:spPr bwMode="auto">
              <a:xfrm>
                <a:off x="3043670" y="264688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1" name="Oval 25"/>
              <p:cNvSpPr>
                <a:spLocks noChangeArrowheads="1"/>
              </p:cNvSpPr>
              <p:nvPr/>
            </p:nvSpPr>
            <p:spPr bwMode="auto">
              <a:xfrm>
                <a:off x="3052818" y="264688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2" name="Oval 26"/>
              <p:cNvSpPr>
                <a:spLocks noChangeArrowheads="1"/>
              </p:cNvSpPr>
              <p:nvPr/>
            </p:nvSpPr>
            <p:spPr bwMode="auto">
              <a:xfrm>
                <a:off x="3272366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3" name="Oval 27"/>
              <p:cNvSpPr>
                <a:spLocks noChangeArrowheads="1"/>
              </p:cNvSpPr>
              <p:nvPr/>
            </p:nvSpPr>
            <p:spPr bwMode="auto">
              <a:xfrm>
                <a:off x="3287613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4" name="Oval 28"/>
              <p:cNvSpPr>
                <a:spLocks noChangeArrowheads="1"/>
              </p:cNvSpPr>
              <p:nvPr/>
            </p:nvSpPr>
            <p:spPr bwMode="auto">
              <a:xfrm>
                <a:off x="3293711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5" name="Oval 29"/>
              <p:cNvSpPr>
                <a:spLocks noChangeArrowheads="1"/>
              </p:cNvSpPr>
              <p:nvPr/>
            </p:nvSpPr>
            <p:spPr bwMode="auto">
              <a:xfrm>
                <a:off x="3299810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6" name="Oval 30"/>
              <p:cNvSpPr>
                <a:spLocks noChangeArrowheads="1"/>
              </p:cNvSpPr>
              <p:nvPr/>
            </p:nvSpPr>
            <p:spPr bwMode="auto">
              <a:xfrm>
                <a:off x="3302859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7" name="Oval 31"/>
              <p:cNvSpPr>
                <a:spLocks noChangeArrowheads="1"/>
              </p:cNvSpPr>
              <p:nvPr/>
            </p:nvSpPr>
            <p:spPr bwMode="auto">
              <a:xfrm>
                <a:off x="3305908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8" name="Oval 32"/>
              <p:cNvSpPr>
                <a:spLocks noChangeArrowheads="1"/>
              </p:cNvSpPr>
              <p:nvPr/>
            </p:nvSpPr>
            <p:spPr bwMode="auto">
              <a:xfrm>
                <a:off x="3281514" y="27363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59" name="Oval 33"/>
              <p:cNvSpPr>
                <a:spLocks noChangeArrowheads="1"/>
              </p:cNvSpPr>
              <p:nvPr/>
            </p:nvSpPr>
            <p:spPr bwMode="auto">
              <a:xfrm>
                <a:off x="3533080" y="283329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8" name="Group 387"/>
            <p:cNvGrpSpPr/>
            <p:nvPr/>
          </p:nvGrpSpPr>
          <p:grpSpPr>
            <a:xfrm>
              <a:off x="886110" y="1331246"/>
              <a:ext cx="3190190" cy="2475393"/>
              <a:chOff x="886110" y="1139390"/>
              <a:chExt cx="3190190" cy="2475393"/>
            </a:xfrm>
          </p:grpSpPr>
          <p:sp>
            <p:nvSpPr>
              <p:cNvPr id="412" name="Oval 37"/>
              <p:cNvSpPr>
                <a:spLocks noChangeArrowheads="1"/>
              </p:cNvSpPr>
              <p:nvPr/>
            </p:nvSpPr>
            <p:spPr bwMode="auto">
              <a:xfrm>
                <a:off x="4022300" y="355705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3" name="Oval 38"/>
              <p:cNvSpPr>
                <a:spLocks noChangeArrowheads="1"/>
              </p:cNvSpPr>
              <p:nvPr/>
            </p:nvSpPr>
            <p:spPr bwMode="auto">
              <a:xfrm>
                <a:off x="3776833" y="356078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4" name="Oval 39"/>
              <p:cNvSpPr>
                <a:spLocks noChangeArrowheads="1"/>
              </p:cNvSpPr>
              <p:nvPr/>
            </p:nvSpPr>
            <p:spPr bwMode="auto">
              <a:xfrm>
                <a:off x="3532889" y="3471309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5" name="Oval 40"/>
              <p:cNvSpPr>
                <a:spLocks noChangeArrowheads="1"/>
              </p:cNvSpPr>
              <p:nvPr/>
            </p:nvSpPr>
            <p:spPr bwMode="auto">
              <a:xfrm>
                <a:off x="3288946" y="335014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6" name="Oval 41"/>
              <p:cNvSpPr>
                <a:spLocks noChangeArrowheads="1"/>
              </p:cNvSpPr>
              <p:nvPr/>
            </p:nvSpPr>
            <p:spPr bwMode="auto">
              <a:xfrm>
                <a:off x="3282848" y="335014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7" name="Oval 42"/>
              <p:cNvSpPr>
                <a:spLocks noChangeArrowheads="1"/>
              </p:cNvSpPr>
              <p:nvPr/>
            </p:nvSpPr>
            <p:spPr bwMode="auto">
              <a:xfrm>
                <a:off x="3052627" y="325321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8" name="Oval 43"/>
              <p:cNvSpPr>
                <a:spLocks noChangeArrowheads="1"/>
              </p:cNvSpPr>
              <p:nvPr/>
            </p:nvSpPr>
            <p:spPr bwMode="auto">
              <a:xfrm>
                <a:off x="2955050" y="321220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9" name="Oval 44"/>
              <p:cNvSpPr>
                <a:spLocks noChangeArrowheads="1"/>
              </p:cNvSpPr>
              <p:nvPr/>
            </p:nvSpPr>
            <p:spPr bwMode="auto">
              <a:xfrm>
                <a:off x="2808684" y="317492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0" name="Oval 45"/>
              <p:cNvSpPr>
                <a:spLocks noChangeArrowheads="1"/>
              </p:cNvSpPr>
              <p:nvPr/>
            </p:nvSpPr>
            <p:spPr bwMode="auto">
              <a:xfrm>
                <a:off x="2811734" y="321593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1" name="Oval 46"/>
              <p:cNvSpPr>
                <a:spLocks noChangeArrowheads="1"/>
              </p:cNvSpPr>
              <p:nvPr/>
            </p:nvSpPr>
            <p:spPr bwMode="auto">
              <a:xfrm>
                <a:off x="2583037" y="307799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2" name="Oval 47"/>
              <p:cNvSpPr>
                <a:spLocks noChangeArrowheads="1"/>
              </p:cNvSpPr>
              <p:nvPr/>
            </p:nvSpPr>
            <p:spPr bwMode="auto">
              <a:xfrm>
                <a:off x="2570840" y="301089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3" name="Oval 48"/>
              <p:cNvSpPr>
                <a:spLocks noChangeArrowheads="1"/>
              </p:cNvSpPr>
              <p:nvPr/>
            </p:nvSpPr>
            <p:spPr bwMode="auto">
              <a:xfrm>
                <a:off x="2561692" y="2954968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4" name="Oval 49"/>
              <p:cNvSpPr>
                <a:spLocks noChangeArrowheads="1"/>
              </p:cNvSpPr>
              <p:nvPr/>
            </p:nvSpPr>
            <p:spPr bwMode="auto">
              <a:xfrm>
                <a:off x="2552544" y="291768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5" name="Oval 50"/>
              <p:cNvSpPr>
                <a:spLocks noChangeArrowheads="1"/>
              </p:cNvSpPr>
              <p:nvPr/>
            </p:nvSpPr>
            <p:spPr bwMode="auto">
              <a:xfrm>
                <a:off x="1848160" y="237338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6" name="Oval 51"/>
              <p:cNvSpPr>
                <a:spLocks noChangeArrowheads="1"/>
              </p:cNvSpPr>
              <p:nvPr/>
            </p:nvSpPr>
            <p:spPr bwMode="auto">
              <a:xfrm>
                <a:off x="1604217" y="209378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7" name="Oval 52"/>
              <p:cNvSpPr>
                <a:spLocks noChangeArrowheads="1"/>
              </p:cNvSpPr>
              <p:nvPr/>
            </p:nvSpPr>
            <p:spPr bwMode="auto">
              <a:xfrm>
                <a:off x="1360274" y="170792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8" name="Oval 53"/>
              <p:cNvSpPr>
                <a:spLocks noChangeArrowheads="1"/>
              </p:cNvSpPr>
              <p:nvPr/>
            </p:nvSpPr>
            <p:spPr bwMode="auto">
              <a:xfrm>
                <a:off x="1348077" y="156998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9" name="Oval 54"/>
              <p:cNvSpPr>
                <a:spLocks noChangeArrowheads="1"/>
              </p:cNvSpPr>
              <p:nvPr/>
            </p:nvSpPr>
            <p:spPr bwMode="auto">
              <a:xfrm>
                <a:off x="886110" y="113939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0" name="Freeform 55"/>
              <p:cNvSpPr>
                <a:spLocks/>
              </p:cNvSpPr>
              <p:nvPr/>
            </p:nvSpPr>
            <p:spPr bwMode="auto">
              <a:xfrm>
                <a:off x="909548" y="1170251"/>
                <a:ext cx="3148387" cy="2413937"/>
              </a:xfrm>
              <a:custGeom>
                <a:avLst/>
                <a:gdLst>
                  <a:gd name="T0" fmla="*/ 30 w 2065"/>
                  <a:gd name="T1" fmla="*/ 0 h 1295"/>
                  <a:gd name="T2" fmla="*/ 80 w 2065"/>
                  <a:gd name="T3" fmla="*/ 14 h 1295"/>
                  <a:gd name="T4" fmla="*/ 126 w 2065"/>
                  <a:gd name="T5" fmla="*/ 28 h 1295"/>
                  <a:gd name="T6" fmla="*/ 158 w 2065"/>
                  <a:gd name="T7" fmla="*/ 44 h 1295"/>
                  <a:gd name="T8" fmla="*/ 164 w 2065"/>
                  <a:gd name="T9" fmla="*/ 110 h 1295"/>
                  <a:gd name="T10" fmla="*/ 255 w 2065"/>
                  <a:gd name="T11" fmla="*/ 161 h 1295"/>
                  <a:gd name="T12" fmla="*/ 287 w 2065"/>
                  <a:gd name="T13" fmla="*/ 175 h 1295"/>
                  <a:gd name="T14" fmla="*/ 301 w 2065"/>
                  <a:gd name="T15" fmla="*/ 185 h 1295"/>
                  <a:gd name="T16" fmla="*/ 311 w 2065"/>
                  <a:gd name="T17" fmla="*/ 203 h 1295"/>
                  <a:gd name="T18" fmla="*/ 317 w 2065"/>
                  <a:gd name="T19" fmla="*/ 289 h 1295"/>
                  <a:gd name="T20" fmla="*/ 321 w 2065"/>
                  <a:gd name="T21" fmla="*/ 305 h 1295"/>
                  <a:gd name="T22" fmla="*/ 327 w 2065"/>
                  <a:gd name="T23" fmla="*/ 405 h 1295"/>
                  <a:gd name="T24" fmla="*/ 441 w 2065"/>
                  <a:gd name="T25" fmla="*/ 424 h 1295"/>
                  <a:gd name="T26" fmla="*/ 449 w 2065"/>
                  <a:gd name="T27" fmla="*/ 434 h 1295"/>
                  <a:gd name="T28" fmla="*/ 453 w 2065"/>
                  <a:gd name="T29" fmla="*/ 452 h 1295"/>
                  <a:gd name="T30" fmla="*/ 463 w 2065"/>
                  <a:gd name="T31" fmla="*/ 468 h 1295"/>
                  <a:gd name="T32" fmla="*/ 475 w 2065"/>
                  <a:gd name="T33" fmla="*/ 482 h 1295"/>
                  <a:gd name="T34" fmla="*/ 479 w 2065"/>
                  <a:gd name="T35" fmla="*/ 510 h 1295"/>
                  <a:gd name="T36" fmla="*/ 483 w 2065"/>
                  <a:gd name="T37" fmla="*/ 538 h 1295"/>
                  <a:gd name="T38" fmla="*/ 503 w 2065"/>
                  <a:gd name="T39" fmla="*/ 554 h 1295"/>
                  <a:gd name="T40" fmla="*/ 585 w 2065"/>
                  <a:gd name="T41" fmla="*/ 568 h 1295"/>
                  <a:gd name="T42" fmla="*/ 609 w 2065"/>
                  <a:gd name="T43" fmla="*/ 584 h 1295"/>
                  <a:gd name="T44" fmla="*/ 627 w 2065"/>
                  <a:gd name="T45" fmla="*/ 600 h 1295"/>
                  <a:gd name="T46" fmla="*/ 635 w 2065"/>
                  <a:gd name="T47" fmla="*/ 616 h 1295"/>
                  <a:gd name="T48" fmla="*/ 639 w 2065"/>
                  <a:gd name="T49" fmla="*/ 660 h 1295"/>
                  <a:gd name="T50" fmla="*/ 664 w 2065"/>
                  <a:gd name="T51" fmla="*/ 693 h 1295"/>
                  <a:gd name="T52" fmla="*/ 714 w 2065"/>
                  <a:gd name="T53" fmla="*/ 707 h 1295"/>
                  <a:gd name="T54" fmla="*/ 746 w 2065"/>
                  <a:gd name="T55" fmla="*/ 721 h 1295"/>
                  <a:gd name="T56" fmla="*/ 754 w 2065"/>
                  <a:gd name="T57" fmla="*/ 739 h 1295"/>
                  <a:gd name="T58" fmla="*/ 782 w 2065"/>
                  <a:gd name="T59" fmla="*/ 755 h 1295"/>
                  <a:gd name="T60" fmla="*/ 786 w 2065"/>
                  <a:gd name="T61" fmla="*/ 769 h 1295"/>
                  <a:gd name="T62" fmla="*/ 792 w 2065"/>
                  <a:gd name="T63" fmla="*/ 785 h 1295"/>
                  <a:gd name="T64" fmla="*/ 838 w 2065"/>
                  <a:gd name="T65" fmla="*/ 817 h 1295"/>
                  <a:gd name="T66" fmla="*/ 860 w 2065"/>
                  <a:gd name="T67" fmla="*/ 831 h 1295"/>
                  <a:gd name="T68" fmla="*/ 916 w 2065"/>
                  <a:gd name="T69" fmla="*/ 845 h 1295"/>
                  <a:gd name="T70" fmla="*/ 948 w 2065"/>
                  <a:gd name="T71" fmla="*/ 861 h 1295"/>
                  <a:gd name="T72" fmla="*/ 952 w 2065"/>
                  <a:gd name="T73" fmla="*/ 879 h 1295"/>
                  <a:gd name="T74" fmla="*/ 956 w 2065"/>
                  <a:gd name="T75" fmla="*/ 905 h 1295"/>
                  <a:gd name="T76" fmla="*/ 1060 w 2065"/>
                  <a:gd name="T77" fmla="*/ 940 h 1295"/>
                  <a:gd name="T78" fmla="*/ 1105 w 2065"/>
                  <a:gd name="T79" fmla="*/ 954 h 1295"/>
                  <a:gd name="T80" fmla="*/ 1111 w 2065"/>
                  <a:gd name="T81" fmla="*/ 974 h 1295"/>
                  <a:gd name="T82" fmla="*/ 1117 w 2065"/>
                  <a:gd name="T83" fmla="*/ 1022 h 1295"/>
                  <a:gd name="T84" fmla="*/ 1123 w 2065"/>
                  <a:gd name="T85" fmla="*/ 1042 h 1295"/>
                  <a:gd name="T86" fmla="*/ 1151 w 2065"/>
                  <a:gd name="T87" fmla="*/ 1054 h 1295"/>
                  <a:gd name="T88" fmla="*/ 1177 w 2065"/>
                  <a:gd name="T89" fmla="*/ 1072 h 1295"/>
                  <a:gd name="T90" fmla="*/ 1265 w 2065"/>
                  <a:gd name="T91" fmla="*/ 1092 h 1295"/>
                  <a:gd name="T92" fmla="*/ 1271 w 2065"/>
                  <a:gd name="T93" fmla="*/ 1100 h 1295"/>
                  <a:gd name="T94" fmla="*/ 1425 w 2065"/>
                  <a:gd name="T95" fmla="*/ 1110 h 1295"/>
                  <a:gd name="T96" fmla="*/ 1431 w 2065"/>
                  <a:gd name="T97" fmla="*/ 1134 h 1295"/>
                  <a:gd name="T98" fmla="*/ 1574 w 2065"/>
                  <a:gd name="T99" fmla="*/ 1158 h 1295"/>
                  <a:gd name="T100" fmla="*/ 1586 w 2065"/>
                  <a:gd name="T101" fmla="*/ 1184 h 1295"/>
                  <a:gd name="T102" fmla="*/ 1732 w 2065"/>
                  <a:gd name="T103" fmla="*/ 1215 h 1295"/>
                  <a:gd name="T104" fmla="*/ 1760 w 2065"/>
                  <a:gd name="T105" fmla="*/ 1249 h 1295"/>
                  <a:gd name="T106" fmla="*/ 2065 w 2065"/>
                  <a:gd name="T107" fmla="*/ 1295 h 1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2065" h="1295">
                    <a:moveTo>
                      <a:pt x="0" y="0"/>
                    </a:moveTo>
                    <a:lnTo>
                      <a:pt x="30" y="0"/>
                    </a:lnTo>
                    <a:lnTo>
                      <a:pt x="30" y="14"/>
                    </a:lnTo>
                    <a:lnTo>
                      <a:pt x="80" y="14"/>
                    </a:lnTo>
                    <a:lnTo>
                      <a:pt x="80" y="28"/>
                    </a:lnTo>
                    <a:lnTo>
                      <a:pt x="126" y="28"/>
                    </a:lnTo>
                    <a:lnTo>
                      <a:pt x="126" y="44"/>
                    </a:lnTo>
                    <a:lnTo>
                      <a:pt x="158" y="44"/>
                    </a:lnTo>
                    <a:lnTo>
                      <a:pt x="158" y="110"/>
                    </a:lnTo>
                    <a:lnTo>
                      <a:pt x="164" y="110"/>
                    </a:lnTo>
                    <a:lnTo>
                      <a:pt x="164" y="161"/>
                    </a:lnTo>
                    <a:lnTo>
                      <a:pt x="255" y="161"/>
                    </a:lnTo>
                    <a:lnTo>
                      <a:pt x="255" y="175"/>
                    </a:lnTo>
                    <a:lnTo>
                      <a:pt x="287" y="175"/>
                    </a:lnTo>
                    <a:lnTo>
                      <a:pt x="287" y="185"/>
                    </a:lnTo>
                    <a:lnTo>
                      <a:pt x="301" y="185"/>
                    </a:lnTo>
                    <a:lnTo>
                      <a:pt x="301" y="203"/>
                    </a:lnTo>
                    <a:lnTo>
                      <a:pt x="311" y="203"/>
                    </a:lnTo>
                    <a:lnTo>
                      <a:pt x="311" y="289"/>
                    </a:lnTo>
                    <a:lnTo>
                      <a:pt x="317" y="289"/>
                    </a:lnTo>
                    <a:lnTo>
                      <a:pt x="317" y="305"/>
                    </a:lnTo>
                    <a:lnTo>
                      <a:pt x="321" y="305"/>
                    </a:lnTo>
                    <a:lnTo>
                      <a:pt x="321" y="405"/>
                    </a:lnTo>
                    <a:lnTo>
                      <a:pt x="327" y="405"/>
                    </a:lnTo>
                    <a:lnTo>
                      <a:pt x="327" y="424"/>
                    </a:lnTo>
                    <a:lnTo>
                      <a:pt x="441" y="424"/>
                    </a:lnTo>
                    <a:lnTo>
                      <a:pt x="441" y="434"/>
                    </a:lnTo>
                    <a:lnTo>
                      <a:pt x="449" y="434"/>
                    </a:lnTo>
                    <a:lnTo>
                      <a:pt x="449" y="452"/>
                    </a:lnTo>
                    <a:lnTo>
                      <a:pt x="453" y="452"/>
                    </a:lnTo>
                    <a:lnTo>
                      <a:pt x="453" y="468"/>
                    </a:lnTo>
                    <a:lnTo>
                      <a:pt x="463" y="468"/>
                    </a:lnTo>
                    <a:lnTo>
                      <a:pt x="463" y="482"/>
                    </a:lnTo>
                    <a:lnTo>
                      <a:pt x="475" y="482"/>
                    </a:lnTo>
                    <a:lnTo>
                      <a:pt x="475" y="510"/>
                    </a:lnTo>
                    <a:lnTo>
                      <a:pt x="479" y="510"/>
                    </a:lnTo>
                    <a:lnTo>
                      <a:pt x="479" y="538"/>
                    </a:lnTo>
                    <a:lnTo>
                      <a:pt x="483" y="538"/>
                    </a:lnTo>
                    <a:lnTo>
                      <a:pt x="483" y="554"/>
                    </a:lnTo>
                    <a:lnTo>
                      <a:pt x="503" y="554"/>
                    </a:lnTo>
                    <a:lnTo>
                      <a:pt x="503" y="568"/>
                    </a:lnTo>
                    <a:lnTo>
                      <a:pt x="585" y="568"/>
                    </a:lnTo>
                    <a:lnTo>
                      <a:pt x="585" y="584"/>
                    </a:lnTo>
                    <a:lnTo>
                      <a:pt x="609" y="584"/>
                    </a:lnTo>
                    <a:lnTo>
                      <a:pt x="609" y="600"/>
                    </a:lnTo>
                    <a:lnTo>
                      <a:pt x="627" y="600"/>
                    </a:lnTo>
                    <a:lnTo>
                      <a:pt x="627" y="616"/>
                    </a:lnTo>
                    <a:lnTo>
                      <a:pt x="635" y="616"/>
                    </a:lnTo>
                    <a:lnTo>
                      <a:pt x="635" y="660"/>
                    </a:lnTo>
                    <a:lnTo>
                      <a:pt x="639" y="660"/>
                    </a:lnTo>
                    <a:lnTo>
                      <a:pt x="639" y="693"/>
                    </a:lnTo>
                    <a:lnTo>
                      <a:pt x="664" y="693"/>
                    </a:lnTo>
                    <a:lnTo>
                      <a:pt x="664" y="707"/>
                    </a:lnTo>
                    <a:lnTo>
                      <a:pt x="714" y="707"/>
                    </a:lnTo>
                    <a:lnTo>
                      <a:pt x="714" y="721"/>
                    </a:lnTo>
                    <a:lnTo>
                      <a:pt x="746" y="721"/>
                    </a:lnTo>
                    <a:lnTo>
                      <a:pt x="746" y="739"/>
                    </a:lnTo>
                    <a:lnTo>
                      <a:pt x="754" y="739"/>
                    </a:lnTo>
                    <a:lnTo>
                      <a:pt x="754" y="755"/>
                    </a:lnTo>
                    <a:lnTo>
                      <a:pt x="782" y="755"/>
                    </a:lnTo>
                    <a:lnTo>
                      <a:pt x="782" y="769"/>
                    </a:lnTo>
                    <a:lnTo>
                      <a:pt x="786" y="769"/>
                    </a:lnTo>
                    <a:lnTo>
                      <a:pt x="786" y="785"/>
                    </a:lnTo>
                    <a:lnTo>
                      <a:pt x="792" y="785"/>
                    </a:lnTo>
                    <a:lnTo>
                      <a:pt x="792" y="817"/>
                    </a:lnTo>
                    <a:lnTo>
                      <a:pt x="838" y="817"/>
                    </a:lnTo>
                    <a:lnTo>
                      <a:pt x="838" y="831"/>
                    </a:lnTo>
                    <a:lnTo>
                      <a:pt x="860" y="831"/>
                    </a:lnTo>
                    <a:lnTo>
                      <a:pt x="860" y="845"/>
                    </a:lnTo>
                    <a:lnTo>
                      <a:pt x="916" y="845"/>
                    </a:lnTo>
                    <a:lnTo>
                      <a:pt x="916" y="861"/>
                    </a:lnTo>
                    <a:lnTo>
                      <a:pt x="948" y="861"/>
                    </a:lnTo>
                    <a:lnTo>
                      <a:pt x="948" y="879"/>
                    </a:lnTo>
                    <a:lnTo>
                      <a:pt x="952" y="879"/>
                    </a:lnTo>
                    <a:lnTo>
                      <a:pt x="952" y="905"/>
                    </a:lnTo>
                    <a:lnTo>
                      <a:pt x="956" y="905"/>
                    </a:lnTo>
                    <a:lnTo>
                      <a:pt x="956" y="940"/>
                    </a:lnTo>
                    <a:lnTo>
                      <a:pt x="1060" y="940"/>
                    </a:lnTo>
                    <a:lnTo>
                      <a:pt x="1060" y="954"/>
                    </a:lnTo>
                    <a:lnTo>
                      <a:pt x="1105" y="954"/>
                    </a:lnTo>
                    <a:lnTo>
                      <a:pt x="1105" y="974"/>
                    </a:lnTo>
                    <a:lnTo>
                      <a:pt x="1111" y="974"/>
                    </a:lnTo>
                    <a:lnTo>
                      <a:pt x="1111" y="1022"/>
                    </a:lnTo>
                    <a:lnTo>
                      <a:pt x="1117" y="1022"/>
                    </a:lnTo>
                    <a:lnTo>
                      <a:pt x="1117" y="1042"/>
                    </a:lnTo>
                    <a:lnTo>
                      <a:pt x="1123" y="1042"/>
                    </a:lnTo>
                    <a:lnTo>
                      <a:pt x="1123" y="1054"/>
                    </a:lnTo>
                    <a:lnTo>
                      <a:pt x="1151" y="1054"/>
                    </a:lnTo>
                    <a:lnTo>
                      <a:pt x="1151" y="1072"/>
                    </a:lnTo>
                    <a:lnTo>
                      <a:pt x="1177" y="1072"/>
                    </a:lnTo>
                    <a:lnTo>
                      <a:pt x="1177" y="1092"/>
                    </a:lnTo>
                    <a:lnTo>
                      <a:pt x="1265" y="1092"/>
                    </a:lnTo>
                    <a:lnTo>
                      <a:pt x="1265" y="1100"/>
                    </a:lnTo>
                    <a:lnTo>
                      <a:pt x="1271" y="1100"/>
                    </a:lnTo>
                    <a:lnTo>
                      <a:pt x="1271" y="1110"/>
                    </a:lnTo>
                    <a:lnTo>
                      <a:pt x="1425" y="1110"/>
                    </a:lnTo>
                    <a:lnTo>
                      <a:pt x="1425" y="1134"/>
                    </a:lnTo>
                    <a:lnTo>
                      <a:pt x="1431" y="1134"/>
                    </a:lnTo>
                    <a:lnTo>
                      <a:pt x="1431" y="1158"/>
                    </a:lnTo>
                    <a:lnTo>
                      <a:pt x="1574" y="1158"/>
                    </a:lnTo>
                    <a:lnTo>
                      <a:pt x="1574" y="1184"/>
                    </a:lnTo>
                    <a:lnTo>
                      <a:pt x="1586" y="1184"/>
                    </a:lnTo>
                    <a:lnTo>
                      <a:pt x="1586" y="1215"/>
                    </a:lnTo>
                    <a:lnTo>
                      <a:pt x="1732" y="1215"/>
                    </a:lnTo>
                    <a:lnTo>
                      <a:pt x="1732" y="1249"/>
                    </a:lnTo>
                    <a:lnTo>
                      <a:pt x="1760" y="1249"/>
                    </a:lnTo>
                    <a:lnTo>
                      <a:pt x="1760" y="1295"/>
                    </a:lnTo>
                    <a:lnTo>
                      <a:pt x="2065" y="1295"/>
                    </a:lnTo>
                  </a:path>
                </a:pathLst>
              </a:custGeom>
              <a:noFill/>
              <a:ln w="1905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>
              <a:off x="868989" y="4288339"/>
              <a:ext cx="3585773" cy="270198"/>
              <a:chOff x="5189094" y="4772727"/>
              <a:chExt cx="3733609" cy="230111"/>
            </a:xfrm>
          </p:grpSpPr>
          <p:sp>
            <p:nvSpPr>
              <p:cNvPr id="394" name="Line 79"/>
              <p:cNvSpPr>
                <a:spLocks noChangeShapeType="1"/>
              </p:cNvSpPr>
              <p:nvPr/>
            </p:nvSpPr>
            <p:spPr bwMode="auto">
              <a:xfrm flipV="1">
                <a:off x="5224795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5" name="Rectangle 80"/>
              <p:cNvSpPr>
                <a:spLocks noChangeArrowheads="1"/>
              </p:cNvSpPr>
              <p:nvPr/>
            </p:nvSpPr>
            <p:spPr bwMode="auto">
              <a:xfrm>
                <a:off x="5189094" y="4836819"/>
                <a:ext cx="6738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396" name="Line 81"/>
              <p:cNvSpPr>
                <a:spLocks noChangeShapeType="1"/>
              </p:cNvSpPr>
              <p:nvPr/>
            </p:nvSpPr>
            <p:spPr bwMode="auto">
              <a:xfrm flipV="1">
                <a:off x="5671593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7" name="Rectangle 82"/>
              <p:cNvSpPr>
                <a:spLocks noChangeArrowheads="1"/>
              </p:cNvSpPr>
              <p:nvPr/>
            </p:nvSpPr>
            <p:spPr bwMode="auto">
              <a:xfrm>
                <a:off x="5641240" y="4836817"/>
                <a:ext cx="6738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398" name="Line 85"/>
              <p:cNvSpPr>
                <a:spLocks noChangeShapeType="1"/>
              </p:cNvSpPr>
              <p:nvPr/>
            </p:nvSpPr>
            <p:spPr bwMode="auto">
              <a:xfrm flipV="1">
                <a:off x="6128171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9" name="Rectangle 86"/>
              <p:cNvSpPr>
                <a:spLocks noChangeArrowheads="1"/>
              </p:cNvSpPr>
              <p:nvPr/>
            </p:nvSpPr>
            <p:spPr bwMode="auto">
              <a:xfrm>
                <a:off x="6058664" y="4836817"/>
                <a:ext cx="134761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400" name="Line 89"/>
              <p:cNvSpPr>
                <a:spLocks noChangeShapeType="1"/>
              </p:cNvSpPr>
              <p:nvPr/>
            </p:nvSpPr>
            <p:spPr bwMode="auto">
              <a:xfrm flipV="1">
                <a:off x="6578403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1" name="Rectangle 90"/>
              <p:cNvSpPr>
                <a:spLocks noChangeArrowheads="1"/>
              </p:cNvSpPr>
              <p:nvPr/>
            </p:nvSpPr>
            <p:spPr bwMode="auto">
              <a:xfrm>
                <a:off x="6516213" y="4836817"/>
                <a:ext cx="134761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402" name="Line 91"/>
              <p:cNvSpPr>
                <a:spLocks noChangeShapeType="1"/>
              </p:cNvSpPr>
              <p:nvPr/>
            </p:nvSpPr>
            <p:spPr bwMode="auto">
              <a:xfrm flipV="1">
                <a:off x="7036789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3" name="Rectangle 92"/>
              <p:cNvSpPr>
                <a:spLocks noChangeArrowheads="1"/>
              </p:cNvSpPr>
              <p:nvPr/>
            </p:nvSpPr>
            <p:spPr bwMode="auto">
              <a:xfrm>
                <a:off x="6978458" y="4836817"/>
                <a:ext cx="13476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404" name="Line 95"/>
              <p:cNvSpPr>
                <a:spLocks noChangeShapeType="1"/>
              </p:cNvSpPr>
              <p:nvPr/>
            </p:nvSpPr>
            <p:spPr bwMode="auto">
              <a:xfrm flipV="1">
                <a:off x="7491415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5" name="Rectangle 96"/>
              <p:cNvSpPr>
                <a:spLocks noChangeArrowheads="1"/>
              </p:cNvSpPr>
              <p:nvPr/>
            </p:nvSpPr>
            <p:spPr bwMode="auto">
              <a:xfrm>
                <a:off x="7433088" y="4836817"/>
                <a:ext cx="13476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406" name="Line 99"/>
              <p:cNvSpPr>
                <a:spLocks noChangeShapeType="1"/>
              </p:cNvSpPr>
              <p:nvPr/>
            </p:nvSpPr>
            <p:spPr bwMode="auto">
              <a:xfrm flipV="1">
                <a:off x="7943431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7" name="Rectangle 100"/>
              <p:cNvSpPr>
                <a:spLocks noChangeArrowheads="1"/>
              </p:cNvSpPr>
              <p:nvPr/>
            </p:nvSpPr>
            <p:spPr bwMode="auto">
              <a:xfrm>
                <a:off x="7877967" y="4836817"/>
                <a:ext cx="13476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408" name="Line 101"/>
              <p:cNvSpPr>
                <a:spLocks noChangeShapeType="1"/>
              </p:cNvSpPr>
              <p:nvPr/>
            </p:nvSpPr>
            <p:spPr bwMode="auto">
              <a:xfrm flipV="1">
                <a:off x="8399096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9" name="Rectangle 102"/>
              <p:cNvSpPr>
                <a:spLocks noChangeArrowheads="1"/>
              </p:cNvSpPr>
              <p:nvPr/>
            </p:nvSpPr>
            <p:spPr bwMode="auto">
              <a:xfrm>
                <a:off x="8332956" y="4836817"/>
                <a:ext cx="13476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35</a:t>
                </a:r>
              </a:p>
            </p:txBody>
          </p:sp>
          <p:sp>
            <p:nvSpPr>
              <p:cNvPr id="410" name="Line 105"/>
              <p:cNvSpPr>
                <a:spLocks noChangeShapeType="1"/>
              </p:cNvSpPr>
              <p:nvPr/>
            </p:nvSpPr>
            <p:spPr bwMode="auto">
              <a:xfrm flipV="1">
                <a:off x="8854082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sz="9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1" name="Rectangle 106"/>
              <p:cNvSpPr>
                <a:spLocks noChangeArrowheads="1"/>
              </p:cNvSpPr>
              <p:nvPr/>
            </p:nvSpPr>
            <p:spPr bwMode="auto">
              <a:xfrm>
                <a:off x="8787943" y="4836817"/>
                <a:ext cx="134760" cy="1660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9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40</a:t>
                </a:r>
              </a:p>
            </p:txBody>
          </p:sp>
        </p:grpSp>
        <p:sp>
          <p:nvSpPr>
            <p:cNvPr id="390" name="Rectangle 15"/>
            <p:cNvSpPr>
              <a:spLocks noChangeArrowheads="1"/>
            </p:cNvSpPr>
            <p:nvPr/>
          </p:nvSpPr>
          <p:spPr bwMode="auto">
            <a:xfrm>
              <a:off x="3003879" y="1521497"/>
              <a:ext cx="1515884" cy="28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13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Fulvestrant (n = 95) </a:t>
              </a:r>
            </a:p>
          </p:txBody>
        </p:sp>
        <p:sp>
          <p:nvSpPr>
            <p:cNvPr id="391" name="Rectangle 16"/>
            <p:cNvSpPr>
              <a:spLocks noChangeArrowheads="1"/>
            </p:cNvSpPr>
            <p:nvPr/>
          </p:nvSpPr>
          <p:spPr bwMode="auto">
            <a:xfrm>
              <a:off x="2961217" y="1764980"/>
              <a:ext cx="1647192" cy="281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13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Anastrozole (n = 113)</a:t>
              </a:r>
            </a:p>
          </p:txBody>
        </p:sp>
        <p:sp>
          <p:nvSpPr>
            <p:cNvPr id="392" name="Line 51"/>
            <p:cNvSpPr>
              <a:spLocks noChangeShapeType="1"/>
            </p:cNvSpPr>
            <p:nvPr/>
          </p:nvSpPr>
          <p:spPr bwMode="auto">
            <a:xfrm flipH="1">
              <a:off x="2570918" y="1921476"/>
              <a:ext cx="231236" cy="0"/>
            </a:xfrm>
            <a:prstGeom prst="line">
              <a:avLst/>
            </a:prstGeom>
            <a:noFill/>
            <a:ln w="25400">
              <a:solidFill>
                <a:srgbClr val="0023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93" name="Line 51"/>
            <p:cNvSpPr>
              <a:spLocks noChangeShapeType="1"/>
            </p:cNvSpPr>
            <p:nvPr/>
          </p:nvSpPr>
          <p:spPr bwMode="auto">
            <a:xfrm flipH="1">
              <a:off x="2570918" y="1666808"/>
              <a:ext cx="231236" cy="0"/>
            </a:xfrm>
            <a:prstGeom prst="line">
              <a:avLst/>
            </a:prstGeom>
            <a:noFill/>
            <a:ln w="25400">
              <a:solidFill>
                <a:srgbClr val="83005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0" name="Group 459"/>
          <p:cNvGrpSpPr/>
          <p:nvPr/>
        </p:nvGrpSpPr>
        <p:grpSpPr>
          <a:xfrm>
            <a:off x="4980024" y="3404722"/>
            <a:ext cx="4365378" cy="2761771"/>
            <a:chOff x="4536732" y="1291796"/>
            <a:chExt cx="4222298" cy="3547668"/>
          </a:xfrm>
        </p:grpSpPr>
        <p:sp>
          <p:nvSpPr>
            <p:cNvPr id="461" name="TextBox 460"/>
            <p:cNvSpPr txBox="1"/>
            <p:nvPr/>
          </p:nvSpPr>
          <p:spPr>
            <a:xfrm>
              <a:off x="5218908" y="1308378"/>
              <a:ext cx="3519339" cy="375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GB" sz="1300" b="1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PFS With Visceral Disease</a:t>
              </a:r>
            </a:p>
          </p:txBody>
        </p:sp>
        <p:sp>
          <p:nvSpPr>
            <p:cNvPr id="462" name="Rectangle 5"/>
            <p:cNvSpPr>
              <a:spLocks noChangeArrowheads="1"/>
            </p:cNvSpPr>
            <p:nvPr/>
          </p:nvSpPr>
          <p:spPr bwMode="auto">
            <a:xfrm rot="16200000">
              <a:off x="3231267" y="2665876"/>
              <a:ext cx="2938387" cy="327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377">
                <a:defRPr/>
              </a:pPr>
              <a:r>
                <a:rPr lang="en-US" altLang="en-US" sz="11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Proportion of Patients Alive and Progression Free</a:t>
              </a:r>
            </a:p>
          </p:txBody>
        </p:sp>
        <p:sp>
          <p:nvSpPr>
            <p:cNvPr id="463" name="Rectangle 13"/>
            <p:cNvSpPr>
              <a:spLocks noChangeArrowheads="1"/>
            </p:cNvSpPr>
            <p:nvPr/>
          </p:nvSpPr>
          <p:spPr bwMode="auto">
            <a:xfrm>
              <a:off x="5113112" y="4622017"/>
              <a:ext cx="3533041" cy="2174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algn="ctr" defTabSz="914377">
                <a:defRPr/>
              </a:pPr>
              <a:r>
                <a:rPr lang="en-US" altLang="en-US" sz="110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Time, Months</a:t>
              </a:r>
            </a:p>
          </p:txBody>
        </p:sp>
        <p:sp>
          <p:nvSpPr>
            <p:cNvPr id="464" name="Line 58"/>
            <p:cNvSpPr>
              <a:spLocks noChangeShapeType="1"/>
            </p:cNvSpPr>
            <p:nvPr/>
          </p:nvSpPr>
          <p:spPr bwMode="auto">
            <a:xfrm>
              <a:off x="5114804" y="1360408"/>
              <a:ext cx="0" cy="2938388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5" name="Line 59"/>
            <p:cNvSpPr>
              <a:spLocks noChangeShapeType="1"/>
            </p:cNvSpPr>
            <p:nvPr/>
          </p:nvSpPr>
          <p:spPr bwMode="auto">
            <a:xfrm>
              <a:off x="5087417" y="1652884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6" name="Rectangle 60"/>
            <p:cNvSpPr>
              <a:spLocks noChangeArrowheads="1"/>
            </p:cNvSpPr>
            <p:nvPr/>
          </p:nvSpPr>
          <p:spPr bwMode="auto">
            <a:xfrm>
              <a:off x="4946864" y="1584276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0.9</a:t>
              </a:r>
            </a:p>
          </p:txBody>
        </p:sp>
        <p:sp>
          <p:nvSpPr>
            <p:cNvPr id="467" name="Line 61"/>
            <p:cNvSpPr>
              <a:spLocks noChangeShapeType="1"/>
            </p:cNvSpPr>
            <p:nvPr/>
          </p:nvSpPr>
          <p:spPr bwMode="auto">
            <a:xfrm>
              <a:off x="5087417" y="1360406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68" name="Rectangle 62"/>
            <p:cNvSpPr>
              <a:spLocks noChangeArrowheads="1"/>
            </p:cNvSpPr>
            <p:nvPr/>
          </p:nvSpPr>
          <p:spPr bwMode="auto">
            <a:xfrm>
              <a:off x="4946864" y="1291796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1.0</a:t>
              </a:r>
            </a:p>
          </p:txBody>
        </p:sp>
        <p:sp>
          <p:nvSpPr>
            <p:cNvPr id="469" name="Line 63"/>
            <p:cNvSpPr>
              <a:spLocks noChangeShapeType="1"/>
            </p:cNvSpPr>
            <p:nvPr/>
          </p:nvSpPr>
          <p:spPr bwMode="auto">
            <a:xfrm>
              <a:off x="5087417" y="2244644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0" name="Rectangle 64"/>
            <p:cNvSpPr>
              <a:spLocks noChangeArrowheads="1"/>
            </p:cNvSpPr>
            <p:nvPr/>
          </p:nvSpPr>
          <p:spPr bwMode="auto">
            <a:xfrm>
              <a:off x="4946864" y="2176034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0.7</a:t>
              </a:r>
            </a:p>
          </p:txBody>
        </p:sp>
        <p:sp>
          <p:nvSpPr>
            <p:cNvPr id="471" name="Line 65"/>
            <p:cNvSpPr>
              <a:spLocks noChangeShapeType="1"/>
            </p:cNvSpPr>
            <p:nvPr/>
          </p:nvSpPr>
          <p:spPr bwMode="auto">
            <a:xfrm>
              <a:off x="5087417" y="1948764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2" name="Rectangle 66"/>
            <p:cNvSpPr>
              <a:spLocks noChangeArrowheads="1"/>
            </p:cNvSpPr>
            <p:nvPr/>
          </p:nvSpPr>
          <p:spPr bwMode="auto">
            <a:xfrm>
              <a:off x="4946864" y="1880155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0.8</a:t>
              </a:r>
            </a:p>
          </p:txBody>
        </p:sp>
        <p:sp>
          <p:nvSpPr>
            <p:cNvPr id="473" name="Line 67"/>
            <p:cNvSpPr>
              <a:spLocks noChangeShapeType="1"/>
            </p:cNvSpPr>
            <p:nvPr/>
          </p:nvSpPr>
          <p:spPr bwMode="auto">
            <a:xfrm>
              <a:off x="5087417" y="2833002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4" name="Rectangle 68"/>
            <p:cNvSpPr>
              <a:spLocks noChangeArrowheads="1"/>
            </p:cNvSpPr>
            <p:nvPr/>
          </p:nvSpPr>
          <p:spPr bwMode="auto">
            <a:xfrm>
              <a:off x="4946864" y="2764390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0.5</a:t>
              </a:r>
            </a:p>
          </p:txBody>
        </p:sp>
        <p:sp>
          <p:nvSpPr>
            <p:cNvPr id="475" name="Line 69"/>
            <p:cNvSpPr>
              <a:spLocks noChangeShapeType="1"/>
            </p:cNvSpPr>
            <p:nvPr/>
          </p:nvSpPr>
          <p:spPr bwMode="auto">
            <a:xfrm>
              <a:off x="5087417" y="2537122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6" name="Rectangle 70"/>
            <p:cNvSpPr>
              <a:spLocks noChangeArrowheads="1"/>
            </p:cNvSpPr>
            <p:nvPr/>
          </p:nvSpPr>
          <p:spPr bwMode="auto">
            <a:xfrm>
              <a:off x="4946864" y="2468512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0.6</a:t>
              </a:r>
            </a:p>
          </p:txBody>
        </p:sp>
        <p:sp>
          <p:nvSpPr>
            <p:cNvPr id="477" name="Line 71"/>
            <p:cNvSpPr>
              <a:spLocks noChangeShapeType="1"/>
            </p:cNvSpPr>
            <p:nvPr/>
          </p:nvSpPr>
          <p:spPr bwMode="auto">
            <a:xfrm>
              <a:off x="5087417" y="3414558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8" name="Rectangle 72"/>
            <p:cNvSpPr>
              <a:spLocks noChangeArrowheads="1"/>
            </p:cNvSpPr>
            <p:nvPr/>
          </p:nvSpPr>
          <p:spPr bwMode="auto">
            <a:xfrm>
              <a:off x="4946864" y="3345945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0.3</a:t>
              </a:r>
            </a:p>
          </p:txBody>
        </p:sp>
        <p:sp>
          <p:nvSpPr>
            <p:cNvPr id="479" name="Line 73"/>
            <p:cNvSpPr>
              <a:spLocks noChangeShapeType="1"/>
            </p:cNvSpPr>
            <p:nvPr/>
          </p:nvSpPr>
          <p:spPr bwMode="auto">
            <a:xfrm>
              <a:off x="5087417" y="3122080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0" name="Rectangle 74"/>
            <p:cNvSpPr>
              <a:spLocks noChangeArrowheads="1"/>
            </p:cNvSpPr>
            <p:nvPr/>
          </p:nvSpPr>
          <p:spPr bwMode="auto">
            <a:xfrm>
              <a:off x="4946864" y="3053467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0.4</a:t>
              </a:r>
            </a:p>
          </p:txBody>
        </p:sp>
        <p:sp>
          <p:nvSpPr>
            <p:cNvPr id="481" name="Line 75"/>
            <p:cNvSpPr>
              <a:spLocks noChangeShapeType="1"/>
            </p:cNvSpPr>
            <p:nvPr/>
          </p:nvSpPr>
          <p:spPr bwMode="auto">
            <a:xfrm>
              <a:off x="5087417" y="4002915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2" name="Rectangle 76"/>
            <p:cNvSpPr>
              <a:spLocks noChangeArrowheads="1"/>
            </p:cNvSpPr>
            <p:nvPr/>
          </p:nvSpPr>
          <p:spPr bwMode="auto">
            <a:xfrm>
              <a:off x="4946864" y="3934305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0.1</a:t>
              </a:r>
            </a:p>
          </p:txBody>
        </p:sp>
        <p:sp>
          <p:nvSpPr>
            <p:cNvPr id="483" name="Line 77"/>
            <p:cNvSpPr>
              <a:spLocks noChangeShapeType="1"/>
            </p:cNvSpPr>
            <p:nvPr/>
          </p:nvSpPr>
          <p:spPr bwMode="auto">
            <a:xfrm>
              <a:off x="5087417" y="4298794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4" name="Rectangle 78"/>
            <p:cNvSpPr>
              <a:spLocks noChangeArrowheads="1"/>
            </p:cNvSpPr>
            <p:nvPr/>
          </p:nvSpPr>
          <p:spPr bwMode="auto">
            <a:xfrm>
              <a:off x="4946864" y="4230183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0.0</a:t>
              </a:r>
            </a:p>
          </p:txBody>
        </p:sp>
        <p:grpSp>
          <p:nvGrpSpPr>
            <p:cNvPr id="485" name="Group 484"/>
            <p:cNvGrpSpPr/>
            <p:nvPr/>
          </p:nvGrpSpPr>
          <p:grpSpPr>
            <a:xfrm>
              <a:off x="5117017" y="4298829"/>
              <a:ext cx="3572436" cy="233397"/>
              <a:chOff x="5193724" y="4772727"/>
              <a:chExt cx="3719720" cy="198772"/>
            </a:xfrm>
          </p:grpSpPr>
          <p:sp>
            <p:nvSpPr>
              <p:cNvPr id="550" name="Line 79"/>
              <p:cNvSpPr>
                <a:spLocks noChangeShapeType="1"/>
              </p:cNvSpPr>
              <p:nvPr/>
            </p:nvSpPr>
            <p:spPr bwMode="auto">
              <a:xfrm flipV="1">
                <a:off x="5224795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1" name="Rectangle 80"/>
              <p:cNvSpPr>
                <a:spLocks noChangeArrowheads="1"/>
              </p:cNvSpPr>
              <p:nvPr/>
            </p:nvSpPr>
            <p:spPr bwMode="auto">
              <a:xfrm>
                <a:off x="5193724" y="4836816"/>
                <a:ext cx="58118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552" name="Line 81"/>
              <p:cNvSpPr>
                <a:spLocks noChangeShapeType="1"/>
              </p:cNvSpPr>
              <p:nvPr/>
            </p:nvSpPr>
            <p:spPr bwMode="auto">
              <a:xfrm flipV="1">
                <a:off x="5671593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3" name="Rectangle 82"/>
              <p:cNvSpPr>
                <a:spLocks noChangeArrowheads="1"/>
              </p:cNvSpPr>
              <p:nvPr/>
            </p:nvSpPr>
            <p:spPr bwMode="auto">
              <a:xfrm>
                <a:off x="5645871" y="4836816"/>
                <a:ext cx="58118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5</a:t>
                </a:r>
              </a:p>
            </p:txBody>
          </p:sp>
          <p:sp>
            <p:nvSpPr>
              <p:cNvPr id="554" name="Line 85"/>
              <p:cNvSpPr>
                <a:spLocks noChangeShapeType="1"/>
              </p:cNvSpPr>
              <p:nvPr/>
            </p:nvSpPr>
            <p:spPr bwMode="auto">
              <a:xfrm flipV="1">
                <a:off x="6128171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5" name="Rectangle 86"/>
              <p:cNvSpPr>
                <a:spLocks noChangeArrowheads="1"/>
              </p:cNvSpPr>
              <p:nvPr/>
            </p:nvSpPr>
            <p:spPr bwMode="auto">
              <a:xfrm>
                <a:off x="6067928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10</a:t>
                </a:r>
              </a:p>
            </p:txBody>
          </p:sp>
          <p:sp>
            <p:nvSpPr>
              <p:cNvPr id="556" name="Line 89"/>
              <p:cNvSpPr>
                <a:spLocks noChangeShapeType="1"/>
              </p:cNvSpPr>
              <p:nvPr/>
            </p:nvSpPr>
            <p:spPr bwMode="auto">
              <a:xfrm flipV="1">
                <a:off x="6578403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7" name="Rectangle 90"/>
              <p:cNvSpPr>
                <a:spLocks noChangeArrowheads="1"/>
              </p:cNvSpPr>
              <p:nvPr/>
            </p:nvSpPr>
            <p:spPr bwMode="auto">
              <a:xfrm>
                <a:off x="6525475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15</a:t>
                </a:r>
              </a:p>
            </p:txBody>
          </p:sp>
          <p:sp>
            <p:nvSpPr>
              <p:cNvPr id="558" name="Line 91"/>
              <p:cNvSpPr>
                <a:spLocks noChangeShapeType="1"/>
              </p:cNvSpPr>
              <p:nvPr/>
            </p:nvSpPr>
            <p:spPr bwMode="auto">
              <a:xfrm flipV="1">
                <a:off x="7036789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9" name="Rectangle 92"/>
              <p:cNvSpPr>
                <a:spLocks noChangeArrowheads="1"/>
              </p:cNvSpPr>
              <p:nvPr/>
            </p:nvSpPr>
            <p:spPr bwMode="auto">
              <a:xfrm>
                <a:off x="6987723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20</a:t>
                </a:r>
              </a:p>
            </p:txBody>
          </p:sp>
          <p:sp>
            <p:nvSpPr>
              <p:cNvPr id="560" name="Line 95"/>
              <p:cNvSpPr>
                <a:spLocks noChangeShapeType="1"/>
              </p:cNvSpPr>
              <p:nvPr/>
            </p:nvSpPr>
            <p:spPr bwMode="auto">
              <a:xfrm flipV="1">
                <a:off x="7491415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1" name="Rectangle 96"/>
              <p:cNvSpPr>
                <a:spLocks noChangeArrowheads="1"/>
              </p:cNvSpPr>
              <p:nvPr/>
            </p:nvSpPr>
            <p:spPr bwMode="auto">
              <a:xfrm>
                <a:off x="7442350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562" name="Line 99"/>
              <p:cNvSpPr>
                <a:spLocks noChangeShapeType="1"/>
              </p:cNvSpPr>
              <p:nvPr/>
            </p:nvSpPr>
            <p:spPr bwMode="auto">
              <a:xfrm flipV="1">
                <a:off x="7943431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3" name="Rectangle 100"/>
              <p:cNvSpPr>
                <a:spLocks noChangeArrowheads="1"/>
              </p:cNvSpPr>
              <p:nvPr/>
            </p:nvSpPr>
            <p:spPr bwMode="auto">
              <a:xfrm>
                <a:off x="7887232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30</a:t>
                </a:r>
              </a:p>
            </p:txBody>
          </p:sp>
          <p:sp>
            <p:nvSpPr>
              <p:cNvPr id="564" name="Line 101"/>
              <p:cNvSpPr>
                <a:spLocks noChangeShapeType="1"/>
              </p:cNvSpPr>
              <p:nvPr/>
            </p:nvSpPr>
            <p:spPr bwMode="auto">
              <a:xfrm flipV="1">
                <a:off x="8399096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5" name="Rectangle 102"/>
              <p:cNvSpPr>
                <a:spLocks noChangeArrowheads="1"/>
              </p:cNvSpPr>
              <p:nvPr/>
            </p:nvSpPr>
            <p:spPr bwMode="auto">
              <a:xfrm>
                <a:off x="8342220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35</a:t>
                </a:r>
              </a:p>
            </p:txBody>
          </p:sp>
          <p:sp>
            <p:nvSpPr>
              <p:cNvPr id="566" name="Line 105"/>
              <p:cNvSpPr>
                <a:spLocks noChangeShapeType="1"/>
              </p:cNvSpPr>
              <p:nvPr/>
            </p:nvSpPr>
            <p:spPr bwMode="auto">
              <a:xfrm flipV="1">
                <a:off x="8854082" y="4772727"/>
                <a:ext cx="0" cy="46342"/>
              </a:xfrm>
              <a:prstGeom prst="line">
                <a:avLst/>
              </a:prstGeom>
              <a:noFill/>
              <a:ln w="15875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US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67" name="Rectangle 106"/>
              <p:cNvSpPr>
                <a:spLocks noChangeArrowheads="1"/>
              </p:cNvSpPr>
              <p:nvPr/>
            </p:nvSpPr>
            <p:spPr bwMode="auto">
              <a:xfrm>
                <a:off x="8797208" y="4836816"/>
                <a:ext cx="116236" cy="13468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1pPr>
                <a:lvl2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Arial" panose="020B0604020202020204" pitchFamily="34" charset="0"/>
                    <a:ea typeface="MS PGothic" panose="020B0600070205080204" pitchFamily="34" charset="-128"/>
                  </a:defRPr>
                </a:lvl9pPr>
              </a:lstStyle>
              <a:p>
                <a:pPr algn="ctr" defTabSz="914377">
                  <a:defRPr/>
                </a:pPr>
                <a:r>
                  <a:rPr lang="en-US" altLang="en-US" sz="800" b="0" kern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40</a:t>
                </a:r>
              </a:p>
            </p:txBody>
          </p:sp>
        </p:grpSp>
        <p:sp>
          <p:nvSpPr>
            <p:cNvPr id="486" name="Line 107"/>
            <p:cNvSpPr>
              <a:spLocks noChangeShapeType="1"/>
            </p:cNvSpPr>
            <p:nvPr/>
          </p:nvSpPr>
          <p:spPr bwMode="auto">
            <a:xfrm>
              <a:off x="5087417" y="3710436"/>
              <a:ext cx="27401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7" name="Rectangle 108"/>
            <p:cNvSpPr>
              <a:spLocks noChangeArrowheads="1"/>
            </p:cNvSpPr>
            <p:nvPr/>
          </p:nvSpPr>
          <p:spPr bwMode="auto">
            <a:xfrm>
              <a:off x="4946866" y="3641828"/>
              <a:ext cx="120936" cy="138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7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0.2</a:t>
              </a:r>
            </a:p>
          </p:txBody>
        </p:sp>
        <p:sp>
          <p:nvSpPr>
            <p:cNvPr id="488" name="Line 109"/>
            <p:cNvSpPr>
              <a:spLocks noChangeShapeType="1"/>
            </p:cNvSpPr>
            <p:nvPr/>
          </p:nvSpPr>
          <p:spPr bwMode="auto">
            <a:xfrm>
              <a:off x="5113092" y="4298794"/>
              <a:ext cx="3519340" cy="0"/>
            </a:xfrm>
            <a:prstGeom prst="line">
              <a:avLst/>
            </a:prstGeom>
            <a:noFill/>
            <a:ln w="15875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489" name="Group 488"/>
            <p:cNvGrpSpPr/>
            <p:nvPr/>
          </p:nvGrpSpPr>
          <p:grpSpPr>
            <a:xfrm>
              <a:off x="5127857" y="1343260"/>
              <a:ext cx="3258799" cy="2460480"/>
              <a:chOff x="5127855" y="1151404"/>
              <a:chExt cx="3258799" cy="2460480"/>
            </a:xfrm>
          </p:grpSpPr>
          <p:sp>
            <p:nvSpPr>
              <p:cNvPr id="524" name="Freeform 59"/>
              <p:cNvSpPr>
                <a:spLocks/>
              </p:cNvSpPr>
              <p:nvPr/>
            </p:nvSpPr>
            <p:spPr bwMode="auto">
              <a:xfrm>
                <a:off x="5152628" y="1179571"/>
                <a:ext cx="3204798" cy="2406480"/>
              </a:xfrm>
              <a:custGeom>
                <a:avLst/>
                <a:gdLst>
                  <a:gd name="T0" fmla="*/ 76 w 2102"/>
                  <a:gd name="T1" fmla="*/ 14 h 1291"/>
                  <a:gd name="T2" fmla="*/ 110 w 2102"/>
                  <a:gd name="T3" fmla="*/ 28 h 1291"/>
                  <a:gd name="T4" fmla="*/ 118 w 2102"/>
                  <a:gd name="T5" fmla="*/ 52 h 1291"/>
                  <a:gd name="T6" fmla="*/ 136 w 2102"/>
                  <a:gd name="T7" fmla="*/ 78 h 1291"/>
                  <a:gd name="T8" fmla="*/ 148 w 2102"/>
                  <a:gd name="T9" fmla="*/ 102 h 1291"/>
                  <a:gd name="T10" fmla="*/ 152 w 2102"/>
                  <a:gd name="T11" fmla="*/ 134 h 1291"/>
                  <a:gd name="T12" fmla="*/ 160 w 2102"/>
                  <a:gd name="T13" fmla="*/ 206 h 1291"/>
                  <a:gd name="T14" fmla="*/ 170 w 2102"/>
                  <a:gd name="T15" fmla="*/ 254 h 1291"/>
                  <a:gd name="T16" fmla="*/ 222 w 2102"/>
                  <a:gd name="T17" fmla="*/ 268 h 1291"/>
                  <a:gd name="T18" fmla="*/ 276 w 2102"/>
                  <a:gd name="T19" fmla="*/ 292 h 1291"/>
                  <a:gd name="T20" fmla="*/ 298 w 2102"/>
                  <a:gd name="T21" fmla="*/ 306 h 1291"/>
                  <a:gd name="T22" fmla="*/ 304 w 2102"/>
                  <a:gd name="T23" fmla="*/ 330 h 1291"/>
                  <a:gd name="T24" fmla="*/ 320 w 2102"/>
                  <a:gd name="T25" fmla="*/ 358 h 1291"/>
                  <a:gd name="T26" fmla="*/ 324 w 2102"/>
                  <a:gd name="T27" fmla="*/ 394 h 1291"/>
                  <a:gd name="T28" fmla="*/ 426 w 2102"/>
                  <a:gd name="T29" fmla="*/ 408 h 1291"/>
                  <a:gd name="T30" fmla="*/ 452 w 2102"/>
                  <a:gd name="T31" fmla="*/ 434 h 1291"/>
                  <a:gd name="T32" fmla="*/ 467 w 2102"/>
                  <a:gd name="T33" fmla="*/ 450 h 1291"/>
                  <a:gd name="T34" fmla="*/ 475 w 2102"/>
                  <a:gd name="T35" fmla="*/ 500 h 1291"/>
                  <a:gd name="T36" fmla="*/ 481 w 2102"/>
                  <a:gd name="T37" fmla="*/ 516 h 1291"/>
                  <a:gd name="T38" fmla="*/ 483 w 2102"/>
                  <a:gd name="T39" fmla="*/ 540 h 1291"/>
                  <a:gd name="T40" fmla="*/ 527 w 2102"/>
                  <a:gd name="T41" fmla="*/ 554 h 1291"/>
                  <a:gd name="T42" fmla="*/ 573 w 2102"/>
                  <a:gd name="T43" fmla="*/ 578 h 1291"/>
                  <a:gd name="T44" fmla="*/ 619 w 2102"/>
                  <a:gd name="T45" fmla="*/ 590 h 1291"/>
                  <a:gd name="T46" fmla="*/ 623 w 2102"/>
                  <a:gd name="T47" fmla="*/ 630 h 1291"/>
                  <a:gd name="T48" fmla="*/ 633 w 2102"/>
                  <a:gd name="T49" fmla="*/ 658 h 1291"/>
                  <a:gd name="T50" fmla="*/ 639 w 2102"/>
                  <a:gd name="T51" fmla="*/ 691 h 1291"/>
                  <a:gd name="T52" fmla="*/ 689 w 2102"/>
                  <a:gd name="T53" fmla="*/ 703 h 1291"/>
                  <a:gd name="T54" fmla="*/ 775 w 2102"/>
                  <a:gd name="T55" fmla="*/ 715 h 1291"/>
                  <a:gd name="T56" fmla="*/ 779 w 2102"/>
                  <a:gd name="T57" fmla="*/ 757 h 1291"/>
                  <a:gd name="T58" fmla="*/ 789 w 2102"/>
                  <a:gd name="T59" fmla="*/ 761 h 1291"/>
                  <a:gd name="T60" fmla="*/ 793 w 2102"/>
                  <a:gd name="T61" fmla="*/ 835 h 1291"/>
                  <a:gd name="T62" fmla="*/ 891 w 2102"/>
                  <a:gd name="T63" fmla="*/ 853 h 1291"/>
                  <a:gd name="T64" fmla="*/ 921 w 2102"/>
                  <a:gd name="T65" fmla="*/ 879 h 1291"/>
                  <a:gd name="T66" fmla="*/ 945 w 2102"/>
                  <a:gd name="T67" fmla="*/ 909 h 1291"/>
                  <a:gd name="T68" fmla="*/ 949 w 2102"/>
                  <a:gd name="T69" fmla="*/ 947 h 1291"/>
                  <a:gd name="T70" fmla="*/ 1057 w 2102"/>
                  <a:gd name="T71" fmla="*/ 963 h 1291"/>
                  <a:gd name="T72" fmla="*/ 1089 w 2102"/>
                  <a:gd name="T73" fmla="*/ 975 h 1291"/>
                  <a:gd name="T74" fmla="*/ 1105 w 2102"/>
                  <a:gd name="T75" fmla="*/ 1019 h 1291"/>
                  <a:gd name="T76" fmla="*/ 1251 w 2102"/>
                  <a:gd name="T77" fmla="*/ 1035 h 1291"/>
                  <a:gd name="T78" fmla="*/ 1261 w 2102"/>
                  <a:gd name="T79" fmla="*/ 1093 h 1291"/>
                  <a:gd name="T80" fmla="*/ 1377 w 2102"/>
                  <a:gd name="T81" fmla="*/ 1111 h 1291"/>
                  <a:gd name="T82" fmla="*/ 1407 w 2102"/>
                  <a:gd name="T83" fmla="*/ 1141 h 1291"/>
                  <a:gd name="T84" fmla="*/ 1453 w 2102"/>
                  <a:gd name="T85" fmla="*/ 1157 h 1291"/>
                  <a:gd name="T86" fmla="*/ 1487 w 2102"/>
                  <a:gd name="T87" fmla="*/ 1193 h 1291"/>
                  <a:gd name="T88" fmla="*/ 1568 w 2102"/>
                  <a:gd name="T89" fmla="*/ 1209 h 1291"/>
                  <a:gd name="T90" fmla="*/ 1580 w 2102"/>
                  <a:gd name="T91" fmla="*/ 1261 h 1291"/>
                  <a:gd name="T92" fmla="*/ 2102 w 2102"/>
                  <a:gd name="T93" fmla="*/ 1291 h 1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2102" h="1291">
                    <a:moveTo>
                      <a:pt x="0" y="0"/>
                    </a:moveTo>
                    <a:lnTo>
                      <a:pt x="76" y="0"/>
                    </a:lnTo>
                    <a:lnTo>
                      <a:pt x="76" y="14"/>
                    </a:lnTo>
                    <a:lnTo>
                      <a:pt x="106" y="14"/>
                    </a:lnTo>
                    <a:lnTo>
                      <a:pt x="106" y="28"/>
                    </a:lnTo>
                    <a:lnTo>
                      <a:pt x="110" y="28"/>
                    </a:lnTo>
                    <a:lnTo>
                      <a:pt x="110" y="42"/>
                    </a:lnTo>
                    <a:lnTo>
                      <a:pt x="118" y="42"/>
                    </a:lnTo>
                    <a:lnTo>
                      <a:pt x="118" y="52"/>
                    </a:lnTo>
                    <a:lnTo>
                      <a:pt x="132" y="52"/>
                    </a:lnTo>
                    <a:lnTo>
                      <a:pt x="132" y="78"/>
                    </a:lnTo>
                    <a:lnTo>
                      <a:pt x="136" y="78"/>
                    </a:lnTo>
                    <a:lnTo>
                      <a:pt x="136" y="90"/>
                    </a:lnTo>
                    <a:lnTo>
                      <a:pt x="148" y="90"/>
                    </a:lnTo>
                    <a:lnTo>
                      <a:pt x="148" y="102"/>
                    </a:lnTo>
                    <a:lnTo>
                      <a:pt x="152" y="102"/>
                    </a:lnTo>
                    <a:lnTo>
                      <a:pt x="152" y="126"/>
                    </a:lnTo>
                    <a:lnTo>
                      <a:pt x="152" y="134"/>
                    </a:lnTo>
                    <a:lnTo>
                      <a:pt x="156" y="134"/>
                    </a:lnTo>
                    <a:lnTo>
                      <a:pt x="156" y="206"/>
                    </a:lnTo>
                    <a:lnTo>
                      <a:pt x="160" y="206"/>
                    </a:lnTo>
                    <a:lnTo>
                      <a:pt x="160" y="244"/>
                    </a:lnTo>
                    <a:lnTo>
                      <a:pt x="170" y="244"/>
                    </a:lnTo>
                    <a:lnTo>
                      <a:pt x="170" y="254"/>
                    </a:lnTo>
                    <a:lnTo>
                      <a:pt x="176" y="254"/>
                    </a:lnTo>
                    <a:lnTo>
                      <a:pt x="176" y="268"/>
                    </a:lnTo>
                    <a:lnTo>
                      <a:pt x="222" y="268"/>
                    </a:lnTo>
                    <a:lnTo>
                      <a:pt x="222" y="280"/>
                    </a:lnTo>
                    <a:lnTo>
                      <a:pt x="276" y="280"/>
                    </a:lnTo>
                    <a:lnTo>
                      <a:pt x="276" y="292"/>
                    </a:lnTo>
                    <a:lnTo>
                      <a:pt x="290" y="292"/>
                    </a:lnTo>
                    <a:lnTo>
                      <a:pt x="290" y="306"/>
                    </a:lnTo>
                    <a:lnTo>
                      <a:pt x="298" y="306"/>
                    </a:lnTo>
                    <a:lnTo>
                      <a:pt x="298" y="316"/>
                    </a:lnTo>
                    <a:lnTo>
                      <a:pt x="304" y="316"/>
                    </a:lnTo>
                    <a:lnTo>
                      <a:pt x="304" y="330"/>
                    </a:lnTo>
                    <a:lnTo>
                      <a:pt x="316" y="330"/>
                    </a:lnTo>
                    <a:lnTo>
                      <a:pt x="316" y="358"/>
                    </a:lnTo>
                    <a:lnTo>
                      <a:pt x="320" y="358"/>
                    </a:lnTo>
                    <a:lnTo>
                      <a:pt x="320" y="382"/>
                    </a:lnTo>
                    <a:lnTo>
                      <a:pt x="324" y="382"/>
                    </a:lnTo>
                    <a:lnTo>
                      <a:pt x="324" y="394"/>
                    </a:lnTo>
                    <a:lnTo>
                      <a:pt x="394" y="394"/>
                    </a:lnTo>
                    <a:lnTo>
                      <a:pt x="394" y="408"/>
                    </a:lnTo>
                    <a:lnTo>
                      <a:pt x="426" y="408"/>
                    </a:lnTo>
                    <a:lnTo>
                      <a:pt x="426" y="420"/>
                    </a:lnTo>
                    <a:lnTo>
                      <a:pt x="452" y="420"/>
                    </a:lnTo>
                    <a:lnTo>
                      <a:pt x="452" y="434"/>
                    </a:lnTo>
                    <a:lnTo>
                      <a:pt x="457" y="434"/>
                    </a:lnTo>
                    <a:lnTo>
                      <a:pt x="457" y="450"/>
                    </a:lnTo>
                    <a:lnTo>
                      <a:pt x="467" y="450"/>
                    </a:lnTo>
                    <a:lnTo>
                      <a:pt x="467" y="476"/>
                    </a:lnTo>
                    <a:lnTo>
                      <a:pt x="475" y="476"/>
                    </a:lnTo>
                    <a:lnTo>
                      <a:pt x="475" y="500"/>
                    </a:lnTo>
                    <a:lnTo>
                      <a:pt x="477" y="500"/>
                    </a:lnTo>
                    <a:lnTo>
                      <a:pt x="477" y="516"/>
                    </a:lnTo>
                    <a:lnTo>
                      <a:pt x="481" y="516"/>
                    </a:lnTo>
                    <a:lnTo>
                      <a:pt x="481" y="528"/>
                    </a:lnTo>
                    <a:lnTo>
                      <a:pt x="483" y="528"/>
                    </a:lnTo>
                    <a:lnTo>
                      <a:pt x="483" y="540"/>
                    </a:lnTo>
                    <a:lnTo>
                      <a:pt x="519" y="540"/>
                    </a:lnTo>
                    <a:lnTo>
                      <a:pt x="519" y="554"/>
                    </a:lnTo>
                    <a:lnTo>
                      <a:pt x="527" y="554"/>
                    </a:lnTo>
                    <a:lnTo>
                      <a:pt x="527" y="568"/>
                    </a:lnTo>
                    <a:lnTo>
                      <a:pt x="573" y="568"/>
                    </a:lnTo>
                    <a:lnTo>
                      <a:pt x="573" y="578"/>
                    </a:lnTo>
                    <a:lnTo>
                      <a:pt x="613" y="578"/>
                    </a:lnTo>
                    <a:lnTo>
                      <a:pt x="613" y="590"/>
                    </a:lnTo>
                    <a:lnTo>
                      <a:pt x="619" y="590"/>
                    </a:lnTo>
                    <a:lnTo>
                      <a:pt x="619" y="608"/>
                    </a:lnTo>
                    <a:lnTo>
                      <a:pt x="623" y="608"/>
                    </a:lnTo>
                    <a:lnTo>
                      <a:pt x="623" y="630"/>
                    </a:lnTo>
                    <a:lnTo>
                      <a:pt x="629" y="630"/>
                    </a:lnTo>
                    <a:lnTo>
                      <a:pt x="629" y="658"/>
                    </a:lnTo>
                    <a:lnTo>
                      <a:pt x="633" y="658"/>
                    </a:lnTo>
                    <a:lnTo>
                      <a:pt x="633" y="687"/>
                    </a:lnTo>
                    <a:lnTo>
                      <a:pt x="639" y="687"/>
                    </a:lnTo>
                    <a:lnTo>
                      <a:pt x="639" y="691"/>
                    </a:lnTo>
                    <a:lnTo>
                      <a:pt x="643" y="691"/>
                    </a:lnTo>
                    <a:lnTo>
                      <a:pt x="643" y="703"/>
                    </a:lnTo>
                    <a:lnTo>
                      <a:pt x="689" y="703"/>
                    </a:lnTo>
                    <a:lnTo>
                      <a:pt x="719" y="703"/>
                    </a:lnTo>
                    <a:lnTo>
                      <a:pt x="719" y="715"/>
                    </a:lnTo>
                    <a:lnTo>
                      <a:pt x="775" y="715"/>
                    </a:lnTo>
                    <a:lnTo>
                      <a:pt x="775" y="731"/>
                    </a:lnTo>
                    <a:lnTo>
                      <a:pt x="779" y="731"/>
                    </a:lnTo>
                    <a:lnTo>
                      <a:pt x="779" y="757"/>
                    </a:lnTo>
                    <a:lnTo>
                      <a:pt x="783" y="757"/>
                    </a:lnTo>
                    <a:lnTo>
                      <a:pt x="783" y="761"/>
                    </a:lnTo>
                    <a:lnTo>
                      <a:pt x="789" y="761"/>
                    </a:lnTo>
                    <a:lnTo>
                      <a:pt x="789" y="811"/>
                    </a:lnTo>
                    <a:lnTo>
                      <a:pt x="793" y="811"/>
                    </a:lnTo>
                    <a:lnTo>
                      <a:pt x="793" y="835"/>
                    </a:lnTo>
                    <a:lnTo>
                      <a:pt x="807" y="835"/>
                    </a:lnTo>
                    <a:lnTo>
                      <a:pt x="807" y="853"/>
                    </a:lnTo>
                    <a:lnTo>
                      <a:pt x="891" y="853"/>
                    </a:lnTo>
                    <a:lnTo>
                      <a:pt x="891" y="867"/>
                    </a:lnTo>
                    <a:lnTo>
                      <a:pt x="921" y="867"/>
                    </a:lnTo>
                    <a:lnTo>
                      <a:pt x="921" y="879"/>
                    </a:lnTo>
                    <a:lnTo>
                      <a:pt x="939" y="879"/>
                    </a:lnTo>
                    <a:lnTo>
                      <a:pt x="939" y="909"/>
                    </a:lnTo>
                    <a:lnTo>
                      <a:pt x="945" y="909"/>
                    </a:lnTo>
                    <a:lnTo>
                      <a:pt x="945" y="937"/>
                    </a:lnTo>
                    <a:lnTo>
                      <a:pt x="949" y="937"/>
                    </a:lnTo>
                    <a:lnTo>
                      <a:pt x="949" y="947"/>
                    </a:lnTo>
                    <a:lnTo>
                      <a:pt x="959" y="947"/>
                    </a:lnTo>
                    <a:lnTo>
                      <a:pt x="959" y="963"/>
                    </a:lnTo>
                    <a:lnTo>
                      <a:pt x="1057" y="963"/>
                    </a:lnTo>
                    <a:lnTo>
                      <a:pt x="1079" y="963"/>
                    </a:lnTo>
                    <a:lnTo>
                      <a:pt x="1079" y="975"/>
                    </a:lnTo>
                    <a:lnTo>
                      <a:pt x="1089" y="975"/>
                    </a:lnTo>
                    <a:lnTo>
                      <a:pt x="1089" y="991"/>
                    </a:lnTo>
                    <a:lnTo>
                      <a:pt x="1105" y="991"/>
                    </a:lnTo>
                    <a:lnTo>
                      <a:pt x="1105" y="1019"/>
                    </a:lnTo>
                    <a:lnTo>
                      <a:pt x="1201" y="1019"/>
                    </a:lnTo>
                    <a:lnTo>
                      <a:pt x="1201" y="1035"/>
                    </a:lnTo>
                    <a:lnTo>
                      <a:pt x="1251" y="1035"/>
                    </a:lnTo>
                    <a:lnTo>
                      <a:pt x="1251" y="1049"/>
                    </a:lnTo>
                    <a:lnTo>
                      <a:pt x="1261" y="1049"/>
                    </a:lnTo>
                    <a:lnTo>
                      <a:pt x="1261" y="1093"/>
                    </a:lnTo>
                    <a:lnTo>
                      <a:pt x="1371" y="1093"/>
                    </a:lnTo>
                    <a:lnTo>
                      <a:pt x="1371" y="1111"/>
                    </a:lnTo>
                    <a:lnTo>
                      <a:pt x="1377" y="1111"/>
                    </a:lnTo>
                    <a:lnTo>
                      <a:pt x="1377" y="1125"/>
                    </a:lnTo>
                    <a:lnTo>
                      <a:pt x="1407" y="1125"/>
                    </a:lnTo>
                    <a:lnTo>
                      <a:pt x="1407" y="1141"/>
                    </a:lnTo>
                    <a:lnTo>
                      <a:pt x="1421" y="1141"/>
                    </a:lnTo>
                    <a:lnTo>
                      <a:pt x="1421" y="1157"/>
                    </a:lnTo>
                    <a:lnTo>
                      <a:pt x="1453" y="1157"/>
                    </a:lnTo>
                    <a:lnTo>
                      <a:pt x="1453" y="1175"/>
                    </a:lnTo>
                    <a:lnTo>
                      <a:pt x="1487" y="1175"/>
                    </a:lnTo>
                    <a:lnTo>
                      <a:pt x="1487" y="1193"/>
                    </a:lnTo>
                    <a:lnTo>
                      <a:pt x="1558" y="1193"/>
                    </a:lnTo>
                    <a:lnTo>
                      <a:pt x="1558" y="1209"/>
                    </a:lnTo>
                    <a:lnTo>
                      <a:pt x="1568" y="1209"/>
                    </a:lnTo>
                    <a:lnTo>
                      <a:pt x="1568" y="1219"/>
                    </a:lnTo>
                    <a:lnTo>
                      <a:pt x="1580" y="1219"/>
                    </a:lnTo>
                    <a:lnTo>
                      <a:pt x="1580" y="1261"/>
                    </a:lnTo>
                    <a:lnTo>
                      <a:pt x="1732" y="1261"/>
                    </a:lnTo>
                    <a:lnTo>
                      <a:pt x="1732" y="1291"/>
                    </a:lnTo>
                    <a:lnTo>
                      <a:pt x="2102" y="1291"/>
                    </a:lnTo>
                  </a:path>
                </a:pathLst>
              </a:custGeom>
              <a:noFill/>
              <a:ln w="1905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5" name="Oval 60"/>
              <p:cNvSpPr>
                <a:spLocks noChangeArrowheads="1"/>
              </p:cNvSpPr>
              <p:nvPr/>
            </p:nvSpPr>
            <p:spPr bwMode="auto">
              <a:xfrm>
                <a:off x="8332654" y="35578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6" name="Oval 61"/>
              <p:cNvSpPr>
                <a:spLocks noChangeArrowheads="1"/>
              </p:cNvSpPr>
              <p:nvPr/>
            </p:nvSpPr>
            <p:spPr bwMode="auto">
              <a:xfrm>
                <a:off x="8253372" y="355415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7" name="Oval 62"/>
              <p:cNvSpPr>
                <a:spLocks noChangeArrowheads="1"/>
              </p:cNvSpPr>
              <p:nvPr/>
            </p:nvSpPr>
            <p:spPr bwMode="auto">
              <a:xfrm>
                <a:off x="8247274" y="355415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8" name="Oval 63"/>
              <p:cNvSpPr>
                <a:spLocks noChangeArrowheads="1"/>
              </p:cNvSpPr>
              <p:nvPr/>
            </p:nvSpPr>
            <p:spPr bwMode="auto">
              <a:xfrm>
                <a:off x="8052119" y="35578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9" name="Oval 64"/>
              <p:cNvSpPr>
                <a:spLocks noChangeArrowheads="1"/>
              </p:cNvSpPr>
              <p:nvPr/>
            </p:nvSpPr>
            <p:spPr bwMode="auto">
              <a:xfrm>
                <a:off x="7768536" y="355415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0" name="Oval 65"/>
              <p:cNvSpPr>
                <a:spLocks noChangeArrowheads="1"/>
              </p:cNvSpPr>
              <p:nvPr/>
            </p:nvSpPr>
            <p:spPr bwMode="auto">
              <a:xfrm>
                <a:off x="7597776" y="349823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1" name="Oval 66"/>
              <p:cNvSpPr>
                <a:spLocks noChangeArrowheads="1"/>
              </p:cNvSpPr>
              <p:nvPr/>
            </p:nvSpPr>
            <p:spPr bwMode="auto">
              <a:xfrm>
                <a:off x="7536790" y="350196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2" name="Oval 67"/>
              <p:cNvSpPr>
                <a:spLocks noChangeArrowheads="1"/>
              </p:cNvSpPr>
              <p:nvPr/>
            </p:nvSpPr>
            <p:spPr bwMode="auto">
              <a:xfrm>
                <a:off x="7530692" y="345349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3" name="Oval 68"/>
              <p:cNvSpPr>
                <a:spLocks noChangeArrowheads="1"/>
              </p:cNvSpPr>
              <p:nvPr/>
            </p:nvSpPr>
            <p:spPr bwMode="auto">
              <a:xfrm>
                <a:off x="7524593" y="340876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4" name="Oval 69"/>
              <p:cNvSpPr>
                <a:spLocks noChangeArrowheads="1"/>
              </p:cNvSpPr>
              <p:nvPr/>
            </p:nvSpPr>
            <p:spPr bwMode="auto">
              <a:xfrm>
                <a:off x="7358407" y="334165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5" name="Oval 70"/>
              <p:cNvSpPr>
                <a:spLocks noChangeArrowheads="1"/>
              </p:cNvSpPr>
              <p:nvPr/>
            </p:nvSpPr>
            <p:spPr bwMode="auto">
              <a:xfrm>
                <a:off x="7346210" y="334165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6" name="Oval 71"/>
              <p:cNvSpPr>
                <a:spLocks noChangeArrowheads="1"/>
              </p:cNvSpPr>
              <p:nvPr/>
            </p:nvSpPr>
            <p:spPr bwMode="auto">
              <a:xfrm>
                <a:off x="7297422" y="3308102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7" name="Oval 72"/>
              <p:cNvSpPr>
                <a:spLocks noChangeArrowheads="1"/>
              </p:cNvSpPr>
              <p:nvPr/>
            </p:nvSpPr>
            <p:spPr bwMode="auto">
              <a:xfrm>
                <a:off x="7059578" y="318507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8" name="Oval 73"/>
              <p:cNvSpPr>
                <a:spLocks noChangeArrowheads="1"/>
              </p:cNvSpPr>
              <p:nvPr/>
            </p:nvSpPr>
            <p:spPr bwMode="auto">
              <a:xfrm>
                <a:off x="7050430" y="318507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39" name="Oval 74"/>
              <p:cNvSpPr>
                <a:spLocks noChangeArrowheads="1"/>
              </p:cNvSpPr>
              <p:nvPr/>
            </p:nvSpPr>
            <p:spPr bwMode="auto">
              <a:xfrm>
                <a:off x="7044331" y="310305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0" name="Oval 75"/>
              <p:cNvSpPr>
                <a:spLocks noChangeArrowheads="1"/>
              </p:cNvSpPr>
              <p:nvPr/>
            </p:nvSpPr>
            <p:spPr bwMode="auto">
              <a:xfrm>
                <a:off x="6885768" y="304713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1" name="Oval 76"/>
              <p:cNvSpPr>
                <a:spLocks noChangeArrowheads="1"/>
              </p:cNvSpPr>
              <p:nvPr/>
            </p:nvSpPr>
            <p:spPr bwMode="auto">
              <a:xfrm>
                <a:off x="6803438" y="2991215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2" name="Oval 77"/>
              <p:cNvSpPr>
                <a:spLocks noChangeArrowheads="1"/>
              </p:cNvSpPr>
              <p:nvPr/>
            </p:nvSpPr>
            <p:spPr bwMode="auto">
              <a:xfrm>
                <a:off x="6120398" y="2458098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3" name="Oval 78"/>
              <p:cNvSpPr>
                <a:spLocks noChangeArrowheads="1"/>
              </p:cNvSpPr>
              <p:nvPr/>
            </p:nvSpPr>
            <p:spPr bwMode="auto">
              <a:xfrm>
                <a:off x="5995377" y="220645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4" name="Oval 79"/>
              <p:cNvSpPr>
                <a:spLocks noChangeArrowheads="1"/>
              </p:cNvSpPr>
              <p:nvPr/>
            </p:nvSpPr>
            <p:spPr bwMode="auto">
              <a:xfrm>
                <a:off x="5838338" y="203123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5" name="Oval 80"/>
              <p:cNvSpPr>
                <a:spLocks noChangeArrowheads="1"/>
              </p:cNvSpPr>
              <p:nvPr/>
            </p:nvSpPr>
            <p:spPr bwMode="auto">
              <a:xfrm>
                <a:off x="5835289" y="1982768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6" name="Oval 81"/>
              <p:cNvSpPr>
                <a:spLocks noChangeArrowheads="1"/>
              </p:cNvSpPr>
              <p:nvPr/>
            </p:nvSpPr>
            <p:spPr bwMode="auto">
              <a:xfrm>
                <a:off x="5612691" y="1859741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7" name="Oval 82"/>
              <p:cNvSpPr>
                <a:spLocks noChangeArrowheads="1"/>
              </p:cNvSpPr>
              <p:nvPr/>
            </p:nvSpPr>
            <p:spPr bwMode="auto">
              <a:xfrm>
                <a:off x="5383995" y="162114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8" name="Oval 83"/>
              <p:cNvSpPr>
                <a:spLocks noChangeArrowheads="1"/>
              </p:cNvSpPr>
              <p:nvPr/>
            </p:nvSpPr>
            <p:spPr bwMode="auto">
              <a:xfrm>
                <a:off x="5377896" y="160250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9" name="Oval 84"/>
              <p:cNvSpPr>
                <a:spLocks noChangeArrowheads="1"/>
              </p:cNvSpPr>
              <p:nvPr/>
            </p:nvSpPr>
            <p:spPr bwMode="auto">
              <a:xfrm>
                <a:off x="5127855" y="115140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83005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0" name="Group 489"/>
            <p:cNvGrpSpPr/>
            <p:nvPr/>
          </p:nvGrpSpPr>
          <p:grpSpPr>
            <a:xfrm>
              <a:off x="5113774" y="1351763"/>
              <a:ext cx="3193600" cy="2527583"/>
              <a:chOff x="5113755" y="1159897"/>
              <a:chExt cx="3182565" cy="2527583"/>
            </a:xfrm>
          </p:grpSpPr>
          <p:sp>
            <p:nvSpPr>
              <p:cNvPr id="496" name="AutoShape 86"/>
              <p:cNvSpPr>
                <a:spLocks noChangeAspect="1" noChangeArrowheads="1" noTextEdit="1"/>
              </p:cNvSpPr>
              <p:nvPr/>
            </p:nvSpPr>
            <p:spPr bwMode="auto">
              <a:xfrm>
                <a:off x="5113755" y="1159897"/>
                <a:ext cx="54000" cy="4291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7" name="Freeform 88"/>
              <p:cNvSpPr>
                <a:spLocks/>
              </p:cNvSpPr>
              <p:nvPr/>
            </p:nvSpPr>
            <p:spPr bwMode="auto">
              <a:xfrm>
                <a:off x="5129758" y="1172115"/>
                <a:ext cx="3148387" cy="2488497"/>
              </a:xfrm>
              <a:custGeom>
                <a:avLst/>
                <a:gdLst>
                  <a:gd name="T0" fmla="*/ 95 w 2065"/>
                  <a:gd name="T1" fmla="*/ 0 h 1335"/>
                  <a:gd name="T2" fmla="*/ 105 w 2065"/>
                  <a:gd name="T3" fmla="*/ 12 h 1335"/>
                  <a:gd name="T4" fmla="*/ 115 w 2065"/>
                  <a:gd name="T5" fmla="*/ 24 h 1335"/>
                  <a:gd name="T6" fmla="*/ 141 w 2065"/>
                  <a:gd name="T7" fmla="*/ 38 h 1335"/>
                  <a:gd name="T8" fmla="*/ 145 w 2065"/>
                  <a:gd name="T9" fmla="*/ 52 h 1335"/>
                  <a:gd name="T10" fmla="*/ 149 w 2065"/>
                  <a:gd name="T11" fmla="*/ 64 h 1335"/>
                  <a:gd name="T12" fmla="*/ 153 w 2065"/>
                  <a:gd name="T13" fmla="*/ 78 h 1335"/>
                  <a:gd name="T14" fmla="*/ 155 w 2065"/>
                  <a:gd name="T15" fmla="*/ 101 h 1335"/>
                  <a:gd name="T16" fmla="*/ 157 w 2065"/>
                  <a:gd name="T17" fmla="*/ 109 h 1335"/>
                  <a:gd name="T18" fmla="*/ 161 w 2065"/>
                  <a:gd name="T19" fmla="*/ 145 h 1335"/>
                  <a:gd name="T20" fmla="*/ 163 w 2065"/>
                  <a:gd name="T21" fmla="*/ 211 h 1335"/>
                  <a:gd name="T22" fmla="*/ 167 w 2065"/>
                  <a:gd name="T23" fmla="*/ 244 h 1335"/>
                  <a:gd name="T24" fmla="*/ 171 w 2065"/>
                  <a:gd name="T25" fmla="*/ 250 h 1335"/>
                  <a:gd name="T26" fmla="*/ 193 w 2065"/>
                  <a:gd name="T27" fmla="*/ 282 h 1335"/>
                  <a:gd name="T28" fmla="*/ 251 w 2065"/>
                  <a:gd name="T29" fmla="*/ 296 h 1335"/>
                  <a:gd name="T30" fmla="*/ 261 w 2065"/>
                  <a:gd name="T31" fmla="*/ 310 h 1335"/>
                  <a:gd name="T32" fmla="*/ 269 w 2065"/>
                  <a:gd name="T33" fmla="*/ 322 h 1335"/>
                  <a:gd name="T34" fmla="*/ 310 w 2065"/>
                  <a:gd name="T35" fmla="*/ 334 h 1335"/>
                  <a:gd name="T36" fmla="*/ 320 w 2065"/>
                  <a:gd name="T37" fmla="*/ 364 h 1335"/>
                  <a:gd name="T38" fmla="*/ 324 w 2065"/>
                  <a:gd name="T39" fmla="*/ 395 h 1335"/>
                  <a:gd name="T40" fmla="*/ 418 w 2065"/>
                  <a:gd name="T41" fmla="*/ 421 h 1335"/>
                  <a:gd name="T42" fmla="*/ 428 w 2065"/>
                  <a:gd name="T43" fmla="*/ 435 h 1335"/>
                  <a:gd name="T44" fmla="*/ 475 w 2065"/>
                  <a:gd name="T45" fmla="*/ 445 h 1335"/>
                  <a:gd name="T46" fmla="*/ 479 w 2065"/>
                  <a:gd name="T47" fmla="*/ 477 h 1335"/>
                  <a:gd name="T48" fmla="*/ 489 w 2065"/>
                  <a:gd name="T49" fmla="*/ 517 h 1335"/>
                  <a:gd name="T50" fmla="*/ 499 w 2065"/>
                  <a:gd name="T51" fmla="*/ 534 h 1335"/>
                  <a:gd name="T52" fmla="*/ 513 w 2065"/>
                  <a:gd name="T53" fmla="*/ 546 h 1335"/>
                  <a:gd name="T54" fmla="*/ 533 w 2065"/>
                  <a:gd name="T55" fmla="*/ 562 h 1335"/>
                  <a:gd name="T56" fmla="*/ 549 w 2065"/>
                  <a:gd name="T57" fmla="*/ 574 h 1335"/>
                  <a:gd name="T58" fmla="*/ 627 w 2065"/>
                  <a:gd name="T59" fmla="*/ 588 h 1335"/>
                  <a:gd name="T60" fmla="*/ 631 w 2065"/>
                  <a:gd name="T61" fmla="*/ 598 h 1335"/>
                  <a:gd name="T62" fmla="*/ 635 w 2065"/>
                  <a:gd name="T63" fmla="*/ 604 h 1335"/>
                  <a:gd name="T64" fmla="*/ 649 w 2065"/>
                  <a:gd name="T65" fmla="*/ 632 h 1335"/>
                  <a:gd name="T66" fmla="*/ 694 w 2065"/>
                  <a:gd name="T67" fmla="*/ 660 h 1335"/>
                  <a:gd name="T68" fmla="*/ 742 w 2065"/>
                  <a:gd name="T69" fmla="*/ 677 h 1335"/>
                  <a:gd name="T70" fmla="*/ 768 w 2065"/>
                  <a:gd name="T71" fmla="*/ 689 h 1335"/>
                  <a:gd name="T72" fmla="*/ 784 w 2065"/>
                  <a:gd name="T73" fmla="*/ 703 h 1335"/>
                  <a:gd name="T74" fmla="*/ 794 w 2065"/>
                  <a:gd name="T75" fmla="*/ 719 h 1335"/>
                  <a:gd name="T76" fmla="*/ 796 w 2065"/>
                  <a:gd name="T77" fmla="*/ 733 h 1335"/>
                  <a:gd name="T78" fmla="*/ 905 w 2065"/>
                  <a:gd name="T79" fmla="*/ 775 h 1335"/>
                  <a:gd name="T80" fmla="*/ 915 w 2065"/>
                  <a:gd name="T81" fmla="*/ 789 h 1335"/>
                  <a:gd name="T82" fmla="*/ 927 w 2065"/>
                  <a:gd name="T83" fmla="*/ 803 h 1335"/>
                  <a:gd name="T84" fmla="*/ 943 w 2065"/>
                  <a:gd name="T85" fmla="*/ 817 h 1335"/>
                  <a:gd name="T86" fmla="*/ 949 w 2065"/>
                  <a:gd name="T87" fmla="*/ 834 h 1335"/>
                  <a:gd name="T88" fmla="*/ 953 w 2065"/>
                  <a:gd name="T89" fmla="*/ 848 h 1335"/>
                  <a:gd name="T90" fmla="*/ 957 w 2065"/>
                  <a:gd name="T91" fmla="*/ 880 h 1335"/>
                  <a:gd name="T92" fmla="*/ 967 w 2065"/>
                  <a:gd name="T93" fmla="*/ 924 h 1335"/>
                  <a:gd name="T94" fmla="*/ 973 w 2065"/>
                  <a:gd name="T95" fmla="*/ 936 h 1335"/>
                  <a:gd name="T96" fmla="*/ 1060 w 2065"/>
                  <a:gd name="T97" fmla="*/ 950 h 1335"/>
                  <a:gd name="T98" fmla="*/ 1098 w 2065"/>
                  <a:gd name="T99" fmla="*/ 967 h 1335"/>
                  <a:gd name="T100" fmla="*/ 1102 w 2065"/>
                  <a:gd name="T101" fmla="*/ 983 h 1335"/>
                  <a:gd name="T102" fmla="*/ 1114 w 2065"/>
                  <a:gd name="T103" fmla="*/ 1009 h 1335"/>
                  <a:gd name="T104" fmla="*/ 1128 w 2065"/>
                  <a:gd name="T105" fmla="*/ 1025 h 1335"/>
                  <a:gd name="T106" fmla="*/ 1154 w 2065"/>
                  <a:gd name="T107" fmla="*/ 1043 h 1335"/>
                  <a:gd name="T108" fmla="*/ 1247 w 2065"/>
                  <a:gd name="T109" fmla="*/ 1059 h 1335"/>
                  <a:gd name="T110" fmla="*/ 1269 w 2065"/>
                  <a:gd name="T111" fmla="*/ 1073 h 1335"/>
                  <a:gd name="T112" fmla="*/ 1277 w 2065"/>
                  <a:gd name="T113" fmla="*/ 1126 h 1335"/>
                  <a:gd name="T114" fmla="*/ 1432 w 2065"/>
                  <a:gd name="T115" fmla="*/ 1160 h 1335"/>
                  <a:gd name="T116" fmla="*/ 1434 w 2065"/>
                  <a:gd name="T117" fmla="*/ 1196 h 1335"/>
                  <a:gd name="T118" fmla="*/ 1749 w 2065"/>
                  <a:gd name="T119" fmla="*/ 1232 h 1335"/>
                  <a:gd name="T120" fmla="*/ 2065 w 2065"/>
                  <a:gd name="T121" fmla="*/ 1335 h 1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065" h="1335">
                    <a:moveTo>
                      <a:pt x="0" y="0"/>
                    </a:moveTo>
                    <a:lnTo>
                      <a:pt x="95" y="0"/>
                    </a:lnTo>
                    <a:lnTo>
                      <a:pt x="95" y="12"/>
                    </a:lnTo>
                    <a:lnTo>
                      <a:pt x="105" y="12"/>
                    </a:lnTo>
                    <a:lnTo>
                      <a:pt x="105" y="24"/>
                    </a:lnTo>
                    <a:lnTo>
                      <a:pt x="115" y="24"/>
                    </a:lnTo>
                    <a:lnTo>
                      <a:pt x="115" y="38"/>
                    </a:lnTo>
                    <a:lnTo>
                      <a:pt x="141" y="38"/>
                    </a:lnTo>
                    <a:lnTo>
                      <a:pt x="141" y="52"/>
                    </a:lnTo>
                    <a:lnTo>
                      <a:pt x="145" y="52"/>
                    </a:lnTo>
                    <a:lnTo>
                      <a:pt x="145" y="64"/>
                    </a:lnTo>
                    <a:lnTo>
                      <a:pt x="149" y="64"/>
                    </a:lnTo>
                    <a:lnTo>
                      <a:pt x="149" y="78"/>
                    </a:lnTo>
                    <a:lnTo>
                      <a:pt x="153" y="78"/>
                    </a:lnTo>
                    <a:lnTo>
                      <a:pt x="153" y="101"/>
                    </a:lnTo>
                    <a:lnTo>
                      <a:pt x="155" y="101"/>
                    </a:lnTo>
                    <a:lnTo>
                      <a:pt x="155" y="109"/>
                    </a:lnTo>
                    <a:lnTo>
                      <a:pt x="157" y="109"/>
                    </a:lnTo>
                    <a:lnTo>
                      <a:pt x="157" y="145"/>
                    </a:lnTo>
                    <a:lnTo>
                      <a:pt x="161" y="145"/>
                    </a:lnTo>
                    <a:lnTo>
                      <a:pt x="161" y="211"/>
                    </a:lnTo>
                    <a:lnTo>
                      <a:pt x="163" y="211"/>
                    </a:lnTo>
                    <a:lnTo>
                      <a:pt x="163" y="244"/>
                    </a:lnTo>
                    <a:lnTo>
                      <a:pt x="167" y="244"/>
                    </a:lnTo>
                    <a:lnTo>
                      <a:pt x="167" y="250"/>
                    </a:lnTo>
                    <a:lnTo>
                      <a:pt x="171" y="250"/>
                    </a:lnTo>
                    <a:lnTo>
                      <a:pt x="171" y="282"/>
                    </a:lnTo>
                    <a:lnTo>
                      <a:pt x="193" y="282"/>
                    </a:lnTo>
                    <a:lnTo>
                      <a:pt x="193" y="296"/>
                    </a:lnTo>
                    <a:lnTo>
                      <a:pt x="251" y="296"/>
                    </a:lnTo>
                    <a:lnTo>
                      <a:pt x="251" y="310"/>
                    </a:lnTo>
                    <a:lnTo>
                      <a:pt x="261" y="310"/>
                    </a:lnTo>
                    <a:lnTo>
                      <a:pt x="261" y="322"/>
                    </a:lnTo>
                    <a:lnTo>
                      <a:pt x="269" y="322"/>
                    </a:lnTo>
                    <a:lnTo>
                      <a:pt x="269" y="334"/>
                    </a:lnTo>
                    <a:lnTo>
                      <a:pt x="310" y="334"/>
                    </a:lnTo>
                    <a:lnTo>
                      <a:pt x="310" y="364"/>
                    </a:lnTo>
                    <a:lnTo>
                      <a:pt x="320" y="364"/>
                    </a:lnTo>
                    <a:lnTo>
                      <a:pt x="320" y="395"/>
                    </a:lnTo>
                    <a:lnTo>
                      <a:pt x="324" y="395"/>
                    </a:lnTo>
                    <a:lnTo>
                      <a:pt x="324" y="421"/>
                    </a:lnTo>
                    <a:lnTo>
                      <a:pt x="418" y="421"/>
                    </a:lnTo>
                    <a:lnTo>
                      <a:pt x="418" y="435"/>
                    </a:lnTo>
                    <a:lnTo>
                      <a:pt x="428" y="435"/>
                    </a:lnTo>
                    <a:lnTo>
                      <a:pt x="428" y="445"/>
                    </a:lnTo>
                    <a:lnTo>
                      <a:pt x="475" y="445"/>
                    </a:lnTo>
                    <a:lnTo>
                      <a:pt x="475" y="477"/>
                    </a:lnTo>
                    <a:lnTo>
                      <a:pt x="479" y="477"/>
                    </a:lnTo>
                    <a:lnTo>
                      <a:pt x="479" y="517"/>
                    </a:lnTo>
                    <a:lnTo>
                      <a:pt x="489" y="517"/>
                    </a:lnTo>
                    <a:lnTo>
                      <a:pt x="489" y="534"/>
                    </a:lnTo>
                    <a:lnTo>
                      <a:pt x="499" y="534"/>
                    </a:lnTo>
                    <a:lnTo>
                      <a:pt x="499" y="546"/>
                    </a:lnTo>
                    <a:lnTo>
                      <a:pt x="513" y="546"/>
                    </a:lnTo>
                    <a:lnTo>
                      <a:pt x="513" y="562"/>
                    </a:lnTo>
                    <a:lnTo>
                      <a:pt x="533" y="562"/>
                    </a:lnTo>
                    <a:lnTo>
                      <a:pt x="533" y="574"/>
                    </a:lnTo>
                    <a:lnTo>
                      <a:pt x="549" y="574"/>
                    </a:lnTo>
                    <a:lnTo>
                      <a:pt x="549" y="588"/>
                    </a:lnTo>
                    <a:lnTo>
                      <a:pt x="627" y="588"/>
                    </a:lnTo>
                    <a:lnTo>
                      <a:pt x="627" y="598"/>
                    </a:lnTo>
                    <a:lnTo>
                      <a:pt x="631" y="598"/>
                    </a:lnTo>
                    <a:lnTo>
                      <a:pt x="631" y="604"/>
                    </a:lnTo>
                    <a:lnTo>
                      <a:pt x="635" y="604"/>
                    </a:lnTo>
                    <a:lnTo>
                      <a:pt x="635" y="632"/>
                    </a:lnTo>
                    <a:lnTo>
                      <a:pt x="649" y="632"/>
                    </a:lnTo>
                    <a:lnTo>
                      <a:pt x="649" y="660"/>
                    </a:lnTo>
                    <a:lnTo>
                      <a:pt x="694" y="660"/>
                    </a:lnTo>
                    <a:lnTo>
                      <a:pt x="694" y="677"/>
                    </a:lnTo>
                    <a:lnTo>
                      <a:pt x="742" y="677"/>
                    </a:lnTo>
                    <a:lnTo>
                      <a:pt x="742" y="689"/>
                    </a:lnTo>
                    <a:lnTo>
                      <a:pt x="768" y="689"/>
                    </a:lnTo>
                    <a:lnTo>
                      <a:pt x="768" y="703"/>
                    </a:lnTo>
                    <a:lnTo>
                      <a:pt x="784" y="703"/>
                    </a:lnTo>
                    <a:lnTo>
                      <a:pt x="784" y="719"/>
                    </a:lnTo>
                    <a:lnTo>
                      <a:pt x="794" y="719"/>
                    </a:lnTo>
                    <a:lnTo>
                      <a:pt x="794" y="733"/>
                    </a:lnTo>
                    <a:lnTo>
                      <a:pt x="796" y="733"/>
                    </a:lnTo>
                    <a:lnTo>
                      <a:pt x="796" y="775"/>
                    </a:lnTo>
                    <a:lnTo>
                      <a:pt x="905" y="775"/>
                    </a:lnTo>
                    <a:lnTo>
                      <a:pt x="905" y="789"/>
                    </a:lnTo>
                    <a:lnTo>
                      <a:pt x="915" y="789"/>
                    </a:lnTo>
                    <a:lnTo>
                      <a:pt x="915" y="803"/>
                    </a:lnTo>
                    <a:lnTo>
                      <a:pt x="927" y="803"/>
                    </a:lnTo>
                    <a:lnTo>
                      <a:pt x="927" y="817"/>
                    </a:lnTo>
                    <a:lnTo>
                      <a:pt x="943" y="817"/>
                    </a:lnTo>
                    <a:lnTo>
                      <a:pt x="943" y="834"/>
                    </a:lnTo>
                    <a:lnTo>
                      <a:pt x="949" y="834"/>
                    </a:lnTo>
                    <a:lnTo>
                      <a:pt x="949" y="848"/>
                    </a:lnTo>
                    <a:lnTo>
                      <a:pt x="953" y="848"/>
                    </a:lnTo>
                    <a:lnTo>
                      <a:pt x="953" y="880"/>
                    </a:lnTo>
                    <a:lnTo>
                      <a:pt x="957" y="880"/>
                    </a:lnTo>
                    <a:lnTo>
                      <a:pt x="957" y="924"/>
                    </a:lnTo>
                    <a:lnTo>
                      <a:pt x="967" y="924"/>
                    </a:lnTo>
                    <a:lnTo>
                      <a:pt x="967" y="936"/>
                    </a:lnTo>
                    <a:lnTo>
                      <a:pt x="973" y="936"/>
                    </a:lnTo>
                    <a:lnTo>
                      <a:pt x="973" y="950"/>
                    </a:lnTo>
                    <a:lnTo>
                      <a:pt x="1060" y="950"/>
                    </a:lnTo>
                    <a:lnTo>
                      <a:pt x="1060" y="967"/>
                    </a:lnTo>
                    <a:lnTo>
                      <a:pt x="1098" y="967"/>
                    </a:lnTo>
                    <a:lnTo>
                      <a:pt x="1098" y="983"/>
                    </a:lnTo>
                    <a:lnTo>
                      <a:pt x="1102" y="983"/>
                    </a:lnTo>
                    <a:lnTo>
                      <a:pt x="1102" y="1009"/>
                    </a:lnTo>
                    <a:lnTo>
                      <a:pt x="1114" y="1009"/>
                    </a:lnTo>
                    <a:lnTo>
                      <a:pt x="1114" y="1025"/>
                    </a:lnTo>
                    <a:lnTo>
                      <a:pt x="1128" y="1025"/>
                    </a:lnTo>
                    <a:lnTo>
                      <a:pt x="1128" y="1043"/>
                    </a:lnTo>
                    <a:lnTo>
                      <a:pt x="1154" y="1043"/>
                    </a:lnTo>
                    <a:lnTo>
                      <a:pt x="1154" y="1059"/>
                    </a:lnTo>
                    <a:lnTo>
                      <a:pt x="1247" y="1059"/>
                    </a:lnTo>
                    <a:lnTo>
                      <a:pt x="1247" y="1073"/>
                    </a:lnTo>
                    <a:lnTo>
                      <a:pt x="1269" y="1073"/>
                    </a:lnTo>
                    <a:lnTo>
                      <a:pt x="1269" y="1126"/>
                    </a:lnTo>
                    <a:lnTo>
                      <a:pt x="1277" y="1126"/>
                    </a:lnTo>
                    <a:lnTo>
                      <a:pt x="1277" y="1160"/>
                    </a:lnTo>
                    <a:lnTo>
                      <a:pt x="1432" y="1160"/>
                    </a:lnTo>
                    <a:lnTo>
                      <a:pt x="1432" y="1196"/>
                    </a:lnTo>
                    <a:lnTo>
                      <a:pt x="1434" y="1196"/>
                    </a:lnTo>
                    <a:lnTo>
                      <a:pt x="1434" y="1232"/>
                    </a:lnTo>
                    <a:lnTo>
                      <a:pt x="1749" y="1232"/>
                    </a:lnTo>
                    <a:lnTo>
                      <a:pt x="1749" y="1335"/>
                    </a:lnTo>
                    <a:lnTo>
                      <a:pt x="2065" y="1335"/>
                    </a:lnTo>
                  </a:path>
                </a:pathLst>
              </a:custGeom>
              <a:noFill/>
              <a:ln w="1905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8" name="Oval 92"/>
              <p:cNvSpPr>
                <a:spLocks noChangeArrowheads="1"/>
              </p:cNvSpPr>
              <p:nvPr/>
            </p:nvSpPr>
            <p:spPr bwMode="auto">
              <a:xfrm>
                <a:off x="8242320" y="363348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99" name="Oval 93"/>
              <p:cNvSpPr>
                <a:spLocks noChangeArrowheads="1"/>
              </p:cNvSpPr>
              <p:nvPr/>
            </p:nvSpPr>
            <p:spPr bwMode="auto">
              <a:xfrm>
                <a:off x="8236222" y="363348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0" name="Oval 94"/>
              <p:cNvSpPr>
                <a:spLocks noChangeArrowheads="1"/>
              </p:cNvSpPr>
              <p:nvPr/>
            </p:nvSpPr>
            <p:spPr bwMode="auto">
              <a:xfrm>
                <a:off x="8004476" y="363348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1" name="Oval 95"/>
              <p:cNvSpPr>
                <a:spLocks noChangeArrowheads="1"/>
              </p:cNvSpPr>
              <p:nvPr/>
            </p:nvSpPr>
            <p:spPr bwMode="auto">
              <a:xfrm>
                <a:off x="7957213" y="3629752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2" name="Oval 96"/>
              <p:cNvSpPr>
                <a:spLocks noChangeArrowheads="1"/>
              </p:cNvSpPr>
              <p:nvPr/>
            </p:nvSpPr>
            <p:spPr bwMode="auto">
              <a:xfrm>
                <a:off x="7755960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3" name="Oval 97"/>
              <p:cNvSpPr>
                <a:spLocks noChangeArrowheads="1"/>
              </p:cNvSpPr>
              <p:nvPr/>
            </p:nvSpPr>
            <p:spPr bwMode="auto">
              <a:xfrm>
                <a:off x="7731566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4" name="Oval 98"/>
              <p:cNvSpPr>
                <a:spLocks noChangeArrowheads="1"/>
              </p:cNvSpPr>
              <p:nvPr/>
            </p:nvSpPr>
            <p:spPr bwMode="auto">
              <a:xfrm>
                <a:off x="7743763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5" name="Oval 99"/>
              <p:cNvSpPr>
                <a:spLocks noChangeArrowheads="1"/>
              </p:cNvSpPr>
              <p:nvPr/>
            </p:nvSpPr>
            <p:spPr bwMode="auto">
              <a:xfrm>
                <a:off x="7560806" y="3445212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6" name="Oval 100"/>
              <p:cNvSpPr>
                <a:spLocks noChangeArrowheads="1"/>
              </p:cNvSpPr>
              <p:nvPr/>
            </p:nvSpPr>
            <p:spPr bwMode="auto">
              <a:xfrm>
                <a:off x="7536411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7" name="Oval 101"/>
              <p:cNvSpPr>
                <a:spLocks noChangeArrowheads="1"/>
              </p:cNvSpPr>
              <p:nvPr/>
            </p:nvSpPr>
            <p:spPr bwMode="auto">
              <a:xfrm>
                <a:off x="7518116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8" name="Oval 102"/>
              <p:cNvSpPr>
                <a:spLocks noChangeArrowheads="1"/>
              </p:cNvSpPr>
              <p:nvPr/>
            </p:nvSpPr>
            <p:spPr bwMode="auto">
              <a:xfrm>
                <a:off x="7351929" y="3445212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9" name="Oval 103"/>
              <p:cNvSpPr>
                <a:spLocks noChangeArrowheads="1"/>
              </p:cNvSpPr>
              <p:nvPr/>
            </p:nvSpPr>
            <p:spPr bwMode="auto">
              <a:xfrm>
                <a:off x="7315338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0" name="Oval 104"/>
              <p:cNvSpPr>
                <a:spLocks noChangeArrowheads="1"/>
              </p:cNvSpPr>
              <p:nvPr/>
            </p:nvSpPr>
            <p:spPr bwMode="auto">
              <a:xfrm>
                <a:off x="7290943" y="344148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1" name="Oval 105"/>
              <p:cNvSpPr>
                <a:spLocks noChangeArrowheads="1"/>
              </p:cNvSpPr>
              <p:nvPr/>
            </p:nvSpPr>
            <p:spPr bwMode="auto">
              <a:xfrm>
                <a:off x="7272648" y="333337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2" name="Oval 106"/>
              <p:cNvSpPr>
                <a:spLocks noChangeArrowheads="1"/>
              </p:cNvSpPr>
              <p:nvPr/>
            </p:nvSpPr>
            <p:spPr bwMode="auto">
              <a:xfrm>
                <a:off x="7043951" y="327372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3" name="Oval 107"/>
              <p:cNvSpPr>
                <a:spLocks noChangeArrowheads="1"/>
              </p:cNvSpPr>
              <p:nvPr/>
            </p:nvSpPr>
            <p:spPr bwMode="auto">
              <a:xfrm>
                <a:off x="7034804" y="324389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4" name="Oval 108"/>
              <p:cNvSpPr>
                <a:spLocks noChangeArrowheads="1"/>
              </p:cNvSpPr>
              <p:nvPr/>
            </p:nvSpPr>
            <p:spPr bwMode="auto">
              <a:xfrm>
                <a:off x="7022606" y="3150693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5" name="Oval 109"/>
              <p:cNvSpPr>
                <a:spLocks noChangeArrowheads="1"/>
              </p:cNvSpPr>
              <p:nvPr/>
            </p:nvSpPr>
            <p:spPr bwMode="auto">
              <a:xfrm>
                <a:off x="6780189" y="302953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6" name="Oval 110"/>
              <p:cNvSpPr>
                <a:spLocks noChangeArrowheads="1"/>
              </p:cNvSpPr>
              <p:nvPr/>
            </p:nvSpPr>
            <p:spPr bwMode="auto">
              <a:xfrm>
                <a:off x="6789337" y="3029530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7" name="Oval 111"/>
              <p:cNvSpPr>
                <a:spLocks noChangeArrowheads="1"/>
              </p:cNvSpPr>
              <p:nvPr/>
            </p:nvSpPr>
            <p:spPr bwMode="auto">
              <a:xfrm>
                <a:off x="6313648" y="2587752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8" name="Oval 112"/>
              <p:cNvSpPr>
                <a:spLocks noChangeArrowheads="1"/>
              </p:cNvSpPr>
              <p:nvPr/>
            </p:nvSpPr>
            <p:spPr bwMode="auto">
              <a:xfrm>
                <a:off x="6310599" y="2505734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9" name="Oval 113"/>
              <p:cNvSpPr>
                <a:spLocks noChangeArrowheads="1"/>
              </p:cNvSpPr>
              <p:nvPr/>
            </p:nvSpPr>
            <p:spPr bwMode="auto">
              <a:xfrm>
                <a:off x="5830336" y="2060227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0" name="Oval 114"/>
              <p:cNvSpPr>
                <a:spLocks noChangeArrowheads="1"/>
              </p:cNvSpPr>
              <p:nvPr/>
            </p:nvSpPr>
            <p:spPr bwMode="auto">
              <a:xfrm>
                <a:off x="5824237" y="2011762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1" name="Oval 115"/>
              <p:cNvSpPr>
                <a:spLocks noChangeArrowheads="1"/>
              </p:cNvSpPr>
              <p:nvPr/>
            </p:nvSpPr>
            <p:spPr bwMode="auto">
              <a:xfrm>
                <a:off x="5587918" y="1881279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2" name="Oval 116"/>
              <p:cNvSpPr>
                <a:spLocks noChangeArrowheads="1"/>
              </p:cNvSpPr>
              <p:nvPr/>
            </p:nvSpPr>
            <p:spPr bwMode="auto">
              <a:xfrm>
                <a:off x="5368370" y="1674371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23" name="Oval 117"/>
              <p:cNvSpPr>
                <a:spLocks noChangeArrowheads="1"/>
              </p:cNvSpPr>
              <p:nvPr/>
            </p:nvSpPr>
            <p:spPr bwMode="auto">
              <a:xfrm>
                <a:off x="5353123" y="1625906"/>
                <a:ext cx="54000" cy="54000"/>
              </a:xfrm>
              <a:prstGeom prst="ellipse">
                <a:avLst/>
              </a:prstGeom>
              <a:noFill/>
              <a:ln w="12700" cap="flat">
                <a:solidFill>
                  <a:srgbClr val="002368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>
                  <a:defRPr/>
                </a:pPr>
                <a:endParaRPr lang="en-GB" sz="700" kern="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91" name="TextBox 490"/>
            <p:cNvSpPr txBox="1"/>
            <p:nvPr/>
          </p:nvSpPr>
          <p:spPr>
            <a:xfrm>
              <a:off x="4884709" y="2351072"/>
              <a:ext cx="2422499" cy="19174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b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HR 0.99 </a:t>
              </a:r>
            </a:p>
            <a:p>
              <a:pPr defTabSz="914377">
                <a:defRPr/>
              </a:pPr>
              <a: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(95% CI 0.74, 1.33)</a:t>
              </a:r>
              <a:br>
                <a:rPr lang="en-GB" sz="1300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endParaRPr lang="en-GB" sz="1300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0"/>
                <a:cs typeface="Arial" panose="020B0604020202020204" pitchFamily="34" charset="0"/>
              </a:endParaRPr>
            </a:p>
            <a:p>
              <a:pPr defTabSz="914377">
                <a:defRPr/>
              </a:pPr>
              <a: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Median PFS </a:t>
              </a:r>
              <a:b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</a:br>
              <a: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Fulvestrant: 13.8 months</a:t>
              </a:r>
            </a:p>
            <a:p>
              <a:pPr defTabSz="914377">
                <a:defRPr/>
              </a:pPr>
              <a:r>
                <a:rPr lang="en-GB" sz="1300" b="1" kern="0" dirty="0">
                  <a:solidFill>
                    <a:srgbClr val="000000"/>
                  </a:solidFill>
                  <a:latin typeface="Arial" panose="020B0604020202020204" pitchFamily="34" charset="0"/>
                  <a:ea typeface="ＭＳ Ｐゴシック" charset="0"/>
                  <a:cs typeface="Arial" panose="020B0604020202020204" pitchFamily="34" charset="0"/>
                </a:rPr>
                <a:t>Anastrozole: 15.9 months</a:t>
              </a:r>
            </a:p>
          </p:txBody>
        </p:sp>
        <p:sp>
          <p:nvSpPr>
            <p:cNvPr id="492" name="Rectangle 15"/>
            <p:cNvSpPr>
              <a:spLocks noChangeArrowheads="1"/>
            </p:cNvSpPr>
            <p:nvPr/>
          </p:nvSpPr>
          <p:spPr bwMode="auto">
            <a:xfrm>
              <a:off x="7330495" y="1997566"/>
              <a:ext cx="1417123" cy="23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12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Fulvestrant (n = 135) </a:t>
              </a:r>
            </a:p>
          </p:txBody>
        </p:sp>
        <p:sp>
          <p:nvSpPr>
            <p:cNvPr id="493" name="Rectangle 16"/>
            <p:cNvSpPr>
              <a:spLocks noChangeArrowheads="1"/>
            </p:cNvSpPr>
            <p:nvPr/>
          </p:nvSpPr>
          <p:spPr bwMode="auto">
            <a:xfrm>
              <a:off x="7301837" y="2322846"/>
              <a:ext cx="1457193" cy="237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  <a:spAutoFit/>
            </a:bodyPr>
            <a:lstStyle>
              <a:lvl1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1pPr>
              <a:lvl2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2pPr>
              <a:lvl3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3pPr>
              <a:lvl4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4pPr>
              <a:lvl5pPr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Arial" panose="020B0604020202020204" pitchFamily="34" charset="0"/>
                  <a:ea typeface="MS PGothic" panose="020B0600070205080204" pitchFamily="34" charset="-128"/>
                </a:defRPr>
              </a:lvl9pPr>
            </a:lstStyle>
            <a:p>
              <a:pPr defTabSz="914377">
                <a:defRPr/>
              </a:pPr>
              <a:r>
                <a:rPr lang="en-US" altLang="en-US" sz="1200" b="0" kern="0" dirty="0">
                  <a:solidFill>
                    <a:srgbClr val="000000"/>
                  </a:solidFill>
                  <a:cs typeface="Arial" panose="020B0604020202020204" pitchFamily="34" charset="0"/>
                </a:rPr>
                <a:t>Anastrozole (n = 119)</a:t>
              </a:r>
            </a:p>
          </p:txBody>
        </p:sp>
        <p:sp>
          <p:nvSpPr>
            <p:cNvPr id="494" name="Line 51"/>
            <p:cNvSpPr>
              <a:spLocks noChangeShapeType="1"/>
            </p:cNvSpPr>
            <p:nvPr/>
          </p:nvSpPr>
          <p:spPr bwMode="auto">
            <a:xfrm flipH="1">
              <a:off x="6982984" y="2419395"/>
              <a:ext cx="231236" cy="0"/>
            </a:xfrm>
            <a:prstGeom prst="line">
              <a:avLst/>
            </a:prstGeom>
            <a:noFill/>
            <a:ln w="25400">
              <a:solidFill>
                <a:srgbClr val="002368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5" name="Line 51"/>
            <p:cNvSpPr>
              <a:spLocks noChangeShapeType="1"/>
            </p:cNvSpPr>
            <p:nvPr/>
          </p:nvSpPr>
          <p:spPr bwMode="auto">
            <a:xfrm flipH="1">
              <a:off x="6982986" y="2139588"/>
              <a:ext cx="231236" cy="0"/>
            </a:xfrm>
            <a:prstGeom prst="line">
              <a:avLst/>
            </a:prstGeom>
            <a:noFill/>
            <a:ln w="25400">
              <a:solidFill>
                <a:srgbClr val="83005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68580" tIns="34290" rIns="68580" bIns="34290" numCol="1" anchor="ctr" anchorCtr="0" compatLnSpc="1">
              <a:prstTxWarp prst="textNoShape">
                <a:avLst/>
              </a:prstTxWarp>
            </a:bodyPr>
            <a:lstStyle/>
            <a:p>
              <a:pPr defTabSz="914377">
                <a:defRPr/>
              </a:pPr>
              <a:endParaRPr lang="en-US" sz="7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69" name="Title 1"/>
          <p:cNvSpPr txBox="1">
            <a:spLocks/>
          </p:cNvSpPr>
          <p:nvPr/>
        </p:nvSpPr>
        <p:spPr>
          <a:xfrm>
            <a:off x="358630" y="-44803"/>
            <a:ext cx="6858000" cy="1051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3200" b="1" dirty="0">
                <a:solidFill>
                  <a:srgbClr val="1945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FALCON:  PFS</a:t>
            </a:r>
          </a:p>
        </p:txBody>
      </p:sp>
      <p:sp>
        <p:nvSpPr>
          <p:cNvPr id="570" name="TextBox 569"/>
          <p:cNvSpPr txBox="1"/>
          <p:nvPr/>
        </p:nvSpPr>
        <p:spPr>
          <a:xfrm>
            <a:off x="393144" y="5831198"/>
            <a:ext cx="4297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Robertson JF, et al.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Lancet.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2016;388(10063):2997-3005.</a:t>
            </a:r>
          </a:p>
        </p:txBody>
      </p:sp>
    </p:spTree>
    <p:extLst>
      <p:ext uri="{BB962C8B-B14F-4D97-AF65-F5344CB8AC3E}">
        <p14:creationId xmlns:p14="http://schemas.microsoft.com/office/powerpoint/2010/main" val="16586625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C3FF0-6BB5-DA3A-303B-AAC0D3CE9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0"/>
            <a:ext cx="8086725" cy="747713"/>
          </a:xfrm>
        </p:spPr>
        <p:txBody>
          <a:bodyPr/>
          <a:lstStyle/>
          <a:p>
            <a:r>
              <a:rPr lang="en-US" dirty="0"/>
              <a:t>EMBER3: </a:t>
            </a:r>
            <a:r>
              <a:rPr lang="en-US" dirty="0" err="1"/>
              <a:t>Imlunestrant</a:t>
            </a:r>
            <a:r>
              <a:rPr lang="en-US" dirty="0"/>
              <a:t> versus SOC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300CC5-CDC4-4A6E-CDDC-B94D454D61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40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115EC7-FD2D-297A-7EA8-0AAE6A287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5234" y="1186513"/>
            <a:ext cx="7190509" cy="2298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49010D-0813-0D0D-C219-31B47CAE9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235" y="3682206"/>
            <a:ext cx="7190509" cy="2044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BCBC02-FFDC-DCB5-FEEA-670CB1081FB2}"/>
              </a:ext>
            </a:extLst>
          </p:cNvPr>
          <p:cNvSpPr txBox="1"/>
          <p:nvPr/>
        </p:nvSpPr>
        <p:spPr>
          <a:xfrm>
            <a:off x="2593366" y="886053"/>
            <a:ext cx="35525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PFS in ESR1-mutated population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96B6C2-8A0D-3844-55BE-60077C55AA0D}"/>
              </a:ext>
            </a:extLst>
          </p:cNvPr>
          <p:cNvSpPr txBox="1"/>
          <p:nvPr/>
        </p:nvSpPr>
        <p:spPr>
          <a:xfrm>
            <a:off x="3042669" y="3585459"/>
            <a:ext cx="238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PFS in ITT population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E54EE9-628B-BFFF-DB45-95C0A036B568}"/>
              </a:ext>
            </a:extLst>
          </p:cNvPr>
          <p:cNvSpPr txBox="1"/>
          <p:nvPr/>
        </p:nvSpPr>
        <p:spPr>
          <a:xfrm>
            <a:off x="6022510" y="5680571"/>
            <a:ext cx="1880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NCCN Category 2A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36B6A2-50F8-4056-E44F-868AF0C1F36A}"/>
              </a:ext>
            </a:extLst>
          </p:cNvPr>
          <p:cNvSpPr txBox="1"/>
          <p:nvPr/>
        </p:nvSpPr>
        <p:spPr>
          <a:xfrm>
            <a:off x="326528" y="5772736"/>
            <a:ext cx="456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system-ui"/>
              </a:rPr>
              <a:t>Jhaveri et al. </a:t>
            </a:r>
            <a:r>
              <a:rPr lang="pt-BR" sz="1600" b="0" i="0" dirty="0">
                <a:solidFill>
                  <a:srgbClr val="212121"/>
                </a:solidFill>
                <a:effectLst/>
                <a:latin typeface="system-ui"/>
              </a:rPr>
              <a:t>N Engl J Med. 2025;392(12):1189-1202.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679071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3A6F8E-F636-5140-34DA-540563E899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8289A-6109-E18D-7ED9-2F51744E7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450" y="0"/>
            <a:ext cx="8569325" cy="747713"/>
          </a:xfrm>
        </p:spPr>
        <p:txBody>
          <a:bodyPr/>
          <a:lstStyle/>
          <a:p>
            <a:r>
              <a:rPr lang="en-US" dirty="0"/>
              <a:t>EMBER3: </a:t>
            </a:r>
            <a:r>
              <a:rPr lang="en-US" dirty="0" err="1"/>
              <a:t>Imlunestrant</a:t>
            </a:r>
            <a:r>
              <a:rPr lang="en-US" dirty="0"/>
              <a:t> + abemaciclib versus </a:t>
            </a:r>
            <a:r>
              <a:rPr lang="en-US" dirty="0" err="1"/>
              <a:t>imlunestrant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23D2DC-B642-D6C9-C458-A5D3A04416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41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1D7308-862E-DA13-01E1-6BE1768297B5}"/>
              </a:ext>
            </a:extLst>
          </p:cNvPr>
          <p:cNvSpPr txBox="1"/>
          <p:nvPr/>
        </p:nvSpPr>
        <p:spPr>
          <a:xfrm>
            <a:off x="3056524" y="866791"/>
            <a:ext cx="2385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PFS in ITT population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B024BE-A266-CDBE-F50B-B45AA11DA8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7636" y="1142513"/>
            <a:ext cx="6858000" cy="2171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B65B0-060F-5C47-E1E1-7A5CDA09A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891" y="3429000"/>
            <a:ext cx="6691745" cy="2311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3BDABA-9AD7-6C67-364D-EC4062FECEF7}"/>
              </a:ext>
            </a:extLst>
          </p:cNvPr>
          <p:cNvSpPr txBox="1"/>
          <p:nvPr/>
        </p:nvSpPr>
        <p:spPr>
          <a:xfrm>
            <a:off x="326528" y="5772736"/>
            <a:ext cx="456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system-ui"/>
              </a:rPr>
              <a:t>Jhaveri et al. </a:t>
            </a:r>
            <a:r>
              <a:rPr lang="pt-BR" sz="1600" b="0" i="0" dirty="0">
                <a:solidFill>
                  <a:srgbClr val="212121"/>
                </a:solidFill>
                <a:effectLst/>
                <a:latin typeface="system-ui"/>
              </a:rPr>
              <a:t>N Engl J Med. 2025;392(12):1189-1202.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820873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6FEDF5-2BD8-0952-3EC5-75082B8C5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708" y="186397"/>
            <a:ext cx="8086725" cy="747713"/>
          </a:xfrm>
        </p:spPr>
        <p:txBody>
          <a:bodyPr/>
          <a:lstStyle/>
          <a:p>
            <a:r>
              <a:rPr lang="en-US" dirty="0"/>
              <a:t>EMBER3:  Safety and toxicities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9647F9-E588-5B59-EEC0-671A4ECFE6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42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EA8E3-76A7-BD55-56CE-885437747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545" y="1506537"/>
            <a:ext cx="4991321" cy="3729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ADFDEB-D31D-E4D3-019B-BAA049C3B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866" y="1506536"/>
            <a:ext cx="3547909" cy="37291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01AD12-0DEB-A95F-6EAF-FF87B4FF1474}"/>
              </a:ext>
            </a:extLst>
          </p:cNvPr>
          <p:cNvSpPr txBox="1"/>
          <p:nvPr/>
        </p:nvSpPr>
        <p:spPr>
          <a:xfrm>
            <a:off x="326528" y="5772736"/>
            <a:ext cx="4560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i="0" dirty="0">
                <a:solidFill>
                  <a:srgbClr val="212121"/>
                </a:solidFill>
                <a:effectLst/>
                <a:latin typeface="system-ui"/>
              </a:rPr>
              <a:t>Jhaveri et al. </a:t>
            </a:r>
            <a:r>
              <a:rPr lang="pt-BR" sz="1600" b="0" i="0" dirty="0">
                <a:solidFill>
                  <a:srgbClr val="212121"/>
                </a:solidFill>
                <a:effectLst/>
                <a:latin typeface="system-ui"/>
              </a:rPr>
              <a:t>N Engl J Med. 2025;392(12):1189-1202.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3611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A3A78E6B-F2EC-822F-FE43-923DDD8C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32" y="-143291"/>
            <a:ext cx="8086725" cy="747713"/>
          </a:xfrm>
        </p:spPr>
        <p:txBody>
          <a:bodyPr/>
          <a:lstStyle/>
          <a:p>
            <a:r>
              <a:rPr lang="en-US" dirty="0"/>
              <a:t>VERITAC-2: </a:t>
            </a:r>
            <a:r>
              <a:rPr lang="en-US" dirty="0" err="1"/>
              <a:t>Vepdegestrant</a:t>
            </a:r>
            <a:r>
              <a:rPr lang="en-US" dirty="0"/>
              <a:t> versus fulvestrant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1F9313-7FD0-DA37-EFCA-07B271DB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406" y="3349813"/>
            <a:ext cx="7053607" cy="2592200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A2B89E-8860-F90F-2B13-804DA96F805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5613" y="5942013"/>
            <a:ext cx="2189162" cy="18573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6C47356C-CE9B-4489-A52B-3AB4A332E479}" type="slidenum">
              <a:rPr lang="en-US" altLang="en-US" smtClean="0"/>
              <a:pPr>
                <a:spcAft>
                  <a:spcPts val="600"/>
                </a:spcAft>
              </a:pPr>
              <a:t>43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594911-4369-BB0D-E729-421D5E8F77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481" y="823708"/>
            <a:ext cx="3097134" cy="23403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488AF2-971F-8820-72FF-533F45DE72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18" y="1071147"/>
            <a:ext cx="4681894" cy="1920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14767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FE1DB-A44A-4BE0-1161-ED78D17E6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28" y="-119577"/>
            <a:ext cx="8086725" cy="747713"/>
          </a:xfrm>
        </p:spPr>
        <p:txBody>
          <a:bodyPr/>
          <a:lstStyle/>
          <a:p>
            <a:r>
              <a:rPr lang="en-US" dirty="0"/>
              <a:t>VERITAC-2: </a:t>
            </a:r>
            <a:r>
              <a:rPr lang="en-US" dirty="0" err="1"/>
              <a:t>Vepdegestrant</a:t>
            </a:r>
            <a:r>
              <a:rPr lang="en-US" dirty="0"/>
              <a:t> versus fulvestrant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84B053-2E57-AA06-3938-0AB9BFF8E19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44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D801C-90DB-78ED-AB00-396ACBE03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028" y="845411"/>
            <a:ext cx="5840543" cy="23829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1FF4EE-94E7-8277-52DE-46CF04C1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85" y="3629598"/>
            <a:ext cx="4476438" cy="2190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3312B9-A9CF-B63B-6F8C-11F173453D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3629598"/>
            <a:ext cx="4476438" cy="20697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165F98-B9E7-228F-5338-9772E3C2DF4F}"/>
              </a:ext>
            </a:extLst>
          </p:cNvPr>
          <p:cNvSpPr txBox="1"/>
          <p:nvPr/>
        </p:nvSpPr>
        <p:spPr>
          <a:xfrm>
            <a:off x="2367875" y="5866140"/>
            <a:ext cx="39597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/>
              <a:t>Campone</a:t>
            </a:r>
            <a:r>
              <a:rPr lang="en-US" sz="1100" dirty="0"/>
              <a:t> et al. N Engl J Med. 2025;393(6):556-568.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9D870E-E3F6-4758-2A6B-17E5FF303806}"/>
              </a:ext>
            </a:extLst>
          </p:cNvPr>
          <p:cNvSpPr txBox="1"/>
          <p:nvPr/>
        </p:nvSpPr>
        <p:spPr>
          <a:xfrm>
            <a:off x="2264752" y="3367988"/>
            <a:ext cx="120417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ESR1 mutated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EA0A66-02EF-4E18-77E3-586E5731CB6D}"/>
              </a:ext>
            </a:extLst>
          </p:cNvPr>
          <p:cNvSpPr txBox="1"/>
          <p:nvPr/>
        </p:nvSpPr>
        <p:spPr>
          <a:xfrm>
            <a:off x="6924519" y="3386887"/>
            <a:ext cx="41710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ITT</a:t>
            </a:r>
          </a:p>
        </p:txBody>
      </p:sp>
    </p:spTree>
    <p:extLst>
      <p:ext uri="{BB962C8B-B14F-4D97-AF65-F5344CB8AC3E}">
        <p14:creationId xmlns:p14="http://schemas.microsoft.com/office/powerpoint/2010/main" val="27331505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9E191904-B015-2A74-7477-1521C61D30E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7474988"/>
              </p:ext>
            </p:extLst>
          </p:nvPr>
        </p:nvGraphicFramePr>
        <p:xfrm>
          <a:off x="419100" y="1553928"/>
          <a:ext cx="8455026" cy="3353350"/>
        </p:xfrm>
        <a:graphic>
          <a:graphicData uri="http://schemas.openxmlformats.org/drawingml/2006/table">
            <a:tbl>
              <a:tblPr/>
              <a:tblGrid>
                <a:gridCol w="2231069">
                  <a:extLst>
                    <a:ext uri="{9D8B030D-6E8A-4147-A177-3AD203B41FA5}">
                      <a16:colId xmlns:a16="http://schemas.microsoft.com/office/drawing/2014/main" val="4118569484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593422928"/>
                    </a:ext>
                  </a:extLst>
                </a:gridCol>
                <a:gridCol w="3099757">
                  <a:extLst>
                    <a:ext uri="{9D8B030D-6E8A-4147-A177-3AD203B41FA5}">
                      <a16:colId xmlns:a16="http://schemas.microsoft.com/office/drawing/2014/main" val="4048115118"/>
                    </a:ext>
                  </a:extLst>
                </a:gridCol>
              </a:tblGrid>
              <a:tr h="609700">
                <a:tc>
                  <a:txBody>
                    <a:bodyPr/>
                    <a:lstStyle/>
                    <a:p>
                      <a:endParaRPr lang="en-US" sz="1800" dirty="0">
                        <a:solidFill>
                          <a:srgbClr val="010107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  Alisertib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Fulvestrant</a:t>
                      </a:r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 + Alisertib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7615136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Objective Response Rate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  17.8%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(90% CI: 9.2-29.8%%)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20%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(90% CI: 10.9-32.3%)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2336815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Clinical Benefit Rate</a:t>
                      </a:r>
                    </a:p>
                    <a:p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24-week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09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42.2%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(90% Cl: 29.7-55.6%)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28.9%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(90% Cl: 18.0-42.0%)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570247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Median PFS (months)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095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5.6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(95%CI: 3.9 - 9.3)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5.</a:t>
                      </a:r>
                      <a:r>
                        <a:rPr lang="en-US" sz="1800" dirty="0">
                          <a:solidFill>
                            <a:srgbClr val="00162A"/>
                          </a:solidFill>
                          <a:effectLst/>
                          <a:latin typeface="Arial" panose="020B0604020202020204" pitchFamily="34" charset="0"/>
                        </a:rPr>
                        <a:t>1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(95%CI: 3.8 - 7.6)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935543"/>
                  </a:ext>
                </a:extLst>
              </a:tr>
              <a:tr h="30485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Deaths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n=10</a:t>
                      </a:r>
                    </a:p>
                  </a:txBody>
                  <a:tcPr marL="47625" marR="47625" marT="0" marB="0">
                    <a:lnL w="4763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n=14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49954693"/>
                  </a:ext>
                </a:extLst>
              </a:tr>
              <a:tr h="609700">
                <a:tc>
                  <a:txBody>
                    <a:bodyPr/>
                    <a:lstStyle/>
                    <a:p>
                      <a:r>
                        <a:rPr lang="en-US" sz="180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6-month OS rate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90. 6%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(95% Cl: 82.2-99.8%)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75.6% </a:t>
                      </a:r>
                    </a:p>
                    <a:p>
                      <a:pPr algn="ctr"/>
                      <a:r>
                        <a:rPr lang="en-US" sz="1800" dirty="0">
                          <a:solidFill>
                            <a:srgbClr val="010107"/>
                          </a:solidFill>
                          <a:effectLst/>
                          <a:latin typeface="Arial" panose="020B0604020202020204" pitchFamily="34" charset="0"/>
                        </a:rPr>
                        <a:t>(95% Cl: 63.9-90.2%)</a:t>
                      </a:r>
                    </a:p>
                  </a:txBody>
                  <a:tcPr marL="47625" marR="47625" marT="0" marB="0">
                    <a:lnL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BFBFB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174236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F89BA3D-2D92-CD2F-3791-B1BB302C7A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1" y="2890391"/>
            <a:ext cx="184731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l" eaLnBrk="0" hangingPunct="0"/>
            <a:br>
              <a:rPr lang="en-US" altLang="en-US" sz="700" dirty="0">
                <a:latin typeface="Times New Roman" panose="02020603050405020304" pitchFamily="18" charset="0"/>
              </a:rPr>
            </a:br>
            <a:endParaRPr lang="en-US" altLang="en-US" sz="600" dirty="0"/>
          </a:p>
          <a:p>
            <a:pPr algn="l" eaLnBrk="0" hangingPunct="0"/>
            <a:br>
              <a:rPr lang="en-US" altLang="en-US" sz="700" dirty="0">
                <a:latin typeface="Times New Roman" panose="02020603050405020304" pitchFamily="18" charset="0"/>
              </a:rPr>
            </a:br>
            <a:endParaRPr lang="en-US" altLang="en-US" sz="600" dirty="0"/>
          </a:p>
          <a:p>
            <a:pPr algn="l" eaLnBrk="0" hangingPunct="0"/>
            <a:br>
              <a:rPr lang="en-US" altLang="en-US" sz="700" dirty="0">
                <a:latin typeface="Times New Roman" panose="02020603050405020304" pitchFamily="18" charset="0"/>
              </a:rPr>
            </a:br>
            <a:endParaRPr lang="en-US" altLang="en-US" sz="600" dirty="0"/>
          </a:p>
          <a:p>
            <a:pPr algn="l" eaLnBrk="0" hangingPunct="0"/>
            <a:br>
              <a:rPr lang="en-US" altLang="en-US" sz="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76C5953-F68E-6EFD-249E-298A74F6C9DA}"/>
              </a:ext>
            </a:extLst>
          </p:cNvPr>
          <p:cNvSpPr txBox="1">
            <a:spLocks/>
          </p:cNvSpPr>
          <p:nvPr/>
        </p:nvSpPr>
        <p:spPr bwMode="auto">
          <a:xfrm>
            <a:off x="114300" y="201643"/>
            <a:ext cx="9144000" cy="85422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 i="0">
                <a:solidFill>
                  <a:srgbClr val="14467E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Georgia" pitchFamily="-72" charset="0"/>
                <a:ea typeface="ＭＳ Ｐゴシック" pitchFamily="-72" charset="-128"/>
                <a:cs typeface="ＭＳ Ｐゴシック" pitchFamily="-72" charset="-128"/>
              </a:defRPr>
            </a:lvl9pPr>
          </a:lstStyle>
          <a:p>
            <a:pPr algn="l">
              <a:defRPr/>
            </a:pPr>
            <a:r>
              <a:rPr lang="en-US" sz="2800" kern="0" dirty="0" err="1">
                <a:solidFill>
                  <a:srgbClr val="19458D"/>
                </a:solidFill>
                <a:ea typeface="ＭＳ Ｐゴシック"/>
              </a:rPr>
              <a:t>Fulvestrant</a:t>
            </a:r>
            <a:r>
              <a:rPr lang="en-US" sz="2800" kern="0" dirty="0">
                <a:solidFill>
                  <a:srgbClr val="19458D"/>
                </a:solidFill>
                <a:ea typeface="ＭＳ Ｐゴシック"/>
              </a:rPr>
              <a:t> + Alisertib (Aurora Kinase A Inhibitor):</a:t>
            </a:r>
          </a:p>
          <a:p>
            <a:pPr algn="l">
              <a:defRPr/>
            </a:pPr>
            <a:r>
              <a:rPr lang="en-US" sz="2800" kern="0" dirty="0">
                <a:solidFill>
                  <a:srgbClr val="19458D"/>
                </a:solidFill>
                <a:ea typeface="ＭＳ Ｐゴシック"/>
              </a:rPr>
              <a:t>HR+ MBC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87FD4BF-9B0A-D6DD-DBD7-97039324DB2B}"/>
              </a:ext>
            </a:extLst>
          </p:cNvPr>
          <p:cNvSpPr txBox="1">
            <a:spLocks/>
          </p:cNvSpPr>
          <p:nvPr/>
        </p:nvSpPr>
        <p:spPr>
          <a:xfrm>
            <a:off x="509535" y="5849781"/>
            <a:ext cx="4267200" cy="549709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  <a:defRPr/>
            </a:pPr>
            <a:r>
              <a:rPr lang="en-GB" sz="1200" kern="0" dirty="0">
                <a:solidFill>
                  <a:srgbClr val="000000"/>
                </a:solidFill>
                <a:ea typeface="ＭＳ Ｐゴシック"/>
                <a:cs typeface="Calibri" panose="020F0502020204030204" pitchFamily="34" charset="0"/>
              </a:rPr>
              <a:t>Haddad TC et al. SABCS 2020. Abstract PD2-05. </a:t>
            </a:r>
          </a:p>
        </p:txBody>
      </p:sp>
    </p:spTree>
    <p:extLst>
      <p:ext uri="{BB962C8B-B14F-4D97-AF65-F5344CB8AC3E}">
        <p14:creationId xmlns:p14="http://schemas.microsoft.com/office/powerpoint/2010/main" val="32116301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BDF77-9684-D1A4-9390-ADDE40918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30" y="286916"/>
            <a:ext cx="9069070" cy="747713"/>
          </a:xfrm>
        </p:spPr>
        <p:txBody>
          <a:bodyPr/>
          <a:lstStyle/>
          <a:p>
            <a:r>
              <a:rPr lang="en-US" sz="2800" dirty="0"/>
              <a:t>Antibody-drug conjugates in HR+ metastatic breast cancer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63910E-A31B-E37E-6EBC-0C03DF0A056B}"/>
              </a:ext>
            </a:extLst>
          </p:cNvPr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397309147"/>
              </p:ext>
            </p:extLst>
          </p:nvPr>
        </p:nvGraphicFramePr>
        <p:xfrm>
          <a:off x="303530" y="1574483"/>
          <a:ext cx="8523285" cy="4274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1095">
                  <a:extLst>
                    <a:ext uri="{9D8B030D-6E8A-4147-A177-3AD203B41FA5}">
                      <a16:colId xmlns:a16="http://schemas.microsoft.com/office/drawing/2014/main" val="4196862830"/>
                    </a:ext>
                  </a:extLst>
                </a:gridCol>
                <a:gridCol w="2841095">
                  <a:extLst>
                    <a:ext uri="{9D8B030D-6E8A-4147-A177-3AD203B41FA5}">
                      <a16:colId xmlns:a16="http://schemas.microsoft.com/office/drawing/2014/main" val="1251575186"/>
                    </a:ext>
                  </a:extLst>
                </a:gridCol>
                <a:gridCol w="2841095">
                  <a:extLst>
                    <a:ext uri="{9D8B030D-6E8A-4147-A177-3AD203B41FA5}">
                      <a16:colId xmlns:a16="http://schemas.microsoft.com/office/drawing/2014/main" val="383540547"/>
                    </a:ext>
                  </a:extLst>
                </a:gridCol>
              </a:tblGrid>
              <a:tr h="48002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Phase (HR+ Breast)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7541332"/>
                  </a:ext>
                </a:extLst>
              </a:tr>
              <a:tr h="828542">
                <a:tc>
                  <a:txBody>
                    <a:bodyPr/>
                    <a:lstStyle/>
                    <a:p>
                      <a:r>
                        <a:rPr lang="en-US" dirty="0"/>
                        <a:t>Fam-trastuzumab </a:t>
                      </a:r>
                      <a:r>
                        <a:rPr lang="en-US" dirty="0" err="1"/>
                        <a:t>deruxtecan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HER2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3576349"/>
                  </a:ext>
                </a:extLst>
              </a:tr>
              <a:tr h="828542">
                <a:tc>
                  <a:txBody>
                    <a:bodyPr/>
                    <a:lstStyle/>
                    <a:p>
                      <a:r>
                        <a:rPr lang="en-US" dirty="0"/>
                        <a:t>Sacituzumab </a:t>
                      </a:r>
                      <a:r>
                        <a:rPr lang="en-US" dirty="0" err="1"/>
                        <a:t>govitecan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TROP2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3962524"/>
                  </a:ext>
                </a:extLst>
              </a:tr>
              <a:tr h="828542">
                <a:tc>
                  <a:txBody>
                    <a:bodyPr/>
                    <a:lstStyle/>
                    <a:p>
                      <a:r>
                        <a:rPr lang="en-US" dirty="0" err="1"/>
                        <a:t>Datopotamab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deruxtecan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TROP2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Approved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37529"/>
                  </a:ext>
                </a:extLst>
              </a:tr>
              <a:tr h="828542"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Sacituzumab </a:t>
                      </a:r>
                      <a:r>
                        <a:rPr lang="en-US" sz="18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tirumotecan</a:t>
                      </a:r>
                      <a:endParaRPr lang="en-US" sz="18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TROP2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Phase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239292"/>
                  </a:ext>
                </a:extLst>
              </a:tr>
              <a:tr h="480028">
                <a:tc>
                  <a:txBody>
                    <a:bodyPr/>
                    <a:lstStyle/>
                    <a:p>
                      <a:r>
                        <a:rPr lang="en-US" dirty="0" err="1"/>
                        <a:t>Patritumab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deruxtecan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HER3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Phase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2625728"/>
                  </a:ext>
                </a:extLst>
              </a:tr>
            </a:tbl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108B7B-5691-CBA2-6285-DAF437BEE2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861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0FD3-BBC5-88DE-54FA-8838E23F4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31" y="-44544"/>
            <a:ext cx="8691844" cy="747713"/>
          </a:xfrm>
        </p:spPr>
        <p:txBody>
          <a:bodyPr/>
          <a:lstStyle/>
          <a:p>
            <a:r>
              <a:rPr lang="en-US" dirty="0"/>
              <a:t>DESTINY-Breast04: T-</a:t>
            </a:r>
            <a:r>
              <a:rPr lang="en-US" dirty="0" err="1"/>
              <a:t>DXd</a:t>
            </a:r>
            <a:r>
              <a:rPr lang="en-US" dirty="0"/>
              <a:t> versus chemotherapy in HER2-low metastatic breast cancer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C8003F7-6AE1-F9FA-1402-FDD28D8574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47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AB0AA75-CF99-07BA-58A1-EE22B98FF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6519" y="2937165"/>
            <a:ext cx="3836523" cy="29752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B96F9-A14D-15A2-9037-8EBB46142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0" y="2937165"/>
            <a:ext cx="3618187" cy="30048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8DB7A3-0E2B-8779-FFB3-F1CA77F97D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436" y="705806"/>
            <a:ext cx="5861324" cy="21597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DECAFFF-CAF3-CB68-09CF-8A9F612A2798}"/>
              </a:ext>
            </a:extLst>
          </p:cNvPr>
          <p:cNvSpPr txBox="1"/>
          <p:nvPr/>
        </p:nvSpPr>
        <p:spPr>
          <a:xfrm>
            <a:off x="6301849" y="978599"/>
            <a:ext cx="3002839" cy="11695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HR+ 88% TNBC 12%</a:t>
            </a:r>
          </a:p>
          <a:p>
            <a:pPr algn="l"/>
            <a:r>
              <a:rPr lang="en-US" sz="1400" dirty="0"/>
              <a:t>Median line prior chemo 1</a:t>
            </a:r>
          </a:p>
          <a:p>
            <a:pPr algn="l"/>
            <a:r>
              <a:rPr lang="en-US" sz="1400" dirty="0"/>
              <a:t>Median lines prior ET 2</a:t>
            </a:r>
          </a:p>
          <a:p>
            <a:pPr algn="l"/>
            <a:r>
              <a:rPr lang="en-US" sz="1400" dirty="0"/>
              <a:t>70% prior CDK 4/6 inhibitor</a:t>
            </a:r>
          </a:p>
          <a:p>
            <a:pPr algn="l"/>
            <a:r>
              <a:rPr lang="en-US" sz="1400" dirty="0"/>
              <a:t>Response rate 52%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86C611-B5B2-1109-4A70-03F944A5ECAA}"/>
              </a:ext>
            </a:extLst>
          </p:cNvPr>
          <p:cNvSpPr txBox="1"/>
          <p:nvPr/>
        </p:nvSpPr>
        <p:spPr>
          <a:xfrm>
            <a:off x="3131962" y="3244334"/>
            <a:ext cx="614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PFS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D3DEE74-7818-3620-A33A-F52592E35D00}"/>
              </a:ext>
            </a:extLst>
          </p:cNvPr>
          <p:cNvSpPr txBox="1"/>
          <p:nvPr/>
        </p:nvSpPr>
        <p:spPr>
          <a:xfrm>
            <a:off x="8210210" y="3244334"/>
            <a:ext cx="522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OS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C4104D-EDDE-E053-8CB8-3368F284F850}"/>
              </a:ext>
            </a:extLst>
          </p:cNvPr>
          <p:cNvSpPr txBox="1"/>
          <p:nvPr/>
        </p:nvSpPr>
        <p:spPr>
          <a:xfrm>
            <a:off x="2761283" y="2803358"/>
            <a:ext cx="3288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Hormone receptor-positive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61F3EA2-BA30-B89E-BABC-6CC37EA3FF6F}"/>
              </a:ext>
            </a:extLst>
          </p:cNvPr>
          <p:cNvSpPr txBox="1"/>
          <p:nvPr/>
        </p:nvSpPr>
        <p:spPr>
          <a:xfrm>
            <a:off x="5406397" y="5855436"/>
            <a:ext cx="30652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 et al New Engl J Med 2022</a:t>
            </a:r>
          </a:p>
        </p:txBody>
      </p:sp>
    </p:spTree>
    <p:extLst>
      <p:ext uri="{BB962C8B-B14F-4D97-AF65-F5344CB8AC3E}">
        <p14:creationId xmlns:p14="http://schemas.microsoft.com/office/powerpoint/2010/main" val="2492094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B9E73C-DC9E-5E0E-B260-0AC7A7FDFC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750" y="1392492"/>
            <a:ext cx="8185150" cy="4338128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016C8F-3884-628A-8D1F-C590C1451C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5613" y="5942013"/>
            <a:ext cx="2189162" cy="18573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6C47356C-CE9B-4489-A52B-3AB4A332E479}" type="slidenum">
              <a:rPr lang="en-US" altLang="en-US" smtClean="0"/>
              <a:pPr>
                <a:spcAft>
                  <a:spcPts val="600"/>
                </a:spcAft>
              </a:pPr>
              <a:t>48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49C354-BD03-79A0-4721-A82D325BF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63" y="206756"/>
            <a:ext cx="8086725" cy="747713"/>
          </a:xfrm>
        </p:spPr>
        <p:txBody>
          <a:bodyPr/>
          <a:lstStyle/>
          <a:p>
            <a:r>
              <a:rPr lang="en-US" dirty="0"/>
              <a:t>DESTINY-Breast04: Long-term survival in patients with HR+ MBC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B6D681-39DD-4F41-37B0-AB6A37751BB7}"/>
              </a:ext>
            </a:extLst>
          </p:cNvPr>
          <p:cNvSpPr txBox="1"/>
          <p:nvPr/>
        </p:nvSpPr>
        <p:spPr>
          <a:xfrm>
            <a:off x="5830819" y="5730620"/>
            <a:ext cx="2690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Modi et al Nature Med 2025</a:t>
            </a:r>
          </a:p>
        </p:txBody>
      </p:sp>
    </p:spTree>
    <p:extLst>
      <p:ext uri="{BB962C8B-B14F-4D97-AF65-F5344CB8AC3E}">
        <p14:creationId xmlns:p14="http://schemas.microsoft.com/office/powerpoint/2010/main" val="34183880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A34AB-1083-06FE-4A10-5A14DF515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60" y="-17463"/>
            <a:ext cx="8635422" cy="747713"/>
          </a:xfrm>
        </p:spPr>
        <p:txBody>
          <a:bodyPr/>
          <a:lstStyle/>
          <a:p>
            <a:r>
              <a:rPr lang="en-US" dirty="0"/>
              <a:t>DESTINY-Breast06: T-</a:t>
            </a:r>
            <a:r>
              <a:rPr lang="en-US" dirty="0" err="1"/>
              <a:t>DXd</a:t>
            </a:r>
            <a:r>
              <a:rPr lang="en-US" dirty="0"/>
              <a:t> versus chemotherapy in HER2-low and ultralow HR+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FE66EF-3E96-3C26-7445-229C3E0B394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5C2902-0E1A-384D-D136-CB65306913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0" y="3953697"/>
            <a:ext cx="4838700" cy="19939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F41C1F-1135-8E51-44C1-00EACCC30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99" y="910403"/>
            <a:ext cx="7891463" cy="29511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24F78-BC9C-8EC2-3B2D-7D0211E3BA5A}"/>
              </a:ext>
            </a:extLst>
          </p:cNvPr>
          <p:cNvSpPr txBox="1"/>
          <p:nvPr/>
        </p:nvSpPr>
        <p:spPr>
          <a:xfrm>
            <a:off x="5991936" y="4178999"/>
            <a:ext cx="3002839" cy="116955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dirty="0"/>
              <a:t>HER2 low 82% ultralow 18%</a:t>
            </a:r>
          </a:p>
          <a:p>
            <a:pPr algn="l"/>
            <a:r>
              <a:rPr lang="en-US" sz="1400" dirty="0"/>
              <a:t>Median line prior chemo 0</a:t>
            </a:r>
          </a:p>
          <a:p>
            <a:pPr algn="l"/>
            <a:r>
              <a:rPr lang="en-US" sz="1400" dirty="0"/>
              <a:t>Median lines prior ET 2</a:t>
            </a:r>
          </a:p>
          <a:p>
            <a:pPr algn="l"/>
            <a:r>
              <a:rPr lang="en-US" sz="1400" dirty="0"/>
              <a:t>89% prior CDK 4/6 inhibitor</a:t>
            </a:r>
          </a:p>
          <a:p>
            <a:pPr algn="l"/>
            <a:r>
              <a:rPr lang="en-US" sz="1400" dirty="0"/>
              <a:t>30% prior targeted therapy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329E4-E874-9ADC-5CC9-761CD76A37C6}"/>
              </a:ext>
            </a:extLst>
          </p:cNvPr>
          <p:cNvSpPr txBox="1"/>
          <p:nvPr/>
        </p:nvSpPr>
        <p:spPr>
          <a:xfrm>
            <a:off x="4288048" y="5956323"/>
            <a:ext cx="4366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Bardia et al N Engl J Med. 2024;391(22):2110-2122. </a:t>
            </a:r>
          </a:p>
        </p:txBody>
      </p:sp>
    </p:spTree>
    <p:extLst>
      <p:ext uri="{BB962C8B-B14F-4D97-AF65-F5344CB8AC3E}">
        <p14:creationId xmlns:p14="http://schemas.microsoft.com/office/powerpoint/2010/main" val="966229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5DAA8-5CFF-1749-A19E-E83792C3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328312"/>
            <a:ext cx="8086725" cy="747713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Combination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fulvestrant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and anastrozole in first-line setting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1FBC824-83B1-794C-AF79-AB5E61800C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6643005"/>
              </p:ext>
            </p:extLst>
          </p:nvPr>
        </p:nvGraphicFramePr>
        <p:xfrm>
          <a:off x="318977" y="1889531"/>
          <a:ext cx="8920715" cy="286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84143">
                  <a:extLst>
                    <a:ext uri="{9D8B030D-6E8A-4147-A177-3AD203B41FA5}">
                      <a16:colId xmlns:a16="http://schemas.microsoft.com/office/drawing/2014/main" val="2104524170"/>
                    </a:ext>
                  </a:extLst>
                </a:gridCol>
                <a:gridCol w="1784143">
                  <a:extLst>
                    <a:ext uri="{9D8B030D-6E8A-4147-A177-3AD203B41FA5}">
                      <a16:colId xmlns:a16="http://schemas.microsoft.com/office/drawing/2014/main" val="4061534545"/>
                    </a:ext>
                  </a:extLst>
                </a:gridCol>
                <a:gridCol w="1784143">
                  <a:extLst>
                    <a:ext uri="{9D8B030D-6E8A-4147-A177-3AD203B41FA5}">
                      <a16:colId xmlns:a16="http://schemas.microsoft.com/office/drawing/2014/main" val="505761236"/>
                    </a:ext>
                  </a:extLst>
                </a:gridCol>
                <a:gridCol w="1784143">
                  <a:extLst>
                    <a:ext uri="{9D8B030D-6E8A-4147-A177-3AD203B41FA5}">
                      <a16:colId xmlns:a16="http://schemas.microsoft.com/office/drawing/2014/main" val="4117347118"/>
                    </a:ext>
                  </a:extLst>
                </a:gridCol>
                <a:gridCol w="1784143">
                  <a:extLst>
                    <a:ext uri="{9D8B030D-6E8A-4147-A177-3AD203B41FA5}">
                      <a16:colId xmlns:a16="http://schemas.microsoft.com/office/drawing/2014/main" val="13791004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FULV* + ANAST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ANAST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394461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dirty="0"/>
                        <a:t>SWOG S0226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329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13.5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5356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47.7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41.3 months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0.81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9816040"/>
                  </a:ext>
                </a:extLst>
              </a:tr>
              <a:tr h="370840">
                <a:tc gridSpan="5">
                  <a:txBody>
                    <a:bodyPr/>
                    <a:lstStyle/>
                    <a:p>
                      <a:r>
                        <a:rPr lang="en-US" dirty="0"/>
                        <a:t>FACT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88902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0.72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3681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655219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41CF81E9-DE3B-AA46-B7D1-C788811EE606}"/>
              </a:ext>
            </a:extLst>
          </p:cNvPr>
          <p:cNvSpPr txBox="1"/>
          <p:nvPr/>
        </p:nvSpPr>
        <p:spPr>
          <a:xfrm>
            <a:off x="0" y="5009778"/>
            <a:ext cx="3444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 </a:t>
            </a:r>
            <a:r>
              <a:rPr lang="en-US" sz="1600" dirty="0" err="1"/>
              <a:t>Fulvestrant</a:t>
            </a:r>
            <a:r>
              <a:rPr lang="en-US" sz="1600" dirty="0"/>
              <a:t> 250mg q 4 weeks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696D1041-AEE3-034D-8F53-C52382842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7793" y="5802041"/>
            <a:ext cx="6813062" cy="276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defTabSz="1008063"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 defTabSz="1008063"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2pPr>
            <a:lvl3pPr marL="1143000" indent="-228600" defTabSz="1008063"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3pPr>
            <a:lvl4pPr marL="1600200" indent="-228600" defTabSz="1008063"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4pPr>
            <a:lvl5pPr marL="2057400" indent="-228600" defTabSz="1008063"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5pPr>
            <a:lvl6pPr marL="25146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6pPr>
            <a:lvl7pPr marL="29718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7pPr>
            <a:lvl8pPr marL="34290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8pPr>
            <a:lvl9pPr marL="3886200" indent="-228600" defTabSz="10080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bg1"/>
                </a:solidFill>
                <a:latin typeface="Comic Sans MS" charset="0"/>
                <a:ea typeface="ＭＳ Ｐゴシック" charset="0"/>
              </a:defRPr>
            </a:lvl9pPr>
          </a:lstStyle>
          <a:p>
            <a:r>
              <a:rPr lang="en-US" sz="1200" dirty="0">
                <a:solidFill>
                  <a:srgbClr val="19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Mehta et al. </a:t>
            </a:r>
            <a:r>
              <a:rPr lang="en-US" sz="1200" i="1" dirty="0">
                <a:solidFill>
                  <a:srgbClr val="19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1200" i="1" dirty="0" err="1">
                <a:solidFill>
                  <a:srgbClr val="19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n-US" sz="1200" i="1" dirty="0">
                <a:solidFill>
                  <a:srgbClr val="19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 Med</a:t>
            </a:r>
            <a:r>
              <a:rPr lang="en-US" sz="1200" dirty="0">
                <a:solidFill>
                  <a:srgbClr val="19064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2012;367(5):435-44;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Bergh et al. </a:t>
            </a:r>
            <a:r>
              <a:rPr lang="en-US" sz="1200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 Clin Oncol. 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2012;30(16):1919-1925</a:t>
            </a:r>
          </a:p>
        </p:txBody>
      </p:sp>
    </p:spTree>
    <p:extLst>
      <p:ext uri="{BB962C8B-B14F-4D97-AF65-F5344CB8AC3E}">
        <p14:creationId xmlns:p14="http://schemas.microsoft.com/office/powerpoint/2010/main" val="4278050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419B74C-8EB5-6E0B-F45B-2D1C3D45A00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BCC8C6-DB08-E01C-5B92-5500C544E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403" y="862158"/>
            <a:ext cx="5418115" cy="2285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94E625-109F-3279-5E53-5013998B77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515" y="3435359"/>
            <a:ext cx="2916237" cy="2506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29DB17-C39E-C873-91D2-E1EF9FC2A1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6850" y="3435359"/>
            <a:ext cx="3203597" cy="25130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D9480E2-9897-3123-5CA9-885B729C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71438"/>
            <a:ext cx="8086725" cy="747712"/>
          </a:xfrm>
        </p:spPr>
        <p:txBody>
          <a:bodyPr/>
          <a:lstStyle/>
          <a:p>
            <a:r>
              <a:rPr lang="en-US" dirty="0"/>
              <a:t>DESTINY-Breast06: Outcome for HER2-low and ITT population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4DB2E4-3021-4283-2AD5-5183468FC337}"/>
              </a:ext>
            </a:extLst>
          </p:cNvPr>
          <p:cNvSpPr txBox="1"/>
          <p:nvPr/>
        </p:nvSpPr>
        <p:spPr>
          <a:xfrm>
            <a:off x="4307831" y="731919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PFS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F65E3-A0CA-B338-6301-1B6830336A3D}"/>
              </a:ext>
            </a:extLst>
          </p:cNvPr>
          <p:cNvSpPr txBox="1"/>
          <p:nvPr/>
        </p:nvSpPr>
        <p:spPr>
          <a:xfrm>
            <a:off x="4288992" y="3204526"/>
            <a:ext cx="83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OS*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F8E9FE1-DFB5-EB0B-AA3F-39FFA4D97086}"/>
              </a:ext>
            </a:extLst>
          </p:cNvPr>
          <p:cNvSpPr txBox="1"/>
          <p:nvPr/>
        </p:nvSpPr>
        <p:spPr>
          <a:xfrm>
            <a:off x="454025" y="5865604"/>
            <a:ext cx="1746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*40% maturity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99771F-945E-82FE-D465-796B6B0905E3}"/>
              </a:ext>
            </a:extLst>
          </p:cNvPr>
          <p:cNvSpPr txBox="1"/>
          <p:nvPr/>
        </p:nvSpPr>
        <p:spPr>
          <a:xfrm>
            <a:off x="4288048" y="5956323"/>
            <a:ext cx="4366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Bardia et al N Engl J Med. 2024;391(22):2110-2122. </a:t>
            </a:r>
          </a:p>
        </p:txBody>
      </p:sp>
    </p:spTree>
    <p:extLst>
      <p:ext uri="{BB962C8B-B14F-4D97-AF65-F5344CB8AC3E}">
        <p14:creationId xmlns:p14="http://schemas.microsoft.com/office/powerpoint/2010/main" val="198141547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DF0655-457D-7C0C-1B48-8B6B1D330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218" y="1288473"/>
            <a:ext cx="8609157" cy="4239491"/>
          </a:xfrm>
          <a:prstGeom prst="rect">
            <a:avLst/>
          </a:prstGeo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F2DEDD0-9344-BA3A-58C7-D6ECACCCCF1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805613" y="5942013"/>
            <a:ext cx="2189162" cy="185737"/>
          </a:xfrm>
        </p:spPr>
        <p:txBody>
          <a:bodyPr wrap="square" anchor="b">
            <a:normAutofit/>
          </a:bodyPr>
          <a:lstStyle/>
          <a:p>
            <a:pPr>
              <a:spcAft>
                <a:spcPts val="600"/>
              </a:spcAft>
            </a:pPr>
            <a:fld id="{6C47356C-CE9B-4489-A52B-3AB4A332E479}" type="slidenum">
              <a:rPr lang="en-US" altLang="en-US" smtClean="0"/>
              <a:pPr>
                <a:spcAft>
                  <a:spcPts val="600"/>
                </a:spcAft>
              </a:pPr>
              <a:t>51</a:t>
            </a:fld>
            <a:endParaRPr lang="en-US" alt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E48C71-4E51-02A8-9955-6298CD45F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486" y="126711"/>
            <a:ext cx="8737889" cy="747713"/>
          </a:xfrm>
        </p:spPr>
        <p:txBody>
          <a:bodyPr/>
          <a:lstStyle/>
          <a:p>
            <a:r>
              <a:rPr lang="en-US" dirty="0"/>
              <a:t>DESTINY-Breast06: Outcome for HER2-ultralow population (preplanned exploratory analyses)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0931AC-43B6-C92D-8458-10231899FE69}"/>
              </a:ext>
            </a:extLst>
          </p:cNvPr>
          <p:cNvSpPr txBox="1"/>
          <p:nvPr/>
        </p:nvSpPr>
        <p:spPr>
          <a:xfrm>
            <a:off x="4288048" y="5956323"/>
            <a:ext cx="4366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Bardia et al N Engl J Med. 2024;391(22):2110-2122. </a:t>
            </a:r>
          </a:p>
        </p:txBody>
      </p:sp>
    </p:spTree>
    <p:extLst>
      <p:ext uri="{BB962C8B-B14F-4D97-AF65-F5344CB8AC3E}">
        <p14:creationId xmlns:p14="http://schemas.microsoft.com/office/powerpoint/2010/main" val="438509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C449B-AD96-85C1-797A-0829FFE6A4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68" y="168274"/>
            <a:ext cx="8818707" cy="747713"/>
          </a:xfrm>
        </p:spPr>
        <p:txBody>
          <a:bodyPr/>
          <a:lstStyle/>
          <a:p>
            <a:r>
              <a:rPr lang="en-US" dirty="0"/>
              <a:t>TROPICS-02: Sacituzumab versus chemotherapy in HR+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51513BA-F4CC-D857-FC73-303A1F391F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44DE73-E0E5-4240-1B1F-311933849B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413" y="1092200"/>
            <a:ext cx="7000875" cy="2336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A2B7837-AD3D-0A07-5C36-8C13602CE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550" y="3556000"/>
            <a:ext cx="4102100" cy="2209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4F7011-AD7A-9346-BA2B-AF37591E9D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6300" y="3605212"/>
            <a:ext cx="3937000" cy="2160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D8D0E3-96C3-23D2-1F56-116975685521}"/>
              </a:ext>
            </a:extLst>
          </p:cNvPr>
          <p:cNvSpPr txBox="1"/>
          <p:nvPr/>
        </p:nvSpPr>
        <p:spPr>
          <a:xfrm>
            <a:off x="1853842" y="3193557"/>
            <a:ext cx="6607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PFS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3D45C4-E886-83E4-9751-C67FC94230D3}"/>
              </a:ext>
            </a:extLst>
          </p:cNvPr>
          <p:cNvSpPr txBox="1"/>
          <p:nvPr/>
        </p:nvSpPr>
        <p:spPr>
          <a:xfrm>
            <a:off x="6574620" y="3187351"/>
            <a:ext cx="561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OS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E5A075-EC07-DFC9-FF7E-B288996A8654}"/>
              </a:ext>
            </a:extLst>
          </p:cNvPr>
          <p:cNvSpPr txBox="1"/>
          <p:nvPr/>
        </p:nvSpPr>
        <p:spPr>
          <a:xfrm>
            <a:off x="2514600" y="5930513"/>
            <a:ext cx="42838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/>
              <a:t>Rugo</a:t>
            </a:r>
            <a:r>
              <a:rPr lang="en-US" sz="1200" dirty="0"/>
              <a:t> et al J Clin Oncol 2022, </a:t>
            </a:r>
            <a:r>
              <a:rPr lang="en-US" sz="1200" dirty="0" err="1"/>
              <a:t>Rugo</a:t>
            </a:r>
            <a:r>
              <a:rPr lang="en-US" sz="1200" dirty="0"/>
              <a:t> et al Lancet 2023</a:t>
            </a:r>
          </a:p>
        </p:txBody>
      </p:sp>
    </p:spTree>
    <p:extLst>
      <p:ext uri="{BB962C8B-B14F-4D97-AF65-F5344CB8AC3E}">
        <p14:creationId xmlns:p14="http://schemas.microsoft.com/office/powerpoint/2010/main" val="37496975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A1384-6BD4-FD68-B527-A30F937E6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99" y="79374"/>
            <a:ext cx="8978901" cy="747713"/>
          </a:xfrm>
        </p:spPr>
        <p:txBody>
          <a:bodyPr/>
          <a:lstStyle/>
          <a:p>
            <a:r>
              <a:rPr lang="en-US" dirty="0"/>
              <a:t>TROPION-Breast01: Dato-</a:t>
            </a:r>
            <a:r>
              <a:rPr lang="en-US" dirty="0" err="1"/>
              <a:t>DXd</a:t>
            </a:r>
            <a:r>
              <a:rPr lang="en-US" dirty="0"/>
              <a:t> versus chemotherapy in HR+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32E633-0793-F38B-10C3-EB4F576553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D6A8FA-BD26-6EE7-D4E3-1A8F35752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500" y="1143000"/>
            <a:ext cx="5549900" cy="2044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B8C7D7E-F0FF-7E10-D43F-47802ADE7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99" y="3340100"/>
            <a:ext cx="4159251" cy="2286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179A4C-175C-0F5C-9A4A-0711D4759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50" y="3340100"/>
            <a:ext cx="2609850" cy="2286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FB1D55C-756B-0C21-8422-4D2C4E33A895}"/>
              </a:ext>
            </a:extLst>
          </p:cNvPr>
          <p:cNvSpPr txBox="1"/>
          <p:nvPr/>
        </p:nvSpPr>
        <p:spPr>
          <a:xfrm>
            <a:off x="4167986" y="5819973"/>
            <a:ext cx="44807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Bardia et al J Clin Oncol</a:t>
            </a:r>
            <a:r>
              <a:rPr lang="en-US" sz="1400"/>
              <a:t>. 2025;43(3</a:t>
            </a:r>
            <a:r>
              <a:rPr lang="en-US" sz="1400" dirty="0"/>
              <a:t>):285-296. </a:t>
            </a:r>
          </a:p>
        </p:txBody>
      </p:sp>
    </p:spTree>
    <p:extLst>
      <p:ext uri="{BB962C8B-B14F-4D97-AF65-F5344CB8AC3E}">
        <p14:creationId xmlns:p14="http://schemas.microsoft.com/office/powerpoint/2010/main" val="2698905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9DFD-DAA1-E7C4-38F0-06212CC36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28" y="131700"/>
            <a:ext cx="8086725" cy="747713"/>
          </a:xfrm>
        </p:spPr>
        <p:txBody>
          <a:bodyPr/>
          <a:lstStyle/>
          <a:p>
            <a:r>
              <a:rPr lang="en-US" dirty="0"/>
              <a:t>OptiTROP-Breast02: Sacituzumab </a:t>
            </a:r>
            <a:r>
              <a:rPr lang="en-US" dirty="0" err="1"/>
              <a:t>tirumotecan</a:t>
            </a:r>
            <a:r>
              <a:rPr lang="en-US" dirty="0"/>
              <a:t> versus chemotherapy in HR+ MBC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372918-057F-2A60-8234-C82E7C201F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2EFD38-7DAF-9C9C-9BDB-2C8A9110E0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528" y="1051071"/>
            <a:ext cx="5936182" cy="19445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FFA4EBA-FC7D-C00B-6687-E6DE1CE23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23" y="3633787"/>
            <a:ext cx="4152900" cy="21851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243FF0-85AC-D91E-8587-0CE45C6B1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6579" y="3633787"/>
            <a:ext cx="4038600" cy="21851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3DA20AF-E413-51FB-1C62-C44D5DEF10C8}"/>
              </a:ext>
            </a:extLst>
          </p:cNvPr>
          <p:cNvGrpSpPr/>
          <p:nvPr/>
        </p:nvGrpSpPr>
        <p:grpSpPr>
          <a:xfrm>
            <a:off x="6340475" y="1051071"/>
            <a:ext cx="2654300" cy="1944543"/>
            <a:chOff x="6340475" y="1258889"/>
            <a:chExt cx="2654300" cy="194454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E90FFD-D007-9515-9AD9-8E61DC1A1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40475" y="1258889"/>
              <a:ext cx="2654300" cy="194454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001AD48-864B-1BF3-3B26-691A245B865E}"/>
                </a:ext>
              </a:extLst>
            </p:cNvPr>
            <p:cNvSpPr txBox="1"/>
            <p:nvPr/>
          </p:nvSpPr>
          <p:spPr>
            <a:xfrm>
              <a:off x="7200188" y="1314821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ORR 41%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1FB1B2-EFF0-8BD2-45F2-4F316CAB7F58}"/>
                </a:ext>
              </a:extLst>
            </p:cNvPr>
            <p:cNvSpPr txBox="1"/>
            <p:nvPr/>
          </p:nvSpPr>
          <p:spPr>
            <a:xfrm>
              <a:off x="7261904" y="2259126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ORR 24%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605906-E467-53D1-CBEC-0B7DDFB6F974}"/>
              </a:ext>
            </a:extLst>
          </p:cNvPr>
          <p:cNvSpPr txBox="1"/>
          <p:nvPr/>
        </p:nvSpPr>
        <p:spPr>
          <a:xfrm>
            <a:off x="6466834" y="5904076"/>
            <a:ext cx="1807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Fan et al ESMO 2025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98D34F-1435-4D62-FA09-6E8BE93C8669}"/>
              </a:ext>
            </a:extLst>
          </p:cNvPr>
          <p:cNvSpPr txBox="1"/>
          <p:nvPr/>
        </p:nvSpPr>
        <p:spPr>
          <a:xfrm>
            <a:off x="2247900" y="3285237"/>
            <a:ext cx="6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PFS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D68556-9B0D-8816-65C5-AD90A45E8CC6}"/>
              </a:ext>
            </a:extLst>
          </p:cNvPr>
          <p:cNvSpPr txBox="1"/>
          <p:nvPr/>
        </p:nvSpPr>
        <p:spPr>
          <a:xfrm>
            <a:off x="6583031" y="3346767"/>
            <a:ext cx="678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OS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56C027C-AE85-884B-B020-9C65D1843155}"/>
              </a:ext>
            </a:extLst>
          </p:cNvPr>
          <p:cNvSpPr txBox="1"/>
          <p:nvPr/>
        </p:nvSpPr>
        <p:spPr>
          <a:xfrm>
            <a:off x="268525" y="3087446"/>
            <a:ext cx="1842171" cy="577081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l"/>
            <a:r>
              <a:rPr lang="en-US" sz="1050" dirty="0"/>
              <a:t>Prior CDK 4/6i 100%</a:t>
            </a:r>
          </a:p>
          <a:p>
            <a:pPr algn="l"/>
            <a:r>
              <a:rPr lang="en-US" sz="1050" dirty="0"/>
              <a:t>1 Prior chemo MBC 43%</a:t>
            </a:r>
          </a:p>
          <a:p>
            <a:pPr algn="l"/>
            <a:r>
              <a:rPr lang="en-US" sz="1050" dirty="0"/>
              <a:t>2 Prior chemo MBC 40%</a:t>
            </a:r>
          </a:p>
        </p:txBody>
      </p:sp>
    </p:spTree>
    <p:extLst>
      <p:ext uri="{BB962C8B-B14F-4D97-AF65-F5344CB8AC3E}">
        <p14:creationId xmlns:p14="http://schemas.microsoft.com/office/powerpoint/2010/main" val="13308906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9415F-EF8D-3F34-F7A5-CACA1A995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62" y="205183"/>
            <a:ext cx="8818385" cy="1010845"/>
          </a:xfrm>
        </p:spPr>
        <p:txBody>
          <a:bodyPr/>
          <a:lstStyle/>
          <a:p>
            <a:r>
              <a:rPr lang="en-US" sz="2800" dirty="0"/>
              <a:t>ICARUS-Breast01: Phase 2 trial of </a:t>
            </a:r>
            <a:r>
              <a:rPr lang="en-US" sz="2800" dirty="0" err="1"/>
              <a:t>Patritumab</a:t>
            </a:r>
            <a:r>
              <a:rPr lang="en-US" sz="2800" dirty="0"/>
              <a:t> </a:t>
            </a:r>
            <a:r>
              <a:rPr lang="en-US" sz="2800" dirty="0" err="1"/>
              <a:t>deruxtecan</a:t>
            </a:r>
            <a:r>
              <a:rPr lang="en-US" sz="2800" dirty="0"/>
              <a:t> in HR+/HER2- MBC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8B0472-D049-609A-EB0C-F144306D26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56" t="33546" r="10829" b="17371"/>
          <a:stretch/>
        </p:blipFill>
        <p:spPr>
          <a:xfrm>
            <a:off x="179439" y="1261724"/>
            <a:ext cx="9013722" cy="46274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182C90-1165-F2BD-B165-1A1358CEC475}"/>
              </a:ext>
            </a:extLst>
          </p:cNvPr>
          <p:cNvSpPr txBox="1"/>
          <p:nvPr/>
        </p:nvSpPr>
        <p:spPr>
          <a:xfrm>
            <a:off x="6326577" y="5871707"/>
            <a:ext cx="2802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1200" dirty="0"/>
              <a:t>Pistilli B et al. ESMO Breast 2023.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120580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959" y="-31847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HR-positive metastatic breast cancer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120" y="1097756"/>
            <a:ext cx="8185150" cy="4662487"/>
          </a:xfrm>
        </p:spPr>
        <p:txBody>
          <a:bodyPr>
            <a:normAutofit fontScale="92500"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CDK 4/6 inhibitors prolong PFS and overall survival (in selected 1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line trials)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 robust biomarkers as yet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Treatment decisions in the second-line setting should be made based on the presence or absence of actionable mutations</a:t>
            </a:r>
          </a:p>
          <a:p>
            <a:pPr lvl="1"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Important to recheck at progression to look for acquired mutations</a:t>
            </a:r>
          </a:p>
          <a:p>
            <a:pPr>
              <a:buFont typeface="Wingdings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Antibody-drug conjugates are supplanting standard chemotherapy in patients with endocrine-resistant disease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3194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64AB191-526C-A313-038C-0E4206BB68D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C47356C-CE9B-4489-A52B-3AB4A332E479}" type="slidenum">
              <a:rPr lang="en-US" altLang="en-US" smtClean="0"/>
              <a:pPr/>
              <a:t>57</a:t>
            </a:fld>
            <a:endParaRPr lang="en-US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8AC0FF-FBBD-31E9-1F49-78E55F06A3DF}"/>
                  </a:ext>
                </a:extLst>
              </p:cNvPr>
              <p:cNvSpPr txBox="1"/>
              <p:nvPr/>
            </p:nvSpPr>
            <p:spPr>
              <a:xfrm>
                <a:off x="39752" y="2076987"/>
                <a:ext cx="1337802" cy="1323439"/>
              </a:xfrm>
              <a:prstGeom prst="rect">
                <a:avLst/>
              </a:prstGeom>
              <a:noFill/>
              <a:ln w="25400"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ET </a:t>
                </a:r>
              </a:p>
              <a:p>
                <a:pPr algn="ctr"/>
                <a:r>
                  <a:rPr lang="en-US" sz="2000" dirty="0"/>
                  <a:t>+ </a:t>
                </a:r>
              </a:p>
              <a:p>
                <a:pPr algn="ctr"/>
                <a:r>
                  <a:rPr lang="en-US" sz="2000" dirty="0" err="1"/>
                  <a:t>CDKi</a:t>
                </a:r>
                <a:endParaRPr lang="en-US" sz="2000" dirty="0"/>
              </a:p>
              <a:p>
                <a:pPr algn="ctr"/>
                <a:r>
                  <a:rPr lang="en-US" sz="2000" dirty="0"/>
                  <a:t>(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sz="2000" dirty="0" err="1"/>
                  <a:t>Inavo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78AC0FF-FBBD-31E9-1F49-78E55F06A3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52" y="2076987"/>
                <a:ext cx="1337802" cy="1323439"/>
              </a:xfrm>
              <a:prstGeom prst="rect">
                <a:avLst/>
              </a:prstGeom>
              <a:blipFill>
                <a:blip r:embed="rId2"/>
                <a:stretch>
                  <a:fillRect l="-3704" t="-1869" r="-2778" b="-6542"/>
                </a:stretch>
              </a:blipFill>
              <a:ln w="254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5C7C2B9-2870-E704-6830-543385ECA347}"/>
              </a:ext>
            </a:extLst>
          </p:cNvPr>
          <p:cNvSpPr txBox="1"/>
          <p:nvPr/>
        </p:nvSpPr>
        <p:spPr>
          <a:xfrm>
            <a:off x="3829481" y="427408"/>
            <a:ext cx="1340432" cy="70788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PI3K</a:t>
            </a:r>
          </a:p>
          <a:p>
            <a:pPr algn="ctr"/>
            <a:r>
              <a:rPr lang="en-US" sz="2000" dirty="0"/>
              <a:t>mutation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A9638-0742-F201-7B44-9C5638F065E8}"/>
              </a:ext>
            </a:extLst>
          </p:cNvPr>
          <p:cNvSpPr txBox="1"/>
          <p:nvPr/>
        </p:nvSpPr>
        <p:spPr>
          <a:xfrm>
            <a:off x="3665727" y="1519373"/>
            <a:ext cx="1643399" cy="707886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AKT1/PTEN</a:t>
            </a:r>
          </a:p>
          <a:p>
            <a:pPr algn="ctr"/>
            <a:r>
              <a:rPr lang="en-US" sz="2000" dirty="0"/>
              <a:t>alteration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AB311-E7A5-A3A9-6B75-713630AC9800}"/>
              </a:ext>
            </a:extLst>
          </p:cNvPr>
          <p:cNvSpPr txBox="1"/>
          <p:nvPr/>
        </p:nvSpPr>
        <p:spPr>
          <a:xfrm>
            <a:off x="3817210" y="2620851"/>
            <a:ext cx="1340432" cy="707886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ESR1</a:t>
            </a:r>
          </a:p>
          <a:p>
            <a:pPr algn="ctr"/>
            <a:r>
              <a:rPr lang="en-US" sz="2000" dirty="0"/>
              <a:t>mutation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4D2FB8-8C19-0F32-6B72-206EABCB2DEE}"/>
              </a:ext>
            </a:extLst>
          </p:cNvPr>
          <p:cNvSpPr txBox="1"/>
          <p:nvPr/>
        </p:nvSpPr>
        <p:spPr>
          <a:xfrm>
            <a:off x="1481229" y="4383887"/>
            <a:ext cx="2024913" cy="70788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No actionable </a:t>
            </a:r>
          </a:p>
          <a:p>
            <a:pPr algn="ctr"/>
            <a:r>
              <a:rPr lang="en-US" sz="2000" dirty="0"/>
              <a:t>mutation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C3D6231-F97E-2821-1619-267398E5199C}"/>
              </a:ext>
            </a:extLst>
          </p:cNvPr>
          <p:cNvSpPr txBox="1"/>
          <p:nvPr/>
        </p:nvSpPr>
        <p:spPr>
          <a:xfrm>
            <a:off x="1689620" y="1204524"/>
            <a:ext cx="1608133" cy="707886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Actionable </a:t>
            </a:r>
          </a:p>
          <a:p>
            <a:pPr algn="ctr"/>
            <a:r>
              <a:rPr lang="en-US" sz="2000" dirty="0"/>
              <a:t>mutation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AC0D6F8-2158-7247-FEA2-709158EC796E}"/>
              </a:ext>
            </a:extLst>
          </p:cNvPr>
          <p:cNvSpPr txBox="1"/>
          <p:nvPr/>
        </p:nvSpPr>
        <p:spPr>
          <a:xfrm>
            <a:off x="5748226" y="530195"/>
            <a:ext cx="2596160" cy="400110"/>
          </a:xfrm>
          <a:prstGeom prst="rect">
            <a:avLst/>
          </a:prstGeom>
          <a:noFill/>
          <a:ln w="25400"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Alpelisib</a:t>
            </a:r>
            <a:r>
              <a:rPr lang="en-US" sz="2000" dirty="0"/>
              <a:t>/</a:t>
            </a:r>
            <a:r>
              <a:rPr lang="en-US" sz="2000" dirty="0" err="1"/>
              <a:t>Inavolisib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324BCF1-FE93-6C16-77F8-8B601F63AA8E}"/>
              </a:ext>
            </a:extLst>
          </p:cNvPr>
          <p:cNvSpPr txBox="1"/>
          <p:nvPr/>
        </p:nvSpPr>
        <p:spPr>
          <a:xfrm>
            <a:off x="6069436" y="1676877"/>
            <a:ext cx="1776255" cy="40011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Capivasertib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7C0C80-6C62-017C-3219-5EF009BB264D}"/>
              </a:ext>
            </a:extLst>
          </p:cNvPr>
          <p:cNvSpPr txBox="1"/>
          <p:nvPr/>
        </p:nvSpPr>
        <p:spPr>
          <a:xfrm>
            <a:off x="5930969" y="2616211"/>
            <a:ext cx="1611660" cy="40011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Elacestrant</a:t>
            </a:r>
            <a:endParaRPr lang="en-US" sz="2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4BC6038-BAA4-A3B2-5B75-AAC8C7E6FDEB}"/>
              </a:ext>
            </a:extLst>
          </p:cNvPr>
          <p:cNvSpPr txBox="1"/>
          <p:nvPr/>
        </p:nvSpPr>
        <p:spPr>
          <a:xfrm>
            <a:off x="4301673" y="3805382"/>
            <a:ext cx="2419253" cy="1015663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Everolimus</a:t>
            </a:r>
            <a:r>
              <a:rPr lang="en-US" sz="2000" dirty="0"/>
              <a:t> + ET</a:t>
            </a:r>
          </a:p>
          <a:p>
            <a:pPr algn="ctr"/>
            <a:r>
              <a:rPr lang="en-US" sz="2000" dirty="0"/>
              <a:t>or</a:t>
            </a:r>
          </a:p>
          <a:p>
            <a:pPr algn="ctr"/>
            <a:r>
              <a:rPr lang="en-US" sz="2000" dirty="0"/>
              <a:t>switch </a:t>
            </a:r>
            <a:r>
              <a:rPr lang="en-US" sz="2000" dirty="0" err="1"/>
              <a:t>CDKi</a:t>
            </a:r>
            <a:r>
              <a:rPr lang="en-US" sz="2000" dirty="0"/>
              <a:t> + 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293D79-74D6-E75E-DFDB-BD84298C97E6}"/>
              </a:ext>
            </a:extLst>
          </p:cNvPr>
          <p:cNvSpPr txBox="1"/>
          <p:nvPr/>
        </p:nvSpPr>
        <p:spPr>
          <a:xfrm>
            <a:off x="4451973" y="5116357"/>
            <a:ext cx="2069477" cy="400110"/>
          </a:xfrm>
          <a:prstGeom prst="rect">
            <a:avLst/>
          </a:prstGeom>
          <a:noFill/>
          <a:ln w="25400"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Chemotherapy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44F86E-4644-F05C-1C77-BCF6CD378448}"/>
              </a:ext>
            </a:extLst>
          </p:cNvPr>
          <p:cNvSpPr txBox="1"/>
          <p:nvPr/>
        </p:nvSpPr>
        <p:spPr>
          <a:xfrm>
            <a:off x="4983539" y="5676539"/>
            <a:ext cx="869149" cy="400110"/>
          </a:xfrm>
          <a:prstGeom prst="rect">
            <a:avLst/>
          </a:prstGeom>
          <a:noFill/>
          <a:ln w="25400">
            <a:solidFill>
              <a:schemeClr val="tx2">
                <a:lumMod val="40000"/>
                <a:lumOff val="60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ADCs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3D1E7F3-9878-695C-E893-1E2C8CB51A9B}"/>
              </a:ext>
            </a:extLst>
          </p:cNvPr>
          <p:cNvCxnSpPr/>
          <p:nvPr/>
        </p:nvCxnSpPr>
        <p:spPr bwMode="auto">
          <a:xfrm flipV="1">
            <a:off x="1438527" y="2006823"/>
            <a:ext cx="1166909" cy="871049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>
                <a:alpha val="93000"/>
              </a:srgbClr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C177D7C-A998-354F-5610-3951935A391E}"/>
              </a:ext>
            </a:extLst>
          </p:cNvPr>
          <p:cNvCxnSpPr/>
          <p:nvPr/>
        </p:nvCxnSpPr>
        <p:spPr bwMode="auto">
          <a:xfrm>
            <a:off x="1435967" y="2917267"/>
            <a:ext cx="1039906" cy="1023465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555B12F-9307-B22A-2833-A56799066833}"/>
              </a:ext>
            </a:extLst>
          </p:cNvPr>
          <p:cNvCxnSpPr/>
          <p:nvPr/>
        </p:nvCxnSpPr>
        <p:spPr bwMode="auto">
          <a:xfrm>
            <a:off x="5269211" y="778983"/>
            <a:ext cx="583477" cy="0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C42E29-4C99-3991-E0F3-446BD05F5941}"/>
              </a:ext>
            </a:extLst>
          </p:cNvPr>
          <p:cNvCxnSpPr/>
          <p:nvPr/>
        </p:nvCxnSpPr>
        <p:spPr bwMode="auto">
          <a:xfrm>
            <a:off x="5353551" y="1912410"/>
            <a:ext cx="583477" cy="0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8AC70E6-B899-E8F7-DC03-E30E8D50BDDC}"/>
              </a:ext>
            </a:extLst>
          </p:cNvPr>
          <p:cNvCxnSpPr/>
          <p:nvPr/>
        </p:nvCxnSpPr>
        <p:spPr bwMode="auto">
          <a:xfrm>
            <a:off x="5269211" y="3009706"/>
            <a:ext cx="583477" cy="0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6A9B69-074D-74DA-C8BD-CDF24E566027}"/>
              </a:ext>
            </a:extLst>
          </p:cNvPr>
          <p:cNvCxnSpPr>
            <a:stCxn id="5" idx="3"/>
          </p:cNvCxnSpPr>
          <p:nvPr/>
        </p:nvCxnSpPr>
        <p:spPr bwMode="auto">
          <a:xfrm>
            <a:off x="5169913" y="781351"/>
            <a:ext cx="682775" cy="895526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EC5E562-B191-0FED-FA0F-466B38E63FE6}"/>
              </a:ext>
            </a:extLst>
          </p:cNvPr>
          <p:cNvCxnSpPr>
            <a:cxnSpLocks/>
          </p:cNvCxnSpPr>
          <p:nvPr/>
        </p:nvCxnSpPr>
        <p:spPr bwMode="auto">
          <a:xfrm>
            <a:off x="6609429" y="977958"/>
            <a:ext cx="0" cy="698919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ysDash"/>
            <a:round/>
            <a:headEnd type="triangle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6875D09-8817-BB41-604D-F934DBCCE07B}"/>
              </a:ext>
            </a:extLst>
          </p:cNvPr>
          <p:cNvCxnSpPr/>
          <p:nvPr/>
        </p:nvCxnSpPr>
        <p:spPr bwMode="auto">
          <a:xfrm flipV="1">
            <a:off x="3705641" y="4313213"/>
            <a:ext cx="436053" cy="424617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160DBBB-0ABB-BE61-5BAB-7317D06CC660}"/>
              </a:ext>
            </a:extLst>
          </p:cNvPr>
          <p:cNvCxnSpPr/>
          <p:nvPr/>
        </p:nvCxnSpPr>
        <p:spPr bwMode="auto">
          <a:xfrm>
            <a:off x="3676087" y="4737830"/>
            <a:ext cx="605998" cy="778637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6C8CB31B-F6EE-671C-1051-221112D6E64A}"/>
              </a:ext>
            </a:extLst>
          </p:cNvPr>
          <p:cNvCxnSpPr/>
          <p:nvPr/>
        </p:nvCxnSpPr>
        <p:spPr bwMode="auto">
          <a:xfrm flipH="1">
            <a:off x="7135906" y="4737830"/>
            <a:ext cx="1272988" cy="0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6D3CC73-321F-2492-0E53-B084C401B189}"/>
              </a:ext>
            </a:extLst>
          </p:cNvPr>
          <p:cNvCxnSpPr/>
          <p:nvPr/>
        </p:nvCxnSpPr>
        <p:spPr bwMode="auto">
          <a:xfrm flipV="1">
            <a:off x="8408894" y="1912410"/>
            <a:ext cx="0" cy="2825420"/>
          </a:xfrm>
          <a:prstGeom prst="line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3" name="Triangle 52">
            <a:extLst>
              <a:ext uri="{FF2B5EF4-FFF2-40B4-BE49-F238E27FC236}">
                <a16:creationId xmlns:a16="http://schemas.microsoft.com/office/drawing/2014/main" id="{FE5B9FA3-6090-D28C-886D-044D43DCEEDC}"/>
              </a:ext>
            </a:extLst>
          </p:cNvPr>
          <p:cNvSpPr/>
          <p:nvPr/>
        </p:nvSpPr>
        <p:spPr bwMode="auto">
          <a:xfrm flipH="1">
            <a:off x="15827" y="3486526"/>
            <a:ext cx="404026" cy="533400"/>
          </a:xfrm>
          <a:prstGeom prst="triangl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56" name="Triangle 55">
            <a:extLst>
              <a:ext uri="{FF2B5EF4-FFF2-40B4-BE49-F238E27FC236}">
                <a16:creationId xmlns:a16="http://schemas.microsoft.com/office/drawing/2014/main" id="{BA39AF7B-B571-101F-59F8-4F283876577F}"/>
              </a:ext>
            </a:extLst>
          </p:cNvPr>
          <p:cNvSpPr/>
          <p:nvPr/>
        </p:nvSpPr>
        <p:spPr bwMode="auto">
          <a:xfrm flipH="1">
            <a:off x="1292461" y="3490248"/>
            <a:ext cx="404026" cy="533400"/>
          </a:xfrm>
          <a:prstGeom prst="triangl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59" name="Triangle 58">
            <a:extLst>
              <a:ext uri="{FF2B5EF4-FFF2-40B4-BE49-F238E27FC236}">
                <a16:creationId xmlns:a16="http://schemas.microsoft.com/office/drawing/2014/main" id="{7E2920E8-6AC9-0A2F-6CFE-35F7FAD9FD07}"/>
              </a:ext>
            </a:extLst>
          </p:cNvPr>
          <p:cNvSpPr/>
          <p:nvPr/>
        </p:nvSpPr>
        <p:spPr bwMode="auto">
          <a:xfrm flipH="1">
            <a:off x="6933893" y="4914423"/>
            <a:ext cx="404026" cy="533400"/>
          </a:xfrm>
          <a:prstGeom prst="triangl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60" name="Triangle 59">
            <a:extLst>
              <a:ext uri="{FF2B5EF4-FFF2-40B4-BE49-F238E27FC236}">
                <a16:creationId xmlns:a16="http://schemas.microsoft.com/office/drawing/2014/main" id="{562FD9C8-647F-6FBC-4C54-A925B28D9AE2}"/>
              </a:ext>
            </a:extLst>
          </p:cNvPr>
          <p:cNvSpPr/>
          <p:nvPr/>
        </p:nvSpPr>
        <p:spPr bwMode="auto">
          <a:xfrm flipH="1">
            <a:off x="749568" y="5501481"/>
            <a:ext cx="404026" cy="533400"/>
          </a:xfrm>
          <a:prstGeom prst="triangle">
            <a:avLst/>
          </a:prstGeom>
          <a:solidFill>
            <a:srgbClr val="FF0000"/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286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pitchFamily="1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F5C7831-4095-8C3A-1BAF-3F2DB38E1460}"/>
              </a:ext>
            </a:extLst>
          </p:cNvPr>
          <p:cNvSpPr txBox="1"/>
          <p:nvPr/>
        </p:nvSpPr>
        <p:spPr>
          <a:xfrm>
            <a:off x="1377554" y="5624219"/>
            <a:ext cx="14398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Genomics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D42B8880-2691-BB9A-B414-B498DB2B7198}"/>
              </a:ext>
            </a:extLst>
          </p:cNvPr>
          <p:cNvCxnSpPr/>
          <p:nvPr/>
        </p:nvCxnSpPr>
        <p:spPr bwMode="auto">
          <a:xfrm flipH="1">
            <a:off x="8086165" y="1912410"/>
            <a:ext cx="322729" cy="0"/>
          </a:xfrm>
          <a:prstGeom prst="straightConnector1">
            <a:avLst/>
          </a:prstGeom>
          <a:solidFill>
            <a:schemeClr val="tx2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B640401-54B5-9ABF-E7FC-2938CF7691B7}"/>
              </a:ext>
            </a:extLst>
          </p:cNvPr>
          <p:cNvSpPr txBox="1"/>
          <p:nvPr/>
        </p:nvSpPr>
        <p:spPr>
          <a:xfrm>
            <a:off x="5816224" y="3158177"/>
            <a:ext cx="1844096" cy="400110"/>
          </a:xfrm>
          <a:prstGeom prst="rect">
            <a:avLst/>
          </a:prstGeom>
          <a:noFill/>
          <a:ln w="25400"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/>
              <a:t>Imlunestrant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007858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Number Placeholder 2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33438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defTabSz="833438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defTabSz="833438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defTabSz="833438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defTabSz="833438" eaLnBrk="0" hangingPunct="0"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algn="r" defTabSz="8334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algn="r" defTabSz="8334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algn="r" defTabSz="8334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algn="r" defTabSz="833438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A0701103-103F-474D-A859-CB0E80E4EF2F}" type="slidenum">
              <a:rPr lang="en-US" altLang="en-US" sz="1100"/>
              <a:pPr eaLnBrk="1" hangingPunct="1"/>
              <a:t>58</a:t>
            </a:fld>
            <a:endParaRPr lang="en-US" altLang="en-US" sz="1100"/>
          </a:p>
        </p:txBody>
      </p:sp>
      <p:pic>
        <p:nvPicPr>
          <p:cNvPr id="5123" name="Picture 4" descr="Powerpoint_Closer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4188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EEF5D-97A2-2849-A23D-10DDD9496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480" y="131549"/>
            <a:ext cx="8086725" cy="747713"/>
          </a:xfrm>
        </p:spPr>
        <p:txBody>
          <a:bodyPr/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Overview of first-line trials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5072134-5EAA-9845-8208-F7B977AE13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1846415"/>
              </p:ext>
            </p:extLst>
          </p:nvPr>
        </p:nvGraphicFramePr>
        <p:xfrm>
          <a:off x="571500" y="1044524"/>
          <a:ext cx="8229600" cy="3606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07031">
                  <a:extLst>
                    <a:ext uri="{9D8B030D-6E8A-4147-A177-3AD203B41FA5}">
                      <a16:colId xmlns:a16="http://schemas.microsoft.com/office/drawing/2014/main" val="3471508105"/>
                    </a:ext>
                  </a:extLst>
                </a:gridCol>
                <a:gridCol w="1565328">
                  <a:extLst>
                    <a:ext uri="{9D8B030D-6E8A-4147-A177-3AD203B41FA5}">
                      <a16:colId xmlns:a16="http://schemas.microsoft.com/office/drawing/2014/main" val="4030650904"/>
                    </a:ext>
                  </a:extLst>
                </a:gridCol>
                <a:gridCol w="1782305">
                  <a:extLst>
                    <a:ext uri="{9D8B030D-6E8A-4147-A177-3AD203B41FA5}">
                      <a16:colId xmlns:a16="http://schemas.microsoft.com/office/drawing/2014/main" val="1487560985"/>
                    </a:ext>
                  </a:extLst>
                </a:gridCol>
                <a:gridCol w="1580828">
                  <a:extLst>
                    <a:ext uri="{9D8B030D-6E8A-4147-A177-3AD203B41FA5}">
                      <a16:colId xmlns:a16="http://schemas.microsoft.com/office/drawing/2014/main" val="3472283168"/>
                    </a:ext>
                  </a:extLst>
                </a:gridCol>
                <a:gridCol w="1294108">
                  <a:extLst>
                    <a:ext uri="{9D8B030D-6E8A-4147-A177-3AD203B41FA5}">
                      <a16:colId xmlns:a16="http://schemas.microsoft.com/office/drawing/2014/main" val="32794129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PFS 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HR/P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OS 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HR/P 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2765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PALOMA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0.49/.004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0.9/.28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6031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PALOMA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0.58/SS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1711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FLIPPER*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0.52/.002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48964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0.57/SS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0.76/.004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727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MONARCH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28/15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0.54/.000021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44161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0.55/SS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NR/52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0.64/SS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7658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MONALEESA 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0.55/SS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NR/41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0.71/.01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216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SONIA**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8.6 mos.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0.59/.0001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29054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251A9A15-56EA-A142-B3B9-71A9B60A7805}"/>
              </a:ext>
            </a:extLst>
          </p:cNvPr>
          <p:cNvSpPr txBox="1"/>
          <p:nvPr/>
        </p:nvSpPr>
        <p:spPr>
          <a:xfrm>
            <a:off x="792380" y="5708616"/>
            <a:ext cx="768511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Slamon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 Ann Oncol 2021,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Hortobagyi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 ESMO 2021,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Im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 NEJM 2019, Johnston et al NPJ Breast Cancer 2019, </a:t>
            </a:r>
          </a:p>
          <a:p>
            <a:pPr algn="l"/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Finn et al BCRT 2020,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Albanell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 ESMO 2020, Goetz ESMO 2022, </a:t>
            </a:r>
            <a:r>
              <a:rPr lang="en-US" sz="1050" dirty="0" err="1">
                <a:latin typeface="Arial" panose="020B0604020202020204" pitchFamily="34" charset="0"/>
                <a:cs typeface="Arial" panose="020B0604020202020204" pitchFamily="34" charset="0"/>
              </a:rPr>
              <a:t>Sonke</a:t>
            </a:r>
            <a:r>
              <a:rPr lang="en-US" sz="1050" dirty="0">
                <a:latin typeface="Arial" panose="020B0604020202020204" pitchFamily="34" charset="0"/>
                <a:cs typeface="Arial" panose="020B0604020202020204" pitchFamily="34" charset="0"/>
              </a:rPr>
              <a:t> et al ASCO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E71DD3-CD0C-F54E-BCBD-0C870AD5CF7E}"/>
              </a:ext>
            </a:extLst>
          </p:cNvPr>
          <p:cNvSpPr txBox="1"/>
          <p:nvPr/>
        </p:nvSpPr>
        <p:spPr>
          <a:xfrm>
            <a:off x="841250" y="5026081"/>
            <a:ext cx="77023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 FLIPPER evaluated addition of palbociclib to fulvestrant, ** any CDK 4/6 inhibitor</a:t>
            </a:r>
          </a:p>
        </p:txBody>
      </p:sp>
    </p:spTree>
    <p:extLst>
      <p:ext uri="{BB962C8B-B14F-4D97-AF65-F5344CB8AC3E}">
        <p14:creationId xmlns:p14="http://schemas.microsoft.com/office/powerpoint/2010/main" val="36633704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06850-6E78-D0FE-F0DF-B449F10B7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Survival comparison across first-line trials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62A4B3F-7990-BF97-3D17-1620F435A0ED}"/>
              </a:ext>
            </a:extLst>
          </p:cNvPr>
          <p:cNvGraphicFramePr>
            <a:graphicFrameLocks noGrp="1"/>
          </p:cNvGraphicFramePr>
          <p:nvPr/>
        </p:nvGraphicFramePr>
        <p:xfrm>
          <a:off x="1172515" y="1998329"/>
          <a:ext cx="6248400" cy="1140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62100">
                  <a:extLst>
                    <a:ext uri="{9D8B030D-6E8A-4147-A177-3AD203B41FA5}">
                      <a16:colId xmlns:a16="http://schemas.microsoft.com/office/drawing/2014/main" val="3165739535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500061497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617251294"/>
                    </a:ext>
                  </a:extLst>
                </a:gridCol>
                <a:gridCol w="1562100">
                  <a:extLst>
                    <a:ext uri="{9D8B030D-6E8A-4147-A177-3AD203B41FA5}">
                      <a16:colId xmlns:a16="http://schemas.microsoft.com/office/drawing/2014/main" val="1823890721"/>
                    </a:ext>
                  </a:extLst>
                </a:gridCol>
              </a:tblGrid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Trial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CDKi</a:t>
                      </a:r>
                      <a:r>
                        <a:rPr lang="en-US" sz="1400" dirty="0"/>
                        <a:t> + ET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ET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 value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3113145740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MONALEESA 2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64 months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51 months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0.004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4233721459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PALOMA 2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54 months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51 months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0.338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105878462"/>
                  </a:ext>
                </a:extLst>
              </a:tr>
              <a:tr h="285083">
                <a:tc>
                  <a:txBody>
                    <a:bodyPr/>
                    <a:lstStyle/>
                    <a:p>
                      <a:r>
                        <a:rPr lang="en-US" sz="1400" dirty="0"/>
                        <a:t>MONARCH 3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67 months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54 months</a:t>
                      </a:r>
                    </a:p>
                  </a:txBody>
                  <a:tcPr marL="70295" marR="70295" marT="35147" marB="35147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0.03</a:t>
                      </a:r>
                    </a:p>
                  </a:txBody>
                  <a:tcPr marL="70295" marR="70295" marT="35147" marB="35147"/>
                </a:tc>
                <a:extLst>
                  <a:ext uri="{0D108BD9-81ED-4DB2-BD59-A6C34878D82A}">
                    <a16:rowId xmlns:a16="http://schemas.microsoft.com/office/drawing/2014/main" val="1951755749"/>
                  </a:ext>
                </a:extLst>
              </a:tr>
            </a:tbl>
          </a:graphicData>
        </a:graphic>
      </p:graphicFrame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6F32DC1-91F3-C1AB-EB03-B5EC367651C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12862" r="958" b="15797"/>
          <a:stretch/>
        </p:blipFill>
        <p:spPr>
          <a:xfrm>
            <a:off x="6131713" y="3722034"/>
            <a:ext cx="3020007" cy="164583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1813BE8-0FC7-BF13-E034-FC487F738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9681" y="3713295"/>
            <a:ext cx="2994698" cy="1684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F72614-7C3B-8C68-AC1F-425BD7552D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31" y="3702690"/>
            <a:ext cx="2731063" cy="16845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F1F4FC-9B65-E996-9FCD-7C86E912FCDF}"/>
              </a:ext>
            </a:extLst>
          </p:cNvPr>
          <p:cNvSpPr txBox="1"/>
          <p:nvPr/>
        </p:nvSpPr>
        <p:spPr>
          <a:xfrm>
            <a:off x="3811161" y="5820432"/>
            <a:ext cx="542808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Hortobagyi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et al N </a:t>
            </a:r>
            <a:r>
              <a:rPr lang="en-US" sz="1100" dirty="0" err="1">
                <a:latin typeface="Arial" panose="020B0604020202020204" pitchFamily="34" charset="0"/>
                <a:cs typeface="Arial" panose="020B0604020202020204" pitchFamily="34" charset="0"/>
              </a:rPr>
              <a:t>Eng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 J Med 2022, Finn et al ASCO 2022, Goetz et al ESMO 2022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A0FF6CD-746C-0E7D-664A-BE51901295CF}"/>
              </a:ext>
            </a:extLst>
          </p:cNvPr>
          <p:cNvSpPr/>
          <p:nvPr/>
        </p:nvSpPr>
        <p:spPr>
          <a:xfrm>
            <a:off x="4296715" y="1998328"/>
            <a:ext cx="1555513" cy="113763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15"/>
          </a:p>
        </p:txBody>
      </p:sp>
    </p:spTree>
    <p:extLst>
      <p:ext uri="{BB962C8B-B14F-4D97-AF65-F5344CB8AC3E}">
        <p14:creationId xmlns:p14="http://schemas.microsoft.com/office/powerpoint/2010/main" val="147577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962488-70A1-7AD2-931A-05F64D3565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281" y="943514"/>
            <a:ext cx="6702038" cy="23836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942F6B-D4B9-CFC9-86E4-3F53927B0E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59" y="3756254"/>
            <a:ext cx="3818164" cy="19994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1DCD0D-94B8-9407-DE76-F41A20D33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223" y="3756254"/>
            <a:ext cx="4474029" cy="20834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E606F8-0EA1-D926-6C80-F56E422D8B8E}"/>
              </a:ext>
            </a:extLst>
          </p:cNvPr>
          <p:cNvSpPr txBox="1"/>
          <p:nvPr/>
        </p:nvSpPr>
        <p:spPr>
          <a:xfrm>
            <a:off x="1335281" y="3491142"/>
            <a:ext cx="187423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Progression-free survival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D8298-18CB-8FD3-297C-3CE8AB4FC45A}"/>
              </a:ext>
            </a:extLst>
          </p:cNvPr>
          <p:cNvSpPr txBox="1"/>
          <p:nvPr/>
        </p:nvSpPr>
        <p:spPr>
          <a:xfrm>
            <a:off x="6044514" y="3568327"/>
            <a:ext cx="123783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Overall survival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418D43-269C-9E19-F6D0-EED6A442C2EA}"/>
              </a:ext>
            </a:extLst>
          </p:cNvPr>
          <p:cNvSpPr txBox="1"/>
          <p:nvPr/>
        </p:nvSpPr>
        <p:spPr>
          <a:xfrm>
            <a:off x="3691305" y="5912306"/>
            <a:ext cx="480612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Tripathy et al Lancet </a:t>
            </a:r>
            <a:r>
              <a:rPr lang="en-US" sz="900" dirty="0" err="1"/>
              <a:t>Onc</a:t>
            </a:r>
            <a:r>
              <a:rPr lang="en-US" sz="900" dirty="0"/>
              <a:t> 2018:19:904, Lu et al Clin Cancer Res 2022:28:8511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A76797B-AC25-E872-D6AD-4834D4C7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123825"/>
            <a:ext cx="8086725" cy="747713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MONALEESA-7: Phase III placebo-controlled study of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ribociclib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and tamoxifen/NSAI +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goserelin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15209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FDF4B1-9690-262F-4DF0-4B192F56A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07" y="1332591"/>
            <a:ext cx="5139640" cy="2346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08784B-764C-AB6C-80E8-4A96FEBC6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46" y="3985611"/>
            <a:ext cx="4570866" cy="19564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60F27-174F-C3D5-F8FE-C1FC0BE0A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3629" y="1426029"/>
            <a:ext cx="3885746" cy="1915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C63CF9-B982-FBD4-EEC1-5FC0AEDFB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557" y="3897086"/>
            <a:ext cx="3615872" cy="19564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F37B39-06E1-1C04-1978-0082183DD921}"/>
              </a:ext>
            </a:extLst>
          </p:cNvPr>
          <p:cNvSpPr txBox="1"/>
          <p:nvPr/>
        </p:nvSpPr>
        <p:spPr>
          <a:xfrm>
            <a:off x="1664189" y="3831770"/>
            <a:ext cx="19527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Progression-free survival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89DFE-D006-A6F4-03A5-FAEE97101BAB}"/>
              </a:ext>
            </a:extLst>
          </p:cNvPr>
          <p:cNvSpPr txBox="1"/>
          <p:nvPr/>
        </p:nvSpPr>
        <p:spPr>
          <a:xfrm>
            <a:off x="6855808" y="3897086"/>
            <a:ext cx="14093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Time to response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9BAD51-62F2-F192-D666-192FFB8783CD}"/>
              </a:ext>
            </a:extLst>
          </p:cNvPr>
          <p:cNvSpPr txBox="1"/>
          <p:nvPr/>
        </p:nvSpPr>
        <p:spPr>
          <a:xfrm>
            <a:off x="5985304" y="5873834"/>
            <a:ext cx="254909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Lu et al </a:t>
            </a:r>
            <a:r>
              <a:rPr lang="en-US" sz="1050" i="1" dirty="0"/>
              <a:t>J Clin Oncol </a:t>
            </a:r>
            <a:r>
              <a:rPr lang="en-US" sz="1050" dirty="0"/>
              <a:t>2024:42:2812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B1EC04-5F81-D0A2-50AD-270B011B6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146" y="227539"/>
            <a:ext cx="8086725" cy="747713"/>
          </a:xfrm>
        </p:spPr>
        <p:txBody>
          <a:bodyPr/>
          <a:lstStyle/>
          <a:p>
            <a:r>
              <a:rPr lang="en-GB" sz="2000" dirty="0">
                <a:solidFill>
                  <a:srgbClr val="19458D"/>
                </a:solidFill>
              </a:rPr>
              <a:t>RIGHT Choice (Phase 2): </a:t>
            </a:r>
            <a:r>
              <a:rPr lang="en-GB" sz="2000" dirty="0" err="1">
                <a:solidFill>
                  <a:srgbClr val="19458D"/>
                </a:solidFill>
              </a:rPr>
              <a:t>Ribociclib</a:t>
            </a:r>
            <a:r>
              <a:rPr lang="en-GB" sz="2000" dirty="0">
                <a:solidFill>
                  <a:srgbClr val="19458D"/>
                </a:solidFill>
              </a:rPr>
              <a:t> + endocrine therapy vs chemotherapy for patients with HR+/HER2− advanced breast cancer</a:t>
            </a:r>
          </a:p>
        </p:txBody>
      </p:sp>
    </p:spTree>
    <p:extLst>
      <p:ext uri="{BB962C8B-B14F-4D97-AF65-F5344CB8AC3E}">
        <p14:creationId xmlns:p14="http://schemas.microsoft.com/office/powerpoint/2010/main" val="3058466701"/>
      </p:ext>
    </p:extLst>
  </p:cSld>
  <p:clrMapOvr>
    <a:masterClrMapping/>
  </p:clrMapOvr>
</p:sld>
</file>

<file path=ppt/theme/theme1.xml><?xml version="1.0" encoding="utf-8"?>
<a:theme xmlns:a="http://schemas.openxmlformats.org/drawingml/2006/main" name="URMC_Template4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RMC_Template3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RMC_Template2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URMC_Template1">
  <a:themeElements>
    <a:clrScheme name="Office Theme 1">
      <a:dk1>
        <a:srgbClr val="000000"/>
      </a:dk1>
      <a:lt1>
        <a:srgbClr val="FFFFFF"/>
      </a:lt1>
      <a:dk2>
        <a:srgbClr val="00467F"/>
      </a:dk2>
      <a:lt2>
        <a:srgbClr val="FFDD00"/>
      </a:lt2>
      <a:accent1>
        <a:srgbClr val="73C167"/>
      </a:accent1>
      <a:accent2>
        <a:srgbClr val="F89828"/>
      </a:accent2>
      <a:accent3>
        <a:srgbClr val="FFFFFF"/>
      </a:accent3>
      <a:accent4>
        <a:srgbClr val="000000"/>
      </a:accent4>
      <a:accent5>
        <a:srgbClr val="BCDDB8"/>
      </a:accent5>
      <a:accent6>
        <a:srgbClr val="E18923"/>
      </a:accent6>
      <a:hlink>
        <a:srgbClr val="EE3224"/>
      </a:hlink>
      <a:folHlink>
        <a:srgbClr val="EC008C"/>
      </a:folHlink>
    </a:clrScheme>
    <a:fontScheme name="Office Them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tx2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286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1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467F"/>
        </a:dk2>
        <a:lt2>
          <a:srgbClr val="FFDD00"/>
        </a:lt2>
        <a:accent1>
          <a:srgbClr val="73C167"/>
        </a:accent1>
        <a:accent2>
          <a:srgbClr val="F89828"/>
        </a:accent2>
        <a:accent3>
          <a:srgbClr val="FFFFFF"/>
        </a:accent3>
        <a:accent4>
          <a:srgbClr val="000000"/>
        </a:accent4>
        <a:accent5>
          <a:srgbClr val="BCDDB8"/>
        </a:accent5>
        <a:accent6>
          <a:srgbClr val="E18923"/>
        </a:accent6>
        <a:hlink>
          <a:srgbClr val="EE3224"/>
        </a:hlink>
        <a:folHlink>
          <a:srgbClr val="EC008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10f3a55-5827-4867-b053-f8bf38e98e1a" xsi:nil="true"/>
    <lcf76f155ced4ddcb4097134ff3c332f xmlns="45e9ec89-519e-4911-95c9-484d5e7a405c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LongProperties xmlns="http://schemas.microsoft.com/office/2006/metadata/longProperties"/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9E166F0CC97B47B53690FEF2A49C61" ma:contentTypeVersion="17" ma:contentTypeDescription="Create a new document." ma:contentTypeScope="" ma:versionID="62bcf0d535e8160328420235242ad947">
  <xsd:schema xmlns:xsd="http://www.w3.org/2001/XMLSchema" xmlns:xs="http://www.w3.org/2001/XMLSchema" xmlns:p="http://schemas.microsoft.com/office/2006/metadata/properties" xmlns:ns2="45e9ec89-519e-4911-95c9-484d5e7a405c" xmlns:ns3="810f3a55-5827-4867-b053-f8bf38e98e1a" targetNamespace="http://schemas.microsoft.com/office/2006/metadata/properties" ma:root="true" ma:fieldsID="e2631bbb7d3fab08e0f44285d288a533" ns2:_="" ns3:_="">
    <xsd:import namespace="45e9ec89-519e-4911-95c9-484d5e7a405c"/>
    <xsd:import namespace="810f3a55-5827-4867-b053-f8bf38e98e1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9ec89-519e-4911-95c9-484d5e7a40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bdaa770b-274f-4e4a-afff-5f5d15b22ac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0f3a55-5827-4867-b053-f8bf38e98e1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6d9185a4-0929-4e2e-b0c0-6e8acd2f8ff4}" ma:internalName="TaxCatchAll" ma:showField="CatchAllData" ma:web="810f3a55-5827-4867-b053-f8bf38e98e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079EE1E-1902-4472-8932-01026481CF63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  <ds:schemaRef ds:uri="810f3a55-5827-4867-b053-f8bf38e98e1a"/>
    <ds:schemaRef ds:uri="45e9ec89-519e-4911-95c9-484d5e7a405c"/>
  </ds:schemaRefs>
</ds:datastoreItem>
</file>

<file path=customXml/itemProps2.xml><?xml version="1.0" encoding="utf-8"?>
<ds:datastoreItem xmlns:ds="http://schemas.openxmlformats.org/officeDocument/2006/customXml" ds:itemID="{340B4BC6-E288-4197-A911-EE9F59626B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A89457-ECAF-4AF3-8132-ED30BE6B5069}">
  <ds:schemaRefs>
    <ds:schemaRef ds:uri="http://schemas.microsoft.com/office/2006/metadata/longProperties"/>
  </ds:schemaRefs>
</ds:datastoreItem>
</file>

<file path=customXml/itemProps4.xml><?xml version="1.0" encoding="utf-8"?>
<ds:datastoreItem xmlns:ds="http://schemas.openxmlformats.org/officeDocument/2006/customXml" ds:itemID="{C999BC01-1098-480B-9A5D-88DCEB2716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e9ec89-519e-4911-95c9-484d5e7a405c"/>
    <ds:schemaRef ds:uri="810f3a55-5827-4867-b053-f8bf38e98e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URMC_Template4</Template>
  <TotalTime>26925</TotalTime>
  <Words>2961</Words>
  <Application>Microsoft Office PowerPoint</Application>
  <PresentationFormat>Custom</PresentationFormat>
  <Paragraphs>948</Paragraphs>
  <Slides>58</Slides>
  <Notes>3</Notes>
  <HiddenSlides>3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58</vt:i4>
      </vt:variant>
    </vt:vector>
  </HeadingPairs>
  <TitlesOfParts>
    <vt:vector size="70" baseType="lpstr">
      <vt:lpstr>ＭＳ Ｐゴシック</vt:lpstr>
      <vt:lpstr>Arial</vt:lpstr>
      <vt:lpstr>Cambria Math</vt:lpstr>
      <vt:lpstr>Comic Sans MS</vt:lpstr>
      <vt:lpstr>system-ui</vt:lpstr>
      <vt:lpstr>Times New Roman</vt:lpstr>
      <vt:lpstr>Verdana</vt:lpstr>
      <vt:lpstr>Wingdings</vt:lpstr>
      <vt:lpstr>URMC_Template4</vt:lpstr>
      <vt:lpstr>URMC_Template3</vt:lpstr>
      <vt:lpstr>URMC_Template2</vt:lpstr>
      <vt:lpstr>URMC_Template1</vt:lpstr>
      <vt:lpstr>Hormone receptor-positive metastatic breast cancer </vt:lpstr>
      <vt:lpstr>Changing landscape of targeted agents in ER-positive metastatic breast cancer</vt:lpstr>
      <vt:lpstr>Topics to cover</vt:lpstr>
      <vt:lpstr>Primary Endpoint: PFS</vt:lpstr>
      <vt:lpstr>Combination fulvestrant and anastrozole in first-line setting</vt:lpstr>
      <vt:lpstr>Overview of first-line trials</vt:lpstr>
      <vt:lpstr>Survival comparison across first-line trials</vt:lpstr>
      <vt:lpstr>MONALEESA-7: Phase III placebo-controlled study of ribociclib and tamoxifen/NSAI + goserelin</vt:lpstr>
      <vt:lpstr>RIGHT Choice (Phase 2): Ribociclib + endocrine therapy vs chemotherapy for patients with HR+/HER2− advanced breast cancer</vt:lpstr>
      <vt:lpstr>INAVO 120 Trial: Fulvestrant and palbociclib ± inavolisib</vt:lpstr>
      <vt:lpstr>INAVO 120:  Final overall survival</vt:lpstr>
      <vt:lpstr>Machine-learning model of clinical and genomic data to predict outcome from CDK 4/6i</vt:lpstr>
      <vt:lpstr>SERENA 6: Camizestrant versus AI upon detection of ESR1 mutation</vt:lpstr>
      <vt:lpstr>SERENA 6: Camizestrant versus AI upon detection of ESR1 mutation</vt:lpstr>
      <vt:lpstr>SERENA 6: Camizestrant versus AI: Adverse events</vt:lpstr>
      <vt:lpstr>Genomic landscape of metastatic HR-positive breast cancer</vt:lpstr>
      <vt:lpstr>Increase in actionable mutations in higher risk disease</vt:lpstr>
      <vt:lpstr>When and how should we check tumor genomics?</vt:lpstr>
      <vt:lpstr>CDK 4/6 Inhibitors: Post-Progression trials</vt:lpstr>
      <vt:lpstr>Post progression CDKi trials</vt:lpstr>
      <vt:lpstr>Post progression CDKi trials</vt:lpstr>
      <vt:lpstr>postMONARCH: Fulvestrant and abemaciclib post first-line CDKi</vt:lpstr>
      <vt:lpstr>PowerPoint Presentation</vt:lpstr>
      <vt:lpstr>Everolimus in hormone-refractory MBC</vt:lpstr>
      <vt:lpstr>Giredestrant + everolimus versus SOC endocrine therapy + everolimus in pretreated HR+ MBC</vt:lpstr>
      <vt:lpstr>Giredestrant + everolimus versus SOC endocrine therapy + everolimus in pretreated HR+ MBC: PFS</vt:lpstr>
      <vt:lpstr>Giredestrant + everolimus versus SOC endocrine therapy + everolimus in pretreated HR+ MBC: OS</vt:lpstr>
      <vt:lpstr>Giredestrant + everolimus versus SOC endocrine therapy + everolimus in pretreated HR+ MBC: AEs</vt:lpstr>
      <vt:lpstr>SOLAR 1: Addition of alpelisib to fulvestrant in PIK3ca-mutated cancers</vt:lpstr>
      <vt:lpstr>&lt;br /&gt;Efficacy: Primary Endpoint and PFS Results&lt;br /&gt;&lt;br /&gt;</vt:lpstr>
      <vt:lpstr>VIKTORIA1: Gedatolisib + fulvestrant ± palbociclib</vt:lpstr>
      <vt:lpstr>VIKTORIA1: PFS by BICR in PI3-kinase wt</vt:lpstr>
      <vt:lpstr>VIKTORIA1: Triplet versus doublet PFS</vt:lpstr>
      <vt:lpstr>VIKTORIA1: Interim OS and adverse events</vt:lpstr>
      <vt:lpstr>CAPItello-291: Phase III trial of capivasertib in HR+ metastatic breast cancer</vt:lpstr>
      <vt:lpstr>Ipatasertib + fulvestrant versus fulvestrant in pre-treated ER+ MBC</vt:lpstr>
      <vt:lpstr>EMERALD trial:  Elacestrant vs endocrine therapy in HR+ metastatic breast cancer</vt:lpstr>
      <vt:lpstr>Patients with ESR1-mut Tumors: PFS by Duration of CDK4/6i (exploratory analysis)</vt:lpstr>
      <vt:lpstr>EMBER3: Schema</vt:lpstr>
      <vt:lpstr>EMBER3: Imlunestrant versus SOC</vt:lpstr>
      <vt:lpstr>EMBER3: Imlunestrant + abemaciclib versus imlunestrant</vt:lpstr>
      <vt:lpstr>EMBER3:  Safety and toxicities</vt:lpstr>
      <vt:lpstr>VERITAC-2: Vepdegestrant versus fulvestrant</vt:lpstr>
      <vt:lpstr>VERITAC-2: Vepdegestrant versus fulvestrant</vt:lpstr>
      <vt:lpstr>PowerPoint Presentation</vt:lpstr>
      <vt:lpstr>Antibody-drug conjugates in HR+ metastatic breast cancer</vt:lpstr>
      <vt:lpstr>DESTINY-Breast04: T-DXd versus chemotherapy in HER2-low metastatic breast cancer </vt:lpstr>
      <vt:lpstr>DESTINY-Breast04: Long-term survival in patients with HR+ MBC</vt:lpstr>
      <vt:lpstr>DESTINY-Breast06: T-DXd versus chemotherapy in HER2-low and ultralow HR+ MBC</vt:lpstr>
      <vt:lpstr>DESTINY-Breast06: Outcome for HER2-low and ITT population</vt:lpstr>
      <vt:lpstr>DESTINY-Breast06: Outcome for HER2-ultralow population (preplanned exploratory analyses) </vt:lpstr>
      <vt:lpstr>TROPICS-02: Sacituzumab versus chemotherapy in HR+ MBC</vt:lpstr>
      <vt:lpstr>TROPION-Breast01: Dato-DXd versus chemotherapy in HR+ MBC</vt:lpstr>
      <vt:lpstr>OptiTROP-Breast02: Sacituzumab tirumotecan versus chemotherapy in HR+ MBC</vt:lpstr>
      <vt:lpstr>ICARUS-Breast01: Phase 2 trial of Patritumab deruxtecan in HR+/HER2- MBC</vt:lpstr>
      <vt:lpstr>HR-positive metastatic breast cancer</vt:lpstr>
      <vt:lpstr>PowerPoint Presentation</vt:lpstr>
      <vt:lpstr>PowerPoint Presentation</vt:lpstr>
    </vt:vector>
  </TitlesOfParts>
  <Company>Strong Health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doug miller</dc:creator>
  <cp:lastModifiedBy>Susan Peck</cp:lastModifiedBy>
  <cp:revision>126</cp:revision>
  <dcterms:created xsi:type="dcterms:W3CDTF">2009-12-17T21:44:21Z</dcterms:created>
  <dcterms:modified xsi:type="dcterms:W3CDTF">2025-11-08T00:34:28Z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isplay_urn:schemas-microsoft-com:office:office#Editor">
    <vt:lpwstr>Sharepoint2019, Farm</vt:lpwstr>
  </property>
  <property fmtid="{D5CDD505-2E9C-101B-9397-08002B2CF9AE}" pid="3" name="display_urn:schemas-microsoft-com:office:office#Author">
    <vt:lpwstr>Sharepoint2019, Farm</vt:lpwstr>
  </property>
  <property fmtid="{D5CDD505-2E9C-101B-9397-08002B2CF9AE}" pid="4" name="MediaServiceImageTags">
    <vt:lpwstr/>
  </property>
  <property fmtid="{D5CDD505-2E9C-101B-9397-08002B2CF9AE}" pid="5" name="ContentTypeId">
    <vt:lpwstr>0x0101004C9E166F0CC97B47B53690FEF2A49C61</vt:lpwstr>
  </property>
</Properties>
</file>