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146847345" r:id="rId2"/>
    <p:sldId id="2147479281" r:id="rId3"/>
    <p:sldId id="2147479282" r:id="rId4"/>
    <p:sldId id="2147479327" r:id="rId5"/>
    <p:sldId id="2761" r:id="rId6"/>
    <p:sldId id="2147479294" r:id="rId7"/>
    <p:sldId id="2147479316" r:id="rId8"/>
    <p:sldId id="2147479299" r:id="rId9"/>
    <p:sldId id="2147479330" r:id="rId10"/>
    <p:sldId id="2147479305" r:id="rId11"/>
    <p:sldId id="2147479304" r:id="rId12"/>
    <p:sldId id="2147479311" r:id="rId13"/>
    <p:sldId id="2147479300" r:id="rId14"/>
    <p:sldId id="2147479303" r:id="rId15"/>
    <p:sldId id="2147479331" r:id="rId16"/>
    <p:sldId id="2147479332" r:id="rId17"/>
    <p:sldId id="2147479312" r:id="rId18"/>
    <p:sldId id="2147479310" r:id="rId19"/>
    <p:sldId id="2147479314" r:id="rId20"/>
    <p:sldId id="2147479315" r:id="rId21"/>
    <p:sldId id="2147479309" r:id="rId22"/>
    <p:sldId id="2147479313" r:id="rId23"/>
    <p:sldId id="2147479308" r:id="rId24"/>
    <p:sldId id="2147479322" r:id="rId25"/>
    <p:sldId id="2147479321" r:id="rId26"/>
    <p:sldId id="2147479307" r:id="rId27"/>
    <p:sldId id="2147479306" r:id="rId28"/>
    <p:sldId id="2147479291" r:id="rId29"/>
    <p:sldId id="2147479292" r:id="rId30"/>
    <p:sldId id="2147479284" r:id="rId31"/>
    <p:sldId id="2147479285" r:id="rId32"/>
    <p:sldId id="2147479293" r:id="rId33"/>
    <p:sldId id="1917" r:id="rId34"/>
    <p:sldId id="2147479319" r:id="rId35"/>
    <p:sldId id="1926" r:id="rId36"/>
    <p:sldId id="1923" r:id="rId37"/>
    <p:sldId id="356" r:id="rId38"/>
    <p:sldId id="2147479326" r:id="rId39"/>
    <p:sldId id="2147479320" r:id="rId40"/>
    <p:sldId id="2147479318" r:id="rId41"/>
    <p:sldId id="2147479328" r:id="rId42"/>
    <p:sldId id="2147479329" r:id="rId43"/>
    <p:sldId id="1935" r:id="rId44"/>
    <p:sldId id="31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2" userDrawn="1">
          <p15:clr>
            <a:srgbClr val="A4A3A4"/>
          </p15:clr>
        </p15:guide>
        <p15:guide id="2" pos="360" userDrawn="1">
          <p15:clr>
            <a:srgbClr val="A4A3A4"/>
          </p15:clr>
        </p15:guide>
        <p15:guide id="3" orient="horz" pos="2040" userDrawn="1">
          <p15:clr>
            <a:srgbClr val="A4A3A4"/>
          </p15:clr>
        </p15:guide>
        <p15:guide id="4" orient="horz" pos="624" userDrawn="1">
          <p15:clr>
            <a:srgbClr val="A4A3A4"/>
          </p15:clr>
        </p15:guide>
        <p15:guide id="5" pos="528" userDrawn="1">
          <p15:clr>
            <a:srgbClr val="A4A3A4"/>
          </p15:clr>
        </p15:guide>
        <p15:guide id="6" pos="1656" userDrawn="1">
          <p15:clr>
            <a:srgbClr val="A4A3A4"/>
          </p15:clr>
        </p15:guide>
        <p15:guide id="7" orient="horz" pos="3024" userDrawn="1">
          <p15:clr>
            <a:srgbClr val="A4A3A4"/>
          </p15:clr>
        </p15:guide>
        <p15:guide id="8" pos="5184" userDrawn="1">
          <p15:clr>
            <a:srgbClr val="A4A3A4"/>
          </p15:clr>
        </p15:guide>
        <p15:guide id="9" pos="25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997965-7E05-2F59-94A3-86D7E8CB405A}" name="Partridge, Ann H.,MD, MPH" initials="PAHM" userId="S::ann_partridge@dfci.harvard.edu::1ffb3757-871f-4a46-9bc1-07b588f81db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52"/>
    <a:srgbClr val="12679B"/>
    <a:srgbClr val="003354"/>
    <a:srgbClr val="41B6E6"/>
    <a:srgbClr val="F3FBFD"/>
    <a:srgbClr val="D9F0FA"/>
    <a:srgbClr val="FFA300"/>
    <a:srgbClr val="00629B"/>
    <a:srgbClr val="41B7E6"/>
    <a:srgbClr val="5ACE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0630" autoAdjust="0"/>
    <p:restoredTop sz="96301"/>
  </p:normalViewPr>
  <p:slideViewPr>
    <p:cSldViewPr snapToGrid="0">
      <p:cViewPr varScale="1">
        <p:scale>
          <a:sx n="57" d="100"/>
          <a:sy n="57" d="100"/>
        </p:scale>
        <p:origin x="36" y="176"/>
      </p:cViewPr>
      <p:guideLst>
        <p:guide orient="horz" pos="4152"/>
        <p:guide pos="360"/>
        <p:guide orient="horz" pos="2040"/>
        <p:guide orient="horz" pos="624"/>
        <p:guide pos="528"/>
        <p:guide pos="1656"/>
        <p:guide orient="horz" pos="3024"/>
        <p:guide pos="5184"/>
        <p:guide pos="2592"/>
      </p:guideLst>
    </p:cSldViewPr>
  </p:slideViewPr>
  <p:outlineViewPr>
    <p:cViewPr>
      <p:scale>
        <a:sx n="33" d="100"/>
        <a:sy n="33" d="100"/>
      </p:scale>
      <p:origin x="0" y="0"/>
    </p:cViewPr>
  </p:outlineViewPr>
  <p:notesTextViewPr>
    <p:cViewPr>
      <p:scale>
        <a:sx n="1" d="1"/>
        <a:sy n="1" d="1"/>
      </p:scale>
      <p:origin x="0" y="0"/>
    </p:cViewPr>
  </p:notesTextViewPr>
  <p:sorterViewPr>
    <p:cViewPr>
      <p:scale>
        <a:sx n="96" d="100"/>
        <a:sy n="96" d="100"/>
      </p:scale>
      <p:origin x="0" y="0"/>
    </p:cViewPr>
  </p:sorterViewPr>
  <p:notesViewPr>
    <p:cSldViewPr snapToGrid="0">
      <p:cViewPr varScale="1">
        <p:scale>
          <a:sx n="96" d="100"/>
          <a:sy n="96" d="100"/>
        </p:scale>
        <p:origin x="3976"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r>
              <a:rPr lang="en-US" sz="1600" b="1" i="0" dirty="0">
                <a:solidFill>
                  <a:schemeClr val="bg1"/>
                </a:solidFill>
                <a:latin typeface="Arial Narrow" panose="020B0604020202020204" pitchFamily="34" charset="0"/>
                <a:cs typeface="Arial Narrow" panose="020B0604020202020204" pitchFamily="34" charset="0"/>
              </a:rPr>
              <a:t>Interest in future biologic children in </a:t>
            </a:r>
          </a:p>
          <a:p>
            <a:pPr>
              <a:defRPr>
                <a:latin typeface="Arial Narrow" panose="020B0604020202020204" pitchFamily="34" charset="0"/>
                <a:cs typeface="Arial Narrow" panose="020B0604020202020204" pitchFamily="34" charset="0"/>
              </a:defRPr>
            </a:pPr>
            <a:r>
              <a:rPr lang="en-US" sz="1600" b="1" i="0" dirty="0">
                <a:solidFill>
                  <a:schemeClr val="bg1"/>
                </a:solidFill>
                <a:latin typeface="Arial Narrow" panose="020B0604020202020204" pitchFamily="34" charset="0"/>
                <a:cs typeface="Arial Narrow" panose="020B0604020202020204" pitchFamily="34" charset="0"/>
              </a:rPr>
              <a:t>Young</a:t>
            </a:r>
            <a:r>
              <a:rPr lang="en-US" sz="1600" b="1" i="0" baseline="0" dirty="0">
                <a:solidFill>
                  <a:schemeClr val="bg1"/>
                </a:solidFill>
                <a:latin typeface="Arial Narrow" panose="020B0604020202020204" pitchFamily="34" charset="0"/>
                <a:cs typeface="Arial Narrow" panose="020B0604020202020204" pitchFamily="34" charset="0"/>
              </a:rPr>
              <a:t> Women’s Breast Cancer Study (Y</a:t>
            </a:r>
            <a:r>
              <a:rPr lang="en-US" sz="1600" b="1" i="0" dirty="0">
                <a:solidFill>
                  <a:schemeClr val="bg1"/>
                </a:solidFill>
                <a:latin typeface="Arial Narrow" panose="020B0604020202020204" pitchFamily="34" charset="0"/>
                <a:cs typeface="Arial Narrow" panose="020B0604020202020204" pitchFamily="34" charset="0"/>
              </a:rPr>
              <a:t>WS)</a:t>
            </a:r>
          </a:p>
        </c:rich>
      </c:tx>
      <c:layout>
        <c:manualLayout>
          <c:xMode val="edge"/>
          <c:yMode val="edge"/>
          <c:x val="0.30045045045045043"/>
          <c:y val="1.0416666666666666E-2"/>
        </c:manualLayout>
      </c:layout>
      <c:overlay val="0"/>
      <c:spPr>
        <a:solidFill>
          <a:srgbClr val="003352"/>
        </a:solidFill>
        <a:ln>
          <a:noFill/>
        </a:ln>
        <a:effectLst/>
      </c:spPr>
      <c:txPr>
        <a:bodyPr rot="0" spcFirstLastPara="1" vertOverflow="ellipsis" vert="horz" wrap="square" anchor="ctr" anchorCtr="1"/>
        <a:lstStyle/>
        <a:p>
          <a:pPr>
            <a:defRPr sz="2160" b="1" i="0" u="none" strike="noStrike" kern="1200" spc="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title>
    <c:autoTitleDeleted val="0"/>
    <c:plotArea>
      <c:layout>
        <c:manualLayout>
          <c:layoutTarget val="inner"/>
          <c:xMode val="edge"/>
          <c:yMode val="edge"/>
          <c:x val="0.14693220779834953"/>
          <c:y val="0.104"/>
          <c:w val="0.85306771338267406"/>
          <c:h val="0.54292092477801979"/>
        </c:manualLayout>
      </c:layout>
      <c:lineChart>
        <c:grouping val="standar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Baseline: Pre-diagnosis</c:v>
                </c:pt>
                <c:pt idx="1">
                  <c:v>Baseline: Post-diagnosis</c:v>
                </c:pt>
                <c:pt idx="2">
                  <c:v>1-year</c:v>
                </c:pt>
                <c:pt idx="3">
                  <c:v>2-year</c:v>
                </c:pt>
                <c:pt idx="4">
                  <c:v>3-year</c:v>
                </c:pt>
                <c:pt idx="5">
                  <c:v>4-year</c:v>
                </c:pt>
                <c:pt idx="6">
                  <c:v>5-year</c:v>
                </c:pt>
              </c:strCache>
            </c:strRef>
          </c:cat>
          <c:val>
            <c:numRef>
              <c:f>Sheet1!$B$2:$B$8</c:f>
              <c:numCache>
                <c:formatCode>0%</c:formatCode>
                <c:ptCount val="7"/>
                <c:pt idx="0">
                  <c:v>0.38</c:v>
                </c:pt>
                <c:pt idx="1">
                  <c:v>0.27</c:v>
                </c:pt>
                <c:pt idx="2">
                  <c:v>0.27</c:v>
                </c:pt>
                <c:pt idx="3">
                  <c:v>0.25</c:v>
                </c:pt>
                <c:pt idx="4">
                  <c:v>0.24</c:v>
                </c:pt>
                <c:pt idx="5">
                  <c:v>0.2</c:v>
                </c:pt>
                <c:pt idx="6">
                  <c:v>0.16</c:v>
                </c:pt>
              </c:numCache>
            </c:numRef>
          </c:val>
          <c:smooth val="0"/>
          <c:extLst>
            <c:ext xmlns:c16="http://schemas.microsoft.com/office/drawing/2014/chart" uri="{C3380CC4-5D6E-409C-BE32-E72D297353CC}">
              <c16:uniqueId val="{00000000-0D06-3A48-B1E1-314E35EFA68D}"/>
            </c:ext>
          </c:extLst>
        </c:ser>
        <c:dLbls>
          <c:dLblPos val="t"/>
          <c:showLegendKey val="0"/>
          <c:showVal val="1"/>
          <c:showCatName val="0"/>
          <c:showSerName val="0"/>
          <c:showPercent val="0"/>
          <c:showBubbleSize val="0"/>
        </c:dLbls>
        <c:smooth val="0"/>
        <c:axId val="1638713200"/>
        <c:axId val="1689326128"/>
      </c:lineChart>
      <c:catAx>
        <c:axId val="1638713200"/>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r>
                  <a:rPr lang="en-US" sz="1200" b="1" i="0" dirty="0">
                    <a:solidFill>
                      <a:schemeClr val="bg1"/>
                    </a:solidFill>
                    <a:latin typeface="Arial Narrow" panose="020B0604020202020204" pitchFamily="34" charset="0"/>
                    <a:cs typeface="Arial Narrow" panose="020B0604020202020204" pitchFamily="34" charset="0"/>
                  </a:rPr>
                  <a:t>Timepoint</a:t>
                </a:r>
              </a:p>
            </c:rich>
          </c:tx>
          <c:layout>
            <c:manualLayout>
              <c:xMode val="edge"/>
              <c:yMode val="edge"/>
              <c:x val="0.47825589368896454"/>
              <c:y val="0.85842294127296592"/>
            </c:manualLayout>
          </c:layout>
          <c:overlay val="0"/>
          <c:spPr>
            <a:solidFill>
              <a:srgbClr val="003352"/>
            </a:solid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40B8E6"/>
                </a:solidFill>
                <a:latin typeface="Arial Narrow" panose="020B0604020202020204" pitchFamily="34" charset="0"/>
                <a:ea typeface="+mn-ea"/>
                <a:cs typeface="Arial Narrow" panose="020B0604020202020204" pitchFamily="34" charset="0"/>
              </a:defRPr>
            </a:pPr>
            <a:endParaRPr lang="en-US"/>
          </a:p>
        </c:txPr>
        <c:crossAx val="1689326128"/>
        <c:crosses val="autoZero"/>
        <c:auto val="1"/>
        <c:lblAlgn val="ctr"/>
        <c:lblOffset val="100"/>
        <c:noMultiLvlLbl val="0"/>
      </c:catAx>
      <c:valAx>
        <c:axId val="1689326128"/>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38713200"/>
        <c:crosses val="autoZero"/>
        <c:crossBetween val="between"/>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b="1">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C3D708-338F-44F2-8944-BFC38D33E21E}" type="datetimeFigureOut">
              <a:rPr lang="en-US" smtClean="0"/>
              <a:t>11/5/2025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76302C-3F4F-40CD-A39D-EC28D0636F72}"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i-org.ezproxy.lib.utexas.edu/10.1002/cncr.3334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a:spcBef>
                <a:spcPts val="0"/>
              </a:spcBef>
              <a:spcAft>
                <a:spcPts val="0"/>
              </a:spcAft>
            </a:pPr>
            <a:r>
              <a:rPr lang="en-US" sz="1800" b="1" dirty="0">
                <a:solidFill>
                  <a:srgbClr val="212121"/>
                </a:solidFill>
                <a:effectLst/>
                <a:latin typeface="Oxygen" panose="02000503000000000000" pitchFamily="2" charset="77"/>
                <a:ea typeface="Aptos" panose="020B0004020202020204" pitchFamily="34" charset="0"/>
                <a:cs typeface="Calibri" panose="020F0502020204030204" pitchFamily="34" charset="0"/>
              </a:rPr>
              <a:t>Improving Care and Outcomes for Young Women with Breast Cancer</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b="1" dirty="0">
                <a:solidFill>
                  <a:srgbClr val="212121"/>
                </a:solidFill>
                <a:effectLst/>
                <a:latin typeface="Oxygen" panose="02000503000000000000" pitchFamily="2" charset="77"/>
                <a:ea typeface="Aptos" panose="020B0004020202020204" pitchFamily="34" charset="0"/>
                <a:cs typeface="Calibri" panose="020F0502020204030204" pitchFamily="34" charset="0"/>
              </a:rPr>
              <a:t>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i="1" dirty="0">
                <a:solidFill>
                  <a:srgbClr val="212121"/>
                </a:solidFill>
                <a:effectLst/>
                <a:latin typeface="Oxygen" panose="02000503000000000000" pitchFamily="2" charset="77"/>
                <a:ea typeface="Aptos" panose="020B0004020202020204" pitchFamily="34" charset="0"/>
                <a:cs typeface="Calibri" panose="020F0502020204030204" pitchFamily="34" charset="0"/>
              </a:rPr>
              <a:t>As a result of attending this session, participants will be able to:</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Aptos" panose="020B0004020202020204" pitchFamily="34" charset="0"/>
                <a:cs typeface="Times New Roman" panose="02020603050405020304" pitchFamily="18" charset="0"/>
              </a:rPr>
              <a:t>identify difference in breast cancer by age at diagnosis, when young age should influence the care of a woman with breast cancer and how;</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Aptos" panose="020B0004020202020204" pitchFamily="34" charset="0"/>
                <a:cs typeface="Times New Roman" panose="02020603050405020304" pitchFamily="18" charset="0"/>
              </a:rPr>
              <a:t>recognize the unique and significant supportive care needs of young women and understand how to address them;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Aptos" panose="020B0004020202020204" pitchFamily="34" charset="0"/>
                <a:cs typeface="Times New Roman" panose="02020603050405020304" pitchFamily="18" charset="0"/>
              </a:rPr>
              <a:t>demonstrate understanding of fertility issues and concerns of premenopausal women with breast cancer</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rial" panose="020B0604020202020204" pitchFamily="34" charset="0"/>
                <a:ea typeface="Aptos" panose="020B0004020202020204" pitchFamily="34" charset="0"/>
                <a:cs typeface="Times New Roman" panose="02020603050405020304" pitchFamily="18" charset="0"/>
              </a:rPr>
              <a:t>incorporate recent data into the evolving understanding of the safety and feasibility of pregnancy following breast cancer</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476302C-3F4F-40CD-A39D-EC28D0636F72}" type="slidenum">
              <a:rPr lang="en-US" smtClean="0"/>
              <a:t>1</a:t>
            </a:fld>
            <a:endParaRPr lang="en-US" dirty="0"/>
          </a:p>
        </p:txBody>
      </p:sp>
    </p:spTree>
    <p:extLst>
      <p:ext uri="{BB962C8B-B14F-4D97-AF65-F5344CB8AC3E}">
        <p14:creationId xmlns:p14="http://schemas.microsoft.com/office/powerpoint/2010/main" val="2138047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D29EA-D1BC-FE72-8F74-0DB415A03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68F88-F66D-5279-3469-12D87F8EA5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5989F3-13B0-CCD1-E594-BECDD6DB11DC}"/>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In weighing the benefits and risks of CPM, one must consider the absolute risk reduction of a new primary BC (usually relatively modest in the average risk survivor), the long and short-term risks of this additional surgery including potential complications (bilateral mastectomy is associated with a greater risk of surgical complications</a:t>
            </a:r>
            <a:r>
              <a:rPr lang="en-US" sz="1200" u="none" strike="noStrike" kern="1200" baseline="30000" dirty="0">
                <a:solidFill>
                  <a:schemeClr val="tx1"/>
                </a:solidFill>
                <a:effectLst/>
                <a:latin typeface="+mn-lt"/>
                <a:ea typeface="+mn-ea"/>
                <a:cs typeface="+mn-cs"/>
                <a:hlinkClick r:id="" action="ppaction://hlinkfile" tooltip="Miller, 2013 #201"/>
              </a:rPr>
              <a:t>12</a:t>
            </a:r>
            <a:r>
              <a:rPr lang="en-US" sz="1200" kern="1200" baseline="30000" dirty="0">
                <a:solidFill>
                  <a:schemeClr val="tx1"/>
                </a:solidFill>
                <a:effectLst/>
                <a:latin typeface="+mn-lt"/>
                <a:ea typeface="+mn-ea"/>
                <a:cs typeface="+mn-cs"/>
              </a:rPr>
              <a:t>,</a:t>
            </a:r>
            <a:r>
              <a:rPr lang="en-US" sz="1200" u="none" strike="noStrike" kern="1200" baseline="30000" dirty="0">
                <a:solidFill>
                  <a:schemeClr val="tx1"/>
                </a:solidFill>
                <a:effectLst/>
                <a:latin typeface="+mn-lt"/>
                <a:ea typeface="+mn-ea"/>
                <a:cs typeface="+mn-cs"/>
                <a:hlinkClick r:id="" action="ppaction://hlinkfile" tooltip="Osman, 2013 #200"/>
              </a:rPr>
              <a:t>13</a:t>
            </a:r>
            <a:r>
              <a:rPr lang="en-US" sz="1200" kern="1200" dirty="0">
                <a:solidFill>
                  <a:schemeClr val="tx1"/>
                </a:solidFill>
                <a:effectLst/>
                <a:latin typeface="+mn-lt"/>
                <a:ea typeface="+mn-ea"/>
                <a:cs typeface="+mn-cs"/>
              </a:rPr>
              <a:t>) and the impact on QOL. At the same time, one must consider the competing risk of systemic recurrence of a woman’s initial BC.</a:t>
            </a:r>
            <a:r>
              <a:rPr lang="en-US" sz="1200" u="none" strike="noStrike" kern="1200" baseline="30000" dirty="0">
                <a:solidFill>
                  <a:schemeClr val="tx1"/>
                </a:solidFill>
                <a:effectLst/>
                <a:latin typeface="+mn-lt"/>
                <a:ea typeface="+mn-ea"/>
                <a:cs typeface="+mn-cs"/>
                <a:hlinkClick r:id="" action="ppaction://hlinkfile" tooltip="Tracy, 2013 #204"/>
              </a:rPr>
              <a:t>2</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Young women, in particular, have the greatest risk of systemic recurrence and death from their original cancer,</a:t>
            </a:r>
            <a:r>
              <a:rPr lang="en-US" sz="1200" u="none" strike="noStrike" kern="1200" baseline="30000" dirty="0">
                <a:solidFill>
                  <a:schemeClr val="tx1"/>
                </a:solidFill>
                <a:effectLst/>
                <a:latin typeface="+mn-lt"/>
                <a:ea typeface="+mn-ea"/>
                <a:cs typeface="+mn-cs"/>
                <a:hlinkClick r:id="" action="ppaction://hlinkfile" tooltip="Adami, 1986 #114"/>
              </a:rPr>
              <a:t>7</a:t>
            </a:r>
            <a:r>
              <a:rPr lang="en-US" sz="1200" kern="1200" dirty="0">
                <a:solidFill>
                  <a:schemeClr val="tx1"/>
                </a:solidFill>
                <a:effectLst/>
                <a:latin typeface="+mn-lt"/>
                <a:ea typeface="+mn-ea"/>
                <a:cs typeface="+mn-cs"/>
              </a:rPr>
              <a:t> lowering the likelihood of benefit of CPM in preventing a new primary BC. </a:t>
            </a:r>
            <a:endParaRPr lang="en-US" dirty="0"/>
          </a:p>
        </p:txBody>
      </p:sp>
      <p:sp>
        <p:nvSpPr>
          <p:cNvPr id="4" name="Slide Number Placeholder 3">
            <a:extLst>
              <a:ext uri="{FF2B5EF4-FFF2-40B4-BE49-F238E27FC236}">
                <a16:creationId xmlns:a16="http://schemas.microsoft.com/office/drawing/2014/main" id="{737E9706-9C59-6F98-CD9D-6632E130D5C3}"/>
              </a:ext>
            </a:extLst>
          </p:cNvPr>
          <p:cNvSpPr>
            <a:spLocks noGrp="1"/>
          </p:cNvSpPr>
          <p:nvPr>
            <p:ph type="sldNum" sz="quarter" idx="10"/>
          </p:nvPr>
        </p:nvSpPr>
        <p:spPr/>
        <p:txBody>
          <a:bodyPr/>
          <a:lstStyle/>
          <a:p>
            <a:fld id="{922EAF03-3A8A-4708-B3EC-BE79D14C84B9}" type="slidenum">
              <a:rPr lang="en-GB" smtClean="0"/>
              <a:pPr/>
              <a:t>15</a:t>
            </a:fld>
            <a:endParaRPr lang="en-GB"/>
          </a:p>
        </p:txBody>
      </p:sp>
    </p:spTree>
    <p:extLst>
      <p:ext uri="{BB962C8B-B14F-4D97-AF65-F5344CB8AC3E}">
        <p14:creationId xmlns:p14="http://schemas.microsoft.com/office/powerpoint/2010/main" val="3681296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160D6-7201-351D-3874-38491D264E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58721D-580B-6FFE-9290-F6E03FE8B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C51B49-73D4-3B9D-A54A-4B62A68F796F}"/>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In weighing the benefits and risks of CPM, one must consider the absolute risk reduction of a new primary BC (usually relatively modest in the average risk survivor), the long and short-term risks of this additional surgery including potential complications (bilateral mastectomy is associated with a greater risk of surgical complications</a:t>
            </a:r>
            <a:r>
              <a:rPr lang="en-US" sz="1200" u="none" strike="noStrike" kern="1200" baseline="30000" dirty="0">
                <a:solidFill>
                  <a:schemeClr val="tx1"/>
                </a:solidFill>
                <a:effectLst/>
                <a:latin typeface="+mn-lt"/>
                <a:ea typeface="+mn-ea"/>
                <a:cs typeface="+mn-cs"/>
                <a:hlinkClick r:id="" action="ppaction://hlinkfile" tooltip="Miller, 2013 #201"/>
              </a:rPr>
              <a:t>12</a:t>
            </a:r>
            <a:r>
              <a:rPr lang="en-US" sz="1200" kern="1200" baseline="30000" dirty="0">
                <a:solidFill>
                  <a:schemeClr val="tx1"/>
                </a:solidFill>
                <a:effectLst/>
                <a:latin typeface="+mn-lt"/>
                <a:ea typeface="+mn-ea"/>
                <a:cs typeface="+mn-cs"/>
              </a:rPr>
              <a:t>,</a:t>
            </a:r>
            <a:r>
              <a:rPr lang="en-US" sz="1200" u="none" strike="noStrike" kern="1200" baseline="30000" dirty="0">
                <a:solidFill>
                  <a:schemeClr val="tx1"/>
                </a:solidFill>
                <a:effectLst/>
                <a:latin typeface="+mn-lt"/>
                <a:ea typeface="+mn-ea"/>
                <a:cs typeface="+mn-cs"/>
                <a:hlinkClick r:id="" action="ppaction://hlinkfile" tooltip="Osman, 2013 #200"/>
              </a:rPr>
              <a:t>13</a:t>
            </a:r>
            <a:r>
              <a:rPr lang="en-US" sz="1200" kern="1200" dirty="0">
                <a:solidFill>
                  <a:schemeClr val="tx1"/>
                </a:solidFill>
                <a:effectLst/>
                <a:latin typeface="+mn-lt"/>
                <a:ea typeface="+mn-ea"/>
                <a:cs typeface="+mn-cs"/>
              </a:rPr>
              <a:t>) and the impact on QOL. At the same time, one must consider the competing risk of systemic recurrence of a woman’s initial BC.</a:t>
            </a:r>
            <a:r>
              <a:rPr lang="en-US" sz="1200" u="none" strike="noStrike" kern="1200" baseline="30000" dirty="0">
                <a:solidFill>
                  <a:schemeClr val="tx1"/>
                </a:solidFill>
                <a:effectLst/>
                <a:latin typeface="+mn-lt"/>
                <a:ea typeface="+mn-ea"/>
                <a:cs typeface="+mn-cs"/>
                <a:hlinkClick r:id="" action="ppaction://hlinkfile" tooltip="Tracy, 2013 #204"/>
              </a:rPr>
              <a:t>2</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Young women, in particular, have the greatest risk of systemic recurrence and death from their original cancer,</a:t>
            </a:r>
            <a:r>
              <a:rPr lang="en-US" sz="1200" u="none" strike="noStrike" kern="1200" baseline="30000" dirty="0">
                <a:solidFill>
                  <a:schemeClr val="tx1"/>
                </a:solidFill>
                <a:effectLst/>
                <a:latin typeface="+mn-lt"/>
                <a:ea typeface="+mn-ea"/>
                <a:cs typeface="+mn-cs"/>
                <a:hlinkClick r:id="" action="ppaction://hlinkfile" tooltip="Adami, 1986 #114"/>
              </a:rPr>
              <a:t>7</a:t>
            </a:r>
            <a:r>
              <a:rPr lang="en-US" sz="1200" kern="1200" dirty="0">
                <a:solidFill>
                  <a:schemeClr val="tx1"/>
                </a:solidFill>
                <a:effectLst/>
                <a:latin typeface="+mn-lt"/>
                <a:ea typeface="+mn-ea"/>
                <a:cs typeface="+mn-cs"/>
              </a:rPr>
              <a:t> lowering the likelihood of benefit of CPM in preventing a new primary BC. </a:t>
            </a:r>
            <a:endParaRPr lang="en-US" dirty="0"/>
          </a:p>
        </p:txBody>
      </p:sp>
      <p:sp>
        <p:nvSpPr>
          <p:cNvPr id="4" name="Slide Number Placeholder 3">
            <a:extLst>
              <a:ext uri="{FF2B5EF4-FFF2-40B4-BE49-F238E27FC236}">
                <a16:creationId xmlns:a16="http://schemas.microsoft.com/office/drawing/2014/main" id="{80EDBF44-D69F-ED9A-E7E3-CC531D97F545}"/>
              </a:ext>
            </a:extLst>
          </p:cNvPr>
          <p:cNvSpPr>
            <a:spLocks noGrp="1"/>
          </p:cNvSpPr>
          <p:nvPr>
            <p:ph type="sldNum" sz="quarter" idx="10"/>
          </p:nvPr>
        </p:nvSpPr>
        <p:spPr/>
        <p:txBody>
          <a:bodyPr/>
          <a:lstStyle/>
          <a:p>
            <a:fld id="{922EAF03-3A8A-4708-B3EC-BE79D14C84B9}" type="slidenum">
              <a:rPr lang="en-GB" smtClean="0"/>
              <a:pPr/>
              <a:t>16</a:t>
            </a:fld>
            <a:endParaRPr lang="en-GB"/>
          </a:p>
        </p:txBody>
      </p:sp>
    </p:spTree>
    <p:extLst>
      <p:ext uri="{BB962C8B-B14F-4D97-AF65-F5344CB8AC3E}">
        <p14:creationId xmlns:p14="http://schemas.microsoft.com/office/powerpoint/2010/main" val="1963026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4020202020204" pitchFamily="34" charset="0"/>
                <a:cs typeface="Arial Narrow" panose="020B0604020202020204" pitchFamily="34" charset="0"/>
              </a:rPr>
              <a:t>Led by the IBCSG</a:t>
            </a:r>
          </a:p>
          <a:p>
            <a:endParaRPr lang="en-US" dirty="0"/>
          </a:p>
        </p:txBody>
      </p:sp>
      <p:sp>
        <p:nvSpPr>
          <p:cNvPr id="4" name="Slide Number Placeholder 3"/>
          <p:cNvSpPr>
            <a:spLocks noGrp="1"/>
          </p:cNvSpPr>
          <p:nvPr>
            <p:ph type="sldNum" sz="quarter" idx="5"/>
          </p:nvPr>
        </p:nvSpPr>
        <p:spPr/>
        <p:txBody>
          <a:bodyPr/>
          <a:lstStyle/>
          <a:p>
            <a:fld id="{47EFC88E-28C2-3F43-9E71-0668C3A907EF}" type="slidenum">
              <a:rPr lang="en-US" smtClean="0"/>
              <a:t>17</a:t>
            </a:fld>
            <a:endParaRPr lang="en-US"/>
          </a:p>
        </p:txBody>
      </p:sp>
    </p:spTree>
    <p:extLst>
      <p:ext uri="{BB962C8B-B14F-4D97-AF65-F5344CB8AC3E}">
        <p14:creationId xmlns:p14="http://schemas.microsoft.com/office/powerpoint/2010/main" val="4053541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88000"/>
            <a:r>
              <a:rPr lang="en-GB" sz="1200" dirty="0"/>
              <a:t>After 71 months of median follow-up, temporary interruption of ET for pregnancy was not associated with worse BC outcomes</a:t>
            </a:r>
          </a:p>
          <a:p>
            <a:endParaRPr lang="en-US" dirty="0"/>
          </a:p>
          <a:p>
            <a:endParaRPr lang="en-US" dirty="0"/>
          </a:p>
        </p:txBody>
      </p:sp>
      <p:sp>
        <p:nvSpPr>
          <p:cNvPr id="4" name="Slide Number Placeholder 3"/>
          <p:cNvSpPr>
            <a:spLocks noGrp="1"/>
          </p:cNvSpPr>
          <p:nvPr>
            <p:ph type="sldNum" sz="quarter" idx="5"/>
          </p:nvPr>
        </p:nvSpPr>
        <p:spPr/>
        <p:txBody>
          <a:bodyPr/>
          <a:lstStyle/>
          <a:p>
            <a:fld id="{47EFC88E-28C2-3F43-9E71-0668C3A907EF}" type="slidenum">
              <a:rPr lang="en-US" smtClean="0"/>
              <a:t>21</a:t>
            </a:fld>
            <a:endParaRPr lang="en-US"/>
          </a:p>
        </p:txBody>
      </p:sp>
    </p:spTree>
    <p:extLst>
      <p:ext uri="{BB962C8B-B14F-4D97-AF65-F5344CB8AC3E}">
        <p14:creationId xmlns:p14="http://schemas.microsoft.com/office/powerpoint/2010/main" val="2398580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a:lnSpc>
                <a:spcPct val="100000"/>
              </a:lnSpc>
              <a:spcAft>
                <a:spcPts val="1200"/>
              </a:spcAft>
            </a:pPr>
            <a:r>
              <a:rPr lang="en-FR" sz="2000" b="1"/>
              <a:t>Fertility preservation </a:t>
            </a:r>
            <a:r>
              <a:rPr lang="it-CH" sz="2000" b="1" dirty="0"/>
              <a:t>at </a:t>
            </a:r>
            <a:r>
              <a:rPr lang="en-FR" sz="2000" b="1"/>
              <a:t>BC diagnosis </a:t>
            </a:r>
            <a:r>
              <a:rPr lang="en-US" sz="2000" b="1" dirty="0"/>
              <a:t>– AT 41 MONTHS</a:t>
            </a:r>
            <a:endParaRPr lang="en-FR" sz="2000" b="1"/>
          </a:p>
          <a:p>
            <a:pPr lvl="1">
              <a:lnSpc>
                <a:spcPct val="100000"/>
              </a:lnSpc>
              <a:spcAft>
                <a:spcPts val="1200"/>
              </a:spcAft>
            </a:pPr>
            <a:r>
              <a:rPr lang="en-US" sz="1800" dirty="0"/>
              <a:t> </a:t>
            </a:r>
            <a:r>
              <a:rPr lang="en-FR" sz="2000"/>
              <a:t>252 / 497 (51%) underwent fertility preservation *</a:t>
            </a:r>
          </a:p>
          <a:p>
            <a:pPr lvl="2">
              <a:lnSpc>
                <a:spcPct val="100000"/>
              </a:lnSpc>
              <a:spcBef>
                <a:spcPts val="300"/>
              </a:spcBef>
              <a:spcAft>
                <a:spcPts val="600"/>
              </a:spcAft>
              <a:buClrTx/>
            </a:pPr>
            <a:r>
              <a:rPr lang="en-US" sz="1800" dirty="0"/>
              <a:t> </a:t>
            </a:r>
            <a:r>
              <a:rPr lang="en-FR" sz="1800" b="1"/>
              <a:t>179 (36%) ovarian stimulation for embryo/oocyte cryopreservation </a:t>
            </a:r>
          </a:p>
          <a:p>
            <a:pPr lvl="2">
              <a:lnSpc>
                <a:spcPct val="100000"/>
              </a:lnSpc>
              <a:spcBef>
                <a:spcPts val="300"/>
              </a:spcBef>
              <a:spcAft>
                <a:spcPts val="600"/>
              </a:spcAft>
              <a:buClrTx/>
            </a:pPr>
            <a:r>
              <a:rPr lang="en-US" sz="1800" dirty="0"/>
              <a:t> </a:t>
            </a:r>
            <a:r>
              <a:rPr lang="en-FR" sz="1800"/>
              <a:t>67 (13%) GnRHa during chemotherapy</a:t>
            </a:r>
          </a:p>
          <a:p>
            <a:pPr lvl="2">
              <a:lnSpc>
                <a:spcPct val="100000"/>
              </a:lnSpc>
              <a:spcBef>
                <a:spcPts val="300"/>
              </a:spcBef>
              <a:buClrTx/>
            </a:pPr>
            <a:r>
              <a:rPr lang="en-US" sz="1800" dirty="0"/>
              <a:t> </a:t>
            </a:r>
            <a:r>
              <a:rPr lang="en-FR" sz="1800"/>
              <a:t>30 (6%) ovarian tissue cryopreservation</a:t>
            </a:r>
            <a:r>
              <a:rPr lang="en-FR" sz="1600"/>
              <a:t> </a:t>
            </a:r>
          </a:p>
          <a:p>
            <a:pPr>
              <a:lnSpc>
                <a:spcPct val="100000"/>
              </a:lnSpc>
              <a:spcAft>
                <a:spcPts val="1200"/>
              </a:spcAft>
            </a:pPr>
            <a:r>
              <a:rPr lang="en-US" sz="2000" b="1" dirty="0"/>
              <a:t> </a:t>
            </a:r>
            <a:r>
              <a:rPr lang="en-FR" sz="2000" b="1"/>
              <a:t>ART use after enrollment </a:t>
            </a:r>
          </a:p>
          <a:p>
            <a:pPr lvl="1">
              <a:lnSpc>
                <a:spcPct val="100000"/>
              </a:lnSpc>
              <a:spcAft>
                <a:spcPts val="1200"/>
              </a:spcAft>
            </a:pPr>
            <a:r>
              <a:rPr lang="en-US" sz="1800" dirty="0"/>
              <a:t> </a:t>
            </a:r>
            <a:r>
              <a:rPr lang="en-FR" sz="2000"/>
              <a:t>215 / 497 (43%) underwent ART on POSITIVE *</a:t>
            </a:r>
          </a:p>
          <a:p>
            <a:pPr lvl="2">
              <a:lnSpc>
                <a:spcPct val="100000"/>
              </a:lnSpc>
              <a:spcBef>
                <a:spcPts val="300"/>
              </a:spcBef>
              <a:spcAft>
                <a:spcPts val="600"/>
              </a:spcAft>
              <a:buClrTx/>
            </a:pPr>
            <a:r>
              <a:rPr lang="en-US" sz="1800" b="1" dirty="0"/>
              <a:t> </a:t>
            </a:r>
            <a:r>
              <a:rPr lang="en-FR" sz="1800" b="1"/>
              <a:t>80 (16%) ovarian stimulation for IVF</a:t>
            </a:r>
          </a:p>
          <a:p>
            <a:pPr lvl="2">
              <a:lnSpc>
                <a:spcPct val="100000"/>
              </a:lnSpc>
              <a:spcBef>
                <a:spcPts val="300"/>
              </a:spcBef>
              <a:spcAft>
                <a:spcPts val="600"/>
              </a:spcAft>
              <a:buClrTx/>
            </a:pPr>
            <a:r>
              <a:rPr lang="en-US" sz="1800" b="1" dirty="0"/>
              <a:t> </a:t>
            </a:r>
            <a:r>
              <a:rPr lang="en-FR" sz="1800" b="1"/>
              <a:t>68 (14%) cryopreserved embryo transfer</a:t>
            </a:r>
          </a:p>
          <a:p>
            <a:pPr lvl="2">
              <a:lnSpc>
                <a:spcPct val="100000"/>
              </a:lnSpc>
              <a:spcBef>
                <a:spcPts val="300"/>
              </a:spcBef>
              <a:spcAft>
                <a:spcPts val="600"/>
              </a:spcAft>
              <a:buClrTx/>
            </a:pPr>
            <a:r>
              <a:rPr lang="en-US" sz="1800" dirty="0"/>
              <a:t> </a:t>
            </a:r>
            <a:r>
              <a:rPr lang="en-FR" sz="1800"/>
              <a:t>37 (7%) intrauterine insemination</a:t>
            </a:r>
          </a:p>
          <a:p>
            <a:pPr lvl="2">
              <a:lnSpc>
                <a:spcPct val="100000"/>
              </a:lnSpc>
              <a:spcBef>
                <a:spcPts val="300"/>
              </a:spcBef>
              <a:spcAft>
                <a:spcPts val="600"/>
              </a:spcAft>
              <a:buClrTx/>
            </a:pPr>
            <a:r>
              <a:rPr lang="en-US" sz="1800" dirty="0"/>
              <a:t> </a:t>
            </a:r>
            <a:r>
              <a:rPr lang="en-FR" sz="1800"/>
              <a:t>19 (4%) clomiphene</a:t>
            </a:r>
            <a:endParaRPr lang="en-US" sz="1800" dirty="0"/>
          </a:p>
          <a:p>
            <a:pPr>
              <a:spcAft>
                <a:spcPts val="2400"/>
              </a:spcAft>
            </a:pPr>
            <a:r>
              <a:rPr lang="en-US" sz="2000" dirty="0">
                <a:ea typeface="Calibri" panose="020F0502020204030204" pitchFamily="34" charset="0"/>
              </a:rPr>
              <a:t> </a:t>
            </a:r>
            <a:r>
              <a:rPr lang="en-US" sz="2000" b="1" dirty="0">
                <a:ea typeface="Calibri" panose="020F0502020204030204" pitchFamily="34" charset="0"/>
              </a:rPr>
              <a:t>397 patients alive and BC free at </a:t>
            </a:r>
            <a:br>
              <a:rPr lang="en-US" sz="2000" b="1" dirty="0">
                <a:ea typeface="Calibri" panose="020F0502020204030204" pitchFamily="34" charset="0"/>
              </a:rPr>
            </a:br>
            <a:r>
              <a:rPr lang="en-US" sz="2000" b="1" dirty="0">
                <a:ea typeface="Calibri" panose="020F0502020204030204" pitchFamily="34" charset="0"/>
              </a:rPr>
              <a:t> 24-months (landmark analysis)</a:t>
            </a:r>
          </a:p>
          <a:p>
            <a:pPr lvl="1">
              <a:spcAft>
                <a:spcPts val="2400"/>
              </a:spcAft>
            </a:pPr>
            <a:r>
              <a:rPr lang="en-US" sz="2000" dirty="0">
                <a:ea typeface="Calibri" panose="020F0502020204030204" pitchFamily="34" charset="0"/>
              </a:rPr>
              <a:t> 2 BC events amongst 71 patients in </a:t>
            </a:r>
            <a:br>
              <a:rPr lang="en-US" sz="2000" dirty="0">
                <a:ea typeface="Calibri" panose="020F0502020204030204" pitchFamily="34" charset="0"/>
              </a:rPr>
            </a:br>
            <a:r>
              <a:rPr lang="en-US" sz="2000" dirty="0">
                <a:ea typeface="Calibri" panose="020F0502020204030204" pitchFamily="34" charset="0"/>
              </a:rPr>
              <a:t> the ovarian stimulation group</a:t>
            </a:r>
          </a:p>
          <a:p>
            <a:pPr lvl="1">
              <a:spcAft>
                <a:spcPts val="2400"/>
              </a:spcAft>
            </a:pPr>
            <a:r>
              <a:rPr lang="en-US" sz="2000" dirty="0">
                <a:ea typeface="Calibri" panose="020F0502020204030204" pitchFamily="34" charset="0"/>
              </a:rPr>
              <a:t> 8 BC events amongst 326 patients in</a:t>
            </a:r>
            <a:br>
              <a:rPr lang="en-US" sz="2000" dirty="0">
                <a:ea typeface="Calibri" panose="020F0502020204030204" pitchFamily="34" charset="0"/>
              </a:rPr>
            </a:br>
            <a:r>
              <a:rPr lang="en-US" sz="2000" dirty="0">
                <a:ea typeface="Calibri" panose="020F0502020204030204" pitchFamily="34" charset="0"/>
              </a:rPr>
              <a:t> the non-ovarian stimulation group</a:t>
            </a:r>
            <a:endParaRPr lang="en-US" sz="2000" b="1" dirty="0">
              <a:ea typeface="Calibri" panose="020F0502020204030204" pitchFamily="34" charset="0"/>
            </a:endParaRPr>
          </a:p>
          <a:p>
            <a:pPr lvl="2">
              <a:lnSpc>
                <a:spcPct val="100000"/>
              </a:lnSpc>
              <a:spcBef>
                <a:spcPts val="300"/>
              </a:spcBef>
              <a:spcAft>
                <a:spcPts val="600"/>
              </a:spcAft>
              <a:buClrTx/>
            </a:pPr>
            <a:endParaRPr lang="en-FR" sz="180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Azim, et al. SABCS 2023; JCO 2024</a:t>
            </a:r>
          </a:p>
          <a:p>
            <a:endParaRPr lang="en-US" dirty="0"/>
          </a:p>
          <a:p>
            <a:endParaRPr lang="en-US" dirty="0"/>
          </a:p>
        </p:txBody>
      </p:sp>
      <p:sp>
        <p:nvSpPr>
          <p:cNvPr id="4" name="Slide Number Placeholder 3"/>
          <p:cNvSpPr>
            <a:spLocks noGrp="1"/>
          </p:cNvSpPr>
          <p:nvPr>
            <p:ph type="sldNum" sz="quarter" idx="5"/>
          </p:nvPr>
        </p:nvSpPr>
        <p:spPr/>
        <p:txBody>
          <a:bodyPr/>
          <a:lstStyle/>
          <a:p>
            <a:fld id="{47EFC88E-28C2-3F43-9E71-0668C3A907EF}" type="slidenum">
              <a:rPr lang="en-US" smtClean="0"/>
              <a:t>23</a:t>
            </a:fld>
            <a:endParaRPr lang="en-US"/>
          </a:p>
        </p:txBody>
      </p:sp>
    </p:spTree>
    <p:extLst>
      <p:ext uri="{BB962C8B-B14F-4D97-AF65-F5344CB8AC3E}">
        <p14:creationId xmlns:p14="http://schemas.microsoft.com/office/powerpoint/2010/main" val="3067265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A7D7C-736C-D469-58D0-6AFD8C3E5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410C0-1D3C-3382-6288-CB71BB631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D510DB-C0E6-17DA-23A1-B3787CE475D0}"/>
              </a:ext>
            </a:extLst>
          </p:cNvPr>
          <p:cNvSpPr>
            <a:spLocks noGrp="1"/>
          </p:cNvSpPr>
          <p:nvPr>
            <p:ph type="body" idx="1"/>
          </p:nvPr>
        </p:nvSpPr>
        <p:spPr/>
        <p:txBody>
          <a:bodyPr>
            <a:normAutofit fontScale="32500" lnSpcReduction="20000"/>
          </a:bodyPr>
          <a:lstStyle/>
          <a:p>
            <a:pPr>
              <a:lnSpc>
                <a:spcPct val="100000"/>
              </a:lnSpc>
              <a:spcAft>
                <a:spcPts val="1200"/>
              </a:spcAft>
            </a:pPr>
            <a:r>
              <a:rPr lang="en-FR" sz="2000" b="1"/>
              <a:t>Fertility preservation </a:t>
            </a:r>
            <a:r>
              <a:rPr lang="it-CH" sz="2000" b="1" dirty="0"/>
              <a:t>at </a:t>
            </a:r>
            <a:r>
              <a:rPr lang="en-FR" sz="2000" b="1"/>
              <a:t>BC diagnosis </a:t>
            </a:r>
            <a:r>
              <a:rPr lang="en-US" sz="2000" b="1" dirty="0"/>
              <a:t>– AT 41 MONTHS</a:t>
            </a:r>
            <a:endParaRPr lang="en-FR" sz="2000" b="1"/>
          </a:p>
          <a:p>
            <a:pPr lvl="1">
              <a:lnSpc>
                <a:spcPct val="100000"/>
              </a:lnSpc>
              <a:spcAft>
                <a:spcPts val="1200"/>
              </a:spcAft>
            </a:pPr>
            <a:r>
              <a:rPr lang="en-US" sz="1800" dirty="0"/>
              <a:t> </a:t>
            </a:r>
            <a:r>
              <a:rPr lang="en-FR" sz="2000"/>
              <a:t>252 / 497 (51%) underwent fertility preservation *</a:t>
            </a:r>
          </a:p>
          <a:p>
            <a:pPr lvl="2">
              <a:lnSpc>
                <a:spcPct val="100000"/>
              </a:lnSpc>
              <a:spcBef>
                <a:spcPts val="300"/>
              </a:spcBef>
              <a:spcAft>
                <a:spcPts val="600"/>
              </a:spcAft>
              <a:buClrTx/>
            </a:pPr>
            <a:r>
              <a:rPr lang="en-US" sz="1800" dirty="0"/>
              <a:t> </a:t>
            </a:r>
            <a:r>
              <a:rPr lang="en-FR" sz="1800" b="1"/>
              <a:t>179 (36%) ovarian stimulation for embryo/oocyte cryopreservation </a:t>
            </a:r>
          </a:p>
          <a:p>
            <a:pPr lvl="2">
              <a:lnSpc>
                <a:spcPct val="100000"/>
              </a:lnSpc>
              <a:spcBef>
                <a:spcPts val="300"/>
              </a:spcBef>
              <a:spcAft>
                <a:spcPts val="600"/>
              </a:spcAft>
              <a:buClrTx/>
            </a:pPr>
            <a:r>
              <a:rPr lang="en-US" sz="1800" dirty="0"/>
              <a:t> </a:t>
            </a:r>
            <a:r>
              <a:rPr lang="en-FR" sz="1800"/>
              <a:t>67 (13%) GnRHa during chemotherapy</a:t>
            </a:r>
          </a:p>
          <a:p>
            <a:pPr lvl="2">
              <a:lnSpc>
                <a:spcPct val="100000"/>
              </a:lnSpc>
              <a:spcBef>
                <a:spcPts val="300"/>
              </a:spcBef>
              <a:buClrTx/>
            </a:pPr>
            <a:r>
              <a:rPr lang="en-US" sz="1800" dirty="0"/>
              <a:t> </a:t>
            </a:r>
            <a:r>
              <a:rPr lang="en-FR" sz="1800"/>
              <a:t>30 (6%) ovarian tissue cryopreservation</a:t>
            </a:r>
            <a:r>
              <a:rPr lang="en-FR" sz="1600"/>
              <a:t> </a:t>
            </a:r>
          </a:p>
          <a:p>
            <a:pPr>
              <a:lnSpc>
                <a:spcPct val="100000"/>
              </a:lnSpc>
              <a:spcAft>
                <a:spcPts val="1200"/>
              </a:spcAft>
            </a:pPr>
            <a:r>
              <a:rPr lang="en-US" sz="2000" b="1" dirty="0"/>
              <a:t> </a:t>
            </a:r>
            <a:r>
              <a:rPr lang="en-FR" sz="2000" b="1"/>
              <a:t>ART use after enrollment </a:t>
            </a:r>
          </a:p>
          <a:p>
            <a:pPr lvl="1">
              <a:lnSpc>
                <a:spcPct val="100000"/>
              </a:lnSpc>
              <a:spcAft>
                <a:spcPts val="1200"/>
              </a:spcAft>
            </a:pPr>
            <a:r>
              <a:rPr lang="en-US" sz="1800" dirty="0"/>
              <a:t> </a:t>
            </a:r>
            <a:r>
              <a:rPr lang="en-FR" sz="2000"/>
              <a:t>215 / 497 (43%) underwent ART on POSITIVE *</a:t>
            </a:r>
          </a:p>
          <a:p>
            <a:pPr lvl="2">
              <a:lnSpc>
                <a:spcPct val="100000"/>
              </a:lnSpc>
              <a:spcBef>
                <a:spcPts val="300"/>
              </a:spcBef>
              <a:spcAft>
                <a:spcPts val="600"/>
              </a:spcAft>
              <a:buClrTx/>
            </a:pPr>
            <a:r>
              <a:rPr lang="en-US" sz="1800" b="1" dirty="0"/>
              <a:t> </a:t>
            </a:r>
            <a:r>
              <a:rPr lang="en-FR" sz="1800" b="1"/>
              <a:t>80 (16%) ovarian stimulation for IVF</a:t>
            </a:r>
          </a:p>
          <a:p>
            <a:pPr lvl="2">
              <a:lnSpc>
                <a:spcPct val="100000"/>
              </a:lnSpc>
              <a:spcBef>
                <a:spcPts val="300"/>
              </a:spcBef>
              <a:spcAft>
                <a:spcPts val="600"/>
              </a:spcAft>
              <a:buClrTx/>
            </a:pPr>
            <a:r>
              <a:rPr lang="en-US" sz="1800" b="1" dirty="0"/>
              <a:t> </a:t>
            </a:r>
            <a:r>
              <a:rPr lang="en-FR" sz="1800" b="1"/>
              <a:t>68 (14%) cryopreserved embryo transfer</a:t>
            </a:r>
          </a:p>
          <a:p>
            <a:pPr lvl="2">
              <a:lnSpc>
                <a:spcPct val="100000"/>
              </a:lnSpc>
              <a:spcBef>
                <a:spcPts val="300"/>
              </a:spcBef>
              <a:spcAft>
                <a:spcPts val="600"/>
              </a:spcAft>
              <a:buClrTx/>
            </a:pPr>
            <a:r>
              <a:rPr lang="en-US" sz="1800" dirty="0"/>
              <a:t> </a:t>
            </a:r>
            <a:r>
              <a:rPr lang="en-FR" sz="1800"/>
              <a:t>37 (7%) intrauterine insemination</a:t>
            </a:r>
          </a:p>
          <a:p>
            <a:pPr lvl="2">
              <a:lnSpc>
                <a:spcPct val="100000"/>
              </a:lnSpc>
              <a:spcBef>
                <a:spcPts val="300"/>
              </a:spcBef>
              <a:spcAft>
                <a:spcPts val="600"/>
              </a:spcAft>
              <a:buClrTx/>
            </a:pPr>
            <a:r>
              <a:rPr lang="en-US" sz="1800" dirty="0"/>
              <a:t> </a:t>
            </a:r>
            <a:r>
              <a:rPr lang="en-FR" sz="1800"/>
              <a:t>19 (4%) clomiphene</a:t>
            </a:r>
            <a:endParaRPr lang="en-US" sz="1800" dirty="0"/>
          </a:p>
          <a:p>
            <a:pPr>
              <a:spcAft>
                <a:spcPts val="2400"/>
              </a:spcAft>
            </a:pPr>
            <a:r>
              <a:rPr lang="en-US" sz="2000" dirty="0">
                <a:ea typeface="Calibri" panose="020F0502020204030204" pitchFamily="34" charset="0"/>
              </a:rPr>
              <a:t> </a:t>
            </a:r>
            <a:r>
              <a:rPr lang="en-US" sz="2000" b="1" dirty="0">
                <a:ea typeface="Calibri" panose="020F0502020204030204" pitchFamily="34" charset="0"/>
              </a:rPr>
              <a:t>397 patients alive and BC free at </a:t>
            </a:r>
            <a:br>
              <a:rPr lang="en-US" sz="2000" b="1" dirty="0">
                <a:ea typeface="Calibri" panose="020F0502020204030204" pitchFamily="34" charset="0"/>
              </a:rPr>
            </a:br>
            <a:r>
              <a:rPr lang="en-US" sz="2000" b="1" dirty="0">
                <a:ea typeface="Calibri" panose="020F0502020204030204" pitchFamily="34" charset="0"/>
              </a:rPr>
              <a:t> 24-months (landmark analysis)</a:t>
            </a:r>
          </a:p>
          <a:p>
            <a:pPr lvl="1">
              <a:spcAft>
                <a:spcPts val="2400"/>
              </a:spcAft>
            </a:pPr>
            <a:r>
              <a:rPr lang="en-US" sz="2000" dirty="0">
                <a:ea typeface="Calibri" panose="020F0502020204030204" pitchFamily="34" charset="0"/>
              </a:rPr>
              <a:t> 2 BC events amongst 71 patients in </a:t>
            </a:r>
            <a:br>
              <a:rPr lang="en-US" sz="2000" dirty="0">
                <a:ea typeface="Calibri" panose="020F0502020204030204" pitchFamily="34" charset="0"/>
              </a:rPr>
            </a:br>
            <a:r>
              <a:rPr lang="en-US" sz="2000" dirty="0">
                <a:ea typeface="Calibri" panose="020F0502020204030204" pitchFamily="34" charset="0"/>
              </a:rPr>
              <a:t> the ovarian stimulation group</a:t>
            </a:r>
          </a:p>
          <a:p>
            <a:pPr lvl="1">
              <a:spcAft>
                <a:spcPts val="2400"/>
              </a:spcAft>
            </a:pPr>
            <a:r>
              <a:rPr lang="en-US" sz="2000" dirty="0">
                <a:ea typeface="Calibri" panose="020F0502020204030204" pitchFamily="34" charset="0"/>
              </a:rPr>
              <a:t> 8 BC events amongst 326 patients in</a:t>
            </a:r>
            <a:br>
              <a:rPr lang="en-US" sz="2000" dirty="0">
                <a:ea typeface="Calibri" panose="020F0502020204030204" pitchFamily="34" charset="0"/>
              </a:rPr>
            </a:br>
            <a:r>
              <a:rPr lang="en-US" sz="2000" dirty="0">
                <a:ea typeface="Calibri" panose="020F0502020204030204" pitchFamily="34" charset="0"/>
              </a:rPr>
              <a:t> the non-ovarian stimulation group</a:t>
            </a:r>
            <a:endParaRPr lang="en-US" sz="2000" b="1" dirty="0">
              <a:ea typeface="Calibri" panose="020F0502020204030204" pitchFamily="34" charset="0"/>
            </a:endParaRPr>
          </a:p>
          <a:p>
            <a:pPr lvl="2">
              <a:lnSpc>
                <a:spcPct val="100000"/>
              </a:lnSpc>
              <a:spcBef>
                <a:spcPts val="300"/>
              </a:spcBef>
              <a:spcAft>
                <a:spcPts val="600"/>
              </a:spcAft>
              <a:buClrTx/>
            </a:pPr>
            <a:endParaRPr lang="en-FR" sz="180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Azim, et al. SABCS 2023; JCO 2024</a:t>
            </a:r>
          </a:p>
          <a:p>
            <a:endParaRPr lang="en-US" dirty="0"/>
          </a:p>
          <a:p>
            <a:endParaRPr lang="en-US" dirty="0"/>
          </a:p>
        </p:txBody>
      </p:sp>
      <p:sp>
        <p:nvSpPr>
          <p:cNvPr id="4" name="Slide Number Placeholder 3">
            <a:extLst>
              <a:ext uri="{FF2B5EF4-FFF2-40B4-BE49-F238E27FC236}">
                <a16:creationId xmlns:a16="http://schemas.microsoft.com/office/drawing/2014/main" id="{0CD49DDE-4CD1-7C81-77C6-0301A2C79899}"/>
              </a:ext>
            </a:extLst>
          </p:cNvPr>
          <p:cNvSpPr>
            <a:spLocks noGrp="1"/>
          </p:cNvSpPr>
          <p:nvPr>
            <p:ph type="sldNum" sz="quarter" idx="5"/>
          </p:nvPr>
        </p:nvSpPr>
        <p:spPr/>
        <p:txBody>
          <a:bodyPr/>
          <a:lstStyle/>
          <a:p>
            <a:fld id="{47EFC88E-28C2-3F43-9E71-0668C3A907EF}" type="slidenum">
              <a:rPr lang="en-US" smtClean="0"/>
              <a:t>24</a:t>
            </a:fld>
            <a:endParaRPr lang="en-US"/>
          </a:p>
        </p:txBody>
      </p:sp>
    </p:spTree>
    <p:extLst>
      <p:ext uri="{BB962C8B-B14F-4D97-AF65-F5344CB8AC3E}">
        <p14:creationId xmlns:p14="http://schemas.microsoft.com/office/powerpoint/2010/main" val="1668206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E711C-4733-54F0-9279-736986235A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1AD2FE-8B93-6F90-BE82-18FE573F7E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01E5E7-8422-35B9-96D0-71B236514A6F}"/>
              </a:ext>
            </a:extLst>
          </p:cNvPr>
          <p:cNvSpPr>
            <a:spLocks noGrp="1"/>
          </p:cNvSpPr>
          <p:nvPr>
            <p:ph type="body" idx="1"/>
          </p:nvPr>
        </p:nvSpPr>
        <p:spPr/>
        <p:txBody>
          <a:bodyPr>
            <a:normAutofit fontScale="32500" lnSpcReduction="20000"/>
          </a:bodyPr>
          <a:lstStyle/>
          <a:p>
            <a:pPr>
              <a:lnSpc>
                <a:spcPct val="100000"/>
              </a:lnSpc>
              <a:spcAft>
                <a:spcPts val="1200"/>
              </a:spcAft>
            </a:pPr>
            <a:r>
              <a:rPr lang="en-FR" sz="2000" b="1"/>
              <a:t>Fertility preservation </a:t>
            </a:r>
            <a:r>
              <a:rPr lang="it-CH" sz="2000" b="1" dirty="0"/>
              <a:t>at </a:t>
            </a:r>
            <a:r>
              <a:rPr lang="en-FR" sz="2000" b="1"/>
              <a:t>BC diagnosis </a:t>
            </a:r>
            <a:r>
              <a:rPr lang="en-US" sz="2000" b="1" dirty="0"/>
              <a:t>– AT 41 MONTHS</a:t>
            </a:r>
            <a:endParaRPr lang="en-FR" sz="2000" b="1"/>
          </a:p>
          <a:p>
            <a:pPr lvl="1">
              <a:lnSpc>
                <a:spcPct val="100000"/>
              </a:lnSpc>
              <a:spcAft>
                <a:spcPts val="1200"/>
              </a:spcAft>
            </a:pPr>
            <a:r>
              <a:rPr lang="en-US" sz="1800" dirty="0"/>
              <a:t> </a:t>
            </a:r>
            <a:r>
              <a:rPr lang="en-FR" sz="2000"/>
              <a:t>252 / 497 (51%) underwent fertility preservation *</a:t>
            </a:r>
          </a:p>
          <a:p>
            <a:pPr lvl="2">
              <a:lnSpc>
                <a:spcPct val="100000"/>
              </a:lnSpc>
              <a:spcBef>
                <a:spcPts val="300"/>
              </a:spcBef>
              <a:spcAft>
                <a:spcPts val="600"/>
              </a:spcAft>
              <a:buClrTx/>
            </a:pPr>
            <a:r>
              <a:rPr lang="en-US" sz="1800" dirty="0"/>
              <a:t> </a:t>
            </a:r>
            <a:r>
              <a:rPr lang="en-FR" sz="1800" b="1"/>
              <a:t>179 (36%) ovarian stimulation for embryo/oocyte cryopreservation </a:t>
            </a:r>
          </a:p>
          <a:p>
            <a:pPr lvl="2">
              <a:lnSpc>
                <a:spcPct val="100000"/>
              </a:lnSpc>
              <a:spcBef>
                <a:spcPts val="300"/>
              </a:spcBef>
              <a:spcAft>
                <a:spcPts val="600"/>
              </a:spcAft>
              <a:buClrTx/>
            </a:pPr>
            <a:r>
              <a:rPr lang="en-US" sz="1800" dirty="0"/>
              <a:t> </a:t>
            </a:r>
            <a:r>
              <a:rPr lang="en-FR" sz="1800"/>
              <a:t>67 (13%) GnRHa during chemotherapy</a:t>
            </a:r>
          </a:p>
          <a:p>
            <a:pPr lvl="2">
              <a:lnSpc>
                <a:spcPct val="100000"/>
              </a:lnSpc>
              <a:spcBef>
                <a:spcPts val="300"/>
              </a:spcBef>
              <a:buClrTx/>
            </a:pPr>
            <a:r>
              <a:rPr lang="en-US" sz="1800" dirty="0"/>
              <a:t> </a:t>
            </a:r>
            <a:r>
              <a:rPr lang="en-FR" sz="1800"/>
              <a:t>30 (6%) ovarian tissue cryopreservation</a:t>
            </a:r>
            <a:r>
              <a:rPr lang="en-FR" sz="1600"/>
              <a:t> </a:t>
            </a:r>
          </a:p>
          <a:p>
            <a:pPr>
              <a:lnSpc>
                <a:spcPct val="100000"/>
              </a:lnSpc>
              <a:spcAft>
                <a:spcPts val="1200"/>
              </a:spcAft>
            </a:pPr>
            <a:r>
              <a:rPr lang="en-US" sz="2000" b="1" dirty="0"/>
              <a:t> </a:t>
            </a:r>
            <a:r>
              <a:rPr lang="en-FR" sz="2000" b="1"/>
              <a:t>ART use after enrollment </a:t>
            </a:r>
          </a:p>
          <a:p>
            <a:pPr lvl="1">
              <a:lnSpc>
                <a:spcPct val="100000"/>
              </a:lnSpc>
              <a:spcAft>
                <a:spcPts val="1200"/>
              </a:spcAft>
            </a:pPr>
            <a:r>
              <a:rPr lang="en-US" sz="1800" dirty="0"/>
              <a:t> </a:t>
            </a:r>
            <a:r>
              <a:rPr lang="en-FR" sz="2000"/>
              <a:t>215 / 497 (43%) underwent ART on POSITIVE *</a:t>
            </a:r>
          </a:p>
          <a:p>
            <a:pPr lvl="2">
              <a:lnSpc>
                <a:spcPct val="100000"/>
              </a:lnSpc>
              <a:spcBef>
                <a:spcPts val="300"/>
              </a:spcBef>
              <a:spcAft>
                <a:spcPts val="600"/>
              </a:spcAft>
              <a:buClrTx/>
            </a:pPr>
            <a:r>
              <a:rPr lang="en-US" sz="1800" b="1" dirty="0"/>
              <a:t> </a:t>
            </a:r>
            <a:r>
              <a:rPr lang="en-FR" sz="1800" b="1"/>
              <a:t>80 (16%) ovarian stimulation for IVF</a:t>
            </a:r>
          </a:p>
          <a:p>
            <a:pPr lvl="2">
              <a:lnSpc>
                <a:spcPct val="100000"/>
              </a:lnSpc>
              <a:spcBef>
                <a:spcPts val="300"/>
              </a:spcBef>
              <a:spcAft>
                <a:spcPts val="600"/>
              </a:spcAft>
              <a:buClrTx/>
            </a:pPr>
            <a:r>
              <a:rPr lang="en-US" sz="1800" b="1" dirty="0"/>
              <a:t> </a:t>
            </a:r>
            <a:r>
              <a:rPr lang="en-FR" sz="1800" b="1"/>
              <a:t>68 (14%) cryopreserved embryo transfer</a:t>
            </a:r>
          </a:p>
          <a:p>
            <a:pPr lvl="2">
              <a:lnSpc>
                <a:spcPct val="100000"/>
              </a:lnSpc>
              <a:spcBef>
                <a:spcPts val="300"/>
              </a:spcBef>
              <a:spcAft>
                <a:spcPts val="600"/>
              </a:spcAft>
              <a:buClrTx/>
            </a:pPr>
            <a:r>
              <a:rPr lang="en-US" sz="1800" dirty="0"/>
              <a:t> </a:t>
            </a:r>
            <a:r>
              <a:rPr lang="en-FR" sz="1800"/>
              <a:t>37 (7%) intrauterine insemination</a:t>
            </a:r>
          </a:p>
          <a:p>
            <a:pPr lvl="2">
              <a:lnSpc>
                <a:spcPct val="100000"/>
              </a:lnSpc>
              <a:spcBef>
                <a:spcPts val="300"/>
              </a:spcBef>
              <a:spcAft>
                <a:spcPts val="600"/>
              </a:spcAft>
              <a:buClrTx/>
            </a:pPr>
            <a:r>
              <a:rPr lang="en-US" sz="1800" dirty="0"/>
              <a:t> </a:t>
            </a:r>
            <a:r>
              <a:rPr lang="en-FR" sz="1800"/>
              <a:t>19 (4%) clomiphene</a:t>
            </a:r>
            <a:endParaRPr lang="en-US" sz="1800" dirty="0"/>
          </a:p>
          <a:p>
            <a:pPr>
              <a:spcAft>
                <a:spcPts val="2400"/>
              </a:spcAft>
            </a:pPr>
            <a:r>
              <a:rPr lang="en-US" sz="2000" dirty="0">
                <a:ea typeface="Calibri" panose="020F0502020204030204" pitchFamily="34" charset="0"/>
              </a:rPr>
              <a:t> </a:t>
            </a:r>
            <a:r>
              <a:rPr lang="en-US" sz="2000" b="1" dirty="0">
                <a:ea typeface="Calibri" panose="020F0502020204030204" pitchFamily="34" charset="0"/>
              </a:rPr>
              <a:t>397 patients alive and BC free at </a:t>
            </a:r>
            <a:br>
              <a:rPr lang="en-US" sz="2000" b="1" dirty="0">
                <a:ea typeface="Calibri" panose="020F0502020204030204" pitchFamily="34" charset="0"/>
              </a:rPr>
            </a:br>
            <a:r>
              <a:rPr lang="en-US" sz="2000" b="1" dirty="0">
                <a:ea typeface="Calibri" panose="020F0502020204030204" pitchFamily="34" charset="0"/>
              </a:rPr>
              <a:t> 24-months (landmark analysis)</a:t>
            </a:r>
          </a:p>
          <a:p>
            <a:pPr lvl="1">
              <a:spcAft>
                <a:spcPts val="2400"/>
              </a:spcAft>
            </a:pPr>
            <a:r>
              <a:rPr lang="en-US" sz="2000" dirty="0">
                <a:ea typeface="Calibri" panose="020F0502020204030204" pitchFamily="34" charset="0"/>
              </a:rPr>
              <a:t> 2 BC events amongst 71 patients in </a:t>
            </a:r>
            <a:br>
              <a:rPr lang="en-US" sz="2000" dirty="0">
                <a:ea typeface="Calibri" panose="020F0502020204030204" pitchFamily="34" charset="0"/>
              </a:rPr>
            </a:br>
            <a:r>
              <a:rPr lang="en-US" sz="2000" dirty="0">
                <a:ea typeface="Calibri" panose="020F0502020204030204" pitchFamily="34" charset="0"/>
              </a:rPr>
              <a:t> the ovarian stimulation group</a:t>
            </a:r>
          </a:p>
          <a:p>
            <a:pPr lvl="1">
              <a:spcAft>
                <a:spcPts val="2400"/>
              </a:spcAft>
            </a:pPr>
            <a:r>
              <a:rPr lang="en-US" sz="2000" dirty="0">
                <a:ea typeface="Calibri" panose="020F0502020204030204" pitchFamily="34" charset="0"/>
              </a:rPr>
              <a:t> 8 BC events amongst 326 patients in</a:t>
            </a:r>
            <a:br>
              <a:rPr lang="en-US" sz="2000" dirty="0">
                <a:ea typeface="Calibri" panose="020F0502020204030204" pitchFamily="34" charset="0"/>
              </a:rPr>
            </a:br>
            <a:r>
              <a:rPr lang="en-US" sz="2000" dirty="0">
                <a:ea typeface="Calibri" panose="020F0502020204030204" pitchFamily="34" charset="0"/>
              </a:rPr>
              <a:t> the non-ovarian stimulation group</a:t>
            </a:r>
            <a:endParaRPr lang="en-US" sz="2000" b="1" dirty="0">
              <a:ea typeface="Calibri" panose="020F0502020204030204" pitchFamily="34" charset="0"/>
            </a:endParaRPr>
          </a:p>
          <a:p>
            <a:pPr lvl="2">
              <a:lnSpc>
                <a:spcPct val="100000"/>
              </a:lnSpc>
              <a:spcBef>
                <a:spcPts val="300"/>
              </a:spcBef>
              <a:spcAft>
                <a:spcPts val="600"/>
              </a:spcAft>
              <a:buClrTx/>
            </a:pPr>
            <a:endParaRPr lang="en-FR" sz="180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Azim, et al. SABCS 2023; JCO 2024</a:t>
            </a:r>
          </a:p>
          <a:p>
            <a:endParaRPr lang="en-US" dirty="0"/>
          </a:p>
          <a:p>
            <a:endParaRPr lang="en-US" dirty="0"/>
          </a:p>
        </p:txBody>
      </p:sp>
      <p:sp>
        <p:nvSpPr>
          <p:cNvPr id="4" name="Slide Number Placeholder 3">
            <a:extLst>
              <a:ext uri="{FF2B5EF4-FFF2-40B4-BE49-F238E27FC236}">
                <a16:creationId xmlns:a16="http://schemas.microsoft.com/office/drawing/2014/main" id="{AB7452FA-E151-F2C6-14B4-B70DCC726FD8}"/>
              </a:ext>
            </a:extLst>
          </p:cNvPr>
          <p:cNvSpPr>
            <a:spLocks noGrp="1"/>
          </p:cNvSpPr>
          <p:nvPr>
            <p:ph type="sldNum" sz="quarter" idx="5"/>
          </p:nvPr>
        </p:nvSpPr>
        <p:spPr/>
        <p:txBody>
          <a:bodyPr/>
          <a:lstStyle/>
          <a:p>
            <a:fld id="{47EFC88E-28C2-3F43-9E71-0668C3A907EF}" type="slidenum">
              <a:rPr lang="en-US" smtClean="0"/>
              <a:t>25</a:t>
            </a:fld>
            <a:endParaRPr lang="en-US"/>
          </a:p>
        </p:txBody>
      </p:sp>
    </p:spTree>
    <p:extLst>
      <p:ext uri="{BB962C8B-B14F-4D97-AF65-F5344CB8AC3E}">
        <p14:creationId xmlns:p14="http://schemas.microsoft.com/office/powerpoint/2010/main" val="4069881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EFC88E-28C2-3F43-9E71-0668C3A907EF}" type="slidenum">
              <a:rPr lang="en-US" smtClean="0"/>
              <a:t>26</a:t>
            </a:fld>
            <a:endParaRPr lang="en-US"/>
          </a:p>
        </p:txBody>
      </p:sp>
    </p:spTree>
    <p:extLst>
      <p:ext uri="{BB962C8B-B14F-4D97-AF65-F5344CB8AC3E}">
        <p14:creationId xmlns:p14="http://schemas.microsoft.com/office/powerpoint/2010/main" val="1074785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88000"/>
            <a:r>
              <a:rPr lang="en-GB" sz="1200" dirty="0"/>
              <a:t>After 71 months of median follow-up, temporary interruption of ET for pregnancy was not associated with worse BC outcomes</a:t>
            </a:r>
          </a:p>
          <a:p>
            <a:pPr indent="-288000"/>
            <a:r>
              <a:rPr lang="en-GB" sz="1200" dirty="0"/>
              <a:t>Pregnancy rates were high, and complications and birth defects were low, in line with the general population</a:t>
            </a:r>
            <a:endParaRPr lang="en-GB" sz="1200" strike="sngStrike" baseline="30000" dirty="0">
              <a:ea typeface="Calibri" panose="020F0502020204030204" pitchFamily="34" charset="0"/>
            </a:endParaRPr>
          </a:p>
          <a:p>
            <a:pPr indent="-288000"/>
            <a:r>
              <a:rPr lang="en-US" sz="1200" dirty="0"/>
              <a:t>Most patients resumed ET within 5 years from enrollment</a:t>
            </a:r>
          </a:p>
          <a:p>
            <a:pPr indent="-288000"/>
            <a:r>
              <a:rPr lang="en-US" sz="1200" dirty="0"/>
              <a:t>These findings provide critical safety data to counsel young women with HR+ early BC interested in pregnancy</a:t>
            </a:r>
          </a:p>
          <a:p>
            <a:pPr indent="-288000"/>
            <a:r>
              <a:rPr lang="en-US" sz="1200" dirty="0"/>
              <a:t>Further follow-up is planned until 2029</a:t>
            </a:r>
            <a:endParaRPr lang="en-CH" sz="1200"/>
          </a:p>
          <a:p>
            <a:endParaRPr lang="en-CH"/>
          </a:p>
          <a:p>
            <a:endParaRPr lang="en-US" dirty="0"/>
          </a:p>
          <a:p>
            <a:endParaRPr lang="en-US" dirty="0"/>
          </a:p>
        </p:txBody>
      </p:sp>
      <p:sp>
        <p:nvSpPr>
          <p:cNvPr id="4" name="Slide Number Placeholder 3"/>
          <p:cNvSpPr>
            <a:spLocks noGrp="1"/>
          </p:cNvSpPr>
          <p:nvPr>
            <p:ph type="sldNum" sz="quarter" idx="5"/>
          </p:nvPr>
        </p:nvSpPr>
        <p:spPr/>
        <p:txBody>
          <a:bodyPr/>
          <a:lstStyle/>
          <a:p>
            <a:fld id="{47EFC88E-28C2-3F43-9E71-0668C3A907EF}" type="slidenum">
              <a:rPr lang="en-US" smtClean="0"/>
              <a:t>27</a:t>
            </a:fld>
            <a:endParaRPr lang="en-US"/>
          </a:p>
        </p:txBody>
      </p:sp>
    </p:spTree>
    <p:extLst>
      <p:ext uri="{BB962C8B-B14F-4D97-AF65-F5344CB8AC3E}">
        <p14:creationId xmlns:p14="http://schemas.microsoft.com/office/powerpoint/2010/main" val="4021197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Corollary - contraception</a:t>
            </a:r>
          </a:p>
          <a:p>
            <a:endParaRPr lang="en-US" dirty="0"/>
          </a:p>
        </p:txBody>
      </p:sp>
      <p:sp>
        <p:nvSpPr>
          <p:cNvPr id="4" name="Slide Number Placeholder 3"/>
          <p:cNvSpPr>
            <a:spLocks noGrp="1"/>
          </p:cNvSpPr>
          <p:nvPr>
            <p:ph type="sldNum" sz="quarter" idx="5"/>
          </p:nvPr>
        </p:nvSpPr>
        <p:spPr/>
        <p:txBody>
          <a:bodyPr/>
          <a:lstStyle/>
          <a:p>
            <a:fld id="{47EFC88E-28C2-3F43-9E71-0668C3A907EF}" type="slidenum">
              <a:rPr lang="en-US" smtClean="0"/>
              <a:t>28</a:t>
            </a:fld>
            <a:endParaRPr lang="en-US"/>
          </a:p>
        </p:txBody>
      </p:sp>
    </p:spTree>
    <p:extLst>
      <p:ext uri="{BB962C8B-B14F-4D97-AF65-F5344CB8AC3E}">
        <p14:creationId xmlns:p14="http://schemas.microsoft.com/office/powerpoint/2010/main" val="3177865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weighing the benefits and risks of CPM, one must consider the absolute risk reduction of a new primary BC (usually relatively modest in the average risk survivor), the long and short-term risks of this additional surgery including potential complications (bilateral mastectomy is associated with a greater risk of surgical complications</a:t>
            </a:r>
            <a:r>
              <a:rPr lang="en-US" sz="1200" u="none" strike="noStrike" kern="1200" baseline="30000" dirty="0">
                <a:solidFill>
                  <a:schemeClr val="tx1"/>
                </a:solidFill>
                <a:effectLst/>
                <a:latin typeface="+mn-lt"/>
                <a:ea typeface="+mn-ea"/>
                <a:cs typeface="+mn-cs"/>
                <a:hlinkClick r:id="" action="ppaction://hlinkfile" tooltip="Miller, 2013 #201"/>
              </a:rPr>
              <a:t>12</a:t>
            </a:r>
            <a:r>
              <a:rPr lang="en-US" sz="1200" kern="1200" baseline="30000" dirty="0">
                <a:solidFill>
                  <a:schemeClr val="tx1"/>
                </a:solidFill>
                <a:effectLst/>
                <a:latin typeface="+mn-lt"/>
                <a:ea typeface="+mn-ea"/>
                <a:cs typeface="+mn-cs"/>
              </a:rPr>
              <a:t>,</a:t>
            </a:r>
            <a:r>
              <a:rPr lang="en-US" sz="1200" u="none" strike="noStrike" kern="1200" baseline="30000" dirty="0">
                <a:solidFill>
                  <a:schemeClr val="tx1"/>
                </a:solidFill>
                <a:effectLst/>
                <a:latin typeface="+mn-lt"/>
                <a:ea typeface="+mn-ea"/>
                <a:cs typeface="+mn-cs"/>
                <a:hlinkClick r:id="" action="ppaction://hlinkfile" tooltip="Osman, 2013 #200"/>
              </a:rPr>
              <a:t>13</a:t>
            </a:r>
            <a:r>
              <a:rPr lang="en-US" sz="1200" kern="1200" dirty="0">
                <a:solidFill>
                  <a:schemeClr val="tx1"/>
                </a:solidFill>
                <a:effectLst/>
                <a:latin typeface="+mn-lt"/>
                <a:ea typeface="+mn-ea"/>
                <a:cs typeface="+mn-cs"/>
              </a:rPr>
              <a:t>) and the impact on QOL. At the same time, one must consider the competing risk of systemic recurrence of a woman’s initial BC.</a:t>
            </a:r>
            <a:r>
              <a:rPr lang="en-US" sz="1200" u="none" strike="noStrike" kern="1200" baseline="30000" dirty="0">
                <a:solidFill>
                  <a:schemeClr val="tx1"/>
                </a:solidFill>
                <a:effectLst/>
                <a:latin typeface="+mn-lt"/>
                <a:ea typeface="+mn-ea"/>
                <a:cs typeface="+mn-cs"/>
                <a:hlinkClick r:id="" action="ppaction://hlinkfile" tooltip="Tracy, 2013 #204"/>
              </a:rPr>
              <a:t>2</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Young women, in particular, have the greatest risk of systemic recurrence and death from their original cancer,</a:t>
            </a:r>
            <a:r>
              <a:rPr lang="en-US" sz="1200" u="none" strike="noStrike" kern="1200" baseline="30000" dirty="0">
                <a:solidFill>
                  <a:schemeClr val="tx1"/>
                </a:solidFill>
                <a:effectLst/>
                <a:latin typeface="+mn-lt"/>
                <a:ea typeface="+mn-ea"/>
                <a:cs typeface="+mn-cs"/>
                <a:hlinkClick r:id="" action="ppaction://hlinkfile" tooltip="Adami, 1986 #114"/>
              </a:rPr>
              <a:t>7</a:t>
            </a:r>
            <a:r>
              <a:rPr lang="en-US" sz="1200" kern="1200" dirty="0">
                <a:solidFill>
                  <a:schemeClr val="tx1"/>
                </a:solidFill>
                <a:effectLst/>
                <a:latin typeface="+mn-lt"/>
                <a:ea typeface="+mn-ea"/>
                <a:cs typeface="+mn-cs"/>
              </a:rPr>
              <a:t> lowering the likelihood of benefit of CPM in preventing a new primary BC. </a:t>
            </a:r>
            <a:endParaRPr lang="en-US" dirty="0"/>
          </a:p>
          <a:p>
            <a:endParaRPr lang="en-US" dirty="0"/>
          </a:p>
        </p:txBody>
      </p:sp>
      <p:sp>
        <p:nvSpPr>
          <p:cNvPr id="4" name="Slide Number Placeholder 3"/>
          <p:cNvSpPr>
            <a:spLocks noGrp="1"/>
          </p:cNvSpPr>
          <p:nvPr>
            <p:ph type="sldNum" sz="quarter" idx="5"/>
          </p:nvPr>
        </p:nvSpPr>
        <p:spPr/>
        <p:txBody>
          <a:bodyPr/>
          <a:lstStyle/>
          <a:p>
            <a:fld id="{47EFC88E-28C2-3F43-9E71-0668C3A907EF}" type="slidenum">
              <a:rPr lang="en-US" smtClean="0"/>
              <a:t>2</a:t>
            </a:fld>
            <a:endParaRPr lang="en-US"/>
          </a:p>
        </p:txBody>
      </p:sp>
    </p:spTree>
    <p:extLst>
      <p:ext uri="{BB962C8B-B14F-4D97-AF65-F5344CB8AC3E}">
        <p14:creationId xmlns:p14="http://schemas.microsoft.com/office/powerpoint/2010/main" val="628623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22BC9-D562-3F7E-EEF5-5DA3FEAAD0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1569E-5FB1-F3BA-F1C0-49BF89AA37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E6D08-3BEE-74B9-91A5-A85E1BDECB7A}"/>
              </a:ext>
            </a:extLst>
          </p:cNvPr>
          <p:cNvSpPr>
            <a:spLocks noGrp="1"/>
          </p:cNvSpPr>
          <p:nvPr>
            <p:ph type="body" idx="1"/>
          </p:nvPr>
        </p:nvSpPr>
        <p:spPr/>
        <p:txBody>
          <a:bodyPr/>
          <a:lstStyle/>
          <a:p>
            <a:pPr>
              <a:buClr>
                <a:schemeClr val="tx1">
                  <a:lumMod val="65000"/>
                  <a:lumOff val="35000"/>
                </a:schemeClr>
              </a:buClr>
            </a:pPr>
            <a:r>
              <a:rPr lang="en-US" sz="1200" dirty="0"/>
              <a:t>This global study including 4732 young </a:t>
            </a:r>
            <a:r>
              <a:rPr lang="en-US" sz="1200" i="1" dirty="0"/>
              <a:t>BRCA</a:t>
            </a:r>
            <a:r>
              <a:rPr lang="en-US" sz="1200" dirty="0"/>
              <a:t> carriers from 78 centers worldwide provides reassuring evidence for the </a:t>
            </a:r>
            <a:r>
              <a:rPr lang="en-US" sz="1200" dirty="0" err="1"/>
              <a:t>oncofertility</a:t>
            </a:r>
            <a:r>
              <a:rPr lang="en-US" sz="1200" dirty="0"/>
              <a:t> counseling of young </a:t>
            </a:r>
            <a:r>
              <a:rPr lang="en-US" sz="1200" i="1" dirty="0"/>
              <a:t>BRCA</a:t>
            </a:r>
            <a:r>
              <a:rPr lang="en-US" sz="1200" dirty="0"/>
              <a:t> carriers interested in conceiving following diagnosis and treatment for breast cancer</a:t>
            </a:r>
          </a:p>
          <a:p>
            <a:pPr>
              <a:buClr>
                <a:schemeClr val="tx1">
                  <a:lumMod val="65000"/>
                  <a:lumOff val="35000"/>
                </a:schemeClr>
              </a:buClr>
            </a:pPr>
            <a:r>
              <a:rPr lang="en-US" sz="1200" dirty="0"/>
              <a:t>More than one out of five (22%) young </a:t>
            </a:r>
            <a:r>
              <a:rPr lang="en-US" sz="1200" i="1" dirty="0"/>
              <a:t>BRCA</a:t>
            </a:r>
            <a:r>
              <a:rPr lang="en-US" sz="1200" dirty="0"/>
              <a:t> carriers became pregnant within 10 years after a breast cancer diagnosis</a:t>
            </a:r>
          </a:p>
          <a:p>
            <a:pPr>
              <a:buClr>
                <a:schemeClr val="tx1">
                  <a:lumMod val="65000"/>
                  <a:lumOff val="35000"/>
                </a:schemeClr>
              </a:buClr>
            </a:pPr>
            <a:r>
              <a:rPr lang="en-US" sz="1200" dirty="0"/>
              <a:t>The rate of pregnancy, fetal and obstetric complications was low and in line with the expectations in a population of women with similar age and no history of breast cancer</a:t>
            </a:r>
          </a:p>
          <a:p>
            <a:pPr>
              <a:buClr>
                <a:schemeClr val="tx1">
                  <a:lumMod val="65000"/>
                  <a:lumOff val="35000"/>
                </a:schemeClr>
              </a:buClr>
            </a:pPr>
            <a:r>
              <a:rPr lang="en-US" sz="1200" dirty="0"/>
              <a:t>No detrimental prognostic effect of pregnancy after breast cancer was observed, particularly in </a:t>
            </a:r>
            <a:r>
              <a:rPr lang="en-US" sz="1200" i="1" dirty="0"/>
              <a:t>BRCA1</a:t>
            </a:r>
            <a:r>
              <a:rPr lang="en-US" sz="1200" dirty="0"/>
              <a:t> carriers</a:t>
            </a:r>
          </a:p>
          <a:p>
            <a:endParaRPr lang="en-US" dirty="0"/>
          </a:p>
          <a:p>
            <a:endParaRPr lang="en-US" dirty="0"/>
          </a:p>
        </p:txBody>
      </p:sp>
      <p:sp>
        <p:nvSpPr>
          <p:cNvPr id="4" name="Slide Number Placeholder 3">
            <a:extLst>
              <a:ext uri="{FF2B5EF4-FFF2-40B4-BE49-F238E27FC236}">
                <a16:creationId xmlns:a16="http://schemas.microsoft.com/office/drawing/2014/main" id="{DF40E9CC-9737-C365-2B6F-DFBA0DDCBAA4}"/>
              </a:ext>
            </a:extLst>
          </p:cNvPr>
          <p:cNvSpPr>
            <a:spLocks noGrp="1"/>
          </p:cNvSpPr>
          <p:nvPr>
            <p:ph type="sldNum" sz="quarter" idx="5"/>
          </p:nvPr>
        </p:nvSpPr>
        <p:spPr/>
        <p:txBody>
          <a:bodyPr/>
          <a:lstStyle/>
          <a:p>
            <a:fld id="{47EFC88E-28C2-3F43-9E71-0668C3A907EF}" type="slidenum">
              <a:rPr lang="en-US" smtClean="0"/>
              <a:t>29</a:t>
            </a:fld>
            <a:endParaRPr lang="en-US"/>
          </a:p>
        </p:txBody>
      </p:sp>
    </p:spTree>
    <p:extLst>
      <p:ext uri="{BB962C8B-B14F-4D97-AF65-F5344CB8AC3E}">
        <p14:creationId xmlns:p14="http://schemas.microsoft.com/office/powerpoint/2010/main" val="2268379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analysis was conducted within the Young Women’s Breast Cancer Study, a prospective cohort study of young women who were newly diagnosed with breast cancer and were enrolled across 13 sites in the US and Canada from 2006 to 2016. Data on attempting pregnancy and fertility outcomes were obtained from serial surveys collected over a median follow-up of 11 years, with follow-up ranging from 3 to 17 years. Study participants were eligible for this analysis if 40 years or younger at the time of diagnosis with stage 0 to 3 breast cancer. Women with metastatic disease at time of diagnosis and prior hysterectomy or oophorectomy were excluded. Among the 1213 women who met this criteria, 197 reported trying to get pregnancy after their breast cancer diagnosis within the last 12 months on a follow-up survey. Fertility outcomes included pregnancies and live births after diagnosis. Any pregnancies that resulted in miscarriage, abortion, stillbirth, and live birth were included. </a:t>
            </a:r>
            <a:r>
              <a:rPr lang="en-US" sz="1200" dirty="0"/>
              <a:t>Multivariable logistic regression with stepwise model selection was used to identify factors associated with pregnancy and live birth.</a:t>
            </a:r>
          </a:p>
          <a:p>
            <a:endParaRPr lang="en-US" dirty="0"/>
          </a:p>
          <a:p>
            <a:endParaRPr lang="en-US" dirty="0"/>
          </a:p>
        </p:txBody>
      </p:sp>
      <p:sp>
        <p:nvSpPr>
          <p:cNvPr id="4" name="Slide Number Placeholder 3"/>
          <p:cNvSpPr>
            <a:spLocks noGrp="1"/>
          </p:cNvSpPr>
          <p:nvPr>
            <p:ph type="sldNum" sz="quarter" idx="5"/>
          </p:nvPr>
        </p:nvSpPr>
        <p:spPr/>
        <p:txBody>
          <a:bodyPr/>
          <a:lstStyle/>
          <a:p>
            <a:fld id="{47EFC88E-28C2-3F43-9E71-0668C3A907EF}" type="slidenum">
              <a:rPr lang="en-US" smtClean="0"/>
              <a:t>30</a:t>
            </a:fld>
            <a:endParaRPr lang="en-US"/>
          </a:p>
        </p:txBody>
      </p:sp>
    </p:spTree>
    <p:extLst>
      <p:ext uri="{BB962C8B-B14F-4D97-AF65-F5344CB8AC3E}">
        <p14:creationId xmlns:p14="http://schemas.microsoft.com/office/powerpoint/2010/main" val="2381149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C114B-BD44-F555-7C1A-44D4737853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F67FF2-B61A-3388-255C-835BEC514F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343C3-1156-8A03-AD1A-E31D90E243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73% of women reported one or more pregnancies and 65% reported one ore more live births after their breast cancer diagnosis with a median time from diagnosis to first pregnancy of 48 months, ranging from 6 months to 125 months. In a </a:t>
            </a:r>
            <a:r>
              <a:rPr lang="en-CA" sz="1800" dirty="0">
                <a:effectLst/>
                <a:latin typeface="Times New Roman" panose="02020603050405020304" pitchFamily="18" charset="0"/>
              </a:rPr>
              <a:t>m</a:t>
            </a:r>
            <a:r>
              <a:rPr lang="en-CA" sz="1800" dirty="0">
                <a:effectLst/>
                <a:latin typeface="Times New Roman" panose="02020603050405020304" pitchFamily="18" charset="0"/>
                <a:ea typeface="Calibri" panose="020F0502020204030204" pitchFamily="34" charset="0"/>
              </a:rPr>
              <a:t>ultivariable logistic regression </a:t>
            </a:r>
            <a:r>
              <a:rPr lang="en-US" sz="1800" dirty="0">
                <a:effectLst/>
                <a:latin typeface="Times New Roman" panose="02020603050405020304" pitchFamily="18" charset="0"/>
                <a:ea typeface="Calibri" panose="020F0502020204030204" pitchFamily="34" charset="0"/>
              </a:rPr>
              <a:t>model, </a:t>
            </a:r>
            <a:r>
              <a:rPr lang="en-US" sz="1200" dirty="0">
                <a:effectLst/>
                <a:latin typeface="Times New Roman" panose="02020603050405020304" pitchFamily="18" charset="0"/>
                <a:ea typeface="Calibri" panose="020F0502020204030204" pitchFamily="34" charset="0"/>
              </a:rPr>
              <a:t>o</a:t>
            </a:r>
            <a:r>
              <a:rPr lang="en-US" sz="1200" dirty="0"/>
              <a:t>lder age at diagnosis was associated with lower odds of pregnancy, while financial comfort at diagnosis was predictive of pregnancy. Older age at diagnosis was also associated with lower odds of a live birth, while having undergone fertility preservation at diagnosis prior to receiving cancer treatment was predictive of live birth. The other patient, cancer, and treatment factors collected were not associated with either outcome.</a:t>
            </a:r>
          </a:p>
          <a:p>
            <a:endParaRPr lang="en-US" dirty="0"/>
          </a:p>
        </p:txBody>
      </p:sp>
      <p:sp>
        <p:nvSpPr>
          <p:cNvPr id="4" name="Slide Number Placeholder 3">
            <a:extLst>
              <a:ext uri="{FF2B5EF4-FFF2-40B4-BE49-F238E27FC236}">
                <a16:creationId xmlns:a16="http://schemas.microsoft.com/office/drawing/2014/main" id="{FF35E9FB-8237-401A-D7CE-5D01729A16B1}"/>
              </a:ext>
            </a:extLst>
          </p:cNvPr>
          <p:cNvSpPr>
            <a:spLocks noGrp="1"/>
          </p:cNvSpPr>
          <p:nvPr>
            <p:ph type="sldNum" sz="quarter" idx="5"/>
          </p:nvPr>
        </p:nvSpPr>
        <p:spPr/>
        <p:txBody>
          <a:bodyPr/>
          <a:lstStyle/>
          <a:p>
            <a:fld id="{47EFC88E-28C2-3F43-9E71-0668C3A907EF}" type="slidenum">
              <a:rPr lang="en-US" smtClean="0"/>
              <a:t>31</a:t>
            </a:fld>
            <a:endParaRPr lang="en-US"/>
          </a:p>
        </p:txBody>
      </p:sp>
    </p:spTree>
    <p:extLst>
      <p:ext uri="{BB962C8B-B14F-4D97-AF65-F5344CB8AC3E}">
        <p14:creationId xmlns:p14="http://schemas.microsoft.com/office/powerpoint/2010/main" val="305614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EA515-DD68-4ED1-C583-487D23E47F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9DC7F5-9575-461F-F0E6-BF95D6412A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94864-C2A2-E67A-A974-22909A8275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 of April 2025, the National Infertility Association reports that 20 states have fertility preservation laws requiring insurance to cover treatments for medically induced infertility, with 22 states plus Washington D.C. having some form of fertility insurance coverage law on the books. The specific coverage, which can include egg, embryo, or sperm cryopreservation, varies by state and may be limited to specific circumstances, such as for cancer patients. </a:t>
            </a:r>
            <a:endParaRPr lang="en-US" dirty="0">
              <a:latin typeface="Arial Narrow" panose="020B0604020202020204" pitchFamily="34" charset="0"/>
              <a:cs typeface="Arial Narrow"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814AF71B-600B-2F4C-D4C0-73069EA8F973}"/>
              </a:ext>
            </a:extLst>
          </p:cNvPr>
          <p:cNvSpPr>
            <a:spLocks noGrp="1"/>
          </p:cNvSpPr>
          <p:nvPr>
            <p:ph type="sldNum" sz="quarter" idx="5"/>
          </p:nvPr>
        </p:nvSpPr>
        <p:spPr/>
        <p:txBody>
          <a:bodyPr/>
          <a:lstStyle/>
          <a:p>
            <a:fld id="{47EFC88E-28C2-3F43-9E71-0668C3A907EF}" type="slidenum">
              <a:rPr lang="en-US" smtClean="0"/>
              <a:t>32</a:t>
            </a:fld>
            <a:endParaRPr lang="en-US"/>
          </a:p>
        </p:txBody>
      </p:sp>
    </p:spTree>
    <p:extLst>
      <p:ext uri="{BB962C8B-B14F-4D97-AF65-F5344CB8AC3E}">
        <p14:creationId xmlns:p14="http://schemas.microsoft.com/office/powerpoint/2010/main" val="1402368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noFill/>
        </p:spPr>
      </p:sp>
      <p:sp>
        <p:nvSpPr>
          <p:cNvPr id="186371" name="Rectangle 3"/>
          <p:cNvSpPr>
            <a:spLocks noGrp="1" noChangeArrowheads="1"/>
          </p:cNvSpPr>
          <p:nvPr>
            <p:ph type="body" idx="1"/>
          </p:nvPr>
        </p:nvSpPr>
        <p:spPr>
          <a:noFill/>
        </p:spPr>
        <p:txBody>
          <a:bodyPr/>
          <a:lstStyle/>
          <a:p>
            <a:endParaRPr lang="en-US">
              <a:ea typeface="ＭＳ Ｐゴシック" charset="-128"/>
            </a:endParaRPr>
          </a:p>
        </p:txBody>
      </p:sp>
    </p:spTree>
    <p:extLst>
      <p:ext uri="{BB962C8B-B14F-4D97-AF65-F5344CB8AC3E}">
        <p14:creationId xmlns:p14="http://schemas.microsoft.com/office/powerpoint/2010/main" val="1543853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noFill/>
        </p:spPr>
      </p:sp>
      <p:sp>
        <p:nvSpPr>
          <p:cNvPr id="186371" name="Rectangle 3"/>
          <p:cNvSpPr>
            <a:spLocks noGrp="1" noChangeArrowheads="1"/>
          </p:cNvSpPr>
          <p:nvPr>
            <p:ph type="body" idx="1"/>
          </p:nvPr>
        </p:nvSpPr>
        <p:spPr>
          <a:noFill/>
        </p:spPr>
        <p:txBody>
          <a:bodyPr/>
          <a:lstStyle/>
          <a:p>
            <a:endParaRPr lang="en-US">
              <a:ea typeface="ＭＳ Ｐゴシック" charset="-128"/>
            </a:endParaRPr>
          </a:p>
        </p:txBody>
      </p:sp>
    </p:spTree>
    <p:extLst>
      <p:ext uri="{BB962C8B-B14F-4D97-AF65-F5344CB8AC3E}">
        <p14:creationId xmlns:p14="http://schemas.microsoft.com/office/powerpoint/2010/main" val="976556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good idea given potential differences</a:t>
            </a:r>
            <a:r>
              <a:rPr lang="en-US" baseline="0" dirty="0"/>
              <a:t> in tumor initiation and promotion factors in these two populations</a:t>
            </a:r>
            <a:endParaRPr lang="en-US" dirty="0"/>
          </a:p>
        </p:txBody>
      </p:sp>
      <p:sp>
        <p:nvSpPr>
          <p:cNvPr id="4" name="Slide Number Placeholder 3"/>
          <p:cNvSpPr>
            <a:spLocks noGrp="1"/>
          </p:cNvSpPr>
          <p:nvPr>
            <p:ph type="sldNum" sz="quarter" idx="10"/>
          </p:nvPr>
        </p:nvSpPr>
        <p:spPr/>
        <p:txBody>
          <a:bodyPr/>
          <a:lstStyle/>
          <a:p>
            <a:fld id="{684F12EC-C19B-4218-97D6-4ED28D85D775}" type="slidenum">
              <a:rPr lang="en-US" smtClean="0"/>
              <a:pPr/>
              <a:t>36</a:t>
            </a:fld>
            <a:endParaRPr lang="en-US"/>
          </a:p>
        </p:txBody>
      </p:sp>
    </p:spTree>
    <p:extLst>
      <p:ext uri="{BB962C8B-B14F-4D97-AF65-F5344CB8AC3E}">
        <p14:creationId xmlns:p14="http://schemas.microsoft.com/office/powerpoint/2010/main" val="3296855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err="1">
                <a:solidFill>
                  <a:srgbClr val="5B616B"/>
                </a:solidFill>
                <a:effectLst/>
                <a:latin typeface="BlinkMacSystemFont"/>
              </a:rPr>
              <a:t>Lambertini</a:t>
            </a:r>
            <a:r>
              <a:rPr lang="en-US" b="0" i="0" dirty="0">
                <a:solidFill>
                  <a:srgbClr val="5B616B"/>
                </a:solidFill>
                <a:effectLst/>
                <a:latin typeface="BlinkMacSystemFont"/>
              </a:rPr>
              <a:t> M, et al. J Clin Oncol. 2021;39:3293-3305.</a:t>
            </a:r>
          </a:p>
          <a:p>
            <a:r>
              <a:rPr lang="en-US" b="0" i="0" dirty="0">
                <a:solidFill>
                  <a:srgbClr val="212121"/>
                </a:solidFill>
                <a:effectLst/>
                <a:latin typeface="BlinkMacSystemFont"/>
              </a:rPr>
              <a:t> </a:t>
            </a:r>
            <a:r>
              <a:rPr lang="en-US" b="0" i="0" dirty="0" err="1">
                <a:solidFill>
                  <a:srgbClr val="5B616B"/>
                </a:solidFill>
                <a:effectLst/>
                <a:latin typeface="BlinkMacSystemFont"/>
              </a:rPr>
              <a:t>doi</a:t>
            </a:r>
            <a:r>
              <a:rPr lang="en-US" b="0" i="0" dirty="0">
                <a:solidFill>
                  <a:srgbClr val="5B616B"/>
                </a:solidFill>
                <a:effectLst/>
                <a:latin typeface="BlinkMacSystemFont"/>
              </a:rPr>
              <a:t>: 10.1200/JCO.21.00535.</a:t>
            </a:r>
            <a:endParaRPr lang="en-US" dirty="0"/>
          </a:p>
          <a:p>
            <a:endParaRPr lang="en-US" dirty="0"/>
          </a:p>
        </p:txBody>
      </p:sp>
      <p:sp>
        <p:nvSpPr>
          <p:cNvPr id="4" name="Slide Number Placeholder 3"/>
          <p:cNvSpPr>
            <a:spLocks noGrp="1"/>
          </p:cNvSpPr>
          <p:nvPr>
            <p:ph type="sldNum" sz="quarter" idx="5"/>
          </p:nvPr>
        </p:nvSpPr>
        <p:spPr/>
        <p:txBody>
          <a:bodyPr/>
          <a:lstStyle/>
          <a:p>
            <a:fld id="{47EFC88E-28C2-3F43-9E71-0668C3A907EF}" type="slidenum">
              <a:rPr lang="en-US" smtClean="0"/>
              <a:t>3</a:t>
            </a:fld>
            <a:endParaRPr lang="en-US"/>
          </a:p>
        </p:txBody>
      </p:sp>
    </p:spTree>
    <p:extLst>
      <p:ext uri="{BB962C8B-B14F-4D97-AF65-F5344CB8AC3E}">
        <p14:creationId xmlns:p14="http://schemas.microsoft.com/office/powerpoint/2010/main" val="2456287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8CBCE-A413-D4B7-8843-E3586D5CBC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9B28E6-D423-25D4-F59B-370863A315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51486-E50F-144B-77BB-9DF0CA176CBE}"/>
              </a:ext>
            </a:extLst>
          </p:cNvPr>
          <p:cNvSpPr>
            <a:spLocks noGrp="1"/>
          </p:cNvSpPr>
          <p:nvPr>
            <p:ph type="body" idx="1"/>
          </p:nvPr>
        </p:nvSpPr>
        <p:spPr/>
        <p:txBody>
          <a:bodyPr/>
          <a:lstStyle/>
          <a:p>
            <a:r>
              <a:rPr lang="en-US" dirty="0"/>
              <a:t>Not a good idea given potential differences</a:t>
            </a:r>
            <a:r>
              <a:rPr lang="en-US" baseline="0" dirty="0"/>
              <a:t> in tumor initiation and promotion factors in these two populations</a:t>
            </a:r>
            <a:endParaRPr lang="en-US" dirty="0"/>
          </a:p>
        </p:txBody>
      </p:sp>
      <p:sp>
        <p:nvSpPr>
          <p:cNvPr id="4" name="Slide Number Placeholder 3">
            <a:extLst>
              <a:ext uri="{FF2B5EF4-FFF2-40B4-BE49-F238E27FC236}">
                <a16:creationId xmlns:a16="http://schemas.microsoft.com/office/drawing/2014/main" id="{3C011B35-1C4D-D104-995A-0945978864DD}"/>
              </a:ext>
            </a:extLst>
          </p:cNvPr>
          <p:cNvSpPr>
            <a:spLocks noGrp="1"/>
          </p:cNvSpPr>
          <p:nvPr>
            <p:ph type="sldNum" sz="quarter" idx="10"/>
          </p:nvPr>
        </p:nvSpPr>
        <p:spPr/>
        <p:txBody>
          <a:bodyPr/>
          <a:lstStyle/>
          <a:p>
            <a:fld id="{684F12EC-C19B-4218-97D6-4ED28D85D775}" type="slidenum">
              <a:rPr lang="en-US" smtClean="0"/>
              <a:pPr/>
              <a:t>4</a:t>
            </a:fld>
            <a:endParaRPr lang="en-US"/>
          </a:p>
        </p:txBody>
      </p:sp>
    </p:spTree>
    <p:extLst>
      <p:ext uri="{BB962C8B-B14F-4D97-AF65-F5344CB8AC3E}">
        <p14:creationId xmlns:p14="http://schemas.microsoft.com/office/powerpoint/2010/main" val="3611338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Amenorrhea at 1 year often used as proxy for fertility</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Rates of amenorrhea increase with increasing age and specific chemotherapy regimens, hormonal therapy</a:t>
            </a:r>
          </a:p>
          <a:p>
            <a:endParaRPr lang="en-US" dirty="0"/>
          </a:p>
        </p:txBody>
      </p:sp>
    </p:spTree>
    <p:extLst>
      <p:ext uri="{BB962C8B-B14F-4D97-AF65-F5344CB8AC3E}">
        <p14:creationId xmlns:p14="http://schemas.microsoft.com/office/powerpoint/2010/main" val="3794376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Corollary - contraception</a:t>
            </a:r>
          </a:p>
          <a:p>
            <a:endParaRPr lang="en-US" dirty="0"/>
          </a:p>
        </p:txBody>
      </p:sp>
      <p:sp>
        <p:nvSpPr>
          <p:cNvPr id="4" name="Slide Number Placeholder 3"/>
          <p:cNvSpPr>
            <a:spLocks noGrp="1"/>
          </p:cNvSpPr>
          <p:nvPr>
            <p:ph type="sldNum" sz="quarter" idx="5"/>
          </p:nvPr>
        </p:nvSpPr>
        <p:spPr/>
        <p:txBody>
          <a:bodyPr/>
          <a:lstStyle/>
          <a:p>
            <a:fld id="{47EFC88E-28C2-3F43-9E71-0668C3A907EF}" type="slidenum">
              <a:rPr lang="en-US" smtClean="0"/>
              <a:t>6</a:t>
            </a:fld>
            <a:endParaRPr lang="en-US"/>
          </a:p>
        </p:txBody>
      </p:sp>
    </p:spTree>
    <p:extLst>
      <p:ext uri="{BB962C8B-B14F-4D97-AF65-F5344CB8AC3E}">
        <p14:creationId xmlns:p14="http://schemas.microsoft.com/office/powerpoint/2010/main" val="2239454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0F752-72EB-0370-02CF-54BC653F0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FEDD47-C0D3-8D7A-BF31-53058DFE28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14B1C4-85B7-C727-E939-2B1AE8CD1FC5}"/>
              </a:ext>
            </a:extLst>
          </p:cNvPr>
          <p:cNvSpPr>
            <a:spLocks noGrp="1"/>
          </p:cNvSpPr>
          <p:nvPr>
            <p:ph type="body" idx="1"/>
          </p:nvPr>
        </p:nvSpPr>
        <p:spPr/>
        <p:txBody>
          <a:bodyPr/>
          <a:lstStyle/>
          <a:p>
            <a:pPr>
              <a:spcBef>
                <a:spcPts val="200"/>
              </a:spcBef>
            </a:pPr>
            <a:r>
              <a:rPr lang="en-GB" sz="1200" dirty="0"/>
              <a:t>*In the olaparib arm 8 patients had 2 pregnancies and 1 patient had 3 pregnancies</a:t>
            </a:r>
          </a:p>
          <a:p>
            <a:pPr>
              <a:spcBef>
                <a:spcPts val="200"/>
              </a:spcBef>
            </a:pPr>
            <a:r>
              <a:rPr lang="en-GB" sz="1200" dirty="0"/>
              <a:t>  In the placebo arm 7 patients had 2 pregnancies and 1 patient had 5 pregnancies</a:t>
            </a:r>
          </a:p>
          <a:p>
            <a:pPr>
              <a:spcBef>
                <a:spcPts val="300"/>
              </a:spcBef>
              <a:spcAft>
                <a:spcPts val="200"/>
              </a:spcAft>
            </a:pPr>
            <a:r>
              <a:rPr lang="en-US" sz="1200" i="1" dirty="0"/>
              <a:t>Exploratory</a:t>
            </a:r>
            <a:endParaRPr lang="en-GB" sz="1200" dirty="0"/>
          </a:p>
          <a:p>
            <a:endParaRPr lang="en-US" sz="1200" kern="1200" baseline="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DC183030-3DD1-B2FA-AC58-EA8CCC471A2F}"/>
              </a:ext>
            </a:extLst>
          </p:cNvPr>
          <p:cNvSpPr>
            <a:spLocks noGrp="1"/>
          </p:cNvSpPr>
          <p:nvPr>
            <p:ph type="sldNum" sz="quarter" idx="5"/>
          </p:nvPr>
        </p:nvSpPr>
        <p:spPr/>
        <p:txBody>
          <a:bodyPr/>
          <a:lstStyle/>
          <a:p>
            <a:fld id="{47EFC88E-28C2-3F43-9E71-0668C3A907EF}" type="slidenum">
              <a:rPr lang="en-US" smtClean="0"/>
              <a:t>7</a:t>
            </a:fld>
            <a:endParaRPr lang="en-US"/>
          </a:p>
        </p:txBody>
      </p:sp>
    </p:spTree>
    <p:extLst>
      <p:ext uri="{BB962C8B-B14F-4D97-AF65-F5344CB8AC3E}">
        <p14:creationId xmlns:p14="http://schemas.microsoft.com/office/powerpoint/2010/main" val="3066147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for better ovarian toxicity assessment and informed fertility preservation counseling</a:t>
            </a:r>
          </a:p>
          <a:p>
            <a:endParaRPr lang="en-US" dirty="0"/>
          </a:p>
          <a:p>
            <a:endParaRPr lang="en-US" dirty="0"/>
          </a:p>
        </p:txBody>
      </p:sp>
      <p:sp>
        <p:nvSpPr>
          <p:cNvPr id="4" name="Slide Number Placeholder 3"/>
          <p:cNvSpPr>
            <a:spLocks noGrp="1"/>
          </p:cNvSpPr>
          <p:nvPr>
            <p:ph type="sldNum" sz="quarter" idx="5"/>
          </p:nvPr>
        </p:nvSpPr>
        <p:spPr/>
        <p:txBody>
          <a:bodyPr/>
          <a:lstStyle/>
          <a:p>
            <a:fld id="{47EFC88E-28C2-3F43-9E71-0668C3A907EF}" type="slidenum">
              <a:rPr lang="en-US" smtClean="0"/>
              <a:t>8</a:t>
            </a:fld>
            <a:endParaRPr lang="en-US"/>
          </a:p>
        </p:txBody>
      </p:sp>
    </p:spTree>
    <p:extLst>
      <p:ext uri="{BB962C8B-B14F-4D97-AF65-F5344CB8AC3E}">
        <p14:creationId xmlns:p14="http://schemas.microsoft.com/office/powerpoint/2010/main" val="2329983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D884D-5BCB-BB84-729E-06A462A9C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F5CFD1-5D85-8685-3F28-ED044DBC57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7A10D-942A-BBF7-477C-026A56E13C95}"/>
              </a:ext>
            </a:extLst>
          </p:cNvPr>
          <p:cNvSpPr>
            <a:spLocks noGrp="1"/>
          </p:cNvSpPr>
          <p:nvPr>
            <p:ph type="body" idx="1"/>
          </p:nvPr>
        </p:nvSpPr>
        <p:spPr/>
        <p:txBody>
          <a:bodyPr/>
          <a:lstStyle/>
          <a:p>
            <a:r>
              <a:rPr lang="en-US" dirty="0" err="1"/>
              <a:t>Poorvu</a:t>
            </a:r>
            <a:r>
              <a:rPr lang="en-US" dirty="0"/>
              <a:t> PD, et al. </a:t>
            </a:r>
            <a:r>
              <a:rPr lang="en-US" i="1" dirty="0"/>
              <a:t>Cancer.</a:t>
            </a:r>
            <a:r>
              <a:rPr lang="en-US" dirty="0"/>
              <a:t> 2021;127:1021-1028.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BlinkMacSystemFont"/>
              </a:rPr>
              <a:t>DOI: </a:t>
            </a:r>
            <a:r>
              <a:rPr lang="en-US" b="0" i="0" u="none" strike="noStrike" dirty="0">
                <a:solidFill>
                  <a:srgbClr val="0071BC"/>
                </a:solidFill>
                <a:effectLst/>
                <a:latin typeface="BlinkMacSystemFont"/>
                <a:hlinkClick r:id="rId3"/>
              </a:rPr>
              <a:t>10.1002/cncr.33342</a:t>
            </a:r>
            <a:endParaRPr lang="en-US" b="0" i="0" dirty="0">
              <a:solidFill>
                <a:srgbClr val="212121"/>
              </a:solidFill>
              <a:effectLst/>
              <a:latin typeface="BlinkMacSystemFont"/>
            </a:endParaRPr>
          </a:p>
          <a:p>
            <a:endParaRPr lang="en-US" dirty="0"/>
          </a:p>
        </p:txBody>
      </p:sp>
      <p:sp>
        <p:nvSpPr>
          <p:cNvPr id="4" name="Slide Number Placeholder 3">
            <a:extLst>
              <a:ext uri="{FF2B5EF4-FFF2-40B4-BE49-F238E27FC236}">
                <a16:creationId xmlns:a16="http://schemas.microsoft.com/office/drawing/2014/main" id="{E5A953DB-31CA-BA24-F69C-3B8653F42320}"/>
              </a:ext>
            </a:extLst>
          </p:cNvPr>
          <p:cNvSpPr>
            <a:spLocks noGrp="1"/>
          </p:cNvSpPr>
          <p:nvPr>
            <p:ph type="sldNum" sz="quarter" idx="5"/>
          </p:nvPr>
        </p:nvSpPr>
        <p:spPr/>
        <p:txBody>
          <a:bodyPr/>
          <a:lstStyle/>
          <a:p>
            <a:fld id="{47EFC88E-28C2-3F43-9E71-0668C3A907EF}" type="slidenum">
              <a:rPr lang="en-US" smtClean="0"/>
              <a:t>10</a:t>
            </a:fld>
            <a:endParaRPr lang="en-US"/>
          </a:p>
        </p:txBody>
      </p:sp>
    </p:spTree>
    <p:extLst>
      <p:ext uri="{BB962C8B-B14F-4D97-AF65-F5344CB8AC3E}">
        <p14:creationId xmlns:p14="http://schemas.microsoft.com/office/powerpoint/2010/main" val="3700568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0AD265-0B3B-4E10-BF41-D406A766DE9D}" type="datetimeFigureOut">
              <a:rPr lang="en-US" smtClean="0"/>
              <a:pPr/>
              <a:t>11/5/2025</a:t>
            </a:fld>
            <a:endParaRPr lang="en-US" dirty="0"/>
          </a:p>
        </p:txBody>
      </p:sp>
      <p:sp>
        <p:nvSpPr>
          <p:cNvPr id="5" name="Footer Placeholder 4"/>
          <p:cNvSpPr>
            <a:spLocks noGrp="1"/>
          </p:cNvSpPr>
          <p:nvPr>
            <p:ph type="ftr" sz="quarter" idx="11"/>
          </p:nvPr>
        </p:nvSpPr>
        <p:spPr/>
        <p:txBody>
          <a:bodyPr/>
          <a:lstStyle/>
          <a:p>
            <a:r>
              <a:rPr lang="en-US" dirty="0"/>
              <a:t>2017 Master Class Course</a:t>
            </a:r>
          </a:p>
        </p:txBody>
      </p:sp>
      <p:sp>
        <p:nvSpPr>
          <p:cNvPr id="6" name="Slide Number Placeholder 5"/>
          <p:cNvSpPr>
            <a:spLocks noGrp="1"/>
          </p:cNvSpPr>
          <p:nvPr>
            <p:ph type="sldNum" sz="quarter" idx="12"/>
          </p:nvPr>
        </p:nvSpPr>
        <p:spPr/>
        <p:txBody>
          <a:bodyPr/>
          <a:lstStyle/>
          <a:p>
            <a:fld id="{520A48EE-F56F-4F43-9132-041FB7F9F634}" type="slidenum">
              <a:rPr lang="en-US" smtClean="0"/>
              <a:pPr/>
              <a:t>‹#›</a:t>
            </a:fld>
            <a:endParaRPr lang="en-US" dirty="0"/>
          </a:p>
        </p:txBody>
      </p:sp>
    </p:spTree>
    <p:extLst>
      <p:ext uri="{BB962C8B-B14F-4D97-AF65-F5344CB8AC3E}">
        <p14:creationId xmlns:p14="http://schemas.microsoft.com/office/powerpoint/2010/main" val="4037910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0AD265-0B3B-4E10-BF41-D406A766DE9D}"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0A48EE-F56F-4F43-9132-041FB7F9F634}" type="slidenum">
              <a:rPr lang="en-US" smtClean="0"/>
              <a:pPr/>
              <a:t>‹#›</a:t>
            </a:fld>
            <a:endParaRPr lang="en-US" dirty="0"/>
          </a:p>
        </p:txBody>
      </p:sp>
    </p:spTree>
    <p:extLst>
      <p:ext uri="{BB962C8B-B14F-4D97-AF65-F5344CB8AC3E}">
        <p14:creationId xmlns:p14="http://schemas.microsoft.com/office/powerpoint/2010/main" val="3658150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0AD265-0B3B-4E10-BF41-D406A766DE9D}"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0A48EE-F56F-4F43-9132-041FB7F9F634}" type="slidenum">
              <a:rPr lang="en-US" smtClean="0"/>
              <a:pPr/>
              <a:t>‹#›</a:t>
            </a:fld>
            <a:endParaRPr lang="en-US" dirty="0"/>
          </a:p>
        </p:txBody>
      </p:sp>
    </p:spTree>
    <p:extLst>
      <p:ext uri="{BB962C8B-B14F-4D97-AF65-F5344CB8AC3E}">
        <p14:creationId xmlns:p14="http://schemas.microsoft.com/office/powerpoint/2010/main" val="1352700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3913B-E215-CD47-B593-56ED805BB1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6434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10D08-2881-2F1D-0DF5-5D45FFBA4B7F}"/>
              </a:ext>
            </a:extLst>
          </p:cNvPr>
          <p:cNvSpPr>
            <a:spLocks noGrp="1"/>
          </p:cNvSpPr>
          <p:nvPr>
            <p:ph type="ctrTitle" hasCustomPrompt="1"/>
          </p:nvPr>
        </p:nvSpPr>
        <p:spPr>
          <a:xfrm>
            <a:off x="773976" y="0"/>
            <a:ext cx="10973278" cy="1066800"/>
          </a:xfrm>
          <a:prstGeom prst="rect">
            <a:avLst/>
          </a:prstGeom>
        </p:spPr>
        <p:txBody>
          <a:bodyPr anchor="b"/>
          <a:lstStyle>
            <a:lvl1pPr algn="l">
              <a:defRPr sz="4800" b="1" i="0">
                <a:solidFill>
                  <a:srgbClr val="003352"/>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71B5F92-F676-A243-DEE4-9F1226FE03A2}"/>
              </a:ext>
            </a:extLst>
          </p:cNvPr>
          <p:cNvSpPr>
            <a:spLocks noGrp="1"/>
          </p:cNvSpPr>
          <p:nvPr>
            <p:ph type="sldNum" sz="quarter" idx="12"/>
          </p:nvPr>
        </p:nvSpPr>
        <p:spPr>
          <a:xfrm>
            <a:off x="11620500" y="6280151"/>
            <a:ext cx="723900" cy="349249"/>
          </a:xfrm>
          <a:prstGeom prst="rect">
            <a:avLst/>
          </a:prstGeom>
        </p:spPr>
        <p:txBody>
          <a:bodyPr/>
          <a:lstStyle>
            <a:lvl1pPr>
              <a:defRPr sz="800">
                <a:solidFill>
                  <a:schemeClr val="tx1">
                    <a:lumMod val="50000"/>
                    <a:lumOff val="50000"/>
                  </a:schemeClr>
                </a:solidFill>
                <a:latin typeface="Arial" panose="020B0604020202020204" pitchFamily="34" charset="0"/>
                <a:cs typeface="Arial" panose="020B0604020202020204" pitchFamily="34" charset="0"/>
              </a:defRPr>
            </a:lvl1pPr>
          </a:lstStyle>
          <a:p>
            <a:fld id="{84CFE795-A2DB-EF48-8B68-3C916774F1BD}" type="slidenum">
              <a:rPr lang="en-US" smtClean="0"/>
              <a:pPr/>
              <a:t>‹#›</a:t>
            </a:fld>
            <a:endParaRPr lang="en-US" dirty="0"/>
          </a:p>
        </p:txBody>
      </p:sp>
      <p:sp>
        <p:nvSpPr>
          <p:cNvPr id="8" name="Rectangle 7">
            <a:extLst>
              <a:ext uri="{FF2B5EF4-FFF2-40B4-BE49-F238E27FC236}">
                <a16:creationId xmlns:a16="http://schemas.microsoft.com/office/drawing/2014/main" id="{1AFB9193-2D63-7625-4098-93DEF341029F}"/>
              </a:ext>
            </a:extLst>
          </p:cNvPr>
          <p:cNvSpPr/>
          <p:nvPr userDrawn="1"/>
        </p:nvSpPr>
        <p:spPr>
          <a:xfrm>
            <a:off x="444746" y="371894"/>
            <a:ext cx="202954" cy="542506"/>
          </a:xfrm>
          <a:prstGeom prst="rect">
            <a:avLst/>
          </a:prstGeom>
          <a:solidFill>
            <a:srgbClr val="41B7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2069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0AD265-0B3B-4E10-BF41-D406A766DE9D}"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0A48EE-F56F-4F43-9132-041FB7F9F634}" type="slidenum">
              <a:rPr lang="en-US" smtClean="0"/>
              <a:pPr/>
              <a:t>‹#›</a:t>
            </a:fld>
            <a:endParaRPr lang="en-US" dirty="0"/>
          </a:p>
        </p:txBody>
      </p:sp>
    </p:spTree>
    <p:extLst>
      <p:ext uri="{BB962C8B-B14F-4D97-AF65-F5344CB8AC3E}">
        <p14:creationId xmlns:p14="http://schemas.microsoft.com/office/powerpoint/2010/main" val="2024161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0AD265-0B3B-4E10-BF41-D406A766DE9D}"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0A48EE-F56F-4F43-9132-041FB7F9F634}" type="slidenum">
              <a:rPr lang="en-US" smtClean="0"/>
              <a:pPr/>
              <a:t>‹#›</a:t>
            </a:fld>
            <a:endParaRPr lang="en-US" dirty="0"/>
          </a:p>
        </p:txBody>
      </p:sp>
    </p:spTree>
    <p:extLst>
      <p:ext uri="{BB962C8B-B14F-4D97-AF65-F5344CB8AC3E}">
        <p14:creationId xmlns:p14="http://schemas.microsoft.com/office/powerpoint/2010/main" val="1803466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0AD265-0B3B-4E10-BF41-D406A766DE9D}" type="datetimeFigureOut">
              <a:rPr lang="en-US" smtClean="0"/>
              <a:pPr/>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0A48EE-F56F-4F43-9132-041FB7F9F634}" type="slidenum">
              <a:rPr lang="en-US" smtClean="0"/>
              <a:pPr/>
              <a:t>‹#›</a:t>
            </a:fld>
            <a:endParaRPr lang="en-US" dirty="0"/>
          </a:p>
        </p:txBody>
      </p:sp>
    </p:spTree>
    <p:extLst>
      <p:ext uri="{BB962C8B-B14F-4D97-AF65-F5344CB8AC3E}">
        <p14:creationId xmlns:p14="http://schemas.microsoft.com/office/powerpoint/2010/main" val="3783906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0AD265-0B3B-4E10-BF41-D406A766DE9D}" type="datetimeFigureOut">
              <a:rPr lang="en-US" smtClean="0"/>
              <a:pPr/>
              <a:t>11/5/2025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20A48EE-F56F-4F43-9132-041FB7F9F634}" type="slidenum">
              <a:rPr lang="en-US" smtClean="0"/>
              <a:pPr/>
              <a:t>‹#›</a:t>
            </a:fld>
            <a:endParaRPr lang="en-US" dirty="0"/>
          </a:p>
        </p:txBody>
      </p:sp>
    </p:spTree>
    <p:extLst>
      <p:ext uri="{BB962C8B-B14F-4D97-AF65-F5344CB8AC3E}">
        <p14:creationId xmlns:p14="http://schemas.microsoft.com/office/powerpoint/2010/main" val="126080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0AD265-0B3B-4E10-BF41-D406A766DE9D}" type="datetimeFigureOut">
              <a:rPr lang="en-US" smtClean="0"/>
              <a:pPr/>
              <a:t>11/5/2025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20A48EE-F56F-4F43-9132-041FB7F9F634}" type="slidenum">
              <a:rPr lang="en-US" smtClean="0"/>
              <a:pPr/>
              <a:t>‹#›</a:t>
            </a:fld>
            <a:endParaRPr lang="en-US" dirty="0"/>
          </a:p>
        </p:txBody>
      </p:sp>
    </p:spTree>
    <p:extLst>
      <p:ext uri="{BB962C8B-B14F-4D97-AF65-F5344CB8AC3E}">
        <p14:creationId xmlns:p14="http://schemas.microsoft.com/office/powerpoint/2010/main" val="227261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0AD265-0B3B-4E10-BF41-D406A766DE9D}" type="datetimeFigureOut">
              <a:rPr lang="en-US" smtClean="0"/>
              <a:pPr/>
              <a:t>11/5/2025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20A48EE-F56F-4F43-9132-041FB7F9F634}" type="slidenum">
              <a:rPr lang="en-US" smtClean="0"/>
              <a:pPr/>
              <a:t>‹#›</a:t>
            </a:fld>
            <a:endParaRPr lang="en-US" dirty="0"/>
          </a:p>
        </p:txBody>
      </p:sp>
    </p:spTree>
    <p:extLst>
      <p:ext uri="{BB962C8B-B14F-4D97-AF65-F5344CB8AC3E}">
        <p14:creationId xmlns:p14="http://schemas.microsoft.com/office/powerpoint/2010/main" val="421780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0AD265-0B3B-4E10-BF41-D406A766DE9D}" type="datetimeFigureOut">
              <a:rPr lang="en-US" smtClean="0"/>
              <a:pPr/>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0A48EE-F56F-4F43-9132-041FB7F9F634}" type="slidenum">
              <a:rPr lang="en-US" smtClean="0"/>
              <a:pPr/>
              <a:t>‹#›</a:t>
            </a:fld>
            <a:endParaRPr lang="en-US" dirty="0"/>
          </a:p>
        </p:txBody>
      </p:sp>
    </p:spTree>
    <p:extLst>
      <p:ext uri="{BB962C8B-B14F-4D97-AF65-F5344CB8AC3E}">
        <p14:creationId xmlns:p14="http://schemas.microsoft.com/office/powerpoint/2010/main" val="1824709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0AD265-0B3B-4E10-BF41-D406A766DE9D}" type="datetimeFigureOut">
              <a:rPr lang="en-US" smtClean="0"/>
              <a:pPr/>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0A48EE-F56F-4F43-9132-041FB7F9F634}" type="slidenum">
              <a:rPr lang="en-US" smtClean="0"/>
              <a:pPr/>
              <a:t>‹#›</a:t>
            </a:fld>
            <a:endParaRPr lang="en-US" dirty="0"/>
          </a:p>
        </p:txBody>
      </p:sp>
    </p:spTree>
    <p:extLst>
      <p:ext uri="{BB962C8B-B14F-4D97-AF65-F5344CB8AC3E}">
        <p14:creationId xmlns:p14="http://schemas.microsoft.com/office/powerpoint/2010/main" val="3963813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0AD265-0B3B-4E10-BF41-D406A766DE9D}" type="datetimeFigureOut">
              <a:rPr lang="en-US" smtClean="0"/>
              <a:pPr/>
              <a:t>11/5/2025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2017 Master Class Course</a:t>
            </a:r>
          </a:p>
        </p:txBody>
      </p:sp>
    </p:spTree>
    <p:extLst>
      <p:ext uri="{BB962C8B-B14F-4D97-AF65-F5344CB8AC3E}">
        <p14:creationId xmlns:p14="http://schemas.microsoft.com/office/powerpoint/2010/main" val="1952613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5.png"/><Relationship Id="rId2" Type="http://schemas.openxmlformats.org/officeDocument/2006/relationships/package" Target="../embeddings/Microsoft_Word_Document.docx"/><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package" Target="../embeddings/Microsoft_Word_Document1.docx"/></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51.emf"/><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3.emf"/><Relationship Id="rId13" Type="http://schemas.openxmlformats.org/officeDocument/2006/relationships/image" Target="../media/image68.emf"/><Relationship Id="rId3" Type="http://schemas.openxmlformats.org/officeDocument/2006/relationships/image" Target="../media/image58.emf"/><Relationship Id="rId7" Type="http://schemas.openxmlformats.org/officeDocument/2006/relationships/image" Target="../media/image62.emf"/><Relationship Id="rId12" Type="http://schemas.openxmlformats.org/officeDocument/2006/relationships/image" Target="../media/image67.emf"/><Relationship Id="rId2" Type="http://schemas.openxmlformats.org/officeDocument/2006/relationships/image" Target="../media/image57.emf"/><Relationship Id="rId1" Type="http://schemas.openxmlformats.org/officeDocument/2006/relationships/slideLayout" Target="../slideLayouts/slideLayout2.xml"/><Relationship Id="rId6" Type="http://schemas.openxmlformats.org/officeDocument/2006/relationships/image" Target="../media/image61.emf"/><Relationship Id="rId11" Type="http://schemas.openxmlformats.org/officeDocument/2006/relationships/image" Target="../media/image66.emf"/><Relationship Id="rId5" Type="http://schemas.openxmlformats.org/officeDocument/2006/relationships/image" Target="../media/image60.emf"/><Relationship Id="rId15" Type="http://schemas.openxmlformats.org/officeDocument/2006/relationships/image" Target="../media/image5.png"/><Relationship Id="rId10" Type="http://schemas.openxmlformats.org/officeDocument/2006/relationships/image" Target="../media/image65.emf"/><Relationship Id="rId4" Type="http://schemas.openxmlformats.org/officeDocument/2006/relationships/image" Target="../media/image59.emf"/><Relationship Id="rId9" Type="http://schemas.openxmlformats.org/officeDocument/2006/relationships/image" Target="../media/image64.emf"/><Relationship Id="rId14" Type="http://schemas.openxmlformats.org/officeDocument/2006/relationships/image" Target="../media/image69.emf"/></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8AB5FC3-9EB8-2A1F-9E76-281C3669DDD1}"/>
              </a:ext>
            </a:extLst>
          </p:cNvPr>
          <p:cNvGrpSpPr/>
          <p:nvPr/>
        </p:nvGrpSpPr>
        <p:grpSpPr>
          <a:xfrm>
            <a:off x="-12700" y="-12700"/>
            <a:ext cx="12204700" cy="6870700"/>
            <a:chOff x="-12700" y="-12700"/>
            <a:chExt cx="12204700" cy="6870700"/>
          </a:xfrm>
        </p:grpSpPr>
        <p:pic>
          <p:nvPicPr>
            <p:cNvPr id="14" name="Picture 13" descr="A blue background with hexagons and lines&#10;&#10;Description automatically generated">
              <a:extLst>
                <a:ext uri="{FF2B5EF4-FFF2-40B4-BE49-F238E27FC236}">
                  <a16:creationId xmlns:a16="http://schemas.microsoft.com/office/drawing/2014/main" id="{079E4634-54C6-B171-9E9E-884B9A41610F}"/>
                </a:ext>
              </a:extLst>
            </p:cNvPr>
            <p:cNvPicPr>
              <a:picLocks noChangeAspect="1"/>
            </p:cNvPicPr>
            <p:nvPr/>
          </p:nvPicPr>
          <p:blipFill>
            <a:blip r:embed="rId3"/>
            <a:stretch>
              <a:fillRect/>
            </a:stretch>
          </p:blipFill>
          <p:spPr>
            <a:xfrm>
              <a:off x="-12700" y="0"/>
              <a:ext cx="12192000" cy="6858000"/>
            </a:xfrm>
            <a:prstGeom prst="rect">
              <a:avLst/>
            </a:prstGeom>
          </p:spPr>
        </p:pic>
        <p:sp>
          <p:nvSpPr>
            <p:cNvPr id="2" name="Rectangle 1">
              <a:extLst>
                <a:ext uri="{FF2B5EF4-FFF2-40B4-BE49-F238E27FC236}">
                  <a16:creationId xmlns:a16="http://schemas.microsoft.com/office/drawing/2014/main" id="{DC4305B8-45CB-017B-84F2-5BC89846ABDE}"/>
                </a:ext>
              </a:extLst>
            </p:cNvPr>
            <p:cNvSpPr/>
            <p:nvPr/>
          </p:nvSpPr>
          <p:spPr>
            <a:xfrm>
              <a:off x="0" y="-12700"/>
              <a:ext cx="12192000" cy="6858000"/>
            </a:xfrm>
            <a:prstGeom prst="rect">
              <a:avLst/>
            </a:prstGeom>
            <a:solidFill>
              <a:srgbClr val="003353">
                <a:alpha val="8267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1B7E6"/>
                </a:solidFill>
                <a:latin typeface="Arial" panose="020B0604020202020204" pitchFamily="34" charset="0"/>
              </a:endParaRPr>
            </a:p>
          </p:txBody>
        </p:sp>
      </p:grpSp>
      <p:sp>
        <p:nvSpPr>
          <p:cNvPr id="3" name="Title 1">
            <a:extLst>
              <a:ext uri="{FF2B5EF4-FFF2-40B4-BE49-F238E27FC236}">
                <a16:creationId xmlns:a16="http://schemas.microsoft.com/office/drawing/2014/main" id="{841FC2C6-118C-4D70-5CFE-31371B294F36}"/>
              </a:ext>
            </a:extLst>
          </p:cNvPr>
          <p:cNvSpPr txBox="1">
            <a:spLocks/>
          </p:cNvSpPr>
          <p:nvPr/>
        </p:nvSpPr>
        <p:spPr>
          <a:xfrm>
            <a:off x="560643" y="1149149"/>
            <a:ext cx="10830168" cy="19919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dirty="0">
                <a:solidFill>
                  <a:srgbClr val="41B6E6"/>
                </a:solidFill>
                <a:latin typeface="Arial" panose="020B0604020202020204" pitchFamily="34" charset="0"/>
                <a:cs typeface="Arial" panose="020B0604020202020204" pitchFamily="34" charset="0"/>
              </a:rPr>
              <a:t>Fertility and Pregnancy</a:t>
            </a:r>
          </a:p>
        </p:txBody>
      </p:sp>
      <p:sp>
        <p:nvSpPr>
          <p:cNvPr id="4" name="Subtitle 2">
            <a:extLst>
              <a:ext uri="{FF2B5EF4-FFF2-40B4-BE49-F238E27FC236}">
                <a16:creationId xmlns:a16="http://schemas.microsoft.com/office/drawing/2014/main" id="{D5A5BECB-578D-297F-28A5-75A0E1C6AD87}"/>
              </a:ext>
            </a:extLst>
          </p:cNvPr>
          <p:cNvSpPr txBox="1">
            <a:spLocks/>
          </p:cNvSpPr>
          <p:nvPr/>
        </p:nvSpPr>
        <p:spPr>
          <a:xfrm>
            <a:off x="716245" y="3620076"/>
            <a:ext cx="6936885" cy="16820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FFA300"/>
                </a:solidFill>
                <a:latin typeface="Arial" panose="020B0604020202020204" pitchFamily="34" charset="0"/>
                <a:cs typeface="Arial" panose="020B0604020202020204" pitchFamily="34" charset="0"/>
              </a:rPr>
              <a:t>Ann H. Partridge, MD, MPH</a:t>
            </a:r>
          </a:p>
          <a:p>
            <a:pPr marL="0" indent="0">
              <a:spcBef>
                <a:spcPts val="1600"/>
              </a:spcBef>
              <a:buNone/>
            </a:pPr>
            <a:r>
              <a:rPr lang="en-US" sz="2000" b="1" dirty="0">
                <a:solidFill>
                  <a:schemeClr val="bg1"/>
                </a:solidFill>
                <a:latin typeface="Arial" panose="020B0604020202020204" pitchFamily="34" charset="0"/>
                <a:cs typeface="Arial" panose="020B0604020202020204" pitchFamily="34" charset="0"/>
              </a:rPr>
              <a:t>Dana-Farber Cancer Institute </a:t>
            </a:r>
          </a:p>
          <a:p>
            <a:pPr marL="0" indent="0">
              <a:buNone/>
            </a:pPr>
            <a:endParaRPr lang="en-US" sz="2000" dirty="0">
              <a:solidFill>
                <a:schemeClr val="accent1">
                  <a:lumMod val="20000"/>
                  <a:lumOff val="80000"/>
                </a:schemeClr>
              </a:solidFill>
              <a:latin typeface="Arial" panose="020B0604020202020204" pitchFamily="34" charset="0"/>
              <a:cs typeface="Arial" panose="020B0604020202020204" pitchFamily="34" charset="0"/>
            </a:endParaRPr>
          </a:p>
          <a:p>
            <a:pPr marL="0" indent="0" algn="l">
              <a:lnSpc>
                <a:spcPct val="105000"/>
              </a:lnSpc>
              <a:buNone/>
            </a:pPr>
            <a:endParaRPr lang="en-US" sz="2000" dirty="0">
              <a:solidFill>
                <a:srgbClr val="FFA300"/>
              </a:solidFill>
              <a:latin typeface="Arial" panose="020B0604020202020204" pitchFamily="34" charset="0"/>
              <a:cs typeface="Arial" panose="020B0604020202020204" pitchFamily="34" charset="0"/>
            </a:endParaRPr>
          </a:p>
          <a:p>
            <a:pPr marL="0" indent="0" algn="l">
              <a:lnSpc>
                <a:spcPct val="105000"/>
              </a:lnSpc>
              <a:spcBef>
                <a:spcPts val="600"/>
              </a:spcBef>
              <a:buNone/>
            </a:pPr>
            <a:r>
              <a:rPr lang="en-US" sz="2000" dirty="0">
                <a:solidFill>
                  <a:srgbClr val="FFA300"/>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94A541D3-C4BE-B180-0208-FA7BCD1E7D5C}"/>
              </a:ext>
            </a:extLst>
          </p:cNvPr>
          <p:cNvSpPr txBox="1"/>
          <p:nvPr/>
        </p:nvSpPr>
        <p:spPr>
          <a:xfrm>
            <a:off x="7394712" y="5767876"/>
            <a:ext cx="4797287" cy="215444"/>
          </a:xfrm>
          <a:prstGeom prst="rect">
            <a:avLst/>
          </a:prstGeom>
          <a:noFill/>
        </p:spPr>
        <p:txBody>
          <a:bodyPr wrap="square" rtlCol="0">
            <a:spAutoFit/>
          </a:bodyPr>
          <a:lstStyle/>
          <a:p>
            <a:pPr algn="ctr"/>
            <a:r>
              <a:rPr lang="en-US" sz="800" b="0" i="0" dirty="0">
                <a:solidFill>
                  <a:schemeClr val="bg1"/>
                </a:solidFill>
                <a:effectLst/>
                <a:latin typeface="Arial" panose="020B0604020202020204" pitchFamily="34" charset="0"/>
                <a:cs typeface="Arial" panose="020B0604020202020204" pitchFamily="34" charset="0"/>
              </a:rPr>
              <a:t>Presentation is not for distribution without permission</a:t>
            </a:r>
            <a:endParaRPr lang="en-US" sz="800" kern="300" spc="29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5B9CA24-DF2C-6CF7-2D68-FA35EF480F09}"/>
              </a:ext>
            </a:extLst>
          </p:cNvPr>
          <p:cNvPicPr>
            <a:picLocks noChangeAspect="1"/>
          </p:cNvPicPr>
          <p:nvPr/>
        </p:nvPicPr>
        <p:blipFill>
          <a:blip r:embed="rId4"/>
          <a:srcRect/>
          <a:stretch/>
        </p:blipFill>
        <p:spPr>
          <a:xfrm>
            <a:off x="2479353" y="5315760"/>
            <a:ext cx="1248908" cy="363101"/>
          </a:xfrm>
          <a:prstGeom prst="rect">
            <a:avLst/>
          </a:prstGeom>
        </p:spPr>
      </p:pic>
      <p:pic>
        <p:nvPicPr>
          <p:cNvPr id="8" name="Picture 7">
            <a:extLst>
              <a:ext uri="{FF2B5EF4-FFF2-40B4-BE49-F238E27FC236}">
                <a16:creationId xmlns:a16="http://schemas.microsoft.com/office/drawing/2014/main" id="{20416237-DD86-F12F-A98D-1F87932FB625}"/>
              </a:ext>
            </a:extLst>
          </p:cNvPr>
          <p:cNvPicPr>
            <a:picLocks noChangeAspect="1"/>
          </p:cNvPicPr>
          <p:nvPr/>
        </p:nvPicPr>
        <p:blipFill>
          <a:blip r:embed="rId5"/>
          <a:srcRect/>
          <a:stretch/>
        </p:blipFill>
        <p:spPr>
          <a:xfrm>
            <a:off x="767003" y="5286236"/>
            <a:ext cx="1407522" cy="382557"/>
          </a:xfrm>
          <a:prstGeom prst="rect">
            <a:avLst/>
          </a:prstGeom>
        </p:spPr>
      </p:pic>
      <p:pic>
        <p:nvPicPr>
          <p:cNvPr id="5" name="Picture 4" descr="A group of blue circles and lines on a black background&#10;&#10;Description automatically generated">
            <a:extLst>
              <a:ext uri="{FF2B5EF4-FFF2-40B4-BE49-F238E27FC236}">
                <a16:creationId xmlns:a16="http://schemas.microsoft.com/office/drawing/2014/main" id="{37F14A1F-6BDA-0143-3371-2FC402681492}"/>
              </a:ext>
            </a:extLst>
          </p:cNvPr>
          <p:cNvPicPr>
            <a:picLocks noChangeAspect="1"/>
          </p:cNvPicPr>
          <p:nvPr/>
        </p:nvPicPr>
        <p:blipFill>
          <a:blip r:embed="rId6"/>
          <a:stretch>
            <a:fillRect/>
          </a:stretch>
        </p:blipFill>
        <p:spPr>
          <a:xfrm rot="11272678">
            <a:off x="6449424" y="3302266"/>
            <a:ext cx="2479745" cy="1859809"/>
          </a:xfrm>
          <a:prstGeom prst="rect">
            <a:avLst/>
          </a:prstGeom>
        </p:spPr>
      </p:pic>
    </p:spTree>
    <p:extLst>
      <p:ext uri="{BB962C8B-B14F-4D97-AF65-F5344CB8AC3E}">
        <p14:creationId xmlns:p14="http://schemas.microsoft.com/office/powerpoint/2010/main" val="2704009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5E758-3AE2-18C3-0AB0-EEC8989212F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D965892-FAF8-078B-5409-91126524193A}"/>
              </a:ext>
            </a:extLst>
          </p:cNvPr>
          <p:cNvSpPr/>
          <p:nvPr/>
        </p:nvSpPr>
        <p:spPr>
          <a:xfrm>
            <a:off x="8144964" y="1028700"/>
            <a:ext cx="3824663" cy="5219700"/>
          </a:xfrm>
          <a:prstGeom prst="rect">
            <a:avLst/>
          </a:prstGeom>
          <a:solidFill>
            <a:srgbClr val="EE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sp>
        <p:nvSpPr>
          <p:cNvPr id="2" name="Title 1">
            <a:extLst>
              <a:ext uri="{FF2B5EF4-FFF2-40B4-BE49-F238E27FC236}">
                <a16:creationId xmlns:a16="http://schemas.microsoft.com/office/drawing/2014/main" id="{5E4A2EBF-62A4-B244-9F44-0F06FF27349D}"/>
              </a:ext>
            </a:extLst>
          </p:cNvPr>
          <p:cNvSpPr>
            <a:spLocks noGrp="1"/>
          </p:cNvSpPr>
          <p:nvPr>
            <p:ph type="ctrTitle"/>
          </p:nvPr>
        </p:nvSpPr>
        <p:spPr>
          <a:xfrm>
            <a:off x="773976" y="0"/>
            <a:ext cx="11799024" cy="1028700"/>
          </a:xfrm>
        </p:spPr>
        <p:txBody>
          <a:bodyPr/>
          <a:lstStyle/>
          <a:p>
            <a:r>
              <a:rPr lang="en-US" sz="4700" spc="-100" dirty="0">
                <a:solidFill>
                  <a:schemeClr val="accent1">
                    <a:lumMod val="50000"/>
                  </a:schemeClr>
                </a:solidFill>
              </a:rPr>
              <a:t>PREGNANCY IN BREAST CANCER SURVIVORS</a:t>
            </a:r>
            <a:endParaRPr lang="en-US" sz="4700" dirty="0"/>
          </a:p>
        </p:txBody>
      </p:sp>
      <p:pic>
        <p:nvPicPr>
          <p:cNvPr id="3" name="Picture 2">
            <a:extLst>
              <a:ext uri="{FF2B5EF4-FFF2-40B4-BE49-F238E27FC236}">
                <a16:creationId xmlns:a16="http://schemas.microsoft.com/office/drawing/2014/main" id="{6404E5FF-45D2-21AD-7A81-7D6C630FF54A}"/>
              </a:ext>
            </a:extLst>
          </p:cNvPr>
          <p:cNvPicPr>
            <a:picLocks noChangeAspect="1"/>
          </p:cNvPicPr>
          <p:nvPr/>
        </p:nvPicPr>
        <p:blipFill>
          <a:blip r:embed="rId3"/>
          <a:stretch>
            <a:fillRect/>
          </a:stretch>
        </p:blipFill>
        <p:spPr>
          <a:xfrm>
            <a:off x="533400" y="1424115"/>
            <a:ext cx="7483220" cy="4645339"/>
          </a:xfrm>
          <a:prstGeom prst="rect">
            <a:avLst/>
          </a:prstGeom>
        </p:spPr>
      </p:pic>
      <p:sp>
        <p:nvSpPr>
          <p:cNvPr id="4" name="TextBox 3">
            <a:extLst>
              <a:ext uri="{FF2B5EF4-FFF2-40B4-BE49-F238E27FC236}">
                <a16:creationId xmlns:a16="http://schemas.microsoft.com/office/drawing/2014/main" id="{AC65B49A-3BFA-AA99-C97F-3289F853223F}"/>
              </a:ext>
            </a:extLst>
          </p:cNvPr>
          <p:cNvSpPr txBox="1"/>
          <p:nvPr/>
        </p:nvSpPr>
        <p:spPr>
          <a:xfrm>
            <a:off x="8256150" y="1268253"/>
            <a:ext cx="3602290" cy="5016758"/>
          </a:xfrm>
          <a:prstGeom prst="rect">
            <a:avLst/>
          </a:prstGeom>
          <a:noFill/>
        </p:spPr>
        <p:txBody>
          <a:bodyPr wrap="square" rtlCol="0">
            <a:spAutoFit/>
          </a:bodyPr>
          <a:lstStyle/>
          <a:p>
            <a:pPr marL="228600" indent="-228600">
              <a:buClr>
                <a:srgbClr val="40B8E6"/>
              </a:buClr>
              <a:buFont typeface="Arial" panose="020B0604020202020204" pitchFamily="34" charset="0"/>
              <a:buChar char="•"/>
            </a:pPr>
            <a:r>
              <a:rPr lang="en-US" sz="2000" b="1" dirty="0">
                <a:solidFill>
                  <a:srgbClr val="41B6E6"/>
                </a:solidFill>
                <a:latin typeface="Arial Narrow" panose="020B0604020202020204" pitchFamily="34" charset="0"/>
                <a:cs typeface="Arial Narrow" panose="020B0604020202020204" pitchFamily="34" charset="0"/>
              </a:rPr>
              <a:t>108 women </a:t>
            </a:r>
            <a:r>
              <a:rPr lang="en-US" sz="2000" dirty="0">
                <a:solidFill>
                  <a:srgbClr val="003352"/>
                </a:solidFill>
                <a:latin typeface="Arial Narrow" panose="020B0604020202020204" pitchFamily="34" charset="0"/>
                <a:cs typeface="Arial Narrow" panose="020B0604020202020204" pitchFamily="34" charset="0"/>
              </a:rPr>
              <a:t>reported at least one pregnancy in first 5 years</a:t>
            </a:r>
          </a:p>
          <a:p>
            <a:pPr marL="228600" indent="-228600">
              <a:buClr>
                <a:srgbClr val="40B8E6"/>
              </a:buClr>
              <a:buFont typeface="Arial" panose="020B0604020202020204" pitchFamily="34" charset="0"/>
              <a:buChar char="•"/>
            </a:pPr>
            <a:endParaRPr lang="en-US" sz="2000" dirty="0">
              <a:solidFill>
                <a:srgbClr val="003352"/>
              </a:solidFill>
              <a:latin typeface="Arial Narrow" panose="020B0604020202020204" pitchFamily="34" charset="0"/>
              <a:cs typeface="Arial Narrow" panose="020B0604020202020204" pitchFamily="34" charset="0"/>
            </a:endParaRPr>
          </a:p>
          <a:p>
            <a:pPr marL="228600" indent="-228600">
              <a:buClr>
                <a:srgbClr val="40B8E6"/>
              </a:buClr>
              <a:buFont typeface="Arial" panose="020B0604020202020204" pitchFamily="34" charset="0"/>
              <a:buChar char="•"/>
            </a:pPr>
            <a:r>
              <a:rPr lang="en-US" sz="2000" b="1" dirty="0">
                <a:solidFill>
                  <a:srgbClr val="41B6E6"/>
                </a:solidFill>
                <a:latin typeface="Arial Narrow" panose="020B0604020202020204" pitchFamily="34" charset="0"/>
                <a:cs typeface="Arial Narrow" panose="020B0604020202020204" pitchFamily="34" charset="0"/>
              </a:rPr>
              <a:t>~ 70% </a:t>
            </a:r>
            <a:r>
              <a:rPr lang="en-US" sz="2000" dirty="0">
                <a:solidFill>
                  <a:srgbClr val="003352"/>
                </a:solidFill>
                <a:latin typeface="Arial Narrow" panose="020B0604020202020204" pitchFamily="34" charset="0"/>
                <a:cs typeface="Arial Narrow" panose="020B0604020202020204" pitchFamily="34" charset="0"/>
              </a:rPr>
              <a:t>of those who attempted became pregnant</a:t>
            </a:r>
          </a:p>
          <a:p>
            <a:pPr marL="228600" indent="-228600">
              <a:buClr>
                <a:srgbClr val="40B8E6"/>
              </a:buClr>
              <a:buFont typeface="Arial" panose="020B0604020202020204" pitchFamily="34" charset="0"/>
              <a:buChar char="•"/>
            </a:pPr>
            <a:endParaRPr lang="en-US" sz="2000" dirty="0">
              <a:solidFill>
                <a:srgbClr val="003352"/>
              </a:solidFill>
              <a:latin typeface="Arial Narrow" panose="020B0604020202020204" pitchFamily="34" charset="0"/>
              <a:cs typeface="Arial Narrow" panose="020B0604020202020204" pitchFamily="34" charset="0"/>
            </a:endParaRPr>
          </a:p>
          <a:p>
            <a:pPr marL="228600" indent="-228600">
              <a:buClr>
                <a:srgbClr val="40B8E6"/>
              </a:buClr>
              <a:buFont typeface="Arial" panose="020B0604020202020204" pitchFamily="34" charset="0"/>
              <a:buChar char="•"/>
            </a:pPr>
            <a:r>
              <a:rPr lang="en-US" sz="2000" b="1" dirty="0">
                <a:solidFill>
                  <a:srgbClr val="41B6E6"/>
                </a:solidFill>
                <a:latin typeface="Arial Narrow" panose="020B0604020202020204" pitchFamily="34" charset="0"/>
                <a:cs typeface="Arial Narrow" panose="020B0604020202020204" pitchFamily="34" charset="0"/>
              </a:rPr>
              <a:t>Some</a:t>
            </a:r>
            <a:r>
              <a:rPr lang="en-US" sz="2000" dirty="0">
                <a:solidFill>
                  <a:srgbClr val="003352"/>
                </a:solidFill>
                <a:latin typeface="Arial Narrow" panose="020B0604020202020204" pitchFamily="34" charset="0"/>
                <a:cs typeface="Arial Narrow" panose="020B0604020202020204" pitchFamily="34" charset="0"/>
              </a:rPr>
              <a:t> who weren’t interested and/or didn’t attempt became pregnant</a:t>
            </a:r>
          </a:p>
          <a:p>
            <a:pPr marL="228600" indent="-228600">
              <a:buClr>
                <a:srgbClr val="40B8E6"/>
              </a:buClr>
              <a:buFont typeface="Arial" panose="020B0604020202020204" pitchFamily="34" charset="0"/>
              <a:buChar char="•"/>
            </a:pPr>
            <a:endParaRPr lang="en-US" sz="2000" dirty="0">
              <a:solidFill>
                <a:srgbClr val="003352"/>
              </a:solidFill>
              <a:latin typeface="Arial Narrow" panose="020B0604020202020204" pitchFamily="34" charset="0"/>
              <a:cs typeface="Arial Narrow" panose="020B0604020202020204" pitchFamily="34" charset="0"/>
            </a:endParaRPr>
          </a:p>
          <a:p>
            <a:pPr marL="228600" indent="-228600">
              <a:buClr>
                <a:srgbClr val="40B8E6"/>
              </a:buClr>
              <a:buFont typeface="Arial" panose="020B0604020202020204" pitchFamily="34" charset="0"/>
              <a:buChar char="•"/>
            </a:pPr>
            <a:r>
              <a:rPr lang="en-US" sz="2000" dirty="0">
                <a:solidFill>
                  <a:srgbClr val="003352"/>
                </a:solidFill>
                <a:latin typeface="Arial Narrow" panose="020B0604020202020204" pitchFamily="34" charset="0"/>
                <a:cs typeface="Arial Narrow" panose="020B0604020202020204" pitchFamily="34" charset="0"/>
              </a:rPr>
              <a:t>Only </a:t>
            </a:r>
            <a:r>
              <a:rPr lang="en-US" sz="2000" b="1" dirty="0">
                <a:solidFill>
                  <a:srgbClr val="41B6E6"/>
                </a:solidFill>
                <a:latin typeface="Arial Narrow" panose="020B0604020202020204" pitchFamily="34" charset="0"/>
                <a:cs typeface="Arial Narrow" panose="020B0604020202020204" pitchFamily="34" charset="0"/>
              </a:rPr>
              <a:t>32 patients </a:t>
            </a:r>
            <a:r>
              <a:rPr lang="en-US" sz="2000" dirty="0">
                <a:solidFill>
                  <a:srgbClr val="003352"/>
                </a:solidFill>
                <a:latin typeface="Arial Narrow" panose="020B0604020202020204" pitchFamily="34" charset="0"/>
                <a:cs typeface="Arial Narrow" panose="020B0604020202020204" pitchFamily="34" charset="0"/>
              </a:rPr>
              <a:t>used infertility treatment (75% successful)</a:t>
            </a:r>
          </a:p>
          <a:p>
            <a:pPr marL="228600" indent="-228600">
              <a:buClr>
                <a:srgbClr val="40B8E6"/>
              </a:buClr>
            </a:pPr>
            <a:endParaRPr lang="en-US" sz="2000" dirty="0">
              <a:solidFill>
                <a:srgbClr val="003352"/>
              </a:solidFill>
              <a:latin typeface="Arial Narrow" panose="020B0604020202020204" pitchFamily="34" charset="0"/>
              <a:cs typeface="Arial Narrow" panose="020B0604020202020204" pitchFamily="34" charset="0"/>
            </a:endParaRPr>
          </a:p>
          <a:p>
            <a:pPr marL="228600" indent="-228600">
              <a:buClr>
                <a:srgbClr val="40B8E6"/>
              </a:buClr>
              <a:buFont typeface="Arial" panose="020B0604020202020204" pitchFamily="34" charset="0"/>
              <a:buChar char="•"/>
            </a:pPr>
            <a:r>
              <a:rPr lang="en-US" sz="2000" b="1" dirty="0">
                <a:solidFill>
                  <a:srgbClr val="41B6E6"/>
                </a:solidFill>
                <a:latin typeface="Arial Narrow" panose="020B0604020202020204" pitchFamily="34" charset="0"/>
                <a:cs typeface="Arial Narrow" panose="020B0604020202020204" pitchFamily="34" charset="0"/>
              </a:rPr>
              <a:t>Majority </a:t>
            </a:r>
            <a:r>
              <a:rPr lang="en-US" sz="2000" dirty="0">
                <a:solidFill>
                  <a:srgbClr val="003352"/>
                </a:solidFill>
                <a:latin typeface="Arial Narrow" panose="020B0604020202020204" pitchFamily="34" charset="0"/>
                <a:cs typeface="Arial Narrow" panose="020B0604020202020204" pitchFamily="34" charset="0"/>
              </a:rPr>
              <a:t>who became pregnant had ER- disease</a:t>
            </a:r>
          </a:p>
          <a:p>
            <a:pPr marL="228600" indent="-228600">
              <a:buClr>
                <a:srgbClr val="40B8E6"/>
              </a:buClr>
              <a:buFont typeface="Arial" panose="020B0604020202020204" pitchFamily="34" charset="0"/>
              <a:buChar char="•"/>
            </a:pPr>
            <a:endParaRPr lang="en-US" sz="2000" dirty="0">
              <a:solidFill>
                <a:srgbClr val="003352"/>
              </a:solidFill>
              <a:latin typeface="Arial Narrow" panose="020B0604020202020204" pitchFamily="34" charset="0"/>
              <a:cs typeface="Arial Narrow" panose="020B0604020202020204" pitchFamily="34" charset="0"/>
            </a:endParaRPr>
          </a:p>
        </p:txBody>
      </p:sp>
      <p:sp>
        <p:nvSpPr>
          <p:cNvPr id="7" name="TextBox 2">
            <a:extLst>
              <a:ext uri="{FF2B5EF4-FFF2-40B4-BE49-F238E27FC236}">
                <a16:creationId xmlns:a16="http://schemas.microsoft.com/office/drawing/2014/main" id="{CFC3298A-7422-A08B-8E2E-6641BFD57403}"/>
              </a:ext>
            </a:extLst>
          </p:cNvPr>
          <p:cNvSpPr txBox="1">
            <a:spLocks noChangeArrowheads="1"/>
          </p:cNvSpPr>
          <p:nvPr/>
        </p:nvSpPr>
        <p:spPr bwMode="auto">
          <a:xfrm>
            <a:off x="1905000" y="6285011"/>
            <a:ext cx="8559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en-US" sz="700" dirty="0" err="1">
                <a:solidFill>
                  <a:schemeClr val="tx1">
                    <a:lumMod val="50000"/>
                    <a:lumOff val="50000"/>
                  </a:schemeClr>
                </a:solidFill>
              </a:rPr>
              <a:t>Poorvu</a:t>
            </a:r>
            <a:r>
              <a:rPr lang="en-US" altLang="en-US" sz="700" dirty="0">
                <a:solidFill>
                  <a:schemeClr val="tx1">
                    <a:lumMod val="50000"/>
                    <a:lumOff val="50000"/>
                  </a:schemeClr>
                </a:solidFill>
              </a:rPr>
              <a:t> PD, et al. </a:t>
            </a:r>
            <a:r>
              <a:rPr lang="en-US" altLang="en-US" sz="700" i="1" dirty="0">
                <a:solidFill>
                  <a:schemeClr val="tx1">
                    <a:lumMod val="50000"/>
                    <a:lumOff val="50000"/>
                  </a:schemeClr>
                </a:solidFill>
              </a:rPr>
              <a:t>Cancer</a:t>
            </a:r>
            <a:r>
              <a:rPr lang="en-US" altLang="en-US" sz="700" dirty="0">
                <a:solidFill>
                  <a:schemeClr val="tx1">
                    <a:lumMod val="50000"/>
                    <a:lumOff val="50000"/>
                  </a:schemeClr>
                </a:solidFill>
              </a:rPr>
              <a:t> 2021</a:t>
            </a:r>
          </a:p>
          <a:p>
            <a:pPr algn="r"/>
            <a:endParaRPr lang="en-US" altLang="en-US" sz="700" dirty="0">
              <a:solidFill>
                <a:schemeClr val="tx1">
                  <a:lumMod val="50000"/>
                  <a:lumOff val="50000"/>
                </a:schemeClr>
              </a:solidFill>
            </a:endParaRPr>
          </a:p>
        </p:txBody>
      </p:sp>
      <p:pic>
        <p:nvPicPr>
          <p:cNvPr id="6" name="Picture 5" descr="A person and person in a white coat&#10;&#10;AI-generated content may be incorrect.">
            <a:extLst>
              <a:ext uri="{FF2B5EF4-FFF2-40B4-BE49-F238E27FC236}">
                <a16:creationId xmlns:a16="http://schemas.microsoft.com/office/drawing/2014/main" id="{3C21B3F1-16D2-4901-1EEB-7B56B49A6D8F}"/>
              </a:ext>
            </a:extLst>
          </p:cNvPr>
          <p:cNvPicPr>
            <a:picLocks noChangeAspect="1"/>
          </p:cNvPicPr>
          <p:nvPr/>
        </p:nvPicPr>
        <p:blipFill>
          <a:blip r:embed="rId4"/>
          <a:stretch>
            <a:fillRect/>
          </a:stretch>
        </p:blipFill>
        <p:spPr>
          <a:xfrm>
            <a:off x="405056" y="1411415"/>
            <a:ext cx="1617208" cy="1617208"/>
          </a:xfrm>
          <a:prstGeom prst="rect">
            <a:avLst/>
          </a:prstGeom>
        </p:spPr>
      </p:pic>
      <p:grpSp>
        <p:nvGrpSpPr>
          <p:cNvPr id="8" name="Group 7">
            <a:extLst>
              <a:ext uri="{FF2B5EF4-FFF2-40B4-BE49-F238E27FC236}">
                <a16:creationId xmlns:a16="http://schemas.microsoft.com/office/drawing/2014/main" id="{CF0E9270-1EB9-F6F4-060A-5B6461B4839F}"/>
              </a:ext>
            </a:extLst>
          </p:cNvPr>
          <p:cNvGrpSpPr/>
          <p:nvPr/>
        </p:nvGrpSpPr>
        <p:grpSpPr>
          <a:xfrm>
            <a:off x="375684" y="6538166"/>
            <a:ext cx="11648307" cy="392985"/>
            <a:chOff x="375684" y="6538166"/>
            <a:chExt cx="11648307" cy="392985"/>
          </a:xfrm>
        </p:grpSpPr>
        <p:pic>
          <p:nvPicPr>
            <p:cNvPr id="9" name="Picture 8" descr="Logo, company name&#10;&#10;Description automatically generated">
              <a:extLst>
                <a:ext uri="{FF2B5EF4-FFF2-40B4-BE49-F238E27FC236}">
                  <a16:creationId xmlns:a16="http://schemas.microsoft.com/office/drawing/2014/main" id="{E3A89ED9-AED3-7C8A-1867-1FD332625601}"/>
                </a:ext>
              </a:extLst>
            </p:cNvPr>
            <p:cNvPicPr>
              <a:picLocks noChangeAspect="1"/>
            </p:cNvPicPr>
            <p:nvPr/>
          </p:nvPicPr>
          <p:blipFill rotWithShape="1">
            <a:blip r:embed="rId5">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10" name="Footer Placeholder 2">
              <a:extLst>
                <a:ext uri="{FF2B5EF4-FFF2-40B4-BE49-F238E27FC236}">
                  <a16:creationId xmlns:a16="http://schemas.microsoft.com/office/drawing/2014/main" id="{46C88FF4-8587-1482-B393-40095749A6FD}"/>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1" name="Slide Number Placeholder 3">
              <a:extLst>
                <a:ext uri="{FF2B5EF4-FFF2-40B4-BE49-F238E27FC236}">
                  <a16:creationId xmlns:a16="http://schemas.microsoft.com/office/drawing/2014/main" id="{899720DB-8562-2A59-019A-C06C120218E5}"/>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10</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1192829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4FF98-233F-E498-EB85-1BEB3404874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09BE993-9E7C-B3B4-5AD7-2FAA17945993}"/>
              </a:ext>
            </a:extLst>
          </p:cNvPr>
          <p:cNvSpPr/>
          <p:nvPr/>
        </p:nvSpPr>
        <p:spPr>
          <a:xfrm>
            <a:off x="647700" y="1142999"/>
            <a:ext cx="2933700" cy="4800601"/>
          </a:xfrm>
          <a:prstGeom prst="rect">
            <a:avLst/>
          </a:prstGeom>
          <a:solidFill>
            <a:srgbClr val="EE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sp>
        <p:nvSpPr>
          <p:cNvPr id="2" name="Title 1">
            <a:extLst>
              <a:ext uri="{FF2B5EF4-FFF2-40B4-BE49-F238E27FC236}">
                <a16:creationId xmlns:a16="http://schemas.microsoft.com/office/drawing/2014/main" id="{2EFB64E9-D617-6980-9E10-801E3118C494}"/>
              </a:ext>
            </a:extLst>
          </p:cNvPr>
          <p:cNvSpPr>
            <a:spLocks noGrp="1"/>
          </p:cNvSpPr>
          <p:nvPr>
            <p:ph type="ctrTitle"/>
          </p:nvPr>
        </p:nvSpPr>
        <p:spPr>
          <a:xfrm>
            <a:off x="773976" y="0"/>
            <a:ext cx="10973278" cy="952500"/>
          </a:xfrm>
        </p:spPr>
        <p:txBody>
          <a:bodyPr/>
          <a:lstStyle/>
          <a:p>
            <a:pPr>
              <a:defRPr/>
            </a:pPr>
            <a:r>
              <a:rPr lang="it-IT" sz="4000" dirty="0">
                <a:ea typeface="MS PGothic" charset="-128"/>
              </a:rPr>
              <a:t>SAFETY OF PREGNANCY AFTER BREAST CANCER:</a:t>
            </a:r>
            <a:endParaRPr lang="en-US" sz="3200" dirty="0"/>
          </a:p>
        </p:txBody>
      </p:sp>
      <p:pic>
        <p:nvPicPr>
          <p:cNvPr id="3" name="Picture 2" descr="Chart&#10;&#10;Description automatically generated">
            <a:extLst>
              <a:ext uri="{FF2B5EF4-FFF2-40B4-BE49-F238E27FC236}">
                <a16:creationId xmlns:a16="http://schemas.microsoft.com/office/drawing/2014/main" id="{F1C01B6B-38A3-7A50-6C47-689C534301FA}"/>
              </a:ext>
            </a:extLst>
          </p:cNvPr>
          <p:cNvPicPr>
            <a:picLocks noChangeAspect="1"/>
          </p:cNvPicPr>
          <p:nvPr/>
        </p:nvPicPr>
        <p:blipFill>
          <a:blip r:embed="rId2"/>
          <a:stretch>
            <a:fillRect/>
          </a:stretch>
        </p:blipFill>
        <p:spPr>
          <a:xfrm>
            <a:off x="3657600" y="1299109"/>
            <a:ext cx="7942904" cy="4945582"/>
          </a:xfrm>
          <a:prstGeom prst="rect">
            <a:avLst/>
          </a:prstGeom>
        </p:spPr>
      </p:pic>
      <p:sp>
        <p:nvSpPr>
          <p:cNvPr id="4" name="TextBox 2">
            <a:extLst>
              <a:ext uri="{FF2B5EF4-FFF2-40B4-BE49-F238E27FC236}">
                <a16:creationId xmlns:a16="http://schemas.microsoft.com/office/drawing/2014/main" id="{0D19D3FF-FC1B-AAA0-9F67-8E6087186B44}"/>
              </a:ext>
            </a:extLst>
          </p:cNvPr>
          <p:cNvSpPr txBox="1">
            <a:spLocks noChangeArrowheads="1"/>
          </p:cNvSpPr>
          <p:nvPr/>
        </p:nvSpPr>
        <p:spPr bwMode="auto">
          <a:xfrm>
            <a:off x="6113228" y="6286500"/>
            <a:ext cx="43835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700" b="0" i="0" u="none" strike="noStrike" kern="1200" cap="none" spc="0" normalizeH="0" baseline="0" noProof="0" dirty="0">
                <a:ln>
                  <a:noFill/>
                </a:ln>
                <a:solidFill>
                  <a:schemeClr val="tx1">
                    <a:lumMod val="50000"/>
                    <a:lumOff val="50000"/>
                  </a:schemeClr>
                </a:solidFill>
                <a:effectLst/>
                <a:uLnTx/>
                <a:uFillTx/>
              </a:rPr>
              <a:t>		</a:t>
            </a:r>
            <a:r>
              <a:rPr kumimoji="0" lang="en-US" altLang="en-US" sz="700" b="0" i="0" u="none" strike="noStrike" kern="1200" cap="none" spc="0" normalizeH="0" baseline="0" noProof="0" dirty="0" err="1">
                <a:ln>
                  <a:noFill/>
                </a:ln>
                <a:solidFill>
                  <a:schemeClr val="tx1">
                    <a:lumMod val="50000"/>
                    <a:lumOff val="50000"/>
                  </a:schemeClr>
                </a:solidFill>
                <a:effectLst/>
                <a:uLnTx/>
                <a:uFillTx/>
              </a:rPr>
              <a:t>Lambertini</a:t>
            </a:r>
            <a:r>
              <a:rPr kumimoji="0" lang="en-US" altLang="en-US" sz="700" b="0" i="0" u="none" strike="noStrike" kern="1200" cap="none" spc="0" normalizeH="0" baseline="0" noProof="0" dirty="0">
                <a:ln>
                  <a:noFill/>
                </a:ln>
                <a:solidFill>
                  <a:schemeClr val="tx1">
                    <a:lumMod val="50000"/>
                    <a:lumOff val="50000"/>
                  </a:schemeClr>
                </a:solidFill>
                <a:effectLst/>
                <a:uLnTx/>
                <a:uFillTx/>
              </a:rPr>
              <a:t> M, et al. JCO 2021</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700" b="0" i="0" u="none" strike="noStrike" kern="1200" cap="none" spc="0" normalizeH="0" baseline="0" noProof="0" dirty="0">
              <a:ln>
                <a:noFill/>
              </a:ln>
              <a:solidFill>
                <a:schemeClr val="tx1">
                  <a:lumMod val="50000"/>
                  <a:lumOff val="50000"/>
                </a:schemeClr>
              </a:solidFill>
              <a:effectLst/>
              <a:uLnTx/>
              <a:uFillTx/>
            </a:endParaRPr>
          </a:p>
        </p:txBody>
      </p:sp>
      <p:sp>
        <p:nvSpPr>
          <p:cNvPr id="5" name="TextBox 4">
            <a:extLst>
              <a:ext uri="{FF2B5EF4-FFF2-40B4-BE49-F238E27FC236}">
                <a16:creationId xmlns:a16="http://schemas.microsoft.com/office/drawing/2014/main" id="{A9209DA3-7181-A178-683A-D5C35D7BABD6}"/>
              </a:ext>
            </a:extLst>
          </p:cNvPr>
          <p:cNvSpPr txBox="1"/>
          <p:nvPr/>
        </p:nvSpPr>
        <p:spPr>
          <a:xfrm>
            <a:off x="764368" y="1271647"/>
            <a:ext cx="3124200" cy="2062103"/>
          </a:xfrm>
          <a:prstGeom prst="rect">
            <a:avLst/>
          </a:prstGeom>
          <a:noFill/>
        </p:spPr>
        <p:txBody>
          <a:bodyPr wrap="square" rtlCol="0">
            <a:spAutoFit/>
          </a:bodyPr>
          <a:lstStyle/>
          <a:p>
            <a:r>
              <a:rPr lang="it-IT" sz="3200" b="1" dirty="0" err="1">
                <a:solidFill>
                  <a:srgbClr val="003352"/>
                </a:solidFill>
                <a:latin typeface="Arial Narrow" panose="020B0604020202020204" pitchFamily="34" charset="0"/>
                <a:ea typeface="MS PGothic" charset="-128"/>
                <a:cs typeface="Arial Narrow" panose="020B0604020202020204" pitchFamily="34" charset="0"/>
              </a:rPr>
              <a:t>Disease</a:t>
            </a:r>
            <a:r>
              <a:rPr lang="it-IT" sz="3200" b="1" dirty="0">
                <a:solidFill>
                  <a:srgbClr val="003352"/>
                </a:solidFill>
                <a:latin typeface="Arial Narrow" panose="020B0604020202020204" pitchFamily="34" charset="0"/>
                <a:ea typeface="MS PGothic" charset="-128"/>
                <a:cs typeface="Arial Narrow" panose="020B0604020202020204" pitchFamily="34" charset="0"/>
              </a:rPr>
              <a:t>-Free Survival After </a:t>
            </a:r>
            <a:r>
              <a:rPr lang="it-IT" sz="3200" b="1" dirty="0" err="1">
                <a:solidFill>
                  <a:srgbClr val="003352"/>
                </a:solidFill>
                <a:latin typeface="Arial Narrow" panose="020B0604020202020204" pitchFamily="34" charset="0"/>
                <a:ea typeface="MS PGothic" charset="-128"/>
                <a:cs typeface="Arial Narrow" panose="020B0604020202020204" pitchFamily="34" charset="0"/>
              </a:rPr>
              <a:t>Pregnancy</a:t>
            </a:r>
            <a:br>
              <a:rPr lang="it-IT" sz="3200" b="1" dirty="0">
                <a:solidFill>
                  <a:srgbClr val="003352"/>
                </a:solidFill>
                <a:latin typeface="Arial Narrow" panose="020B0604020202020204" pitchFamily="34" charset="0"/>
                <a:ea typeface="MS PGothic" charset="-128"/>
                <a:cs typeface="Arial Narrow" panose="020B0604020202020204" pitchFamily="34" charset="0"/>
              </a:rPr>
            </a:br>
            <a:r>
              <a:rPr lang="it-IT" sz="3200" b="1" dirty="0">
                <a:solidFill>
                  <a:srgbClr val="003352"/>
                </a:solidFill>
                <a:latin typeface="Arial Narrow" panose="020B0604020202020204" pitchFamily="34" charset="0"/>
                <a:ea typeface="MS PGothic" charset="-128"/>
                <a:cs typeface="Arial Narrow" panose="020B0604020202020204" pitchFamily="34" charset="0"/>
              </a:rPr>
              <a:t>No </a:t>
            </a:r>
            <a:r>
              <a:rPr lang="it-IT" sz="3200" b="1" dirty="0" err="1">
                <a:solidFill>
                  <a:srgbClr val="003352"/>
                </a:solidFill>
                <a:latin typeface="Arial Narrow" panose="020B0604020202020204" pitchFamily="34" charset="0"/>
                <a:ea typeface="MS PGothic" charset="-128"/>
                <a:cs typeface="Arial Narrow" panose="020B0604020202020204" pitchFamily="34" charset="0"/>
              </a:rPr>
              <a:t>Pregnancy</a:t>
            </a:r>
            <a:endParaRPr lang="en-US" sz="3200" b="1" dirty="0">
              <a:solidFill>
                <a:srgbClr val="003352"/>
              </a:solidFill>
              <a:latin typeface="Arial Narrow" panose="020B0604020202020204" pitchFamily="34" charset="0"/>
              <a:cs typeface="Arial Narrow" panose="020B0604020202020204" pitchFamily="34" charset="0"/>
            </a:endParaRPr>
          </a:p>
        </p:txBody>
      </p:sp>
      <p:sp>
        <p:nvSpPr>
          <p:cNvPr id="8" name="Oval 7">
            <a:extLst>
              <a:ext uri="{FF2B5EF4-FFF2-40B4-BE49-F238E27FC236}">
                <a16:creationId xmlns:a16="http://schemas.microsoft.com/office/drawing/2014/main" id="{74EC5BDF-95DC-8845-DA7A-6D852E8490EC}"/>
              </a:ext>
            </a:extLst>
          </p:cNvPr>
          <p:cNvSpPr/>
          <p:nvPr/>
        </p:nvSpPr>
        <p:spPr>
          <a:xfrm>
            <a:off x="2667000" y="2261850"/>
            <a:ext cx="568187" cy="568187"/>
          </a:xfrm>
          <a:prstGeom prst="ellipse">
            <a:avLst/>
          </a:prstGeom>
          <a:solidFill>
            <a:srgbClr val="41B6E6"/>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it-IT" sz="2400" b="1" dirty="0">
                <a:solidFill>
                  <a:schemeClr val="bg1"/>
                </a:solidFill>
                <a:latin typeface="Arial Narrow" panose="020B0604020202020204" pitchFamily="34" charset="0"/>
                <a:ea typeface="MS PGothic" charset="-128"/>
                <a:cs typeface="Arial Narrow" panose="020B0604020202020204" pitchFamily="34" charset="0"/>
              </a:rPr>
              <a:t>vs</a:t>
            </a:r>
            <a:endParaRPr lang="en-US" sz="2400" dirty="0">
              <a:solidFill>
                <a:schemeClr val="bg1"/>
              </a:solidFill>
            </a:endParaRPr>
          </a:p>
        </p:txBody>
      </p:sp>
      <p:pic>
        <p:nvPicPr>
          <p:cNvPr id="10" name="Picture 9">
            <a:extLst>
              <a:ext uri="{FF2B5EF4-FFF2-40B4-BE49-F238E27FC236}">
                <a16:creationId xmlns:a16="http://schemas.microsoft.com/office/drawing/2014/main" id="{F06B30F9-E001-CEAA-A110-5087C84E24A9}"/>
              </a:ext>
            </a:extLst>
          </p:cNvPr>
          <p:cNvPicPr>
            <a:picLocks noChangeAspect="1"/>
          </p:cNvPicPr>
          <p:nvPr/>
        </p:nvPicPr>
        <p:blipFill>
          <a:blip r:embed="rId3">
            <a:alphaModFix amt="20000"/>
          </a:blip>
          <a:srcRect/>
          <a:stretch/>
        </p:blipFill>
        <p:spPr>
          <a:xfrm>
            <a:off x="647701" y="3429000"/>
            <a:ext cx="1624264" cy="2514600"/>
          </a:xfrm>
          <a:prstGeom prst="rect">
            <a:avLst/>
          </a:prstGeom>
        </p:spPr>
      </p:pic>
      <p:pic>
        <p:nvPicPr>
          <p:cNvPr id="12" name="Picture 11" descr="A blue heart on a black background&#10;&#10;AI-generated content may be incorrect.">
            <a:extLst>
              <a:ext uri="{FF2B5EF4-FFF2-40B4-BE49-F238E27FC236}">
                <a16:creationId xmlns:a16="http://schemas.microsoft.com/office/drawing/2014/main" id="{F66E6122-3EBF-F918-63B2-B0B7A56EA420}"/>
              </a:ext>
            </a:extLst>
          </p:cNvPr>
          <p:cNvPicPr>
            <a:picLocks noChangeAspect="1"/>
          </p:cNvPicPr>
          <p:nvPr/>
        </p:nvPicPr>
        <p:blipFill>
          <a:blip r:embed="rId4"/>
          <a:stretch>
            <a:fillRect/>
          </a:stretch>
        </p:blipFill>
        <p:spPr>
          <a:xfrm>
            <a:off x="1459833" y="4806556"/>
            <a:ext cx="330867" cy="290762"/>
          </a:xfrm>
          <a:prstGeom prst="rect">
            <a:avLst/>
          </a:prstGeom>
        </p:spPr>
      </p:pic>
      <p:grpSp>
        <p:nvGrpSpPr>
          <p:cNvPr id="7" name="Group 6">
            <a:extLst>
              <a:ext uri="{FF2B5EF4-FFF2-40B4-BE49-F238E27FC236}">
                <a16:creationId xmlns:a16="http://schemas.microsoft.com/office/drawing/2014/main" id="{257B839F-4BB4-E381-62E3-1844E9006793}"/>
              </a:ext>
            </a:extLst>
          </p:cNvPr>
          <p:cNvGrpSpPr/>
          <p:nvPr/>
        </p:nvGrpSpPr>
        <p:grpSpPr>
          <a:xfrm>
            <a:off x="375684" y="6538166"/>
            <a:ext cx="11648307" cy="392985"/>
            <a:chOff x="375684" y="6538166"/>
            <a:chExt cx="11648307" cy="392985"/>
          </a:xfrm>
        </p:grpSpPr>
        <p:pic>
          <p:nvPicPr>
            <p:cNvPr id="9" name="Picture 8" descr="Logo, company name&#10;&#10;Description automatically generated">
              <a:extLst>
                <a:ext uri="{FF2B5EF4-FFF2-40B4-BE49-F238E27FC236}">
                  <a16:creationId xmlns:a16="http://schemas.microsoft.com/office/drawing/2014/main" id="{DECDC6F0-3867-565E-CFE0-031109B72FCD}"/>
                </a:ext>
              </a:extLst>
            </p:cNvPr>
            <p:cNvPicPr>
              <a:picLocks noChangeAspect="1"/>
            </p:cNvPicPr>
            <p:nvPr/>
          </p:nvPicPr>
          <p:blipFill rotWithShape="1">
            <a:blip r:embed="rId5">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11" name="Footer Placeholder 2">
              <a:extLst>
                <a:ext uri="{FF2B5EF4-FFF2-40B4-BE49-F238E27FC236}">
                  <a16:creationId xmlns:a16="http://schemas.microsoft.com/office/drawing/2014/main" id="{11FF6511-3FDA-7CC0-B99C-2401D34F90C2}"/>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3" name="Slide Number Placeholder 3">
              <a:extLst>
                <a:ext uri="{FF2B5EF4-FFF2-40B4-BE49-F238E27FC236}">
                  <a16:creationId xmlns:a16="http://schemas.microsoft.com/office/drawing/2014/main" id="{7DE481DD-1123-CADC-AEC6-0BA7FFFC1496}"/>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11</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965680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55D8A-C409-4D7A-B8A1-2748F99ECAB5}"/>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340CEF8-CE1B-B993-96CC-423954A466D9}"/>
              </a:ext>
            </a:extLst>
          </p:cNvPr>
          <p:cNvSpPr/>
          <p:nvPr/>
        </p:nvSpPr>
        <p:spPr>
          <a:xfrm>
            <a:off x="0" y="1727200"/>
            <a:ext cx="12192000" cy="4444999"/>
          </a:xfrm>
          <a:prstGeom prst="rect">
            <a:avLst/>
          </a:prstGeom>
          <a:solidFill>
            <a:srgbClr val="EE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sp>
        <p:nvSpPr>
          <p:cNvPr id="2" name="Title 1">
            <a:extLst>
              <a:ext uri="{FF2B5EF4-FFF2-40B4-BE49-F238E27FC236}">
                <a16:creationId xmlns:a16="http://schemas.microsoft.com/office/drawing/2014/main" id="{B8B18AAF-7DA5-6911-1ED9-D96B58683ED5}"/>
              </a:ext>
            </a:extLst>
          </p:cNvPr>
          <p:cNvSpPr>
            <a:spLocks noGrp="1"/>
          </p:cNvSpPr>
          <p:nvPr>
            <p:ph type="ctrTitle"/>
          </p:nvPr>
        </p:nvSpPr>
        <p:spPr>
          <a:xfrm>
            <a:off x="773976" y="0"/>
            <a:ext cx="11418024" cy="2133600"/>
          </a:xfrm>
        </p:spPr>
        <p:txBody>
          <a:bodyPr/>
          <a:lstStyle/>
          <a:p>
            <a:pPr>
              <a:defRPr/>
            </a:pPr>
            <a:r>
              <a:rPr lang="it-IT" sz="4400" dirty="0">
                <a:ea typeface="MS PGothic" charset="-128"/>
              </a:rPr>
              <a:t>DISEASE-FREE SURVIVAL AFTER </a:t>
            </a:r>
            <a:br>
              <a:rPr lang="it-IT" sz="4400" dirty="0">
                <a:ea typeface="MS PGothic" charset="-128"/>
              </a:rPr>
            </a:br>
            <a:r>
              <a:rPr lang="it-IT" sz="4400" dirty="0">
                <a:ea typeface="MS PGothic" charset="-128"/>
              </a:rPr>
              <a:t>PREGNANCY VS NO PREGNANCY</a:t>
            </a:r>
            <a:br>
              <a:rPr lang="it-IT" sz="4400" dirty="0">
                <a:ea typeface="MS PGothic" charset="-128"/>
              </a:rPr>
            </a:br>
            <a:endParaRPr lang="en-US" sz="4400" dirty="0"/>
          </a:p>
        </p:txBody>
      </p:sp>
      <p:pic>
        <p:nvPicPr>
          <p:cNvPr id="3" name="Picture 2" descr="Chart&#10;&#10;Description automatically generated">
            <a:extLst>
              <a:ext uri="{FF2B5EF4-FFF2-40B4-BE49-F238E27FC236}">
                <a16:creationId xmlns:a16="http://schemas.microsoft.com/office/drawing/2014/main" id="{2DC78BD0-C9B9-7F9A-EBEE-5368F38B0EF3}"/>
              </a:ext>
            </a:extLst>
          </p:cNvPr>
          <p:cNvPicPr>
            <a:picLocks noChangeAspect="1"/>
          </p:cNvPicPr>
          <p:nvPr/>
        </p:nvPicPr>
        <p:blipFill>
          <a:blip r:embed="rId2"/>
          <a:stretch>
            <a:fillRect/>
          </a:stretch>
        </p:blipFill>
        <p:spPr>
          <a:xfrm>
            <a:off x="391431" y="1828800"/>
            <a:ext cx="6121400" cy="2921000"/>
          </a:xfrm>
          <a:prstGeom prst="rect">
            <a:avLst/>
          </a:prstGeom>
          <a:ln w="28575">
            <a:solidFill>
              <a:schemeClr val="bg1">
                <a:lumMod val="95000"/>
              </a:schemeClr>
            </a:solidFill>
          </a:ln>
          <a:effectLst>
            <a:outerShdw blurRad="50800" dist="38100" dir="2700000" algn="tl" rotWithShape="0">
              <a:prstClr val="black">
                <a:alpha val="40000"/>
              </a:prstClr>
            </a:outerShdw>
          </a:effectLst>
        </p:spPr>
      </p:pic>
      <p:pic>
        <p:nvPicPr>
          <p:cNvPr id="4" name="Picture 3" descr="Chart, box and whisker chart&#10;&#10;Description automatically generated">
            <a:extLst>
              <a:ext uri="{FF2B5EF4-FFF2-40B4-BE49-F238E27FC236}">
                <a16:creationId xmlns:a16="http://schemas.microsoft.com/office/drawing/2014/main" id="{04FD6A49-5D6C-A98F-1A6D-976389CBC825}"/>
              </a:ext>
            </a:extLst>
          </p:cNvPr>
          <p:cNvPicPr>
            <a:picLocks noChangeAspect="1"/>
          </p:cNvPicPr>
          <p:nvPr/>
        </p:nvPicPr>
        <p:blipFill>
          <a:blip r:embed="rId3"/>
          <a:stretch>
            <a:fillRect/>
          </a:stretch>
        </p:blipFill>
        <p:spPr>
          <a:xfrm>
            <a:off x="5613154" y="3175377"/>
            <a:ext cx="6134100" cy="2806700"/>
          </a:xfrm>
          <a:prstGeom prst="rect">
            <a:avLst/>
          </a:prstGeom>
          <a:ln w="19050">
            <a:solidFill>
              <a:schemeClr val="bg1">
                <a:lumMod val="95000"/>
              </a:schemeClr>
            </a:solidFill>
          </a:ln>
          <a:effectLst>
            <a:outerShdw blurRad="50800" dist="38100" dir="2700000" algn="tl" rotWithShape="0">
              <a:prstClr val="black">
                <a:alpha val="40000"/>
              </a:prstClr>
            </a:outerShdw>
          </a:effectLst>
        </p:spPr>
      </p:pic>
      <p:sp>
        <p:nvSpPr>
          <p:cNvPr id="7" name="TextBox 2">
            <a:extLst>
              <a:ext uri="{FF2B5EF4-FFF2-40B4-BE49-F238E27FC236}">
                <a16:creationId xmlns:a16="http://schemas.microsoft.com/office/drawing/2014/main" id="{CE9805BF-1BB4-9FC4-0267-3BDF5139F091}"/>
              </a:ext>
            </a:extLst>
          </p:cNvPr>
          <p:cNvSpPr txBox="1">
            <a:spLocks noChangeArrowheads="1"/>
          </p:cNvSpPr>
          <p:nvPr/>
        </p:nvSpPr>
        <p:spPr bwMode="auto">
          <a:xfrm>
            <a:off x="6096663" y="6283523"/>
            <a:ext cx="43835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700" u="none" strike="noStrike" kern="1200" cap="none" spc="0" normalizeH="0" baseline="0" noProof="0" dirty="0">
                <a:ln>
                  <a:noFill/>
                </a:ln>
                <a:solidFill>
                  <a:schemeClr val="tx1">
                    <a:lumMod val="50000"/>
                    <a:lumOff val="50000"/>
                  </a:schemeClr>
                </a:solidFill>
                <a:effectLst/>
                <a:uLnTx/>
                <a:uFillTx/>
              </a:rPr>
              <a:t>		</a:t>
            </a:r>
            <a:r>
              <a:rPr kumimoji="0" lang="en-US" altLang="en-US" sz="700" u="none" strike="noStrike" kern="1200" cap="none" spc="0" normalizeH="0" baseline="0" noProof="0" dirty="0" err="1">
                <a:ln>
                  <a:noFill/>
                </a:ln>
                <a:solidFill>
                  <a:schemeClr val="tx1">
                    <a:lumMod val="50000"/>
                    <a:lumOff val="50000"/>
                  </a:schemeClr>
                </a:solidFill>
                <a:effectLst/>
                <a:uLnTx/>
                <a:uFillTx/>
              </a:rPr>
              <a:t>Lambertini</a:t>
            </a:r>
            <a:r>
              <a:rPr kumimoji="0" lang="en-US" altLang="en-US" sz="700" u="none" strike="noStrike" kern="1200" cap="none" spc="0" normalizeH="0" baseline="0" noProof="0" dirty="0">
                <a:ln>
                  <a:noFill/>
                </a:ln>
                <a:solidFill>
                  <a:schemeClr val="tx1">
                    <a:lumMod val="50000"/>
                    <a:lumOff val="50000"/>
                  </a:schemeClr>
                </a:solidFill>
                <a:effectLst/>
                <a:uLnTx/>
                <a:uFillTx/>
              </a:rPr>
              <a:t> M, et al. JCO 2021</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700" u="none" strike="noStrike" kern="1200" cap="none" spc="0" normalizeH="0" baseline="0" noProof="0" dirty="0">
              <a:ln>
                <a:noFill/>
              </a:ln>
              <a:solidFill>
                <a:schemeClr val="tx1">
                  <a:lumMod val="50000"/>
                  <a:lumOff val="50000"/>
                </a:schemeClr>
              </a:solidFill>
              <a:effectLst/>
              <a:uLnTx/>
              <a:uFillTx/>
            </a:endParaRPr>
          </a:p>
        </p:txBody>
      </p:sp>
      <p:sp>
        <p:nvSpPr>
          <p:cNvPr id="8" name="Oval 7">
            <a:extLst>
              <a:ext uri="{FF2B5EF4-FFF2-40B4-BE49-F238E27FC236}">
                <a16:creationId xmlns:a16="http://schemas.microsoft.com/office/drawing/2014/main" id="{D1A3F038-3F5C-DF8A-ED33-8D336500C0BA}"/>
              </a:ext>
            </a:extLst>
          </p:cNvPr>
          <p:cNvSpPr/>
          <p:nvPr/>
        </p:nvSpPr>
        <p:spPr>
          <a:xfrm>
            <a:off x="730931" y="4058026"/>
            <a:ext cx="1143000" cy="1143000"/>
          </a:xfrm>
          <a:prstGeom prst="ellipse">
            <a:avLst/>
          </a:prstGeom>
          <a:solidFill>
            <a:srgbClr val="6CC5B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it-IT" sz="2400" b="1" dirty="0">
                <a:solidFill>
                  <a:schemeClr val="bg1"/>
                </a:solidFill>
                <a:latin typeface="Arial Narrow" panose="020B0604020202020204" pitchFamily="34" charset="0"/>
                <a:ea typeface="MS PGothic" charset="-128"/>
                <a:cs typeface="Arial Narrow" panose="020B0604020202020204" pitchFamily="34" charset="0"/>
              </a:rPr>
              <a:t>ER+</a:t>
            </a:r>
            <a:endParaRPr lang="en-US" sz="2400" dirty="0">
              <a:solidFill>
                <a:schemeClr val="bg1"/>
              </a:solidFill>
            </a:endParaRPr>
          </a:p>
        </p:txBody>
      </p:sp>
      <p:sp>
        <p:nvSpPr>
          <p:cNvPr id="9" name="Oval 8">
            <a:extLst>
              <a:ext uri="{FF2B5EF4-FFF2-40B4-BE49-F238E27FC236}">
                <a16:creationId xmlns:a16="http://schemas.microsoft.com/office/drawing/2014/main" id="{4F53E168-37CE-99A8-7E57-28D82B60A950}"/>
              </a:ext>
            </a:extLst>
          </p:cNvPr>
          <p:cNvSpPr/>
          <p:nvPr/>
        </p:nvSpPr>
        <p:spPr>
          <a:xfrm>
            <a:off x="7734300" y="2298700"/>
            <a:ext cx="1143000" cy="1143000"/>
          </a:xfrm>
          <a:prstGeom prst="ellipse">
            <a:avLst/>
          </a:prstGeom>
          <a:solidFill>
            <a:srgbClr val="FFA3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it-IT" sz="2400" b="1" dirty="0">
                <a:solidFill>
                  <a:schemeClr val="bg1"/>
                </a:solidFill>
                <a:latin typeface="Arial Narrow" panose="020B0604020202020204" pitchFamily="34" charset="0"/>
                <a:ea typeface="MS PGothic" charset="-128"/>
                <a:cs typeface="Arial Narrow" panose="020B0604020202020204" pitchFamily="34" charset="0"/>
              </a:rPr>
              <a:t>ER-</a:t>
            </a:r>
            <a:endParaRPr lang="en-US" sz="2400" dirty="0">
              <a:solidFill>
                <a:schemeClr val="bg1"/>
              </a:solidFill>
            </a:endParaRPr>
          </a:p>
        </p:txBody>
      </p:sp>
      <p:sp>
        <p:nvSpPr>
          <p:cNvPr id="10" name="Oval 9">
            <a:extLst>
              <a:ext uri="{FF2B5EF4-FFF2-40B4-BE49-F238E27FC236}">
                <a16:creationId xmlns:a16="http://schemas.microsoft.com/office/drawing/2014/main" id="{B2B7BBE2-0A95-0748-4580-B2E186111564}"/>
              </a:ext>
            </a:extLst>
          </p:cNvPr>
          <p:cNvSpPr/>
          <p:nvPr/>
        </p:nvSpPr>
        <p:spPr>
          <a:xfrm>
            <a:off x="3810000" y="800100"/>
            <a:ext cx="762000" cy="762000"/>
          </a:xfrm>
          <a:prstGeom prst="ellipse">
            <a:avLst/>
          </a:prstGeom>
          <a:solidFill>
            <a:srgbClr val="00335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it-IT" sz="3200" b="1" dirty="0">
                <a:solidFill>
                  <a:schemeClr val="bg1"/>
                </a:solidFill>
                <a:latin typeface="Arial Narrow" panose="020B0604020202020204" pitchFamily="34" charset="0"/>
                <a:ea typeface="MS PGothic" charset="-128"/>
                <a:cs typeface="Arial Narrow" panose="020B0604020202020204" pitchFamily="34" charset="0"/>
              </a:rPr>
              <a:t>VS</a:t>
            </a:r>
            <a:endParaRPr lang="en-US" sz="3200" dirty="0">
              <a:solidFill>
                <a:schemeClr val="bg1"/>
              </a:solidFill>
            </a:endParaRPr>
          </a:p>
        </p:txBody>
      </p:sp>
      <p:grpSp>
        <p:nvGrpSpPr>
          <p:cNvPr id="5" name="Group 4">
            <a:extLst>
              <a:ext uri="{FF2B5EF4-FFF2-40B4-BE49-F238E27FC236}">
                <a16:creationId xmlns:a16="http://schemas.microsoft.com/office/drawing/2014/main" id="{FC4F3E01-1F4A-17E2-63FE-D98EDA231B12}"/>
              </a:ext>
            </a:extLst>
          </p:cNvPr>
          <p:cNvGrpSpPr/>
          <p:nvPr/>
        </p:nvGrpSpPr>
        <p:grpSpPr>
          <a:xfrm>
            <a:off x="375684" y="6538166"/>
            <a:ext cx="11648307" cy="392985"/>
            <a:chOff x="375684" y="6538166"/>
            <a:chExt cx="11648307" cy="392985"/>
          </a:xfrm>
        </p:grpSpPr>
        <p:pic>
          <p:nvPicPr>
            <p:cNvPr id="6" name="Picture 5" descr="Logo, company name&#10;&#10;Description automatically generated">
              <a:extLst>
                <a:ext uri="{FF2B5EF4-FFF2-40B4-BE49-F238E27FC236}">
                  <a16:creationId xmlns:a16="http://schemas.microsoft.com/office/drawing/2014/main" id="{B0F1F8AA-7E57-032F-16DC-909DE6260485}"/>
                </a:ext>
              </a:extLst>
            </p:cNvPr>
            <p:cNvPicPr>
              <a:picLocks noChangeAspect="1"/>
            </p:cNvPicPr>
            <p:nvPr/>
          </p:nvPicPr>
          <p:blipFill rotWithShape="1">
            <a:blip r:embed="rId4">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12" name="Footer Placeholder 2">
              <a:extLst>
                <a:ext uri="{FF2B5EF4-FFF2-40B4-BE49-F238E27FC236}">
                  <a16:creationId xmlns:a16="http://schemas.microsoft.com/office/drawing/2014/main" id="{1073BFC5-C953-86D5-8CF8-45D123226940}"/>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3" name="Slide Number Placeholder 3">
              <a:extLst>
                <a:ext uri="{FF2B5EF4-FFF2-40B4-BE49-F238E27FC236}">
                  <a16:creationId xmlns:a16="http://schemas.microsoft.com/office/drawing/2014/main" id="{D8DD3F9C-B38C-01AE-F29B-D1F0CCEE1713}"/>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12</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1444685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9F2A2-549B-02A0-7A1C-3BE3606B4F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A73457-9A0C-F08A-0386-F914E1B155BC}"/>
              </a:ext>
            </a:extLst>
          </p:cNvPr>
          <p:cNvSpPr>
            <a:spLocks noGrp="1"/>
          </p:cNvSpPr>
          <p:nvPr>
            <p:ph type="ctrTitle"/>
          </p:nvPr>
        </p:nvSpPr>
        <p:spPr>
          <a:xfrm>
            <a:off x="773976" y="0"/>
            <a:ext cx="10973278" cy="1028700"/>
          </a:xfrm>
        </p:spPr>
        <p:txBody>
          <a:bodyPr/>
          <a:lstStyle/>
          <a:p>
            <a:r>
              <a:rPr lang="it-IT">
                <a:ea typeface="MS PGothic" charset="-128"/>
              </a:rPr>
              <a:t>CLINICAL CONUNDRUM</a:t>
            </a:r>
            <a:r>
              <a:rPr lang="it-IT" dirty="0">
                <a:ea typeface="MS PGothic" charset="-128"/>
              </a:rPr>
              <a:t>:</a:t>
            </a:r>
            <a:endParaRPr lang="en-US" dirty="0"/>
          </a:p>
        </p:txBody>
      </p:sp>
      <p:sp>
        <p:nvSpPr>
          <p:cNvPr id="4" name="TextBox 3">
            <a:extLst>
              <a:ext uri="{FF2B5EF4-FFF2-40B4-BE49-F238E27FC236}">
                <a16:creationId xmlns:a16="http://schemas.microsoft.com/office/drawing/2014/main" id="{054E4F40-3A7E-80AF-F2B9-3FF415B1D79C}"/>
              </a:ext>
            </a:extLst>
          </p:cNvPr>
          <p:cNvSpPr txBox="1"/>
          <p:nvPr/>
        </p:nvSpPr>
        <p:spPr>
          <a:xfrm>
            <a:off x="-4845801" y="6283523"/>
            <a:ext cx="8655801" cy="307777"/>
          </a:xfrm>
          <a:prstGeom prst="rect">
            <a:avLst/>
          </a:prstGeom>
          <a:noFill/>
        </p:spPr>
        <p:txBody>
          <a:bodyPr wrap="square">
            <a:spAutoFit/>
          </a:bodyPr>
          <a:lstStyle/>
          <a:p>
            <a:pPr algn="r">
              <a:defRPr/>
            </a:pPr>
            <a:r>
              <a:rPr lang="en-US" sz="700" dirty="0">
                <a:solidFill>
                  <a:schemeClr val="tx1">
                    <a:lumMod val="50000"/>
                    <a:lumOff val="50000"/>
                  </a:schemeClr>
                </a:solidFill>
                <a:latin typeface="Arial Unicode MS" charset="0"/>
                <a:ea typeface="MS PGothic" charset="-128"/>
              </a:rPr>
              <a:t>	</a:t>
            </a:r>
            <a:r>
              <a:rPr lang="en-US" sz="700" dirty="0">
                <a:solidFill>
                  <a:schemeClr val="tx1">
                    <a:lumMod val="50000"/>
                    <a:lumOff val="50000"/>
                  </a:schemeClr>
                </a:solidFill>
                <a:latin typeface="Arial" panose="020B0604020202020204" pitchFamily="34" charset="0"/>
                <a:ea typeface="MS PGothic" charset="-128"/>
                <a:cs typeface="Arial" panose="020B0604020202020204" pitchFamily="34" charset="0"/>
              </a:rPr>
              <a:t>	</a:t>
            </a:r>
            <a:r>
              <a:rPr lang="it-IT" sz="700" dirty="0">
                <a:solidFill>
                  <a:schemeClr val="tx1">
                    <a:lumMod val="50000"/>
                    <a:lumOff val="50000"/>
                  </a:schemeClr>
                </a:solidFill>
                <a:latin typeface="Arial" panose="020B0604020202020204" pitchFamily="34" charset="0"/>
                <a:ea typeface="MS PGothic" charset="-128"/>
                <a:cs typeface="Arial" panose="020B0604020202020204" pitchFamily="34" charset="0"/>
              </a:rPr>
              <a:t>Cucciniello L et al., </a:t>
            </a:r>
            <a:r>
              <a:rPr lang="it-IT" sz="700" i="1" dirty="0">
                <a:solidFill>
                  <a:schemeClr val="tx1">
                    <a:lumMod val="50000"/>
                    <a:lumOff val="50000"/>
                  </a:schemeClr>
                </a:solidFill>
                <a:latin typeface="Arial" panose="020B0604020202020204" pitchFamily="34" charset="0"/>
                <a:ea typeface="MS PGothic" charset="-128"/>
                <a:cs typeface="Arial" panose="020B0604020202020204" pitchFamily="34" charset="0"/>
              </a:rPr>
              <a:t>Cancer Treatment Reviews,</a:t>
            </a:r>
            <a:r>
              <a:rPr lang="it-IT" sz="700" dirty="0">
                <a:solidFill>
                  <a:schemeClr val="tx1">
                    <a:lumMod val="50000"/>
                    <a:lumOff val="50000"/>
                  </a:schemeClr>
                </a:solidFill>
                <a:latin typeface="Arial" panose="020B0604020202020204" pitchFamily="34" charset="0"/>
                <a:ea typeface="MS PGothic" charset="-128"/>
                <a:cs typeface="Arial" panose="020B0604020202020204" pitchFamily="34" charset="0"/>
              </a:rPr>
              <a:t> 2022</a:t>
            </a:r>
          </a:p>
          <a:p>
            <a:pPr algn="r">
              <a:defRPr/>
            </a:pPr>
            <a:endParaRPr lang="en-US" sz="700" dirty="0">
              <a:solidFill>
                <a:schemeClr val="tx1">
                  <a:lumMod val="50000"/>
                  <a:lumOff val="50000"/>
                </a:schemeClr>
              </a:solidFill>
              <a:latin typeface="+mj-lt"/>
              <a:ea typeface="MS PGothic" charset="-128"/>
            </a:endParaRPr>
          </a:p>
        </p:txBody>
      </p:sp>
      <p:sp>
        <p:nvSpPr>
          <p:cNvPr id="3" name="TextBox 2">
            <a:extLst>
              <a:ext uri="{FF2B5EF4-FFF2-40B4-BE49-F238E27FC236}">
                <a16:creationId xmlns:a16="http://schemas.microsoft.com/office/drawing/2014/main" id="{D9F04AFB-747C-0413-3A9E-B8FDA0A929AB}"/>
              </a:ext>
            </a:extLst>
          </p:cNvPr>
          <p:cNvSpPr txBox="1"/>
          <p:nvPr/>
        </p:nvSpPr>
        <p:spPr>
          <a:xfrm>
            <a:off x="786676" y="1371600"/>
            <a:ext cx="6604724" cy="3416320"/>
          </a:xfrm>
          <a:prstGeom prst="rect">
            <a:avLst/>
          </a:prstGeom>
          <a:noFill/>
        </p:spPr>
        <p:txBody>
          <a:bodyPr wrap="square" rtlCol="0">
            <a:spAutoFit/>
          </a:bodyPr>
          <a:lstStyle/>
          <a:p>
            <a:r>
              <a:rPr lang="it-IT" sz="3600" dirty="0">
                <a:solidFill>
                  <a:srgbClr val="003352"/>
                </a:solidFill>
                <a:latin typeface="Arial Narrow" panose="020B0604020202020204" pitchFamily="34" charset="0"/>
                <a:ea typeface="MS PGothic" charset="-128"/>
                <a:cs typeface="Arial Narrow" panose="020B0604020202020204" pitchFamily="34" charset="0"/>
              </a:rPr>
              <a:t>Standard </a:t>
            </a:r>
            <a:r>
              <a:rPr lang="it-IT" sz="3600" b="1" dirty="0">
                <a:solidFill>
                  <a:srgbClr val="003352"/>
                </a:solidFill>
                <a:latin typeface="Arial Narrow" panose="020B0604020202020204" pitchFamily="34" charset="0"/>
                <a:ea typeface="MS PGothic" charset="-128"/>
                <a:cs typeface="Arial Narrow" panose="020B0604020202020204" pitchFamily="34" charset="0"/>
              </a:rPr>
              <a:t>endocrine therapy</a:t>
            </a:r>
            <a:r>
              <a:rPr lang="it-IT" sz="3600" dirty="0">
                <a:solidFill>
                  <a:srgbClr val="003352"/>
                </a:solidFill>
                <a:latin typeface="Arial Narrow" panose="020B0604020202020204" pitchFamily="34" charset="0"/>
                <a:ea typeface="MS PGothic" charset="-128"/>
                <a:cs typeface="Arial Narrow" panose="020B0604020202020204" pitchFamily="34" charset="0"/>
              </a:rPr>
              <a:t> for </a:t>
            </a:r>
            <a:r>
              <a:rPr lang="it-IT" sz="3600" dirty="0" err="1">
                <a:solidFill>
                  <a:srgbClr val="003352"/>
                </a:solidFill>
                <a:latin typeface="Arial Narrow" panose="020B0604020202020204" pitchFamily="34" charset="0"/>
                <a:ea typeface="MS PGothic" charset="-128"/>
                <a:cs typeface="Arial Narrow" panose="020B0604020202020204" pitchFamily="34" charset="0"/>
              </a:rPr>
              <a:t>premenopausal</a:t>
            </a:r>
            <a:r>
              <a:rPr lang="it-IT" sz="3600" dirty="0">
                <a:solidFill>
                  <a:srgbClr val="003352"/>
                </a:solidFill>
                <a:latin typeface="Arial Narrow" panose="020B0604020202020204" pitchFamily="34" charset="0"/>
                <a:ea typeface="MS PGothic" charset="-128"/>
                <a:cs typeface="Arial Narrow" panose="020B0604020202020204" pitchFamily="34" charset="0"/>
              </a:rPr>
              <a:t> women with HR+ </a:t>
            </a:r>
            <a:r>
              <a:rPr lang="it-IT" sz="3600" dirty="0" err="1">
                <a:solidFill>
                  <a:srgbClr val="003352"/>
                </a:solidFill>
                <a:latin typeface="Arial Narrow" panose="020B0604020202020204" pitchFamily="34" charset="0"/>
                <a:ea typeface="MS PGothic" charset="-128"/>
                <a:cs typeface="Arial Narrow" panose="020B0604020202020204" pitchFamily="34" charset="0"/>
              </a:rPr>
              <a:t>early</a:t>
            </a:r>
            <a:r>
              <a:rPr lang="it-IT" sz="3600" dirty="0">
                <a:solidFill>
                  <a:srgbClr val="003352"/>
                </a:solidFill>
                <a:latin typeface="Arial Narrow" panose="020B0604020202020204" pitchFamily="34" charset="0"/>
                <a:ea typeface="MS PGothic" charset="-128"/>
                <a:cs typeface="Arial Narrow" panose="020B0604020202020204" pitchFamily="34" charset="0"/>
              </a:rPr>
              <a:t> </a:t>
            </a:r>
            <a:r>
              <a:rPr lang="it-IT" sz="3600" dirty="0" err="1">
                <a:solidFill>
                  <a:srgbClr val="003352"/>
                </a:solidFill>
                <a:latin typeface="Arial Narrow" panose="020B0604020202020204" pitchFamily="34" charset="0"/>
                <a:ea typeface="MS PGothic" charset="-128"/>
                <a:cs typeface="Arial Narrow" panose="020B0604020202020204" pitchFamily="34" charset="0"/>
              </a:rPr>
              <a:t>breast</a:t>
            </a:r>
            <a:r>
              <a:rPr lang="it-IT" sz="3600" dirty="0">
                <a:solidFill>
                  <a:srgbClr val="003352"/>
                </a:solidFill>
                <a:latin typeface="Arial Narrow" panose="020B0604020202020204" pitchFamily="34" charset="0"/>
                <a:ea typeface="MS PGothic" charset="-128"/>
                <a:cs typeface="Arial Narrow" panose="020B0604020202020204" pitchFamily="34" charset="0"/>
              </a:rPr>
              <a:t> </a:t>
            </a:r>
            <a:r>
              <a:rPr lang="it-IT" sz="3600" dirty="0" err="1">
                <a:solidFill>
                  <a:srgbClr val="003352"/>
                </a:solidFill>
                <a:latin typeface="Arial Narrow" panose="020B0604020202020204" pitchFamily="34" charset="0"/>
                <a:ea typeface="MS PGothic" charset="-128"/>
                <a:cs typeface="Arial Narrow" panose="020B0604020202020204" pitchFamily="34" charset="0"/>
              </a:rPr>
              <a:t>cancer</a:t>
            </a:r>
            <a:r>
              <a:rPr lang="it-IT" sz="3600" dirty="0">
                <a:solidFill>
                  <a:srgbClr val="003352"/>
                </a:solidFill>
                <a:latin typeface="Arial Narrow" panose="020B0604020202020204" pitchFamily="34" charset="0"/>
                <a:ea typeface="MS PGothic" charset="-128"/>
                <a:cs typeface="Arial Narrow" panose="020B0604020202020204" pitchFamily="34" charset="0"/>
              </a:rPr>
              <a:t> </a:t>
            </a:r>
            <a:r>
              <a:rPr lang="it-IT" sz="3600" b="1" dirty="0" err="1">
                <a:solidFill>
                  <a:srgbClr val="003352"/>
                </a:solidFill>
                <a:latin typeface="Arial Narrow" panose="020B0604020202020204" pitchFamily="34" charset="0"/>
                <a:ea typeface="MS PGothic" charset="-128"/>
                <a:cs typeface="Arial Narrow" panose="020B0604020202020204" pitchFamily="34" charset="0"/>
              </a:rPr>
              <a:t>entails</a:t>
            </a:r>
            <a:r>
              <a:rPr lang="it-IT" sz="3600" b="1" dirty="0">
                <a:solidFill>
                  <a:srgbClr val="003352"/>
                </a:solidFill>
                <a:latin typeface="Arial Narrow" panose="020B0604020202020204" pitchFamily="34" charset="0"/>
                <a:ea typeface="MS PGothic" charset="-128"/>
                <a:cs typeface="Arial Narrow" panose="020B0604020202020204" pitchFamily="34" charset="0"/>
              </a:rPr>
              <a:t> 5-10 </a:t>
            </a:r>
            <a:r>
              <a:rPr lang="it-IT" sz="3600" b="1" dirty="0" err="1">
                <a:solidFill>
                  <a:srgbClr val="003352"/>
                </a:solidFill>
                <a:latin typeface="Arial Narrow" panose="020B0604020202020204" pitchFamily="34" charset="0"/>
                <a:ea typeface="MS PGothic" charset="-128"/>
                <a:cs typeface="Arial Narrow" panose="020B0604020202020204" pitchFamily="34" charset="0"/>
              </a:rPr>
              <a:t>years</a:t>
            </a:r>
            <a:r>
              <a:rPr lang="it-IT" sz="3600" b="1" dirty="0">
                <a:solidFill>
                  <a:srgbClr val="003352"/>
                </a:solidFill>
                <a:latin typeface="Arial Narrow" panose="020B0604020202020204" pitchFamily="34" charset="0"/>
                <a:ea typeface="MS PGothic" charset="-128"/>
                <a:cs typeface="Arial Narrow" panose="020B0604020202020204" pitchFamily="34" charset="0"/>
              </a:rPr>
              <a:t> </a:t>
            </a:r>
            <a:br>
              <a:rPr lang="it-IT" sz="3600" b="1" dirty="0">
                <a:solidFill>
                  <a:srgbClr val="003352"/>
                </a:solidFill>
                <a:latin typeface="Arial Narrow" panose="020B0604020202020204" pitchFamily="34" charset="0"/>
                <a:ea typeface="MS PGothic" charset="-128"/>
                <a:cs typeface="Arial Narrow" panose="020B0604020202020204" pitchFamily="34" charset="0"/>
              </a:rPr>
            </a:br>
            <a:r>
              <a:rPr lang="it-IT" sz="3600" dirty="0">
                <a:solidFill>
                  <a:srgbClr val="003352"/>
                </a:solidFill>
                <a:latin typeface="Arial Narrow" panose="020B0604020202020204" pitchFamily="34" charset="0"/>
                <a:ea typeface="MS PGothic" charset="-128"/>
                <a:cs typeface="Arial Narrow" panose="020B0604020202020204" pitchFamily="34" charset="0"/>
              </a:rPr>
              <a:t>of treatment and </a:t>
            </a:r>
          </a:p>
          <a:p>
            <a:r>
              <a:rPr lang="it-IT" sz="3600" dirty="0">
                <a:solidFill>
                  <a:srgbClr val="003352"/>
                </a:solidFill>
                <a:latin typeface="Arial Narrow" panose="020B0604020202020204" pitchFamily="34" charset="0"/>
                <a:ea typeface="MS PGothic" charset="-128"/>
                <a:cs typeface="Arial Narrow" panose="020B0604020202020204" pitchFamily="34" charset="0"/>
              </a:rPr>
              <a:t>women </a:t>
            </a:r>
            <a:r>
              <a:rPr lang="it-IT" sz="3600" dirty="0" err="1">
                <a:solidFill>
                  <a:srgbClr val="003352"/>
                </a:solidFill>
                <a:latin typeface="Arial Narrow" panose="020B0604020202020204" pitchFamily="34" charset="0"/>
                <a:ea typeface="MS PGothic" charset="-128"/>
                <a:cs typeface="Arial Narrow" panose="020B0604020202020204" pitchFamily="34" charset="0"/>
              </a:rPr>
              <a:t>want</a:t>
            </a:r>
            <a:r>
              <a:rPr lang="it-IT" sz="3600" dirty="0">
                <a:solidFill>
                  <a:srgbClr val="003352"/>
                </a:solidFill>
                <a:latin typeface="Arial Narrow" panose="020B0604020202020204" pitchFamily="34" charset="0"/>
                <a:ea typeface="MS PGothic" charset="-128"/>
                <a:cs typeface="Arial Narrow" panose="020B0604020202020204" pitchFamily="34" charset="0"/>
              </a:rPr>
              <a:t> </a:t>
            </a:r>
            <a:r>
              <a:rPr lang="it-IT" sz="3600" dirty="0" err="1">
                <a:solidFill>
                  <a:srgbClr val="003352"/>
                </a:solidFill>
                <a:latin typeface="Arial Narrow" panose="020B0604020202020204" pitchFamily="34" charset="0"/>
                <a:ea typeface="MS PGothic" charset="-128"/>
                <a:cs typeface="Arial Narrow" panose="020B0604020202020204" pitchFamily="34" charset="0"/>
              </a:rPr>
              <a:t>children</a:t>
            </a:r>
            <a:br>
              <a:rPr lang="it-IT" sz="3600" dirty="0">
                <a:solidFill>
                  <a:srgbClr val="003352"/>
                </a:solidFill>
                <a:latin typeface="Arial Narrow" panose="020B0604020202020204" pitchFamily="34" charset="0"/>
                <a:ea typeface="MS PGothic" charset="-128"/>
                <a:cs typeface="Arial Narrow" panose="020B0604020202020204" pitchFamily="34" charset="0"/>
              </a:rPr>
            </a:br>
            <a:endParaRPr lang="en-US" sz="3600" dirty="0">
              <a:solidFill>
                <a:srgbClr val="003352"/>
              </a:solidFill>
              <a:latin typeface="Arial Narrow" panose="020B0604020202020204" pitchFamily="34" charset="0"/>
              <a:cs typeface="Arial Narrow" panose="020B0604020202020204" pitchFamily="34" charset="0"/>
            </a:endParaRPr>
          </a:p>
        </p:txBody>
      </p:sp>
      <p:pic>
        <p:nvPicPr>
          <p:cNvPr id="8" name="Picture 7" descr="A person chained to a ball&#10;&#10;AI-generated content may be incorrect.">
            <a:extLst>
              <a:ext uri="{FF2B5EF4-FFF2-40B4-BE49-F238E27FC236}">
                <a16:creationId xmlns:a16="http://schemas.microsoft.com/office/drawing/2014/main" id="{F69F427B-5F2F-71F9-7FDE-EB0FC561587F}"/>
              </a:ext>
            </a:extLst>
          </p:cNvPr>
          <p:cNvPicPr>
            <a:picLocks noChangeAspect="1"/>
          </p:cNvPicPr>
          <p:nvPr/>
        </p:nvPicPr>
        <p:blipFill>
          <a:blip r:embed="rId2"/>
          <a:stretch>
            <a:fillRect/>
          </a:stretch>
        </p:blipFill>
        <p:spPr>
          <a:xfrm>
            <a:off x="3924300" y="266700"/>
            <a:ext cx="6905440" cy="6716439"/>
          </a:xfrm>
          <a:prstGeom prst="rect">
            <a:avLst/>
          </a:prstGeom>
        </p:spPr>
      </p:pic>
      <p:grpSp>
        <p:nvGrpSpPr>
          <p:cNvPr id="5" name="Group 4">
            <a:extLst>
              <a:ext uri="{FF2B5EF4-FFF2-40B4-BE49-F238E27FC236}">
                <a16:creationId xmlns:a16="http://schemas.microsoft.com/office/drawing/2014/main" id="{5F8252A0-C906-368D-7680-75A76AF341EF}"/>
              </a:ext>
            </a:extLst>
          </p:cNvPr>
          <p:cNvGrpSpPr/>
          <p:nvPr/>
        </p:nvGrpSpPr>
        <p:grpSpPr>
          <a:xfrm>
            <a:off x="375684" y="6538166"/>
            <a:ext cx="11648307" cy="392985"/>
            <a:chOff x="375684" y="6538166"/>
            <a:chExt cx="11648307" cy="392985"/>
          </a:xfrm>
        </p:grpSpPr>
        <p:pic>
          <p:nvPicPr>
            <p:cNvPr id="6" name="Picture 5" descr="Logo, company name&#10;&#10;Description automatically generated">
              <a:extLst>
                <a:ext uri="{FF2B5EF4-FFF2-40B4-BE49-F238E27FC236}">
                  <a16:creationId xmlns:a16="http://schemas.microsoft.com/office/drawing/2014/main" id="{71608EB0-2B5A-0D20-8EE5-BC5A376C9B0E}"/>
                </a:ext>
              </a:extLst>
            </p:cNvPr>
            <p:cNvPicPr>
              <a:picLocks noChangeAspect="1"/>
            </p:cNvPicPr>
            <p:nvPr/>
          </p:nvPicPr>
          <p:blipFill rotWithShape="1">
            <a:blip r:embed="rId3">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7" name="Footer Placeholder 2">
              <a:extLst>
                <a:ext uri="{FF2B5EF4-FFF2-40B4-BE49-F238E27FC236}">
                  <a16:creationId xmlns:a16="http://schemas.microsoft.com/office/drawing/2014/main" id="{7D6407BA-3BAF-18C8-0CFA-9B31D357E819}"/>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9" name="Slide Number Placeholder 3">
              <a:extLst>
                <a:ext uri="{FF2B5EF4-FFF2-40B4-BE49-F238E27FC236}">
                  <a16:creationId xmlns:a16="http://schemas.microsoft.com/office/drawing/2014/main" id="{F8E3224B-E533-B2E4-A151-B6A539B96E68}"/>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13</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2421440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9F22A-88B2-6D68-204A-A55ABBDC96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8CAE27-D249-5EEC-568B-48672B4BF321}"/>
              </a:ext>
            </a:extLst>
          </p:cNvPr>
          <p:cNvSpPr>
            <a:spLocks noGrp="1"/>
          </p:cNvSpPr>
          <p:nvPr>
            <p:ph type="ctrTitle"/>
          </p:nvPr>
        </p:nvSpPr>
        <p:spPr>
          <a:xfrm>
            <a:off x="773976" y="571500"/>
            <a:ext cx="10973278" cy="1066800"/>
          </a:xfrm>
        </p:spPr>
        <p:txBody>
          <a:bodyPr>
            <a:normAutofit fontScale="90000"/>
          </a:bodyPr>
          <a:lstStyle/>
          <a:p>
            <a:r>
              <a:rPr lang="en-US" spc="-133" dirty="0"/>
              <a:t>FERTILITY CONCERNS IMPACT BREAST CANCER TREATMENT DECISIONS</a:t>
            </a:r>
            <a:endParaRPr lang="en-US" dirty="0"/>
          </a:p>
        </p:txBody>
      </p:sp>
      <p:sp>
        <p:nvSpPr>
          <p:cNvPr id="3" name="Text Placeholder 4">
            <a:extLst>
              <a:ext uri="{FF2B5EF4-FFF2-40B4-BE49-F238E27FC236}">
                <a16:creationId xmlns:a16="http://schemas.microsoft.com/office/drawing/2014/main" id="{BE67307E-3503-644A-0433-A33B5D4C38C0}"/>
              </a:ext>
            </a:extLst>
          </p:cNvPr>
          <p:cNvSpPr txBox="1">
            <a:spLocks/>
          </p:cNvSpPr>
          <p:nvPr/>
        </p:nvSpPr>
        <p:spPr>
          <a:xfrm>
            <a:off x="523250" y="1638300"/>
            <a:ext cx="11213200" cy="44645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7668" indent="-243834">
              <a:lnSpc>
                <a:spcPct val="120000"/>
              </a:lnSpc>
              <a:spcBef>
                <a:spcPts val="1227"/>
              </a:spcBef>
              <a:buClr>
                <a:srgbClr val="41B6E6"/>
              </a:buClr>
              <a:buSzPct val="130000"/>
            </a:pPr>
            <a:r>
              <a:rPr lang="en-US" sz="2400" b="1" dirty="0">
                <a:solidFill>
                  <a:srgbClr val="003352"/>
                </a:solidFill>
                <a:latin typeface="Arial Narrow" panose="020B0604020202020204" pitchFamily="34" charset="0"/>
                <a:cs typeface="Arial Narrow" panose="020B0604020202020204" pitchFamily="34" charset="0"/>
              </a:rPr>
              <a:t>In YWS, 160 women (26%) reported that concerns about fertility affected </a:t>
            </a:r>
            <a:br>
              <a:rPr lang="en-US" sz="2400" b="1" dirty="0">
                <a:solidFill>
                  <a:srgbClr val="003352"/>
                </a:solidFill>
                <a:latin typeface="Arial Narrow" panose="020B0604020202020204" pitchFamily="34" charset="0"/>
                <a:cs typeface="Arial Narrow" panose="020B0604020202020204" pitchFamily="34" charset="0"/>
              </a:rPr>
            </a:br>
            <a:r>
              <a:rPr lang="en-US" sz="2400" b="1" dirty="0">
                <a:solidFill>
                  <a:srgbClr val="003352"/>
                </a:solidFill>
                <a:latin typeface="Arial Narrow" panose="020B0604020202020204" pitchFamily="34" charset="0"/>
                <a:cs typeface="Arial Narrow" panose="020B0604020202020204" pitchFamily="34" charset="0"/>
              </a:rPr>
              <a:t>treatment decisions</a:t>
            </a:r>
          </a:p>
          <a:p>
            <a:pPr marL="487668" indent="-243834">
              <a:lnSpc>
                <a:spcPct val="120000"/>
              </a:lnSpc>
              <a:spcBef>
                <a:spcPts val="1227"/>
              </a:spcBef>
              <a:buClr>
                <a:srgbClr val="41B6E6"/>
              </a:buClr>
              <a:buSzPct val="130000"/>
            </a:pPr>
            <a:r>
              <a:rPr lang="en-US" sz="2400" b="1" dirty="0">
                <a:solidFill>
                  <a:srgbClr val="003352"/>
                </a:solidFill>
                <a:latin typeface="Arial Narrow" panose="020B0604020202020204" pitchFamily="34" charset="0"/>
                <a:cs typeface="Arial Narrow" panose="020B0604020202020204" pitchFamily="34" charset="0"/>
              </a:rPr>
              <a:t>90 provided specific details about how their decisions were affected (some chose &gt;1):</a:t>
            </a:r>
          </a:p>
          <a:p>
            <a:pPr marL="914400" lvl="1" indent="-342900">
              <a:lnSpc>
                <a:spcPct val="120000"/>
              </a:lnSpc>
              <a:spcBef>
                <a:spcPts val="1227"/>
              </a:spcBef>
              <a:buClr>
                <a:srgbClr val="41B6E6"/>
              </a:buClr>
              <a:buSzPct val="100000"/>
              <a:buFont typeface="Wingdings" pitchFamily="2" charset="2"/>
              <a:buChar char="ü"/>
            </a:pPr>
            <a:r>
              <a:rPr lang="en-US" sz="2200" b="1" dirty="0">
                <a:solidFill>
                  <a:srgbClr val="003352"/>
                </a:solidFill>
                <a:latin typeface="Arial Narrow" panose="020B0604020202020204" pitchFamily="34" charset="0"/>
                <a:cs typeface="Arial Narrow" panose="020B0604020202020204" pitchFamily="34" charset="0"/>
              </a:rPr>
              <a:t>4 (1%) chose not to receive chemotherapy; 12 (2%) chose regimen over another</a:t>
            </a:r>
          </a:p>
          <a:p>
            <a:pPr marL="914400" lvl="1" indent="-342900">
              <a:lnSpc>
                <a:spcPct val="120000"/>
              </a:lnSpc>
              <a:spcBef>
                <a:spcPts val="1227"/>
              </a:spcBef>
              <a:buClr>
                <a:srgbClr val="41B6E6"/>
              </a:buClr>
              <a:buSzPct val="100000"/>
              <a:buFont typeface="Wingdings" pitchFamily="2" charset="2"/>
              <a:buChar char="ü"/>
            </a:pPr>
            <a:r>
              <a:rPr lang="en-US" sz="2200" b="1" dirty="0">
                <a:solidFill>
                  <a:srgbClr val="003352"/>
                </a:solidFill>
                <a:latin typeface="Arial Narrow" panose="020B0604020202020204" pitchFamily="34" charset="0"/>
                <a:cs typeface="Arial Narrow" panose="020B0604020202020204" pitchFamily="34" charset="0"/>
              </a:rPr>
              <a:t>6 (1%) considered not receiving endocrine therapy</a:t>
            </a:r>
          </a:p>
          <a:p>
            <a:pPr marL="914400" lvl="1" indent="-342900">
              <a:lnSpc>
                <a:spcPct val="120000"/>
              </a:lnSpc>
              <a:spcBef>
                <a:spcPts val="1227"/>
              </a:spcBef>
              <a:buClr>
                <a:srgbClr val="41B6E6"/>
              </a:buClr>
              <a:buSzPct val="100000"/>
              <a:buFont typeface="Wingdings" pitchFamily="2" charset="2"/>
              <a:buChar char="ü"/>
            </a:pPr>
            <a:r>
              <a:rPr lang="en-US" sz="2200" b="1" dirty="0">
                <a:solidFill>
                  <a:srgbClr val="003352"/>
                </a:solidFill>
                <a:latin typeface="Arial Narrow" panose="020B0604020202020204" pitchFamily="34" charset="0"/>
                <a:cs typeface="Arial Narrow" panose="020B0604020202020204" pitchFamily="34" charset="0"/>
              </a:rPr>
              <a:t>19 (3%) decided not to receive endocrine therapy</a:t>
            </a:r>
          </a:p>
          <a:p>
            <a:pPr marL="914400" lvl="1" indent="-342900">
              <a:lnSpc>
                <a:spcPct val="120000"/>
              </a:lnSpc>
              <a:spcBef>
                <a:spcPts val="1227"/>
              </a:spcBef>
              <a:buClr>
                <a:srgbClr val="41B6E6"/>
              </a:buClr>
              <a:buSzPct val="100000"/>
              <a:buFont typeface="Wingdings" pitchFamily="2" charset="2"/>
              <a:buChar char="ü"/>
            </a:pPr>
            <a:r>
              <a:rPr lang="en-US" sz="2200" b="1" dirty="0">
                <a:solidFill>
                  <a:srgbClr val="003352"/>
                </a:solidFill>
                <a:latin typeface="Arial Narrow" panose="020B0604020202020204" pitchFamily="34" charset="0"/>
                <a:cs typeface="Arial Narrow" panose="020B0604020202020204" pitchFamily="34" charset="0"/>
              </a:rPr>
              <a:t>71 (11%) considered receiving endocrine therapy for &lt; 5 years</a:t>
            </a:r>
          </a:p>
        </p:txBody>
      </p:sp>
      <p:sp>
        <p:nvSpPr>
          <p:cNvPr id="4" name="Right Brace 3">
            <a:extLst>
              <a:ext uri="{FF2B5EF4-FFF2-40B4-BE49-F238E27FC236}">
                <a16:creationId xmlns:a16="http://schemas.microsoft.com/office/drawing/2014/main" id="{4B07AF69-6783-C21E-48E2-8EB968E41BC7}"/>
              </a:ext>
            </a:extLst>
          </p:cNvPr>
          <p:cNvSpPr/>
          <p:nvPr/>
        </p:nvSpPr>
        <p:spPr>
          <a:xfrm>
            <a:off x="8343900" y="3891246"/>
            <a:ext cx="208079" cy="1360363"/>
          </a:xfrm>
          <a:prstGeom prst="rightBrace">
            <a:avLst/>
          </a:prstGeom>
          <a:ln>
            <a:solidFill>
              <a:srgbClr val="41B6E6"/>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3FA32F00-4692-2E1C-68D0-AFCC7DA8487F}"/>
              </a:ext>
            </a:extLst>
          </p:cNvPr>
          <p:cNvSpPr txBox="1"/>
          <p:nvPr/>
        </p:nvSpPr>
        <p:spPr>
          <a:xfrm>
            <a:off x="10313217" y="4192862"/>
            <a:ext cx="1695471" cy="7571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1B6E6"/>
                </a:solidFill>
                <a:effectLst/>
                <a:uLnTx/>
                <a:uFillTx/>
                <a:latin typeface="Arial Narrow" panose="020B0604020202020204" pitchFamily="34" charset="0"/>
                <a:ea typeface="+mn-ea"/>
                <a:cs typeface="Arial Narrow" panose="020B0604020202020204" pitchFamily="34" charset="0"/>
              </a:rPr>
              <a:t>of study population</a:t>
            </a:r>
          </a:p>
        </p:txBody>
      </p:sp>
      <p:sp>
        <p:nvSpPr>
          <p:cNvPr id="6" name="TextBox 2">
            <a:extLst>
              <a:ext uri="{FF2B5EF4-FFF2-40B4-BE49-F238E27FC236}">
                <a16:creationId xmlns:a16="http://schemas.microsoft.com/office/drawing/2014/main" id="{1DA8A937-77C5-BDC0-4075-11C9B5832626}"/>
              </a:ext>
            </a:extLst>
          </p:cNvPr>
          <p:cNvSpPr txBox="1">
            <a:spLocks noChangeArrowheads="1"/>
          </p:cNvSpPr>
          <p:nvPr/>
        </p:nvSpPr>
        <p:spPr bwMode="auto">
          <a:xfrm>
            <a:off x="7293140" y="6102893"/>
            <a:ext cx="43835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mn-ea"/>
                <a:cs typeface="Arial Narrow" panose="020B0604020202020204" pitchFamily="34" charset="0"/>
              </a:rPr>
              <a:t>Ruddy et al, JCO 2014</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700" b="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27E68445-C939-124E-E2DB-BBE59D4550BE}"/>
              </a:ext>
            </a:extLst>
          </p:cNvPr>
          <p:cNvPicPr>
            <a:picLocks noChangeAspect="1"/>
          </p:cNvPicPr>
          <p:nvPr/>
        </p:nvPicPr>
        <p:blipFill>
          <a:blip r:embed="rId2"/>
          <a:srcRect/>
          <a:stretch/>
        </p:blipFill>
        <p:spPr>
          <a:xfrm>
            <a:off x="8675730" y="3715001"/>
            <a:ext cx="1637487" cy="1712852"/>
          </a:xfrm>
          <a:prstGeom prst="rect">
            <a:avLst/>
          </a:prstGeom>
        </p:spPr>
      </p:pic>
      <p:grpSp>
        <p:nvGrpSpPr>
          <p:cNvPr id="7" name="Group 6">
            <a:extLst>
              <a:ext uri="{FF2B5EF4-FFF2-40B4-BE49-F238E27FC236}">
                <a16:creationId xmlns:a16="http://schemas.microsoft.com/office/drawing/2014/main" id="{D85514E3-15C5-25B6-95EB-B52DE8BD45C7}"/>
              </a:ext>
            </a:extLst>
          </p:cNvPr>
          <p:cNvGrpSpPr/>
          <p:nvPr/>
        </p:nvGrpSpPr>
        <p:grpSpPr>
          <a:xfrm>
            <a:off x="375684" y="6538166"/>
            <a:ext cx="11648307" cy="392985"/>
            <a:chOff x="375684" y="6538166"/>
            <a:chExt cx="11648307" cy="392985"/>
          </a:xfrm>
        </p:grpSpPr>
        <p:pic>
          <p:nvPicPr>
            <p:cNvPr id="9" name="Picture 8" descr="Logo, company name&#10;&#10;Description automatically generated">
              <a:extLst>
                <a:ext uri="{FF2B5EF4-FFF2-40B4-BE49-F238E27FC236}">
                  <a16:creationId xmlns:a16="http://schemas.microsoft.com/office/drawing/2014/main" id="{3959DD72-85B1-E096-2089-9D55BFA04426}"/>
                </a:ext>
              </a:extLst>
            </p:cNvPr>
            <p:cNvPicPr>
              <a:picLocks noChangeAspect="1"/>
            </p:cNvPicPr>
            <p:nvPr/>
          </p:nvPicPr>
          <p:blipFill rotWithShape="1">
            <a:blip r:embed="rId3">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10" name="Footer Placeholder 2">
              <a:extLst>
                <a:ext uri="{FF2B5EF4-FFF2-40B4-BE49-F238E27FC236}">
                  <a16:creationId xmlns:a16="http://schemas.microsoft.com/office/drawing/2014/main" id="{DC396ACB-EE66-ED6E-B356-94BD0D6F8F50}"/>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1" name="Slide Number Placeholder 3">
              <a:extLst>
                <a:ext uri="{FF2B5EF4-FFF2-40B4-BE49-F238E27FC236}">
                  <a16:creationId xmlns:a16="http://schemas.microsoft.com/office/drawing/2014/main" id="{9BAB8869-C299-8E39-6E01-45FB22161000}"/>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14</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114675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allAtOnce"/>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2B89B-82E8-8D44-0C47-CCF6A9A7E1F3}"/>
            </a:ext>
          </a:extLst>
        </p:cNvPr>
        <p:cNvGrpSpPr/>
        <p:nvPr/>
      </p:nvGrpSpPr>
      <p:grpSpPr>
        <a:xfrm>
          <a:off x="0" y="0"/>
          <a:ext cx="0" cy="0"/>
          <a:chOff x="0" y="0"/>
          <a:chExt cx="0" cy="0"/>
        </a:xfrm>
      </p:grpSpPr>
      <p:sp>
        <p:nvSpPr>
          <p:cNvPr id="7" name="Title 9">
            <a:extLst>
              <a:ext uri="{FF2B5EF4-FFF2-40B4-BE49-F238E27FC236}">
                <a16:creationId xmlns:a16="http://schemas.microsoft.com/office/drawing/2014/main" id="{333CDA2A-EA94-5239-B034-04FCF8F42823}"/>
              </a:ext>
            </a:extLst>
          </p:cNvPr>
          <p:cNvSpPr txBox="1">
            <a:spLocks/>
          </p:cNvSpPr>
          <p:nvPr/>
        </p:nvSpPr>
        <p:spPr>
          <a:xfrm>
            <a:off x="161924" y="384569"/>
            <a:ext cx="11862067" cy="1114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2060"/>
                </a:solidFill>
                <a:latin typeface="Arial" panose="020B0604020202020204" pitchFamily="34" charset="0"/>
                <a:cs typeface="Arial" panose="020B0604020202020204" pitchFamily="34" charset="0"/>
              </a:rPr>
              <a:t>Younger Patients Have Lower Endocrine Therapy Persistence: French Health System</a:t>
            </a:r>
            <a:br>
              <a:rPr lang="en-US" sz="4000" dirty="0">
                <a:solidFill>
                  <a:srgbClr val="002060"/>
                </a:solidFill>
                <a:latin typeface="Arial" panose="020B0604020202020204" pitchFamily="34" charset="0"/>
                <a:cs typeface="Arial" panose="020B0604020202020204" pitchFamily="34" charset="0"/>
              </a:rPr>
            </a:br>
            <a:endParaRPr lang="en-CH" sz="4000" dirty="0">
              <a:solidFill>
                <a:srgbClr val="002060"/>
              </a:solidFill>
              <a:latin typeface="Arial" panose="020B0604020202020204" pitchFamily="34" charset="0"/>
              <a:cs typeface="Arial" panose="020B0604020202020204" pitchFamily="34" charset="0"/>
            </a:endParaRPr>
          </a:p>
        </p:txBody>
      </p:sp>
      <p:sp>
        <p:nvSpPr>
          <p:cNvPr id="10" name="TextBox 2">
            <a:extLst>
              <a:ext uri="{FF2B5EF4-FFF2-40B4-BE49-F238E27FC236}">
                <a16:creationId xmlns:a16="http://schemas.microsoft.com/office/drawing/2014/main" id="{DE5016B0-5D67-C52E-3251-1E59133269C1}"/>
              </a:ext>
            </a:extLst>
          </p:cNvPr>
          <p:cNvSpPr txBox="1">
            <a:spLocks noChangeArrowheads="1"/>
          </p:cNvSpPr>
          <p:nvPr/>
        </p:nvSpPr>
        <p:spPr bwMode="auto">
          <a:xfrm>
            <a:off x="7222934" y="6005731"/>
            <a:ext cx="50986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dirty="0">
                <a:solidFill>
                  <a:srgbClr val="003354"/>
                </a:solidFill>
              </a:rPr>
              <a:t>Dumas et al, ESMO 2024; Dumas et al, JCO 2025</a:t>
            </a:r>
          </a:p>
        </p:txBody>
      </p:sp>
      <p:pic>
        <p:nvPicPr>
          <p:cNvPr id="2" name="Picture 1">
            <a:extLst>
              <a:ext uri="{FF2B5EF4-FFF2-40B4-BE49-F238E27FC236}">
                <a16:creationId xmlns:a16="http://schemas.microsoft.com/office/drawing/2014/main" id="{D531C1EC-C0F6-A9B7-BBCA-11FD51A371BE}"/>
              </a:ext>
            </a:extLst>
          </p:cNvPr>
          <p:cNvPicPr>
            <a:picLocks noChangeAspect="1"/>
          </p:cNvPicPr>
          <p:nvPr/>
        </p:nvPicPr>
        <p:blipFill rotWithShape="1">
          <a:blip r:embed="rId3"/>
          <a:srcRect r="67183" b="35614"/>
          <a:stretch/>
        </p:blipFill>
        <p:spPr>
          <a:xfrm>
            <a:off x="691535" y="1981083"/>
            <a:ext cx="4559165" cy="3613575"/>
          </a:xfrm>
          <a:prstGeom prst="rect">
            <a:avLst/>
          </a:prstGeom>
        </p:spPr>
      </p:pic>
      <p:sp>
        <p:nvSpPr>
          <p:cNvPr id="4" name="TextBox 3">
            <a:extLst>
              <a:ext uri="{FF2B5EF4-FFF2-40B4-BE49-F238E27FC236}">
                <a16:creationId xmlns:a16="http://schemas.microsoft.com/office/drawing/2014/main" id="{5FE8B1F4-4FE2-E1A1-53ED-76CDD59A348B}"/>
              </a:ext>
            </a:extLst>
          </p:cNvPr>
          <p:cNvSpPr txBox="1"/>
          <p:nvPr/>
        </p:nvSpPr>
        <p:spPr>
          <a:xfrm>
            <a:off x="381166" y="1331756"/>
            <a:ext cx="5714834" cy="830997"/>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Younger age have lower ET persistence </a:t>
            </a:r>
          </a:p>
          <a:p>
            <a:pPr algn="ctr"/>
            <a:r>
              <a:rPr lang="en-US" sz="2400" dirty="0">
                <a:latin typeface="Arial" panose="020B0604020202020204" pitchFamily="34" charset="0"/>
                <a:cs typeface="Arial" panose="020B0604020202020204" pitchFamily="34" charset="0"/>
              </a:rPr>
              <a:t>(no break in ET supply &gt; 30 day) </a:t>
            </a:r>
          </a:p>
        </p:txBody>
      </p:sp>
      <p:sp>
        <p:nvSpPr>
          <p:cNvPr id="5" name="TextBox 4">
            <a:extLst>
              <a:ext uri="{FF2B5EF4-FFF2-40B4-BE49-F238E27FC236}">
                <a16:creationId xmlns:a16="http://schemas.microsoft.com/office/drawing/2014/main" id="{37F4B53F-7498-8ADC-DC72-387B623273B8}"/>
              </a:ext>
            </a:extLst>
          </p:cNvPr>
          <p:cNvSpPr txBox="1"/>
          <p:nvPr/>
        </p:nvSpPr>
        <p:spPr>
          <a:xfrm>
            <a:off x="1460725" y="6243985"/>
            <a:ext cx="8674169"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Persistence: how long patient continues to take a medication as prescribed</a:t>
            </a:r>
          </a:p>
        </p:txBody>
      </p:sp>
      <p:sp>
        <p:nvSpPr>
          <p:cNvPr id="6" name="TextBox 5">
            <a:extLst>
              <a:ext uri="{FF2B5EF4-FFF2-40B4-BE49-F238E27FC236}">
                <a16:creationId xmlns:a16="http://schemas.microsoft.com/office/drawing/2014/main" id="{F0337FB8-E11C-05E0-DF2B-1475090ADA39}"/>
              </a:ext>
            </a:extLst>
          </p:cNvPr>
          <p:cNvSpPr txBox="1"/>
          <p:nvPr/>
        </p:nvSpPr>
        <p:spPr>
          <a:xfrm>
            <a:off x="3323415" y="5738861"/>
            <a:ext cx="5857950" cy="400110"/>
          </a:xfrm>
          <a:prstGeom prst="rect">
            <a:avLst/>
          </a:prstGeom>
          <a:noFill/>
        </p:spPr>
        <p:txBody>
          <a:bodyPr wrap="none" rtlCol="0">
            <a:spAutoFit/>
          </a:bodyPr>
          <a:lstStyle/>
          <a:p>
            <a:r>
              <a:rPr lang="en-US" sz="2000" b="1" dirty="0">
                <a:solidFill>
                  <a:srgbClr val="41B6E6"/>
                </a:solidFill>
                <a:latin typeface="Arial" panose="020B0604020202020204" pitchFamily="34" charset="0"/>
                <a:ea typeface="Times New Roman" panose="02020603050405020304" pitchFamily="18" charset="0"/>
                <a:cs typeface="Arial" panose="020B0604020202020204" pitchFamily="34" charset="0"/>
              </a:rPr>
              <a:t>121,852 patients with HR+ BC from 2011-2017! </a:t>
            </a:r>
            <a:endParaRPr lang="en-US" sz="2000" b="1" dirty="0">
              <a:solidFill>
                <a:srgbClr val="41B6E6"/>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26735CE9-A14C-1D63-C664-835E0E6C2D6A}"/>
              </a:ext>
            </a:extLst>
          </p:cNvPr>
          <p:cNvPicPr>
            <a:picLocks noChangeAspect="1"/>
          </p:cNvPicPr>
          <p:nvPr/>
        </p:nvPicPr>
        <p:blipFill rotWithShape="1">
          <a:blip r:embed="rId4"/>
          <a:srcRect t="3286" r="49717" b="62803"/>
          <a:stretch/>
        </p:blipFill>
        <p:spPr>
          <a:xfrm>
            <a:off x="6558239" y="2197196"/>
            <a:ext cx="4744092" cy="3467349"/>
          </a:xfrm>
          <a:prstGeom prst="rect">
            <a:avLst/>
          </a:prstGeom>
        </p:spPr>
      </p:pic>
      <p:sp>
        <p:nvSpPr>
          <p:cNvPr id="12" name="TextBox 11">
            <a:extLst>
              <a:ext uri="{FF2B5EF4-FFF2-40B4-BE49-F238E27FC236}">
                <a16:creationId xmlns:a16="http://schemas.microsoft.com/office/drawing/2014/main" id="{C181A846-F75B-C716-A1FF-F5EC5091BD5C}"/>
              </a:ext>
            </a:extLst>
          </p:cNvPr>
          <p:cNvSpPr txBox="1"/>
          <p:nvPr/>
        </p:nvSpPr>
        <p:spPr>
          <a:xfrm>
            <a:off x="6884661" y="1408725"/>
            <a:ext cx="4316739"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Younger patients have worse DFS if HR+ BC</a:t>
            </a:r>
          </a:p>
        </p:txBody>
      </p:sp>
      <p:grpSp>
        <p:nvGrpSpPr>
          <p:cNvPr id="3" name="Group 2">
            <a:extLst>
              <a:ext uri="{FF2B5EF4-FFF2-40B4-BE49-F238E27FC236}">
                <a16:creationId xmlns:a16="http://schemas.microsoft.com/office/drawing/2014/main" id="{03BFC168-BAA6-D231-CD86-7410FCDC34F1}"/>
              </a:ext>
            </a:extLst>
          </p:cNvPr>
          <p:cNvGrpSpPr/>
          <p:nvPr/>
        </p:nvGrpSpPr>
        <p:grpSpPr>
          <a:xfrm>
            <a:off x="375684" y="6538166"/>
            <a:ext cx="11648307" cy="392985"/>
            <a:chOff x="375684" y="6538166"/>
            <a:chExt cx="11648307" cy="392985"/>
          </a:xfrm>
        </p:grpSpPr>
        <p:pic>
          <p:nvPicPr>
            <p:cNvPr id="8" name="Picture 7" descr="Logo, company name&#10;&#10;Description automatically generated">
              <a:extLst>
                <a:ext uri="{FF2B5EF4-FFF2-40B4-BE49-F238E27FC236}">
                  <a16:creationId xmlns:a16="http://schemas.microsoft.com/office/drawing/2014/main" id="{0BF6DB3C-396A-AAD3-BABA-8685CD9F2B6D}"/>
                </a:ext>
              </a:extLst>
            </p:cNvPr>
            <p:cNvPicPr>
              <a:picLocks noChangeAspect="1"/>
            </p:cNvPicPr>
            <p:nvPr/>
          </p:nvPicPr>
          <p:blipFill rotWithShape="1">
            <a:blip r:embed="rId5">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9" name="Footer Placeholder 2">
              <a:extLst>
                <a:ext uri="{FF2B5EF4-FFF2-40B4-BE49-F238E27FC236}">
                  <a16:creationId xmlns:a16="http://schemas.microsoft.com/office/drawing/2014/main" id="{B13B510A-41B9-D872-4C81-132C103CD5F2}"/>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3" name="Slide Number Placeholder 3">
              <a:extLst>
                <a:ext uri="{FF2B5EF4-FFF2-40B4-BE49-F238E27FC236}">
                  <a16:creationId xmlns:a16="http://schemas.microsoft.com/office/drawing/2014/main" id="{D3DA5F1A-4E2B-4AF9-768E-FCEBF6BC1C39}"/>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15</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4258301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CAF79-A099-F0FE-3B0D-82D457156FF9}"/>
            </a:ext>
          </a:extLst>
        </p:cNvPr>
        <p:cNvGrpSpPr/>
        <p:nvPr/>
      </p:nvGrpSpPr>
      <p:grpSpPr>
        <a:xfrm>
          <a:off x="0" y="0"/>
          <a:ext cx="0" cy="0"/>
          <a:chOff x="0" y="0"/>
          <a:chExt cx="0" cy="0"/>
        </a:xfrm>
      </p:grpSpPr>
      <p:sp>
        <p:nvSpPr>
          <p:cNvPr id="7" name="Title 9">
            <a:extLst>
              <a:ext uri="{FF2B5EF4-FFF2-40B4-BE49-F238E27FC236}">
                <a16:creationId xmlns:a16="http://schemas.microsoft.com/office/drawing/2014/main" id="{FBB9856C-0544-EF0A-5F0E-9723FB3786DD}"/>
              </a:ext>
            </a:extLst>
          </p:cNvPr>
          <p:cNvSpPr txBox="1">
            <a:spLocks/>
          </p:cNvSpPr>
          <p:nvPr/>
        </p:nvSpPr>
        <p:spPr>
          <a:xfrm>
            <a:off x="286371" y="190501"/>
            <a:ext cx="11419500" cy="10030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2060"/>
                </a:solidFill>
                <a:latin typeface="Arial" panose="020B0604020202020204" pitchFamily="34" charset="0"/>
                <a:cs typeface="Arial" panose="020B0604020202020204" pitchFamily="34" charset="0"/>
              </a:rPr>
              <a:t>Younger Patients, Age &lt;35 Would Have The Greatest DFS Benefit With Improved Persistence: French Health System</a:t>
            </a:r>
            <a:endParaRPr lang="en-CH" sz="3200"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9BD004D-94A4-DE79-64CD-7F7FBB739463}"/>
              </a:ext>
            </a:extLst>
          </p:cNvPr>
          <p:cNvSpPr txBox="1"/>
          <p:nvPr/>
        </p:nvSpPr>
        <p:spPr>
          <a:xfrm>
            <a:off x="1024674" y="5376101"/>
            <a:ext cx="10528843" cy="400110"/>
          </a:xfrm>
          <a:prstGeom prst="rect">
            <a:avLst/>
          </a:prstGeom>
          <a:noFill/>
        </p:spPr>
        <p:txBody>
          <a:bodyPr wrap="none" rtlCol="0">
            <a:spAutoFit/>
          </a:bodyPr>
          <a:lstStyle/>
          <a:p>
            <a:pPr algn="ctr"/>
            <a:r>
              <a:rPr lang="en-US" sz="2000" dirty="0">
                <a:solidFill>
                  <a:srgbClr val="41B6E6"/>
                </a:solidFill>
                <a:latin typeface="Arial" panose="020B0604020202020204" pitchFamily="34" charset="0"/>
                <a:cs typeface="Arial" panose="020B0604020202020204" pitchFamily="34" charset="0"/>
              </a:rPr>
              <a:t>Hypothetical scenario in which patients are prevented from discontinuing endocrine therapy</a:t>
            </a:r>
          </a:p>
        </p:txBody>
      </p:sp>
      <p:pic>
        <p:nvPicPr>
          <p:cNvPr id="8" name="Picture 7">
            <a:extLst>
              <a:ext uri="{FF2B5EF4-FFF2-40B4-BE49-F238E27FC236}">
                <a16:creationId xmlns:a16="http://schemas.microsoft.com/office/drawing/2014/main" id="{0C0D6F55-65DB-47E4-81EF-47D099134455}"/>
              </a:ext>
            </a:extLst>
          </p:cNvPr>
          <p:cNvPicPr>
            <a:picLocks noChangeAspect="1"/>
          </p:cNvPicPr>
          <p:nvPr/>
        </p:nvPicPr>
        <p:blipFill rotWithShape="1">
          <a:blip r:embed="rId3"/>
          <a:srcRect t="355" b="70072"/>
          <a:stretch/>
        </p:blipFill>
        <p:spPr>
          <a:xfrm>
            <a:off x="608566" y="1646500"/>
            <a:ext cx="11049303" cy="3187165"/>
          </a:xfrm>
          <a:prstGeom prst="rect">
            <a:avLst/>
          </a:prstGeom>
        </p:spPr>
      </p:pic>
      <p:sp>
        <p:nvSpPr>
          <p:cNvPr id="9" name="TextBox 8">
            <a:extLst>
              <a:ext uri="{FF2B5EF4-FFF2-40B4-BE49-F238E27FC236}">
                <a16:creationId xmlns:a16="http://schemas.microsoft.com/office/drawing/2014/main" id="{D330A0C2-CD9D-A0D5-CF05-FA20B64DEC8E}"/>
              </a:ext>
            </a:extLst>
          </p:cNvPr>
          <p:cNvSpPr txBox="1"/>
          <p:nvPr/>
        </p:nvSpPr>
        <p:spPr>
          <a:xfrm>
            <a:off x="8045716" y="3028891"/>
            <a:ext cx="3488455" cy="369332"/>
          </a:xfrm>
          <a:prstGeom prst="rect">
            <a:avLst/>
          </a:prstGeom>
          <a:noFill/>
        </p:spPr>
        <p:txBody>
          <a:bodyPr wrap="none" rtlCol="0">
            <a:spAutoFit/>
          </a:bodyPr>
          <a:lstStyle/>
          <a:p>
            <a:r>
              <a:rPr lang="en-US" b="1" dirty="0">
                <a:solidFill>
                  <a:schemeClr val="accent1">
                    <a:lumMod val="50000"/>
                  </a:schemeClr>
                </a:solidFill>
                <a:latin typeface="Arial Narrow"/>
                <a:ea typeface="MS PGothic" panose="020B0600070205080204" pitchFamily="34" charset="-128"/>
                <a:cs typeface="Arial Narrow"/>
              </a:rPr>
              <a:t>5.6 </a:t>
            </a:r>
            <a:r>
              <a:rPr lang="en-US" sz="1400" b="1" dirty="0">
                <a:solidFill>
                  <a:schemeClr val="accent1">
                    <a:lumMod val="50000"/>
                  </a:schemeClr>
                </a:solidFill>
                <a:latin typeface="Arial Narrow"/>
                <a:ea typeface="MS PGothic" panose="020B0600070205080204" pitchFamily="34" charset="-128"/>
                <a:cs typeface="Arial Narrow"/>
              </a:rPr>
              <a:t>%</a:t>
            </a:r>
            <a:r>
              <a:rPr lang="en-US" b="1" dirty="0">
                <a:solidFill>
                  <a:schemeClr val="accent1">
                    <a:lumMod val="50000"/>
                  </a:schemeClr>
                </a:solidFill>
                <a:latin typeface="Arial Narrow"/>
                <a:ea typeface="MS PGothic" panose="020B0600070205080204" pitchFamily="34" charset="-128"/>
                <a:cs typeface="Arial Narrow"/>
              </a:rPr>
              <a:t>-points at 5 </a:t>
            </a:r>
            <a:r>
              <a:rPr lang="en-US" b="1" dirty="0" err="1">
                <a:solidFill>
                  <a:schemeClr val="accent1">
                    <a:lumMod val="50000"/>
                  </a:schemeClr>
                </a:solidFill>
                <a:latin typeface="Arial Narrow"/>
                <a:ea typeface="MS PGothic" panose="020B0600070205080204" pitchFamily="34" charset="-128"/>
                <a:cs typeface="Arial Narrow"/>
              </a:rPr>
              <a:t>yrs</a:t>
            </a:r>
            <a:r>
              <a:rPr lang="en-US" b="1" dirty="0">
                <a:solidFill>
                  <a:schemeClr val="accent1">
                    <a:lumMod val="50000"/>
                  </a:schemeClr>
                </a:solidFill>
                <a:latin typeface="Arial Narrow"/>
                <a:ea typeface="MS PGothic" panose="020B0600070205080204" pitchFamily="34" charset="-128"/>
                <a:cs typeface="Arial Narrow"/>
              </a:rPr>
              <a:t> (95% CI: 2.5-8.8)</a:t>
            </a:r>
            <a:endParaRPr lang="en-US" sz="1400" b="1" dirty="0">
              <a:solidFill>
                <a:schemeClr val="accent1">
                  <a:lumMod val="50000"/>
                </a:schemeClr>
              </a:solidFill>
            </a:endParaRPr>
          </a:p>
        </p:txBody>
      </p:sp>
      <p:grpSp>
        <p:nvGrpSpPr>
          <p:cNvPr id="2" name="Group 1">
            <a:extLst>
              <a:ext uri="{FF2B5EF4-FFF2-40B4-BE49-F238E27FC236}">
                <a16:creationId xmlns:a16="http://schemas.microsoft.com/office/drawing/2014/main" id="{74A320AF-F5BC-10B5-7022-0F86E0C3B0FC}"/>
              </a:ext>
            </a:extLst>
          </p:cNvPr>
          <p:cNvGrpSpPr/>
          <p:nvPr/>
        </p:nvGrpSpPr>
        <p:grpSpPr>
          <a:xfrm>
            <a:off x="375684" y="6538166"/>
            <a:ext cx="11648307" cy="392985"/>
            <a:chOff x="375684" y="6538166"/>
            <a:chExt cx="11648307" cy="392985"/>
          </a:xfrm>
        </p:grpSpPr>
        <p:pic>
          <p:nvPicPr>
            <p:cNvPr id="4" name="Picture 3" descr="Logo, company name&#10;&#10;Description automatically generated">
              <a:extLst>
                <a:ext uri="{FF2B5EF4-FFF2-40B4-BE49-F238E27FC236}">
                  <a16:creationId xmlns:a16="http://schemas.microsoft.com/office/drawing/2014/main" id="{16EEA3F4-1FF2-5F9B-D75B-6C7F76D2F75C}"/>
                </a:ext>
              </a:extLst>
            </p:cNvPr>
            <p:cNvPicPr>
              <a:picLocks noChangeAspect="1"/>
            </p:cNvPicPr>
            <p:nvPr/>
          </p:nvPicPr>
          <p:blipFill rotWithShape="1">
            <a:blip r:embed="rId4">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5" name="Footer Placeholder 2">
              <a:extLst>
                <a:ext uri="{FF2B5EF4-FFF2-40B4-BE49-F238E27FC236}">
                  <a16:creationId xmlns:a16="http://schemas.microsoft.com/office/drawing/2014/main" id="{2222B342-9396-7359-13D0-AD6CA4069716}"/>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6" name="Slide Number Placeholder 3">
              <a:extLst>
                <a:ext uri="{FF2B5EF4-FFF2-40B4-BE49-F238E27FC236}">
                  <a16:creationId xmlns:a16="http://schemas.microsoft.com/office/drawing/2014/main" id="{270565DF-0BAA-46A2-39CE-76BF355385A1}"/>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16</a:t>
              </a:fld>
              <a:endParaRPr lang="en-US" sz="700" dirty="0">
                <a:solidFill>
                  <a:srgbClr val="000000">
                    <a:lumMod val="50000"/>
                    <a:lumOff val="50000"/>
                  </a:srgbClr>
                </a:solidFill>
                <a:latin typeface="Arial" panose="020B0604020202020204"/>
              </a:endParaRPr>
            </a:p>
          </p:txBody>
        </p:sp>
      </p:grpSp>
      <p:sp>
        <p:nvSpPr>
          <p:cNvPr id="11" name="TextBox 2">
            <a:extLst>
              <a:ext uri="{FF2B5EF4-FFF2-40B4-BE49-F238E27FC236}">
                <a16:creationId xmlns:a16="http://schemas.microsoft.com/office/drawing/2014/main" id="{283E0730-0345-EC57-947A-6BEA4846850A}"/>
              </a:ext>
            </a:extLst>
          </p:cNvPr>
          <p:cNvSpPr txBox="1">
            <a:spLocks noChangeArrowheads="1"/>
          </p:cNvSpPr>
          <p:nvPr/>
        </p:nvSpPr>
        <p:spPr bwMode="auto">
          <a:xfrm>
            <a:off x="7222934" y="6005731"/>
            <a:ext cx="50986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dirty="0">
                <a:solidFill>
                  <a:srgbClr val="003354"/>
                </a:solidFill>
              </a:rPr>
              <a:t>Dumas et al, ESMO 2024; Dumas et al, JCO 2025</a:t>
            </a:r>
          </a:p>
        </p:txBody>
      </p:sp>
    </p:spTree>
    <p:extLst>
      <p:ext uri="{BB962C8B-B14F-4D97-AF65-F5344CB8AC3E}">
        <p14:creationId xmlns:p14="http://schemas.microsoft.com/office/powerpoint/2010/main" val="4223235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8A7B0-F613-8D2A-3909-60DD1C3BB6A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3FA353A-9E14-8000-E368-0DA8A62B426F}"/>
              </a:ext>
            </a:extLst>
          </p:cNvPr>
          <p:cNvSpPr/>
          <p:nvPr/>
        </p:nvSpPr>
        <p:spPr>
          <a:xfrm>
            <a:off x="0" y="0"/>
            <a:ext cx="12192000" cy="6180993"/>
          </a:xfrm>
          <a:prstGeom prst="rect">
            <a:avLst/>
          </a:prstGeom>
          <a:solidFill>
            <a:srgbClr val="EE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pic>
        <p:nvPicPr>
          <p:cNvPr id="6" name="Picture 5">
            <a:extLst>
              <a:ext uri="{FF2B5EF4-FFF2-40B4-BE49-F238E27FC236}">
                <a16:creationId xmlns:a16="http://schemas.microsoft.com/office/drawing/2014/main" id="{8C3D684E-8D5A-E5FC-2EC7-2E5C3932A628}"/>
              </a:ext>
            </a:extLst>
          </p:cNvPr>
          <p:cNvPicPr>
            <a:picLocks noChangeAspect="1"/>
          </p:cNvPicPr>
          <p:nvPr/>
        </p:nvPicPr>
        <p:blipFill>
          <a:blip r:embed="rId3"/>
          <a:stretch>
            <a:fillRect/>
          </a:stretch>
        </p:blipFill>
        <p:spPr>
          <a:xfrm>
            <a:off x="3912877" y="3989045"/>
            <a:ext cx="6841388" cy="2191948"/>
          </a:xfrm>
          <a:prstGeom prst="rect">
            <a:avLst/>
          </a:prstGeom>
        </p:spPr>
      </p:pic>
      <p:grpSp>
        <p:nvGrpSpPr>
          <p:cNvPr id="11" name="Group 10">
            <a:extLst>
              <a:ext uri="{FF2B5EF4-FFF2-40B4-BE49-F238E27FC236}">
                <a16:creationId xmlns:a16="http://schemas.microsoft.com/office/drawing/2014/main" id="{FBF15001-45B2-E920-CAF9-A99D2D0BF2CC}"/>
              </a:ext>
            </a:extLst>
          </p:cNvPr>
          <p:cNvGrpSpPr/>
          <p:nvPr/>
        </p:nvGrpSpPr>
        <p:grpSpPr>
          <a:xfrm>
            <a:off x="1971137" y="228315"/>
            <a:ext cx="8163463" cy="3730921"/>
            <a:chOff x="1437737" y="258124"/>
            <a:chExt cx="8163463" cy="3730921"/>
          </a:xfrm>
        </p:grpSpPr>
        <p:sp>
          <p:nvSpPr>
            <p:cNvPr id="5" name="Rectangle 4">
              <a:extLst>
                <a:ext uri="{FF2B5EF4-FFF2-40B4-BE49-F238E27FC236}">
                  <a16:creationId xmlns:a16="http://schemas.microsoft.com/office/drawing/2014/main" id="{A2E78DA4-1807-3A4D-97FD-2DCF6FB9AF07}"/>
                </a:ext>
              </a:extLst>
            </p:cNvPr>
            <p:cNvSpPr/>
            <p:nvPr/>
          </p:nvSpPr>
          <p:spPr>
            <a:xfrm>
              <a:off x="1437737" y="258124"/>
              <a:ext cx="8163463" cy="3730921"/>
            </a:xfrm>
            <a:prstGeom prst="rect">
              <a:avLst/>
            </a:prstGeom>
            <a:solidFill>
              <a:schemeClr val="bg1"/>
            </a:solidFill>
            <a:ln>
              <a:solidFill>
                <a:schemeClr val="tx2">
                  <a:lumMod val="10000"/>
                  <a:lumOff val="9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descr="A screenshot of a medical website&#10;&#10;Description automatically generated">
              <a:extLst>
                <a:ext uri="{FF2B5EF4-FFF2-40B4-BE49-F238E27FC236}">
                  <a16:creationId xmlns:a16="http://schemas.microsoft.com/office/drawing/2014/main" id="{A69B085A-A274-3F0D-0D33-654D82C715B2}"/>
                </a:ext>
              </a:extLst>
            </p:cNvPr>
            <p:cNvPicPr>
              <a:picLocks noChangeAspect="1"/>
            </p:cNvPicPr>
            <p:nvPr/>
          </p:nvPicPr>
          <p:blipFill>
            <a:blip r:embed="rId4"/>
            <a:stretch>
              <a:fillRect/>
            </a:stretch>
          </p:blipFill>
          <p:spPr>
            <a:xfrm>
              <a:off x="1566173" y="371445"/>
              <a:ext cx="7831827" cy="3567831"/>
            </a:xfrm>
            <a:prstGeom prst="rect">
              <a:avLst/>
            </a:prstGeom>
          </p:spPr>
        </p:pic>
      </p:grpSp>
      <p:pic>
        <p:nvPicPr>
          <p:cNvPr id="8" name="Picture 7" descr="A person holding a baby&#10;&#10;Description automatically generated">
            <a:extLst>
              <a:ext uri="{FF2B5EF4-FFF2-40B4-BE49-F238E27FC236}">
                <a16:creationId xmlns:a16="http://schemas.microsoft.com/office/drawing/2014/main" id="{FD666001-9B69-89BA-00BD-ADBF818F4332}"/>
              </a:ext>
            </a:extLst>
          </p:cNvPr>
          <p:cNvPicPr>
            <a:picLocks noChangeAspect="1"/>
          </p:cNvPicPr>
          <p:nvPr/>
        </p:nvPicPr>
        <p:blipFill>
          <a:blip r:embed="rId5"/>
          <a:stretch>
            <a:fillRect/>
          </a:stretch>
        </p:blipFill>
        <p:spPr>
          <a:xfrm>
            <a:off x="1578873" y="4187551"/>
            <a:ext cx="2192867" cy="1794933"/>
          </a:xfrm>
          <a:prstGeom prst="rect">
            <a:avLst/>
          </a:prstGeom>
        </p:spPr>
      </p:pic>
      <p:sp>
        <p:nvSpPr>
          <p:cNvPr id="9" name="Text Box 4">
            <a:extLst>
              <a:ext uri="{FF2B5EF4-FFF2-40B4-BE49-F238E27FC236}">
                <a16:creationId xmlns:a16="http://schemas.microsoft.com/office/drawing/2014/main" id="{EBBEA974-8A5E-B6E9-06D9-4461B3F455D7}"/>
              </a:ext>
            </a:extLst>
          </p:cNvPr>
          <p:cNvSpPr txBox="1">
            <a:spLocks noChangeArrowheads="1"/>
          </p:cNvSpPr>
          <p:nvPr/>
        </p:nvSpPr>
        <p:spPr bwMode="auto">
          <a:xfrm>
            <a:off x="2795181" y="6286500"/>
            <a:ext cx="764421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Unicode MS" charset="0"/>
                <a:ea typeface="MS PGothic" charset="-128"/>
              </a:defRPr>
            </a:lvl1pPr>
            <a:lvl2pPr marL="742950" indent="-285750">
              <a:defRPr sz="2400">
                <a:solidFill>
                  <a:schemeClr val="tx1"/>
                </a:solidFill>
                <a:latin typeface="Arial Unicode MS" charset="0"/>
                <a:ea typeface="MS PGothic" charset="-128"/>
              </a:defRPr>
            </a:lvl2pPr>
            <a:lvl3pPr marL="1143000" indent="-228600">
              <a:defRPr sz="2400">
                <a:solidFill>
                  <a:schemeClr val="tx1"/>
                </a:solidFill>
                <a:latin typeface="Arial Unicode MS" charset="0"/>
                <a:ea typeface="MS PGothic" charset="-128"/>
              </a:defRPr>
            </a:lvl3pPr>
            <a:lvl4pPr marL="1600200" indent="-228600">
              <a:defRPr sz="2400">
                <a:solidFill>
                  <a:schemeClr val="tx1"/>
                </a:solidFill>
                <a:latin typeface="Arial Unicode MS" charset="0"/>
                <a:ea typeface="MS PGothic" charset="-128"/>
              </a:defRPr>
            </a:lvl4pPr>
            <a:lvl5pPr marL="2057400" indent="-228600">
              <a:defRPr sz="2400">
                <a:solidFill>
                  <a:schemeClr val="tx1"/>
                </a:solidFill>
                <a:latin typeface="Arial Unicode MS" charset="0"/>
                <a:ea typeface="MS PGothic" charset="-128"/>
              </a:defRPr>
            </a:lvl5pPr>
            <a:lvl6pPr marL="2514600" indent="-228600" eaLnBrk="0" fontAlgn="base" hangingPunct="0">
              <a:spcBef>
                <a:spcPct val="0"/>
              </a:spcBef>
              <a:spcAft>
                <a:spcPct val="0"/>
              </a:spcAft>
              <a:defRPr sz="2400">
                <a:solidFill>
                  <a:schemeClr val="tx1"/>
                </a:solidFill>
                <a:latin typeface="Arial Unicode MS" charset="0"/>
                <a:ea typeface="MS PGothic" charset="-128"/>
              </a:defRPr>
            </a:lvl6pPr>
            <a:lvl7pPr marL="2971800" indent="-228600" eaLnBrk="0" fontAlgn="base" hangingPunct="0">
              <a:spcBef>
                <a:spcPct val="0"/>
              </a:spcBef>
              <a:spcAft>
                <a:spcPct val="0"/>
              </a:spcAft>
              <a:defRPr sz="2400">
                <a:solidFill>
                  <a:schemeClr val="tx1"/>
                </a:solidFill>
                <a:latin typeface="Arial Unicode MS" charset="0"/>
                <a:ea typeface="MS PGothic" charset="-128"/>
              </a:defRPr>
            </a:lvl7pPr>
            <a:lvl8pPr marL="3429000" indent="-228600" eaLnBrk="0" fontAlgn="base" hangingPunct="0">
              <a:spcBef>
                <a:spcPct val="0"/>
              </a:spcBef>
              <a:spcAft>
                <a:spcPct val="0"/>
              </a:spcAft>
              <a:defRPr sz="2400">
                <a:solidFill>
                  <a:schemeClr val="tx1"/>
                </a:solidFill>
                <a:latin typeface="Arial Unicode MS" charset="0"/>
                <a:ea typeface="MS PGothic" charset="-128"/>
              </a:defRPr>
            </a:lvl8pPr>
            <a:lvl9pPr marL="3886200" indent="-228600" eaLnBrk="0" fontAlgn="base" hangingPunct="0">
              <a:spcBef>
                <a:spcPct val="0"/>
              </a:spcBef>
              <a:spcAft>
                <a:spcPct val="0"/>
              </a:spcAft>
              <a:defRPr sz="2400">
                <a:solidFill>
                  <a:schemeClr val="tx1"/>
                </a:solidFill>
                <a:latin typeface="Arial Unicode MS" charset="0"/>
                <a:ea typeface="MS PGothic" charset="-128"/>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x-none" sz="70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ＭＳ Ｐゴシック" charset="-128"/>
                <a:cs typeface="Arial" panose="020B0604020202020204" pitchFamily="34" charset="0"/>
              </a:rPr>
              <a:t>	Partridge et al, NEJM, 2023</a:t>
            </a:r>
          </a:p>
        </p:txBody>
      </p:sp>
    </p:spTree>
    <p:extLst>
      <p:ext uri="{BB962C8B-B14F-4D97-AF65-F5344CB8AC3E}">
        <p14:creationId xmlns:p14="http://schemas.microsoft.com/office/powerpoint/2010/main" val="2197311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FFFA3-3B1A-4EA4-23BF-63C6574CC3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FB80F6-28F2-EF4E-FAA5-24F03C17A11E}"/>
              </a:ext>
            </a:extLst>
          </p:cNvPr>
          <p:cNvSpPr>
            <a:spLocks noGrp="1"/>
          </p:cNvSpPr>
          <p:nvPr>
            <p:ph type="ctrTitle"/>
          </p:nvPr>
        </p:nvSpPr>
        <p:spPr>
          <a:xfrm>
            <a:off x="723900" y="153871"/>
            <a:ext cx="10973278" cy="874829"/>
          </a:xfrm>
        </p:spPr>
        <p:txBody>
          <a:bodyPr/>
          <a:lstStyle/>
          <a:p>
            <a:r>
              <a:rPr lang="en-US" sz="4400" dirty="0"/>
              <a:t>PATIENTS AND TREATMENT CHARACTERISTICS</a:t>
            </a:r>
          </a:p>
        </p:txBody>
      </p:sp>
      <p:graphicFrame>
        <p:nvGraphicFramePr>
          <p:cNvPr id="3" name="Object 13">
            <a:extLst>
              <a:ext uri="{FF2B5EF4-FFF2-40B4-BE49-F238E27FC236}">
                <a16:creationId xmlns:a16="http://schemas.microsoft.com/office/drawing/2014/main" id="{C21F4844-474F-7CF9-E2AA-7C914349E4E4}"/>
              </a:ext>
            </a:extLst>
          </p:cNvPr>
          <p:cNvGraphicFramePr>
            <a:graphicFrameLocks noChangeAspect="1"/>
          </p:cNvGraphicFramePr>
          <p:nvPr/>
        </p:nvGraphicFramePr>
        <p:xfrm>
          <a:off x="348045" y="1089218"/>
          <a:ext cx="5680224" cy="5411514"/>
        </p:xfrm>
        <a:graphic>
          <a:graphicData uri="http://schemas.openxmlformats.org/presentationml/2006/ole">
            <mc:AlternateContent xmlns:mc="http://schemas.openxmlformats.org/markup-compatibility/2006">
              <mc:Choice xmlns:v="urn:schemas-microsoft-com:vml" Requires="v">
                <p:oleObj name="Document" r:id="rId2" imgW="6629729" imgH="6299559" progId="Word.Document.12">
                  <p:embed/>
                </p:oleObj>
              </mc:Choice>
              <mc:Fallback>
                <p:oleObj name="Document" r:id="rId2" imgW="6629729" imgH="6299559" progId="Word.Document.12">
                  <p:embed/>
                  <p:pic>
                    <p:nvPicPr>
                      <p:cNvPr id="3" name="Object 13">
                        <a:extLst>
                          <a:ext uri="{FF2B5EF4-FFF2-40B4-BE49-F238E27FC236}">
                            <a16:creationId xmlns:a16="http://schemas.microsoft.com/office/drawing/2014/main" id="{C21F4844-474F-7CF9-E2AA-7C914349E4E4}"/>
                          </a:ext>
                        </a:extLst>
                      </p:cNvPr>
                      <p:cNvPicPr/>
                      <p:nvPr/>
                    </p:nvPicPr>
                    <p:blipFill>
                      <a:blip r:embed="rId3"/>
                      <a:stretch>
                        <a:fillRect/>
                      </a:stretch>
                    </p:blipFill>
                    <p:spPr>
                      <a:xfrm>
                        <a:off x="348045" y="1089218"/>
                        <a:ext cx="5680224" cy="5411514"/>
                      </a:xfrm>
                      <a:prstGeom prst="rect">
                        <a:avLst/>
                      </a:prstGeom>
                    </p:spPr>
                  </p:pic>
                </p:oleObj>
              </mc:Fallback>
            </mc:AlternateContent>
          </a:graphicData>
        </a:graphic>
      </p:graphicFrame>
      <p:graphicFrame>
        <p:nvGraphicFramePr>
          <p:cNvPr id="4" name="Object 2">
            <a:extLst>
              <a:ext uri="{FF2B5EF4-FFF2-40B4-BE49-F238E27FC236}">
                <a16:creationId xmlns:a16="http://schemas.microsoft.com/office/drawing/2014/main" id="{D18E5EC2-5752-9CBE-C56A-B9480C2E0AD9}"/>
              </a:ext>
            </a:extLst>
          </p:cNvPr>
          <p:cNvGraphicFramePr>
            <a:graphicFrameLocks noChangeAspect="1"/>
          </p:cNvGraphicFramePr>
          <p:nvPr/>
        </p:nvGraphicFramePr>
        <p:xfrm>
          <a:off x="5859943" y="1094781"/>
          <a:ext cx="6501389" cy="5405951"/>
        </p:xfrm>
        <a:graphic>
          <a:graphicData uri="http://schemas.openxmlformats.org/presentationml/2006/ole">
            <mc:AlternateContent xmlns:mc="http://schemas.openxmlformats.org/markup-compatibility/2006">
              <mc:Choice xmlns:v="urn:schemas-microsoft-com:vml" Requires="v">
                <p:oleObj name="Document" r:id="rId4" imgW="6629729" imgH="5516471" progId="Word.Document.12">
                  <p:embed/>
                </p:oleObj>
              </mc:Choice>
              <mc:Fallback>
                <p:oleObj name="Document" r:id="rId4" imgW="6629729" imgH="5516471" progId="Word.Document.12">
                  <p:embed/>
                  <p:pic>
                    <p:nvPicPr>
                      <p:cNvPr id="4" name="Object 2">
                        <a:extLst>
                          <a:ext uri="{FF2B5EF4-FFF2-40B4-BE49-F238E27FC236}">
                            <a16:creationId xmlns:a16="http://schemas.microsoft.com/office/drawing/2014/main" id="{D18E5EC2-5752-9CBE-C56A-B9480C2E0AD9}"/>
                          </a:ext>
                        </a:extLst>
                      </p:cNvPr>
                      <p:cNvPicPr/>
                      <p:nvPr/>
                    </p:nvPicPr>
                    <p:blipFill>
                      <a:blip r:embed="rId5"/>
                      <a:stretch>
                        <a:fillRect/>
                      </a:stretch>
                    </p:blipFill>
                    <p:spPr>
                      <a:xfrm>
                        <a:off x="5859943" y="1094781"/>
                        <a:ext cx="6501389" cy="5405951"/>
                      </a:xfrm>
                      <a:prstGeom prst="rect">
                        <a:avLst/>
                      </a:prstGeom>
                    </p:spPr>
                  </p:pic>
                </p:oleObj>
              </mc:Fallback>
            </mc:AlternateContent>
          </a:graphicData>
        </a:graphic>
      </p:graphicFrame>
      <p:sp>
        <p:nvSpPr>
          <p:cNvPr id="5" name="Rectangle 16">
            <a:extLst>
              <a:ext uri="{FF2B5EF4-FFF2-40B4-BE49-F238E27FC236}">
                <a16:creationId xmlns:a16="http://schemas.microsoft.com/office/drawing/2014/main" id="{89A2877E-678D-3C71-CBA2-90572D4398E7}"/>
              </a:ext>
            </a:extLst>
          </p:cNvPr>
          <p:cNvSpPr/>
          <p:nvPr/>
        </p:nvSpPr>
        <p:spPr>
          <a:xfrm>
            <a:off x="348046" y="2613121"/>
            <a:ext cx="5239954" cy="332277"/>
          </a:xfrm>
          <a:prstGeom prst="rect">
            <a:avLst/>
          </a:prstGeom>
          <a:noFill/>
          <a:ln w="38100">
            <a:solidFill>
              <a:srgbClr val="FF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16">
            <a:extLst>
              <a:ext uri="{FF2B5EF4-FFF2-40B4-BE49-F238E27FC236}">
                <a16:creationId xmlns:a16="http://schemas.microsoft.com/office/drawing/2014/main" id="{DDAE31B8-A202-DE8C-09E8-E9615C07F5BA}"/>
              </a:ext>
            </a:extLst>
          </p:cNvPr>
          <p:cNvSpPr/>
          <p:nvPr/>
        </p:nvSpPr>
        <p:spPr>
          <a:xfrm>
            <a:off x="348045" y="3547363"/>
            <a:ext cx="5239954" cy="332277"/>
          </a:xfrm>
          <a:prstGeom prst="rect">
            <a:avLst/>
          </a:prstGeom>
          <a:noFill/>
          <a:ln w="38100">
            <a:solidFill>
              <a:srgbClr val="FF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16">
            <a:extLst>
              <a:ext uri="{FF2B5EF4-FFF2-40B4-BE49-F238E27FC236}">
                <a16:creationId xmlns:a16="http://schemas.microsoft.com/office/drawing/2014/main" id="{9810C386-24CB-93EB-12BC-F9CF7FB19804}"/>
              </a:ext>
            </a:extLst>
          </p:cNvPr>
          <p:cNvSpPr/>
          <p:nvPr/>
        </p:nvSpPr>
        <p:spPr>
          <a:xfrm>
            <a:off x="348048" y="4810080"/>
            <a:ext cx="5239951" cy="622959"/>
          </a:xfrm>
          <a:prstGeom prst="rect">
            <a:avLst/>
          </a:prstGeom>
          <a:noFill/>
          <a:ln w="38100">
            <a:solidFill>
              <a:srgbClr val="FF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16">
            <a:extLst>
              <a:ext uri="{FF2B5EF4-FFF2-40B4-BE49-F238E27FC236}">
                <a16:creationId xmlns:a16="http://schemas.microsoft.com/office/drawing/2014/main" id="{365C156D-2AC2-2540-1E3A-2EB49EFA57C3}"/>
              </a:ext>
            </a:extLst>
          </p:cNvPr>
          <p:cNvSpPr/>
          <p:nvPr/>
        </p:nvSpPr>
        <p:spPr>
          <a:xfrm>
            <a:off x="5859943" y="2463617"/>
            <a:ext cx="5984011" cy="1054250"/>
          </a:xfrm>
          <a:prstGeom prst="rect">
            <a:avLst/>
          </a:prstGeom>
          <a:noFill/>
          <a:ln w="38100">
            <a:solidFill>
              <a:srgbClr val="FF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16">
            <a:extLst>
              <a:ext uri="{FF2B5EF4-FFF2-40B4-BE49-F238E27FC236}">
                <a16:creationId xmlns:a16="http://schemas.microsoft.com/office/drawing/2014/main" id="{36FD1B65-FAA4-89A2-05D9-0915C418F303}"/>
              </a:ext>
            </a:extLst>
          </p:cNvPr>
          <p:cNvSpPr/>
          <p:nvPr/>
        </p:nvSpPr>
        <p:spPr>
          <a:xfrm>
            <a:off x="5859942" y="4596545"/>
            <a:ext cx="5984010" cy="366651"/>
          </a:xfrm>
          <a:prstGeom prst="rect">
            <a:avLst/>
          </a:prstGeom>
          <a:noFill/>
          <a:ln w="38100">
            <a:solidFill>
              <a:srgbClr val="FF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Box 4">
            <a:extLst>
              <a:ext uri="{FF2B5EF4-FFF2-40B4-BE49-F238E27FC236}">
                <a16:creationId xmlns:a16="http://schemas.microsoft.com/office/drawing/2014/main" id="{EA733BBC-106F-F1AC-0881-BB0E62E5AEF8}"/>
              </a:ext>
            </a:extLst>
          </p:cNvPr>
          <p:cNvSpPr txBox="1">
            <a:spLocks noChangeArrowheads="1"/>
          </p:cNvSpPr>
          <p:nvPr/>
        </p:nvSpPr>
        <p:spPr bwMode="auto">
          <a:xfrm>
            <a:off x="2781300" y="6275349"/>
            <a:ext cx="76442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Unicode MS" charset="0"/>
                <a:ea typeface="MS PGothic" charset="-128"/>
              </a:defRPr>
            </a:lvl1pPr>
            <a:lvl2pPr marL="742950" indent="-285750">
              <a:defRPr sz="2400">
                <a:solidFill>
                  <a:schemeClr val="tx1"/>
                </a:solidFill>
                <a:latin typeface="Arial Unicode MS" charset="0"/>
                <a:ea typeface="MS PGothic" charset="-128"/>
              </a:defRPr>
            </a:lvl2pPr>
            <a:lvl3pPr marL="1143000" indent="-228600">
              <a:defRPr sz="2400">
                <a:solidFill>
                  <a:schemeClr val="tx1"/>
                </a:solidFill>
                <a:latin typeface="Arial Unicode MS" charset="0"/>
                <a:ea typeface="MS PGothic" charset="-128"/>
              </a:defRPr>
            </a:lvl3pPr>
            <a:lvl4pPr marL="1600200" indent="-228600">
              <a:defRPr sz="2400">
                <a:solidFill>
                  <a:schemeClr val="tx1"/>
                </a:solidFill>
                <a:latin typeface="Arial Unicode MS" charset="0"/>
                <a:ea typeface="MS PGothic" charset="-128"/>
              </a:defRPr>
            </a:lvl4pPr>
            <a:lvl5pPr marL="2057400" indent="-228600">
              <a:defRPr sz="2400">
                <a:solidFill>
                  <a:schemeClr val="tx1"/>
                </a:solidFill>
                <a:latin typeface="Arial Unicode MS" charset="0"/>
                <a:ea typeface="MS PGothic" charset="-128"/>
              </a:defRPr>
            </a:lvl5pPr>
            <a:lvl6pPr marL="2514600" indent="-228600" eaLnBrk="0" fontAlgn="base" hangingPunct="0">
              <a:spcBef>
                <a:spcPct val="0"/>
              </a:spcBef>
              <a:spcAft>
                <a:spcPct val="0"/>
              </a:spcAft>
              <a:defRPr sz="2400">
                <a:solidFill>
                  <a:schemeClr val="tx1"/>
                </a:solidFill>
                <a:latin typeface="Arial Unicode MS" charset="0"/>
                <a:ea typeface="MS PGothic" charset="-128"/>
              </a:defRPr>
            </a:lvl6pPr>
            <a:lvl7pPr marL="2971800" indent="-228600" eaLnBrk="0" fontAlgn="base" hangingPunct="0">
              <a:spcBef>
                <a:spcPct val="0"/>
              </a:spcBef>
              <a:spcAft>
                <a:spcPct val="0"/>
              </a:spcAft>
              <a:defRPr sz="2400">
                <a:solidFill>
                  <a:schemeClr val="tx1"/>
                </a:solidFill>
                <a:latin typeface="Arial Unicode MS" charset="0"/>
                <a:ea typeface="MS PGothic" charset="-128"/>
              </a:defRPr>
            </a:lvl7pPr>
            <a:lvl8pPr marL="3429000" indent="-228600" eaLnBrk="0" fontAlgn="base" hangingPunct="0">
              <a:spcBef>
                <a:spcPct val="0"/>
              </a:spcBef>
              <a:spcAft>
                <a:spcPct val="0"/>
              </a:spcAft>
              <a:defRPr sz="2400">
                <a:solidFill>
                  <a:schemeClr val="tx1"/>
                </a:solidFill>
                <a:latin typeface="Arial Unicode MS" charset="0"/>
                <a:ea typeface="MS PGothic" charset="-128"/>
              </a:defRPr>
            </a:lvl8pPr>
            <a:lvl9pPr marL="3886200" indent="-228600" eaLnBrk="0" fontAlgn="base" hangingPunct="0">
              <a:spcBef>
                <a:spcPct val="0"/>
              </a:spcBef>
              <a:spcAft>
                <a:spcPct val="0"/>
              </a:spcAft>
              <a:defRPr sz="2400">
                <a:solidFill>
                  <a:schemeClr val="tx1"/>
                </a:solidFill>
                <a:latin typeface="Arial Unicode MS" charset="0"/>
                <a:ea typeface="MS PGothic" charset="-128"/>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x-none" sz="8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a:t>
            </a:r>
            <a:r>
              <a:rPr lang="en-US" altLang="x-none" sz="800" dirty="0">
                <a:solidFill>
                  <a:schemeClr val="tx1">
                    <a:lumMod val="50000"/>
                    <a:lumOff val="50000"/>
                  </a:schemeClr>
                </a:solidFill>
                <a:latin typeface="Arial Narrow" panose="020B0604020202020204" pitchFamily="34" charset="0"/>
                <a:ea typeface="ＭＳ Ｐゴシック" charset="-128"/>
                <a:cs typeface="Arial Narrow" panose="020B0604020202020204" pitchFamily="34" charset="0"/>
              </a:rPr>
              <a:t>Pagani</a:t>
            </a:r>
            <a:r>
              <a:rPr kumimoji="0" lang="en-US" altLang="x-none" sz="8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et al, </a:t>
            </a:r>
            <a:r>
              <a:rPr lang="en-US" altLang="x-none" sz="800" dirty="0">
                <a:solidFill>
                  <a:schemeClr val="tx1">
                    <a:lumMod val="50000"/>
                    <a:lumOff val="50000"/>
                  </a:schemeClr>
                </a:solidFill>
                <a:latin typeface="Arial Narrow" panose="020B0604020202020204" pitchFamily="34" charset="0"/>
                <a:ea typeface="ＭＳ Ｐゴシック" charset="-128"/>
                <a:cs typeface="Arial Narrow" panose="020B0604020202020204" pitchFamily="34" charset="0"/>
              </a:rPr>
              <a:t>ESMO</a:t>
            </a:r>
            <a:r>
              <a:rPr kumimoji="0" lang="en-US" altLang="x-none" sz="8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2025</a:t>
            </a:r>
          </a:p>
        </p:txBody>
      </p:sp>
      <p:grpSp>
        <p:nvGrpSpPr>
          <p:cNvPr id="13" name="Group 12">
            <a:extLst>
              <a:ext uri="{FF2B5EF4-FFF2-40B4-BE49-F238E27FC236}">
                <a16:creationId xmlns:a16="http://schemas.microsoft.com/office/drawing/2014/main" id="{1FD8E1BA-98C8-F76F-2519-C56C37C4BAFC}"/>
              </a:ext>
            </a:extLst>
          </p:cNvPr>
          <p:cNvGrpSpPr/>
          <p:nvPr/>
        </p:nvGrpSpPr>
        <p:grpSpPr>
          <a:xfrm>
            <a:off x="2557519" y="1167964"/>
            <a:ext cx="789165" cy="789165"/>
            <a:chOff x="2247900" y="1167964"/>
            <a:chExt cx="789165" cy="789165"/>
          </a:xfrm>
        </p:grpSpPr>
        <p:sp>
          <p:nvSpPr>
            <p:cNvPr id="11" name="Oval 10">
              <a:extLst>
                <a:ext uri="{FF2B5EF4-FFF2-40B4-BE49-F238E27FC236}">
                  <a16:creationId xmlns:a16="http://schemas.microsoft.com/office/drawing/2014/main" id="{0D1CC095-A63A-0394-BE75-9A57F8974F3A}"/>
                </a:ext>
              </a:extLst>
            </p:cNvPr>
            <p:cNvSpPr/>
            <p:nvPr/>
          </p:nvSpPr>
          <p:spPr>
            <a:xfrm>
              <a:off x="2247900" y="1167964"/>
              <a:ext cx="789165" cy="78916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oup of people with a check mark&#10;&#10;AI-generated content may be incorrect.">
              <a:extLst>
                <a:ext uri="{FF2B5EF4-FFF2-40B4-BE49-F238E27FC236}">
                  <a16:creationId xmlns:a16="http://schemas.microsoft.com/office/drawing/2014/main" id="{5CA5417E-1128-E5AB-B3AA-840016B93323}"/>
                </a:ext>
              </a:extLst>
            </p:cNvPr>
            <p:cNvPicPr>
              <a:picLocks noChangeAspect="1"/>
            </p:cNvPicPr>
            <p:nvPr/>
          </p:nvPicPr>
          <p:blipFill>
            <a:blip r:embed="rId6"/>
            <a:stretch>
              <a:fillRect/>
            </a:stretch>
          </p:blipFill>
          <p:spPr>
            <a:xfrm>
              <a:off x="2400246" y="1332493"/>
              <a:ext cx="510601" cy="517065"/>
            </a:xfrm>
            <a:prstGeom prst="rect">
              <a:avLst/>
            </a:prstGeom>
          </p:spPr>
        </p:pic>
      </p:grpSp>
      <p:grpSp>
        <p:nvGrpSpPr>
          <p:cNvPr id="14" name="Group 13">
            <a:extLst>
              <a:ext uri="{FF2B5EF4-FFF2-40B4-BE49-F238E27FC236}">
                <a16:creationId xmlns:a16="http://schemas.microsoft.com/office/drawing/2014/main" id="{D7A2004F-D8E5-7CEA-0132-A600F42D9CAA}"/>
              </a:ext>
            </a:extLst>
          </p:cNvPr>
          <p:cNvGrpSpPr/>
          <p:nvPr/>
        </p:nvGrpSpPr>
        <p:grpSpPr>
          <a:xfrm>
            <a:off x="8541528" y="1165761"/>
            <a:ext cx="789165" cy="789165"/>
            <a:chOff x="2247900" y="1167964"/>
            <a:chExt cx="789165" cy="789165"/>
          </a:xfrm>
        </p:grpSpPr>
        <p:sp>
          <p:nvSpPr>
            <p:cNvPr id="15" name="Oval 14">
              <a:extLst>
                <a:ext uri="{FF2B5EF4-FFF2-40B4-BE49-F238E27FC236}">
                  <a16:creationId xmlns:a16="http://schemas.microsoft.com/office/drawing/2014/main" id="{0C71AD58-EB90-7D4C-774C-60223352499D}"/>
                </a:ext>
              </a:extLst>
            </p:cNvPr>
            <p:cNvSpPr/>
            <p:nvPr/>
          </p:nvSpPr>
          <p:spPr>
            <a:xfrm>
              <a:off x="2247900" y="1167964"/>
              <a:ext cx="789165" cy="78916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group of people with a check mark&#10;&#10;AI-generated content may be incorrect.">
              <a:extLst>
                <a:ext uri="{FF2B5EF4-FFF2-40B4-BE49-F238E27FC236}">
                  <a16:creationId xmlns:a16="http://schemas.microsoft.com/office/drawing/2014/main" id="{3A1B84B7-E858-21F0-AF56-7E45DA03A0C5}"/>
                </a:ext>
              </a:extLst>
            </p:cNvPr>
            <p:cNvPicPr>
              <a:picLocks noChangeAspect="1"/>
            </p:cNvPicPr>
            <p:nvPr/>
          </p:nvPicPr>
          <p:blipFill>
            <a:blip r:embed="rId6"/>
            <a:stretch>
              <a:fillRect/>
            </a:stretch>
          </p:blipFill>
          <p:spPr>
            <a:xfrm>
              <a:off x="2400246" y="1332493"/>
              <a:ext cx="510601" cy="517065"/>
            </a:xfrm>
            <a:prstGeom prst="rect">
              <a:avLst/>
            </a:prstGeom>
          </p:spPr>
        </p:pic>
      </p:grpSp>
      <p:grpSp>
        <p:nvGrpSpPr>
          <p:cNvPr id="17" name="Group 16">
            <a:extLst>
              <a:ext uri="{FF2B5EF4-FFF2-40B4-BE49-F238E27FC236}">
                <a16:creationId xmlns:a16="http://schemas.microsoft.com/office/drawing/2014/main" id="{970A884E-DA11-4A49-DF4E-995A7DEE68B3}"/>
              </a:ext>
            </a:extLst>
          </p:cNvPr>
          <p:cNvGrpSpPr/>
          <p:nvPr/>
        </p:nvGrpSpPr>
        <p:grpSpPr>
          <a:xfrm>
            <a:off x="375684" y="6538166"/>
            <a:ext cx="11648307" cy="392985"/>
            <a:chOff x="375684" y="6538166"/>
            <a:chExt cx="11648307" cy="392985"/>
          </a:xfrm>
        </p:grpSpPr>
        <p:pic>
          <p:nvPicPr>
            <p:cNvPr id="18" name="Picture 17" descr="Logo, company name&#10;&#10;Description automatically generated">
              <a:extLst>
                <a:ext uri="{FF2B5EF4-FFF2-40B4-BE49-F238E27FC236}">
                  <a16:creationId xmlns:a16="http://schemas.microsoft.com/office/drawing/2014/main" id="{2AF8299C-9ED4-79F6-EBCB-EAFE7585598C}"/>
                </a:ext>
              </a:extLst>
            </p:cNvPr>
            <p:cNvPicPr>
              <a:picLocks noChangeAspect="1"/>
            </p:cNvPicPr>
            <p:nvPr/>
          </p:nvPicPr>
          <p:blipFill rotWithShape="1">
            <a:blip r:embed="rId7">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19" name="Footer Placeholder 2">
              <a:extLst>
                <a:ext uri="{FF2B5EF4-FFF2-40B4-BE49-F238E27FC236}">
                  <a16:creationId xmlns:a16="http://schemas.microsoft.com/office/drawing/2014/main" id="{5993FA20-2496-0B1E-D5A1-848BE7622F2B}"/>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20" name="Slide Number Placeholder 3">
              <a:extLst>
                <a:ext uri="{FF2B5EF4-FFF2-40B4-BE49-F238E27FC236}">
                  <a16:creationId xmlns:a16="http://schemas.microsoft.com/office/drawing/2014/main" id="{8FD1EC8B-D171-7A76-94BC-ED3A5C212E0C}"/>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18</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56412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B75C-1EEE-9D03-1E18-A8E00D4A57A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B8D2F0B-9249-08CA-BE12-4C82B94D3D12}"/>
              </a:ext>
            </a:extLst>
          </p:cNvPr>
          <p:cNvSpPr/>
          <p:nvPr/>
        </p:nvSpPr>
        <p:spPr>
          <a:xfrm>
            <a:off x="0" y="1752601"/>
            <a:ext cx="12192000" cy="4038600"/>
          </a:xfrm>
          <a:prstGeom prst="rect">
            <a:avLst/>
          </a:prstGeom>
          <a:solidFill>
            <a:srgbClr val="EEF8FC">
              <a:alpha val="5708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sp>
        <p:nvSpPr>
          <p:cNvPr id="2" name="Title 1">
            <a:extLst>
              <a:ext uri="{FF2B5EF4-FFF2-40B4-BE49-F238E27FC236}">
                <a16:creationId xmlns:a16="http://schemas.microsoft.com/office/drawing/2014/main" id="{52E84CD1-C889-7CD8-D5CC-9711C451E931}"/>
              </a:ext>
            </a:extLst>
          </p:cNvPr>
          <p:cNvSpPr>
            <a:spLocks noGrp="1"/>
          </p:cNvSpPr>
          <p:nvPr>
            <p:ph type="ctrTitle"/>
          </p:nvPr>
        </p:nvSpPr>
        <p:spPr>
          <a:xfrm>
            <a:off x="773976" y="38100"/>
            <a:ext cx="11265624" cy="1447800"/>
          </a:xfrm>
        </p:spPr>
        <p:txBody>
          <a:bodyPr/>
          <a:lstStyle/>
          <a:p>
            <a:r>
              <a:rPr lang="en-US" sz="4000" dirty="0"/>
              <a:t>RESULTS AT 71 MONTHS OF MEDIAN FOLLOW-UP </a:t>
            </a:r>
            <a:r>
              <a:rPr lang="en-US" sz="4000" dirty="0">
                <a:solidFill>
                  <a:srgbClr val="41B6E6"/>
                </a:solidFill>
              </a:rPr>
              <a:t>PREGNANCY</a:t>
            </a:r>
            <a:r>
              <a:rPr lang="en-US" sz="4000" dirty="0"/>
              <a:t>-</a:t>
            </a:r>
            <a:r>
              <a:rPr lang="en-US" sz="4000" dirty="0">
                <a:highlight>
                  <a:srgbClr val="FFFFFF"/>
                </a:highlight>
              </a:rPr>
              <a:t> MOST PARTICIPANTS HAD A LIVE BIRTH</a:t>
            </a:r>
            <a:endParaRPr lang="en-US" sz="4000" dirty="0"/>
          </a:p>
        </p:txBody>
      </p:sp>
      <p:sp>
        <p:nvSpPr>
          <p:cNvPr id="5" name="Text Box 4">
            <a:extLst>
              <a:ext uri="{FF2B5EF4-FFF2-40B4-BE49-F238E27FC236}">
                <a16:creationId xmlns:a16="http://schemas.microsoft.com/office/drawing/2014/main" id="{468C28EB-03BC-BF5F-C882-385505AC1CC2}"/>
              </a:ext>
            </a:extLst>
          </p:cNvPr>
          <p:cNvSpPr txBox="1">
            <a:spLocks noChangeArrowheads="1"/>
          </p:cNvSpPr>
          <p:nvPr/>
        </p:nvSpPr>
        <p:spPr bwMode="auto">
          <a:xfrm>
            <a:off x="2819400" y="6286500"/>
            <a:ext cx="764421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Unicode MS" charset="0"/>
                <a:ea typeface="MS PGothic" charset="-128"/>
              </a:defRPr>
            </a:lvl1pPr>
            <a:lvl2pPr marL="742950" indent="-285750">
              <a:defRPr sz="2400">
                <a:solidFill>
                  <a:schemeClr val="tx1"/>
                </a:solidFill>
                <a:latin typeface="Arial Unicode MS" charset="0"/>
                <a:ea typeface="MS PGothic" charset="-128"/>
              </a:defRPr>
            </a:lvl2pPr>
            <a:lvl3pPr marL="1143000" indent="-228600">
              <a:defRPr sz="2400">
                <a:solidFill>
                  <a:schemeClr val="tx1"/>
                </a:solidFill>
                <a:latin typeface="Arial Unicode MS" charset="0"/>
                <a:ea typeface="MS PGothic" charset="-128"/>
              </a:defRPr>
            </a:lvl3pPr>
            <a:lvl4pPr marL="1600200" indent="-228600">
              <a:defRPr sz="2400">
                <a:solidFill>
                  <a:schemeClr val="tx1"/>
                </a:solidFill>
                <a:latin typeface="Arial Unicode MS" charset="0"/>
                <a:ea typeface="MS PGothic" charset="-128"/>
              </a:defRPr>
            </a:lvl4pPr>
            <a:lvl5pPr marL="2057400" indent="-228600">
              <a:defRPr sz="2400">
                <a:solidFill>
                  <a:schemeClr val="tx1"/>
                </a:solidFill>
                <a:latin typeface="Arial Unicode MS" charset="0"/>
                <a:ea typeface="MS PGothic" charset="-128"/>
              </a:defRPr>
            </a:lvl5pPr>
            <a:lvl6pPr marL="2514600" indent="-228600" eaLnBrk="0" fontAlgn="base" hangingPunct="0">
              <a:spcBef>
                <a:spcPct val="0"/>
              </a:spcBef>
              <a:spcAft>
                <a:spcPct val="0"/>
              </a:spcAft>
              <a:defRPr sz="2400">
                <a:solidFill>
                  <a:schemeClr val="tx1"/>
                </a:solidFill>
                <a:latin typeface="Arial Unicode MS" charset="0"/>
                <a:ea typeface="MS PGothic" charset="-128"/>
              </a:defRPr>
            </a:lvl6pPr>
            <a:lvl7pPr marL="2971800" indent="-228600" eaLnBrk="0" fontAlgn="base" hangingPunct="0">
              <a:spcBef>
                <a:spcPct val="0"/>
              </a:spcBef>
              <a:spcAft>
                <a:spcPct val="0"/>
              </a:spcAft>
              <a:defRPr sz="2400">
                <a:solidFill>
                  <a:schemeClr val="tx1"/>
                </a:solidFill>
                <a:latin typeface="Arial Unicode MS" charset="0"/>
                <a:ea typeface="MS PGothic" charset="-128"/>
              </a:defRPr>
            </a:lvl7pPr>
            <a:lvl8pPr marL="3429000" indent="-228600" eaLnBrk="0" fontAlgn="base" hangingPunct="0">
              <a:spcBef>
                <a:spcPct val="0"/>
              </a:spcBef>
              <a:spcAft>
                <a:spcPct val="0"/>
              </a:spcAft>
              <a:defRPr sz="2400">
                <a:solidFill>
                  <a:schemeClr val="tx1"/>
                </a:solidFill>
                <a:latin typeface="Arial Unicode MS" charset="0"/>
                <a:ea typeface="MS PGothic" charset="-128"/>
              </a:defRPr>
            </a:lvl8pPr>
            <a:lvl9pPr marL="3886200" indent="-228600" eaLnBrk="0" fontAlgn="base" hangingPunct="0">
              <a:spcBef>
                <a:spcPct val="0"/>
              </a:spcBef>
              <a:spcAft>
                <a:spcPct val="0"/>
              </a:spcAft>
              <a:defRPr sz="2400">
                <a:solidFill>
                  <a:schemeClr val="tx1"/>
                </a:solidFill>
                <a:latin typeface="Arial Unicode MS" charset="0"/>
                <a:ea typeface="MS PGothic" charset="-128"/>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a:t>
            </a:r>
            <a:r>
              <a:rPr lang="en-US" altLang="x-none" sz="700" dirty="0">
                <a:solidFill>
                  <a:schemeClr val="tx1">
                    <a:lumMod val="50000"/>
                    <a:lumOff val="50000"/>
                  </a:schemeClr>
                </a:solidFill>
                <a:latin typeface="Arial Narrow" panose="020B0604020202020204" pitchFamily="34" charset="0"/>
                <a:ea typeface="ＭＳ Ｐゴシック" charset="-128"/>
                <a:cs typeface="Arial Narrow" panose="020B0604020202020204" pitchFamily="34" charset="0"/>
              </a:rPr>
              <a:t>Pagani</a:t>
            </a: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et al, </a:t>
            </a:r>
            <a:r>
              <a:rPr lang="en-US" altLang="x-none" sz="700" dirty="0">
                <a:solidFill>
                  <a:schemeClr val="tx1">
                    <a:lumMod val="50000"/>
                    <a:lumOff val="50000"/>
                  </a:schemeClr>
                </a:solidFill>
                <a:latin typeface="Arial Narrow" panose="020B0604020202020204" pitchFamily="34" charset="0"/>
                <a:ea typeface="ＭＳ Ｐゴシック" charset="-128"/>
                <a:cs typeface="Arial Narrow" panose="020B0604020202020204" pitchFamily="34" charset="0"/>
              </a:rPr>
              <a:t>ESMO</a:t>
            </a: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2025</a:t>
            </a:r>
          </a:p>
        </p:txBody>
      </p:sp>
      <p:sp>
        <p:nvSpPr>
          <p:cNvPr id="3" name="Rettangolo 5">
            <a:extLst>
              <a:ext uri="{FF2B5EF4-FFF2-40B4-BE49-F238E27FC236}">
                <a16:creationId xmlns:a16="http://schemas.microsoft.com/office/drawing/2014/main" id="{64D3344E-96CF-CDE1-E509-98E754240C5E}"/>
              </a:ext>
            </a:extLst>
          </p:cNvPr>
          <p:cNvSpPr/>
          <p:nvPr/>
        </p:nvSpPr>
        <p:spPr>
          <a:xfrm>
            <a:off x="758405" y="2095500"/>
            <a:ext cx="10426099" cy="3595600"/>
          </a:xfrm>
          <a:prstGeom prst="rect">
            <a:avLst/>
          </a:prstGeom>
        </p:spPr>
        <p:txBody>
          <a:bodyPr wrap="square">
            <a:spAutoFit/>
          </a:bodyPr>
          <a:lstStyle/>
          <a:p>
            <a:pPr marL="346075" indent="-347472">
              <a:lnSpc>
                <a:spcPct val="110000"/>
              </a:lnSpc>
              <a:spcAft>
                <a:spcPts val="1800"/>
              </a:spcAft>
              <a:buClr>
                <a:srgbClr val="00A2E1"/>
              </a:buClr>
              <a:buFont typeface="Arial" panose="020B0604020202020204" pitchFamily="34" charset="0"/>
              <a:buChar char="•"/>
            </a:pPr>
            <a:r>
              <a:rPr lang="en-US" sz="2400" dirty="0">
                <a:solidFill>
                  <a:srgbClr val="003352"/>
                </a:solidFill>
                <a:latin typeface="Arial Narrow" panose="020B0604020202020204" pitchFamily="34" charset="0"/>
                <a:cs typeface="Arial Narrow" panose="020B0604020202020204" pitchFamily="34" charset="0"/>
              </a:rPr>
              <a:t>Of the </a:t>
            </a:r>
            <a:r>
              <a:rPr lang="en-US" sz="2400" b="1" dirty="0">
                <a:solidFill>
                  <a:srgbClr val="003352"/>
                </a:solidFill>
                <a:latin typeface="Arial Narrow" panose="020B0604020202020204" pitchFamily="34" charset="0"/>
                <a:cs typeface="Arial Narrow" panose="020B0604020202020204" pitchFamily="34" charset="0"/>
              </a:rPr>
              <a:t>497 evaluable patients</a:t>
            </a:r>
            <a:r>
              <a:rPr lang="en-US" sz="2400" dirty="0">
                <a:solidFill>
                  <a:srgbClr val="003352"/>
                </a:solidFill>
                <a:latin typeface="Arial Narrow" panose="020B0604020202020204" pitchFamily="34" charset="0"/>
                <a:cs typeface="Arial Narrow" panose="020B0604020202020204" pitchFamily="34" charset="0"/>
              </a:rPr>
              <a:t>, </a:t>
            </a:r>
            <a:r>
              <a:rPr lang="en-US" sz="2400" b="1" dirty="0">
                <a:solidFill>
                  <a:srgbClr val="FFA300"/>
                </a:solidFill>
                <a:latin typeface="Arial Narrow" panose="020B0604020202020204" pitchFamily="34" charset="0"/>
                <a:cs typeface="Arial Narrow" panose="020B0604020202020204" pitchFamily="34" charset="0"/>
              </a:rPr>
              <a:t>377 (76%) </a:t>
            </a:r>
            <a:r>
              <a:rPr lang="en-US" sz="2400" dirty="0">
                <a:solidFill>
                  <a:srgbClr val="003352"/>
                </a:solidFill>
                <a:latin typeface="Arial Narrow" panose="020B0604020202020204" pitchFamily="34" charset="0"/>
                <a:cs typeface="Arial Narrow" panose="020B0604020202020204" pitchFamily="34" charset="0"/>
              </a:rPr>
              <a:t>reported becoming pregnant at least once with a total of 589 pregnancies</a:t>
            </a:r>
          </a:p>
          <a:p>
            <a:pPr marL="346075" indent="-347472">
              <a:lnSpc>
                <a:spcPct val="110000"/>
              </a:lnSpc>
              <a:spcAft>
                <a:spcPts val="1800"/>
              </a:spcAft>
              <a:buClr>
                <a:srgbClr val="00A2E1"/>
              </a:buClr>
              <a:buFont typeface="Arial" panose="020B0604020202020204" pitchFamily="34" charset="0"/>
              <a:buChar char="•"/>
            </a:pPr>
            <a:r>
              <a:rPr lang="en-US" sz="2400" dirty="0">
                <a:solidFill>
                  <a:srgbClr val="003352"/>
                </a:solidFill>
                <a:latin typeface="Arial Narrow" panose="020B0604020202020204" pitchFamily="34" charset="0"/>
                <a:cs typeface="Arial Narrow" panose="020B0604020202020204" pitchFamily="34" charset="0"/>
              </a:rPr>
              <a:t>Of the </a:t>
            </a:r>
            <a:r>
              <a:rPr lang="en-US" sz="2400" b="1" dirty="0">
                <a:solidFill>
                  <a:srgbClr val="003352"/>
                </a:solidFill>
                <a:latin typeface="Arial Narrow" panose="020B0604020202020204" pitchFamily="34" charset="0"/>
                <a:cs typeface="Arial Narrow" panose="020B0604020202020204" pitchFamily="34" charset="0"/>
              </a:rPr>
              <a:t>589 pregnancies</a:t>
            </a:r>
            <a:r>
              <a:rPr lang="en-US" sz="2400" dirty="0">
                <a:solidFill>
                  <a:srgbClr val="003352"/>
                </a:solidFill>
                <a:latin typeface="Arial Narrow" panose="020B0604020202020204" pitchFamily="34" charset="0"/>
                <a:cs typeface="Arial Narrow" panose="020B0604020202020204" pitchFamily="34" charset="0"/>
              </a:rPr>
              <a:t>, </a:t>
            </a:r>
            <a:r>
              <a:rPr lang="en-US" sz="2400" b="1" dirty="0">
                <a:solidFill>
                  <a:srgbClr val="FFA300"/>
                </a:solidFill>
                <a:latin typeface="Arial Narrow" panose="020B0604020202020204" pitchFamily="34" charset="0"/>
                <a:cs typeface="Arial Narrow" panose="020B0604020202020204" pitchFamily="34" charset="0"/>
              </a:rPr>
              <a:t>392 (67%) </a:t>
            </a:r>
            <a:r>
              <a:rPr lang="en-US" sz="2400" dirty="0">
                <a:solidFill>
                  <a:srgbClr val="003352"/>
                </a:solidFill>
                <a:latin typeface="Arial Narrow" panose="020B0604020202020204" pitchFamily="34" charset="0"/>
                <a:cs typeface="Arial Narrow" panose="020B0604020202020204" pitchFamily="34" charset="0"/>
              </a:rPr>
              <a:t>were full term and </a:t>
            </a:r>
            <a:r>
              <a:rPr lang="en-US" sz="2400" b="1" dirty="0">
                <a:solidFill>
                  <a:srgbClr val="FFA300"/>
                </a:solidFill>
                <a:latin typeface="Arial Narrow" panose="020B0604020202020204" pitchFamily="34" charset="0"/>
                <a:cs typeface="Arial Narrow" panose="020B0604020202020204" pitchFamily="34" charset="0"/>
              </a:rPr>
              <a:t>30 (5%) </a:t>
            </a:r>
            <a:r>
              <a:rPr lang="en-US" sz="2400" dirty="0">
                <a:solidFill>
                  <a:srgbClr val="003352"/>
                </a:solidFill>
                <a:latin typeface="Arial Narrow" panose="020B0604020202020204" pitchFamily="34" charset="0"/>
                <a:cs typeface="Arial Narrow" panose="020B0604020202020204" pitchFamily="34" charset="0"/>
              </a:rPr>
              <a:t>preterm, </a:t>
            </a:r>
            <a:br>
              <a:rPr lang="en-US" sz="2400" dirty="0">
                <a:solidFill>
                  <a:srgbClr val="003352"/>
                </a:solidFill>
                <a:latin typeface="Arial Narrow" panose="020B0604020202020204" pitchFamily="34" charset="0"/>
                <a:cs typeface="Arial Narrow" panose="020B0604020202020204" pitchFamily="34" charset="0"/>
              </a:rPr>
            </a:br>
            <a:r>
              <a:rPr lang="en-US" sz="2400" dirty="0">
                <a:solidFill>
                  <a:srgbClr val="003352"/>
                </a:solidFill>
                <a:latin typeface="Arial Narrow" panose="020B0604020202020204" pitchFamily="34" charset="0"/>
                <a:cs typeface="Arial Narrow" panose="020B0604020202020204" pitchFamily="34" charset="0"/>
              </a:rPr>
              <a:t>with a total of </a:t>
            </a:r>
            <a:r>
              <a:rPr lang="en-US" sz="2400" b="1" dirty="0">
                <a:solidFill>
                  <a:srgbClr val="003352"/>
                </a:solidFill>
                <a:latin typeface="Arial Narrow" panose="020B0604020202020204" pitchFamily="34" charset="0"/>
                <a:cs typeface="Arial Narrow" panose="020B0604020202020204" pitchFamily="34" charset="0"/>
              </a:rPr>
              <a:t>440 live births</a:t>
            </a:r>
            <a:r>
              <a:rPr lang="en-US" sz="2400" dirty="0">
                <a:solidFill>
                  <a:srgbClr val="003352"/>
                </a:solidFill>
                <a:latin typeface="Arial Narrow" panose="020B0604020202020204" pitchFamily="34" charset="0"/>
                <a:cs typeface="Arial Narrow" panose="020B0604020202020204" pitchFamily="34" charset="0"/>
              </a:rPr>
              <a:t>, including </a:t>
            </a:r>
            <a:r>
              <a:rPr lang="en-US" sz="2400" b="1" dirty="0">
                <a:solidFill>
                  <a:srgbClr val="003352"/>
                </a:solidFill>
                <a:latin typeface="Arial Narrow" panose="020B0604020202020204" pitchFamily="34" charset="0"/>
                <a:cs typeface="Arial Narrow" panose="020B0604020202020204" pitchFamily="34" charset="0"/>
              </a:rPr>
              <a:t>18 sets of twins </a:t>
            </a:r>
            <a:r>
              <a:rPr lang="en-US" sz="2400" dirty="0">
                <a:solidFill>
                  <a:srgbClr val="003352"/>
                </a:solidFill>
                <a:latin typeface="Arial Narrow" panose="020B0604020202020204" pitchFamily="34" charset="0"/>
                <a:cs typeface="Arial Narrow" panose="020B0604020202020204" pitchFamily="34" charset="0"/>
              </a:rPr>
              <a:t>and </a:t>
            </a:r>
            <a:r>
              <a:rPr lang="en-US" sz="2400" b="1" dirty="0">
                <a:solidFill>
                  <a:srgbClr val="003352"/>
                </a:solidFill>
                <a:latin typeface="Arial Narrow" panose="020B0604020202020204" pitchFamily="34" charset="0"/>
                <a:ea typeface="Calibri" panose="020F0502020204030204" pitchFamily="34" charset="0"/>
                <a:cs typeface="Arial Narrow" panose="020B0604020202020204" pitchFamily="34" charset="0"/>
              </a:rPr>
              <a:t>75 patients </a:t>
            </a:r>
            <a:br>
              <a:rPr lang="en-US" sz="2400" b="1" dirty="0">
                <a:solidFill>
                  <a:srgbClr val="003352"/>
                </a:solidFill>
                <a:latin typeface="Arial Narrow" panose="020B0604020202020204" pitchFamily="34" charset="0"/>
                <a:ea typeface="Calibri" panose="020F0502020204030204" pitchFamily="34" charset="0"/>
                <a:cs typeface="Arial Narrow" panose="020B0604020202020204" pitchFamily="34" charset="0"/>
              </a:rPr>
            </a:br>
            <a:r>
              <a:rPr lang="en-US" sz="2400" dirty="0">
                <a:solidFill>
                  <a:srgbClr val="003352"/>
                </a:solidFill>
                <a:latin typeface="Arial Narrow" panose="020B0604020202020204" pitchFamily="34" charset="0"/>
                <a:ea typeface="Calibri" panose="020F0502020204030204" pitchFamily="34" charset="0"/>
                <a:cs typeface="Arial Narrow" panose="020B0604020202020204" pitchFamily="34" charset="0"/>
              </a:rPr>
              <a:t>with more than one live birth</a:t>
            </a:r>
          </a:p>
          <a:p>
            <a:pPr marL="346075" indent="-347472">
              <a:lnSpc>
                <a:spcPct val="110000"/>
              </a:lnSpc>
              <a:spcAft>
                <a:spcPts val="1800"/>
              </a:spcAft>
              <a:buClr>
                <a:srgbClr val="00A2E1"/>
              </a:buClr>
              <a:buFont typeface="Arial" panose="020B0604020202020204" pitchFamily="34" charset="0"/>
              <a:buChar char="•"/>
            </a:pPr>
            <a:r>
              <a:rPr lang="en-US" sz="2400" dirty="0">
                <a:solidFill>
                  <a:srgbClr val="003352"/>
                </a:solidFill>
                <a:latin typeface="Arial Narrow" panose="020B0604020202020204" pitchFamily="34" charset="0"/>
                <a:cs typeface="Arial Narrow" panose="020B0604020202020204" pitchFamily="34" charset="0"/>
              </a:rPr>
              <a:t>The most </a:t>
            </a:r>
            <a:r>
              <a:rPr lang="en-US" sz="2400" b="1" dirty="0">
                <a:solidFill>
                  <a:srgbClr val="003352"/>
                </a:solidFill>
                <a:latin typeface="Arial Narrow" panose="020B0604020202020204" pitchFamily="34" charset="0"/>
                <a:cs typeface="Arial Narrow" panose="020B0604020202020204" pitchFamily="34" charset="0"/>
              </a:rPr>
              <a:t>frequent complication</a:t>
            </a:r>
            <a:r>
              <a:rPr lang="en-US" sz="2400" dirty="0">
                <a:solidFill>
                  <a:srgbClr val="003352"/>
                </a:solidFill>
                <a:latin typeface="Arial Narrow" panose="020B0604020202020204" pitchFamily="34" charset="0"/>
                <a:cs typeface="Arial Narrow" panose="020B0604020202020204" pitchFamily="34" charset="0"/>
              </a:rPr>
              <a:t> of pregnancy was hypertension </a:t>
            </a:r>
            <a:r>
              <a:rPr lang="en-US" sz="2400" b="1" dirty="0">
                <a:solidFill>
                  <a:srgbClr val="FFA300"/>
                </a:solidFill>
                <a:latin typeface="Arial Narrow" panose="020B0604020202020204" pitchFamily="34" charset="0"/>
                <a:cs typeface="Arial Narrow" panose="020B0604020202020204" pitchFamily="34" charset="0"/>
              </a:rPr>
              <a:t>(2.5%) </a:t>
            </a:r>
          </a:p>
          <a:p>
            <a:pPr marL="346075" indent="-347472">
              <a:lnSpc>
                <a:spcPct val="110000"/>
              </a:lnSpc>
              <a:spcAft>
                <a:spcPts val="1800"/>
              </a:spcAft>
              <a:buClr>
                <a:srgbClr val="00A2E1"/>
              </a:buClr>
              <a:buFont typeface="Arial" panose="020B0604020202020204" pitchFamily="34" charset="0"/>
              <a:buChar char="•"/>
            </a:pPr>
            <a:r>
              <a:rPr lang="en-US" sz="2400" b="1" dirty="0">
                <a:solidFill>
                  <a:srgbClr val="FFA300"/>
                </a:solidFill>
                <a:latin typeface="Arial Narrow" panose="020B0604020202020204" pitchFamily="34" charset="0"/>
                <a:cs typeface="Arial Narrow" panose="020B0604020202020204" pitchFamily="34" charset="0"/>
              </a:rPr>
              <a:t>8.6% </a:t>
            </a:r>
            <a:r>
              <a:rPr lang="en-US" sz="2400" dirty="0">
                <a:solidFill>
                  <a:srgbClr val="003352"/>
                </a:solidFill>
                <a:latin typeface="Arial Narrow" panose="020B0604020202020204" pitchFamily="34" charset="0"/>
                <a:cs typeface="Arial Narrow" panose="020B0604020202020204" pitchFamily="34" charset="0"/>
              </a:rPr>
              <a:t>of offspring had </a:t>
            </a:r>
            <a:r>
              <a:rPr lang="en-US" sz="2400" b="1" dirty="0">
                <a:solidFill>
                  <a:srgbClr val="003352"/>
                </a:solidFill>
                <a:latin typeface="Arial Narrow" panose="020B0604020202020204" pitchFamily="34" charset="0"/>
                <a:cs typeface="Arial Narrow" panose="020B0604020202020204" pitchFamily="34" charset="0"/>
              </a:rPr>
              <a:t>low birth weight</a:t>
            </a:r>
            <a:r>
              <a:rPr lang="en-US" sz="2400" dirty="0">
                <a:solidFill>
                  <a:srgbClr val="003352"/>
                </a:solidFill>
                <a:latin typeface="Arial Narrow" panose="020B0604020202020204" pitchFamily="34" charset="0"/>
                <a:cs typeface="Arial Narrow" panose="020B0604020202020204" pitchFamily="34" charset="0"/>
              </a:rPr>
              <a:t>, and </a:t>
            </a:r>
            <a:r>
              <a:rPr lang="en-US" sz="2400" b="1" dirty="0">
                <a:solidFill>
                  <a:srgbClr val="FFA300"/>
                </a:solidFill>
                <a:latin typeface="Arial Narrow" panose="020B0604020202020204" pitchFamily="34" charset="0"/>
                <a:cs typeface="Arial Narrow" panose="020B0604020202020204" pitchFamily="34" charset="0"/>
              </a:rPr>
              <a:t>1.8%</a:t>
            </a:r>
            <a:r>
              <a:rPr lang="en-US" sz="2400" dirty="0">
                <a:solidFill>
                  <a:srgbClr val="FFA300"/>
                </a:solidFill>
                <a:latin typeface="Arial Narrow" panose="020B0604020202020204" pitchFamily="34" charset="0"/>
                <a:cs typeface="Arial Narrow" panose="020B0604020202020204" pitchFamily="34" charset="0"/>
              </a:rPr>
              <a:t> </a:t>
            </a:r>
            <a:r>
              <a:rPr lang="en-US" sz="2400" dirty="0">
                <a:solidFill>
                  <a:srgbClr val="003352"/>
                </a:solidFill>
                <a:latin typeface="Arial Narrow" panose="020B0604020202020204" pitchFamily="34" charset="0"/>
                <a:cs typeface="Arial Narrow" panose="020B0604020202020204" pitchFamily="34" charset="0"/>
              </a:rPr>
              <a:t>had birth defects</a:t>
            </a:r>
            <a:endParaRPr lang="it-IT" sz="2400" dirty="0">
              <a:solidFill>
                <a:srgbClr val="003352"/>
              </a:solidFill>
              <a:latin typeface="Arial Narrow" panose="020B0604020202020204" pitchFamily="34" charset="0"/>
              <a:cs typeface="Arial Narrow" panose="020B0604020202020204" pitchFamily="34" charset="0"/>
            </a:endParaRPr>
          </a:p>
        </p:txBody>
      </p:sp>
      <p:pic>
        <p:nvPicPr>
          <p:cNvPr id="7" name="Picture 6">
            <a:extLst>
              <a:ext uri="{FF2B5EF4-FFF2-40B4-BE49-F238E27FC236}">
                <a16:creationId xmlns:a16="http://schemas.microsoft.com/office/drawing/2014/main" id="{58A279E3-D7FB-D5FA-8099-D9A113E13355}"/>
              </a:ext>
            </a:extLst>
          </p:cNvPr>
          <p:cNvPicPr>
            <a:picLocks noChangeAspect="1"/>
          </p:cNvPicPr>
          <p:nvPr/>
        </p:nvPicPr>
        <p:blipFill>
          <a:blip r:embed="rId2"/>
          <a:srcRect/>
          <a:stretch/>
        </p:blipFill>
        <p:spPr>
          <a:xfrm>
            <a:off x="9417699" y="3037759"/>
            <a:ext cx="2270553" cy="2996240"/>
          </a:xfrm>
          <a:prstGeom prst="rect">
            <a:avLst/>
          </a:prstGeom>
        </p:spPr>
      </p:pic>
      <p:grpSp>
        <p:nvGrpSpPr>
          <p:cNvPr id="6" name="Group 5">
            <a:extLst>
              <a:ext uri="{FF2B5EF4-FFF2-40B4-BE49-F238E27FC236}">
                <a16:creationId xmlns:a16="http://schemas.microsoft.com/office/drawing/2014/main" id="{2EC4AF88-881B-6B20-71AA-2DBC5081C07C}"/>
              </a:ext>
            </a:extLst>
          </p:cNvPr>
          <p:cNvGrpSpPr/>
          <p:nvPr/>
        </p:nvGrpSpPr>
        <p:grpSpPr>
          <a:xfrm>
            <a:off x="375684" y="6538166"/>
            <a:ext cx="11648307" cy="392985"/>
            <a:chOff x="375684" y="6538166"/>
            <a:chExt cx="11648307" cy="392985"/>
          </a:xfrm>
        </p:grpSpPr>
        <p:pic>
          <p:nvPicPr>
            <p:cNvPr id="8" name="Picture 7" descr="Logo, company name&#10;&#10;Description automatically generated">
              <a:extLst>
                <a:ext uri="{FF2B5EF4-FFF2-40B4-BE49-F238E27FC236}">
                  <a16:creationId xmlns:a16="http://schemas.microsoft.com/office/drawing/2014/main" id="{B0256A8B-C31E-056A-F79A-09FF2B5A2C6B}"/>
                </a:ext>
              </a:extLst>
            </p:cNvPr>
            <p:cNvPicPr>
              <a:picLocks noChangeAspect="1"/>
            </p:cNvPicPr>
            <p:nvPr/>
          </p:nvPicPr>
          <p:blipFill rotWithShape="1">
            <a:blip r:embed="rId3">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9" name="Footer Placeholder 2">
              <a:extLst>
                <a:ext uri="{FF2B5EF4-FFF2-40B4-BE49-F238E27FC236}">
                  <a16:creationId xmlns:a16="http://schemas.microsoft.com/office/drawing/2014/main" id="{9BB57198-A648-C163-ADAF-689F4BBA9380}"/>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0" name="Slide Number Placeholder 3">
              <a:extLst>
                <a:ext uri="{FF2B5EF4-FFF2-40B4-BE49-F238E27FC236}">
                  <a16:creationId xmlns:a16="http://schemas.microsoft.com/office/drawing/2014/main" id="{D568CADD-B36B-526D-5077-2E50AFFA8150}"/>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19</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1044984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61B383-614F-A686-7B41-C0DE5D1583FE}"/>
              </a:ext>
            </a:extLst>
          </p:cNvPr>
          <p:cNvSpPr/>
          <p:nvPr/>
        </p:nvSpPr>
        <p:spPr>
          <a:xfrm>
            <a:off x="768624" y="1358365"/>
            <a:ext cx="10757629" cy="4752474"/>
          </a:xfrm>
          <a:prstGeom prst="rect">
            <a:avLst/>
          </a:prstGeom>
          <a:solidFill>
            <a:srgbClr val="EE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sp>
        <p:nvSpPr>
          <p:cNvPr id="2" name="Title 1">
            <a:extLst>
              <a:ext uri="{FF2B5EF4-FFF2-40B4-BE49-F238E27FC236}">
                <a16:creationId xmlns:a16="http://schemas.microsoft.com/office/drawing/2014/main" id="{5BC2B4A7-AC9A-B867-726C-912D68E54EAE}"/>
              </a:ext>
            </a:extLst>
          </p:cNvPr>
          <p:cNvSpPr>
            <a:spLocks noGrp="1"/>
          </p:cNvSpPr>
          <p:nvPr>
            <p:ph type="ctrTitle"/>
          </p:nvPr>
        </p:nvSpPr>
        <p:spPr>
          <a:xfrm>
            <a:off x="773976" y="876300"/>
            <a:ext cx="10973278" cy="1066800"/>
          </a:xfrm>
        </p:spPr>
        <p:txBody>
          <a:bodyPr>
            <a:normAutofit fontScale="90000"/>
          </a:bodyPr>
          <a:lstStyle/>
          <a:p>
            <a:r>
              <a:rPr lang="en-US" sz="4000" dirty="0"/>
              <a:t>FERTILITY IS A MAJOR ISSUE FOR YOUNG WOMEN WITH BREAST CANCER AT DIAGNOSIS AND BEYOND</a:t>
            </a:r>
            <a:br>
              <a:rPr lang="en-US" sz="4400" dirty="0"/>
            </a:br>
            <a:endParaRPr lang="en-US" sz="4400" dirty="0"/>
          </a:p>
        </p:txBody>
      </p:sp>
      <p:graphicFrame>
        <p:nvGraphicFramePr>
          <p:cNvPr id="3" name="Chart 2">
            <a:extLst>
              <a:ext uri="{FF2B5EF4-FFF2-40B4-BE49-F238E27FC236}">
                <a16:creationId xmlns:a16="http://schemas.microsoft.com/office/drawing/2014/main" id="{881A9D83-E571-023D-B92B-84B82DF6AF44}"/>
              </a:ext>
            </a:extLst>
          </p:cNvPr>
          <p:cNvGraphicFramePr>
            <a:graphicFrameLocks/>
          </p:cNvGraphicFramePr>
          <p:nvPr/>
        </p:nvGraphicFramePr>
        <p:xfrm>
          <a:off x="1714500" y="1597794"/>
          <a:ext cx="84582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17C5CC49-F261-1704-CABF-6D9EDBE11A5B}"/>
              </a:ext>
            </a:extLst>
          </p:cNvPr>
          <p:cNvSpPr txBox="1">
            <a:spLocks noChangeAspect="1"/>
          </p:cNvSpPr>
          <p:nvPr/>
        </p:nvSpPr>
        <p:spPr>
          <a:xfrm>
            <a:off x="8020637" y="1663312"/>
            <a:ext cx="145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00629B"/>
                </a:solidFill>
                <a:effectLst/>
                <a:uLnTx/>
                <a:uFillTx/>
                <a:latin typeface="Arial Narrow" panose="020B0604020202020204" pitchFamily="34" charset="0"/>
                <a:cs typeface="Arial Narrow" panose="020B0604020202020204" pitchFamily="34" charset="0"/>
              </a:rPr>
              <a:t>N=1026</a:t>
            </a:r>
          </a:p>
        </p:txBody>
      </p:sp>
      <p:sp>
        <p:nvSpPr>
          <p:cNvPr id="5" name="TextBox 2">
            <a:extLst>
              <a:ext uri="{FF2B5EF4-FFF2-40B4-BE49-F238E27FC236}">
                <a16:creationId xmlns:a16="http://schemas.microsoft.com/office/drawing/2014/main" id="{479717C6-0170-B108-1BF4-FD87A7C638A3}"/>
              </a:ext>
            </a:extLst>
          </p:cNvPr>
          <p:cNvSpPr txBox="1">
            <a:spLocks noChangeArrowheads="1"/>
          </p:cNvSpPr>
          <p:nvPr/>
        </p:nvSpPr>
        <p:spPr bwMode="auto">
          <a:xfrm>
            <a:off x="7236929" y="6096000"/>
            <a:ext cx="438357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mn-ea"/>
                <a:cs typeface="Arial Narrow" panose="020B0604020202020204" pitchFamily="34" charset="0"/>
              </a:rPr>
              <a:t>Ruddy et al, JCO 2014; </a:t>
            </a:r>
            <a:r>
              <a:rPr kumimoji="0" lang="en-US" altLang="en-US" sz="700" b="0" i="0" u="none" strike="noStrike" kern="1200" cap="none" spc="0" normalizeH="0" baseline="0" noProof="0" dirty="0" err="1">
                <a:ln>
                  <a:noFill/>
                </a:ln>
                <a:solidFill>
                  <a:schemeClr val="tx1">
                    <a:lumMod val="50000"/>
                    <a:lumOff val="50000"/>
                  </a:schemeClr>
                </a:solidFill>
                <a:effectLst/>
                <a:uLnTx/>
                <a:uFillTx/>
                <a:latin typeface="Arial Narrow" panose="020B0604020202020204" pitchFamily="34" charset="0"/>
                <a:ea typeface="+mn-ea"/>
                <a:cs typeface="Arial Narrow" panose="020B0604020202020204" pitchFamily="34" charset="0"/>
              </a:rPr>
              <a:t>Poorvu</a:t>
            </a:r>
            <a:r>
              <a:rPr kumimoji="0" lang="en-US" altLang="en-US"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mn-ea"/>
                <a:cs typeface="Arial Narrow" panose="020B0604020202020204" pitchFamily="34" charset="0"/>
              </a:rPr>
              <a:t> et al, Cancer, 2020</a:t>
            </a:r>
          </a:p>
        </p:txBody>
      </p:sp>
      <p:grpSp>
        <p:nvGrpSpPr>
          <p:cNvPr id="7" name="Group 6">
            <a:extLst>
              <a:ext uri="{FF2B5EF4-FFF2-40B4-BE49-F238E27FC236}">
                <a16:creationId xmlns:a16="http://schemas.microsoft.com/office/drawing/2014/main" id="{5D99563A-F8A3-3CC9-8BA1-42EE49C253F6}"/>
              </a:ext>
            </a:extLst>
          </p:cNvPr>
          <p:cNvGrpSpPr/>
          <p:nvPr/>
        </p:nvGrpSpPr>
        <p:grpSpPr>
          <a:xfrm>
            <a:off x="375684" y="6538166"/>
            <a:ext cx="11648307" cy="392985"/>
            <a:chOff x="375684" y="6538166"/>
            <a:chExt cx="11648307" cy="392985"/>
          </a:xfrm>
        </p:grpSpPr>
        <p:pic>
          <p:nvPicPr>
            <p:cNvPr id="8" name="Picture 7" descr="Logo, company name&#10;&#10;Description automatically generated">
              <a:extLst>
                <a:ext uri="{FF2B5EF4-FFF2-40B4-BE49-F238E27FC236}">
                  <a16:creationId xmlns:a16="http://schemas.microsoft.com/office/drawing/2014/main" id="{E1EC8112-554B-2B61-8127-84D9FD8CD95F}"/>
                </a:ext>
              </a:extLst>
            </p:cNvPr>
            <p:cNvPicPr>
              <a:picLocks noChangeAspect="1"/>
            </p:cNvPicPr>
            <p:nvPr/>
          </p:nvPicPr>
          <p:blipFill rotWithShape="1">
            <a:blip r:embed="rId4">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9" name="Footer Placeholder 2">
              <a:extLst>
                <a:ext uri="{FF2B5EF4-FFF2-40B4-BE49-F238E27FC236}">
                  <a16:creationId xmlns:a16="http://schemas.microsoft.com/office/drawing/2014/main" id="{B302CCC3-04E3-C390-14E6-3CB1CDE0C251}"/>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0" name="Slide Number Placeholder 3">
              <a:extLst>
                <a:ext uri="{FF2B5EF4-FFF2-40B4-BE49-F238E27FC236}">
                  <a16:creationId xmlns:a16="http://schemas.microsoft.com/office/drawing/2014/main" id="{6382752C-7523-EEEC-0B47-E158D720FA4F}"/>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2</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774575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0E3CA72-FD3C-0039-5894-A292308ED4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36FB85-6A66-EDDE-FFE4-75A0586B39DF}"/>
              </a:ext>
            </a:extLst>
          </p:cNvPr>
          <p:cNvSpPr>
            <a:spLocks noGrp="1"/>
          </p:cNvSpPr>
          <p:nvPr>
            <p:ph type="ctrTitle"/>
          </p:nvPr>
        </p:nvSpPr>
        <p:spPr>
          <a:xfrm>
            <a:off x="773976" y="0"/>
            <a:ext cx="11265624" cy="1447800"/>
          </a:xfrm>
        </p:spPr>
        <p:txBody>
          <a:bodyPr/>
          <a:lstStyle/>
          <a:p>
            <a:r>
              <a:rPr lang="en-US" sz="4000" dirty="0">
                <a:solidFill>
                  <a:srgbClr val="003354"/>
                </a:solidFill>
                <a:highlight>
                  <a:srgbClr val="FFFFFF"/>
                </a:highlight>
              </a:rPr>
              <a:t>PREGNANCY OUTCOMES – MOST PARTICIPANTS </a:t>
            </a:r>
            <a:br>
              <a:rPr lang="en-US" sz="4000" dirty="0">
                <a:solidFill>
                  <a:srgbClr val="003354"/>
                </a:solidFill>
                <a:highlight>
                  <a:srgbClr val="FFFFFF"/>
                </a:highlight>
              </a:rPr>
            </a:br>
            <a:r>
              <a:rPr lang="en-US" sz="4000" dirty="0">
                <a:solidFill>
                  <a:srgbClr val="003354"/>
                </a:solidFill>
                <a:highlight>
                  <a:srgbClr val="FFFFFF"/>
                </a:highlight>
              </a:rPr>
              <a:t>HAD A LIVE BIRTH</a:t>
            </a:r>
            <a:endParaRPr lang="en-US" sz="4000" dirty="0"/>
          </a:p>
        </p:txBody>
      </p:sp>
      <p:sp>
        <p:nvSpPr>
          <p:cNvPr id="5" name="Text Box 4">
            <a:extLst>
              <a:ext uri="{FF2B5EF4-FFF2-40B4-BE49-F238E27FC236}">
                <a16:creationId xmlns:a16="http://schemas.microsoft.com/office/drawing/2014/main" id="{9A00242B-8531-6BA5-7E22-5D9275FBDA3F}"/>
              </a:ext>
            </a:extLst>
          </p:cNvPr>
          <p:cNvSpPr txBox="1">
            <a:spLocks noChangeArrowheads="1"/>
          </p:cNvSpPr>
          <p:nvPr/>
        </p:nvSpPr>
        <p:spPr bwMode="auto">
          <a:xfrm>
            <a:off x="2819400" y="6286500"/>
            <a:ext cx="764421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Unicode MS" charset="0"/>
                <a:ea typeface="MS PGothic" charset="-128"/>
              </a:defRPr>
            </a:lvl1pPr>
            <a:lvl2pPr marL="742950" indent="-285750">
              <a:defRPr sz="2400">
                <a:solidFill>
                  <a:schemeClr val="tx1"/>
                </a:solidFill>
                <a:latin typeface="Arial Unicode MS" charset="0"/>
                <a:ea typeface="MS PGothic" charset="-128"/>
              </a:defRPr>
            </a:lvl2pPr>
            <a:lvl3pPr marL="1143000" indent="-228600">
              <a:defRPr sz="2400">
                <a:solidFill>
                  <a:schemeClr val="tx1"/>
                </a:solidFill>
                <a:latin typeface="Arial Unicode MS" charset="0"/>
                <a:ea typeface="MS PGothic" charset="-128"/>
              </a:defRPr>
            </a:lvl3pPr>
            <a:lvl4pPr marL="1600200" indent="-228600">
              <a:defRPr sz="2400">
                <a:solidFill>
                  <a:schemeClr val="tx1"/>
                </a:solidFill>
                <a:latin typeface="Arial Unicode MS" charset="0"/>
                <a:ea typeface="MS PGothic" charset="-128"/>
              </a:defRPr>
            </a:lvl4pPr>
            <a:lvl5pPr marL="2057400" indent="-228600">
              <a:defRPr sz="2400">
                <a:solidFill>
                  <a:schemeClr val="tx1"/>
                </a:solidFill>
                <a:latin typeface="Arial Unicode MS" charset="0"/>
                <a:ea typeface="MS PGothic" charset="-128"/>
              </a:defRPr>
            </a:lvl5pPr>
            <a:lvl6pPr marL="2514600" indent="-228600" eaLnBrk="0" fontAlgn="base" hangingPunct="0">
              <a:spcBef>
                <a:spcPct val="0"/>
              </a:spcBef>
              <a:spcAft>
                <a:spcPct val="0"/>
              </a:spcAft>
              <a:defRPr sz="2400">
                <a:solidFill>
                  <a:schemeClr val="tx1"/>
                </a:solidFill>
                <a:latin typeface="Arial Unicode MS" charset="0"/>
                <a:ea typeface="MS PGothic" charset="-128"/>
              </a:defRPr>
            </a:lvl6pPr>
            <a:lvl7pPr marL="2971800" indent="-228600" eaLnBrk="0" fontAlgn="base" hangingPunct="0">
              <a:spcBef>
                <a:spcPct val="0"/>
              </a:spcBef>
              <a:spcAft>
                <a:spcPct val="0"/>
              </a:spcAft>
              <a:defRPr sz="2400">
                <a:solidFill>
                  <a:schemeClr val="tx1"/>
                </a:solidFill>
                <a:latin typeface="Arial Unicode MS" charset="0"/>
                <a:ea typeface="MS PGothic" charset="-128"/>
              </a:defRPr>
            </a:lvl7pPr>
            <a:lvl8pPr marL="3429000" indent="-228600" eaLnBrk="0" fontAlgn="base" hangingPunct="0">
              <a:spcBef>
                <a:spcPct val="0"/>
              </a:spcBef>
              <a:spcAft>
                <a:spcPct val="0"/>
              </a:spcAft>
              <a:defRPr sz="2400">
                <a:solidFill>
                  <a:schemeClr val="tx1"/>
                </a:solidFill>
                <a:latin typeface="Arial Unicode MS" charset="0"/>
                <a:ea typeface="MS PGothic" charset="-128"/>
              </a:defRPr>
            </a:lvl8pPr>
            <a:lvl9pPr marL="3886200" indent="-228600" eaLnBrk="0" fontAlgn="base" hangingPunct="0">
              <a:spcBef>
                <a:spcPct val="0"/>
              </a:spcBef>
              <a:spcAft>
                <a:spcPct val="0"/>
              </a:spcAft>
              <a:defRPr sz="2400">
                <a:solidFill>
                  <a:schemeClr val="tx1"/>
                </a:solidFill>
                <a:latin typeface="Arial Unicode MS" charset="0"/>
                <a:ea typeface="MS PGothic" charset="-128"/>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Partridge et al, NEJM, 2023</a:t>
            </a:r>
          </a:p>
        </p:txBody>
      </p:sp>
      <p:graphicFrame>
        <p:nvGraphicFramePr>
          <p:cNvPr id="6" name="Table 5">
            <a:extLst>
              <a:ext uri="{FF2B5EF4-FFF2-40B4-BE49-F238E27FC236}">
                <a16:creationId xmlns:a16="http://schemas.microsoft.com/office/drawing/2014/main" id="{C2B7A09B-B352-34D9-5778-1BF2ABF0ED18}"/>
              </a:ext>
            </a:extLst>
          </p:cNvPr>
          <p:cNvGraphicFramePr>
            <a:graphicFrameLocks noGrp="1"/>
          </p:cNvGraphicFramePr>
          <p:nvPr/>
        </p:nvGraphicFramePr>
        <p:xfrm>
          <a:off x="620504" y="1403115"/>
          <a:ext cx="11083643" cy="4368521"/>
        </p:xfrm>
        <a:graphic>
          <a:graphicData uri="http://schemas.openxmlformats.org/drawingml/2006/table">
            <a:tbl>
              <a:tblPr/>
              <a:tblGrid>
                <a:gridCol w="5696845">
                  <a:extLst>
                    <a:ext uri="{9D8B030D-6E8A-4147-A177-3AD203B41FA5}">
                      <a16:colId xmlns:a16="http://schemas.microsoft.com/office/drawing/2014/main" val="20000"/>
                    </a:ext>
                  </a:extLst>
                </a:gridCol>
                <a:gridCol w="1764160">
                  <a:extLst>
                    <a:ext uri="{9D8B030D-6E8A-4147-A177-3AD203B41FA5}">
                      <a16:colId xmlns:a16="http://schemas.microsoft.com/office/drawing/2014/main" val="20001"/>
                    </a:ext>
                  </a:extLst>
                </a:gridCol>
                <a:gridCol w="1811319">
                  <a:extLst>
                    <a:ext uri="{9D8B030D-6E8A-4147-A177-3AD203B41FA5}">
                      <a16:colId xmlns:a16="http://schemas.microsoft.com/office/drawing/2014/main" val="20002"/>
                    </a:ext>
                  </a:extLst>
                </a:gridCol>
                <a:gridCol w="1811319">
                  <a:extLst>
                    <a:ext uri="{9D8B030D-6E8A-4147-A177-3AD203B41FA5}">
                      <a16:colId xmlns:a16="http://schemas.microsoft.com/office/drawing/2014/main" val="20003"/>
                    </a:ext>
                  </a:extLst>
                </a:gridCol>
              </a:tblGrid>
              <a:tr h="507276">
                <a:tc>
                  <a:txBody>
                    <a:bodyPr/>
                    <a:lstStyle/>
                    <a:p>
                      <a:pPr>
                        <a:lnSpc>
                          <a:spcPct val="107000"/>
                        </a:lnSpc>
                        <a:spcAft>
                          <a:spcPts val="800"/>
                        </a:spcAft>
                      </a:pPr>
                      <a:endParaRPr lang="en-GB" sz="1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chemeClr val="bg1">
                          <a:lumMod val="65000"/>
                        </a:schemeClr>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41B6E6"/>
                    </a:solidFill>
                  </a:tcPr>
                </a:tc>
                <a:tc>
                  <a:txBody>
                    <a:bodyPr/>
                    <a:lstStyle/>
                    <a:p>
                      <a:pPr algn="ctr">
                        <a:lnSpc>
                          <a:spcPct val="107000"/>
                        </a:lnSpc>
                        <a:spcAft>
                          <a:spcPts val="0"/>
                        </a:spcAft>
                      </a:pPr>
                      <a:r>
                        <a:rPr lang="en-US" sz="19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a:t>
                      </a:r>
                      <a:endParaRPr lang="en-GB" sz="1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41B6E6"/>
                    </a:solidFill>
                  </a:tcPr>
                </a:tc>
                <a:tc>
                  <a:txBody>
                    <a:bodyPr/>
                    <a:lstStyle/>
                    <a:p>
                      <a:pPr algn="ctr">
                        <a:lnSpc>
                          <a:spcPct val="107000"/>
                        </a:lnSpc>
                        <a:spcAft>
                          <a:spcPts val="0"/>
                        </a:spcAft>
                      </a:pPr>
                      <a:r>
                        <a:rPr lang="en-US" sz="19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of 497</a:t>
                      </a:r>
                      <a:endParaRPr lang="en-GB" sz="1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41B6E6"/>
                    </a:solidFill>
                  </a:tcPr>
                </a:tc>
                <a:tc>
                  <a:txBody>
                    <a:bodyPr/>
                    <a:lstStyle/>
                    <a:p>
                      <a:pPr algn="ctr">
                        <a:lnSpc>
                          <a:spcPct val="107000"/>
                        </a:lnSpc>
                        <a:spcAft>
                          <a:spcPts val="0"/>
                        </a:spcAft>
                      </a:pPr>
                      <a:r>
                        <a:rPr lang="en-US" sz="19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of 368</a:t>
                      </a:r>
                      <a:endParaRPr lang="en-GB" sz="1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41B6E6"/>
                    </a:solidFill>
                  </a:tcPr>
                </a:tc>
                <a:extLst>
                  <a:ext uri="{0D108BD9-81ED-4DB2-BD59-A6C34878D82A}">
                    <a16:rowId xmlns:a16="http://schemas.microsoft.com/office/drawing/2014/main" val="10001"/>
                  </a:ext>
                </a:extLst>
              </a:tr>
              <a:tr h="622633">
                <a:tc>
                  <a:txBody>
                    <a:bodyPr/>
                    <a:lstStyle/>
                    <a:p>
                      <a:pPr>
                        <a:lnSpc>
                          <a:spcPct val="107000"/>
                        </a:lnSpc>
                        <a:spcAft>
                          <a:spcPts val="0"/>
                        </a:spcAft>
                      </a:pPr>
                      <a:r>
                        <a:rPr lang="en-GB" sz="21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Secondary endpoint population</a:t>
                      </a:r>
                    </a:p>
                  </a:txBody>
                  <a:tcPr marL="121920" marR="30480" marT="9525" marB="0" anchor="ctr">
                    <a:lnL w="12700" cap="flat" cmpd="sng" algn="ctr">
                      <a:solidFill>
                        <a:schemeClr val="bg1">
                          <a:lumMod val="65000"/>
                        </a:schemeClr>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0"/>
                        </a:spcAft>
                      </a:pPr>
                      <a:r>
                        <a:rPr lang="en-GB" sz="20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497</a:t>
                      </a: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0"/>
                        </a:spcAft>
                      </a:pPr>
                      <a:r>
                        <a:rPr lang="en-GB" sz="19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100%</a:t>
                      </a: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pPr>
                      <a:endParaRPr lang="en-GB" sz="2000" b="0" i="0" dirty="0">
                        <a:solidFill>
                          <a:srgbClr val="404040"/>
                        </a:solidFill>
                        <a:effectLst/>
                        <a:latin typeface="Arial Narrow" panose="020B0604020202020204" pitchFamily="34" charset="0"/>
                        <a:cs typeface="Arial Narrow" panose="020B0604020202020204" pitchFamily="34"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002"/>
                  </a:ext>
                </a:extLst>
              </a:tr>
              <a:tr h="622633">
                <a:tc>
                  <a:txBody>
                    <a:bodyPr/>
                    <a:lstStyle/>
                    <a:p>
                      <a:pPr>
                        <a:lnSpc>
                          <a:spcPct val="107000"/>
                        </a:lnSpc>
                        <a:spcAft>
                          <a:spcPts val="0"/>
                        </a:spcAft>
                      </a:pPr>
                      <a:r>
                        <a:rPr lang="en-GB" sz="2100" b="1"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At least one on trial pregnancy</a:t>
                      </a:r>
                    </a:p>
                  </a:txBody>
                  <a:tcPr marL="121920" marR="30480" marT="9525" marB="0" anchor="ctr">
                    <a:lnL w="12700" cap="flat" cmpd="sng" algn="ctr">
                      <a:solidFill>
                        <a:schemeClr val="bg1">
                          <a:lumMod val="65000"/>
                        </a:schemeClr>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F0FA"/>
                    </a:solidFill>
                  </a:tcPr>
                </a:tc>
                <a:tc>
                  <a:txBody>
                    <a:bodyPr/>
                    <a:lstStyle/>
                    <a:p>
                      <a:pPr algn="ctr">
                        <a:lnSpc>
                          <a:spcPct val="107000"/>
                        </a:lnSpc>
                        <a:spcAft>
                          <a:spcPts val="0"/>
                        </a:spcAft>
                      </a:pPr>
                      <a:r>
                        <a:rPr lang="en-US" sz="20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368</a:t>
                      </a:r>
                      <a:endParaRPr lang="en-GB" sz="20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F0FA"/>
                    </a:solidFill>
                  </a:tcPr>
                </a:tc>
                <a:tc>
                  <a:txBody>
                    <a:bodyPr/>
                    <a:lstStyle/>
                    <a:p>
                      <a:pPr algn="ctr">
                        <a:lnSpc>
                          <a:spcPct val="107000"/>
                        </a:lnSpc>
                        <a:spcAft>
                          <a:spcPts val="0"/>
                        </a:spcAft>
                      </a:pPr>
                      <a:r>
                        <a:rPr lang="en-US" sz="1900" b="1"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74%</a:t>
                      </a:r>
                      <a:endParaRPr lang="en-GB" sz="1900" b="1"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F0FA"/>
                    </a:solidFill>
                  </a:tcPr>
                </a:tc>
                <a:tc>
                  <a:txBody>
                    <a:bodyPr/>
                    <a:lstStyle/>
                    <a:p>
                      <a:pPr algn="ctr">
                        <a:lnSpc>
                          <a:spcPct val="107000"/>
                        </a:lnSpc>
                        <a:spcAft>
                          <a:spcPts val="0"/>
                        </a:spcAft>
                      </a:pPr>
                      <a:r>
                        <a:rPr lang="en-US" sz="20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100%</a:t>
                      </a:r>
                      <a:endParaRPr lang="en-GB" sz="20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F0FA"/>
                    </a:solidFill>
                  </a:tcPr>
                </a:tc>
                <a:extLst>
                  <a:ext uri="{0D108BD9-81ED-4DB2-BD59-A6C34878D82A}">
                    <a16:rowId xmlns:a16="http://schemas.microsoft.com/office/drawing/2014/main" val="10003"/>
                  </a:ext>
                </a:extLst>
              </a:tr>
              <a:tr h="748080">
                <a:tc>
                  <a:txBody>
                    <a:bodyPr/>
                    <a:lstStyle/>
                    <a:p>
                      <a:pPr>
                        <a:lnSpc>
                          <a:spcPct val="107000"/>
                        </a:lnSpc>
                        <a:spcAft>
                          <a:spcPts val="0"/>
                        </a:spcAft>
                      </a:pPr>
                      <a:r>
                        <a:rPr lang="en-US" sz="2100" b="1"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At least one live birth (full-term or preterm)</a:t>
                      </a:r>
                      <a:endParaRPr lang="en-GB" sz="2100" b="1"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endParaRPr>
                    </a:p>
                  </a:txBody>
                  <a:tcPr marL="121920" marR="30480" marT="9525" marB="0" anchor="ctr">
                    <a:lnL w="12700" cap="flat" cmpd="sng" algn="ctr">
                      <a:solidFill>
                        <a:schemeClr val="bg1">
                          <a:lumMod val="65000"/>
                        </a:schemeClr>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F0FA"/>
                    </a:solidFill>
                  </a:tcPr>
                </a:tc>
                <a:tc>
                  <a:txBody>
                    <a:bodyPr/>
                    <a:lstStyle/>
                    <a:p>
                      <a:pPr algn="ctr">
                        <a:lnSpc>
                          <a:spcPct val="107000"/>
                        </a:lnSpc>
                        <a:spcAft>
                          <a:spcPts val="0"/>
                        </a:spcAft>
                      </a:pPr>
                      <a:r>
                        <a:rPr lang="en-US" sz="20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317</a:t>
                      </a:r>
                      <a:endParaRPr lang="en-GB" sz="20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F0FA"/>
                    </a:solidFill>
                  </a:tcPr>
                </a:tc>
                <a:tc>
                  <a:txBody>
                    <a:bodyPr/>
                    <a:lstStyle/>
                    <a:p>
                      <a:pPr algn="ctr">
                        <a:lnSpc>
                          <a:spcPct val="107000"/>
                        </a:lnSpc>
                        <a:spcAft>
                          <a:spcPts val="0"/>
                        </a:spcAft>
                      </a:pPr>
                      <a:r>
                        <a:rPr lang="en-US" sz="1900" b="1"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64%</a:t>
                      </a:r>
                      <a:endParaRPr lang="en-GB" sz="1900" b="1"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F0FA"/>
                    </a:solidFill>
                  </a:tcPr>
                </a:tc>
                <a:tc>
                  <a:txBody>
                    <a:bodyPr/>
                    <a:lstStyle/>
                    <a:p>
                      <a:pPr algn="ctr">
                        <a:lnSpc>
                          <a:spcPct val="107000"/>
                        </a:lnSpc>
                        <a:spcAft>
                          <a:spcPts val="0"/>
                        </a:spcAft>
                      </a:pPr>
                      <a:r>
                        <a:rPr lang="en-US" sz="2000" b="1"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86%</a:t>
                      </a:r>
                      <a:endParaRPr lang="en-GB" sz="2000" b="1"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F0FA"/>
                    </a:solidFill>
                  </a:tcPr>
                </a:tc>
                <a:extLst>
                  <a:ext uri="{0D108BD9-81ED-4DB2-BD59-A6C34878D82A}">
                    <a16:rowId xmlns:a16="http://schemas.microsoft.com/office/drawing/2014/main" val="10004"/>
                  </a:ext>
                </a:extLst>
              </a:tr>
              <a:tr h="622633">
                <a:tc>
                  <a:txBody>
                    <a:bodyPr/>
                    <a:lstStyle/>
                    <a:p>
                      <a:pPr>
                        <a:lnSpc>
                          <a:spcPct val="107000"/>
                        </a:lnSpc>
                        <a:spcAft>
                          <a:spcPts val="0"/>
                        </a:spcAft>
                      </a:pPr>
                      <a:r>
                        <a:rPr lang="en-US" sz="21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At least one miscarriage</a:t>
                      </a:r>
                      <a:endParaRPr lang="en-GB" sz="21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endParaRPr>
                    </a:p>
                  </a:txBody>
                  <a:tcPr marL="121920" marR="30480" marT="9525" marB="0" anchor="ctr">
                    <a:lnL w="12700" cap="flat" cmpd="sng" algn="ctr">
                      <a:solidFill>
                        <a:schemeClr val="bg1">
                          <a:lumMod val="65000"/>
                        </a:schemeClr>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0"/>
                        </a:spcAft>
                      </a:pPr>
                      <a:r>
                        <a:rPr lang="en-US" sz="20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93</a:t>
                      </a:r>
                      <a:endParaRPr lang="en-GB" sz="20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0"/>
                        </a:spcAft>
                      </a:pPr>
                      <a:r>
                        <a:rPr lang="en-US" sz="19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19%</a:t>
                      </a:r>
                      <a:endParaRPr lang="en-GB" sz="19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0"/>
                        </a:spcAft>
                      </a:pPr>
                      <a:r>
                        <a:rPr lang="en-US" sz="20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25%</a:t>
                      </a:r>
                      <a:endParaRPr lang="en-GB" sz="20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005"/>
                  </a:ext>
                </a:extLst>
              </a:tr>
              <a:tr h="622633">
                <a:tc>
                  <a:txBody>
                    <a:bodyPr/>
                    <a:lstStyle/>
                    <a:p>
                      <a:pPr>
                        <a:lnSpc>
                          <a:spcPct val="107000"/>
                        </a:lnSpc>
                        <a:spcAft>
                          <a:spcPts val="0"/>
                        </a:spcAft>
                      </a:pPr>
                      <a:r>
                        <a:rPr lang="en-US" sz="21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At least one elective abortion</a:t>
                      </a:r>
                      <a:endParaRPr lang="en-GB" sz="21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endParaRPr>
                    </a:p>
                  </a:txBody>
                  <a:tcPr marL="121920" marR="30480" marT="9525" marB="0" anchor="ctr">
                    <a:lnL w="12700" cap="flat" cmpd="sng" algn="ctr">
                      <a:solidFill>
                        <a:schemeClr val="bg1">
                          <a:lumMod val="65000"/>
                        </a:schemeClr>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0"/>
                        </a:spcAft>
                      </a:pPr>
                      <a:r>
                        <a:rPr lang="en-US" sz="2000" b="0" i="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16</a:t>
                      </a:r>
                      <a:endParaRPr lang="en-GB" sz="2000" b="0" i="0">
                        <a:solidFill>
                          <a:srgbClr val="404040"/>
                        </a:solidFill>
                        <a:effectLst/>
                        <a:latin typeface="Arial Narrow" panose="020B0604020202020204" pitchFamily="34" charset="0"/>
                        <a:ea typeface="Calibri" panose="020F0502020204030204" pitchFamily="34" charset="0"/>
                        <a:cs typeface="Arial Narrow" panose="020B0604020202020204" pitchFamily="34"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0"/>
                        </a:spcAft>
                      </a:pPr>
                      <a:r>
                        <a:rPr lang="en-US" sz="19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3%</a:t>
                      </a:r>
                      <a:endParaRPr lang="en-GB" sz="19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0"/>
                        </a:spcAft>
                      </a:pPr>
                      <a:r>
                        <a:rPr lang="en-US" sz="20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4%</a:t>
                      </a:r>
                      <a:endParaRPr lang="en-GB" sz="20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006"/>
                  </a:ext>
                </a:extLst>
              </a:tr>
              <a:tr h="622633">
                <a:tc>
                  <a:txBody>
                    <a:bodyPr/>
                    <a:lstStyle/>
                    <a:p>
                      <a:pPr>
                        <a:lnSpc>
                          <a:spcPct val="107000"/>
                        </a:lnSpc>
                        <a:spcAft>
                          <a:spcPts val="0"/>
                        </a:spcAft>
                      </a:pPr>
                      <a:r>
                        <a:rPr lang="en-US" sz="21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At least one stillbirth/neonatal death</a:t>
                      </a:r>
                      <a:endParaRPr lang="en-GB" sz="21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endParaRPr>
                    </a:p>
                  </a:txBody>
                  <a:tcPr marL="121920" marR="30480" marT="9525" marB="0" anchor="ctr">
                    <a:lnL w="12700" cap="flat" cmpd="sng" algn="ctr">
                      <a:solidFill>
                        <a:schemeClr val="bg1">
                          <a:lumMod val="65000"/>
                        </a:schemeClr>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07000"/>
                        </a:lnSpc>
                        <a:spcAft>
                          <a:spcPts val="0"/>
                        </a:spcAft>
                      </a:pPr>
                      <a:r>
                        <a:rPr lang="en-US" sz="20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1/1</a:t>
                      </a:r>
                      <a:endParaRPr lang="en-GB" sz="20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07000"/>
                        </a:lnSpc>
                        <a:spcAft>
                          <a:spcPts val="0"/>
                        </a:spcAft>
                      </a:pPr>
                      <a:r>
                        <a:rPr lang="en-US" sz="19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0.2% / 0.2%</a:t>
                      </a:r>
                      <a:endParaRPr lang="en-GB" sz="19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lnSpc>
                          <a:spcPct val="107000"/>
                        </a:lnSpc>
                        <a:spcAft>
                          <a:spcPts val="0"/>
                        </a:spcAft>
                      </a:pPr>
                      <a:r>
                        <a:rPr lang="en-US" sz="20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0.3%</a:t>
                      </a:r>
                      <a:r>
                        <a:rPr lang="en-US" sz="2000" b="0" i="0" baseline="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 </a:t>
                      </a:r>
                      <a:r>
                        <a:rPr lang="en-US" sz="20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rPr>
                        <a:t>/ 0.3%</a:t>
                      </a:r>
                      <a:endParaRPr lang="en-GB" sz="2000" b="0" i="0" dirty="0">
                        <a:solidFill>
                          <a:srgbClr val="404040"/>
                        </a:solidFill>
                        <a:effectLst/>
                        <a:latin typeface="Arial Narrow" panose="020B0604020202020204" pitchFamily="34" charset="0"/>
                        <a:ea typeface="Calibri" panose="020F0502020204030204" pitchFamily="34" charset="0"/>
                        <a:cs typeface="Arial Narrow" panose="020B0604020202020204" pitchFamily="34" charset="0"/>
                      </a:endParaRPr>
                    </a:p>
                  </a:txBody>
                  <a:tcPr marL="30480" marR="30480" marT="9525" marB="0" anchor="ctr">
                    <a:lnL w="12700" cap="flat" cmpd="sng" algn="ctr">
                      <a:solidFill>
                        <a:srgbClr val="BFBFBF"/>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7" name="Rectangle 6">
            <a:extLst>
              <a:ext uri="{FF2B5EF4-FFF2-40B4-BE49-F238E27FC236}">
                <a16:creationId xmlns:a16="http://schemas.microsoft.com/office/drawing/2014/main" id="{640F6EF9-78AB-B72E-4640-C3E4C67008C3}"/>
              </a:ext>
            </a:extLst>
          </p:cNvPr>
          <p:cNvSpPr/>
          <p:nvPr/>
        </p:nvSpPr>
        <p:spPr>
          <a:xfrm>
            <a:off x="591475" y="5869520"/>
            <a:ext cx="780169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NOTE: </a:t>
            </a:r>
            <a:r>
              <a:rPr kumimoji="0" lang="en-GB" sz="12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110 women had more than one pregnancy, and may contribute information to more than one row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9F55B75B-42E2-DDC1-DA7B-E80FB20EAB3A}"/>
              </a:ext>
            </a:extLst>
          </p:cNvPr>
          <p:cNvGrpSpPr/>
          <p:nvPr/>
        </p:nvGrpSpPr>
        <p:grpSpPr>
          <a:xfrm>
            <a:off x="375684" y="6538166"/>
            <a:ext cx="11648307" cy="392985"/>
            <a:chOff x="375684" y="6538166"/>
            <a:chExt cx="11648307" cy="392985"/>
          </a:xfrm>
        </p:grpSpPr>
        <p:pic>
          <p:nvPicPr>
            <p:cNvPr id="4" name="Picture 3" descr="Logo, company name&#10;&#10;Description automatically generated">
              <a:extLst>
                <a:ext uri="{FF2B5EF4-FFF2-40B4-BE49-F238E27FC236}">
                  <a16:creationId xmlns:a16="http://schemas.microsoft.com/office/drawing/2014/main" id="{E3410A9A-053B-77D3-BAFA-50F594F3B578}"/>
                </a:ext>
              </a:extLst>
            </p:cNvPr>
            <p:cNvPicPr>
              <a:picLocks noChangeAspect="1"/>
            </p:cNvPicPr>
            <p:nvPr/>
          </p:nvPicPr>
          <p:blipFill rotWithShape="1">
            <a:blip r:embed="rId2">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8" name="Footer Placeholder 2">
              <a:extLst>
                <a:ext uri="{FF2B5EF4-FFF2-40B4-BE49-F238E27FC236}">
                  <a16:creationId xmlns:a16="http://schemas.microsoft.com/office/drawing/2014/main" id="{298EA65C-2DF9-2471-C779-19D0E243343A}"/>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9" name="Slide Number Placeholder 3">
              <a:extLst>
                <a:ext uri="{FF2B5EF4-FFF2-40B4-BE49-F238E27FC236}">
                  <a16:creationId xmlns:a16="http://schemas.microsoft.com/office/drawing/2014/main" id="{7851A38A-CE72-78E6-334E-8F3DC02DEEE4}"/>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20</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3694749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2B961-EE1E-FFE9-06B4-7F7CDD4673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EC691E-6F46-6B04-7D03-19B1CFA9CEBB}"/>
              </a:ext>
            </a:extLst>
          </p:cNvPr>
          <p:cNvSpPr>
            <a:spLocks noGrp="1"/>
          </p:cNvSpPr>
          <p:nvPr>
            <p:ph type="ctrTitle"/>
          </p:nvPr>
        </p:nvSpPr>
        <p:spPr>
          <a:xfrm>
            <a:off x="773976" y="-76200"/>
            <a:ext cx="11608524" cy="1547835"/>
          </a:xfrm>
        </p:spPr>
        <p:txBody>
          <a:bodyPr/>
          <a:lstStyle/>
          <a:p>
            <a:r>
              <a:rPr lang="en-US" sz="4000" dirty="0"/>
              <a:t>RESULTS AT 71 MONTHS OF MEDIAN FOLLOW-UP</a:t>
            </a:r>
            <a:br>
              <a:rPr lang="en-US" dirty="0"/>
            </a:br>
            <a:r>
              <a:rPr lang="en-US" sz="4000" dirty="0">
                <a:solidFill>
                  <a:srgbClr val="41B6E6"/>
                </a:solidFill>
              </a:rPr>
              <a:t>Positive &amp; Soft/Text </a:t>
            </a:r>
            <a:r>
              <a:rPr lang="en-US" sz="4000" b="0" dirty="0"/>
              <a:t>(Bootstrap Matching Method)</a:t>
            </a:r>
            <a:endParaRPr lang="en-US" b="0" dirty="0"/>
          </a:p>
        </p:txBody>
      </p:sp>
      <p:sp>
        <p:nvSpPr>
          <p:cNvPr id="5" name="Text Box 4">
            <a:extLst>
              <a:ext uri="{FF2B5EF4-FFF2-40B4-BE49-F238E27FC236}">
                <a16:creationId xmlns:a16="http://schemas.microsoft.com/office/drawing/2014/main" id="{94FB80D3-30E6-1775-750B-D3A58D137AA8}"/>
              </a:ext>
            </a:extLst>
          </p:cNvPr>
          <p:cNvSpPr txBox="1">
            <a:spLocks noChangeArrowheads="1"/>
          </p:cNvSpPr>
          <p:nvPr/>
        </p:nvSpPr>
        <p:spPr bwMode="auto">
          <a:xfrm>
            <a:off x="2819400" y="6286500"/>
            <a:ext cx="764421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Unicode MS" charset="0"/>
                <a:ea typeface="MS PGothic" charset="-128"/>
              </a:defRPr>
            </a:lvl1pPr>
            <a:lvl2pPr marL="742950" indent="-285750">
              <a:defRPr sz="2400">
                <a:solidFill>
                  <a:schemeClr val="tx1"/>
                </a:solidFill>
                <a:latin typeface="Arial Unicode MS" charset="0"/>
                <a:ea typeface="MS PGothic" charset="-128"/>
              </a:defRPr>
            </a:lvl2pPr>
            <a:lvl3pPr marL="1143000" indent="-228600">
              <a:defRPr sz="2400">
                <a:solidFill>
                  <a:schemeClr val="tx1"/>
                </a:solidFill>
                <a:latin typeface="Arial Unicode MS" charset="0"/>
                <a:ea typeface="MS PGothic" charset="-128"/>
              </a:defRPr>
            </a:lvl3pPr>
            <a:lvl4pPr marL="1600200" indent="-228600">
              <a:defRPr sz="2400">
                <a:solidFill>
                  <a:schemeClr val="tx1"/>
                </a:solidFill>
                <a:latin typeface="Arial Unicode MS" charset="0"/>
                <a:ea typeface="MS PGothic" charset="-128"/>
              </a:defRPr>
            </a:lvl4pPr>
            <a:lvl5pPr marL="2057400" indent="-228600">
              <a:defRPr sz="2400">
                <a:solidFill>
                  <a:schemeClr val="tx1"/>
                </a:solidFill>
                <a:latin typeface="Arial Unicode MS" charset="0"/>
                <a:ea typeface="MS PGothic" charset="-128"/>
              </a:defRPr>
            </a:lvl5pPr>
            <a:lvl6pPr marL="2514600" indent="-228600" eaLnBrk="0" fontAlgn="base" hangingPunct="0">
              <a:spcBef>
                <a:spcPct val="0"/>
              </a:spcBef>
              <a:spcAft>
                <a:spcPct val="0"/>
              </a:spcAft>
              <a:defRPr sz="2400">
                <a:solidFill>
                  <a:schemeClr val="tx1"/>
                </a:solidFill>
                <a:latin typeface="Arial Unicode MS" charset="0"/>
                <a:ea typeface="MS PGothic" charset="-128"/>
              </a:defRPr>
            </a:lvl6pPr>
            <a:lvl7pPr marL="2971800" indent="-228600" eaLnBrk="0" fontAlgn="base" hangingPunct="0">
              <a:spcBef>
                <a:spcPct val="0"/>
              </a:spcBef>
              <a:spcAft>
                <a:spcPct val="0"/>
              </a:spcAft>
              <a:defRPr sz="2400">
                <a:solidFill>
                  <a:schemeClr val="tx1"/>
                </a:solidFill>
                <a:latin typeface="Arial Unicode MS" charset="0"/>
                <a:ea typeface="MS PGothic" charset="-128"/>
              </a:defRPr>
            </a:lvl7pPr>
            <a:lvl8pPr marL="3429000" indent="-228600" eaLnBrk="0" fontAlgn="base" hangingPunct="0">
              <a:spcBef>
                <a:spcPct val="0"/>
              </a:spcBef>
              <a:spcAft>
                <a:spcPct val="0"/>
              </a:spcAft>
              <a:defRPr sz="2400">
                <a:solidFill>
                  <a:schemeClr val="tx1"/>
                </a:solidFill>
                <a:latin typeface="Arial Unicode MS" charset="0"/>
                <a:ea typeface="MS PGothic" charset="-128"/>
              </a:defRPr>
            </a:lvl8pPr>
            <a:lvl9pPr marL="3886200" indent="-228600" eaLnBrk="0" fontAlgn="base" hangingPunct="0">
              <a:spcBef>
                <a:spcPct val="0"/>
              </a:spcBef>
              <a:spcAft>
                <a:spcPct val="0"/>
              </a:spcAft>
              <a:defRPr sz="2400">
                <a:solidFill>
                  <a:schemeClr val="tx1"/>
                </a:solidFill>
                <a:latin typeface="Arial Unicode MS" charset="0"/>
                <a:ea typeface="MS PGothic" charset="-128"/>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a:t>
            </a:r>
            <a:r>
              <a:rPr lang="en-US" altLang="x-none" sz="700" dirty="0">
                <a:solidFill>
                  <a:schemeClr val="tx1">
                    <a:lumMod val="50000"/>
                    <a:lumOff val="50000"/>
                  </a:schemeClr>
                </a:solidFill>
                <a:latin typeface="Arial Narrow" panose="020B0604020202020204" pitchFamily="34" charset="0"/>
                <a:ea typeface="ＭＳ Ｐゴシック" charset="-128"/>
                <a:cs typeface="Arial Narrow" panose="020B0604020202020204" pitchFamily="34" charset="0"/>
              </a:rPr>
              <a:t>Pagani</a:t>
            </a: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et al, </a:t>
            </a:r>
            <a:r>
              <a:rPr lang="en-US" altLang="x-none" sz="700" dirty="0">
                <a:solidFill>
                  <a:schemeClr val="tx1">
                    <a:lumMod val="50000"/>
                    <a:lumOff val="50000"/>
                  </a:schemeClr>
                </a:solidFill>
                <a:latin typeface="Arial Narrow" panose="020B0604020202020204" pitchFamily="34" charset="0"/>
                <a:ea typeface="ＭＳ Ｐゴシック" charset="-128"/>
                <a:cs typeface="Arial Narrow" panose="020B0604020202020204" pitchFamily="34" charset="0"/>
              </a:rPr>
              <a:t>ESMO</a:t>
            </a: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2025</a:t>
            </a:r>
          </a:p>
        </p:txBody>
      </p:sp>
      <p:sp>
        <p:nvSpPr>
          <p:cNvPr id="9" name="Sous-titre 3">
            <a:extLst>
              <a:ext uri="{FF2B5EF4-FFF2-40B4-BE49-F238E27FC236}">
                <a16:creationId xmlns:a16="http://schemas.microsoft.com/office/drawing/2014/main" id="{EAD75674-0E0D-A8CA-E309-50E7DD150755}"/>
              </a:ext>
            </a:extLst>
          </p:cNvPr>
          <p:cNvSpPr txBox="1">
            <a:spLocks/>
          </p:cNvSpPr>
          <p:nvPr/>
        </p:nvSpPr>
        <p:spPr>
          <a:xfrm>
            <a:off x="714668" y="3023386"/>
            <a:ext cx="8431118" cy="450000"/>
          </a:xfrm>
          <a:prstGeom prst="rect">
            <a:avLst/>
          </a:prstGeom>
        </p:spPr>
        <p:txBody>
          <a:bodyPr/>
          <a:lstStyle>
            <a:lvl1pPr marL="228600" indent="-228600" algn="l" defTabSz="914400" rtl="0" eaLnBrk="1" latinLnBrk="0" hangingPunct="1">
              <a:lnSpc>
                <a:spcPct val="110000"/>
              </a:lnSpc>
              <a:spcBef>
                <a:spcPts val="0"/>
              </a:spcBef>
              <a:spcAft>
                <a:spcPts val="1800"/>
              </a:spcAft>
              <a:buFont typeface="Arial" panose="020B0604020202020204" pitchFamily="34" charset="0"/>
              <a:buChar char="•"/>
              <a:defRPr sz="1800" kern="1200">
                <a:solidFill>
                  <a:schemeClr val="tx1"/>
                </a:solidFill>
                <a:latin typeface="Arial" panose="020B0604020202020204" pitchFamily="34" charset="0"/>
                <a:ea typeface="Sharp Sans" pitchFamily="2" charset="0"/>
                <a:cs typeface="Sharp Sans" pitchFamily="2" charset="0"/>
              </a:defRPr>
            </a:lvl1pPr>
            <a:lvl2pPr marL="685800" indent="-228600" algn="l" defTabSz="914400" rtl="0" eaLnBrk="1" latinLnBrk="0" hangingPunct="1">
              <a:lnSpc>
                <a:spcPct val="110000"/>
              </a:lnSpc>
              <a:spcBef>
                <a:spcPts val="0"/>
              </a:spcBef>
              <a:spcAft>
                <a:spcPts val="1800"/>
              </a:spcAft>
              <a:buFont typeface="Arial" panose="020B0604020202020204" pitchFamily="34" charset="0"/>
              <a:buChar char="•"/>
              <a:defRPr sz="1600" kern="1200">
                <a:solidFill>
                  <a:schemeClr val="tx1"/>
                </a:solidFill>
                <a:latin typeface="Arial" panose="020B0604020202020204" pitchFamily="34" charset="0"/>
                <a:ea typeface="Sharp Sans" pitchFamily="2" charset="0"/>
                <a:cs typeface="Sharp Sans" pitchFamily="2" charset="0"/>
              </a:defRPr>
            </a:lvl2pPr>
            <a:lvl3pPr marL="1143000" indent="-228600" algn="l" defTabSz="914400" rtl="0" eaLnBrk="1" latinLnBrk="0" hangingPunct="1">
              <a:lnSpc>
                <a:spcPct val="110000"/>
              </a:lnSpc>
              <a:spcBef>
                <a:spcPts val="0"/>
              </a:spcBef>
              <a:spcAft>
                <a:spcPts val="1800"/>
              </a:spcAft>
              <a:buFont typeface="Arial" panose="020B0604020202020204" pitchFamily="34" charset="0"/>
              <a:buChar char="•"/>
              <a:defRPr sz="1400" kern="1200">
                <a:solidFill>
                  <a:schemeClr val="tx1"/>
                </a:solidFill>
                <a:latin typeface="Arial" panose="020B0604020202020204" pitchFamily="34" charset="0"/>
                <a:ea typeface="Sharp Sans" pitchFamily="2" charset="0"/>
                <a:cs typeface="Sharp Sans" pitchFamily="2" charset="0"/>
              </a:defRPr>
            </a:lvl3pPr>
            <a:lvl4pPr marL="1600200" indent="-228600" algn="l" defTabSz="914400" rtl="0" eaLnBrk="1" latinLnBrk="0" hangingPunct="1">
              <a:lnSpc>
                <a:spcPct val="110000"/>
              </a:lnSpc>
              <a:spcBef>
                <a:spcPts val="0"/>
              </a:spcBef>
              <a:spcAft>
                <a:spcPts val="1800"/>
              </a:spcAft>
              <a:buFont typeface="Arial" panose="020B0604020202020204" pitchFamily="34" charset="0"/>
              <a:buChar char="•"/>
              <a:defRPr sz="1200" kern="1200">
                <a:solidFill>
                  <a:schemeClr val="tx1"/>
                </a:solidFill>
                <a:latin typeface="Arial" panose="020B0604020202020204" pitchFamily="34" charset="0"/>
                <a:ea typeface="Sharp Sans" pitchFamily="2" charset="0"/>
                <a:cs typeface="Sharp Sans" pitchFamily="2" charset="0"/>
              </a:defRPr>
            </a:lvl4pPr>
            <a:lvl5pPr marL="2057400" indent="-228600" algn="l" defTabSz="914400" rtl="0" eaLnBrk="1" latinLnBrk="0" hangingPunct="1">
              <a:lnSpc>
                <a:spcPct val="110000"/>
              </a:lnSpc>
              <a:spcBef>
                <a:spcPts val="0"/>
              </a:spcBef>
              <a:spcAft>
                <a:spcPts val="1800"/>
              </a:spcAft>
              <a:buFont typeface="Arial" panose="020B0604020202020204" pitchFamily="34" charset="0"/>
              <a:buChar char="•"/>
              <a:defRPr sz="1200" kern="1200">
                <a:solidFill>
                  <a:schemeClr val="tx1"/>
                </a:solidFill>
                <a:latin typeface="Arial" panose="020B0604020202020204" pitchFamily="34" charset="0"/>
                <a:ea typeface="Sharp Sans" pitchFamily="2" charset="0"/>
                <a:cs typeface="Sharp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2400" b="1"/>
          </a:p>
        </p:txBody>
      </p:sp>
      <p:sp>
        <p:nvSpPr>
          <p:cNvPr id="10" name="CasellaDiTesto 10">
            <a:extLst>
              <a:ext uri="{FF2B5EF4-FFF2-40B4-BE49-F238E27FC236}">
                <a16:creationId xmlns:a16="http://schemas.microsoft.com/office/drawing/2014/main" id="{A2B38C5F-8DC1-5A0F-8095-9A035EC63B61}"/>
              </a:ext>
            </a:extLst>
          </p:cNvPr>
          <p:cNvSpPr txBox="1"/>
          <p:nvPr/>
        </p:nvSpPr>
        <p:spPr>
          <a:xfrm>
            <a:off x="2146828" y="6264318"/>
            <a:ext cx="6819900" cy="307777"/>
          </a:xfrm>
          <a:prstGeom prst="rect">
            <a:avLst/>
          </a:prstGeom>
          <a:solidFill>
            <a:srgbClr val="D9F1FA"/>
          </a:solidFill>
        </p:spPr>
        <p:txBody>
          <a:bodyPr wrap="square" rtlCol="0">
            <a:spAutoFit/>
          </a:bodyPr>
          <a:lstStyle/>
          <a:p>
            <a:pPr algn="ctr">
              <a:spcBef>
                <a:spcPts val="600"/>
              </a:spcBef>
            </a:pPr>
            <a:r>
              <a:rPr lang="it-IT" sz="1400" b="1" dirty="0">
                <a:solidFill>
                  <a:srgbClr val="003352"/>
                </a:solidFill>
                <a:latin typeface="Arial Narrow" panose="020B0604020202020204" pitchFamily="34" charset="0"/>
                <a:cs typeface="Arial Narrow" panose="020B0604020202020204" pitchFamily="34" charset="0"/>
              </a:rPr>
              <a:t>Median F-UP POSITIVE: 71 </a:t>
            </a:r>
            <a:r>
              <a:rPr lang="it-IT" sz="1400" b="1" dirty="0" err="1">
                <a:solidFill>
                  <a:srgbClr val="003352"/>
                </a:solidFill>
                <a:latin typeface="Arial Narrow" panose="020B0604020202020204" pitchFamily="34" charset="0"/>
                <a:cs typeface="Arial Narrow" panose="020B0604020202020204" pitchFamily="34" charset="0"/>
              </a:rPr>
              <a:t>months</a:t>
            </a:r>
            <a:r>
              <a:rPr lang="it-IT" sz="1400" b="1" dirty="0">
                <a:solidFill>
                  <a:srgbClr val="003352"/>
                </a:solidFill>
                <a:latin typeface="Arial Narrow" panose="020B0604020202020204" pitchFamily="34" charset="0"/>
                <a:cs typeface="Arial Narrow" panose="020B0604020202020204" pitchFamily="34" charset="0"/>
              </a:rPr>
              <a:t>  | </a:t>
            </a:r>
            <a:r>
              <a:rPr lang="it-IT" sz="1400" b="1" dirty="0" err="1">
                <a:solidFill>
                  <a:srgbClr val="003352"/>
                </a:solidFill>
                <a:latin typeface="Arial Narrow" panose="020B0604020202020204" pitchFamily="34" charset="0"/>
                <a:cs typeface="Arial Narrow" panose="020B0604020202020204" pitchFamily="34" charset="0"/>
              </a:rPr>
              <a:t>Median</a:t>
            </a:r>
            <a:r>
              <a:rPr lang="it-IT" sz="1400" b="1" dirty="0">
                <a:solidFill>
                  <a:srgbClr val="003352"/>
                </a:solidFill>
                <a:latin typeface="Arial Narrow" panose="020B0604020202020204" pitchFamily="34" charset="0"/>
                <a:cs typeface="Arial Narrow" panose="020B0604020202020204" pitchFamily="34" charset="0"/>
              </a:rPr>
              <a:t> F-UP SOFT/TEXT: 80 months</a:t>
            </a:r>
          </a:p>
        </p:txBody>
      </p:sp>
      <p:pic>
        <p:nvPicPr>
          <p:cNvPr id="11" name="Picture 10">
            <a:extLst>
              <a:ext uri="{FF2B5EF4-FFF2-40B4-BE49-F238E27FC236}">
                <a16:creationId xmlns:a16="http://schemas.microsoft.com/office/drawing/2014/main" id="{ABAF2CA0-B8F0-24BF-47D8-26DD92D5B707}"/>
              </a:ext>
            </a:extLst>
          </p:cNvPr>
          <p:cNvPicPr>
            <a:picLocks noChangeAspect="1"/>
          </p:cNvPicPr>
          <p:nvPr/>
        </p:nvPicPr>
        <p:blipFill>
          <a:blip r:embed="rId3"/>
          <a:stretch>
            <a:fillRect/>
          </a:stretch>
        </p:blipFill>
        <p:spPr>
          <a:xfrm>
            <a:off x="714667" y="2201441"/>
            <a:ext cx="5040000" cy="4000721"/>
          </a:xfrm>
          <a:prstGeom prst="rect">
            <a:avLst/>
          </a:prstGeom>
        </p:spPr>
      </p:pic>
      <p:pic>
        <p:nvPicPr>
          <p:cNvPr id="12" name="Picture 11">
            <a:extLst>
              <a:ext uri="{FF2B5EF4-FFF2-40B4-BE49-F238E27FC236}">
                <a16:creationId xmlns:a16="http://schemas.microsoft.com/office/drawing/2014/main" id="{B76B021B-EE6B-4117-1C28-48847EA2B833}"/>
              </a:ext>
            </a:extLst>
          </p:cNvPr>
          <p:cNvPicPr>
            <a:picLocks noChangeAspect="1"/>
          </p:cNvPicPr>
          <p:nvPr/>
        </p:nvPicPr>
        <p:blipFill>
          <a:blip r:embed="rId4"/>
          <a:stretch>
            <a:fillRect/>
          </a:stretch>
        </p:blipFill>
        <p:spPr>
          <a:xfrm>
            <a:off x="6394582" y="2242162"/>
            <a:ext cx="5111163" cy="3960000"/>
          </a:xfrm>
          <a:prstGeom prst="rect">
            <a:avLst/>
          </a:prstGeom>
        </p:spPr>
      </p:pic>
      <p:sp>
        <p:nvSpPr>
          <p:cNvPr id="13" name="CasellaDiTesto 4">
            <a:extLst>
              <a:ext uri="{FF2B5EF4-FFF2-40B4-BE49-F238E27FC236}">
                <a16:creationId xmlns:a16="http://schemas.microsoft.com/office/drawing/2014/main" id="{2F99F0E0-8A0F-28F9-AFAD-22016A0DDC8D}"/>
              </a:ext>
            </a:extLst>
          </p:cNvPr>
          <p:cNvSpPr txBox="1"/>
          <p:nvPr/>
        </p:nvSpPr>
        <p:spPr>
          <a:xfrm>
            <a:off x="4634671" y="2336090"/>
            <a:ext cx="1162748" cy="492443"/>
          </a:xfrm>
          <a:prstGeom prst="rect">
            <a:avLst/>
          </a:prstGeom>
          <a:solidFill>
            <a:srgbClr val="FFA300"/>
          </a:solidFill>
        </p:spPr>
        <p:txBody>
          <a:bodyPr wrap="square">
            <a:spAutoFit/>
          </a:bodyPr>
          <a:lstStyle/>
          <a:p>
            <a:pPr algn="ctr"/>
            <a:r>
              <a:rPr lang="en-US" sz="2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BCFI</a:t>
            </a:r>
            <a:endParaRPr lang="en-GB" sz="2600" dirty="0">
              <a:solidFill>
                <a:schemeClr val="bg1"/>
              </a:solidFill>
              <a:latin typeface="Arial" panose="020B0604020202020204" pitchFamily="34" charset="0"/>
              <a:cs typeface="Arial" panose="020B0604020202020204" pitchFamily="34" charset="0"/>
            </a:endParaRPr>
          </a:p>
        </p:txBody>
      </p:sp>
      <p:sp>
        <p:nvSpPr>
          <p:cNvPr id="14" name="CasellaDiTesto 5">
            <a:extLst>
              <a:ext uri="{FF2B5EF4-FFF2-40B4-BE49-F238E27FC236}">
                <a16:creationId xmlns:a16="http://schemas.microsoft.com/office/drawing/2014/main" id="{B7672546-B619-B6CF-82D8-024C9E05A16D}"/>
              </a:ext>
            </a:extLst>
          </p:cNvPr>
          <p:cNvSpPr txBox="1"/>
          <p:nvPr/>
        </p:nvSpPr>
        <p:spPr>
          <a:xfrm>
            <a:off x="10248709" y="2336090"/>
            <a:ext cx="1244115" cy="492443"/>
          </a:xfrm>
          <a:prstGeom prst="rect">
            <a:avLst/>
          </a:prstGeom>
          <a:solidFill>
            <a:srgbClr val="FFA300"/>
          </a:solidFill>
        </p:spPr>
        <p:txBody>
          <a:bodyPr wrap="square">
            <a:noAutofit/>
          </a:bodyPr>
          <a:lstStyle/>
          <a:p>
            <a:pPr algn="ctr"/>
            <a:r>
              <a:rPr lang="en-US" sz="2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DRFI</a:t>
            </a:r>
            <a:endParaRPr lang="en-GB" sz="2600" dirty="0">
              <a:solidFill>
                <a:schemeClr val="bg1"/>
              </a:solidFill>
              <a:latin typeface="Arial" panose="020B0604020202020204" pitchFamily="34" charset="0"/>
              <a:cs typeface="Arial" panose="020B0604020202020204" pitchFamily="34" charset="0"/>
            </a:endParaRPr>
          </a:p>
        </p:txBody>
      </p:sp>
      <p:sp>
        <p:nvSpPr>
          <p:cNvPr id="15" name="Ovale 8">
            <a:extLst>
              <a:ext uri="{FF2B5EF4-FFF2-40B4-BE49-F238E27FC236}">
                <a16:creationId xmlns:a16="http://schemas.microsoft.com/office/drawing/2014/main" id="{923FFC71-FD87-CD17-300D-CE92AC8B1C53}"/>
              </a:ext>
            </a:extLst>
          </p:cNvPr>
          <p:cNvSpPr/>
          <p:nvPr/>
        </p:nvSpPr>
        <p:spPr>
          <a:xfrm>
            <a:off x="4167698" y="3200284"/>
            <a:ext cx="604157" cy="106135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 name="Ovale 9">
            <a:extLst>
              <a:ext uri="{FF2B5EF4-FFF2-40B4-BE49-F238E27FC236}">
                <a16:creationId xmlns:a16="http://schemas.microsoft.com/office/drawing/2014/main" id="{ED13EC9C-8D1C-F09A-67A0-3E55E6A8865D}"/>
              </a:ext>
            </a:extLst>
          </p:cNvPr>
          <p:cNvSpPr/>
          <p:nvPr/>
        </p:nvSpPr>
        <p:spPr>
          <a:xfrm>
            <a:off x="9883270" y="3909581"/>
            <a:ext cx="604157" cy="106135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7" name="Connettore 2 10">
            <a:extLst>
              <a:ext uri="{FF2B5EF4-FFF2-40B4-BE49-F238E27FC236}">
                <a16:creationId xmlns:a16="http://schemas.microsoft.com/office/drawing/2014/main" id="{1CC06245-0607-D1CA-1CB0-49814BE9EA01}"/>
              </a:ext>
            </a:extLst>
          </p:cNvPr>
          <p:cNvCxnSpPr/>
          <p:nvPr/>
        </p:nvCxnSpPr>
        <p:spPr>
          <a:xfrm>
            <a:off x="4048801" y="4729976"/>
            <a:ext cx="375558" cy="424543"/>
          </a:xfrm>
          <a:prstGeom prst="straightConnector1">
            <a:avLst/>
          </a:prstGeom>
          <a:ln w="38100" cap="rnd">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1">
            <a:extLst>
              <a:ext uri="{FF2B5EF4-FFF2-40B4-BE49-F238E27FC236}">
                <a16:creationId xmlns:a16="http://schemas.microsoft.com/office/drawing/2014/main" id="{414595FE-5C22-B2AD-2B8C-AA29792952B6}"/>
              </a:ext>
            </a:extLst>
          </p:cNvPr>
          <p:cNvCxnSpPr/>
          <p:nvPr/>
        </p:nvCxnSpPr>
        <p:spPr>
          <a:xfrm>
            <a:off x="9768244" y="4823744"/>
            <a:ext cx="375558" cy="424543"/>
          </a:xfrm>
          <a:prstGeom prst="straightConnector1">
            <a:avLst/>
          </a:prstGeom>
          <a:ln w="38100" cap="rnd">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6F8F29D-CCCB-AF80-358A-73B47DA73F61}"/>
              </a:ext>
            </a:extLst>
          </p:cNvPr>
          <p:cNvGrpSpPr/>
          <p:nvPr/>
        </p:nvGrpSpPr>
        <p:grpSpPr>
          <a:xfrm>
            <a:off x="375684" y="6538166"/>
            <a:ext cx="11648307" cy="392985"/>
            <a:chOff x="375684" y="6538166"/>
            <a:chExt cx="11648307" cy="392985"/>
          </a:xfrm>
        </p:grpSpPr>
        <p:pic>
          <p:nvPicPr>
            <p:cNvPr id="4" name="Picture 3" descr="Logo, company name&#10;&#10;Description automatically generated">
              <a:extLst>
                <a:ext uri="{FF2B5EF4-FFF2-40B4-BE49-F238E27FC236}">
                  <a16:creationId xmlns:a16="http://schemas.microsoft.com/office/drawing/2014/main" id="{AFB29B3E-913C-AA97-2E33-96027BD553A9}"/>
                </a:ext>
              </a:extLst>
            </p:cNvPr>
            <p:cNvPicPr>
              <a:picLocks noChangeAspect="1"/>
            </p:cNvPicPr>
            <p:nvPr/>
          </p:nvPicPr>
          <p:blipFill rotWithShape="1">
            <a:blip r:embed="rId5">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6" name="Footer Placeholder 2">
              <a:extLst>
                <a:ext uri="{FF2B5EF4-FFF2-40B4-BE49-F238E27FC236}">
                  <a16:creationId xmlns:a16="http://schemas.microsoft.com/office/drawing/2014/main" id="{D8449FE5-D6A5-3F36-8730-29382C701053}"/>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7" name="Slide Number Placeholder 3">
              <a:extLst>
                <a:ext uri="{FF2B5EF4-FFF2-40B4-BE49-F238E27FC236}">
                  <a16:creationId xmlns:a16="http://schemas.microsoft.com/office/drawing/2014/main" id="{031B7BDA-4FB4-68E2-E3F6-5D39C98185F4}"/>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21</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889563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240EE-C792-2C73-B14D-A17B11A6CE3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08A7C61-8543-0731-78DB-E014FB501F8A}"/>
              </a:ext>
            </a:extLst>
          </p:cNvPr>
          <p:cNvSpPr/>
          <p:nvPr/>
        </p:nvSpPr>
        <p:spPr>
          <a:xfrm>
            <a:off x="0" y="2093458"/>
            <a:ext cx="12192000" cy="4764542"/>
          </a:xfrm>
          <a:prstGeom prst="rect">
            <a:avLst/>
          </a:prstGeom>
          <a:solidFill>
            <a:srgbClr val="EEF8FC">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pic>
        <p:nvPicPr>
          <p:cNvPr id="3" name="Picture 2" descr="A graph with numbers and a line&#10;&#10;AI-generated content may be incorrect.">
            <a:extLst>
              <a:ext uri="{FF2B5EF4-FFF2-40B4-BE49-F238E27FC236}">
                <a16:creationId xmlns:a16="http://schemas.microsoft.com/office/drawing/2014/main" id="{E58FC401-FAA2-B1CC-E786-A7A6D97506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6506" y="2276339"/>
            <a:ext cx="5330094" cy="3997571"/>
          </a:xfrm>
          <a:prstGeom prst="rect">
            <a:avLst/>
          </a:prstGeom>
          <a:noFill/>
          <a:ln>
            <a:noFill/>
          </a:ln>
        </p:spPr>
      </p:pic>
      <p:sp>
        <p:nvSpPr>
          <p:cNvPr id="4" name="CasellaDiTesto 3">
            <a:extLst>
              <a:ext uri="{FF2B5EF4-FFF2-40B4-BE49-F238E27FC236}">
                <a16:creationId xmlns:a16="http://schemas.microsoft.com/office/drawing/2014/main" id="{122954A1-0A35-975C-08FD-2F4D9FF03F92}"/>
              </a:ext>
            </a:extLst>
          </p:cNvPr>
          <p:cNvSpPr txBox="1"/>
          <p:nvPr/>
        </p:nvSpPr>
        <p:spPr>
          <a:xfrm>
            <a:off x="777289" y="2251450"/>
            <a:ext cx="4610100" cy="1015663"/>
          </a:xfrm>
          <a:prstGeom prst="rect">
            <a:avLst/>
          </a:prstGeom>
          <a:noFill/>
        </p:spPr>
        <p:txBody>
          <a:bodyPr wrap="square" rtlCol="0">
            <a:spAutoFit/>
          </a:bodyPr>
          <a:lstStyle/>
          <a:p>
            <a:pPr>
              <a:buClr>
                <a:schemeClr val="accent1"/>
              </a:buClr>
              <a:buSzPct val="150000"/>
            </a:pPr>
            <a:r>
              <a:rPr lang="it-IT" sz="2000" b="1" dirty="0">
                <a:solidFill>
                  <a:srgbClr val="003352"/>
                </a:solidFill>
                <a:latin typeface="Arial Narrow" panose="020B0604020202020204" pitchFamily="34" charset="0"/>
                <a:cs typeface="Arial Narrow" panose="020B0604020202020204" pitchFamily="34" charset="0"/>
              </a:rPr>
              <a:t>No </a:t>
            </a:r>
            <a:r>
              <a:rPr lang="it-IT" sz="2000" b="1" dirty="0" err="1">
                <a:solidFill>
                  <a:srgbClr val="003352"/>
                </a:solidFill>
                <a:latin typeface="Arial Narrow" panose="020B0604020202020204" pitchFamily="34" charset="0"/>
                <a:cs typeface="Arial Narrow" panose="020B0604020202020204" pitchFamily="34" charset="0"/>
              </a:rPr>
              <a:t>statistically</a:t>
            </a:r>
            <a:r>
              <a:rPr lang="it-IT" sz="2000" b="1" dirty="0">
                <a:solidFill>
                  <a:srgbClr val="003352"/>
                </a:solidFill>
                <a:latin typeface="Arial Narrow" panose="020B0604020202020204" pitchFamily="34" charset="0"/>
                <a:cs typeface="Arial Narrow" panose="020B0604020202020204" pitchFamily="34" charset="0"/>
              </a:rPr>
              <a:t> </a:t>
            </a:r>
            <a:r>
              <a:rPr lang="it-IT" sz="2000" b="1" dirty="0" err="1">
                <a:solidFill>
                  <a:srgbClr val="003352"/>
                </a:solidFill>
                <a:latin typeface="Arial Narrow" panose="020B0604020202020204" pitchFamily="34" charset="0"/>
                <a:cs typeface="Arial Narrow" panose="020B0604020202020204" pitchFamily="34" charset="0"/>
              </a:rPr>
              <a:t>significant</a:t>
            </a:r>
            <a:r>
              <a:rPr lang="it-IT" sz="2000" b="1" dirty="0">
                <a:solidFill>
                  <a:srgbClr val="003352"/>
                </a:solidFill>
                <a:latin typeface="Arial Narrow" panose="020B0604020202020204" pitchFamily="34" charset="0"/>
                <a:cs typeface="Arial Narrow" panose="020B0604020202020204" pitchFamily="34" charset="0"/>
              </a:rPr>
              <a:t> </a:t>
            </a:r>
            <a:r>
              <a:rPr lang="it-IT" sz="2000" b="1" dirty="0" err="1">
                <a:solidFill>
                  <a:srgbClr val="003352"/>
                </a:solidFill>
                <a:latin typeface="Arial Narrow" panose="020B0604020202020204" pitchFamily="34" charset="0"/>
                <a:cs typeface="Arial Narrow" panose="020B0604020202020204" pitchFamily="34" charset="0"/>
              </a:rPr>
              <a:t>difference</a:t>
            </a:r>
            <a:r>
              <a:rPr lang="it-IT" sz="2000" b="1" dirty="0">
                <a:solidFill>
                  <a:srgbClr val="003352"/>
                </a:solidFill>
                <a:latin typeface="Arial Narrow" panose="020B0604020202020204" pitchFamily="34" charset="0"/>
                <a:cs typeface="Arial Narrow" panose="020B0604020202020204" pitchFamily="34" charset="0"/>
              </a:rPr>
              <a:t> in BCFI events </a:t>
            </a:r>
            <a:r>
              <a:rPr lang="it-IT" sz="2000" b="1" dirty="0" err="1">
                <a:solidFill>
                  <a:srgbClr val="003352"/>
                </a:solidFill>
                <a:latin typeface="Arial Narrow" panose="020B0604020202020204" pitchFamily="34" charset="0"/>
                <a:cs typeface="Arial Narrow" panose="020B0604020202020204" pitchFamily="34" charset="0"/>
              </a:rPr>
              <a:t>between</a:t>
            </a:r>
            <a:r>
              <a:rPr lang="it-IT" sz="2000" b="1" dirty="0">
                <a:solidFill>
                  <a:srgbClr val="003352"/>
                </a:solidFill>
                <a:latin typeface="Arial Narrow" panose="020B0604020202020204" pitchFamily="34" charset="0"/>
                <a:cs typeface="Arial Narrow" panose="020B0604020202020204" pitchFamily="34" charset="0"/>
              </a:rPr>
              <a:t> </a:t>
            </a:r>
            <a:r>
              <a:rPr lang="it-IT" sz="2000" b="1" dirty="0" err="1">
                <a:solidFill>
                  <a:srgbClr val="003352"/>
                </a:solidFill>
                <a:latin typeface="Arial Narrow" panose="020B0604020202020204" pitchFamily="34" charset="0"/>
                <a:cs typeface="Arial Narrow" panose="020B0604020202020204" pitchFamily="34" charset="0"/>
              </a:rPr>
              <a:t>pregnant</a:t>
            </a:r>
            <a:r>
              <a:rPr lang="it-IT" sz="2000" b="1" dirty="0">
                <a:solidFill>
                  <a:srgbClr val="003352"/>
                </a:solidFill>
                <a:latin typeface="Arial Narrow" panose="020B0604020202020204" pitchFamily="34" charset="0"/>
                <a:cs typeface="Arial Narrow" panose="020B0604020202020204" pitchFamily="34" charset="0"/>
              </a:rPr>
              <a:t> and non-</a:t>
            </a:r>
            <a:r>
              <a:rPr lang="it-IT" sz="2000" b="1" dirty="0" err="1">
                <a:solidFill>
                  <a:srgbClr val="003352"/>
                </a:solidFill>
                <a:latin typeface="Arial Narrow" panose="020B0604020202020204" pitchFamily="34" charset="0"/>
                <a:cs typeface="Arial Narrow" panose="020B0604020202020204" pitchFamily="34" charset="0"/>
              </a:rPr>
              <a:t>pregnant</a:t>
            </a:r>
            <a:r>
              <a:rPr lang="it-IT" sz="2000" b="1" dirty="0">
                <a:solidFill>
                  <a:srgbClr val="003352"/>
                </a:solidFill>
                <a:latin typeface="Arial Narrow" panose="020B0604020202020204" pitchFamily="34" charset="0"/>
                <a:cs typeface="Arial Narrow" panose="020B0604020202020204" pitchFamily="34" charset="0"/>
              </a:rPr>
              <a:t> </a:t>
            </a:r>
            <a:r>
              <a:rPr lang="it-IT" sz="2000" b="1" dirty="0" err="1">
                <a:solidFill>
                  <a:srgbClr val="003352"/>
                </a:solidFill>
                <a:latin typeface="Arial Narrow" panose="020B0604020202020204" pitchFamily="34" charset="0"/>
                <a:cs typeface="Arial Narrow" panose="020B0604020202020204" pitchFamily="34" charset="0"/>
              </a:rPr>
              <a:t>patients</a:t>
            </a:r>
            <a:r>
              <a:rPr lang="it-IT" sz="2000" b="1" dirty="0">
                <a:solidFill>
                  <a:srgbClr val="003352"/>
                </a:solidFill>
                <a:latin typeface="Arial Narrow" panose="020B0604020202020204" pitchFamily="34" charset="0"/>
                <a:cs typeface="Arial Narrow" panose="020B0604020202020204" pitchFamily="34" charset="0"/>
              </a:rPr>
              <a:t> (HR=0.64; 95% CI: 0.37-1.11)</a:t>
            </a:r>
          </a:p>
        </p:txBody>
      </p:sp>
      <p:sp>
        <p:nvSpPr>
          <p:cNvPr id="5" name="Text Box 4">
            <a:extLst>
              <a:ext uri="{FF2B5EF4-FFF2-40B4-BE49-F238E27FC236}">
                <a16:creationId xmlns:a16="http://schemas.microsoft.com/office/drawing/2014/main" id="{E13A3007-BD93-FC24-F89B-D02A9FBA4889}"/>
              </a:ext>
            </a:extLst>
          </p:cNvPr>
          <p:cNvSpPr txBox="1">
            <a:spLocks noChangeArrowheads="1"/>
          </p:cNvSpPr>
          <p:nvPr/>
        </p:nvSpPr>
        <p:spPr bwMode="auto">
          <a:xfrm>
            <a:off x="2819400" y="6294928"/>
            <a:ext cx="764421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Unicode MS" charset="0"/>
                <a:ea typeface="MS PGothic" charset="-128"/>
              </a:defRPr>
            </a:lvl1pPr>
            <a:lvl2pPr marL="742950" indent="-285750">
              <a:defRPr sz="2400">
                <a:solidFill>
                  <a:schemeClr val="tx1"/>
                </a:solidFill>
                <a:latin typeface="Arial Unicode MS" charset="0"/>
                <a:ea typeface="MS PGothic" charset="-128"/>
              </a:defRPr>
            </a:lvl2pPr>
            <a:lvl3pPr marL="1143000" indent="-228600">
              <a:defRPr sz="2400">
                <a:solidFill>
                  <a:schemeClr val="tx1"/>
                </a:solidFill>
                <a:latin typeface="Arial Unicode MS" charset="0"/>
                <a:ea typeface="MS PGothic" charset="-128"/>
              </a:defRPr>
            </a:lvl3pPr>
            <a:lvl4pPr marL="1600200" indent="-228600">
              <a:defRPr sz="2400">
                <a:solidFill>
                  <a:schemeClr val="tx1"/>
                </a:solidFill>
                <a:latin typeface="Arial Unicode MS" charset="0"/>
                <a:ea typeface="MS PGothic" charset="-128"/>
              </a:defRPr>
            </a:lvl4pPr>
            <a:lvl5pPr marL="2057400" indent="-228600">
              <a:defRPr sz="2400">
                <a:solidFill>
                  <a:schemeClr val="tx1"/>
                </a:solidFill>
                <a:latin typeface="Arial Unicode MS" charset="0"/>
                <a:ea typeface="MS PGothic" charset="-128"/>
              </a:defRPr>
            </a:lvl5pPr>
            <a:lvl6pPr marL="2514600" indent="-228600" eaLnBrk="0" fontAlgn="base" hangingPunct="0">
              <a:spcBef>
                <a:spcPct val="0"/>
              </a:spcBef>
              <a:spcAft>
                <a:spcPct val="0"/>
              </a:spcAft>
              <a:defRPr sz="2400">
                <a:solidFill>
                  <a:schemeClr val="tx1"/>
                </a:solidFill>
                <a:latin typeface="Arial Unicode MS" charset="0"/>
                <a:ea typeface="MS PGothic" charset="-128"/>
              </a:defRPr>
            </a:lvl6pPr>
            <a:lvl7pPr marL="2971800" indent="-228600" eaLnBrk="0" fontAlgn="base" hangingPunct="0">
              <a:spcBef>
                <a:spcPct val="0"/>
              </a:spcBef>
              <a:spcAft>
                <a:spcPct val="0"/>
              </a:spcAft>
              <a:defRPr sz="2400">
                <a:solidFill>
                  <a:schemeClr val="tx1"/>
                </a:solidFill>
                <a:latin typeface="Arial Unicode MS" charset="0"/>
                <a:ea typeface="MS PGothic" charset="-128"/>
              </a:defRPr>
            </a:lvl7pPr>
            <a:lvl8pPr marL="3429000" indent="-228600" eaLnBrk="0" fontAlgn="base" hangingPunct="0">
              <a:spcBef>
                <a:spcPct val="0"/>
              </a:spcBef>
              <a:spcAft>
                <a:spcPct val="0"/>
              </a:spcAft>
              <a:defRPr sz="2400">
                <a:solidFill>
                  <a:schemeClr val="tx1"/>
                </a:solidFill>
                <a:latin typeface="Arial Unicode MS" charset="0"/>
                <a:ea typeface="MS PGothic" charset="-128"/>
              </a:defRPr>
            </a:lvl8pPr>
            <a:lvl9pPr marL="3886200" indent="-228600" eaLnBrk="0" fontAlgn="base" hangingPunct="0">
              <a:spcBef>
                <a:spcPct val="0"/>
              </a:spcBef>
              <a:spcAft>
                <a:spcPct val="0"/>
              </a:spcAft>
              <a:defRPr sz="2400">
                <a:solidFill>
                  <a:schemeClr val="tx1"/>
                </a:solidFill>
                <a:latin typeface="Arial Unicode MS" charset="0"/>
                <a:ea typeface="MS PGothic" charset="-128"/>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a:t>
            </a:r>
            <a:r>
              <a:rPr lang="en-US" altLang="x-none" sz="700" dirty="0">
                <a:solidFill>
                  <a:schemeClr val="tx1">
                    <a:lumMod val="50000"/>
                    <a:lumOff val="50000"/>
                  </a:schemeClr>
                </a:solidFill>
                <a:latin typeface="Arial Narrow" panose="020B0604020202020204" pitchFamily="34" charset="0"/>
                <a:ea typeface="ＭＳ Ｐゴシック" charset="-128"/>
                <a:cs typeface="Arial Narrow" panose="020B0604020202020204" pitchFamily="34" charset="0"/>
              </a:rPr>
              <a:t>Pagani</a:t>
            </a: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et al, </a:t>
            </a:r>
            <a:r>
              <a:rPr lang="en-US" altLang="x-none" sz="700" dirty="0">
                <a:solidFill>
                  <a:schemeClr val="tx1">
                    <a:lumMod val="50000"/>
                    <a:lumOff val="50000"/>
                  </a:schemeClr>
                </a:solidFill>
                <a:latin typeface="Arial Narrow" panose="020B0604020202020204" pitchFamily="34" charset="0"/>
                <a:ea typeface="ＭＳ Ｐゴシック" charset="-128"/>
                <a:cs typeface="Arial Narrow" panose="020B0604020202020204" pitchFamily="34" charset="0"/>
              </a:rPr>
              <a:t>ESMO</a:t>
            </a: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2025</a:t>
            </a:r>
          </a:p>
        </p:txBody>
      </p:sp>
      <p:sp>
        <p:nvSpPr>
          <p:cNvPr id="7" name="Title 1">
            <a:extLst>
              <a:ext uri="{FF2B5EF4-FFF2-40B4-BE49-F238E27FC236}">
                <a16:creationId xmlns:a16="http://schemas.microsoft.com/office/drawing/2014/main" id="{FFCE4BBA-A058-2632-03BA-5A2C007CB4F9}"/>
              </a:ext>
            </a:extLst>
          </p:cNvPr>
          <p:cNvSpPr txBox="1">
            <a:spLocks/>
          </p:cNvSpPr>
          <p:nvPr/>
        </p:nvSpPr>
        <p:spPr>
          <a:xfrm>
            <a:off x="773976" y="277161"/>
            <a:ext cx="10973278" cy="1437709"/>
          </a:xfrm>
          <a:prstGeom prst="rect">
            <a:avLst/>
          </a:prstGeom>
        </p:spPr>
        <p:txBody>
          <a:bodyPr anchor="t" anchorCtr="0"/>
          <a:lstStyle>
            <a:lvl1pPr algn="l" defTabSz="914400" rtl="0" eaLnBrk="1" latinLnBrk="0" hangingPunct="1">
              <a:lnSpc>
                <a:spcPct val="90000"/>
              </a:lnSpc>
              <a:spcBef>
                <a:spcPct val="0"/>
              </a:spcBef>
              <a:buNone/>
              <a:defRPr sz="4800" b="1" i="0" kern="1200">
                <a:solidFill>
                  <a:srgbClr val="003352"/>
                </a:solidFill>
                <a:latin typeface="Arial Narrow" panose="020B0604020202020204" pitchFamily="34" charset="0"/>
                <a:ea typeface="+mj-ea"/>
                <a:cs typeface="Arial Narrow" panose="020B0604020202020204" pitchFamily="34" charset="0"/>
              </a:defRPr>
            </a:lvl1pPr>
          </a:lstStyle>
          <a:p>
            <a:r>
              <a:rPr lang="en-US" sz="4000" dirty="0"/>
              <a:t>RESULTS AT 71 MONTHS OF MEDIAN FOLLOW-UP</a:t>
            </a:r>
            <a:br>
              <a:rPr lang="en-US" dirty="0"/>
            </a:br>
            <a:r>
              <a:rPr lang="en-US" sz="4000" dirty="0">
                <a:solidFill>
                  <a:srgbClr val="41B6E6"/>
                </a:solidFill>
              </a:rPr>
              <a:t>18 months landmark analysis of </a:t>
            </a:r>
            <a:r>
              <a:rPr lang="en-US" sz="4000" dirty="0"/>
              <a:t>BCFI for pregnant vs non-pregnant patients</a:t>
            </a:r>
            <a:br>
              <a:rPr lang="en-US" sz="4000" dirty="0"/>
            </a:br>
            <a:endParaRPr lang="en-US" b="0" dirty="0"/>
          </a:p>
        </p:txBody>
      </p:sp>
      <p:sp>
        <p:nvSpPr>
          <p:cNvPr id="10" name="Oval 9">
            <a:extLst>
              <a:ext uri="{FF2B5EF4-FFF2-40B4-BE49-F238E27FC236}">
                <a16:creationId xmlns:a16="http://schemas.microsoft.com/office/drawing/2014/main" id="{5AFA90EE-8814-68C3-ABD7-E28468752E12}"/>
              </a:ext>
            </a:extLst>
          </p:cNvPr>
          <p:cNvSpPr/>
          <p:nvPr/>
        </p:nvSpPr>
        <p:spPr>
          <a:xfrm>
            <a:off x="10896600" y="767463"/>
            <a:ext cx="762000" cy="762000"/>
          </a:xfrm>
          <a:prstGeom prst="ellipse">
            <a:avLst/>
          </a:prstGeom>
          <a:solidFill>
            <a:srgbClr val="00335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it-IT" sz="3200" b="1" dirty="0">
                <a:solidFill>
                  <a:schemeClr val="bg1"/>
                </a:solidFill>
                <a:latin typeface="Arial Narrow" panose="020B0604020202020204" pitchFamily="34" charset="0"/>
                <a:ea typeface="MS PGothic" charset="-128"/>
                <a:cs typeface="Arial Narrow" panose="020B0604020202020204" pitchFamily="34" charset="0"/>
              </a:rPr>
              <a:t>VS</a:t>
            </a:r>
            <a:endParaRPr lang="en-US" sz="3200" dirty="0">
              <a:solidFill>
                <a:schemeClr val="bg1"/>
              </a:solidFill>
            </a:endParaRPr>
          </a:p>
        </p:txBody>
      </p:sp>
      <p:pic>
        <p:nvPicPr>
          <p:cNvPr id="16" name="Picture 15" descr="A person standing in different poses&#10;&#10;AI-generated content may be incorrect.">
            <a:extLst>
              <a:ext uri="{FF2B5EF4-FFF2-40B4-BE49-F238E27FC236}">
                <a16:creationId xmlns:a16="http://schemas.microsoft.com/office/drawing/2014/main" id="{67CCA0C5-552D-5CAD-5472-45B5B82908C9}"/>
              </a:ext>
            </a:extLst>
          </p:cNvPr>
          <p:cNvPicPr>
            <a:picLocks noChangeAspect="1"/>
          </p:cNvPicPr>
          <p:nvPr/>
        </p:nvPicPr>
        <p:blipFill>
          <a:blip r:embed="rId3"/>
          <a:stretch>
            <a:fillRect/>
          </a:stretch>
        </p:blipFill>
        <p:spPr>
          <a:xfrm>
            <a:off x="1604151" y="3281671"/>
            <a:ext cx="2684308" cy="3197741"/>
          </a:xfrm>
          <a:prstGeom prst="rect">
            <a:avLst/>
          </a:prstGeom>
        </p:spPr>
      </p:pic>
      <p:grpSp>
        <p:nvGrpSpPr>
          <p:cNvPr id="2" name="Group 1">
            <a:extLst>
              <a:ext uri="{FF2B5EF4-FFF2-40B4-BE49-F238E27FC236}">
                <a16:creationId xmlns:a16="http://schemas.microsoft.com/office/drawing/2014/main" id="{187B8625-5537-BC09-F6C3-448CCD10BBA5}"/>
              </a:ext>
            </a:extLst>
          </p:cNvPr>
          <p:cNvGrpSpPr/>
          <p:nvPr/>
        </p:nvGrpSpPr>
        <p:grpSpPr>
          <a:xfrm>
            <a:off x="375684" y="6538166"/>
            <a:ext cx="11648307" cy="392985"/>
            <a:chOff x="375684" y="6538166"/>
            <a:chExt cx="11648307" cy="392985"/>
          </a:xfrm>
        </p:grpSpPr>
        <p:pic>
          <p:nvPicPr>
            <p:cNvPr id="6" name="Picture 5" descr="Logo, company name&#10;&#10;Description automatically generated">
              <a:extLst>
                <a:ext uri="{FF2B5EF4-FFF2-40B4-BE49-F238E27FC236}">
                  <a16:creationId xmlns:a16="http://schemas.microsoft.com/office/drawing/2014/main" id="{DE7AB35B-1A46-97A2-D43B-69141448ECE8}"/>
                </a:ext>
              </a:extLst>
            </p:cNvPr>
            <p:cNvPicPr>
              <a:picLocks noChangeAspect="1"/>
            </p:cNvPicPr>
            <p:nvPr/>
          </p:nvPicPr>
          <p:blipFill rotWithShape="1">
            <a:blip r:embed="rId4">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8" name="Footer Placeholder 2">
              <a:extLst>
                <a:ext uri="{FF2B5EF4-FFF2-40B4-BE49-F238E27FC236}">
                  <a16:creationId xmlns:a16="http://schemas.microsoft.com/office/drawing/2014/main" id="{9772CD8A-F652-6F2E-D360-4B310818A835}"/>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9" name="Slide Number Placeholder 3">
              <a:extLst>
                <a:ext uri="{FF2B5EF4-FFF2-40B4-BE49-F238E27FC236}">
                  <a16:creationId xmlns:a16="http://schemas.microsoft.com/office/drawing/2014/main" id="{1A169307-759E-1BE4-63C8-2552371DFB03}"/>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22</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2375178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C6AFD-F86C-5972-66AF-3899F7EDBC6A}"/>
            </a:ext>
          </a:extLst>
        </p:cNvPr>
        <p:cNvGrpSpPr/>
        <p:nvPr/>
      </p:nvGrpSpPr>
      <p:grpSpPr>
        <a:xfrm>
          <a:off x="0" y="0"/>
          <a:ext cx="0" cy="0"/>
          <a:chOff x="0" y="0"/>
          <a:chExt cx="0" cy="0"/>
        </a:xfrm>
      </p:grpSpPr>
      <p:sp>
        <p:nvSpPr>
          <p:cNvPr id="4" name="Rettangolo 6">
            <a:extLst>
              <a:ext uri="{FF2B5EF4-FFF2-40B4-BE49-F238E27FC236}">
                <a16:creationId xmlns:a16="http://schemas.microsoft.com/office/drawing/2014/main" id="{7D4934F5-017F-4CDE-3DFB-5A81E92EBED4}"/>
              </a:ext>
            </a:extLst>
          </p:cNvPr>
          <p:cNvSpPr/>
          <p:nvPr/>
        </p:nvSpPr>
        <p:spPr>
          <a:xfrm>
            <a:off x="723900" y="2019300"/>
            <a:ext cx="5123688" cy="1680525"/>
          </a:xfrm>
          <a:prstGeom prst="rect">
            <a:avLst/>
          </a:prstGeom>
        </p:spPr>
        <p:txBody>
          <a:bodyPr wrap="square">
            <a:spAutoFit/>
          </a:bodyPr>
          <a:lstStyle/>
          <a:p>
            <a:pPr marL="274320" indent="-274320">
              <a:lnSpc>
                <a:spcPct val="102000"/>
              </a:lnSpc>
              <a:spcAft>
                <a:spcPts val="1800"/>
              </a:spcAft>
              <a:buClr>
                <a:srgbClr val="00A2E1"/>
              </a:buClr>
              <a:buFont typeface="Arial" panose="020B0604020202020204" pitchFamily="34" charset="0"/>
              <a:buChar char="•"/>
            </a:pPr>
            <a:r>
              <a:rPr lang="en-US" sz="2200" b="1" dirty="0">
                <a:solidFill>
                  <a:srgbClr val="003352"/>
                </a:solidFill>
                <a:latin typeface="Arial Narrow" panose="020B0604020202020204" pitchFamily="34" charset="0"/>
                <a:cs typeface="Arial Narrow" panose="020B0604020202020204" pitchFamily="34" charset="0"/>
              </a:rPr>
              <a:t>Of the 497 evaluable patients, 214 (43%) used any ART in the first two years on trial</a:t>
            </a:r>
            <a:br>
              <a:rPr lang="en-US" sz="2200" b="1" dirty="0">
                <a:solidFill>
                  <a:srgbClr val="003352"/>
                </a:solidFill>
                <a:latin typeface="Arial Narrow" panose="020B0604020202020204" pitchFamily="34" charset="0"/>
                <a:cs typeface="Arial Narrow" panose="020B0604020202020204" pitchFamily="34" charset="0"/>
              </a:rPr>
            </a:br>
            <a:endParaRPr lang="en-US" sz="2200" b="1" dirty="0">
              <a:solidFill>
                <a:srgbClr val="003352"/>
              </a:solidFill>
              <a:latin typeface="Arial Narrow" panose="020B0604020202020204" pitchFamily="34" charset="0"/>
              <a:cs typeface="Arial Narrow" panose="020B0604020202020204" pitchFamily="34" charset="0"/>
            </a:endParaRPr>
          </a:p>
          <a:p>
            <a:pPr marL="274320" indent="-274320">
              <a:lnSpc>
                <a:spcPct val="102000"/>
              </a:lnSpc>
              <a:spcAft>
                <a:spcPts val="1800"/>
              </a:spcAft>
              <a:buClr>
                <a:srgbClr val="00A2E1"/>
              </a:buClr>
              <a:buFont typeface="Arial" panose="020B0604020202020204" pitchFamily="34" charset="0"/>
              <a:buChar char="•"/>
            </a:pPr>
            <a:endParaRPr lang="en-US" sz="2200" b="1" dirty="0">
              <a:solidFill>
                <a:srgbClr val="003352"/>
              </a:solidFill>
              <a:latin typeface="Arial Narrow" panose="020B0604020202020204" pitchFamily="34" charset="0"/>
              <a:cs typeface="Arial Narrow" panose="020B0604020202020204" pitchFamily="34" charset="0"/>
            </a:endParaRPr>
          </a:p>
        </p:txBody>
      </p:sp>
      <p:sp>
        <p:nvSpPr>
          <p:cNvPr id="5" name="Text Box 4">
            <a:extLst>
              <a:ext uri="{FF2B5EF4-FFF2-40B4-BE49-F238E27FC236}">
                <a16:creationId xmlns:a16="http://schemas.microsoft.com/office/drawing/2014/main" id="{F6AA3160-96E1-3A95-F5FE-4716981BFA0F}"/>
              </a:ext>
            </a:extLst>
          </p:cNvPr>
          <p:cNvSpPr txBox="1">
            <a:spLocks noChangeArrowheads="1"/>
          </p:cNvSpPr>
          <p:nvPr/>
        </p:nvSpPr>
        <p:spPr bwMode="auto">
          <a:xfrm>
            <a:off x="2819400" y="6286500"/>
            <a:ext cx="764421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Unicode MS" charset="0"/>
                <a:ea typeface="MS PGothic" charset="-128"/>
              </a:defRPr>
            </a:lvl1pPr>
            <a:lvl2pPr marL="742950" indent="-285750">
              <a:defRPr sz="2400">
                <a:solidFill>
                  <a:schemeClr val="tx1"/>
                </a:solidFill>
                <a:latin typeface="Arial Unicode MS" charset="0"/>
                <a:ea typeface="MS PGothic" charset="-128"/>
              </a:defRPr>
            </a:lvl2pPr>
            <a:lvl3pPr marL="1143000" indent="-228600">
              <a:defRPr sz="2400">
                <a:solidFill>
                  <a:schemeClr val="tx1"/>
                </a:solidFill>
                <a:latin typeface="Arial Unicode MS" charset="0"/>
                <a:ea typeface="MS PGothic" charset="-128"/>
              </a:defRPr>
            </a:lvl3pPr>
            <a:lvl4pPr marL="1600200" indent="-228600">
              <a:defRPr sz="2400">
                <a:solidFill>
                  <a:schemeClr val="tx1"/>
                </a:solidFill>
                <a:latin typeface="Arial Unicode MS" charset="0"/>
                <a:ea typeface="MS PGothic" charset="-128"/>
              </a:defRPr>
            </a:lvl4pPr>
            <a:lvl5pPr marL="2057400" indent="-228600">
              <a:defRPr sz="2400">
                <a:solidFill>
                  <a:schemeClr val="tx1"/>
                </a:solidFill>
                <a:latin typeface="Arial Unicode MS" charset="0"/>
                <a:ea typeface="MS PGothic" charset="-128"/>
              </a:defRPr>
            </a:lvl5pPr>
            <a:lvl6pPr marL="2514600" indent="-228600" eaLnBrk="0" fontAlgn="base" hangingPunct="0">
              <a:spcBef>
                <a:spcPct val="0"/>
              </a:spcBef>
              <a:spcAft>
                <a:spcPct val="0"/>
              </a:spcAft>
              <a:defRPr sz="2400">
                <a:solidFill>
                  <a:schemeClr val="tx1"/>
                </a:solidFill>
                <a:latin typeface="Arial Unicode MS" charset="0"/>
                <a:ea typeface="MS PGothic" charset="-128"/>
              </a:defRPr>
            </a:lvl6pPr>
            <a:lvl7pPr marL="2971800" indent="-228600" eaLnBrk="0" fontAlgn="base" hangingPunct="0">
              <a:spcBef>
                <a:spcPct val="0"/>
              </a:spcBef>
              <a:spcAft>
                <a:spcPct val="0"/>
              </a:spcAft>
              <a:defRPr sz="2400">
                <a:solidFill>
                  <a:schemeClr val="tx1"/>
                </a:solidFill>
                <a:latin typeface="Arial Unicode MS" charset="0"/>
                <a:ea typeface="MS PGothic" charset="-128"/>
              </a:defRPr>
            </a:lvl7pPr>
            <a:lvl8pPr marL="3429000" indent="-228600" eaLnBrk="0" fontAlgn="base" hangingPunct="0">
              <a:spcBef>
                <a:spcPct val="0"/>
              </a:spcBef>
              <a:spcAft>
                <a:spcPct val="0"/>
              </a:spcAft>
              <a:defRPr sz="2400">
                <a:solidFill>
                  <a:schemeClr val="tx1"/>
                </a:solidFill>
                <a:latin typeface="Arial Unicode MS" charset="0"/>
                <a:ea typeface="MS PGothic" charset="-128"/>
              </a:defRPr>
            </a:lvl8pPr>
            <a:lvl9pPr marL="3886200" indent="-228600" eaLnBrk="0" fontAlgn="base" hangingPunct="0">
              <a:spcBef>
                <a:spcPct val="0"/>
              </a:spcBef>
              <a:spcAft>
                <a:spcPct val="0"/>
              </a:spcAft>
              <a:defRPr sz="2400">
                <a:solidFill>
                  <a:schemeClr val="tx1"/>
                </a:solidFill>
                <a:latin typeface="Arial Unicode MS" charset="0"/>
                <a:ea typeface="MS PGothic" charset="-128"/>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a:t>
            </a:r>
            <a:r>
              <a:rPr lang="en-US" altLang="x-none" sz="700" dirty="0">
                <a:solidFill>
                  <a:schemeClr val="tx1">
                    <a:lumMod val="50000"/>
                    <a:lumOff val="50000"/>
                  </a:schemeClr>
                </a:solidFill>
                <a:latin typeface="Arial Narrow" panose="020B0604020202020204" pitchFamily="34" charset="0"/>
                <a:ea typeface="ＭＳ Ｐゴシック" charset="-128"/>
                <a:cs typeface="Arial Narrow" panose="020B0604020202020204" pitchFamily="34" charset="0"/>
              </a:rPr>
              <a:t>Pagani</a:t>
            </a: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et al, </a:t>
            </a:r>
            <a:r>
              <a:rPr lang="en-US" altLang="x-none" sz="700" dirty="0">
                <a:solidFill>
                  <a:schemeClr val="tx1">
                    <a:lumMod val="50000"/>
                    <a:lumOff val="50000"/>
                  </a:schemeClr>
                </a:solidFill>
                <a:latin typeface="Arial Narrow" panose="020B0604020202020204" pitchFamily="34" charset="0"/>
                <a:ea typeface="ＭＳ Ｐゴシック" charset="-128"/>
                <a:cs typeface="Arial Narrow" panose="020B0604020202020204" pitchFamily="34" charset="0"/>
              </a:rPr>
              <a:t>ESMO</a:t>
            </a: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2025</a:t>
            </a:r>
          </a:p>
        </p:txBody>
      </p:sp>
      <p:sp>
        <p:nvSpPr>
          <p:cNvPr id="7" name="Title 1">
            <a:extLst>
              <a:ext uri="{FF2B5EF4-FFF2-40B4-BE49-F238E27FC236}">
                <a16:creationId xmlns:a16="http://schemas.microsoft.com/office/drawing/2014/main" id="{4B3881BA-7174-2921-793E-D482A7EEB949}"/>
              </a:ext>
            </a:extLst>
          </p:cNvPr>
          <p:cNvSpPr txBox="1">
            <a:spLocks/>
          </p:cNvSpPr>
          <p:nvPr/>
        </p:nvSpPr>
        <p:spPr>
          <a:xfrm>
            <a:off x="773976" y="273206"/>
            <a:ext cx="10973278" cy="1437709"/>
          </a:xfrm>
          <a:prstGeom prst="rect">
            <a:avLst/>
          </a:prstGeom>
        </p:spPr>
        <p:txBody>
          <a:bodyPr anchor="t" anchorCtr="0"/>
          <a:lstStyle>
            <a:lvl1pPr algn="l" defTabSz="914400" rtl="0" eaLnBrk="1" latinLnBrk="0" hangingPunct="1">
              <a:lnSpc>
                <a:spcPct val="90000"/>
              </a:lnSpc>
              <a:spcBef>
                <a:spcPct val="0"/>
              </a:spcBef>
              <a:buNone/>
              <a:defRPr sz="4800" b="1" i="0" kern="1200">
                <a:solidFill>
                  <a:srgbClr val="003352"/>
                </a:solidFill>
                <a:latin typeface="Arial Narrow" panose="020B0604020202020204" pitchFamily="34" charset="0"/>
                <a:ea typeface="+mj-ea"/>
                <a:cs typeface="Arial Narrow" panose="020B0604020202020204" pitchFamily="34" charset="0"/>
              </a:defRPr>
            </a:lvl1pPr>
          </a:lstStyle>
          <a:p>
            <a:r>
              <a:rPr lang="en-US" sz="4000" dirty="0"/>
              <a:t>ON STUDY ASSISTED REPRODUCTIVE TECHNOLOGY (</a:t>
            </a:r>
            <a:r>
              <a:rPr lang="en-US" sz="4000" dirty="0">
                <a:solidFill>
                  <a:srgbClr val="41B6E6"/>
                </a:solidFill>
              </a:rPr>
              <a:t>ART</a:t>
            </a:r>
            <a:r>
              <a:rPr lang="en-US" sz="4000" dirty="0"/>
              <a:t>) USE </a:t>
            </a:r>
            <a:endParaRPr lang="en-US" b="0" dirty="0"/>
          </a:p>
        </p:txBody>
      </p:sp>
      <p:pic>
        <p:nvPicPr>
          <p:cNvPr id="11" name="Picture 10" descr="A blue graph with a arrow&#10;&#10;AI-generated content may be incorrect.">
            <a:extLst>
              <a:ext uri="{FF2B5EF4-FFF2-40B4-BE49-F238E27FC236}">
                <a16:creationId xmlns:a16="http://schemas.microsoft.com/office/drawing/2014/main" id="{AB0EBD56-55B0-05CA-7F85-9572477AEEB4}"/>
              </a:ext>
            </a:extLst>
          </p:cNvPr>
          <p:cNvPicPr>
            <a:picLocks noChangeAspect="1"/>
          </p:cNvPicPr>
          <p:nvPr/>
        </p:nvPicPr>
        <p:blipFill>
          <a:blip r:embed="rId3"/>
          <a:stretch>
            <a:fillRect/>
          </a:stretch>
        </p:blipFill>
        <p:spPr>
          <a:xfrm>
            <a:off x="3352800" y="4669887"/>
            <a:ext cx="2197100" cy="1816668"/>
          </a:xfrm>
          <a:prstGeom prst="rect">
            <a:avLst/>
          </a:prstGeom>
        </p:spPr>
      </p:pic>
      <p:graphicFrame>
        <p:nvGraphicFramePr>
          <p:cNvPr id="10" name="Table 9">
            <a:extLst>
              <a:ext uri="{FF2B5EF4-FFF2-40B4-BE49-F238E27FC236}">
                <a16:creationId xmlns:a16="http://schemas.microsoft.com/office/drawing/2014/main" id="{0568433E-CC7B-B4E3-CE17-A5E56DC87094}"/>
              </a:ext>
            </a:extLst>
          </p:cNvPr>
          <p:cNvGraphicFramePr>
            <a:graphicFrameLocks noGrp="1"/>
          </p:cNvGraphicFramePr>
          <p:nvPr/>
        </p:nvGraphicFramePr>
        <p:xfrm>
          <a:off x="6023588" y="1358321"/>
          <a:ext cx="5703794" cy="4724400"/>
        </p:xfrm>
        <a:graphic>
          <a:graphicData uri="http://schemas.openxmlformats.org/drawingml/2006/table">
            <a:tbl>
              <a:tblPr firstRow="1" firstCol="1" bandRow="1">
                <a:tableStyleId>{5C22544A-7EE6-4342-B048-85BDC9FD1C3A}</a:tableStyleId>
              </a:tblPr>
              <a:tblGrid>
                <a:gridCol w="3868290">
                  <a:extLst>
                    <a:ext uri="{9D8B030D-6E8A-4147-A177-3AD203B41FA5}">
                      <a16:colId xmlns:a16="http://schemas.microsoft.com/office/drawing/2014/main" val="2680432263"/>
                    </a:ext>
                  </a:extLst>
                </a:gridCol>
                <a:gridCol w="967073">
                  <a:extLst>
                    <a:ext uri="{9D8B030D-6E8A-4147-A177-3AD203B41FA5}">
                      <a16:colId xmlns:a16="http://schemas.microsoft.com/office/drawing/2014/main" val="2070707001"/>
                    </a:ext>
                  </a:extLst>
                </a:gridCol>
                <a:gridCol w="868431">
                  <a:extLst>
                    <a:ext uri="{9D8B030D-6E8A-4147-A177-3AD203B41FA5}">
                      <a16:colId xmlns:a16="http://schemas.microsoft.com/office/drawing/2014/main" val="4275857057"/>
                    </a:ext>
                  </a:extLst>
                </a:gridCol>
              </a:tblGrid>
              <a:tr h="188976">
                <a:tc>
                  <a:txBody>
                    <a:bodyPr/>
                    <a:lstStyle/>
                    <a:p>
                      <a:pPr marL="0" marR="0" algn="ctr">
                        <a:lnSpc>
                          <a:spcPct val="107000"/>
                        </a:lnSpc>
                        <a:spcBef>
                          <a:spcPts val="240"/>
                        </a:spcBef>
                        <a:spcAft>
                          <a:spcPts val="240"/>
                        </a:spcAft>
                        <a:buNone/>
                      </a:pPr>
                      <a:r>
                        <a:rPr lang="en-US" sz="1200" kern="0" dirty="0">
                          <a:effectLst/>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ctr"/>
                </a:tc>
                <a:tc>
                  <a:txBody>
                    <a:bodyPr/>
                    <a:lstStyle/>
                    <a:p>
                      <a:pPr marL="0" marR="0" algn="ctr">
                        <a:lnSpc>
                          <a:spcPct val="107000"/>
                        </a:lnSpc>
                        <a:spcBef>
                          <a:spcPts val="240"/>
                        </a:spcBef>
                        <a:spcAft>
                          <a:spcPts val="240"/>
                        </a:spcAft>
                        <a:buNone/>
                      </a:pPr>
                      <a:r>
                        <a:rPr lang="en-US" sz="1200" kern="0">
                          <a:effectLst/>
                        </a:rPr>
                        <a:t>N</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a:effectLst/>
                        </a:rPr>
                        <a:t>%</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2690078305"/>
                  </a:ext>
                </a:extLst>
              </a:tr>
              <a:tr h="188976">
                <a:tc>
                  <a:txBody>
                    <a:bodyPr/>
                    <a:lstStyle/>
                    <a:p>
                      <a:pPr marL="0" marR="0">
                        <a:lnSpc>
                          <a:spcPct val="107000"/>
                        </a:lnSpc>
                        <a:spcBef>
                          <a:spcPts val="240"/>
                        </a:spcBef>
                        <a:spcAft>
                          <a:spcPts val="240"/>
                        </a:spcAft>
                        <a:buNone/>
                      </a:pPr>
                      <a:r>
                        <a:rPr lang="en-US" sz="1200" kern="0" dirty="0">
                          <a:effectLst/>
                        </a:rPr>
                        <a:t>All Evaluable Patients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0">
                          <a:effectLst/>
                        </a:rPr>
                        <a:t>497</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a:effectLst/>
                        </a:rPr>
                        <a:t>100.0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2312523352"/>
                  </a:ext>
                </a:extLst>
              </a:tr>
              <a:tr h="188976">
                <a:tc>
                  <a:txBody>
                    <a:bodyPr/>
                    <a:lstStyle/>
                    <a:p>
                      <a:pPr marL="0" marR="0">
                        <a:lnSpc>
                          <a:spcPct val="107000"/>
                        </a:lnSpc>
                        <a:spcBef>
                          <a:spcPts val="240"/>
                        </a:spcBef>
                        <a:spcAft>
                          <a:spcPts val="240"/>
                        </a:spcAft>
                        <a:buNone/>
                      </a:pPr>
                      <a:r>
                        <a:rPr lang="en-US" sz="1200" kern="0" dirty="0">
                          <a:effectLst/>
                        </a:rPr>
                        <a:t>Used IUI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4091866494"/>
                  </a:ext>
                </a:extLst>
              </a:tr>
              <a:tr h="188976">
                <a:tc>
                  <a:txBody>
                    <a:bodyPr/>
                    <a:lstStyle/>
                    <a:p>
                      <a:pPr marL="0" marR="0" indent="91440">
                        <a:lnSpc>
                          <a:spcPct val="107000"/>
                        </a:lnSpc>
                        <a:spcBef>
                          <a:spcPts val="240"/>
                        </a:spcBef>
                        <a:spcAft>
                          <a:spcPts val="240"/>
                        </a:spcAft>
                        <a:buNone/>
                      </a:pPr>
                      <a:r>
                        <a:rPr lang="en-US" sz="1200" kern="0" dirty="0">
                          <a:effectLst/>
                        </a:rPr>
                        <a:t>Yes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0" dirty="0">
                          <a:effectLst/>
                        </a:rPr>
                        <a:t>37</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a:effectLst/>
                        </a:rPr>
                        <a:t>7.4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777124516"/>
                  </a:ext>
                </a:extLst>
              </a:tr>
              <a:tr h="188976">
                <a:tc>
                  <a:txBody>
                    <a:bodyPr/>
                    <a:lstStyle/>
                    <a:p>
                      <a:pPr marL="0" marR="0" indent="91440">
                        <a:lnSpc>
                          <a:spcPct val="107000"/>
                        </a:lnSpc>
                        <a:spcBef>
                          <a:spcPts val="240"/>
                        </a:spcBef>
                        <a:spcAft>
                          <a:spcPts val="240"/>
                        </a:spcAft>
                        <a:buNone/>
                      </a:pPr>
                      <a:r>
                        <a:rPr lang="en-US" sz="1200" kern="0">
                          <a:effectLst/>
                        </a:rPr>
                        <a:t>No</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0">
                          <a:effectLst/>
                        </a:rPr>
                        <a:t>460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dirty="0">
                          <a:effectLst/>
                        </a:rPr>
                        <a:t>92.6</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1015907457"/>
                  </a:ext>
                </a:extLst>
              </a:tr>
              <a:tr h="188976">
                <a:tc>
                  <a:txBody>
                    <a:bodyPr/>
                    <a:lstStyle/>
                    <a:p>
                      <a:pPr marL="0" marR="0">
                        <a:lnSpc>
                          <a:spcPct val="107000"/>
                        </a:lnSpc>
                        <a:spcBef>
                          <a:spcPts val="240"/>
                        </a:spcBef>
                        <a:spcAft>
                          <a:spcPts val="240"/>
                        </a:spcAft>
                        <a:buNone/>
                      </a:pPr>
                      <a:r>
                        <a:rPr lang="en-US" sz="1200" kern="0">
                          <a:effectLst/>
                        </a:rPr>
                        <a:t>Clomiphene/Letrozole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dirty="0">
                          <a:effectLst/>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3285811493"/>
                  </a:ext>
                </a:extLst>
              </a:tr>
              <a:tr h="188976">
                <a:tc>
                  <a:txBody>
                    <a:bodyPr/>
                    <a:lstStyle/>
                    <a:p>
                      <a:pPr marL="0" marR="0" indent="91440">
                        <a:lnSpc>
                          <a:spcPct val="107000"/>
                        </a:lnSpc>
                        <a:spcBef>
                          <a:spcPts val="240"/>
                        </a:spcBef>
                        <a:spcAft>
                          <a:spcPts val="240"/>
                        </a:spcAft>
                        <a:buNone/>
                      </a:pPr>
                      <a:r>
                        <a:rPr lang="en-US" sz="1200" kern="0">
                          <a:effectLst/>
                        </a:rPr>
                        <a:t>Yes</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0">
                          <a:effectLst/>
                        </a:rPr>
                        <a:t>19</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dirty="0">
                          <a:effectLst/>
                        </a:rPr>
                        <a:t>3.8</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3506197528"/>
                  </a:ext>
                </a:extLst>
              </a:tr>
              <a:tr h="188976">
                <a:tc>
                  <a:txBody>
                    <a:bodyPr/>
                    <a:lstStyle/>
                    <a:p>
                      <a:pPr marL="0" marR="0" indent="91440">
                        <a:lnSpc>
                          <a:spcPct val="107000"/>
                        </a:lnSpc>
                        <a:spcBef>
                          <a:spcPts val="240"/>
                        </a:spcBef>
                        <a:spcAft>
                          <a:spcPts val="240"/>
                        </a:spcAft>
                        <a:buNone/>
                      </a:pPr>
                      <a:r>
                        <a:rPr lang="en-US" sz="1200" kern="0">
                          <a:effectLst/>
                        </a:rPr>
                        <a:t>No</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0">
                          <a:effectLst/>
                        </a:rPr>
                        <a:t>478</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dirty="0">
                          <a:effectLst/>
                        </a:rPr>
                        <a:t>96.2</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3408874160"/>
                  </a:ext>
                </a:extLst>
              </a:tr>
              <a:tr h="188976">
                <a:tc>
                  <a:txBody>
                    <a:bodyPr/>
                    <a:lstStyle/>
                    <a:p>
                      <a:pPr marL="0" marR="0">
                        <a:lnSpc>
                          <a:spcPct val="107000"/>
                        </a:lnSpc>
                        <a:spcBef>
                          <a:spcPts val="240"/>
                        </a:spcBef>
                        <a:spcAft>
                          <a:spcPts val="240"/>
                        </a:spcAft>
                        <a:buNone/>
                      </a:pPr>
                      <a:r>
                        <a:rPr lang="en-US" sz="1200" kern="0">
                          <a:effectLst/>
                        </a:rPr>
                        <a:t>Ovarian stimulation/FIVET/ICSI</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dirty="0">
                          <a:effectLst/>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579087442"/>
                  </a:ext>
                </a:extLst>
              </a:tr>
              <a:tr h="188976">
                <a:tc>
                  <a:txBody>
                    <a:bodyPr/>
                    <a:lstStyle/>
                    <a:p>
                      <a:pPr marL="0" marR="0" indent="91440">
                        <a:lnSpc>
                          <a:spcPct val="107000"/>
                        </a:lnSpc>
                        <a:spcBef>
                          <a:spcPts val="240"/>
                        </a:spcBef>
                        <a:spcAft>
                          <a:spcPts val="240"/>
                        </a:spcAft>
                        <a:buNone/>
                      </a:pPr>
                      <a:r>
                        <a:rPr lang="en-US" sz="1200" kern="0">
                          <a:effectLst/>
                        </a:rPr>
                        <a:t>Yes</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0">
                          <a:effectLst/>
                        </a:rPr>
                        <a:t>66</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dirty="0">
                          <a:effectLst/>
                        </a:rPr>
                        <a:t>13.3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239574242"/>
                  </a:ext>
                </a:extLst>
              </a:tr>
              <a:tr h="188976">
                <a:tc>
                  <a:txBody>
                    <a:bodyPr/>
                    <a:lstStyle/>
                    <a:p>
                      <a:pPr marL="0" marR="0" indent="91440">
                        <a:lnSpc>
                          <a:spcPct val="107000"/>
                        </a:lnSpc>
                        <a:spcBef>
                          <a:spcPts val="240"/>
                        </a:spcBef>
                        <a:spcAft>
                          <a:spcPts val="240"/>
                        </a:spcAft>
                        <a:buNone/>
                      </a:pPr>
                      <a:r>
                        <a:rPr lang="en-US" sz="1200" kern="0">
                          <a:effectLst/>
                        </a:rPr>
                        <a:t>No</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0">
                          <a:effectLst/>
                        </a:rPr>
                        <a:t>431</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dirty="0">
                          <a:effectLst/>
                        </a:rPr>
                        <a:t>86.7</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830537643"/>
                  </a:ext>
                </a:extLst>
              </a:tr>
              <a:tr h="188976">
                <a:tc>
                  <a:txBody>
                    <a:bodyPr/>
                    <a:lstStyle/>
                    <a:p>
                      <a:pPr marL="0" marR="0">
                        <a:lnSpc>
                          <a:spcPct val="107000"/>
                        </a:lnSpc>
                        <a:spcBef>
                          <a:spcPts val="240"/>
                        </a:spcBef>
                        <a:spcAft>
                          <a:spcPts val="240"/>
                        </a:spcAft>
                        <a:buNone/>
                      </a:pPr>
                      <a:r>
                        <a:rPr lang="en-US" sz="1200" kern="0">
                          <a:effectLst/>
                        </a:rPr>
                        <a:t>Egg/Embryo donation</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dirty="0">
                          <a:effectLst/>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3187091649"/>
                  </a:ext>
                </a:extLst>
              </a:tr>
              <a:tr h="188976">
                <a:tc>
                  <a:txBody>
                    <a:bodyPr/>
                    <a:lstStyle/>
                    <a:p>
                      <a:pPr marL="0" marR="0" indent="91440">
                        <a:lnSpc>
                          <a:spcPct val="107000"/>
                        </a:lnSpc>
                        <a:spcBef>
                          <a:spcPts val="240"/>
                        </a:spcBef>
                        <a:spcAft>
                          <a:spcPts val="240"/>
                        </a:spcAft>
                        <a:buNone/>
                      </a:pPr>
                      <a:r>
                        <a:rPr lang="en-US" sz="1200" kern="0">
                          <a:effectLst/>
                        </a:rPr>
                        <a:t>Yes</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0">
                          <a:effectLst/>
                        </a:rPr>
                        <a:t>17</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dirty="0">
                          <a:effectLst/>
                        </a:rPr>
                        <a:t>3.4</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3240553308"/>
                  </a:ext>
                </a:extLst>
              </a:tr>
              <a:tr h="188976">
                <a:tc>
                  <a:txBody>
                    <a:bodyPr/>
                    <a:lstStyle/>
                    <a:p>
                      <a:pPr marL="0" marR="0" indent="91440">
                        <a:lnSpc>
                          <a:spcPct val="107000"/>
                        </a:lnSpc>
                        <a:spcBef>
                          <a:spcPts val="240"/>
                        </a:spcBef>
                        <a:spcAft>
                          <a:spcPts val="240"/>
                        </a:spcAft>
                        <a:buNone/>
                      </a:pPr>
                      <a:r>
                        <a:rPr lang="en-US" sz="1200" kern="0">
                          <a:effectLst/>
                        </a:rPr>
                        <a:t>No</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0">
                          <a:effectLst/>
                        </a:rPr>
                        <a:t>480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dirty="0">
                          <a:effectLst/>
                        </a:rPr>
                        <a:t>96.6</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2492208438"/>
                  </a:ext>
                </a:extLst>
              </a:tr>
              <a:tr h="188976">
                <a:tc>
                  <a:txBody>
                    <a:bodyPr/>
                    <a:lstStyle/>
                    <a:p>
                      <a:pPr marL="0" marR="0">
                        <a:lnSpc>
                          <a:spcPct val="107000"/>
                        </a:lnSpc>
                        <a:spcBef>
                          <a:spcPts val="240"/>
                        </a:spcBef>
                        <a:spcAft>
                          <a:spcPts val="240"/>
                        </a:spcAft>
                        <a:buNone/>
                      </a:pPr>
                      <a:r>
                        <a:rPr lang="en-US" sz="1200" kern="0">
                          <a:effectLst/>
                        </a:rPr>
                        <a:t>Ovarian tissue transfer</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dirty="0">
                          <a:effectLst/>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4090961291"/>
                  </a:ext>
                </a:extLst>
              </a:tr>
              <a:tr h="188976">
                <a:tc>
                  <a:txBody>
                    <a:bodyPr/>
                    <a:lstStyle/>
                    <a:p>
                      <a:pPr marL="0" marR="0" indent="91440">
                        <a:lnSpc>
                          <a:spcPct val="107000"/>
                        </a:lnSpc>
                        <a:spcBef>
                          <a:spcPts val="240"/>
                        </a:spcBef>
                        <a:spcAft>
                          <a:spcPts val="240"/>
                        </a:spcAft>
                        <a:buNone/>
                      </a:pPr>
                      <a:r>
                        <a:rPr lang="en-US" sz="1200" kern="0">
                          <a:effectLst/>
                        </a:rPr>
                        <a:t>Yes</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0">
                          <a:effectLst/>
                        </a:rPr>
                        <a:t>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dirty="0">
                          <a:effectLst/>
                        </a:rPr>
                        <a:t>0.4</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2123955377"/>
                  </a:ext>
                </a:extLst>
              </a:tr>
              <a:tr h="188976">
                <a:tc>
                  <a:txBody>
                    <a:bodyPr/>
                    <a:lstStyle/>
                    <a:p>
                      <a:pPr marL="0" marR="0" indent="91440">
                        <a:lnSpc>
                          <a:spcPct val="107000"/>
                        </a:lnSpc>
                        <a:spcBef>
                          <a:spcPts val="240"/>
                        </a:spcBef>
                        <a:spcAft>
                          <a:spcPts val="240"/>
                        </a:spcAft>
                        <a:buNone/>
                      </a:pPr>
                      <a:r>
                        <a:rPr lang="en-US" sz="1200" kern="0">
                          <a:effectLst/>
                        </a:rPr>
                        <a:t>No</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0">
                          <a:effectLst/>
                        </a:rPr>
                        <a:t>495</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dirty="0">
                          <a:effectLst/>
                        </a:rPr>
                        <a:t>99.6</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526311549"/>
                  </a:ext>
                </a:extLst>
              </a:tr>
              <a:tr h="188976">
                <a:tc>
                  <a:txBody>
                    <a:bodyPr/>
                    <a:lstStyle/>
                    <a:p>
                      <a:pPr marL="0" marR="0">
                        <a:lnSpc>
                          <a:spcPct val="107000"/>
                        </a:lnSpc>
                        <a:spcBef>
                          <a:spcPts val="240"/>
                        </a:spcBef>
                        <a:spcAft>
                          <a:spcPts val="240"/>
                        </a:spcAft>
                        <a:buNone/>
                      </a:pPr>
                      <a:r>
                        <a:rPr lang="en-US" sz="1200" kern="0">
                          <a:effectLst/>
                        </a:rPr>
                        <a:t>Embryo transfer from previously harvested eggs/embryos</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dirty="0">
                          <a:effectLst/>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2300015098"/>
                  </a:ext>
                </a:extLst>
              </a:tr>
              <a:tr h="188976">
                <a:tc>
                  <a:txBody>
                    <a:bodyPr/>
                    <a:lstStyle/>
                    <a:p>
                      <a:pPr marL="0" marR="0" indent="91440">
                        <a:lnSpc>
                          <a:spcPct val="107000"/>
                        </a:lnSpc>
                        <a:spcBef>
                          <a:spcPts val="240"/>
                        </a:spcBef>
                        <a:spcAft>
                          <a:spcPts val="240"/>
                        </a:spcAft>
                        <a:buNone/>
                      </a:pPr>
                      <a:r>
                        <a:rPr lang="en-US" sz="1200" kern="0">
                          <a:effectLst/>
                        </a:rPr>
                        <a:t>Yes</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0">
                          <a:effectLst/>
                        </a:rPr>
                        <a:t>113</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dirty="0">
                          <a:effectLst/>
                        </a:rPr>
                        <a:t>22.7</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4131458551"/>
                  </a:ext>
                </a:extLst>
              </a:tr>
              <a:tr h="188976">
                <a:tc>
                  <a:txBody>
                    <a:bodyPr/>
                    <a:lstStyle/>
                    <a:p>
                      <a:pPr marL="0" marR="0" indent="91440">
                        <a:lnSpc>
                          <a:spcPct val="107000"/>
                        </a:lnSpc>
                        <a:spcBef>
                          <a:spcPts val="240"/>
                        </a:spcBef>
                        <a:spcAft>
                          <a:spcPts val="240"/>
                        </a:spcAft>
                        <a:buNone/>
                      </a:pPr>
                      <a:r>
                        <a:rPr lang="en-US" sz="1200" kern="0">
                          <a:effectLst/>
                        </a:rPr>
                        <a:t>No</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0">
                          <a:effectLst/>
                        </a:rPr>
                        <a:t>384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dirty="0">
                          <a:effectLst/>
                        </a:rPr>
                        <a:t>77.3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2872622611"/>
                  </a:ext>
                </a:extLst>
              </a:tr>
              <a:tr h="188976">
                <a:tc>
                  <a:txBody>
                    <a:bodyPr/>
                    <a:lstStyle/>
                    <a:p>
                      <a:pPr marL="0" marR="0">
                        <a:lnSpc>
                          <a:spcPct val="107000"/>
                        </a:lnSpc>
                        <a:spcBef>
                          <a:spcPts val="240"/>
                        </a:spcBef>
                        <a:spcAft>
                          <a:spcPts val="240"/>
                        </a:spcAft>
                        <a:buNone/>
                      </a:pPr>
                      <a:r>
                        <a:rPr lang="en-US" sz="1200" kern="0">
                          <a:effectLst/>
                        </a:rPr>
                        <a:t>Surrogacy autologous</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dirty="0">
                          <a:effectLst/>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536988877"/>
                  </a:ext>
                </a:extLst>
              </a:tr>
              <a:tr h="188976">
                <a:tc>
                  <a:txBody>
                    <a:bodyPr/>
                    <a:lstStyle/>
                    <a:p>
                      <a:pPr marL="0" marR="0" indent="91440">
                        <a:lnSpc>
                          <a:spcPct val="107000"/>
                        </a:lnSpc>
                        <a:spcBef>
                          <a:spcPts val="240"/>
                        </a:spcBef>
                        <a:spcAft>
                          <a:spcPts val="240"/>
                        </a:spcAft>
                        <a:buNone/>
                      </a:pPr>
                      <a:r>
                        <a:rPr lang="en-US" sz="1200" kern="0">
                          <a:effectLst/>
                        </a:rPr>
                        <a:t>No</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0">
                          <a:effectLst/>
                        </a:rPr>
                        <a:t>497</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dirty="0">
                          <a:effectLst/>
                        </a:rPr>
                        <a:t>100.0</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3971255744"/>
                  </a:ext>
                </a:extLst>
              </a:tr>
              <a:tr h="188976">
                <a:tc>
                  <a:txBody>
                    <a:bodyPr/>
                    <a:lstStyle/>
                    <a:p>
                      <a:pPr marL="0" marR="0">
                        <a:lnSpc>
                          <a:spcPct val="107000"/>
                        </a:lnSpc>
                        <a:spcBef>
                          <a:spcPts val="240"/>
                        </a:spcBef>
                        <a:spcAft>
                          <a:spcPts val="240"/>
                        </a:spcAft>
                        <a:buNone/>
                      </a:pPr>
                      <a:r>
                        <a:rPr lang="en-US" sz="1200" kern="0">
                          <a:effectLst/>
                        </a:rPr>
                        <a:t>Other ART</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0">
                          <a:effectLst/>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0" dirty="0">
                          <a:effectLst/>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2383758880"/>
                  </a:ext>
                </a:extLst>
              </a:tr>
              <a:tr h="188976">
                <a:tc>
                  <a:txBody>
                    <a:bodyPr/>
                    <a:lstStyle/>
                    <a:p>
                      <a:pPr marL="0" marR="0" indent="91440">
                        <a:lnSpc>
                          <a:spcPct val="107000"/>
                        </a:lnSpc>
                        <a:spcBef>
                          <a:spcPts val="240"/>
                        </a:spcBef>
                        <a:spcAft>
                          <a:spcPts val="240"/>
                        </a:spcAft>
                        <a:buNone/>
                      </a:pPr>
                      <a:r>
                        <a:rPr lang="en-US" sz="1200" kern="0">
                          <a:effectLst/>
                        </a:rPr>
                        <a:t>Yes</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100">
                          <a:effectLst/>
                        </a:rPr>
                        <a:t>19</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100" dirty="0">
                          <a:effectLst/>
                        </a:rPr>
                        <a:t>3.8</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3169689200"/>
                  </a:ext>
                </a:extLst>
              </a:tr>
              <a:tr h="188976">
                <a:tc>
                  <a:txBody>
                    <a:bodyPr/>
                    <a:lstStyle/>
                    <a:p>
                      <a:pPr marL="0" marR="0" indent="91440">
                        <a:lnSpc>
                          <a:spcPct val="107000"/>
                        </a:lnSpc>
                        <a:spcBef>
                          <a:spcPts val="240"/>
                        </a:spcBef>
                        <a:spcAft>
                          <a:spcPts val="240"/>
                        </a:spcAft>
                        <a:buNone/>
                      </a:pPr>
                      <a:r>
                        <a:rPr lang="en-US" sz="1200" kern="0" dirty="0">
                          <a:effectLst/>
                        </a:rPr>
                        <a:t>No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tc>
                <a:tc>
                  <a:txBody>
                    <a:bodyPr/>
                    <a:lstStyle/>
                    <a:p>
                      <a:pPr marL="0" marR="0" algn="ctr">
                        <a:lnSpc>
                          <a:spcPct val="107000"/>
                        </a:lnSpc>
                        <a:spcBef>
                          <a:spcPts val="240"/>
                        </a:spcBef>
                        <a:spcAft>
                          <a:spcPts val="240"/>
                        </a:spcAft>
                        <a:buNone/>
                      </a:pPr>
                      <a:r>
                        <a:rPr lang="en-US" sz="1200" kern="100">
                          <a:effectLst/>
                        </a:rPr>
                        <a:t>478</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tc>
                  <a:txBody>
                    <a:bodyPr/>
                    <a:lstStyle/>
                    <a:p>
                      <a:pPr marL="0" marR="0" algn="ctr">
                        <a:lnSpc>
                          <a:spcPct val="107000"/>
                        </a:lnSpc>
                        <a:spcBef>
                          <a:spcPts val="240"/>
                        </a:spcBef>
                        <a:spcAft>
                          <a:spcPts val="240"/>
                        </a:spcAft>
                        <a:buNone/>
                      </a:pPr>
                      <a:r>
                        <a:rPr lang="en-US" sz="1200" kern="100" dirty="0">
                          <a:effectLst/>
                        </a:rPr>
                        <a:t>96.2</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0480" marR="30480" marT="0" marB="0" anchor="b"/>
                </a:tc>
                <a:extLst>
                  <a:ext uri="{0D108BD9-81ED-4DB2-BD59-A6C34878D82A}">
                    <a16:rowId xmlns:a16="http://schemas.microsoft.com/office/drawing/2014/main" val="1045449025"/>
                  </a:ext>
                </a:extLst>
              </a:tr>
            </a:tbl>
          </a:graphicData>
        </a:graphic>
      </p:graphicFrame>
      <p:sp>
        <p:nvSpPr>
          <p:cNvPr id="14" name="TextBox 13">
            <a:extLst>
              <a:ext uri="{FF2B5EF4-FFF2-40B4-BE49-F238E27FC236}">
                <a16:creationId xmlns:a16="http://schemas.microsoft.com/office/drawing/2014/main" id="{4130BA2F-3B4B-BEE4-5ED2-A1F4581C3C7B}"/>
              </a:ext>
            </a:extLst>
          </p:cNvPr>
          <p:cNvSpPr txBox="1"/>
          <p:nvPr/>
        </p:nvSpPr>
        <p:spPr>
          <a:xfrm>
            <a:off x="675737" y="3615205"/>
            <a:ext cx="5305963" cy="1104341"/>
          </a:xfrm>
          <a:prstGeom prst="rect">
            <a:avLst/>
          </a:prstGeom>
          <a:noFill/>
        </p:spPr>
        <p:txBody>
          <a:bodyPr wrap="square">
            <a:spAutoFit/>
          </a:bodyPr>
          <a:lstStyle/>
          <a:p>
            <a:pPr marL="274320" indent="-274320">
              <a:lnSpc>
                <a:spcPct val="102000"/>
              </a:lnSpc>
              <a:spcAft>
                <a:spcPts val="1800"/>
              </a:spcAft>
              <a:buClr>
                <a:srgbClr val="00A2E1"/>
              </a:buClr>
              <a:buFont typeface="Arial" panose="020B0604020202020204" pitchFamily="34" charset="0"/>
              <a:buChar char="•"/>
            </a:pPr>
            <a:r>
              <a:rPr lang="en-US" sz="2200" b="1" dirty="0">
                <a:solidFill>
                  <a:srgbClr val="003352"/>
                </a:solidFill>
                <a:latin typeface="Arial Narrow" panose="020B0604020202020204" pitchFamily="34" charset="0"/>
                <a:cs typeface="Arial Narrow" panose="020B0604020202020204" pitchFamily="34" charset="0"/>
              </a:rPr>
              <a:t>Embryo transfer was associated with higher pregnancy rates </a:t>
            </a:r>
            <a:br>
              <a:rPr lang="en-US" sz="2200" b="1" dirty="0">
                <a:solidFill>
                  <a:srgbClr val="003352"/>
                </a:solidFill>
                <a:latin typeface="Arial Narrow" panose="020B0604020202020204" pitchFamily="34" charset="0"/>
                <a:cs typeface="Arial Narrow" panose="020B0604020202020204" pitchFamily="34" charset="0"/>
              </a:rPr>
            </a:br>
            <a:r>
              <a:rPr lang="en-US" sz="2200" b="1" dirty="0">
                <a:solidFill>
                  <a:srgbClr val="003352"/>
                </a:solidFill>
                <a:latin typeface="Arial Narrow" panose="020B0604020202020204" pitchFamily="34" charset="0"/>
                <a:cs typeface="Arial Narrow" panose="020B0604020202020204" pitchFamily="34" charset="0"/>
              </a:rPr>
              <a:t>(OR 2.41 95% CI: 1.17-4.95)</a:t>
            </a:r>
          </a:p>
        </p:txBody>
      </p:sp>
      <p:grpSp>
        <p:nvGrpSpPr>
          <p:cNvPr id="2" name="Group 1">
            <a:extLst>
              <a:ext uri="{FF2B5EF4-FFF2-40B4-BE49-F238E27FC236}">
                <a16:creationId xmlns:a16="http://schemas.microsoft.com/office/drawing/2014/main" id="{248E643A-A904-360E-0DCA-50182E7FF3D4}"/>
              </a:ext>
            </a:extLst>
          </p:cNvPr>
          <p:cNvGrpSpPr/>
          <p:nvPr/>
        </p:nvGrpSpPr>
        <p:grpSpPr>
          <a:xfrm>
            <a:off x="375684" y="6538166"/>
            <a:ext cx="11648307" cy="392985"/>
            <a:chOff x="375684" y="6538166"/>
            <a:chExt cx="11648307" cy="392985"/>
          </a:xfrm>
        </p:grpSpPr>
        <p:pic>
          <p:nvPicPr>
            <p:cNvPr id="3" name="Picture 2" descr="Logo, company name&#10;&#10;Description automatically generated">
              <a:extLst>
                <a:ext uri="{FF2B5EF4-FFF2-40B4-BE49-F238E27FC236}">
                  <a16:creationId xmlns:a16="http://schemas.microsoft.com/office/drawing/2014/main" id="{A041DD62-8D0E-C40C-CD21-DA5FD5DE75CF}"/>
                </a:ext>
              </a:extLst>
            </p:cNvPr>
            <p:cNvPicPr>
              <a:picLocks noChangeAspect="1"/>
            </p:cNvPicPr>
            <p:nvPr/>
          </p:nvPicPr>
          <p:blipFill rotWithShape="1">
            <a:blip r:embed="rId4">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6" name="Footer Placeholder 2">
              <a:extLst>
                <a:ext uri="{FF2B5EF4-FFF2-40B4-BE49-F238E27FC236}">
                  <a16:creationId xmlns:a16="http://schemas.microsoft.com/office/drawing/2014/main" id="{2CB9259C-D2F6-5599-0E4B-2515F3645448}"/>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8" name="Slide Number Placeholder 3">
              <a:extLst>
                <a:ext uri="{FF2B5EF4-FFF2-40B4-BE49-F238E27FC236}">
                  <a16:creationId xmlns:a16="http://schemas.microsoft.com/office/drawing/2014/main" id="{03A59461-6153-6945-D9F0-24BC17AF4245}"/>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23</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328078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32B87-D51D-6DE5-81C5-7EC52621BF27}"/>
            </a:ext>
          </a:extLst>
        </p:cNvPr>
        <p:cNvGrpSpPr/>
        <p:nvPr/>
      </p:nvGrpSpPr>
      <p:grpSpPr>
        <a:xfrm>
          <a:off x="0" y="0"/>
          <a:ext cx="0" cy="0"/>
          <a:chOff x="0" y="0"/>
          <a:chExt cx="0" cy="0"/>
        </a:xfrm>
      </p:grpSpPr>
      <p:pic>
        <p:nvPicPr>
          <p:cNvPr id="3" name="Picture 3" descr="A graph of a number of cells&#10;&#10;AI-generated content may be incorrect.">
            <a:extLst>
              <a:ext uri="{FF2B5EF4-FFF2-40B4-BE49-F238E27FC236}">
                <a16:creationId xmlns:a16="http://schemas.microsoft.com/office/drawing/2014/main" id="{6E873438-86A8-86C7-DFC5-706675B9FBA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7550" y="1773886"/>
            <a:ext cx="5988050" cy="4320000"/>
          </a:xfrm>
          <a:prstGeom prst="rect">
            <a:avLst/>
          </a:prstGeom>
          <a:noFill/>
          <a:ln>
            <a:noFill/>
          </a:ln>
        </p:spPr>
      </p:pic>
      <p:sp>
        <p:nvSpPr>
          <p:cNvPr id="5" name="Text Box 4">
            <a:extLst>
              <a:ext uri="{FF2B5EF4-FFF2-40B4-BE49-F238E27FC236}">
                <a16:creationId xmlns:a16="http://schemas.microsoft.com/office/drawing/2014/main" id="{F434EBD5-C84F-03E5-54E3-4CF8971C9FBE}"/>
              </a:ext>
            </a:extLst>
          </p:cNvPr>
          <p:cNvSpPr txBox="1">
            <a:spLocks noChangeArrowheads="1"/>
          </p:cNvSpPr>
          <p:nvPr/>
        </p:nvSpPr>
        <p:spPr bwMode="auto">
          <a:xfrm>
            <a:off x="2819400" y="6286500"/>
            <a:ext cx="764421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Unicode MS" charset="0"/>
                <a:ea typeface="MS PGothic" charset="-128"/>
              </a:defRPr>
            </a:lvl1pPr>
            <a:lvl2pPr marL="742950" indent="-285750">
              <a:defRPr sz="2400">
                <a:solidFill>
                  <a:schemeClr val="tx1"/>
                </a:solidFill>
                <a:latin typeface="Arial Unicode MS" charset="0"/>
                <a:ea typeface="MS PGothic" charset="-128"/>
              </a:defRPr>
            </a:lvl2pPr>
            <a:lvl3pPr marL="1143000" indent="-228600">
              <a:defRPr sz="2400">
                <a:solidFill>
                  <a:schemeClr val="tx1"/>
                </a:solidFill>
                <a:latin typeface="Arial Unicode MS" charset="0"/>
                <a:ea typeface="MS PGothic" charset="-128"/>
              </a:defRPr>
            </a:lvl3pPr>
            <a:lvl4pPr marL="1600200" indent="-228600">
              <a:defRPr sz="2400">
                <a:solidFill>
                  <a:schemeClr val="tx1"/>
                </a:solidFill>
                <a:latin typeface="Arial Unicode MS" charset="0"/>
                <a:ea typeface="MS PGothic" charset="-128"/>
              </a:defRPr>
            </a:lvl4pPr>
            <a:lvl5pPr marL="2057400" indent="-228600">
              <a:defRPr sz="2400">
                <a:solidFill>
                  <a:schemeClr val="tx1"/>
                </a:solidFill>
                <a:latin typeface="Arial Unicode MS" charset="0"/>
                <a:ea typeface="MS PGothic" charset="-128"/>
              </a:defRPr>
            </a:lvl5pPr>
            <a:lvl6pPr marL="2514600" indent="-228600" eaLnBrk="0" fontAlgn="base" hangingPunct="0">
              <a:spcBef>
                <a:spcPct val="0"/>
              </a:spcBef>
              <a:spcAft>
                <a:spcPct val="0"/>
              </a:spcAft>
              <a:defRPr sz="2400">
                <a:solidFill>
                  <a:schemeClr val="tx1"/>
                </a:solidFill>
                <a:latin typeface="Arial Unicode MS" charset="0"/>
                <a:ea typeface="MS PGothic" charset="-128"/>
              </a:defRPr>
            </a:lvl6pPr>
            <a:lvl7pPr marL="2971800" indent="-228600" eaLnBrk="0" fontAlgn="base" hangingPunct="0">
              <a:spcBef>
                <a:spcPct val="0"/>
              </a:spcBef>
              <a:spcAft>
                <a:spcPct val="0"/>
              </a:spcAft>
              <a:defRPr sz="2400">
                <a:solidFill>
                  <a:schemeClr val="tx1"/>
                </a:solidFill>
                <a:latin typeface="Arial Unicode MS" charset="0"/>
                <a:ea typeface="MS PGothic" charset="-128"/>
              </a:defRPr>
            </a:lvl7pPr>
            <a:lvl8pPr marL="3429000" indent="-228600" eaLnBrk="0" fontAlgn="base" hangingPunct="0">
              <a:spcBef>
                <a:spcPct val="0"/>
              </a:spcBef>
              <a:spcAft>
                <a:spcPct val="0"/>
              </a:spcAft>
              <a:defRPr sz="2400">
                <a:solidFill>
                  <a:schemeClr val="tx1"/>
                </a:solidFill>
                <a:latin typeface="Arial Unicode MS" charset="0"/>
                <a:ea typeface="MS PGothic" charset="-128"/>
              </a:defRPr>
            </a:lvl8pPr>
            <a:lvl9pPr marL="3886200" indent="-228600" eaLnBrk="0" fontAlgn="base" hangingPunct="0">
              <a:spcBef>
                <a:spcPct val="0"/>
              </a:spcBef>
              <a:spcAft>
                <a:spcPct val="0"/>
              </a:spcAft>
              <a:defRPr sz="2400">
                <a:solidFill>
                  <a:schemeClr val="tx1"/>
                </a:solidFill>
                <a:latin typeface="Arial Unicode MS" charset="0"/>
                <a:ea typeface="MS PGothic" charset="-128"/>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a:t>
            </a:r>
            <a:r>
              <a:rPr lang="en-US" altLang="x-none" sz="700" dirty="0">
                <a:solidFill>
                  <a:schemeClr val="tx1">
                    <a:lumMod val="50000"/>
                    <a:lumOff val="50000"/>
                  </a:schemeClr>
                </a:solidFill>
                <a:latin typeface="Arial Narrow" panose="020B0604020202020204" pitchFamily="34" charset="0"/>
                <a:ea typeface="ＭＳ Ｐゴシック" charset="-128"/>
                <a:cs typeface="Arial Narrow" panose="020B0604020202020204" pitchFamily="34" charset="0"/>
              </a:rPr>
              <a:t>Pagani</a:t>
            </a: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et al, </a:t>
            </a:r>
            <a:r>
              <a:rPr lang="en-US" altLang="x-none" sz="700" dirty="0">
                <a:solidFill>
                  <a:schemeClr val="tx1">
                    <a:lumMod val="50000"/>
                    <a:lumOff val="50000"/>
                  </a:schemeClr>
                </a:solidFill>
                <a:latin typeface="Arial Narrow" panose="020B0604020202020204" pitchFamily="34" charset="0"/>
                <a:ea typeface="ＭＳ Ｐゴシック" charset="-128"/>
                <a:cs typeface="Arial Narrow" panose="020B0604020202020204" pitchFamily="34" charset="0"/>
              </a:rPr>
              <a:t>ESMO</a:t>
            </a: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2025</a:t>
            </a:r>
          </a:p>
        </p:txBody>
      </p:sp>
      <p:sp>
        <p:nvSpPr>
          <p:cNvPr id="7" name="Title 1">
            <a:extLst>
              <a:ext uri="{FF2B5EF4-FFF2-40B4-BE49-F238E27FC236}">
                <a16:creationId xmlns:a16="http://schemas.microsoft.com/office/drawing/2014/main" id="{D6DB6989-8169-851C-5F6F-7BF91D0B3C5B}"/>
              </a:ext>
            </a:extLst>
          </p:cNvPr>
          <p:cNvSpPr txBox="1">
            <a:spLocks/>
          </p:cNvSpPr>
          <p:nvPr/>
        </p:nvSpPr>
        <p:spPr>
          <a:xfrm>
            <a:off x="773976" y="273206"/>
            <a:ext cx="10973278" cy="1437709"/>
          </a:xfrm>
          <a:prstGeom prst="rect">
            <a:avLst/>
          </a:prstGeom>
        </p:spPr>
        <p:txBody>
          <a:bodyPr anchor="t" anchorCtr="0"/>
          <a:lstStyle>
            <a:lvl1pPr algn="l" defTabSz="914400" rtl="0" eaLnBrk="1" latinLnBrk="0" hangingPunct="1">
              <a:lnSpc>
                <a:spcPct val="90000"/>
              </a:lnSpc>
              <a:spcBef>
                <a:spcPct val="0"/>
              </a:spcBef>
              <a:buNone/>
              <a:defRPr sz="4800" b="1" i="0" kern="1200">
                <a:solidFill>
                  <a:srgbClr val="003352"/>
                </a:solidFill>
                <a:latin typeface="Arial Narrow" panose="020B0604020202020204" pitchFamily="34" charset="0"/>
                <a:ea typeface="+mj-ea"/>
                <a:cs typeface="Arial Narrow" panose="020B0604020202020204" pitchFamily="34" charset="0"/>
              </a:defRPr>
            </a:lvl1pPr>
          </a:lstStyle>
          <a:p>
            <a:r>
              <a:rPr lang="en-US" sz="4000" dirty="0"/>
              <a:t>RESULTS AT 71 MONTHS OF MEDIAN FOLLOW-UP</a:t>
            </a:r>
            <a:br>
              <a:rPr lang="en-US" dirty="0"/>
            </a:br>
            <a:r>
              <a:rPr lang="en-US" dirty="0">
                <a:solidFill>
                  <a:srgbClr val="41B6E6"/>
                </a:solidFill>
              </a:rPr>
              <a:t>Fertility Preservation</a:t>
            </a:r>
            <a:endParaRPr lang="en-US" b="0" dirty="0"/>
          </a:p>
        </p:txBody>
      </p:sp>
      <p:sp>
        <p:nvSpPr>
          <p:cNvPr id="2" name="Rectangle 1">
            <a:extLst>
              <a:ext uri="{FF2B5EF4-FFF2-40B4-BE49-F238E27FC236}">
                <a16:creationId xmlns:a16="http://schemas.microsoft.com/office/drawing/2014/main" id="{637551B9-626B-E626-07BE-E26852AD5D71}"/>
              </a:ext>
            </a:extLst>
          </p:cNvPr>
          <p:cNvSpPr/>
          <p:nvPr/>
        </p:nvSpPr>
        <p:spPr>
          <a:xfrm>
            <a:off x="457200" y="1723030"/>
            <a:ext cx="5105400" cy="4370856"/>
          </a:xfrm>
          <a:prstGeom prst="rect">
            <a:avLst/>
          </a:prstGeom>
          <a:solidFill>
            <a:srgbClr val="EE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sp>
        <p:nvSpPr>
          <p:cNvPr id="6" name="Rettangolo 6">
            <a:extLst>
              <a:ext uri="{FF2B5EF4-FFF2-40B4-BE49-F238E27FC236}">
                <a16:creationId xmlns:a16="http://schemas.microsoft.com/office/drawing/2014/main" id="{46E5CDEB-9D13-9B59-DDE7-86666F5F3CB3}"/>
              </a:ext>
            </a:extLst>
          </p:cNvPr>
          <p:cNvSpPr/>
          <p:nvPr/>
        </p:nvSpPr>
        <p:spPr>
          <a:xfrm>
            <a:off x="571500" y="2324100"/>
            <a:ext cx="4838700" cy="2371227"/>
          </a:xfrm>
          <a:prstGeom prst="rect">
            <a:avLst/>
          </a:prstGeom>
        </p:spPr>
        <p:txBody>
          <a:bodyPr wrap="square">
            <a:spAutoFit/>
          </a:bodyPr>
          <a:lstStyle/>
          <a:p>
            <a:pPr marL="274320" indent="-274320">
              <a:lnSpc>
                <a:spcPct val="102000"/>
              </a:lnSpc>
              <a:spcAft>
                <a:spcPts val="1800"/>
              </a:spcAft>
              <a:buClr>
                <a:srgbClr val="00A2E1"/>
              </a:buClr>
              <a:buFont typeface="Arial" panose="020B0604020202020204" pitchFamily="34" charset="0"/>
              <a:buChar char="•"/>
            </a:pPr>
            <a:r>
              <a:rPr lang="en-US" sz="2200" b="1" dirty="0">
                <a:solidFill>
                  <a:srgbClr val="003352"/>
                </a:solidFill>
                <a:latin typeface="Arial Narrow" panose="020B0604020202020204" pitchFamily="34" charset="0"/>
                <a:cs typeface="Arial Narrow" panose="020B0604020202020204" pitchFamily="34" charset="0"/>
              </a:rPr>
              <a:t>Of the 497 evaluable patients, </a:t>
            </a:r>
            <a:br>
              <a:rPr lang="en-US" sz="2200" b="1" dirty="0">
                <a:solidFill>
                  <a:srgbClr val="003352"/>
                </a:solidFill>
                <a:latin typeface="Arial Narrow" panose="020B0604020202020204" pitchFamily="34" charset="0"/>
                <a:cs typeface="Arial Narrow" panose="020B0604020202020204" pitchFamily="34" charset="0"/>
              </a:rPr>
            </a:br>
            <a:r>
              <a:rPr lang="en-US" sz="2200" b="1" dirty="0">
                <a:solidFill>
                  <a:srgbClr val="003352"/>
                </a:solidFill>
                <a:latin typeface="Arial Narrow" panose="020B0604020202020204" pitchFamily="34" charset="0"/>
                <a:cs typeface="Arial Narrow" panose="020B0604020202020204" pitchFamily="34" charset="0"/>
              </a:rPr>
              <a:t>180 (36%) had pre-trial ovarian stimulation with embryo/oocyte cryopreservation</a:t>
            </a:r>
            <a:endParaRPr lang="en-US" sz="2200" b="1" kern="0" dirty="0">
              <a:solidFill>
                <a:srgbClr val="003352"/>
              </a:solidFill>
              <a:latin typeface="Arial Narrow" panose="020B0604020202020204" pitchFamily="34" charset="0"/>
              <a:cs typeface="Arial Narrow" panose="020B0604020202020204" pitchFamily="34" charset="0"/>
            </a:endParaRPr>
          </a:p>
          <a:p>
            <a:pPr marL="274320" indent="-274320">
              <a:lnSpc>
                <a:spcPct val="102000"/>
              </a:lnSpc>
              <a:spcAft>
                <a:spcPts val="1800"/>
              </a:spcAft>
              <a:buClr>
                <a:srgbClr val="00A2E1"/>
              </a:buClr>
              <a:buFont typeface="Arial" panose="020B0604020202020204" pitchFamily="34" charset="0"/>
              <a:buChar char="•"/>
            </a:pPr>
            <a:r>
              <a:rPr lang="it-IT" sz="2200" b="1" dirty="0">
                <a:solidFill>
                  <a:srgbClr val="003352"/>
                </a:solidFill>
                <a:latin typeface="Arial Narrow" panose="020B0604020202020204" pitchFamily="34" charset="0"/>
                <a:cs typeface="Arial Narrow" panose="020B0604020202020204" pitchFamily="34" charset="0"/>
              </a:rPr>
              <a:t>5-year BCFI </a:t>
            </a:r>
            <a:r>
              <a:rPr lang="it-IT" sz="2200" b="1" dirty="0" err="1">
                <a:solidFill>
                  <a:srgbClr val="003352"/>
                </a:solidFill>
                <a:latin typeface="Arial Narrow" panose="020B0604020202020204" pitchFamily="34" charset="0"/>
                <a:cs typeface="Arial Narrow" panose="020B0604020202020204" pitchFamily="34" charset="0"/>
              </a:rPr>
              <a:t>was</a:t>
            </a:r>
            <a:r>
              <a:rPr lang="it-IT" sz="2200" b="1" dirty="0">
                <a:solidFill>
                  <a:srgbClr val="003352"/>
                </a:solidFill>
                <a:latin typeface="Arial Narrow" panose="020B0604020202020204" pitchFamily="34" charset="0"/>
                <a:cs typeface="Arial Narrow" panose="020B0604020202020204" pitchFamily="34" charset="0"/>
              </a:rPr>
              <a:t> 14.0% (9.6-20.2%) vs 11.5% (8.4-15.7%), </a:t>
            </a:r>
            <a:r>
              <a:rPr lang="it-IT" sz="2200" b="1" dirty="0" err="1">
                <a:solidFill>
                  <a:srgbClr val="003352"/>
                </a:solidFill>
                <a:latin typeface="Arial Narrow" panose="020B0604020202020204" pitchFamily="34" charset="0"/>
                <a:cs typeface="Arial Narrow" panose="020B0604020202020204" pitchFamily="34" charset="0"/>
              </a:rPr>
              <a:t>respectively</a:t>
            </a:r>
            <a:r>
              <a:rPr lang="it-IT" sz="2200" b="1" dirty="0">
                <a:solidFill>
                  <a:srgbClr val="003352"/>
                </a:solidFill>
                <a:latin typeface="Arial Narrow" panose="020B0604020202020204" pitchFamily="34" charset="0"/>
                <a:cs typeface="Arial Narrow" panose="020B0604020202020204" pitchFamily="34" charset="0"/>
              </a:rPr>
              <a:t> </a:t>
            </a:r>
          </a:p>
        </p:txBody>
      </p:sp>
      <p:grpSp>
        <p:nvGrpSpPr>
          <p:cNvPr id="4" name="Group 3">
            <a:extLst>
              <a:ext uri="{FF2B5EF4-FFF2-40B4-BE49-F238E27FC236}">
                <a16:creationId xmlns:a16="http://schemas.microsoft.com/office/drawing/2014/main" id="{814E2056-395C-F537-D34E-D3E7FC0559A7}"/>
              </a:ext>
            </a:extLst>
          </p:cNvPr>
          <p:cNvGrpSpPr/>
          <p:nvPr/>
        </p:nvGrpSpPr>
        <p:grpSpPr>
          <a:xfrm>
            <a:off x="375684" y="6538166"/>
            <a:ext cx="11648307" cy="392985"/>
            <a:chOff x="375684" y="6538166"/>
            <a:chExt cx="11648307" cy="392985"/>
          </a:xfrm>
        </p:grpSpPr>
        <p:pic>
          <p:nvPicPr>
            <p:cNvPr id="8" name="Picture 7" descr="Logo, company name&#10;&#10;Description automatically generated">
              <a:extLst>
                <a:ext uri="{FF2B5EF4-FFF2-40B4-BE49-F238E27FC236}">
                  <a16:creationId xmlns:a16="http://schemas.microsoft.com/office/drawing/2014/main" id="{DE274014-AEB9-5289-EC72-018730C78598}"/>
                </a:ext>
              </a:extLst>
            </p:cNvPr>
            <p:cNvPicPr>
              <a:picLocks noChangeAspect="1"/>
            </p:cNvPicPr>
            <p:nvPr/>
          </p:nvPicPr>
          <p:blipFill rotWithShape="1">
            <a:blip r:embed="rId4">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9" name="Footer Placeholder 2">
              <a:extLst>
                <a:ext uri="{FF2B5EF4-FFF2-40B4-BE49-F238E27FC236}">
                  <a16:creationId xmlns:a16="http://schemas.microsoft.com/office/drawing/2014/main" id="{BF8F2175-C9D8-C115-D560-A584DF5D7A6A}"/>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0" name="Slide Number Placeholder 3">
              <a:extLst>
                <a:ext uri="{FF2B5EF4-FFF2-40B4-BE49-F238E27FC236}">
                  <a16:creationId xmlns:a16="http://schemas.microsoft.com/office/drawing/2014/main" id="{23F1FB67-D41B-B121-418B-43CDDA357CE5}"/>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24</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3809637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26BE7-B5D7-A3F4-92FE-D95C6A0EB80E}"/>
            </a:ext>
          </a:extLst>
        </p:cNvPr>
        <p:cNvGrpSpPr/>
        <p:nvPr/>
      </p:nvGrpSpPr>
      <p:grpSpPr>
        <a:xfrm>
          <a:off x="0" y="0"/>
          <a:ext cx="0" cy="0"/>
          <a:chOff x="0" y="0"/>
          <a:chExt cx="0" cy="0"/>
        </a:xfrm>
      </p:grpSpPr>
      <p:sp>
        <p:nvSpPr>
          <p:cNvPr id="4" name="Rettangolo 6">
            <a:extLst>
              <a:ext uri="{FF2B5EF4-FFF2-40B4-BE49-F238E27FC236}">
                <a16:creationId xmlns:a16="http://schemas.microsoft.com/office/drawing/2014/main" id="{6F522552-C79B-BB81-D883-90256C6168F8}"/>
              </a:ext>
            </a:extLst>
          </p:cNvPr>
          <p:cNvSpPr/>
          <p:nvPr/>
        </p:nvSpPr>
        <p:spPr>
          <a:xfrm>
            <a:off x="723900" y="2019300"/>
            <a:ext cx="5123688" cy="4193905"/>
          </a:xfrm>
          <a:prstGeom prst="rect">
            <a:avLst/>
          </a:prstGeom>
        </p:spPr>
        <p:txBody>
          <a:bodyPr wrap="square">
            <a:spAutoFit/>
          </a:bodyPr>
          <a:lstStyle/>
          <a:p>
            <a:pPr marL="274320" indent="-274320">
              <a:lnSpc>
                <a:spcPct val="102000"/>
              </a:lnSpc>
              <a:spcAft>
                <a:spcPts val="1800"/>
              </a:spcAft>
              <a:buClr>
                <a:srgbClr val="00A2E1"/>
              </a:buClr>
              <a:buFont typeface="Arial" panose="020B0604020202020204" pitchFamily="34" charset="0"/>
              <a:buChar char="•"/>
            </a:pPr>
            <a:r>
              <a:rPr lang="en-US" sz="2200" b="1" dirty="0">
                <a:solidFill>
                  <a:srgbClr val="003352"/>
                </a:solidFill>
                <a:latin typeface="Arial Narrow" panose="020B0604020202020204" pitchFamily="34" charset="0"/>
                <a:cs typeface="Arial Narrow" panose="020B0604020202020204" pitchFamily="34" charset="0"/>
              </a:rPr>
              <a:t>Of 438 evaluable patients, </a:t>
            </a:r>
            <a:br>
              <a:rPr lang="en-US" sz="2200" b="1" dirty="0">
                <a:solidFill>
                  <a:srgbClr val="003352"/>
                </a:solidFill>
                <a:latin typeface="Arial Narrow" panose="020B0604020202020204" pitchFamily="34" charset="0"/>
                <a:cs typeface="Arial Narrow" panose="020B0604020202020204" pitchFamily="34" charset="0"/>
              </a:rPr>
            </a:br>
            <a:r>
              <a:rPr lang="en-US" sz="2200" b="1" dirty="0">
                <a:solidFill>
                  <a:srgbClr val="003352"/>
                </a:solidFill>
                <a:latin typeface="Arial Narrow" panose="020B0604020202020204" pitchFamily="34" charset="0"/>
                <a:cs typeface="Arial Narrow" panose="020B0604020202020204" pitchFamily="34" charset="0"/>
              </a:rPr>
              <a:t>74 (17%) had ovarian stimulation on trial </a:t>
            </a:r>
          </a:p>
          <a:p>
            <a:pPr marL="274320" indent="-274320">
              <a:lnSpc>
                <a:spcPct val="102000"/>
              </a:lnSpc>
              <a:spcAft>
                <a:spcPts val="1800"/>
              </a:spcAft>
              <a:buClr>
                <a:srgbClr val="00A2E1"/>
              </a:buClr>
              <a:buFont typeface="Arial" panose="020B0604020202020204" pitchFamily="34" charset="0"/>
              <a:buChar char="•"/>
            </a:pPr>
            <a:r>
              <a:rPr lang="it-IT" sz="2200" b="1" dirty="0">
                <a:solidFill>
                  <a:srgbClr val="003352"/>
                </a:solidFill>
                <a:latin typeface="Arial Narrow" panose="020B0604020202020204" pitchFamily="34" charset="0"/>
                <a:cs typeface="Arial Narrow" panose="020B0604020202020204" pitchFamily="34" charset="0"/>
              </a:rPr>
              <a:t>3-year post landmark BCFI was 8.3% (95%CI: 3.8% to 17.5%) vs 5.3% (95% CI:3.4% to 8.2%), </a:t>
            </a:r>
            <a:r>
              <a:rPr lang="it-IT" sz="2200" b="1" dirty="0" err="1">
                <a:solidFill>
                  <a:srgbClr val="003352"/>
                </a:solidFill>
                <a:latin typeface="Arial Narrow" panose="020B0604020202020204" pitchFamily="34" charset="0"/>
                <a:cs typeface="Arial Narrow" panose="020B0604020202020204" pitchFamily="34" charset="0"/>
              </a:rPr>
              <a:t>respectively</a:t>
            </a:r>
            <a:r>
              <a:rPr lang="it-IT" sz="2200" b="1" dirty="0">
                <a:solidFill>
                  <a:srgbClr val="003352"/>
                </a:solidFill>
                <a:latin typeface="Arial Narrow" panose="020B0604020202020204" pitchFamily="34" charset="0"/>
                <a:cs typeface="Arial Narrow" panose="020B0604020202020204" pitchFamily="34" charset="0"/>
              </a:rPr>
              <a:t> </a:t>
            </a:r>
          </a:p>
          <a:p>
            <a:pPr marL="274320" indent="-274320">
              <a:lnSpc>
                <a:spcPct val="102000"/>
              </a:lnSpc>
              <a:spcAft>
                <a:spcPts val="1800"/>
              </a:spcAft>
              <a:buClr>
                <a:srgbClr val="00A2E1"/>
              </a:buClr>
              <a:buFont typeface="Arial" panose="020B0604020202020204" pitchFamily="34" charset="0"/>
              <a:buChar char="•"/>
            </a:pPr>
            <a:endParaRPr lang="it-IT" sz="2200" b="1" dirty="0">
              <a:solidFill>
                <a:srgbClr val="003352"/>
              </a:solidFill>
              <a:latin typeface="Arial Narrow" panose="020B0604020202020204" pitchFamily="34" charset="0"/>
              <a:cs typeface="Arial Narrow" panose="020B0604020202020204" pitchFamily="34" charset="0"/>
            </a:endParaRPr>
          </a:p>
          <a:p>
            <a:pPr marL="274320" indent="-274320">
              <a:lnSpc>
                <a:spcPct val="102000"/>
              </a:lnSpc>
              <a:spcAft>
                <a:spcPts val="1800"/>
              </a:spcAft>
              <a:buClr>
                <a:srgbClr val="00A2E1"/>
              </a:buClr>
              <a:buFont typeface="Arial" panose="020B0604020202020204" pitchFamily="34" charset="0"/>
              <a:buChar char="•"/>
            </a:pPr>
            <a:r>
              <a:rPr lang="it-IT" sz="2800" b="1" dirty="0">
                <a:solidFill>
                  <a:srgbClr val="003352"/>
                </a:solidFill>
                <a:latin typeface="Arial Narrow" panose="020B0604020202020204" pitchFamily="34" charset="0"/>
                <a:cs typeface="Arial Narrow" panose="020B0604020202020204" pitchFamily="34" charset="0"/>
              </a:rPr>
              <a:t>CAVEAT:  </a:t>
            </a:r>
          </a:p>
          <a:p>
            <a:pPr marL="731520" lvl="1" indent="-274320">
              <a:lnSpc>
                <a:spcPct val="102000"/>
              </a:lnSpc>
              <a:spcAft>
                <a:spcPts val="1800"/>
              </a:spcAft>
              <a:buClr>
                <a:srgbClr val="00A2E1"/>
              </a:buClr>
              <a:buFont typeface="Arial" panose="020B0604020202020204" pitchFamily="34" charset="0"/>
              <a:buChar char="•"/>
            </a:pPr>
            <a:r>
              <a:rPr lang="it-IT" sz="2200" b="1" dirty="0">
                <a:solidFill>
                  <a:srgbClr val="003352"/>
                </a:solidFill>
                <a:latin typeface="Arial Narrow" panose="020B0604020202020204" pitchFamily="34" charset="0"/>
                <a:cs typeface="Arial Narrow" panose="020B0604020202020204" pitchFamily="34" charset="0"/>
              </a:rPr>
              <a:t>Uncontrolled analysis, not designed nor powered to address this question</a:t>
            </a:r>
          </a:p>
        </p:txBody>
      </p:sp>
      <p:sp>
        <p:nvSpPr>
          <p:cNvPr id="5" name="Text Box 4">
            <a:extLst>
              <a:ext uri="{FF2B5EF4-FFF2-40B4-BE49-F238E27FC236}">
                <a16:creationId xmlns:a16="http://schemas.microsoft.com/office/drawing/2014/main" id="{70EA3680-6705-FED7-869A-D2B6FF44E678}"/>
              </a:ext>
            </a:extLst>
          </p:cNvPr>
          <p:cNvSpPr txBox="1">
            <a:spLocks noChangeArrowheads="1"/>
          </p:cNvSpPr>
          <p:nvPr/>
        </p:nvSpPr>
        <p:spPr bwMode="auto">
          <a:xfrm>
            <a:off x="2819400" y="6286500"/>
            <a:ext cx="764421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Unicode MS" charset="0"/>
                <a:ea typeface="MS PGothic" charset="-128"/>
              </a:defRPr>
            </a:lvl1pPr>
            <a:lvl2pPr marL="742950" indent="-285750">
              <a:defRPr sz="2400">
                <a:solidFill>
                  <a:schemeClr val="tx1"/>
                </a:solidFill>
                <a:latin typeface="Arial Unicode MS" charset="0"/>
                <a:ea typeface="MS PGothic" charset="-128"/>
              </a:defRPr>
            </a:lvl2pPr>
            <a:lvl3pPr marL="1143000" indent="-228600">
              <a:defRPr sz="2400">
                <a:solidFill>
                  <a:schemeClr val="tx1"/>
                </a:solidFill>
                <a:latin typeface="Arial Unicode MS" charset="0"/>
                <a:ea typeface="MS PGothic" charset="-128"/>
              </a:defRPr>
            </a:lvl3pPr>
            <a:lvl4pPr marL="1600200" indent="-228600">
              <a:defRPr sz="2400">
                <a:solidFill>
                  <a:schemeClr val="tx1"/>
                </a:solidFill>
                <a:latin typeface="Arial Unicode MS" charset="0"/>
                <a:ea typeface="MS PGothic" charset="-128"/>
              </a:defRPr>
            </a:lvl4pPr>
            <a:lvl5pPr marL="2057400" indent="-228600">
              <a:defRPr sz="2400">
                <a:solidFill>
                  <a:schemeClr val="tx1"/>
                </a:solidFill>
                <a:latin typeface="Arial Unicode MS" charset="0"/>
                <a:ea typeface="MS PGothic" charset="-128"/>
              </a:defRPr>
            </a:lvl5pPr>
            <a:lvl6pPr marL="2514600" indent="-228600" eaLnBrk="0" fontAlgn="base" hangingPunct="0">
              <a:spcBef>
                <a:spcPct val="0"/>
              </a:spcBef>
              <a:spcAft>
                <a:spcPct val="0"/>
              </a:spcAft>
              <a:defRPr sz="2400">
                <a:solidFill>
                  <a:schemeClr val="tx1"/>
                </a:solidFill>
                <a:latin typeface="Arial Unicode MS" charset="0"/>
                <a:ea typeface="MS PGothic" charset="-128"/>
              </a:defRPr>
            </a:lvl6pPr>
            <a:lvl7pPr marL="2971800" indent="-228600" eaLnBrk="0" fontAlgn="base" hangingPunct="0">
              <a:spcBef>
                <a:spcPct val="0"/>
              </a:spcBef>
              <a:spcAft>
                <a:spcPct val="0"/>
              </a:spcAft>
              <a:defRPr sz="2400">
                <a:solidFill>
                  <a:schemeClr val="tx1"/>
                </a:solidFill>
                <a:latin typeface="Arial Unicode MS" charset="0"/>
                <a:ea typeface="MS PGothic" charset="-128"/>
              </a:defRPr>
            </a:lvl7pPr>
            <a:lvl8pPr marL="3429000" indent="-228600" eaLnBrk="0" fontAlgn="base" hangingPunct="0">
              <a:spcBef>
                <a:spcPct val="0"/>
              </a:spcBef>
              <a:spcAft>
                <a:spcPct val="0"/>
              </a:spcAft>
              <a:defRPr sz="2400">
                <a:solidFill>
                  <a:schemeClr val="tx1"/>
                </a:solidFill>
                <a:latin typeface="Arial Unicode MS" charset="0"/>
                <a:ea typeface="MS PGothic" charset="-128"/>
              </a:defRPr>
            </a:lvl8pPr>
            <a:lvl9pPr marL="3886200" indent="-228600" eaLnBrk="0" fontAlgn="base" hangingPunct="0">
              <a:spcBef>
                <a:spcPct val="0"/>
              </a:spcBef>
              <a:spcAft>
                <a:spcPct val="0"/>
              </a:spcAft>
              <a:defRPr sz="2400">
                <a:solidFill>
                  <a:schemeClr val="tx1"/>
                </a:solidFill>
                <a:latin typeface="Arial Unicode MS" charset="0"/>
                <a:ea typeface="MS PGothic" charset="-128"/>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a:t>
            </a:r>
            <a:r>
              <a:rPr lang="en-US" altLang="x-none" sz="700" dirty="0">
                <a:solidFill>
                  <a:schemeClr val="tx1">
                    <a:lumMod val="50000"/>
                    <a:lumOff val="50000"/>
                  </a:schemeClr>
                </a:solidFill>
                <a:latin typeface="Arial Narrow" panose="020B0604020202020204" pitchFamily="34" charset="0"/>
                <a:ea typeface="ＭＳ Ｐゴシック" charset="-128"/>
                <a:cs typeface="Arial Narrow" panose="020B0604020202020204" pitchFamily="34" charset="0"/>
              </a:rPr>
              <a:t>Pagani</a:t>
            </a: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et al, </a:t>
            </a:r>
            <a:r>
              <a:rPr lang="en-US" altLang="x-none" sz="700" dirty="0">
                <a:solidFill>
                  <a:schemeClr val="tx1">
                    <a:lumMod val="50000"/>
                    <a:lumOff val="50000"/>
                  </a:schemeClr>
                </a:solidFill>
                <a:latin typeface="Arial Narrow" panose="020B0604020202020204" pitchFamily="34" charset="0"/>
                <a:ea typeface="ＭＳ Ｐゴシック" charset="-128"/>
                <a:cs typeface="Arial Narrow" panose="020B0604020202020204" pitchFamily="34" charset="0"/>
              </a:rPr>
              <a:t>ESMO</a:t>
            </a: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2025</a:t>
            </a:r>
          </a:p>
        </p:txBody>
      </p:sp>
      <p:sp>
        <p:nvSpPr>
          <p:cNvPr id="7" name="Title 1">
            <a:extLst>
              <a:ext uri="{FF2B5EF4-FFF2-40B4-BE49-F238E27FC236}">
                <a16:creationId xmlns:a16="http://schemas.microsoft.com/office/drawing/2014/main" id="{F9A6A9B8-63C4-567C-DA39-6405708AB548}"/>
              </a:ext>
            </a:extLst>
          </p:cNvPr>
          <p:cNvSpPr txBox="1">
            <a:spLocks/>
          </p:cNvSpPr>
          <p:nvPr/>
        </p:nvSpPr>
        <p:spPr>
          <a:xfrm>
            <a:off x="773976" y="273206"/>
            <a:ext cx="10973278" cy="1437709"/>
          </a:xfrm>
          <a:prstGeom prst="rect">
            <a:avLst/>
          </a:prstGeom>
        </p:spPr>
        <p:txBody>
          <a:bodyPr anchor="t" anchorCtr="0"/>
          <a:lstStyle>
            <a:lvl1pPr algn="l" defTabSz="914400" rtl="0" eaLnBrk="1" latinLnBrk="0" hangingPunct="1">
              <a:lnSpc>
                <a:spcPct val="90000"/>
              </a:lnSpc>
              <a:spcBef>
                <a:spcPct val="0"/>
              </a:spcBef>
              <a:buNone/>
              <a:defRPr sz="4800" b="1" i="0" kern="1200">
                <a:solidFill>
                  <a:srgbClr val="003352"/>
                </a:solidFill>
                <a:latin typeface="Arial Narrow" panose="020B0604020202020204" pitchFamily="34" charset="0"/>
                <a:ea typeface="+mj-ea"/>
                <a:cs typeface="Arial Narrow" panose="020B0604020202020204" pitchFamily="34" charset="0"/>
              </a:defRPr>
            </a:lvl1pPr>
          </a:lstStyle>
          <a:p>
            <a:r>
              <a:rPr lang="en-US" sz="4000" dirty="0"/>
              <a:t>24-MONTHS LANDMARK ANALYSIS AT 71 MONTHS</a:t>
            </a:r>
            <a:br>
              <a:rPr lang="en-US" dirty="0"/>
            </a:br>
            <a:r>
              <a:rPr lang="en-US" dirty="0">
                <a:solidFill>
                  <a:srgbClr val="41B6E6"/>
                </a:solidFill>
              </a:rPr>
              <a:t>Ovarian Stimulation on Trial for IVF</a:t>
            </a:r>
            <a:endParaRPr lang="en-US" b="0" dirty="0"/>
          </a:p>
        </p:txBody>
      </p:sp>
      <p:pic>
        <p:nvPicPr>
          <p:cNvPr id="2" name="Picture 1" descr="A graph with red lines and blue lines&#10;&#10;AI-generated content may be incorrect.">
            <a:extLst>
              <a:ext uri="{FF2B5EF4-FFF2-40B4-BE49-F238E27FC236}">
                <a16:creationId xmlns:a16="http://schemas.microsoft.com/office/drawing/2014/main" id="{333114BD-3C57-B91B-38CE-048EC41D67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771217"/>
            <a:ext cx="5936712" cy="4454980"/>
          </a:xfrm>
          <a:prstGeom prst="rect">
            <a:avLst/>
          </a:prstGeom>
          <a:noFill/>
          <a:ln>
            <a:noFill/>
          </a:ln>
        </p:spPr>
      </p:pic>
      <p:grpSp>
        <p:nvGrpSpPr>
          <p:cNvPr id="3" name="Group 2">
            <a:extLst>
              <a:ext uri="{FF2B5EF4-FFF2-40B4-BE49-F238E27FC236}">
                <a16:creationId xmlns:a16="http://schemas.microsoft.com/office/drawing/2014/main" id="{F5B79693-F58F-35A4-5FF5-0D5C172CF894}"/>
              </a:ext>
            </a:extLst>
          </p:cNvPr>
          <p:cNvGrpSpPr/>
          <p:nvPr/>
        </p:nvGrpSpPr>
        <p:grpSpPr>
          <a:xfrm>
            <a:off x="375684" y="6538166"/>
            <a:ext cx="11648307" cy="392985"/>
            <a:chOff x="375684" y="6538166"/>
            <a:chExt cx="11648307" cy="392985"/>
          </a:xfrm>
        </p:grpSpPr>
        <p:pic>
          <p:nvPicPr>
            <p:cNvPr id="6" name="Picture 5" descr="Logo, company name&#10;&#10;Description automatically generated">
              <a:extLst>
                <a:ext uri="{FF2B5EF4-FFF2-40B4-BE49-F238E27FC236}">
                  <a16:creationId xmlns:a16="http://schemas.microsoft.com/office/drawing/2014/main" id="{17F635EA-C65C-6D17-42F9-81FB793327BD}"/>
                </a:ext>
              </a:extLst>
            </p:cNvPr>
            <p:cNvPicPr>
              <a:picLocks noChangeAspect="1"/>
            </p:cNvPicPr>
            <p:nvPr/>
          </p:nvPicPr>
          <p:blipFill rotWithShape="1">
            <a:blip r:embed="rId4">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8" name="Footer Placeholder 2">
              <a:extLst>
                <a:ext uri="{FF2B5EF4-FFF2-40B4-BE49-F238E27FC236}">
                  <a16:creationId xmlns:a16="http://schemas.microsoft.com/office/drawing/2014/main" id="{AD08F1FA-0349-9B05-C93C-65506B2B3A5B}"/>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9" name="Slide Number Placeholder 3">
              <a:extLst>
                <a:ext uri="{FF2B5EF4-FFF2-40B4-BE49-F238E27FC236}">
                  <a16:creationId xmlns:a16="http://schemas.microsoft.com/office/drawing/2014/main" id="{E5FAEA97-EDC4-FB2E-F4C5-9A684F4D2796}"/>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25</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3204172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2BB3A-83A8-0D2A-6761-DFF5E2D016F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C08B03A-633B-BAF1-8A13-ABCD46B8CA84}"/>
              </a:ext>
            </a:extLst>
          </p:cNvPr>
          <p:cNvSpPr/>
          <p:nvPr/>
        </p:nvSpPr>
        <p:spPr>
          <a:xfrm>
            <a:off x="457200" y="1723030"/>
            <a:ext cx="4838700" cy="4320000"/>
          </a:xfrm>
          <a:prstGeom prst="rect">
            <a:avLst/>
          </a:prstGeom>
          <a:solidFill>
            <a:srgbClr val="EE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sp>
        <p:nvSpPr>
          <p:cNvPr id="3" name="Rettangolo 2">
            <a:extLst>
              <a:ext uri="{FF2B5EF4-FFF2-40B4-BE49-F238E27FC236}">
                <a16:creationId xmlns:a16="http://schemas.microsoft.com/office/drawing/2014/main" id="{AE01DD63-508F-9397-3230-6E588FCBCB68}"/>
              </a:ext>
            </a:extLst>
          </p:cNvPr>
          <p:cNvSpPr/>
          <p:nvPr/>
        </p:nvSpPr>
        <p:spPr>
          <a:xfrm>
            <a:off x="723900" y="1981200"/>
            <a:ext cx="4419600" cy="2390398"/>
          </a:xfrm>
          <a:prstGeom prst="rect">
            <a:avLst/>
          </a:prstGeom>
        </p:spPr>
        <p:txBody>
          <a:bodyPr wrap="square">
            <a:spAutoFit/>
          </a:bodyPr>
          <a:lstStyle/>
          <a:p>
            <a:pPr marL="342900" indent="-342900">
              <a:lnSpc>
                <a:spcPct val="103000"/>
              </a:lnSpc>
              <a:spcAft>
                <a:spcPts val="1800"/>
              </a:spcAft>
              <a:buClr>
                <a:srgbClr val="00A2E1"/>
              </a:buClr>
              <a:buFont typeface="Arial" panose="020B0604020202020204" pitchFamily="34" charset="0"/>
              <a:buChar char="•"/>
            </a:pPr>
            <a:r>
              <a:rPr lang="en-US" sz="2200" b="1" dirty="0">
                <a:solidFill>
                  <a:srgbClr val="003352"/>
                </a:solidFill>
                <a:latin typeface="Arial Narrow" panose="020B0604020202020204" pitchFamily="34" charset="0"/>
                <a:cs typeface="Arial Narrow" panose="020B0604020202020204" pitchFamily="34" charset="0"/>
              </a:rPr>
              <a:t>Of the 497 evaluable patients, 360 (72%) resumed ET at some point</a:t>
            </a:r>
          </a:p>
          <a:p>
            <a:pPr marL="342900" indent="-342900">
              <a:lnSpc>
                <a:spcPct val="103000"/>
              </a:lnSpc>
              <a:spcAft>
                <a:spcPts val="1800"/>
              </a:spcAft>
              <a:buClr>
                <a:srgbClr val="00A2E1"/>
              </a:buClr>
              <a:buFont typeface="Arial" panose="020B0604020202020204" pitchFamily="34" charset="0"/>
              <a:buChar char="•"/>
            </a:pPr>
            <a:r>
              <a:rPr lang="en-US" sz="2200" b="1" dirty="0">
                <a:solidFill>
                  <a:srgbClr val="003352"/>
                </a:solidFill>
                <a:latin typeface="Arial Narrow" panose="020B0604020202020204" pitchFamily="34" charset="0"/>
                <a:cs typeface="Arial Narrow" panose="020B0604020202020204" pitchFamily="34" charset="0"/>
              </a:rPr>
              <a:t>Amongst the 429 patients that had at least 2 years of disease-free follow-up, 352 (82%) resumed ET </a:t>
            </a:r>
            <a:br>
              <a:rPr lang="en-US" sz="2200" b="1" dirty="0">
                <a:solidFill>
                  <a:srgbClr val="003352"/>
                </a:solidFill>
                <a:latin typeface="Arial Narrow" panose="020B0604020202020204" pitchFamily="34" charset="0"/>
                <a:cs typeface="Arial Narrow" panose="020B0604020202020204" pitchFamily="34" charset="0"/>
              </a:rPr>
            </a:br>
            <a:r>
              <a:rPr lang="en-US" sz="2200" b="1" dirty="0">
                <a:solidFill>
                  <a:srgbClr val="003352"/>
                </a:solidFill>
                <a:latin typeface="Arial Narrow" panose="020B0604020202020204" pitchFamily="34" charset="0"/>
                <a:cs typeface="Arial Narrow" panose="020B0604020202020204" pitchFamily="34" charset="0"/>
              </a:rPr>
              <a:t>at some point</a:t>
            </a:r>
            <a:endParaRPr lang="it-IT" sz="2200" b="1" dirty="0">
              <a:solidFill>
                <a:srgbClr val="003352"/>
              </a:solidFill>
              <a:latin typeface="Arial Narrow" panose="020B0604020202020204" pitchFamily="34" charset="0"/>
              <a:cs typeface="Arial Narrow" panose="020B0604020202020204" pitchFamily="34" charset="0"/>
            </a:endParaRPr>
          </a:p>
        </p:txBody>
      </p:sp>
      <p:pic>
        <p:nvPicPr>
          <p:cNvPr id="4" name="Picture 2" descr="A graph of a patient's life&#10;&#10;AI-generated content may be incorrect.">
            <a:extLst>
              <a:ext uri="{FF2B5EF4-FFF2-40B4-BE49-F238E27FC236}">
                <a16:creationId xmlns:a16="http://schemas.microsoft.com/office/drawing/2014/main" id="{EFC31070-E762-52A3-17CA-5216C86088A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461" y="1723030"/>
            <a:ext cx="6095999" cy="4320000"/>
          </a:xfrm>
          <a:prstGeom prst="rect">
            <a:avLst/>
          </a:prstGeom>
          <a:noFill/>
          <a:ln>
            <a:noFill/>
          </a:ln>
        </p:spPr>
      </p:pic>
      <p:sp>
        <p:nvSpPr>
          <p:cNvPr id="5" name="Text Box 4">
            <a:extLst>
              <a:ext uri="{FF2B5EF4-FFF2-40B4-BE49-F238E27FC236}">
                <a16:creationId xmlns:a16="http://schemas.microsoft.com/office/drawing/2014/main" id="{9C0F2FCA-F8F2-A0E8-11C3-0806098C78CB}"/>
              </a:ext>
            </a:extLst>
          </p:cNvPr>
          <p:cNvSpPr txBox="1">
            <a:spLocks noChangeArrowheads="1"/>
          </p:cNvSpPr>
          <p:nvPr/>
        </p:nvSpPr>
        <p:spPr bwMode="auto">
          <a:xfrm>
            <a:off x="2819400" y="6286500"/>
            <a:ext cx="764421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Unicode MS" charset="0"/>
                <a:ea typeface="MS PGothic" charset="-128"/>
              </a:defRPr>
            </a:lvl1pPr>
            <a:lvl2pPr marL="742950" indent="-285750">
              <a:defRPr sz="2400">
                <a:solidFill>
                  <a:schemeClr val="tx1"/>
                </a:solidFill>
                <a:latin typeface="Arial Unicode MS" charset="0"/>
                <a:ea typeface="MS PGothic" charset="-128"/>
              </a:defRPr>
            </a:lvl2pPr>
            <a:lvl3pPr marL="1143000" indent="-228600">
              <a:defRPr sz="2400">
                <a:solidFill>
                  <a:schemeClr val="tx1"/>
                </a:solidFill>
                <a:latin typeface="Arial Unicode MS" charset="0"/>
                <a:ea typeface="MS PGothic" charset="-128"/>
              </a:defRPr>
            </a:lvl3pPr>
            <a:lvl4pPr marL="1600200" indent="-228600">
              <a:defRPr sz="2400">
                <a:solidFill>
                  <a:schemeClr val="tx1"/>
                </a:solidFill>
                <a:latin typeface="Arial Unicode MS" charset="0"/>
                <a:ea typeface="MS PGothic" charset="-128"/>
              </a:defRPr>
            </a:lvl4pPr>
            <a:lvl5pPr marL="2057400" indent="-228600">
              <a:defRPr sz="2400">
                <a:solidFill>
                  <a:schemeClr val="tx1"/>
                </a:solidFill>
                <a:latin typeface="Arial Unicode MS" charset="0"/>
                <a:ea typeface="MS PGothic" charset="-128"/>
              </a:defRPr>
            </a:lvl5pPr>
            <a:lvl6pPr marL="2514600" indent="-228600" eaLnBrk="0" fontAlgn="base" hangingPunct="0">
              <a:spcBef>
                <a:spcPct val="0"/>
              </a:spcBef>
              <a:spcAft>
                <a:spcPct val="0"/>
              </a:spcAft>
              <a:defRPr sz="2400">
                <a:solidFill>
                  <a:schemeClr val="tx1"/>
                </a:solidFill>
                <a:latin typeface="Arial Unicode MS" charset="0"/>
                <a:ea typeface="MS PGothic" charset="-128"/>
              </a:defRPr>
            </a:lvl6pPr>
            <a:lvl7pPr marL="2971800" indent="-228600" eaLnBrk="0" fontAlgn="base" hangingPunct="0">
              <a:spcBef>
                <a:spcPct val="0"/>
              </a:spcBef>
              <a:spcAft>
                <a:spcPct val="0"/>
              </a:spcAft>
              <a:defRPr sz="2400">
                <a:solidFill>
                  <a:schemeClr val="tx1"/>
                </a:solidFill>
                <a:latin typeface="Arial Unicode MS" charset="0"/>
                <a:ea typeface="MS PGothic" charset="-128"/>
              </a:defRPr>
            </a:lvl7pPr>
            <a:lvl8pPr marL="3429000" indent="-228600" eaLnBrk="0" fontAlgn="base" hangingPunct="0">
              <a:spcBef>
                <a:spcPct val="0"/>
              </a:spcBef>
              <a:spcAft>
                <a:spcPct val="0"/>
              </a:spcAft>
              <a:defRPr sz="2400">
                <a:solidFill>
                  <a:schemeClr val="tx1"/>
                </a:solidFill>
                <a:latin typeface="Arial Unicode MS" charset="0"/>
                <a:ea typeface="MS PGothic" charset="-128"/>
              </a:defRPr>
            </a:lvl8pPr>
            <a:lvl9pPr marL="3886200" indent="-228600" eaLnBrk="0" fontAlgn="base" hangingPunct="0">
              <a:spcBef>
                <a:spcPct val="0"/>
              </a:spcBef>
              <a:spcAft>
                <a:spcPct val="0"/>
              </a:spcAft>
              <a:defRPr sz="2400">
                <a:solidFill>
                  <a:schemeClr val="tx1"/>
                </a:solidFill>
                <a:latin typeface="Arial Unicode MS" charset="0"/>
                <a:ea typeface="MS PGothic" charset="-128"/>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a:t>
            </a:r>
            <a:r>
              <a:rPr lang="en-US" altLang="x-none" sz="700" dirty="0">
                <a:solidFill>
                  <a:schemeClr val="tx1">
                    <a:lumMod val="50000"/>
                    <a:lumOff val="50000"/>
                  </a:schemeClr>
                </a:solidFill>
                <a:latin typeface="Arial Narrow" panose="020B0604020202020204" pitchFamily="34" charset="0"/>
                <a:ea typeface="ＭＳ Ｐゴシック" charset="-128"/>
                <a:cs typeface="Arial Narrow" panose="020B0604020202020204" pitchFamily="34" charset="0"/>
              </a:rPr>
              <a:t>Pagani</a:t>
            </a: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et al, </a:t>
            </a:r>
            <a:r>
              <a:rPr lang="en-US" altLang="x-none" sz="700" dirty="0">
                <a:solidFill>
                  <a:schemeClr val="tx1">
                    <a:lumMod val="50000"/>
                    <a:lumOff val="50000"/>
                  </a:schemeClr>
                </a:solidFill>
                <a:latin typeface="Arial Narrow" panose="020B0604020202020204" pitchFamily="34" charset="0"/>
                <a:ea typeface="ＭＳ Ｐゴシック" charset="-128"/>
                <a:cs typeface="Arial Narrow" panose="020B0604020202020204" pitchFamily="34" charset="0"/>
              </a:rPr>
              <a:t>ESMO</a:t>
            </a: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2025</a:t>
            </a:r>
          </a:p>
        </p:txBody>
      </p:sp>
      <p:sp>
        <p:nvSpPr>
          <p:cNvPr id="6" name="Title 1">
            <a:extLst>
              <a:ext uri="{FF2B5EF4-FFF2-40B4-BE49-F238E27FC236}">
                <a16:creationId xmlns:a16="http://schemas.microsoft.com/office/drawing/2014/main" id="{C8BB29A6-1781-9FD9-0265-84864CA37BF0}"/>
              </a:ext>
            </a:extLst>
          </p:cNvPr>
          <p:cNvSpPr txBox="1">
            <a:spLocks/>
          </p:cNvSpPr>
          <p:nvPr/>
        </p:nvSpPr>
        <p:spPr>
          <a:xfrm>
            <a:off x="773976" y="266700"/>
            <a:ext cx="10973278" cy="1437709"/>
          </a:xfrm>
          <a:prstGeom prst="rect">
            <a:avLst/>
          </a:prstGeom>
        </p:spPr>
        <p:txBody>
          <a:bodyPr anchor="t" anchorCtr="0"/>
          <a:lstStyle>
            <a:lvl1pPr algn="l" defTabSz="914400" rtl="0" eaLnBrk="1" latinLnBrk="0" hangingPunct="1">
              <a:lnSpc>
                <a:spcPct val="90000"/>
              </a:lnSpc>
              <a:spcBef>
                <a:spcPct val="0"/>
              </a:spcBef>
              <a:buNone/>
              <a:defRPr sz="4800" b="1" i="0" kern="1200">
                <a:solidFill>
                  <a:srgbClr val="003352"/>
                </a:solidFill>
                <a:latin typeface="Arial Narrow" panose="020B0604020202020204" pitchFamily="34" charset="0"/>
                <a:ea typeface="+mj-ea"/>
                <a:cs typeface="Arial Narrow" panose="020B0604020202020204" pitchFamily="34" charset="0"/>
              </a:defRPr>
            </a:lvl1pPr>
          </a:lstStyle>
          <a:p>
            <a:r>
              <a:rPr lang="en-US" sz="4000" dirty="0"/>
              <a:t>RESULTS AT 71 MONTHS OF MEDIAN FOLLOW-UP</a:t>
            </a:r>
            <a:br>
              <a:rPr lang="en-US" dirty="0"/>
            </a:br>
            <a:r>
              <a:rPr lang="en-US" dirty="0">
                <a:solidFill>
                  <a:srgbClr val="41B6E6"/>
                </a:solidFill>
              </a:rPr>
              <a:t>ET Resumption</a:t>
            </a:r>
            <a:endParaRPr lang="en-US" b="0" dirty="0">
              <a:solidFill>
                <a:srgbClr val="41B6E6"/>
              </a:solidFill>
            </a:endParaRPr>
          </a:p>
        </p:txBody>
      </p:sp>
      <p:grpSp>
        <p:nvGrpSpPr>
          <p:cNvPr id="2" name="Group 1">
            <a:extLst>
              <a:ext uri="{FF2B5EF4-FFF2-40B4-BE49-F238E27FC236}">
                <a16:creationId xmlns:a16="http://schemas.microsoft.com/office/drawing/2014/main" id="{3168612F-B8B3-8754-265B-D5436AD93027}"/>
              </a:ext>
            </a:extLst>
          </p:cNvPr>
          <p:cNvGrpSpPr/>
          <p:nvPr/>
        </p:nvGrpSpPr>
        <p:grpSpPr>
          <a:xfrm>
            <a:off x="375684" y="6538166"/>
            <a:ext cx="11648307" cy="392985"/>
            <a:chOff x="375684" y="6538166"/>
            <a:chExt cx="11648307" cy="392985"/>
          </a:xfrm>
        </p:grpSpPr>
        <p:pic>
          <p:nvPicPr>
            <p:cNvPr id="7" name="Picture 6" descr="Logo, company name&#10;&#10;Description automatically generated">
              <a:extLst>
                <a:ext uri="{FF2B5EF4-FFF2-40B4-BE49-F238E27FC236}">
                  <a16:creationId xmlns:a16="http://schemas.microsoft.com/office/drawing/2014/main" id="{96C840B9-F75E-CF2F-8DC0-41C1D7B9E4FB}"/>
                </a:ext>
              </a:extLst>
            </p:cNvPr>
            <p:cNvPicPr>
              <a:picLocks noChangeAspect="1"/>
            </p:cNvPicPr>
            <p:nvPr/>
          </p:nvPicPr>
          <p:blipFill rotWithShape="1">
            <a:blip r:embed="rId4">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8" name="Footer Placeholder 2">
              <a:extLst>
                <a:ext uri="{FF2B5EF4-FFF2-40B4-BE49-F238E27FC236}">
                  <a16:creationId xmlns:a16="http://schemas.microsoft.com/office/drawing/2014/main" id="{B7E8A7C0-58D4-C2FC-A8C8-CC43FF5DCB2D}"/>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0" name="Slide Number Placeholder 3">
              <a:extLst>
                <a:ext uri="{FF2B5EF4-FFF2-40B4-BE49-F238E27FC236}">
                  <a16:creationId xmlns:a16="http://schemas.microsoft.com/office/drawing/2014/main" id="{6DB86D10-F137-8200-2727-A60E4F1571BD}"/>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26</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3283832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BD131-CCCC-3A1B-BB07-7B2B180DBCD2}"/>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D3A7FA4F-0A72-A8F9-EDB6-7D40F9E1C356}"/>
              </a:ext>
            </a:extLst>
          </p:cNvPr>
          <p:cNvSpPr/>
          <p:nvPr/>
        </p:nvSpPr>
        <p:spPr>
          <a:xfrm>
            <a:off x="6085067" y="2508209"/>
            <a:ext cx="3668533" cy="2597191"/>
          </a:xfrm>
          <a:prstGeom prst="rect">
            <a:avLst/>
          </a:prstGeom>
          <a:solidFill>
            <a:srgbClr val="EE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sp>
        <p:nvSpPr>
          <p:cNvPr id="2" name="Title 1">
            <a:extLst>
              <a:ext uri="{FF2B5EF4-FFF2-40B4-BE49-F238E27FC236}">
                <a16:creationId xmlns:a16="http://schemas.microsoft.com/office/drawing/2014/main" id="{0638BC6C-42A6-99FB-3FE4-BF8E82B74B83}"/>
              </a:ext>
            </a:extLst>
          </p:cNvPr>
          <p:cNvSpPr>
            <a:spLocks noGrp="1"/>
          </p:cNvSpPr>
          <p:nvPr>
            <p:ph type="ctrTitle"/>
          </p:nvPr>
        </p:nvSpPr>
        <p:spPr>
          <a:xfrm>
            <a:off x="773976" y="-76200"/>
            <a:ext cx="10973278" cy="982615"/>
          </a:xfrm>
        </p:spPr>
        <p:txBody>
          <a:bodyPr/>
          <a:lstStyle/>
          <a:p>
            <a:r>
              <a:rPr lang="en-US" sz="4000" dirty="0"/>
              <a:t>RESULTS AT 71 MONTHS OF MEDIAN FOLLOW-UP</a:t>
            </a:r>
          </a:p>
        </p:txBody>
      </p:sp>
      <p:sp>
        <p:nvSpPr>
          <p:cNvPr id="4" name="CasellaDiTesto 17">
            <a:extLst>
              <a:ext uri="{FF2B5EF4-FFF2-40B4-BE49-F238E27FC236}">
                <a16:creationId xmlns:a16="http://schemas.microsoft.com/office/drawing/2014/main" id="{A9101F47-B7E6-DE4E-8315-C99F575CB88B}"/>
              </a:ext>
            </a:extLst>
          </p:cNvPr>
          <p:cNvSpPr txBox="1"/>
          <p:nvPr/>
        </p:nvSpPr>
        <p:spPr>
          <a:xfrm>
            <a:off x="5993279" y="3496695"/>
            <a:ext cx="4598521" cy="1015663"/>
          </a:xfrm>
          <a:prstGeom prst="rect">
            <a:avLst/>
          </a:prstGeom>
          <a:noFill/>
        </p:spPr>
        <p:txBody>
          <a:bodyPr wrap="square" rtlCol="0">
            <a:spAutoFit/>
          </a:bodyPr>
          <a:lstStyle>
            <a:defPPr>
              <a:defRPr lang="en-US"/>
            </a:defPPr>
            <a:lvl1pPr marL="342900" indent="-342900">
              <a:buClr>
                <a:schemeClr val="accent1"/>
              </a:buClr>
              <a:buSzPct val="150000"/>
              <a:buFont typeface="Arial" panose="020B0604020202020204" pitchFamily="34" charset="0"/>
              <a:buChar char="•"/>
              <a:defRPr sz="2000"/>
            </a:lvl1pPr>
          </a:lstStyle>
          <a:p>
            <a:pPr>
              <a:buFont typeface="Arial" panose="020B0604020202020204" pitchFamily="34" charset="0"/>
              <a:buChar char="→"/>
            </a:pPr>
            <a:r>
              <a:rPr lang="it-IT" sz="1800" b="1" dirty="0">
                <a:solidFill>
                  <a:srgbClr val="003352"/>
                </a:solidFill>
                <a:latin typeface="Arial Narrow" panose="020B0604020202020204" pitchFamily="34" charset="0"/>
                <a:cs typeface="Arial Narrow" panose="020B0604020202020204" pitchFamily="34" charset="0"/>
              </a:rPr>
              <a:t> </a:t>
            </a:r>
            <a:r>
              <a:rPr lang="it-IT" b="1" dirty="0" err="1">
                <a:solidFill>
                  <a:srgbClr val="003352"/>
                </a:solidFill>
                <a:latin typeface="Arial Narrow" panose="020B0604020202020204" pitchFamily="34" charset="0"/>
                <a:cs typeface="Arial Narrow" panose="020B0604020202020204" pitchFamily="34" charset="0"/>
              </a:rPr>
              <a:t>pN</a:t>
            </a:r>
            <a:r>
              <a:rPr lang="it-IT" b="1" dirty="0">
                <a:solidFill>
                  <a:srgbClr val="003352"/>
                </a:solidFill>
                <a:latin typeface="Arial Narrow" panose="020B0604020202020204" pitchFamily="34" charset="0"/>
                <a:cs typeface="Arial Narrow" panose="020B0604020202020204" pitchFamily="34" charset="0"/>
              </a:rPr>
              <a:t>+ 4-9: 23.2% </a:t>
            </a:r>
            <a:br>
              <a:rPr lang="it-IT" b="1" dirty="0">
                <a:solidFill>
                  <a:srgbClr val="003352"/>
                </a:solidFill>
                <a:latin typeface="Arial Narrow" panose="020B0604020202020204" pitchFamily="34" charset="0"/>
                <a:cs typeface="Arial Narrow" panose="020B0604020202020204" pitchFamily="34" charset="0"/>
              </a:rPr>
            </a:br>
            <a:r>
              <a:rPr lang="it-IT" dirty="0">
                <a:solidFill>
                  <a:srgbClr val="003352"/>
                </a:solidFill>
                <a:latin typeface="Arial Narrow" panose="020B0604020202020204" pitchFamily="34" charset="0"/>
                <a:cs typeface="Arial Narrow" panose="020B0604020202020204" pitchFamily="34" charset="0"/>
              </a:rPr>
              <a:t>(95% CI:10.4% - 47.2%)</a:t>
            </a:r>
            <a:endParaRPr lang="it-IT" sz="1800" dirty="0">
              <a:solidFill>
                <a:srgbClr val="003352"/>
              </a:solidFill>
              <a:latin typeface="Arial Narrow" panose="020B0604020202020204" pitchFamily="34" charset="0"/>
              <a:cs typeface="Arial Narrow" panose="020B0604020202020204" pitchFamily="34" charset="0"/>
            </a:endParaRPr>
          </a:p>
          <a:p>
            <a:pPr>
              <a:buFont typeface="Arial" panose="020B0604020202020204" pitchFamily="34" charset="0"/>
              <a:buChar char="→"/>
            </a:pPr>
            <a:endParaRPr lang="it-IT" sz="1800" b="1" dirty="0">
              <a:solidFill>
                <a:srgbClr val="003352"/>
              </a:solidFill>
              <a:latin typeface="Arial Narrow" panose="020B0604020202020204" pitchFamily="34" charset="0"/>
              <a:cs typeface="Arial Narrow" panose="020B0604020202020204" pitchFamily="34" charset="0"/>
            </a:endParaRPr>
          </a:p>
        </p:txBody>
      </p:sp>
      <p:pic>
        <p:nvPicPr>
          <p:cNvPr id="5" name="Picture 4">
            <a:extLst>
              <a:ext uri="{FF2B5EF4-FFF2-40B4-BE49-F238E27FC236}">
                <a16:creationId xmlns:a16="http://schemas.microsoft.com/office/drawing/2014/main" id="{6ECFEB72-1B3D-B8C4-F455-5719F5D2A6F9}"/>
              </a:ext>
            </a:extLst>
          </p:cNvPr>
          <p:cNvPicPr>
            <a:picLocks noChangeAspect="1"/>
          </p:cNvPicPr>
          <p:nvPr/>
        </p:nvPicPr>
        <p:blipFill>
          <a:blip r:embed="rId3"/>
          <a:stretch>
            <a:fillRect/>
          </a:stretch>
        </p:blipFill>
        <p:spPr>
          <a:xfrm>
            <a:off x="2438400" y="1498988"/>
            <a:ext cx="3457754" cy="4939649"/>
          </a:xfrm>
          <a:prstGeom prst="rect">
            <a:avLst/>
          </a:prstGeom>
        </p:spPr>
      </p:pic>
      <p:sp>
        <p:nvSpPr>
          <p:cNvPr id="6" name="TextBox 5">
            <a:extLst>
              <a:ext uri="{FF2B5EF4-FFF2-40B4-BE49-F238E27FC236}">
                <a16:creationId xmlns:a16="http://schemas.microsoft.com/office/drawing/2014/main" id="{3D7B4E19-3892-F1F9-C10F-FD3734FE86D7}"/>
              </a:ext>
            </a:extLst>
          </p:cNvPr>
          <p:cNvSpPr txBox="1"/>
          <p:nvPr/>
        </p:nvSpPr>
        <p:spPr>
          <a:xfrm>
            <a:off x="5993279" y="4266136"/>
            <a:ext cx="4598521" cy="1015663"/>
          </a:xfrm>
          <a:prstGeom prst="rect">
            <a:avLst/>
          </a:prstGeom>
          <a:noFill/>
        </p:spPr>
        <p:txBody>
          <a:bodyPr wrap="square" rtlCol="0">
            <a:spAutoFit/>
          </a:bodyPr>
          <a:lstStyle>
            <a:defPPr>
              <a:defRPr lang="en-US"/>
            </a:defPPr>
            <a:lvl1pPr marL="342900" indent="-342900">
              <a:buClr>
                <a:schemeClr val="accent1"/>
              </a:buClr>
              <a:buSzPct val="150000"/>
              <a:buFont typeface="Arial" panose="020B0604020202020204" pitchFamily="34" charset="0"/>
              <a:buChar char="•"/>
              <a:defRPr sz="2000"/>
            </a:lvl1pPr>
          </a:lstStyle>
          <a:p>
            <a:pPr>
              <a:buFont typeface="Arial" panose="020B0604020202020204" pitchFamily="34" charset="0"/>
              <a:buChar char="→"/>
            </a:pPr>
            <a:r>
              <a:rPr lang="it-IT" sz="1800" b="1" dirty="0">
                <a:solidFill>
                  <a:srgbClr val="003352"/>
                </a:solidFill>
                <a:latin typeface="Arial Narrow" panose="020B0604020202020204" pitchFamily="34" charset="0"/>
                <a:cs typeface="Arial Narrow" panose="020B0604020202020204" pitchFamily="34" charset="0"/>
              </a:rPr>
              <a:t> </a:t>
            </a:r>
            <a:r>
              <a:rPr lang="it-IT" b="1" dirty="0" err="1">
                <a:solidFill>
                  <a:srgbClr val="003352"/>
                </a:solidFill>
                <a:latin typeface="Arial Narrow" panose="020B0604020202020204" pitchFamily="34" charset="0"/>
                <a:cs typeface="Arial Narrow" panose="020B0604020202020204" pitchFamily="34" charset="0"/>
              </a:rPr>
              <a:t>pT</a:t>
            </a:r>
            <a:r>
              <a:rPr lang="it-IT" b="1" dirty="0">
                <a:solidFill>
                  <a:srgbClr val="003352"/>
                </a:solidFill>
                <a:latin typeface="Arial Narrow" panose="020B0604020202020204" pitchFamily="34" charset="0"/>
                <a:cs typeface="Arial Narrow" panose="020B0604020202020204" pitchFamily="34" charset="0"/>
              </a:rPr>
              <a:t> &gt;5cm: 20.2% </a:t>
            </a:r>
            <a:br>
              <a:rPr lang="it-IT" b="1" dirty="0">
                <a:solidFill>
                  <a:srgbClr val="003352"/>
                </a:solidFill>
                <a:latin typeface="Arial Narrow" panose="020B0604020202020204" pitchFamily="34" charset="0"/>
                <a:cs typeface="Arial Narrow" panose="020B0604020202020204" pitchFamily="34" charset="0"/>
              </a:rPr>
            </a:br>
            <a:r>
              <a:rPr lang="it-IT" dirty="0">
                <a:solidFill>
                  <a:srgbClr val="003352"/>
                </a:solidFill>
                <a:latin typeface="Arial Narrow" panose="020B0604020202020204" pitchFamily="34" charset="0"/>
                <a:cs typeface="Arial Narrow" panose="020B0604020202020204" pitchFamily="34" charset="0"/>
              </a:rPr>
              <a:t>(95% CI:8.1% - 45.6%)</a:t>
            </a:r>
            <a:endParaRPr lang="it-IT" sz="1800" dirty="0">
              <a:solidFill>
                <a:srgbClr val="003352"/>
              </a:solidFill>
              <a:latin typeface="Arial Narrow" panose="020B0604020202020204" pitchFamily="34" charset="0"/>
              <a:cs typeface="Arial Narrow" panose="020B0604020202020204" pitchFamily="34" charset="0"/>
            </a:endParaRPr>
          </a:p>
          <a:p>
            <a:pPr>
              <a:buFont typeface="Arial" panose="020B0604020202020204" pitchFamily="34" charset="0"/>
              <a:buChar char="→"/>
            </a:pPr>
            <a:endParaRPr lang="it-IT" sz="1800" b="1" dirty="0">
              <a:solidFill>
                <a:srgbClr val="003352"/>
              </a:solidFill>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194B941C-5592-8BE8-EC4F-79E3C1510720}"/>
              </a:ext>
            </a:extLst>
          </p:cNvPr>
          <p:cNvSpPr txBox="1"/>
          <p:nvPr/>
        </p:nvSpPr>
        <p:spPr>
          <a:xfrm>
            <a:off x="2447268" y="1512198"/>
            <a:ext cx="947285" cy="1605285"/>
          </a:xfrm>
          <a:prstGeom prst="rect">
            <a:avLst/>
          </a:prstGeom>
          <a:solidFill>
            <a:schemeClr val="bg1"/>
          </a:solidFill>
        </p:spPr>
        <p:txBody>
          <a:bodyPr wrap="square">
            <a:spAutoFit/>
          </a:bodyPr>
          <a:lstStyle/>
          <a:p>
            <a:pPr>
              <a:lnSpc>
                <a:spcPct val="150000"/>
              </a:lnSpc>
            </a:pPr>
            <a:r>
              <a:rPr lang="en-US" sz="800" dirty="0"/>
              <a:t>OVERALL</a:t>
            </a:r>
          </a:p>
          <a:p>
            <a:pPr>
              <a:lnSpc>
                <a:spcPct val="150000"/>
              </a:lnSpc>
            </a:pPr>
            <a:r>
              <a:rPr lang="en-US" sz="800" b="1" dirty="0"/>
              <a:t>Age (years)</a:t>
            </a:r>
            <a:br>
              <a:rPr lang="en-US" sz="800" b="1" dirty="0"/>
            </a:br>
            <a:r>
              <a:rPr lang="en-US" sz="800" dirty="0"/>
              <a:t>&lt;35</a:t>
            </a:r>
          </a:p>
          <a:p>
            <a:pPr>
              <a:lnSpc>
                <a:spcPct val="150000"/>
              </a:lnSpc>
            </a:pPr>
            <a:r>
              <a:rPr lang="en-US" sz="800" dirty="0"/>
              <a:t>35-39</a:t>
            </a:r>
          </a:p>
          <a:p>
            <a:pPr>
              <a:lnSpc>
                <a:spcPct val="150000"/>
              </a:lnSpc>
              <a:spcAft>
                <a:spcPts val="300"/>
              </a:spcAft>
            </a:pPr>
            <a:r>
              <a:rPr lang="en-US" sz="800" dirty="0"/>
              <a:t>40-42</a:t>
            </a:r>
          </a:p>
          <a:p>
            <a:pPr>
              <a:lnSpc>
                <a:spcPct val="150000"/>
              </a:lnSpc>
            </a:pPr>
            <a:r>
              <a:rPr lang="en-US" sz="800" b="1" dirty="0"/>
              <a:t>HER 2 status</a:t>
            </a:r>
          </a:p>
          <a:p>
            <a:pPr>
              <a:lnSpc>
                <a:spcPct val="150000"/>
              </a:lnSpc>
            </a:pPr>
            <a:r>
              <a:rPr lang="en-US" sz="800" dirty="0"/>
              <a:t>Positive</a:t>
            </a:r>
          </a:p>
          <a:p>
            <a:pPr>
              <a:lnSpc>
                <a:spcPct val="150000"/>
              </a:lnSpc>
            </a:pPr>
            <a:r>
              <a:rPr lang="en-US" sz="800" dirty="0"/>
              <a:t>Negative</a:t>
            </a:r>
            <a:endParaRPr lang="en-US" sz="900" dirty="0"/>
          </a:p>
        </p:txBody>
      </p:sp>
      <p:sp>
        <p:nvSpPr>
          <p:cNvPr id="8" name="TextBox 7">
            <a:extLst>
              <a:ext uri="{FF2B5EF4-FFF2-40B4-BE49-F238E27FC236}">
                <a16:creationId xmlns:a16="http://schemas.microsoft.com/office/drawing/2014/main" id="{91042322-EC19-46D0-C771-9530362BCB6A}"/>
              </a:ext>
            </a:extLst>
          </p:cNvPr>
          <p:cNvSpPr txBox="1"/>
          <p:nvPr/>
        </p:nvSpPr>
        <p:spPr>
          <a:xfrm>
            <a:off x="2444750" y="3041106"/>
            <a:ext cx="898139" cy="808170"/>
          </a:xfrm>
          <a:prstGeom prst="rect">
            <a:avLst/>
          </a:prstGeom>
          <a:solidFill>
            <a:schemeClr val="bg1"/>
          </a:solidFill>
        </p:spPr>
        <p:txBody>
          <a:bodyPr wrap="square">
            <a:spAutoFit/>
          </a:bodyPr>
          <a:lstStyle/>
          <a:p>
            <a:pPr>
              <a:lnSpc>
                <a:spcPct val="150000"/>
              </a:lnSpc>
            </a:pPr>
            <a:r>
              <a:rPr lang="it-IT" sz="800" b="1" dirty="0" err="1"/>
              <a:t>Nodal</a:t>
            </a:r>
            <a:r>
              <a:rPr lang="it-IT" sz="800" b="1" dirty="0"/>
              <a:t> status</a:t>
            </a:r>
          </a:p>
          <a:p>
            <a:pPr>
              <a:lnSpc>
                <a:spcPct val="150000"/>
              </a:lnSpc>
            </a:pPr>
            <a:r>
              <a:rPr lang="it-IT" sz="800" dirty="0"/>
              <a:t>pN0</a:t>
            </a:r>
          </a:p>
          <a:p>
            <a:pPr>
              <a:lnSpc>
                <a:spcPct val="150000"/>
              </a:lnSpc>
            </a:pPr>
            <a:r>
              <a:rPr lang="it-IT" sz="800" dirty="0" err="1"/>
              <a:t>pN</a:t>
            </a:r>
            <a:r>
              <a:rPr lang="it-IT" sz="800" dirty="0"/>
              <a:t>+ 1-3</a:t>
            </a:r>
          </a:p>
          <a:p>
            <a:pPr>
              <a:lnSpc>
                <a:spcPct val="150000"/>
              </a:lnSpc>
            </a:pPr>
            <a:r>
              <a:rPr lang="it-IT" sz="800" dirty="0" err="1"/>
              <a:t>pN</a:t>
            </a:r>
            <a:r>
              <a:rPr lang="it-IT" sz="800" dirty="0"/>
              <a:t>+ 4-9</a:t>
            </a:r>
          </a:p>
        </p:txBody>
      </p:sp>
      <p:sp>
        <p:nvSpPr>
          <p:cNvPr id="9" name="TextBox 8">
            <a:extLst>
              <a:ext uri="{FF2B5EF4-FFF2-40B4-BE49-F238E27FC236}">
                <a16:creationId xmlns:a16="http://schemas.microsoft.com/office/drawing/2014/main" id="{EAA3D3F5-A6D9-01A1-CE8B-ADDF8902E294}"/>
              </a:ext>
            </a:extLst>
          </p:cNvPr>
          <p:cNvSpPr txBox="1"/>
          <p:nvPr/>
        </p:nvSpPr>
        <p:spPr>
          <a:xfrm>
            <a:off x="2444750" y="3795581"/>
            <a:ext cx="788987" cy="808170"/>
          </a:xfrm>
          <a:prstGeom prst="rect">
            <a:avLst/>
          </a:prstGeom>
          <a:solidFill>
            <a:schemeClr val="bg1"/>
          </a:solidFill>
        </p:spPr>
        <p:txBody>
          <a:bodyPr wrap="square">
            <a:spAutoFit/>
          </a:bodyPr>
          <a:lstStyle/>
          <a:p>
            <a:pPr>
              <a:lnSpc>
                <a:spcPct val="150000"/>
              </a:lnSpc>
            </a:pPr>
            <a:r>
              <a:rPr lang="it-IT" sz="800" b="1" dirty="0" err="1"/>
              <a:t>Tumor</a:t>
            </a:r>
            <a:r>
              <a:rPr lang="it-IT" sz="800" b="1" dirty="0"/>
              <a:t> size</a:t>
            </a:r>
          </a:p>
          <a:p>
            <a:pPr>
              <a:lnSpc>
                <a:spcPct val="150000"/>
              </a:lnSpc>
            </a:pPr>
            <a:r>
              <a:rPr lang="it-IT" sz="800" dirty="0"/>
              <a:t>&lt;2cm</a:t>
            </a:r>
          </a:p>
          <a:p>
            <a:pPr>
              <a:lnSpc>
                <a:spcPct val="150000"/>
              </a:lnSpc>
            </a:pPr>
            <a:r>
              <a:rPr lang="it-IT" sz="800" dirty="0"/>
              <a:t>&gt;2cm/&lt; 5cm</a:t>
            </a:r>
          </a:p>
          <a:p>
            <a:pPr>
              <a:lnSpc>
                <a:spcPct val="150000"/>
              </a:lnSpc>
            </a:pPr>
            <a:r>
              <a:rPr lang="it-IT" sz="800" dirty="0"/>
              <a:t>&gt;5cm</a:t>
            </a:r>
          </a:p>
        </p:txBody>
      </p:sp>
      <p:sp>
        <p:nvSpPr>
          <p:cNvPr id="10" name="TextBox 9">
            <a:extLst>
              <a:ext uri="{FF2B5EF4-FFF2-40B4-BE49-F238E27FC236}">
                <a16:creationId xmlns:a16="http://schemas.microsoft.com/office/drawing/2014/main" id="{AE06081F-2F7E-4B48-0EFE-690FBCBC05B1}"/>
              </a:ext>
            </a:extLst>
          </p:cNvPr>
          <p:cNvSpPr txBox="1"/>
          <p:nvPr/>
        </p:nvSpPr>
        <p:spPr>
          <a:xfrm>
            <a:off x="2452701" y="4574560"/>
            <a:ext cx="949803" cy="1546834"/>
          </a:xfrm>
          <a:prstGeom prst="rect">
            <a:avLst/>
          </a:prstGeom>
          <a:solidFill>
            <a:schemeClr val="bg1"/>
          </a:solidFill>
        </p:spPr>
        <p:txBody>
          <a:bodyPr wrap="square">
            <a:spAutoFit/>
          </a:bodyPr>
          <a:lstStyle/>
          <a:p>
            <a:pPr>
              <a:lnSpc>
                <a:spcPct val="150000"/>
              </a:lnSpc>
            </a:pPr>
            <a:r>
              <a:rPr lang="it-IT" sz="800" b="1" dirty="0" err="1"/>
              <a:t>Tumor</a:t>
            </a:r>
            <a:r>
              <a:rPr lang="it-IT" sz="800" b="1" dirty="0"/>
              <a:t> grade</a:t>
            </a:r>
          </a:p>
          <a:p>
            <a:pPr>
              <a:lnSpc>
                <a:spcPct val="150000"/>
              </a:lnSpc>
            </a:pPr>
            <a:r>
              <a:rPr lang="it-IT" sz="800" dirty="0"/>
              <a:t>1 (BRE 3-5)</a:t>
            </a:r>
          </a:p>
          <a:p>
            <a:pPr>
              <a:lnSpc>
                <a:spcPct val="150000"/>
              </a:lnSpc>
            </a:pPr>
            <a:r>
              <a:rPr lang="it-IT" sz="800" dirty="0"/>
              <a:t>2 (BRE 6-7)</a:t>
            </a:r>
          </a:p>
          <a:p>
            <a:pPr>
              <a:lnSpc>
                <a:spcPct val="150000"/>
              </a:lnSpc>
            </a:pPr>
            <a:r>
              <a:rPr lang="it-IT" sz="800" dirty="0"/>
              <a:t>3 (BRE 8-9)</a:t>
            </a:r>
          </a:p>
          <a:p>
            <a:pPr>
              <a:lnSpc>
                <a:spcPct val="150000"/>
              </a:lnSpc>
            </a:pPr>
            <a:r>
              <a:rPr lang="it-IT" sz="800" b="1" dirty="0"/>
              <a:t>BMI </a:t>
            </a:r>
          </a:p>
          <a:p>
            <a:pPr>
              <a:lnSpc>
                <a:spcPct val="150000"/>
              </a:lnSpc>
            </a:pPr>
            <a:r>
              <a:rPr lang="it-IT" sz="800" dirty="0"/>
              <a:t>&lt;25</a:t>
            </a:r>
          </a:p>
          <a:p>
            <a:pPr>
              <a:lnSpc>
                <a:spcPct val="150000"/>
              </a:lnSpc>
            </a:pPr>
            <a:r>
              <a:rPr lang="it-IT" sz="800" dirty="0"/>
              <a:t>25-&lt;30</a:t>
            </a:r>
          </a:p>
          <a:p>
            <a:pPr>
              <a:lnSpc>
                <a:spcPct val="150000"/>
              </a:lnSpc>
            </a:pPr>
            <a:r>
              <a:rPr lang="it-IT" sz="800" dirty="0"/>
              <a:t>&gt;=30</a:t>
            </a:r>
          </a:p>
        </p:txBody>
      </p:sp>
      <p:sp>
        <p:nvSpPr>
          <p:cNvPr id="11" name="Rectangle 16">
            <a:extLst>
              <a:ext uri="{FF2B5EF4-FFF2-40B4-BE49-F238E27FC236}">
                <a16:creationId xmlns:a16="http://schemas.microsoft.com/office/drawing/2014/main" id="{65F4C123-287A-C51F-45AD-529FD2B6CA6D}"/>
              </a:ext>
            </a:extLst>
          </p:cNvPr>
          <p:cNvSpPr/>
          <p:nvPr/>
        </p:nvSpPr>
        <p:spPr>
          <a:xfrm>
            <a:off x="2438400" y="2508209"/>
            <a:ext cx="3457754" cy="581094"/>
          </a:xfrm>
          <a:prstGeom prst="rect">
            <a:avLst/>
          </a:prstGeom>
          <a:noFill/>
          <a:ln w="34925">
            <a:solidFill>
              <a:srgbClr val="FF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6">
            <a:extLst>
              <a:ext uri="{FF2B5EF4-FFF2-40B4-BE49-F238E27FC236}">
                <a16:creationId xmlns:a16="http://schemas.microsoft.com/office/drawing/2014/main" id="{8B20D8E5-87E9-4AE3-5F9A-AA6CC39F5F9A}"/>
              </a:ext>
            </a:extLst>
          </p:cNvPr>
          <p:cNvSpPr/>
          <p:nvPr/>
        </p:nvSpPr>
        <p:spPr>
          <a:xfrm>
            <a:off x="2438400" y="3089303"/>
            <a:ext cx="3457754" cy="740817"/>
          </a:xfrm>
          <a:prstGeom prst="rect">
            <a:avLst/>
          </a:prstGeom>
          <a:noFill/>
          <a:ln w="34925">
            <a:solidFill>
              <a:srgbClr val="FF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6">
            <a:extLst>
              <a:ext uri="{FF2B5EF4-FFF2-40B4-BE49-F238E27FC236}">
                <a16:creationId xmlns:a16="http://schemas.microsoft.com/office/drawing/2014/main" id="{B1A4879C-A994-66E8-703C-384F3B61BBCE}"/>
              </a:ext>
            </a:extLst>
          </p:cNvPr>
          <p:cNvSpPr/>
          <p:nvPr/>
        </p:nvSpPr>
        <p:spPr>
          <a:xfrm>
            <a:off x="2438400" y="3838071"/>
            <a:ext cx="3457754" cy="757729"/>
          </a:xfrm>
          <a:prstGeom prst="rect">
            <a:avLst/>
          </a:prstGeom>
          <a:noFill/>
          <a:ln w="34925">
            <a:solidFill>
              <a:srgbClr val="FF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47EA048B-F702-993E-FD98-4CED80868A65}"/>
              </a:ext>
            </a:extLst>
          </p:cNvPr>
          <p:cNvSpPr txBox="1"/>
          <p:nvPr/>
        </p:nvSpPr>
        <p:spPr>
          <a:xfrm>
            <a:off x="5993279" y="2562596"/>
            <a:ext cx="3909794" cy="707886"/>
          </a:xfrm>
          <a:prstGeom prst="rect">
            <a:avLst/>
          </a:prstGeom>
          <a:noFill/>
        </p:spPr>
        <p:txBody>
          <a:bodyPr wrap="square" rtlCol="0">
            <a:spAutoFit/>
          </a:bodyPr>
          <a:lstStyle>
            <a:defPPr>
              <a:defRPr lang="en-US"/>
            </a:defPPr>
            <a:lvl1pPr marL="342900" indent="-342900">
              <a:buClr>
                <a:schemeClr val="accent1"/>
              </a:buClr>
              <a:buSzPct val="150000"/>
              <a:buFont typeface="Arial" panose="020B0604020202020204" pitchFamily="34" charset="0"/>
              <a:buChar char="→"/>
              <a:defRPr sz="2000" b="1"/>
            </a:lvl1pPr>
          </a:lstStyle>
          <a:p>
            <a:r>
              <a:rPr lang="it-IT" sz="1800" dirty="0">
                <a:solidFill>
                  <a:srgbClr val="003352"/>
                </a:solidFill>
                <a:latin typeface="Arial Narrow" panose="020B0604020202020204" pitchFamily="34" charset="0"/>
                <a:cs typeface="Arial Narrow" panose="020B0604020202020204" pitchFamily="34" charset="0"/>
              </a:rPr>
              <a:t> </a:t>
            </a:r>
            <a:r>
              <a:rPr lang="it-IT" dirty="0">
                <a:solidFill>
                  <a:srgbClr val="003352"/>
                </a:solidFill>
                <a:latin typeface="Arial Narrow" panose="020B0604020202020204" pitchFamily="34" charset="0"/>
                <a:cs typeface="Arial Narrow" panose="020B0604020202020204" pitchFamily="34" charset="0"/>
              </a:rPr>
              <a:t>HER2+: </a:t>
            </a:r>
            <a:r>
              <a:rPr lang="en-US" dirty="0">
                <a:solidFill>
                  <a:srgbClr val="003352"/>
                </a:solidFill>
                <a:latin typeface="Arial Narrow" panose="020B0604020202020204" pitchFamily="34" charset="0"/>
                <a:cs typeface="Arial Narrow" panose="020B0604020202020204" pitchFamily="34" charset="0"/>
              </a:rPr>
              <a:t>7.1% </a:t>
            </a:r>
            <a:br>
              <a:rPr lang="en-US" dirty="0">
                <a:solidFill>
                  <a:srgbClr val="003352"/>
                </a:solidFill>
                <a:latin typeface="Arial Narrow" panose="020B0604020202020204" pitchFamily="34" charset="0"/>
                <a:cs typeface="Arial Narrow" panose="020B0604020202020204" pitchFamily="34" charset="0"/>
              </a:rPr>
            </a:br>
            <a:r>
              <a:rPr lang="en-US" b="0" dirty="0">
                <a:solidFill>
                  <a:srgbClr val="003352"/>
                </a:solidFill>
                <a:latin typeface="Arial Narrow" panose="020B0604020202020204" pitchFamily="34" charset="0"/>
                <a:cs typeface="Arial Narrow" panose="020B0604020202020204" pitchFamily="34" charset="0"/>
              </a:rPr>
              <a:t>(95% CI: 3.8% -13.2%)</a:t>
            </a:r>
            <a:endParaRPr lang="en-CH" sz="1800" b="0" dirty="0">
              <a:solidFill>
                <a:srgbClr val="003352"/>
              </a:solidFill>
              <a:latin typeface="Arial Narrow" panose="020B0604020202020204" pitchFamily="34" charset="0"/>
              <a:cs typeface="Arial Narrow" panose="020B0604020202020204" pitchFamily="34" charset="0"/>
            </a:endParaRPr>
          </a:p>
        </p:txBody>
      </p:sp>
      <p:sp>
        <p:nvSpPr>
          <p:cNvPr id="15" name="TextBox 14">
            <a:extLst>
              <a:ext uri="{FF2B5EF4-FFF2-40B4-BE49-F238E27FC236}">
                <a16:creationId xmlns:a16="http://schemas.microsoft.com/office/drawing/2014/main" id="{28F99B65-F400-C88B-234A-974FB958F71C}"/>
              </a:ext>
            </a:extLst>
          </p:cNvPr>
          <p:cNvSpPr txBox="1"/>
          <p:nvPr/>
        </p:nvSpPr>
        <p:spPr>
          <a:xfrm>
            <a:off x="773976" y="930391"/>
            <a:ext cx="10846524" cy="523220"/>
          </a:xfrm>
          <a:prstGeom prst="rect">
            <a:avLst/>
          </a:prstGeom>
          <a:noFill/>
        </p:spPr>
        <p:txBody>
          <a:bodyPr wrap="square" rtlCol="0">
            <a:spAutoFit/>
          </a:bodyPr>
          <a:lstStyle/>
          <a:p>
            <a:r>
              <a:rPr lang="en-US" sz="2800" b="1" dirty="0">
                <a:solidFill>
                  <a:srgbClr val="00A2E1"/>
                </a:solidFill>
                <a:latin typeface="Arial Narrow" panose="020B0604020202020204" pitchFamily="34" charset="0"/>
                <a:cs typeface="Arial Narrow" panose="020B0604020202020204" pitchFamily="34" charset="0"/>
              </a:rPr>
              <a:t>POSITIVE ONLY: 5-year BCFI according to patient and tumor characteristics</a:t>
            </a:r>
            <a:endParaRPr lang="en-US" sz="2800" b="1" dirty="0">
              <a:latin typeface="Arial Narrow" panose="020B0604020202020204" pitchFamily="34" charset="0"/>
              <a:cs typeface="Arial Narrow" panose="020B0604020202020204" pitchFamily="34" charset="0"/>
            </a:endParaRPr>
          </a:p>
        </p:txBody>
      </p:sp>
      <p:sp>
        <p:nvSpPr>
          <p:cNvPr id="16" name="Text Box 4">
            <a:extLst>
              <a:ext uri="{FF2B5EF4-FFF2-40B4-BE49-F238E27FC236}">
                <a16:creationId xmlns:a16="http://schemas.microsoft.com/office/drawing/2014/main" id="{DF1AF213-7CC9-EF3B-3821-ED2A8315174D}"/>
              </a:ext>
            </a:extLst>
          </p:cNvPr>
          <p:cNvSpPr txBox="1">
            <a:spLocks noChangeArrowheads="1"/>
          </p:cNvSpPr>
          <p:nvPr/>
        </p:nvSpPr>
        <p:spPr bwMode="auto">
          <a:xfrm>
            <a:off x="9372600" y="6086445"/>
            <a:ext cx="22479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Unicode MS" charset="0"/>
                <a:ea typeface="MS PGothic" charset="-128"/>
              </a:defRPr>
            </a:lvl1pPr>
            <a:lvl2pPr marL="742950" indent="-285750">
              <a:defRPr sz="2400">
                <a:solidFill>
                  <a:schemeClr val="tx1"/>
                </a:solidFill>
                <a:latin typeface="Arial Unicode MS" charset="0"/>
                <a:ea typeface="MS PGothic" charset="-128"/>
              </a:defRPr>
            </a:lvl2pPr>
            <a:lvl3pPr marL="1143000" indent="-228600">
              <a:defRPr sz="2400">
                <a:solidFill>
                  <a:schemeClr val="tx1"/>
                </a:solidFill>
                <a:latin typeface="Arial Unicode MS" charset="0"/>
                <a:ea typeface="MS PGothic" charset="-128"/>
              </a:defRPr>
            </a:lvl3pPr>
            <a:lvl4pPr marL="1600200" indent="-228600">
              <a:defRPr sz="2400">
                <a:solidFill>
                  <a:schemeClr val="tx1"/>
                </a:solidFill>
                <a:latin typeface="Arial Unicode MS" charset="0"/>
                <a:ea typeface="MS PGothic" charset="-128"/>
              </a:defRPr>
            </a:lvl4pPr>
            <a:lvl5pPr marL="2057400" indent="-228600">
              <a:defRPr sz="2400">
                <a:solidFill>
                  <a:schemeClr val="tx1"/>
                </a:solidFill>
                <a:latin typeface="Arial Unicode MS" charset="0"/>
                <a:ea typeface="MS PGothic" charset="-128"/>
              </a:defRPr>
            </a:lvl5pPr>
            <a:lvl6pPr marL="2514600" indent="-228600" eaLnBrk="0" fontAlgn="base" hangingPunct="0">
              <a:spcBef>
                <a:spcPct val="0"/>
              </a:spcBef>
              <a:spcAft>
                <a:spcPct val="0"/>
              </a:spcAft>
              <a:defRPr sz="2400">
                <a:solidFill>
                  <a:schemeClr val="tx1"/>
                </a:solidFill>
                <a:latin typeface="Arial Unicode MS" charset="0"/>
                <a:ea typeface="MS PGothic" charset="-128"/>
              </a:defRPr>
            </a:lvl6pPr>
            <a:lvl7pPr marL="2971800" indent="-228600" eaLnBrk="0" fontAlgn="base" hangingPunct="0">
              <a:spcBef>
                <a:spcPct val="0"/>
              </a:spcBef>
              <a:spcAft>
                <a:spcPct val="0"/>
              </a:spcAft>
              <a:defRPr sz="2400">
                <a:solidFill>
                  <a:schemeClr val="tx1"/>
                </a:solidFill>
                <a:latin typeface="Arial Unicode MS" charset="0"/>
                <a:ea typeface="MS PGothic" charset="-128"/>
              </a:defRPr>
            </a:lvl7pPr>
            <a:lvl8pPr marL="3429000" indent="-228600" eaLnBrk="0" fontAlgn="base" hangingPunct="0">
              <a:spcBef>
                <a:spcPct val="0"/>
              </a:spcBef>
              <a:spcAft>
                <a:spcPct val="0"/>
              </a:spcAft>
              <a:defRPr sz="2400">
                <a:solidFill>
                  <a:schemeClr val="tx1"/>
                </a:solidFill>
                <a:latin typeface="Arial Unicode MS" charset="0"/>
                <a:ea typeface="MS PGothic" charset="-128"/>
              </a:defRPr>
            </a:lvl8pPr>
            <a:lvl9pPr marL="3886200" indent="-228600" eaLnBrk="0" fontAlgn="base" hangingPunct="0">
              <a:spcBef>
                <a:spcPct val="0"/>
              </a:spcBef>
              <a:spcAft>
                <a:spcPct val="0"/>
              </a:spcAft>
              <a:defRPr sz="2400">
                <a:solidFill>
                  <a:schemeClr val="tx1"/>
                </a:solidFill>
                <a:latin typeface="Arial Unicode MS" charset="0"/>
                <a:ea typeface="MS PGothic" charset="-128"/>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a:t>
            </a:r>
            <a:r>
              <a:rPr lang="en-US" altLang="x-none" sz="700" dirty="0">
                <a:solidFill>
                  <a:schemeClr val="tx1">
                    <a:lumMod val="50000"/>
                    <a:lumOff val="50000"/>
                  </a:schemeClr>
                </a:solidFill>
                <a:latin typeface="Arial Narrow" panose="020B0604020202020204" pitchFamily="34" charset="0"/>
                <a:ea typeface="ＭＳ Ｐゴシック" charset="-128"/>
                <a:cs typeface="Arial Narrow" panose="020B0604020202020204" pitchFamily="34" charset="0"/>
              </a:rPr>
              <a:t>Pagani</a:t>
            </a: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et al, </a:t>
            </a:r>
            <a:r>
              <a:rPr lang="en-US" altLang="x-none" sz="700" dirty="0">
                <a:solidFill>
                  <a:schemeClr val="tx1">
                    <a:lumMod val="50000"/>
                    <a:lumOff val="50000"/>
                  </a:schemeClr>
                </a:solidFill>
                <a:latin typeface="Arial Narrow" panose="020B0604020202020204" pitchFamily="34" charset="0"/>
                <a:ea typeface="ＭＳ Ｐゴシック" charset="-128"/>
                <a:cs typeface="Arial Narrow" panose="020B0604020202020204" pitchFamily="34" charset="0"/>
              </a:rPr>
              <a:t>ESMO</a:t>
            </a:r>
            <a:r>
              <a:rPr kumimoji="0" lang="en-US" altLang="x-none" sz="700" b="0" i="0" u="none" strike="noStrike" kern="1200" cap="none" spc="0" normalizeH="0" baseline="0" noProof="0" dirty="0">
                <a:ln>
                  <a:noFill/>
                </a:ln>
                <a:solidFill>
                  <a:schemeClr val="tx1">
                    <a:lumMod val="50000"/>
                    <a:lumOff val="50000"/>
                  </a:schemeClr>
                </a:solidFill>
                <a:effectLst/>
                <a:uLnTx/>
                <a:uFillTx/>
                <a:latin typeface="Arial Narrow" panose="020B0604020202020204" pitchFamily="34" charset="0"/>
                <a:ea typeface="ＭＳ Ｐゴシック" charset="-128"/>
                <a:cs typeface="Arial Narrow" panose="020B0604020202020204" pitchFamily="34" charset="0"/>
              </a:rPr>
              <a:t>, 2025</a:t>
            </a:r>
          </a:p>
        </p:txBody>
      </p:sp>
      <p:pic>
        <p:nvPicPr>
          <p:cNvPr id="17" name="Picture 16" descr="A blue circle with a white cross and a heart&#10;&#10;AI-generated content may be incorrect.">
            <a:extLst>
              <a:ext uri="{FF2B5EF4-FFF2-40B4-BE49-F238E27FC236}">
                <a16:creationId xmlns:a16="http://schemas.microsoft.com/office/drawing/2014/main" id="{C6CACFE6-AB93-AA96-B0C8-EA1665EBCC04}"/>
              </a:ext>
            </a:extLst>
          </p:cNvPr>
          <p:cNvPicPr>
            <a:picLocks noChangeAspect="1"/>
          </p:cNvPicPr>
          <p:nvPr/>
        </p:nvPicPr>
        <p:blipFill>
          <a:blip r:embed="rId4"/>
          <a:stretch>
            <a:fillRect/>
          </a:stretch>
        </p:blipFill>
        <p:spPr>
          <a:xfrm>
            <a:off x="9224537" y="3288461"/>
            <a:ext cx="1058126" cy="937197"/>
          </a:xfrm>
          <a:prstGeom prst="rect">
            <a:avLst/>
          </a:prstGeom>
        </p:spPr>
      </p:pic>
      <p:grpSp>
        <p:nvGrpSpPr>
          <p:cNvPr id="3" name="Group 2">
            <a:extLst>
              <a:ext uri="{FF2B5EF4-FFF2-40B4-BE49-F238E27FC236}">
                <a16:creationId xmlns:a16="http://schemas.microsoft.com/office/drawing/2014/main" id="{637C31A0-E175-DAA4-F4BF-E44A9E4EE3CA}"/>
              </a:ext>
            </a:extLst>
          </p:cNvPr>
          <p:cNvGrpSpPr/>
          <p:nvPr/>
        </p:nvGrpSpPr>
        <p:grpSpPr>
          <a:xfrm>
            <a:off x="375684" y="6538166"/>
            <a:ext cx="11648307" cy="392985"/>
            <a:chOff x="375684" y="6538166"/>
            <a:chExt cx="11648307" cy="392985"/>
          </a:xfrm>
        </p:grpSpPr>
        <p:pic>
          <p:nvPicPr>
            <p:cNvPr id="19" name="Picture 18" descr="Logo, company name&#10;&#10;Description automatically generated">
              <a:extLst>
                <a:ext uri="{FF2B5EF4-FFF2-40B4-BE49-F238E27FC236}">
                  <a16:creationId xmlns:a16="http://schemas.microsoft.com/office/drawing/2014/main" id="{30C2AB52-2832-73C5-1985-815B47545F69}"/>
                </a:ext>
              </a:extLst>
            </p:cNvPr>
            <p:cNvPicPr>
              <a:picLocks noChangeAspect="1"/>
            </p:cNvPicPr>
            <p:nvPr/>
          </p:nvPicPr>
          <p:blipFill rotWithShape="1">
            <a:blip r:embed="rId5">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20" name="Footer Placeholder 2">
              <a:extLst>
                <a:ext uri="{FF2B5EF4-FFF2-40B4-BE49-F238E27FC236}">
                  <a16:creationId xmlns:a16="http://schemas.microsoft.com/office/drawing/2014/main" id="{DF42C4BA-4BB4-BA7E-5518-517C42105F25}"/>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21" name="Slide Number Placeholder 3">
              <a:extLst>
                <a:ext uri="{FF2B5EF4-FFF2-40B4-BE49-F238E27FC236}">
                  <a16:creationId xmlns:a16="http://schemas.microsoft.com/office/drawing/2014/main" id="{9CB9E410-7378-F9C0-AD3B-EEFC3AFF70BE}"/>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27</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1366238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89852-1230-60EA-B084-FC21A9346607}"/>
            </a:ext>
          </a:extLst>
        </p:cNvPr>
        <p:cNvGrpSpPr/>
        <p:nvPr/>
      </p:nvGrpSpPr>
      <p:grpSpPr>
        <a:xfrm>
          <a:off x="0" y="0"/>
          <a:ext cx="0" cy="0"/>
          <a:chOff x="0" y="0"/>
          <a:chExt cx="0" cy="0"/>
        </a:xfrm>
      </p:grpSpPr>
      <p:pic>
        <p:nvPicPr>
          <p:cNvPr id="8" name="Picture 7" descr="A comparison of a graph&#10;&#10;Description automatically generated">
            <a:extLst>
              <a:ext uri="{FF2B5EF4-FFF2-40B4-BE49-F238E27FC236}">
                <a16:creationId xmlns:a16="http://schemas.microsoft.com/office/drawing/2014/main" id="{F618B680-D294-7954-950D-CE12C42E426C}"/>
              </a:ext>
            </a:extLst>
          </p:cNvPr>
          <p:cNvPicPr>
            <a:picLocks noChangeAspect="1"/>
          </p:cNvPicPr>
          <p:nvPr/>
        </p:nvPicPr>
        <p:blipFill>
          <a:blip r:embed="rId3"/>
          <a:stretch>
            <a:fillRect/>
          </a:stretch>
        </p:blipFill>
        <p:spPr>
          <a:xfrm>
            <a:off x="1028700" y="1945304"/>
            <a:ext cx="9734550" cy="4160152"/>
          </a:xfrm>
          <a:prstGeom prst="rect">
            <a:avLst/>
          </a:prstGeom>
        </p:spPr>
      </p:pic>
      <p:sp>
        <p:nvSpPr>
          <p:cNvPr id="2" name="Title 1">
            <a:extLst>
              <a:ext uri="{FF2B5EF4-FFF2-40B4-BE49-F238E27FC236}">
                <a16:creationId xmlns:a16="http://schemas.microsoft.com/office/drawing/2014/main" id="{6B542520-3D92-987E-689E-F88E7D077249}"/>
              </a:ext>
            </a:extLst>
          </p:cNvPr>
          <p:cNvSpPr>
            <a:spLocks noGrp="1"/>
          </p:cNvSpPr>
          <p:nvPr>
            <p:ph type="ctrTitle"/>
          </p:nvPr>
        </p:nvSpPr>
        <p:spPr>
          <a:xfrm>
            <a:off x="773976" y="342900"/>
            <a:ext cx="11418024" cy="1257300"/>
          </a:xfrm>
        </p:spPr>
        <p:txBody>
          <a:bodyPr>
            <a:normAutofit fontScale="90000"/>
          </a:bodyPr>
          <a:lstStyle/>
          <a:p>
            <a:r>
              <a:rPr lang="en-US" altLang="en-US" sz="3000" dirty="0"/>
              <a:t>FEASIBILITY, SAFETY AND OUTCOMES OF PREGNANCY AFTER CANCER IN BRCA 1 AND 2- </a:t>
            </a:r>
            <a:r>
              <a:rPr lang="it-IT" sz="3000" dirty="0"/>
              <a:t>CUMULATIVE INCIDENCE OF PREGNANCY</a:t>
            </a:r>
            <a:br>
              <a:rPr lang="en-US" altLang="en-US" sz="3600" dirty="0"/>
            </a:br>
            <a:endParaRPr lang="en-US" altLang="en-US" sz="3600" dirty="0"/>
          </a:p>
        </p:txBody>
      </p:sp>
      <p:sp>
        <p:nvSpPr>
          <p:cNvPr id="9" name="Content Placeholder 1">
            <a:extLst>
              <a:ext uri="{FF2B5EF4-FFF2-40B4-BE49-F238E27FC236}">
                <a16:creationId xmlns:a16="http://schemas.microsoft.com/office/drawing/2014/main" id="{A50EA1AB-C28F-4894-715B-7D4125F92017}"/>
              </a:ext>
            </a:extLst>
          </p:cNvPr>
          <p:cNvSpPr txBox="1">
            <a:spLocks/>
          </p:cNvSpPr>
          <p:nvPr/>
        </p:nvSpPr>
        <p:spPr>
          <a:xfrm>
            <a:off x="1413368" y="1199516"/>
            <a:ext cx="10757499" cy="534173"/>
          </a:xfrm>
          <a:prstGeom prst="rect">
            <a:avLst/>
          </a:prstGeom>
        </p:spPr>
        <p:txBody>
          <a:bodyPr/>
          <a:lstStyle>
            <a:lvl1pPr marL="342900" indent="-342900" algn="l" defTabSz="457200" rtl="0" eaLnBrk="1" latinLnBrk="0" hangingPunct="1">
              <a:lnSpc>
                <a:spcPct val="100000"/>
              </a:lnSpc>
              <a:spcBef>
                <a:spcPts val="900"/>
              </a:spcBef>
              <a:buClr>
                <a:srgbClr val="4DAF46"/>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lnSpc>
                <a:spcPct val="100000"/>
              </a:lnSpc>
              <a:spcBef>
                <a:spcPts val="900"/>
              </a:spcBef>
              <a:buClr>
                <a:srgbClr val="4DAF46"/>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lnSpc>
                <a:spcPct val="100000"/>
              </a:lnSpc>
              <a:spcBef>
                <a:spcPts val="900"/>
              </a:spcBef>
              <a:buClr>
                <a:srgbClr val="4DAF46"/>
              </a:buClr>
              <a:buFont typeface="Wingdings" pitchFamily="2" charset="2"/>
              <a:buChar char="q"/>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lnSpc>
                <a:spcPct val="100000"/>
              </a:lnSpc>
              <a:spcBef>
                <a:spcPts val="900"/>
              </a:spcBef>
              <a:buClr>
                <a:srgbClr val="4DAF46"/>
              </a:buClr>
              <a:buSzPct val="100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lnSpc>
                <a:spcPct val="100000"/>
              </a:lnSpc>
              <a:spcBef>
                <a:spcPts val="900"/>
              </a:spcBef>
              <a:buClr>
                <a:srgbClr val="4DAF46"/>
              </a:buClr>
              <a:buSzPct val="100000"/>
              <a:buFont typeface="Lucida Grande"/>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tx1">
                  <a:lumMod val="65000"/>
                  <a:lumOff val="35000"/>
                </a:schemeClr>
              </a:buClr>
              <a:buNone/>
            </a:pPr>
            <a:r>
              <a:rPr lang="it-IT" sz="2100" b="1" dirty="0">
                <a:solidFill>
                  <a:srgbClr val="40B8E6"/>
                </a:solidFill>
                <a:latin typeface="Arial Narrow" panose="020B0604020202020204" pitchFamily="34" charset="0"/>
                <a:cs typeface="Arial Narrow" panose="020B0604020202020204" pitchFamily="34" charset="0"/>
              </a:rPr>
              <a:t>International, multicenter, hospital-based, retrospective cohort study </a:t>
            </a:r>
            <a:r>
              <a:rPr lang="it-IT" sz="2100" dirty="0">
                <a:solidFill>
                  <a:srgbClr val="40B8E6"/>
                </a:solidFill>
                <a:latin typeface="Arial Narrow" panose="020B0604020202020204" pitchFamily="34" charset="0"/>
                <a:cs typeface="Arial Narrow" panose="020B0604020202020204" pitchFamily="34" charset="0"/>
              </a:rPr>
              <a:t>(N=4732 BRCA 1 and 2 carriers) </a:t>
            </a:r>
          </a:p>
        </p:txBody>
      </p:sp>
      <p:sp>
        <p:nvSpPr>
          <p:cNvPr id="5" name="TextBox 4">
            <a:extLst>
              <a:ext uri="{FF2B5EF4-FFF2-40B4-BE49-F238E27FC236}">
                <a16:creationId xmlns:a16="http://schemas.microsoft.com/office/drawing/2014/main" id="{41D1A17C-A636-2B61-7894-10FD6281FCF6}"/>
              </a:ext>
            </a:extLst>
          </p:cNvPr>
          <p:cNvSpPr txBox="1"/>
          <p:nvPr/>
        </p:nvSpPr>
        <p:spPr>
          <a:xfrm>
            <a:off x="7124700" y="6286500"/>
            <a:ext cx="3238500" cy="307777"/>
          </a:xfrm>
          <a:prstGeom prst="rect">
            <a:avLst/>
          </a:prstGeom>
          <a:noFill/>
        </p:spPr>
        <p:txBody>
          <a:bodyPr wrap="square">
            <a:spAutoFit/>
          </a:bodyPr>
          <a:lstStyle/>
          <a:p>
            <a:pPr algn="r">
              <a:defRPr/>
            </a:pPr>
            <a:r>
              <a:rPr lang="en-US" sz="700" dirty="0" err="1">
                <a:solidFill>
                  <a:schemeClr val="tx1">
                    <a:lumMod val="50000"/>
                    <a:lumOff val="50000"/>
                  </a:schemeClr>
                </a:solidFill>
                <a:latin typeface="Arial Unicode MS" charset="0"/>
                <a:ea typeface="MS PGothic" charset="-128"/>
              </a:rPr>
              <a:t>Lambertini</a:t>
            </a:r>
            <a:r>
              <a:rPr lang="en-US" sz="700" dirty="0">
                <a:solidFill>
                  <a:schemeClr val="tx1">
                    <a:lumMod val="50000"/>
                    <a:lumOff val="50000"/>
                  </a:schemeClr>
                </a:solidFill>
                <a:latin typeface="Arial Unicode MS" charset="0"/>
                <a:ea typeface="MS PGothic" charset="-128"/>
              </a:rPr>
              <a:t>, et al. SABCS 2023; JAMA 2023</a:t>
            </a:r>
          </a:p>
          <a:p>
            <a:pPr algn="r">
              <a:defRPr/>
            </a:pPr>
            <a:endParaRPr lang="en-US" sz="700" dirty="0">
              <a:solidFill>
                <a:schemeClr val="tx1">
                  <a:lumMod val="50000"/>
                  <a:lumOff val="50000"/>
                </a:schemeClr>
              </a:solidFill>
              <a:latin typeface="Arial Unicode MS" charset="0"/>
              <a:ea typeface="MS PGothic" charset="-128"/>
            </a:endParaRPr>
          </a:p>
        </p:txBody>
      </p:sp>
      <p:sp>
        <p:nvSpPr>
          <p:cNvPr id="3" name="Content Placeholder 1">
            <a:extLst>
              <a:ext uri="{FF2B5EF4-FFF2-40B4-BE49-F238E27FC236}">
                <a16:creationId xmlns:a16="http://schemas.microsoft.com/office/drawing/2014/main" id="{619076A4-6CD7-7F02-9359-F3B0D73ED965}"/>
              </a:ext>
            </a:extLst>
          </p:cNvPr>
          <p:cNvSpPr txBox="1">
            <a:spLocks/>
          </p:cNvSpPr>
          <p:nvPr/>
        </p:nvSpPr>
        <p:spPr>
          <a:xfrm>
            <a:off x="1071770" y="1792682"/>
            <a:ext cx="4719430" cy="534173"/>
          </a:xfrm>
          <a:prstGeom prst="rect">
            <a:avLst/>
          </a:prstGeom>
          <a:solidFill>
            <a:srgbClr val="00629B"/>
          </a:solidFill>
        </p:spPr>
        <p:txBody>
          <a:bodyPr anchor="ctr" anchorCtr="0"/>
          <a:lstStyle>
            <a:lvl1pPr marL="342900" indent="-342900" algn="l" defTabSz="457200" rtl="0" eaLnBrk="1" latinLnBrk="0" hangingPunct="1">
              <a:lnSpc>
                <a:spcPct val="100000"/>
              </a:lnSpc>
              <a:spcBef>
                <a:spcPts val="900"/>
              </a:spcBef>
              <a:buClr>
                <a:srgbClr val="4DAF46"/>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lnSpc>
                <a:spcPct val="100000"/>
              </a:lnSpc>
              <a:spcBef>
                <a:spcPts val="900"/>
              </a:spcBef>
              <a:buClr>
                <a:srgbClr val="4DAF46"/>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lnSpc>
                <a:spcPct val="100000"/>
              </a:lnSpc>
              <a:spcBef>
                <a:spcPts val="900"/>
              </a:spcBef>
              <a:buClr>
                <a:srgbClr val="4DAF46"/>
              </a:buClr>
              <a:buFont typeface="Wingdings" pitchFamily="2" charset="2"/>
              <a:buChar char="q"/>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lnSpc>
                <a:spcPct val="100000"/>
              </a:lnSpc>
              <a:spcBef>
                <a:spcPts val="900"/>
              </a:spcBef>
              <a:buClr>
                <a:srgbClr val="4DAF46"/>
              </a:buClr>
              <a:buSzPct val="100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lnSpc>
                <a:spcPct val="100000"/>
              </a:lnSpc>
              <a:spcBef>
                <a:spcPts val="900"/>
              </a:spcBef>
              <a:buClr>
                <a:srgbClr val="4DAF46"/>
              </a:buClr>
              <a:buSzPct val="100000"/>
              <a:buFont typeface="Lucida Grande"/>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tx1">
                  <a:lumMod val="65000"/>
                  <a:lumOff val="35000"/>
                </a:schemeClr>
              </a:buClr>
              <a:buNone/>
            </a:pPr>
            <a:r>
              <a:rPr lang="it-IT" b="1" dirty="0">
                <a:solidFill>
                  <a:schemeClr val="bg1"/>
                </a:solidFill>
                <a:latin typeface="Arial Narrow" panose="020B0604020202020204" pitchFamily="34" charset="0"/>
                <a:cs typeface="Arial Narrow" panose="020B0604020202020204" pitchFamily="34" charset="0"/>
              </a:rPr>
              <a:t>Overall </a:t>
            </a:r>
            <a:r>
              <a:rPr lang="it-IT" b="1" dirty="0" err="1">
                <a:solidFill>
                  <a:schemeClr val="bg1"/>
                </a:solidFill>
                <a:latin typeface="Arial Narrow" panose="020B0604020202020204" pitchFamily="34" charset="0"/>
                <a:cs typeface="Arial Narrow" panose="020B0604020202020204" pitchFamily="34" charset="0"/>
              </a:rPr>
              <a:t>Cohort</a:t>
            </a:r>
            <a:endParaRPr lang="it-IT" dirty="0">
              <a:solidFill>
                <a:schemeClr val="bg1"/>
              </a:solidFill>
              <a:latin typeface="Arial Narrow" panose="020B0604020202020204" pitchFamily="34" charset="0"/>
              <a:cs typeface="Arial Narrow" panose="020B0604020202020204" pitchFamily="34" charset="0"/>
            </a:endParaRPr>
          </a:p>
        </p:txBody>
      </p:sp>
      <p:sp>
        <p:nvSpPr>
          <p:cNvPr id="4" name="Content Placeholder 1">
            <a:extLst>
              <a:ext uri="{FF2B5EF4-FFF2-40B4-BE49-F238E27FC236}">
                <a16:creationId xmlns:a16="http://schemas.microsoft.com/office/drawing/2014/main" id="{CA48EE8A-ECE8-0E8C-BA5F-1A2F7FB617DF}"/>
              </a:ext>
            </a:extLst>
          </p:cNvPr>
          <p:cNvSpPr txBox="1">
            <a:spLocks/>
          </p:cNvSpPr>
          <p:nvPr/>
        </p:nvSpPr>
        <p:spPr>
          <a:xfrm>
            <a:off x="5948570" y="1792682"/>
            <a:ext cx="4719430" cy="534173"/>
          </a:xfrm>
          <a:prstGeom prst="rect">
            <a:avLst/>
          </a:prstGeom>
          <a:solidFill>
            <a:srgbClr val="00629B"/>
          </a:solidFill>
        </p:spPr>
        <p:txBody>
          <a:bodyPr anchor="ctr" anchorCtr="0"/>
          <a:lstStyle>
            <a:lvl1pPr marL="342900" indent="-342900" algn="l" defTabSz="457200" rtl="0" eaLnBrk="1" latinLnBrk="0" hangingPunct="1">
              <a:lnSpc>
                <a:spcPct val="100000"/>
              </a:lnSpc>
              <a:spcBef>
                <a:spcPts val="900"/>
              </a:spcBef>
              <a:buClr>
                <a:srgbClr val="4DAF46"/>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lnSpc>
                <a:spcPct val="100000"/>
              </a:lnSpc>
              <a:spcBef>
                <a:spcPts val="900"/>
              </a:spcBef>
              <a:buClr>
                <a:srgbClr val="4DAF46"/>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lnSpc>
                <a:spcPct val="100000"/>
              </a:lnSpc>
              <a:spcBef>
                <a:spcPts val="900"/>
              </a:spcBef>
              <a:buClr>
                <a:srgbClr val="4DAF46"/>
              </a:buClr>
              <a:buFont typeface="Wingdings" pitchFamily="2" charset="2"/>
              <a:buChar char="q"/>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lnSpc>
                <a:spcPct val="100000"/>
              </a:lnSpc>
              <a:spcBef>
                <a:spcPts val="900"/>
              </a:spcBef>
              <a:buClr>
                <a:srgbClr val="4DAF46"/>
              </a:buClr>
              <a:buSzPct val="100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lnSpc>
                <a:spcPct val="100000"/>
              </a:lnSpc>
              <a:spcBef>
                <a:spcPts val="900"/>
              </a:spcBef>
              <a:buClr>
                <a:srgbClr val="4DAF46"/>
              </a:buClr>
              <a:buSzPct val="100000"/>
              <a:buFont typeface="Lucida Grande"/>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tx1">
                  <a:lumMod val="65000"/>
                  <a:lumOff val="35000"/>
                </a:schemeClr>
              </a:buClr>
              <a:buNone/>
            </a:pPr>
            <a:r>
              <a:rPr lang="it-IT" sz="2000" b="1" dirty="0" err="1">
                <a:solidFill>
                  <a:schemeClr val="bg1"/>
                </a:solidFill>
                <a:latin typeface="Arial Narrow" panose="020B0604020202020204" pitchFamily="34" charset="0"/>
                <a:cs typeface="Arial Narrow" panose="020B0604020202020204" pitchFamily="34" charset="0"/>
              </a:rPr>
              <a:t>According</a:t>
            </a:r>
            <a:r>
              <a:rPr lang="it-IT" sz="2000" b="1" dirty="0">
                <a:solidFill>
                  <a:schemeClr val="bg1"/>
                </a:solidFill>
                <a:latin typeface="Arial Narrow" panose="020B0604020202020204" pitchFamily="34" charset="0"/>
                <a:cs typeface="Arial Narrow" panose="020B0604020202020204" pitchFamily="34" charset="0"/>
              </a:rPr>
              <a:t> to </a:t>
            </a:r>
            <a:r>
              <a:rPr lang="it-IT" sz="2000" b="1" dirty="0" err="1">
                <a:solidFill>
                  <a:schemeClr val="bg1"/>
                </a:solidFill>
                <a:latin typeface="Arial Narrow" panose="020B0604020202020204" pitchFamily="34" charset="0"/>
                <a:cs typeface="Arial Narrow" panose="020B0604020202020204" pitchFamily="34" charset="0"/>
              </a:rPr>
              <a:t>Hormone</a:t>
            </a:r>
            <a:r>
              <a:rPr lang="it-IT" sz="2000" b="1" dirty="0">
                <a:solidFill>
                  <a:schemeClr val="bg1"/>
                </a:solidFill>
                <a:latin typeface="Arial Narrow" panose="020B0604020202020204" pitchFamily="34" charset="0"/>
                <a:cs typeface="Arial Narrow" panose="020B0604020202020204" pitchFamily="34" charset="0"/>
              </a:rPr>
              <a:t> Receptor Status</a:t>
            </a:r>
            <a:endParaRPr lang="it-IT" sz="2000" dirty="0">
              <a:solidFill>
                <a:schemeClr val="bg1"/>
              </a:solidFill>
              <a:latin typeface="Arial Narrow" panose="020B0604020202020204" pitchFamily="34" charset="0"/>
              <a:cs typeface="Arial Narrow" panose="020B0604020202020204" pitchFamily="34" charset="0"/>
            </a:endParaRPr>
          </a:p>
        </p:txBody>
      </p:sp>
      <p:pic>
        <p:nvPicPr>
          <p:cNvPr id="7" name="Picture 6" descr="A blue circle with a white globe in it&#10;&#10;AI-generated content may be incorrect.">
            <a:extLst>
              <a:ext uri="{FF2B5EF4-FFF2-40B4-BE49-F238E27FC236}">
                <a16:creationId xmlns:a16="http://schemas.microsoft.com/office/drawing/2014/main" id="{8065B38A-E8D1-FDD7-3928-E7A3AC8E8C33}"/>
              </a:ext>
            </a:extLst>
          </p:cNvPr>
          <p:cNvPicPr>
            <a:picLocks noChangeAspect="1"/>
          </p:cNvPicPr>
          <p:nvPr/>
        </p:nvPicPr>
        <p:blipFill>
          <a:blip r:embed="rId4"/>
          <a:stretch>
            <a:fillRect/>
          </a:stretch>
        </p:blipFill>
        <p:spPr>
          <a:xfrm>
            <a:off x="783563" y="1075021"/>
            <a:ext cx="641350" cy="641350"/>
          </a:xfrm>
          <a:prstGeom prst="rect">
            <a:avLst/>
          </a:prstGeom>
        </p:spPr>
      </p:pic>
      <p:grpSp>
        <p:nvGrpSpPr>
          <p:cNvPr id="6" name="Group 5">
            <a:extLst>
              <a:ext uri="{FF2B5EF4-FFF2-40B4-BE49-F238E27FC236}">
                <a16:creationId xmlns:a16="http://schemas.microsoft.com/office/drawing/2014/main" id="{0010F5C2-99D2-8149-C217-E087DA66F1A7}"/>
              </a:ext>
            </a:extLst>
          </p:cNvPr>
          <p:cNvGrpSpPr/>
          <p:nvPr/>
        </p:nvGrpSpPr>
        <p:grpSpPr>
          <a:xfrm>
            <a:off x="375684" y="6538166"/>
            <a:ext cx="11648307" cy="392985"/>
            <a:chOff x="375684" y="6538166"/>
            <a:chExt cx="11648307" cy="392985"/>
          </a:xfrm>
        </p:grpSpPr>
        <p:pic>
          <p:nvPicPr>
            <p:cNvPr id="10" name="Picture 9" descr="Logo, company name&#10;&#10;Description automatically generated">
              <a:extLst>
                <a:ext uri="{FF2B5EF4-FFF2-40B4-BE49-F238E27FC236}">
                  <a16:creationId xmlns:a16="http://schemas.microsoft.com/office/drawing/2014/main" id="{136F3CAF-AF23-8D9D-AF42-AC0CE70CF22E}"/>
                </a:ext>
              </a:extLst>
            </p:cNvPr>
            <p:cNvPicPr>
              <a:picLocks noChangeAspect="1"/>
            </p:cNvPicPr>
            <p:nvPr/>
          </p:nvPicPr>
          <p:blipFill rotWithShape="1">
            <a:blip r:embed="rId5">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11" name="Footer Placeholder 2">
              <a:extLst>
                <a:ext uri="{FF2B5EF4-FFF2-40B4-BE49-F238E27FC236}">
                  <a16:creationId xmlns:a16="http://schemas.microsoft.com/office/drawing/2014/main" id="{6E6C1B30-E883-936C-7259-9CD5FFAE2D15}"/>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2" name="Slide Number Placeholder 3">
              <a:extLst>
                <a:ext uri="{FF2B5EF4-FFF2-40B4-BE49-F238E27FC236}">
                  <a16:creationId xmlns:a16="http://schemas.microsoft.com/office/drawing/2014/main" id="{6DF2E258-A378-57C9-9411-312B15CDD660}"/>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28</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299380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27AD4-7245-9C48-1893-2544740CD2C7}"/>
            </a:ext>
          </a:extLst>
        </p:cNvPr>
        <p:cNvGrpSpPr/>
        <p:nvPr/>
      </p:nvGrpSpPr>
      <p:grpSpPr>
        <a:xfrm>
          <a:off x="0" y="0"/>
          <a:ext cx="0" cy="0"/>
          <a:chOff x="0" y="0"/>
          <a:chExt cx="0" cy="0"/>
        </a:xfrm>
      </p:grpSpPr>
      <p:sp>
        <p:nvSpPr>
          <p:cNvPr id="10" name="Footer Placeholder 6">
            <a:extLst>
              <a:ext uri="{FF2B5EF4-FFF2-40B4-BE49-F238E27FC236}">
                <a16:creationId xmlns:a16="http://schemas.microsoft.com/office/drawing/2014/main" id="{3E2ABD5C-60F4-815A-8D21-A26A0D4CE04C}"/>
              </a:ext>
            </a:extLst>
          </p:cNvPr>
          <p:cNvSpPr txBox="1">
            <a:spLocks/>
          </p:cNvSpPr>
          <p:nvPr/>
        </p:nvSpPr>
        <p:spPr>
          <a:xfrm>
            <a:off x="6515959" y="6380135"/>
            <a:ext cx="5158142" cy="365125"/>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50000"/>
                    <a:lumOff val="50000"/>
                  </a:schemeClr>
                </a:solidFill>
                <a:latin typeface="Arial" panose="020B0604020202020204" pitchFamily="34" charset="0"/>
                <a:cs typeface="Arial" panose="020B0604020202020204" pitchFamily="34" charset="0"/>
              </a:rPr>
              <a:t>Partridge + ASRM    |   2025</a:t>
            </a:r>
          </a:p>
        </p:txBody>
      </p:sp>
      <p:sp>
        <p:nvSpPr>
          <p:cNvPr id="2" name="Title 1">
            <a:extLst>
              <a:ext uri="{FF2B5EF4-FFF2-40B4-BE49-F238E27FC236}">
                <a16:creationId xmlns:a16="http://schemas.microsoft.com/office/drawing/2014/main" id="{924CFD8C-5E19-1062-6EFC-339D07D46942}"/>
              </a:ext>
            </a:extLst>
          </p:cNvPr>
          <p:cNvSpPr>
            <a:spLocks noGrp="1"/>
          </p:cNvSpPr>
          <p:nvPr>
            <p:ph type="ctrTitle"/>
          </p:nvPr>
        </p:nvSpPr>
        <p:spPr>
          <a:xfrm>
            <a:off x="773976" y="0"/>
            <a:ext cx="11418024" cy="1866900"/>
          </a:xfrm>
        </p:spPr>
        <p:txBody>
          <a:bodyPr/>
          <a:lstStyle/>
          <a:p>
            <a:r>
              <a:rPr lang="en-US" altLang="en-US" sz="3700" dirty="0">
                <a:cs typeface="Arial" panose="020B0604020202020204" pitchFamily="34" charset="0"/>
              </a:rPr>
              <a:t>FEASIBILITY, SAFETY AND OUTCOMES OF PREGNANCY AFTER CANCER IN BRCA 1 AND 2 </a:t>
            </a:r>
            <a:r>
              <a:rPr lang="it-IT" sz="3700" dirty="0"/>
              <a:t>STUDY RESULTS – DISEASE-FREE SURVIVAL</a:t>
            </a:r>
            <a:endParaRPr lang="en-US" altLang="en-US" sz="3700" dirty="0">
              <a:cs typeface="Arial" panose="020B0604020202020204" pitchFamily="34" charset="0"/>
            </a:endParaRPr>
          </a:p>
        </p:txBody>
      </p:sp>
      <p:sp>
        <p:nvSpPr>
          <p:cNvPr id="5" name="TextBox 4">
            <a:extLst>
              <a:ext uri="{FF2B5EF4-FFF2-40B4-BE49-F238E27FC236}">
                <a16:creationId xmlns:a16="http://schemas.microsoft.com/office/drawing/2014/main" id="{AD433BEB-B54F-D38E-7395-AA0FE6ED4593}"/>
              </a:ext>
            </a:extLst>
          </p:cNvPr>
          <p:cNvSpPr txBox="1"/>
          <p:nvPr/>
        </p:nvSpPr>
        <p:spPr>
          <a:xfrm>
            <a:off x="7140201" y="6398596"/>
            <a:ext cx="3238500" cy="307777"/>
          </a:xfrm>
          <a:prstGeom prst="rect">
            <a:avLst/>
          </a:prstGeom>
          <a:noFill/>
        </p:spPr>
        <p:txBody>
          <a:bodyPr wrap="square">
            <a:spAutoFit/>
          </a:bodyPr>
          <a:lstStyle/>
          <a:p>
            <a:pPr algn="r">
              <a:defRPr/>
            </a:pPr>
            <a:r>
              <a:rPr lang="en-US" sz="700" dirty="0" err="1">
                <a:solidFill>
                  <a:schemeClr val="tx1">
                    <a:lumMod val="50000"/>
                    <a:lumOff val="50000"/>
                  </a:schemeClr>
                </a:solidFill>
                <a:latin typeface="Arial Unicode MS" charset="0"/>
                <a:ea typeface="MS PGothic" charset="-128"/>
              </a:rPr>
              <a:t>Lambertini</a:t>
            </a:r>
            <a:r>
              <a:rPr lang="en-US" sz="700" dirty="0">
                <a:solidFill>
                  <a:schemeClr val="tx1">
                    <a:lumMod val="50000"/>
                    <a:lumOff val="50000"/>
                  </a:schemeClr>
                </a:solidFill>
                <a:latin typeface="Arial Unicode MS" charset="0"/>
                <a:ea typeface="MS PGothic" charset="-128"/>
              </a:rPr>
              <a:t>, et al. SABCS 2023; JAMA 2023</a:t>
            </a:r>
          </a:p>
          <a:p>
            <a:pPr algn="r">
              <a:defRPr/>
            </a:pPr>
            <a:endParaRPr lang="en-US" sz="700" dirty="0">
              <a:solidFill>
                <a:schemeClr val="tx1">
                  <a:lumMod val="50000"/>
                  <a:lumOff val="50000"/>
                </a:schemeClr>
              </a:solidFill>
              <a:latin typeface="Arial Unicode MS" charset="0"/>
              <a:ea typeface="MS PGothic" charset="-128"/>
            </a:endParaRPr>
          </a:p>
        </p:txBody>
      </p:sp>
      <p:sp>
        <p:nvSpPr>
          <p:cNvPr id="3" name="Content Placeholder 1">
            <a:extLst>
              <a:ext uri="{FF2B5EF4-FFF2-40B4-BE49-F238E27FC236}">
                <a16:creationId xmlns:a16="http://schemas.microsoft.com/office/drawing/2014/main" id="{FC19CC1F-CB1A-C395-A3C5-A37DA9BB1B47}"/>
              </a:ext>
            </a:extLst>
          </p:cNvPr>
          <p:cNvSpPr txBox="1">
            <a:spLocks/>
          </p:cNvSpPr>
          <p:nvPr/>
        </p:nvSpPr>
        <p:spPr>
          <a:xfrm>
            <a:off x="843170" y="1886226"/>
            <a:ext cx="4719430" cy="534173"/>
          </a:xfrm>
          <a:prstGeom prst="rect">
            <a:avLst/>
          </a:prstGeom>
          <a:solidFill>
            <a:srgbClr val="00629B"/>
          </a:solidFill>
        </p:spPr>
        <p:txBody>
          <a:bodyPr anchor="ctr" anchorCtr="0"/>
          <a:lstStyle>
            <a:lvl1pPr marL="342900" indent="-342900" algn="l" defTabSz="457200" rtl="0" eaLnBrk="1" latinLnBrk="0" hangingPunct="1">
              <a:lnSpc>
                <a:spcPct val="100000"/>
              </a:lnSpc>
              <a:spcBef>
                <a:spcPts val="900"/>
              </a:spcBef>
              <a:buClr>
                <a:srgbClr val="4DAF46"/>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lnSpc>
                <a:spcPct val="100000"/>
              </a:lnSpc>
              <a:spcBef>
                <a:spcPts val="900"/>
              </a:spcBef>
              <a:buClr>
                <a:srgbClr val="4DAF46"/>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lnSpc>
                <a:spcPct val="100000"/>
              </a:lnSpc>
              <a:spcBef>
                <a:spcPts val="900"/>
              </a:spcBef>
              <a:buClr>
                <a:srgbClr val="4DAF46"/>
              </a:buClr>
              <a:buFont typeface="Wingdings" pitchFamily="2" charset="2"/>
              <a:buChar char="q"/>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lnSpc>
                <a:spcPct val="100000"/>
              </a:lnSpc>
              <a:spcBef>
                <a:spcPts val="900"/>
              </a:spcBef>
              <a:buClr>
                <a:srgbClr val="4DAF46"/>
              </a:buClr>
              <a:buSzPct val="100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lnSpc>
                <a:spcPct val="100000"/>
              </a:lnSpc>
              <a:spcBef>
                <a:spcPts val="900"/>
              </a:spcBef>
              <a:buClr>
                <a:srgbClr val="4DAF46"/>
              </a:buClr>
              <a:buSzPct val="100000"/>
              <a:buFont typeface="Lucida Grande"/>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tx1">
                  <a:lumMod val="65000"/>
                  <a:lumOff val="35000"/>
                </a:schemeClr>
              </a:buClr>
              <a:buNone/>
            </a:pPr>
            <a:r>
              <a:rPr lang="it-IT" sz="1600" b="1" dirty="0" err="1">
                <a:solidFill>
                  <a:schemeClr val="bg1"/>
                </a:solidFill>
                <a:latin typeface="Arial Narrow" panose="020B0604020202020204" pitchFamily="34" charset="0"/>
                <a:cs typeface="Arial Narrow" panose="020B0604020202020204" pitchFamily="34" charset="0"/>
              </a:rPr>
              <a:t>Primary</a:t>
            </a:r>
            <a:r>
              <a:rPr lang="it-IT" sz="1600" b="1" dirty="0">
                <a:solidFill>
                  <a:schemeClr val="bg1"/>
                </a:solidFill>
                <a:latin typeface="Arial Narrow" panose="020B0604020202020204" pitchFamily="34" charset="0"/>
                <a:cs typeface="Arial Narrow" panose="020B0604020202020204" pitchFamily="34" charset="0"/>
              </a:rPr>
              <a:t> </a:t>
            </a:r>
            <a:r>
              <a:rPr lang="it-IT" sz="1600" b="1" dirty="0" err="1">
                <a:solidFill>
                  <a:schemeClr val="bg1"/>
                </a:solidFill>
                <a:latin typeface="Arial Narrow" panose="020B0604020202020204" pitchFamily="34" charset="0"/>
                <a:cs typeface="Arial Narrow" panose="020B0604020202020204" pitchFamily="34" charset="0"/>
              </a:rPr>
              <a:t>analysis</a:t>
            </a:r>
            <a:r>
              <a:rPr lang="it-IT" sz="1600" b="1" dirty="0">
                <a:solidFill>
                  <a:schemeClr val="bg1"/>
                </a:solidFill>
                <a:latin typeface="Arial Narrow" panose="020B0604020202020204" pitchFamily="34" charset="0"/>
                <a:cs typeface="Arial Narrow" panose="020B0604020202020204" pitchFamily="34" charset="0"/>
              </a:rPr>
              <a:t> – Extended Cox model with </a:t>
            </a:r>
            <a:r>
              <a:rPr lang="it-IT" sz="1600" b="1" dirty="0" err="1">
                <a:solidFill>
                  <a:schemeClr val="bg1"/>
                </a:solidFill>
                <a:latin typeface="Arial Narrow" panose="020B0604020202020204" pitchFamily="34" charset="0"/>
                <a:cs typeface="Arial Narrow" panose="020B0604020202020204" pitchFamily="34" charset="0"/>
              </a:rPr>
              <a:t>occurrence</a:t>
            </a:r>
            <a:r>
              <a:rPr lang="it-IT" sz="1600" b="1" dirty="0">
                <a:solidFill>
                  <a:schemeClr val="bg1"/>
                </a:solidFill>
                <a:latin typeface="Arial Narrow" panose="020B0604020202020204" pitchFamily="34" charset="0"/>
                <a:cs typeface="Arial Narrow" panose="020B0604020202020204" pitchFamily="34" charset="0"/>
              </a:rPr>
              <a:t> of </a:t>
            </a:r>
            <a:r>
              <a:rPr lang="it-IT" sz="1600" b="1" dirty="0" err="1">
                <a:solidFill>
                  <a:schemeClr val="bg1"/>
                </a:solidFill>
                <a:latin typeface="Arial Narrow" panose="020B0604020202020204" pitchFamily="34" charset="0"/>
                <a:cs typeface="Arial Narrow" panose="020B0604020202020204" pitchFamily="34" charset="0"/>
              </a:rPr>
              <a:t>pregnancy</a:t>
            </a:r>
            <a:r>
              <a:rPr lang="it-IT" sz="1600" b="1" dirty="0">
                <a:solidFill>
                  <a:schemeClr val="bg1"/>
                </a:solidFill>
                <a:latin typeface="Arial Narrow" panose="020B0604020202020204" pitchFamily="34" charset="0"/>
                <a:cs typeface="Arial Narrow" panose="020B0604020202020204" pitchFamily="34" charset="0"/>
              </a:rPr>
              <a:t> </a:t>
            </a:r>
            <a:r>
              <a:rPr lang="it-IT" sz="1600" b="1" dirty="0" err="1">
                <a:solidFill>
                  <a:schemeClr val="bg1"/>
                </a:solidFill>
                <a:latin typeface="Arial Narrow" panose="020B0604020202020204" pitchFamily="34" charset="0"/>
                <a:cs typeface="Arial Narrow" panose="020B0604020202020204" pitchFamily="34" charset="0"/>
              </a:rPr>
              <a:t>as</a:t>
            </a:r>
            <a:r>
              <a:rPr lang="it-IT" sz="1600" b="1" dirty="0">
                <a:solidFill>
                  <a:schemeClr val="bg1"/>
                </a:solidFill>
                <a:latin typeface="Arial Narrow" panose="020B0604020202020204" pitchFamily="34" charset="0"/>
                <a:cs typeface="Arial Narrow" panose="020B0604020202020204" pitchFamily="34" charset="0"/>
              </a:rPr>
              <a:t> a time-</a:t>
            </a:r>
            <a:r>
              <a:rPr lang="it-IT" sz="1600" b="1" dirty="0" err="1">
                <a:solidFill>
                  <a:schemeClr val="bg1"/>
                </a:solidFill>
                <a:latin typeface="Arial Narrow" panose="020B0604020202020204" pitchFamily="34" charset="0"/>
                <a:cs typeface="Arial Narrow" panose="020B0604020202020204" pitchFamily="34" charset="0"/>
              </a:rPr>
              <a:t>varying</a:t>
            </a:r>
            <a:r>
              <a:rPr lang="it-IT" sz="1600" b="1" dirty="0">
                <a:solidFill>
                  <a:schemeClr val="bg1"/>
                </a:solidFill>
                <a:latin typeface="Arial Narrow" panose="020B0604020202020204" pitchFamily="34" charset="0"/>
                <a:cs typeface="Arial Narrow" panose="020B0604020202020204" pitchFamily="34" charset="0"/>
              </a:rPr>
              <a:t> </a:t>
            </a:r>
            <a:r>
              <a:rPr lang="it-IT" sz="1600" b="1" dirty="0" err="1">
                <a:solidFill>
                  <a:schemeClr val="bg1"/>
                </a:solidFill>
                <a:latin typeface="Arial Narrow" panose="020B0604020202020204" pitchFamily="34" charset="0"/>
                <a:cs typeface="Arial Narrow" panose="020B0604020202020204" pitchFamily="34" charset="0"/>
              </a:rPr>
              <a:t>covariate</a:t>
            </a:r>
            <a:endParaRPr lang="it-IT" sz="1600" dirty="0">
              <a:solidFill>
                <a:schemeClr val="bg1"/>
              </a:solidFill>
              <a:latin typeface="Arial Narrow" panose="020B0604020202020204" pitchFamily="34" charset="0"/>
              <a:cs typeface="Arial Narrow" panose="020B0604020202020204" pitchFamily="34" charset="0"/>
            </a:endParaRPr>
          </a:p>
        </p:txBody>
      </p:sp>
      <p:sp>
        <p:nvSpPr>
          <p:cNvPr id="8" name="Content Placeholder 1">
            <a:extLst>
              <a:ext uri="{FF2B5EF4-FFF2-40B4-BE49-F238E27FC236}">
                <a16:creationId xmlns:a16="http://schemas.microsoft.com/office/drawing/2014/main" id="{1F36013A-CE91-613C-5A76-F081EC31D35B}"/>
              </a:ext>
            </a:extLst>
          </p:cNvPr>
          <p:cNvSpPr txBox="1">
            <a:spLocks/>
          </p:cNvSpPr>
          <p:nvPr/>
        </p:nvSpPr>
        <p:spPr>
          <a:xfrm>
            <a:off x="6671580" y="1866900"/>
            <a:ext cx="4719430" cy="534173"/>
          </a:xfrm>
          <a:prstGeom prst="rect">
            <a:avLst/>
          </a:prstGeom>
          <a:solidFill>
            <a:srgbClr val="00629B"/>
          </a:solidFill>
        </p:spPr>
        <p:txBody>
          <a:bodyPr anchor="ctr" anchorCtr="0"/>
          <a:lstStyle>
            <a:lvl1pPr marL="342900" indent="-342900" algn="l" defTabSz="457200" rtl="0" eaLnBrk="1" latinLnBrk="0" hangingPunct="1">
              <a:lnSpc>
                <a:spcPct val="100000"/>
              </a:lnSpc>
              <a:spcBef>
                <a:spcPts val="900"/>
              </a:spcBef>
              <a:buClr>
                <a:srgbClr val="4DAF46"/>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lnSpc>
                <a:spcPct val="100000"/>
              </a:lnSpc>
              <a:spcBef>
                <a:spcPts val="900"/>
              </a:spcBef>
              <a:buClr>
                <a:srgbClr val="4DAF46"/>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lnSpc>
                <a:spcPct val="100000"/>
              </a:lnSpc>
              <a:spcBef>
                <a:spcPts val="900"/>
              </a:spcBef>
              <a:buClr>
                <a:srgbClr val="4DAF46"/>
              </a:buClr>
              <a:buFont typeface="Wingdings" pitchFamily="2" charset="2"/>
              <a:buChar char="q"/>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lnSpc>
                <a:spcPct val="100000"/>
              </a:lnSpc>
              <a:spcBef>
                <a:spcPts val="900"/>
              </a:spcBef>
              <a:buClr>
                <a:srgbClr val="4DAF46"/>
              </a:buClr>
              <a:buSzPct val="100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lnSpc>
                <a:spcPct val="100000"/>
              </a:lnSpc>
              <a:spcBef>
                <a:spcPts val="900"/>
              </a:spcBef>
              <a:buClr>
                <a:srgbClr val="4DAF46"/>
              </a:buClr>
              <a:buSzPct val="100000"/>
              <a:buFont typeface="Lucida Grande"/>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tx1">
                  <a:lumMod val="65000"/>
                  <a:lumOff val="35000"/>
                </a:schemeClr>
              </a:buClr>
              <a:buNone/>
            </a:pPr>
            <a:r>
              <a:rPr lang="it-IT" sz="2000" b="1" dirty="0" err="1">
                <a:solidFill>
                  <a:schemeClr val="bg1"/>
                </a:solidFill>
                <a:latin typeface="Arial Narrow" panose="020B0604020202020204" pitchFamily="34" charset="0"/>
                <a:cs typeface="Arial Narrow" panose="020B0604020202020204" pitchFamily="34" charset="0"/>
              </a:rPr>
              <a:t>Secondary</a:t>
            </a:r>
            <a:r>
              <a:rPr lang="it-IT" sz="2000" b="1" dirty="0">
                <a:solidFill>
                  <a:schemeClr val="bg1"/>
                </a:solidFill>
                <a:latin typeface="Arial Narrow" panose="020B0604020202020204" pitchFamily="34" charset="0"/>
                <a:cs typeface="Arial Narrow" panose="020B0604020202020204" pitchFamily="34" charset="0"/>
              </a:rPr>
              <a:t> </a:t>
            </a:r>
            <a:r>
              <a:rPr lang="it-IT" sz="2000" b="1" dirty="0" err="1">
                <a:solidFill>
                  <a:schemeClr val="bg1"/>
                </a:solidFill>
                <a:latin typeface="Arial Narrow" panose="020B0604020202020204" pitchFamily="34" charset="0"/>
                <a:cs typeface="Arial Narrow" panose="020B0604020202020204" pitchFamily="34" charset="0"/>
              </a:rPr>
              <a:t>matched</a:t>
            </a:r>
            <a:r>
              <a:rPr lang="it-IT" sz="2000" b="1" dirty="0">
                <a:solidFill>
                  <a:schemeClr val="bg1"/>
                </a:solidFill>
                <a:latin typeface="Arial Narrow" panose="020B0604020202020204" pitchFamily="34" charset="0"/>
                <a:cs typeface="Arial Narrow" panose="020B0604020202020204" pitchFamily="34" charset="0"/>
              </a:rPr>
              <a:t> </a:t>
            </a:r>
            <a:r>
              <a:rPr lang="it-IT" sz="2000" b="1" dirty="0" err="1">
                <a:solidFill>
                  <a:schemeClr val="bg1"/>
                </a:solidFill>
                <a:latin typeface="Arial Narrow" panose="020B0604020202020204" pitchFamily="34" charset="0"/>
                <a:cs typeface="Arial Narrow" panose="020B0604020202020204" pitchFamily="34" charset="0"/>
              </a:rPr>
              <a:t>analysis</a:t>
            </a:r>
            <a:endParaRPr lang="it-IT" sz="2000" dirty="0">
              <a:solidFill>
                <a:schemeClr val="bg1"/>
              </a:solidFill>
              <a:latin typeface="Arial Narrow" panose="020B0604020202020204" pitchFamily="34" charset="0"/>
              <a:cs typeface="Arial Narrow" panose="020B0604020202020204" pitchFamily="34" charset="0"/>
            </a:endParaRPr>
          </a:p>
        </p:txBody>
      </p:sp>
      <p:sp>
        <p:nvSpPr>
          <p:cNvPr id="11" name="Content Placeholder 1">
            <a:extLst>
              <a:ext uri="{FF2B5EF4-FFF2-40B4-BE49-F238E27FC236}">
                <a16:creationId xmlns:a16="http://schemas.microsoft.com/office/drawing/2014/main" id="{0CFB15C0-3AF4-E3B4-6AC1-26AE168F3363}"/>
              </a:ext>
            </a:extLst>
          </p:cNvPr>
          <p:cNvSpPr txBox="1">
            <a:spLocks/>
          </p:cNvSpPr>
          <p:nvPr/>
        </p:nvSpPr>
        <p:spPr>
          <a:xfrm>
            <a:off x="471268" y="6087573"/>
            <a:ext cx="342900" cy="365125"/>
          </a:xfrm>
          <a:prstGeom prst="rect">
            <a:avLst/>
          </a:prstGeom>
          <a:solidFill>
            <a:schemeClr val="bg1"/>
          </a:solidFill>
        </p:spPr>
        <p:txBody>
          <a:bodyPr anchor="ctr" anchorCtr="0"/>
          <a:lstStyle>
            <a:lvl1pPr marL="342900" indent="-342900" algn="l" defTabSz="457200" rtl="0" eaLnBrk="1" latinLnBrk="0" hangingPunct="1">
              <a:lnSpc>
                <a:spcPct val="100000"/>
              </a:lnSpc>
              <a:spcBef>
                <a:spcPts val="900"/>
              </a:spcBef>
              <a:buClr>
                <a:srgbClr val="4DAF46"/>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lnSpc>
                <a:spcPct val="100000"/>
              </a:lnSpc>
              <a:spcBef>
                <a:spcPts val="900"/>
              </a:spcBef>
              <a:buClr>
                <a:srgbClr val="4DAF46"/>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lnSpc>
                <a:spcPct val="100000"/>
              </a:lnSpc>
              <a:spcBef>
                <a:spcPts val="900"/>
              </a:spcBef>
              <a:buClr>
                <a:srgbClr val="4DAF46"/>
              </a:buClr>
              <a:buFont typeface="Wingdings" pitchFamily="2" charset="2"/>
              <a:buChar char="q"/>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lnSpc>
                <a:spcPct val="100000"/>
              </a:lnSpc>
              <a:spcBef>
                <a:spcPts val="900"/>
              </a:spcBef>
              <a:buClr>
                <a:srgbClr val="4DAF46"/>
              </a:buClr>
              <a:buSzPct val="100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lnSpc>
                <a:spcPct val="100000"/>
              </a:lnSpc>
              <a:spcBef>
                <a:spcPts val="900"/>
              </a:spcBef>
              <a:buClr>
                <a:srgbClr val="4DAF46"/>
              </a:buClr>
              <a:buSzPct val="100000"/>
              <a:buFont typeface="Lucida Grande"/>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tx1">
                  <a:lumMod val="65000"/>
                  <a:lumOff val="35000"/>
                </a:schemeClr>
              </a:buClr>
              <a:buNone/>
            </a:pPr>
            <a:endParaRPr lang="it-IT" sz="1050" dirty="0">
              <a:solidFill>
                <a:srgbClr val="003352"/>
              </a:solidFill>
              <a:latin typeface="Arial Narrow" panose="020B0604020202020204" pitchFamily="34" charset="0"/>
              <a:cs typeface="Arial Narrow" panose="020B0604020202020204" pitchFamily="34" charset="0"/>
            </a:endParaRPr>
          </a:p>
        </p:txBody>
      </p:sp>
      <p:grpSp>
        <p:nvGrpSpPr>
          <p:cNvPr id="15" name="Group 14">
            <a:extLst>
              <a:ext uri="{FF2B5EF4-FFF2-40B4-BE49-F238E27FC236}">
                <a16:creationId xmlns:a16="http://schemas.microsoft.com/office/drawing/2014/main" id="{9B087DBB-0D93-D892-C33B-062DA2059050}"/>
              </a:ext>
            </a:extLst>
          </p:cNvPr>
          <p:cNvGrpSpPr/>
          <p:nvPr/>
        </p:nvGrpSpPr>
        <p:grpSpPr>
          <a:xfrm>
            <a:off x="533400" y="1793202"/>
            <a:ext cx="11320657" cy="4913171"/>
            <a:chOff x="533400" y="1793202"/>
            <a:chExt cx="11320657" cy="4913171"/>
          </a:xfrm>
        </p:grpSpPr>
        <p:pic>
          <p:nvPicPr>
            <p:cNvPr id="4" name="Picture 3" descr="A graph and diagram of a patient&#10;&#10;Description automatically generated with medium confidence">
              <a:extLst>
                <a:ext uri="{FF2B5EF4-FFF2-40B4-BE49-F238E27FC236}">
                  <a16:creationId xmlns:a16="http://schemas.microsoft.com/office/drawing/2014/main" id="{3F4EA9E2-F753-CCD1-7FC6-4D3A3638A1DD}"/>
                </a:ext>
              </a:extLst>
            </p:cNvPr>
            <p:cNvPicPr>
              <a:picLocks noChangeAspect="1"/>
            </p:cNvPicPr>
            <p:nvPr/>
          </p:nvPicPr>
          <p:blipFill>
            <a:blip r:embed="rId3"/>
            <a:stretch>
              <a:fillRect/>
            </a:stretch>
          </p:blipFill>
          <p:spPr>
            <a:xfrm>
              <a:off x="757999" y="1793202"/>
              <a:ext cx="10786301" cy="4645698"/>
            </a:xfrm>
            <a:prstGeom prst="rect">
              <a:avLst/>
            </a:prstGeom>
          </p:spPr>
        </p:pic>
        <p:sp>
          <p:nvSpPr>
            <p:cNvPr id="9" name="Content Placeholder 1">
              <a:extLst>
                <a:ext uri="{FF2B5EF4-FFF2-40B4-BE49-F238E27FC236}">
                  <a16:creationId xmlns:a16="http://schemas.microsoft.com/office/drawing/2014/main" id="{3EA35F29-7221-A521-4905-E1A875FC9B10}"/>
                </a:ext>
              </a:extLst>
            </p:cNvPr>
            <p:cNvSpPr txBox="1">
              <a:spLocks/>
            </p:cNvSpPr>
            <p:nvPr/>
          </p:nvSpPr>
          <p:spPr>
            <a:xfrm>
              <a:off x="533400" y="6248400"/>
              <a:ext cx="5181600" cy="457973"/>
            </a:xfrm>
            <a:prstGeom prst="rect">
              <a:avLst/>
            </a:prstGeom>
            <a:solidFill>
              <a:schemeClr val="bg1"/>
            </a:solidFill>
          </p:spPr>
          <p:txBody>
            <a:bodyPr anchor="ctr" anchorCtr="0"/>
            <a:lstStyle>
              <a:lvl1pPr marL="342900" indent="-342900" algn="l" defTabSz="457200" rtl="0" eaLnBrk="1" latinLnBrk="0" hangingPunct="1">
                <a:lnSpc>
                  <a:spcPct val="100000"/>
                </a:lnSpc>
                <a:spcBef>
                  <a:spcPts val="900"/>
                </a:spcBef>
                <a:buClr>
                  <a:srgbClr val="4DAF46"/>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lnSpc>
                  <a:spcPct val="100000"/>
                </a:lnSpc>
                <a:spcBef>
                  <a:spcPts val="900"/>
                </a:spcBef>
                <a:buClr>
                  <a:srgbClr val="4DAF46"/>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lnSpc>
                  <a:spcPct val="100000"/>
                </a:lnSpc>
                <a:spcBef>
                  <a:spcPts val="900"/>
                </a:spcBef>
                <a:buClr>
                  <a:srgbClr val="4DAF46"/>
                </a:buClr>
                <a:buFont typeface="Wingdings" pitchFamily="2" charset="2"/>
                <a:buChar char="q"/>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lnSpc>
                  <a:spcPct val="100000"/>
                </a:lnSpc>
                <a:spcBef>
                  <a:spcPts val="900"/>
                </a:spcBef>
                <a:buClr>
                  <a:srgbClr val="4DAF46"/>
                </a:buClr>
                <a:buSzPct val="100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lnSpc>
                  <a:spcPct val="100000"/>
                </a:lnSpc>
                <a:spcBef>
                  <a:spcPts val="900"/>
                </a:spcBef>
                <a:buClr>
                  <a:srgbClr val="4DAF46"/>
                </a:buClr>
                <a:buSzPct val="100000"/>
                <a:buFont typeface="Lucida Grande"/>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tx1">
                    <a:lumMod val="65000"/>
                    <a:lumOff val="35000"/>
                  </a:schemeClr>
                </a:buClr>
                <a:buNone/>
              </a:pPr>
              <a:r>
                <a:rPr lang="it-IT" sz="1050" dirty="0" err="1">
                  <a:solidFill>
                    <a:srgbClr val="003352"/>
                  </a:solidFill>
                  <a:latin typeface="Arial Narrow" panose="020B0604020202020204" pitchFamily="34" charset="0"/>
                  <a:cs typeface="Arial Narrow" panose="020B0604020202020204" pitchFamily="34" charset="0"/>
                </a:rPr>
                <a:t>Adjusted</a:t>
              </a:r>
              <a:r>
                <a:rPr lang="it-IT" sz="1050" dirty="0">
                  <a:solidFill>
                    <a:srgbClr val="003352"/>
                  </a:solidFill>
                  <a:latin typeface="Arial Narrow" panose="020B0604020202020204" pitchFamily="34" charset="0"/>
                  <a:cs typeface="Arial Narrow" panose="020B0604020202020204" pitchFamily="34" charset="0"/>
                </a:rPr>
                <a:t> for: </a:t>
              </a:r>
              <a:r>
                <a:rPr lang="it-IT" sz="1050" dirty="0" err="1">
                  <a:solidFill>
                    <a:srgbClr val="003352"/>
                  </a:solidFill>
                  <a:latin typeface="Arial Narrow" panose="020B0604020202020204" pitchFamily="34" charset="0"/>
                  <a:cs typeface="Arial Narrow" panose="020B0604020202020204" pitchFamily="34" charset="0"/>
                </a:rPr>
                <a:t>region</a:t>
              </a:r>
              <a:r>
                <a:rPr lang="it-IT" sz="1050" dirty="0">
                  <a:solidFill>
                    <a:srgbClr val="003352"/>
                  </a:solidFill>
                  <a:latin typeface="Arial Narrow" panose="020B0604020202020204" pitchFamily="34" charset="0"/>
                  <a:cs typeface="Arial Narrow" panose="020B0604020202020204" pitchFamily="34" charset="0"/>
                </a:rPr>
                <a:t>, age, </a:t>
              </a:r>
              <a:r>
                <a:rPr lang="it-IT" sz="1050" dirty="0" err="1">
                  <a:solidFill>
                    <a:srgbClr val="003352"/>
                  </a:solidFill>
                  <a:latin typeface="Arial Narrow" panose="020B0604020202020204" pitchFamily="34" charset="0"/>
                  <a:cs typeface="Arial Narrow" panose="020B0604020202020204" pitchFamily="34" charset="0"/>
                </a:rPr>
                <a:t>nodal</a:t>
              </a:r>
              <a:r>
                <a:rPr lang="it-IT" sz="1050" dirty="0">
                  <a:solidFill>
                    <a:srgbClr val="003352"/>
                  </a:solidFill>
                  <a:latin typeface="Arial Narrow" panose="020B0604020202020204" pitchFamily="34" charset="0"/>
                  <a:cs typeface="Arial Narrow" panose="020B0604020202020204" pitchFamily="34" charset="0"/>
                </a:rPr>
                <a:t> status, </a:t>
              </a:r>
              <a:r>
                <a:rPr lang="it-IT" sz="1050" dirty="0" err="1">
                  <a:solidFill>
                    <a:srgbClr val="003352"/>
                  </a:solidFill>
                  <a:latin typeface="Arial Narrow" panose="020B0604020202020204" pitchFamily="34" charset="0"/>
                  <a:cs typeface="Arial Narrow" panose="020B0604020202020204" pitchFamily="34" charset="0"/>
                </a:rPr>
                <a:t>hormone</a:t>
              </a:r>
              <a:r>
                <a:rPr lang="it-IT" sz="1050" dirty="0">
                  <a:solidFill>
                    <a:srgbClr val="003352"/>
                  </a:solidFill>
                  <a:latin typeface="Arial Narrow" panose="020B0604020202020204" pitchFamily="34" charset="0"/>
                  <a:cs typeface="Arial Narrow" panose="020B0604020202020204" pitchFamily="34" charset="0"/>
                </a:rPr>
                <a:t> receptor status and </a:t>
              </a:r>
              <a:r>
                <a:rPr lang="it-IT" sz="1050" dirty="0" err="1">
                  <a:solidFill>
                    <a:srgbClr val="003352"/>
                  </a:solidFill>
                  <a:latin typeface="Arial Narrow" panose="020B0604020202020204" pitchFamily="34" charset="0"/>
                  <a:cs typeface="Arial Narrow" panose="020B0604020202020204" pitchFamily="34" charset="0"/>
                </a:rPr>
                <a:t>type</a:t>
              </a:r>
              <a:r>
                <a:rPr lang="it-IT" sz="1050" dirty="0">
                  <a:solidFill>
                    <a:srgbClr val="003352"/>
                  </a:solidFill>
                  <a:latin typeface="Arial Narrow" panose="020B0604020202020204" pitchFamily="34" charset="0"/>
                  <a:cs typeface="Arial Narrow" panose="020B0604020202020204" pitchFamily="34" charset="0"/>
                </a:rPr>
                <a:t> of </a:t>
              </a:r>
              <a:r>
                <a:rPr lang="it-IT" sz="1050" dirty="0" err="1">
                  <a:solidFill>
                    <a:srgbClr val="003352"/>
                  </a:solidFill>
                  <a:latin typeface="Arial Narrow" panose="020B0604020202020204" pitchFamily="34" charset="0"/>
                  <a:cs typeface="Arial Narrow" panose="020B0604020202020204" pitchFamily="34" charset="0"/>
                </a:rPr>
                <a:t>breast</a:t>
              </a:r>
              <a:r>
                <a:rPr lang="it-IT" sz="1050" dirty="0">
                  <a:solidFill>
                    <a:srgbClr val="003352"/>
                  </a:solidFill>
                  <a:latin typeface="Arial Narrow" panose="020B0604020202020204" pitchFamily="34" charset="0"/>
                  <a:cs typeface="Arial Narrow" panose="020B0604020202020204" pitchFamily="34" charset="0"/>
                </a:rPr>
                <a:t> surgery </a:t>
              </a:r>
            </a:p>
          </p:txBody>
        </p:sp>
        <p:sp>
          <p:nvSpPr>
            <p:cNvPr id="12" name="Content Placeholder 1">
              <a:extLst>
                <a:ext uri="{FF2B5EF4-FFF2-40B4-BE49-F238E27FC236}">
                  <a16:creationId xmlns:a16="http://schemas.microsoft.com/office/drawing/2014/main" id="{D173E0FC-6641-9E85-5899-E704AC807FF7}"/>
                </a:ext>
              </a:extLst>
            </p:cNvPr>
            <p:cNvSpPr txBox="1">
              <a:spLocks/>
            </p:cNvSpPr>
            <p:nvPr/>
          </p:nvSpPr>
          <p:spPr>
            <a:xfrm>
              <a:off x="11511157" y="6015010"/>
              <a:ext cx="342900" cy="365125"/>
            </a:xfrm>
            <a:prstGeom prst="rect">
              <a:avLst/>
            </a:prstGeom>
            <a:solidFill>
              <a:schemeClr val="bg1"/>
            </a:solidFill>
          </p:spPr>
          <p:txBody>
            <a:bodyPr anchor="ctr" anchorCtr="0"/>
            <a:lstStyle>
              <a:lvl1pPr marL="342900" indent="-342900" algn="l" defTabSz="457200" rtl="0" eaLnBrk="1" latinLnBrk="0" hangingPunct="1">
                <a:lnSpc>
                  <a:spcPct val="100000"/>
                </a:lnSpc>
                <a:spcBef>
                  <a:spcPts val="900"/>
                </a:spcBef>
                <a:buClr>
                  <a:srgbClr val="4DAF46"/>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lnSpc>
                  <a:spcPct val="100000"/>
                </a:lnSpc>
                <a:spcBef>
                  <a:spcPts val="900"/>
                </a:spcBef>
                <a:buClr>
                  <a:srgbClr val="4DAF46"/>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lnSpc>
                  <a:spcPct val="100000"/>
                </a:lnSpc>
                <a:spcBef>
                  <a:spcPts val="900"/>
                </a:spcBef>
                <a:buClr>
                  <a:srgbClr val="4DAF46"/>
                </a:buClr>
                <a:buFont typeface="Wingdings" pitchFamily="2" charset="2"/>
                <a:buChar char="q"/>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lnSpc>
                  <a:spcPct val="100000"/>
                </a:lnSpc>
                <a:spcBef>
                  <a:spcPts val="900"/>
                </a:spcBef>
                <a:buClr>
                  <a:srgbClr val="4DAF46"/>
                </a:buClr>
                <a:buSzPct val="100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lnSpc>
                  <a:spcPct val="100000"/>
                </a:lnSpc>
                <a:spcBef>
                  <a:spcPts val="900"/>
                </a:spcBef>
                <a:buClr>
                  <a:srgbClr val="4DAF46"/>
                </a:buClr>
                <a:buSzPct val="100000"/>
                <a:buFont typeface="Lucida Grande"/>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tx1">
                    <a:lumMod val="65000"/>
                    <a:lumOff val="35000"/>
                  </a:schemeClr>
                </a:buClr>
                <a:buNone/>
              </a:pPr>
              <a:endParaRPr lang="it-IT" sz="1050" dirty="0">
                <a:solidFill>
                  <a:srgbClr val="003352"/>
                </a:solidFill>
                <a:latin typeface="Arial Narrow" panose="020B0604020202020204" pitchFamily="34" charset="0"/>
                <a:cs typeface="Arial Narrow" panose="020B0604020202020204" pitchFamily="34" charset="0"/>
              </a:endParaRPr>
            </a:p>
          </p:txBody>
        </p:sp>
        <p:sp>
          <p:nvSpPr>
            <p:cNvPr id="13" name="Content Placeholder 1">
              <a:extLst>
                <a:ext uri="{FF2B5EF4-FFF2-40B4-BE49-F238E27FC236}">
                  <a16:creationId xmlns:a16="http://schemas.microsoft.com/office/drawing/2014/main" id="{E9EA1394-964F-FB76-119E-60C1CAC41881}"/>
                </a:ext>
              </a:extLst>
            </p:cNvPr>
            <p:cNvSpPr txBox="1">
              <a:spLocks/>
            </p:cNvSpPr>
            <p:nvPr/>
          </p:nvSpPr>
          <p:spPr>
            <a:xfrm>
              <a:off x="1257300" y="3162300"/>
              <a:ext cx="1714500" cy="190500"/>
            </a:xfrm>
            <a:prstGeom prst="rect">
              <a:avLst/>
            </a:prstGeom>
            <a:solidFill>
              <a:schemeClr val="bg1"/>
            </a:solidFill>
          </p:spPr>
          <p:txBody>
            <a:bodyPr anchor="ctr" anchorCtr="0"/>
            <a:lstStyle>
              <a:lvl1pPr marL="342900" indent="-342900" algn="l" defTabSz="457200" rtl="0" eaLnBrk="1" latinLnBrk="0" hangingPunct="1">
                <a:lnSpc>
                  <a:spcPct val="100000"/>
                </a:lnSpc>
                <a:spcBef>
                  <a:spcPts val="900"/>
                </a:spcBef>
                <a:buClr>
                  <a:srgbClr val="4DAF46"/>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lnSpc>
                  <a:spcPct val="100000"/>
                </a:lnSpc>
                <a:spcBef>
                  <a:spcPts val="900"/>
                </a:spcBef>
                <a:buClr>
                  <a:srgbClr val="4DAF46"/>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lnSpc>
                  <a:spcPct val="100000"/>
                </a:lnSpc>
                <a:spcBef>
                  <a:spcPts val="900"/>
                </a:spcBef>
                <a:buClr>
                  <a:srgbClr val="4DAF46"/>
                </a:buClr>
                <a:buFont typeface="Wingdings" pitchFamily="2" charset="2"/>
                <a:buChar char="q"/>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lnSpc>
                  <a:spcPct val="100000"/>
                </a:lnSpc>
                <a:spcBef>
                  <a:spcPts val="900"/>
                </a:spcBef>
                <a:buClr>
                  <a:srgbClr val="4DAF46"/>
                </a:buClr>
                <a:buSzPct val="100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lnSpc>
                  <a:spcPct val="100000"/>
                </a:lnSpc>
                <a:spcBef>
                  <a:spcPts val="900"/>
                </a:spcBef>
                <a:buClr>
                  <a:srgbClr val="4DAF46"/>
                </a:buClr>
                <a:buSzPct val="100000"/>
                <a:buFont typeface="Lucida Grande"/>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tx1">
                    <a:lumMod val="65000"/>
                    <a:lumOff val="35000"/>
                  </a:schemeClr>
                </a:buClr>
                <a:buNone/>
              </a:pPr>
              <a:r>
                <a:rPr lang="it-IT" sz="1000" b="1" dirty="0" err="1">
                  <a:solidFill>
                    <a:srgbClr val="003352"/>
                  </a:solidFill>
                </a:rPr>
                <a:t>Subgroup</a:t>
              </a:r>
              <a:r>
                <a:rPr lang="it-IT" sz="1000" b="1" dirty="0">
                  <a:solidFill>
                    <a:srgbClr val="003352"/>
                  </a:solidFill>
                </a:rPr>
                <a:t> </a:t>
              </a:r>
              <a:r>
                <a:rPr lang="it-IT" sz="1000" b="1" dirty="0" err="1">
                  <a:solidFill>
                    <a:srgbClr val="003352"/>
                  </a:solidFill>
                </a:rPr>
                <a:t>analyse</a:t>
              </a:r>
              <a:endParaRPr lang="it-IT" sz="1000" b="1" dirty="0">
                <a:solidFill>
                  <a:srgbClr val="003352"/>
                </a:solidFill>
              </a:endParaRPr>
            </a:p>
          </p:txBody>
        </p:sp>
        <p:sp>
          <p:nvSpPr>
            <p:cNvPr id="14" name="Content Placeholder 1">
              <a:extLst>
                <a:ext uri="{FF2B5EF4-FFF2-40B4-BE49-F238E27FC236}">
                  <a16:creationId xmlns:a16="http://schemas.microsoft.com/office/drawing/2014/main" id="{CCE81443-02E6-6725-BCCC-A604A2DB07C2}"/>
                </a:ext>
              </a:extLst>
            </p:cNvPr>
            <p:cNvSpPr txBox="1">
              <a:spLocks/>
            </p:cNvSpPr>
            <p:nvPr/>
          </p:nvSpPr>
          <p:spPr>
            <a:xfrm>
              <a:off x="4762501" y="3146396"/>
              <a:ext cx="685800" cy="219456"/>
            </a:xfrm>
            <a:prstGeom prst="rect">
              <a:avLst/>
            </a:prstGeom>
            <a:solidFill>
              <a:schemeClr val="bg1"/>
            </a:solidFill>
          </p:spPr>
          <p:txBody>
            <a:bodyPr lIns="0" tIns="0" rIns="0" bIns="0" anchor="ctr" anchorCtr="0"/>
            <a:lstStyle>
              <a:lvl1pPr marL="342900" indent="-342900" algn="l" defTabSz="457200" rtl="0" eaLnBrk="1" latinLnBrk="0" hangingPunct="1">
                <a:lnSpc>
                  <a:spcPct val="100000"/>
                </a:lnSpc>
                <a:spcBef>
                  <a:spcPts val="900"/>
                </a:spcBef>
                <a:buClr>
                  <a:srgbClr val="4DAF46"/>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lnSpc>
                  <a:spcPct val="100000"/>
                </a:lnSpc>
                <a:spcBef>
                  <a:spcPts val="900"/>
                </a:spcBef>
                <a:buClr>
                  <a:srgbClr val="4DAF46"/>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lnSpc>
                  <a:spcPct val="100000"/>
                </a:lnSpc>
                <a:spcBef>
                  <a:spcPts val="900"/>
                </a:spcBef>
                <a:buClr>
                  <a:srgbClr val="4DAF46"/>
                </a:buClr>
                <a:buFont typeface="Wingdings" pitchFamily="2" charset="2"/>
                <a:buChar char="q"/>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lnSpc>
                  <a:spcPct val="100000"/>
                </a:lnSpc>
                <a:spcBef>
                  <a:spcPts val="900"/>
                </a:spcBef>
                <a:buClr>
                  <a:srgbClr val="4DAF46"/>
                </a:buClr>
                <a:buSzPct val="100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lnSpc>
                  <a:spcPct val="100000"/>
                </a:lnSpc>
                <a:spcBef>
                  <a:spcPts val="900"/>
                </a:spcBef>
                <a:buClr>
                  <a:srgbClr val="4DAF46"/>
                </a:buClr>
                <a:buSzPct val="100000"/>
                <a:buFont typeface="Lucida Grande"/>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tx1">
                    <a:lumMod val="65000"/>
                    <a:lumOff val="35000"/>
                  </a:schemeClr>
                </a:buClr>
                <a:buNone/>
              </a:pPr>
              <a:r>
                <a:rPr lang="it-IT" sz="800" b="1" dirty="0" err="1">
                  <a:solidFill>
                    <a:srgbClr val="003352"/>
                  </a:solidFill>
                </a:rPr>
                <a:t>P</a:t>
              </a:r>
              <a:r>
                <a:rPr lang="it-IT" sz="800" b="1" dirty="0">
                  <a:solidFill>
                    <a:srgbClr val="003352"/>
                  </a:solidFill>
                </a:rPr>
                <a:t> </a:t>
              </a:r>
              <a:r>
                <a:rPr lang="it-IT" sz="800" b="1" dirty="0" err="1">
                  <a:solidFill>
                    <a:srgbClr val="003352"/>
                  </a:solidFill>
                </a:rPr>
                <a:t>value</a:t>
              </a:r>
              <a:r>
                <a:rPr lang="it-IT" sz="800" b="1" dirty="0">
                  <a:solidFill>
                    <a:srgbClr val="003352"/>
                  </a:solidFill>
                </a:rPr>
                <a:t> for </a:t>
              </a:r>
              <a:r>
                <a:rPr lang="it-IT" sz="800" b="1" dirty="0" err="1">
                  <a:solidFill>
                    <a:srgbClr val="003352"/>
                  </a:solidFill>
                </a:rPr>
                <a:t>interaaction</a:t>
              </a:r>
              <a:endParaRPr lang="it-IT" sz="800" b="1" dirty="0">
                <a:solidFill>
                  <a:srgbClr val="003352"/>
                </a:solidFill>
              </a:endParaRPr>
            </a:p>
          </p:txBody>
        </p:sp>
      </p:grpSp>
      <p:grpSp>
        <p:nvGrpSpPr>
          <p:cNvPr id="6" name="Group 5">
            <a:extLst>
              <a:ext uri="{FF2B5EF4-FFF2-40B4-BE49-F238E27FC236}">
                <a16:creationId xmlns:a16="http://schemas.microsoft.com/office/drawing/2014/main" id="{FB5012BD-837E-DFDD-3FF0-D5E653A42A6D}"/>
              </a:ext>
            </a:extLst>
          </p:cNvPr>
          <p:cNvGrpSpPr/>
          <p:nvPr/>
        </p:nvGrpSpPr>
        <p:grpSpPr>
          <a:xfrm>
            <a:off x="375684" y="6538166"/>
            <a:ext cx="11648307" cy="392985"/>
            <a:chOff x="375684" y="6538166"/>
            <a:chExt cx="11648307" cy="392985"/>
          </a:xfrm>
        </p:grpSpPr>
        <p:pic>
          <p:nvPicPr>
            <p:cNvPr id="7" name="Picture 6" descr="Logo, company name&#10;&#10;Description automatically generated">
              <a:extLst>
                <a:ext uri="{FF2B5EF4-FFF2-40B4-BE49-F238E27FC236}">
                  <a16:creationId xmlns:a16="http://schemas.microsoft.com/office/drawing/2014/main" id="{15B8FDE5-839B-9328-C47F-701E51FC169D}"/>
                </a:ext>
              </a:extLst>
            </p:cNvPr>
            <p:cNvPicPr>
              <a:picLocks noChangeAspect="1"/>
            </p:cNvPicPr>
            <p:nvPr/>
          </p:nvPicPr>
          <p:blipFill rotWithShape="1">
            <a:blip r:embed="rId4">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16" name="Footer Placeholder 2">
              <a:extLst>
                <a:ext uri="{FF2B5EF4-FFF2-40B4-BE49-F238E27FC236}">
                  <a16:creationId xmlns:a16="http://schemas.microsoft.com/office/drawing/2014/main" id="{A2549E3F-08ED-141C-C8B8-5C9AC01B0CC8}"/>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7" name="Slide Number Placeholder 3">
              <a:extLst>
                <a:ext uri="{FF2B5EF4-FFF2-40B4-BE49-F238E27FC236}">
                  <a16:creationId xmlns:a16="http://schemas.microsoft.com/office/drawing/2014/main" id="{015F1F80-92CF-7219-B7ED-60773CF37C1D}"/>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29</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4293894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0F07E-AA7A-9F11-3E7D-B29FFE78E9C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7524F24-6019-3041-FEFB-9032F7DD1EC2}"/>
              </a:ext>
            </a:extLst>
          </p:cNvPr>
          <p:cNvSpPr/>
          <p:nvPr/>
        </p:nvSpPr>
        <p:spPr>
          <a:xfrm>
            <a:off x="0" y="1943100"/>
            <a:ext cx="12192000" cy="4904874"/>
          </a:xfrm>
          <a:prstGeom prst="rect">
            <a:avLst/>
          </a:prstGeom>
          <a:solidFill>
            <a:srgbClr val="EE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pic>
        <p:nvPicPr>
          <p:cNvPr id="11" name="Picture 10" descr="A blue and black background&#10;&#10;AI-generated content may be incorrect.">
            <a:extLst>
              <a:ext uri="{FF2B5EF4-FFF2-40B4-BE49-F238E27FC236}">
                <a16:creationId xmlns:a16="http://schemas.microsoft.com/office/drawing/2014/main" id="{F053A86B-3198-01CA-976F-21DEAB16CFC4}"/>
              </a:ext>
            </a:extLst>
          </p:cNvPr>
          <p:cNvPicPr>
            <a:picLocks noChangeAspect="1"/>
          </p:cNvPicPr>
          <p:nvPr/>
        </p:nvPicPr>
        <p:blipFill>
          <a:blip r:embed="rId3">
            <a:alphaModFix amt="14000"/>
          </a:blip>
          <a:stretch>
            <a:fillRect/>
          </a:stretch>
        </p:blipFill>
        <p:spPr>
          <a:xfrm>
            <a:off x="9017256" y="1943099"/>
            <a:ext cx="3174743" cy="4914901"/>
          </a:xfrm>
          <a:prstGeom prst="rect">
            <a:avLst/>
          </a:prstGeom>
        </p:spPr>
      </p:pic>
      <p:sp>
        <p:nvSpPr>
          <p:cNvPr id="2" name="Title 1">
            <a:extLst>
              <a:ext uri="{FF2B5EF4-FFF2-40B4-BE49-F238E27FC236}">
                <a16:creationId xmlns:a16="http://schemas.microsoft.com/office/drawing/2014/main" id="{261DDFBC-F58F-4719-15C4-F8F8A4BFEEDC}"/>
              </a:ext>
            </a:extLst>
          </p:cNvPr>
          <p:cNvSpPr>
            <a:spLocks noGrp="1"/>
          </p:cNvSpPr>
          <p:nvPr>
            <p:ph type="ctrTitle"/>
          </p:nvPr>
        </p:nvSpPr>
        <p:spPr>
          <a:xfrm>
            <a:off x="779656" y="258132"/>
            <a:ext cx="10973278" cy="1066800"/>
          </a:xfrm>
        </p:spPr>
        <p:txBody>
          <a:bodyPr>
            <a:normAutofit fontScale="90000"/>
          </a:bodyPr>
          <a:lstStyle/>
          <a:p>
            <a:r>
              <a:rPr lang="en-US" sz="4000" dirty="0"/>
              <a:t>DESPITE WELL-DOCUMENTED INTEREST, YOUNG BREAST CANCER SURVIVORS HAVE LOWER PREGNANCY RATES </a:t>
            </a:r>
            <a:endParaRPr lang="en-US" dirty="0"/>
          </a:p>
        </p:txBody>
      </p:sp>
      <p:pic>
        <p:nvPicPr>
          <p:cNvPr id="4" name="Picture 3" descr="Chart&#10;&#10;Description automatically generated">
            <a:extLst>
              <a:ext uri="{FF2B5EF4-FFF2-40B4-BE49-F238E27FC236}">
                <a16:creationId xmlns:a16="http://schemas.microsoft.com/office/drawing/2014/main" id="{F1119B45-FAFA-38A9-E249-82A292C474A6}"/>
              </a:ext>
            </a:extLst>
          </p:cNvPr>
          <p:cNvPicPr>
            <a:picLocks noChangeAspect="1"/>
          </p:cNvPicPr>
          <p:nvPr/>
        </p:nvPicPr>
        <p:blipFill>
          <a:blip r:embed="rId4"/>
          <a:stretch>
            <a:fillRect/>
          </a:stretch>
        </p:blipFill>
        <p:spPr>
          <a:xfrm>
            <a:off x="2511976" y="2112635"/>
            <a:ext cx="6515100" cy="4565803"/>
          </a:xfrm>
          <a:prstGeom prst="rect">
            <a:avLst/>
          </a:prstGeom>
        </p:spPr>
      </p:pic>
      <p:sp>
        <p:nvSpPr>
          <p:cNvPr id="3" name="TextBox 2">
            <a:extLst>
              <a:ext uri="{FF2B5EF4-FFF2-40B4-BE49-F238E27FC236}">
                <a16:creationId xmlns:a16="http://schemas.microsoft.com/office/drawing/2014/main" id="{C89629DF-0CBA-A04E-D733-C31809E2797C}"/>
              </a:ext>
            </a:extLst>
          </p:cNvPr>
          <p:cNvSpPr txBox="1"/>
          <p:nvPr/>
        </p:nvSpPr>
        <p:spPr>
          <a:xfrm>
            <a:off x="9027077" y="6096000"/>
            <a:ext cx="2629378" cy="307777"/>
          </a:xfrm>
          <a:prstGeom prst="rect">
            <a:avLst/>
          </a:prstGeom>
          <a:noFill/>
        </p:spPr>
        <p:txBody>
          <a:bodyPr wrap="square">
            <a:spAutoFit/>
          </a:bodyPr>
          <a:lstStyle/>
          <a:p>
            <a:pPr algn="r">
              <a:defRPr/>
            </a:pPr>
            <a:r>
              <a:rPr lang="it-IT" sz="700" dirty="0">
                <a:solidFill>
                  <a:schemeClr val="tx1">
                    <a:lumMod val="50000"/>
                    <a:lumOff val="50000"/>
                  </a:schemeClr>
                </a:solidFill>
                <a:latin typeface="Arial" panose="020B0604020202020204" pitchFamily="34" charset="0"/>
                <a:ea typeface="MS PGothic" charset="-128"/>
                <a:cs typeface="Arial" panose="020B0604020202020204" pitchFamily="34" charset="0"/>
              </a:rPr>
              <a:t>Lambertini M, et al. JCO. 2021</a:t>
            </a:r>
          </a:p>
          <a:p>
            <a:pPr algn="r">
              <a:defRPr/>
            </a:pPr>
            <a:endParaRPr lang="en-US" sz="700" dirty="0">
              <a:solidFill>
                <a:schemeClr val="tx1">
                  <a:lumMod val="50000"/>
                  <a:lumOff val="50000"/>
                </a:schemeClr>
              </a:solidFill>
              <a:latin typeface="Arial" panose="020B0604020202020204" pitchFamily="34" charset="0"/>
              <a:ea typeface="MS PGothic" charset="-128"/>
              <a:cs typeface="Arial" panose="020B0604020202020204" pitchFamily="34" charset="0"/>
            </a:endParaRPr>
          </a:p>
        </p:txBody>
      </p:sp>
      <p:pic>
        <p:nvPicPr>
          <p:cNvPr id="6" name="Picture 5" descr="A white circle with blue and green arrows&#10;&#10;AI-generated content may be incorrect.">
            <a:extLst>
              <a:ext uri="{FF2B5EF4-FFF2-40B4-BE49-F238E27FC236}">
                <a16:creationId xmlns:a16="http://schemas.microsoft.com/office/drawing/2014/main" id="{6BF91FEA-886C-066F-632D-858AD7BAA20A}"/>
              </a:ext>
            </a:extLst>
          </p:cNvPr>
          <p:cNvPicPr>
            <a:picLocks noChangeAspect="1"/>
          </p:cNvPicPr>
          <p:nvPr/>
        </p:nvPicPr>
        <p:blipFill>
          <a:blip r:embed="rId5"/>
          <a:stretch>
            <a:fillRect/>
          </a:stretch>
        </p:blipFill>
        <p:spPr>
          <a:xfrm>
            <a:off x="1139764" y="4187953"/>
            <a:ext cx="956348" cy="1100913"/>
          </a:xfrm>
          <a:prstGeom prst="rect">
            <a:avLst/>
          </a:prstGeom>
        </p:spPr>
      </p:pic>
      <p:pic>
        <p:nvPicPr>
          <p:cNvPr id="7" name="Picture 6" descr="A blue heart on a black background&#10;&#10;AI-generated content may be incorrect.">
            <a:extLst>
              <a:ext uri="{FF2B5EF4-FFF2-40B4-BE49-F238E27FC236}">
                <a16:creationId xmlns:a16="http://schemas.microsoft.com/office/drawing/2014/main" id="{16983D53-F6A1-1A59-DE6F-8F6EA528A8E3}"/>
              </a:ext>
            </a:extLst>
          </p:cNvPr>
          <p:cNvPicPr>
            <a:picLocks noChangeAspect="1"/>
          </p:cNvPicPr>
          <p:nvPr/>
        </p:nvPicPr>
        <p:blipFill>
          <a:blip r:embed="rId6"/>
          <a:stretch>
            <a:fillRect/>
          </a:stretch>
        </p:blipFill>
        <p:spPr>
          <a:xfrm rot="2769362">
            <a:off x="9725325" y="5000848"/>
            <a:ext cx="381000" cy="334818"/>
          </a:xfrm>
          <a:prstGeom prst="rect">
            <a:avLst/>
          </a:prstGeom>
        </p:spPr>
      </p:pic>
      <p:sp>
        <p:nvSpPr>
          <p:cNvPr id="9" name="TextBox 8">
            <a:extLst>
              <a:ext uri="{FF2B5EF4-FFF2-40B4-BE49-F238E27FC236}">
                <a16:creationId xmlns:a16="http://schemas.microsoft.com/office/drawing/2014/main" id="{92BF99C7-6FBC-D488-82DD-B98411571074}"/>
              </a:ext>
            </a:extLst>
          </p:cNvPr>
          <p:cNvSpPr txBox="1"/>
          <p:nvPr/>
        </p:nvSpPr>
        <p:spPr>
          <a:xfrm>
            <a:off x="2463813" y="2646170"/>
            <a:ext cx="6611426" cy="332510"/>
          </a:xfrm>
          <a:prstGeom prst="rect">
            <a:avLst/>
          </a:prstGeom>
          <a:noFill/>
          <a:ln w="50800">
            <a:solidFill>
              <a:schemeClr val="accent2"/>
            </a:solidFill>
          </a:ln>
        </p:spPr>
        <p:txBody>
          <a:bodyPr wrap="square" rtlCol="0">
            <a:spAutoFit/>
          </a:bodyPr>
          <a:lstStyle/>
          <a:p>
            <a:endParaRPr lang="en-US" dirty="0"/>
          </a:p>
        </p:txBody>
      </p:sp>
      <p:grpSp>
        <p:nvGrpSpPr>
          <p:cNvPr id="12" name="Group 11">
            <a:extLst>
              <a:ext uri="{FF2B5EF4-FFF2-40B4-BE49-F238E27FC236}">
                <a16:creationId xmlns:a16="http://schemas.microsoft.com/office/drawing/2014/main" id="{4EE0E49E-4C4B-064C-1B34-C1F5310F6053}"/>
              </a:ext>
            </a:extLst>
          </p:cNvPr>
          <p:cNvGrpSpPr/>
          <p:nvPr/>
        </p:nvGrpSpPr>
        <p:grpSpPr>
          <a:xfrm>
            <a:off x="375684" y="6538166"/>
            <a:ext cx="11648307" cy="392985"/>
            <a:chOff x="375684" y="6538166"/>
            <a:chExt cx="11648307" cy="392985"/>
          </a:xfrm>
        </p:grpSpPr>
        <p:pic>
          <p:nvPicPr>
            <p:cNvPr id="13" name="Picture 12" descr="Logo, company name&#10;&#10;Description automatically generated">
              <a:extLst>
                <a:ext uri="{FF2B5EF4-FFF2-40B4-BE49-F238E27FC236}">
                  <a16:creationId xmlns:a16="http://schemas.microsoft.com/office/drawing/2014/main" id="{C50E527E-2D8B-6A24-38BD-2F3B97C8912C}"/>
                </a:ext>
              </a:extLst>
            </p:cNvPr>
            <p:cNvPicPr>
              <a:picLocks noChangeAspect="1"/>
            </p:cNvPicPr>
            <p:nvPr/>
          </p:nvPicPr>
          <p:blipFill rotWithShape="1">
            <a:blip r:embed="rId7">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14" name="Footer Placeholder 2">
              <a:extLst>
                <a:ext uri="{FF2B5EF4-FFF2-40B4-BE49-F238E27FC236}">
                  <a16:creationId xmlns:a16="http://schemas.microsoft.com/office/drawing/2014/main" id="{F20E672B-09A7-534D-8455-4D91A6E0C55A}"/>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5" name="Slide Number Placeholder 3">
              <a:extLst>
                <a:ext uri="{FF2B5EF4-FFF2-40B4-BE49-F238E27FC236}">
                  <a16:creationId xmlns:a16="http://schemas.microsoft.com/office/drawing/2014/main" id="{36371BD9-2748-F03D-D4C1-4A1EB54F7F1D}"/>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3</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388935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82F28-3566-0323-1D83-8A1B98EE4EE5}"/>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542A5A57-236D-EF39-416A-BAFFF70F74C3}"/>
              </a:ext>
            </a:extLst>
          </p:cNvPr>
          <p:cNvSpPr/>
          <p:nvPr/>
        </p:nvSpPr>
        <p:spPr>
          <a:xfrm>
            <a:off x="4772835" y="4552988"/>
            <a:ext cx="899135" cy="899135"/>
          </a:xfrm>
          <a:prstGeom prst="ellipse">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2557"/>
                </a:solidFill>
              </a:rPr>
              <a:t>N =</a:t>
            </a:r>
          </a:p>
          <a:p>
            <a:pPr algn="ctr"/>
            <a:r>
              <a:rPr lang="en-US" sz="1600" b="1" dirty="0">
                <a:solidFill>
                  <a:srgbClr val="002557"/>
                </a:solidFill>
              </a:rPr>
              <a:t>1213</a:t>
            </a:r>
          </a:p>
        </p:txBody>
      </p:sp>
      <p:sp>
        <p:nvSpPr>
          <p:cNvPr id="2" name="Title 1">
            <a:extLst>
              <a:ext uri="{FF2B5EF4-FFF2-40B4-BE49-F238E27FC236}">
                <a16:creationId xmlns:a16="http://schemas.microsoft.com/office/drawing/2014/main" id="{D771E0DA-0DCE-A05A-5C6D-61681E2384F1}"/>
              </a:ext>
            </a:extLst>
          </p:cNvPr>
          <p:cNvSpPr>
            <a:spLocks noGrp="1"/>
          </p:cNvSpPr>
          <p:nvPr>
            <p:ph type="ctrTitle"/>
          </p:nvPr>
        </p:nvSpPr>
        <p:spPr>
          <a:xfrm>
            <a:off x="773976" y="0"/>
            <a:ext cx="10973278" cy="1524000"/>
          </a:xfrm>
        </p:spPr>
        <p:txBody>
          <a:bodyPr/>
          <a:lstStyle/>
          <a:p>
            <a:r>
              <a:rPr lang="en-US" sz="4400" dirty="0">
                <a:solidFill>
                  <a:schemeClr val="accent1">
                    <a:lumMod val="50000"/>
                  </a:schemeClr>
                </a:solidFill>
              </a:rPr>
              <a:t>PREGNANCY AND FERTILITY IN THE YOUNG WOMEN'S BREAST CANCER STUDY (YWS)</a:t>
            </a:r>
            <a:endParaRPr lang="en-US" sz="4400" dirty="0"/>
          </a:p>
        </p:txBody>
      </p:sp>
      <p:sp>
        <p:nvSpPr>
          <p:cNvPr id="11" name="TextBox 10">
            <a:extLst>
              <a:ext uri="{FF2B5EF4-FFF2-40B4-BE49-F238E27FC236}">
                <a16:creationId xmlns:a16="http://schemas.microsoft.com/office/drawing/2014/main" id="{6199ABD1-7E30-44B9-6438-ADFD46064E53}"/>
              </a:ext>
            </a:extLst>
          </p:cNvPr>
          <p:cNvSpPr txBox="1"/>
          <p:nvPr/>
        </p:nvSpPr>
        <p:spPr>
          <a:xfrm>
            <a:off x="8305800" y="6109156"/>
            <a:ext cx="3360420" cy="338554"/>
          </a:xfrm>
          <a:prstGeom prst="rect">
            <a:avLst/>
          </a:prstGeom>
          <a:noFill/>
        </p:spPr>
        <p:txBody>
          <a:bodyPr wrap="square" rtlCol="0">
            <a:spAutoFit/>
          </a:bodyPr>
          <a:lstStyle/>
          <a:p>
            <a:pPr algn="r"/>
            <a:r>
              <a:rPr lang="en-US" altLang="en-US" sz="800" dirty="0">
                <a:solidFill>
                  <a:schemeClr val="tx1">
                    <a:lumMod val="50000"/>
                    <a:lumOff val="50000"/>
                  </a:schemeClr>
                </a:solidFill>
              </a:rPr>
              <a:t>Sorouri et al, ASCO 2024</a:t>
            </a:r>
          </a:p>
          <a:p>
            <a:pPr algn="r"/>
            <a:endParaRPr lang="en-US" altLang="en-US" sz="800" dirty="0">
              <a:solidFill>
                <a:schemeClr val="tx1">
                  <a:lumMod val="50000"/>
                  <a:lumOff val="50000"/>
                </a:schemeClr>
              </a:solidFill>
            </a:endParaRPr>
          </a:p>
        </p:txBody>
      </p:sp>
      <p:sp>
        <p:nvSpPr>
          <p:cNvPr id="12" name="Content Placeholder 3">
            <a:extLst>
              <a:ext uri="{FF2B5EF4-FFF2-40B4-BE49-F238E27FC236}">
                <a16:creationId xmlns:a16="http://schemas.microsoft.com/office/drawing/2014/main" id="{DEC0B88E-D4EA-B93B-F76D-5481E721158C}"/>
              </a:ext>
            </a:extLst>
          </p:cNvPr>
          <p:cNvSpPr txBox="1">
            <a:spLocks/>
          </p:cNvSpPr>
          <p:nvPr/>
        </p:nvSpPr>
        <p:spPr>
          <a:xfrm>
            <a:off x="709638" y="1688404"/>
            <a:ext cx="10962226" cy="2207467"/>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0B8E6"/>
              </a:buClr>
            </a:pPr>
            <a:r>
              <a:rPr lang="en-US" sz="2200" dirty="0">
                <a:solidFill>
                  <a:srgbClr val="003352"/>
                </a:solidFill>
                <a:latin typeface="Arial Narrow" panose="020B0604020202020204" pitchFamily="34" charset="0"/>
                <a:cs typeface="Arial Narrow" panose="020B0604020202020204" pitchFamily="34" charset="0"/>
              </a:rPr>
              <a:t>YWS (NCT01468246) is a </a:t>
            </a:r>
            <a:r>
              <a:rPr lang="en-US" sz="2200" b="1" dirty="0">
                <a:solidFill>
                  <a:srgbClr val="40B8E6"/>
                </a:solidFill>
                <a:latin typeface="Arial Narrow" panose="020B0604020202020204" pitchFamily="34" charset="0"/>
                <a:cs typeface="Arial Narrow" panose="020B0604020202020204" pitchFamily="34" charset="0"/>
              </a:rPr>
              <a:t>prospective cohort study of young women </a:t>
            </a:r>
            <a:r>
              <a:rPr lang="en-US" sz="2200" dirty="0">
                <a:solidFill>
                  <a:srgbClr val="003352"/>
                </a:solidFill>
                <a:latin typeface="Arial Narrow" panose="020B0604020202020204" pitchFamily="34" charset="0"/>
                <a:cs typeface="Arial Narrow" panose="020B0604020202020204" pitchFamily="34" charset="0"/>
              </a:rPr>
              <a:t>who were newly-diagnosed </a:t>
            </a:r>
            <a:br>
              <a:rPr lang="en-US" sz="2200" dirty="0">
                <a:solidFill>
                  <a:srgbClr val="003352"/>
                </a:solidFill>
                <a:latin typeface="Arial Narrow" panose="020B0604020202020204" pitchFamily="34" charset="0"/>
                <a:cs typeface="Arial Narrow" panose="020B0604020202020204" pitchFamily="34" charset="0"/>
              </a:rPr>
            </a:br>
            <a:r>
              <a:rPr lang="en-US" sz="2200" dirty="0">
                <a:solidFill>
                  <a:srgbClr val="003352"/>
                </a:solidFill>
                <a:latin typeface="Arial Narrow" panose="020B0604020202020204" pitchFamily="34" charset="0"/>
                <a:cs typeface="Arial Narrow" panose="020B0604020202020204" pitchFamily="34" charset="0"/>
              </a:rPr>
              <a:t>with breast cancer enrolled across 13 sites in the US &amp; Canada 2006-2016</a:t>
            </a:r>
            <a:endParaRPr lang="en-US" sz="500" dirty="0">
              <a:solidFill>
                <a:srgbClr val="003352"/>
              </a:solidFill>
              <a:latin typeface="Arial Narrow" panose="020B0604020202020204" pitchFamily="34" charset="0"/>
              <a:cs typeface="Arial Narrow" panose="020B0604020202020204" pitchFamily="34" charset="0"/>
            </a:endParaRPr>
          </a:p>
          <a:p>
            <a:pPr>
              <a:buClr>
                <a:srgbClr val="40B8E6"/>
              </a:buClr>
            </a:pPr>
            <a:r>
              <a:rPr lang="en-US" sz="2200" dirty="0">
                <a:solidFill>
                  <a:srgbClr val="003352"/>
                </a:solidFill>
                <a:latin typeface="Arial Narrow" panose="020B0604020202020204" pitchFamily="34" charset="0"/>
                <a:cs typeface="Arial Narrow" panose="020B0604020202020204" pitchFamily="34" charset="0"/>
              </a:rPr>
              <a:t>Data on attempting pregnancy and fertility outcomes were obtained from </a:t>
            </a:r>
            <a:r>
              <a:rPr lang="en-US" sz="2200" b="1" dirty="0">
                <a:solidFill>
                  <a:srgbClr val="40B8E6"/>
                </a:solidFill>
                <a:latin typeface="Arial Narrow" panose="020B0604020202020204" pitchFamily="34" charset="0"/>
                <a:cs typeface="Arial Narrow" panose="020B0604020202020204" pitchFamily="34" charset="0"/>
              </a:rPr>
              <a:t>serial surveys collected </a:t>
            </a:r>
            <a:br>
              <a:rPr lang="en-US" sz="2200" dirty="0">
                <a:solidFill>
                  <a:srgbClr val="003352"/>
                </a:solidFill>
                <a:latin typeface="Arial Narrow" panose="020B0604020202020204" pitchFamily="34" charset="0"/>
                <a:cs typeface="Arial Narrow" panose="020B0604020202020204" pitchFamily="34" charset="0"/>
              </a:rPr>
            </a:br>
            <a:r>
              <a:rPr lang="en-US" sz="2200" dirty="0">
                <a:solidFill>
                  <a:srgbClr val="003352"/>
                </a:solidFill>
                <a:latin typeface="Arial Narrow" panose="020B0604020202020204" pitchFamily="34" charset="0"/>
                <a:cs typeface="Arial Narrow" panose="020B0604020202020204" pitchFamily="34" charset="0"/>
              </a:rPr>
              <a:t>over a median follow-up of 11 years (range: 3-17 years)</a:t>
            </a:r>
          </a:p>
          <a:p>
            <a:pPr>
              <a:buClr>
                <a:srgbClr val="40B8E6"/>
              </a:buClr>
            </a:pPr>
            <a:r>
              <a:rPr lang="en-US" sz="2200" dirty="0">
                <a:solidFill>
                  <a:srgbClr val="003352"/>
                </a:solidFill>
                <a:latin typeface="Arial Narrow" panose="020B0604020202020204" pitchFamily="34" charset="0"/>
                <a:cs typeface="Arial Narrow" panose="020B0604020202020204" pitchFamily="34" charset="0"/>
              </a:rPr>
              <a:t>Multivariable logistic regression with stepwise model selection was used to </a:t>
            </a:r>
            <a:r>
              <a:rPr lang="en-US" sz="2200" b="1" dirty="0">
                <a:solidFill>
                  <a:srgbClr val="40B8E6"/>
                </a:solidFill>
                <a:latin typeface="Arial Narrow" panose="020B0604020202020204" pitchFamily="34" charset="0"/>
                <a:cs typeface="Arial Narrow" panose="020B0604020202020204" pitchFamily="34" charset="0"/>
              </a:rPr>
              <a:t>identify factors</a:t>
            </a:r>
            <a:r>
              <a:rPr lang="en-US" sz="2200" dirty="0">
                <a:solidFill>
                  <a:srgbClr val="40B8E6"/>
                </a:solidFill>
                <a:latin typeface="Arial Narrow" panose="020B0604020202020204" pitchFamily="34" charset="0"/>
                <a:cs typeface="Arial Narrow" panose="020B0604020202020204" pitchFamily="34" charset="0"/>
              </a:rPr>
              <a:t> </a:t>
            </a:r>
            <a:r>
              <a:rPr lang="en-US" sz="2200" dirty="0">
                <a:solidFill>
                  <a:srgbClr val="003352"/>
                </a:solidFill>
                <a:latin typeface="Arial Narrow" panose="020B0604020202020204" pitchFamily="34" charset="0"/>
                <a:cs typeface="Arial Narrow" panose="020B0604020202020204" pitchFamily="34" charset="0"/>
              </a:rPr>
              <a:t>associated with pregnancy and live birth </a:t>
            </a:r>
          </a:p>
        </p:txBody>
      </p:sp>
      <p:sp>
        <p:nvSpPr>
          <p:cNvPr id="3" name="TextBox 2">
            <a:extLst>
              <a:ext uri="{FF2B5EF4-FFF2-40B4-BE49-F238E27FC236}">
                <a16:creationId xmlns:a16="http://schemas.microsoft.com/office/drawing/2014/main" id="{145D674D-E216-B0BA-4759-1EDB4836071E}"/>
              </a:ext>
            </a:extLst>
          </p:cNvPr>
          <p:cNvSpPr txBox="1"/>
          <p:nvPr/>
        </p:nvSpPr>
        <p:spPr>
          <a:xfrm>
            <a:off x="8483562" y="3901689"/>
            <a:ext cx="2562172" cy="2174683"/>
          </a:xfrm>
          <a:prstGeom prst="rect">
            <a:avLst/>
          </a:prstGeom>
          <a:solidFill>
            <a:srgbClr val="00305D"/>
          </a:solidFill>
          <a:ln w="22225">
            <a:noFill/>
          </a:ln>
        </p:spPr>
        <p:txBody>
          <a:bodyPr wrap="square" lIns="182880" tIns="91440" rtlCol="0" anchor="t" anchorCtr="0">
            <a:noAutofit/>
          </a:bodyPr>
          <a:lstStyle/>
          <a:p>
            <a:pPr marL="50800">
              <a:lnSpc>
                <a:spcPct val="100000"/>
              </a:lnSpc>
              <a:spcBef>
                <a:spcPts val="1200"/>
              </a:spcBef>
              <a:buSzPct val="100000"/>
            </a:pPr>
            <a:r>
              <a:rPr lang="fy-NL" sz="2400" b="1" dirty="0">
                <a:solidFill>
                  <a:schemeClr val="bg1"/>
                </a:solidFill>
                <a:latin typeface="Arial Narrow" panose="020B0604020202020204" pitchFamily="34" charset="0"/>
                <a:cs typeface="Arial Narrow" panose="020B0604020202020204" pitchFamily="34" charset="0"/>
              </a:rPr>
              <a:t>Fertility Outcomes</a:t>
            </a:r>
          </a:p>
          <a:p>
            <a:pPr marL="233363" indent="-223838">
              <a:lnSpc>
                <a:spcPct val="100000"/>
              </a:lnSpc>
              <a:spcBef>
                <a:spcPts val="1000"/>
              </a:spcBef>
              <a:buClr>
                <a:srgbClr val="40B8E6"/>
              </a:buClr>
              <a:buSzPct val="100000"/>
              <a:buFont typeface="Trebuchet MS"/>
              <a:buChar char="•"/>
            </a:pPr>
            <a:r>
              <a:rPr lang="en-GB" dirty="0">
                <a:solidFill>
                  <a:schemeClr val="bg1"/>
                </a:solidFill>
                <a:latin typeface="Arial Narrow" panose="020B0604020202020204" pitchFamily="34" charset="0"/>
                <a:cs typeface="Arial Narrow" panose="020B0604020202020204" pitchFamily="34" charset="0"/>
              </a:rPr>
              <a:t>Pregnancy (including miscarriage, abortion, stillbirth, live birth)</a:t>
            </a:r>
          </a:p>
          <a:p>
            <a:pPr marL="233363" indent="-223838">
              <a:lnSpc>
                <a:spcPct val="100000"/>
              </a:lnSpc>
              <a:spcBef>
                <a:spcPts val="1000"/>
              </a:spcBef>
              <a:buClr>
                <a:srgbClr val="40B8E6"/>
              </a:buClr>
              <a:buSzPct val="100000"/>
              <a:buFont typeface="Trebuchet MS"/>
              <a:buChar char="•"/>
            </a:pPr>
            <a:r>
              <a:rPr lang="en-GB" dirty="0">
                <a:solidFill>
                  <a:schemeClr val="bg1"/>
                </a:solidFill>
                <a:latin typeface="Arial Narrow" panose="020B0604020202020204" pitchFamily="34" charset="0"/>
                <a:cs typeface="Arial Narrow" panose="020B0604020202020204" pitchFamily="34" charset="0"/>
              </a:rPr>
              <a:t>Live birth</a:t>
            </a:r>
          </a:p>
        </p:txBody>
      </p:sp>
      <p:sp>
        <p:nvSpPr>
          <p:cNvPr id="4" name="TextBox 3">
            <a:extLst>
              <a:ext uri="{FF2B5EF4-FFF2-40B4-BE49-F238E27FC236}">
                <a16:creationId xmlns:a16="http://schemas.microsoft.com/office/drawing/2014/main" id="{D012EAC7-A141-6169-0F8A-6EC380175F4A}"/>
              </a:ext>
            </a:extLst>
          </p:cNvPr>
          <p:cNvSpPr txBox="1"/>
          <p:nvPr/>
        </p:nvSpPr>
        <p:spPr>
          <a:xfrm>
            <a:off x="5791200" y="3901690"/>
            <a:ext cx="2562172" cy="2174683"/>
          </a:xfrm>
          <a:prstGeom prst="rect">
            <a:avLst/>
          </a:prstGeom>
          <a:solidFill>
            <a:srgbClr val="D9EFFA"/>
          </a:solidFill>
          <a:ln w="22225">
            <a:noFill/>
          </a:ln>
        </p:spPr>
        <p:txBody>
          <a:bodyPr wrap="square" lIns="182880" tIns="91440" bIns="91440" rtlCol="0" anchor="t" anchorCtr="0">
            <a:noAutofit/>
          </a:bodyPr>
          <a:lstStyle/>
          <a:p>
            <a:pPr>
              <a:lnSpc>
                <a:spcPct val="100000"/>
              </a:lnSpc>
              <a:spcBef>
                <a:spcPts val="1200"/>
              </a:spcBef>
              <a:buSzPct val="100000"/>
            </a:pPr>
            <a:r>
              <a:rPr lang="en-CA" b="1" dirty="0">
                <a:solidFill>
                  <a:srgbClr val="003352"/>
                </a:solidFill>
                <a:latin typeface="Arial Narrow" panose="020B0604020202020204" pitchFamily="34" charset="0"/>
                <a:cs typeface="Arial Narrow" panose="020B0604020202020204" pitchFamily="34" charset="0"/>
              </a:rPr>
              <a:t>Reported attempting to conceive after breast cancer diagnosis within the last 12 months on a follow-up survey</a:t>
            </a:r>
          </a:p>
          <a:p>
            <a:pPr>
              <a:lnSpc>
                <a:spcPct val="100000"/>
              </a:lnSpc>
              <a:spcBef>
                <a:spcPts val="1200"/>
              </a:spcBef>
              <a:buSzPct val="100000"/>
            </a:pPr>
            <a:r>
              <a:rPr lang="en-CA" sz="3200" b="1" dirty="0">
                <a:solidFill>
                  <a:srgbClr val="008764"/>
                </a:solidFill>
                <a:latin typeface="Arial Narrow" panose="020B0604020202020204" pitchFamily="34" charset="0"/>
                <a:cs typeface="Arial Narrow" panose="020B0604020202020204" pitchFamily="34" charset="0"/>
              </a:rPr>
              <a:t>N = 197</a:t>
            </a:r>
            <a:endParaRPr lang="en-GB" sz="3200" b="1" dirty="0">
              <a:solidFill>
                <a:srgbClr val="008764"/>
              </a:solidFill>
              <a:latin typeface="Arial Narrow" panose="020B0604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69CC3F27-83A0-41EE-0810-ABA92B47DEC4}"/>
              </a:ext>
            </a:extLst>
          </p:cNvPr>
          <p:cNvSpPr txBox="1"/>
          <p:nvPr/>
        </p:nvSpPr>
        <p:spPr>
          <a:xfrm>
            <a:off x="1005445" y="3907573"/>
            <a:ext cx="3204593" cy="2174683"/>
          </a:xfrm>
          <a:prstGeom prst="rect">
            <a:avLst/>
          </a:prstGeom>
          <a:solidFill>
            <a:srgbClr val="D9EFFA"/>
          </a:solidFill>
          <a:ln w="22225">
            <a:noFill/>
          </a:ln>
        </p:spPr>
        <p:txBody>
          <a:bodyPr wrap="square" lIns="182880" tIns="91440" bIns="91440" rtlCol="0" anchor="t" anchorCtr="0">
            <a:noAutofit/>
          </a:bodyPr>
          <a:lstStyle/>
          <a:p>
            <a:pPr marL="11113">
              <a:lnSpc>
                <a:spcPct val="100000"/>
              </a:lnSpc>
              <a:spcBef>
                <a:spcPts val="1200"/>
              </a:spcBef>
              <a:buSzPct val="100000"/>
            </a:pPr>
            <a:r>
              <a:rPr lang="fy-NL" b="1" dirty="0">
                <a:solidFill>
                  <a:srgbClr val="003352"/>
                </a:solidFill>
                <a:latin typeface="Arial Narrow" panose="020B0604020202020204" pitchFamily="34" charset="0"/>
                <a:cs typeface="Arial Narrow" panose="020B0604020202020204" pitchFamily="34" charset="0"/>
              </a:rPr>
              <a:t>Key Substudy Eligibility Criteria</a:t>
            </a:r>
          </a:p>
          <a:p>
            <a:pPr marL="236538" indent="-174625">
              <a:spcBef>
                <a:spcPts val="400"/>
              </a:spcBef>
              <a:buClr>
                <a:srgbClr val="40B8E6"/>
              </a:buClr>
              <a:buSzPct val="100000"/>
              <a:buFont typeface="Trebuchet MS"/>
              <a:buChar char="•"/>
            </a:pPr>
            <a:r>
              <a:rPr lang="en-GB" sz="1600" dirty="0">
                <a:solidFill>
                  <a:srgbClr val="003352"/>
                </a:solidFill>
                <a:latin typeface="Arial Narrow" panose="020B0604020202020204" pitchFamily="34" charset="0"/>
                <a:cs typeface="Arial Narrow" panose="020B0604020202020204" pitchFamily="34" charset="0"/>
              </a:rPr>
              <a:t>Age ≤ 40 years</a:t>
            </a:r>
          </a:p>
          <a:p>
            <a:pPr marL="236538" indent="-174625">
              <a:lnSpc>
                <a:spcPct val="100000"/>
              </a:lnSpc>
              <a:spcBef>
                <a:spcPts val="400"/>
              </a:spcBef>
              <a:buClr>
                <a:srgbClr val="40B8E6"/>
              </a:buClr>
              <a:buSzPct val="100000"/>
              <a:buFont typeface="Trebuchet MS"/>
              <a:buChar char="•"/>
            </a:pPr>
            <a:r>
              <a:rPr lang="en-GB" sz="1600" dirty="0">
                <a:solidFill>
                  <a:srgbClr val="003352"/>
                </a:solidFill>
                <a:latin typeface="Arial Narrow" panose="020B0604020202020204" pitchFamily="34" charset="0"/>
                <a:cs typeface="Arial Narrow" panose="020B0604020202020204" pitchFamily="34" charset="0"/>
              </a:rPr>
              <a:t>Stage 0-III breast cancer</a:t>
            </a:r>
          </a:p>
          <a:p>
            <a:pPr marL="236538" indent="-174625">
              <a:lnSpc>
                <a:spcPct val="100000"/>
              </a:lnSpc>
              <a:spcBef>
                <a:spcPts val="400"/>
              </a:spcBef>
              <a:buClr>
                <a:srgbClr val="40B8E6"/>
              </a:buClr>
              <a:buSzPct val="100000"/>
              <a:buFont typeface="Trebuchet MS"/>
              <a:buChar char="•"/>
            </a:pPr>
            <a:r>
              <a:rPr lang="en-GB" sz="1600" dirty="0">
                <a:solidFill>
                  <a:srgbClr val="003352"/>
                </a:solidFill>
                <a:latin typeface="Arial Narrow" panose="020B0604020202020204" pitchFamily="34" charset="0"/>
                <a:cs typeface="Arial Narrow" panose="020B0604020202020204" pitchFamily="34" charset="0"/>
              </a:rPr>
              <a:t>No metastatic disease at diagnosis</a:t>
            </a:r>
          </a:p>
          <a:p>
            <a:pPr marL="236538" indent="-174625">
              <a:spcBef>
                <a:spcPts val="400"/>
              </a:spcBef>
              <a:buClr>
                <a:srgbClr val="40B8E6"/>
              </a:buClr>
              <a:buSzPct val="100000"/>
              <a:buFont typeface="Trebuchet MS"/>
              <a:buChar char="•"/>
            </a:pPr>
            <a:r>
              <a:rPr lang="en-GB" sz="1600" dirty="0">
                <a:solidFill>
                  <a:srgbClr val="003352"/>
                </a:solidFill>
                <a:latin typeface="Arial Narrow" panose="020B0604020202020204" pitchFamily="34" charset="0"/>
                <a:cs typeface="Arial Narrow" panose="020B0604020202020204" pitchFamily="34" charset="0"/>
              </a:rPr>
              <a:t>No prior hysterectomy or oophorectomy before breast </a:t>
            </a:r>
            <a:br>
              <a:rPr lang="en-GB" sz="1600" dirty="0">
                <a:solidFill>
                  <a:srgbClr val="003352"/>
                </a:solidFill>
                <a:latin typeface="Arial Narrow" panose="020B0604020202020204" pitchFamily="34" charset="0"/>
                <a:cs typeface="Arial Narrow" panose="020B0604020202020204" pitchFamily="34" charset="0"/>
              </a:rPr>
            </a:br>
            <a:r>
              <a:rPr lang="en-GB" sz="1600" dirty="0">
                <a:solidFill>
                  <a:srgbClr val="003352"/>
                </a:solidFill>
                <a:latin typeface="Arial Narrow" panose="020B0604020202020204" pitchFamily="34" charset="0"/>
                <a:cs typeface="Arial Narrow" panose="020B0604020202020204" pitchFamily="34" charset="0"/>
              </a:rPr>
              <a:t>cancer diagnosis</a:t>
            </a:r>
          </a:p>
        </p:txBody>
      </p:sp>
      <p:sp>
        <p:nvSpPr>
          <p:cNvPr id="6" name="Triangle 5">
            <a:extLst>
              <a:ext uri="{FF2B5EF4-FFF2-40B4-BE49-F238E27FC236}">
                <a16:creationId xmlns:a16="http://schemas.microsoft.com/office/drawing/2014/main" id="{53E33ED8-F921-F692-4FF0-B31F9453CD32}"/>
              </a:ext>
            </a:extLst>
          </p:cNvPr>
          <p:cNvSpPr/>
          <p:nvPr/>
        </p:nvSpPr>
        <p:spPr>
          <a:xfrm rot="5400000">
            <a:off x="3370318" y="4749050"/>
            <a:ext cx="2159400" cy="479961"/>
          </a:xfrm>
          <a:prstGeom prst="triangle">
            <a:avLst/>
          </a:prstGeom>
          <a:solidFill>
            <a:srgbClr val="D9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741BBBC-FA6A-3389-A9BF-4618635E7A1E}"/>
              </a:ext>
            </a:extLst>
          </p:cNvPr>
          <p:cNvGrpSpPr/>
          <p:nvPr/>
        </p:nvGrpSpPr>
        <p:grpSpPr>
          <a:xfrm>
            <a:off x="375684" y="6538166"/>
            <a:ext cx="11648307" cy="392985"/>
            <a:chOff x="375684" y="6538166"/>
            <a:chExt cx="11648307" cy="392985"/>
          </a:xfrm>
        </p:grpSpPr>
        <p:pic>
          <p:nvPicPr>
            <p:cNvPr id="9" name="Picture 8" descr="Logo, company name&#10;&#10;Description automatically generated">
              <a:extLst>
                <a:ext uri="{FF2B5EF4-FFF2-40B4-BE49-F238E27FC236}">
                  <a16:creationId xmlns:a16="http://schemas.microsoft.com/office/drawing/2014/main" id="{5E228023-65E5-6820-695B-20ECED286A9E}"/>
                </a:ext>
              </a:extLst>
            </p:cNvPr>
            <p:cNvPicPr>
              <a:picLocks noChangeAspect="1"/>
            </p:cNvPicPr>
            <p:nvPr/>
          </p:nvPicPr>
          <p:blipFill rotWithShape="1">
            <a:blip r:embed="rId3">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10" name="Footer Placeholder 2">
              <a:extLst>
                <a:ext uri="{FF2B5EF4-FFF2-40B4-BE49-F238E27FC236}">
                  <a16:creationId xmlns:a16="http://schemas.microsoft.com/office/drawing/2014/main" id="{638D039A-09F5-CD9A-9F24-15D575A051AE}"/>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3" name="Slide Number Placeholder 3">
              <a:extLst>
                <a:ext uri="{FF2B5EF4-FFF2-40B4-BE49-F238E27FC236}">
                  <a16:creationId xmlns:a16="http://schemas.microsoft.com/office/drawing/2014/main" id="{F52BC0E8-A61A-C66B-6F81-6DBF9332E14B}"/>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30</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3273143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09CC8-FA5B-EF23-BDEE-E38DBFD009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EE5AE1-BACB-ED6E-524B-523DAD27CCD7}"/>
              </a:ext>
            </a:extLst>
          </p:cNvPr>
          <p:cNvSpPr>
            <a:spLocks noGrp="1"/>
          </p:cNvSpPr>
          <p:nvPr>
            <p:ph type="ctrTitle"/>
          </p:nvPr>
        </p:nvSpPr>
        <p:spPr>
          <a:xfrm>
            <a:off x="773976" y="98115"/>
            <a:ext cx="11418024" cy="1473460"/>
          </a:xfrm>
        </p:spPr>
        <p:txBody>
          <a:bodyPr/>
          <a:lstStyle/>
          <a:p>
            <a:r>
              <a:rPr lang="en-US" sz="4100" dirty="0"/>
              <a:t>PREDICTORS OF FERTILITY IN THE YOUNG </a:t>
            </a:r>
            <a:br>
              <a:rPr lang="en-US" sz="4100" dirty="0"/>
            </a:br>
            <a:r>
              <a:rPr lang="en-US" sz="4100" dirty="0"/>
              <a:t>WOMEN'S BREAST CANCER STUDY </a:t>
            </a:r>
            <a:r>
              <a:rPr lang="en-US" sz="4100" b="0" dirty="0"/>
              <a:t>(YWS)</a:t>
            </a:r>
          </a:p>
        </p:txBody>
      </p:sp>
      <p:graphicFrame>
        <p:nvGraphicFramePr>
          <p:cNvPr id="3" name="Content Placeholder 6">
            <a:extLst>
              <a:ext uri="{FF2B5EF4-FFF2-40B4-BE49-F238E27FC236}">
                <a16:creationId xmlns:a16="http://schemas.microsoft.com/office/drawing/2014/main" id="{59B19FD2-2203-06A0-7C03-AF6002C1A4F8}"/>
              </a:ext>
            </a:extLst>
          </p:cNvPr>
          <p:cNvGraphicFramePr>
            <a:graphicFrameLocks/>
          </p:cNvGraphicFramePr>
          <p:nvPr/>
        </p:nvGraphicFramePr>
        <p:xfrm>
          <a:off x="767059" y="3850152"/>
          <a:ext cx="5087937" cy="1112520"/>
        </p:xfrm>
        <a:graphic>
          <a:graphicData uri="http://schemas.openxmlformats.org/drawingml/2006/table">
            <a:tbl>
              <a:tblPr firstRow="1" bandRow="1">
                <a:tableStyleId>{9D7B26C5-4107-4FEC-AEDC-1716B250A1EF}</a:tableStyleId>
              </a:tblPr>
              <a:tblGrid>
                <a:gridCol w="1641439">
                  <a:extLst>
                    <a:ext uri="{9D8B030D-6E8A-4147-A177-3AD203B41FA5}">
                      <a16:colId xmlns:a16="http://schemas.microsoft.com/office/drawing/2014/main" val="348895751"/>
                    </a:ext>
                  </a:extLst>
                </a:gridCol>
                <a:gridCol w="1157223">
                  <a:extLst>
                    <a:ext uri="{9D8B030D-6E8A-4147-A177-3AD203B41FA5}">
                      <a16:colId xmlns:a16="http://schemas.microsoft.com/office/drawing/2014/main" val="2790118344"/>
                    </a:ext>
                  </a:extLst>
                </a:gridCol>
                <a:gridCol w="1386864">
                  <a:extLst>
                    <a:ext uri="{9D8B030D-6E8A-4147-A177-3AD203B41FA5}">
                      <a16:colId xmlns:a16="http://schemas.microsoft.com/office/drawing/2014/main" val="1910651624"/>
                    </a:ext>
                  </a:extLst>
                </a:gridCol>
                <a:gridCol w="902411">
                  <a:extLst>
                    <a:ext uri="{9D8B030D-6E8A-4147-A177-3AD203B41FA5}">
                      <a16:colId xmlns:a16="http://schemas.microsoft.com/office/drawing/2014/main" val="2370332911"/>
                    </a:ext>
                  </a:extLst>
                </a:gridCol>
              </a:tblGrid>
              <a:tr h="370840">
                <a:tc>
                  <a:txBody>
                    <a:bodyPr/>
                    <a:lstStyle/>
                    <a:p>
                      <a:r>
                        <a:rPr lang="en-US" sz="1400" b="1" i="0" dirty="0">
                          <a:solidFill>
                            <a:srgbClr val="FFA300"/>
                          </a:solidFill>
                          <a:latin typeface="Arial Narrow" panose="020B0604020202020204" pitchFamily="34" charset="0"/>
                          <a:cs typeface="Arial Narrow" panose="020B0604020202020204" pitchFamily="34" charset="0"/>
                        </a:rPr>
                        <a:t>Variable</a:t>
                      </a:r>
                    </a:p>
                  </a:txBody>
                  <a:tcPr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tcPr>
                </a:tc>
                <a:tc>
                  <a:txBody>
                    <a:bodyPr/>
                    <a:lstStyle/>
                    <a:p>
                      <a:pPr algn="ctr"/>
                      <a:r>
                        <a:rPr lang="en-US" sz="1400" b="1" i="0" dirty="0" err="1">
                          <a:solidFill>
                            <a:srgbClr val="FFA300"/>
                          </a:solidFill>
                          <a:latin typeface="Arial Narrow" panose="020B0604020202020204" pitchFamily="34" charset="0"/>
                          <a:cs typeface="Arial Narrow" panose="020B0604020202020204" pitchFamily="34" charset="0"/>
                        </a:rPr>
                        <a:t>aOR</a:t>
                      </a:r>
                      <a:endParaRPr lang="en-US" sz="1400" b="1" i="0" dirty="0">
                        <a:solidFill>
                          <a:srgbClr val="FFA300"/>
                        </a:solidFill>
                        <a:latin typeface="Arial Narrow" panose="020B0604020202020204" pitchFamily="34" charset="0"/>
                        <a:cs typeface="Arial Narrow" panose="020B0604020202020204" pitchFamily="34" charset="0"/>
                      </a:endParaRPr>
                    </a:p>
                  </a:txBody>
                  <a:tcPr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tcPr>
                </a:tc>
                <a:tc>
                  <a:txBody>
                    <a:bodyPr/>
                    <a:lstStyle/>
                    <a:p>
                      <a:pPr algn="ctr"/>
                      <a:r>
                        <a:rPr lang="en-US" sz="1400" b="1" i="0" dirty="0">
                          <a:solidFill>
                            <a:srgbClr val="FFA300"/>
                          </a:solidFill>
                          <a:latin typeface="Arial Narrow" panose="020B0604020202020204" pitchFamily="34" charset="0"/>
                          <a:cs typeface="Arial Narrow" panose="020B0604020202020204" pitchFamily="34" charset="0"/>
                        </a:rPr>
                        <a:t>95% CI</a:t>
                      </a:r>
                    </a:p>
                  </a:txBody>
                  <a:tcPr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tcPr>
                </a:tc>
                <a:tc>
                  <a:txBody>
                    <a:bodyPr/>
                    <a:lstStyle/>
                    <a:p>
                      <a:pPr algn="ctr"/>
                      <a:r>
                        <a:rPr lang="en-US" sz="1400" b="1" i="0" dirty="0">
                          <a:solidFill>
                            <a:srgbClr val="FFA300"/>
                          </a:solidFill>
                          <a:latin typeface="Arial Narrow" panose="020B0604020202020204" pitchFamily="34" charset="0"/>
                          <a:cs typeface="Arial Narrow" panose="020B0604020202020204" pitchFamily="34" charset="0"/>
                        </a:rPr>
                        <a:t>p-value</a:t>
                      </a:r>
                    </a:p>
                  </a:txBody>
                  <a:tcPr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tcPr>
                </a:tc>
                <a:extLst>
                  <a:ext uri="{0D108BD9-81ED-4DB2-BD59-A6C34878D82A}">
                    <a16:rowId xmlns:a16="http://schemas.microsoft.com/office/drawing/2014/main" val="293049071"/>
                  </a:ext>
                </a:extLst>
              </a:tr>
              <a:tr h="370840">
                <a:tc>
                  <a:txBody>
                    <a:bodyPr/>
                    <a:lstStyle/>
                    <a:p>
                      <a:r>
                        <a:rPr lang="en-US" sz="1400" b="1" i="0" dirty="0">
                          <a:solidFill>
                            <a:srgbClr val="003352"/>
                          </a:solidFill>
                          <a:latin typeface="Arial Narrow" panose="020B0604020202020204" pitchFamily="34" charset="0"/>
                          <a:cs typeface="Arial Narrow" panose="020B0604020202020204" pitchFamily="34" charset="0"/>
                        </a:rPr>
                        <a:t>Age at diagnosis</a:t>
                      </a:r>
                    </a:p>
                  </a:txBody>
                  <a:tcPr anchor="ctr">
                    <a:lnT w="12700" cap="flat" cmpd="sng" algn="ctr">
                      <a:solidFill>
                        <a:srgbClr val="002557"/>
                      </a:solidFill>
                      <a:prstDash val="solid"/>
                      <a:round/>
                      <a:headEnd type="none" w="med" len="med"/>
                      <a:tailEnd type="none" w="med" len="med"/>
                    </a:lnT>
                    <a:solidFill>
                      <a:srgbClr val="EEF8FC"/>
                    </a:solidFill>
                  </a:tcPr>
                </a:tc>
                <a:tc>
                  <a:txBody>
                    <a:bodyPr/>
                    <a:lstStyle/>
                    <a:p>
                      <a:pPr algn="ctr"/>
                      <a:r>
                        <a:rPr lang="en-US" sz="1400" b="0" i="0" dirty="0">
                          <a:solidFill>
                            <a:srgbClr val="003352"/>
                          </a:solidFill>
                          <a:latin typeface="Arial Narrow" panose="020B0604020202020204" pitchFamily="34" charset="0"/>
                          <a:cs typeface="Arial Narrow" panose="020B0604020202020204" pitchFamily="34" charset="0"/>
                        </a:rPr>
                        <a:t>0.82</a:t>
                      </a:r>
                    </a:p>
                  </a:txBody>
                  <a:tcPr anchor="ctr">
                    <a:lnT w="12700" cap="flat" cmpd="sng" algn="ctr">
                      <a:solidFill>
                        <a:srgbClr val="002557"/>
                      </a:solidFill>
                      <a:prstDash val="solid"/>
                      <a:round/>
                      <a:headEnd type="none" w="med" len="med"/>
                      <a:tailEnd type="none" w="med" len="med"/>
                    </a:lnT>
                    <a:solidFill>
                      <a:srgbClr val="EEF8FC"/>
                    </a:solidFill>
                  </a:tcPr>
                </a:tc>
                <a:tc>
                  <a:txBody>
                    <a:bodyPr/>
                    <a:lstStyle/>
                    <a:p>
                      <a:pPr algn="ctr"/>
                      <a:r>
                        <a:rPr lang="en-US" sz="1400" b="0" i="0" dirty="0">
                          <a:solidFill>
                            <a:srgbClr val="003352"/>
                          </a:solidFill>
                          <a:latin typeface="Arial Narrow" panose="020B0604020202020204" pitchFamily="34" charset="0"/>
                          <a:cs typeface="Arial Narrow" panose="020B0604020202020204" pitchFamily="34" charset="0"/>
                        </a:rPr>
                        <a:t>0.74-0.90</a:t>
                      </a:r>
                    </a:p>
                  </a:txBody>
                  <a:tcPr anchor="ctr">
                    <a:lnT w="12700" cap="flat" cmpd="sng" algn="ctr">
                      <a:solidFill>
                        <a:srgbClr val="002557"/>
                      </a:solidFill>
                      <a:prstDash val="solid"/>
                      <a:round/>
                      <a:headEnd type="none" w="med" len="med"/>
                      <a:tailEnd type="none" w="med" len="med"/>
                    </a:lnT>
                    <a:solidFill>
                      <a:srgbClr val="EEF8FC"/>
                    </a:solidFill>
                  </a:tcPr>
                </a:tc>
                <a:tc>
                  <a:txBody>
                    <a:bodyPr/>
                    <a:lstStyle/>
                    <a:p>
                      <a:pPr algn="ctr"/>
                      <a:r>
                        <a:rPr lang="en-US" sz="1400" b="0" i="0" dirty="0">
                          <a:solidFill>
                            <a:srgbClr val="003352"/>
                          </a:solidFill>
                          <a:latin typeface="Arial Narrow" panose="020B0604020202020204" pitchFamily="34" charset="0"/>
                          <a:cs typeface="Arial Narrow" panose="020B0604020202020204" pitchFamily="34" charset="0"/>
                        </a:rPr>
                        <a:t>&lt;0.0001</a:t>
                      </a:r>
                    </a:p>
                  </a:txBody>
                  <a:tcPr anchor="ctr">
                    <a:lnT w="12700" cap="flat" cmpd="sng" algn="ctr">
                      <a:solidFill>
                        <a:srgbClr val="002557"/>
                      </a:solidFill>
                      <a:prstDash val="solid"/>
                      <a:round/>
                      <a:headEnd type="none" w="med" len="med"/>
                      <a:tailEnd type="none" w="med" len="med"/>
                    </a:lnT>
                    <a:solidFill>
                      <a:srgbClr val="EEF8FC"/>
                    </a:solidFill>
                  </a:tcPr>
                </a:tc>
                <a:extLst>
                  <a:ext uri="{0D108BD9-81ED-4DB2-BD59-A6C34878D82A}">
                    <a16:rowId xmlns:a16="http://schemas.microsoft.com/office/drawing/2014/main" val="3061126747"/>
                  </a:ext>
                </a:extLst>
              </a:tr>
              <a:tr h="370840">
                <a:tc>
                  <a:txBody>
                    <a:bodyPr/>
                    <a:lstStyle/>
                    <a:p>
                      <a:r>
                        <a:rPr lang="en-US" sz="1400" b="1" i="0" dirty="0">
                          <a:solidFill>
                            <a:srgbClr val="003352"/>
                          </a:solidFill>
                          <a:latin typeface="Arial Narrow" panose="020B0604020202020204" pitchFamily="34" charset="0"/>
                          <a:cs typeface="Arial Narrow" panose="020B0604020202020204" pitchFamily="34" charset="0"/>
                        </a:rPr>
                        <a:t>Financial comfort</a:t>
                      </a:r>
                    </a:p>
                  </a:txBody>
                  <a:tcPr anchor="ctr">
                    <a:lnB w="12700" cap="flat" cmpd="sng" algn="ctr">
                      <a:solidFill>
                        <a:srgbClr val="002557"/>
                      </a:solidFill>
                      <a:prstDash val="solid"/>
                      <a:round/>
                      <a:headEnd type="none" w="med" len="med"/>
                      <a:tailEnd type="none" w="med" len="med"/>
                    </a:lnB>
                  </a:tcPr>
                </a:tc>
                <a:tc>
                  <a:txBody>
                    <a:bodyPr/>
                    <a:lstStyle/>
                    <a:p>
                      <a:pPr algn="ctr"/>
                      <a:r>
                        <a:rPr lang="en-US" sz="1400" b="0" i="0" dirty="0">
                          <a:solidFill>
                            <a:srgbClr val="003352"/>
                          </a:solidFill>
                          <a:latin typeface="Arial Narrow" panose="020B0604020202020204" pitchFamily="34" charset="0"/>
                          <a:cs typeface="Arial Narrow" panose="020B0604020202020204" pitchFamily="34" charset="0"/>
                        </a:rPr>
                        <a:t>2.04</a:t>
                      </a:r>
                    </a:p>
                  </a:txBody>
                  <a:tcPr anchor="ctr">
                    <a:lnB w="12700" cap="flat" cmpd="sng" algn="ctr">
                      <a:solidFill>
                        <a:srgbClr val="002557"/>
                      </a:solidFill>
                      <a:prstDash val="solid"/>
                      <a:round/>
                      <a:headEnd type="none" w="med" len="med"/>
                      <a:tailEnd type="none" w="med" len="med"/>
                    </a:lnB>
                  </a:tcPr>
                </a:tc>
                <a:tc>
                  <a:txBody>
                    <a:bodyPr/>
                    <a:lstStyle/>
                    <a:p>
                      <a:pPr algn="ctr"/>
                      <a:r>
                        <a:rPr lang="en-US" sz="1400" b="0" i="0" dirty="0">
                          <a:solidFill>
                            <a:srgbClr val="003352"/>
                          </a:solidFill>
                          <a:latin typeface="Arial Narrow" panose="020B0604020202020204" pitchFamily="34" charset="0"/>
                          <a:cs typeface="Arial Narrow" panose="020B0604020202020204" pitchFamily="34" charset="0"/>
                        </a:rPr>
                        <a:t>1.01-4.12</a:t>
                      </a:r>
                    </a:p>
                  </a:txBody>
                  <a:tcPr anchor="ctr">
                    <a:lnB w="12700" cap="flat" cmpd="sng" algn="ctr">
                      <a:solidFill>
                        <a:srgbClr val="002557"/>
                      </a:solidFill>
                      <a:prstDash val="solid"/>
                      <a:round/>
                      <a:headEnd type="none" w="med" len="med"/>
                      <a:tailEnd type="none" w="med" len="med"/>
                    </a:lnB>
                  </a:tcPr>
                </a:tc>
                <a:tc>
                  <a:txBody>
                    <a:bodyPr/>
                    <a:lstStyle/>
                    <a:p>
                      <a:pPr algn="ctr"/>
                      <a:r>
                        <a:rPr lang="en-US" sz="1400" b="0" i="0" dirty="0">
                          <a:solidFill>
                            <a:srgbClr val="003352"/>
                          </a:solidFill>
                          <a:latin typeface="Arial Narrow" panose="020B0604020202020204" pitchFamily="34" charset="0"/>
                          <a:cs typeface="Arial Narrow" panose="020B0604020202020204" pitchFamily="34" charset="0"/>
                        </a:rPr>
                        <a:t>0.047</a:t>
                      </a:r>
                    </a:p>
                  </a:txBody>
                  <a:tcPr anchor="ctr">
                    <a:lnB w="12700" cap="flat" cmpd="sng" algn="ctr">
                      <a:solidFill>
                        <a:srgbClr val="002557"/>
                      </a:solidFill>
                      <a:prstDash val="solid"/>
                      <a:round/>
                      <a:headEnd type="none" w="med" len="med"/>
                      <a:tailEnd type="none" w="med" len="med"/>
                    </a:lnB>
                  </a:tcPr>
                </a:tc>
                <a:extLst>
                  <a:ext uri="{0D108BD9-81ED-4DB2-BD59-A6C34878D82A}">
                    <a16:rowId xmlns:a16="http://schemas.microsoft.com/office/drawing/2014/main" val="715260888"/>
                  </a:ext>
                </a:extLst>
              </a:tr>
            </a:tbl>
          </a:graphicData>
        </a:graphic>
      </p:graphicFrame>
      <p:graphicFrame>
        <p:nvGraphicFramePr>
          <p:cNvPr id="4" name="Content Placeholder 6">
            <a:extLst>
              <a:ext uri="{FF2B5EF4-FFF2-40B4-BE49-F238E27FC236}">
                <a16:creationId xmlns:a16="http://schemas.microsoft.com/office/drawing/2014/main" id="{8C8F9E2A-ECD2-02BB-C581-A98B752297F0}"/>
              </a:ext>
            </a:extLst>
          </p:cNvPr>
          <p:cNvGraphicFramePr>
            <a:graphicFrameLocks/>
          </p:cNvGraphicFramePr>
          <p:nvPr/>
        </p:nvGraphicFramePr>
        <p:xfrm>
          <a:off x="6384445" y="3850152"/>
          <a:ext cx="5087937" cy="1112520"/>
        </p:xfrm>
        <a:graphic>
          <a:graphicData uri="http://schemas.openxmlformats.org/drawingml/2006/table">
            <a:tbl>
              <a:tblPr firstRow="1" bandRow="1">
                <a:tableStyleId>{9D7B26C5-4107-4FEC-AEDC-1716B250A1EF}</a:tableStyleId>
              </a:tblPr>
              <a:tblGrid>
                <a:gridCol w="1828800">
                  <a:extLst>
                    <a:ext uri="{9D8B030D-6E8A-4147-A177-3AD203B41FA5}">
                      <a16:colId xmlns:a16="http://schemas.microsoft.com/office/drawing/2014/main" val="348895751"/>
                    </a:ext>
                  </a:extLst>
                </a:gridCol>
                <a:gridCol w="969862">
                  <a:extLst>
                    <a:ext uri="{9D8B030D-6E8A-4147-A177-3AD203B41FA5}">
                      <a16:colId xmlns:a16="http://schemas.microsoft.com/office/drawing/2014/main" val="2790118344"/>
                    </a:ext>
                  </a:extLst>
                </a:gridCol>
                <a:gridCol w="1386864">
                  <a:extLst>
                    <a:ext uri="{9D8B030D-6E8A-4147-A177-3AD203B41FA5}">
                      <a16:colId xmlns:a16="http://schemas.microsoft.com/office/drawing/2014/main" val="1910651624"/>
                    </a:ext>
                  </a:extLst>
                </a:gridCol>
                <a:gridCol w="902411">
                  <a:extLst>
                    <a:ext uri="{9D8B030D-6E8A-4147-A177-3AD203B41FA5}">
                      <a16:colId xmlns:a16="http://schemas.microsoft.com/office/drawing/2014/main" val="2370332911"/>
                    </a:ext>
                  </a:extLst>
                </a:gridCol>
              </a:tblGrid>
              <a:tr h="370840">
                <a:tc>
                  <a:txBody>
                    <a:bodyPr/>
                    <a:lstStyle/>
                    <a:p>
                      <a:r>
                        <a:rPr lang="en-US" sz="1400" b="1" i="0" dirty="0">
                          <a:solidFill>
                            <a:srgbClr val="FFA300"/>
                          </a:solidFill>
                          <a:latin typeface="Arial Narrow" panose="020B0604020202020204" pitchFamily="34" charset="0"/>
                          <a:cs typeface="Arial Narrow" panose="020B0604020202020204" pitchFamily="34" charset="0"/>
                        </a:rPr>
                        <a:t>Variable</a:t>
                      </a:r>
                    </a:p>
                  </a:txBody>
                  <a:tcPr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tcPr>
                </a:tc>
                <a:tc>
                  <a:txBody>
                    <a:bodyPr/>
                    <a:lstStyle/>
                    <a:p>
                      <a:pPr algn="ctr"/>
                      <a:r>
                        <a:rPr lang="en-US" sz="1400" b="1" i="0" dirty="0" err="1">
                          <a:solidFill>
                            <a:srgbClr val="FFA300"/>
                          </a:solidFill>
                          <a:latin typeface="Arial Narrow" panose="020B0604020202020204" pitchFamily="34" charset="0"/>
                          <a:cs typeface="Arial Narrow" panose="020B0604020202020204" pitchFamily="34" charset="0"/>
                        </a:rPr>
                        <a:t>aOR</a:t>
                      </a:r>
                      <a:endParaRPr lang="en-US" sz="1400" b="1" i="0" dirty="0">
                        <a:solidFill>
                          <a:srgbClr val="FFA300"/>
                        </a:solidFill>
                        <a:latin typeface="Arial Narrow" panose="020B0604020202020204" pitchFamily="34" charset="0"/>
                        <a:cs typeface="Arial Narrow" panose="020B0604020202020204" pitchFamily="34" charset="0"/>
                      </a:endParaRPr>
                    </a:p>
                  </a:txBody>
                  <a:tcPr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tcPr>
                </a:tc>
                <a:tc>
                  <a:txBody>
                    <a:bodyPr/>
                    <a:lstStyle/>
                    <a:p>
                      <a:pPr algn="ctr"/>
                      <a:r>
                        <a:rPr lang="en-US" sz="1400" b="1" i="0" dirty="0">
                          <a:solidFill>
                            <a:srgbClr val="FFA300"/>
                          </a:solidFill>
                          <a:latin typeface="Arial Narrow" panose="020B0604020202020204" pitchFamily="34" charset="0"/>
                          <a:cs typeface="Arial Narrow" panose="020B0604020202020204" pitchFamily="34" charset="0"/>
                        </a:rPr>
                        <a:t>95% CI</a:t>
                      </a:r>
                    </a:p>
                  </a:txBody>
                  <a:tcPr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tcPr>
                </a:tc>
                <a:tc>
                  <a:txBody>
                    <a:bodyPr/>
                    <a:lstStyle/>
                    <a:p>
                      <a:pPr algn="ctr"/>
                      <a:r>
                        <a:rPr lang="en-US" sz="1400" b="1" i="0" dirty="0">
                          <a:solidFill>
                            <a:srgbClr val="FFA300"/>
                          </a:solidFill>
                          <a:latin typeface="Arial Narrow" panose="020B0604020202020204" pitchFamily="34" charset="0"/>
                          <a:cs typeface="Arial Narrow" panose="020B0604020202020204" pitchFamily="34" charset="0"/>
                        </a:rPr>
                        <a:t>p-value</a:t>
                      </a:r>
                    </a:p>
                  </a:txBody>
                  <a:tcPr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tcPr>
                </a:tc>
                <a:extLst>
                  <a:ext uri="{0D108BD9-81ED-4DB2-BD59-A6C34878D82A}">
                    <a16:rowId xmlns:a16="http://schemas.microsoft.com/office/drawing/2014/main" val="293049071"/>
                  </a:ext>
                </a:extLst>
              </a:tr>
              <a:tr h="370840">
                <a:tc>
                  <a:txBody>
                    <a:bodyPr/>
                    <a:lstStyle/>
                    <a:p>
                      <a:r>
                        <a:rPr lang="en-US" sz="1400" b="1" i="0" dirty="0">
                          <a:solidFill>
                            <a:srgbClr val="003352"/>
                          </a:solidFill>
                          <a:latin typeface="Arial Narrow" panose="020B0604020202020204" pitchFamily="34" charset="0"/>
                          <a:cs typeface="Arial Narrow" panose="020B0604020202020204" pitchFamily="34" charset="0"/>
                        </a:rPr>
                        <a:t>Age at diagnosis</a:t>
                      </a:r>
                    </a:p>
                  </a:txBody>
                  <a:tcPr anchor="ctr">
                    <a:lnT w="12700" cap="flat" cmpd="sng" algn="ctr">
                      <a:solidFill>
                        <a:srgbClr val="002557"/>
                      </a:solidFill>
                      <a:prstDash val="solid"/>
                      <a:round/>
                      <a:headEnd type="none" w="med" len="med"/>
                      <a:tailEnd type="none" w="med" len="med"/>
                    </a:lnT>
                    <a:solidFill>
                      <a:srgbClr val="EEF8FC"/>
                    </a:solidFill>
                  </a:tcPr>
                </a:tc>
                <a:tc>
                  <a:txBody>
                    <a:bodyPr/>
                    <a:lstStyle/>
                    <a:p>
                      <a:pPr algn="ctr"/>
                      <a:r>
                        <a:rPr lang="en-US" sz="1400" b="0" i="0" dirty="0">
                          <a:solidFill>
                            <a:srgbClr val="003352"/>
                          </a:solidFill>
                          <a:latin typeface="Arial Narrow" panose="020B0604020202020204" pitchFamily="34" charset="0"/>
                          <a:cs typeface="Arial Narrow" panose="020B0604020202020204" pitchFamily="34" charset="0"/>
                        </a:rPr>
                        <a:t>0.82</a:t>
                      </a:r>
                    </a:p>
                  </a:txBody>
                  <a:tcPr anchor="ctr">
                    <a:lnT w="12700" cap="flat" cmpd="sng" algn="ctr">
                      <a:solidFill>
                        <a:srgbClr val="002557"/>
                      </a:solidFill>
                      <a:prstDash val="solid"/>
                      <a:round/>
                      <a:headEnd type="none" w="med" len="med"/>
                      <a:tailEnd type="none" w="med" len="med"/>
                    </a:lnT>
                    <a:solidFill>
                      <a:srgbClr val="EEF8FC"/>
                    </a:solidFill>
                  </a:tcPr>
                </a:tc>
                <a:tc>
                  <a:txBody>
                    <a:bodyPr/>
                    <a:lstStyle/>
                    <a:p>
                      <a:pPr algn="ctr"/>
                      <a:r>
                        <a:rPr lang="en-US" sz="1400" b="0" i="0" dirty="0">
                          <a:solidFill>
                            <a:srgbClr val="003352"/>
                          </a:solidFill>
                          <a:latin typeface="Arial Narrow" panose="020B0604020202020204" pitchFamily="34" charset="0"/>
                          <a:cs typeface="Arial Narrow" panose="020B0604020202020204" pitchFamily="34" charset="0"/>
                        </a:rPr>
                        <a:t>0.76-0.90</a:t>
                      </a:r>
                    </a:p>
                  </a:txBody>
                  <a:tcPr anchor="ctr">
                    <a:lnT w="12700" cap="flat" cmpd="sng" algn="ctr">
                      <a:solidFill>
                        <a:srgbClr val="002557"/>
                      </a:solidFill>
                      <a:prstDash val="solid"/>
                      <a:round/>
                      <a:headEnd type="none" w="med" len="med"/>
                      <a:tailEnd type="none" w="med" len="med"/>
                    </a:lnT>
                    <a:solidFill>
                      <a:srgbClr val="EEF8FC"/>
                    </a:solidFill>
                  </a:tcPr>
                </a:tc>
                <a:tc>
                  <a:txBody>
                    <a:bodyPr/>
                    <a:lstStyle/>
                    <a:p>
                      <a:pPr algn="ctr"/>
                      <a:r>
                        <a:rPr lang="en-US" sz="1400" b="0" i="0" dirty="0">
                          <a:solidFill>
                            <a:srgbClr val="003352"/>
                          </a:solidFill>
                          <a:latin typeface="Arial Narrow" panose="020B0604020202020204" pitchFamily="34" charset="0"/>
                          <a:cs typeface="Arial Narrow" panose="020B0604020202020204" pitchFamily="34" charset="0"/>
                        </a:rPr>
                        <a:t>&lt;0.0001</a:t>
                      </a:r>
                    </a:p>
                  </a:txBody>
                  <a:tcPr anchor="ctr">
                    <a:lnT w="12700" cap="flat" cmpd="sng" algn="ctr">
                      <a:solidFill>
                        <a:srgbClr val="002557"/>
                      </a:solidFill>
                      <a:prstDash val="solid"/>
                      <a:round/>
                      <a:headEnd type="none" w="med" len="med"/>
                      <a:tailEnd type="none" w="med" len="med"/>
                    </a:lnT>
                    <a:solidFill>
                      <a:srgbClr val="EEF8FC"/>
                    </a:solidFill>
                  </a:tcPr>
                </a:tc>
                <a:extLst>
                  <a:ext uri="{0D108BD9-81ED-4DB2-BD59-A6C34878D82A}">
                    <a16:rowId xmlns:a16="http://schemas.microsoft.com/office/drawing/2014/main" val="3061126747"/>
                  </a:ext>
                </a:extLst>
              </a:tr>
              <a:tr h="370840">
                <a:tc>
                  <a:txBody>
                    <a:bodyPr/>
                    <a:lstStyle/>
                    <a:p>
                      <a:r>
                        <a:rPr lang="en-US" sz="1400" b="1" i="0" dirty="0">
                          <a:solidFill>
                            <a:srgbClr val="003352"/>
                          </a:solidFill>
                          <a:latin typeface="Arial Narrow" panose="020B0604020202020204" pitchFamily="34" charset="0"/>
                          <a:cs typeface="Arial Narrow" panose="020B0604020202020204" pitchFamily="34" charset="0"/>
                        </a:rPr>
                        <a:t>Fertility preservation</a:t>
                      </a:r>
                    </a:p>
                  </a:txBody>
                  <a:tcPr anchor="ctr">
                    <a:lnB w="12700" cap="flat" cmpd="sng" algn="ctr">
                      <a:solidFill>
                        <a:srgbClr val="002557"/>
                      </a:solidFill>
                      <a:prstDash val="solid"/>
                      <a:round/>
                      <a:headEnd type="none" w="med" len="med"/>
                      <a:tailEnd type="none" w="med" len="med"/>
                    </a:lnB>
                  </a:tcPr>
                </a:tc>
                <a:tc>
                  <a:txBody>
                    <a:bodyPr/>
                    <a:lstStyle/>
                    <a:p>
                      <a:pPr algn="ctr"/>
                      <a:r>
                        <a:rPr lang="en-US" sz="1400" b="0" i="0" dirty="0">
                          <a:solidFill>
                            <a:srgbClr val="003352"/>
                          </a:solidFill>
                          <a:latin typeface="Arial Narrow" panose="020B0604020202020204" pitchFamily="34" charset="0"/>
                          <a:cs typeface="Arial Narrow" panose="020B0604020202020204" pitchFamily="34" charset="0"/>
                        </a:rPr>
                        <a:t>2.78</a:t>
                      </a:r>
                    </a:p>
                  </a:txBody>
                  <a:tcPr anchor="ctr">
                    <a:lnB w="12700" cap="flat" cmpd="sng" algn="ctr">
                      <a:solidFill>
                        <a:srgbClr val="002557"/>
                      </a:solidFill>
                      <a:prstDash val="solid"/>
                      <a:round/>
                      <a:headEnd type="none" w="med" len="med"/>
                      <a:tailEnd type="none" w="med" len="med"/>
                    </a:lnB>
                  </a:tcPr>
                </a:tc>
                <a:tc>
                  <a:txBody>
                    <a:bodyPr/>
                    <a:lstStyle/>
                    <a:p>
                      <a:pPr algn="ctr"/>
                      <a:r>
                        <a:rPr lang="en-US" sz="1400" b="0" i="0" dirty="0">
                          <a:solidFill>
                            <a:srgbClr val="003352"/>
                          </a:solidFill>
                          <a:latin typeface="Arial Narrow" panose="020B0604020202020204" pitchFamily="34" charset="0"/>
                          <a:cs typeface="Arial Narrow" panose="020B0604020202020204" pitchFamily="34" charset="0"/>
                        </a:rPr>
                        <a:t>1.29-6.00</a:t>
                      </a:r>
                    </a:p>
                  </a:txBody>
                  <a:tcPr anchor="ctr">
                    <a:lnB w="12700" cap="flat" cmpd="sng" algn="ctr">
                      <a:solidFill>
                        <a:srgbClr val="002557"/>
                      </a:solidFill>
                      <a:prstDash val="solid"/>
                      <a:round/>
                      <a:headEnd type="none" w="med" len="med"/>
                      <a:tailEnd type="none" w="med" len="med"/>
                    </a:lnB>
                  </a:tcPr>
                </a:tc>
                <a:tc>
                  <a:txBody>
                    <a:bodyPr/>
                    <a:lstStyle/>
                    <a:p>
                      <a:pPr algn="ctr"/>
                      <a:r>
                        <a:rPr lang="en-US" sz="1400" b="0" i="0" dirty="0">
                          <a:solidFill>
                            <a:srgbClr val="003352"/>
                          </a:solidFill>
                          <a:latin typeface="Arial Narrow" panose="020B0604020202020204" pitchFamily="34" charset="0"/>
                          <a:cs typeface="Arial Narrow" panose="020B0604020202020204" pitchFamily="34" charset="0"/>
                        </a:rPr>
                        <a:t>0.009</a:t>
                      </a:r>
                    </a:p>
                  </a:txBody>
                  <a:tcPr anchor="ctr">
                    <a:lnB w="12700" cap="flat" cmpd="sng" algn="ctr">
                      <a:solidFill>
                        <a:srgbClr val="002557"/>
                      </a:solidFill>
                      <a:prstDash val="solid"/>
                      <a:round/>
                      <a:headEnd type="none" w="med" len="med"/>
                      <a:tailEnd type="none" w="med" len="med"/>
                    </a:lnB>
                  </a:tcPr>
                </a:tc>
                <a:extLst>
                  <a:ext uri="{0D108BD9-81ED-4DB2-BD59-A6C34878D82A}">
                    <a16:rowId xmlns:a16="http://schemas.microsoft.com/office/drawing/2014/main" val="715260888"/>
                  </a:ext>
                </a:extLst>
              </a:tr>
            </a:tbl>
          </a:graphicData>
        </a:graphic>
      </p:graphicFrame>
      <p:sp>
        <p:nvSpPr>
          <p:cNvPr id="5" name="TextBox 4">
            <a:extLst>
              <a:ext uri="{FF2B5EF4-FFF2-40B4-BE49-F238E27FC236}">
                <a16:creationId xmlns:a16="http://schemas.microsoft.com/office/drawing/2014/main" id="{FFAD3F2A-7313-0DD0-FB67-958CC074807A}"/>
              </a:ext>
            </a:extLst>
          </p:cNvPr>
          <p:cNvSpPr txBox="1"/>
          <p:nvPr/>
        </p:nvSpPr>
        <p:spPr>
          <a:xfrm>
            <a:off x="767058" y="3186576"/>
            <a:ext cx="5087938" cy="646331"/>
          </a:xfrm>
          <a:prstGeom prst="rect">
            <a:avLst/>
          </a:prstGeom>
          <a:solidFill>
            <a:srgbClr val="EEF8FC"/>
          </a:solidFill>
        </p:spPr>
        <p:txBody>
          <a:bodyPr wrap="square" rtlCol="0">
            <a:spAutoFit/>
          </a:bodyPr>
          <a:lstStyle/>
          <a:p>
            <a:pPr algn="ctr"/>
            <a:r>
              <a:rPr lang="en-US" b="1" dirty="0">
                <a:solidFill>
                  <a:srgbClr val="003352"/>
                </a:solidFill>
                <a:latin typeface="Arial Narrow" panose="020B0604020202020204" pitchFamily="34" charset="0"/>
                <a:cs typeface="Arial Narrow" panose="020B0604020202020204" pitchFamily="34" charset="0"/>
              </a:rPr>
              <a:t>Variables significantly associated </a:t>
            </a:r>
            <a:br>
              <a:rPr lang="en-US" b="1" dirty="0">
                <a:solidFill>
                  <a:srgbClr val="003352"/>
                </a:solidFill>
                <a:latin typeface="Arial Narrow" panose="020B0604020202020204" pitchFamily="34" charset="0"/>
                <a:cs typeface="Arial Narrow" panose="020B0604020202020204" pitchFamily="34" charset="0"/>
              </a:rPr>
            </a:br>
            <a:r>
              <a:rPr lang="en-US" b="1" dirty="0">
                <a:solidFill>
                  <a:srgbClr val="003352"/>
                </a:solidFill>
                <a:latin typeface="Arial Narrow" panose="020B0604020202020204" pitchFamily="34" charset="0"/>
                <a:cs typeface="Arial Narrow" panose="020B0604020202020204" pitchFamily="34" charset="0"/>
              </a:rPr>
              <a:t>with pregnancy</a:t>
            </a:r>
          </a:p>
        </p:txBody>
      </p:sp>
      <p:sp>
        <p:nvSpPr>
          <p:cNvPr id="6" name="TextBox 5">
            <a:extLst>
              <a:ext uri="{FF2B5EF4-FFF2-40B4-BE49-F238E27FC236}">
                <a16:creationId xmlns:a16="http://schemas.microsoft.com/office/drawing/2014/main" id="{B7574528-1B22-4211-243A-2337EB06006C}"/>
              </a:ext>
            </a:extLst>
          </p:cNvPr>
          <p:cNvSpPr txBox="1"/>
          <p:nvPr/>
        </p:nvSpPr>
        <p:spPr>
          <a:xfrm>
            <a:off x="6384445" y="3186576"/>
            <a:ext cx="5087937" cy="646331"/>
          </a:xfrm>
          <a:prstGeom prst="rect">
            <a:avLst/>
          </a:prstGeom>
          <a:solidFill>
            <a:srgbClr val="EEF8FC"/>
          </a:solidFill>
        </p:spPr>
        <p:txBody>
          <a:bodyPr wrap="square" rtlCol="0">
            <a:spAutoFit/>
          </a:bodyPr>
          <a:lstStyle/>
          <a:p>
            <a:pPr algn="ctr"/>
            <a:r>
              <a:rPr lang="en-US" b="1" dirty="0">
                <a:solidFill>
                  <a:srgbClr val="003352"/>
                </a:solidFill>
                <a:latin typeface="Arial Narrow" panose="020B0604020202020204" pitchFamily="34" charset="0"/>
                <a:cs typeface="Arial Narrow" panose="020B0604020202020204" pitchFamily="34" charset="0"/>
              </a:rPr>
              <a:t>Variables significantly associated </a:t>
            </a:r>
            <a:br>
              <a:rPr lang="en-US" b="1" dirty="0">
                <a:solidFill>
                  <a:srgbClr val="003352"/>
                </a:solidFill>
                <a:latin typeface="Arial Narrow" panose="020B0604020202020204" pitchFamily="34" charset="0"/>
                <a:cs typeface="Arial Narrow" panose="020B0604020202020204" pitchFamily="34" charset="0"/>
              </a:rPr>
            </a:br>
            <a:r>
              <a:rPr lang="en-US" b="1" dirty="0">
                <a:solidFill>
                  <a:srgbClr val="003352"/>
                </a:solidFill>
                <a:latin typeface="Arial Narrow" panose="020B0604020202020204" pitchFamily="34" charset="0"/>
                <a:cs typeface="Arial Narrow" panose="020B0604020202020204" pitchFamily="34" charset="0"/>
              </a:rPr>
              <a:t>with live birth</a:t>
            </a:r>
          </a:p>
        </p:txBody>
      </p:sp>
      <p:sp>
        <p:nvSpPr>
          <p:cNvPr id="7" name="TextBox 6">
            <a:extLst>
              <a:ext uri="{FF2B5EF4-FFF2-40B4-BE49-F238E27FC236}">
                <a16:creationId xmlns:a16="http://schemas.microsoft.com/office/drawing/2014/main" id="{F8B99BF6-D570-5671-3ACC-38346655FFF7}"/>
              </a:ext>
            </a:extLst>
          </p:cNvPr>
          <p:cNvSpPr txBox="1"/>
          <p:nvPr/>
        </p:nvSpPr>
        <p:spPr>
          <a:xfrm>
            <a:off x="946672" y="5011683"/>
            <a:ext cx="4739753" cy="523220"/>
          </a:xfrm>
          <a:prstGeom prst="rect">
            <a:avLst/>
          </a:prstGeom>
          <a:noFill/>
        </p:spPr>
        <p:txBody>
          <a:bodyPr wrap="square" rtlCol="0">
            <a:spAutoFit/>
          </a:bodyPr>
          <a:lstStyle/>
          <a:p>
            <a:pPr algn="ctr"/>
            <a:r>
              <a:rPr lang="en-US" sz="1400" dirty="0">
                <a:solidFill>
                  <a:srgbClr val="003352"/>
                </a:solidFill>
                <a:latin typeface="Arial Narrow" panose="020B0604020202020204" pitchFamily="34" charset="0"/>
                <a:cs typeface="Arial Narrow" panose="020B0604020202020204" pitchFamily="34" charset="0"/>
              </a:rPr>
              <a:t>Older age at diagnosis associated with lower odds of pregnancy, while financial comfort at diagnosis predictive of pregnancy</a:t>
            </a:r>
          </a:p>
        </p:txBody>
      </p:sp>
      <p:sp>
        <p:nvSpPr>
          <p:cNvPr id="8" name="TextBox 7">
            <a:extLst>
              <a:ext uri="{FF2B5EF4-FFF2-40B4-BE49-F238E27FC236}">
                <a16:creationId xmlns:a16="http://schemas.microsoft.com/office/drawing/2014/main" id="{A4E20034-E446-9B59-6525-18F10D17B44A}"/>
              </a:ext>
            </a:extLst>
          </p:cNvPr>
          <p:cNvSpPr txBox="1"/>
          <p:nvPr/>
        </p:nvSpPr>
        <p:spPr>
          <a:xfrm>
            <a:off x="6377960" y="5011683"/>
            <a:ext cx="5100907" cy="523220"/>
          </a:xfrm>
          <a:prstGeom prst="rect">
            <a:avLst/>
          </a:prstGeom>
          <a:noFill/>
        </p:spPr>
        <p:txBody>
          <a:bodyPr wrap="square" rtlCol="0">
            <a:spAutoFit/>
          </a:bodyPr>
          <a:lstStyle/>
          <a:p>
            <a:pPr algn="ctr"/>
            <a:r>
              <a:rPr lang="en-US" sz="1400" dirty="0">
                <a:solidFill>
                  <a:srgbClr val="003352"/>
                </a:solidFill>
                <a:latin typeface="Arial Narrow" panose="020B0604020202020204" pitchFamily="34" charset="0"/>
                <a:cs typeface="Arial Narrow" panose="020B0604020202020204" pitchFamily="34" charset="0"/>
              </a:rPr>
              <a:t>Older age at diagnosis associated with lower odds of live birth, while having undergone fertility preservation at diagnosis predictive of live birth</a:t>
            </a:r>
          </a:p>
        </p:txBody>
      </p:sp>
      <p:sp>
        <p:nvSpPr>
          <p:cNvPr id="9" name="Content Placeholder 3">
            <a:extLst>
              <a:ext uri="{FF2B5EF4-FFF2-40B4-BE49-F238E27FC236}">
                <a16:creationId xmlns:a16="http://schemas.microsoft.com/office/drawing/2014/main" id="{95462A70-D368-737F-E0EB-956128BC12AD}"/>
              </a:ext>
            </a:extLst>
          </p:cNvPr>
          <p:cNvSpPr txBox="1">
            <a:spLocks/>
          </p:cNvSpPr>
          <p:nvPr/>
        </p:nvSpPr>
        <p:spPr>
          <a:xfrm>
            <a:off x="609600" y="1776805"/>
            <a:ext cx="13754100" cy="1062490"/>
          </a:xfrm>
          <a:prstGeom prst="rect">
            <a:avLst/>
          </a:prstGeom>
        </p:spPr>
        <p:txBody>
          <a:bodyPr vert="horz" lIns="91440" tIns="45720" rIns="91440" bIns="45720" rtlCol="0">
            <a:no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688" indent="-174625">
              <a:buClr>
                <a:srgbClr val="FFA300"/>
              </a:buClr>
            </a:pPr>
            <a:r>
              <a:rPr lang="en-CA" altLang="en-US" sz="2300" b="1" dirty="0">
                <a:solidFill>
                  <a:srgbClr val="FFA300"/>
                </a:solidFill>
                <a:latin typeface="Arial Narrow" panose="020B0604020202020204" pitchFamily="34" charset="0"/>
                <a:ea typeface="ＭＳ Ｐゴシック" pitchFamily="34" charset="-128"/>
                <a:cs typeface="Arial Narrow" panose="020B0604020202020204" pitchFamily="34" charset="0"/>
              </a:rPr>
              <a:t>73% </a:t>
            </a:r>
            <a:r>
              <a:rPr lang="en-CA" altLang="en-US" sz="2300" b="1" dirty="0">
                <a:solidFill>
                  <a:srgbClr val="40B8E6"/>
                </a:solidFill>
                <a:latin typeface="Arial Narrow" panose="020B0604020202020204" pitchFamily="34" charset="0"/>
                <a:ea typeface="ＭＳ Ｐゴシック" pitchFamily="34" charset="-128"/>
                <a:cs typeface="Arial Narrow" panose="020B0604020202020204" pitchFamily="34" charset="0"/>
              </a:rPr>
              <a:t>reported ≥1 pregnancy and </a:t>
            </a:r>
            <a:r>
              <a:rPr lang="en-CA" altLang="en-US" sz="2300" b="1" dirty="0">
                <a:solidFill>
                  <a:srgbClr val="FFA300"/>
                </a:solidFill>
                <a:latin typeface="Arial Narrow" panose="020B0604020202020204" pitchFamily="34" charset="0"/>
                <a:ea typeface="ＭＳ Ｐゴシック" pitchFamily="34" charset="-128"/>
                <a:cs typeface="Arial Narrow" panose="020B0604020202020204" pitchFamily="34" charset="0"/>
              </a:rPr>
              <a:t>65% </a:t>
            </a:r>
            <a:r>
              <a:rPr lang="en-CA" altLang="en-US" sz="2300" b="1" dirty="0">
                <a:solidFill>
                  <a:srgbClr val="40B8E6"/>
                </a:solidFill>
                <a:latin typeface="Arial Narrow" panose="020B0604020202020204" pitchFamily="34" charset="0"/>
                <a:ea typeface="ＭＳ Ｐゴシック" pitchFamily="34" charset="-128"/>
                <a:cs typeface="Arial Narrow" panose="020B0604020202020204" pitchFamily="34" charset="0"/>
              </a:rPr>
              <a:t>reported ≥1 live birth after diagnosis</a:t>
            </a:r>
          </a:p>
          <a:p>
            <a:pPr marL="293688" indent="-174625">
              <a:buClr>
                <a:srgbClr val="FFA300"/>
              </a:buClr>
            </a:pPr>
            <a:r>
              <a:rPr lang="en-CA" altLang="en-US" sz="2300" b="1" dirty="0">
                <a:solidFill>
                  <a:srgbClr val="40B8E6"/>
                </a:solidFill>
                <a:latin typeface="Arial Narrow" panose="020B0604020202020204" pitchFamily="34" charset="0"/>
                <a:ea typeface="ＭＳ Ｐゴシック" pitchFamily="34" charset="-128"/>
                <a:cs typeface="Arial Narrow" panose="020B0604020202020204" pitchFamily="34" charset="0"/>
              </a:rPr>
              <a:t>Median time from diagnosis to first pregnancy was 48 months </a:t>
            </a:r>
            <a:r>
              <a:rPr lang="en-CA" altLang="en-US" sz="2300" dirty="0">
                <a:solidFill>
                  <a:srgbClr val="40B8E6"/>
                </a:solidFill>
                <a:latin typeface="Arial Narrow" panose="020B0604020202020204" pitchFamily="34" charset="0"/>
                <a:ea typeface="ＭＳ Ｐゴシック" pitchFamily="34" charset="-128"/>
                <a:cs typeface="Arial Narrow" panose="020B0604020202020204" pitchFamily="34" charset="0"/>
              </a:rPr>
              <a:t>(range: 6-125)</a:t>
            </a:r>
          </a:p>
        </p:txBody>
      </p:sp>
      <p:sp>
        <p:nvSpPr>
          <p:cNvPr id="10" name="TextBox 9">
            <a:extLst>
              <a:ext uri="{FF2B5EF4-FFF2-40B4-BE49-F238E27FC236}">
                <a16:creationId xmlns:a16="http://schemas.microsoft.com/office/drawing/2014/main" id="{955D298C-3F03-2249-5475-B50CA63A5B9D}"/>
              </a:ext>
            </a:extLst>
          </p:cNvPr>
          <p:cNvSpPr txBox="1"/>
          <p:nvPr/>
        </p:nvSpPr>
        <p:spPr>
          <a:xfrm>
            <a:off x="0" y="5657234"/>
            <a:ext cx="12192000" cy="365921"/>
          </a:xfrm>
          <a:prstGeom prst="rect">
            <a:avLst/>
          </a:prstGeom>
          <a:noFill/>
        </p:spPr>
        <p:txBody>
          <a:bodyPr wrap="square" rtlCol="0">
            <a:spAutoFit/>
          </a:bodyPr>
          <a:lstStyle/>
          <a:p>
            <a:pPr algn="ctr"/>
            <a:r>
              <a:rPr lang="en-US" b="1" dirty="0">
                <a:solidFill>
                  <a:srgbClr val="003352"/>
                </a:solidFill>
                <a:latin typeface="Arial Narrow" panose="020B0604020202020204" pitchFamily="34" charset="0"/>
                <a:cs typeface="Arial Narrow" panose="020B0604020202020204" pitchFamily="34" charset="0"/>
              </a:rPr>
              <a:t>Other patient, cancer, and treatment factors were not associated with either outcome</a:t>
            </a:r>
          </a:p>
        </p:txBody>
      </p:sp>
      <p:sp>
        <p:nvSpPr>
          <p:cNvPr id="11" name="TextBox 10">
            <a:extLst>
              <a:ext uri="{FF2B5EF4-FFF2-40B4-BE49-F238E27FC236}">
                <a16:creationId xmlns:a16="http://schemas.microsoft.com/office/drawing/2014/main" id="{CA42542B-8A4B-3414-2C5D-EBFCEDA5557F}"/>
              </a:ext>
            </a:extLst>
          </p:cNvPr>
          <p:cNvSpPr txBox="1"/>
          <p:nvPr/>
        </p:nvSpPr>
        <p:spPr>
          <a:xfrm>
            <a:off x="8305800" y="6109156"/>
            <a:ext cx="3360420" cy="215444"/>
          </a:xfrm>
          <a:prstGeom prst="rect">
            <a:avLst/>
          </a:prstGeom>
          <a:noFill/>
        </p:spPr>
        <p:txBody>
          <a:bodyPr wrap="square" rtlCol="0">
            <a:spAutoFit/>
          </a:bodyPr>
          <a:lstStyle/>
          <a:p>
            <a:pPr algn="r"/>
            <a:r>
              <a:rPr lang="en-US" sz="800" dirty="0" err="1">
                <a:solidFill>
                  <a:schemeClr val="tx1">
                    <a:lumMod val="50000"/>
                    <a:lumOff val="50000"/>
                  </a:schemeClr>
                </a:solidFill>
                <a:latin typeface="Arial" panose="020B0604020202020204" pitchFamily="34" charset="0"/>
                <a:cs typeface="Arial" panose="020B0604020202020204" pitchFamily="34" charset="0"/>
              </a:rPr>
              <a:t>aOR</a:t>
            </a:r>
            <a:r>
              <a:rPr lang="en-US" sz="800" dirty="0">
                <a:solidFill>
                  <a:schemeClr val="tx1">
                    <a:lumMod val="50000"/>
                    <a:lumOff val="50000"/>
                  </a:schemeClr>
                </a:solidFill>
                <a:latin typeface="Arial" panose="020B0604020202020204" pitchFamily="34" charset="0"/>
                <a:cs typeface="Arial" panose="020B0604020202020204" pitchFamily="34" charset="0"/>
              </a:rPr>
              <a:t>, adjusted odds ratio; CI, confidence interval</a:t>
            </a:r>
          </a:p>
        </p:txBody>
      </p:sp>
      <p:pic>
        <p:nvPicPr>
          <p:cNvPr id="16" name="Picture 15">
            <a:extLst>
              <a:ext uri="{FF2B5EF4-FFF2-40B4-BE49-F238E27FC236}">
                <a16:creationId xmlns:a16="http://schemas.microsoft.com/office/drawing/2014/main" id="{30BB2FCA-ADAC-793E-E751-3BF55FC8EA3B}"/>
              </a:ext>
            </a:extLst>
          </p:cNvPr>
          <p:cNvPicPr>
            <a:picLocks noChangeAspect="1"/>
          </p:cNvPicPr>
          <p:nvPr/>
        </p:nvPicPr>
        <p:blipFill>
          <a:blip r:embed="rId3"/>
          <a:srcRect/>
          <a:stretch/>
        </p:blipFill>
        <p:spPr>
          <a:xfrm>
            <a:off x="9029700" y="686998"/>
            <a:ext cx="2971801" cy="2429797"/>
          </a:xfrm>
          <a:prstGeom prst="rect">
            <a:avLst/>
          </a:prstGeom>
          <a:ln w="28575">
            <a:noFill/>
          </a:ln>
          <a:effectLst>
            <a:outerShdw blurRad="50800" dist="38100" dir="2700000" algn="tl" rotWithShape="0">
              <a:prstClr val="black">
                <a:alpha val="40000"/>
              </a:prstClr>
            </a:outerShdw>
          </a:effectLst>
        </p:spPr>
      </p:pic>
      <p:grpSp>
        <p:nvGrpSpPr>
          <p:cNvPr id="12" name="Group 11">
            <a:extLst>
              <a:ext uri="{FF2B5EF4-FFF2-40B4-BE49-F238E27FC236}">
                <a16:creationId xmlns:a16="http://schemas.microsoft.com/office/drawing/2014/main" id="{41A714D4-230D-D365-96E9-D5843EE037BC}"/>
              </a:ext>
            </a:extLst>
          </p:cNvPr>
          <p:cNvGrpSpPr/>
          <p:nvPr/>
        </p:nvGrpSpPr>
        <p:grpSpPr>
          <a:xfrm>
            <a:off x="375684" y="6538166"/>
            <a:ext cx="11648307" cy="392985"/>
            <a:chOff x="375684" y="6538166"/>
            <a:chExt cx="11648307" cy="392985"/>
          </a:xfrm>
        </p:grpSpPr>
        <p:pic>
          <p:nvPicPr>
            <p:cNvPr id="13" name="Picture 12" descr="Logo, company name&#10;&#10;Description automatically generated">
              <a:extLst>
                <a:ext uri="{FF2B5EF4-FFF2-40B4-BE49-F238E27FC236}">
                  <a16:creationId xmlns:a16="http://schemas.microsoft.com/office/drawing/2014/main" id="{7D9D7014-3A9C-9C6C-7DDD-67BA9111EA06}"/>
                </a:ext>
              </a:extLst>
            </p:cNvPr>
            <p:cNvPicPr>
              <a:picLocks noChangeAspect="1"/>
            </p:cNvPicPr>
            <p:nvPr/>
          </p:nvPicPr>
          <p:blipFill rotWithShape="1">
            <a:blip r:embed="rId4">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14" name="Footer Placeholder 2">
              <a:extLst>
                <a:ext uri="{FF2B5EF4-FFF2-40B4-BE49-F238E27FC236}">
                  <a16:creationId xmlns:a16="http://schemas.microsoft.com/office/drawing/2014/main" id="{0B20F4EC-708E-ADA7-889D-4B7836CF70BB}"/>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5" name="Slide Number Placeholder 3">
              <a:extLst>
                <a:ext uri="{FF2B5EF4-FFF2-40B4-BE49-F238E27FC236}">
                  <a16:creationId xmlns:a16="http://schemas.microsoft.com/office/drawing/2014/main" id="{0492BDBD-7198-1D15-A646-3C799C293611}"/>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31</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976032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127B6-D3CE-011C-6492-EA4005A6660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C49D404-6CD6-EFBF-AAE2-DC4C37A13A68}"/>
              </a:ext>
            </a:extLst>
          </p:cNvPr>
          <p:cNvPicPr>
            <a:picLocks noChangeAspect="1"/>
          </p:cNvPicPr>
          <p:nvPr/>
        </p:nvPicPr>
        <p:blipFill>
          <a:blip r:embed="rId3"/>
          <a:stretch>
            <a:fillRect/>
          </a:stretch>
        </p:blipFill>
        <p:spPr>
          <a:xfrm>
            <a:off x="7137476" y="1829925"/>
            <a:ext cx="5079848" cy="3599289"/>
          </a:xfrm>
          <a:prstGeom prst="rect">
            <a:avLst/>
          </a:prstGeom>
        </p:spPr>
      </p:pic>
      <p:sp>
        <p:nvSpPr>
          <p:cNvPr id="3" name="Rectangle 2">
            <a:extLst>
              <a:ext uri="{FF2B5EF4-FFF2-40B4-BE49-F238E27FC236}">
                <a16:creationId xmlns:a16="http://schemas.microsoft.com/office/drawing/2014/main" id="{A08F1DF0-C25A-6C33-554C-98D1F402E877}"/>
              </a:ext>
            </a:extLst>
          </p:cNvPr>
          <p:cNvSpPr/>
          <p:nvPr/>
        </p:nvSpPr>
        <p:spPr>
          <a:xfrm>
            <a:off x="768625" y="1434882"/>
            <a:ext cx="6889476" cy="4508718"/>
          </a:xfrm>
          <a:prstGeom prst="rect">
            <a:avLst/>
          </a:prstGeom>
          <a:solidFill>
            <a:srgbClr val="EE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sp>
        <p:nvSpPr>
          <p:cNvPr id="2" name="Title 1">
            <a:extLst>
              <a:ext uri="{FF2B5EF4-FFF2-40B4-BE49-F238E27FC236}">
                <a16:creationId xmlns:a16="http://schemas.microsoft.com/office/drawing/2014/main" id="{6802675A-6885-9C1A-DF33-635614C6A4E7}"/>
              </a:ext>
            </a:extLst>
          </p:cNvPr>
          <p:cNvSpPr>
            <a:spLocks noGrp="1"/>
          </p:cNvSpPr>
          <p:nvPr>
            <p:ph type="ctrTitle"/>
          </p:nvPr>
        </p:nvSpPr>
        <p:spPr>
          <a:xfrm>
            <a:off x="773976" y="350023"/>
            <a:ext cx="11570424" cy="1066800"/>
          </a:xfrm>
        </p:spPr>
        <p:txBody>
          <a:bodyPr/>
          <a:lstStyle/>
          <a:p>
            <a:r>
              <a:rPr lang="en-US" sz="4000" dirty="0"/>
              <a:t>FERTILITY PRESERVATION SIGNED INTO LAW IN U.S.</a:t>
            </a:r>
          </a:p>
        </p:txBody>
      </p:sp>
      <p:pic>
        <p:nvPicPr>
          <p:cNvPr id="5" name="Picture 4">
            <a:extLst>
              <a:ext uri="{FF2B5EF4-FFF2-40B4-BE49-F238E27FC236}">
                <a16:creationId xmlns:a16="http://schemas.microsoft.com/office/drawing/2014/main" id="{AEFD67D7-10A2-7782-BFA0-3B3276789A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878496"/>
            <a:ext cx="6218325" cy="3599289"/>
          </a:xfrm>
          <a:prstGeom prst="rect">
            <a:avLst/>
          </a:prstGeom>
          <a:solidFill>
            <a:schemeClr val="bg1">
              <a:lumMod val="75000"/>
            </a:schemeClr>
          </a:solidFill>
          <a:ln>
            <a:solidFill>
              <a:schemeClr val="bg1">
                <a:lumMod val="8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7B41CEEF-F90B-864F-6177-2BF8F8C2133E}"/>
              </a:ext>
            </a:extLst>
          </p:cNvPr>
          <p:cNvPicPr>
            <a:picLocks noChangeAspect="1"/>
          </p:cNvPicPr>
          <p:nvPr/>
        </p:nvPicPr>
        <p:blipFill>
          <a:blip r:embed="rId5"/>
          <a:stretch>
            <a:fillRect/>
          </a:stretch>
        </p:blipFill>
        <p:spPr>
          <a:xfrm>
            <a:off x="2009775" y="6210300"/>
            <a:ext cx="7906625" cy="256324"/>
          </a:xfrm>
          <a:prstGeom prst="rect">
            <a:avLst/>
          </a:prstGeom>
        </p:spPr>
      </p:pic>
      <p:sp>
        <p:nvSpPr>
          <p:cNvPr id="9" name="Content Placeholder 2">
            <a:extLst>
              <a:ext uri="{FF2B5EF4-FFF2-40B4-BE49-F238E27FC236}">
                <a16:creationId xmlns:a16="http://schemas.microsoft.com/office/drawing/2014/main" id="{E166E32B-A8D0-8B96-1E80-2C5EC75730D1}"/>
              </a:ext>
            </a:extLst>
          </p:cNvPr>
          <p:cNvSpPr txBox="1">
            <a:spLocks/>
          </p:cNvSpPr>
          <p:nvPr/>
        </p:nvSpPr>
        <p:spPr>
          <a:xfrm>
            <a:off x="2009775" y="6192241"/>
            <a:ext cx="7667625" cy="274383"/>
          </a:xfrm>
          <a:prstGeom prst="rect">
            <a:avLst/>
          </a:prstGeom>
          <a:noFill/>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en-US" sz="1300" dirty="0">
                <a:solidFill>
                  <a:schemeClr val="bg1"/>
                </a:solidFill>
                <a:latin typeface="Arial" panose="020B0604020202020204" pitchFamily="34" charset="0"/>
                <a:cs typeface="Arial" panose="020B0604020202020204" pitchFamily="34" charset="0"/>
              </a:rPr>
              <a:t>https://</a:t>
            </a:r>
            <a:r>
              <a:rPr lang="en-US" sz="1300" dirty="0" err="1">
                <a:solidFill>
                  <a:schemeClr val="bg1"/>
                </a:solidFill>
                <a:latin typeface="Arial" panose="020B0604020202020204" pitchFamily="34" charset="0"/>
                <a:cs typeface="Arial" panose="020B0604020202020204" pitchFamily="34" charset="0"/>
              </a:rPr>
              <a:t>resolve.org</a:t>
            </a:r>
            <a:r>
              <a:rPr lang="en-US" sz="1300" dirty="0">
                <a:solidFill>
                  <a:schemeClr val="bg1"/>
                </a:solidFill>
                <a:latin typeface="Arial" panose="020B0604020202020204" pitchFamily="34" charset="0"/>
                <a:cs typeface="Arial" panose="020B0604020202020204" pitchFamily="34" charset="0"/>
              </a:rPr>
              <a:t>/learn/financial-resources/insurance-coverage/insurance-coverage-by-state/</a:t>
            </a:r>
          </a:p>
        </p:txBody>
      </p:sp>
      <p:sp>
        <p:nvSpPr>
          <p:cNvPr id="4" name="Rectangle 3">
            <a:extLst>
              <a:ext uri="{FF2B5EF4-FFF2-40B4-BE49-F238E27FC236}">
                <a16:creationId xmlns:a16="http://schemas.microsoft.com/office/drawing/2014/main" id="{C14D561E-FDD0-536C-1A6C-2E708DB2DD0B}"/>
              </a:ext>
            </a:extLst>
          </p:cNvPr>
          <p:cNvSpPr/>
          <p:nvPr/>
        </p:nvSpPr>
        <p:spPr>
          <a:xfrm>
            <a:off x="11339540" y="3424667"/>
            <a:ext cx="830175" cy="1013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grpSp>
        <p:nvGrpSpPr>
          <p:cNvPr id="6" name="Group 5">
            <a:extLst>
              <a:ext uri="{FF2B5EF4-FFF2-40B4-BE49-F238E27FC236}">
                <a16:creationId xmlns:a16="http://schemas.microsoft.com/office/drawing/2014/main" id="{6A0B0CF6-40A7-8166-1940-7FFE037063F5}"/>
              </a:ext>
            </a:extLst>
          </p:cNvPr>
          <p:cNvGrpSpPr/>
          <p:nvPr/>
        </p:nvGrpSpPr>
        <p:grpSpPr>
          <a:xfrm>
            <a:off x="375684" y="6538166"/>
            <a:ext cx="11648307" cy="392985"/>
            <a:chOff x="375684" y="6538166"/>
            <a:chExt cx="11648307" cy="392985"/>
          </a:xfrm>
        </p:grpSpPr>
        <p:pic>
          <p:nvPicPr>
            <p:cNvPr id="10" name="Picture 9" descr="Logo, company name&#10;&#10;Description automatically generated">
              <a:extLst>
                <a:ext uri="{FF2B5EF4-FFF2-40B4-BE49-F238E27FC236}">
                  <a16:creationId xmlns:a16="http://schemas.microsoft.com/office/drawing/2014/main" id="{9B662E20-7185-F568-0DDA-B5FC53D4BF7F}"/>
                </a:ext>
              </a:extLst>
            </p:cNvPr>
            <p:cNvPicPr>
              <a:picLocks noChangeAspect="1"/>
            </p:cNvPicPr>
            <p:nvPr/>
          </p:nvPicPr>
          <p:blipFill rotWithShape="1">
            <a:blip r:embed="rId6">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11" name="Footer Placeholder 2">
              <a:extLst>
                <a:ext uri="{FF2B5EF4-FFF2-40B4-BE49-F238E27FC236}">
                  <a16:creationId xmlns:a16="http://schemas.microsoft.com/office/drawing/2014/main" id="{48FF2CE2-FF46-62DA-0550-6704B777333F}"/>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2" name="Slide Number Placeholder 3">
              <a:extLst>
                <a:ext uri="{FF2B5EF4-FFF2-40B4-BE49-F238E27FC236}">
                  <a16:creationId xmlns:a16="http://schemas.microsoft.com/office/drawing/2014/main" id="{75B1BFF7-8141-AFDB-D8C0-3FE4D5240D98}"/>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32</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3930335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7" name="Rectangle 3"/>
          <p:cNvSpPr>
            <a:spLocks noGrp="1" noChangeArrowheads="1"/>
          </p:cNvSpPr>
          <p:nvPr>
            <p:ph idx="1"/>
          </p:nvPr>
        </p:nvSpPr>
        <p:spPr>
          <a:xfrm>
            <a:off x="535639" y="1063733"/>
            <a:ext cx="11120719" cy="5271455"/>
          </a:xfrm>
        </p:spPr>
        <p:txBody>
          <a:bodyPr>
            <a:normAutofit/>
          </a:bodyPr>
          <a:lstStyle/>
          <a:p>
            <a:pPr eaLnBrk="1" hangingPunct="1"/>
            <a:endParaRPr lang="en-US" sz="2200" dirty="0"/>
          </a:p>
          <a:p>
            <a:r>
              <a:rPr lang="en-US" sz="2400" dirty="0">
                <a:latin typeface="Arial" panose="020B0604020202020204" pitchFamily="34" charset="0"/>
                <a:cs typeface="Arial" panose="020B0604020202020204" pitchFamily="34" charset="0"/>
              </a:rPr>
              <a:t>~1/1000 pregnancies complicated by cancer</a:t>
            </a:r>
          </a:p>
          <a:p>
            <a:pPr marL="0" indent="0">
              <a:buNone/>
            </a:pPr>
            <a:endParaRPr lang="en-US" sz="1467" dirty="0">
              <a:latin typeface="Arial" panose="020B0604020202020204" pitchFamily="34" charset="0"/>
              <a:cs typeface="Arial" panose="020B0604020202020204" pitchFamily="34" charset="0"/>
            </a:endParaRPr>
          </a:p>
          <a:p>
            <a:pPr eaLnBrk="1" hangingPunct="1"/>
            <a:r>
              <a:rPr lang="en-US" sz="2400" dirty="0">
                <a:latin typeface="Arial" panose="020B0604020202020204" pitchFamily="34" charset="0"/>
                <a:cs typeface="Arial" panose="020B0604020202020204" pitchFamily="34" charset="0"/>
              </a:rPr>
              <a:t>Most common malignancies observed during pregnancy:</a:t>
            </a:r>
          </a:p>
          <a:p>
            <a:pPr eaLnBrk="1" hangingPunct="1"/>
            <a:endParaRPr lang="en-US" sz="2200" dirty="0">
              <a:latin typeface="Arial" panose="020B0604020202020204" pitchFamily="34" charset="0"/>
              <a:cs typeface="Arial" panose="020B0604020202020204" pitchFamily="34" charset="0"/>
            </a:endParaRPr>
          </a:p>
          <a:p>
            <a:pPr eaLnBrk="1" hangingPunct="1"/>
            <a:endParaRPr lang="en-US" sz="2200" dirty="0">
              <a:latin typeface="Arial" panose="020B0604020202020204" pitchFamily="34" charset="0"/>
              <a:cs typeface="Arial" panose="020B0604020202020204" pitchFamily="34" charset="0"/>
            </a:endParaRPr>
          </a:p>
          <a:p>
            <a:pPr eaLnBrk="1" hangingPunct="1"/>
            <a:endParaRPr lang="en-US" sz="2200" dirty="0">
              <a:latin typeface="Arial" panose="020B0604020202020204" pitchFamily="34" charset="0"/>
              <a:cs typeface="Arial" panose="020B0604020202020204" pitchFamily="34" charset="0"/>
            </a:endParaRPr>
          </a:p>
          <a:p>
            <a:pPr eaLnBrk="1" hangingPunct="1">
              <a:buNone/>
            </a:pPr>
            <a:endParaRPr lang="en-US" sz="2200" dirty="0">
              <a:latin typeface="Arial" panose="020B0604020202020204" pitchFamily="34" charset="0"/>
              <a:cs typeface="Arial" panose="020B0604020202020204" pitchFamily="34" charset="0"/>
            </a:endParaRPr>
          </a:p>
          <a:p>
            <a:pPr eaLnBrk="1" hangingPunct="1"/>
            <a:endParaRPr lang="en-US" sz="2200" dirty="0">
              <a:latin typeface="Arial" panose="020B0604020202020204" pitchFamily="34" charset="0"/>
              <a:cs typeface="Arial" panose="020B0604020202020204" pitchFamily="34" charset="0"/>
            </a:endParaRPr>
          </a:p>
          <a:p>
            <a:pPr eaLnBrk="1" hangingPunct="1"/>
            <a:endParaRPr lang="en-US" sz="2200" dirty="0">
              <a:latin typeface="Arial" panose="020B0604020202020204" pitchFamily="34" charset="0"/>
              <a:cs typeface="Arial" panose="020B0604020202020204" pitchFamily="34" charset="0"/>
            </a:endParaRPr>
          </a:p>
          <a:p>
            <a:pPr eaLnBrk="1" hangingPunct="1">
              <a:buNone/>
            </a:pPr>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pPr eaLnBrk="1" hangingPunct="1"/>
            <a:endParaRPr lang="en-US" sz="2000" dirty="0">
              <a:latin typeface="Arial" panose="020B0604020202020204" pitchFamily="34" charset="0"/>
              <a:cs typeface="Arial" panose="020B0604020202020204" pitchFamily="34" charset="0"/>
            </a:endParaRPr>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p:txBody>
      </p:sp>
      <p:sp>
        <p:nvSpPr>
          <p:cNvPr id="364546" name="Rectangle 2"/>
          <p:cNvSpPr>
            <a:spLocks noGrp="1" noChangeArrowheads="1"/>
          </p:cNvSpPr>
          <p:nvPr>
            <p:ph type="title"/>
          </p:nvPr>
        </p:nvSpPr>
        <p:spPr>
          <a:xfrm>
            <a:off x="1621895" y="347769"/>
            <a:ext cx="8229600" cy="715963"/>
          </a:xfrm>
        </p:spPr>
        <p:txBody>
          <a:bodyPr>
            <a:noAutofit/>
          </a:bodyPr>
          <a:lstStyle/>
          <a:p>
            <a:pPr algn="ctr" eaLnBrk="1" hangingPunct="1"/>
            <a:r>
              <a:rPr lang="en-US" sz="3200" b="1" dirty="0">
                <a:solidFill>
                  <a:srgbClr val="003352"/>
                </a:solidFill>
                <a:latin typeface="Arial" panose="020B0604020202020204" pitchFamily="34" charset="0"/>
                <a:cs typeface="Arial" panose="020B0604020202020204" pitchFamily="34" charset="0"/>
              </a:rPr>
              <a:t>CANCER DURING PREGNANCY</a:t>
            </a:r>
          </a:p>
        </p:txBody>
      </p:sp>
      <p:sp>
        <p:nvSpPr>
          <p:cNvPr id="359428" name="Text Box 4"/>
          <p:cNvSpPr txBox="1">
            <a:spLocks noChangeArrowheads="1"/>
          </p:cNvSpPr>
          <p:nvPr/>
        </p:nvSpPr>
        <p:spPr bwMode="auto">
          <a:xfrm>
            <a:off x="7286370" y="6406595"/>
            <a:ext cx="4905631"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err="1">
                <a:latin typeface="Arial" panose="020B0604020202020204" pitchFamily="34" charset="0"/>
                <a:cs typeface="Arial" panose="020B0604020202020204" pitchFamily="34" charset="0"/>
              </a:rPr>
              <a:t>Stensheim</a:t>
            </a:r>
            <a:r>
              <a:rPr lang="en-US" sz="1400" dirty="0">
                <a:latin typeface="Arial" panose="020B0604020202020204" pitchFamily="34" charset="0"/>
                <a:cs typeface="Arial" panose="020B0604020202020204" pitchFamily="34" charset="0"/>
              </a:rPr>
              <a:t> H, et al.  J Clin Oncol 2009</a:t>
            </a:r>
          </a:p>
        </p:txBody>
      </p:sp>
      <p:graphicFrame>
        <p:nvGraphicFramePr>
          <p:cNvPr id="19509" name="Group 53"/>
          <p:cNvGraphicFramePr>
            <a:graphicFrameLocks noGrp="1"/>
          </p:cNvGraphicFramePr>
          <p:nvPr/>
        </p:nvGraphicFramePr>
        <p:xfrm>
          <a:off x="983226" y="2785397"/>
          <a:ext cx="10527071" cy="3483324"/>
        </p:xfrm>
        <a:graphic>
          <a:graphicData uri="http://schemas.openxmlformats.org/drawingml/2006/table">
            <a:tbl>
              <a:tblPr/>
              <a:tblGrid>
                <a:gridCol w="2720667">
                  <a:extLst>
                    <a:ext uri="{9D8B030D-6E8A-4147-A177-3AD203B41FA5}">
                      <a16:colId xmlns:a16="http://schemas.microsoft.com/office/drawing/2014/main" val="20000"/>
                    </a:ext>
                  </a:extLst>
                </a:gridCol>
                <a:gridCol w="7806404">
                  <a:extLst>
                    <a:ext uri="{9D8B030D-6E8A-4147-A177-3AD203B41FA5}">
                      <a16:colId xmlns:a16="http://schemas.microsoft.com/office/drawing/2014/main" val="20001"/>
                    </a:ext>
                  </a:extLst>
                </a:gridCol>
              </a:tblGrid>
              <a:tr h="56740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rPr>
                        <a:t>Type of cancer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rPr>
                        <a:t>Number of cancers diagnosed prenatally per 100,000 deliveries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656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rPr>
                        <a:t>Breast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rPr>
                        <a:t>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39274091"/>
                  </a:ext>
                </a:extLst>
              </a:tr>
              <a:tr h="41656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rPr>
                        <a:t>Thyroid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rPr>
                        <a:t>3.3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656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rPr>
                        <a:t>Cervix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rPr>
                        <a:t>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656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rPr>
                        <a:t>Ovary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1656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rPr>
                        <a:t>CNS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656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rPr>
                        <a:t>Hodgkin Lymphoma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1656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rPr>
                        <a:t>Leukemia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2" name="Group 1">
            <a:extLst>
              <a:ext uri="{FF2B5EF4-FFF2-40B4-BE49-F238E27FC236}">
                <a16:creationId xmlns:a16="http://schemas.microsoft.com/office/drawing/2014/main" id="{81E94B73-AEBB-075C-C752-3A979E8E3922}"/>
              </a:ext>
            </a:extLst>
          </p:cNvPr>
          <p:cNvGrpSpPr/>
          <p:nvPr/>
        </p:nvGrpSpPr>
        <p:grpSpPr>
          <a:xfrm>
            <a:off x="375684" y="6538166"/>
            <a:ext cx="11648307" cy="392985"/>
            <a:chOff x="375684" y="6538166"/>
            <a:chExt cx="11648307" cy="392985"/>
          </a:xfrm>
        </p:grpSpPr>
        <p:pic>
          <p:nvPicPr>
            <p:cNvPr id="3" name="Picture 2" descr="Logo, company name&#10;&#10;Description automatically generated">
              <a:extLst>
                <a:ext uri="{FF2B5EF4-FFF2-40B4-BE49-F238E27FC236}">
                  <a16:creationId xmlns:a16="http://schemas.microsoft.com/office/drawing/2014/main" id="{B19A1F81-F84F-F512-1ACF-75D05D40225B}"/>
                </a:ext>
              </a:extLst>
            </p:cNvPr>
            <p:cNvPicPr>
              <a:picLocks noChangeAspect="1"/>
            </p:cNvPicPr>
            <p:nvPr/>
          </p:nvPicPr>
          <p:blipFill rotWithShape="1">
            <a:blip r:embed="rId3">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4" name="Footer Placeholder 2">
              <a:extLst>
                <a:ext uri="{FF2B5EF4-FFF2-40B4-BE49-F238E27FC236}">
                  <a16:creationId xmlns:a16="http://schemas.microsoft.com/office/drawing/2014/main" id="{A96A673E-F8A5-C629-D577-398A1E5B111F}"/>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5" name="Slide Number Placeholder 3">
              <a:extLst>
                <a:ext uri="{FF2B5EF4-FFF2-40B4-BE49-F238E27FC236}">
                  <a16:creationId xmlns:a16="http://schemas.microsoft.com/office/drawing/2014/main" id="{C5359ADE-104F-6632-F3DA-EE0071E3D97A}"/>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33</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3355419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C0A44-D17E-B5B5-7902-25E42054B89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207D221-2803-5D2E-F248-0034DBB9BA94}"/>
              </a:ext>
            </a:extLst>
          </p:cNvPr>
          <p:cNvSpPr>
            <a:spLocks noGrp="1" noChangeArrowheads="1"/>
          </p:cNvSpPr>
          <p:nvPr>
            <p:ph idx="1"/>
          </p:nvPr>
        </p:nvSpPr>
        <p:spPr>
          <a:xfrm>
            <a:off x="450850" y="1765300"/>
            <a:ext cx="11290300" cy="5651500"/>
          </a:xfrm>
          <a:noFill/>
        </p:spPr>
        <p:txBody>
          <a:bodyPr>
            <a:normAutofit/>
          </a:bodyPr>
          <a:lstStyle/>
          <a:p>
            <a:endParaRPr lang="en-US" sz="2400" dirty="0"/>
          </a:p>
          <a:p>
            <a:r>
              <a:rPr lang="en-US" sz="2400" dirty="0"/>
              <a:t>Pregnancy-associated breast cancer can refer to:</a:t>
            </a:r>
          </a:p>
          <a:p>
            <a:pPr lvl="1"/>
            <a:r>
              <a:rPr lang="en-US" sz="2000" dirty="0"/>
              <a:t>Cancer diagnosed </a:t>
            </a:r>
            <a:r>
              <a:rPr lang="en-US" sz="2000" u="sng" dirty="0"/>
              <a:t>during pregnancy</a:t>
            </a:r>
            <a:r>
              <a:rPr lang="en-US" sz="2000" dirty="0"/>
              <a:t>, may have arisen prior to initiation of pregnancy  (</a:t>
            </a:r>
            <a:r>
              <a:rPr lang="en-US" sz="2000" b="1" dirty="0" err="1"/>
              <a:t>PrBC</a:t>
            </a:r>
            <a:r>
              <a:rPr lang="en-US" sz="2000" dirty="0"/>
              <a:t>)</a:t>
            </a:r>
          </a:p>
          <a:p>
            <a:pPr lvl="1"/>
            <a:r>
              <a:rPr lang="en-US" sz="2000" dirty="0"/>
              <a:t>Cancer diagnosed </a:t>
            </a:r>
            <a:r>
              <a:rPr lang="en-US" sz="2000" u="sng" dirty="0"/>
              <a:t>post-partum</a:t>
            </a:r>
            <a:r>
              <a:rPr lang="en-US" sz="2000" dirty="0"/>
              <a:t>, developing within the pregnant hormonal milieu (</a:t>
            </a:r>
            <a:r>
              <a:rPr lang="en-US" sz="2000" b="1" dirty="0"/>
              <a:t>PPBC</a:t>
            </a:r>
            <a:r>
              <a:rPr lang="en-US" sz="2000" dirty="0"/>
              <a:t>) </a:t>
            </a:r>
          </a:p>
          <a:p>
            <a:pPr lvl="1"/>
            <a:r>
              <a:rPr lang="en-US" sz="2000" dirty="0"/>
              <a:t>This talk will focus on </a:t>
            </a:r>
            <a:r>
              <a:rPr lang="en-US" sz="2000" dirty="0" err="1"/>
              <a:t>PrBC</a:t>
            </a:r>
            <a:r>
              <a:rPr lang="en-US" sz="2000" dirty="0"/>
              <a:t>, not </a:t>
            </a:r>
            <a:r>
              <a:rPr lang="en-US" sz="2000" dirty="0" err="1"/>
              <a:t>PrBC</a:t>
            </a:r>
            <a:endParaRPr lang="en-US" sz="2000" dirty="0"/>
          </a:p>
          <a:p>
            <a:pPr marL="457200" lvl="1" indent="0">
              <a:buNone/>
            </a:pPr>
            <a:endParaRPr lang="en-US" sz="2000" dirty="0"/>
          </a:p>
          <a:p>
            <a:r>
              <a:rPr lang="en-US" sz="2400" dirty="0"/>
              <a:t>Published studies describing outcomes and management of pregnancy and breast cancer OFTEN contain both populations (PABC)</a:t>
            </a:r>
          </a:p>
          <a:p>
            <a:pPr lvl="1"/>
            <a:r>
              <a:rPr lang="en-US" sz="2000" dirty="0"/>
              <a:t>Not scientifically prudent given potential differences in tumor initiation, promotion, growth factors</a:t>
            </a:r>
          </a:p>
          <a:p>
            <a:pPr lvl="1"/>
            <a:r>
              <a:rPr lang="en-US" sz="2000" dirty="0"/>
              <a:t>Likely accounts for mixed results of outcome data for pregnancy and breast cancer patients</a:t>
            </a:r>
          </a:p>
          <a:p>
            <a:pPr lvl="1"/>
            <a:r>
              <a:rPr lang="en-US" sz="2000" dirty="0"/>
              <a:t>Most robust data demonstrate no differences in outcomes for </a:t>
            </a:r>
            <a:r>
              <a:rPr lang="en-US" sz="2000" dirty="0" err="1"/>
              <a:t>PrBC</a:t>
            </a:r>
            <a:r>
              <a:rPr lang="en-US" sz="2000" dirty="0"/>
              <a:t> but worse outcomes for PPBC</a:t>
            </a:r>
          </a:p>
        </p:txBody>
      </p:sp>
      <p:sp>
        <p:nvSpPr>
          <p:cNvPr id="5" name="TextBox 4">
            <a:extLst>
              <a:ext uri="{FF2B5EF4-FFF2-40B4-BE49-F238E27FC236}">
                <a16:creationId xmlns:a16="http://schemas.microsoft.com/office/drawing/2014/main" id="{1A7F0DBA-AB9A-FEBA-31B2-C4BF772FB800}"/>
              </a:ext>
            </a:extLst>
          </p:cNvPr>
          <p:cNvSpPr txBox="1"/>
          <p:nvPr/>
        </p:nvSpPr>
        <p:spPr>
          <a:xfrm>
            <a:off x="4022558" y="6122667"/>
            <a:ext cx="9407047" cy="830997"/>
          </a:xfrm>
          <a:prstGeom prst="rect">
            <a:avLst/>
          </a:prstGeom>
          <a:noFill/>
        </p:spPr>
        <p:txBody>
          <a:bodyPr wrap="square" rtlCol="0">
            <a:spAutoFit/>
          </a:bodyPr>
          <a:lstStyle/>
          <a:p>
            <a:r>
              <a:rPr lang="en-US" sz="1600" dirty="0" err="1"/>
              <a:t>Amant</a:t>
            </a:r>
            <a:r>
              <a:rPr lang="en-US" sz="1600" dirty="0"/>
              <a:t> F et al, Lancet </a:t>
            </a:r>
            <a:r>
              <a:rPr lang="en-US" sz="1600" dirty="0" err="1"/>
              <a:t>Onc</a:t>
            </a:r>
            <a:r>
              <a:rPr lang="en-US" sz="1600" dirty="0"/>
              <a:t> 2021; </a:t>
            </a:r>
            <a:r>
              <a:rPr lang="en-US" sz="1600" dirty="0" err="1"/>
              <a:t>Amant</a:t>
            </a:r>
            <a:r>
              <a:rPr lang="en-US" sz="1600" dirty="0"/>
              <a:t> et al, JCO 2013; Goddard et al, Jama Network Open 2019 </a:t>
            </a:r>
          </a:p>
          <a:p>
            <a:r>
              <a:rPr lang="en-US" sz="1600" dirty="0"/>
              <a:t> </a:t>
            </a:r>
          </a:p>
          <a:p>
            <a:r>
              <a:rPr lang="en-US" sz="1600" dirty="0"/>
              <a:t> </a:t>
            </a:r>
          </a:p>
        </p:txBody>
      </p:sp>
      <p:sp>
        <p:nvSpPr>
          <p:cNvPr id="3" name="Rectangle 2">
            <a:extLst>
              <a:ext uri="{FF2B5EF4-FFF2-40B4-BE49-F238E27FC236}">
                <a16:creationId xmlns:a16="http://schemas.microsoft.com/office/drawing/2014/main" id="{0C8BC0B7-CAB3-A29B-E5E0-543181A5C8AB}"/>
              </a:ext>
            </a:extLst>
          </p:cNvPr>
          <p:cNvSpPr>
            <a:spLocks noGrp="1" noChangeArrowheads="1"/>
          </p:cNvSpPr>
          <p:nvPr>
            <p:ph type="title"/>
          </p:nvPr>
        </p:nvSpPr>
        <p:spPr>
          <a:xfrm>
            <a:off x="54505" y="403123"/>
            <a:ext cx="12137495" cy="1474837"/>
          </a:xfrm>
        </p:spPr>
        <p:txBody>
          <a:bodyPr>
            <a:noAutofit/>
          </a:bodyPr>
          <a:lstStyle/>
          <a:p>
            <a:pPr algn="ctr" eaLnBrk="1" hangingPunct="1"/>
            <a:r>
              <a:rPr lang="en-US" sz="3200" b="1" dirty="0">
                <a:solidFill>
                  <a:srgbClr val="003352"/>
                </a:solidFill>
                <a:latin typeface="Arial" panose="020B0604020202020204" pitchFamily="34" charset="0"/>
                <a:cs typeface="Arial" panose="020B0604020202020204" pitchFamily="34" charset="0"/>
              </a:rPr>
              <a:t>DEFINITIONS: Cancer During Pregnancy vs. Pregnancy-Associated Breast Cancer</a:t>
            </a:r>
          </a:p>
        </p:txBody>
      </p:sp>
      <p:grpSp>
        <p:nvGrpSpPr>
          <p:cNvPr id="2" name="Group 1">
            <a:extLst>
              <a:ext uri="{FF2B5EF4-FFF2-40B4-BE49-F238E27FC236}">
                <a16:creationId xmlns:a16="http://schemas.microsoft.com/office/drawing/2014/main" id="{697469F5-E087-45F8-55A3-67182157AC8C}"/>
              </a:ext>
            </a:extLst>
          </p:cNvPr>
          <p:cNvGrpSpPr/>
          <p:nvPr/>
        </p:nvGrpSpPr>
        <p:grpSpPr>
          <a:xfrm>
            <a:off x="375684" y="6538166"/>
            <a:ext cx="11648307" cy="392985"/>
            <a:chOff x="375684" y="6538166"/>
            <a:chExt cx="11648307" cy="392985"/>
          </a:xfrm>
        </p:grpSpPr>
        <p:pic>
          <p:nvPicPr>
            <p:cNvPr id="6" name="Picture 5" descr="Logo, company name&#10;&#10;Description automatically generated">
              <a:extLst>
                <a:ext uri="{FF2B5EF4-FFF2-40B4-BE49-F238E27FC236}">
                  <a16:creationId xmlns:a16="http://schemas.microsoft.com/office/drawing/2014/main" id="{F2951972-E63A-5955-F4B7-9CFF0EDA3A51}"/>
                </a:ext>
              </a:extLst>
            </p:cNvPr>
            <p:cNvPicPr>
              <a:picLocks noChangeAspect="1"/>
            </p:cNvPicPr>
            <p:nvPr/>
          </p:nvPicPr>
          <p:blipFill rotWithShape="1">
            <a:blip r:embed="rId2">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7" name="Footer Placeholder 2">
              <a:extLst>
                <a:ext uri="{FF2B5EF4-FFF2-40B4-BE49-F238E27FC236}">
                  <a16:creationId xmlns:a16="http://schemas.microsoft.com/office/drawing/2014/main" id="{7C2B8DB1-487D-64B9-2231-F126E4A675B9}"/>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8" name="Slide Number Placeholder 3">
              <a:extLst>
                <a:ext uri="{FF2B5EF4-FFF2-40B4-BE49-F238E27FC236}">
                  <a16:creationId xmlns:a16="http://schemas.microsoft.com/office/drawing/2014/main" id="{5CF4AD15-451C-E6FA-942F-5927F4D22A84}"/>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34</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45256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able&#10;&#10;Description automatically generated">
            <a:extLst>
              <a:ext uri="{FF2B5EF4-FFF2-40B4-BE49-F238E27FC236}">
                <a16:creationId xmlns:a16="http://schemas.microsoft.com/office/drawing/2014/main" id="{72E9A21F-B314-3243-88CA-7BF8CCB29F3D}"/>
              </a:ext>
            </a:extLst>
          </p:cNvPr>
          <p:cNvPicPr>
            <a:picLocks noGrp="1" noChangeAspect="1"/>
          </p:cNvPicPr>
          <p:nvPr>
            <p:ph idx="1"/>
          </p:nvPr>
        </p:nvPicPr>
        <p:blipFill rotWithShape="1">
          <a:blip r:embed="rId3"/>
          <a:srcRect t="16771" r="10705" b="7003"/>
          <a:stretch/>
        </p:blipFill>
        <p:spPr>
          <a:xfrm>
            <a:off x="1928217" y="1907871"/>
            <a:ext cx="8229600" cy="4340532"/>
          </a:xfrm>
        </p:spPr>
      </p:pic>
      <p:sp>
        <p:nvSpPr>
          <p:cNvPr id="2" name="TextBox 1">
            <a:extLst>
              <a:ext uri="{FF2B5EF4-FFF2-40B4-BE49-F238E27FC236}">
                <a16:creationId xmlns:a16="http://schemas.microsoft.com/office/drawing/2014/main" id="{D191A56D-F290-CF30-8243-484A0E187121}"/>
              </a:ext>
            </a:extLst>
          </p:cNvPr>
          <p:cNvSpPr txBox="1"/>
          <p:nvPr/>
        </p:nvSpPr>
        <p:spPr>
          <a:xfrm>
            <a:off x="2232659" y="1456465"/>
            <a:ext cx="6389954" cy="420564"/>
          </a:xfrm>
          <a:prstGeom prst="rect">
            <a:avLst/>
          </a:prstGeom>
          <a:noFill/>
        </p:spPr>
        <p:txBody>
          <a:bodyPr wrap="none" rtlCol="0">
            <a:spAutoFit/>
          </a:bodyPr>
          <a:lstStyle/>
          <a:p>
            <a:r>
              <a:rPr lang="en-US" sz="2133" dirty="0"/>
              <a:t>U.S. Women aged 10-54 years between 2001 and 2013*</a:t>
            </a:r>
          </a:p>
        </p:txBody>
      </p:sp>
      <p:cxnSp>
        <p:nvCxnSpPr>
          <p:cNvPr id="4" name="Straight Connector 3">
            <a:extLst>
              <a:ext uri="{FF2B5EF4-FFF2-40B4-BE49-F238E27FC236}">
                <a16:creationId xmlns:a16="http://schemas.microsoft.com/office/drawing/2014/main" id="{D40E97FD-A90A-0049-AD14-B9D856AA9A1D}"/>
              </a:ext>
            </a:extLst>
          </p:cNvPr>
          <p:cNvCxnSpPr/>
          <p:nvPr/>
        </p:nvCxnSpPr>
        <p:spPr>
          <a:xfrm>
            <a:off x="6656832" y="2084832"/>
            <a:ext cx="0" cy="3462528"/>
          </a:xfrm>
          <a:prstGeom prst="line">
            <a:avLst/>
          </a:prstGeom>
          <a:ln w="47625"/>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1672990C-344C-4440-BB2C-891432FA2CB4}"/>
              </a:ext>
            </a:extLst>
          </p:cNvPr>
          <p:cNvSpPr/>
          <p:nvPr/>
        </p:nvSpPr>
        <p:spPr>
          <a:xfrm>
            <a:off x="3072384" y="2279904"/>
            <a:ext cx="1207008" cy="3267456"/>
          </a:xfrm>
          <a:prstGeom prst="rect">
            <a:avLst/>
          </a:prstGeom>
          <a:noFill/>
          <a:ln w="508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solidFill>
            </a:endParaRPr>
          </a:p>
        </p:txBody>
      </p:sp>
      <p:sp>
        <p:nvSpPr>
          <p:cNvPr id="9" name="Text Box 4">
            <a:extLst>
              <a:ext uri="{FF2B5EF4-FFF2-40B4-BE49-F238E27FC236}">
                <a16:creationId xmlns:a16="http://schemas.microsoft.com/office/drawing/2014/main" id="{030CCF49-01CE-1E4D-9057-07EA0485AE5C}"/>
              </a:ext>
            </a:extLst>
          </p:cNvPr>
          <p:cNvSpPr txBox="1">
            <a:spLocks noChangeArrowheads="1"/>
          </p:cNvSpPr>
          <p:nvPr/>
        </p:nvSpPr>
        <p:spPr bwMode="auto">
          <a:xfrm>
            <a:off x="7729381" y="6334965"/>
            <a:ext cx="4856871"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chemeClr val="accent2"/>
              </a:buClr>
              <a:buSzPct val="80000"/>
              <a:defRPr/>
            </a:pPr>
            <a:r>
              <a:rPr lang="en-US" sz="1400" dirty="0" err="1"/>
              <a:t>Cottreau</a:t>
            </a:r>
            <a:r>
              <a:rPr lang="en-US" sz="1400" dirty="0"/>
              <a:t> et al, J </a:t>
            </a:r>
            <a:r>
              <a:rPr lang="en-US" sz="1400" dirty="0" err="1"/>
              <a:t>Womens</a:t>
            </a:r>
            <a:r>
              <a:rPr lang="en-US" sz="1400" dirty="0"/>
              <a:t> Health 2019</a:t>
            </a:r>
          </a:p>
        </p:txBody>
      </p:sp>
      <p:sp>
        <p:nvSpPr>
          <p:cNvPr id="3" name="TextBox 2">
            <a:extLst>
              <a:ext uri="{FF2B5EF4-FFF2-40B4-BE49-F238E27FC236}">
                <a16:creationId xmlns:a16="http://schemas.microsoft.com/office/drawing/2014/main" id="{DC7845AD-472A-2443-BB77-98E74DA98C02}"/>
              </a:ext>
            </a:extLst>
          </p:cNvPr>
          <p:cNvSpPr txBox="1"/>
          <p:nvPr/>
        </p:nvSpPr>
        <p:spPr>
          <a:xfrm>
            <a:off x="1928218" y="6165688"/>
            <a:ext cx="5539737" cy="338554"/>
          </a:xfrm>
          <a:prstGeom prst="rect">
            <a:avLst/>
          </a:prstGeom>
          <a:noFill/>
        </p:spPr>
        <p:txBody>
          <a:bodyPr wrap="square" rtlCol="0">
            <a:spAutoFit/>
          </a:bodyPr>
          <a:lstStyle/>
          <a:p>
            <a:r>
              <a:rPr lang="en-US" sz="1600" dirty="0"/>
              <a:t> *Incidence per 100,000 pregnancies</a:t>
            </a:r>
          </a:p>
        </p:txBody>
      </p:sp>
      <p:sp>
        <p:nvSpPr>
          <p:cNvPr id="11" name="Rectangle 2">
            <a:extLst>
              <a:ext uri="{FF2B5EF4-FFF2-40B4-BE49-F238E27FC236}">
                <a16:creationId xmlns:a16="http://schemas.microsoft.com/office/drawing/2014/main" id="{B2A583AB-B3DF-57FF-BEC1-AE0627F1C952}"/>
              </a:ext>
            </a:extLst>
          </p:cNvPr>
          <p:cNvSpPr>
            <a:spLocks noGrp="1" noChangeArrowheads="1"/>
          </p:cNvSpPr>
          <p:nvPr>
            <p:ph type="title"/>
          </p:nvPr>
        </p:nvSpPr>
        <p:spPr>
          <a:xfrm>
            <a:off x="1621895" y="347769"/>
            <a:ext cx="8229600" cy="715963"/>
          </a:xfrm>
        </p:spPr>
        <p:txBody>
          <a:bodyPr>
            <a:noAutofit/>
          </a:bodyPr>
          <a:lstStyle/>
          <a:p>
            <a:pPr algn="ctr" eaLnBrk="1" hangingPunct="1"/>
            <a:r>
              <a:rPr lang="en-US" sz="3200" b="1" dirty="0">
                <a:solidFill>
                  <a:srgbClr val="003352"/>
                </a:solidFill>
                <a:latin typeface="Arial" panose="020B0604020202020204" pitchFamily="34" charset="0"/>
                <a:cs typeface="Arial" panose="020B0604020202020204" pitchFamily="34" charset="0"/>
              </a:rPr>
              <a:t>CANCER DURING PREGNANCY</a:t>
            </a:r>
          </a:p>
        </p:txBody>
      </p:sp>
      <p:grpSp>
        <p:nvGrpSpPr>
          <p:cNvPr id="5" name="Group 4">
            <a:extLst>
              <a:ext uri="{FF2B5EF4-FFF2-40B4-BE49-F238E27FC236}">
                <a16:creationId xmlns:a16="http://schemas.microsoft.com/office/drawing/2014/main" id="{66F49E03-D55B-41CF-4D6C-FA9057DAC4C5}"/>
              </a:ext>
            </a:extLst>
          </p:cNvPr>
          <p:cNvGrpSpPr/>
          <p:nvPr/>
        </p:nvGrpSpPr>
        <p:grpSpPr>
          <a:xfrm>
            <a:off x="375684" y="6538166"/>
            <a:ext cx="11648307" cy="392985"/>
            <a:chOff x="375684" y="6538166"/>
            <a:chExt cx="11648307" cy="392985"/>
          </a:xfrm>
        </p:grpSpPr>
        <p:pic>
          <p:nvPicPr>
            <p:cNvPr id="8" name="Picture 7" descr="Logo, company name&#10;&#10;Description automatically generated">
              <a:extLst>
                <a:ext uri="{FF2B5EF4-FFF2-40B4-BE49-F238E27FC236}">
                  <a16:creationId xmlns:a16="http://schemas.microsoft.com/office/drawing/2014/main" id="{D41377C6-650F-0067-3A23-67DE5CB1E747}"/>
                </a:ext>
              </a:extLst>
            </p:cNvPr>
            <p:cNvPicPr>
              <a:picLocks noChangeAspect="1"/>
            </p:cNvPicPr>
            <p:nvPr/>
          </p:nvPicPr>
          <p:blipFill rotWithShape="1">
            <a:blip r:embed="rId4">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10" name="Footer Placeholder 2">
              <a:extLst>
                <a:ext uri="{FF2B5EF4-FFF2-40B4-BE49-F238E27FC236}">
                  <a16:creationId xmlns:a16="http://schemas.microsoft.com/office/drawing/2014/main" id="{F712C4E4-7D03-FFB2-5778-C49B7D6BAC80}"/>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2" name="Slide Number Placeholder 3">
              <a:extLst>
                <a:ext uri="{FF2B5EF4-FFF2-40B4-BE49-F238E27FC236}">
                  <a16:creationId xmlns:a16="http://schemas.microsoft.com/office/drawing/2014/main" id="{4BF2EAB3-EB72-5382-BFE3-00008B21C871}"/>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35</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211664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Rectangle 3"/>
          <p:cNvSpPr>
            <a:spLocks noGrp="1" noChangeArrowheads="1"/>
          </p:cNvSpPr>
          <p:nvPr>
            <p:ph type="body" idx="1"/>
          </p:nvPr>
        </p:nvSpPr>
        <p:spPr>
          <a:xfrm>
            <a:off x="365103" y="1380565"/>
            <a:ext cx="11461795" cy="5029200"/>
          </a:xfrm>
          <a:noFill/>
        </p:spPr>
        <p:txBody>
          <a:bodyPr>
            <a:normAutofit/>
          </a:bodyPr>
          <a:lstStyle/>
          <a:p>
            <a:endParaRPr lang="en-US" sz="2400" dirty="0"/>
          </a:p>
          <a:p>
            <a:r>
              <a:rPr lang="en-US" sz="2400" dirty="0">
                <a:latin typeface="Arial" panose="020B0604020202020204" pitchFamily="34" charset="0"/>
                <a:cs typeface="Arial" panose="020B0604020202020204" pitchFamily="34" charset="0"/>
              </a:rPr>
              <a:t>Complex therapeutic and ethical challenges</a:t>
            </a:r>
          </a:p>
          <a:p>
            <a:pPr lvl="1"/>
            <a:r>
              <a:rPr lang="en-US" sz="2133" dirty="0">
                <a:latin typeface="Arial" panose="020B0604020202020204" pitchFamily="34" charset="0"/>
                <a:cs typeface="Arial" panose="020B0604020202020204" pitchFamily="34" charset="0"/>
              </a:rPr>
              <a:t>Mother is beneficiary of treatment; fetus may be put at risk</a:t>
            </a:r>
          </a:p>
          <a:p>
            <a:pPr lvl="1"/>
            <a:r>
              <a:rPr lang="en-US" sz="2133" dirty="0">
                <a:latin typeface="Arial" panose="020B0604020202020204" pitchFamily="34" charset="0"/>
                <a:cs typeface="Arial" panose="020B0604020202020204" pitchFamily="34" charset="0"/>
              </a:rPr>
              <a:t>Patient autonomy is primary guiding principle supporting shared decision-making-  may be at odds with medical values</a:t>
            </a:r>
          </a:p>
          <a:p>
            <a:pPr lvl="1"/>
            <a:r>
              <a:rPr lang="en-US" sz="2133" dirty="0">
                <a:latin typeface="Arial" panose="020B0604020202020204" pitchFamily="34" charset="0"/>
                <a:cs typeface="Arial" panose="020B0604020202020204" pitchFamily="34" charset="0"/>
              </a:rPr>
              <a:t>Fetal wellbeing dependent on maternal wellbeing in short term</a:t>
            </a:r>
          </a:p>
          <a:p>
            <a:pPr lvl="1"/>
            <a:r>
              <a:rPr lang="en-US" sz="2133" dirty="0">
                <a:latin typeface="Arial" panose="020B0604020202020204" pitchFamily="34" charset="0"/>
                <a:cs typeface="Arial" panose="020B0604020202020204" pitchFamily="34" charset="0"/>
              </a:rPr>
              <a:t>Difficult to avoid some element of compromise</a:t>
            </a:r>
          </a:p>
          <a:p>
            <a:pPr lvl="1"/>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Lack of randomized treatment data to support safety and efficacy of standards</a:t>
            </a:r>
          </a:p>
          <a:p>
            <a:pPr lvl="1"/>
            <a:r>
              <a:rPr lang="en-US" sz="2133" dirty="0">
                <a:latin typeface="Arial" panose="020B0604020202020204" pitchFamily="34" charset="0"/>
                <a:cs typeface="Arial" panose="020B0604020202020204" pitchFamily="34" charset="0"/>
              </a:rPr>
              <a:t>Small numbers, ethically difficult to randomize, few prospective studies</a:t>
            </a:r>
          </a:p>
          <a:p>
            <a:pPr lvl="1"/>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Data from case reports, observational cohorts, retrospective analyses</a:t>
            </a:r>
          </a:p>
          <a:p>
            <a:pPr lvl="1"/>
            <a:r>
              <a:rPr lang="en-US" sz="2133" dirty="0">
                <a:latin typeface="Arial" panose="020B0604020202020204" pitchFamily="34" charset="0"/>
                <a:cs typeface="Arial" panose="020B0604020202020204" pitchFamily="34" charset="0"/>
              </a:rPr>
              <a:t>Subject to variable quality, heterogeneity, bias</a:t>
            </a:r>
          </a:p>
          <a:p>
            <a:endParaRPr lang="en-US" sz="2400" dirty="0">
              <a:latin typeface="Arial" panose="020B0604020202020204" pitchFamily="34" charset="0"/>
              <a:cs typeface="Arial" panose="020B0604020202020204" pitchFamily="34" charset="0"/>
            </a:endParaRPr>
          </a:p>
          <a:p>
            <a:pPr marL="0" indent="0">
              <a:buNone/>
            </a:pPr>
            <a:endParaRPr lang="en-US" sz="2400" dirty="0"/>
          </a:p>
        </p:txBody>
      </p:sp>
      <p:sp>
        <p:nvSpPr>
          <p:cNvPr id="6" name="TextBox 5">
            <a:extLst>
              <a:ext uri="{FF2B5EF4-FFF2-40B4-BE49-F238E27FC236}">
                <a16:creationId xmlns:a16="http://schemas.microsoft.com/office/drawing/2014/main" id="{0418CDB3-0ADB-D74B-BBB8-F61DBD6E7B2D}"/>
              </a:ext>
            </a:extLst>
          </p:cNvPr>
          <p:cNvSpPr txBox="1"/>
          <p:nvPr/>
        </p:nvSpPr>
        <p:spPr>
          <a:xfrm>
            <a:off x="791923" y="2957082"/>
            <a:ext cx="10899335" cy="1569660"/>
          </a:xfrm>
          <a:prstGeom prst="rect">
            <a:avLst/>
          </a:prstGeom>
          <a:solidFill>
            <a:srgbClr val="41B6E6"/>
          </a:solidFill>
          <a:ln w="28575">
            <a:noFill/>
          </a:ln>
        </p:spPr>
        <p:txBody>
          <a:bodyPr wrap="square" rtlCol="0">
            <a:spAutoFit/>
          </a:bodyPr>
          <a:lstStyle/>
          <a:p>
            <a:pPr algn="ctr"/>
            <a:r>
              <a:rPr lang="en-US" sz="3200" b="1" dirty="0">
                <a:solidFill>
                  <a:schemeClr val="bg1"/>
                </a:solidFill>
              </a:rPr>
              <a:t>Often requires modifying standard treatment algorithms: aiming for most effective treatment for the women with cancer while minimizing risks to fetus</a:t>
            </a:r>
          </a:p>
        </p:txBody>
      </p:sp>
      <p:sp>
        <p:nvSpPr>
          <p:cNvPr id="5" name="Text Box 4">
            <a:extLst>
              <a:ext uri="{FF2B5EF4-FFF2-40B4-BE49-F238E27FC236}">
                <a16:creationId xmlns:a16="http://schemas.microsoft.com/office/drawing/2014/main" id="{B8A83E35-0BF9-7F49-9ED7-FD628F6A034A}"/>
              </a:ext>
            </a:extLst>
          </p:cNvPr>
          <p:cNvSpPr txBox="1">
            <a:spLocks noChangeArrowheads="1"/>
          </p:cNvSpPr>
          <p:nvPr/>
        </p:nvSpPr>
        <p:spPr bwMode="auto">
          <a:xfrm>
            <a:off x="6568978" y="6266649"/>
            <a:ext cx="7237109"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chemeClr val="accent2"/>
              </a:buClr>
              <a:buSzPct val="80000"/>
              <a:defRPr/>
            </a:pPr>
            <a:r>
              <a:rPr lang="en-US" sz="1400" dirty="0"/>
              <a:t>Walsh et al, Oncologist 2017; </a:t>
            </a:r>
            <a:r>
              <a:rPr lang="en-US" sz="1400" dirty="0" err="1"/>
              <a:t>Linkeviciute</a:t>
            </a:r>
            <a:r>
              <a:rPr lang="en-US" sz="1400" dirty="0"/>
              <a:t> et al, Cancers 2022 </a:t>
            </a:r>
          </a:p>
        </p:txBody>
      </p:sp>
      <p:sp>
        <p:nvSpPr>
          <p:cNvPr id="2" name="Rectangle 2">
            <a:extLst>
              <a:ext uri="{FF2B5EF4-FFF2-40B4-BE49-F238E27FC236}">
                <a16:creationId xmlns:a16="http://schemas.microsoft.com/office/drawing/2014/main" id="{D453228D-609F-1384-2600-A0C22233D1E2}"/>
              </a:ext>
            </a:extLst>
          </p:cNvPr>
          <p:cNvSpPr txBox="1">
            <a:spLocks noChangeArrowheads="1"/>
          </p:cNvSpPr>
          <p:nvPr/>
        </p:nvSpPr>
        <p:spPr>
          <a:xfrm>
            <a:off x="1621895" y="347769"/>
            <a:ext cx="8229600" cy="10327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3352"/>
                </a:solidFill>
                <a:latin typeface="Arial" panose="020B0604020202020204" pitchFamily="34" charset="0"/>
                <a:cs typeface="Arial" panose="020B0604020202020204" pitchFamily="34" charset="0"/>
              </a:rPr>
              <a:t>TREATING PATIENTS WITH </a:t>
            </a:r>
          </a:p>
          <a:p>
            <a:pPr algn="ctr"/>
            <a:r>
              <a:rPr lang="en-US" sz="3200" b="1" dirty="0">
                <a:solidFill>
                  <a:srgbClr val="003352"/>
                </a:solidFill>
                <a:latin typeface="Arial" panose="020B0604020202020204" pitchFamily="34" charset="0"/>
                <a:cs typeface="Arial" panose="020B0604020202020204" pitchFamily="34" charset="0"/>
              </a:rPr>
              <a:t>CANCER DURING PREGNANCY</a:t>
            </a:r>
          </a:p>
        </p:txBody>
      </p:sp>
      <p:grpSp>
        <p:nvGrpSpPr>
          <p:cNvPr id="3" name="Group 2">
            <a:extLst>
              <a:ext uri="{FF2B5EF4-FFF2-40B4-BE49-F238E27FC236}">
                <a16:creationId xmlns:a16="http://schemas.microsoft.com/office/drawing/2014/main" id="{32A26F36-0349-5037-0043-10D6383A5C02}"/>
              </a:ext>
            </a:extLst>
          </p:cNvPr>
          <p:cNvGrpSpPr/>
          <p:nvPr/>
        </p:nvGrpSpPr>
        <p:grpSpPr>
          <a:xfrm>
            <a:off x="375684" y="6538166"/>
            <a:ext cx="11648307" cy="392985"/>
            <a:chOff x="375684" y="6538166"/>
            <a:chExt cx="11648307" cy="392985"/>
          </a:xfrm>
        </p:grpSpPr>
        <p:pic>
          <p:nvPicPr>
            <p:cNvPr id="4" name="Picture 3" descr="Logo, company name&#10;&#10;Description automatically generated">
              <a:extLst>
                <a:ext uri="{FF2B5EF4-FFF2-40B4-BE49-F238E27FC236}">
                  <a16:creationId xmlns:a16="http://schemas.microsoft.com/office/drawing/2014/main" id="{454DBB9E-4AEC-0EF6-2A07-02E684BE21CF}"/>
                </a:ext>
              </a:extLst>
            </p:cNvPr>
            <p:cNvPicPr>
              <a:picLocks noChangeAspect="1"/>
            </p:cNvPicPr>
            <p:nvPr/>
          </p:nvPicPr>
          <p:blipFill rotWithShape="1">
            <a:blip r:embed="rId3">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7" name="Footer Placeholder 2">
              <a:extLst>
                <a:ext uri="{FF2B5EF4-FFF2-40B4-BE49-F238E27FC236}">
                  <a16:creationId xmlns:a16="http://schemas.microsoft.com/office/drawing/2014/main" id="{4EAF8D25-E833-9C92-4CC0-A471F9F4DAE4}"/>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8" name="Slide Number Placeholder 3">
              <a:extLst>
                <a:ext uri="{FF2B5EF4-FFF2-40B4-BE49-F238E27FC236}">
                  <a16:creationId xmlns:a16="http://schemas.microsoft.com/office/drawing/2014/main" id="{094EA553-1F47-DA9E-85E3-9A92F1D76DED}"/>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36</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144526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3537" y="319849"/>
            <a:ext cx="11575844" cy="944563"/>
          </a:xfrm>
        </p:spPr>
        <p:txBody>
          <a:bodyPr>
            <a:noAutofit/>
          </a:bodyPr>
          <a:lstStyle/>
          <a:p>
            <a:pPr algn="ctr"/>
            <a:r>
              <a:rPr lang="en-US" sz="3400" b="1" dirty="0">
                <a:solidFill>
                  <a:srgbClr val="002060"/>
                </a:solidFill>
                <a:latin typeface="Arial" panose="020B0604020202020204" pitchFamily="34" charset="0"/>
                <a:cs typeface="Arial" panose="020B0604020202020204" pitchFamily="34" charset="0"/>
              </a:rPr>
              <a:t>INDIVIDUALIZING CANCER CARE IN PREGNANCY</a:t>
            </a:r>
          </a:p>
        </p:txBody>
      </p:sp>
      <p:sp>
        <p:nvSpPr>
          <p:cNvPr id="4" name="Content Placeholder 3"/>
          <p:cNvSpPr>
            <a:spLocks noGrp="1"/>
          </p:cNvSpPr>
          <p:nvPr>
            <p:ph sz="half" idx="1"/>
          </p:nvPr>
        </p:nvSpPr>
        <p:spPr>
          <a:xfrm>
            <a:off x="266807" y="1660245"/>
            <a:ext cx="3950084" cy="4525963"/>
          </a:xfrm>
          <a:solidFill>
            <a:srgbClr val="41B6E6"/>
          </a:solidFill>
        </p:spPr>
        <p:txBody>
          <a:bodyPr>
            <a:normAutofit/>
          </a:bodyPr>
          <a:lstStyle/>
          <a:p>
            <a:pPr marL="0" indent="0" algn="ctr">
              <a:buNone/>
            </a:pPr>
            <a:r>
              <a:rPr lang="en-US" sz="2400" b="1" dirty="0">
                <a:solidFill>
                  <a:schemeClr val="bg1"/>
                </a:solidFill>
                <a:latin typeface="Arial" panose="020B0604020202020204" pitchFamily="34" charset="0"/>
                <a:cs typeface="Arial" panose="020B0604020202020204" pitchFamily="34" charset="0"/>
              </a:rPr>
              <a:t>Risks to fetus</a:t>
            </a:r>
          </a:p>
          <a:p>
            <a:pPr marL="457200" lvl="1" indent="0">
              <a:buNone/>
            </a:pPr>
            <a:endParaRPr lang="en-US" dirty="0">
              <a:solidFill>
                <a:schemeClr val="bg1"/>
              </a:solidFill>
              <a:latin typeface="Arial" panose="020B0604020202020204" pitchFamily="34" charset="0"/>
              <a:cs typeface="Arial" panose="020B0604020202020204" pitchFamily="34" charset="0"/>
            </a:endParaRPr>
          </a:p>
          <a:p>
            <a:pPr marL="457200" lvl="1" indent="0">
              <a:buNone/>
            </a:pPr>
            <a:r>
              <a:rPr lang="en-US" dirty="0">
                <a:solidFill>
                  <a:schemeClr val="bg1"/>
                </a:solidFill>
                <a:latin typeface="Arial" panose="020B0604020202020204" pitchFamily="34" charset="0"/>
                <a:cs typeface="Arial" panose="020B0604020202020204" pitchFamily="34" charset="0"/>
              </a:rPr>
              <a:t>Risk from maternal illness (symptomatic vs. NIPT)</a:t>
            </a:r>
          </a:p>
          <a:p>
            <a:pPr marL="457200" lvl="1" indent="0">
              <a:buNone/>
            </a:pPr>
            <a:r>
              <a:rPr lang="en-US" dirty="0">
                <a:solidFill>
                  <a:schemeClr val="bg1"/>
                </a:solidFill>
                <a:latin typeface="Arial" panose="020B0604020202020204" pitchFamily="34" charset="0"/>
                <a:cs typeface="Arial" panose="020B0604020202020204" pitchFamily="34" charset="0"/>
              </a:rPr>
              <a:t>Risks from treatment</a:t>
            </a:r>
          </a:p>
          <a:p>
            <a:pPr marL="457200" lvl="1" indent="0">
              <a:buNone/>
            </a:pPr>
            <a:r>
              <a:rPr lang="en-US" dirty="0">
                <a:solidFill>
                  <a:schemeClr val="bg1"/>
                </a:solidFill>
                <a:latin typeface="Arial" panose="020B0604020202020204" pitchFamily="34" charset="0"/>
                <a:cs typeface="Arial" panose="020B0604020202020204" pitchFamily="34" charset="0"/>
              </a:rPr>
              <a:t>Risks from preterm delivery </a:t>
            </a:r>
          </a:p>
        </p:txBody>
      </p:sp>
      <p:sp>
        <p:nvSpPr>
          <p:cNvPr id="5" name="Content Placeholder 4"/>
          <p:cNvSpPr>
            <a:spLocks noGrp="1"/>
          </p:cNvSpPr>
          <p:nvPr>
            <p:ph sz="half" idx="2"/>
          </p:nvPr>
        </p:nvSpPr>
        <p:spPr>
          <a:xfrm>
            <a:off x="8108447" y="1660245"/>
            <a:ext cx="3816747" cy="4525963"/>
          </a:xfrm>
          <a:solidFill>
            <a:srgbClr val="41B6E6"/>
          </a:solidFill>
        </p:spPr>
        <p:txBody>
          <a:bodyPr>
            <a:normAutofit/>
          </a:bodyPr>
          <a:lstStyle/>
          <a:p>
            <a:pPr marL="0" indent="0" algn="ctr">
              <a:buNone/>
            </a:pPr>
            <a:r>
              <a:rPr lang="en-US" sz="2400" b="1" dirty="0">
                <a:solidFill>
                  <a:schemeClr val="bg1"/>
                </a:solidFill>
                <a:latin typeface="Arial" panose="020B0604020202020204" pitchFamily="34" charset="0"/>
                <a:cs typeface="Arial" panose="020B0604020202020204" pitchFamily="34" charset="0"/>
              </a:rPr>
              <a:t>Risks to woman</a:t>
            </a:r>
          </a:p>
          <a:p>
            <a:pPr marL="457200" lvl="1" indent="0">
              <a:buNone/>
            </a:pPr>
            <a:endParaRPr lang="en-US" dirty="0">
              <a:solidFill>
                <a:schemeClr val="bg1"/>
              </a:solidFill>
              <a:latin typeface="Arial" panose="020B0604020202020204" pitchFamily="34" charset="0"/>
              <a:cs typeface="Arial" panose="020B0604020202020204" pitchFamily="34" charset="0"/>
            </a:endParaRPr>
          </a:p>
          <a:p>
            <a:pPr marL="457200" lvl="1" indent="0">
              <a:buNone/>
            </a:pPr>
            <a:r>
              <a:rPr lang="en-US" dirty="0">
                <a:solidFill>
                  <a:schemeClr val="bg1"/>
                </a:solidFill>
                <a:latin typeface="Arial" panose="020B0604020202020204" pitchFamily="34" charset="0"/>
                <a:cs typeface="Arial" panose="020B0604020202020204" pitchFamily="34" charset="0"/>
              </a:rPr>
              <a:t>Risks from cancer</a:t>
            </a:r>
          </a:p>
          <a:p>
            <a:pPr marL="457200" lvl="1" indent="0">
              <a:buNone/>
            </a:pPr>
            <a:r>
              <a:rPr lang="en-US" dirty="0">
                <a:solidFill>
                  <a:schemeClr val="bg1"/>
                </a:solidFill>
                <a:latin typeface="Arial" panose="020B0604020202020204" pitchFamily="34" charset="0"/>
                <a:cs typeface="Arial" panose="020B0604020202020204" pitchFamily="34" charset="0"/>
              </a:rPr>
              <a:t>Risks from pregnancy </a:t>
            </a:r>
          </a:p>
          <a:p>
            <a:pPr marL="457200" lvl="1" indent="0">
              <a:buNone/>
            </a:pPr>
            <a:r>
              <a:rPr lang="en-US" dirty="0">
                <a:solidFill>
                  <a:schemeClr val="bg1"/>
                </a:solidFill>
                <a:latin typeface="Arial" panose="020B0604020202020204" pitchFamily="34" charset="0"/>
                <a:cs typeface="Arial" panose="020B0604020202020204" pitchFamily="34" charset="0"/>
              </a:rPr>
              <a:t>Risks from treatment</a:t>
            </a:r>
          </a:p>
        </p:txBody>
      </p:sp>
      <p:grpSp>
        <p:nvGrpSpPr>
          <p:cNvPr id="2" name="Group 1">
            <a:extLst>
              <a:ext uri="{FF2B5EF4-FFF2-40B4-BE49-F238E27FC236}">
                <a16:creationId xmlns:a16="http://schemas.microsoft.com/office/drawing/2014/main" id="{41040F00-5E03-5055-7580-E9CCF145834A}"/>
              </a:ext>
            </a:extLst>
          </p:cNvPr>
          <p:cNvGrpSpPr/>
          <p:nvPr/>
        </p:nvGrpSpPr>
        <p:grpSpPr>
          <a:xfrm>
            <a:off x="4161920" y="1998256"/>
            <a:ext cx="3813191" cy="2402140"/>
            <a:chOff x="2202474" y="728282"/>
            <a:chExt cx="2382707" cy="1358999"/>
          </a:xfrm>
        </p:grpSpPr>
        <p:pic>
          <p:nvPicPr>
            <p:cNvPr id="6" name="Picture 5">
              <a:extLst>
                <a:ext uri="{FF2B5EF4-FFF2-40B4-BE49-F238E27FC236}">
                  <a16:creationId xmlns:a16="http://schemas.microsoft.com/office/drawing/2014/main" id="{A5177A0A-89B3-3CA5-1D37-1CF0C7AC512F}"/>
                </a:ext>
              </a:extLst>
            </p:cNvPr>
            <p:cNvPicPr>
              <a:picLocks noChangeAspect="1"/>
            </p:cNvPicPr>
            <p:nvPr/>
          </p:nvPicPr>
          <p:blipFill>
            <a:blip r:embed="rId2"/>
            <a:stretch>
              <a:fillRect/>
            </a:stretch>
          </p:blipFill>
          <p:spPr>
            <a:xfrm>
              <a:off x="2307182" y="790855"/>
              <a:ext cx="2243635" cy="1296426"/>
            </a:xfrm>
            <a:prstGeom prst="rect">
              <a:avLst/>
            </a:prstGeom>
          </p:spPr>
        </p:pic>
        <p:sp>
          <p:nvSpPr>
            <p:cNvPr id="8" name="TextBox 7">
              <a:extLst>
                <a:ext uri="{FF2B5EF4-FFF2-40B4-BE49-F238E27FC236}">
                  <a16:creationId xmlns:a16="http://schemas.microsoft.com/office/drawing/2014/main" id="{22720A57-A047-6E63-E4ED-8D2EFD4F2CCC}"/>
                </a:ext>
              </a:extLst>
            </p:cNvPr>
            <p:cNvSpPr txBox="1"/>
            <p:nvPr/>
          </p:nvSpPr>
          <p:spPr>
            <a:xfrm>
              <a:off x="2202474" y="728282"/>
              <a:ext cx="1103792" cy="19153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Fetal Risk</a:t>
              </a:r>
            </a:p>
          </p:txBody>
        </p:sp>
        <p:sp>
          <p:nvSpPr>
            <p:cNvPr id="9" name="TextBox 8">
              <a:extLst>
                <a:ext uri="{FF2B5EF4-FFF2-40B4-BE49-F238E27FC236}">
                  <a16:creationId xmlns:a16="http://schemas.microsoft.com/office/drawing/2014/main" id="{729B0E48-164B-D6DF-10C6-9D1CF40F0F16}"/>
                </a:ext>
              </a:extLst>
            </p:cNvPr>
            <p:cNvSpPr txBox="1"/>
            <p:nvPr/>
          </p:nvSpPr>
          <p:spPr>
            <a:xfrm>
              <a:off x="3481389" y="728282"/>
              <a:ext cx="1103792" cy="19153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Maternal Risk</a:t>
              </a:r>
            </a:p>
          </p:txBody>
        </p:sp>
      </p:grpSp>
      <p:sp>
        <p:nvSpPr>
          <p:cNvPr id="11" name="Rectangle 10">
            <a:extLst>
              <a:ext uri="{FF2B5EF4-FFF2-40B4-BE49-F238E27FC236}">
                <a16:creationId xmlns:a16="http://schemas.microsoft.com/office/drawing/2014/main" id="{C86BC697-F07D-8DD0-E311-CD048BF5020A}"/>
              </a:ext>
            </a:extLst>
          </p:cNvPr>
          <p:cNvSpPr/>
          <p:nvPr/>
        </p:nvSpPr>
        <p:spPr>
          <a:xfrm>
            <a:off x="4010622" y="5134241"/>
            <a:ext cx="4414543" cy="1447800"/>
          </a:xfrm>
          <a:prstGeom prst="rect">
            <a:avLst/>
          </a:prstGeom>
          <a:solidFill>
            <a:srgbClr val="D9F0FA"/>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solidFill>
                  <a:srgbClr val="12679B"/>
                </a:solidFill>
              </a:rPr>
              <a:t>Other important factors</a:t>
            </a:r>
          </a:p>
          <a:p>
            <a:pPr marL="541853" indent="-304792">
              <a:buFont typeface="Arial" panose="020B0604020202020204" pitchFamily="34" charset="0"/>
              <a:buChar char="•"/>
            </a:pPr>
            <a:r>
              <a:rPr lang="en-US" sz="2133" dirty="0">
                <a:solidFill>
                  <a:srgbClr val="12679B"/>
                </a:solidFill>
              </a:rPr>
              <a:t>Disease phenotype and stage</a:t>
            </a:r>
          </a:p>
          <a:p>
            <a:pPr marL="541853" indent="-304792">
              <a:buFont typeface="Arial" panose="020B0604020202020204" pitchFamily="34" charset="0"/>
              <a:buChar char="•"/>
            </a:pPr>
            <a:r>
              <a:rPr lang="en-US" sz="2133" dirty="0">
                <a:solidFill>
                  <a:srgbClr val="12679B"/>
                </a:solidFill>
              </a:rPr>
              <a:t>Gestational age</a:t>
            </a:r>
          </a:p>
          <a:p>
            <a:pPr marL="541853" indent="-304792">
              <a:buFont typeface="Arial" panose="020B0604020202020204" pitchFamily="34" charset="0"/>
              <a:buChar char="•"/>
            </a:pPr>
            <a:r>
              <a:rPr lang="en-US" sz="2133" dirty="0">
                <a:solidFill>
                  <a:srgbClr val="12679B"/>
                </a:solidFill>
              </a:rPr>
              <a:t>Patient preferences</a:t>
            </a:r>
          </a:p>
        </p:txBody>
      </p:sp>
      <p:grpSp>
        <p:nvGrpSpPr>
          <p:cNvPr id="7" name="Group 6">
            <a:extLst>
              <a:ext uri="{FF2B5EF4-FFF2-40B4-BE49-F238E27FC236}">
                <a16:creationId xmlns:a16="http://schemas.microsoft.com/office/drawing/2014/main" id="{659AE67D-ACCF-EB3B-BF37-251E485BF512}"/>
              </a:ext>
            </a:extLst>
          </p:cNvPr>
          <p:cNvGrpSpPr/>
          <p:nvPr/>
        </p:nvGrpSpPr>
        <p:grpSpPr>
          <a:xfrm>
            <a:off x="375684" y="6538166"/>
            <a:ext cx="11648307" cy="392985"/>
            <a:chOff x="375684" y="6538166"/>
            <a:chExt cx="11648307" cy="392985"/>
          </a:xfrm>
        </p:grpSpPr>
        <p:pic>
          <p:nvPicPr>
            <p:cNvPr id="10" name="Picture 9" descr="Logo, company name&#10;&#10;Description automatically generated">
              <a:extLst>
                <a:ext uri="{FF2B5EF4-FFF2-40B4-BE49-F238E27FC236}">
                  <a16:creationId xmlns:a16="http://schemas.microsoft.com/office/drawing/2014/main" id="{DC209A77-17AB-4C84-35AF-9DB7A100A327}"/>
                </a:ext>
              </a:extLst>
            </p:cNvPr>
            <p:cNvPicPr>
              <a:picLocks noChangeAspect="1"/>
            </p:cNvPicPr>
            <p:nvPr/>
          </p:nvPicPr>
          <p:blipFill rotWithShape="1">
            <a:blip r:embed="rId3">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12" name="Footer Placeholder 2">
              <a:extLst>
                <a:ext uri="{FF2B5EF4-FFF2-40B4-BE49-F238E27FC236}">
                  <a16:creationId xmlns:a16="http://schemas.microsoft.com/office/drawing/2014/main" id="{074D4C0E-B299-072F-5177-ED69E8DC2FC2}"/>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3" name="Slide Number Placeholder 3">
              <a:extLst>
                <a:ext uri="{FF2B5EF4-FFF2-40B4-BE49-F238E27FC236}">
                  <a16:creationId xmlns:a16="http://schemas.microsoft.com/office/drawing/2014/main" id="{57F3491F-BA04-5E9D-9831-154B5B857EAD}"/>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37</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412088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0FE7E-7870-7EC8-206E-D5E6267768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47AE70-5C36-19D5-B18C-2B763DF9CF80}"/>
              </a:ext>
            </a:extLst>
          </p:cNvPr>
          <p:cNvSpPr>
            <a:spLocks noGrp="1"/>
          </p:cNvSpPr>
          <p:nvPr>
            <p:ph type="title"/>
          </p:nvPr>
        </p:nvSpPr>
        <p:spPr>
          <a:xfrm>
            <a:off x="186547" y="2410421"/>
            <a:ext cx="5909453" cy="1018579"/>
          </a:xfrm>
        </p:spPr>
        <p:txBody>
          <a:bodyPr>
            <a:noAutofit/>
          </a:bodyPr>
          <a:lstStyle/>
          <a:p>
            <a:pPr algn="ctr"/>
            <a:r>
              <a:rPr lang="en-US" sz="3200" b="1" dirty="0">
                <a:solidFill>
                  <a:srgbClr val="002060"/>
                </a:solidFill>
                <a:latin typeface="Arial" panose="020B0604020202020204" pitchFamily="34" charset="0"/>
                <a:cs typeface="Arial" panose="020B0604020202020204" pitchFamily="34" charset="0"/>
              </a:rPr>
              <a:t>MULTIDISCIPLINARY CARE IS REQUIRED TO MANAGE PATIENTS WITH CANCER DURING PREGNANCY </a:t>
            </a:r>
          </a:p>
        </p:txBody>
      </p:sp>
      <p:pic>
        <p:nvPicPr>
          <p:cNvPr id="4" name="Picture 3" descr="A circular chart with text in different colors&#10;&#10;Description automatically generated">
            <a:extLst>
              <a:ext uri="{FF2B5EF4-FFF2-40B4-BE49-F238E27FC236}">
                <a16:creationId xmlns:a16="http://schemas.microsoft.com/office/drawing/2014/main" id="{E442EE45-084F-5249-C4C0-B7E2D57141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30200"/>
            <a:ext cx="5949499" cy="5821896"/>
          </a:xfrm>
          <a:prstGeom prst="rect">
            <a:avLst/>
          </a:prstGeom>
        </p:spPr>
      </p:pic>
      <p:sp>
        <p:nvSpPr>
          <p:cNvPr id="6" name="TextBox 2">
            <a:extLst>
              <a:ext uri="{FF2B5EF4-FFF2-40B4-BE49-F238E27FC236}">
                <a16:creationId xmlns:a16="http://schemas.microsoft.com/office/drawing/2014/main" id="{F35ED178-3DE4-34C6-251D-9C5CE6FE2533}"/>
              </a:ext>
            </a:extLst>
          </p:cNvPr>
          <p:cNvSpPr txBox="1">
            <a:spLocks noChangeArrowheads="1"/>
          </p:cNvSpPr>
          <p:nvPr/>
        </p:nvSpPr>
        <p:spPr bwMode="auto">
          <a:xfrm>
            <a:off x="2262295" y="6220023"/>
            <a:ext cx="99297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r>
              <a:rPr lang="en-US" altLang="en-US" sz="1400" dirty="0" err="1">
                <a:solidFill>
                  <a:srgbClr val="000000"/>
                </a:solidFill>
              </a:rPr>
              <a:t>Sorouri</a:t>
            </a:r>
            <a:r>
              <a:rPr lang="en-US" altLang="en-US" sz="1400" dirty="0">
                <a:solidFill>
                  <a:srgbClr val="000000"/>
                </a:solidFill>
              </a:rPr>
              <a:t> et al, ASCO Ed Book, 2023</a:t>
            </a:r>
          </a:p>
        </p:txBody>
      </p:sp>
      <p:grpSp>
        <p:nvGrpSpPr>
          <p:cNvPr id="8" name="Group 7">
            <a:extLst>
              <a:ext uri="{FF2B5EF4-FFF2-40B4-BE49-F238E27FC236}">
                <a16:creationId xmlns:a16="http://schemas.microsoft.com/office/drawing/2014/main" id="{ABCEC8CF-2266-772D-D81A-4030808A4931}"/>
              </a:ext>
            </a:extLst>
          </p:cNvPr>
          <p:cNvGrpSpPr/>
          <p:nvPr/>
        </p:nvGrpSpPr>
        <p:grpSpPr>
          <a:xfrm>
            <a:off x="375684" y="6538166"/>
            <a:ext cx="11648307" cy="392985"/>
            <a:chOff x="375684" y="6538166"/>
            <a:chExt cx="11648307" cy="392985"/>
          </a:xfrm>
        </p:grpSpPr>
        <p:pic>
          <p:nvPicPr>
            <p:cNvPr id="9" name="Picture 8" descr="Logo, company name&#10;&#10;Description automatically generated">
              <a:extLst>
                <a:ext uri="{FF2B5EF4-FFF2-40B4-BE49-F238E27FC236}">
                  <a16:creationId xmlns:a16="http://schemas.microsoft.com/office/drawing/2014/main" id="{C7C96B71-9DE4-0807-7331-459664C04C25}"/>
                </a:ext>
              </a:extLst>
            </p:cNvPr>
            <p:cNvPicPr>
              <a:picLocks noChangeAspect="1"/>
            </p:cNvPicPr>
            <p:nvPr/>
          </p:nvPicPr>
          <p:blipFill rotWithShape="1">
            <a:blip r:embed="rId3">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10" name="Footer Placeholder 2">
              <a:extLst>
                <a:ext uri="{FF2B5EF4-FFF2-40B4-BE49-F238E27FC236}">
                  <a16:creationId xmlns:a16="http://schemas.microsoft.com/office/drawing/2014/main" id="{07021B41-705E-112B-3AA0-B33041F20A44}"/>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1" name="Slide Number Placeholder 3">
              <a:extLst>
                <a:ext uri="{FF2B5EF4-FFF2-40B4-BE49-F238E27FC236}">
                  <a16:creationId xmlns:a16="http://schemas.microsoft.com/office/drawing/2014/main" id="{5CF14B5D-BF26-1894-B1E8-62C81A618A51}"/>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38</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2540647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77899-4BCB-56C7-4BF6-E2456DA66A4E}"/>
              </a:ext>
            </a:extLst>
          </p:cNvPr>
          <p:cNvSpPr>
            <a:spLocks noGrp="1"/>
          </p:cNvSpPr>
          <p:nvPr>
            <p:ph type="title"/>
          </p:nvPr>
        </p:nvSpPr>
        <p:spPr>
          <a:xfrm>
            <a:off x="534638" y="132521"/>
            <a:ext cx="11133106" cy="1018579"/>
          </a:xfrm>
        </p:spPr>
        <p:txBody>
          <a:bodyPr>
            <a:noAutofit/>
          </a:bodyPr>
          <a:lstStyle/>
          <a:p>
            <a:pPr algn="ctr"/>
            <a:r>
              <a:rPr lang="en-US" sz="3200" b="1" dirty="0">
                <a:solidFill>
                  <a:srgbClr val="002060"/>
                </a:solidFill>
                <a:latin typeface="Arial" panose="020B0604020202020204" pitchFamily="34" charset="0"/>
                <a:cs typeface="Arial" panose="020B0604020202020204" pitchFamily="34" charset="0"/>
              </a:rPr>
              <a:t>POTENTIAL IMPACT OF ANTI-CANCER TREATMENT ON EMBRYO/FETUS</a:t>
            </a:r>
          </a:p>
        </p:txBody>
      </p:sp>
      <p:pic>
        <p:nvPicPr>
          <p:cNvPr id="4" name="Picture 3">
            <a:extLst>
              <a:ext uri="{FF2B5EF4-FFF2-40B4-BE49-F238E27FC236}">
                <a16:creationId xmlns:a16="http://schemas.microsoft.com/office/drawing/2014/main" id="{BC96815B-0022-6DBD-61C3-5D440B6F5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875" y="1308633"/>
            <a:ext cx="8858250" cy="5197816"/>
          </a:xfrm>
          <a:prstGeom prst="rect">
            <a:avLst/>
          </a:prstGeom>
        </p:spPr>
      </p:pic>
      <p:grpSp>
        <p:nvGrpSpPr>
          <p:cNvPr id="3" name="Group 2">
            <a:extLst>
              <a:ext uri="{FF2B5EF4-FFF2-40B4-BE49-F238E27FC236}">
                <a16:creationId xmlns:a16="http://schemas.microsoft.com/office/drawing/2014/main" id="{B941864F-7A49-8455-D72B-919110A53E93}"/>
              </a:ext>
            </a:extLst>
          </p:cNvPr>
          <p:cNvGrpSpPr/>
          <p:nvPr/>
        </p:nvGrpSpPr>
        <p:grpSpPr>
          <a:xfrm>
            <a:off x="375684" y="6538166"/>
            <a:ext cx="11648307" cy="392985"/>
            <a:chOff x="375684" y="6538166"/>
            <a:chExt cx="11648307" cy="392985"/>
          </a:xfrm>
        </p:grpSpPr>
        <p:pic>
          <p:nvPicPr>
            <p:cNvPr id="5" name="Picture 4" descr="Logo, company name&#10;&#10;Description automatically generated">
              <a:extLst>
                <a:ext uri="{FF2B5EF4-FFF2-40B4-BE49-F238E27FC236}">
                  <a16:creationId xmlns:a16="http://schemas.microsoft.com/office/drawing/2014/main" id="{B6CD2560-AA9B-82FC-80E0-66D45399B529}"/>
                </a:ext>
              </a:extLst>
            </p:cNvPr>
            <p:cNvPicPr>
              <a:picLocks noChangeAspect="1"/>
            </p:cNvPicPr>
            <p:nvPr/>
          </p:nvPicPr>
          <p:blipFill rotWithShape="1">
            <a:blip r:embed="rId3">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6" name="Footer Placeholder 2">
              <a:extLst>
                <a:ext uri="{FF2B5EF4-FFF2-40B4-BE49-F238E27FC236}">
                  <a16:creationId xmlns:a16="http://schemas.microsoft.com/office/drawing/2014/main" id="{A38EF6A1-D369-0416-4078-B97BE4B0C86C}"/>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7" name="Slide Number Placeholder 3">
              <a:extLst>
                <a:ext uri="{FF2B5EF4-FFF2-40B4-BE49-F238E27FC236}">
                  <a16:creationId xmlns:a16="http://schemas.microsoft.com/office/drawing/2014/main" id="{B5576D57-9E59-842C-DBBF-1ADFB374862C}"/>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39</a:t>
              </a:fld>
              <a:endParaRPr lang="en-US" sz="700" dirty="0">
                <a:solidFill>
                  <a:srgbClr val="000000">
                    <a:lumMod val="50000"/>
                    <a:lumOff val="50000"/>
                  </a:srgbClr>
                </a:solidFill>
                <a:latin typeface="Arial" panose="020B0604020202020204"/>
              </a:endParaRPr>
            </a:p>
          </p:txBody>
        </p:sp>
      </p:grpSp>
      <p:sp>
        <p:nvSpPr>
          <p:cNvPr id="8" name="TextBox 2">
            <a:extLst>
              <a:ext uri="{FF2B5EF4-FFF2-40B4-BE49-F238E27FC236}">
                <a16:creationId xmlns:a16="http://schemas.microsoft.com/office/drawing/2014/main" id="{4ADBA0FF-952B-6EAB-E2C6-41CD8C2ACA80}"/>
              </a:ext>
            </a:extLst>
          </p:cNvPr>
          <p:cNvSpPr txBox="1">
            <a:spLocks noChangeArrowheads="1"/>
          </p:cNvSpPr>
          <p:nvPr/>
        </p:nvSpPr>
        <p:spPr bwMode="auto">
          <a:xfrm>
            <a:off x="2262295" y="6352560"/>
            <a:ext cx="99297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r>
              <a:rPr lang="en-US" altLang="en-US" sz="1400" dirty="0" err="1">
                <a:solidFill>
                  <a:srgbClr val="000000"/>
                </a:solidFill>
              </a:rPr>
              <a:t>Sorouri</a:t>
            </a:r>
            <a:r>
              <a:rPr lang="en-US" altLang="en-US" sz="1400" dirty="0">
                <a:solidFill>
                  <a:srgbClr val="000000"/>
                </a:solidFill>
              </a:rPr>
              <a:t> et al, ASCO Ed Book, 2023</a:t>
            </a:r>
          </a:p>
        </p:txBody>
      </p:sp>
    </p:spTree>
    <p:extLst>
      <p:ext uri="{BB962C8B-B14F-4D97-AF65-F5344CB8AC3E}">
        <p14:creationId xmlns:p14="http://schemas.microsoft.com/office/powerpoint/2010/main" val="2417927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EA376-14B6-331E-6372-C2326D1F755B}"/>
            </a:ext>
          </a:extLst>
        </p:cNvPr>
        <p:cNvGrpSpPr/>
        <p:nvPr/>
      </p:nvGrpSpPr>
      <p:grpSpPr>
        <a:xfrm>
          <a:off x="0" y="0"/>
          <a:ext cx="0" cy="0"/>
          <a:chOff x="0" y="0"/>
          <a:chExt cx="0" cy="0"/>
        </a:xfrm>
      </p:grpSpPr>
      <p:sp>
        <p:nvSpPr>
          <p:cNvPr id="177154" name="Rectangle 2">
            <a:extLst>
              <a:ext uri="{FF2B5EF4-FFF2-40B4-BE49-F238E27FC236}">
                <a16:creationId xmlns:a16="http://schemas.microsoft.com/office/drawing/2014/main" id="{20F177F6-2D31-4E23-C6C2-CCE1AC81A9E0}"/>
              </a:ext>
            </a:extLst>
          </p:cNvPr>
          <p:cNvSpPr>
            <a:spLocks noGrp="1" noChangeArrowheads="1"/>
          </p:cNvSpPr>
          <p:nvPr>
            <p:ph type="title"/>
          </p:nvPr>
        </p:nvSpPr>
        <p:spPr>
          <a:xfrm>
            <a:off x="1981200" y="274638"/>
            <a:ext cx="8229600" cy="1020762"/>
          </a:xfrm>
          <a:noFill/>
        </p:spPr>
        <p:txBody>
          <a:bodyPr>
            <a:normAutofit/>
          </a:bodyPr>
          <a:lstStyle/>
          <a:p>
            <a:pPr algn="ctr"/>
            <a:r>
              <a:rPr lang="en-US" sz="3200" b="1" dirty="0">
                <a:solidFill>
                  <a:srgbClr val="003352"/>
                </a:solidFill>
                <a:latin typeface="Arial" panose="020B0604020202020204" pitchFamily="34" charset="0"/>
                <a:cs typeface="Arial" panose="020B0604020202020204" pitchFamily="34" charset="0"/>
              </a:rPr>
              <a:t>MAJOR QUESTIONS</a:t>
            </a:r>
          </a:p>
        </p:txBody>
      </p:sp>
      <p:sp>
        <p:nvSpPr>
          <p:cNvPr id="177155" name="Rectangle 3">
            <a:extLst>
              <a:ext uri="{FF2B5EF4-FFF2-40B4-BE49-F238E27FC236}">
                <a16:creationId xmlns:a16="http://schemas.microsoft.com/office/drawing/2014/main" id="{2859F2D9-D4D3-70BB-BD3F-8B45B2FFF16F}"/>
              </a:ext>
            </a:extLst>
          </p:cNvPr>
          <p:cNvSpPr>
            <a:spLocks noGrp="1" noChangeArrowheads="1"/>
          </p:cNvSpPr>
          <p:nvPr>
            <p:ph type="body" idx="1"/>
          </p:nvPr>
        </p:nvSpPr>
        <p:spPr>
          <a:xfrm>
            <a:off x="752030" y="1371600"/>
            <a:ext cx="11126624" cy="5029200"/>
          </a:xfrm>
          <a:noFill/>
        </p:spPr>
        <p:txBody>
          <a:bodyPr>
            <a:normAutofit/>
          </a:bodyPr>
          <a:lstStyle/>
          <a:p>
            <a:endParaRPr lang="en-US" sz="2400" dirty="0"/>
          </a:p>
          <a:p>
            <a:r>
              <a:rPr lang="en-US" sz="2400" dirty="0"/>
              <a:t>Feasibility of fertility/pregnancy after breast cancer?</a:t>
            </a:r>
          </a:p>
          <a:p>
            <a:endParaRPr lang="en-US" sz="2400" dirty="0"/>
          </a:p>
          <a:p>
            <a:r>
              <a:rPr lang="en-US" sz="2400" dirty="0"/>
              <a:t>Safety of pregnancy after breast cancer?</a:t>
            </a:r>
          </a:p>
          <a:p>
            <a:pPr lvl="1"/>
            <a:r>
              <a:rPr lang="en-US" sz="2000" dirty="0"/>
              <a:t>Long-standing concerns about the effect of a subsequent pregnancy on recurrence and survival in young breast cancer survivors</a:t>
            </a:r>
          </a:p>
          <a:p>
            <a:pPr marL="0" indent="0">
              <a:buNone/>
            </a:pPr>
            <a:endParaRPr lang="en-US" sz="2000" dirty="0"/>
          </a:p>
          <a:p>
            <a:pPr lvl="1"/>
            <a:r>
              <a:rPr lang="en-US" sz="2000" dirty="0"/>
              <a:t>Particular concern in HR+ setting where mainstay of treatment has been anti-estrogen strategies (for standard 5-10 years)</a:t>
            </a:r>
          </a:p>
          <a:p>
            <a:endParaRPr lang="en-US" sz="2000" dirty="0"/>
          </a:p>
          <a:p>
            <a:pPr lvl="1"/>
            <a:r>
              <a:rPr lang="en-US" sz="2000" dirty="0"/>
              <a:t>Most outcomes data retrospective, many factors unmeasured, and hampered by “Healthy Mother Bias”</a:t>
            </a:r>
          </a:p>
          <a:p>
            <a:endParaRPr lang="en-US" sz="2000" dirty="0"/>
          </a:p>
        </p:txBody>
      </p:sp>
      <p:grpSp>
        <p:nvGrpSpPr>
          <p:cNvPr id="2" name="Group 1">
            <a:extLst>
              <a:ext uri="{FF2B5EF4-FFF2-40B4-BE49-F238E27FC236}">
                <a16:creationId xmlns:a16="http://schemas.microsoft.com/office/drawing/2014/main" id="{F4495DE3-CA79-F928-A1D8-62F8F9FEFD85}"/>
              </a:ext>
            </a:extLst>
          </p:cNvPr>
          <p:cNvGrpSpPr/>
          <p:nvPr/>
        </p:nvGrpSpPr>
        <p:grpSpPr>
          <a:xfrm>
            <a:off x="375684" y="6538166"/>
            <a:ext cx="11648307" cy="392985"/>
            <a:chOff x="375684" y="6538166"/>
            <a:chExt cx="11648307" cy="392985"/>
          </a:xfrm>
        </p:grpSpPr>
        <p:pic>
          <p:nvPicPr>
            <p:cNvPr id="3" name="Picture 2" descr="Logo, company name&#10;&#10;Description automatically generated">
              <a:extLst>
                <a:ext uri="{FF2B5EF4-FFF2-40B4-BE49-F238E27FC236}">
                  <a16:creationId xmlns:a16="http://schemas.microsoft.com/office/drawing/2014/main" id="{F7DBA04E-DFD5-72BF-B256-C9160BF002D0}"/>
                </a:ext>
              </a:extLst>
            </p:cNvPr>
            <p:cNvPicPr>
              <a:picLocks noChangeAspect="1"/>
            </p:cNvPicPr>
            <p:nvPr/>
          </p:nvPicPr>
          <p:blipFill rotWithShape="1">
            <a:blip r:embed="rId3">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4" name="Footer Placeholder 2">
              <a:extLst>
                <a:ext uri="{FF2B5EF4-FFF2-40B4-BE49-F238E27FC236}">
                  <a16:creationId xmlns:a16="http://schemas.microsoft.com/office/drawing/2014/main" id="{FDFB5A88-327F-F950-F85D-37A0B31FDBCB}"/>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5" name="Slide Number Placeholder 3">
              <a:extLst>
                <a:ext uri="{FF2B5EF4-FFF2-40B4-BE49-F238E27FC236}">
                  <a16:creationId xmlns:a16="http://schemas.microsoft.com/office/drawing/2014/main" id="{D31F3B07-EE12-24B0-68B6-77320E03E8C0}"/>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4</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18827157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E14F8-46B6-0399-A017-DF67CCBD3D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42A40-FAA9-C54B-8406-C0D2D7A3FC1A}"/>
              </a:ext>
            </a:extLst>
          </p:cNvPr>
          <p:cNvSpPr>
            <a:spLocks noGrp="1"/>
          </p:cNvSpPr>
          <p:nvPr>
            <p:ph type="title"/>
          </p:nvPr>
        </p:nvSpPr>
        <p:spPr>
          <a:xfrm>
            <a:off x="7179056" y="971560"/>
            <a:ext cx="5012944" cy="1018579"/>
          </a:xfrm>
        </p:spPr>
        <p:txBody>
          <a:bodyPr>
            <a:noAutofit/>
          </a:bodyPr>
          <a:lstStyle/>
          <a:p>
            <a:pPr algn="ctr"/>
            <a:r>
              <a:rPr lang="en-US" sz="3200" b="1" dirty="0">
                <a:solidFill>
                  <a:srgbClr val="002060"/>
                </a:solidFill>
                <a:latin typeface="Arial" panose="020B0604020202020204" pitchFamily="34" charset="0"/>
                <a:cs typeface="Arial" panose="020B0604020202020204" pitchFamily="34" charset="0"/>
              </a:rPr>
              <a:t>SUMMARY OF TREATMENT SAFETY BY TRIMESTER</a:t>
            </a:r>
          </a:p>
        </p:txBody>
      </p:sp>
      <p:pic>
        <p:nvPicPr>
          <p:cNvPr id="5" name="Picture 4">
            <a:extLst>
              <a:ext uri="{FF2B5EF4-FFF2-40B4-BE49-F238E27FC236}">
                <a16:creationId xmlns:a16="http://schemas.microsoft.com/office/drawing/2014/main" id="{7B28C7D0-C277-FDA1-2A31-BAFA6D486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78" y="0"/>
            <a:ext cx="7022686" cy="6858000"/>
          </a:xfrm>
          <a:prstGeom prst="rect">
            <a:avLst/>
          </a:prstGeom>
        </p:spPr>
      </p:pic>
      <p:sp>
        <p:nvSpPr>
          <p:cNvPr id="6" name="TextBox 2">
            <a:extLst>
              <a:ext uri="{FF2B5EF4-FFF2-40B4-BE49-F238E27FC236}">
                <a16:creationId xmlns:a16="http://schemas.microsoft.com/office/drawing/2014/main" id="{5CF7E2BB-E9FC-975F-050C-311A5B5BA6C1}"/>
              </a:ext>
            </a:extLst>
          </p:cNvPr>
          <p:cNvSpPr txBox="1">
            <a:spLocks noChangeArrowheads="1"/>
          </p:cNvSpPr>
          <p:nvPr/>
        </p:nvSpPr>
        <p:spPr bwMode="auto">
          <a:xfrm>
            <a:off x="2262295" y="6174131"/>
            <a:ext cx="99297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r>
              <a:rPr lang="en-US" altLang="en-US" sz="1400" dirty="0" err="1">
                <a:solidFill>
                  <a:srgbClr val="000000"/>
                </a:solidFill>
              </a:rPr>
              <a:t>Sorouri</a:t>
            </a:r>
            <a:r>
              <a:rPr lang="en-US" altLang="en-US" sz="1400" dirty="0">
                <a:solidFill>
                  <a:srgbClr val="000000"/>
                </a:solidFill>
              </a:rPr>
              <a:t> et al, ASCO Ed Book, 2023</a:t>
            </a:r>
          </a:p>
        </p:txBody>
      </p:sp>
      <p:grpSp>
        <p:nvGrpSpPr>
          <p:cNvPr id="4" name="Group 3">
            <a:extLst>
              <a:ext uri="{FF2B5EF4-FFF2-40B4-BE49-F238E27FC236}">
                <a16:creationId xmlns:a16="http://schemas.microsoft.com/office/drawing/2014/main" id="{AE1453B2-DB6E-E54F-EDD7-D04005D1792B}"/>
              </a:ext>
            </a:extLst>
          </p:cNvPr>
          <p:cNvGrpSpPr/>
          <p:nvPr/>
        </p:nvGrpSpPr>
        <p:grpSpPr>
          <a:xfrm>
            <a:off x="375684" y="6538166"/>
            <a:ext cx="11648307" cy="392985"/>
            <a:chOff x="375684" y="6538166"/>
            <a:chExt cx="11648307" cy="392985"/>
          </a:xfrm>
        </p:grpSpPr>
        <p:pic>
          <p:nvPicPr>
            <p:cNvPr id="7" name="Picture 6" descr="Logo, company name&#10;&#10;Description automatically generated">
              <a:extLst>
                <a:ext uri="{FF2B5EF4-FFF2-40B4-BE49-F238E27FC236}">
                  <a16:creationId xmlns:a16="http://schemas.microsoft.com/office/drawing/2014/main" id="{1C14ABDF-85DD-291D-5C96-B4982EFF08B1}"/>
                </a:ext>
              </a:extLst>
            </p:cNvPr>
            <p:cNvPicPr>
              <a:picLocks noChangeAspect="1"/>
            </p:cNvPicPr>
            <p:nvPr/>
          </p:nvPicPr>
          <p:blipFill rotWithShape="1">
            <a:blip r:embed="rId3">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8" name="Footer Placeholder 2">
              <a:extLst>
                <a:ext uri="{FF2B5EF4-FFF2-40B4-BE49-F238E27FC236}">
                  <a16:creationId xmlns:a16="http://schemas.microsoft.com/office/drawing/2014/main" id="{8AE9BB40-5AE4-C814-6EB9-44278385DBF5}"/>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9" name="Slide Number Placeholder 3">
              <a:extLst>
                <a:ext uri="{FF2B5EF4-FFF2-40B4-BE49-F238E27FC236}">
                  <a16:creationId xmlns:a16="http://schemas.microsoft.com/office/drawing/2014/main" id="{2DFF514A-6ACF-3250-7D4A-4C5EE170AAF6}"/>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40</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258198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2001A-F849-844C-591B-A3BB229B8E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183495-3AC1-57B1-AC81-289D731F00DB}"/>
              </a:ext>
            </a:extLst>
          </p:cNvPr>
          <p:cNvSpPr>
            <a:spLocks noGrp="1"/>
          </p:cNvSpPr>
          <p:nvPr>
            <p:ph type="title"/>
          </p:nvPr>
        </p:nvSpPr>
        <p:spPr>
          <a:xfrm>
            <a:off x="187842" y="96367"/>
            <a:ext cx="11816316" cy="1018579"/>
          </a:xfrm>
        </p:spPr>
        <p:txBody>
          <a:bodyPr>
            <a:noAutofit/>
          </a:bodyPr>
          <a:lstStyle/>
          <a:p>
            <a:pPr algn="ctr"/>
            <a:r>
              <a:rPr lang="en-US" sz="3200" b="1" dirty="0">
                <a:solidFill>
                  <a:srgbClr val="002060"/>
                </a:solidFill>
                <a:latin typeface="Arial" panose="020B0604020202020204" pitchFamily="34" charset="0"/>
                <a:cs typeface="Arial" panose="020B0604020202020204" pitchFamily="34" charset="0"/>
              </a:rPr>
              <a:t>SPECIFIC CONSIDERATIONS FOR TREATMENT OF BREAST CANCER DURING PREGNANCY (I)</a:t>
            </a:r>
          </a:p>
        </p:txBody>
      </p:sp>
      <p:sp>
        <p:nvSpPr>
          <p:cNvPr id="6" name="TextBox 2">
            <a:extLst>
              <a:ext uri="{FF2B5EF4-FFF2-40B4-BE49-F238E27FC236}">
                <a16:creationId xmlns:a16="http://schemas.microsoft.com/office/drawing/2014/main" id="{A5CC723C-E1F7-106F-DF14-B1953CD96BAC}"/>
              </a:ext>
            </a:extLst>
          </p:cNvPr>
          <p:cNvSpPr txBox="1">
            <a:spLocks noChangeArrowheads="1"/>
          </p:cNvSpPr>
          <p:nvPr/>
        </p:nvSpPr>
        <p:spPr bwMode="auto">
          <a:xfrm>
            <a:off x="2262295" y="6174131"/>
            <a:ext cx="99297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r>
              <a:rPr lang="en-US" altLang="en-US" sz="1400" dirty="0" err="1">
                <a:solidFill>
                  <a:srgbClr val="000000"/>
                </a:solidFill>
              </a:rPr>
              <a:t>Sorouri</a:t>
            </a:r>
            <a:r>
              <a:rPr lang="en-US" altLang="en-US" sz="1400" dirty="0">
                <a:solidFill>
                  <a:srgbClr val="000000"/>
                </a:solidFill>
              </a:rPr>
              <a:t> et al, ASCO Ed Book, 2023</a:t>
            </a:r>
          </a:p>
        </p:txBody>
      </p:sp>
      <p:grpSp>
        <p:nvGrpSpPr>
          <p:cNvPr id="4" name="Group 3">
            <a:extLst>
              <a:ext uri="{FF2B5EF4-FFF2-40B4-BE49-F238E27FC236}">
                <a16:creationId xmlns:a16="http://schemas.microsoft.com/office/drawing/2014/main" id="{AF7A8CA4-ED7B-11A6-AF3E-8CF5ABCD10B9}"/>
              </a:ext>
            </a:extLst>
          </p:cNvPr>
          <p:cNvGrpSpPr/>
          <p:nvPr/>
        </p:nvGrpSpPr>
        <p:grpSpPr>
          <a:xfrm>
            <a:off x="375684" y="6538166"/>
            <a:ext cx="11648307" cy="392985"/>
            <a:chOff x="375684" y="6538166"/>
            <a:chExt cx="11648307" cy="392985"/>
          </a:xfrm>
        </p:grpSpPr>
        <p:pic>
          <p:nvPicPr>
            <p:cNvPr id="7" name="Picture 6" descr="Logo, company name&#10;&#10;Description automatically generated">
              <a:extLst>
                <a:ext uri="{FF2B5EF4-FFF2-40B4-BE49-F238E27FC236}">
                  <a16:creationId xmlns:a16="http://schemas.microsoft.com/office/drawing/2014/main" id="{7F3E5D2A-04B1-A83F-D91A-164C93D7DB03}"/>
                </a:ext>
              </a:extLst>
            </p:cNvPr>
            <p:cNvPicPr>
              <a:picLocks noChangeAspect="1"/>
            </p:cNvPicPr>
            <p:nvPr/>
          </p:nvPicPr>
          <p:blipFill rotWithShape="1">
            <a:blip r:embed="rId2">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8" name="Footer Placeholder 2">
              <a:extLst>
                <a:ext uri="{FF2B5EF4-FFF2-40B4-BE49-F238E27FC236}">
                  <a16:creationId xmlns:a16="http://schemas.microsoft.com/office/drawing/2014/main" id="{1728F40E-29B6-A53C-DFE5-C31F03F4F693}"/>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9" name="Slide Number Placeholder 3">
              <a:extLst>
                <a:ext uri="{FF2B5EF4-FFF2-40B4-BE49-F238E27FC236}">
                  <a16:creationId xmlns:a16="http://schemas.microsoft.com/office/drawing/2014/main" id="{6145AE60-6EBE-18C1-82DA-26D1217F6BBA}"/>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41</a:t>
              </a:fld>
              <a:endParaRPr lang="en-US" sz="700" dirty="0">
                <a:solidFill>
                  <a:srgbClr val="000000">
                    <a:lumMod val="50000"/>
                    <a:lumOff val="50000"/>
                  </a:srgbClr>
                </a:solidFill>
                <a:latin typeface="Arial" panose="020B0604020202020204"/>
              </a:endParaRPr>
            </a:p>
          </p:txBody>
        </p:sp>
      </p:grpSp>
      <p:sp>
        <p:nvSpPr>
          <p:cNvPr id="3" name="Content Placeholder 2">
            <a:extLst>
              <a:ext uri="{FF2B5EF4-FFF2-40B4-BE49-F238E27FC236}">
                <a16:creationId xmlns:a16="http://schemas.microsoft.com/office/drawing/2014/main" id="{DDACB0C8-B028-9967-B829-BB932F791CC9}"/>
              </a:ext>
            </a:extLst>
          </p:cNvPr>
          <p:cNvSpPr txBox="1">
            <a:spLocks/>
          </p:cNvSpPr>
          <p:nvPr/>
        </p:nvSpPr>
        <p:spPr>
          <a:xfrm>
            <a:off x="609600" y="1455267"/>
            <a:ext cx="10972800" cy="452596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Diagnosis and staging</a:t>
            </a:r>
          </a:p>
          <a:p>
            <a:pPr lvl="1"/>
            <a:r>
              <a:rPr lang="en-US" altLang="en-US" dirty="0"/>
              <a:t>Ultrasound, mammogram, MRI without contrast (avoid CT, PET/CT, bone scan)</a:t>
            </a:r>
          </a:p>
          <a:p>
            <a:pPr lvl="1"/>
            <a:r>
              <a:rPr lang="en-US" altLang="en-US" dirty="0"/>
              <a:t>Biopsy as appropriate, SLNB with technetium-99m preferred </a:t>
            </a:r>
          </a:p>
          <a:p>
            <a:pPr lvl="1"/>
            <a:endParaRPr lang="en-US" altLang="en-US" dirty="0"/>
          </a:p>
          <a:p>
            <a:r>
              <a:rPr lang="en-US" altLang="en-US" dirty="0"/>
              <a:t>Treatment- goal to bring to full term if feasible/safe </a:t>
            </a:r>
            <a:r>
              <a:rPr lang="en-US" altLang="en-US"/>
              <a:t>for patient*</a:t>
            </a:r>
            <a:endParaRPr lang="en-US" altLang="en-US" dirty="0"/>
          </a:p>
          <a:p>
            <a:pPr lvl="1"/>
            <a:r>
              <a:rPr lang="en-US" altLang="en-US" dirty="0"/>
              <a:t>Surgery reasonable as needed throughout pregnancy with careful monitoring</a:t>
            </a:r>
          </a:p>
          <a:p>
            <a:pPr lvl="1"/>
            <a:r>
              <a:rPr lang="en-US" altLang="en-US" dirty="0"/>
              <a:t>Systemic therapy after 1</a:t>
            </a:r>
            <a:r>
              <a:rPr lang="en-US" altLang="en-US" baseline="30000" dirty="0"/>
              <a:t>st</a:t>
            </a:r>
            <a:r>
              <a:rPr lang="en-US" altLang="en-US" dirty="0"/>
              <a:t> trimester:  anthracycline, cyclophosphamide, </a:t>
            </a:r>
            <a:r>
              <a:rPr lang="en-US" altLang="en-US" dirty="0" err="1"/>
              <a:t>taxanes</a:t>
            </a:r>
            <a:r>
              <a:rPr lang="en-US" altLang="en-US" dirty="0"/>
              <a:t>, platinum agents with careful monitoring</a:t>
            </a:r>
          </a:p>
          <a:p>
            <a:pPr lvl="1"/>
            <a:r>
              <a:rPr lang="en-US" altLang="en-US" dirty="0"/>
              <a:t>No hormonal, anti-HER2, ICI, PARP, CDK 4/6i agents</a:t>
            </a:r>
          </a:p>
          <a:p>
            <a:pPr lvl="1"/>
            <a:endParaRPr lang="en-US" altLang="en-US" dirty="0"/>
          </a:p>
          <a:p>
            <a:pPr marL="457200" lvl="1" indent="0">
              <a:buNone/>
            </a:pPr>
            <a:endParaRPr lang="en-US" altLang="en-US" sz="2800" dirty="0"/>
          </a:p>
          <a:p>
            <a:pPr marL="457200" lvl="1" indent="0">
              <a:buNone/>
            </a:pPr>
            <a:endParaRPr lang="en-US" altLang="en-US" dirty="0"/>
          </a:p>
          <a:p>
            <a:pPr lvl="1"/>
            <a:endParaRPr lang="en-US" altLang="en-US" dirty="0"/>
          </a:p>
        </p:txBody>
      </p:sp>
    </p:spTree>
    <p:extLst>
      <p:ext uri="{BB962C8B-B14F-4D97-AF65-F5344CB8AC3E}">
        <p14:creationId xmlns:p14="http://schemas.microsoft.com/office/powerpoint/2010/main" val="333809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745D5-4EFF-276C-3671-F1754E7DDDB0}"/>
            </a:ext>
          </a:extLst>
        </p:cNvPr>
        <p:cNvGrpSpPr/>
        <p:nvPr/>
      </p:nvGrpSpPr>
      <p:grpSpPr>
        <a:xfrm>
          <a:off x="0" y="0"/>
          <a:ext cx="0" cy="0"/>
          <a:chOff x="0" y="0"/>
          <a:chExt cx="0" cy="0"/>
        </a:xfrm>
      </p:grpSpPr>
      <p:sp>
        <p:nvSpPr>
          <p:cNvPr id="6" name="TextBox 2">
            <a:extLst>
              <a:ext uri="{FF2B5EF4-FFF2-40B4-BE49-F238E27FC236}">
                <a16:creationId xmlns:a16="http://schemas.microsoft.com/office/drawing/2014/main" id="{3505979D-7D6D-C862-A9D7-20E00D5EF80E}"/>
              </a:ext>
            </a:extLst>
          </p:cNvPr>
          <p:cNvSpPr txBox="1">
            <a:spLocks noChangeArrowheads="1"/>
          </p:cNvSpPr>
          <p:nvPr/>
        </p:nvSpPr>
        <p:spPr bwMode="auto">
          <a:xfrm>
            <a:off x="2262295" y="6174131"/>
            <a:ext cx="99297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r>
              <a:rPr lang="en-US" altLang="en-US" sz="1400" dirty="0" err="1">
                <a:solidFill>
                  <a:srgbClr val="000000"/>
                </a:solidFill>
              </a:rPr>
              <a:t>Sorouri</a:t>
            </a:r>
            <a:r>
              <a:rPr lang="en-US" altLang="en-US" sz="1400" dirty="0">
                <a:solidFill>
                  <a:srgbClr val="000000"/>
                </a:solidFill>
              </a:rPr>
              <a:t> et al, ASCO Ed Book, 2023</a:t>
            </a:r>
          </a:p>
        </p:txBody>
      </p:sp>
      <p:grpSp>
        <p:nvGrpSpPr>
          <p:cNvPr id="4" name="Group 3">
            <a:extLst>
              <a:ext uri="{FF2B5EF4-FFF2-40B4-BE49-F238E27FC236}">
                <a16:creationId xmlns:a16="http://schemas.microsoft.com/office/drawing/2014/main" id="{D402BB9D-C24F-9806-3348-C8D775CB5B98}"/>
              </a:ext>
            </a:extLst>
          </p:cNvPr>
          <p:cNvGrpSpPr/>
          <p:nvPr/>
        </p:nvGrpSpPr>
        <p:grpSpPr>
          <a:xfrm>
            <a:off x="375684" y="6538166"/>
            <a:ext cx="11648307" cy="392985"/>
            <a:chOff x="375684" y="6538166"/>
            <a:chExt cx="11648307" cy="392985"/>
          </a:xfrm>
        </p:grpSpPr>
        <p:pic>
          <p:nvPicPr>
            <p:cNvPr id="7" name="Picture 6" descr="Logo, company name&#10;&#10;Description automatically generated">
              <a:extLst>
                <a:ext uri="{FF2B5EF4-FFF2-40B4-BE49-F238E27FC236}">
                  <a16:creationId xmlns:a16="http://schemas.microsoft.com/office/drawing/2014/main" id="{0B56F1E2-78B5-633B-3DBF-33782BD0E552}"/>
                </a:ext>
              </a:extLst>
            </p:cNvPr>
            <p:cNvPicPr>
              <a:picLocks noChangeAspect="1"/>
            </p:cNvPicPr>
            <p:nvPr/>
          </p:nvPicPr>
          <p:blipFill rotWithShape="1">
            <a:blip r:embed="rId2">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8" name="Footer Placeholder 2">
              <a:extLst>
                <a:ext uri="{FF2B5EF4-FFF2-40B4-BE49-F238E27FC236}">
                  <a16:creationId xmlns:a16="http://schemas.microsoft.com/office/drawing/2014/main" id="{9D880E0B-2B68-7FC4-FB66-9BC506CA2E6E}"/>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9" name="Slide Number Placeholder 3">
              <a:extLst>
                <a:ext uri="{FF2B5EF4-FFF2-40B4-BE49-F238E27FC236}">
                  <a16:creationId xmlns:a16="http://schemas.microsoft.com/office/drawing/2014/main" id="{AD4DD082-6F39-2477-9705-6547FE3501CA}"/>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42</a:t>
              </a:fld>
              <a:endParaRPr lang="en-US" sz="700" dirty="0">
                <a:solidFill>
                  <a:srgbClr val="000000">
                    <a:lumMod val="50000"/>
                    <a:lumOff val="50000"/>
                  </a:srgbClr>
                </a:solidFill>
                <a:latin typeface="Arial" panose="020B0604020202020204"/>
              </a:endParaRPr>
            </a:p>
          </p:txBody>
        </p:sp>
      </p:grpSp>
      <p:sp>
        <p:nvSpPr>
          <p:cNvPr id="3" name="Content Placeholder 2">
            <a:extLst>
              <a:ext uri="{FF2B5EF4-FFF2-40B4-BE49-F238E27FC236}">
                <a16:creationId xmlns:a16="http://schemas.microsoft.com/office/drawing/2014/main" id="{99E29B11-6721-6A96-85ED-D2F46C8CBCF3}"/>
              </a:ext>
            </a:extLst>
          </p:cNvPr>
          <p:cNvSpPr txBox="1">
            <a:spLocks/>
          </p:cNvSpPr>
          <p:nvPr/>
        </p:nvSpPr>
        <p:spPr>
          <a:xfrm>
            <a:off x="609600" y="1114946"/>
            <a:ext cx="10972800" cy="452596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en-US" dirty="0"/>
          </a:p>
          <a:p>
            <a:r>
              <a:rPr lang="en-US" altLang="en-US" dirty="0"/>
              <a:t>Supportive Care</a:t>
            </a:r>
          </a:p>
          <a:p>
            <a:pPr lvl="1"/>
            <a:r>
              <a:rPr lang="en-US" altLang="en-US" dirty="0"/>
              <a:t>Limited data, </a:t>
            </a:r>
            <a:r>
              <a:rPr lang="en-US" altLang="en-US" dirty="0" err="1"/>
              <a:t>odansetron</a:t>
            </a:r>
            <a:r>
              <a:rPr lang="en-US" altLang="en-US" dirty="0"/>
              <a:t> and G-CSF appear ok</a:t>
            </a:r>
          </a:p>
          <a:p>
            <a:pPr lvl="1"/>
            <a:r>
              <a:rPr lang="en-US" altLang="en-US" dirty="0"/>
              <a:t>If steroids needed use pred or methyl pred to avoid long-term concerns in progeny</a:t>
            </a:r>
          </a:p>
          <a:p>
            <a:pPr lvl="1"/>
            <a:r>
              <a:rPr lang="en-US" altLang="en-US" dirty="0"/>
              <a:t>Involve MFM, perinatal specialists early</a:t>
            </a:r>
          </a:p>
          <a:p>
            <a:endParaRPr lang="en-US" altLang="en-US" dirty="0"/>
          </a:p>
          <a:p>
            <a:r>
              <a:rPr lang="en-US" altLang="en-US" dirty="0"/>
              <a:t>Post-partum Survivorship</a:t>
            </a:r>
          </a:p>
          <a:p>
            <a:pPr lvl="1"/>
            <a:r>
              <a:rPr lang="en-US" altLang="en-US" dirty="0"/>
              <a:t>Neonatal, placental evaluation</a:t>
            </a:r>
          </a:p>
          <a:p>
            <a:pPr lvl="1"/>
            <a:r>
              <a:rPr lang="en-US" altLang="en-US" dirty="0"/>
              <a:t>(Re-) Start systemic therapy</a:t>
            </a:r>
          </a:p>
          <a:p>
            <a:pPr lvl="1"/>
            <a:r>
              <a:rPr lang="en-US" altLang="en-US" dirty="0"/>
              <a:t>Breastfeeding- by situation</a:t>
            </a:r>
          </a:p>
          <a:p>
            <a:pPr lvl="1"/>
            <a:r>
              <a:rPr lang="en-US" altLang="en-US" dirty="0"/>
              <a:t>Optimize psychosocial supports throughout</a:t>
            </a:r>
          </a:p>
          <a:p>
            <a:pPr lvl="1"/>
            <a:endParaRPr lang="en-US" altLang="en-US" dirty="0"/>
          </a:p>
          <a:p>
            <a:pPr lvl="1"/>
            <a:endParaRPr lang="en-US" altLang="en-US" dirty="0"/>
          </a:p>
          <a:p>
            <a:pPr marL="457200" lvl="1" indent="0">
              <a:buNone/>
            </a:pPr>
            <a:endParaRPr lang="en-US" altLang="en-US" sz="2800" dirty="0"/>
          </a:p>
          <a:p>
            <a:pPr marL="457200" lvl="1" indent="0">
              <a:buNone/>
            </a:pPr>
            <a:endParaRPr lang="en-US" altLang="en-US" dirty="0"/>
          </a:p>
          <a:p>
            <a:pPr lvl="1"/>
            <a:endParaRPr lang="en-US" altLang="en-US" dirty="0"/>
          </a:p>
        </p:txBody>
      </p:sp>
      <p:sp>
        <p:nvSpPr>
          <p:cNvPr id="11" name="Title 1">
            <a:extLst>
              <a:ext uri="{FF2B5EF4-FFF2-40B4-BE49-F238E27FC236}">
                <a16:creationId xmlns:a16="http://schemas.microsoft.com/office/drawing/2014/main" id="{D13A54FA-9764-DC66-AB30-17B2D0D0065F}"/>
              </a:ext>
            </a:extLst>
          </p:cNvPr>
          <p:cNvSpPr txBox="1">
            <a:spLocks/>
          </p:cNvSpPr>
          <p:nvPr/>
        </p:nvSpPr>
        <p:spPr>
          <a:xfrm>
            <a:off x="187842" y="96367"/>
            <a:ext cx="11816316" cy="10185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2060"/>
                </a:solidFill>
                <a:latin typeface="Arial" panose="020B0604020202020204" pitchFamily="34" charset="0"/>
                <a:cs typeface="Arial" panose="020B0604020202020204" pitchFamily="34" charset="0"/>
              </a:rPr>
              <a:t>SPECIFIC CONSIDERATIONS FOR TREATMENT OF BREAST CANCER DURING PREGNANCY (II)</a:t>
            </a:r>
          </a:p>
        </p:txBody>
      </p:sp>
    </p:spTree>
    <p:extLst>
      <p:ext uri="{BB962C8B-B14F-4D97-AF65-F5344CB8AC3E}">
        <p14:creationId xmlns:p14="http://schemas.microsoft.com/office/powerpoint/2010/main" val="2448676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77899-4BCB-56C7-4BF6-E2456DA66A4E}"/>
              </a:ext>
            </a:extLst>
          </p:cNvPr>
          <p:cNvSpPr>
            <a:spLocks noGrp="1"/>
          </p:cNvSpPr>
          <p:nvPr>
            <p:ph type="title"/>
          </p:nvPr>
        </p:nvSpPr>
        <p:spPr>
          <a:xfrm>
            <a:off x="534638" y="132521"/>
            <a:ext cx="11133106" cy="1018579"/>
          </a:xfrm>
        </p:spPr>
        <p:txBody>
          <a:bodyPr>
            <a:noAutofit/>
          </a:bodyPr>
          <a:lstStyle/>
          <a:p>
            <a:pPr algn="ctr"/>
            <a:r>
              <a:rPr lang="en-US" sz="3200" b="1" dirty="0">
                <a:solidFill>
                  <a:srgbClr val="003352"/>
                </a:solidFill>
                <a:latin typeface="Arial" panose="020B0604020202020204" pitchFamily="34" charset="0"/>
                <a:cs typeface="Arial" panose="020B0604020202020204" pitchFamily="34" charset="0"/>
              </a:rPr>
              <a:t>FRAMEWORK FOR APPROACHING </a:t>
            </a:r>
            <a:br>
              <a:rPr lang="en-US" sz="3200" b="1" dirty="0">
                <a:solidFill>
                  <a:srgbClr val="003352"/>
                </a:solidFill>
                <a:latin typeface="Arial" panose="020B0604020202020204" pitchFamily="34" charset="0"/>
                <a:cs typeface="Arial" panose="020B0604020202020204" pitchFamily="34" charset="0"/>
              </a:rPr>
            </a:br>
            <a:r>
              <a:rPr lang="en-US" sz="3200" b="1" dirty="0">
                <a:solidFill>
                  <a:srgbClr val="003352"/>
                </a:solidFill>
                <a:latin typeface="Arial" panose="020B0604020202020204" pitchFamily="34" charset="0"/>
                <a:cs typeface="Arial" panose="020B0604020202020204" pitchFamily="34" charset="0"/>
              </a:rPr>
              <a:t>CANCER DURING PREGNANCY </a:t>
            </a:r>
          </a:p>
        </p:txBody>
      </p:sp>
      <p:pic>
        <p:nvPicPr>
          <p:cNvPr id="33" name="Picture 32">
            <a:extLst>
              <a:ext uri="{FF2B5EF4-FFF2-40B4-BE49-F238E27FC236}">
                <a16:creationId xmlns:a16="http://schemas.microsoft.com/office/drawing/2014/main" id="{17583BE0-4E52-9E74-086A-50BF5EBC36DD}"/>
              </a:ext>
            </a:extLst>
          </p:cNvPr>
          <p:cNvPicPr>
            <a:picLocks noChangeAspect="1"/>
          </p:cNvPicPr>
          <p:nvPr/>
        </p:nvPicPr>
        <p:blipFill rotWithShape="1">
          <a:blip r:embed="rId2"/>
          <a:srcRect b="83595"/>
          <a:stretch/>
        </p:blipFill>
        <p:spPr>
          <a:xfrm>
            <a:off x="3650739" y="1345619"/>
            <a:ext cx="6436560" cy="855669"/>
          </a:xfrm>
          <a:prstGeom prst="rect">
            <a:avLst/>
          </a:prstGeom>
        </p:spPr>
      </p:pic>
      <p:pic>
        <p:nvPicPr>
          <p:cNvPr id="34" name="Picture 33">
            <a:extLst>
              <a:ext uri="{FF2B5EF4-FFF2-40B4-BE49-F238E27FC236}">
                <a16:creationId xmlns:a16="http://schemas.microsoft.com/office/drawing/2014/main" id="{D884B98E-BC67-800C-1551-E8B22988FB87}"/>
              </a:ext>
            </a:extLst>
          </p:cNvPr>
          <p:cNvPicPr>
            <a:picLocks noChangeAspect="1"/>
          </p:cNvPicPr>
          <p:nvPr/>
        </p:nvPicPr>
        <p:blipFill rotWithShape="1">
          <a:blip r:embed="rId3"/>
          <a:srcRect t="16405" b="67881"/>
          <a:stretch/>
        </p:blipFill>
        <p:spPr>
          <a:xfrm>
            <a:off x="3650739" y="2201290"/>
            <a:ext cx="6436560" cy="819636"/>
          </a:xfrm>
          <a:prstGeom prst="rect">
            <a:avLst/>
          </a:prstGeom>
        </p:spPr>
      </p:pic>
      <p:pic>
        <p:nvPicPr>
          <p:cNvPr id="35" name="Picture 34">
            <a:extLst>
              <a:ext uri="{FF2B5EF4-FFF2-40B4-BE49-F238E27FC236}">
                <a16:creationId xmlns:a16="http://schemas.microsoft.com/office/drawing/2014/main" id="{98E4BCEF-4D47-7454-A8EB-73D4AD6F0EC6}"/>
              </a:ext>
            </a:extLst>
          </p:cNvPr>
          <p:cNvPicPr>
            <a:picLocks noChangeAspect="1"/>
          </p:cNvPicPr>
          <p:nvPr/>
        </p:nvPicPr>
        <p:blipFill rotWithShape="1">
          <a:blip r:embed="rId4"/>
          <a:srcRect t="32120" b="27665"/>
          <a:stretch/>
        </p:blipFill>
        <p:spPr>
          <a:xfrm>
            <a:off x="3650739" y="3020925"/>
            <a:ext cx="6436560" cy="2097688"/>
          </a:xfrm>
          <a:prstGeom prst="rect">
            <a:avLst/>
          </a:prstGeom>
        </p:spPr>
      </p:pic>
      <p:pic>
        <p:nvPicPr>
          <p:cNvPr id="36" name="Picture 35">
            <a:extLst>
              <a:ext uri="{FF2B5EF4-FFF2-40B4-BE49-F238E27FC236}">
                <a16:creationId xmlns:a16="http://schemas.microsoft.com/office/drawing/2014/main" id="{0B8DE362-944B-BC5D-28ED-DA91F6F1AD72}"/>
              </a:ext>
            </a:extLst>
          </p:cNvPr>
          <p:cNvPicPr>
            <a:picLocks noChangeAspect="1"/>
          </p:cNvPicPr>
          <p:nvPr/>
        </p:nvPicPr>
        <p:blipFill rotWithShape="1">
          <a:blip r:embed="rId5"/>
          <a:srcRect t="72335"/>
          <a:stretch/>
        </p:blipFill>
        <p:spPr>
          <a:xfrm>
            <a:off x="3650739" y="5118613"/>
            <a:ext cx="6436560" cy="1443019"/>
          </a:xfrm>
          <a:prstGeom prst="rect">
            <a:avLst/>
          </a:prstGeom>
        </p:spPr>
      </p:pic>
      <p:pic>
        <p:nvPicPr>
          <p:cNvPr id="37" name="Picture 36">
            <a:extLst>
              <a:ext uri="{FF2B5EF4-FFF2-40B4-BE49-F238E27FC236}">
                <a16:creationId xmlns:a16="http://schemas.microsoft.com/office/drawing/2014/main" id="{774A42EF-BDBC-3452-D5ED-90330028435D}"/>
              </a:ext>
            </a:extLst>
          </p:cNvPr>
          <p:cNvPicPr>
            <a:picLocks noChangeAspect="1"/>
          </p:cNvPicPr>
          <p:nvPr/>
        </p:nvPicPr>
        <p:blipFill>
          <a:blip r:embed="rId6"/>
          <a:stretch>
            <a:fillRect/>
          </a:stretch>
        </p:blipFill>
        <p:spPr>
          <a:xfrm>
            <a:off x="2104703" y="1328819"/>
            <a:ext cx="1546036" cy="5258628"/>
          </a:xfrm>
          <a:prstGeom prst="rect">
            <a:avLst/>
          </a:prstGeom>
        </p:spPr>
      </p:pic>
      <p:pic>
        <p:nvPicPr>
          <p:cNvPr id="38" name="Picture 37">
            <a:extLst>
              <a:ext uri="{FF2B5EF4-FFF2-40B4-BE49-F238E27FC236}">
                <a16:creationId xmlns:a16="http://schemas.microsoft.com/office/drawing/2014/main" id="{37FE4131-B7B1-0C30-0636-D35EE609D766}"/>
              </a:ext>
            </a:extLst>
          </p:cNvPr>
          <p:cNvPicPr>
            <a:picLocks noChangeAspect="1"/>
          </p:cNvPicPr>
          <p:nvPr/>
        </p:nvPicPr>
        <p:blipFill>
          <a:blip r:embed="rId7"/>
          <a:stretch>
            <a:fillRect/>
          </a:stretch>
        </p:blipFill>
        <p:spPr>
          <a:xfrm>
            <a:off x="3838615" y="5553892"/>
            <a:ext cx="6026387" cy="820345"/>
          </a:xfrm>
          <a:prstGeom prst="rect">
            <a:avLst/>
          </a:prstGeom>
        </p:spPr>
      </p:pic>
      <p:pic>
        <p:nvPicPr>
          <p:cNvPr id="39" name="Picture 38">
            <a:extLst>
              <a:ext uri="{FF2B5EF4-FFF2-40B4-BE49-F238E27FC236}">
                <a16:creationId xmlns:a16="http://schemas.microsoft.com/office/drawing/2014/main" id="{2056132F-8DED-8236-97EF-98F592415FE5}"/>
              </a:ext>
            </a:extLst>
          </p:cNvPr>
          <p:cNvPicPr>
            <a:picLocks noChangeAspect="1"/>
          </p:cNvPicPr>
          <p:nvPr/>
        </p:nvPicPr>
        <p:blipFill>
          <a:blip r:embed="rId8"/>
          <a:stretch>
            <a:fillRect/>
          </a:stretch>
        </p:blipFill>
        <p:spPr>
          <a:xfrm>
            <a:off x="4076449" y="3321567"/>
            <a:ext cx="2313796" cy="736208"/>
          </a:xfrm>
          <a:prstGeom prst="rect">
            <a:avLst/>
          </a:prstGeom>
        </p:spPr>
      </p:pic>
      <p:pic>
        <p:nvPicPr>
          <p:cNvPr id="40" name="Picture 39">
            <a:extLst>
              <a:ext uri="{FF2B5EF4-FFF2-40B4-BE49-F238E27FC236}">
                <a16:creationId xmlns:a16="http://schemas.microsoft.com/office/drawing/2014/main" id="{31271709-97DB-90F7-C187-CBC8A1D8F825}"/>
              </a:ext>
            </a:extLst>
          </p:cNvPr>
          <p:cNvPicPr>
            <a:picLocks noChangeAspect="1"/>
          </p:cNvPicPr>
          <p:nvPr/>
        </p:nvPicPr>
        <p:blipFill>
          <a:blip r:embed="rId9"/>
          <a:stretch>
            <a:fillRect/>
          </a:stretch>
        </p:blipFill>
        <p:spPr>
          <a:xfrm>
            <a:off x="4076449" y="2494584"/>
            <a:ext cx="2313796" cy="283965"/>
          </a:xfrm>
          <a:prstGeom prst="rect">
            <a:avLst/>
          </a:prstGeom>
        </p:spPr>
      </p:pic>
      <p:pic>
        <p:nvPicPr>
          <p:cNvPr id="41" name="Picture 40">
            <a:extLst>
              <a:ext uri="{FF2B5EF4-FFF2-40B4-BE49-F238E27FC236}">
                <a16:creationId xmlns:a16="http://schemas.microsoft.com/office/drawing/2014/main" id="{CC1CAAE0-3B1B-32E9-1950-33C775087139}"/>
              </a:ext>
            </a:extLst>
          </p:cNvPr>
          <p:cNvPicPr>
            <a:picLocks noChangeAspect="1"/>
          </p:cNvPicPr>
          <p:nvPr/>
        </p:nvPicPr>
        <p:blipFill>
          <a:blip r:embed="rId10"/>
          <a:stretch>
            <a:fillRect/>
          </a:stretch>
        </p:blipFill>
        <p:spPr>
          <a:xfrm>
            <a:off x="4076449" y="4322873"/>
            <a:ext cx="2313796" cy="578449"/>
          </a:xfrm>
          <a:prstGeom prst="rect">
            <a:avLst/>
          </a:prstGeom>
        </p:spPr>
      </p:pic>
      <p:pic>
        <p:nvPicPr>
          <p:cNvPr id="42" name="Picture 41">
            <a:extLst>
              <a:ext uri="{FF2B5EF4-FFF2-40B4-BE49-F238E27FC236}">
                <a16:creationId xmlns:a16="http://schemas.microsoft.com/office/drawing/2014/main" id="{C5811A09-F749-C90B-7653-52EE8FD20E9D}"/>
              </a:ext>
            </a:extLst>
          </p:cNvPr>
          <p:cNvPicPr>
            <a:picLocks noChangeAspect="1"/>
          </p:cNvPicPr>
          <p:nvPr/>
        </p:nvPicPr>
        <p:blipFill>
          <a:blip r:embed="rId11"/>
          <a:stretch>
            <a:fillRect/>
          </a:stretch>
        </p:blipFill>
        <p:spPr>
          <a:xfrm>
            <a:off x="7003591" y="2363118"/>
            <a:ext cx="2829141" cy="546897"/>
          </a:xfrm>
          <a:prstGeom prst="rect">
            <a:avLst/>
          </a:prstGeom>
        </p:spPr>
      </p:pic>
      <p:pic>
        <p:nvPicPr>
          <p:cNvPr id="43" name="Picture 42">
            <a:extLst>
              <a:ext uri="{FF2B5EF4-FFF2-40B4-BE49-F238E27FC236}">
                <a16:creationId xmlns:a16="http://schemas.microsoft.com/office/drawing/2014/main" id="{6BB02235-F89E-6E54-687E-75044C0FBD98}"/>
              </a:ext>
            </a:extLst>
          </p:cNvPr>
          <p:cNvPicPr>
            <a:picLocks noChangeAspect="1"/>
          </p:cNvPicPr>
          <p:nvPr/>
        </p:nvPicPr>
        <p:blipFill>
          <a:blip r:embed="rId12"/>
          <a:stretch>
            <a:fillRect/>
          </a:stretch>
        </p:blipFill>
        <p:spPr>
          <a:xfrm>
            <a:off x="6998332" y="3247948"/>
            <a:ext cx="2839659" cy="883449"/>
          </a:xfrm>
          <a:prstGeom prst="rect">
            <a:avLst/>
          </a:prstGeom>
        </p:spPr>
      </p:pic>
      <p:pic>
        <p:nvPicPr>
          <p:cNvPr id="44" name="Picture 43">
            <a:extLst>
              <a:ext uri="{FF2B5EF4-FFF2-40B4-BE49-F238E27FC236}">
                <a16:creationId xmlns:a16="http://schemas.microsoft.com/office/drawing/2014/main" id="{F4550B32-AF8A-97C3-F7CE-99D7CE8C182D}"/>
              </a:ext>
            </a:extLst>
          </p:cNvPr>
          <p:cNvPicPr>
            <a:picLocks noChangeAspect="1"/>
          </p:cNvPicPr>
          <p:nvPr/>
        </p:nvPicPr>
        <p:blipFill>
          <a:blip r:embed="rId13"/>
          <a:stretch>
            <a:fillRect/>
          </a:stretch>
        </p:blipFill>
        <p:spPr>
          <a:xfrm>
            <a:off x="7008849" y="4217700"/>
            <a:ext cx="2818624" cy="788795"/>
          </a:xfrm>
          <a:prstGeom prst="rect">
            <a:avLst/>
          </a:prstGeom>
        </p:spPr>
      </p:pic>
      <p:pic>
        <p:nvPicPr>
          <p:cNvPr id="45" name="Picture 44">
            <a:extLst>
              <a:ext uri="{FF2B5EF4-FFF2-40B4-BE49-F238E27FC236}">
                <a16:creationId xmlns:a16="http://schemas.microsoft.com/office/drawing/2014/main" id="{D455CD37-EB7B-CECE-4434-B3701979F2FC}"/>
              </a:ext>
            </a:extLst>
          </p:cNvPr>
          <p:cNvPicPr>
            <a:picLocks noChangeAspect="1"/>
          </p:cNvPicPr>
          <p:nvPr/>
        </p:nvPicPr>
        <p:blipFill>
          <a:blip r:embed="rId14"/>
          <a:stretch>
            <a:fillRect/>
          </a:stretch>
        </p:blipFill>
        <p:spPr>
          <a:xfrm>
            <a:off x="3743961" y="1364681"/>
            <a:ext cx="6215697" cy="399656"/>
          </a:xfrm>
          <a:prstGeom prst="rect">
            <a:avLst/>
          </a:prstGeom>
        </p:spPr>
      </p:pic>
      <p:cxnSp>
        <p:nvCxnSpPr>
          <p:cNvPr id="46" name="Straight Arrow Connector 45">
            <a:extLst>
              <a:ext uri="{FF2B5EF4-FFF2-40B4-BE49-F238E27FC236}">
                <a16:creationId xmlns:a16="http://schemas.microsoft.com/office/drawing/2014/main" id="{F8C122D5-4F14-A290-314C-AFA9B7D9A007}"/>
              </a:ext>
            </a:extLst>
          </p:cNvPr>
          <p:cNvCxnSpPr>
            <a:cxnSpLocks/>
            <a:stCxn id="40" idx="3"/>
            <a:endCxn id="42" idx="1"/>
          </p:cNvCxnSpPr>
          <p:nvPr/>
        </p:nvCxnSpPr>
        <p:spPr>
          <a:xfrm>
            <a:off x="6390244" y="2636567"/>
            <a:ext cx="61334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21B0801-3C10-CF4C-D058-799057DE3A63}"/>
              </a:ext>
            </a:extLst>
          </p:cNvPr>
          <p:cNvCxnSpPr>
            <a:cxnSpLocks/>
            <a:stCxn id="39" idx="3"/>
            <a:endCxn id="43" idx="1"/>
          </p:cNvCxnSpPr>
          <p:nvPr/>
        </p:nvCxnSpPr>
        <p:spPr>
          <a:xfrm>
            <a:off x="6390244" y="3689672"/>
            <a:ext cx="608088"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5FED28D-6744-BDAE-4EFC-C7AC1ECC582F}"/>
              </a:ext>
            </a:extLst>
          </p:cNvPr>
          <p:cNvSpPr txBox="1"/>
          <p:nvPr/>
        </p:nvSpPr>
        <p:spPr>
          <a:xfrm>
            <a:off x="6337749" y="3443220"/>
            <a:ext cx="391454" cy="235898"/>
          </a:xfrm>
          <a:prstGeom prst="rect">
            <a:avLst/>
          </a:prstGeom>
          <a:noFill/>
        </p:spPr>
        <p:txBody>
          <a:bodyPr wrap="none" rtlCol="0">
            <a:spAutoFit/>
          </a:bodyPr>
          <a:lstStyle/>
          <a:p>
            <a:r>
              <a:rPr lang="en-US" sz="933" dirty="0">
                <a:latin typeface="Arial" panose="020B0604020202020204" pitchFamily="34" charset="0"/>
                <a:cs typeface="Arial" panose="020B0604020202020204" pitchFamily="34" charset="0"/>
              </a:rPr>
              <a:t>Yes</a:t>
            </a:r>
          </a:p>
        </p:txBody>
      </p:sp>
      <p:cxnSp>
        <p:nvCxnSpPr>
          <p:cNvPr id="53" name="Straight Arrow Connector 52">
            <a:extLst>
              <a:ext uri="{FF2B5EF4-FFF2-40B4-BE49-F238E27FC236}">
                <a16:creationId xmlns:a16="http://schemas.microsoft.com/office/drawing/2014/main" id="{1F1C29A4-5246-08B0-63A6-A6FD63484009}"/>
              </a:ext>
            </a:extLst>
          </p:cNvPr>
          <p:cNvCxnSpPr>
            <a:cxnSpLocks/>
            <a:stCxn id="39" idx="2"/>
            <a:endCxn id="41" idx="0"/>
          </p:cNvCxnSpPr>
          <p:nvPr/>
        </p:nvCxnSpPr>
        <p:spPr>
          <a:xfrm>
            <a:off x="5233347" y="4057776"/>
            <a:ext cx="0" cy="2650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D5C42893-7E1C-5AA9-7D6A-97A982F701A7}"/>
              </a:ext>
            </a:extLst>
          </p:cNvPr>
          <p:cNvSpPr txBox="1"/>
          <p:nvPr/>
        </p:nvSpPr>
        <p:spPr>
          <a:xfrm>
            <a:off x="5233346" y="4056132"/>
            <a:ext cx="338554" cy="235898"/>
          </a:xfrm>
          <a:prstGeom prst="rect">
            <a:avLst/>
          </a:prstGeom>
          <a:noFill/>
        </p:spPr>
        <p:txBody>
          <a:bodyPr wrap="none" rtlCol="0">
            <a:spAutoFit/>
          </a:bodyPr>
          <a:lstStyle/>
          <a:p>
            <a:r>
              <a:rPr lang="en-US" sz="933" dirty="0">
                <a:latin typeface="Arial" panose="020B0604020202020204" pitchFamily="34" charset="0"/>
                <a:cs typeface="Arial" panose="020B0604020202020204" pitchFamily="34" charset="0"/>
              </a:rPr>
              <a:t>No</a:t>
            </a:r>
          </a:p>
        </p:txBody>
      </p:sp>
      <p:cxnSp>
        <p:nvCxnSpPr>
          <p:cNvPr id="58" name="Straight Arrow Connector 57">
            <a:extLst>
              <a:ext uri="{FF2B5EF4-FFF2-40B4-BE49-F238E27FC236}">
                <a16:creationId xmlns:a16="http://schemas.microsoft.com/office/drawing/2014/main" id="{14065165-F208-3348-EE8F-426C57711A26}"/>
              </a:ext>
            </a:extLst>
          </p:cNvPr>
          <p:cNvCxnSpPr>
            <a:cxnSpLocks/>
            <a:stCxn id="41" idx="3"/>
            <a:endCxn id="44" idx="1"/>
          </p:cNvCxnSpPr>
          <p:nvPr/>
        </p:nvCxnSpPr>
        <p:spPr>
          <a:xfrm>
            <a:off x="6390244" y="4612097"/>
            <a:ext cx="6186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C875157D-8C5E-0A3E-3A09-F250B844C5C9}"/>
              </a:ext>
            </a:extLst>
          </p:cNvPr>
          <p:cNvSpPr txBox="1"/>
          <p:nvPr/>
        </p:nvSpPr>
        <p:spPr>
          <a:xfrm>
            <a:off x="6345336" y="4378385"/>
            <a:ext cx="391454" cy="235898"/>
          </a:xfrm>
          <a:prstGeom prst="rect">
            <a:avLst/>
          </a:prstGeom>
          <a:noFill/>
        </p:spPr>
        <p:txBody>
          <a:bodyPr wrap="none" rtlCol="0">
            <a:spAutoFit/>
          </a:bodyPr>
          <a:lstStyle/>
          <a:p>
            <a:r>
              <a:rPr lang="en-US" sz="933" dirty="0">
                <a:latin typeface="Arial" panose="020B0604020202020204" pitchFamily="34" charset="0"/>
                <a:cs typeface="Arial" panose="020B0604020202020204" pitchFamily="34" charset="0"/>
              </a:rPr>
              <a:t>Yes</a:t>
            </a:r>
          </a:p>
        </p:txBody>
      </p:sp>
      <p:cxnSp>
        <p:nvCxnSpPr>
          <p:cNvPr id="62" name="Straight Arrow Connector 61">
            <a:extLst>
              <a:ext uri="{FF2B5EF4-FFF2-40B4-BE49-F238E27FC236}">
                <a16:creationId xmlns:a16="http://schemas.microsoft.com/office/drawing/2014/main" id="{40B0892F-1519-62E7-7C8F-F321FE85199B}"/>
              </a:ext>
            </a:extLst>
          </p:cNvPr>
          <p:cNvCxnSpPr>
            <a:cxnSpLocks/>
            <a:stCxn id="41" idx="2"/>
          </p:cNvCxnSpPr>
          <p:nvPr/>
        </p:nvCxnSpPr>
        <p:spPr>
          <a:xfrm>
            <a:off x="5233347" y="4901322"/>
            <a:ext cx="0" cy="6525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3F3B3E6-AA18-20E2-01E5-334B5FF41723}"/>
              </a:ext>
            </a:extLst>
          </p:cNvPr>
          <p:cNvSpPr txBox="1"/>
          <p:nvPr/>
        </p:nvSpPr>
        <p:spPr>
          <a:xfrm>
            <a:off x="5233346" y="4857665"/>
            <a:ext cx="338554" cy="235898"/>
          </a:xfrm>
          <a:prstGeom prst="rect">
            <a:avLst/>
          </a:prstGeom>
          <a:noFill/>
        </p:spPr>
        <p:txBody>
          <a:bodyPr wrap="none" rtlCol="0">
            <a:spAutoFit/>
          </a:bodyPr>
          <a:lstStyle/>
          <a:p>
            <a:r>
              <a:rPr lang="en-US" sz="933" dirty="0">
                <a:latin typeface="Arial" panose="020B0604020202020204" pitchFamily="34" charset="0"/>
                <a:cs typeface="Arial" panose="020B0604020202020204" pitchFamily="34" charset="0"/>
              </a:rPr>
              <a:t>No</a:t>
            </a:r>
          </a:p>
        </p:txBody>
      </p:sp>
      <p:sp>
        <p:nvSpPr>
          <p:cNvPr id="66" name="TextBox 2">
            <a:extLst>
              <a:ext uri="{FF2B5EF4-FFF2-40B4-BE49-F238E27FC236}">
                <a16:creationId xmlns:a16="http://schemas.microsoft.com/office/drawing/2014/main" id="{40610FAB-0971-C242-786B-7F5E7D5FA5E3}"/>
              </a:ext>
            </a:extLst>
          </p:cNvPr>
          <p:cNvSpPr txBox="1">
            <a:spLocks noChangeArrowheads="1"/>
          </p:cNvSpPr>
          <p:nvPr/>
        </p:nvSpPr>
        <p:spPr bwMode="auto">
          <a:xfrm>
            <a:off x="9771359" y="5590183"/>
            <a:ext cx="2300283" cy="9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r>
              <a:rPr lang="en-US" altLang="en-US" sz="1867" dirty="0">
                <a:solidFill>
                  <a:srgbClr val="000000"/>
                </a:solidFill>
              </a:rPr>
              <a:t>Sorouri et al, </a:t>
            </a:r>
          </a:p>
          <a:p>
            <a:pPr algn="r" eaLnBrk="1" hangingPunct="1">
              <a:spcBef>
                <a:spcPct val="0"/>
              </a:spcBef>
              <a:buFontTx/>
              <a:buNone/>
            </a:pPr>
            <a:r>
              <a:rPr lang="en-US" altLang="en-US" sz="1867" dirty="0">
                <a:solidFill>
                  <a:srgbClr val="000000"/>
                </a:solidFill>
              </a:rPr>
              <a:t>ASCO Ed Book, 2023</a:t>
            </a:r>
          </a:p>
        </p:txBody>
      </p:sp>
      <p:grpSp>
        <p:nvGrpSpPr>
          <p:cNvPr id="3" name="Group 2">
            <a:extLst>
              <a:ext uri="{FF2B5EF4-FFF2-40B4-BE49-F238E27FC236}">
                <a16:creationId xmlns:a16="http://schemas.microsoft.com/office/drawing/2014/main" id="{45D7D308-3801-8709-47B5-C94D1CACF031}"/>
              </a:ext>
            </a:extLst>
          </p:cNvPr>
          <p:cNvGrpSpPr/>
          <p:nvPr/>
        </p:nvGrpSpPr>
        <p:grpSpPr>
          <a:xfrm>
            <a:off x="375684" y="6538166"/>
            <a:ext cx="11648307" cy="392985"/>
            <a:chOff x="375684" y="6538166"/>
            <a:chExt cx="11648307" cy="392985"/>
          </a:xfrm>
        </p:grpSpPr>
        <p:pic>
          <p:nvPicPr>
            <p:cNvPr id="4" name="Picture 3" descr="Logo, company name&#10;&#10;Description automatically generated">
              <a:extLst>
                <a:ext uri="{FF2B5EF4-FFF2-40B4-BE49-F238E27FC236}">
                  <a16:creationId xmlns:a16="http://schemas.microsoft.com/office/drawing/2014/main" id="{E854979D-4BD9-B5D0-5E31-8E62FD69DAF3}"/>
                </a:ext>
              </a:extLst>
            </p:cNvPr>
            <p:cNvPicPr>
              <a:picLocks noChangeAspect="1"/>
            </p:cNvPicPr>
            <p:nvPr/>
          </p:nvPicPr>
          <p:blipFill rotWithShape="1">
            <a:blip r:embed="rId15">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5" name="Footer Placeholder 2">
              <a:extLst>
                <a:ext uri="{FF2B5EF4-FFF2-40B4-BE49-F238E27FC236}">
                  <a16:creationId xmlns:a16="http://schemas.microsoft.com/office/drawing/2014/main" id="{321EBDD7-1D0D-6E9B-3DFF-42439B6166DD}"/>
                </a:ext>
              </a:extLst>
            </p:cNvPr>
            <p:cNvSpPr txBox="1">
              <a:spLocks/>
            </p:cNvSpPr>
            <p:nvPr/>
          </p:nvSpPr>
          <p:spPr>
            <a:xfrm>
              <a:off x="9185574" y="6564684"/>
              <a:ext cx="2520297"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6" name="Slide Number Placeholder 3">
              <a:extLst>
                <a:ext uri="{FF2B5EF4-FFF2-40B4-BE49-F238E27FC236}">
                  <a16:creationId xmlns:a16="http://schemas.microsoft.com/office/drawing/2014/main" id="{54033505-C6C0-DF16-3EF3-E921903BEF04}"/>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43</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10213804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6027154-403D-33E9-6512-B4607E481406}"/>
              </a:ext>
            </a:extLst>
          </p:cNvPr>
          <p:cNvGrpSpPr/>
          <p:nvPr/>
        </p:nvGrpSpPr>
        <p:grpSpPr>
          <a:xfrm>
            <a:off x="-12700" y="-12700"/>
            <a:ext cx="12318354" cy="7002436"/>
            <a:chOff x="-12700" y="-12700"/>
            <a:chExt cx="12204700" cy="6870700"/>
          </a:xfrm>
        </p:grpSpPr>
        <p:pic>
          <p:nvPicPr>
            <p:cNvPr id="13" name="Picture 12" descr="A blue background with hexagons and lines&#10;&#10;Description automatically generated">
              <a:extLst>
                <a:ext uri="{FF2B5EF4-FFF2-40B4-BE49-F238E27FC236}">
                  <a16:creationId xmlns:a16="http://schemas.microsoft.com/office/drawing/2014/main" id="{ACEF2383-7A5E-4980-565E-4A41E9B6E716}"/>
                </a:ext>
              </a:extLst>
            </p:cNvPr>
            <p:cNvPicPr>
              <a:picLocks noChangeAspect="1"/>
            </p:cNvPicPr>
            <p:nvPr/>
          </p:nvPicPr>
          <p:blipFill>
            <a:blip r:embed="rId2"/>
            <a:stretch>
              <a:fillRect/>
            </a:stretch>
          </p:blipFill>
          <p:spPr>
            <a:xfrm>
              <a:off x="-12700" y="0"/>
              <a:ext cx="12192000" cy="6858000"/>
            </a:xfrm>
            <a:prstGeom prst="rect">
              <a:avLst/>
            </a:prstGeom>
          </p:spPr>
        </p:pic>
        <p:sp>
          <p:nvSpPr>
            <p:cNvPr id="14" name="Rectangle 13">
              <a:extLst>
                <a:ext uri="{FF2B5EF4-FFF2-40B4-BE49-F238E27FC236}">
                  <a16:creationId xmlns:a16="http://schemas.microsoft.com/office/drawing/2014/main" id="{F817793E-663B-F1AA-BB42-FF26F025DBFC}"/>
                </a:ext>
              </a:extLst>
            </p:cNvPr>
            <p:cNvSpPr/>
            <p:nvPr/>
          </p:nvSpPr>
          <p:spPr>
            <a:xfrm>
              <a:off x="0" y="-12700"/>
              <a:ext cx="12192000" cy="6858000"/>
            </a:xfrm>
            <a:prstGeom prst="rect">
              <a:avLst/>
            </a:prstGeom>
            <a:solidFill>
              <a:srgbClr val="003353">
                <a:alpha val="8267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1B7E6"/>
                </a:solidFill>
                <a:latin typeface="Arial" panose="020B0604020202020204" pitchFamily="34" charset="0"/>
              </a:endParaRPr>
            </a:p>
          </p:txBody>
        </p:sp>
      </p:grpSp>
      <p:sp>
        <p:nvSpPr>
          <p:cNvPr id="67585" name="Rectangle 2"/>
          <p:cNvSpPr>
            <a:spLocks noGrp="1"/>
          </p:cNvSpPr>
          <p:nvPr>
            <p:ph type="title" idx="4294967295"/>
          </p:nvPr>
        </p:nvSpPr>
        <p:spPr>
          <a:xfrm>
            <a:off x="496957" y="1"/>
            <a:ext cx="11628783" cy="1025525"/>
          </a:xfrm>
        </p:spPr>
        <p:txBody>
          <a:bodyPr>
            <a:normAutofit/>
          </a:bodyPr>
          <a:lstStyle/>
          <a:p>
            <a:pPr algn="ctr"/>
            <a:r>
              <a:rPr lang="en-US" sz="3200" b="1" dirty="0">
                <a:solidFill>
                  <a:schemeClr val="bg1"/>
                </a:solidFill>
                <a:latin typeface="Arial" panose="020B0604020202020204" pitchFamily="34" charset="0"/>
                <a:cs typeface="Arial" panose="020B0604020202020204" pitchFamily="34" charset="0"/>
              </a:rPr>
              <a:t>CONCLUSION</a:t>
            </a:r>
          </a:p>
        </p:txBody>
      </p:sp>
      <p:sp>
        <p:nvSpPr>
          <p:cNvPr id="8" name="Text Placeholder 9">
            <a:extLst>
              <a:ext uri="{FF2B5EF4-FFF2-40B4-BE49-F238E27FC236}">
                <a16:creationId xmlns:a16="http://schemas.microsoft.com/office/drawing/2014/main" id="{BA988B68-CDA6-A0AD-734D-361A32292E80}"/>
              </a:ext>
            </a:extLst>
          </p:cNvPr>
          <p:cNvSpPr txBox="1">
            <a:spLocks/>
          </p:cNvSpPr>
          <p:nvPr/>
        </p:nvSpPr>
        <p:spPr>
          <a:xfrm>
            <a:off x="609600" y="1645920"/>
            <a:ext cx="3657600" cy="4450080"/>
          </a:xfrm>
          <a:prstGeom prst="rect">
            <a:avLst/>
          </a:prstGeom>
          <a:solidFill>
            <a:srgbClr val="41B6E6"/>
          </a:solidFill>
        </p:spPr>
        <p:txBody>
          <a:bodyPr wrap="square" lIns="182880" tIns="274320" rIns="27432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10000"/>
              </a:lnSpc>
              <a:buNone/>
              <a:defRPr/>
            </a:pPr>
            <a:r>
              <a:rPr lang="en-US" b="1" dirty="0">
                <a:solidFill>
                  <a:srgbClr val="F3FBFD"/>
                </a:solidFill>
                <a:latin typeface="Arial" panose="020B0604020202020204" pitchFamily="34" charset="0"/>
                <a:cs typeface="Arial" panose="020B0604020202020204" pitchFamily="34" charset="0"/>
              </a:rPr>
              <a:t>Young women with breast cancer have lower rates of fertility than non-cancer and cancer populations </a:t>
            </a:r>
            <a:endParaRPr lang="en-US" sz="2000" b="1" dirty="0">
              <a:solidFill>
                <a:srgbClr val="F3FBFD"/>
              </a:solidFill>
              <a:latin typeface="Arial" panose="020B0604020202020204" pitchFamily="34" charset="0"/>
              <a:cs typeface="Arial" panose="020B0604020202020204" pitchFamily="34" charset="0"/>
            </a:endParaRPr>
          </a:p>
          <a:p>
            <a:pPr marL="0" lvl="1" indent="0">
              <a:lnSpc>
                <a:spcPct val="110000"/>
              </a:lnSpc>
              <a:buNone/>
              <a:defRPr/>
            </a:pPr>
            <a:endParaRPr lang="en-US" sz="2000" dirty="0">
              <a:solidFill>
                <a:srgbClr val="F3FBFD"/>
              </a:solidFill>
              <a:latin typeface="Arial" panose="020B0604020202020204" pitchFamily="34" charset="0"/>
              <a:cs typeface="Arial" panose="020B0604020202020204" pitchFamily="34" charset="0"/>
            </a:endParaRPr>
          </a:p>
          <a:p>
            <a:pPr marL="342900" lvl="1" indent="-342900">
              <a:lnSpc>
                <a:spcPct val="110000"/>
              </a:lnSpc>
              <a:defRPr/>
            </a:pPr>
            <a:r>
              <a:rPr lang="en-US" sz="2000" dirty="0">
                <a:solidFill>
                  <a:srgbClr val="F3FBFD"/>
                </a:solidFill>
                <a:latin typeface="Arial" panose="020B0604020202020204" pitchFamily="34" charset="0"/>
                <a:cs typeface="Arial" panose="020B0604020202020204" pitchFamily="34" charset="0"/>
              </a:rPr>
              <a:t>New data support the feasibility and safety of pregnancy and ART in survivor populations</a:t>
            </a:r>
          </a:p>
        </p:txBody>
      </p:sp>
      <p:sp>
        <p:nvSpPr>
          <p:cNvPr id="9" name="Text Placeholder 9">
            <a:extLst>
              <a:ext uri="{FF2B5EF4-FFF2-40B4-BE49-F238E27FC236}">
                <a16:creationId xmlns:a16="http://schemas.microsoft.com/office/drawing/2014/main" id="{CDC4B922-0C7C-3F61-0BFB-8B9B709CAD75}"/>
              </a:ext>
            </a:extLst>
          </p:cNvPr>
          <p:cNvSpPr txBox="1">
            <a:spLocks/>
          </p:cNvSpPr>
          <p:nvPr/>
        </p:nvSpPr>
        <p:spPr>
          <a:xfrm>
            <a:off x="4437821" y="1645919"/>
            <a:ext cx="3657600" cy="4450080"/>
          </a:xfrm>
          <a:prstGeom prst="rect">
            <a:avLst/>
          </a:prstGeom>
          <a:solidFill>
            <a:srgbClr val="D9F0FA"/>
          </a:solidFill>
        </p:spPr>
        <p:txBody>
          <a:bodyPr wrap="square" lIns="182880" tIns="274320" rIns="27432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10000"/>
              </a:lnSpc>
              <a:buNone/>
              <a:defRPr/>
            </a:pPr>
            <a:r>
              <a:rPr lang="en-US" b="1" dirty="0">
                <a:solidFill>
                  <a:srgbClr val="12679B"/>
                </a:solidFill>
                <a:latin typeface="Arial" panose="020B0604020202020204" pitchFamily="34" charset="0"/>
                <a:cs typeface="Arial" panose="020B0604020202020204" pitchFamily="34" charset="0"/>
              </a:rPr>
              <a:t>Care of women with breast cancer during pregnancy requires:</a:t>
            </a:r>
          </a:p>
          <a:p>
            <a:pPr marL="342900" lvl="1" indent="-342900">
              <a:lnSpc>
                <a:spcPct val="110000"/>
              </a:lnSpc>
              <a:defRPr/>
            </a:pPr>
            <a:r>
              <a:rPr lang="en-US" sz="2000" dirty="0">
                <a:solidFill>
                  <a:srgbClr val="12679B"/>
                </a:solidFill>
                <a:latin typeface="Arial" panose="020B0604020202020204" pitchFamily="34" charset="0"/>
                <a:cs typeface="Arial" panose="020B0604020202020204" pitchFamily="34" charset="0"/>
              </a:rPr>
              <a:t>Multidisciplinary team</a:t>
            </a:r>
          </a:p>
          <a:p>
            <a:pPr marL="342900" lvl="1" indent="-342900">
              <a:lnSpc>
                <a:spcPct val="110000"/>
              </a:lnSpc>
              <a:defRPr/>
            </a:pPr>
            <a:r>
              <a:rPr lang="en-US" sz="2000" dirty="0">
                <a:solidFill>
                  <a:srgbClr val="12679B"/>
                </a:solidFill>
                <a:latin typeface="Arial" panose="020B0604020202020204" pitchFamily="34" charset="0"/>
                <a:cs typeface="Arial" panose="020B0604020202020204" pitchFamily="34" charset="0"/>
              </a:rPr>
              <a:t>Attention to two potential patients if pregnancy is continued</a:t>
            </a:r>
          </a:p>
          <a:p>
            <a:pPr marL="342900" lvl="1" indent="-342900">
              <a:lnSpc>
                <a:spcPct val="110000"/>
              </a:lnSpc>
              <a:defRPr/>
            </a:pPr>
            <a:r>
              <a:rPr lang="en-US" sz="2000" dirty="0">
                <a:solidFill>
                  <a:srgbClr val="12679B"/>
                </a:solidFill>
                <a:latin typeface="Arial" panose="020B0604020202020204" pitchFamily="34" charset="0"/>
                <a:cs typeface="Arial" panose="020B0604020202020204" pitchFamily="34" charset="0"/>
              </a:rPr>
              <a:t>Awareness of most recent data re: safety of management/treatments during pregnancy</a:t>
            </a:r>
            <a:endParaRPr lang="en-US" sz="1800" dirty="0">
              <a:solidFill>
                <a:srgbClr val="12679B"/>
              </a:solidFill>
              <a:latin typeface="Arial" panose="020B0604020202020204" pitchFamily="34" charset="0"/>
              <a:cs typeface="Arial" panose="020B0604020202020204" pitchFamily="34" charset="0"/>
            </a:endParaRPr>
          </a:p>
        </p:txBody>
      </p:sp>
      <p:sp>
        <p:nvSpPr>
          <p:cNvPr id="10" name="Text Placeholder 9">
            <a:extLst>
              <a:ext uri="{FF2B5EF4-FFF2-40B4-BE49-F238E27FC236}">
                <a16:creationId xmlns:a16="http://schemas.microsoft.com/office/drawing/2014/main" id="{DF1D1C39-63B3-CD59-FFE9-180C25BBFB84}"/>
              </a:ext>
            </a:extLst>
          </p:cNvPr>
          <p:cNvSpPr txBox="1">
            <a:spLocks/>
          </p:cNvSpPr>
          <p:nvPr/>
        </p:nvSpPr>
        <p:spPr>
          <a:xfrm>
            <a:off x="8266042" y="1685897"/>
            <a:ext cx="3657600" cy="4410102"/>
          </a:xfrm>
          <a:prstGeom prst="rect">
            <a:avLst/>
          </a:prstGeom>
          <a:solidFill>
            <a:srgbClr val="41B6E6"/>
          </a:solidFill>
        </p:spPr>
        <p:txBody>
          <a:bodyPr wrap="square" lIns="182880" tIns="274320" rIns="27432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10000"/>
              </a:lnSpc>
              <a:buNone/>
              <a:defRPr/>
            </a:pPr>
            <a:r>
              <a:rPr lang="en-US" b="1" dirty="0">
                <a:solidFill>
                  <a:schemeClr val="bg1"/>
                </a:solidFill>
                <a:latin typeface="Arial" panose="020B0604020202020204" pitchFamily="34" charset="0"/>
                <a:cs typeface="Arial" panose="020B0604020202020204" pitchFamily="34" charset="0"/>
              </a:rPr>
              <a:t>Continued focused research is needed to address unanswered questions regarding cancer after and during pregnancy</a:t>
            </a:r>
          </a:p>
          <a:p>
            <a:pPr marL="342900" lvl="1" indent="-342900">
              <a:lnSpc>
                <a:spcPct val="110000"/>
              </a:lnSpc>
              <a:defRPr/>
            </a:pPr>
            <a:r>
              <a:rPr lang="en-US" sz="2000" dirty="0">
                <a:solidFill>
                  <a:schemeClr val="bg1"/>
                </a:solidFill>
                <a:latin typeface="Arial" panose="020B0604020202020204" pitchFamily="34" charset="0"/>
                <a:cs typeface="Arial" panose="020B0604020202020204" pitchFamily="34" charset="0"/>
              </a:rPr>
              <a:t>2</a:t>
            </a:r>
            <a:r>
              <a:rPr lang="en-US" sz="2000" baseline="30000" dirty="0">
                <a:solidFill>
                  <a:schemeClr val="bg1"/>
                </a:solidFill>
                <a:latin typeface="Arial" panose="020B0604020202020204" pitchFamily="34" charset="0"/>
                <a:cs typeface="Arial" panose="020B0604020202020204" pitchFamily="34" charset="0"/>
              </a:rPr>
              <a:t>nd</a:t>
            </a:r>
            <a:r>
              <a:rPr lang="en-US" sz="2000" dirty="0">
                <a:solidFill>
                  <a:schemeClr val="bg1"/>
                </a:solidFill>
                <a:latin typeface="Arial" panose="020B0604020202020204" pitchFamily="34" charset="0"/>
                <a:cs typeface="Arial" panose="020B0604020202020204" pitchFamily="34" charset="0"/>
              </a:rPr>
              <a:t> kid? </a:t>
            </a:r>
          </a:p>
          <a:p>
            <a:pPr marL="342900" lvl="1" indent="-342900">
              <a:lnSpc>
                <a:spcPct val="110000"/>
              </a:lnSpc>
              <a:defRPr/>
            </a:pPr>
            <a:r>
              <a:rPr lang="en-US" sz="2000" dirty="0">
                <a:solidFill>
                  <a:schemeClr val="bg1"/>
                </a:solidFill>
                <a:latin typeface="Arial" panose="020B0604020202020204" pitchFamily="34" charset="0"/>
                <a:cs typeface="Arial" panose="020B0604020202020204" pitchFamily="34" charset="0"/>
              </a:rPr>
              <a:t>Prognostic implications of post-partum </a:t>
            </a:r>
          </a:p>
          <a:p>
            <a:pPr marL="342900" lvl="1" indent="-342900">
              <a:lnSpc>
                <a:spcPct val="110000"/>
              </a:lnSpc>
              <a:defRPr/>
            </a:pPr>
            <a:r>
              <a:rPr lang="en-US" sz="2000">
                <a:solidFill>
                  <a:schemeClr val="bg1"/>
                </a:solidFill>
                <a:latin typeface="Arial" panose="020B0604020202020204" pitchFamily="34" charset="0"/>
                <a:cs typeface="Arial" panose="020B0604020202020204" pitchFamily="34" charset="0"/>
              </a:rPr>
              <a:t>Patient preferences vital</a:t>
            </a:r>
            <a:endParaRPr lang="en-US" sz="1800" dirty="0">
              <a:solidFill>
                <a:schemeClr val="bg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FC94DD9A-3828-A438-823F-3FB9B59BBC02}"/>
              </a:ext>
            </a:extLst>
          </p:cNvPr>
          <p:cNvPicPr>
            <a:picLocks noChangeAspect="1"/>
          </p:cNvPicPr>
          <p:nvPr/>
        </p:nvPicPr>
        <p:blipFill>
          <a:blip r:embed="rId3"/>
          <a:srcRect/>
          <a:stretch/>
        </p:blipFill>
        <p:spPr>
          <a:xfrm>
            <a:off x="3690679" y="1475436"/>
            <a:ext cx="388620" cy="388620"/>
          </a:xfrm>
          <a:prstGeom prst="rect">
            <a:avLst/>
          </a:prstGeom>
        </p:spPr>
      </p:pic>
      <p:pic>
        <p:nvPicPr>
          <p:cNvPr id="16" name="Picture 15">
            <a:extLst>
              <a:ext uri="{FF2B5EF4-FFF2-40B4-BE49-F238E27FC236}">
                <a16:creationId xmlns:a16="http://schemas.microsoft.com/office/drawing/2014/main" id="{7ECB4E1B-B800-6696-D27E-2EC3DAA1C42D}"/>
              </a:ext>
            </a:extLst>
          </p:cNvPr>
          <p:cNvPicPr>
            <a:picLocks noChangeAspect="1"/>
          </p:cNvPicPr>
          <p:nvPr/>
        </p:nvPicPr>
        <p:blipFill>
          <a:blip r:embed="rId3"/>
          <a:srcRect/>
          <a:stretch/>
        </p:blipFill>
        <p:spPr>
          <a:xfrm>
            <a:off x="7518900" y="1480157"/>
            <a:ext cx="388620" cy="388620"/>
          </a:xfrm>
          <a:prstGeom prst="rect">
            <a:avLst/>
          </a:prstGeom>
        </p:spPr>
      </p:pic>
      <p:pic>
        <p:nvPicPr>
          <p:cNvPr id="17" name="Picture 16">
            <a:extLst>
              <a:ext uri="{FF2B5EF4-FFF2-40B4-BE49-F238E27FC236}">
                <a16:creationId xmlns:a16="http://schemas.microsoft.com/office/drawing/2014/main" id="{29EC79F3-AFF7-DD60-DEF6-73B3484A9395}"/>
              </a:ext>
            </a:extLst>
          </p:cNvPr>
          <p:cNvPicPr>
            <a:picLocks noChangeAspect="1"/>
          </p:cNvPicPr>
          <p:nvPr/>
        </p:nvPicPr>
        <p:blipFill>
          <a:blip r:embed="rId3"/>
          <a:srcRect/>
          <a:stretch/>
        </p:blipFill>
        <p:spPr>
          <a:xfrm>
            <a:off x="11340712" y="1491587"/>
            <a:ext cx="388620" cy="388620"/>
          </a:xfrm>
          <a:prstGeom prst="rect">
            <a:avLst/>
          </a:prstGeom>
        </p:spPr>
      </p:pic>
      <p:grpSp>
        <p:nvGrpSpPr>
          <p:cNvPr id="2" name="Group 1">
            <a:extLst>
              <a:ext uri="{FF2B5EF4-FFF2-40B4-BE49-F238E27FC236}">
                <a16:creationId xmlns:a16="http://schemas.microsoft.com/office/drawing/2014/main" id="{1F0DE3E5-EB45-21E1-D01A-2AC128EF0E97}"/>
              </a:ext>
            </a:extLst>
          </p:cNvPr>
          <p:cNvGrpSpPr/>
          <p:nvPr/>
        </p:nvGrpSpPr>
        <p:grpSpPr>
          <a:xfrm>
            <a:off x="590041" y="6412574"/>
            <a:ext cx="3230517" cy="287197"/>
            <a:chOff x="590041" y="6294164"/>
            <a:chExt cx="3230517" cy="287197"/>
          </a:xfrm>
        </p:grpSpPr>
        <p:pic>
          <p:nvPicPr>
            <p:cNvPr id="3" name="Picture 2">
              <a:extLst>
                <a:ext uri="{FF2B5EF4-FFF2-40B4-BE49-F238E27FC236}">
                  <a16:creationId xmlns:a16="http://schemas.microsoft.com/office/drawing/2014/main" id="{E56C7709-242F-C988-D560-BC2C04F40031}"/>
                </a:ext>
              </a:extLst>
            </p:cNvPr>
            <p:cNvPicPr>
              <a:picLocks noChangeAspect="1"/>
            </p:cNvPicPr>
            <p:nvPr/>
          </p:nvPicPr>
          <p:blipFill>
            <a:blip r:embed="rId4"/>
            <a:srcRect/>
            <a:stretch/>
          </p:blipFill>
          <p:spPr>
            <a:xfrm>
              <a:off x="590041" y="6294164"/>
              <a:ext cx="931817" cy="253263"/>
            </a:xfrm>
            <a:prstGeom prst="rect">
              <a:avLst/>
            </a:prstGeom>
          </p:spPr>
        </p:pic>
        <p:sp>
          <p:nvSpPr>
            <p:cNvPr id="4" name="TextBox 3">
              <a:extLst>
                <a:ext uri="{FF2B5EF4-FFF2-40B4-BE49-F238E27FC236}">
                  <a16:creationId xmlns:a16="http://schemas.microsoft.com/office/drawing/2014/main" id="{9196D50E-71F2-B16B-9438-3CDE75BABCE7}"/>
                </a:ext>
              </a:extLst>
            </p:cNvPr>
            <p:cNvSpPr txBox="1"/>
            <p:nvPr/>
          </p:nvSpPr>
          <p:spPr>
            <a:xfrm>
              <a:off x="1544497" y="6365917"/>
              <a:ext cx="2276061" cy="215444"/>
            </a:xfrm>
            <a:prstGeom prst="rect">
              <a:avLst/>
            </a:prstGeom>
            <a:noFill/>
          </p:spPr>
          <p:txBody>
            <a:bodyPr wrap="square" rtlCol="0">
              <a:spAutoFit/>
            </a:bodyPr>
            <a:lstStyle/>
            <a:p>
              <a:r>
                <a:rPr lang="en-CH" sz="800" b="1">
                  <a:solidFill>
                    <a:schemeClr val="bg1"/>
                  </a:solidFill>
                  <a:latin typeface="Arial" panose="020B0604020202020204" pitchFamily="34" charset="0"/>
                  <a:cs typeface="Arial" panose="020B0604020202020204" pitchFamily="34" charset="0"/>
                </a:rPr>
                <a:t>Ann H. Partridge, MD, MPH</a:t>
              </a:r>
            </a:p>
          </p:txBody>
        </p:sp>
      </p:grpSp>
    </p:spTree>
    <p:extLst>
      <p:ext uri="{BB962C8B-B14F-4D97-AF65-F5344CB8AC3E}">
        <p14:creationId xmlns:p14="http://schemas.microsoft.com/office/powerpoint/2010/main" val="155448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41668" y="0"/>
            <a:ext cx="11835684" cy="559988"/>
          </a:xfrm>
          <a:prstGeom prst="rect">
            <a:avLst/>
          </a:prstGeom>
          <a:solidFill>
            <a:schemeClr val="bg1"/>
          </a:solidFill>
        </p:spPr>
        <p:txBody>
          <a:bodyPr>
            <a:noAutofit/>
          </a:bodyPr>
          <a:lstStyle/>
          <a:p>
            <a:pPr algn="ctr">
              <a:lnSpc>
                <a:spcPct val="90000"/>
              </a:lnSpc>
              <a:spcBef>
                <a:spcPct val="0"/>
              </a:spcBef>
              <a:defRPr/>
            </a:pPr>
            <a:r>
              <a:rPr lang="en-US" sz="3200" b="1" spc="-100" dirty="0">
                <a:solidFill>
                  <a:srgbClr val="003352"/>
                </a:solidFill>
                <a:latin typeface="Arial" panose="020B0604020202020204" pitchFamily="34" charset="0"/>
                <a:cs typeface="Arial" panose="020B0604020202020204" pitchFamily="34" charset="0"/>
              </a:rPr>
              <a:t>TREATMENT RELATED AMENORRHEA BY AGE &amp; REGIMEN</a:t>
            </a:r>
          </a:p>
        </p:txBody>
      </p:sp>
      <p:pic>
        <p:nvPicPr>
          <p:cNvPr id="5" name="Picture 4">
            <a:extLst>
              <a:ext uri="{FF2B5EF4-FFF2-40B4-BE49-F238E27FC236}">
                <a16:creationId xmlns:a16="http://schemas.microsoft.com/office/drawing/2014/main" id="{B8AD5E8E-0AC1-2C4E-8FA4-CDB5C6239BCF}"/>
              </a:ext>
            </a:extLst>
          </p:cNvPr>
          <p:cNvPicPr>
            <a:picLocks noChangeAspect="1"/>
          </p:cNvPicPr>
          <p:nvPr/>
        </p:nvPicPr>
        <p:blipFill>
          <a:blip r:embed="rId3"/>
          <a:stretch>
            <a:fillRect/>
          </a:stretch>
        </p:blipFill>
        <p:spPr>
          <a:xfrm>
            <a:off x="702822" y="559988"/>
            <a:ext cx="10830659" cy="2673866"/>
          </a:xfrm>
          <a:prstGeom prst="rect">
            <a:avLst/>
          </a:prstGeom>
        </p:spPr>
      </p:pic>
      <p:pic>
        <p:nvPicPr>
          <p:cNvPr id="7" name="Picture 6">
            <a:extLst>
              <a:ext uri="{FF2B5EF4-FFF2-40B4-BE49-F238E27FC236}">
                <a16:creationId xmlns:a16="http://schemas.microsoft.com/office/drawing/2014/main" id="{DFBD1460-F645-174D-933A-A6C5F3A63827}"/>
              </a:ext>
            </a:extLst>
          </p:cNvPr>
          <p:cNvPicPr>
            <a:picLocks noChangeAspect="1"/>
          </p:cNvPicPr>
          <p:nvPr/>
        </p:nvPicPr>
        <p:blipFill>
          <a:blip r:embed="rId4"/>
          <a:stretch>
            <a:fillRect/>
          </a:stretch>
        </p:blipFill>
        <p:spPr>
          <a:xfrm>
            <a:off x="702822" y="3235086"/>
            <a:ext cx="10830659" cy="2688887"/>
          </a:xfrm>
          <a:prstGeom prst="rect">
            <a:avLst/>
          </a:prstGeom>
        </p:spPr>
      </p:pic>
      <p:sp>
        <p:nvSpPr>
          <p:cNvPr id="2" name="Rectangle 1">
            <a:extLst>
              <a:ext uri="{FF2B5EF4-FFF2-40B4-BE49-F238E27FC236}">
                <a16:creationId xmlns:a16="http://schemas.microsoft.com/office/drawing/2014/main" id="{FED33EF0-3A18-B250-EE66-1DD283FABAF9}"/>
              </a:ext>
            </a:extLst>
          </p:cNvPr>
          <p:cNvSpPr/>
          <p:nvPr/>
        </p:nvSpPr>
        <p:spPr>
          <a:xfrm>
            <a:off x="10235821" y="934948"/>
            <a:ext cx="1651378" cy="5138306"/>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2">
            <a:extLst>
              <a:ext uri="{FF2B5EF4-FFF2-40B4-BE49-F238E27FC236}">
                <a16:creationId xmlns:a16="http://schemas.microsoft.com/office/drawing/2014/main" id="{B84B5695-B065-1ADD-7ACF-8F8563F6E8D7}"/>
              </a:ext>
            </a:extLst>
          </p:cNvPr>
          <p:cNvSpPr txBox="1">
            <a:spLocks noChangeArrowheads="1"/>
          </p:cNvSpPr>
          <p:nvPr/>
        </p:nvSpPr>
        <p:spPr bwMode="auto">
          <a:xfrm>
            <a:off x="4189863" y="6334125"/>
            <a:ext cx="1206738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dirty="0" err="1"/>
              <a:t>Poorvu</a:t>
            </a:r>
            <a:r>
              <a:rPr lang="en-US" altLang="en-US" sz="1600" dirty="0"/>
              <a:t> et al, JNCI Cancer Spectrum, 2018; </a:t>
            </a:r>
            <a:r>
              <a:rPr lang="en-US" altLang="en-US" sz="1600" dirty="0" err="1"/>
              <a:t>Poorvu</a:t>
            </a:r>
            <a:r>
              <a:rPr lang="en-US" altLang="en-US" sz="1600" dirty="0"/>
              <a:t> et al, NPJ Breast, 2021</a:t>
            </a:r>
          </a:p>
          <a:p>
            <a:endParaRPr lang="en-US" altLang="en-US" sz="1600" dirty="0"/>
          </a:p>
          <a:p>
            <a:endParaRPr lang="en-US" altLang="en-US" sz="1400" dirty="0"/>
          </a:p>
        </p:txBody>
      </p:sp>
      <p:grpSp>
        <p:nvGrpSpPr>
          <p:cNvPr id="4" name="Group 3">
            <a:extLst>
              <a:ext uri="{FF2B5EF4-FFF2-40B4-BE49-F238E27FC236}">
                <a16:creationId xmlns:a16="http://schemas.microsoft.com/office/drawing/2014/main" id="{996E071F-393A-9C62-EEF3-48F9F84264A4}"/>
              </a:ext>
            </a:extLst>
          </p:cNvPr>
          <p:cNvGrpSpPr/>
          <p:nvPr/>
        </p:nvGrpSpPr>
        <p:grpSpPr>
          <a:xfrm>
            <a:off x="375684" y="6538166"/>
            <a:ext cx="11648307" cy="392985"/>
            <a:chOff x="375684" y="6538166"/>
            <a:chExt cx="11648307" cy="392985"/>
          </a:xfrm>
        </p:grpSpPr>
        <p:pic>
          <p:nvPicPr>
            <p:cNvPr id="8" name="Picture 7" descr="Logo, company name&#10;&#10;Description automatically generated">
              <a:extLst>
                <a:ext uri="{FF2B5EF4-FFF2-40B4-BE49-F238E27FC236}">
                  <a16:creationId xmlns:a16="http://schemas.microsoft.com/office/drawing/2014/main" id="{CE008BE5-8518-E8E2-A806-B655943FE5F1}"/>
                </a:ext>
              </a:extLst>
            </p:cNvPr>
            <p:cNvPicPr>
              <a:picLocks noChangeAspect="1"/>
            </p:cNvPicPr>
            <p:nvPr/>
          </p:nvPicPr>
          <p:blipFill rotWithShape="1">
            <a:blip r:embed="rId5">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9" name="Footer Placeholder 2">
              <a:extLst>
                <a:ext uri="{FF2B5EF4-FFF2-40B4-BE49-F238E27FC236}">
                  <a16:creationId xmlns:a16="http://schemas.microsoft.com/office/drawing/2014/main" id="{9707E662-0CB4-E966-5BD0-B18BE71B0212}"/>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0" name="Slide Number Placeholder 3">
              <a:extLst>
                <a:ext uri="{FF2B5EF4-FFF2-40B4-BE49-F238E27FC236}">
                  <a16:creationId xmlns:a16="http://schemas.microsoft.com/office/drawing/2014/main" id="{BC0A52D9-D976-85E0-34F2-1F74BA456705}"/>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5</a:t>
              </a:fld>
              <a:endParaRPr lang="en-US" sz="700" dirty="0">
                <a:solidFill>
                  <a:srgbClr val="000000">
                    <a:lumMod val="50000"/>
                    <a:lumOff val="50000"/>
                  </a:srgbClr>
                </a:solidFill>
                <a:latin typeface="Arial" panose="020B0604020202020204"/>
              </a:endParaRPr>
            </a:p>
          </p:txBody>
        </p:sp>
      </p:grpSp>
      <p:grpSp>
        <p:nvGrpSpPr>
          <p:cNvPr id="11" name="Group 10">
            <a:extLst>
              <a:ext uri="{FF2B5EF4-FFF2-40B4-BE49-F238E27FC236}">
                <a16:creationId xmlns:a16="http://schemas.microsoft.com/office/drawing/2014/main" id="{E7BEE387-1E61-E475-ABF8-65C94F742555}"/>
              </a:ext>
            </a:extLst>
          </p:cNvPr>
          <p:cNvGrpSpPr/>
          <p:nvPr/>
        </p:nvGrpSpPr>
        <p:grpSpPr>
          <a:xfrm>
            <a:off x="528084" y="6690566"/>
            <a:ext cx="11648307" cy="392985"/>
            <a:chOff x="375684" y="6538166"/>
            <a:chExt cx="11648307" cy="392985"/>
          </a:xfrm>
        </p:grpSpPr>
        <p:pic>
          <p:nvPicPr>
            <p:cNvPr id="12" name="Picture 11" descr="Logo, company name&#10;&#10;Description automatically generated">
              <a:extLst>
                <a:ext uri="{FF2B5EF4-FFF2-40B4-BE49-F238E27FC236}">
                  <a16:creationId xmlns:a16="http://schemas.microsoft.com/office/drawing/2014/main" id="{69BDE9BE-F3FB-63DC-0FA3-6D652A04B851}"/>
                </a:ext>
              </a:extLst>
            </p:cNvPr>
            <p:cNvPicPr>
              <a:picLocks noChangeAspect="1"/>
            </p:cNvPicPr>
            <p:nvPr/>
          </p:nvPicPr>
          <p:blipFill rotWithShape="1">
            <a:blip r:embed="rId5">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13" name="Footer Placeholder 2">
              <a:extLst>
                <a:ext uri="{FF2B5EF4-FFF2-40B4-BE49-F238E27FC236}">
                  <a16:creationId xmlns:a16="http://schemas.microsoft.com/office/drawing/2014/main" id="{8120AE71-EDEA-A1ED-27A8-CDF08B7F7C24}"/>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4" name="Slide Number Placeholder 3">
              <a:extLst>
                <a:ext uri="{FF2B5EF4-FFF2-40B4-BE49-F238E27FC236}">
                  <a16:creationId xmlns:a16="http://schemas.microsoft.com/office/drawing/2014/main" id="{C2507FD9-FDD3-CA80-4F51-FE587080C755}"/>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5</a:t>
              </a:fld>
              <a:endParaRPr lang="en-US" sz="700" dirty="0">
                <a:solidFill>
                  <a:srgbClr val="000000">
                    <a:lumMod val="50000"/>
                    <a:lumOff val="50000"/>
                  </a:srgbClr>
                </a:solidFill>
                <a:latin typeface="Arial" panose="020B0604020202020204"/>
              </a:endParaRPr>
            </a:p>
          </p:txBody>
        </p:sp>
      </p:grpSp>
      <p:grpSp>
        <p:nvGrpSpPr>
          <p:cNvPr id="15" name="Group 14">
            <a:extLst>
              <a:ext uri="{FF2B5EF4-FFF2-40B4-BE49-F238E27FC236}">
                <a16:creationId xmlns:a16="http://schemas.microsoft.com/office/drawing/2014/main" id="{5E518AEB-A63C-6109-A760-9E26EFC17C33}"/>
              </a:ext>
            </a:extLst>
          </p:cNvPr>
          <p:cNvGrpSpPr/>
          <p:nvPr/>
        </p:nvGrpSpPr>
        <p:grpSpPr>
          <a:xfrm>
            <a:off x="680484" y="6842966"/>
            <a:ext cx="11648307" cy="392985"/>
            <a:chOff x="375684" y="6538166"/>
            <a:chExt cx="11648307" cy="392985"/>
          </a:xfrm>
        </p:grpSpPr>
        <p:pic>
          <p:nvPicPr>
            <p:cNvPr id="16" name="Picture 15" descr="Logo, company name&#10;&#10;Description automatically generated">
              <a:extLst>
                <a:ext uri="{FF2B5EF4-FFF2-40B4-BE49-F238E27FC236}">
                  <a16:creationId xmlns:a16="http://schemas.microsoft.com/office/drawing/2014/main" id="{59A156C3-859F-3145-C44F-8EC74FD69A4F}"/>
                </a:ext>
              </a:extLst>
            </p:cNvPr>
            <p:cNvPicPr>
              <a:picLocks noChangeAspect="1"/>
            </p:cNvPicPr>
            <p:nvPr/>
          </p:nvPicPr>
          <p:blipFill rotWithShape="1">
            <a:blip r:embed="rId5">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17" name="Footer Placeholder 2">
              <a:extLst>
                <a:ext uri="{FF2B5EF4-FFF2-40B4-BE49-F238E27FC236}">
                  <a16:creationId xmlns:a16="http://schemas.microsoft.com/office/drawing/2014/main" id="{5D529DEA-6506-CAEE-061F-13BF8A6FCAF5}"/>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8" name="Slide Number Placeholder 3">
              <a:extLst>
                <a:ext uri="{FF2B5EF4-FFF2-40B4-BE49-F238E27FC236}">
                  <a16:creationId xmlns:a16="http://schemas.microsoft.com/office/drawing/2014/main" id="{9E5063B9-D334-6EDA-E788-C9A449BC1756}"/>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5</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155752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3A1A8-DC54-6E5B-42D2-2539CE01E0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8C4563-A4BA-7978-7CC2-CFCD7F682920}"/>
              </a:ext>
            </a:extLst>
          </p:cNvPr>
          <p:cNvSpPr>
            <a:spLocks noGrp="1"/>
          </p:cNvSpPr>
          <p:nvPr>
            <p:ph type="ctrTitle"/>
          </p:nvPr>
        </p:nvSpPr>
        <p:spPr>
          <a:xfrm>
            <a:off x="773976" y="0"/>
            <a:ext cx="10973278" cy="1638300"/>
          </a:xfrm>
        </p:spPr>
        <p:txBody>
          <a:bodyPr/>
          <a:lstStyle/>
          <a:p>
            <a:r>
              <a:rPr lang="en-US" altLang="en-US" dirty="0"/>
              <a:t>FEASIBILITY OF PREGNANCY AFTER CANCER</a:t>
            </a:r>
            <a:endParaRPr lang="en-US" dirty="0"/>
          </a:p>
        </p:txBody>
      </p:sp>
      <p:sp>
        <p:nvSpPr>
          <p:cNvPr id="6" name="TextBox 2">
            <a:extLst>
              <a:ext uri="{FF2B5EF4-FFF2-40B4-BE49-F238E27FC236}">
                <a16:creationId xmlns:a16="http://schemas.microsoft.com/office/drawing/2014/main" id="{2F222394-122F-6558-A869-DD66F4F4C570}"/>
              </a:ext>
            </a:extLst>
          </p:cNvPr>
          <p:cNvSpPr txBox="1">
            <a:spLocks noChangeArrowheads="1"/>
          </p:cNvSpPr>
          <p:nvPr/>
        </p:nvSpPr>
        <p:spPr bwMode="auto">
          <a:xfrm>
            <a:off x="9258300" y="6096000"/>
            <a:ext cx="24244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en-US" sz="700" dirty="0">
                <a:solidFill>
                  <a:schemeClr val="tx1">
                    <a:lumMod val="50000"/>
                    <a:lumOff val="50000"/>
                  </a:schemeClr>
                </a:solidFill>
              </a:rPr>
              <a:t>Cui et al, Lancet, 2023</a:t>
            </a:r>
          </a:p>
          <a:p>
            <a:pPr algn="r"/>
            <a:endParaRPr lang="en-US" altLang="en-US" sz="700" dirty="0">
              <a:solidFill>
                <a:schemeClr val="tx1">
                  <a:lumMod val="50000"/>
                  <a:lumOff val="50000"/>
                </a:schemeClr>
              </a:solidFill>
            </a:endParaRPr>
          </a:p>
        </p:txBody>
      </p:sp>
      <p:sp>
        <p:nvSpPr>
          <p:cNvPr id="8" name="TextBox 7">
            <a:extLst>
              <a:ext uri="{FF2B5EF4-FFF2-40B4-BE49-F238E27FC236}">
                <a16:creationId xmlns:a16="http://schemas.microsoft.com/office/drawing/2014/main" id="{041FE381-A608-6AF1-98A1-8E0292975FBB}"/>
              </a:ext>
            </a:extLst>
          </p:cNvPr>
          <p:cNvSpPr txBox="1"/>
          <p:nvPr/>
        </p:nvSpPr>
        <p:spPr>
          <a:xfrm>
            <a:off x="784212" y="2492220"/>
            <a:ext cx="7924800" cy="1015663"/>
          </a:xfrm>
          <a:prstGeom prst="rect">
            <a:avLst/>
          </a:prstGeom>
          <a:noFill/>
        </p:spPr>
        <p:txBody>
          <a:bodyPr wrap="square" rtlCol="0">
            <a:spAutoFit/>
          </a:bodyPr>
          <a:lstStyle/>
          <a:p>
            <a:r>
              <a:rPr lang="en-US" altLang="en-US" sz="3000" b="1" dirty="0">
                <a:solidFill>
                  <a:srgbClr val="003352"/>
                </a:solidFill>
                <a:latin typeface="Arial Narrow" panose="020B0604020202020204" pitchFamily="34" charset="0"/>
                <a:cs typeface="Arial Narrow" panose="020B0604020202020204" pitchFamily="34" charset="0"/>
              </a:rPr>
              <a:t>ASCO research statement recommendations:</a:t>
            </a:r>
          </a:p>
          <a:p>
            <a:endParaRPr lang="en-US" sz="3000" dirty="0"/>
          </a:p>
        </p:txBody>
      </p:sp>
      <p:sp>
        <p:nvSpPr>
          <p:cNvPr id="9" name="TextBox 8">
            <a:extLst>
              <a:ext uri="{FF2B5EF4-FFF2-40B4-BE49-F238E27FC236}">
                <a16:creationId xmlns:a16="http://schemas.microsoft.com/office/drawing/2014/main" id="{DE933989-2540-ECEC-B69D-D69BD9D021C9}"/>
              </a:ext>
            </a:extLst>
          </p:cNvPr>
          <p:cNvSpPr txBox="1"/>
          <p:nvPr/>
        </p:nvSpPr>
        <p:spPr>
          <a:xfrm>
            <a:off x="784212" y="1776569"/>
            <a:ext cx="10479436" cy="584775"/>
          </a:xfrm>
          <a:prstGeom prst="rect">
            <a:avLst/>
          </a:prstGeom>
          <a:noFill/>
        </p:spPr>
        <p:txBody>
          <a:bodyPr wrap="square" rtlCol="0">
            <a:spAutoFit/>
          </a:bodyPr>
          <a:lstStyle/>
          <a:p>
            <a:r>
              <a:rPr lang="en-US" altLang="en-US" sz="3200" b="1" dirty="0">
                <a:solidFill>
                  <a:srgbClr val="003352"/>
                </a:solidFill>
                <a:latin typeface="Arial Narrow" panose="020B0604020202020204" pitchFamily="34" charset="0"/>
                <a:cs typeface="Arial Narrow" panose="020B0604020202020204" pitchFamily="34" charset="0"/>
              </a:rPr>
              <a:t>Limited data with newer agents and treatment regimens</a:t>
            </a:r>
            <a:endParaRPr lang="en-US" sz="3200" dirty="0">
              <a:solidFill>
                <a:srgbClr val="003352"/>
              </a:solidFill>
            </a:endParaRPr>
          </a:p>
        </p:txBody>
      </p:sp>
      <p:sp>
        <p:nvSpPr>
          <p:cNvPr id="11" name="Content Placeholder 2">
            <a:extLst>
              <a:ext uri="{FF2B5EF4-FFF2-40B4-BE49-F238E27FC236}">
                <a16:creationId xmlns:a16="http://schemas.microsoft.com/office/drawing/2014/main" id="{485C813D-2536-4FE3-F87F-89CA475E2874}"/>
              </a:ext>
            </a:extLst>
          </p:cNvPr>
          <p:cNvSpPr txBox="1">
            <a:spLocks/>
          </p:cNvSpPr>
          <p:nvPr/>
        </p:nvSpPr>
        <p:spPr>
          <a:xfrm>
            <a:off x="838200" y="3471506"/>
            <a:ext cx="3525728" cy="2545926"/>
          </a:xfrm>
          <a:prstGeom prst="rect">
            <a:avLst/>
          </a:prstGeom>
          <a:solidFill>
            <a:srgbClr val="0B6881"/>
          </a:solidFill>
        </p:spPr>
        <p:txBody>
          <a:bodyPr vert="horz" wrap="none" lIns="91440" tIns="457200" rIns="91440" bIns="18288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buNone/>
            </a:pPr>
            <a:r>
              <a:rPr lang="en-US" altLang="en-US" sz="2800" b="1" dirty="0">
                <a:solidFill>
                  <a:schemeClr val="bg1"/>
                </a:solidFill>
                <a:latin typeface="Arial Narrow" panose="020B0604020202020204" pitchFamily="34" charset="0"/>
                <a:cs typeface="Arial Narrow" panose="020B0604020202020204" pitchFamily="34" charset="0"/>
              </a:rPr>
              <a:t>Measurement of </a:t>
            </a:r>
            <a:br>
              <a:rPr lang="en-US" altLang="en-US" sz="2800" b="1" dirty="0">
                <a:solidFill>
                  <a:schemeClr val="bg1"/>
                </a:solidFill>
                <a:latin typeface="Arial Narrow" panose="020B0604020202020204" pitchFamily="34" charset="0"/>
                <a:cs typeface="Arial Narrow" panose="020B0604020202020204" pitchFamily="34" charset="0"/>
              </a:rPr>
            </a:br>
            <a:r>
              <a:rPr lang="en-US" altLang="en-US" sz="2800" b="1" dirty="0">
                <a:solidFill>
                  <a:schemeClr val="bg1"/>
                </a:solidFill>
                <a:latin typeface="Arial Narrow" panose="020B0604020202020204" pitchFamily="34" charset="0"/>
                <a:cs typeface="Arial Narrow" panose="020B0604020202020204" pitchFamily="34" charset="0"/>
              </a:rPr>
              <a:t>ovarian toxicity </a:t>
            </a:r>
          </a:p>
          <a:p>
            <a:pPr marL="228600" lvl="1" indent="0">
              <a:buNone/>
            </a:pPr>
            <a:r>
              <a:rPr lang="en-US" altLang="en-US" sz="2800" b="1" dirty="0">
                <a:solidFill>
                  <a:schemeClr val="bg1"/>
                </a:solidFill>
                <a:latin typeface="Arial Narrow" panose="020B0604020202020204" pitchFamily="34" charset="0"/>
                <a:cs typeface="Arial Narrow" panose="020B0604020202020204" pitchFamily="34" charset="0"/>
              </a:rPr>
              <a:t>in relevant clinical </a:t>
            </a:r>
            <a:br>
              <a:rPr lang="en-US" altLang="en-US" sz="2800" b="1" dirty="0">
                <a:solidFill>
                  <a:schemeClr val="bg1"/>
                </a:solidFill>
                <a:latin typeface="Arial Narrow" panose="020B0604020202020204" pitchFamily="34" charset="0"/>
                <a:cs typeface="Arial Narrow" panose="020B0604020202020204" pitchFamily="34" charset="0"/>
              </a:rPr>
            </a:br>
            <a:r>
              <a:rPr lang="en-US" altLang="en-US" sz="2800" b="1" dirty="0">
                <a:solidFill>
                  <a:schemeClr val="bg1"/>
                </a:solidFill>
                <a:latin typeface="Arial Narrow" panose="020B0604020202020204" pitchFamily="34" charset="0"/>
                <a:cs typeface="Arial Narrow" panose="020B0604020202020204" pitchFamily="34" charset="0"/>
              </a:rPr>
              <a:t>trials</a:t>
            </a:r>
          </a:p>
          <a:p>
            <a:pPr marL="228600" lvl="1" indent="0">
              <a:buNone/>
            </a:pPr>
            <a:endParaRPr lang="en-US" altLang="en-US" sz="2800" b="1" dirty="0">
              <a:solidFill>
                <a:schemeClr val="bg1"/>
              </a:solidFill>
              <a:latin typeface="Arial Narrow" panose="020B0604020202020204" pitchFamily="34" charset="0"/>
              <a:cs typeface="Arial Narrow" panose="020B0604020202020204" pitchFamily="34" charset="0"/>
            </a:endParaRPr>
          </a:p>
        </p:txBody>
      </p:sp>
      <p:sp>
        <p:nvSpPr>
          <p:cNvPr id="12" name="Oval 11">
            <a:extLst>
              <a:ext uri="{FF2B5EF4-FFF2-40B4-BE49-F238E27FC236}">
                <a16:creationId xmlns:a16="http://schemas.microsoft.com/office/drawing/2014/main" id="{6BA4B6FE-3FCB-D968-BFC2-F273E0B453B0}"/>
              </a:ext>
            </a:extLst>
          </p:cNvPr>
          <p:cNvSpPr/>
          <p:nvPr/>
        </p:nvSpPr>
        <p:spPr>
          <a:xfrm>
            <a:off x="2295640" y="3200400"/>
            <a:ext cx="644538" cy="644538"/>
          </a:xfrm>
          <a:prstGeom prst="ellipse">
            <a:avLst/>
          </a:prstGeom>
          <a:solidFill>
            <a:schemeClr val="bg1"/>
          </a:solidFill>
          <a:ln w="57150">
            <a:solidFill>
              <a:srgbClr val="0B688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rgbClr val="004E7B"/>
                </a:solidFill>
                <a:latin typeface="Arial" panose="020B0604020202020204" pitchFamily="34" charset="0"/>
                <a:cs typeface="Arial" panose="020B0604020202020204" pitchFamily="34" charset="0"/>
              </a:rPr>
              <a:t>01</a:t>
            </a:r>
          </a:p>
        </p:txBody>
      </p:sp>
      <p:sp>
        <p:nvSpPr>
          <p:cNvPr id="15" name="Content Placeholder 2">
            <a:extLst>
              <a:ext uri="{FF2B5EF4-FFF2-40B4-BE49-F238E27FC236}">
                <a16:creationId xmlns:a16="http://schemas.microsoft.com/office/drawing/2014/main" id="{E2E05C33-7A76-A622-9308-69D38FE5B84B}"/>
              </a:ext>
            </a:extLst>
          </p:cNvPr>
          <p:cNvSpPr txBox="1">
            <a:spLocks/>
          </p:cNvSpPr>
          <p:nvPr/>
        </p:nvSpPr>
        <p:spPr>
          <a:xfrm>
            <a:off x="4451606" y="3471905"/>
            <a:ext cx="3587494" cy="2533197"/>
          </a:xfrm>
          <a:prstGeom prst="rect">
            <a:avLst/>
          </a:prstGeom>
          <a:solidFill>
            <a:srgbClr val="0F9DC0"/>
          </a:solidFill>
        </p:spPr>
        <p:txBody>
          <a:bodyPr vert="horz" wrap="none" lIns="0" tIns="457200" rIns="0" bIns="18288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buNone/>
            </a:pPr>
            <a:r>
              <a:rPr lang="en-US" altLang="en-US" sz="2800" b="1" dirty="0">
                <a:solidFill>
                  <a:schemeClr val="bg1"/>
                </a:solidFill>
                <a:latin typeface="Arial Narrow" panose="020B0604020202020204" pitchFamily="34" charset="0"/>
                <a:cs typeface="Arial Narrow" panose="020B0604020202020204" pitchFamily="34" charset="0"/>
              </a:rPr>
              <a:t>Collection of ovarian </a:t>
            </a:r>
            <a:br>
              <a:rPr lang="en-US" altLang="en-US" sz="2800" b="1" dirty="0">
                <a:solidFill>
                  <a:schemeClr val="bg1"/>
                </a:solidFill>
                <a:latin typeface="Arial Narrow" panose="020B0604020202020204" pitchFamily="34" charset="0"/>
                <a:cs typeface="Arial Narrow" panose="020B0604020202020204" pitchFamily="34" charset="0"/>
              </a:rPr>
            </a:br>
            <a:r>
              <a:rPr lang="en-US" altLang="en-US" sz="2800" b="1" dirty="0">
                <a:solidFill>
                  <a:schemeClr val="bg1"/>
                </a:solidFill>
                <a:latin typeface="Arial Narrow" panose="020B0604020202020204" pitchFamily="34" charset="0"/>
                <a:cs typeface="Arial Narrow" panose="020B0604020202020204" pitchFamily="34" charset="0"/>
              </a:rPr>
              <a:t>function measures at </a:t>
            </a:r>
            <a:br>
              <a:rPr lang="en-US" altLang="en-US" sz="2800" b="1" dirty="0">
                <a:solidFill>
                  <a:schemeClr val="bg1"/>
                </a:solidFill>
                <a:latin typeface="Arial Narrow" panose="020B0604020202020204" pitchFamily="34" charset="0"/>
                <a:cs typeface="Arial Narrow" panose="020B0604020202020204" pitchFamily="34" charset="0"/>
              </a:rPr>
            </a:br>
            <a:r>
              <a:rPr lang="en-US" altLang="en-US" sz="2800" b="1" dirty="0">
                <a:solidFill>
                  <a:schemeClr val="bg1"/>
                </a:solidFill>
                <a:latin typeface="Arial Narrow" panose="020B0604020202020204" pitchFamily="34" charset="0"/>
                <a:cs typeface="Arial Narrow" panose="020B0604020202020204" pitchFamily="34" charset="0"/>
              </a:rPr>
              <a:t>baseline and 1-2 years</a:t>
            </a:r>
            <a:br>
              <a:rPr lang="en-US" altLang="en-US" sz="2800" b="1" dirty="0">
                <a:solidFill>
                  <a:schemeClr val="bg1"/>
                </a:solidFill>
                <a:latin typeface="Arial Narrow" panose="020B0604020202020204" pitchFamily="34" charset="0"/>
                <a:cs typeface="Arial Narrow" panose="020B0604020202020204" pitchFamily="34" charset="0"/>
              </a:rPr>
            </a:br>
            <a:r>
              <a:rPr lang="en-US" altLang="en-US" sz="2800" b="1" dirty="0">
                <a:solidFill>
                  <a:schemeClr val="bg1"/>
                </a:solidFill>
                <a:latin typeface="Arial Narrow" panose="020B0604020202020204" pitchFamily="34" charset="0"/>
                <a:cs typeface="Arial Narrow" panose="020B0604020202020204" pitchFamily="34" charset="0"/>
              </a:rPr>
              <a:t>after treatment </a:t>
            </a:r>
            <a:br>
              <a:rPr lang="en-US" altLang="en-US" sz="2800" b="1" dirty="0">
                <a:solidFill>
                  <a:schemeClr val="bg1"/>
                </a:solidFill>
                <a:latin typeface="Arial Narrow" panose="020B0604020202020204" pitchFamily="34" charset="0"/>
                <a:cs typeface="Arial Narrow" panose="020B0604020202020204" pitchFamily="34" charset="0"/>
              </a:rPr>
            </a:br>
            <a:r>
              <a:rPr lang="en-US" altLang="en-US" sz="2800" b="1" dirty="0">
                <a:solidFill>
                  <a:schemeClr val="bg1"/>
                </a:solidFill>
                <a:latin typeface="Arial Narrow" panose="020B0604020202020204" pitchFamily="34" charset="0"/>
                <a:cs typeface="Arial Narrow" panose="020B0604020202020204" pitchFamily="34" charset="0"/>
              </a:rPr>
              <a:t>completion </a:t>
            </a:r>
          </a:p>
          <a:p>
            <a:pPr marL="228600" lvl="1" indent="0">
              <a:buNone/>
            </a:pPr>
            <a:endParaRPr lang="en-US" altLang="en-US" sz="2800" b="1" dirty="0">
              <a:solidFill>
                <a:schemeClr val="bg1"/>
              </a:solidFill>
              <a:latin typeface="Arial Narrow" panose="020B0604020202020204" pitchFamily="34" charset="0"/>
              <a:cs typeface="Arial Narrow" panose="020B0604020202020204" pitchFamily="34" charset="0"/>
            </a:endParaRPr>
          </a:p>
        </p:txBody>
      </p:sp>
      <p:sp>
        <p:nvSpPr>
          <p:cNvPr id="16" name="Oval 15">
            <a:extLst>
              <a:ext uri="{FF2B5EF4-FFF2-40B4-BE49-F238E27FC236}">
                <a16:creationId xmlns:a16="http://schemas.microsoft.com/office/drawing/2014/main" id="{BF141233-DCC8-8EFE-D5BC-458CAB9690D2}"/>
              </a:ext>
            </a:extLst>
          </p:cNvPr>
          <p:cNvSpPr/>
          <p:nvPr/>
        </p:nvSpPr>
        <p:spPr>
          <a:xfrm>
            <a:off x="5943600" y="3198111"/>
            <a:ext cx="647122" cy="647122"/>
          </a:xfrm>
          <a:prstGeom prst="ellipse">
            <a:avLst/>
          </a:prstGeom>
          <a:solidFill>
            <a:schemeClr val="bg1"/>
          </a:solidFill>
          <a:ln w="57150">
            <a:solidFill>
              <a:srgbClr val="0F9DC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rgbClr val="004E7B"/>
                </a:solidFill>
                <a:latin typeface="Arial" panose="020B0604020202020204" pitchFamily="34" charset="0"/>
                <a:cs typeface="Arial" panose="020B0604020202020204" pitchFamily="34" charset="0"/>
              </a:rPr>
              <a:t>02</a:t>
            </a:r>
          </a:p>
        </p:txBody>
      </p:sp>
      <p:sp>
        <p:nvSpPr>
          <p:cNvPr id="19" name="Content Placeholder 2">
            <a:extLst>
              <a:ext uri="{FF2B5EF4-FFF2-40B4-BE49-F238E27FC236}">
                <a16:creationId xmlns:a16="http://schemas.microsoft.com/office/drawing/2014/main" id="{8618F5C1-0B36-5A95-DE80-9A87ECEEA980}"/>
              </a:ext>
            </a:extLst>
          </p:cNvPr>
          <p:cNvSpPr txBox="1">
            <a:spLocks/>
          </p:cNvSpPr>
          <p:nvPr/>
        </p:nvSpPr>
        <p:spPr>
          <a:xfrm>
            <a:off x="8222966" y="3474907"/>
            <a:ext cx="3449528" cy="2545928"/>
          </a:xfrm>
          <a:prstGeom prst="rect">
            <a:avLst/>
          </a:prstGeom>
          <a:solidFill>
            <a:srgbClr val="49AFEA"/>
          </a:solidFill>
        </p:spPr>
        <p:txBody>
          <a:bodyPr vert="horz" wrap="none" lIns="0" tIns="457200" rIns="0" bIns="18288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buNone/>
            </a:pPr>
            <a:r>
              <a:rPr lang="en-US" altLang="en-US" sz="2800" b="1" dirty="0">
                <a:solidFill>
                  <a:schemeClr val="bg1"/>
                </a:solidFill>
                <a:latin typeface="Arial Narrow" panose="020B0604020202020204" pitchFamily="34" charset="0"/>
                <a:cs typeface="Arial Narrow" panose="020B0604020202020204" pitchFamily="34" charset="0"/>
              </a:rPr>
              <a:t>Assessment of both </a:t>
            </a:r>
            <a:br>
              <a:rPr lang="en-US" altLang="en-US" sz="2800" b="1" dirty="0">
                <a:solidFill>
                  <a:schemeClr val="bg1"/>
                </a:solidFill>
                <a:latin typeface="Arial Narrow" panose="020B0604020202020204" pitchFamily="34" charset="0"/>
                <a:cs typeface="Arial Narrow" panose="020B0604020202020204" pitchFamily="34" charset="0"/>
              </a:rPr>
            </a:br>
            <a:r>
              <a:rPr lang="en-US" altLang="en-US" sz="2800" b="1" dirty="0">
                <a:solidFill>
                  <a:schemeClr val="bg1"/>
                </a:solidFill>
                <a:latin typeface="Arial Narrow" panose="020B0604020202020204" pitchFamily="34" charset="0"/>
                <a:cs typeface="Arial Narrow" panose="020B0604020202020204" pitchFamily="34" charset="0"/>
              </a:rPr>
              <a:t>clinical measures and </a:t>
            </a:r>
            <a:br>
              <a:rPr lang="en-US" altLang="en-US" sz="2800" b="1" dirty="0">
                <a:solidFill>
                  <a:schemeClr val="bg1"/>
                </a:solidFill>
                <a:latin typeface="Arial Narrow" panose="020B0604020202020204" pitchFamily="34" charset="0"/>
                <a:cs typeface="Arial Narrow" panose="020B0604020202020204" pitchFamily="34" charset="0"/>
              </a:rPr>
            </a:br>
            <a:r>
              <a:rPr lang="en-US" altLang="en-US" sz="2800" b="1" dirty="0">
                <a:solidFill>
                  <a:schemeClr val="bg1"/>
                </a:solidFill>
                <a:latin typeface="Arial Narrow" panose="020B0604020202020204" pitchFamily="34" charset="0"/>
                <a:cs typeface="Arial Narrow" panose="020B0604020202020204" pitchFamily="34" charset="0"/>
              </a:rPr>
              <a:t>biomarkers of ovarian </a:t>
            </a:r>
            <a:br>
              <a:rPr lang="en-US" altLang="en-US" sz="2800" b="1" dirty="0">
                <a:solidFill>
                  <a:schemeClr val="bg1"/>
                </a:solidFill>
                <a:latin typeface="Arial Narrow" panose="020B0604020202020204" pitchFamily="34" charset="0"/>
                <a:cs typeface="Arial Narrow" panose="020B0604020202020204" pitchFamily="34" charset="0"/>
              </a:rPr>
            </a:br>
            <a:r>
              <a:rPr lang="en-US" altLang="en-US" sz="2800" b="1" dirty="0">
                <a:solidFill>
                  <a:schemeClr val="bg1"/>
                </a:solidFill>
                <a:latin typeface="Arial Narrow" panose="020B0604020202020204" pitchFamily="34" charset="0"/>
                <a:cs typeface="Arial Narrow" panose="020B0604020202020204" pitchFamily="34" charset="0"/>
              </a:rPr>
              <a:t>function (e.g., AMH)</a:t>
            </a:r>
          </a:p>
          <a:p>
            <a:pPr marL="228600" lvl="1" indent="0">
              <a:buNone/>
            </a:pPr>
            <a:endParaRPr lang="en-US" altLang="en-US" sz="2800" b="1" dirty="0">
              <a:solidFill>
                <a:schemeClr val="bg1"/>
              </a:solidFill>
              <a:latin typeface="Arial Narrow" panose="020B0604020202020204" pitchFamily="34" charset="0"/>
              <a:cs typeface="Arial Narrow" panose="020B0604020202020204" pitchFamily="34" charset="0"/>
            </a:endParaRPr>
          </a:p>
        </p:txBody>
      </p:sp>
      <p:sp>
        <p:nvSpPr>
          <p:cNvPr id="20" name="Oval 19">
            <a:extLst>
              <a:ext uri="{FF2B5EF4-FFF2-40B4-BE49-F238E27FC236}">
                <a16:creationId xmlns:a16="http://schemas.microsoft.com/office/drawing/2014/main" id="{37EAE215-260D-798A-8EA8-C9B41486A436}"/>
              </a:ext>
            </a:extLst>
          </p:cNvPr>
          <p:cNvSpPr/>
          <p:nvPr/>
        </p:nvSpPr>
        <p:spPr>
          <a:xfrm>
            <a:off x="9594254" y="3180926"/>
            <a:ext cx="647122" cy="647122"/>
          </a:xfrm>
          <a:prstGeom prst="ellipse">
            <a:avLst/>
          </a:prstGeom>
          <a:solidFill>
            <a:schemeClr val="bg1"/>
          </a:solidFill>
          <a:ln w="57150">
            <a:solidFill>
              <a:srgbClr val="49AFEA"/>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rgbClr val="004E7B"/>
                </a:solidFill>
                <a:latin typeface="Arial" panose="020B0604020202020204" pitchFamily="34" charset="0"/>
                <a:cs typeface="Arial" panose="020B0604020202020204" pitchFamily="34" charset="0"/>
              </a:rPr>
              <a:t>03</a:t>
            </a:r>
          </a:p>
        </p:txBody>
      </p:sp>
      <p:pic>
        <p:nvPicPr>
          <p:cNvPr id="3" name="Picture 2">
            <a:extLst>
              <a:ext uri="{FF2B5EF4-FFF2-40B4-BE49-F238E27FC236}">
                <a16:creationId xmlns:a16="http://schemas.microsoft.com/office/drawing/2014/main" id="{5E5855B7-1C1B-954B-3EB0-D996F7EA0D51}"/>
              </a:ext>
            </a:extLst>
          </p:cNvPr>
          <p:cNvPicPr>
            <a:picLocks noChangeAspect="1"/>
          </p:cNvPicPr>
          <p:nvPr/>
        </p:nvPicPr>
        <p:blipFill>
          <a:blip r:embed="rId3"/>
          <a:srcRect/>
          <a:stretch/>
        </p:blipFill>
        <p:spPr>
          <a:xfrm>
            <a:off x="9948404" y="1454085"/>
            <a:ext cx="1747613" cy="1545966"/>
          </a:xfrm>
          <a:prstGeom prst="rect">
            <a:avLst/>
          </a:prstGeom>
        </p:spPr>
      </p:pic>
      <p:grpSp>
        <p:nvGrpSpPr>
          <p:cNvPr id="4" name="Group 3">
            <a:extLst>
              <a:ext uri="{FF2B5EF4-FFF2-40B4-BE49-F238E27FC236}">
                <a16:creationId xmlns:a16="http://schemas.microsoft.com/office/drawing/2014/main" id="{1A8F522A-9867-3E51-735D-4DFD0BC51E9B}"/>
              </a:ext>
            </a:extLst>
          </p:cNvPr>
          <p:cNvGrpSpPr/>
          <p:nvPr/>
        </p:nvGrpSpPr>
        <p:grpSpPr>
          <a:xfrm>
            <a:off x="375684" y="6538166"/>
            <a:ext cx="11648307" cy="392985"/>
            <a:chOff x="375684" y="6538166"/>
            <a:chExt cx="11648307" cy="392985"/>
          </a:xfrm>
        </p:grpSpPr>
        <p:pic>
          <p:nvPicPr>
            <p:cNvPr id="5" name="Picture 4" descr="Logo, company name&#10;&#10;Description automatically generated">
              <a:extLst>
                <a:ext uri="{FF2B5EF4-FFF2-40B4-BE49-F238E27FC236}">
                  <a16:creationId xmlns:a16="http://schemas.microsoft.com/office/drawing/2014/main" id="{282A76B6-3B2B-D215-1183-254B4DFBB6F1}"/>
                </a:ext>
              </a:extLst>
            </p:cNvPr>
            <p:cNvPicPr>
              <a:picLocks noChangeAspect="1"/>
            </p:cNvPicPr>
            <p:nvPr/>
          </p:nvPicPr>
          <p:blipFill rotWithShape="1">
            <a:blip r:embed="rId4">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7" name="Footer Placeholder 2">
              <a:extLst>
                <a:ext uri="{FF2B5EF4-FFF2-40B4-BE49-F238E27FC236}">
                  <a16:creationId xmlns:a16="http://schemas.microsoft.com/office/drawing/2014/main" id="{2FADCB93-D5F5-9E88-2405-83A51F128B4A}"/>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0" name="Slide Number Placeholder 3">
              <a:extLst>
                <a:ext uri="{FF2B5EF4-FFF2-40B4-BE49-F238E27FC236}">
                  <a16:creationId xmlns:a16="http://schemas.microsoft.com/office/drawing/2014/main" id="{6BF56945-7A93-92DF-956C-B4B8C56140BA}"/>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6</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111888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5" grpId="0" animBg="1"/>
      <p:bldP spid="16"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43407-ACA4-0C13-807C-2F0CAA7394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86C6D6-47F5-BD4E-5292-25C752CDB47E}"/>
              </a:ext>
            </a:extLst>
          </p:cNvPr>
          <p:cNvSpPr>
            <a:spLocks noGrp="1"/>
          </p:cNvSpPr>
          <p:nvPr>
            <p:ph type="ctrTitle"/>
          </p:nvPr>
        </p:nvSpPr>
        <p:spPr>
          <a:xfrm>
            <a:off x="773976" y="0"/>
            <a:ext cx="10973278" cy="2209800"/>
          </a:xfrm>
        </p:spPr>
        <p:txBody>
          <a:bodyPr/>
          <a:lstStyle/>
          <a:p>
            <a:r>
              <a:rPr lang="en-US" spc="-133" dirty="0">
                <a:solidFill>
                  <a:srgbClr val="003354"/>
                </a:solidFill>
              </a:rPr>
              <a:t>REPORTED ON-STUDY PREGNANCIES AND OUTCOMES </a:t>
            </a:r>
            <a:br>
              <a:rPr lang="en-US" dirty="0">
                <a:solidFill>
                  <a:srgbClr val="003354"/>
                </a:solidFill>
              </a:rPr>
            </a:br>
            <a:endParaRPr lang="en-US" dirty="0"/>
          </a:p>
        </p:txBody>
      </p:sp>
      <p:graphicFrame>
        <p:nvGraphicFramePr>
          <p:cNvPr id="6" name="Table 3">
            <a:extLst>
              <a:ext uri="{FF2B5EF4-FFF2-40B4-BE49-F238E27FC236}">
                <a16:creationId xmlns:a16="http://schemas.microsoft.com/office/drawing/2014/main" id="{2327126C-4F84-8F55-5C2B-759C4EC00305}"/>
              </a:ext>
            </a:extLst>
          </p:cNvPr>
          <p:cNvGraphicFramePr>
            <a:graphicFrameLocks noGrp="1"/>
          </p:cNvGraphicFramePr>
          <p:nvPr/>
        </p:nvGraphicFramePr>
        <p:xfrm>
          <a:off x="4343400" y="1333500"/>
          <a:ext cx="7239000" cy="4568615"/>
        </p:xfrm>
        <a:graphic>
          <a:graphicData uri="http://schemas.openxmlformats.org/drawingml/2006/table">
            <a:tbl>
              <a:tblPr firstRow="1" bandRow="1"/>
              <a:tblGrid>
                <a:gridCol w="3150653">
                  <a:extLst>
                    <a:ext uri="{9D8B030D-6E8A-4147-A177-3AD203B41FA5}">
                      <a16:colId xmlns:a16="http://schemas.microsoft.com/office/drawing/2014/main" val="1680378916"/>
                    </a:ext>
                  </a:extLst>
                </a:gridCol>
                <a:gridCol w="1950404">
                  <a:extLst>
                    <a:ext uri="{9D8B030D-6E8A-4147-A177-3AD203B41FA5}">
                      <a16:colId xmlns:a16="http://schemas.microsoft.com/office/drawing/2014/main" val="2780953458"/>
                    </a:ext>
                  </a:extLst>
                </a:gridCol>
                <a:gridCol w="2137943">
                  <a:extLst>
                    <a:ext uri="{9D8B030D-6E8A-4147-A177-3AD203B41FA5}">
                      <a16:colId xmlns:a16="http://schemas.microsoft.com/office/drawing/2014/main" val="3920923202"/>
                    </a:ext>
                  </a:extLst>
                </a:gridCol>
              </a:tblGrid>
              <a:tr h="774505">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spcAft>
                          <a:spcPts val="0"/>
                        </a:spcAft>
                        <a:tabLst>
                          <a:tab pos="180340" algn="l"/>
                          <a:tab pos="540385" algn="l"/>
                          <a:tab pos="900430" algn="l"/>
                        </a:tabLst>
                      </a:pPr>
                      <a:endParaRPr lang="en-GB" sz="1800" b="1" kern="1200" dirty="0">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rgbClr val="00629B"/>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spcAft>
                          <a:spcPts val="0"/>
                        </a:spcAft>
                        <a:tabLst>
                          <a:tab pos="180340" algn="l"/>
                          <a:tab pos="540385" algn="l"/>
                          <a:tab pos="900430" algn="l"/>
                        </a:tabLst>
                      </a:pPr>
                      <a:r>
                        <a:rPr lang="en-GB" sz="20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Olaparib </a:t>
                      </a:r>
                    </a:p>
                    <a:p>
                      <a:pPr algn="ctr">
                        <a:spcAft>
                          <a:spcPts val="0"/>
                        </a:spcAft>
                        <a:tabLst>
                          <a:tab pos="180340" algn="l"/>
                          <a:tab pos="540385" algn="l"/>
                          <a:tab pos="900430" algn="l"/>
                        </a:tabLst>
                      </a:pPr>
                      <a:r>
                        <a:rPr lang="en-GB" sz="1800" b="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(N=911)</a:t>
                      </a:r>
                    </a:p>
                  </a:txBody>
                  <a:tcPr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rgbClr val="00629B"/>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spcAft>
                          <a:spcPts val="0"/>
                        </a:spcAft>
                        <a:tabLst>
                          <a:tab pos="180340" algn="l"/>
                          <a:tab pos="540385" algn="l"/>
                          <a:tab pos="900430" algn="l"/>
                        </a:tabLst>
                      </a:pPr>
                      <a:r>
                        <a:rPr lang="en-GB" sz="20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Placebo</a:t>
                      </a:r>
                      <a:br>
                        <a:rPr lang="en-GB" sz="18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GB" sz="1800" b="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(N=904)</a:t>
                      </a:r>
                    </a:p>
                  </a:txBody>
                  <a:tcPr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rgbClr val="00629B"/>
                    </a:solidFill>
                  </a:tcPr>
                </a:tc>
                <a:extLst>
                  <a:ext uri="{0D108BD9-81ED-4DB2-BD59-A6C34878D82A}">
                    <a16:rowId xmlns:a16="http://schemas.microsoft.com/office/drawing/2014/main" val="2496106828"/>
                  </a:ext>
                </a:extLst>
              </a:tr>
              <a:tr h="47916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7000"/>
                        </a:lnSpc>
                        <a:spcBef>
                          <a:spcPts val="300"/>
                        </a:spcBef>
                        <a:spcAft>
                          <a:spcPts val="300"/>
                        </a:spcAft>
                      </a:pPr>
                      <a:r>
                        <a:rPr lang="en-GB" sz="1800" b="1" i="0" kern="1200" dirty="0">
                          <a:solidFill>
                            <a:srgbClr val="003352"/>
                          </a:solidFill>
                          <a:effectLst/>
                          <a:latin typeface="Arial Narrow" panose="020B0604020202020204" pitchFamily="34" charset="0"/>
                          <a:ea typeface="+mn-ea"/>
                          <a:cs typeface="Arial Narrow" panose="020B0604020202020204" pitchFamily="34" charset="0"/>
                        </a:rPr>
                        <a:t>Number of patients (%)</a:t>
                      </a:r>
                    </a:p>
                  </a:txBody>
                  <a:tcPr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rgbClr val="FEFEFE">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7000"/>
                        </a:lnSpc>
                        <a:spcBef>
                          <a:spcPts val="300"/>
                        </a:spcBef>
                        <a:spcAft>
                          <a:spcPts val="0"/>
                        </a:spcAft>
                      </a:pPr>
                      <a:r>
                        <a:rPr lang="en-GB" sz="1800" b="1" i="0" kern="1200" dirty="0">
                          <a:solidFill>
                            <a:srgbClr val="003352"/>
                          </a:solidFill>
                          <a:effectLst/>
                          <a:latin typeface="Arial Narrow" panose="020B0604020202020204" pitchFamily="34" charset="0"/>
                          <a:ea typeface="+mn-ea"/>
                          <a:cs typeface="Arial Narrow" panose="020B0604020202020204" pitchFamily="34" charset="0"/>
                        </a:rPr>
                        <a:t>41 (4.5%) </a:t>
                      </a:r>
                    </a:p>
                  </a:txBody>
                  <a:tcPr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rgbClr val="FEFEFE">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7000"/>
                        </a:lnSpc>
                        <a:spcBef>
                          <a:spcPts val="300"/>
                        </a:spcBef>
                        <a:spcAft>
                          <a:spcPts val="0"/>
                        </a:spcAft>
                      </a:pPr>
                      <a:r>
                        <a:rPr lang="en-GB" sz="1800" b="1" i="0" kern="1200" dirty="0">
                          <a:solidFill>
                            <a:srgbClr val="003352"/>
                          </a:solidFill>
                          <a:effectLst/>
                          <a:latin typeface="Arial Narrow" panose="020B0604020202020204" pitchFamily="34" charset="0"/>
                          <a:ea typeface="+mn-ea"/>
                          <a:cs typeface="Arial Narrow" panose="020B0604020202020204" pitchFamily="34" charset="0"/>
                        </a:rPr>
                        <a:t>40 (4.4%) </a:t>
                      </a:r>
                    </a:p>
                  </a:txBody>
                  <a:tcPr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rgbClr val="FEFEFE">
                        <a:lumMod val="40000"/>
                        <a:lumOff val="60000"/>
                      </a:srgbClr>
                    </a:solidFill>
                  </a:tcPr>
                </a:tc>
                <a:extLst>
                  <a:ext uri="{0D108BD9-81ED-4DB2-BD59-A6C34878D82A}">
                    <a16:rowId xmlns:a16="http://schemas.microsoft.com/office/drawing/2014/main" val="1595166104"/>
                  </a:ext>
                </a:extLst>
              </a:tr>
              <a:tr h="43996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7000"/>
                        </a:lnSpc>
                        <a:spcBef>
                          <a:spcPts val="300"/>
                        </a:spcBef>
                        <a:spcAft>
                          <a:spcPts val="300"/>
                        </a:spcAft>
                      </a:pPr>
                      <a:r>
                        <a:rPr lang="en-GB" sz="1800" b="1" i="0" kern="1200" dirty="0">
                          <a:solidFill>
                            <a:srgbClr val="003352"/>
                          </a:solidFill>
                          <a:effectLst/>
                          <a:latin typeface="Arial Narrow" panose="020B0604020202020204" pitchFamily="34" charset="0"/>
                          <a:ea typeface="+mn-ea"/>
                          <a:cs typeface="Arial Narrow" panose="020B0604020202020204" pitchFamily="34" charset="0"/>
                        </a:rPr>
                        <a:t>Number of pregnancies*</a:t>
                      </a:r>
                    </a:p>
                  </a:txBody>
                  <a:tcPr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rgbClr val="FEFEFE">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7000"/>
                        </a:lnSpc>
                        <a:spcBef>
                          <a:spcPts val="300"/>
                        </a:spcBef>
                        <a:spcAft>
                          <a:spcPts val="0"/>
                        </a:spcAft>
                      </a:pPr>
                      <a:r>
                        <a:rPr lang="en-GB" sz="1800" b="1" i="0" kern="1200" dirty="0">
                          <a:solidFill>
                            <a:srgbClr val="003352"/>
                          </a:solidFill>
                          <a:effectLst/>
                          <a:latin typeface="Arial Narrow" panose="020B0604020202020204" pitchFamily="34" charset="0"/>
                          <a:ea typeface="+mn-ea"/>
                          <a:cs typeface="Arial Narrow" panose="020B0604020202020204" pitchFamily="34" charset="0"/>
                        </a:rPr>
                        <a:t>51</a:t>
                      </a:r>
                    </a:p>
                  </a:txBody>
                  <a:tcPr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rgbClr val="FEFEFE">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7000"/>
                        </a:lnSpc>
                        <a:spcBef>
                          <a:spcPts val="300"/>
                        </a:spcBef>
                        <a:spcAft>
                          <a:spcPts val="0"/>
                        </a:spcAft>
                      </a:pPr>
                      <a:r>
                        <a:rPr lang="en-GB" sz="1800" b="1" i="0" kern="1200" dirty="0">
                          <a:solidFill>
                            <a:srgbClr val="003352"/>
                          </a:solidFill>
                          <a:effectLst/>
                          <a:latin typeface="Arial Narrow" panose="020B0604020202020204" pitchFamily="34" charset="0"/>
                          <a:ea typeface="+mn-ea"/>
                          <a:cs typeface="Arial Narrow" panose="020B0604020202020204" pitchFamily="34" charset="0"/>
                        </a:rPr>
                        <a:t>51</a:t>
                      </a:r>
                    </a:p>
                  </a:txBody>
                  <a:tcPr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rgbClr val="FEFEFE">
                        <a:lumMod val="40000"/>
                        <a:lumOff val="60000"/>
                      </a:srgbClr>
                    </a:solidFill>
                  </a:tcPr>
                </a:tc>
                <a:extLst>
                  <a:ext uri="{0D108BD9-81ED-4DB2-BD59-A6C34878D82A}">
                    <a16:rowId xmlns:a16="http://schemas.microsoft.com/office/drawing/2014/main" val="1079243896"/>
                  </a:ext>
                </a:extLst>
              </a:tr>
              <a:tr h="47916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228600" lvl="0" indent="-107950">
                        <a:lnSpc>
                          <a:spcPct val="107000"/>
                        </a:lnSpc>
                        <a:spcBef>
                          <a:spcPts val="300"/>
                        </a:spcBef>
                        <a:spcAft>
                          <a:spcPts val="300"/>
                        </a:spcAft>
                        <a:tabLst/>
                      </a:pPr>
                      <a:r>
                        <a:rPr lang="en-GB" sz="1800" b="1" i="0" u="sng" kern="1200" dirty="0">
                          <a:solidFill>
                            <a:srgbClr val="003352"/>
                          </a:solidFill>
                          <a:effectLst/>
                          <a:latin typeface="Arial Narrow" panose="020B0604020202020204" pitchFamily="34" charset="0"/>
                          <a:ea typeface="+mn-ea"/>
                          <a:cs typeface="Arial Narrow" panose="020B0604020202020204" pitchFamily="34" charset="0"/>
                        </a:rPr>
                        <a:t>Pregnancy outcomes</a:t>
                      </a:r>
                    </a:p>
                  </a:txBody>
                  <a:tcPr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7000"/>
                        </a:lnSpc>
                        <a:spcBef>
                          <a:spcPts val="300"/>
                        </a:spcBef>
                        <a:spcAft>
                          <a:spcPts val="0"/>
                        </a:spcAft>
                      </a:pPr>
                      <a:endParaRPr lang="en-GB" sz="1800" b="1" i="0" kern="1200" dirty="0">
                        <a:solidFill>
                          <a:srgbClr val="003352"/>
                        </a:solidFill>
                        <a:effectLst/>
                        <a:latin typeface="Arial Narrow" panose="020B0604020202020204" pitchFamily="34" charset="0"/>
                        <a:ea typeface="+mn-ea"/>
                        <a:cs typeface="Arial Narrow" panose="020B0604020202020204" pitchFamily="34" charset="0"/>
                      </a:endParaRPr>
                    </a:p>
                  </a:txBody>
                  <a:tcPr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7000"/>
                        </a:lnSpc>
                        <a:spcBef>
                          <a:spcPts val="300"/>
                        </a:spcBef>
                        <a:spcAft>
                          <a:spcPts val="0"/>
                        </a:spcAft>
                      </a:pPr>
                      <a:endParaRPr lang="en-GB" sz="1800" b="1" i="0" kern="1200" dirty="0">
                        <a:solidFill>
                          <a:srgbClr val="003352"/>
                        </a:solidFill>
                        <a:effectLst/>
                        <a:latin typeface="Arial Narrow" panose="020B0604020202020204" pitchFamily="34" charset="0"/>
                        <a:ea typeface="+mn-ea"/>
                        <a:cs typeface="Arial Narrow" panose="020B0604020202020204" pitchFamily="34" charset="0"/>
                      </a:endParaRPr>
                    </a:p>
                  </a:txBody>
                  <a:tcPr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653354939"/>
                  </a:ext>
                </a:extLst>
              </a:tr>
              <a:tr h="47916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540000">
                        <a:lnSpc>
                          <a:spcPct val="107000"/>
                        </a:lnSpc>
                        <a:spcBef>
                          <a:spcPts val="300"/>
                        </a:spcBef>
                        <a:spcAft>
                          <a:spcPts val="300"/>
                        </a:spcAft>
                      </a:pPr>
                      <a:r>
                        <a:rPr lang="en-GB" sz="1800" b="0" i="0" kern="1200" dirty="0">
                          <a:solidFill>
                            <a:srgbClr val="003352"/>
                          </a:solidFill>
                          <a:effectLst/>
                          <a:latin typeface="Arial Narrow" panose="020B0604020202020204" pitchFamily="34" charset="0"/>
                          <a:ea typeface="+mn-ea"/>
                          <a:cs typeface="Arial Narrow" panose="020B0604020202020204" pitchFamily="34" charset="0"/>
                        </a:rPr>
                        <a:t>Full Term</a:t>
                      </a:r>
                    </a:p>
                  </a:txBody>
                  <a:tcPr marL="0"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7000"/>
                        </a:lnSpc>
                        <a:spcBef>
                          <a:spcPts val="300"/>
                        </a:spcBef>
                        <a:spcAft>
                          <a:spcPts val="0"/>
                        </a:spcAft>
                      </a:pPr>
                      <a:r>
                        <a:rPr lang="en-GB" sz="1800" b="0" i="0" kern="1200" dirty="0">
                          <a:solidFill>
                            <a:srgbClr val="003352"/>
                          </a:solidFill>
                          <a:effectLst/>
                          <a:latin typeface="Arial Narrow" panose="020B0604020202020204" pitchFamily="34" charset="0"/>
                          <a:ea typeface="+mn-ea"/>
                          <a:cs typeface="Arial Narrow" panose="020B0604020202020204" pitchFamily="34" charset="0"/>
                        </a:rPr>
                        <a:t>32</a:t>
                      </a:r>
                    </a:p>
                  </a:txBody>
                  <a:tcPr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7000"/>
                        </a:lnSpc>
                        <a:spcBef>
                          <a:spcPts val="300"/>
                        </a:spcBef>
                        <a:spcAft>
                          <a:spcPts val="0"/>
                        </a:spcAft>
                      </a:pPr>
                      <a:r>
                        <a:rPr lang="en-GB" sz="1800" b="0" i="0" kern="1200" dirty="0">
                          <a:solidFill>
                            <a:srgbClr val="003352"/>
                          </a:solidFill>
                          <a:effectLst/>
                          <a:latin typeface="Arial Narrow" panose="020B0604020202020204" pitchFamily="34" charset="0"/>
                          <a:ea typeface="+mn-ea"/>
                          <a:cs typeface="Arial Narrow" panose="020B0604020202020204" pitchFamily="34" charset="0"/>
                        </a:rPr>
                        <a:t>39</a:t>
                      </a:r>
                    </a:p>
                  </a:txBody>
                  <a:tcPr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9467853"/>
                  </a:ext>
                </a:extLst>
              </a:tr>
              <a:tr h="47916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540000">
                        <a:lnSpc>
                          <a:spcPct val="107000"/>
                        </a:lnSpc>
                        <a:spcBef>
                          <a:spcPts val="300"/>
                        </a:spcBef>
                        <a:spcAft>
                          <a:spcPts val="300"/>
                        </a:spcAft>
                      </a:pPr>
                      <a:r>
                        <a:rPr lang="en-GB" sz="1800" b="0" i="0" kern="1200" dirty="0">
                          <a:solidFill>
                            <a:srgbClr val="003352"/>
                          </a:solidFill>
                          <a:effectLst/>
                          <a:latin typeface="Arial Narrow" panose="020B0604020202020204" pitchFamily="34" charset="0"/>
                          <a:ea typeface="+mn-ea"/>
                          <a:cs typeface="Arial Narrow" panose="020B0604020202020204" pitchFamily="34" charset="0"/>
                        </a:rPr>
                        <a:t> Premature Birth</a:t>
                      </a:r>
                    </a:p>
                  </a:txBody>
                  <a:tcPr marL="0"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7000"/>
                        </a:lnSpc>
                        <a:spcBef>
                          <a:spcPts val="300"/>
                        </a:spcBef>
                        <a:spcAft>
                          <a:spcPts val="0"/>
                        </a:spcAft>
                      </a:pPr>
                      <a:r>
                        <a:rPr lang="en-GB" sz="1800" b="0" i="0" kern="1200" dirty="0">
                          <a:solidFill>
                            <a:srgbClr val="003352"/>
                          </a:solidFill>
                          <a:effectLst/>
                          <a:latin typeface="Arial Narrow" panose="020B0604020202020204" pitchFamily="34" charset="0"/>
                          <a:ea typeface="+mn-ea"/>
                          <a:cs typeface="Arial Narrow" panose="020B0604020202020204" pitchFamily="34" charset="0"/>
                        </a:rPr>
                        <a:t>2</a:t>
                      </a:r>
                    </a:p>
                  </a:txBody>
                  <a:tcPr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7000"/>
                        </a:lnSpc>
                        <a:spcBef>
                          <a:spcPts val="300"/>
                        </a:spcBef>
                        <a:spcAft>
                          <a:spcPts val="0"/>
                        </a:spcAft>
                      </a:pPr>
                      <a:r>
                        <a:rPr lang="en-GB" sz="1800" b="0" i="0" kern="1200" dirty="0">
                          <a:solidFill>
                            <a:srgbClr val="003352"/>
                          </a:solidFill>
                          <a:effectLst/>
                          <a:latin typeface="Arial Narrow" panose="020B0604020202020204" pitchFamily="34" charset="0"/>
                          <a:ea typeface="+mn-ea"/>
                          <a:cs typeface="Arial Narrow" panose="020B0604020202020204" pitchFamily="34" charset="0"/>
                        </a:rPr>
                        <a:t>3</a:t>
                      </a:r>
                    </a:p>
                  </a:txBody>
                  <a:tcPr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3238083"/>
                  </a:ext>
                </a:extLst>
              </a:tr>
              <a:tr h="47916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540000">
                        <a:lnSpc>
                          <a:spcPct val="107000"/>
                        </a:lnSpc>
                        <a:spcBef>
                          <a:spcPts val="300"/>
                        </a:spcBef>
                        <a:spcAft>
                          <a:spcPts val="300"/>
                        </a:spcAft>
                      </a:pPr>
                      <a:r>
                        <a:rPr lang="en-GB" sz="1800" b="0" i="0" kern="1200" dirty="0">
                          <a:solidFill>
                            <a:srgbClr val="003352"/>
                          </a:solidFill>
                          <a:effectLst/>
                          <a:latin typeface="Arial Narrow" panose="020B0604020202020204" pitchFamily="34" charset="0"/>
                          <a:ea typeface="+mn-ea"/>
                          <a:cs typeface="Arial Narrow" panose="020B0604020202020204" pitchFamily="34" charset="0"/>
                        </a:rPr>
                        <a:t> Spontaneous Miscarriage</a:t>
                      </a:r>
                    </a:p>
                  </a:txBody>
                  <a:tcPr marL="0"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7000"/>
                        </a:lnSpc>
                        <a:spcBef>
                          <a:spcPts val="300"/>
                        </a:spcBef>
                        <a:spcAft>
                          <a:spcPts val="0"/>
                        </a:spcAft>
                      </a:pPr>
                      <a:r>
                        <a:rPr lang="en-GB" sz="1800" b="0" i="0" kern="1200" dirty="0">
                          <a:solidFill>
                            <a:srgbClr val="003352"/>
                          </a:solidFill>
                          <a:effectLst/>
                          <a:latin typeface="Arial Narrow" panose="020B0604020202020204" pitchFamily="34" charset="0"/>
                          <a:ea typeface="+mn-ea"/>
                          <a:cs typeface="Arial Narrow" panose="020B0604020202020204" pitchFamily="34" charset="0"/>
                        </a:rPr>
                        <a:t>8</a:t>
                      </a:r>
                    </a:p>
                  </a:txBody>
                  <a:tcPr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7000"/>
                        </a:lnSpc>
                        <a:spcBef>
                          <a:spcPts val="300"/>
                        </a:spcBef>
                        <a:spcAft>
                          <a:spcPts val="0"/>
                        </a:spcAft>
                      </a:pPr>
                      <a:r>
                        <a:rPr lang="en-GB" sz="1800" b="0" i="0" kern="1200" dirty="0">
                          <a:solidFill>
                            <a:srgbClr val="003352"/>
                          </a:solidFill>
                          <a:effectLst/>
                          <a:latin typeface="Arial Narrow" panose="020B0604020202020204" pitchFamily="34" charset="0"/>
                          <a:ea typeface="+mn-ea"/>
                          <a:cs typeface="Arial Narrow" panose="020B0604020202020204" pitchFamily="34" charset="0"/>
                        </a:rPr>
                        <a:t>6</a:t>
                      </a:r>
                    </a:p>
                  </a:txBody>
                  <a:tcPr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83259574"/>
                  </a:ext>
                </a:extLst>
              </a:tr>
              <a:tr h="47916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540000">
                        <a:lnSpc>
                          <a:spcPct val="107000"/>
                        </a:lnSpc>
                        <a:spcBef>
                          <a:spcPts val="300"/>
                        </a:spcBef>
                        <a:spcAft>
                          <a:spcPts val="300"/>
                        </a:spcAft>
                      </a:pPr>
                      <a:r>
                        <a:rPr lang="en-GB" sz="1800" b="0" i="0" kern="1200" dirty="0">
                          <a:solidFill>
                            <a:srgbClr val="003352"/>
                          </a:solidFill>
                          <a:effectLst/>
                          <a:latin typeface="Arial Narrow" panose="020B0604020202020204" pitchFamily="34" charset="0"/>
                          <a:ea typeface="+mn-ea"/>
                          <a:cs typeface="Arial Narrow" panose="020B0604020202020204" pitchFamily="34" charset="0"/>
                        </a:rPr>
                        <a:t> Termination</a:t>
                      </a:r>
                    </a:p>
                  </a:txBody>
                  <a:tcPr marL="0"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7000"/>
                        </a:lnSpc>
                        <a:spcBef>
                          <a:spcPts val="300"/>
                        </a:spcBef>
                        <a:spcAft>
                          <a:spcPts val="0"/>
                        </a:spcAft>
                      </a:pPr>
                      <a:r>
                        <a:rPr lang="en-US" sz="1800" b="0" i="0" kern="1200" dirty="0">
                          <a:solidFill>
                            <a:srgbClr val="003352"/>
                          </a:solidFill>
                          <a:effectLst/>
                          <a:latin typeface="Arial Narrow" panose="020B0604020202020204" pitchFamily="34" charset="0"/>
                          <a:ea typeface="+mn-ea"/>
                          <a:cs typeface="Arial Narrow" panose="020B0604020202020204" pitchFamily="34" charset="0"/>
                        </a:rPr>
                        <a:t>6</a:t>
                      </a:r>
                      <a:endParaRPr lang="en-GB" sz="1800" b="0" i="0" kern="1200" dirty="0">
                        <a:solidFill>
                          <a:srgbClr val="003352"/>
                        </a:solidFill>
                        <a:effectLst/>
                        <a:latin typeface="Arial Narrow" panose="020B0604020202020204" pitchFamily="34" charset="0"/>
                        <a:ea typeface="+mn-ea"/>
                        <a:cs typeface="Arial Narrow" panose="020B0604020202020204" pitchFamily="34" charset="0"/>
                      </a:endParaRPr>
                    </a:p>
                  </a:txBody>
                  <a:tcPr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7000"/>
                        </a:lnSpc>
                        <a:spcBef>
                          <a:spcPts val="300"/>
                        </a:spcBef>
                        <a:spcAft>
                          <a:spcPts val="0"/>
                        </a:spcAft>
                      </a:pPr>
                      <a:r>
                        <a:rPr lang="en-GB" sz="1800" b="0" i="0" kern="1200" dirty="0">
                          <a:solidFill>
                            <a:srgbClr val="003352"/>
                          </a:solidFill>
                          <a:effectLst/>
                          <a:latin typeface="Arial Narrow" panose="020B0604020202020204" pitchFamily="34" charset="0"/>
                          <a:ea typeface="+mn-ea"/>
                          <a:cs typeface="Arial Narrow" panose="020B0604020202020204" pitchFamily="34" charset="0"/>
                        </a:rPr>
                        <a:t>3</a:t>
                      </a:r>
                    </a:p>
                  </a:txBody>
                  <a:tcPr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970774"/>
                  </a:ext>
                </a:extLst>
              </a:tr>
              <a:tr h="47916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540000">
                        <a:lnSpc>
                          <a:spcPct val="107000"/>
                        </a:lnSpc>
                        <a:spcBef>
                          <a:spcPts val="300"/>
                        </a:spcBef>
                        <a:spcAft>
                          <a:spcPts val="300"/>
                        </a:spcAft>
                      </a:pPr>
                      <a:r>
                        <a:rPr lang="en-GB" sz="1800" b="0" i="0" kern="1200" dirty="0">
                          <a:solidFill>
                            <a:srgbClr val="003352"/>
                          </a:solidFill>
                          <a:effectLst/>
                          <a:latin typeface="Arial Narrow" panose="020B0604020202020204" pitchFamily="34" charset="0"/>
                          <a:ea typeface="+mn-ea"/>
                          <a:cs typeface="Arial Narrow" panose="020B0604020202020204" pitchFamily="34" charset="0"/>
                        </a:rPr>
                        <a:t> Missing</a:t>
                      </a:r>
                    </a:p>
                  </a:txBody>
                  <a:tcPr marL="0"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7000"/>
                        </a:lnSpc>
                        <a:spcBef>
                          <a:spcPts val="300"/>
                        </a:spcBef>
                        <a:spcAft>
                          <a:spcPts val="0"/>
                        </a:spcAft>
                      </a:pPr>
                      <a:r>
                        <a:rPr lang="en-US" sz="1800" b="0" i="0" kern="1200" dirty="0">
                          <a:solidFill>
                            <a:srgbClr val="003352"/>
                          </a:solidFill>
                          <a:effectLst/>
                          <a:latin typeface="Arial Narrow" panose="020B0604020202020204" pitchFamily="34" charset="0"/>
                          <a:ea typeface="+mn-ea"/>
                          <a:cs typeface="Arial Narrow" panose="020B0604020202020204" pitchFamily="34" charset="0"/>
                        </a:rPr>
                        <a:t>3</a:t>
                      </a:r>
                      <a:endParaRPr lang="en-GB" sz="1800" b="0" i="0" kern="1200" dirty="0">
                        <a:solidFill>
                          <a:srgbClr val="003352"/>
                        </a:solidFill>
                        <a:effectLst/>
                        <a:latin typeface="Arial Narrow" panose="020B0604020202020204" pitchFamily="34" charset="0"/>
                        <a:ea typeface="+mn-ea"/>
                        <a:cs typeface="Arial Narrow" panose="020B0604020202020204" pitchFamily="34" charset="0"/>
                      </a:endParaRPr>
                    </a:p>
                  </a:txBody>
                  <a:tcPr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7000"/>
                        </a:lnSpc>
                        <a:spcBef>
                          <a:spcPts val="300"/>
                        </a:spcBef>
                        <a:spcAft>
                          <a:spcPts val="0"/>
                        </a:spcAft>
                      </a:pPr>
                      <a:r>
                        <a:rPr lang="en-US" sz="1800" b="0" i="0" kern="1200" dirty="0">
                          <a:solidFill>
                            <a:srgbClr val="003352"/>
                          </a:solidFill>
                          <a:effectLst/>
                          <a:latin typeface="Arial Narrow" panose="020B0604020202020204" pitchFamily="34" charset="0"/>
                          <a:ea typeface="+mn-ea"/>
                          <a:cs typeface="Arial Narrow" panose="020B0604020202020204" pitchFamily="34" charset="0"/>
                        </a:rPr>
                        <a:t>0</a:t>
                      </a:r>
                      <a:endParaRPr lang="en-GB" sz="1800" b="0" i="0" kern="1200" dirty="0">
                        <a:solidFill>
                          <a:srgbClr val="003352"/>
                        </a:solidFill>
                        <a:effectLst/>
                        <a:latin typeface="Arial Narrow" panose="020B0604020202020204" pitchFamily="34" charset="0"/>
                        <a:ea typeface="+mn-ea"/>
                        <a:cs typeface="Arial Narrow" panose="020B0604020202020204" pitchFamily="34" charset="0"/>
                      </a:endParaRPr>
                    </a:p>
                  </a:txBody>
                  <a:tcPr anchor="ctr">
                    <a:lnL w="12700" cap="flat" cmpd="sng" algn="ctr">
                      <a:solidFill>
                        <a:srgbClr val="D9F1FA"/>
                      </a:solidFill>
                      <a:prstDash val="solid"/>
                      <a:round/>
                      <a:headEnd type="none" w="med" len="med"/>
                      <a:tailEnd type="none" w="med" len="med"/>
                    </a:lnL>
                    <a:lnR w="12700" cap="flat" cmpd="sng" algn="ctr">
                      <a:solidFill>
                        <a:srgbClr val="D9F1FA"/>
                      </a:solidFill>
                      <a:prstDash val="solid"/>
                      <a:round/>
                      <a:headEnd type="none" w="med" len="med"/>
                      <a:tailEnd type="none" w="med" len="med"/>
                    </a:lnR>
                    <a:lnT w="12700" cap="flat" cmpd="sng" algn="ctr">
                      <a:solidFill>
                        <a:srgbClr val="D9F1FA"/>
                      </a:solidFill>
                      <a:prstDash val="solid"/>
                      <a:round/>
                      <a:headEnd type="none" w="med" len="med"/>
                      <a:tailEnd type="none" w="med" len="med"/>
                    </a:lnT>
                    <a:lnB w="12700" cap="flat" cmpd="sng" algn="ctr">
                      <a:solidFill>
                        <a:srgbClr val="D9F1FA"/>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79370406"/>
                  </a:ext>
                </a:extLst>
              </a:tr>
            </a:tbl>
          </a:graphicData>
        </a:graphic>
      </p:graphicFrame>
      <p:sp>
        <p:nvSpPr>
          <p:cNvPr id="7" name="TextBox 6">
            <a:extLst>
              <a:ext uri="{FF2B5EF4-FFF2-40B4-BE49-F238E27FC236}">
                <a16:creationId xmlns:a16="http://schemas.microsoft.com/office/drawing/2014/main" id="{58CBCF43-8C10-6990-63C4-8C94DA506815}"/>
              </a:ext>
            </a:extLst>
          </p:cNvPr>
          <p:cNvSpPr txBox="1"/>
          <p:nvPr/>
        </p:nvSpPr>
        <p:spPr>
          <a:xfrm>
            <a:off x="9650783" y="6096000"/>
            <a:ext cx="2045917" cy="215444"/>
          </a:xfrm>
          <a:prstGeom prst="rect">
            <a:avLst/>
          </a:prstGeom>
          <a:noFill/>
        </p:spPr>
        <p:txBody>
          <a:bodyPr wrap="square" rtlCol="0">
            <a:spAutoFit/>
          </a:bodyPr>
          <a:lstStyle/>
          <a:p>
            <a:pPr algn="r"/>
            <a:r>
              <a:rPr lang="de-DE" sz="800" dirty="0">
                <a:solidFill>
                  <a:schemeClr val="tx1">
                    <a:lumMod val="50000"/>
                    <a:lumOff val="50000"/>
                  </a:schemeClr>
                </a:solidFill>
                <a:latin typeface="Arial" panose="020B0604020202020204"/>
              </a:rPr>
              <a:t>Garber et al, SABCS 2024</a:t>
            </a:r>
            <a:endParaRPr lang="en-GB" sz="800" dirty="0">
              <a:solidFill>
                <a:schemeClr val="tx1">
                  <a:lumMod val="50000"/>
                  <a:lumOff val="50000"/>
                </a:schemeClr>
              </a:solidFill>
              <a:latin typeface="Arial" panose="020B0604020202020204"/>
            </a:endParaRPr>
          </a:p>
        </p:txBody>
      </p:sp>
      <p:pic>
        <p:nvPicPr>
          <p:cNvPr id="10" name="Picture 9" descr="A graph of cancer patients&#10;&#10;AI-generated content may be incorrect.">
            <a:extLst>
              <a:ext uri="{FF2B5EF4-FFF2-40B4-BE49-F238E27FC236}">
                <a16:creationId xmlns:a16="http://schemas.microsoft.com/office/drawing/2014/main" id="{628C846C-7F90-712B-2048-18C8C151BA61}"/>
              </a:ext>
            </a:extLst>
          </p:cNvPr>
          <p:cNvPicPr>
            <a:picLocks noChangeAspect="1"/>
          </p:cNvPicPr>
          <p:nvPr/>
        </p:nvPicPr>
        <p:blipFill>
          <a:blip r:embed="rId3"/>
          <a:stretch>
            <a:fillRect/>
          </a:stretch>
        </p:blipFill>
        <p:spPr>
          <a:xfrm>
            <a:off x="444746" y="2599210"/>
            <a:ext cx="3733800" cy="2048991"/>
          </a:xfrm>
          <a:prstGeom prst="rect">
            <a:avLst/>
          </a:prstGeom>
          <a:ln>
            <a:solidFill>
              <a:schemeClr val="bg1">
                <a:lumMod val="95000"/>
              </a:schemeClr>
            </a:solidFill>
          </a:ln>
          <a:effectLst>
            <a:outerShdw blurRad="50800" dist="38100" dir="2700000" algn="tl" rotWithShape="0">
              <a:prstClr val="black">
                <a:alpha val="40000"/>
              </a:prstClr>
            </a:outerShdw>
          </a:effectLst>
        </p:spPr>
      </p:pic>
      <p:grpSp>
        <p:nvGrpSpPr>
          <p:cNvPr id="3" name="Group 2">
            <a:extLst>
              <a:ext uri="{FF2B5EF4-FFF2-40B4-BE49-F238E27FC236}">
                <a16:creationId xmlns:a16="http://schemas.microsoft.com/office/drawing/2014/main" id="{00535218-A0E2-3CEB-5B7E-1126FB60458E}"/>
              </a:ext>
            </a:extLst>
          </p:cNvPr>
          <p:cNvGrpSpPr/>
          <p:nvPr/>
        </p:nvGrpSpPr>
        <p:grpSpPr>
          <a:xfrm>
            <a:off x="375684" y="6538166"/>
            <a:ext cx="11648307" cy="392985"/>
            <a:chOff x="375684" y="6538166"/>
            <a:chExt cx="11648307" cy="392985"/>
          </a:xfrm>
        </p:grpSpPr>
        <p:pic>
          <p:nvPicPr>
            <p:cNvPr id="4" name="Picture 3" descr="Logo, company name&#10;&#10;Description automatically generated">
              <a:extLst>
                <a:ext uri="{FF2B5EF4-FFF2-40B4-BE49-F238E27FC236}">
                  <a16:creationId xmlns:a16="http://schemas.microsoft.com/office/drawing/2014/main" id="{4CABD297-F70A-C6A2-A387-4D5D2EB3EC12}"/>
                </a:ext>
              </a:extLst>
            </p:cNvPr>
            <p:cNvPicPr>
              <a:picLocks noChangeAspect="1"/>
            </p:cNvPicPr>
            <p:nvPr/>
          </p:nvPicPr>
          <p:blipFill rotWithShape="1">
            <a:blip r:embed="rId4">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5" name="Footer Placeholder 2">
              <a:extLst>
                <a:ext uri="{FF2B5EF4-FFF2-40B4-BE49-F238E27FC236}">
                  <a16:creationId xmlns:a16="http://schemas.microsoft.com/office/drawing/2014/main" id="{A8EB3886-FB68-AB2B-3ED5-09F363B4B9D1}"/>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8" name="Slide Number Placeholder 3">
              <a:extLst>
                <a:ext uri="{FF2B5EF4-FFF2-40B4-BE49-F238E27FC236}">
                  <a16:creationId xmlns:a16="http://schemas.microsoft.com/office/drawing/2014/main" id="{778D7857-F781-F684-A372-8821DC2FE626}"/>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7</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47461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09A44-D78F-EE81-A0E1-007D2963EFA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412EB60-370A-33A0-55BF-FFFE0EB78331}"/>
              </a:ext>
            </a:extLst>
          </p:cNvPr>
          <p:cNvSpPr/>
          <p:nvPr/>
        </p:nvSpPr>
        <p:spPr>
          <a:xfrm>
            <a:off x="851279" y="1687773"/>
            <a:ext cx="4140925" cy="4247473"/>
          </a:xfrm>
          <a:prstGeom prst="rect">
            <a:avLst/>
          </a:prstGeom>
          <a:solidFill>
            <a:srgbClr val="EEF8FC"/>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pPr>
              <a:spcBef>
                <a:spcPts val="600"/>
              </a:spcBef>
            </a:pPr>
            <a:r>
              <a:rPr lang="en-US" sz="2800" b="1" dirty="0">
                <a:solidFill>
                  <a:srgbClr val="003352"/>
                </a:solidFill>
                <a:latin typeface="Arial Narrow" panose="020B0604020202020204" pitchFamily="34" charset="0"/>
                <a:cs typeface="Arial Narrow" panose="020B0604020202020204" pitchFamily="34" charset="0"/>
              </a:rPr>
              <a:t>Anti-Müllerian hormone (AMH) </a:t>
            </a:r>
            <a:r>
              <a:rPr lang="en-US" sz="2800" dirty="0">
                <a:solidFill>
                  <a:srgbClr val="003352"/>
                </a:solidFill>
                <a:latin typeface="Arial Narrow" panose="020B0604020202020204" pitchFamily="34" charset="0"/>
                <a:cs typeface="Arial Narrow" panose="020B0604020202020204" pitchFamily="34" charset="0"/>
              </a:rPr>
              <a:t>is the most </a:t>
            </a:r>
            <a:r>
              <a:rPr lang="en-US" sz="2800" b="1" dirty="0">
                <a:solidFill>
                  <a:srgbClr val="003352"/>
                </a:solidFill>
                <a:latin typeface="Arial Narrow" panose="020B0604020202020204" pitchFamily="34" charset="0"/>
                <a:cs typeface="Arial Narrow" panose="020B0604020202020204" pitchFamily="34" charset="0"/>
              </a:rPr>
              <a:t>reliable</a:t>
            </a:r>
            <a:r>
              <a:rPr lang="en-US" sz="2800" dirty="0">
                <a:solidFill>
                  <a:srgbClr val="003352"/>
                </a:solidFill>
                <a:latin typeface="Arial Narrow" panose="020B0604020202020204" pitchFamily="34" charset="0"/>
                <a:cs typeface="Arial Narrow" panose="020B0604020202020204" pitchFamily="34" charset="0"/>
              </a:rPr>
              <a:t> marker of ovarian reserve, but its interpretation in oncology is complex due </a:t>
            </a:r>
            <a:br>
              <a:rPr lang="en-US" sz="2800" dirty="0">
                <a:solidFill>
                  <a:srgbClr val="003352"/>
                </a:solidFill>
                <a:latin typeface="Arial Narrow" panose="020B0604020202020204" pitchFamily="34" charset="0"/>
                <a:cs typeface="Arial Narrow" panose="020B0604020202020204" pitchFamily="34" charset="0"/>
              </a:rPr>
            </a:br>
            <a:r>
              <a:rPr lang="en-US" sz="2800" dirty="0">
                <a:solidFill>
                  <a:srgbClr val="003352"/>
                </a:solidFill>
                <a:latin typeface="Arial Narrow" panose="020B0604020202020204" pitchFamily="34" charset="0"/>
                <a:cs typeface="Arial Narrow" panose="020B0604020202020204" pitchFamily="34" charset="0"/>
              </a:rPr>
              <a:t>to heterogeneity of treatment type and timing</a:t>
            </a:r>
            <a:endParaRPr lang="en-US" sz="2800" dirty="0">
              <a:latin typeface="Arial" panose="020B0604020202020204" pitchFamily="34" charset="0"/>
            </a:endParaRPr>
          </a:p>
        </p:txBody>
      </p:sp>
      <p:sp>
        <p:nvSpPr>
          <p:cNvPr id="2" name="Title 1">
            <a:extLst>
              <a:ext uri="{FF2B5EF4-FFF2-40B4-BE49-F238E27FC236}">
                <a16:creationId xmlns:a16="http://schemas.microsoft.com/office/drawing/2014/main" id="{233F6CAC-E5F3-D551-F2D4-95452843A211}"/>
              </a:ext>
            </a:extLst>
          </p:cNvPr>
          <p:cNvSpPr>
            <a:spLocks noGrp="1"/>
          </p:cNvSpPr>
          <p:nvPr>
            <p:ph type="ctrTitle"/>
          </p:nvPr>
        </p:nvSpPr>
        <p:spPr>
          <a:xfrm>
            <a:off x="773976" y="0"/>
            <a:ext cx="10973278" cy="1676400"/>
          </a:xfrm>
        </p:spPr>
        <p:txBody>
          <a:bodyPr/>
          <a:lstStyle/>
          <a:p>
            <a:r>
              <a:rPr lang="en-US" spc="-133" dirty="0"/>
              <a:t>AMH AS A BIOMARKER AFTER CANCER TREATMENT</a:t>
            </a:r>
            <a:endParaRPr lang="en-US" dirty="0"/>
          </a:p>
        </p:txBody>
      </p:sp>
      <p:sp>
        <p:nvSpPr>
          <p:cNvPr id="4" name="TextBox 2">
            <a:extLst>
              <a:ext uri="{FF2B5EF4-FFF2-40B4-BE49-F238E27FC236}">
                <a16:creationId xmlns:a16="http://schemas.microsoft.com/office/drawing/2014/main" id="{BD03F7BF-A4D9-DF8A-95DB-1CF5755FF1F4}"/>
              </a:ext>
            </a:extLst>
          </p:cNvPr>
          <p:cNvSpPr txBox="1">
            <a:spLocks noChangeArrowheads="1"/>
          </p:cNvSpPr>
          <p:nvPr/>
        </p:nvSpPr>
        <p:spPr bwMode="auto">
          <a:xfrm>
            <a:off x="7429500" y="6131123"/>
            <a:ext cx="42416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en-US" sz="700" dirty="0">
                <a:solidFill>
                  <a:schemeClr val="tx1">
                    <a:lumMod val="50000"/>
                    <a:lumOff val="50000"/>
                  </a:schemeClr>
                </a:solidFill>
              </a:rPr>
              <a:t>Sorouri et al, Cancer, 2025</a:t>
            </a:r>
          </a:p>
          <a:p>
            <a:pPr algn="r"/>
            <a:endParaRPr lang="en-US" altLang="en-US" sz="700" dirty="0">
              <a:solidFill>
                <a:schemeClr val="tx1">
                  <a:lumMod val="50000"/>
                  <a:lumOff val="50000"/>
                </a:schemeClr>
              </a:solidFill>
            </a:endParaRPr>
          </a:p>
        </p:txBody>
      </p:sp>
      <p:sp>
        <p:nvSpPr>
          <p:cNvPr id="7" name="Rectangle 6">
            <a:extLst>
              <a:ext uri="{FF2B5EF4-FFF2-40B4-BE49-F238E27FC236}">
                <a16:creationId xmlns:a16="http://schemas.microsoft.com/office/drawing/2014/main" id="{CEAE7FF4-F4B7-AB83-D7D6-1440EB0F7782}"/>
              </a:ext>
            </a:extLst>
          </p:cNvPr>
          <p:cNvSpPr/>
          <p:nvPr/>
        </p:nvSpPr>
        <p:spPr>
          <a:xfrm>
            <a:off x="5246996" y="1687773"/>
            <a:ext cx="6424139" cy="1242297"/>
          </a:xfrm>
          <a:prstGeom prst="rect">
            <a:avLst/>
          </a:prstGeom>
          <a:solidFill>
            <a:srgbClr val="6CC5B2">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2400" dirty="0">
                <a:solidFill>
                  <a:srgbClr val="003352"/>
                </a:solidFill>
                <a:latin typeface="Arial Narrow" panose="020B0604020202020204" pitchFamily="34" charset="0"/>
                <a:cs typeface="Arial Narrow" panose="020B0604020202020204" pitchFamily="34" charset="0"/>
              </a:rPr>
              <a:t>Chemotherapy, radiation, surgery, and GnRH agonists all </a:t>
            </a:r>
            <a:r>
              <a:rPr lang="en-US" sz="2400" b="1" dirty="0">
                <a:solidFill>
                  <a:srgbClr val="003352"/>
                </a:solidFill>
                <a:latin typeface="Arial Narrow" panose="020B0604020202020204" pitchFamily="34" charset="0"/>
                <a:cs typeface="Arial Narrow" panose="020B0604020202020204" pitchFamily="34" charset="0"/>
              </a:rPr>
              <a:t>affect AMH differently</a:t>
            </a:r>
            <a:r>
              <a:rPr lang="en-US" sz="2400" dirty="0">
                <a:solidFill>
                  <a:srgbClr val="003352"/>
                </a:solidFill>
                <a:latin typeface="Arial Narrow" panose="020B0604020202020204" pitchFamily="34" charset="0"/>
                <a:cs typeface="Arial Narrow" panose="020B0604020202020204" pitchFamily="34" charset="0"/>
              </a:rPr>
              <a:t>, with some effects reversible and others permanent</a:t>
            </a:r>
          </a:p>
        </p:txBody>
      </p:sp>
      <p:sp>
        <p:nvSpPr>
          <p:cNvPr id="8" name="Rectangle 7">
            <a:extLst>
              <a:ext uri="{FF2B5EF4-FFF2-40B4-BE49-F238E27FC236}">
                <a16:creationId xmlns:a16="http://schemas.microsoft.com/office/drawing/2014/main" id="{040637BF-97F0-1949-8FA7-C0944F9BDC98}"/>
              </a:ext>
            </a:extLst>
          </p:cNvPr>
          <p:cNvSpPr/>
          <p:nvPr/>
        </p:nvSpPr>
        <p:spPr>
          <a:xfrm>
            <a:off x="5246996" y="3190361"/>
            <a:ext cx="6424139" cy="1242297"/>
          </a:xfrm>
          <a:prstGeom prst="rect">
            <a:avLst/>
          </a:prstGeom>
          <a:solidFill>
            <a:srgbClr val="FFA300">
              <a:alpha val="3518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2400" b="1" dirty="0">
                <a:solidFill>
                  <a:srgbClr val="003352"/>
                </a:solidFill>
                <a:latin typeface="Arial Narrow" panose="020B0604020202020204" pitchFamily="34" charset="0"/>
                <a:cs typeface="Arial Narrow" panose="020B0604020202020204" pitchFamily="34" charset="0"/>
              </a:rPr>
              <a:t>Little is known </a:t>
            </a:r>
            <a:r>
              <a:rPr lang="en-US" sz="2400" dirty="0">
                <a:solidFill>
                  <a:srgbClr val="003352"/>
                </a:solidFill>
                <a:latin typeface="Arial Narrow" panose="020B0604020202020204" pitchFamily="34" charset="0"/>
                <a:cs typeface="Arial Narrow" panose="020B0604020202020204" pitchFamily="34" charset="0"/>
              </a:rPr>
              <a:t>about newer therapies such as immune checkpoint inhibitors, CDK4/6 inhibitors, and </a:t>
            </a:r>
            <a:br>
              <a:rPr lang="en-US" sz="2400" dirty="0">
                <a:solidFill>
                  <a:srgbClr val="003352"/>
                </a:solidFill>
                <a:latin typeface="Arial Narrow" panose="020B0604020202020204" pitchFamily="34" charset="0"/>
                <a:cs typeface="Arial Narrow" panose="020B0604020202020204" pitchFamily="34" charset="0"/>
              </a:rPr>
            </a:br>
            <a:r>
              <a:rPr lang="en-US" sz="2400" dirty="0">
                <a:solidFill>
                  <a:srgbClr val="003352"/>
                </a:solidFill>
                <a:latin typeface="Arial Narrow" panose="020B0604020202020204" pitchFamily="34" charset="0"/>
                <a:cs typeface="Arial Narrow" panose="020B0604020202020204" pitchFamily="34" charset="0"/>
              </a:rPr>
              <a:t>PARP inhibitors</a:t>
            </a:r>
          </a:p>
        </p:txBody>
      </p:sp>
      <p:sp>
        <p:nvSpPr>
          <p:cNvPr id="9" name="Rectangle 8">
            <a:extLst>
              <a:ext uri="{FF2B5EF4-FFF2-40B4-BE49-F238E27FC236}">
                <a16:creationId xmlns:a16="http://schemas.microsoft.com/office/drawing/2014/main" id="{F0A89768-035F-807F-A814-92DACD9776A8}"/>
              </a:ext>
            </a:extLst>
          </p:cNvPr>
          <p:cNvSpPr/>
          <p:nvPr/>
        </p:nvSpPr>
        <p:spPr>
          <a:xfrm>
            <a:off x="5243584" y="4692949"/>
            <a:ext cx="6424139" cy="1242297"/>
          </a:xfrm>
          <a:prstGeom prst="rect">
            <a:avLst/>
          </a:prstGeom>
          <a:solidFill>
            <a:srgbClr val="00629B">
              <a:alpha val="325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sz="2400" dirty="0">
                <a:solidFill>
                  <a:srgbClr val="003352"/>
                </a:solidFill>
                <a:latin typeface="Arial Narrow" panose="020B0604020202020204" pitchFamily="34" charset="0"/>
                <a:cs typeface="Arial Narrow" panose="020B0604020202020204" pitchFamily="34" charset="0"/>
              </a:rPr>
              <a:t>Standardized AMH assays, development of </a:t>
            </a:r>
            <a:r>
              <a:rPr lang="en-US" sz="2400" b="1" dirty="0">
                <a:solidFill>
                  <a:srgbClr val="003352"/>
                </a:solidFill>
                <a:latin typeface="Arial Narrow" panose="020B0604020202020204" pitchFamily="34" charset="0"/>
                <a:cs typeface="Arial Narrow" panose="020B0604020202020204" pitchFamily="34" charset="0"/>
              </a:rPr>
              <a:t>alternative biomarkers</a:t>
            </a:r>
            <a:r>
              <a:rPr lang="en-US" sz="2400" dirty="0">
                <a:solidFill>
                  <a:srgbClr val="003352"/>
                </a:solidFill>
                <a:latin typeface="Arial Narrow" panose="020B0604020202020204" pitchFamily="34" charset="0"/>
                <a:cs typeface="Arial Narrow" panose="020B0604020202020204" pitchFamily="34" charset="0"/>
              </a:rPr>
              <a:t>, and inclusion of fertility outcomes in clinical trials are essential</a:t>
            </a:r>
            <a:endParaRPr lang="en-US" sz="900" dirty="0">
              <a:solidFill>
                <a:srgbClr val="003352"/>
              </a:solidFill>
              <a:latin typeface="Arial Narrow" panose="020B0604020202020204" pitchFamily="34" charset="0"/>
              <a:cs typeface="Arial Narrow" panose="020B0604020202020204" pitchFamily="34" charset="0"/>
            </a:endParaRPr>
          </a:p>
        </p:txBody>
      </p:sp>
      <p:grpSp>
        <p:nvGrpSpPr>
          <p:cNvPr id="3" name="Group 2">
            <a:extLst>
              <a:ext uri="{FF2B5EF4-FFF2-40B4-BE49-F238E27FC236}">
                <a16:creationId xmlns:a16="http://schemas.microsoft.com/office/drawing/2014/main" id="{88FC6C2A-4E75-336C-6F44-82273B8ADF55}"/>
              </a:ext>
            </a:extLst>
          </p:cNvPr>
          <p:cNvGrpSpPr/>
          <p:nvPr/>
        </p:nvGrpSpPr>
        <p:grpSpPr>
          <a:xfrm>
            <a:off x="375684" y="6538166"/>
            <a:ext cx="11648307" cy="392985"/>
            <a:chOff x="375684" y="6538166"/>
            <a:chExt cx="11648307" cy="392985"/>
          </a:xfrm>
        </p:grpSpPr>
        <p:pic>
          <p:nvPicPr>
            <p:cNvPr id="5" name="Picture 4" descr="Logo, company name&#10;&#10;Description automatically generated">
              <a:extLst>
                <a:ext uri="{FF2B5EF4-FFF2-40B4-BE49-F238E27FC236}">
                  <a16:creationId xmlns:a16="http://schemas.microsoft.com/office/drawing/2014/main" id="{3ABA7F39-5FD5-0C95-CC71-C7824E2B6A64}"/>
                </a:ext>
              </a:extLst>
            </p:cNvPr>
            <p:cNvPicPr>
              <a:picLocks noChangeAspect="1"/>
            </p:cNvPicPr>
            <p:nvPr/>
          </p:nvPicPr>
          <p:blipFill rotWithShape="1">
            <a:blip r:embed="rId3">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10" name="Footer Placeholder 2">
              <a:extLst>
                <a:ext uri="{FF2B5EF4-FFF2-40B4-BE49-F238E27FC236}">
                  <a16:creationId xmlns:a16="http://schemas.microsoft.com/office/drawing/2014/main" id="{113337EA-F504-2FAC-8614-0122A012091D}"/>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11" name="Slide Number Placeholder 3">
              <a:extLst>
                <a:ext uri="{FF2B5EF4-FFF2-40B4-BE49-F238E27FC236}">
                  <a16:creationId xmlns:a16="http://schemas.microsoft.com/office/drawing/2014/main" id="{EF7F7377-57EA-A763-B9F8-2DA3E4C004E5}"/>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8</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3811676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6E7A4-F1F3-99EE-3EF1-525140A897C7}"/>
            </a:ext>
          </a:extLst>
        </p:cNvPr>
        <p:cNvGrpSpPr/>
        <p:nvPr/>
      </p:nvGrpSpPr>
      <p:grpSpPr>
        <a:xfrm>
          <a:off x="0" y="0"/>
          <a:ext cx="0" cy="0"/>
          <a:chOff x="0" y="0"/>
          <a:chExt cx="0" cy="0"/>
        </a:xfrm>
      </p:grpSpPr>
      <p:sp>
        <p:nvSpPr>
          <p:cNvPr id="8" name="Text Placeholder 9">
            <a:extLst>
              <a:ext uri="{FF2B5EF4-FFF2-40B4-BE49-F238E27FC236}">
                <a16:creationId xmlns:a16="http://schemas.microsoft.com/office/drawing/2014/main" id="{A99D0B25-505E-4EAB-0578-FD187CFB0377}"/>
              </a:ext>
            </a:extLst>
          </p:cNvPr>
          <p:cNvSpPr txBox="1">
            <a:spLocks/>
          </p:cNvSpPr>
          <p:nvPr/>
        </p:nvSpPr>
        <p:spPr>
          <a:xfrm>
            <a:off x="609600" y="1943707"/>
            <a:ext cx="3657600" cy="3931975"/>
          </a:xfrm>
          <a:prstGeom prst="rect">
            <a:avLst/>
          </a:prstGeom>
          <a:solidFill>
            <a:srgbClr val="D9F1FA"/>
          </a:solidFill>
        </p:spPr>
        <p:txBody>
          <a:bodyPr wrap="square" lIns="182880" tIns="274320" rIns="27432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03352"/>
                </a:solidFill>
                <a:latin typeface="Arial Narrow" panose="020B0604020202020204" pitchFamily="34" charset="0"/>
                <a:cs typeface="Arial Narrow" panose="020B0604020202020204" pitchFamily="34" charset="0"/>
              </a:rPr>
              <a:t>Pre-implantation genetic diagnosis (PGD) if PV carrier</a:t>
            </a:r>
          </a:p>
        </p:txBody>
      </p:sp>
      <p:sp>
        <p:nvSpPr>
          <p:cNvPr id="9" name="Text Placeholder 9">
            <a:extLst>
              <a:ext uri="{FF2B5EF4-FFF2-40B4-BE49-F238E27FC236}">
                <a16:creationId xmlns:a16="http://schemas.microsoft.com/office/drawing/2014/main" id="{F59D4E0E-FA23-DE4F-ABCF-AE6D82C1B0D7}"/>
              </a:ext>
            </a:extLst>
          </p:cNvPr>
          <p:cNvSpPr txBox="1">
            <a:spLocks/>
          </p:cNvSpPr>
          <p:nvPr/>
        </p:nvSpPr>
        <p:spPr>
          <a:xfrm>
            <a:off x="4437821" y="1943899"/>
            <a:ext cx="3657600" cy="3934526"/>
          </a:xfrm>
          <a:prstGeom prst="rect">
            <a:avLst/>
          </a:prstGeom>
          <a:solidFill>
            <a:srgbClr val="41B6E6"/>
          </a:solidFill>
        </p:spPr>
        <p:txBody>
          <a:bodyPr wrap="square" lIns="182880" tIns="274320" rIns="27432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latin typeface="Arial Narrow" panose="020B0604020202020204" pitchFamily="34" charset="0"/>
                <a:cs typeface="Arial Narrow" panose="020B0604020202020204" pitchFamily="34" charset="0"/>
              </a:rPr>
              <a:t>If HR+ disease, ovarian function suppression may be part of </a:t>
            </a:r>
            <a:r>
              <a:rPr lang="en-US" sz="3600" dirty="0" err="1">
                <a:solidFill>
                  <a:schemeClr val="bg1"/>
                </a:solidFill>
                <a:latin typeface="Arial Narrow" panose="020B0604020202020204" pitchFamily="34" charset="0"/>
                <a:cs typeface="Arial Narrow" panose="020B0604020202020204" pitchFamily="34" charset="0"/>
              </a:rPr>
              <a:t>tx</a:t>
            </a:r>
            <a:r>
              <a:rPr lang="en-US" sz="3600" dirty="0">
                <a:solidFill>
                  <a:schemeClr val="bg1"/>
                </a:solidFill>
                <a:latin typeface="Arial Narrow" panose="020B0604020202020204" pitchFamily="34" charset="0"/>
                <a:cs typeface="Arial Narrow" panose="020B0604020202020204" pitchFamily="34" charset="0"/>
              </a:rPr>
              <a:t> plan</a:t>
            </a:r>
          </a:p>
        </p:txBody>
      </p:sp>
      <p:sp>
        <p:nvSpPr>
          <p:cNvPr id="10" name="Text Placeholder 9">
            <a:extLst>
              <a:ext uri="{FF2B5EF4-FFF2-40B4-BE49-F238E27FC236}">
                <a16:creationId xmlns:a16="http://schemas.microsoft.com/office/drawing/2014/main" id="{E910468C-3366-6DB9-576A-7D9634F4440F}"/>
              </a:ext>
            </a:extLst>
          </p:cNvPr>
          <p:cNvSpPr txBox="1">
            <a:spLocks/>
          </p:cNvSpPr>
          <p:nvPr/>
        </p:nvSpPr>
        <p:spPr>
          <a:xfrm>
            <a:off x="8266042" y="1940792"/>
            <a:ext cx="3657600" cy="3934526"/>
          </a:xfrm>
          <a:prstGeom prst="rect">
            <a:avLst/>
          </a:prstGeom>
          <a:solidFill>
            <a:srgbClr val="D9F1FA"/>
          </a:solidFill>
        </p:spPr>
        <p:txBody>
          <a:bodyPr wrap="square" lIns="182880" tIns="274320" rIns="27432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03352"/>
                </a:solidFill>
                <a:latin typeface="Arial Narrow" panose="020B0604020202020204" pitchFamily="34" charset="0"/>
                <a:cs typeface="Arial Narrow" panose="020B0604020202020204" pitchFamily="34" charset="0"/>
              </a:rPr>
              <a:t>Timing of future pregnancy with regard to fertility, risk of disease</a:t>
            </a:r>
          </a:p>
        </p:txBody>
      </p:sp>
      <p:sp>
        <p:nvSpPr>
          <p:cNvPr id="2" name="Title 1">
            <a:extLst>
              <a:ext uri="{FF2B5EF4-FFF2-40B4-BE49-F238E27FC236}">
                <a16:creationId xmlns:a16="http://schemas.microsoft.com/office/drawing/2014/main" id="{970EF33C-9685-E810-05FB-3248C5D5C90C}"/>
              </a:ext>
            </a:extLst>
          </p:cNvPr>
          <p:cNvSpPr>
            <a:spLocks noGrp="1"/>
          </p:cNvSpPr>
          <p:nvPr>
            <p:ph type="ctrTitle"/>
          </p:nvPr>
        </p:nvSpPr>
        <p:spPr>
          <a:xfrm>
            <a:off x="773976" y="0"/>
            <a:ext cx="10973278" cy="1676400"/>
          </a:xfrm>
        </p:spPr>
        <p:txBody>
          <a:bodyPr/>
          <a:lstStyle/>
          <a:p>
            <a:r>
              <a:rPr lang="en-US" dirty="0"/>
              <a:t>ADDITIONAL IMPORTANT CONSIDERATIONS:</a:t>
            </a:r>
          </a:p>
        </p:txBody>
      </p:sp>
      <p:pic>
        <p:nvPicPr>
          <p:cNvPr id="6" name="Picture 5" descr="A blue and orange calendar with a white cross&#10;&#10;AI-generated content may be incorrect.">
            <a:extLst>
              <a:ext uri="{FF2B5EF4-FFF2-40B4-BE49-F238E27FC236}">
                <a16:creationId xmlns:a16="http://schemas.microsoft.com/office/drawing/2014/main" id="{50D29440-EA52-EE99-173C-1598E628A6FB}"/>
              </a:ext>
            </a:extLst>
          </p:cNvPr>
          <p:cNvPicPr>
            <a:picLocks noChangeAspect="1"/>
          </p:cNvPicPr>
          <p:nvPr/>
        </p:nvPicPr>
        <p:blipFill>
          <a:blip r:embed="rId2"/>
          <a:stretch>
            <a:fillRect/>
          </a:stretch>
        </p:blipFill>
        <p:spPr>
          <a:xfrm>
            <a:off x="6819900" y="4533900"/>
            <a:ext cx="952500" cy="1043470"/>
          </a:xfrm>
          <a:prstGeom prst="rect">
            <a:avLst/>
          </a:prstGeom>
        </p:spPr>
      </p:pic>
      <p:pic>
        <p:nvPicPr>
          <p:cNvPr id="13" name="Picture 12">
            <a:extLst>
              <a:ext uri="{FF2B5EF4-FFF2-40B4-BE49-F238E27FC236}">
                <a16:creationId xmlns:a16="http://schemas.microsoft.com/office/drawing/2014/main" id="{D8E469B6-E232-3D8B-0A79-5A64D3B0C383}"/>
              </a:ext>
            </a:extLst>
          </p:cNvPr>
          <p:cNvPicPr>
            <a:picLocks noChangeAspect="1"/>
          </p:cNvPicPr>
          <p:nvPr/>
        </p:nvPicPr>
        <p:blipFill>
          <a:blip r:embed="rId3"/>
          <a:srcRect/>
          <a:stretch/>
        </p:blipFill>
        <p:spPr>
          <a:xfrm>
            <a:off x="10586375" y="4414284"/>
            <a:ext cx="1168547" cy="1435100"/>
          </a:xfrm>
          <a:prstGeom prst="rect">
            <a:avLst/>
          </a:prstGeom>
        </p:spPr>
      </p:pic>
      <p:pic>
        <p:nvPicPr>
          <p:cNvPr id="15" name="Picture 14" descr="A blue dna strand with black background&#10;&#10;AI-generated content may be incorrect.">
            <a:extLst>
              <a:ext uri="{FF2B5EF4-FFF2-40B4-BE49-F238E27FC236}">
                <a16:creationId xmlns:a16="http://schemas.microsoft.com/office/drawing/2014/main" id="{EF88E133-5451-D750-6BD1-4FC9DC1C4A36}"/>
              </a:ext>
            </a:extLst>
          </p:cNvPr>
          <p:cNvPicPr>
            <a:picLocks noChangeAspect="1"/>
          </p:cNvPicPr>
          <p:nvPr/>
        </p:nvPicPr>
        <p:blipFill>
          <a:blip r:embed="rId4"/>
          <a:stretch>
            <a:fillRect/>
          </a:stretch>
        </p:blipFill>
        <p:spPr>
          <a:xfrm>
            <a:off x="2819400" y="4343400"/>
            <a:ext cx="1282700" cy="1435100"/>
          </a:xfrm>
          <a:prstGeom prst="rect">
            <a:avLst/>
          </a:prstGeom>
        </p:spPr>
      </p:pic>
      <p:grpSp>
        <p:nvGrpSpPr>
          <p:cNvPr id="3" name="Group 2">
            <a:extLst>
              <a:ext uri="{FF2B5EF4-FFF2-40B4-BE49-F238E27FC236}">
                <a16:creationId xmlns:a16="http://schemas.microsoft.com/office/drawing/2014/main" id="{1485FE46-CFCB-AD39-2777-E398F764878C}"/>
              </a:ext>
            </a:extLst>
          </p:cNvPr>
          <p:cNvGrpSpPr/>
          <p:nvPr/>
        </p:nvGrpSpPr>
        <p:grpSpPr>
          <a:xfrm>
            <a:off x="375684" y="6538166"/>
            <a:ext cx="11648307" cy="392985"/>
            <a:chOff x="375684" y="6538166"/>
            <a:chExt cx="11648307" cy="392985"/>
          </a:xfrm>
        </p:grpSpPr>
        <p:pic>
          <p:nvPicPr>
            <p:cNvPr id="4" name="Picture 3" descr="Logo, company name&#10;&#10;Description automatically generated">
              <a:extLst>
                <a:ext uri="{FF2B5EF4-FFF2-40B4-BE49-F238E27FC236}">
                  <a16:creationId xmlns:a16="http://schemas.microsoft.com/office/drawing/2014/main" id="{955857A0-615E-F80C-BD52-126B7AFE1B26}"/>
                </a:ext>
              </a:extLst>
            </p:cNvPr>
            <p:cNvPicPr>
              <a:picLocks noChangeAspect="1"/>
            </p:cNvPicPr>
            <p:nvPr/>
          </p:nvPicPr>
          <p:blipFill rotWithShape="1">
            <a:blip r:embed="rId5">
              <a:extLst>
                <a:ext uri="{28A0092B-C50C-407E-A947-70E740481C1C}">
                  <a14:useLocalDpi xmlns:a14="http://schemas.microsoft.com/office/drawing/2010/main" val="0"/>
                </a:ext>
              </a:extLst>
            </a:blip>
            <a:srcRect l="11366" t="18256" b="18001"/>
            <a:stretch/>
          </p:blipFill>
          <p:spPr>
            <a:xfrm>
              <a:off x="375684" y="6538166"/>
              <a:ext cx="797621" cy="223467"/>
            </a:xfrm>
            <a:prstGeom prst="rect">
              <a:avLst/>
            </a:prstGeom>
          </p:spPr>
        </p:pic>
        <p:sp>
          <p:nvSpPr>
            <p:cNvPr id="5" name="Footer Placeholder 2">
              <a:extLst>
                <a:ext uri="{FF2B5EF4-FFF2-40B4-BE49-F238E27FC236}">
                  <a16:creationId xmlns:a16="http://schemas.microsoft.com/office/drawing/2014/main" id="{77BB9DE9-220E-E701-2C77-E97CF7C8739C}"/>
                </a:ext>
              </a:extLst>
            </p:cNvPr>
            <p:cNvSpPr txBox="1">
              <a:spLocks/>
            </p:cNvSpPr>
            <p:nvPr/>
          </p:nvSpPr>
          <p:spPr>
            <a:xfrm>
              <a:off x="7975158" y="6564684"/>
              <a:ext cx="3730713" cy="2836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dirty="0">
                  <a:solidFill>
                    <a:srgbClr val="7F7F7F"/>
                  </a:solidFill>
                  <a:latin typeface="Arial" panose="020B0604020202020204"/>
                </a:rPr>
                <a:t>Ann H. Partridge, MD, MPH  |  2025</a:t>
              </a:r>
            </a:p>
          </p:txBody>
        </p:sp>
        <p:sp>
          <p:nvSpPr>
            <p:cNvPr id="7" name="Slide Number Placeholder 3">
              <a:extLst>
                <a:ext uri="{FF2B5EF4-FFF2-40B4-BE49-F238E27FC236}">
                  <a16:creationId xmlns:a16="http://schemas.microsoft.com/office/drawing/2014/main" id="{4D0D1E94-A612-68E2-D64A-D10285E5DD8F}"/>
                </a:ext>
              </a:extLst>
            </p:cNvPr>
            <p:cNvSpPr txBox="1">
              <a:spLocks/>
            </p:cNvSpPr>
            <p:nvPr/>
          </p:nvSpPr>
          <p:spPr>
            <a:xfrm>
              <a:off x="11663008" y="6566026"/>
              <a:ext cx="360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700" smtClean="0">
                  <a:solidFill>
                    <a:srgbClr val="000000">
                      <a:lumMod val="50000"/>
                      <a:lumOff val="50000"/>
                    </a:srgbClr>
                  </a:solidFill>
                  <a:latin typeface="Arial" panose="020B0604020202020204"/>
                </a:rPr>
                <a:pPr/>
                <a:t>9</a:t>
              </a:fld>
              <a:endParaRPr lang="en-US" sz="700" dirty="0">
                <a:solidFill>
                  <a:srgbClr val="000000">
                    <a:lumMod val="50000"/>
                    <a:lumOff val="50000"/>
                  </a:srgbClr>
                </a:solidFill>
                <a:latin typeface="Arial" panose="020B0604020202020204"/>
              </a:endParaRPr>
            </a:p>
          </p:txBody>
        </p:sp>
      </p:grpSp>
    </p:spTree>
    <p:extLst>
      <p:ext uri="{BB962C8B-B14F-4D97-AF65-F5344CB8AC3E}">
        <p14:creationId xmlns:p14="http://schemas.microsoft.com/office/powerpoint/2010/main" val="190080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47705</TotalTime>
  <Words>5020</Words>
  <Application>Microsoft Office PowerPoint</Application>
  <PresentationFormat>Widescreen</PresentationFormat>
  <Paragraphs>692</Paragraphs>
  <Slides>44</Slides>
  <Notes>26</Notes>
  <HiddenSlides>1</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60" baseType="lpstr">
      <vt:lpstr>ＭＳ Ｐゴシック</vt:lpstr>
      <vt:lpstr>ＭＳ Ｐゴシック</vt:lpstr>
      <vt:lpstr>Aptos</vt:lpstr>
      <vt:lpstr>Arial</vt:lpstr>
      <vt:lpstr>Arial Narrow</vt:lpstr>
      <vt:lpstr>Arial Unicode MS</vt:lpstr>
      <vt:lpstr>BlinkMacSystemFont</vt:lpstr>
      <vt:lpstr>Calibri</vt:lpstr>
      <vt:lpstr>Calibri Light</vt:lpstr>
      <vt:lpstr>Oxygen</vt:lpstr>
      <vt:lpstr>Symbol</vt:lpstr>
      <vt:lpstr>Times New Roman</vt:lpstr>
      <vt:lpstr>Trebuchet MS</vt:lpstr>
      <vt:lpstr>Wingdings</vt:lpstr>
      <vt:lpstr>Office Theme</vt:lpstr>
      <vt:lpstr>Document</vt:lpstr>
      <vt:lpstr>PowerPoint Presentation</vt:lpstr>
      <vt:lpstr>FERTILITY IS A MAJOR ISSUE FOR YOUNG WOMEN WITH BREAST CANCER AT DIAGNOSIS AND BEYOND </vt:lpstr>
      <vt:lpstr>DESPITE WELL-DOCUMENTED INTEREST, YOUNG BREAST CANCER SURVIVORS HAVE LOWER PREGNANCY RATES </vt:lpstr>
      <vt:lpstr>MAJOR QUESTIONS</vt:lpstr>
      <vt:lpstr>PowerPoint Presentation</vt:lpstr>
      <vt:lpstr>FEASIBILITY OF PREGNANCY AFTER CANCER</vt:lpstr>
      <vt:lpstr>REPORTED ON-STUDY PREGNANCIES AND OUTCOMES  </vt:lpstr>
      <vt:lpstr>AMH AS A BIOMARKER AFTER CANCER TREATMENT</vt:lpstr>
      <vt:lpstr>ADDITIONAL IMPORTANT CONSIDERATIONS:</vt:lpstr>
      <vt:lpstr>PREGNANCY IN BREAST CANCER SURVIVORS</vt:lpstr>
      <vt:lpstr>SAFETY OF PREGNANCY AFTER BREAST CANCER:</vt:lpstr>
      <vt:lpstr>DISEASE-FREE SURVIVAL AFTER  PREGNANCY VS NO PREGNANCY </vt:lpstr>
      <vt:lpstr>CLINICAL CONUNDRUM:</vt:lpstr>
      <vt:lpstr>FERTILITY CONCERNS IMPACT BREAST CANCER TREATMENT DECISIONS</vt:lpstr>
      <vt:lpstr>PowerPoint Presentation</vt:lpstr>
      <vt:lpstr>PowerPoint Presentation</vt:lpstr>
      <vt:lpstr>PowerPoint Presentation</vt:lpstr>
      <vt:lpstr>PATIENTS AND TREATMENT CHARACTERISTICS</vt:lpstr>
      <vt:lpstr>RESULTS AT 71 MONTHS OF MEDIAN FOLLOW-UP PREGNANCY- MOST PARTICIPANTS HAD A LIVE BIRTH</vt:lpstr>
      <vt:lpstr>PREGNANCY OUTCOMES – MOST PARTICIPANTS  HAD A LIVE BIRTH</vt:lpstr>
      <vt:lpstr>RESULTS AT 71 MONTHS OF MEDIAN FOLLOW-UP Positive &amp; Soft/Text (Bootstrap Matching Method)</vt:lpstr>
      <vt:lpstr>PowerPoint Presentation</vt:lpstr>
      <vt:lpstr>PowerPoint Presentation</vt:lpstr>
      <vt:lpstr>PowerPoint Presentation</vt:lpstr>
      <vt:lpstr>PowerPoint Presentation</vt:lpstr>
      <vt:lpstr>PowerPoint Presentation</vt:lpstr>
      <vt:lpstr>RESULTS AT 71 MONTHS OF MEDIAN FOLLOW-UP</vt:lpstr>
      <vt:lpstr>FEASIBILITY, SAFETY AND OUTCOMES OF PREGNANCY AFTER CANCER IN BRCA 1 AND 2- CUMULATIVE INCIDENCE OF PREGNANCY </vt:lpstr>
      <vt:lpstr>FEASIBILITY, SAFETY AND OUTCOMES OF PREGNANCY AFTER CANCER IN BRCA 1 AND 2 STUDY RESULTS – DISEASE-FREE SURVIVAL</vt:lpstr>
      <vt:lpstr>PREGNANCY AND FERTILITY IN THE YOUNG WOMEN'S BREAST CANCER STUDY (YWS)</vt:lpstr>
      <vt:lpstr>PREDICTORS OF FERTILITY IN THE YOUNG  WOMEN'S BREAST CANCER STUDY (YWS)</vt:lpstr>
      <vt:lpstr>FERTILITY PRESERVATION SIGNED INTO LAW IN U.S.</vt:lpstr>
      <vt:lpstr>CANCER DURING PREGNANCY</vt:lpstr>
      <vt:lpstr>DEFINITIONS: Cancer During Pregnancy vs. Pregnancy-Associated Breast Cancer</vt:lpstr>
      <vt:lpstr>CANCER DURING PREGNANCY</vt:lpstr>
      <vt:lpstr>PowerPoint Presentation</vt:lpstr>
      <vt:lpstr>INDIVIDUALIZING CANCER CARE IN PREGNANCY</vt:lpstr>
      <vt:lpstr>MULTIDISCIPLINARY CARE IS REQUIRED TO MANAGE PATIENTS WITH CANCER DURING PREGNANCY </vt:lpstr>
      <vt:lpstr>POTENTIAL IMPACT OF ANTI-CANCER TREATMENT ON EMBRYO/FETUS</vt:lpstr>
      <vt:lpstr>SUMMARY OF TREATMENT SAFETY BY TRIMESTER</vt:lpstr>
      <vt:lpstr>SPECIFIC CONSIDERATIONS FOR TREATMENT OF BREAST CANCER DURING PREGNANCY (I)</vt:lpstr>
      <vt:lpstr>PowerPoint Presentation</vt:lpstr>
      <vt:lpstr>FRAMEWORK FOR APPROACHING  CANCER DURING PREGNANCY </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Bertoncini</dc:creator>
  <cp:lastModifiedBy>Peter Gray</cp:lastModifiedBy>
  <cp:revision>321</cp:revision>
  <dcterms:created xsi:type="dcterms:W3CDTF">2016-10-24T19:18:49Z</dcterms:created>
  <dcterms:modified xsi:type="dcterms:W3CDTF">2025-11-06T00:01:30Z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